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37"/>
  </p:handoutMasterIdLst>
  <p:sldIdLst>
    <p:sldId id="11090274" r:id="rId3"/>
    <p:sldId id="3619" r:id="rId4"/>
    <p:sldId id="11090627" r:id="rId6"/>
    <p:sldId id="11090564" r:id="rId7"/>
    <p:sldId id="11090566" r:id="rId8"/>
    <p:sldId id="11090567" r:id="rId9"/>
    <p:sldId id="11090568" r:id="rId10"/>
    <p:sldId id="11090570" r:id="rId11"/>
    <p:sldId id="11090572" r:id="rId12"/>
    <p:sldId id="11090573" r:id="rId13"/>
    <p:sldId id="11090575" r:id="rId14"/>
    <p:sldId id="11090574" r:id="rId15"/>
    <p:sldId id="11090578" r:id="rId16"/>
    <p:sldId id="11090579" r:id="rId17"/>
    <p:sldId id="11090580" r:id="rId18"/>
    <p:sldId id="11090581" r:id="rId19"/>
    <p:sldId id="11090582" r:id="rId20"/>
    <p:sldId id="11090583" r:id="rId21"/>
    <p:sldId id="11090584" r:id="rId22"/>
    <p:sldId id="11090585" r:id="rId23"/>
    <p:sldId id="11090586" r:id="rId24"/>
    <p:sldId id="11090587" r:id="rId25"/>
    <p:sldId id="11090588" r:id="rId26"/>
    <p:sldId id="11090589" r:id="rId27"/>
    <p:sldId id="11090590" r:id="rId28"/>
    <p:sldId id="11090591" r:id="rId29"/>
    <p:sldId id="11090592" r:id="rId30"/>
    <p:sldId id="11090593" r:id="rId31"/>
    <p:sldId id="11090594" r:id="rId32"/>
    <p:sldId id="11090595" r:id="rId33"/>
    <p:sldId id="11090596" r:id="rId34"/>
    <p:sldId id="11090597" r:id="rId35"/>
    <p:sldId id="11090598" r:id="rId36"/>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showPr>
  <p:clrMru>
    <a:srgbClr val="8AE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33" d="100"/>
          <a:sy n="33" d="100"/>
        </p:scale>
        <p:origin x="2100" y="864"/>
      </p:cViewPr>
      <p:guideLst>
        <p:guide orient="horz" pos="2165"/>
        <p:guide pos="3840"/>
      </p:guideLst>
    </p:cSldViewPr>
  </p:slideViewPr>
  <p:notesTextViewPr>
    <p:cViewPr>
      <p:scale>
        <a:sx n="1" d="1"/>
        <a:sy n="1" d="1"/>
      </p:scale>
      <p:origin x="0" y="0"/>
    </p:cViewPr>
  </p:notesTextViewPr>
  <p:sorterViewPr>
    <p:cViewPr>
      <p:scale>
        <a:sx n="50" d="100"/>
        <a:sy n="50" d="100"/>
      </p:scale>
      <p:origin x="0" y="-306"/>
    </p:cViewPr>
  </p:sorter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1" Type="http://schemas.openxmlformats.org/officeDocument/2006/relationships/tags" Target="tags/tag182.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DB74A3-C1F4-42D6-B31E-7A002EF7B05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F5E044-8DF6-4D44-AE9C-DC074DCF57E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45190-C92B-4638-974F-2FE6EA0FD73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7" name="矩形 6"/>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cxnSp>
        <p:nvCxnSpPr>
          <p:cNvPr id="9" name="直线连接符 7"/>
          <p:cNvCxnSpPr/>
          <p:nvPr userDrawn="1"/>
        </p:nvCxnSpPr>
        <p:spPr>
          <a:xfrm>
            <a:off x="3126658" y="717280"/>
            <a:ext cx="9065342"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10" name="标题 82"/>
          <p:cNvSpPr txBox="1"/>
          <p:nvPr userDrawn="1"/>
        </p:nvSpPr>
        <p:spPr>
          <a:xfrm>
            <a:off x="234729" y="426366"/>
            <a:ext cx="2646878" cy="535531"/>
          </a:xfrm>
          <a:prstGeom prst="rect">
            <a:avLst/>
          </a:prstGeom>
          <a:noFill/>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lang="zh-CN" altLang="en-US" sz="2800" b="1" kern="1200">
                <a:solidFill>
                  <a:schemeClr val="accent1">
                    <a:lumMod val="100000"/>
                  </a:schemeClr>
                </a:solidFill>
                <a:latin typeface="微软雅黑" panose="020B0503020204020204" pitchFamily="34" charset="-122"/>
                <a:ea typeface="微软雅黑" panose="020B0503020204020204" pitchFamily="34" charset="-122"/>
                <a:cs typeface="+mn-cs"/>
              </a:defRPr>
            </a:lvl1pPr>
          </a:lstStyle>
          <a:p>
            <a:r>
              <a:rPr lang="zh-CN" altLang="en-US" sz="320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rPr>
              <a:t>未来发展前景</a:t>
            </a:r>
            <a:endParaRPr lang="zh-CN" altLang="en-US" sz="320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2675FDA-6D59-4903-A6EF-0717273C2CC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216864-0EE8-42CE-BC1B-942B7ECBC902}" type="slidenum">
              <a:rPr lang="zh-CN" altLang="en-US" smtClean="0"/>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p:transition advTm="2000">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矩形 7"/>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cxnSp>
        <p:nvCxnSpPr>
          <p:cNvPr id="10" name="直线连接符 7"/>
          <p:cNvCxnSpPr/>
          <p:nvPr userDrawn="1"/>
        </p:nvCxnSpPr>
        <p:spPr>
          <a:xfrm>
            <a:off x="3126658" y="717280"/>
            <a:ext cx="9065342"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11" name="标题 82"/>
          <p:cNvSpPr txBox="1"/>
          <p:nvPr userDrawn="1"/>
        </p:nvSpPr>
        <p:spPr>
          <a:xfrm>
            <a:off x="234729" y="426366"/>
            <a:ext cx="2646878" cy="535531"/>
          </a:xfrm>
          <a:prstGeom prst="rect">
            <a:avLst/>
          </a:prstGeom>
          <a:noFill/>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lang="zh-CN" altLang="en-US" sz="2800" b="1" kern="1200">
                <a:solidFill>
                  <a:schemeClr val="accent1">
                    <a:lumMod val="100000"/>
                  </a:schemeClr>
                </a:solidFill>
                <a:latin typeface="微软雅黑" panose="020B0503020204020204" pitchFamily="34" charset="-122"/>
                <a:ea typeface="微软雅黑" panose="020B0503020204020204" pitchFamily="34" charset="-122"/>
                <a:cs typeface="+mn-cs"/>
              </a:defRPr>
            </a:lvl1pPr>
          </a:lstStyle>
          <a:p>
            <a:r>
              <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rPr>
              <a:t>先进理念优势</a:t>
            </a:r>
            <a:endPar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8" name="矩形 7"/>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cxnSp>
        <p:nvCxnSpPr>
          <p:cNvPr id="10" name="直线连接符 7"/>
          <p:cNvCxnSpPr/>
          <p:nvPr userDrawn="1"/>
        </p:nvCxnSpPr>
        <p:spPr>
          <a:xfrm>
            <a:off x="3126658" y="717280"/>
            <a:ext cx="9065342"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11" name="标题 82"/>
          <p:cNvSpPr txBox="1"/>
          <p:nvPr userDrawn="1"/>
        </p:nvSpPr>
        <p:spPr>
          <a:xfrm>
            <a:off x="234729" y="426366"/>
            <a:ext cx="2646878" cy="535531"/>
          </a:xfrm>
          <a:prstGeom prst="rect">
            <a:avLst/>
          </a:prstGeom>
          <a:noFill/>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lang="zh-CN" altLang="en-US" sz="2800" b="1" kern="1200">
                <a:solidFill>
                  <a:schemeClr val="accent1">
                    <a:lumMod val="100000"/>
                  </a:schemeClr>
                </a:solidFill>
                <a:latin typeface="微软雅黑" panose="020B0503020204020204" pitchFamily="34" charset="-122"/>
                <a:ea typeface="微软雅黑" panose="020B0503020204020204" pitchFamily="34" charset="-122"/>
                <a:cs typeface="+mn-cs"/>
              </a:defRPr>
            </a:lvl1pPr>
          </a:lstStyle>
          <a:p>
            <a:r>
              <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rPr>
              <a:t>市场竞争水平</a:t>
            </a:r>
            <a:endPar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7.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image" Target="../media/image8.png"/><Relationship Id="rId1" Type="http://schemas.openxmlformats.org/officeDocument/2006/relationships/tags" Target="../tags/tag51.xml"/></Relationships>
</file>

<file path=ppt/slides/_rels/slide11.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5" Type="http://schemas.openxmlformats.org/officeDocument/2006/relationships/notesSlide" Target="../notesSlides/notesSlide9.xml"/><Relationship Id="rId24" Type="http://schemas.openxmlformats.org/officeDocument/2006/relationships/slideLayout" Target="../slideLayouts/slideLayout7.xml"/><Relationship Id="rId23" Type="http://schemas.openxmlformats.org/officeDocument/2006/relationships/tags" Target="../tags/tag77.xml"/><Relationship Id="rId22" Type="http://schemas.openxmlformats.org/officeDocument/2006/relationships/tags" Target="../tags/tag76.xml"/><Relationship Id="rId21" Type="http://schemas.openxmlformats.org/officeDocument/2006/relationships/tags" Target="../tags/tag75.xml"/><Relationship Id="rId20" Type="http://schemas.openxmlformats.org/officeDocument/2006/relationships/tags" Target="../tags/tag74.xml"/><Relationship Id="rId2" Type="http://schemas.openxmlformats.org/officeDocument/2006/relationships/tags" Target="../tags/tag56.xml"/><Relationship Id="rId19" Type="http://schemas.openxmlformats.org/officeDocument/2006/relationships/tags" Target="../tags/tag73.xml"/><Relationship Id="rId18" Type="http://schemas.openxmlformats.org/officeDocument/2006/relationships/tags" Target="../tags/tag72.xml"/><Relationship Id="rId17" Type="http://schemas.openxmlformats.org/officeDocument/2006/relationships/tags" Target="../tags/tag71.xml"/><Relationship Id="rId16" Type="http://schemas.openxmlformats.org/officeDocument/2006/relationships/tags" Target="../tags/tag70.xml"/><Relationship Id="rId15" Type="http://schemas.openxmlformats.org/officeDocument/2006/relationships/tags" Target="../tags/tag69.xml"/><Relationship Id="rId14" Type="http://schemas.openxmlformats.org/officeDocument/2006/relationships/tags" Target="../tags/tag68.xml"/><Relationship Id="rId13" Type="http://schemas.openxmlformats.org/officeDocument/2006/relationships/tags" Target="../tags/tag67.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tags" Target="../tags/tag55.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7.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tags" Target="../tags/tag84.xml"/><Relationship Id="rId1" Type="http://schemas.openxmlformats.org/officeDocument/2006/relationships/tags" Target="../tags/tag83.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7.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tags" Target="../tags/tag86.xml"/><Relationship Id="rId1" Type="http://schemas.openxmlformats.org/officeDocument/2006/relationships/tags" Target="../tags/tag85.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tags" Target="../tags/tag87.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tags" Target="../tags/tag89.xml"/><Relationship Id="rId1" Type="http://schemas.openxmlformats.org/officeDocument/2006/relationships/tags" Target="../tags/tag88.xml"/></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7.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7.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7.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4" Type="http://schemas.openxmlformats.org/officeDocument/2006/relationships/notesSlide" Target="../notesSlides/notesSlide1.xml"/><Relationship Id="rId23" Type="http://schemas.openxmlformats.org/officeDocument/2006/relationships/slideLayout" Target="../slideLayouts/slideLayout7.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image" Target="../media/image1.png"/><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11.xml"/><Relationship Id="rId7" Type="http://schemas.openxmlformats.org/officeDocument/2006/relationships/image" Target="../media/image15.png"/><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0" Type="http://schemas.openxmlformats.org/officeDocument/2006/relationships/notesSlide" Target="../notesSlides/notesSlide18.xml"/><Relationship Id="rId1" Type="http://schemas.openxmlformats.org/officeDocument/2006/relationships/tags" Target="../tags/tag105.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7.xml"/><Relationship Id="rId3" Type="http://schemas.openxmlformats.org/officeDocument/2006/relationships/image" Target="../media/image16.png"/><Relationship Id="rId2" Type="http://schemas.openxmlformats.org/officeDocument/2006/relationships/tags" Target="../tags/tag113.xml"/><Relationship Id="rId1" Type="http://schemas.openxmlformats.org/officeDocument/2006/relationships/tags" Target="../tags/tag112.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7.xml"/><Relationship Id="rId3" Type="http://schemas.openxmlformats.org/officeDocument/2006/relationships/image" Target="../media/image17.png"/><Relationship Id="rId2" Type="http://schemas.openxmlformats.org/officeDocument/2006/relationships/tags" Target="../tags/tag115.xml"/><Relationship Id="rId1" Type="http://schemas.openxmlformats.org/officeDocument/2006/relationships/tags" Target="../tags/tag114.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openxmlformats.org/officeDocument/2006/relationships/image" Target="../media/image18.png"/><Relationship Id="rId2" Type="http://schemas.openxmlformats.org/officeDocument/2006/relationships/tags" Target="../tags/tag117.xml"/><Relationship Id="rId1" Type="http://schemas.openxmlformats.org/officeDocument/2006/relationships/tags" Target="../tags/tag116.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7.xml"/><Relationship Id="rId3" Type="http://schemas.openxmlformats.org/officeDocument/2006/relationships/image" Target="../media/image19.png"/><Relationship Id="rId2" Type="http://schemas.openxmlformats.org/officeDocument/2006/relationships/tags" Target="../tags/tag119.xml"/><Relationship Id="rId1" Type="http://schemas.openxmlformats.org/officeDocument/2006/relationships/tags" Target="../tags/tag118.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7.xml"/><Relationship Id="rId3" Type="http://schemas.openxmlformats.org/officeDocument/2006/relationships/image" Target="../media/image20.png"/><Relationship Id="rId2" Type="http://schemas.openxmlformats.org/officeDocument/2006/relationships/tags" Target="../tags/tag121.xml"/><Relationship Id="rId1" Type="http://schemas.openxmlformats.org/officeDocument/2006/relationships/tags" Target="../tags/tag120.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7.xml"/><Relationship Id="rId4" Type="http://schemas.openxmlformats.org/officeDocument/2006/relationships/image" Target="../media/image21.png"/><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7.xml"/><Relationship Id="rId4" Type="http://schemas.openxmlformats.org/officeDocument/2006/relationships/image" Target="../media/image22.png"/><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7.xml"/><Relationship Id="rId4" Type="http://schemas.openxmlformats.org/officeDocument/2006/relationships/image" Target="../media/image23.png"/><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7.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tags" Target="../tags/tag13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tags" Target="../tags/tag133.xml"/><Relationship Id="rId15" Type="http://schemas.openxmlformats.org/officeDocument/2006/relationships/notesSlide" Target="../notesSlides/notesSlide28.xml"/><Relationship Id="rId14" Type="http://schemas.openxmlformats.org/officeDocument/2006/relationships/slideLayout" Target="../slideLayouts/slideLayout7.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tags" Target="../tags/tag132.xml"/></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7.xml"/><Relationship Id="rId4" Type="http://schemas.openxmlformats.org/officeDocument/2006/relationships/image" Target="../media/image26.png"/><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tags" Target="../tags/tag145.xml"/></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7.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s>
</file>

<file path=ppt/slides/_rels/slide33.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3" Type="http://schemas.openxmlformats.org/officeDocument/2006/relationships/notesSlide" Target="../notesSlides/notesSlide31.xml"/><Relationship Id="rId32" Type="http://schemas.openxmlformats.org/officeDocument/2006/relationships/slideLayout" Target="../slideLayouts/slideLayout7.xml"/><Relationship Id="rId31" Type="http://schemas.openxmlformats.org/officeDocument/2006/relationships/tags" Target="../tags/tag181.xml"/><Relationship Id="rId30" Type="http://schemas.openxmlformats.org/officeDocument/2006/relationships/tags" Target="../tags/tag180.xml"/><Relationship Id="rId3" Type="http://schemas.openxmlformats.org/officeDocument/2006/relationships/tags" Target="../tags/tag153.xml"/><Relationship Id="rId29" Type="http://schemas.openxmlformats.org/officeDocument/2006/relationships/tags" Target="../tags/tag179.xml"/><Relationship Id="rId28" Type="http://schemas.openxmlformats.org/officeDocument/2006/relationships/tags" Target="../tags/tag178.xml"/><Relationship Id="rId27" Type="http://schemas.openxmlformats.org/officeDocument/2006/relationships/tags" Target="../tags/tag177.xml"/><Relationship Id="rId26" Type="http://schemas.openxmlformats.org/officeDocument/2006/relationships/tags" Target="../tags/tag176.xml"/><Relationship Id="rId25" Type="http://schemas.openxmlformats.org/officeDocument/2006/relationships/tags" Target="../tags/tag175.xml"/><Relationship Id="rId24" Type="http://schemas.openxmlformats.org/officeDocument/2006/relationships/tags" Target="../tags/tag174.xml"/><Relationship Id="rId23" Type="http://schemas.openxmlformats.org/officeDocument/2006/relationships/tags" Target="../tags/tag173.xml"/><Relationship Id="rId22" Type="http://schemas.openxmlformats.org/officeDocument/2006/relationships/tags" Target="../tags/tag172.xml"/><Relationship Id="rId21" Type="http://schemas.openxmlformats.org/officeDocument/2006/relationships/tags" Target="../tags/tag171.xml"/><Relationship Id="rId20" Type="http://schemas.openxmlformats.org/officeDocument/2006/relationships/tags" Target="../tags/tag170.xml"/><Relationship Id="rId2" Type="http://schemas.openxmlformats.org/officeDocument/2006/relationships/tags" Target="../tags/tag152.xml"/><Relationship Id="rId19" Type="http://schemas.openxmlformats.org/officeDocument/2006/relationships/tags" Target="../tags/tag169.xml"/><Relationship Id="rId18" Type="http://schemas.openxmlformats.org/officeDocument/2006/relationships/tags" Target="../tags/tag168.xml"/><Relationship Id="rId17" Type="http://schemas.openxmlformats.org/officeDocument/2006/relationships/tags" Target="../tags/tag167.xml"/><Relationship Id="rId16" Type="http://schemas.openxmlformats.org/officeDocument/2006/relationships/tags" Target="../tags/tag166.xml"/><Relationship Id="rId15" Type="http://schemas.openxmlformats.org/officeDocument/2006/relationships/tags" Target="../tags/tag165.xml"/><Relationship Id="rId14" Type="http://schemas.openxmlformats.org/officeDocument/2006/relationships/tags" Target="../tags/tag164.xml"/><Relationship Id="rId13" Type="http://schemas.openxmlformats.org/officeDocument/2006/relationships/tags" Target="../tags/tag163.xml"/><Relationship Id="rId12" Type="http://schemas.openxmlformats.org/officeDocument/2006/relationships/tags" Target="../tags/tag162.xml"/><Relationship Id="rId11" Type="http://schemas.openxmlformats.org/officeDocument/2006/relationships/tags" Target="../tags/tag161.xml"/><Relationship Id="rId10" Type="http://schemas.openxmlformats.org/officeDocument/2006/relationships/tags" Target="../tags/tag160.xml"/><Relationship Id="rId1" Type="http://schemas.openxmlformats.org/officeDocument/2006/relationships/tags" Target="../tags/tag151.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image" Target="../media/image2.png"/><Relationship Id="rId2" Type="http://schemas.openxmlformats.org/officeDocument/2006/relationships/tags" Target="../tags/tag23.xml"/><Relationship Id="rId1" Type="http://schemas.openxmlformats.org/officeDocument/2006/relationships/tags" Target="../tags/tag22.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tags" Target="../tags/tag25.xml"/><Relationship Id="rId1" Type="http://schemas.openxmlformats.org/officeDocument/2006/relationships/tags" Target="../tags/tag24.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tags" Target="../tags/tag26.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tags" Target="../tags/tag27.xml"/></Relationships>
</file>

<file path=ppt/slides/_rels/slide8.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2" Type="http://schemas.openxmlformats.org/officeDocument/2006/relationships/notesSlide" Target="../notesSlides/notesSlide6.xml"/><Relationship Id="rId11" Type="http://schemas.openxmlformats.org/officeDocument/2006/relationships/slideLayout" Target="../slideLayouts/slideLayout7.xml"/><Relationship Id="rId10" Type="http://schemas.openxmlformats.org/officeDocument/2006/relationships/tags" Target="../tags/tag37.xml"/><Relationship Id="rId1" Type="http://schemas.openxmlformats.org/officeDocument/2006/relationships/tags" Target="../tags/tag28.xml"/></Relationships>
</file>

<file path=ppt/slides/_rels/slide9.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5" Type="http://schemas.openxmlformats.org/officeDocument/2006/relationships/notesSlide" Target="../notesSlides/notesSlide7.xml"/><Relationship Id="rId14" Type="http://schemas.openxmlformats.org/officeDocument/2006/relationships/slideLayout" Target="../slideLayouts/slideLayout7.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21590"/>
            <a:ext cx="12192635" cy="6857365"/>
          </a:xfrm>
          <a:prstGeom prst="rect">
            <a:avLst/>
          </a:prstGeom>
        </p:spPr>
      </p:pic>
      <p:sp>
        <p:nvSpPr>
          <p:cNvPr id="3" name="矩形 2"/>
          <p:cNvSpPr/>
          <p:nvPr/>
        </p:nvSpPr>
        <p:spPr>
          <a:xfrm>
            <a:off x="0" y="-21590"/>
            <a:ext cx="12191998" cy="6857999"/>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0" y="5778230"/>
            <a:ext cx="12192000" cy="1079770"/>
          </a:xfrm>
          <a:prstGeom prst="rect">
            <a:avLst/>
          </a:prstGeom>
          <a:gradFill flip="none" rotWithShape="1">
            <a:gsLst>
              <a:gs pos="0">
                <a:srgbClr val="18B88C"/>
              </a:gs>
              <a:gs pos="100000">
                <a:srgbClr val="006E5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p:cNvSpPr/>
          <p:nvPr/>
        </p:nvSpPr>
        <p:spPr>
          <a:xfrm>
            <a:off x="5210629" y="1582783"/>
            <a:ext cx="1799771" cy="10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文本框 9"/>
          <p:cNvSpPr txBox="1"/>
          <p:nvPr/>
        </p:nvSpPr>
        <p:spPr>
          <a:xfrm>
            <a:off x="903762" y="1963787"/>
            <a:ext cx="10439152" cy="2861310"/>
          </a:xfrm>
          <a:prstGeom prst="rect">
            <a:avLst/>
          </a:prstGeom>
          <a:noFill/>
        </p:spPr>
        <p:txBody>
          <a:bodyPr wrap="square" rtlCol="0">
            <a:spAutoFit/>
          </a:bodyPr>
          <a:lstStyle/>
          <a:p>
            <a:pPr algn="ctr"/>
            <a:r>
              <a:rPr lang="zh-CN" altLang="en-US" sz="6000" b="1" spc="300">
                <a:solidFill>
                  <a:srgbClr val="18B88C"/>
                </a:solidFill>
                <a:latin typeface="微软雅黑" panose="020B0503020204020204" pitchFamily="34" charset="-122"/>
                <a:ea typeface="微软雅黑" panose="020B0503020204020204" pitchFamily="34" charset="-122"/>
                <a:sym typeface="微软雅黑" panose="020B0503020204020204" pitchFamily="34" charset="-122"/>
              </a:rPr>
              <a:t>新能源汽车</a:t>
            </a:r>
            <a:r>
              <a:rPr lang="zh-CN" altLang="en-US" sz="6000" b="1" spc="300">
                <a:solidFill>
                  <a:srgbClr val="18B88C"/>
                </a:solidFill>
                <a:latin typeface="微软雅黑" panose="020B0503020204020204" pitchFamily="34" charset="-122"/>
                <a:ea typeface="微软雅黑" panose="020B0503020204020204" pitchFamily="34" charset="-122"/>
                <a:sym typeface="微软雅黑" panose="020B0503020204020204" pitchFamily="34" charset="-122"/>
              </a:rPr>
              <a:t>充电系统</a:t>
            </a:r>
            <a:endParaRPr lang="zh-CN" altLang="en-US" sz="6000" b="1" spc="300">
              <a:solidFill>
                <a:srgbClr val="18B88C"/>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6000" b="1" spc="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构造与检修</a:t>
            </a:r>
            <a:endParaRPr lang="zh-CN" altLang="en-US" sz="6000" b="1" spc="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endParaRPr lang="zh-CN" altLang="en-US" sz="6000" b="1" spc="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文本框 12"/>
          <p:cNvSpPr txBox="1"/>
          <p:nvPr/>
        </p:nvSpPr>
        <p:spPr>
          <a:xfrm>
            <a:off x="5309870" y="4040505"/>
            <a:ext cx="1572260" cy="563840"/>
          </a:xfrm>
          <a:prstGeom prst="roundRect">
            <a:avLst>
              <a:gd name="adj" fmla="val 50000"/>
            </a:avLst>
          </a:prstGeom>
          <a:gradFill>
            <a:gsLst>
              <a:gs pos="0">
                <a:srgbClr val="18B88C"/>
              </a:gs>
              <a:gs pos="100000">
                <a:srgbClr val="006E51"/>
              </a:gs>
            </a:gsLst>
            <a:path path="circle">
              <a:fillToRect l="50000" t="50000" r="50000" b="50000"/>
            </a:path>
          </a:gradFill>
        </p:spPr>
        <p:txBody>
          <a:bodyPr wrap="square" rtlCol="0">
            <a:spAutoFit/>
          </a:bodyPr>
          <a:lstStyle/>
          <a:p>
            <a:pPr algn="ctr"/>
            <a:r>
              <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微课版</a:t>
            </a:r>
            <a:r>
              <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文本框 13"/>
          <p:cNvSpPr txBox="1"/>
          <p:nvPr/>
        </p:nvSpPr>
        <p:spPr>
          <a:xfrm>
            <a:off x="3970020" y="6120130"/>
            <a:ext cx="4281170" cy="337185"/>
          </a:xfrm>
          <a:prstGeom prst="rect">
            <a:avLst/>
          </a:prstGeom>
          <a:noFill/>
        </p:spPr>
        <p:txBody>
          <a:bodyPr wrap="square">
            <a:spAutoFit/>
          </a:bodyPr>
          <a:lstStyle/>
          <a:p>
            <a:pPr algn="dist"/>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华东师范大学出版社</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down)">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10" grpId="0"/>
      <p:bldP spid="13" grpId="0" bldLvl="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交流充电桩的装调与测试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六、</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交流充电桩的技术要求</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068070" y="1928495"/>
            <a:ext cx="3152140" cy="398780"/>
          </a:xfrm>
          <a:prstGeom prst="rect">
            <a:avLst/>
          </a:prstGeom>
        </p:spPr>
        <p:txBody>
          <a:bodyPr wrap="square">
            <a:spAutoFit/>
          </a:bodyPr>
          <a:p>
            <a:endParaRPr lang="zh-CN" altLang="en-US" sz="2000" b="1">
              <a:solidFill>
                <a:schemeClr val="accent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2"/>
          <a:stretch>
            <a:fillRect/>
          </a:stretch>
        </p:blipFill>
        <p:spPr>
          <a:xfrm>
            <a:off x="2472690" y="3013075"/>
            <a:ext cx="6206490" cy="3265170"/>
          </a:xfrm>
          <a:prstGeom prst="rect">
            <a:avLst/>
          </a:prstGeom>
        </p:spPr>
      </p:pic>
      <p:sp>
        <p:nvSpPr>
          <p:cNvPr id="104" name="iṧļïḍê"/>
          <p:cNvSpPr/>
          <p:nvPr>
            <p:custDataLst>
              <p:tags r:id="rId3"/>
            </p:custDataLst>
          </p:nvPr>
        </p:nvSpPr>
        <p:spPr>
          <a:xfrm>
            <a:off x="5338445" y="1868170"/>
            <a:ext cx="459105" cy="459105"/>
          </a:xfrm>
          <a:prstGeom prst="ellipse">
            <a:avLst/>
          </a:prstGeom>
          <a:gradFill>
            <a:gsLst>
              <a:gs pos="5000">
                <a:schemeClr val="accent1"/>
              </a:gs>
              <a:gs pos="100000">
                <a:schemeClr val="accent2"/>
              </a:gs>
            </a:gsLst>
            <a:lin ang="2700000" scaled="0"/>
          </a:gradFill>
          <a:ln w="12700" cap="rnd" cmpd="sng" algn="ctr">
            <a:noFill/>
            <a:prstDash val="solid"/>
            <a:round/>
          </a:ln>
          <a:effectLst/>
        </p:spPr>
        <p:txBody>
          <a:bodyPr rot="0" spcFirstLastPara="0" vert="horz" wrap="square" lIns="91440" tIns="45720" rIns="91440" bIns="45720" numCol="1" spcCol="0" rtlCol="0" fromWordArt="0" anchor="ctr" anchorCtr="0" forceAA="0" compatLnSpc="1"/>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endPar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14"/>
          <p:cNvSpPr/>
          <p:nvPr>
            <p:custDataLst>
              <p:tags r:id="rId4"/>
            </p:custDataLst>
          </p:nvPr>
        </p:nvSpPr>
        <p:spPr>
          <a:xfrm>
            <a:off x="2425700" y="2092325"/>
            <a:ext cx="6300470" cy="438848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文本框 15"/>
          <p:cNvSpPr txBox="1"/>
          <p:nvPr>
            <p:custDataLst>
              <p:tags r:id="rId5"/>
            </p:custDataLst>
          </p:nvPr>
        </p:nvSpPr>
        <p:spPr>
          <a:xfrm>
            <a:off x="4734560" y="2372360"/>
            <a:ext cx="1538605" cy="460375"/>
          </a:xfrm>
          <a:prstGeom prst="rect">
            <a:avLst/>
          </a:prstGeom>
        </p:spPr>
        <p:txBody>
          <a:bodyPr wrap="square">
            <a:spAutoFit/>
          </a:bodyPr>
          <a:p>
            <a:pPr indent="0" fontAlgn="auto">
              <a:lnSpc>
                <a:spcPct val="150000"/>
              </a:lnSpc>
            </a:pPr>
            <a:r>
              <a:rPr lang="zh-CN" altLang="en-US" sz="1600" b="1">
                <a:solidFill>
                  <a:schemeClr val="tx1"/>
                </a:solidFill>
                <a:latin typeface="微软雅黑" panose="020B0503020204020204" pitchFamily="34" charset="-122"/>
                <a:ea typeface="微软雅黑" panose="020B0503020204020204" pitchFamily="34" charset="-122"/>
                <a:sym typeface="+mn-ea"/>
              </a:rPr>
              <a:t>环境条件要求：</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交流充电桩的装调与测试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custDataLst>
              <p:tags r:id="rId2"/>
            </p:custDataLst>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六、</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交流充电桩的技术要求</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11"/>
          <p:cNvSpPr/>
          <p:nvPr>
            <p:custDataLst>
              <p:tags r:id="rId3"/>
            </p:custDataLst>
          </p:nvPr>
        </p:nvSpPr>
        <p:spPr>
          <a:xfrm>
            <a:off x="6261100" y="2019935"/>
            <a:ext cx="2127250" cy="184721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矩形 10"/>
          <p:cNvSpPr/>
          <p:nvPr>
            <p:custDataLst>
              <p:tags r:id="rId4"/>
            </p:custDataLst>
          </p:nvPr>
        </p:nvSpPr>
        <p:spPr>
          <a:xfrm>
            <a:off x="3606800" y="2255520"/>
            <a:ext cx="2127250" cy="151574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custDataLst>
              <p:tags r:id="rId5"/>
            </p:custDataLst>
          </p:nvPr>
        </p:nvSpPr>
        <p:spPr>
          <a:xfrm>
            <a:off x="1238250" y="2251710"/>
            <a:ext cx="2075180" cy="151955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1383030" y="2429510"/>
            <a:ext cx="1696720" cy="1198880"/>
          </a:xfrm>
          <a:prstGeom prst="rect">
            <a:avLst/>
          </a:prstGeom>
        </p:spPr>
        <p:txBody>
          <a:bodyPr wrap="square">
            <a:spAutoFit/>
          </a:bodyPr>
          <a:p>
            <a:pPr indent="0" fontAlgn="auto">
              <a:lnSpc>
                <a:spcPct val="150000"/>
              </a:lnSpc>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三防要求</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：三防为防潮湿、防霉变、防盐雾。</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7"/>
            </p:custDataLst>
          </p:nvPr>
        </p:nvSpPr>
        <p:spPr>
          <a:xfrm>
            <a:off x="3750945" y="2487930"/>
            <a:ext cx="1983105" cy="1198880"/>
          </a:xfrm>
          <a:prstGeom prst="rect">
            <a:avLst/>
          </a:prstGeom>
        </p:spPr>
        <p:txBody>
          <a:bodyPr wrap="square">
            <a:spAutoFit/>
          </a:bodyPr>
          <a:p>
            <a:pPr indent="0" fontAlgn="auto">
              <a:lnSpc>
                <a:spcPct val="150000"/>
              </a:lnSpc>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防锈要求</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：采取防氧化保护和防</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高温保护。</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8"/>
            </p:custDataLst>
          </p:nvPr>
        </p:nvSpPr>
        <p:spPr>
          <a:xfrm>
            <a:off x="6407150" y="2186940"/>
            <a:ext cx="1983105" cy="1568450"/>
          </a:xfrm>
          <a:prstGeom prst="rect">
            <a:avLst/>
          </a:prstGeom>
        </p:spPr>
        <p:txBody>
          <a:bodyPr wrap="square">
            <a:spAutoFit/>
          </a:bodyPr>
          <a:p>
            <a:pPr indent="0" fontAlgn="auto">
              <a:lnSpc>
                <a:spcPct val="150000"/>
              </a:lnSpc>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防风要求</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：充电桩稳固强度要能够抗住规定的相对风速的侵袭。</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9"/>
            </p:custDataLst>
          </p:nvPr>
        </p:nvSpPr>
        <p:spPr>
          <a:xfrm>
            <a:off x="9001760" y="2190750"/>
            <a:ext cx="2068195" cy="1198880"/>
          </a:xfrm>
          <a:prstGeom prst="rect">
            <a:avLst/>
          </a:prstGeom>
        </p:spPr>
        <p:txBody>
          <a:bodyPr wrap="square">
            <a:spAutoFit/>
          </a:bodyPr>
          <a:p>
            <a:pPr indent="0" fontAlgn="auto">
              <a:lnSpc>
                <a:spcPct val="150000"/>
              </a:lnSpc>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防盗要求</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：外壳打开处安装防盗锁，以防恶意拆卸改装。</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4" name="iṧļïḍê"/>
          <p:cNvSpPr/>
          <p:nvPr>
            <p:custDataLst>
              <p:tags r:id="rId10"/>
            </p:custDataLst>
          </p:nvPr>
        </p:nvSpPr>
        <p:spPr>
          <a:xfrm>
            <a:off x="2038985" y="2020570"/>
            <a:ext cx="459105" cy="459105"/>
          </a:xfrm>
          <a:prstGeom prst="ellipse">
            <a:avLst/>
          </a:prstGeom>
          <a:gradFill>
            <a:gsLst>
              <a:gs pos="5000">
                <a:schemeClr val="accent1"/>
              </a:gs>
              <a:gs pos="100000">
                <a:schemeClr val="accent2"/>
              </a:gs>
            </a:gsLst>
            <a:lin ang="2700000" scaled="0"/>
          </a:gradFill>
          <a:ln w="12700" cap="rnd" cmpd="sng" algn="ctr">
            <a:noFill/>
            <a:prstDash val="solid"/>
            <a:round/>
          </a:ln>
          <a:effectLst/>
        </p:spPr>
        <p:txBody>
          <a:bodyPr rot="0" spcFirstLastPara="0" vert="horz" wrap="square" lIns="91440" tIns="45720" rIns="91440" bIns="45720" numCol="1" spcCol="0" rtlCol="0" fromWordArt="0" anchor="ctr" anchorCtr="0" forceAA="0" compatLnSpc="1"/>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endPar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iṧļïḍê"/>
          <p:cNvSpPr/>
          <p:nvPr>
            <p:custDataLst>
              <p:tags r:id="rId11"/>
            </p:custDataLst>
          </p:nvPr>
        </p:nvSpPr>
        <p:spPr>
          <a:xfrm>
            <a:off x="4470400" y="1983740"/>
            <a:ext cx="459105" cy="459105"/>
          </a:xfrm>
          <a:prstGeom prst="ellipse">
            <a:avLst/>
          </a:prstGeom>
          <a:gradFill>
            <a:gsLst>
              <a:gs pos="5000">
                <a:schemeClr val="accent1"/>
              </a:gs>
              <a:gs pos="100000">
                <a:schemeClr val="accent2"/>
              </a:gs>
            </a:gsLst>
            <a:lin ang="2700000" scaled="0"/>
          </a:gradFill>
          <a:ln w="12700" cap="rnd" cmpd="sng" algn="ctr">
            <a:noFill/>
            <a:prstDash val="solid"/>
            <a:round/>
          </a:ln>
          <a:effectLst/>
        </p:spPr>
        <p:txBody>
          <a:bodyPr rot="0" spcFirstLastPara="0" vert="horz" wrap="square" lIns="91440" tIns="45720" rIns="91440" bIns="45720" numCol="1" spcCol="0" rtlCol="0" fromWordArt="0" anchor="ctr" anchorCtr="0" forceAA="0" compatLnSpc="1"/>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endPar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iṧļïḍê"/>
          <p:cNvSpPr/>
          <p:nvPr>
            <p:custDataLst>
              <p:tags r:id="rId12"/>
            </p:custDataLst>
          </p:nvPr>
        </p:nvSpPr>
        <p:spPr>
          <a:xfrm>
            <a:off x="7128510" y="1788160"/>
            <a:ext cx="459105" cy="459105"/>
          </a:xfrm>
          <a:prstGeom prst="ellipse">
            <a:avLst/>
          </a:prstGeom>
          <a:gradFill>
            <a:gsLst>
              <a:gs pos="5000">
                <a:schemeClr val="accent1"/>
              </a:gs>
              <a:gs pos="100000">
                <a:schemeClr val="accent2"/>
              </a:gs>
            </a:gsLst>
            <a:lin ang="2700000" scaled="0"/>
          </a:gradFill>
          <a:ln w="12700" cap="rnd" cmpd="sng" algn="ctr">
            <a:noFill/>
            <a:prstDash val="solid"/>
            <a:round/>
          </a:ln>
          <a:effectLst/>
        </p:spPr>
        <p:txBody>
          <a:bodyPr rot="0" spcFirstLastPara="0" vert="horz" wrap="square" lIns="91440" tIns="45720" rIns="91440" bIns="45720" numCol="1" spcCol="0" rtlCol="0" fromWordArt="0" anchor="ctr" anchorCtr="0" forceAA="0" compatLnSpc="1"/>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endPar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12"/>
          <p:cNvSpPr/>
          <p:nvPr>
            <p:custDataLst>
              <p:tags r:id="rId13"/>
            </p:custDataLst>
          </p:nvPr>
        </p:nvSpPr>
        <p:spPr>
          <a:xfrm>
            <a:off x="8931275" y="2023745"/>
            <a:ext cx="2127250" cy="184721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iṧļïḍê"/>
          <p:cNvSpPr/>
          <p:nvPr>
            <p:custDataLst>
              <p:tags r:id="rId14"/>
            </p:custDataLst>
          </p:nvPr>
        </p:nvSpPr>
        <p:spPr>
          <a:xfrm>
            <a:off x="9841865" y="1791970"/>
            <a:ext cx="459105" cy="459105"/>
          </a:xfrm>
          <a:prstGeom prst="ellipse">
            <a:avLst/>
          </a:prstGeom>
          <a:gradFill>
            <a:gsLst>
              <a:gs pos="5000">
                <a:schemeClr val="accent1"/>
              </a:gs>
              <a:gs pos="100000">
                <a:schemeClr val="accent2"/>
              </a:gs>
            </a:gsLst>
            <a:lin ang="2700000" scaled="0"/>
          </a:gradFill>
          <a:ln w="12700" cap="rnd" cmpd="sng" algn="ctr">
            <a:noFill/>
            <a:prstDash val="solid"/>
            <a:round/>
          </a:ln>
          <a:effectLst/>
        </p:spPr>
        <p:txBody>
          <a:bodyPr rot="0" spcFirstLastPara="0" vert="horz" wrap="square" lIns="91440" tIns="45720" rIns="91440" bIns="45720" numCol="1" spcCol="0" rtlCol="0" fromWordArt="0" anchor="ctr" anchorCtr="0" forceAA="0" compatLnSpc="1"/>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5</a:t>
            </a:r>
            <a:endPar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文本框 13"/>
          <p:cNvSpPr txBox="1"/>
          <p:nvPr>
            <p:custDataLst>
              <p:tags r:id="rId15"/>
            </p:custDataLst>
          </p:nvPr>
        </p:nvSpPr>
        <p:spPr>
          <a:xfrm>
            <a:off x="1308735" y="4478655"/>
            <a:ext cx="3376930" cy="1198880"/>
          </a:xfrm>
          <a:prstGeom prst="rect">
            <a:avLst/>
          </a:prstGeom>
        </p:spPr>
        <p:txBody>
          <a:bodyPr wrap="square">
            <a:spAutoFit/>
          </a:bodyPr>
          <a:p>
            <a:pPr indent="0" fontAlgn="auto">
              <a:lnSpc>
                <a:spcPct val="150000"/>
              </a:lnSpc>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结构要求</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：外壳牢固；防漏电；绝缘材料包裹；桩体与桩底高度要求；钢组合结构与防电磁屏蔽</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功能</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矩形 14"/>
          <p:cNvSpPr/>
          <p:nvPr>
            <p:custDataLst>
              <p:tags r:id="rId16"/>
            </p:custDataLst>
          </p:nvPr>
        </p:nvSpPr>
        <p:spPr>
          <a:xfrm>
            <a:off x="1238250" y="4311650"/>
            <a:ext cx="3534410" cy="184721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iṧļïḍê"/>
          <p:cNvSpPr/>
          <p:nvPr>
            <p:custDataLst>
              <p:tags r:id="rId17"/>
            </p:custDataLst>
          </p:nvPr>
        </p:nvSpPr>
        <p:spPr>
          <a:xfrm>
            <a:off x="2792730" y="4079875"/>
            <a:ext cx="459105" cy="459105"/>
          </a:xfrm>
          <a:prstGeom prst="ellipse">
            <a:avLst/>
          </a:prstGeom>
          <a:gradFill>
            <a:gsLst>
              <a:gs pos="5000">
                <a:schemeClr val="accent1"/>
              </a:gs>
              <a:gs pos="100000">
                <a:schemeClr val="accent2"/>
              </a:gs>
            </a:gsLst>
            <a:lin ang="2700000" scaled="0"/>
          </a:gradFill>
          <a:ln w="12700" cap="rnd" cmpd="sng" algn="ctr">
            <a:noFill/>
            <a:prstDash val="solid"/>
            <a:round/>
          </a:ln>
          <a:effectLst/>
        </p:spPr>
        <p:txBody>
          <a:bodyPr rot="0" spcFirstLastPara="0" vert="horz" wrap="square" lIns="91440" tIns="45720" rIns="91440" bIns="45720" numCol="1" spcCol="0" rtlCol="0" fromWordArt="0" anchor="ctr" anchorCtr="0" forceAA="0" compatLnSpc="1"/>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6</a:t>
            </a:r>
            <a:endPar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文本框 16"/>
          <p:cNvSpPr txBox="1"/>
          <p:nvPr>
            <p:custDataLst>
              <p:tags r:id="rId18"/>
            </p:custDataLst>
          </p:nvPr>
        </p:nvSpPr>
        <p:spPr>
          <a:xfrm>
            <a:off x="5264785" y="4478655"/>
            <a:ext cx="3357245" cy="1198880"/>
          </a:xfrm>
          <a:prstGeom prst="rect">
            <a:avLst/>
          </a:prstGeom>
        </p:spPr>
        <p:txBody>
          <a:bodyPr wrap="square">
            <a:spAutoFit/>
          </a:bodyPr>
          <a:p>
            <a:pPr indent="0" fontAlgn="auto">
              <a:lnSpc>
                <a:spcPct val="150000"/>
              </a:lnSpc>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安全防护功能</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：安装急停开关；控制充电桩温度；输出</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侧漏电防护功能；输出</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侧电流和短路</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防护功能</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矩形 17"/>
          <p:cNvSpPr/>
          <p:nvPr>
            <p:custDataLst>
              <p:tags r:id="rId19"/>
            </p:custDataLst>
          </p:nvPr>
        </p:nvSpPr>
        <p:spPr>
          <a:xfrm>
            <a:off x="5163820" y="4311650"/>
            <a:ext cx="3446780" cy="184721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9" name="iṧļïḍê"/>
          <p:cNvSpPr/>
          <p:nvPr>
            <p:custDataLst>
              <p:tags r:id="rId20"/>
            </p:custDataLst>
          </p:nvPr>
        </p:nvSpPr>
        <p:spPr>
          <a:xfrm>
            <a:off x="6713855" y="4062095"/>
            <a:ext cx="459105" cy="459105"/>
          </a:xfrm>
          <a:prstGeom prst="ellipse">
            <a:avLst/>
          </a:prstGeom>
          <a:gradFill>
            <a:gsLst>
              <a:gs pos="5000">
                <a:schemeClr val="accent1"/>
              </a:gs>
              <a:gs pos="100000">
                <a:schemeClr val="accent2"/>
              </a:gs>
            </a:gsLst>
            <a:lin ang="2700000" scaled="0"/>
          </a:gradFill>
          <a:ln w="12700" cap="rnd" cmpd="sng" algn="ctr">
            <a:noFill/>
            <a:prstDash val="solid"/>
            <a:round/>
          </a:ln>
          <a:effectLst/>
        </p:spPr>
        <p:txBody>
          <a:bodyPr rot="0" spcFirstLastPara="0" vert="horz" wrap="square" lIns="91440" tIns="45720" rIns="91440" bIns="45720" numCol="1" spcCol="0" rtlCol="0" fromWordArt="0" anchor="ctr" anchorCtr="0" forceAA="0" compatLnSpc="1"/>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7</a:t>
            </a:r>
            <a:endPar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文本框 20"/>
          <p:cNvSpPr txBox="1"/>
          <p:nvPr>
            <p:custDataLst>
              <p:tags r:id="rId21"/>
            </p:custDataLst>
          </p:nvPr>
        </p:nvSpPr>
        <p:spPr>
          <a:xfrm>
            <a:off x="9072245" y="4478655"/>
            <a:ext cx="2068195" cy="1198880"/>
          </a:xfrm>
          <a:prstGeom prst="rect">
            <a:avLst/>
          </a:prstGeom>
        </p:spPr>
        <p:txBody>
          <a:bodyPr wrap="square">
            <a:spAutoFit/>
          </a:bodyPr>
          <a:p>
            <a:pPr indent="0" fontAlgn="auto">
              <a:lnSpc>
                <a:spcPct val="150000"/>
              </a:lnSpc>
            </a:pPr>
            <a:r>
              <a:rPr lang="en-US" altLang="zh-CN" sz="1600" b="1">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防护等级</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：室内</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IP32</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以上，室外至少</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IP54</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矩形 23"/>
          <p:cNvSpPr/>
          <p:nvPr>
            <p:custDataLst>
              <p:tags r:id="rId22"/>
            </p:custDataLst>
          </p:nvPr>
        </p:nvSpPr>
        <p:spPr>
          <a:xfrm>
            <a:off x="9001760" y="4311650"/>
            <a:ext cx="2127250" cy="184721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5" name="iṧļïḍê"/>
          <p:cNvSpPr/>
          <p:nvPr>
            <p:custDataLst>
              <p:tags r:id="rId23"/>
            </p:custDataLst>
          </p:nvPr>
        </p:nvSpPr>
        <p:spPr>
          <a:xfrm>
            <a:off x="9912350" y="4079875"/>
            <a:ext cx="459105" cy="459105"/>
          </a:xfrm>
          <a:prstGeom prst="ellipse">
            <a:avLst/>
          </a:prstGeom>
          <a:gradFill>
            <a:gsLst>
              <a:gs pos="5000">
                <a:schemeClr val="accent1"/>
              </a:gs>
              <a:gs pos="100000">
                <a:schemeClr val="accent2"/>
              </a:gs>
            </a:gsLst>
            <a:lin ang="2700000" scaled="0"/>
          </a:gradFill>
          <a:ln w="12700" cap="rnd" cmpd="sng" algn="ctr">
            <a:noFill/>
            <a:prstDash val="solid"/>
            <a:round/>
          </a:ln>
          <a:effectLst/>
        </p:spPr>
        <p:txBody>
          <a:bodyPr rot="0" spcFirstLastPara="0" vert="horz" wrap="square" lIns="91440" tIns="45720" rIns="91440" bIns="45720" numCol="1" spcCol="0" rtlCol="0" fromWordArt="0" anchor="ctr" anchorCtr="0" forceAA="0" compatLnSpc="1"/>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8</a:t>
            </a:r>
            <a:endPar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交流充电桩的装调与测试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七、</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交流充电桩的检测内容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custDataLst>
              <p:tags r:id="rId2"/>
            </p:custDataLst>
          </p:nvPr>
        </p:nvSpPr>
        <p:spPr>
          <a:xfrm>
            <a:off x="1068070" y="192849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交流充电桩主回路检测</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3"/>
            </p:custDataLst>
          </p:nvPr>
        </p:nvSpPr>
        <p:spPr>
          <a:xfrm>
            <a:off x="1068070" y="4105275"/>
            <a:ext cx="353504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交流充电桩二次回路检测</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4" name="文本框 1"/>
          <p:cNvSpPr txBox="1"/>
          <p:nvPr>
            <p:custDataLst>
              <p:tags r:id="rId4"/>
            </p:custDataLst>
          </p:nvPr>
        </p:nvSpPr>
        <p:spPr>
          <a:xfrm>
            <a:off x="1495425" y="2327275"/>
            <a:ext cx="6470015" cy="189992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交流充电桩主回路检测包括</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空气开关检测、交流电能表检测、开关电源的检测、充电接口的检测</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文本框 1"/>
          <p:cNvSpPr txBox="1"/>
          <p:nvPr>
            <p:custDataLst>
              <p:tags r:id="rId5"/>
            </p:custDataLst>
          </p:nvPr>
        </p:nvSpPr>
        <p:spPr>
          <a:xfrm>
            <a:off x="1495425" y="4503420"/>
            <a:ext cx="6470015" cy="189992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交流充电桩二次回路检测包括急</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停开关检测、运行状态指示灯检测、</a:t>
            </a:r>
            <a:r>
              <a:rPr lang="en-US" altLang="zh-CN" b="1">
                <a:solidFill>
                  <a:schemeClr val="tx1">
                    <a:lumMod val="85000"/>
                    <a:lumOff val="15000"/>
                  </a:schemeClr>
                </a:solidFill>
                <a:latin typeface="微软雅黑" panose="020B0503020204020204" pitchFamily="34" charset="-122"/>
                <a:ea typeface="微软雅黑" panose="020B0503020204020204" pitchFamily="34" charset="-122"/>
              </a:rPr>
              <a:t>AC</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控制盒检测、人机交互触摸屏检测</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直流充电桩的装调与测试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直流充电桩的功能</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1"/>
          <p:cNvSpPr txBox="1"/>
          <p:nvPr>
            <p:custDataLst>
              <p:tags r:id="rId2"/>
            </p:custDataLst>
          </p:nvPr>
        </p:nvSpPr>
        <p:spPr>
          <a:xfrm>
            <a:off x="1086485" y="3214370"/>
            <a:ext cx="4583430" cy="189992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直流充电桩也称快速充电桩，简称</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快充</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。它可以为非车载电动汽车动力电池提供直流电源，实现快速充电。</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3"/>
          <a:stretch>
            <a:fillRect/>
          </a:stretch>
        </p:blipFill>
        <p:spPr>
          <a:xfrm>
            <a:off x="6423025" y="1944370"/>
            <a:ext cx="4404995" cy="38747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直流充电桩的装调与测试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直流充电桩的结构</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1"/>
          <p:cNvSpPr txBox="1"/>
          <p:nvPr>
            <p:custDataLst>
              <p:tags r:id="rId2"/>
            </p:custDataLst>
          </p:nvPr>
        </p:nvSpPr>
        <p:spPr>
          <a:xfrm>
            <a:off x="998855" y="2182495"/>
            <a:ext cx="4445000" cy="189992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直流充电桩的外部结构由充电桩体、充电枪、充电线、刷卡区、充电指示灯、急停开关</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和显示屏等组成。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直流充电桩内部主要部件有输入交流接触器、断路器、充电模块、门停开关、</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DC</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控制盒、辅助电源、散热风扇等</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7023100" y="1176020"/>
            <a:ext cx="2580640" cy="2305685"/>
          </a:xfrm>
          <a:prstGeom prst="rect">
            <a:avLst/>
          </a:prstGeom>
        </p:spPr>
      </p:pic>
      <p:pic>
        <p:nvPicPr>
          <p:cNvPr id="3" name="图片 2"/>
          <p:cNvPicPr>
            <a:picLocks noChangeAspect="1"/>
          </p:cNvPicPr>
          <p:nvPr/>
        </p:nvPicPr>
        <p:blipFill>
          <a:blip r:embed="rId4"/>
          <a:stretch>
            <a:fillRect/>
          </a:stretch>
        </p:blipFill>
        <p:spPr>
          <a:xfrm>
            <a:off x="6715125" y="3482340"/>
            <a:ext cx="3439795" cy="29724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直流充电桩的装调与测试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直流充电桩主要电气元件功能</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1515110" y="1746250"/>
            <a:ext cx="3456305" cy="4825365"/>
          </a:xfrm>
          <a:prstGeom prst="rect">
            <a:avLst/>
          </a:prstGeom>
        </p:spPr>
      </p:pic>
      <p:pic>
        <p:nvPicPr>
          <p:cNvPr id="6" name="图片 5"/>
          <p:cNvPicPr>
            <a:picLocks noChangeAspect="1"/>
          </p:cNvPicPr>
          <p:nvPr/>
        </p:nvPicPr>
        <p:blipFill>
          <a:blip r:embed="rId3"/>
          <a:stretch>
            <a:fillRect/>
          </a:stretch>
        </p:blipFill>
        <p:spPr>
          <a:xfrm>
            <a:off x="5668645" y="1746250"/>
            <a:ext cx="3986530" cy="46310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直流充电桩的装调与测试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直流充电桩电气原理图</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1"/>
          <p:cNvSpPr txBox="1"/>
          <p:nvPr>
            <p:custDataLst>
              <p:tags r:id="rId2"/>
            </p:custDataLst>
          </p:nvPr>
        </p:nvSpPr>
        <p:spPr>
          <a:xfrm>
            <a:off x="998855" y="1771650"/>
            <a:ext cx="9373870" cy="84391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直流充电桩电气原理图以</a:t>
            </a:r>
            <a:r>
              <a:rPr lang="en-US" altLang="zh-CN" b="1">
                <a:solidFill>
                  <a:schemeClr val="tx1">
                    <a:lumMod val="85000"/>
                    <a:lumOff val="15000"/>
                  </a:schemeClr>
                </a:solidFill>
                <a:latin typeface="微软雅黑" panose="020B0503020204020204" pitchFamily="34" charset="-122"/>
                <a:ea typeface="微软雅黑" panose="020B0503020204020204" pitchFamily="34" charset="-122"/>
              </a:rPr>
              <a:t>DC</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控制盒</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为中心，将充电桩各电气组成部件连接在一起。</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rot="5400000">
            <a:off x="3429635" y="1424305"/>
            <a:ext cx="4244340" cy="59582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直流充电桩的装调与测试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五、</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直流充电桩的关键技术</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1"/>
          <p:cNvSpPr txBox="1"/>
          <p:nvPr>
            <p:custDataLst>
              <p:tags r:id="rId2"/>
            </p:custDataLst>
          </p:nvPr>
        </p:nvSpPr>
        <p:spPr>
          <a:xfrm>
            <a:off x="998855" y="2482215"/>
            <a:ext cx="9373870" cy="84391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直流充电模块主要有</a:t>
            </a:r>
            <a:r>
              <a:rPr lang="en-US" altLang="zh-CN" b="1">
                <a:solidFill>
                  <a:schemeClr val="tx1">
                    <a:lumMod val="85000"/>
                    <a:lumOff val="15000"/>
                  </a:schemeClr>
                </a:solidFill>
                <a:latin typeface="微软雅黑" panose="020B0503020204020204" pitchFamily="34" charset="-122"/>
                <a:ea typeface="微软雅黑" panose="020B0503020204020204" pitchFamily="34" charset="-122"/>
              </a:rPr>
              <a:t>DC/DC</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变换电路、系统驱动与控制电路</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等</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939165" y="200977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直流充电模块拓扑</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 name="文本框 1"/>
          <p:cNvSpPr txBox="1"/>
          <p:nvPr>
            <p:custDataLst>
              <p:tags r:id="rId3"/>
            </p:custDataLst>
          </p:nvPr>
        </p:nvSpPr>
        <p:spPr>
          <a:xfrm>
            <a:off x="998855" y="3453130"/>
            <a:ext cx="9373870" cy="84391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大功率</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DC/DC</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的软开关技术主要用于实现</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直流电能转化</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939165" y="3054350"/>
            <a:ext cx="37306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大功率</a:t>
            </a:r>
            <a:r>
              <a:rPr lang="en-US" altLang="zh-CN" sz="2000" b="1">
                <a:solidFill>
                  <a:schemeClr val="accent1"/>
                </a:solidFill>
                <a:latin typeface="微软雅黑" panose="020B0503020204020204" pitchFamily="34" charset="-122"/>
                <a:ea typeface="微软雅黑" panose="020B0503020204020204" pitchFamily="34" charset="-122"/>
              </a:rPr>
              <a:t>DC/DC</a:t>
            </a:r>
            <a:r>
              <a:rPr lang="zh-CN" altLang="en-US" sz="2000" b="1">
                <a:solidFill>
                  <a:schemeClr val="accent1"/>
                </a:solidFill>
                <a:latin typeface="微软雅黑" panose="020B0503020204020204" pitchFamily="34" charset="-122"/>
                <a:ea typeface="微软雅黑" panose="020B0503020204020204" pitchFamily="34" charset="-122"/>
              </a:rPr>
              <a:t>的软开关技术</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6" name="文本框 1"/>
          <p:cNvSpPr txBox="1"/>
          <p:nvPr>
            <p:custDataLst>
              <p:tags r:id="rId4"/>
            </p:custDataLst>
          </p:nvPr>
        </p:nvSpPr>
        <p:spPr>
          <a:xfrm>
            <a:off x="1050290" y="4519295"/>
            <a:ext cx="10554335" cy="84391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基于</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CAN</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总线采用并联技术，在脉冲宽度调制（</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PWM</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）均流控制的基础上，加载数据采样</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CAN</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通信</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939165" y="4098925"/>
            <a:ext cx="5036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基于</a:t>
            </a:r>
            <a:r>
              <a:rPr lang="en-US" altLang="zh-CN" sz="2000" b="1">
                <a:solidFill>
                  <a:schemeClr val="accent1"/>
                </a:solidFill>
                <a:latin typeface="微软雅黑" panose="020B0503020204020204" pitchFamily="34" charset="-122"/>
                <a:ea typeface="微软雅黑" panose="020B0503020204020204" pitchFamily="34" charset="-122"/>
              </a:rPr>
              <a:t>CAN</a:t>
            </a:r>
            <a:r>
              <a:rPr lang="zh-CN" altLang="en-US" sz="2000" b="1">
                <a:solidFill>
                  <a:schemeClr val="accent1"/>
                </a:solidFill>
                <a:latin typeface="微软雅黑" panose="020B0503020204020204" pitchFamily="34" charset="-122"/>
                <a:ea typeface="微软雅黑" panose="020B0503020204020204" pitchFamily="34" charset="-122"/>
              </a:rPr>
              <a:t>总线的大功率</a:t>
            </a:r>
            <a:r>
              <a:rPr lang="en-US" altLang="zh-CN" sz="2000" b="1">
                <a:solidFill>
                  <a:schemeClr val="accent1"/>
                </a:solidFill>
                <a:latin typeface="微软雅黑" panose="020B0503020204020204" pitchFamily="34" charset="-122"/>
                <a:ea typeface="微软雅黑" panose="020B0503020204020204" pitchFamily="34" charset="-122"/>
              </a:rPr>
              <a:t>DC/DC</a:t>
            </a:r>
            <a:r>
              <a:rPr lang="zh-CN" altLang="en-US" sz="2000" b="1">
                <a:solidFill>
                  <a:schemeClr val="accent1"/>
                </a:solidFill>
                <a:latin typeface="微软雅黑" panose="020B0503020204020204" pitchFamily="34" charset="-122"/>
                <a:ea typeface="微软雅黑" panose="020B0503020204020204" pitchFamily="34" charset="-122"/>
              </a:rPr>
              <a:t>并联技术</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8" name="文本框 1"/>
          <p:cNvSpPr txBox="1"/>
          <p:nvPr>
            <p:custDataLst>
              <p:tags r:id="rId5"/>
            </p:custDataLst>
          </p:nvPr>
        </p:nvSpPr>
        <p:spPr>
          <a:xfrm>
            <a:off x="1050290" y="5563870"/>
            <a:ext cx="9757410" cy="84391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充电模块的软件设计不可或缺，主要包括</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流程控制、中断服务程序、数字</a:t>
            </a:r>
            <a:r>
              <a:rPr lang="en-US" altLang="zh-CN" b="1">
                <a:solidFill>
                  <a:schemeClr val="tx1">
                    <a:lumMod val="85000"/>
                    <a:lumOff val="15000"/>
                  </a:schemeClr>
                </a:solidFill>
                <a:latin typeface="微软雅黑" panose="020B0503020204020204" pitchFamily="34" charset="-122"/>
                <a:ea typeface="微软雅黑" panose="020B0503020204020204" pitchFamily="34" charset="-122"/>
              </a:rPr>
              <a:t>PI</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调节过程</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三个部分。</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39165" y="509079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充电模块软件设计</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直流充电桩的装调与测试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六、</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直流充电桩的技术要求</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1"/>
          <p:cNvSpPr txBox="1"/>
          <p:nvPr>
            <p:custDataLst>
              <p:tags r:id="rId2"/>
            </p:custDataLst>
          </p:nvPr>
        </p:nvSpPr>
        <p:spPr>
          <a:xfrm>
            <a:off x="998855" y="2482215"/>
            <a:ext cx="9373870" cy="843915"/>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电源输入电压</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输出电压与电流；</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3.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功率因数与效率。</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939165" y="200977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电气参数要求</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 name="文本框 1"/>
          <p:cNvSpPr txBox="1"/>
          <p:nvPr>
            <p:custDataLst>
              <p:tags r:id="rId3"/>
            </p:custDataLst>
          </p:nvPr>
        </p:nvSpPr>
        <p:spPr>
          <a:xfrm>
            <a:off x="998855" y="3459480"/>
            <a:ext cx="9373870" cy="843915"/>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充电方式；</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智能管理；</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3.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通信接口；</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4.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通信协议；</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5.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安全防护。</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939165" y="3054350"/>
            <a:ext cx="37306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功能与性能要求</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6" name="文本框 1"/>
          <p:cNvSpPr txBox="1"/>
          <p:nvPr>
            <p:custDataLst>
              <p:tags r:id="rId4"/>
            </p:custDataLst>
          </p:nvPr>
        </p:nvSpPr>
        <p:spPr>
          <a:xfrm>
            <a:off x="1050290" y="4519295"/>
            <a:ext cx="10554335" cy="843915"/>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结构设计；</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环境温度范围；</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3.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湿度与海拔。</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939165" y="4098925"/>
            <a:ext cx="5036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物理与环境要求</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8" name="文本框 1"/>
          <p:cNvSpPr txBox="1"/>
          <p:nvPr>
            <p:custDataLst>
              <p:tags r:id="rId5"/>
            </p:custDataLst>
          </p:nvPr>
        </p:nvSpPr>
        <p:spPr>
          <a:xfrm>
            <a:off x="1050290" y="5489575"/>
            <a:ext cx="9757410" cy="843915"/>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数据保护；</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远程监控</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39165" y="509079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其他要求</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直流充电桩的装调与测试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七、</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直流充电桩的检测内容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1"/>
          <p:cNvSpPr txBox="1"/>
          <p:nvPr>
            <p:custDataLst>
              <p:tags r:id="rId2"/>
            </p:custDataLst>
          </p:nvPr>
        </p:nvSpPr>
        <p:spPr>
          <a:xfrm>
            <a:off x="998855" y="2482215"/>
            <a:ext cx="9373870" cy="84391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直流充电桩主电路包括</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充电模块</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和</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电解电容</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，电网交流电经过空气开关、交流接触器，到达充电模块进行整流，换变成直流电。</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custDataLst>
              <p:tags r:id="rId3"/>
            </p:custDataLst>
          </p:nvPr>
        </p:nvSpPr>
        <p:spPr>
          <a:xfrm>
            <a:off x="939165" y="200977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直流充电桩主电路检测</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 name="文本框 1"/>
          <p:cNvSpPr txBox="1"/>
          <p:nvPr>
            <p:custDataLst>
              <p:tags r:id="rId4"/>
            </p:custDataLst>
          </p:nvPr>
        </p:nvSpPr>
        <p:spPr>
          <a:xfrm>
            <a:off x="998855" y="4566285"/>
            <a:ext cx="9373870" cy="84391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直流充电桩辅助控制电路检测包括辅助</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电源检测、</a:t>
            </a:r>
            <a:r>
              <a:rPr lang="en-US" altLang="zh-CN" b="1">
                <a:solidFill>
                  <a:schemeClr val="tx1">
                    <a:lumMod val="85000"/>
                    <a:lumOff val="15000"/>
                  </a:schemeClr>
                </a:solidFill>
                <a:latin typeface="微软雅黑" panose="020B0503020204020204" pitchFamily="34" charset="-122"/>
                <a:ea typeface="微软雅黑" panose="020B0503020204020204" pitchFamily="34" charset="-122"/>
              </a:rPr>
              <a:t>DC</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控制盒检测</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5"/>
            </p:custDataLst>
          </p:nvPr>
        </p:nvSpPr>
        <p:spPr>
          <a:xfrm>
            <a:off x="939165" y="4161155"/>
            <a:ext cx="426720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直流充电桩辅助控制电路检测</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2"/>
          <a:srcRect l="16456" t="36380" b="23866"/>
          <a:stretch>
            <a:fillRect/>
          </a:stretch>
        </p:blipFill>
        <p:spPr>
          <a:xfrm>
            <a:off x="-635" y="13335"/>
            <a:ext cx="12192635" cy="2147570"/>
          </a:xfrm>
          <a:prstGeom prst="rect">
            <a:avLst/>
          </a:prstGeom>
        </p:spPr>
      </p:pic>
      <p:sp>
        <p:nvSpPr>
          <p:cNvPr id="4" name="矩形 3"/>
          <p:cNvSpPr/>
          <p:nvPr/>
        </p:nvSpPr>
        <p:spPr>
          <a:xfrm>
            <a:off x="0" y="-6984"/>
            <a:ext cx="12191998" cy="2160824"/>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文本框 18"/>
          <p:cNvSpPr txBox="1"/>
          <p:nvPr>
            <p:custDataLst>
              <p:tags r:id="rId3"/>
            </p:custDataLst>
          </p:nvPr>
        </p:nvSpPr>
        <p:spPr>
          <a:xfrm>
            <a:off x="1387475" y="3903980"/>
            <a:ext cx="4349115" cy="398780"/>
          </a:xfrm>
          <a:prstGeom prst="rect">
            <a:avLst/>
          </a:prstGeom>
          <a:noFill/>
        </p:spPr>
        <p:txBody>
          <a:bodyPr wrap="square" rtlCol="0">
            <a:spAutoFit/>
            <a:scene3d>
              <a:camera prst="orthographicFront"/>
              <a:lightRig rig="threePt" dir="t"/>
            </a:scene3d>
            <a:sp3d contourW="12700"/>
          </a:bodyPr>
          <a:lstStyle/>
          <a:p>
            <a:pPr algn="l"/>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新能源汽车</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充电系统认知</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任意多边形 11"/>
          <p:cNvSpPr/>
          <p:nvPr/>
        </p:nvSpPr>
        <p:spPr>
          <a:xfrm>
            <a:off x="4102100" y="1727835"/>
            <a:ext cx="4299585" cy="1099185"/>
          </a:xfrm>
          <a:custGeom>
            <a:avLst/>
            <a:gdLst>
              <a:gd name="adj" fmla="val 16809"/>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il 12"/>
              <a:gd name="il-1" fmla="*/ q1 w 1"/>
              <a:gd name="it" fmla="*/ q1 h 1"/>
              <a:gd name="ir" fmla="+- r 0 q2"/>
              <a:gd name="ib" fmla="+- b 0 il-1"/>
              <a:gd name="q3" fmla="*/ h hc x2"/>
              <a:gd name="y1" fmla="pin 0 ib h"/>
              <a:gd name="y2" fmla="+- b 0 q3"/>
            </a:gdLst>
            <a:ahLst/>
            <a:cxnLst>
              <a:cxn ang="3">
                <a:pos x="hc" y="y1"/>
              </a:cxn>
              <a:cxn ang="3">
                <a:pos x="x4" y="t"/>
              </a:cxn>
              <a:cxn ang="0">
                <a:pos x="x6" y="vc"/>
              </a:cxn>
              <a:cxn ang="cd4">
                <a:pos x="x3" y="b"/>
              </a:cxn>
              <a:cxn ang="cd4">
                <a:pos x="hc" y="q3"/>
              </a:cxn>
              <a:cxn ang="cd2">
                <a:pos x="x1" y="vc"/>
              </a:cxn>
            </a:cxnLst>
            <a:rect l="l" t="t" r="r" b="b"/>
            <a:pathLst>
              <a:path w="5742" h="1716">
                <a:moveTo>
                  <a:pt x="0" y="1398"/>
                </a:moveTo>
                <a:lnTo>
                  <a:pt x="235" y="0"/>
                </a:lnTo>
                <a:lnTo>
                  <a:pt x="5742" y="0"/>
                </a:lnTo>
                <a:lnTo>
                  <a:pt x="5507" y="1398"/>
                </a:lnTo>
                <a:lnTo>
                  <a:pt x="860" y="1398"/>
                </a:lnTo>
                <a:lnTo>
                  <a:pt x="697" y="1717"/>
                </a:lnTo>
                <a:lnTo>
                  <a:pt x="534" y="1398"/>
                </a:lnTo>
                <a:lnTo>
                  <a:pt x="0" y="1398"/>
                </a:lnTo>
                <a:close/>
              </a:path>
            </a:pathLst>
          </a:custGeom>
          <a:gradFill>
            <a:gsLst>
              <a:gs pos="11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p>
            <a:pPr algn="ctr"/>
            <a:endParaRPr lang="en-US" altLang="zh-CN" sz="240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175125" y="1788160"/>
            <a:ext cx="4153535" cy="706755"/>
          </a:xfrm>
          <a:prstGeom prst="rect">
            <a:avLst/>
          </a:prstGeom>
          <a:noFill/>
        </p:spPr>
        <p:txBody>
          <a:bodyPr wrap="square" rtlCol="0" anchor="t">
            <a:spAutoFit/>
          </a:bodyPr>
          <a:p>
            <a:pPr algn="ctr"/>
            <a:r>
              <a:rPr lang="zh-CN" altLang="en-US" sz="4000">
                <a:solidFill>
                  <a:schemeClr val="bg1"/>
                </a:solidFill>
                <a:latin typeface="微软雅黑" panose="020B0503020204020204" pitchFamily="34" charset="-122"/>
                <a:ea typeface="微软雅黑" panose="020B0503020204020204" pitchFamily="34" charset="-122"/>
                <a:sym typeface="+mn-ea"/>
              </a:rPr>
              <a:t>目</a:t>
            </a:r>
            <a:r>
              <a:rPr lang="en-US" altLang="zh-CN" sz="4000">
                <a:solidFill>
                  <a:schemeClr val="bg1"/>
                </a:solidFill>
                <a:latin typeface="微软雅黑" panose="020B0503020204020204" pitchFamily="34" charset="-122"/>
                <a:ea typeface="微软雅黑" panose="020B0503020204020204" pitchFamily="34" charset="-122"/>
                <a:sym typeface="+mn-ea"/>
              </a:rPr>
              <a:t> </a:t>
            </a:r>
            <a:r>
              <a:rPr lang="zh-CN" altLang="en-US" sz="4000">
                <a:solidFill>
                  <a:schemeClr val="bg1"/>
                </a:solidFill>
                <a:latin typeface="微软雅黑" panose="020B0503020204020204" pitchFamily="34" charset="-122"/>
                <a:ea typeface="微软雅黑" panose="020B0503020204020204" pitchFamily="34" charset="-122"/>
                <a:sym typeface="+mn-ea"/>
              </a:rPr>
              <a:t>录</a:t>
            </a:r>
            <a:r>
              <a:rPr lang="en-US" altLang="zh-CN" sz="4000">
                <a:solidFill>
                  <a:schemeClr val="bg1"/>
                </a:solidFill>
                <a:latin typeface="微软雅黑" panose="020B0503020204020204" pitchFamily="34" charset="-122"/>
                <a:ea typeface="微软雅黑" panose="020B0503020204020204" pitchFamily="34" charset="-122"/>
                <a:sym typeface="+mn-ea"/>
              </a:rPr>
              <a:t> C</a:t>
            </a:r>
            <a:r>
              <a:rPr lang="en-US" altLang="zh-CN" sz="2400">
                <a:solidFill>
                  <a:schemeClr val="bg1"/>
                </a:solidFill>
                <a:latin typeface="微软雅黑" panose="020B0503020204020204" pitchFamily="34" charset="-122"/>
                <a:ea typeface="微软雅黑" panose="020B0503020204020204" pitchFamily="34" charset="-122"/>
                <a:sym typeface="+mn-ea"/>
              </a:rPr>
              <a:t>ONTENTS</a:t>
            </a:r>
            <a:endParaRPr lang="en-US" altLang="zh-CN" sz="2400">
              <a:solidFill>
                <a:schemeClr val="bg1"/>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4"/>
            </p:custDataLst>
          </p:nvPr>
        </p:nvSpPr>
        <p:spPr>
          <a:xfrm>
            <a:off x="1557655" y="3505200"/>
            <a:ext cx="1040130" cy="398780"/>
          </a:xfrm>
          <a:prstGeom prst="rect">
            <a:avLst/>
          </a:prstGeom>
          <a:noFill/>
        </p:spPr>
        <p:txBody>
          <a:bodyPr wrap="square" rtlCol="0" anchor="t">
            <a:spAutoFit/>
          </a:bodyPr>
          <a:p>
            <a:pPr algn="ct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任务</a:t>
            </a: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1</a:t>
            </a:r>
            <a:endPar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endParaRPr>
          </a:p>
        </p:txBody>
      </p:sp>
      <p:sp>
        <p:nvSpPr>
          <p:cNvPr id="32" name="矩形: 圆角 22"/>
          <p:cNvSpPr/>
          <p:nvPr>
            <p:custDataLst>
              <p:tags r:id="rId5"/>
            </p:custDataLst>
          </p:nvPr>
        </p:nvSpPr>
        <p:spPr>
          <a:xfrm>
            <a:off x="1387475" y="3415030"/>
            <a:ext cx="127698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endPar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文本框 35"/>
          <p:cNvSpPr txBox="1"/>
          <p:nvPr>
            <p:custDataLst>
              <p:tags r:id="rId6"/>
            </p:custDataLst>
          </p:nvPr>
        </p:nvSpPr>
        <p:spPr>
          <a:xfrm>
            <a:off x="1282700" y="3423920"/>
            <a:ext cx="1532255" cy="398780"/>
          </a:xfrm>
          <a:prstGeom prst="rect">
            <a:avLst/>
          </a:prstGeom>
          <a:noFill/>
        </p:spPr>
        <p:txBody>
          <a:bodyPr wrap="square" rtlCol="0" anchor="t">
            <a:spAutoFit/>
          </a:bodyP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项目一</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文本框 36"/>
          <p:cNvSpPr txBox="1"/>
          <p:nvPr>
            <p:custDataLst>
              <p:tags r:id="rId7"/>
            </p:custDataLst>
          </p:nvPr>
        </p:nvSpPr>
        <p:spPr>
          <a:xfrm>
            <a:off x="1387475" y="5019675"/>
            <a:ext cx="4349115" cy="398780"/>
          </a:xfrm>
          <a:prstGeom prst="rect">
            <a:avLst/>
          </a:prstGeom>
          <a:noFill/>
        </p:spPr>
        <p:txBody>
          <a:bodyPr wrap="square" rtlCol="0">
            <a:spAutoFit/>
            <a:scene3d>
              <a:camera prst="orthographicFront"/>
              <a:lightRig rig="threePt" dir="t"/>
            </a:scene3d>
            <a:sp3d contourW="12700"/>
          </a:bodyPr>
          <a:p>
            <a:pPr algn="l"/>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新能源汽车充电系统的装调与</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测试</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文本框 37"/>
          <p:cNvSpPr txBox="1"/>
          <p:nvPr>
            <p:custDataLst>
              <p:tags r:id="rId8"/>
            </p:custDataLst>
          </p:nvPr>
        </p:nvSpPr>
        <p:spPr>
          <a:xfrm>
            <a:off x="1557655" y="4620895"/>
            <a:ext cx="1040130" cy="398780"/>
          </a:xfrm>
          <a:prstGeom prst="rect">
            <a:avLst/>
          </a:prstGeom>
          <a:noFill/>
        </p:spPr>
        <p:txBody>
          <a:bodyPr wrap="square" rtlCol="0" anchor="t">
            <a:spAutoFit/>
          </a:bodyPr>
          <a:p>
            <a:pPr algn="ct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任务</a:t>
            </a: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1</a:t>
            </a:r>
            <a:endPar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endParaRPr>
          </a:p>
        </p:txBody>
      </p:sp>
      <p:sp>
        <p:nvSpPr>
          <p:cNvPr id="39" name="矩形: 圆角 22"/>
          <p:cNvSpPr/>
          <p:nvPr>
            <p:custDataLst>
              <p:tags r:id="rId9"/>
            </p:custDataLst>
          </p:nvPr>
        </p:nvSpPr>
        <p:spPr>
          <a:xfrm>
            <a:off x="1387475" y="4530725"/>
            <a:ext cx="127698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endPar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文本框 39"/>
          <p:cNvSpPr txBox="1"/>
          <p:nvPr>
            <p:custDataLst>
              <p:tags r:id="rId10"/>
            </p:custDataLst>
          </p:nvPr>
        </p:nvSpPr>
        <p:spPr>
          <a:xfrm>
            <a:off x="1282700" y="4539615"/>
            <a:ext cx="1532255" cy="398780"/>
          </a:xfrm>
          <a:prstGeom prst="rect">
            <a:avLst/>
          </a:prstGeom>
          <a:noFill/>
        </p:spPr>
        <p:txBody>
          <a:bodyPr wrap="square" rtlCol="0" anchor="t">
            <a:spAutoFit/>
          </a:bodyP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项目二</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文本框 40"/>
          <p:cNvSpPr txBox="1"/>
          <p:nvPr>
            <p:custDataLst>
              <p:tags r:id="rId11"/>
            </p:custDataLst>
          </p:nvPr>
        </p:nvSpPr>
        <p:spPr>
          <a:xfrm>
            <a:off x="6875145" y="3478530"/>
            <a:ext cx="4542790" cy="398780"/>
          </a:xfrm>
          <a:prstGeom prst="rect">
            <a:avLst/>
          </a:prstGeom>
          <a:noFill/>
        </p:spPr>
        <p:txBody>
          <a:bodyPr wrap="square" rtlCol="0">
            <a:spAutoFit/>
            <a:scene3d>
              <a:camera prst="orthographicFront"/>
              <a:lightRig rig="threePt" dir="t"/>
            </a:scene3d>
            <a:sp3d contourW="12700"/>
          </a:bodyPr>
          <a:p>
            <a:pPr algn="l"/>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新能源汽车充电设备总成的装调与</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测试</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文本框 41"/>
          <p:cNvSpPr txBox="1"/>
          <p:nvPr>
            <p:custDataLst>
              <p:tags r:id="rId12"/>
            </p:custDataLst>
          </p:nvPr>
        </p:nvSpPr>
        <p:spPr>
          <a:xfrm>
            <a:off x="7045325" y="3079750"/>
            <a:ext cx="1040130" cy="398780"/>
          </a:xfrm>
          <a:prstGeom prst="rect">
            <a:avLst/>
          </a:prstGeom>
          <a:noFill/>
        </p:spPr>
        <p:txBody>
          <a:bodyPr wrap="square" rtlCol="0" anchor="t">
            <a:spAutoFit/>
          </a:bodyPr>
          <a:p>
            <a:pPr algn="ct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任务</a:t>
            </a: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1</a:t>
            </a:r>
            <a:endPar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endParaRPr>
          </a:p>
        </p:txBody>
      </p:sp>
      <p:sp>
        <p:nvSpPr>
          <p:cNvPr id="43" name="矩形: 圆角 22"/>
          <p:cNvSpPr/>
          <p:nvPr>
            <p:custDataLst>
              <p:tags r:id="rId13"/>
            </p:custDataLst>
          </p:nvPr>
        </p:nvSpPr>
        <p:spPr>
          <a:xfrm>
            <a:off x="6875145" y="2989580"/>
            <a:ext cx="127698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endPar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文本框 43"/>
          <p:cNvSpPr txBox="1"/>
          <p:nvPr>
            <p:custDataLst>
              <p:tags r:id="rId14"/>
            </p:custDataLst>
          </p:nvPr>
        </p:nvSpPr>
        <p:spPr>
          <a:xfrm>
            <a:off x="6770370" y="2998470"/>
            <a:ext cx="1532255" cy="398780"/>
          </a:xfrm>
          <a:prstGeom prst="rect">
            <a:avLst/>
          </a:prstGeom>
          <a:noFill/>
        </p:spPr>
        <p:txBody>
          <a:bodyPr wrap="square" rtlCol="0" anchor="t">
            <a:spAutoFit/>
          </a:bodyP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项目三</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文本框 44"/>
          <p:cNvSpPr txBox="1"/>
          <p:nvPr>
            <p:custDataLst>
              <p:tags r:id="rId15"/>
            </p:custDataLst>
          </p:nvPr>
        </p:nvSpPr>
        <p:spPr>
          <a:xfrm>
            <a:off x="6875145" y="4594225"/>
            <a:ext cx="4349115" cy="398780"/>
          </a:xfrm>
          <a:prstGeom prst="rect">
            <a:avLst/>
          </a:prstGeom>
          <a:noFill/>
        </p:spPr>
        <p:txBody>
          <a:bodyPr wrap="square" rtlCol="0">
            <a:spAutoFit/>
            <a:scene3d>
              <a:camera prst="orthographicFront"/>
              <a:lightRig rig="threePt" dir="t"/>
            </a:scene3d>
            <a:sp3d contourW="12700"/>
          </a:bodyPr>
          <a:p>
            <a:pPr algn="l"/>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新能源汽车充电的互操作性</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测试</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文本框 45"/>
          <p:cNvSpPr txBox="1"/>
          <p:nvPr>
            <p:custDataLst>
              <p:tags r:id="rId16"/>
            </p:custDataLst>
          </p:nvPr>
        </p:nvSpPr>
        <p:spPr>
          <a:xfrm>
            <a:off x="7045325" y="4195445"/>
            <a:ext cx="1040130" cy="398780"/>
          </a:xfrm>
          <a:prstGeom prst="rect">
            <a:avLst/>
          </a:prstGeom>
          <a:noFill/>
        </p:spPr>
        <p:txBody>
          <a:bodyPr wrap="square" rtlCol="0" anchor="t">
            <a:spAutoFit/>
          </a:bodyPr>
          <a:p>
            <a:pPr algn="ct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任务</a:t>
            </a: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1</a:t>
            </a:r>
            <a:endPar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endParaRPr>
          </a:p>
        </p:txBody>
      </p:sp>
      <p:sp>
        <p:nvSpPr>
          <p:cNvPr id="47" name="矩形: 圆角 22"/>
          <p:cNvSpPr/>
          <p:nvPr>
            <p:custDataLst>
              <p:tags r:id="rId17"/>
            </p:custDataLst>
          </p:nvPr>
        </p:nvSpPr>
        <p:spPr>
          <a:xfrm>
            <a:off x="6875145" y="4105275"/>
            <a:ext cx="127698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endPar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文本框 47"/>
          <p:cNvSpPr txBox="1"/>
          <p:nvPr>
            <p:custDataLst>
              <p:tags r:id="rId18"/>
            </p:custDataLst>
          </p:nvPr>
        </p:nvSpPr>
        <p:spPr>
          <a:xfrm>
            <a:off x="6770370" y="4114165"/>
            <a:ext cx="1532255" cy="398780"/>
          </a:xfrm>
          <a:prstGeom prst="rect">
            <a:avLst/>
          </a:prstGeom>
          <a:noFill/>
        </p:spPr>
        <p:txBody>
          <a:bodyPr wrap="square" rtlCol="0" anchor="t">
            <a:spAutoFit/>
          </a:bodyP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项目四</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文本框 48"/>
          <p:cNvSpPr txBox="1"/>
          <p:nvPr>
            <p:custDataLst>
              <p:tags r:id="rId19"/>
            </p:custDataLst>
          </p:nvPr>
        </p:nvSpPr>
        <p:spPr>
          <a:xfrm>
            <a:off x="6875145" y="5709920"/>
            <a:ext cx="4349115" cy="398780"/>
          </a:xfrm>
          <a:prstGeom prst="rect">
            <a:avLst/>
          </a:prstGeom>
          <a:noFill/>
        </p:spPr>
        <p:txBody>
          <a:bodyPr wrap="square" rtlCol="0">
            <a:spAutoFit/>
            <a:scene3d>
              <a:camera prst="orthographicFront"/>
              <a:lightRig rig="threePt" dir="t"/>
            </a:scene3d>
            <a:sp3d contourW="12700"/>
          </a:bodyPr>
          <a:p>
            <a:pPr algn="l"/>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新能源汽车充电系统的</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故障检修</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文本框 49"/>
          <p:cNvSpPr txBox="1"/>
          <p:nvPr>
            <p:custDataLst>
              <p:tags r:id="rId20"/>
            </p:custDataLst>
          </p:nvPr>
        </p:nvSpPr>
        <p:spPr>
          <a:xfrm>
            <a:off x="7045325" y="5311140"/>
            <a:ext cx="1040130" cy="398780"/>
          </a:xfrm>
          <a:prstGeom prst="rect">
            <a:avLst/>
          </a:prstGeom>
          <a:noFill/>
        </p:spPr>
        <p:txBody>
          <a:bodyPr wrap="square" rtlCol="0" anchor="t">
            <a:spAutoFit/>
          </a:bodyPr>
          <a:p>
            <a:pPr algn="ct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任务</a:t>
            </a: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1</a:t>
            </a:r>
            <a:endPar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endParaRPr>
          </a:p>
        </p:txBody>
      </p:sp>
      <p:sp>
        <p:nvSpPr>
          <p:cNvPr id="51" name="矩形: 圆角 22"/>
          <p:cNvSpPr/>
          <p:nvPr>
            <p:custDataLst>
              <p:tags r:id="rId21"/>
            </p:custDataLst>
          </p:nvPr>
        </p:nvSpPr>
        <p:spPr>
          <a:xfrm>
            <a:off x="6875145" y="5220970"/>
            <a:ext cx="127698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endPar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文本框 51"/>
          <p:cNvSpPr txBox="1"/>
          <p:nvPr>
            <p:custDataLst>
              <p:tags r:id="rId22"/>
            </p:custDataLst>
          </p:nvPr>
        </p:nvSpPr>
        <p:spPr>
          <a:xfrm>
            <a:off x="6770370" y="5229860"/>
            <a:ext cx="1532255" cy="398780"/>
          </a:xfrm>
          <a:prstGeom prst="rect">
            <a:avLst/>
          </a:prstGeom>
          <a:noFill/>
        </p:spPr>
        <p:txBody>
          <a:bodyPr wrap="square" rtlCol="0" anchor="t">
            <a:spAutoFit/>
          </a:bodyP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项目五</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直流充电桩的装调与测试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八、</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直流充电桩的故障诊断方法</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1"/>
          <p:cNvSpPr txBox="1"/>
          <p:nvPr>
            <p:custDataLst>
              <p:tags r:id="rId2"/>
            </p:custDataLst>
          </p:nvPr>
        </p:nvSpPr>
        <p:spPr>
          <a:xfrm>
            <a:off x="998855" y="2408555"/>
            <a:ext cx="7941310" cy="84391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替代法是将型号、规格相同的元器件或电路板，替代直流充电桩中有可能出故障的元器件或电路板，从而判断故障位置的方法。</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custDataLst>
              <p:tags r:id="rId3"/>
            </p:custDataLst>
          </p:nvPr>
        </p:nvSpPr>
        <p:spPr>
          <a:xfrm>
            <a:off x="982980" y="200977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替代法</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 name="文本框 1"/>
          <p:cNvSpPr txBox="1"/>
          <p:nvPr>
            <p:custDataLst>
              <p:tags r:id="rId4"/>
            </p:custDataLst>
          </p:nvPr>
        </p:nvSpPr>
        <p:spPr>
          <a:xfrm>
            <a:off x="1042670" y="3835400"/>
            <a:ext cx="7897495" cy="84391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系统自诊断法是利用直流充电桩的</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自诊断功能</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，根据故障信息判断故障的大致原因，再根据系统的自诊断功能，找出故障的大致位置。</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5"/>
            </p:custDataLst>
          </p:nvPr>
        </p:nvSpPr>
        <p:spPr>
          <a:xfrm>
            <a:off x="982980" y="3399790"/>
            <a:ext cx="426720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系统自诊断法</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6"/>
            </p:custDataLst>
          </p:nvPr>
        </p:nvSpPr>
        <p:spPr>
          <a:xfrm>
            <a:off x="1042670" y="4789805"/>
            <a:ext cx="434086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逻辑推理法</a:t>
            </a:r>
            <a:endParaRPr lang="zh-CN" altLang="en-US" sz="2000" b="1">
              <a:solidFill>
                <a:schemeClr val="accent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7"/>
          <a:stretch>
            <a:fillRect/>
          </a:stretch>
        </p:blipFill>
        <p:spPr>
          <a:xfrm>
            <a:off x="8819515" y="2582545"/>
            <a:ext cx="3143250" cy="3568700"/>
          </a:xfrm>
          <a:prstGeom prst="rect">
            <a:avLst/>
          </a:prstGeom>
        </p:spPr>
      </p:pic>
      <p:sp>
        <p:nvSpPr>
          <p:cNvPr id="7" name="文本框 1"/>
          <p:cNvSpPr txBox="1"/>
          <p:nvPr>
            <p:custDataLst>
              <p:tags r:id="rId8"/>
            </p:custDataLst>
          </p:nvPr>
        </p:nvSpPr>
        <p:spPr>
          <a:xfrm>
            <a:off x="998855" y="5188585"/>
            <a:ext cx="7776845" cy="84391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逻辑推理法是指根据直流充电桩的故障现象，分析直流充电桩的工作原理，并结合其电路，进行故障的原因分析和故障推理，列出故障可能发生的范围。</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车载充电机的装调与测试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车载充电机的功能</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1"/>
          <p:cNvSpPr txBox="1"/>
          <p:nvPr>
            <p:custDataLst>
              <p:tags r:id="rId2"/>
            </p:custDataLst>
          </p:nvPr>
        </p:nvSpPr>
        <p:spPr>
          <a:xfrm>
            <a:off x="998855" y="2054860"/>
            <a:ext cx="9373870" cy="84391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新能源汽车的车载充电机是充电系统的核心部件之一。它采用高频开关电源技术，将</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220V</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或</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380V</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交流电转换为高压直流电，为电动汽车的动力电池进行充电。</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3"/>
          <a:stretch>
            <a:fillRect/>
          </a:stretch>
        </p:blipFill>
        <p:spPr>
          <a:xfrm>
            <a:off x="2057400" y="3381375"/>
            <a:ext cx="7733665" cy="27863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车载充电机的装调与测试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车载充电机的结构</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1"/>
          <p:cNvSpPr txBox="1"/>
          <p:nvPr>
            <p:custDataLst>
              <p:tags r:id="rId2"/>
            </p:custDataLst>
          </p:nvPr>
        </p:nvSpPr>
        <p:spPr>
          <a:xfrm>
            <a:off x="789305" y="2054860"/>
            <a:ext cx="10612755" cy="84391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车载充电机由</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交流输入端口、控制单元、低压辅助单元、功率单元、直流输出端口</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等部分组成，充电过程中由车载充电机提供</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电池管理系统（</a:t>
            </a:r>
            <a:r>
              <a:rPr lang="en-US" altLang="zh-CN" b="1">
                <a:solidFill>
                  <a:schemeClr val="tx1">
                    <a:lumMod val="85000"/>
                    <a:lumOff val="15000"/>
                  </a:schemeClr>
                </a:solidFill>
                <a:latin typeface="微软雅黑" panose="020B0503020204020204" pitchFamily="34" charset="-122"/>
                <a:ea typeface="微软雅黑" panose="020B0503020204020204" pitchFamily="34" charset="-122"/>
              </a:rPr>
              <a:t>BMS</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）、充电接触器、仪表盘、冷却系统</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等低压用电电源</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2339340" y="3136265"/>
            <a:ext cx="7010400" cy="2838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车载充电机的装调与测试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车载充电机的工作原理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1"/>
          <p:cNvSpPr txBox="1"/>
          <p:nvPr>
            <p:custDataLst>
              <p:tags r:id="rId2"/>
            </p:custDataLst>
          </p:nvPr>
        </p:nvSpPr>
        <p:spPr>
          <a:xfrm>
            <a:off x="885825" y="2129790"/>
            <a:ext cx="9455150" cy="84391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车载充电机的输入端和交流电网连接，要求车载充电机具备高功率因数、低谐波、纹波小等特点。目前，车载充电机生产企业多采用</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两级式车载充电机硬件连接方案</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3"/>
          <a:stretch>
            <a:fillRect/>
          </a:stretch>
        </p:blipFill>
        <p:spPr>
          <a:xfrm>
            <a:off x="3268345" y="2973705"/>
            <a:ext cx="5353050" cy="3327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车载充电机的装调与测试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车载充电机的工作原理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1"/>
          <p:cNvSpPr txBox="1"/>
          <p:nvPr>
            <p:custDataLst>
              <p:tags r:id="rId2"/>
            </p:custDataLst>
          </p:nvPr>
        </p:nvSpPr>
        <p:spPr>
          <a:xfrm>
            <a:off x="885825" y="2016760"/>
            <a:ext cx="9883140" cy="84391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车载充电机前级功率因数校正系统主要作用是为了提高电能的利用率，通常采用有源</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PFC</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电路</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3125470" y="2551430"/>
            <a:ext cx="4639310" cy="38392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车载充电机的装调与测试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车载充电机的工作原理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1"/>
          <p:cNvSpPr txBox="1"/>
          <p:nvPr>
            <p:custDataLst>
              <p:tags r:id="rId2"/>
            </p:custDataLst>
          </p:nvPr>
        </p:nvSpPr>
        <p:spPr>
          <a:xfrm>
            <a:off x="885825" y="2016760"/>
            <a:ext cx="9883140" cy="84391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车载充电机的后级</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DC/DC</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系统主要采用隔离型</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DC/DC</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变换器</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3"/>
          <a:stretch>
            <a:fillRect/>
          </a:stretch>
        </p:blipFill>
        <p:spPr>
          <a:xfrm>
            <a:off x="2486025" y="2981325"/>
            <a:ext cx="6541770" cy="31153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车载充电机的装调与测试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车载充电机的工作原理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1"/>
          <p:cNvSpPr txBox="1"/>
          <p:nvPr>
            <p:custDataLst>
              <p:tags r:id="rId2"/>
            </p:custDataLst>
          </p:nvPr>
        </p:nvSpPr>
        <p:spPr>
          <a:xfrm>
            <a:off x="1061720" y="2408555"/>
            <a:ext cx="9883140" cy="84391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整流电路是把交流电能转换为直流电能的电路。大多数整流电路由整流主电路、滤波器和变压器等组成。电源电路中的整流电路主要有</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半波整流电路</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和</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全波整流电路</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（桥式整流）。</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custDataLst>
              <p:tags r:id="rId3"/>
            </p:custDataLst>
          </p:nvPr>
        </p:nvSpPr>
        <p:spPr>
          <a:xfrm>
            <a:off x="982980" y="200977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整流电路</a:t>
            </a:r>
            <a:endParaRPr lang="zh-CN" altLang="en-US" sz="2000" b="1">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2523490" y="3365500"/>
            <a:ext cx="6731000" cy="2705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车载充电机的装调与测试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车载充电机的工作原理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1"/>
          <p:cNvSpPr txBox="1"/>
          <p:nvPr>
            <p:custDataLst>
              <p:tags r:id="rId2"/>
            </p:custDataLst>
          </p:nvPr>
        </p:nvSpPr>
        <p:spPr>
          <a:xfrm>
            <a:off x="1061720" y="2408555"/>
            <a:ext cx="9883140" cy="84391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全波整流是一种</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对交流整流</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的电路。全波整流前后的波形与半波整流不同的是在全波整流中利用了交流的两个半波，这就提高了整流器的效率</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并使已整电流易于平滑</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custDataLst>
              <p:tags r:id="rId3"/>
            </p:custDataLst>
          </p:nvPr>
        </p:nvSpPr>
        <p:spPr>
          <a:xfrm>
            <a:off x="982980" y="200977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整流电路</a:t>
            </a:r>
            <a:endParaRPr lang="zh-CN" altLang="en-US" sz="2000" b="1">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4"/>
          <a:stretch>
            <a:fillRect/>
          </a:stretch>
        </p:blipFill>
        <p:spPr>
          <a:xfrm>
            <a:off x="2461895" y="3486785"/>
            <a:ext cx="6805295" cy="27914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车载充电机的装调与测试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车载充电机的工作原理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1"/>
          <p:cNvSpPr txBox="1"/>
          <p:nvPr>
            <p:custDataLst>
              <p:tags r:id="rId2"/>
            </p:custDataLst>
          </p:nvPr>
        </p:nvSpPr>
        <p:spPr>
          <a:xfrm>
            <a:off x="1061720" y="2408555"/>
            <a:ext cx="9883140" cy="84391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滤波电路常用于滤去整流输出电压中的纹波，一般由电抗元件组成。常用的滤波电路有</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无源滤波</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和</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有源滤波</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两大类。</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下图为一种典型的滤波电路，整流输出的脉动直流电经滤波电路后，减小了脉动的直流电压中的交流成分，保留了其直流成分，使输出电压纹波系数降低，波形变得比较平滑</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custDataLst>
              <p:tags r:id="rId3"/>
            </p:custDataLst>
          </p:nvPr>
        </p:nvSpPr>
        <p:spPr>
          <a:xfrm>
            <a:off x="982980" y="200977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滤波电路</a:t>
            </a:r>
            <a:endParaRPr lang="zh-CN" altLang="en-US" sz="2000" b="1">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3701415" y="4097020"/>
            <a:ext cx="4298950" cy="2095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车载充电机的装调与测试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车载充电机的基本参数</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1193800" y="2311400"/>
            <a:ext cx="236029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充电效率</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1193800" y="3876675"/>
            <a:ext cx="236029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输出电流误差</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1193800" y="5766435"/>
            <a:ext cx="236029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输出电压推荐值</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1193800" y="3070225"/>
            <a:ext cx="236029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输出电压误差</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1193800" y="4683125"/>
            <a:ext cx="2360295" cy="645160"/>
          </a:xfrm>
          <a:prstGeom prst="rect">
            <a:avLst/>
          </a:prstGeom>
          <a:solidFill>
            <a:srgbClr val="8AEEBE">
              <a:alpha val="51000"/>
            </a:srgbClr>
          </a:solidFill>
        </p:spPr>
        <p:txBody>
          <a:bodyPr wrap="square" rtlCol="0" anchor="t">
            <a:spAutoFit/>
          </a:bodyPr>
          <a:p>
            <a:pPr algn="ct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额定输入电压、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额定输入电流</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2"/>
          <a:stretch>
            <a:fillRect/>
          </a:stretch>
        </p:blipFill>
        <p:spPr>
          <a:xfrm>
            <a:off x="5507990" y="2118995"/>
            <a:ext cx="5281295" cy="1483995"/>
          </a:xfrm>
          <a:prstGeom prst="rect">
            <a:avLst/>
          </a:prstGeom>
        </p:spPr>
      </p:pic>
      <p:pic>
        <p:nvPicPr>
          <p:cNvPr id="12" name="图片 11"/>
          <p:cNvPicPr>
            <a:picLocks noChangeAspect="1"/>
          </p:cNvPicPr>
          <p:nvPr/>
        </p:nvPicPr>
        <p:blipFill>
          <a:blip r:embed="rId3"/>
          <a:stretch>
            <a:fillRect/>
          </a:stretch>
        </p:blipFill>
        <p:spPr>
          <a:xfrm>
            <a:off x="5507990" y="3845560"/>
            <a:ext cx="5277485" cy="23139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5153025" y="609600"/>
            <a:ext cx="6497320" cy="4039870"/>
          </a:xfrm>
          <a:prstGeom prst="rect">
            <a:avLst/>
          </a:prstGeom>
        </p:spPr>
      </p:pic>
      <p:sp>
        <p:nvSpPr>
          <p:cNvPr id="16" name="任意多边形: 形状 15"/>
          <p:cNvSpPr/>
          <p:nvPr/>
        </p:nvSpPr>
        <p:spPr>
          <a:xfrm>
            <a:off x="502399" y="609603"/>
            <a:ext cx="4650736" cy="5642398"/>
          </a:xfrm>
          <a:custGeom>
            <a:avLst/>
            <a:gdLst>
              <a:gd name="connsiteX0" fmla="*/ 0 w 4650736"/>
              <a:gd name="connsiteY0" fmla="*/ 0 h 5642398"/>
              <a:gd name="connsiteX1" fmla="*/ 596626 w 4650736"/>
              <a:gd name="connsiteY1" fmla="*/ 0 h 5642398"/>
              <a:gd name="connsiteX2" fmla="*/ 4054110 w 4650736"/>
              <a:gd name="connsiteY2" fmla="*/ 0 h 5642398"/>
              <a:gd name="connsiteX3" fmla="*/ 4650736 w 4650736"/>
              <a:gd name="connsiteY3" fmla="*/ 0 h 5642398"/>
              <a:gd name="connsiteX4" fmla="*/ 4650736 w 4650736"/>
              <a:gd name="connsiteY4" fmla="*/ 4828316 h 5642398"/>
              <a:gd name="connsiteX5" fmla="*/ 3649876 w 4650736"/>
              <a:gd name="connsiteY5" fmla="*/ 5642398 h 5642398"/>
              <a:gd name="connsiteX6" fmla="*/ 3053250 w 4650736"/>
              <a:gd name="connsiteY6" fmla="*/ 5642398 h 5642398"/>
              <a:gd name="connsiteX7" fmla="*/ 596626 w 4650736"/>
              <a:gd name="connsiteY7" fmla="*/ 5642398 h 5642398"/>
              <a:gd name="connsiteX8" fmla="*/ 0 w 4650736"/>
              <a:gd name="connsiteY8" fmla="*/ 5642398 h 564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50736" h="5642398">
                <a:moveTo>
                  <a:pt x="0" y="0"/>
                </a:moveTo>
                <a:lnTo>
                  <a:pt x="596626" y="0"/>
                </a:lnTo>
                <a:lnTo>
                  <a:pt x="4054110" y="0"/>
                </a:lnTo>
                <a:lnTo>
                  <a:pt x="4650736" y="0"/>
                </a:lnTo>
                <a:lnTo>
                  <a:pt x="4650736" y="4828316"/>
                </a:lnTo>
                <a:lnTo>
                  <a:pt x="3649876" y="5642398"/>
                </a:lnTo>
                <a:lnTo>
                  <a:pt x="3053250" y="5642398"/>
                </a:lnTo>
                <a:lnTo>
                  <a:pt x="596626" y="5642398"/>
                </a:lnTo>
                <a:lnTo>
                  <a:pt x="0" y="5642398"/>
                </a:lnTo>
                <a:close/>
              </a:path>
            </a:pathLst>
          </a:custGeom>
          <a:gradFill>
            <a:gsLst>
              <a:gs pos="11000">
                <a:schemeClr val="accent1"/>
              </a:gs>
              <a:gs pos="100000">
                <a:schemeClr val="accent2"/>
              </a:gs>
            </a:gsLst>
            <a:lin ang="2700000" scaled="0"/>
          </a:gradFill>
          <a:ln>
            <a:noFill/>
          </a:ln>
          <a:effectLst>
            <a:outerShdw blurRad="127000" sx="102000" sy="102000" algn="ctr" rotWithShape="0">
              <a:prstClr val="black">
                <a:alpha val="10000"/>
              </a:prstClr>
            </a:outerShdw>
          </a:effectLst>
        </p:spPr>
        <p:txBody>
          <a:bodyPr vert="horz" wrap="square" lIns="91440" tIns="45720" rIns="91440" bIns="45720" numCol="1" anchor="t" anchorCtr="0" compatLnSpc="1">
            <a:noAutofit/>
          </a:bodyPr>
          <a:lstStyle/>
          <a:p>
            <a:endParaRPr lang="zh-CN" altLang="en-US">
              <a:solidFill>
                <a:schemeClr val="tx1"/>
              </a:solidFill>
              <a:sym typeface="三极正极黑简体" panose="00000500000000000000" pitchFamily="2" charset="-122"/>
            </a:endParaRPr>
          </a:p>
        </p:txBody>
      </p:sp>
      <p:sp>
        <p:nvSpPr>
          <p:cNvPr id="11" name="任意多边形: 形状 10"/>
          <p:cNvSpPr/>
          <p:nvPr/>
        </p:nvSpPr>
        <p:spPr>
          <a:xfrm>
            <a:off x="4461037" y="5311574"/>
            <a:ext cx="1000860" cy="814082"/>
          </a:xfrm>
          <a:custGeom>
            <a:avLst/>
            <a:gdLst>
              <a:gd name="connsiteX0" fmla="*/ 1000860 w 1000860"/>
              <a:gd name="connsiteY0" fmla="*/ 0 h 814082"/>
              <a:gd name="connsiteX1" fmla="*/ 1000860 w 1000860"/>
              <a:gd name="connsiteY1" fmla="*/ 814082 h 814082"/>
              <a:gd name="connsiteX2" fmla="*/ 0 w 1000860"/>
              <a:gd name="connsiteY2" fmla="*/ 814082 h 814082"/>
              <a:gd name="connsiteX3" fmla="*/ 1000860 w 1000860"/>
              <a:gd name="connsiteY3" fmla="*/ 0 h 814082"/>
            </a:gdLst>
            <a:ahLst/>
            <a:cxnLst>
              <a:cxn ang="0">
                <a:pos x="connsiteX0" y="connsiteY0"/>
              </a:cxn>
              <a:cxn ang="0">
                <a:pos x="connsiteX1" y="connsiteY1"/>
              </a:cxn>
              <a:cxn ang="0">
                <a:pos x="connsiteX2" y="connsiteY2"/>
              </a:cxn>
              <a:cxn ang="0">
                <a:pos x="connsiteX3" y="connsiteY3"/>
              </a:cxn>
            </a:cxnLst>
            <a:rect l="l" t="t" r="r" b="b"/>
            <a:pathLst>
              <a:path w="1000859" h="814082">
                <a:moveTo>
                  <a:pt x="1000860" y="0"/>
                </a:moveTo>
                <a:lnTo>
                  <a:pt x="1000860" y="814082"/>
                </a:lnTo>
                <a:lnTo>
                  <a:pt x="0" y="814082"/>
                </a:lnTo>
                <a:lnTo>
                  <a:pt x="1000860"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sym typeface="三极正极黑简体" panose="00000500000000000000" pitchFamily="2" charset="-122"/>
            </a:endParaRPr>
          </a:p>
        </p:txBody>
      </p:sp>
      <p:sp>
        <p:nvSpPr>
          <p:cNvPr id="6" name="文本框 5"/>
          <p:cNvSpPr txBox="1"/>
          <p:nvPr/>
        </p:nvSpPr>
        <p:spPr>
          <a:xfrm>
            <a:off x="951865" y="1357630"/>
            <a:ext cx="1975485" cy="768350"/>
          </a:xfrm>
          <a:prstGeom prst="rect">
            <a:avLst/>
          </a:prstGeom>
          <a:noFill/>
        </p:spPr>
        <p:txBody>
          <a:bodyPr wrap="square" rtlCol="0">
            <a:spAutoFit/>
          </a:bodyPr>
          <a:lstStyle/>
          <a:p>
            <a:pPr algn="dist"/>
            <a:r>
              <a:rPr lang="zh-CN" altLang="en-US" sz="4400" b="1">
                <a:solidFill>
                  <a:schemeClr val="bg1"/>
                </a:solidFill>
                <a:latin typeface="微软雅黑" panose="020B0503020204020204" pitchFamily="34" charset="-122"/>
                <a:ea typeface="微软雅黑" panose="020B0503020204020204" pitchFamily="34" charset="-122"/>
                <a:cs typeface="字魂105号-简雅黑" panose="00000500000000000000" pitchFamily="2" charset="-122"/>
                <a:sym typeface="三极正极黑简体" panose="00000500000000000000" pitchFamily="2" charset="-122"/>
              </a:rPr>
              <a:t>项目</a:t>
            </a:r>
            <a:r>
              <a:rPr lang="zh-CN" altLang="en-US" sz="4400" b="1">
                <a:solidFill>
                  <a:schemeClr val="bg1"/>
                </a:solidFill>
                <a:latin typeface="微软雅黑" panose="020B0503020204020204" pitchFamily="34" charset="-122"/>
                <a:ea typeface="微软雅黑" panose="020B0503020204020204" pitchFamily="34" charset="-122"/>
                <a:cs typeface="字魂105号-简雅黑" panose="00000500000000000000" pitchFamily="2" charset="-122"/>
                <a:sym typeface="三极正极黑简体" panose="00000500000000000000" pitchFamily="2" charset="-122"/>
              </a:rPr>
              <a:t>三</a:t>
            </a:r>
            <a:endParaRPr lang="zh-CN" altLang="en-US" sz="4400" b="1">
              <a:solidFill>
                <a:schemeClr val="bg1"/>
              </a:solidFill>
              <a:latin typeface="微软雅黑" panose="020B0503020204020204" pitchFamily="34" charset="-122"/>
              <a:ea typeface="微软雅黑" panose="020B0503020204020204" pitchFamily="34" charset="-122"/>
              <a:cs typeface="字魂105号-简雅黑" panose="00000500000000000000" pitchFamily="2" charset="-122"/>
              <a:sym typeface="三极正极黑简体" panose="00000500000000000000" pitchFamily="2" charset="-122"/>
            </a:endParaRPr>
          </a:p>
        </p:txBody>
      </p:sp>
      <p:sp>
        <p:nvSpPr>
          <p:cNvPr id="8" name="文本框 7"/>
          <p:cNvSpPr txBox="1"/>
          <p:nvPr/>
        </p:nvSpPr>
        <p:spPr>
          <a:xfrm>
            <a:off x="965929" y="2545324"/>
            <a:ext cx="4054110" cy="1918335"/>
          </a:xfrm>
          <a:prstGeom prst="rect">
            <a:avLst/>
          </a:prstGeom>
          <a:noFill/>
        </p:spPr>
        <p:txBody>
          <a:bodyPr wrap="square" rtlCol="0">
            <a:spAutoFit/>
          </a:bodyPr>
          <a:lstStyle/>
          <a:p>
            <a:pPr algn="l">
              <a:lnSpc>
                <a:spcPct val="110000"/>
              </a:lnSpc>
            </a:pPr>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新能源汽车</a:t>
            </a:r>
            <a:endPar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l">
              <a:lnSpc>
                <a:spcPct val="110000"/>
              </a:lnSpc>
            </a:pPr>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充电设备总成的装调与测试</a:t>
            </a:r>
            <a:endPar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9"/>
          <p:cNvSpPr/>
          <p:nvPr/>
        </p:nvSpPr>
        <p:spPr>
          <a:xfrm>
            <a:off x="1094969" y="2321907"/>
            <a:ext cx="655317" cy="471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三极正极黑简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1" grpId="0" bldLvl="0" animBg="1"/>
      <p:bldP spid="6" grpId="0"/>
      <p:bldP spid="8" grpId="0"/>
      <p:bldP spid="10"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车载充电机的装调与测试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五、</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车载充电机的主要特点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11"/>
          <p:cNvSpPr/>
          <p:nvPr>
            <p:custDataLst>
              <p:tags r:id="rId2"/>
            </p:custDataLst>
          </p:nvPr>
        </p:nvSpPr>
        <p:spPr>
          <a:xfrm>
            <a:off x="6030595" y="2864485"/>
            <a:ext cx="2338705" cy="2124710"/>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矩形 10"/>
          <p:cNvSpPr/>
          <p:nvPr>
            <p:custDataLst>
              <p:tags r:id="rId3"/>
            </p:custDataLst>
          </p:nvPr>
        </p:nvSpPr>
        <p:spPr>
          <a:xfrm>
            <a:off x="3515360" y="2864485"/>
            <a:ext cx="2305685" cy="2124710"/>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custDataLst>
              <p:tags r:id="rId4"/>
            </p:custDataLst>
          </p:nvPr>
        </p:nvSpPr>
        <p:spPr>
          <a:xfrm>
            <a:off x="918210" y="2864485"/>
            <a:ext cx="2387600" cy="2124710"/>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custDataLst>
              <p:tags r:id="rId5"/>
            </p:custDataLst>
          </p:nvPr>
        </p:nvSpPr>
        <p:spPr>
          <a:xfrm>
            <a:off x="908050" y="3031490"/>
            <a:ext cx="2275840" cy="1391920"/>
          </a:xfrm>
          <a:prstGeom prst="rect">
            <a:avLst/>
          </a:prstGeom>
        </p:spPr>
        <p:txBody>
          <a:bodyPr wrap="square">
            <a:noAutofit/>
          </a:bodyPr>
          <a:p>
            <a:pPr indent="0" fontAlgn="auto">
              <a:lnSpc>
                <a:spcPct val="150000"/>
              </a:lnSpc>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采用全隔离设计</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。模块控制部分与输入、输出主电路全隔离。</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6"/>
            </p:custDataLst>
          </p:nvPr>
        </p:nvSpPr>
        <p:spPr>
          <a:xfrm>
            <a:off x="3783330" y="3031490"/>
            <a:ext cx="1983105" cy="1568450"/>
          </a:xfrm>
          <a:prstGeom prst="rect">
            <a:avLst/>
          </a:prstGeom>
        </p:spPr>
        <p:txBody>
          <a:bodyPr wrap="square">
            <a:spAutoFit/>
          </a:bodyPr>
          <a:p>
            <a:pPr indent="0" fontAlgn="auto">
              <a:lnSpc>
                <a:spcPct val="150000"/>
              </a:lnSpc>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采用防逆流保护措施</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，防止各种故障运行状态时电流倒灌现象。</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7"/>
            </p:custDataLst>
          </p:nvPr>
        </p:nvSpPr>
        <p:spPr>
          <a:xfrm>
            <a:off x="6195695" y="3031490"/>
            <a:ext cx="2132965" cy="1568450"/>
          </a:xfrm>
          <a:prstGeom prst="rect">
            <a:avLst/>
          </a:prstGeom>
        </p:spPr>
        <p:txBody>
          <a:bodyPr wrap="square">
            <a:spAutoFit/>
          </a:bodyPr>
          <a:p>
            <a:pPr indent="0" fontAlgn="auto">
              <a:lnSpc>
                <a:spcPct val="150000"/>
              </a:lnSpc>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采用手动和自动工作模式</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。防止在</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BMS</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通信不正常情况下充电机不能工作。</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8"/>
            </p:custDataLst>
          </p:nvPr>
        </p:nvSpPr>
        <p:spPr>
          <a:xfrm>
            <a:off x="8703945" y="3031490"/>
            <a:ext cx="2068195" cy="1938020"/>
          </a:xfrm>
          <a:prstGeom prst="rect">
            <a:avLst/>
          </a:prstGeom>
        </p:spPr>
        <p:txBody>
          <a:bodyPr wrap="square">
            <a:spAutoFit/>
          </a:bodyPr>
          <a:p>
            <a:pPr indent="0" fontAlgn="auto">
              <a:lnSpc>
                <a:spcPct val="150000"/>
              </a:lnSpc>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保护功能强</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。具有输入过电压、欠电压，输出过电压、欠电压，过电流，短路，反接保护，过温保护。</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4" name="iṧļïḍê"/>
          <p:cNvSpPr/>
          <p:nvPr>
            <p:custDataLst>
              <p:tags r:id="rId9"/>
            </p:custDataLst>
          </p:nvPr>
        </p:nvSpPr>
        <p:spPr>
          <a:xfrm>
            <a:off x="1882140" y="2632710"/>
            <a:ext cx="459105" cy="459105"/>
          </a:xfrm>
          <a:prstGeom prst="ellipse">
            <a:avLst/>
          </a:prstGeom>
          <a:gradFill>
            <a:gsLst>
              <a:gs pos="5000">
                <a:schemeClr val="accent1"/>
              </a:gs>
              <a:gs pos="100000">
                <a:schemeClr val="accent2"/>
              </a:gs>
            </a:gsLst>
            <a:lin ang="2700000" scaled="0"/>
          </a:gradFill>
          <a:ln w="12700" cap="rnd" cmpd="sng" algn="ctr">
            <a:noFill/>
            <a:prstDash val="solid"/>
            <a:round/>
          </a:ln>
          <a:effectLst/>
        </p:spPr>
        <p:txBody>
          <a:bodyPr rot="0" spcFirstLastPara="0" vert="horz" wrap="square" lIns="91440" tIns="45720" rIns="91440" bIns="45720" numCol="1" spcCol="0" rtlCol="0" fromWordArt="0" anchor="ctr" anchorCtr="0" forceAA="0" compatLnSpc="1"/>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endPar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iṧļïḍê"/>
          <p:cNvSpPr/>
          <p:nvPr>
            <p:custDataLst>
              <p:tags r:id="rId10"/>
            </p:custDataLst>
          </p:nvPr>
        </p:nvSpPr>
        <p:spPr>
          <a:xfrm>
            <a:off x="4464050" y="2632710"/>
            <a:ext cx="459105" cy="459105"/>
          </a:xfrm>
          <a:prstGeom prst="ellipse">
            <a:avLst/>
          </a:prstGeom>
          <a:gradFill>
            <a:gsLst>
              <a:gs pos="5000">
                <a:schemeClr val="accent1"/>
              </a:gs>
              <a:gs pos="100000">
                <a:schemeClr val="accent2"/>
              </a:gs>
            </a:gsLst>
            <a:lin ang="2700000" scaled="0"/>
          </a:gradFill>
          <a:ln w="12700" cap="rnd" cmpd="sng" algn="ctr">
            <a:noFill/>
            <a:prstDash val="solid"/>
            <a:round/>
          </a:ln>
          <a:effectLst/>
        </p:spPr>
        <p:txBody>
          <a:bodyPr rot="0" spcFirstLastPara="0" vert="horz" wrap="square" lIns="91440" tIns="45720" rIns="91440" bIns="45720" numCol="1" spcCol="0" rtlCol="0" fromWordArt="0" anchor="ctr" anchorCtr="0" forceAA="0" compatLnSpc="1"/>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endPar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iṧļïḍê"/>
          <p:cNvSpPr/>
          <p:nvPr>
            <p:custDataLst>
              <p:tags r:id="rId11"/>
            </p:custDataLst>
          </p:nvPr>
        </p:nvSpPr>
        <p:spPr>
          <a:xfrm>
            <a:off x="6997700" y="2632710"/>
            <a:ext cx="459105" cy="459105"/>
          </a:xfrm>
          <a:prstGeom prst="ellipse">
            <a:avLst/>
          </a:prstGeom>
          <a:gradFill>
            <a:gsLst>
              <a:gs pos="5000">
                <a:schemeClr val="accent1"/>
              </a:gs>
              <a:gs pos="100000">
                <a:schemeClr val="accent2"/>
              </a:gs>
            </a:gsLst>
            <a:lin ang="2700000" scaled="0"/>
          </a:gradFill>
          <a:ln w="12700" cap="rnd" cmpd="sng" algn="ctr">
            <a:noFill/>
            <a:prstDash val="solid"/>
            <a:round/>
          </a:ln>
          <a:effectLst/>
        </p:spPr>
        <p:txBody>
          <a:bodyPr rot="0" spcFirstLastPara="0" vert="horz" wrap="square" lIns="91440" tIns="45720" rIns="91440" bIns="45720" numCol="1" spcCol="0" rtlCol="0" fromWordArt="0" anchor="ctr" anchorCtr="0" forceAA="0" compatLnSpc="1"/>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endPar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12"/>
          <p:cNvSpPr/>
          <p:nvPr>
            <p:custDataLst>
              <p:tags r:id="rId12"/>
            </p:custDataLst>
          </p:nvPr>
        </p:nvSpPr>
        <p:spPr>
          <a:xfrm>
            <a:off x="8633460" y="2864485"/>
            <a:ext cx="2266950" cy="2124710"/>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iṧļïḍê"/>
          <p:cNvSpPr/>
          <p:nvPr>
            <p:custDataLst>
              <p:tags r:id="rId13"/>
            </p:custDataLst>
          </p:nvPr>
        </p:nvSpPr>
        <p:spPr>
          <a:xfrm>
            <a:off x="9544050" y="2632710"/>
            <a:ext cx="459105" cy="459105"/>
          </a:xfrm>
          <a:prstGeom prst="ellipse">
            <a:avLst/>
          </a:prstGeom>
          <a:gradFill>
            <a:gsLst>
              <a:gs pos="5000">
                <a:schemeClr val="accent1"/>
              </a:gs>
              <a:gs pos="100000">
                <a:schemeClr val="accent2"/>
              </a:gs>
            </a:gsLst>
            <a:lin ang="2700000" scaled="0"/>
          </a:gradFill>
          <a:ln w="12700" cap="rnd" cmpd="sng" algn="ctr">
            <a:noFill/>
            <a:prstDash val="solid"/>
            <a:round/>
          </a:ln>
          <a:effectLst/>
        </p:spPr>
        <p:txBody>
          <a:bodyPr rot="0" spcFirstLastPara="0" vert="horz" wrap="square" lIns="91440" tIns="45720" rIns="91440" bIns="45720" numCol="1" spcCol="0" rtlCol="0" fromWordArt="0" anchor="ctr" anchorCtr="0" forceAA="0" compatLnSpc="1"/>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endParaRPr kumimoji="0" lang="en-US" altLang="zh-CN" sz="20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custDataLst>
              <p:tags r:id="rId1"/>
            </p:custDataLst>
          </p:nvPr>
        </p:nvSpPr>
        <p:spPr>
          <a:xfrm>
            <a:off x="376555" y="490220"/>
            <a:ext cx="6394450" cy="115316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随车充电枪总成的装调与测试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随车充电枪总成的功能</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圆角 6"/>
          <p:cNvSpPr/>
          <p:nvPr/>
        </p:nvSpPr>
        <p:spPr>
          <a:xfrm>
            <a:off x="939165" y="3786505"/>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随车充电枪总成的结构</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1"/>
          <p:cNvSpPr txBox="1"/>
          <p:nvPr>
            <p:custDataLst>
              <p:tags r:id="rId2"/>
            </p:custDataLst>
          </p:nvPr>
        </p:nvSpPr>
        <p:spPr>
          <a:xfrm>
            <a:off x="939165" y="1987550"/>
            <a:ext cx="6388735" cy="84391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随车充电枪总成，也被称为便携式充电枪或家用随车充，是一种为新能源汽车设计的轻便充电设备。随车充电枪总成以其便捷性、实用性和经济性成为新能源车主的重要配件。</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文本框 1"/>
          <p:cNvSpPr txBox="1"/>
          <p:nvPr>
            <p:custDataLst>
              <p:tags r:id="rId3"/>
            </p:custDataLst>
          </p:nvPr>
        </p:nvSpPr>
        <p:spPr>
          <a:xfrm>
            <a:off x="939165" y="4578350"/>
            <a:ext cx="6511290" cy="84391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随车充电枪总成主要由充电枪头、充电线缆、控制盒以及</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220V</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三相插头等组成</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a:stretch>
            <a:fillRect/>
          </a:stretch>
        </p:blipFill>
        <p:spPr>
          <a:xfrm>
            <a:off x="7724775" y="2831465"/>
            <a:ext cx="3416935" cy="3127375"/>
          </a:xfrm>
          <a:prstGeom prst="rect">
            <a:avLst/>
          </a:prstGeom>
        </p:spPr>
      </p:pic>
      <p:cxnSp>
        <p:nvCxnSpPr>
          <p:cNvPr id="17" name="直线连接符 7"/>
          <p:cNvCxnSpPr/>
          <p:nvPr userDrawn="1"/>
        </p:nvCxnSpPr>
        <p:spPr>
          <a:xfrm flipV="1">
            <a:off x="5462823" y="717280"/>
            <a:ext cx="6729095" cy="762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flipV="1">
            <a:off x="5462823" y="717280"/>
            <a:ext cx="6729095" cy="762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115316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随车充电枪总成的装调与测试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随车充电枪总成的工作原理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1"/>
          <p:cNvSpPr txBox="1"/>
          <p:nvPr>
            <p:custDataLst>
              <p:tags r:id="rId2"/>
            </p:custDataLst>
          </p:nvPr>
        </p:nvSpPr>
        <p:spPr>
          <a:xfrm>
            <a:off x="939165" y="1987550"/>
            <a:ext cx="9878060" cy="84391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当</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220V</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三相插头插入电源插座后，电能通过充电线缆传输到控制盒，控制盒内的电路对电能进行调节和保护，然后传输到充电枪头，再插入新能源汽车的充电接口，然后通过车载的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AC/DC</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转换器（或称为车载充电机）将其转换为直流电，最终为新能源汽车的动力电池充电</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 name="矩形: 圆角 6"/>
          <p:cNvSpPr/>
          <p:nvPr/>
        </p:nvSpPr>
        <p:spPr>
          <a:xfrm>
            <a:off x="939165" y="3786505"/>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随车充电枪总成的技术特点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文本框 1"/>
          <p:cNvSpPr txBox="1"/>
          <p:nvPr>
            <p:custDataLst>
              <p:tags r:id="rId3"/>
            </p:custDataLst>
          </p:nvPr>
        </p:nvSpPr>
        <p:spPr>
          <a:xfrm>
            <a:off x="983615" y="4439920"/>
            <a:ext cx="10672445" cy="2176780"/>
          </a:xfrm>
          <a:prstGeom prst="rect">
            <a:avLst/>
          </a:prstGeom>
        </p:spPr>
        <p:txBody>
          <a:bodyPr wrap="square">
            <a:noAutofit/>
          </a:bodyPr>
          <a:p>
            <a:pPr indent="0"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功率与电流</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：随车充电枪总成的功率通常在</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1.6~3.5kW</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之间，对应的电流规格可能是</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8A</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10A</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或</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16A</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安全性</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：随车充电枪总成内置多重保护机制。</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兼容性</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：随车充电枪总成广泛兼容市场上主流的电动汽车品牌。</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便携性</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：随车充电枪总成体积小巧、重量轻，方便车主随车携带。</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flipV="1">
            <a:off x="5462823" y="717280"/>
            <a:ext cx="6729095" cy="762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115316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4</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随车充电枪总成的装调与测试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71360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五、</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随车充电枪总成的使用注意事项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6" name="组合 35"/>
          <p:cNvGrpSpPr/>
          <p:nvPr>
            <p:custDataLst>
              <p:tags r:id="rId2"/>
            </p:custDataLst>
          </p:nvPr>
        </p:nvGrpSpPr>
        <p:grpSpPr>
          <a:xfrm>
            <a:off x="686995" y="2489336"/>
            <a:ext cx="2159000" cy="3196365"/>
            <a:chOff x="1968" y="4944"/>
            <a:chExt cx="3400" cy="5034"/>
          </a:xfrm>
        </p:grpSpPr>
        <p:grpSp>
          <p:nvGrpSpPr>
            <p:cNvPr id="37" name="组合 16"/>
            <p:cNvGrpSpPr/>
            <p:nvPr/>
          </p:nvGrpSpPr>
          <p:grpSpPr>
            <a:xfrm>
              <a:off x="1968" y="4944"/>
              <a:ext cx="916" cy="2238"/>
              <a:chOff x="1727133" y="2541319"/>
              <a:chExt cx="581528" cy="1421073"/>
            </a:xfrm>
          </p:grpSpPr>
          <p:grpSp>
            <p:nvGrpSpPr>
              <p:cNvPr id="41" name="组合 13"/>
              <p:cNvGrpSpPr/>
              <p:nvPr/>
            </p:nvGrpSpPr>
            <p:grpSpPr>
              <a:xfrm>
                <a:off x="1727133" y="2541319"/>
                <a:ext cx="581528" cy="581528"/>
                <a:chOff x="1727133" y="2541319"/>
                <a:chExt cx="581528" cy="581528"/>
              </a:xfrm>
            </p:grpSpPr>
            <p:grpSp>
              <p:nvGrpSpPr>
                <p:cNvPr id="43" name="组合 7"/>
                <p:cNvGrpSpPr/>
                <p:nvPr/>
              </p:nvGrpSpPr>
              <p:grpSpPr>
                <a:xfrm>
                  <a:off x="1727133" y="2541319"/>
                  <a:ext cx="581528" cy="581528"/>
                  <a:chOff x="5538750" y="2469705"/>
                  <a:chExt cx="795646" cy="795646"/>
                </a:xfrm>
              </p:grpSpPr>
              <p:sp>
                <p:nvSpPr>
                  <p:cNvPr id="45" name="椭圆 10"/>
                  <p:cNvSpPr/>
                  <p:nvPr>
                    <p:custDataLst>
                      <p:tags r:id="rId3"/>
                    </p:custDataLst>
                  </p:nvPr>
                </p:nvSpPr>
                <p:spPr>
                  <a:xfrm>
                    <a:off x="5607170" y="2543794"/>
                    <a:ext cx="647700" cy="64770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椭圆 9"/>
                  <p:cNvSpPr/>
                  <p:nvPr>
                    <p:custDataLst>
                      <p:tags r:id="rId4"/>
                    </p:custDataLst>
                  </p:nvPr>
                </p:nvSpPr>
                <p:spPr>
                  <a:xfrm>
                    <a:off x="5538750" y="2469705"/>
                    <a:ext cx="795646" cy="79564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4" name="文本框 12"/>
                <p:cNvSpPr txBox="1"/>
                <p:nvPr>
                  <p:custDataLst>
                    <p:tags r:id="rId5"/>
                  </p:custDataLst>
                </p:nvPr>
              </p:nvSpPr>
              <p:spPr>
                <a:xfrm>
                  <a:off x="1780574" y="2651415"/>
                  <a:ext cx="464715" cy="36831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42" name="直接连接符 15"/>
              <p:cNvCxnSpPr/>
              <p:nvPr>
                <p:custDataLst>
                  <p:tags r:id="rId6"/>
                </p:custDataLst>
              </p:nvPr>
            </p:nvCxnSpPr>
            <p:spPr>
              <a:xfrm>
                <a:off x="1998367" y="3182588"/>
                <a:ext cx="0" cy="779804"/>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40" name="文本框 27"/>
            <p:cNvSpPr txBox="1"/>
            <p:nvPr>
              <p:custDataLst>
                <p:tags r:id="rId7"/>
              </p:custDataLst>
            </p:nvPr>
          </p:nvSpPr>
          <p:spPr>
            <a:xfrm>
              <a:off x="2658" y="5860"/>
              <a:ext cx="2710" cy="4118"/>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使用前确保电源插座和充电接口干燥、清洁，检查电源线是否完好无损。</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13" name="组合 12"/>
          <p:cNvGrpSpPr/>
          <p:nvPr>
            <p:custDataLst>
              <p:tags r:id="rId8"/>
            </p:custDataLst>
          </p:nvPr>
        </p:nvGrpSpPr>
        <p:grpSpPr>
          <a:xfrm>
            <a:off x="2780590" y="2489336"/>
            <a:ext cx="2159000" cy="2983020"/>
            <a:chOff x="1968" y="4944"/>
            <a:chExt cx="3400" cy="4698"/>
          </a:xfrm>
        </p:grpSpPr>
        <p:grpSp>
          <p:nvGrpSpPr>
            <p:cNvPr id="14" name="组合 16"/>
            <p:cNvGrpSpPr/>
            <p:nvPr/>
          </p:nvGrpSpPr>
          <p:grpSpPr>
            <a:xfrm>
              <a:off x="1968" y="4944"/>
              <a:ext cx="916" cy="2238"/>
              <a:chOff x="1727133" y="2541319"/>
              <a:chExt cx="581528" cy="1421073"/>
            </a:xfrm>
          </p:grpSpPr>
          <p:grpSp>
            <p:nvGrpSpPr>
              <p:cNvPr id="20" name="组合 13"/>
              <p:cNvGrpSpPr/>
              <p:nvPr/>
            </p:nvGrpSpPr>
            <p:grpSpPr>
              <a:xfrm>
                <a:off x="1727133" y="2541319"/>
                <a:ext cx="581528" cy="581528"/>
                <a:chOff x="1727133" y="2541319"/>
                <a:chExt cx="581528" cy="581528"/>
              </a:xfrm>
            </p:grpSpPr>
            <p:grpSp>
              <p:nvGrpSpPr>
                <p:cNvPr id="25" name="组合 7"/>
                <p:cNvGrpSpPr/>
                <p:nvPr/>
              </p:nvGrpSpPr>
              <p:grpSpPr>
                <a:xfrm>
                  <a:off x="1727133" y="2541319"/>
                  <a:ext cx="581528" cy="581528"/>
                  <a:chOff x="5538750" y="2469705"/>
                  <a:chExt cx="795646" cy="795646"/>
                </a:xfrm>
              </p:grpSpPr>
              <p:sp>
                <p:nvSpPr>
                  <p:cNvPr id="29" name="椭圆 10"/>
                  <p:cNvSpPr/>
                  <p:nvPr>
                    <p:custDataLst>
                      <p:tags r:id="rId9"/>
                    </p:custDataLst>
                  </p:nvPr>
                </p:nvSpPr>
                <p:spPr>
                  <a:xfrm>
                    <a:off x="5607170" y="2543794"/>
                    <a:ext cx="647700" cy="64770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椭圆 9"/>
                  <p:cNvSpPr/>
                  <p:nvPr>
                    <p:custDataLst>
                      <p:tags r:id="rId10"/>
                    </p:custDataLst>
                  </p:nvPr>
                </p:nvSpPr>
                <p:spPr>
                  <a:xfrm>
                    <a:off x="5538750" y="2469705"/>
                    <a:ext cx="795646" cy="79564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3" name="文本框 12"/>
                <p:cNvSpPr txBox="1"/>
                <p:nvPr>
                  <p:custDataLst>
                    <p:tags r:id="rId11"/>
                  </p:custDataLst>
                </p:nvPr>
              </p:nvSpPr>
              <p:spPr>
                <a:xfrm>
                  <a:off x="1780574" y="2651415"/>
                  <a:ext cx="464715" cy="36831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34" name="直接连接符 15"/>
              <p:cNvCxnSpPr/>
              <p:nvPr>
                <p:custDataLst>
                  <p:tags r:id="rId12"/>
                </p:custDataLst>
              </p:nvPr>
            </p:nvCxnSpPr>
            <p:spPr>
              <a:xfrm>
                <a:off x="1998367" y="3182588"/>
                <a:ext cx="0" cy="779804"/>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35" name="文本框 27"/>
            <p:cNvSpPr txBox="1"/>
            <p:nvPr>
              <p:custDataLst>
                <p:tags r:id="rId13"/>
              </p:custDataLst>
            </p:nvPr>
          </p:nvSpPr>
          <p:spPr>
            <a:xfrm>
              <a:off x="2658" y="5860"/>
              <a:ext cx="2710" cy="3782"/>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连接时检查充电枪头和车辆充电口是否干净、无异物，先插电源再插车辆。</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62" name="组合 61"/>
          <p:cNvGrpSpPr/>
          <p:nvPr>
            <p:custDataLst>
              <p:tags r:id="rId14"/>
            </p:custDataLst>
          </p:nvPr>
        </p:nvGrpSpPr>
        <p:grpSpPr>
          <a:xfrm>
            <a:off x="5020235" y="2489336"/>
            <a:ext cx="2085975" cy="2888412"/>
            <a:chOff x="1968" y="4944"/>
            <a:chExt cx="3285" cy="4549"/>
          </a:xfrm>
        </p:grpSpPr>
        <p:grpSp>
          <p:nvGrpSpPr>
            <p:cNvPr id="63" name="组合 16"/>
            <p:cNvGrpSpPr/>
            <p:nvPr/>
          </p:nvGrpSpPr>
          <p:grpSpPr>
            <a:xfrm>
              <a:off x="1968" y="4944"/>
              <a:ext cx="916" cy="2238"/>
              <a:chOff x="1727133" y="2541319"/>
              <a:chExt cx="581528" cy="1421073"/>
            </a:xfrm>
          </p:grpSpPr>
          <p:grpSp>
            <p:nvGrpSpPr>
              <p:cNvPr id="64" name="组合 13"/>
              <p:cNvGrpSpPr/>
              <p:nvPr/>
            </p:nvGrpSpPr>
            <p:grpSpPr>
              <a:xfrm>
                <a:off x="1727133" y="2541319"/>
                <a:ext cx="581528" cy="581528"/>
                <a:chOff x="1727133" y="2541319"/>
                <a:chExt cx="581528" cy="581528"/>
              </a:xfrm>
            </p:grpSpPr>
            <p:grpSp>
              <p:nvGrpSpPr>
                <p:cNvPr id="65" name="组合 7"/>
                <p:cNvGrpSpPr/>
                <p:nvPr/>
              </p:nvGrpSpPr>
              <p:grpSpPr>
                <a:xfrm>
                  <a:off x="1727133" y="2541319"/>
                  <a:ext cx="581528" cy="581528"/>
                  <a:chOff x="5538750" y="2469705"/>
                  <a:chExt cx="795646" cy="795646"/>
                </a:xfrm>
              </p:grpSpPr>
              <p:sp>
                <p:nvSpPr>
                  <p:cNvPr id="66" name="椭圆 10"/>
                  <p:cNvSpPr/>
                  <p:nvPr>
                    <p:custDataLst>
                      <p:tags r:id="rId15"/>
                    </p:custDataLst>
                  </p:nvPr>
                </p:nvSpPr>
                <p:spPr>
                  <a:xfrm>
                    <a:off x="5607170" y="2543794"/>
                    <a:ext cx="647700" cy="64770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椭圆 9"/>
                  <p:cNvSpPr/>
                  <p:nvPr>
                    <p:custDataLst>
                      <p:tags r:id="rId16"/>
                    </p:custDataLst>
                  </p:nvPr>
                </p:nvSpPr>
                <p:spPr>
                  <a:xfrm>
                    <a:off x="5538750" y="2469705"/>
                    <a:ext cx="795646" cy="79564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8" name="文本框 12"/>
                <p:cNvSpPr txBox="1"/>
                <p:nvPr>
                  <p:custDataLst>
                    <p:tags r:id="rId17"/>
                  </p:custDataLst>
                </p:nvPr>
              </p:nvSpPr>
              <p:spPr>
                <a:xfrm>
                  <a:off x="1780574" y="2651415"/>
                  <a:ext cx="464715" cy="36831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70" name="直接连接符 15"/>
              <p:cNvCxnSpPr/>
              <p:nvPr>
                <p:custDataLst>
                  <p:tags r:id="rId18"/>
                </p:custDataLst>
              </p:nvPr>
            </p:nvCxnSpPr>
            <p:spPr>
              <a:xfrm>
                <a:off x="1998367" y="3182588"/>
                <a:ext cx="0" cy="779804"/>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71" name="文本框 27"/>
            <p:cNvSpPr txBox="1"/>
            <p:nvPr>
              <p:custDataLst>
                <p:tags r:id="rId19"/>
              </p:custDataLst>
            </p:nvPr>
          </p:nvSpPr>
          <p:spPr>
            <a:xfrm>
              <a:off x="2658" y="5860"/>
              <a:ext cx="2595" cy="363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充电过程中应注意观察充电状态和进度，避免过度充电或充电不足。</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72" name="组合 71"/>
          <p:cNvGrpSpPr/>
          <p:nvPr>
            <p:custDataLst>
              <p:tags r:id="rId20"/>
            </p:custDataLst>
          </p:nvPr>
        </p:nvGrpSpPr>
        <p:grpSpPr>
          <a:xfrm>
            <a:off x="7054140" y="2489336"/>
            <a:ext cx="2287270" cy="2519503"/>
            <a:chOff x="1968" y="4944"/>
            <a:chExt cx="3602" cy="3968"/>
          </a:xfrm>
        </p:grpSpPr>
        <p:grpSp>
          <p:nvGrpSpPr>
            <p:cNvPr id="73" name="组合 16"/>
            <p:cNvGrpSpPr/>
            <p:nvPr/>
          </p:nvGrpSpPr>
          <p:grpSpPr>
            <a:xfrm>
              <a:off x="1968" y="4944"/>
              <a:ext cx="916" cy="2238"/>
              <a:chOff x="1727133" y="2541319"/>
              <a:chExt cx="581528" cy="1421073"/>
            </a:xfrm>
          </p:grpSpPr>
          <p:grpSp>
            <p:nvGrpSpPr>
              <p:cNvPr id="74" name="组合 13"/>
              <p:cNvGrpSpPr/>
              <p:nvPr/>
            </p:nvGrpSpPr>
            <p:grpSpPr>
              <a:xfrm>
                <a:off x="1727133" y="2541319"/>
                <a:ext cx="581528" cy="581528"/>
                <a:chOff x="1727133" y="2541319"/>
                <a:chExt cx="581528" cy="581528"/>
              </a:xfrm>
            </p:grpSpPr>
            <p:grpSp>
              <p:nvGrpSpPr>
                <p:cNvPr id="76" name="组合 7"/>
                <p:cNvGrpSpPr/>
                <p:nvPr/>
              </p:nvGrpSpPr>
              <p:grpSpPr>
                <a:xfrm>
                  <a:off x="1727133" y="2541319"/>
                  <a:ext cx="581528" cy="581528"/>
                  <a:chOff x="5538750" y="2469705"/>
                  <a:chExt cx="795646" cy="795646"/>
                </a:xfrm>
              </p:grpSpPr>
              <p:sp>
                <p:nvSpPr>
                  <p:cNvPr id="79" name="椭圆 10"/>
                  <p:cNvSpPr/>
                  <p:nvPr>
                    <p:custDataLst>
                      <p:tags r:id="rId21"/>
                    </p:custDataLst>
                  </p:nvPr>
                </p:nvSpPr>
                <p:spPr>
                  <a:xfrm>
                    <a:off x="5607170" y="2543794"/>
                    <a:ext cx="647700" cy="64770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 name="椭圆 9"/>
                  <p:cNvSpPr/>
                  <p:nvPr>
                    <p:custDataLst>
                      <p:tags r:id="rId22"/>
                    </p:custDataLst>
                  </p:nvPr>
                </p:nvSpPr>
                <p:spPr>
                  <a:xfrm>
                    <a:off x="5538750" y="2469705"/>
                    <a:ext cx="795646" cy="79564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5" name="文本框 12"/>
                <p:cNvSpPr txBox="1"/>
                <p:nvPr>
                  <p:custDataLst>
                    <p:tags r:id="rId23"/>
                  </p:custDataLst>
                </p:nvPr>
              </p:nvSpPr>
              <p:spPr>
                <a:xfrm>
                  <a:off x="1780574" y="2651415"/>
                  <a:ext cx="464715" cy="36831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93" name="直接连接符 15"/>
              <p:cNvCxnSpPr/>
              <p:nvPr>
                <p:custDataLst>
                  <p:tags r:id="rId24"/>
                </p:custDataLst>
              </p:nvPr>
            </p:nvCxnSpPr>
            <p:spPr>
              <a:xfrm>
                <a:off x="1998367" y="3182588"/>
                <a:ext cx="0" cy="779804"/>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04" name="文本框 27"/>
            <p:cNvSpPr txBox="1"/>
            <p:nvPr>
              <p:custDataLst>
                <p:tags r:id="rId25"/>
              </p:custDataLst>
            </p:nvPr>
          </p:nvSpPr>
          <p:spPr>
            <a:xfrm>
              <a:off x="2658" y="5860"/>
              <a:ext cx="2912" cy="305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充电完成后，先断开车辆端的充电枪头，再拔掉电源插座端的插头。</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106" name="组合 105"/>
          <p:cNvGrpSpPr/>
          <p:nvPr>
            <p:custDataLst>
              <p:tags r:id="rId26"/>
            </p:custDataLst>
          </p:nvPr>
        </p:nvGrpSpPr>
        <p:grpSpPr>
          <a:xfrm>
            <a:off x="9401735" y="2489336"/>
            <a:ext cx="2159000" cy="2888412"/>
            <a:chOff x="1968" y="4944"/>
            <a:chExt cx="3400" cy="4549"/>
          </a:xfrm>
        </p:grpSpPr>
        <p:grpSp>
          <p:nvGrpSpPr>
            <p:cNvPr id="107" name="组合 16"/>
            <p:cNvGrpSpPr/>
            <p:nvPr/>
          </p:nvGrpSpPr>
          <p:grpSpPr>
            <a:xfrm>
              <a:off x="1968" y="4944"/>
              <a:ext cx="916" cy="2238"/>
              <a:chOff x="1727133" y="2541319"/>
              <a:chExt cx="581528" cy="1421073"/>
            </a:xfrm>
          </p:grpSpPr>
          <p:grpSp>
            <p:nvGrpSpPr>
              <p:cNvPr id="108" name="组合 13"/>
              <p:cNvGrpSpPr/>
              <p:nvPr/>
            </p:nvGrpSpPr>
            <p:grpSpPr>
              <a:xfrm>
                <a:off x="1727133" y="2541319"/>
                <a:ext cx="581528" cy="581528"/>
                <a:chOff x="1727133" y="2541319"/>
                <a:chExt cx="581528" cy="581528"/>
              </a:xfrm>
            </p:grpSpPr>
            <p:grpSp>
              <p:nvGrpSpPr>
                <p:cNvPr id="109" name="组合 7"/>
                <p:cNvGrpSpPr/>
                <p:nvPr/>
              </p:nvGrpSpPr>
              <p:grpSpPr>
                <a:xfrm>
                  <a:off x="1727133" y="2541319"/>
                  <a:ext cx="581528" cy="581528"/>
                  <a:chOff x="5538750" y="2469705"/>
                  <a:chExt cx="795646" cy="795646"/>
                </a:xfrm>
              </p:grpSpPr>
              <p:sp>
                <p:nvSpPr>
                  <p:cNvPr id="110" name="椭圆 10"/>
                  <p:cNvSpPr/>
                  <p:nvPr>
                    <p:custDataLst>
                      <p:tags r:id="rId27"/>
                    </p:custDataLst>
                  </p:nvPr>
                </p:nvSpPr>
                <p:spPr>
                  <a:xfrm>
                    <a:off x="5607170" y="2543794"/>
                    <a:ext cx="647700" cy="64770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1" name="椭圆 9"/>
                  <p:cNvSpPr/>
                  <p:nvPr>
                    <p:custDataLst>
                      <p:tags r:id="rId28"/>
                    </p:custDataLst>
                  </p:nvPr>
                </p:nvSpPr>
                <p:spPr>
                  <a:xfrm>
                    <a:off x="5538750" y="2469705"/>
                    <a:ext cx="795646" cy="79564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12" name="文本框 12"/>
                <p:cNvSpPr txBox="1"/>
                <p:nvPr>
                  <p:custDataLst>
                    <p:tags r:id="rId29"/>
                  </p:custDataLst>
                </p:nvPr>
              </p:nvSpPr>
              <p:spPr>
                <a:xfrm>
                  <a:off x="1780574" y="2651415"/>
                  <a:ext cx="464715" cy="36831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05</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13" name="直接连接符 15"/>
              <p:cNvCxnSpPr/>
              <p:nvPr>
                <p:custDataLst>
                  <p:tags r:id="rId30"/>
                </p:custDataLst>
              </p:nvPr>
            </p:nvCxnSpPr>
            <p:spPr>
              <a:xfrm>
                <a:off x="1998367" y="3182588"/>
                <a:ext cx="0" cy="779804"/>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14" name="文本框 27"/>
            <p:cNvSpPr txBox="1"/>
            <p:nvPr>
              <p:custDataLst>
                <p:tags r:id="rId31"/>
              </p:custDataLst>
            </p:nvPr>
          </p:nvSpPr>
          <p:spPr>
            <a:xfrm>
              <a:off x="2658" y="5860"/>
              <a:ext cx="2710" cy="363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长时间不使用时，应将随车充电枪总成存放在干燥、通风的地方，避免受潮或损坏。</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2"/>
                                        </p:tgtEl>
                                        <p:attrNameLst>
                                          <p:attrName>style.visibility</p:attrName>
                                        </p:attrNameLst>
                                      </p:cBhvr>
                                      <p:to>
                                        <p:strVal val="visible"/>
                                      </p:to>
                                    </p:set>
                                    <p:anim calcmode="lin" valueType="num">
                                      <p:cBhvr additive="base">
                                        <p:cTn id="17" dur="500" fill="hold"/>
                                        <p:tgtEl>
                                          <p:spTgt spid="62"/>
                                        </p:tgtEl>
                                        <p:attrNameLst>
                                          <p:attrName>ppt_x</p:attrName>
                                        </p:attrNameLst>
                                      </p:cBhvr>
                                      <p:tavLst>
                                        <p:tav tm="0">
                                          <p:val>
                                            <p:strVal val="#ppt_x"/>
                                          </p:val>
                                        </p:tav>
                                        <p:tav tm="100000">
                                          <p:val>
                                            <p:strVal val="#ppt_x"/>
                                          </p:val>
                                        </p:tav>
                                      </p:tavLst>
                                    </p:anim>
                                    <p:anim calcmode="lin" valueType="num">
                                      <p:cBhvr additive="base">
                                        <p:cTn id="18" dur="500" fill="hold"/>
                                        <p:tgtEl>
                                          <p:spTgt spid="6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72"/>
                                        </p:tgtEl>
                                        <p:attrNameLst>
                                          <p:attrName>style.visibility</p:attrName>
                                        </p:attrNameLst>
                                      </p:cBhvr>
                                      <p:to>
                                        <p:strVal val="visible"/>
                                      </p:to>
                                    </p:set>
                                    <p:anim calcmode="lin" valueType="num">
                                      <p:cBhvr additive="base">
                                        <p:cTn id="22" dur="500" fill="hold"/>
                                        <p:tgtEl>
                                          <p:spTgt spid="72"/>
                                        </p:tgtEl>
                                        <p:attrNameLst>
                                          <p:attrName>ppt_x</p:attrName>
                                        </p:attrNameLst>
                                      </p:cBhvr>
                                      <p:tavLst>
                                        <p:tav tm="0">
                                          <p:val>
                                            <p:strVal val="#ppt_x"/>
                                          </p:val>
                                        </p:tav>
                                        <p:tav tm="100000">
                                          <p:val>
                                            <p:strVal val="#ppt_x"/>
                                          </p:val>
                                        </p:tav>
                                      </p:tavLst>
                                    </p:anim>
                                    <p:anim calcmode="lin" valueType="num">
                                      <p:cBhvr additive="base">
                                        <p:cTn id="23" dur="500" fill="hold"/>
                                        <p:tgtEl>
                                          <p:spTgt spid="7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06"/>
                                        </p:tgtEl>
                                        <p:attrNameLst>
                                          <p:attrName>style.visibility</p:attrName>
                                        </p:attrNameLst>
                                      </p:cBhvr>
                                      <p:to>
                                        <p:strVal val="visible"/>
                                      </p:to>
                                    </p:set>
                                    <p:anim calcmode="lin" valueType="num">
                                      <p:cBhvr additive="base">
                                        <p:cTn id="27" dur="500" fill="hold"/>
                                        <p:tgtEl>
                                          <p:spTgt spid="106"/>
                                        </p:tgtEl>
                                        <p:attrNameLst>
                                          <p:attrName>ppt_x</p:attrName>
                                        </p:attrNameLst>
                                      </p:cBhvr>
                                      <p:tavLst>
                                        <p:tav tm="0">
                                          <p:val>
                                            <p:strVal val="#ppt_x"/>
                                          </p:val>
                                        </p:tav>
                                        <p:tav tm="100000">
                                          <p:val>
                                            <p:strVal val="#ppt_x"/>
                                          </p:val>
                                        </p:tav>
                                      </p:tavLst>
                                    </p:anim>
                                    <p:anim calcmode="lin" valueType="num">
                                      <p:cBhvr additive="base">
                                        <p:cTn id="28" dur="500" fill="hold"/>
                                        <p:tgtEl>
                                          <p:spTgt spid="1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交流充电桩的装调与测试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11035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交流充电桩的功能</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文本框 5"/>
          <p:cNvSpPr txBox="1"/>
          <p:nvPr>
            <p:custDataLst>
              <p:tags r:id="rId2"/>
            </p:custDataLst>
          </p:nvPr>
        </p:nvSpPr>
        <p:spPr>
          <a:xfrm>
            <a:off x="1115695" y="1990725"/>
            <a:ext cx="9759950" cy="148145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交流充电桩通过电缆接收来自公共交流电网的电能，再通过连接线接到车辆交流充电口进行充电，交流电进入新能源汽车后，需要通过车载充电机进行</a:t>
            </a:r>
            <a:r>
              <a:rPr lang="en-US" altLang="zh-CN" b="1">
                <a:solidFill>
                  <a:schemeClr val="tx1">
                    <a:lumMod val="85000"/>
                    <a:lumOff val="15000"/>
                  </a:schemeClr>
                </a:solidFill>
                <a:latin typeface="微软雅黑" panose="020B0503020204020204" pitchFamily="34" charset="-122"/>
                <a:ea typeface="微软雅黑" panose="020B0503020204020204" pitchFamily="34" charset="-122"/>
              </a:rPr>
              <a:t>AC/DC</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转换</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后给动力电池充电。</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2900680" y="2987040"/>
            <a:ext cx="6040755" cy="3140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交流充电桩的装调与测试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11035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交流充电桩的结构</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068070" y="192849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直流</a:t>
            </a:r>
            <a:r>
              <a:rPr lang="zh-CN" altLang="en-US" sz="2000" b="1">
                <a:solidFill>
                  <a:schemeClr val="accent1"/>
                </a:solidFill>
                <a:latin typeface="微软雅黑" panose="020B0503020204020204" pitchFamily="34" charset="-122"/>
                <a:ea typeface="微软雅黑" panose="020B0503020204020204" pitchFamily="34" charset="-122"/>
              </a:rPr>
              <a:t>充电口</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2"/>
            </p:custDataLst>
          </p:nvPr>
        </p:nvSpPr>
        <p:spPr>
          <a:xfrm>
            <a:off x="1115695" y="2380615"/>
            <a:ext cx="9759950" cy="148145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交流充电桩又称慢充桩，指采用传导方式为具有车载充电机的电动汽车提供交流电源的专用供电装置。</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2000250" y="3429000"/>
            <a:ext cx="2520315" cy="2996565"/>
          </a:xfrm>
          <a:prstGeom prst="rect">
            <a:avLst/>
          </a:prstGeom>
        </p:spPr>
      </p:pic>
      <p:pic>
        <p:nvPicPr>
          <p:cNvPr id="4" name="图片 3"/>
          <p:cNvPicPr>
            <a:picLocks noChangeAspect="1"/>
          </p:cNvPicPr>
          <p:nvPr/>
        </p:nvPicPr>
        <p:blipFill>
          <a:blip r:embed="rId4"/>
          <a:stretch>
            <a:fillRect/>
          </a:stretch>
        </p:blipFill>
        <p:spPr>
          <a:xfrm>
            <a:off x="5975985" y="3126740"/>
            <a:ext cx="3707130" cy="33585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交流充电桩的装调与测试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交流充电桩主要电气元件功能</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1135380" y="1771650"/>
            <a:ext cx="3948430" cy="4755515"/>
          </a:xfrm>
          <a:prstGeom prst="rect">
            <a:avLst/>
          </a:prstGeom>
        </p:spPr>
      </p:pic>
      <p:pic>
        <p:nvPicPr>
          <p:cNvPr id="5" name="图片 4"/>
          <p:cNvPicPr>
            <a:picLocks noChangeAspect="1"/>
          </p:cNvPicPr>
          <p:nvPr/>
        </p:nvPicPr>
        <p:blipFill>
          <a:blip r:embed="rId3"/>
          <a:stretch>
            <a:fillRect/>
          </a:stretch>
        </p:blipFill>
        <p:spPr>
          <a:xfrm>
            <a:off x="5913755" y="1123315"/>
            <a:ext cx="4620260" cy="5403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交流充电桩的装调与测试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交流充电桩主要电气元件功能</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nvPicPr>
        <p:blipFill>
          <a:blip r:embed="rId2"/>
          <a:stretch>
            <a:fillRect/>
          </a:stretch>
        </p:blipFill>
        <p:spPr>
          <a:xfrm rot="5400000">
            <a:off x="3655695" y="735330"/>
            <a:ext cx="4471670" cy="69265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交流充电桩的装调与测试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五、</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交流充电桩的关键技术</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4"/>
          <p:cNvSpPr txBox="1"/>
          <p:nvPr>
            <p:custDataLst>
              <p:tags r:id="rId2"/>
            </p:custDataLst>
          </p:nvPr>
        </p:nvSpPr>
        <p:spPr>
          <a:xfrm>
            <a:off x="1029970" y="2076450"/>
            <a:ext cx="2787650" cy="488950"/>
          </a:xfrm>
          <a:prstGeom prst="rect">
            <a:avLst/>
          </a:prstGeom>
          <a:solidFill>
            <a:srgbClr val="8AEEBE">
              <a:alpha val="51000"/>
            </a:srgbClr>
          </a:solidFill>
        </p:spPr>
        <p:txBody>
          <a:bodyPr wrap="square" rtlCol="0" anchor="t">
            <a:no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充电控制技术</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3" name="左大括号 12"/>
          <p:cNvSpPr/>
          <p:nvPr>
            <p:custDataLst>
              <p:tags r:id="rId3"/>
            </p:custDataLst>
          </p:nvPr>
        </p:nvSpPr>
        <p:spPr>
          <a:xfrm>
            <a:off x="4298950" y="2028825"/>
            <a:ext cx="429895" cy="92329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4" name="文本框 1"/>
          <p:cNvSpPr txBox="1"/>
          <p:nvPr>
            <p:custDataLst>
              <p:tags r:id="rId4"/>
            </p:custDataLst>
          </p:nvPr>
        </p:nvSpPr>
        <p:spPr>
          <a:xfrm>
            <a:off x="5210175" y="1751965"/>
            <a:ext cx="6470015" cy="1240155"/>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智能充电控制算法</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功率控制与分配。</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5"/>
            </p:custDataLst>
          </p:nvPr>
        </p:nvSpPr>
        <p:spPr>
          <a:xfrm>
            <a:off x="1029970" y="3747135"/>
            <a:ext cx="2787650" cy="488950"/>
          </a:xfrm>
          <a:prstGeom prst="rect">
            <a:avLst/>
          </a:prstGeom>
          <a:solidFill>
            <a:srgbClr val="8AEEBE">
              <a:alpha val="51000"/>
            </a:srgbClr>
          </a:solidFill>
        </p:spPr>
        <p:txBody>
          <a:bodyPr wrap="square" rtlCol="0" anchor="t">
            <a:noAutofit/>
          </a:bodyPr>
          <a:p>
            <a:pPr algn="ct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安全保护技术</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6" name="左大括号 5"/>
          <p:cNvSpPr/>
          <p:nvPr>
            <p:custDataLst>
              <p:tags r:id="rId6"/>
            </p:custDataLst>
          </p:nvPr>
        </p:nvSpPr>
        <p:spPr>
          <a:xfrm>
            <a:off x="4298950" y="3503295"/>
            <a:ext cx="429895" cy="988695"/>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7" name="文本框 1"/>
          <p:cNvSpPr txBox="1"/>
          <p:nvPr>
            <p:custDataLst>
              <p:tags r:id="rId7"/>
            </p:custDataLst>
          </p:nvPr>
        </p:nvSpPr>
        <p:spPr>
          <a:xfrm>
            <a:off x="5210175" y="3249295"/>
            <a:ext cx="6470015" cy="1377950"/>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电气安全保护</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电池安全保护。</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(3)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物理安全防护。</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文本框 4"/>
          <p:cNvSpPr txBox="1"/>
          <p:nvPr>
            <p:custDataLst>
              <p:tags r:id="rId8"/>
            </p:custDataLst>
          </p:nvPr>
        </p:nvSpPr>
        <p:spPr>
          <a:xfrm>
            <a:off x="1029970" y="5283200"/>
            <a:ext cx="2787650" cy="488950"/>
          </a:xfrm>
          <a:prstGeom prst="rect">
            <a:avLst/>
          </a:prstGeom>
          <a:solidFill>
            <a:srgbClr val="8AEEBE">
              <a:alpha val="51000"/>
            </a:srgbClr>
          </a:solidFill>
        </p:spPr>
        <p:txBody>
          <a:bodyPr wrap="square" rtlCol="0" anchor="t">
            <a:no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通信技术</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2" name="左大括号 11"/>
          <p:cNvSpPr/>
          <p:nvPr>
            <p:custDataLst>
              <p:tags r:id="rId9"/>
            </p:custDataLst>
          </p:nvPr>
        </p:nvSpPr>
        <p:spPr>
          <a:xfrm>
            <a:off x="4298950" y="5042535"/>
            <a:ext cx="429895" cy="988695"/>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4" name="文本框 1"/>
          <p:cNvSpPr txBox="1"/>
          <p:nvPr>
            <p:custDataLst>
              <p:tags r:id="rId10"/>
            </p:custDataLst>
          </p:nvPr>
        </p:nvSpPr>
        <p:spPr>
          <a:xfrm>
            <a:off x="5250180" y="4792345"/>
            <a:ext cx="6470015" cy="1333500"/>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车桩通信协议</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网络通信技术</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798830"/>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交流充电桩的装调与测试</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五、</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交流充电桩的关键技术</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4"/>
          <p:cNvSpPr txBox="1"/>
          <p:nvPr>
            <p:custDataLst>
              <p:tags r:id="rId2"/>
            </p:custDataLst>
          </p:nvPr>
        </p:nvSpPr>
        <p:spPr>
          <a:xfrm>
            <a:off x="1029970" y="2076450"/>
            <a:ext cx="2787650" cy="488950"/>
          </a:xfrm>
          <a:prstGeom prst="rect">
            <a:avLst/>
          </a:prstGeom>
          <a:solidFill>
            <a:srgbClr val="8AEEBE">
              <a:alpha val="51000"/>
            </a:srgbClr>
          </a:solidFill>
        </p:spPr>
        <p:txBody>
          <a:bodyPr wrap="square" rtlCol="0" anchor="t">
            <a:noAutofit/>
          </a:bodyPr>
          <a:p>
            <a:pPr algn="ct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计量计费技术</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3" name="左大括号 12"/>
          <p:cNvSpPr/>
          <p:nvPr>
            <p:custDataLst>
              <p:tags r:id="rId3"/>
            </p:custDataLst>
          </p:nvPr>
        </p:nvSpPr>
        <p:spPr>
          <a:xfrm>
            <a:off x="4135755" y="2028190"/>
            <a:ext cx="429895" cy="61595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4" name="文本框 1"/>
          <p:cNvSpPr txBox="1"/>
          <p:nvPr>
            <p:custDataLst>
              <p:tags r:id="rId4"/>
            </p:custDataLst>
          </p:nvPr>
        </p:nvSpPr>
        <p:spPr>
          <a:xfrm>
            <a:off x="5147310" y="1771650"/>
            <a:ext cx="6470015" cy="1240155"/>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电量计量技术</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计费管理系统</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5"/>
            </p:custDataLst>
          </p:nvPr>
        </p:nvSpPr>
        <p:spPr>
          <a:xfrm>
            <a:off x="1029970" y="3093085"/>
            <a:ext cx="2787650" cy="488950"/>
          </a:xfrm>
          <a:prstGeom prst="rect">
            <a:avLst/>
          </a:prstGeom>
          <a:solidFill>
            <a:srgbClr val="8AEEBE">
              <a:alpha val="51000"/>
            </a:srgbClr>
          </a:solidFill>
        </p:spPr>
        <p:txBody>
          <a:bodyPr wrap="square" rtlCol="0" anchor="t">
            <a:noAutofit/>
          </a:bodyPr>
          <a:p>
            <a:pPr algn="ct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兼容性与互操作性技术</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6" name="左大括号 5"/>
          <p:cNvSpPr/>
          <p:nvPr>
            <p:custDataLst>
              <p:tags r:id="rId6"/>
            </p:custDataLst>
          </p:nvPr>
        </p:nvSpPr>
        <p:spPr>
          <a:xfrm>
            <a:off x="4129405" y="3037205"/>
            <a:ext cx="429895" cy="592455"/>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7" name="文本框 1"/>
          <p:cNvSpPr txBox="1"/>
          <p:nvPr>
            <p:custDataLst>
              <p:tags r:id="rId7"/>
            </p:custDataLst>
          </p:nvPr>
        </p:nvSpPr>
        <p:spPr>
          <a:xfrm>
            <a:off x="5147310" y="2795905"/>
            <a:ext cx="6470015" cy="1377950"/>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硬件兼容性设计</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软件互操作性设计</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文本框 4"/>
          <p:cNvSpPr txBox="1"/>
          <p:nvPr>
            <p:custDataLst>
              <p:tags r:id="rId8"/>
            </p:custDataLst>
          </p:nvPr>
        </p:nvSpPr>
        <p:spPr>
          <a:xfrm>
            <a:off x="1029970" y="4296410"/>
            <a:ext cx="2787650" cy="488950"/>
          </a:xfrm>
          <a:prstGeom prst="rect">
            <a:avLst/>
          </a:prstGeom>
          <a:solidFill>
            <a:srgbClr val="8AEEBE">
              <a:alpha val="51000"/>
            </a:srgbClr>
          </a:solidFill>
        </p:spPr>
        <p:txBody>
          <a:bodyPr wrap="square" rtlCol="0" anchor="t">
            <a:no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高效电源转换技术</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2" name="左大括号 11"/>
          <p:cNvSpPr/>
          <p:nvPr>
            <p:custDataLst>
              <p:tags r:id="rId9"/>
            </p:custDataLst>
          </p:nvPr>
        </p:nvSpPr>
        <p:spPr>
          <a:xfrm>
            <a:off x="4135755" y="4173855"/>
            <a:ext cx="429895" cy="579755"/>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4" name="文本框 1"/>
          <p:cNvSpPr txBox="1"/>
          <p:nvPr>
            <p:custDataLst>
              <p:tags r:id="rId10"/>
            </p:custDataLst>
          </p:nvPr>
        </p:nvSpPr>
        <p:spPr>
          <a:xfrm>
            <a:off x="5147310" y="3929380"/>
            <a:ext cx="6470015" cy="1333500"/>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高效</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AC/DC</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转换电路</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功率因数校正技术。</a:t>
            </a:r>
            <a:endParaRPr lang="en-US" altLang="zh-CN">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文本框 4"/>
          <p:cNvSpPr txBox="1"/>
          <p:nvPr>
            <p:custDataLst>
              <p:tags r:id="rId11"/>
            </p:custDataLst>
          </p:nvPr>
        </p:nvSpPr>
        <p:spPr>
          <a:xfrm>
            <a:off x="1029970" y="5446395"/>
            <a:ext cx="2787650" cy="488950"/>
          </a:xfrm>
          <a:prstGeom prst="rect">
            <a:avLst/>
          </a:prstGeom>
          <a:solidFill>
            <a:srgbClr val="8AEEBE">
              <a:alpha val="51000"/>
            </a:srgbClr>
          </a:solidFill>
        </p:spPr>
        <p:txBody>
          <a:bodyPr wrap="square" rtlCol="0" anchor="t">
            <a:no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智能运维技术</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8" name="左大括号 7"/>
          <p:cNvSpPr/>
          <p:nvPr>
            <p:custDataLst>
              <p:tags r:id="rId12"/>
            </p:custDataLst>
          </p:nvPr>
        </p:nvSpPr>
        <p:spPr>
          <a:xfrm>
            <a:off x="4135755" y="5297170"/>
            <a:ext cx="429895" cy="633095"/>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9" name="文本框 1"/>
          <p:cNvSpPr txBox="1"/>
          <p:nvPr>
            <p:custDataLst>
              <p:tags r:id="rId13"/>
            </p:custDataLst>
          </p:nvPr>
        </p:nvSpPr>
        <p:spPr>
          <a:xfrm>
            <a:off x="5147310" y="5149215"/>
            <a:ext cx="6470015" cy="1333500"/>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故障诊断与预警</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远程升级与维护</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480.6,&quot;left&quot;:-0.3,&quot;top&quot;:0.4,&quot;width&quot;:960.3}"/>
</p:tagLst>
</file>

<file path=ppt/tags/tag10.xml><?xml version="1.0" encoding="utf-8"?>
<p:tagLst xmlns:p="http://schemas.openxmlformats.org/presentationml/2006/main">
  <p:tag name="KSO_WM_DIAGRAM_VIRTUALLY_FRAME" val="{&quot;height&quot;:480.6,&quot;left&quot;:-0.3,&quot;top&quot;:0.4,&quot;width&quot;:960.3}"/>
</p:tagLst>
</file>

<file path=ppt/tags/tag100.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01.xml><?xml version="1.0" encoding="utf-8"?>
<p:tagLst xmlns:p="http://schemas.openxmlformats.org/presentationml/2006/main">
  <p:tag name="KSO_WM_DIAGRAM_VIRTUALLY_FRAME" val="{&quot;height&quot;:352.35,&quot;left&quot;:69.25,&quot;top&quot;:151.85,&quot;width&quot;:747.5}"/>
</p:tagLst>
</file>

<file path=ppt/tags/tag102.xml><?xml version="1.0" encoding="utf-8"?>
<p:tagLst xmlns:p="http://schemas.openxmlformats.org/presentationml/2006/main">
  <p:tag name="KSO_WM_DIAGRAM_VIRTUALLY_FRAME" val="{&quot;height&quot;:352.35,&quot;left&quot;:69.25,&quot;top&quot;:151.85,&quot;width&quot;:747.5}"/>
</p:tagLst>
</file>

<file path=ppt/tags/tag103.xml><?xml version="1.0" encoding="utf-8"?>
<p:tagLst xmlns:p="http://schemas.openxmlformats.org/presentationml/2006/main">
  <p:tag name="KSO_WM_DIAGRAM_VIRTUALLY_FRAME" val="{&quot;height&quot;:352.35,&quot;left&quot;:69.25,&quot;top&quot;:151.85,&quot;width&quot;:747.5}"/>
</p:tagLst>
</file>

<file path=ppt/tags/tag104.xml><?xml version="1.0" encoding="utf-8"?>
<p:tagLst xmlns:p="http://schemas.openxmlformats.org/presentationml/2006/main">
  <p:tag name="KSO_WM_DIAGRAM_VIRTUALLY_FRAME" val="{&quot;height&quot;:352.35,&quot;left&quot;:69.25,&quot;top&quot;:151.85,&quot;width&quot;:747.5}"/>
</p:tagLst>
</file>

<file path=ppt/tags/tag105.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06.xml><?xml version="1.0" encoding="utf-8"?>
<p:tagLst xmlns:p="http://schemas.openxmlformats.org/presentationml/2006/main">
  <p:tag name="KSO_WM_DIAGRAM_VIRTUALLY_FRAME" val="{&quot;height&quot;:352.35,&quot;left&quot;:69.25,&quot;top&quot;:151.85,&quot;width&quot;:747.5}"/>
</p:tagLst>
</file>

<file path=ppt/tags/tag107.xml><?xml version="1.0" encoding="utf-8"?>
<p:tagLst xmlns:p="http://schemas.openxmlformats.org/presentationml/2006/main">
  <p:tag name="KSO_WM_DIAGRAM_VIRTUALLY_FRAME" val="{&quot;height&quot;:352.35,&quot;left&quot;:69.25,&quot;top&quot;:151.85,&quot;width&quot;:747.5}"/>
</p:tagLst>
</file>

<file path=ppt/tags/tag108.xml><?xml version="1.0" encoding="utf-8"?>
<p:tagLst xmlns:p="http://schemas.openxmlformats.org/presentationml/2006/main">
  <p:tag name="KSO_WM_DIAGRAM_VIRTUALLY_FRAME" val="{&quot;height&quot;:352.35,&quot;left&quot;:69.25,&quot;top&quot;:151.85,&quot;width&quot;:747.5}"/>
</p:tagLst>
</file>

<file path=ppt/tags/tag109.xml><?xml version="1.0" encoding="utf-8"?>
<p:tagLst xmlns:p="http://schemas.openxmlformats.org/presentationml/2006/main">
  <p:tag name="KSO_WM_DIAGRAM_VIRTUALLY_FRAME" val="{&quot;height&quot;:352.35,&quot;left&quot;:69.25,&quot;top&quot;:151.85,&quot;width&quot;:747.5}"/>
</p:tagLst>
</file>

<file path=ppt/tags/tag11.xml><?xml version="1.0" encoding="utf-8"?>
<p:tagLst xmlns:p="http://schemas.openxmlformats.org/presentationml/2006/main">
  <p:tag name="KSO_WM_DIAGRAM_VIRTUALLY_FRAME" val="{&quot;height&quot;:480.6,&quot;left&quot;:-0.3,&quot;top&quot;:0.4,&quot;width&quot;:960.3}"/>
</p:tagLst>
</file>

<file path=ppt/tags/tag110.xml><?xml version="1.0" encoding="utf-8"?>
<p:tagLst xmlns:p="http://schemas.openxmlformats.org/presentationml/2006/main">
  <p:tag name="KSO_WM_DIAGRAM_VIRTUALLY_FRAME" val="{&quot;height&quot;:352.35,&quot;left&quot;:69.25,&quot;top&quot;:151.85,&quot;width&quot;:747.5}"/>
</p:tagLst>
</file>

<file path=ppt/tags/tag111.xml><?xml version="1.0" encoding="utf-8"?>
<p:tagLst xmlns:p="http://schemas.openxmlformats.org/presentationml/2006/main">
  <p:tag name="KSO_WM_DIAGRAM_VIRTUALLY_FRAME" val="{&quot;height&quot;:352.35,&quot;left&quot;:69.25,&quot;top&quot;:151.85,&quot;width&quot;:747.5}"/>
</p:tagLst>
</file>

<file path=ppt/tags/tag112.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13.xml><?xml version="1.0" encoding="utf-8"?>
<p:tagLst xmlns:p="http://schemas.openxmlformats.org/presentationml/2006/main">
  <p:tag name="KSO_WM_DIAGRAM_VIRTUALLY_FRAME" val="{&quot;height&quot;:352.35,&quot;left&quot;:69.25,&quot;top&quot;:151.85,&quot;width&quot;:747.5}"/>
</p:tagLst>
</file>

<file path=ppt/tags/tag114.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15.xml><?xml version="1.0" encoding="utf-8"?>
<p:tagLst xmlns:p="http://schemas.openxmlformats.org/presentationml/2006/main">
  <p:tag name="KSO_WM_DIAGRAM_VIRTUALLY_FRAME" val="{&quot;height&quot;:352.35,&quot;left&quot;:69.25,&quot;top&quot;:151.85,&quot;width&quot;:747.5}"/>
</p:tagLst>
</file>

<file path=ppt/tags/tag116.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17.xml><?xml version="1.0" encoding="utf-8"?>
<p:tagLst xmlns:p="http://schemas.openxmlformats.org/presentationml/2006/main">
  <p:tag name="KSO_WM_DIAGRAM_VIRTUALLY_FRAME" val="{&quot;height&quot;:352.35,&quot;left&quot;:69.25,&quot;top&quot;:151.85,&quot;width&quot;:747.5}"/>
</p:tagLst>
</file>

<file path=ppt/tags/tag11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19.xml><?xml version="1.0" encoding="utf-8"?>
<p:tagLst xmlns:p="http://schemas.openxmlformats.org/presentationml/2006/main">
  <p:tag name="KSO_WM_DIAGRAM_VIRTUALLY_FRAME" val="{&quot;height&quot;:352.35,&quot;left&quot;:69.25,&quot;top&quot;:151.85,&quot;width&quot;:747.5}"/>
</p:tagLst>
</file>

<file path=ppt/tags/tag12.xml><?xml version="1.0" encoding="utf-8"?>
<p:tagLst xmlns:p="http://schemas.openxmlformats.org/presentationml/2006/main">
  <p:tag name="KSO_WM_DIAGRAM_VIRTUALLY_FRAME" val="{&quot;height&quot;:480.6,&quot;left&quot;:-0.3,&quot;top&quot;:0.4,&quot;width&quot;:960.3}"/>
</p:tagLst>
</file>

<file path=ppt/tags/tag120.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21.xml><?xml version="1.0" encoding="utf-8"?>
<p:tagLst xmlns:p="http://schemas.openxmlformats.org/presentationml/2006/main">
  <p:tag name="KSO_WM_DIAGRAM_VIRTUALLY_FRAME" val="{&quot;height&quot;:352.35,&quot;left&quot;:69.25,&quot;top&quot;:151.85,&quot;width&quot;:747.5}"/>
</p:tagLst>
</file>

<file path=ppt/tags/tag122.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23.xml><?xml version="1.0" encoding="utf-8"?>
<p:tagLst xmlns:p="http://schemas.openxmlformats.org/presentationml/2006/main">
  <p:tag name="KSO_WM_DIAGRAM_VIRTUALLY_FRAME" val="{&quot;height&quot;:352.35,&quot;left&quot;:69.25,&quot;top&quot;:151.85,&quot;width&quot;:747.5}"/>
</p:tagLst>
</file>

<file path=ppt/tags/tag124.xml><?xml version="1.0" encoding="utf-8"?>
<p:tagLst xmlns:p="http://schemas.openxmlformats.org/presentationml/2006/main">
  <p:tag name="KSO_WM_DIAGRAM_VIRTUALLY_FRAME" val="{&quot;height&quot;:352.35,&quot;left&quot;:69.25,&quot;top&quot;:151.85,&quot;width&quot;:747.5}"/>
</p:tagLst>
</file>

<file path=ppt/tags/tag125.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26.xml><?xml version="1.0" encoding="utf-8"?>
<p:tagLst xmlns:p="http://schemas.openxmlformats.org/presentationml/2006/main">
  <p:tag name="KSO_WM_DIAGRAM_VIRTUALLY_FRAME" val="{&quot;height&quot;:352.35,&quot;left&quot;:69.25,&quot;top&quot;:151.85,&quot;width&quot;:747.5}"/>
</p:tagLst>
</file>

<file path=ppt/tags/tag127.xml><?xml version="1.0" encoding="utf-8"?>
<p:tagLst xmlns:p="http://schemas.openxmlformats.org/presentationml/2006/main">
  <p:tag name="KSO_WM_DIAGRAM_VIRTUALLY_FRAME" val="{&quot;height&quot;:352.35,&quot;left&quot;:69.25,&quot;top&quot;:151.85,&quot;width&quot;:747.5}"/>
</p:tagLst>
</file>

<file path=ppt/tags/tag12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29.xml><?xml version="1.0" encoding="utf-8"?>
<p:tagLst xmlns:p="http://schemas.openxmlformats.org/presentationml/2006/main">
  <p:tag name="KSO_WM_DIAGRAM_VIRTUALLY_FRAME" val="{&quot;height&quot;:352.35,&quot;left&quot;:69.25,&quot;top&quot;:151.85,&quot;width&quot;:747.5}"/>
</p:tagLst>
</file>

<file path=ppt/tags/tag13.xml><?xml version="1.0" encoding="utf-8"?>
<p:tagLst xmlns:p="http://schemas.openxmlformats.org/presentationml/2006/main">
  <p:tag name="KSO_WM_DIAGRAM_VIRTUALLY_FRAME" val="{&quot;height&quot;:480.6,&quot;left&quot;:-0.3,&quot;top&quot;:0.4,&quot;width&quot;:960.3}"/>
</p:tagLst>
</file>

<file path=ppt/tags/tag130.xml><?xml version="1.0" encoding="utf-8"?>
<p:tagLst xmlns:p="http://schemas.openxmlformats.org/presentationml/2006/main">
  <p:tag name="KSO_WM_DIAGRAM_VIRTUALLY_FRAME" val="{&quot;height&quot;:352.35,&quot;left&quot;:69.25,&quot;top&quot;:151.85,&quot;width&quot;:747.5}"/>
</p:tagLst>
</file>

<file path=ppt/tags/tag131.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32.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33.xml><?xml version="1.0" encoding="utf-8"?>
<p:tagLst xmlns:p="http://schemas.openxmlformats.org/presentationml/2006/main">
  <p:tag name="KSO_WM_DIAGRAM_VIRTUALLY_FRAME" val="{&quot;height&quot;:272.0877952755905,&quot;left&quot;:71.5,&quot;top&quot;:180.92818897637795,&quot;width&quot;:786.8}"/>
</p:tagLst>
</file>

<file path=ppt/tags/tag134.xml><?xml version="1.0" encoding="utf-8"?>
<p:tagLst xmlns:p="http://schemas.openxmlformats.org/presentationml/2006/main">
  <p:tag name="KSO_WM_DIAGRAM_VIRTUALLY_FRAME" val="{&quot;height&quot;:272.0877952755905,&quot;left&quot;:71.5,&quot;top&quot;:180.92818897637795,&quot;width&quot;:786.8}"/>
</p:tagLst>
</file>

<file path=ppt/tags/tag135.xml><?xml version="1.0" encoding="utf-8"?>
<p:tagLst xmlns:p="http://schemas.openxmlformats.org/presentationml/2006/main">
  <p:tag name="KSO_WM_DIAGRAM_VIRTUALLY_FRAME" val="{&quot;height&quot;:272.0877952755905,&quot;left&quot;:71.5,&quot;top&quot;:180.92818897637795,&quot;width&quot;:786.8}"/>
</p:tagLst>
</file>

<file path=ppt/tags/tag136.xml><?xml version="1.0" encoding="utf-8"?>
<p:tagLst xmlns:p="http://schemas.openxmlformats.org/presentationml/2006/main">
  <p:tag name="KSO_WM_DIAGRAM_VIRTUALLY_FRAME" val="{&quot;height&quot;:272.0877952755905,&quot;left&quot;:71.5,&quot;top&quot;:180.92818897637795,&quot;width&quot;:786.8}"/>
</p:tagLst>
</file>

<file path=ppt/tags/tag137.xml><?xml version="1.0" encoding="utf-8"?>
<p:tagLst xmlns:p="http://schemas.openxmlformats.org/presentationml/2006/main">
  <p:tag name="KSO_WM_DIAGRAM_VIRTUALLY_FRAME" val="{&quot;height&quot;:272.0877952755905,&quot;left&quot;:71.5,&quot;top&quot;:180.92818897637795,&quot;width&quot;:786.8}"/>
</p:tagLst>
</file>

<file path=ppt/tags/tag138.xml><?xml version="1.0" encoding="utf-8"?>
<p:tagLst xmlns:p="http://schemas.openxmlformats.org/presentationml/2006/main">
  <p:tag name="KSO_WM_DIAGRAM_VIRTUALLY_FRAME" val="{&quot;height&quot;:272.0877952755905,&quot;left&quot;:71.5,&quot;top&quot;:180.92818897637795,&quot;width&quot;:786.8}"/>
</p:tagLst>
</file>

<file path=ppt/tags/tag139.xml><?xml version="1.0" encoding="utf-8"?>
<p:tagLst xmlns:p="http://schemas.openxmlformats.org/presentationml/2006/main">
  <p:tag name="KSO_WM_DIAGRAM_VIRTUALLY_FRAME" val="{&quot;height&quot;:272.0877952755905,&quot;left&quot;:71.5,&quot;top&quot;:180.92818897637795,&quot;width&quot;:786.8}"/>
</p:tagLst>
</file>

<file path=ppt/tags/tag14.xml><?xml version="1.0" encoding="utf-8"?>
<p:tagLst xmlns:p="http://schemas.openxmlformats.org/presentationml/2006/main">
  <p:tag name="KSO_WM_DIAGRAM_VIRTUALLY_FRAME" val="{&quot;height&quot;:480.6,&quot;left&quot;:-0.3,&quot;top&quot;:0.4,&quot;width&quot;:960.3}"/>
</p:tagLst>
</file>

<file path=ppt/tags/tag140.xml><?xml version="1.0" encoding="utf-8"?>
<p:tagLst xmlns:p="http://schemas.openxmlformats.org/presentationml/2006/main">
  <p:tag name="KSO_WM_DIAGRAM_VIRTUALLY_FRAME" val="{&quot;height&quot;:272.0877952755905,&quot;left&quot;:71.5,&quot;top&quot;:180.92818897637795,&quot;width&quot;:786.8}"/>
</p:tagLst>
</file>

<file path=ppt/tags/tag141.xml><?xml version="1.0" encoding="utf-8"?>
<p:tagLst xmlns:p="http://schemas.openxmlformats.org/presentationml/2006/main">
  <p:tag name="KSO_WM_DIAGRAM_VIRTUALLY_FRAME" val="{&quot;height&quot;:272.0877952755905,&quot;left&quot;:71.5,&quot;top&quot;:180.92818897637795,&quot;width&quot;:786.8}"/>
</p:tagLst>
</file>

<file path=ppt/tags/tag142.xml><?xml version="1.0" encoding="utf-8"?>
<p:tagLst xmlns:p="http://schemas.openxmlformats.org/presentationml/2006/main">
  <p:tag name="KSO_WM_DIAGRAM_VIRTUALLY_FRAME" val="{&quot;height&quot;:272.0877952755905,&quot;left&quot;:71.5,&quot;top&quot;:180.92818897637795,&quot;width&quot;:786.8}"/>
</p:tagLst>
</file>

<file path=ppt/tags/tag143.xml><?xml version="1.0" encoding="utf-8"?>
<p:tagLst xmlns:p="http://schemas.openxmlformats.org/presentationml/2006/main">
  <p:tag name="KSO_WM_DIAGRAM_VIRTUALLY_FRAME" val="{&quot;height&quot;:272.0877952755905,&quot;left&quot;:71.5,&quot;top&quot;:180.92818897637795,&quot;width&quot;:786.8}"/>
</p:tagLst>
</file>

<file path=ppt/tags/tag144.xml><?xml version="1.0" encoding="utf-8"?>
<p:tagLst xmlns:p="http://schemas.openxmlformats.org/presentationml/2006/main">
  <p:tag name="KSO_WM_DIAGRAM_VIRTUALLY_FRAME" val="{&quot;height&quot;:272.0877952755905,&quot;left&quot;:71.5,&quot;top&quot;:180.92818897637795,&quot;width&quot;:786.8}"/>
</p:tagLst>
</file>

<file path=ppt/tags/tag145.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46.xml><?xml version="1.0" encoding="utf-8"?>
<p:tagLst xmlns:p="http://schemas.openxmlformats.org/presentationml/2006/main">
  <p:tag name="KSO_WM_DIAGRAM_VIRTUALLY_FRAME" val="{&quot;height&quot;:352.35,&quot;left&quot;:69.25,&quot;top&quot;:151.85,&quot;width&quot;:747.5}"/>
</p:tagLst>
</file>

<file path=ppt/tags/tag147.xml><?xml version="1.0" encoding="utf-8"?>
<p:tagLst xmlns:p="http://schemas.openxmlformats.org/presentationml/2006/main">
  <p:tag name="KSO_WM_DIAGRAM_VIRTUALLY_FRAME" val="{&quot;height&quot;:352.35,&quot;left&quot;:69.25,&quot;top&quot;:151.85,&quot;width&quot;:747.5}"/>
</p:tagLst>
</file>

<file path=ppt/tags/tag14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49.xml><?xml version="1.0" encoding="utf-8"?>
<p:tagLst xmlns:p="http://schemas.openxmlformats.org/presentationml/2006/main">
  <p:tag name="KSO_WM_DIAGRAM_VIRTUALLY_FRAME" val="{&quot;height&quot;:352.35,&quot;left&quot;:69.25,&quot;top&quot;:151.85,&quot;width&quot;:747.5}"/>
</p:tagLst>
</file>

<file path=ppt/tags/tag15.xml><?xml version="1.0" encoding="utf-8"?>
<p:tagLst xmlns:p="http://schemas.openxmlformats.org/presentationml/2006/main">
  <p:tag name="KSO_WM_DIAGRAM_VIRTUALLY_FRAME" val="{&quot;height&quot;:480.6,&quot;left&quot;:-0.3,&quot;top&quot;:0.4,&quot;width&quot;:960.3}"/>
</p:tagLst>
</file>

<file path=ppt/tags/tag150.xml><?xml version="1.0" encoding="utf-8"?>
<p:tagLst xmlns:p="http://schemas.openxmlformats.org/presentationml/2006/main">
  <p:tag name="KSO_WM_DIAGRAM_VIRTUALLY_FRAME" val="{&quot;height&quot;:352.35,&quot;left&quot;:69.25,&quot;top&quot;:151.85,&quot;width&quot;:747.5}"/>
</p:tagLst>
</file>

<file path=ppt/tags/tag151.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52.xml><?xml version="1.0" encoding="utf-8"?>
<p:tagLst xmlns:p="http://schemas.openxmlformats.org/presentationml/2006/main">
  <p:tag name="KSO_WM_DIAGRAM_VIRTUALLY_FRAME" val="{&quot;height&quot;:274.18228874205744,&quot;left&quot;:54.094094488188965,&quot;top&quot;:173.51070866141728,&quot;width&quot;:860.65}"/>
</p:tagLst>
</file>

<file path=ppt/tags/tag153.xml><?xml version="1.0" encoding="utf-8"?>
<p:tagLst xmlns:p="http://schemas.openxmlformats.org/presentationml/2006/main">
  <p:tag name="KSO_WM_DIAGRAM_VIRTUALLY_FRAME" val="{&quot;height&quot;:274.18228874205744,&quot;left&quot;:54.094094488188965,&quot;top&quot;:173.51070866141728,&quot;width&quot;:860.65}"/>
</p:tagLst>
</file>

<file path=ppt/tags/tag154.xml><?xml version="1.0" encoding="utf-8"?>
<p:tagLst xmlns:p="http://schemas.openxmlformats.org/presentationml/2006/main">
  <p:tag name="KSO_WM_DIAGRAM_VIRTUALLY_FRAME" val="{&quot;height&quot;:274.18228874205744,&quot;left&quot;:54.094094488188965,&quot;top&quot;:173.51070866141728,&quot;width&quot;:860.65}"/>
</p:tagLst>
</file>

<file path=ppt/tags/tag155.xml><?xml version="1.0" encoding="utf-8"?>
<p:tagLst xmlns:p="http://schemas.openxmlformats.org/presentationml/2006/main">
  <p:tag name="KSO_WM_DIAGRAM_VIRTUALLY_FRAME" val="{&quot;height&quot;:274.18228874205744,&quot;left&quot;:54.094094488188965,&quot;top&quot;:173.51070866141728,&quot;width&quot;:860.65}"/>
</p:tagLst>
</file>

<file path=ppt/tags/tag156.xml><?xml version="1.0" encoding="utf-8"?>
<p:tagLst xmlns:p="http://schemas.openxmlformats.org/presentationml/2006/main">
  <p:tag name="KSO_WM_DIAGRAM_VIRTUALLY_FRAME" val="{&quot;height&quot;:274.18228874205744,&quot;left&quot;:54.094094488188965,&quot;top&quot;:173.51070866141728,&quot;width&quot;:860.65}"/>
</p:tagLst>
</file>

<file path=ppt/tags/tag157.xml><?xml version="1.0" encoding="utf-8"?>
<p:tagLst xmlns:p="http://schemas.openxmlformats.org/presentationml/2006/main">
  <p:tag name="KSO_WM_DIAGRAM_VIRTUALLY_FRAME" val="{&quot;height&quot;:274.18228874205744,&quot;left&quot;:54.094094488188965,&quot;top&quot;:173.51070866141728,&quot;width&quot;:860.65}"/>
</p:tagLst>
</file>

<file path=ppt/tags/tag158.xml><?xml version="1.0" encoding="utf-8"?>
<p:tagLst xmlns:p="http://schemas.openxmlformats.org/presentationml/2006/main">
  <p:tag name="KSO_WM_DIAGRAM_VIRTUALLY_FRAME" val="{&quot;height&quot;:274.18228874205744,&quot;left&quot;:54.094094488188965,&quot;top&quot;:173.51070866141728,&quot;width&quot;:860.65}"/>
</p:tagLst>
</file>

<file path=ppt/tags/tag159.xml><?xml version="1.0" encoding="utf-8"?>
<p:tagLst xmlns:p="http://schemas.openxmlformats.org/presentationml/2006/main">
  <p:tag name="KSO_WM_DIAGRAM_VIRTUALLY_FRAME" val="{&quot;height&quot;:274.18228874205744,&quot;left&quot;:54.094094488188965,&quot;top&quot;:173.51070866141728,&quot;width&quot;:860.65}"/>
</p:tagLst>
</file>

<file path=ppt/tags/tag16.xml><?xml version="1.0" encoding="utf-8"?>
<p:tagLst xmlns:p="http://schemas.openxmlformats.org/presentationml/2006/main">
  <p:tag name="KSO_WM_DIAGRAM_VIRTUALLY_FRAME" val="{&quot;height&quot;:480.6,&quot;left&quot;:-0.3,&quot;top&quot;:0.4,&quot;width&quot;:960.3}"/>
</p:tagLst>
</file>

<file path=ppt/tags/tag160.xml><?xml version="1.0" encoding="utf-8"?>
<p:tagLst xmlns:p="http://schemas.openxmlformats.org/presentationml/2006/main">
  <p:tag name="KSO_WM_DIAGRAM_VIRTUALLY_FRAME" val="{&quot;height&quot;:274.18228874205744,&quot;left&quot;:54.094094488188965,&quot;top&quot;:173.51070866141728,&quot;width&quot;:860.65}"/>
</p:tagLst>
</file>

<file path=ppt/tags/tag161.xml><?xml version="1.0" encoding="utf-8"?>
<p:tagLst xmlns:p="http://schemas.openxmlformats.org/presentationml/2006/main">
  <p:tag name="KSO_WM_DIAGRAM_VIRTUALLY_FRAME" val="{&quot;height&quot;:274.18228874205744,&quot;left&quot;:54.094094488188965,&quot;top&quot;:173.51070866141728,&quot;width&quot;:860.65}"/>
</p:tagLst>
</file>

<file path=ppt/tags/tag162.xml><?xml version="1.0" encoding="utf-8"?>
<p:tagLst xmlns:p="http://schemas.openxmlformats.org/presentationml/2006/main">
  <p:tag name="KSO_WM_DIAGRAM_VIRTUALLY_FRAME" val="{&quot;height&quot;:274.18228874205744,&quot;left&quot;:54.094094488188965,&quot;top&quot;:173.51070866141728,&quot;width&quot;:860.65}"/>
</p:tagLst>
</file>

<file path=ppt/tags/tag163.xml><?xml version="1.0" encoding="utf-8"?>
<p:tagLst xmlns:p="http://schemas.openxmlformats.org/presentationml/2006/main">
  <p:tag name="KSO_WM_DIAGRAM_VIRTUALLY_FRAME" val="{&quot;height&quot;:274.18228874205744,&quot;left&quot;:54.094094488188965,&quot;top&quot;:173.51070866141728,&quot;width&quot;:860.65}"/>
</p:tagLst>
</file>

<file path=ppt/tags/tag164.xml><?xml version="1.0" encoding="utf-8"?>
<p:tagLst xmlns:p="http://schemas.openxmlformats.org/presentationml/2006/main">
  <p:tag name="KSO_WM_DIAGRAM_VIRTUALLY_FRAME" val="{&quot;height&quot;:274.18228874205744,&quot;left&quot;:54.094094488188965,&quot;top&quot;:173.51070866141728,&quot;width&quot;:860.65}"/>
</p:tagLst>
</file>

<file path=ppt/tags/tag165.xml><?xml version="1.0" encoding="utf-8"?>
<p:tagLst xmlns:p="http://schemas.openxmlformats.org/presentationml/2006/main">
  <p:tag name="KSO_WM_DIAGRAM_VIRTUALLY_FRAME" val="{&quot;height&quot;:274.18228874205744,&quot;left&quot;:54.094094488188965,&quot;top&quot;:173.51070866141728,&quot;width&quot;:860.65}"/>
</p:tagLst>
</file>

<file path=ppt/tags/tag166.xml><?xml version="1.0" encoding="utf-8"?>
<p:tagLst xmlns:p="http://schemas.openxmlformats.org/presentationml/2006/main">
  <p:tag name="KSO_WM_DIAGRAM_VIRTUALLY_FRAME" val="{&quot;height&quot;:274.18228874205744,&quot;left&quot;:54.094094488188965,&quot;top&quot;:173.51070866141728,&quot;width&quot;:860.65}"/>
</p:tagLst>
</file>

<file path=ppt/tags/tag167.xml><?xml version="1.0" encoding="utf-8"?>
<p:tagLst xmlns:p="http://schemas.openxmlformats.org/presentationml/2006/main">
  <p:tag name="KSO_WM_DIAGRAM_VIRTUALLY_FRAME" val="{&quot;height&quot;:274.18228874205744,&quot;left&quot;:54.094094488188965,&quot;top&quot;:173.51070866141728,&quot;width&quot;:860.65}"/>
</p:tagLst>
</file>

<file path=ppt/tags/tag168.xml><?xml version="1.0" encoding="utf-8"?>
<p:tagLst xmlns:p="http://schemas.openxmlformats.org/presentationml/2006/main">
  <p:tag name="KSO_WM_DIAGRAM_VIRTUALLY_FRAME" val="{&quot;height&quot;:274.18228874205744,&quot;left&quot;:54.094094488188965,&quot;top&quot;:173.51070866141728,&quot;width&quot;:860.65}"/>
</p:tagLst>
</file>

<file path=ppt/tags/tag169.xml><?xml version="1.0" encoding="utf-8"?>
<p:tagLst xmlns:p="http://schemas.openxmlformats.org/presentationml/2006/main">
  <p:tag name="KSO_WM_DIAGRAM_VIRTUALLY_FRAME" val="{&quot;height&quot;:274.18228874205744,&quot;left&quot;:54.094094488188965,&quot;top&quot;:173.51070866141728,&quot;width&quot;:860.65}"/>
</p:tagLst>
</file>

<file path=ppt/tags/tag17.xml><?xml version="1.0" encoding="utf-8"?>
<p:tagLst xmlns:p="http://schemas.openxmlformats.org/presentationml/2006/main">
  <p:tag name="KSO_WM_DIAGRAM_VIRTUALLY_FRAME" val="{&quot;height&quot;:480.6,&quot;left&quot;:-0.3,&quot;top&quot;:0.4,&quot;width&quot;:960.3}"/>
</p:tagLst>
</file>

<file path=ppt/tags/tag170.xml><?xml version="1.0" encoding="utf-8"?>
<p:tagLst xmlns:p="http://schemas.openxmlformats.org/presentationml/2006/main">
  <p:tag name="KSO_WM_DIAGRAM_VIRTUALLY_FRAME" val="{&quot;height&quot;:274.18228874205744,&quot;left&quot;:54.094094488188965,&quot;top&quot;:173.51070866141728,&quot;width&quot;:860.65}"/>
</p:tagLst>
</file>

<file path=ppt/tags/tag171.xml><?xml version="1.0" encoding="utf-8"?>
<p:tagLst xmlns:p="http://schemas.openxmlformats.org/presentationml/2006/main">
  <p:tag name="KSO_WM_DIAGRAM_VIRTUALLY_FRAME" val="{&quot;height&quot;:274.18228874205744,&quot;left&quot;:54.094094488188965,&quot;top&quot;:173.51070866141728,&quot;width&quot;:860.65}"/>
</p:tagLst>
</file>

<file path=ppt/tags/tag172.xml><?xml version="1.0" encoding="utf-8"?>
<p:tagLst xmlns:p="http://schemas.openxmlformats.org/presentationml/2006/main">
  <p:tag name="KSO_WM_DIAGRAM_VIRTUALLY_FRAME" val="{&quot;height&quot;:274.18228874205744,&quot;left&quot;:54.094094488188965,&quot;top&quot;:173.51070866141728,&quot;width&quot;:860.65}"/>
</p:tagLst>
</file>

<file path=ppt/tags/tag173.xml><?xml version="1.0" encoding="utf-8"?>
<p:tagLst xmlns:p="http://schemas.openxmlformats.org/presentationml/2006/main">
  <p:tag name="KSO_WM_DIAGRAM_VIRTUALLY_FRAME" val="{&quot;height&quot;:274.18228874205744,&quot;left&quot;:54.094094488188965,&quot;top&quot;:173.51070866141728,&quot;width&quot;:860.65}"/>
</p:tagLst>
</file>

<file path=ppt/tags/tag174.xml><?xml version="1.0" encoding="utf-8"?>
<p:tagLst xmlns:p="http://schemas.openxmlformats.org/presentationml/2006/main">
  <p:tag name="KSO_WM_DIAGRAM_VIRTUALLY_FRAME" val="{&quot;height&quot;:274.18228874205744,&quot;left&quot;:54.094094488188965,&quot;top&quot;:173.51070866141728,&quot;width&quot;:860.65}"/>
</p:tagLst>
</file>

<file path=ppt/tags/tag175.xml><?xml version="1.0" encoding="utf-8"?>
<p:tagLst xmlns:p="http://schemas.openxmlformats.org/presentationml/2006/main">
  <p:tag name="KSO_WM_DIAGRAM_VIRTUALLY_FRAME" val="{&quot;height&quot;:274.18228874205744,&quot;left&quot;:54.094094488188965,&quot;top&quot;:173.51070866141728,&quot;width&quot;:860.65}"/>
</p:tagLst>
</file>

<file path=ppt/tags/tag176.xml><?xml version="1.0" encoding="utf-8"?>
<p:tagLst xmlns:p="http://schemas.openxmlformats.org/presentationml/2006/main">
  <p:tag name="KSO_WM_DIAGRAM_VIRTUALLY_FRAME" val="{&quot;height&quot;:274.18228874205744,&quot;left&quot;:54.094094488188965,&quot;top&quot;:173.51070866141728,&quot;width&quot;:860.65}"/>
</p:tagLst>
</file>

<file path=ppt/tags/tag177.xml><?xml version="1.0" encoding="utf-8"?>
<p:tagLst xmlns:p="http://schemas.openxmlformats.org/presentationml/2006/main">
  <p:tag name="KSO_WM_DIAGRAM_VIRTUALLY_FRAME" val="{&quot;height&quot;:274.18228874205744,&quot;left&quot;:54.094094488188965,&quot;top&quot;:173.51070866141728,&quot;width&quot;:860.65}"/>
</p:tagLst>
</file>

<file path=ppt/tags/tag178.xml><?xml version="1.0" encoding="utf-8"?>
<p:tagLst xmlns:p="http://schemas.openxmlformats.org/presentationml/2006/main">
  <p:tag name="KSO_WM_DIAGRAM_VIRTUALLY_FRAME" val="{&quot;height&quot;:274.18228874205744,&quot;left&quot;:54.094094488188965,&quot;top&quot;:173.51070866141728,&quot;width&quot;:860.65}"/>
</p:tagLst>
</file>

<file path=ppt/tags/tag179.xml><?xml version="1.0" encoding="utf-8"?>
<p:tagLst xmlns:p="http://schemas.openxmlformats.org/presentationml/2006/main">
  <p:tag name="KSO_WM_DIAGRAM_VIRTUALLY_FRAME" val="{&quot;height&quot;:274.18228874205744,&quot;left&quot;:54.094094488188965,&quot;top&quot;:173.51070866141728,&quot;width&quot;:860.65}"/>
</p:tagLst>
</file>

<file path=ppt/tags/tag18.xml><?xml version="1.0" encoding="utf-8"?>
<p:tagLst xmlns:p="http://schemas.openxmlformats.org/presentationml/2006/main">
  <p:tag name="KSO_WM_DIAGRAM_VIRTUALLY_FRAME" val="{&quot;height&quot;:480.6,&quot;left&quot;:-0.3,&quot;top&quot;:0.4,&quot;width&quot;:960.3}"/>
</p:tagLst>
</file>

<file path=ppt/tags/tag180.xml><?xml version="1.0" encoding="utf-8"?>
<p:tagLst xmlns:p="http://schemas.openxmlformats.org/presentationml/2006/main">
  <p:tag name="KSO_WM_DIAGRAM_VIRTUALLY_FRAME" val="{&quot;height&quot;:274.18228874205744,&quot;left&quot;:54.094094488188965,&quot;top&quot;:173.51070866141728,&quot;width&quot;:860.65}"/>
</p:tagLst>
</file>

<file path=ppt/tags/tag181.xml><?xml version="1.0" encoding="utf-8"?>
<p:tagLst xmlns:p="http://schemas.openxmlformats.org/presentationml/2006/main">
  <p:tag name="KSO_WM_DIAGRAM_VIRTUALLY_FRAME" val="{&quot;height&quot;:274.18228874205744,&quot;left&quot;:54.094094488188965,&quot;top&quot;:173.51070866141728,&quot;width&quot;:860.65}"/>
</p:tagLst>
</file>

<file path=ppt/tags/tag182.xml><?xml version="1.0" encoding="utf-8"?>
<p:tagLst xmlns:p="http://schemas.openxmlformats.org/presentationml/2006/main">
  <p:tag name="AS_NET" val="4.0.30319.42000"/>
  <p:tag name="AS_OS" val="Microsoft Windows NT 6.2.9200.0"/>
  <p:tag name="AS_RELEASE_DATE" val="2024.02.14"/>
  <p:tag name="AS_TITLE" val="Aspose.Slides for .NET 4.0 Client Profile"/>
  <p:tag name="AS_VERSION" val="24.2"/>
  <p:tag name="COMMONDATA" val="eyJoZGlkIjoiYjNkNDYxMmIwNmM5NTY2OTdkODYxNGM2OGY2YmI2OGYifQ=="/>
</p:tagLst>
</file>

<file path=ppt/tags/tag19.xml><?xml version="1.0" encoding="utf-8"?>
<p:tagLst xmlns:p="http://schemas.openxmlformats.org/presentationml/2006/main">
  <p:tag name="KSO_WM_DIAGRAM_VIRTUALLY_FRAME" val="{&quot;height&quot;:480.6,&quot;left&quot;:-0.3,&quot;top&quot;:0.4,&quot;width&quot;:960.3}"/>
</p:tagLst>
</file>

<file path=ppt/tags/tag2.xml><?xml version="1.0" encoding="utf-8"?>
<p:tagLst xmlns:p="http://schemas.openxmlformats.org/presentationml/2006/main">
  <p:tag name="KSO_WM_DIAGRAM_VIRTUALLY_FRAME" val="{&quot;height&quot;:480.6,&quot;left&quot;:-0.3,&quot;top&quot;:0.4,&quot;width&quot;:960.3}"/>
</p:tagLst>
</file>

<file path=ppt/tags/tag20.xml><?xml version="1.0" encoding="utf-8"?>
<p:tagLst xmlns:p="http://schemas.openxmlformats.org/presentationml/2006/main">
  <p:tag name="KSO_WM_DIAGRAM_VIRTUALLY_FRAME" val="{&quot;height&quot;:480.6,&quot;left&quot;:-0.3,&quot;top&quot;:0.4,&quot;width&quot;:960.3}"/>
</p:tagLst>
</file>

<file path=ppt/tags/tag21.xml><?xml version="1.0" encoding="utf-8"?>
<p:tagLst xmlns:p="http://schemas.openxmlformats.org/presentationml/2006/main">
  <p:tag name="KSO_WM_DIAGRAM_VIRTUALLY_FRAME" val="{&quot;height&quot;:480.6,&quot;left&quot;:-0.3,&quot;top&quot;:0.4,&quot;width&quot;:960.3}"/>
</p:tagLst>
</file>

<file path=ppt/tags/tag22.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3.xml><?xml version="1.0" encoding="utf-8"?>
<p:tagLst xmlns:p="http://schemas.openxmlformats.org/presentationml/2006/main">
  <p:tag name="KSO_WM_DIAGRAM_VIRTUALLY_FRAME" val="{&quot;height&quot;:240.75,&quot;left&quot;:80.6,&quot;top&quot;:216.5,&quot;width&quot;:492.7}"/>
</p:tagLst>
</file>

<file path=ppt/tags/tag24.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5.xml><?xml version="1.0" encoding="utf-8"?>
<p:tagLst xmlns:p="http://schemas.openxmlformats.org/presentationml/2006/main">
  <p:tag name="KSO_WM_DIAGRAM_VIRTUALLY_FRAME" val="{&quot;height&quot;:240.75,&quot;left&quot;:80.6,&quot;top&quot;:216.5,&quot;width&quot;:492.7}"/>
</p:tagLst>
</file>

<file path=ppt/tags/tag26.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7.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9.xml><?xml version="1.0" encoding="utf-8"?>
<p:tagLst xmlns:p="http://schemas.openxmlformats.org/presentationml/2006/main">
  <p:tag name="KSO_WM_DIAGRAM_VIRTUALLY_FRAME" val="{&quot;height&quot;:377.45,&quot;left&quot;:81.1,&quot;top&quot;:137.5,&quot;width&quot;:852.5}"/>
</p:tagLst>
</file>

<file path=ppt/tags/tag3.xml><?xml version="1.0" encoding="utf-8"?>
<p:tagLst xmlns:p="http://schemas.openxmlformats.org/presentationml/2006/main">
  <p:tag name="KSO_WM_DIAGRAM_VIRTUALLY_FRAME" val="{&quot;height&quot;:480.6,&quot;left&quot;:-0.3,&quot;top&quot;:0.4,&quot;width&quot;:960.3}"/>
</p:tagLst>
</file>

<file path=ppt/tags/tag30.xml><?xml version="1.0" encoding="utf-8"?>
<p:tagLst xmlns:p="http://schemas.openxmlformats.org/presentationml/2006/main">
  <p:tag name="KSO_WM_DIAGRAM_VIRTUALLY_FRAME" val="{&quot;height&quot;:377.45,&quot;left&quot;:81.1,&quot;top&quot;:137.5,&quot;width&quot;:852.5}"/>
</p:tagLst>
</file>

<file path=ppt/tags/tag31.xml><?xml version="1.0" encoding="utf-8"?>
<p:tagLst xmlns:p="http://schemas.openxmlformats.org/presentationml/2006/main">
  <p:tag name="KSO_WM_DIAGRAM_VIRTUALLY_FRAME" val="{&quot;height&quot;:377.45,&quot;left&quot;:81.1,&quot;top&quot;:137.5,&quot;width&quot;:852.5}"/>
</p:tagLst>
</file>

<file path=ppt/tags/tag32.xml><?xml version="1.0" encoding="utf-8"?>
<p:tagLst xmlns:p="http://schemas.openxmlformats.org/presentationml/2006/main">
  <p:tag name="KSO_WM_DIAGRAM_VIRTUALLY_FRAME" val="{&quot;height&quot;:377.45,&quot;left&quot;:81.1,&quot;top&quot;:137.5,&quot;width&quot;:852.5}"/>
</p:tagLst>
</file>

<file path=ppt/tags/tag33.xml><?xml version="1.0" encoding="utf-8"?>
<p:tagLst xmlns:p="http://schemas.openxmlformats.org/presentationml/2006/main">
  <p:tag name="KSO_WM_DIAGRAM_VIRTUALLY_FRAME" val="{&quot;height&quot;:377.45,&quot;left&quot;:81.1,&quot;top&quot;:137.5,&quot;width&quot;:852.5}"/>
</p:tagLst>
</file>

<file path=ppt/tags/tag34.xml><?xml version="1.0" encoding="utf-8"?>
<p:tagLst xmlns:p="http://schemas.openxmlformats.org/presentationml/2006/main">
  <p:tag name="KSO_WM_DIAGRAM_VIRTUALLY_FRAME" val="{&quot;height&quot;:377.45,&quot;left&quot;:81.1,&quot;top&quot;:137.5,&quot;width&quot;:852.5}"/>
</p:tagLst>
</file>

<file path=ppt/tags/tag35.xml><?xml version="1.0" encoding="utf-8"?>
<p:tagLst xmlns:p="http://schemas.openxmlformats.org/presentationml/2006/main">
  <p:tag name="KSO_WM_DIAGRAM_VIRTUALLY_FRAME" val="{&quot;height&quot;:377.45,&quot;left&quot;:81.1,&quot;top&quot;:137.5,&quot;width&quot;:852.5}"/>
</p:tagLst>
</file>

<file path=ppt/tags/tag36.xml><?xml version="1.0" encoding="utf-8"?>
<p:tagLst xmlns:p="http://schemas.openxmlformats.org/presentationml/2006/main">
  <p:tag name="KSO_WM_DIAGRAM_VIRTUALLY_FRAME" val="{&quot;height&quot;:377.45,&quot;left&quot;:81.1,&quot;top&quot;:137.5,&quot;width&quot;:852.5}"/>
</p:tagLst>
</file>

<file path=ppt/tags/tag37.xml><?xml version="1.0" encoding="utf-8"?>
<p:tagLst xmlns:p="http://schemas.openxmlformats.org/presentationml/2006/main">
  <p:tag name="KSO_WM_DIAGRAM_VIRTUALLY_FRAME" val="{&quot;height&quot;:377.45,&quot;left&quot;:81.1,&quot;top&quot;:137.5,&quot;width&quot;:852.5}"/>
</p:tagLst>
</file>

<file path=ppt/tags/tag3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9.xml><?xml version="1.0" encoding="utf-8"?>
<p:tagLst xmlns:p="http://schemas.openxmlformats.org/presentationml/2006/main">
  <p:tag name="KSO_WM_DIAGRAM_VIRTUALLY_FRAME" val="{&quot;height&quot;:420,&quot;left&quot;:81.1,&quot;top&quot;:139.5,&quot;width&quot;:833.65}"/>
</p:tagLst>
</file>

<file path=ppt/tags/tag4.xml><?xml version="1.0" encoding="utf-8"?>
<p:tagLst xmlns:p="http://schemas.openxmlformats.org/presentationml/2006/main">
  <p:tag name="KSO_WM_DIAGRAM_VIRTUALLY_FRAME" val="{&quot;height&quot;:480.6,&quot;left&quot;:-0.3,&quot;top&quot;:0.4,&quot;width&quot;:960.3}"/>
</p:tagLst>
</file>

<file path=ppt/tags/tag40.xml><?xml version="1.0" encoding="utf-8"?>
<p:tagLst xmlns:p="http://schemas.openxmlformats.org/presentationml/2006/main">
  <p:tag name="KSO_WM_DIAGRAM_VIRTUALLY_FRAME" val="{&quot;height&quot;:420,&quot;left&quot;:81.1,&quot;top&quot;:139.5,&quot;width&quot;:833.65}"/>
</p:tagLst>
</file>

<file path=ppt/tags/tag41.xml><?xml version="1.0" encoding="utf-8"?>
<p:tagLst xmlns:p="http://schemas.openxmlformats.org/presentationml/2006/main">
  <p:tag name="KSO_WM_DIAGRAM_VIRTUALLY_FRAME" val="{&quot;height&quot;:420,&quot;left&quot;:81.1,&quot;top&quot;:139.5,&quot;width&quot;:833.65}"/>
</p:tagLst>
</file>

<file path=ppt/tags/tag42.xml><?xml version="1.0" encoding="utf-8"?>
<p:tagLst xmlns:p="http://schemas.openxmlformats.org/presentationml/2006/main">
  <p:tag name="KSO_WM_DIAGRAM_VIRTUALLY_FRAME" val="{&quot;height&quot;:420,&quot;left&quot;:81.1,&quot;top&quot;:139.5,&quot;width&quot;:833.65}"/>
</p:tagLst>
</file>

<file path=ppt/tags/tag43.xml><?xml version="1.0" encoding="utf-8"?>
<p:tagLst xmlns:p="http://schemas.openxmlformats.org/presentationml/2006/main">
  <p:tag name="KSO_WM_DIAGRAM_VIRTUALLY_FRAME" val="{&quot;height&quot;:420,&quot;left&quot;:81.1,&quot;top&quot;:139.5,&quot;width&quot;:833.65}"/>
</p:tagLst>
</file>

<file path=ppt/tags/tag44.xml><?xml version="1.0" encoding="utf-8"?>
<p:tagLst xmlns:p="http://schemas.openxmlformats.org/presentationml/2006/main">
  <p:tag name="KSO_WM_DIAGRAM_VIRTUALLY_FRAME" val="{&quot;height&quot;:420,&quot;left&quot;:81.1,&quot;top&quot;:139.5,&quot;width&quot;:833.65}"/>
</p:tagLst>
</file>

<file path=ppt/tags/tag45.xml><?xml version="1.0" encoding="utf-8"?>
<p:tagLst xmlns:p="http://schemas.openxmlformats.org/presentationml/2006/main">
  <p:tag name="KSO_WM_DIAGRAM_VIRTUALLY_FRAME" val="{&quot;height&quot;:420,&quot;left&quot;:81.1,&quot;top&quot;:139.5,&quot;width&quot;:833.65}"/>
</p:tagLst>
</file>

<file path=ppt/tags/tag46.xml><?xml version="1.0" encoding="utf-8"?>
<p:tagLst xmlns:p="http://schemas.openxmlformats.org/presentationml/2006/main">
  <p:tag name="KSO_WM_DIAGRAM_VIRTUALLY_FRAME" val="{&quot;height&quot;:420,&quot;left&quot;:81.1,&quot;top&quot;:139.5,&quot;width&quot;:833.65}"/>
</p:tagLst>
</file>

<file path=ppt/tags/tag47.xml><?xml version="1.0" encoding="utf-8"?>
<p:tagLst xmlns:p="http://schemas.openxmlformats.org/presentationml/2006/main">
  <p:tag name="KSO_WM_DIAGRAM_VIRTUALLY_FRAME" val="{&quot;height&quot;:420,&quot;left&quot;:81.1,&quot;top&quot;:139.5,&quot;width&quot;:833.65}"/>
</p:tagLst>
</file>

<file path=ppt/tags/tag48.xml><?xml version="1.0" encoding="utf-8"?>
<p:tagLst xmlns:p="http://schemas.openxmlformats.org/presentationml/2006/main">
  <p:tag name="KSO_WM_DIAGRAM_VIRTUALLY_FRAME" val="{&quot;height&quot;:420,&quot;left&quot;:81.1,&quot;top&quot;:139.5,&quot;width&quot;:833.65}"/>
</p:tagLst>
</file>

<file path=ppt/tags/tag49.xml><?xml version="1.0" encoding="utf-8"?>
<p:tagLst xmlns:p="http://schemas.openxmlformats.org/presentationml/2006/main">
  <p:tag name="KSO_WM_DIAGRAM_VIRTUALLY_FRAME" val="{&quot;height&quot;:420,&quot;left&quot;:81.1,&quot;top&quot;:139.5,&quot;width&quot;:833.65}"/>
</p:tagLst>
</file>

<file path=ppt/tags/tag5.xml><?xml version="1.0" encoding="utf-8"?>
<p:tagLst xmlns:p="http://schemas.openxmlformats.org/presentationml/2006/main">
  <p:tag name="KSO_WM_DIAGRAM_VIRTUALLY_FRAME" val="{&quot;height&quot;:480.6,&quot;left&quot;:-0.3,&quot;top&quot;:0.4,&quot;width&quot;:960.3}"/>
</p:tagLst>
</file>

<file path=ppt/tags/tag50.xml><?xml version="1.0" encoding="utf-8"?>
<p:tagLst xmlns:p="http://schemas.openxmlformats.org/presentationml/2006/main">
  <p:tag name="KSO_WM_DIAGRAM_VIRTUALLY_FRAME" val="{&quot;height&quot;:420,&quot;left&quot;:81.1,&quot;top&quot;:139.5,&quot;width&quot;:833.65}"/>
</p:tagLst>
</file>

<file path=ppt/tags/tag51.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52.xml><?xml version="1.0" encoding="utf-8"?>
<p:tagLst xmlns:p="http://schemas.openxmlformats.org/presentationml/2006/main">
  <p:tag name="KSO_WM_DIAGRAM_VIRTUALLY_FRAME" val="{&quot;height&quot;:411.1,&quot;left&quot;:73.95,&quot;top&quot;:103.5,&quot;width&quot;:803.25}"/>
</p:tagLst>
</file>

<file path=ppt/tags/tag53.xml><?xml version="1.0" encoding="utf-8"?>
<p:tagLst xmlns:p="http://schemas.openxmlformats.org/presentationml/2006/main">
  <p:tag name="KSO_WM_DIAGRAM_VIRTUALLY_FRAME" val="{&quot;height&quot;:411.1,&quot;left&quot;:73.95,&quot;top&quot;:103.5,&quot;width&quot;:803.25}"/>
</p:tagLst>
</file>

<file path=ppt/tags/tag54.xml><?xml version="1.0" encoding="utf-8"?>
<p:tagLst xmlns:p="http://schemas.openxmlformats.org/presentationml/2006/main">
  <p:tag name="KSO_WM_DIAGRAM_VIRTUALLY_FRAME" val="{&quot;height&quot;:411.1,&quot;left&quot;:73.95,&quot;top&quot;:103.5,&quot;width&quot;:803.25}"/>
</p:tagLst>
</file>

<file path=ppt/tags/tag55.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56.xml><?xml version="1.0" encoding="utf-8"?>
<p:tagLst xmlns:p="http://schemas.openxmlformats.org/presentationml/2006/main">
  <p:tag name="KSO_WM_DIAGRAM_VIRTUALLY_FRAME" val="{&quot;height&quot;:411.1,&quot;left&quot;:73.95,&quot;top&quot;:103.5,&quot;width&quot;:803.25}"/>
</p:tagLst>
</file>

<file path=ppt/tags/tag57.xml><?xml version="1.0" encoding="utf-8"?>
<p:tagLst xmlns:p="http://schemas.openxmlformats.org/presentationml/2006/main">
  <p:tag name="KSO_WM_DIAGRAM_VIRTUALLY_FRAME" val="{&quot;height&quot;:411.1,&quot;left&quot;:73.95,&quot;top&quot;:103.5,&quot;width&quot;:803.25}"/>
</p:tagLst>
</file>

<file path=ppt/tags/tag58.xml><?xml version="1.0" encoding="utf-8"?>
<p:tagLst xmlns:p="http://schemas.openxmlformats.org/presentationml/2006/main">
  <p:tag name="KSO_WM_DIAGRAM_VIRTUALLY_FRAME" val="{&quot;height&quot;:411.1,&quot;left&quot;:73.95,&quot;top&quot;:103.5,&quot;width&quot;:803.25}"/>
</p:tagLst>
</file>

<file path=ppt/tags/tag59.xml><?xml version="1.0" encoding="utf-8"?>
<p:tagLst xmlns:p="http://schemas.openxmlformats.org/presentationml/2006/main">
  <p:tag name="KSO_WM_DIAGRAM_VIRTUALLY_FRAME" val="{&quot;height&quot;:411.1,&quot;left&quot;:73.95,&quot;top&quot;:103.5,&quot;width&quot;:803.25}"/>
</p:tagLst>
</file>

<file path=ppt/tags/tag6.xml><?xml version="1.0" encoding="utf-8"?>
<p:tagLst xmlns:p="http://schemas.openxmlformats.org/presentationml/2006/main">
  <p:tag name="KSO_WM_DIAGRAM_VIRTUALLY_FRAME" val="{&quot;height&quot;:480.6,&quot;left&quot;:-0.3,&quot;top&quot;:0.4,&quot;width&quot;:960.3}"/>
</p:tagLst>
</file>

<file path=ppt/tags/tag60.xml><?xml version="1.0" encoding="utf-8"?>
<p:tagLst xmlns:p="http://schemas.openxmlformats.org/presentationml/2006/main">
  <p:tag name="KSO_WM_DIAGRAM_VIRTUALLY_FRAME" val="{&quot;height&quot;:411.1,&quot;left&quot;:73.95,&quot;top&quot;:103.5,&quot;width&quot;:803.25}"/>
</p:tagLst>
</file>

<file path=ppt/tags/tag61.xml><?xml version="1.0" encoding="utf-8"?>
<p:tagLst xmlns:p="http://schemas.openxmlformats.org/presentationml/2006/main">
  <p:tag name="KSO_WM_DIAGRAM_VIRTUALLY_FRAME" val="{&quot;height&quot;:411.1,&quot;left&quot;:73.95,&quot;top&quot;:103.5,&quot;width&quot;:803.25}"/>
</p:tagLst>
</file>

<file path=ppt/tags/tag62.xml><?xml version="1.0" encoding="utf-8"?>
<p:tagLst xmlns:p="http://schemas.openxmlformats.org/presentationml/2006/main">
  <p:tag name="KSO_WM_DIAGRAM_VIRTUALLY_FRAME" val="{&quot;height&quot;:411.1,&quot;left&quot;:73.95,&quot;top&quot;:103.5,&quot;width&quot;:803.25}"/>
</p:tagLst>
</file>

<file path=ppt/tags/tag63.xml><?xml version="1.0" encoding="utf-8"?>
<p:tagLst xmlns:p="http://schemas.openxmlformats.org/presentationml/2006/main">
  <p:tag name="KSO_WM_DIAGRAM_VIRTUALLY_FRAME" val="{&quot;height&quot;:411.1,&quot;left&quot;:73.95,&quot;top&quot;:103.5,&quot;width&quot;:803.25}"/>
</p:tagLst>
</file>

<file path=ppt/tags/tag64.xml><?xml version="1.0" encoding="utf-8"?>
<p:tagLst xmlns:p="http://schemas.openxmlformats.org/presentationml/2006/main">
  <p:tag name="KSO_WM_DIAGRAM_VIRTUALLY_FRAME" val="{&quot;height&quot;:411.1,&quot;left&quot;:73.95,&quot;top&quot;:103.5,&quot;width&quot;:803.25}"/>
</p:tagLst>
</file>

<file path=ppt/tags/tag65.xml><?xml version="1.0" encoding="utf-8"?>
<p:tagLst xmlns:p="http://schemas.openxmlformats.org/presentationml/2006/main">
  <p:tag name="KSO_WM_DIAGRAM_VIRTUALLY_FRAME" val="{&quot;height&quot;:411.1,&quot;left&quot;:73.95,&quot;top&quot;:103.5,&quot;width&quot;:803.25}"/>
</p:tagLst>
</file>

<file path=ppt/tags/tag66.xml><?xml version="1.0" encoding="utf-8"?>
<p:tagLst xmlns:p="http://schemas.openxmlformats.org/presentationml/2006/main">
  <p:tag name="KSO_WM_DIAGRAM_VIRTUALLY_FRAME" val="{&quot;height&quot;:411.1,&quot;left&quot;:73.95,&quot;top&quot;:103.5,&quot;width&quot;:803.25}"/>
</p:tagLst>
</file>

<file path=ppt/tags/tag67.xml><?xml version="1.0" encoding="utf-8"?>
<p:tagLst xmlns:p="http://schemas.openxmlformats.org/presentationml/2006/main">
  <p:tag name="KSO_WM_DIAGRAM_VIRTUALLY_FRAME" val="{&quot;height&quot;:411.1,&quot;left&quot;:73.95,&quot;top&quot;:103.5,&quot;width&quot;:803.25}"/>
</p:tagLst>
</file>

<file path=ppt/tags/tag68.xml><?xml version="1.0" encoding="utf-8"?>
<p:tagLst xmlns:p="http://schemas.openxmlformats.org/presentationml/2006/main">
  <p:tag name="KSO_WM_DIAGRAM_VIRTUALLY_FRAME" val="{&quot;height&quot;:411.1,&quot;left&quot;:73.95,&quot;top&quot;:103.5,&quot;width&quot;:803.25}"/>
</p:tagLst>
</file>

<file path=ppt/tags/tag69.xml><?xml version="1.0" encoding="utf-8"?>
<p:tagLst xmlns:p="http://schemas.openxmlformats.org/presentationml/2006/main">
  <p:tag name="KSO_WM_DIAGRAM_VIRTUALLY_FRAME" val="{&quot;height&quot;:411.1,&quot;left&quot;:73.95,&quot;top&quot;:103.5,&quot;width&quot;:803.25}"/>
</p:tagLst>
</file>

<file path=ppt/tags/tag7.xml><?xml version="1.0" encoding="utf-8"?>
<p:tagLst xmlns:p="http://schemas.openxmlformats.org/presentationml/2006/main">
  <p:tag name="KSO_WM_DIAGRAM_VIRTUALLY_FRAME" val="{&quot;height&quot;:480.6,&quot;left&quot;:-0.3,&quot;top&quot;:0.4,&quot;width&quot;:960.3}"/>
</p:tagLst>
</file>

<file path=ppt/tags/tag70.xml><?xml version="1.0" encoding="utf-8"?>
<p:tagLst xmlns:p="http://schemas.openxmlformats.org/presentationml/2006/main">
  <p:tag name="KSO_WM_DIAGRAM_VIRTUALLY_FRAME" val="{&quot;height&quot;:411.1,&quot;left&quot;:73.95,&quot;top&quot;:103.5,&quot;width&quot;:803.25}"/>
</p:tagLst>
</file>

<file path=ppt/tags/tag71.xml><?xml version="1.0" encoding="utf-8"?>
<p:tagLst xmlns:p="http://schemas.openxmlformats.org/presentationml/2006/main">
  <p:tag name="KSO_WM_DIAGRAM_VIRTUALLY_FRAME" val="{&quot;height&quot;:411.1,&quot;left&quot;:73.95,&quot;top&quot;:103.5,&quot;width&quot;:803.25}"/>
</p:tagLst>
</file>

<file path=ppt/tags/tag72.xml><?xml version="1.0" encoding="utf-8"?>
<p:tagLst xmlns:p="http://schemas.openxmlformats.org/presentationml/2006/main">
  <p:tag name="KSO_WM_DIAGRAM_VIRTUALLY_FRAME" val="{&quot;height&quot;:411.1,&quot;left&quot;:73.95,&quot;top&quot;:103.5,&quot;width&quot;:803.25}"/>
</p:tagLst>
</file>

<file path=ppt/tags/tag73.xml><?xml version="1.0" encoding="utf-8"?>
<p:tagLst xmlns:p="http://schemas.openxmlformats.org/presentationml/2006/main">
  <p:tag name="KSO_WM_DIAGRAM_VIRTUALLY_FRAME" val="{&quot;height&quot;:411.1,&quot;left&quot;:73.95,&quot;top&quot;:103.5,&quot;width&quot;:803.25}"/>
</p:tagLst>
</file>

<file path=ppt/tags/tag74.xml><?xml version="1.0" encoding="utf-8"?>
<p:tagLst xmlns:p="http://schemas.openxmlformats.org/presentationml/2006/main">
  <p:tag name="KSO_WM_DIAGRAM_VIRTUALLY_FRAME" val="{&quot;height&quot;:411.1,&quot;left&quot;:73.95,&quot;top&quot;:103.5,&quot;width&quot;:803.25}"/>
</p:tagLst>
</file>

<file path=ppt/tags/tag75.xml><?xml version="1.0" encoding="utf-8"?>
<p:tagLst xmlns:p="http://schemas.openxmlformats.org/presentationml/2006/main">
  <p:tag name="KSO_WM_DIAGRAM_VIRTUALLY_FRAME" val="{&quot;height&quot;:411.1,&quot;left&quot;:73.95,&quot;top&quot;:103.5,&quot;width&quot;:803.25}"/>
</p:tagLst>
</file>

<file path=ppt/tags/tag76.xml><?xml version="1.0" encoding="utf-8"?>
<p:tagLst xmlns:p="http://schemas.openxmlformats.org/presentationml/2006/main">
  <p:tag name="KSO_WM_DIAGRAM_VIRTUALLY_FRAME" val="{&quot;height&quot;:411.1,&quot;left&quot;:73.95,&quot;top&quot;:103.5,&quot;width&quot;:803.25}"/>
</p:tagLst>
</file>

<file path=ppt/tags/tag77.xml><?xml version="1.0" encoding="utf-8"?>
<p:tagLst xmlns:p="http://schemas.openxmlformats.org/presentationml/2006/main">
  <p:tag name="KSO_WM_DIAGRAM_VIRTUALLY_FRAME" val="{&quot;height&quot;:411.1,&quot;left&quot;:73.95,&quot;top&quot;:103.5,&quot;width&quot;:803.25}"/>
</p:tagLst>
</file>

<file path=ppt/tags/tag7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79.xml><?xml version="1.0" encoding="utf-8"?>
<p:tagLst xmlns:p="http://schemas.openxmlformats.org/presentationml/2006/main">
  <p:tag name="KSO_WM_DIAGRAM_VIRTUALLY_FRAME" val="{&quot;height&quot;:352.35,&quot;left&quot;:84.1,&quot;top&quot;:151.85,&quot;width&quot;:543.1}"/>
</p:tagLst>
</file>

<file path=ppt/tags/tag8.xml><?xml version="1.0" encoding="utf-8"?>
<p:tagLst xmlns:p="http://schemas.openxmlformats.org/presentationml/2006/main">
  <p:tag name="KSO_WM_DIAGRAM_VIRTUALLY_FRAME" val="{&quot;height&quot;:480.6,&quot;left&quot;:-0.3,&quot;top&quot;:0.4,&quot;width&quot;:960.3}"/>
</p:tagLst>
</file>

<file path=ppt/tags/tag80.xml><?xml version="1.0" encoding="utf-8"?>
<p:tagLst xmlns:p="http://schemas.openxmlformats.org/presentationml/2006/main">
  <p:tag name="KSO_WM_DIAGRAM_VIRTUALLY_FRAME" val="{&quot;height&quot;:352.35,&quot;left&quot;:84.1,&quot;top&quot;:151.85,&quot;width&quot;:543.1}"/>
</p:tagLst>
</file>

<file path=ppt/tags/tag81.xml><?xml version="1.0" encoding="utf-8"?>
<p:tagLst xmlns:p="http://schemas.openxmlformats.org/presentationml/2006/main">
  <p:tag name="KSO_WM_DIAGRAM_VIRTUALLY_FRAME" val="{&quot;height&quot;:352.35,&quot;left&quot;:84.1,&quot;top&quot;:151.85,&quot;width&quot;:543.1}"/>
</p:tagLst>
</file>

<file path=ppt/tags/tag82.xml><?xml version="1.0" encoding="utf-8"?>
<p:tagLst xmlns:p="http://schemas.openxmlformats.org/presentationml/2006/main">
  <p:tag name="KSO_WM_DIAGRAM_VIRTUALLY_FRAME" val="{&quot;height&quot;:352.35,&quot;left&quot;:84.1,&quot;top&quot;:151.85,&quot;width&quot;:543.1}"/>
</p:tagLst>
</file>

<file path=ppt/tags/tag83.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84.xml><?xml version="1.0" encoding="utf-8"?>
<p:tagLst xmlns:p="http://schemas.openxmlformats.org/presentationml/2006/main">
  <p:tag name="KSO_WM_DIAGRAM_VIRTUALLY_FRAME" val="{&quot;height&quot;:352.35,&quot;left&quot;:84.1,&quot;top&quot;:151.85,&quot;width&quot;:543.1}"/>
</p:tagLst>
</file>

<file path=ppt/tags/tag85.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86.xml><?xml version="1.0" encoding="utf-8"?>
<p:tagLst xmlns:p="http://schemas.openxmlformats.org/presentationml/2006/main">
  <p:tag name="KSO_WM_DIAGRAM_VIRTUALLY_FRAME" val="{&quot;height&quot;:352.35,&quot;left&quot;:84.1,&quot;top&quot;:151.85,&quot;width&quot;:543.1}"/>
</p:tagLst>
</file>

<file path=ppt/tags/tag87.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8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89.xml><?xml version="1.0" encoding="utf-8"?>
<p:tagLst xmlns:p="http://schemas.openxmlformats.org/presentationml/2006/main">
  <p:tag name="KSO_WM_DIAGRAM_VIRTUALLY_FRAME" val="{&quot;height&quot;:352.35,&quot;left&quot;:84.1,&quot;top&quot;:151.85,&quot;width&quot;:543.1}"/>
</p:tagLst>
</file>

<file path=ppt/tags/tag9.xml><?xml version="1.0" encoding="utf-8"?>
<p:tagLst xmlns:p="http://schemas.openxmlformats.org/presentationml/2006/main">
  <p:tag name="KSO_WM_DIAGRAM_VIRTUALLY_FRAME" val="{&quot;height&quot;:480.6,&quot;left&quot;:-0.3,&quot;top&quot;:0.4,&quot;width&quot;:960.3}"/>
</p:tagLst>
</file>

<file path=ppt/tags/tag90.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91.xml><?xml version="1.0" encoding="utf-8"?>
<p:tagLst xmlns:p="http://schemas.openxmlformats.org/presentationml/2006/main">
  <p:tag name="KSO_WM_DIAGRAM_VIRTUALLY_FRAME" val="{&quot;height&quot;:352.35,&quot;left&quot;:84.1,&quot;top&quot;:151.85,&quot;width&quot;:543.1}"/>
</p:tagLst>
</file>

<file path=ppt/tags/tag92.xml><?xml version="1.0" encoding="utf-8"?>
<p:tagLst xmlns:p="http://schemas.openxmlformats.org/presentationml/2006/main">
  <p:tag name="KSO_WM_DIAGRAM_VIRTUALLY_FRAME" val="{&quot;height&quot;:352.35,&quot;left&quot;:84.1,&quot;top&quot;:151.85,&quot;width&quot;:543.1}"/>
</p:tagLst>
</file>

<file path=ppt/tags/tag93.xml><?xml version="1.0" encoding="utf-8"?>
<p:tagLst xmlns:p="http://schemas.openxmlformats.org/presentationml/2006/main">
  <p:tag name="KSO_WM_DIAGRAM_VIRTUALLY_FRAME" val="{&quot;height&quot;:352.35,&quot;left&quot;:84.1,&quot;top&quot;:151.85,&quot;width&quot;:543.1}"/>
</p:tagLst>
</file>

<file path=ppt/tags/tag94.xml><?xml version="1.0" encoding="utf-8"?>
<p:tagLst xmlns:p="http://schemas.openxmlformats.org/presentationml/2006/main">
  <p:tag name="KSO_WM_DIAGRAM_VIRTUALLY_FRAME" val="{&quot;height&quot;:352.35,&quot;left&quot;:84.1,&quot;top&quot;:151.85,&quot;width&quot;:543.1}"/>
</p:tagLst>
</file>

<file path=ppt/tags/tag95.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96.xml><?xml version="1.0" encoding="utf-8"?>
<p:tagLst xmlns:p="http://schemas.openxmlformats.org/presentationml/2006/main">
  <p:tag name="KSO_WM_DIAGRAM_VIRTUALLY_FRAME" val="{&quot;height&quot;:352.35,&quot;left&quot;:84.1,&quot;top&quot;:151.85,&quot;width&quot;:543.1}"/>
</p:tagLst>
</file>

<file path=ppt/tags/tag97.xml><?xml version="1.0" encoding="utf-8"?>
<p:tagLst xmlns:p="http://schemas.openxmlformats.org/presentationml/2006/main">
  <p:tag name="KSO_WM_DIAGRAM_VIRTUALLY_FRAME" val="{&quot;height&quot;:352.35,&quot;left&quot;:84.1,&quot;top&quot;:151.85,&quot;width&quot;:543.1}"/>
</p:tagLst>
</file>

<file path=ppt/tags/tag98.xml><?xml version="1.0" encoding="utf-8"?>
<p:tagLst xmlns:p="http://schemas.openxmlformats.org/presentationml/2006/main">
  <p:tag name="KSO_WM_DIAGRAM_VIRTUALLY_FRAME" val="{&quot;height&quot;:352.35,&quot;left&quot;:84.1,&quot;top&quot;:151.85,&quot;width&quot;:543.1}"/>
</p:tagLst>
</file>

<file path=ppt/tags/tag99.xml><?xml version="1.0" encoding="utf-8"?>
<p:tagLst xmlns:p="http://schemas.openxmlformats.org/presentationml/2006/main">
  <p:tag name="KSO_WM_DIAGRAM_VIRTUALLY_FRAME" val="{&quot;height&quot;:352.35,&quot;left&quot;:84.1,&quot;top&quot;:151.85,&quot;width&quot;:543.1}"/>
</p:tagLst>
</file>

<file path=ppt/theme/theme1.xml><?xml version="1.0" encoding="utf-8"?>
<a:theme xmlns:a="http://schemas.openxmlformats.org/drawingml/2006/main" name="Office 主题​​">
  <a:themeElements>
    <a:clrScheme name="自定义 1985">
      <a:dk1>
        <a:sysClr val="windowText" lastClr="000000"/>
      </a:dk1>
      <a:lt1>
        <a:sysClr val="window" lastClr="FFFFFF"/>
      </a:lt1>
      <a:dk2>
        <a:srgbClr val="44546A"/>
      </a:dk2>
      <a:lt2>
        <a:srgbClr val="E7E6E6"/>
      </a:lt2>
      <a:accent1>
        <a:srgbClr val="006E51"/>
      </a:accent1>
      <a:accent2>
        <a:srgbClr val="18B88C"/>
      </a:accent2>
      <a:accent3>
        <a:srgbClr val="006E51"/>
      </a:accent3>
      <a:accent4>
        <a:srgbClr val="18B88C"/>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4005</Words>
  <Application>WPS 演示</Application>
  <PresentationFormat>宽屏</PresentationFormat>
  <Paragraphs>432</Paragraphs>
  <Slides>33</Slides>
  <Notes>18</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33</vt:i4>
      </vt:variant>
    </vt:vector>
  </HeadingPairs>
  <TitlesOfParts>
    <vt:vector size="48" baseType="lpstr">
      <vt:lpstr>Arial</vt:lpstr>
      <vt:lpstr>宋体</vt:lpstr>
      <vt:lpstr>Wingdings</vt:lpstr>
      <vt:lpstr>思源宋体 CN Heavy</vt:lpstr>
      <vt:lpstr>微软雅黑</vt:lpstr>
      <vt:lpstr>思源宋体 Heavy</vt:lpstr>
      <vt:lpstr>inpin heiti</vt:lpstr>
      <vt:lpstr>三极正极黑简体</vt:lpstr>
      <vt:lpstr>字魂105号-简雅黑</vt:lpstr>
      <vt:lpstr>黑体</vt:lpstr>
      <vt:lpstr>Arial Unicode MS</vt:lpstr>
      <vt:lpstr>等线 Light</vt:lpstr>
      <vt:lpstr>等线</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陈启奕</cp:lastModifiedBy>
  <cp:revision>79</cp:revision>
  <dcterms:created xsi:type="dcterms:W3CDTF">2026-01-28T09:03:00Z</dcterms:created>
  <dcterms:modified xsi:type="dcterms:W3CDTF">2026-01-30T08:11:23Z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A6F4A7DC00DC406E84CD9BEB5E52182D_13</vt:lpwstr>
  </property>
  <property fmtid="{D5CDD505-2E9C-101B-9397-08002B2CF9AE}" pid="3" name="KSOProductBuildVer">
    <vt:lpwstr>2052-12.1.0.23542</vt:lpwstr>
  </property>
</Properties>
</file>