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notesSlides/notesSlide5.xml" ContentType="application/vnd.openxmlformats-officedocument.presentationml.notesSlide+xml"/>
  <Override PartName="/ppt/ink/ink5.xml" ContentType="application/inkml+xml"/>
  <Override PartName="/ppt/notesSlides/notesSlide6.xml" ContentType="application/vnd.openxmlformats-officedocument.presentationml.notesSlide+xml"/>
  <Override PartName="/ppt/ink/ink6.xml" ContentType="application/inkml+xml"/>
  <Override PartName="/ppt/notesSlides/notesSlide7.xml" ContentType="application/vnd.openxmlformats-officedocument.presentationml.notesSlide+xml"/>
  <Override PartName="/ppt/ink/ink7.xml" ContentType="application/inkml+xml"/>
  <Override PartName="/ppt/notesSlides/notesSlide8.xml" ContentType="application/vnd.openxmlformats-officedocument.presentationml.notesSlide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434" r:id="rId3"/>
    <p:sldId id="435" r:id="rId4"/>
    <p:sldId id="407" r:id="rId5"/>
    <p:sldId id="457" r:id="rId6"/>
    <p:sldId id="458" r:id="rId7"/>
    <p:sldId id="460" r:id="rId8"/>
    <p:sldId id="459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  <p:sldId id="456" r:id="rId18"/>
  </p:sldIdLst>
  <p:sldSz cx="12192000" cy="6858000"/>
  <p:notesSz cx="6858000" cy="9144000"/>
  <p:custDataLst>
    <p:tags r:id="rId2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744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132A40-A94D-4300-A2F8-DF143DAA46DC}" type="datetimeFigureOut">
              <a:rPr lang="zh-CN" altLang="en-US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65E85-EAA6-4870-BB76-0A4C59DA0F9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85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15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86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50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40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621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477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303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30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D29E-7FD3-4A55-98D1-B70CA8754EA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59E-D996-44C3-BA2B-C2C10630A9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4255-7042-4D04-9A8A-BE4E42DC4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D961-7350-4FD7-AE1E-22127E1947B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3A94-E06C-4D3E-A4BA-2A5557D178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E22-C571-4398-992B-54B4C26428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CF7-0BAC-445D-A877-D0DE0B1A11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D840-E2CD-4792-A479-0C2C5D2F9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7FCA-C248-48BB-818B-22C3C73B36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FEBE-2418-44EF-AFD7-3CC60B21DF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7081-36F6-41E7-9AFC-155A110BBF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051FFF-2D9F-49A9-A0D9-5CC313A2510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customXml" Target="../ink/ink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customXml" Target="../ink/ink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351584" y="2204864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sz="6600" b="1" dirty="0"/>
              <a:t>心理统计方法与应用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21055" y="5373216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dirty="0"/>
              <a:t>华东师范大学出版社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408" y="692696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2800" dirty="0"/>
              <a:t>χ</a:t>
            </a:r>
            <a:r>
              <a:rPr lang="en-US" altLang="zh-CN" sz="2800" dirty="0"/>
              <a:t>2</a:t>
            </a:r>
            <a:r>
              <a:rPr lang="zh-CN" altLang="zh-CN" sz="2800" dirty="0"/>
              <a:t>分布是在正态分布的基础上建立的——设随机变量</a:t>
            </a:r>
            <a:r>
              <a:rPr lang="en-US" altLang="zh-CN" sz="2800" dirty="0"/>
              <a:t>X1</a:t>
            </a:r>
            <a:r>
              <a:rPr lang="zh-CN" altLang="zh-CN" sz="2800" dirty="0"/>
              <a:t>，</a:t>
            </a:r>
            <a:r>
              <a:rPr lang="en-US" altLang="zh-CN" sz="2800" dirty="0"/>
              <a:t> X2</a:t>
            </a:r>
            <a:r>
              <a:rPr lang="zh-CN" altLang="zh-CN" sz="2800" dirty="0"/>
              <a:t>， …，</a:t>
            </a:r>
            <a:r>
              <a:rPr lang="en-US" altLang="zh-CN" sz="2800" dirty="0"/>
              <a:t> Xn</a:t>
            </a:r>
            <a:r>
              <a:rPr lang="zh-CN" altLang="zh-CN" sz="2800" dirty="0"/>
              <a:t>相互独立，且都服从标准正态分布，则随机变量</a:t>
            </a:r>
            <a:r>
              <a:rPr lang="en-US" altLang="zh-CN" sz="2800" dirty="0"/>
              <a:t>: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或：</a:t>
            </a: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zh-CN" altLang="zh-CN" sz="2400" dirty="0"/>
              <a:t>服从自由度为</a:t>
            </a:r>
            <a:r>
              <a:rPr lang="en-US" altLang="zh-CN" sz="2400" dirty="0"/>
              <a:t>n</a:t>
            </a:r>
            <a:r>
              <a:rPr lang="zh-CN" altLang="zh-CN" sz="2400" dirty="0"/>
              <a:t>的χ</a:t>
            </a:r>
            <a:r>
              <a:rPr lang="en-US" altLang="zh-CN" sz="2400" dirty="0"/>
              <a:t>2</a:t>
            </a:r>
            <a:r>
              <a:rPr lang="zh-CN" altLang="zh-CN" sz="2400" dirty="0"/>
              <a:t>分布，即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zh-CN" altLang="zh-CN" sz="2400" dirty="0"/>
              <a:t>χ</a:t>
            </a:r>
            <a:r>
              <a:rPr lang="en-US" altLang="zh-CN" sz="2400" dirty="0"/>
              <a:t>2</a:t>
            </a:r>
            <a:r>
              <a:rPr lang="zh-CN" altLang="zh-CN" sz="2400" dirty="0"/>
              <a:t>分布的概率密度函数是</a:t>
            </a:r>
            <a:r>
              <a:rPr lang="zh-CN" altLang="en-US" sz="2400" dirty="0"/>
              <a:t>：</a:t>
            </a:r>
            <a:endParaRPr lang="en-US" altLang="zh-CN" sz="2400" dirty="0"/>
          </a:p>
          <a:p>
            <a:pPr marL="0" indent="0">
              <a:buNone/>
            </a:pPr>
            <a:endParaRPr lang="zh-CN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038" y="1749268"/>
            <a:ext cx="4032395" cy="7045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038" y="3005205"/>
            <a:ext cx="3983287" cy="6690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917928"/>
            <a:ext cx="1333526" cy="6154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32" y="5000743"/>
            <a:ext cx="5528444" cy="172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84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Rectangle 3"/>
              <p:cNvSpPr>
                <a:spLocks noGrp="1" noChangeArrowheads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</p:spPr>
            <p:txBody>
              <a:bodyPr/>
              <a:lstStyle/>
              <a:p>
                <a:pPr marL="0" indent="0" algn="ctr" eaLnBrk="1" hangingPunct="1">
                  <a:buFontTx/>
                  <a:buNone/>
                </a:pPr>
                <a:r>
                  <a:rPr lang="zh-CN" altLang="en-US" sz="4400" dirty="0"/>
                  <a:t>第四节    </a:t>
                </a:r>
                <a14:m>
                  <m:oMath xmlns:m="http://schemas.openxmlformats.org/officeDocument/2006/math">
                    <m:r>
                      <a:rPr lang="en-US" altLang="zh-CN" sz="4400" b="0" i="1" dirty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zh-CN" altLang="en-US" sz="4400" dirty="0"/>
                  <a:t>分布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30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  <a:blipFill rotWithShape="0">
                <a:blip r:embed="rId3"/>
                <a:stretch>
                  <a:fillRect t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5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23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416" y="1052736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F</a:t>
            </a:r>
            <a:r>
              <a:rPr lang="zh-CN" altLang="zh-CN" dirty="0"/>
              <a:t>分布是在χ</a:t>
            </a:r>
            <a:r>
              <a:rPr lang="en-US" altLang="zh-CN" dirty="0"/>
              <a:t>2</a:t>
            </a:r>
            <a:r>
              <a:rPr lang="zh-CN" altLang="zh-CN" dirty="0"/>
              <a:t>分布的基础上建立的——设</a:t>
            </a:r>
            <a:r>
              <a:rPr lang="en-US" altLang="zh-CN" dirty="0"/>
              <a:t>X1~</a:t>
            </a:r>
            <a:r>
              <a:rPr lang="zh-CN" altLang="zh-CN" dirty="0"/>
              <a:t>χ</a:t>
            </a:r>
            <a:r>
              <a:rPr lang="en-US" altLang="zh-CN" dirty="0"/>
              <a:t>2n1</a:t>
            </a:r>
            <a:r>
              <a:rPr lang="zh-CN" altLang="zh-CN" dirty="0"/>
              <a:t>，</a:t>
            </a:r>
            <a:r>
              <a:rPr lang="en-US" altLang="zh-CN" dirty="0"/>
              <a:t> X2~</a:t>
            </a:r>
            <a:r>
              <a:rPr lang="zh-CN" altLang="zh-CN" dirty="0"/>
              <a:t>χ</a:t>
            </a:r>
            <a:r>
              <a:rPr lang="en-US" altLang="zh-CN" dirty="0"/>
              <a:t>2n2</a:t>
            </a:r>
            <a:r>
              <a:rPr lang="zh-CN" altLang="zh-CN" dirty="0"/>
              <a:t>， 则</a:t>
            </a:r>
            <a:r>
              <a:rPr lang="zh-CN" altLang="en-US" dirty="0"/>
              <a:t>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F</a:t>
            </a:r>
            <a:r>
              <a:rPr lang="zh-CN" altLang="zh-CN" dirty="0"/>
              <a:t>分布的概率密度函数是</a:t>
            </a:r>
            <a:r>
              <a:rPr lang="zh-CN" altLang="en-US" dirty="0"/>
              <a:t>：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4077072"/>
            <a:ext cx="11167020" cy="25295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1844824"/>
            <a:ext cx="2957342" cy="106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65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Rectangle 3"/>
              <p:cNvSpPr>
                <a:spLocks noGrp="1" noChangeArrowheads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</p:spPr>
            <p:txBody>
              <a:bodyPr/>
              <a:lstStyle/>
              <a:p>
                <a:pPr marL="0" indent="0" algn="ctr" eaLnBrk="1" hangingPunct="1">
                  <a:buFontTx/>
                  <a:buNone/>
                </a:pPr>
                <a:r>
                  <a:rPr lang="zh-CN" altLang="en-US" sz="4400" dirty="0"/>
                  <a:t>第五节    </a:t>
                </a:r>
                <a14:m>
                  <m:oMath xmlns:m="http://schemas.openxmlformats.org/officeDocument/2006/math">
                    <m:r>
                      <a:rPr lang="zh-CN" altLang="en-US" sz="4400" b="0" i="1" dirty="0">
                        <a:latin typeface="Cambria Math" panose="02040503050406030204" pitchFamily="18" charset="0"/>
                      </a:rPr>
                      <m:t>二项</m:t>
                    </m:r>
                  </m:oMath>
                </a14:m>
                <a:r>
                  <a:rPr lang="zh-CN" altLang="en-US" sz="4400" dirty="0"/>
                  <a:t>分布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30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  <a:blipFill rotWithShape="0">
                <a:blip r:embed="rId3"/>
                <a:stretch>
                  <a:fillRect t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5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325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392" y="620688"/>
            <a:ext cx="10657184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zh-CN" dirty="0"/>
              <a:t> </a:t>
            </a:r>
            <a:r>
              <a:rPr lang="zh-CN" altLang="zh-CN" sz="2800" dirty="0"/>
              <a:t>前面提到的分布，都属于连续变量的情形。而间断变量的最常见概率分布，当属二项分布。二项分布描述的是二项试验结果的概率。</a:t>
            </a:r>
            <a:endParaRPr lang="en-US" altLang="zh-CN" sz="2800" dirty="0"/>
          </a:p>
          <a:p>
            <a:r>
              <a:rPr lang="zh-CN" altLang="zh-CN" sz="2800" dirty="0"/>
              <a:t> 抛硬币就是一种典型的二项试验。每抛一次就是一个二项试验，只有两种可能结果，即正面朝上和反面朝上，可以分别定义为“成功”和“失败”。如果反复进行</a:t>
            </a:r>
            <a:r>
              <a:rPr lang="en-US" altLang="zh-CN" sz="2800" dirty="0"/>
              <a:t>n</a:t>
            </a:r>
            <a:r>
              <a:rPr lang="zh-CN" altLang="zh-CN" sz="2800" dirty="0"/>
              <a:t>次这样的试验，就可以求出成功次数</a:t>
            </a:r>
            <a:r>
              <a:rPr lang="en-US" altLang="zh-CN" sz="2800" dirty="0"/>
              <a:t>x</a:t>
            </a:r>
            <a:r>
              <a:rPr lang="zh-CN" altLang="zh-CN" sz="2800" dirty="0"/>
              <a:t>为</a:t>
            </a:r>
            <a:r>
              <a:rPr lang="en-US" altLang="zh-CN" sz="2800" dirty="0"/>
              <a:t>0</a:t>
            </a:r>
            <a:r>
              <a:rPr lang="zh-CN" altLang="zh-CN" sz="2800" dirty="0"/>
              <a:t>—</a:t>
            </a:r>
            <a:r>
              <a:rPr lang="en-US" altLang="zh-CN" sz="2800" dirty="0"/>
              <a:t>n</a:t>
            </a:r>
            <a:r>
              <a:rPr lang="zh-CN" altLang="zh-CN" sz="2800" dirty="0"/>
              <a:t>的概率（共</a:t>
            </a:r>
            <a:r>
              <a:rPr lang="en-US" altLang="zh-CN" sz="2800" dirty="0"/>
              <a:t>n+1</a:t>
            </a:r>
            <a:r>
              <a:rPr lang="zh-CN" altLang="zh-CN" sz="2800" dirty="0"/>
              <a:t>个概率值），计算公式是</a:t>
            </a:r>
            <a:r>
              <a:rPr lang="zh-CN" altLang="en-US" sz="2800" dirty="0"/>
              <a:t>：</a:t>
            </a:r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zh-CN" sz="2800" dirty="0"/>
              <a:t>重复进行</a:t>
            </a:r>
            <a:r>
              <a:rPr lang="en-US" altLang="zh-CN" sz="2800" dirty="0"/>
              <a:t>n</a:t>
            </a:r>
            <a:r>
              <a:rPr lang="zh-CN" altLang="zh-CN" sz="2800" dirty="0"/>
              <a:t>次二项试验后，不同成功次数</a:t>
            </a:r>
            <a:r>
              <a:rPr lang="en-US" altLang="zh-CN" sz="2800" dirty="0"/>
              <a:t>x</a:t>
            </a:r>
            <a:r>
              <a:rPr lang="zh-CN" altLang="zh-CN" sz="2800" dirty="0"/>
              <a:t>所对应的概率分布即称为二项分布。</a:t>
            </a:r>
          </a:p>
          <a:p>
            <a:pPr marL="0" indent="0">
              <a:buNone/>
            </a:pPr>
            <a:endParaRPr lang="zh-CN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70" y="4077072"/>
            <a:ext cx="7685428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08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07568" y="2734793"/>
            <a:ext cx="8568952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/>
              <a:t>第六节  如何用</a:t>
            </a:r>
            <a:r>
              <a:rPr lang="en-US" altLang="zh-CN" sz="4400" dirty="0"/>
              <a:t>R</a:t>
            </a:r>
            <a:r>
              <a:rPr lang="zh-CN" altLang="en-US" sz="4400" dirty="0"/>
              <a:t>查概率分布表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591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392" y="620688"/>
            <a:ext cx="10945216" cy="4114800"/>
          </a:xfrm>
        </p:spPr>
        <p:txBody>
          <a:bodyPr/>
          <a:lstStyle/>
          <a:p>
            <a:r>
              <a:rPr lang="zh-CN" altLang="zh-CN"/>
              <a:t>学会</a:t>
            </a:r>
            <a:r>
              <a:rPr lang="en-US" altLang="zh-CN" dirty="0"/>
              <a:t>R</a:t>
            </a:r>
            <a:r>
              <a:rPr lang="zh-CN" altLang="zh-CN" dirty="0"/>
              <a:t>语言以后，只需利用其</a:t>
            </a:r>
            <a:r>
              <a:rPr lang="en-US" altLang="zh-CN" dirty="0"/>
              <a:t>p</a:t>
            </a:r>
            <a:r>
              <a:rPr lang="zh-CN" altLang="zh-CN" dirty="0"/>
              <a:t>族和</a:t>
            </a:r>
            <a:r>
              <a:rPr lang="en-US" altLang="zh-CN" dirty="0"/>
              <a:t>q</a:t>
            </a:r>
            <a:r>
              <a:rPr lang="zh-CN" altLang="zh-CN" dirty="0"/>
              <a:t>族函数，就可以实现百分位（概率）与百分位数之间的互查。</a:t>
            </a:r>
            <a:r>
              <a:rPr lang="en-US" altLang="zh-CN" dirty="0"/>
              <a:t>p</a:t>
            </a:r>
            <a:r>
              <a:rPr lang="zh-CN" altLang="zh-CN" dirty="0"/>
              <a:t>族函数返回概率（即百分位），</a:t>
            </a:r>
            <a:r>
              <a:rPr lang="en-US" altLang="zh-CN" dirty="0"/>
              <a:t>q</a:t>
            </a:r>
            <a:r>
              <a:rPr lang="zh-CN" altLang="zh-CN" dirty="0"/>
              <a:t>族函数返回百分位数。</a:t>
            </a:r>
          </a:p>
          <a:p>
            <a:r>
              <a:rPr lang="en-US" altLang="zh-CN" dirty="0"/>
              <a:t>    </a:t>
            </a:r>
            <a:r>
              <a:rPr lang="zh-CN" altLang="zh-CN" dirty="0"/>
              <a:t>例如，以下利用</a:t>
            </a:r>
            <a:r>
              <a:rPr lang="en-US" altLang="zh-CN" dirty="0"/>
              <a:t>p</a:t>
            </a:r>
            <a:r>
              <a:rPr lang="zh-CN" altLang="zh-CN" dirty="0"/>
              <a:t>族函数（</a:t>
            </a:r>
            <a:r>
              <a:rPr lang="en-US" altLang="zh-CN" dirty="0"/>
              <a:t>pnorm</a:t>
            </a:r>
            <a:r>
              <a:rPr lang="zh-CN" altLang="zh-CN" dirty="0"/>
              <a:t>）的语句可以求标准正态分布下</a:t>
            </a:r>
            <a:r>
              <a:rPr lang="en-US" altLang="zh-CN" dirty="0"/>
              <a:t>Z</a:t>
            </a:r>
            <a:r>
              <a:rPr lang="zh-CN" altLang="zh-CN" dirty="0"/>
              <a:t>≤</a:t>
            </a:r>
            <a:r>
              <a:rPr lang="en-US" altLang="zh-CN" dirty="0"/>
              <a:t>1</a:t>
            </a:r>
            <a:r>
              <a:rPr lang="zh-CN" altLang="zh-CN" dirty="0"/>
              <a:t>的概率。结果是</a:t>
            </a:r>
            <a:r>
              <a:rPr lang="en-US" altLang="zh-CN" dirty="0"/>
              <a:t>0.8413447</a:t>
            </a:r>
            <a:r>
              <a:rPr lang="zh-CN" altLang="zh-CN" dirty="0"/>
              <a:t>，如图</a:t>
            </a:r>
            <a:r>
              <a:rPr lang="en-US" altLang="zh-CN" dirty="0"/>
              <a:t>2.9</a:t>
            </a:r>
            <a:r>
              <a:rPr lang="zh-CN" altLang="zh-CN" dirty="0"/>
              <a:t>所示</a:t>
            </a:r>
            <a:r>
              <a:rPr lang="zh-CN" altLang="en-US" dirty="0"/>
              <a:t>。</a:t>
            </a:r>
            <a:endParaRPr lang="zh-CN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3717032"/>
            <a:ext cx="4382112" cy="28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78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2708920"/>
            <a:ext cx="10363200" cy="1143000"/>
          </a:xfrm>
        </p:spPr>
        <p:txBody>
          <a:bodyPr/>
          <a:lstStyle/>
          <a:p>
            <a:r>
              <a:rPr lang="zh-CN" altLang="en-US" sz="5400" b="1" dirty="0"/>
              <a:t>谢谢欣赏！</a:t>
            </a:r>
          </a:p>
        </p:txBody>
      </p:sp>
    </p:spTree>
    <p:extLst>
      <p:ext uri="{BB962C8B-B14F-4D97-AF65-F5344CB8AC3E}">
        <p14:creationId xmlns:p14="http://schemas.microsoft.com/office/powerpoint/2010/main" val="274786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353816" y="548680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b="1" dirty="0"/>
              <a:t>第</a:t>
            </a:r>
            <a:r>
              <a:rPr lang="en-US" altLang="zh-CN" b="1" dirty="0"/>
              <a:t>2</a:t>
            </a:r>
            <a:r>
              <a:rPr lang="zh-CN" altLang="en-US" b="1" dirty="0"/>
              <a:t>章  概率分布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07368" y="1916832"/>
            <a:ext cx="11521280" cy="5976664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zh-CN" altLang="en-US" sz="2800" dirty="0"/>
              <a:t>本章要点：</a:t>
            </a:r>
            <a:endParaRPr lang="en-US" altLang="zh-CN" sz="2800" dirty="0"/>
          </a:p>
          <a:p>
            <a:r>
              <a:rPr lang="en-US" altLang="zh-CN" sz="2400" dirty="0"/>
              <a:t>1. </a:t>
            </a:r>
            <a:r>
              <a:rPr lang="zh-CN" altLang="zh-CN" sz="2400" dirty="0"/>
              <a:t>正态分布：概率密度函数；分布形态；标准正态分布；用</a:t>
            </a:r>
            <a:r>
              <a:rPr lang="en-US" altLang="zh-CN" sz="2400" dirty="0"/>
              <a:t>R</a:t>
            </a:r>
            <a:r>
              <a:rPr lang="zh-CN" altLang="zh-CN" sz="2400" dirty="0"/>
              <a:t>绘制不同形态的正态分布曲线。</a:t>
            </a:r>
          </a:p>
          <a:p>
            <a:r>
              <a:rPr lang="en-US" altLang="zh-CN" sz="2400" dirty="0"/>
              <a:t>2. t</a:t>
            </a:r>
            <a:r>
              <a:rPr lang="zh-CN" altLang="zh-CN" sz="2400" dirty="0"/>
              <a:t>分布：</a:t>
            </a:r>
            <a:r>
              <a:rPr lang="en-US" altLang="zh-CN" sz="2400" dirty="0"/>
              <a:t>t</a:t>
            </a:r>
            <a:r>
              <a:rPr lang="zh-CN" altLang="zh-CN" sz="2400" dirty="0"/>
              <a:t>分布的概率密度函数；不同自由度的</a:t>
            </a:r>
            <a:r>
              <a:rPr lang="en-US" altLang="zh-CN" sz="2400" dirty="0"/>
              <a:t>t</a:t>
            </a:r>
            <a:r>
              <a:rPr lang="zh-CN" altLang="zh-CN" sz="2400" dirty="0"/>
              <a:t>分布曲线；用</a:t>
            </a:r>
            <a:r>
              <a:rPr lang="en-US" altLang="zh-CN" sz="2400" dirty="0"/>
              <a:t>R</a:t>
            </a:r>
            <a:r>
              <a:rPr lang="zh-CN" altLang="zh-CN" sz="2400" dirty="0"/>
              <a:t>绘制不同形态的</a:t>
            </a:r>
            <a:r>
              <a:rPr lang="en-US" altLang="zh-CN" sz="2400" dirty="0"/>
              <a:t>t</a:t>
            </a:r>
            <a:r>
              <a:rPr lang="zh-CN" altLang="zh-CN" sz="2400" dirty="0"/>
              <a:t>分布曲线。</a:t>
            </a:r>
          </a:p>
          <a:p>
            <a:r>
              <a:rPr lang="en-US" altLang="zh-CN" sz="2400" dirty="0"/>
              <a:t>3. </a:t>
            </a:r>
            <a:r>
              <a:rPr lang="zh-CN" altLang="zh-CN" sz="2400" dirty="0"/>
              <a:t>χ</a:t>
            </a:r>
            <a:r>
              <a:rPr lang="en-US" altLang="zh-CN" sz="2400" dirty="0"/>
              <a:t>2</a:t>
            </a:r>
            <a:r>
              <a:rPr lang="zh-CN" altLang="zh-CN" sz="2400" dirty="0"/>
              <a:t>分布：χ</a:t>
            </a:r>
            <a:r>
              <a:rPr lang="en-US" altLang="zh-CN" sz="2400" dirty="0"/>
              <a:t>2</a:t>
            </a:r>
            <a:r>
              <a:rPr lang="zh-CN" altLang="zh-CN" sz="2400" dirty="0"/>
              <a:t>分布的定义；χ</a:t>
            </a:r>
            <a:r>
              <a:rPr lang="en-US" altLang="zh-CN" sz="2400" dirty="0"/>
              <a:t>2</a:t>
            </a:r>
            <a:r>
              <a:rPr lang="zh-CN" altLang="zh-CN" sz="2400" dirty="0"/>
              <a:t>分布概率密度函数；用</a:t>
            </a:r>
            <a:r>
              <a:rPr lang="en-US" altLang="zh-CN" sz="2400" dirty="0"/>
              <a:t>R</a:t>
            </a:r>
            <a:r>
              <a:rPr lang="zh-CN" altLang="zh-CN" sz="2400" dirty="0"/>
              <a:t>绘制不同形态的χ</a:t>
            </a:r>
            <a:r>
              <a:rPr lang="en-US" altLang="zh-CN" sz="2400" dirty="0"/>
              <a:t>2</a:t>
            </a:r>
            <a:r>
              <a:rPr lang="zh-CN" altLang="zh-CN" sz="2400" dirty="0"/>
              <a:t>分布曲线。</a:t>
            </a:r>
          </a:p>
          <a:p>
            <a:r>
              <a:rPr lang="en-US" altLang="zh-CN" sz="2400" dirty="0"/>
              <a:t>4. F</a:t>
            </a:r>
            <a:r>
              <a:rPr lang="zh-CN" altLang="zh-CN" sz="2400" dirty="0"/>
              <a:t>分布：</a:t>
            </a:r>
            <a:r>
              <a:rPr lang="en-US" altLang="zh-CN" sz="2400" dirty="0"/>
              <a:t>F</a:t>
            </a:r>
            <a:r>
              <a:rPr lang="zh-CN" altLang="zh-CN" sz="2400" dirty="0"/>
              <a:t>分布的定义；</a:t>
            </a:r>
            <a:r>
              <a:rPr lang="en-US" altLang="zh-CN" sz="2400" dirty="0"/>
              <a:t>F</a:t>
            </a:r>
            <a:r>
              <a:rPr lang="zh-CN" altLang="zh-CN" sz="2400" dirty="0"/>
              <a:t>分布概率密度函数；用</a:t>
            </a:r>
            <a:r>
              <a:rPr lang="en-US" altLang="zh-CN" sz="2400" dirty="0"/>
              <a:t>R</a:t>
            </a:r>
            <a:r>
              <a:rPr lang="zh-CN" altLang="zh-CN" sz="2400" dirty="0"/>
              <a:t>绘制不同形态的</a:t>
            </a:r>
            <a:r>
              <a:rPr lang="en-US" altLang="zh-CN" sz="2400" dirty="0"/>
              <a:t>F</a:t>
            </a:r>
            <a:r>
              <a:rPr lang="zh-CN" altLang="zh-CN" sz="2400" dirty="0"/>
              <a:t>分布曲线。</a:t>
            </a:r>
          </a:p>
          <a:p>
            <a:r>
              <a:rPr lang="en-US" altLang="zh-CN" sz="2400" dirty="0"/>
              <a:t>5. </a:t>
            </a:r>
            <a:r>
              <a:rPr lang="zh-CN" altLang="zh-CN" sz="2400" dirty="0"/>
              <a:t>二项分布：二项试验；二项分布；用</a:t>
            </a:r>
            <a:r>
              <a:rPr lang="en-US" altLang="zh-CN" sz="2400" dirty="0"/>
              <a:t>R</a:t>
            </a:r>
            <a:r>
              <a:rPr lang="zh-CN" altLang="zh-CN" sz="2400" dirty="0"/>
              <a:t>求二项分布中任意成功次数的概率；用</a:t>
            </a:r>
            <a:r>
              <a:rPr lang="en-US" altLang="zh-CN" sz="2400" dirty="0"/>
              <a:t>R</a:t>
            </a:r>
            <a:r>
              <a:rPr lang="zh-CN" altLang="zh-CN" sz="2400" dirty="0"/>
              <a:t>绘制不同形态的二项分布图。</a:t>
            </a:r>
          </a:p>
          <a:p>
            <a:r>
              <a:rPr lang="en-US" altLang="zh-CN" sz="2400" dirty="0"/>
              <a:t>6. </a:t>
            </a:r>
            <a:r>
              <a:rPr lang="zh-CN" altLang="zh-CN" sz="2400" dirty="0"/>
              <a:t>用</a:t>
            </a:r>
            <a:r>
              <a:rPr lang="en-US" altLang="zh-CN" sz="2400" dirty="0"/>
              <a:t>R</a:t>
            </a:r>
            <a:r>
              <a:rPr lang="zh-CN" altLang="zh-CN" sz="2400" dirty="0"/>
              <a:t>查表：利用</a:t>
            </a:r>
            <a:r>
              <a:rPr lang="en-US" altLang="zh-CN" sz="2400" dirty="0"/>
              <a:t>R</a:t>
            </a:r>
            <a:r>
              <a:rPr lang="zh-CN" altLang="zh-CN" sz="2400" dirty="0"/>
              <a:t>的</a:t>
            </a:r>
            <a:r>
              <a:rPr lang="en-US" altLang="zh-CN" sz="2400" dirty="0"/>
              <a:t>p</a:t>
            </a:r>
            <a:r>
              <a:rPr lang="zh-CN" altLang="zh-CN" sz="2400" dirty="0"/>
              <a:t>族和</a:t>
            </a:r>
            <a:r>
              <a:rPr lang="en-US" altLang="zh-CN" sz="2400" dirty="0"/>
              <a:t>q</a:t>
            </a:r>
            <a:r>
              <a:rPr lang="zh-CN" altLang="zh-CN" sz="2400" dirty="0"/>
              <a:t>族函数进行百分位数与百分位（概率）之间的互查。</a:t>
            </a:r>
          </a:p>
          <a:p>
            <a:pPr marL="0" indent="0" algn="ctr" eaLnBrk="1" hangingPunct="1">
              <a:buFontTx/>
              <a:buNone/>
            </a:pP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0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5640" y="273479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/>
              <a:t>第一节    正态分布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92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</a:t>
            </a:r>
            <a:r>
              <a:rPr lang="zh-CN" altLang="zh-CN" dirty="0"/>
              <a:t>正态分布的概率密度函数与分布形态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正态分布的概率密度函数是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sz="2800" dirty="0"/>
              <a:t>可见，正态分布的形态受</a:t>
            </a:r>
            <a:r>
              <a:rPr lang="el-GR" altLang="zh-CN" sz="2800" dirty="0"/>
              <a:t>μ</a:t>
            </a:r>
            <a:r>
              <a:rPr lang="zh-CN" altLang="en-US" sz="2800" dirty="0"/>
              <a:t>和</a:t>
            </a:r>
            <a:r>
              <a:rPr lang="el-GR" altLang="zh-CN" sz="2800" dirty="0"/>
              <a:t>σ</a:t>
            </a:r>
            <a:r>
              <a:rPr lang="zh-CN" altLang="en-US" sz="2800" dirty="0"/>
              <a:t>的制约</a:t>
            </a:r>
            <a:endParaRPr lang="zh-CN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3047034"/>
            <a:ext cx="5065027" cy="19831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</a:t>
            </a:r>
            <a:r>
              <a:rPr lang="zh-CN" altLang="zh-CN" dirty="0"/>
              <a:t>正态分布的概率密度函数与分布形态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2097985"/>
            <a:ext cx="3960440" cy="41123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148805"/>
            <a:ext cx="3958527" cy="406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</a:t>
            </a:r>
            <a:r>
              <a:rPr lang="zh-CN" altLang="en-US" dirty="0"/>
              <a:t>标准正态分布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656" y="1916832"/>
            <a:ext cx="10363200" cy="4114800"/>
          </a:xfrm>
        </p:spPr>
        <p:txBody>
          <a:bodyPr/>
          <a:lstStyle/>
          <a:p>
            <a:r>
              <a:rPr lang="zh-CN" altLang="zh-CN" dirty="0"/>
              <a:t>由于正态分布曲线的位置和形态受平均数和标准差的影响，为了使用方便，往往将原始观察值转换成</a:t>
            </a:r>
            <a:r>
              <a:rPr lang="en-US" altLang="zh-CN" dirty="0"/>
              <a:t>Z</a:t>
            </a:r>
            <a:r>
              <a:rPr lang="zh-CN" altLang="zh-CN" dirty="0"/>
              <a:t>分数。转换的公式是</a:t>
            </a:r>
            <a:r>
              <a:rPr lang="zh-CN" altLang="en-US" dirty="0"/>
              <a:t>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zh-CN" dirty="0"/>
              <a:t>经此转换后，</a:t>
            </a:r>
            <a:r>
              <a:rPr lang="en-US" altLang="zh-CN" dirty="0"/>
              <a:t>Z~N(0</a:t>
            </a:r>
            <a:r>
              <a:rPr lang="zh-CN" altLang="zh-CN" dirty="0"/>
              <a:t>，</a:t>
            </a:r>
            <a:r>
              <a:rPr lang="en-US" altLang="zh-CN" dirty="0"/>
              <a:t> 12</a:t>
            </a:r>
            <a:r>
              <a:rPr lang="zh-CN" altLang="zh-CN" dirty="0"/>
              <a:t>），即标准正态分布，其概率密度函数为</a:t>
            </a:r>
            <a:r>
              <a:rPr lang="zh-CN" altLang="en-US" dirty="0"/>
              <a:t>：</a:t>
            </a:r>
            <a:endParaRPr lang="en-US" altLang="zh-CN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59" y="3212976"/>
            <a:ext cx="2156091" cy="11664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985" y="5382252"/>
            <a:ext cx="2820279" cy="128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41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5640" y="273479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/>
              <a:t>第二节    </a:t>
            </a:r>
            <a:r>
              <a:rPr lang="en-US" altLang="zh-CN" sz="4400" dirty="0"/>
              <a:t>t</a:t>
            </a:r>
            <a:r>
              <a:rPr lang="zh-CN" altLang="en-US" sz="4400" dirty="0"/>
              <a:t>分布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834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556792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t</a:t>
            </a:r>
            <a:r>
              <a:rPr lang="zh-CN" altLang="en-US" dirty="0"/>
              <a:t>分布的概率密度函数为：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zh-CN" altLang="zh-CN" sz="2400" dirty="0"/>
              <a:t>其中，</a:t>
            </a:r>
            <a:r>
              <a:rPr lang="en-US" altLang="zh-CN" sz="2400" dirty="0"/>
              <a:t>-</a:t>
            </a:r>
            <a:r>
              <a:rPr lang="zh-CN" altLang="zh-CN" sz="2400" dirty="0"/>
              <a:t>∞</a:t>
            </a:r>
            <a:r>
              <a:rPr lang="en-US" altLang="zh-CN" sz="2400" dirty="0"/>
              <a:t>&lt;t&lt;+</a:t>
            </a:r>
            <a:r>
              <a:rPr lang="zh-CN" altLang="zh-CN" sz="2400" dirty="0"/>
              <a:t>∞，</a:t>
            </a:r>
            <a:r>
              <a:rPr lang="en-US" altLang="zh-CN" sz="2400" dirty="0"/>
              <a:t> n</a:t>
            </a:r>
            <a:r>
              <a:rPr lang="zh-CN" altLang="zh-CN" sz="2400" dirty="0"/>
              <a:t>为自由度（实际应用中一般记作</a:t>
            </a:r>
            <a:r>
              <a:rPr lang="en-US" altLang="zh-CN" sz="2400" dirty="0"/>
              <a:t>df</a:t>
            </a:r>
            <a:r>
              <a:rPr lang="zh-CN" altLang="zh-CN" sz="2400" dirty="0"/>
              <a:t>，与前面</a:t>
            </a:r>
            <a:r>
              <a:rPr lang="en-US" altLang="zh-CN" sz="2400" dirty="0"/>
              <a:t>n-1</a:t>
            </a:r>
            <a:r>
              <a:rPr lang="zh-CN" altLang="zh-CN" sz="2400" dirty="0"/>
              <a:t>中的样本容量</a:t>
            </a:r>
            <a:r>
              <a:rPr lang="en-US" altLang="zh-CN" sz="2400" dirty="0"/>
              <a:t>n</a:t>
            </a:r>
            <a:r>
              <a:rPr lang="zh-CN" altLang="zh-CN" sz="2400" dirty="0"/>
              <a:t>不是同一含义）。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644" y="2598515"/>
            <a:ext cx="4826792" cy="203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35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Rectangle 3"/>
              <p:cNvSpPr>
                <a:spLocks noGrp="1" noChangeArrowheads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</p:spPr>
            <p:txBody>
              <a:bodyPr/>
              <a:lstStyle/>
              <a:p>
                <a:pPr marL="0" indent="0" algn="ctr" eaLnBrk="1" hangingPunct="1">
                  <a:buFontTx/>
                  <a:buNone/>
                </a:pPr>
                <a:r>
                  <a:rPr lang="zh-CN" altLang="en-US" sz="4400" dirty="0"/>
                  <a:t>第三节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4400" i="1" dirty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altLang="zh-CN" sz="44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4400" dirty="0"/>
                  <a:t>分布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307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4294967295"/>
              </p:nvPr>
            </p:nvSpPr>
            <p:spPr>
              <a:xfrm>
                <a:off x="2855640" y="2734793"/>
                <a:ext cx="6400800" cy="1752600"/>
              </a:xfrm>
              <a:blipFill rotWithShape="0">
                <a:blip r:embed="rId3"/>
                <a:stretch>
                  <a:fillRect t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5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164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认知心理学01.htm">
  <a:themeElements>
    <a:clrScheme name="认知心理学01.htm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认知心理学01.ht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认知心理学01.ht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638</Words>
  <Application>Microsoft Office PowerPoint</Application>
  <PresentationFormat>宽屏</PresentationFormat>
  <Paragraphs>77</Paragraphs>
  <Slides>17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等线</vt:lpstr>
      <vt:lpstr>Arial</vt:lpstr>
      <vt:lpstr>Cambria Math</vt:lpstr>
      <vt:lpstr>Times New Roman</vt:lpstr>
      <vt:lpstr>认知心理学01.htm</vt:lpstr>
      <vt:lpstr>心理统计方法与应用</vt:lpstr>
      <vt:lpstr>第2章  概率分布</vt:lpstr>
      <vt:lpstr>PowerPoint 演示文稿</vt:lpstr>
      <vt:lpstr>一、正态分布的概率密度函数与分布形态</vt:lpstr>
      <vt:lpstr>一、正态分布的概率密度函数与分布形态</vt:lpstr>
      <vt:lpstr>二、标准正态分布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谢谢欣赏！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MAP应用心理统计学01多元线性回归</dc:title>
  <dc:creator>admin</dc:creator>
  <cp:lastModifiedBy>范美琳</cp:lastModifiedBy>
  <cp:revision>92</cp:revision>
  <cp:lastPrinted>2411-12-30T00:00:00Z</cp:lastPrinted>
  <dcterms:created xsi:type="dcterms:W3CDTF">2011-09-18T22:05:00Z</dcterms:created>
  <dcterms:modified xsi:type="dcterms:W3CDTF">2024-10-22T08:57:40Z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F98C19BE935F461392905B6D28A5A406_12</vt:lpwstr>
  </property>
</Properties>
</file>