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ags/tag2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486" r:id="rId2"/>
    <p:sldId id="406" r:id="rId3"/>
    <p:sldId id="555" r:id="rId4"/>
    <p:sldId id="564" r:id="rId5"/>
    <p:sldId id="565" r:id="rId6"/>
    <p:sldId id="556" r:id="rId7"/>
    <p:sldId id="557" r:id="rId8"/>
    <p:sldId id="559" r:id="rId9"/>
    <p:sldId id="560" r:id="rId10"/>
    <p:sldId id="561" r:id="rId11"/>
    <p:sldId id="562" r:id="rId12"/>
    <p:sldId id="558" r:id="rId13"/>
    <p:sldId id="563" r:id="rId14"/>
    <p:sldId id="333" r:id="rId15"/>
    <p:sldId id="365" r:id="rId16"/>
    <p:sldId id="521" r:id="rId17"/>
    <p:sldId id="366" r:id="rId18"/>
    <p:sldId id="522" r:id="rId19"/>
    <p:sldId id="367" r:id="rId20"/>
    <p:sldId id="368" r:id="rId21"/>
    <p:sldId id="523" r:id="rId22"/>
    <p:sldId id="369" r:id="rId23"/>
    <p:sldId id="370" r:id="rId24"/>
    <p:sldId id="371" r:id="rId25"/>
    <p:sldId id="372" r:id="rId26"/>
    <p:sldId id="373" r:id="rId27"/>
  </p:sldIdLst>
  <p:sldSz cx="12192000" cy="68580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5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FFFF"/>
    <a:srgbClr val="008000"/>
    <a:srgbClr val="00CC99"/>
    <a:srgbClr val="FF33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479" autoAdjust="0"/>
  </p:normalViewPr>
  <p:slideViewPr>
    <p:cSldViewPr showGuides="1">
      <p:cViewPr varScale="1">
        <p:scale>
          <a:sx n="81" d="100"/>
          <a:sy n="81" d="100"/>
        </p:scale>
        <p:origin x="306" y="54"/>
      </p:cViewPr>
      <p:guideLst>
        <p:guide orient="horz" pos="2155"/>
        <p:guide pos="38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2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F300377-CC18-4625-B4A5-153225292BE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41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  <a:t>1</a:t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6EB6C6-E232-4508-B9EA-F2419E1D67ED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6EB6C6-E232-4508-B9EA-F2419E1D67ED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6EB6C6-E232-4508-B9EA-F2419E1D67ED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6EB6C6-E232-4508-B9EA-F2419E1D67ED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6EB6C6-E232-4508-B9EA-F2419E1D67ED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6EB6C6-E232-4508-B9EA-F2419E1D67ED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6EB6C6-E232-4508-B9EA-F2419E1D67ED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6EB6C6-E232-4508-B9EA-F2419E1D67ED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585FA02-1FF9-49EF-B0E9-36A652703E4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585FA02-1FF9-49EF-B0E9-36A652703E4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585FA02-1FF9-49EF-B0E9-36A652703E4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585FA02-1FF9-49EF-B0E9-36A652703E4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585FA02-1FF9-49EF-B0E9-36A652703E4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585FA02-1FF9-49EF-B0E9-36A652703E4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585FA02-1FF9-49EF-B0E9-36A652703E4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585FA02-1FF9-49EF-B0E9-36A652703E4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585FA02-1FF9-49EF-B0E9-36A652703E4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585FA02-1FF9-49EF-B0E9-36A652703E4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585FA02-1FF9-49EF-B0E9-36A652703E4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585FA02-1FF9-49EF-B0E9-36A652703E4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zh-CN" dirty="0"/>
              <a:t>单击此处编辑母版标题样式</a:t>
            </a:r>
          </a:p>
        </p:txBody>
      </p:sp>
      <p:sp>
        <p:nvSpPr>
          <p:cNvPr id="1027" name="Rectangle 1027"/>
          <p:cNvSpPr>
            <a:spLocks noGrp="1"/>
          </p:cNvSpPr>
          <p:nvPr>
            <p:ph type="body" idx="1"/>
          </p:nvPr>
        </p:nvSpPr>
        <p:spPr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zh-CN" dirty="0"/>
              <a:t>单击此处编辑母版文本样式</a:t>
            </a:r>
          </a:p>
          <a:p>
            <a:pPr lvl="1"/>
            <a:r>
              <a:rPr lang="zh-CN" altLang="zh-CN" dirty="0"/>
              <a:t>第二级</a:t>
            </a:r>
          </a:p>
          <a:p>
            <a:pPr lvl="2"/>
            <a:r>
              <a:rPr lang="zh-CN" altLang="zh-CN" dirty="0"/>
              <a:t>第三级</a:t>
            </a:r>
          </a:p>
          <a:p>
            <a:pPr lvl="3"/>
            <a:r>
              <a:rPr lang="zh-CN" altLang="zh-CN" dirty="0"/>
              <a:t>第四级</a:t>
            </a:r>
          </a:p>
          <a:p>
            <a:pPr lvl="4"/>
            <a:r>
              <a:rPr lang="zh-CN" altLang="zh-CN" dirty="0"/>
              <a:t>第五级</a:t>
            </a:r>
          </a:p>
        </p:txBody>
      </p:sp>
      <p:sp>
        <p:nvSpPr>
          <p:cNvPr id="1028" name="Rectangle 10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585FA02-1FF9-49EF-B0E9-36A652703E4F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100000">
              <a:srgbClr val="CCE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第</a:t>
            </a:r>
            <a:r>
              <a:rPr lang="en-US" altLang="zh-CN" b="1" dirty="0">
                <a:latin typeface="+mn-lt"/>
                <a:ea typeface="楷体" panose="02010609060101010101" charset="-122"/>
              </a:rPr>
              <a:t>13</a:t>
            </a:r>
            <a:r>
              <a:rPr lang="zh-CN" altLang="en-US" b="1" dirty="0">
                <a:latin typeface="+mn-lt"/>
                <a:ea typeface="楷体" panose="02010609060101010101" charset="-122"/>
              </a:rPr>
              <a:t>章  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其他分析方法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分层线性回归分析</a:t>
            </a:r>
            <a:endParaRPr lang="en-US" altLang="zh-CN" b="1" dirty="0"/>
          </a:p>
          <a:p>
            <a:r>
              <a:rPr lang="zh-CN" altLang="en-US" b="1" dirty="0"/>
              <a:t>随机化检验</a:t>
            </a:r>
            <a:endParaRPr lang="en-US" altLang="zh-CN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连接符: 曲线 15"/>
          <p:cNvCxnSpPr/>
          <p:nvPr/>
        </p:nvCxnSpPr>
        <p:spPr>
          <a:xfrm>
            <a:off x="1775520" y="4581128"/>
            <a:ext cx="1800200" cy="12700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5777"/>
            <a:ext cx="10363200" cy="1143000"/>
          </a:xfrm>
        </p:spPr>
        <p:txBody>
          <a:bodyPr/>
          <a:lstStyle/>
          <a:p>
            <a:r>
              <a:rPr lang="zh-CN" altLang="en-US" b="1" dirty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</a:rPr>
              <a:t>随机系数模型主要结果</a:t>
            </a:r>
            <a:endParaRPr lang="zh-CN" altLang="en-US" dirty="0">
              <a:latin typeface="楷体" panose="02010609060101010101" charset="-122"/>
              <a:ea typeface="楷体" panose="02010609060101010101" charset="-122"/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927496" y="1167877"/>
          <a:ext cx="10363200" cy="1872210"/>
        </p:xfrm>
        <a:graphic>
          <a:graphicData uri="http://schemas.openxmlformats.org/drawingml/2006/table">
            <a:tbl>
              <a:tblPr/>
              <a:tblGrid>
                <a:gridCol w="15057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20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2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64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64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964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069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0690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12035">
                <a:tc gridSpan="8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Estimates of Fixed Effects</a:t>
                      </a:r>
                      <a:r>
                        <a:rPr lang="en-US" sz="1400" b="1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035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Parameter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Estimate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Std. Error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95% Confidence Interval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03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Lower Bound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Upper Bound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Intercept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575.933322</a:t>
                      </a:r>
                      <a:endParaRPr lang="zh-CN" sz="1800" b="1" kern="100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2.376110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73.616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242.385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571.198408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580.668236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CSEF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.642961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.017912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76.669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35.896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.607292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.678631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035">
                <a:tc gridSpan="8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a. Dependent Variable: CUR.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/>
              <p:cNvSpPr txBox="1"/>
              <p:nvPr/>
            </p:nvSpPr>
            <p:spPr>
              <a:xfrm>
                <a:off x="880048" y="2986917"/>
                <a:ext cx="52159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zh-CN" kern="100" dirty="0">
                    <a:cs typeface="Times New Roman" panose="02020603050405020304" pitchFamily="18" charset="0"/>
                  </a:rPr>
                  <a:t>各校</a:t>
                </a:r>
                <a:r>
                  <a:rPr lang="en-US" altLang="zh-CN" kern="100" dirty="0"/>
                  <a:t>CSEF</a:t>
                </a:r>
                <a:r>
                  <a:rPr lang="zh-CN" altLang="zh-CN" kern="100" dirty="0">
                    <a:cs typeface="Times New Roman" panose="02020603050405020304" pitchFamily="18" charset="0"/>
                  </a:rPr>
                  <a:t>回归系数的平均数（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𝛾</m:t>
                        </m:r>
                      </m:e>
                      <m:sub>
                        <m:r>
                          <a:rPr lang="en-US" altLang="zh-CN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sub>
                    </m:sSub>
                  </m:oMath>
                </a14:m>
                <a:r>
                  <a:rPr lang="zh-CN" altLang="zh-CN" kern="100" dirty="0">
                    <a:cs typeface="Times New Roman" panose="02020603050405020304" pitchFamily="18" charset="0"/>
                  </a:rPr>
                  <a:t>）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048" y="2986917"/>
                <a:ext cx="5215951" cy="461665"/>
              </a:xfrm>
              <a:prstGeom prst="rect">
                <a:avLst/>
              </a:prstGeom>
              <a:blipFill rotWithShape="1">
                <a:blip r:embed="rId2"/>
                <a:stretch>
                  <a:fillRect l="-11" t="-111" r="12" b="1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直接箭头连接符 6"/>
          <p:cNvCxnSpPr/>
          <p:nvPr/>
        </p:nvCxnSpPr>
        <p:spPr>
          <a:xfrm flipH="1" flipV="1">
            <a:off x="3509608" y="2662641"/>
            <a:ext cx="576064" cy="4031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914400" y="3532254"/>
          <a:ext cx="10363199" cy="2103804"/>
        </p:xfrm>
        <a:graphic>
          <a:graphicData uri="http://schemas.openxmlformats.org/drawingml/2006/table">
            <a:tbl>
              <a:tblPr/>
              <a:tblGrid>
                <a:gridCol w="21586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81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81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64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94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60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4814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4814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67966">
                <a:tc gridSpan="8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Estimates of Covariance </a:t>
                      </a:r>
                      <a:r>
                        <a:rPr lang="en-US" sz="1800" b="1" kern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Parameters</a:t>
                      </a:r>
                      <a:r>
                        <a:rPr lang="en-US" sz="1800" b="1" kern="0" baseline="30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312">
                <a:tc rowSpan="2" grid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Parameter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Estimate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Std. Error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Wald Z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95% Confidence Interval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312">
                <a:tc gridSpan="2"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Lower Bound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Upper Bound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312">
                <a:tc grid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Residual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2746.030147</a:t>
                      </a:r>
                      <a:endParaRPr lang="zh-CN" sz="2400" b="1" kern="100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65.961504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41.631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2619.744053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2878.403926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312">
                <a:tc rowSpan="3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Intercept + CSEF [subject = </a:t>
                      </a:r>
                      <a:r>
                        <a:rPr lang="en-US" sz="1400" kern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SchID</a:t>
                      </a: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]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UN (1,1)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366.274535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69.805830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5.247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252.105244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532.146943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31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UN (2,1)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.270797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.368571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.735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.463</a:t>
                      </a:r>
                      <a:endParaRPr lang="zh-CN" sz="2400" b="1" kern="1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-.451589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.993183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31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UN (2,2)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.015001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.003797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3.951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.009134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.024635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7966">
                <a:tc gridSpan="8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a. Dependent Variable: CUR.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4" name="文本框 33"/>
              <p:cNvSpPr txBox="1"/>
              <p:nvPr/>
            </p:nvSpPr>
            <p:spPr>
              <a:xfrm>
                <a:off x="5807968" y="5384880"/>
                <a:ext cx="619268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zh-CN" kern="100" dirty="0">
                    <a:cs typeface="Times New Roman" panose="02020603050405020304" pitchFamily="18" charset="0"/>
                  </a:rPr>
                  <a:t>第二水平（学校）的截距方差（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zh-CN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00</m:t>
                        </m:r>
                      </m:sub>
                    </m:sSub>
                  </m:oMath>
                </a14:m>
                <a:r>
                  <a:rPr lang="zh-CN" altLang="zh-CN" kern="100" dirty="0">
                    <a:cs typeface="Times New Roman" panose="02020603050405020304" pitchFamily="18" charset="0"/>
                  </a:rPr>
                  <a:t>）</a:t>
                </a:r>
                <a:endParaRPr lang="en-US" altLang="zh-CN" kern="100" dirty="0">
                  <a:cs typeface="Times New Roman" panose="02020603050405020304" pitchFamily="18" charset="0"/>
                </a:endParaRPr>
              </a:p>
              <a:p>
                <a:r>
                  <a:rPr lang="zh-CN" altLang="zh-CN" kern="100" dirty="0">
                    <a:cs typeface="Times New Roman" panose="02020603050405020304" pitchFamily="18" charset="0"/>
                  </a:rPr>
                  <a:t>截距与</a:t>
                </a:r>
                <a:r>
                  <a:rPr lang="en-US" altLang="zh-CN" kern="100" dirty="0"/>
                  <a:t>CSEF</a:t>
                </a:r>
                <a:r>
                  <a:rPr lang="zh-CN" altLang="zh-CN" kern="100" dirty="0">
                    <a:cs typeface="Times New Roman" panose="02020603050405020304" pitchFamily="18" charset="0"/>
                  </a:rPr>
                  <a:t>回归系数的协方差（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zh-CN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01</m:t>
                        </m:r>
                      </m:sub>
                    </m:sSub>
                  </m:oMath>
                </a14:m>
                <a:r>
                  <a:rPr lang="zh-CN" altLang="zh-CN" kern="100" dirty="0">
                    <a:cs typeface="Times New Roman" panose="02020603050405020304" pitchFamily="18" charset="0"/>
                  </a:rPr>
                  <a:t>）</a:t>
                </a:r>
                <a:endParaRPr lang="en-US" altLang="zh-CN" kern="100" dirty="0">
                  <a:cs typeface="Times New Roman" panose="02020603050405020304" pitchFamily="18" charset="0"/>
                </a:endParaRPr>
              </a:p>
              <a:p>
                <a:r>
                  <a:rPr lang="en-US" altLang="zh-CN" kern="100" dirty="0"/>
                  <a:t>CSEF</a:t>
                </a:r>
                <a:r>
                  <a:rPr lang="zh-CN" altLang="zh-CN" kern="100" dirty="0">
                    <a:cs typeface="Times New Roman" panose="02020603050405020304" pitchFamily="18" charset="0"/>
                  </a:rPr>
                  <a:t>回归系数的方差（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zh-CN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11</m:t>
                        </m:r>
                      </m:sub>
                    </m:sSub>
                  </m:oMath>
                </a14:m>
                <a:r>
                  <a:rPr lang="zh-CN" altLang="zh-CN" kern="100" dirty="0">
                    <a:cs typeface="Times New Roman" panose="02020603050405020304" pitchFamily="18" charset="0"/>
                  </a:rPr>
                  <a:t>）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4" name="文本框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7968" y="5384880"/>
                <a:ext cx="6192688" cy="1200329"/>
              </a:xfrm>
              <a:prstGeom prst="rect">
                <a:avLst/>
              </a:prstGeom>
              <a:blipFill rotWithShape="1">
                <a:blip r:embed="rId3"/>
                <a:stretch>
                  <a:fillRect l="-4" t="-7" r="7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直接箭头连接符 34"/>
          <p:cNvCxnSpPr/>
          <p:nvPr/>
        </p:nvCxnSpPr>
        <p:spPr>
          <a:xfrm flipH="1" flipV="1">
            <a:off x="5591944" y="4648657"/>
            <a:ext cx="360040" cy="94579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/>
          <p:nvPr/>
        </p:nvCxnSpPr>
        <p:spPr>
          <a:xfrm flipH="1" flipV="1">
            <a:off x="5519936" y="4911396"/>
            <a:ext cx="432048" cy="107364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 flipH="1" flipV="1">
            <a:off x="5483932" y="5400447"/>
            <a:ext cx="432048" cy="100811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</a:rPr>
              <a:t>模型</a:t>
            </a:r>
            <a:endParaRPr lang="zh-CN" altLang="en-US" b="1" dirty="0">
              <a:latin typeface="楷体" panose="02010609060101010101" charset="-122"/>
              <a:ea typeface="楷体" panose="02010609060101010101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191344" y="1981200"/>
                <a:ext cx="11665296" cy="4114800"/>
              </a:xfrm>
            </p:spPr>
            <p:txBody>
              <a:bodyPr/>
              <a:lstStyle/>
              <a:p>
                <a:pPr indent="0" algn="just"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800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𝐶𝑈𝑅</m:t>
                          </m:r>
                        </m:e>
                        <m:sub>
                          <m:r>
                            <a:rPr lang="en-US" altLang="zh-CN" sz="28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𝑖𝑗</m:t>
                          </m:r>
                        </m:sub>
                      </m:sSub>
                      <m:r>
                        <a:rPr lang="en-US" altLang="zh-CN" sz="2800" i="1" kern="10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=</m:t>
                      </m:r>
                      <m:sSub>
                        <m:sSubPr>
                          <m:ctrlPr>
                            <a:rPr lang="zh-CN" altLang="zh-CN" sz="2800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𝛽</m:t>
                          </m:r>
                        </m:e>
                        <m:sub>
                          <m:r>
                            <a:rPr lang="en-US" altLang="zh-CN" sz="28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0</m:t>
                          </m:r>
                          <m:r>
                            <a:rPr lang="en-US" altLang="zh-CN" sz="28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𝑗</m:t>
                          </m:r>
                        </m:sub>
                      </m:sSub>
                      <m:r>
                        <a:rPr lang="en-US" altLang="zh-CN" sz="2800" i="1" kern="100" smtClean="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+</m:t>
                      </m:r>
                      <m:sSub>
                        <m:sSubPr>
                          <m:ctrlPr>
                            <a:rPr lang="zh-CN" altLang="zh-CN" sz="2800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zh-CN" altLang="zh-CN" sz="2800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8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altLang="zh-CN" sz="28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1</m:t>
                              </m:r>
                              <m:r>
                                <a:rPr lang="en-US" altLang="zh-CN" sz="28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𝑗</m:t>
                              </m:r>
                            </m:sub>
                          </m:sSub>
                          <m:d>
                            <m:dPr>
                              <m:ctrlPr>
                                <a:rPr lang="zh-CN" altLang="zh-CN" sz="2800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zh-CN" altLang="zh-CN" sz="2800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𝑆𝐸𝐹</m:t>
                                  </m:r>
                                </m:e>
                                <m:sub>
                                  <m:r>
                                    <a:rPr lang="en-US" altLang="zh-CN" sz="2800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𝑖𝑗</m:t>
                                  </m:r>
                                </m:sub>
                              </m:sSub>
                              <m:r>
                                <a:rPr lang="en-US" altLang="zh-CN" sz="28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zh-CN" altLang="zh-CN" sz="2800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zh-CN" altLang="zh-CN" sz="2800" i="1" kern="1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sz="2800" i="1" kern="100"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𝑆𝐸𝐹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zh-CN" sz="2800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zh-CN" sz="28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+</m:t>
                          </m:r>
                          <m:r>
                            <a:rPr lang="en-US" altLang="zh-CN" sz="28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𝑒</m:t>
                          </m:r>
                        </m:e>
                        <m:sub>
                          <m:r>
                            <a:rPr lang="en-US" altLang="zh-CN" sz="28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zh-CN" altLang="zh-CN" sz="2800" kern="100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0" algn="just">
                  <a:spcAft>
                    <a:spcPts val="0"/>
                  </a:spcAft>
                  <a:buNone/>
                </a:pPr>
                <a:r>
                  <a:rPr lang="zh-CN" altLang="zh-CN" sz="2800" kern="1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其中</a:t>
                </a:r>
              </a:p>
              <a:p>
                <a:pPr indent="0"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zh-CN" altLang="zh-CN" sz="2800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zh-CN" altLang="zh-CN" sz="2800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zh-CN" altLang="zh-CN" sz="2800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2800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0</m:t>
                                  </m:r>
                                  <m:r>
                                    <a:rPr lang="en-US" altLang="zh-CN" sz="2800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altLang="zh-CN" sz="28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=575.93+</m:t>
                              </m:r>
                              <m:sSub>
                                <m:sSubPr>
                                  <m:ctrlPr>
                                    <a:rPr lang="zh-CN" altLang="zh-CN" sz="2800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altLang="zh-CN" sz="2800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0</m:t>
                                  </m:r>
                                  <m:r>
                                    <a:rPr lang="en-US" altLang="zh-CN" sz="2800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zh-CN" altLang="zh-CN" sz="2800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2800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1</m:t>
                                  </m:r>
                                  <m:r>
                                    <a:rPr lang="en-US" altLang="zh-CN" sz="2800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altLang="zh-CN" sz="28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=0.64+</m:t>
                              </m:r>
                              <m:sSub>
                                <m:sSubPr>
                                  <m:ctrlPr>
                                    <a:rPr lang="zh-CN" altLang="zh-CN" sz="2800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altLang="zh-CN" sz="2800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1</m:t>
                                  </m:r>
                                  <m:r>
                                    <a:rPr lang="en-US" altLang="zh-CN" sz="2800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zh-CN" altLang="zh-CN" sz="2800" kern="100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0">
                  <a:spcAft>
                    <a:spcPts val="0"/>
                  </a:spcAft>
                  <a:buNone/>
                </a:pPr>
                <a:r>
                  <a:rPr lang="zh-CN" altLang="zh-CN" sz="2800" kern="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或</a:t>
                </a:r>
                <a:endParaRPr lang="zh-CN" altLang="zh-CN" sz="2000" kern="100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0" algn="just"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800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𝐶𝑈𝑅</m:t>
                          </m:r>
                        </m:e>
                        <m:sub>
                          <m:r>
                            <a:rPr lang="en-US" altLang="zh-CN" sz="28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𝑖𝑗</m:t>
                          </m:r>
                        </m:sub>
                      </m:sSub>
                      <m:r>
                        <a:rPr lang="en-US" altLang="zh-CN" sz="2800" i="1" kern="10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=575.93+</m:t>
                      </m:r>
                      <m:sSub>
                        <m:sSubPr>
                          <m:ctrlPr>
                            <a:rPr lang="zh-CN" altLang="zh-CN" sz="2800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0.64</m:t>
                          </m:r>
                          <m:d>
                            <m:dPr>
                              <m:ctrlPr>
                                <a:rPr lang="zh-CN" altLang="zh-CN" sz="2800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zh-CN" altLang="zh-CN" sz="2800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𝑆𝐸𝐹</m:t>
                                  </m:r>
                                </m:e>
                                <m:sub>
                                  <m:r>
                                    <a:rPr lang="en-US" altLang="zh-CN" sz="2800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𝑖𝑗</m:t>
                                  </m:r>
                                </m:sub>
                              </m:sSub>
                              <m:r>
                                <a:rPr lang="en-US" altLang="zh-CN" sz="28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zh-CN" altLang="zh-CN" sz="2800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zh-CN" altLang="zh-CN" sz="2800" i="1" kern="1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sz="2800" i="1" kern="100"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𝑆𝐸𝐹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zh-CN" sz="2800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zh-CN" sz="28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+</m:t>
                          </m:r>
                          <m:sSub>
                            <m:sSubPr>
                              <m:ctrlPr>
                                <a:rPr lang="zh-CN" altLang="zh-CN" sz="2800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8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altLang="zh-CN" sz="28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0</m:t>
                              </m:r>
                              <m:r>
                                <a:rPr lang="en-US" altLang="zh-CN" sz="28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𝑗</m:t>
                              </m:r>
                            </m:sub>
                          </m:sSub>
                          <m:r>
                            <a:rPr lang="en-US" altLang="zh-CN" sz="28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+</m:t>
                          </m:r>
                          <m:sSub>
                            <m:sSubPr>
                              <m:ctrlPr>
                                <a:rPr lang="zh-CN" altLang="zh-CN" sz="2800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8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altLang="zh-CN" sz="28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1</m:t>
                              </m:r>
                              <m:r>
                                <a:rPr lang="en-US" altLang="zh-CN" sz="28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𝑗</m:t>
                              </m:r>
                            </m:sub>
                          </m:sSub>
                          <m:d>
                            <m:dPr>
                              <m:ctrlPr>
                                <a:rPr lang="zh-CN" altLang="zh-CN" sz="2800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zh-CN" altLang="zh-CN" sz="2800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𝑆𝐸𝐹</m:t>
                                  </m:r>
                                </m:e>
                                <m:sub>
                                  <m:r>
                                    <a:rPr lang="en-US" altLang="zh-CN" sz="2800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𝑖𝑗</m:t>
                                  </m:r>
                                </m:sub>
                              </m:sSub>
                              <m:r>
                                <a:rPr lang="en-US" altLang="zh-CN" sz="2800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zh-CN" altLang="zh-CN" sz="2800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zh-CN" altLang="zh-CN" sz="2800" i="1" kern="1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sz="2800" i="1" kern="100"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𝑆𝐸𝐹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zh-CN" sz="2800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zh-CN" sz="28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+</m:t>
                          </m:r>
                          <m:r>
                            <a:rPr lang="en-US" altLang="zh-CN" sz="28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𝑒</m:t>
                          </m:r>
                        </m:e>
                        <m:sub>
                          <m:r>
                            <a:rPr lang="en-US" altLang="zh-CN" sz="2800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zh-CN" altLang="zh-CN" sz="2800" kern="100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endParaRPr lang="zh-CN" altLang="en-US" sz="28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1344" y="1981200"/>
                <a:ext cx="11665296" cy="4114800"/>
              </a:xfrm>
              <a:blipFill rotWithShape="1">
                <a:blip r:embed="rId2"/>
                <a:stretch>
                  <a:fillRect l="-2" r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随机截距模型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SPSS</a:t>
            </a:r>
            <a:r>
              <a:rPr lang="zh-CN" altLang="en-US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命令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</p:spPr>
        <p:txBody>
          <a:bodyPr/>
          <a:lstStyle/>
          <a:p>
            <a:pPr marL="400050" lvl="1" indent="0">
              <a:buNone/>
            </a:pPr>
            <a:r>
              <a:rPr lang="en-US" altLang="zh-CN" dirty="0"/>
              <a:t>MIXED </a:t>
            </a:r>
            <a:r>
              <a:rPr lang="en-US" altLang="zh-CN" dirty="0">
                <a:solidFill>
                  <a:schemeClr val="tx2"/>
                </a:solidFill>
              </a:rPr>
              <a:t>CUR</a:t>
            </a:r>
            <a:r>
              <a:rPr lang="en-US" altLang="zh-CN" dirty="0"/>
              <a:t> WITH </a:t>
            </a:r>
            <a:r>
              <a:rPr lang="en-US" altLang="zh-CN" dirty="0">
                <a:solidFill>
                  <a:schemeClr val="tx2"/>
                </a:solidFill>
              </a:rPr>
              <a:t>CSEF</a:t>
            </a:r>
          </a:p>
          <a:p>
            <a:pPr marL="400050" lvl="1" indent="0">
              <a:buNone/>
            </a:pPr>
            <a:r>
              <a:rPr lang="en-US" altLang="zh-CN" dirty="0"/>
              <a:t>  /FIXED=</a:t>
            </a:r>
            <a:r>
              <a:rPr lang="en-US" altLang="zh-CN" dirty="0">
                <a:solidFill>
                  <a:schemeClr val="tx2"/>
                </a:solidFill>
              </a:rPr>
              <a:t>CSEF</a:t>
            </a:r>
            <a:r>
              <a:rPr lang="en-US" altLang="zh-CN" dirty="0"/>
              <a:t> | SSTYPE(3)</a:t>
            </a:r>
          </a:p>
          <a:p>
            <a:pPr marL="400050" lvl="1" indent="0">
              <a:buNone/>
            </a:pPr>
            <a:r>
              <a:rPr lang="en-US" altLang="zh-CN" dirty="0"/>
              <a:t>  /METHOD = REML</a:t>
            </a:r>
          </a:p>
          <a:p>
            <a:pPr marL="400050" lvl="1" indent="0">
              <a:buNone/>
            </a:pPr>
            <a:r>
              <a:rPr lang="en-US" altLang="zh-CN" dirty="0"/>
              <a:t>  /PRINT=G  SOLUTION TESTCOV</a:t>
            </a:r>
          </a:p>
          <a:p>
            <a:pPr marL="400050" lvl="1" indent="0">
              <a:buNone/>
            </a:pPr>
            <a:r>
              <a:rPr lang="en-US" altLang="zh-CN" dirty="0"/>
              <a:t>  /RANDOM=INTERCEPT | SUBJECT(</a:t>
            </a:r>
            <a:r>
              <a:rPr lang="en-US" altLang="zh-CN" dirty="0" err="1">
                <a:solidFill>
                  <a:schemeClr val="tx2"/>
                </a:solidFill>
              </a:rPr>
              <a:t>SchID</a:t>
            </a:r>
            <a:r>
              <a:rPr lang="en-US" altLang="zh-CN" dirty="0"/>
              <a:t>) COVTYPE(UN).</a:t>
            </a:r>
          </a:p>
          <a:p>
            <a:pPr marL="0" indent="0"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</a:rPr>
              <a:t>模型</a:t>
            </a:r>
            <a:endParaRPr lang="zh-CN" altLang="en-US" b="1" dirty="0">
              <a:latin typeface="楷体" panose="02010609060101010101" charset="-122"/>
              <a:ea typeface="楷体" panose="02010609060101010101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indent="0" algn="just"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𝐶𝑈𝑅</m:t>
                          </m:r>
                        </m:e>
                        <m:sub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𝑖𝑗</m:t>
                          </m:r>
                        </m:sub>
                      </m:sSub>
                      <m:r>
                        <a:rPr lang="en-US" altLang="zh-CN" i="1" kern="10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=575.93+</m:t>
                      </m:r>
                      <m:sSub>
                        <m:sSubPr>
                          <m:ctrlPr>
                            <a:rPr lang="zh-CN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0.63</m:t>
                          </m:r>
                          <m:d>
                            <m:dPr>
                              <m:ctrlPr>
                                <a:rPr lang="zh-CN" altLang="zh-CN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zh-CN" altLang="zh-CN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𝑆𝐸𝐹</m:t>
                                  </m:r>
                                </m:e>
                                <m:sub>
                                  <m:r>
                                    <a:rPr lang="en-US" altLang="zh-CN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𝑖𝑗</m:t>
                                  </m:r>
                                </m:sub>
                              </m:sSub>
                              <m:r>
                                <a:rPr lang="en-US" altLang="zh-CN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zh-CN" altLang="zh-CN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zh-CN" altLang="zh-CN" i="1" kern="1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i="1" kern="100"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𝑆𝐸𝐹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zh-CN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+</m:t>
                          </m:r>
                          <m:sSub>
                            <m:sSubPr>
                              <m:ctrlPr>
                                <a:rPr lang="zh-CN" altLang="zh-CN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altLang="zh-CN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0</m:t>
                              </m:r>
                              <m:r>
                                <a:rPr lang="en-US" altLang="zh-CN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𝑗</m:t>
                              </m:r>
                            </m:sub>
                          </m:sSub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+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𝑒</m:t>
                          </m:r>
                        </m:e>
                        <m:sub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zh-CN" altLang="zh-CN" kern="100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最简单最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辛苦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的检验方法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随机化检验</a:t>
            </a:r>
            <a:endParaRPr lang="en-US" altLang="zh-CN" b="1" dirty="0"/>
          </a:p>
          <a:p>
            <a:r>
              <a:rPr lang="zh-CN" altLang="en-US" b="1" dirty="0"/>
              <a:t>自助法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随机化检验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随机化检验：假定自变量没有产生效应，生成无效应的情况下所期望的随机样本，并根据这些随机样本进行假设检验。</a:t>
            </a:r>
            <a:endParaRPr lang="en-US" altLang="zh-CN" b="1" dirty="0"/>
          </a:p>
          <a:p>
            <a:r>
              <a:rPr lang="zh-CN" altLang="en-US" b="1" dirty="0"/>
              <a:t>自变量“无效应”</a:t>
            </a:r>
            <a:r>
              <a:rPr lang="en-US" altLang="zh-CN" b="1" dirty="0"/>
              <a:t>——</a:t>
            </a:r>
            <a:r>
              <a:rPr lang="zh-CN" altLang="en-US" b="1" dirty="0"/>
              <a:t>表示某种处理条件下的观察值，在其他处理条件下也同样容易出现。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76672"/>
            <a:ext cx="10363200" cy="1275928"/>
          </a:xfrm>
        </p:spPr>
        <p:txBody>
          <a:bodyPr/>
          <a:lstStyle/>
          <a:p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扑克牌的所有洗牌结果</a:t>
            </a:r>
            <a:br>
              <a:rPr lang="en-US" altLang="zh-CN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</a:br>
            <a:r>
              <a:rPr lang="en-US" altLang="zh-CN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两副牌之差的抽样分布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洗牌之后，有多种情形：好牌，烂牌，势均力敌的牌</a:t>
            </a:r>
            <a:endParaRPr lang="en-US" altLang="zh-CN" b="1" dirty="0"/>
          </a:p>
          <a:p>
            <a:endParaRPr lang="en-US" altLang="zh-CN" b="1" dirty="0"/>
          </a:p>
          <a:p>
            <a:r>
              <a:rPr lang="zh-CN" altLang="en-US" b="1" dirty="0"/>
              <a:t>两副牌之差排序，选取</a:t>
            </a:r>
            <a:r>
              <a:rPr lang="en-US" altLang="zh-CN" b="1" dirty="0"/>
              <a:t>2.5%</a:t>
            </a:r>
            <a:r>
              <a:rPr lang="zh-CN" altLang="en-US" b="1" dirty="0"/>
              <a:t>处的差值为临界值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FF6600"/>
                </a:solidFill>
                <a:latin typeface="楷体" panose="02010609060101010101" charset="-122"/>
                <a:ea typeface="楷体" panose="02010609060101010101" charset="-122"/>
              </a:rPr>
              <a:t>随机化检验</a:t>
            </a:r>
            <a:endParaRPr lang="zh-CN" altLang="en-US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如果样本</a:t>
            </a:r>
            <a:r>
              <a:rPr lang="en-US" altLang="zh-CN" b="1" dirty="0"/>
              <a:t>A</a:t>
            </a:r>
            <a:r>
              <a:rPr lang="zh-CN" altLang="en-US" b="1" dirty="0"/>
              <a:t>为</a:t>
            </a:r>
            <a:r>
              <a:rPr lang="en-US" altLang="zh-CN" b="1" dirty="0"/>
              <a:t>(84, 86, 88, 90, 93, 93, 96)</a:t>
            </a:r>
            <a:r>
              <a:rPr lang="zh-CN" altLang="en-US" b="1" dirty="0"/>
              <a:t>，平均数为</a:t>
            </a:r>
            <a:r>
              <a:rPr lang="en-US" altLang="zh-CN" b="1" dirty="0"/>
              <a:t>90</a:t>
            </a:r>
            <a:r>
              <a:rPr lang="zh-CN" altLang="en-US" b="1" dirty="0"/>
              <a:t>；</a:t>
            </a:r>
            <a:endParaRPr lang="en-US" altLang="zh-CN" b="1" dirty="0"/>
          </a:p>
          <a:p>
            <a:r>
              <a:rPr lang="zh-CN" altLang="en-US" b="1" dirty="0"/>
              <a:t>样本</a:t>
            </a:r>
            <a:r>
              <a:rPr lang="en-US" altLang="zh-CN" b="1" dirty="0"/>
              <a:t>B</a:t>
            </a:r>
            <a:r>
              <a:rPr lang="zh-CN" altLang="en-US" b="1" dirty="0"/>
              <a:t>变为</a:t>
            </a:r>
            <a:r>
              <a:rPr lang="en-US" altLang="zh-CN" b="1" dirty="0"/>
              <a:t>(74, 77, 77, 80, 82, 84, 86, 87)</a:t>
            </a:r>
            <a:r>
              <a:rPr lang="zh-CN" altLang="en-US" b="1" dirty="0"/>
              <a:t>，平均数为</a:t>
            </a:r>
            <a:r>
              <a:rPr lang="en-US" altLang="zh-CN" b="1" dirty="0"/>
              <a:t>80.875</a:t>
            </a:r>
            <a:r>
              <a:rPr lang="zh-CN" altLang="en-US" b="1" dirty="0"/>
              <a:t>；</a:t>
            </a:r>
            <a:endParaRPr lang="en-US" altLang="zh-CN" b="1" dirty="0"/>
          </a:p>
          <a:p>
            <a:r>
              <a:rPr lang="zh-CN" altLang="en-US" b="1" dirty="0"/>
              <a:t>这时怎样进行随机化检验呢？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这相当于只有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15</a:t>
            </a:r>
            <a:r>
              <a:rPr lang="zh-CN" altLang="en-US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张牌的情形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研究抽样分布，找出临界值，划分拒绝域</a:t>
            </a:r>
            <a:endParaRPr lang="en-US" altLang="zh-CN" b="1" dirty="0"/>
          </a:p>
          <a:p>
            <a:endParaRPr lang="en-US" altLang="zh-CN" b="1" dirty="0"/>
          </a:p>
          <a:p>
            <a:pPr marL="0" indent="0">
              <a:buNone/>
            </a:pPr>
            <a:r>
              <a:rPr lang="en-US" altLang="zh-CN" b="1" dirty="0"/>
              <a:t>——</a:t>
            </a:r>
            <a:r>
              <a:rPr lang="zh-CN" altLang="en-US" b="1" dirty="0"/>
              <a:t>代替</a:t>
            </a:r>
            <a:r>
              <a:rPr lang="en-US" altLang="zh-CN" b="1" i="1" dirty="0"/>
              <a:t>t</a:t>
            </a:r>
            <a:r>
              <a:rPr lang="zh-CN" altLang="en-US" b="1" dirty="0"/>
              <a:t>检验</a:t>
            </a:r>
            <a:endParaRPr lang="en-US" altLang="zh-CN" b="1" dirty="0"/>
          </a:p>
          <a:p>
            <a:pPr marL="0" indent="0">
              <a:buNone/>
            </a:pPr>
            <a:endParaRPr lang="en-US" altLang="zh-CN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R</a:t>
            </a:r>
            <a:r>
              <a:rPr lang="zh-CN" altLang="en-US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代码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0625" y="1981200"/>
            <a:ext cx="11385759" cy="4114800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err="1"/>
              <a:t>install.packages</a:t>
            </a:r>
            <a:r>
              <a:rPr lang="en-US" altLang="zh-CN" dirty="0"/>
              <a:t>("coin")</a:t>
            </a:r>
          </a:p>
          <a:p>
            <a:pPr marL="0" indent="0">
              <a:buNone/>
            </a:pPr>
            <a:r>
              <a:rPr lang="en-US" altLang="zh-CN" dirty="0"/>
              <a:t>#</a:t>
            </a:r>
            <a:r>
              <a:rPr lang="zh-CN" altLang="en-US" dirty="0"/>
              <a:t>以下语句完成双独立样本随机化检验</a:t>
            </a:r>
          </a:p>
          <a:p>
            <a:pPr marL="0" indent="0">
              <a:buNone/>
            </a:pPr>
            <a:r>
              <a:rPr lang="en-US" altLang="zh-CN" dirty="0"/>
              <a:t>library(coin)</a:t>
            </a:r>
          </a:p>
          <a:p>
            <a:pPr marL="0" indent="0">
              <a:buNone/>
            </a:pPr>
            <a:r>
              <a:rPr lang="en-US" altLang="zh-CN" dirty="0"/>
              <a:t>score &lt;- c(84, 86, 88, 90, 93, 93, 96, 74, 77, 77, 80, 82, 84, 86, 87)</a:t>
            </a:r>
          </a:p>
          <a:p>
            <a:pPr marL="0" indent="0">
              <a:buNone/>
            </a:pPr>
            <a:r>
              <a:rPr lang="en-US" altLang="zh-CN" dirty="0"/>
              <a:t>treatment &lt;- factor(c(rep("A", 7), rep("B", 8)))</a:t>
            </a:r>
          </a:p>
          <a:p>
            <a:pPr marL="0" indent="0">
              <a:buNone/>
            </a:pPr>
            <a:r>
              <a:rPr lang="en-US" altLang="zh-CN" dirty="0" err="1"/>
              <a:t>mydata</a:t>
            </a:r>
            <a:r>
              <a:rPr lang="en-US" altLang="zh-CN" dirty="0"/>
              <a:t> &lt;- </a:t>
            </a:r>
            <a:r>
              <a:rPr lang="en-US" altLang="zh-CN" dirty="0" err="1"/>
              <a:t>data.frame</a:t>
            </a:r>
            <a:r>
              <a:rPr lang="en-US" altLang="zh-CN" dirty="0"/>
              <a:t>(treatment, score)</a:t>
            </a:r>
          </a:p>
          <a:p>
            <a:pPr marL="0" indent="0">
              <a:buNone/>
            </a:pPr>
            <a:r>
              <a:rPr lang="en-US" altLang="zh-CN" dirty="0" err="1"/>
              <a:t>oneway_test</a:t>
            </a:r>
            <a:r>
              <a:rPr lang="en-US" altLang="zh-CN" dirty="0"/>
              <a:t>(</a:t>
            </a:r>
            <a:r>
              <a:rPr lang="en-US" altLang="zh-CN" dirty="0" err="1"/>
              <a:t>score~treatment,data</a:t>
            </a:r>
            <a:r>
              <a:rPr lang="en-US" altLang="zh-CN" dirty="0"/>
              <a:t> = </a:t>
            </a:r>
            <a:r>
              <a:rPr lang="en-US" altLang="zh-CN" dirty="0" err="1"/>
              <a:t>mydata</a:t>
            </a:r>
            <a:r>
              <a:rPr lang="en-US" altLang="zh-CN" dirty="0"/>
              <a:t>, distribution = "exact")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5400" y="0"/>
            <a:ext cx="11089232" cy="1143000"/>
          </a:xfrm>
        </p:spPr>
        <p:txBody>
          <a:bodyPr/>
          <a:lstStyle/>
          <a:p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多层线性回归分析：一校一模型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内容占位符 3"/>
              <p:cNvGraphicFramePr>
                <a:graphicFrameLocks noGrp="1"/>
              </p:cNvGraphicFramePr>
              <p:nvPr>
                <p:ph idx="1"/>
                <p:custDataLst>
                  <p:tags r:id="rId1"/>
                </p:custDataLst>
              </p:nvPr>
            </p:nvGraphicFramePr>
            <p:xfrm>
              <a:off x="0" y="963930"/>
              <a:ext cx="12192000" cy="5815076"/>
            </p:xfrm>
            <a:graphic>
              <a:graphicData uri="http://schemas.openxmlformats.org/drawingml/2006/table">
                <a:tbl>
                  <a:tblPr firstRow="1" firstCol="1" bandRow="1">
                    <a:tableStyleId>{073A0DAA-6AF3-43AB-8588-CEC1D06C72B9}</a:tableStyleId>
                  </a:tblPr>
                  <a:tblGrid>
                    <a:gridCol w="76136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6928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21767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404368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299085">
                    <a:tc>
                      <a:txBody>
                        <a:bodyPr/>
                        <a:lstStyle/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r>
                            <a:rPr lang="zh-CN" sz="2000" kern="100" dirty="0">
                              <a:effectLst/>
                            </a:rPr>
                            <a:t>水平</a:t>
                          </a:r>
                          <a:endParaRPr lang="zh-CN" sz="20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r>
                            <a:rPr lang="zh-CN" sz="2000" kern="100" dirty="0">
                              <a:effectLst/>
                            </a:rPr>
                            <a:t>方程</a:t>
                          </a:r>
                          <a:endParaRPr lang="zh-CN" sz="20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r>
                            <a:rPr lang="zh-CN" altLang="en-US" sz="20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相当于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r>
                            <a:rPr lang="zh-CN" altLang="en-US" sz="2000" kern="100" dirty="0">
                              <a:effectLst/>
                            </a:rPr>
                            <a:t>待估参数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27025">
                    <a:tc gridSpan="4">
                      <a:txBody>
                        <a:bodyPr/>
                        <a:lstStyle/>
                        <a:p>
                          <a:pPr indent="127000" algn="l">
                            <a:spcAft>
                              <a:spcPts val="0"/>
                            </a:spcAft>
                          </a:pPr>
                          <a:r>
                            <a:rPr lang="en-US" altLang="zh-CN" sz="2000" kern="100" dirty="0">
                              <a:effectLst/>
                            </a:rPr>
                            <a:t>             </a:t>
                          </a:r>
                          <a:r>
                            <a:rPr lang="zh-CN" sz="2000" kern="100" dirty="0">
                              <a:effectLst/>
                            </a:rPr>
                            <a:t>无条件模型（零模型）</a:t>
                          </a:r>
                          <a:endParaRPr lang="zh-CN" sz="20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895350">
                    <a:tc>
                      <a:txBody>
                        <a:bodyPr/>
                        <a:lstStyle/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r>
                            <a:rPr lang="en-US" sz="2000" kern="100">
                              <a:effectLst/>
                            </a:rPr>
                            <a:t>1</a:t>
                          </a:r>
                          <a:endParaRPr lang="zh-CN" sz="2000" kern="100">
                            <a:effectLst/>
                          </a:endParaRPr>
                        </a:p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r>
                            <a:rPr lang="en-US" sz="2000" kern="100">
                              <a:effectLst/>
                            </a:rPr>
                            <a:t>2</a:t>
                          </a:r>
                          <a:endParaRPr lang="en-US" sz="2000" kern="1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zh-CN" sz="180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  <m:r>
                                  <a:rPr lang="en-US" sz="1800" kern="1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zh-CN" sz="18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sz="1800" kern="1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zh-CN" sz="18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sz="1800" kern="100" dirty="0">
                            <a:effectLst/>
                          </a:endParaRPr>
                        </a:p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zh-CN" sz="18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sz="1800" kern="1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zh-CN" sz="18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00</m:t>
                                    </m:r>
                                  </m:sub>
                                </m:sSub>
                                <m:r>
                                  <a:rPr lang="en-US" sz="1800" kern="1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zh-CN" sz="18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 kern="100" dirty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285750" indent="-285750" algn="just">
                            <a:spcAft>
                              <a:spcPts val="0"/>
                            </a:spcAft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altLang="zh-CN" sz="1800" kern="100" dirty="0" err="1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ECNUer</a:t>
                          </a:r>
                          <a:r>
                            <a:rPr lang="zh-CN" altLang="en-US" sz="18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的成绩 </a:t>
                          </a:r>
                          <a:r>
                            <a:rPr lang="en-US" altLang="zh-CN" sz="18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= ECNU</a:t>
                          </a:r>
                          <a:r>
                            <a:rPr lang="zh-CN" altLang="en-US" sz="18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平均数 </a:t>
                          </a:r>
                          <a:r>
                            <a:rPr lang="en-US" altLang="zh-CN" sz="18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+ </a:t>
                          </a:r>
                          <a:r>
                            <a:rPr lang="zh-CN" altLang="en-US" sz="18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残差</a:t>
                          </a:r>
                        </a:p>
                        <a:p>
                          <a:pPr marL="285750" indent="-285750" algn="just">
                            <a:spcAft>
                              <a:spcPts val="0"/>
                            </a:spcAft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altLang="zh-CN" sz="18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ECNU</a:t>
                          </a:r>
                          <a:r>
                            <a:rPr lang="zh-CN" altLang="en-US" sz="18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平均数 </a:t>
                          </a:r>
                          <a:r>
                            <a:rPr lang="en-US" altLang="zh-CN" sz="18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= </a:t>
                          </a:r>
                          <a:r>
                            <a:rPr lang="zh-CN" altLang="en-US" sz="18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全国平均数 </a:t>
                          </a:r>
                          <a:r>
                            <a:rPr lang="en-US" altLang="zh-CN" sz="18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+ ECNU“</a:t>
                          </a:r>
                          <a:r>
                            <a:rPr lang="zh-CN" altLang="en-US" sz="18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平均数效应”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12573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defRPr/>
                          </a:pP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因变量总平均数（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zh-CN" altLang="en-US" sz="1800" b="0" i="1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00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）</a:t>
                          </a:r>
                          <a:endParaRPr kumimoji="0" lang="en-US" altLang="zh-CN" sz="1800" b="0" i="0" u="none" strike="noStrike" kern="100" cap="none" spc="0" normalizeH="0" baseline="0" noProof="0" dirty="0">
                            <a:ln>
                              <a:noFill/>
                            </a:ln>
                            <a:solidFill>
                              <a:srgbClr val="0000CC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lvl="0" indent="12573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defRPr/>
                          </a:pP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群组内方差（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kumimoji="0" lang="zh-CN" altLang="en-US" sz="1800" b="0" i="1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）</a:t>
                          </a:r>
                          <a:endParaRPr kumimoji="0" lang="en-US" altLang="zh-CN" sz="1800" b="0" i="0" u="none" strike="noStrike" kern="100" cap="none" spc="0" normalizeH="0" baseline="0" noProof="0" dirty="0">
                            <a:ln>
                              <a:noFill/>
                            </a:ln>
                            <a:solidFill>
                              <a:srgbClr val="0000CC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lvl="0" indent="12573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defRPr/>
                          </a:pP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群组平均数（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zh-CN" altLang="en-US" sz="1800" b="0" i="1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0</m:t>
                                  </m:r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𝑗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）的方差（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zh-CN" altLang="en-US" sz="1800" b="0" i="1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00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）</a:t>
                          </a:r>
                        </a:p>
                      </a:txBody>
                      <a:tcPr marL="0" marR="0" marT="0" marB="0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90195">
                    <a:tc gridSpan="4">
                      <a:txBody>
                        <a:bodyPr/>
                        <a:lstStyle/>
                        <a:p>
                          <a:pPr indent="127000" algn="l">
                            <a:spcAft>
                              <a:spcPts val="0"/>
                            </a:spcAft>
                          </a:pPr>
                          <a:r>
                            <a:rPr lang="en-US" altLang="zh-CN" sz="1800" kern="100" dirty="0">
                              <a:effectLst/>
                            </a:rPr>
                            <a:t>               </a:t>
                          </a:r>
                          <a:r>
                            <a:rPr lang="zh-CN" sz="1800" kern="100" dirty="0">
                              <a:effectLst/>
                            </a:rPr>
                            <a:t>随机截距模型</a:t>
                          </a:r>
                          <a:endParaRPr lang="zh-CN" sz="18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0" marR="0" marT="0" marB="0"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743075">
                    <a:tc>
                      <a:txBody>
                        <a:bodyPr/>
                        <a:lstStyle/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r>
                            <a:rPr lang="en-US" sz="2000" kern="100">
                              <a:effectLst/>
                            </a:rPr>
                            <a:t>1</a:t>
                          </a:r>
                          <a:endParaRPr lang="zh-CN" sz="2000" kern="100">
                            <a:effectLst/>
                          </a:endParaRPr>
                        </a:p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r>
                            <a:rPr lang="en-US" sz="2000" kern="100">
                              <a:effectLst/>
                            </a:rPr>
                            <a:t>2</a:t>
                          </a:r>
                          <a:endParaRPr lang="zh-CN" sz="2000" kern="100">
                            <a:effectLst/>
                          </a:endParaRPr>
                        </a:p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r>
                            <a:rPr lang="en-US" sz="2000" kern="100">
                              <a:effectLst/>
                            </a:rPr>
                            <a:t>2</a:t>
                          </a:r>
                          <a:endParaRPr lang="en-US" sz="2000" kern="1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zh-CN" sz="180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  <m:r>
                                  <a:rPr lang="en-US" sz="1800" kern="1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zh-CN" sz="18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sz="1800" kern="1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zh-CN" sz="18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zh-CN" sz="1800" i="1" kern="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kern="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800" kern="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  <m:r>
                                          <a:rPr lang="en-US" sz="1800" kern="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zh-CN" sz="1800" i="1" kern="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zh-CN" sz="1800" i="1" kern="1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 kern="1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𝑋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 kern="1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𝑖𝑗</m:t>
                                            </m:r>
                                          </m:sub>
                                        </m:sSub>
                                        <m:r>
                                          <a:rPr lang="en-US" sz="1800" kern="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zh-CN" sz="1800" i="1" kern="1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acc>
                                              <m:accPr>
                                                <m:chr m:val="̅"/>
                                                <m:ctrlPr>
                                                  <a:rPr lang="zh-CN" sz="1800" i="1" kern="10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en-US" sz="1800" kern="10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𝑋</m:t>
                                                </m:r>
                                              </m:e>
                                            </m:acc>
                                          </m:e>
                                          <m:sub>
                                            <m:r>
                                              <a:rPr lang="en-US" sz="1800" kern="1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sz="1800" kern="100" dirty="0">
                            <a:effectLst/>
                          </a:endParaRPr>
                        </a:p>
                        <a:p>
                          <a:pPr indent="127000"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zh-CN" sz="18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sz="1800" kern="1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zh-CN" sz="18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00</m:t>
                                    </m:r>
                                  </m:sub>
                                </m:sSub>
                                <m:r>
                                  <a:rPr lang="en-US" sz="1800" kern="1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zh-CN" sz="18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sz="1800" kern="100" dirty="0">
                            <a:effectLst/>
                          </a:endParaRPr>
                        </a:p>
                        <a:p>
                          <a:pPr indent="127000"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zh-CN" sz="18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sz="1800" kern="1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zh-CN" sz="18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 kern="100" dirty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defRPr/>
                          </a:pPr>
                          <a:r>
                            <a:rPr kumimoji="0" lang="en-US" altLang="zh-CN" sz="1800" b="0" i="0" u="none" strike="noStrike" kern="1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ECNUer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的成绩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= ECNU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平均数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+ ECNU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斜率*你的校内离差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+ 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残差</a:t>
                          </a:r>
                          <a:endParaRPr kumimoji="0" lang="en-US" altLang="zh-CN" sz="1800" b="0" i="0" u="none" strike="noStrike" kern="100" cap="none" spc="0" normalizeH="0" baseline="0" noProof="0" dirty="0">
                            <a:ln>
                              <a:noFill/>
                            </a:ln>
                            <a:solidFill>
                              <a:srgbClr val="0000CC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285750" marR="0" lvl="0" indent="-2857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defRPr/>
                          </a:pP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ECNU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平均数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= 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全国平均数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+ ECNU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“平均数效应”</a:t>
                          </a:r>
                          <a:endParaRPr kumimoji="0" lang="en-US" altLang="zh-CN" sz="1800" b="0" i="0" u="none" strike="noStrike" kern="100" cap="none" spc="0" normalizeH="0" baseline="0" noProof="0" dirty="0">
                            <a:ln>
                              <a:noFill/>
                            </a:ln>
                            <a:solidFill>
                              <a:srgbClr val="0000CC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285750" marR="0" lvl="0" indent="-2857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defRPr/>
                          </a:pP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ECNU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斜率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= 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全国各大学平均斜率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12700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因变量总平均数（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zh-CN" altLang="en-US" sz="1800" b="0" i="1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00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）</a:t>
                          </a:r>
                        </a:p>
                        <a:p>
                          <a:pPr marL="0" marR="0" lvl="0" indent="12700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第一水平残差方差（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kumimoji="0" lang="zh-CN" altLang="en-US" sz="1800" b="0" i="1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）</a:t>
                          </a:r>
                        </a:p>
                        <a:p>
                          <a:pPr marL="0" marR="0" lvl="0" indent="12700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自变量与因变量之间的相关（回归系数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zh-CN" altLang="en-US" sz="1800" b="0" i="1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10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）</a:t>
                          </a:r>
                        </a:p>
                        <a:p>
                          <a:pPr marL="0" marR="0" lvl="0" indent="12700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群组平均数（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zh-CN" altLang="en-US" sz="1800" b="0" i="1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0</m:t>
                                  </m:r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𝑗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）的方差（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zh-CN" altLang="en-US" sz="1800" b="0" i="1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00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）</a:t>
                          </a:r>
                        </a:p>
                      </a:txBody>
                      <a:tcPr marL="0" marR="0" marT="0" marB="0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90195">
                    <a:tc gridSpan="4">
                      <a:txBody>
                        <a:bodyPr/>
                        <a:lstStyle/>
                        <a:p>
                          <a:pPr indent="127000" algn="l">
                            <a:spcAft>
                              <a:spcPts val="0"/>
                            </a:spcAft>
                          </a:pPr>
                          <a:r>
                            <a:rPr lang="en-US" altLang="zh-CN" sz="1800" kern="100" dirty="0">
                              <a:effectLst/>
                            </a:rPr>
                            <a:t>               </a:t>
                          </a:r>
                          <a:r>
                            <a:rPr lang="zh-CN" sz="1800" kern="100" dirty="0">
                              <a:effectLst/>
                            </a:rPr>
                            <a:t>随机系数模型</a:t>
                          </a:r>
                          <a:endParaRPr lang="zh-CN" sz="18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0" marR="0" marT="0" marB="0"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1859915">
                    <a:tc>
                      <a:txBody>
                        <a:bodyPr/>
                        <a:lstStyle/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r>
                            <a:rPr lang="en-US" sz="2000" kern="100" dirty="0">
                              <a:effectLst/>
                            </a:rPr>
                            <a:t>1</a:t>
                          </a:r>
                          <a:endParaRPr lang="zh-CN" sz="2000" kern="100" dirty="0">
                            <a:effectLst/>
                          </a:endParaRPr>
                        </a:p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r>
                            <a:rPr lang="en-US" sz="2000" kern="100" dirty="0">
                              <a:effectLst/>
                            </a:rPr>
                            <a:t>2</a:t>
                          </a:r>
                          <a:endParaRPr lang="zh-CN" sz="2000" kern="100" dirty="0">
                            <a:effectLst/>
                          </a:endParaRPr>
                        </a:p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r>
                            <a:rPr lang="en-US" sz="2000" kern="100" dirty="0">
                              <a:effectLst/>
                            </a:rPr>
                            <a:t>2</a:t>
                          </a:r>
                          <a:endParaRPr lang="en-US" sz="20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zh-CN" sz="1800" i="1" kern="1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  <m:r>
                                  <a:rPr lang="en-US" sz="1800" kern="1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zh-CN" sz="18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sz="1800" kern="1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zh-CN" sz="18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zh-CN" sz="1800" i="1" kern="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kern="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1800" kern="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  <m:r>
                                          <a:rPr lang="en-US" sz="1800" kern="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zh-CN" sz="1800" i="1" kern="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zh-CN" sz="1800" i="1" kern="1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 kern="1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𝑋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 kern="1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𝑖𝑗</m:t>
                                            </m:r>
                                          </m:sub>
                                        </m:sSub>
                                        <m:r>
                                          <a:rPr lang="en-US" sz="1800" kern="1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zh-CN" sz="1800" i="1" kern="1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acc>
                                              <m:accPr>
                                                <m:chr m:val="̅"/>
                                                <m:ctrlPr>
                                                  <a:rPr lang="zh-CN" sz="1800" i="1" kern="10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en-US" sz="1800" kern="10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𝑋</m:t>
                                                </m:r>
                                              </m:e>
                                            </m:acc>
                                          </m:e>
                                          <m:sub>
                                            <m:r>
                                              <a:rPr lang="en-US" sz="1800" kern="1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sz="1800" kern="100" dirty="0">
                            <a:effectLst/>
                          </a:endParaRPr>
                        </a:p>
                        <a:p>
                          <a:pPr indent="127000"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zh-CN" sz="18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sz="1800" kern="1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zh-CN" sz="18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00</m:t>
                                    </m:r>
                                  </m:sub>
                                </m:sSub>
                                <m:r>
                                  <a:rPr lang="en-US" sz="1800" kern="1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zh-CN" sz="18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sz="1800" kern="100" dirty="0">
                            <a:effectLst/>
                          </a:endParaRPr>
                        </a:p>
                        <a:p>
                          <a:pPr indent="127000"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zh-CN" sz="18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sz="1800" kern="1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zh-CN" sz="18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sub>
                                </m:sSub>
                                <m:r>
                                  <a:rPr lang="en-US" sz="1800" kern="10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zh-CN" sz="1800" i="1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1800" kern="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 kern="100" dirty="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defRPr/>
                          </a:pPr>
                          <a:r>
                            <a:rPr kumimoji="0" lang="en-US" altLang="zh-CN" sz="1800" b="0" i="0" u="none" strike="noStrike" kern="1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ECNUer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的成绩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= ECNU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平均数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+ ECNU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斜率*你的校内离差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+ 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残差</a:t>
                          </a:r>
                          <a:endParaRPr kumimoji="0" lang="en-US" altLang="zh-CN" sz="1800" b="0" i="0" u="none" strike="noStrike" kern="100" cap="none" spc="0" normalizeH="0" baseline="0" noProof="0" dirty="0">
                            <a:ln>
                              <a:noFill/>
                            </a:ln>
                            <a:solidFill>
                              <a:srgbClr val="0000CC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285750" marR="0" lvl="0" indent="-2857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defRPr/>
                          </a:pP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ECNU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平均数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= 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全国平均数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+ ECNU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“平均数效应”</a:t>
                          </a:r>
                          <a:endParaRPr kumimoji="0" lang="en-US" altLang="zh-CN" sz="1800" b="0" i="0" u="none" strike="noStrike" kern="100" cap="none" spc="0" normalizeH="0" baseline="0" noProof="0" dirty="0">
                            <a:ln>
                              <a:noFill/>
                            </a:ln>
                            <a:solidFill>
                              <a:srgbClr val="0000CC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285750" marR="0" lvl="0" indent="-2857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defRPr/>
                          </a:pP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ECNU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斜率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= 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全国各大学平均斜率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+ ECNU“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斜率效应”</a:t>
                          </a:r>
                          <a:endParaRPr kumimoji="0" lang="zh-CN" altLang="zh-CN" sz="1800" b="0" i="0" u="none" strike="noStrike" kern="100" cap="none" spc="0" normalizeH="0" baseline="0" noProof="0" dirty="0">
                            <a:ln>
                              <a:noFill/>
                            </a:ln>
                            <a:solidFill>
                              <a:srgbClr val="0000CC"/>
                            </a:solidFill>
                            <a:effectLst/>
                            <a:uLnTx/>
                            <a:uFillTx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+mn-cs"/>
                          </a:endParaRPr>
                        </a:p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endParaRPr kumimoji="0" lang="zh-CN" altLang="zh-CN" sz="1800" b="0" i="0" u="none" strike="noStrike" kern="100" cap="none" spc="0" normalizeH="0" baseline="0" noProof="0" dirty="0">
                            <a:ln>
                              <a:noFill/>
                            </a:ln>
                            <a:solidFill>
                              <a:srgbClr val="0000CC"/>
                            </a:solidFill>
                            <a:effectLst/>
                            <a:uLnTx/>
                            <a:uFillTx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12700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因变量总平均数（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zh-CN" altLang="en-US" sz="1800" b="0" i="1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00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）</a:t>
                          </a:r>
                        </a:p>
                        <a:p>
                          <a:pPr marL="0" marR="0" lvl="0" indent="12700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第一水平残差方差（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kumimoji="0" lang="zh-CN" altLang="en-US" sz="1800" b="0" i="1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）</a:t>
                          </a:r>
                        </a:p>
                        <a:p>
                          <a:pPr marL="0" marR="0" lvl="0" indent="12700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自变量与因变量之间的相关（回归系数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zh-CN" altLang="en-US" sz="1800" b="0" i="1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10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）</a:t>
                          </a:r>
                        </a:p>
                        <a:p>
                          <a:pPr marL="0" marR="0" lvl="0" indent="12700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群组平均数（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zh-CN" altLang="en-US" sz="1800" b="0" i="1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0</m:t>
                                  </m:r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𝑗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）的方差（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zh-CN" altLang="en-US" sz="1800" b="0" i="1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00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）</a:t>
                          </a:r>
                        </a:p>
                        <a:p>
                          <a:pPr marL="0" marR="0" lvl="0" indent="12700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斜率（回归系数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zh-CN" altLang="en-US" sz="1800" b="0" i="1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1</m:t>
                                  </m:r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𝑗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）的方差（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zh-CN" altLang="en-US" sz="1800" b="0" i="1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11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）</a:t>
                          </a:r>
                        </a:p>
                        <a:p>
                          <a:pPr marL="0" marR="0" lvl="0" indent="12700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平均数与斜率的协方差（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zh-CN" altLang="en-US" sz="1800" b="0" i="1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CC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01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）</a:t>
                          </a:r>
                        </a:p>
                      </a:txBody>
                      <a:tcPr marL="0" marR="0" marT="0" marB="0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内容占位符 3"/>
              <p:cNvGraphicFramePr>
                <a:graphicFrameLocks noGrp="1"/>
              </p:cNvGraphicFramePr>
              <p:nvPr>
                <p:ph idx="1"/>
                <p:custDataLst>
                  <p:tags r:id="rId3"/>
                </p:custDataLst>
              </p:nvPr>
            </p:nvGraphicFramePr>
            <p:xfrm>
              <a:off x="0" y="963930"/>
              <a:ext cx="12192000" cy="5815076"/>
            </p:xfrm>
            <a:graphic>
              <a:graphicData uri="http://schemas.openxmlformats.org/drawingml/2006/table">
                <a:tbl>
                  <a:tblPr firstRow="1" firstCol="1" bandRow="1">
                    <a:tableStyleId>{073A0DAA-6AF3-43AB-8588-CEC1D06C72B9}</a:tableStyleId>
                  </a:tblPr>
                  <a:tblGrid>
                    <a:gridCol w="761365"/>
                    <a:gridCol w="3169285"/>
                    <a:gridCol w="4217670"/>
                    <a:gridCol w="4043680"/>
                  </a:tblGrid>
                  <a:tr h="299085">
                    <a:tc>
                      <a:txBody>
                        <a:bodyPr/>
                        <a:lstStyle/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r>
                            <a:rPr lang="zh-CN" sz="2000" kern="100" dirty="0">
                              <a:effectLst/>
                            </a:rPr>
                            <a:t>水平</a:t>
                          </a:r>
                          <a:endParaRPr lang="zh-CN" sz="20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r>
                            <a:rPr lang="zh-CN" sz="2000" kern="100" dirty="0">
                              <a:effectLst/>
                            </a:rPr>
                            <a:t>方程</a:t>
                          </a:r>
                          <a:endParaRPr lang="zh-CN" sz="20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r>
                            <a:rPr lang="zh-CN" altLang="en-US" sz="20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相当于</a:t>
                          </a:r>
                          <a:endParaRPr lang="zh-CN" altLang="en-US" sz="20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r>
                            <a:rPr lang="zh-CN" altLang="en-US" sz="2000" kern="100" dirty="0">
                              <a:effectLst/>
                            </a:rPr>
                            <a:t>待估参数</a:t>
                          </a:r>
                          <a:endParaRPr lang="zh-CN" altLang="en-US" sz="2000" kern="100" dirty="0">
                            <a:effectLst/>
                          </a:endParaRPr>
                        </a:p>
                      </a:txBody>
                      <a:tcPr marL="68580" marR="68580" marT="0" marB="0"/>
                    </a:tc>
                  </a:tr>
                  <a:tr h="327025">
                    <a:tc gridSpan="4">
                      <a:txBody>
                        <a:bodyPr/>
                        <a:lstStyle/>
                        <a:p>
                          <a:pPr indent="127000" algn="l">
                            <a:spcAft>
                              <a:spcPts val="0"/>
                            </a:spcAft>
                          </a:pPr>
                          <a:r>
                            <a:rPr lang="en-US" altLang="zh-CN" sz="2000" kern="100" dirty="0">
                              <a:effectLst/>
                            </a:rPr>
                            <a:t>             </a:t>
                          </a:r>
                          <a:r>
                            <a:rPr lang="zh-CN" sz="2000" kern="100" dirty="0">
                              <a:effectLst/>
                            </a:rPr>
                            <a:t>无条件模型（零模型）</a:t>
                          </a:r>
                          <a:endParaRPr lang="zh-CN" sz="20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/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</a:tr>
                  <a:tr h="895350">
                    <a:tc>
                      <a:txBody>
                        <a:bodyPr/>
                        <a:lstStyle/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r>
                            <a:rPr lang="en-US" sz="2000" kern="100">
                              <a:effectLst/>
                            </a:rPr>
                            <a:t>1</a:t>
                          </a:r>
                          <a:endParaRPr lang="zh-CN" sz="2000" kern="100">
                            <a:effectLst/>
                          </a:endParaRPr>
                        </a:p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r>
                            <a:rPr lang="en-US" sz="2000" kern="100">
                              <a:effectLst/>
                            </a:rPr>
                            <a:t>2</a:t>
                          </a:r>
                          <a:endParaRPr lang="en-US" sz="2000" kern="1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>
                        <a:blipFill>
                          <a:blip r:embed="rId4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 algn="just">
                            <a:spcAft>
                              <a:spcPts val="0"/>
                            </a:spcAft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altLang="zh-CN" sz="1800" kern="100" dirty="0" err="1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ECNUer</a:t>
                          </a:r>
                          <a:r>
                            <a:rPr lang="zh-CN" altLang="en-US" sz="18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的成绩 </a:t>
                          </a:r>
                          <a:r>
                            <a:rPr lang="en-US" altLang="zh-CN" sz="18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= ECNU</a:t>
                          </a:r>
                          <a:r>
                            <a:rPr lang="zh-CN" altLang="en-US" sz="18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平均数 </a:t>
                          </a:r>
                          <a:r>
                            <a:rPr lang="en-US" altLang="zh-CN" sz="18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+ </a:t>
                          </a:r>
                          <a:r>
                            <a:rPr lang="zh-CN" altLang="en-US" sz="18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残差</a:t>
                          </a:r>
                          <a:endParaRPr lang="zh-CN" altLang="en-US" sz="18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  <a:p>
                          <a:pPr marL="285750" indent="-285750" algn="just">
                            <a:spcAft>
                              <a:spcPts val="0"/>
                            </a:spcAft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altLang="zh-CN" sz="18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ECNU</a:t>
                          </a:r>
                          <a:r>
                            <a:rPr lang="zh-CN" altLang="en-US" sz="18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平均数 </a:t>
                          </a:r>
                          <a:r>
                            <a:rPr lang="en-US" altLang="zh-CN" sz="18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= </a:t>
                          </a:r>
                          <a:r>
                            <a:rPr lang="zh-CN" altLang="en-US" sz="18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全国平均数 </a:t>
                          </a:r>
                          <a:r>
                            <a:rPr lang="en-US" altLang="zh-CN" sz="18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+ ECNU“</a:t>
                          </a:r>
                          <a:r>
                            <a:rPr lang="zh-CN" altLang="en-US" sz="18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平均数效应”</a:t>
                          </a:r>
                          <a:endParaRPr lang="zh-CN" altLang="en-US" sz="18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>
                        <a:blipFill>
                          <a:blip r:embed="rId4"/>
                        </a:blipFill>
                      </a:tcPr>
                    </a:tc>
                  </a:tr>
                  <a:tr h="290195">
                    <a:tc gridSpan="4">
                      <a:txBody>
                        <a:bodyPr/>
                        <a:lstStyle/>
                        <a:p>
                          <a:pPr indent="127000" algn="l">
                            <a:spcAft>
                              <a:spcPts val="0"/>
                            </a:spcAft>
                          </a:pPr>
                          <a:r>
                            <a:rPr lang="en-US" altLang="zh-CN" sz="1800" kern="100" dirty="0">
                              <a:effectLst/>
                            </a:rPr>
                            <a:t>               </a:t>
                          </a:r>
                          <a:r>
                            <a:rPr lang="zh-CN" sz="1800" kern="100" dirty="0">
                              <a:effectLst/>
                            </a:rPr>
                            <a:t>随机截距模型</a:t>
                          </a:r>
                          <a:endParaRPr lang="zh-CN" sz="18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0" marR="0" marT="0" marB="0"/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</a:tr>
                  <a:tr h="1743075">
                    <a:tc>
                      <a:txBody>
                        <a:bodyPr/>
                        <a:lstStyle/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r>
                            <a:rPr lang="en-US" sz="2000" kern="100">
                              <a:effectLst/>
                            </a:rPr>
                            <a:t>1</a:t>
                          </a:r>
                          <a:endParaRPr lang="zh-CN" sz="2000" kern="100">
                            <a:effectLst/>
                          </a:endParaRPr>
                        </a:p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r>
                            <a:rPr lang="en-US" sz="2000" kern="100">
                              <a:effectLst/>
                            </a:rPr>
                            <a:t>2</a:t>
                          </a:r>
                          <a:endParaRPr lang="zh-CN" sz="2000" kern="100">
                            <a:effectLst/>
                          </a:endParaRPr>
                        </a:p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r>
                            <a:rPr lang="en-US" sz="2000" kern="100">
                              <a:effectLst/>
                            </a:rPr>
                            <a:t>2</a:t>
                          </a:r>
                          <a:endParaRPr lang="en-US" sz="2000" kern="1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>
                        <a:blipFill>
                          <a:blip r:embed="rId4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defRPr/>
                          </a:pPr>
                          <a:r>
                            <a:rPr kumimoji="0" lang="en-US" altLang="zh-CN" sz="1800" b="0" i="0" u="none" strike="noStrike" kern="1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ECNUer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的成绩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= ECNU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平均数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+ ECNU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斜率*你的校内离差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+ 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残差</a:t>
                          </a:r>
                          <a:endParaRPr kumimoji="0" lang="en-US" altLang="zh-CN" sz="1800" b="0" i="0" u="none" strike="noStrike" kern="100" cap="none" spc="0" normalizeH="0" baseline="0" noProof="0" dirty="0">
                            <a:ln>
                              <a:noFill/>
                            </a:ln>
                            <a:solidFill>
                              <a:srgbClr val="0000CC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285750" marR="0" lvl="0" indent="-2857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defRPr/>
                          </a:pP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ECNU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平均数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= 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全国平均数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+ ECNU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“平均数效应”</a:t>
                          </a:r>
                          <a:endParaRPr kumimoji="0" lang="en-US" altLang="zh-CN" sz="1800" b="0" i="0" u="none" strike="noStrike" kern="100" cap="none" spc="0" normalizeH="0" baseline="0" noProof="0" dirty="0">
                            <a:ln>
                              <a:noFill/>
                            </a:ln>
                            <a:solidFill>
                              <a:srgbClr val="0000CC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285750" marR="0" lvl="0" indent="-2857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defRPr/>
                          </a:pP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ECNU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斜率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= 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全国各大学平均斜率</a:t>
                          </a:r>
                          <a:endParaRPr kumimoji="0" lang="zh-CN" altLang="en-US" sz="1800" b="0" i="0" u="none" strike="noStrike" kern="100" cap="none" spc="0" normalizeH="0" baseline="0" noProof="0" dirty="0">
                            <a:ln>
                              <a:noFill/>
                            </a:ln>
                            <a:solidFill>
                              <a:srgbClr val="0000CC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>
                        <a:blipFill>
                          <a:blip r:embed="rId4"/>
                        </a:blipFill>
                      </a:tcPr>
                    </a:tc>
                  </a:tr>
                  <a:tr h="290195">
                    <a:tc gridSpan="4">
                      <a:txBody>
                        <a:bodyPr/>
                        <a:lstStyle/>
                        <a:p>
                          <a:pPr indent="127000" algn="l">
                            <a:spcAft>
                              <a:spcPts val="0"/>
                            </a:spcAft>
                          </a:pPr>
                          <a:r>
                            <a:rPr lang="en-US" altLang="zh-CN" sz="1800" kern="100" dirty="0">
                              <a:effectLst/>
                            </a:rPr>
                            <a:t>               </a:t>
                          </a:r>
                          <a:r>
                            <a:rPr lang="zh-CN" sz="1800" kern="100" dirty="0">
                              <a:effectLst/>
                            </a:rPr>
                            <a:t>随机系数模型</a:t>
                          </a:r>
                          <a:endParaRPr lang="zh-CN" sz="18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0" marR="0" marT="0" marB="0"/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</a:tr>
                  <a:tr h="1954530">
                    <a:tc>
                      <a:txBody>
                        <a:bodyPr/>
                        <a:lstStyle/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r>
                            <a:rPr lang="en-US" sz="2000" kern="100" dirty="0">
                              <a:effectLst/>
                            </a:rPr>
                            <a:t>1</a:t>
                          </a:r>
                          <a:endParaRPr lang="zh-CN" sz="2000" kern="100" dirty="0">
                            <a:effectLst/>
                          </a:endParaRPr>
                        </a:p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r>
                            <a:rPr lang="en-US" sz="2000" kern="100" dirty="0">
                              <a:effectLst/>
                            </a:rPr>
                            <a:t>2</a:t>
                          </a:r>
                          <a:endParaRPr lang="zh-CN" sz="2000" kern="100" dirty="0">
                            <a:effectLst/>
                          </a:endParaRPr>
                        </a:p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r>
                            <a:rPr lang="en-US" sz="2000" kern="100" dirty="0">
                              <a:effectLst/>
                            </a:rPr>
                            <a:t>2</a:t>
                          </a:r>
                          <a:endParaRPr lang="en-US" sz="2000" kern="1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>
                        <a:blipFill>
                          <a:blip r:embed="rId4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285750" marR="0" lvl="0" indent="-2857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defRPr/>
                          </a:pPr>
                          <a:r>
                            <a:rPr kumimoji="0" lang="en-US" altLang="zh-CN" sz="1800" b="0" i="0" u="none" strike="noStrike" kern="1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ECNUer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的成绩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= ECNU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平均数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+ ECNU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斜率*你的校内离差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+ 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残差</a:t>
                          </a:r>
                          <a:endParaRPr kumimoji="0" lang="en-US" altLang="zh-CN" sz="1800" b="0" i="0" u="none" strike="noStrike" kern="100" cap="none" spc="0" normalizeH="0" baseline="0" noProof="0" dirty="0">
                            <a:ln>
                              <a:noFill/>
                            </a:ln>
                            <a:solidFill>
                              <a:srgbClr val="0000CC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285750" marR="0" lvl="0" indent="-2857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defRPr/>
                          </a:pP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ECNU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平均数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= 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全国平均数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+ ECNU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“平均数效应”</a:t>
                          </a:r>
                          <a:endParaRPr kumimoji="0" lang="en-US" altLang="zh-CN" sz="1800" b="0" i="0" u="none" strike="noStrike" kern="100" cap="none" spc="0" normalizeH="0" baseline="0" noProof="0" dirty="0">
                            <a:ln>
                              <a:noFill/>
                            </a:ln>
                            <a:solidFill>
                              <a:srgbClr val="0000CC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285750" marR="0" lvl="0" indent="-2857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defRPr/>
                          </a:pP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ECNU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斜率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= 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全国各大学平均斜率 </a:t>
                          </a:r>
                          <a:r>
                            <a:rPr kumimoji="0" lang="en-US" altLang="zh-CN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+ ECNU“</a:t>
                          </a:r>
                          <a:r>
                            <a:rPr kumimoji="0" lang="zh-CN" altLang="en-US" sz="1800" b="0" i="0" u="none" strike="noStrike" kern="1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CC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斜率效应”</a:t>
                          </a:r>
                          <a:endParaRPr kumimoji="0" lang="zh-CN" altLang="zh-CN" sz="1800" b="0" i="0" u="none" strike="noStrike" kern="100" cap="none" spc="0" normalizeH="0" baseline="0" noProof="0" dirty="0">
                            <a:ln>
                              <a:noFill/>
                            </a:ln>
                            <a:solidFill>
                              <a:srgbClr val="0000CC"/>
                            </a:solidFill>
                            <a:effectLst/>
                            <a:uLnTx/>
                            <a:uFillTx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+mn-cs"/>
                          </a:endParaRPr>
                        </a:p>
                        <a:p>
                          <a:pPr indent="127000" algn="just">
                            <a:spcAft>
                              <a:spcPts val="0"/>
                            </a:spcAft>
                          </a:pPr>
                          <a:endParaRPr kumimoji="0" lang="zh-CN" altLang="zh-CN" sz="1800" b="0" i="0" u="none" strike="noStrike" kern="100" cap="none" spc="0" normalizeH="0" baseline="0" noProof="0" dirty="0">
                            <a:ln>
                              <a:noFill/>
                            </a:ln>
                            <a:solidFill>
                              <a:srgbClr val="0000CC"/>
                            </a:solidFill>
                            <a:effectLst/>
                            <a:uLnTx/>
                            <a:uFillTx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>
                        <a:blipFill>
                          <a:blip r:embed="rId4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R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的输出结果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Exact Two-Sample Fisher-Pitman Permutation Test</a:t>
            </a:r>
          </a:p>
          <a:p>
            <a:pPr marL="0" indent="0">
              <a:buNone/>
            </a:pPr>
            <a:r>
              <a:rPr lang="en-US" altLang="zh-CN" dirty="0"/>
              <a:t>data:  score by treatment (A, B)</a:t>
            </a:r>
          </a:p>
          <a:p>
            <a:pPr marL="0" indent="0">
              <a:buNone/>
            </a:pPr>
            <a:r>
              <a:rPr lang="en-US" altLang="zh-CN" dirty="0"/>
              <a:t>Z = 2.7542, p-value = 0.002642</a:t>
            </a:r>
          </a:p>
          <a:p>
            <a:pPr marL="0" indent="0">
              <a:buNone/>
            </a:pPr>
            <a:r>
              <a:rPr lang="en-US" altLang="zh-CN" dirty="0"/>
              <a:t>alternative hypothesis: true mu is not equal to 0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随机化检验可以做方差分析吗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同样做，无非是</a:t>
            </a:r>
            <a:endParaRPr lang="en-US" altLang="zh-CN" b="1" dirty="0"/>
          </a:p>
          <a:p>
            <a:pPr marL="0" indent="0">
              <a:buNone/>
            </a:pPr>
            <a:r>
              <a:rPr lang="en-US" altLang="zh-CN" b="1" dirty="0"/>
              <a:t>——</a:t>
            </a:r>
            <a:r>
              <a:rPr lang="zh-CN" altLang="en-US" b="1" dirty="0"/>
              <a:t>两副牌变成</a:t>
            </a:r>
            <a:r>
              <a:rPr lang="en-US" altLang="zh-CN" b="1" dirty="0"/>
              <a:t>k</a:t>
            </a:r>
            <a:r>
              <a:rPr lang="zh-CN" altLang="en-US" b="1" dirty="0"/>
              <a:t>副牌，计算和比较</a:t>
            </a:r>
            <a:r>
              <a:rPr lang="en-US" altLang="zh-CN" b="1" dirty="0"/>
              <a:t>SSA</a:t>
            </a:r>
            <a:r>
              <a:rPr lang="zh-CN" altLang="en-US" b="1" dirty="0"/>
              <a:t>而已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自助法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自助法（</a:t>
            </a:r>
            <a:r>
              <a:rPr lang="en-US" altLang="zh-CN" b="1" dirty="0"/>
              <a:t>bootstrapping</a:t>
            </a:r>
            <a:r>
              <a:rPr lang="zh-CN" altLang="en-US" b="1" dirty="0"/>
              <a:t>）是随机化检验的另一种形式</a:t>
            </a:r>
            <a:endParaRPr lang="en-US" altLang="zh-CN" b="1" dirty="0"/>
          </a:p>
          <a:p>
            <a:r>
              <a:rPr lang="zh-CN" altLang="en-US" b="1" dirty="0"/>
              <a:t>有人认为，自助法更适于参数估计</a:t>
            </a:r>
            <a:endParaRPr lang="en-US" altLang="zh-CN" b="1" dirty="0"/>
          </a:p>
          <a:p>
            <a:r>
              <a:rPr lang="zh-CN" altLang="en-US" b="1" dirty="0"/>
              <a:t>自助法的过程与随机化检验基本相同，两者最大的区别在于抽出个体的放回与否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自助法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45610" y="1752600"/>
            <a:ext cx="6615441" cy="4876800"/>
          </a:xfrm>
        </p:spPr>
        <p:txBody>
          <a:bodyPr/>
          <a:lstStyle/>
          <a:p>
            <a:r>
              <a:rPr lang="zh-CN" altLang="en-US" b="1" dirty="0"/>
              <a:t>一位研究者想研究工作记忆容量（</a:t>
            </a:r>
            <a:r>
              <a:rPr lang="en-US" altLang="zh-CN" b="1" dirty="0"/>
              <a:t>WMC</a:t>
            </a:r>
            <a:r>
              <a:rPr lang="zh-CN" altLang="en-US" b="1" dirty="0"/>
              <a:t>）高低会不会影响个体的创造力（</a:t>
            </a:r>
            <a:r>
              <a:rPr lang="en-US" altLang="zh-CN" b="1" dirty="0"/>
              <a:t>CRE</a:t>
            </a:r>
            <a:r>
              <a:rPr lang="zh-CN" altLang="en-US" b="1" dirty="0"/>
              <a:t>）。为此，他招募了</a:t>
            </a:r>
            <a:r>
              <a:rPr lang="en-US" altLang="zh-CN" b="1" dirty="0"/>
              <a:t>54</a:t>
            </a:r>
            <a:r>
              <a:rPr lang="zh-CN" altLang="en-US" b="1" dirty="0"/>
              <a:t>名参试者，让他们完成了一项自编的创造力测验和一项测量工作记忆容量的</a:t>
            </a:r>
            <a:r>
              <a:rPr lang="en-US" altLang="zh-CN" b="1" dirty="0"/>
              <a:t>2-back</a:t>
            </a:r>
            <a:r>
              <a:rPr lang="zh-CN" altLang="en-US" b="1" dirty="0"/>
              <a:t>任务。该研究者首先想知道的是，这</a:t>
            </a:r>
            <a:r>
              <a:rPr lang="en-US" altLang="zh-CN" b="1" dirty="0"/>
              <a:t>54</a:t>
            </a:r>
            <a:r>
              <a:rPr lang="zh-CN" altLang="en-US" b="1" dirty="0"/>
              <a:t>名参试者的平均</a:t>
            </a:r>
            <a:r>
              <a:rPr lang="en-US" altLang="zh-CN" b="1" dirty="0"/>
              <a:t>CRE</a:t>
            </a:r>
            <a:r>
              <a:rPr lang="zh-CN" altLang="en-US" b="1" dirty="0"/>
              <a:t>与</a:t>
            </a:r>
            <a:r>
              <a:rPr lang="en-US" altLang="zh-CN" b="1" dirty="0"/>
              <a:t>60</a:t>
            </a:r>
            <a:r>
              <a:rPr lang="zh-CN" altLang="en-US" b="1" dirty="0"/>
              <a:t>有无显著差异，即该样本是否来自平均</a:t>
            </a:r>
            <a:r>
              <a:rPr lang="en-US" altLang="zh-CN" b="1" dirty="0"/>
              <a:t>CRE</a:t>
            </a:r>
            <a:r>
              <a:rPr lang="zh-CN" altLang="en-US" b="1" dirty="0"/>
              <a:t>为</a:t>
            </a:r>
            <a:r>
              <a:rPr lang="en-US" altLang="zh-CN" b="1" dirty="0"/>
              <a:t>60</a:t>
            </a:r>
            <a:r>
              <a:rPr lang="zh-CN" altLang="en-US" b="1" dirty="0"/>
              <a:t>分的总体？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6072" y="2070214"/>
            <a:ext cx="4574837" cy="4241571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91033" y="-20882"/>
            <a:ext cx="5563882" cy="673362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607" y="1988904"/>
            <a:ext cx="6324068" cy="3628018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189344"/>
            <a:ext cx="10363200" cy="1143000"/>
          </a:xfrm>
        </p:spPr>
        <p:txBody>
          <a:bodyPr/>
          <a:lstStyle/>
          <a:p>
            <a:r>
              <a:rPr lang="zh-CN" altLang="en-US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单样本</a:t>
            </a:r>
            <a:r>
              <a:rPr lang="en-US" altLang="zh-CN" b="1" i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t</a:t>
            </a:r>
            <a:r>
              <a:rPr lang="zh-CN" altLang="en-US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检验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-</a:t>
            </a:r>
            <a:r>
              <a:rPr lang="zh-CN" altLang="en-US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自助法单样本检验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914400" y="3696578"/>
          <a:ext cx="10671965" cy="3073183"/>
        </p:xfrm>
        <a:graphic>
          <a:graphicData uri="http://schemas.openxmlformats.org/drawingml/2006/table">
            <a:tbl>
              <a:tblPr/>
              <a:tblGrid>
                <a:gridCol w="14027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2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22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82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405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0382">
                <a:tc gridSpan="7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Bootstrap for One-Sample Test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382">
                <a:tc rowSpan="3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Mean Difference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Bootstrap</a:t>
                      </a:r>
                      <a:r>
                        <a:rPr lang="en-US" sz="18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757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Bias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Std. Error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 (2-tailed)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95% Confidence Interval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944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Lower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Upper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0518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CRE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3.870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-.038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1.559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.012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.761</a:t>
                      </a:r>
                      <a:endParaRPr lang="zh-CN" sz="2400" kern="1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6.999</a:t>
                      </a:r>
                      <a:endParaRPr lang="zh-CN" sz="2400" kern="1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54877">
                <a:tc gridSpan="7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a. Unless otherwise noted, bootstrap results are based on 1000 bootstrap samples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914402" y="1178850"/>
          <a:ext cx="10671963" cy="2427722"/>
        </p:xfrm>
        <a:graphic>
          <a:graphicData uri="http://schemas.openxmlformats.org/drawingml/2006/table">
            <a:tbl>
              <a:tblPr/>
              <a:tblGrid>
                <a:gridCol w="1603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8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69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32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032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032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0323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88827">
                <a:tc gridSpan="7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One-Sample Test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827">
                <a:tc rowSpan="3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Test Value = 60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455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 (2-tailed)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Mean Difference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95% Confidence Interval of the Difference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82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Lower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Upper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6689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CRE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2.418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53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.019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3.870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.66</a:t>
                      </a:r>
                      <a:endParaRPr lang="zh-CN" sz="2400" kern="1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7.08</a:t>
                      </a:r>
                      <a:endParaRPr lang="zh-CN" sz="2400" kern="1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4124488"/>
          </a:xfrm>
        </p:spPr>
        <p:txBody>
          <a:bodyPr/>
          <a:lstStyle/>
          <a:p>
            <a:r>
              <a:rPr lang="en-US" altLang="zh-CN" sz="11500" b="1" i="1" dirty="0">
                <a:latin typeface="French Script MT" panose="03020402040607040605" pitchFamily="66" charset="0"/>
              </a:rPr>
              <a:t>The End</a:t>
            </a:r>
            <a:endParaRPr lang="zh-CN" altLang="en-US" sz="11500" b="1" i="1" dirty="0">
              <a:latin typeface="French Script MT" panose="03020402040607040605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1384" y="18590"/>
            <a:ext cx="11449272" cy="887444"/>
          </a:xfrm>
        </p:spPr>
        <p:txBody>
          <a:bodyPr/>
          <a:lstStyle/>
          <a:p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例题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13.1 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要求建立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CUR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为因变量，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SEF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为自变量的回归模型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191344" y="906034"/>
          <a:ext cx="11881319" cy="59240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762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08528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 err="1">
                          <a:effectLst/>
                        </a:rPr>
                        <a:t>SchID</a:t>
                      </a:r>
                      <a:endParaRPr lang="en-US" sz="1800" kern="100" dirty="0">
                        <a:effectLst/>
                      </a:endParaRPr>
                    </a:p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zh-CN" altLang="en-US" sz="1800" kern="100" dirty="0">
                          <a:effectLst/>
                        </a:rPr>
                        <a:t>（学校编号）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 err="1">
                          <a:effectLst/>
                        </a:rPr>
                        <a:t>StudID</a:t>
                      </a:r>
                      <a:endParaRPr lang="en-US" sz="1800" kern="100" dirty="0">
                        <a:effectLst/>
                      </a:endParaRPr>
                    </a:p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zh-CN" altLang="en-US" sz="1800" kern="100" dirty="0">
                          <a:effectLst/>
                        </a:rPr>
                        <a:t>（学生编号）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CUR</a:t>
                      </a:r>
                    </a:p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zh-CN" altLang="en-US" sz="1800" kern="100" dirty="0">
                          <a:effectLst/>
                        </a:rPr>
                        <a:t>（好奇心得分）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CSEF</a:t>
                      </a:r>
                    </a:p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zh-CN" altLang="en-US" sz="1800" kern="100" dirty="0">
                          <a:effectLst/>
                        </a:rPr>
                        <a:t>（学生自我效能中心化得分）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CMSEF</a:t>
                      </a:r>
                    </a:p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zh-CN" altLang="en-US" sz="1800" kern="100" dirty="0">
                          <a:effectLst/>
                        </a:rPr>
                        <a:t>（学校平均自我效能中心化得分）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 err="1">
                          <a:effectLst/>
                        </a:rPr>
                        <a:t>SchType</a:t>
                      </a:r>
                      <a:endParaRPr lang="en-US" sz="1800" kern="100" dirty="0">
                        <a:effectLst/>
                      </a:endParaRPr>
                    </a:p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zh-CN" altLang="en-US" sz="1800" kern="100" dirty="0">
                          <a:effectLst/>
                        </a:rPr>
                        <a:t>（学校类型，</a:t>
                      </a:r>
                      <a:r>
                        <a:rPr lang="en-US" altLang="zh-CN" sz="1800" kern="100" dirty="0">
                          <a:effectLst/>
                        </a:rPr>
                        <a:t>0-1</a:t>
                      </a:r>
                      <a:r>
                        <a:rPr lang="zh-CN" altLang="en-US" sz="1800" kern="100" dirty="0">
                          <a:effectLst/>
                        </a:rPr>
                        <a:t>编码）</a:t>
                      </a:r>
                      <a:endParaRPr lang="en-US" sz="1800" kern="100" dirty="0">
                        <a:effectLst/>
                      </a:endParaRPr>
                    </a:p>
                    <a:p>
                      <a:pPr indent="127000" algn="ctr">
                        <a:spcAft>
                          <a:spcPts val="0"/>
                        </a:spcAft>
                      </a:pP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675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001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211001001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845.91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458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-2.71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1675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001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211001002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540.77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-31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-2.71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1675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001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211001003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629.67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181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-2.71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1675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001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211001004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582.12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-14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-2.71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1675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001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211001005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525.28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-63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-2.71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1675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001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211001006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588.41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-2.71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1675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001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211001008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611.97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-19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-2.71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1675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001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211001009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560.25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-12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-2.71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1675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001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211001011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580.66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-30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-2.71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1675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001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211001012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501.76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6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-2.71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1675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001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211001013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561.82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-27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-2.71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1675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001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211001014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542.34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-40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-2.71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1675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001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211001015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556.16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35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-2.71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1675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001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211001016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725.11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127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-2.71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01675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001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211001017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632.57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33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-2.71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01675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……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just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……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just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……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just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……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just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……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just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……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4812" y="0"/>
            <a:ext cx="750237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533" y="762000"/>
            <a:ext cx="10217459" cy="434340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+mn-lt"/>
                <a:ea typeface="楷体" panose="02010609060101010101" charset="-122"/>
                <a:cs typeface="+mn-lt"/>
              </a:rPr>
              <a:t>无条件模型（零模型）</a:t>
            </a:r>
            <a:r>
              <a:rPr lang="en-US" altLang="zh-CN" b="1" dirty="0">
                <a:latin typeface="+mn-lt"/>
                <a:ea typeface="楷体" panose="02010609060101010101" charset="-122"/>
                <a:cs typeface="+mn-lt"/>
              </a:rPr>
              <a:t>SPSS</a:t>
            </a:r>
            <a:r>
              <a:rPr lang="zh-CN" altLang="en-US" b="1" dirty="0">
                <a:latin typeface="+mn-lt"/>
                <a:ea typeface="楷体" panose="02010609060101010101" charset="-122"/>
                <a:cs typeface="+mn-lt"/>
              </a:rPr>
              <a:t>命令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</p:spPr>
        <p:txBody>
          <a:bodyPr/>
          <a:lstStyle/>
          <a:p>
            <a:pPr marL="400050" lvl="1" indent="0">
              <a:buNone/>
            </a:pPr>
            <a:r>
              <a:rPr lang="en-US" altLang="zh-CN" dirty="0"/>
              <a:t>MIXED </a:t>
            </a:r>
            <a:r>
              <a:rPr lang="en-US" altLang="zh-CN" dirty="0">
                <a:solidFill>
                  <a:schemeClr val="tx2"/>
                </a:solidFill>
              </a:rPr>
              <a:t>CUR</a:t>
            </a:r>
          </a:p>
          <a:p>
            <a:pPr marL="400050" lvl="1" indent="0">
              <a:buNone/>
            </a:pPr>
            <a:r>
              <a:rPr lang="en-US" altLang="zh-CN" dirty="0"/>
              <a:t>  /FIXED = | SSTYPE(3)</a:t>
            </a:r>
          </a:p>
          <a:p>
            <a:pPr marL="400050" lvl="1" indent="0">
              <a:buNone/>
            </a:pPr>
            <a:r>
              <a:rPr lang="en-US" altLang="zh-CN" dirty="0"/>
              <a:t>  /METHOD = REML</a:t>
            </a:r>
          </a:p>
          <a:p>
            <a:pPr marL="400050" lvl="1" indent="0">
              <a:buNone/>
            </a:pPr>
            <a:r>
              <a:rPr lang="en-US" altLang="zh-CN" dirty="0"/>
              <a:t>  /PRINT = G SOLUTION TESTCOV</a:t>
            </a:r>
          </a:p>
          <a:p>
            <a:pPr marL="400050" lvl="1" indent="0">
              <a:buNone/>
            </a:pPr>
            <a:r>
              <a:rPr lang="en-US" altLang="zh-CN" dirty="0"/>
              <a:t>  /RANDOM = INTERCEPT | SUBJECT(</a:t>
            </a:r>
            <a:r>
              <a:rPr lang="en-US" altLang="zh-CN" dirty="0" err="1">
                <a:solidFill>
                  <a:schemeClr val="tx2"/>
                </a:solidFill>
              </a:rPr>
              <a:t>SchID</a:t>
            </a:r>
            <a:r>
              <a:rPr lang="en-US" altLang="zh-CN" dirty="0"/>
              <a:t>) COVTYPE(VC).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标题 30"/>
          <p:cNvSpPr>
            <a:spLocks noGrp="1"/>
          </p:cNvSpPr>
          <p:nvPr>
            <p:ph type="title"/>
          </p:nvPr>
        </p:nvSpPr>
        <p:spPr>
          <a:xfrm>
            <a:off x="914399" y="29433"/>
            <a:ext cx="10363200" cy="1143000"/>
          </a:xfrm>
        </p:spPr>
        <p:txBody>
          <a:bodyPr/>
          <a:lstStyle/>
          <a:p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零模型主要结果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914400" y="1290896"/>
          <a:ext cx="10363199" cy="2497275"/>
        </p:xfrm>
        <a:graphic>
          <a:graphicData uri="http://schemas.openxmlformats.org/drawingml/2006/table">
            <a:tbl>
              <a:tblPr/>
              <a:tblGrid>
                <a:gridCol w="15065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18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23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64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64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964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065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0656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99455">
                <a:tc gridSpan="8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Estimates of Fixed </a:t>
                      </a:r>
                      <a:r>
                        <a:rPr lang="en-US" sz="1600" b="1" kern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Effects</a:t>
                      </a:r>
                      <a:r>
                        <a:rPr lang="en-US" sz="1600" b="1" kern="0" baseline="30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9455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Parameter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Estimate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Std. Error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95% Confidence Interval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945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Lower Bound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Upper Bound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9455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Intercept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575.940625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2.369980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73.267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243.015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571.217553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580.663698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9455">
                <a:tc gridSpan="8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a. Dependent Variable: CUR.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8" name="直接箭头连接符 7"/>
          <p:cNvCxnSpPr/>
          <p:nvPr/>
        </p:nvCxnSpPr>
        <p:spPr>
          <a:xfrm flipH="1">
            <a:off x="3701911" y="1412755"/>
            <a:ext cx="953770" cy="15868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2279576" y="910823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6600"/>
                </a:solidFill>
                <a:latin typeface="Times New Roman" panose="02020603050405020304"/>
                <a:ea typeface="宋体" panose="02010600030101010101" pitchFamily="2" charset="-122"/>
                <a:cs typeface="+mj-cs"/>
              </a:rPr>
              <a:t>各校平均分（截距）的平均数</a:t>
            </a:r>
            <a:r>
              <a:rPr lang="en-US" altLang="zh-CN" sz="2800" b="1" i="1" dirty="0">
                <a:solidFill>
                  <a:srgbClr val="FF6600"/>
                </a:solidFill>
                <a:latin typeface="Times New Roman" panose="02020603050405020304"/>
                <a:ea typeface="宋体" panose="02010600030101010101" pitchFamily="2" charset="-122"/>
                <a:cs typeface="+mj-cs"/>
              </a:rPr>
              <a:t>γ</a:t>
            </a:r>
            <a:r>
              <a:rPr lang="en-US" altLang="zh-CN" sz="2800" b="1" baseline="-25000" dirty="0">
                <a:solidFill>
                  <a:srgbClr val="FF6600"/>
                </a:solidFill>
                <a:latin typeface="Times New Roman" panose="02020603050405020304"/>
                <a:ea typeface="宋体" panose="02010600030101010101" pitchFamily="2" charset="-122"/>
                <a:cs typeface="+mj-cs"/>
              </a:rPr>
              <a:t>00</a:t>
            </a:r>
            <a:endParaRPr lang="zh-CN" altLang="en-US" sz="1400" dirty="0"/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914400" y="3645024"/>
          <a:ext cx="10363201" cy="1512168"/>
        </p:xfrm>
        <a:graphic>
          <a:graphicData uri="http://schemas.openxmlformats.org/drawingml/2006/table">
            <a:tbl>
              <a:tblPr/>
              <a:tblGrid>
                <a:gridCol w="22964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0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01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01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20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20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2018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2018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56270">
                <a:tc gridSpan="8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Estimates of Covariance Parameters</a:t>
                      </a:r>
                      <a:r>
                        <a:rPr lang="en-US" sz="1600" b="1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907">
                <a:tc rowSpan="2" grid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Parameter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Estimate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Std. Error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Wald Z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95% Confidence Interval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907">
                <a:tc gridSpan="2"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Lower Bound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Upper Bound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907">
                <a:tc grid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Residual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5682.351061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135.154438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42.043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5423.532848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5953.520425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990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Intercept [subject = SchID]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Variance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303.012331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69.645455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4.351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193.115461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475.448584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6270">
                <a:tc gridSpan="8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a. Dependent Variable: CUR.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/>
              <p:cNvSpPr txBox="1"/>
              <p:nvPr/>
            </p:nvSpPr>
            <p:spPr>
              <a:xfrm>
                <a:off x="2279576" y="5299384"/>
                <a:ext cx="2088232" cy="83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zh-CN" b="1" kern="100" dirty="0">
                    <a:solidFill>
                      <a:schemeClr val="tx2"/>
                    </a:solidFill>
                    <a:cs typeface="Times New Roman" panose="02020603050405020304" pitchFamily="18" charset="0"/>
                  </a:rPr>
                  <a:t>第一水平（学生）方差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kern="10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𝝈</m:t>
                        </m:r>
                      </m:e>
                      <m:sup>
                        <m:r>
                          <a:rPr lang="en-US" altLang="zh-CN" b="1" i="1" kern="10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zh-CN" altLang="en-US" sz="12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4" name="文本框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9576" y="5299384"/>
                <a:ext cx="2088232" cy="839332"/>
              </a:xfrm>
              <a:prstGeom prst="rect">
                <a:avLst/>
              </a:prstGeom>
              <a:blipFill rotWithShape="1">
                <a:blip r:embed="rId2"/>
                <a:stretch>
                  <a:fillRect l="-27" t="-37" r="13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直接箭头连接符 14"/>
          <p:cNvCxnSpPr/>
          <p:nvPr/>
        </p:nvCxnSpPr>
        <p:spPr>
          <a:xfrm flipV="1">
            <a:off x="3647759" y="4581047"/>
            <a:ext cx="864235" cy="7200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文本框 23"/>
              <p:cNvSpPr txBox="1"/>
              <p:nvPr/>
            </p:nvSpPr>
            <p:spPr>
              <a:xfrm>
                <a:off x="4691844" y="5297819"/>
                <a:ext cx="208823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zh-CN" b="1" kern="100" dirty="0">
                    <a:solidFill>
                      <a:schemeClr val="tx2"/>
                    </a:solidFill>
                    <a:cs typeface="Times New Roman" panose="02020603050405020304" pitchFamily="18" charset="0"/>
                  </a:rPr>
                  <a:t>第</a:t>
                </a:r>
                <a:r>
                  <a:rPr lang="zh-CN" altLang="en-US" b="1" kern="100" dirty="0">
                    <a:solidFill>
                      <a:schemeClr val="tx2"/>
                    </a:solidFill>
                    <a:cs typeface="Times New Roman" panose="02020603050405020304" pitchFamily="18" charset="0"/>
                  </a:rPr>
                  <a:t>二</a:t>
                </a:r>
                <a:r>
                  <a:rPr lang="zh-CN" altLang="zh-CN" b="1" kern="100" dirty="0">
                    <a:solidFill>
                      <a:schemeClr val="tx2"/>
                    </a:solidFill>
                    <a:cs typeface="Times New Roman" panose="02020603050405020304" pitchFamily="18" charset="0"/>
                  </a:rPr>
                  <a:t>水平（学</a:t>
                </a:r>
                <a:r>
                  <a:rPr lang="zh-CN" altLang="en-US" b="1" kern="100" dirty="0">
                    <a:solidFill>
                      <a:schemeClr val="tx2"/>
                    </a:solidFill>
                    <a:cs typeface="Times New Roman" panose="02020603050405020304" pitchFamily="18" charset="0"/>
                  </a:rPr>
                  <a:t>校</a:t>
                </a:r>
                <a:r>
                  <a:rPr lang="zh-CN" altLang="zh-CN" b="1" kern="100" dirty="0">
                    <a:solidFill>
                      <a:schemeClr val="tx2"/>
                    </a:solidFill>
                    <a:cs typeface="Times New Roman" panose="02020603050405020304" pitchFamily="18" charset="0"/>
                  </a:rPr>
                  <a:t>）方差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kern="10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𝝉</m:t>
                        </m:r>
                      </m:e>
                      <m:sub>
                        <m:r>
                          <a:rPr lang="en-US" altLang="zh-CN" b="1" i="1" kern="10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𝟎𝟎</m:t>
                        </m:r>
                      </m:sub>
                    </m:sSub>
                  </m:oMath>
                </a14:m>
                <a:endParaRPr lang="zh-CN" altLang="en-US" sz="12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4" name="文本框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1844" y="5297819"/>
                <a:ext cx="2088232" cy="830997"/>
              </a:xfrm>
              <a:prstGeom prst="rect">
                <a:avLst/>
              </a:prstGeom>
              <a:blipFill rotWithShape="1">
                <a:blip r:embed="rId3"/>
                <a:stretch>
                  <a:fillRect l="-22" t="-2" r="9" b="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直接箭头连接符 25"/>
          <p:cNvCxnSpPr>
            <a:stCxn id="24" idx="0"/>
          </p:cNvCxnSpPr>
          <p:nvPr/>
        </p:nvCxnSpPr>
        <p:spPr>
          <a:xfrm flipH="1" flipV="1">
            <a:off x="5339715" y="4885974"/>
            <a:ext cx="396240" cy="41211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文本框 29"/>
              <p:cNvSpPr txBox="1"/>
              <p:nvPr/>
            </p:nvSpPr>
            <p:spPr>
              <a:xfrm>
                <a:off x="7155142" y="5111830"/>
                <a:ext cx="4917522" cy="15600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en-US" b="1" dirty="0">
                          <a:solidFill>
                            <a:srgbClr val="FF6600"/>
                          </a:solidFill>
                          <a:latin typeface="Cambria Math" panose="02040503050406030204" pitchFamily="18" charset="0"/>
                        </a:rPr>
                        <m:t>跨级相关系数</m:t>
                      </m:r>
                    </m:oMath>
                  </m:oMathPara>
                </a14:m>
                <a:endParaRPr lang="zh-CN" altLang="en-US" b="1" dirty="0">
                  <a:solidFill>
                    <a:srgbClr val="FF66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𝐼𝐶𝐶</m:t>
                      </m:r>
                      <m:r>
                        <a:rPr lang="en-US" altLang="zh-CN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zh-CN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00</m:t>
                          </m:r>
                        </m:sub>
                      </m:sSub>
                      <m:r>
                        <a:rPr lang="en-US" altLang="zh-CN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/(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zh-CN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00</m:t>
                          </m:r>
                        </m:sub>
                      </m:sSub>
                      <m:r>
                        <a:rPr lang="en-US" altLang="zh-CN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p>
                        <m:sSupPr>
                          <m:ctrlPr>
                            <a:rPr lang="zh-CN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altLang="zh-CN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)=303.01/(303.01+5682.35)=0.051</m:t>
                      </m:r>
                    </m:oMath>
                  </m:oMathPara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30" name="文本框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5142" y="5111830"/>
                <a:ext cx="4917522" cy="1560042"/>
              </a:xfrm>
              <a:prstGeom prst="rect">
                <a:avLst/>
              </a:prstGeom>
              <a:blipFill rotWithShape="1">
                <a:blip r:embed="rId4"/>
                <a:stretch>
                  <a:fillRect l="-12" t="-5" r="1" b="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模型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indent="0"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zh-CN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zh-CN" altLang="zh-CN" i="1" kern="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zh-CN" altLang="zh-CN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𝐶𝑈𝑅</m:t>
                                  </m:r>
                                </m:e>
                                <m:sub>
                                  <m:r>
                                    <a:rPr lang="en-US" altLang="zh-CN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𝑖𝑗</m:t>
                                  </m:r>
                                </m:sub>
                              </m:sSub>
                              <m:r>
                                <a:rPr lang="en-US" altLang="zh-CN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zh-CN" altLang="zh-CN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zh-CN" altLang="zh-CN" i="1" kern="1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i="1" kern="100"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𝐶𝑈𝑅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zh-CN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altLang="zh-CN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zh-CN" altLang="zh-CN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US" altLang="zh-CN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𝑖𝑗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zh-CN" altLang="zh-CN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zh-CN" altLang="zh-CN" i="1" kern="1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i="1" kern="100"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𝐶𝑈𝑅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zh-CN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altLang="zh-CN" i="1" kern="1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=575.94+</m:t>
                              </m:r>
                              <m:sSub>
                                <m:sSubPr>
                                  <m:ctrlPr>
                                    <a:rPr lang="zh-CN" altLang="zh-CN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altLang="zh-CN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0</m:t>
                                  </m:r>
                                  <m:r>
                                    <a:rPr lang="en-US" altLang="zh-CN" i="1" kern="1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zh-CN" altLang="zh-CN" kern="100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 indent="127000">
                  <a:spcAft>
                    <a:spcPts val="0"/>
                  </a:spcAft>
                </a:pPr>
                <a:r>
                  <a:rPr lang="zh-CN" altLang="zh-CN" kern="1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或</a:t>
                </a:r>
              </a:p>
              <a:p>
                <a:pPr indent="0"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𝐶𝑈𝑅</m:t>
                          </m:r>
                        </m:e>
                        <m:sub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𝑖𝑗</m:t>
                          </m:r>
                        </m:sub>
                      </m:sSub>
                      <m:r>
                        <a:rPr lang="en-US" altLang="zh-CN" i="1" kern="10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=575.94+</m:t>
                      </m:r>
                      <m:sSub>
                        <m:sSubPr>
                          <m:ctrlPr>
                            <a:rPr lang="zh-CN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𝜇</m:t>
                          </m:r>
                        </m:e>
                        <m:sub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0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𝑗</m:t>
                          </m:r>
                        </m:sub>
                      </m:sSub>
                      <m:r>
                        <a:rPr lang="en-US" altLang="zh-CN" i="1" kern="10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+</m:t>
                      </m:r>
                      <m:sSub>
                        <m:sSubPr>
                          <m:ctrlPr>
                            <a:rPr lang="zh-CN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𝑒</m:t>
                          </m:r>
                        </m:e>
                        <m:sub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zh-CN" altLang="zh-CN" kern="100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随机系数模型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SPSS</a:t>
            </a:r>
            <a:r>
              <a:rPr lang="zh-CN" altLang="en-US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命令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51384" y="1981200"/>
            <a:ext cx="11089232" cy="4114800"/>
          </a:xfrm>
          <a:ln>
            <a:solidFill>
              <a:srgbClr val="FF0000"/>
            </a:solidFill>
          </a:ln>
        </p:spPr>
        <p:txBody>
          <a:bodyPr/>
          <a:lstStyle/>
          <a:p>
            <a:pPr marL="400050" lvl="1" indent="0">
              <a:buNone/>
            </a:pPr>
            <a:r>
              <a:rPr lang="en-US" altLang="zh-CN" dirty="0"/>
              <a:t>MIXED </a:t>
            </a:r>
            <a:r>
              <a:rPr lang="en-US" altLang="zh-CN" dirty="0">
                <a:solidFill>
                  <a:schemeClr val="tx2"/>
                </a:solidFill>
              </a:rPr>
              <a:t>CUR</a:t>
            </a:r>
            <a:r>
              <a:rPr lang="en-US" altLang="zh-CN" dirty="0"/>
              <a:t> WITH </a:t>
            </a:r>
            <a:r>
              <a:rPr lang="en-US" altLang="zh-CN" dirty="0">
                <a:solidFill>
                  <a:schemeClr val="tx2"/>
                </a:solidFill>
              </a:rPr>
              <a:t>CSEF</a:t>
            </a:r>
          </a:p>
          <a:p>
            <a:pPr marL="400050" lvl="1" indent="0">
              <a:buNone/>
            </a:pPr>
            <a:r>
              <a:rPr lang="en-US" altLang="zh-CN" dirty="0"/>
              <a:t>  /FIXED = </a:t>
            </a:r>
            <a:r>
              <a:rPr lang="en-US" altLang="zh-CN" dirty="0">
                <a:solidFill>
                  <a:schemeClr val="tx2"/>
                </a:solidFill>
              </a:rPr>
              <a:t>CSEF</a:t>
            </a:r>
            <a:r>
              <a:rPr lang="en-US" altLang="zh-CN" dirty="0"/>
              <a:t> | SSTYPE(3)</a:t>
            </a:r>
          </a:p>
          <a:p>
            <a:pPr marL="400050" lvl="1" indent="0">
              <a:buNone/>
            </a:pPr>
            <a:r>
              <a:rPr lang="en-US" altLang="zh-CN" dirty="0"/>
              <a:t>  /METHOD = REML</a:t>
            </a:r>
          </a:p>
          <a:p>
            <a:pPr marL="400050" lvl="1" indent="0">
              <a:buNone/>
            </a:pPr>
            <a:r>
              <a:rPr lang="en-US" altLang="zh-CN" dirty="0"/>
              <a:t>  /PRINT=G  SOLUTION TESTCOV</a:t>
            </a:r>
          </a:p>
          <a:p>
            <a:pPr marL="400050" lvl="1" indent="0">
              <a:buNone/>
            </a:pPr>
            <a:r>
              <a:rPr lang="en-US" altLang="zh-CN" dirty="0"/>
              <a:t>  /RANDOM=INTERCEPT </a:t>
            </a:r>
            <a:r>
              <a:rPr lang="en-US" altLang="zh-CN" dirty="0">
                <a:solidFill>
                  <a:schemeClr val="tx2"/>
                </a:solidFill>
              </a:rPr>
              <a:t>CSEF</a:t>
            </a:r>
            <a:r>
              <a:rPr lang="en-US" altLang="zh-CN" dirty="0"/>
              <a:t> | SUBJECT(</a:t>
            </a:r>
            <a:r>
              <a:rPr lang="en-US" altLang="zh-CN" dirty="0" err="1">
                <a:solidFill>
                  <a:schemeClr val="tx2"/>
                </a:solidFill>
              </a:rPr>
              <a:t>SchID</a:t>
            </a:r>
            <a:r>
              <a:rPr lang="en-US" altLang="zh-CN" dirty="0"/>
              <a:t>) COVTYPE(UN).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960*449"/>
  <p:tag name="TABLE_ENDDRAG_RECT" val="0*75*960*449"/>
</p:tagLst>
</file>

<file path=ppt/tags/tag2.xml><?xml version="1.0" encoding="utf-8"?>
<p:tagLst xmlns:p="http://schemas.openxmlformats.org/presentationml/2006/main">
  <p:tag name="TABLE_ENDDRAG_ORIGIN_RECT" val="960*449"/>
  <p:tag name="TABLE_ENDDRAG_RECT" val="0*75*960*449"/>
</p:tagLst>
</file>

<file path=ppt/theme/theme1.xml><?xml version="1.0" encoding="utf-8"?>
<a:theme xmlns:a="http://schemas.openxmlformats.org/drawingml/2006/main" name="心理统计学01">
  <a:themeElements>
    <a:clrScheme name="心理统计学01 8">
      <a:dk1>
        <a:srgbClr val="0000CC"/>
      </a:dk1>
      <a:lt1>
        <a:srgbClr val="FFFFCC"/>
      </a:lt1>
      <a:dk2>
        <a:srgbClr val="FF6600"/>
      </a:dk2>
      <a:lt2>
        <a:srgbClr val="969696"/>
      </a:lt2>
      <a:accent1>
        <a:srgbClr val="FF9900"/>
      </a:accent1>
      <a:accent2>
        <a:srgbClr val="00FFFF"/>
      </a:accent2>
      <a:accent3>
        <a:srgbClr val="FFFFE2"/>
      </a:accent3>
      <a:accent4>
        <a:srgbClr val="0000AE"/>
      </a:accent4>
      <a:accent5>
        <a:srgbClr val="FFCAAA"/>
      </a:accent5>
      <a:accent6>
        <a:srgbClr val="00E7E7"/>
      </a:accent6>
      <a:hlink>
        <a:srgbClr val="0000CC"/>
      </a:hlink>
      <a:folHlink>
        <a:srgbClr val="9999FF"/>
      </a:folHlink>
    </a:clrScheme>
    <a:fontScheme name="心理统计学0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心理统计学01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心理统计学01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8">
        <a:dk1>
          <a:srgbClr val="0000CC"/>
        </a:dk1>
        <a:lt1>
          <a:srgbClr val="FFFFCC"/>
        </a:lt1>
        <a:dk2>
          <a:srgbClr val="FF6600"/>
        </a:dk2>
        <a:lt2>
          <a:srgbClr val="969696"/>
        </a:lt2>
        <a:accent1>
          <a:srgbClr val="FF9900"/>
        </a:accent1>
        <a:accent2>
          <a:srgbClr val="00FFFF"/>
        </a:accent2>
        <a:accent3>
          <a:srgbClr val="FFFFE2"/>
        </a:accent3>
        <a:accent4>
          <a:srgbClr val="0000AE"/>
        </a:accent4>
        <a:accent5>
          <a:srgbClr val="FFCAAA"/>
        </a:accent5>
        <a:accent6>
          <a:srgbClr val="00E7E7"/>
        </a:accent6>
        <a:hlink>
          <a:srgbClr val="0000CC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C:\sss\心理统计学\本科教学\心理统计学01.ppt</Template>
  <TotalTime>5</TotalTime>
  <Words>1498</Words>
  <Application>Microsoft Office PowerPoint</Application>
  <PresentationFormat>宽屏</PresentationFormat>
  <Paragraphs>397</Paragraphs>
  <Slides>26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2" baseType="lpstr">
      <vt:lpstr>楷体</vt:lpstr>
      <vt:lpstr>Arial</vt:lpstr>
      <vt:lpstr>Cambria Math</vt:lpstr>
      <vt:lpstr>French Script MT</vt:lpstr>
      <vt:lpstr>Times New Roman</vt:lpstr>
      <vt:lpstr>心理统计学01</vt:lpstr>
      <vt:lpstr>第13章  其他分析方法</vt:lpstr>
      <vt:lpstr>多层线性回归分析：一校一模型</vt:lpstr>
      <vt:lpstr>例题13.1 要求建立CUR为因变量，SEF为自变量的回归模型</vt:lpstr>
      <vt:lpstr>PowerPoint 演示文稿</vt:lpstr>
      <vt:lpstr>PowerPoint 演示文稿</vt:lpstr>
      <vt:lpstr>无条件模型（零模型）SPSS命令</vt:lpstr>
      <vt:lpstr>零模型主要结果</vt:lpstr>
      <vt:lpstr>模型</vt:lpstr>
      <vt:lpstr>随机系数模型SPSS命令</vt:lpstr>
      <vt:lpstr>随机系数模型主要结果</vt:lpstr>
      <vt:lpstr>模型</vt:lpstr>
      <vt:lpstr>随机截距模型SPSS命令</vt:lpstr>
      <vt:lpstr>模型</vt:lpstr>
      <vt:lpstr>最简单最“辛苦”的检验方法</vt:lpstr>
      <vt:lpstr>随机化检验</vt:lpstr>
      <vt:lpstr>扑克牌的所有洗牌结果 ——两副牌之差的抽样分布</vt:lpstr>
      <vt:lpstr>随机化检验</vt:lpstr>
      <vt:lpstr>这相当于只有15张牌的情形</vt:lpstr>
      <vt:lpstr>R代码</vt:lpstr>
      <vt:lpstr>R的输出结果</vt:lpstr>
      <vt:lpstr>随机化检验可以做方差分析吗</vt:lpstr>
      <vt:lpstr>自助法</vt:lpstr>
      <vt:lpstr>自助法</vt:lpstr>
      <vt:lpstr>PowerPoint 演示文稿</vt:lpstr>
      <vt:lpstr>单样本t检验-自助法单样本检验</vt:lpstr>
      <vt:lpstr>The End</vt:lpstr>
    </vt:vector>
  </TitlesOfParts>
  <Company>xlx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MAP多元统计学07多维标度-信度分析-对应分析</dc:title>
  <dc:creator>sss</dc:creator>
  <cp:lastModifiedBy>Shao ZF 邵志芳</cp:lastModifiedBy>
  <cp:revision>136</cp:revision>
  <dcterms:created xsi:type="dcterms:W3CDTF">2002-07-11T01:10:00Z</dcterms:created>
  <dcterms:modified xsi:type="dcterms:W3CDTF">2024-09-29T12:41:45Z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2052-11.8.2.12011</vt:lpwstr>
  </property>
  <property fmtid="{D5CDD505-2E9C-101B-9397-08002B2CF9AE}" pid="3" name="ICV">
    <vt:lpwstr>DA765522E3844262B22B9D54784427D6</vt:lpwstr>
  </property>
</Properties>
</file>