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2"/>
  </p:notesMasterIdLst>
  <p:sldIdLst>
    <p:sldId id="387" r:id="rId2"/>
    <p:sldId id="482" r:id="rId3"/>
    <p:sldId id="360" r:id="rId4"/>
    <p:sldId id="481" r:id="rId5"/>
    <p:sldId id="484" r:id="rId6"/>
    <p:sldId id="483" r:id="rId7"/>
    <p:sldId id="486" r:id="rId8"/>
    <p:sldId id="362" r:id="rId9"/>
    <p:sldId id="363" r:id="rId10"/>
    <p:sldId id="453" r:id="rId11"/>
    <p:sldId id="454" r:id="rId12"/>
    <p:sldId id="364" r:id="rId13"/>
    <p:sldId id="365" r:id="rId14"/>
    <p:sldId id="485" r:id="rId15"/>
    <p:sldId id="455" r:id="rId16"/>
    <p:sldId id="456" r:id="rId17"/>
    <p:sldId id="457" r:id="rId18"/>
    <p:sldId id="458" r:id="rId19"/>
    <p:sldId id="459" r:id="rId20"/>
    <p:sldId id="460" r:id="rId21"/>
    <p:sldId id="461" r:id="rId22"/>
    <p:sldId id="462" r:id="rId23"/>
    <p:sldId id="463" r:id="rId24"/>
    <p:sldId id="464" r:id="rId25"/>
    <p:sldId id="465" r:id="rId26"/>
    <p:sldId id="466" r:id="rId27"/>
    <p:sldId id="467" r:id="rId28"/>
    <p:sldId id="468" r:id="rId29"/>
    <p:sldId id="469" r:id="rId30"/>
    <p:sldId id="470" r:id="rId31"/>
    <p:sldId id="471" r:id="rId32"/>
    <p:sldId id="472" r:id="rId33"/>
    <p:sldId id="473" r:id="rId34"/>
    <p:sldId id="474" r:id="rId35"/>
    <p:sldId id="475" r:id="rId36"/>
    <p:sldId id="476" r:id="rId37"/>
    <p:sldId id="477" r:id="rId38"/>
    <p:sldId id="478" r:id="rId39"/>
    <p:sldId id="479" r:id="rId40"/>
    <p:sldId id="480" r:id="rId41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浅色样式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5121" autoAdjust="0"/>
  </p:normalViewPr>
  <p:slideViewPr>
    <p:cSldViewPr>
      <p:cViewPr varScale="1">
        <p:scale>
          <a:sx n="75" d="100"/>
          <a:sy n="75" d="100"/>
        </p:scale>
        <p:origin x="525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noProof="0"/>
              <a:t>单击此处编辑母版文本样式</a:t>
            </a:r>
          </a:p>
          <a:p>
            <a:pPr lvl="1"/>
            <a:r>
              <a:rPr lang="zh-CN" noProof="0"/>
              <a:t>第二级</a:t>
            </a:r>
          </a:p>
          <a:p>
            <a:pPr lvl="2"/>
            <a:r>
              <a:rPr lang="zh-CN" noProof="0"/>
              <a:t>第三级</a:t>
            </a:r>
          </a:p>
          <a:p>
            <a:pPr lvl="3"/>
            <a:r>
              <a:rPr lang="zh-CN" noProof="0"/>
              <a:t>第四级</a:t>
            </a:r>
          </a:p>
          <a:p>
            <a:pPr lvl="4"/>
            <a:r>
              <a:rPr lang="zh-CN" noProof="0"/>
              <a:t>第五级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fld id="{CEBA0951-5497-47CB-994B-5A92B3F42CD8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901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90116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5EEB8420-DDF1-413E-AFAD-AE7F988AD4F6}" type="slidenum">
              <a:rPr lang="en-US" altLang="zh-CN" sz="1200" smtClean="0"/>
              <a:t>1</a:t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92163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92164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1DF5C6AC-670D-4A2B-8355-662A212B4F16}" type="slidenum">
              <a:rPr lang="en-US" altLang="zh-CN" sz="1200" smtClean="0"/>
              <a:t>3</a:t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94211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94212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C797EB3-6CE7-4D09-9AD0-5709EA976044}" type="slidenum"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5384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94211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94212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C797EB3-6CE7-4D09-9AD0-5709EA976044}" type="slidenum"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11664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96259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96260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5A628B6A-E2ED-4E3D-B9BE-DD20DB7F466C}" type="slidenum">
              <a:rPr lang="en-US" altLang="zh-CN" sz="1200" smtClean="0"/>
              <a:t>8</a:t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98307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98308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788DC127-3CAD-426E-A9B1-902FCFF0710E}" type="slidenum">
              <a:rPr lang="en-US" altLang="zh-CN" sz="1200" smtClean="0"/>
              <a:t>9</a:t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00355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100356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7225B081-DF22-457C-8600-26A8AB6FE0F0}" type="slidenum">
              <a:rPr lang="en-US" altLang="zh-CN" sz="1200" smtClean="0"/>
              <a:t>12</a:t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02403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102404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F9275574-DFD2-43C2-BB74-2E07B354DBF0}" type="slidenum">
              <a:rPr lang="en-US" altLang="zh-CN" sz="1200" smtClean="0"/>
              <a:t>13</a:t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*是组内的，方差分析</a:t>
            </a:r>
            <a:r>
              <a:rPr lang="en-US" altLang="zh-CN"/>
              <a:t>MSE</a:t>
            </a:r>
            <a:r>
              <a:rPr lang="zh-CN" altLang="en-US" dirty="0"/>
              <a:t>的平方根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EBA0951-5497-47CB-994B-5A92B3F42CD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585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CA5D9-C8E2-41F8-8863-6A9DBAF1F65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6A845-5E0B-4244-8376-73985743DD0A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26107-B07D-4975-A4D4-0D1AF5508C70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DA3C6-ECD4-4570-9034-CF59A476B3F1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97600" y="1981200"/>
            <a:ext cx="5080000" cy="19812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197600" y="4114800"/>
            <a:ext cx="5080000" cy="19812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6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C54B2-3BCA-4632-B060-CB73AB91708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710B8-D202-4104-8DAA-3E44BB437636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AE182D-19F3-457A-8C01-53CB1A0CE7A3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9489D-8B58-479B-A82E-55861E13FCD0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EF3C8-E888-4CAD-8815-F5833A069731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95880-E186-4D04-9931-8F5FD1A1C23A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D805F-F554-4865-9F15-3237605E355B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C6659-8091-4981-ABE2-CF31C81CD61E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02B62-5048-4851-9608-ECA90BF06B4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100000">
              <a:srgbClr val="CCECF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9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Rectangle 10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Tx/>
              <a:buNone/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Tx/>
              <a:buNone/>
              <a:defRPr sz="1400"/>
            </a:lvl1pPr>
          </a:lstStyle>
          <a:p>
            <a:pPr>
              <a:defRPr/>
            </a:pPr>
            <a:fld id="{FDD8E50B-EE9C-4163-8666-3B44C784EAFA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2208213" y="476250"/>
            <a:ext cx="7772400" cy="1143000"/>
          </a:xfrm>
        </p:spPr>
        <p:txBody>
          <a:bodyPr/>
          <a:lstStyle/>
          <a:p>
            <a:r>
              <a:rPr lang="zh-CN" altLang="en-US" b="1" dirty="0"/>
              <a:t>第</a:t>
            </a:r>
            <a:r>
              <a:rPr lang="en-US" altLang="zh-CN" b="1" dirty="0"/>
              <a:t>9</a:t>
            </a:r>
            <a:r>
              <a:rPr lang="zh-CN" altLang="en-US" b="1" dirty="0"/>
              <a:t>章  判别分析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zh-CN" altLang="zh-CN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AF5677E-A05E-4767-81A7-969A19DB6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例题</a:t>
            </a:r>
            <a:r>
              <a:rPr lang="en-US" altLang="zh-CN" b="1" dirty="0"/>
              <a:t>9.1</a:t>
            </a:r>
            <a:endParaRPr lang="zh-CN" altLang="en-US" b="1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B2CD201-E1BE-436F-9756-844DCF6B1F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981200"/>
            <a:ext cx="10870232" cy="4114800"/>
          </a:xfrm>
        </p:spPr>
        <p:txBody>
          <a:bodyPr/>
          <a:lstStyle/>
          <a:p>
            <a:r>
              <a:rPr lang="zh-CN" altLang="en-US" b="1" dirty="0"/>
              <a:t>某研究者根据言语智力（</a:t>
            </a:r>
            <a:r>
              <a:rPr lang="en-US" altLang="zh-CN" b="1" dirty="0" err="1"/>
              <a:t>IQv</a:t>
            </a:r>
            <a:r>
              <a:rPr lang="zh-CN" altLang="en-US" b="1" dirty="0"/>
              <a:t>）和情绪智力（</a:t>
            </a:r>
            <a:r>
              <a:rPr lang="en-US" altLang="zh-CN" b="1" dirty="0" err="1"/>
              <a:t>IQe</a:t>
            </a:r>
            <a:r>
              <a:rPr lang="zh-CN" altLang="en-US" b="1" dirty="0"/>
              <a:t>）的测验结果，将</a:t>
            </a:r>
            <a:r>
              <a:rPr lang="en-US" altLang="zh-CN" b="1" dirty="0"/>
              <a:t>30</a:t>
            </a:r>
            <a:r>
              <a:rPr lang="zh-CN" altLang="en-US" b="1" dirty="0"/>
              <a:t>名被试分为</a:t>
            </a:r>
            <a:r>
              <a:rPr lang="en-US" altLang="zh-CN" b="1" dirty="0"/>
              <a:t>3</a:t>
            </a:r>
            <a:r>
              <a:rPr lang="zh-CN" altLang="en-US" b="1" dirty="0"/>
              <a:t>类。后面表格记录了这些被试的言语智力和情绪智力得分及其分类情况。如何将这</a:t>
            </a:r>
            <a:r>
              <a:rPr lang="en-US" altLang="zh-CN" b="1" dirty="0"/>
              <a:t>3</a:t>
            </a:r>
            <a:r>
              <a:rPr lang="zh-CN" altLang="en-US" b="1" dirty="0"/>
              <a:t>类个体区分开来？</a:t>
            </a:r>
          </a:p>
        </p:txBody>
      </p:sp>
    </p:spTree>
    <p:extLst>
      <p:ext uri="{BB962C8B-B14F-4D97-AF65-F5344CB8AC3E}">
        <p14:creationId xmlns:p14="http://schemas.microsoft.com/office/powerpoint/2010/main" val="40373409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49CE5E9C-C1EB-4641-8D4E-C0F73D6CD00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4690291"/>
              </p:ext>
            </p:extLst>
          </p:nvPr>
        </p:nvGraphicFramePr>
        <p:xfrm>
          <a:off x="623392" y="512675"/>
          <a:ext cx="11305256" cy="5832650"/>
        </p:xfrm>
        <a:graphic>
          <a:graphicData uri="http://schemas.openxmlformats.org/drawingml/2006/table">
            <a:tbl>
              <a:tblPr firstRow="1" firstCol="1" bandRow="1">
                <a:tableStyleId>{7E9639D4-E3E2-4D34-9284-5A2195B3D0D7}</a:tableStyleId>
              </a:tblPr>
              <a:tblGrid>
                <a:gridCol w="1412533">
                  <a:extLst>
                    <a:ext uri="{9D8B030D-6E8A-4147-A177-3AD203B41FA5}">
                      <a16:colId xmlns:a16="http://schemas.microsoft.com/office/drawing/2014/main" val="1000501258"/>
                    </a:ext>
                  </a:extLst>
                </a:gridCol>
                <a:gridCol w="1412533">
                  <a:extLst>
                    <a:ext uri="{9D8B030D-6E8A-4147-A177-3AD203B41FA5}">
                      <a16:colId xmlns:a16="http://schemas.microsoft.com/office/drawing/2014/main" val="1930296615"/>
                    </a:ext>
                  </a:extLst>
                </a:gridCol>
                <a:gridCol w="1412533">
                  <a:extLst>
                    <a:ext uri="{9D8B030D-6E8A-4147-A177-3AD203B41FA5}">
                      <a16:colId xmlns:a16="http://schemas.microsoft.com/office/drawing/2014/main" val="2210904268"/>
                    </a:ext>
                  </a:extLst>
                </a:gridCol>
                <a:gridCol w="1412533">
                  <a:extLst>
                    <a:ext uri="{9D8B030D-6E8A-4147-A177-3AD203B41FA5}">
                      <a16:colId xmlns:a16="http://schemas.microsoft.com/office/drawing/2014/main" val="3902796981"/>
                    </a:ext>
                  </a:extLst>
                </a:gridCol>
                <a:gridCol w="1413781">
                  <a:extLst>
                    <a:ext uri="{9D8B030D-6E8A-4147-A177-3AD203B41FA5}">
                      <a16:colId xmlns:a16="http://schemas.microsoft.com/office/drawing/2014/main" val="2391936721"/>
                    </a:ext>
                  </a:extLst>
                </a:gridCol>
                <a:gridCol w="1413781">
                  <a:extLst>
                    <a:ext uri="{9D8B030D-6E8A-4147-A177-3AD203B41FA5}">
                      <a16:colId xmlns:a16="http://schemas.microsoft.com/office/drawing/2014/main" val="4034961733"/>
                    </a:ext>
                  </a:extLst>
                </a:gridCol>
                <a:gridCol w="1413781">
                  <a:extLst>
                    <a:ext uri="{9D8B030D-6E8A-4147-A177-3AD203B41FA5}">
                      <a16:colId xmlns:a16="http://schemas.microsoft.com/office/drawing/2014/main" val="2500800148"/>
                    </a:ext>
                  </a:extLst>
                </a:gridCol>
                <a:gridCol w="1413781">
                  <a:extLst>
                    <a:ext uri="{9D8B030D-6E8A-4147-A177-3AD203B41FA5}">
                      <a16:colId xmlns:a16="http://schemas.microsoft.com/office/drawing/2014/main" val="744500575"/>
                    </a:ext>
                  </a:extLst>
                </a:gridCol>
              </a:tblGrid>
              <a:tr h="686195"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ID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</a:rPr>
                        <a:t>言语智力（</a:t>
                      </a:r>
                      <a:r>
                        <a:rPr lang="en-US" sz="2000" kern="100">
                          <a:effectLst/>
                        </a:rPr>
                        <a:t>IQv</a:t>
                      </a:r>
                      <a:r>
                        <a:rPr lang="zh-CN" sz="2000" kern="100">
                          <a:effectLst/>
                        </a:rPr>
                        <a:t>）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</a:rPr>
                        <a:t>情绪智力（</a:t>
                      </a:r>
                      <a:r>
                        <a:rPr lang="en-US" sz="2000" kern="100">
                          <a:effectLst/>
                        </a:rPr>
                        <a:t>IQe</a:t>
                      </a:r>
                      <a:r>
                        <a:rPr lang="zh-CN" sz="2000" kern="100">
                          <a:effectLst/>
                        </a:rPr>
                        <a:t>）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</a:rPr>
                        <a:t>类别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ID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</a:rPr>
                        <a:t>言语智力（</a:t>
                      </a:r>
                      <a:r>
                        <a:rPr lang="en-US" sz="2000" kern="100" dirty="0" err="1">
                          <a:effectLst/>
                        </a:rPr>
                        <a:t>IQv</a:t>
                      </a:r>
                      <a:r>
                        <a:rPr lang="zh-CN" sz="2000" kern="100" dirty="0">
                          <a:effectLst/>
                        </a:rPr>
                        <a:t>）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</a:rPr>
                        <a:t>情绪智力（</a:t>
                      </a:r>
                      <a:r>
                        <a:rPr lang="en-US" sz="2000" kern="100">
                          <a:effectLst/>
                        </a:rPr>
                        <a:t>IQe</a:t>
                      </a:r>
                      <a:r>
                        <a:rPr lang="zh-CN" sz="2000" kern="100">
                          <a:effectLst/>
                        </a:rPr>
                        <a:t>）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</a:rPr>
                        <a:t>类别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77400682"/>
                  </a:ext>
                </a:extLst>
              </a:tr>
              <a:tr h="343097"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100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86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</a:rPr>
                        <a:t>16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103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100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2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22574881"/>
                  </a:ext>
                </a:extLst>
              </a:tr>
              <a:tr h="343097"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2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113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78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</a:rPr>
                        <a:t>17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92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103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2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40263434"/>
                  </a:ext>
                </a:extLst>
              </a:tr>
              <a:tr h="343097"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3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109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77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</a:rPr>
                        <a:t>18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82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108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2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75558248"/>
                  </a:ext>
                </a:extLst>
              </a:tr>
              <a:tr h="343097"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4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104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80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</a:rPr>
                        <a:t>19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111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111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2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3561798"/>
                  </a:ext>
                </a:extLst>
              </a:tr>
              <a:tr h="343097"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5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112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79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</a:rPr>
                        <a:t>20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113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112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2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05894749"/>
                  </a:ext>
                </a:extLst>
              </a:tr>
              <a:tr h="343097"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6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91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85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</a:rPr>
                        <a:t>21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127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84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3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33372831"/>
                  </a:ext>
                </a:extLst>
              </a:tr>
              <a:tr h="343097"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7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103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79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</a:rPr>
                        <a:t>22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112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85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3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68329816"/>
                  </a:ext>
                </a:extLst>
              </a:tr>
              <a:tr h="343097"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8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98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74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</a:rPr>
                        <a:t>23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134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82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3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62306847"/>
                  </a:ext>
                </a:extLst>
              </a:tr>
              <a:tr h="343097"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9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107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75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</a:rPr>
                        <a:t>24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117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86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3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87796058"/>
                  </a:ext>
                </a:extLst>
              </a:tr>
              <a:tr h="343097"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10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99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76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</a:rPr>
                        <a:t>25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131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72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3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644362"/>
                  </a:ext>
                </a:extLst>
              </a:tr>
              <a:tr h="343097"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11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92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95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2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</a:rPr>
                        <a:t>26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127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89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3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95138126"/>
                  </a:ext>
                </a:extLst>
              </a:tr>
              <a:tr h="343097"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12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109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102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2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</a:rPr>
                        <a:t>27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132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78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3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16677535"/>
                  </a:ext>
                </a:extLst>
              </a:tr>
              <a:tr h="343097"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13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98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104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2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</a:rPr>
                        <a:t>28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128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82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3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07515539"/>
                  </a:ext>
                </a:extLst>
              </a:tr>
              <a:tr h="343097"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14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88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95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2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</a:rPr>
                        <a:t>29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131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89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3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27648853"/>
                  </a:ext>
                </a:extLst>
              </a:tr>
              <a:tr h="343097"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15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112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97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2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</a:rPr>
                        <a:t>30</a:t>
                      </a:r>
                      <a:endParaRPr lang="zh-CN" sz="20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122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83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27000"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3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039677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5214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81200" y="0"/>
            <a:ext cx="7772400" cy="914400"/>
          </a:xfrm>
        </p:spPr>
        <p:txBody>
          <a:bodyPr/>
          <a:lstStyle/>
          <a:p>
            <a:r>
              <a:rPr lang="zh-CN" altLang="en-US" b="1">
                <a:latin typeface="宋体" panose="02010600030101010101" pitchFamily="2" charset="-122"/>
              </a:rPr>
              <a:t>费舍判别（投影）</a:t>
            </a:r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D2A13F11-AA8A-41F1-9DDF-D0F26A9FBA6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438400" y="905393"/>
            <a:ext cx="6840761" cy="59436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>
                <a:latin typeface="宋体" panose="02010600030101010101" pitchFamily="2" charset="-122"/>
              </a:rPr>
              <a:t>贝叶斯判别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>
                <a:latin typeface="宋体" panose="02010600030101010101" pitchFamily="2" charset="-122"/>
              </a:rPr>
              <a:t>贝叶斯判别考虑先验概率，计算个体属于各个类别的后验概率</a:t>
            </a:r>
            <a:endParaRPr lang="en-US" altLang="zh-CN" b="1" dirty="0">
              <a:latin typeface="宋体" panose="02010600030101010101" pitchFamily="2" charset="-122"/>
            </a:endParaRPr>
          </a:p>
          <a:p>
            <a:pPr lvl="1"/>
            <a:r>
              <a:rPr lang="zh-CN" altLang="en-US" b="1" dirty="0">
                <a:latin typeface="宋体" panose="02010600030101010101" pitchFamily="2" charset="-122"/>
              </a:rPr>
              <a:t>常见病</a:t>
            </a:r>
            <a:r>
              <a:rPr lang="en-US" altLang="zh-CN" b="1" dirty="0">
                <a:latin typeface="宋体" panose="02010600030101010101" pitchFamily="2" charset="-122"/>
              </a:rPr>
              <a:t>-</a:t>
            </a:r>
            <a:r>
              <a:rPr lang="zh-CN" altLang="en-US" b="1" dirty="0">
                <a:latin typeface="宋体" panose="02010600030101010101" pitchFamily="2" charset="-122"/>
              </a:rPr>
              <a:t>罕见病</a:t>
            </a:r>
          </a:p>
          <a:p>
            <a:r>
              <a:rPr lang="zh-CN" altLang="en-US" b="1" dirty="0">
                <a:latin typeface="宋体" panose="02010600030101010101" pitchFamily="2" charset="-122"/>
              </a:rPr>
              <a:t>结合错判损失进行分类</a:t>
            </a:r>
            <a:endParaRPr lang="en-US" altLang="zh-CN" b="1" dirty="0">
              <a:latin typeface="宋体" panose="02010600030101010101" pitchFamily="2" charset="-122"/>
            </a:endParaRPr>
          </a:p>
          <a:p>
            <a:pPr lvl="1"/>
            <a:r>
              <a:rPr lang="zh-CN" altLang="en-US" b="1" dirty="0">
                <a:latin typeface="宋体" panose="02010600030101010101" pitchFamily="2" charset="-122"/>
              </a:rPr>
              <a:t>普通疾病</a:t>
            </a:r>
            <a:r>
              <a:rPr lang="en-US" altLang="zh-CN" b="1" dirty="0">
                <a:latin typeface="宋体" panose="02010600030101010101" pitchFamily="2" charset="-122"/>
              </a:rPr>
              <a:t>-</a:t>
            </a:r>
            <a:r>
              <a:rPr lang="zh-CN" altLang="en-US" b="1" dirty="0">
                <a:latin typeface="宋体" panose="02010600030101010101" pitchFamily="2" charset="-122"/>
              </a:rPr>
              <a:t>重大疾病</a:t>
            </a:r>
            <a:endParaRPr lang="en-US" altLang="zh-CN" b="1" dirty="0">
              <a:latin typeface="宋体" panose="02010600030101010101" pitchFamily="2" charset="-122"/>
            </a:endParaRPr>
          </a:p>
          <a:p>
            <a:pPr lvl="0"/>
            <a:r>
              <a:rPr lang="zh-CN" altLang="en-US" b="1" dirty="0">
                <a:solidFill>
                  <a:srgbClr val="0000CC"/>
                </a:solidFill>
              </a:rPr>
              <a:t>对数据的要求</a:t>
            </a:r>
            <a:endParaRPr lang="en-US" altLang="zh-CN" b="1" dirty="0">
              <a:solidFill>
                <a:srgbClr val="0000CC"/>
              </a:solidFill>
            </a:endParaRPr>
          </a:p>
          <a:p>
            <a:pPr lvl="1"/>
            <a:r>
              <a:rPr lang="zh-CN" altLang="en-US" b="1" dirty="0">
                <a:solidFill>
                  <a:srgbClr val="0000CC"/>
                </a:solidFill>
              </a:rPr>
              <a:t>类似于费舍判别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2C2F657-FA57-2E56-5D64-32EB1CB85A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88640"/>
            <a:ext cx="10363200" cy="1143000"/>
          </a:xfrm>
        </p:spPr>
        <p:txBody>
          <a:bodyPr/>
          <a:lstStyle/>
          <a:p>
            <a:r>
              <a:rPr lang="zh-CN" altLang="en-US" b="1" dirty="0"/>
              <a:t>指标解读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02C83B5-642F-3F05-0AF1-6F05962CB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380" y="1268760"/>
            <a:ext cx="11161240" cy="5184576"/>
          </a:xfrm>
        </p:spPr>
        <p:txBody>
          <a:bodyPr/>
          <a:lstStyle/>
          <a:p>
            <a:r>
              <a:rPr lang="en-US" altLang="zh-CN" sz="2800" b="1" dirty="0"/>
              <a:t>Tests of Equality of Group Means——</a:t>
            </a:r>
            <a:r>
              <a:rPr lang="zh-CN" altLang="en-US" sz="2800" b="1" dirty="0"/>
              <a:t>类别平均数检验</a:t>
            </a:r>
            <a:endParaRPr lang="en-US" altLang="zh-CN" sz="2800" b="1" dirty="0"/>
          </a:p>
          <a:p>
            <a:r>
              <a:rPr lang="en-US" altLang="zh-CN" sz="2800" b="1" dirty="0"/>
              <a:t>Box’s M——</a:t>
            </a:r>
            <a:r>
              <a:rPr lang="zh-CN" altLang="en-US" sz="2800" b="1" dirty="0"/>
              <a:t>方差齐性检验</a:t>
            </a:r>
            <a:endParaRPr lang="en-US" altLang="zh-CN" sz="2800" b="1" dirty="0"/>
          </a:p>
          <a:p>
            <a:r>
              <a:rPr lang="en-US" altLang="zh-CN" sz="2800" b="1" dirty="0"/>
              <a:t>Eigenvalues——</a:t>
            </a:r>
            <a:r>
              <a:rPr lang="zh-CN" altLang="en-US" sz="2800" b="1" dirty="0"/>
              <a:t>特征值表（组间差异和组内差异的比例）</a:t>
            </a:r>
            <a:endParaRPr lang="en-US" altLang="zh-CN" sz="2800" b="1" dirty="0"/>
          </a:p>
          <a:p>
            <a:r>
              <a:rPr lang="en-US" altLang="zh-CN" sz="2800" b="1" dirty="0"/>
              <a:t>Wilks’ Lambda——</a:t>
            </a:r>
            <a:r>
              <a:rPr lang="zh-CN" altLang="en-US" sz="2800" b="1" dirty="0"/>
              <a:t>“残余辨别力”表</a:t>
            </a:r>
            <a:endParaRPr lang="en-US" altLang="zh-CN" sz="2800" b="1" dirty="0"/>
          </a:p>
          <a:p>
            <a:r>
              <a:rPr lang="en-US" altLang="zh-CN" sz="2800" b="1" dirty="0"/>
              <a:t>Fisher’s——</a:t>
            </a:r>
            <a:r>
              <a:rPr lang="zh-CN" altLang="en-US" sz="2800" b="1" dirty="0"/>
              <a:t>费舍判别系数</a:t>
            </a:r>
            <a:endParaRPr lang="en-US" altLang="zh-CN" sz="2800" b="1" dirty="0"/>
          </a:p>
          <a:p>
            <a:r>
              <a:rPr lang="en-US" altLang="zh-CN" sz="2800" b="1" dirty="0"/>
              <a:t>Unstandardized——</a:t>
            </a:r>
            <a:r>
              <a:rPr lang="zh-CN" altLang="en-US" sz="2800" b="1" dirty="0"/>
              <a:t>非标准化判别系数</a:t>
            </a:r>
            <a:endParaRPr lang="en-US" altLang="zh-CN" sz="2800" b="1" dirty="0"/>
          </a:p>
          <a:p>
            <a:r>
              <a:rPr lang="en-US" altLang="zh-CN" sz="2800" b="1" dirty="0"/>
              <a:t>Structure Matrix——</a:t>
            </a:r>
            <a:r>
              <a:rPr lang="zh-CN" altLang="en-US" sz="2800" b="1" dirty="0"/>
              <a:t>结构系数</a:t>
            </a:r>
            <a:endParaRPr lang="en-US" altLang="zh-CN" sz="2800" b="1" dirty="0"/>
          </a:p>
          <a:p>
            <a:r>
              <a:rPr lang="en-US" altLang="zh-CN" sz="2800" b="1" dirty="0"/>
              <a:t>Functions at Group Centroids——</a:t>
            </a:r>
            <a:r>
              <a:rPr lang="zh-CN" altLang="en-US" sz="2800" b="1" dirty="0"/>
              <a:t>分组矩心</a:t>
            </a:r>
            <a:endParaRPr lang="en-US" altLang="zh-CN" sz="2800" b="1" dirty="0"/>
          </a:p>
          <a:p>
            <a:r>
              <a:rPr lang="en-US" altLang="zh-CN" sz="2800" b="1" dirty="0"/>
              <a:t>Classification Function Coefficients</a:t>
            </a:r>
            <a:r>
              <a:rPr lang="zh-CN" altLang="en-US" sz="2800" b="1" dirty="0"/>
              <a:t>分类</a:t>
            </a:r>
            <a:r>
              <a:rPr lang="en-US" altLang="zh-CN" sz="2800" b="1" dirty="0"/>
              <a:t>——</a:t>
            </a:r>
            <a:r>
              <a:rPr lang="zh-CN" altLang="en-US" sz="2800" b="1" dirty="0"/>
              <a:t>函数系数表</a:t>
            </a:r>
            <a:endParaRPr lang="en-US" altLang="zh-CN" sz="2800" b="1" dirty="0"/>
          </a:p>
          <a:p>
            <a:r>
              <a:rPr lang="en-US" altLang="zh-CN" sz="2800" b="1" dirty="0"/>
              <a:t>Classification Results——</a:t>
            </a:r>
            <a:r>
              <a:rPr lang="zh-CN" altLang="en-US" sz="2800" b="1" dirty="0"/>
              <a:t>个体判别结果表</a:t>
            </a:r>
          </a:p>
        </p:txBody>
      </p:sp>
    </p:spTree>
    <p:extLst>
      <p:ext uri="{BB962C8B-B14F-4D97-AF65-F5344CB8AC3E}">
        <p14:creationId xmlns:p14="http://schemas.microsoft.com/office/powerpoint/2010/main" val="16166974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7F6FC60-D6F4-46C7-9D63-0FB6A8659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例题</a:t>
            </a:r>
            <a:r>
              <a:rPr lang="en-US" altLang="zh-CN" b="1" dirty="0"/>
              <a:t>0902-</a:t>
            </a:r>
            <a:r>
              <a:rPr lang="zh-CN" altLang="en-US" b="1" dirty="0"/>
              <a:t>一般判别分析</a:t>
            </a:r>
            <a:r>
              <a:rPr lang="en-US" altLang="zh-CN" b="1" dirty="0"/>
              <a:t>.sav</a:t>
            </a:r>
            <a:endParaRPr lang="zh-CN" altLang="en-US" b="1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078D212-7F88-4F3C-890E-5409A76A0E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060F7FDD-D210-47F6-B297-DC85DB61AE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44" y="1835645"/>
            <a:ext cx="6375786" cy="3969619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E964C2FD-EA0E-47DA-89F9-2609B9A7C2B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7032104" y="1835644"/>
            <a:ext cx="4968552" cy="3969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1179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7C15E49-462A-42B9-8136-57BAB7D9A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单变量方差分析表</a:t>
            </a:r>
          </a:p>
        </p:txBody>
      </p:sp>
      <p:graphicFrame>
        <p:nvGraphicFramePr>
          <p:cNvPr id="7" name="内容占位符 6">
            <a:extLst>
              <a:ext uri="{FF2B5EF4-FFF2-40B4-BE49-F238E27FC236}">
                <a16:creationId xmlns:a16="http://schemas.microsoft.com/office/drawing/2014/main" id="{6FBA1DE5-D7EF-40A4-99AC-204BD7CFE3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8899995"/>
              </p:ext>
            </p:extLst>
          </p:nvPr>
        </p:nvGraphicFramePr>
        <p:xfrm>
          <a:off x="2351584" y="1844824"/>
          <a:ext cx="7776865" cy="3523080"/>
        </p:xfrm>
        <a:graphic>
          <a:graphicData uri="http://schemas.openxmlformats.org/drawingml/2006/table">
            <a:tbl>
              <a:tblPr/>
              <a:tblGrid>
                <a:gridCol w="905030">
                  <a:extLst>
                    <a:ext uri="{9D8B030D-6E8A-4147-A177-3AD203B41FA5}">
                      <a16:colId xmlns:a16="http://schemas.microsoft.com/office/drawing/2014/main" val="2037452675"/>
                    </a:ext>
                  </a:extLst>
                </a:gridCol>
                <a:gridCol w="1812515">
                  <a:extLst>
                    <a:ext uri="{9D8B030D-6E8A-4147-A177-3AD203B41FA5}">
                      <a16:colId xmlns:a16="http://schemas.microsoft.com/office/drawing/2014/main" val="3599965206"/>
                    </a:ext>
                  </a:extLst>
                </a:gridCol>
                <a:gridCol w="1264830">
                  <a:extLst>
                    <a:ext uri="{9D8B030D-6E8A-4147-A177-3AD203B41FA5}">
                      <a16:colId xmlns:a16="http://schemas.microsoft.com/office/drawing/2014/main" val="2347124917"/>
                    </a:ext>
                  </a:extLst>
                </a:gridCol>
                <a:gridCol w="1264830">
                  <a:extLst>
                    <a:ext uri="{9D8B030D-6E8A-4147-A177-3AD203B41FA5}">
                      <a16:colId xmlns:a16="http://schemas.microsoft.com/office/drawing/2014/main" val="2278896636"/>
                    </a:ext>
                  </a:extLst>
                </a:gridCol>
                <a:gridCol w="1264830">
                  <a:extLst>
                    <a:ext uri="{9D8B030D-6E8A-4147-A177-3AD203B41FA5}">
                      <a16:colId xmlns:a16="http://schemas.microsoft.com/office/drawing/2014/main" val="2129665770"/>
                    </a:ext>
                  </a:extLst>
                </a:gridCol>
                <a:gridCol w="1264830">
                  <a:extLst>
                    <a:ext uri="{9D8B030D-6E8A-4147-A177-3AD203B41FA5}">
                      <a16:colId xmlns:a16="http://schemas.microsoft.com/office/drawing/2014/main" val="2545079747"/>
                    </a:ext>
                  </a:extLst>
                </a:gridCol>
              </a:tblGrid>
              <a:tr h="897444">
                <a:tc gridSpan="6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Tests of Equality of Group Means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5609126"/>
                  </a:ext>
                </a:extLst>
              </a:tr>
              <a:tr h="830748"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40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Wilks' Lambda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F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df1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df2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Sig.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9652501"/>
                  </a:ext>
                </a:extLst>
              </a:tr>
              <a:tr h="897444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RE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.910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2.823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57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.068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6759480"/>
                  </a:ext>
                </a:extLst>
              </a:tr>
              <a:tr h="897444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SA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.969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.920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57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.404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78845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10495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AC82178-CD25-4397-8200-EA2A5B715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/>
              <a:t>Box’s M</a:t>
            </a:r>
            <a:r>
              <a:rPr lang="zh-CN" altLang="en-US" b="1" dirty="0"/>
              <a:t>检验的结果</a:t>
            </a:r>
          </a:p>
        </p:txBody>
      </p:sp>
      <p:graphicFrame>
        <p:nvGraphicFramePr>
          <p:cNvPr id="7" name="内容占位符 6">
            <a:extLst>
              <a:ext uri="{FF2B5EF4-FFF2-40B4-BE49-F238E27FC236}">
                <a16:creationId xmlns:a16="http://schemas.microsoft.com/office/drawing/2014/main" id="{E6C3BD03-17A6-4F49-B827-A744A26C81D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1632523"/>
              </p:ext>
            </p:extLst>
          </p:nvPr>
        </p:nvGraphicFramePr>
        <p:xfrm>
          <a:off x="3503712" y="1752601"/>
          <a:ext cx="5400600" cy="5105398"/>
        </p:xfrm>
        <a:graphic>
          <a:graphicData uri="http://schemas.openxmlformats.org/drawingml/2006/table">
            <a:tbl>
              <a:tblPr/>
              <a:tblGrid>
                <a:gridCol w="1481864">
                  <a:extLst>
                    <a:ext uri="{9D8B030D-6E8A-4147-A177-3AD203B41FA5}">
                      <a16:colId xmlns:a16="http://schemas.microsoft.com/office/drawing/2014/main" val="3216829924"/>
                    </a:ext>
                  </a:extLst>
                </a:gridCol>
                <a:gridCol w="1959368">
                  <a:extLst>
                    <a:ext uri="{9D8B030D-6E8A-4147-A177-3AD203B41FA5}">
                      <a16:colId xmlns:a16="http://schemas.microsoft.com/office/drawing/2014/main" val="2057214490"/>
                    </a:ext>
                  </a:extLst>
                </a:gridCol>
                <a:gridCol w="1959368">
                  <a:extLst>
                    <a:ext uri="{9D8B030D-6E8A-4147-A177-3AD203B41FA5}">
                      <a16:colId xmlns:a16="http://schemas.microsoft.com/office/drawing/2014/main" val="1095823458"/>
                    </a:ext>
                  </a:extLst>
                </a:gridCol>
              </a:tblGrid>
              <a:tr h="442386">
                <a:tc gridSpan="3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Test Results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890550"/>
                  </a:ext>
                </a:extLst>
              </a:tr>
              <a:tr h="442386">
                <a:tc gridSpan="2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Box's M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4.407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7585264"/>
                  </a:ext>
                </a:extLst>
              </a:tr>
              <a:tr h="944560">
                <a:tc rowSpan="4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F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Approx.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.697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2989313"/>
                  </a:ext>
                </a:extLst>
              </a:tr>
              <a:tr h="44238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df1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6527711"/>
                  </a:ext>
                </a:extLst>
              </a:tr>
              <a:tr h="94456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df2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80975.077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8015539"/>
                  </a:ext>
                </a:extLst>
              </a:tr>
              <a:tr h="44238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Sig.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.652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4922192"/>
                  </a:ext>
                </a:extLst>
              </a:tr>
              <a:tr h="1446734">
                <a:tc gridSpan="3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Tests null hypothesis of equal population covariance matrices.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3036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83058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77D6531-37F7-48FE-BE7A-5467DF1CA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特征值表</a:t>
            </a:r>
          </a:p>
        </p:txBody>
      </p:sp>
      <p:graphicFrame>
        <p:nvGraphicFramePr>
          <p:cNvPr id="6" name="内容占位符 5">
            <a:extLst>
              <a:ext uri="{FF2B5EF4-FFF2-40B4-BE49-F238E27FC236}">
                <a16:creationId xmlns:a16="http://schemas.microsoft.com/office/drawing/2014/main" id="{7E0E0C7A-7B49-416D-94BC-37A7C65CDE7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6702824"/>
              </p:ext>
            </p:extLst>
          </p:nvPr>
        </p:nvGraphicFramePr>
        <p:xfrm>
          <a:off x="1343472" y="1752600"/>
          <a:ext cx="9793088" cy="4556722"/>
        </p:xfrm>
        <a:graphic>
          <a:graphicData uri="http://schemas.openxmlformats.org/drawingml/2006/table">
            <a:tbl>
              <a:tblPr/>
              <a:tblGrid>
                <a:gridCol w="1497418">
                  <a:extLst>
                    <a:ext uri="{9D8B030D-6E8A-4147-A177-3AD203B41FA5}">
                      <a16:colId xmlns:a16="http://schemas.microsoft.com/office/drawing/2014/main" val="424790634"/>
                    </a:ext>
                  </a:extLst>
                </a:gridCol>
                <a:gridCol w="1818188">
                  <a:extLst>
                    <a:ext uri="{9D8B030D-6E8A-4147-A177-3AD203B41FA5}">
                      <a16:colId xmlns:a16="http://schemas.microsoft.com/office/drawing/2014/main" val="1210548450"/>
                    </a:ext>
                  </a:extLst>
                </a:gridCol>
                <a:gridCol w="2136002">
                  <a:extLst>
                    <a:ext uri="{9D8B030D-6E8A-4147-A177-3AD203B41FA5}">
                      <a16:colId xmlns:a16="http://schemas.microsoft.com/office/drawing/2014/main" val="2327355977"/>
                    </a:ext>
                  </a:extLst>
                </a:gridCol>
                <a:gridCol w="2159653">
                  <a:extLst>
                    <a:ext uri="{9D8B030D-6E8A-4147-A177-3AD203B41FA5}">
                      <a16:colId xmlns:a16="http://schemas.microsoft.com/office/drawing/2014/main" val="369194313"/>
                    </a:ext>
                  </a:extLst>
                </a:gridCol>
                <a:gridCol w="2181827">
                  <a:extLst>
                    <a:ext uri="{9D8B030D-6E8A-4147-A177-3AD203B41FA5}">
                      <a16:colId xmlns:a16="http://schemas.microsoft.com/office/drawing/2014/main" val="1635081329"/>
                    </a:ext>
                  </a:extLst>
                </a:gridCol>
              </a:tblGrid>
              <a:tr h="626758">
                <a:tc gridSpan="5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Eigenvalues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376098"/>
                  </a:ext>
                </a:extLst>
              </a:tr>
              <a:tr h="1338224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Function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Eigenvalue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% of Variance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Cumulative %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Canonical Correlation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8126539"/>
                  </a:ext>
                </a:extLst>
              </a:tr>
              <a:tr h="626758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1.273</a:t>
                      </a:r>
                      <a:r>
                        <a:rPr lang="en-US" sz="2400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99.7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99.7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.748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636244"/>
                  </a:ext>
                </a:extLst>
              </a:tr>
              <a:tr h="626758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.004</a:t>
                      </a:r>
                      <a:r>
                        <a:rPr lang="en-US" sz="2400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.3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100.0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.062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0113083"/>
                  </a:ext>
                </a:extLst>
              </a:tr>
              <a:tr h="1338224">
                <a:tc gridSpan="5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a. First 2 canonical discriminant functions were used in the analysis.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13230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25051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CB4B62A-8A1E-46A6-9F4A-9C8913803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/>
              <a:t>Wilks’ Lambda</a:t>
            </a:r>
            <a:r>
              <a:rPr lang="zh-CN" altLang="en-US" b="1" dirty="0"/>
              <a:t>表</a:t>
            </a:r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6EB885F8-F714-4097-817F-6AFEBEC5305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1255318"/>
              </p:ext>
            </p:extLst>
          </p:nvPr>
        </p:nvGraphicFramePr>
        <p:xfrm>
          <a:off x="1919536" y="1628800"/>
          <a:ext cx="9217024" cy="3683014"/>
        </p:xfrm>
        <a:graphic>
          <a:graphicData uri="http://schemas.openxmlformats.org/drawingml/2006/table">
            <a:tbl>
              <a:tblPr/>
              <a:tblGrid>
                <a:gridCol w="2581657">
                  <a:extLst>
                    <a:ext uri="{9D8B030D-6E8A-4147-A177-3AD203B41FA5}">
                      <a16:colId xmlns:a16="http://schemas.microsoft.com/office/drawing/2014/main" val="892235730"/>
                    </a:ext>
                  </a:extLst>
                </a:gridCol>
                <a:gridCol w="2048383">
                  <a:extLst>
                    <a:ext uri="{9D8B030D-6E8A-4147-A177-3AD203B41FA5}">
                      <a16:colId xmlns:a16="http://schemas.microsoft.com/office/drawing/2014/main" val="2030547250"/>
                    </a:ext>
                  </a:extLst>
                </a:gridCol>
                <a:gridCol w="1728972">
                  <a:extLst>
                    <a:ext uri="{9D8B030D-6E8A-4147-A177-3AD203B41FA5}">
                      <a16:colId xmlns:a16="http://schemas.microsoft.com/office/drawing/2014/main" val="3876601371"/>
                    </a:ext>
                  </a:extLst>
                </a:gridCol>
                <a:gridCol w="1429006">
                  <a:extLst>
                    <a:ext uri="{9D8B030D-6E8A-4147-A177-3AD203B41FA5}">
                      <a16:colId xmlns:a16="http://schemas.microsoft.com/office/drawing/2014/main" val="2688892657"/>
                    </a:ext>
                  </a:extLst>
                </a:gridCol>
                <a:gridCol w="1429006">
                  <a:extLst>
                    <a:ext uri="{9D8B030D-6E8A-4147-A177-3AD203B41FA5}">
                      <a16:colId xmlns:a16="http://schemas.microsoft.com/office/drawing/2014/main" val="1691032286"/>
                    </a:ext>
                  </a:extLst>
                </a:gridCol>
              </a:tblGrid>
              <a:tr h="869399">
                <a:tc gridSpan="5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Wilks' Lambda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8778105"/>
                  </a:ext>
                </a:extLst>
              </a:tr>
              <a:tr h="1074817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Test of Function(s)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Wilks' Lambda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Chi-square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df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Sig.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1930650"/>
                  </a:ext>
                </a:extLst>
              </a:tr>
              <a:tr h="869399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 through 2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.438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46.603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0410546"/>
                  </a:ext>
                </a:extLst>
              </a:tr>
              <a:tr h="869399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.996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.218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.640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387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3810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D26D8A4-55EC-B9D9-E3C6-9E1B3FB94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60648"/>
            <a:ext cx="10363200" cy="1143000"/>
          </a:xfrm>
        </p:spPr>
        <p:txBody>
          <a:bodyPr/>
          <a:lstStyle/>
          <a:p>
            <a:r>
              <a:rPr lang="zh-CN" altLang="en-US" b="1" dirty="0"/>
              <a:t>判别分析的目的和类型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C274492-AC4B-11D7-1C47-132DB46C57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2980" y="1556792"/>
            <a:ext cx="10363200" cy="4968552"/>
          </a:xfrm>
        </p:spPr>
        <p:txBody>
          <a:bodyPr/>
          <a:lstStyle/>
          <a:p>
            <a:r>
              <a:rPr lang="zh-CN" altLang="en-US" b="1" dirty="0"/>
              <a:t>判别分析的目的</a:t>
            </a:r>
            <a:endParaRPr lang="en-US" altLang="zh-CN" b="1" dirty="0"/>
          </a:p>
          <a:p>
            <a:pPr lvl="1"/>
            <a:r>
              <a:rPr lang="zh-CN" altLang="en-US" b="1" dirty="0"/>
              <a:t>判别分析根据已知类别的个体数据，判断新个体属于其中哪一个类别</a:t>
            </a:r>
            <a:endParaRPr lang="en-US" altLang="zh-CN" b="1" dirty="0"/>
          </a:p>
          <a:p>
            <a:pPr lvl="1"/>
            <a:r>
              <a:rPr lang="zh-CN" altLang="en-US" b="1" dirty="0"/>
              <a:t>在多元方差分析中描述各组之间的差异</a:t>
            </a:r>
            <a:endParaRPr lang="en-US" altLang="zh-CN" b="1" dirty="0"/>
          </a:p>
          <a:p>
            <a:endParaRPr lang="en-US" altLang="zh-CN" b="1" dirty="0"/>
          </a:p>
          <a:p>
            <a:r>
              <a:rPr lang="zh-CN" altLang="en-US" b="1" dirty="0"/>
              <a:t>判别分析的类型</a:t>
            </a:r>
            <a:endParaRPr lang="en-US" altLang="zh-CN" b="1" dirty="0"/>
          </a:p>
          <a:p>
            <a:pPr lvl="1"/>
            <a:r>
              <a:rPr lang="zh-CN" altLang="en-US" b="1" dirty="0"/>
              <a:t>距离判别法</a:t>
            </a:r>
            <a:endParaRPr lang="en-US" altLang="zh-CN" b="1" dirty="0"/>
          </a:p>
          <a:p>
            <a:pPr lvl="1"/>
            <a:r>
              <a:rPr lang="zh-CN" altLang="en-US" b="1" dirty="0"/>
              <a:t>费舍判别法</a:t>
            </a:r>
            <a:endParaRPr lang="en-US" altLang="zh-CN" b="1" dirty="0"/>
          </a:p>
          <a:p>
            <a:pPr lvl="1"/>
            <a:r>
              <a:rPr lang="zh-CN" altLang="en-US" b="1" dirty="0"/>
              <a:t>贝叶斯判别法</a:t>
            </a:r>
          </a:p>
        </p:txBody>
      </p:sp>
    </p:spTree>
    <p:extLst>
      <p:ext uri="{BB962C8B-B14F-4D97-AF65-F5344CB8AC3E}">
        <p14:creationId xmlns:p14="http://schemas.microsoft.com/office/powerpoint/2010/main" val="40591224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C773EC6-D458-4D7A-9E26-4D6D188F7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609600"/>
            <a:ext cx="11521280" cy="1143000"/>
          </a:xfrm>
        </p:spPr>
        <p:txBody>
          <a:bodyPr/>
          <a:lstStyle/>
          <a:p>
            <a:r>
              <a:rPr lang="zh-CN" altLang="en-US" b="1" dirty="0"/>
              <a:t>标准判别系数表</a:t>
            </a:r>
            <a:r>
              <a:rPr lang="en-US" altLang="zh-CN" b="1" dirty="0"/>
              <a:t>vs</a:t>
            </a:r>
            <a:r>
              <a:rPr lang="zh-CN" altLang="en-US" b="1" dirty="0"/>
              <a:t>非标准判别系数表</a:t>
            </a:r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793FE339-ECD0-4627-B815-F4C26398995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5940055"/>
              </p:ext>
            </p:extLst>
          </p:nvPr>
        </p:nvGraphicFramePr>
        <p:xfrm>
          <a:off x="623392" y="1749972"/>
          <a:ext cx="4320479" cy="3875119"/>
        </p:xfrm>
        <a:graphic>
          <a:graphicData uri="http://schemas.openxmlformats.org/drawingml/2006/table">
            <a:tbl>
              <a:tblPr/>
              <a:tblGrid>
                <a:gridCol w="1691084">
                  <a:extLst>
                    <a:ext uri="{9D8B030D-6E8A-4147-A177-3AD203B41FA5}">
                      <a16:colId xmlns:a16="http://schemas.microsoft.com/office/drawing/2014/main" val="1802919178"/>
                    </a:ext>
                  </a:extLst>
                </a:gridCol>
                <a:gridCol w="1406143">
                  <a:extLst>
                    <a:ext uri="{9D8B030D-6E8A-4147-A177-3AD203B41FA5}">
                      <a16:colId xmlns:a16="http://schemas.microsoft.com/office/drawing/2014/main" val="1217794842"/>
                    </a:ext>
                  </a:extLst>
                </a:gridCol>
                <a:gridCol w="1223252">
                  <a:extLst>
                    <a:ext uri="{9D8B030D-6E8A-4147-A177-3AD203B41FA5}">
                      <a16:colId xmlns:a16="http://schemas.microsoft.com/office/drawing/2014/main" val="2650025482"/>
                    </a:ext>
                  </a:extLst>
                </a:gridCol>
              </a:tblGrid>
              <a:tr h="1460376">
                <a:tc gridSpan="3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Standardized Canonical Discriminant Function Coefficients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607979"/>
                  </a:ext>
                </a:extLst>
              </a:tr>
              <a:tr h="587240">
                <a:tc rowSpan="2"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4000" kern="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Function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5523058"/>
                  </a:ext>
                </a:extLst>
              </a:tr>
              <a:tr h="65302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1043599"/>
                  </a:ext>
                </a:extLst>
              </a:tr>
              <a:tr h="587240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RE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2.384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.361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0525397"/>
                  </a:ext>
                </a:extLst>
              </a:tr>
              <a:tr h="587240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400" kern="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SA</a:t>
                      </a:r>
                      <a:endParaRPr lang="zh-CN" sz="24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-2.319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.660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5507543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BA29DABF-5670-4E92-81AF-2047A4A413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7756171"/>
              </p:ext>
            </p:extLst>
          </p:nvPr>
        </p:nvGraphicFramePr>
        <p:xfrm>
          <a:off x="5807968" y="1760484"/>
          <a:ext cx="5472608" cy="3867236"/>
        </p:xfrm>
        <a:graphic>
          <a:graphicData uri="http://schemas.openxmlformats.org/drawingml/2006/table">
            <a:tbl>
              <a:tblPr/>
              <a:tblGrid>
                <a:gridCol w="2084397">
                  <a:extLst>
                    <a:ext uri="{9D8B030D-6E8A-4147-A177-3AD203B41FA5}">
                      <a16:colId xmlns:a16="http://schemas.microsoft.com/office/drawing/2014/main" val="619448092"/>
                    </a:ext>
                  </a:extLst>
                </a:gridCol>
                <a:gridCol w="1825340">
                  <a:extLst>
                    <a:ext uri="{9D8B030D-6E8A-4147-A177-3AD203B41FA5}">
                      <a16:colId xmlns:a16="http://schemas.microsoft.com/office/drawing/2014/main" val="3850918512"/>
                    </a:ext>
                  </a:extLst>
                </a:gridCol>
                <a:gridCol w="1562871">
                  <a:extLst>
                    <a:ext uri="{9D8B030D-6E8A-4147-A177-3AD203B41FA5}">
                      <a16:colId xmlns:a16="http://schemas.microsoft.com/office/drawing/2014/main" val="4042582726"/>
                    </a:ext>
                  </a:extLst>
                </a:gridCol>
              </a:tblGrid>
              <a:tr h="993757">
                <a:tc gridSpan="3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Canonical Discriminant Function Coefficients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7452160"/>
                  </a:ext>
                </a:extLst>
              </a:tr>
              <a:tr h="496879">
                <a:tc rowSpan="2"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40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Function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9273031"/>
                  </a:ext>
                </a:extLst>
              </a:tr>
              <a:tr h="55208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0364840"/>
                  </a:ext>
                </a:extLst>
              </a:tr>
              <a:tr h="496879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RE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.264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.040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713379"/>
                  </a:ext>
                </a:extLst>
              </a:tr>
              <a:tr h="496879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</a:t>
                      </a:r>
                      <a:r>
                        <a:rPr lang="en-US" altLang="zh-CN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-.271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.077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9517069"/>
                  </a:ext>
                </a:extLst>
              </a:tr>
              <a:tr h="830754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(Constant)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-2.204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-10.815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3651696"/>
                  </a:ext>
                </a:extLst>
              </a:tr>
            </a:tbl>
          </a:graphicData>
        </a:graphic>
      </p:graphicFrame>
      <p:sp>
        <p:nvSpPr>
          <p:cNvPr id="6" name="矩形 5">
            <a:extLst>
              <a:ext uri="{FF2B5EF4-FFF2-40B4-BE49-F238E27FC236}">
                <a16:creationId xmlns:a16="http://schemas.microsoft.com/office/drawing/2014/main" id="{EE2D3918-0B41-4C85-891A-72968AC88329}"/>
              </a:ext>
            </a:extLst>
          </p:cNvPr>
          <p:cNvSpPr/>
          <p:nvPr/>
        </p:nvSpPr>
        <p:spPr>
          <a:xfrm>
            <a:off x="1487488" y="6017567"/>
            <a:ext cx="83529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b="1" kern="100" dirty="0">
                <a:cs typeface="Times New Roman" panose="02020603050405020304" pitchFamily="18" charset="0"/>
              </a:rPr>
              <a:t>标准判别系数</a:t>
            </a:r>
            <a:r>
              <a:rPr lang="en-US" altLang="zh-CN" b="1" kern="100" dirty="0"/>
              <a:t> = </a:t>
            </a:r>
            <a:r>
              <a:rPr lang="zh-CN" altLang="zh-CN" b="1" kern="100" dirty="0">
                <a:cs typeface="Times New Roman" panose="02020603050405020304" pitchFamily="18" charset="0"/>
              </a:rPr>
              <a:t>非标准判别系数</a:t>
            </a:r>
            <a:r>
              <a:rPr lang="en-US" altLang="zh-CN" b="1" kern="100" dirty="0">
                <a:cs typeface="Times New Roman" panose="02020603050405020304" pitchFamily="18" charset="0"/>
              </a:rPr>
              <a:t>×</a:t>
            </a:r>
            <a:r>
              <a:rPr lang="zh-CN" altLang="zh-CN" b="1" kern="100" dirty="0">
                <a:cs typeface="Times New Roman" panose="02020603050405020304" pitchFamily="18" charset="0"/>
              </a:rPr>
              <a:t>判别变量的</a:t>
            </a:r>
            <a:r>
              <a:rPr lang="zh-CN" altLang="en-US" b="1" kern="100" dirty="0">
                <a:cs typeface="Times New Roman" panose="02020603050405020304" pitchFamily="18" charset="0"/>
              </a:rPr>
              <a:t>组</a:t>
            </a:r>
            <a:r>
              <a:rPr lang="zh-CN" altLang="en-US" b="1" kern="100">
                <a:cs typeface="Times New Roman" panose="02020603050405020304" pitchFamily="18" charset="0"/>
              </a:rPr>
              <a:t>内</a:t>
            </a:r>
            <a:r>
              <a:rPr lang="zh-CN" altLang="zh-CN" b="1" kern="100">
                <a:cs typeface="Times New Roman" panose="02020603050405020304" pitchFamily="18" charset="0"/>
              </a:rPr>
              <a:t>标准差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17840926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00F464A-1640-42C1-9FDB-B411558D2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结构系数表</a:t>
            </a:r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CDA0880A-EF0C-459A-92EF-98287F3052D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0644394"/>
              </p:ext>
            </p:extLst>
          </p:nvPr>
        </p:nvGraphicFramePr>
        <p:xfrm>
          <a:off x="3647728" y="1844824"/>
          <a:ext cx="4680519" cy="3456383"/>
        </p:xfrm>
        <a:graphic>
          <a:graphicData uri="http://schemas.openxmlformats.org/drawingml/2006/table">
            <a:tbl>
              <a:tblPr/>
              <a:tblGrid>
                <a:gridCol w="1560173">
                  <a:extLst>
                    <a:ext uri="{9D8B030D-6E8A-4147-A177-3AD203B41FA5}">
                      <a16:colId xmlns:a16="http://schemas.microsoft.com/office/drawing/2014/main" val="3543926634"/>
                    </a:ext>
                  </a:extLst>
                </a:gridCol>
                <a:gridCol w="1560173">
                  <a:extLst>
                    <a:ext uri="{9D8B030D-6E8A-4147-A177-3AD203B41FA5}">
                      <a16:colId xmlns:a16="http://schemas.microsoft.com/office/drawing/2014/main" val="1529774939"/>
                    </a:ext>
                  </a:extLst>
                </a:gridCol>
                <a:gridCol w="1560173">
                  <a:extLst>
                    <a:ext uri="{9D8B030D-6E8A-4147-A177-3AD203B41FA5}">
                      <a16:colId xmlns:a16="http://schemas.microsoft.com/office/drawing/2014/main" val="2683344747"/>
                    </a:ext>
                  </a:extLst>
                </a:gridCol>
              </a:tblGrid>
              <a:tr h="798686">
                <a:tc gridSpan="3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Structure Matrix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1681009"/>
                  </a:ext>
                </a:extLst>
              </a:tr>
              <a:tr h="578359">
                <a:tc rowSpan="2"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3600" kern="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Function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7828752"/>
                  </a:ext>
                </a:extLst>
              </a:tr>
              <a:tr h="48196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8051265"/>
                  </a:ext>
                </a:extLst>
              </a:tr>
              <a:tr h="798686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SA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-.150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.989</a:t>
                      </a:r>
                      <a:r>
                        <a:rPr lang="en-US" sz="2000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*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6065995"/>
                  </a:ext>
                </a:extLst>
              </a:tr>
              <a:tr h="798686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RE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.274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.962</a:t>
                      </a:r>
                      <a:r>
                        <a:rPr lang="en-US" sz="2000" kern="0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*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0914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92459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C759431-A679-41DB-B9D5-1AFE2F550E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分组矩心表</a:t>
            </a:r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E6A22B03-1D18-481F-B71D-AA9A7345DA3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0217167"/>
              </p:ext>
            </p:extLst>
          </p:nvPr>
        </p:nvGraphicFramePr>
        <p:xfrm>
          <a:off x="3071664" y="1752600"/>
          <a:ext cx="6120681" cy="4916761"/>
        </p:xfrm>
        <a:graphic>
          <a:graphicData uri="http://schemas.openxmlformats.org/drawingml/2006/table">
            <a:tbl>
              <a:tblPr/>
              <a:tblGrid>
                <a:gridCol w="2040227">
                  <a:extLst>
                    <a:ext uri="{9D8B030D-6E8A-4147-A177-3AD203B41FA5}">
                      <a16:colId xmlns:a16="http://schemas.microsoft.com/office/drawing/2014/main" val="2221036711"/>
                    </a:ext>
                  </a:extLst>
                </a:gridCol>
                <a:gridCol w="2040227">
                  <a:extLst>
                    <a:ext uri="{9D8B030D-6E8A-4147-A177-3AD203B41FA5}">
                      <a16:colId xmlns:a16="http://schemas.microsoft.com/office/drawing/2014/main" val="850879108"/>
                    </a:ext>
                  </a:extLst>
                </a:gridCol>
                <a:gridCol w="2040227">
                  <a:extLst>
                    <a:ext uri="{9D8B030D-6E8A-4147-A177-3AD203B41FA5}">
                      <a16:colId xmlns:a16="http://schemas.microsoft.com/office/drawing/2014/main" val="1537170227"/>
                    </a:ext>
                  </a:extLst>
                </a:gridCol>
              </a:tblGrid>
              <a:tr h="760126">
                <a:tc gridSpan="3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Functions at Group Centroids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9808562"/>
                  </a:ext>
                </a:extLst>
              </a:tr>
              <a:tr h="356006">
                <a:tc rowSpan="2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Type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Function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0056843"/>
                  </a:ext>
                </a:extLst>
              </a:tr>
              <a:tr h="35600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5000164"/>
                  </a:ext>
                </a:extLst>
              </a:tr>
              <a:tr h="760126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-1.375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.040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2181446"/>
                  </a:ext>
                </a:extLst>
              </a:tr>
              <a:tr h="356006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.058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-.086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2253894"/>
                  </a:ext>
                </a:extLst>
              </a:tr>
              <a:tr h="760126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1.317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.046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8018626"/>
                  </a:ext>
                </a:extLst>
              </a:tr>
              <a:tr h="1568365">
                <a:tc gridSpan="3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Unstandardized canonical discriminant functions evaluated at group means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36744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98894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B4F4CE7-53FD-4BE0-B31F-45E70CC79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分类函数系数表</a:t>
            </a:r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D798948B-28E5-4675-85EE-001E4841354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2705924"/>
              </p:ext>
            </p:extLst>
          </p:nvPr>
        </p:nvGraphicFramePr>
        <p:xfrm>
          <a:off x="3143672" y="1752601"/>
          <a:ext cx="6120681" cy="4684369"/>
        </p:xfrm>
        <a:graphic>
          <a:graphicData uri="http://schemas.openxmlformats.org/drawingml/2006/table">
            <a:tbl>
              <a:tblPr/>
              <a:tblGrid>
                <a:gridCol w="1695729">
                  <a:extLst>
                    <a:ext uri="{9D8B030D-6E8A-4147-A177-3AD203B41FA5}">
                      <a16:colId xmlns:a16="http://schemas.microsoft.com/office/drawing/2014/main" val="741264139"/>
                    </a:ext>
                  </a:extLst>
                </a:gridCol>
                <a:gridCol w="1474984">
                  <a:extLst>
                    <a:ext uri="{9D8B030D-6E8A-4147-A177-3AD203B41FA5}">
                      <a16:colId xmlns:a16="http://schemas.microsoft.com/office/drawing/2014/main" val="262559156"/>
                    </a:ext>
                  </a:extLst>
                </a:gridCol>
                <a:gridCol w="1474984">
                  <a:extLst>
                    <a:ext uri="{9D8B030D-6E8A-4147-A177-3AD203B41FA5}">
                      <a16:colId xmlns:a16="http://schemas.microsoft.com/office/drawing/2014/main" val="3210168076"/>
                    </a:ext>
                  </a:extLst>
                </a:gridCol>
                <a:gridCol w="1474984">
                  <a:extLst>
                    <a:ext uri="{9D8B030D-6E8A-4147-A177-3AD203B41FA5}">
                      <a16:colId xmlns:a16="http://schemas.microsoft.com/office/drawing/2014/main" val="298689396"/>
                    </a:ext>
                  </a:extLst>
                </a:gridCol>
              </a:tblGrid>
              <a:tr h="568978">
                <a:tc gridSpan="4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Classification Function Coefficients</a:t>
                      </a:r>
                      <a:endParaRPr lang="zh-CN" sz="3200" b="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1476180"/>
                  </a:ext>
                </a:extLst>
              </a:tr>
              <a:tr h="568978">
                <a:tc rowSpan="2"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4000" b="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3200" b="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Type</a:t>
                      </a:r>
                      <a:endParaRPr lang="zh-CN" sz="3200" b="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9697314"/>
                  </a:ext>
                </a:extLst>
              </a:tr>
              <a:tr h="56897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3200" b="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3200" b="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lang="zh-CN" sz="3200" b="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7596851"/>
                  </a:ext>
                </a:extLst>
              </a:tr>
              <a:tr h="568978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b="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RE</a:t>
                      </a:r>
                      <a:endParaRPr lang="zh-CN" sz="32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.653</a:t>
                      </a:r>
                      <a:endParaRPr lang="zh-CN" sz="3200" b="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1.027</a:t>
                      </a:r>
                      <a:endParaRPr lang="zh-CN" sz="3200" b="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1.365</a:t>
                      </a:r>
                      <a:endParaRPr lang="zh-CN" sz="3200" b="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7526726"/>
                  </a:ext>
                </a:extLst>
              </a:tr>
              <a:tr h="624623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b="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</a:t>
                      </a:r>
                      <a:r>
                        <a:rPr lang="en-US" altLang="zh-CN" sz="2400" b="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</a:t>
                      </a:r>
                      <a:endParaRPr lang="zh-CN" sz="32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.613</a:t>
                      </a:r>
                      <a:endParaRPr lang="zh-CN" sz="3200" b="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.215</a:t>
                      </a:r>
                      <a:endParaRPr lang="zh-CN" sz="3200" b="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-.116</a:t>
                      </a:r>
                      <a:endParaRPr lang="zh-CN" sz="3200" b="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6843099"/>
                  </a:ext>
                </a:extLst>
              </a:tr>
              <a:tr h="1214856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b="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b="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(Constant)</a:t>
                      </a:r>
                      <a:endParaRPr lang="zh-CN" sz="32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-60.356</a:t>
                      </a:r>
                      <a:endParaRPr lang="zh-CN" sz="32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-61.214</a:t>
                      </a:r>
                      <a:endParaRPr lang="zh-CN" sz="32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-66.271</a:t>
                      </a:r>
                      <a:endParaRPr lang="zh-CN" sz="3200" b="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999826"/>
                  </a:ext>
                </a:extLst>
              </a:tr>
              <a:tr h="568978">
                <a:tc gridSpan="4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b="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Fisher's linear discriminant functions</a:t>
                      </a:r>
                      <a:endParaRPr lang="zh-CN" sz="32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33152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83367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17A682B9-4964-4BEB-9B56-6C791FBA522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5096" y="0"/>
            <a:ext cx="813690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90DB159B-7794-477F-94A5-D55B5395E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476672"/>
            <a:ext cx="4680520" cy="1504528"/>
          </a:xfrm>
        </p:spPr>
        <p:txBody>
          <a:bodyPr/>
          <a:lstStyle/>
          <a:p>
            <a:pPr algn="l"/>
            <a:r>
              <a:rPr lang="zh-CN" altLang="en-US" sz="3200" b="1" dirty="0"/>
              <a:t>以判别函数为轴的散点图</a:t>
            </a:r>
          </a:p>
        </p:txBody>
      </p:sp>
    </p:spTree>
    <p:extLst>
      <p:ext uri="{BB962C8B-B14F-4D97-AF65-F5344CB8AC3E}">
        <p14:creationId xmlns:p14="http://schemas.microsoft.com/office/powerpoint/2010/main" val="1797894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EB9890F-9B10-4EFD-9689-7661D832D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个体判别结果表</a:t>
            </a:r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5EE866E3-790A-4A5D-AB17-E6976E155E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6356402"/>
              </p:ext>
            </p:extLst>
          </p:nvPr>
        </p:nvGraphicFramePr>
        <p:xfrm>
          <a:off x="2135560" y="1556792"/>
          <a:ext cx="8712967" cy="5040560"/>
        </p:xfrm>
        <a:graphic>
          <a:graphicData uri="http://schemas.openxmlformats.org/drawingml/2006/table">
            <a:tbl>
              <a:tblPr/>
              <a:tblGrid>
                <a:gridCol w="1203923">
                  <a:extLst>
                    <a:ext uri="{9D8B030D-6E8A-4147-A177-3AD203B41FA5}">
                      <a16:colId xmlns:a16="http://schemas.microsoft.com/office/drawing/2014/main" val="3806021927"/>
                    </a:ext>
                  </a:extLst>
                </a:gridCol>
                <a:gridCol w="1009374">
                  <a:extLst>
                    <a:ext uri="{9D8B030D-6E8A-4147-A177-3AD203B41FA5}">
                      <a16:colId xmlns:a16="http://schemas.microsoft.com/office/drawing/2014/main" val="3140959431"/>
                    </a:ext>
                  </a:extLst>
                </a:gridCol>
                <a:gridCol w="1299934">
                  <a:extLst>
                    <a:ext uri="{9D8B030D-6E8A-4147-A177-3AD203B41FA5}">
                      <a16:colId xmlns:a16="http://schemas.microsoft.com/office/drawing/2014/main" val="4131472144"/>
                    </a:ext>
                  </a:extLst>
                </a:gridCol>
                <a:gridCol w="1299934">
                  <a:extLst>
                    <a:ext uri="{9D8B030D-6E8A-4147-A177-3AD203B41FA5}">
                      <a16:colId xmlns:a16="http://schemas.microsoft.com/office/drawing/2014/main" val="3567603442"/>
                    </a:ext>
                  </a:extLst>
                </a:gridCol>
                <a:gridCol w="1299934">
                  <a:extLst>
                    <a:ext uri="{9D8B030D-6E8A-4147-A177-3AD203B41FA5}">
                      <a16:colId xmlns:a16="http://schemas.microsoft.com/office/drawing/2014/main" val="923477651"/>
                    </a:ext>
                  </a:extLst>
                </a:gridCol>
                <a:gridCol w="1299934">
                  <a:extLst>
                    <a:ext uri="{9D8B030D-6E8A-4147-A177-3AD203B41FA5}">
                      <a16:colId xmlns:a16="http://schemas.microsoft.com/office/drawing/2014/main" val="3064926433"/>
                    </a:ext>
                  </a:extLst>
                </a:gridCol>
                <a:gridCol w="1299934">
                  <a:extLst>
                    <a:ext uri="{9D8B030D-6E8A-4147-A177-3AD203B41FA5}">
                      <a16:colId xmlns:a16="http://schemas.microsoft.com/office/drawing/2014/main" val="510516938"/>
                    </a:ext>
                  </a:extLst>
                </a:gridCol>
              </a:tblGrid>
              <a:tr h="452671">
                <a:tc gridSpan="7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Classification </a:t>
                      </a:r>
                      <a:r>
                        <a:rPr lang="en-US" sz="1800" b="1" kern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Results</a:t>
                      </a:r>
                      <a:r>
                        <a:rPr lang="en-US" sz="1800" b="1" kern="0" baseline="30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1781630"/>
                  </a:ext>
                </a:extLst>
              </a:tr>
              <a:tr h="966521">
                <a:tc rowSpan="2" gridSpan="2"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endParaRPr 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Type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Predicted Group Membership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Total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253957"/>
                  </a:ext>
                </a:extLst>
              </a:tr>
              <a:tr h="452671">
                <a:tc gridSpan="2" vMerge="1"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endParaRPr 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2946353"/>
                  </a:ext>
                </a:extLst>
              </a:tr>
              <a:tr h="452671">
                <a:tc rowSpan="6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8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Original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8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Count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8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5374770"/>
                  </a:ext>
                </a:extLst>
              </a:tr>
              <a:tr h="45267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8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8304058"/>
                  </a:ext>
                </a:extLst>
              </a:tr>
              <a:tr h="45267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8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9003893"/>
                  </a:ext>
                </a:extLst>
              </a:tr>
              <a:tr h="45267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8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%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8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90.0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10.0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100.0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3295101"/>
                  </a:ext>
                </a:extLst>
              </a:tr>
              <a:tr h="45267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8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15.0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60.0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25.0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100.0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6248288"/>
                  </a:ext>
                </a:extLst>
              </a:tr>
              <a:tr h="45267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8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5.0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25.0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70.0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100.0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9672527"/>
                  </a:ext>
                </a:extLst>
              </a:tr>
              <a:tr h="452671">
                <a:tc gridSpan="7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a. 73.3% of original grouped cases correctly classified.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0015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06176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18FC7D7-B497-46EF-9EA1-63F85D8E5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609600"/>
            <a:ext cx="4104456" cy="1143000"/>
          </a:xfrm>
        </p:spPr>
        <p:txBody>
          <a:bodyPr/>
          <a:lstStyle/>
          <a:p>
            <a:r>
              <a:rPr lang="zh-CN" altLang="en-US" sz="2800" b="1" dirty="0"/>
              <a:t>个体回判结果（</a:t>
            </a:r>
            <a:r>
              <a:rPr lang="en-US" altLang="zh-CN" sz="2800" b="1" dirty="0"/>
              <a:t>Dis_1</a:t>
            </a:r>
            <a:r>
              <a:rPr lang="zh-CN" altLang="en-US" sz="2800" b="1" dirty="0"/>
              <a:t>）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57D6415-6E0C-43D6-9CA2-FDCCBBB9F5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61D3293A-40D7-49D4-B249-49712AE7E44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223792" y="0"/>
            <a:ext cx="7968208" cy="9117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4806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02038D9-1C6C-4E26-9663-5002AAAEBA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例题</a:t>
            </a:r>
            <a:r>
              <a:rPr lang="en-US" altLang="zh-CN" b="1" dirty="0"/>
              <a:t>0903-</a:t>
            </a:r>
            <a:r>
              <a:rPr lang="zh-CN" altLang="en-US" b="1" dirty="0"/>
              <a:t>逐步判别分析</a:t>
            </a:r>
            <a:r>
              <a:rPr lang="en-US" altLang="zh-CN" b="1" dirty="0"/>
              <a:t>.sav</a:t>
            </a:r>
            <a:endParaRPr lang="zh-CN" altLang="en-US" b="1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AB8DA53-8690-430D-A68E-ABE073DDB1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75037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2D28F1B-EF53-4B67-833B-5EACB640C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2A1BA2A1-7B48-4FBF-A361-0BE73A83E96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2874326"/>
              </p:ext>
            </p:extLst>
          </p:nvPr>
        </p:nvGraphicFramePr>
        <p:xfrm>
          <a:off x="767408" y="1752601"/>
          <a:ext cx="10945217" cy="5105398"/>
        </p:xfrm>
        <a:graphic>
          <a:graphicData uri="http://schemas.openxmlformats.org/drawingml/2006/table">
            <a:tbl>
              <a:tblPr/>
              <a:tblGrid>
                <a:gridCol w="2538762">
                  <a:extLst>
                    <a:ext uri="{9D8B030D-6E8A-4147-A177-3AD203B41FA5}">
                      <a16:colId xmlns:a16="http://schemas.microsoft.com/office/drawing/2014/main" val="2130044731"/>
                    </a:ext>
                  </a:extLst>
                </a:gridCol>
                <a:gridCol w="2217287">
                  <a:extLst>
                    <a:ext uri="{9D8B030D-6E8A-4147-A177-3AD203B41FA5}">
                      <a16:colId xmlns:a16="http://schemas.microsoft.com/office/drawing/2014/main" val="1800863299"/>
                    </a:ext>
                  </a:extLst>
                </a:gridCol>
                <a:gridCol w="1547292">
                  <a:extLst>
                    <a:ext uri="{9D8B030D-6E8A-4147-A177-3AD203B41FA5}">
                      <a16:colId xmlns:a16="http://schemas.microsoft.com/office/drawing/2014/main" val="2454957584"/>
                    </a:ext>
                  </a:extLst>
                </a:gridCol>
                <a:gridCol w="1547292">
                  <a:extLst>
                    <a:ext uri="{9D8B030D-6E8A-4147-A177-3AD203B41FA5}">
                      <a16:colId xmlns:a16="http://schemas.microsoft.com/office/drawing/2014/main" val="2967996504"/>
                    </a:ext>
                  </a:extLst>
                </a:gridCol>
                <a:gridCol w="1547292">
                  <a:extLst>
                    <a:ext uri="{9D8B030D-6E8A-4147-A177-3AD203B41FA5}">
                      <a16:colId xmlns:a16="http://schemas.microsoft.com/office/drawing/2014/main" val="1908168296"/>
                    </a:ext>
                  </a:extLst>
                </a:gridCol>
                <a:gridCol w="1547292">
                  <a:extLst>
                    <a:ext uri="{9D8B030D-6E8A-4147-A177-3AD203B41FA5}">
                      <a16:colId xmlns:a16="http://schemas.microsoft.com/office/drawing/2014/main" val="560321017"/>
                    </a:ext>
                  </a:extLst>
                </a:gridCol>
              </a:tblGrid>
              <a:tr h="369664">
                <a:tc gridSpan="6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Tests of Equality of Group Means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5471883"/>
                  </a:ext>
                </a:extLst>
              </a:tr>
              <a:tr h="789289"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4000" kern="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Wilks' Lambda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F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df1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df2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Sig.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6137940"/>
                  </a:ext>
                </a:extLst>
              </a:tr>
              <a:tr h="789289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P1_TaskPerf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.501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36.372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73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0301255"/>
                  </a:ext>
                </a:extLst>
              </a:tr>
              <a:tr h="789289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P2_EmotionReg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.480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39.466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73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6885838"/>
                  </a:ext>
                </a:extLst>
              </a:tr>
              <a:tr h="789289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P3_Cooperative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.426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49.246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73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5970759"/>
                  </a:ext>
                </a:extLst>
              </a:tr>
              <a:tr h="789289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P4_Open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.450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44.526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73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340799"/>
                  </a:ext>
                </a:extLst>
              </a:tr>
              <a:tr h="789289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P5_Commu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.558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28.912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73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32105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15032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3DACEA7-9017-44CC-87E9-7FAB1945D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ED11E8F3-88F8-4923-A741-DCE04B2458D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3308211"/>
              </p:ext>
            </p:extLst>
          </p:nvPr>
        </p:nvGraphicFramePr>
        <p:xfrm>
          <a:off x="3935760" y="1752600"/>
          <a:ext cx="4536505" cy="5105400"/>
        </p:xfrm>
        <a:graphic>
          <a:graphicData uri="http://schemas.openxmlformats.org/drawingml/2006/table">
            <a:tbl>
              <a:tblPr/>
              <a:tblGrid>
                <a:gridCol w="1386359">
                  <a:extLst>
                    <a:ext uri="{9D8B030D-6E8A-4147-A177-3AD203B41FA5}">
                      <a16:colId xmlns:a16="http://schemas.microsoft.com/office/drawing/2014/main" val="3323274325"/>
                    </a:ext>
                  </a:extLst>
                </a:gridCol>
                <a:gridCol w="1575073">
                  <a:extLst>
                    <a:ext uri="{9D8B030D-6E8A-4147-A177-3AD203B41FA5}">
                      <a16:colId xmlns:a16="http://schemas.microsoft.com/office/drawing/2014/main" val="560678301"/>
                    </a:ext>
                  </a:extLst>
                </a:gridCol>
                <a:gridCol w="1575073">
                  <a:extLst>
                    <a:ext uri="{9D8B030D-6E8A-4147-A177-3AD203B41FA5}">
                      <a16:colId xmlns:a16="http://schemas.microsoft.com/office/drawing/2014/main" val="2158226655"/>
                    </a:ext>
                  </a:extLst>
                </a:gridCol>
              </a:tblGrid>
              <a:tr h="542813">
                <a:tc gridSpan="3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Test Results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843930"/>
                  </a:ext>
                </a:extLst>
              </a:tr>
              <a:tr h="1158987">
                <a:tc gridSpan="2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Box's M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11.955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2046640"/>
                  </a:ext>
                </a:extLst>
              </a:tr>
              <a:tr h="1158987">
                <a:tc rowSpan="4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F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Approx.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.828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6059409"/>
                  </a:ext>
                </a:extLst>
              </a:tr>
              <a:tr h="54281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df1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3655111"/>
                  </a:ext>
                </a:extLst>
              </a:tr>
              <a:tr h="115898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df2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934.609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1483923"/>
                  </a:ext>
                </a:extLst>
              </a:tr>
              <a:tr h="54281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Sig.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.621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4106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9522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判别分析的原理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>
                <a:latin typeface="宋体" panose="02010600030101010101" pitchFamily="2" charset="-122"/>
              </a:rPr>
              <a:t>定义：判别</a:t>
            </a:r>
            <a:r>
              <a:rPr lang="en-US" altLang="zh-CN" b="1" dirty="0">
                <a:latin typeface="宋体" panose="02010600030101010101" pitchFamily="2" charset="-122"/>
              </a:rPr>
              <a:t>——</a:t>
            </a:r>
            <a:r>
              <a:rPr lang="zh-CN" altLang="en-US" b="1" dirty="0">
                <a:latin typeface="宋体" panose="02010600030101010101" pitchFamily="2" charset="-122"/>
              </a:rPr>
              <a:t>判断事物属于哪个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已知</a:t>
            </a:r>
            <a:r>
              <a:rPr lang="zh-CN" altLang="en-US" b="1" dirty="0">
                <a:latin typeface="宋体" panose="02010600030101010101" pitchFamily="2" charset="-122"/>
              </a:rPr>
              <a:t>的类别。</a:t>
            </a:r>
          </a:p>
          <a:p>
            <a:pPr lvl="1"/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判别分析</a:t>
            </a:r>
            <a:r>
              <a:rPr lang="zh-CN" altLang="en-US" b="1" dirty="0"/>
              <a:t>指的是根据</a:t>
            </a:r>
            <a:r>
              <a:rPr lang="en-US" altLang="zh-CN" b="1" i="1" dirty="0"/>
              <a:t>p</a:t>
            </a:r>
            <a:r>
              <a:rPr lang="zh-CN" altLang="en-US" b="1" dirty="0"/>
              <a:t>个变量指标，判断某个样品属于</a:t>
            </a:r>
            <a:r>
              <a:rPr lang="en-US" altLang="zh-CN" b="1" i="1" dirty="0"/>
              <a:t>K</a:t>
            </a:r>
            <a:r>
              <a:rPr lang="zh-CN" altLang="en-US" b="1" dirty="0"/>
              <a:t>个已知总体（类）中的哪一个。</a:t>
            </a:r>
            <a:endParaRPr lang="en-US" altLang="zh-CN" b="1" dirty="0"/>
          </a:p>
          <a:p>
            <a:pPr lvl="1"/>
            <a:r>
              <a:rPr lang="zh-CN" altLang="en-US" b="1" dirty="0"/>
              <a:t>用数学术语表述：在一个</a:t>
            </a:r>
            <a:r>
              <a:rPr lang="en-US" altLang="zh-CN" b="1" i="1" dirty="0"/>
              <a:t>p</a:t>
            </a:r>
            <a:r>
              <a:rPr lang="zh-CN" altLang="en-US" b="1" dirty="0"/>
              <a:t>维空间中，有</a:t>
            </a:r>
            <a:r>
              <a:rPr lang="en-US" altLang="zh-CN" b="1" i="1" dirty="0"/>
              <a:t>K</a:t>
            </a:r>
            <a:r>
              <a:rPr lang="zh-CN" altLang="en-US" b="1" dirty="0"/>
              <a:t>个已知总体，空间中另有一已知点，它属于并且仅属于这</a:t>
            </a:r>
            <a:r>
              <a:rPr lang="en-US" altLang="zh-CN" b="1" i="1" dirty="0"/>
              <a:t>K</a:t>
            </a:r>
            <a:r>
              <a:rPr lang="zh-CN" altLang="en-US" b="1" dirty="0"/>
              <a:t>个总体中的一个，现在要判别这个点属于哪一个总体。</a:t>
            </a:r>
            <a:r>
              <a:rPr lang="zh-CN" altLang="en-US" b="1" dirty="0">
                <a:latin typeface="宋体" panose="02010600030101010101" pitchFamily="2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19A5ECC-4A8B-4E18-B166-E59CF64A2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64982505-BDAC-4CF0-8649-9145A75B899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0087528"/>
              </p:ext>
            </p:extLst>
          </p:nvPr>
        </p:nvGraphicFramePr>
        <p:xfrm>
          <a:off x="0" y="1752600"/>
          <a:ext cx="12191999" cy="4577308"/>
        </p:xfrm>
        <a:graphic>
          <a:graphicData uri="http://schemas.openxmlformats.org/drawingml/2006/table">
            <a:tbl>
              <a:tblPr/>
              <a:tblGrid>
                <a:gridCol w="1230976">
                  <a:extLst>
                    <a:ext uri="{9D8B030D-6E8A-4147-A177-3AD203B41FA5}">
                      <a16:colId xmlns:a16="http://schemas.microsoft.com/office/drawing/2014/main" val="3625190554"/>
                    </a:ext>
                  </a:extLst>
                </a:gridCol>
                <a:gridCol w="2187989">
                  <a:extLst>
                    <a:ext uri="{9D8B030D-6E8A-4147-A177-3AD203B41FA5}">
                      <a16:colId xmlns:a16="http://schemas.microsoft.com/office/drawing/2014/main" val="1449302961"/>
                    </a:ext>
                  </a:extLst>
                </a:gridCol>
                <a:gridCol w="1054946">
                  <a:extLst>
                    <a:ext uri="{9D8B030D-6E8A-4147-A177-3AD203B41FA5}">
                      <a16:colId xmlns:a16="http://schemas.microsoft.com/office/drawing/2014/main" val="2539609710"/>
                    </a:ext>
                  </a:extLst>
                </a:gridCol>
                <a:gridCol w="1053706">
                  <a:extLst>
                    <a:ext uri="{9D8B030D-6E8A-4147-A177-3AD203B41FA5}">
                      <a16:colId xmlns:a16="http://schemas.microsoft.com/office/drawing/2014/main" val="2666364120"/>
                    </a:ext>
                  </a:extLst>
                </a:gridCol>
                <a:gridCol w="1053706">
                  <a:extLst>
                    <a:ext uri="{9D8B030D-6E8A-4147-A177-3AD203B41FA5}">
                      <a16:colId xmlns:a16="http://schemas.microsoft.com/office/drawing/2014/main" val="1477523108"/>
                    </a:ext>
                  </a:extLst>
                </a:gridCol>
                <a:gridCol w="1053706">
                  <a:extLst>
                    <a:ext uri="{9D8B030D-6E8A-4147-A177-3AD203B41FA5}">
                      <a16:colId xmlns:a16="http://schemas.microsoft.com/office/drawing/2014/main" val="2123066850"/>
                    </a:ext>
                  </a:extLst>
                </a:gridCol>
                <a:gridCol w="1230976">
                  <a:extLst>
                    <a:ext uri="{9D8B030D-6E8A-4147-A177-3AD203B41FA5}">
                      <a16:colId xmlns:a16="http://schemas.microsoft.com/office/drawing/2014/main" val="4005317319"/>
                    </a:ext>
                  </a:extLst>
                </a:gridCol>
                <a:gridCol w="1107012">
                  <a:extLst>
                    <a:ext uri="{9D8B030D-6E8A-4147-A177-3AD203B41FA5}">
                      <a16:colId xmlns:a16="http://schemas.microsoft.com/office/drawing/2014/main" val="985434423"/>
                    </a:ext>
                  </a:extLst>
                </a:gridCol>
                <a:gridCol w="1109491">
                  <a:extLst>
                    <a:ext uri="{9D8B030D-6E8A-4147-A177-3AD203B41FA5}">
                      <a16:colId xmlns:a16="http://schemas.microsoft.com/office/drawing/2014/main" val="3653079963"/>
                    </a:ext>
                  </a:extLst>
                </a:gridCol>
                <a:gridCol w="1109491">
                  <a:extLst>
                    <a:ext uri="{9D8B030D-6E8A-4147-A177-3AD203B41FA5}">
                      <a16:colId xmlns:a16="http://schemas.microsoft.com/office/drawing/2014/main" val="573183433"/>
                    </a:ext>
                  </a:extLst>
                </a:gridCol>
              </a:tblGrid>
              <a:tr h="367725">
                <a:tc gridSpan="10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Variables Entered/Removed</a:t>
                      </a:r>
                      <a:r>
                        <a:rPr lang="en-US" sz="1800" b="1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a,b,c,d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430931"/>
                  </a:ext>
                </a:extLst>
              </a:tr>
              <a:tr h="367725">
                <a:tc rowSpan="3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Step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Entered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8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Wilks' Lambda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334460"/>
                  </a:ext>
                </a:extLst>
              </a:tr>
              <a:tr h="36772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Statistic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df1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df2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df3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Exact F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7433048"/>
                  </a:ext>
                </a:extLst>
              </a:tr>
              <a:tr h="36772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Statistic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df1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df2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Sig.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9515977"/>
                  </a:ext>
                </a:extLst>
              </a:tr>
              <a:tr h="367725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8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P3_Cooperative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.426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73.000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49.246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73.000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1974832"/>
                  </a:ext>
                </a:extLst>
              </a:tr>
              <a:tr h="367725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8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P2_EmotionReg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.289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73.000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31.002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144.000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9240317"/>
                  </a:ext>
                </a:extLst>
              </a:tr>
              <a:tr h="367725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8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P4_Open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.254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73.000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23.315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142.000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4988846"/>
                  </a:ext>
                </a:extLst>
              </a:tr>
              <a:tr h="367725">
                <a:tc gridSpan="10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8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At each step, the variable that minimizes the overall Wilks' Lambda is entered.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595724"/>
                  </a:ext>
                </a:extLst>
              </a:tr>
              <a:tr h="367725">
                <a:tc gridSpan="10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a. Maximum number of steps is 10.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7036564"/>
                  </a:ext>
                </a:extLst>
              </a:tr>
              <a:tr h="367725">
                <a:tc gridSpan="10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b. Minimum partial F to enter is 3.84.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6508863"/>
                  </a:ext>
                </a:extLst>
              </a:tr>
              <a:tr h="367725">
                <a:tc gridSpan="10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c. Maximum partial F to remove is 2.71.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8660485"/>
                  </a:ext>
                </a:extLst>
              </a:tr>
              <a:tr h="367725">
                <a:tc gridSpan="10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d. F level, tolerance, or VIN insufficient for further computation.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45652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71948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9A3F8F0-B76F-4EAF-AEB1-58F9134B1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13792"/>
            <a:ext cx="10363200" cy="1143000"/>
          </a:xfrm>
        </p:spPr>
        <p:txBody>
          <a:bodyPr/>
          <a:lstStyle/>
          <a:p>
            <a:r>
              <a:rPr lang="zh-CN" altLang="en-US" b="1" dirty="0"/>
              <a:t>纳入分析的变量</a:t>
            </a:r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B49F713A-6614-48A2-9775-7BBC52E9AEB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1736418"/>
              </p:ext>
            </p:extLst>
          </p:nvPr>
        </p:nvGraphicFramePr>
        <p:xfrm>
          <a:off x="1055440" y="1556792"/>
          <a:ext cx="10363200" cy="5347888"/>
        </p:xfrm>
        <a:graphic>
          <a:graphicData uri="http://schemas.openxmlformats.org/drawingml/2006/table">
            <a:tbl>
              <a:tblPr/>
              <a:tblGrid>
                <a:gridCol w="1385277">
                  <a:extLst>
                    <a:ext uri="{9D8B030D-6E8A-4147-A177-3AD203B41FA5}">
                      <a16:colId xmlns:a16="http://schemas.microsoft.com/office/drawing/2014/main" val="3736371771"/>
                    </a:ext>
                  </a:extLst>
                </a:gridCol>
                <a:gridCol w="3174153">
                  <a:extLst>
                    <a:ext uri="{9D8B030D-6E8A-4147-A177-3AD203B41FA5}">
                      <a16:colId xmlns:a16="http://schemas.microsoft.com/office/drawing/2014/main" val="899309356"/>
                    </a:ext>
                  </a:extLst>
                </a:gridCol>
                <a:gridCol w="1824040">
                  <a:extLst>
                    <a:ext uri="{9D8B030D-6E8A-4147-A177-3AD203B41FA5}">
                      <a16:colId xmlns:a16="http://schemas.microsoft.com/office/drawing/2014/main" val="321054472"/>
                    </a:ext>
                  </a:extLst>
                </a:gridCol>
                <a:gridCol w="1989865">
                  <a:extLst>
                    <a:ext uri="{9D8B030D-6E8A-4147-A177-3AD203B41FA5}">
                      <a16:colId xmlns:a16="http://schemas.microsoft.com/office/drawing/2014/main" val="2441177578"/>
                    </a:ext>
                  </a:extLst>
                </a:gridCol>
                <a:gridCol w="1989865">
                  <a:extLst>
                    <a:ext uri="{9D8B030D-6E8A-4147-A177-3AD203B41FA5}">
                      <a16:colId xmlns:a16="http://schemas.microsoft.com/office/drawing/2014/main" val="886736292"/>
                    </a:ext>
                  </a:extLst>
                </a:gridCol>
              </a:tblGrid>
              <a:tr h="356329">
                <a:tc gridSpan="5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b="1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Variables in the Analysis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871785"/>
                  </a:ext>
                </a:extLst>
              </a:tr>
              <a:tr h="760817">
                <a:tc gridSpan="2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Step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Tolerance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F to Remove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Wilks' Lambda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0937932"/>
                  </a:ext>
                </a:extLst>
              </a:tr>
              <a:tr h="760817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P3_Cooperative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1.000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49.246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40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7727065"/>
                  </a:ext>
                </a:extLst>
              </a:tr>
              <a:tr h="760817">
                <a:tc rowSpan="2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P3_Cooperative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1.000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23.916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.480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0936239"/>
                  </a:ext>
                </a:extLst>
              </a:tr>
              <a:tr h="76081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P2_EmotionReg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1.000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17.082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.426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3340486"/>
                  </a:ext>
                </a:extLst>
              </a:tr>
              <a:tr h="760817">
                <a:tc rowSpan="3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P3_Cooperative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.901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9.655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.323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8359792"/>
                  </a:ext>
                </a:extLst>
              </a:tr>
              <a:tr h="76081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P2_EmotionReg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.989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11.425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.335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7042801"/>
                  </a:ext>
                </a:extLst>
              </a:tr>
              <a:tr h="35632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P4_Open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.893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4.888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.289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61022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56819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F632BD8-C1F2-43CD-905C-CBA95667E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50E70E2F-D726-4FC4-BC1E-7BA1008F78F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8170254"/>
              </p:ext>
            </p:extLst>
          </p:nvPr>
        </p:nvGraphicFramePr>
        <p:xfrm>
          <a:off x="119336" y="1752600"/>
          <a:ext cx="12025337" cy="4445232"/>
        </p:xfrm>
        <a:graphic>
          <a:graphicData uri="http://schemas.openxmlformats.org/drawingml/2006/table">
            <a:tbl>
              <a:tblPr/>
              <a:tblGrid>
                <a:gridCol w="1093213">
                  <a:extLst>
                    <a:ext uri="{9D8B030D-6E8A-4147-A177-3AD203B41FA5}">
                      <a16:colId xmlns:a16="http://schemas.microsoft.com/office/drawing/2014/main" val="1768494810"/>
                    </a:ext>
                  </a:extLst>
                </a:gridCol>
                <a:gridCol w="1453360">
                  <a:extLst>
                    <a:ext uri="{9D8B030D-6E8A-4147-A177-3AD203B41FA5}">
                      <a16:colId xmlns:a16="http://schemas.microsoft.com/office/drawing/2014/main" val="2543217155"/>
                    </a:ext>
                  </a:extLst>
                </a:gridCol>
                <a:gridCol w="1513931">
                  <a:extLst>
                    <a:ext uri="{9D8B030D-6E8A-4147-A177-3AD203B41FA5}">
                      <a16:colId xmlns:a16="http://schemas.microsoft.com/office/drawing/2014/main" val="159713298"/>
                    </a:ext>
                  </a:extLst>
                </a:gridCol>
                <a:gridCol w="937039">
                  <a:extLst>
                    <a:ext uri="{9D8B030D-6E8A-4147-A177-3AD203B41FA5}">
                      <a16:colId xmlns:a16="http://schemas.microsoft.com/office/drawing/2014/main" val="2979788469"/>
                    </a:ext>
                  </a:extLst>
                </a:gridCol>
                <a:gridCol w="937039">
                  <a:extLst>
                    <a:ext uri="{9D8B030D-6E8A-4147-A177-3AD203B41FA5}">
                      <a16:colId xmlns:a16="http://schemas.microsoft.com/office/drawing/2014/main" val="143733906"/>
                    </a:ext>
                  </a:extLst>
                </a:gridCol>
                <a:gridCol w="783614">
                  <a:extLst>
                    <a:ext uri="{9D8B030D-6E8A-4147-A177-3AD203B41FA5}">
                      <a16:colId xmlns:a16="http://schemas.microsoft.com/office/drawing/2014/main" val="501539614"/>
                    </a:ext>
                  </a:extLst>
                </a:gridCol>
                <a:gridCol w="1558984">
                  <a:extLst>
                    <a:ext uri="{9D8B030D-6E8A-4147-A177-3AD203B41FA5}">
                      <a16:colId xmlns:a16="http://schemas.microsoft.com/office/drawing/2014/main" val="551844042"/>
                    </a:ext>
                  </a:extLst>
                </a:gridCol>
                <a:gridCol w="1094587">
                  <a:extLst>
                    <a:ext uri="{9D8B030D-6E8A-4147-A177-3AD203B41FA5}">
                      <a16:colId xmlns:a16="http://schemas.microsoft.com/office/drawing/2014/main" val="2068826838"/>
                    </a:ext>
                  </a:extLst>
                </a:gridCol>
                <a:gridCol w="1326785">
                  <a:extLst>
                    <a:ext uri="{9D8B030D-6E8A-4147-A177-3AD203B41FA5}">
                      <a16:colId xmlns:a16="http://schemas.microsoft.com/office/drawing/2014/main" val="3861601313"/>
                    </a:ext>
                  </a:extLst>
                </a:gridCol>
                <a:gridCol w="1326785">
                  <a:extLst>
                    <a:ext uri="{9D8B030D-6E8A-4147-A177-3AD203B41FA5}">
                      <a16:colId xmlns:a16="http://schemas.microsoft.com/office/drawing/2014/main" val="3666888883"/>
                    </a:ext>
                  </a:extLst>
                </a:gridCol>
              </a:tblGrid>
              <a:tr h="432261">
                <a:tc gridSpan="10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Wilks' Lambda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7364238"/>
                  </a:ext>
                </a:extLst>
              </a:tr>
              <a:tr h="432261">
                <a:tc rowSpan="2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Step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Number of Variables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Lambda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df1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df2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df3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Exact F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7599305"/>
                  </a:ext>
                </a:extLst>
              </a:tr>
              <a:tr h="81187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Statistic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df1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df2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Sig.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7088992"/>
                  </a:ext>
                </a:extLst>
              </a:tr>
              <a:tr h="922944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.426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73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49.246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73.000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8761797"/>
                  </a:ext>
                </a:extLst>
              </a:tr>
              <a:tr h="922944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.289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73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31.002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144.000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6600171"/>
                  </a:ext>
                </a:extLst>
              </a:tr>
              <a:tr h="922944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.254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73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23.315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142.000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20652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54700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F158818-00BC-41A5-94CA-69A21A8B6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B01D9DF3-F53F-49F9-A2B3-A6D20C334F4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2542171"/>
              </p:ext>
            </p:extLst>
          </p:nvPr>
        </p:nvGraphicFramePr>
        <p:xfrm>
          <a:off x="623392" y="1752600"/>
          <a:ext cx="11089232" cy="5105400"/>
        </p:xfrm>
        <a:graphic>
          <a:graphicData uri="http://schemas.openxmlformats.org/drawingml/2006/table">
            <a:tbl>
              <a:tblPr/>
              <a:tblGrid>
                <a:gridCol w="1695605">
                  <a:extLst>
                    <a:ext uri="{9D8B030D-6E8A-4147-A177-3AD203B41FA5}">
                      <a16:colId xmlns:a16="http://schemas.microsoft.com/office/drawing/2014/main" val="225720425"/>
                    </a:ext>
                  </a:extLst>
                </a:gridCol>
                <a:gridCol w="2058833">
                  <a:extLst>
                    <a:ext uri="{9D8B030D-6E8A-4147-A177-3AD203B41FA5}">
                      <a16:colId xmlns:a16="http://schemas.microsoft.com/office/drawing/2014/main" val="1495243158"/>
                    </a:ext>
                  </a:extLst>
                </a:gridCol>
                <a:gridCol w="2418708">
                  <a:extLst>
                    <a:ext uri="{9D8B030D-6E8A-4147-A177-3AD203B41FA5}">
                      <a16:colId xmlns:a16="http://schemas.microsoft.com/office/drawing/2014/main" val="3837016025"/>
                    </a:ext>
                  </a:extLst>
                </a:gridCol>
                <a:gridCol w="2445488">
                  <a:extLst>
                    <a:ext uri="{9D8B030D-6E8A-4147-A177-3AD203B41FA5}">
                      <a16:colId xmlns:a16="http://schemas.microsoft.com/office/drawing/2014/main" val="2337091897"/>
                    </a:ext>
                  </a:extLst>
                </a:gridCol>
                <a:gridCol w="2470598">
                  <a:extLst>
                    <a:ext uri="{9D8B030D-6E8A-4147-A177-3AD203B41FA5}">
                      <a16:colId xmlns:a16="http://schemas.microsoft.com/office/drawing/2014/main" val="2933337988"/>
                    </a:ext>
                  </a:extLst>
                </a:gridCol>
              </a:tblGrid>
              <a:tr h="702226">
                <a:tc gridSpan="5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Eigenvalues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5240878"/>
                  </a:ext>
                </a:extLst>
              </a:tr>
              <a:tr h="1499361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Function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Eigenvalue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% of Variance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Cumulative %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Canonical Correlation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5338321"/>
                  </a:ext>
                </a:extLst>
              </a:tr>
              <a:tr h="702226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2.904</a:t>
                      </a:r>
                      <a:r>
                        <a:rPr lang="en-US" sz="2400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99.7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99.7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.862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7622752"/>
                  </a:ext>
                </a:extLst>
              </a:tr>
              <a:tr h="702226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.009</a:t>
                      </a:r>
                      <a:r>
                        <a:rPr lang="en-US" sz="2400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.3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100.0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.096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9431766"/>
                  </a:ext>
                </a:extLst>
              </a:tr>
              <a:tr h="1499361">
                <a:tc gridSpan="5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a. First 2 canonical discriminant functions were used in the analysis.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0394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59892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6CCDB72-659C-4365-9987-13EA4D36D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97A55947-8CB3-4BC4-85A6-5B1480AB125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9392970"/>
              </p:ext>
            </p:extLst>
          </p:nvPr>
        </p:nvGraphicFramePr>
        <p:xfrm>
          <a:off x="2063552" y="1770993"/>
          <a:ext cx="7560839" cy="4150477"/>
        </p:xfrm>
        <a:graphic>
          <a:graphicData uri="http://schemas.openxmlformats.org/drawingml/2006/table">
            <a:tbl>
              <a:tblPr/>
              <a:tblGrid>
                <a:gridCol w="2117764">
                  <a:extLst>
                    <a:ext uri="{9D8B030D-6E8A-4147-A177-3AD203B41FA5}">
                      <a16:colId xmlns:a16="http://schemas.microsoft.com/office/drawing/2014/main" val="1114094152"/>
                    </a:ext>
                  </a:extLst>
                </a:gridCol>
                <a:gridCol w="1680313">
                  <a:extLst>
                    <a:ext uri="{9D8B030D-6E8A-4147-A177-3AD203B41FA5}">
                      <a16:colId xmlns:a16="http://schemas.microsoft.com/office/drawing/2014/main" val="3043626220"/>
                    </a:ext>
                  </a:extLst>
                </a:gridCol>
                <a:gridCol w="1418298">
                  <a:extLst>
                    <a:ext uri="{9D8B030D-6E8A-4147-A177-3AD203B41FA5}">
                      <a16:colId xmlns:a16="http://schemas.microsoft.com/office/drawing/2014/main" val="231043062"/>
                    </a:ext>
                  </a:extLst>
                </a:gridCol>
                <a:gridCol w="1172232">
                  <a:extLst>
                    <a:ext uri="{9D8B030D-6E8A-4147-A177-3AD203B41FA5}">
                      <a16:colId xmlns:a16="http://schemas.microsoft.com/office/drawing/2014/main" val="501341731"/>
                    </a:ext>
                  </a:extLst>
                </a:gridCol>
                <a:gridCol w="1172232">
                  <a:extLst>
                    <a:ext uri="{9D8B030D-6E8A-4147-A177-3AD203B41FA5}">
                      <a16:colId xmlns:a16="http://schemas.microsoft.com/office/drawing/2014/main" val="1348707325"/>
                    </a:ext>
                  </a:extLst>
                </a:gridCol>
              </a:tblGrid>
              <a:tr h="994207">
                <a:tc gridSpan="5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Wilks' Lambda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5249674"/>
                  </a:ext>
                </a:extLst>
              </a:tr>
              <a:tr h="1167856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Test of Function(s)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Wilks' Lambda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Chi-square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df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Sig.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3771888"/>
                  </a:ext>
                </a:extLst>
              </a:tr>
              <a:tr h="994207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 through 2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.254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98.740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.000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7418615"/>
                  </a:ext>
                </a:extLst>
              </a:tr>
              <a:tr h="994207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.991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.669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.716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18280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38351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7CCEC98-4727-43D2-B8A6-578BCA5A9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64EFECA4-0B60-408F-95D5-7E8B643B22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8644762"/>
              </p:ext>
            </p:extLst>
          </p:nvPr>
        </p:nvGraphicFramePr>
        <p:xfrm>
          <a:off x="0" y="1628800"/>
          <a:ext cx="5591945" cy="5229202"/>
        </p:xfrm>
        <a:graphic>
          <a:graphicData uri="http://schemas.openxmlformats.org/drawingml/2006/table">
            <a:tbl>
              <a:tblPr/>
              <a:tblGrid>
                <a:gridCol w="2520103">
                  <a:extLst>
                    <a:ext uri="{9D8B030D-6E8A-4147-A177-3AD203B41FA5}">
                      <a16:colId xmlns:a16="http://schemas.microsoft.com/office/drawing/2014/main" val="963179091"/>
                    </a:ext>
                  </a:extLst>
                </a:gridCol>
                <a:gridCol w="1535921">
                  <a:extLst>
                    <a:ext uri="{9D8B030D-6E8A-4147-A177-3AD203B41FA5}">
                      <a16:colId xmlns:a16="http://schemas.microsoft.com/office/drawing/2014/main" val="3535471947"/>
                    </a:ext>
                  </a:extLst>
                </a:gridCol>
                <a:gridCol w="1535921">
                  <a:extLst>
                    <a:ext uri="{9D8B030D-6E8A-4147-A177-3AD203B41FA5}">
                      <a16:colId xmlns:a16="http://schemas.microsoft.com/office/drawing/2014/main" val="399026506"/>
                    </a:ext>
                  </a:extLst>
                </a:gridCol>
              </a:tblGrid>
              <a:tr h="1622399">
                <a:tc gridSpan="3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Standardized Canonical Discriminant Function Coefficients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9241407"/>
                  </a:ext>
                </a:extLst>
              </a:tr>
              <a:tr h="496101">
                <a:tc rowSpan="2"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4000" kern="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Function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0322587"/>
                  </a:ext>
                </a:extLst>
              </a:tr>
              <a:tr h="49610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6535006"/>
                  </a:ext>
                </a:extLst>
              </a:tr>
              <a:tr h="1059250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P2_EmotionReg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.575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.136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676342"/>
                  </a:ext>
                </a:extLst>
              </a:tr>
              <a:tr h="1059250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P3_Cooperative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.556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-.874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2707999"/>
                  </a:ext>
                </a:extLst>
              </a:tr>
              <a:tr h="496101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P4_Open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.418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.791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5174305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8D62100A-BA6C-4C58-A521-8DE8FDE0CD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6806845"/>
              </p:ext>
            </p:extLst>
          </p:nvPr>
        </p:nvGraphicFramePr>
        <p:xfrm>
          <a:off x="5879976" y="1628800"/>
          <a:ext cx="6138481" cy="5238876"/>
        </p:xfrm>
        <a:graphic>
          <a:graphicData uri="http://schemas.openxmlformats.org/drawingml/2006/table">
            <a:tbl>
              <a:tblPr/>
              <a:tblGrid>
                <a:gridCol w="2766409">
                  <a:extLst>
                    <a:ext uri="{9D8B030D-6E8A-4147-A177-3AD203B41FA5}">
                      <a16:colId xmlns:a16="http://schemas.microsoft.com/office/drawing/2014/main" val="4225844304"/>
                    </a:ext>
                  </a:extLst>
                </a:gridCol>
                <a:gridCol w="1686036">
                  <a:extLst>
                    <a:ext uri="{9D8B030D-6E8A-4147-A177-3AD203B41FA5}">
                      <a16:colId xmlns:a16="http://schemas.microsoft.com/office/drawing/2014/main" val="1337787692"/>
                    </a:ext>
                  </a:extLst>
                </a:gridCol>
                <a:gridCol w="1686036">
                  <a:extLst>
                    <a:ext uri="{9D8B030D-6E8A-4147-A177-3AD203B41FA5}">
                      <a16:colId xmlns:a16="http://schemas.microsoft.com/office/drawing/2014/main" val="1380188495"/>
                    </a:ext>
                  </a:extLst>
                </a:gridCol>
              </a:tblGrid>
              <a:tr h="890319">
                <a:tc gridSpan="3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Canonical Discriminant Function Coefficients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5253310"/>
                  </a:ext>
                </a:extLst>
              </a:tr>
              <a:tr h="416981">
                <a:tc rowSpan="2"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40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Function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7942869"/>
                  </a:ext>
                </a:extLst>
              </a:tr>
              <a:tr h="41698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3758817"/>
                  </a:ext>
                </a:extLst>
              </a:tr>
              <a:tr h="890319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P2_EmotionReg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.057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.013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4311198"/>
                  </a:ext>
                </a:extLst>
              </a:tr>
              <a:tr h="890319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P3_Cooperative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.071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-.111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0277931"/>
                  </a:ext>
                </a:extLst>
              </a:tr>
              <a:tr h="416981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P4_Open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.055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.104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4398089"/>
                  </a:ext>
                </a:extLst>
              </a:tr>
              <a:tr h="890319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(Constant)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-15.844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-.314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3644391"/>
                  </a:ext>
                </a:extLst>
              </a:tr>
              <a:tr h="416981">
                <a:tc gridSpan="3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Unstandardized coefficients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78564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72229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E3CA28B-B929-414A-88EE-D72A6D87F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9F716A66-2ABB-4E30-BB55-69D9C6E4F2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112576"/>
              </p:ext>
            </p:extLst>
          </p:nvPr>
        </p:nvGraphicFramePr>
        <p:xfrm>
          <a:off x="2207568" y="1752600"/>
          <a:ext cx="7200800" cy="5105399"/>
        </p:xfrm>
        <a:graphic>
          <a:graphicData uri="http://schemas.openxmlformats.org/drawingml/2006/table">
            <a:tbl>
              <a:tblPr/>
              <a:tblGrid>
                <a:gridCol w="3245160">
                  <a:extLst>
                    <a:ext uri="{9D8B030D-6E8A-4147-A177-3AD203B41FA5}">
                      <a16:colId xmlns:a16="http://schemas.microsoft.com/office/drawing/2014/main" val="1646547885"/>
                    </a:ext>
                  </a:extLst>
                </a:gridCol>
                <a:gridCol w="1977820">
                  <a:extLst>
                    <a:ext uri="{9D8B030D-6E8A-4147-A177-3AD203B41FA5}">
                      <a16:colId xmlns:a16="http://schemas.microsoft.com/office/drawing/2014/main" val="158168418"/>
                    </a:ext>
                  </a:extLst>
                </a:gridCol>
                <a:gridCol w="1977820">
                  <a:extLst>
                    <a:ext uri="{9D8B030D-6E8A-4147-A177-3AD203B41FA5}">
                      <a16:colId xmlns:a16="http://schemas.microsoft.com/office/drawing/2014/main" val="2124160499"/>
                    </a:ext>
                  </a:extLst>
                </a:gridCol>
              </a:tblGrid>
              <a:tr h="447628">
                <a:tc gridSpan="3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Structure Matrix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102248"/>
                  </a:ext>
                </a:extLst>
              </a:tr>
              <a:tr h="447628">
                <a:tc rowSpan="2"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36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Function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1364376"/>
                  </a:ext>
                </a:extLst>
              </a:tr>
              <a:tr h="44762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2314106"/>
                  </a:ext>
                </a:extLst>
              </a:tr>
              <a:tr h="955753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P3_Cooperative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.681</a:t>
                      </a:r>
                      <a:r>
                        <a:rPr lang="en-US" sz="2000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*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-.629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0840839"/>
                  </a:ext>
                </a:extLst>
              </a:tr>
              <a:tr h="447628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P4_Open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.647</a:t>
                      </a:r>
                      <a:r>
                        <a:rPr lang="en-US" sz="2000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*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.531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5064542"/>
                  </a:ext>
                </a:extLst>
              </a:tr>
              <a:tr h="955753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P2_EmotionReg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.610</a:t>
                      </a:r>
                      <a:r>
                        <a:rPr lang="en-US" sz="2000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*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.223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4071020"/>
                  </a:ext>
                </a:extLst>
              </a:tr>
              <a:tr h="447628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P5_Commu</a:t>
                      </a:r>
                      <a:r>
                        <a:rPr lang="en-US" sz="2000" kern="0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b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.463</a:t>
                      </a:r>
                      <a:r>
                        <a:rPr lang="en-US" sz="2000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*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.052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656789"/>
                  </a:ext>
                </a:extLst>
              </a:tr>
              <a:tr h="955753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0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P1_TaskPerf</a:t>
                      </a:r>
                      <a:r>
                        <a:rPr lang="en-US" sz="2000" kern="0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b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.310</a:t>
                      </a:r>
                      <a:r>
                        <a:rPr lang="en-US" sz="2000" kern="0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*</a:t>
                      </a:r>
                      <a:endParaRPr lang="zh-CN" sz="2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-.002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20143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455100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338A992-B820-4D0F-AA91-C7F8A9212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8376FE5F-B8F5-4DF9-9122-6079A872E4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6233427"/>
              </p:ext>
            </p:extLst>
          </p:nvPr>
        </p:nvGraphicFramePr>
        <p:xfrm>
          <a:off x="3863752" y="1752601"/>
          <a:ext cx="4464495" cy="4772744"/>
        </p:xfrm>
        <a:graphic>
          <a:graphicData uri="http://schemas.openxmlformats.org/drawingml/2006/table">
            <a:tbl>
              <a:tblPr/>
              <a:tblGrid>
                <a:gridCol w="1488165">
                  <a:extLst>
                    <a:ext uri="{9D8B030D-6E8A-4147-A177-3AD203B41FA5}">
                      <a16:colId xmlns:a16="http://schemas.microsoft.com/office/drawing/2014/main" val="3802400884"/>
                    </a:ext>
                  </a:extLst>
                </a:gridCol>
                <a:gridCol w="1488165">
                  <a:extLst>
                    <a:ext uri="{9D8B030D-6E8A-4147-A177-3AD203B41FA5}">
                      <a16:colId xmlns:a16="http://schemas.microsoft.com/office/drawing/2014/main" val="1377069004"/>
                    </a:ext>
                  </a:extLst>
                </a:gridCol>
                <a:gridCol w="1488165">
                  <a:extLst>
                    <a:ext uri="{9D8B030D-6E8A-4147-A177-3AD203B41FA5}">
                      <a16:colId xmlns:a16="http://schemas.microsoft.com/office/drawing/2014/main" val="3204578943"/>
                    </a:ext>
                  </a:extLst>
                </a:gridCol>
              </a:tblGrid>
              <a:tr h="1107278">
                <a:tc gridSpan="3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Functions at Group Centroids</a:t>
                      </a:r>
                      <a:endParaRPr lang="zh-CN" sz="2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7388451"/>
                  </a:ext>
                </a:extLst>
              </a:tr>
              <a:tr h="518595">
                <a:tc rowSpan="2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Type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Function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3525724"/>
                  </a:ext>
                </a:extLst>
              </a:tr>
              <a:tr h="51859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8376932"/>
                  </a:ext>
                </a:extLst>
              </a:tr>
              <a:tr h="518595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.205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.053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058265"/>
                  </a:ext>
                </a:extLst>
              </a:tr>
              <a:tr h="1002403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-2.832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-.133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2807365"/>
                  </a:ext>
                </a:extLst>
              </a:tr>
              <a:tr h="1107278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4.191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-.219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26691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958672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2596E3E-5BE2-4A3A-8647-4BFF7DFCB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DF9B769E-779E-4421-A073-883DC23A653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2032845"/>
              </p:ext>
            </p:extLst>
          </p:nvPr>
        </p:nvGraphicFramePr>
        <p:xfrm>
          <a:off x="1703512" y="1628800"/>
          <a:ext cx="8784976" cy="5105399"/>
        </p:xfrm>
        <a:graphic>
          <a:graphicData uri="http://schemas.openxmlformats.org/drawingml/2006/table">
            <a:tbl>
              <a:tblPr/>
              <a:tblGrid>
                <a:gridCol w="3079384">
                  <a:extLst>
                    <a:ext uri="{9D8B030D-6E8A-4147-A177-3AD203B41FA5}">
                      <a16:colId xmlns:a16="http://schemas.microsoft.com/office/drawing/2014/main" val="1631546715"/>
                    </a:ext>
                  </a:extLst>
                </a:gridCol>
                <a:gridCol w="1901864">
                  <a:extLst>
                    <a:ext uri="{9D8B030D-6E8A-4147-A177-3AD203B41FA5}">
                      <a16:colId xmlns:a16="http://schemas.microsoft.com/office/drawing/2014/main" val="2254969970"/>
                    </a:ext>
                  </a:extLst>
                </a:gridCol>
                <a:gridCol w="1901864">
                  <a:extLst>
                    <a:ext uri="{9D8B030D-6E8A-4147-A177-3AD203B41FA5}">
                      <a16:colId xmlns:a16="http://schemas.microsoft.com/office/drawing/2014/main" val="2937268092"/>
                    </a:ext>
                  </a:extLst>
                </a:gridCol>
                <a:gridCol w="1901864">
                  <a:extLst>
                    <a:ext uri="{9D8B030D-6E8A-4147-A177-3AD203B41FA5}">
                      <a16:colId xmlns:a16="http://schemas.microsoft.com/office/drawing/2014/main" val="3522999294"/>
                    </a:ext>
                  </a:extLst>
                </a:gridCol>
              </a:tblGrid>
              <a:tr h="447628">
                <a:tc gridSpan="4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Classification Function Coefficients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880151"/>
                  </a:ext>
                </a:extLst>
              </a:tr>
              <a:tr h="447628">
                <a:tc rowSpan="2"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40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Type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7412167"/>
                  </a:ext>
                </a:extLst>
              </a:tr>
              <a:tr h="44762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728222"/>
                  </a:ext>
                </a:extLst>
              </a:tr>
              <a:tr h="955753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P2_EmotionReg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.723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.548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.946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4336575"/>
                  </a:ext>
                </a:extLst>
              </a:tr>
              <a:tr h="955753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P3_Cooperative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1.151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.957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1.463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3505643"/>
                  </a:ext>
                </a:extLst>
              </a:tr>
              <a:tr h="447628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P4_Open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1.097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.911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1.287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4760125"/>
                  </a:ext>
                </a:extLst>
              </a:tr>
              <a:tr h="955753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(Constant)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-132.896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-88.721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-204.747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3025279"/>
                  </a:ext>
                </a:extLst>
              </a:tr>
              <a:tr h="447628">
                <a:tc gridSpan="4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Fisher's linear discriminant functions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01804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90802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2C23188-A6CA-487D-B14A-659A98CD8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9206509-4BAF-4C12-963B-7019C689C7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9AB9700-6768-419F-8444-F97C56CE792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800" y="0"/>
            <a:ext cx="7590844" cy="685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255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zh-CN" altLang="en-US" b="1" dirty="0">
                <a:latin typeface="宋体" panose="02010600030101010101" pitchFamily="2" charset="-122"/>
              </a:rPr>
              <a:t>判别分析的前提</a:t>
            </a:r>
            <a:endParaRPr lang="zh-CN" altLang="en-US" b="1" dirty="0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631504" y="1981200"/>
            <a:ext cx="9217024" cy="4114800"/>
          </a:xfrm>
        </p:spPr>
        <p:txBody>
          <a:bodyPr/>
          <a:lstStyle/>
          <a:p>
            <a:r>
              <a:rPr lang="zh-CN" altLang="en-US" b="1" dirty="0">
                <a:latin typeface="宋体" panose="02010600030101010101" pitchFamily="2" charset="-122"/>
              </a:rPr>
              <a:t>样本（抽样得到的类别已知的个体）有代表性</a:t>
            </a:r>
            <a:endParaRPr lang="en-US" altLang="zh-CN" b="1" dirty="0">
              <a:latin typeface="宋体" panose="02010600030101010101" pitchFamily="2" charset="-122"/>
            </a:endParaRPr>
          </a:p>
          <a:p>
            <a:r>
              <a:rPr lang="zh-CN" altLang="en-US" b="1" dirty="0">
                <a:latin typeface="宋体" panose="02010600030101010101" pitchFamily="2" charset="-122"/>
              </a:rPr>
              <a:t>不同类别之间在判别变量方面确有显著差异</a:t>
            </a:r>
          </a:p>
        </p:txBody>
      </p:sp>
    </p:spTree>
    <p:extLst>
      <p:ext uri="{BB962C8B-B14F-4D97-AF65-F5344CB8AC3E}">
        <p14:creationId xmlns:p14="http://schemas.microsoft.com/office/powerpoint/2010/main" val="25144568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04F3292-876B-4E76-A3C2-3D75BC513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aphicFrame>
        <p:nvGraphicFramePr>
          <p:cNvPr id="5" name="内容占位符 4">
            <a:extLst>
              <a:ext uri="{FF2B5EF4-FFF2-40B4-BE49-F238E27FC236}">
                <a16:creationId xmlns:a16="http://schemas.microsoft.com/office/drawing/2014/main" id="{74B44FF4-2A31-4835-A75F-3EAC5D775C8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8459705"/>
              </p:ext>
            </p:extLst>
          </p:nvPr>
        </p:nvGraphicFramePr>
        <p:xfrm>
          <a:off x="695400" y="692696"/>
          <a:ext cx="11161240" cy="5873491"/>
        </p:xfrm>
        <a:graphic>
          <a:graphicData uri="http://schemas.openxmlformats.org/drawingml/2006/table">
            <a:tbl>
              <a:tblPr/>
              <a:tblGrid>
                <a:gridCol w="1515825">
                  <a:extLst>
                    <a:ext uri="{9D8B030D-6E8A-4147-A177-3AD203B41FA5}">
                      <a16:colId xmlns:a16="http://schemas.microsoft.com/office/drawing/2014/main" val="1831338666"/>
                    </a:ext>
                  </a:extLst>
                </a:gridCol>
                <a:gridCol w="1443015">
                  <a:extLst>
                    <a:ext uri="{9D8B030D-6E8A-4147-A177-3AD203B41FA5}">
                      <a16:colId xmlns:a16="http://schemas.microsoft.com/office/drawing/2014/main" val="937291042"/>
                    </a:ext>
                  </a:extLst>
                </a:gridCol>
                <a:gridCol w="3393332">
                  <a:extLst>
                    <a:ext uri="{9D8B030D-6E8A-4147-A177-3AD203B41FA5}">
                      <a16:colId xmlns:a16="http://schemas.microsoft.com/office/drawing/2014/main" val="1621722846"/>
                    </a:ext>
                  </a:extLst>
                </a:gridCol>
                <a:gridCol w="1202267">
                  <a:extLst>
                    <a:ext uri="{9D8B030D-6E8A-4147-A177-3AD203B41FA5}">
                      <a16:colId xmlns:a16="http://schemas.microsoft.com/office/drawing/2014/main" val="3340997761"/>
                    </a:ext>
                  </a:extLst>
                </a:gridCol>
                <a:gridCol w="1202267">
                  <a:extLst>
                    <a:ext uri="{9D8B030D-6E8A-4147-A177-3AD203B41FA5}">
                      <a16:colId xmlns:a16="http://schemas.microsoft.com/office/drawing/2014/main" val="3470419747"/>
                    </a:ext>
                  </a:extLst>
                </a:gridCol>
                <a:gridCol w="1202267">
                  <a:extLst>
                    <a:ext uri="{9D8B030D-6E8A-4147-A177-3AD203B41FA5}">
                      <a16:colId xmlns:a16="http://schemas.microsoft.com/office/drawing/2014/main" val="1917995358"/>
                    </a:ext>
                  </a:extLst>
                </a:gridCol>
                <a:gridCol w="1202267">
                  <a:extLst>
                    <a:ext uri="{9D8B030D-6E8A-4147-A177-3AD203B41FA5}">
                      <a16:colId xmlns:a16="http://schemas.microsoft.com/office/drawing/2014/main" val="2300057421"/>
                    </a:ext>
                  </a:extLst>
                </a:gridCol>
              </a:tblGrid>
              <a:tr h="238682">
                <a:tc gridSpan="7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Classification </a:t>
                      </a:r>
                      <a:r>
                        <a:rPr lang="en-US" sz="2400" b="1" kern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Results</a:t>
                      </a:r>
                      <a:r>
                        <a:rPr lang="en-US" sz="2400" b="1" kern="0" baseline="30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839624"/>
                  </a:ext>
                </a:extLst>
              </a:tr>
              <a:tr h="509621">
                <a:tc rowSpan="2" gridSpan="2"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endParaRPr 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Type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Predicted Group Membership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Total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4099477"/>
                  </a:ext>
                </a:extLst>
              </a:tr>
              <a:tr h="777013">
                <a:tc gridSpan="2" vMerge="1"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endParaRPr 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5908344"/>
                  </a:ext>
                </a:extLst>
              </a:tr>
              <a:tr h="375213">
                <a:tc rowSpan="8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Original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Count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52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57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3756089"/>
                  </a:ext>
                </a:extLst>
              </a:tr>
              <a:tr h="23868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0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13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0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13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3412177"/>
                  </a:ext>
                </a:extLst>
              </a:tr>
              <a:tr h="23868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0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0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0106496"/>
                  </a:ext>
                </a:extLst>
              </a:tr>
              <a:tr h="50962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Ungrouped cases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8518785"/>
                  </a:ext>
                </a:extLst>
              </a:tr>
              <a:tr h="50962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%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91.2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5.3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3.5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100.0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1788524"/>
                  </a:ext>
                </a:extLst>
              </a:tr>
              <a:tr h="50962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100.0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100.0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3684575"/>
                  </a:ext>
                </a:extLst>
              </a:tr>
              <a:tr h="50962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.0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100.0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100.0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507559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Ungrouped cases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33.3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33.3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33.3</a:t>
                      </a:r>
                      <a:endParaRPr lang="zh-CN" sz="3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100.0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7055908"/>
                  </a:ext>
                </a:extLst>
              </a:tr>
              <a:tr h="375213">
                <a:tc gridSpan="7"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24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a. 93.4% of original grouped cases correctly classified.</a:t>
                      </a:r>
                      <a:endParaRPr lang="zh-CN" sz="3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72282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676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latin typeface="宋体" panose="02010600030101010101" pitchFamily="2" charset="-122"/>
              </a:rPr>
              <a:t>判别分析的数据</a:t>
            </a:r>
            <a:endParaRPr lang="zh-CN" altLang="en-US" b="1" dirty="0"/>
          </a:p>
        </p:txBody>
      </p:sp>
      <p:sp>
        <p:nvSpPr>
          <p:cNvPr id="931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>
                <a:latin typeface="宋体" panose="02010600030101010101" pitchFamily="2" charset="-122"/>
              </a:rPr>
              <a:t>变量</a:t>
            </a:r>
            <a:endParaRPr lang="en-US" altLang="zh-CN" b="1" dirty="0">
              <a:latin typeface="宋体" panose="02010600030101010101" pitchFamily="2" charset="-122"/>
            </a:endParaRPr>
          </a:p>
          <a:p>
            <a:pPr lvl="1"/>
            <a:r>
              <a:rPr lang="zh-CN" altLang="en-US" b="1" dirty="0">
                <a:latin typeface="宋体" panose="02010600030101010101" pitchFamily="2" charset="-122"/>
              </a:rPr>
              <a:t>多个自变量（往往是连续变量）</a:t>
            </a:r>
            <a:endParaRPr lang="en-US" altLang="zh-CN" b="1" dirty="0">
              <a:latin typeface="宋体" panose="02010600030101010101" pitchFamily="2" charset="-122"/>
            </a:endParaRPr>
          </a:p>
          <a:p>
            <a:pPr lvl="1"/>
            <a:r>
              <a:rPr lang="zh-CN" altLang="en-US" b="1" dirty="0">
                <a:latin typeface="宋体" panose="02010600030101010101" pitchFamily="2" charset="-122"/>
              </a:rPr>
              <a:t>一个因变量（类别变量、间断变量）</a:t>
            </a:r>
            <a:endParaRPr lang="en-US" altLang="zh-CN" b="1" dirty="0">
              <a:latin typeface="宋体" panose="02010600030101010101" pitchFamily="2" charset="-122"/>
            </a:endParaRPr>
          </a:p>
          <a:p>
            <a:r>
              <a:rPr lang="zh-CN" altLang="en-US" b="1" dirty="0">
                <a:latin typeface="宋体" panose="02010600030101010101" pitchFamily="2" charset="-122"/>
              </a:rPr>
              <a:t>每个个体的变量值</a:t>
            </a:r>
            <a:endParaRPr lang="en-US" altLang="zh-CN" b="1" dirty="0">
              <a:latin typeface="宋体" panose="02010600030101010101" pitchFamily="2" charset="-122"/>
            </a:endParaRPr>
          </a:p>
          <a:p>
            <a:pPr lvl="1"/>
            <a:r>
              <a:rPr lang="zh-CN" altLang="en-US" b="1" dirty="0">
                <a:latin typeface="宋体" panose="02010600030101010101" pitchFamily="2" charset="-122"/>
              </a:rPr>
              <a:t>自变量取值已知</a:t>
            </a:r>
            <a:endParaRPr lang="en-US" altLang="zh-CN" b="1" dirty="0">
              <a:latin typeface="宋体" panose="02010600030101010101" pitchFamily="2" charset="-122"/>
            </a:endParaRPr>
          </a:p>
          <a:p>
            <a:pPr lvl="1"/>
            <a:r>
              <a:rPr lang="zh-CN" altLang="en-US" b="1" dirty="0">
                <a:latin typeface="宋体" panose="02010600030101010101" pitchFamily="2" charset="-122"/>
              </a:rPr>
              <a:t>因变量取值可能有，也可能没有</a:t>
            </a:r>
            <a:endParaRPr lang="en-US" altLang="zh-CN" b="1" dirty="0">
              <a:latin typeface="宋体" panose="02010600030101010101" pitchFamily="2" charset="-122"/>
            </a:endParaRPr>
          </a:p>
          <a:p>
            <a:endParaRPr lang="zh-CN" altLang="en-US" b="1" dirty="0">
              <a:latin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188804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6E18045-7ABA-0B10-D4FB-BA60A52BD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回判准确率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9D76994-6CDC-746A-3A8A-CB5F120E64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/>
              <a:t>回判</a:t>
            </a:r>
            <a:endParaRPr lang="en-US" altLang="zh-CN" b="1" dirty="0"/>
          </a:p>
          <a:p>
            <a:pPr lvl="1"/>
            <a:r>
              <a:rPr lang="zh-CN" altLang="en-US" b="1" dirty="0"/>
              <a:t>对于所属类别已知的个体，根据判别函数值判断其是否属于原来的类别</a:t>
            </a:r>
            <a:endParaRPr lang="en-US" altLang="zh-CN" b="1" dirty="0"/>
          </a:p>
          <a:p>
            <a:pPr lvl="1"/>
            <a:r>
              <a:rPr lang="zh-CN" altLang="en-US" b="1" dirty="0"/>
              <a:t>回判准确率可以用来衡量判别函数的“判别力”。</a:t>
            </a:r>
          </a:p>
        </p:txBody>
      </p:sp>
    </p:spTree>
    <p:extLst>
      <p:ext uri="{BB962C8B-B14F-4D97-AF65-F5344CB8AC3E}">
        <p14:creationId xmlns:p14="http://schemas.microsoft.com/office/powerpoint/2010/main" val="671780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E52FA3E-A3CA-8488-6384-B0DDC572F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Times New Roman"/>
                <a:ea typeface="楷体"/>
                <a:cs typeface="+mj-cs"/>
              </a:rPr>
              <a:t>三大判别分析法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7F53604-4FF2-909E-6E7A-8280DF5861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5720" y="1988840"/>
            <a:ext cx="5472608" cy="4114800"/>
          </a:xfrm>
        </p:spPr>
        <p:txBody>
          <a:bodyPr/>
          <a:lstStyle/>
          <a:p>
            <a:r>
              <a:rPr lang="zh-CN" altLang="en-US" b="1" dirty="0"/>
              <a:t>距离判别法</a:t>
            </a:r>
            <a:endParaRPr lang="en-US" altLang="zh-CN" b="1" dirty="0"/>
          </a:p>
          <a:p>
            <a:pPr lvl="1"/>
            <a:r>
              <a:rPr lang="zh-CN" altLang="en-US" b="1" dirty="0"/>
              <a:t>按远近归类</a:t>
            </a:r>
          </a:p>
          <a:p>
            <a:r>
              <a:rPr lang="zh-CN" altLang="en-US" b="1" dirty="0"/>
              <a:t>费舍判别法</a:t>
            </a:r>
            <a:endParaRPr lang="en-US" altLang="zh-CN" b="1" dirty="0"/>
          </a:p>
          <a:p>
            <a:pPr lvl="1"/>
            <a:r>
              <a:rPr lang="zh-CN" altLang="en-US" b="1" dirty="0"/>
              <a:t>看投影分区段</a:t>
            </a:r>
          </a:p>
          <a:p>
            <a:r>
              <a:rPr lang="zh-CN" altLang="en-US" b="1" dirty="0"/>
              <a:t>贝叶斯判别法</a:t>
            </a:r>
            <a:endParaRPr lang="en-US" altLang="zh-CN" b="1" dirty="0"/>
          </a:p>
          <a:p>
            <a:pPr lvl="1"/>
            <a:r>
              <a:rPr lang="zh-CN" altLang="en-US" b="1" dirty="0"/>
              <a:t>按概率归类</a:t>
            </a:r>
          </a:p>
        </p:txBody>
      </p:sp>
    </p:spTree>
    <p:extLst>
      <p:ext uri="{BB962C8B-B14F-4D97-AF65-F5344CB8AC3E}">
        <p14:creationId xmlns:p14="http://schemas.microsoft.com/office/powerpoint/2010/main" val="17736000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latin typeface="+mn-lt"/>
              </a:rPr>
              <a:t>距离判别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>
                <a:latin typeface="宋体" panose="02010600030101010101" pitchFamily="2" charset="-122"/>
              </a:rPr>
              <a:t>按待判断的样品点在空间中与各已知总体的距离的远近来进行判别</a:t>
            </a:r>
            <a:endParaRPr lang="en-US" altLang="zh-CN" b="1" dirty="0">
              <a:latin typeface="宋体" panose="02010600030101010101" pitchFamily="2" charset="-122"/>
            </a:endParaRPr>
          </a:p>
          <a:p>
            <a:r>
              <a:rPr lang="zh-CN" altLang="en-US" b="1" dirty="0">
                <a:latin typeface="宋体" panose="02010600030101010101" pitchFamily="2" charset="-122"/>
              </a:rPr>
              <a:t>计算样品点与总体重心之间的距离（距离或距离的</a:t>
            </a:r>
            <a:r>
              <a:rPr lang="en-US" altLang="zh-CN" b="1" dirty="0">
                <a:latin typeface="宋体" panose="02010600030101010101" pitchFamily="2" charset="-122"/>
              </a:rPr>
              <a:t>Z</a:t>
            </a:r>
            <a:r>
              <a:rPr lang="zh-CN" altLang="en-US" b="1" dirty="0">
                <a:latin typeface="宋体" panose="02010600030101010101" pitchFamily="2" charset="-122"/>
              </a:rPr>
              <a:t>分数），归入距离最短的那个总体</a:t>
            </a:r>
            <a:endParaRPr lang="en-US" altLang="zh-CN" b="1" dirty="0">
              <a:latin typeface="宋体" panose="02010600030101010101" pitchFamily="2" charset="-122"/>
            </a:endParaRPr>
          </a:p>
          <a:p>
            <a:r>
              <a:rPr lang="zh-CN" altLang="en-US" b="1" dirty="0">
                <a:latin typeface="宋体" panose="02010600030101010101" pitchFamily="2" charset="-122"/>
              </a:rPr>
              <a:t>边界点</a:t>
            </a:r>
            <a:endParaRPr lang="en-US" altLang="zh-CN" b="1" dirty="0">
              <a:latin typeface="宋体" panose="02010600030101010101" pitchFamily="2" charset="-122"/>
            </a:endParaRPr>
          </a:p>
          <a:p>
            <a:pPr lvl="1"/>
            <a:r>
              <a:rPr lang="zh-CN" altLang="en-US" b="1" dirty="0">
                <a:latin typeface="宋体" panose="02010600030101010101" pitchFamily="2" charset="-122"/>
              </a:rPr>
              <a:t>可以根据专业知识或其他信息做出判别，也可以随机地将其判别为属于这两个类别中的一个。</a:t>
            </a:r>
            <a:endParaRPr lang="en-US" altLang="zh-CN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190500"/>
            <a:ext cx="10363200" cy="1143000"/>
          </a:xfrm>
        </p:spPr>
        <p:txBody>
          <a:bodyPr/>
          <a:lstStyle/>
          <a:p>
            <a:r>
              <a:rPr lang="zh-CN" altLang="en-US" b="1" dirty="0">
                <a:latin typeface="宋体" panose="02010600030101010101" pitchFamily="2" charset="-122"/>
              </a:rPr>
              <a:t>费舍判别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1628800"/>
            <a:ext cx="10363200" cy="4824536"/>
          </a:xfrm>
        </p:spPr>
        <p:txBody>
          <a:bodyPr/>
          <a:lstStyle/>
          <a:p>
            <a:r>
              <a:rPr lang="zh-CN" altLang="en-US" b="1" dirty="0">
                <a:latin typeface="宋体" panose="02010600030101010101" pitchFamily="2" charset="-122"/>
              </a:rPr>
              <a:t>将多维变量投影在一个维度上进行判别</a:t>
            </a:r>
            <a:endParaRPr lang="en-US" altLang="zh-CN" b="1" dirty="0">
              <a:latin typeface="宋体" panose="02010600030101010101" pitchFamily="2" charset="-122"/>
            </a:endParaRPr>
          </a:p>
          <a:p>
            <a:pPr lvl="1"/>
            <a:r>
              <a:rPr lang="zh-CN" altLang="en-US" b="1" dirty="0">
                <a:latin typeface="宋体" panose="02010600030101010101" pitchFamily="2" charset="-122"/>
              </a:rPr>
              <a:t>寻找使多维变量降为一维（或尽可能少）变量的线性函数</a:t>
            </a:r>
            <a:endParaRPr lang="en-US" altLang="zh-CN" b="1" dirty="0">
              <a:latin typeface="宋体" panose="02010600030101010101" pitchFamily="2" charset="-122"/>
            </a:endParaRPr>
          </a:p>
          <a:p>
            <a:pPr lvl="1"/>
            <a:r>
              <a:rPr lang="zh-CN" altLang="en-US" b="1" dirty="0">
                <a:latin typeface="宋体" panose="02010600030101010101" pitchFamily="2" charset="-122"/>
              </a:rPr>
              <a:t>应用上述线性函数把已知总体的空间点都变换为一维（或尽可能少维度）数据</a:t>
            </a:r>
            <a:endParaRPr lang="en-US" altLang="zh-CN" b="1" dirty="0">
              <a:latin typeface="宋体" panose="02010600030101010101" pitchFamily="2" charset="-122"/>
            </a:endParaRPr>
          </a:p>
          <a:p>
            <a:pPr lvl="1"/>
            <a:r>
              <a:rPr lang="zh-CN" altLang="en-US" b="1" dirty="0">
                <a:latin typeface="宋体" panose="02010600030101010101" pitchFamily="2" charset="-122"/>
              </a:rPr>
              <a:t>根据新样品点与各组原样品投影之间的距离进行判别</a:t>
            </a:r>
            <a:endParaRPr lang="en-US" altLang="zh-CN" b="1" dirty="0">
              <a:latin typeface="宋体" panose="02010600030101010101" pitchFamily="2" charset="-122"/>
            </a:endParaRPr>
          </a:p>
          <a:p>
            <a:r>
              <a:rPr lang="zh-CN" altLang="en-US" b="1" dirty="0"/>
              <a:t>数据要求</a:t>
            </a:r>
            <a:endParaRPr lang="en-US" altLang="zh-CN" b="1" dirty="0"/>
          </a:p>
          <a:p>
            <a:pPr lvl="1"/>
            <a:r>
              <a:rPr lang="zh-CN" altLang="en-US" b="1" dirty="0"/>
              <a:t>独立性：避免多重共线性</a:t>
            </a:r>
            <a:endParaRPr lang="en-US" altLang="zh-CN" b="1" dirty="0"/>
          </a:p>
          <a:p>
            <a:pPr lvl="1"/>
            <a:r>
              <a:rPr lang="zh-CN" altLang="en-US" b="1" dirty="0"/>
              <a:t>正态性：如非正态，可用</a:t>
            </a:r>
            <a:r>
              <a:rPr lang="en-US" altLang="zh-CN" b="1" dirty="0"/>
              <a:t>Logistic</a:t>
            </a:r>
            <a:r>
              <a:rPr lang="zh-CN" altLang="en-US" b="1" dirty="0"/>
              <a:t>回归</a:t>
            </a:r>
            <a:endParaRPr lang="en-US" altLang="zh-CN" b="1" dirty="0"/>
          </a:p>
          <a:p>
            <a:pPr lvl="1"/>
            <a:r>
              <a:rPr lang="zh-CN" altLang="en-US" b="1" dirty="0"/>
              <a:t>方差（协方差）齐性：各组协方差矩阵相等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心理统计学01">
  <a:themeElements>
    <a:clrScheme name="心理统计学01 8">
      <a:dk1>
        <a:srgbClr val="0000CC"/>
      </a:dk1>
      <a:lt1>
        <a:srgbClr val="FFFFCC"/>
      </a:lt1>
      <a:dk2>
        <a:srgbClr val="FF6600"/>
      </a:dk2>
      <a:lt2>
        <a:srgbClr val="969696"/>
      </a:lt2>
      <a:accent1>
        <a:srgbClr val="FF9900"/>
      </a:accent1>
      <a:accent2>
        <a:srgbClr val="00FFFF"/>
      </a:accent2>
      <a:accent3>
        <a:srgbClr val="FFFFE2"/>
      </a:accent3>
      <a:accent4>
        <a:srgbClr val="0000AE"/>
      </a:accent4>
      <a:accent5>
        <a:srgbClr val="FFCAAA"/>
      </a:accent5>
      <a:accent6>
        <a:srgbClr val="00E7E7"/>
      </a:accent6>
      <a:hlink>
        <a:srgbClr val="0000CC"/>
      </a:hlink>
      <a:folHlink>
        <a:srgbClr val="9999FF"/>
      </a:folHlink>
    </a:clrScheme>
    <a:fontScheme name="自定义 1">
      <a:majorFont>
        <a:latin typeface="Times New Roman"/>
        <a:ea typeface="楷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心理统计学01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心理统计学01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统计学01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统计学01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统计学0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统计学0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统计学0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统计学01 8">
        <a:dk1>
          <a:srgbClr val="0000CC"/>
        </a:dk1>
        <a:lt1>
          <a:srgbClr val="FFFFCC"/>
        </a:lt1>
        <a:dk2>
          <a:srgbClr val="FF6600"/>
        </a:dk2>
        <a:lt2>
          <a:srgbClr val="969696"/>
        </a:lt2>
        <a:accent1>
          <a:srgbClr val="FF9900"/>
        </a:accent1>
        <a:accent2>
          <a:srgbClr val="00FFFF"/>
        </a:accent2>
        <a:accent3>
          <a:srgbClr val="FFFFE2"/>
        </a:accent3>
        <a:accent4>
          <a:srgbClr val="0000AE"/>
        </a:accent4>
        <a:accent5>
          <a:srgbClr val="FFCAAA"/>
        </a:accent5>
        <a:accent6>
          <a:srgbClr val="00E7E7"/>
        </a:accent6>
        <a:hlink>
          <a:srgbClr val="0000CC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C:\sss\心理统计学\本科教学\心理统计学01.ppt</Template>
  <TotalTime>713</TotalTime>
  <Words>1818</Words>
  <Application>Microsoft Office PowerPoint</Application>
  <PresentationFormat>宽屏</PresentationFormat>
  <Paragraphs>880</Paragraphs>
  <Slides>40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40</vt:i4>
      </vt:variant>
    </vt:vector>
  </HeadingPairs>
  <TitlesOfParts>
    <vt:vector size="45" baseType="lpstr">
      <vt:lpstr>楷体</vt:lpstr>
      <vt:lpstr>宋体</vt:lpstr>
      <vt:lpstr>Arial</vt:lpstr>
      <vt:lpstr>Times New Roman</vt:lpstr>
      <vt:lpstr>心理统计学01</vt:lpstr>
      <vt:lpstr>第9章  判别分析</vt:lpstr>
      <vt:lpstr>判别分析的目的和类型</vt:lpstr>
      <vt:lpstr>判别分析的原理</vt:lpstr>
      <vt:lpstr>判别分析的前提</vt:lpstr>
      <vt:lpstr>判别分析的数据</vt:lpstr>
      <vt:lpstr>回判准确率</vt:lpstr>
      <vt:lpstr>三大判别分析法</vt:lpstr>
      <vt:lpstr>距离判别</vt:lpstr>
      <vt:lpstr>费舍判别</vt:lpstr>
      <vt:lpstr>例题9.1</vt:lpstr>
      <vt:lpstr>PowerPoint 演示文稿</vt:lpstr>
      <vt:lpstr>费舍判别（投影）</vt:lpstr>
      <vt:lpstr>贝叶斯判别</vt:lpstr>
      <vt:lpstr>指标解读</vt:lpstr>
      <vt:lpstr>例题0902-一般判别分析.sav</vt:lpstr>
      <vt:lpstr>单变量方差分析表</vt:lpstr>
      <vt:lpstr>Box’s M检验的结果</vt:lpstr>
      <vt:lpstr>特征值表</vt:lpstr>
      <vt:lpstr>Wilks’ Lambda表</vt:lpstr>
      <vt:lpstr>标准判别系数表vs非标准判别系数表</vt:lpstr>
      <vt:lpstr>结构系数表</vt:lpstr>
      <vt:lpstr>分组矩心表</vt:lpstr>
      <vt:lpstr>分类函数系数表</vt:lpstr>
      <vt:lpstr>以判别函数为轴的散点图</vt:lpstr>
      <vt:lpstr>个体判别结果表</vt:lpstr>
      <vt:lpstr>个体回判结果（Dis_1）</vt:lpstr>
      <vt:lpstr>例题0903-逐步判别分析.sav</vt:lpstr>
      <vt:lpstr>PowerPoint 演示文稿</vt:lpstr>
      <vt:lpstr>PowerPoint 演示文稿</vt:lpstr>
      <vt:lpstr>PowerPoint 演示文稿</vt:lpstr>
      <vt:lpstr>纳入分析的变量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xlx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MAP应用心理统计学02聚类logistic判别</dc:title>
  <dc:creator>sss</dc:creator>
  <cp:lastModifiedBy>Shao ZF 邵志芳</cp:lastModifiedBy>
  <cp:revision>165</cp:revision>
  <dcterms:created xsi:type="dcterms:W3CDTF">2002-07-11T01:10:00Z</dcterms:created>
  <dcterms:modified xsi:type="dcterms:W3CDTF">2024-09-29T12:20:25Z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2052-11.3.0.9228</vt:lpwstr>
  </property>
</Properties>
</file>