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96" r:id="rId2"/>
    <p:sldId id="433" r:id="rId3"/>
    <p:sldId id="464" r:id="rId4"/>
    <p:sldId id="465" r:id="rId5"/>
    <p:sldId id="466" r:id="rId6"/>
    <p:sldId id="398" r:id="rId7"/>
    <p:sldId id="467" r:id="rId8"/>
    <p:sldId id="399" r:id="rId9"/>
    <p:sldId id="460" r:id="rId10"/>
    <p:sldId id="400" r:id="rId11"/>
    <p:sldId id="401" r:id="rId12"/>
    <p:sldId id="468" r:id="rId13"/>
    <p:sldId id="436" r:id="rId14"/>
    <p:sldId id="403" r:id="rId15"/>
    <p:sldId id="404" r:id="rId16"/>
    <p:sldId id="405" r:id="rId17"/>
    <p:sldId id="406" r:id="rId18"/>
    <p:sldId id="407" r:id="rId19"/>
    <p:sldId id="402" r:id="rId20"/>
    <p:sldId id="410" r:id="rId21"/>
    <p:sldId id="411" r:id="rId22"/>
    <p:sldId id="412" r:id="rId23"/>
    <p:sldId id="455" r:id="rId24"/>
    <p:sldId id="456" r:id="rId25"/>
    <p:sldId id="457" r:id="rId26"/>
    <p:sldId id="454" r:id="rId27"/>
    <p:sldId id="469" r:id="rId28"/>
    <p:sldId id="440" r:id="rId29"/>
    <p:sldId id="458" r:id="rId30"/>
    <p:sldId id="459" r:id="rId31"/>
    <p:sldId id="463" r:id="rId32"/>
    <p:sldId id="462" r:id="rId33"/>
    <p:sldId id="453" r:id="rId34"/>
  </p:sldIdLst>
  <p:sldSz cx="12192000" cy="6858000"/>
  <p:notesSz cx="6858000" cy="9144000"/>
  <p:custDataLst>
    <p:tags r:id="rId3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121" autoAdjust="0"/>
  </p:normalViewPr>
  <p:slideViewPr>
    <p:cSldViewPr showGuides="1">
      <p:cViewPr varScale="1">
        <p:scale>
          <a:sx n="75" d="100"/>
          <a:sy n="75" d="100"/>
        </p:scale>
        <p:origin x="525" y="-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222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  <a:round/>
              </a:ln>
              <a:effectLst/>
            </c:spPr>
          </c:marker>
          <c:dLbls>
            <c:delete val="1"/>
          </c:dLbls>
          <c:cat>
            <c:numRef>
              <c:f>Sheet1!$A$2:$A$16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375</c:v>
                </c:pt>
                <c:pt idx="1">
                  <c:v>240.88399999999999</c:v>
                </c:pt>
                <c:pt idx="2">
                  <c:v>175.84299999999999</c:v>
                </c:pt>
                <c:pt idx="3">
                  <c:v>152.089</c:v>
                </c:pt>
                <c:pt idx="4">
                  <c:v>133.423</c:v>
                </c:pt>
                <c:pt idx="5">
                  <c:v>119.044</c:v>
                </c:pt>
                <c:pt idx="6">
                  <c:v>106.791</c:v>
                </c:pt>
                <c:pt idx="7">
                  <c:v>98.097999999999999</c:v>
                </c:pt>
                <c:pt idx="8">
                  <c:v>90.418000000000006</c:v>
                </c:pt>
                <c:pt idx="9">
                  <c:v>82.775000000000006</c:v>
                </c:pt>
                <c:pt idx="10">
                  <c:v>77.137</c:v>
                </c:pt>
                <c:pt idx="11">
                  <c:v>72.754000000000005</c:v>
                </c:pt>
                <c:pt idx="12">
                  <c:v>68.42</c:v>
                </c:pt>
                <c:pt idx="13">
                  <c:v>64.591999999999999</c:v>
                </c:pt>
                <c:pt idx="14">
                  <c:v>60.845999999999997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970-434B-8AF4-C25063995A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7030560"/>
        <c:axId val="554144384"/>
      </c:lineChart>
      <c:catAx>
        <c:axId val="370305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zh-CN"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zh-CN" sz="2000"/>
                  <a:t>类别数</a:t>
                </a:r>
              </a:p>
            </c:rich>
          </c:tx>
          <c:layout>
            <c:manualLayout>
              <c:xMode val="edge"/>
              <c:yMode val="edge"/>
              <c:x val="0.43636865704286998"/>
              <c:y val="0.896091113610798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zh-CN"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4144384"/>
        <c:crosses val="autoZero"/>
        <c:auto val="0"/>
        <c:lblAlgn val="ctr"/>
        <c:lblOffset val="100"/>
        <c:noMultiLvlLbl val="0"/>
      </c:catAx>
      <c:valAx>
        <c:axId val="554144384"/>
        <c:scaling>
          <c:orientation val="minMax"/>
          <c:max val="400"/>
          <c:min val="5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zh-CN"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cs"/>
                  </a:defRPr>
                </a:pPr>
                <a:r>
                  <a:rPr lang="zh-CN" sz="2000">
                    <a:latin typeface="+mn-ea"/>
                    <a:ea typeface="+mn-ea"/>
                  </a:rPr>
                  <a:t>聚合系数（数据经标准化处理）</a:t>
                </a:r>
              </a:p>
            </c:rich>
          </c:tx>
          <c:layout>
            <c:manualLayout>
              <c:xMode val="edge"/>
              <c:yMode val="edge"/>
              <c:x val="1.38888888888889E-2"/>
              <c:y val="0.1938788901387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zh-CN"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03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noProof="0"/>
              <a:t>单击此处编辑母版文本样式</a:t>
            </a:r>
          </a:p>
          <a:p>
            <a:pPr lvl="1"/>
            <a:r>
              <a:rPr lang="zh-CN" noProof="0"/>
              <a:t>第二级</a:t>
            </a:r>
          </a:p>
          <a:p>
            <a:pPr lvl="2"/>
            <a:r>
              <a:rPr lang="zh-CN" noProof="0"/>
              <a:t>第三级</a:t>
            </a:r>
          </a:p>
          <a:p>
            <a:pPr lvl="3"/>
            <a:r>
              <a:rPr lang="zh-CN" noProof="0"/>
              <a:t>第四级</a:t>
            </a:r>
          </a:p>
          <a:p>
            <a:pPr lvl="4"/>
            <a:r>
              <a:rPr lang="zh-CN" noProof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fld id="{CEBA0951-5497-47CB-994B-5A92B3F42CD8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0268B031-461F-495B-B97C-DA1EA7FF4EE9}" type="slidenum">
              <a:rPr lang="en-US" altLang="zh-CN" sz="1200" smtClean="0"/>
              <a:t>1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7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6F15D4D1-4CF5-4F78-BC65-FC9C4573769F}" type="slidenum">
              <a:rPr lang="en-US" altLang="zh-CN" sz="1200" smtClean="0"/>
              <a:t>16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61E859D0-D48D-426F-AB0C-381365B8AFC1}" type="slidenum">
              <a:rPr lang="en-US" altLang="zh-CN" sz="1200" smtClean="0"/>
              <a:t>17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249595C4-C40C-45E8-96EF-9357249FDCFA}" type="slidenum">
              <a:rPr lang="en-US" altLang="zh-CN" sz="1200" smtClean="0"/>
              <a:t>18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3F150ED2-70A6-4889-B99E-85D75F2AC94A}" type="slidenum">
              <a:rPr lang="en-US" altLang="zh-CN" sz="1200" smtClean="0"/>
              <a:t>19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5C0DC9B3-7094-40ED-88CC-D24D944C1BFF}" type="slidenum">
              <a:rPr lang="en-US" altLang="zh-CN" sz="1200" smtClean="0"/>
              <a:t>20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A1F51075-D60F-448C-B70A-E8B9573156CC}" type="slidenum">
              <a:rPr lang="en-US" altLang="zh-CN" sz="1200" smtClean="0"/>
              <a:t>21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B5F5539B-B037-4167-AE19-5E4F58DD4C55}" type="slidenum">
              <a:rPr lang="en-US" altLang="zh-CN" sz="1200" smtClean="0"/>
              <a:t>22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BA0951-5497-47CB-994B-5A92B3F42CD8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24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5DEBE2C5-A1CF-42A5-8DDF-A39656CA2CED}" type="slidenum">
              <a:rPr lang="en-US" altLang="zh-CN" sz="1200" smtClean="0"/>
              <a:t>2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229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90F05102-2E76-44FE-91C9-04D5FC5B4210}" type="slidenum">
              <a:rPr lang="en-US" altLang="zh-CN" sz="1200" smtClean="0"/>
              <a:t>6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433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071221B2-37DB-4A5F-8E44-AACB2BD84046}" type="slidenum">
              <a:rPr lang="en-US" altLang="zh-CN" sz="1200" smtClean="0"/>
              <a:t>8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09EFF0D9-1218-4A10-82EC-AB30EA6A7F3C}" type="slidenum">
              <a:rPr lang="en-US" altLang="zh-CN" sz="1200" smtClean="0"/>
              <a:t>10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843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1322E6D-D786-4746-9330-853D0AD31E03}" type="slidenum">
              <a:rPr lang="en-US" altLang="zh-CN" sz="1200" smtClean="0"/>
              <a:t>11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165B617-61FC-4BE4-933D-234EBC2816B8}" type="slidenum">
              <a:rPr lang="en-US" altLang="zh-CN" sz="1200" smtClean="0">
                <a:solidFill>
                  <a:srgbClr val="000000"/>
                </a:solidFill>
              </a:rPr>
              <a:t>13</a:t>
            </a:fld>
            <a:endParaRPr lang="en-US" altLang="zh-CN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34981069-6B10-43D3-90FB-293A082A7CE9}" type="slidenum">
              <a:rPr lang="en-US" altLang="zh-CN" sz="1200" smtClean="0"/>
              <a:t>14</a:t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0B9F2E8C-7F4E-45B7-8FE9-8401E63C84D7}" type="slidenum">
              <a:rPr lang="en-US" altLang="zh-CN" sz="1200" smtClean="0"/>
              <a:t>15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A5D9-C8E2-41F8-8863-6A9DBAF1F65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6A845-5E0B-4244-8376-73985743DD0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6107-B07D-4975-A4D4-0D1AF5508C7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DA3C6-ECD4-4570-9034-CF59A476B3F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54B2-3BCA-4632-B060-CB73AB91708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710B8-D202-4104-8DAA-3E44BB43763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E182D-19F3-457A-8C01-53CB1A0CE7A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9489D-8B58-479B-A82E-55861E13FCD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F3C8-E888-4CAD-8815-F5833A06973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5880-E186-4D04-9931-8F5FD1A1C23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D805F-F554-4865-9F15-3237605E355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C6659-8091-4981-ABE2-CF31C81CD61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02B62-5048-4851-9608-ECA90BF06B4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CCE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9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/>
            </a:lvl1pPr>
          </a:lstStyle>
          <a:p>
            <a:pPr>
              <a:defRPr/>
            </a:pPr>
            <a:fld id="{FDD8E50B-EE9C-4163-8666-3B44C784EAFA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package" Target="../embeddings/Microsoft_Word_Document3.doc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4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package" Target="../embeddings/Microsoft_Word_Document5.docx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第</a:t>
            </a:r>
            <a:r>
              <a:rPr lang="en-US" altLang="zh-CN" b="1" dirty="0"/>
              <a:t>8</a:t>
            </a:r>
            <a:r>
              <a:rPr lang="zh-CN" altLang="en-US" b="1" dirty="0"/>
              <a:t>章  聚类分析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34" name="Group 90"/>
          <p:cNvGraphicFramePr>
            <a:graphicFrameLocks noGrp="1"/>
          </p:cNvGraphicFramePr>
          <p:nvPr>
            <p:ph sz="quarter" idx="4294967295"/>
          </p:nvPr>
        </p:nvGraphicFramePr>
        <p:xfrm>
          <a:off x="6343650" y="4687888"/>
          <a:ext cx="4105275" cy="2017395"/>
        </p:xfrm>
        <a:graphic>
          <a:graphicData uri="http://schemas.openxmlformats.org/drawingml/2006/table">
            <a:tbl>
              <a:tblPr/>
              <a:tblGrid>
                <a:gridCol w="855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2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8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 rowSpan="2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小红</a:t>
                      </a: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gridSpan="2"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81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小明</a:t>
                      </a: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1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58" marR="91458" marT="45686" marB="45686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38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8" y="44450"/>
            <a:ext cx="7772400" cy="1143000"/>
          </a:xfrm>
        </p:spPr>
        <p:txBody>
          <a:bodyPr/>
          <a:lstStyle/>
          <a:p>
            <a:r>
              <a:rPr lang="zh-CN" altLang="en-US" b="1"/>
              <a:t>称名变量的距离</a:t>
            </a:r>
          </a:p>
        </p:txBody>
      </p:sp>
      <p:sp>
        <p:nvSpPr>
          <p:cNvPr id="153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35188" y="1052513"/>
            <a:ext cx="8281987" cy="56181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800" b="1" dirty="0"/>
              <a:t>四个被试的个人信息</a:t>
            </a:r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r>
              <a:rPr lang="zh-CN" altLang="en-US" sz="2800" b="1" dirty="0"/>
              <a:t>小明与小红距离（两种算法）：</a:t>
            </a:r>
          </a:p>
          <a:p>
            <a:pPr>
              <a:lnSpc>
                <a:spcPct val="80000"/>
              </a:lnSpc>
            </a:pPr>
            <a:r>
              <a:rPr lang="zh-CN" altLang="en-US" sz="2800" b="1" i="1" dirty="0"/>
              <a:t>S</a:t>
            </a:r>
            <a:r>
              <a:rPr lang="zh-CN" altLang="en-US" sz="2800" b="1" dirty="0"/>
              <a:t> = (2 + 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)/4 </a:t>
            </a:r>
            <a:r>
              <a:rPr lang="en-US" altLang="zh-CN" sz="2800" b="1" dirty="0"/>
              <a:t>= .75</a:t>
            </a:r>
          </a:p>
          <a:p>
            <a:pPr>
              <a:lnSpc>
                <a:spcPct val="80000"/>
              </a:lnSpc>
            </a:pPr>
            <a:r>
              <a:rPr lang="zh-CN" altLang="en-US" sz="2800" b="1" i="1" dirty="0">
                <a:solidFill>
                  <a:srgbClr val="0000CC"/>
                </a:solidFill>
              </a:rPr>
              <a:t>S</a:t>
            </a:r>
            <a:r>
              <a:rPr lang="zh-CN" altLang="en-US" sz="2800" b="1" dirty="0">
                <a:solidFill>
                  <a:srgbClr val="0000CC"/>
                </a:solidFill>
              </a:rPr>
              <a:t> = (2 + </a:t>
            </a:r>
            <a:r>
              <a:rPr lang="en-US" altLang="zh-CN" sz="2800" b="1" dirty="0">
                <a:solidFill>
                  <a:srgbClr val="0000CC"/>
                </a:solidFill>
              </a:rPr>
              <a:t>0</a:t>
            </a:r>
            <a:r>
              <a:rPr lang="zh-CN" altLang="en-US" sz="2800" b="1" dirty="0">
                <a:solidFill>
                  <a:srgbClr val="0000CC"/>
                </a:solidFill>
              </a:rPr>
              <a:t>)/</a:t>
            </a:r>
            <a:r>
              <a:rPr lang="en-US" altLang="zh-CN" sz="2800" b="1" dirty="0">
                <a:solidFill>
                  <a:srgbClr val="0000CC"/>
                </a:solidFill>
              </a:rPr>
              <a:t>3</a:t>
            </a:r>
            <a:r>
              <a:rPr lang="zh-CN" altLang="en-US" sz="2800" b="1" dirty="0">
                <a:solidFill>
                  <a:srgbClr val="0000CC"/>
                </a:solidFill>
              </a:rPr>
              <a:t> </a:t>
            </a:r>
            <a:r>
              <a:rPr lang="en-US" altLang="zh-CN" sz="2800" b="1" dirty="0">
                <a:solidFill>
                  <a:srgbClr val="0000CC"/>
                </a:solidFill>
              </a:rPr>
              <a:t>= .67</a:t>
            </a:r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  <a:p>
            <a:pPr>
              <a:lnSpc>
                <a:spcPct val="80000"/>
              </a:lnSpc>
            </a:pPr>
            <a:endParaRPr lang="zh-CN" altLang="en-US" sz="2800" b="1" dirty="0"/>
          </a:p>
        </p:txBody>
      </p:sp>
      <p:graphicFrame>
        <p:nvGraphicFramePr>
          <p:cNvPr id="6148" name="Group 4"/>
          <p:cNvGraphicFramePr>
            <a:graphicFrameLocks noGrp="1"/>
          </p:cNvGraphicFramePr>
          <p:nvPr>
            <p:ph sz="quarter" idx="4294967295"/>
          </p:nvPr>
        </p:nvGraphicFramePr>
        <p:xfrm>
          <a:off x="2208213" y="1485900"/>
          <a:ext cx="8280400" cy="3095625"/>
        </p:xfrm>
        <a:graphic>
          <a:graphicData uri="http://schemas.openxmlformats.org/drawingml/2006/table">
            <a:tbl>
              <a:tblPr/>
              <a:tblGrid>
                <a:gridCol w="1654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4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9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被试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民族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（汉-1）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性别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（男-1）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文理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（文-1）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乐器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（会-1）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7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小明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1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小强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7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小红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7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小玲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40159"/>
            <a:ext cx="10363200" cy="1143000"/>
          </a:xfrm>
        </p:spPr>
        <p:txBody>
          <a:bodyPr/>
          <a:lstStyle/>
          <a:p>
            <a:r>
              <a:rPr lang="zh-CN" altLang="en-US" b="1" dirty="0"/>
              <a:t>类间距离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03388" y="1628775"/>
            <a:ext cx="9145140" cy="5113338"/>
          </a:xfrm>
        </p:spPr>
        <p:txBody>
          <a:bodyPr/>
          <a:lstStyle/>
          <a:p>
            <a:r>
              <a:rPr lang="zh-CN" altLang="en-US" b="1" dirty="0"/>
              <a:t>最短距离法</a:t>
            </a:r>
          </a:p>
          <a:p>
            <a:r>
              <a:rPr lang="zh-CN" altLang="en-US" b="1" dirty="0"/>
              <a:t>最长距离法</a:t>
            </a:r>
          </a:p>
          <a:p>
            <a:r>
              <a:rPr lang="zh-CN" altLang="en-US" b="1" dirty="0"/>
              <a:t>矩心法</a:t>
            </a:r>
            <a:endParaRPr lang="en-US" altLang="zh-CN" b="1" dirty="0"/>
          </a:p>
          <a:p>
            <a:r>
              <a:rPr lang="zh-CN" altLang="en-US" b="1" dirty="0"/>
              <a:t>中位距离法</a:t>
            </a:r>
          </a:p>
          <a:p>
            <a:r>
              <a:rPr lang="zh-CN" altLang="en-US" b="1" dirty="0"/>
              <a:t>平均联结法</a:t>
            </a:r>
            <a:endParaRPr lang="en-US" altLang="zh-CN" b="1" dirty="0"/>
          </a:p>
          <a:p>
            <a:pPr lvl="1"/>
            <a:r>
              <a:rPr lang="zh-CN" altLang="en-US" b="1" dirty="0"/>
              <a:t>组间联结法</a:t>
            </a:r>
            <a:endParaRPr lang="en-US" altLang="zh-CN" b="1" dirty="0"/>
          </a:p>
          <a:p>
            <a:pPr lvl="1"/>
            <a:r>
              <a:rPr lang="zh-CN" altLang="en-US" b="1" dirty="0"/>
              <a:t>组内联结法</a:t>
            </a:r>
            <a:endParaRPr lang="en-US" altLang="zh-CN" b="1" dirty="0"/>
          </a:p>
          <a:p>
            <a:r>
              <a:rPr lang="zh-CN" altLang="en-US" b="1" dirty="0"/>
              <a:t>离差平方和法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变量间距离的计算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1271464" y="1844824"/>
            <a:ext cx="9790112" cy="4114800"/>
          </a:xfrm>
        </p:spPr>
        <p:txBody>
          <a:bodyPr/>
          <a:lstStyle/>
          <a:p>
            <a:r>
              <a:rPr lang="zh-CN" altLang="en-US" b="1" dirty="0"/>
              <a:t>聚类分析可以对个体进行（又称为</a:t>
            </a:r>
            <a:r>
              <a:rPr lang="en-US" altLang="zh-CN" b="1" dirty="0"/>
              <a:t>Q</a:t>
            </a:r>
            <a:r>
              <a:rPr lang="zh-CN" altLang="en-US" b="1" dirty="0"/>
              <a:t>型聚类），也可以对变量进行（又称为</a:t>
            </a:r>
            <a:r>
              <a:rPr lang="en-US" altLang="zh-CN" b="1" dirty="0"/>
              <a:t>R</a:t>
            </a:r>
            <a:r>
              <a:rPr lang="zh-CN" altLang="en-US" b="1" dirty="0"/>
              <a:t>型聚类）</a:t>
            </a:r>
            <a:endParaRPr lang="en-US" altLang="zh-CN" b="1" dirty="0"/>
          </a:p>
          <a:p>
            <a:r>
              <a:rPr lang="zh-CN" altLang="en-US" b="1" dirty="0"/>
              <a:t>衡量两个变量之间距离的主要方法是计算积差相关系数（</a:t>
            </a:r>
            <a:r>
              <a:rPr lang="en-US" altLang="zh-CN" b="1" dirty="0"/>
              <a:t>Pearson’s correlation</a:t>
            </a:r>
            <a:r>
              <a:rPr lang="zh-CN" altLang="en-US" b="1" dirty="0"/>
              <a:t>）。</a:t>
            </a:r>
          </a:p>
          <a:p>
            <a:r>
              <a:rPr lang="zh-CN" altLang="en-US" b="1" dirty="0"/>
              <a:t>除了相关系数之外，还可以计算变量间的夹角余弦（</a:t>
            </a:r>
            <a:r>
              <a:rPr lang="en-US" altLang="zh-CN" b="1" dirty="0"/>
              <a:t>Cosine</a:t>
            </a:r>
            <a:r>
              <a:rPr lang="zh-CN" altLang="en-US" b="1" dirty="0"/>
              <a:t>）作为距离指标。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</a:rPr>
              <a:t>系统（层次）聚类法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系统聚类法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 algn="just">
              <a:lnSpc>
                <a:spcPct val="9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首先将所有的样品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各自看成独立的一类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 algn="just">
              <a:lnSpc>
                <a:spcPct val="9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然后将它们根据距离最近原则逐一合并</a:t>
            </a:r>
            <a:endParaRPr lang="en-US" altLang="zh-CN" b="1" dirty="0">
              <a:latin typeface="宋体" panose="02010600030101010101" pitchFamily="2" charset="-122"/>
            </a:endParaRPr>
          </a:p>
          <a:p>
            <a:pPr lvl="1" algn="just">
              <a:lnSpc>
                <a:spcPct val="9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最终成为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一类</a:t>
            </a:r>
            <a:r>
              <a:rPr lang="zh-CN" altLang="en-US" b="1" dirty="0">
                <a:latin typeface="宋体" panose="02010600030101010101" pitchFamily="2" charset="-122"/>
              </a:rPr>
              <a:t>。</a:t>
            </a:r>
            <a:endParaRPr lang="en-US" altLang="zh-CN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系统聚类法过程举例</a:t>
            </a:r>
          </a:p>
        </p:txBody>
      </p:sp>
      <p:graphicFrame>
        <p:nvGraphicFramePr>
          <p:cNvPr id="21507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4007768" y="1981200"/>
          <a:ext cx="4748213" cy="3995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604010" imgH="1349375" progId="Equation.3">
                  <p:embed/>
                </p:oleObj>
              </mc:Choice>
              <mc:Fallback>
                <p:oleObj r:id="rId3" imgW="1604010" imgH="134937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7768" y="1981200"/>
                        <a:ext cx="4748213" cy="3995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0"/>
            <a:ext cx="3814763" cy="4114800"/>
          </a:xfrm>
        </p:spPr>
        <p:txBody>
          <a:bodyPr/>
          <a:lstStyle/>
          <a:p>
            <a:r>
              <a:rPr lang="zh-CN" altLang="en-US" sz="2800" b="1" dirty="0"/>
              <a:t>第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步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系统聚类法过程举例</a:t>
            </a:r>
          </a:p>
        </p:txBody>
      </p:sp>
      <p:graphicFrame>
        <p:nvGraphicFramePr>
          <p:cNvPr id="23555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4223792" y="1997184"/>
          <a:ext cx="4184650" cy="331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412875" imgH="1120140" progId="Equation.3">
                  <p:embed/>
                </p:oleObj>
              </mc:Choice>
              <mc:Fallback>
                <p:oleObj r:id="rId3" imgW="1412875" imgH="11201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792" y="1997184"/>
                        <a:ext cx="4184650" cy="331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0"/>
            <a:ext cx="3814763" cy="4114800"/>
          </a:xfrm>
        </p:spPr>
        <p:txBody>
          <a:bodyPr/>
          <a:lstStyle/>
          <a:p>
            <a:r>
              <a:rPr lang="zh-CN" altLang="en-US" sz="2800" b="1" dirty="0"/>
              <a:t>第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步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系统聚类法过程举例</a:t>
            </a:r>
          </a:p>
        </p:txBody>
      </p:sp>
      <p:graphicFrame>
        <p:nvGraphicFramePr>
          <p:cNvPr id="25603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4065588" y="1981200"/>
          <a:ext cx="3917950" cy="263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323340" imgH="890905" progId="Equation.3">
                  <p:embed/>
                </p:oleObj>
              </mc:Choice>
              <mc:Fallback>
                <p:oleObj r:id="rId3" imgW="1323340" imgH="89090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5588" y="1981200"/>
                        <a:ext cx="3917950" cy="2636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0"/>
            <a:ext cx="3814763" cy="4114800"/>
          </a:xfrm>
        </p:spPr>
        <p:txBody>
          <a:bodyPr/>
          <a:lstStyle/>
          <a:p>
            <a:r>
              <a:rPr lang="zh-CN" altLang="en-US" sz="2800" b="1" dirty="0"/>
              <a:t>第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步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系统聚类法过程举例</a:t>
            </a:r>
          </a:p>
        </p:txBody>
      </p:sp>
      <p:graphicFrame>
        <p:nvGraphicFramePr>
          <p:cNvPr id="27651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4583832" y="1981200"/>
          <a:ext cx="3505200" cy="199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183640" imgH="674370" progId="Equation.3">
                  <p:embed/>
                </p:oleObj>
              </mc:Choice>
              <mc:Fallback>
                <p:oleObj r:id="rId3" imgW="1183640" imgH="67437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832" y="1981200"/>
                        <a:ext cx="3505200" cy="199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0"/>
            <a:ext cx="3814763" cy="4114800"/>
          </a:xfrm>
        </p:spPr>
        <p:txBody>
          <a:bodyPr/>
          <a:lstStyle/>
          <a:p>
            <a:r>
              <a:rPr lang="zh-CN" altLang="en-US" sz="2800" b="1" dirty="0"/>
              <a:t>第</a:t>
            </a:r>
            <a:r>
              <a:rPr lang="en-US" altLang="zh-CN" sz="2800" b="1" dirty="0"/>
              <a:t>4</a:t>
            </a:r>
            <a:r>
              <a:rPr lang="zh-CN" altLang="en-US" sz="2800" b="1" dirty="0"/>
              <a:t>步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系统聚类法过程举例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981200"/>
            <a:ext cx="3814763" cy="4114800"/>
          </a:xfrm>
        </p:spPr>
        <p:txBody>
          <a:bodyPr/>
          <a:lstStyle/>
          <a:p>
            <a:r>
              <a:rPr lang="zh-CN" altLang="en-US" sz="2800" b="1" dirty="0"/>
              <a:t>结果：谱系图</a:t>
            </a:r>
            <a:endParaRPr lang="zh-CN" altLang="en-US" sz="2800" dirty="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409950" y="5840413"/>
            <a:ext cx="309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400"/>
          </a:p>
        </p:txBody>
      </p:sp>
      <p:graphicFrame>
        <p:nvGraphicFramePr>
          <p:cNvPr id="29701" name="Object 5"/>
          <p:cNvGraphicFramePr>
            <a:graphicFrameLocks noGrp="1" noChangeAspect="1"/>
          </p:cNvGraphicFramePr>
          <p:nvPr>
            <p:ph sz="half" idx="2"/>
          </p:nvPr>
        </p:nvGraphicFramePr>
        <p:xfrm>
          <a:off x="5953125" y="1773238"/>
          <a:ext cx="3024188" cy="491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200275" imgH="3571875" progId="Paint.Picture">
                  <p:embed/>
                </p:oleObj>
              </mc:Choice>
              <mc:Fallback>
                <p:oleObj r:id="rId3" imgW="2200275" imgH="3571875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25" y="1773238"/>
                        <a:ext cx="3024188" cy="4910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系统（层次）聚类法步骤总结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lnSpc>
                <a:spcPct val="90000"/>
              </a:lnSpc>
              <a:buFont typeface="+mj-lt"/>
              <a:buAutoNum type="arabicPeriod"/>
              <a:defRPr/>
            </a:pPr>
            <a:r>
              <a:rPr lang="zh-CN" altLang="en-US" sz="2800" b="1" dirty="0"/>
              <a:t>将每一个样品看成一类，求出各个类之间的距离，形成一个距离矩阵；</a:t>
            </a:r>
            <a:endParaRPr lang="en-US" altLang="zh-CN" sz="2800" b="1" dirty="0">
              <a:ea typeface="楷体_GB2312" pitchFamily="1" charset="-122"/>
            </a:endParaRPr>
          </a:p>
          <a:p>
            <a:pPr marL="514350" indent="-514350" algn="just">
              <a:lnSpc>
                <a:spcPct val="90000"/>
              </a:lnSpc>
              <a:buFont typeface="+mj-lt"/>
              <a:buAutoNum type="arabicPeriod"/>
              <a:defRPr/>
            </a:pPr>
            <a:r>
              <a:rPr lang="zh-CN" altLang="en-US" sz="2800" b="1" dirty="0"/>
              <a:t>将</a:t>
            </a:r>
            <a:r>
              <a:rPr lang="zh-CN" altLang="en-US" sz="2800" b="1" dirty="0">
                <a:highlight>
                  <a:srgbClr val="FFFF00"/>
                </a:highlight>
              </a:rPr>
              <a:t>最接近的两类合并</a:t>
            </a:r>
            <a:r>
              <a:rPr lang="zh-CN" altLang="en-US" sz="2800" b="1" dirty="0"/>
              <a:t>为一个新类；</a:t>
            </a:r>
            <a:endParaRPr lang="en-US" altLang="zh-CN" sz="2800" b="1" dirty="0">
              <a:ea typeface="楷体_GB2312" pitchFamily="1" charset="-122"/>
            </a:endParaRPr>
          </a:p>
          <a:p>
            <a:pPr marL="514350" indent="-514350" algn="just">
              <a:lnSpc>
                <a:spcPct val="90000"/>
              </a:lnSpc>
              <a:buFont typeface="+mj-lt"/>
              <a:buAutoNum type="arabicPeriod"/>
              <a:defRPr/>
            </a:pPr>
            <a:r>
              <a:rPr lang="zh-CN" altLang="en-US" sz="2800" b="1" dirty="0"/>
              <a:t>求出这个新类与其他各个类之间的距离，形成一个</a:t>
            </a:r>
            <a:r>
              <a:rPr lang="zh-CN" altLang="en-US" sz="2800" b="1" dirty="0">
                <a:highlight>
                  <a:srgbClr val="FFFF00"/>
                </a:highlight>
              </a:rPr>
              <a:t>新的距离矩阵</a:t>
            </a:r>
            <a:r>
              <a:rPr lang="zh-CN" altLang="en-US" sz="2800" b="1" dirty="0"/>
              <a:t>；</a:t>
            </a:r>
            <a:endParaRPr lang="en-US" altLang="zh-CN" sz="2800" b="1" dirty="0">
              <a:ea typeface="楷体_GB2312" pitchFamily="1" charset="-122"/>
            </a:endParaRPr>
          </a:p>
          <a:p>
            <a:pPr marL="514350" indent="-514350" algn="just">
              <a:lnSpc>
                <a:spcPct val="90000"/>
              </a:lnSpc>
              <a:buFont typeface="+mj-lt"/>
              <a:buAutoNum type="arabicPeriod"/>
              <a:defRPr/>
            </a:pPr>
            <a:r>
              <a:rPr lang="zh-CN" altLang="en-US" sz="2800" b="1" dirty="0"/>
              <a:t>重复第（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）、（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）步，将最接近的两类加以合并，直至所有的样品合并成为一类。</a:t>
            </a:r>
            <a:endParaRPr lang="en-US" altLang="zh-CN" sz="2800" b="1" dirty="0">
              <a:ea typeface="楷体_GB2312" pitchFamily="1" charset="-122"/>
            </a:endParaRPr>
          </a:p>
          <a:p>
            <a:pPr marL="514350" indent="-514350" algn="just">
              <a:lnSpc>
                <a:spcPct val="90000"/>
              </a:lnSpc>
              <a:buFont typeface="+mj-lt"/>
              <a:buAutoNum type="arabicPeriod"/>
              <a:defRPr/>
            </a:pPr>
            <a:r>
              <a:rPr lang="zh-CN" altLang="en-US" sz="2800" b="1" dirty="0"/>
              <a:t>将上述合并类的过程画成系统聚类的谱系图。</a:t>
            </a:r>
            <a:endParaRPr lang="en-US" altLang="zh-CN" sz="2800" b="1" dirty="0">
              <a:ea typeface="楷体_GB2312" pitchFamily="1" charset="-122"/>
            </a:endParaRPr>
          </a:p>
          <a:p>
            <a:pPr marL="514350" indent="-514350" algn="just">
              <a:lnSpc>
                <a:spcPct val="90000"/>
              </a:lnSpc>
              <a:buFont typeface="+mj-lt"/>
              <a:buAutoNum type="arabicPeriod"/>
              <a:defRPr/>
            </a:pPr>
            <a:r>
              <a:rPr lang="zh-CN" altLang="en-US" sz="2800" b="1" dirty="0"/>
              <a:t>根据一定的规则确定最终分多少类，以及每类各有哪些样品。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</a:rPr>
              <a:t>聚类分析的目的和方法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聚类分析的目的</a:t>
            </a:r>
            <a:r>
              <a:rPr lang="en-US" altLang="zh-CN" b="1" dirty="0">
                <a:latin typeface="宋体" panose="02010600030101010101" pitchFamily="2" charset="-122"/>
              </a:rPr>
              <a:t>——</a:t>
            </a:r>
            <a:r>
              <a:rPr lang="zh-CN" altLang="en-US" b="1" dirty="0">
                <a:latin typeface="宋体" panose="02010600030101010101" pitchFamily="2" charset="-122"/>
              </a:rPr>
              <a:t>根据数值对事物进行分类</a:t>
            </a:r>
          </a:p>
          <a:p>
            <a:r>
              <a:rPr lang="zh-CN" altLang="en-US" b="1" dirty="0">
                <a:latin typeface="宋体" panose="02010600030101010101" pitchFamily="2" charset="-122"/>
              </a:rPr>
              <a:t>聚类分析的主要方法</a:t>
            </a:r>
            <a:endParaRPr lang="zh-CN" altLang="en-US" b="1" dirty="0"/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系统聚类法</a:t>
            </a: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分解聚类法</a:t>
            </a: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加入法</a:t>
            </a: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迭代聚类法（</a:t>
            </a:r>
            <a:r>
              <a:rPr lang="en-US" altLang="zh-CN" b="1" dirty="0"/>
              <a:t>K-means Cluster</a:t>
            </a:r>
            <a:r>
              <a:rPr lang="zh-CN" altLang="en-US" b="1" dirty="0">
                <a:latin typeface="宋体" panose="02010600030101010101" pitchFamily="2" charset="-122"/>
              </a:rPr>
              <a:t>）</a:t>
            </a:r>
          </a:p>
          <a:p>
            <a:pPr lvl="1"/>
            <a:r>
              <a:rPr lang="zh-CN" altLang="en-US" b="1" dirty="0">
                <a:latin typeface="宋体" panose="02010600030101010101" pitchFamily="2" charset="-122"/>
              </a:rPr>
              <a:t>有序样品的聚类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0"/>
            <a:ext cx="7772400" cy="533400"/>
          </a:xfrm>
        </p:spPr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一个系统聚类法的例子</a:t>
            </a:r>
            <a:endParaRPr lang="zh-CN" altLang="en-US" b="1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0" y="609600"/>
            <a:ext cx="9144000" cy="5105400"/>
          </a:xfrm>
        </p:spPr>
        <p:txBody>
          <a:bodyPr/>
          <a:lstStyle/>
          <a:p>
            <a:r>
              <a:rPr lang="en-US" altLang="zh-CN" b="1"/>
              <a:t>11</a:t>
            </a:r>
            <a:r>
              <a:rPr lang="zh-CN" altLang="en-US" b="1">
                <a:latin typeface="宋体" panose="02010600030101010101" pitchFamily="2" charset="-122"/>
              </a:rPr>
              <a:t>名被试语文成绩(</a:t>
            </a:r>
            <a:r>
              <a:rPr lang="zh-CN" altLang="en-US" b="1" i="1"/>
              <a:t>X</a:t>
            </a:r>
            <a:r>
              <a:rPr lang="zh-CN" altLang="en-US" b="1">
                <a:latin typeface="宋体" panose="02010600030101010101" pitchFamily="2" charset="-122"/>
              </a:rPr>
              <a:t>)和智商得分(</a:t>
            </a:r>
            <a:r>
              <a:rPr lang="zh-CN" altLang="en-US" b="1" i="1"/>
              <a:t>Y</a:t>
            </a:r>
            <a:r>
              <a:rPr lang="zh-CN" altLang="en-US" b="1">
                <a:latin typeface="宋体" panose="02010600030101010101" pitchFamily="2" charset="-122"/>
              </a:rPr>
              <a:t>)。根据这两个变量将他们分为</a:t>
            </a:r>
            <a:r>
              <a:rPr lang="en-US" altLang="zh-CN" b="1"/>
              <a:t>3</a:t>
            </a:r>
            <a:r>
              <a:rPr lang="zh-CN" altLang="en-US" b="1">
                <a:latin typeface="宋体" panose="02010600030101010101" pitchFamily="2" charset="-122"/>
              </a:rPr>
              <a:t>组。</a:t>
            </a:r>
            <a:endParaRPr lang="zh-CN" altLang="en-US" b="1"/>
          </a:p>
        </p:txBody>
      </p:sp>
      <p:grpSp>
        <p:nvGrpSpPr>
          <p:cNvPr id="37892" name="Group 4"/>
          <p:cNvGrpSpPr/>
          <p:nvPr/>
        </p:nvGrpSpPr>
        <p:grpSpPr bwMode="auto">
          <a:xfrm>
            <a:off x="2208213" y="1628775"/>
            <a:ext cx="8001000" cy="5184601"/>
            <a:chOff x="0" y="0"/>
            <a:chExt cx="2544" cy="1614"/>
          </a:xfrm>
        </p:grpSpPr>
        <p:grpSp>
          <p:nvGrpSpPr>
            <p:cNvPr id="37893" name="Group 5"/>
            <p:cNvGrpSpPr/>
            <p:nvPr/>
          </p:nvGrpSpPr>
          <p:grpSpPr bwMode="auto">
            <a:xfrm>
              <a:off x="3" y="3"/>
              <a:ext cx="2538" cy="1608"/>
              <a:chOff x="0" y="0"/>
              <a:chExt cx="2538" cy="1608"/>
            </a:xfrm>
          </p:grpSpPr>
          <p:grpSp>
            <p:nvGrpSpPr>
              <p:cNvPr id="37895" name="Group 6"/>
              <p:cNvGrpSpPr/>
              <p:nvPr/>
            </p:nvGrpSpPr>
            <p:grpSpPr bwMode="auto">
              <a:xfrm>
                <a:off x="0" y="0"/>
                <a:ext cx="846" cy="374"/>
                <a:chOff x="0" y="0"/>
                <a:chExt cx="846" cy="374"/>
              </a:xfrm>
            </p:grpSpPr>
            <p:sp>
              <p:nvSpPr>
                <p:cNvPr id="37911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60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400" b="1" dirty="0"/>
                    <a:t>序号</a:t>
                  </a:r>
                </a:p>
              </p:txBody>
            </p:sp>
            <p:sp>
              <p:nvSpPr>
                <p:cNvPr id="37912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46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7896" name="Group 9"/>
              <p:cNvGrpSpPr/>
              <p:nvPr/>
            </p:nvGrpSpPr>
            <p:grpSpPr bwMode="auto">
              <a:xfrm>
                <a:off x="846" y="0"/>
                <a:ext cx="846" cy="374"/>
                <a:chOff x="0" y="0"/>
                <a:chExt cx="846" cy="374"/>
              </a:xfrm>
            </p:grpSpPr>
            <p:sp>
              <p:nvSpPr>
                <p:cNvPr id="37909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60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bIns="0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i="1">
                      <a:cs typeface="Times New Roman" panose="02020603050405020304" pitchFamily="18" charset="0"/>
                    </a:rPr>
                    <a:t>X</a:t>
                  </a:r>
                  <a:endParaRPr lang="en-US" altLang="zh-CN" sz="2400" b="1"/>
                </a:p>
              </p:txBody>
            </p:sp>
            <p:sp>
              <p:nvSpPr>
                <p:cNvPr id="37910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46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7897" name="Group 12"/>
              <p:cNvGrpSpPr/>
              <p:nvPr/>
            </p:nvGrpSpPr>
            <p:grpSpPr bwMode="auto">
              <a:xfrm>
                <a:off x="1692" y="0"/>
                <a:ext cx="846" cy="374"/>
                <a:chOff x="0" y="0"/>
                <a:chExt cx="846" cy="374"/>
              </a:xfrm>
            </p:grpSpPr>
            <p:sp>
              <p:nvSpPr>
                <p:cNvPr id="37907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60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bIns="0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i="1">
                      <a:cs typeface="Times New Roman" panose="02020603050405020304" pitchFamily="18" charset="0"/>
                    </a:rPr>
                    <a:t>Y</a:t>
                  </a:r>
                  <a:endParaRPr lang="en-US" altLang="zh-CN" sz="2400" b="1"/>
                </a:p>
              </p:txBody>
            </p:sp>
            <p:sp>
              <p:nvSpPr>
                <p:cNvPr id="37908" name="Rectangle 1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46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7898" name="Group 15"/>
              <p:cNvGrpSpPr/>
              <p:nvPr/>
            </p:nvGrpSpPr>
            <p:grpSpPr bwMode="auto">
              <a:xfrm>
                <a:off x="0" y="374"/>
                <a:ext cx="846" cy="1234"/>
                <a:chOff x="0" y="0"/>
                <a:chExt cx="846" cy="1234"/>
              </a:xfrm>
            </p:grpSpPr>
            <p:sp>
              <p:nvSpPr>
                <p:cNvPr id="37905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60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3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4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6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7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9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10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dirty="0"/>
                    <a:t>11</a:t>
                  </a:r>
                </a:p>
              </p:txBody>
            </p:sp>
            <p:sp>
              <p:nvSpPr>
                <p:cNvPr id="37906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46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7899" name="Group 18"/>
              <p:cNvGrpSpPr/>
              <p:nvPr/>
            </p:nvGrpSpPr>
            <p:grpSpPr bwMode="auto">
              <a:xfrm>
                <a:off x="846" y="374"/>
                <a:ext cx="846" cy="1234"/>
                <a:chOff x="0" y="0"/>
                <a:chExt cx="846" cy="1234"/>
              </a:xfrm>
            </p:grpSpPr>
            <p:sp>
              <p:nvSpPr>
                <p:cNvPr id="37903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60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85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73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66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74</a:t>
                  </a:r>
                </a:p>
              </p:txBody>
            </p:sp>
            <p:sp>
              <p:nvSpPr>
                <p:cNvPr id="37904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46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7900" name="Group 21"/>
              <p:cNvGrpSpPr/>
              <p:nvPr/>
            </p:nvGrpSpPr>
            <p:grpSpPr bwMode="auto">
              <a:xfrm>
                <a:off x="1692" y="374"/>
                <a:ext cx="846" cy="1234"/>
                <a:chOff x="0" y="0"/>
                <a:chExt cx="846" cy="1234"/>
              </a:xfrm>
            </p:grpSpPr>
            <p:sp>
              <p:nvSpPr>
                <p:cNvPr id="37901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760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136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135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140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130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118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119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108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120</a:t>
                  </a:r>
                </a:p>
              </p:txBody>
            </p:sp>
            <p:sp>
              <p:nvSpPr>
                <p:cNvPr id="37902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46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</p:grpSp>
        <p:sp>
          <p:nvSpPr>
            <p:cNvPr id="37894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544" cy="16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228600"/>
            <a:ext cx="7772400" cy="1143000"/>
          </a:xfrm>
        </p:spPr>
        <p:txBody>
          <a:bodyPr/>
          <a:lstStyle/>
          <a:p>
            <a:r>
              <a:rPr lang="zh-CN" altLang="en-US" b="1"/>
              <a:t>聚类结果</a:t>
            </a:r>
          </a:p>
        </p:txBody>
      </p:sp>
      <p:grpSp>
        <p:nvGrpSpPr>
          <p:cNvPr id="39939" name="Group 4"/>
          <p:cNvGrpSpPr/>
          <p:nvPr/>
        </p:nvGrpSpPr>
        <p:grpSpPr bwMode="auto">
          <a:xfrm>
            <a:off x="1905000" y="1219200"/>
            <a:ext cx="8382000" cy="5334000"/>
            <a:chOff x="0" y="0"/>
            <a:chExt cx="2236" cy="1614"/>
          </a:xfrm>
        </p:grpSpPr>
        <p:grpSp>
          <p:nvGrpSpPr>
            <p:cNvPr id="39940" name="Group 5"/>
            <p:cNvGrpSpPr/>
            <p:nvPr/>
          </p:nvGrpSpPr>
          <p:grpSpPr bwMode="auto">
            <a:xfrm>
              <a:off x="3" y="3"/>
              <a:ext cx="2230" cy="1608"/>
              <a:chOff x="0" y="0"/>
              <a:chExt cx="2230" cy="1608"/>
            </a:xfrm>
          </p:grpSpPr>
          <p:grpSp>
            <p:nvGrpSpPr>
              <p:cNvPr id="39942" name="Group 6"/>
              <p:cNvGrpSpPr/>
              <p:nvPr/>
            </p:nvGrpSpPr>
            <p:grpSpPr bwMode="auto">
              <a:xfrm>
                <a:off x="0" y="0"/>
                <a:ext cx="664" cy="374"/>
                <a:chOff x="0" y="0"/>
                <a:chExt cx="664" cy="374"/>
              </a:xfrm>
            </p:grpSpPr>
            <p:sp>
              <p:nvSpPr>
                <p:cNvPr id="39964" name="Rectangle 4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578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400" b="1"/>
                    <a:t>序号</a:t>
                  </a:r>
                </a:p>
              </p:txBody>
            </p:sp>
            <p:sp>
              <p:nvSpPr>
                <p:cNvPr id="39965" name="Rectangle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64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3" name="Group 9"/>
              <p:cNvGrpSpPr/>
              <p:nvPr/>
            </p:nvGrpSpPr>
            <p:grpSpPr bwMode="auto">
              <a:xfrm>
                <a:off x="664" y="0"/>
                <a:ext cx="522" cy="374"/>
                <a:chOff x="0" y="0"/>
                <a:chExt cx="522" cy="374"/>
              </a:xfrm>
            </p:grpSpPr>
            <p:sp>
              <p:nvSpPr>
                <p:cNvPr id="39962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6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bIns="0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i="1">
                      <a:cs typeface="Times New Roman" panose="02020603050405020304" pitchFamily="18" charset="0"/>
                    </a:rPr>
                    <a:t>X</a:t>
                  </a:r>
                  <a:endParaRPr lang="en-US" altLang="zh-CN" sz="2400" b="1"/>
                </a:p>
              </p:txBody>
            </p:sp>
            <p:sp>
              <p:nvSpPr>
                <p:cNvPr id="39963" name="Rectangle 1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2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4" name="Group 12"/>
              <p:cNvGrpSpPr/>
              <p:nvPr/>
            </p:nvGrpSpPr>
            <p:grpSpPr bwMode="auto">
              <a:xfrm>
                <a:off x="1186" y="0"/>
                <a:ext cx="522" cy="374"/>
                <a:chOff x="0" y="0"/>
                <a:chExt cx="522" cy="374"/>
              </a:xfrm>
            </p:grpSpPr>
            <p:sp>
              <p:nvSpPr>
                <p:cNvPr id="39960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6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bIns="0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 i="1">
                      <a:cs typeface="Times New Roman" panose="02020603050405020304" pitchFamily="18" charset="0"/>
                    </a:rPr>
                    <a:t>Y</a:t>
                  </a:r>
                  <a:endParaRPr lang="en-US" altLang="zh-CN" sz="2400" b="1"/>
                </a:p>
              </p:txBody>
            </p:sp>
            <p:sp>
              <p:nvSpPr>
                <p:cNvPr id="39961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2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5" name="Group 15"/>
              <p:cNvGrpSpPr/>
              <p:nvPr/>
            </p:nvGrpSpPr>
            <p:grpSpPr bwMode="auto">
              <a:xfrm>
                <a:off x="1708" y="0"/>
                <a:ext cx="522" cy="374"/>
                <a:chOff x="0" y="0"/>
                <a:chExt cx="522" cy="374"/>
              </a:xfrm>
            </p:grpSpPr>
            <p:sp>
              <p:nvSpPr>
                <p:cNvPr id="39958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6" cy="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bIns="0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400" b="1">
                      <a:latin typeface="宋体" panose="02010600030101010101" pitchFamily="2" charset="-122"/>
                    </a:rPr>
                    <a:t>类别</a:t>
                  </a:r>
                  <a:endParaRPr lang="zh-CN" altLang="en-US" sz="2400" b="1"/>
                </a:p>
              </p:txBody>
            </p:sp>
            <p:sp>
              <p:nvSpPr>
                <p:cNvPr id="39959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2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6" name="Group 18"/>
              <p:cNvGrpSpPr/>
              <p:nvPr/>
            </p:nvGrpSpPr>
            <p:grpSpPr bwMode="auto">
              <a:xfrm>
                <a:off x="0" y="374"/>
                <a:ext cx="664" cy="1234"/>
                <a:chOff x="0" y="0"/>
                <a:chExt cx="664" cy="1234"/>
              </a:xfrm>
            </p:grpSpPr>
            <p:sp>
              <p:nvSpPr>
                <p:cNvPr id="39956" name="Rectangle 8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578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3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4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9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11</a:t>
                  </a:r>
                </a:p>
              </p:txBody>
            </p:sp>
            <p:sp>
              <p:nvSpPr>
                <p:cNvPr id="39957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664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7" name="Group 21"/>
              <p:cNvGrpSpPr/>
              <p:nvPr/>
            </p:nvGrpSpPr>
            <p:grpSpPr bwMode="auto">
              <a:xfrm>
                <a:off x="664" y="374"/>
                <a:ext cx="522" cy="1234"/>
                <a:chOff x="0" y="0"/>
                <a:chExt cx="522" cy="1234"/>
              </a:xfrm>
            </p:grpSpPr>
            <p:sp>
              <p:nvSpPr>
                <p:cNvPr id="39954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6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85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73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66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74</a:t>
                  </a:r>
                </a:p>
              </p:txBody>
            </p:sp>
            <p:sp>
              <p:nvSpPr>
                <p:cNvPr id="39955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2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8" name="Group 24"/>
              <p:cNvGrpSpPr/>
              <p:nvPr/>
            </p:nvGrpSpPr>
            <p:grpSpPr bwMode="auto">
              <a:xfrm>
                <a:off x="1186" y="374"/>
                <a:ext cx="522" cy="1234"/>
                <a:chOff x="0" y="0"/>
                <a:chExt cx="522" cy="1234"/>
              </a:xfrm>
            </p:grpSpPr>
            <p:sp>
              <p:nvSpPr>
                <p:cNvPr id="39952" name="Rectangle 10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6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136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135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140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130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118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119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108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120</a:t>
                  </a:r>
                </a:p>
              </p:txBody>
            </p:sp>
            <p:sp>
              <p:nvSpPr>
                <p:cNvPr id="39953" name="Rectangle 2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2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  <p:grpSp>
            <p:nvGrpSpPr>
              <p:cNvPr id="39949" name="Group 27"/>
              <p:cNvGrpSpPr/>
              <p:nvPr/>
            </p:nvGrpSpPr>
            <p:grpSpPr bwMode="auto">
              <a:xfrm>
                <a:off x="1708" y="374"/>
                <a:ext cx="522" cy="1234"/>
                <a:chOff x="0" y="0"/>
                <a:chExt cx="522" cy="1234"/>
              </a:xfrm>
            </p:grpSpPr>
            <p:sp>
              <p:nvSpPr>
                <p:cNvPr id="39950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6" cy="1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tabLst>
                      <a:tab pos="266700" algn="r"/>
                      <a:tab pos="2636520" algn="ctr"/>
                      <a:tab pos="5273675" algn="r"/>
                    </a:tabLs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tabLst>
                      <a:tab pos="266700" algn="r"/>
                      <a:tab pos="2636520" algn="ctr"/>
                      <a:tab pos="5273675" algn="r"/>
                    </a:tabLst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3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1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 b="1"/>
                    <a:t>2</a:t>
                  </a:r>
                </a:p>
              </p:txBody>
            </p:sp>
            <p:sp>
              <p:nvSpPr>
                <p:cNvPr id="39951" name="Rectangle 2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2" cy="123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2400"/>
                </a:p>
              </p:txBody>
            </p:sp>
          </p:grpSp>
        </p:grpSp>
        <p:sp>
          <p:nvSpPr>
            <p:cNvPr id="39941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2236" cy="161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b="1">
                <a:latin typeface="宋体" panose="02010600030101010101" pitchFamily="2" charset="-122"/>
              </a:rPr>
              <a:t>系统聚类分析的谱系图</a:t>
            </a:r>
          </a:p>
        </p:txBody>
      </p:sp>
      <p:graphicFrame>
        <p:nvGraphicFramePr>
          <p:cNvPr id="41987" name="Object 3"/>
          <p:cNvGraphicFramePr>
            <a:graphicFrameLocks noGrp="1" noChangeAspect="1"/>
          </p:cNvGraphicFramePr>
          <p:nvPr>
            <p:ph type="body" idx="4294967295"/>
          </p:nvPr>
        </p:nvGraphicFramePr>
        <p:xfrm>
          <a:off x="1524000" y="1793875"/>
          <a:ext cx="9144000" cy="448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4229100" imgH="2076450" progId="Paint.Picture">
                  <p:embed/>
                </p:oleObj>
              </mc:Choice>
              <mc:Fallback>
                <p:oleObj r:id="rId3" imgW="4229100" imgH="2076450" progId="Paint.Picture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793875"/>
                        <a:ext cx="9144000" cy="448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8.1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7408" y="1981200"/>
            <a:ext cx="10729192" cy="4114800"/>
          </a:xfrm>
        </p:spPr>
        <p:txBody>
          <a:bodyPr/>
          <a:lstStyle/>
          <a:p>
            <a:r>
              <a:rPr lang="zh-CN" altLang="en-US" b="1" dirty="0"/>
              <a:t>假定有</a:t>
            </a:r>
            <a:r>
              <a:rPr lang="en-US" altLang="zh-CN" b="1" dirty="0"/>
              <a:t>76</a:t>
            </a:r>
            <a:r>
              <a:rPr lang="zh-CN" altLang="en-US" b="1" dirty="0"/>
              <a:t>名高中生参加了</a:t>
            </a:r>
            <a:r>
              <a:rPr lang="en-US" altLang="zh-CN" b="1" dirty="0"/>
              <a:t>SSES</a:t>
            </a:r>
            <a:r>
              <a:rPr lang="zh-CN" altLang="en-US" b="1" dirty="0"/>
              <a:t>测试，得到数据文件“例题</a:t>
            </a:r>
            <a:r>
              <a:rPr lang="en-US" altLang="zh-CN" b="1" dirty="0"/>
              <a:t>0801-</a:t>
            </a:r>
            <a:r>
              <a:rPr lang="zh-CN" altLang="en-US" b="1" dirty="0"/>
              <a:t>系统聚类分析</a:t>
            </a:r>
            <a:r>
              <a:rPr lang="en-US" altLang="zh-CN" b="1" dirty="0"/>
              <a:t>.sav”</a:t>
            </a:r>
            <a:r>
              <a:rPr lang="zh-CN" altLang="en-US" b="1" dirty="0"/>
              <a:t>，将他们分为</a:t>
            </a:r>
            <a:r>
              <a:rPr lang="en-US" altLang="zh-CN" b="1" dirty="0"/>
              <a:t>3</a:t>
            </a:r>
            <a:r>
              <a:rPr lang="zh-CN" altLang="en-US" b="1" dirty="0"/>
              <a:t>类、</a:t>
            </a:r>
            <a:r>
              <a:rPr lang="en-US" altLang="zh-CN" b="1" dirty="0"/>
              <a:t>4</a:t>
            </a:r>
            <a:r>
              <a:rPr lang="zh-CN" altLang="en-US" b="1" dirty="0"/>
              <a:t>类和</a:t>
            </a:r>
            <a:r>
              <a:rPr lang="en-US" altLang="zh-CN" b="1" dirty="0"/>
              <a:t>5</a:t>
            </a:r>
            <a:r>
              <a:rPr lang="zh-CN" altLang="en-US" b="1" dirty="0"/>
              <a:t>类，分别会有怎样的结果？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03920"/>
            <a:ext cx="10363200" cy="1143000"/>
          </a:xfrm>
        </p:spPr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8.1</a:t>
            </a:r>
            <a:r>
              <a:rPr lang="zh-CN" altLang="en-US" b="1" dirty="0"/>
              <a:t>的解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6672" y="1321376"/>
            <a:ext cx="6984776" cy="5184576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7390104" y="1330504"/>
            <a:ext cx="4655840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783632" y="404664"/>
            <a:ext cx="6984776" cy="624839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89" y="2060848"/>
            <a:ext cx="1910347" cy="2592288"/>
          </a:xfrm>
        </p:spPr>
        <p:txBody>
          <a:bodyPr/>
          <a:lstStyle/>
          <a:p>
            <a:r>
              <a:rPr lang="zh-CN" altLang="en-US" sz="2400" b="1" dirty="0"/>
              <a:t>类间距离比较</a:t>
            </a:r>
            <a:r>
              <a:rPr lang="en-US" altLang="zh-CN" sz="2400" b="1" dirty="0"/>
              <a:t>——</a:t>
            </a:r>
            <a:r>
              <a:rPr lang="zh-CN" altLang="en-US" sz="2400" b="1" dirty="0"/>
              <a:t>组间联结法和离差平方和法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612" y="0"/>
            <a:ext cx="103631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anose="02020603050405020304"/>
                <a:ea typeface="楷体" panose="02010609060101010101" charset="-122"/>
                <a:cs typeface="+mj-cs"/>
              </a:rPr>
              <a:t>迭代聚类法</a:t>
            </a: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anose="02020603050405020304"/>
                <a:ea typeface="楷体" panose="02010609060101010101" charset="-122"/>
                <a:cs typeface="+mj-cs"/>
              </a:rPr>
              <a:t>——K-means Cluster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指定类别数</a:t>
            </a:r>
            <a:r>
              <a:rPr lang="en-US" altLang="zh-CN" b="1" dirty="0"/>
              <a:t>K</a:t>
            </a:r>
            <a:r>
              <a:rPr lang="zh-CN" altLang="en-US" b="1" dirty="0"/>
              <a:t>，计算每一类的中心（平均数）；</a:t>
            </a:r>
          </a:p>
          <a:p>
            <a:r>
              <a:rPr lang="zh-CN" altLang="en-US" b="1" dirty="0"/>
              <a:t>计算每个个体（点）到各个类的中心的距离，将其归入距离最短的那个类；</a:t>
            </a:r>
          </a:p>
          <a:p>
            <a:r>
              <a:rPr lang="zh-CN" altLang="en-US" b="1" dirty="0"/>
              <a:t>重新计算各个类的中心；</a:t>
            </a:r>
          </a:p>
          <a:p>
            <a:r>
              <a:rPr lang="zh-CN" altLang="en-US" b="1" dirty="0"/>
              <a:t>重复步骤上述步骤，直到全部个体都归入距其最近的那个类为止。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 noChangeArrowheads="1"/>
          </p:cNvSpPr>
          <p:nvPr>
            <p:ph type="title"/>
          </p:nvPr>
        </p:nvSpPr>
        <p:spPr>
          <a:xfrm>
            <a:off x="1199456" y="121928"/>
            <a:ext cx="9360594" cy="1434864"/>
          </a:xfrm>
        </p:spPr>
        <p:txBody>
          <a:bodyPr/>
          <a:lstStyle/>
          <a:p>
            <a:r>
              <a:rPr lang="zh-CN" altLang="en-US" b="1" dirty="0"/>
              <a:t>例题</a:t>
            </a:r>
            <a:r>
              <a:rPr lang="en-US" altLang="zh-CN" b="1" dirty="0"/>
              <a:t>8.2</a:t>
            </a:r>
            <a:endParaRPr lang="zh-CN" altLang="en-US" b="1" dirty="0"/>
          </a:p>
        </p:txBody>
      </p:sp>
      <p:sp>
        <p:nvSpPr>
          <p:cNvPr id="56323" name="内容占位符 2"/>
          <p:cNvSpPr>
            <a:spLocks noGrp="1" noChangeArrowheads="1"/>
          </p:cNvSpPr>
          <p:nvPr>
            <p:ph idx="1"/>
          </p:nvPr>
        </p:nvSpPr>
        <p:spPr>
          <a:xfrm>
            <a:off x="914400" y="1981200"/>
            <a:ext cx="4173488" cy="4114800"/>
          </a:xfrm>
        </p:spPr>
        <p:txBody>
          <a:bodyPr/>
          <a:lstStyle/>
          <a:p>
            <a:r>
              <a:rPr lang="zh-CN" altLang="en-US" b="1" dirty="0"/>
              <a:t>数据为例题</a:t>
            </a:r>
            <a:r>
              <a:rPr lang="en-US" altLang="zh-CN" b="1" dirty="0"/>
              <a:t>8.1</a:t>
            </a:r>
          </a:p>
          <a:p>
            <a:pPr lvl="1"/>
            <a:r>
              <a:rPr lang="zh-CN" altLang="en-US" b="1" dirty="0"/>
              <a:t>利用例题</a:t>
            </a:r>
            <a:r>
              <a:rPr lang="en-US" altLang="zh-CN" b="1" dirty="0"/>
              <a:t>8.1</a:t>
            </a:r>
            <a:r>
              <a:rPr lang="zh-CN" altLang="en-US" b="1" dirty="0"/>
              <a:t>解答中采用离差平方和法得到的</a:t>
            </a:r>
            <a:r>
              <a:rPr lang="en-US" altLang="zh-CN" b="1" dirty="0"/>
              <a:t>3</a:t>
            </a:r>
            <a:r>
              <a:rPr lang="zh-CN" altLang="en-US" b="1" dirty="0"/>
              <a:t>类中心点，对原数据做</a:t>
            </a:r>
            <a:r>
              <a:rPr lang="en-US" altLang="zh-CN" b="1" i="1" dirty="0"/>
              <a:t>K</a:t>
            </a:r>
            <a:r>
              <a:rPr lang="en-US" altLang="zh-CN" b="1" dirty="0"/>
              <a:t> = 3</a:t>
            </a:r>
            <a:r>
              <a:rPr lang="zh-CN" altLang="en-US" b="1" dirty="0"/>
              <a:t>中心聚类。</a:t>
            </a: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252775" y="1648460"/>
            <a:ext cx="6024825" cy="520954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8416" y="0"/>
            <a:ext cx="10363200" cy="1143000"/>
          </a:xfrm>
        </p:spPr>
        <p:txBody>
          <a:bodyPr/>
          <a:lstStyle/>
          <a:p>
            <a:r>
              <a:rPr lang="en-US" altLang="zh-CN" b="1" dirty="0"/>
              <a:t>K-mean</a:t>
            </a:r>
            <a:r>
              <a:rPr lang="zh-CN" altLang="en-US" b="1" dirty="0"/>
              <a:t>聚类的类别重心变化</a:t>
            </a:r>
          </a:p>
        </p:txBody>
      </p:sp>
      <p:graphicFrame>
        <p:nvGraphicFramePr>
          <p:cNvPr id="8" name="内容占位符 7"/>
          <p:cNvGraphicFramePr>
            <a:graphicFrameLocks noGrp="1"/>
          </p:cNvGraphicFramePr>
          <p:nvPr>
            <p:ph idx="1"/>
          </p:nvPr>
        </p:nvGraphicFramePr>
        <p:xfrm>
          <a:off x="479376" y="908721"/>
          <a:ext cx="5256584" cy="5832648"/>
        </p:xfrm>
        <a:graphic>
          <a:graphicData uri="http://schemas.openxmlformats.org/drawingml/2006/table">
            <a:tbl>
              <a:tblPr/>
              <a:tblGrid>
                <a:gridCol w="1878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5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5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5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2021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Initial Cluster Centers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021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Cluster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21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10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P1_TaskPerf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88.98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77.27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105.60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10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80.02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62.36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96.80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10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89.95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74.91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111.50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10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89.69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74.00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106.90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1078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P5_Commu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83.24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64.82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100.40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240016" y="908720"/>
          <a:ext cx="5688632" cy="5832645"/>
        </p:xfrm>
        <a:graphic>
          <a:graphicData uri="http://schemas.openxmlformats.org/drawingml/2006/table">
            <a:tbl>
              <a:tblPr/>
              <a:tblGrid>
                <a:gridCol w="2051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2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6495">
                <a:tc gridSpan="4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Final Cluster Centers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495">
                <a:tc rowSpan="2">
                  <a:txBody>
                    <a:bodyPr/>
                    <a:lstStyle/>
                    <a:p>
                      <a:pPr indent="127000" algn="l">
                        <a:spcAft>
                          <a:spcPts val="0"/>
                        </a:spcAft>
                      </a:pPr>
                      <a:r>
                        <a:rPr lang="en-US" sz="32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 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Cluster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49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063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P1_TaskPerf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89.94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77.38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106.50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063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P2_EmotionReg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81.08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63.81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063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P3_Cooperative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91.20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76.75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109.80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063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P4_Open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90.38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77.13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106.30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10632">
                <a:tc>
                  <a:txBody>
                    <a:bodyPr/>
                    <a:lstStyle/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38100" marR="38100" indent="1270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P5_Commu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83.92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67.75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indent="1270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101.50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聚类分析的目的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981200"/>
            <a:ext cx="10009112" cy="4114800"/>
          </a:xfrm>
        </p:spPr>
        <p:txBody>
          <a:bodyPr/>
          <a:lstStyle/>
          <a:p>
            <a:r>
              <a:rPr lang="zh-CN" altLang="en-US" b="1" dirty="0"/>
              <a:t>聚类分析</a:t>
            </a:r>
            <a:r>
              <a:rPr lang="en-US" altLang="zh-CN" b="1" dirty="0"/>
              <a:t>——</a:t>
            </a:r>
            <a:r>
              <a:rPr lang="zh-CN" altLang="en-US" b="1" dirty="0"/>
              <a:t>根据数值对事物进行分类</a:t>
            </a:r>
            <a:endParaRPr lang="en-US" altLang="zh-CN" b="1" dirty="0"/>
          </a:p>
          <a:p>
            <a:pPr lvl="1"/>
            <a:r>
              <a:rPr lang="zh-CN" altLang="en-US" b="1" dirty="0"/>
              <a:t>设有</a:t>
            </a:r>
            <a:r>
              <a:rPr lang="en-US" altLang="zh-CN" b="1" i="1" dirty="0"/>
              <a:t>n</a:t>
            </a:r>
            <a:r>
              <a:rPr lang="zh-CN" altLang="en-US" b="1" dirty="0"/>
              <a:t>个个体，每个个体有</a:t>
            </a:r>
            <a:r>
              <a:rPr lang="en-US" altLang="zh-CN" b="1" i="1" dirty="0"/>
              <a:t>p</a:t>
            </a:r>
            <a:r>
              <a:rPr lang="zh-CN" altLang="en-US" b="1" dirty="0"/>
              <a:t>个方面的指标（也可以称“维度”“变量”），如何按这些指标把这些个体分成</a:t>
            </a:r>
            <a:r>
              <a:rPr lang="en-US" altLang="zh-CN" b="1" i="1" dirty="0"/>
              <a:t>k</a:t>
            </a:r>
            <a:r>
              <a:rPr lang="zh-CN" altLang="en-US" b="1" dirty="0"/>
              <a:t>类？</a:t>
            </a:r>
          </a:p>
          <a:p>
            <a:pPr lvl="1"/>
            <a:r>
              <a:rPr lang="zh-CN" altLang="en-US" b="1" dirty="0"/>
              <a:t>还可以对不同的变量进行聚类分析，将</a:t>
            </a:r>
            <a:r>
              <a:rPr lang="en-US" altLang="zh-CN" b="1" i="1" dirty="0"/>
              <a:t>p</a:t>
            </a:r>
            <a:r>
              <a:rPr lang="zh-CN" altLang="en-US" b="1" dirty="0"/>
              <a:t>个变量分别归为</a:t>
            </a:r>
            <a:r>
              <a:rPr lang="en-US" altLang="zh-CN" b="1" i="1" dirty="0"/>
              <a:t>k</a:t>
            </a:r>
            <a:r>
              <a:rPr lang="zh-CN" altLang="en-US" b="1" dirty="0"/>
              <a:t>类。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5325616" cy="1143000"/>
          </a:xfrm>
        </p:spPr>
        <p:txBody>
          <a:bodyPr/>
          <a:lstStyle/>
          <a:p>
            <a:r>
              <a:rPr lang="en-US" altLang="zh-CN" b="1" dirty="0"/>
              <a:t>K-mean</a:t>
            </a:r>
            <a:r>
              <a:rPr lang="zh-CN" altLang="en-US" b="1" dirty="0"/>
              <a:t>聚类过程与结果</a:t>
            </a: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6672263" y="0"/>
          <a:ext cx="5511800" cy="909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320030" imgH="8775065" progId="Word.Document.12">
                  <p:embed/>
                </p:oleObj>
              </mc:Choice>
              <mc:Fallback>
                <p:oleObj name="Document" r:id="rId2" imgW="5320030" imgH="8775065" progId="Word.Document.12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72263" y="0"/>
                        <a:ext cx="5511800" cy="9094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1878013" y="2273300"/>
          <a:ext cx="8337550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958840" imgH="2668270" progId="Word.Document.12">
                  <p:embed/>
                </p:oleObj>
              </mc:Choice>
              <mc:Fallback>
                <p:oleObj name="Document" r:id="rId4" imgW="5958840" imgH="2668270" progId="Word.Document.12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78013" y="2273300"/>
                        <a:ext cx="8337550" cy="373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798224" cy="1143000"/>
          </a:xfrm>
        </p:spPr>
        <p:txBody>
          <a:bodyPr/>
          <a:lstStyle/>
          <a:p>
            <a:r>
              <a:rPr lang="en-US" altLang="zh-CN" b="1" dirty="0"/>
              <a:t>K-mean</a:t>
            </a:r>
            <a:r>
              <a:rPr lang="zh-CN" altLang="en-US" b="1" dirty="0"/>
              <a:t>聚类与系统聚类的（</a:t>
            </a:r>
            <a:r>
              <a:rPr lang="en-US" altLang="zh-CN" b="1" dirty="0"/>
              <a:t>3</a:t>
            </a:r>
            <a:r>
              <a:rPr lang="zh-CN" altLang="en-US" b="1" dirty="0"/>
              <a:t>类）结果差异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QCL_1: K-mean</a:t>
            </a:r>
            <a:r>
              <a:rPr lang="zh-CN" altLang="en-US" b="1" dirty="0"/>
              <a:t>聚类</a:t>
            </a:r>
            <a:endParaRPr lang="en-US" altLang="zh-CN" b="1" dirty="0"/>
          </a:p>
          <a:p>
            <a:r>
              <a:rPr lang="en-US" altLang="zh-CN" b="1" dirty="0"/>
              <a:t>CLU3_1:</a:t>
            </a:r>
            <a:r>
              <a:rPr lang="zh-CN" altLang="en-US" b="1" dirty="0"/>
              <a:t>系统聚类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583113" y="3211513"/>
          <a:ext cx="11068050" cy="357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71540" imgH="1934210" progId="Word.Document.12">
                  <p:embed/>
                </p:oleObj>
              </mc:Choice>
              <mc:Fallback>
                <p:oleObj name="Document" r:id="rId2" imgW="5971540" imgH="1934210" progId="Word.Document.12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83113" y="3211513"/>
                        <a:ext cx="11068050" cy="3571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8848" y="230564"/>
            <a:ext cx="6619800" cy="1143000"/>
          </a:xfrm>
        </p:spPr>
        <p:txBody>
          <a:bodyPr/>
          <a:lstStyle/>
          <a:p>
            <a:r>
              <a:rPr lang="zh-CN" altLang="en-US" b="1" dirty="0">
                <a:solidFill>
                  <a:srgbClr val="FF6600"/>
                </a:solidFill>
              </a:rPr>
              <a:t>怎样确定类别数</a:t>
            </a:r>
            <a:r>
              <a:rPr lang="en-US" altLang="zh-CN" b="1" dirty="0">
                <a:solidFill>
                  <a:srgbClr val="FF6600"/>
                </a:solidFill>
              </a:rPr>
              <a:t>——</a:t>
            </a:r>
            <a:r>
              <a:rPr lang="zh-CN" altLang="en-US" b="1" dirty="0">
                <a:solidFill>
                  <a:srgbClr val="FF6600"/>
                </a:solidFill>
              </a:rPr>
              <a:t>聚合系数碎石图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91344" y="53607"/>
          <a:ext cx="4896544" cy="672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71540" imgH="8187055" progId="Word.Document.12">
                  <p:embed/>
                </p:oleObj>
              </mc:Choice>
              <mc:Fallback>
                <p:oleObj name="Document" r:id="rId2" imgW="5971540" imgH="8187055" progId="Word.Document.12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1344" y="53607"/>
                        <a:ext cx="4896544" cy="6725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755783" y="1844824"/>
          <a:ext cx="5872162" cy="668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178040" imgH="8183880" progId="Word.Document.12">
                  <p:embed/>
                </p:oleObj>
              </mc:Choice>
              <mc:Fallback>
                <p:oleObj name="Document" r:id="rId4" imgW="7178040" imgH="8183880" progId="Word.Document.12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5783" y="1844824"/>
                        <a:ext cx="5872162" cy="668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25413" y="1049338"/>
          <a:ext cx="3719512" cy="569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459095" imgH="8286115" progId="Word.Document.12">
                  <p:embed/>
                </p:oleObj>
              </mc:Choice>
              <mc:Fallback>
                <p:oleObj name="Document" r:id="rId2" imgW="5459095" imgH="8286115" progId="Word.Document.12">
                  <p:embed/>
                  <p:pic>
                    <p:nvPicPr>
                      <p:cNvPr id="0" name="对象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5413" y="1049338"/>
                        <a:ext cx="3719512" cy="569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190500"/>
            <a:ext cx="10363200" cy="1143000"/>
          </a:xfrm>
        </p:spPr>
        <p:txBody>
          <a:bodyPr/>
          <a:lstStyle/>
          <a:p>
            <a:r>
              <a:rPr lang="zh-CN" altLang="en-US" b="1" dirty="0"/>
              <a:t>怎样确定类别数</a:t>
            </a:r>
            <a:r>
              <a:rPr lang="en-US" altLang="zh-CN" b="1" dirty="0"/>
              <a:t>——</a:t>
            </a:r>
            <a:r>
              <a:rPr lang="zh-CN" altLang="en-US" b="1" dirty="0"/>
              <a:t>聚合系数碎石图</a:t>
            </a:r>
          </a:p>
        </p:txBody>
      </p:sp>
      <p:graphicFrame>
        <p:nvGraphicFramePr>
          <p:cNvPr id="4" name="图表 3"/>
          <p:cNvGraphicFramePr/>
          <p:nvPr/>
        </p:nvGraphicFramePr>
        <p:xfrm>
          <a:off x="3819524" y="1311052"/>
          <a:ext cx="8253139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聚类分析的主要方法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10654208" cy="4114800"/>
          </a:xfrm>
        </p:spPr>
        <p:txBody>
          <a:bodyPr/>
          <a:lstStyle/>
          <a:p>
            <a:r>
              <a:rPr lang="zh-CN" altLang="en-US" b="1" dirty="0"/>
              <a:t>系统聚类法（</a:t>
            </a:r>
            <a:r>
              <a:rPr lang="en-US" altLang="zh-CN" b="1" dirty="0"/>
              <a:t>Hierarchical Cluster</a:t>
            </a:r>
            <a:r>
              <a:rPr lang="zh-CN" altLang="en-US" b="1" dirty="0"/>
              <a:t>）</a:t>
            </a:r>
            <a:endParaRPr lang="en-US" altLang="zh-CN" b="1" dirty="0"/>
          </a:p>
          <a:p>
            <a:pPr lvl="1"/>
            <a:r>
              <a:rPr lang="zh-CN" altLang="en-US" b="1" dirty="0"/>
              <a:t>从“每个个体为独立的一类”开始，然后根据距离最近原则逐步合并为大类，最终成为一个大类。</a:t>
            </a:r>
            <a:r>
              <a:rPr lang="en-US" altLang="zh-CN" b="1" i="1" dirty="0"/>
              <a:t>n</a:t>
            </a:r>
            <a:r>
              <a:rPr lang="zh-CN" altLang="en-US" b="1" dirty="0"/>
              <a:t>个个体在整个聚类过程中可以得到分为</a:t>
            </a:r>
            <a:r>
              <a:rPr lang="en-US" altLang="zh-CN" b="1" i="1" dirty="0"/>
              <a:t>n</a:t>
            </a:r>
            <a:r>
              <a:rPr lang="en-US" altLang="zh-CN" b="1" dirty="0"/>
              <a:t>, </a:t>
            </a:r>
            <a:r>
              <a:rPr lang="en-US" altLang="zh-CN" b="1" i="1" dirty="0"/>
              <a:t>n</a:t>
            </a:r>
            <a:r>
              <a:rPr lang="en-US" altLang="zh-CN" b="1" dirty="0"/>
              <a:t> – 1, </a:t>
            </a:r>
            <a:r>
              <a:rPr lang="en-US" altLang="zh-CN" b="1" i="1" dirty="0"/>
              <a:t>n</a:t>
            </a:r>
            <a:r>
              <a:rPr lang="en-US" altLang="zh-CN" b="1" dirty="0"/>
              <a:t> – 2, …, 3, 2, 1</a:t>
            </a:r>
            <a:r>
              <a:rPr lang="zh-CN" altLang="en-US" b="1" dirty="0"/>
              <a:t>个类</a:t>
            </a:r>
          </a:p>
          <a:p>
            <a:r>
              <a:rPr lang="zh-CN" altLang="en-US" b="1" dirty="0"/>
              <a:t>分解聚类法</a:t>
            </a:r>
            <a:endParaRPr lang="en-US" altLang="zh-CN" b="1" dirty="0"/>
          </a:p>
          <a:p>
            <a:pPr lvl="1"/>
            <a:r>
              <a:rPr lang="zh-CN" altLang="en-US" b="1" dirty="0"/>
              <a:t>与系统聚类正好相反</a:t>
            </a:r>
            <a:endParaRPr lang="en-US" altLang="zh-CN" b="1" dirty="0"/>
          </a:p>
          <a:p>
            <a:r>
              <a:rPr lang="zh-CN" altLang="en-US" b="1" dirty="0"/>
              <a:t>加入法</a:t>
            </a:r>
            <a:endParaRPr lang="en-US" altLang="zh-CN" b="1" dirty="0"/>
          </a:p>
          <a:p>
            <a:pPr lvl="1"/>
            <a:r>
              <a:rPr lang="zh-CN" altLang="en-US" b="1" dirty="0"/>
              <a:t>将个体依次加入不同的类别，直到全部个体都归入各自的类别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聚类分析的主要方法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981200"/>
            <a:ext cx="10726216" cy="4114800"/>
          </a:xfr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迭代聚类法（</a:t>
            </a: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K-means Cluster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）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对所有个体进行粗略的初始分类，然后反复调整，使分类越来越合理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有序样品的聚类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anose="02020603050405020304"/>
              <a:ea typeface="宋体" panose="02010600030101010101" pitchFamily="2" charset="-122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对按某个指标排列成序的样品进行的聚类分析。聚类完成后，个体的次序关系不能改变</a:t>
            </a:r>
          </a:p>
          <a:p>
            <a:endParaRPr lang="zh-CN" alt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+mn-lt"/>
              </a:rPr>
              <a:t>聚类分析的原理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zh-CN" altLang="en-US" b="1"/>
              <a:t>距离近的样品（个体）或变量应该归在一起</a:t>
            </a:r>
          </a:p>
          <a:p>
            <a:pPr algn="just"/>
            <a:r>
              <a:rPr lang="zh-CN" altLang="en-US" b="1"/>
              <a:t>衡量两个变量的距离的方法</a:t>
            </a:r>
          </a:p>
          <a:p>
            <a:pPr algn="just"/>
            <a:r>
              <a:rPr lang="zh-CN" altLang="en-US" b="1"/>
              <a:t>衡量两个样品之间的距离的方法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总的效果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各类内部差异小，各类之间差异大；</a:t>
            </a:r>
          </a:p>
          <a:p>
            <a:r>
              <a:rPr lang="zh-CN" altLang="en-US" b="1" dirty="0"/>
              <a:t>各类有明显的实际意义</a:t>
            </a:r>
            <a:r>
              <a:rPr lang="en-US" altLang="zh-CN" b="1" dirty="0"/>
              <a:t>——</a:t>
            </a:r>
            <a:r>
              <a:rPr lang="zh-CN" altLang="en-US" b="1" dirty="0"/>
              <a:t>需要研究者具备一定的心理学专业素养方能做出判断；</a:t>
            </a:r>
          </a:p>
          <a:p>
            <a:r>
              <a:rPr lang="zh-CN" altLang="en-US" b="1" dirty="0"/>
              <a:t>优先考虑不同的聚类方法产生的相同分类；</a:t>
            </a:r>
          </a:p>
          <a:p>
            <a:r>
              <a:rPr lang="zh-CN" altLang="en-US" b="1" dirty="0"/>
              <a:t>某类中的元素不能太多。</a:t>
            </a:r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</a:rPr>
              <a:t>样品（个体）间距离的计算</a:t>
            </a:r>
            <a:endParaRPr lang="zh-CN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315" name="Rectangle 3"/>
              <p:cNvSpPr>
                <a:spLocks noGrp="1" noChangeArrowheads="1"/>
              </p:cNvSpPr>
              <p:nvPr>
                <p:ph sz="half" idx="1"/>
              </p:nvPr>
            </p:nvSpPr>
            <p:spPr>
              <a:xfrm>
                <a:off x="914400" y="1981200"/>
                <a:ext cx="5080000" cy="4688160"/>
              </a:xfrm>
            </p:spPr>
            <p:txBody>
              <a:bodyPr/>
              <a:lstStyle/>
              <a:p>
                <a:r>
                  <a:rPr lang="zh-CN" altLang="en-US" sz="2800" b="1" dirty="0">
                    <a:latin typeface="宋体" panose="02010600030101010101" pitchFamily="2" charset="-122"/>
                  </a:rPr>
                  <a:t>绝对距离</a:t>
                </a:r>
                <a:endParaRPr lang="en-US" altLang="zh-CN" sz="2800" b="1" dirty="0">
                  <a:latin typeface="宋体" panose="02010600030101010101" pitchFamily="2" charset="-122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𝒑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𝒊𝒌</m:t>
                                  </m:r>
                                </m:sub>
                              </m:sSub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𝒋𝒌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zh-CN" altLang="en-US" b="1" dirty="0">
                  <a:latin typeface="宋体" panose="02010600030101010101" pitchFamily="2" charset="-122"/>
                </a:endParaRPr>
              </a:p>
              <a:p>
                <a:r>
                  <a:rPr lang="zh-CN" altLang="en-US" sz="2800" b="1" dirty="0">
                    <a:latin typeface="宋体" panose="02010600030101010101" pitchFamily="2" charset="-122"/>
                  </a:rPr>
                  <a:t>欧几里德距离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𝒌</m:t>
                              </m:r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p>
                            <m:e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𝒊𝒌</m:t>
                                  </m:r>
                                </m:sub>
                              </m:sSub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𝒋𝒌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kumimoji="0" lang="zh-CN" altLang="en-US" sz="24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zh-CN" altLang="en-US" b="1" dirty="0">
                  <a:latin typeface="宋体" panose="02010600030101010101" pitchFamily="2" charset="-122"/>
                </a:endParaRPr>
              </a:p>
              <a:p>
                <a:r>
                  <a:rPr lang="zh-CN" altLang="en-US" sz="2800" b="1" dirty="0">
                    <a:latin typeface="宋体" panose="02010600030101010101" pitchFamily="2" charset="-122"/>
                  </a:rPr>
                  <a:t>车比雪夫距离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kumimoji="0" lang="zh-CN" alt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(∞)=</m:t>
                      </m:r>
                      <m:limLow>
                        <m:limLowPr>
                          <m:ctrlP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a:rPr kumimoji="0" lang="zh-CN" altLang="en-US" sz="24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𝐦𝐚𝐱</m:t>
                          </m:r>
                        </m:e>
                        <m:lim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kumimoji="0" lang="zh-CN" alt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kumimoji="0" lang="zh-CN" alt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𝒑</m:t>
                          </m:r>
                        </m:lim>
                      </m:limLow>
                      <m:d>
                        <m:dPr>
                          <m:begChr m:val="|"/>
                          <m:endChr m:val="|"/>
                          <m:ctrlP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𝒊𝒌</m:t>
                              </m:r>
                            </m:sub>
                          </m:sSub>
                          <m:r>
                            <a:rPr kumimoji="0" lang="zh-CN" alt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kumimoji="0" lang="zh-CN" altLang="en-US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𝒋𝒌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b="1" dirty="0">
                  <a:latin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13315" name="Rectangle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14400" y="1981200"/>
                <a:ext cx="5080000" cy="4688160"/>
              </a:xfrm>
              <a:blipFill rotWithShape="1">
                <a:blip r:embed="rId3"/>
                <a:stretch>
                  <a:fillRect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97600" y="1981200"/>
                <a:ext cx="5875064" cy="4688160"/>
              </a:xfrm>
            </p:spPr>
            <p:txBody>
              <a:bodyPr/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闵可夫斯基距离</a:t>
                </a:r>
              </a:p>
              <a:p>
                <a:pPr marL="457200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</m:e>
                        <m:sub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𝒊𝒋</m:t>
                          </m:r>
                        </m:sub>
                      </m:sSub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𝒒</m:t>
                      </m:r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)=</m:t>
                      </m:r>
                      <m:sSup>
                        <m:sSup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zh-CN" altLang="en-US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kumimoji="0" lang="zh-CN" altLang="en-US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naryPr>
                                <m:sub>
                                  <m:r>
                                    <a:rPr kumimoji="0" lang="zh-CN" altLang="en-US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𝒌</m:t>
                                  </m:r>
                                  <m:r>
                                    <a:rPr kumimoji="0" lang="zh-CN" altLang="en-US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=</m:t>
                                  </m:r>
                                  <m:r>
                                    <a:rPr kumimoji="0" lang="zh-CN" altLang="en-US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kumimoji="0" lang="zh-CN" altLang="en-US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𝒑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kumimoji="0" lang="zh-CN" altLang="en-US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kumimoji="0" lang="zh-CN" altLang="en-US" b="1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kumimoji="0" lang="zh-CN" altLang="en-US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kumimoji="0" lang="zh-CN" altLang="en-US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𝒙</m:t>
                                              </m:r>
                                            </m:e>
                                            <m:sub>
                                              <m:r>
                                                <a:rPr kumimoji="0" lang="zh-CN" altLang="en-US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𝒊𝒌</m:t>
                                              </m:r>
                                            </m:sub>
                                          </m:sSub>
                                          <m:r>
                                            <a:rPr kumimoji="0" lang="zh-CN" altLang="en-US" b="1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kumimoji="0" lang="zh-CN" altLang="en-US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kumimoji="0" lang="zh-CN" altLang="en-US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𝒙</m:t>
                                              </m:r>
                                            </m:e>
                                            <m:sub>
                                              <m:r>
                                                <a:rPr kumimoji="0" lang="zh-CN" altLang="en-US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𝒋𝒌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kumimoji="0" lang="zh-CN" altLang="en-US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𝒒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d>
                        </m:e>
                        <m:sup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𝟏</m:t>
                          </m:r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/</m:t>
                          </m:r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𝒒</m:t>
                          </m:r>
                        </m:sup>
                      </m:sSup>
                    </m:oMath>
                  </m:oMathPara>
                </a14:m>
                <a:endPara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马氏距离</a:t>
                </a:r>
                <a:endPara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+mn-cs"/>
                </a:endParaRPr>
              </a:p>
              <a:p>
                <a:pPr marL="457200" marR="0" lvl="1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zh-CN" altLang="en-US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</m:e>
                        <m:sub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𝒊𝒋</m:t>
                          </m:r>
                        </m:sub>
                        <m:sup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𝟐</m:t>
                          </m:r>
                        </m:sup>
                      </m:sSubSup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𝑴</m:t>
                      </m:r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)=(</m:t>
                      </m:r>
                      <m:sSub>
                        <m:sSub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𝒙</m:t>
                          </m:r>
                        </m:e>
                        <m:sub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</m:t>
                          </m:r>
                        </m:sub>
                      </m:sSub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𝒙</m:t>
                          </m:r>
                        </m:e>
                        <m:sub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𝒋</m:t>
                          </m:r>
                        </m:sub>
                      </m:sSub>
                      <m:sSup>
                        <m:sSup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  <m:sup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‘</m:t>
                          </m:r>
                        </m:sup>
                      </m:sSup>
                      <m:sSup>
                        <m:sSup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𝑺</m:t>
                          </m:r>
                        </m:e>
                        <m:sup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𝟏</m:t>
                          </m:r>
                        </m:sup>
                      </m:sSup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𝒙</m:t>
                          </m:r>
                        </m:e>
                        <m:sub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</m:t>
                          </m:r>
                        </m:sub>
                      </m:sSub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𝒙</m:t>
                          </m:r>
                        </m:e>
                        <m:sub>
                          <m:r>
                            <a:rPr kumimoji="0" lang="zh-CN" altLang="en-US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𝒋</m:t>
                          </m:r>
                        </m:sub>
                      </m:sSub>
                      <m:r>
                        <a:rPr kumimoji="0" lang="zh-CN" altLang="en-US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  <a:latin typeface="Times New Roman" panose="02020603050405020304"/>
                  <a:ea typeface="宋体" panose="02010600030101010101" pitchFamily="2" charset="-122"/>
                  <a:cs typeface="+mn-cs"/>
                </a:endParaRPr>
              </a:p>
              <a:p>
                <a:endParaRPr lang="zh-CN" altLang="en-US" sz="3600" dirty="0"/>
              </a:p>
            </p:txBody>
          </p:sp>
        </mc:Choice>
        <mc:Fallback xmlns=""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97600" y="1981200"/>
                <a:ext cx="5875064" cy="4688160"/>
              </a:xfrm>
              <a:blipFill rotWithShape="1">
                <a:blip r:embed="rId4"/>
                <a:stretch>
                  <a:fillRect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二维空间个体间距离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5894" y="1981200"/>
            <a:ext cx="6338217" cy="4850371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b="1" dirty="0"/>
              <a:t>绝对距离：</a:t>
            </a:r>
            <a:r>
              <a:rPr lang="en-US" altLang="zh-CN" b="1" dirty="0"/>
              <a:t>a + b</a:t>
            </a:r>
            <a:r>
              <a:rPr lang="zh-CN" altLang="en-US" b="1" dirty="0"/>
              <a:t>；</a:t>
            </a:r>
            <a:endParaRPr lang="en-US" altLang="zh-CN" b="1" dirty="0"/>
          </a:p>
          <a:p>
            <a:r>
              <a:rPr lang="zh-CN" altLang="en-US" b="1" dirty="0"/>
              <a:t>欧几里德距离：</a:t>
            </a:r>
            <a:r>
              <a:rPr lang="en-US" altLang="zh-CN" b="1" dirty="0"/>
              <a:t>c</a:t>
            </a:r>
            <a:r>
              <a:rPr lang="zh-CN" altLang="en-US" b="1" dirty="0"/>
              <a:t>；</a:t>
            </a:r>
            <a:endParaRPr lang="en-US" altLang="zh-CN" b="1" dirty="0"/>
          </a:p>
          <a:p>
            <a:r>
              <a:rPr lang="zh-CN" altLang="en-US" b="1" dirty="0"/>
              <a:t>车比雪夫距离：</a:t>
            </a:r>
            <a:r>
              <a:rPr lang="en-US" altLang="zh-CN" b="1" dirty="0"/>
              <a:t>a</a:t>
            </a:r>
            <a:endParaRPr lang="zh-CN" altLang="en-US" b="1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JlMWY2ZDVhYmNiZTVkODBhOWEzZmZlMTQ2OThhM2YifQ=="/>
</p:tagLst>
</file>

<file path=ppt/theme/theme1.xml><?xml version="1.0" encoding="utf-8"?>
<a:theme xmlns:a="http://schemas.openxmlformats.org/drawingml/2006/main" name="心理统计学01">
  <a:themeElements>
    <a:clrScheme name="心理统计学01 8">
      <a:dk1>
        <a:srgbClr val="0000CC"/>
      </a:dk1>
      <a:lt1>
        <a:srgbClr val="FFFFCC"/>
      </a:lt1>
      <a:dk2>
        <a:srgbClr val="FF6600"/>
      </a:dk2>
      <a:lt2>
        <a:srgbClr val="969696"/>
      </a:lt2>
      <a:accent1>
        <a:srgbClr val="FF9900"/>
      </a:accent1>
      <a:accent2>
        <a:srgbClr val="00FFFF"/>
      </a:accent2>
      <a:accent3>
        <a:srgbClr val="FFFFE2"/>
      </a:accent3>
      <a:accent4>
        <a:srgbClr val="0000AE"/>
      </a:accent4>
      <a:accent5>
        <a:srgbClr val="FFCAAA"/>
      </a:accent5>
      <a:accent6>
        <a:srgbClr val="00E7E7"/>
      </a:accent6>
      <a:hlink>
        <a:srgbClr val="0000CC"/>
      </a:hlink>
      <a:folHlink>
        <a:srgbClr val="9999FF"/>
      </a:folHlink>
    </a:clrScheme>
    <a:fontScheme name="自定义 1">
      <a:majorFont>
        <a:latin typeface="Times New Roman"/>
        <a:ea typeface="楷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心理统计学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心理统计学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心理统计学01 8">
        <a:dk1>
          <a:srgbClr val="0000CC"/>
        </a:dk1>
        <a:lt1>
          <a:srgbClr val="FFFFCC"/>
        </a:lt1>
        <a:dk2>
          <a:srgbClr val="FF6600"/>
        </a:dk2>
        <a:lt2>
          <a:srgbClr val="969696"/>
        </a:lt2>
        <a:accent1>
          <a:srgbClr val="FF9900"/>
        </a:accent1>
        <a:accent2>
          <a:srgbClr val="00FFFF"/>
        </a:accent2>
        <a:accent3>
          <a:srgbClr val="FFFFE2"/>
        </a:accent3>
        <a:accent4>
          <a:srgbClr val="0000AE"/>
        </a:accent4>
        <a:accent5>
          <a:srgbClr val="FFCAAA"/>
        </a:accent5>
        <a:accent6>
          <a:srgbClr val="00E7E7"/>
        </a:accent6>
        <a:hlink>
          <a:srgbClr val="0000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C:\sss\心理统计学\本科教学\心理统计学01.ppt</Template>
  <TotalTime>9</TotalTime>
  <Words>1250</Words>
  <Application>Microsoft Office PowerPoint</Application>
  <PresentationFormat>宽屏</PresentationFormat>
  <Paragraphs>335</Paragraphs>
  <Slides>33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楷体_GB2312</vt:lpstr>
      <vt:lpstr>宋体</vt:lpstr>
      <vt:lpstr>Arial</vt:lpstr>
      <vt:lpstr>Calibri</vt:lpstr>
      <vt:lpstr>Cambria Math</vt:lpstr>
      <vt:lpstr>Times New Roman</vt:lpstr>
      <vt:lpstr>心理统计学01</vt:lpstr>
      <vt:lpstr>Document</vt:lpstr>
      <vt:lpstr>Equation.3</vt:lpstr>
      <vt:lpstr>Paintbrush Picture</vt:lpstr>
      <vt:lpstr>第8章  聚类分析</vt:lpstr>
      <vt:lpstr>聚类分析的目的和方法</vt:lpstr>
      <vt:lpstr>聚类分析的目的</vt:lpstr>
      <vt:lpstr>聚类分析的主要方法</vt:lpstr>
      <vt:lpstr>聚类分析的主要方法</vt:lpstr>
      <vt:lpstr>聚类分析的原理</vt:lpstr>
      <vt:lpstr>总的效果</vt:lpstr>
      <vt:lpstr>样品（个体）间距离的计算</vt:lpstr>
      <vt:lpstr>二维空间个体间距离</vt:lpstr>
      <vt:lpstr>称名变量的距离</vt:lpstr>
      <vt:lpstr>类间距离</vt:lpstr>
      <vt:lpstr>变量间距离的计算</vt:lpstr>
      <vt:lpstr>系统（层次）聚类法</vt:lpstr>
      <vt:lpstr>系统聚类法过程举例</vt:lpstr>
      <vt:lpstr>系统聚类法过程举例</vt:lpstr>
      <vt:lpstr>系统聚类法过程举例</vt:lpstr>
      <vt:lpstr>系统聚类法过程举例</vt:lpstr>
      <vt:lpstr>系统聚类法过程举例</vt:lpstr>
      <vt:lpstr>系统（层次）聚类法步骤总结</vt:lpstr>
      <vt:lpstr>一个系统聚类法的例子</vt:lpstr>
      <vt:lpstr>聚类结果</vt:lpstr>
      <vt:lpstr>系统聚类分析的谱系图</vt:lpstr>
      <vt:lpstr>例题8.1</vt:lpstr>
      <vt:lpstr>例题8.1的解</vt:lpstr>
      <vt:lpstr>PowerPoint 演示文稿</vt:lpstr>
      <vt:lpstr>类间距离比较——组间联结法和离差平方和法</vt:lpstr>
      <vt:lpstr>迭代聚类法——K-means Cluster</vt:lpstr>
      <vt:lpstr>例题8.2</vt:lpstr>
      <vt:lpstr>K-mean聚类的类别重心变化</vt:lpstr>
      <vt:lpstr>K-mean聚类过程与结果</vt:lpstr>
      <vt:lpstr>K-mean聚类与系统聚类的（3类）结果差异</vt:lpstr>
      <vt:lpstr>怎样确定类别数——聚合系数碎石图</vt:lpstr>
      <vt:lpstr>怎样确定类别数——聚合系数碎石图</vt:lpstr>
    </vt:vector>
  </TitlesOfParts>
  <Company>xlx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MAP应用心理统计学02聚类logistic判别</dc:title>
  <dc:creator>sss</dc:creator>
  <cp:lastModifiedBy>Shao ZF 邵志芳</cp:lastModifiedBy>
  <cp:revision>160</cp:revision>
  <dcterms:created xsi:type="dcterms:W3CDTF">2002-07-11T01:10:00Z</dcterms:created>
  <dcterms:modified xsi:type="dcterms:W3CDTF">2024-09-29T12:13:32Z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C68C00CB83FC40F9A7A6C17412B3EB27_12</vt:lpwstr>
  </property>
</Properties>
</file>