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396" r:id="rId2"/>
    <p:sldId id="458" r:id="rId3"/>
    <p:sldId id="367" r:id="rId4"/>
    <p:sldId id="459" r:id="rId5"/>
    <p:sldId id="460" r:id="rId6"/>
    <p:sldId id="451" r:id="rId7"/>
    <p:sldId id="452" r:id="rId8"/>
    <p:sldId id="374" r:id="rId9"/>
    <p:sldId id="373" r:id="rId10"/>
    <p:sldId id="370" r:id="rId11"/>
    <p:sldId id="371" r:id="rId12"/>
    <p:sldId id="453" r:id="rId13"/>
    <p:sldId id="369" r:id="rId14"/>
    <p:sldId id="461" r:id="rId15"/>
    <p:sldId id="368" r:id="rId16"/>
    <p:sldId id="454" r:id="rId17"/>
    <p:sldId id="450" r:id="rId18"/>
    <p:sldId id="419" r:id="rId19"/>
    <p:sldId id="455" r:id="rId20"/>
    <p:sldId id="456" r:id="rId21"/>
    <p:sldId id="457" r:id="rId22"/>
    <p:sldId id="448" r:id="rId23"/>
    <p:sldId id="449" r:id="rId24"/>
    <p:sldId id="462" r:id="rId25"/>
    <p:sldId id="464" r:id="rId26"/>
    <p:sldId id="465" r:id="rId27"/>
    <p:sldId id="466" r:id="rId28"/>
    <p:sldId id="467" r:id="rId29"/>
    <p:sldId id="463" r:id="rId30"/>
    <p:sldId id="468" r:id="rId31"/>
    <p:sldId id="469" r:id="rId32"/>
    <p:sldId id="470" r:id="rId3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1" autoAdjust="0"/>
    <p:restoredTop sz="85121" autoAdjust="0"/>
  </p:normalViewPr>
  <p:slideViewPr>
    <p:cSldViewPr>
      <p:cViewPr varScale="1">
        <p:scale>
          <a:sx n="75" d="100"/>
          <a:sy n="75" d="100"/>
        </p:scale>
        <p:origin x="237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fld id="{CEBA0951-5497-47CB-994B-5A92B3F42CD8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0268B031-461F-495B-B97C-DA1EA7FF4EE9}" type="slidenum">
              <a:rPr lang="en-US" altLang="zh-CN" sz="1200" smtClean="0"/>
              <a:t>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A0951-5497-47CB-994B-5A92B3F42CD8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A0951-5497-47CB-994B-5A92B3F42CD8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34A515E-A167-463D-8951-652081E01E68}" type="slidenum">
              <a:rPr lang="en-US" altLang="zh-CN" sz="1200" smtClean="0"/>
              <a:t>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0E1E805-C84E-4D50-A12B-1761B598E7FD}" type="slidenum">
              <a:rPr lang="en-US" altLang="zh-CN" sz="1200" smtClean="0"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0FCD128-52D3-46A6-84B3-1553F6D1DF7E}" type="slidenum">
              <a:rPr lang="en-US" altLang="zh-CN" sz="1200" smtClean="0"/>
              <a:t>9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F74B6A7-57E2-4A22-8871-B45DC03BAE0B}" type="slidenum">
              <a:rPr lang="en-US" altLang="zh-CN" sz="1200" smtClean="0"/>
              <a:t>10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3577346-4E6E-42AB-9249-2A580430FA6E}" type="slidenum">
              <a:rPr lang="en-US" altLang="zh-CN" sz="1200" smtClean="0"/>
              <a:t>11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70AEE70-1A21-4728-9AEA-0335D1CDBBDF}" type="slidenum">
              <a:rPr lang="en-US" altLang="zh-CN" sz="1200" smtClean="0"/>
              <a:t>13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706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066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4402EE-C501-499E-AA08-B4606F619AEE}" type="slidenum">
              <a:rPr lang="en-US" altLang="zh-CN" smtClean="0"/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7CD6FEA-888A-4D39-A4B3-F6E30AACC8C7}" type="slidenum">
              <a:rPr lang="en-US" altLang="zh-CN" sz="1200" smtClean="0"/>
              <a:t>18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A5D9-C8E2-41F8-8863-6A9DBAF1F65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6A845-5E0B-4244-8376-73985743DD0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6107-B07D-4975-A4D4-0D1AF5508C7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A3C6-ECD4-4570-9034-CF59A476B3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54B2-3BCA-4632-B060-CB73AB91708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10B8-D202-4104-8DAA-3E44BB43763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82D-19F3-457A-8C01-53CB1A0CE7A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489D-8B58-479B-A82E-55861E13FCD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F3C8-E888-4CAD-8815-F5833A06973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5880-E186-4D04-9931-8F5FD1A1C23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805F-F554-4865-9F15-3237605E355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6659-8091-4981-ABE2-CF31C81CD61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02B62-5048-4851-9608-ECA90BF06B4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FDD8E50B-EE9C-4163-8666-3B44C784EAFA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 noChangeArrowheads="1"/>
          </p:cNvSpPr>
          <p:nvPr>
            <p:ph type="title"/>
          </p:nvPr>
        </p:nvSpPr>
        <p:spPr>
          <a:xfrm>
            <a:off x="1793875" y="609600"/>
            <a:ext cx="8496300" cy="1143000"/>
          </a:xfrm>
        </p:spPr>
        <p:txBody>
          <a:bodyPr/>
          <a:lstStyle/>
          <a:p>
            <a:r>
              <a:rPr lang="zh-CN" altLang="en-US" b="1" dirty="0"/>
              <a:t>第</a:t>
            </a:r>
            <a:r>
              <a:rPr lang="en-US" altLang="zh-CN" b="1" dirty="0"/>
              <a:t>7</a:t>
            </a:r>
            <a:r>
              <a:rPr lang="zh-CN" altLang="en-US" b="1" dirty="0"/>
              <a:t>章  </a:t>
            </a:r>
            <a:r>
              <a:rPr lang="en-US" altLang="zh-CN" b="1" dirty="0"/>
              <a:t>Logistic</a:t>
            </a:r>
            <a:r>
              <a:rPr lang="zh-CN" altLang="en-US" b="1" dirty="0"/>
              <a:t>回归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4637703-23B0-13DC-CEBC-E7A1CE010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5539" name="AutoShape 5"/>
          <p:cNvSpPr>
            <a:spLocks noChangeAspect="1" noChangeArrowheads="1" noTextEdit="1"/>
          </p:cNvSpPr>
          <p:nvPr/>
        </p:nvSpPr>
        <p:spPr bwMode="auto">
          <a:xfrm>
            <a:off x="1992313" y="908050"/>
            <a:ext cx="802798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456EFBD-342A-47A0-A518-110E01547C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313" y="1078261"/>
            <a:ext cx="8352928" cy="5544789"/>
          </a:xfrm>
          <a:prstGeom prst="rect">
            <a:avLst/>
          </a:prstGeom>
        </p:spPr>
      </p:pic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7177" y="-174104"/>
            <a:ext cx="10363200" cy="1872208"/>
          </a:xfrm>
        </p:spPr>
        <p:txBody>
          <a:bodyPr/>
          <a:lstStyle/>
          <a:p>
            <a:r>
              <a:rPr lang="zh-CN" altLang="en-US" b="1" dirty="0"/>
              <a:t>如果以事件发生的概率</a:t>
            </a:r>
            <a:r>
              <a:rPr lang="en-US" altLang="zh-CN" b="1" i="1" dirty="0"/>
              <a:t>P</a:t>
            </a:r>
            <a:r>
              <a:rPr lang="zh-CN" altLang="en-US" b="1" dirty="0"/>
              <a:t>为因变量</a:t>
            </a:r>
            <a:br>
              <a:rPr lang="en-US" altLang="zh-CN" b="1" dirty="0"/>
            </a:br>
            <a:r>
              <a:rPr lang="en-US" altLang="zh-CN" b="1" dirty="0"/>
              <a:t>——Logistic</a:t>
            </a:r>
            <a:r>
              <a:rPr lang="zh-CN" altLang="en-US" b="1" dirty="0"/>
              <a:t>函数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为什么</a:t>
            </a:r>
            <a:r>
              <a:rPr lang="en-US" altLang="zh-CN" b="1" dirty="0"/>
              <a:t>L</a:t>
            </a:r>
            <a:r>
              <a:rPr lang="zh-CN" altLang="zh-CN" b="1" dirty="0"/>
              <a:t>ogistic</a:t>
            </a:r>
            <a:r>
              <a:rPr lang="zh-CN" altLang="en-US" b="1" dirty="0"/>
              <a:t>就行？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199"/>
            <a:ext cx="10006136" cy="4651375"/>
          </a:xfrm>
        </p:spPr>
        <p:txBody>
          <a:bodyPr/>
          <a:lstStyle/>
          <a:p>
            <a:r>
              <a:rPr lang="en-US" altLang="zh-CN" b="1" dirty="0"/>
              <a:t>L</a:t>
            </a:r>
            <a:r>
              <a:rPr lang="zh-CN" altLang="en-US" b="1" dirty="0"/>
              <a:t>ogistic函数</a:t>
            </a:r>
          </a:p>
          <a:p>
            <a:endParaRPr lang="zh-CN" altLang="en-US" b="1" dirty="0"/>
          </a:p>
          <a:p>
            <a:r>
              <a:rPr lang="zh-CN" altLang="en-US" b="1" dirty="0"/>
              <a:t>定义公式：</a:t>
            </a:r>
          </a:p>
        </p:txBody>
      </p:sp>
      <p:pic>
        <p:nvPicPr>
          <p:cNvPr id="6349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1" y="3644900"/>
            <a:ext cx="5797451" cy="264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351FAA2C-454F-4155-8495-3519F943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8663"/>
            <a:ext cx="10363200" cy="1143000"/>
          </a:xfrm>
        </p:spPr>
        <p:txBody>
          <a:bodyPr/>
          <a:lstStyle/>
          <a:p>
            <a:r>
              <a:rPr lang="zh-CN" altLang="en-US" b="1" dirty="0"/>
              <a:t>如果以</a:t>
            </a:r>
            <a:r>
              <a:rPr lang="en-US" altLang="zh-CN" b="1" i="1" dirty="0"/>
              <a:t>P</a:t>
            </a:r>
            <a:r>
              <a:rPr lang="en-US" altLang="zh-CN" b="1" dirty="0"/>
              <a:t>/(1 – </a:t>
            </a:r>
            <a:r>
              <a:rPr lang="en-US" altLang="zh-CN" b="1" i="1" dirty="0"/>
              <a:t>P</a:t>
            </a:r>
            <a:r>
              <a:rPr lang="en-US" altLang="zh-CN" b="1" dirty="0"/>
              <a:t>)</a:t>
            </a:r>
            <a:r>
              <a:rPr lang="zh-CN" altLang="en-US" b="1" dirty="0"/>
              <a:t>做因变量</a:t>
            </a:r>
            <a:br>
              <a:rPr lang="en-US" altLang="zh-CN" b="1" dirty="0"/>
            </a:br>
            <a:r>
              <a:rPr lang="en-US" altLang="zh-CN" b="1" dirty="0"/>
              <a:t>——</a:t>
            </a:r>
            <a:r>
              <a:rPr lang="zh-CN" altLang="en-US" b="1" dirty="0"/>
              <a:t>推导过程看不懂就以欣赏态度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754C0602-9D14-3DCD-F25F-98AC99250E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83548" y="1265219"/>
                <a:ext cx="10394052" cy="5504118"/>
              </a:xfrm>
            </p:spPr>
            <p:txBody>
              <a:bodyPr/>
              <a:lstStyle/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kern="100" smtClean="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f>
                        <m:f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  <m:r>
                            <a:rPr lang="en-US" altLang="zh-CN" sz="2800" b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zh-CN" altLang="en-US" sz="2800" b="1" i="1" kern="100">
                                  <a:effectLst/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2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zh-CN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+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𝒃𝑿</m:t>
                                  </m:r>
                                </m:e>
                              </m:d>
                            </m:sup>
                          </m:sSup>
                        </m:den>
                      </m:f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×</m:t>
                      </m:r>
                      <m:f>
                        <m:f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zh-CN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+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𝒃𝑿</m:t>
                                  </m:r>
                                </m:e>
                              </m:d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zh-CN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+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𝒃𝑿</m:t>
                                  </m:r>
                                </m:e>
                              </m:d>
                            </m:sup>
                          </m:sSup>
                        </m:den>
                      </m:f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f>
                        <m:f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zh-CN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+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𝒃𝑿</m:t>
                                  </m:r>
                                </m:e>
                              </m:d>
                            </m:sup>
                          </m:sSup>
                        </m:num>
                        <m:den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𝟏</m:t>
                          </m:r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𝒆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zh-CN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𝒂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+</m:t>
                                  </m:r>
                                  <m:r>
                                    <a:rPr lang="en-US" altLang="zh-CN" sz="2800" b="1" i="1" kern="100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𝒃𝑿</m:t>
                                  </m:r>
                                </m:e>
                              </m:d>
                            </m:sup>
                          </m:sSup>
                        </m:den>
                      </m:f>
                    </m:oMath>
                  </m:oMathPara>
                </a14:m>
                <a:endParaRPr lang="en-US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:endParaRPr lang="zh-CN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×</m:t>
                      </m:r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  <m:r>
                        <a:rPr lang="en-US" altLang="zh-CN" sz="2800" b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:endParaRPr lang="zh-CN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−</m:t>
                      </m:r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×</m:t>
                      </m:r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:endParaRPr lang="zh-CN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𝑷</m:t>
                      </m:r>
                      <m:r>
                        <a:rPr lang="en-US" altLang="zh-CN" sz="2800" b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𝟏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𝑷</m:t>
                              </m:r>
                            </m:e>
                          </m:d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:endParaRPr lang="zh-CN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2800" b="1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𝑷</m:t>
                              </m:r>
                            </m:num>
                            <m:den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𝟏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𝑷</m:t>
                              </m:r>
                            </m:den>
                          </m:f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=</m:t>
                          </m:r>
                          <m:r>
                            <a:rPr lang="en-US" altLang="zh-CN" sz="2800" b="1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𝒆</m:t>
                          </m:r>
                        </m:e>
                        <m:sup>
                          <m:d>
                            <m:dPr>
                              <m:ctrlPr>
                                <a:rPr lang="zh-CN" altLang="zh-CN" sz="28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𝒂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r>
                                <a:rPr lang="en-US" altLang="zh-CN" sz="28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𝒃𝑿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zh-CN" altLang="zh-CN" sz="28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marL="0" indent="0">
                  <a:buNone/>
                </a:pPr>
                <a:endParaRPr lang="zh-CN" altLang="en-US" sz="2800" b="1" dirty="0"/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754C0602-9D14-3DCD-F25F-98AC99250E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3548" y="1265219"/>
                <a:ext cx="10394052" cy="550411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449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C2F4F031-ABA3-40F2-B454-F126A2AA8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最终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4" name="Rectangle 2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spcBef>
                    <a:spcPct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𝐥𝐧</m:t>
                      </m:r>
                      <m:d>
                        <m:dPr>
                          <m:ctrlPr>
                            <a:rPr lang="zh-CN" altLang="en-US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num>
                            <m:den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zh-CN" altLang="en-US" b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den>
                          </m:f>
                        </m:e>
                      </m:d>
                      <m:r>
                        <a:rPr lang="zh-CN" altLang="en-US" b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zh-CN" altLang="en-US" b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𝒃𝑿</m:t>
                      </m:r>
                    </m:oMath>
                  </m:oMathPara>
                </a14:m>
                <a:endParaRPr lang="en-US" altLang="zh-CN" b="1" kern="100" dirty="0">
                  <a:solidFill>
                    <a:srgbClr val="0000CC"/>
                  </a:solidFill>
                  <a:ea typeface="宋体" panose="02010600030101010101" pitchFamily="2" charset="-122"/>
                </a:endParaRPr>
              </a:p>
              <a:p>
                <a:pPr indent="0">
                  <a:spcAft>
                    <a:spcPts val="0"/>
                  </a:spcAft>
                  <a:buNone/>
                </a:pPr>
                <a:r>
                  <a:rPr lang="zh-CN" altLang="en-US" b="1" kern="100" dirty="0">
                    <a:solidFill>
                      <a:srgbClr val="0000CC"/>
                    </a:solidFill>
                    <a:ea typeface="宋体" panose="02010600030101010101" pitchFamily="2" charset="-122"/>
                  </a:rPr>
                  <a:t>令</a:t>
                </a:r>
                <a:endParaRPr lang="en-US" altLang="zh-CN" b="1" kern="100" dirty="0">
                  <a:solidFill>
                    <a:srgbClr val="0000CC"/>
                  </a:solidFill>
                  <a:ea typeface="宋体" panose="02010600030101010101" pitchFamily="2" charset="-122"/>
                </a:endParaRPr>
              </a:p>
              <a:p>
                <a:pPr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kern="1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m:t>logit</m:t>
                      </m:r>
                      <m:r>
                        <m:rPr>
                          <m:nor/>
                        </m:rPr>
                        <a:rPr lang="en-US" altLang="zh-CN" b="1" kern="1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CN" b="1" i="1" kern="100" dirty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m:t>P</m:t>
                      </m:r>
                      <m:r>
                        <a:rPr lang="en-US" altLang="zh-CN" b="1" i="1" kern="100" dirty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r>
                        <a:rPr lang="zh-CN" altLang="en-US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𝐥𝐧</m:t>
                      </m:r>
                      <m:d>
                        <m:dPr>
                          <m:ctrlPr>
                            <a:rPr lang="zh-CN" altLang="en-US" b="1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num>
                            <m:den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zh-CN" altLang="en-US" b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b="1" i="1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altLang="zh-CN" b="1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ctr">
                  <a:spcAft>
                    <a:spcPts val="0"/>
                  </a:spcAft>
                  <a:buNone/>
                </a:pPr>
                <a:r>
                  <a:rPr lang="en-US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logit </a:t>
                </a:r>
                <a:r>
                  <a:rPr lang="en-US" altLang="zh-CN" b="1" i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en-US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= </a:t>
                </a:r>
                <a:r>
                  <a:rPr lang="en-US" altLang="zh-CN" b="1" i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+ </a:t>
                </a:r>
                <a:r>
                  <a:rPr lang="zh-CN" altLang="en-US" b="1" dirty="0"/>
                  <a:t>Σ</a:t>
                </a:r>
                <a:r>
                  <a:rPr lang="en-US" altLang="zh-CN" b="1" i="1" kern="100" dirty="0" err="1">
                    <a:latin typeface="Times New Roman" panose="02020603050405020304" pitchFamily="18" charset="0"/>
                    <a:ea typeface="宋体" panose="02010600030101010101" pitchFamily="2" charset="-122"/>
                  </a:rPr>
                  <a:t>bX</a:t>
                </a:r>
                <a:endParaRPr lang="zh-CN" altLang="zh-CN" b="1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marL="0" indent="0">
                  <a:buNone/>
                </a:pPr>
                <a:endParaRPr lang="en-US" altLang="zh-CN" b="1" dirty="0"/>
              </a:p>
            </p:txBody>
          </p:sp>
        </mc:Choice>
        <mc:Fallback xmlns=""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73023B-33F1-D3B7-9A06-6FADE73C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回归系数</a:t>
            </a:r>
            <a:r>
              <a:rPr lang="en-US" altLang="zh-CN" b="1" i="1" dirty="0"/>
              <a:t>b</a:t>
            </a:r>
            <a:r>
              <a:rPr lang="zh-CN" altLang="en-US" b="1" dirty="0"/>
              <a:t>的含义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4415445-B2E3-F223-8325-F74CB3FFB3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0" y="1981200"/>
                <a:ext cx="10363200" cy="4832176"/>
              </a:xfrm>
            </p:spPr>
            <p:txBody>
              <a:bodyPr/>
              <a:lstStyle/>
              <a:p>
                <a:pPr indent="266700" algn="l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b="1" i="1" kern="10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𝒀</m:t>
                            </m:r>
                          </m:e>
                        </m:acc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sub>
                    </m:sSub>
                    <m:r>
                      <a:rPr lang="zh-CN" altLang="en-US" sz="3200" b="1" i="1" kern="100">
                        <a:effectLst/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2"/>
                      </a:rPr>
                      <m:t>−</m:t>
                    </m:r>
                    <m:sSub>
                      <m:sSub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𝒀</m:t>
                            </m:r>
                          </m:e>
                        </m:acc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𝟎</m:t>
                        </m:r>
                      </m:sub>
                    </m:sSub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𝒂</m:t>
                    </m:r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+</m:t>
                    </m:r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𝒃</m:t>
                    </m:r>
                    <m:d>
                      <m:d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𝑿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+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e>
                    </m:d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−</m:t>
                    </m:r>
                    <m:d>
                      <m:d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𝒂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+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𝒃𝑿</m:t>
                        </m:r>
                      </m:e>
                    </m:d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𝒃</m:t>
                    </m:r>
                  </m:oMath>
                </a14:m>
                <a:endParaRPr lang="zh-CN" altLang="zh-CN" sz="32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266700" algn="l"/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令</a:t>
                </a:r>
                <a:r>
                  <a:rPr lang="en-US" altLang="zh-CN" sz="3200" b="1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r>
                  <a:rPr lang="en-US" altLang="zh-CN" sz="3200" b="1" kern="100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和</a:t>
                </a:r>
                <a:r>
                  <a:rPr lang="en-US" altLang="zh-CN" sz="3200" b="1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Ω</a:t>
                </a:r>
                <a:r>
                  <a:rPr lang="en-US" altLang="zh-CN" sz="3200" b="1" kern="100" baseline="-250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分别为</a:t>
                </a:r>
                <a:r>
                  <a:rPr lang="en-US" altLang="zh-CN" sz="3200" b="1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增加</a:t>
                </a:r>
                <a:r>
                  <a:rPr lang="en-US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个单位前后的发生比，即</a:t>
                </a:r>
              </a:p>
              <a:p>
                <a:pPr indent="266700" algn="l"/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𝜴</m:t>
                        </m:r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𝟎</m:t>
                        </m:r>
                      </m:sub>
                    </m:sSub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𝜴</m:t>
                        </m:r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f>
                      <m:f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32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127000" algn="l"/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𝐥𝐧</m:t>
                    </m:r>
                    <m:sSub>
                      <m:sSub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𝜴</m:t>
                        </m:r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𝟏</m:t>
                        </m:r>
                      </m:sub>
                    </m:sSub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−</m:t>
                    </m:r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𝐥𝐧</m:t>
                    </m:r>
                    <m:sSub>
                      <m:sSub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𝜴</m:t>
                        </m:r>
                      </m:e>
                      <m: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𝟎</m:t>
                        </m:r>
                      </m:sub>
                    </m:sSub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func>
                      <m:func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𝒍𝒏</m:t>
                        </m:r>
                      </m:fName>
                      <m:e>
                        <m:f>
                          <m:fPr>
                            <m:type m:val="lin"/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</a:rPr>
                                  <m:t>𝜴</m:t>
                                </m:r>
                              </m:e>
                              <m:sub>
                                <m:r>
                                  <a:rPr lang="en-US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</a:rPr>
                                  <m:t>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</a:rPr>
                                  <m:t>𝜴</m:t>
                                </m:r>
                              </m:e>
                              <m:sub>
                                <m:r>
                                  <a:rPr lang="en-US" altLang="zh-CN" sz="3200" b="1" i="1" kern="100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=</m:t>
                            </m:r>
                          </m:den>
                        </m:f>
                      </m:e>
                    </m:func>
                    <m:r>
                      <a:rPr lang="en-US" altLang="zh-CN" sz="3200" b="1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𝒃</m:t>
                    </m:r>
                  </m:oMath>
                </a14:m>
                <a:endParaRPr lang="zh-CN" altLang="zh-CN" sz="32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127000" algn="l"/>
                <a:r>
                  <a:rPr lang="zh-CN" altLang="zh-CN" sz="3200" b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𝜴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3200" b="1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𝜴</m:t>
                            </m:r>
                          </m:e>
                          <m:sub>
                            <m:r>
                              <a:rPr lang="en-US" altLang="zh-CN" sz="3200" b="1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=</m:t>
                        </m:r>
                      </m:den>
                    </m:f>
                    <m:sSup>
                      <m:sSupPr>
                        <m:ctrlPr>
                          <a:rPr lang="zh-CN" altLang="zh-CN" sz="3200" b="1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𝒆</m:t>
                        </m:r>
                      </m:e>
                      <m:sup>
                        <m:r>
                          <a:rPr lang="en-US" altLang="zh-CN" sz="3200" b="1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𝒃</m:t>
                        </m:r>
                      </m:sup>
                    </m:sSup>
                  </m:oMath>
                </a14:m>
                <a:endParaRPr lang="zh-CN" altLang="zh-CN" sz="3200" b="1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b="1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4415445-B2E3-F223-8325-F74CB3FFB3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981200"/>
                <a:ext cx="10363200" cy="483217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5576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88913"/>
            <a:ext cx="7772400" cy="1143000"/>
          </a:xfrm>
        </p:spPr>
        <p:txBody>
          <a:bodyPr/>
          <a:lstStyle/>
          <a:p>
            <a:r>
              <a:rPr lang="en-US" altLang="zh-CN" b="1" dirty="0"/>
              <a:t>L</a:t>
            </a:r>
            <a:r>
              <a:rPr lang="zh-CN" altLang="en-US" b="1" dirty="0"/>
              <a:t>ogistic模型的检验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543864"/>
            <a:ext cx="10873208" cy="5301208"/>
          </a:xfrm>
        </p:spPr>
        <p:txBody>
          <a:bodyPr/>
          <a:lstStyle/>
          <a:p>
            <a:pPr marL="342900" lvl="1" indent="-342900">
              <a:buFontTx/>
              <a:buChar char="•"/>
              <a:defRPr/>
            </a:pPr>
            <a:r>
              <a:rPr lang="zh-CN" altLang="en-US" sz="3200" b="1" dirty="0"/>
              <a:t>模型的整体显著性检验</a:t>
            </a:r>
            <a:r>
              <a:rPr lang="en-US" altLang="zh-CN" sz="3200" b="1" dirty="0"/>
              <a:t>——</a:t>
            </a:r>
            <a:r>
              <a:rPr lang="zh-CN" altLang="en-US" sz="3200" b="1" dirty="0"/>
              <a:t>似然函数值</a:t>
            </a:r>
            <a:endParaRPr lang="en-US" altLang="zh-CN" sz="3200" b="1" dirty="0"/>
          </a:p>
          <a:p>
            <a:pPr lvl="1">
              <a:defRPr/>
            </a:pPr>
            <a:r>
              <a:rPr lang="zh-CN" altLang="en-US" b="1" dirty="0"/>
              <a:t>似然值（</a:t>
            </a:r>
            <a:r>
              <a:rPr lang="en-US" altLang="zh-CN" b="1" dirty="0"/>
              <a:t> </a:t>
            </a:r>
            <a:r>
              <a:rPr lang="en-US" altLang="zh-CN" b="1" dirty="0" err="1"/>
              <a:t>likelyhood</a:t>
            </a:r>
            <a:r>
              <a:rPr lang="zh-CN" altLang="en-US" b="1" dirty="0"/>
              <a:t>）相当于概率，越近</a:t>
            </a:r>
            <a:r>
              <a:rPr lang="en-US" altLang="zh-CN" b="1" dirty="0"/>
              <a:t>1</a:t>
            </a:r>
            <a:r>
              <a:rPr lang="zh-CN" altLang="en-US" b="1" dirty="0"/>
              <a:t>为拟合越好</a:t>
            </a:r>
            <a:endParaRPr lang="en-US" altLang="zh-CN" b="1" dirty="0"/>
          </a:p>
          <a:p>
            <a:pPr lvl="1">
              <a:defRPr/>
            </a:pPr>
            <a:r>
              <a:rPr lang="zh-CN" altLang="en-US" b="1" dirty="0"/>
              <a:t>取对数后乘以</a:t>
            </a:r>
            <a:r>
              <a:rPr lang="en-US" altLang="zh-CN" sz="3200" b="1" dirty="0">
                <a:solidFill>
                  <a:srgbClr val="0000CC"/>
                </a:solidFill>
              </a:rPr>
              <a:t>−2</a:t>
            </a:r>
            <a:r>
              <a:rPr lang="zh-CN" altLang="en-US" b="1" dirty="0"/>
              <a:t>（</a:t>
            </a:r>
            <a:r>
              <a:rPr lang="en-US" altLang="zh-CN" b="1" dirty="0"/>
              <a:t>−2Log </a:t>
            </a:r>
            <a:r>
              <a:rPr lang="en-US" altLang="zh-CN" b="1" dirty="0" err="1"/>
              <a:t>likelyhood</a:t>
            </a:r>
            <a:r>
              <a:rPr lang="zh-CN" altLang="en-US" b="1" dirty="0"/>
              <a:t>，或</a:t>
            </a:r>
            <a:r>
              <a:rPr lang="en-US" altLang="zh-CN" b="1" dirty="0"/>
              <a:t> −2LL</a:t>
            </a:r>
            <a:r>
              <a:rPr lang="zh-CN" altLang="en-US" b="1" dirty="0"/>
              <a:t>）</a:t>
            </a:r>
          </a:p>
          <a:p>
            <a:pPr lvl="1">
              <a:defRPr/>
            </a:pPr>
            <a:r>
              <a:rPr lang="zh-CN" altLang="en-US" b="1" dirty="0"/>
              <a:t>参照模型与截距模型的差距（</a:t>
            </a:r>
            <a:r>
              <a:rPr lang="zh-CN" altLang="en-US" b="1" i="1" dirty="0"/>
              <a:t>L</a:t>
            </a:r>
            <a:r>
              <a:rPr lang="zh-CN" altLang="en-US" b="1" baseline="-25000" dirty="0"/>
              <a:t>0</a:t>
            </a:r>
            <a:r>
              <a:rPr lang="zh-CN" altLang="en-US" b="1" i="1" baseline="-25000" dirty="0"/>
              <a:t> </a:t>
            </a:r>
            <a:r>
              <a:rPr lang="zh-CN" altLang="en-US" b="1" dirty="0"/>
              <a:t>/</a:t>
            </a:r>
            <a:r>
              <a:rPr lang="zh-CN" altLang="en-US" b="1" i="1" dirty="0"/>
              <a:t> L</a:t>
            </a:r>
            <a:r>
              <a:rPr lang="zh-CN" altLang="en-US" b="1" i="1" baseline="-25000" dirty="0"/>
              <a:t>x</a:t>
            </a:r>
            <a:r>
              <a:rPr lang="zh-CN" altLang="en-US" b="1" dirty="0"/>
              <a:t>），</a:t>
            </a:r>
            <a:r>
              <a:rPr lang="zh-CN" altLang="zh-CN" b="1" dirty="0"/>
              <a:t>两个模型的</a:t>
            </a:r>
            <a:r>
              <a:rPr lang="en-US" altLang="zh-CN" b="1" dirty="0"/>
              <a:t>−2LL</a:t>
            </a:r>
            <a:r>
              <a:rPr lang="zh-CN" altLang="zh-CN" b="1" dirty="0"/>
              <a:t>之差——近似服从</a:t>
            </a:r>
            <a:r>
              <a:rPr lang="en-US" altLang="zh-CN" b="1" i="1" dirty="0"/>
              <a:t>χ</a:t>
            </a:r>
            <a:r>
              <a:rPr lang="en-US" altLang="zh-CN" b="1" baseline="30000" dirty="0"/>
              <a:t>2</a:t>
            </a:r>
            <a:r>
              <a:rPr lang="zh-CN" altLang="zh-CN" b="1" dirty="0"/>
              <a:t>分布</a:t>
            </a:r>
            <a:endParaRPr lang="zh-CN" altLang="en-US" b="1" dirty="0"/>
          </a:p>
          <a:p>
            <a:pPr>
              <a:defRPr/>
            </a:pPr>
            <a:r>
              <a:rPr lang="zh-CN" altLang="en-US" b="1" dirty="0"/>
              <a:t>回归系数的检验（Wald检验）：</a:t>
            </a:r>
            <a:endParaRPr lang="en-US" altLang="zh-CN" b="1" dirty="0"/>
          </a:p>
          <a:p>
            <a:pPr marL="0" indent="0" algn="ctr">
              <a:buFontTx/>
              <a:buNone/>
              <a:defRPr/>
            </a:pPr>
            <a:r>
              <a:rPr lang="en-US" altLang="zh-CN" b="1" dirty="0"/>
              <a:t>Wald = (</a:t>
            </a:r>
            <a:r>
              <a:rPr lang="en-US" altLang="zh-CN" b="1" i="1" dirty="0"/>
              <a:t>b</a:t>
            </a:r>
            <a:r>
              <a:rPr lang="en-US" altLang="zh-CN" b="1" i="1" baseline="-25000" dirty="0"/>
              <a:t>i</a:t>
            </a:r>
            <a:r>
              <a:rPr lang="en-US" altLang="zh-CN" b="1" i="1" dirty="0"/>
              <a:t> / </a:t>
            </a:r>
            <a:r>
              <a:rPr lang="en-US" altLang="zh-CN" b="1" i="1" dirty="0" err="1"/>
              <a:t>s</a:t>
            </a:r>
            <a:r>
              <a:rPr lang="en-US" altLang="zh-CN" b="1" i="1" baseline="-25000" dirty="0" err="1"/>
              <a:t>b</a:t>
            </a:r>
            <a:r>
              <a:rPr lang="en-US" altLang="zh-CN" b="1" i="1" baseline="-55000" dirty="0" err="1"/>
              <a:t>i</a:t>
            </a:r>
            <a:r>
              <a:rPr lang="en-US" altLang="zh-CN" b="1" dirty="0"/>
              <a:t>)</a:t>
            </a:r>
            <a:r>
              <a:rPr lang="en-US" altLang="zh-CN" b="1" baseline="30000" dirty="0"/>
              <a:t>2</a:t>
            </a:r>
            <a:endParaRPr lang="zh-CN" altLang="en-US" b="1" baseline="30000" dirty="0"/>
          </a:p>
          <a:p>
            <a:pPr>
              <a:defRPr/>
            </a:pPr>
            <a:r>
              <a:rPr lang="zh-CN" altLang="en-US" b="1" dirty="0"/>
              <a:t>系数子集（变量分组，</a:t>
            </a:r>
            <a:r>
              <a:rPr lang="en-US" altLang="zh-CN" b="1" dirty="0"/>
              <a:t>block</a:t>
            </a:r>
            <a:r>
              <a:rPr lang="zh-CN" altLang="en-US" b="1" dirty="0"/>
              <a:t>）的假设检验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67D30D-2285-435D-BAE8-1BA2DF886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Block1</a:t>
            </a:r>
            <a:r>
              <a:rPr lang="zh-CN" altLang="en-US" b="1" dirty="0"/>
              <a:t>：模型系数综合检验表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B458F18C-ACBF-4D73-990A-9999426FAE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8271941"/>
              </p:ext>
            </p:extLst>
          </p:nvPr>
        </p:nvGraphicFramePr>
        <p:xfrm>
          <a:off x="2135560" y="1752600"/>
          <a:ext cx="7704855" cy="4772744"/>
        </p:xfrm>
        <a:graphic>
          <a:graphicData uri="http://schemas.openxmlformats.org/drawingml/2006/table">
            <a:tbl>
              <a:tblPr/>
              <a:tblGrid>
                <a:gridCol w="1189877">
                  <a:extLst>
                    <a:ext uri="{9D8B030D-6E8A-4147-A177-3AD203B41FA5}">
                      <a16:colId xmlns:a16="http://schemas.microsoft.com/office/drawing/2014/main" val="273708651"/>
                    </a:ext>
                  </a:extLst>
                </a:gridCol>
                <a:gridCol w="1784101">
                  <a:extLst>
                    <a:ext uri="{9D8B030D-6E8A-4147-A177-3AD203B41FA5}">
                      <a16:colId xmlns:a16="http://schemas.microsoft.com/office/drawing/2014/main" val="1330315745"/>
                    </a:ext>
                  </a:extLst>
                </a:gridCol>
                <a:gridCol w="1784101">
                  <a:extLst>
                    <a:ext uri="{9D8B030D-6E8A-4147-A177-3AD203B41FA5}">
                      <a16:colId xmlns:a16="http://schemas.microsoft.com/office/drawing/2014/main" val="1648354634"/>
                    </a:ext>
                  </a:extLst>
                </a:gridCol>
                <a:gridCol w="1473388">
                  <a:extLst>
                    <a:ext uri="{9D8B030D-6E8A-4147-A177-3AD203B41FA5}">
                      <a16:colId xmlns:a16="http://schemas.microsoft.com/office/drawing/2014/main" val="1632354271"/>
                    </a:ext>
                  </a:extLst>
                </a:gridCol>
                <a:gridCol w="1473388">
                  <a:extLst>
                    <a:ext uri="{9D8B030D-6E8A-4147-A177-3AD203B41FA5}">
                      <a16:colId xmlns:a16="http://schemas.microsoft.com/office/drawing/2014/main" val="1647010014"/>
                    </a:ext>
                  </a:extLst>
                </a:gridCol>
              </a:tblGrid>
              <a:tr h="959568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Omnibus Tests of Model Coefficients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353192"/>
                  </a:ext>
                </a:extLst>
              </a:tr>
              <a:tr h="934472">
                <a:tc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Chi-square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714871"/>
                  </a:ext>
                </a:extLst>
              </a:tr>
              <a:tr h="959568"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 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11.345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095355"/>
                  </a:ext>
                </a:extLst>
              </a:tr>
              <a:tr h="9595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Block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11.345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383766"/>
                  </a:ext>
                </a:extLst>
              </a:tr>
              <a:tr h="9595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Model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11.345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837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812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C49C2A-F307-4FFE-A84C-57892B94D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7.1</a:t>
            </a:r>
            <a:r>
              <a:rPr lang="zh-CN" altLang="en-US" b="1" dirty="0"/>
              <a:t>结果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6BF5D8-F279-4997-AAD2-CA6F9554E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06ACFD8-A5D7-4704-AF76-F445BE127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850" y="1553151"/>
            <a:ext cx="9910299" cy="252028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4F7CB42-7874-4A83-A82C-383067360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8" y="3617976"/>
            <a:ext cx="10163243" cy="263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7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168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56B6418-B66C-4CED-B15A-F0D9C69E0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260648"/>
            <a:ext cx="9415702" cy="403244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EA53CD8-2B65-4CCF-AA16-E581EE283D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989" y="3140968"/>
            <a:ext cx="9574405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EE7D96-C1BF-44BD-B83C-0D33C4E7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Block 2</a:t>
            </a:r>
            <a:r>
              <a:rPr lang="zh-CN" altLang="en-US" b="1" dirty="0"/>
              <a:t>：模型系数综合检验表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43E3EEE1-E853-4CE9-9085-8CE633B1689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98179255"/>
              </p:ext>
            </p:extLst>
          </p:nvPr>
        </p:nvGraphicFramePr>
        <p:xfrm>
          <a:off x="119336" y="1981200"/>
          <a:ext cx="7344817" cy="4190412"/>
        </p:xfrm>
        <a:graphic>
          <a:graphicData uri="http://schemas.openxmlformats.org/drawingml/2006/table">
            <a:tbl>
              <a:tblPr/>
              <a:tblGrid>
                <a:gridCol w="1134275">
                  <a:extLst>
                    <a:ext uri="{9D8B030D-6E8A-4147-A177-3AD203B41FA5}">
                      <a16:colId xmlns:a16="http://schemas.microsoft.com/office/drawing/2014/main" val="3329428944"/>
                    </a:ext>
                  </a:extLst>
                </a:gridCol>
                <a:gridCol w="1700732">
                  <a:extLst>
                    <a:ext uri="{9D8B030D-6E8A-4147-A177-3AD203B41FA5}">
                      <a16:colId xmlns:a16="http://schemas.microsoft.com/office/drawing/2014/main" val="3588987452"/>
                    </a:ext>
                  </a:extLst>
                </a:gridCol>
                <a:gridCol w="1700732">
                  <a:extLst>
                    <a:ext uri="{9D8B030D-6E8A-4147-A177-3AD203B41FA5}">
                      <a16:colId xmlns:a16="http://schemas.microsoft.com/office/drawing/2014/main" val="1350444520"/>
                    </a:ext>
                  </a:extLst>
                </a:gridCol>
                <a:gridCol w="1404539">
                  <a:extLst>
                    <a:ext uri="{9D8B030D-6E8A-4147-A177-3AD203B41FA5}">
                      <a16:colId xmlns:a16="http://schemas.microsoft.com/office/drawing/2014/main" val="1611785820"/>
                    </a:ext>
                  </a:extLst>
                </a:gridCol>
                <a:gridCol w="1404539">
                  <a:extLst>
                    <a:ext uri="{9D8B030D-6E8A-4147-A177-3AD203B41FA5}">
                      <a16:colId xmlns:a16="http://schemas.microsoft.com/office/drawing/2014/main" val="3097170216"/>
                    </a:ext>
                  </a:extLst>
                </a:gridCol>
              </a:tblGrid>
              <a:tr h="622058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Omnibus Tests of Model Coefficients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24052"/>
                  </a:ext>
                </a:extLst>
              </a:tr>
              <a:tr h="1394166">
                <a:tc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Chi-square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501609"/>
                  </a:ext>
                </a:extLst>
              </a:tr>
              <a:tr h="930072"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 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.783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939637"/>
                  </a:ext>
                </a:extLst>
              </a:tr>
              <a:tr h="62205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Block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.783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640526"/>
                  </a:ext>
                </a:extLst>
              </a:tr>
              <a:tr h="62205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Model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11.833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.008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580757"/>
                  </a:ext>
                </a:extLst>
              </a:tr>
            </a:tbl>
          </a:graphicData>
        </a:graphic>
      </p:graphicFrame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DE79DD0-5411-48ED-B46B-2C047640F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24192" y="2420888"/>
            <a:ext cx="4032448" cy="3675112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新模型</a:t>
            </a:r>
            <a:r>
              <a:rPr lang="en-US" altLang="zh-CN" sz="2800" b="1" dirty="0"/>
              <a:t>–2LL</a:t>
            </a:r>
            <a:r>
              <a:rPr lang="zh-CN" altLang="en-US" sz="2800" b="1" dirty="0"/>
              <a:t>与前一个仅包括第一组（</a:t>
            </a:r>
            <a:r>
              <a:rPr lang="en-US" altLang="zh-CN" sz="2800" b="1" dirty="0"/>
              <a:t>Block 1</a:t>
            </a:r>
            <a:r>
              <a:rPr lang="zh-CN" altLang="en-US" sz="2800" b="1" dirty="0"/>
              <a:t>）变量（</a:t>
            </a:r>
            <a:r>
              <a:rPr lang="en-US" altLang="zh-CN" sz="2800" b="1" dirty="0"/>
              <a:t>Math</a:t>
            </a:r>
            <a:r>
              <a:rPr lang="zh-CN" altLang="en-US" sz="2800" b="1" dirty="0"/>
              <a:t>）的模型的</a:t>
            </a:r>
            <a:r>
              <a:rPr lang="en-US" altLang="zh-CN" sz="2800" b="1" dirty="0"/>
              <a:t>–2LL</a:t>
            </a:r>
            <a:r>
              <a:rPr lang="zh-CN" altLang="en-US" sz="2800" b="1" dirty="0"/>
              <a:t>只相差</a:t>
            </a:r>
            <a:r>
              <a:rPr lang="en-US" altLang="zh-CN" sz="2800" b="1" dirty="0"/>
              <a:t>0.488</a:t>
            </a:r>
          </a:p>
          <a:p>
            <a:pPr marL="0" indent="0">
              <a:buNone/>
            </a:pPr>
            <a:r>
              <a:rPr lang="zh-CN" altLang="en-US" sz="2800" b="1" dirty="0"/>
              <a:t>（即</a:t>
            </a:r>
            <a:r>
              <a:rPr lang="en-US" altLang="zh-CN" sz="2800" b="1" dirty="0"/>
              <a:t>11.833 – 11.345</a:t>
            </a:r>
            <a:r>
              <a:rPr lang="zh-CN" altLang="en-US" sz="2800" b="1" dirty="0"/>
              <a:t>）</a:t>
            </a:r>
            <a:endParaRPr lang="en-US" altLang="zh-CN" sz="2800" b="1" dirty="0"/>
          </a:p>
          <a:p>
            <a:pPr marL="0" indent="0">
              <a:buNone/>
            </a:pPr>
            <a:r>
              <a:rPr lang="zh-CN" altLang="en-US" sz="2800" b="1" dirty="0"/>
              <a:t>或</a:t>
            </a:r>
            <a:endParaRPr lang="en-US" altLang="zh-CN" sz="2800" b="1" dirty="0"/>
          </a:p>
          <a:p>
            <a:pPr marL="0" indent="0">
              <a:buNone/>
            </a:pPr>
            <a:r>
              <a:rPr lang="en-US" altLang="zh-CN" sz="2800" b="1" dirty="0"/>
              <a:t>33.016 – 32.528 = 0.488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8042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5492F54E-FAFF-7682-6574-AF1FCA913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Logistic</a:t>
            </a:r>
            <a:r>
              <a:rPr lang="zh-CN" altLang="en-US" b="1" dirty="0"/>
              <a:t>回归分析的目的和类型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9C1CB71-A4B7-26A0-95E7-3597B5B22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Logistic</a:t>
            </a:r>
            <a:r>
              <a:rPr lang="zh-CN" altLang="en-US" b="1" dirty="0"/>
              <a:t>回归分析的目的</a:t>
            </a:r>
            <a:endParaRPr lang="en-US" altLang="zh-CN" b="1" dirty="0"/>
          </a:p>
          <a:p>
            <a:r>
              <a:rPr lang="en-US" altLang="zh-CN" b="1" dirty="0"/>
              <a:t>Logistic</a:t>
            </a:r>
            <a:r>
              <a:rPr lang="zh-CN" altLang="en-US" b="1" dirty="0"/>
              <a:t>回归分析的类型</a:t>
            </a:r>
          </a:p>
        </p:txBody>
      </p:sp>
    </p:spTree>
    <p:extLst>
      <p:ext uri="{BB962C8B-B14F-4D97-AF65-F5344CB8AC3E}">
        <p14:creationId xmlns:p14="http://schemas.microsoft.com/office/powerpoint/2010/main" val="2266522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7E6EEE-E61F-4A7E-AC93-D9C06E7F5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Block 2</a:t>
            </a:r>
            <a:r>
              <a:rPr lang="zh-CN" altLang="en-US" b="1" dirty="0"/>
              <a:t>：分类结果表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5C5BAB06-8F79-4549-9E25-FDBFCD67C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DA8BF0B-83D0-4D2A-9ED7-F63882E67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59" y="1700808"/>
            <a:ext cx="1281791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49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FCD231-83E3-4D90-AD61-E5DAE40E4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Block 2</a:t>
            </a:r>
            <a:r>
              <a:rPr lang="zh-CN" altLang="en-US" b="1" dirty="0"/>
              <a:t>：回归系数的检验结果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F7E2EE4B-218B-4D88-8491-D9737A782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797" y="1988840"/>
            <a:ext cx="1180460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57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Step-Block</a:t>
            </a:r>
            <a:endParaRPr lang="zh-CN" altLang="en-US" b="1"/>
          </a:p>
        </p:txBody>
      </p:sp>
      <p:sp>
        <p:nvSpPr>
          <p:cNvPr id="8704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  <a:r>
              <a:rPr lang="en-US" altLang="zh-CN" dirty="0"/>
              <a:t>7.1</a:t>
            </a:r>
            <a:r>
              <a:rPr lang="zh-CN" altLang="en-US" dirty="0"/>
              <a:t>加入新的自变量会怎样？</a:t>
            </a:r>
            <a:endParaRPr lang="en-US" altLang="zh-C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524000"/>
          </a:xfrm>
        </p:spPr>
        <p:txBody>
          <a:bodyPr/>
          <a:lstStyle/>
          <a:p>
            <a:r>
              <a:rPr lang="zh-CN" altLang="en-US" b="1" dirty="0"/>
              <a:t>多项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</a:t>
            </a:r>
            <a:br>
              <a:rPr lang="en-US" altLang="zh-CN" b="1" dirty="0"/>
            </a:br>
            <a:r>
              <a:rPr lang="zh-CN" altLang="en-US" b="1" dirty="0"/>
              <a:t>序次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</a:t>
            </a:r>
          </a:p>
        </p:txBody>
      </p:sp>
      <p:sp>
        <p:nvSpPr>
          <p:cNvPr id="88067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9800" y="2997200"/>
            <a:ext cx="7772400" cy="3098800"/>
          </a:xfrm>
        </p:spPr>
        <p:txBody>
          <a:bodyPr/>
          <a:lstStyle/>
          <a:p>
            <a:r>
              <a:rPr lang="zh-CN" altLang="en-US" b="1"/>
              <a:t>多分类</a:t>
            </a:r>
            <a:r>
              <a:rPr lang="en-US" altLang="zh-CN" b="1"/>
              <a:t>logistic</a:t>
            </a:r>
            <a:r>
              <a:rPr lang="zh-CN" altLang="en-US" b="1"/>
              <a:t>回归：因变量为称名量表</a:t>
            </a:r>
            <a:endParaRPr lang="en-US" altLang="zh-CN" b="1"/>
          </a:p>
          <a:p>
            <a:r>
              <a:rPr lang="zh-CN" altLang="en-US" b="1"/>
              <a:t>序次</a:t>
            </a:r>
            <a:r>
              <a:rPr lang="en-US" altLang="zh-CN" b="1"/>
              <a:t>logistic</a:t>
            </a:r>
            <a:r>
              <a:rPr lang="zh-CN" altLang="en-US" b="1"/>
              <a:t>回归：因变量为顺序量表</a:t>
            </a:r>
            <a:r>
              <a:rPr lang="en-US" altLang="zh-CN" b="1"/>
              <a:t>——</a:t>
            </a:r>
            <a:r>
              <a:rPr lang="zh-CN" altLang="en-US" b="1"/>
              <a:t>可用于   </a:t>
            </a:r>
            <a:r>
              <a:rPr lang="zh-CN" altLang="en-US" b="1">
                <a:latin typeface="华文中宋" panose="02010600040101010101" pitchFamily="2" charset="-122"/>
                <a:ea typeface="华文中宋" panose="02010600040101010101" pitchFamily="2" charset="-122"/>
              </a:rPr>
              <a:t>项目反应理论  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97229C-1A61-2F4C-5A8B-92E41EEEF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32656"/>
            <a:ext cx="10363200" cy="1143000"/>
          </a:xfrm>
        </p:spPr>
        <p:txBody>
          <a:bodyPr/>
          <a:lstStyle/>
          <a:p>
            <a:r>
              <a:rPr lang="zh-CN" altLang="zh-CN" sz="4400" b="1" kern="100" dirty="0">
                <a:effectLst/>
                <a:latin typeface="+mn-lt"/>
                <a:cs typeface="Times New Roman" panose="02020603050405020304" pitchFamily="18" charset="0"/>
              </a:rPr>
              <a:t>多项</a:t>
            </a:r>
            <a:r>
              <a:rPr lang="en-US" altLang="zh-CN" sz="4400" b="1" kern="100" dirty="0">
                <a:effectLst/>
                <a:latin typeface="+mn-lt"/>
              </a:rPr>
              <a:t>Logistic</a:t>
            </a:r>
            <a:r>
              <a:rPr lang="zh-CN" altLang="zh-CN" sz="4400" b="1" kern="100" dirty="0">
                <a:effectLst/>
                <a:latin typeface="+mn-lt"/>
                <a:cs typeface="Times New Roman" panose="02020603050405020304" pitchFamily="18" charset="0"/>
              </a:rPr>
              <a:t>回归分析</a:t>
            </a:r>
            <a:endParaRPr lang="zh-CN" altLang="en-US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8993A53-BE53-0DA4-04BA-3E6EA750FB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0" y="1475656"/>
                <a:ext cx="10363200" cy="5301208"/>
              </a:xfrm>
            </p:spPr>
            <p:txBody>
              <a:bodyPr/>
              <a:lstStyle/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zh-CN" sz="320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zh-CN" altLang="zh-CN" sz="3200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altLang="zh-CN" sz="3200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zh-CN" altLang="zh-CN" sz="3200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altLang="zh-CN" sz="3200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ctr">
                  <a:buNone/>
                </a:pP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……</a:t>
                </a: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3200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zh-CN" altLang="zh-CN" sz="3200" i="1" kern="10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𝑘</m:t>
                                      </m:r>
                                      <m:r>
                                        <a:rPr lang="zh-CN" altLang="en-US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微软雅黑" panose="020B0503020204020204" pitchFamily="34" charset="-122"/>
                                        </a:rPr>
                                        <m:t>−</m:t>
                                      </m:r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altLang="zh-CN" sz="3200" i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altLang="zh-CN" sz="3200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(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𝑘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−1)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l">
                  <a:buNone/>
                </a:pP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𝑃</m:t>
                        </m:r>
                      </m:e>
                      <m:sub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是参照类的概率，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𝑃</m:t>
                        </m:r>
                      </m:e>
                      <m:sub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2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𝑃</m:t>
                        </m:r>
                      </m:e>
                      <m:sub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𝑘</m:t>
                        </m:r>
                        <m:r>
                          <a:rPr lang="zh-CN" altLang="en-US" sz="32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−</m:t>
                        </m:r>
                        <m:r>
                          <a:rPr lang="en-US" altLang="zh-CN" sz="32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是其他</a:t>
                </a:r>
                <a:r>
                  <a:rPr lang="en-US" altLang="zh-CN" sz="3200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en-US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 – 1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个类别的概率。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8993A53-BE53-0DA4-04BA-3E6EA750FB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475656"/>
                <a:ext cx="10363200" cy="5301208"/>
              </a:xfrm>
              <a:blipFill>
                <a:blip r:embed="rId2"/>
                <a:stretch>
                  <a:fillRect r="-353" b="-31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5052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6A6635-8025-936C-4A2F-36BACBF18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60648"/>
            <a:ext cx="10363200" cy="1143000"/>
          </a:xfrm>
        </p:spPr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7.2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4186EE-75BE-58CA-71E3-154F0FA6C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8760"/>
            <a:ext cx="12072664" cy="5184576"/>
          </a:xfrm>
        </p:spPr>
        <p:txBody>
          <a:bodyPr/>
          <a:lstStyle/>
          <a:p>
            <a:r>
              <a:rPr lang="zh-CN" altLang="en-US" sz="2800" b="1" dirty="0"/>
              <a:t>近些年来，经济合作与发展组织（</a:t>
            </a:r>
            <a:r>
              <a:rPr lang="en-US" altLang="zh-CN" sz="2800" b="1" dirty="0"/>
              <a:t>OECD</a:t>
            </a:r>
            <a:r>
              <a:rPr lang="zh-CN" altLang="en-US" sz="2800" b="1" dirty="0"/>
              <a:t>）开展了两项重大的跨国基础教育研究，即以学业能力为主的</a:t>
            </a:r>
            <a:r>
              <a:rPr lang="en-US" altLang="zh-CN" sz="2800" b="1" dirty="0"/>
              <a:t>PISA</a:t>
            </a:r>
            <a:r>
              <a:rPr lang="zh-CN" altLang="en-US" sz="2800" b="1" dirty="0"/>
              <a:t>测试和以社会情绪能力为主的</a:t>
            </a:r>
            <a:r>
              <a:rPr lang="en-US" altLang="zh-CN" sz="2800" b="1" dirty="0"/>
              <a:t>SSES</a:t>
            </a:r>
            <a:r>
              <a:rPr lang="zh-CN" altLang="en-US" sz="2800" b="1" dirty="0"/>
              <a:t>测试。</a:t>
            </a:r>
            <a:endParaRPr lang="en-US" altLang="zh-CN" sz="2800" b="1" dirty="0"/>
          </a:p>
          <a:p>
            <a:r>
              <a:rPr lang="zh-CN" altLang="en-US" sz="2800" b="1" dirty="0"/>
              <a:t>在</a:t>
            </a:r>
            <a:r>
              <a:rPr lang="en-US" altLang="zh-CN" sz="2800" b="1" dirty="0"/>
              <a:t>SSES</a:t>
            </a:r>
            <a:r>
              <a:rPr lang="zh-CN" altLang="en-US" sz="2800" b="1" dirty="0"/>
              <a:t>测试中，</a:t>
            </a:r>
            <a:r>
              <a:rPr lang="en-US" altLang="zh-CN" sz="2800" b="1" dirty="0"/>
              <a:t>OECD</a:t>
            </a:r>
            <a:r>
              <a:rPr lang="zh-CN" altLang="en-US" sz="2800" b="1" dirty="0"/>
              <a:t>采用</a:t>
            </a:r>
            <a:r>
              <a:rPr lang="en-US" altLang="zh-CN" sz="2800" b="1" dirty="0"/>
              <a:t>5</a:t>
            </a:r>
            <a:r>
              <a:rPr lang="zh-CN" altLang="en-US" sz="2800" b="1" dirty="0"/>
              <a:t>大指标来衡量学生的社会与情绪能力：任务能力（</a:t>
            </a:r>
            <a:r>
              <a:rPr lang="en-US" altLang="zh-CN" sz="2800" b="1" dirty="0"/>
              <a:t>P1_TaskPerf</a:t>
            </a:r>
            <a:r>
              <a:rPr lang="zh-CN" altLang="en-US" sz="2800" b="1" dirty="0"/>
              <a:t>）、情绪调节（</a:t>
            </a:r>
            <a:r>
              <a:rPr lang="en-US" altLang="zh-CN" sz="2800" b="1" dirty="0"/>
              <a:t>P2_EmotionReg</a:t>
            </a:r>
            <a:r>
              <a:rPr lang="zh-CN" altLang="en-US" sz="2800" b="1" dirty="0"/>
              <a:t>）、协作能力（</a:t>
            </a:r>
            <a:r>
              <a:rPr lang="en-US" altLang="zh-CN" sz="2800" b="1" dirty="0"/>
              <a:t>P3_Cooperative</a:t>
            </a:r>
            <a:r>
              <a:rPr lang="zh-CN" altLang="en-US" sz="2800" b="1" dirty="0"/>
              <a:t>）、开放能力（</a:t>
            </a:r>
            <a:r>
              <a:rPr lang="en-US" altLang="zh-CN" sz="2800" b="1" dirty="0"/>
              <a:t>P4_Open</a:t>
            </a:r>
            <a:r>
              <a:rPr lang="zh-CN" altLang="en-US" sz="2800" b="1" dirty="0"/>
              <a:t>）和交往能力（</a:t>
            </a:r>
            <a:r>
              <a:rPr lang="en-US" altLang="zh-CN" sz="2800" b="1" dirty="0"/>
              <a:t>P5_Commu</a:t>
            </a:r>
            <a:r>
              <a:rPr lang="zh-CN" altLang="en-US" sz="2800" b="1" dirty="0"/>
              <a:t>）。</a:t>
            </a:r>
            <a:endParaRPr lang="en-US" altLang="zh-CN" sz="2800" b="1" dirty="0"/>
          </a:p>
          <a:p>
            <a:r>
              <a:rPr lang="zh-CN" altLang="en-US" sz="2800" b="1" dirty="0"/>
              <a:t>在数据文件“例题</a:t>
            </a:r>
            <a:r>
              <a:rPr lang="en-US" altLang="zh-CN" sz="2800" b="1" dirty="0"/>
              <a:t>0702-</a:t>
            </a:r>
            <a:r>
              <a:rPr lang="zh-CN" altLang="en-US" sz="2800" b="1" dirty="0"/>
              <a:t>多项</a:t>
            </a:r>
            <a:r>
              <a:rPr lang="en-US" altLang="zh-CN" sz="2800" b="1" dirty="0"/>
              <a:t>-</a:t>
            </a:r>
            <a:r>
              <a:rPr lang="zh-CN" altLang="en-US" sz="2800" b="1" dirty="0"/>
              <a:t>序次</a:t>
            </a:r>
            <a:r>
              <a:rPr lang="en-US" altLang="zh-CN" sz="2800" b="1" dirty="0"/>
              <a:t>Logistic</a:t>
            </a:r>
            <a:r>
              <a:rPr lang="zh-CN" altLang="en-US" sz="2800" b="1" dirty="0"/>
              <a:t>回归</a:t>
            </a:r>
            <a:r>
              <a:rPr lang="en-US" altLang="zh-CN" sz="2800" b="1" dirty="0"/>
              <a:t>.sav”</a:t>
            </a:r>
            <a:r>
              <a:rPr lang="zh-CN" altLang="en-US" sz="2800" b="1" dirty="0"/>
              <a:t>中有假想的</a:t>
            </a:r>
            <a:r>
              <a:rPr lang="en-US" altLang="zh-CN" sz="2800" b="1" dirty="0"/>
              <a:t>76</a:t>
            </a:r>
            <a:r>
              <a:rPr lang="zh-CN" altLang="en-US" sz="2800" b="1" dirty="0"/>
              <a:t>名高中生的数据，而且还有这些学生的幸福感数据，存放于变量</a:t>
            </a:r>
            <a:r>
              <a:rPr lang="en-US" altLang="zh-CN" sz="2800" b="1" dirty="0"/>
              <a:t>Happy</a:t>
            </a:r>
            <a:r>
              <a:rPr lang="zh-CN" altLang="en-US" sz="2800" b="1" dirty="0"/>
              <a:t>之下，其中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表示学生反应为“不幸福”，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表示“还算幸福”，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表示“很幸福”。</a:t>
            </a:r>
            <a:endParaRPr lang="en-US" altLang="zh-CN" sz="2800" b="1" dirty="0"/>
          </a:p>
          <a:p>
            <a:r>
              <a:rPr lang="zh-CN" altLang="en-US" sz="2800" b="1" dirty="0"/>
              <a:t>研究者想考察参试学生的幸福感与其性别和上述</a:t>
            </a:r>
            <a:r>
              <a:rPr lang="en-US" altLang="zh-CN" sz="2800" b="1" dirty="0"/>
              <a:t>5</a:t>
            </a:r>
            <a:r>
              <a:rPr lang="zh-CN" altLang="en-US" sz="2800" b="1" dirty="0"/>
              <a:t>项指标的关联，他应该如何进行分析？</a:t>
            </a:r>
          </a:p>
          <a:p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13540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86C9F4-D8DB-44AB-969D-480156E73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58F780-04A9-A2C4-8906-35A3D216B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88AD4C6-23D1-1509-22DD-5C1FD28B3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52636"/>
            <a:ext cx="7790154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880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37A2C2-7B8A-81B6-9AB3-2044739B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B1149F-286F-93D2-2E10-68921EC89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7728A5D-4A82-5B2E-C481-E65714B18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7" y="404664"/>
            <a:ext cx="12116566" cy="6048672"/>
          </a:xfrm>
          <a:prstGeom prst="rect">
            <a:avLst/>
          </a:prstGeom>
        </p:spPr>
      </p:pic>
      <p:sp>
        <p:nvSpPr>
          <p:cNvPr id="11" name="右大括号 10">
            <a:extLst>
              <a:ext uri="{FF2B5EF4-FFF2-40B4-BE49-F238E27FC236}">
                <a16:creationId xmlns:a16="http://schemas.microsoft.com/office/drawing/2014/main" id="{321ACB51-993E-FBDE-7729-4F2D826331D2}"/>
              </a:ext>
            </a:extLst>
          </p:cNvPr>
          <p:cNvSpPr/>
          <p:nvPr/>
        </p:nvSpPr>
        <p:spPr bwMode="auto">
          <a:xfrm>
            <a:off x="7176120" y="2636912"/>
            <a:ext cx="261743" cy="1080120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25D201C4-1D8D-22C3-69EE-B78CEB6DF2D8}"/>
              </a:ext>
            </a:extLst>
          </p:cNvPr>
          <p:cNvCxnSpPr>
            <a:stCxn id="11" idx="1"/>
          </p:cNvCxnSpPr>
          <p:nvPr/>
        </p:nvCxnSpPr>
        <p:spPr bwMode="auto">
          <a:xfrm>
            <a:off x="7437863" y="3176972"/>
            <a:ext cx="458337" cy="5400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679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BE3388-473D-D76F-D950-15A88C983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2D9239-6420-46DC-114F-BDF0FF53E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DBEC3CF-1640-29CA-4735-C887A93CC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15240"/>
            <a:ext cx="6696744" cy="706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01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58A701-FBE0-913F-3873-7497513B4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序次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E4C83DDE-F8F2-CB44-A947-E02BAE37CA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0" algn="just">
                  <a:buNone/>
                </a:pP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对第</a:t>
                </a:r>
                <a:r>
                  <a:rPr lang="en-US" altLang="zh-CN" sz="3200" i="1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  <a:r>
                  <a:rPr lang="zh-CN" altLang="zh-CN" sz="3200" kern="100" dirty="0">
                    <a:effectLst/>
                    <a:latin typeface="Times New Roman" panose="02020603050405020304" pitchFamily="18" charset="0"/>
                    <a:ea typeface="宋体" panose="02010600030101010101" pitchFamily="2" charset="-122"/>
                  </a:rPr>
                  <a:t>类而言，发生比为</a:t>
                </a:r>
              </a:p>
              <a:p>
                <a:pPr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𝛺</m:t>
                          </m:r>
                        </m:e>
                        <m:sub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𝐽</m:t>
                          </m:r>
                        </m:sub>
                      </m:sSub>
                      <m:r>
                        <a:rPr lang="en-US" altLang="zh-CN" sz="3200" i="1" kern="100"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f>
                        <m:fPr>
                          <m:ctrlPr>
                            <a:rPr lang="zh-CN" altLang="zh-CN" sz="3200" i="1" kern="1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𝑃𝑟</m:t>
                          </m:r>
                          <m:d>
                            <m:d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𝑌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≤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𝐽</m:t>
                              </m:r>
                            </m:e>
                          </m:d>
                        </m:num>
                        <m:den>
                          <m:r>
                            <a:rPr lang="en-US" altLang="zh-CN" sz="3200" i="1" kern="100">
                              <a:effectLst/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𝑃𝑟</m:t>
                          </m:r>
                          <m:d>
                            <m:dPr>
                              <m:ctrlPr>
                                <a:rPr lang="zh-CN" altLang="zh-CN" sz="3200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𝑌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&gt;</m:t>
                              </m:r>
                              <m:r>
                                <a:rPr lang="en-US" altLang="zh-CN" sz="3200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𝐽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zh-CN" altLang="zh-CN" sz="3200" kern="100" dirty="0">
                  <a:effectLst/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E4C83DDE-F8F2-CB44-A947-E02BAE37CA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18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/>
              <a:t>Logistic</a:t>
            </a:r>
            <a:r>
              <a:rPr lang="zh-CN" altLang="en-US" b="1" dirty="0"/>
              <a:t>回归的目的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什么时候要用</a:t>
            </a:r>
            <a:r>
              <a:rPr lang="en-US" altLang="zh-CN" b="1" dirty="0"/>
              <a:t>L</a:t>
            </a:r>
            <a:r>
              <a:rPr lang="zh-CN" altLang="en-US" b="1" dirty="0"/>
              <a:t>ogistic回归？</a:t>
            </a:r>
          </a:p>
          <a:p>
            <a:pPr marL="0" indent="0">
              <a:buNone/>
            </a:pPr>
            <a:r>
              <a:rPr lang="en-US" altLang="zh-CN" b="1" dirty="0"/>
              <a:t>——</a:t>
            </a:r>
            <a:r>
              <a:rPr lang="zh-CN" altLang="en-US" b="1" dirty="0"/>
              <a:t>因变量是定性变量时</a:t>
            </a:r>
            <a:endParaRPr lang="en-US" altLang="zh-CN" b="1" dirty="0"/>
          </a:p>
          <a:p>
            <a:endParaRPr lang="en-US" altLang="zh-CN" b="1" dirty="0"/>
          </a:p>
          <a:p>
            <a:pPr marL="0" indent="0">
              <a:buNone/>
            </a:pP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A01236-0041-3040-5755-9ACE8857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0357F7-69B5-B54D-4918-71126EA0F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1B54C59-DA42-7676-E688-7473B1DD6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856746"/>
            <a:ext cx="8205700" cy="514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1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2A7E3C-6FA7-DF7A-F220-9086DCA4B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B8B071-259A-468D-3B91-998CA7460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7716BB5-C46B-4922-663E-97E3137AE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387" y="44624"/>
            <a:ext cx="9004117" cy="682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248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B9A030-A5B2-67B9-3431-CFBFCE598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4E965D-7D66-BD5A-F438-B1CF635CA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0D539D4-4D5D-E766-7392-1C17F342E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88640"/>
            <a:ext cx="1036416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4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026946-F09B-CB0C-2DB3-16DE13B9E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Logistic</a:t>
            </a:r>
            <a:r>
              <a:rPr lang="zh-CN" altLang="en-US" b="1" dirty="0"/>
              <a:t>回归分析的类型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8578DD-4DF6-B2B8-40A2-9B7F564AC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364" y="2134989"/>
            <a:ext cx="11449272" cy="4114800"/>
          </a:xfrm>
        </p:spPr>
        <p:txBody>
          <a:bodyPr/>
          <a:lstStyle/>
          <a:p>
            <a:r>
              <a:rPr lang="zh-CN" altLang="en-US" b="1" dirty="0"/>
              <a:t>二分因变量</a:t>
            </a:r>
            <a:r>
              <a:rPr lang="en-US" altLang="zh-CN" b="1" dirty="0"/>
              <a:t>——</a:t>
            </a:r>
            <a:r>
              <a:rPr lang="zh-CN" altLang="en-US" b="1" dirty="0"/>
              <a:t>二项（</a:t>
            </a:r>
            <a:r>
              <a:rPr lang="en-US" altLang="zh-CN" b="1" dirty="0"/>
              <a:t>binary</a:t>
            </a:r>
            <a:r>
              <a:rPr lang="zh-CN" altLang="en-US" b="1" dirty="0"/>
              <a:t>）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回归分析法</a:t>
            </a:r>
            <a:endParaRPr lang="en-US" altLang="zh-CN" b="1" dirty="0"/>
          </a:p>
          <a:p>
            <a:r>
              <a:rPr lang="zh-CN" altLang="en-US" b="1" dirty="0"/>
              <a:t>多分因变量</a:t>
            </a:r>
            <a:r>
              <a:rPr lang="en-US" altLang="zh-CN" b="1" dirty="0"/>
              <a:t>——</a:t>
            </a:r>
            <a:r>
              <a:rPr lang="zh-CN" altLang="en-US" b="1" dirty="0"/>
              <a:t>多项（</a:t>
            </a:r>
            <a:r>
              <a:rPr lang="en-US" altLang="zh-CN" b="1" dirty="0"/>
              <a:t>multinomial</a:t>
            </a:r>
            <a:r>
              <a:rPr lang="zh-CN" altLang="en-US" b="1" dirty="0"/>
              <a:t>）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回归分析法</a:t>
            </a:r>
            <a:endParaRPr lang="en-US" altLang="zh-CN" b="1" dirty="0"/>
          </a:p>
          <a:p>
            <a:r>
              <a:rPr lang="zh-CN" altLang="en-US" b="1" dirty="0"/>
              <a:t>多分因变量且属于顺序量表</a:t>
            </a:r>
            <a:r>
              <a:rPr lang="en-US" altLang="zh-CN" b="1" dirty="0"/>
              <a:t>——</a:t>
            </a:r>
            <a:r>
              <a:rPr lang="zh-CN" altLang="en-US" b="1" dirty="0"/>
              <a:t>序次（</a:t>
            </a:r>
            <a:r>
              <a:rPr lang="en-US" altLang="zh-CN" b="1" dirty="0"/>
              <a:t>ordinal</a:t>
            </a:r>
            <a:r>
              <a:rPr lang="zh-CN" altLang="en-US" b="1" dirty="0"/>
              <a:t>）</a:t>
            </a:r>
            <a:r>
              <a:rPr lang="en-US" altLang="zh-CN" b="1" dirty="0"/>
              <a:t>Logistic</a:t>
            </a:r>
            <a:r>
              <a:rPr lang="zh-CN" altLang="en-US" b="1" dirty="0"/>
              <a:t>回归分析法</a:t>
            </a:r>
          </a:p>
        </p:txBody>
      </p:sp>
    </p:spTree>
    <p:extLst>
      <p:ext uri="{BB962C8B-B14F-4D97-AF65-F5344CB8AC3E}">
        <p14:creationId xmlns:p14="http://schemas.microsoft.com/office/powerpoint/2010/main" val="151734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BC688C-ABC7-EF03-66BE-B6D8F5BF9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Logistic</a:t>
            </a:r>
            <a:r>
              <a:rPr lang="zh-CN" altLang="en-US" b="1" dirty="0"/>
              <a:t>回归分析的原理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45F199F-79EF-41AC-4196-F21DBD8D1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712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4DCE1368-2009-4434-85C2-3EB252720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7.1</a:t>
            </a:r>
            <a:endParaRPr lang="zh-CN" altLang="en-US" b="1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30E70C1-D764-41E1-BAFB-3ADB3B216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981200"/>
            <a:ext cx="10582200" cy="4688160"/>
          </a:xfrm>
        </p:spPr>
        <p:txBody>
          <a:bodyPr/>
          <a:lstStyle/>
          <a:p>
            <a:pPr algn="just"/>
            <a:r>
              <a:rPr lang="zh-CN" altLang="en-US" b="1" dirty="0"/>
              <a:t>接续例题</a:t>
            </a:r>
            <a:r>
              <a:rPr lang="en-US" altLang="zh-CN" b="1" dirty="0"/>
              <a:t>6.3</a:t>
            </a:r>
            <a:r>
              <a:rPr lang="zh-CN" altLang="en-US" b="1" dirty="0"/>
              <a:t>，研究者又得到了学生的学习能力测验得分（</a:t>
            </a:r>
            <a:r>
              <a:rPr lang="en-US" altLang="zh-CN" b="1" dirty="0"/>
              <a:t>Learning</a:t>
            </a:r>
            <a:r>
              <a:rPr lang="zh-CN" altLang="en-US" b="1" dirty="0"/>
              <a:t>）和逻辑学成绩（</a:t>
            </a:r>
            <a:r>
              <a:rPr lang="en-US" altLang="zh-CN" b="1" dirty="0"/>
              <a:t>Logic</a:t>
            </a:r>
            <a:r>
              <a:rPr lang="zh-CN" altLang="en-US" b="1" dirty="0"/>
              <a:t>），以及是否报考理工类专业的数据</a:t>
            </a:r>
            <a:r>
              <a:rPr lang="en-US" altLang="zh-CN" b="1" dirty="0"/>
              <a:t>STEM</a:t>
            </a:r>
            <a:r>
              <a:rPr lang="zh-CN" altLang="en-US" b="1" dirty="0"/>
              <a:t>（</a:t>
            </a:r>
            <a:r>
              <a:rPr lang="en-US" altLang="zh-CN" b="1" dirty="0"/>
              <a:t>0</a:t>
            </a:r>
            <a:r>
              <a:rPr lang="zh-CN" altLang="en-US" b="1" dirty="0"/>
              <a:t>表示不报考，</a:t>
            </a:r>
            <a:r>
              <a:rPr lang="en-US" altLang="zh-CN" b="1" dirty="0"/>
              <a:t>1</a:t>
            </a:r>
            <a:r>
              <a:rPr lang="zh-CN" altLang="en-US" b="1" dirty="0"/>
              <a:t>表示报考）。研究者想考察一下，数学成绩（</a:t>
            </a:r>
            <a:r>
              <a:rPr lang="en-US" altLang="zh-CN" b="1" dirty="0"/>
              <a:t>Math</a:t>
            </a:r>
            <a:r>
              <a:rPr lang="zh-CN" altLang="en-US" b="1" dirty="0"/>
              <a:t>）会不会影响学生选择报考理工科专业（</a:t>
            </a:r>
            <a:r>
              <a:rPr lang="en-US" altLang="zh-CN" b="1" dirty="0"/>
              <a:t>STEM = 1</a:t>
            </a:r>
            <a:r>
              <a:rPr lang="zh-CN" altLang="en-US" b="1" dirty="0"/>
              <a:t>）？如果加上</a:t>
            </a:r>
            <a:r>
              <a:rPr lang="en-US" altLang="zh-CN" b="1" dirty="0"/>
              <a:t>Learning</a:t>
            </a:r>
            <a:r>
              <a:rPr lang="zh-CN" altLang="en-US" b="1" dirty="0"/>
              <a:t>和</a:t>
            </a:r>
            <a:r>
              <a:rPr lang="en-US" altLang="zh-CN" b="1" dirty="0"/>
              <a:t>Logic</a:t>
            </a:r>
            <a:r>
              <a:rPr lang="zh-CN" altLang="en-US" b="1" dirty="0"/>
              <a:t>分数作为指标，能否更好地预测学生是否报考理工科专业？</a:t>
            </a:r>
          </a:p>
        </p:txBody>
      </p:sp>
    </p:spTree>
    <p:extLst>
      <p:ext uri="{BB962C8B-B14F-4D97-AF65-F5344CB8AC3E}">
        <p14:creationId xmlns:p14="http://schemas.microsoft.com/office/powerpoint/2010/main" val="1946845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94142D-61B0-4A66-B6F2-AC4B5BFF6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93691"/>
            <a:ext cx="10363200" cy="1143000"/>
          </a:xfrm>
        </p:spPr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7.1</a:t>
            </a:r>
            <a:r>
              <a:rPr lang="zh-CN" altLang="en-US" b="1" dirty="0"/>
              <a:t>散点图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76488188-3188-415C-8482-3518CD9B36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1624" y="1268760"/>
            <a:ext cx="6775237" cy="542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30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如果还用线性回归方法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zh-CN" sz="2800"/>
              <a:t>  </a:t>
            </a:r>
          </a:p>
        </p:txBody>
      </p:sp>
      <p:graphicFrame>
        <p:nvGraphicFramePr>
          <p:cNvPr id="4100" name="Group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44072530"/>
              </p:ext>
            </p:extLst>
          </p:nvPr>
        </p:nvGraphicFramePr>
        <p:xfrm>
          <a:off x="1772866" y="2132856"/>
          <a:ext cx="9504734" cy="3368022"/>
        </p:xfrm>
        <a:graphic>
          <a:graphicData uri="http://schemas.openxmlformats.org/drawingml/2006/table">
            <a:tbl>
              <a:tblPr/>
              <a:tblGrid>
                <a:gridCol w="2013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8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9468">
                  <a:extLst>
                    <a:ext uri="{9D8B030D-6E8A-4147-A177-3AD203B41FA5}">
                      <a16:colId xmlns:a16="http://schemas.microsoft.com/office/drawing/2014/main" val="1479662687"/>
                    </a:ext>
                  </a:extLst>
                </a:gridCol>
                <a:gridCol w="1008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4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46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Model Summary(b)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Model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R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R Square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R Square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Adjusted R Square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.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56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.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313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.438</a:t>
                      </a: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.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290</a:t>
                      </a: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14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a Predictors: (Constant), 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math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b Dependent Variable: </a:t>
                      </a: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STEM or not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5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815" marB="4581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F809B2C2-BB69-4FC9-B579-42100A838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704" y="1019614"/>
            <a:ext cx="5400600" cy="58280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3F3D9A-6C08-636D-3020-39486AD43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4624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chemeClr val="tx2"/>
                </a:solidFill>
                <a:latin typeface="+mj-ea"/>
                <a:ea typeface="+mj-ea"/>
              </a:rPr>
              <a:t>如果还用线性回归方法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C:\sss\心理统计学\本科教学\心理统计学01.ppt</Template>
  <TotalTime>681</TotalTime>
  <Words>865</Words>
  <Application>Microsoft Office PowerPoint</Application>
  <PresentationFormat>宽屏</PresentationFormat>
  <Paragraphs>147</Paragraphs>
  <Slides>32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华文中宋</vt:lpstr>
      <vt:lpstr>宋体</vt:lpstr>
      <vt:lpstr>Arial</vt:lpstr>
      <vt:lpstr>Calibri</vt:lpstr>
      <vt:lpstr>Cambria Math</vt:lpstr>
      <vt:lpstr>Times New Roman</vt:lpstr>
      <vt:lpstr>心理统计学01</vt:lpstr>
      <vt:lpstr>第7章  Logistic回归</vt:lpstr>
      <vt:lpstr>Logistic回归分析的目的和类型</vt:lpstr>
      <vt:lpstr>Logistic回归的目的</vt:lpstr>
      <vt:lpstr>Logistic回归分析的类型</vt:lpstr>
      <vt:lpstr>Logistic回归分析的原理</vt:lpstr>
      <vt:lpstr>例题7.1</vt:lpstr>
      <vt:lpstr>例题7.1散点图</vt:lpstr>
      <vt:lpstr>如果还用线性回归方法</vt:lpstr>
      <vt:lpstr>如果还用线性回归方法</vt:lpstr>
      <vt:lpstr>如果以事件发生的概率P为因变量 ——Logistic函数</vt:lpstr>
      <vt:lpstr>为什么Logistic就行？</vt:lpstr>
      <vt:lpstr>如果以P/(1 – P)做因变量 ——推导过程看不懂就以欣赏态度</vt:lpstr>
      <vt:lpstr>最终</vt:lpstr>
      <vt:lpstr>回归系数b的含义</vt:lpstr>
      <vt:lpstr>Logistic模型的检验</vt:lpstr>
      <vt:lpstr>Block1：模型系数综合检验表</vt:lpstr>
      <vt:lpstr>例题7.1结果</vt:lpstr>
      <vt:lpstr>PowerPoint 演示文稿</vt:lpstr>
      <vt:lpstr>Block 2：模型系数综合检验表</vt:lpstr>
      <vt:lpstr>Block 2：分类结果表</vt:lpstr>
      <vt:lpstr>Block 2：回归系数的检验结果</vt:lpstr>
      <vt:lpstr>Step-Block</vt:lpstr>
      <vt:lpstr>多项Logistic回归分析 序次Logistic回归分析</vt:lpstr>
      <vt:lpstr>多项Logistic回归分析</vt:lpstr>
      <vt:lpstr>例题7.2</vt:lpstr>
      <vt:lpstr>PowerPoint 演示文稿</vt:lpstr>
      <vt:lpstr>PowerPoint 演示文稿</vt:lpstr>
      <vt:lpstr>PowerPoint 演示文稿</vt:lpstr>
      <vt:lpstr>序次Logistic回归分析</vt:lpstr>
      <vt:lpstr>PowerPoint 演示文稿</vt:lpstr>
      <vt:lpstr>PowerPoint 演示文稿</vt:lpstr>
      <vt:lpstr>PowerPoint 演示文稿</vt:lpstr>
    </vt:vector>
  </TitlesOfParts>
  <Company>xlx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MAP应用心理统计学02聚类logistic判别</dc:title>
  <dc:creator>sss</dc:creator>
  <cp:lastModifiedBy>Shao ZF 邵志芳</cp:lastModifiedBy>
  <cp:revision>156</cp:revision>
  <dcterms:created xsi:type="dcterms:W3CDTF">2002-07-11T01:10:00Z</dcterms:created>
  <dcterms:modified xsi:type="dcterms:W3CDTF">2024-09-29T04:26:44Z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