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559" r:id="rId2"/>
    <p:sldId id="367" r:id="rId3"/>
    <p:sldId id="387" r:id="rId4"/>
    <p:sldId id="380" r:id="rId5"/>
    <p:sldId id="413" r:id="rId6"/>
    <p:sldId id="551" r:id="rId7"/>
    <p:sldId id="369" r:id="rId8"/>
    <p:sldId id="510" r:id="rId9"/>
    <p:sldId id="568" r:id="rId10"/>
    <p:sldId id="388" r:id="rId11"/>
    <p:sldId id="481" r:id="rId12"/>
    <p:sldId id="555" r:id="rId13"/>
    <p:sldId id="480" r:id="rId14"/>
    <p:sldId id="482" r:id="rId15"/>
    <p:sldId id="565" r:id="rId16"/>
    <p:sldId id="483" r:id="rId17"/>
    <p:sldId id="566" r:id="rId18"/>
    <p:sldId id="558" r:id="rId19"/>
    <p:sldId id="553" r:id="rId20"/>
    <p:sldId id="554" r:id="rId21"/>
    <p:sldId id="561" r:id="rId22"/>
    <p:sldId id="567" r:id="rId23"/>
    <p:sldId id="569" r:id="rId24"/>
    <p:sldId id="570" r:id="rId25"/>
    <p:sldId id="571" r:id="rId26"/>
    <p:sldId id="572" r:id="rId27"/>
    <p:sldId id="573" r:id="rId28"/>
    <p:sldId id="574" r:id="rId29"/>
    <p:sldId id="575" r:id="rId30"/>
    <p:sldId id="609" r:id="rId31"/>
    <p:sldId id="610" r:id="rId32"/>
    <p:sldId id="576" r:id="rId33"/>
    <p:sldId id="577" r:id="rId34"/>
    <p:sldId id="578" r:id="rId35"/>
    <p:sldId id="579" r:id="rId36"/>
    <p:sldId id="580" r:id="rId37"/>
    <p:sldId id="581" r:id="rId38"/>
    <p:sldId id="582" r:id="rId39"/>
    <p:sldId id="583" r:id="rId40"/>
    <p:sldId id="584" r:id="rId41"/>
    <p:sldId id="585" r:id="rId42"/>
    <p:sldId id="586" r:id="rId43"/>
    <p:sldId id="587" r:id="rId44"/>
    <p:sldId id="588" r:id="rId45"/>
    <p:sldId id="589" r:id="rId46"/>
    <p:sldId id="590" r:id="rId47"/>
    <p:sldId id="606" r:id="rId48"/>
    <p:sldId id="591" r:id="rId49"/>
    <p:sldId id="605" r:id="rId50"/>
  </p:sldIdLst>
  <p:sldSz cx="12192000" cy="6858000"/>
  <p:notesSz cx="6858000" cy="9144000"/>
  <p:defaultTextStyle>
    <a:defPPr>
      <a:defRPr lang="zh-CN"/>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5">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FFFFFF"/>
    <a:srgbClr val="FF3300"/>
    <a:srgbClr val="008000"/>
    <a:srgbClr val="00CC9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深色样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636" y="114"/>
      </p:cViewPr>
      <p:guideLst>
        <p:guide orient="horz" pos="2155"/>
        <p:guide pos="38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a:lvl1pPr>
          </a:lstStyle>
          <a:p>
            <a:pPr>
              <a:defRPr/>
            </a:pPr>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noProof="0"/>
              <a:t>单击此处编辑母版文本样式</a:t>
            </a:r>
          </a:p>
          <a:p>
            <a:pPr lvl="1"/>
            <a:r>
              <a:rPr lang="zh-CN" noProof="0"/>
              <a:t>第二级</a:t>
            </a:r>
          </a:p>
          <a:p>
            <a:pPr lvl="2"/>
            <a:r>
              <a:rPr lang="zh-CN" noProof="0"/>
              <a:t>第三级</a:t>
            </a:r>
          </a:p>
          <a:p>
            <a:pPr lvl="3"/>
            <a:r>
              <a:rPr lang="zh-CN" noProof="0"/>
              <a:t>第四级</a:t>
            </a:r>
          </a:p>
          <a:p>
            <a:pPr lvl="4"/>
            <a:r>
              <a:rPr lang="zh-CN" noProof="0"/>
              <a:t>第五级</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defRPr sz="1200"/>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defRPr sz="1200"/>
            </a:lvl1pPr>
          </a:lstStyle>
          <a:p>
            <a:pPr>
              <a:defRPr/>
            </a:pPr>
            <a:fld id="{553A5BAD-BE03-4DF0-8C06-B5DC9D954D62}" type="slidenum">
              <a:rPr lang="en-US"/>
              <a:t>‹#›</a:t>
            </a:fld>
            <a:endParaRPr lang="en-US"/>
          </a:p>
        </p:txBody>
      </p:sp>
    </p:spTree>
    <p:extLst>
      <p:ext uri="{BB962C8B-B14F-4D97-AF65-F5344CB8AC3E}">
        <p14:creationId xmlns:p14="http://schemas.microsoft.com/office/powerpoint/2010/main" val="5047618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a:t>
            </a:fld>
            <a:endParaRPr lang="en-US"/>
          </a:p>
        </p:txBody>
      </p:sp>
    </p:spTree>
    <p:extLst>
      <p:ext uri="{BB962C8B-B14F-4D97-AF65-F5344CB8AC3E}">
        <p14:creationId xmlns:p14="http://schemas.microsoft.com/office/powerpoint/2010/main" val="1252847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11</a:t>
            </a:fld>
            <a:endParaRPr lang="en-US"/>
          </a:p>
        </p:txBody>
      </p:sp>
    </p:spTree>
    <p:extLst>
      <p:ext uri="{BB962C8B-B14F-4D97-AF65-F5344CB8AC3E}">
        <p14:creationId xmlns:p14="http://schemas.microsoft.com/office/powerpoint/2010/main" val="3857220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ChangeArrowheads="1" noTextEdit="1"/>
          </p:cNvSpPr>
          <p:nvPr>
            <p:ph type="sldImg"/>
          </p:nvPr>
        </p:nvSpPr>
        <p:spPr/>
      </p:sp>
      <p:sp>
        <p:nvSpPr>
          <p:cNvPr id="36867" name="备注占位符 2"/>
          <p:cNvSpPr>
            <a:spLocks noGrp="1" noChangeArrowheads="1"/>
          </p:cNvSpPr>
          <p:nvPr>
            <p:ph type="body" idx="1"/>
          </p:nvPr>
        </p:nvSpPr>
        <p:spPr>
          <a:noFill/>
        </p:spPr>
        <p:txBody>
          <a:bodyPr/>
          <a:lstStyle/>
          <a:p>
            <a:r>
              <a:rPr lang="zh-CN" altLang="en-US"/>
              <a:t>自由参数：待定的因素负荷、通径系数、潜变量和误差项的方差、潜变量之间和误差项之间的协方差</a:t>
            </a:r>
            <a:endParaRPr lang="en-US" altLang="zh-CN"/>
          </a:p>
          <a:p>
            <a:r>
              <a:rPr lang="en-US" altLang="zh-CN"/>
              <a:t>p</a:t>
            </a:r>
            <a:r>
              <a:rPr lang="zh-CN" altLang="en-US"/>
              <a:t>：外生标识（外显自变量）的数目</a:t>
            </a:r>
            <a:endParaRPr lang="en-US" altLang="zh-CN"/>
          </a:p>
          <a:p>
            <a:r>
              <a:rPr lang="en-US" altLang="zh-CN"/>
              <a:t>q</a:t>
            </a:r>
            <a:r>
              <a:rPr lang="zh-CN" altLang="en-US"/>
              <a:t>：内生标识（外显因变量）的数目</a:t>
            </a:r>
            <a:endParaRPr lang="en-US" altLang="zh-CN"/>
          </a:p>
          <a:p>
            <a:r>
              <a:rPr lang="zh-CN" altLang="en-US"/>
              <a:t>教材中的</a:t>
            </a:r>
            <a:r>
              <a:rPr lang="en-US" altLang="zh-CN"/>
              <a:t>p</a:t>
            </a:r>
            <a:r>
              <a:rPr lang="zh-CN" altLang="en-US"/>
              <a:t>就是</a:t>
            </a:r>
            <a:r>
              <a:rPr lang="en-US" altLang="zh-CN"/>
              <a:t>p+q</a:t>
            </a:r>
            <a:endParaRPr lang="zh-CN" altLang="en-US"/>
          </a:p>
        </p:txBody>
      </p:sp>
      <p:sp>
        <p:nvSpPr>
          <p:cNvPr id="36868" name="灯片编号占位符 3"/>
          <p:cNvSpPr>
            <a:spLocks noGrp="1"/>
          </p:cNvSpPr>
          <p:nvPr>
            <p:ph type="sldNum" sz="quarter" idx="5"/>
          </p:nvPr>
        </p:nvSpPr>
        <p:spPr>
          <a:noFill/>
        </p:spPr>
        <p:txBody>
          <a:bodyPr/>
          <a:lstStyle>
            <a:lvl1pPr>
              <a:defRPr sz="2400">
                <a:solidFill>
                  <a:schemeClr val="tx1"/>
                </a:solidFill>
                <a:latin typeface="Times New Roman" panose="02020603050405020304" pitchFamily="18" charset="0"/>
                <a:ea typeface="宋体" panose="02010600030101010101" pitchFamily="2" charset="-122"/>
              </a:defRPr>
            </a:lvl1pPr>
            <a:lvl2pPr marL="742950" indent="-285750">
              <a:defRPr sz="2400">
                <a:solidFill>
                  <a:schemeClr val="tx1"/>
                </a:solidFill>
                <a:latin typeface="Times New Roman" panose="02020603050405020304" pitchFamily="18" charset="0"/>
                <a:ea typeface="宋体" panose="02010600030101010101" pitchFamily="2" charset="-122"/>
              </a:defRPr>
            </a:lvl2pPr>
            <a:lvl3pPr marL="1143000" indent="-228600">
              <a:defRPr sz="2400">
                <a:solidFill>
                  <a:schemeClr val="tx1"/>
                </a:solidFill>
                <a:latin typeface="Times New Roman" panose="02020603050405020304" pitchFamily="18" charset="0"/>
                <a:ea typeface="宋体" panose="02010600030101010101" pitchFamily="2" charset="-122"/>
              </a:defRPr>
            </a:lvl3pPr>
            <a:lvl4pPr marL="1600200" indent="-228600">
              <a:defRPr sz="2400">
                <a:solidFill>
                  <a:schemeClr val="tx1"/>
                </a:solidFill>
                <a:latin typeface="Times New Roman" panose="02020603050405020304" pitchFamily="18" charset="0"/>
                <a:ea typeface="宋体" panose="02010600030101010101" pitchFamily="2" charset="-122"/>
              </a:defRPr>
            </a:lvl4pPr>
            <a:lvl5pPr marL="2057400" indent="-22860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fld id="{2760051D-7342-4C69-9DE3-FCD830BEC0C4}" type="slidenum">
              <a:rPr lang="en-US" altLang="zh-CN" sz="1200" smtClean="0"/>
              <a:t>12</a:t>
            </a:fld>
            <a:endParaRPr lang="en-US" altLang="zh-CN" sz="1200"/>
          </a:p>
        </p:txBody>
      </p:sp>
    </p:spTree>
    <p:extLst>
      <p:ext uri="{BB962C8B-B14F-4D97-AF65-F5344CB8AC3E}">
        <p14:creationId xmlns:p14="http://schemas.microsoft.com/office/powerpoint/2010/main" val="823292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13</a:t>
            </a:fld>
            <a:endParaRPr lang="en-US"/>
          </a:p>
        </p:txBody>
      </p:sp>
    </p:spTree>
    <p:extLst>
      <p:ext uri="{BB962C8B-B14F-4D97-AF65-F5344CB8AC3E}">
        <p14:creationId xmlns:p14="http://schemas.microsoft.com/office/powerpoint/2010/main" val="3266303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14</a:t>
            </a:fld>
            <a:endParaRPr lang="en-US"/>
          </a:p>
        </p:txBody>
      </p:sp>
    </p:spTree>
    <p:extLst>
      <p:ext uri="{BB962C8B-B14F-4D97-AF65-F5344CB8AC3E}">
        <p14:creationId xmlns:p14="http://schemas.microsoft.com/office/powerpoint/2010/main" val="3018042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16</a:t>
            </a:fld>
            <a:endParaRPr lang="en-US"/>
          </a:p>
        </p:txBody>
      </p:sp>
    </p:spTree>
    <p:extLst>
      <p:ext uri="{BB962C8B-B14F-4D97-AF65-F5344CB8AC3E}">
        <p14:creationId xmlns:p14="http://schemas.microsoft.com/office/powerpoint/2010/main" val="2645542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18</a:t>
            </a:fld>
            <a:endParaRPr lang="en-US"/>
          </a:p>
        </p:txBody>
      </p:sp>
    </p:spTree>
    <p:extLst>
      <p:ext uri="{BB962C8B-B14F-4D97-AF65-F5344CB8AC3E}">
        <p14:creationId xmlns:p14="http://schemas.microsoft.com/office/powerpoint/2010/main" val="1857379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19</a:t>
            </a:fld>
            <a:endParaRPr lang="en-US"/>
          </a:p>
        </p:txBody>
      </p:sp>
    </p:spTree>
    <p:extLst>
      <p:ext uri="{BB962C8B-B14F-4D97-AF65-F5344CB8AC3E}">
        <p14:creationId xmlns:p14="http://schemas.microsoft.com/office/powerpoint/2010/main" val="276268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p:nvPr>
        </p:nvSpPr>
        <p:spPr/>
      </p:sp>
      <p:sp>
        <p:nvSpPr>
          <p:cNvPr id="44035" name="备注占位符 2"/>
          <p:cNvSpPr>
            <a:spLocks noGrp="1" noChangeArrowheads="1"/>
          </p:cNvSpPr>
          <p:nvPr>
            <p:ph type="body" idx="1"/>
          </p:nvPr>
        </p:nvSpPr>
        <p:spPr>
          <a:noFill/>
        </p:spPr>
        <p:txBody>
          <a:bodyPr/>
          <a:lstStyle/>
          <a:p>
            <a:r>
              <a:rPr lang="zh-CN" altLang="en-US"/>
              <a:t>特征值全为正，为正定</a:t>
            </a:r>
          </a:p>
        </p:txBody>
      </p:sp>
      <p:sp>
        <p:nvSpPr>
          <p:cNvPr id="44036" name="灯片编号占位符 3"/>
          <p:cNvSpPr>
            <a:spLocks noGrp="1"/>
          </p:cNvSpPr>
          <p:nvPr>
            <p:ph type="sldNum" sz="quarter" idx="5"/>
          </p:nvPr>
        </p:nvSpPr>
        <p:spPr>
          <a:noFill/>
        </p:spPr>
        <p:txBody>
          <a:bodyPr/>
          <a:lstStyle>
            <a:lvl1pPr>
              <a:defRPr sz="2400">
                <a:solidFill>
                  <a:schemeClr val="tx1"/>
                </a:solidFill>
                <a:latin typeface="Times New Roman" panose="02020603050405020304" pitchFamily="18" charset="0"/>
                <a:ea typeface="宋体" panose="02010600030101010101" pitchFamily="2" charset="-122"/>
              </a:defRPr>
            </a:lvl1pPr>
            <a:lvl2pPr marL="742950" indent="-285750">
              <a:defRPr sz="2400">
                <a:solidFill>
                  <a:schemeClr val="tx1"/>
                </a:solidFill>
                <a:latin typeface="Times New Roman" panose="02020603050405020304" pitchFamily="18" charset="0"/>
                <a:ea typeface="宋体" panose="02010600030101010101" pitchFamily="2" charset="-122"/>
              </a:defRPr>
            </a:lvl2pPr>
            <a:lvl3pPr marL="1143000" indent="-228600">
              <a:defRPr sz="2400">
                <a:solidFill>
                  <a:schemeClr val="tx1"/>
                </a:solidFill>
                <a:latin typeface="Times New Roman" panose="02020603050405020304" pitchFamily="18" charset="0"/>
                <a:ea typeface="宋体" panose="02010600030101010101" pitchFamily="2" charset="-122"/>
              </a:defRPr>
            </a:lvl3pPr>
            <a:lvl4pPr marL="1600200" indent="-228600">
              <a:defRPr sz="2400">
                <a:solidFill>
                  <a:schemeClr val="tx1"/>
                </a:solidFill>
                <a:latin typeface="Times New Roman" panose="02020603050405020304" pitchFamily="18" charset="0"/>
                <a:ea typeface="宋体" panose="02010600030101010101" pitchFamily="2" charset="-122"/>
              </a:defRPr>
            </a:lvl4pPr>
            <a:lvl5pPr marL="2057400" indent="-22860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fld id="{698FBC71-FDFE-46DF-B272-271EF5FA365D}" type="slidenum">
              <a:rPr lang="en-US" altLang="zh-CN" sz="1200" smtClean="0"/>
              <a:t>20</a:t>
            </a:fld>
            <a:endParaRPr lang="en-US" altLang="zh-CN" sz="1200"/>
          </a:p>
        </p:txBody>
      </p:sp>
    </p:spTree>
    <p:extLst>
      <p:ext uri="{BB962C8B-B14F-4D97-AF65-F5344CB8AC3E}">
        <p14:creationId xmlns:p14="http://schemas.microsoft.com/office/powerpoint/2010/main" val="549972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21</a:t>
            </a:fld>
            <a:endParaRPr lang="en-US"/>
          </a:p>
        </p:txBody>
      </p:sp>
    </p:spTree>
    <p:extLst>
      <p:ext uri="{BB962C8B-B14F-4D97-AF65-F5344CB8AC3E}">
        <p14:creationId xmlns:p14="http://schemas.microsoft.com/office/powerpoint/2010/main" val="2012767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就本例而言，初始模型的卡方值与自由度之比（</a:t>
            </a:r>
            <a:r>
              <a:rPr lang="en-US" altLang="zh-CN" dirty="0"/>
              <a:t>CMIN/DF</a:t>
            </a:r>
            <a:r>
              <a:rPr lang="zh-CN" altLang="en-US" dirty="0"/>
              <a:t>）达到</a:t>
            </a:r>
            <a:r>
              <a:rPr lang="en-US" altLang="zh-CN" dirty="0"/>
              <a:t>4.3346</a:t>
            </a:r>
            <a:r>
              <a:rPr lang="zh-CN" altLang="en-US" dirty="0"/>
              <a:t>，且</a:t>
            </a:r>
            <a:r>
              <a:rPr lang="en-US" altLang="zh-CN" dirty="0"/>
              <a:t>RMSEA</a:t>
            </a:r>
            <a:r>
              <a:rPr lang="zh-CN" altLang="en-US" dirty="0"/>
              <a:t>等指标亦不太理想（</a:t>
            </a:r>
            <a:r>
              <a:rPr lang="en-US" altLang="zh-CN" dirty="0"/>
              <a:t>RMSEA = .1157</a:t>
            </a:r>
            <a:r>
              <a:rPr lang="zh-CN" altLang="en-US" dirty="0"/>
              <a:t>），所以需要进行模型修正。</a:t>
            </a:r>
          </a:p>
          <a:p>
            <a:r>
              <a:rPr lang="zh-CN" altLang="en-US" dirty="0"/>
              <a:t>考察修正指数表，发现最大的修正指数是</a:t>
            </a:r>
            <a:r>
              <a:rPr lang="en-US" altLang="zh-CN" dirty="0"/>
              <a:t>ex2&lt;--&gt;ex3</a:t>
            </a:r>
            <a:r>
              <a:rPr lang="zh-CN" altLang="en-US" dirty="0"/>
              <a:t>对应的</a:t>
            </a:r>
            <a:r>
              <a:rPr lang="en-US" altLang="zh-CN" dirty="0"/>
              <a:t>24.7337</a:t>
            </a:r>
            <a:r>
              <a:rPr lang="zh-CN" altLang="en-US" dirty="0"/>
              <a:t>，这时不妨尝试着在</a:t>
            </a:r>
            <a:r>
              <a:rPr lang="en-US" altLang="zh-CN" dirty="0"/>
              <a:t>ex2</a:t>
            </a:r>
            <a:r>
              <a:rPr lang="zh-CN" altLang="en-US" dirty="0"/>
              <a:t>和</a:t>
            </a:r>
            <a:r>
              <a:rPr lang="en-US" altLang="zh-CN" dirty="0"/>
              <a:t>ex3</a:t>
            </a:r>
            <a:r>
              <a:rPr lang="zh-CN" altLang="en-US" dirty="0"/>
              <a:t>之间画上表示要求计算协方差（相关）的双向箭头，然后再次点击 按钮进行模型估计。结果可以看到，新模型的</a:t>
            </a:r>
            <a:r>
              <a:rPr lang="en-US" altLang="zh-CN" dirty="0"/>
              <a:t>CMIN/DF</a:t>
            </a:r>
            <a:r>
              <a:rPr lang="zh-CN" altLang="en-US" dirty="0"/>
              <a:t>降到达到了</a:t>
            </a:r>
            <a:r>
              <a:rPr lang="en-US" altLang="zh-CN" dirty="0"/>
              <a:t>2.5869</a:t>
            </a:r>
            <a:r>
              <a:rPr lang="zh-CN" altLang="en-US" dirty="0"/>
              <a:t>，且</a:t>
            </a:r>
            <a:r>
              <a:rPr lang="en-US" altLang="zh-CN" dirty="0"/>
              <a:t>RMSEA</a:t>
            </a:r>
            <a:r>
              <a:rPr lang="zh-CN" altLang="en-US" dirty="0"/>
              <a:t>降到</a:t>
            </a:r>
            <a:r>
              <a:rPr lang="en-US" altLang="zh-CN" dirty="0"/>
              <a:t>0.0798</a:t>
            </a:r>
            <a:r>
              <a:rPr lang="zh-CN" altLang="en-US" dirty="0"/>
              <a:t>。参考其他指标，这个拟合度虽然不很高，但也说得过去了。</a:t>
            </a:r>
          </a:p>
          <a:p>
            <a:r>
              <a:rPr lang="zh-CN" altLang="en-US" dirty="0"/>
              <a:t>如果仍不满足，可以看修正后模型的修正指数表，发现最大的修正指数是</a:t>
            </a:r>
            <a:r>
              <a:rPr lang="en-US" altLang="zh-CN" dirty="0"/>
              <a:t>ey2&lt;--&gt;ey3</a:t>
            </a:r>
            <a:r>
              <a:rPr lang="zh-CN" altLang="en-US" dirty="0"/>
              <a:t>对应的</a:t>
            </a:r>
            <a:r>
              <a:rPr lang="en-US" altLang="zh-CN" dirty="0"/>
              <a:t>5.3735</a:t>
            </a:r>
            <a:r>
              <a:rPr lang="zh-CN" altLang="en-US" dirty="0"/>
              <a:t>。将该协方差变为自由参数后进行模型估计，</a:t>
            </a:r>
            <a:r>
              <a:rPr lang="en-US" altLang="zh-CN" dirty="0"/>
              <a:t>CMIN/DF</a:t>
            </a:r>
            <a:r>
              <a:rPr lang="zh-CN" altLang="en-US" dirty="0"/>
              <a:t>降到达到了</a:t>
            </a:r>
            <a:r>
              <a:rPr lang="en-US" altLang="zh-CN" dirty="0"/>
              <a:t>2.2635</a:t>
            </a:r>
            <a:r>
              <a:rPr lang="zh-CN" altLang="en-US" dirty="0"/>
              <a:t>，</a:t>
            </a:r>
            <a:r>
              <a:rPr lang="en-US" altLang="zh-CN" dirty="0"/>
              <a:t>RMSEA</a:t>
            </a:r>
            <a:r>
              <a:rPr lang="zh-CN" altLang="en-US" dirty="0"/>
              <a:t>降到了</a:t>
            </a:r>
            <a:r>
              <a:rPr lang="en-US" altLang="zh-CN" dirty="0"/>
              <a:t>0.0712</a:t>
            </a:r>
            <a:r>
              <a:rPr lang="zh-CN" altLang="en-US" dirty="0"/>
              <a:t>。</a:t>
            </a:r>
          </a:p>
          <a:p>
            <a:r>
              <a:rPr lang="zh-CN" altLang="en-US" dirty="0"/>
              <a:t>如果继续根据修正指数表来增加自由参数，依次将</a:t>
            </a:r>
            <a:r>
              <a:rPr lang="en-US" altLang="zh-CN" dirty="0"/>
              <a:t>ex2&lt;--&gt;ey2</a:t>
            </a:r>
            <a:r>
              <a:rPr lang="zh-CN" altLang="en-US" dirty="0"/>
              <a:t>和</a:t>
            </a:r>
            <a:r>
              <a:rPr lang="en-US" altLang="zh-CN" dirty="0"/>
              <a:t>ex1&lt;--&gt;ey4</a:t>
            </a:r>
            <a:r>
              <a:rPr lang="zh-CN" altLang="en-US" dirty="0"/>
              <a:t>这两个协方差设定为自由参数，终于使</a:t>
            </a:r>
            <a:r>
              <a:rPr lang="en-US" altLang="zh-CN" dirty="0"/>
              <a:t>CMIN/DF</a:t>
            </a:r>
            <a:r>
              <a:rPr lang="zh-CN" altLang="en-US" dirty="0"/>
              <a:t>降到</a:t>
            </a:r>
            <a:r>
              <a:rPr lang="en-US" altLang="zh-CN" dirty="0"/>
              <a:t>1.3615</a:t>
            </a:r>
            <a:r>
              <a:rPr lang="zh-CN" altLang="en-US" dirty="0"/>
              <a:t>，</a:t>
            </a:r>
            <a:r>
              <a:rPr lang="en-US" altLang="zh-CN" dirty="0"/>
              <a:t>RMSEA</a:t>
            </a:r>
            <a:r>
              <a:rPr lang="zh-CN" altLang="en-US" dirty="0"/>
              <a:t>降到了</a:t>
            </a:r>
            <a:r>
              <a:rPr lang="en-US" altLang="zh-CN" dirty="0"/>
              <a:t>0.0381</a:t>
            </a:r>
            <a:r>
              <a:rPr lang="zh-CN" altLang="en-US" dirty="0"/>
              <a:t>（</a:t>
            </a:r>
            <a:r>
              <a:rPr lang="en-US" altLang="zh-CN" dirty="0"/>
              <a:t>P</a:t>
            </a:r>
            <a:r>
              <a:rPr lang="zh-CN" altLang="en-US" dirty="0"/>
              <a:t>值大于</a:t>
            </a:r>
            <a:r>
              <a:rPr lang="en-US" altLang="zh-CN" dirty="0"/>
              <a:t>0.05</a:t>
            </a:r>
            <a:r>
              <a:rPr lang="zh-CN" altLang="en-US" dirty="0"/>
              <a:t>）。</a:t>
            </a:r>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44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2</a:t>
            </a:fld>
            <a:endParaRPr lang="en-US"/>
          </a:p>
        </p:txBody>
      </p:sp>
    </p:spTree>
    <p:extLst>
      <p:ext uri="{BB962C8B-B14F-4D97-AF65-F5344CB8AC3E}">
        <p14:creationId xmlns:p14="http://schemas.microsoft.com/office/powerpoint/2010/main" val="3567965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3</a:t>
            </a:fld>
            <a:endParaRPr lang="en-US"/>
          </a:p>
        </p:txBody>
      </p:sp>
    </p:spTree>
    <p:extLst>
      <p:ext uri="{BB962C8B-B14F-4D97-AF65-F5344CB8AC3E}">
        <p14:creationId xmlns:p14="http://schemas.microsoft.com/office/powerpoint/2010/main" val="4108845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4</a:t>
            </a:fld>
            <a:endParaRPr lang="en-US"/>
          </a:p>
        </p:txBody>
      </p:sp>
    </p:spTree>
    <p:extLst>
      <p:ext uri="{BB962C8B-B14F-4D97-AF65-F5344CB8AC3E}">
        <p14:creationId xmlns:p14="http://schemas.microsoft.com/office/powerpoint/2010/main" val="1952011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5</a:t>
            </a:fld>
            <a:endParaRPr lang="en-US"/>
          </a:p>
        </p:txBody>
      </p:sp>
    </p:spTree>
    <p:extLst>
      <p:ext uri="{BB962C8B-B14F-4D97-AF65-F5344CB8AC3E}">
        <p14:creationId xmlns:p14="http://schemas.microsoft.com/office/powerpoint/2010/main" val="4271829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6</a:t>
            </a:fld>
            <a:endParaRPr lang="en-US"/>
          </a:p>
        </p:txBody>
      </p:sp>
    </p:spTree>
    <p:extLst>
      <p:ext uri="{BB962C8B-B14F-4D97-AF65-F5344CB8AC3E}">
        <p14:creationId xmlns:p14="http://schemas.microsoft.com/office/powerpoint/2010/main" val="2869099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7</a:t>
            </a:fld>
            <a:endParaRPr lang="en-US"/>
          </a:p>
        </p:txBody>
      </p:sp>
    </p:spTree>
    <p:extLst>
      <p:ext uri="{BB962C8B-B14F-4D97-AF65-F5344CB8AC3E}">
        <p14:creationId xmlns:p14="http://schemas.microsoft.com/office/powerpoint/2010/main" val="654833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8</a:t>
            </a:fld>
            <a:endParaRPr lang="en-US"/>
          </a:p>
        </p:txBody>
      </p:sp>
    </p:spTree>
    <p:extLst>
      <p:ext uri="{BB962C8B-B14F-4D97-AF65-F5344CB8AC3E}">
        <p14:creationId xmlns:p14="http://schemas.microsoft.com/office/powerpoint/2010/main" val="1646167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553A5BAD-BE03-4DF0-8C06-B5DC9D954D62}" type="slidenum">
              <a:rPr lang="en-US" smtClean="0"/>
              <a:t>10</a:t>
            </a:fld>
            <a:endParaRPr lang="en-US"/>
          </a:p>
        </p:txBody>
      </p:sp>
    </p:spTree>
    <p:extLst>
      <p:ext uri="{BB962C8B-B14F-4D97-AF65-F5344CB8AC3E}">
        <p14:creationId xmlns:p14="http://schemas.microsoft.com/office/powerpoint/2010/main" val="3573892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1028"/>
          <p:cNvSpPr>
            <a:spLocks noGrp="1" noChangeArrowheads="1"/>
          </p:cNvSpPr>
          <p:nvPr>
            <p:ph type="dt" sz="half" idx="10"/>
          </p:nvPr>
        </p:nvSpPr>
        <p:spPr/>
        <p:txBody>
          <a:bodyPr/>
          <a:lstStyle>
            <a:lvl1pPr>
              <a:defRPr/>
            </a:lvl1pPr>
          </a:lstStyle>
          <a:p>
            <a:pPr>
              <a:defRPr/>
            </a:pPr>
            <a:endParaRPr lang="en-US"/>
          </a:p>
        </p:txBody>
      </p:sp>
      <p:sp>
        <p:nvSpPr>
          <p:cNvPr id="5" name="Rectangle 1029"/>
          <p:cNvSpPr>
            <a:spLocks noGrp="1" noChangeArrowheads="1"/>
          </p:cNvSpPr>
          <p:nvPr>
            <p:ph type="ftr" sz="quarter" idx="11"/>
          </p:nvPr>
        </p:nvSpPr>
        <p:spPr/>
        <p:txBody>
          <a:bodyPr/>
          <a:lstStyle>
            <a:lvl1pPr>
              <a:defRPr/>
            </a:lvl1pPr>
          </a:lstStyle>
          <a:p>
            <a:pPr>
              <a:defRPr/>
            </a:pPr>
            <a:endParaRPr lang="en-US"/>
          </a:p>
        </p:txBody>
      </p:sp>
      <p:sp>
        <p:nvSpPr>
          <p:cNvPr id="6" name="Rectangle 1030"/>
          <p:cNvSpPr>
            <a:spLocks noGrp="1" noChangeArrowheads="1"/>
          </p:cNvSpPr>
          <p:nvPr>
            <p:ph type="sldNum" sz="quarter" idx="12"/>
          </p:nvPr>
        </p:nvSpPr>
        <p:spPr/>
        <p:txBody>
          <a:bodyPr/>
          <a:lstStyle>
            <a:lvl1pPr>
              <a:defRPr/>
            </a:lvl1pPr>
          </a:lstStyle>
          <a:p>
            <a:pPr>
              <a:defRPr/>
            </a:pPr>
            <a:fld id="{0C2E5100-E36B-491F-AF69-A57AE81D3E16}"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028"/>
          <p:cNvSpPr>
            <a:spLocks noGrp="1" noChangeArrowheads="1"/>
          </p:cNvSpPr>
          <p:nvPr>
            <p:ph type="dt" sz="half" idx="10"/>
          </p:nvPr>
        </p:nvSpPr>
        <p:spPr/>
        <p:txBody>
          <a:bodyPr/>
          <a:lstStyle>
            <a:lvl1pPr>
              <a:defRPr/>
            </a:lvl1pPr>
          </a:lstStyle>
          <a:p>
            <a:pPr>
              <a:defRPr/>
            </a:pPr>
            <a:endParaRPr lang="en-US"/>
          </a:p>
        </p:txBody>
      </p:sp>
      <p:sp>
        <p:nvSpPr>
          <p:cNvPr id="5" name="Rectangle 1029"/>
          <p:cNvSpPr>
            <a:spLocks noGrp="1" noChangeArrowheads="1"/>
          </p:cNvSpPr>
          <p:nvPr>
            <p:ph type="ftr" sz="quarter" idx="11"/>
          </p:nvPr>
        </p:nvSpPr>
        <p:spPr/>
        <p:txBody>
          <a:bodyPr/>
          <a:lstStyle>
            <a:lvl1pPr>
              <a:defRPr/>
            </a:lvl1pPr>
          </a:lstStyle>
          <a:p>
            <a:pPr>
              <a:defRPr/>
            </a:pPr>
            <a:endParaRPr lang="en-US"/>
          </a:p>
        </p:txBody>
      </p:sp>
      <p:sp>
        <p:nvSpPr>
          <p:cNvPr id="6" name="Rectangle 1030"/>
          <p:cNvSpPr>
            <a:spLocks noGrp="1" noChangeArrowheads="1"/>
          </p:cNvSpPr>
          <p:nvPr>
            <p:ph type="sldNum" sz="quarter" idx="12"/>
          </p:nvPr>
        </p:nvSpPr>
        <p:spPr/>
        <p:txBody>
          <a:bodyPr/>
          <a:lstStyle>
            <a:lvl1pPr>
              <a:defRPr/>
            </a:lvl1pPr>
          </a:lstStyle>
          <a:p>
            <a:pPr>
              <a:defRPr/>
            </a:pPr>
            <a:fld id="{0CB29DDE-5C1B-48BB-8E24-A22701FC5D0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609600"/>
            <a:ext cx="2590800" cy="5486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914400" y="609600"/>
            <a:ext cx="7569200" cy="5486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028"/>
          <p:cNvSpPr>
            <a:spLocks noGrp="1" noChangeArrowheads="1"/>
          </p:cNvSpPr>
          <p:nvPr>
            <p:ph type="dt" sz="half" idx="10"/>
          </p:nvPr>
        </p:nvSpPr>
        <p:spPr/>
        <p:txBody>
          <a:bodyPr/>
          <a:lstStyle>
            <a:lvl1pPr>
              <a:defRPr/>
            </a:lvl1pPr>
          </a:lstStyle>
          <a:p>
            <a:pPr>
              <a:defRPr/>
            </a:pPr>
            <a:endParaRPr lang="en-US"/>
          </a:p>
        </p:txBody>
      </p:sp>
      <p:sp>
        <p:nvSpPr>
          <p:cNvPr id="5" name="Rectangle 1029"/>
          <p:cNvSpPr>
            <a:spLocks noGrp="1" noChangeArrowheads="1"/>
          </p:cNvSpPr>
          <p:nvPr>
            <p:ph type="ftr" sz="quarter" idx="11"/>
          </p:nvPr>
        </p:nvSpPr>
        <p:spPr/>
        <p:txBody>
          <a:bodyPr/>
          <a:lstStyle>
            <a:lvl1pPr>
              <a:defRPr/>
            </a:lvl1pPr>
          </a:lstStyle>
          <a:p>
            <a:pPr>
              <a:defRPr/>
            </a:pPr>
            <a:endParaRPr lang="en-US"/>
          </a:p>
        </p:txBody>
      </p:sp>
      <p:sp>
        <p:nvSpPr>
          <p:cNvPr id="6" name="Rectangle 1030"/>
          <p:cNvSpPr>
            <a:spLocks noGrp="1" noChangeArrowheads="1"/>
          </p:cNvSpPr>
          <p:nvPr>
            <p:ph type="sldNum" sz="quarter" idx="12"/>
          </p:nvPr>
        </p:nvSpPr>
        <p:spPr/>
        <p:txBody>
          <a:bodyPr/>
          <a:lstStyle>
            <a:lvl1pPr>
              <a:defRPr/>
            </a:lvl1pPr>
          </a:lstStyle>
          <a:p>
            <a:pPr>
              <a:defRPr/>
            </a:pPr>
            <a:fld id="{57AED85F-0F65-4208-993E-DAD0299C52B4}"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914400" y="609600"/>
            <a:ext cx="103632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9144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1028"/>
          <p:cNvSpPr>
            <a:spLocks noGrp="1" noChangeArrowheads="1"/>
          </p:cNvSpPr>
          <p:nvPr>
            <p:ph type="dt" sz="half" idx="10"/>
          </p:nvPr>
        </p:nvSpPr>
        <p:spPr/>
        <p:txBody>
          <a:bodyPr/>
          <a:lstStyle>
            <a:lvl1pPr>
              <a:defRPr/>
            </a:lvl1pPr>
          </a:lstStyle>
          <a:p>
            <a:pPr>
              <a:defRPr/>
            </a:pPr>
            <a:endParaRPr lang="en-US"/>
          </a:p>
        </p:txBody>
      </p:sp>
      <p:sp>
        <p:nvSpPr>
          <p:cNvPr id="6" name="Rectangle 1029"/>
          <p:cNvSpPr>
            <a:spLocks noGrp="1" noChangeArrowheads="1"/>
          </p:cNvSpPr>
          <p:nvPr>
            <p:ph type="ftr" sz="quarter" idx="11"/>
          </p:nvPr>
        </p:nvSpPr>
        <p:spPr/>
        <p:txBody>
          <a:bodyPr/>
          <a:lstStyle>
            <a:lvl1pPr>
              <a:defRPr/>
            </a:lvl1pPr>
          </a:lstStyle>
          <a:p>
            <a:pPr>
              <a:defRPr/>
            </a:pPr>
            <a:endParaRPr lang="en-US"/>
          </a:p>
        </p:txBody>
      </p:sp>
      <p:sp>
        <p:nvSpPr>
          <p:cNvPr id="7" name="Rectangle 1030"/>
          <p:cNvSpPr>
            <a:spLocks noGrp="1" noChangeArrowheads="1"/>
          </p:cNvSpPr>
          <p:nvPr>
            <p:ph type="sldNum" sz="quarter" idx="12"/>
          </p:nvPr>
        </p:nvSpPr>
        <p:spPr/>
        <p:txBody>
          <a:bodyPr/>
          <a:lstStyle>
            <a:lvl1pPr>
              <a:defRPr/>
            </a:lvl1pPr>
          </a:lstStyle>
          <a:p>
            <a:pPr>
              <a:defRPr/>
            </a:pPr>
            <a:fld id="{789ED7B8-9809-45EB-8043-992B1D12FEF8}"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028"/>
          <p:cNvSpPr>
            <a:spLocks noGrp="1" noChangeArrowheads="1"/>
          </p:cNvSpPr>
          <p:nvPr>
            <p:ph type="dt" sz="half" idx="10"/>
          </p:nvPr>
        </p:nvSpPr>
        <p:spPr/>
        <p:txBody>
          <a:bodyPr/>
          <a:lstStyle>
            <a:lvl1pPr>
              <a:defRPr/>
            </a:lvl1pPr>
          </a:lstStyle>
          <a:p>
            <a:pPr>
              <a:defRPr/>
            </a:pPr>
            <a:endParaRPr lang="en-US"/>
          </a:p>
        </p:txBody>
      </p:sp>
      <p:sp>
        <p:nvSpPr>
          <p:cNvPr id="5" name="Rectangle 1029"/>
          <p:cNvSpPr>
            <a:spLocks noGrp="1" noChangeArrowheads="1"/>
          </p:cNvSpPr>
          <p:nvPr>
            <p:ph type="ftr" sz="quarter" idx="11"/>
          </p:nvPr>
        </p:nvSpPr>
        <p:spPr/>
        <p:txBody>
          <a:bodyPr/>
          <a:lstStyle>
            <a:lvl1pPr>
              <a:defRPr/>
            </a:lvl1pPr>
          </a:lstStyle>
          <a:p>
            <a:pPr>
              <a:defRPr/>
            </a:pPr>
            <a:endParaRPr lang="en-US"/>
          </a:p>
        </p:txBody>
      </p:sp>
      <p:sp>
        <p:nvSpPr>
          <p:cNvPr id="6" name="Rectangle 1030"/>
          <p:cNvSpPr>
            <a:spLocks noGrp="1" noChangeArrowheads="1"/>
          </p:cNvSpPr>
          <p:nvPr>
            <p:ph type="sldNum" sz="quarter" idx="12"/>
          </p:nvPr>
        </p:nvSpPr>
        <p:spPr/>
        <p:txBody>
          <a:bodyPr/>
          <a:lstStyle>
            <a:lvl1pPr>
              <a:defRPr/>
            </a:lvl1pPr>
          </a:lstStyle>
          <a:p>
            <a:pPr>
              <a:defRPr/>
            </a:pPr>
            <a:fld id="{D34E1E4D-1E9D-4EE8-96EA-1D15A384C475}"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1028"/>
          <p:cNvSpPr>
            <a:spLocks noGrp="1" noChangeArrowheads="1"/>
          </p:cNvSpPr>
          <p:nvPr>
            <p:ph type="dt" sz="half" idx="10"/>
          </p:nvPr>
        </p:nvSpPr>
        <p:spPr/>
        <p:txBody>
          <a:bodyPr/>
          <a:lstStyle>
            <a:lvl1pPr>
              <a:defRPr/>
            </a:lvl1pPr>
          </a:lstStyle>
          <a:p>
            <a:pPr>
              <a:defRPr/>
            </a:pPr>
            <a:endParaRPr lang="en-US"/>
          </a:p>
        </p:txBody>
      </p:sp>
      <p:sp>
        <p:nvSpPr>
          <p:cNvPr id="5" name="Rectangle 1029"/>
          <p:cNvSpPr>
            <a:spLocks noGrp="1" noChangeArrowheads="1"/>
          </p:cNvSpPr>
          <p:nvPr>
            <p:ph type="ftr" sz="quarter" idx="11"/>
          </p:nvPr>
        </p:nvSpPr>
        <p:spPr/>
        <p:txBody>
          <a:bodyPr/>
          <a:lstStyle>
            <a:lvl1pPr>
              <a:defRPr/>
            </a:lvl1pPr>
          </a:lstStyle>
          <a:p>
            <a:pPr>
              <a:defRPr/>
            </a:pPr>
            <a:endParaRPr lang="en-US"/>
          </a:p>
        </p:txBody>
      </p:sp>
      <p:sp>
        <p:nvSpPr>
          <p:cNvPr id="6" name="Rectangle 1030"/>
          <p:cNvSpPr>
            <a:spLocks noGrp="1" noChangeArrowheads="1"/>
          </p:cNvSpPr>
          <p:nvPr>
            <p:ph type="sldNum" sz="quarter" idx="12"/>
          </p:nvPr>
        </p:nvSpPr>
        <p:spPr/>
        <p:txBody>
          <a:bodyPr/>
          <a:lstStyle>
            <a:lvl1pPr>
              <a:defRPr/>
            </a:lvl1pPr>
          </a:lstStyle>
          <a:p>
            <a:pPr>
              <a:defRPr/>
            </a:pPr>
            <a:fld id="{93BA6687-54B4-4501-ACDC-C40F3392D8FC}"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144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1028"/>
          <p:cNvSpPr>
            <a:spLocks noGrp="1" noChangeArrowheads="1"/>
          </p:cNvSpPr>
          <p:nvPr>
            <p:ph type="dt" sz="half" idx="10"/>
          </p:nvPr>
        </p:nvSpPr>
        <p:spPr/>
        <p:txBody>
          <a:bodyPr/>
          <a:lstStyle>
            <a:lvl1pPr>
              <a:defRPr/>
            </a:lvl1pPr>
          </a:lstStyle>
          <a:p>
            <a:pPr>
              <a:defRPr/>
            </a:pPr>
            <a:endParaRPr lang="en-US"/>
          </a:p>
        </p:txBody>
      </p:sp>
      <p:sp>
        <p:nvSpPr>
          <p:cNvPr id="6" name="Rectangle 1029"/>
          <p:cNvSpPr>
            <a:spLocks noGrp="1" noChangeArrowheads="1"/>
          </p:cNvSpPr>
          <p:nvPr>
            <p:ph type="ftr" sz="quarter" idx="11"/>
          </p:nvPr>
        </p:nvSpPr>
        <p:spPr/>
        <p:txBody>
          <a:bodyPr/>
          <a:lstStyle>
            <a:lvl1pPr>
              <a:defRPr/>
            </a:lvl1pPr>
          </a:lstStyle>
          <a:p>
            <a:pPr>
              <a:defRPr/>
            </a:pPr>
            <a:endParaRPr lang="en-US"/>
          </a:p>
        </p:txBody>
      </p:sp>
      <p:sp>
        <p:nvSpPr>
          <p:cNvPr id="7" name="Rectangle 1030"/>
          <p:cNvSpPr>
            <a:spLocks noGrp="1" noChangeArrowheads="1"/>
          </p:cNvSpPr>
          <p:nvPr>
            <p:ph type="sldNum" sz="quarter" idx="12"/>
          </p:nvPr>
        </p:nvSpPr>
        <p:spPr/>
        <p:txBody>
          <a:bodyPr/>
          <a:lstStyle>
            <a:lvl1pPr>
              <a:defRPr/>
            </a:lvl1pPr>
          </a:lstStyle>
          <a:p>
            <a:pPr>
              <a:defRPr/>
            </a:pPr>
            <a:fld id="{C1D41A1A-7B1E-4611-AB78-C58BDAC21033}"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40317" y="2505075"/>
            <a:ext cx="5158316"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71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1028"/>
          <p:cNvSpPr>
            <a:spLocks noGrp="1" noChangeArrowheads="1"/>
          </p:cNvSpPr>
          <p:nvPr>
            <p:ph type="dt" sz="half" idx="10"/>
          </p:nvPr>
        </p:nvSpPr>
        <p:spPr/>
        <p:txBody>
          <a:bodyPr/>
          <a:lstStyle>
            <a:lvl1pPr>
              <a:defRPr/>
            </a:lvl1pPr>
          </a:lstStyle>
          <a:p>
            <a:pPr>
              <a:defRPr/>
            </a:pPr>
            <a:endParaRPr lang="en-US"/>
          </a:p>
        </p:txBody>
      </p:sp>
      <p:sp>
        <p:nvSpPr>
          <p:cNvPr id="8" name="Rectangle 1029"/>
          <p:cNvSpPr>
            <a:spLocks noGrp="1" noChangeArrowheads="1"/>
          </p:cNvSpPr>
          <p:nvPr>
            <p:ph type="ftr" sz="quarter" idx="11"/>
          </p:nvPr>
        </p:nvSpPr>
        <p:spPr/>
        <p:txBody>
          <a:bodyPr/>
          <a:lstStyle>
            <a:lvl1pPr>
              <a:defRPr/>
            </a:lvl1pPr>
          </a:lstStyle>
          <a:p>
            <a:pPr>
              <a:defRPr/>
            </a:pPr>
            <a:endParaRPr lang="en-US"/>
          </a:p>
        </p:txBody>
      </p:sp>
      <p:sp>
        <p:nvSpPr>
          <p:cNvPr id="9" name="Rectangle 1030"/>
          <p:cNvSpPr>
            <a:spLocks noGrp="1" noChangeArrowheads="1"/>
          </p:cNvSpPr>
          <p:nvPr>
            <p:ph type="sldNum" sz="quarter" idx="12"/>
          </p:nvPr>
        </p:nvSpPr>
        <p:spPr/>
        <p:txBody>
          <a:bodyPr/>
          <a:lstStyle>
            <a:lvl1pPr>
              <a:defRPr/>
            </a:lvl1pPr>
          </a:lstStyle>
          <a:p>
            <a:pPr>
              <a:defRPr/>
            </a:pPr>
            <a:fld id="{1A7730DB-2824-4C3D-B0A8-859DFB3A47C6}"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1028"/>
          <p:cNvSpPr>
            <a:spLocks noGrp="1" noChangeArrowheads="1"/>
          </p:cNvSpPr>
          <p:nvPr>
            <p:ph type="dt" sz="half" idx="10"/>
          </p:nvPr>
        </p:nvSpPr>
        <p:spPr/>
        <p:txBody>
          <a:bodyPr/>
          <a:lstStyle>
            <a:lvl1pPr>
              <a:defRPr/>
            </a:lvl1pPr>
          </a:lstStyle>
          <a:p>
            <a:pPr>
              <a:defRPr/>
            </a:pPr>
            <a:endParaRPr lang="en-US"/>
          </a:p>
        </p:txBody>
      </p:sp>
      <p:sp>
        <p:nvSpPr>
          <p:cNvPr id="4" name="Rectangle 1029"/>
          <p:cNvSpPr>
            <a:spLocks noGrp="1" noChangeArrowheads="1"/>
          </p:cNvSpPr>
          <p:nvPr>
            <p:ph type="ftr" sz="quarter" idx="11"/>
          </p:nvPr>
        </p:nvSpPr>
        <p:spPr/>
        <p:txBody>
          <a:bodyPr/>
          <a:lstStyle>
            <a:lvl1pPr>
              <a:defRPr/>
            </a:lvl1pPr>
          </a:lstStyle>
          <a:p>
            <a:pPr>
              <a:defRPr/>
            </a:pPr>
            <a:endParaRPr lang="en-US"/>
          </a:p>
        </p:txBody>
      </p:sp>
      <p:sp>
        <p:nvSpPr>
          <p:cNvPr id="5" name="Rectangle 1030"/>
          <p:cNvSpPr>
            <a:spLocks noGrp="1" noChangeArrowheads="1"/>
          </p:cNvSpPr>
          <p:nvPr>
            <p:ph type="sldNum" sz="quarter" idx="12"/>
          </p:nvPr>
        </p:nvSpPr>
        <p:spPr/>
        <p:txBody>
          <a:bodyPr/>
          <a:lstStyle>
            <a:lvl1pPr>
              <a:defRPr/>
            </a:lvl1pPr>
          </a:lstStyle>
          <a:p>
            <a:pPr>
              <a:defRPr/>
            </a:pPr>
            <a:fld id="{06A74272-170E-424E-91D7-D47B831EE71C}"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28"/>
          <p:cNvSpPr>
            <a:spLocks noGrp="1" noChangeArrowheads="1"/>
          </p:cNvSpPr>
          <p:nvPr>
            <p:ph type="dt" sz="half" idx="10"/>
          </p:nvPr>
        </p:nvSpPr>
        <p:spPr/>
        <p:txBody>
          <a:bodyPr/>
          <a:lstStyle>
            <a:lvl1pPr>
              <a:defRPr/>
            </a:lvl1pPr>
          </a:lstStyle>
          <a:p>
            <a:pPr>
              <a:defRPr/>
            </a:pPr>
            <a:endParaRPr lang="en-US"/>
          </a:p>
        </p:txBody>
      </p:sp>
      <p:sp>
        <p:nvSpPr>
          <p:cNvPr id="3" name="Rectangle 1029"/>
          <p:cNvSpPr>
            <a:spLocks noGrp="1" noChangeArrowheads="1"/>
          </p:cNvSpPr>
          <p:nvPr>
            <p:ph type="ftr" sz="quarter" idx="11"/>
          </p:nvPr>
        </p:nvSpPr>
        <p:spPr/>
        <p:txBody>
          <a:bodyPr/>
          <a:lstStyle>
            <a:lvl1pPr>
              <a:defRPr/>
            </a:lvl1pPr>
          </a:lstStyle>
          <a:p>
            <a:pPr>
              <a:defRPr/>
            </a:pPr>
            <a:endParaRPr lang="en-US"/>
          </a:p>
        </p:txBody>
      </p:sp>
      <p:sp>
        <p:nvSpPr>
          <p:cNvPr id="4" name="Rectangle 1030"/>
          <p:cNvSpPr>
            <a:spLocks noGrp="1" noChangeArrowheads="1"/>
          </p:cNvSpPr>
          <p:nvPr>
            <p:ph type="sldNum" sz="quarter" idx="12"/>
          </p:nvPr>
        </p:nvSpPr>
        <p:spPr/>
        <p:txBody>
          <a:bodyPr/>
          <a:lstStyle>
            <a:lvl1pPr>
              <a:defRPr/>
            </a:lvl1pPr>
          </a:lstStyle>
          <a:p>
            <a:pPr>
              <a:defRPr/>
            </a:pPr>
            <a:fld id="{2DE3CC60-8E02-43B0-997D-83A04DF4A89B}"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028"/>
          <p:cNvSpPr>
            <a:spLocks noGrp="1" noChangeArrowheads="1"/>
          </p:cNvSpPr>
          <p:nvPr>
            <p:ph type="dt" sz="half" idx="10"/>
          </p:nvPr>
        </p:nvSpPr>
        <p:spPr/>
        <p:txBody>
          <a:bodyPr/>
          <a:lstStyle>
            <a:lvl1pPr>
              <a:defRPr/>
            </a:lvl1pPr>
          </a:lstStyle>
          <a:p>
            <a:pPr>
              <a:defRPr/>
            </a:pPr>
            <a:endParaRPr lang="en-US"/>
          </a:p>
        </p:txBody>
      </p:sp>
      <p:sp>
        <p:nvSpPr>
          <p:cNvPr id="6" name="Rectangle 1029"/>
          <p:cNvSpPr>
            <a:spLocks noGrp="1" noChangeArrowheads="1"/>
          </p:cNvSpPr>
          <p:nvPr>
            <p:ph type="ftr" sz="quarter" idx="11"/>
          </p:nvPr>
        </p:nvSpPr>
        <p:spPr/>
        <p:txBody>
          <a:bodyPr/>
          <a:lstStyle>
            <a:lvl1pPr>
              <a:defRPr/>
            </a:lvl1pPr>
          </a:lstStyle>
          <a:p>
            <a:pPr>
              <a:defRPr/>
            </a:pPr>
            <a:endParaRPr lang="en-US"/>
          </a:p>
        </p:txBody>
      </p:sp>
      <p:sp>
        <p:nvSpPr>
          <p:cNvPr id="7" name="Rectangle 1030"/>
          <p:cNvSpPr>
            <a:spLocks noGrp="1" noChangeArrowheads="1"/>
          </p:cNvSpPr>
          <p:nvPr>
            <p:ph type="sldNum" sz="quarter" idx="12"/>
          </p:nvPr>
        </p:nvSpPr>
        <p:spPr/>
        <p:txBody>
          <a:bodyPr/>
          <a:lstStyle>
            <a:lvl1pPr>
              <a:defRPr/>
            </a:lvl1pPr>
          </a:lstStyle>
          <a:p>
            <a:pPr>
              <a:defRPr/>
            </a:pPr>
            <a:fld id="{C23FD38F-D616-42B8-AB8C-D52B3FFA1D51}"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717"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1028"/>
          <p:cNvSpPr>
            <a:spLocks noGrp="1" noChangeArrowheads="1"/>
          </p:cNvSpPr>
          <p:nvPr>
            <p:ph type="dt" sz="half" idx="10"/>
          </p:nvPr>
        </p:nvSpPr>
        <p:spPr/>
        <p:txBody>
          <a:bodyPr/>
          <a:lstStyle>
            <a:lvl1pPr>
              <a:defRPr/>
            </a:lvl1pPr>
          </a:lstStyle>
          <a:p>
            <a:pPr>
              <a:defRPr/>
            </a:pPr>
            <a:endParaRPr lang="en-US"/>
          </a:p>
        </p:txBody>
      </p:sp>
      <p:sp>
        <p:nvSpPr>
          <p:cNvPr id="6" name="Rectangle 1029"/>
          <p:cNvSpPr>
            <a:spLocks noGrp="1" noChangeArrowheads="1"/>
          </p:cNvSpPr>
          <p:nvPr>
            <p:ph type="ftr" sz="quarter" idx="11"/>
          </p:nvPr>
        </p:nvSpPr>
        <p:spPr/>
        <p:txBody>
          <a:bodyPr/>
          <a:lstStyle>
            <a:lvl1pPr>
              <a:defRPr/>
            </a:lvl1pPr>
          </a:lstStyle>
          <a:p>
            <a:pPr>
              <a:defRPr/>
            </a:pPr>
            <a:endParaRPr lang="en-US"/>
          </a:p>
        </p:txBody>
      </p:sp>
      <p:sp>
        <p:nvSpPr>
          <p:cNvPr id="7" name="Rectangle 1030"/>
          <p:cNvSpPr>
            <a:spLocks noGrp="1" noChangeArrowheads="1"/>
          </p:cNvSpPr>
          <p:nvPr>
            <p:ph type="sldNum" sz="quarter" idx="12"/>
          </p:nvPr>
        </p:nvSpPr>
        <p:spPr/>
        <p:txBody>
          <a:bodyPr/>
          <a:lstStyle>
            <a:lvl1pPr>
              <a:defRPr/>
            </a:lvl1pPr>
          </a:lstStyle>
          <a:p>
            <a:pPr>
              <a:defRPr/>
            </a:pPr>
            <a:fld id="{8BA2D748-705E-476F-A3F8-04E5037AF260}"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0">
              <a:srgbClr val="FFFFFF"/>
            </a:gs>
            <a:gs pos="100000">
              <a:srgbClr val="CCCCFF"/>
            </a:gs>
          </a:gsLst>
          <a:lin ang="2700000" scaled="1"/>
          <a:tileRect/>
        </a:gra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a:t>单击此处编辑母版标题样式</a:t>
            </a:r>
          </a:p>
        </p:txBody>
      </p:sp>
      <p:sp>
        <p:nvSpPr>
          <p:cNvPr id="1027" name="Rectangle 1027"/>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Rectangle 1028"/>
          <p:cNvSpPr>
            <a:spLocks noGrp="1" noChangeArrowheads="1"/>
          </p:cNvSpPr>
          <p:nvPr>
            <p:ph type="dt" sz="half" idx="2"/>
          </p:nvPr>
        </p:nvSpPr>
        <p:spPr bwMode="auto">
          <a:xfrm>
            <a:off x="914400" y="6248400"/>
            <a:ext cx="254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400"/>
            </a:lvl1pPr>
          </a:lstStyle>
          <a:p>
            <a:pPr>
              <a:defRPr/>
            </a:pPr>
            <a:endParaRPr lang="en-US"/>
          </a:p>
        </p:txBody>
      </p:sp>
      <p:sp>
        <p:nvSpPr>
          <p:cNvPr id="1029" name="Rectangle 1029"/>
          <p:cNvSpPr>
            <a:spLocks noGrp="1" noChangeArrowheads="1"/>
          </p:cNvSpPr>
          <p:nvPr>
            <p:ph type="ftr" sz="quarter" idx="3"/>
          </p:nvPr>
        </p:nvSpPr>
        <p:spPr bwMode="auto">
          <a:xfrm>
            <a:off x="4165600" y="6248400"/>
            <a:ext cx="386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1" hangingPunct="1">
              <a:defRPr sz="1400"/>
            </a:lvl1pPr>
          </a:lstStyle>
          <a:p>
            <a:pPr>
              <a:defRPr/>
            </a:pPr>
            <a:endParaRPr lang="en-US"/>
          </a:p>
        </p:txBody>
      </p:sp>
      <p:sp>
        <p:nvSpPr>
          <p:cNvPr id="1030" name="Rectangle 1030"/>
          <p:cNvSpPr>
            <a:spLocks noGrp="1" noChangeArrowheads="1"/>
          </p:cNvSpPr>
          <p:nvPr>
            <p:ph type="sldNum" sz="quarter" idx="4"/>
          </p:nvPr>
        </p:nvSpPr>
        <p:spPr bwMode="auto">
          <a:xfrm>
            <a:off x="8737600" y="6248400"/>
            <a:ext cx="254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400"/>
            </a:lvl1pPr>
          </a:lstStyle>
          <a:p>
            <a:pPr>
              <a:defRPr/>
            </a:pPr>
            <a:fld id="{E1A90197-DD9D-48BD-A3D1-A24E9D3AA16A}" type="slidenum">
              <a:rPr lang="en-US"/>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noChangeArrowheads="1"/>
          </p:cNvSpPr>
          <p:nvPr>
            <p:ph type="title"/>
          </p:nvPr>
        </p:nvSpPr>
        <p:spPr/>
        <p:txBody>
          <a:bodyPr/>
          <a:lstStyle/>
          <a:p>
            <a:r>
              <a:rPr lang="zh-CN" altLang="en-US" b="1" dirty="0"/>
              <a:t>第</a:t>
            </a:r>
            <a:r>
              <a:rPr lang="en-US" altLang="zh-CN" b="1" dirty="0"/>
              <a:t>12</a:t>
            </a:r>
            <a:r>
              <a:rPr lang="zh-CN" altLang="en-US" b="1" dirty="0"/>
              <a:t>章  结构方程建模（</a:t>
            </a:r>
            <a:r>
              <a:rPr lang="en-US" altLang="zh-CN" b="1" dirty="0"/>
              <a:t>SEM</a:t>
            </a:r>
            <a:r>
              <a:rPr lang="zh-CN" altLang="en-US" b="1" dirty="0"/>
              <a:t>）入门</a:t>
            </a:r>
          </a:p>
        </p:txBody>
      </p:sp>
      <p:sp>
        <p:nvSpPr>
          <p:cNvPr id="4099" name="内容占位符 2"/>
          <p:cNvSpPr>
            <a:spLocks noGrp="1" noChangeArrowheads="1"/>
          </p:cNvSpPr>
          <p:nvPr>
            <p:ph idx="1"/>
          </p:nvPr>
        </p:nvSpPr>
        <p:spPr/>
        <p:txBody>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78000" y="609600"/>
            <a:ext cx="8567738" cy="1143000"/>
          </a:xfrm>
        </p:spPr>
        <p:txBody>
          <a:bodyPr/>
          <a:lstStyle/>
          <a:p>
            <a:r>
              <a:rPr lang="zh-CN" altLang="en-US" b="1"/>
              <a:t>主要步骤</a:t>
            </a:r>
          </a:p>
        </p:txBody>
      </p:sp>
      <p:sp>
        <p:nvSpPr>
          <p:cNvPr id="22531" name="Rectangle 3"/>
          <p:cNvSpPr>
            <a:spLocks noGrp="1" noChangeArrowheads="1"/>
          </p:cNvSpPr>
          <p:nvPr>
            <p:ph type="body" sz="half" idx="1"/>
          </p:nvPr>
        </p:nvSpPr>
        <p:spPr>
          <a:xfrm>
            <a:off x="1631950" y="1981200"/>
            <a:ext cx="8929688" cy="4114800"/>
          </a:xfrm>
        </p:spPr>
        <p:txBody>
          <a:bodyPr/>
          <a:lstStyle/>
          <a:p>
            <a:r>
              <a:rPr lang="zh-CN" altLang="en-US" sz="2800" b="1"/>
              <a:t>模型设定——根据理论或经验</a:t>
            </a:r>
          </a:p>
          <a:p>
            <a:r>
              <a:rPr lang="zh-CN" altLang="en-US" sz="2800" b="1"/>
              <a:t>模型识别——判断能否得到唯一解</a:t>
            </a:r>
          </a:p>
          <a:p>
            <a:r>
              <a:rPr lang="zh-CN" altLang="en-US" sz="2800" b="1"/>
              <a:t>模型估计——确定各种估计方法</a:t>
            </a:r>
          </a:p>
          <a:p>
            <a:r>
              <a:rPr lang="zh-CN" altLang="en-US" sz="2800" b="1"/>
              <a:t>模型评价——对拟合度作出评价</a:t>
            </a:r>
          </a:p>
          <a:p>
            <a:r>
              <a:rPr lang="zh-CN" altLang="en-US" sz="2800" b="1"/>
              <a:t>模型修正——模型再设定</a:t>
            </a:r>
          </a:p>
          <a:p>
            <a:endParaRPr lang="zh-CN" altLang="en-US" sz="2800" b="1"/>
          </a:p>
        </p:txBody>
      </p:sp>
      <p:cxnSp>
        <p:nvCxnSpPr>
          <p:cNvPr id="5" name="连接符: 肘形 4"/>
          <p:cNvCxnSpPr/>
          <p:nvPr/>
        </p:nvCxnSpPr>
        <p:spPr>
          <a:xfrm flipH="1" flipV="1">
            <a:off x="6816725" y="2276475"/>
            <a:ext cx="735013" cy="2089150"/>
          </a:xfrm>
          <a:prstGeom prst="bentConnector3">
            <a:avLst>
              <a:gd name="adj1" fmla="val -65796"/>
            </a:avLst>
          </a:prstGeom>
          <a:ln w="28575">
            <a:headEnd w="lg" len="lg"/>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1">
                                            <p:txEl>
                                              <p:pRg st="4" end="4"/>
                                            </p:txEl>
                                          </p:spTgt>
                                        </p:tgtEl>
                                        <p:attrNameLst>
                                          <p:attrName>style.visibility</p:attrName>
                                        </p:attrNameLst>
                                      </p:cBhvr>
                                      <p:to>
                                        <p:strVal val="visible"/>
                                      </p:to>
                                    </p:set>
                                    <p:anim calcmode="lin" valueType="num">
                                      <p:cBhvr additive="base">
                                        <p:cTn id="31"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b="1"/>
              <a:t>模型识别</a:t>
            </a:r>
          </a:p>
        </p:txBody>
      </p:sp>
      <p:sp>
        <p:nvSpPr>
          <p:cNvPr id="24579" name="Rectangle 3"/>
          <p:cNvSpPr>
            <a:spLocks noGrp="1" noChangeArrowheads="1"/>
          </p:cNvSpPr>
          <p:nvPr>
            <p:ph type="body" idx="1"/>
          </p:nvPr>
        </p:nvSpPr>
        <p:spPr/>
        <p:txBody>
          <a:bodyPr/>
          <a:lstStyle/>
          <a:p>
            <a:r>
              <a:rPr lang="zh-CN" altLang="en-US" b="1"/>
              <a:t>有没有唯一的解？</a:t>
            </a:r>
          </a:p>
          <a:p>
            <a:pPr lvl="1"/>
            <a:r>
              <a:rPr lang="zh-CN" altLang="en-US" b="1" i="1"/>
              <a:t>x</a:t>
            </a:r>
            <a:r>
              <a:rPr lang="zh-CN" altLang="en-US" b="1"/>
              <a:t> + </a:t>
            </a:r>
            <a:r>
              <a:rPr lang="zh-CN" altLang="en-US" b="1" i="1"/>
              <a:t>y</a:t>
            </a:r>
            <a:r>
              <a:rPr lang="zh-CN" altLang="en-US" b="1"/>
              <a:t> = 2</a:t>
            </a:r>
          </a:p>
          <a:p>
            <a:pPr lvl="1"/>
            <a:r>
              <a:rPr lang="zh-CN" altLang="en-US" b="1"/>
              <a:t>令 </a:t>
            </a:r>
            <a:r>
              <a:rPr lang="zh-CN" altLang="en-US" b="1" i="1"/>
              <a:t>x</a:t>
            </a:r>
            <a:r>
              <a:rPr lang="zh-CN" altLang="en-US" b="1"/>
              <a:t> = 1（</a:t>
            </a:r>
            <a:r>
              <a:rPr lang="zh-CN" altLang="en-US" b="1" i="1"/>
              <a:t>x</a:t>
            </a:r>
            <a:r>
              <a:rPr lang="zh-CN" altLang="en-US" b="1"/>
              <a:t>失去“自由”），</a:t>
            </a:r>
            <a:r>
              <a:rPr lang="zh-CN" altLang="en-US" b="1" i="1"/>
              <a:t>y</a:t>
            </a:r>
            <a:r>
              <a:rPr lang="zh-CN" altLang="en-US" b="1"/>
              <a:t> = 1</a:t>
            </a:r>
          </a:p>
          <a:p>
            <a:pPr lvl="1"/>
            <a:r>
              <a:rPr lang="zh-CN" altLang="en-US" b="1"/>
              <a:t>或另知 </a:t>
            </a:r>
            <a:r>
              <a:rPr lang="zh-CN" altLang="en-US" b="1" i="1"/>
              <a:t>x</a:t>
            </a:r>
            <a:r>
              <a:rPr lang="zh-CN" altLang="en-US" b="1"/>
              <a:t> </a:t>
            </a:r>
            <a:r>
              <a:rPr lang="en-US" altLang="zh-CN" b="1"/>
              <a:t>–</a:t>
            </a:r>
            <a:r>
              <a:rPr lang="zh-CN" altLang="en-US" b="1"/>
              <a:t> </a:t>
            </a:r>
            <a:r>
              <a:rPr lang="zh-CN" altLang="en-US" b="1" i="1"/>
              <a:t>y</a:t>
            </a:r>
            <a:r>
              <a:rPr lang="zh-CN" altLang="en-US" b="1"/>
              <a:t> = 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 calcmode="lin" valueType="num">
                                      <p:cBhvr additive="base">
                                        <p:cTn id="13"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 calcmode="lin" valueType="num">
                                      <p:cBhvr additive="base">
                                        <p:cTn id="19"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579">
                                            <p:txEl>
                                              <p:pRg st="3" end="3"/>
                                            </p:txEl>
                                          </p:spTgt>
                                        </p:tgtEl>
                                        <p:attrNameLst>
                                          <p:attrName>style.visibility</p:attrName>
                                        </p:attrNameLst>
                                      </p:cBhvr>
                                      <p:to>
                                        <p:strVal val="visible"/>
                                      </p:to>
                                    </p:set>
                                    <p:anim calcmode="lin" valueType="num">
                                      <p:cBhvr additive="base">
                                        <p:cTn id="25"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7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noChangeArrowheads="1"/>
          </p:cNvSpPr>
          <p:nvPr>
            <p:ph type="title"/>
          </p:nvPr>
        </p:nvSpPr>
        <p:spPr>
          <a:xfrm>
            <a:off x="914400" y="116632"/>
            <a:ext cx="10363200" cy="1143000"/>
          </a:xfrm>
        </p:spPr>
        <p:txBody>
          <a:bodyPr/>
          <a:lstStyle/>
          <a:p>
            <a:r>
              <a:rPr lang="zh-CN" altLang="en-US" b="1" dirty="0"/>
              <a:t>识别的三种情形</a:t>
            </a:r>
          </a:p>
        </p:txBody>
      </p:sp>
      <p:sp>
        <p:nvSpPr>
          <p:cNvPr id="29699" name="内容占位符 2"/>
          <p:cNvSpPr>
            <a:spLocks noGrp="1" noChangeArrowheads="1"/>
          </p:cNvSpPr>
          <p:nvPr>
            <p:ph idx="1"/>
          </p:nvPr>
        </p:nvSpPr>
        <p:spPr>
          <a:xfrm>
            <a:off x="2209800" y="1259632"/>
            <a:ext cx="7772400" cy="5481736"/>
          </a:xfrm>
        </p:spPr>
        <p:txBody>
          <a:bodyPr/>
          <a:lstStyle/>
          <a:p>
            <a:r>
              <a:rPr lang="zh-CN" altLang="en-US" b="1" dirty="0"/>
              <a:t>正好识别模型</a:t>
            </a:r>
            <a:endParaRPr lang="en-US" altLang="zh-CN" b="1" dirty="0"/>
          </a:p>
          <a:p>
            <a:pPr lvl="1"/>
            <a:r>
              <a:rPr lang="zh-CN" altLang="en-US" b="1" dirty="0"/>
              <a:t>自由参数数目</a:t>
            </a:r>
            <a:r>
              <a:rPr lang="en-US" altLang="zh-CN" b="1" dirty="0"/>
              <a:t>= </a:t>
            </a:r>
            <a:r>
              <a:rPr lang="en-US" altLang="zh-CN" b="1" i="1" dirty="0"/>
              <a:t>t</a:t>
            </a:r>
            <a:r>
              <a:rPr lang="en-US" altLang="zh-CN" b="1" dirty="0"/>
              <a:t> = (</a:t>
            </a:r>
            <a:r>
              <a:rPr lang="en-US" altLang="zh-CN" b="1" i="1" dirty="0"/>
              <a:t>p</a:t>
            </a:r>
            <a:r>
              <a:rPr lang="en-US" altLang="zh-CN" b="1" dirty="0"/>
              <a:t> + </a:t>
            </a:r>
            <a:r>
              <a:rPr lang="en-US" altLang="zh-CN" b="1" i="1" dirty="0"/>
              <a:t>q</a:t>
            </a:r>
            <a:r>
              <a:rPr lang="en-US" altLang="zh-CN" b="1" dirty="0"/>
              <a:t>) (</a:t>
            </a:r>
            <a:r>
              <a:rPr lang="en-US" altLang="zh-CN" b="1" i="1" dirty="0"/>
              <a:t>p</a:t>
            </a:r>
            <a:r>
              <a:rPr lang="en-US" altLang="zh-CN" b="1" dirty="0"/>
              <a:t> + </a:t>
            </a:r>
            <a:r>
              <a:rPr lang="en-US" altLang="zh-CN" b="1" i="1" dirty="0"/>
              <a:t>q</a:t>
            </a:r>
            <a:r>
              <a:rPr lang="en-US" altLang="zh-CN" b="1" dirty="0"/>
              <a:t> + 1)/2</a:t>
            </a:r>
          </a:p>
          <a:p>
            <a:pPr lvl="1"/>
            <a:endParaRPr lang="en-US" altLang="zh-CN" b="1" dirty="0"/>
          </a:p>
          <a:p>
            <a:r>
              <a:rPr lang="zh-CN" altLang="en-US" b="1" dirty="0"/>
              <a:t>过度识别模型</a:t>
            </a:r>
            <a:endParaRPr lang="en-US" altLang="zh-CN" b="1" dirty="0"/>
          </a:p>
          <a:p>
            <a:pPr lvl="1"/>
            <a:r>
              <a:rPr lang="zh-CN" altLang="en-US" b="1" dirty="0"/>
              <a:t>自由参数数目</a:t>
            </a:r>
            <a:r>
              <a:rPr lang="en-US" altLang="zh-CN" b="1" dirty="0"/>
              <a:t>&lt; </a:t>
            </a:r>
            <a:r>
              <a:rPr lang="en-US" altLang="zh-CN" b="1" i="1" dirty="0"/>
              <a:t>t</a:t>
            </a:r>
            <a:r>
              <a:rPr lang="en-US" altLang="zh-CN" b="1" dirty="0"/>
              <a:t> = (</a:t>
            </a:r>
            <a:r>
              <a:rPr lang="en-US" altLang="zh-CN" b="1" i="1" dirty="0"/>
              <a:t>p</a:t>
            </a:r>
            <a:r>
              <a:rPr lang="en-US" altLang="zh-CN" b="1" dirty="0"/>
              <a:t> + </a:t>
            </a:r>
            <a:r>
              <a:rPr lang="en-US" altLang="zh-CN" b="1" i="1" dirty="0"/>
              <a:t>q</a:t>
            </a:r>
            <a:r>
              <a:rPr lang="en-US" altLang="zh-CN" b="1" dirty="0"/>
              <a:t>) (</a:t>
            </a:r>
            <a:r>
              <a:rPr lang="en-US" altLang="zh-CN" b="1" i="1" dirty="0"/>
              <a:t>p</a:t>
            </a:r>
            <a:r>
              <a:rPr lang="en-US" altLang="zh-CN" b="1" dirty="0"/>
              <a:t> + </a:t>
            </a:r>
            <a:r>
              <a:rPr lang="en-US" altLang="zh-CN" b="1" i="1" dirty="0"/>
              <a:t>q</a:t>
            </a:r>
            <a:r>
              <a:rPr lang="en-US" altLang="zh-CN" b="1" dirty="0"/>
              <a:t> + 1)/2</a:t>
            </a:r>
          </a:p>
          <a:p>
            <a:pPr lvl="1"/>
            <a:r>
              <a:rPr lang="zh-CN" altLang="en-US" b="1" dirty="0"/>
              <a:t>如同：</a:t>
            </a:r>
            <a:r>
              <a:rPr lang="en-US" altLang="zh-CN" b="1" dirty="0"/>
              <a:t>x + y = 2, y = 1; z – x = 5, z = 6 </a:t>
            </a:r>
          </a:p>
          <a:p>
            <a:pPr lvl="1"/>
            <a:endParaRPr lang="en-US" altLang="zh-CN" b="1" dirty="0"/>
          </a:p>
          <a:p>
            <a:r>
              <a:rPr lang="zh-CN" altLang="en-US" b="1" dirty="0"/>
              <a:t>不能识别模型</a:t>
            </a:r>
            <a:endParaRPr lang="en-US" altLang="zh-CN" b="1" dirty="0"/>
          </a:p>
          <a:p>
            <a:pPr lvl="1"/>
            <a:r>
              <a:rPr lang="zh-CN" altLang="en-US" b="1" dirty="0"/>
              <a:t>自由参数数目</a:t>
            </a:r>
            <a:r>
              <a:rPr lang="en-US" altLang="zh-CN" b="1" dirty="0"/>
              <a:t>&gt; </a:t>
            </a:r>
            <a:r>
              <a:rPr lang="en-US" altLang="zh-CN" b="1" i="1" dirty="0"/>
              <a:t>t</a:t>
            </a:r>
            <a:r>
              <a:rPr lang="en-US" altLang="zh-CN" b="1" dirty="0"/>
              <a:t> = (</a:t>
            </a:r>
            <a:r>
              <a:rPr lang="en-US" altLang="zh-CN" b="1" i="1" dirty="0"/>
              <a:t>p</a:t>
            </a:r>
            <a:r>
              <a:rPr lang="en-US" altLang="zh-CN" b="1" dirty="0"/>
              <a:t> + </a:t>
            </a:r>
            <a:r>
              <a:rPr lang="en-US" altLang="zh-CN" b="1" i="1" dirty="0"/>
              <a:t>q</a:t>
            </a:r>
            <a:r>
              <a:rPr lang="en-US" altLang="zh-CN" b="1" dirty="0"/>
              <a:t>) (</a:t>
            </a:r>
            <a:r>
              <a:rPr lang="en-US" altLang="zh-CN" b="1" i="1" dirty="0"/>
              <a:t>p</a:t>
            </a:r>
            <a:r>
              <a:rPr lang="en-US" altLang="zh-CN" b="1" dirty="0"/>
              <a:t> + </a:t>
            </a:r>
            <a:r>
              <a:rPr lang="en-US" altLang="zh-CN" b="1" i="1" dirty="0"/>
              <a:t>q</a:t>
            </a:r>
            <a:r>
              <a:rPr lang="en-US" altLang="zh-CN" b="1" dirty="0"/>
              <a:t> + 1)/2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anim calcmode="lin" valueType="num">
                                      <p:cBhvr additive="base">
                                        <p:cTn id="19" dur="500" fill="hold"/>
                                        <p:tgtEl>
                                          <p:spTgt spid="2969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6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699">
                                            <p:txEl>
                                              <p:pRg st="4" end="4"/>
                                            </p:txEl>
                                          </p:spTgt>
                                        </p:tgtEl>
                                        <p:attrNameLst>
                                          <p:attrName>style.visibility</p:attrName>
                                        </p:attrNameLst>
                                      </p:cBhvr>
                                      <p:to>
                                        <p:strVal val="visible"/>
                                      </p:to>
                                    </p:set>
                                    <p:anim calcmode="lin" valueType="num">
                                      <p:cBhvr additive="base">
                                        <p:cTn id="25" dur="500" fill="hold"/>
                                        <p:tgtEl>
                                          <p:spTgt spid="296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69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699">
                                            <p:txEl>
                                              <p:pRg st="5" end="5"/>
                                            </p:txEl>
                                          </p:spTgt>
                                        </p:tgtEl>
                                        <p:attrNameLst>
                                          <p:attrName>style.visibility</p:attrName>
                                        </p:attrNameLst>
                                      </p:cBhvr>
                                      <p:to>
                                        <p:strVal val="visible"/>
                                      </p:to>
                                    </p:set>
                                    <p:anim calcmode="lin" valueType="num">
                                      <p:cBhvr additive="base">
                                        <p:cTn id="29" dur="500" fill="hold"/>
                                        <p:tgtEl>
                                          <p:spTgt spid="2969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6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9699">
                                            <p:txEl>
                                              <p:pRg st="7" end="7"/>
                                            </p:txEl>
                                          </p:spTgt>
                                        </p:tgtEl>
                                        <p:attrNameLst>
                                          <p:attrName>style.visibility</p:attrName>
                                        </p:attrNameLst>
                                      </p:cBhvr>
                                      <p:to>
                                        <p:strVal val="visible"/>
                                      </p:to>
                                    </p:set>
                                    <p:anim calcmode="lin" valueType="num">
                                      <p:cBhvr additive="base">
                                        <p:cTn id="35" dur="500" fill="hold"/>
                                        <p:tgtEl>
                                          <p:spTgt spid="29699">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69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9699">
                                            <p:txEl>
                                              <p:pRg st="8" end="8"/>
                                            </p:txEl>
                                          </p:spTgt>
                                        </p:tgtEl>
                                        <p:attrNameLst>
                                          <p:attrName>style.visibility</p:attrName>
                                        </p:attrNameLst>
                                      </p:cBhvr>
                                      <p:to>
                                        <p:strVal val="visible"/>
                                      </p:to>
                                    </p:set>
                                    <p:anim calcmode="lin" valueType="num">
                                      <p:cBhvr additive="base">
                                        <p:cTn id="41" dur="500" fill="hold"/>
                                        <p:tgtEl>
                                          <p:spTgt spid="29699">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969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zh-CN" altLang="en-US" b="1"/>
              <a:t>就结构方程而言</a:t>
            </a:r>
          </a:p>
        </p:txBody>
      </p:sp>
      <p:sp>
        <p:nvSpPr>
          <p:cNvPr id="25603" name="Rectangle 3"/>
          <p:cNvSpPr>
            <a:spLocks noGrp="1" noChangeArrowheads="1"/>
          </p:cNvSpPr>
          <p:nvPr>
            <p:ph type="body" idx="1"/>
          </p:nvPr>
        </p:nvSpPr>
        <p:spPr>
          <a:xfrm>
            <a:off x="1774825" y="1981200"/>
            <a:ext cx="8642350" cy="4114800"/>
          </a:xfrm>
        </p:spPr>
        <p:txBody>
          <a:bodyPr/>
          <a:lstStyle/>
          <a:p>
            <a:r>
              <a:rPr lang="zh-CN" altLang="en-US" b="1"/>
              <a:t>参数的设定——自由（</a:t>
            </a:r>
            <a:r>
              <a:rPr lang="zh-CN" altLang="en-US" b="1">
                <a:solidFill>
                  <a:srgbClr val="FF3300"/>
                </a:solidFill>
              </a:rPr>
              <a:t>FR</a:t>
            </a:r>
            <a:r>
              <a:rPr lang="zh-CN" altLang="en-US" b="1"/>
              <a:t>）、固定（</a:t>
            </a:r>
            <a:r>
              <a:rPr lang="zh-CN" altLang="en-US" b="1">
                <a:solidFill>
                  <a:srgbClr val="FF3300"/>
                </a:solidFill>
              </a:rPr>
              <a:t>FI</a:t>
            </a:r>
            <a:r>
              <a:rPr lang="zh-CN" altLang="en-US" b="1"/>
              <a:t>）、限制</a:t>
            </a:r>
          </a:p>
          <a:p>
            <a:r>
              <a:rPr lang="zh-CN" altLang="en-US" b="1"/>
              <a:t>增加数据点（矩阵规模）</a:t>
            </a:r>
          </a:p>
          <a:p>
            <a:endParaRPr lang="zh-CN" alt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zh-CN" altLang="en-US" b="1" dirty="0"/>
              <a:t>模型估计</a:t>
            </a:r>
          </a:p>
        </p:txBody>
      </p:sp>
      <p:sp>
        <p:nvSpPr>
          <p:cNvPr id="32771" name="Rectangle 3"/>
          <p:cNvSpPr>
            <a:spLocks noGrp="1" noChangeArrowheads="1"/>
          </p:cNvSpPr>
          <p:nvPr>
            <p:ph type="body" idx="1"/>
          </p:nvPr>
        </p:nvSpPr>
        <p:spPr>
          <a:xfrm>
            <a:off x="2209800" y="1844824"/>
            <a:ext cx="7772400" cy="4114800"/>
          </a:xfrm>
        </p:spPr>
        <p:txBody>
          <a:bodyPr/>
          <a:lstStyle/>
          <a:p>
            <a:r>
              <a:rPr lang="zh-CN" altLang="en-US" b="1" dirty="0"/>
              <a:t>观测到的方差协方差矩阵与预测的方差协方差矩阵之间差多少？</a:t>
            </a:r>
            <a:endParaRPr lang="en-US" altLang="zh-CN" b="1" dirty="0"/>
          </a:p>
          <a:p>
            <a:pPr lvl="1"/>
            <a:r>
              <a:rPr lang="zh-CN" altLang="en-US" b="1" dirty="0"/>
              <a:t>残差小，拟合度高，不拒绝模型</a:t>
            </a:r>
            <a:endParaRPr lang="en-US" altLang="zh-CN" b="1" dirty="0"/>
          </a:p>
          <a:p>
            <a:pPr lvl="1"/>
            <a:r>
              <a:rPr lang="zh-CN" altLang="en-US" b="1" dirty="0"/>
              <a:t>残差大，拟合度低，需修改模型</a:t>
            </a:r>
            <a:endParaRPr lang="en-US" altLang="zh-CN" b="1" dirty="0"/>
          </a:p>
          <a:p>
            <a:endParaRPr lang="en-US" altLang="zh-CN" b="1" dirty="0"/>
          </a:p>
          <a:p>
            <a:r>
              <a:rPr lang="zh-CN" altLang="en-US" b="1" dirty="0"/>
              <a:t>最大似然法和广义最小二乘法</a:t>
            </a:r>
            <a:endParaRPr lang="en-US" altLang="zh-CN" b="1" dirty="0"/>
          </a:p>
          <a:p>
            <a:pPr lvl="1"/>
            <a:r>
              <a:rPr lang="zh-CN" altLang="en-US" b="1" dirty="0"/>
              <a:t>结果接近，统计性质同样可取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additive="base">
                                        <p:cTn id="19" dur="500" fill="hold"/>
                                        <p:tgtEl>
                                          <p:spTgt spid="327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71">
                                            <p:txEl>
                                              <p:pRg st="4" end="4"/>
                                            </p:txEl>
                                          </p:spTgt>
                                        </p:tgtEl>
                                        <p:attrNameLst>
                                          <p:attrName>style.visibility</p:attrName>
                                        </p:attrNameLst>
                                      </p:cBhvr>
                                      <p:to>
                                        <p:strVal val="visible"/>
                                      </p:to>
                                    </p:set>
                                    <p:anim calcmode="lin" valueType="num">
                                      <p:cBhvr additive="base">
                                        <p:cTn id="25" dur="500" fill="hold"/>
                                        <p:tgtEl>
                                          <p:spTgt spid="327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7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771">
                                            <p:txEl>
                                              <p:pRg st="5" end="5"/>
                                            </p:txEl>
                                          </p:spTgt>
                                        </p:tgtEl>
                                        <p:attrNameLst>
                                          <p:attrName>style.visibility</p:attrName>
                                        </p:attrNameLst>
                                      </p:cBhvr>
                                      <p:to>
                                        <p:strVal val="visible"/>
                                      </p:to>
                                    </p:set>
                                    <p:anim calcmode="lin" valueType="num">
                                      <p:cBhvr additive="base">
                                        <p:cTn id="31" dur="500" fill="hold"/>
                                        <p:tgtEl>
                                          <p:spTgt spid="3277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7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B04398-23A6-49E9-9DA2-2E9BC2F30336}"/>
              </a:ext>
            </a:extLst>
          </p:cNvPr>
          <p:cNvSpPr>
            <a:spLocks noGrp="1"/>
          </p:cNvSpPr>
          <p:nvPr>
            <p:ph type="title"/>
          </p:nvPr>
        </p:nvSpPr>
        <p:spPr>
          <a:xfrm>
            <a:off x="913227" y="344554"/>
            <a:ext cx="10363200" cy="1143000"/>
          </a:xfrm>
        </p:spPr>
        <p:txBody>
          <a:bodyPr/>
          <a:lstStyle/>
          <a:p>
            <a:r>
              <a:rPr lang="zh-CN" altLang="en-US" b="1" dirty="0"/>
              <a:t>模型估计的各种方法</a:t>
            </a:r>
          </a:p>
        </p:txBody>
      </p:sp>
      <p:graphicFrame>
        <p:nvGraphicFramePr>
          <p:cNvPr id="4" name="内容占位符 3">
            <a:extLst>
              <a:ext uri="{FF2B5EF4-FFF2-40B4-BE49-F238E27FC236}">
                <a16:creationId xmlns:a16="http://schemas.microsoft.com/office/drawing/2014/main" id="{0087A4F3-5992-4D2F-8E6F-A8A705DD92F6}"/>
              </a:ext>
            </a:extLst>
          </p:cNvPr>
          <p:cNvGraphicFramePr>
            <a:graphicFrameLocks noGrp="1"/>
          </p:cNvGraphicFramePr>
          <p:nvPr>
            <p:ph idx="1"/>
            <p:extLst>
              <p:ext uri="{D42A27DB-BD31-4B8C-83A1-F6EECF244321}">
                <p14:modId xmlns:p14="http://schemas.microsoft.com/office/powerpoint/2010/main" val="2300182783"/>
              </p:ext>
            </p:extLst>
          </p:nvPr>
        </p:nvGraphicFramePr>
        <p:xfrm>
          <a:off x="1124472" y="1484784"/>
          <a:ext cx="10153128" cy="5212080"/>
        </p:xfrm>
        <a:graphic>
          <a:graphicData uri="http://schemas.openxmlformats.org/drawingml/2006/table">
            <a:tbl>
              <a:tblPr firstRow="1" firstCol="1" bandRow="1">
                <a:tableStyleId>{5202B0CA-FC54-4496-8BCA-5EF66A818D29}</a:tableStyleId>
              </a:tblPr>
              <a:tblGrid>
                <a:gridCol w="1107573">
                  <a:extLst>
                    <a:ext uri="{9D8B030D-6E8A-4147-A177-3AD203B41FA5}">
                      <a16:colId xmlns:a16="http://schemas.microsoft.com/office/drawing/2014/main" val="1423146517"/>
                    </a:ext>
                  </a:extLst>
                </a:gridCol>
                <a:gridCol w="2539123">
                  <a:extLst>
                    <a:ext uri="{9D8B030D-6E8A-4147-A177-3AD203B41FA5}">
                      <a16:colId xmlns:a16="http://schemas.microsoft.com/office/drawing/2014/main" val="3151485726"/>
                    </a:ext>
                  </a:extLst>
                </a:gridCol>
                <a:gridCol w="3967309">
                  <a:extLst>
                    <a:ext uri="{9D8B030D-6E8A-4147-A177-3AD203B41FA5}">
                      <a16:colId xmlns:a16="http://schemas.microsoft.com/office/drawing/2014/main" val="3211321030"/>
                    </a:ext>
                  </a:extLst>
                </a:gridCol>
                <a:gridCol w="2539123">
                  <a:extLst>
                    <a:ext uri="{9D8B030D-6E8A-4147-A177-3AD203B41FA5}">
                      <a16:colId xmlns:a16="http://schemas.microsoft.com/office/drawing/2014/main" val="3555039294"/>
                    </a:ext>
                  </a:extLst>
                </a:gridCol>
              </a:tblGrid>
              <a:tr h="191150">
                <a:tc>
                  <a:txBody>
                    <a:bodyPr/>
                    <a:lstStyle/>
                    <a:p>
                      <a:pPr indent="127000" algn="just">
                        <a:spcAft>
                          <a:spcPts val="0"/>
                        </a:spcAft>
                      </a:pPr>
                      <a:r>
                        <a:rPr lang="zh-CN" sz="1800" b="1" kern="100" dirty="0">
                          <a:effectLst/>
                        </a:rPr>
                        <a:t>方法</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数据要求</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特点</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使用建议</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1060449139"/>
                  </a:ext>
                </a:extLst>
              </a:tr>
              <a:tr h="764602">
                <a:tc>
                  <a:txBody>
                    <a:bodyPr/>
                    <a:lstStyle/>
                    <a:p>
                      <a:pPr indent="127000" algn="just">
                        <a:spcAft>
                          <a:spcPts val="0"/>
                        </a:spcAft>
                      </a:pPr>
                      <a:r>
                        <a:rPr lang="en-US" sz="1800" b="1" kern="100" dirty="0">
                          <a:effectLst/>
                        </a:rPr>
                        <a:t>ML</a:t>
                      </a:r>
                      <a:r>
                        <a:rPr lang="zh-CN" sz="1800" b="1" kern="100" dirty="0">
                          <a:effectLst/>
                        </a:rPr>
                        <a:t>法</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各标识为连续变量，且服从多元正态分布</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其估计兼具无偏性、有效、一致性；其参数估计值的分布随样本扩大而渐近正态分布，且不受测量单位的影响；对数据要求较高</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此法最常用，故尽可能通过剔除极端数值、变量转换等方式使数据符合要求</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578960438"/>
                  </a:ext>
                </a:extLst>
              </a:tr>
              <a:tr h="382301">
                <a:tc>
                  <a:txBody>
                    <a:bodyPr/>
                    <a:lstStyle/>
                    <a:p>
                      <a:pPr indent="127000" algn="just">
                        <a:spcAft>
                          <a:spcPts val="0"/>
                        </a:spcAft>
                      </a:pPr>
                      <a:r>
                        <a:rPr lang="en-US" sz="1800" b="1" kern="100">
                          <a:effectLst/>
                        </a:rPr>
                        <a:t>GLS</a:t>
                      </a:r>
                      <a:r>
                        <a:rPr lang="zh-CN" sz="1800" b="1" kern="100">
                          <a:effectLst/>
                        </a:rPr>
                        <a:t>法</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同</a:t>
                      </a:r>
                      <a:r>
                        <a:rPr lang="en-US" sz="1800" b="1" kern="100" dirty="0">
                          <a:effectLst/>
                        </a:rPr>
                        <a:t>ML</a:t>
                      </a:r>
                      <a:r>
                        <a:rPr lang="zh-CN" sz="1800" b="1" kern="100" dirty="0">
                          <a:effectLst/>
                        </a:rPr>
                        <a:t>法</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若标识不服从多元正态分布，其估计仍比较强韧</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次常用，结果与</a:t>
                      </a:r>
                      <a:r>
                        <a:rPr lang="en-US" sz="1800" b="1" kern="100">
                          <a:effectLst/>
                        </a:rPr>
                        <a:t>ML</a:t>
                      </a:r>
                      <a:r>
                        <a:rPr lang="zh-CN" sz="1800" b="1" kern="100">
                          <a:effectLst/>
                        </a:rPr>
                        <a:t>法非常接近</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758493380"/>
                  </a:ext>
                </a:extLst>
              </a:tr>
              <a:tr h="404546">
                <a:tc>
                  <a:txBody>
                    <a:bodyPr/>
                    <a:lstStyle/>
                    <a:p>
                      <a:pPr indent="127000" algn="just">
                        <a:spcAft>
                          <a:spcPts val="0"/>
                        </a:spcAft>
                      </a:pPr>
                      <a:r>
                        <a:rPr lang="en-US" sz="1800" b="1" kern="100">
                          <a:effectLst/>
                        </a:rPr>
                        <a:t>WLS</a:t>
                      </a:r>
                      <a:r>
                        <a:rPr lang="zh-CN" sz="1800" b="1" kern="100">
                          <a:effectLst/>
                        </a:rPr>
                        <a:t>法</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允许偏态分布</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无须多元正态分布，但要求很大样本容量（</a:t>
                      </a:r>
                      <a:r>
                        <a:rPr lang="en-US" sz="1800" b="1" kern="100" dirty="0">
                          <a:effectLst/>
                        </a:rPr>
                        <a:t>1000</a:t>
                      </a:r>
                      <a:r>
                        <a:rPr lang="zh-CN" sz="1800" b="1" kern="100" dirty="0">
                          <a:effectLst/>
                        </a:rPr>
                        <a:t>以上）</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800" b="1" kern="100">
                          <a:effectLst/>
                        </a:rPr>
                        <a:t>ML</a:t>
                      </a:r>
                      <a:r>
                        <a:rPr lang="zh-CN" sz="1800" b="1" kern="100">
                          <a:effectLst/>
                        </a:rPr>
                        <a:t>、</a:t>
                      </a:r>
                      <a:r>
                        <a:rPr lang="en-US" sz="1800" b="1" kern="100">
                          <a:effectLst/>
                        </a:rPr>
                        <a:t>GLS</a:t>
                      </a:r>
                      <a:r>
                        <a:rPr lang="zh-CN" sz="1800" b="1" kern="100">
                          <a:effectLst/>
                        </a:rPr>
                        <a:t>不可用，且样本容量很大时采用</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692025717"/>
                  </a:ext>
                </a:extLst>
              </a:tr>
              <a:tr h="269698">
                <a:tc>
                  <a:txBody>
                    <a:bodyPr/>
                    <a:lstStyle/>
                    <a:p>
                      <a:pPr indent="127000" algn="just">
                        <a:spcAft>
                          <a:spcPts val="0"/>
                        </a:spcAft>
                      </a:pPr>
                      <a:r>
                        <a:rPr lang="en-US" sz="1800" b="1" kern="100">
                          <a:effectLst/>
                        </a:rPr>
                        <a:t>ULS</a:t>
                      </a:r>
                      <a:r>
                        <a:rPr lang="zh-CN" sz="1800" b="1" kern="100">
                          <a:effectLst/>
                        </a:rPr>
                        <a:t>法</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不要求某种分布</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结果稳定，要求很大样本</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同</a:t>
                      </a:r>
                      <a:r>
                        <a:rPr lang="en-US" sz="1800" b="1" kern="100">
                          <a:effectLst/>
                        </a:rPr>
                        <a:t>WLS</a:t>
                      </a:r>
                      <a:r>
                        <a:rPr lang="zh-CN" sz="1800" b="1" kern="100">
                          <a:effectLst/>
                        </a:rPr>
                        <a:t>法</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884914260"/>
                  </a:ext>
                </a:extLst>
              </a:tr>
              <a:tr h="382301">
                <a:tc>
                  <a:txBody>
                    <a:bodyPr/>
                    <a:lstStyle/>
                    <a:p>
                      <a:pPr indent="127000" algn="just">
                        <a:spcAft>
                          <a:spcPts val="0"/>
                        </a:spcAft>
                      </a:pPr>
                      <a:r>
                        <a:rPr lang="en-US" sz="1800" b="1" kern="100">
                          <a:effectLst/>
                        </a:rPr>
                        <a:t>AFLS</a:t>
                      </a:r>
                      <a:r>
                        <a:rPr lang="zh-CN" sz="1800" b="1" kern="100">
                          <a:effectLst/>
                        </a:rPr>
                        <a:t>法</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800" b="1" kern="100" dirty="0">
                          <a:effectLst/>
                        </a:rPr>
                        <a:t> </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参数估计值的改变只反映被分析的标识量尺单位的改变</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a:effectLst/>
                        </a:rPr>
                        <a:t>较少使用</a:t>
                      </a:r>
                      <a:endParaRPr lang="zh-CN" sz="18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584838008"/>
                  </a:ext>
                </a:extLst>
              </a:tr>
              <a:tr h="269698">
                <a:tc>
                  <a:txBody>
                    <a:bodyPr/>
                    <a:lstStyle/>
                    <a:p>
                      <a:pPr indent="127000" algn="just">
                        <a:spcAft>
                          <a:spcPts val="0"/>
                        </a:spcAft>
                      </a:pPr>
                      <a:r>
                        <a:rPr lang="en-US" sz="1800" b="1" kern="100">
                          <a:effectLst/>
                        </a:rPr>
                        <a:t>ADF</a:t>
                      </a:r>
                      <a:r>
                        <a:rPr lang="zh-CN" sz="1800" b="1" kern="100">
                          <a:effectLst/>
                        </a:rPr>
                        <a:t>法</a:t>
                      </a:r>
                      <a:endParaRPr lang="zh-CN" sz="18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800" b="1" kern="100" dirty="0">
                          <a:effectLst/>
                        </a:rPr>
                        <a:t> </a:t>
                      </a: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要求很大样本容量</a:t>
                      </a:r>
                      <a:endParaRPr lang="en-US" altLang="zh-CN" sz="1800" b="1" kern="100" dirty="0">
                        <a:effectLst/>
                      </a:endParaRPr>
                    </a:p>
                    <a:p>
                      <a:pPr indent="127000" algn="just">
                        <a:spcAft>
                          <a:spcPts val="0"/>
                        </a:spcAft>
                      </a:pPr>
                      <a:endParaRPr lang="zh-CN" sz="18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800" b="1" kern="100" dirty="0">
                          <a:effectLst/>
                        </a:rPr>
                        <a:t>较少使用</a:t>
                      </a:r>
                      <a:endParaRPr lang="zh-CN" sz="1800" b="1" kern="100" dirty="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490676534"/>
                  </a:ext>
                </a:extLst>
              </a:tr>
            </a:tbl>
          </a:graphicData>
        </a:graphic>
      </p:graphicFrame>
    </p:spTree>
    <p:extLst>
      <p:ext uri="{BB962C8B-B14F-4D97-AF65-F5344CB8AC3E}">
        <p14:creationId xmlns:p14="http://schemas.microsoft.com/office/powerpoint/2010/main" val="39914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zh-CN" altLang="en-US" b="1" dirty="0"/>
              <a:t>模型评价——常见指标</a:t>
            </a:r>
          </a:p>
        </p:txBody>
      </p:sp>
      <p:sp>
        <p:nvSpPr>
          <p:cNvPr id="39939" name="Rectangle 3"/>
          <p:cNvSpPr>
            <a:spLocks noGrp="1" noChangeArrowheads="1"/>
          </p:cNvSpPr>
          <p:nvPr>
            <p:ph type="body" idx="1"/>
          </p:nvPr>
        </p:nvSpPr>
        <p:spPr>
          <a:xfrm>
            <a:off x="839416" y="1981200"/>
            <a:ext cx="10438184" cy="4114800"/>
          </a:xfrm>
        </p:spPr>
        <p:txBody>
          <a:bodyPr/>
          <a:lstStyle/>
          <a:p>
            <a:r>
              <a:rPr lang="zh-CN" altLang="en-US" b="1" i="1" dirty="0">
                <a:sym typeface="Times New Roman" panose="02020603050405020304" pitchFamily="18" charset="0"/>
              </a:rPr>
              <a:t>χ</a:t>
            </a:r>
            <a:r>
              <a:rPr lang="zh-CN" altLang="en-US" b="1" baseline="30000" dirty="0">
                <a:sym typeface="Times New Roman" panose="02020603050405020304" pitchFamily="18" charset="0"/>
              </a:rPr>
              <a:t>2</a:t>
            </a:r>
            <a:r>
              <a:rPr lang="zh-CN" altLang="en-US" b="1" dirty="0">
                <a:sym typeface="Times New Roman" panose="02020603050405020304" pitchFamily="18" charset="0"/>
              </a:rPr>
              <a:t>值　</a:t>
            </a:r>
            <a:r>
              <a:rPr lang="zh-CN" altLang="en-US" b="1" i="1" dirty="0">
                <a:sym typeface="Times New Roman" panose="02020603050405020304" pitchFamily="18" charset="0"/>
              </a:rPr>
              <a:t>χ</a:t>
            </a:r>
            <a:r>
              <a:rPr lang="zh-CN" altLang="en-US" b="1" baseline="30000" dirty="0">
                <a:sym typeface="Times New Roman" panose="02020603050405020304" pitchFamily="18" charset="0"/>
              </a:rPr>
              <a:t>2</a:t>
            </a:r>
            <a:r>
              <a:rPr lang="zh-CN" altLang="en-US" b="1" dirty="0">
                <a:sym typeface="Times New Roman" panose="02020603050405020304" pitchFamily="18" charset="0"/>
              </a:rPr>
              <a:t>/</a:t>
            </a:r>
            <a:r>
              <a:rPr lang="zh-CN" altLang="en-US" b="1" i="1" dirty="0">
                <a:sym typeface="Times New Roman" panose="02020603050405020304" pitchFamily="18" charset="0"/>
              </a:rPr>
              <a:t>df</a:t>
            </a:r>
            <a:r>
              <a:rPr lang="zh-CN" altLang="en-US" b="1" dirty="0">
                <a:sym typeface="Times New Roman" panose="02020603050405020304" pitchFamily="18" charset="0"/>
              </a:rPr>
              <a:t> &lt; 2</a:t>
            </a:r>
          </a:p>
          <a:p>
            <a:r>
              <a:rPr lang="zh-CN" altLang="en-US" b="1" dirty="0">
                <a:sym typeface="Times New Roman" panose="02020603050405020304" pitchFamily="18" charset="0"/>
              </a:rPr>
              <a:t>GFI &gt; 0.9</a:t>
            </a:r>
          </a:p>
          <a:p>
            <a:r>
              <a:rPr lang="zh-CN" altLang="en-US" b="1" dirty="0">
                <a:sym typeface="Times New Roman" panose="02020603050405020304" pitchFamily="18" charset="0"/>
              </a:rPr>
              <a:t>CFI &gt; 0.9</a:t>
            </a:r>
          </a:p>
          <a:p>
            <a:r>
              <a:rPr lang="zh-CN" altLang="en-US" b="1" dirty="0">
                <a:sym typeface="Times New Roman" panose="02020603050405020304" pitchFamily="18" charset="0"/>
              </a:rPr>
              <a:t>RMSEA &lt; 0.0</a:t>
            </a:r>
            <a:r>
              <a:rPr lang="en-US" altLang="zh-CN" b="1" dirty="0">
                <a:sym typeface="Times New Roman" panose="02020603050405020304" pitchFamily="18" charset="0"/>
              </a:rPr>
              <a:t>5</a:t>
            </a:r>
          </a:p>
          <a:p>
            <a:r>
              <a:rPr lang="en-US" altLang="zh-CN" b="1" dirty="0">
                <a:sym typeface="Times New Roman" panose="02020603050405020304" pitchFamily="18" charset="0"/>
              </a:rPr>
              <a:t>PGFI</a:t>
            </a:r>
            <a:r>
              <a:rPr lang="zh-CN" altLang="en-US" b="1" dirty="0">
                <a:sym typeface="Times New Roman" panose="02020603050405020304" pitchFamily="18" charset="0"/>
              </a:rPr>
              <a:t>、</a:t>
            </a:r>
            <a:r>
              <a:rPr lang="en-US" altLang="zh-CN" b="1" dirty="0">
                <a:sym typeface="Times New Roman" panose="02020603050405020304" pitchFamily="18" charset="0"/>
              </a:rPr>
              <a:t>PNFI	</a:t>
            </a:r>
            <a:r>
              <a:rPr lang="zh-CN" altLang="en-US" b="1" dirty="0">
                <a:sym typeface="Times New Roman" panose="02020603050405020304" pitchFamily="18" charset="0"/>
              </a:rPr>
              <a:t>、</a:t>
            </a:r>
            <a:r>
              <a:rPr lang="en-US" altLang="zh-CN" b="1" dirty="0">
                <a:sym typeface="Times New Roman" panose="02020603050405020304" pitchFamily="18" charset="0"/>
              </a:rPr>
              <a:t>PCFI</a:t>
            </a:r>
            <a:r>
              <a:rPr lang="zh-CN" altLang="en-US" b="1" dirty="0">
                <a:sym typeface="Times New Roman" panose="02020603050405020304" pitchFamily="18" charset="0"/>
              </a:rPr>
              <a:t>，这些值大于</a:t>
            </a:r>
            <a:r>
              <a:rPr lang="en-US" altLang="zh-CN" b="1" dirty="0">
                <a:sym typeface="Times New Roman" panose="02020603050405020304" pitchFamily="18" charset="0"/>
              </a:rPr>
              <a:t>0.5</a:t>
            </a:r>
            <a:r>
              <a:rPr lang="zh-CN" altLang="en-US" b="1" dirty="0">
                <a:sym typeface="Times New Roman" panose="02020603050405020304" pitchFamily="18" charset="0"/>
              </a:rPr>
              <a:t>，表示拟合良好</a:t>
            </a:r>
          </a:p>
          <a:p>
            <a:endParaRPr lang="zh-CN" altLang="en-US" b="1" dirty="0">
              <a:sym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8029D85-C26B-4E7E-A1F6-F7C03BAD96C7}"/>
              </a:ext>
            </a:extLst>
          </p:cNvPr>
          <p:cNvSpPr>
            <a:spLocks noGrp="1"/>
          </p:cNvSpPr>
          <p:nvPr>
            <p:ph type="title"/>
          </p:nvPr>
        </p:nvSpPr>
        <p:spPr>
          <a:xfrm>
            <a:off x="25749" y="620688"/>
            <a:ext cx="861120" cy="5915744"/>
          </a:xfrm>
        </p:spPr>
        <p:txBody>
          <a:bodyPr/>
          <a:lstStyle/>
          <a:p>
            <a:r>
              <a:rPr lang="zh-CN" altLang="en-US" sz="2800" b="1" dirty="0"/>
              <a:t>各种拟合度指标</a:t>
            </a:r>
            <a:br>
              <a:rPr lang="en-US" altLang="zh-CN" sz="2800" b="1" dirty="0"/>
            </a:br>
            <a:r>
              <a:rPr lang="en-US" altLang="zh-CN" sz="2800" b="1" dirty="0"/>
              <a:t>.</a:t>
            </a:r>
            <a:br>
              <a:rPr lang="en-US" altLang="zh-CN" sz="2800" b="1" dirty="0"/>
            </a:br>
            <a:r>
              <a:rPr lang="zh-CN" altLang="en-US" sz="2800" b="1" dirty="0"/>
              <a:t>评价标准</a:t>
            </a:r>
          </a:p>
        </p:txBody>
      </p:sp>
      <p:graphicFrame>
        <p:nvGraphicFramePr>
          <p:cNvPr id="4" name="内容占位符 3">
            <a:extLst>
              <a:ext uri="{FF2B5EF4-FFF2-40B4-BE49-F238E27FC236}">
                <a16:creationId xmlns:a16="http://schemas.microsoft.com/office/drawing/2014/main" id="{B8C4095E-B650-4BA5-BC08-8F8E53F10E64}"/>
              </a:ext>
            </a:extLst>
          </p:cNvPr>
          <p:cNvGraphicFramePr>
            <a:graphicFrameLocks noGrp="1"/>
          </p:cNvGraphicFramePr>
          <p:nvPr>
            <p:ph idx="1"/>
            <p:extLst>
              <p:ext uri="{D42A27DB-BD31-4B8C-83A1-F6EECF244321}">
                <p14:modId xmlns:p14="http://schemas.microsoft.com/office/powerpoint/2010/main" val="2064099100"/>
              </p:ext>
            </p:extLst>
          </p:nvPr>
        </p:nvGraphicFramePr>
        <p:xfrm>
          <a:off x="983432" y="44624"/>
          <a:ext cx="11182819" cy="6696740"/>
        </p:xfrm>
        <a:graphic>
          <a:graphicData uri="http://schemas.openxmlformats.org/drawingml/2006/table">
            <a:tbl>
              <a:tblPr firstRow="1" firstCol="1" bandRow="1">
                <a:tableStyleId>{5202B0CA-FC54-4496-8BCA-5EF66A818D29}</a:tableStyleId>
              </a:tblPr>
              <a:tblGrid>
                <a:gridCol w="2205705">
                  <a:extLst>
                    <a:ext uri="{9D8B030D-6E8A-4147-A177-3AD203B41FA5}">
                      <a16:colId xmlns:a16="http://schemas.microsoft.com/office/drawing/2014/main" val="2887527968"/>
                    </a:ext>
                  </a:extLst>
                </a:gridCol>
                <a:gridCol w="2337776">
                  <a:extLst>
                    <a:ext uri="{9D8B030D-6E8A-4147-A177-3AD203B41FA5}">
                      <a16:colId xmlns:a16="http://schemas.microsoft.com/office/drawing/2014/main" val="1989898137"/>
                    </a:ext>
                  </a:extLst>
                </a:gridCol>
                <a:gridCol w="6639338">
                  <a:extLst>
                    <a:ext uri="{9D8B030D-6E8A-4147-A177-3AD203B41FA5}">
                      <a16:colId xmlns:a16="http://schemas.microsoft.com/office/drawing/2014/main" val="872816229"/>
                    </a:ext>
                  </a:extLst>
                </a:gridCol>
              </a:tblGrid>
              <a:tr h="334837">
                <a:tc>
                  <a:txBody>
                    <a:bodyPr/>
                    <a:lstStyle/>
                    <a:p>
                      <a:pPr indent="127000" algn="just">
                        <a:spcAft>
                          <a:spcPts val="0"/>
                        </a:spcAft>
                      </a:pPr>
                      <a:r>
                        <a:rPr lang="zh-CN" sz="1600" b="1" kern="100" dirty="0">
                          <a:effectLst/>
                        </a:rPr>
                        <a:t>符号</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名称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评价标准</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206774751"/>
                  </a:ext>
                </a:extLst>
              </a:tr>
              <a:tr h="334837">
                <a:tc>
                  <a:txBody>
                    <a:bodyPr/>
                    <a:lstStyle/>
                    <a:p>
                      <a:pPr indent="127000" algn="just">
                        <a:spcAft>
                          <a:spcPts val="0"/>
                        </a:spcAft>
                      </a:pPr>
                      <a:r>
                        <a:rPr lang="en-US" sz="1600" b="1" kern="100" dirty="0">
                          <a:effectLst/>
                        </a:rPr>
                        <a:t>χ</a:t>
                      </a:r>
                      <a:r>
                        <a:rPr lang="en-US" sz="1600" b="1" kern="100" baseline="30000" dirty="0">
                          <a:effectLst/>
                        </a:rPr>
                        <a:t>2</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拟合优度</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600" b="1" kern="100">
                          <a:effectLst/>
                        </a:rPr>
                        <a:t>χ</a:t>
                      </a:r>
                      <a:r>
                        <a:rPr lang="en-US" sz="1600" b="1" kern="100" baseline="30000">
                          <a:effectLst/>
                        </a:rPr>
                        <a:t>2</a:t>
                      </a:r>
                      <a:r>
                        <a:rPr lang="en-US" sz="1600" b="1" kern="100">
                          <a:effectLst/>
                        </a:rPr>
                        <a:t>/df &lt; 2</a:t>
                      </a:r>
                      <a:r>
                        <a:rPr lang="zh-CN" sz="1600" b="1" kern="100">
                          <a:effectLst/>
                        </a:rPr>
                        <a:t>时，模型拟合较好</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2904731406"/>
                  </a:ext>
                </a:extLst>
              </a:tr>
              <a:tr h="334837">
                <a:tc>
                  <a:txBody>
                    <a:bodyPr/>
                    <a:lstStyle/>
                    <a:p>
                      <a:pPr indent="127000" algn="just">
                        <a:spcAft>
                          <a:spcPts val="0"/>
                        </a:spcAft>
                      </a:pPr>
                      <a:r>
                        <a:rPr lang="en-US" sz="1600" b="1" kern="100" dirty="0">
                          <a:effectLst/>
                        </a:rPr>
                        <a:t>GFI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拟合优度指数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取值</a:t>
                      </a:r>
                      <a:r>
                        <a:rPr lang="en-US" sz="1600" b="1" kern="100">
                          <a:effectLst/>
                        </a:rPr>
                        <a:t>0~1</a:t>
                      </a:r>
                      <a:r>
                        <a:rPr lang="zh-CN" sz="1600" b="1" kern="100">
                          <a:effectLst/>
                        </a:rPr>
                        <a:t>，越接近</a:t>
                      </a:r>
                      <a:r>
                        <a:rPr lang="en-US" sz="1600" b="1" kern="100">
                          <a:effectLst/>
                        </a:rPr>
                        <a:t>1</a:t>
                      </a:r>
                      <a:r>
                        <a:rPr lang="zh-CN" sz="1600" b="1" kern="100">
                          <a:effectLst/>
                        </a:rPr>
                        <a:t>越好；数值大于</a:t>
                      </a:r>
                      <a:r>
                        <a:rPr lang="en-US" sz="1600" b="1" kern="100">
                          <a:effectLst/>
                        </a:rPr>
                        <a:t>0.9</a:t>
                      </a:r>
                      <a:r>
                        <a:rPr lang="zh-CN" sz="1600" b="1" kern="100">
                          <a:effectLst/>
                        </a:rPr>
                        <a:t>，模型拟合较好</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4259310940"/>
                  </a:ext>
                </a:extLst>
              </a:tr>
              <a:tr h="334837">
                <a:tc>
                  <a:txBody>
                    <a:bodyPr/>
                    <a:lstStyle/>
                    <a:p>
                      <a:pPr indent="127000" algn="just">
                        <a:spcAft>
                          <a:spcPts val="0"/>
                        </a:spcAft>
                      </a:pPr>
                      <a:r>
                        <a:rPr lang="en-US" sz="1600" b="1" kern="100" dirty="0">
                          <a:effectLst/>
                        </a:rPr>
                        <a:t>AGFI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调整后的</a:t>
                      </a:r>
                      <a:r>
                        <a:rPr lang="en-US" sz="1600" b="1" kern="100">
                          <a:effectLst/>
                        </a:rPr>
                        <a:t>GFI</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GFI</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1066812557"/>
                  </a:ext>
                </a:extLst>
              </a:tr>
              <a:tr h="334837">
                <a:tc>
                  <a:txBody>
                    <a:bodyPr/>
                    <a:lstStyle/>
                    <a:p>
                      <a:pPr indent="127000" algn="just">
                        <a:spcAft>
                          <a:spcPts val="0"/>
                        </a:spcAft>
                      </a:pPr>
                      <a:r>
                        <a:rPr lang="en-US" sz="1600" b="1" kern="100" dirty="0">
                          <a:effectLst/>
                        </a:rPr>
                        <a:t>NFI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标准拟合指数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GFI</a:t>
                      </a:r>
                      <a:r>
                        <a:rPr lang="zh-CN" sz="1600" b="1" kern="100">
                          <a:effectLst/>
                        </a:rPr>
                        <a:t>；受样本容量影响大，小样本时易低估</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558859754"/>
                  </a:ext>
                </a:extLst>
              </a:tr>
              <a:tr h="334837">
                <a:tc>
                  <a:txBody>
                    <a:bodyPr/>
                    <a:lstStyle/>
                    <a:p>
                      <a:pPr indent="127000" algn="just">
                        <a:spcAft>
                          <a:spcPts val="0"/>
                        </a:spcAft>
                      </a:pPr>
                      <a:r>
                        <a:rPr lang="en-US" sz="1600" b="1" kern="100" dirty="0">
                          <a:effectLst/>
                        </a:rPr>
                        <a:t>IFI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校正后的</a:t>
                      </a:r>
                      <a:r>
                        <a:rPr lang="en-US" sz="1600" b="1" kern="100">
                          <a:effectLst/>
                        </a:rPr>
                        <a:t>NFI</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GFI</a:t>
                      </a:r>
                      <a:r>
                        <a:rPr lang="zh-CN" sz="1600" b="1" kern="100">
                          <a:effectLst/>
                        </a:rPr>
                        <a:t>；不易受样本容量影响</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977540630"/>
                  </a:ext>
                </a:extLst>
              </a:tr>
              <a:tr h="334837">
                <a:tc>
                  <a:txBody>
                    <a:bodyPr/>
                    <a:lstStyle/>
                    <a:p>
                      <a:pPr indent="127000" algn="just">
                        <a:spcAft>
                          <a:spcPts val="0"/>
                        </a:spcAft>
                      </a:pPr>
                      <a:r>
                        <a:rPr lang="en-US" sz="1600" b="1" kern="100" dirty="0">
                          <a:effectLst/>
                        </a:rPr>
                        <a:t>TLI</a:t>
                      </a:r>
                      <a:r>
                        <a:rPr lang="zh-CN" sz="1600" b="1" kern="100" dirty="0">
                          <a:effectLst/>
                        </a:rPr>
                        <a:t>，</a:t>
                      </a:r>
                      <a:r>
                        <a:rPr lang="en-US" sz="1600" b="1" kern="100" dirty="0">
                          <a:effectLst/>
                        </a:rPr>
                        <a:t>NNFI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非标准拟合指数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GFI</a:t>
                      </a:r>
                      <a:r>
                        <a:rPr lang="zh-CN" sz="1600" b="1" kern="100">
                          <a:effectLst/>
                        </a:rPr>
                        <a:t>；有时超出</a:t>
                      </a:r>
                      <a:r>
                        <a:rPr lang="en-US" sz="1600" b="1" kern="100">
                          <a:effectLst/>
                        </a:rPr>
                        <a:t>0~1</a:t>
                      </a:r>
                      <a:r>
                        <a:rPr lang="zh-CN" sz="1600" b="1" kern="100">
                          <a:effectLst/>
                        </a:rPr>
                        <a:t>的范围，与其他指标时有矛盾</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4250385929"/>
                  </a:ext>
                </a:extLst>
              </a:tr>
              <a:tr h="334837">
                <a:tc>
                  <a:txBody>
                    <a:bodyPr/>
                    <a:lstStyle/>
                    <a:p>
                      <a:pPr indent="127000" algn="just">
                        <a:spcAft>
                          <a:spcPts val="0"/>
                        </a:spcAft>
                      </a:pPr>
                      <a:r>
                        <a:rPr lang="en-US" sz="1600" b="1" kern="100" dirty="0">
                          <a:effectLst/>
                        </a:rPr>
                        <a:t>CFI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比较拟合指数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GFI</a:t>
                      </a:r>
                      <a:r>
                        <a:rPr lang="zh-CN" sz="1600" b="1" kern="100">
                          <a:effectLst/>
                        </a:rPr>
                        <a:t>；对小样本亦表现良好</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824291412"/>
                  </a:ext>
                </a:extLst>
              </a:tr>
              <a:tr h="669674">
                <a:tc>
                  <a:txBody>
                    <a:bodyPr/>
                    <a:lstStyle/>
                    <a:p>
                      <a:pPr indent="127000" algn="just">
                        <a:spcAft>
                          <a:spcPts val="0"/>
                        </a:spcAft>
                      </a:pPr>
                      <a:r>
                        <a:rPr lang="en-US" sz="1600" b="1" kern="100" dirty="0">
                          <a:effectLst/>
                        </a:rPr>
                        <a:t>PGFI</a:t>
                      </a:r>
                      <a:r>
                        <a:rPr lang="zh-CN" sz="1600" b="1" kern="100" dirty="0">
                          <a:effectLst/>
                        </a:rPr>
                        <a:t>，</a:t>
                      </a:r>
                      <a:r>
                        <a:rPr lang="en-US" sz="1600" b="1" kern="100" dirty="0">
                          <a:effectLst/>
                        </a:rPr>
                        <a:t>PNFI</a:t>
                      </a:r>
                      <a:r>
                        <a:rPr lang="zh-CN" sz="1600" b="1" kern="100" dirty="0">
                          <a:effectLst/>
                        </a:rPr>
                        <a:t>，</a:t>
                      </a:r>
                      <a:r>
                        <a:rPr lang="en-US" sz="1600" b="1" kern="100" dirty="0">
                          <a:effectLst/>
                        </a:rPr>
                        <a:t>PCFI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简约拟合指数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大于</a:t>
                      </a:r>
                      <a:r>
                        <a:rPr lang="en-US" sz="1600" b="1" kern="100">
                          <a:effectLst/>
                        </a:rPr>
                        <a:t>0.5</a:t>
                      </a:r>
                      <a:r>
                        <a:rPr lang="zh-CN" sz="1600" b="1" kern="100">
                          <a:effectLst/>
                        </a:rPr>
                        <a:t>，表示拟合良好</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1228384176"/>
                  </a:ext>
                </a:extLst>
              </a:tr>
              <a:tr h="669674">
                <a:tc>
                  <a:txBody>
                    <a:bodyPr/>
                    <a:lstStyle/>
                    <a:p>
                      <a:pPr indent="127000" algn="just">
                        <a:spcAft>
                          <a:spcPts val="0"/>
                        </a:spcAft>
                      </a:pPr>
                      <a:r>
                        <a:rPr lang="en-US" sz="1600" b="1" kern="100" dirty="0">
                          <a:effectLst/>
                        </a:rPr>
                        <a:t>RMSEA</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近似误差均方根</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600" b="1" kern="100">
                          <a:effectLst/>
                        </a:rPr>
                        <a:t>RMSEA ≤ 0.05</a:t>
                      </a:r>
                      <a:r>
                        <a:rPr lang="zh-CN" sz="1600" b="1" kern="100">
                          <a:effectLst/>
                        </a:rPr>
                        <a:t>，且其</a:t>
                      </a:r>
                      <a:r>
                        <a:rPr lang="en-US" sz="1600" b="1" kern="100">
                          <a:effectLst/>
                        </a:rPr>
                        <a:t>90%CI</a:t>
                      </a:r>
                      <a:r>
                        <a:rPr lang="zh-CN" sz="1600" b="1" kern="100">
                          <a:effectLst/>
                        </a:rPr>
                        <a:t>的上限</a:t>
                      </a:r>
                      <a:r>
                        <a:rPr lang="en-US" sz="1600" b="1" kern="100">
                          <a:effectLst/>
                        </a:rPr>
                        <a:t>≤ 0.08</a:t>
                      </a:r>
                      <a:r>
                        <a:rPr lang="zh-CN" sz="1600" b="1" kern="100">
                          <a:effectLst/>
                        </a:rPr>
                        <a:t>，模型拟合较好；</a:t>
                      </a:r>
                      <a:r>
                        <a:rPr lang="en-US" sz="1600" b="1" kern="100">
                          <a:effectLst/>
                        </a:rPr>
                        <a:t>p</a:t>
                      </a:r>
                      <a:r>
                        <a:rPr lang="zh-CN" sz="1600" b="1" kern="100">
                          <a:effectLst/>
                        </a:rPr>
                        <a:t>值应大于</a:t>
                      </a:r>
                      <a:r>
                        <a:rPr lang="en-US" sz="1600" b="1" kern="100">
                          <a:effectLst/>
                        </a:rPr>
                        <a:t>0.05</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130013691"/>
                  </a:ext>
                </a:extLst>
              </a:tr>
              <a:tr h="669674">
                <a:tc>
                  <a:txBody>
                    <a:bodyPr/>
                    <a:lstStyle/>
                    <a:p>
                      <a:pPr indent="127000" algn="just">
                        <a:spcAft>
                          <a:spcPts val="0"/>
                        </a:spcAft>
                      </a:pPr>
                      <a:r>
                        <a:rPr lang="en-US" sz="1600" b="1" kern="100" dirty="0">
                          <a:effectLst/>
                        </a:rPr>
                        <a:t>AIC</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赤池信息标准</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数值越小说明模型拟合越好，但是没有明确标准，可用于模型之间的比较。</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2457652793"/>
                  </a:ext>
                </a:extLst>
              </a:tr>
              <a:tr h="334837">
                <a:tc>
                  <a:txBody>
                    <a:bodyPr/>
                    <a:lstStyle/>
                    <a:p>
                      <a:pPr indent="127000" algn="just">
                        <a:spcAft>
                          <a:spcPts val="0"/>
                        </a:spcAft>
                      </a:pPr>
                      <a:r>
                        <a:rPr lang="en-US" sz="1600" b="1" kern="100" dirty="0">
                          <a:effectLst/>
                        </a:rPr>
                        <a:t>BCC</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600" b="1" kern="100">
                          <a:effectLst/>
                        </a:rPr>
                        <a:t>B-C</a:t>
                      </a:r>
                      <a:r>
                        <a:rPr lang="zh-CN" sz="1600" b="1" kern="100">
                          <a:effectLst/>
                        </a:rPr>
                        <a:t>信息标准</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AIC</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2846862794"/>
                  </a:ext>
                </a:extLst>
              </a:tr>
              <a:tr h="334837">
                <a:tc>
                  <a:txBody>
                    <a:bodyPr/>
                    <a:lstStyle/>
                    <a:p>
                      <a:pPr indent="127000" algn="just">
                        <a:spcAft>
                          <a:spcPts val="0"/>
                        </a:spcAft>
                      </a:pPr>
                      <a:r>
                        <a:rPr lang="en-US" sz="1600" b="1" kern="100" dirty="0">
                          <a:effectLst/>
                        </a:rPr>
                        <a:t>BIC</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贝叶斯信息标准</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AIC</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148370551"/>
                  </a:ext>
                </a:extLst>
              </a:tr>
              <a:tr h="334837">
                <a:tc>
                  <a:txBody>
                    <a:bodyPr/>
                    <a:lstStyle/>
                    <a:p>
                      <a:pPr indent="127000" algn="just">
                        <a:spcAft>
                          <a:spcPts val="0"/>
                        </a:spcAft>
                      </a:pPr>
                      <a:r>
                        <a:rPr lang="en-US" sz="1600" b="1" kern="100" dirty="0">
                          <a:effectLst/>
                        </a:rPr>
                        <a:t>CAIC</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一致性</a:t>
                      </a:r>
                      <a:r>
                        <a:rPr lang="en-US" sz="1600" b="1" kern="100">
                          <a:effectLst/>
                        </a:rPr>
                        <a:t>AIC</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AIC</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232942793"/>
                  </a:ext>
                </a:extLst>
              </a:tr>
              <a:tr h="669674">
                <a:tc>
                  <a:txBody>
                    <a:bodyPr/>
                    <a:lstStyle/>
                    <a:p>
                      <a:pPr indent="127000" algn="just">
                        <a:spcAft>
                          <a:spcPts val="0"/>
                        </a:spcAft>
                      </a:pPr>
                      <a:r>
                        <a:rPr lang="en-US" sz="1600" b="1" kern="100" dirty="0">
                          <a:effectLst/>
                        </a:rPr>
                        <a:t>ECVI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期望交叉证实指数</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a:effectLst/>
                        </a:rPr>
                        <a:t>同</a:t>
                      </a:r>
                      <a:r>
                        <a:rPr lang="en-US" sz="1600" b="1" kern="100">
                          <a:effectLst/>
                        </a:rPr>
                        <a:t>AIC</a:t>
                      </a:r>
                      <a:endParaRPr lang="zh-CN" sz="1600" b="1" kern="10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303739909"/>
                  </a:ext>
                </a:extLst>
              </a:tr>
              <a:tr h="334837">
                <a:tc>
                  <a:txBody>
                    <a:bodyPr/>
                    <a:lstStyle/>
                    <a:p>
                      <a:pPr indent="127000" algn="just">
                        <a:spcAft>
                          <a:spcPts val="0"/>
                        </a:spcAft>
                      </a:pPr>
                      <a:r>
                        <a:rPr lang="en-US" sz="1600" b="1" kern="100" dirty="0">
                          <a:effectLst/>
                        </a:rPr>
                        <a:t>MECVI</a:t>
                      </a:r>
                      <a:endParaRPr lang="zh-CN" sz="1600" b="1" kern="100" dirty="0">
                        <a:effectLst/>
                        <a:latin typeface="+mn-lt"/>
                        <a:ea typeface="宋体" panose="02010600030101010101" pitchFamily="2" charset="-122"/>
                      </a:endParaRPr>
                    </a:p>
                  </a:txBody>
                  <a:tcPr marL="68580" marR="68580" marT="0" marB="0"/>
                </a:tc>
                <a:tc>
                  <a:txBody>
                    <a:bodyPr/>
                    <a:lstStyle/>
                    <a:p>
                      <a:pPr indent="127000" algn="just">
                        <a:spcAft>
                          <a:spcPts val="0"/>
                        </a:spcAft>
                      </a:pPr>
                      <a:r>
                        <a:rPr lang="en-US" sz="1600" b="1" kern="100">
                          <a:effectLst/>
                        </a:rPr>
                        <a:t> </a:t>
                      </a:r>
                      <a:endParaRPr lang="zh-CN" sz="1600" b="1" kern="100">
                        <a:effectLst/>
                        <a:latin typeface="+mn-lt"/>
                        <a:ea typeface="宋体" panose="02010600030101010101" pitchFamily="2" charset="-122"/>
                      </a:endParaRPr>
                    </a:p>
                  </a:txBody>
                  <a:tcPr marL="68580" marR="68580" marT="0" marB="0"/>
                </a:tc>
                <a:tc>
                  <a:txBody>
                    <a:bodyPr/>
                    <a:lstStyle/>
                    <a:p>
                      <a:pPr indent="127000" algn="just">
                        <a:spcAft>
                          <a:spcPts val="0"/>
                        </a:spcAft>
                      </a:pPr>
                      <a:r>
                        <a:rPr lang="zh-CN" sz="1600" b="1" kern="100" dirty="0">
                          <a:effectLst/>
                        </a:rPr>
                        <a:t>同</a:t>
                      </a:r>
                      <a:r>
                        <a:rPr lang="en-US" sz="1600" b="1" kern="100" dirty="0">
                          <a:effectLst/>
                        </a:rPr>
                        <a:t>AIC</a:t>
                      </a:r>
                      <a:endParaRPr lang="zh-CN" sz="1600" b="1" kern="100" dirty="0">
                        <a:effectLst/>
                        <a:latin typeface="+mn-lt"/>
                        <a:ea typeface="宋体" panose="02010600030101010101" pitchFamily="2" charset="-122"/>
                      </a:endParaRPr>
                    </a:p>
                  </a:txBody>
                  <a:tcPr marL="68580" marR="68580" marT="0" marB="0"/>
                </a:tc>
                <a:extLst>
                  <a:ext uri="{0D108BD9-81ED-4DB2-BD59-A6C34878D82A}">
                    <a16:rowId xmlns:a16="http://schemas.microsoft.com/office/drawing/2014/main" val="846721816"/>
                  </a:ext>
                </a:extLst>
              </a:tr>
            </a:tbl>
          </a:graphicData>
        </a:graphic>
      </p:graphicFrame>
    </p:spTree>
    <p:extLst>
      <p:ext uri="{BB962C8B-B14F-4D97-AF65-F5344CB8AC3E}">
        <p14:creationId xmlns:p14="http://schemas.microsoft.com/office/powerpoint/2010/main" val="197505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noChangeArrowheads="1"/>
          </p:cNvSpPr>
          <p:nvPr>
            <p:ph type="title"/>
          </p:nvPr>
        </p:nvSpPr>
        <p:spPr/>
        <p:txBody>
          <a:bodyPr/>
          <a:lstStyle/>
          <a:p>
            <a:r>
              <a:rPr lang="zh-CN" altLang="en-US" b="1"/>
              <a:t>拟合度高说明什么？</a:t>
            </a:r>
          </a:p>
        </p:txBody>
      </p:sp>
      <p:sp>
        <p:nvSpPr>
          <p:cNvPr id="40963" name="内容占位符 2"/>
          <p:cNvSpPr>
            <a:spLocks noGrp="1" noChangeArrowheads="1"/>
          </p:cNvSpPr>
          <p:nvPr>
            <p:ph idx="1"/>
          </p:nvPr>
        </p:nvSpPr>
        <p:spPr/>
        <p:txBody>
          <a:bodyPr/>
          <a:lstStyle/>
          <a:p>
            <a:r>
              <a:rPr lang="zh-CN" altLang="en-US" b="1"/>
              <a:t>模型隐含的协方差矩阵接近样本协方差矩阵</a:t>
            </a:r>
            <a:r>
              <a:rPr lang="en-US" altLang="zh-CN" b="1"/>
              <a:t>——</a:t>
            </a:r>
            <a:r>
              <a:rPr lang="zh-CN" altLang="en-US" b="1"/>
              <a:t>根据样本数据</a:t>
            </a:r>
            <a:r>
              <a:rPr lang="zh-CN" altLang="en-US" b="1">
                <a:solidFill>
                  <a:srgbClr val="FF0000"/>
                </a:solidFill>
              </a:rPr>
              <a:t>尚难</a:t>
            </a:r>
            <a:r>
              <a:rPr lang="zh-CN" altLang="en-US" b="1"/>
              <a:t>以</a:t>
            </a:r>
            <a:r>
              <a:rPr lang="zh-CN" altLang="en-US" b="1">
                <a:solidFill>
                  <a:srgbClr val="FF0000"/>
                </a:solidFill>
              </a:rPr>
              <a:t>拒绝</a:t>
            </a:r>
            <a:r>
              <a:rPr lang="zh-CN" altLang="en-US" b="1">
                <a:solidFill>
                  <a:srgbClr val="00B050"/>
                </a:solidFill>
              </a:rPr>
              <a:t>假设模型</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b="1" dirty="0"/>
              <a:t>拟合度高</a:t>
            </a:r>
            <a:r>
              <a:rPr lang="zh-CN" altLang="en-US" sz="54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不</a:t>
            </a:r>
            <a:r>
              <a:rPr lang="zh-CN" altLang="en-US" b="1" dirty="0"/>
              <a:t>说明什么？</a:t>
            </a:r>
            <a:endParaRPr lang="zh-CN" altLang="en-US" dirty="0"/>
          </a:p>
        </p:txBody>
      </p:sp>
      <p:sp>
        <p:nvSpPr>
          <p:cNvPr id="38915" name="内容占位符 2"/>
          <p:cNvSpPr>
            <a:spLocks noGrp="1" noChangeArrowheads="1"/>
          </p:cNvSpPr>
          <p:nvPr>
            <p:ph idx="1"/>
          </p:nvPr>
        </p:nvSpPr>
        <p:spPr/>
        <p:txBody>
          <a:bodyPr/>
          <a:lstStyle/>
          <a:p>
            <a:pPr>
              <a:defRPr/>
            </a:pPr>
            <a:r>
              <a:rPr lang="zh-CN" altLang="en-US" sz="40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不</a:t>
            </a:r>
            <a:r>
              <a:rPr lang="zh-CN" altLang="en-US" b="1" dirty="0"/>
              <a:t>说明模型可靠</a:t>
            </a:r>
            <a:endParaRPr lang="en-US" altLang="zh-CN" b="1" dirty="0"/>
          </a:p>
          <a:p>
            <a:pPr>
              <a:defRPr/>
            </a:pPr>
            <a:r>
              <a:rPr lang="zh-CN" altLang="en-US" sz="40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不</a:t>
            </a:r>
            <a:r>
              <a:rPr lang="zh-CN" altLang="en-US" b="1" dirty="0"/>
              <a:t>说明模型有用</a:t>
            </a:r>
            <a:endParaRPr lang="en-US" altLang="zh-CN" b="1" dirty="0"/>
          </a:p>
          <a:p>
            <a:pPr>
              <a:defRPr/>
            </a:pPr>
            <a:r>
              <a:rPr lang="zh-CN" altLang="en-US" sz="40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更不</a:t>
            </a:r>
            <a:r>
              <a:rPr lang="zh-CN" altLang="en-US" b="1" dirty="0"/>
              <a:t>说明模型最优</a:t>
            </a:r>
            <a:endParaRPr lang="en-US" altLang="zh-CN" b="1" dirty="0"/>
          </a:p>
          <a:p>
            <a:pPr>
              <a:defRPr/>
            </a:pPr>
            <a:endParaRPr lang="zh-CN" alt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zh-CN" altLang="en-US" b="1">
                <a:latin typeface="宋体" panose="02010600030101010101" pitchFamily="2" charset="-122"/>
              </a:rPr>
              <a:t>结构方程模型</a:t>
            </a:r>
          </a:p>
        </p:txBody>
      </p:sp>
      <p:sp>
        <p:nvSpPr>
          <p:cNvPr id="8195" name="Rectangle 3"/>
          <p:cNvSpPr>
            <a:spLocks noGrp="1" noChangeArrowheads="1"/>
          </p:cNvSpPr>
          <p:nvPr>
            <p:ph type="body" idx="4294967295"/>
          </p:nvPr>
        </p:nvSpPr>
        <p:spPr/>
        <p:txBody>
          <a:bodyPr/>
          <a:lstStyle/>
          <a:p>
            <a:r>
              <a:rPr lang="zh-CN" altLang="en-US" b="1">
                <a:latin typeface="宋体" panose="02010600030101010101" pitchFamily="2" charset="-122"/>
              </a:rPr>
              <a:t>结构方程模型的目的</a:t>
            </a:r>
          </a:p>
          <a:p>
            <a:r>
              <a:rPr lang="zh-CN" altLang="en-US" b="1">
                <a:latin typeface="宋体" panose="02010600030101010101" pitchFamily="2" charset="-122"/>
              </a:rPr>
              <a:t>结构方程模型的原理</a:t>
            </a:r>
          </a:p>
          <a:p>
            <a:r>
              <a:rPr lang="zh-CN" altLang="en-US" b="1">
                <a:latin typeface="宋体" panose="02010600030101010101" pitchFamily="2" charset="-122"/>
              </a:rPr>
              <a:t>结构方程模型的步骤</a:t>
            </a:r>
          </a:p>
          <a:p>
            <a:r>
              <a:rPr lang="zh-CN" altLang="en-US" b="1">
                <a:latin typeface="宋体" panose="02010600030101010101" pitchFamily="2" charset="-122"/>
              </a:rPr>
              <a:t>结构方程模型结果解读</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noChangeArrowheads="1"/>
          </p:cNvSpPr>
          <p:nvPr>
            <p:ph type="title"/>
          </p:nvPr>
        </p:nvSpPr>
        <p:spPr/>
        <p:txBody>
          <a:bodyPr/>
          <a:lstStyle/>
          <a:p>
            <a:r>
              <a:rPr lang="zh-CN" altLang="en-US" b="1"/>
              <a:t>模型无效的情形</a:t>
            </a:r>
          </a:p>
        </p:txBody>
      </p:sp>
      <p:sp>
        <p:nvSpPr>
          <p:cNvPr id="43011" name="内容占位符 2"/>
          <p:cNvSpPr>
            <a:spLocks noGrp="1" noChangeArrowheads="1"/>
          </p:cNvSpPr>
          <p:nvPr>
            <p:ph idx="1"/>
          </p:nvPr>
        </p:nvSpPr>
        <p:spPr/>
        <p:txBody>
          <a:bodyPr/>
          <a:lstStyle/>
          <a:p>
            <a:r>
              <a:rPr lang="zh-CN" altLang="en-US" b="1" dirty="0"/>
              <a:t>误差方差为负</a:t>
            </a:r>
            <a:endParaRPr lang="en-US" altLang="zh-CN" b="1" dirty="0"/>
          </a:p>
          <a:p>
            <a:r>
              <a:rPr lang="zh-CN" altLang="en-US" b="1" dirty="0"/>
              <a:t>相关系数大于</a:t>
            </a:r>
            <a:r>
              <a:rPr lang="en-US" altLang="zh-CN" b="1" dirty="0"/>
              <a:t>1</a:t>
            </a:r>
          </a:p>
          <a:p>
            <a:r>
              <a:rPr lang="zh-CN" altLang="en-US" b="1" dirty="0"/>
              <a:t>协方差矩阵非正定</a:t>
            </a:r>
            <a:endParaRPr lang="en-US" altLang="zh-CN" b="1" dirty="0"/>
          </a:p>
          <a:p>
            <a:r>
              <a:rPr lang="zh-CN" altLang="en-US" b="1" dirty="0"/>
              <a:t>标准化系数接近大于</a:t>
            </a:r>
            <a:r>
              <a:rPr lang="en-US" altLang="zh-CN" b="1" dirty="0"/>
              <a:t>0.95</a:t>
            </a:r>
          </a:p>
          <a:p>
            <a:r>
              <a:rPr lang="zh-CN" altLang="en-US" b="1" dirty="0"/>
              <a:t>标准误极大或极小</a:t>
            </a:r>
            <a:endParaRPr lang="en-US" altLang="zh-CN"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noChangeArrowheads="1"/>
          </p:cNvSpPr>
          <p:nvPr>
            <p:ph type="title"/>
          </p:nvPr>
        </p:nvSpPr>
        <p:spPr/>
        <p:txBody>
          <a:bodyPr/>
          <a:lstStyle/>
          <a:p>
            <a:r>
              <a:rPr lang="en-US" altLang="zh-CN" b="1"/>
              <a:t>SEM</a:t>
            </a:r>
            <a:r>
              <a:rPr lang="zh-CN" altLang="en-US" b="1"/>
              <a:t>软件</a:t>
            </a:r>
          </a:p>
        </p:txBody>
      </p:sp>
      <p:sp>
        <p:nvSpPr>
          <p:cNvPr id="46083" name="内容占位符 2"/>
          <p:cNvSpPr>
            <a:spLocks noGrp="1" noChangeArrowheads="1"/>
          </p:cNvSpPr>
          <p:nvPr>
            <p:ph idx="1"/>
          </p:nvPr>
        </p:nvSpPr>
        <p:spPr/>
        <p:txBody>
          <a:bodyPr/>
          <a:lstStyle/>
          <a:p>
            <a:r>
              <a:rPr lang="en-US" altLang="zh-CN" b="1"/>
              <a:t>Lisrel</a:t>
            </a:r>
            <a:r>
              <a:rPr lang="zh-CN" altLang="en-US" b="1"/>
              <a:t>：难学难用，功能强大（多半用不着）</a:t>
            </a:r>
            <a:endParaRPr lang="en-US" altLang="zh-CN" b="1"/>
          </a:p>
          <a:p>
            <a:r>
              <a:rPr lang="en-US" altLang="zh-CN" b="1"/>
              <a:t>Mplus</a:t>
            </a:r>
            <a:r>
              <a:rPr lang="zh-CN" altLang="en-US" b="1"/>
              <a:t>：不很难学，功能强悍（更多半用不着）</a:t>
            </a:r>
            <a:endParaRPr lang="en-US" altLang="zh-CN" b="1"/>
          </a:p>
          <a:p>
            <a:r>
              <a:rPr lang="en-US" altLang="zh-CN" b="1"/>
              <a:t>Amos</a:t>
            </a:r>
            <a:r>
              <a:rPr lang="zh-CN" altLang="en-US" b="1"/>
              <a:t>：傻瓜式软件，功能尚可</a:t>
            </a:r>
            <a:endParaRPr lang="en-US" altLang="zh-CN" b="1"/>
          </a:p>
          <a:p>
            <a:r>
              <a:rPr lang="en-US" altLang="zh-CN" b="1"/>
              <a:t>……</a:t>
            </a:r>
            <a:endParaRPr lang="zh-CN" altLang="en-US" b="1"/>
          </a:p>
          <a:p>
            <a:endParaRPr lang="en-US" altLang="zh-CN"/>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24FF0F-B60B-42D6-AF84-BBAF12F44FFE}"/>
              </a:ext>
            </a:extLst>
          </p:cNvPr>
          <p:cNvSpPr>
            <a:spLocks noGrp="1"/>
          </p:cNvSpPr>
          <p:nvPr>
            <p:ph type="title"/>
          </p:nvPr>
        </p:nvSpPr>
        <p:spPr>
          <a:xfrm>
            <a:off x="914400" y="0"/>
            <a:ext cx="10363200" cy="1143000"/>
          </a:xfrm>
        </p:spPr>
        <p:txBody>
          <a:bodyPr/>
          <a:lstStyle/>
          <a:p>
            <a:r>
              <a:rPr lang="en-US" altLang="zh-CN" b="1" kern="100" dirty="0">
                <a:latin typeface="Times New Roman" panose="02020603050405020304" pitchFamily="18" charset="0"/>
                <a:ea typeface="宋体" panose="02010600030101010101" pitchFamily="2" charset="-122"/>
              </a:rPr>
              <a:t>SPSS Amos</a:t>
            </a:r>
            <a:r>
              <a:rPr lang="zh-CN" altLang="en-US" b="1" kern="100" dirty="0">
                <a:latin typeface="Times New Roman" panose="02020603050405020304" pitchFamily="18" charset="0"/>
                <a:ea typeface="宋体" panose="02010600030101010101" pitchFamily="2" charset="-122"/>
              </a:rPr>
              <a:t>图形界面</a:t>
            </a:r>
            <a:endParaRPr lang="zh-CN" altLang="en-US" b="1" dirty="0"/>
          </a:p>
        </p:txBody>
      </p:sp>
      <p:sp>
        <p:nvSpPr>
          <p:cNvPr id="3" name="内容占位符 2">
            <a:extLst>
              <a:ext uri="{FF2B5EF4-FFF2-40B4-BE49-F238E27FC236}">
                <a16:creationId xmlns:a16="http://schemas.microsoft.com/office/drawing/2014/main" id="{5D05BBAC-F70B-4C01-AA1C-E243D10D68D4}"/>
              </a:ext>
            </a:extLst>
          </p:cNvPr>
          <p:cNvSpPr>
            <a:spLocks noGrp="1"/>
          </p:cNvSpPr>
          <p:nvPr>
            <p:ph idx="1"/>
          </p:nvPr>
        </p:nvSpPr>
        <p:spPr>
          <a:xfrm>
            <a:off x="767408" y="1153357"/>
            <a:ext cx="10363200" cy="4114800"/>
          </a:xfrm>
        </p:spPr>
        <p:txBody>
          <a:bodyPr/>
          <a:lstStyle/>
          <a:p>
            <a:endParaRPr lang="zh-CN" altLang="en-US"/>
          </a:p>
        </p:txBody>
      </p:sp>
      <p:pic>
        <p:nvPicPr>
          <p:cNvPr id="4" name="图片 3"/>
          <p:cNvPicPr>
            <a:picLocks noChangeAspect="1"/>
          </p:cNvPicPr>
          <p:nvPr/>
        </p:nvPicPr>
        <p:blipFill>
          <a:blip r:embed="rId2"/>
          <a:stretch>
            <a:fillRect/>
          </a:stretch>
        </p:blipFill>
        <p:spPr>
          <a:xfrm>
            <a:off x="361473" y="957050"/>
            <a:ext cx="11279144" cy="5900950"/>
          </a:xfrm>
          <a:prstGeom prst="rect">
            <a:avLst/>
          </a:prstGeom>
        </p:spPr>
      </p:pic>
    </p:spTree>
    <p:extLst>
      <p:ext uri="{BB962C8B-B14F-4D97-AF65-F5344CB8AC3E}">
        <p14:creationId xmlns:p14="http://schemas.microsoft.com/office/powerpoint/2010/main" val="6371266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4400" y="25884"/>
            <a:ext cx="10363200" cy="1143000"/>
          </a:xfrm>
        </p:spPr>
        <p:txBody>
          <a:bodyPr/>
          <a:lstStyle/>
          <a:p>
            <a:r>
              <a:rPr lang="zh-CN" altLang="en-US" b="1" dirty="0"/>
              <a:t>例题</a:t>
            </a:r>
            <a:r>
              <a:rPr lang="en-US" altLang="zh-CN" b="1" dirty="0"/>
              <a:t>12.1</a:t>
            </a:r>
            <a:endParaRPr lang="zh-CN" altLang="en-US" b="1" dirty="0"/>
          </a:p>
        </p:txBody>
      </p:sp>
      <p:sp>
        <p:nvSpPr>
          <p:cNvPr id="3" name="内容占位符 2"/>
          <p:cNvSpPr>
            <a:spLocks noGrp="1"/>
          </p:cNvSpPr>
          <p:nvPr>
            <p:ph idx="1"/>
          </p:nvPr>
        </p:nvSpPr>
        <p:spPr>
          <a:xfrm>
            <a:off x="479376" y="980728"/>
            <a:ext cx="11305256" cy="5115272"/>
          </a:xfrm>
        </p:spPr>
        <p:txBody>
          <a:bodyPr/>
          <a:lstStyle/>
          <a:p>
            <a:r>
              <a:rPr lang="zh-CN" altLang="en-US" sz="2800" b="1" dirty="0"/>
              <a:t>某研究者试图考察智力和社会</a:t>
            </a:r>
            <a:r>
              <a:rPr lang="en-US" altLang="zh-CN" sz="2800" b="1" dirty="0"/>
              <a:t>-</a:t>
            </a:r>
            <a:r>
              <a:rPr lang="zh-CN" altLang="en-US" sz="2800" b="1" dirty="0"/>
              <a:t>情感能力对学业成绩和职业成就的影响。为了测量这</a:t>
            </a:r>
            <a:r>
              <a:rPr lang="en-US" altLang="zh-CN" sz="2800" b="1" dirty="0"/>
              <a:t>4</a:t>
            </a:r>
            <a:r>
              <a:rPr lang="zh-CN" altLang="en-US" sz="2800" b="1" dirty="0"/>
              <a:t>个方面的情况，研究者将每个方面都看作是一个潜变量，分别用</a:t>
            </a:r>
            <a:r>
              <a:rPr lang="en-US" altLang="zh-CN" sz="2800" b="1" dirty="0"/>
              <a:t>2</a:t>
            </a:r>
            <a:r>
              <a:rPr lang="zh-CN" altLang="en-US" sz="2800" b="1" dirty="0"/>
              <a:t>个测量变量作为潜变量的标识，总共有</a:t>
            </a:r>
            <a:r>
              <a:rPr lang="en-US" altLang="zh-CN" sz="2800" b="1" dirty="0"/>
              <a:t>8</a:t>
            </a:r>
            <a:r>
              <a:rPr lang="zh-CN" altLang="en-US" sz="2800" b="1" dirty="0"/>
              <a:t>个标识，它们分别是：</a:t>
            </a:r>
          </a:p>
          <a:p>
            <a:pPr lvl="1"/>
            <a:r>
              <a:rPr lang="zh-CN" altLang="en-US" sz="2400" b="1" dirty="0"/>
              <a:t>测量智力（</a:t>
            </a:r>
            <a:r>
              <a:rPr lang="en-US" altLang="zh-CN" sz="2400" b="1" dirty="0"/>
              <a:t>intelligence</a:t>
            </a:r>
            <a:r>
              <a:rPr lang="zh-CN" altLang="en-US" sz="2400" b="1" dirty="0"/>
              <a:t>）</a:t>
            </a:r>
            <a:r>
              <a:rPr lang="en-US" altLang="zh-CN" sz="2400" b="1" dirty="0"/>
              <a:t>——</a:t>
            </a:r>
            <a:r>
              <a:rPr lang="zh-CN" altLang="en-US" sz="2400" b="1" dirty="0"/>
              <a:t>言语智商（</a:t>
            </a:r>
            <a:r>
              <a:rPr lang="en-US" altLang="zh-CN" sz="2400" b="1" dirty="0" err="1"/>
              <a:t>IQv</a:t>
            </a:r>
            <a:r>
              <a:rPr lang="zh-CN" altLang="en-US" sz="2400" b="1" dirty="0"/>
              <a:t>）和操作智商（</a:t>
            </a:r>
            <a:r>
              <a:rPr lang="en-US" altLang="zh-CN" sz="2400" b="1" dirty="0" err="1"/>
              <a:t>IQp</a:t>
            </a:r>
            <a:r>
              <a:rPr lang="zh-CN" altLang="en-US" sz="2400" b="1" dirty="0"/>
              <a:t>）；</a:t>
            </a:r>
          </a:p>
          <a:p>
            <a:pPr lvl="1"/>
            <a:r>
              <a:rPr lang="zh-CN" altLang="en-US" sz="2400" b="1" dirty="0"/>
              <a:t>测量社会</a:t>
            </a:r>
            <a:r>
              <a:rPr lang="en-US" altLang="zh-CN" sz="2400" b="1" dirty="0"/>
              <a:t>-</a:t>
            </a:r>
            <a:r>
              <a:rPr lang="zh-CN" altLang="en-US" sz="2400" b="1" dirty="0"/>
              <a:t>情绪能力（</a:t>
            </a:r>
            <a:r>
              <a:rPr lang="en-US" altLang="zh-CN" sz="2400" b="1" dirty="0" err="1"/>
              <a:t>socialemo</a:t>
            </a:r>
            <a:r>
              <a:rPr lang="zh-CN" altLang="en-US" sz="2400" b="1" dirty="0"/>
              <a:t>）</a:t>
            </a:r>
            <a:r>
              <a:rPr lang="en-US" altLang="zh-CN" sz="2400" b="1" dirty="0"/>
              <a:t>——</a:t>
            </a:r>
            <a:r>
              <a:rPr lang="zh-CN" altLang="en-US" sz="2400" b="1" dirty="0"/>
              <a:t>情绪调节能力（</a:t>
            </a:r>
            <a:r>
              <a:rPr lang="en-US" altLang="zh-CN" sz="2400" b="1" dirty="0" err="1"/>
              <a:t>EmoReg</a:t>
            </a:r>
            <a:r>
              <a:rPr lang="zh-CN" altLang="en-US" sz="2400" b="1" dirty="0"/>
              <a:t>）和沟通能力（</a:t>
            </a:r>
            <a:r>
              <a:rPr lang="en-US" altLang="zh-CN" sz="2400" b="1" dirty="0"/>
              <a:t>Comm</a:t>
            </a:r>
            <a:r>
              <a:rPr lang="zh-CN" altLang="en-US" sz="2400" b="1" dirty="0"/>
              <a:t>）；</a:t>
            </a:r>
          </a:p>
          <a:p>
            <a:pPr lvl="1"/>
            <a:r>
              <a:rPr lang="zh-CN" altLang="en-US" sz="2400" b="1" dirty="0"/>
              <a:t>测量学业成绩（</a:t>
            </a:r>
            <a:r>
              <a:rPr lang="en-US" altLang="zh-CN" sz="2400" b="1" dirty="0"/>
              <a:t>School</a:t>
            </a:r>
            <a:r>
              <a:rPr lang="zh-CN" altLang="en-US" sz="2400" b="1" dirty="0"/>
              <a:t>）</a:t>
            </a:r>
            <a:r>
              <a:rPr lang="en-US" altLang="zh-CN" sz="2400" b="1" dirty="0"/>
              <a:t>——</a:t>
            </a:r>
            <a:r>
              <a:rPr lang="zh-CN" altLang="en-US" sz="2400" b="1" dirty="0"/>
              <a:t>文科成绩（</a:t>
            </a:r>
            <a:r>
              <a:rPr lang="en-US" altLang="zh-CN" sz="2400" b="1" dirty="0"/>
              <a:t>arts</a:t>
            </a:r>
            <a:r>
              <a:rPr lang="zh-CN" altLang="en-US" sz="2400" b="1" dirty="0"/>
              <a:t>）和理科成绩（</a:t>
            </a:r>
            <a:r>
              <a:rPr lang="en-US" altLang="zh-CN" sz="2400" b="1" dirty="0"/>
              <a:t>science</a:t>
            </a:r>
            <a:r>
              <a:rPr lang="zh-CN" altLang="en-US" sz="2400" b="1" dirty="0"/>
              <a:t>）；</a:t>
            </a:r>
          </a:p>
          <a:p>
            <a:pPr lvl="1"/>
            <a:r>
              <a:rPr lang="zh-CN" altLang="en-US" sz="2400" b="1" dirty="0"/>
              <a:t>测量职业成就（</a:t>
            </a:r>
            <a:r>
              <a:rPr lang="en-US" altLang="zh-CN" sz="2400" b="1" dirty="0"/>
              <a:t>Job</a:t>
            </a:r>
            <a:r>
              <a:rPr lang="zh-CN" altLang="en-US" sz="2400" b="1" dirty="0"/>
              <a:t>）</a:t>
            </a:r>
            <a:r>
              <a:rPr lang="en-US" altLang="zh-CN" sz="2400" b="1" dirty="0"/>
              <a:t>——</a:t>
            </a:r>
            <a:r>
              <a:rPr lang="zh-CN" altLang="en-US" sz="2400" b="1" dirty="0"/>
              <a:t>薪资水平（</a:t>
            </a:r>
            <a:r>
              <a:rPr lang="en-US" altLang="zh-CN" sz="2400" b="1" dirty="0"/>
              <a:t>salary</a:t>
            </a:r>
            <a:r>
              <a:rPr lang="zh-CN" altLang="en-US" sz="2400" b="1" dirty="0"/>
              <a:t>）和同行评价（</a:t>
            </a:r>
            <a:r>
              <a:rPr lang="en-US" altLang="zh-CN" sz="2400" b="1" dirty="0" err="1"/>
              <a:t>peerev</a:t>
            </a:r>
            <a:r>
              <a:rPr lang="zh-CN" altLang="en-US" sz="2400" b="1" dirty="0"/>
              <a:t>）。</a:t>
            </a:r>
          </a:p>
          <a:p>
            <a:r>
              <a:rPr lang="zh-CN" altLang="en-US" sz="2800" b="1" dirty="0"/>
              <a:t>数据文件名为“例题</a:t>
            </a:r>
            <a:r>
              <a:rPr lang="en-US" altLang="zh-CN" sz="2800" b="1" dirty="0"/>
              <a:t>1201-</a:t>
            </a:r>
            <a:r>
              <a:rPr lang="zh-CN" altLang="en-US" sz="2800" b="1" dirty="0"/>
              <a:t>智力社情学业职业</a:t>
            </a:r>
            <a:r>
              <a:rPr lang="en-US" altLang="zh-CN" sz="2800" b="1" dirty="0"/>
              <a:t>-</a:t>
            </a:r>
            <a:r>
              <a:rPr lang="en-US" altLang="zh-CN" sz="2800" b="1" dirty="0" err="1"/>
              <a:t>SEM.sav</a:t>
            </a:r>
            <a:r>
              <a:rPr lang="en-US" altLang="zh-CN" sz="2800" b="1" dirty="0"/>
              <a:t>”</a:t>
            </a:r>
            <a:r>
              <a:rPr lang="zh-CN" altLang="en-US" sz="2800" b="1" dirty="0"/>
              <a:t>。</a:t>
            </a:r>
          </a:p>
          <a:p>
            <a:r>
              <a:rPr lang="zh-CN" altLang="en-US" sz="2800" b="1" dirty="0"/>
              <a:t>这位研究者应该设立一个怎样的模型？</a:t>
            </a:r>
          </a:p>
          <a:p>
            <a:endParaRPr lang="zh-CN" altLang="en-US" sz="28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初始模型</a:t>
            </a:r>
          </a:p>
        </p:txBody>
      </p:sp>
      <p:pic>
        <p:nvPicPr>
          <p:cNvPr id="4" name="图片 3"/>
          <p:cNvPicPr>
            <a:picLocks noChangeAspect="1"/>
          </p:cNvPicPr>
          <p:nvPr/>
        </p:nvPicPr>
        <p:blipFill>
          <a:blip r:embed="rId2"/>
          <a:stretch>
            <a:fillRect/>
          </a:stretch>
        </p:blipFill>
        <p:spPr>
          <a:xfrm>
            <a:off x="936295" y="1230912"/>
            <a:ext cx="10345809" cy="507840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12800" y="0"/>
            <a:ext cx="10363200" cy="1143000"/>
          </a:xfrm>
        </p:spPr>
        <p:txBody>
          <a:bodyPr/>
          <a:lstStyle/>
          <a:p>
            <a:r>
              <a:rPr lang="zh-CN" altLang="en-US" b="1" dirty="0"/>
              <a:t>测量模型</a:t>
            </a:r>
          </a:p>
        </p:txBody>
      </p:sp>
      <p:sp>
        <p:nvSpPr>
          <p:cNvPr id="5" name="内容占位符 4"/>
          <p:cNvSpPr>
            <a:spLocks noGrp="1"/>
          </p:cNvSpPr>
          <p:nvPr>
            <p:ph sz="half" idx="1"/>
          </p:nvPr>
        </p:nvSpPr>
        <p:spPr>
          <a:xfrm>
            <a:off x="119336" y="1700808"/>
            <a:ext cx="5976664" cy="4395192"/>
          </a:xfrm>
        </p:spPr>
        <p:txBody>
          <a:bodyPr/>
          <a:lstStyle/>
          <a:p>
            <a:pPr marL="0" indent="0">
              <a:buNone/>
            </a:pPr>
            <a:r>
              <a:rPr lang="en-US" altLang="zh-CN" sz="2800" dirty="0"/>
              <a:t>(1) </a:t>
            </a:r>
            <a:r>
              <a:rPr lang="en-US" altLang="zh-CN" sz="2800" dirty="0" err="1"/>
              <a:t>IQv</a:t>
            </a:r>
            <a:r>
              <a:rPr lang="en-US" altLang="zh-CN" sz="2800" dirty="0"/>
              <a:t> = WX11 * intelligence + ex1</a:t>
            </a:r>
          </a:p>
          <a:p>
            <a:pPr marL="0" indent="0">
              <a:buNone/>
            </a:pPr>
            <a:r>
              <a:rPr lang="en-US" altLang="zh-CN" sz="2800" dirty="0"/>
              <a:t>(2) </a:t>
            </a:r>
            <a:r>
              <a:rPr lang="en-US" altLang="zh-CN" sz="2800" dirty="0" err="1"/>
              <a:t>IQp</a:t>
            </a:r>
            <a:r>
              <a:rPr lang="en-US" altLang="zh-CN" sz="2800" dirty="0"/>
              <a:t> = WX21 * intelligence + ex2</a:t>
            </a:r>
          </a:p>
          <a:p>
            <a:pPr marL="0" indent="0">
              <a:buNone/>
            </a:pPr>
            <a:endParaRPr lang="en-US" altLang="zh-CN" sz="2800" dirty="0"/>
          </a:p>
          <a:p>
            <a:pPr marL="0" indent="0">
              <a:buNone/>
            </a:pPr>
            <a:r>
              <a:rPr lang="en-US" altLang="zh-CN" sz="2800" dirty="0"/>
              <a:t>(3) </a:t>
            </a:r>
            <a:r>
              <a:rPr lang="en-US" altLang="zh-CN" sz="2800" dirty="0" err="1"/>
              <a:t>EmoReg</a:t>
            </a:r>
            <a:r>
              <a:rPr lang="en-US" altLang="zh-CN" sz="2800" dirty="0"/>
              <a:t> = WX32 * </a:t>
            </a:r>
            <a:r>
              <a:rPr lang="en-US" altLang="zh-CN" sz="2800" dirty="0" err="1"/>
              <a:t>socialemo</a:t>
            </a:r>
            <a:r>
              <a:rPr lang="en-US" altLang="zh-CN" sz="2800" dirty="0"/>
              <a:t> + ex3</a:t>
            </a:r>
          </a:p>
          <a:p>
            <a:pPr marL="0" indent="0">
              <a:buNone/>
            </a:pPr>
            <a:r>
              <a:rPr lang="en-US" altLang="zh-CN" sz="2800" dirty="0"/>
              <a:t>(4) Comm = WX42 * </a:t>
            </a:r>
            <a:r>
              <a:rPr lang="en-US" altLang="zh-CN" sz="2800" dirty="0" err="1"/>
              <a:t>socialemo</a:t>
            </a:r>
            <a:r>
              <a:rPr lang="en-US" altLang="zh-CN" sz="2800" dirty="0"/>
              <a:t> + ex4</a:t>
            </a:r>
          </a:p>
          <a:p>
            <a:r>
              <a:rPr lang="zh-CN" altLang="en-US" sz="2800" dirty="0"/>
              <a:t>外生潜变量与其标识</a:t>
            </a:r>
          </a:p>
          <a:p>
            <a:endParaRPr lang="zh-CN" altLang="en-US" sz="2800" dirty="0"/>
          </a:p>
        </p:txBody>
      </p:sp>
      <p:sp>
        <p:nvSpPr>
          <p:cNvPr id="6" name="内容占位符 5"/>
          <p:cNvSpPr>
            <a:spLocks noGrp="1"/>
          </p:cNvSpPr>
          <p:nvPr>
            <p:ph sz="half" idx="2"/>
          </p:nvPr>
        </p:nvSpPr>
        <p:spPr>
          <a:xfrm>
            <a:off x="6384032" y="1700808"/>
            <a:ext cx="5616624" cy="4395192"/>
          </a:xfrm>
        </p:spPr>
        <p:txBody>
          <a:bodyPr/>
          <a:lstStyle/>
          <a:p>
            <a:pPr marL="0" indent="0">
              <a:buNone/>
            </a:pPr>
            <a:r>
              <a:rPr lang="en-US" altLang="zh-CN" sz="2800" dirty="0"/>
              <a:t>(5) arts = WY11 * school + ey1</a:t>
            </a:r>
          </a:p>
          <a:p>
            <a:pPr marL="0" indent="0">
              <a:buNone/>
            </a:pPr>
            <a:r>
              <a:rPr lang="en-US" altLang="zh-CN" sz="2800" dirty="0"/>
              <a:t>(6) science = WY21 * school + ey2</a:t>
            </a:r>
          </a:p>
          <a:p>
            <a:pPr marL="0" indent="0">
              <a:buNone/>
            </a:pPr>
            <a:endParaRPr lang="en-US" altLang="zh-CN" sz="2800" dirty="0"/>
          </a:p>
          <a:p>
            <a:pPr marL="0" indent="0">
              <a:buNone/>
            </a:pPr>
            <a:r>
              <a:rPr lang="en-US" altLang="zh-CN" sz="2800" dirty="0"/>
              <a:t>(7) salary = WY32 * job + ey3</a:t>
            </a:r>
          </a:p>
          <a:p>
            <a:pPr marL="0" indent="0">
              <a:buNone/>
            </a:pPr>
            <a:r>
              <a:rPr lang="en-US" altLang="zh-CN" sz="2800" dirty="0"/>
              <a:t>(8) </a:t>
            </a:r>
            <a:r>
              <a:rPr lang="en-US" altLang="zh-CN" sz="2800" dirty="0" err="1"/>
              <a:t>peerev</a:t>
            </a:r>
            <a:r>
              <a:rPr lang="en-US" altLang="zh-CN" sz="2800" dirty="0"/>
              <a:t> = WY42 * job + ey4</a:t>
            </a:r>
          </a:p>
          <a:p>
            <a:pPr lvl="0"/>
            <a:r>
              <a:rPr lang="zh-CN" altLang="en-US" sz="2800" dirty="0">
                <a:solidFill>
                  <a:srgbClr val="0000CC"/>
                </a:solidFill>
              </a:rPr>
              <a:t>内生潜变量与其标识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结构模型</a:t>
            </a:r>
          </a:p>
        </p:txBody>
      </p:sp>
      <p:sp>
        <p:nvSpPr>
          <p:cNvPr id="3" name="内容占位符 2"/>
          <p:cNvSpPr>
            <a:spLocks noGrp="1"/>
          </p:cNvSpPr>
          <p:nvPr>
            <p:ph sz="half" idx="1"/>
          </p:nvPr>
        </p:nvSpPr>
        <p:spPr>
          <a:xfrm>
            <a:off x="436960" y="1556792"/>
            <a:ext cx="5659040" cy="4114800"/>
          </a:xfrm>
        </p:spPr>
        <p:txBody>
          <a:bodyPr/>
          <a:lstStyle/>
          <a:p>
            <a:pPr marL="0" indent="0">
              <a:buNone/>
            </a:pPr>
            <a:r>
              <a:rPr lang="en-US" altLang="zh-CN" sz="2800" dirty="0"/>
              <a:t>(9) School = WP11 * intelligence + WP12 * </a:t>
            </a:r>
            <a:r>
              <a:rPr lang="en-US" altLang="zh-CN" sz="2800" dirty="0" err="1"/>
              <a:t>socialemo</a:t>
            </a:r>
            <a:r>
              <a:rPr lang="en-US" altLang="zh-CN" sz="2800" dirty="0"/>
              <a:t> + r1</a:t>
            </a:r>
          </a:p>
          <a:p>
            <a:endParaRPr lang="zh-CN" altLang="en-US" sz="2800" dirty="0"/>
          </a:p>
        </p:txBody>
      </p:sp>
      <p:sp>
        <p:nvSpPr>
          <p:cNvPr id="4" name="内容占位符 3"/>
          <p:cNvSpPr>
            <a:spLocks noGrp="1"/>
          </p:cNvSpPr>
          <p:nvPr>
            <p:ph sz="half" idx="2"/>
          </p:nvPr>
        </p:nvSpPr>
        <p:spPr>
          <a:xfrm>
            <a:off x="6197600" y="1556792"/>
            <a:ext cx="5659040" cy="4539208"/>
          </a:xfrm>
        </p:spPr>
        <p:txBody>
          <a:bodyPr/>
          <a:lstStyle/>
          <a:p>
            <a:pPr marL="0" indent="0">
              <a:buNone/>
            </a:pPr>
            <a:r>
              <a:rPr lang="en-US" altLang="zh-CN" sz="2800" dirty="0"/>
              <a:t>(10) Job = WQ21 * school + WP21 * intelligence + WP22 * </a:t>
            </a:r>
            <a:r>
              <a:rPr lang="en-US" altLang="zh-CN" sz="2800" dirty="0" err="1"/>
              <a:t>socialemo</a:t>
            </a:r>
            <a:r>
              <a:rPr lang="en-US" altLang="zh-CN" sz="2800" dirty="0"/>
              <a:t> + r2</a:t>
            </a:r>
          </a:p>
          <a:p>
            <a:r>
              <a:rPr lang="en-US" altLang="zh-CN" sz="2800" dirty="0"/>
              <a:t>y</a:t>
            </a:r>
            <a:endParaRPr lang="zh-CN" altLang="en-US" sz="2800" dirty="0"/>
          </a:p>
        </p:txBody>
      </p:sp>
      <p:pic>
        <p:nvPicPr>
          <p:cNvPr id="5" name="图片 4"/>
          <p:cNvPicPr>
            <a:picLocks noChangeAspect="1"/>
          </p:cNvPicPr>
          <p:nvPr/>
        </p:nvPicPr>
        <p:blipFill>
          <a:blip r:embed="rId2"/>
          <a:stretch>
            <a:fillRect/>
          </a:stretch>
        </p:blipFill>
        <p:spPr>
          <a:xfrm>
            <a:off x="1681727" y="2396414"/>
            <a:ext cx="9031745" cy="4433378"/>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9834" y="-99392"/>
            <a:ext cx="10363200" cy="1143000"/>
          </a:xfrm>
        </p:spPr>
        <p:txBody>
          <a:bodyPr/>
          <a:lstStyle/>
          <a:p>
            <a:r>
              <a:rPr lang="zh-CN" altLang="en-US" b="1" dirty="0"/>
              <a:t>模型识别</a:t>
            </a:r>
            <a:r>
              <a:rPr lang="en-US" altLang="zh-CN" b="1" dirty="0"/>
              <a:t>——</a:t>
            </a:r>
            <a:r>
              <a:rPr lang="zh-CN" altLang="en-US" b="1" dirty="0"/>
              <a:t>固定参数、自由参数</a:t>
            </a:r>
          </a:p>
        </p:txBody>
      </p:sp>
      <p:sp>
        <p:nvSpPr>
          <p:cNvPr id="3" name="内容占位符 2"/>
          <p:cNvSpPr>
            <a:spLocks noGrp="1"/>
          </p:cNvSpPr>
          <p:nvPr>
            <p:ph sz="half" idx="1"/>
          </p:nvPr>
        </p:nvSpPr>
        <p:spPr>
          <a:xfrm>
            <a:off x="260386" y="1099592"/>
            <a:ext cx="5731048" cy="1409328"/>
          </a:xfrm>
        </p:spPr>
        <p:txBody>
          <a:bodyPr/>
          <a:lstStyle/>
          <a:p>
            <a:r>
              <a:rPr lang="zh-CN" altLang="en-US" sz="2800" b="1" dirty="0"/>
              <a:t>数据点个数为：</a:t>
            </a:r>
          </a:p>
          <a:p>
            <a:pPr marL="0" indent="0">
              <a:buNone/>
            </a:pPr>
            <a:r>
              <a:rPr lang="en-US" altLang="zh-CN" sz="2800" b="1" dirty="0"/>
              <a:t>(p + q) (p + q + 1)/2 = (4 + 4)(4 + 4 + 1)/2 = 36</a:t>
            </a:r>
          </a:p>
          <a:p>
            <a:endParaRPr lang="zh-CN" altLang="en-US" sz="2800" b="1" dirty="0"/>
          </a:p>
        </p:txBody>
      </p:sp>
      <p:sp>
        <p:nvSpPr>
          <p:cNvPr id="4" name="内容占位符 3"/>
          <p:cNvSpPr>
            <a:spLocks noGrp="1"/>
          </p:cNvSpPr>
          <p:nvPr>
            <p:ph sz="half" idx="2"/>
          </p:nvPr>
        </p:nvSpPr>
        <p:spPr>
          <a:xfrm>
            <a:off x="7824192" y="1259632"/>
            <a:ext cx="4295800" cy="5481736"/>
          </a:xfrm>
        </p:spPr>
        <p:txBody>
          <a:bodyPr/>
          <a:lstStyle/>
          <a:p>
            <a:r>
              <a:rPr lang="en-US" altLang="zh-CN" sz="2400" b="1" dirty="0"/>
              <a:t>22</a:t>
            </a:r>
            <a:r>
              <a:rPr lang="zh-CN" altLang="en-US" sz="2400" b="1" dirty="0"/>
              <a:t>个待估计的自由参数，分别是：</a:t>
            </a:r>
          </a:p>
          <a:p>
            <a:r>
              <a:rPr lang="en-US" altLang="zh-CN" sz="2400" b="1" dirty="0"/>
              <a:t>2</a:t>
            </a:r>
            <a:r>
              <a:rPr lang="zh-CN" altLang="en-US" sz="2400" b="1" dirty="0"/>
              <a:t>个</a:t>
            </a:r>
            <a:r>
              <a:rPr lang="en-US" altLang="zh-CN" sz="2400" b="1" dirty="0"/>
              <a:t>WX</a:t>
            </a:r>
            <a:r>
              <a:rPr lang="zh-CN" altLang="en-US" sz="2400" b="1" dirty="0"/>
              <a:t>：</a:t>
            </a:r>
            <a:r>
              <a:rPr lang="en-US" altLang="zh-CN" sz="2400" b="1" dirty="0"/>
              <a:t>WX21</a:t>
            </a:r>
            <a:r>
              <a:rPr lang="zh-CN" altLang="en-US" sz="2400" b="1" dirty="0"/>
              <a:t>，</a:t>
            </a:r>
            <a:r>
              <a:rPr lang="en-US" altLang="zh-CN" sz="2400" b="1" dirty="0"/>
              <a:t>WX42</a:t>
            </a:r>
            <a:r>
              <a:rPr lang="zh-CN" altLang="en-US" sz="2400" b="1" dirty="0"/>
              <a:t>；</a:t>
            </a:r>
          </a:p>
          <a:p>
            <a:r>
              <a:rPr lang="en-US" altLang="zh-CN" sz="2400" b="1" dirty="0"/>
              <a:t>2</a:t>
            </a:r>
            <a:r>
              <a:rPr lang="zh-CN" altLang="en-US" sz="2400" b="1" dirty="0"/>
              <a:t>个</a:t>
            </a:r>
            <a:r>
              <a:rPr lang="en-US" altLang="zh-CN" sz="2400" b="1" dirty="0"/>
              <a:t>WY</a:t>
            </a:r>
            <a:r>
              <a:rPr lang="zh-CN" altLang="en-US" sz="2400" b="1" dirty="0"/>
              <a:t>：</a:t>
            </a:r>
            <a:r>
              <a:rPr lang="en-US" altLang="zh-CN" sz="2400" b="1" dirty="0"/>
              <a:t>WY21</a:t>
            </a:r>
            <a:r>
              <a:rPr lang="zh-CN" altLang="en-US" sz="2400" b="1" dirty="0"/>
              <a:t>，</a:t>
            </a:r>
            <a:r>
              <a:rPr lang="en-US" altLang="zh-CN" sz="2400" b="1" dirty="0"/>
              <a:t>WY42</a:t>
            </a:r>
            <a:r>
              <a:rPr lang="zh-CN" altLang="en-US" sz="2400" b="1" dirty="0"/>
              <a:t>；</a:t>
            </a:r>
          </a:p>
          <a:p>
            <a:r>
              <a:rPr lang="en-US" altLang="zh-CN" sz="2400" b="1" dirty="0"/>
              <a:t>4</a:t>
            </a:r>
            <a:r>
              <a:rPr lang="zh-CN" altLang="en-US" sz="2400" b="1" dirty="0"/>
              <a:t>个</a:t>
            </a:r>
            <a:r>
              <a:rPr lang="en-US" altLang="zh-CN" sz="2400" b="1" dirty="0"/>
              <a:t>WP</a:t>
            </a:r>
            <a:r>
              <a:rPr lang="zh-CN" altLang="en-US" sz="2400" b="1" dirty="0"/>
              <a:t>：</a:t>
            </a:r>
            <a:r>
              <a:rPr lang="en-US" altLang="zh-CN" sz="2400" b="1" dirty="0"/>
              <a:t>WP11</a:t>
            </a:r>
            <a:r>
              <a:rPr lang="zh-CN" altLang="en-US" sz="2400" b="1" dirty="0"/>
              <a:t>，</a:t>
            </a:r>
            <a:r>
              <a:rPr lang="en-US" altLang="zh-CN" sz="2400" b="1" dirty="0"/>
              <a:t>WP12</a:t>
            </a:r>
            <a:r>
              <a:rPr lang="zh-CN" altLang="en-US" sz="2400" b="1" dirty="0"/>
              <a:t>，</a:t>
            </a:r>
            <a:r>
              <a:rPr lang="en-US" altLang="zh-CN" sz="2400" b="1" dirty="0"/>
              <a:t>WP21</a:t>
            </a:r>
            <a:r>
              <a:rPr lang="zh-CN" altLang="en-US" sz="2400" b="1" dirty="0"/>
              <a:t>，</a:t>
            </a:r>
            <a:r>
              <a:rPr lang="en-US" altLang="zh-CN" sz="2400" b="1" dirty="0"/>
              <a:t>WP22</a:t>
            </a:r>
            <a:r>
              <a:rPr lang="zh-CN" altLang="en-US" sz="2400" b="1" dirty="0"/>
              <a:t>；</a:t>
            </a:r>
          </a:p>
          <a:p>
            <a:r>
              <a:rPr lang="en-US" altLang="zh-CN" sz="2400" b="1" dirty="0"/>
              <a:t>1</a:t>
            </a:r>
            <a:r>
              <a:rPr lang="zh-CN" altLang="en-US" sz="2400" b="1" dirty="0"/>
              <a:t>个</a:t>
            </a:r>
            <a:r>
              <a:rPr lang="en-US" altLang="zh-CN" sz="2400" b="1" dirty="0"/>
              <a:t>WQ</a:t>
            </a:r>
            <a:r>
              <a:rPr lang="zh-CN" altLang="en-US" sz="2400" b="1" dirty="0"/>
              <a:t>：</a:t>
            </a:r>
            <a:r>
              <a:rPr lang="en-US" altLang="zh-CN" sz="2400" b="1" dirty="0"/>
              <a:t>WQ21</a:t>
            </a:r>
            <a:r>
              <a:rPr lang="zh-CN" altLang="en-US" sz="2400" b="1" dirty="0"/>
              <a:t>；</a:t>
            </a:r>
          </a:p>
          <a:p>
            <a:r>
              <a:rPr lang="en-US" altLang="zh-CN" sz="2400" b="1" dirty="0"/>
              <a:t>1</a:t>
            </a:r>
            <a:r>
              <a:rPr lang="zh-CN" altLang="en-US" sz="2400" b="1" dirty="0"/>
              <a:t>个</a:t>
            </a:r>
            <a:r>
              <a:rPr lang="en-US" altLang="zh-CN" sz="2400" b="1" dirty="0"/>
              <a:t>C</a:t>
            </a:r>
            <a:r>
              <a:rPr lang="zh-CN" altLang="en-US" sz="2400" b="1" dirty="0"/>
              <a:t>：</a:t>
            </a:r>
            <a:r>
              <a:rPr lang="en-US" altLang="zh-CN" sz="2400" b="1" dirty="0"/>
              <a:t>C12</a:t>
            </a:r>
            <a:r>
              <a:rPr lang="zh-CN" altLang="en-US" sz="2400" b="1" dirty="0"/>
              <a:t>；</a:t>
            </a:r>
          </a:p>
          <a:p>
            <a:r>
              <a:rPr lang="en-US" altLang="zh-CN" sz="2400" b="1" dirty="0"/>
              <a:t>12</a:t>
            </a:r>
            <a:r>
              <a:rPr lang="zh-CN" altLang="en-US" sz="2400" b="1" dirty="0"/>
              <a:t>个方差（</a:t>
            </a:r>
            <a:r>
              <a:rPr lang="en-US" altLang="zh-CN" sz="2400" b="1" dirty="0"/>
              <a:t>V</a:t>
            </a:r>
            <a:r>
              <a:rPr lang="zh-CN" altLang="en-US" sz="2400" b="1" dirty="0"/>
              <a:t>）：</a:t>
            </a:r>
            <a:r>
              <a:rPr lang="en-US" altLang="zh-CN" sz="2400" b="1" dirty="0"/>
              <a:t>V1~V12</a:t>
            </a:r>
            <a:r>
              <a:rPr lang="zh-CN" altLang="en-US" sz="2400" b="1" dirty="0"/>
              <a:t>，其中有</a:t>
            </a:r>
            <a:r>
              <a:rPr lang="en-US" altLang="zh-CN" sz="2400" b="1" dirty="0"/>
              <a:t>ex1~ex4</a:t>
            </a:r>
            <a:r>
              <a:rPr lang="zh-CN" altLang="en-US" sz="2400" b="1" dirty="0"/>
              <a:t>，</a:t>
            </a:r>
            <a:r>
              <a:rPr lang="en-US" altLang="zh-CN" sz="2400" b="1" dirty="0"/>
              <a:t>ey1~ey4</a:t>
            </a:r>
            <a:r>
              <a:rPr lang="zh-CN" altLang="en-US" sz="2400" b="1" dirty="0"/>
              <a:t>，</a:t>
            </a:r>
            <a:r>
              <a:rPr lang="en-US" altLang="zh-CN" sz="2400" b="1" dirty="0"/>
              <a:t>r1~r2</a:t>
            </a:r>
            <a:r>
              <a:rPr lang="zh-CN" altLang="en-US" sz="2400" b="1" dirty="0"/>
              <a:t>的方差以及</a:t>
            </a:r>
            <a:r>
              <a:rPr lang="en-US" altLang="zh-CN" sz="2400" b="1" dirty="0"/>
              <a:t>intelligence</a:t>
            </a:r>
            <a:r>
              <a:rPr lang="zh-CN" altLang="en-US" sz="2400" b="1" dirty="0"/>
              <a:t>和</a:t>
            </a:r>
            <a:r>
              <a:rPr lang="en-US" altLang="zh-CN" sz="2400" b="1" dirty="0" err="1"/>
              <a:t>socialemo</a:t>
            </a:r>
            <a:r>
              <a:rPr lang="zh-CN" altLang="en-US" sz="2400" b="1" dirty="0"/>
              <a:t>的方差。</a:t>
            </a:r>
          </a:p>
          <a:p>
            <a:endParaRPr lang="zh-CN" altLang="en-US" sz="2400" b="1" dirty="0"/>
          </a:p>
        </p:txBody>
      </p:sp>
      <p:pic>
        <p:nvPicPr>
          <p:cNvPr id="6" name="图片 5"/>
          <p:cNvPicPr>
            <a:picLocks noChangeAspect="1"/>
          </p:cNvPicPr>
          <p:nvPr/>
        </p:nvPicPr>
        <p:blipFill>
          <a:blip r:embed="rId2"/>
          <a:stretch>
            <a:fillRect/>
          </a:stretch>
        </p:blipFill>
        <p:spPr>
          <a:xfrm>
            <a:off x="30088" y="2564904"/>
            <a:ext cx="7794104" cy="400295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t>Amos</a:t>
            </a:r>
            <a:r>
              <a:rPr lang="zh-CN" altLang="en-US" b="1" dirty="0"/>
              <a:t>模型设定</a:t>
            </a:r>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28800"/>
            <a:ext cx="10515277" cy="489654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4400" y="188640"/>
            <a:ext cx="10363200" cy="1143000"/>
          </a:xfrm>
        </p:spPr>
        <p:txBody>
          <a:bodyPr/>
          <a:lstStyle/>
          <a:p>
            <a:r>
              <a:rPr lang="zh-CN" altLang="en-US" b="1" dirty="0"/>
              <a:t>模型中的估计值（</a:t>
            </a:r>
            <a:r>
              <a:rPr lang="en-US" altLang="zh-CN" b="1" i="1" dirty="0"/>
              <a:t>n</a:t>
            </a:r>
            <a:r>
              <a:rPr lang="en-US" altLang="zh-CN" b="1" dirty="0"/>
              <a:t> = 500</a:t>
            </a:r>
            <a:r>
              <a:rPr lang="zh-CN" altLang="en-US" b="1" dirty="0"/>
              <a:t>，不分组）</a:t>
            </a:r>
          </a:p>
        </p:txBody>
      </p:sp>
      <p:pic>
        <p:nvPicPr>
          <p:cNvPr id="6" name="图片 5"/>
          <p:cNvPicPr/>
          <p:nvPr/>
        </p:nvPicPr>
        <p:blipFill>
          <a:blip r:embed="rId2">
            <a:extLst>
              <a:ext uri="{28A0092B-C50C-407E-A947-70E740481C1C}">
                <a14:useLocalDpi xmlns:a14="http://schemas.microsoft.com/office/drawing/2010/main" val="0"/>
              </a:ext>
            </a:extLst>
          </a:blip>
          <a:srcRect/>
          <a:stretch>
            <a:fillRect/>
          </a:stretch>
        </p:blipFill>
        <p:spPr bwMode="auto">
          <a:xfrm>
            <a:off x="1199456" y="1340970"/>
            <a:ext cx="9793088" cy="5105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zh-CN" altLang="en-US" b="1">
                <a:latin typeface="宋体" panose="02010600030101010101" pitchFamily="2" charset="-122"/>
              </a:rPr>
              <a:t>结构方程模型的目的</a:t>
            </a:r>
          </a:p>
        </p:txBody>
      </p:sp>
      <p:sp>
        <p:nvSpPr>
          <p:cNvPr id="9219" name="Rectangle 3"/>
          <p:cNvSpPr>
            <a:spLocks noGrp="1" noChangeArrowheads="1"/>
          </p:cNvSpPr>
          <p:nvPr>
            <p:ph type="body" idx="1"/>
          </p:nvPr>
        </p:nvSpPr>
        <p:spPr/>
        <p:txBody>
          <a:bodyPr/>
          <a:lstStyle/>
          <a:p>
            <a:r>
              <a:rPr lang="zh-CN" altLang="en-US" b="1"/>
              <a:t>分析潜变量的复杂关系</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a:t>模型中的标准估计值（</a:t>
            </a:r>
            <a:r>
              <a:rPr lang="zh-CN" altLang="en-US" sz="4000" b="1" i="1"/>
              <a:t>n</a:t>
            </a:r>
            <a:r>
              <a:rPr lang="zh-CN" altLang="en-US" sz="4000" b="1"/>
              <a:t> = 250，group = 1）</a:t>
            </a:r>
          </a:p>
        </p:txBody>
      </p:sp>
      <p:pic>
        <p:nvPicPr>
          <p:cNvPr id="480" name="图片 480"/>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487170" y="1833880"/>
            <a:ext cx="8889365" cy="45053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4000" b="1">
                <a:sym typeface="+mn-ea"/>
              </a:rPr>
              <a:t>模型中的标准估计值（</a:t>
            </a:r>
            <a:r>
              <a:rPr lang="zh-CN" altLang="en-US" sz="4000" b="1" i="1">
                <a:sym typeface="+mn-ea"/>
              </a:rPr>
              <a:t>n</a:t>
            </a:r>
            <a:r>
              <a:rPr lang="zh-CN" altLang="en-US" sz="4000" b="1">
                <a:sym typeface="+mn-ea"/>
              </a:rPr>
              <a:t> = 250，group = </a:t>
            </a:r>
            <a:r>
              <a:rPr lang="en-US" altLang="zh-CN" sz="4000" b="1">
                <a:sym typeface="+mn-ea"/>
              </a:rPr>
              <a:t>2</a:t>
            </a:r>
            <a:r>
              <a:rPr lang="zh-CN" altLang="en-US" sz="4000" b="1">
                <a:sym typeface="+mn-ea"/>
              </a:rPr>
              <a:t>）</a:t>
            </a:r>
          </a:p>
        </p:txBody>
      </p:sp>
      <p:pic>
        <p:nvPicPr>
          <p:cNvPr id="553" name="图片 553"/>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559560" y="1844675"/>
            <a:ext cx="8987155" cy="454787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7408" y="260648"/>
            <a:ext cx="11086256" cy="1143000"/>
          </a:xfrm>
        </p:spPr>
        <p:txBody>
          <a:bodyPr/>
          <a:lstStyle/>
          <a:p>
            <a:r>
              <a:rPr lang="zh-CN" altLang="en-US" b="1" dirty="0"/>
              <a:t>计算结果：文本形式（</a:t>
            </a:r>
            <a:r>
              <a:rPr lang="en-US" altLang="zh-CN" b="1" i="1" dirty="0"/>
              <a:t>n</a:t>
            </a:r>
            <a:r>
              <a:rPr lang="en-US" altLang="zh-CN" b="1" dirty="0"/>
              <a:t> = 250</a:t>
            </a:r>
            <a:r>
              <a:rPr lang="zh-CN" altLang="en-US" b="1" dirty="0"/>
              <a:t>，</a:t>
            </a:r>
            <a:r>
              <a:rPr lang="en-US" altLang="zh-CN" b="1" dirty="0"/>
              <a:t>group = 2</a:t>
            </a:r>
            <a:r>
              <a:rPr lang="zh-CN" altLang="en-US" b="1" dirty="0"/>
              <a:t>）</a:t>
            </a:r>
          </a:p>
        </p:txBody>
      </p:sp>
      <p:sp>
        <p:nvSpPr>
          <p:cNvPr id="5" name="内容占位符 4"/>
          <p:cNvSpPr>
            <a:spLocks noGrp="1"/>
          </p:cNvSpPr>
          <p:nvPr>
            <p:ph idx="1"/>
          </p:nvPr>
        </p:nvSpPr>
        <p:spPr>
          <a:xfrm>
            <a:off x="914400" y="1403648"/>
            <a:ext cx="10363200" cy="5193704"/>
          </a:xfrm>
        </p:spPr>
        <p:txBody>
          <a:bodyPr/>
          <a:lstStyle/>
          <a:p>
            <a:r>
              <a:rPr lang="en-US" altLang="zh-CN" dirty="0"/>
              <a:t>Analysis Summary</a:t>
            </a:r>
          </a:p>
          <a:p>
            <a:pPr lvl="1"/>
            <a:r>
              <a:rPr lang="en-US" altLang="zh-CN" dirty="0"/>
              <a:t>Date and Time</a:t>
            </a:r>
          </a:p>
          <a:p>
            <a:pPr lvl="1"/>
            <a:r>
              <a:rPr lang="en-US" altLang="zh-CN" dirty="0"/>
              <a:t>Date: 2020</a:t>
            </a:r>
            <a:r>
              <a:rPr lang="zh-CN" altLang="en-US" dirty="0"/>
              <a:t>年</a:t>
            </a:r>
            <a:r>
              <a:rPr lang="en-US" altLang="zh-CN" dirty="0"/>
              <a:t>12</a:t>
            </a:r>
            <a:r>
              <a:rPr lang="zh-CN" altLang="en-US" dirty="0"/>
              <a:t>月</a:t>
            </a:r>
            <a:r>
              <a:rPr lang="en-US" altLang="zh-CN" dirty="0"/>
              <a:t>24</a:t>
            </a:r>
            <a:r>
              <a:rPr lang="zh-CN" altLang="en-US" dirty="0"/>
              <a:t>日</a:t>
            </a:r>
          </a:p>
          <a:p>
            <a:pPr lvl="1"/>
            <a:r>
              <a:rPr lang="en-US" altLang="zh-CN" dirty="0"/>
              <a:t>Time: 14:08:21</a:t>
            </a:r>
          </a:p>
          <a:p>
            <a:pPr lvl="1"/>
            <a:r>
              <a:rPr lang="en-US" altLang="zh-CN" dirty="0"/>
              <a:t>Title</a:t>
            </a:r>
          </a:p>
          <a:p>
            <a:pPr lvl="1"/>
            <a:r>
              <a:rPr lang="zh-CN" altLang="en-US" dirty="0"/>
              <a:t>例题</a:t>
            </a:r>
            <a:r>
              <a:rPr lang="en-US" altLang="zh-CN" dirty="0"/>
              <a:t>1201-</a:t>
            </a:r>
            <a:r>
              <a:rPr lang="zh-CN" altLang="en-US" dirty="0"/>
              <a:t>智力社情学业职业</a:t>
            </a:r>
            <a:r>
              <a:rPr lang="en-US" altLang="zh-CN" dirty="0"/>
              <a:t>: 2020</a:t>
            </a:r>
            <a:r>
              <a:rPr lang="zh-CN" altLang="en-US" dirty="0"/>
              <a:t>年</a:t>
            </a:r>
            <a:r>
              <a:rPr lang="en-US" altLang="zh-CN" dirty="0"/>
              <a:t>12</a:t>
            </a:r>
            <a:r>
              <a:rPr lang="zh-CN" altLang="en-US" dirty="0"/>
              <a:t>月</a:t>
            </a:r>
            <a:r>
              <a:rPr lang="en-US" altLang="zh-CN" dirty="0"/>
              <a:t>24</a:t>
            </a:r>
            <a:r>
              <a:rPr lang="zh-CN" altLang="en-US" dirty="0"/>
              <a:t>日 </a:t>
            </a:r>
            <a:r>
              <a:rPr lang="en-US" altLang="zh-CN" dirty="0"/>
              <a:t>02:08 </a:t>
            </a:r>
            <a:r>
              <a:rPr lang="zh-CN" altLang="en-US" dirty="0"/>
              <a:t>下午</a:t>
            </a:r>
          </a:p>
          <a:p>
            <a:r>
              <a:rPr lang="en-US" altLang="zh-CN" dirty="0"/>
              <a:t>Notes for Group (Group number 1)</a:t>
            </a:r>
          </a:p>
          <a:p>
            <a:pPr lvl="1"/>
            <a:r>
              <a:rPr lang="en-US" altLang="zh-CN" dirty="0"/>
              <a:t>The model is recursive.</a:t>
            </a:r>
          </a:p>
          <a:p>
            <a:pPr lvl="1"/>
            <a:r>
              <a:rPr lang="en-US" altLang="zh-CN" dirty="0"/>
              <a:t>Sample size = 250</a:t>
            </a:r>
          </a:p>
          <a:p>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13376"/>
          </a:xfrm>
        </p:spPr>
        <p:txBody>
          <a:bodyPr/>
          <a:lstStyle/>
          <a:p>
            <a:r>
              <a:rPr lang="en-US" altLang="zh-CN" dirty="0"/>
              <a:t>Variable Summary (Group number 1)</a:t>
            </a:r>
          </a:p>
          <a:p>
            <a:pPr lvl="1"/>
            <a:r>
              <a:rPr lang="en-US" altLang="zh-CN" sz="2600" dirty="0"/>
              <a:t>Your model contains the following variables (Group number 1)</a:t>
            </a:r>
          </a:p>
          <a:p>
            <a:pPr lvl="1"/>
            <a:r>
              <a:rPr lang="en-US" altLang="zh-CN" sz="2600" dirty="0"/>
              <a:t>Observed, endogenous variables</a:t>
            </a:r>
            <a:r>
              <a:rPr lang="zh-CN" altLang="en-US" sz="2600" dirty="0"/>
              <a:t>（观察变量）</a:t>
            </a:r>
          </a:p>
          <a:p>
            <a:pPr lvl="1"/>
            <a:r>
              <a:rPr lang="en-US" altLang="zh-CN" sz="2600" i="1" dirty="0" err="1"/>
              <a:t>IQp</a:t>
            </a:r>
            <a:r>
              <a:rPr lang="zh-CN" altLang="en-US" sz="2600" i="1" dirty="0"/>
              <a:t>，</a:t>
            </a:r>
            <a:r>
              <a:rPr lang="en-US" altLang="zh-CN" sz="2600" i="1" dirty="0" err="1"/>
              <a:t>IQv</a:t>
            </a:r>
            <a:r>
              <a:rPr lang="zh-CN" altLang="en-US" sz="2600" i="1" dirty="0"/>
              <a:t>，</a:t>
            </a:r>
            <a:r>
              <a:rPr lang="en-US" altLang="zh-CN" sz="2600" i="1" dirty="0"/>
              <a:t>Comm</a:t>
            </a:r>
            <a:r>
              <a:rPr lang="zh-CN" altLang="en-US" sz="2600" i="1" dirty="0"/>
              <a:t>，</a:t>
            </a:r>
            <a:r>
              <a:rPr lang="en-US" altLang="zh-CN" sz="2600" i="1" dirty="0" err="1"/>
              <a:t>EmoReg</a:t>
            </a:r>
            <a:r>
              <a:rPr lang="zh-CN" altLang="en-US" sz="2600" i="1" dirty="0"/>
              <a:t>，</a:t>
            </a:r>
            <a:r>
              <a:rPr lang="en-US" altLang="zh-CN" sz="2600" i="1" dirty="0"/>
              <a:t>arts</a:t>
            </a:r>
            <a:r>
              <a:rPr lang="zh-CN" altLang="en-US" sz="2600" i="1" dirty="0"/>
              <a:t>，</a:t>
            </a:r>
            <a:r>
              <a:rPr lang="en-US" altLang="zh-CN" sz="2600" i="1" dirty="0"/>
              <a:t>science</a:t>
            </a:r>
            <a:r>
              <a:rPr lang="zh-CN" altLang="en-US" sz="2600" i="1" dirty="0"/>
              <a:t>，</a:t>
            </a:r>
            <a:r>
              <a:rPr lang="en-US" altLang="zh-CN" sz="2600" i="1" dirty="0"/>
              <a:t>salary</a:t>
            </a:r>
            <a:r>
              <a:rPr lang="zh-CN" altLang="en-US" sz="2600" i="1" dirty="0"/>
              <a:t>，</a:t>
            </a:r>
            <a:r>
              <a:rPr lang="en-US" altLang="zh-CN" sz="2600" i="1" dirty="0" err="1"/>
              <a:t>peerev</a:t>
            </a:r>
            <a:endParaRPr lang="en-US" altLang="zh-CN" sz="2600" i="1" dirty="0"/>
          </a:p>
          <a:p>
            <a:pPr lvl="1"/>
            <a:r>
              <a:rPr lang="en-US" altLang="zh-CN" sz="2600" dirty="0"/>
              <a:t>Unobserved, endogenous variables</a:t>
            </a:r>
            <a:r>
              <a:rPr lang="zh-CN" altLang="en-US" sz="2600" dirty="0"/>
              <a:t>（内生潜变量）</a:t>
            </a:r>
          </a:p>
          <a:p>
            <a:pPr lvl="1"/>
            <a:r>
              <a:rPr lang="en-US" altLang="zh-CN" sz="2600" i="1" dirty="0"/>
              <a:t>school</a:t>
            </a:r>
            <a:r>
              <a:rPr lang="zh-CN" altLang="en-US" sz="2600" i="1" dirty="0"/>
              <a:t>，</a:t>
            </a:r>
            <a:r>
              <a:rPr lang="en-US" altLang="zh-CN" sz="2600" i="1" dirty="0"/>
              <a:t>job</a:t>
            </a:r>
          </a:p>
          <a:p>
            <a:pPr lvl="1"/>
            <a:r>
              <a:rPr lang="en-US" altLang="zh-CN" sz="2600" dirty="0"/>
              <a:t>Unobserved, exogenous variables</a:t>
            </a:r>
            <a:r>
              <a:rPr lang="zh-CN" altLang="en-US" sz="2600" dirty="0"/>
              <a:t>（外生潜变量）</a:t>
            </a:r>
          </a:p>
          <a:p>
            <a:pPr lvl="1"/>
            <a:r>
              <a:rPr lang="en-US" altLang="zh-CN" sz="2600" i="1" dirty="0">
                <a:highlight>
                  <a:srgbClr val="FFFF00"/>
                </a:highlight>
              </a:rPr>
              <a:t>intelligence</a:t>
            </a:r>
            <a:r>
              <a:rPr lang="zh-CN" altLang="en-US" sz="2600" i="1" dirty="0"/>
              <a:t>，</a:t>
            </a:r>
            <a:r>
              <a:rPr lang="en-US" altLang="zh-CN" sz="2600" i="1" dirty="0"/>
              <a:t>ex2</a:t>
            </a:r>
            <a:r>
              <a:rPr lang="zh-CN" altLang="en-US" sz="2600" i="1" dirty="0"/>
              <a:t>，</a:t>
            </a:r>
            <a:r>
              <a:rPr lang="en-US" altLang="zh-CN" sz="2600" i="1" dirty="0"/>
              <a:t>ex1</a:t>
            </a:r>
            <a:r>
              <a:rPr lang="zh-CN" altLang="en-US" sz="2600" i="1" dirty="0"/>
              <a:t>，</a:t>
            </a:r>
            <a:r>
              <a:rPr lang="en-US" altLang="zh-CN" sz="2600" i="1" dirty="0" err="1">
                <a:highlight>
                  <a:srgbClr val="FFFF00"/>
                </a:highlight>
              </a:rPr>
              <a:t>socialemo</a:t>
            </a:r>
            <a:r>
              <a:rPr lang="zh-CN" altLang="en-US" sz="2600" i="1" dirty="0"/>
              <a:t>，</a:t>
            </a:r>
            <a:r>
              <a:rPr lang="en-US" altLang="zh-CN" sz="2600" i="1" dirty="0"/>
              <a:t>ex4</a:t>
            </a:r>
            <a:r>
              <a:rPr lang="zh-CN" altLang="en-US" sz="2600" i="1" dirty="0"/>
              <a:t>，</a:t>
            </a:r>
            <a:r>
              <a:rPr lang="en-US" altLang="zh-CN" sz="2600" i="1" dirty="0"/>
              <a:t>ex3</a:t>
            </a:r>
            <a:r>
              <a:rPr lang="zh-CN" altLang="en-US" sz="2600" i="1" dirty="0"/>
              <a:t>，</a:t>
            </a:r>
            <a:r>
              <a:rPr lang="en-US" altLang="zh-CN" sz="2600" i="1" dirty="0"/>
              <a:t>ey1</a:t>
            </a:r>
            <a:r>
              <a:rPr lang="zh-CN" altLang="en-US" sz="2600" i="1" dirty="0"/>
              <a:t>，</a:t>
            </a:r>
            <a:r>
              <a:rPr lang="en-US" altLang="zh-CN" sz="2600" i="1" dirty="0"/>
              <a:t>ey2</a:t>
            </a:r>
            <a:r>
              <a:rPr lang="zh-CN" altLang="en-US" sz="2600" i="1" dirty="0"/>
              <a:t>，</a:t>
            </a:r>
            <a:r>
              <a:rPr lang="en-US" altLang="zh-CN" sz="2600" i="1" dirty="0"/>
              <a:t>ey3</a:t>
            </a:r>
            <a:r>
              <a:rPr lang="zh-CN" altLang="en-US" sz="2600" i="1" dirty="0"/>
              <a:t>，</a:t>
            </a:r>
            <a:r>
              <a:rPr lang="en-US" altLang="zh-CN" sz="2600" i="1" dirty="0"/>
              <a:t>ey4</a:t>
            </a:r>
            <a:r>
              <a:rPr lang="zh-CN" altLang="en-US" sz="2600" i="1" dirty="0"/>
              <a:t>，</a:t>
            </a:r>
            <a:r>
              <a:rPr lang="en-US" altLang="zh-CN" sz="2600" i="1" dirty="0"/>
              <a:t>r1</a:t>
            </a:r>
            <a:r>
              <a:rPr lang="zh-CN" altLang="en-US" sz="2600" i="1" dirty="0"/>
              <a:t>，</a:t>
            </a:r>
            <a:r>
              <a:rPr lang="en-US" altLang="zh-CN" sz="2600" i="1" dirty="0"/>
              <a:t>r2</a:t>
            </a:r>
          </a:p>
          <a:p>
            <a:pPr lvl="1"/>
            <a:r>
              <a:rPr lang="en-US" altLang="zh-CN" sz="2600" dirty="0"/>
              <a:t>Variable counts (Group number 1)</a:t>
            </a:r>
          </a:p>
          <a:p>
            <a:pPr lvl="1"/>
            <a:r>
              <a:rPr lang="en-US" altLang="zh-CN" sz="2600" dirty="0"/>
              <a:t>Number of variables in your model</a:t>
            </a:r>
            <a:r>
              <a:rPr lang="zh-CN" altLang="en-US" sz="2600" dirty="0"/>
              <a:t>（变量个数）</a:t>
            </a:r>
            <a:r>
              <a:rPr lang="en-US" altLang="zh-CN" sz="2600" dirty="0"/>
              <a:t>: 22 </a:t>
            </a:r>
          </a:p>
          <a:p>
            <a:pPr lvl="1"/>
            <a:r>
              <a:rPr lang="en-US" altLang="zh-CN" sz="2600" dirty="0"/>
              <a:t>Number of observed variables</a:t>
            </a:r>
            <a:r>
              <a:rPr lang="zh-CN" altLang="en-US" sz="2600" dirty="0"/>
              <a:t>（观察变量数，即标识个数）</a:t>
            </a:r>
            <a:r>
              <a:rPr lang="en-US" altLang="zh-CN" sz="2600" dirty="0"/>
              <a:t>: 8 </a:t>
            </a:r>
          </a:p>
          <a:p>
            <a:pPr lvl="1"/>
            <a:r>
              <a:rPr lang="en-US" altLang="zh-CN" sz="2600" dirty="0"/>
              <a:t>Number of unobserved variables</a:t>
            </a:r>
            <a:r>
              <a:rPr lang="zh-CN" altLang="en-US" sz="2600" dirty="0"/>
              <a:t>（潜变量数）</a:t>
            </a:r>
            <a:r>
              <a:rPr lang="en-US" altLang="zh-CN" sz="2600" dirty="0"/>
              <a:t>: 14 </a:t>
            </a:r>
            <a:r>
              <a:rPr lang="zh-CN" altLang="en-US" sz="2600" dirty="0"/>
              <a:t>（</a:t>
            </a:r>
            <a:r>
              <a:rPr lang="en-US" altLang="zh-CN" sz="2600" dirty="0"/>
              <a:t>8 + 14 = 22</a:t>
            </a:r>
            <a:r>
              <a:rPr lang="zh-CN" altLang="en-US" sz="2600" dirty="0"/>
              <a:t>）</a:t>
            </a:r>
            <a:endParaRPr lang="en-US" altLang="zh-CN" sz="2600" dirty="0"/>
          </a:p>
          <a:p>
            <a:pPr lvl="1"/>
            <a:r>
              <a:rPr lang="en-US" altLang="zh-CN" sz="2600" dirty="0"/>
              <a:t>Number of exogenous variables</a:t>
            </a:r>
            <a:r>
              <a:rPr lang="zh-CN" altLang="en-US" sz="2600" dirty="0"/>
              <a:t>（外生变量数）</a:t>
            </a:r>
            <a:r>
              <a:rPr lang="en-US" altLang="zh-CN" sz="2600" dirty="0"/>
              <a:t>: 12 </a:t>
            </a:r>
          </a:p>
          <a:p>
            <a:pPr lvl="1"/>
            <a:r>
              <a:rPr lang="en-US" altLang="zh-CN" sz="2600" dirty="0"/>
              <a:t>Number of endogenous variables</a:t>
            </a:r>
            <a:r>
              <a:rPr lang="zh-CN" altLang="en-US" sz="2600" dirty="0"/>
              <a:t>（内生变量数）</a:t>
            </a:r>
            <a:r>
              <a:rPr lang="en-US" altLang="zh-CN" sz="2600" dirty="0"/>
              <a:t>: 10 </a:t>
            </a:r>
            <a:r>
              <a:rPr lang="zh-CN" altLang="en-US" sz="2600" dirty="0"/>
              <a:t>（</a:t>
            </a:r>
            <a:r>
              <a:rPr lang="en-US" altLang="zh-CN" sz="2600" dirty="0"/>
              <a:t>12 + 10 = 22</a:t>
            </a:r>
            <a:r>
              <a:rPr lang="zh-CN" altLang="en-US" sz="2600" dirty="0"/>
              <a:t>）</a:t>
            </a:r>
          </a:p>
          <a:p>
            <a:pPr lvl="1"/>
            <a:endParaRPr lang="en-US" altLang="zh-CN" sz="2600" dirty="0"/>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sz="half" idx="1"/>
          </p:nvPr>
        </p:nvGraphicFramePr>
        <p:xfrm>
          <a:off x="119335" y="2132856"/>
          <a:ext cx="11953329" cy="3324509"/>
        </p:xfrm>
        <a:graphic>
          <a:graphicData uri="http://schemas.openxmlformats.org/drawingml/2006/table">
            <a:tbl>
              <a:tblPr firstRow="1" firstCol="1" bandRow="1"/>
              <a:tblGrid>
                <a:gridCol w="1517404">
                  <a:extLst>
                    <a:ext uri="{9D8B030D-6E8A-4147-A177-3AD203B41FA5}">
                      <a16:colId xmlns:a16="http://schemas.microsoft.com/office/drawing/2014/main" val="20000"/>
                    </a:ext>
                  </a:extLst>
                </a:gridCol>
                <a:gridCol w="1653192">
                  <a:extLst>
                    <a:ext uri="{9D8B030D-6E8A-4147-A177-3AD203B41FA5}">
                      <a16:colId xmlns:a16="http://schemas.microsoft.com/office/drawing/2014/main" val="20001"/>
                    </a:ext>
                  </a:extLst>
                </a:gridCol>
                <a:gridCol w="1824573">
                  <a:extLst>
                    <a:ext uri="{9D8B030D-6E8A-4147-A177-3AD203B41FA5}">
                      <a16:colId xmlns:a16="http://schemas.microsoft.com/office/drawing/2014/main" val="20002"/>
                    </a:ext>
                  </a:extLst>
                </a:gridCol>
                <a:gridCol w="1740201">
                  <a:extLst>
                    <a:ext uri="{9D8B030D-6E8A-4147-A177-3AD203B41FA5}">
                      <a16:colId xmlns:a16="http://schemas.microsoft.com/office/drawing/2014/main" val="20003"/>
                    </a:ext>
                  </a:extLst>
                </a:gridCol>
                <a:gridCol w="1738879">
                  <a:extLst>
                    <a:ext uri="{9D8B030D-6E8A-4147-A177-3AD203B41FA5}">
                      <a16:colId xmlns:a16="http://schemas.microsoft.com/office/drawing/2014/main" val="20004"/>
                    </a:ext>
                  </a:extLst>
                </a:gridCol>
                <a:gridCol w="1738879">
                  <a:extLst>
                    <a:ext uri="{9D8B030D-6E8A-4147-A177-3AD203B41FA5}">
                      <a16:colId xmlns:a16="http://schemas.microsoft.com/office/drawing/2014/main" val="20005"/>
                    </a:ext>
                  </a:extLst>
                </a:gridCol>
                <a:gridCol w="1740201">
                  <a:extLst>
                    <a:ext uri="{9D8B030D-6E8A-4147-A177-3AD203B41FA5}">
                      <a16:colId xmlns:a16="http://schemas.microsoft.com/office/drawing/2014/main" val="20006"/>
                    </a:ext>
                  </a:extLst>
                </a:gridCol>
              </a:tblGrid>
              <a:tr h="740854">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Weights</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Covariances</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Variances</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Means</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Intercepts</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Total</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427">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Fixed</a:t>
                      </a:r>
                    </a:p>
                    <a:p>
                      <a:pPr indent="127000" algn="ctr">
                        <a:spcAft>
                          <a:spcPts val="0"/>
                        </a:spcAft>
                      </a:pP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14</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14</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740854">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Labeled</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2"/>
                  </a:ext>
                </a:extLst>
              </a:tr>
              <a:tr h="740854">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Unlabeled</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9</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12</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22</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3"/>
                  </a:ext>
                </a:extLst>
              </a:tr>
              <a:tr h="370427">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Total</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23</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12</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36</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内容占位符 5"/>
          <p:cNvSpPr>
            <a:spLocks noGrp="1"/>
          </p:cNvSpPr>
          <p:nvPr>
            <p:ph sz="half" idx="2"/>
          </p:nvPr>
        </p:nvSpPr>
        <p:spPr>
          <a:xfrm>
            <a:off x="1015999" y="652134"/>
            <a:ext cx="10624616" cy="4114800"/>
          </a:xfrm>
        </p:spPr>
        <p:txBody>
          <a:bodyPr/>
          <a:lstStyle/>
          <a:p>
            <a:r>
              <a:rPr lang="en-US" altLang="zh-CN" dirty="0"/>
              <a:t>Parameter summary (Group number 1)</a:t>
            </a:r>
          </a:p>
          <a:p>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623392" y="188640"/>
            <a:ext cx="10873208" cy="6552728"/>
          </a:xfrm>
        </p:spPr>
        <p:txBody>
          <a:bodyPr/>
          <a:lstStyle/>
          <a:p>
            <a:r>
              <a:rPr lang="en-US" altLang="zh-CN" dirty="0"/>
              <a:t>Notes for Model (Default model)</a:t>
            </a:r>
          </a:p>
          <a:p>
            <a:pPr lvl="1"/>
            <a:r>
              <a:rPr lang="en-US" altLang="zh-CN" dirty="0"/>
              <a:t>Computation of degrees of freedom (Default model)</a:t>
            </a:r>
          </a:p>
          <a:p>
            <a:pPr lvl="1"/>
            <a:r>
              <a:rPr lang="en-US" altLang="zh-CN" dirty="0"/>
              <a:t>Number of distinct sample moments: 36 </a:t>
            </a:r>
          </a:p>
          <a:p>
            <a:pPr lvl="1"/>
            <a:r>
              <a:rPr lang="en-US" altLang="zh-CN" dirty="0"/>
              <a:t>Number of distinct parameters to be estimated: 22 </a:t>
            </a:r>
          </a:p>
          <a:p>
            <a:pPr lvl="1"/>
            <a:r>
              <a:rPr lang="en-US" altLang="zh-CN" dirty="0"/>
              <a:t>Degrees of freedom (36 - 22): 14 </a:t>
            </a:r>
          </a:p>
          <a:p>
            <a:pPr lvl="1"/>
            <a:endParaRPr lang="en-US" altLang="zh-CN" dirty="0"/>
          </a:p>
          <a:p>
            <a:pPr lvl="1"/>
            <a:r>
              <a:rPr lang="en-US" altLang="zh-CN" dirty="0"/>
              <a:t>Result (Default model)</a:t>
            </a:r>
          </a:p>
          <a:p>
            <a:pPr lvl="1"/>
            <a:r>
              <a:rPr lang="en-US" altLang="zh-CN" dirty="0"/>
              <a:t>Minimum was achieved</a:t>
            </a:r>
          </a:p>
          <a:p>
            <a:pPr lvl="1"/>
            <a:r>
              <a:rPr lang="en-US" altLang="zh-CN" dirty="0"/>
              <a:t>Chi-square = 60.6850</a:t>
            </a:r>
          </a:p>
          <a:p>
            <a:pPr lvl="1"/>
            <a:r>
              <a:rPr lang="en-US" altLang="zh-CN" dirty="0"/>
              <a:t>Degrees of freedom = 14</a:t>
            </a:r>
          </a:p>
          <a:p>
            <a:pPr lvl="1"/>
            <a:r>
              <a:rPr lang="en-US" altLang="zh-CN" dirty="0"/>
              <a:t>Probability level = .0000</a:t>
            </a:r>
          </a:p>
          <a:p>
            <a:pPr lvl="1"/>
            <a:r>
              <a:rPr lang="en-US" altLang="zh-CN" dirty="0"/>
              <a:t>Group number 1 (Group number 1 - Default model)</a:t>
            </a: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sz="half" idx="2"/>
          </p:nvPr>
        </p:nvSpPr>
        <p:spPr>
          <a:xfrm>
            <a:off x="1015999" y="652134"/>
            <a:ext cx="10624616" cy="4114800"/>
          </a:xfrm>
        </p:spPr>
        <p:txBody>
          <a:bodyPr/>
          <a:lstStyle/>
          <a:p>
            <a:r>
              <a:rPr lang="en-US" altLang="zh-CN" dirty="0"/>
              <a:t>Regression Weights:</a:t>
            </a:r>
            <a:endParaRPr lang="zh-CN" altLang="en-US" dirty="0"/>
          </a:p>
        </p:txBody>
      </p:sp>
      <p:graphicFrame>
        <p:nvGraphicFramePr>
          <p:cNvPr id="5" name="内容占位符 4"/>
          <p:cNvGraphicFramePr>
            <a:graphicFrameLocks noGrp="1"/>
          </p:cNvGraphicFramePr>
          <p:nvPr>
            <p:ph sz="half" idx="1"/>
          </p:nvPr>
        </p:nvGraphicFramePr>
        <p:xfrm>
          <a:off x="263352" y="1556792"/>
          <a:ext cx="11521279" cy="5120640"/>
        </p:xfrm>
        <a:graphic>
          <a:graphicData uri="http://schemas.openxmlformats.org/drawingml/2006/table">
            <a:tbl>
              <a:tblPr firstRow="1" firstCol="1" bandRow="1"/>
              <a:tblGrid>
                <a:gridCol w="3238929">
                  <a:extLst>
                    <a:ext uri="{9D8B030D-6E8A-4147-A177-3AD203B41FA5}">
                      <a16:colId xmlns:a16="http://schemas.microsoft.com/office/drawing/2014/main" val="20000"/>
                    </a:ext>
                  </a:extLst>
                </a:gridCol>
                <a:gridCol w="1655708">
                  <a:extLst>
                    <a:ext uri="{9D8B030D-6E8A-4147-A177-3AD203B41FA5}">
                      <a16:colId xmlns:a16="http://schemas.microsoft.com/office/drawing/2014/main" val="20001"/>
                    </a:ext>
                  </a:extLst>
                </a:gridCol>
                <a:gridCol w="1656978">
                  <a:extLst>
                    <a:ext uri="{9D8B030D-6E8A-4147-A177-3AD203B41FA5}">
                      <a16:colId xmlns:a16="http://schemas.microsoft.com/office/drawing/2014/main" val="20002"/>
                    </a:ext>
                  </a:extLst>
                </a:gridCol>
                <a:gridCol w="1655708">
                  <a:extLst>
                    <a:ext uri="{9D8B030D-6E8A-4147-A177-3AD203B41FA5}">
                      <a16:colId xmlns:a16="http://schemas.microsoft.com/office/drawing/2014/main" val="20003"/>
                    </a:ext>
                  </a:extLst>
                </a:gridCol>
                <a:gridCol w="1656978">
                  <a:extLst>
                    <a:ext uri="{9D8B030D-6E8A-4147-A177-3AD203B41FA5}">
                      <a16:colId xmlns:a16="http://schemas.microsoft.com/office/drawing/2014/main" val="20004"/>
                    </a:ext>
                  </a:extLst>
                </a:gridCol>
                <a:gridCol w="1656978">
                  <a:extLst>
                    <a:ext uri="{9D8B030D-6E8A-4147-A177-3AD203B41FA5}">
                      <a16:colId xmlns:a16="http://schemas.microsoft.com/office/drawing/2014/main" val="20005"/>
                    </a:ext>
                  </a:extLst>
                </a:gridCol>
              </a:tblGrid>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Estimate</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S.E.</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C.R.</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P</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Label</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0040">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school&lt;---intelligence</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.2728</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.0662</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4.1185</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school&lt;---socialemo</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.7559</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.1367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5.5299</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2"/>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job&lt;---socialemo</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.1412</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.0667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2.1174</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.0342</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3"/>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job&lt;---school</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.1497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.0447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3.3476</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4"/>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job&lt;---intelligence</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.1901</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.0345</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5.5156</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5"/>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IQp&lt;---intelligence</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.8247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.0743</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11.0969</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6"/>
                  </a:ext>
                </a:extLst>
              </a:tr>
              <a:tr h="360040">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Comm&lt;---</a:t>
                      </a:r>
                      <a:r>
                        <a:rPr lang="en-US" sz="2400" kern="100" dirty="0" err="1">
                          <a:effectLst/>
                          <a:latin typeface="Times New Roman" panose="02020603050405020304" pitchFamily="18" charset="0"/>
                          <a:ea typeface="宋体" panose="02010600030101010101" pitchFamily="2" charset="-122"/>
                        </a:rPr>
                        <a:t>socialemo</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.9356</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.0834</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11.2212</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7"/>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EmoReg&lt;---socialemo</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1.0000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8"/>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arts&lt;---school</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1.0000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09"/>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science&lt;---school</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1.0480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.0951</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11.0226</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10"/>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salary&lt;---job</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1.0000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11"/>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peerev&lt;---job</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1.0087</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.0875</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11.5334</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a:noFill/>
                    </a:lnB>
                  </a:tcPr>
                </a:tc>
                <a:extLst>
                  <a:ext uri="{0D108BD9-81ED-4DB2-BD59-A6C34878D82A}">
                    <a16:rowId xmlns:a16="http://schemas.microsoft.com/office/drawing/2014/main" val="10012"/>
                  </a:ext>
                </a:extLst>
              </a:tr>
              <a:tr h="36004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IQv&lt;---intelligence</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1.0000</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0556" marR="60556"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sz="half" idx="2"/>
          </p:nvPr>
        </p:nvSpPr>
        <p:spPr>
          <a:xfrm>
            <a:off x="1015999" y="652134"/>
            <a:ext cx="10624616" cy="4114800"/>
          </a:xfrm>
        </p:spPr>
        <p:txBody>
          <a:bodyPr/>
          <a:lstStyle/>
          <a:p>
            <a:r>
              <a:rPr lang="en-US" altLang="zh-CN" dirty="0"/>
              <a:t>Standardized Regression Weights:</a:t>
            </a:r>
            <a:endParaRPr lang="zh-CN" altLang="en-US" dirty="0"/>
          </a:p>
        </p:txBody>
      </p:sp>
      <p:graphicFrame>
        <p:nvGraphicFramePr>
          <p:cNvPr id="4" name="内容占位符 3"/>
          <p:cNvGraphicFramePr>
            <a:graphicFrameLocks noGrp="1"/>
          </p:cNvGraphicFramePr>
          <p:nvPr>
            <p:ph sz="half" idx="1"/>
          </p:nvPr>
        </p:nvGraphicFramePr>
        <p:xfrm>
          <a:off x="1991544" y="1268760"/>
          <a:ext cx="7104529" cy="5445230"/>
        </p:xfrm>
        <a:graphic>
          <a:graphicData uri="http://schemas.openxmlformats.org/drawingml/2006/table">
            <a:tbl>
              <a:tblPr firstRow="1" firstCol="1" bandRow="1"/>
              <a:tblGrid>
                <a:gridCol w="3993651">
                  <a:extLst>
                    <a:ext uri="{9D8B030D-6E8A-4147-A177-3AD203B41FA5}">
                      <a16:colId xmlns:a16="http://schemas.microsoft.com/office/drawing/2014/main" val="20000"/>
                    </a:ext>
                  </a:extLst>
                </a:gridCol>
                <a:gridCol w="3110878">
                  <a:extLst>
                    <a:ext uri="{9D8B030D-6E8A-4147-A177-3AD203B41FA5}">
                      <a16:colId xmlns:a16="http://schemas.microsoft.com/office/drawing/2014/main" val="20001"/>
                    </a:ext>
                  </a:extLst>
                </a:gridCol>
              </a:tblGrid>
              <a:tr h="388945">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Estimate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school&lt;---intelligence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.3249</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school&lt;---socialemo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.4525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.1739</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3"/>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job&lt;---school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.3081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job&lt;---intelligence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.4660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5"/>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IQp&lt;---intelligence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.7720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Comm&lt;---socialemo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.8207</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7"/>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EmoReg&lt;---socialemo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.8889</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8"/>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arts&lt;---school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.8290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9"/>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science&lt;---school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.8161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0"/>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salary&lt;---job</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.7964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1"/>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peerev&lt;---job</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.8130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2"/>
                  </a:ext>
                </a:extLst>
              </a:tr>
              <a:tr h="388945">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IQv&lt;---intelligence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.9067</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914400" y="764704"/>
            <a:ext cx="10363200" cy="5331296"/>
          </a:xfrm>
        </p:spPr>
        <p:txBody>
          <a:bodyPr/>
          <a:lstStyle/>
          <a:p>
            <a:r>
              <a:rPr lang="en-US" altLang="zh-CN" dirty="0"/>
              <a:t>Covariances:</a:t>
            </a:r>
          </a:p>
          <a:p>
            <a:endParaRPr lang="en-US" altLang="zh-CN" dirty="0"/>
          </a:p>
          <a:p>
            <a:endParaRPr lang="en-US" altLang="zh-CN" dirty="0"/>
          </a:p>
          <a:p>
            <a:endParaRPr lang="en-US" altLang="zh-CN" dirty="0"/>
          </a:p>
          <a:p>
            <a:r>
              <a:rPr lang="en-US" altLang="zh-CN" dirty="0"/>
              <a:t>Correlations:</a:t>
            </a:r>
            <a:endParaRPr lang="zh-CN" altLang="en-US" dirty="0"/>
          </a:p>
        </p:txBody>
      </p:sp>
      <p:graphicFrame>
        <p:nvGraphicFramePr>
          <p:cNvPr id="5" name="表格 4"/>
          <p:cNvGraphicFramePr>
            <a:graphicFrameLocks noGrp="1"/>
          </p:cNvGraphicFramePr>
          <p:nvPr/>
        </p:nvGraphicFramePr>
        <p:xfrm>
          <a:off x="551384" y="1484784"/>
          <a:ext cx="11089233" cy="1584176"/>
        </p:xfrm>
        <a:graphic>
          <a:graphicData uri="http://schemas.openxmlformats.org/drawingml/2006/table">
            <a:tbl>
              <a:tblPr firstRow="1" firstCol="1" bandRow="1"/>
              <a:tblGrid>
                <a:gridCol w="3795843">
                  <a:extLst>
                    <a:ext uri="{9D8B030D-6E8A-4147-A177-3AD203B41FA5}">
                      <a16:colId xmlns:a16="http://schemas.microsoft.com/office/drawing/2014/main" val="20000"/>
                    </a:ext>
                  </a:extLst>
                </a:gridCol>
                <a:gridCol w="1434927">
                  <a:extLst>
                    <a:ext uri="{9D8B030D-6E8A-4147-A177-3AD203B41FA5}">
                      <a16:colId xmlns:a16="http://schemas.microsoft.com/office/drawing/2014/main" val="20001"/>
                    </a:ext>
                  </a:extLst>
                </a:gridCol>
                <a:gridCol w="1601746">
                  <a:extLst>
                    <a:ext uri="{9D8B030D-6E8A-4147-A177-3AD203B41FA5}">
                      <a16:colId xmlns:a16="http://schemas.microsoft.com/office/drawing/2014/main" val="20002"/>
                    </a:ext>
                  </a:extLst>
                </a:gridCol>
                <a:gridCol w="1601746">
                  <a:extLst>
                    <a:ext uri="{9D8B030D-6E8A-4147-A177-3AD203B41FA5}">
                      <a16:colId xmlns:a16="http://schemas.microsoft.com/office/drawing/2014/main" val="20003"/>
                    </a:ext>
                  </a:extLst>
                </a:gridCol>
                <a:gridCol w="1399585">
                  <a:extLst>
                    <a:ext uri="{9D8B030D-6E8A-4147-A177-3AD203B41FA5}">
                      <a16:colId xmlns:a16="http://schemas.microsoft.com/office/drawing/2014/main" val="20004"/>
                    </a:ext>
                  </a:extLst>
                </a:gridCol>
                <a:gridCol w="1255386">
                  <a:extLst>
                    <a:ext uri="{9D8B030D-6E8A-4147-A177-3AD203B41FA5}">
                      <a16:colId xmlns:a16="http://schemas.microsoft.com/office/drawing/2014/main" val="20005"/>
                    </a:ext>
                  </a:extLst>
                </a:gridCol>
              </a:tblGrid>
              <a:tr h="792088">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Estimate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S.E.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C.R.</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P</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Label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92088">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intelligence&lt;--&gt;socialemo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21.6931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3.7554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5.7766</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6" name="表格 5"/>
          <p:cNvGraphicFramePr>
            <a:graphicFrameLocks noGrp="1"/>
          </p:cNvGraphicFramePr>
          <p:nvPr/>
        </p:nvGraphicFramePr>
        <p:xfrm>
          <a:off x="1271464" y="3789040"/>
          <a:ext cx="8136904" cy="2160240"/>
        </p:xfrm>
        <a:graphic>
          <a:graphicData uri="http://schemas.openxmlformats.org/drawingml/2006/table">
            <a:tbl>
              <a:tblPr firstRow="1" firstCol="1" bandRow="1"/>
              <a:tblGrid>
                <a:gridCol w="4068452">
                  <a:extLst>
                    <a:ext uri="{9D8B030D-6E8A-4147-A177-3AD203B41FA5}">
                      <a16:colId xmlns:a16="http://schemas.microsoft.com/office/drawing/2014/main" val="20000"/>
                    </a:ext>
                  </a:extLst>
                </a:gridCol>
                <a:gridCol w="4068452">
                  <a:extLst>
                    <a:ext uri="{9D8B030D-6E8A-4147-A177-3AD203B41FA5}">
                      <a16:colId xmlns:a16="http://schemas.microsoft.com/office/drawing/2014/main" val="20001"/>
                    </a:ext>
                  </a:extLst>
                </a:gridCol>
              </a:tblGrid>
              <a:tr h="1080120">
                <a:tc>
                  <a:txBody>
                    <a:bodyPr/>
                    <a:lstStyle/>
                    <a:p>
                      <a:pPr indent="127000" algn="just">
                        <a:spcAft>
                          <a:spcPts val="0"/>
                        </a:spcAft>
                      </a:pPr>
                      <a:r>
                        <a:rPr lang="en-US" sz="2800" kern="100">
                          <a:effectLst/>
                          <a:latin typeface="Times New Roman" panose="02020603050405020304" pitchFamily="18" charset="0"/>
                          <a:ea typeface="宋体" panose="02010600030101010101" pitchFamily="2" charset="-122"/>
                        </a:rPr>
                        <a:t> </a:t>
                      </a:r>
                      <a:endParaRPr lang="zh-CN" sz="28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just">
                        <a:spcAft>
                          <a:spcPts val="0"/>
                        </a:spcAft>
                      </a:pPr>
                      <a:r>
                        <a:rPr lang="en-US" sz="2800" kern="100" dirty="0">
                          <a:effectLst/>
                          <a:latin typeface="Times New Roman" panose="02020603050405020304" pitchFamily="18" charset="0"/>
                          <a:ea typeface="宋体" panose="02010600030101010101" pitchFamily="2" charset="-122"/>
                        </a:rPr>
                        <a:t>Estimate</a:t>
                      </a:r>
                      <a:endParaRPr lang="zh-CN" sz="28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80120">
                <a:tc>
                  <a:txBody>
                    <a:bodyPr/>
                    <a:lstStyle/>
                    <a:p>
                      <a:pPr indent="127000" algn="just">
                        <a:spcAft>
                          <a:spcPts val="0"/>
                        </a:spcAft>
                      </a:pPr>
                      <a:r>
                        <a:rPr lang="en-US" sz="2800" kern="100">
                          <a:effectLst/>
                          <a:latin typeface="Times New Roman" panose="02020603050405020304" pitchFamily="18" charset="0"/>
                          <a:ea typeface="宋体" panose="02010600030101010101" pitchFamily="2" charset="-122"/>
                        </a:rPr>
                        <a:t>intelligence&lt;--&gt;socialemo</a:t>
                      </a:r>
                      <a:endParaRPr lang="zh-CN" sz="28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just">
                        <a:spcAft>
                          <a:spcPts val="0"/>
                        </a:spcAft>
                      </a:pPr>
                      <a:r>
                        <a:rPr lang="en-US" sz="2800" kern="100" dirty="0">
                          <a:effectLst/>
                          <a:latin typeface="Times New Roman" panose="02020603050405020304" pitchFamily="18" charset="0"/>
                          <a:ea typeface="宋体" panose="02010600030101010101" pitchFamily="2" charset="-122"/>
                        </a:rPr>
                        <a:t>.4730</a:t>
                      </a:r>
                      <a:endParaRPr lang="zh-CN" sz="28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55440" y="50641"/>
            <a:ext cx="10363200" cy="5331296"/>
          </a:xfrm>
        </p:spPr>
        <p:txBody>
          <a:bodyPr/>
          <a:lstStyle/>
          <a:p>
            <a:r>
              <a:rPr lang="en-US" altLang="zh-CN" dirty="0"/>
              <a:t>Variances:</a:t>
            </a:r>
          </a:p>
          <a:p>
            <a:endParaRPr lang="zh-CN" altLang="en-US" dirty="0"/>
          </a:p>
        </p:txBody>
      </p:sp>
      <p:graphicFrame>
        <p:nvGraphicFramePr>
          <p:cNvPr id="6" name="表格 5"/>
          <p:cNvGraphicFramePr>
            <a:graphicFrameLocks noGrp="1"/>
          </p:cNvGraphicFramePr>
          <p:nvPr/>
        </p:nvGraphicFramePr>
        <p:xfrm>
          <a:off x="1055440" y="1052736"/>
          <a:ext cx="10441160" cy="5256582"/>
        </p:xfrm>
        <a:graphic>
          <a:graphicData uri="http://schemas.openxmlformats.org/drawingml/2006/table">
            <a:tbl>
              <a:tblPr firstRow="1" firstCol="1" bandRow="1"/>
              <a:tblGrid>
                <a:gridCol w="1739969">
                  <a:extLst>
                    <a:ext uri="{9D8B030D-6E8A-4147-A177-3AD203B41FA5}">
                      <a16:colId xmlns:a16="http://schemas.microsoft.com/office/drawing/2014/main" val="20000"/>
                    </a:ext>
                  </a:extLst>
                </a:gridCol>
                <a:gridCol w="1739969">
                  <a:extLst>
                    <a:ext uri="{9D8B030D-6E8A-4147-A177-3AD203B41FA5}">
                      <a16:colId xmlns:a16="http://schemas.microsoft.com/office/drawing/2014/main" val="20001"/>
                    </a:ext>
                  </a:extLst>
                </a:gridCol>
                <a:gridCol w="1739969">
                  <a:extLst>
                    <a:ext uri="{9D8B030D-6E8A-4147-A177-3AD203B41FA5}">
                      <a16:colId xmlns:a16="http://schemas.microsoft.com/office/drawing/2014/main" val="20002"/>
                    </a:ext>
                  </a:extLst>
                </a:gridCol>
                <a:gridCol w="1739969">
                  <a:extLst>
                    <a:ext uri="{9D8B030D-6E8A-4147-A177-3AD203B41FA5}">
                      <a16:colId xmlns:a16="http://schemas.microsoft.com/office/drawing/2014/main" val="20003"/>
                    </a:ext>
                  </a:extLst>
                </a:gridCol>
                <a:gridCol w="1739969">
                  <a:extLst>
                    <a:ext uri="{9D8B030D-6E8A-4147-A177-3AD203B41FA5}">
                      <a16:colId xmlns:a16="http://schemas.microsoft.com/office/drawing/2014/main" val="20004"/>
                    </a:ext>
                  </a:extLst>
                </a:gridCol>
                <a:gridCol w="1741315">
                  <a:extLst>
                    <a:ext uri="{9D8B030D-6E8A-4147-A177-3AD203B41FA5}">
                      <a16:colId xmlns:a16="http://schemas.microsoft.com/office/drawing/2014/main" val="20005"/>
                    </a:ext>
                  </a:extLst>
                </a:gridCol>
              </a:tblGrid>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Estimate</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S.E.</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C.R.</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P</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Label</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50942">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intelligence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91.2559</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11.7671</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7.7552</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23.0503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3.0706</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7.5068</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r1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35.4233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5.9964</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5.9074</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r2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5.4892</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1.1305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4.8555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42.0600</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5.8245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7.2213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19.7467</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6.7646</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2.9191</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.0035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9.7765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1.7278</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5.6584</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6.1227</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1.7874</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3.4255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29.2803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5.3703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5.4522</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35.4205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6.0465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5.8580</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8.7603</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1.2711</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6.8922</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375470">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7.9249</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1.2405</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6.3887</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63750" y="-7938"/>
            <a:ext cx="7772400" cy="557213"/>
          </a:xfrm>
        </p:spPr>
        <p:txBody>
          <a:bodyPr/>
          <a:lstStyle/>
          <a:p>
            <a:r>
              <a:rPr lang="zh-CN" altLang="en-US" sz="4000" b="1"/>
              <a:t>因素分析中的变量</a:t>
            </a:r>
          </a:p>
        </p:txBody>
      </p:sp>
      <p:pic>
        <p:nvPicPr>
          <p:cNvPr id="717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208213" y="765175"/>
            <a:ext cx="7391400" cy="5975350"/>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2" name="Text Box 4"/>
          <p:cNvSpPr txBox="1">
            <a:spLocks noChangeArrowheads="1"/>
          </p:cNvSpPr>
          <p:nvPr/>
        </p:nvSpPr>
        <p:spPr bwMode="auto">
          <a:xfrm>
            <a:off x="2181225" y="1916113"/>
            <a:ext cx="1120775" cy="1198880"/>
          </a:xfrm>
          <a:prstGeom prst="rect">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400" b="1"/>
              <a:t>未知的</a:t>
            </a:r>
            <a:endParaRPr lang="en-US" altLang="zh-CN" sz="2400" b="1"/>
          </a:p>
          <a:p>
            <a:pPr eaLnBrk="1" hangingPunct="1">
              <a:spcBef>
                <a:spcPct val="0"/>
              </a:spcBef>
              <a:buFontTx/>
              <a:buNone/>
            </a:pPr>
            <a:r>
              <a:rPr lang="zh-CN" altLang="en-US" sz="2400" b="1">
                <a:solidFill>
                  <a:srgbClr val="FF0000"/>
                </a:solidFill>
              </a:rPr>
              <a:t>公因素潜变量</a:t>
            </a:r>
          </a:p>
        </p:txBody>
      </p:sp>
      <p:sp>
        <p:nvSpPr>
          <p:cNvPr id="7173" name="Text Box 5"/>
          <p:cNvSpPr txBox="1">
            <a:spLocks noChangeArrowheads="1"/>
          </p:cNvSpPr>
          <p:nvPr/>
        </p:nvSpPr>
        <p:spPr bwMode="auto">
          <a:xfrm>
            <a:off x="8143875" y="1912938"/>
            <a:ext cx="1482726" cy="830997"/>
          </a:xfrm>
          <a:prstGeom prst="rect">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400" b="1" dirty="0"/>
              <a:t>不关心的</a:t>
            </a:r>
            <a:endParaRPr lang="en-US" altLang="zh-CN" sz="2400" b="1" dirty="0"/>
          </a:p>
          <a:p>
            <a:pPr eaLnBrk="1" hangingPunct="1">
              <a:spcBef>
                <a:spcPct val="0"/>
              </a:spcBef>
              <a:buFontTx/>
              <a:buNone/>
            </a:pPr>
            <a:r>
              <a:rPr lang="zh-CN" altLang="en-US" sz="2400" b="1" dirty="0"/>
              <a:t>特殊因子</a:t>
            </a:r>
          </a:p>
        </p:txBody>
      </p:sp>
      <p:sp>
        <p:nvSpPr>
          <p:cNvPr id="7174" name="Text Box 6"/>
          <p:cNvSpPr txBox="1">
            <a:spLocks noChangeArrowheads="1"/>
          </p:cNvSpPr>
          <p:nvPr/>
        </p:nvSpPr>
        <p:spPr bwMode="auto">
          <a:xfrm>
            <a:off x="6096000" y="1912938"/>
            <a:ext cx="1439863" cy="829945"/>
          </a:xfrm>
          <a:prstGeom prst="rect">
            <a:avLst/>
          </a:prstGeom>
          <a:noFill/>
          <a:ln w="9525">
            <a:solidFill>
              <a:schemeClr val="tx1"/>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1" hangingPunct="1">
              <a:spcBef>
                <a:spcPct val="0"/>
              </a:spcBef>
              <a:buFontTx/>
              <a:buNone/>
            </a:pPr>
            <a:r>
              <a:rPr lang="zh-CN" altLang="en-US" sz="2400" b="1"/>
              <a:t>已知的</a:t>
            </a:r>
            <a:endParaRPr lang="en-US" altLang="zh-CN" sz="2400" b="1"/>
          </a:p>
          <a:p>
            <a:pPr eaLnBrk="1" hangingPunct="1">
              <a:spcBef>
                <a:spcPct val="0"/>
              </a:spcBef>
              <a:buFontTx/>
              <a:buNone/>
            </a:pPr>
            <a:r>
              <a:rPr lang="zh-CN" altLang="en-US" sz="2400" b="1">
                <a:solidFill>
                  <a:srgbClr val="00B050"/>
                </a:solidFill>
              </a:rPr>
              <a:t>观察变量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linds(horizontal)">
                                      <p:cBhvr>
                                        <p:cTn id="7" dur="500"/>
                                        <p:tgtEl>
                                          <p:spTgt spid="717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ppt_x"/>
                                          </p:val>
                                        </p:tav>
                                        <p:tav tm="100000">
                                          <p:val>
                                            <p:strVal val="#ppt_x"/>
                                          </p:val>
                                        </p:tav>
                                      </p:tavLst>
                                    </p:anim>
                                    <p:anim calcmode="lin" valueType="num">
                                      <p:cBhvr additive="base">
                                        <p:cTn id="13"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173"/>
                                        </p:tgtEl>
                                        <p:attrNameLst>
                                          <p:attrName>style.visibility</p:attrName>
                                        </p:attrNameLst>
                                      </p:cBhvr>
                                      <p:to>
                                        <p:strVal val="visible"/>
                                      </p:to>
                                    </p:set>
                                    <p:anim calcmode="lin" valueType="num">
                                      <p:cBhvr additive="base">
                                        <p:cTn id="24" dur="500" fill="hold"/>
                                        <p:tgtEl>
                                          <p:spTgt spid="7173"/>
                                        </p:tgtEl>
                                        <p:attrNameLst>
                                          <p:attrName>ppt_x</p:attrName>
                                        </p:attrNameLst>
                                      </p:cBhvr>
                                      <p:tavLst>
                                        <p:tav tm="0">
                                          <p:val>
                                            <p:strVal val="#ppt_x"/>
                                          </p:val>
                                        </p:tav>
                                        <p:tav tm="100000">
                                          <p:val>
                                            <p:strVal val="#ppt_x"/>
                                          </p:val>
                                        </p:tav>
                                      </p:tavLst>
                                    </p:anim>
                                    <p:anim calcmode="lin" valueType="num">
                                      <p:cBhvr additive="base">
                                        <p:cTn id="25"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nimBg="1" autoUpdateAnimBg="0"/>
      <p:bldP spid="7173" grpId="0" bldLvl="0" animBg="1" autoUpdateAnimBg="0"/>
      <p:bldP spid="7174" grpId="0" bldLvl="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9416" y="19742"/>
            <a:ext cx="10363200" cy="4762872"/>
          </a:xfrm>
        </p:spPr>
        <p:txBody>
          <a:bodyPr/>
          <a:lstStyle/>
          <a:p>
            <a:r>
              <a:rPr lang="en-US" altLang="zh-CN" dirty="0"/>
              <a:t>Modification Indices</a:t>
            </a:r>
            <a:r>
              <a:rPr lang="zh-CN" altLang="en-US" dirty="0"/>
              <a:t>：</a:t>
            </a:r>
            <a:endParaRPr lang="en-US" altLang="zh-CN" dirty="0"/>
          </a:p>
          <a:p>
            <a:r>
              <a:rPr lang="en-US" altLang="zh-CN" dirty="0"/>
              <a:t>Covariances:</a:t>
            </a:r>
          </a:p>
          <a:p>
            <a:endParaRPr lang="en-US" altLang="zh-CN" dirty="0"/>
          </a:p>
          <a:p>
            <a:endParaRPr lang="zh-CN" altLang="en-US" dirty="0"/>
          </a:p>
        </p:txBody>
      </p:sp>
      <p:graphicFrame>
        <p:nvGraphicFramePr>
          <p:cNvPr id="4" name="表格 3"/>
          <p:cNvGraphicFramePr>
            <a:graphicFrameLocks noGrp="1"/>
          </p:cNvGraphicFramePr>
          <p:nvPr/>
        </p:nvGraphicFramePr>
        <p:xfrm>
          <a:off x="2351584" y="1196752"/>
          <a:ext cx="6552728" cy="5486400"/>
        </p:xfrm>
        <a:graphic>
          <a:graphicData uri="http://schemas.openxmlformats.org/drawingml/2006/table">
            <a:tbl>
              <a:tblPr firstRow="1" firstCol="1" bandRow="1"/>
              <a:tblGrid>
                <a:gridCol w="2556253">
                  <a:extLst>
                    <a:ext uri="{9D8B030D-6E8A-4147-A177-3AD203B41FA5}">
                      <a16:colId xmlns:a16="http://schemas.microsoft.com/office/drawing/2014/main" val="20000"/>
                    </a:ext>
                  </a:extLst>
                </a:gridCol>
                <a:gridCol w="1914648">
                  <a:extLst>
                    <a:ext uri="{9D8B030D-6E8A-4147-A177-3AD203B41FA5}">
                      <a16:colId xmlns:a16="http://schemas.microsoft.com/office/drawing/2014/main" val="20001"/>
                    </a:ext>
                  </a:extLst>
                </a:gridCol>
                <a:gridCol w="2081827">
                  <a:extLst>
                    <a:ext uri="{9D8B030D-6E8A-4147-A177-3AD203B41FA5}">
                      <a16:colId xmlns:a16="http://schemas.microsoft.com/office/drawing/2014/main" val="20002"/>
                    </a:ext>
                  </a:extLst>
                </a:gridCol>
              </a:tblGrid>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 </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M.I.</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Par Change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ey2&lt;--&gt;ey3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5.2685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-3.6915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ey1&lt;--&gt;ey3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4.0845</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3.0305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ex3&lt;--&gt;r1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4.2357</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-3.2912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3"/>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ex4&lt;--&gt;r1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5.4252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3.9441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ex4&lt;--&gt;ey2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5.2948</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3.8920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5"/>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ex1&lt;--&gt;socialemo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4.0653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-4.0716</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ex1&lt;--&gt;ey4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4.4035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3.1014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7"/>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ex1&lt;--&gt;ey2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6.2761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7.9542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8"/>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ex1&lt;--&gt;ex3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6.3232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-3.8703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9"/>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ex2&lt;--&gt;socialemo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6.7880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5.6064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0"/>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ex2&lt;--&gt;r1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6.2167</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-8.2983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1"/>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ex2&lt;--&gt;ey2</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7.2388</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-8.9073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2"/>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ex2&lt;--&gt;ex3</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24.7337</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7.9799</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13"/>
                  </a:ext>
                </a:extLst>
              </a:tr>
              <a:tr h="35930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ex2&lt;--&gt;ex4</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5.1016</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-3.7868</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4400" y="548680"/>
            <a:ext cx="10363200" cy="5547320"/>
          </a:xfrm>
        </p:spPr>
        <p:txBody>
          <a:bodyPr/>
          <a:lstStyle/>
          <a:p>
            <a:r>
              <a:rPr lang="en-US" altLang="zh-CN" dirty="0"/>
              <a:t>Regression Weights:</a:t>
            </a:r>
          </a:p>
          <a:p>
            <a:endParaRPr lang="zh-CN" altLang="en-US" dirty="0"/>
          </a:p>
        </p:txBody>
      </p:sp>
      <p:graphicFrame>
        <p:nvGraphicFramePr>
          <p:cNvPr id="4" name="表格 3"/>
          <p:cNvGraphicFramePr>
            <a:graphicFrameLocks noGrp="1"/>
          </p:cNvGraphicFramePr>
          <p:nvPr/>
        </p:nvGraphicFramePr>
        <p:xfrm>
          <a:off x="1415480" y="1412776"/>
          <a:ext cx="8496944" cy="4323186"/>
        </p:xfrm>
        <a:graphic>
          <a:graphicData uri="http://schemas.openxmlformats.org/drawingml/2006/table">
            <a:tbl>
              <a:tblPr firstRow="1" firstCol="1" bandRow="1"/>
              <a:tblGrid>
                <a:gridCol w="3358670">
                  <a:extLst>
                    <a:ext uri="{9D8B030D-6E8A-4147-A177-3AD203B41FA5}">
                      <a16:colId xmlns:a16="http://schemas.microsoft.com/office/drawing/2014/main" val="20000"/>
                    </a:ext>
                  </a:extLst>
                </a:gridCol>
                <a:gridCol w="2676513">
                  <a:extLst>
                    <a:ext uri="{9D8B030D-6E8A-4147-A177-3AD203B41FA5}">
                      <a16:colId xmlns:a16="http://schemas.microsoft.com/office/drawing/2014/main" val="20001"/>
                    </a:ext>
                  </a:extLst>
                </a:gridCol>
                <a:gridCol w="2461761">
                  <a:extLst>
                    <a:ext uri="{9D8B030D-6E8A-4147-A177-3AD203B41FA5}">
                      <a16:colId xmlns:a16="http://schemas.microsoft.com/office/drawing/2014/main" val="20002"/>
                    </a:ext>
                  </a:extLst>
                </a:gridCol>
              </a:tblGrid>
              <a:tr h="720531">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M.I.</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Par Change</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2053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EmoReg&lt;---IQp</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15.2900</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.0855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72053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Comm&lt;---IQp</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6.1400</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-.0566</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72053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IQv&lt;---EmoReg</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5.0968</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-.1829</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3"/>
                  </a:ext>
                </a:extLst>
              </a:tr>
              <a:tr h="720531">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IQp&lt;---socialemo</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4.8875</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.2256</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720531">
                <a:tc>
                  <a:txBody>
                    <a:bodyPr/>
                    <a:lstStyle/>
                    <a:p>
                      <a:pPr indent="127000" algn="just">
                        <a:spcAft>
                          <a:spcPts val="0"/>
                        </a:spcAft>
                      </a:pPr>
                      <a:r>
                        <a:rPr lang="en-US" sz="2400" kern="100" dirty="0" err="1">
                          <a:effectLst/>
                          <a:latin typeface="Times New Roman" panose="02020603050405020304" pitchFamily="18" charset="0"/>
                          <a:ea typeface="宋体" panose="02010600030101010101" pitchFamily="2" charset="-122"/>
                        </a:rPr>
                        <a:t>IQp</a:t>
                      </a:r>
                      <a:r>
                        <a:rPr lang="en-US" sz="2400" kern="100" dirty="0">
                          <a:effectLst/>
                          <a:latin typeface="Times New Roman" panose="02020603050405020304" pitchFamily="18" charset="0"/>
                          <a:ea typeface="宋体" panose="02010600030101010101" pitchFamily="2" charset="-122"/>
                        </a:rPr>
                        <a:t>&lt;---</a:t>
                      </a:r>
                      <a:r>
                        <a:rPr lang="en-US" sz="2400" kern="100" dirty="0" err="1">
                          <a:effectLst/>
                          <a:latin typeface="Times New Roman" panose="02020603050405020304" pitchFamily="18" charset="0"/>
                          <a:ea typeface="宋体" panose="02010600030101010101" pitchFamily="2" charset="-122"/>
                        </a:rPr>
                        <a:t>EmoReg</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11.7641</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.2895</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Model Fit Summary</a:t>
            </a:r>
            <a:endParaRPr lang="zh-CN" altLang="en-US" dirty="0"/>
          </a:p>
        </p:txBody>
      </p:sp>
      <p:sp>
        <p:nvSpPr>
          <p:cNvPr id="3" name="内容占位符 2"/>
          <p:cNvSpPr>
            <a:spLocks noGrp="1"/>
          </p:cNvSpPr>
          <p:nvPr>
            <p:ph idx="1"/>
          </p:nvPr>
        </p:nvSpPr>
        <p:spPr/>
        <p:txBody>
          <a:bodyPr/>
          <a:lstStyle/>
          <a:p>
            <a:r>
              <a:rPr lang="en-US" altLang="zh-CN" dirty="0"/>
              <a:t>CMIN</a:t>
            </a:r>
          </a:p>
          <a:p>
            <a:endParaRPr lang="zh-CN" altLang="en-US" dirty="0"/>
          </a:p>
        </p:txBody>
      </p:sp>
      <p:graphicFrame>
        <p:nvGraphicFramePr>
          <p:cNvPr id="8" name="表格 7"/>
          <p:cNvGraphicFramePr>
            <a:graphicFrameLocks noGrp="1"/>
          </p:cNvGraphicFramePr>
          <p:nvPr/>
        </p:nvGraphicFramePr>
        <p:xfrm>
          <a:off x="335360" y="2636912"/>
          <a:ext cx="11665295" cy="1728192"/>
        </p:xfrm>
        <a:graphic>
          <a:graphicData uri="http://schemas.openxmlformats.org/drawingml/2006/table">
            <a:tbl>
              <a:tblPr firstRow="1" firstCol="1" bandRow="1"/>
              <a:tblGrid>
                <a:gridCol w="2911501">
                  <a:extLst>
                    <a:ext uri="{9D8B030D-6E8A-4147-A177-3AD203B41FA5}">
                      <a16:colId xmlns:a16="http://schemas.microsoft.com/office/drawing/2014/main" val="20000"/>
                    </a:ext>
                  </a:extLst>
                </a:gridCol>
                <a:gridCol w="1283993">
                  <a:extLst>
                    <a:ext uri="{9D8B030D-6E8A-4147-A177-3AD203B41FA5}">
                      <a16:colId xmlns:a16="http://schemas.microsoft.com/office/drawing/2014/main" val="20001"/>
                    </a:ext>
                  </a:extLst>
                </a:gridCol>
                <a:gridCol w="1633937">
                  <a:extLst>
                    <a:ext uri="{9D8B030D-6E8A-4147-A177-3AD203B41FA5}">
                      <a16:colId xmlns:a16="http://schemas.microsoft.com/office/drawing/2014/main" val="20002"/>
                    </a:ext>
                  </a:extLst>
                </a:gridCol>
                <a:gridCol w="1124460">
                  <a:extLst>
                    <a:ext uri="{9D8B030D-6E8A-4147-A177-3AD203B41FA5}">
                      <a16:colId xmlns:a16="http://schemas.microsoft.com/office/drawing/2014/main" val="20003"/>
                    </a:ext>
                  </a:extLst>
                </a:gridCol>
                <a:gridCol w="1347034">
                  <a:extLst>
                    <a:ext uri="{9D8B030D-6E8A-4147-A177-3AD203B41FA5}">
                      <a16:colId xmlns:a16="http://schemas.microsoft.com/office/drawing/2014/main" val="20004"/>
                    </a:ext>
                  </a:extLst>
                </a:gridCol>
                <a:gridCol w="1541307">
                  <a:extLst>
                    <a:ext uri="{9D8B030D-6E8A-4147-A177-3AD203B41FA5}">
                      <a16:colId xmlns:a16="http://schemas.microsoft.com/office/drawing/2014/main" val="20005"/>
                    </a:ext>
                  </a:extLst>
                </a:gridCol>
                <a:gridCol w="1823063">
                  <a:extLst>
                    <a:ext uri="{9D8B030D-6E8A-4147-A177-3AD203B41FA5}">
                      <a16:colId xmlns:a16="http://schemas.microsoft.com/office/drawing/2014/main" val="20006"/>
                    </a:ext>
                  </a:extLst>
                </a:gridCol>
              </a:tblGrid>
              <a:tr h="576063">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Model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NPAR</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CMIN</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DF</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P</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CMIN/DF</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just">
                        <a:spcAft>
                          <a:spcPts val="0"/>
                        </a:spcAft>
                      </a:pPr>
                      <a:r>
                        <a:rPr lang="zh-CN" sz="2400" kern="100" dirty="0">
                          <a:effectLst/>
                          <a:latin typeface="Times New Roman" panose="02020603050405020304" pitchFamily="18" charset="0"/>
                          <a:ea typeface="宋体" panose="02010600030101010101" pitchFamily="2" charset="-122"/>
                        </a:rPr>
                        <a:t>备注</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8032">
                <a:tc>
                  <a:txBody>
                    <a:bodyPr/>
                    <a:lstStyle/>
                    <a:p>
                      <a:pPr indent="127000" algn="just">
                        <a:spcAft>
                          <a:spcPts val="0"/>
                        </a:spcAft>
                      </a:pPr>
                      <a:r>
                        <a:rPr lang="en-US" sz="2400" kern="100">
                          <a:effectLst/>
                          <a:latin typeface="Times New Roman" panose="02020603050405020304" pitchFamily="18" charset="0"/>
                          <a:ea typeface="宋体" panose="02010600030101010101" pitchFamily="2" charset="-122"/>
                        </a:rPr>
                        <a:t>Default model</a:t>
                      </a:r>
                      <a:endParaRPr lang="zh-CN" sz="240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22</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60.6850</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14</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.0000</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4.3346</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CMIN/DF&lt;2</a:t>
                      </a:r>
                      <a:r>
                        <a:rPr lang="zh-CN" sz="2400" kern="100" dirty="0">
                          <a:effectLst/>
                          <a:latin typeface="Times New Roman" panose="02020603050405020304" pitchFamily="18" charset="0"/>
                          <a:ea typeface="宋体" panose="02010600030101010101" pitchFamily="2" charset="-122"/>
                        </a:rPr>
                        <a:t>为好</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8032">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Saturated model</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a:effectLst/>
                          <a:latin typeface="Times New Roman" panose="02020603050405020304" pitchFamily="18" charset="0"/>
                          <a:ea typeface="宋体" panose="02010600030101010101" pitchFamily="2" charset="-122"/>
                        </a:rPr>
                        <a:t>36</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highlight>
                            <a:srgbClr val="C0C0C0"/>
                          </a:highlight>
                          <a:latin typeface="Times New Roman" panose="02020603050405020304" pitchFamily="18" charset="0"/>
                          <a:ea typeface="宋体" panose="02010600030101010101" pitchFamily="2" charset="-122"/>
                        </a:rPr>
                        <a:t>.0000</a:t>
                      </a:r>
                      <a:endParaRPr lang="zh-CN" sz="2400" kern="100" dirty="0">
                        <a:effectLst/>
                        <a:highlight>
                          <a:srgbClr val="C0C0C0"/>
                        </a:highligh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 </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zh-CN"/>
                    </a:p>
                  </a:txBody>
                  <a:tcPr/>
                </a:tc>
                <a:extLst>
                  <a:ext uri="{0D108BD9-81ED-4DB2-BD59-A6C34878D82A}">
                    <a16:rowId xmlns:a16="http://schemas.microsoft.com/office/drawing/2014/main" val="10002"/>
                  </a:ext>
                </a:extLst>
              </a:tr>
              <a:tr h="420609">
                <a:tc>
                  <a:txBody>
                    <a:bodyPr/>
                    <a:lstStyle/>
                    <a:p>
                      <a:pPr indent="127000" algn="just">
                        <a:spcAft>
                          <a:spcPts val="0"/>
                        </a:spcAft>
                      </a:pPr>
                      <a:r>
                        <a:rPr lang="en-US" sz="2400" kern="100" dirty="0">
                          <a:effectLst/>
                          <a:latin typeface="Times New Roman" panose="02020603050405020304" pitchFamily="18" charset="0"/>
                          <a:ea typeface="宋体" panose="02010600030101010101" pitchFamily="2" charset="-122"/>
                        </a:rPr>
                        <a:t>Independence model</a:t>
                      </a:r>
                      <a:endParaRPr lang="zh-CN" sz="2400" kern="100" dirty="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8</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highlight>
                            <a:srgbClr val="C0C0C0"/>
                          </a:highlight>
                          <a:latin typeface="Times New Roman" panose="02020603050405020304" pitchFamily="18" charset="0"/>
                          <a:ea typeface="宋体" panose="02010600030101010101" pitchFamily="2" charset="-122"/>
                        </a:rPr>
                        <a:t>1000.1292</a:t>
                      </a:r>
                      <a:endParaRPr lang="zh-CN" sz="2400" kern="100" dirty="0">
                        <a:effectLst/>
                        <a:highlight>
                          <a:srgbClr val="C0C0C0"/>
                        </a:highligh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28</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.0000</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kern="100" dirty="0">
                          <a:effectLst/>
                          <a:latin typeface="Times New Roman" panose="02020603050405020304" pitchFamily="18" charset="0"/>
                          <a:ea typeface="宋体" panose="02010600030101010101" pitchFamily="2" charset="-122"/>
                        </a:rPr>
                        <a:t>35.7189</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bl>
          </a:graphicData>
        </a:graphic>
      </p:graphicFrame>
      <p:sp>
        <p:nvSpPr>
          <p:cNvPr id="9" name="Rectangle 4"/>
          <p:cNvSpPr>
            <a:spLocks noChangeArrowheads="1"/>
          </p:cNvSpPr>
          <p:nvPr/>
        </p:nvSpPr>
        <p:spPr bwMode="auto">
          <a:xfrm>
            <a:off x="3219450" y="35591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br>
              <a:rPr kumimoji="0" lang="zh-CN" altLang="zh-CN" sz="1800" b="0" i="0" u="none" strike="noStrike" cap="none" normalizeH="0" baseline="0">
                <a:ln>
                  <a:noFill/>
                </a:ln>
                <a:solidFill>
                  <a:schemeClr val="tx1"/>
                </a:solidFill>
                <a:effectLst/>
                <a:latin typeface="Arial" panose="020B0604020202020204" pitchFamily="34" charset="0"/>
              </a:rPr>
            </a:br>
            <a:endParaRPr kumimoji="0" lang="zh-CN" altLang="zh-CN"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4400" y="836712"/>
            <a:ext cx="10363200" cy="5259288"/>
          </a:xfrm>
        </p:spPr>
        <p:txBody>
          <a:bodyPr/>
          <a:lstStyle/>
          <a:p>
            <a:r>
              <a:rPr lang="en-US" altLang="zh-CN" dirty="0"/>
              <a:t>RMSEA</a:t>
            </a:r>
          </a:p>
          <a:p>
            <a:endParaRPr lang="zh-CN" altLang="en-US" dirty="0"/>
          </a:p>
        </p:txBody>
      </p:sp>
      <p:graphicFrame>
        <p:nvGraphicFramePr>
          <p:cNvPr id="6" name="表格 5"/>
          <p:cNvGraphicFramePr>
            <a:graphicFrameLocks noGrp="1"/>
          </p:cNvGraphicFramePr>
          <p:nvPr/>
        </p:nvGraphicFramePr>
        <p:xfrm>
          <a:off x="119336" y="1700808"/>
          <a:ext cx="11953328" cy="2088232"/>
        </p:xfrm>
        <a:graphic>
          <a:graphicData uri="http://schemas.openxmlformats.org/drawingml/2006/table">
            <a:tbl>
              <a:tblPr firstRow="1" firstCol="1" bandRow="1"/>
              <a:tblGrid>
                <a:gridCol w="2985692">
                  <a:extLst>
                    <a:ext uri="{9D8B030D-6E8A-4147-A177-3AD203B41FA5}">
                      <a16:colId xmlns:a16="http://schemas.microsoft.com/office/drawing/2014/main" val="20000"/>
                    </a:ext>
                  </a:extLst>
                </a:gridCol>
                <a:gridCol w="1682174">
                  <a:extLst>
                    <a:ext uri="{9D8B030D-6E8A-4147-A177-3AD203B41FA5}">
                      <a16:colId xmlns:a16="http://schemas.microsoft.com/office/drawing/2014/main" val="20001"/>
                    </a:ext>
                  </a:extLst>
                </a:gridCol>
                <a:gridCol w="1683493">
                  <a:extLst>
                    <a:ext uri="{9D8B030D-6E8A-4147-A177-3AD203B41FA5}">
                      <a16:colId xmlns:a16="http://schemas.microsoft.com/office/drawing/2014/main" val="20002"/>
                    </a:ext>
                  </a:extLst>
                </a:gridCol>
                <a:gridCol w="1683493">
                  <a:extLst>
                    <a:ext uri="{9D8B030D-6E8A-4147-A177-3AD203B41FA5}">
                      <a16:colId xmlns:a16="http://schemas.microsoft.com/office/drawing/2014/main" val="20003"/>
                    </a:ext>
                  </a:extLst>
                </a:gridCol>
                <a:gridCol w="1470204">
                  <a:extLst>
                    <a:ext uri="{9D8B030D-6E8A-4147-A177-3AD203B41FA5}">
                      <a16:colId xmlns:a16="http://schemas.microsoft.com/office/drawing/2014/main" val="20004"/>
                    </a:ext>
                  </a:extLst>
                </a:gridCol>
                <a:gridCol w="2448272">
                  <a:extLst>
                    <a:ext uri="{9D8B030D-6E8A-4147-A177-3AD203B41FA5}">
                      <a16:colId xmlns:a16="http://schemas.microsoft.com/office/drawing/2014/main" val="20005"/>
                    </a:ext>
                  </a:extLst>
                </a:gridCol>
              </a:tblGrid>
              <a:tr h="648072">
                <a:tc>
                  <a:txBody>
                    <a:bodyPr/>
                    <a:lstStyle/>
                    <a:p>
                      <a:pPr indent="127000" algn="just">
                        <a:spcAft>
                          <a:spcPts val="0"/>
                        </a:spcAft>
                      </a:pPr>
                      <a:r>
                        <a:rPr lang="en-US" sz="2400" b="0" kern="100" dirty="0">
                          <a:effectLst/>
                          <a:latin typeface="Times New Roman" panose="02020603050405020304" pitchFamily="18" charset="0"/>
                          <a:ea typeface="宋体" panose="02010600030101010101" pitchFamily="2" charset="-122"/>
                        </a:rPr>
                        <a:t>Model</a:t>
                      </a:r>
                      <a:endParaRPr lang="zh-CN" sz="2400" b="0" kern="100" dirty="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RMSEA</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LO 90</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HI 90</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PCLOSE</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just">
                        <a:spcAft>
                          <a:spcPts val="0"/>
                        </a:spcAft>
                      </a:pPr>
                      <a:r>
                        <a:rPr lang="zh-CN" sz="2400" b="0" kern="100">
                          <a:effectLst/>
                          <a:latin typeface="Times New Roman" panose="02020603050405020304" pitchFamily="18" charset="0"/>
                          <a:ea typeface="宋体" panose="02010600030101010101" pitchFamily="2" charset="-122"/>
                        </a:rPr>
                        <a:t>备注</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48072">
                <a:tc>
                  <a:txBody>
                    <a:bodyPr/>
                    <a:lstStyle/>
                    <a:p>
                      <a:pPr indent="127000" algn="just">
                        <a:spcAft>
                          <a:spcPts val="0"/>
                        </a:spcAft>
                      </a:pPr>
                      <a:r>
                        <a:rPr lang="en-US" sz="2400" b="0" kern="100">
                          <a:effectLst/>
                          <a:latin typeface="Times New Roman" panose="02020603050405020304" pitchFamily="18" charset="0"/>
                          <a:ea typeface="宋体" panose="02010600030101010101" pitchFamily="2" charset="-122"/>
                        </a:rPr>
                        <a:t>Default model</a:t>
                      </a:r>
                      <a:endParaRPr lang="zh-CN" sz="2400" b="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.1157</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.0868</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.1464</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indent="127000" algn="ctr">
                        <a:spcAft>
                          <a:spcPts val="0"/>
                        </a:spcAft>
                      </a:pPr>
                      <a:r>
                        <a:rPr lang="en-US" sz="2400" b="0" kern="100">
                          <a:effectLst/>
                          <a:latin typeface="Times New Roman" panose="02020603050405020304" pitchFamily="18" charset="0"/>
                          <a:ea typeface="宋体" panose="02010600030101010101" pitchFamily="2" charset="-122"/>
                        </a:rPr>
                        <a:t>.0002</a:t>
                      </a:r>
                      <a:endParaRPr lang="zh-CN" sz="2400" b="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indent="127000" algn="just">
                        <a:spcAft>
                          <a:spcPts val="0"/>
                        </a:spcAft>
                      </a:pPr>
                      <a:r>
                        <a:rPr lang="en-US" sz="2400" b="0" kern="100" dirty="0">
                          <a:effectLst/>
                          <a:latin typeface="Times New Roman" panose="02020603050405020304" pitchFamily="18" charset="0"/>
                          <a:ea typeface="宋体" panose="02010600030101010101" pitchFamily="2" charset="-122"/>
                        </a:rPr>
                        <a:t>RMSEA &lt; 0.05</a:t>
                      </a:r>
                      <a:r>
                        <a:rPr lang="zh-CN" sz="2400" b="0" kern="100" dirty="0">
                          <a:effectLst/>
                          <a:latin typeface="Times New Roman" panose="02020603050405020304" pitchFamily="18" charset="0"/>
                          <a:ea typeface="宋体" panose="02010600030101010101" pitchFamily="2" charset="-122"/>
                        </a:rPr>
                        <a:t>，</a:t>
                      </a:r>
                      <a:endParaRPr lang="en-US" altLang="zh-CN" sz="2400" b="0" kern="100" dirty="0">
                        <a:effectLst/>
                        <a:latin typeface="Times New Roman" panose="02020603050405020304" pitchFamily="18" charset="0"/>
                        <a:ea typeface="宋体" panose="02010600030101010101" pitchFamily="2" charset="-122"/>
                      </a:endParaRPr>
                    </a:p>
                    <a:p>
                      <a:pPr indent="127000" algn="just">
                        <a:spcAft>
                          <a:spcPts val="0"/>
                        </a:spcAft>
                      </a:pPr>
                      <a:r>
                        <a:rPr lang="en-US" sz="2400" b="0" kern="100" dirty="0">
                          <a:effectLst/>
                          <a:latin typeface="Times New Roman" panose="02020603050405020304" pitchFamily="18" charset="0"/>
                          <a:ea typeface="宋体" panose="02010600030101010101" pitchFamily="2" charset="-122"/>
                        </a:rPr>
                        <a:t>PCLOSE &gt; 0.05</a:t>
                      </a:r>
                      <a:r>
                        <a:rPr lang="zh-CN" sz="2400" b="0" kern="100" dirty="0">
                          <a:effectLst/>
                          <a:latin typeface="Times New Roman" panose="02020603050405020304" pitchFamily="18" charset="0"/>
                          <a:ea typeface="宋体" panose="02010600030101010101" pitchFamily="2" charset="-122"/>
                        </a:rPr>
                        <a:t>为好</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92088">
                <a:tc>
                  <a:txBody>
                    <a:bodyPr/>
                    <a:lstStyle/>
                    <a:p>
                      <a:pPr indent="127000" algn="just">
                        <a:spcAft>
                          <a:spcPts val="0"/>
                        </a:spcAft>
                      </a:pPr>
                      <a:r>
                        <a:rPr lang="en-US" sz="2400" b="0" kern="100">
                          <a:effectLst/>
                          <a:latin typeface="Times New Roman" panose="02020603050405020304" pitchFamily="18" charset="0"/>
                          <a:ea typeface="宋体" panose="02010600030101010101" pitchFamily="2" charset="-122"/>
                        </a:rPr>
                        <a:t>Independence model</a:t>
                      </a:r>
                      <a:endParaRPr lang="zh-CN" sz="2400" b="0" kern="100">
                        <a:effectLst/>
                        <a:latin typeface="Times New Roman" panose="02020603050405020304" pitchFamily="18" charset="0"/>
                        <a:ea typeface="宋体" panose="02010600030101010101" pitchFamily="2" charset="-122"/>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dirty="0">
                          <a:effectLst/>
                          <a:latin typeface="Times New Roman" panose="02020603050405020304" pitchFamily="18" charset="0"/>
                          <a:ea typeface="宋体" panose="02010600030101010101" pitchFamily="2" charset="-122"/>
                        </a:rPr>
                        <a:t>.3734</a:t>
                      </a:r>
                      <a:endParaRPr lang="zh-CN" sz="2400" b="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dirty="0">
                          <a:effectLst/>
                          <a:latin typeface="Times New Roman" panose="02020603050405020304" pitchFamily="18" charset="0"/>
                          <a:ea typeface="宋体" panose="02010600030101010101" pitchFamily="2" charset="-122"/>
                        </a:rPr>
                        <a:t>.3538</a:t>
                      </a:r>
                      <a:endParaRPr lang="zh-CN" sz="2400" b="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dirty="0">
                          <a:effectLst/>
                          <a:latin typeface="Times New Roman" panose="02020603050405020304" pitchFamily="18" charset="0"/>
                          <a:ea typeface="宋体" panose="02010600030101010101" pitchFamily="2" charset="-122"/>
                        </a:rPr>
                        <a:t>.3934</a:t>
                      </a:r>
                      <a:endParaRPr lang="zh-CN" sz="2400" b="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indent="127000" algn="ctr">
                        <a:spcAft>
                          <a:spcPts val="0"/>
                        </a:spcAft>
                      </a:pPr>
                      <a:r>
                        <a:rPr lang="en-US" sz="2400" b="0" kern="100" dirty="0">
                          <a:effectLst/>
                          <a:latin typeface="Times New Roman" panose="02020603050405020304" pitchFamily="18" charset="0"/>
                          <a:ea typeface="宋体" panose="02010600030101010101" pitchFamily="2" charset="-122"/>
                        </a:rPr>
                        <a:t>.0000</a:t>
                      </a:r>
                      <a:endParaRPr lang="zh-CN" sz="2400" b="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4400" y="17006"/>
            <a:ext cx="10363200" cy="1143000"/>
          </a:xfrm>
        </p:spPr>
        <p:txBody>
          <a:bodyPr/>
          <a:lstStyle/>
          <a:p>
            <a:r>
              <a:rPr lang="zh-CN" altLang="en-US" b="1" dirty="0"/>
              <a:t>模型修正</a:t>
            </a:r>
          </a:p>
        </p:txBody>
      </p:sp>
      <p:sp>
        <p:nvSpPr>
          <p:cNvPr id="3" name="内容占位符 2"/>
          <p:cNvSpPr>
            <a:spLocks noGrp="1"/>
          </p:cNvSpPr>
          <p:nvPr>
            <p:ph idx="1"/>
          </p:nvPr>
        </p:nvSpPr>
        <p:spPr>
          <a:xfrm>
            <a:off x="244475" y="1160145"/>
            <a:ext cx="8679815" cy="5357495"/>
          </a:xfrm>
        </p:spPr>
        <p:txBody>
          <a:bodyPr/>
          <a:lstStyle/>
          <a:p>
            <a:r>
              <a:rPr lang="zh-CN" altLang="en-US" sz="2800" b="1" dirty="0"/>
              <a:t>加入多重关系后的模型（数据均为标准估计值）</a:t>
            </a:r>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endParaRPr lang="en-US" altLang="zh-CN" sz="2800" b="1" dirty="0"/>
          </a:p>
          <a:p>
            <a:r>
              <a:rPr lang="zh-CN" altLang="en-US" sz="2800" b="1" dirty="0"/>
              <a:t>不要为修正而修正</a:t>
            </a:r>
          </a:p>
        </p:txBody>
      </p:sp>
      <p:pic>
        <p:nvPicPr>
          <p:cNvPr id="4" name="图片 3"/>
          <p:cNvPicPr/>
          <p:nvPr/>
        </p:nvPicPr>
        <p:blipFill>
          <a:blip r:embed="rId3">
            <a:extLst>
              <a:ext uri="{28A0092B-C50C-407E-A947-70E740481C1C}">
                <a14:useLocalDpi xmlns:a14="http://schemas.microsoft.com/office/drawing/2010/main" val="0"/>
              </a:ext>
            </a:extLst>
          </a:blip>
          <a:srcRect/>
          <a:stretch>
            <a:fillRect/>
          </a:stretch>
        </p:blipFill>
        <p:spPr bwMode="auto">
          <a:xfrm>
            <a:off x="407983" y="1160175"/>
            <a:ext cx="8352928" cy="5065272"/>
          </a:xfrm>
          <a:prstGeom prst="rect">
            <a:avLst/>
          </a:prstGeom>
          <a:noFill/>
          <a:ln>
            <a:noFill/>
          </a:ln>
        </p:spPr>
      </p:pic>
      <p:sp>
        <p:nvSpPr>
          <p:cNvPr id="5" name="文本框 4"/>
          <p:cNvSpPr txBox="1"/>
          <p:nvPr/>
        </p:nvSpPr>
        <p:spPr>
          <a:xfrm>
            <a:off x="8924290" y="476250"/>
            <a:ext cx="3148330" cy="6278880"/>
          </a:xfrm>
          <a:prstGeom prst="rect">
            <a:avLst/>
          </a:prstGeom>
          <a:noFill/>
        </p:spPr>
        <p:txBody>
          <a:bodyPr wrap="square" rtlCol="0">
            <a:noAutofit/>
          </a:bodyPr>
          <a:lstStyle/>
          <a:p>
            <a:pPr marL="342900" indent="-342900">
              <a:buFont typeface="Arial" panose="020B0604020202020204" pitchFamily="34" charset="0"/>
              <a:buChar char="•"/>
            </a:pPr>
            <a:r>
              <a:rPr lang="zh-CN" altLang="en-US" sz="2000"/>
              <a:t>加上ex2&lt;--&gt;ex3之间协方差（相关）的双向箭头，新模型的CMIN/DF降到达到了2.5869，且RMSEA降到0.0798。</a:t>
            </a:r>
          </a:p>
          <a:p>
            <a:pPr marL="342900" indent="-342900">
              <a:buFont typeface="Arial" panose="020B0604020202020204" pitchFamily="34" charset="0"/>
              <a:buChar char="•"/>
            </a:pPr>
            <a:endParaRPr lang="zh-CN" altLang="en-US" sz="2000"/>
          </a:p>
          <a:p>
            <a:pPr marL="342900" indent="-342900">
              <a:buFont typeface="Arial" panose="020B0604020202020204" pitchFamily="34" charset="0"/>
              <a:buChar char="•"/>
            </a:pPr>
            <a:r>
              <a:rPr lang="zh-CN" altLang="en-US" sz="2000"/>
              <a:t>加上ey2&lt;--&gt;ey3，CMIN/DF降到达到了2.2635，RMSEA降到了0.0712。</a:t>
            </a:r>
          </a:p>
          <a:p>
            <a:pPr marL="342900" indent="-342900">
              <a:buFont typeface="Arial" panose="020B0604020202020204" pitchFamily="34" charset="0"/>
              <a:buChar char="•"/>
            </a:pPr>
            <a:endParaRPr lang="zh-CN" altLang="en-US" sz="2000"/>
          </a:p>
          <a:p>
            <a:pPr marL="342900" indent="-342900">
              <a:buFont typeface="Arial" panose="020B0604020202020204" pitchFamily="34" charset="0"/>
              <a:buChar char="•"/>
            </a:pPr>
            <a:r>
              <a:rPr lang="zh-CN" altLang="en-US" sz="2000"/>
              <a:t>依次将ex2&lt;--&gt;ey2和ex1&lt;--&gt;ey4这两个协方差设定为自由参数，CMIN/DF降到1.3615，RMSEA降到了0.0381（P值大于0.05）。</a:t>
            </a:r>
          </a:p>
          <a:p>
            <a:pPr marL="342900" indent="-342900">
              <a:buFont typeface="Arial" panose="020B0604020202020204" pitchFamily="34" charset="0"/>
              <a:buChar char="•"/>
            </a:pPr>
            <a:endParaRPr lang="zh-CN" altLang="en-US" sz="2000"/>
          </a:p>
          <a:p>
            <a:pPr marL="342900" indent="-342900">
              <a:buFont typeface="Arial" panose="020B0604020202020204" pitchFamily="34" charset="0"/>
              <a:buChar char="•"/>
            </a:pPr>
            <a:r>
              <a:rPr lang="zh-CN" altLang="en-US" sz="2000"/>
              <a:t>怎么解释呢？</a:t>
            </a:r>
          </a:p>
        </p:txBody>
      </p:sp>
      <p:cxnSp>
        <p:nvCxnSpPr>
          <p:cNvPr id="6" name="直接箭头连接符 5"/>
          <p:cNvCxnSpPr/>
          <p:nvPr/>
        </p:nvCxnSpPr>
        <p:spPr>
          <a:xfrm flipH="1">
            <a:off x="3575685" y="6156325"/>
            <a:ext cx="5446395" cy="368935"/>
          </a:xfrm>
          <a:prstGeom prst="straightConnector1">
            <a:avLst/>
          </a:prstGeom>
          <a:ln w="41275">
            <a:solidFill>
              <a:srgbClr val="FF3300"/>
            </a:solidFill>
            <a:tailEnd type="arrow"/>
          </a:ln>
        </p:spPr>
        <p:style>
          <a:lnRef idx="2">
            <a:schemeClr val="accent1"/>
          </a:lnRef>
          <a:fillRef idx="0">
            <a:srgbClr val="FFFFFF"/>
          </a:fillRef>
          <a:effectRef idx="0">
            <a:srgbClr val="FFFFFF"/>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 calcmode="lin" valueType="num">
                                      <p:cBhvr additive="base">
                                        <p:cTn id="1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 calcmode="lin" valueType="num">
                                      <p:cBhvr additive="base">
                                        <p:cTn id="2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例题</a:t>
            </a:r>
            <a:r>
              <a:rPr lang="en-US" altLang="zh-CN" b="1" dirty="0"/>
              <a:t>12.2</a:t>
            </a:r>
            <a:endParaRPr lang="zh-CN" altLang="en-US" b="1" dirty="0"/>
          </a:p>
        </p:txBody>
      </p:sp>
      <p:sp>
        <p:nvSpPr>
          <p:cNvPr id="3" name="内容占位符 2"/>
          <p:cNvSpPr>
            <a:spLocks noGrp="1"/>
          </p:cNvSpPr>
          <p:nvPr>
            <p:ph idx="1"/>
          </p:nvPr>
        </p:nvSpPr>
        <p:spPr>
          <a:xfrm>
            <a:off x="767408" y="1981200"/>
            <a:ext cx="10510192" cy="4114800"/>
          </a:xfrm>
        </p:spPr>
        <p:txBody>
          <a:bodyPr/>
          <a:lstStyle/>
          <a:p>
            <a:r>
              <a:rPr lang="zh-CN" altLang="en-US" b="1" dirty="0"/>
              <a:t>某研究机构在编制一个人格量表时，想定了</a:t>
            </a:r>
            <a:r>
              <a:rPr lang="en-US" altLang="zh-CN" b="1" dirty="0"/>
              <a:t>A</a:t>
            </a:r>
            <a:r>
              <a:rPr lang="zh-CN" altLang="en-US" b="1" dirty="0"/>
              <a:t>、</a:t>
            </a:r>
            <a:r>
              <a:rPr lang="en-US" altLang="zh-CN" b="1" dirty="0"/>
              <a:t>B</a:t>
            </a:r>
            <a:r>
              <a:rPr lang="zh-CN" altLang="en-US" b="1" dirty="0"/>
              <a:t>、</a:t>
            </a:r>
            <a:r>
              <a:rPr lang="en-US" altLang="zh-CN" b="1" dirty="0"/>
              <a:t>C</a:t>
            </a:r>
            <a:r>
              <a:rPr lang="zh-CN" altLang="en-US" b="1" dirty="0"/>
              <a:t>三种人格特质，并针对每一种特质编制一组（</a:t>
            </a:r>
            <a:r>
              <a:rPr lang="en-US" altLang="zh-CN" b="1" dirty="0"/>
              <a:t>8</a:t>
            </a:r>
            <a:r>
              <a:rPr lang="zh-CN" altLang="en-US" b="1" dirty="0"/>
              <a:t>个）题项（</a:t>
            </a:r>
            <a:r>
              <a:rPr lang="en-US" altLang="zh-CN" b="1" dirty="0"/>
              <a:t>ItemA1~8</a:t>
            </a:r>
            <a:r>
              <a:rPr lang="zh-CN" altLang="en-US" b="1" dirty="0"/>
              <a:t>、</a:t>
            </a:r>
            <a:r>
              <a:rPr lang="en-US" altLang="zh-CN" b="1" dirty="0"/>
              <a:t>ItemB1~8</a:t>
            </a:r>
            <a:r>
              <a:rPr lang="zh-CN" altLang="en-US" b="1" dirty="0"/>
              <a:t>、</a:t>
            </a:r>
            <a:r>
              <a:rPr lang="en-US" altLang="zh-CN" b="1" dirty="0"/>
              <a:t>ItemC1~8</a:t>
            </a:r>
            <a:r>
              <a:rPr lang="zh-CN" altLang="en-US" b="1" dirty="0"/>
              <a:t>）。假定研究者收集了</a:t>
            </a:r>
            <a:r>
              <a:rPr lang="en-US" altLang="zh-CN" b="1" dirty="0"/>
              <a:t>170</a:t>
            </a:r>
            <a:r>
              <a:rPr lang="zh-CN" altLang="en-US" b="1" dirty="0"/>
              <a:t>名被试这</a:t>
            </a:r>
            <a:r>
              <a:rPr lang="en-US" altLang="zh-CN" b="1" dirty="0"/>
              <a:t>3</a:t>
            </a:r>
            <a:r>
              <a:rPr lang="zh-CN" altLang="en-US" b="1" dirty="0"/>
              <a:t>种特质的测量结果（数据文件名：例题</a:t>
            </a:r>
            <a:r>
              <a:rPr lang="en-US" altLang="zh-CN" b="1" dirty="0"/>
              <a:t>1202-ItemABC.sav</a:t>
            </a:r>
            <a:r>
              <a:rPr lang="zh-CN" altLang="en-US" b="1" dirty="0"/>
              <a:t>）。现在要用结构方程建模的方法考察这些题项能否很好地反映其背后的特质，可以怎么做？</a:t>
            </a:r>
          </a:p>
          <a:p>
            <a:endParaRPr lang="zh-CN" altLang="en-US"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1464" y="0"/>
            <a:ext cx="9721080" cy="6741368"/>
          </a:xfrm>
          <a:prstGeom prst="rect">
            <a:avLst/>
          </a:prstGeom>
          <a:noFill/>
          <a:ln>
            <a:noFill/>
          </a:ln>
        </p:spPr>
      </p:pic>
      <p:sp>
        <p:nvSpPr>
          <p:cNvPr id="2" name="标题 1"/>
          <p:cNvSpPr>
            <a:spLocks noGrp="1"/>
          </p:cNvSpPr>
          <p:nvPr>
            <p:ph type="title"/>
          </p:nvPr>
        </p:nvSpPr>
        <p:spPr>
          <a:xfrm>
            <a:off x="914400" y="609600"/>
            <a:ext cx="2805336" cy="1143000"/>
          </a:xfrm>
        </p:spPr>
        <p:txBody>
          <a:bodyPr/>
          <a:lstStyle/>
          <a:p>
            <a:r>
              <a:rPr lang="zh-CN" altLang="en-US" b="1" dirty="0"/>
              <a:t>初始模型</a:t>
            </a:r>
          </a:p>
        </p:txBody>
      </p:sp>
      <p:sp>
        <p:nvSpPr>
          <p:cNvPr id="3" name="内容占位符 2"/>
          <p:cNvSpPr>
            <a:spLocks noGrp="1"/>
          </p:cNvSpPr>
          <p:nvPr>
            <p:ph idx="1"/>
          </p:nvPr>
        </p:nvSpPr>
        <p:spPr/>
        <p:txBody>
          <a:bodyPr/>
          <a:lstStyle/>
          <a:p>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9960" y="44624"/>
            <a:ext cx="9795106" cy="6813376"/>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9496" y="44624"/>
            <a:ext cx="9289032" cy="6696744"/>
          </a:xfrm>
          <a:prstGeom prst="rect">
            <a:avLst/>
          </a:prstGeom>
          <a:noFill/>
          <a:ln>
            <a:noFill/>
          </a:ln>
        </p:spPr>
      </p:pic>
      <p:sp>
        <p:nvSpPr>
          <p:cNvPr id="2" name="标题 1"/>
          <p:cNvSpPr>
            <a:spLocks noGrp="1"/>
          </p:cNvSpPr>
          <p:nvPr>
            <p:ph type="title"/>
          </p:nvPr>
        </p:nvSpPr>
        <p:spPr>
          <a:xfrm>
            <a:off x="263352" y="609600"/>
            <a:ext cx="3672408" cy="1143000"/>
          </a:xfrm>
        </p:spPr>
        <p:txBody>
          <a:bodyPr/>
          <a:lstStyle/>
          <a:p>
            <a:r>
              <a:rPr lang="zh-CN" altLang="en-US" b="1" dirty="0"/>
              <a:t>“终极”模型</a:t>
            </a:r>
          </a:p>
        </p:txBody>
      </p:sp>
      <p:sp>
        <p:nvSpPr>
          <p:cNvPr id="3" name="内容占位符 2"/>
          <p:cNvSpPr>
            <a:spLocks noGrp="1"/>
          </p:cNvSpPr>
          <p:nvPr>
            <p:ph idx="1"/>
          </p:nvPr>
        </p:nvSpPr>
        <p:spPr/>
        <p:txBody>
          <a:bodyPr/>
          <a:lstStyle/>
          <a:p>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3432" y="116632"/>
            <a:ext cx="10363200" cy="1143000"/>
          </a:xfrm>
        </p:spPr>
        <p:txBody>
          <a:bodyPr/>
          <a:lstStyle/>
          <a:p>
            <a:r>
              <a:rPr lang="zh-CN" altLang="en-US" dirty="0"/>
              <a:t>回归分析也可以用</a:t>
            </a:r>
            <a:r>
              <a:rPr lang="en-US" altLang="zh-CN" dirty="0"/>
              <a:t>SEM</a:t>
            </a:r>
            <a:r>
              <a:rPr lang="zh-CN" altLang="en-US" dirty="0"/>
              <a:t>来做</a:t>
            </a:r>
          </a:p>
        </p:txBody>
      </p:sp>
      <p:sp>
        <p:nvSpPr>
          <p:cNvPr id="3" name="内容占位符 2"/>
          <p:cNvSpPr>
            <a:spLocks noGrp="1"/>
          </p:cNvSpPr>
          <p:nvPr>
            <p:ph idx="1"/>
          </p:nvPr>
        </p:nvSpPr>
        <p:spPr/>
        <p:txBody>
          <a:bodyPr/>
          <a:lstStyle/>
          <a:p>
            <a:endParaRPr lang="zh-CN" altLang="en-US"/>
          </a:p>
        </p:txBody>
      </p:sp>
      <p:pic>
        <p:nvPicPr>
          <p:cNvPr id="5" name="图片 4"/>
          <p:cNvPicPr>
            <a:picLocks noChangeAspect="1"/>
          </p:cNvPicPr>
          <p:nvPr/>
        </p:nvPicPr>
        <p:blipFill>
          <a:blip r:embed="rId2"/>
          <a:stretch>
            <a:fillRect/>
          </a:stretch>
        </p:blipFill>
        <p:spPr>
          <a:xfrm>
            <a:off x="388115" y="1412776"/>
            <a:ext cx="11415769" cy="47525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zh-CN" altLang="en-US" b="1"/>
              <a:t>观察变量与潜变量的区别</a:t>
            </a:r>
          </a:p>
        </p:txBody>
      </p:sp>
      <p:sp>
        <p:nvSpPr>
          <p:cNvPr id="10243" name="Rectangle 3"/>
          <p:cNvSpPr>
            <a:spLocks noGrp="1" noChangeArrowheads="1"/>
          </p:cNvSpPr>
          <p:nvPr>
            <p:ph type="body" idx="1"/>
          </p:nvPr>
        </p:nvSpPr>
        <p:spPr>
          <a:xfrm>
            <a:off x="1343472" y="1981200"/>
            <a:ext cx="9289603" cy="4114800"/>
          </a:xfrm>
        </p:spPr>
        <p:txBody>
          <a:bodyPr/>
          <a:lstStyle/>
          <a:p>
            <a:r>
              <a:rPr lang="zh-CN" altLang="en-US" b="1" dirty="0"/>
              <a:t>我们用测验来测定人的某种特质（变量）</a:t>
            </a:r>
          </a:p>
          <a:p>
            <a:r>
              <a:rPr lang="zh-CN" altLang="en-US" b="1" dirty="0"/>
              <a:t>测验得分仅仅是</a:t>
            </a:r>
            <a:r>
              <a:rPr lang="zh-CN" altLang="en-US" b="1" u="sng" dirty="0">
                <a:solidFill>
                  <a:srgbClr val="FF0000"/>
                </a:solidFill>
              </a:rPr>
              <a:t>外在结果</a:t>
            </a:r>
            <a:r>
              <a:rPr lang="zh-CN" altLang="en-US" b="1" dirty="0"/>
              <a:t>（标识，即测量变量、指标）</a:t>
            </a:r>
          </a:p>
          <a:p>
            <a:r>
              <a:rPr lang="zh-CN" altLang="en-US" b="1" dirty="0"/>
              <a:t>并不直接等于想测量的特质</a:t>
            </a:r>
          </a:p>
          <a:p>
            <a:r>
              <a:rPr lang="zh-CN" altLang="en-US" b="1" dirty="0">
                <a:solidFill>
                  <a:srgbClr val="FF3300"/>
                </a:solidFill>
              </a:rPr>
              <a:t>想测量的特质往往都是潜变量（因素）</a:t>
            </a:r>
            <a:endParaRPr lang="en-US" altLang="zh-CN" b="1" dirty="0">
              <a:solidFill>
                <a:srgbClr val="FF3300"/>
              </a:solidFill>
            </a:endParaRPr>
          </a:p>
          <a:p>
            <a:r>
              <a:rPr lang="zh-CN" altLang="en-US" b="1" dirty="0">
                <a:solidFill>
                  <a:srgbClr val="FF3300"/>
                </a:solidFill>
              </a:rPr>
              <a:t>潜变量为因，标识为果（也有相反做法）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3"/>
          <p:cNvSpPr>
            <a:spLocks noGrp="1" noChangeArrowheads="1"/>
          </p:cNvSpPr>
          <p:nvPr>
            <p:ph type="title"/>
          </p:nvPr>
        </p:nvSpPr>
        <p:spPr/>
        <p:txBody>
          <a:bodyPr/>
          <a:lstStyle/>
          <a:p>
            <a:r>
              <a:rPr lang="zh-CN" altLang="en-US" b="1"/>
              <a:t>见闻就是观察变量</a:t>
            </a:r>
            <a:br>
              <a:rPr lang="en-US" altLang="zh-CN" b="1"/>
            </a:br>
            <a:r>
              <a:rPr lang="zh-CN" altLang="en-US" b="1"/>
              <a:t>黑箱里面是潜变量</a:t>
            </a:r>
          </a:p>
        </p:txBody>
      </p:sp>
      <p:sp>
        <p:nvSpPr>
          <p:cNvPr id="16387" name="文本占位符 4"/>
          <p:cNvSpPr>
            <a:spLocks noGrp="1" noChangeArrowheads="1"/>
          </p:cNvSpPr>
          <p:nvPr>
            <p:ph type="body" idx="1"/>
          </p:nvPr>
        </p:nvSpPr>
        <p:spPr>
          <a:xfrm>
            <a:off x="1552575" y="1681163"/>
            <a:ext cx="3175000" cy="823912"/>
          </a:xfrm>
        </p:spPr>
        <p:txBody>
          <a:bodyPr/>
          <a:lstStyle/>
          <a:p>
            <a:pPr algn="r"/>
            <a:r>
              <a:rPr lang="zh-CN" altLang="en-US">
                <a:solidFill>
                  <a:srgbClr val="00B050"/>
                </a:solidFill>
              </a:rPr>
              <a:t>左边所见所闻</a:t>
            </a:r>
          </a:p>
        </p:txBody>
      </p:sp>
      <p:sp>
        <p:nvSpPr>
          <p:cNvPr id="6" name="内容占位符 5"/>
          <p:cNvSpPr>
            <a:spLocks noGrp="1"/>
          </p:cNvSpPr>
          <p:nvPr>
            <p:ph sz="half" idx="2"/>
          </p:nvPr>
        </p:nvSpPr>
        <p:spPr>
          <a:xfrm>
            <a:off x="2154238" y="2505075"/>
            <a:ext cx="2501900" cy="3684588"/>
          </a:xfrm>
        </p:spPr>
        <p:txBody>
          <a:bodyPr/>
          <a:lstStyle/>
          <a:p>
            <a:pPr marL="0" indent="0" algn="r">
              <a:buFontTx/>
              <a:buNone/>
              <a:defRPr/>
            </a:pPr>
            <a:r>
              <a:rPr lang="en-US" altLang="zh-CN" b="1" i="1" dirty="0"/>
              <a:t>X</a:t>
            </a:r>
            <a:r>
              <a:rPr lang="en-US" altLang="zh-CN" b="1" baseline="-25000" dirty="0"/>
              <a:t>1</a:t>
            </a:r>
          </a:p>
          <a:p>
            <a:pPr marL="0" indent="0" algn="r">
              <a:buFontTx/>
              <a:buNone/>
              <a:defRPr/>
            </a:pPr>
            <a:r>
              <a:rPr lang="en-US" altLang="zh-CN" b="1" i="1" dirty="0"/>
              <a:t>X</a:t>
            </a:r>
            <a:r>
              <a:rPr lang="en-US" altLang="zh-CN" b="1" baseline="-25000" dirty="0"/>
              <a:t>2</a:t>
            </a:r>
            <a:endParaRPr lang="en-US" altLang="zh-CN" b="1" i="1" baseline="-25000" dirty="0"/>
          </a:p>
          <a:p>
            <a:pPr marL="0" indent="0" algn="r">
              <a:buFontTx/>
              <a:buNone/>
              <a:defRPr/>
            </a:pPr>
            <a:r>
              <a:rPr lang="en-US" altLang="zh-CN" b="1" i="1" dirty="0"/>
              <a:t>X</a:t>
            </a:r>
            <a:r>
              <a:rPr lang="en-US" altLang="zh-CN" b="1" baseline="-25000" dirty="0"/>
              <a:t>3</a:t>
            </a:r>
          </a:p>
          <a:p>
            <a:pPr marL="0" indent="0" algn="r">
              <a:buFontTx/>
              <a:buNone/>
              <a:defRPr/>
            </a:pPr>
            <a:r>
              <a:rPr lang="en-US" altLang="zh-CN" b="1" i="1" dirty="0"/>
              <a:t>X</a:t>
            </a:r>
            <a:r>
              <a:rPr lang="en-US" altLang="zh-CN" b="1" baseline="-25000" dirty="0"/>
              <a:t>4</a:t>
            </a:r>
            <a:endParaRPr lang="en-US" altLang="zh-CN" b="1" i="1" baseline="-25000" dirty="0"/>
          </a:p>
          <a:p>
            <a:pPr marL="0" indent="0" algn="r">
              <a:buFontTx/>
              <a:buNone/>
              <a:defRPr/>
            </a:pPr>
            <a:r>
              <a:rPr lang="en-US" altLang="zh-CN" b="1" dirty="0">
                <a:latin typeface="+mn-ea"/>
              </a:rPr>
              <a:t>……</a:t>
            </a:r>
          </a:p>
          <a:p>
            <a:pPr marL="0" indent="0" algn="r">
              <a:buFontTx/>
              <a:buNone/>
              <a:defRPr/>
            </a:pPr>
            <a:r>
              <a:rPr lang="en-US" altLang="zh-CN" b="1" i="1" dirty="0" err="1"/>
              <a:t>X</a:t>
            </a:r>
            <a:r>
              <a:rPr lang="en-US" altLang="zh-CN" b="1" i="1" baseline="-25000" dirty="0" err="1"/>
              <a:t>p</a:t>
            </a:r>
            <a:endParaRPr lang="en-US" altLang="zh-CN" b="1" i="1" baseline="-25000" dirty="0"/>
          </a:p>
        </p:txBody>
      </p:sp>
      <p:sp>
        <p:nvSpPr>
          <p:cNvPr id="16389" name="文本占位符 6"/>
          <p:cNvSpPr>
            <a:spLocks noGrp="1" noChangeArrowheads="1"/>
          </p:cNvSpPr>
          <p:nvPr>
            <p:ph type="body" sz="quarter" idx="3"/>
          </p:nvPr>
        </p:nvSpPr>
        <p:spPr>
          <a:xfrm>
            <a:off x="6959600" y="1681163"/>
            <a:ext cx="3081338" cy="823912"/>
          </a:xfrm>
        </p:spPr>
        <p:txBody>
          <a:bodyPr/>
          <a:lstStyle/>
          <a:p>
            <a:r>
              <a:rPr lang="zh-CN" altLang="en-US">
                <a:solidFill>
                  <a:srgbClr val="00B050"/>
                </a:solidFill>
              </a:rPr>
              <a:t>右边所见所闻</a:t>
            </a:r>
          </a:p>
        </p:txBody>
      </p:sp>
      <p:sp>
        <p:nvSpPr>
          <p:cNvPr id="8" name="内容占位符 7"/>
          <p:cNvSpPr>
            <a:spLocks noGrp="1"/>
          </p:cNvSpPr>
          <p:nvPr>
            <p:ph sz="quarter" idx="4"/>
          </p:nvPr>
        </p:nvSpPr>
        <p:spPr>
          <a:xfrm>
            <a:off x="7175500" y="2505075"/>
            <a:ext cx="2865438" cy="3684588"/>
          </a:xfrm>
        </p:spPr>
        <p:txBody>
          <a:bodyPr/>
          <a:lstStyle/>
          <a:p>
            <a:pPr marL="0" indent="0">
              <a:buFontTx/>
              <a:buNone/>
              <a:defRPr/>
            </a:pPr>
            <a:r>
              <a:rPr lang="en-US" altLang="zh-CN" b="1" i="1" dirty="0"/>
              <a:t>Y</a:t>
            </a:r>
            <a:r>
              <a:rPr lang="en-US" altLang="zh-CN" b="1" baseline="-25000" dirty="0"/>
              <a:t>1</a:t>
            </a:r>
          </a:p>
          <a:p>
            <a:pPr marL="0" indent="0">
              <a:buFontTx/>
              <a:buNone/>
              <a:defRPr/>
            </a:pPr>
            <a:r>
              <a:rPr lang="en-US" altLang="zh-CN" b="1" i="1" dirty="0"/>
              <a:t>Y</a:t>
            </a:r>
            <a:r>
              <a:rPr lang="en-US" altLang="zh-CN" b="1" baseline="-25000" dirty="0"/>
              <a:t>2</a:t>
            </a:r>
            <a:endParaRPr lang="en-US" altLang="zh-CN" b="1" i="1" baseline="-25000" dirty="0"/>
          </a:p>
          <a:p>
            <a:pPr marL="0" indent="0">
              <a:buFontTx/>
              <a:buNone/>
              <a:defRPr/>
            </a:pPr>
            <a:r>
              <a:rPr lang="en-US" altLang="zh-CN" b="1" i="1" dirty="0"/>
              <a:t>Y</a:t>
            </a:r>
            <a:r>
              <a:rPr lang="en-US" altLang="zh-CN" b="1" baseline="-25000" dirty="0"/>
              <a:t>3</a:t>
            </a:r>
          </a:p>
          <a:p>
            <a:pPr marL="0" indent="0">
              <a:buFontTx/>
              <a:buNone/>
              <a:defRPr/>
            </a:pPr>
            <a:r>
              <a:rPr lang="en-US" altLang="zh-CN" b="1" i="1" dirty="0"/>
              <a:t>Y</a:t>
            </a:r>
            <a:r>
              <a:rPr lang="en-US" altLang="zh-CN" b="1" baseline="-25000" dirty="0"/>
              <a:t>4</a:t>
            </a:r>
            <a:endParaRPr lang="en-US" altLang="zh-CN" b="1" i="1" baseline="-25000" dirty="0"/>
          </a:p>
          <a:p>
            <a:pPr marL="0" indent="0">
              <a:buFontTx/>
              <a:buNone/>
              <a:defRPr/>
            </a:pPr>
            <a:r>
              <a:rPr lang="en-US" altLang="zh-CN" b="1" dirty="0">
                <a:latin typeface="+mj-ea"/>
              </a:rPr>
              <a:t>……</a:t>
            </a:r>
          </a:p>
          <a:p>
            <a:pPr marL="0" indent="0">
              <a:buFontTx/>
              <a:buNone/>
              <a:defRPr/>
            </a:pPr>
            <a:r>
              <a:rPr lang="en-US" altLang="zh-CN" b="1" i="1" dirty="0" err="1"/>
              <a:t>Y</a:t>
            </a:r>
            <a:r>
              <a:rPr lang="en-US" altLang="zh-CN" b="1" i="1" baseline="-25000" dirty="0" err="1"/>
              <a:t>q</a:t>
            </a:r>
            <a:endParaRPr lang="zh-CN" altLang="en-US" b="1" i="1" baseline="-25000" dirty="0"/>
          </a:p>
          <a:p>
            <a:pPr>
              <a:defRPr/>
            </a:pPr>
            <a:endParaRPr lang="zh-CN" altLang="en-US" dirty="0"/>
          </a:p>
        </p:txBody>
      </p:sp>
      <p:sp>
        <p:nvSpPr>
          <p:cNvPr id="3" name="文本框 2"/>
          <p:cNvSpPr txBox="1"/>
          <p:nvPr/>
        </p:nvSpPr>
        <p:spPr>
          <a:xfrm>
            <a:off x="5593532" y="2577654"/>
            <a:ext cx="574476" cy="3538220"/>
          </a:xfrm>
          <a:prstGeom prst="rect">
            <a:avLst/>
          </a:prstGeom>
          <a:noFill/>
          <a:ln w="15875">
            <a:solidFill>
              <a:schemeClr val="tx1"/>
            </a:solidFill>
            <a:bevel/>
          </a:ln>
          <a:scene3d>
            <a:camera prst="orthographicFront"/>
            <a:lightRig rig="threePt" dir="t"/>
          </a:scene3d>
          <a:sp3d>
            <a:bevelT/>
          </a:sp3d>
        </p:spPr>
        <p:txBody>
          <a:bodyPr>
            <a:spAutoFit/>
          </a:bodyPr>
          <a:lstStyle/>
          <a:p>
            <a:pPr>
              <a:defRPr/>
            </a:pPr>
            <a:endParaRPr lang="en-US" altLang="zh-CN" sz="3200" b="1" dirty="0"/>
          </a:p>
          <a:p>
            <a:pPr>
              <a:defRPr/>
            </a:pPr>
            <a:r>
              <a:rPr lang="zh-CN" altLang="en-US" sz="3200" b="1" dirty="0"/>
              <a:t>黑</a:t>
            </a:r>
            <a:endParaRPr lang="en-US" altLang="zh-CN" sz="3200" b="1" dirty="0"/>
          </a:p>
          <a:p>
            <a:pPr>
              <a:defRPr/>
            </a:pPr>
            <a:endParaRPr lang="en-US" altLang="zh-CN" sz="3200" b="1" dirty="0"/>
          </a:p>
          <a:p>
            <a:pPr>
              <a:defRPr/>
            </a:pPr>
            <a:endParaRPr lang="en-US" altLang="zh-CN" sz="3200" b="1" dirty="0"/>
          </a:p>
          <a:p>
            <a:pPr>
              <a:defRPr/>
            </a:pPr>
            <a:endParaRPr lang="en-US" altLang="zh-CN" sz="3200" b="1" dirty="0"/>
          </a:p>
          <a:p>
            <a:pPr>
              <a:defRPr/>
            </a:pPr>
            <a:r>
              <a:rPr lang="zh-CN" altLang="en-US" sz="3200" b="1" dirty="0"/>
              <a:t>箱</a:t>
            </a:r>
            <a:endParaRPr lang="en-US" altLang="zh-CN" sz="3200" b="1" dirty="0"/>
          </a:p>
          <a:p>
            <a:pPr>
              <a:defRPr/>
            </a:pPr>
            <a:endParaRPr lang="zh-CN" altLang="en-US" sz="3200" b="1" dirty="0"/>
          </a:p>
        </p:txBody>
      </p:sp>
      <p:sp>
        <p:nvSpPr>
          <p:cNvPr id="4" name="矩形 3"/>
          <p:cNvSpPr/>
          <p:nvPr/>
        </p:nvSpPr>
        <p:spPr>
          <a:xfrm>
            <a:off x="4852988" y="2603500"/>
            <a:ext cx="642620" cy="460375"/>
          </a:xfrm>
          <a:prstGeom prst="rect">
            <a:avLst/>
          </a:prstGeom>
        </p:spPr>
        <p:txBody>
          <a:bodyPr wrap="none">
            <a:spAutoFit/>
          </a:bodyPr>
          <a:lstStyle/>
          <a:p>
            <a:pPr>
              <a:defRPr/>
            </a:pPr>
            <a:r>
              <a:rPr lang="en-US" altLang="zh-CN" b="1" dirty="0">
                <a:latin typeface="+mn-ea"/>
                <a:ea typeface="+mn-ea"/>
              </a:rPr>
              <a:t>&lt;—</a:t>
            </a:r>
            <a:endParaRPr lang="zh-CN" altLang="en-US" b="1" dirty="0">
              <a:latin typeface="+mn-ea"/>
              <a:ea typeface="+mn-ea"/>
            </a:endParaRPr>
          </a:p>
        </p:txBody>
      </p:sp>
      <p:sp>
        <p:nvSpPr>
          <p:cNvPr id="10" name="矩形 9"/>
          <p:cNvSpPr/>
          <p:nvPr/>
        </p:nvSpPr>
        <p:spPr>
          <a:xfrm>
            <a:off x="4819650" y="3141663"/>
            <a:ext cx="642620" cy="460375"/>
          </a:xfrm>
          <a:prstGeom prst="rect">
            <a:avLst/>
          </a:prstGeom>
        </p:spPr>
        <p:txBody>
          <a:bodyPr wrap="none">
            <a:spAutoFit/>
          </a:bodyPr>
          <a:lstStyle/>
          <a:p>
            <a:pPr>
              <a:defRPr/>
            </a:pPr>
            <a:r>
              <a:rPr lang="en-US" altLang="zh-CN" b="1" dirty="0">
                <a:latin typeface="+mn-ea"/>
              </a:rPr>
              <a:t>&lt;—</a:t>
            </a:r>
            <a:endParaRPr lang="zh-CN" altLang="en-US" b="1" dirty="0">
              <a:latin typeface="+mn-ea"/>
              <a:ea typeface="+mn-ea"/>
            </a:endParaRPr>
          </a:p>
        </p:txBody>
      </p:sp>
      <p:sp>
        <p:nvSpPr>
          <p:cNvPr id="11" name="矩形 10"/>
          <p:cNvSpPr/>
          <p:nvPr/>
        </p:nvSpPr>
        <p:spPr>
          <a:xfrm>
            <a:off x="4808538" y="3746500"/>
            <a:ext cx="642620" cy="460375"/>
          </a:xfrm>
          <a:prstGeom prst="rect">
            <a:avLst/>
          </a:prstGeom>
        </p:spPr>
        <p:txBody>
          <a:bodyPr wrap="none">
            <a:spAutoFit/>
          </a:bodyPr>
          <a:lstStyle/>
          <a:p>
            <a:pPr>
              <a:defRPr/>
            </a:pPr>
            <a:r>
              <a:rPr lang="en-US" altLang="zh-CN" b="1" dirty="0">
                <a:latin typeface="+mn-ea"/>
              </a:rPr>
              <a:t>&lt;—</a:t>
            </a:r>
            <a:endParaRPr lang="zh-CN" altLang="en-US" b="1" dirty="0">
              <a:latin typeface="+mn-ea"/>
            </a:endParaRPr>
          </a:p>
        </p:txBody>
      </p:sp>
      <p:sp>
        <p:nvSpPr>
          <p:cNvPr id="12" name="矩形 11"/>
          <p:cNvSpPr/>
          <p:nvPr/>
        </p:nvSpPr>
        <p:spPr>
          <a:xfrm>
            <a:off x="4819650" y="4348163"/>
            <a:ext cx="642620" cy="460375"/>
          </a:xfrm>
          <a:prstGeom prst="rect">
            <a:avLst/>
          </a:prstGeom>
        </p:spPr>
        <p:txBody>
          <a:bodyPr wrap="none">
            <a:spAutoFit/>
          </a:bodyPr>
          <a:lstStyle/>
          <a:p>
            <a:pPr>
              <a:defRPr/>
            </a:pPr>
            <a:r>
              <a:rPr lang="en-US" altLang="zh-CN" b="1" dirty="0">
                <a:latin typeface="+mn-ea"/>
              </a:rPr>
              <a:t>&lt;—</a:t>
            </a:r>
            <a:endParaRPr lang="zh-CN" altLang="en-US" b="1" dirty="0">
              <a:latin typeface="+mn-ea"/>
            </a:endParaRPr>
          </a:p>
        </p:txBody>
      </p:sp>
      <p:sp>
        <p:nvSpPr>
          <p:cNvPr id="13" name="矩形 12"/>
          <p:cNvSpPr/>
          <p:nvPr/>
        </p:nvSpPr>
        <p:spPr>
          <a:xfrm>
            <a:off x="6423025" y="2603500"/>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
        <p:nvSpPr>
          <p:cNvPr id="14" name="矩形 13"/>
          <p:cNvSpPr/>
          <p:nvPr/>
        </p:nvSpPr>
        <p:spPr>
          <a:xfrm>
            <a:off x="6391275" y="3141663"/>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
        <p:nvSpPr>
          <p:cNvPr id="15" name="矩形 14"/>
          <p:cNvSpPr/>
          <p:nvPr/>
        </p:nvSpPr>
        <p:spPr>
          <a:xfrm>
            <a:off x="6380163" y="3746500"/>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
        <p:nvSpPr>
          <p:cNvPr id="16" name="矩形 15"/>
          <p:cNvSpPr/>
          <p:nvPr/>
        </p:nvSpPr>
        <p:spPr>
          <a:xfrm>
            <a:off x="6391275" y="4348163"/>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
        <p:nvSpPr>
          <p:cNvPr id="17" name="矩形 16"/>
          <p:cNvSpPr/>
          <p:nvPr/>
        </p:nvSpPr>
        <p:spPr>
          <a:xfrm>
            <a:off x="4800600" y="5427663"/>
            <a:ext cx="642620" cy="460375"/>
          </a:xfrm>
          <a:prstGeom prst="rect">
            <a:avLst/>
          </a:prstGeom>
        </p:spPr>
        <p:txBody>
          <a:bodyPr wrap="none">
            <a:spAutoFit/>
          </a:bodyPr>
          <a:lstStyle/>
          <a:p>
            <a:pPr>
              <a:defRPr/>
            </a:pPr>
            <a:r>
              <a:rPr lang="en-US" altLang="zh-CN" b="1" dirty="0">
                <a:latin typeface="+mn-ea"/>
              </a:rPr>
              <a:t>&lt;—</a:t>
            </a:r>
            <a:endParaRPr lang="zh-CN" altLang="en-US" b="1" dirty="0">
              <a:latin typeface="+mn-ea"/>
            </a:endParaRPr>
          </a:p>
        </p:txBody>
      </p:sp>
      <p:sp>
        <p:nvSpPr>
          <p:cNvPr id="18" name="矩形 17"/>
          <p:cNvSpPr/>
          <p:nvPr/>
        </p:nvSpPr>
        <p:spPr>
          <a:xfrm>
            <a:off x="6467475" y="5549900"/>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
        <p:nvSpPr>
          <p:cNvPr id="19" name="矩形 18"/>
          <p:cNvSpPr/>
          <p:nvPr/>
        </p:nvSpPr>
        <p:spPr>
          <a:xfrm>
            <a:off x="4824413" y="4887913"/>
            <a:ext cx="642620" cy="460375"/>
          </a:xfrm>
          <a:prstGeom prst="rect">
            <a:avLst/>
          </a:prstGeom>
        </p:spPr>
        <p:txBody>
          <a:bodyPr wrap="none">
            <a:spAutoFit/>
          </a:bodyPr>
          <a:lstStyle/>
          <a:p>
            <a:pPr>
              <a:defRPr/>
            </a:pPr>
            <a:r>
              <a:rPr lang="en-US" altLang="zh-CN" b="1" dirty="0">
                <a:latin typeface="+mn-ea"/>
              </a:rPr>
              <a:t>&lt;—</a:t>
            </a:r>
            <a:endParaRPr lang="zh-CN" altLang="en-US" b="1" dirty="0">
              <a:latin typeface="+mn-ea"/>
            </a:endParaRPr>
          </a:p>
        </p:txBody>
      </p:sp>
      <p:sp>
        <p:nvSpPr>
          <p:cNvPr id="20" name="矩形 19"/>
          <p:cNvSpPr/>
          <p:nvPr/>
        </p:nvSpPr>
        <p:spPr>
          <a:xfrm>
            <a:off x="6415088" y="4948238"/>
            <a:ext cx="642620" cy="460375"/>
          </a:xfrm>
          <a:prstGeom prst="rect">
            <a:avLst/>
          </a:prstGeom>
        </p:spPr>
        <p:txBody>
          <a:bodyPr wrap="none">
            <a:spAutoFit/>
          </a:bodyPr>
          <a:lstStyle/>
          <a:p>
            <a:pPr>
              <a:defRPr/>
            </a:pPr>
            <a:r>
              <a:rPr lang="en-US" altLang="zh-CN" b="1" dirty="0">
                <a:latin typeface="+mn-ea"/>
                <a:ea typeface="+mn-ea"/>
              </a:rPr>
              <a:t>—&gt;</a:t>
            </a:r>
            <a:endParaRPr lang="zh-CN" altLang="en-US" b="1" dirty="0">
              <a:latin typeface="+mn-ea"/>
              <a:ea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08213" y="188913"/>
            <a:ext cx="7772400" cy="1143000"/>
          </a:xfrm>
        </p:spPr>
        <p:txBody>
          <a:bodyPr/>
          <a:lstStyle/>
          <a:p>
            <a:r>
              <a:rPr lang="zh-CN" altLang="en-US" b="1">
                <a:latin typeface="宋体" panose="02010600030101010101" pitchFamily="2" charset="-122"/>
              </a:rPr>
              <a:t>通径图中的变量</a:t>
            </a:r>
          </a:p>
        </p:txBody>
      </p:sp>
      <p:sp>
        <p:nvSpPr>
          <p:cNvPr id="19459" name="Rectangle 3"/>
          <p:cNvSpPr>
            <a:spLocks noGrp="1" noChangeArrowheads="1"/>
          </p:cNvSpPr>
          <p:nvPr>
            <p:ph type="body" sz="half" idx="1"/>
          </p:nvPr>
        </p:nvSpPr>
        <p:spPr>
          <a:xfrm>
            <a:off x="2212975" y="1485900"/>
            <a:ext cx="3814763" cy="4322763"/>
          </a:xfrm>
        </p:spPr>
        <p:txBody>
          <a:bodyPr/>
          <a:lstStyle/>
          <a:p>
            <a:r>
              <a:rPr lang="zh-CN" altLang="en-US" sz="2800" b="1" dirty="0">
                <a:solidFill>
                  <a:srgbClr val="FF3300"/>
                </a:solidFill>
              </a:rPr>
              <a:t>原因方面</a:t>
            </a:r>
          </a:p>
          <a:p>
            <a:r>
              <a:rPr lang="zh-CN" altLang="en-US" sz="2800" b="1" dirty="0"/>
              <a:t>观察变量（</a:t>
            </a:r>
            <a:r>
              <a:rPr lang="zh-CN" altLang="en-US" sz="2800" b="1" i="1" dirty="0"/>
              <a:t>x</a:t>
            </a:r>
            <a:r>
              <a:rPr lang="zh-CN" altLang="en-US" sz="2800" b="1" dirty="0"/>
              <a:t>）</a:t>
            </a:r>
          </a:p>
          <a:p>
            <a:pPr lvl="1"/>
            <a:r>
              <a:rPr lang="zh-CN" altLang="en-US" sz="2400" b="1" dirty="0"/>
              <a:t>外生标识</a:t>
            </a:r>
          </a:p>
          <a:p>
            <a:r>
              <a:rPr lang="zh-CN" altLang="en-US" sz="2800" b="1" dirty="0"/>
              <a:t>外生潜变量（</a:t>
            </a:r>
            <a:r>
              <a:rPr lang="zh-CN" altLang="en-US" sz="2800" b="1" i="1" dirty="0">
                <a:sym typeface="Times New Roman" panose="02020603050405020304" pitchFamily="18" charset="0"/>
              </a:rPr>
              <a:t>ξ</a:t>
            </a:r>
            <a:r>
              <a:rPr lang="zh-CN" altLang="en-US" sz="2800" b="1" dirty="0"/>
              <a:t>）</a:t>
            </a:r>
          </a:p>
          <a:p>
            <a:r>
              <a:rPr lang="zh-CN" altLang="en-US" sz="2800" b="1" i="1" dirty="0"/>
              <a:t>x</a:t>
            </a:r>
            <a:r>
              <a:rPr lang="zh-CN" altLang="en-US" sz="2800" b="1" dirty="0"/>
              <a:t>的测量误差</a:t>
            </a:r>
            <a:r>
              <a:rPr lang="zh-CN" altLang="en-US" sz="2800" b="1" i="1" dirty="0">
                <a:sym typeface="Times New Roman" panose="02020603050405020304" pitchFamily="18" charset="0"/>
              </a:rPr>
              <a:t>δ</a:t>
            </a:r>
          </a:p>
          <a:p>
            <a:r>
              <a:rPr lang="zh-CN" altLang="en-US" sz="2800" b="1" i="1" dirty="0">
                <a:sym typeface="Times New Roman" panose="02020603050405020304" pitchFamily="18" charset="0"/>
              </a:rPr>
              <a:t>ϕ</a:t>
            </a:r>
            <a:r>
              <a:rPr lang="zh-CN" altLang="en-US" sz="2800" b="1" dirty="0">
                <a:sym typeface="Times New Roman" panose="02020603050405020304" pitchFamily="18" charset="0"/>
              </a:rPr>
              <a:t>表示</a:t>
            </a:r>
            <a:r>
              <a:rPr lang="zh-CN" altLang="en-US" sz="2800" b="1" dirty="0"/>
              <a:t>外生</a:t>
            </a:r>
            <a:r>
              <a:rPr lang="zh-CN" altLang="en-US" sz="2800" b="1" dirty="0">
                <a:sym typeface="Times New Roman" panose="02020603050405020304" pitchFamily="18" charset="0"/>
              </a:rPr>
              <a:t>潜变量间关系</a:t>
            </a:r>
            <a:endParaRPr lang="zh-CN" altLang="en-US" sz="2800" b="1" i="1" dirty="0">
              <a:sym typeface="Times New Roman" panose="02020603050405020304" pitchFamily="18" charset="0"/>
            </a:endParaRPr>
          </a:p>
        </p:txBody>
      </p:sp>
      <p:sp>
        <p:nvSpPr>
          <p:cNvPr id="19460" name="Rectangle 4"/>
          <p:cNvSpPr>
            <a:spLocks noGrp="1" noChangeArrowheads="1"/>
          </p:cNvSpPr>
          <p:nvPr>
            <p:ph type="body" sz="half" idx="2"/>
          </p:nvPr>
        </p:nvSpPr>
        <p:spPr>
          <a:xfrm>
            <a:off x="6170613" y="1485900"/>
            <a:ext cx="3814762" cy="4032250"/>
          </a:xfrm>
        </p:spPr>
        <p:txBody>
          <a:bodyPr/>
          <a:lstStyle/>
          <a:p>
            <a:pPr>
              <a:lnSpc>
                <a:spcPct val="90000"/>
              </a:lnSpc>
            </a:pPr>
            <a:r>
              <a:rPr lang="zh-CN" altLang="en-US" sz="2800" b="1" dirty="0">
                <a:solidFill>
                  <a:srgbClr val="FF3300"/>
                </a:solidFill>
              </a:rPr>
              <a:t>结果方面</a:t>
            </a:r>
          </a:p>
          <a:p>
            <a:pPr>
              <a:lnSpc>
                <a:spcPct val="90000"/>
              </a:lnSpc>
            </a:pPr>
            <a:r>
              <a:rPr lang="zh-CN" altLang="en-US" sz="2800" b="1" dirty="0"/>
              <a:t>观察变量（</a:t>
            </a:r>
            <a:r>
              <a:rPr lang="zh-CN" altLang="en-US" sz="2800" b="1" i="1" dirty="0"/>
              <a:t>y</a:t>
            </a:r>
            <a:r>
              <a:rPr lang="zh-CN" altLang="en-US" sz="2800" b="1" dirty="0"/>
              <a:t>）</a:t>
            </a:r>
          </a:p>
          <a:p>
            <a:pPr lvl="1">
              <a:lnSpc>
                <a:spcPct val="90000"/>
              </a:lnSpc>
            </a:pPr>
            <a:r>
              <a:rPr lang="zh-CN" altLang="en-US" sz="2400" b="1" dirty="0"/>
              <a:t>内生标识</a:t>
            </a:r>
          </a:p>
          <a:p>
            <a:pPr>
              <a:lnSpc>
                <a:spcPct val="90000"/>
              </a:lnSpc>
            </a:pPr>
            <a:r>
              <a:rPr lang="zh-CN" altLang="en-US" sz="2800" b="1" dirty="0"/>
              <a:t>内生潜变量（</a:t>
            </a:r>
            <a:r>
              <a:rPr lang="zh-CN" altLang="en-US" sz="2800" b="1" i="1" dirty="0">
                <a:sym typeface="Times New Roman" panose="02020603050405020304" pitchFamily="18" charset="0"/>
              </a:rPr>
              <a:t>η</a:t>
            </a:r>
            <a:r>
              <a:rPr lang="zh-CN" altLang="en-US" sz="2800" b="1" dirty="0"/>
              <a:t>）</a:t>
            </a:r>
          </a:p>
          <a:p>
            <a:pPr>
              <a:lnSpc>
                <a:spcPct val="90000"/>
              </a:lnSpc>
            </a:pPr>
            <a:r>
              <a:rPr lang="zh-CN" altLang="en-US" sz="2800" b="1" i="1" dirty="0"/>
              <a:t>y</a:t>
            </a:r>
            <a:r>
              <a:rPr lang="zh-CN" altLang="en-US" sz="2800" b="1" dirty="0"/>
              <a:t>的测量误差</a:t>
            </a:r>
            <a:r>
              <a:rPr lang="zh-CN" altLang="en-US" sz="2800" b="1" i="1" dirty="0">
                <a:sym typeface="Times New Roman" panose="02020603050405020304" pitchFamily="18" charset="0"/>
              </a:rPr>
              <a:t>ε</a:t>
            </a:r>
          </a:p>
          <a:p>
            <a:pPr>
              <a:lnSpc>
                <a:spcPct val="90000"/>
              </a:lnSpc>
            </a:pPr>
            <a:r>
              <a:rPr lang="zh-CN" altLang="en-US" sz="2800" b="1" i="1" dirty="0">
                <a:sym typeface="Times New Roman" panose="02020603050405020304" pitchFamily="18" charset="0"/>
              </a:rPr>
              <a:t>β</a:t>
            </a:r>
            <a:r>
              <a:rPr lang="zh-CN" altLang="en-US" sz="2800" b="1" dirty="0">
                <a:sym typeface="Times New Roman" panose="02020603050405020304" pitchFamily="18" charset="0"/>
              </a:rPr>
              <a:t>表示内生潜变量间关系</a:t>
            </a:r>
          </a:p>
          <a:p>
            <a:pPr>
              <a:lnSpc>
                <a:spcPct val="90000"/>
              </a:lnSpc>
            </a:pPr>
            <a:r>
              <a:rPr lang="zh-CN" altLang="en-US" sz="2800" b="1" dirty="0">
                <a:sym typeface="Times New Roman" panose="02020603050405020304" pitchFamily="18" charset="0"/>
              </a:rPr>
              <a:t>ζ内生潜变量预测误差项</a:t>
            </a:r>
          </a:p>
        </p:txBody>
      </p:sp>
      <p:sp>
        <p:nvSpPr>
          <p:cNvPr id="19461" name="Text Box 5"/>
          <p:cNvSpPr txBox="1">
            <a:spLocks noChangeArrowheads="1"/>
          </p:cNvSpPr>
          <p:nvPr/>
        </p:nvSpPr>
        <p:spPr bwMode="auto">
          <a:xfrm>
            <a:off x="3216275" y="5805488"/>
            <a:ext cx="5545138" cy="95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r>
              <a:rPr lang="zh-CN" altLang="en-US" sz="2800" b="1" i="1" dirty="0">
                <a:sym typeface="Times New Roman" panose="02020603050405020304" pitchFamily="18" charset="0"/>
              </a:rPr>
              <a:t>λ</a:t>
            </a:r>
            <a:r>
              <a:rPr lang="zh-CN" altLang="en-US" sz="2800" b="1" dirty="0">
                <a:sym typeface="Times New Roman" panose="02020603050405020304" pitchFamily="18" charset="0"/>
              </a:rPr>
              <a:t>表示标识与潜变量间关系</a:t>
            </a:r>
          </a:p>
          <a:p>
            <a:pPr algn="ctr" eaLnBrk="1" hangingPunct="1">
              <a:spcBef>
                <a:spcPct val="0"/>
              </a:spcBef>
              <a:buFontTx/>
              <a:buNone/>
            </a:pPr>
            <a:r>
              <a:rPr lang="zh-CN" altLang="en-US" sz="2800" b="1" i="1" dirty="0">
                <a:sym typeface="Times New Roman" panose="02020603050405020304" pitchFamily="18" charset="0"/>
              </a:rPr>
              <a:t>γ</a:t>
            </a:r>
            <a:r>
              <a:rPr lang="zh-CN" altLang="en-US" sz="2800" b="1" dirty="0">
                <a:sym typeface="Times New Roman" panose="02020603050405020304" pitchFamily="18" charset="0"/>
              </a:rPr>
              <a:t>表示外生与内生潜变量间关系</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zh-CN" altLang="zh-CN" b="1"/>
              <a:t>结构方程模型的结构</a:t>
            </a:r>
          </a:p>
        </p:txBody>
      </p:sp>
      <p:sp>
        <p:nvSpPr>
          <p:cNvPr id="2" name="内容占位符 1"/>
          <p:cNvSpPr>
            <a:spLocks noGrp="1"/>
          </p:cNvSpPr>
          <p:nvPr>
            <p:ph sz="half" idx="1"/>
          </p:nvPr>
        </p:nvSpPr>
        <p:spPr/>
        <p:txBody>
          <a:bodyPr/>
          <a:lstStyle/>
          <a:p>
            <a:pPr>
              <a:defRPr/>
            </a:pPr>
            <a:r>
              <a:rPr lang="zh-CN" altLang="en-US" b="1" dirty="0"/>
              <a:t>测量模型</a:t>
            </a:r>
            <a:endParaRPr lang="en-US" altLang="zh-CN" b="1" dirty="0"/>
          </a:p>
          <a:p>
            <a:pPr marL="0" indent="0" algn="ctr">
              <a:buFontTx/>
              <a:buNone/>
              <a:defRPr/>
            </a:pPr>
            <a:r>
              <a:rPr lang="en-US" altLang="zh-CN" b="1" i="1" dirty="0"/>
              <a:t>x</a:t>
            </a:r>
            <a:r>
              <a:rPr lang="en-US" altLang="zh-CN" b="1" dirty="0"/>
              <a:t> = </a:t>
            </a:r>
            <a:r>
              <a:rPr lang="el-GR" altLang="zh-CN" b="1" i="1" dirty="0"/>
              <a:t>Λ</a:t>
            </a:r>
            <a:r>
              <a:rPr lang="en-US" altLang="zh-CN" b="1" i="1" baseline="-25000" dirty="0"/>
              <a:t>x</a:t>
            </a:r>
            <a:r>
              <a:rPr lang="el-GR" altLang="zh-CN" b="1" i="1" dirty="0"/>
              <a:t>ξ</a:t>
            </a:r>
            <a:r>
              <a:rPr lang="en-US" altLang="zh-CN" b="1" dirty="0"/>
              <a:t> + </a:t>
            </a:r>
            <a:r>
              <a:rPr lang="el-GR" altLang="zh-CN" b="1" i="1" dirty="0"/>
              <a:t>δ</a:t>
            </a:r>
            <a:endParaRPr lang="en-US" altLang="zh-CN" b="1" i="1" dirty="0"/>
          </a:p>
          <a:p>
            <a:pPr marL="0" indent="0" algn="ctr">
              <a:buFontTx/>
              <a:buNone/>
              <a:defRPr/>
            </a:pPr>
            <a:r>
              <a:rPr lang="en-US" altLang="zh-CN" b="1" i="1" dirty="0"/>
              <a:t>y</a:t>
            </a:r>
            <a:r>
              <a:rPr lang="en-US" altLang="zh-CN" b="1" dirty="0"/>
              <a:t> = </a:t>
            </a:r>
            <a:r>
              <a:rPr lang="el-GR" altLang="zh-CN" b="1" i="1" dirty="0"/>
              <a:t>Λ</a:t>
            </a:r>
            <a:r>
              <a:rPr lang="en-US" altLang="zh-CN" b="1" i="1" baseline="-25000" dirty="0"/>
              <a:t>y</a:t>
            </a:r>
            <a:r>
              <a:rPr lang="zh-CN" altLang="zh-CN" b="1" i="1" dirty="0"/>
              <a:t>η</a:t>
            </a:r>
            <a:r>
              <a:rPr lang="en-US" altLang="zh-CN" b="1" dirty="0"/>
              <a:t> + </a:t>
            </a:r>
            <a:r>
              <a:rPr lang="el-GR" altLang="zh-CN" b="1" i="1" dirty="0"/>
              <a:t>ε</a:t>
            </a:r>
            <a:endParaRPr lang="en-US" altLang="zh-CN" b="1" i="1" dirty="0"/>
          </a:p>
          <a:p>
            <a:pPr marL="0" indent="0">
              <a:buFontTx/>
              <a:buNone/>
              <a:defRPr/>
            </a:pPr>
            <a:endParaRPr lang="en-US" altLang="zh-CN" b="1" dirty="0"/>
          </a:p>
          <a:p>
            <a:pPr>
              <a:defRPr/>
            </a:pPr>
            <a:r>
              <a:rPr lang="zh-CN" altLang="en-US" b="1" dirty="0"/>
              <a:t>结构模型</a:t>
            </a:r>
            <a:endParaRPr lang="en-US" altLang="zh-CN" b="1" dirty="0"/>
          </a:p>
          <a:p>
            <a:pPr marL="0" indent="0" algn="ctr">
              <a:buFontTx/>
              <a:buNone/>
              <a:defRPr/>
            </a:pPr>
            <a:r>
              <a:rPr lang="zh-CN" altLang="zh-CN" b="1" i="1" dirty="0"/>
              <a:t>η</a:t>
            </a:r>
            <a:r>
              <a:rPr lang="en-US" altLang="zh-CN" b="1" dirty="0"/>
              <a:t> = </a:t>
            </a:r>
            <a:r>
              <a:rPr lang="en-US" altLang="zh-CN" b="1" i="1" dirty="0"/>
              <a:t>B</a:t>
            </a:r>
            <a:r>
              <a:rPr lang="zh-CN" altLang="zh-CN" b="1" i="1" dirty="0"/>
              <a:t>η</a:t>
            </a:r>
            <a:r>
              <a:rPr lang="en-US" altLang="zh-CN" b="1" dirty="0"/>
              <a:t> + </a:t>
            </a:r>
            <a:r>
              <a:rPr lang="el-GR" altLang="zh-CN" b="1" i="1" dirty="0"/>
              <a:t>Γξ</a:t>
            </a:r>
            <a:r>
              <a:rPr lang="en-US" altLang="zh-CN" b="1" dirty="0"/>
              <a:t> + </a:t>
            </a:r>
            <a:r>
              <a:rPr lang="el-GR" altLang="zh-CN" b="1" i="1" dirty="0"/>
              <a:t>ζ</a:t>
            </a:r>
            <a:endParaRPr lang="zh-CN" altLang="en-US" b="1" i="1" dirty="0"/>
          </a:p>
        </p:txBody>
      </p:sp>
      <p:sp>
        <p:nvSpPr>
          <p:cNvPr id="3" name="内容占位符 2">
            <a:extLst>
              <a:ext uri="{FF2B5EF4-FFF2-40B4-BE49-F238E27FC236}">
                <a16:creationId xmlns:a16="http://schemas.microsoft.com/office/drawing/2014/main" id="{E5347B1C-204D-43D4-837D-504175FD01FC}"/>
              </a:ext>
            </a:extLst>
          </p:cNvPr>
          <p:cNvSpPr>
            <a:spLocks noGrp="1"/>
          </p:cNvSpPr>
          <p:nvPr>
            <p:ph sz="half" idx="2"/>
          </p:nvPr>
        </p:nvSpPr>
        <p:spPr>
          <a:xfrm>
            <a:off x="5231904" y="1981200"/>
            <a:ext cx="6045696" cy="4114800"/>
          </a:xfrm>
        </p:spPr>
        <p:txBody>
          <a:bodyPr/>
          <a:lstStyle/>
          <a:p>
            <a:pPr marL="0" indent="0">
              <a:buNone/>
            </a:pPr>
            <a:endParaRPr lang="en-US" altLang="zh-CN" dirty="0"/>
          </a:p>
          <a:p>
            <a:pPr marL="0" indent="0">
              <a:buNone/>
            </a:pPr>
            <a:r>
              <a:rPr lang="en-US" altLang="zh-CN" b="1" dirty="0">
                <a:sym typeface="Wingdings" panose="05000000000000000000" pitchFamily="2" charset="2"/>
              </a:rPr>
              <a:t></a:t>
            </a:r>
            <a:r>
              <a:rPr lang="en-US" altLang="zh-CN" b="1" i="1" dirty="0"/>
              <a:t>x </a:t>
            </a:r>
            <a:r>
              <a:rPr lang="en-US" altLang="zh-CN" b="1" dirty="0"/>
              <a:t>=</a:t>
            </a:r>
            <a:r>
              <a:rPr lang="en-US" altLang="zh-CN" b="1" i="1" dirty="0"/>
              <a:t> WX </a:t>
            </a:r>
            <a:r>
              <a:rPr lang="en-US" altLang="zh-CN" b="1" dirty="0"/>
              <a:t>*</a:t>
            </a:r>
            <a:r>
              <a:rPr lang="en-US" altLang="zh-CN" b="1" i="1" dirty="0"/>
              <a:t> FX </a:t>
            </a:r>
            <a:r>
              <a:rPr lang="en-US" altLang="zh-CN" b="1" dirty="0"/>
              <a:t>+</a:t>
            </a:r>
            <a:r>
              <a:rPr lang="en-US" altLang="zh-CN" b="1" i="1" dirty="0"/>
              <a:t> ex</a:t>
            </a:r>
          </a:p>
          <a:p>
            <a:pPr marL="0" indent="0">
              <a:buNone/>
            </a:pPr>
            <a:r>
              <a:rPr lang="en-US" altLang="zh-CN" b="1" dirty="0">
                <a:solidFill>
                  <a:srgbClr val="0000CC"/>
                </a:solidFill>
                <a:sym typeface="Wingdings" panose="05000000000000000000" pitchFamily="2" charset="2"/>
              </a:rPr>
              <a:t> </a:t>
            </a:r>
            <a:r>
              <a:rPr lang="en-US" altLang="zh-CN" b="1" i="1" dirty="0"/>
              <a:t>y </a:t>
            </a:r>
            <a:r>
              <a:rPr lang="en-US" altLang="zh-CN" b="1" dirty="0"/>
              <a:t>=</a:t>
            </a:r>
            <a:r>
              <a:rPr lang="en-US" altLang="zh-CN" b="1" i="1" dirty="0"/>
              <a:t> WY </a:t>
            </a:r>
            <a:r>
              <a:rPr lang="en-US" altLang="zh-CN" b="1" dirty="0"/>
              <a:t>*</a:t>
            </a:r>
            <a:r>
              <a:rPr lang="en-US" altLang="zh-CN" b="1" i="1" dirty="0"/>
              <a:t> FY </a:t>
            </a:r>
            <a:r>
              <a:rPr lang="en-US" altLang="zh-CN" b="1" dirty="0"/>
              <a:t>+</a:t>
            </a:r>
            <a:r>
              <a:rPr lang="en-US" altLang="zh-CN" b="1" i="1" dirty="0"/>
              <a:t> </a:t>
            </a:r>
            <a:r>
              <a:rPr lang="en-US" altLang="zh-CN" b="1" i="1" dirty="0" err="1"/>
              <a:t>ey</a:t>
            </a:r>
            <a:endParaRPr lang="en-US" altLang="zh-CN" b="1" i="1" dirty="0"/>
          </a:p>
          <a:p>
            <a:pPr marL="0" indent="0">
              <a:buNone/>
            </a:pPr>
            <a:endParaRPr lang="en-US" altLang="zh-CN" b="1" i="1" dirty="0"/>
          </a:p>
          <a:p>
            <a:pPr marL="0" indent="0">
              <a:buNone/>
            </a:pPr>
            <a:endParaRPr lang="en-US" altLang="zh-CN" b="1" i="1" dirty="0"/>
          </a:p>
          <a:p>
            <a:pPr marL="0" indent="0">
              <a:buNone/>
            </a:pPr>
            <a:r>
              <a:rPr lang="en-US" altLang="zh-CN" b="1" dirty="0">
                <a:solidFill>
                  <a:srgbClr val="0000CC"/>
                </a:solidFill>
                <a:sym typeface="Wingdings" panose="05000000000000000000" pitchFamily="2" charset="2"/>
              </a:rPr>
              <a:t> </a:t>
            </a:r>
            <a:r>
              <a:rPr lang="en-US" altLang="zh-CN" b="1" i="1" dirty="0"/>
              <a:t>FY </a:t>
            </a:r>
            <a:r>
              <a:rPr lang="en-US" altLang="zh-CN" b="1" dirty="0"/>
              <a:t>=</a:t>
            </a:r>
            <a:r>
              <a:rPr lang="en-US" altLang="zh-CN" b="1" i="1" dirty="0"/>
              <a:t> WQ </a:t>
            </a:r>
            <a:r>
              <a:rPr lang="en-US" altLang="zh-CN" b="1" dirty="0"/>
              <a:t>*</a:t>
            </a:r>
            <a:r>
              <a:rPr lang="en-US" altLang="zh-CN" b="1" i="1" dirty="0"/>
              <a:t> FY </a:t>
            </a:r>
            <a:r>
              <a:rPr lang="en-US" altLang="zh-CN" b="1" dirty="0"/>
              <a:t>+</a:t>
            </a:r>
            <a:r>
              <a:rPr lang="en-US" altLang="zh-CN" b="1" i="1" dirty="0"/>
              <a:t> WP </a:t>
            </a:r>
            <a:r>
              <a:rPr lang="en-US" altLang="zh-CN" b="1" dirty="0"/>
              <a:t>*</a:t>
            </a:r>
            <a:r>
              <a:rPr lang="en-US" altLang="zh-CN" b="1" i="1" dirty="0"/>
              <a:t> FX </a:t>
            </a:r>
            <a:r>
              <a:rPr lang="en-US" altLang="zh-CN" b="1" dirty="0"/>
              <a:t>+</a:t>
            </a:r>
            <a:r>
              <a:rPr lang="en-US" altLang="zh-CN" b="1" i="1" dirty="0"/>
              <a:t> r</a:t>
            </a:r>
            <a:endParaRPr lang="zh-CN" altLang="en-US"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fade">
                                      <p:cBhvr>
                                        <p:cTn id="37" dur="1000"/>
                                        <p:tgtEl>
                                          <p:spTgt spid="3">
                                            <p:txEl>
                                              <p:pRg st="1" end="1"/>
                                            </p:txEl>
                                          </p:spTgt>
                                        </p:tgtEl>
                                      </p:cBhvr>
                                    </p:animEffect>
                                    <p:anim calcmode="lin" valueType="num">
                                      <p:cBhvr>
                                        <p:cTn id="3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fade">
                                      <p:cBhvr>
                                        <p:cTn id="44" dur="1000"/>
                                        <p:tgtEl>
                                          <p:spTgt spid="3">
                                            <p:txEl>
                                              <p:pRg st="2" end="2"/>
                                            </p:txEl>
                                          </p:spTgt>
                                        </p:tgtEl>
                                      </p:cBhvr>
                                    </p:animEffect>
                                    <p:anim calcmode="lin" valueType="num">
                                      <p:cBhvr>
                                        <p:cTn id="4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fade">
                                      <p:cBhvr>
                                        <p:cTn id="51" dur="1000"/>
                                        <p:tgtEl>
                                          <p:spTgt spid="3">
                                            <p:txEl>
                                              <p:pRg st="5" end="5"/>
                                            </p:txEl>
                                          </p:spTgt>
                                        </p:tgtEl>
                                      </p:cBhvr>
                                    </p:animEffect>
                                    <p:anim calcmode="lin" valueType="num">
                                      <p:cBhvr>
                                        <p:cTn id="5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065654-257C-4427-BD2E-1F51FD3A5910}"/>
              </a:ext>
            </a:extLst>
          </p:cNvPr>
          <p:cNvSpPr>
            <a:spLocks noGrp="1"/>
          </p:cNvSpPr>
          <p:nvPr>
            <p:ph type="title"/>
          </p:nvPr>
        </p:nvSpPr>
        <p:spPr/>
        <p:txBody>
          <a:bodyPr/>
          <a:lstStyle/>
          <a:p>
            <a:r>
              <a:rPr lang="zh-CN" altLang="en-US" b="1" dirty="0"/>
              <a:t>结构方程建模须求出的</a:t>
            </a:r>
            <a:r>
              <a:rPr lang="en-US" altLang="zh-CN" b="1" dirty="0"/>
              <a:t>8</a:t>
            </a:r>
            <a:r>
              <a:rPr lang="zh-CN" altLang="en-US" b="1" dirty="0"/>
              <a:t>个基础参数矩阵</a:t>
            </a:r>
          </a:p>
        </p:txBody>
      </p:sp>
      <p:graphicFrame>
        <p:nvGraphicFramePr>
          <p:cNvPr id="5" name="内容占位符 4">
            <a:extLst>
              <a:ext uri="{FF2B5EF4-FFF2-40B4-BE49-F238E27FC236}">
                <a16:creationId xmlns:a16="http://schemas.microsoft.com/office/drawing/2014/main" id="{7F096130-93F4-4A9B-883F-243C0ED66267}"/>
              </a:ext>
            </a:extLst>
          </p:cNvPr>
          <p:cNvGraphicFramePr>
            <a:graphicFrameLocks noGrp="1"/>
          </p:cNvGraphicFramePr>
          <p:nvPr>
            <p:ph sz="half" idx="1"/>
            <p:extLst>
              <p:ext uri="{D42A27DB-BD31-4B8C-83A1-F6EECF244321}">
                <p14:modId xmlns:p14="http://schemas.microsoft.com/office/powerpoint/2010/main" val="1221245055"/>
              </p:ext>
            </p:extLst>
          </p:nvPr>
        </p:nvGraphicFramePr>
        <p:xfrm>
          <a:off x="407368" y="1916832"/>
          <a:ext cx="11017223" cy="4760704"/>
        </p:xfrm>
        <a:graphic>
          <a:graphicData uri="http://schemas.openxmlformats.org/drawingml/2006/table">
            <a:tbl>
              <a:tblPr firstRow="1" firstCol="1" bandRow="1">
                <a:tableStyleId>{5202B0CA-FC54-4496-8BCA-5EF66A818D29}</a:tableStyleId>
              </a:tblPr>
              <a:tblGrid>
                <a:gridCol w="2376264">
                  <a:extLst>
                    <a:ext uri="{9D8B030D-6E8A-4147-A177-3AD203B41FA5}">
                      <a16:colId xmlns:a16="http://schemas.microsoft.com/office/drawing/2014/main" val="1476481634"/>
                    </a:ext>
                  </a:extLst>
                </a:gridCol>
                <a:gridCol w="1584176">
                  <a:extLst>
                    <a:ext uri="{9D8B030D-6E8A-4147-A177-3AD203B41FA5}">
                      <a16:colId xmlns:a16="http://schemas.microsoft.com/office/drawing/2014/main" val="4242487856"/>
                    </a:ext>
                  </a:extLst>
                </a:gridCol>
                <a:gridCol w="1224136">
                  <a:extLst>
                    <a:ext uri="{9D8B030D-6E8A-4147-A177-3AD203B41FA5}">
                      <a16:colId xmlns:a16="http://schemas.microsoft.com/office/drawing/2014/main" val="3578951525"/>
                    </a:ext>
                  </a:extLst>
                </a:gridCol>
                <a:gridCol w="5832647">
                  <a:extLst>
                    <a:ext uri="{9D8B030D-6E8A-4147-A177-3AD203B41FA5}">
                      <a16:colId xmlns:a16="http://schemas.microsoft.com/office/drawing/2014/main" val="218250719"/>
                    </a:ext>
                  </a:extLst>
                </a:gridCol>
              </a:tblGrid>
              <a:tr h="311014">
                <a:tc>
                  <a:txBody>
                    <a:bodyPr/>
                    <a:lstStyle/>
                    <a:p>
                      <a:pPr indent="127000" algn="l">
                        <a:spcAft>
                          <a:spcPts val="0"/>
                        </a:spcAft>
                      </a:pPr>
                      <a:r>
                        <a:rPr lang="zh-CN" sz="1800" b="1" kern="100" dirty="0">
                          <a:effectLst/>
                        </a:rPr>
                        <a:t>矩阵名</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en-US" sz="1800" b="1" kern="100">
                          <a:effectLst/>
                        </a:rPr>
                        <a:t>Amos</a:t>
                      </a:r>
                      <a:r>
                        <a:rPr lang="zh-CN" sz="1800" b="1" kern="100">
                          <a:effectLst/>
                        </a:rPr>
                        <a:t>符号</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zh-CN" sz="1800" b="1" kern="100" dirty="0">
                          <a:effectLst/>
                        </a:rPr>
                        <a:t>希腊字母</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zh-CN" sz="1800" b="1" kern="100">
                          <a:effectLst/>
                        </a:rPr>
                        <a:t>含义</a:t>
                      </a:r>
                      <a:endParaRPr lang="zh-CN" sz="1800" b="1" kern="10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1557256095"/>
                  </a:ext>
                </a:extLst>
              </a:tr>
              <a:tr h="567144">
                <a:tc>
                  <a:txBody>
                    <a:bodyPr/>
                    <a:lstStyle/>
                    <a:p>
                      <a:pPr indent="127000" algn="l">
                        <a:spcAft>
                          <a:spcPts val="0"/>
                        </a:spcAft>
                      </a:pPr>
                      <a:r>
                        <a:rPr lang="en-US" sz="1800" b="1" kern="100" dirty="0">
                          <a:effectLst/>
                        </a:rPr>
                        <a:t>LAMDA-X</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[WX]</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Λ</a:t>
                      </a:r>
                      <a:r>
                        <a:rPr lang="en-US" sz="1800" b="1" kern="100" baseline="-25000">
                          <a:effectLst/>
                        </a:rPr>
                        <a:t>x</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en-US" sz="1800" b="1" kern="100">
                          <a:effectLst/>
                        </a:rPr>
                        <a:t>x</a:t>
                      </a:r>
                      <a:r>
                        <a:rPr lang="zh-CN" sz="1800" b="1" kern="100">
                          <a:effectLst/>
                        </a:rPr>
                        <a:t>对</a:t>
                      </a:r>
                      <a:r>
                        <a:rPr lang="en-US" sz="1800" b="1" kern="100">
                          <a:effectLst/>
                        </a:rPr>
                        <a:t>FX</a:t>
                      </a:r>
                      <a:r>
                        <a:rPr lang="zh-CN" sz="1800" b="1" kern="100">
                          <a:effectLst/>
                        </a:rPr>
                        <a:t>的因子负荷，为（</a:t>
                      </a:r>
                      <a:r>
                        <a:rPr lang="en-US" sz="1800" b="1" kern="100">
                          <a:effectLst/>
                        </a:rPr>
                        <a:t>p×m</a:t>
                      </a:r>
                      <a:r>
                        <a:rPr lang="zh-CN" sz="1800" b="1" kern="100">
                          <a:effectLst/>
                        </a:rPr>
                        <a:t>）阶矩阵</a:t>
                      </a:r>
                      <a:endParaRPr lang="zh-CN" sz="1800" b="1" kern="10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521824785"/>
                  </a:ext>
                </a:extLst>
              </a:tr>
              <a:tr h="567144">
                <a:tc>
                  <a:txBody>
                    <a:bodyPr/>
                    <a:lstStyle/>
                    <a:p>
                      <a:pPr indent="127000" algn="l">
                        <a:spcAft>
                          <a:spcPts val="0"/>
                        </a:spcAft>
                      </a:pPr>
                      <a:r>
                        <a:rPr lang="en-US" sz="1800" b="1" kern="100" dirty="0">
                          <a:effectLst/>
                        </a:rPr>
                        <a:t>LAMDA-Y</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[WY]</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Λ</a:t>
                      </a:r>
                      <a:r>
                        <a:rPr lang="en-US" sz="1800" b="1" kern="100" baseline="-25000">
                          <a:effectLst/>
                        </a:rPr>
                        <a:t>y</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en-US" sz="1800" b="1" kern="100">
                          <a:effectLst/>
                        </a:rPr>
                        <a:t>y</a:t>
                      </a:r>
                      <a:r>
                        <a:rPr lang="zh-CN" sz="1800" b="1" kern="100">
                          <a:effectLst/>
                        </a:rPr>
                        <a:t>对</a:t>
                      </a:r>
                      <a:r>
                        <a:rPr lang="en-US" sz="1800" b="1" kern="100">
                          <a:effectLst/>
                        </a:rPr>
                        <a:t>FY</a:t>
                      </a:r>
                      <a:r>
                        <a:rPr lang="zh-CN" sz="1800" b="1" kern="100">
                          <a:effectLst/>
                        </a:rPr>
                        <a:t>的因子负荷，为（</a:t>
                      </a:r>
                      <a:r>
                        <a:rPr lang="en-US" sz="1800" b="1" kern="100">
                          <a:effectLst/>
                        </a:rPr>
                        <a:t>q×n</a:t>
                      </a:r>
                      <a:r>
                        <a:rPr lang="zh-CN" sz="1800" b="1" kern="100">
                          <a:effectLst/>
                        </a:rPr>
                        <a:t>）阶矩阵</a:t>
                      </a:r>
                      <a:endParaRPr lang="zh-CN" sz="1800" b="1" kern="10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2371226540"/>
                  </a:ext>
                </a:extLst>
              </a:tr>
              <a:tr h="498914">
                <a:tc>
                  <a:txBody>
                    <a:bodyPr/>
                    <a:lstStyle/>
                    <a:p>
                      <a:pPr indent="127000" algn="l">
                        <a:spcAft>
                          <a:spcPts val="0"/>
                        </a:spcAft>
                      </a:pPr>
                      <a:r>
                        <a:rPr lang="en-US" sz="1800" b="1" kern="100" dirty="0">
                          <a:effectLst/>
                        </a:rPr>
                        <a:t>BETA</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[WP]</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B</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en-US" sz="1800" b="1" kern="100" dirty="0">
                          <a:effectLst/>
                        </a:rPr>
                        <a:t>FY</a:t>
                      </a:r>
                      <a:r>
                        <a:rPr lang="zh-CN" sz="1800" b="1" kern="100" dirty="0">
                          <a:effectLst/>
                        </a:rPr>
                        <a:t>间回归系数矩阵，为（</a:t>
                      </a:r>
                      <a:r>
                        <a:rPr lang="en-US" sz="1800" b="1" kern="100" dirty="0" err="1">
                          <a:effectLst/>
                        </a:rPr>
                        <a:t>n×n</a:t>
                      </a:r>
                      <a:r>
                        <a:rPr lang="zh-CN" sz="1800" b="1" kern="100" dirty="0">
                          <a:effectLst/>
                        </a:rPr>
                        <a:t>）阶矩阵</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3090533435"/>
                  </a:ext>
                </a:extLst>
              </a:tr>
              <a:tr h="567144">
                <a:tc>
                  <a:txBody>
                    <a:bodyPr/>
                    <a:lstStyle/>
                    <a:p>
                      <a:pPr indent="127000" algn="l">
                        <a:spcAft>
                          <a:spcPts val="0"/>
                        </a:spcAft>
                      </a:pPr>
                      <a:r>
                        <a:rPr lang="en-US" sz="1800" b="1" kern="100" dirty="0">
                          <a:effectLst/>
                        </a:rPr>
                        <a:t>GAMMA</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[WQ]</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Г</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l">
                        <a:spcAft>
                          <a:spcPts val="0"/>
                        </a:spcAft>
                      </a:pPr>
                      <a:r>
                        <a:rPr lang="en-US" sz="1800" b="1" kern="100">
                          <a:effectLst/>
                        </a:rPr>
                        <a:t>FX</a:t>
                      </a:r>
                      <a:r>
                        <a:rPr lang="zh-CN" sz="1800" b="1" kern="100">
                          <a:effectLst/>
                        </a:rPr>
                        <a:t>对</a:t>
                      </a:r>
                      <a:r>
                        <a:rPr lang="en-US" sz="1800" b="1" kern="100">
                          <a:effectLst/>
                        </a:rPr>
                        <a:t>FY</a:t>
                      </a:r>
                      <a:r>
                        <a:rPr lang="zh-CN" sz="1800" b="1" kern="100">
                          <a:effectLst/>
                        </a:rPr>
                        <a:t>回归系数，为（</a:t>
                      </a:r>
                      <a:r>
                        <a:rPr lang="en-US" sz="1800" b="1" kern="100">
                          <a:effectLst/>
                        </a:rPr>
                        <a:t>m×n</a:t>
                      </a:r>
                      <a:r>
                        <a:rPr lang="zh-CN" sz="1800" b="1" kern="100">
                          <a:effectLst/>
                        </a:rPr>
                        <a:t>）阶矩阵</a:t>
                      </a:r>
                      <a:endParaRPr lang="zh-CN" sz="1800" b="1" kern="10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277345931"/>
                  </a:ext>
                </a:extLst>
              </a:tr>
              <a:tr h="512976">
                <a:tc>
                  <a:txBody>
                    <a:bodyPr/>
                    <a:lstStyle/>
                    <a:p>
                      <a:pPr indent="127000" algn="l">
                        <a:spcAft>
                          <a:spcPts val="0"/>
                        </a:spcAft>
                      </a:pPr>
                      <a:r>
                        <a:rPr lang="en-US" sz="1800" b="1" kern="100" dirty="0">
                          <a:effectLst/>
                        </a:rPr>
                        <a:t>PHI</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[C]</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Ф</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just">
                        <a:spcAft>
                          <a:spcPts val="0"/>
                        </a:spcAft>
                      </a:pPr>
                      <a:r>
                        <a:rPr lang="en-US" sz="1800" b="1" kern="100" dirty="0">
                          <a:effectLst/>
                        </a:rPr>
                        <a:t>FX</a:t>
                      </a:r>
                      <a:r>
                        <a:rPr lang="zh-CN" sz="1800" b="1" kern="100" dirty="0">
                          <a:effectLst/>
                        </a:rPr>
                        <a:t>间的协方差，为（</a:t>
                      </a:r>
                      <a:r>
                        <a:rPr lang="en-US" sz="1800" b="1" kern="100" dirty="0" err="1">
                          <a:effectLst/>
                        </a:rPr>
                        <a:t>m×m</a:t>
                      </a:r>
                      <a:r>
                        <a:rPr lang="zh-CN" sz="1800" b="1" kern="100" dirty="0">
                          <a:effectLst/>
                        </a:rPr>
                        <a:t>）阶矩阵</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1384649554"/>
                  </a:ext>
                </a:extLst>
              </a:tr>
              <a:tr h="432048">
                <a:tc>
                  <a:txBody>
                    <a:bodyPr/>
                    <a:lstStyle/>
                    <a:p>
                      <a:pPr indent="127000" algn="l">
                        <a:spcAft>
                          <a:spcPts val="0"/>
                        </a:spcAft>
                      </a:pPr>
                      <a:r>
                        <a:rPr lang="en-US" sz="1800" b="1" kern="100" dirty="0">
                          <a:effectLst/>
                        </a:rPr>
                        <a:t>PSI</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[R]</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Ψ</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just">
                        <a:spcAft>
                          <a:spcPts val="0"/>
                        </a:spcAft>
                      </a:pPr>
                      <a:r>
                        <a:rPr lang="en-US" sz="1800" b="1" kern="100" dirty="0">
                          <a:effectLst/>
                        </a:rPr>
                        <a:t>FY</a:t>
                      </a:r>
                      <a:r>
                        <a:rPr lang="zh-CN" sz="1800" b="1" kern="100" dirty="0">
                          <a:effectLst/>
                        </a:rPr>
                        <a:t>残差（</a:t>
                      </a:r>
                      <a:r>
                        <a:rPr lang="en-US" sz="1800" b="1" kern="100" dirty="0">
                          <a:effectLst/>
                        </a:rPr>
                        <a:t>r</a:t>
                      </a:r>
                      <a:r>
                        <a:rPr lang="zh-CN" sz="1800" b="1" kern="100" dirty="0">
                          <a:effectLst/>
                        </a:rPr>
                        <a:t>）间协方差，为（</a:t>
                      </a:r>
                      <a:r>
                        <a:rPr lang="en-US" sz="1800" b="1" kern="100" dirty="0" err="1">
                          <a:effectLst/>
                        </a:rPr>
                        <a:t>n×n</a:t>
                      </a:r>
                      <a:r>
                        <a:rPr lang="zh-CN" sz="1800" b="1" kern="100" dirty="0">
                          <a:effectLst/>
                        </a:rPr>
                        <a:t>）阶矩阵</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2641525911"/>
                  </a:ext>
                </a:extLst>
              </a:tr>
              <a:tr h="567144">
                <a:tc>
                  <a:txBody>
                    <a:bodyPr/>
                    <a:lstStyle/>
                    <a:p>
                      <a:pPr indent="127000" algn="l">
                        <a:spcAft>
                          <a:spcPts val="0"/>
                        </a:spcAft>
                      </a:pPr>
                      <a:r>
                        <a:rPr lang="en-US" sz="1800" b="1" kern="100" dirty="0">
                          <a:effectLst/>
                        </a:rPr>
                        <a:t>THETA-DELTA</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a:effectLst/>
                        </a:rPr>
                        <a:t>[VEX]</a:t>
                      </a:r>
                      <a:endParaRPr lang="zh-CN" sz="1800" b="1" kern="100">
                        <a:effectLst/>
                        <a:latin typeface="Times New Roman" panose="02020603050405020304" pitchFamily="18" charset="0"/>
                        <a:ea typeface="宋体" panose="02010600030101010101" pitchFamily="2" charset="-122"/>
                      </a:endParaRPr>
                    </a:p>
                  </a:txBody>
                  <a:tcPr marL="60556" marR="60556" marT="0" marB="0"/>
                </a:tc>
                <a:tc>
                  <a:txBody>
                    <a:bodyPr/>
                    <a:lstStyle/>
                    <a:p>
                      <a:pPr marL="0" marR="0" indent="127000" algn="ctr" defTabSz="914400" rtl="0" eaLnBrk="1" fontAlgn="auto" latinLnBrk="0" hangingPunct="1">
                        <a:lnSpc>
                          <a:spcPct val="100000"/>
                        </a:lnSpc>
                        <a:spcBef>
                          <a:spcPts val="0"/>
                        </a:spcBef>
                        <a:spcAft>
                          <a:spcPts val="0"/>
                        </a:spcAft>
                        <a:buClrTx/>
                        <a:buSzTx/>
                        <a:buFontTx/>
                        <a:buNone/>
                        <a:tabLst/>
                        <a:defRPr/>
                      </a:pPr>
                      <a:r>
                        <a:rPr lang="en-US" altLang="zh-CN" sz="1800" b="1" kern="100" dirty="0" err="1">
                          <a:effectLst/>
                        </a:rPr>
                        <a:t>Θ</a:t>
                      </a:r>
                      <a:r>
                        <a:rPr lang="en-US" altLang="zh-CN" sz="1800" b="1" kern="100" baseline="-25000" dirty="0" err="1">
                          <a:effectLst/>
                        </a:rPr>
                        <a:t>δ</a:t>
                      </a:r>
                      <a:endParaRPr lang="zh-CN" alt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just">
                        <a:spcAft>
                          <a:spcPts val="0"/>
                        </a:spcAft>
                      </a:pPr>
                      <a:r>
                        <a:rPr lang="en-US" sz="1800" b="1" kern="100" dirty="0">
                          <a:effectLst/>
                        </a:rPr>
                        <a:t>x</a:t>
                      </a:r>
                      <a:r>
                        <a:rPr lang="zh-CN" sz="1800" b="1" kern="100" dirty="0">
                          <a:effectLst/>
                        </a:rPr>
                        <a:t>测量误差（</a:t>
                      </a:r>
                      <a:r>
                        <a:rPr lang="en-US" sz="1800" b="1" kern="100" dirty="0">
                          <a:effectLst/>
                        </a:rPr>
                        <a:t>ex</a:t>
                      </a:r>
                      <a:r>
                        <a:rPr lang="zh-CN" sz="1800" b="1" kern="100" dirty="0">
                          <a:effectLst/>
                        </a:rPr>
                        <a:t>）间协方差，为（</a:t>
                      </a:r>
                      <a:r>
                        <a:rPr lang="en-US" sz="1800" b="1" kern="100" dirty="0" err="1">
                          <a:effectLst/>
                        </a:rPr>
                        <a:t>p×p</a:t>
                      </a:r>
                      <a:r>
                        <a:rPr lang="zh-CN" sz="1800" b="1" kern="100" dirty="0">
                          <a:effectLst/>
                        </a:rPr>
                        <a:t>）阶矩阵</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955460412"/>
                  </a:ext>
                </a:extLst>
              </a:tr>
              <a:tr h="440968">
                <a:tc>
                  <a:txBody>
                    <a:bodyPr/>
                    <a:lstStyle/>
                    <a:p>
                      <a:pPr indent="127000" algn="l">
                        <a:spcAft>
                          <a:spcPts val="0"/>
                        </a:spcAft>
                      </a:pPr>
                      <a:r>
                        <a:rPr lang="en-US" sz="1800" b="1" kern="100" dirty="0">
                          <a:effectLst/>
                        </a:rPr>
                        <a:t>THETA-EPSILON</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ctr">
                        <a:spcAft>
                          <a:spcPts val="0"/>
                        </a:spcAft>
                      </a:pPr>
                      <a:r>
                        <a:rPr lang="en-US" sz="1800" b="1" kern="100" dirty="0">
                          <a:effectLst/>
                        </a:rPr>
                        <a:t>[VEY]</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marL="0" marR="0" indent="127000" algn="ctr" defTabSz="914400" rtl="0" eaLnBrk="1" fontAlgn="auto" latinLnBrk="0" hangingPunct="1">
                        <a:lnSpc>
                          <a:spcPct val="100000"/>
                        </a:lnSpc>
                        <a:spcBef>
                          <a:spcPts val="0"/>
                        </a:spcBef>
                        <a:spcAft>
                          <a:spcPts val="0"/>
                        </a:spcAft>
                        <a:buClrTx/>
                        <a:buSzTx/>
                        <a:buFontTx/>
                        <a:buNone/>
                        <a:tabLst/>
                        <a:defRPr/>
                      </a:pPr>
                      <a:r>
                        <a:rPr lang="en-US" altLang="zh-CN" sz="1800" b="1" kern="100" dirty="0" err="1">
                          <a:effectLst/>
                        </a:rPr>
                        <a:t>Θ</a:t>
                      </a:r>
                      <a:r>
                        <a:rPr lang="en-US" altLang="zh-CN" sz="1800" b="1" kern="100" baseline="-25000" dirty="0" err="1">
                          <a:effectLst/>
                        </a:rPr>
                        <a:t>ε</a:t>
                      </a:r>
                      <a:endParaRPr lang="zh-CN" altLang="zh-CN" sz="1800" b="1" kern="100" dirty="0">
                        <a:effectLst/>
                        <a:latin typeface="Times New Roman" panose="02020603050405020304" pitchFamily="18" charset="0"/>
                        <a:ea typeface="宋体" panose="02010600030101010101" pitchFamily="2" charset="-122"/>
                      </a:endParaRPr>
                    </a:p>
                  </a:txBody>
                  <a:tcPr marL="60556" marR="60556" marT="0" marB="0"/>
                </a:tc>
                <a:tc>
                  <a:txBody>
                    <a:bodyPr/>
                    <a:lstStyle/>
                    <a:p>
                      <a:pPr indent="127000" algn="just">
                        <a:spcAft>
                          <a:spcPts val="0"/>
                        </a:spcAft>
                      </a:pPr>
                      <a:r>
                        <a:rPr lang="en-US" sz="1800" b="1" kern="100" dirty="0">
                          <a:effectLst/>
                        </a:rPr>
                        <a:t>y</a:t>
                      </a:r>
                      <a:r>
                        <a:rPr lang="zh-CN" sz="1800" b="1" kern="100" dirty="0">
                          <a:effectLst/>
                        </a:rPr>
                        <a:t>测量误差（</a:t>
                      </a:r>
                      <a:r>
                        <a:rPr lang="en-US" sz="1800" b="1" kern="100" dirty="0" err="1">
                          <a:effectLst/>
                        </a:rPr>
                        <a:t>ey</a:t>
                      </a:r>
                      <a:r>
                        <a:rPr lang="zh-CN" sz="1800" b="1" kern="100" dirty="0">
                          <a:effectLst/>
                        </a:rPr>
                        <a:t>）间协方差，为（</a:t>
                      </a:r>
                      <a:r>
                        <a:rPr lang="en-US" sz="1800" b="1" kern="100" dirty="0" err="1">
                          <a:effectLst/>
                        </a:rPr>
                        <a:t>q×q</a:t>
                      </a:r>
                      <a:r>
                        <a:rPr lang="zh-CN" sz="1800" b="1" kern="100" dirty="0">
                          <a:effectLst/>
                        </a:rPr>
                        <a:t>）阶矩阵</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extLst>
                  <a:ext uri="{0D108BD9-81ED-4DB2-BD59-A6C34878D82A}">
                    <a16:rowId xmlns:a16="http://schemas.microsoft.com/office/drawing/2014/main" val="1547640491"/>
                  </a:ext>
                </a:extLst>
              </a:tr>
              <a:tr h="296208">
                <a:tc gridSpan="4">
                  <a:txBody>
                    <a:bodyPr/>
                    <a:lstStyle/>
                    <a:p>
                      <a:pPr indent="127000" algn="just">
                        <a:spcAft>
                          <a:spcPts val="0"/>
                        </a:spcAft>
                      </a:pPr>
                      <a:r>
                        <a:rPr lang="zh-CN" sz="1800" b="1" kern="100" dirty="0">
                          <a:effectLst/>
                        </a:rPr>
                        <a:t>注：</a:t>
                      </a:r>
                      <a:r>
                        <a:rPr lang="en-US" sz="1800" b="1" kern="100" dirty="0">
                          <a:effectLst/>
                        </a:rPr>
                        <a:t>x</a:t>
                      </a:r>
                      <a:r>
                        <a:rPr lang="zh-CN" sz="1800" b="1" kern="100" dirty="0">
                          <a:effectLst/>
                        </a:rPr>
                        <a:t>的个数为</a:t>
                      </a:r>
                      <a:r>
                        <a:rPr lang="en-US" sz="1800" b="1" kern="100" dirty="0">
                          <a:effectLst/>
                        </a:rPr>
                        <a:t>p</a:t>
                      </a:r>
                      <a:r>
                        <a:rPr lang="zh-CN" sz="1800" b="1" kern="100" dirty="0">
                          <a:effectLst/>
                        </a:rPr>
                        <a:t>，</a:t>
                      </a:r>
                      <a:r>
                        <a:rPr lang="en-US" sz="1800" b="1" kern="100" dirty="0">
                          <a:effectLst/>
                        </a:rPr>
                        <a:t>FX</a:t>
                      </a:r>
                      <a:r>
                        <a:rPr lang="zh-CN" sz="1800" b="1" kern="100" dirty="0">
                          <a:effectLst/>
                        </a:rPr>
                        <a:t>的个数为</a:t>
                      </a:r>
                      <a:r>
                        <a:rPr lang="en-US" sz="1800" b="1" kern="100" dirty="0">
                          <a:effectLst/>
                        </a:rPr>
                        <a:t>m</a:t>
                      </a:r>
                      <a:r>
                        <a:rPr lang="zh-CN" sz="1800" b="1" kern="100" dirty="0">
                          <a:effectLst/>
                        </a:rPr>
                        <a:t>；</a:t>
                      </a:r>
                      <a:r>
                        <a:rPr lang="en-US" sz="1800" b="1" kern="100" dirty="0">
                          <a:effectLst/>
                        </a:rPr>
                        <a:t>y</a:t>
                      </a:r>
                      <a:r>
                        <a:rPr lang="zh-CN" sz="1800" b="1" kern="100" dirty="0">
                          <a:effectLst/>
                        </a:rPr>
                        <a:t>的个数为</a:t>
                      </a:r>
                      <a:r>
                        <a:rPr lang="en-US" sz="1800" b="1" kern="100" dirty="0">
                          <a:effectLst/>
                        </a:rPr>
                        <a:t>q</a:t>
                      </a:r>
                      <a:r>
                        <a:rPr lang="zh-CN" sz="1800" b="1" kern="100" dirty="0">
                          <a:effectLst/>
                        </a:rPr>
                        <a:t>，</a:t>
                      </a:r>
                      <a:r>
                        <a:rPr lang="en-US" sz="1800" b="1" kern="100" dirty="0">
                          <a:effectLst/>
                        </a:rPr>
                        <a:t>FY</a:t>
                      </a:r>
                      <a:r>
                        <a:rPr lang="zh-CN" sz="1800" b="1" kern="100" dirty="0">
                          <a:effectLst/>
                        </a:rPr>
                        <a:t>的个数为</a:t>
                      </a:r>
                      <a:r>
                        <a:rPr lang="en-US" sz="1800" b="1" kern="100" dirty="0">
                          <a:effectLst/>
                        </a:rPr>
                        <a:t>n</a:t>
                      </a:r>
                      <a:r>
                        <a:rPr lang="zh-CN" sz="1800" b="1" kern="100" dirty="0">
                          <a:effectLst/>
                        </a:rPr>
                        <a:t>。</a:t>
                      </a:r>
                      <a:endParaRPr lang="zh-CN" sz="1800" b="1" kern="100" dirty="0">
                        <a:effectLst/>
                        <a:latin typeface="Times New Roman" panose="02020603050405020304" pitchFamily="18" charset="0"/>
                        <a:ea typeface="宋体" panose="02010600030101010101" pitchFamily="2" charset="-122"/>
                      </a:endParaRPr>
                    </a:p>
                  </a:txBody>
                  <a:tcPr marL="60556" marR="60556"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41688274"/>
                  </a:ext>
                </a:extLst>
              </a:tr>
            </a:tbl>
          </a:graphicData>
        </a:graphic>
      </p:graphicFrame>
    </p:spTree>
    <p:extLst>
      <p:ext uri="{BB962C8B-B14F-4D97-AF65-F5344CB8AC3E}">
        <p14:creationId xmlns:p14="http://schemas.microsoft.com/office/powerpoint/2010/main" val="8918921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心理统计学01">
  <a:themeElements>
    <a:clrScheme name="心理统计学01 8">
      <a:dk1>
        <a:srgbClr val="0000CC"/>
      </a:dk1>
      <a:lt1>
        <a:srgbClr val="FFFFCC"/>
      </a:lt1>
      <a:dk2>
        <a:srgbClr val="FF6600"/>
      </a:dk2>
      <a:lt2>
        <a:srgbClr val="969696"/>
      </a:lt2>
      <a:accent1>
        <a:srgbClr val="FF9900"/>
      </a:accent1>
      <a:accent2>
        <a:srgbClr val="00FFFF"/>
      </a:accent2>
      <a:accent3>
        <a:srgbClr val="FFFFE2"/>
      </a:accent3>
      <a:accent4>
        <a:srgbClr val="0000AE"/>
      </a:accent4>
      <a:accent5>
        <a:srgbClr val="FFCAAA"/>
      </a:accent5>
      <a:accent6>
        <a:srgbClr val="00E7E7"/>
      </a:accent6>
      <a:hlink>
        <a:srgbClr val="0000CC"/>
      </a:hlink>
      <a:folHlink>
        <a:srgbClr val="9999FF"/>
      </a:folHlink>
    </a:clrScheme>
    <a:fontScheme name="自定义 1">
      <a:majorFont>
        <a:latin typeface="Times New Roman"/>
        <a:ea typeface="楷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心理统计学0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心理统计学0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心理统计学0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心理统计学0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心理统计学0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心理统计学0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心理统计学0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心理统计学01 8">
        <a:dk1>
          <a:srgbClr val="0000CC"/>
        </a:dk1>
        <a:lt1>
          <a:srgbClr val="FFFFCC"/>
        </a:lt1>
        <a:dk2>
          <a:srgbClr val="FF6600"/>
        </a:dk2>
        <a:lt2>
          <a:srgbClr val="969696"/>
        </a:lt2>
        <a:accent1>
          <a:srgbClr val="FF9900"/>
        </a:accent1>
        <a:accent2>
          <a:srgbClr val="00FFFF"/>
        </a:accent2>
        <a:accent3>
          <a:srgbClr val="FFFFE2"/>
        </a:accent3>
        <a:accent4>
          <a:srgbClr val="0000AE"/>
        </a:accent4>
        <a:accent5>
          <a:srgbClr val="FFCAAA"/>
        </a:accent5>
        <a:accent6>
          <a:srgbClr val="00E7E7"/>
        </a:accent6>
        <a:hlink>
          <a:srgbClr val="0000CC"/>
        </a:hlink>
        <a:folHlink>
          <a:srgbClr val="9999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C:\sss\心理统计学\本科教学\心理统计学01.ppt</Template>
  <TotalTime>133</TotalTime>
  <Words>3167</Words>
  <Application>Microsoft Office PowerPoint</Application>
  <PresentationFormat>宽屏</PresentationFormat>
  <Paragraphs>746</Paragraphs>
  <Slides>49</Slides>
  <Notes>19</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49</vt:i4>
      </vt:variant>
    </vt:vector>
  </HeadingPairs>
  <TitlesOfParts>
    <vt:vector size="54" baseType="lpstr">
      <vt:lpstr>楷体</vt:lpstr>
      <vt:lpstr>宋体</vt:lpstr>
      <vt:lpstr>Arial</vt:lpstr>
      <vt:lpstr>Times New Roman</vt:lpstr>
      <vt:lpstr>心理统计学01</vt:lpstr>
      <vt:lpstr>第12章  结构方程建模（SEM）入门</vt:lpstr>
      <vt:lpstr>结构方程模型</vt:lpstr>
      <vt:lpstr>结构方程模型的目的</vt:lpstr>
      <vt:lpstr>因素分析中的变量</vt:lpstr>
      <vt:lpstr>观察变量与潜变量的区别</vt:lpstr>
      <vt:lpstr>见闻就是观察变量 黑箱里面是潜变量</vt:lpstr>
      <vt:lpstr>通径图中的变量</vt:lpstr>
      <vt:lpstr>结构方程模型的结构</vt:lpstr>
      <vt:lpstr>结构方程建模须求出的8个基础参数矩阵</vt:lpstr>
      <vt:lpstr>主要步骤</vt:lpstr>
      <vt:lpstr>模型识别</vt:lpstr>
      <vt:lpstr>识别的三种情形</vt:lpstr>
      <vt:lpstr>就结构方程而言</vt:lpstr>
      <vt:lpstr>模型估计</vt:lpstr>
      <vt:lpstr>模型估计的各种方法</vt:lpstr>
      <vt:lpstr>模型评价——常见指标</vt:lpstr>
      <vt:lpstr>各种拟合度指标 . 评价标准</vt:lpstr>
      <vt:lpstr>拟合度高说明什么？</vt:lpstr>
      <vt:lpstr>拟合度高不说明什么？</vt:lpstr>
      <vt:lpstr>模型无效的情形</vt:lpstr>
      <vt:lpstr>SEM软件</vt:lpstr>
      <vt:lpstr>SPSS Amos图形界面</vt:lpstr>
      <vt:lpstr>例题12.1</vt:lpstr>
      <vt:lpstr>初始模型</vt:lpstr>
      <vt:lpstr>测量模型</vt:lpstr>
      <vt:lpstr>结构模型</vt:lpstr>
      <vt:lpstr>模型识别——固定参数、自由参数</vt:lpstr>
      <vt:lpstr>Amos模型设定</vt:lpstr>
      <vt:lpstr>模型中的估计值（n = 500，不分组）</vt:lpstr>
      <vt:lpstr>模型中的标准估计值（n = 250，group = 1）</vt:lpstr>
      <vt:lpstr>模型中的标准估计值（n = 250，group = 2）</vt:lpstr>
      <vt:lpstr>计算结果：文本形式（n = 250，group = 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Model Fit Summary</vt:lpstr>
      <vt:lpstr>PowerPoint 演示文稿</vt:lpstr>
      <vt:lpstr>模型修正</vt:lpstr>
      <vt:lpstr>例题12.2</vt:lpstr>
      <vt:lpstr>初始模型</vt:lpstr>
      <vt:lpstr>PowerPoint 演示文稿</vt:lpstr>
      <vt:lpstr>“终极”模型</vt:lpstr>
      <vt:lpstr>回归分析也可以用SEM来做</vt:lpstr>
    </vt:vector>
  </TitlesOfParts>
  <Company>xlx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MAP应用心理统计学06结构方程建模</dc:title>
  <dc:creator>sss</dc:creator>
  <cp:lastModifiedBy>范美琳</cp:lastModifiedBy>
  <cp:revision>149</cp:revision>
  <cp:lastPrinted>2411-12-30T00:00:00Z</cp:lastPrinted>
  <dcterms:created xsi:type="dcterms:W3CDTF">2002-07-11T01:10:00Z</dcterms:created>
  <dcterms:modified xsi:type="dcterms:W3CDTF">2024-11-11T07:58:13Z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2052-11.1.0.9739</vt:lpwstr>
  </property>
</Properties>
</file>