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ink/ink2.xml" ContentType="application/inkml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68"/>
  </p:notesMasterIdLst>
  <p:sldIdLst>
    <p:sldId id="256" r:id="rId3"/>
    <p:sldId id="407" r:id="rId4"/>
    <p:sldId id="349" r:id="rId5"/>
    <p:sldId id="423" r:id="rId6"/>
    <p:sldId id="260" r:id="rId7"/>
    <p:sldId id="364" r:id="rId8"/>
    <p:sldId id="278" r:id="rId9"/>
    <p:sldId id="424" r:id="rId10"/>
    <p:sldId id="401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6" r:id="rId21"/>
    <p:sldId id="307" r:id="rId22"/>
    <p:sldId id="308" r:id="rId23"/>
    <p:sldId id="310" r:id="rId24"/>
    <p:sldId id="314" r:id="rId25"/>
    <p:sldId id="402" r:id="rId26"/>
    <p:sldId id="403" r:id="rId27"/>
    <p:sldId id="404" r:id="rId28"/>
    <p:sldId id="431" r:id="rId29"/>
    <p:sldId id="433" r:id="rId30"/>
    <p:sldId id="432" r:id="rId31"/>
    <p:sldId id="318" r:id="rId32"/>
    <p:sldId id="319" r:id="rId33"/>
    <p:sldId id="327" r:id="rId34"/>
    <p:sldId id="322" r:id="rId35"/>
    <p:sldId id="323" r:id="rId36"/>
    <p:sldId id="324" r:id="rId37"/>
    <p:sldId id="325" r:id="rId38"/>
    <p:sldId id="320" r:id="rId39"/>
    <p:sldId id="337" r:id="rId40"/>
    <p:sldId id="330" r:id="rId41"/>
    <p:sldId id="331" r:id="rId42"/>
    <p:sldId id="338" r:id="rId43"/>
    <p:sldId id="426" r:id="rId44"/>
    <p:sldId id="328" r:id="rId45"/>
    <p:sldId id="366" r:id="rId46"/>
    <p:sldId id="400" r:id="rId47"/>
    <p:sldId id="339" r:id="rId48"/>
    <p:sldId id="340" r:id="rId49"/>
    <p:sldId id="341" r:id="rId50"/>
    <p:sldId id="368" r:id="rId51"/>
    <p:sldId id="405" r:id="rId52"/>
    <p:sldId id="369" r:id="rId53"/>
    <p:sldId id="370" r:id="rId54"/>
    <p:sldId id="371" r:id="rId55"/>
    <p:sldId id="372" r:id="rId56"/>
    <p:sldId id="399" r:id="rId57"/>
    <p:sldId id="373" r:id="rId58"/>
    <p:sldId id="374" r:id="rId59"/>
    <p:sldId id="390" r:id="rId60"/>
    <p:sldId id="393" r:id="rId61"/>
    <p:sldId id="394" r:id="rId62"/>
    <p:sldId id="395" r:id="rId63"/>
    <p:sldId id="397" r:id="rId64"/>
    <p:sldId id="425" r:id="rId65"/>
    <p:sldId id="329" r:id="rId66"/>
    <p:sldId id="430" r:id="rId67"/>
  </p:sldIdLst>
  <p:sldSz cx="12192000" cy="6858000"/>
  <p:notesSz cx="6858000" cy="9144000"/>
  <p:custDataLst>
    <p:tags r:id="rId6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5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72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1023" units="cm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2.84167" units="1/cm"/>
        </inkml:channelProperties>
      </inkml:inkSource>
      <inkml:timestamp xml:id="ts0" timeString="2019-05-29T14:18: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0 416,'0'0'-64,"0"0"-160,0 0 96,0 17 128,0-17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132A40-A94D-4300-A2F8-DF143DAA46DC}" type="datetimeFigureOut">
              <a:rPr lang="zh-CN" altLang="en-US"/>
              <a:t>2024/10/8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565E85-EAA6-4870-BB76-0A4C59DA0F9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EC80E0C-FCB6-47C8-9400-97ABF8918C46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E969226-BC13-4017-9385-931C7CFD921F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E1A6ADF-B209-4446-9224-F78C17B8F19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A736E85-0510-486E-8466-E4BC84358503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545E6F1-6D82-4024-B09B-81C99F73A117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4B48515-CA5C-440F-A63C-7262E9A25348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27B7917-4690-42C0-ADE7-37357A1B5812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B573435-9F7E-4C45-9F53-9CAF809FA015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CDFE5F5-AB2F-4E03-BE36-864E836F6766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60321DA-A852-450D-B2BF-C7AA8D60C896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3A5BAD-BE03-4DF0-8C06-B5DC9D954D6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7506964-364A-45A2-9750-EBF06A258558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54C0A87-9FBF-4E65-875C-C20B02BCBA53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27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6BBBDBF-EE39-4ADC-B06C-65AA6FFEF98E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47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3EB05F2-BBC7-4ADE-9AF3-C10EE37AD0F3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11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DC45E5E-3AEE-4042-A94D-DDCB6982719C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E2B490-304F-418C-B3DB-38663D4C8007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29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89F7028-0D7E-4D50-9366-64ACEFA14A8C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49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A26AB5D-0175-44E3-A120-A19D2C41704A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70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22DC9A8-CECD-4CC9-A136-91DB4ECF9E68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E625AC8-A37C-4F68-B214-98CB94706ADA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3A5BAD-BE03-4DF0-8C06-B5DC9D954D6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52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79D5516-5EAA-4891-BF1F-CA3E80B3E116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72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51D7B41-7A09-4088-A760-69B12DF8ACF5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93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4EA056E-A844-4F1C-901E-58071A62835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13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4A81D44-6515-4F4D-83A5-E326625E013B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34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58A53A1-B437-4638-A078-68F58C7D3445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054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BDEC450-1091-45E1-AC29-EC6AA0A25233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95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64A0884-FBB5-4403-8889-66468BD30982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116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90D6EA5-BD62-4BBD-887C-A4F9325C70BC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136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2E0F277-A8F1-48A1-9AFA-1A537056968C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77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572B971-0F7E-4C35-B41A-7D560A40506F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9718EF1-3F70-4ED7-90AA-9D5A88127A13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198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FE72C64-2B62-41C2-B669-689CA9DF73EE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18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1601243-2CC0-4431-B9D3-F68097CC24A3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39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8615F52-94C1-4C87-A221-BB2FFFF15E1D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59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2B5FCB2-184D-4273-86AD-DC75E909D9F7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80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B1CE3EE-E5E3-4959-BD60-CA59A984C9CD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00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C44DF82-CAC3-4DBD-A8C1-1D2F94FCFB8D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21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EA6B9E5-0A79-46F5-A971-F939CDC3EA52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41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074AD1C-1764-435B-B19A-E61C8EB87B84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402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9DF07A7-8BA6-42EE-A73A-F7FF01381F78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423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C50B5FE-CD00-4297-80FA-7D0D1D1C8904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3783083-4CE1-4B1A-BB65-79A7086AF1E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443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1FF01AD-62EB-4A5A-ADA4-0B4F18ABC87E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48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1A6739C-55A1-4DCF-A230-37BFC5BD8525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2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EBDAEE7-8613-4238-994D-A015C5388EE0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6511D86-6FB6-4F19-8100-206C42FB6D18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99931D3-4140-42F6-808B-3D9F01ED3203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2D69978-683E-42C5-B0A0-77BA1E76498C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AD29E-7FD3-4A55-98D1-B70CA8754EA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759E-D996-44C3-BA2B-C2C10630A9E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4255-7042-4D04-9A8A-BE4E42DC4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A80D-5E04-4F1C-9F9B-296495AE1C2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27854-B3DB-4C8F-882B-C07C81FB68C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88C70-B660-4FAB-B6B6-50BB33F6DB4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90D48-657E-4AF2-ACD3-1D945D2EB6E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6D90A-0AE4-4186-A781-1992D205D13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16EC8-45AB-44E5-93DC-26D6A13435D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BD22B-9631-4905-8E52-FE464508D37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3B754-D584-4FAC-A7DF-D04DCB7B227C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D961-7350-4FD7-AE1E-22127E1947B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4AA3-4897-4471-BBE6-09A479328ED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89B44-73E8-43F8-942F-80BEC3B8AF4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50027-10CB-40AE-95B3-E04A3F28C64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3A94-E06C-4D3E-A4BA-2A5557D178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3E22-C571-4398-992B-54B4C26428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ECF7-0BAC-445D-A877-D0DE0B1A115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D840-E2CD-4792-A479-0C2C5D2F9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57FCA-C248-48BB-818B-22C3C73B366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FEBE-2418-44EF-AFD7-3CC60B21DF3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7081-36F6-41E7-9AFC-155A110BBF0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051FFF-2D9F-49A9-A0D9-5CC313A2510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68D26FE-1DBD-4C25-9CEC-1112EB07429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5" Type="http://schemas.openxmlformats.org/officeDocument/2006/relationships/image" Target="../media/image6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423592" y="1052736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b="1" dirty="0"/>
              <a:t>第</a:t>
            </a:r>
            <a:r>
              <a:rPr lang="en-US" altLang="zh-CN" b="1" dirty="0"/>
              <a:t>6</a:t>
            </a:r>
            <a:r>
              <a:rPr lang="zh-CN" altLang="en-US" b="1" dirty="0"/>
              <a:t>章  多元线性回归分析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/>
              <a:t>一元线性回归</a:t>
            </a:r>
            <a:endParaRPr lang="zh-CN" altLang="zh-CN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一元线性回归是指只有一个自变量的线性回归(linear regression)。</a:t>
            </a:r>
          </a:p>
          <a:p>
            <a:pPr eaLnBrk="1" hangingPunct="1"/>
            <a:endParaRPr lang="zh-CN" altLang="en-US" b="1" dirty="0"/>
          </a:p>
          <a:p>
            <a:pPr algn="just" eaLnBrk="1" hangingPunct="1"/>
            <a:r>
              <a:rPr lang="zh-CN" altLang="en-US" b="1" dirty="0"/>
              <a:t>回归线(regression line)</a:t>
            </a:r>
          </a:p>
          <a:p>
            <a:pPr lvl="1" eaLnBrk="1" hangingPunct="1"/>
            <a:r>
              <a:rPr lang="zh-CN" altLang="en-US" b="1" dirty="0"/>
              <a:t>一条最能代表散点图上分布趋势的直线，这条最优拟合线即称为回归线。</a:t>
            </a:r>
          </a:p>
          <a:p>
            <a:pPr lvl="1" eaLnBrk="1" hangingPunct="1"/>
            <a:r>
              <a:rPr lang="zh-CN" altLang="en-US" b="1" dirty="0"/>
              <a:t>常用的拟合这条回归线的原则，就是使各点与该线纵向距离的平方和为最小。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1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381000"/>
            <a:ext cx="7772400" cy="838200"/>
          </a:xfrm>
        </p:spPr>
        <p:txBody>
          <a:bodyPr/>
          <a:lstStyle/>
          <a:p>
            <a:pPr eaLnBrk="1" hangingPunct="1"/>
            <a:r>
              <a:rPr lang="zh-CN" altLang="zh-CN" b="1"/>
              <a:t>回归线</a:t>
            </a:r>
            <a:endParaRPr lang="zh-CN" altLang="zh-CN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1875155"/>
            <a:ext cx="5274310" cy="4220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90464"/>
            <a:ext cx="5274310" cy="422084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直接连接符 3"/>
          <p:cNvCxnSpPr/>
          <p:nvPr/>
        </p:nvCxnSpPr>
        <p:spPr>
          <a:xfrm flipV="1">
            <a:off x="1437964" y="2852936"/>
            <a:ext cx="3937956" cy="237626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6865604" y="2348880"/>
            <a:ext cx="3888432" cy="302433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7772400" cy="990600"/>
          </a:xfrm>
        </p:spPr>
        <p:txBody>
          <a:bodyPr/>
          <a:lstStyle/>
          <a:p>
            <a:pPr eaLnBrk="1" hangingPunct="1"/>
            <a:r>
              <a:rPr lang="zh-CN" altLang="zh-CN" b="1"/>
              <a:t>回归线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1384" y="1700808"/>
            <a:ext cx="5274310" cy="4220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6306" y="1700807"/>
            <a:ext cx="5274310" cy="422084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1487488" y="2564904"/>
            <a:ext cx="3888432" cy="239566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248128" y="2060848"/>
            <a:ext cx="3888432" cy="302433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7772400" cy="685800"/>
          </a:xfrm>
        </p:spPr>
        <p:txBody>
          <a:bodyPr/>
          <a:lstStyle/>
          <a:p>
            <a:pPr eaLnBrk="1" hangingPunct="1"/>
            <a:r>
              <a:rPr lang="zh-CN" altLang="zh-CN" b="1" dirty="0"/>
              <a:t>回归线</a:t>
            </a:r>
            <a:r>
              <a:rPr lang="zh-CN" altLang="en-US" b="1" dirty="0"/>
              <a:t>？</a:t>
            </a:r>
            <a:endParaRPr lang="zh-CN" altLang="zh-CN" dirty="0"/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5560" y="699287"/>
            <a:ext cx="7772400" cy="62199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直接连接符 2"/>
          <p:cNvCxnSpPr/>
          <p:nvPr/>
        </p:nvCxnSpPr>
        <p:spPr>
          <a:xfrm>
            <a:off x="3215680" y="3501008"/>
            <a:ext cx="63367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7772400" cy="914400"/>
          </a:xfrm>
        </p:spPr>
        <p:txBody>
          <a:bodyPr/>
          <a:lstStyle/>
          <a:p>
            <a:pPr eaLnBrk="1" hangingPunct="1"/>
            <a:r>
              <a:rPr lang="zh-CN" altLang="zh-CN" b="1"/>
              <a:t>回归线</a:t>
            </a:r>
            <a:endParaRPr lang="zh-CN" altLang="zh-CN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</p:txBody>
      </p:sp>
      <p:pic>
        <p:nvPicPr>
          <p:cNvPr id="51204" name="Picture 4" descr="D:\心理学\教学\心理统计学\reg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775607"/>
            <a:ext cx="60198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/>
              <a:t>回归方程</a:t>
            </a:r>
            <a:endParaRPr lang="zh-CN" altLang="zh-CN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b="1" dirty="0"/>
              <a:t>确定回归线的方程称回归方程。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2" name="Object 4"/>
              <p:cNvSpPr txBox="1"/>
              <p:nvPr/>
            </p:nvSpPr>
            <p:spPr bwMode="auto">
              <a:xfrm>
                <a:off x="6629400" y="2819400"/>
                <a:ext cx="3244850" cy="10033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𝑏𝑋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7652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9400" y="2819400"/>
                <a:ext cx="3244850" cy="10033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653" name="Object 5"/>
              <p:cNvSpPr txBox="1"/>
              <p:nvPr/>
            </p:nvSpPr>
            <p:spPr bwMode="auto">
              <a:xfrm>
                <a:off x="4343400" y="4267200"/>
                <a:ext cx="3733800" cy="10334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𝑌𝑋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𝑌𝑋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zh-CN" altLang="en-US" sz="4000"/>
              </a:p>
            </p:txBody>
          </p:sp>
        </mc:Choice>
        <mc:Fallback xmlns="">
          <p:sp>
            <p:nvSpPr>
              <p:cNvPr id="27653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43400" y="4267200"/>
                <a:ext cx="3733800" cy="1033463"/>
              </a:xfrm>
              <a:prstGeom prst="rect">
                <a:avLst/>
              </a:prstGeom>
              <a:blipFill rotWithShape="1">
                <a:blip r:embed="rId4"/>
                <a:stretch>
                  <a:fillRect b="3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654" name="Object 6"/>
              <p:cNvSpPr txBox="1"/>
              <p:nvPr/>
            </p:nvSpPr>
            <p:spPr bwMode="auto">
              <a:xfrm>
                <a:off x="4343400" y="5257800"/>
                <a:ext cx="3962400" cy="990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zh-CN" altLang="en-US" sz="4000"/>
              </a:p>
            </p:txBody>
          </p:sp>
        </mc:Choice>
        <mc:Fallback xmlns="">
          <p:sp>
            <p:nvSpPr>
              <p:cNvPr id="27654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43400" y="5257800"/>
                <a:ext cx="3962400" cy="9906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5657850" y="3338513"/>
            <a:ext cx="914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256" name="Object 8"/>
              <p:cNvSpPr txBox="1"/>
              <p:nvPr/>
            </p:nvSpPr>
            <p:spPr bwMode="auto">
              <a:xfrm>
                <a:off x="1752600" y="2971800"/>
                <a:ext cx="4343400" cy="9048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zh-CN" altLang="en-US" sz="4000" dirty="0"/>
              </a:p>
            </p:txBody>
          </p:sp>
        </mc:Choice>
        <mc:Fallback xmlns="">
          <p:sp>
            <p:nvSpPr>
              <p:cNvPr id="53256" name="Objec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2600" y="2971800"/>
                <a:ext cx="4343400" cy="9048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304800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zh-CN" b="1"/>
              <a:t>回归方程的建立</a:t>
            </a:r>
            <a:endParaRPr lang="zh-CN" altLang="zh-CN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87488" y="1676400"/>
            <a:ext cx="9505056" cy="4419600"/>
          </a:xfrm>
        </p:spPr>
        <p:txBody>
          <a:bodyPr/>
          <a:lstStyle/>
          <a:p>
            <a:pPr eaLnBrk="1" hangingPunct="1"/>
            <a:r>
              <a:rPr lang="zh-CN" altLang="en-US" b="1" dirty="0"/>
              <a:t>用最小二乘方法求回归系数(regression coefficient)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6" name="Object 4"/>
              <p:cNvSpPr txBox="1"/>
              <p:nvPr/>
            </p:nvSpPr>
            <p:spPr bwMode="auto">
              <a:xfrm>
                <a:off x="1674018" y="2852936"/>
                <a:ext cx="9174510" cy="400506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3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𝑌𝑋</m:t>
                          </m:r>
                        </m:sub>
                      </m:sSub>
                      <m:r>
                        <a:rPr lang="zh-CN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r>
                                <a:rPr lang="en-US" altLang="zh-CN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3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zh-CN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zh-CN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zh-CN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altLang="zh-CN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𝑋𝑌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zh-CN" altLang="en-US" sz="3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altLang="zh-CN" sz="3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nary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altLang="zh-CN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nary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)/</m:t>
                          </m:r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US" altLang="zh-CN" sz="3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3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altLang="zh-CN" sz="3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−(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altLang="zh-CN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nary>
                          <m:sSup>
                            <m:sSupPr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zh-CN" altLang="en-US" sz="3600" dirty="0"/>
              </a:p>
            </p:txBody>
          </p:sp>
        </mc:Choice>
        <mc:Fallback xmlns="">
          <p:sp>
            <p:nvSpPr>
              <p:cNvPr id="28676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4018" y="2852936"/>
                <a:ext cx="9174510" cy="4005064"/>
              </a:xfrm>
              <a:prstGeom prst="rect">
                <a:avLst/>
              </a:prstGeom>
              <a:blipFill rotWithShape="1">
                <a:blip r:embed="rId3"/>
                <a:stretch>
                  <a:fillRect l="-2" t="-13" r="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与相关系数 </a:t>
            </a:r>
            <a:r>
              <a:rPr lang="zh-CN" altLang="en-US" b="1" i="1" dirty="0"/>
              <a:t>r </a:t>
            </a:r>
            <a:r>
              <a:rPr lang="zh-CN" altLang="en-US" b="1" dirty="0"/>
              <a:t>比较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5" name="Object 3"/>
              <p:cNvSpPr txBox="1">
                <a:spLocks noGrp="1"/>
              </p:cNvSpPr>
              <p:nvPr>
                <p:ph type="body" idx="4294967295"/>
              </p:nvPr>
            </p:nvSpPr>
            <p:spPr bwMode="auto">
              <a:xfrm>
                <a:off x="2514600" y="2286000"/>
                <a:ext cx="6705600" cy="2898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40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acc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4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8675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 bwMode="auto">
              <a:xfrm>
                <a:off x="2514600" y="2286000"/>
                <a:ext cx="6705600" cy="2898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b="1"/>
              <a:t>回归方程的建立</a:t>
            </a:r>
            <a:endParaRPr lang="zh-CN" altLang="zh-CN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求截距(intercept)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4" name="Object 4"/>
              <p:cNvSpPr txBox="1"/>
              <p:nvPr/>
            </p:nvSpPr>
            <p:spPr bwMode="auto">
              <a:xfrm>
                <a:off x="4191000" y="2743200"/>
                <a:ext cx="3733800" cy="8509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𝑌𝑋</m:t>
                          </m:r>
                        </m:sub>
                      </m:sSub>
                      <m:r>
                        <a:rPr lang="zh-CN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𝑌𝑋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zh-CN" altLang="en-US" sz="3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72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91000" y="2743200"/>
                <a:ext cx="3733800" cy="8509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/>
              <a:t>一元线性回归方程的检验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三种等效的方法：</a:t>
            </a:r>
          </a:p>
          <a:p>
            <a:pPr eaLnBrk="1" hangingPunct="1">
              <a:buFontTx/>
              <a:buNone/>
            </a:pPr>
            <a:r>
              <a:rPr lang="zh-CN" altLang="en-US" b="1"/>
              <a:t>　（1）对回归方程进行方差分析</a:t>
            </a:r>
          </a:p>
          <a:p>
            <a:pPr eaLnBrk="1" hangingPunct="1">
              <a:buFontTx/>
              <a:buNone/>
            </a:pPr>
            <a:r>
              <a:rPr lang="zh-CN" altLang="en-US" b="1"/>
              <a:t>　（2）对两个变量的相关系数进行与总体零相关的显著性检验；</a:t>
            </a:r>
          </a:p>
          <a:p>
            <a:pPr eaLnBrk="1" hangingPunct="1">
              <a:buFontTx/>
              <a:buNone/>
            </a:pPr>
            <a:r>
              <a:rPr lang="zh-CN" altLang="en-US" b="1"/>
              <a:t>　（3）对回归系数进行显著性检验。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nimBg="1" autoUpdateAnimBg="0"/>
      <p:bldP spid="31747" grpId="1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从线性回归分析到结构方程模型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确定</a:t>
            </a:r>
            <a:r>
              <a:rPr lang="zh-CN" altLang="zh-CN" b="1" dirty="0"/>
              <a:t>系数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回归平方和(regression sum of squares, explained ~)</a:t>
            </a:r>
          </a:p>
          <a:p>
            <a:pPr eaLnBrk="1" hangingPunct="1"/>
            <a:r>
              <a:rPr lang="zh-CN" altLang="en-US" b="1" dirty="0"/>
              <a:t>残差平方和(residual sum of squares, error ~, unexplained ~)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Object 4"/>
              <p:cNvSpPr txBox="1"/>
              <p:nvPr/>
            </p:nvSpPr>
            <p:spPr bwMode="auto">
              <a:xfrm>
                <a:off x="2495600" y="4023008"/>
                <a:ext cx="7620000" cy="13493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zh-CN" alt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bar>
                            <m:barPr>
                              <m:pos m:val="top"/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bar>
                          <m:sSup>
                            <m:sSup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zh-CN" alt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bar>
                            <m:barPr>
                              <m:pos m:val="top"/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bar>
                          <m:sSup>
                            <m:sSup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zh-CN" alt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zh-CN" alt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zh-CN" alt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zh-CN" alt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772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95600" y="4023008"/>
                <a:ext cx="7620000" cy="1349375"/>
              </a:xfrm>
              <a:prstGeom prst="rect">
                <a:avLst/>
              </a:prstGeom>
              <a:blipFill rotWithShape="1">
                <a:blip r:embed="rId3"/>
                <a:stretch>
                  <a:fillRect l="-1" t="-21" r="1" b="2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确定系数</a:t>
            </a:r>
            <a:endParaRPr lang="zh-CN" altLang="zh-CN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en-US" b="1" dirty="0"/>
              <a:t>确定系数(coefficient of determination)指回归平方和在总平方和中所占比例，这个比例越大，意味着误差平方和所占比例越小，预测效果就越好。</a:t>
            </a:r>
            <a:endParaRPr lang="en-US" altLang="zh-CN" b="1" dirty="0"/>
          </a:p>
          <a:p>
            <a:pPr lvl="1" eaLnBrk="1" hangingPunct="1"/>
            <a:r>
              <a:rPr lang="zh-CN" altLang="en-US" b="1" dirty="0"/>
              <a:t>确定系数 </a:t>
            </a:r>
            <a:r>
              <a:rPr lang="en-US" altLang="zh-CN" b="1" dirty="0"/>
              <a:t>= </a:t>
            </a:r>
            <a:r>
              <a:rPr lang="zh-CN" altLang="en-US" b="1" dirty="0"/>
              <a:t>相关系数的平方。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796" name="Object 4"/>
              <p:cNvSpPr txBox="1"/>
              <p:nvPr/>
            </p:nvSpPr>
            <p:spPr bwMode="auto">
              <a:xfrm>
                <a:off x="1055440" y="4298156"/>
                <a:ext cx="5112568" cy="2514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43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4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zh-CN" altLang="en-US" sz="4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zh-CN" altLang="en-US" sz="43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43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43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4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̂"/>
                                  <m:ctrlP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zh-CN" altLang="en-US" sz="4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43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4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4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43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zh-CN" altLang="en-US" sz="43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zh-CN" altLang="en-US" sz="43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796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5440" y="4298156"/>
                <a:ext cx="5112568" cy="2514600"/>
              </a:xfrm>
              <a:prstGeom prst="rect">
                <a:avLst/>
              </a:prstGeom>
              <a:blipFill rotWithShape="1">
                <a:blip r:embed="rId4"/>
                <a:stretch>
                  <a:fillRect l="-1" t="-19" r="5" b="1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7464425" y="4365625"/>
            <a:ext cx="2232025" cy="12239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6816725" y="4943475"/>
            <a:ext cx="2159000" cy="12239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nimBg="1" autoUpdateAnimBg="0"/>
      <p:bldP spid="33795" grpId="1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 dirty="0"/>
              <a:t>对回归方程的方差分析</a:t>
            </a:r>
          </a:p>
        </p:txBody>
      </p:sp>
      <p:graphicFrame>
        <p:nvGraphicFramePr>
          <p:cNvPr id="34820" name="Group 4"/>
          <p:cNvGraphicFramePr>
            <a:graphicFrameLocks noGrp="1"/>
          </p:cNvGraphicFramePr>
          <p:nvPr/>
        </p:nvGraphicFramePr>
        <p:xfrm>
          <a:off x="1828800" y="2275782"/>
          <a:ext cx="8731697" cy="2072640"/>
        </p:xfrm>
        <a:graphic>
          <a:graphicData uri="http://schemas.openxmlformats.org/drawingml/2006/table">
            <a:tbl>
              <a:tblPr/>
              <a:tblGrid>
                <a:gridCol w="174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5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7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10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62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方差来源</a:t>
                      </a:r>
                    </a:p>
                  </a:txBody>
                  <a:tcPr anchor="ctr" anchorCtr="1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平方和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自由度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均方差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 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值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2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回归</a:t>
                      </a:r>
                    </a:p>
                  </a:txBody>
                  <a:tcPr anchor="ctr" anchorCtr="1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SSR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MSR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MSR/MSE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2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残差</a:t>
                      </a:r>
                    </a:p>
                  </a:txBody>
                  <a:tcPr anchor="ctr" anchorCtr="1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SSE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 </a:t>
                      </a: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- 2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MSE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3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总差异</a:t>
                      </a:r>
                    </a:p>
                  </a:txBody>
                  <a:tcPr anchor="ctr" anchorCtr="1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SST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 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- 1</a:t>
                      </a: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4852" name="Object 36"/>
              <p:cNvSpPr txBox="1"/>
              <p:nvPr/>
            </p:nvSpPr>
            <p:spPr bwMode="auto">
              <a:xfrm>
                <a:off x="1828800" y="4767695"/>
                <a:ext cx="9163744" cy="187872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zh-CN" alt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̂"/>
                                  <m:ctrlP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zh-CN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/(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−2)</m:t>
                          </m:r>
                        </m:den>
                      </m:f>
                    </m:oMath>
                  </m:oMathPara>
                </a14:m>
                <a:endParaRPr lang="en-US" altLang="zh-CN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zh-CN" alt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zh-CN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)/(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−2)</m:t>
                          </m:r>
                        </m:den>
                      </m:f>
                      <m:sSub>
                        <m:sSubPr>
                          <m:ctrlP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~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(1,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−2)</m:t>
                          </m:r>
                        </m:sub>
                      </m:sSub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852" name="Object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4767695"/>
                <a:ext cx="9163744" cy="1878726"/>
              </a:xfrm>
              <a:prstGeom prst="rect">
                <a:avLst/>
              </a:prstGeom>
              <a:blipFill rotWithShape="1">
                <a:blip r:embed="rId3"/>
                <a:stretch>
                  <a:fillRect t="-6" r="1" b="2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0427855" y="1385455"/>
          <a:ext cx="208280" cy="471054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1054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回归系数的显著性检验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819" name="Object 3"/>
              <p:cNvSpPr txBox="1">
                <a:spLocks noGrp="1"/>
              </p:cNvSpPr>
              <p:nvPr>
                <p:ph idx="1"/>
              </p:nvPr>
            </p:nvSpPr>
            <p:spPr bwMode="auto"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zh-CN" altLang="en-US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𝑌𝑋</m:t>
                              </m:r>
                            </m:sub>
                          </m:s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𝑌𝑋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𝑌𝑋</m:t>
                              </m:r>
                            </m:sub>
                          </m:s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−0</m:t>
                          </m:r>
                        </m:num>
                        <m:den>
                          <m:f>
                            <m:f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𝑌𝑋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nary>
                                    <m:naryPr>
                                      <m:chr m:val="∑"/>
                                      <m:subHide m:val="on"/>
                                      <m:supHide m:val="on"/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acc>
                                      <m:sSup>
                                        <m:sSupPr>
                                          <m:ctrlP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rad>
                            </m:den>
                          </m:f>
                        </m:den>
                      </m:f>
                    </m:oMath>
                    <m:oMath xmlns:m="http://schemas.openxmlformats.org/officeDocument/2006/math"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𝑌𝑋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  <m:sSup>
                                    <m:sSup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𝑌𝑋</m:t>
                              </m:r>
                            </m:sub>
                          </m:sSub>
                        </m:den>
                      </m:f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𝑌𝑋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acc>
                                  <m:sSup>
                                    <m:sSup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zh-CN" alt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zh-CN" altLang="en-US" sz="3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zh-CN" alt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/(</m:t>
                              </m:r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−2)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zh-CN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819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6.1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研究者想考察智商与皮层面积的关联。他采集了</a:t>
            </a:r>
            <a:r>
              <a:rPr lang="en-US" altLang="zh-CN" b="1" dirty="0"/>
              <a:t>60</a:t>
            </a:r>
            <a:r>
              <a:rPr lang="zh-CN" altLang="en-US" b="1" dirty="0"/>
              <a:t>名参试者的数据（见“例题</a:t>
            </a:r>
            <a:r>
              <a:rPr lang="en-US" altLang="zh-CN" b="1" dirty="0"/>
              <a:t>0601-</a:t>
            </a:r>
            <a:r>
              <a:rPr lang="zh-CN" altLang="en-US" b="1" dirty="0"/>
              <a:t>智商与皮层面积</a:t>
            </a:r>
            <a:r>
              <a:rPr lang="en-US" altLang="zh-CN" b="1" dirty="0"/>
              <a:t>-</a:t>
            </a:r>
            <a:r>
              <a:rPr lang="zh-CN" altLang="en-US" b="1" dirty="0"/>
              <a:t>相关回归</a:t>
            </a:r>
            <a:r>
              <a:rPr lang="en-US" altLang="zh-CN" b="1" dirty="0"/>
              <a:t>.sav”</a:t>
            </a:r>
            <a:r>
              <a:rPr lang="zh-CN" altLang="en-US" b="1" dirty="0"/>
              <a:t>），建立以智商</a:t>
            </a:r>
            <a:r>
              <a:rPr lang="en-US" altLang="zh-CN" b="1" dirty="0"/>
              <a:t>IQ</a:t>
            </a:r>
            <a:r>
              <a:rPr lang="zh-CN" altLang="en-US" b="1" dirty="0"/>
              <a:t>为因变量、皮层面积</a:t>
            </a:r>
            <a:r>
              <a:rPr lang="en-US" altLang="zh-CN" b="1" dirty="0"/>
              <a:t>g</a:t>
            </a:r>
            <a:r>
              <a:rPr lang="zh-CN" altLang="en-US" b="1" dirty="0"/>
              <a:t>为自变量的回归模型。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散点图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9616" y="1628800"/>
            <a:ext cx="6984776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61120" cy="5627712"/>
          </a:xfrm>
        </p:spPr>
        <p:txBody>
          <a:bodyPr/>
          <a:lstStyle/>
          <a:p>
            <a:r>
              <a:rPr lang="zh-CN" altLang="en-US" b="1" dirty="0"/>
              <a:t>回归分析结果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77854"/>
            <a:ext cx="8377431" cy="669120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j-ea"/>
              </a:rPr>
              <a:t>标准回归方程</a:t>
            </a:r>
            <a:endParaRPr lang="zh-CN" altLang="en-US" dirty="0"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将自变量和因变量值都转换为</a:t>
            </a:r>
            <a:r>
              <a:rPr kumimoji="0" lang="en-US" altLang="zh-CN" sz="32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Z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值，建立回归方程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708920"/>
            <a:ext cx="9041152" cy="2578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想一想（不妨试一试）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如果将自变量和因变量对换，建立标准回归方程，标准回归系数是不是应该为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1/0.901=1.11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？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试一试的结果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384" y="1981200"/>
            <a:ext cx="11017224" cy="4114800"/>
          </a:xfrm>
        </p:spPr>
        <p:txBody>
          <a:bodyPr/>
          <a:lstStyle/>
          <a:p>
            <a:endParaRPr lang="zh-CN" altLang="en-US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99" y="2614747"/>
            <a:ext cx="10181202" cy="2645893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8112224" y="4365104"/>
            <a:ext cx="792088" cy="4949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0"/>
            <a:ext cx="680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3" y="33338"/>
            <a:ext cx="4824412" cy="670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箭头连接符 4"/>
          <p:cNvCxnSpPr/>
          <p:nvPr/>
        </p:nvCxnSpPr>
        <p:spPr>
          <a:xfrm>
            <a:off x="3719513" y="260350"/>
            <a:ext cx="4824412" cy="223202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719513" y="765175"/>
            <a:ext cx="4824412" cy="237648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719513" y="1268413"/>
            <a:ext cx="4824412" cy="190658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3719513" y="3208338"/>
            <a:ext cx="4824412" cy="7969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3719513" y="2349500"/>
            <a:ext cx="4824412" cy="2232025"/>
          </a:xfrm>
          <a:prstGeom prst="straightConnector1">
            <a:avLst/>
          </a:prstGeom>
          <a:ln w="254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3719513" y="2220913"/>
            <a:ext cx="4824412" cy="1639887"/>
          </a:xfrm>
          <a:prstGeom prst="straightConnector1">
            <a:avLst/>
          </a:prstGeom>
          <a:ln w="254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3143250" y="441325"/>
            <a:ext cx="0" cy="59753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V="1">
            <a:off x="3719513" y="4724400"/>
            <a:ext cx="4824412" cy="18732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10243" idx="1"/>
          </p:cNvCxnSpPr>
          <p:nvPr/>
        </p:nvCxnSpPr>
        <p:spPr>
          <a:xfrm>
            <a:off x="3719513" y="3387725"/>
            <a:ext cx="2376487" cy="2201863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3" name="文本框 2"/>
          <p:cNvSpPr txBox="1">
            <a:spLocks noChangeArrowheads="1"/>
          </p:cNvSpPr>
          <p:nvPr/>
        </p:nvSpPr>
        <p:spPr bwMode="auto">
          <a:xfrm>
            <a:off x="1816100" y="1308100"/>
            <a:ext cx="52228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6600"/>
                </a:solidFill>
              </a:rPr>
              <a:t>外在指标</a:t>
            </a:r>
            <a:r>
              <a:rPr lang="en-US" altLang="zh-CN" sz="2400" b="1">
                <a:solidFill>
                  <a:srgbClr val="FF6600"/>
                </a:solidFill>
              </a:rPr>
              <a:t>or</a:t>
            </a:r>
            <a:r>
              <a:rPr lang="zh-CN" altLang="en-US" sz="2400" b="1">
                <a:solidFill>
                  <a:srgbClr val="FF6600"/>
                </a:solidFill>
              </a:rPr>
              <a:t>观察变量</a:t>
            </a:r>
          </a:p>
        </p:txBody>
      </p:sp>
      <p:sp>
        <p:nvSpPr>
          <p:cNvPr id="10254" name="文本框 2"/>
          <p:cNvSpPr txBox="1">
            <a:spLocks noChangeArrowheads="1"/>
          </p:cNvSpPr>
          <p:nvPr/>
        </p:nvSpPr>
        <p:spPr bwMode="auto">
          <a:xfrm>
            <a:off x="9815513" y="1898650"/>
            <a:ext cx="522287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6600"/>
                </a:solidFill>
              </a:rPr>
              <a:t>外在指标</a:t>
            </a:r>
            <a:r>
              <a:rPr lang="en-US" altLang="zh-CN" sz="2400" b="1">
                <a:solidFill>
                  <a:srgbClr val="FF6600"/>
                </a:solidFill>
              </a:rPr>
              <a:t>or</a:t>
            </a:r>
            <a:r>
              <a:rPr lang="zh-CN" altLang="en-US" sz="2400" b="1">
                <a:solidFill>
                  <a:srgbClr val="FF6600"/>
                </a:solidFill>
              </a:rPr>
              <a:t>观察变量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b="1"/>
              <a:t>二元线性回归方程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二元线性回归方程是指一个因变量</a:t>
            </a:r>
            <a:r>
              <a:rPr lang="zh-CN" altLang="en-US" b="1" i="1" dirty="0"/>
              <a:t>Y</a:t>
            </a:r>
            <a:r>
              <a:rPr lang="zh-CN" altLang="en-US" b="1" dirty="0"/>
              <a:t>与两个自变量</a:t>
            </a:r>
            <a:r>
              <a:rPr lang="zh-CN" altLang="en-US" b="1" i="1" dirty="0"/>
              <a:t>X</a:t>
            </a:r>
            <a:r>
              <a:rPr lang="zh-CN" altLang="en-US" b="1" baseline="-30000" dirty="0"/>
              <a:t>1</a:t>
            </a:r>
            <a:r>
              <a:rPr lang="zh-CN" altLang="en-US" b="1" dirty="0"/>
              <a:t>与</a:t>
            </a:r>
            <a:r>
              <a:rPr lang="zh-CN" altLang="en-US" b="1" i="1" dirty="0"/>
              <a:t>X</a:t>
            </a:r>
            <a:r>
              <a:rPr lang="zh-CN" altLang="en-US" b="1" baseline="-30000" dirty="0"/>
              <a:t>2</a:t>
            </a:r>
            <a:r>
              <a:rPr lang="zh-CN" altLang="en-US" b="1" dirty="0"/>
              <a:t>之间建立的线性回归方程。</a:t>
            </a:r>
          </a:p>
          <a:p>
            <a:pPr eaLnBrk="1" hangingPunct="1"/>
            <a:r>
              <a:rPr lang="zh-CN" altLang="en-US" b="1" dirty="0"/>
              <a:t>二元线性回归方程也用最小二乘法来确定回归系数。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868" name="Object 4"/>
              <p:cNvSpPr txBox="1"/>
              <p:nvPr/>
            </p:nvSpPr>
            <p:spPr bwMode="auto">
              <a:xfrm>
                <a:off x="2614329" y="4990354"/>
                <a:ext cx="5594747" cy="9302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868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4329" y="4990354"/>
                <a:ext cx="5594747" cy="930275"/>
              </a:xfrm>
              <a:prstGeom prst="rect">
                <a:avLst/>
              </a:prstGeom>
              <a:blipFill rotWithShape="1">
                <a:blip r:embed="rId3"/>
                <a:stretch>
                  <a:fillRect l="-1" t="-56" r="8" b="5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5364163" y="3330575"/>
            <a:ext cx="914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686" name="Object 6"/>
              <p:cNvSpPr txBox="1"/>
              <p:nvPr/>
            </p:nvSpPr>
            <p:spPr bwMode="auto">
              <a:xfrm>
                <a:off x="2614329" y="4070446"/>
                <a:ext cx="6428184" cy="7445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zh-CN" altLang="en-US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zh-CN" altLang="en-US" sz="4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1686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4329" y="4070446"/>
                <a:ext cx="6428184" cy="744538"/>
              </a:xfrm>
              <a:prstGeom prst="rect">
                <a:avLst/>
              </a:prstGeom>
              <a:blipFill rotWithShape="1">
                <a:blip r:embed="rId4"/>
                <a:stretch>
                  <a:fillRect l="-1" t="-13" r="2" b="5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/>
              <a:t>二元线性回归方程的偏回归系数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dirty="0"/>
          </a:p>
          <a:p>
            <a:pPr eaLnBrk="1" hangingPunct="1"/>
            <a:endParaRPr lang="zh-CN" altLang="en-US" dirty="0"/>
          </a:p>
          <a:p>
            <a:pPr eaLnBrk="1" hangingPunct="1"/>
            <a:endParaRPr lang="zh-CN" altLang="en-US" dirty="0"/>
          </a:p>
          <a:p>
            <a:pPr eaLnBrk="1" hangingPunct="1"/>
            <a:endParaRPr lang="zh-CN" altLang="en-US" dirty="0"/>
          </a:p>
          <a:p>
            <a:pPr eaLnBrk="1" hangingPunct="1"/>
            <a:endParaRPr lang="zh-CN" altLang="en-US" dirty="0"/>
          </a:p>
          <a:p>
            <a:pPr eaLnBrk="1" hangingPunct="1"/>
            <a:endParaRPr lang="zh-CN" altLang="en-US" dirty="0"/>
          </a:p>
          <a:p>
            <a:pPr eaLnBrk="1" hangingPunct="1"/>
            <a:r>
              <a:rPr lang="zh-CN" altLang="en-US" b="1" dirty="0"/>
              <a:t>式中各个</a:t>
            </a:r>
            <a:r>
              <a:rPr lang="zh-CN" altLang="en-US" b="1" i="1" dirty="0"/>
              <a:t>L</a:t>
            </a:r>
            <a:r>
              <a:rPr lang="zh-CN" altLang="en-US" b="1" dirty="0"/>
              <a:t>都是相应的离差平方和或离差乘积和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892" name="Object 4"/>
              <p:cNvSpPr txBox="1"/>
              <p:nvPr/>
            </p:nvSpPr>
            <p:spPr bwMode="auto">
              <a:xfrm>
                <a:off x="3429000" y="2209800"/>
                <a:ext cx="5187280" cy="15811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892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9000" y="2209800"/>
                <a:ext cx="5187280" cy="1581150"/>
              </a:xfrm>
              <a:prstGeom prst="rect">
                <a:avLst/>
              </a:prstGeom>
              <a:blipFill rotWithShape="1">
                <a:blip r:embed="rId3"/>
                <a:stretch>
                  <a:fillRect r="1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893" name="Object 5"/>
              <p:cNvSpPr txBox="1"/>
              <p:nvPr/>
            </p:nvSpPr>
            <p:spPr bwMode="auto">
              <a:xfrm>
                <a:off x="2999656" y="3962400"/>
                <a:ext cx="6048672" cy="149066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  <m:sup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893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99656" y="3962400"/>
                <a:ext cx="6048672" cy="1490663"/>
              </a:xfrm>
              <a:prstGeom prst="rect">
                <a:avLst/>
              </a:prstGeom>
              <a:blipFill rotWithShape="1">
                <a:blip r:embed="rId4"/>
                <a:stretch>
                  <a:fillRect l="-9" r="4" b="2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zh-CN" b="1"/>
              <a:t>多元线性回归方程</a:t>
            </a:r>
            <a:endParaRPr lang="zh-CN" altLang="zh-C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107" name="Object 3"/>
              <p:cNvSpPr txBox="1">
                <a:spLocks noGrp="1"/>
              </p:cNvSpPr>
              <p:nvPr>
                <p:ph type="body" idx="4294967295"/>
              </p:nvPr>
            </p:nvSpPr>
            <p:spPr bwMode="auto">
              <a:xfrm>
                <a:off x="2133600" y="1295400"/>
                <a:ext cx="7772400" cy="393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sub>
                              </m:sSub>
                            </m:e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...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+...+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𝑝𝑝</m:t>
                                  </m:r>
                                </m:sub>
                              </m:sSub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zh-CN" altLang="en-US" sz="4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𝑝𝑌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107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 bwMode="auto">
              <a:xfrm>
                <a:off x="2133600" y="1295400"/>
                <a:ext cx="7772400" cy="3937000"/>
              </a:xfrm>
              <a:prstGeom prst="rect">
                <a:avLst/>
              </a:prstGeom>
              <a:blipFill rotWithShape="1">
                <a:blip r:embed="rId3"/>
                <a:stretch>
                  <a:fillRect r="-19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132" name="Object 4"/>
              <p:cNvSpPr txBox="1"/>
              <p:nvPr/>
            </p:nvSpPr>
            <p:spPr bwMode="auto">
              <a:xfrm>
                <a:off x="2438400" y="5562600"/>
                <a:ext cx="7467600" cy="10112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bar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−...−</m:t>
                      </m:r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ba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zh-CN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132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8400" y="5562600"/>
                <a:ext cx="7467600" cy="1011238"/>
              </a:xfrm>
              <a:prstGeom prst="rect">
                <a:avLst/>
              </a:prstGeom>
              <a:blipFill rotWithShape="1">
                <a:blip r:embed="rId4"/>
                <a:stretch>
                  <a:fillRect b="3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5083175" y="3322638"/>
            <a:ext cx="914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 dirty="0"/>
              <a:t>标准</a:t>
            </a:r>
            <a:r>
              <a:rPr lang="zh-CN" altLang="en-US" b="1" dirty="0"/>
              <a:t>多元</a:t>
            </a:r>
            <a:r>
              <a:rPr lang="zh-CN" altLang="zh-CN" b="1" dirty="0"/>
              <a:t>回归方程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zh-CN" altLang="zh-CN" b="1" dirty="0"/>
              <a:t>为了比较</a:t>
            </a:r>
            <a:r>
              <a:rPr lang="zh-CN" altLang="en-US" b="1" dirty="0"/>
              <a:t>多</a:t>
            </a:r>
            <a:r>
              <a:rPr lang="zh-CN" altLang="zh-CN" b="1" dirty="0"/>
              <a:t>个自变量在估计预测因变量时所起作用的大小，需要将</a:t>
            </a:r>
            <a:r>
              <a:rPr lang="zh-CN" altLang="en-US" b="1" dirty="0"/>
              <a:t>各</a:t>
            </a:r>
            <a:r>
              <a:rPr lang="zh-CN" altLang="zh-CN" b="1" dirty="0"/>
              <a:t>个变量分别转换成标准分数，然后比较由标准分数所建立的标准回归方程中的</a:t>
            </a:r>
            <a:r>
              <a:rPr lang="zh-CN" altLang="en-US" b="1" dirty="0"/>
              <a:t>多个</a:t>
            </a:r>
            <a:r>
              <a:rPr lang="zh-CN" altLang="zh-CN" b="1" dirty="0"/>
              <a:t>标准回归系数，以此判断自变量作用的大小。</a:t>
            </a:r>
            <a:r>
              <a:rPr lang="zh-CN" altLang="en-US" b="1" dirty="0"/>
              <a:t>例如：</a:t>
            </a:r>
            <a:endParaRPr lang="zh-CN" altLang="zh-CN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964" name="Object 4"/>
              <p:cNvSpPr txBox="1"/>
              <p:nvPr/>
            </p:nvSpPr>
            <p:spPr bwMode="auto">
              <a:xfrm>
                <a:off x="2567609" y="4538663"/>
                <a:ext cx="8100392" cy="11945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acc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altLang="zh-CN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3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…+</m:t>
                      </m:r>
                      <m:sSubSup>
                        <m:sSubSup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altLang="zh-CN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sSub>
                            <m:sSub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zh-CN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br>
                  <a:rPr lang="zh-CN" altLang="en-US" sz="3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zh-CN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96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7609" y="4538663"/>
                <a:ext cx="8100392" cy="1194593"/>
              </a:xfrm>
              <a:prstGeom prst="rect">
                <a:avLst/>
              </a:prstGeom>
              <a:blipFill rotWithShape="1">
                <a:blip r:embed="rId3"/>
                <a:stretch>
                  <a:fillRect l="-4" t="-27" b="-68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多</a:t>
            </a:r>
            <a:r>
              <a:rPr lang="zh-CN" altLang="zh-CN" b="1" dirty="0"/>
              <a:t>元线性回归的检验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b="1" dirty="0"/>
              <a:t>多元线性回归的检验</a:t>
            </a:r>
          </a:p>
          <a:p>
            <a:pPr lvl="1" algn="just" eaLnBrk="1" hangingPunct="1"/>
            <a:r>
              <a:rPr lang="zh-CN" altLang="en-US" b="1" dirty="0"/>
              <a:t>检验回归方程的显著性</a:t>
            </a:r>
          </a:p>
          <a:p>
            <a:pPr lvl="1" algn="just" eaLnBrk="1" hangingPunct="1"/>
            <a:r>
              <a:rPr lang="zh-CN" altLang="en-US" b="1" dirty="0"/>
              <a:t>检验各个偏回归系数的显著性</a:t>
            </a:r>
          </a:p>
          <a:p>
            <a:pPr algn="just" eaLnBrk="1" hangingPunct="1"/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多</a:t>
            </a:r>
            <a:r>
              <a:rPr lang="zh-CN" altLang="zh-CN" b="1" dirty="0"/>
              <a:t>元线性回归的检验</a:t>
            </a:r>
            <a:endParaRPr lang="zh-CN" altLang="zh-CN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b="1" dirty="0"/>
              <a:t>多元线性回归方程的显著性检验方法：</a:t>
            </a:r>
          </a:p>
          <a:p>
            <a:pPr lvl="1" algn="just" eaLnBrk="1" hangingPunct="1"/>
            <a:r>
              <a:rPr lang="zh-CN" altLang="en-US" b="1" dirty="0"/>
              <a:t>方差分析</a:t>
            </a:r>
          </a:p>
          <a:p>
            <a:pPr lvl="1" algn="just" eaLnBrk="1" hangingPunct="1"/>
            <a:r>
              <a:rPr lang="zh-CN" altLang="en-US" b="1" dirty="0"/>
              <a:t>复相关系数(multiple correlation coefficient)显著性检验。</a:t>
            </a:r>
          </a:p>
          <a:p>
            <a:pPr lvl="2" algn="just" eaLnBrk="1" hangingPunct="1"/>
            <a:r>
              <a:rPr lang="zh-CN" altLang="en-US" b="1" dirty="0"/>
              <a:t>复相关系数表示两个自变量组合起来与因变量之间的相关程度。可通过对多元确定系数开平方根得到，然后通过查表进行显著性检验。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863752" y="4384923"/>
          <a:ext cx="3731659" cy="2473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公式" r:id="rId4" imgW="26212800" imgH="17373600" progId="Equation.KSEE3">
                  <p:embed/>
                </p:oleObj>
              </mc:Choice>
              <mc:Fallback>
                <p:oleObj name="公式" r:id="rId4" imgW="26212800" imgH="17373600" progId="Equation.KSEE3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63752" y="4384923"/>
                        <a:ext cx="3731659" cy="2473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多</a:t>
            </a:r>
            <a:r>
              <a:rPr lang="zh-CN" altLang="zh-CN" b="1" dirty="0"/>
              <a:t>元线性回归的检验</a:t>
            </a:r>
            <a:endParaRPr lang="zh-CN" altLang="zh-CN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b="1"/>
              <a:t>偏回归系数(partial regression coefficient)的显著性检验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 dirty="0"/>
              <a:t>例题</a:t>
            </a:r>
            <a:r>
              <a:rPr lang="en-US" altLang="zh-CN" b="1" dirty="0"/>
              <a:t>6.2</a:t>
            </a:r>
            <a:endParaRPr lang="zh-CN" altLang="zh-CN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假定有一组学者考察推理能力对学业成绩的影响。他们从一个推理测验中选用了</a:t>
            </a:r>
            <a:r>
              <a:rPr lang="en-US" altLang="zh-CN" b="1" dirty="0"/>
              <a:t>3</a:t>
            </a:r>
            <a:r>
              <a:rPr lang="zh-CN" altLang="en-US" b="1" dirty="0"/>
              <a:t>个分测验，即抽象推理测验（</a:t>
            </a:r>
            <a:r>
              <a:rPr lang="en-US" altLang="zh-CN" b="1" dirty="0"/>
              <a:t>AR</a:t>
            </a:r>
            <a:r>
              <a:rPr lang="zh-CN" altLang="en-US" b="1" dirty="0"/>
              <a:t>）、言语推理测验（</a:t>
            </a:r>
            <a:r>
              <a:rPr lang="en-US" altLang="zh-CN" b="1" dirty="0"/>
              <a:t>VR</a:t>
            </a:r>
            <a:r>
              <a:rPr lang="zh-CN" altLang="en-US" b="1" dirty="0"/>
              <a:t>）和数字推理测验（</a:t>
            </a:r>
            <a:r>
              <a:rPr lang="en-US" altLang="zh-CN" b="1" dirty="0"/>
              <a:t>NR</a:t>
            </a:r>
            <a:r>
              <a:rPr lang="zh-CN" altLang="en-US" b="1" dirty="0"/>
              <a:t>），测量了</a:t>
            </a:r>
            <a:r>
              <a:rPr lang="en-US" altLang="zh-CN" b="1" dirty="0"/>
              <a:t>200</a:t>
            </a:r>
            <a:r>
              <a:rPr lang="zh-CN" altLang="en-US" b="1" dirty="0"/>
              <a:t>名七年级学生，并且记录了他们的各科学习成绩。请根据部分数据（见“例题</a:t>
            </a:r>
            <a:r>
              <a:rPr lang="en-US" altLang="zh-CN" b="1" dirty="0"/>
              <a:t>0602-</a:t>
            </a:r>
            <a:r>
              <a:rPr lang="zh-CN" altLang="en-US" b="1" dirty="0"/>
              <a:t>推理与数学</a:t>
            </a:r>
            <a:r>
              <a:rPr lang="en-US" altLang="zh-CN" b="1" dirty="0"/>
              <a:t>-</a:t>
            </a:r>
            <a:r>
              <a:rPr lang="zh-CN" altLang="en-US" b="1" dirty="0"/>
              <a:t>多元回归</a:t>
            </a:r>
            <a:r>
              <a:rPr lang="en-US" altLang="zh-CN" b="1" dirty="0"/>
              <a:t>.sav”</a:t>
            </a:r>
            <a:r>
              <a:rPr lang="zh-CN" altLang="en-US" b="1" dirty="0"/>
              <a:t>）建立以</a:t>
            </a:r>
            <a:r>
              <a:rPr lang="en-US" altLang="zh-CN" b="1" dirty="0"/>
              <a:t>AR</a:t>
            </a:r>
            <a:r>
              <a:rPr lang="zh-CN" altLang="en-US" b="1" dirty="0"/>
              <a:t>、</a:t>
            </a:r>
            <a:r>
              <a:rPr lang="en-US" altLang="zh-CN" b="1" dirty="0"/>
              <a:t>VR</a:t>
            </a:r>
            <a:r>
              <a:rPr lang="zh-CN" altLang="en-US" b="1" dirty="0"/>
              <a:t>和</a:t>
            </a:r>
            <a:r>
              <a:rPr lang="en-US" altLang="zh-CN" b="1" dirty="0"/>
              <a:t>NR</a:t>
            </a:r>
            <a:r>
              <a:rPr lang="zh-CN" altLang="en-US" b="1" dirty="0"/>
              <a:t>为自变量估计数学成绩（</a:t>
            </a:r>
            <a:r>
              <a:rPr lang="en-US" altLang="zh-CN" b="1" dirty="0"/>
              <a:t>Math</a:t>
            </a:r>
            <a:r>
              <a:rPr lang="zh-CN" altLang="en-US" b="1" dirty="0"/>
              <a:t>）的多元回归方程。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调整的确定系数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z="2400" b="1"/>
          </a:p>
          <a:p>
            <a:pPr eaLnBrk="1" hangingPunct="1"/>
            <a:endParaRPr lang="zh-CN" altLang="en-US" sz="240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14400" y="1981200"/>
            <a:ext cx="10222160" cy="4114800"/>
          </a:xfrm>
        </p:spPr>
        <p:txBody>
          <a:bodyPr/>
          <a:lstStyle/>
          <a:p>
            <a:pPr eaLnBrk="1" hangingPunct="1"/>
            <a:r>
              <a:rPr lang="zh-CN" altLang="en-US" b="1" i="1" dirty="0"/>
              <a:t>R</a:t>
            </a:r>
            <a:r>
              <a:rPr lang="zh-CN" altLang="en-US" b="1" baseline="30000" dirty="0"/>
              <a:t>2</a:t>
            </a:r>
            <a:r>
              <a:rPr lang="zh-CN" altLang="en-US" b="1" dirty="0"/>
              <a:t>受自变量个数与样本容量之比（</a:t>
            </a:r>
            <a:r>
              <a:rPr lang="zh-CN" altLang="en-US" b="1" i="1" dirty="0"/>
              <a:t>k</a:t>
            </a:r>
            <a:r>
              <a:rPr lang="zh-CN" altLang="en-US" b="1" dirty="0"/>
              <a:t> : </a:t>
            </a:r>
            <a:r>
              <a:rPr lang="zh-CN" altLang="en-US" b="1" i="1" dirty="0"/>
              <a:t>n</a:t>
            </a:r>
            <a:r>
              <a:rPr lang="zh-CN" altLang="en-US" b="1" dirty="0"/>
              <a:t>）的影响</a:t>
            </a:r>
            <a:endParaRPr lang="en-US" altLang="zh-CN" b="1" dirty="0"/>
          </a:p>
          <a:p>
            <a:pPr eaLnBrk="1" hangingPunct="1"/>
            <a:endParaRPr lang="en-US" altLang="zh-CN" b="1" dirty="0"/>
          </a:p>
          <a:p>
            <a:pPr eaLnBrk="1" hangingPunct="1"/>
            <a:endParaRPr lang="en-US" altLang="zh-CN" b="1" dirty="0"/>
          </a:p>
          <a:p>
            <a:pPr eaLnBrk="1" hangingPunct="1"/>
            <a:endParaRPr lang="en-US" altLang="zh-CN" b="1" dirty="0"/>
          </a:p>
          <a:p>
            <a:pPr eaLnBrk="1" hangingPunct="1"/>
            <a:endParaRPr lang="en-US" altLang="zh-CN" b="1" dirty="0"/>
          </a:p>
          <a:p>
            <a:pPr marL="0" indent="0" eaLnBrk="1" hangingPunct="1">
              <a:buNone/>
            </a:pPr>
            <a:endParaRPr lang="zh-CN" altLang="en-US" b="1" dirty="0"/>
          </a:p>
          <a:p>
            <a:pPr eaLnBrk="1" hangingPunct="1"/>
            <a:endParaRPr lang="zh-CN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133" name="Object 5"/>
              <p:cNvSpPr txBox="1">
                <a:spLocks noGrp="1"/>
              </p:cNvSpPr>
              <p:nvPr>
                <p:ph sz="quarter" idx="4294967295"/>
              </p:nvPr>
            </p:nvSpPr>
            <p:spPr bwMode="auto">
              <a:xfrm>
                <a:off x="2279576" y="3068960"/>
                <a:ext cx="7632700" cy="1785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𝑎𝑑𝑗</m:t>
                          </m:r>
                        </m:sub>
                        <m:sup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zh-CN" altLang="en-US" sz="3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d>
                        <m:dPr>
                          <m:ctrlP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zh-CN" alt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133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 bwMode="auto">
              <a:xfrm>
                <a:off x="2279576" y="3068960"/>
                <a:ext cx="7632700" cy="1785938"/>
              </a:xfrm>
              <a:prstGeom prst="rect">
                <a:avLst/>
              </a:prstGeom>
              <a:blipFill rotWithShape="1">
                <a:blip r:embed="rId3"/>
                <a:stretch>
                  <a:fillRect l="-7" r="7" b="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  <p:bldP spid="48132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偏确定系数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011" name="Object 3"/>
              <p:cNvSpPr txBox="1">
                <a:spLocks noGrp="1"/>
              </p:cNvSpPr>
              <p:nvPr>
                <p:ph idx="1"/>
              </p:nvPr>
            </p:nvSpPr>
            <p:spPr bwMode="auto"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zh-CN" altLang="en-US" sz="3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altLang="zh-CN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altLang="zh-CN" sz="3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zh-CN" altLang="en-US"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zh-CN" altLang="en-US" sz="3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zh-CN" altLang="en-US" sz="3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zh-CN" altLang="en-US" sz="36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zh-CN" altLang="en-US" sz="3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zh-CN" sz="36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zh-CN" altLang="en-US" sz="3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altLang="zh-CN" sz="36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sz="3600" dirty="0"/>
              </a:p>
            </p:txBody>
          </p:sp>
        </mc:Choice>
        <mc:Fallback xmlns="">
          <p:sp>
            <p:nvSpPr>
              <p:cNvPr id="43011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261" name="Oval 5"/>
          <p:cNvSpPr>
            <a:spLocks noChangeArrowheads="1"/>
          </p:cNvSpPr>
          <p:nvPr/>
        </p:nvSpPr>
        <p:spPr bwMode="auto">
          <a:xfrm>
            <a:off x="4615184" y="3606653"/>
            <a:ext cx="2232025" cy="12239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6262" name="Oval 6"/>
          <p:cNvSpPr>
            <a:spLocks noChangeArrowheads="1"/>
          </p:cNvSpPr>
          <p:nvPr/>
        </p:nvSpPr>
        <p:spPr bwMode="auto">
          <a:xfrm>
            <a:off x="4008438" y="4151313"/>
            <a:ext cx="2016125" cy="11525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96263" name="Oval 7"/>
          <p:cNvSpPr>
            <a:spLocks noChangeArrowheads="1"/>
          </p:cNvSpPr>
          <p:nvPr/>
        </p:nvSpPr>
        <p:spPr bwMode="auto">
          <a:xfrm flipH="1" flipV="1">
            <a:off x="5519738" y="4149725"/>
            <a:ext cx="1873250" cy="1152525"/>
          </a:xfrm>
          <a:prstGeom prst="ellipse">
            <a:avLst/>
          </a:prstGeom>
          <a:noFill/>
          <a:ln w="28575">
            <a:solidFill>
              <a:srgbClr val="33CC33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72150" y="3803051"/>
            <a:ext cx="1943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i="1" dirty="0">
                <a:solidFill>
                  <a:schemeClr val="tx2"/>
                </a:solidFill>
                <a:latin typeface="+mn-lt"/>
              </a:rPr>
              <a:t>Y</a:t>
            </a:r>
          </a:p>
          <a:p>
            <a:pPr algn="ctr"/>
            <a:endParaRPr lang="en-US" altLang="zh-CN" sz="2000" b="1" i="1" dirty="0">
              <a:latin typeface="+mn-lt"/>
            </a:endParaRPr>
          </a:p>
          <a:p>
            <a:endParaRPr lang="en-US" altLang="zh-CN" sz="2000" b="1" i="1" dirty="0">
              <a:latin typeface="+mn-lt"/>
            </a:endParaRPr>
          </a:p>
          <a:p>
            <a:r>
              <a:rPr lang="en-US" altLang="zh-CN" sz="2000" b="1" i="1" dirty="0">
                <a:latin typeface="+mn-lt"/>
              </a:rPr>
              <a:t>X</a:t>
            </a:r>
            <a:r>
              <a:rPr lang="en-US" altLang="zh-CN" sz="2000" b="1" baseline="-25000" dirty="0">
                <a:latin typeface="+mn-lt"/>
              </a:rPr>
              <a:t>1</a:t>
            </a:r>
            <a:r>
              <a:rPr lang="en-US" altLang="zh-CN" sz="2000" b="1" dirty="0">
                <a:latin typeface="+mn-lt"/>
              </a:rPr>
              <a:t>                  </a:t>
            </a:r>
            <a:r>
              <a:rPr lang="en-US" altLang="zh-CN" sz="2000" b="1" i="1" dirty="0">
                <a:solidFill>
                  <a:srgbClr val="00B050"/>
                </a:solidFill>
                <a:latin typeface="+mn-lt"/>
              </a:rPr>
              <a:t>X</a:t>
            </a:r>
            <a:r>
              <a:rPr lang="en-US" altLang="zh-CN" sz="2000" b="1" baseline="-25000" dirty="0">
                <a:solidFill>
                  <a:srgbClr val="00B050"/>
                </a:solidFill>
                <a:latin typeface="+mn-lt"/>
              </a:rPr>
              <a:t>2</a:t>
            </a:r>
            <a:endParaRPr lang="zh-CN" altLang="en-US" b="1" baseline="-25000" dirty="0">
              <a:solidFill>
                <a:srgbClr val="00B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0"/>
            <a:ext cx="680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文本框 2"/>
          <p:cNvSpPr txBox="1">
            <a:spLocks noChangeArrowheads="1"/>
          </p:cNvSpPr>
          <p:nvPr/>
        </p:nvSpPr>
        <p:spPr bwMode="auto">
          <a:xfrm>
            <a:off x="1581150" y="549275"/>
            <a:ext cx="522288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6600"/>
                </a:solidFill>
              </a:rPr>
              <a:t>外在指标</a:t>
            </a:r>
            <a:r>
              <a:rPr lang="en-US" altLang="zh-CN" sz="2400" b="1">
                <a:solidFill>
                  <a:srgbClr val="FF6600"/>
                </a:solidFill>
              </a:rPr>
              <a:t>or</a:t>
            </a:r>
            <a:r>
              <a:rPr lang="zh-CN" altLang="en-US" sz="2400" b="1">
                <a:solidFill>
                  <a:srgbClr val="FF6600"/>
                </a:solidFill>
              </a:rPr>
              <a:t>观察变量</a:t>
            </a:r>
          </a:p>
        </p:txBody>
      </p:sp>
      <p:sp>
        <p:nvSpPr>
          <p:cNvPr id="12292" name="文本框 3"/>
          <p:cNvSpPr txBox="1">
            <a:spLocks noChangeArrowheads="1"/>
          </p:cNvSpPr>
          <p:nvPr/>
        </p:nvSpPr>
        <p:spPr bwMode="auto">
          <a:xfrm>
            <a:off x="6592888" y="436563"/>
            <a:ext cx="2663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CC"/>
                </a:solidFill>
              </a:rPr>
              <a:t>内在因素</a:t>
            </a:r>
            <a:r>
              <a:rPr lang="en-US" altLang="zh-CN" sz="2400" b="1">
                <a:solidFill>
                  <a:srgbClr val="0000CC"/>
                </a:solidFill>
              </a:rPr>
              <a:t>or</a:t>
            </a:r>
            <a:r>
              <a:rPr lang="zh-CN" altLang="en-US" sz="2400" b="1">
                <a:solidFill>
                  <a:srgbClr val="0000CC"/>
                </a:solidFill>
              </a:rPr>
              <a:t>潜变量</a:t>
            </a:r>
          </a:p>
        </p:txBody>
      </p:sp>
      <p:cxnSp>
        <p:nvCxnSpPr>
          <p:cNvPr id="22" name="直接箭头连接符 21"/>
          <p:cNvCxnSpPr/>
          <p:nvPr/>
        </p:nvCxnSpPr>
        <p:spPr>
          <a:xfrm flipH="1">
            <a:off x="6096000" y="655638"/>
            <a:ext cx="49688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endCxn id="17" idx="0"/>
          </p:cNvCxnSpPr>
          <p:nvPr/>
        </p:nvCxnSpPr>
        <p:spPr>
          <a:xfrm>
            <a:off x="7686675" y="923925"/>
            <a:ext cx="0" cy="123825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12301" idx="1"/>
          </p:cNvCxnSpPr>
          <p:nvPr/>
        </p:nvCxnSpPr>
        <p:spPr>
          <a:xfrm flipH="1">
            <a:off x="9551988" y="3623628"/>
            <a:ext cx="38100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2103438" y="2060575"/>
            <a:ext cx="46355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440238" y="188913"/>
            <a:ext cx="1655762" cy="640873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CC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6988" y="-26988"/>
            <a:ext cx="1270000" cy="6884988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CC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23275" y="2162175"/>
            <a:ext cx="1128713" cy="2779713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CC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051675" y="2162175"/>
            <a:ext cx="1270000" cy="292258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CC"/>
              </a:solidFill>
            </a:endParaRPr>
          </a:p>
        </p:txBody>
      </p:sp>
      <p:sp>
        <p:nvSpPr>
          <p:cNvPr id="12301" name="文本框 2"/>
          <p:cNvSpPr txBox="1">
            <a:spLocks noChangeArrowheads="1"/>
          </p:cNvSpPr>
          <p:nvPr/>
        </p:nvSpPr>
        <p:spPr bwMode="auto">
          <a:xfrm>
            <a:off x="9932988" y="1916113"/>
            <a:ext cx="522287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6600"/>
                </a:solidFill>
              </a:rPr>
              <a:t>外在指标</a:t>
            </a:r>
            <a:r>
              <a:rPr lang="en-US" altLang="zh-CN" sz="2400" b="1">
                <a:solidFill>
                  <a:srgbClr val="FF6600"/>
                </a:solidFill>
              </a:rPr>
              <a:t>or</a:t>
            </a:r>
            <a:r>
              <a:rPr lang="zh-CN" altLang="en-US" sz="2400" b="1">
                <a:solidFill>
                  <a:srgbClr val="FF6600"/>
                </a:solidFill>
              </a:rPr>
              <a:t>观察变量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/>
              <a:t>偏确定系数可用于判断自变量对因变量的</a:t>
            </a:r>
            <a:r>
              <a:rPr lang="zh-CN" altLang="en-US" sz="4000" b="1">
                <a:latin typeface="宋体" panose="02010600030101010101" pitchFamily="2" charset="-122"/>
              </a:rPr>
              <a:t>“影响力”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132856"/>
            <a:ext cx="10363200" cy="3963144"/>
          </a:xfrm>
        </p:spPr>
        <p:txBody>
          <a:bodyPr/>
          <a:lstStyle/>
          <a:p>
            <a:pPr eaLnBrk="1" hangingPunct="1"/>
            <a:r>
              <a:rPr lang="zh-CN" altLang="en-US" b="1" dirty="0"/>
              <a:t>偏确定系数，就是前面变量解释后，剩下的差异中，它还能解释其中的比例。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共线性问题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2800" b="1" dirty="0"/>
              <a:t>自变量之间相关高所致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多重共线性的判定指标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zh-CN" b="1" dirty="0"/>
                  <a:t>容忍度（</a:t>
                </a:r>
                <a:r>
                  <a:rPr lang="en-US" altLang="zh-CN" b="1" dirty="0"/>
                  <a:t>Tolerance</a:t>
                </a:r>
                <a:r>
                  <a:rPr lang="zh-CN" altLang="zh-CN" b="1" dirty="0"/>
                  <a:t>）</a:t>
                </a:r>
                <a:endParaRPr lang="en-US" altLang="zh-CN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𝐓𝐨𝐥𝐞𝐫𝐚𝐧𝐜𝐞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altLang="zh-CN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b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zh-CN" altLang="zh-CN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  <m:sup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altLang="zh-CN" b="1" dirty="0"/>
              </a:p>
              <a:p>
                <a:r>
                  <a:rPr lang="zh-CN" altLang="zh-CN" b="1" dirty="0"/>
                  <a:t>方差膨胀因子（</a:t>
                </a:r>
                <a:r>
                  <a:rPr lang="en-US" altLang="zh-CN" b="1" dirty="0"/>
                  <a:t>variance inflation factor</a:t>
                </a:r>
                <a:r>
                  <a:rPr lang="zh-CN" altLang="zh-CN" b="1" dirty="0"/>
                  <a:t>，缩写为</a:t>
                </a:r>
                <a:r>
                  <a:rPr lang="en-US" altLang="zh-CN" b="1" dirty="0"/>
                  <a:t>VIF</a:t>
                </a:r>
                <a:r>
                  <a:rPr lang="zh-CN" altLang="zh-CN" b="1" dirty="0"/>
                  <a:t>）</a:t>
                </a:r>
                <a:endParaRPr lang="en-US" altLang="zh-CN" b="1" dirty="0"/>
              </a:p>
              <a:p>
                <a:pPr lvl="1"/>
                <a:r>
                  <a:rPr lang="zh-CN" altLang="en-US" b="1" dirty="0"/>
                  <a:t>容忍度的倒数</a:t>
                </a:r>
                <a:endParaRPr lang="en-US" altLang="zh-CN" b="1" dirty="0"/>
              </a:p>
              <a:p>
                <a:pPr lvl="1"/>
                <a:r>
                  <a:rPr lang="en-US" altLang="zh-CN" b="1" dirty="0"/>
                  <a:t>VIF &gt; 10</a:t>
                </a:r>
                <a:r>
                  <a:rPr lang="zh-CN" altLang="en-US" b="1" dirty="0"/>
                  <a:t>时，共线性不可忽视</a:t>
                </a:r>
                <a:endParaRPr lang="en-US" altLang="zh-CN" b="1" dirty="0"/>
              </a:p>
              <a:p>
                <a:pPr marL="0" indent="0">
                  <a:buNone/>
                </a:pPr>
                <a:endParaRPr lang="zh-CN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94" t="-2519" r="-12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 dirty="0"/>
              <a:t>自变量的选择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9496" y="1981200"/>
            <a:ext cx="4434904" cy="4114800"/>
          </a:xfrm>
        </p:spPr>
        <p:txBody>
          <a:bodyPr/>
          <a:lstStyle/>
          <a:p>
            <a:pPr algn="just" eaLnBrk="1" hangingPunct="1"/>
            <a:r>
              <a:rPr lang="zh-CN" altLang="en-US" sz="2800" b="1" dirty="0"/>
              <a:t>全部纳入（Enter）</a:t>
            </a:r>
          </a:p>
          <a:p>
            <a:pPr lvl="1" algn="just" eaLnBrk="1" hangingPunct="1"/>
            <a:r>
              <a:rPr lang="zh-CN" altLang="en-US" sz="2400" b="1" dirty="0"/>
              <a:t>自变量全部进入方程</a:t>
            </a:r>
          </a:p>
          <a:p>
            <a:pPr algn="just" eaLnBrk="1" hangingPunct="1"/>
            <a:r>
              <a:rPr lang="zh-CN" altLang="en-US" sz="2800" b="1" dirty="0"/>
              <a:t>全部删除（Remove）</a:t>
            </a:r>
          </a:p>
          <a:p>
            <a:pPr lvl="1" algn="just" eaLnBrk="1" hangingPunct="1"/>
            <a:r>
              <a:rPr lang="zh-CN" altLang="en-US" sz="2400" b="1" dirty="0"/>
              <a:t>先纳入再全部删除</a:t>
            </a:r>
          </a:p>
          <a:p>
            <a:pPr algn="just" eaLnBrk="1" hangingPunct="1"/>
            <a:r>
              <a:rPr lang="zh-CN" altLang="en-US" sz="2800" b="1" dirty="0"/>
              <a:t>向前回归（Forward）</a:t>
            </a:r>
          </a:p>
          <a:p>
            <a:pPr lvl="1" algn="just" eaLnBrk="1" hangingPunct="1"/>
            <a:r>
              <a:rPr lang="zh-CN" altLang="en-US" sz="2400" b="1" dirty="0"/>
              <a:t>逐一加入</a:t>
            </a:r>
          </a:p>
          <a:p>
            <a:pPr algn="just" eaLnBrk="1" hangingPunct="1"/>
            <a:r>
              <a:rPr lang="zh-CN" altLang="en-US" sz="2800" b="1" dirty="0"/>
              <a:t>向后回归</a:t>
            </a:r>
          </a:p>
          <a:p>
            <a:pPr lvl="1" algn="just" eaLnBrk="1" hangingPunct="1"/>
            <a:r>
              <a:rPr lang="zh-CN" altLang="en-US" sz="2400" b="1" dirty="0"/>
              <a:t>逐一删除</a:t>
            </a:r>
          </a:p>
        </p:txBody>
      </p:sp>
      <p:sp>
        <p:nvSpPr>
          <p:cNvPr id="2" name="内容占位符 1"/>
          <p:cNvSpPr>
            <a:spLocks noGrp="1"/>
          </p:cNvSpPr>
          <p:nvPr>
            <p:ph sz="half" idx="2"/>
          </p:nvPr>
        </p:nvSpPr>
        <p:spPr>
          <a:xfrm>
            <a:off x="6600056" y="2000865"/>
            <a:ext cx="3930848" cy="4114800"/>
          </a:xfrm>
        </p:spPr>
        <p:txBody>
          <a:bodyPr/>
          <a:lstStyle/>
          <a:p>
            <a:pPr algn="just" eaLnBrk="1" hangingPunct="1"/>
            <a:r>
              <a:rPr lang="zh-CN" altLang="en-US" sz="2800" b="1" dirty="0"/>
              <a:t>逐步回归（step-wise regression）</a:t>
            </a:r>
          </a:p>
          <a:p>
            <a:pPr lvl="1" algn="just" eaLnBrk="1" hangingPunct="1"/>
            <a:r>
              <a:rPr lang="zh-CN" altLang="en-US" sz="2400" b="1" dirty="0"/>
              <a:t>结合向前向后，逐一引入自变量，并剔除不显著的自变量</a:t>
            </a:r>
          </a:p>
          <a:p>
            <a:pPr lvl="1" eaLnBrk="1" hangingPunct="1"/>
            <a:r>
              <a:rPr lang="zh-CN" altLang="en-US" sz="2400" b="1" dirty="0"/>
              <a:t>直至各自变量无可调整进出为止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1" uiExpand="1" build="p" autoUpdateAnimBg="0"/>
      <p:bldP spid="2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标题 1"/>
          <p:cNvSpPr>
            <a:spLocks noGrp="1" noChangeArrowheads="1"/>
          </p:cNvSpPr>
          <p:nvPr>
            <p:ph type="title"/>
          </p:nvPr>
        </p:nvSpPr>
        <p:spPr>
          <a:xfrm>
            <a:off x="2207568" y="641668"/>
            <a:ext cx="1296144" cy="5574664"/>
          </a:xfrm>
        </p:spPr>
        <p:txBody>
          <a:bodyPr/>
          <a:lstStyle/>
          <a:p>
            <a:r>
              <a:rPr lang="zh-CN" altLang="en-US" b="1" dirty="0"/>
              <a:t>逐步回归分析</a:t>
            </a:r>
            <a:br>
              <a:rPr lang="en-US" altLang="zh-CN" b="1" dirty="0"/>
            </a:br>
            <a:r>
              <a:rPr lang="zh-CN" altLang="en-US" b="1" dirty="0"/>
              <a:t>结果</a:t>
            </a: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4223792" y="0"/>
            <a:ext cx="590465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根据理论选择自变量</a:t>
            </a:r>
            <a:r>
              <a:rPr lang="en-US" altLang="zh-CN" b="1" dirty="0"/>
              <a:t>——</a:t>
            </a:r>
            <a:r>
              <a:rPr lang="zh-CN" altLang="en-US" b="1" dirty="0"/>
              <a:t>更重要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10798224" cy="4114800"/>
          </a:xfrm>
        </p:spPr>
        <p:txBody>
          <a:bodyPr/>
          <a:lstStyle/>
          <a:p>
            <a:r>
              <a:rPr lang="zh-CN" altLang="en-US" b="1" dirty="0"/>
              <a:t>有统计学家认为，单纯使用逐步回归等</a:t>
            </a:r>
            <a:r>
              <a:rPr lang="zh-CN" altLang="en-US" b="1" dirty="0">
                <a:solidFill>
                  <a:srgbClr val="FF0000"/>
                </a:solidFill>
              </a:rPr>
              <a:t>数据驱动</a:t>
            </a:r>
            <a:r>
              <a:rPr lang="zh-CN" altLang="en-US" b="1" dirty="0"/>
              <a:t>的方法是“愚蠢”（</a:t>
            </a:r>
            <a:r>
              <a:rPr lang="en-US" altLang="zh-CN" b="1" dirty="0"/>
              <a:t>step-stupid</a:t>
            </a:r>
            <a:r>
              <a:rPr lang="zh-CN" altLang="en-US" b="1" dirty="0"/>
              <a:t>）的回归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虚拟变量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虚拟变量（dummy variable）用于分类变量做自变量的情形</a:t>
            </a:r>
          </a:p>
          <a:p>
            <a:pPr eaLnBrk="1" hangingPunct="1"/>
            <a:endParaRPr lang="zh-CN" altLang="en-US" b="1"/>
          </a:p>
          <a:p>
            <a:pPr eaLnBrk="1" hangingPunct="1"/>
            <a:r>
              <a:rPr lang="zh-CN" altLang="en-US" b="1"/>
              <a:t>例如性别、文化程度、民族、地域等等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虚拟变量的建立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0-1编码</a:t>
            </a:r>
          </a:p>
          <a:p>
            <a:pPr eaLnBrk="1" hangingPunct="1"/>
            <a:r>
              <a:rPr lang="zh-CN" altLang="en-US" b="1" dirty="0"/>
              <a:t>例如：</a:t>
            </a:r>
          </a:p>
          <a:p>
            <a:pPr eaLnBrk="1" hangingPunct="1"/>
            <a:r>
              <a:rPr lang="zh-CN" altLang="en-US" b="1" dirty="0"/>
              <a:t>    男　 女</a:t>
            </a:r>
          </a:p>
          <a:p>
            <a:pPr eaLnBrk="1" hangingPunct="1"/>
            <a:r>
              <a:rPr lang="zh-CN" altLang="en-US" b="1" dirty="0"/>
              <a:t>A   1       0</a:t>
            </a:r>
          </a:p>
          <a:p>
            <a:pPr eaLnBrk="1" hangingPunct="1"/>
            <a:r>
              <a:rPr lang="zh-CN" altLang="en-US" b="1" dirty="0"/>
              <a:t>B   0       1</a:t>
            </a:r>
          </a:p>
          <a:p>
            <a:pPr eaLnBrk="1" hangingPunct="1"/>
            <a:r>
              <a:rPr lang="zh-CN" altLang="en-US" b="1" dirty="0"/>
              <a:t>形成</a:t>
            </a:r>
            <a:r>
              <a:rPr lang="zh-CN" altLang="en-US" b="1" i="1" dirty="0"/>
              <a:t>k</a:t>
            </a:r>
            <a:r>
              <a:rPr lang="zh-CN" altLang="en-US" b="1" dirty="0"/>
              <a:t> </a:t>
            </a:r>
            <a:r>
              <a:rPr lang="en-US" altLang="zh-CN" b="1" dirty="0"/>
              <a:t>–</a:t>
            </a:r>
            <a:r>
              <a:rPr lang="zh-CN" altLang="en-US" b="1" dirty="0"/>
              <a:t> 1个虚拟变量</a:t>
            </a:r>
          </a:p>
          <a:p>
            <a:pPr eaLnBrk="1" hangingPunct="1"/>
            <a:r>
              <a:rPr lang="zh-CN" altLang="en-US" b="1" dirty="0"/>
              <a:t>Ycap = a + b *  female　（</a:t>
            </a:r>
            <a:r>
              <a:rPr lang="zh-CN" altLang="en-US" b="1" i="1" dirty="0"/>
              <a:t>k</a:t>
            </a:r>
            <a:r>
              <a:rPr lang="zh-CN" altLang="en-US" b="1" dirty="0"/>
              <a:t> </a:t>
            </a:r>
            <a:r>
              <a:rPr lang="en-US" altLang="zh-CN" b="1" dirty="0"/>
              <a:t>–</a:t>
            </a:r>
            <a:r>
              <a:rPr lang="zh-CN" altLang="en-US" b="1" dirty="0"/>
              <a:t> 1 = 1）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/>
              <a:t>效应编码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前</a:t>
            </a:r>
            <a:r>
              <a:rPr lang="en-US" altLang="zh-CN" b="1" i="1" dirty="0"/>
              <a:t>k</a:t>
            </a:r>
            <a:r>
              <a:rPr lang="en-US" altLang="zh-CN" b="1" dirty="0"/>
              <a:t> – 1</a:t>
            </a:r>
            <a:r>
              <a:rPr lang="zh-CN" altLang="en-US" b="1" dirty="0"/>
              <a:t>种：EE</a:t>
            </a:r>
            <a:r>
              <a:rPr lang="zh-CN" altLang="en-US" b="1" i="1" baseline="-25000" dirty="0"/>
              <a:t>i</a:t>
            </a:r>
            <a:r>
              <a:rPr lang="zh-CN" altLang="en-US" b="1" dirty="0"/>
              <a:t> = 1,  其他EE = 0</a:t>
            </a:r>
            <a:r>
              <a:rPr lang="zh-CN" altLang="en-US" dirty="0"/>
              <a:t> </a:t>
            </a:r>
          </a:p>
          <a:p>
            <a:pPr eaLnBrk="1" hangingPunct="1"/>
            <a:r>
              <a:rPr lang="zh-CN" altLang="en-US" b="1" dirty="0"/>
              <a:t>最后一种：所有EE = </a:t>
            </a:r>
            <a:r>
              <a:rPr lang="en-US" altLang="zh-CN" b="1" dirty="0"/>
              <a:t>–</a:t>
            </a:r>
            <a:r>
              <a:rPr lang="zh-CN" altLang="en-US" b="1" dirty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019145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336" y="609600"/>
            <a:ext cx="1584176" cy="5699720"/>
          </a:xfrm>
        </p:spPr>
        <p:txBody>
          <a:bodyPr/>
          <a:lstStyle/>
          <a:p>
            <a:pPr algn="l"/>
            <a:r>
              <a:rPr lang="zh-CN" altLang="en-US" b="1" dirty="0"/>
              <a:t>例题</a:t>
            </a:r>
            <a:r>
              <a:rPr lang="en-US" altLang="zh-CN" b="1" dirty="0"/>
              <a:t>6.3</a:t>
            </a:r>
            <a:br>
              <a:rPr lang="en-US" altLang="zh-CN" b="1" dirty="0"/>
            </a:br>
            <a:r>
              <a:rPr lang="zh-CN" altLang="en-US" b="1" dirty="0"/>
              <a:t>性别与班级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自变量与因变量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自变量（independant variables）</a:t>
            </a:r>
          </a:p>
          <a:p>
            <a:pPr eaLnBrk="1" hangingPunct="1"/>
            <a:endParaRPr lang="zh-CN" altLang="en-US" b="1" dirty="0"/>
          </a:p>
          <a:p>
            <a:pPr eaLnBrk="1" hangingPunct="1"/>
            <a:r>
              <a:rPr lang="zh-CN" altLang="en-US" b="1" dirty="0"/>
              <a:t>因变量（dependant variables）</a:t>
            </a:r>
          </a:p>
          <a:p>
            <a:pPr eaLnBrk="1" hangingPunct="1"/>
            <a:endParaRPr lang="zh-CN" altLang="en-US" b="1" dirty="0"/>
          </a:p>
          <a:p>
            <a:pPr eaLnBrk="1" hangingPunct="1"/>
            <a:r>
              <a:rPr lang="zh-CN" altLang="en-US" b="1" i="1" dirty="0"/>
              <a:t>t</a:t>
            </a:r>
            <a:r>
              <a:rPr lang="zh-CN" altLang="en-US" b="1" dirty="0"/>
              <a:t>检验、方差分析、回归分析，都是研究自变量与因变量之间的关系。三者区别在于：</a:t>
            </a:r>
            <a:endParaRPr lang="en-US" altLang="zh-CN" b="1" dirty="0"/>
          </a:p>
          <a:p>
            <a:pPr eaLnBrk="1" hangingPunct="1"/>
            <a:r>
              <a:rPr lang="zh-CN" altLang="en-US" b="1" dirty="0"/>
              <a:t>自变量的数目及其取值</a:t>
            </a:r>
          </a:p>
          <a:p>
            <a:pPr eaLnBrk="1" hangingPunct="1"/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6.3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0603-</a:t>
            </a:r>
            <a:r>
              <a:rPr lang="zh-CN" altLang="en-US" b="1" dirty="0"/>
              <a:t>虚拟变量</a:t>
            </a:r>
            <a:r>
              <a:rPr lang="en-US" altLang="zh-CN" b="1" dirty="0"/>
              <a:t>-</a:t>
            </a:r>
            <a:r>
              <a:rPr lang="zh-CN" altLang="en-US" b="1" dirty="0"/>
              <a:t>回归分析</a:t>
            </a:r>
            <a:r>
              <a:rPr lang="en-US" altLang="zh-CN" b="1" dirty="0"/>
              <a:t>.sav</a:t>
            </a:r>
          </a:p>
          <a:p>
            <a:r>
              <a:rPr lang="zh-CN" altLang="en-US" b="1" dirty="0"/>
              <a:t>根据该数据文件，用回归分析法考察数学成绩的性别差异和班级差异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0638"/>
            <a:ext cx="6119812" cy="673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1176338"/>
            <a:ext cx="8859838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标题 2"/>
          <p:cNvSpPr>
            <a:spLocks noGrp="1" noChangeArrowheads="1"/>
          </p:cNvSpPr>
          <p:nvPr>
            <p:ph type="title"/>
          </p:nvPr>
        </p:nvSpPr>
        <p:spPr>
          <a:xfrm>
            <a:off x="2319338" y="33338"/>
            <a:ext cx="7772400" cy="1143000"/>
          </a:xfrm>
        </p:spPr>
        <p:txBody>
          <a:bodyPr/>
          <a:lstStyle/>
          <a:p>
            <a:r>
              <a:rPr lang="zh-CN" altLang="en-US" b="1"/>
              <a:t>以性别为虚拟变量做回归分析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2061845"/>
            <a:ext cx="11948795" cy="273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标题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用回归分析代替</a:t>
            </a:r>
            <a:r>
              <a:rPr lang="en-US" altLang="zh-CN" b="1" i="1"/>
              <a:t>t</a:t>
            </a:r>
            <a:r>
              <a:rPr lang="zh-CN" altLang="en-US" b="1"/>
              <a:t>检验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标题 1"/>
          <p:cNvSpPr>
            <a:spLocks noGrp="1" noChangeArrowheads="1"/>
          </p:cNvSpPr>
          <p:nvPr>
            <p:ph type="title"/>
          </p:nvPr>
        </p:nvSpPr>
        <p:spPr>
          <a:xfrm>
            <a:off x="1271464" y="479424"/>
            <a:ext cx="1077913" cy="5915025"/>
          </a:xfrm>
        </p:spPr>
        <p:txBody>
          <a:bodyPr/>
          <a:lstStyle/>
          <a:p>
            <a:r>
              <a:rPr lang="zh-CN" altLang="en-US" b="1"/>
              <a:t>以班级为虚拟变量</a:t>
            </a:r>
          </a:p>
        </p:txBody>
      </p:sp>
      <p:pic>
        <p:nvPicPr>
          <p:cNvPr id="124931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3" y="-182563"/>
            <a:ext cx="7947025" cy="723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标题 1"/>
          <p:cNvSpPr>
            <a:spLocks noGrp="1" noChangeArrowheads="1"/>
          </p:cNvSpPr>
          <p:nvPr>
            <p:ph type="title"/>
          </p:nvPr>
        </p:nvSpPr>
        <p:spPr>
          <a:xfrm>
            <a:off x="1703388" y="609600"/>
            <a:ext cx="8713787" cy="2098675"/>
          </a:xfrm>
        </p:spPr>
        <p:txBody>
          <a:bodyPr/>
          <a:lstStyle/>
          <a:p>
            <a:r>
              <a:rPr lang="zh-CN" altLang="en-US" b="1" dirty="0"/>
              <a:t>所以，回归分析可以代替方差分析</a:t>
            </a:r>
          </a:p>
        </p:txBody>
      </p:sp>
      <p:sp>
        <p:nvSpPr>
          <p:cNvPr id="126979" name="内容占位符 2"/>
          <p:cNvSpPr>
            <a:spLocks noGrp="1" noChangeArrowheads="1"/>
          </p:cNvSpPr>
          <p:nvPr>
            <p:ph idx="1"/>
          </p:nvPr>
        </p:nvSpPr>
        <p:spPr>
          <a:xfrm>
            <a:off x="2209800" y="2708275"/>
            <a:ext cx="7772400" cy="3387725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某研究者想探讨人格特征中的支配性与工作绩效的关系。研究者抽取了</a:t>
            </a:r>
            <a:r>
              <a:rPr lang="en-US" altLang="zh-CN" dirty="0"/>
              <a:t>100</a:t>
            </a:r>
            <a:r>
              <a:rPr lang="zh-CN" altLang="en-US" dirty="0"/>
              <a:t>名有多年工作经验的参试者，测量其支配性程度，并记录其工作绩效。数据经整理和转换后存入文件“例题</a:t>
            </a:r>
            <a:r>
              <a:rPr lang="en-US" altLang="zh-CN" dirty="0"/>
              <a:t>0604-</a:t>
            </a:r>
            <a:r>
              <a:rPr lang="zh-CN" altLang="en-US" dirty="0"/>
              <a:t>回归分析</a:t>
            </a:r>
            <a:r>
              <a:rPr lang="en-US" altLang="zh-CN" dirty="0"/>
              <a:t>-</a:t>
            </a:r>
            <a:r>
              <a:rPr lang="zh-CN" altLang="en-US" dirty="0"/>
              <a:t>子样本问题</a:t>
            </a:r>
            <a:r>
              <a:rPr lang="en-US" altLang="zh-CN" dirty="0"/>
              <a:t>.sav”</a:t>
            </a:r>
            <a:r>
              <a:rPr lang="zh-CN" altLang="en-US" dirty="0"/>
              <a:t>。研究者想知道，支配性（</a:t>
            </a:r>
            <a:r>
              <a:rPr lang="en-US" altLang="zh-CN" dirty="0"/>
              <a:t>X</a:t>
            </a:r>
            <a:r>
              <a:rPr lang="zh-CN" altLang="en-US" dirty="0"/>
              <a:t>）对绩效（</a:t>
            </a:r>
            <a:r>
              <a:rPr lang="en-US" altLang="zh-CN" dirty="0"/>
              <a:t>Y</a:t>
            </a:r>
            <a:r>
              <a:rPr lang="zh-CN" altLang="en-US" dirty="0"/>
              <a:t>）的预测效果究竟如何。</a:t>
            </a:r>
          </a:p>
        </p:txBody>
      </p:sp>
      <p:sp>
        <p:nvSpPr>
          <p:cNvPr id="4" name="标题 2"/>
          <p:cNvSpPr txBox="1">
            <a:spLocks noChangeArrowheads="1"/>
          </p:cNvSpPr>
          <p:nvPr/>
        </p:nvSpPr>
        <p:spPr bwMode="auto">
          <a:xfrm>
            <a:off x="1127448" y="476250"/>
            <a:ext cx="972108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b="1" kern="0" dirty="0">
                <a:solidFill>
                  <a:srgbClr val="FF6600"/>
                </a:solidFill>
              </a:rPr>
              <a:t>回归诊断：子样本问题</a:t>
            </a:r>
            <a:r>
              <a:rPr lang="en-US" altLang="zh-CN" b="1" kern="0" dirty="0">
                <a:solidFill>
                  <a:srgbClr val="FF6600"/>
                </a:solidFill>
              </a:rPr>
              <a:t>【</a:t>
            </a:r>
            <a:r>
              <a:rPr lang="zh-CN" altLang="en-US" b="1" kern="0" dirty="0">
                <a:solidFill>
                  <a:srgbClr val="FF6600"/>
                </a:solidFill>
              </a:rPr>
              <a:t>例题</a:t>
            </a:r>
            <a:r>
              <a:rPr lang="en-US" altLang="zh-CN" b="1" kern="0" dirty="0">
                <a:solidFill>
                  <a:srgbClr val="FF6600"/>
                </a:solidFill>
              </a:rPr>
              <a:t>6.4】</a:t>
            </a:r>
            <a:endParaRPr lang="zh-CN" altLang="en-US" b="1" kern="0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68368C6-DD2A-CE10-5CB8-59BD52B0E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845" y="404664"/>
            <a:ext cx="6587813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F53077-129F-BBFB-842C-5C070079E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8C3426-C322-0777-504B-CDC36E752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90601"/>
            <a:ext cx="2808312" cy="4114800"/>
          </a:xfrm>
        </p:spPr>
        <p:txBody>
          <a:bodyPr/>
          <a:lstStyle/>
          <a:p>
            <a:r>
              <a:rPr lang="zh-CN" altLang="en-US" dirty="0"/>
              <a:t>性别是支配性与工作绩效关系的调节因素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E79F7BE-F32A-3E39-45C8-58B98869C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156441"/>
            <a:ext cx="8424936" cy="6545117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407368" y="1089025"/>
            <a:ext cx="4248770" cy="4500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b="1" kern="0" dirty="0">
                <a:solidFill>
                  <a:srgbClr val="FF6600"/>
                </a:solidFill>
              </a:rPr>
              <a:t>回归诊断：</a:t>
            </a:r>
            <a:endParaRPr lang="en-US" altLang="zh-CN" b="1" kern="0" dirty="0">
              <a:solidFill>
                <a:srgbClr val="FF6600"/>
              </a:solidFill>
            </a:endParaRPr>
          </a:p>
          <a:p>
            <a:pPr>
              <a:defRPr/>
            </a:pPr>
            <a:r>
              <a:rPr lang="zh-CN" altLang="en-US" b="1" kern="0" dirty="0">
                <a:solidFill>
                  <a:srgbClr val="FF6600"/>
                </a:solidFill>
              </a:rPr>
              <a:t>离群值的影响</a:t>
            </a:r>
            <a:endParaRPr lang="en-US" altLang="zh-CN" b="1" kern="0" dirty="0">
              <a:solidFill>
                <a:srgbClr val="FF6600"/>
              </a:solidFill>
            </a:endParaRPr>
          </a:p>
          <a:p>
            <a:pPr>
              <a:defRPr/>
            </a:pPr>
            <a:r>
              <a:rPr lang="zh-CN" altLang="en-US" b="1" kern="0" dirty="0">
                <a:solidFill>
                  <a:srgbClr val="FF6600"/>
                </a:solidFill>
              </a:rPr>
              <a:t>例题</a:t>
            </a:r>
            <a:r>
              <a:rPr lang="en-US" altLang="zh-CN" b="1" kern="0" dirty="0">
                <a:solidFill>
                  <a:srgbClr val="FF6600"/>
                </a:solidFill>
              </a:rPr>
              <a:t>6.5</a:t>
            </a:r>
            <a:endParaRPr lang="zh-CN" altLang="en-US" b="1" kern="0" dirty="0">
              <a:solidFill>
                <a:srgbClr val="FF66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6025102" y="592553"/>
              <a:ext cx="360" cy="648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5"/>
            </p:blipFill>
            <p:spPr>
              <a:xfrm>
                <a:off x="6025102" y="592553"/>
                <a:ext cx="360" cy="6480"/>
              </a:xfrm>
              <a:prstGeom prst="rect"/>
            </p:spPr>
          </p:pic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BE70488E-6208-AB4F-7647-2089EF6B1F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7808" y="836712"/>
            <a:ext cx="7768331" cy="57168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其实是一回事</a:t>
            </a:r>
          </a:p>
        </p:txBody>
      </p:sp>
      <p:sp>
        <p:nvSpPr>
          <p:cNvPr id="18435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i="1" dirty="0"/>
              <a:t>t</a:t>
            </a:r>
            <a:r>
              <a:rPr lang="zh-CN" altLang="en-US" b="1" dirty="0"/>
              <a:t>检验</a:t>
            </a:r>
            <a:endParaRPr lang="en-US" altLang="zh-CN" b="1" dirty="0"/>
          </a:p>
          <a:p>
            <a:r>
              <a:rPr lang="en-US" altLang="zh-CN" b="1" i="1" dirty="0"/>
              <a:t>F</a:t>
            </a:r>
            <a:r>
              <a:rPr lang="zh-CN" altLang="en-US" b="1" dirty="0"/>
              <a:t>检验</a:t>
            </a:r>
            <a:endParaRPr lang="en-US" altLang="zh-CN" b="1" dirty="0"/>
          </a:p>
          <a:p>
            <a:r>
              <a:rPr lang="zh-CN" altLang="en-US" b="1" dirty="0"/>
              <a:t>回归分析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因为它们分析的对象都是</a:t>
            </a:r>
            <a:r>
              <a:rPr lang="zh-CN" altLang="en-US" b="1" dirty="0">
                <a:solidFill>
                  <a:srgbClr val="FF0000"/>
                </a:solidFill>
              </a:rPr>
              <a:t>离差</a:t>
            </a:r>
            <a:r>
              <a:rPr lang="zh-CN" altLang="en-US" b="1" dirty="0"/>
              <a:t>，只不过回归分析中的离差叫</a:t>
            </a:r>
            <a:endParaRPr lang="zh-CN" altLang="en-US" b="1" dirty="0">
              <a:solidFill>
                <a:srgbClr val="FF0000"/>
              </a:solidFill>
            </a:endParaRPr>
          </a:p>
          <a:p>
            <a:endParaRPr lang="zh-CN" altLang="en-US" b="1" dirty="0"/>
          </a:p>
        </p:txBody>
      </p:sp>
      <p:sp>
        <p:nvSpPr>
          <p:cNvPr id="18436" name="标题 1"/>
          <p:cNvSpPr txBox="1"/>
          <p:nvPr/>
        </p:nvSpPr>
        <p:spPr bwMode="auto">
          <a:xfrm>
            <a:off x="1775520" y="4953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chemeClr val="tx2"/>
                </a:solidFill>
              </a:rPr>
              <a:t>残差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标题 1"/>
          <p:cNvSpPr>
            <a:spLocks noGrp="1" noChangeArrowheads="1"/>
          </p:cNvSpPr>
          <p:nvPr>
            <p:ph type="title"/>
          </p:nvPr>
        </p:nvSpPr>
        <p:spPr>
          <a:xfrm>
            <a:off x="2219325" y="-3175"/>
            <a:ext cx="7772400" cy="1143000"/>
          </a:xfrm>
        </p:spPr>
        <p:txBody>
          <a:bodyPr/>
          <a:lstStyle/>
          <a:p>
            <a:r>
              <a:rPr lang="zh-CN" altLang="en-US" b="1"/>
              <a:t>离群值的影响</a:t>
            </a:r>
          </a:p>
        </p:txBody>
      </p:sp>
      <p:sp>
        <p:nvSpPr>
          <p:cNvPr id="141315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7F04043-D0B0-8434-908C-FFA59B3F7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624" y="945758"/>
            <a:ext cx="7280101" cy="5838578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标题 1"/>
          <p:cNvSpPr txBox="1"/>
          <p:nvPr/>
        </p:nvSpPr>
        <p:spPr bwMode="auto">
          <a:xfrm>
            <a:off x="2263775" y="3667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b="1" kern="0">
                <a:solidFill>
                  <a:srgbClr val="FF6600"/>
                </a:solidFill>
              </a:rPr>
              <a:t>离群值的影响</a:t>
            </a:r>
            <a:endParaRPr lang="zh-CN" altLang="en-US" b="1" kern="0" dirty="0">
              <a:solidFill>
                <a:srgbClr val="FF6600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1A3C849-FDA0-2149-CBAB-1477C0E44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522" y="1509713"/>
            <a:ext cx="11164422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7460" name="标题 1"/>
          <p:cNvSpPr>
            <a:spLocks noGrp="1" noChangeArrowheads="1"/>
          </p:cNvSpPr>
          <p:nvPr>
            <p:ph type="title"/>
          </p:nvPr>
        </p:nvSpPr>
        <p:spPr>
          <a:xfrm>
            <a:off x="1487488" y="368300"/>
            <a:ext cx="9433047" cy="1143000"/>
          </a:xfrm>
        </p:spPr>
        <p:txBody>
          <a:bodyPr/>
          <a:lstStyle/>
          <a:p>
            <a:r>
              <a:rPr lang="zh-CN" altLang="en-US" b="1" dirty="0"/>
              <a:t>离群值的影响</a:t>
            </a:r>
            <a:r>
              <a:rPr lang="en-US" altLang="zh-CN" b="1" dirty="0"/>
              <a:t>——</a:t>
            </a:r>
            <a:r>
              <a:rPr lang="zh-CN" altLang="en-US" b="1" dirty="0"/>
              <a:t>剔除两个离群点后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C0CC725-98B2-B99A-2F17-5D88FABEC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09" y="1412776"/>
            <a:ext cx="11331731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SPSS</a:t>
            </a:r>
            <a:r>
              <a:rPr lang="zh-CN" altLang="en-US" b="1" dirty="0"/>
              <a:t>离群值的常用诊断指标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内容占位符 3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559496" y="1752600"/>
              <a:ext cx="8856984" cy="3706741"/>
            </p:xfrm>
            <a:graphic>
              <a:graphicData uri="http://schemas.openxmlformats.org/drawingml/2006/table">
                <a:tbl>
                  <a:tblPr firstRow="1" firstCol="1" bandRow="1">
                    <a:tableStyleId>{00A15C55-8517-42AA-B614-E9B94910E393}</a:tableStyleId>
                  </a:tblPr>
                  <a:tblGrid>
                    <a:gridCol w="497349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8349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722111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诊断指标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离群标准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10273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标准化残差或学生化删除残差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zh-CN" sz="2800" b="1" kern="100" dirty="0">
                              <a:effectLst/>
                            </a:rPr>
                            <a:t>绝对值大于</a:t>
                          </a:r>
                          <a:r>
                            <a:rPr lang="en-US" sz="2800" b="1" kern="100" dirty="0">
                              <a:effectLst/>
                            </a:rPr>
                            <a:t>2</a:t>
                          </a:r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22111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中心化杠杆值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sz="2800" b="1" kern="100" dirty="0">
                              <a:effectLst/>
                            </a:rPr>
                            <a:t>&gt; 2×(k/n)</a:t>
                          </a:r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22111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en-US" sz="2800" kern="100" dirty="0">
                              <a:effectLst/>
                            </a:rPr>
                            <a:t>Cook’s D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sz="2800" b="1" kern="100" dirty="0">
                              <a:effectLst/>
                            </a:rPr>
                            <a:t>&gt; 4/n</a:t>
                          </a:r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30135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en-US" sz="2800" kern="100" dirty="0" err="1">
                              <a:effectLst/>
                            </a:rPr>
                            <a:t>DfBeta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zh-CN" sz="2800" b="1" kern="100" dirty="0">
                              <a:effectLst/>
                            </a:rPr>
                            <a:t>绝对值大于</a:t>
                          </a:r>
                          <a:r>
                            <a:rPr lang="en-US" sz="2800" b="1" kern="100" dirty="0">
                              <a:effectLst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800" b="1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b="1" i="1" kern="100">
                                      <a:effectLst/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e>
                              </m:rad>
                            </m:oMath>
                          </a14:m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内容占位符 3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1559496" y="1752600"/>
              <a:ext cx="8856984" cy="3706741"/>
            </p:xfrm>
            <a:graphic>
              <a:graphicData uri="http://schemas.openxmlformats.org/drawingml/2006/table">
                <a:tbl>
                  <a:tblPr firstRow="1" firstCol="1" bandRow="1">
                    <a:tableStyleId>{00A15C55-8517-42AA-B614-E9B94910E393}</a:tableStyleId>
                  </a:tblPr>
                  <a:tblGrid>
                    <a:gridCol w="4973494"/>
                    <a:gridCol w="3883490"/>
                  </a:tblGrid>
                  <a:tr h="722111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诊断指标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离群标准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10273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标准化残差或学生化删除残差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zh-CN" sz="2800" b="1" kern="100" dirty="0">
                              <a:effectLst/>
                            </a:rPr>
                            <a:t>绝对值大于</a:t>
                          </a:r>
                          <a:r>
                            <a:rPr lang="en-US" sz="2800" b="1" kern="100" dirty="0">
                              <a:effectLst/>
                            </a:rPr>
                            <a:t>2</a:t>
                          </a:r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22111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zh-CN" sz="2800" kern="100" dirty="0">
                              <a:effectLst/>
                            </a:rPr>
                            <a:t>中心化杠杆值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sz="2800" b="1" kern="100" dirty="0">
                              <a:effectLst/>
                            </a:rPr>
                            <a:t>&gt; 2×(k/n)</a:t>
                          </a:r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22111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en-US" sz="2800" kern="100" dirty="0">
                              <a:effectLst/>
                            </a:rPr>
                            <a:t>Cook’s D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sz="2800" b="1" kern="100" dirty="0">
                              <a:effectLst/>
                            </a:rPr>
                            <a:t>&gt; 4/n</a:t>
                          </a:r>
                          <a:endParaRPr lang="zh-CN" sz="2800" b="1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29615">
                    <a:tc>
                      <a:txBody>
                        <a:bodyPr/>
                        <a:lstStyle/>
                        <a:p>
                          <a:pPr indent="127000" algn="r">
                            <a:spcAft>
                              <a:spcPts val="0"/>
                            </a:spcAft>
                          </a:pPr>
                          <a:r>
                            <a:rPr lang="en-US" sz="2800" kern="100" dirty="0" err="1">
                              <a:effectLst/>
                            </a:rPr>
                            <a:t>DfBeta</a:t>
                          </a:r>
                          <a:endParaRPr lang="zh-CN" sz="2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31503" y="260648"/>
            <a:ext cx="9145016" cy="1440160"/>
          </a:xfrm>
        </p:spPr>
        <p:txBody>
          <a:bodyPr/>
          <a:lstStyle/>
          <a:p>
            <a:pPr eaLnBrk="1" hangingPunct="1"/>
            <a:r>
              <a:rPr lang="zh-CN" altLang="en-US" b="1" dirty="0"/>
              <a:t>可以转换为线性</a:t>
            </a:r>
            <a:r>
              <a:rPr lang="zh-CN" altLang="zh-CN" b="1" dirty="0"/>
              <a:t>回归</a:t>
            </a:r>
            <a:r>
              <a:rPr lang="zh-CN" altLang="en-US" b="1" dirty="0"/>
              <a:t>的</a:t>
            </a:r>
            <a:br>
              <a:rPr lang="en-US" altLang="zh-CN" b="1" dirty="0"/>
            </a:br>
            <a:r>
              <a:rPr lang="zh-CN" altLang="en-US" b="1" dirty="0"/>
              <a:t>非线性回归问题</a:t>
            </a:r>
            <a:endParaRPr lang="zh-CN" altLang="zh-CN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324" name="Object 4"/>
              <p:cNvSpPr txBox="1"/>
              <p:nvPr/>
            </p:nvSpPr>
            <p:spPr bwMode="auto">
              <a:xfrm>
                <a:off x="3071664" y="2132856"/>
                <a:ext cx="6624736" cy="47575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zh-CN" altLang="en-US" sz="4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zh-CN" alt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sSup>
                            <m:sSupPr>
                              <m:ctrlP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zh-CN" alt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324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71664" y="2132856"/>
                <a:ext cx="6624736" cy="4757532"/>
              </a:xfrm>
              <a:prstGeom prst="rect">
                <a:avLst/>
              </a:prstGeom>
              <a:blipFill rotWithShape="1">
                <a:blip r:embed="rId3"/>
                <a:stretch>
                  <a:fillRect l="-3" t="-11" r="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直线好，还是曲线好？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不宜单纯追求拟合度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不要热衷于复杂模型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b="1" dirty="0"/>
              <a:t>离差</a:t>
            </a:r>
            <a:r>
              <a:rPr lang="en-US" altLang="zh-CN" b="1" dirty="0"/>
              <a:t>                 </a:t>
            </a:r>
            <a:r>
              <a:rPr lang="zh-CN" altLang="en-US" b="1" dirty="0"/>
              <a:t>残差</a:t>
            </a:r>
            <a:endParaRPr lang="zh-CN" altLang="zh-CN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离差（</a:t>
            </a:r>
            <a:r>
              <a:rPr lang="en-US" altLang="zh-CN" b="1" dirty="0"/>
              <a:t>deviation score</a:t>
            </a:r>
            <a:r>
              <a:rPr lang="zh-CN" altLang="en-US" b="1" dirty="0"/>
              <a:t>）</a:t>
            </a:r>
          </a:p>
          <a:p>
            <a:pPr lvl="1" eaLnBrk="1" hangingPunct="1"/>
            <a:r>
              <a:rPr lang="zh-CN" altLang="en-US" b="1" dirty="0"/>
              <a:t>观察值与平均数之差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A1FD68F8-7BAA-972B-4217-DA221608463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zh-CN" altLang="en-US" b="1" dirty="0"/>
                  <a:t>回归分析中</a:t>
                </a:r>
                <a:endParaRPr lang="en-US" altLang="zh-CN" b="1" dirty="0"/>
              </a:p>
              <a:p>
                <a:pPr lvl="1"/>
                <a:r>
                  <a:rPr lang="zh-CN" altLang="en-US" b="1" dirty="0"/>
                  <a:t>观察值与预测值之差</a:t>
                </a:r>
                <a:endParaRPr lang="en-US" altLang="zh-CN" b="1" dirty="0"/>
              </a:p>
              <a:p>
                <a:pPr lvl="1"/>
                <a:endParaRPr lang="en-US" altLang="zh-CN" b="1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b="0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altLang="zh-CN" sz="3600" b="0" i="1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altLang="zh-CN" sz="3600" i="1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3600" b="0" i="1" smtClean="0">
                              <a:solidFill>
                                <a:schemeClr val="bg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</m:oMath>
                  </m:oMathPara>
                </a14:m>
                <a:endParaRPr lang="en-US" altLang="zh-CN" sz="36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 marL="457200" lvl="1" indent="0">
                  <a:buNone/>
                </a:pPr>
                <a:r>
                  <a:rPr lang="zh-CN" altLang="en-US" b="1" dirty="0"/>
                  <a:t>而</a:t>
                </a:r>
                <a:endParaRPr lang="en-US" altLang="zh-CN" b="1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zh-CN" sz="3600" i="1">
                              <a:solidFill>
                                <a:srgbClr val="FFFFCC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sz="3600" i="1">
                              <a:solidFill>
                                <a:srgbClr val="FFFFCC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altLang="zh-CN" sz="3600" b="0" i="1" smtClean="0">
                          <a:solidFill>
                            <a:srgbClr val="FFFFCC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3600" b="0" i="1" smtClean="0">
                          <a:solidFill>
                            <a:srgbClr val="FFFFCC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zh-CN" sz="3600" b="0" i="1" smtClean="0">
                          <a:solidFill>
                            <a:srgbClr val="FFFFCC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3600" b="0" i="1" smtClean="0">
                          <a:solidFill>
                            <a:srgbClr val="FFFFCC">
                              <a:lumMod val="10000"/>
                            </a:srgbClr>
                          </a:solidFill>
                          <a:latin typeface="Cambria Math" panose="02040503050406030204" pitchFamily="18" charset="0"/>
                        </a:rPr>
                        <m:t>𝑏𝑋</m:t>
                      </m:r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A1FD68F8-7BAA-972B-4217-DA22160846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2761" t="-2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92" name="Object 4"/>
              <p:cNvSpPr txBox="1"/>
              <p:nvPr/>
            </p:nvSpPr>
            <p:spPr bwMode="auto">
              <a:xfrm>
                <a:off x="2548731" y="3389312"/>
                <a:ext cx="1898650" cy="9763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zh-CN" altLang="en-US" sz="4000" dirty="0"/>
              </a:p>
            </p:txBody>
          </p:sp>
        </mc:Choice>
        <mc:Fallback xmlns="">
          <p:sp>
            <p:nvSpPr>
              <p:cNvPr id="12292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48731" y="3389312"/>
                <a:ext cx="1898650" cy="9763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93" name="Object 5"/>
              <p:cNvSpPr txBox="1"/>
              <p:nvPr/>
            </p:nvSpPr>
            <p:spPr bwMode="auto">
              <a:xfrm>
                <a:off x="2549788" y="4571880"/>
                <a:ext cx="2066925" cy="10890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zh-CN" altLang="en-US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bar>
                        <m:barPr>
                          <m:pos m:val="top"/>
                          <m:ctrlP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zh-CN" alt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bar>
                    </m:oMath>
                  </m:oMathPara>
                </a14:m>
                <a:endParaRPr lang="zh-CN" altLang="en-US" sz="4000" dirty="0"/>
              </a:p>
            </p:txBody>
          </p:sp>
        </mc:Choice>
        <mc:Fallback xmlns="">
          <p:sp>
            <p:nvSpPr>
              <p:cNvPr id="12293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49788" y="4571880"/>
                <a:ext cx="2066925" cy="10890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没有自变量的回归模型（截距模型）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055440" y="1916832"/>
                <a:ext cx="10363200" cy="468052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b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altLang="zh-CN" b="1" dirty="0"/>
              </a:p>
              <a:p>
                <a:pPr marL="0" indent="0">
                  <a:buNone/>
                </a:pPr>
                <a:r>
                  <a:rPr lang="zh-CN" altLang="en-US" b="1" dirty="0"/>
                  <a:t>一个本科生的英语六级成绩为：</a:t>
                </a:r>
                <a:endParaRPr lang="en-US" altLang="zh-CN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𝟓𝟎𝟎</m:t>
                      </m:r>
                    </m:oMath>
                  </m:oMathPara>
                </a14:m>
                <a:endParaRPr lang="en-US" altLang="zh-CN" b="1" dirty="0"/>
              </a:p>
              <a:p>
                <a:pPr marL="0" indent="0">
                  <a:buNone/>
                </a:pPr>
                <a:r>
                  <a:rPr lang="zh-CN" altLang="en-US" b="1" dirty="0"/>
                  <a:t>一个华东师大学生的英语六级成绩为：</a:t>
                </a:r>
                <a:endParaRPr lang="en-US" altLang="zh-CN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en-US" altLang="zh-CN" b="1" dirty="0"/>
              </a:p>
              <a:p>
                <a:pPr marL="0" indent="0">
                  <a:buNone/>
                </a:pPr>
                <a:r>
                  <a:rPr lang="zh-CN" altLang="en-US" b="1" dirty="0"/>
                  <a:t>一个华东师大心理学院学生的英语六级成绩为：</a:t>
                </a:r>
              </a:p>
              <a:p>
                <a:pPr marL="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altLang="zh-CN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en-US" altLang="zh-CN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en-US" altLang="zh-CN" b="1" i="1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1" i="0" smtClean="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en-US" altLang="zh-CN" b="1" dirty="0">
                  <a:solidFill>
                    <a:srgbClr val="0000CC"/>
                  </a:solidFill>
                </a:endParaRPr>
              </a:p>
              <a:p>
                <a:r>
                  <a:rPr lang="zh-CN" altLang="en-US" b="1" dirty="0"/>
                  <a:t>多层线性模型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5440" y="1916832"/>
                <a:ext cx="10363200" cy="4680520"/>
              </a:xfrm>
              <a:blipFill rotWithShape="1">
                <a:blip r:embed="rId3"/>
                <a:stretch>
                  <a:fillRect l="-1" t="-9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标注: 弯曲线形 8"/>
          <p:cNvSpPr/>
          <p:nvPr/>
        </p:nvSpPr>
        <p:spPr>
          <a:xfrm>
            <a:off x="8112224" y="3250772"/>
            <a:ext cx="1440160" cy="68228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9424"/>
              <a:gd name="adj6" fmla="val -5379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accent2">
                    <a:lumMod val="50000"/>
                  </a:schemeClr>
                </a:solidFill>
              </a:rPr>
              <a:t>ECNU</a:t>
            </a: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</a:rPr>
              <a:t>效应</a:t>
            </a:r>
          </a:p>
        </p:txBody>
      </p:sp>
      <p:sp>
        <p:nvSpPr>
          <p:cNvPr id="10" name="标注: 弯曲线形 9"/>
          <p:cNvSpPr/>
          <p:nvPr/>
        </p:nvSpPr>
        <p:spPr>
          <a:xfrm>
            <a:off x="8832304" y="5530619"/>
            <a:ext cx="1440160" cy="68228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888"/>
              <a:gd name="adj6" fmla="val -6156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err="1">
                <a:solidFill>
                  <a:schemeClr val="accent2">
                    <a:lumMod val="50000"/>
                  </a:schemeClr>
                </a:solidFill>
              </a:rPr>
              <a:t>Psyer</a:t>
            </a: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</a:rPr>
              <a:t>效应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线性回归的前提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线性回归模型对数据有很高的要求：</a:t>
            </a:r>
            <a:endParaRPr lang="en-US" altLang="zh-CN" b="1" dirty="0"/>
          </a:p>
          <a:p>
            <a:r>
              <a:rPr lang="zh-CN" altLang="en-US" b="1" dirty="0"/>
              <a:t>因变量</a:t>
            </a:r>
            <a:r>
              <a:rPr lang="en-US" altLang="zh-CN" b="1" i="1" dirty="0"/>
              <a:t>Y</a:t>
            </a:r>
            <a:r>
              <a:rPr lang="zh-CN" altLang="en-US" b="1" dirty="0"/>
              <a:t>为随机变量；</a:t>
            </a:r>
            <a:endParaRPr lang="en-US" altLang="zh-CN" b="1" dirty="0"/>
          </a:p>
          <a:p>
            <a:r>
              <a:rPr lang="zh-CN" altLang="en-US" b="1" dirty="0"/>
              <a:t>自变量</a:t>
            </a:r>
            <a:r>
              <a:rPr lang="en-US" altLang="zh-CN" b="1" i="1" dirty="0"/>
              <a:t>X</a:t>
            </a:r>
            <a:r>
              <a:rPr lang="en-US" altLang="zh-CN" b="1" baseline="-25000" dirty="0"/>
              <a:t>1</a:t>
            </a:r>
            <a:r>
              <a:rPr lang="zh-CN" altLang="en-US" b="1" dirty="0"/>
              <a:t>，</a:t>
            </a:r>
            <a:r>
              <a:rPr lang="en-US" altLang="zh-CN" b="1" i="1" dirty="0"/>
              <a:t>X</a:t>
            </a:r>
            <a:r>
              <a:rPr lang="en-US" altLang="zh-CN" b="1" baseline="-25000" dirty="0"/>
              <a:t>2</a:t>
            </a:r>
            <a:r>
              <a:rPr lang="zh-CN" altLang="en-US" b="1" dirty="0"/>
              <a:t>，</a:t>
            </a:r>
            <a:r>
              <a:rPr lang="en-US" altLang="zh-CN" b="1" dirty="0"/>
              <a:t>…</a:t>
            </a:r>
            <a:r>
              <a:rPr lang="zh-CN" altLang="en-US" b="1" dirty="0"/>
              <a:t>，</a:t>
            </a:r>
            <a:r>
              <a:rPr lang="en-US" altLang="zh-CN" b="1" i="1" dirty="0" err="1"/>
              <a:t>X</a:t>
            </a:r>
            <a:r>
              <a:rPr lang="en-US" altLang="zh-CN" b="1" i="1" baseline="-25000" dirty="0" err="1"/>
              <a:t>p</a:t>
            </a:r>
            <a:r>
              <a:rPr lang="zh-CN" altLang="en-US" b="1" dirty="0"/>
              <a:t>为没有测量误差的非随机变量；</a:t>
            </a:r>
            <a:endParaRPr lang="en-US" altLang="zh-CN" b="1" dirty="0"/>
          </a:p>
          <a:p>
            <a:r>
              <a:rPr lang="zh-CN" altLang="en-US" b="1" dirty="0"/>
              <a:t>模型的误差项应该是一个服从正态分布</a:t>
            </a:r>
            <a:r>
              <a:rPr lang="en-US" altLang="zh-CN" b="1" i="1" dirty="0"/>
              <a:t>N</a:t>
            </a:r>
            <a:r>
              <a:rPr lang="en-US" altLang="zh-CN" b="1" dirty="0"/>
              <a:t>(0, </a:t>
            </a:r>
            <a:r>
              <a:rPr lang="en-US" altLang="zh-CN" b="1" i="1" dirty="0"/>
              <a:t>σ</a:t>
            </a:r>
            <a:r>
              <a:rPr lang="en-US" altLang="zh-CN" b="1" baseline="30000" dirty="0"/>
              <a:t>2</a:t>
            </a:r>
            <a:r>
              <a:rPr lang="en-US" altLang="zh-CN" b="1" dirty="0"/>
              <a:t>)</a:t>
            </a:r>
            <a:r>
              <a:rPr lang="zh-CN" altLang="en-US" b="1" dirty="0"/>
              <a:t>的随机变量。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JlMWY2ZDVhYmNiZTVkODBhOWEzZmZlMTQ2OThhM2YifQ=="/>
</p:tagLst>
</file>

<file path=ppt/theme/theme1.xml><?xml version="1.0" encoding="utf-8"?>
<a:theme xmlns:a="http://schemas.openxmlformats.org/drawingml/2006/main" name="认知心理学01.htm">
  <a:themeElements>
    <a:clrScheme name="认知心理学01.htm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认知心理学01.ht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认知心理学01.ht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心理统计学03">
  <a:themeElements>
    <a:clrScheme name="心理统计学03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心理统计学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3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1667</Words>
  <Application>Microsoft Office PowerPoint</Application>
  <PresentationFormat>宽屏</PresentationFormat>
  <Paragraphs>293</Paragraphs>
  <Slides>65</Slides>
  <Notes>52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74" baseType="lpstr">
      <vt:lpstr>等线</vt:lpstr>
      <vt:lpstr>楷体</vt:lpstr>
      <vt:lpstr>宋体</vt:lpstr>
      <vt:lpstr>Arial</vt:lpstr>
      <vt:lpstr>Cambria Math</vt:lpstr>
      <vt:lpstr>Times New Roman</vt:lpstr>
      <vt:lpstr>认知心理学01.htm</vt:lpstr>
      <vt:lpstr>心理统计学03</vt:lpstr>
      <vt:lpstr>公式</vt:lpstr>
      <vt:lpstr>第6章  多元线性回归分析</vt:lpstr>
      <vt:lpstr>从线性回归分析到结构方程模型</vt:lpstr>
      <vt:lpstr>PowerPoint 演示文稿</vt:lpstr>
      <vt:lpstr>PowerPoint 演示文稿</vt:lpstr>
      <vt:lpstr>自变量与因变量</vt:lpstr>
      <vt:lpstr>其实是一回事</vt:lpstr>
      <vt:lpstr>离差                 残差</vt:lpstr>
      <vt:lpstr>没有自变量的回归模型（截距模型）</vt:lpstr>
      <vt:lpstr>线性回归的前提</vt:lpstr>
      <vt:lpstr>一元线性回归</vt:lpstr>
      <vt:lpstr>回归线</vt:lpstr>
      <vt:lpstr>回归线</vt:lpstr>
      <vt:lpstr>回归线？</vt:lpstr>
      <vt:lpstr>回归线</vt:lpstr>
      <vt:lpstr>回归方程</vt:lpstr>
      <vt:lpstr>回归方程的建立</vt:lpstr>
      <vt:lpstr>与相关系数 r 比较</vt:lpstr>
      <vt:lpstr>回归方程的建立</vt:lpstr>
      <vt:lpstr>一元线性回归方程的检验</vt:lpstr>
      <vt:lpstr>确定系数</vt:lpstr>
      <vt:lpstr>确定系数</vt:lpstr>
      <vt:lpstr>对回归方程的方差分析</vt:lpstr>
      <vt:lpstr>回归系数的显著性检验</vt:lpstr>
      <vt:lpstr>例题6.1</vt:lpstr>
      <vt:lpstr>散点图</vt:lpstr>
      <vt:lpstr>回归分析结果</vt:lpstr>
      <vt:lpstr>标准回归方程</vt:lpstr>
      <vt:lpstr>想一想（不妨试一试）</vt:lpstr>
      <vt:lpstr>试一试的结果</vt:lpstr>
      <vt:lpstr>二元线性回归方程</vt:lpstr>
      <vt:lpstr>二元线性回归方程的偏回归系数</vt:lpstr>
      <vt:lpstr>多元线性回归方程</vt:lpstr>
      <vt:lpstr>标准多元回归方程</vt:lpstr>
      <vt:lpstr>多元线性回归的检验</vt:lpstr>
      <vt:lpstr>多元线性回归的检验</vt:lpstr>
      <vt:lpstr>多元线性回归的检验</vt:lpstr>
      <vt:lpstr>例题6.2</vt:lpstr>
      <vt:lpstr>调整的确定系数</vt:lpstr>
      <vt:lpstr>偏确定系数</vt:lpstr>
      <vt:lpstr>偏确定系数可用于判断自变量对因变量的“影响力”</vt:lpstr>
      <vt:lpstr>共线性问题</vt:lpstr>
      <vt:lpstr>多重共线性的判定指标</vt:lpstr>
      <vt:lpstr>自变量的选择</vt:lpstr>
      <vt:lpstr>逐步回归分析 结果</vt:lpstr>
      <vt:lpstr>根据理论选择自变量——更重要</vt:lpstr>
      <vt:lpstr>虚拟变量</vt:lpstr>
      <vt:lpstr>虚拟变量的建立</vt:lpstr>
      <vt:lpstr>效应编码</vt:lpstr>
      <vt:lpstr>例题6.3 性别与班级</vt:lpstr>
      <vt:lpstr>例题6.3</vt:lpstr>
      <vt:lpstr>PowerPoint 演示文稿</vt:lpstr>
      <vt:lpstr>以性别为虚拟变量做回归分析</vt:lpstr>
      <vt:lpstr>用回归分析代替t检验</vt:lpstr>
      <vt:lpstr>以班级为虚拟变量</vt:lpstr>
      <vt:lpstr>所以，回归分析可以代替方差分析</vt:lpstr>
      <vt:lpstr>PowerPoint 演示文稿</vt:lpstr>
      <vt:lpstr>PowerPoint 演示文稿</vt:lpstr>
      <vt:lpstr>PowerPoint 演示文稿</vt:lpstr>
      <vt:lpstr>PowerPoint 演示文稿</vt:lpstr>
      <vt:lpstr>离群值的影响</vt:lpstr>
      <vt:lpstr>PowerPoint 演示文稿</vt:lpstr>
      <vt:lpstr>离群值的影响——剔除两个离群点后</vt:lpstr>
      <vt:lpstr>SPSS离群值的常用诊断指标</vt:lpstr>
      <vt:lpstr>可以转换为线性回归的 非线性回归问题</vt:lpstr>
      <vt:lpstr>直线好，还是曲线好？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MAP应用心理统计学01多元线性回归</dc:title>
  <dc:creator>admin</dc:creator>
  <cp:lastModifiedBy>范美琳</cp:lastModifiedBy>
  <cp:revision>76</cp:revision>
  <cp:lastPrinted>2411-12-30T00:00:00Z</cp:lastPrinted>
  <dcterms:created xsi:type="dcterms:W3CDTF">2011-09-18T22:05:00Z</dcterms:created>
  <dcterms:modified xsi:type="dcterms:W3CDTF">2024-10-08T08:22:40Z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F98C19BE935F461392905B6D28A5A406_12</vt:lpwstr>
  </property>
</Properties>
</file>