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4.xml" ContentType="application/inkml+xml"/>
  <Override PartName="/ppt/notesSlides/notesSlide6.xml" ContentType="application/vnd.openxmlformats-officedocument.presentationml.notesSlide+xml"/>
  <Override PartName="/ppt/ink/ink5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434" r:id="rId3"/>
    <p:sldId id="435" r:id="rId4"/>
    <p:sldId id="407" r:id="rId5"/>
    <p:sldId id="437" r:id="rId6"/>
    <p:sldId id="457" r:id="rId7"/>
    <p:sldId id="458" r:id="rId8"/>
    <p:sldId id="459" r:id="rId9"/>
    <p:sldId id="460" r:id="rId10"/>
    <p:sldId id="461" r:id="rId11"/>
    <p:sldId id="464" r:id="rId12"/>
    <p:sldId id="466" r:id="rId13"/>
    <p:sldId id="467" r:id="rId14"/>
    <p:sldId id="468" r:id="rId15"/>
    <p:sldId id="463" r:id="rId16"/>
    <p:sldId id="462" r:id="rId17"/>
    <p:sldId id="469" r:id="rId18"/>
    <p:sldId id="470" r:id="rId19"/>
    <p:sldId id="471" r:id="rId20"/>
    <p:sldId id="472" r:id="rId21"/>
    <p:sldId id="473" r:id="rId22"/>
    <p:sldId id="474" r:id="rId23"/>
    <p:sldId id="456" r:id="rId24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132A40-A94D-4300-A2F8-DF143DAA46DC}" type="datetimeFigureOut">
              <a:rPr lang="zh-CN" altLang="en-US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65E85-EAA6-4870-BB76-0A4C59DA0F9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85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150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06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83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86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50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02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841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183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990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307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81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D29E-7FD3-4A55-98D1-B70CA8754EA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59E-D996-44C3-BA2B-C2C10630A9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4255-7042-4D04-9A8A-BE4E42DC4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D961-7350-4FD7-AE1E-22127E1947B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3A94-E06C-4D3E-A4BA-2A5557D178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E22-C571-4398-992B-54B4C26428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CF7-0BAC-445D-A877-D0DE0B1A11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D840-E2CD-4792-A479-0C2C5D2F9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7FCA-C248-48BB-818B-22C3C73B36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FEBE-2418-44EF-AFD7-3CC60B21DF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7081-36F6-41E7-9AFC-155A110BBF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051FFF-2D9F-49A9-A0D9-5CC313A2510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351584" y="2204864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sz="6600" b="1" dirty="0" smtClean="0"/>
              <a:t>心理统计方法与应用</a:t>
            </a:r>
            <a:endParaRPr lang="zh-CN" altLang="en-US" sz="66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21055" y="5373216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dirty="0" smtClean="0"/>
              <a:t>华东师范大学出版社</a:t>
            </a: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351584" y="2734793"/>
            <a:ext cx="792088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 smtClean="0"/>
              <a:t>第二节  </a:t>
            </a:r>
            <a:r>
              <a:rPr lang="zh-CN" altLang="en-US" sz="4400" dirty="0" smtClean="0"/>
              <a:t>抽样分布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020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3432" y="1340768"/>
            <a:ext cx="10729192" cy="4114800"/>
          </a:xfrm>
        </p:spPr>
        <p:txBody>
          <a:bodyPr/>
          <a:lstStyle/>
          <a:p>
            <a:r>
              <a:rPr lang="zh-CN" altLang="zh-CN" sz="2800" dirty="0" smtClean="0"/>
              <a:t>根</a:t>
            </a:r>
            <a:r>
              <a:rPr lang="zh-CN" altLang="zh-CN" sz="2800" dirty="0"/>
              <a:t>据样本信息推断总体的情况，就是统计推断。统计推断包括参数估计和假设检验。但是在进行统计推断之前，必须了解抽样分布。</a:t>
            </a:r>
          </a:p>
          <a:p>
            <a:r>
              <a:rPr lang="zh-CN" altLang="zh-CN" sz="2800" dirty="0" smtClean="0"/>
              <a:t>抽</a:t>
            </a:r>
            <a:r>
              <a:rPr lang="zh-CN" altLang="zh-CN" sz="2800" dirty="0"/>
              <a:t>样分布不是样本中观察值的分布，而是根据样本计算出来的统计量值的分布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/>
              <a:t>一个抽样分布的形态受三个方面因素的影响：总体的分布形态（正态分布还是非正态分布），样本容量（大样本还是小样本），以及要计算的统计量（样本平均数还是样本方差等</a:t>
            </a:r>
            <a:r>
              <a:rPr lang="zh-CN" altLang="zh-CN" sz="2800" dirty="0" smtClean="0"/>
              <a:t>）。</a:t>
            </a:r>
            <a:endParaRPr lang="en-US" altLang="zh-CN" sz="2800" dirty="0" smtClean="0"/>
          </a:p>
          <a:p>
            <a:r>
              <a:rPr lang="zh-CN" altLang="zh-CN" sz="2800" dirty="0" smtClean="0"/>
              <a:t>总</a:t>
            </a:r>
            <a:r>
              <a:rPr lang="zh-CN" altLang="zh-CN" sz="2800" dirty="0"/>
              <a:t>之，抽样分布是参数估计和假设检验的理论基础。</a:t>
            </a:r>
            <a:r>
              <a:rPr lang="zh-CN" altLang="zh-CN" sz="2800" dirty="0" smtClean="0"/>
              <a:t>。</a:t>
            </a:r>
            <a:endParaRPr lang="zh-CN" altLang="zh-CN" sz="2800" dirty="0"/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176740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一、定理</a:t>
            </a:r>
            <a:r>
              <a:rPr lang="en-US" altLang="zh-CN" b="1" dirty="0" smtClean="0"/>
              <a:t>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 smtClean="0"/>
              <a:t>设</a:t>
            </a:r>
            <a:r>
              <a:rPr lang="zh-CN" altLang="zh-CN" sz="2800" dirty="0"/>
              <a:t>总体</a:t>
            </a:r>
            <a:r>
              <a:rPr lang="en-US" altLang="zh-CN" sz="2800" dirty="0"/>
              <a:t>X</a:t>
            </a:r>
            <a:r>
              <a:rPr lang="zh-CN" altLang="zh-CN" sz="2800" dirty="0"/>
              <a:t>服从分布</a:t>
            </a:r>
            <a:r>
              <a:rPr lang="en-US" altLang="zh-CN" sz="2800" dirty="0"/>
              <a:t>F(x</a:t>
            </a:r>
            <a:r>
              <a:rPr lang="zh-CN" altLang="zh-CN" sz="2800" dirty="0"/>
              <a:t>），</a:t>
            </a:r>
            <a:r>
              <a:rPr lang="en-US" altLang="zh-CN" sz="2800" dirty="0"/>
              <a:t> (X1</a:t>
            </a:r>
            <a:r>
              <a:rPr lang="zh-CN" altLang="zh-CN" sz="2800" dirty="0"/>
              <a:t>，</a:t>
            </a:r>
            <a:r>
              <a:rPr lang="en-US" altLang="zh-CN" sz="2800" dirty="0"/>
              <a:t> X2</a:t>
            </a:r>
            <a:r>
              <a:rPr lang="zh-CN" altLang="zh-CN" sz="2800" dirty="0"/>
              <a:t>， …，</a:t>
            </a:r>
            <a:r>
              <a:rPr lang="en-US" altLang="zh-CN" sz="2800" dirty="0"/>
              <a:t> Xn</a:t>
            </a:r>
            <a:r>
              <a:rPr lang="zh-CN" altLang="zh-CN" sz="2800" dirty="0"/>
              <a:t>）是抽自该总体的一个简单随机样本，则总体平均数μ与样本平均数</a:t>
            </a:r>
            <a:r>
              <a:rPr lang="en-US" altLang="zh-CN" sz="2800" dirty="0"/>
              <a:t>X</a:t>
            </a:r>
            <a:r>
              <a:rPr lang="zh-CN" altLang="zh-CN" sz="2800" dirty="0"/>
              <a:t>、总体方差σ</a:t>
            </a:r>
            <a:r>
              <a:rPr lang="en-US" altLang="zh-CN" sz="2800" dirty="0"/>
              <a:t>2</a:t>
            </a:r>
            <a:r>
              <a:rPr lang="zh-CN" altLang="zh-CN" sz="2800" dirty="0"/>
              <a:t>（或标准差σ）与样本平均数的方差σ</a:t>
            </a:r>
            <a:r>
              <a:rPr lang="en-US" altLang="zh-CN" sz="2800" dirty="0"/>
              <a:t>2X</a:t>
            </a:r>
            <a:r>
              <a:rPr lang="zh-CN" altLang="zh-CN" sz="2800" dirty="0"/>
              <a:t>（或标准差σ</a:t>
            </a:r>
            <a:r>
              <a:rPr lang="en-US" altLang="zh-CN" sz="2800" dirty="0"/>
              <a:t>X</a:t>
            </a:r>
            <a:r>
              <a:rPr lang="zh-CN" altLang="zh-CN" sz="2800" dirty="0"/>
              <a:t>， 又称标准误）之间存在以下关系：</a:t>
            </a:r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4293096"/>
            <a:ext cx="6912768" cy="92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29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一、定理</a:t>
            </a:r>
            <a:r>
              <a:rPr lang="en-US" altLang="zh-CN" b="1" dirty="0" smtClean="0"/>
              <a:t>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3374" y="1752600"/>
            <a:ext cx="10363200" cy="4114800"/>
          </a:xfrm>
        </p:spPr>
        <p:txBody>
          <a:bodyPr/>
          <a:lstStyle/>
          <a:p>
            <a:r>
              <a:rPr lang="zh-CN" altLang="zh-CN" sz="2800" dirty="0"/>
              <a:t>设总体</a:t>
            </a:r>
            <a:r>
              <a:rPr lang="en-US" altLang="zh-CN" sz="2800" dirty="0"/>
              <a:t>X</a:t>
            </a:r>
            <a:r>
              <a:rPr lang="zh-CN" altLang="zh-CN" sz="2800" dirty="0"/>
              <a:t>服从正态分布，即</a:t>
            </a:r>
            <a:r>
              <a:rPr lang="en-US" altLang="zh-CN" sz="2800" dirty="0"/>
              <a:t>X~N(</a:t>
            </a:r>
            <a:r>
              <a:rPr lang="zh-CN" altLang="zh-CN" sz="2800" dirty="0"/>
              <a:t>μ， σ</a:t>
            </a:r>
            <a:r>
              <a:rPr lang="en-US" altLang="zh-CN" sz="2800" dirty="0"/>
              <a:t>2</a:t>
            </a:r>
            <a:r>
              <a:rPr lang="zh-CN" altLang="zh-CN" sz="2800" dirty="0"/>
              <a:t>），</a:t>
            </a:r>
            <a:r>
              <a:rPr lang="en-US" altLang="zh-CN" sz="2800" dirty="0"/>
              <a:t> (X1</a:t>
            </a:r>
            <a:r>
              <a:rPr lang="zh-CN" altLang="zh-CN" sz="2800" dirty="0"/>
              <a:t>，</a:t>
            </a:r>
            <a:r>
              <a:rPr lang="en-US" altLang="zh-CN" sz="2800" dirty="0"/>
              <a:t> X2</a:t>
            </a:r>
            <a:r>
              <a:rPr lang="zh-CN" altLang="zh-CN" sz="2800" dirty="0"/>
              <a:t>， …，</a:t>
            </a:r>
            <a:r>
              <a:rPr lang="en-US" altLang="zh-CN" sz="2800" dirty="0"/>
              <a:t> Xn</a:t>
            </a:r>
            <a:r>
              <a:rPr lang="zh-CN" altLang="zh-CN" sz="2800" dirty="0"/>
              <a:t>）是抽自该总体的一个容量为</a:t>
            </a:r>
            <a:r>
              <a:rPr lang="en-US" altLang="zh-CN" sz="2800" dirty="0"/>
              <a:t>n</a:t>
            </a:r>
            <a:r>
              <a:rPr lang="zh-CN" altLang="zh-CN" sz="2800" dirty="0"/>
              <a:t>的简单随机样本，则有两个结论。</a:t>
            </a:r>
          </a:p>
          <a:p>
            <a:r>
              <a:rPr lang="zh-CN" altLang="zh-CN" sz="2800" dirty="0" smtClean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 总体平均数μ与样本平均数</a:t>
            </a:r>
            <a:r>
              <a:rPr lang="en-US" altLang="zh-CN" sz="2800" dirty="0"/>
              <a:t>X</a:t>
            </a:r>
            <a:r>
              <a:rPr lang="zh-CN" altLang="zh-CN" sz="2800" dirty="0"/>
              <a:t>、总体方差σ</a:t>
            </a:r>
            <a:r>
              <a:rPr lang="en-US" altLang="zh-CN" sz="2800" dirty="0"/>
              <a:t>2</a:t>
            </a:r>
            <a:r>
              <a:rPr lang="zh-CN" altLang="zh-CN" sz="2800" dirty="0"/>
              <a:t>（或标准差σ）与样本平均数的方差σ</a:t>
            </a:r>
            <a:r>
              <a:rPr lang="en-US" altLang="zh-CN" sz="2800" dirty="0"/>
              <a:t>2X</a:t>
            </a:r>
            <a:r>
              <a:rPr lang="zh-CN" altLang="zh-CN" sz="2800" dirty="0"/>
              <a:t>（或标准误σ</a:t>
            </a:r>
            <a:r>
              <a:rPr lang="en-US" altLang="zh-CN" sz="2800" dirty="0"/>
              <a:t>X</a:t>
            </a:r>
            <a:r>
              <a:rPr lang="zh-CN" altLang="zh-CN" sz="2800" dirty="0"/>
              <a:t>）之间存在以下关系</a:t>
            </a:r>
            <a:r>
              <a:rPr lang="zh-CN" altLang="zh-CN" sz="2800" dirty="0" smtClean="0"/>
              <a:t>：</a:t>
            </a:r>
            <a:endParaRPr lang="en-US" altLang="zh-CN" sz="28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zh-CN" altLang="en-US" sz="2800" dirty="0" smtClean="0"/>
              <a:t>（</a:t>
            </a:r>
            <a:r>
              <a:rPr lang="en-US" altLang="zh-CN" sz="2800" dirty="0" smtClean="0"/>
              <a:t>2</a:t>
            </a:r>
            <a:r>
              <a:rPr lang="zh-CN" altLang="en-US" sz="2800" dirty="0" smtClean="0"/>
              <a:t>）</a:t>
            </a:r>
            <a:r>
              <a:rPr lang="zh-CN" altLang="zh-CN" sz="2800" dirty="0" smtClean="0"/>
              <a:t>样</a:t>
            </a:r>
            <a:r>
              <a:rPr lang="zh-CN" altLang="zh-CN" sz="2800" dirty="0"/>
              <a:t>本平均数</a:t>
            </a:r>
            <a:r>
              <a:rPr lang="en-US" altLang="zh-CN" sz="2800" dirty="0"/>
              <a:t>X</a:t>
            </a:r>
            <a:r>
              <a:rPr lang="zh-CN" altLang="zh-CN" sz="2800" dirty="0"/>
              <a:t>亦服从正态分布，即</a:t>
            </a: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4319212"/>
            <a:ext cx="4778718" cy="7200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5924550"/>
            <a:ext cx="2108225" cy="71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375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一、定理</a:t>
            </a:r>
            <a:r>
              <a:rPr lang="en-US" altLang="zh-CN" b="1" dirty="0" smtClean="0"/>
              <a:t>3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16832"/>
            <a:ext cx="10078144" cy="4114800"/>
          </a:xfrm>
        </p:spPr>
        <p:txBody>
          <a:bodyPr/>
          <a:lstStyle/>
          <a:p>
            <a:r>
              <a:rPr lang="zh-CN" altLang="zh-CN" sz="2800" dirty="0"/>
              <a:t>设非正态总体</a:t>
            </a:r>
            <a:r>
              <a:rPr lang="en-US" altLang="zh-CN" sz="2800" dirty="0"/>
              <a:t>X</a:t>
            </a:r>
            <a:r>
              <a:rPr lang="zh-CN" altLang="zh-CN" sz="2800" dirty="0"/>
              <a:t>的平均数为μ，方差为σ</a:t>
            </a:r>
            <a:r>
              <a:rPr lang="en-US" altLang="zh-CN" sz="2800" dirty="0"/>
              <a:t>2</a:t>
            </a:r>
            <a:r>
              <a:rPr lang="zh-CN" altLang="zh-CN" sz="2800" dirty="0"/>
              <a:t>，</a:t>
            </a:r>
            <a:r>
              <a:rPr lang="en-US" altLang="zh-CN" sz="2800" dirty="0"/>
              <a:t>(X1</a:t>
            </a:r>
            <a:r>
              <a:rPr lang="zh-CN" altLang="zh-CN" sz="2800" dirty="0"/>
              <a:t>，</a:t>
            </a:r>
            <a:r>
              <a:rPr lang="en-US" altLang="zh-CN" sz="2800" dirty="0"/>
              <a:t> X2</a:t>
            </a:r>
            <a:r>
              <a:rPr lang="zh-CN" altLang="zh-CN" sz="2800" dirty="0"/>
              <a:t>， …，</a:t>
            </a:r>
            <a:r>
              <a:rPr lang="en-US" altLang="zh-CN" sz="2800" dirty="0"/>
              <a:t> Xn</a:t>
            </a:r>
            <a:r>
              <a:rPr lang="zh-CN" altLang="zh-CN" sz="2800" dirty="0"/>
              <a:t>）是抽自该总体的一个容量为</a:t>
            </a:r>
            <a:r>
              <a:rPr lang="en-US" altLang="zh-CN" sz="2800" dirty="0"/>
              <a:t>n</a:t>
            </a:r>
            <a:r>
              <a:rPr lang="zh-CN" altLang="zh-CN" sz="2800" dirty="0"/>
              <a:t>的简单随机样本，则</a:t>
            </a:r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3573016"/>
            <a:ext cx="7200796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83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351584" y="2734793"/>
            <a:ext cx="792088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 smtClean="0"/>
              <a:t>第三节  </a:t>
            </a:r>
            <a:r>
              <a:rPr lang="zh-CN" altLang="en-US" sz="4400" dirty="0" smtClean="0"/>
              <a:t>计算机模拟随机抽样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153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</a:t>
            </a:r>
            <a:r>
              <a:rPr lang="zh-CN" altLang="zh-CN" dirty="0"/>
              <a:t>利用</a:t>
            </a:r>
            <a:r>
              <a:rPr lang="en-US" altLang="zh-CN" dirty="0"/>
              <a:t>R</a:t>
            </a:r>
            <a:r>
              <a:rPr lang="zh-CN" altLang="zh-CN" dirty="0"/>
              <a:t>生成随机数据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 smtClean="0"/>
              <a:t>利</a:t>
            </a:r>
            <a:r>
              <a:rPr lang="zh-CN" altLang="zh-CN" sz="2800" dirty="0"/>
              <a:t>用</a:t>
            </a:r>
            <a:r>
              <a:rPr lang="en-US" altLang="zh-CN" sz="2800" dirty="0"/>
              <a:t>R</a:t>
            </a:r>
            <a:r>
              <a:rPr lang="zh-CN" altLang="zh-CN" sz="2800" dirty="0"/>
              <a:t>语言可以展示各种统计量的抽样分布特征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 smtClean="0"/>
              <a:t>利</a:t>
            </a:r>
            <a:r>
              <a:rPr lang="zh-CN" altLang="zh-CN" sz="2800" dirty="0"/>
              <a:t>用</a:t>
            </a:r>
            <a:r>
              <a:rPr lang="en-US" altLang="zh-CN" sz="2800" dirty="0"/>
              <a:t>R</a:t>
            </a:r>
            <a:r>
              <a:rPr lang="zh-CN" altLang="zh-CN" sz="2800" dirty="0"/>
              <a:t>函数，还可以生成来自各种分布总体的随机数据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284984"/>
            <a:ext cx="4591409" cy="334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28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（一）</a:t>
            </a:r>
            <a:r>
              <a:rPr lang="zh-CN" altLang="zh-CN" sz="2800" dirty="0"/>
              <a:t>样本平均数的分布——</a:t>
            </a:r>
            <a:r>
              <a:rPr lang="en-US" altLang="zh-CN" sz="2800" dirty="0"/>
              <a:t>t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布</a:t>
            </a:r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2793216"/>
            <a:ext cx="5372850" cy="33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41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定理</a:t>
            </a:r>
            <a:r>
              <a:rPr lang="en-US" altLang="zh-CN" sz="2800" dirty="0" smtClean="0"/>
              <a:t>4</a:t>
            </a:r>
          </a:p>
          <a:p>
            <a:r>
              <a:rPr lang="zh-CN" altLang="zh-CN" sz="2800" dirty="0"/>
              <a:t>设</a:t>
            </a:r>
            <a:r>
              <a:rPr lang="en-US" altLang="zh-CN" sz="2800" dirty="0"/>
              <a:t>(X1</a:t>
            </a:r>
            <a:r>
              <a:rPr lang="zh-CN" altLang="zh-CN" sz="2800" dirty="0"/>
              <a:t>，</a:t>
            </a:r>
            <a:r>
              <a:rPr lang="en-US" altLang="zh-CN" sz="2800" dirty="0"/>
              <a:t> X2</a:t>
            </a:r>
            <a:r>
              <a:rPr lang="zh-CN" altLang="zh-CN" sz="2800" dirty="0"/>
              <a:t>， …，</a:t>
            </a:r>
            <a:r>
              <a:rPr lang="en-US" altLang="zh-CN" sz="2800" dirty="0"/>
              <a:t> Xn</a:t>
            </a:r>
            <a:r>
              <a:rPr lang="zh-CN" altLang="zh-CN" sz="2800" dirty="0"/>
              <a:t>）是抽自正态分布总体的一个容量为</a:t>
            </a:r>
            <a:r>
              <a:rPr lang="en-US" altLang="zh-CN" sz="2800" dirty="0"/>
              <a:t>n</a:t>
            </a:r>
            <a:r>
              <a:rPr lang="zh-CN" altLang="zh-CN" sz="2800" dirty="0"/>
              <a:t>的简单随机样本，则</a:t>
            </a:r>
            <a:r>
              <a:rPr lang="zh-CN" altLang="zh-CN" sz="2800" dirty="0" smtClean="0"/>
              <a:t>有</a:t>
            </a:r>
            <a:r>
              <a:rPr lang="zh-CN" altLang="en-US" sz="2800" dirty="0" smtClean="0"/>
              <a:t>：</a:t>
            </a:r>
            <a:endParaRPr lang="en-US" altLang="zh-CN" sz="2800" dirty="0" smtClean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  <a:p>
            <a:r>
              <a:rPr lang="zh-CN" altLang="en-US" sz="2800" dirty="0" smtClean="0"/>
              <a:t>其中：</a:t>
            </a: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408" y="3575374"/>
            <a:ext cx="2345081" cy="9264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72" y="5146825"/>
            <a:ext cx="2448272" cy="97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04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（二）</a:t>
            </a:r>
            <a:r>
              <a:rPr lang="zh-CN" altLang="zh-CN" sz="2800" dirty="0"/>
              <a:t>样本方差与χ</a:t>
            </a:r>
            <a:r>
              <a:rPr lang="en-US" altLang="zh-CN" sz="2800" dirty="0"/>
              <a:t>2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布</a:t>
            </a:r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80928"/>
            <a:ext cx="7704856" cy="368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0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23592" y="1052736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第</a:t>
            </a:r>
            <a:r>
              <a:rPr lang="en-US" altLang="zh-CN" b="1" dirty="0" smtClean="0"/>
              <a:t>3</a:t>
            </a:r>
            <a:r>
              <a:rPr lang="zh-CN" altLang="en-US" b="1" dirty="0" smtClean="0"/>
              <a:t>章  抽样分布</a:t>
            </a:r>
            <a:endParaRPr lang="zh-CN" altLang="en-US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93168" y="2522761"/>
            <a:ext cx="11233248" cy="4077072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zh-CN" altLang="en-US" sz="2400" dirty="0" smtClean="0"/>
              <a:t>本章要点：</a:t>
            </a:r>
            <a:endParaRPr lang="en-US" altLang="zh-CN" sz="2400" dirty="0" smtClean="0"/>
          </a:p>
          <a:p>
            <a:pPr algn="just"/>
            <a:r>
              <a:rPr lang="en-US" altLang="zh-CN" sz="2400" dirty="0"/>
              <a:t>1. </a:t>
            </a:r>
            <a:r>
              <a:rPr lang="zh-CN" altLang="zh-CN" sz="2400" dirty="0"/>
              <a:t>抽样调查：非概率抽样调查；概率抽样调查；抽样误差；非抽样误差。</a:t>
            </a:r>
          </a:p>
          <a:p>
            <a:pPr algn="just"/>
            <a:r>
              <a:rPr lang="en-US" altLang="zh-CN" sz="2400" dirty="0" smtClean="0"/>
              <a:t>2</a:t>
            </a:r>
            <a:r>
              <a:rPr lang="en-US" altLang="zh-CN" sz="2400" dirty="0"/>
              <a:t>. </a:t>
            </a:r>
            <a:r>
              <a:rPr lang="zh-CN" altLang="zh-CN" sz="2400" dirty="0"/>
              <a:t>抽样方法：简单随机抽样；分层随机抽样；机械抽样；整群抽样；多阶段抽样。</a:t>
            </a:r>
          </a:p>
          <a:p>
            <a:pPr algn="just"/>
            <a:r>
              <a:rPr lang="en-US" altLang="zh-CN" sz="2400" dirty="0" smtClean="0"/>
              <a:t>3</a:t>
            </a:r>
            <a:r>
              <a:rPr lang="en-US" altLang="zh-CN" sz="2400" dirty="0"/>
              <a:t>. </a:t>
            </a:r>
            <a:r>
              <a:rPr lang="zh-CN" altLang="zh-CN" sz="2400" dirty="0"/>
              <a:t>抽样分布：抽样分布的定义；计算机模拟随机抽样；用</a:t>
            </a:r>
            <a:r>
              <a:rPr lang="en-US" altLang="zh-CN" sz="2400" dirty="0"/>
              <a:t>R</a:t>
            </a:r>
            <a:r>
              <a:rPr lang="zh-CN" altLang="zh-CN" sz="2400" dirty="0"/>
              <a:t>生成来自特定分布总体的样本；用</a:t>
            </a:r>
            <a:r>
              <a:rPr lang="en-US" altLang="zh-CN" sz="2400" dirty="0"/>
              <a:t>R</a:t>
            </a:r>
            <a:r>
              <a:rPr lang="zh-CN" altLang="zh-CN" sz="2400" dirty="0"/>
              <a:t>生成平均数、平均数之差、方差、方差之比的抽样分布。</a:t>
            </a:r>
          </a:p>
          <a:p>
            <a:pPr marL="0" indent="0" algn="just" eaLnBrk="1" hangingPunct="1">
              <a:buFontTx/>
              <a:buNone/>
            </a:pP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0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（三）</a:t>
            </a:r>
            <a:r>
              <a:rPr lang="zh-CN" altLang="zh-CN" sz="2800" dirty="0"/>
              <a:t>两个样本平均数之差的抽样分布——</a:t>
            </a:r>
            <a:r>
              <a:rPr lang="en-US" altLang="zh-CN" sz="2800" dirty="0"/>
              <a:t>t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布</a:t>
            </a:r>
            <a:endParaRPr lang="en-US" altLang="zh-CN" sz="2800" dirty="0" smtClean="0"/>
          </a:p>
          <a:p>
            <a:r>
              <a:rPr lang="zh-CN" altLang="zh-CN" sz="2800" dirty="0"/>
              <a:t> 两个样本平均数之差的抽样分布更复杂，这里演示一下总体方差未知但方差齐性的情况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/>
              <a:t>定理</a:t>
            </a:r>
            <a:r>
              <a:rPr lang="en-US" altLang="zh-CN" sz="2800" dirty="0"/>
              <a:t>6  </a:t>
            </a:r>
            <a:r>
              <a:rPr lang="zh-CN" altLang="zh-CN" sz="2800" dirty="0"/>
              <a:t>若</a:t>
            </a:r>
            <a:r>
              <a:rPr lang="en-US" altLang="zh-CN" sz="2800" dirty="0"/>
              <a:t>X1</a:t>
            </a:r>
            <a:r>
              <a:rPr lang="zh-CN" altLang="zh-CN" sz="2800" dirty="0"/>
              <a:t>是独立地抽自总体</a:t>
            </a:r>
            <a:r>
              <a:rPr lang="en-US" altLang="zh-CN" sz="2800" dirty="0"/>
              <a:t>X1~N(</a:t>
            </a:r>
            <a:r>
              <a:rPr lang="zh-CN" altLang="zh-CN" sz="2800" dirty="0"/>
              <a:t>μ</a:t>
            </a:r>
            <a:r>
              <a:rPr lang="en-US" altLang="zh-CN" sz="2800" dirty="0"/>
              <a:t>1</a:t>
            </a:r>
            <a:r>
              <a:rPr lang="zh-CN" altLang="zh-CN" sz="2800" dirty="0"/>
              <a:t>， σ</a:t>
            </a:r>
            <a:r>
              <a:rPr lang="en-US" altLang="zh-CN" sz="2800" dirty="0"/>
              <a:t>21</a:t>
            </a:r>
            <a:r>
              <a:rPr lang="zh-CN" altLang="zh-CN" sz="2800" dirty="0"/>
              <a:t>）的一个容量为</a:t>
            </a:r>
            <a:r>
              <a:rPr lang="en-US" altLang="zh-CN" sz="2800" dirty="0"/>
              <a:t>n1</a:t>
            </a:r>
            <a:r>
              <a:rPr lang="zh-CN" altLang="zh-CN" sz="2800" dirty="0"/>
              <a:t>的样本的平均数，</a:t>
            </a:r>
            <a:r>
              <a:rPr lang="en-US" altLang="zh-CN" sz="2800" dirty="0"/>
              <a:t>X2</a:t>
            </a:r>
            <a:r>
              <a:rPr lang="zh-CN" altLang="zh-CN" sz="2800" dirty="0"/>
              <a:t>是独立地抽自总体</a:t>
            </a:r>
            <a:r>
              <a:rPr lang="en-US" altLang="zh-CN" sz="2800" dirty="0"/>
              <a:t>X2~N(</a:t>
            </a:r>
            <a:r>
              <a:rPr lang="zh-CN" altLang="zh-CN" sz="2800" dirty="0"/>
              <a:t>μ</a:t>
            </a:r>
            <a:r>
              <a:rPr lang="en-US" altLang="zh-CN" sz="2800" dirty="0"/>
              <a:t>2</a:t>
            </a:r>
            <a:r>
              <a:rPr lang="zh-CN" altLang="zh-CN" sz="2800" dirty="0"/>
              <a:t>， σ</a:t>
            </a:r>
            <a:r>
              <a:rPr lang="en-US" altLang="zh-CN" sz="2800" dirty="0"/>
              <a:t>22</a:t>
            </a:r>
            <a:r>
              <a:rPr lang="zh-CN" altLang="zh-CN" sz="2800" dirty="0"/>
              <a:t>）的一个容量为</a:t>
            </a:r>
            <a:r>
              <a:rPr lang="en-US" altLang="zh-CN" sz="2800" dirty="0"/>
              <a:t>n2</a:t>
            </a:r>
            <a:r>
              <a:rPr lang="zh-CN" altLang="zh-CN" sz="2800" dirty="0"/>
              <a:t>的样本的平均数，且总体方差σ</a:t>
            </a:r>
            <a:r>
              <a:rPr lang="en-US" altLang="zh-CN" sz="2800" dirty="0"/>
              <a:t>21</a:t>
            </a:r>
            <a:r>
              <a:rPr lang="zh-CN" altLang="zh-CN" sz="2800" dirty="0"/>
              <a:t>和σ</a:t>
            </a:r>
            <a:r>
              <a:rPr lang="en-US" altLang="zh-CN" sz="2800" dirty="0"/>
              <a:t>22</a:t>
            </a:r>
            <a:r>
              <a:rPr lang="zh-CN" altLang="zh-CN" sz="2800" dirty="0"/>
              <a:t>未知，但知道方差齐性（σ</a:t>
            </a:r>
            <a:r>
              <a:rPr lang="en-US" altLang="zh-CN" sz="2800" dirty="0"/>
              <a:t>21=</a:t>
            </a:r>
            <a:r>
              <a:rPr lang="zh-CN" altLang="zh-CN" sz="2800" dirty="0"/>
              <a:t>σ</a:t>
            </a:r>
            <a:r>
              <a:rPr lang="en-US" altLang="zh-CN" sz="2800" dirty="0"/>
              <a:t>22</a:t>
            </a:r>
            <a:r>
              <a:rPr lang="zh-CN" altLang="zh-CN" sz="2800" dirty="0"/>
              <a:t>），则</a:t>
            </a:r>
            <a:r>
              <a:rPr lang="zh-CN" altLang="zh-CN" sz="2800" dirty="0" smtClean="0"/>
              <a:t>有</a:t>
            </a:r>
            <a:r>
              <a:rPr lang="zh-CN" altLang="en-US" sz="2800" dirty="0" smtClean="0"/>
              <a:t>：</a:t>
            </a:r>
            <a:endParaRPr lang="zh-CN" altLang="zh-CN" sz="2800" dirty="0"/>
          </a:p>
          <a:p>
            <a:endParaRPr lang="zh-CN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5373216"/>
            <a:ext cx="5712092" cy="121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97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两个样本方差之比的抽样分布——</a:t>
            </a:r>
            <a:r>
              <a:rPr lang="en-US" altLang="zh-CN" sz="2800" dirty="0"/>
              <a:t>F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布</a:t>
            </a:r>
            <a:endParaRPr lang="en-US" altLang="zh-CN" sz="2800" dirty="0" smtClean="0"/>
          </a:p>
          <a:p>
            <a:r>
              <a:rPr lang="zh-CN" altLang="zh-CN" sz="2800" dirty="0"/>
              <a:t>定理</a:t>
            </a:r>
            <a:r>
              <a:rPr lang="en-US" altLang="zh-CN" sz="2800" dirty="0"/>
              <a:t>7  </a:t>
            </a:r>
            <a:r>
              <a:rPr lang="zh-CN" altLang="zh-CN" sz="2800" dirty="0"/>
              <a:t>若独立地从两个正态总体中分别抽取两个样本，当σ</a:t>
            </a:r>
            <a:r>
              <a:rPr lang="en-US" altLang="zh-CN" sz="2800" dirty="0"/>
              <a:t>21=</a:t>
            </a:r>
            <a:r>
              <a:rPr lang="zh-CN" altLang="zh-CN" sz="2800" dirty="0"/>
              <a:t>σ</a:t>
            </a:r>
            <a:r>
              <a:rPr lang="en-US" altLang="zh-CN" sz="2800" dirty="0"/>
              <a:t>22</a:t>
            </a:r>
            <a:r>
              <a:rPr lang="zh-CN" altLang="zh-CN" sz="2800" dirty="0"/>
              <a:t>时，统计量</a:t>
            </a:r>
            <a:endParaRPr lang="en-US" altLang="zh-CN" sz="2800" dirty="0" smtClean="0"/>
          </a:p>
          <a:p>
            <a:endParaRPr lang="zh-CN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3717032"/>
            <a:ext cx="6192688" cy="16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43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en-US" dirty="0"/>
              <a:t>常见</a:t>
            </a:r>
            <a:r>
              <a:rPr lang="zh-CN" altLang="en-US" dirty="0" smtClean="0"/>
              <a:t>的抽样分布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（四）</a:t>
            </a:r>
            <a:r>
              <a:rPr lang="zh-CN" altLang="zh-CN" sz="2800" dirty="0"/>
              <a:t>两个样本方差之比的抽样分布——</a:t>
            </a:r>
            <a:r>
              <a:rPr lang="en-US" altLang="zh-CN" sz="2800" dirty="0"/>
              <a:t>F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布</a:t>
            </a:r>
            <a:endParaRPr lang="en-US" altLang="zh-CN" sz="2800" dirty="0" smtClean="0"/>
          </a:p>
          <a:p>
            <a:endParaRPr lang="zh-CN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3068960"/>
            <a:ext cx="5382281" cy="26161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681" y="3027113"/>
            <a:ext cx="5174129" cy="269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76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2708920"/>
            <a:ext cx="10363200" cy="1143000"/>
          </a:xfrm>
        </p:spPr>
        <p:txBody>
          <a:bodyPr/>
          <a:lstStyle/>
          <a:p>
            <a:r>
              <a:rPr lang="zh-CN" altLang="en-US" sz="5400" b="1" dirty="0" smtClean="0"/>
              <a:t>谢谢！</a:t>
            </a:r>
            <a:endParaRPr lang="zh-CN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74786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351584" y="2734793"/>
            <a:ext cx="792088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 smtClean="0"/>
              <a:t>第一</a:t>
            </a:r>
            <a:r>
              <a:rPr lang="zh-CN" altLang="en-US" sz="4400" dirty="0" smtClean="0"/>
              <a:t>节  </a:t>
            </a:r>
            <a:r>
              <a:rPr lang="zh-CN" altLang="zh-CN" sz="4400" dirty="0" smtClean="0"/>
              <a:t>抽</a:t>
            </a:r>
            <a:r>
              <a:rPr lang="zh-CN" altLang="zh-CN" sz="4400" dirty="0"/>
              <a:t>样调查与抽样方法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92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一、抽样调查的基本概念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4773" y="1844824"/>
            <a:ext cx="10722454" cy="4114800"/>
          </a:xfrm>
        </p:spPr>
        <p:txBody>
          <a:bodyPr/>
          <a:lstStyle/>
          <a:p>
            <a:r>
              <a:rPr lang="zh-CN" altLang="zh-CN" sz="2800" dirty="0" smtClean="0"/>
              <a:t>所</a:t>
            </a:r>
            <a:r>
              <a:rPr lang="zh-CN" altLang="zh-CN" sz="2800" dirty="0"/>
              <a:t>谓抽样调查，就是从总体中抽取部分个体组成样本，对该样本进行观察或实验，获得样本信息，进而推断总体的情况。</a:t>
            </a:r>
          </a:p>
          <a:p>
            <a:r>
              <a:rPr lang="zh-CN" altLang="zh-CN" sz="2800" dirty="0" smtClean="0"/>
              <a:t>抽</a:t>
            </a:r>
            <a:r>
              <a:rPr lang="zh-CN" altLang="zh-CN" sz="2800" dirty="0"/>
              <a:t>样调查是一种非全面调查方法，它只针对总体中的部分个体进行观察。抽样调查分为非概率抽样调查和概率抽样调查。</a:t>
            </a:r>
          </a:p>
          <a:p>
            <a:r>
              <a:rPr lang="zh-CN" altLang="zh-CN" sz="2800" dirty="0" smtClean="0"/>
              <a:t>进</a:t>
            </a:r>
            <a:r>
              <a:rPr lang="zh-CN" altLang="zh-CN" sz="2800" dirty="0"/>
              <a:t>行非概率抽样调查时，研究者依据自己的经验，有目的地挑选一部分个体组成样本。典型调查、重点调查就是常见的非概率抽样。一般情况下，我们不能用这种样本来推断总体参数，也无法计算调查结果的理论精确度和可靠程度。</a:t>
            </a:r>
          </a:p>
          <a:p>
            <a:r>
              <a:rPr lang="zh-CN" altLang="zh-CN" sz="2800" dirty="0" smtClean="0"/>
              <a:t>在</a:t>
            </a:r>
            <a:r>
              <a:rPr lang="zh-CN" altLang="zh-CN" sz="2800" dirty="0"/>
              <a:t>进行概率抽样调查时，研究者要保证总体中每个个体被抽中的概率是已知的。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二、抽样方法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8840"/>
            <a:ext cx="10510192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（一</a:t>
            </a:r>
            <a:r>
              <a:rPr lang="zh-CN" altLang="en-US" dirty="0" smtClean="0"/>
              <a:t>）</a:t>
            </a:r>
            <a:r>
              <a:rPr lang="zh-CN" altLang="en-US" dirty="0"/>
              <a:t>简单随机抽</a:t>
            </a:r>
            <a:r>
              <a:rPr lang="zh-CN" altLang="en-US" dirty="0" smtClean="0"/>
              <a:t>样</a:t>
            </a:r>
            <a:endParaRPr lang="en-US" altLang="zh-CN" dirty="0" smtClean="0"/>
          </a:p>
          <a:p>
            <a:r>
              <a:rPr lang="zh-CN" altLang="zh-CN" sz="2800" dirty="0"/>
              <a:t>简单随机抽样就是从总体的</a:t>
            </a:r>
            <a:r>
              <a:rPr lang="en-US" altLang="zh-CN" sz="2800" dirty="0"/>
              <a:t>N</a:t>
            </a:r>
            <a:r>
              <a:rPr lang="zh-CN" altLang="zh-CN" sz="2800" dirty="0"/>
              <a:t>个个体中，完全以随机形式（不加人为干扰地）抽取</a:t>
            </a:r>
            <a:r>
              <a:rPr lang="en-US" altLang="zh-CN" sz="2800" dirty="0"/>
              <a:t>n</a:t>
            </a:r>
            <a:r>
              <a:rPr lang="zh-CN" altLang="zh-CN" sz="2800" dirty="0"/>
              <a:t>个个体组成一个样本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 smtClean="0"/>
              <a:t>由</a:t>
            </a:r>
            <a:r>
              <a:rPr lang="zh-CN" altLang="zh-CN" sz="2800" dirty="0"/>
              <a:t>于不加人为“干扰”，总体中的每个个体被抽到的概率相等，并且任意一个个体被抽取之后总体内成分不变（抽样的独立性）。为了满足抽样的独立性，在有限总体的情况下，理论上应采用有放回的抽样。这样个体被抽取以后，总体成分不会发生变化。</a:t>
            </a:r>
          </a:p>
          <a:p>
            <a:r>
              <a:rPr lang="zh-CN" altLang="zh-CN" sz="2800" dirty="0" smtClean="0"/>
              <a:t>优点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计</a:t>
            </a:r>
            <a:r>
              <a:rPr lang="zh-CN" altLang="zh-CN" sz="2800" dirty="0"/>
              <a:t>算统计量的方法简单，抽样误差比较小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 smtClean="0"/>
              <a:t>缺点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在</a:t>
            </a:r>
            <a:r>
              <a:rPr lang="zh-CN" altLang="zh-CN" sz="2800" dirty="0"/>
              <a:t>心理学等领域中的可行性比较差。</a:t>
            </a:r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226274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二、抽样方法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（二</a:t>
            </a:r>
            <a:r>
              <a:rPr lang="zh-CN" altLang="en-US" dirty="0" smtClean="0"/>
              <a:t>）分层随</a:t>
            </a:r>
            <a:r>
              <a:rPr lang="zh-CN" altLang="en-US" dirty="0"/>
              <a:t>机抽</a:t>
            </a:r>
            <a:r>
              <a:rPr lang="zh-CN" altLang="en-US" dirty="0" smtClean="0"/>
              <a:t>样</a:t>
            </a:r>
            <a:endParaRPr lang="en-US" altLang="zh-CN" dirty="0" smtClean="0"/>
          </a:p>
          <a:p>
            <a:r>
              <a:rPr lang="zh-CN" altLang="zh-CN" sz="2800" dirty="0"/>
              <a:t> 相比之下，分层随机抽样就掺入了一点人为“干扰”，可以说是一种有限的随机抽样。</a:t>
            </a:r>
          </a:p>
          <a:p>
            <a:r>
              <a:rPr lang="zh-CN" altLang="zh-CN" sz="2800" dirty="0" smtClean="0"/>
              <a:t>分</a:t>
            </a:r>
            <a:r>
              <a:rPr lang="zh-CN" altLang="zh-CN" sz="2800" dirty="0"/>
              <a:t>层随机抽样是根据某种或某些因素（指标）将总体划分为若干互不重叠的部分（层），再从各层中独立地抽取一定个数的个体，各层抽取的个体合在一起组成一个样本。</a:t>
            </a:r>
          </a:p>
          <a:p>
            <a:r>
              <a:rPr lang="zh-CN" altLang="zh-CN" sz="2800" dirty="0" smtClean="0"/>
              <a:t>优点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可</a:t>
            </a:r>
            <a:r>
              <a:rPr lang="zh-CN" altLang="zh-CN" sz="2800" dirty="0"/>
              <a:t>以降低抽样误差</a:t>
            </a:r>
            <a:r>
              <a:rPr lang="zh-CN" altLang="zh-CN" sz="2800" dirty="0" smtClean="0"/>
              <a:t>。</a:t>
            </a:r>
            <a:endParaRPr lang="zh-CN" altLang="zh-CN" sz="2800" dirty="0"/>
          </a:p>
          <a:p>
            <a:r>
              <a:rPr lang="zh-CN" altLang="zh-CN" sz="2800" dirty="0" smtClean="0"/>
              <a:t>分</a:t>
            </a:r>
            <a:r>
              <a:rPr lang="zh-CN" altLang="zh-CN" sz="2800" dirty="0"/>
              <a:t>层随机抽样考虑了总体中不同类型的个体情况，统计量的计算相对要复杂一些。</a:t>
            </a:r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154765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二、抽样方法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（三</a:t>
            </a:r>
            <a:r>
              <a:rPr lang="zh-CN" altLang="en-US" dirty="0" smtClean="0"/>
              <a:t>）机械抽样</a:t>
            </a:r>
            <a:endParaRPr lang="en-US" altLang="zh-CN" dirty="0" smtClean="0"/>
          </a:p>
          <a:p>
            <a:r>
              <a:rPr lang="zh-CN" altLang="zh-CN" sz="2800" dirty="0"/>
              <a:t>机械抽样也掺入了一定的人为“干扰”，其做法是，将总体中的所有个体按顺序编号，然后每隔一定间隔抽取个体，组成样本。机械抽样又称为系统抽样、等距抽样。</a:t>
            </a:r>
          </a:p>
          <a:p>
            <a:r>
              <a:rPr lang="zh-CN" altLang="zh-CN" sz="2800" dirty="0" smtClean="0"/>
              <a:t>优点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简</a:t>
            </a:r>
            <a:r>
              <a:rPr lang="zh-CN" altLang="zh-CN" sz="2800" dirty="0"/>
              <a:t>便易行，经常用于在较大规模的抽样调查中代替简单随机抽样</a:t>
            </a:r>
            <a:r>
              <a:rPr lang="zh-CN" altLang="zh-CN" sz="2800" dirty="0" smtClean="0"/>
              <a:t>；抽</a:t>
            </a:r>
            <a:r>
              <a:rPr lang="zh-CN" altLang="zh-CN" sz="2800" dirty="0"/>
              <a:t>中的个体在总体中的分布是均匀的，所以，机械抽样的抽样误差一般情况下与简单随机抽样很接近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 smtClean="0"/>
              <a:t>但是</a:t>
            </a:r>
            <a:r>
              <a:rPr lang="zh-CN" altLang="en-US" sz="2800" dirty="0" smtClean="0"/>
              <a:t>，</a:t>
            </a:r>
            <a:r>
              <a:rPr lang="zh-CN" altLang="zh-CN" sz="2800" dirty="0" smtClean="0"/>
              <a:t>如</a:t>
            </a:r>
            <a:r>
              <a:rPr lang="zh-CN" altLang="zh-CN" sz="2800" dirty="0"/>
              <a:t>果研究的变量有很强的周期性，机械抽样的精确性就可能会受到影响。</a:t>
            </a:r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933575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二、抽样方法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（四</a:t>
            </a:r>
            <a:r>
              <a:rPr lang="zh-CN" altLang="en-US" dirty="0" smtClean="0"/>
              <a:t>）整群抽样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sz="2800" dirty="0"/>
              <a:t> </a:t>
            </a:r>
            <a:r>
              <a:rPr lang="zh-CN" altLang="zh-CN" sz="2800" dirty="0"/>
              <a:t>整群抽样是人为“干扰”程度最强的抽样方式，它是以整群为单位的抽样——从总体中抽出的个体同属于某个群体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zh-CN" sz="2800" dirty="0" smtClean="0"/>
              <a:t>例</a:t>
            </a:r>
            <a:r>
              <a:rPr lang="zh-CN" altLang="zh-CN" sz="2800" dirty="0"/>
              <a:t>如，为了研究小学生的考试焦虑水平，研究者找到一个学校，将该校所有的学生作为样本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zh-CN" sz="2800" dirty="0" smtClean="0"/>
              <a:t>优点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使</a:t>
            </a:r>
            <a:r>
              <a:rPr lang="zh-CN" altLang="zh-CN" sz="2800" dirty="0"/>
              <a:t>用方便和节省费</a:t>
            </a:r>
            <a:r>
              <a:rPr lang="zh-CN" altLang="zh-CN" sz="2800" dirty="0" smtClean="0"/>
              <a:t>用</a:t>
            </a:r>
            <a:endParaRPr lang="en-US" altLang="zh-CN" sz="2800" dirty="0" smtClean="0"/>
          </a:p>
          <a:p>
            <a:pPr marL="0" indent="0">
              <a:buNone/>
            </a:pPr>
            <a:r>
              <a:rPr lang="zh-CN" altLang="zh-CN" sz="2800" dirty="0" smtClean="0"/>
              <a:t>缺点</a:t>
            </a:r>
            <a:r>
              <a:rPr lang="zh-CN" altLang="en-US" sz="2800" dirty="0" smtClean="0"/>
              <a:t>：</a:t>
            </a:r>
            <a:r>
              <a:rPr lang="zh-CN" altLang="zh-CN" sz="2800" dirty="0" smtClean="0"/>
              <a:t>抽</a:t>
            </a:r>
            <a:r>
              <a:rPr lang="zh-CN" altLang="zh-CN" sz="2800" dirty="0"/>
              <a:t>取的个体在总体中分布不均匀，抽样误差常常大于简单随机抽样。</a:t>
            </a:r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97424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二、抽样方法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（五</a:t>
            </a:r>
            <a:r>
              <a:rPr lang="zh-CN" altLang="en-US" dirty="0" smtClean="0"/>
              <a:t>）多阶段抽样</a:t>
            </a:r>
            <a:endParaRPr lang="en-US" altLang="zh-CN" dirty="0" smtClean="0"/>
          </a:p>
          <a:p>
            <a:r>
              <a:rPr lang="zh-CN" altLang="zh-CN" sz="2800" dirty="0"/>
              <a:t>整群抽样通常指单阶段整群抽样：以整群为抽样单位抽取样本后，对抽中的整群中的全部个体进行调查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zh-CN" sz="2800" dirty="0" smtClean="0"/>
              <a:t>而</a:t>
            </a:r>
            <a:r>
              <a:rPr lang="zh-CN" altLang="zh-CN" sz="2800" dirty="0"/>
              <a:t>大型研究往往采用多阶段整群抽样（简称多阶段抽样或多级抽样），即在抽出大的整群后，再从中抽取小的整群。例如，在研究学生的学习成绩时，先抽取学校作为整群；而在学校中，仅抽取一个小的整群（班级）进行调查。</a:t>
            </a:r>
          </a:p>
          <a:p>
            <a:r>
              <a:rPr lang="zh-CN" altLang="zh-CN" sz="2800" dirty="0" smtClean="0"/>
              <a:t>多</a:t>
            </a:r>
            <a:r>
              <a:rPr lang="zh-CN" altLang="zh-CN" sz="2800" dirty="0"/>
              <a:t>阶段抽样同样存在调查结果的精确性不高、统计运算和分析更加复杂的缺点。</a:t>
            </a:r>
          </a:p>
          <a:p>
            <a:endParaRPr lang="en-US" altLang="zh-CN" sz="2800" dirty="0" smtClean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7330547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认知心理学01.htm">
  <a:themeElements>
    <a:clrScheme name="认知心理学01.htm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认知心理学01.ht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认知心理学01.ht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2291</Words>
  <Application>Microsoft Office PowerPoint</Application>
  <PresentationFormat>宽屏</PresentationFormat>
  <Paragraphs>95</Paragraphs>
  <Slides>23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等线</vt:lpstr>
      <vt:lpstr>楷体</vt:lpstr>
      <vt:lpstr>宋体</vt:lpstr>
      <vt:lpstr>Arial</vt:lpstr>
      <vt:lpstr>Times New Roman</vt:lpstr>
      <vt:lpstr>认知心理学01.htm</vt:lpstr>
      <vt:lpstr>心理统计方法与应用</vt:lpstr>
      <vt:lpstr>第3章  抽样分布</vt:lpstr>
      <vt:lpstr>PowerPoint 演示文稿</vt:lpstr>
      <vt:lpstr>一、抽样调查的基本概念</vt:lpstr>
      <vt:lpstr>二、抽样方法</vt:lpstr>
      <vt:lpstr>二、抽样方法</vt:lpstr>
      <vt:lpstr>二、抽样方法</vt:lpstr>
      <vt:lpstr>二、抽样方法</vt:lpstr>
      <vt:lpstr>二、抽样方法</vt:lpstr>
      <vt:lpstr>PowerPoint 演示文稿</vt:lpstr>
      <vt:lpstr>PowerPoint 演示文稿</vt:lpstr>
      <vt:lpstr>一、定理1</vt:lpstr>
      <vt:lpstr>一、定理2</vt:lpstr>
      <vt:lpstr>一、定理3</vt:lpstr>
      <vt:lpstr>PowerPoint 演示文稿</vt:lpstr>
      <vt:lpstr>一、利用R生成随机数据</vt:lpstr>
      <vt:lpstr>二、常见的抽样分布</vt:lpstr>
      <vt:lpstr>二、常见的抽样分布</vt:lpstr>
      <vt:lpstr>二、常见的抽样分布</vt:lpstr>
      <vt:lpstr>二、常见的抽样分布</vt:lpstr>
      <vt:lpstr>二、常见的抽样分布</vt:lpstr>
      <vt:lpstr>二、常见的抽样分布</vt:lpstr>
      <vt:lpstr>谢谢！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MAP应用心理统计学01多元线性回归</dc:title>
  <dc:creator>admin</dc:creator>
  <cp:lastModifiedBy>test</cp:lastModifiedBy>
  <cp:revision>92</cp:revision>
  <cp:lastPrinted>2411-12-30T00:00:00Z</cp:lastPrinted>
  <dcterms:created xsi:type="dcterms:W3CDTF">2011-09-18T22:05:00Z</dcterms:created>
  <dcterms:modified xsi:type="dcterms:W3CDTF">2024-10-22T07:00:32Z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F98C19BE935F461392905B6D28A5A406_12</vt:lpwstr>
  </property>
</Properties>
</file>