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ink/ink2.xml" ContentType="application/inkml+xml"/>
  <Override PartName="/ppt/notesSlides/notesSlide3.xml" ContentType="application/vnd.openxmlformats-officedocument.presentationml.notesSlide+xml"/>
  <Override PartName="/ppt/ink/ink3.xml" ContentType="application/inkml+xml"/>
  <Override PartName="/ppt/notesSlides/notesSlide4.xml" ContentType="application/vnd.openxmlformats-officedocument.presentationml.notesSlide+xml"/>
  <Override PartName="/ppt/ink/ink4.xml" ContentType="application/inkml+xml"/>
  <Override PartName="/ppt/notesSlides/notesSlide5.xml" ContentType="application/vnd.openxmlformats-officedocument.presentationml.notesSlide+xml"/>
  <Override PartName="/ppt/ink/ink5.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434" r:id="rId3"/>
    <p:sldId id="435" r:id="rId4"/>
    <p:sldId id="407" r:id="rId5"/>
    <p:sldId id="457" r:id="rId6"/>
    <p:sldId id="475" r:id="rId7"/>
    <p:sldId id="458" r:id="rId8"/>
    <p:sldId id="459" r:id="rId9"/>
    <p:sldId id="460" r:id="rId10"/>
    <p:sldId id="461" r:id="rId11"/>
    <p:sldId id="463" r:id="rId12"/>
    <p:sldId id="462" r:id="rId13"/>
    <p:sldId id="464" r:id="rId14"/>
    <p:sldId id="465" r:id="rId15"/>
    <p:sldId id="466" r:id="rId16"/>
    <p:sldId id="467" r:id="rId17"/>
    <p:sldId id="468" r:id="rId18"/>
    <p:sldId id="469" r:id="rId19"/>
    <p:sldId id="471" r:id="rId20"/>
    <p:sldId id="470" r:id="rId21"/>
    <p:sldId id="472" r:id="rId22"/>
    <p:sldId id="473" r:id="rId23"/>
    <p:sldId id="474" r:id="rId24"/>
    <p:sldId id="456" r:id="rId25"/>
  </p:sldIdLst>
  <p:sldSz cx="12192000" cy="6858000"/>
  <p:notesSz cx="6858000" cy="9144000"/>
  <p:custDataLst>
    <p:tags r:id="rId27"/>
  </p:custDataLst>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FFFF"/>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5" autoAdjust="0"/>
    <p:restoredTop sz="94660"/>
  </p:normalViewPr>
  <p:slideViewPr>
    <p:cSldViewPr showGuides="1">
      <p:cViewPr varScale="1">
        <p:scale>
          <a:sx n="70" d="100"/>
          <a:sy n="70" d="100"/>
        </p:scale>
        <p:origin x="714" y="48"/>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4:20:37"/>
    </inkml:context>
    <inkml:brush xml:id="br0">
      <inkml:brushProperty name="width" value="0.05" units="cm"/>
      <inkml:brushProperty name="height" value="0.05" units="cm"/>
    </inkml:brush>
  </inkml:definitions>
  <inkml:trace contextRef="#ctx0" brushRef="#br0">0 0 11435,'0'0'4100,"0"0"-417,0 0-4227,0 0-257,0 0-320,0 0-385,0 0-383,0 0-578,0 0-1472,0 0 255,27 38 417,-44-38 3267</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4:20:37"/>
    </inkml:context>
    <inkml:brush xml:id="br0">
      <inkml:brushProperty name="width" value="0.05" units="cm"/>
      <inkml:brushProperty name="height" value="0.05" units="cm"/>
    </inkml:brush>
  </inkml:definitions>
  <inkml:trace contextRef="#ctx0" brushRef="#br0">0 0 11435,'0'0'4100,"0"0"-417,0 0-4227,0 0-257,0 0-320,0 0-385,0 0-383,0 0-578,0 0-1472,0 0 255,27 38 417,-44-38 3267</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4:20:37"/>
    </inkml:context>
    <inkml:brush xml:id="br0">
      <inkml:brushProperty name="width" value="0.05" units="cm"/>
      <inkml:brushProperty name="height" value="0.05" units="cm"/>
    </inkml:brush>
  </inkml:definitions>
  <inkml:trace contextRef="#ctx0" brushRef="#br0">0 0 11435,'0'0'4100,"0"0"-417,0 0-4227,0 0-257,0 0-320,0 0-385,0 0-383,0 0-578,0 0-1472,0 0 255,27 38 417,-44-38 3267</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4:20:37"/>
    </inkml:context>
    <inkml:brush xml:id="br0">
      <inkml:brushProperty name="width" value="0.05" units="cm"/>
      <inkml:brushProperty name="height" value="0.05" units="cm"/>
    </inkml:brush>
  </inkml:definitions>
  <inkml:trace contextRef="#ctx0" brushRef="#br0">0 0 11435,'0'0'4100,"0"0"-417,0 0-4227,0 0-257,0 0-320,0 0-385,0 0-383,0 0-578,0 0-1472,0 0 255,27 38 417,-44-38 3267</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21T14:20:37"/>
    </inkml:context>
    <inkml:brush xml:id="br0">
      <inkml:brushProperty name="width" value="0.05" units="cm"/>
      <inkml:brushProperty name="height" value="0.05" units="cm"/>
    </inkml:brush>
  </inkml:definitions>
  <inkml:trace contextRef="#ctx0" brushRef="#br0">0 0 11435,'0'0'4100,"0"0"-417,0 0-4227,0 0-257,0 0-320,0 0-385,0 0-383,0 0-578,0 0-1472,0 0 255,27 38 417,-44-38 3267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6B132A40-A94D-4300-A2F8-DF143DAA46DC}" type="datetimeFigureOut">
              <a:rPr lang="zh-CN" altLang="en-US"/>
              <a:t>2024/10/22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E5565E85-EAA6-4870-BB76-0A4C59DA0F9D}" type="slidenum">
              <a:rPr lang="zh-CN" altLang="en-US"/>
              <a:t>‹#›</a:t>
            </a:fld>
            <a:endParaRPr lang="zh-CN" altLang="en-US"/>
          </a:p>
        </p:txBody>
      </p:sp>
    </p:spTree>
    <p:extLst>
      <p:ext uri="{BB962C8B-B14F-4D97-AF65-F5344CB8AC3E}">
        <p14:creationId xmlns:p14="http://schemas.microsoft.com/office/powerpoint/2010/main" val="41260858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51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CA05FF7-BC3A-4875-9AC9-F8431D49FF01}" type="slidenum">
              <a:rPr lang="zh-CN" altLang="en-US" smtClean="0"/>
              <a:t>1</a:t>
            </a:fld>
            <a:endParaRPr lang="zh-CN" altLang="en-US"/>
          </a:p>
        </p:txBody>
      </p:sp>
    </p:spTree>
    <p:extLst>
      <p:ext uri="{BB962C8B-B14F-4D97-AF65-F5344CB8AC3E}">
        <p14:creationId xmlns:p14="http://schemas.microsoft.com/office/powerpoint/2010/main" val="1056150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51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CA05FF7-BC3A-4875-9AC9-F8431D49FF01}" type="slidenum">
              <a:rPr lang="zh-CN" altLang="en-US" smtClean="0"/>
              <a:t>2</a:t>
            </a:fld>
            <a:endParaRPr lang="zh-CN" altLang="en-US"/>
          </a:p>
        </p:txBody>
      </p:sp>
    </p:spTree>
    <p:extLst>
      <p:ext uri="{BB962C8B-B14F-4D97-AF65-F5344CB8AC3E}">
        <p14:creationId xmlns:p14="http://schemas.microsoft.com/office/powerpoint/2010/main" val="3767866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51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CA05FF7-BC3A-4875-9AC9-F8431D49FF01}" type="slidenum">
              <a:rPr lang="zh-CN" altLang="en-US" smtClean="0"/>
              <a:t>3</a:t>
            </a:fld>
            <a:endParaRPr lang="zh-CN" altLang="en-US"/>
          </a:p>
        </p:txBody>
      </p:sp>
    </p:spTree>
    <p:extLst>
      <p:ext uri="{BB962C8B-B14F-4D97-AF65-F5344CB8AC3E}">
        <p14:creationId xmlns:p14="http://schemas.microsoft.com/office/powerpoint/2010/main" val="4287350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51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CA05FF7-BC3A-4875-9AC9-F8431D49FF01}" type="slidenum">
              <a:rPr lang="zh-CN" altLang="en-US" smtClean="0"/>
              <a:t>11</a:t>
            </a:fld>
            <a:endParaRPr lang="zh-CN" altLang="en-US"/>
          </a:p>
        </p:txBody>
      </p:sp>
    </p:spTree>
    <p:extLst>
      <p:ext uri="{BB962C8B-B14F-4D97-AF65-F5344CB8AC3E}">
        <p14:creationId xmlns:p14="http://schemas.microsoft.com/office/powerpoint/2010/main" val="1183139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51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CA05FF7-BC3A-4875-9AC9-F8431D49FF01}" type="slidenum">
              <a:rPr lang="zh-CN" altLang="en-US" smtClean="0"/>
              <a:t>19</a:t>
            </a:fld>
            <a:endParaRPr lang="zh-CN" altLang="en-US"/>
          </a:p>
        </p:txBody>
      </p:sp>
    </p:spTree>
    <p:extLst>
      <p:ext uri="{BB962C8B-B14F-4D97-AF65-F5344CB8AC3E}">
        <p14:creationId xmlns:p14="http://schemas.microsoft.com/office/powerpoint/2010/main" val="1662718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2C5AD29E-7FD3-4A55-98D1-B70CA8754EA7}"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BD82759E-D996-44C3-BA2B-C2C10630A9E2}"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686800" y="609600"/>
            <a:ext cx="2590800" cy="54864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914400" y="609600"/>
            <a:ext cx="7569200" cy="54864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AB974255-7042-4D04-9A8A-BE4E42DC4EC3}"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FD1BD961-7350-4FD7-AE1E-22127E1947BB}"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a:lvl1pPr>
          </a:lstStyle>
          <a:p>
            <a:pPr>
              <a:defRPr/>
            </a:pPr>
            <a:fld id="{27BE3A94-E06C-4D3E-A4BA-2A5557D178E9}"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914400" y="1981200"/>
            <a:ext cx="50800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981200"/>
            <a:ext cx="50800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pPr>
              <a:defRPr/>
            </a:pPr>
            <a:fld id="{D8A53E22-C571-4398-992B-54B4C2642864}"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317"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40317" y="2505075"/>
            <a:ext cx="5158316"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71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p:txBody>
          <a:bodyPr/>
          <a:lstStyle>
            <a:lvl1pPr>
              <a:defRPr/>
            </a:lvl1pPr>
          </a:lstStyle>
          <a:p>
            <a:pPr>
              <a:defRPr/>
            </a:pPr>
            <a:fld id="{CD36ECF7-0BAC-445D-A877-D0DE0B1A1155}"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p:txBody>
          <a:bodyPr/>
          <a:lstStyle>
            <a:lvl1pPr>
              <a:defRPr/>
            </a:lvl1pPr>
          </a:lstStyle>
          <a:p>
            <a:pPr>
              <a:defRPr/>
            </a:pPr>
            <a:fld id="{5300D840-E2CD-4792-A479-0C2C5D2F9EC3}"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p:txBody>
          <a:bodyPr/>
          <a:lstStyle>
            <a:lvl1pPr>
              <a:defRPr/>
            </a:lvl1pPr>
          </a:lstStyle>
          <a:p>
            <a:pPr>
              <a:defRPr/>
            </a:pPr>
            <a:fld id="{1D057FCA-C248-48BB-818B-22C3C73B3662}"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pPr>
              <a:defRPr/>
            </a:pPr>
            <a:fld id="{BCB6FEBE-2418-44EF-AFD7-3CC60B21DF36}"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717"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p:txBody>
          <a:bodyPr/>
          <a:lstStyle>
            <a:lvl1pPr>
              <a:defRPr/>
            </a:lvl1pPr>
          </a:lstStyle>
          <a:p>
            <a:pPr>
              <a:defRPr/>
            </a:pPr>
            <a:fld id="{8EDB7081-36F6-41E7-9AFC-155A110BBF0B}"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flip="none" rotWithShape="1">
          <a:gsLst>
            <a:gs pos="0">
              <a:schemeClr val="accent1">
                <a:lumMod val="5000"/>
                <a:lumOff val="95000"/>
              </a:schemeClr>
            </a:gs>
            <a:gs pos="100000">
              <a:srgbClr val="CCECFF"/>
            </a:gs>
          </a:gsLst>
          <a:lin ang="27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a:t>单击此处编辑母版标题样式</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defRPr sz="1400"/>
            </a:lvl1pPr>
          </a:lstStyle>
          <a:p>
            <a:pPr>
              <a:defRPr/>
            </a:pPr>
            <a:endParaRPr lang="zh-CN" alt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ctr" eaLnBrk="1" hangingPunct="1">
              <a:defRPr sz="1400"/>
            </a:lvl1pPr>
          </a:lstStyle>
          <a:p>
            <a:pPr>
              <a:defRPr/>
            </a:pPr>
            <a:endParaRPr lang="zh-CN" alt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defRPr sz="1400"/>
            </a:lvl1pPr>
          </a:lstStyle>
          <a:p>
            <a:pPr>
              <a:defRPr/>
            </a:pPr>
            <a:fld id="{4C051FFF-2D9F-49A9-A0D9-5CC313A2510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autoUpdateAnimBg="0">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customXml" Target="../ink/ink4.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idx="4294967295"/>
          </p:nvPr>
        </p:nvSpPr>
        <p:spPr>
          <a:xfrm>
            <a:off x="2351584" y="2204864"/>
            <a:ext cx="7772400" cy="1470025"/>
          </a:xfrm>
        </p:spPr>
        <p:txBody>
          <a:bodyPr/>
          <a:lstStyle/>
          <a:p>
            <a:pPr eaLnBrk="1" hangingPunct="1"/>
            <a:r>
              <a:rPr lang="zh-CN" altLang="en-US" sz="6600" b="1" dirty="0" smtClean="0"/>
              <a:t>心理统计方法与应用</a:t>
            </a:r>
            <a:endParaRPr lang="zh-CN" altLang="en-US" sz="6600" b="1" dirty="0"/>
          </a:p>
        </p:txBody>
      </p:sp>
      <p:sp>
        <p:nvSpPr>
          <p:cNvPr id="3075" name="Rectangle 3"/>
          <p:cNvSpPr>
            <a:spLocks noGrp="1" noChangeArrowheads="1"/>
          </p:cNvSpPr>
          <p:nvPr>
            <p:ph type="subTitle" idx="4294967295"/>
          </p:nvPr>
        </p:nvSpPr>
        <p:spPr>
          <a:xfrm>
            <a:off x="-21055" y="5373216"/>
            <a:ext cx="6400800" cy="1752600"/>
          </a:xfrm>
        </p:spPr>
        <p:txBody>
          <a:bodyPr/>
          <a:lstStyle/>
          <a:p>
            <a:pPr marL="0" indent="0" algn="ctr" eaLnBrk="1" hangingPunct="1">
              <a:buFontTx/>
              <a:buNone/>
            </a:pPr>
            <a:r>
              <a:rPr lang="zh-CN" altLang="en-US" dirty="0" smtClean="0"/>
              <a:t>华东师范大学出版社</a:t>
            </a:r>
            <a:endParaRPr lang="zh-CN" altLang="en-US" dirty="0"/>
          </a:p>
        </p:txBody>
      </p:sp>
      <mc:AlternateContent xmlns:mc="http://schemas.openxmlformats.org/markup-compatibility/2006" xmlns:p14="http://schemas.microsoft.com/office/powerpoint/2010/main">
        <mc:Choice Requires="p14">
          <p:contentPart p14:bwMode="auto" r:id="rId3">
            <p14:nvContentPartPr>
              <p14:cNvPr id="2" name="墨迹 1"/>
              <p14:cNvContentPartPr/>
              <p14:nvPr/>
            </p14:nvContentPartPr>
            <p14:xfrm>
              <a:off x="13167632" y="4473353"/>
              <a:ext cx="10080" cy="14040"/>
            </p14:xfrm>
          </p:contentPart>
        </mc:Choice>
        <mc:Fallback xmlns="">
          <p:pic>
            <p:nvPicPr>
              <p:cNvPr id="2" name="墨迹 1"/>
            </p:nvPicPr>
            <p:blipFill>
              <a:blip r:embed="rId4"/>
            </p:blipFill>
            <p:spPr>
              <a:xfrm>
                <a:off x="13167632" y="4473353"/>
                <a:ext cx="10080" cy="14040"/>
              </a:xfrm>
              <a:prstGeom prst="rect"/>
            </p:spPr>
          </p:pic>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1000"/>
                                        <p:tgtEl>
                                          <p:spTgt spid="3075">
                                            <p:txEl>
                                              <p:pRg st="0" end="0"/>
                                            </p:txEl>
                                          </p:spTgt>
                                        </p:tgtEl>
                                      </p:cBhvr>
                                    </p:animEffect>
                                    <p:anim calcmode="lin" valueType="num">
                                      <p:cBhvr>
                                        <p:cTn id="8" dur="1000" fill="hold"/>
                                        <p:tgtEl>
                                          <p:spTgt spid="307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07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六、</a:t>
            </a:r>
            <a:r>
              <a:rPr lang="zh-CN" altLang="en-US" dirty="0"/>
              <a:t>双向秩次方差分析</a:t>
            </a:r>
            <a:endParaRPr lang="zh-CN" altLang="en-US" b="1" dirty="0"/>
          </a:p>
        </p:txBody>
      </p:sp>
      <p:sp>
        <p:nvSpPr>
          <p:cNvPr id="3" name="内容占位符 2"/>
          <p:cNvSpPr>
            <a:spLocks noGrp="1"/>
          </p:cNvSpPr>
          <p:nvPr>
            <p:ph idx="1"/>
          </p:nvPr>
        </p:nvSpPr>
        <p:spPr>
          <a:xfrm>
            <a:off x="551384" y="1756405"/>
            <a:ext cx="11089232" cy="4114800"/>
          </a:xfrm>
        </p:spPr>
        <p:txBody>
          <a:bodyPr/>
          <a:lstStyle/>
          <a:p>
            <a:r>
              <a:rPr lang="zh-CN" altLang="en-US" dirty="0" smtClean="0"/>
              <a:t>例题</a:t>
            </a:r>
            <a:r>
              <a:rPr lang="en-US" altLang="zh-CN" dirty="0" smtClean="0"/>
              <a:t>5.6</a:t>
            </a:r>
          </a:p>
          <a:p>
            <a:r>
              <a:rPr lang="zh-CN" altLang="en-US" sz="2800" dirty="0"/>
              <a:t>详</a:t>
            </a:r>
            <a:r>
              <a:rPr lang="zh-CN" altLang="en-US" sz="2800" dirty="0" smtClean="0"/>
              <a:t>见</a:t>
            </a:r>
            <a:r>
              <a:rPr lang="en-US" altLang="zh-CN" sz="2800" dirty="0" smtClean="0"/>
              <a:t>P90</a:t>
            </a:r>
          </a:p>
          <a:p>
            <a:r>
              <a:rPr lang="zh-CN" altLang="zh-CN" sz="2800" dirty="0"/>
              <a:t>当有</a:t>
            </a:r>
            <a:r>
              <a:rPr lang="en-US" altLang="zh-CN" sz="2800" dirty="0"/>
              <a:t>3</a:t>
            </a:r>
            <a:r>
              <a:rPr lang="zh-CN" altLang="zh-CN" sz="2800" dirty="0"/>
              <a:t>个（或更多）相关样本进行差异显著性检验时，如果是参数假设检验，用的就是重复测量的方差分析，如例题</a:t>
            </a:r>
            <a:r>
              <a:rPr lang="en-US" altLang="zh-CN" sz="2800" dirty="0"/>
              <a:t>4.8</a:t>
            </a:r>
            <a:r>
              <a:rPr lang="zh-CN" altLang="zh-CN" sz="2800" dirty="0"/>
              <a:t>的做法。如果采用非参数检验，可以采用双向秩次方差分析。</a:t>
            </a:r>
          </a:p>
        </p:txBody>
      </p:sp>
    </p:spTree>
    <p:extLst>
      <p:ext uri="{BB962C8B-B14F-4D97-AF65-F5344CB8AC3E}">
        <p14:creationId xmlns:p14="http://schemas.microsoft.com/office/powerpoint/2010/main" val="594999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075" name="Rectangle 3"/>
              <p:cNvSpPr>
                <a:spLocks noGrp="1" noChangeArrowheads="1"/>
              </p:cNvSpPr>
              <p:nvPr>
                <p:ph type="subTitle" idx="4294967295"/>
              </p:nvPr>
            </p:nvSpPr>
            <p:spPr>
              <a:xfrm>
                <a:off x="2855640" y="2734793"/>
                <a:ext cx="6400800" cy="1752600"/>
              </a:xfrm>
            </p:spPr>
            <p:txBody>
              <a:bodyPr/>
              <a:lstStyle/>
              <a:p>
                <a:pPr marL="0" indent="0" algn="ctr" eaLnBrk="1" hangingPunct="1">
                  <a:buFontTx/>
                  <a:buNone/>
                </a:pPr>
                <a:r>
                  <a:rPr lang="zh-CN" altLang="en-US" sz="4400" dirty="0" smtClean="0"/>
                  <a:t>第二</a:t>
                </a:r>
                <a:r>
                  <a:rPr lang="zh-CN" altLang="en-US" sz="4400" dirty="0" smtClean="0"/>
                  <a:t>节  </a:t>
                </a:r>
                <a14:m>
                  <m:oMath xmlns:m="http://schemas.openxmlformats.org/officeDocument/2006/math">
                    <m:sSup>
                      <m:sSupPr>
                        <m:ctrlPr>
                          <a:rPr lang="en-US" altLang="zh-CN" sz="4400" i="1" smtClean="0">
                            <a:latin typeface="Cambria Math" panose="02040503050406030204" pitchFamily="18" charset="0"/>
                          </a:rPr>
                        </m:ctrlPr>
                      </m:sSupPr>
                      <m:e>
                        <m:r>
                          <m:rPr>
                            <m:sty m:val="p"/>
                          </m:rPr>
                          <a:rPr lang="en-US" altLang="zh-CN" sz="4400" i="1">
                            <a:latin typeface="Cambria Math" panose="02040503050406030204" pitchFamily="18" charset="0"/>
                          </a:rPr>
                          <m:t>x</m:t>
                        </m:r>
                      </m:e>
                      <m:sup>
                        <m:r>
                          <a:rPr lang="en-US" altLang="zh-CN" sz="4400" i="1" smtClean="0">
                            <a:latin typeface="Cambria Math" panose="02040503050406030204" pitchFamily="18" charset="0"/>
                          </a:rPr>
                          <m:t>2</m:t>
                        </m:r>
                      </m:sup>
                    </m:sSup>
                  </m:oMath>
                </a14:m>
                <a:r>
                  <a:rPr lang="zh-CN" altLang="en-US" sz="4400" dirty="0" smtClean="0"/>
                  <a:t>检</a:t>
                </a:r>
                <a:r>
                  <a:rPr lang="zh-CN" altLang="en-US" sz="4400" dirty="0"/>
                  <a:t>验</a:t>
                </a:r>
                <a:endParaRPr lang="en-US" altLang="zh-CN" sz="4400" dirty="0"/>
              </a:p>
            </p:txBody>
          </p:sp>
        </mc:Choice>
        <mc:Fallback>
          <p:sp>
            <p:nvSpPr>
              <p:cNvPr id="3075" name="Rectangle 3"/>
              <p:cNvSpPr>
                <a:spLocks noGrp="1" noRot="1" noChangeAspect="1" noMove="1" noResize="1" noEditPoints="1" noAdjustHandles="1" noChangeArrowheads="1" noChangeShapeType="1" noTextEdit="1"/>
              </p:cNvSpPr>
              <p:nvPr>
                <p:ph type="subTitle" idx="4294967295"/>
              </p:nvPr>
            </p:nvSpPr>
            <p:spPr>
              <a:xfrm>
                <a:off x="2855640" y="2734793"/>
                <a:ext cx="6400800" cy="1752600"/>
              </a:xfrm>
              <a:blipFill rotWithShape="0">
                <a:blip r:embed="rId3"/>
                <a:stretch>
                  <a:fillRect t="-8711"/>
                </a:stretch>
              </a:blipFill>
            </p:spPr>
            <p:txBody>
              <a:bodyPr/>
              <a:lstStyle/>
              <a:p>
                <a:r>
                  <a:rPr lang="zh-CN" altLang="en-US">
                    <a:noFill/>
                  </a:rPr>
                  <a:t> </a:t>
                </a:r>
              </a:p>
            </p:txBody>
          </p:sp>
        </mc:Fallback>
      </mc:AlternateContent>
      <mc:AlternateContent xmlns:mc="http://schemas.openxmlformats.org/markup-compatibility/2006" xmlns:p14="http://schemas.microsoft.com/office/powerpoint/2010/main">
        <mc:Choice Requires="p14">
          <p:contentPart p14:bwMode="auto" r:id="rId4">
            <p14:nvContentPartPr>
              <p14:cNvPr id="2" name="墨迹 1"/>
              <p14:cNvContentPartPr/>
              <p14:nvPr/>
            </p14:nvContentPartPr>
            <p14:xfrm>
              <a:off x="13167632" y="4473353"/>
              <a:ext cx="10080" cy="14040"/>
            </p14:xfrm>
          </p:contentPart>
        </mc:Choice>
        <mc:Fallback xmlns="">
          <p:pic>
            <p:nvPicPr>
              <p:cNvPr id="2" name="墨迹 1"/>
            </p:nvPicPr>
            <p:blipFill>
              <a:blip r:embed="rId5"/>
            </p:blipFill>
            <p:spPr>
              <a:xfrm>
                <a:off x="13167632" y="4473353"/>
                <a:ext cx="10080" cy="14040"/>
              </a:xfrm>
              <a:prstGeom prst="rect"/>
            </p:spPr>
          </p:pic>
        </mc:Fallback>
      </mc:AlternateContent>
    </p:spTree>
    <p:extLst>
      <p:ext uri="{BB962C8B-B14F-4D97-AF65-F5344CB8AC3E}">
        <p14:creationId xmlns:p14="http://schemas.microsoft.com/office/powerpoint/2010/main" val="149535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1000"/>
                                        <p:tgtEl>
                                          <p:spTgt spid="3075">
                                            <p:txEl>
                                              <p:pRg st="0" end="0"/>
                                            </p:txEl>
                                          </p:spTgt>
                                        </p:tgtEl>
                                      </p:cBhvr>
                                    </p:animEffect>
                                    <p:anim calcmode="lin" valueType="num">
                                      <p:cBhvr>
                                        <p:cTn id="8" dur="1000" fill="hold"/>
                                        <p:tgtEl>
                                          <p:spTgt spid="307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07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23392" y="1186408"/>
            <a:ext cx="11089232" cy="4114800"/>
          </a:xfrm>
        </p:spPr>
        <p:txBody>
          <a:bodyPr/>
          <a:lstStyle/>
          <a:p>
            <a:r>
              <a:rPr lang="zh-CN" altLang="zh-CN" dirty="0"/>
              <a:t>遇到以次数（或“频次”）为对象的问题，χ</a:t>
            </a:r>
            <a:r>
              <a:rPr lang="en-US" altLang="zh-CN" dirty="0"/>
              <a:t>2</a:t>
            </a:r>
            <a:r>
              <a:rPr lang="zh-CN" altLang="zh-CN" dirty="0"/>
              <a:t>检验几乎是少不了的。χ</a:t>
            </a:r>
            <a:r>
              <a:rPr lang="en-US" altLang="zh-CN" dirty="0"/>
              <a:t>2</a:t>
            </a:r>
            <a:r>
              <a:rPr lang="zh-CN" altLang="zh-CN" dirty="0"/>
              <a:t>检验的思路也很简单：将实际观察得到的次数（</a:t>
            </a:r>
            <a:r>
              <a:rPr lang="en-US" altLang="zh-CN" dirty="0"/>
              <a:t>O</a:t>
            </a:r>
            <a:r>
              <a:rPr lang="zh-CN" altLang="zh-CN" dirty="0"/>
              <a:t>）与根据零假设得到的理论次数或期望次数（</a:t>
            </a:r>
            <a:r>
              <a:rPr lang="en-US" altLang="zh-CN" dirty="0"/>
              <a:t>E</a:t>
            </a:r>
            <a:r>
              <a:rPr lang="zh-CN" altLang="zh-CN" dirty="0"/>
              <a:t>）进行比较，计算公式</a:t>
            </a:r>
            <a:r>
              <a:rPr lang="zh-CN" altLang="zh-CN" dirty="0" smtClean="0"/>
              <a:t>是</a:t>
            </a:r>
            <a:endParaRPr lang="en-US" altLang="zh-CN" dirty="0" smtClean="0"/>
          </a:p>
          <a:p>
            <a:endParaRPr lang="en-US" altLang="zh-CN" sz="2800" dirty="0"/>
          </a:p>
          <a:p>
            <a:endParaRPr lang="en-US" altLang="zh-CN" sz="2800" dirty="0" smtClean="0"/>
          </a:p>
          <a:p>
            <a:endParaRPr lang="en-US" altLang="zh-CN" sz="2800" dirty="0"/>
          </a:p>
          <a:p>
            <a:endParaRPr lang="en-US" altLang="zh-CN" sz="2800" dirty="0" smtClean="0"/>
          </a:p>
          <a:p>
            <a:r>
              <a:rPr lang="zh-CN" altLang="zh-CN" sz="2800" dirty="0"/>
              <a:t>两者相差越大，χ</a:t>
            </a:r>
            <a:r>
              <a:rPr lang="en-US" altLang="zh-CN" sz="2800" dirty="0"/>
              <a:t>2</a:t>
            </a:r>
            <a:r>
              <a:rPr lang="zh-CN" altLang="zh-CN" sz="2800" dirty="0"/>
              <a:t>值就越大，就越难以接受零假设。</a:t>
            </a:r>
          </a:p>
          <a:p>
            <a:endParaRPr lang="zh-CN" altLang="zh-CN" sz="2800" dirty="0"/>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9696" y="3717032"/>
            <a:ext cx="4037171" cy="1296144"/>
          </a:xfrm>
          <a:prstGeom prst="rect">
            <a:avLst/>
          </a:prstGeom>
        </p:spPr>
      </p:pic>
    </p:spTree>
    <p:extLst>
      <p:ext uri="{BB962C8B-B14F-4D97-AF65-F5344CB8AC3E}">
        <p14:creationId xmlns:p14="http://schemas.microsoft.com/office/powerpoint/2010/main" val="1727019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一、</a:t>
            </a:r>
            <a:r>
              <a:rPr lang="zh-CN" altLang="zh-CN" dirty="0"/>
              <a:t>单向χ</a:t>
            </a:r>
            <a:r>
              <a:rPr lang="en-US" altLang="zh-CN" dirty="0"/>
              <a:t>2</a:t>
            </a:r>
            <a:r>
              <a:rPr lang="zh-CN" altLang="zh-CN" dirty="0"/>
              <a:t>检验</a:t>
            </a:r>
            <a:endParaRPr lang="zh-CN" altLang="en-US" b="1" dirty="0"/>
          </a:p>
        </p:txBody>
      </p:sp>
      <p:sp>
        <p:nvSpPr>
          <p:cNvPr id="3" name="内容占位符 2"/>
          <p:cNvSpPr>
            <a:spLocks noGrp="1"/>
          </p:cNvSpPr>
          <p:nvPr>
            <p:ph idx="1"/>
          </p:nvPr>
        </p:nvSpPr>
        <p:spPr>
          <a:xfrm>
            <a:off x="551384" y="1756405"/>
            <a:ext cx="11089232" cy="4114800"/>
          </a:xfrm>
        </p:spPr>
        <p:txBody>
          <a:bodyPr/>
          <a:lstStyle/>
          <a:p>
            <a:r>
              <a:rPr lang="zh-CN" altLang="zh-CN" dirty="0"/>
              <a:t>单向χ</a:t>
            </a:r>
            <a:r>
              <a:rPr lang="en-US" altLang="zh-CN" dirty="0"/>
              <a:t>2</a:t>
            </a:r>
            <a:r>
              <a:rPr lang="zh-CN" altLang="zh-CN" dirty="0"/>
              <a:t>检验主要用于单变量情况下的拟合优度检验。例如，研究者可以用χ</a:t>
            </a:r>
            <a:r>
              <a:rPr lang="en-US" altLang="zh-CN" dirty="0"/>
              <a:t>2</a:t>
            </a:r>
            <a:r>
              <a:rPr lang="zh-CN" altLang="zh-CN" dirty="0"/>
              <a:t>检验来判断自己招募来的参试者总体性别比例是不是</a:t>
            </a:r>
            <a:r>
              <a:rPr lang="en-US" altLang="zh-CN" dirty="0"/>
              <a:t>1</a:t>
            </a:r>
            <a:r>
              <a:rPr lang="zh-CN" altLang="zh-CN" dirty="0"/>
              <a:t>∶</a:t>
            </a:r>
            <a:r>
              <a:rPr lang="en-US" altLang="zh-CN" dirty="0"/>
              <a:t>1</a:t>
            </a:r>
            <a:r>
              <a:rPr lang="zh-CN" altLang="zh-CN" dirty="0"/>
              <a:t>？如果将参试者的学习成绩分为好、中、差</a:t>
            </a:r>
            <a:r>
              <a:rPr lang="en-US" altLang="zh-CN" dirty="0"/>
              <a:t>3</a:t>
            </a:r>
            <a:r>
              <a:rPr lang="zh-CN" altLang="zh-CN" dirty="0"/>
              <a:t>个等级，各等级人数是不是假定的比例（例如</a:t>
            </a:r>
            <a:r>
              <a:rPr lang="en-US" altLang="zh-CN" dirty="0"/>
              <a:t>1</a:t>
            </a:r>
            <a:r>
              <a:rPr lang="zh-CN" altLang="zh-CN" dirty="0"/>
              <a:t>∶</a:t>
            </a:r>
            <a:r>
              <a:rPr lang="en-US" altLang="zh-CN" dirty="0"/>
              <a:t>2</a:t>
            </a:r>
            <a:r>
              <a:rPr lang="zh-CN" altLang="zh-CN" dirty="0"/>
              <a:t>∶</a:t>
            </a:r>
            <a:r>
              <a:rPr lang="en-US" altLang="zh-CN" dirty="0"/>
              <a:t>1</a:t>
            </a:r>
            <a:r>
              <a:rPr lang="zh-CN" altLang="zh-CN" dirty="0"/>
              <a:t>）？如果将参试者分为更多等级，例如根据百分制成绩分为</a:t>
            </a:r>
            <a:r>
              <a:rPr lang="en-US" altLang="zh-CN" dirty="0"/>
              <a:t>95</a:t>
            </a:r>
            <a:r>
              <a:rPr lang="zh-CN" altLang="zh-CN" dirty="0"/>
              <a:t>—</a:t>
            </a:r>
            <a:r>
              <a:rPr lang="en-US" altLang="zh-CN" dirty="0"/>
              <a:t>100</a:t>
            </a:r>
            <a:r>
              <a:rPr lang="zh-CN" altLang="zh-CN" dirty="0"/>
              <a:t>组、</a:t>
            </a:r>
            <a:r>
              <a:rPr lang="en-US" altLang="zh-CN" dirty="0"/>
              <a:t>90</a:t>
            </a:r>
            <a:r>
              <a:rPr lang="zh-CN" altLang="zh-CN" dirty="0"/>
              <a:t>—</a:t>
            </a:r>
            <a:r>
              <a:rPr lang="en-US" altLang="zh-CN" dirty="0"/>
              <a:t>94</a:t>
            </a:r>
            <a:r>
              <a:rPr lang="zh-CN" altLang="zh-CN" dirty="0"/>
              <a:t>组、</a:t>
            </a:r>
            <a:r>
              <a:rPr lang="en-US" altLang="zh-CN" dirty="0"/>
              <a:t>85</a:t>
            </a:r>
            <a:r>
              <a:rPr lang="zh-CN" altLang="zh-CN" dirty="0"/>
              <a:t>—</a:t>
            </a:r>
            <a:r>
              <a:rPr lang="en-US" altLang="zh-CN" dirty="0"/>
              <a:t>89</a:t>
            </a:r>
            <a:r>
              <a:rPr lang="zh-CN" altLang="zh-CN" dirty="0"/>
              <a:t>组等，参试者来自的总体的学业成绩是否服从正态分布（或其他假定的分布）？……</a:t>
            </a:r>
          </a:p>
        </p:txBody>
      </p:sp>
    </p:spTree>
    <p:extLst>
      <p:ext uri="{BB962C8B-B14F-4D97-AF65-F5344CB8AC3E}">
        <p14:creationId xmlns:p14="http://schemas.microsoft.com/office/powerpoint/2010/main" val="2804051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5041" y="606296"/>
            <a:ext cx="10363200" cy="1143000"/>
          </a:xfrm>
        </p:spPr>
        <p:txBody>
          <a:bodyPr/>
          <a:lstStyle/>
          <a:p>
            <a:r>
              <a:rPr lang="zh-CN" altLang="en-US" b="1" dirty="0" smtClean="0"/>
              <a:t>例题</a:t>
            </a:r>
            <a:r>
              <a:rPr lang="en-US" altLang="zh-CN" b="1" dirty="0" smtClean="0"/>
              <a:t>5.7</a:t>
            </a:r>
            <a:endParaRPr lang="zh-CN" altLang="en-US" b="1" dirty="0"/>
          </a:p>
        </p:txBody>
      </p:sp>
      <p:sp>
        <p:nvSpPr>
          <p:cNvPr id="3" name="内容占位符 2"/>
          <p:cNvSpPr>
            <a:spLocks noGrp="1"/>
          </p:cNvSpPr>
          <p:nvPr>
            <p:ph idx="1"/>
          </p:nvPr>
        </p:nvSpPr>
        <p:spPr>
          <a:xfrm>
            <a:off x="551384" y="1756405"/>
            <a:ext cx="11089232" cy="4114800"/>
          </a:xfrm>
        </p:spPr>
        <p:txBody>
          <a:bodyPr/>
          <a:lstStyle/>
          <a:p>
            <a:r>
              <a:rPr lang="zh-CN" altLang="en-US" dirty="0" smtClean="0"/>
              <a:t>详见书</a:t>
            </a:r>
            <a:r>
              <a:rPr lang="en-US" altLang="zh-CN" dirty="0" smtClean="0"/>
              <a:t>P91—P94</a:t>
            </a:r>
          </a:p>
          <a:p>
            <a:r>
              <a:rPr lang="zh-CN" altLang="zh-CN" sz="2400" dirty="0"/>
              <a:t>本题的两个小问题要求进行拟合优度检验。第一个小问题“两性参试者是不是各占一半”就是检验这个分布是不是性别比例为</a:t>
            </a:r>
            <a:r>
              <a:rPr lang="en-US" altLang="zh-CN" sz="2400" dirty="0"/>
              <a:t>1</a:t>
            </a:r>
            <a:r>
              <a:rPr lang="zh-CN" altLang="zh-CN" sz="2400" dirty="0"/>
              <a:t>∶</a:t>
            </a:r>
            <a:r>
              <a:rPr lang="en-US" altLang="zh-CN" sz="2400" dirty="0"/>
              <a:t>1</a:t>
            </a:r>
            <a:r>
              <a:rPr lang="zh-CN" altLang="zh-CN" sz="2400" dirty="0"/>
              <a:t>的均匀分布；第二个小问题“瞳孔直径</a:t>
            </a:r>
            <a:r>
              <a:rPr lang="en-US" altLang="zh-CN" sz="2400" dirty="0"/>
              <a:t>3</a:t>
            </a:r>
            <a:r>
              <a:rPr lang="zh-CN" altLang="zh-CN" sz="2400" dirty="0"/>
              <a:t>个级别的人数是不是</a:t>
            </a:r>
            <a:r>
              <a:rPr lang="en-US" altLang="zh-CN" sz="2400" dirty="0"/>
              <a:t>1</a:t>
            </a:r>
            <a:r>
              <a:rPr lang="zh-CN" altLang="zh-CN" sz="2400" dirty="0"/>
              <a:t>∶</a:t>
            </a:r>
            <a:r>
              <a:rPr lang="en-US" altLang="zh-CN" sz="2400" dirty="0"/>
              <a:t>2</a:t>
            </a:r>
            <a:r>
              <a:rPr lang="zh-CN" altLang="zh-CN" sz="2400" dirty="0"/>
              <a:t>∶</a:t>
            </a:r>
            <a:r>
              <a:rPr lang="en-US" altLang="zh-CN" sz="2400" dirty="0"/>
              <a:t>1</a:t>
            </a:r>
            <a:r>
              <a:rPr lang="zh-CN" altLang="zh-CN" sz="2400" dirty="0"/>
              <a:t>”就是检验这个分布是不是我们提出的任意的假设分布。两个小问题的解答方法也都是运用χ</a:t>
            </a:r>
            <a:r>
              <a:rPr lang="en-US" altLang="zh-CN" sz="2400" dirty="0"/>
              <a:t>2</a:t>
            </a:r>
            <a:r>
              <a:rPr lang="zh-CN" altLang="zh-CN" sz="2400" dirty="0"/>
              <a:t>检验的思路：将实际观察得到的次数与根据零假设得出的期望次数进行比较，相差太大就认为拟合优度差，此时应拒绝零假设。</a:t>
            </a:r>
          </a:p>
          <a:p>
            <a:r>
              <a:rPr lang="zh-CN" altLang="zh-CN" sz="2400" dirty="0" smtClean="0"/>
              <a:t>第</a:t>
            </a:r>
            <a:r>
              <a:rPr lang="zh-CN" altLang="zh-CN" sz="2400" dirty="0"/>
              <a:t>一小题的零假设就是“两性参试者人数之比是</a:t>
            </a:r>
            <a:r>
              <a:rPr lang="en-US" altLang="zh-CN" sz="2400" dirty="0"/>
              <a:t>1</a:t>
            </a:r>
            <a:r>
              <a:rPr lang="zh-CN" altLang="zh-CN" sz="2400" dirty="0"/>
              <a:t>∶</a:t>
            </a:r>
            <a:r>
              <a:rPr lang="en-US" altLang="zh-CN" sz="2400" dirty="0"/>
              <a:t>1</a:t>
            </a:r>
            <a:r>
              <a:rPr lang="zh-CN" altLang="zh-CN" sz="2400" dirty="0"/>
              <a:t>”，由于样本中有</a:t>
            </a:r>
            <a:r>
              <a:rPr lang="en-US" altLang="zh-CN" sz="2400" dirty="0"/>
              <a:t>60</a:t>
            </a:r>
            <a:r>
              <a:rPr lang="zh-CN" altLang="zh-CN" sz="2400" dirty="0"/>
              <a:t>名参试者，按照零假设，男女应该各</a:t>
            </a:r>
            <a:r>
              <a:rPr lang="en-US" altLang="zh-CN" sz="2400" dirty="0"/>
              <a:t>30</a:t>
            </a:r>
            <a:r>
              <a:rPr lang="zh-CN" altLang="zh-CN" sz="2400" dirty="0"/>
              <a:t>人。这就是期望次数。</a:t>
            </a:r>
          </a:p>
          <a:p>
            <a:r>
              <a:rPr lang="zh-CN" altLang="zh-CN" sz="2400" dirty="0" smtClean="0"/>
              <a:t>第</a:t>
            </a:r>
            <a:r>
              <a:rPr lang="zh-CN" altLang="zh-CN" sz="2400" dirty="0"/>
              <a:t>二小题的零假设就是“瞳孔直径</a:t>
            </a:r>
            <a:r>
              <a:rPr lang="en-US" altLang="zh-CN" sz="2400" dirty="0"/>
              <a:t>3</a:t>
            </a:r>
            <a:r>
              <a:rPr lang="zh-CN" altLang="zh-CN" sz="2400" dirty="0"/>
              <a:t>个级别的人数之比是</a:t>
            </a:r>
            <a:r>
              <a:rPr lang="en-US" altLang="zh-CN" sz="2400" dirty="0"/>
              <a:t>1</a:t>
            </a:r>
            <a:r>
              <a:rPr lang="zh-CN" altLang="zh-CN" sz="2400" dirty="0"/>
              <a:t>∶</a:t>
            </a:r>
            <a:r>
              <a:rPr lang="en-US" altLang="zh-CN" sz="2400" dirty="0"/>
              <a:t>2</a:t>
            </a:r>
            <a:r>
              <a:rPr lang="zh-CN" altLang="zh-CN" sz="2400" dirty="0"/>
              <a:t>∶</a:t>
            </a:r>
            <a:r>
              <a:rPr lang="en-US" altLang="zh-CN" sz="2400" dirty="0"/>
              <a:t>1</a:t>
            </a:r>
            <a:r>
              <a:rPr lang="zh-CN" altLang="zh-CN" sz="2400" dirty="0"/>
              <a:t>”，根据这个比例，期望次数就应该是</a:t>
            </a:r>
            <a:r>
              <a:rPr lang="en-US" altLang="zh-CN" sz="2400" dirty="0"/>
              <a:t>15</a:t>
            </a:r>
            <a:r>
              <a:rPr lang="zh-CN" altLang="zh-CN" sz="2400" dirty="0"/>
              <a:t>、</a:t>
            </a:r>
            <a:r>
              <a:rPr lang="en-US" altLang="zh-CN" sz="2400" dirty="0"/>
              <a:t>30</a:t>
            </a:r>
            <a:r>
              <a:rPr lang="zh-CN" altLang="zh-CN" sz="2400" dirty="0"/>
              <a:t>和</a:t>
            </a:r>
            <a:r>
              <a:rPr lang="en-US" altLang="zh-CN" sz="2400" dirty="0"/>
              <a:t>15</a:t>
            </a:r>
            <a:r>
              <a:rPr lang="zh-CN" altLang="zh-CN" sz="2400" dirty="0"/>
              <a:t>。</a:t>
            </a:r>
          </a:p>
          <a:p>
            <a:endParaRPr lang="zh-CN" altLang="zh-CN" dirty="0"/>
          </a:p>
        </p:txBody>
      </p:sp>
    </p:spTree>
    <p:extLst>
      <p:ext uri="{BB962C8B-B14F-4D97-AF65-F5344CB8AC3E}">
        <p14:creationId xmlns:p14="http://schemas.microsoft.com/office/powerpoint/2010/main" val="18749984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5041" y="606296"/>
            <a:ext cx="10363200" cy="1143000"/>
          </a:xfrm>
        </p:spPr>
        <p:txBody>
          <a:bodyPr/>
          <a:lstStyle/>
          <a:p>
            <a:r>
              <a:rPr lang="zh-CN" altLang="en-US" b="1" dirty="0" smtClean="0"/>
              <a:t>二、</a:t>
            </a:r>
            <a:r>
              <a:rPr lang="zh-CN" altLang="zh-CN" dirty="0" smtClean="0"/>
              <a:t>独</a:t>
            </a:r>
            <a:r>
              <a:rPr lang="zh-CN" altLang="zh-CN" dirty="0"/>
              <a:t>立样本χ</a:t>
            </a:r>
            <a:r>
              <a:rPr lang="en-US" altLang="zh-CN" dirty="0"/>
              <a:t>2</a:t>
            </a:r>
            <a:r>
              <a:rPr lang="zh-CN" altLang="zh-CN" dirty="0"/>
              <a:t>检验</a:t>
            </a:r>
            <a:endParaRPr lang="zh-CN" altLang="en-US" b="1" dirty="0"/>
          </a:p>
        </p:txBody>
      </p:sp>
      <p:sp>
        <p:nvSpPr>
          <p:cNvPr id="3" name="内容占位符 2"/>
          <p:cNvSpPr>
            <a:spLocks noGrp="1"/>
          </p:cNvSpPr>
          <p:nvPr>
            <p:ph idx="1"/>
          </p:nvPr>
        </p:nvSpPr>
        <p:spPr>
          <a:xfrm>
            <a:off x="575041" y="1988840"/>
            <a:ext cx="11089232" cy="4114800"/>
          </a:xfrm>
        </p:spPr>
        <p:txBody>
          <a:bodyPr/>
          <a:lstStyle/>
          <a:p>
            <a:r>
              <a:rPr lang="zh-CN" altLang="zh-CN" dirty="0"/>
              <a:t>独立样本χ</a:t>
            </a:r>
            <a:r>
              <a:rPr lang="en-US" altLang="zh-CN" dirty="0"/>
              <a:t>2</a:t>
            </a:r>
            <a:r>
              <a:rPr lang="zh-CN" altLang="zh-CN" dirty="0"/>
              <a:t>检验用于检验两个变量之间是否相互关联（独立性检验），或在一个变量不同取值的情况下，另一个变量的取值有无显著差异（同质性检验）。两种检验只是名称不同，表达的侧重点不一样，但其分析方法和计算公式却是完全相同的，因为有关联就意味着有差异。</a:t>
            </a:r>
          </a:p>
        </p:txBody>
      </p:sp>
    </p:spTree>
    <p:extLst>
      <p:ext uri="{BB962C8B-B14F-4D97-AF65-F5344CB8AC3E}">
        <p14:creationId xmlns:p14="http://schemas.microsoft.com/office/powerpoint/2010/main" val="12332540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5041" y="606296"/>
            <a:ext cx="10363200" cy="1143000"/>
          </a:xfrm>
        </p:spPr>
        <p:txBody>
          <a:bodyPr/>
          <a:lstStyle/>
          <a:p>
            <a:r>
              <a:rPr lang="zh-CN" altLang="en-US" b="1" dirty="0" smtClean="0"/>
              <a:t>例题</a:t>
            </a:r>
            <a:r>
              <a:rPr lang="en-US" altLang="zh-CN" b="1" dirty="0" smtClean="0"/>
              <a:t>5.8</a:t>
            </a:r>
            <a:endParaRPr lang="zh-CN" altLang="en-US" b="1" dirty="0"/>
          </a:p>
        </p:txBody>
      </p:sp>
      <p:sp>
        <p:nvSpPr>
          <p:cNvPr id="3" name="内容占位符 2"/>
          <p:cNvSpPr>
            <a:spLocks noGrp="1"/>
          </p:cNvSpPr>
          <p:nvPr>
            <p:ph idx="1"/>
          </p:nvPr>
        </p:nvSpPr>
        <p:spPr>
          <a:xfrm>
            <a:off x="551384" y="1756405"/>
            <a:ext cx="11089232" cy="4114800"/>
          </a:xfrm>
        </p:spPr>
        <p:txBody>
          <a:bodyPr/>
          <a:lstStyle/>
          <a:p>
            <a:r>
              <a:rPr lang="zh-CN" altLang="en-US" dirty="0" smtClean="0"/>
              <a:t>详见书</a:t>
            </a:r>
            <a:r>
              <a:rPr lang="en-US" altLang="zh-CN" dirty="0" smtClean="0"/>
              <a:t>P94—P97</a:t>
            </a:r>
          </a:p>
          <a:p>
            <a:r>
              <a:rPr lang="zh-CN" altLang="zh-CN" sz="2800" dirty="0"/>
              <a:t>要回答本题关于性别与瞳孔直径等级有无关联这样的问题，应该采用独立样本χ</a:t>
            </a:r>
            <a:r>
              <a:rPr lang="en-US" altLang="zh-CN" sz="2800" dirty="0"/>
              <a:t>2</a:t>
            </a:r>
            <a:r>
              <a:rPr lang="zh-CN" altLang="zh-CN" sz="2800" dirty="0" smtClean="0"/>
              <a:t>检</a:t>
            </a:r>
            <a:endParaRPr lang="en-US" altLang="zh-CN" sz="2800" dirty="0" smtClean="0"/>
          </a:p>
          <a:p>
            <a:r>
              <a:rPr lang="zh-CN" altLang="zh-CN" sz="2800" dirty="0"/>
              <a:t>但是在用</a:t>
            </a:r>
            <a:r>
              <a:rPr lang="en-US" altLang="zh-CN" sz="2800" dirty="0"/>
              <a:t>SPSS</a:t>
            </a:r>
            <a:r>
              <a:rPr lang="zh-CN" altLang="zh-CN" sz="2800" dirty="0"/>
              <a:t>进行独立样本χ</a:t>
            </a:r>
            <a:r>
              <a:rPr lang="en-US" altLang="zh-CN" sz="2800" dirty="0"/>
              <a:t>2</a:t>
            </a:r>
            <a:r>
              <a:rPr lang="zh-CN" altLang="zh-CN" sz="2800" dirty="0"/>
              <a:t>检验时，不是进入非参数检验菜单，而是依次点击菜单项</a:t>
            </a:r>
          </a:p>
          <a:p>
            <a:r>
              <a:rPr lang="en-US" altLang="zh-CN" sz="2800" dirty="0"/>
              <a:t>Analyze</a:t>
            </a:r>
            <a:r>
              <a:rPr lang="zh-CN" altLang="zh-CN" sz="2800" dirty="0"/>
              <a:t>→</a:t>
            </a:r>
            <a:r>
              <a:rPr lang="en-US" altLang="zh-CN" sz="2800" dirty="0"/>
              <a:t>Descriptive Statistics</a:t>
            </a:r>
            <a:r>
              <a:rPr lang="zh-CN" altLang="zh-CN" sz="2800" dirty="0"/>
              <a:t>→</a:t>
            </a:r>
            <a:r>
              <a:rPr lang="en-US" altLang="zh-CN" sz="2800" dirty="0" smtClean="0"/>
              <a:t>Crosstabs</a:t>
            </a:r>
            <a:endParaRPr lang="zh-CN" altLang="zh-CN" sz="3600" dirty="0"/>
          </a:p>
        </p:txBody>
      </p:sp>
    </p:spTree>
    <p:extLst>
      <p:ext uri="{BB962C8B-B14F-4D97-AF65-F5344CB8AC3E}">
        <p14:creationId xmlns:p14="http://schemas.microsoft.com/office/powerpoint/2010/main" val="2176709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5041" y="606296"/>
            <a:ext cx="10363200" cy="1143000"/>
          </a:xfrm>
        </p:spPr>
        <p:txBody>
          <a:bodyPr/>
          <a:lstStyle/>
          <a:p>
            <a:r>
              <a:rPr lang="zh-CN" altLang="en-US" b="1" dirty="0" smtClean="0"/>
              <a:t>三、</a:t>
            </a:r>
            <a:r>
              <a:rPr lang="zh-CN" altLang="zh-CN" dirty="0"/>
              <a:t>相关样本χ</a:t>
            </a:r>
            <a:r>
              <a:rPr lang="en-US" altLang="zh-CN" dirty="0"/>
              <a:t>2</a:t>
            </a:r>
            <a:r>
              <a:rPr lang="zh-CN" altLang="zh-CN" dirty="0"/>
              <a:t>检验</a:t>
            </a:r>
            <a:endParaRPr lang="zh-CN" altLang="en-US" b="1" dirty="0"/>
          </a:p>
        </p:txBody>
      </p:sp>
      <p:sp>
        <p:nvSpPr>
          <p:cNvPr id="3" name="内容占位符 2"/>
          <p:cNvSpPr>
            <a:spLocks noGrp="1"/>
          </p:cNvSpPr>
          <p:nvPr>
            <p:ph idx="1"/>
          </p:nvPr>
        </p:nvSpPr>
        <p:spPr>
          <a:xfrm>
            <a:off x="575041" y="1988840"/>
            <a:ext cx="11089232" cy="4114800"/>
          </a:xfrm>
        </p:spPr>
        <p:txBody>
          <a:bodyPr/>
          <a:lstStyle/>
          <a:p>
            <a:r>
              <a:rPr lang="zh-CN" altLang="zh-CN" dirty="0"/>
              <a:t>如果相关样本的数据也以点计形式出现，例如对同一组参试者在训练前后各进行一次测验，并得知每次测验哪些人合格、哪些人不合格，这时就可以选择</a:t>
            </a:r>
            <a:r>
              <a:rPr lang="en-US" altLang="zh-CN" dirty="0"/>
              <a:t>McNemar</a:t>
            </a:r>
            <a:r>
              <a:rPr lang="zh-CN" altLang="zh-CN" dirty="0"/>
              <a:t>检验，它对应于参数假设检验中的双相关样本</a:t>
            </a:r>
            <a:r>
              <a:rPr lang="en-US" altLang="zh-CN" dirty="0"/>
              <a:t>t</a:t>
            </a:r>
            <a:r>
              <a:rPr lang="zh-CN" altLang="zh-CN" dirty="0"/>
              <a:t>检验；如果进行</a:t>
            </a:r>
            <a:r>
              <a:rPr lang="en-US" altLang="zh-CN" dirty="0"/>
              <a:t>3</a:t>
            </a:r>
            <a:r>
              <a:rPr lang="zh-CN" altLang="zh-CN" dirty="0"/>
              <a:t>次或更多次测验，同样得知每一次测验哪些人合格、哪些人不合格，就可以选择科克伦</a:t>
            </a:r>
            <a:r>
              <a:rPr lang="en-US" altLang="zh-CN" dirty="0"/>
              <a:t>Q</a:t>
            </a:r>
            <a:r>
              <a:rPr lang="zh-CN" altLang="zh-CN" dirty="0"/>
              <a:t>检验，它对应于参数假设检验中的随机区组设计的方差分析（或重复测量的方差分析）。</a:t>
            </a:r>
          </a:p>
        </p:txBody>
      </p:sp>
    </p:spTree>
    <p:extLst>
      <p:ext uri="{BB962C8B-B14F-4D97-AF65-F5344CB8AC3E}">
        <p14:creationId xmlns:p14="http://schemas.microsoft.com/office/powerpoint/2010/main" val="26338403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5041" y="606296"/>
            <a:ext cx="10363200" cy="1143000"/>
          </a:xfrm>
        </p:spPr>
        <p:txBody>
          <a:bodyPr/>
          <a:lstStyle/>
          <a:p>
            <a:r>
              <a:rPr lang="zh-CN" altLang="en-US" b="1" dirty="0" smtClean="0"/>
              <a:t>例题</a:t>
            </a:r>
            <a:r>
              <a:rPr lang="en-US" altLang="zh-CN" b="1" dirty="0" smtClean="0"/>
              <a:t>5.9</a:t>
            </a:r>
            <a:endParaRPr lang="zh-CN" altLang="en-US" b="1" dirty="0"/>
          </a:p>
        </p:txBody>
      </p:sp>
      <p:sp>
        <p:nvSpPr>
          <p:cNvPr id="3" name="内容占位符 2"/>
          <p:cNvSpPr>
            <a:spLocks noGrp="1"/>
          </p:cNvSpPr>
          <p:nvPr>
            <p:ph idx="1"/>
          </p:nvPr>
        </p:nvSpPr>
        <p:spPr>
          <a:xfrm>
            <a:off x="575041" y="1749296"/>
            <a:ext cx="10363200" cy="4114800"/>
          </a:xfrm>
        </p:spPr>
        <p:txBody>
          <a:bodyPr/>
          <a:lstStyle/>
          <a:p>
            <a:r>
              <a:rPr lang="zh-CN" altLang="en-US" dirty="0" smtClean="0"/>
              <a:t>详见书</a:t>
            </a:r>
            <a:r>
              <a:rPr lang="en-US" altLang="zh-CN" dirty="0" smtClean="0"/>
              <a:t>P97—P100</a:t>
            </a:r>
          </a:p>
          <a:p>
            <a:r>
              <a:rPr lang="zh-CN" altLang="zh-CN" sz="2800" dirty="0"/>
              <a:t> 如果想检验两次测验成绩之间的差异，这时可以采用</a:t>
            </a:r>
            <a:r>
              <a:rPr lang="en-US" altLang="zh-CN" sz="2800" dirty="0"/>
              <a:t>McNemar</a:t>
            </a:r>
            <a:r>
              <a:rPr lang="zh-CN" altLang="zh-CN" sz="2800" dirty="0"/>
              <a:t>检验。如果想同时检验</a:t>
            </a:r>
            <a:r>
              <a:rPr lang="en-US" altLang="zh-CN" sz="2800" dirty="0"/>
              <a:t>3</a:t>
            </a:r>
            <a:r>
              <a:rPr lang="zh-CN" altLang="zh-CN" sz="2800" dirty="0"/>
              <a:t>次测验之间的差异，可以采用科克伦</a:t>
            </a:r>
            <a:r>
              <a:rPr lang="en-US" altLang="zh-CN" sz="2800" dirty="0"/>
              <a:t>Q</a:t>
            </a:r>
            <a:r>
              <a:rPr lang="zh-CN" altLang="zh-CN" sz="2800" dirty="0"/>
              <a:t>检验。</a:t>
            </a:r>
            <a:endParaRPr lang="zh-CN" altLang="zh-CN" sz="3600" dirty="0"/>
          </a:p>
        </p:txBody>
      </p:sp>
    </p:spTree>
    <p:extLst>
      <p:ext uri="{BB962C8B-B14F-4D97-AF65-F5344CB8AC3E}">
        <p14:creationId xmlns:p14="http://schemas.microsoft.com/office/powerpoint/2010/main" val="476224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3"/>
          <p:cNvSpPr>
            <a:spLocks noGrp="1" noChangeArrowheads="1"/>
          </p:cNvSpPr>
          <p:nvPr>
            <p:ph type="subTitle" idx="4294967295"/>
          </p:nvPr>
        </p:nvSpPr>
        <p:spPr>
          <a:xfrm>
            <a:off x="2855640" y="2734793"/>
            <a:ext cx="6400800" cy="1752600"/>
          </a:xfrm>
        </p:spPr>
        <p:txBody>
          <a:bodyPr/>
          <a:lstStyle/>
          <a:p>
            <a:pPr marL="0" indent="0" algn="ctr" eaLnBrk="1" hangingPunct="1">
              <a:buFontTx/>
              <a:buNone/>
            </a:pPr>
            <a:r>
              <a:rPr lang="zh-CN" altLang="en-US" sz="4400" dirty="0" smtClean="0"/>
              <a:t>第三</a:t>
            </a:r>
            <a:r>
              <a:rPr lang="zh-CN" altLang="en-US" sz="4400" dirty="0" smtClean="0"/>
              <a:t>节  </a:t>
            </a:r>
            <a:r>
              <a:rPr lang="zh-CN" altLang="zh-CN" sz="4400" dirty="0" smtClean="0"/>
              <a:t>随</a:t>
            </a:r>
            <a:r>
              <a:rPr lang="zh-CN" altLang="zh-CN" sz="4400" dirty="0"/>
              <a:t>机化检验</a:t>
            </a:r>
            <a:endParaRPr lang="en-US" altLang="zh-CN" sz="4400" dirty="0"/>
          </a:p>
        </p:txBody>
      </p:sp>
      <mc:AlternateContent xmlns:mc="http://schemas.openxmlformats.org/markup-compatibility/2006" xmlns:p14="http://schemas.microsoft.com/office/powerpoint/2010/main">
        <mc:Choice Requires="p14">
          <p:contentPart p14:bwMode="auto" r:id="rId3">
            <p14:nvContentPartPr>
              <p14:cNvPr id="2" name="墨迹 1"/>
              <p14:cNvContentPartPr/>
              <p14:nvPr/>
            </p14:nvContentPartPr>
            <p14:xfrm>
              <a:off x="13167632" y="4473353"/>
              <a:ext cx="10080" cy="14040"/>
            </p14:xfrm>
          </p:contentPart>
        </mc:Choice>
        <mc:Fallback xmlns="">
          <p:pic>
            <p:nvPicPr>
              <p:cNvPr id="2" name="墨迹 1"/>
            </p:nvPicPr>
            <p:blipFill>
              <a:blip r:embed="rId4"/>
            </p:blipFill>
            <p:spPr>
              <a:xfrm>
                <a:off x="13167632" y="4473353"/>
                <a:ext cx="10080" cy="14040"/>
              </a:xfrm>
              <a:prstGeom prst="rect"/>
            </p:spPr>
          </p:pic>
        </mc:Fallback>
      </mc:AlternateContent>
    </p:spTree>
    <p:extLst>
      <p:ext uri="{BB962C8B-B14F-4D97-AF65-F5344CB8AC3E}">
        <p14:creationId xmlns:p14="http://schemas.microsoft.com/office/powerpoint/2010/main" val="256837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1000"/>
                                        <p:tgtEl>
                                          <p:spTgt spid="3075">
                                            <p:txEl>
                                              <p:pRg st="0" end="0"/>
                                            </p:txEl>
                                          </p:spTgt>
                                        </p:tgtEl>
                                      </p:cBhvr>
                                    </p:animEffect>
                                    <p:anim calcmode="lin" valueType="num">
                                      <p:cBhvr>
                                        <p:cTn id="8" dur="1000" fill="hold"/>
                                        <p:tgtEl>
                                          <p:spTgt spid="307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07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idx="4294967295"/>
          </p:nvPr>
        </p:nvSpPr>
        <p:spPr>
          <a:xfrm>
            <a:off x="2423592" y="1052736"/>
            <a:ext cx="7772400" cy="1470025"/>
          </a:xfrm>
        </p:spPr>
        <p:txBody>
          <a:bodyPr/>
          <a:lstStyle/>
          <a:p>
            <a:pPr eaLnBrk="1" hangingPunct="1"/>
            <a:r>
              <a:rPr lang="zh-CN" altLang="en-US" b="1" dirty="0" smtClean="0"/>
              <a:t>第</a:t>
            </a:r>
            <a:r>
              <a:rPr lang="en-US" altLang="zh-CN" b="1" dirty="0" smtClean="0"/>
              <a:t>5</a:t>
            </a:r>
            <a:r>
              <a:rPr lang="zh-CN" altLang="en-US" b="1" dirty="0" smtClean="0"/>
              <a:t>章  非</a:t>
            </a:r>
            <a:r>
              <a:rPr lang="zh-CN" altLang="en-US" b="1" dirty="0"/>
              <a:t>参数检验</a:t>
            </a:r>
            <a:r>
              <a:rPr lang="en-US" altLang="zh-CN" b="1" dirty="0"/>
              <a:t>·</a:t>
            </a:r>
            <a:r>
              <a:rPr lang="zh-CN" altLang="en-US" b="1" dirty="0"/>
              <a:t>随机化检验</a:t>
            </a:r>
            <a:endParaRPr lang="zh-CN" altLang="en-US" b="1" dirty="0"/>
          </a:p>
        </p:txBody>
      </p:sp>
      <p:sp>
        <p:nvSpPr>
          <p:cNvPr id="3075" name="Rectangle 3"/>
          <p:cNvSpPr>
            <a:spLocks noGrp="1" noChangeArrowheads="1"/>
          </p:cNvSpPr>
          <p:nvPr>
            <p:ph type="subTitle" idx="4294967295"/>
          </p:nvPr>
        </p:nvSpPr>
        <p:spPr>
          <a:xfrm>
            <a:off x="767408" y="2510578"/>
            <a:ext cx="10729192" cy="4320480"/>
          </a:xfrm>
        </p:spPr>
        <p:txBody>
          <a:bodyPr/>
          <a:lstStyle/>
          <a:p>
            <a:r>
              <a:rPr lang="zh-CN" altLang="en-US" dirty="0" smtClean="0"/>
              <a:t>本章要点</a:t>
            </a:r>
            <a:endParaRPr lang="en-US" altLang="zh-CN" dirty="0" smtClean="0"/>
          </a:p>
          <a:p>
            <a:r>
              <a:rPr lang="en-US" altLang="zh-CN" sz="2400" dirty="0" smtClean="0"/>
              <a:t>1</a:t>
            </a:r>
            <a:r>
              <a:rPr lang="en-US" altLang="zh-CN" sz="2400" dirty="0"/>
              <a:t>. </a:t>
            </a:r>
            <a:r>
              <a:rPr lang="zh-CN" altLang="zh-CN" sz="2400" dirty="0"/>
              <a:t>非参数检验方法：非参数检验的应用场合；参数检验与非参数检验的配合使用。</a:t>
            </a:r>
          </a:p>
          <a:p>
            <a:r>
              <a:rPr lang="en-US" altLang="zh-CN" sz="2400" dirty="0" smtClean="0"/>
              <a:t>2</a:t>
            </a:r>
            <a:r>
              <a:rPr lang="en-US" altLang="zh-CN" sz="2400" dirty="0"/>
              <a:t>. </a:t>
            </a:r>
            <a:r>
              <a:rPr lang="zh-CN" altLang="zh-CN" sz="2400" dirty="0"/>
              <a:t>常见的非参数检验：单样本游程检验；正态分布拟合优度检验；曼惠特尼</a:t>
            </a:r>
            <a:r>
              <a:rPr lang="en-US" altLang="zh-CN" sz="2400" dirty="0"/>
              <a:t>U</a:t>
            </a:r>
            <a:r>
              <a:rPr lang="zh-CN" altLang="zh-CN" sz="2400" dirty="0"/>
              <a:t>检验；柯斯检验；单向秩次方差分析；符号检验；符号秩次检验；双向秩次方差分析；单向χ</a:t>
            </a:r>
            <a:r>
              <a:rPr lang="en-US" altLang="zh-CN" sz="2400" dirty="0"/>
              <a:t>2</a:t>
            </a:r>
            <a:r>
              <a:rPr lang="zh-CN" altLang="zh-CN" sz="2400" dirty="0"/>
              <a:t>检验、独立样本χ</a:t>
            </a:r>
            <a:r>
              <a:rPr lang="en-US" altLang="zh-CN" sz="2400" dirty="0"/>
              <a:t>2</a:t>
            </a:r>
            <a:r>
              <a:rPr lang="zh-CN" altLang="zh-CN" sz="2400" dirty="0"/>
              <a:t>检验与相关样本χ</a:t>
            </a:r>
            <a:r>
              <a:rPr lang="en-US" altLang="zh-CN" sz="2400" dirty="0"/>
              <a:t>2</a:t>
            </a:r>
            <a:r>
              <a:rPr lang="zh-CN" altLang="zh-CN" sz="2400" dirty="0"/>
              <a:t>检验。</a:t>
            </a:r>
          </a:p>
          <a:p>
            <a:r>
              <a:rPr lang="en-US" altLang="zh-CN" sz="2400" dirty="0" smtClean="0"/>
              <a:t>3</a:t>
            </a:r>
            <a:r>
              <a:rPr lang="en-US" altLang="zh-CN" sz="2400" dirty="0"/>
              <a:t>. </a:t>
            </a:r>
            <a:r>
              <a:rPr lang="zh-CN" altLang="zh-CN" sz="2400" dirty="0"/>
              <a:t>其他非参数检验：随机化检验；自助法。</a:t>
            </a:r>
            <a:endParaRPr lang="zh-CN" altLang="en-US" sz="2400" dirty="0"/>
          </a:p>
        </p:txBody>
      </p:sp>
      <mc:AlternateContent xmlns:mc="http://schemas.openxmlformats.org/markup-compatibility/2006" xmlns:p14="http://schemas.microsoft.com/office/powerpoint/2010/main">
        <mc:Choice Requires="p14">
          <p:contentPart p14:bwMode="auto" r:id="rId3">
            <p14:nvContentPartPr>
              <p14:cNvPr id="2" name="墨迹 1"/>
              <p14:cNvContentPartPr/>
              <p14:nvPr/>
            </p14:nvContentPartPr>
            <p14:xfrm>
              <a:off x="13167632" y="4473353"/>
              <a:ext cx="10080" cy="14040"/>
            </p14:xfrm>
          </p:contentPart>
        </mc:Choice>
        <mc:Fallback xmlns="">
          <p:pic>
            <p:nvPicPr>
              <p:cNvPr id="2" name="墨迹 1"/>
            </p:nvPicPr>
            <p:blipFill>
              <a:blip r:embed="rId4"/>
            </p:blipFill>
            <p:spPr>
              <a:xfrm>
                <a:off x="13167632" y="4473353"/>
                <a:ext cx="10080" cy="14040"/>
              </a:xfrm>
              <a:prstGeom prst="rect"/>
            </p:spPr>
          </p:pic>
        </mc:Fallback>
      </mc:AlternateContent>
    </p:spTree>
    <p:extLst>
      <p:ext uri="{BB962C8B-B14F-4D97-AF65-F5344CB8AC3E}">
        <p14:creationId xmlns:p14="http://schemas.microsoft.com/office/powerpoint/2010/main" val="30720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1000"/>
                                        <p:tgtEl>
                                          <p:spTgt spid="3075">
                                            <p:txEl>
                                              <p:pRg st="0" end="0"/>
                                            </p:txEl>
                                          </p:spTgt>
                                        </p:tgtEl>
                                      </p:cBhvr>
                                    </p:animEffect>
                                    <p:anim calcmode="lin" valueType="num">
                                      <p:cBhvr>
                                        <p:cTn id="8" dur="1000" fill="hold"/>
                                        <p:tgtEl>
                                          <p:spTgt spid="307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07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075">
                                            <p:txEl>
                                              <p:pRg st="1" end="1"/>
                                            </p:txEl>
                                          </p:spTgt>
                                        </p:tgtEl>
                                        <p:attrNameLst>
                                          <p:attrName>style.visibility</p:attrName>
                                        </p:attrNameLst>
                                      </p:cBhvr>
                                      <p:to>
                                        <p:strVal val="visible"/>
                                      </p:to>
                                    </p:set>
                                    <p:animEffect transition="in" filter="fade">
                                      <p:cBhvr>
                                        <p:cTn id="14" dur="1000"/>
                                        <p:tgtEl>
                                          <p:spTgt spid="3075">
                                            <p:txEl>
                                              <p:pRg st="1" end="1"/>
                                            </p:txEl>
                                          </p:spTgt>
                                        </p:tgtEl>
                                      </p:cBhvr>
                                    </p:animEffect>
                                    <p:anim calcmode="lin" valueType="num">
                                      <p:cBhvr>
                                        <p:cTn id="15" dur="1000" fill="hold"/>
                                        <p:tgtEl>
                                          <p:spTgt spid="307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07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075">
                                            <p:txEl>
                                              <p:pRg st="2" end="2"/>
                                            </p:txEl>
                                          </p:spTgt>
                                        </p:tgtEl>
                                        <p:attrNameLst>
                                          <p:attrName>style.visibility</p:attrName>
                                        </p:attrNameLst>
                                      </p:cBhvr>
                                      <p:to>
                                        <p:strVal val="visible"/>
                                      </p:to>
                                    </p:set>
                                    <p:animEffect transition="in" filter="fade">
                                      <p:cBhvr>
                                        <p:cTn id="21" dur="1000"/>
                                        <p:tgtEl>
                                          <p:spTgt spid="3075">
                                            <p:txEl>
                                              <p:pRg st="2" end="2"/>
                                            </p:txEl>
                                          </p:spTgt>
                                        </p:tgtEl>
                                      </p:cBhvr>
                                    </p:animEffect>
                                    <p:anim calcmode="lin" valueType="num">
                                      <p:cBhvr>
                                        <p:cTn id="22" dur="1000" fill="hold"/>
                                        <p:tgtEl>
                                          <p:spTgt spid="307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07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075">
                                            <p:txEl>
                                              <p:pRg st="3" end="3"/>
                                            </p:txEl>
                                          </p:spTgt>
                                        </p:tgtEl>
                                        <p:attrNameLst>
                                          <p:attrName>style.visibility</p:attrName>
                                        </p:attrNameLst>
                                      </p:cBhvr>
                                      <p:to>
                                        <p:strVal val="visible"/>
                                      </p:to>
                                    </p:set>
                                    <p:animEffect transition="in" filter="fade">
                                      <p:cBhvr>
                                        <p:cTn id="28" dur="1000"/>
                                        <p:tgtEl>
                                          <p:spTgt spid="3075">
                                            <p:txEl>
                                              <p:pRg st="3" end="3"/>
                                            </p:txEl>
                                          </p:spTgt>
                                        </p:tgtEl>
                                      </p:cBhvr>
                                    </p:animEffect>
                                    <p:anim calcmode="lin" valueType="num">
                                      <p:cBhvr>
                                        <p:cTn id="29" dur="1000" fill="hold"/>
                                        <p:tgtEl>
                                          <p:spTgt spid="307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07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5041" y="1988840"/>
            <a:ext cx="11089232" cy="4114800"/>
          </a:xfrm>
        </p:spPr>
        <p:txBody>
          <a:bodyPr/>
          <a:lstStyle/>
          <a:p>
            <a:r>
              <a:rPr lang="zh-CN" altLang="zh-CN" sz="2800" dirty="0" smtClean="0"/>
              <a:t>随</a:t>
            </a:r>
            <a:r>
              <a:rPr lang="zh-CN" altLang="zh-CN" sz="2800" dirty="0"/>
              <a:t>机化检验（</a:t>
            </a:r>
            <a:r>
              <a:rPr lang="en-US" altLang="zh-CN" sz="2800" dirty="0"/>
              <a:t>randomization test</a:t>
            </a:r>
            <a:r>
              <a:rPr lang="zh-CN" altLang="zh-CN" sz="2800" dirty="0"/>
              <a:t>）指的是，假定自变量没有产生效应，生成无效应的情况下所期望的随机样本，并根据这些随机样本进行假设检验。这里说的自变量“无效应”是一种一般化的说法，表示某种处理条件下的观察值，在其他处理条件下也同样容易出现</a:t>
            </a:r>
            <a:r>
              <a:rPr lang="zh-CN" altLang="zh-CN" sz="2800" dirty="0" smtClean="0"/>
              <a:t>。</a:t>
            </a:r>
            <a:endParaRPr lang="en-US" altLang="zh-CN" sz="2800" dirty="0" smtClean="0"/>
          </a:p>
          <a:p>
            <a:r>
              <a:rPr lang="zh-CN" altLang="zh-CN" sz="2800" dirty="0" smtClean="0"/>
              <a:t>假</a:t>
            </a:r>
            <a:r>
              <a:rPr lang="zh-CN" altLang="zh-CN" sz="2800" dirty="0"/>
              <a:t>定有</a:t>
            </a:r>
            <a:r>
              <a:rPr lang="en-US" altLang="zh-CN" sz="2800" dirty="0"/>
              <a:t>2</a:t>
            </a:r>
            <a:r>
              <a:rPr lang="zh-CN" altLang="zh-CN" sz="2800" dirty="0"/>
              <a:t>个样本，样本</a:t>
            </a:r>
            <a:r>
              <a:rPr lang="en-US" altLang="zh-CN" sz="2800" dirty="0"/>
              <a:t>A</a:t>
            </a:r>
            <a:r>
              <a:rPr lang="zh-CN" altLang="zh-CN" sz="2800" dirty="0"/>
              <a:t>的观察值为（</a:t>
            </a:r>
            <a:r>
              <a:rPr lang="en-US" altLang="zh-CN" sz="2800" dirty="0"/>
              <a:t>84</a:t>
            </a:r>
            <a:r>
              <a:rPr lang="zh-CN" altLang="zh-CN" sz="2800" dirty="0"/>
              <a:t>，</a:t>
            </a:r>
            <a:r>
              <a:rPr lang="en-US" altLang="zh-CN" sz="2800" dirty="0"/>
              <a:t> 86</a:t>
            </a:r>
            <a:r>
              <a:rPr lang="zh-CN" altLang="zh-CN" sz="2800" dirty="0"/>
              <a:t>，</a:t>
            </a:r>
            <a:r>
              <a:rPr lang="en-US" altLang="zh-CN" sz="2800" dirty="0"/>
              <a:t> 88</a:t>
            </a:r>
            <a:r>
              <a:rPr lang="zh-CN" altLang="zh-CN" sz="2800" dirty="0"/>
              <a:t>，</a:t>
            </a:r>
            <a:r>
              <a:rPr lang="en-US" altLang="zh-CN" sz="2800" dirty="0"/>
              <a:t> 90</a:t>
            </a:r>
            <a:r>
              <a:rPr lang="zh-CN" altLang="zh-CN" sz="2800" dirty="0"/>
              <a:t>，</a:t>
            </a:r>
            <a:r>
              <a:rPr lang="en-US" altLang="zh-CN" sz="2800" dirty="0"/>
              <a:t> 93</a:t>
            </a:r>
            <a:r>
              <a:rPr lang="zh-CN" altLang="zh-CN" sz="2800" dirty="0"/>
              <a:t>，</a:t>
            </a:r>
            <a:r>
              <a:rPr lang="en-US" altLang="zh-CN" sz="2800" dirty="0"/>
              <a:t> 93</a:t>
            </a:r>
            <a:r>
              <a:rPr lang="zh-CN" altLang="zh-CN" sz="2800" dirty="0"/>
              <a:t>，</a:t>
            </a:r>
            <a:r>
              <a:rPr lang="en-US" altLang="zh-CN" sz="2800" dirty="0"/>
              <a:t> 96</a:t>
            </a:r>
            <a:r>
              <a:rPr lang="zh-CN" altLang="zh-CN" sz="2800" dirty="0"/>
              <a:t>），样本</a:t>
            </a:r>
            <a:r>
              <a:rPr lang="en-US" altLang="zh-CN" sz="2800" dirty="0"/>
              <a:t>B</a:t>
            </a:r>
            <a:r>
              <a:rPr lang="zh-CN" altLang="zh-CN" sz="2800" dirty="0"/>
              <a:t>的观察值为（</a:t>
            </a:r>
            <a:r>
              <a:rPr lang="en-US" altLang="zh-CN" sz="2800" dirty="0"/>
              <a:t>84</a:t>
            </a:r>
            <a:r>
              <a:rPr lang="zh-CN" altLang="zh-CN" sz="2800" dirty="0"/>
              <a:t>，</a:t>
            </a:r>
            <a:r>
              <a:rPr lang="en-US" altLang="zh-CN" sz="2800" dirty="0"/>
              <a:t> 87</a:t>
            </a:r>
            <a:r>
              <a:rPr lang="zh-CN" altLang="zh-CN" sz="2800" dirty="0"/>
              <a:t>，</a:t>
            </a:r>
            <a:r>
              <a:rPr lang="en-US" altLang="zh-CN" sz="2800" dirty="0"/>
              <a:t> 87</a:t>
            </a:r>
            <a:r>
              <a:rPr lang="zh-CN" altLang="zh-CN" sz="2800" dirty="0"/>
              <a:t>，</a:t>
            </a:r>
            <a:r>
              <a:rPr lang="en-US" altLang="zh-CN" sz="2800" dirty="0"/>
              <a:t> 90</a:t>
            </a:r>
            <a:r>
              <a:rPr lang="zh-CN" altLang="zh-CN" sz="2800" dirty="0"/>
              <a:t>，</a:t>
            </a:r>
            <a:r>
              <a:rPr lang="en-US" altLang="zh-CN" sz="2800" dirty="0"/>
              <a:t> 92</a:t>
            </a:r>
            <a:r>
              <a:rPr lang="zh-CN" altLang="zh-CN" sz="2800" dirty="0"/>
              <a:t>，</a:t>
            </a:r>
            <a:r>
              <a:rPr lang="en-US" altLang="zh-CN" sz="2800" dirty="0"/>
              <a:t> 94</a:t>
            </a:r>
            <a:r>
              <a:rPr lang="zh-CN" altLang="zh-CN" sz="2800" dirty="0"/>
              <a:t>，</a:t>
            </a:r>
            <a:r>
              <a:rPr lang="en-US" altLang="zh-CN" sz="2800" dirty="0"/>
              <a:t> 96</a:t>
            </a:r>
            <a:r>
              <a:rPr lang="zh-CN" altLang="zh-CN" sz="2800" dirty="0"/>
              <a:t>），样本</a:t>
            </a:r>
            <a:r>
              <a:rPr lang="en-US" altLang="zh-CN" sz="2800" dirty="0"/>
              <a:t>A</a:t>
            </a:r>
            <a:r>
              <a:rPr lang="zh-CN" altLang="zh-CN" sz="2800" dirty="0"/>
              <a:t>中的任意一个观察值在样本</a:t>
            </a:r>
            <a:r>
              <a:rPr lang="en-US" altLang="zh-CN" sz="2800" dirty="0"/>
              <a:t>B</a:t>
            </a:r>
            <a:r>
              <a:rPr lang="zh-CN" altLang="zh-CN" sz="2800" dirty="0"/>
              <a:t>中很容易找到相同或接近的值。这就是所谓“无效应”的情况，它意味着零假设（无差异）成立。</a:t>
            </a:r>
          </a:p>
          <a:p>
            <a:endParaRPr lang="zh-CN" altLang="zh-CN" dirty="0"/>
          </a:p>
        </p:txBody>
      </p:sp>
      <p:sp>
        <p:nvSpPr>
          <p:cNvPr id="4" name="标题 3"/>
          <p:cNvSpPr>
            <a:spLocks noGrp="1"/>
          </p:cNvSpPr>
          <p:nvPr>
            <p:ph type="title"/>
          </p:nvPr>
        </p:nvSpPr>
        <p:spPr/>
        <p:txBody>
          <a:bodyPr/>
          <a:lstStyle/>
          <a:p>
            <a:r>
              <a:rPr lang="zh-CN" altLang="en-US" dirty="0" smtClean="0"/>
              <a:t>一、</a:t>
            </a:r>
            <a:r>
              <a:rPr lang="zh-CN" altLang="zh-CN" dirty="0" smtClean="0"/>
              <a:t>随</a:t>
            </a:r>
            <a:r>
              <a:rPr lang="zh-CN" altLang="zh-CN" dirty="0"/>
              <a:t>机化检验</a:t>
            </a:r>
            <a:endParaRPr lang="zh-CN" altLang="en-US" dirty="0"/>
          </a:p>
        </p:txBody>
      </p:sp>
    </p:spTree>
    <p:extLst>
      <p:ext uri="{BB962C8B-B14F-4D97-AF65-F5344CB8AC3E}">
        <p14:creationId xmlns:p14="http://schemas.microsoft.com/office/powerpoint/2010/main" val="3624568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5041" y="606296"/>
            <a:ext cx="10363200" cy="1143000"/>
          </a:xfrm>
        </p:spPr>
        <p:txBody>
          <a:bodyPr/>
          <a:lstStyle/>
          <a:p>
            <a:r>
              <a:rPr lang="zh-CN" altLang="en-US" b="1" dirty="0" smtClean="0"/>
              <a:t>例题</a:t>
            </a:r>
            <a:r>
              <a:rPr lang="en-US" altLang="zh-CN" b="1" dirty="0" smtClean="0"/>
              <a:t>5.10</a:t>
            </a:r>
            <a:endParaRPr lang="zh-CN" altLang="en-US" b="1" dirty="0"/>
          </a:p>
        </p:txBody>
      </p:sp>
      <p:sp>
        <p:nvSpPr>
          <p:cNvPr id="3" name="内容占位符 2"/>
          <p:cNvSpPr>
            <a:spLocks noGrp="1"/>
          </p:cNvSpPr>
          <p:nvPr>
            <p:ph idx="1"/>
          </p:nvPr>
        </p:nvSpPr>
        <p:spPr>
          <a:xfrm>
            <a:off x="575041" y="1749296"/>
            <a:ext cx="10363200" cy="4114800"/>
          </a:xfrm>
        </p:spPr>
        <p:txBody>
          <a:bodyPr/>
          <a:lstStyle/>
          <a:p>
            <a:r>
              <a:rPr lang="zh-CN" altLang="en-US" dirty="0" smtClean="0"/>
              <a:t>详见书</a:t>
            </a:r>
            <a:r>
              <a:rPr lang="en-US" altLang="zh-CN" dirty="0" smtClean="0"/>
              <a:t>P101—P102</a:t>
            </a:r>
          </a:p>
          <a:p>
            <a:r>
              <a:rPr lang="zh-CN" altLang="zh-CN" sz="2800" dirty="0" smtClean="0"/>
              <a:t>如</a:t>
            </a:r>
            <a:r>
              <a:rPr lang="zh-CN" altLang="zh-CN" sz="2800" dirty="0"/>
              <a:t>果与之前学过的统计分析方法做一比较，我们就可以看到，随机化检验与曼惠特尼</a:t>
            </a:r>
            <a:r>
              <a:rPr lang="en-US" altLang="zh-CN" sz="2800" dirty="0"/>
              <a:t>U</a:t>
            </a:r>
            <a:r>
              <a:rPr lang="zh-CN" altLang="zh-CN" sz="2800" dirty="0"/>
              <a:t>检验和柯斯检验一样，对总体的方差和分布形态都没有特别的要求。而</a:t>
            </a:r>
            <a:r>
              <a:rPr lang="en-US" altLang="zh-CN" sz="2800" dirty="0"/>
              <a:t>t</a:t>
            </a:r>
            <a:r>
              <a:rPr lang="zh-CN" altLang="zh-CN" sz="2800" dirty="0"/>
              <a:t>检验则强调正态分布总体（非正态总体时须是大样本）；如果是方差分析，还要求方差齐性等。所以，随机化检验的应用范围比参数假设检验要广泛得多。</a:t>
            </a:r>
            <a:endParaRPr lang="zh-CN" altLang="zh-CN" sz="3600" dirty="0"/>
          </a:p>
        </p:txBody>
      </p:sp>
    </p:spTree>
    <p:extLst>
      <p:ext uri="{BB962C8B-B14F-4D97-AF65-F5344CB8AC3E}">
        <p14:creationId xmlns:p14="http://schemas.microsoft.com/office/powerpoint/2010/main" val="40289849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5041" y="1988840"/>
            <a:ext cx="11089232" cy="4114800"/>
          </a:xfrm>
        </p:spPr>
        <p:txBody>
          <a:bodyPr/>
          <a:lstStyle/>
          <a:p>
            <a:r>
              <a:rPr lang="zh-CN" altLang="zh-CN" sz="2800" dirty="0" smtClean="0"/>
              <a:t>自</a:t>
            </a:r>
            <a:r>
              <a:rPr lang="zh-CN" altLang="zh-CN" sz="2800" dirty="0"/>
              <a:t>助法（</a:t>
            </a:r>
            <a:r>
              <a:rPr lang="en-US" altLang="zh-CN" sz="2800" dirty="0"/>
              <a:t>bootstrapping</a:t>
            </a:r>
            <a:r>
              <a:rPr lang="zh-CN" altLang="zh-CN" sz="2800" dirty="0"/>
              <a:t>）是随机化检验的另一种形式。不过有些统计学家认为，自助法更适于参数估计。自助法的过程与随机化检验基本相同，两者最大的区别在于抽出个体的放回与否——自助法采取放回的抽样，随机化检验采取不放回的抽样。</a:t>
            </a:r>
          </a:p>
          <a:p>
            <a:r>
              <a:rPr lang="zh-CN" altLang="zh-CN" sz="2800" dirty="0" smtClean="0"/>
              <a:t>自</a:t>
            </a:r>
            <a:r>
              <a:rPr lang="zh-CN" altLang="zh-CN" sz="2800" dirty="0"/>
              <a:t>助法也常常用于严重偏离正态分布的数据。在非正态分布且小样本的情况下，我们无法根据样本平均数的抽样分布特点对总体平均数做区间估计。这时，自助法可以助我们一臂之力。</a:t>
            </a:r>
            <a:endParaRPr lang="zh-CN" altLang="zh-CN" dirty="0"/>
          </a:p>
        </p:txBody>
      </p:sp>
      <p:sp>
        <p:nvSpPr>
          <p:cNvPr id="4" name="标题 3"/>
          <p:cNvSpPr>
            <a:spLocks noGrp="1"/>
          </p:cNvSpPr>
          <p:nvPr>
            <p:ph type="title"/>
          </p:nvPr>
        </p:nvSpPr>
        <p:spPr/>
        <p:txBody>
          <a:bodyPr/>
          <a:lstStyle/>
          <a:p>
            <a:r>
              <a:rPr lang="zh-CN" altLang="en-US" dirty="0" smtClean="0"/>
              <a:t>二、自助法</a:t>
            </a:r>
            <a:endParaRPr lang="zh-CN" altLang="en-US" dirty="0"/>
          </a:p>
        </p:txBody>
      </p:sp>
    </p:spTree>
    <p:extLst>
      <p:ext uri="{BB962C8B-B14F-4D97-AF65-F5344CB8AC3E}">
        <p14:creationId xmlns:p14="http://schemas.microsoft.com/office/powerpoint/2010/main" val="13850646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5041" y="606296"/>
            <a:ext cx="10363200" cy="1143000"/>
          </a:xfrm>
        </p:spPr>
        <p:txBody>
          <a:bodyPr/>
          <a:lstStyle/>
          <a:p>
            <a:r>
              <a:rPr lang="zh-CN" altLang="en-US" b="1" dirty="0" smtClean="0"/>
              <a:t>例题</a:t>
            </a:r>
            <a:r>
              <a:rPr lang="en-US" altLang="zh-CN" b="1" dirty="0" smtClean="0"/>
              <a:t>5.10</a:t>
            </a:r>
            <a:endParaRPr lang="zh-CN" altLang="en-US" b="1" dirty="0"/>
          </a:p>
        </p:txBody>
      </p:sp>
      <p:sp>
        <p:nvSpPr>
          <p:cNvPr id="3" name="内容占位符 2"/>
          <p:cNvSpPr>
            <a:spLocks noGrp="1"/>
          </p:cNvSpPr>
          <p:nvPr>
            <p:ph idx="1"/>
          </p:nvPr>
        </p:nvSpPr>
        <p:spPr>
          <a:xfrm>
            <a:off x="575041" y="1749296"/>
            <a:ext cx="10363200" cy="4114800"/>
          </a:xfrm>
        </p:spPr>
        <p:txBody>
          <a:bodyPr/>
          <a:lstStyle/>
          <a:p>
            <a:r>
              <a:rPr lang="zh-CN" altLang="en-US" dirty="0" smtClean="0"/>
              <a:t>详见书</a:t>
            </a:r>
            <a:r>
              <a:rPr lang="en-US" altLang="zh-CN" dirty="0" smtClean="0"/>
              <a:t>P102—P104</a:t>
            </a:r>
          </a:p>
          <a:p>
            <a:r>
              <a:rPr lang="zh-CN" altLang="zh-CN" sz="2800" dirty="0"/>
              <a:t>与解答例题</a:t>
            </a:r>
            <a:r>
              <a:rPr lang="en-US" altLang="zh-CN" sz="2800" dirty="0"/>
              <a:t>4.3</a:t>
            </a:r>
            <a:r>
              <a:rPr lang="zh-CN" altLang="zh-CN" sz="2800" dirty="0"/>
              <a:t>相同，采用</a:t>
            </a:r>
            <a:r>
              <a:rPr lang="en-US" altLang="zh-CN" sz="2800" dirty="0"/>
              <a:t>SPSS</a:t>
            </a:r>
            <a:r>
              <a:rPr lang="zh-CN" altLang="zh-CN" sz="2800" dirty="0"/>
              <a:t>中的单样本</a:t>
            </a:r>
            <a:r>
              <a:rPr lang="en-US" altLang="zh-CN" sz="2800" dirty="0"/>
              <a:t>t</a:t>
            </a:r>
            <a:r>
              <a:rPr lang="zh-CN" altLang="zh-CN" sz="2800" dirty="0"/>
              <a:t>检验（</a:t>
            </a:r>
            <a:r>
              <a:rPr lang="en-US" altLang="zh-CN" sz="2800" dirty="0"/>
              <a:t>One Sample T</a:t>
            </a:r>
            <a:r>
              <a:rPr lang="zh-CN" altLang="zh-CN" sz="2800" dirty="0"/>
              <a:t></a:t>
            </a:r>
            <a:r>
              <a:rPr lang="en-US" altLang="zh-CN" sz="2800" dirty="0"/>
              <a:t>Test</a:t>
            </a:r>
            <a:r>
              <a:rPr lang="zh-CN" altLang="zh-CN" sz="2800" dirty="0"/>
              <a:t>）。操作过程基本相同，仅在原来的基础上点击主界面上的</a:t>
            </a:r>
            <a:r>
              <a:rPr lang="en-US" altLang="zh-CN" sz="2800" dirty="0"/>
              <a:t>Bootstrap</a:t>
            </a:r>
            <a:r>
              <a:rPr lang="zh-CN" altLang="zh-CN" sz="2800" dirty="0"/>
              <a:t>按钮打开自助法界面，勾选其中的采用自助法（</a:t>
            </a:r>
            <a:r>
              <a:rPr lang="en-US" altLang="zh-CN" sz="2800" dirty="0"/>
              <a:t>Perform bootstrapping</a:t>
            </a:r>
            <a:r>
              <a:rPr lang="zh-CN" altLang="zh-CN" sz="2800" dirty="0"/>
              <a:t>）选项，其他选项都有缺省值，一般情况下不必修</a:t>
            </a:r>
            <a:r>
              <a:rPr lang="zh-CN" altLang="zh-CN" sz="2800" dirty="0" smtClean="0"/>
              <a:t>改</a:t>
            </a:r>
            <a:r>
              <a:rPr lang="en-US" altLang="zh-CN" sz="2800" dirty="0" smtClean="0"/>
              <a:t>.</a:t>
            </a:r>
            <a:endParaRPr lang="zh-CN" altLang="zh-CN" sz="3600" dirty="0"/>
          </a:p>
        </p:txBody>
      </p:sp>
    </p:spTree>
    <p:extLst>
      <p:ext uri="{BB962C8B-B14F-4D97-AF65-F5344CB8AC3E}">
        <p14:creationId xmlns:p14="http://schemas.microsoft.com/office/powerpoint/2010/main" val="30201956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3392" y="2708920"/>
            <a:ext cx="10363200" cy="1143000"/>
          </a:xfrm>
        </p:spPr>
        <p:txBody>
          <a:bodyPr/>
          <a:lstStyle/>
          <a:p>
            <a:r>
              <a:rPr lang="zh-CN" altLang="en-US" sz="5400" b="1" dirty="0" smtClean="0"/>
              <a:t>谢谢！</a:t>
            </a:r>
            <a:endParaRPr lang="zh-CN" altLang="en-US" sz="5400" b="1" dirty="0"/>
          </a:p>
        </p:txBody>
      </p:sp>
    </p:spTree>
    <p:extLst>
      <p:ext uri="{BB962C8B-B14F-4D97-AF65-F5344CB8AC3E}">
        <p14:creationId xmlns:p14="http://schemas.microsoft.com/office/powerpoint/2010/main" val="2747860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3"/>
          <p:cNvSpPr>
            <a:spLocks noGrp="1" noChangeArrowheads="1"/>
          </p:cNvSpPr>
          <p:nvPr>
            <p:ph type="subTitle" idx="4294967295"/>
          </p:nvPr>
        </p:nvSpPr>
        <p:spPr>
          <a:xfrm>
            <a:off x="2855640" y="2734793"/>
            <a:ext cx="6400800" cy="1752600"/>
          </a:xfrm>
        </p:spPr>
        <p:txBody>
          <a:bodyPr/>
          <a:lstStyle/>
          <a:p>
            <a:pPr marL="0" indent="0" algn="ctr" eaLnBrk="1" hangingPunct="1">
              <a:buFontTx/>
              <a:buNone/>
            </a:pPr>
            <a:r>
              <a:rPr lang="zh-CN" altLang="en-US" sz="4400" dirty="0" smtClean="0"/>
              <a:t>第一</a:t>
            </a:r>
            <a:r>
              <a:rPr lang="zh-CN" altLang="en-US" sz="4400" dirty="0" smtClean="0"/>
              <a:t>节  常</a:t>
            </a:r>
            <a:r>
              <a:rPr lang="zh-CN" altLang="en-US" sz="4400" dirty="0"/>
              <a:t>见的非参数检验</a:t>
            </a:r>
            <a:endParaRPr lang="en-US" altLang="zh-CN" sz="4400" dirty="0"/>
          </a:p>
        </p:txBody>
      </p:sp>
      <mc:AlternateContent xmlns:mc="http://schemas.openxmlformats.org/markup-compatibility/2006" xmlns:p14="http://schemas.microsoft.com/office/powerpoint/2010/main">
        <mc:Choice Requires="p14">
          <p:contentPart p14:bwMode="auto" r:id="rId3">
            <p14:nvContentPartPr>
              <p14:cNvPr id="2" name="墨迹 1"/>
              <p14:cNvContentPartPr/>
              <p14:nvPr/>
            </p14:nvContentPartPr>
            <p14:xfrm>
              <a:off x="13167632" y="4473353"/>
              <a:ext cx="10080" cy="14040"/>
            </p14:xfrm>
          </p:contentPart>
        </mc:Choice>
        <mc:Fallback xmlns="">
          <p:pic>
            <p:nvPicPr>
              <p:cNvPr id="2" name="墨迹 1"/>
            </p:nvPicPr>
            <p:blipFill>
              <a:blip r:embed="rId4"/>
            </p:blipFill>
            <p:spPr>
              <a:xfrm>
                <a:off x="13167632" y="4473353"/>
                <a:ext cx="10080" cy="14040"/>
              </a:xfrm>
              <a:prstGeom prst="rect"/>
            </p:spPr>
          </p:pic>
        </mc:Fallback>
      </mc:AlternateContent>
    </p:spTree>
    <p:extLst>
      <p:ext uri="{BB962C8B-B14F-4D97-AF65-F5344CB8AC3E}">
        <p14:creationId xmlns:p14="http://schemas.microsoft.com/office/powerpoint/2010/main" val="3039271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1000"/>
                                        <p:tgtEl>
                                          <p:spTgt spid="3075">
                                            <p:txEl>
                                              <p:pRg st="0" end="0"/>
                                            </p:txEl>
                                          </p:spTgt>
                                        </p:tgtEl>
                                      </p:cBhvr>
                                    </p:animEffect>
                                    <p:anim calcmode="lin" valueType="num">
                                      <p:cBhvr>
                                        <p:cTn id="8" dur="1000" fill="hold"/>
                                        <p:tgtEl>
                                          <p:spTgt spid="307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07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83432" y="1196752"/>
            <a:ext cx="10153128" cy="4114800"/>
          </a:xfrm>
        </p:spPr>
        <p:txBody>
          <a:bodyPr/>
          <a:lstStyle/>
          <a:p>
            <a:r>
              <a:rPr lang="zh-CN" altLang="zh-CN" sz="2400" dirty="0" smtClean="0"/>
              <a:t>在</a:t>
            </a:r>
            <a:r>
              <a:rPr lang="zh-CN" altLang="zh-CN" sz="2400" dirty="0"/>
              <a:t>很多情况下，参数假设检验的前提未必能够满足</a:t>
            </a:r>
            <a:r>
              <a:rPr lang="zh-CN" altLang="zh-CN" sz="2400" dirty="0" smtClean="0"/>
              <a:t>。这</a:t>
            </a:r>
            <a:r>
              <a:rPr lang="zh-CN" altLang="zh-CN" sz="2400" dirty="0"/>
              <a:t>时，我们应该采取非参数检验法。</a:t>
            </a:r>
          </a:p>
          <a:p>
            <a:r>
              <a:rPr lang="zh-CN" altLang="zh-CN" sz="2400" dirty="0" smtClean="0"/>
              <a:t>还</a:t>
            </a:r>
            <a:r>
              <a:rPr lang="zh-CN" altLang="zh-CN" sz="2400" dirty="0"/>
              <a:t>有，在一些情况下，我们要检验的对象不是参数。例如，想知道样本中的参试者是不是随机抽取的，这时进行的是随机性检验；又如，想通过样本数据判断总体某个变量是否服从正态分布或其他分布，这时进行的是拟合优度检验。</a:t>
            </a:r>
          </a:p>
          <a:p>
            <a:r>
              <a:rPr lang="zh-CN" altLang="zh-CN" sz="2400" dirty="0" smtClean="0"/>
              <a:t>在</a:t>
            </a:r>
            <a:r>
              <a:rPr lang="zh-CN" altLang="zh-CN" sz="2400" dirty="0"/>
              <a:t>以上这些情况下，我们都要进行非参数检验。非参数检验方法丰富多彩，各有所长，比较常见的包括应用于单样本的游程检验、应用于双独立样本的曼惠特尼</a:t>
            </a:r>
            <a:r>
              <a:rPr lang="en-US" altLang="zh-CN" sz="2400" dirty="0"/>
              <a:t>U</a:t>
            </a:r>
            <a:r>
              <a:rPr lang="zh-CN" altLang="zh-CN" sz="2400" dirty="0"/>
              <a:t>检验法（秩和检验）和柯尔莫哥洛夫斯米尔诺夫检验（简称“柯斯检验”或“</a:t>
            </a:r>
            <a:r>
              <a:rPr lang="en-US" altLang="zh-CN" sz="2400" dirty="0"/>
              <a:t>KS</a:t>
            </a:r>
            <a:r>
              <a:rPr lang="zh-CN" altLang="zh-CN" sz="2400" dirty="0"/>
              <a:t>检验”）、应用于双相关样本的符号检验和符号秩次检验，以及应用于多个独立样本的单向秩次方差分析和应用于多个相关样本的双向秩次方差分析等；如果是针对次数（频次）进行检验，一般采用χ</a:t>
            </a:r>
            <a:r>
              <a:rPr lang="en-US" altLang="zh-CN" sz="2400" dirty="0"/>
              <a:t>2</a:t>
            </a:r>
            <a:r>
              <a:rPr lang="zh-CN" altLang="zh-CN" sz="2400" dirty="0"/>
              <a:t>检验。</a:t>
            </a:r>
          </a:p>
          <a:p>
            <a:pPr marL="0" indent="0">
              <a:buNone/>
            </a:pPr>
            <a:endParaRPr lang="en-US" altLang="zh-CN"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一</a:t>
            </a:r>
            <a:r>
              <a:rPr lang="zh-CN" altLang="en-US" b="1" dirty="0"/>
              <a:t>、单样本游程检验</a:t>
            </a:r>
            <a:endParaRPr lang="zh-CN" altLang="en-US" b="1" dirty="0"/>
          </a:p>
        </p:txBody>
      </p:sp>
      <p:sp>
        <p:nvSpPr>
          <p:cNvPr id="3" name="内容占位符 2"/>
          <p:cNvSpPr>
            <a:spLocks noGrp="1"/>
          </p:cNvSpPr>
          <p:nvPr>
            <p:ph idx="1"/>
          </p:nvPr>
        </p:nvSpPr>
        <p:spPr>
          <a:xfrm>
            <a:off x="695400" y="1762515"/>
            <a:ext cx="10657184" cy="4114800"/>
          </a:xfrm>
        </p:spPr>
        <p:txBody>
          <a:bodyPr/>
          <a:lstStyle/>
          <a:p>
            <a:r>
              <a:rPr lang="zh-CN" altLang="en-US" dirty="0" smtClean="0"/>
              <a:t>例题</a:t>
            </a:r>
            <a:r>
              <a:rPr lang="en-US" altLang="zh-CN" dirty="0" smtClean="0"/>
              <a:t>5.1</a:t>
            </a:r>
          </a:p>
          <a:p>
            <a:r>
              <a:rPr lang="zh-CN" altLang="en-US" sz="2800" dirty="0"/>
              <a:t>详</a:t>
            </a:r>
            <a:r>
              <a:rPr lang="zh-CN" altLang="en-US" sz="2800" dirty="0" smtClean="0"/>
              <a:t>见</a:t>
            </a:r>
            <a:r>
              <a:rPr lang="en-US" altLang="zh-CN" sz="2800" dirty="0" smtClean="0"/>
              <a:t>P77—P81</a:t>
            </a:r>
          </a:p>
          <a:p>
            <a:r>
              <a:rPr lang="zh-CN" altLang="zh-CN" sz="2800" dirty="0"/>
              <a:t>参试者的数据本身就可以在一定程度上体现数据的随机性。例如，如果前来报名参试的前一半人都是男性，后一半人都是女性，感觉像背后有人“安排”一样，这就很难说明数据的取得过程是随机的。或者，如果测量结果显示前一半参试者得分都高于平均数（或中位数），后一半参试者都低于平均数（或中位数），我们也可以怀疑数据的随机性。游程检验就是一种检验数据随机性的非参数检验方法。</a:t>
            </a:r>
          </a:p>
          <a:p>
            <a:endParaRPr lang="en-US" altLang="zh-CN" sz="2800" dirty="0"/>
          </a:p>
        </p:txBody>
      </p:sp>
    </p:spTree>
    <p:extLst>
      <p:ext uri="{BB962C8B-B14F-4D97-AF65-F5344CB8AC3E}">
        <p14:creationId xmlns:p14="http://schemas.microsoft.com/office/powerpoint/2010/main" val="491664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二</a:t>
            </a:r>
            <a:r>
              <a:rPr lang="zh-CN" altLang="en-US" b="1" dirty="0"/>
              <a:t>、正态分布拟合优度检验</a:t>
            </a:r>
            <a:endParaRPr lang="zh-CN" altLang="en-US" b="1" dirty="0"/>
          </a:p>
        </p:txBody>
      </p:sp>
      <p:sp>
        <p:nvSpPr>
          <p:cNvPr id="3" name="内容占位符 2"/>
          <p:cNvSpPr>
            <a:spLocks noGrp="1"/>
          </p:cNvSpPr>
          <p:nvPr>
            <p:ph idx="1"/>
          </p:nvPr>
        </p:nvSpPr>
        <p:spPr>
          <a:xfrm>
            <a:off x="695400" y="1762515"/>
            <a:ext cx="10657184" cy="4114800"/>
          </a:xfrm>
        </p:spPr>
        <p:txBody>
          <a:bodyPr/>
          <a:lstStyle/>
          <a:p>
            <a:r>
              <a:rPr lang="zh-CN" altLang="en-US" dirty="0" smtClean="0"/>
              <a:t>例题</a:t>
            </a:r>
            <a:r>
              <a:rPr lang="en-US" altLang="zh-CN" dirty="0" smtClean="0"/>
              <a:t>5.2</a:t>
            </a:r>
          </a:p>
          <a:p>
            <a:r>
              <a:rPr lang="zh-CN" altLang="en-US" sz="2800" dirty="0"/>
              <a:t>详</a:t>
            </a:r>
            <a:r>
              <a:rPr lang="zh-CN" altLang="en-US" sz="2800" dirty="0" smtClean="0"/>
              <a:t>见</a:t>
            </a:r>
            <a:r>
              <a:rPr lang="en-US" altLang="zh-CN" sz="2800" dirty="0" smtClean="0"/>
              <a:t>P81—P84</a:t>
            </a:r>
          </a:p>
          <a:p>
            <a:r>
              <a:rPr lang="en-US" altLang="zh-CN" sz="2800" dirty="0"/>
              <a:t> </a:t>
            </a:r>
            <a:r>
              <a:rPr lang="zh-CN" altLang="zh-CN" sz="2800" dirty="0"/>
              <a:t>正态分布的拟合优度检验有多种方法，可以采用χ</a:t>
            </a:r>
            <a:r>
              <a:rPr lang="en-US" altLang="zh-CN" sz="2800" dirty="0"/>
              <a:t>2</a:t>
            </a:r>
            <a:r>
              <a:rPr lang="zh-CN" altLang="zh-CN" sz="2800" dirty="0"/>
              <a:t>检验，也可以用柯斯检验等方法。由于我们不清楚男女两性的样本是否来自同一总体，所以先用</a:t>
            </a:r>
            <a:r>
              <a:rPr lang="en-US" altLang="zh-CN" sz="2800" dirty="0"/>
              <a:t>Split File</a:t>
            </a:r>
            <a:r>
              <a:rPr lang="zh-CN" altLang="zh-CN" sz="2800" dirty="0"/>
              <a:t>功能将数据分为两</a:t>
            </a:r>
            <a:r>
              <a:rPr lang="zh-CN" altLang="zh-CN" sz="2800" dirty="0" smtClean="0"/>
              <a:t>组</a:t>
            </a:r>
            <a:r>
              <a:rPr lang="zh-CN" altLang="en-US" sz="2800" dirty="0" smtClean="0"/>
              <a:t>。</a:t>
            </a:r>
            <a:endParaRPr lang="en-US" altLang="zh-CN" sz="2800" dirty="0" smtClean="0"/>
          </a:p>
          <a:p>
            <a:r>
              <a:rPr lang="zh-CN" altLang="zh-CN" sz="2800" dirty="0"/>
              <a:t>另外，柯斯检验也可以从菜单项“描述统计”进入，而且在小样本的情况下，还可以看到</a:t>
            </a:r>
            <a:r>
              <a:rPr lang="en-US" altLang="zh-CN" sz="2800" dirty="0"/>
              <a:t>Shapiro</a:t>
            </a:r>
            <a:r>
              <a:rPr lang="zh-CN" altLang="zh-CN" sz="2800" dirty="0"/>
              <a:t></a:t>
            </a:r>
            <a:r>
              <a:rPr lang="en-US" altLang="zh-CN" sz="2800" dirty="0"/>
              <a:t>Wilk</a:t>
            </a:r>
            <a:r>
              <a:rPr lang="zh-CN" altLang="zh-CN" sz="2800" dirty="0"/>
              <a:t>检验的结果，第</a:t>
            </a:r>
            <a:r>
              <a:rPr lang="en-US" altLang="zh-CN" sz="2800" dirty="0"/>
              <a:t>10</a:t>
            </a:r>
            <a:r>
              <a:rPr lang="zh-CN" altLang="zh-CN" sz="2800" dirty="0"/>
              <a:t>章“多元方差分析”将会有更多介绍。</a:t>
            </a:r>
            <a:endParaRPr lang="en-US" altLang="zh-CN" sz="2800" dirty="0"/>
          </a:p>
        </p:txBody>
      </p:sp>
    </p:spTree>
    <p:extLst>
      <p:ext uri="{BB962C8B-B14F-4D97-AF65-F5344CB8AC3E}">
        <p14:creationId xmlns:p14="http://schemas.microsoft.com/office/powerpoint/2010/main" val="3102368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t>三、双独立样</a:t>
            </a:r>
            <a:r>
              <a:rPr lang="zh-CN" altLang="en-US" b="1" dirty="0" smtClean="0"/>
              <a:t>本</a:t>
            </a:r>
            <a:r>
              <a:rPr lang="en-US" altLang="zh-CN" b="1" dirty="0" smtClean="0"/>
              <a:t/>
            </a:r>
            <a:br>
              <a:rPr lang="en-US" altLang="zh-CN" b="1" dirty="0" smtClean="0"/>
            </a:br>
            <a:r>
              <a:rPr lang="en-US" altLang="zh-CN" b="1" dirty="0" smtClean="0"/>
              <a:t>——</a:t>
            </a:r>
            <a:r>
              <a:rPr lang="zh-CN" altLang="en-US" b="1" dirty="0"/>
              <a:t>曼惠特尼</a:t>
            </a:r>
            <a:r>
              <a:rPr lang="en-US" altLang="zh-CN" b="1" dirty="0"/>
              <a:t>U</a:t>
            </a:r>
            <a:r>
              <a:rPr lang="zh-CN" altLang="en-US" b="1" dirty="0"/>
              <a:t>检验、柯斯检验</a:t>
            </a:r>
            <a:endParaRPr lang="zh-CN" altLang="en-US" b="1" dirty="0"/>
          </a:p>
        </p:txBody>
      </p:sp>
      <p:sp>
        <p:nvSpPr>
          <p:cNvPr id="3" name="内容占位符 2"/>
          <p:cNvSpPr>
            <a:spLocks noGrp="1"/>
          </p:cNvSpPr>
          <p:nvPr>
            <p:ph idx="1"/>
          </p:nvPr>
        </p:nvSpPr>
        <p:spPr>
          <a:xfrm>
            <a:off x="551384" y="2132856"/>
            <a:ext cx="11089232" cy="4114800"/>
          </a:xfrm>
        </p:spPr>
        <p:txBody>
          <a:bodyPr/>
          <a:lstStyle/>
          <a:p>
            <a:r>
              <a:rPr lang="zh-CN" altLang="en-US" dirty="0" smtClean="0"/>
              <a:t>例题</a:t>
            </a:r>
            <a:r>
              <a:rPr lang="en-US" altLang="zh-CN" dirty="0" smtClean="0"/>
              <a:t>5.3</a:t>
            </a:r>
          </a:p>
          <a:p>
            <a:r>
              <a:rPr lang="zh-CN" altLang="en-US" sz="2800" dirty="0"/>
              <a:t>详</a:t>
            </a:r>
            <a:r>
              <a:rPr lang="zh-CN" altLang="en-US" sz="2800" dirty="0" smtClean="0"/>
              <a:t>见</a:t>
            </a:r>
            <a:r>
              <a:rPr lang="en-US" altLang="zh-CN" sz="2800" dirty="0" smtClean="0"/>
              <a:t>P85—P86</a:t>
            </a:r>
          </a:p>
          <a:p>
            <a:r>
              <a:rPr lang="zh-CN" altLang="zh-CN" sz="2800" dirty="0" smtClean="0"/>
              <a:t> </a:t>
            </a:r>
            <a:r>
              <a:rPr lang="zh-CN" altLang="en-US" sz="2800" dirty="0" smtClean="0"/>
              <a:t> </a:t>
            </a:r>
            <a:r>
              <a:rPr lang="zh-CN" altLang="en-US" sz="2800" dirty="0"/>
              <a:t>如果两个相关独立样本之间不能进行</a:t>
            </a:r>
            <a:r>
              <a:rPr lang="en-US" altLang="zh-CN" sz="2800" dirty="0"/>
              <a:t>t</a:t>
            </a:r>
            <a:r>
              <a:rPr lang="zh-CN" altLang="en-US" sz="2800" dirty="0"/>
              <a:t>检验，可以考虑采用两种常用的非</a:t>
            </a:r>
            <a:r>
              <a:rPr lang="zh-CN" altLang="en-US" sz="2800" dirty="0" smtClean="0"/>
              <a:t>参数检验法</a:t>
            </a:r>
            <a:r>
              <a:rPr lang="en-US" altLang="zh-CN" sz="2800" dirty="0" smtClean="0"/>
              <a:t>——</a:t>
            </a:r>
            <a:r>
              <a:rPr lang="zh-CN" altLang="en-US" sz="2800" dirty="0" smtClean="0"/>
              <a:t>曼惠特尼</a:t>
            </a:r>
            <a:r>
              <a:rPr lang="en-US" altLang="zh-CN" sz="2800" dirty="0" smtClean="0"/>
              <a:t>U</a:t>
            </a:r>
            <a:r>
              <a:rPr lang="zh-CN" altLang="en-US" sz="2800" dirty="0" smtClean="0"/>
              <a:t>检验和柯斯检验。</a:t>
            </a:r>
            <a:endParaRPr lang="en-US" altLang="zh-CN" sz="2800" dirty="0" smtClean="0"/>
          </a:p>
          <a:p>
            <a:r>
              <a:rPr lang="zh-CN" altLang="zh-CN" sz="2800" dirty="0"/>
              <a:t>例题</a:t>
            </a:r>
            <a:r>
              <a:rPr lang="en-US" altLang="zh-CN" sz="2800" dirty="0"/>
              <a:t>5.2</a:t>
            </a:r>
            <a:r>
              <a:rPr lang="zh-CN" altLang="zh-CN" sz="2800" dirty="0"/>
              <a:t>的结果表明，在两种智力得分方面，男女两性都服从正态分布，可以采用</a:t>
            </a:r>
            <a:r>
              <a:rPr lang="en-US" altLang="zh-CN" sz="2800" dirty="0"/>
              <a:t>t</a:t>
            </a:r>
            <a:r>
              <a:rPr lang="zh-CN" altLang="zh-CN" sz="2800" dirty="0"/>
              <a:t>检验。但是，女性的瞳孔大小不服从正态分布，加之男性样本容量为</a:t>
            </a:r>
            <a:r>
              <a:rPr lang="en-US" altLang="zh-CN" sz="2800" dirty="0"/>
              <a:t>26</a:t>
            </a:r>
            <a:r>
              <a:rPr lang="zh-CN" altLang="zh-CN" sz="2800" dirty="0"/>
              <a:t>，是一个小样本，属于“非正态总体、小样本”的情况，这时两个样本平均数之差不服从正态分布，转换成</a:t>
            </a:r>
            <a:r>
              <a:rPr lang="en-US" altLang="zh-CN" sz="2800" dirty="0"/>
              <a:t>t</a:t>
            </a:r>
            <a:r>
              <a:rPr lang="zh-CN" altLang="zh-CN" sz="2800" dirty="0"/>
              <a:t>值后也不服从</a:t>
            </a:r>
            <a:r>
              <a:rPr lang="en-US" altLang="zh-CN" sz="2800" dirty="0"/>
              <a:t>t</a:t>
            </a:r>
            <a:r>
              <a:rPr lang="zh-CN" altLang="zh-CN" sz="2800" dirty="0"/>
              <a:t>分布，严格来说不适合用</a:t>
            </a:r>
            <a:r>
              <a:rPr lang="en-US" altLang="zh-CN" sz="2800" dirty="0"/>
              <a:t>t</a:t>
            </a:r>
            <a:r>
              <a:rPr lang="zh-CN" altLang="zh-CN" sz="2800" dirty="0"/>
              <a:t>检验来检验两性的差异，但可以采用双独立样本非参数检验法——曼惠特尼</a:t>
            </a:r>
            <a:r>
              <a:rPr lang="en-US" altLang="zh-CN" sz="2800" dirty="0"/>
              <a:t>U</a:t>
            </a:r>
            <a:r>
              <a:rPr lang="zh-CN" altLang="zh-CN" sz="2800" dirty="0"/>
              <a:t>检验和柯斯检验。</a:t>
            </a:r>
          </a:p>
          <a:p>
            <a:endParaRPr lang="en-US" altLang="zh-CN" sz="2800" dirty="0"/>
          </a:p>
        </p:txBody>
      </p:sp>
    </p:spTree>
    <p:extLst>
      <p:ext uri="{BB962C8B-B14F-4D97-AF65-F5344CB8AC3E}">
        <p14:creationId xmlns:p14="http://schemas.microsoft.com/office/powerpoint/2010/main" val="3878429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四、</a:t>
            </a:r>
            <a:r>
              <a:rPr lang="zh-CN" altLang="zh-CN" dirty="0"/>
              <a:t>单向秩次方差分析</a:t>
            </a:r>
            <a:endParaRPr lang="zh-CN" altLang="en-US" b="1" dirty="0"/>
          </a:p>
        </p:txBody>
      </p:sp>
      <p:sp>
        <p:nvSpPr>
          <p:cNvPr id="3" name="内容占位符 2"/>
          <p:cNvSpPr>
            <a:spLocks noGrp="1"/>
          </p:cNvSpPr>
          <p:nvPr>
            <p:ph idx="1"/>
          </p:nvPr>
        </p:nvSpPr>
        <p:spPr>
          <a:xfrm>
            <a:off x="551384" y="2132856"/>
            <a:ext cx="11089232" cy="4114800"/>
          </a:xfrm>
        </p:spPr>
        <p:txBody>
          <a:bodyPr/>
          <a:lstStyle/>
          <a:p>
            <a:r>
              <a:rPr lang="zh-CN" altLang="en-US" dirty="0" smtClean="0"/>
              <a:t>例题</a:t>
            </a:r>
            <a:r>
              <a:rPr lang="en-US" altLang="zh-CN" dirty="0" smtClean="0"/>
              <a:t>5.4</a:t>
            </a:r>
          </a:p>
          <a:p>
            <a:r>
              <a:rPr lang="zh-CN" altLang="en-US" sz="2800" dirty="0"/>
              <a:t>详</a:t>
            </a:r>
            <a:r>
              <a:rPr lang="zh-CN" altLang="en-US" sz="2800" dirty="0" smtClean="0"/>
              <a:t>见</a:t>
            </a:r>
            <a:r>
              <a:rPr lang="en-US" altLang="zh-CN" sz="2800" dirty="0" smtClean="0"/>
              <a:t>P87</a:t>
            </a:r>
          </a:p>
          <a:p>
            <a:r>
              <a:rPr lang="en-US" altLang="zh-CN" sz="2800" dirty="0"/>
              <a:t> </a:t>
            </a:r>
            <a:r>
              <a:rPr lang="zh-CN" altLang="zh-CN" sz="2800" dirty="0"/>
              <a:t>当研究者怀疑参数方差分析的正态性前提未能满足时，可以考虑非参数检验。例题</a:t>
            </a:r>
            <a:r>
              <a:rPr lang="en-US" altLang="zh-CN" sz="2800" dirty="0"/>
              <a:t>4.6</a:t>
            </a:r>
            <a:r>
              <a:rPr lang="zh-CN" altLang="zh-CN" sz="2800" dirty="0"/>
              <a:t>中的研究者采用了单因素方差分析，而与之对应的非参数检验就是单向秩次方差分析。其基本思路是将各个年龄段的数据合起来编秩次，再分开计算各个年龄段的秩次之和，如果各年龄段的秩和差异不大，则认为它们没有显著差异，反之，说明至少有两个年龄段之间有显著差异。</a:t>
            </a:r>
          </a:p>
          <a:p>
            <a:r>
              <a:rPr lang="zh-CN" altLang="zh-CN" sz="2800" dirty="0" smtClean="0"/>
              <a:t>在</a:t>
            </a:r>
            <a:r>
              <a:rPr lang="zh-CN" altLang="zh-CN" sz="2800" dirty="0"/>
              <a:t>用</a:t>
            </a:r>
            <a:r>
              <a:rPr lang="en-US" altLang="zh-CN" sz="2800" dirty="0"/>
              <a:t>SPSS</a:t>
            </a:r>
            <a:r>
              <a:rPr lang="zh-CN" altLang="zh-CN" sz="2800" dirty="0"/>
              <a:t>进行非参数检验时，用户无需将原始数据转换成秩次，软件会自动完成整个分析过程，无需用户干预。</a:t>
            </a:r>
            <a:endParaRPr lang="en-US" altLang="zh-CN" sz="2800" dirty="0"/>
          </a:p>
        </p:txBody>
      </p:sp>
    </p:spTree>
    <p:extLst>
      <p:ext uri="{BB962C8B-B14F-4D97-AF65-F5344CB8AC3E}">
        <p14:creationId xmlns:p14="http://schemas.microsoft.com/office/powerpoint/2010/main" val="3222638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五、</a:t>
            </a:r>
            <a:r>
              <a:rPr lang="zh-CN" altLang="zh-CN" dirty="0"/>
              <a:t>单向秩次方差分析</a:t>
            </a:r>
            <a:endParaRPr lang="zh-CN" altLang="en-US" b="1" dirty="0"/>
          </a:p>
        </p:txBody>
      </p:sp>
      <p:sp>
        <p:nvSpPr>
          <p:cNvPr id="3" name="内容占位符 2"/>
          <p:cNvSpPr>
            <a:spLocks noGrp="1"/>
          </p:cNvSpPr>
          <p:nvPr>
            <p:ph idx="1"/>
          </p:nvPr>
        </p:nvSpPr>
        <p:spPr>
          <a:xfrm>
            <a:off x="551384" y="1756405"/>
            <a:ext cx="11089232" cy="4114800"/>
          </a:xfrm>
        </p:spPr>
        <p:txBody>
          <a:bodyPr/>
          <a:lstStyle/>
          <a:p>
            <a:r>
              <a:rPr lang="zh-CN" altLang="en-US" dirty="0" smtClean="0"/>
              <a:t>例题</a:t>
            </a:r>
            <a:r>
              <a:rPr lang="en-US" altLang="zh-CN" dirty="0" smtClean="0"/>
              <a:t>5.5</a:t>
            </a:r>
          </a:p>
          <a:p>
            <a:r>
              <a:rPr lang="zh-CN" altLang="en-US" sz="2800" dirty="0"/>
              <a:t>详</a:t>
            </a:r>
            <a:r>
              <a:rPr lang="zh-CN" altLang="en-US" sz="2800" dirty="0" smtClean="0"/>
              <a:t>见</a:t>
            </a:r>
            <a:r>
              <a:rPr lang="en-US" altLang="zh-CN" sz="2800" dirty="0" smtClean="0"/>
              <a:t>P88—P89</a:t>
            </a:r>
          </a:p>
          <a:p>
            <a:r>
              <a:rPr lang="zh-CN" altLang="zh-CN" sz="2800" dirty="0"/>
              <a:t>本题和例题</a:t>
            </a:r>
            <a:r>
              <a:rPr lang="en-US" altLang="zh-CN" sz="2800" dirty="0"/>
              <a:t>5.6</a:t>
            </a:r>
            <a:r>
              <a:rPr lang="zh-CN" altLang="zh-CN" sz="2800" dirty="0"/>
              <a:t>继续采用例题</a:t>
            </a:r>
            <a:r>
              <a:rPr lang="en-US" altLang="zh-CN" sz="2800" dirty="0"/>
              <a:t>4.8</a:t>
            </a:r>
            <a:r>
              <a:rPr lang="zh-CN" altLang="zh-CN" sz="2800" dirty="0"/>
              <a:t>的数据，为方便起见，我们将原数据文件复制并更名为“例题</a:t>
            </a:r>
            <a:r>
              <a:rPr lang="en-US" altLang="zh-CN" sz="2800" dirty="0"/>
              <a:t>0505WM</a:t>
            </a:r>
            <a:r>
              <a:rPr lang="zh-CN" altLang="zh-CN" sz="2800" dirty="0"/>
              <a:t>训练效果非参数检验双相关样本</a:t>
            </a:r>
            <a:r>
              <a:rPr lang="en-US" altLang="zh-CN" sz="2800" dirty="0"/>
              <a:t>.sav</a:t>
            </a:r>
            <a:r>
              <a:rPr lang="zh-CN" altLang="zh-CN" sz="2800" dirty="0"/>
              <a:t>”，并将</a:t>
            </a:r>
            <a:r>
              <a:rPr lang="en-US" altLang="zh-CN" sz="2800" dirty="0"/>
              <a:t>3</a:t>
            </a:r>
            <a:r>
              <a:rPr lang="zh-CN" altLang="zh-CN" sz="2800" dirty="0"/>
              <a:t>个</a:t>
            </a:r>
            <a:r>
              <a:rPr lang="en-US" altLang="zh-CN" sz="2800" dirty="0"/>
              <a:t>CRE</a:t>
            </a:r>
            <a:r>
              <a:rPr lang="zh-CN" altLang="zh-CN" sz="2800" dirty="0"/>
              <a:t>变量的</a:t>
            </a:r>
            <a:r>
              <a:rPr lang="en-US" altLang="zh-CN" sz="2800" dirty="0"/>
              <a:t>Measure</a:t>
            </a:r>
            <a:r>
              <a:rPr lang="zh-CN" altLang="zh-CN" sz="2800" dirty="0"/>
              <a:t>属性都改为</a:t>
            </a:r>
            <a:r>
              <a:rPr lang="en-US" altLang="zh-CN" sz="2800" dirty="0"/>
              <a:t>Scale</a:t>
            </a:r>
            <a:r>
              <a:rPr lang="zh-CN" altLang="zh-CN" sz="2800" dirty="0"/>
              <a:t>。将其打开后可以完成例题</a:t>
            </a:r>
            <a:r>
              <a:rPr lang="en-US" altLang="zh-CN" sz="2800" dirty="0"/>
              <a:t>5.5</a:t>
            </a:r>
            <a:r>
              <a:rPr lang="zh-CN" altLang="zh-CN" sz="2800" dirty="0"/>
              <a:t>和例题</a:t>
            </a:r>
            <a:r>
              <a:rPr lang="en-US" altLang="zh-CN" sz="2800" dirty="0"/>
              <a:t>5.6</a:t>
            </a:r>
            <a:r>
              <a:rPr lang="zh-CN" altLang="zh-CN" sz="2800" dirty="0"/>
              <a:t>的</a:t>
            </a:r>
            <a:r>
              <a:rPr lang="en-US" altLang="zh-CN" sz="2800" dirty="0"/>
              <a:t>SPSS</a:t>
            </a:r>
            <a:r>
              <a:rPr lang="zh-CN" altLang="zh-CN" sz="2800" dirty="0"/>
              <a:t>操作。</a:t>
            </a:r>
          </a:p>
          <a:p>
            <a:r>
              <a:rPr lang="en-US" altLang="zh-CN" sz="2800" dirty="0"/>
              <a:t>    </a:t>
            </a:r>
            <a:r>
              <a:rPr lang="zh-CN" altLang="zh-CN" sz="2800" dirty="0"/>
              <a:t>例题</a:t>
            </a:r>
            <a:r>
              <a:rPr lang="en-US" altLang="zh-CN" sz="2800" dirty="0"/>
              <a:t>4.5</a:t>
            </a:r>
            <a:r>
              <a:rPr lang="zh-CN" altLang="zh-CN" sz="2800" dirty="0"/>
              <a:t>比较的是第一次测试成绩</a:t>
            </a:r>
            <a:r>
              <a:rPr lang="en-US" altLang="zh-CN" sz="2800" dirty="0"/>
              <a:t>CRE1</a:t>
            </a:r>
            <a:r>
              <a:rPr lang="zh-CN" altLang="zh-CN" sz="2800" dirty="0"/>
              <a:t>与第</a:t>
            </a:r>
            <a:r>
              <a:rPr lang="en-US" altLang="zh-CN" sz="2800" dirty="0"/>
              <a:t>1</a:t>
            </a:r>
            <a:r>
              <a:rPr lang="zh-CN" altLang="zh-CN" sz="2800" dirty="0"/>
              <a:t>轮训练后的成绩</a:t>
            </a:r>
            <a:r>
              <a:rPr lang="en-US" altLang="zh-CN" sz="2800" dirty="0"/>
              <a:t>CRE2</a:t>
            </a:r>
            <a:r>
              <a:rPr lang="zh-CN" altLang="zh-CN" sz="2800" dirty="0"/>
              <a:t>。这里用符号检验和符号秩次检验来解答同样的问题。</a:t>
            </a:r>
          </a:p>
        </p:txBody>
      </p:sp>
    </p:spTree>
    <p:extLst>
      <p:ext uri="{BB962C8B-B14F-4D97-AF65-F5344CB8AC3E}">
        <p14:creationId xmlns:p14="http://schemas.microsoft.com/office/powerpoint/2010/main" val="32258639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JlMWY2ZDVhYmNiZTVkODBhOWEzZmZlMTQ2OThhM2YifQ=="/>
</p:tagLst>
</file>

<file path=ppt/theme/theme1.xml><?xml version="1.0" encoding="utf-8"?>
<a:theme xmlns:a="http://schemas.openxmlformats.org/drawingml/2006/main" name="认知心理学01.htm">
  <a:themeElements>
    <a:clrScheme name="认知心理学01.htm 8">
      <a:dk1>
        <a:srgbClr val="0000CC"/>
      </a:dk1>
      <a:lt1>
        <a:srgbClr val="FFFFCC"/>
      </a:lt1>
      <a:dk2>
        <a:srgbClr val="FF6600"/>
      </a:dk2>
      <a:lt2>
        <a:srgbClr val="969696"/>
      </a:lt2>
      <a:accent1>
        <a:srgbClr val="FF9900"/>
      </a:accent1>
      <a:accent2>
        <a:srgbClr val="00FFFF"/>
      </a:accent2>
      <a:accent3>
        <a:srgbClr val="FFFFE2"/>
      </a:accent3>
      <a:accent4>
        <a:srgbClr val="0000AE"/>
      </a:accent4>
      <a:accent5>
        <a:srgbClr val="FFCAAA"/>
      </a:accent5>
      <a:accent6>
        <a:srgbClr val="00E7E7"/>
      </a:accent6>
      <a:hlink>
        <a:srgbClr val="0000CC"/>
      </a:hlink>
      <a:folHlink>
        <a:srgbClr val="9999FF"/>
      </a:folHlink>
    </a:clrScheme>
    <a:fontScheme name="自定义 1">
      <a:majorFont>
        <a:latin typeface="Times New Roman"/>
        <a:ea typeface="楷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认知心理学01.htm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认知心理学01.ht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认知心理学01.htm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认知心理学01.htm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认知心理学01.htm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认知心理学01.htm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认知心理学01.htm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认知心理学01.htm 8">
        <a:dk1>
          <a:srgbClr val="0000CC"/>
        </a:dk1>
        <a:lt1>
          <a:srgbClr val="FFFFCC"/>
        </a:lt1>
        <a:dk2>
          <a:srgbClr val="FF6600"/>
        </a:dk2>
        <a:lt2>
          <a:srgbClr val="969696"/>
        </a:lt2>
        <a:accent1>
          <a:srgbClr val="FF9900"/>
        </a:accent1>
        <a:accent2>
          <a:srgbClr val="00FFFF"/>
        </a:accent2>
        <a:accent3>
          <a:srgbClr val="FFFFE2"/>
        </a:accent3>
        <a:accent4>
          <a:srgbClr val="0000AE"/>
        </a:accent4>
        <a:accent5>
          <a:srgbClr val="FFCAAA"/>
        </a:accent5>
        <a:accent6>
          <a:srgbClr val="00E7E7"/>
        </a:accent6>
        <a:hlink>
          <a:srgbClr val="0000CC"/>
        </a:hlink>
        <a:folHlink>
          <a:srgbClr val="9999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3369</Words>
  <Application>Microsoft Office PowerPoint</Application>
  <PresentationFormat>宽屏</PresentationFormat>
  <Paragraphs>84</Paragraphs>
  <Slides>24</Slides>
  <Notes>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等线</vt:lpstr>
      <vt:lpstr>楷体</vt:lpstr>
      <vt:lpstr>宋体</vt:lpstr>
      <vt:lpstr>Arial</vt:lpstr>
      <vt:lpstr>Cambria Math</vt:lpstr>
      <vt:lpstr>Times New Roman</vt:lpstr>
      <vt:lpstr>认知心理学01.htm</vt:lpstr>
      <vt:lpstr>心理统计方法与应用</vt:lpstr>
      <vt:lpstr>第5章  非参数检验·随机化检验</vt:lpstr>
      <vt:lpstr>PowerPoint 演示文稿</vt:lpstr>
      <vt:lpstr>PowerPoint 演示文稿</vt:lpstr>
      <vt:lpstr>一、单样本游程检验</vt:lpstr>
      <vt:lpstr>二、正态分布拟合优度检验</vt:lpstr>
      <vt:lpstr>三、双独立样本 ——曼惠特尼U检验、柯斯检验</vt:lpstr>
      <vt:lpstr>四、单向秩次方差分析</vt:lpstr>
      <vt:lpstr>五、单向秩次方差分析</vt:lpstr>
      <vt:lpstr>六、双向秩次方差分析</vt:lpstr>
      <vt:lpstr>PowerPoint 演示文稿</vt:lpstr>
      <vt:lpstr>PowerPoint 演示文稿</vt:lpstr>
      <vt:lpstr>一、单向χ2检验</vt:lpstr>
      <vt:lpstr>例题5.7</vt:lpstr>
      <vt:lpstr>二、独立样本χ2检验</vt:lpstr>
      <vt:lpstr>例题5.8</vt:lpstr>
      <vt:lpstr>三、相关样本χ2检验</vt:lpstr>
      <vt:lpstr>例题5.9</vt:lpstr>
      <vt:lpstr>PowerPoint 演示文稿</vt:lpstr>
      <vt:lpstr>一、随机化检验</vt:lpstr>
      <vt:lpstr>例题5.10</vt:lpstr>
      <vt:lpstr>二、自助法</vt:lpstr>
      <vt:lpstr>例题5.10</vt:lpstr>
      <vt:lpstr>谢谢！</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MAP应用心理统计学01多元线性回归</dc:title>
  <dc:creator>admin</dc:creator>
  <cp:lastModifiedBy>test</cp:lastModifiedBy>
  <cp:revision>90</cp:revision>
  <cp:lastPrinted>2411-12-30T00:00:00Z</cp:lastPrinted>
  <dcterms:created xsi:type="dcterms:W3CDTF">2011-09-18T22:05:00Z</dcterms:created>
  <dcterms:modified xsi:type="dcterms:W3CDTF">2024-10-22T08:41:05Z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F98C19BE935F461392905B6D28A5A406_12</vt:lpwstr>
  </property>
</Properties>
</file>