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367" r:id="rId2"/>
    <p:sldId id="420" r:id="rId3"/>
    <p:sldId id="387" r:id="rId4"/>
    <p:sldId id="380" r:id="rId5"/>
    <p:sldId id="368" r:id="rId6"/>
    <p:sldId id="369" r:id="rId7"/>
    <p:sldId id="388" r:id="rId8"/>
    <p:sldId id="425" r:id="rId9"/>
    <p:sldId id="426" r:id="rId10"/>
    <p:sldId id="427" r:id="rId11"/>
    <p:sldId id="370" r:id="rId12"/>
    <p:sldId id="399" r:id="rId13"/>
    <p:sldId id="400" r:id="rId14"/>
    <p:sldId id="404" r:id="rId15"/>
    <p:sldId id="386" r:id="rId16"/>
    <p:sldId id="401" r:id="rId17"/>
    <p:sldId id="405" r:id="rId18"/>
    <p:sldId id="406" r:id="rId19"/>
    <p:sldId id="428" r:id="rId20"/>
    <p:sldId id="429" r:id="rId21"/>
    <p:sldId id="430" r:id="rId22"/>
    <p:sldId id="431" r:id="rId23"/>
    <p:sldId id="432" r:id="rId24"/>
    <p:sldId id="433" r:id="rId25"/>
    <p:sldId id="434" r:id="rId26"/>
    <p:sldId id="435" r:id="rId27"/>
    <p:sldId id="436" r:id="rId28"/>
    <p:sldId id="437" r:id="rId29"/>
    <p:sldId id="438" r:id="rId30"/>
    <p:sldId id="439" r:id="rId31"/>
    <p:sldId id="440" r:id="rId32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7">
          <p15:clr>
            <a:srgbClr val="A4A3A4"/>
          </p15:clr>
        </p15:guide>
        <p15:guide id="2" pos="37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DAF2"/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05"/>
  </p:normalViewPr>
  <p:slideViewPr>
    <p:cSldViewPr showGuides="1">
      <p:cViewPr varScale="1">
        <p:scale>
          <a:sx n="75" d="100"/>
          <a:sy n="75" d="100"/>
        </p:scale>
        <p:origin x="525" y="-372"/>
      </p:cViewPr>
      <p:guideLst>
        <p:guide orient="horz" pos="2127"/>
        <p:guide pos="3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9C1B6F-0051-4926-9AA7-B0CD1DB9DA2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78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13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99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14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19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15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16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501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17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18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2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3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4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5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6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7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11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/>
              <a:t>12</a:t>
            </a:fld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CADA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Rectangle 1027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/>
            <a:r>
              <a:rPr lang="zh-CN" altLang="zh-CN" dirty="0"/>
              <a:t>第二级</a:t>
            </a:r>
          </a:p>
          <a:p>
            <a:pPr lvl="2"/>
            <a:r>
              <a:rPr lang="zh-CN" altLang="zh-CN" dirty="0"/>
              <a:t>第三级</a:t>
            </a:r>
          </a:p>
          <a:p>
            <a:pPr lvl="3"/>
            <a:r>
              <a:rPr lang="zh-CN" altLang="zh-CN" dirty="0"/>
              <a:t>第四级</a:t>
            </a:r>
          </a:p>
          <a:p>
            <a:pPr lvl="4"/>
            <a:r>
              <a:rPr lang="zh-CN" altLang="zh-CN" dirty="0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DD9954-59A8-4B27-98FE-09F252A3DFEB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en-US" altLang="zh-CN" b="1" dirty="0">
                <a:latin typeface="+mn-lt"/>
                <a:ea typeface="楷体" panose="02010609060101010101" charset="-122"/>
              </a:rPr>
              <a:t>11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章 因子分析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orient="vert"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zh-CN" altLang="en-US" b="1" dirty="0">
                <a:latin typeface="宋体" panose="02010600030101010101" pitchFamily="2" charset="-122"/>
              </a:rPr>
              <a:t>因子分析的目的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因子分析的原理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因子分析的步骤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因子分析结果解读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j-ea"/>
              </a:rPr>
              <a:t>公因子方差</a:t>
            </a:r>
            <a:r>
              <a:rPr lang="en-US" altLang="zh-CN" b="1" dirty="0">
                <a:latin typeface="+mj-ea"/>
              </a:rPr>
              <a:t>·</a:t>
            </a:r>
            <a:r>
              <a:rPr lang="zh-CN" altLang="en-US" b="1" dirty="0">
                <a:latin typeface="+mj-ea"/>
              </a:rPr>
              <a:t>因子贡献度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7568" y="1916832"/>
            <a:ext cx="8063169" cy="453650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>
          <a:xfrm>
            <a:off x="2057400" y="457200"/>
            <a:ext cx="7772400" cy="6858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宋体" panose="02010600030101010101" pitchFamily="2" charset="-122"/>
              </a:rPr>
              <a:t>因子分析的步骤</a:t>
            </a:r>
            <a:endParaRPr lang="zh-CN" altLang="en-US" b="1" dirty="0"/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1703388" y="1701800"/>
            <a:ext cx="8659812" cy="3816350"/>
          </a:xfrm>
        </p:spPr>
        <p:txBody>
          <a:bodyPr vert="horz" wrap="square" lIns="91440" tIns="45720" rIns="91440" bIns="45720" anchor="t"/>
          <a:lstStyle/>
          <a:p>
            <a:pPr algn="just">
              <a:buNone/>
            </a:pPr>
            <a:r>
              <a:rPr lang="zh-CN" altLang="en-US" b="1"/>
              <a:t>准备</a:t>
            </a:r>
            <a:r>
              <a:rPr lang="zh-CN" altLang="en-US" b="1" dirty="0"/>
              <a:t>工作：检验是否满足前提——变量间有较强的相关</a:t>
            </a:r>
          </a:p>
          <a:p>
            <a:pPr algn="just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）确定因子的个数</a:t>
            </a:r>
          </a:p>
          <a:p>
            <a:pPr algn="just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2</a:t>
            </a:r>
            <a:r>
              <a:rPr lang="zh-CN" altLang="en-US" b="1" dirty="0"/>
              <a:t>）导出因子负荷矩阵</a:t>
            </a:r>
          </a:p>
          <a:p>
            <a:pPr algn="just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3</a:t>
            </a:r>
            <a:r>
              <a:rPr lang="zh-CN" altLang="en-US" b="1" dirty="0"/>
              <a:t>）对因子负荷矩阵进行旋转变换（必要时）</a:t>
            </a:r>
          </a:p>
          <a:p>
            <a:pPr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（</a:t>
            </a:r>
            <a:r>
              <a:rPr lang="en-US" altLang="zh-CN" b="1" dirty="0"/>
              <a:t>4</a:t>
            </a:r>
            <a:r>
              <a:rPr lang="zh-CN" altLang="en-US" b="1" dirty="0">
                <a:latin typeface="宋体" panose="02010600030101010101" pitchFamily="2" charset="-122"/>
              </a:rPr>
              <a:t>）因子计分（需要时）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/>
              <a:t>前提检验</a:t>
            </a:r>
          </a:p>
        </p:txBody>
      </p:sp>
      <p:sp>
        <p:nvSpPr>
          <p:cNvPr id="34819" name="Rectangle 3"/>
          <p:cNvSpPr>
            <a:spLocks noGrp="1"/>
          </p:cNvSpPr>
          <p:nvPr>
            <p:ph idx="1"/>
          </p:nvPr>
        </p:nvSpPr>
        <p:spPr>
          <a:xfrm>
            <a:off x="767408" y="1557338"/>
            <a:ext cx="10729192" cy="4895850"/>
          </a:xfrm>
        </p:spPr>
        <p:txBody>
          <a:bodyPr vert="horz" wrap="square" lIns="91440" tIns="45720" rIns="91440" bIns="45720" anchor="t"/>
          <a:lstStyle/>
          <a:p>
            <a:r>
              <a:rPr lang="zh-CN" altLang="en-US" b="1" dirty="0"/>
              <a:t>反映象相关矩阵（anti-image correlation matrix）</a:t>
            </a:r>
            <a:endParaRPr lang="en-US" altLang="zh-CN" b="1" dirty="0"/>
          </a:p>
          <a:p>
            <a:pPr lvl="1"/>
            <a:r>
              <a:rPr lang="zh-CN" altLang="en-US" b="1" dirty="0"/>
              <a:t>如果元素值</a:t>
            </a:r>
            <a:r>
              <a:rPr lang="zh-CN" altLang="en-US" b="1" dirty="0">
                <a:solidFill>
                  <a:srgbClr val="FF0000"/>
                </a:solidFill>
              </a:rPr>
              <a:t>较小</a:t>
            </a:r>
            <a:r>
              <a:rPr lang="zh-CN" altLang="en-US" b="1" dirty="0"/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适合</a:t>
            </a:r>
            <a:r>
              <a:rPr lang="zh-CN" altLang="en-US" b="1" dirty="0"/>
              <a:t>因子分析</a:t>
            </a:r>
          </a:p>
          <a:p>
            <a:r>
              <a:rPr lang="zh-CN" altLang="en-US" b="1" dirty="0"/>
              <a:t>巴特利特球体检验（Bartlett test of sphericity）</a:t>
            </a:r>
            <a:endParaRPr lang="en-US" altLang="zh-CN" b="1" dirty="0"/>
          </a:p>
          <a:p>
            <a:pPr lvl="1"/>
            <a:r>
              <a:rPr lang="zh-CN" altLang="en-US" b="1" dirty="0"/>
              <a:t>如</a:t>
            </a:r>
            <a:r>
              <a:rPr lang="zh-CN" altLang="en-US" b="1" dirty="0">
                <a:solidFill>
                  <a:srgbClr val="FF0000"/>
                </a:solidFill>
              </a:rPr>
              <a:t>拒绝零假设</a:t>
            </a:r>
            <a:r>
              <a:rPr lang="zh-CN" altLang="en-US" b="1" dirty="0"/>
              <a:t>，</a:t>
            </a:r>
            <a:r>
              <a:rPr lang="zh-CN" altLang="en-US" b="1" dirty="0">
                <a:solidFill>
                  <a:srgbClr val="FF0000"/>
                </a:solidFill>
              </a:rPr>
              <a:t>适合</a:t>
            </a:r>
            <a:r>
              <a:rPr lang="zh-CN" altLang="en-US" b="1" dirty="0"/>
              <a:t>进行因子分析</a:t>
            </a:r>
          </a:p>
          <a:p>
            <a:r>
              <a:rPr lang="zh-CN" altLang="en-US" b="1" dirty="0"/>
              <a:t>KMO量</a:t>
            </a:r>
            <a:endParaRPr lang="en-US" altLang="zh-CN" b="1" dirty="0"/>
          </a:p>
          <a:p>
            <a:pPr lvl="1"/>
            <a:r>
              <a:rPr lang="en-US" altLang="zh-CN" b="1" dirty="0"/>
              <a:t>0.9</a:t>
            </a:r>
            <a:r>
              <a:rPr lang="zh-CN" altLang="en-US" b="1" dirty="0"/>
              <a:t>以上非常好，</a:t>
            </a:r>
            <a:r>
              <a:rPr lang="en-US" altLang="zh-CN" b="1" dirty="0"/>
              <a:t>0.8</a:t>
            </a:r>
            <a:r>
              <a:rPr lang="zh-CN" altLang="en-US" b="1" dirty="0"/>
              <a:t>以上好；</a:t>
            </a:r>
            <a:r>
              <a:rPr lang="en-US" altLang="zh-CN" b="1" dirty="0"/>
              <a:t>0.7</a:t>
            </a:r>
            <a:r>
              <a:rPr lang="zh-CN" altLang="en-US" b="1" dirty="0"/>
              <a:t>一般；</a:t>
            </a:r>
            <a:r>
              <a:rPr lang="en-US" altLang="zh-CN" b="1" dirty="0"/>
              <a:t>0.5~0.6</a:t>
            </a:r>
            <a:r>
              <a:rPr lang="zh-CN" altLang="en-US" b="1" dirty="0"/>
              <a:t>，差；</a:t>
            </a:r>
            <a:r>
              <a:rPr lang="zh-CN" altLang="en-US" b="1" dirty="0">
                <a:solidFill>
                  <a:srgbClr val="FF0000"/>
                </a:solidFill>
              </a:rPr>
              <a:t>适合（较适合、勉强适合）</a:t>
            </a:r>
            <a:r>
              <a:rPr lang="zh-CN" altLang="en-US" b="1" dirty="0"/>
              <a:t>因子分析</a:t>
            </a:r>
            <a:endParaRPr lang="en-US" altLang="zh-CN" b="1" dirty="0"/>
          </a:p>
          <a:p>
            <a:pPr lvl="1"/>
            <a:r>
              <a:rPr lang="en-US" altLang="zh-CN" b="1" dirty="0"/>
              <a:t>KMO </a:t>
            </a:r>
            <a:r>
              <a:rPr lang="en-US" altLang="zh-CN" b="1" dirty="0">
                <a:solidFill>
                  <a:srgbClr val="FF0000"/>
                </a:solidFill>
              </a:rPr>
              <a:t>&lt; 0.5</a:t>
            </a:r>
            <a:r>
              <a:rPr lang="zh-CN" altLang="en-US" b="1" dirty="0"/>
              <a:t> ，</a:t>
            </a:r>
            <a:r>
              <a:rPr lang="zh-CN" altLang="en-US" b="1" dirty="0">
                <a:solidFill>
                  <a:srgbClr val="FF0000"/>
                </a:solidFill>
              </a:rPr>
              <a:t>不适合</a:t>
            </a:r>
            <a:r>
              <a:rPr lang="zh-CN" altLang="en-US" b="1" dirty="0"/>
              <a:t>因子分析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/>
              <a:t>因子求解</a:t>
            </a: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zh-CN" altLang="en-US" b="1" dirty="0"/>
              <a:t>确定因子的个数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/>
              <a:t>公因子分析</a:t>
            </a:r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zh-CN" altLang="en-US" b="1" dirty="0"/>
              <a:t>主成分分析——解释变量</a:t>
            </a:r>
          </a:p>
          <a:p>
            <a:r>
              <a:rPr lang="zh-CN" altLang="en-US" b="1" dirty="0"/>
              <a:t>公因子分析——解释相关</a:t>
            </a:r>
          </a:p>
          <a:p>
            <a:pPr lvl="1"/>
            <a:r>
              <a:rPr lang="zh-CN" altLang="en-US" b="1" dirty="0"/>
              <a:t>诸多方法，结果相差不大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2208213" y="44450"/>
            <a:ext cx="77724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/>
              <a:t>主成分分析</a:t>
            </a:r>
          </a:p>
        </p:txBody>
      </p:sp>
      <p:pic>
        <p:nvPicPr>
          <p:cNvPr id="40963" name="Picture 4" descr="D:\心理学\教学\心理统计学\regr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32175" y="1270000"/>
            <a:ext cx="5561013" cy="5356225"/>
          </a:xfrm>
        </p:spPr>
      </p:pic>
      <p:sp>
        <p:nvSpPr>
          <p:cNvPr id="17412" name="Line 4"/>
          <p:cNvSpPr/>
          <p:nvPr/>
        </p:nvSpPr>
        <p:spPr>
          <a:xfrm>
            <a:off x="4800600" y="2060575"/>
            <a:ext cx="2519363" cy="29543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3" name="Line 5"/>
          <p:cNvSpPr/>
          <p:nvPr/>
        </p:nvSpPr>
        <p:spPr>
          <a:xfrm flipV="1">
            <a:off x="3144838" y="1125538"/>
            <a:ext cx="5761037" cy="4751387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/>
              <a:t>确定因子数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sz="half" idx="1"/>
          </p:nvPr>
        </p:nvSpPr>
        <p:spPr>
          <a:xfrm>
            <a:off x="2207568" y="1916832"/>
            <a:ext cx="7992888" cy="4391893"/>
          </a:xfrm>
        </p:spPr>
        <p:txBody>
          <a:bodyPr vert="horz" wrap="square" lIns="91440" tIns="45720" rIns="91440" bIns="45720" anchor="t"/>
          <a:lstStyle/>
          <a:p>
            <a:pPr>
              <a:buClrTx/>
              <a:buSzTx/>
              <a:buFontTx/>
            </a:pPr>
            <a:r>
              <a:rPr lang="zh-CN" altLang="en-US" b="1" dirty="0"/>
              <a:t>特征值原则（</a:t>
            </a:r>
            <a:r>
              <a:rPr lang="zh-CN" altLang="en-US" b="1" i="1" dirty="0">
                <a:sym typeface="Times New Roman" panose="02020603050405020304" pitchFamily="18" charset="0"/>
              </a:rPr>
              <a:t>λ</a:t>
            </a:r>
            <a:r>
              <a:rPr lang="zh-CN" altLang="en-US" b="1" dirty="0"/>
              <a:t>≥1）</a:t>
            </a:r>
          </a:p>
          <a:p>
            <a:pPr>
              <a:buClrTx/>
              <a:buSzTx/>
              <a:buFontTx/>
            </a:pPr>
            <a:r>
              <a:rPr lang="zh-CN" altLang="en-US" b="1" dirty="0"/>
              <a:t>碎石检验</a:t>
            </a:r>
            <a:endParaRPr lang="en-US" altLang="zh-CN" b="1" dirty="0"/>
          </a:p>
          <a:p>
            <a:pPr>
              <a:buClrTx/>
              <a:buSzTx/>
              <a:buFontTx/>
            </a:pPr>
            <a:r>
              <a:rPr lang="zh-CN" altLang="en-US" b="1" dirty="0">
                <a:sym typeface="Times New Roman" panose="02020603050405020304" pitchFamily="18" charset="0"/>
              </a:rPr>
              <a:t>解释方差的累积比例</a:t>
            </a:r>
          </a:p>
          <a:p>
            <a:pPr>
              <a:buClrTx/>
              <a:buSzTx/>
              <a:buFontTx/>
            </a:pPr>
            <a:endParaRPr lang="zh-CN" altLang="en-US" b="1" i="1" dirty="0">
              <a:sym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2208213" y="44450"/>
            <a:ext cx="77724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/>
              <a:t>因子旋转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sz="half" idx="1"/>
          </p:nvPr>
        </p:nvSpPr>
        <p:spPr>
          <a:xfrm>
            <a:off x="1487488" y="1052513"/>
            <a:ext cx="9217024" cy="4114800"/>
          </a:xfrm>
        </p:spPr>
        <p:txBody>
          <a:bodyPr vert="horz" wrap="square" lIns="91440" tIns="45720" rIns="91440" bIns="45720" anchor="t"/>
          <a:lstStyle/>
          <a:p>
            <a:pPr>
              <a:buClrTx/>
              <a:buSzTx/>
              <a:buFontTx/>
            </a:pPr>
            <a:r>
              <a:rPr lang="zh-CN" altLang="en-US" b="1" dirty="0"/>
              <a:t>目的在于便于解释因子含义</a:t>
            </a:r>
          </a:p>
          <a:p>
            <a:pPr>
              <a:buClrTx/>
              <a:buSzTx/>
              <a:buFontTx/>
            </a:pPr>
            <a:r>
              <a:rPr lang="zh-CN" altLang="en-US" b="1" dirty="0"/>
              <a:t>正交旋转与斜交旋转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/>
              <a:t>因子值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sz="half" idx="1"/>
          </p:nvPr>
        </p:nvSpPr>
        <p:spPr>
          <a:xfrm>
            <a:off x="2209800" y="1981200"/>
            <a:ext cx="7847013" cy="4114800"/>
          </a:xfrm>
        </p:spPr>
        <p:txBody>
          <a:bodyPr vert="horz" wrap="square" lIns="91440" tIns="45720" rIns="91440" bIns="45720" anchor="t"/>
          <a:lstStyle/>
          <a:p>
            <a:pPr>
              <a:buClrTx/>
              <a:buSzTx/>
              <a:buFontTx/>
            </a:pPr>
            <a:r>
              <a:rPr lang="zh-CN" altLang="en-US" b="1" dirty="0"/>
              <a:t>以公因子为新变量，描述个案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11.1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假定某研究者搜集了</a:t>
            </a:r>
            <a:r>
              <a:rPr lang="en-US" altLang="zh-CN" b="1" dirty="0"/>
              <a:t>60</a:t>
            </a:r>
            <a:r>
              <a:rPr lang="zh-CN" altLang="en-US" b="1" dirty="0"/>
              <a:t>名参试者</a:t>
            </a:r>
            <a:r>
              <a:rPr lang="en-US" altLang="zh-CN" b="1" dirty="0"/>
              <a:t>5</a:t>
            </a:r>
            <a:r>
              <a:rPr lang="zh-CN" altLang="en-US" b="1" dirty="0"/>
              <a:t>个方面的数据：操作智力得分（</a:t>
            </a:r>
            <a:r>
              <a:rPr lang="en-US" altLang="zh-CN" b="1" dirty="0" err="1"/>
              <a:t>IQp</a:t>
            </a:r>
            <a:r>
              <a:rPr lang="zh-CN" altLang="en-US" b="1" dirty="0"/>
              <a:t>）、言语智力得分（</a:t>
            </a:r>
            <a:r>
              <a:rPr lang="en-US" altLang="zh-CN" b="1" dirty="0" err="1"/>
              <a:t>IQv</a:t>
            </a:r>
            <a:r>
              <a:rPr lang="zh-CN" altLang="en-US" b="1" dirty="0"/>
              <a:t>）、大脑皮层总面积的估计量（</a:t>
            </a:r>
            <a:r>
              <a:rPr lang="en-US" altLang="zh-CN" b="1" dirty="0" err="1"/>
              <a:t>ZCortex</a:t>
            </a:r>
            <a:r>
              <a:rPr lang="zh-CN" altLang="en-US" b="1" dirty="0"/>
              <a:t>）、情绪调节能力得分（</a:t>
            </a:r>
            <a:r>
              <a:rPr lang="en-US" altLang="zh-CN" b="1" dirty="0" err="1"/>
              <a:t>EmoReg</a:t>
            </a:r>
            <a:r>
              <a:rPr lang="zh-CN" altLang="en-US" b="1" dirty="0"/>
              <a:t>）和沟通能力得分（</a:t>
            </a:r>
            <a:r>
              <a:rPr lang="en-US" altLang="zh-CN" b="1" dirty="0"/>
              <a:t>Comm</a:t>
            </a:r>
            <a:r>
              <a:rPr lang="zh-CN" altLang="en-US" b="1" dirty="0"/>
              <a:t>），数据存入文件“例题</a:t>
            </a:r>
            <a:r>
              <a:rPr lang="en-US" altLang="zh-CN" b="1" dirty="0"/>
              <a:t>1101-</a:t>
            </a:r>
            <a:r>
              <a:rPr lang="zh-CN" altLang="en-US" b="1" dirty="0"/>
              <a:t>智力社情</a:t>
            </a:r>
            <a:r>
              <a:rPr lang="en-US" altLang="zh-CN" b="1" dirty="0"/>
              <a:t>-</a:t>
            </a:r>
            <a:r>
              <a:rPr lang="en-US" altLang="zh-CN" b="1" dirty="0" err="1"/>
              <a:t>EFA.sav</a:t>
            </a:r>
            <a:r>
              <a:rPr lang="en-US" altLang="zh-CN" b="1" dirty="0"/>
              <a:t>”</a:t>
            </a:r>
            <a:r>
              <a:rPr lang="zh-CN" altLang="en-US" b="1" dirty="0"/>
              <a:t>中。他认为，这</a:t>
            </a:r>
            <a:r>
              <a:rPr lang="en-US" altLang="zh-CN" b="1" dirty="0"/>
              <a:t>5</a:t>
            </a:r>
            <a:r>
              <a:rPr lang="zh-CN" altLang="en-US" b="1" dirty="0"/>
              <a:t>个变量可以简化为</a:t>
            </a:r>
            <a:r>
              <a:rPr lang="en-US" altLang="zh-CN" b="1" dirty="0"/>
              <a:t>2~3</a:t>
            </a:r>
            <a:r>
              <a:rPr lang="zh-CN" altLang="en-US" b="1" dirty="0"/>
              <a:t>个因子，但是，具体是</a:t>
            </a:r>
            <a:r>
              <a:rPr lang="en-US" altLang="zh-CN" b="1" dirty="0"/>
              <a:t>2</a:t>
            </a:r>
            <a:r>
              <a:rPr lang="zh-CN" altLang="en-US" b="1" dirty="0"/>
              <a:t>个因子还是</a:t>
            </a:r>
            <a:r>
              <a:rPr lang="en-US" altLang="zh-CN" b="1" dirty="0"/>
              <a:t>3</a:t>
            </a:r>
            <a:r>
              <a:rPr lang="zh-CN" altLang="en-US" b="1" dirty="0"/>
              <a:t>个因子更合适，需要因素分析才能做出判断。此时，研究者应该怎么进行分析？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观察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·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归纳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en-US" altLang="zh-CN" i="1" dirty="0"/>
              <a:t>Y</a:t>
            </a:r>
            <a:r>
              <a:rPr lang="en-US" altLang="zh-CN" dirty="0"/>
              <a:t> = </a:t>
            </a:r>
            <a:r>
              <a:rPr lang="en-US" altLang="zh-CN" i="1" dirty="0"/>
              <a:t>a</a:t>
            </a:r>
            <a:r>
              <a:rPr lang="en-US" altLang="zh-CN" dirty="0"/>
              <a:t> + </a:t>
            </a:r>
            <a:r>
              <a:rPr lang="en-US" altLang="zh-CN" i="1" dirty="0"/>
              <a:t>bX</a:t>
            </a:r>
          </a:p>
          <a:p>
            <a:r>
              <a:rPr lang="en-US" altLang="zh-CN" i="1" dirty="0"/>
              <a:t>Y</a:t>
            </a:r>
            <a:r>
              <a:rPr lang="en-US" altLang="zh-CN" dirty="0"/>
              <a:t> = </a:t>
            </a:r>
            <a:r>
              <a:rPr lang="en-US" altLang="zh-CN" i="1" dirty="0"/>
              <a:t>a</a:t>
            </a:r>
            <a:r>
              <a:rPr lang="en-US" altLang="zh-CN" dirty="0"/>
              <a:t> + </a:t>
            </a:r>
            <a:r>
              <a:rPr lang="en-US" altLang="zh-CN" i="1" dirty="0"/>
              <a:t>b</a:t>
            </a:r>
            <a:r>
              <a:rPr lang="en-US" altLang="zh-CN" baseline="-25000" dirty="0"/>
              <a:t>1</a:t>
            </a:r>
            <a:r>
              <a:rPr lang="en-US" altLang="zh-CN" i="1" dirty="0"/>
              <a:t>X</a:t>
            </a:r>
            <a:r>
              <a:rPr lang="en-US" altLang="zh-CN" baseline="-25000" dirty="0"/>
              <a:t>1</a:t>
            </a:r>
            <a:r>
              <a:rPr lang="en-US" altLang="zh-CN" dirty="0"/>
              <a:t> + </a:t>
            </a:r>
            <a:r>
              <a:rPr lang="en-US" altLang="zh-CN" i="1" dirty="0"/>
              <a:t>b</a:t>
            </a:r>
            <a:r>
              <a:rPr lang="en-US" altLang="zh-CN" baseline="-25000" dirty="0"/>
              <a:t>2</a:t>
            </a:r>
            <a:r>
              <a:rPr lang="en-US" altLang="zh-CN" i="1" dirty="0"/>
              <a:t>X</a:t>
            </a:r>
            <a:r>
              <a:rPr lang="en-US" altLang="zh-CN" baseline="-25000" dirty="0"/>
              <a:t>2</a:t>
            </a:r>
            <a:r>
              <a:rPr lang="en-US" altLang="zh-CN" dirty="0"/>
              <a:t>…</a:t>
            </a:r>
            <a:r>
              <a:rPr lang="en-US" altLang="zh-CN" i="1" dirty="0">
                <a:sym typeface="+mn-ea"/>
              </a:rPr>
              <a:t>b</a:t>
            </a:r>
            <a:r>
              <a:rPr lang="en-US" altLang="zh-CN" i="1" baseline="-25000" dirty="0">
                <a:solidFill>
                  <a:schemeClr val="tx1"/>
                </a:solidFill>
                <a:uFillTx/>
                <a:sym typeface="+mn-ea"/>
              </a:rPr>
              <a:t>p</a:t>
            </a:r>
            <a:r>
              <a:rPr lang="en-US" altLang="zh-CN" i="1" dirty="0">
                <a:sym typeface="+mn-ea"/>
              </a:rPr>
              <a:t>X</a:t>
            </a:r>
            <a:r>
              <a:rPr lang="en-US" altLang="zh-CN" i="1" baseline="-25000" dirty="0">
                <a:solidFill>
                  <a:schemeClr val="tx1"/>
                </a:solidFill>
                <a:uFillTx/>
                <a:sym typeface="+mn-ea"/>
              </a:rPr>
              <a:t>p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991544" y="3429000"/>
                <a:ext cx="7913370" cy="2045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sz="32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&amp;......</m:t>
                              </m:r>
                            </m:e>
                            <m:e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3200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3429000"/>
                <a:ext cx="7913370" cy="2045335"/>
              </a:xfrm>
              <a:prstGeom prst="rect">
                <a:avLst/>
              </a:prstGeom>
              <a:blipFill rotWithShape="1">
                <a:blip r:embed="rId3"/>
                <a:stretch>
                  <a:fillRect l="-2" r="-2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6" y="1052736"/>
            <a:ext cx="12120068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90" y="1981200"/>
            <a:ext cx="11446420" cy="295996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253" y="1484784"/>
            <a:ext cx="12283253" cy="509258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9" y="762000"/>
            <a:ext cx="12065082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404664"/>
            <a:ext cx="8136904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9" y="637794"/>
            <a:ext cx="12216069" cy="561060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9224"/>
            <a:ext cx="12234728" cy="561917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9" y="637794"/>
            <a:ext cx="12216069" cy="561060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9" y="637794"/>
            <a:ext cx="12216069" cy="561060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122" y="1628800"/>
            <a:ext cx="12234244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宋体" panose="02010600030101010101" pitchFamily="2" charset="-122"/>
              </a:rPr>
              <a:t>因子分析的目的</a:t>
            </a: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1055440" y="1981200"/>
            <a:ext cx="10222160" cy="4114800"/>
          </a:xfrm>
        </p:spPr>
        <p:txBody>
          <a:bodyPr vert="horz" wrap="square" lIns="91440" tIns="45720" rIns="91440" bIns="45720" anchor="t"/>
          <a:lstStyle/>
          <a:p>
            <a:r>
              <a:rPr lang="zh-CN" altLang="en-US" b="1" dirty="0"/>
              <a:t>将众多的观测变量（因变量）浓缩为少数几个公因子（探索得到的自变量）</a:t>
            </a:r>
          </a:p>
          <a:p>
            <a:r>
              <a:rPr lang="zh-CN" altLang="en-US" b="1" dirty="0"/>
              <a:t>以因子值代替观测变量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11.2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某研究机构在编制一个人格量表时，想定了</a:t>
            </a:r>
            <a:r>
              <a:rPr lang="en-US" altLang="zh-CN" b="1" dirty="0"/>
              <a:t>A</a:t>
            </a:r>
            <a:r>
              <a:rPr lang="zh-CN" altLang="en-US" b="1" dirty="0"/>
              <a:t>、</a:t>
            </a:r>
            <a:r>
              <a:rPr lang="en-US" altLang="zh-CN" b="1" dirty="0"/>
              <a:t>B</a:t>
            </a:r>
            <a:r>
              <a:rPr lang="zh-CN" altLang="en-US" b="1" dirty="0"/>
              <a:t>、</a:t>
            </a:r>
            <a:r>
              <a:rPr lang="en-US" altLang="zh-CN" b="1" dirty="0"/>
              <a:t>C</a:t>
            </a:r>
            <a:r>
              <a:rPr lang="zh-CN" altLang="en-US" b="1" dirty="0"/>
              <a:t>三种人格特质，并针对每一种特质编制一组（</a:t>
            </a:r>
            <a:r>
              <a:rPr lang="en-US" altLang="zh-CN" b="1" dirty="0"/>
              <a:t>8</a:t>
            </a:r>
            <a:r>
              <a:rPr lang="zh-CN" altLang="en-US" b="1" dirty="0"/>
              <a:t>个）题项（</a:t>
            </a:r>
            <a:r>
              <a:rPr lang="en-US" altLang="zh-CN" b="1" dirty="0"/>
              <a:t>ItemA1~8</a:t>
            </a:r>
            <a:r>
              <a:rPr lang="zh-CN" altLang="en-US" b="1" dirty="0"/>
              <a:t>、</a:t>
            </a:r>
            <a:r>
              <a:rPr lang="en-US" altLang="zh-CN" b="1" dirty="0"/>
              <a:t>ItemB1~8</a:t>
            </a:r>
            <a:r>
              <a:rPr lang="zh-CN" altLang="en-US" b="1" dirty="0"/>
              <a:t>、</a:t>
            </a:r>
            <a:r>
              <a:rPr lang="en-US" altLang="zh-CN" b="1" dirty="0"/>
              <a:t>ItemC1~8</a:t>
            </a:r>
            <a:r>
              <a:rPr lang="zh-CN" altLang="en-US" b="1" dirty="0"/>
              <a:t>）。假定研究者收集了</a:t>
            </a:r>
            <a:r>
              <a:rPr lang="en-US" altLang="zh-CN" b="1" dirty="0"/>
              <a:t>170</a:t>
            </a:r>
            <a:r>
              <a:rPr lang="zh-CN" altLang="en-US" b="1" dirty="0"/>
              <a:t>名被试这</a:t>
            </a:r>
            <a:r>
              <a:rPr lang="en-US" altLang="zh-CN" b="1" dirty="0"/>
              <a:t>3</a:t>
            </a:r>
            <a:r>
              <a:rPr lang="zh-CN" altLang="en-US" b="1" dirty="0"/>
              <a:t>种特质的测量结果（数据文件名：例题</a:t>
            </a:r>
            <a:r>
              <a:rPr lang="en-US" altLang="zh-CN" b="1" dirty="0"/>
              <a:t>1102-TestABC.sav</a:t>
            </a:r>
            <a:r>
              <a:rPr lang="zh-CN" altLang="en-US" b="1" dirty="0"/>
              <a:t>）。现在要考察这些题项能否很好的反映其背后的特质，可以怎么做？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8544272" y="0"/>
          <a:ext cx="3384376" cy="7667259"/>
        </p:xfrm>
        <a:graphic>
          <a:graphicData uri="http://schemas.openxmlformats.org/drawingml/2006/table">
            <a:tbl>
              <a:tblPr/>
              <a:tblGrid>
                <a:gridCol w="846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60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2111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Pattern Matrix</a:t>
                      </a:r>
                      <a:r>
                        <a:rPr lang="en-US" sz="14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111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Component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11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ItemA4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.872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.785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11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-.355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.392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.765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.733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.603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.747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.732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.781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.717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ItemC4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ItemC5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.540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855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ItemC8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.722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849118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Extraction Method: Principal Component Analysis. 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Rotation Method: Promax with Kaiser Normalization.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9336" y="0"/>
          <a:ext cx="3816424" cy="7550645"/>
        </p:xfrm>
        <a:graphic>
          <a:graphicData uri="http://schemas.openxmlformats.org/drawingml/2006/table">
            <a:tbl>
              <a:tblPr/>
              <a:tblGrid>
                <a:gridCol w="1665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6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6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580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Component Matrix</a:t>
                      </a:r>
                      <a:r>
                        <a:rPr lang="en-US" sz="14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580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Component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5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.584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.447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.518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.510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.353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.623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.519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.432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.474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.374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.496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.548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.513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.557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.324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.432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.599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.347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-.415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.536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.325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.584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.469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.550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.630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-.395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-.320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.411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-.383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-.381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.568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-.325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.537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-.383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5458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-.380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422405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Extraction Method: Principal Component Analysis.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54580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3 components extracted.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367808" y="0"/>
          <a:ext cx="3816424" cy="7667250"/>
        </p:xfrm>
        <a:graphic>
          <a:graphicData uri="http://schemas.openxmlformats.org/drawingml/2006/table">
            <a:tbl>
              <a:tblPr/>
              <a:tblGrid>
                <a:gridCol w="954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4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4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2772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Pattern Matrix</a:t>
                      </a:r>
                      <a:r>
                        <a:rPr lang="en-US" sz="14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772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Component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77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ItemA3</a:t>
                      </a:r>
                      <a:endParaRPr lang="zh-CN" sz="14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.321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.310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.872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.773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-.357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.605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.396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.756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ItemA8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ItemB4</a:t>
                      </a:r>
                      <a:endParaRPr lang="zh-CN" sz="14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.334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.343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.622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.741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.719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ItemB8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.781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.711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.734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.667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.668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.533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427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ItemC8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.715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12406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Extraction Method: Principal Component Analysis. 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Rotation Method: Promax with Kaiser Normalization.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2063750" y="117475"/>
            <a:ext cx="7772400" cy="719138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sz="4000" b="1" dirty="0"/>
              <a:t>因子分析怎样想问题</a:t>
            </a:r>
          </a:p>
        </p:txBody>
      </p:sp>
      <p:pic>
        <p:nvPicPr>
          <p:cNvPr id="5123" name="Picture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08213" y="765175"/>
            <a:ext cx="7391400" cy="5975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2208213" y="117475"/>
            <a:ext cx="77724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宋体" panose="02010600030101010101" pitchFamily="2" charset="-122"/>
              </a:rPr>
              <a:t>因子分析的数学模型</a:t>
            </a:r>
            <a:endParaRPr lang="zh-CN" altLang="en-US" b="1" dirty="0"/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2208213" y="1196975"/>
            <a:ext cx="7772400" cy="4114800"/>
          </a:xfrm>
        </p:spPr>
        <p:txBody>
          <a:bodyPr vert="horz" wrap="square" lIns="91440" tIns="45720" rIns="91440" bIns="45720" anchor="t"/>
          <a:lstStyle/>
          <a:p>
            <a:r>
              <a:rPr lang="zh-CN" altLang="en-US" b="1" dirty="0"/>
              <a:t>假设 </a:t>
            </a:r>
            <a:r>
              <a:rPr lang="en-US" altLang="zh-CN" b="1" i="1" dirty="0"/>
              <a:t>p</a:t>
            </a:r>
            <a:r>
              <a:rPr lang="zh-CN" altLang="en-US" b="1" dirty="0"/>
              <a:t>个测验受到</a:t>
            </a:r>
            <a:r>
              <a:rPr lang="en-US" altLang="zh-CN" b="1" i="1" dirty="0"/>
              <a:t>m</a:t>
            </a:r>
            <a:r>
              <a:rPr lang="zh-CN" altLang="en-US" b="1" dirty="0"/>
              <a:t>个因子的影响</a:t>
            </a:r>
            <a:r>
              <a:rPr lang="en-US" altLang="zh-CN" b="1" dirty="0"/>
              <a:t>……</a:t>
            </a:r>
          </a:p>
        </p:txBody>
      </p:sp>
      <p:sp>
        <p:nvSpPr>
          <p:cNvPr id="18437" name="Text Box 5"/>
          <p:cNvSpPr txBox="1"/>
          <p:nvPr/>
        </p:nvSpPr>
        <p:spPr>
          <a:xfrm>
            <a:off x="4313238" y="5368925"/>
            <a:ext cx="38719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公因子（common factors）</a:t>
            </a:r>
          </a:p>
        </p:txBody>
      </p:sp>
      <p:sp>
        <p:nvSpPr>
          <p:cNvPr id="18438" name="Line 6"/>
          <p:cNvSpPr/>
          <p:nvPr/>
        </p:nvSpPr>
        <p:spPr>
          <a:xfrm flipH="1" flipV="1">
            <a:off x="2716388" y="4581128"/>
            <a:ext cx="1074562" cy="72112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39" name="Line 7"/>
          <p:cNvSpPr/>
          <p:nvPr/>
        </p:nvSpPr>
        <p:spPr>
          <a:xfrm flipH="1" flipV="1">
            <a:off x="4499768" y="4581128"/>
            <a:ext cx="445295" cy="64809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0" name="Line 8"/>
          <p:cNvSpPr/>
          <p:nvPr/>
        </p:nvSpPr>
        <p:spPr>
          <a:xfrm flipV="1">
            <a:off x="5482432" y="4544340"/>
            <a:ext cx="1074562" cy="72112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1" name="Text Box 9"/>
          <p:cNvSpPr txBox="1"/>
          <p:nvPr/>
        </p:nvSpPr>
        <p:spPr>
          <a:xfrm>
            <a:off x="9984265" y="2565291"/>
            <a:ext cx="15398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特殊因子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/>
              <a:t>（unique factors）</a:t>
            </a:r>
          </a:p>
        </p:txBody>
      </p:sp>
      <p:sp>
        <p:nvSpPr>
          <p:cNvPr id="18442" name="Line 10"/>
          <p:cNvSpPr/>
          <p:nvPr/>
        </p:nvSpPr>
        <p:spPr>
          <a:xfrm flipH="1" flipV="1">
            <a:off x="8832214" y="2420938"/>
            <a:ext cx="1237365" cy="503966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3" name="Line 11"/>
          <p:cNvSpPr/>
          <p:nvPr/>
        </p:nvSpPr>
        <p:spPr>
          <a:xfrm flipH="1">
            <a:off x="8852217" y="3213100"/>
            <a:ext cx="1092901" cy="7937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8444" name="Line 12"/>
          <p:cNvSpPr/>
          <p:nvPr/>
        </p:nvSpPr>
        <p:spPr>
          <a:xfrm flipH="1" flipV="1">
            <a:off x="8903969" y="3068955"/>
            <a:ext cx="98822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07368" y="2134254"/>
                <a:ext cx="7357177" cy="25894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sz="3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&amp;......</m:t>
                              </m:r>
                            </m:e>
                            <m:e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zh-CN" altLang="en-US" sz="36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2134254"/>
                <a:ext cx="7357177" cy="2589491"/>
              </a:xfrm>
              <a:prstGeom prst="rect">
                <a:avLst/>
              </a:prstGeom>
              <a:blipFill rotWithShape="1">
                <a:blip r:embed="rId3"/>
                <a:stretch>
                  <a:fillRect l="-5" t="-1" r="-19561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196215"/>
            <a:ext cx="7772400" cy="84963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宋体" panose="02010600030101010101" pitchFamily="2" charset="-122"/>
              </a:rPr>
              <a:t>基本诉求——因子负荷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3" name="Rectangle 3"/>
              <p:cNvSpPr>
                <a:spLocks noGrp="1"/>
              </p:cNvSpPr>
              <p:nvPr>
                <p:ph type="body" idx="4294967295"/>
              </p:nvPr>
            </p:nvSpPr>
            <p:spPr>
              <a:xfrm>
                <a:off x="1905000" y="1125538"/>
                <a:ext cx="8382000" cy="5351462"/>
              </a:xfrm>
            </p:spPr>
            <p:txBody>
              <a:bodyPr vert="horz" wrap="square" lIns="91440" tIns="45720" rIns="91440" bIns="45720" anchor="t"/>
              <a:lstStyle/>
              <a:p>
                <a:r>
                  <a:rPr lang="zh-CN" altLang="en-US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因子负荷</a:t>
                </a:r>
                <a:r>
                  <a:rPr lang="en-US" altLang="zh-CN" b="1" i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zh-CN" b="1" i="1" baseline="-30000" dirty="0">
                    <a:solidFill>
                      <a:srgbClr val="FF0000"/>
                    </a:solidFill>
                  </a:rPr>
                  <a:t>ij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绝对值</a:t>
                </a:r>
                <a:r>
                  <a:rPr lang="zh-CN" altLang="en-US" b="1" dirty="0">
                    <a:latin typeface="宋体" panose="02010600030101010101" pitchFamily="2" charset="-122"/>
                  </a:rPr>
                  <a:t>的大小反映各测验得分与各正交因子之间的密切程度（</a:t>
                </a:r>
                <a:r>
                  <a:rPr lang="zh-CN" altLang="en-US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相关系数</a:t>
                </a:r>
                <a:r>
                  <a:rPr lang="zh-CN" altLang="en-US" b="1" dirty="0">
                    <a:latin typeface="宋体" panose="02010600030101010101" pitchFamily="2" charset="-122"/>
                  </a:rPr>
                  <a:t>）。所有的因子负荷合在一起，就是因子负荷矩阵：</a:t>
                </a:r>
                <a:endParaRPr lang="en-US" altLang="zh-CN" b="1" dirty="0">
                  <a:latin typeface="宋体" panose="02010600030101010101" pitchFamily="2" charset="-122"/>
                </a:endParaRPr>
              </a:p>
              <a:p>
                <a:endParaRPr lang="en-US" altLang="zh-CN" b="1" dirty="0">
                  <a:latin typeface="宋体" panose="02010600030101010101" pitchFamily="2" charset="-122"/>
                </a:endParaRPr>
              </a:p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𝐀</m:t>
                      </m:r>
                      <m:r>
                        <a:rPr lang="en-US" altLang="zh-CN" sz="3600" b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d>
                        <m:dPr>
                          <m:ctrlPr>
                            <a:rPr lang="zh-CN" altLang="zh-CN" sz="3600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3600" b="1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…    …    …    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...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𝒑𝒎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b="1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b="1" dirty="0"/>
              </a:p>
            </p:txBody>
          </p:sp>
        </mc:Choice>
        <mc:Fallback xmlns="">
          <p:sp>
            <p:nvSpPr>
              <p:cNvPr id="20483" name="Rectangle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1905000" y="1125538"/>
                <a:ext cx="8382000" cy="5351462"/>
              </a:xfrm>
              <a:blipFill rotWithShape="1">
                <a:blip r:embed="rId3"/>
                <a:stretch>
                  <a:fillRect t="-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119336" y="548680"/>
            <a:ext cx="11953328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相关系数与因子负荷之间的关系</a:t>
            </a:r>
            <a:b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</a:b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（因子正交时）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2415540"/>
                <a:ext cx="10363200" cy="3680460"/>
              </a:xfrm>
            </p:spPr>
            <p:txBody>
              <a:bodyPr/>
              <a:lstStyle/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en-US" altLang="zh-CN" sz="36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CN" sz="3600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CN" sz="3600" b="1" i="1"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𝒊𝒎</m:t>
                          </m:r>
                        </m:sub>
                      </m:sSub>
                      <m:sSub>
                        <m:sSubPr>
                          <m:ctrlPr>
                            <a:rPr lang="zh-CN" altLang="zh-CN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3600" b="1" i="1">
                              <a:latin typeface="Cambria Math" panose="02040503050406030204" pitchFamily="18" charset="0"/>
                            </a:rPr>
                            <m:t>𝒋𝒎</m:t>
                          </m:r>
                        </m:sub>
                      </m:sSub>
                    </m:oMath>
                  </m:oMathPara>
                </a14:m>
                <a:endParaRPr lang="zh-CN" altLang="zh-CN" b="1" dirty="0"/>
              </a:p>
              <a:p>
                <a:pPr indent="0" algn="just">
                  <a:spcAft>
                    <a:spcPts val="0"/>
                  </a:spcAft>
                  <a:buNone/>
                </a:pPr>
                <a:endParaRPr lang="en-US" altLang="zh-CN" sz="3600" b="1" kern="100" dirty="0">
                  <a:latin typeface="Cambria Math" panose="020405030504060302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𝐀</m:t>
                      </m:r>
                      <m:r>
                        <a:rPr lang="en-US" altLang="zh-CN" sz="3600" b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d>
                        <m:dPr>
                          <m:ctrlPr>
                            <a:rPr lang="zh-CN" altLang="zh-CN" sz="3600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3600" b="1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…    …    …    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  ...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𝒑𝒎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b="1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2415540"/>
                <a:ext cx="10363200" cy="368046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78"/>
            <a:ext cx="10363200" cy="1143000"/>
          </a:xfrm>
        </p:spPr>
        <p:txBody>
          <a:bodyPr/>
          <a:lstStyle/>
          <a:p>
            <a:r>
              <a:rPr lang="zh-CN" altLang="en-US" b="1" dirty="0"/>
              <a:t>公因子方差（</a:t>
            </a:r>
            <a:r>
              <a:rPr lang="en-US" altLang="zh-CN" b="1" dirty="0"/>
              <a:t>community</a:t>
            </a:r>
            <a:r>
              <a:rPr lang="zh-CN" altLang="en-US" b="1" dirty="0"/>
              <a:t>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052736"/>
                <a:ext cx="10510192" cy="5805264"/>
              </a:xfrm>
            </p:spPr>
            <p:txBody>
              <a:bodyPr/>
              <a:lstStyle/>
              <a:p>
                <a:r>
                  <a:rPr lang="zh-CN" altLang="en-US" b="1" dirty="0"/>
                  <a:t>公因子方差（</a:t>
                </a:r>
                <a:r>
                  <a:rPr lang="en-US" altLang="zh-CN" b="1" dirty="0"/>
                  <a:t>community</a:t>
                </a:r>
                <a:r>
                  <a:rPr lang="zh-CN" altLang="en-US" b="1" dirty="0"/>
                  <a:t>）指测量变量方差中由公因子确定的比例</a:t>
                </a:r>
                <a:endParaRPr lang="en-US" altLang="zh-CN" b="1" dirty="0"/>
              </a:p>
              <a:p>
                <a:r>
                  <a:rPr lang="zh-CN" altLang="en-US" b="1" dirty="0"/>
                  <a:t>当公因子之间为正交时</a:t>
                </a:r>
                <a:endParaRPr lang="en-US" altLang="zh-CN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+…+</m:t>
                      </m:r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𝒊𝒎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sup>
                        <m:e>
                          <m:sSubSup>
                            <m:sSubSupPr>
                              <m:ctrlPr>
                                <a:rPr lang="zh-CN" altLang="zh-CN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  <m:t>𝒊𝒌</m:t>
                              </m:r>
                            </m:sub>
                            <m:sup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zh-CN" b="1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052736"/>
                <a:ext cx="10510192" cy="5805264"/>
              </a:xfrm>
              <a:blipFill rotWithShape="1">
                <a:blip r:embed="rId2"/>
                <a:stretch>
                  <a:fillRect t="-9" r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359696" y="4365104"/>
                <a:ext cx="5059205" cy="2161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3600" kern="1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altLang="zh-CN" sz="3600" kern="1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zh-CN" sz="3600" i="1" kern="1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…    …    …    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3600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...  </m:t>
                              </m:r>
                              <m:sSub>
                                <m:sSubPr>
                                  <m:ctrlPr>
                                    <a:rPr lang="zh-CN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3600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𝑝𝑚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4365104"/>
                <a:ext cx="5059205" cy="2161746"/>
              </a:xfrm>
              <a:prstGeom prst="rect">
                <a:avLst/>
              </a:prstGeom>
              <a:blipFill rotWithShape="1">
                <a:blip r:embed="rId3"/>
                <a:stretch>
                  <a:fillRect l="-11" t="-5" r="1" b="-1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10363200" cy="1143000"/>
          </a:xfrm>
        </p:spPr>
        <p:txBody>
          <a:bodyPr/>
          <a:lstStyle/>
          <a:p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因子贡献度（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factor contributions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926520" y="1124744"/>
                <a:ext cx="10498072" cy="5544616"/>
              </a:xfrm>
            </p:spPr>
            <p:txBody>
              <a:bodyPr/>
              <a:lstStyle/>
              <a:p>
                <a:pPr marL="800100" indent="-457200" algn="just">
                  <a:spcAft>
                    <a:spcPts val="0"/>
                  </a:spcAft>
                </a:pPr>
                <a:r>
                  <a:rPr lang="zh-CN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因子贡献度（</a:t>
                </a:r>
                <a:r>
                  <a:rPr lang="en-US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factor contributions</a:t>
                </a:r>
                <a:r>
                  <a:rPr lang="zh-CN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）指的是单个因子对全部测量变量的解释程度。对于任一因子</a:t>
                </a:r>
                <a:r>
                  <a:rPr lang="en-US" altLang="zh-CN" b="1" i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F</a:t>
                </a:r>
                <a:r>
                  <a:rPr lang="en-US" altLang="zh-CN" b="1" i="1" kern="100" baseline="-25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  <a:r>
                  <a:rPr lang="zh-CN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，其贡献度计算公式是：</a:t>
                </a:r>
              </a:p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𝑽</m:t>
                          </m:r>
                        </m:e>
                        <m:sub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𝒋</m:t>
                          </m:r>
                        </m:sub>
                      </m:sSub>
                      <m:r>
                        <a:rPr lang="en-US" altLang="zh-CN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bSup>
                        <m:sSubSupPr>
                          <m:ctrlPr>
                            <a:rPr lang="zh-CN" altLang="zh-CN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𝒋</m:t>
                          </m:r>
                        </m:sub>
                        <m:sup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sSubSup>
                        <m:sSubSupPr>
                          <m:ctrlPr>
                            <a:rPr lang="zh-CN" altLang="zh-CN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𝟐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𝒋</m:t>
                          </m:r>
                        </m:sub>
                        <m:sup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+…+</m:t>
                      </m:r>
                      <m:sSubSup>
                        <m:sSubSupPr>
                          <m:ctrlPr>
                            <a:rPr lang="zh-CN" altLang="zh-CN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𝒂</m:t>
                          </m:r>
                        </m:e>
                        <m:sub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𝒑𝒋</m:t>
                          </m:r>
                        </m:sub>
                        <m:sup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zh-CN" altLang="zh-CN" b="1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𝒌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</m:sub>
                        <m:sup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𝒑</m:t>
                          </m:r>
                        </m:sup>
                        <m:e>
                          <m:sSubSup>
                            <m:sSubSupPr>
                              <m:ctrlPr>
                                <a:rPr lang="zh-CN" altLang="zh-CN" b="1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zh-CN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𝒌𝒋</m:t>
                              </m:r>
                            </m:sub>
                            <m:sup>
                              <m:r>
                                <a:rPr lang="en-US" altLang="zh-CN" b="1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𝟐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zh-CN" b="1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marL="0" indent="0">
                  <a:buNone/>
                </a:pPr>
                <a:endParaRPr lang="en-US" altLang="zh-CN" sz="3600" b="1" kern="100" dirty="0">
                  <a:solidFill>
                    <a:srgbClr val="0000CC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b="1" i="1" kern="1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𝐀</m:t>
                      </m:r>
                      <m:r>
                        <a:rPr lang="en-US" altLang="zh-CN" sz="3600" b="1" kern="1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zh-CN" altLang="zh-CN" sz="3600" b="1" i="1" kern="10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𝟐𝟏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𝟐𝟐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…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…    …    …    …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3600" b="1" i="1" kern="10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  ...  </m:t>
                              </m:r>
                              <m:sSub>
                                <m:sSubPr>
                                  <m:ctrlPr>
                                    <a:rPr lang="zh-CN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n-US" altLang="zh-CN" sz="3600" b="1" i="1" kern="10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𝒑𝒎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6520" y="1124744"/>
                <a:ext cx="10498072" cy="5544616"/>
              </a:xfrm>
              <a:blipFill rotWithShape="1">
                <a:blip r:embed="rId2"/>
                <a:stretch>
                  <a:fillRect l="-1" t="-3" r="3" b="-32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C:\sss\心理统计学\本科教学\心理统计学01.ppt</Template>
  <TotalTime>6</TotalTime>
  <Words>1110</Words>
  <Application>Microsoft Office PowerPoint</Application>
  <PresentationFormat>宽屏</PresentationFormat>
  <Paragraphs>392</Paragraphs>
  <Slides>31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楷体</vt:lpstr>
      <vt:lpstr>宋体</vt:lpstr>
      <vt:lpstr>Arial</vt:lpstr>
      <vt:lpstr>Cambria Math</vt:lpstr>
      <vt:lpstr>Times New Roman</vt:lpstr>
      <vt:lpstr>心理统计学01</vt:lpstr>
      <vt:lpstr>第11章 因子分析</vt:lpstr>
      <vt:lpstr>观察·归纳</vt:lpstr>
      <vt:lpstr>因子分析的目的</vt:lpstr>
      <vt:lpstr>因子分析怎样想问题</vt:lpstr>
      <vt:lpstr>因子分析的数学模型</vt:lpstr>
      <vt:lpstr>基本诉求——因子负荷</vt:lpstr>
      <vt:lpstr>相关系数与因子负荷之间的关系 （因子正交时）</vt:lpstr>
      <vt:lpstr>公因子方差（community）</vt:lpstr>
      <vt:lpstr>因子贡献度（factor contributions）</vt:lpstr>
      <vt:lpstr>公因子方差·因子贡献度</vt:lpstr>
      <vt:lpstr>因子分析的步骤</vt:lpstr>
      <vt:lpstr>前提检验</vt:lpstr>
      <vt:lpstr>因子求解</vt:lpstr>
      <vt:lpstr>公因子分析</vt:lpstr>
      <vt:lpstr>主成分分析</vt:lpstr>
      <vt:lpstr>确定因子数</vt:lpstr>
      <vt:lpstr>因子旋转</vt:lpstr>
      <vt:lpstr>因子值</vt:lpstr>
      <vt:lpstr>例题11.1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例题11.2</vt:lpstr>
      <vt:lpstr>PowerPoint 演示文稿</vt:lpstr>
    </vt:vector>
  </TitlesOfParts>
  <Company>xlx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MAP应用心理统计学05因素分析</dc:title>
  <dc:creator>sss</dc:creator>
  <cp:lastModifiedBy>Shao ZF 邵志芳</cp:lastModifiedBy>
  <cp:revision>123</cp:revision>
  <dcterms:created xsi:type="dcterms:W3CDTF">2002-07-11T01:10:00Z</dcterms:created>
  <dcterms:modified xsi:type="dcterms:W3CDTF">2024-09-29T12:30:48Z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2052-11.8.2.12011</vt:lpwstr>
  </property>
  <property fmtid="{D5CDD505-2E9C-101B-9397-08002B2CF9AE}" pid="3" name="ICV">
    <vt:lpwstr>A13F99B77FF0441682C487A8E06B7AED</vt:lpwstr>
  </property>
</Properties>
</file>