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5" r:id="rId3"/>
  </p:sldMasterIdLst>
  <p:notesMasterIdLst>
    <p:notesMasterId r:id="rId64"/>
  </p:notesMasterIdLst>
  <p:sldIdLst>
    <p:sldId id="461" r:id="rId4"/>
    <p:sldId id="269" r:id="rId5"/>
    <p:sldId id="258" r:id="rId6"/>
    <p:sldId id="259" r:id="rId7"/>
    <p:sldId id="261" r:id="rId8"/>
    <p:sldId id="297" r:id="rId9"/>
    <p:sldId id="338" r:id="rId10"/>
    <p:sldId id="262" r:id="rId11"/>
    <p:sldId id="263" r:id="rId12"/>
    <p:sldId id="272" r:id="rId13"/>
    <p:sldId id="304" r:id="rId14"/>
    <p:sldId id="370" r:id="rId15"/>
    <p:sldId id="400" r:id="rId16"/>
    <p:sldId id="401" r:id="rId17"/>
    <p:sldId id="402" r:id="rId18"/>
    <p:sldId id="403" r:id="rId19"/>
    <p:sldId id="404" r:id="rId20"/>
    <p:sldId id="405" r:id="rId21"/>
    <p:sldId id="406" r:id="rId22"/>
    <p:sldId id="407" r:id="rId23"/>
    <p:sldId id="383" r:id="rId24"/>
    <p:sldId id="384" r:id="rId25"/>
    <p:sldId id="408" r:id="rId26"/>
    <p:sldId id="409" r:id="rId27"/>
    <p:sldId id="376" r:id="rId28"/>
    <p:sldId id="377" r:id="rId29"/>
    <p:sldId id="378" r:id="rId30"/>
    <p:sldId id="379" r:id="rId31"/>
    <p:sldId id="354" r:id="rId32"/>
    <p:sldId id="460" r:id="rId33"/>
    <p:sldId id="410" r:id="rId34"/>
    <p:sldId id="411" r:id="rId35"/>
    <p:sldId id="335" r:id="rId36"/>
    <p:sldId id="337" r:id="rId37"/>
    <p:sldId id="399" r:id="rId38"/>
    <p:sldId id="463" r:id="rId39"/>
    <p:sldId id="339" r:id="rId40"/>
    <p:sldId id="340" r:id="rId41"/>
    <p:sldId id="386" r:id="rId42"/>
    <p:sldId id="387" r:id="rId43"/>
    <p:sldId id="388" r:id="rId44"/>
    <p:sldId id="389" r:id="rId45"/>
    <p:sldId id="390" r:id="rId46"/>
    <p:sldId id="391" r:id="rId47"/>
    <p:sldId id="392" r:id="rId48"/>
    <p:sldId id="393" r:id="rId49"/>
    <p:sldId id="394" r:id="rId50"/>
    <p:sldId id="462" r:id="rId51"/>
    <p:sldId id="464" r:id="rId52"/>
    <p:sldId id="467" r:id="rId53"/>
    <p:sldId id="468" r:id="rId54"/>
    <p:sldId id="465" r:id="rId55"/>
    <p:sldId id="412" r:id="rId56"/>
    <p:sldId id="466" r:id="rId57"/>
    <p:sldId id="395" r:id="rId58"/>
    <p:sldId id="396" r:id="rId59"/>
    <p:sldId id="458" r:id="rId60"/>
    <p:sldId id="459" r:id="rId61"/>
    <p:sldId id="397" r:id="rId62"/>
    <p:sldId id="456" r:id="rId6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2">
          <p15:clr>
            <a:srgbClr val="A4A3A4"/>
          </p15:clr>
        </p15:guide>
        <p15:guide id="2" pos="37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3" d="100"/>
          <a:sy n="83" d="100"/>
        </p:scale>
        <p:origin x="225" y="54"/>
      </p:cViewPr>
      <p:guideLst>
        <p:guide orient="horz" pos="2182"/>
        <p:guide pos="37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viewProps" Target="view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172D382A-294E-40B6-95D4-65150D7C96F1}" type="datetimeFigureOut">
              <a:rPr lang="zh-CN" altLang="en-US"/>
              <a:t>2024/9/29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3BE043B0-15D6-4296-BA55-9B4B86FB7E5C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8C24AA9F-7476-4D02-900D-2857F34A6848}" type="slidenum">
              <a:rPr lang="zh-CN" altLang="en-US" sz="1200" smtClean="0"/>
              <a:t>3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单组人数不足</a:t>
            </a:r>
            <a:r>
              <a:rPr lang="en-US" altLang="zh-CN" dirty="0"/>
              <a:t>50</a:t>
            </a:r>
            <a:r>
              <a:rPr lang="zh-CN" altLang="en-US" dirty="0"/>
              <a:t>，</a:t>
            </a:r>
            <a:r>
              <a:rPr lang="en-US" altLang="zh-CN" dirty="0"/>
              <a:t>Kolmogorov-Smirnov</a:t>
            </a:r>
            <a:r>
              <a:rPr lang="zh-CN" altLang="en-US" dirty="0"/>
              <a:t>检验难以得出准确的结果，但是，适合小样本的</a:t>
            </a:r>
            <a:r>
              <a:rPr lang="en-US" altLang="zh-CN" dirty="0"/>
              <a:t>Shapiro-Wilk</a:t>
            </a:r>
            <a:r>
              <a:rPr lang="zh-CN" altLang="en-US" dirty="0"/>
              <a:t>检验表明，两性的两个因变量均服从正态分布。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4913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971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E043B0-15D6-4296-BA55-9B4B86FB7E5C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71AF6-81C2-4674-875B-78C7B5ED5AD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87B1F-3988-47CD-AAAF-730AB7EEF0A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82B56-1EBD-468B-91DA-1888EB0BE58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83A23-A4C6-47E0-8A45-6EE719E4F70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66589-9E3C-490D-A8A5-BDE67CB1ED18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7E5FC-690B-4614-BF03-2DC5566C5023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F21B3-84FB-4E0B-8DD2-D619D8678A45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A3447-02AE-4E36-939E-FBC5972E0C0C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579CA-04B1-477C-A5FD-2867C38F1E8A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13FAF-9579-49A6-A741-D2E4F8730BA3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789B4-956D-4E8B-B66C-80F21885C69B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007BF-3608-4203-AE9D-DB174ADE3D9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875D6-2606-4208-816D-4939FD1B9E9B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22692-5119-4215-A663-CC0687BEF0E9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40D42-1F05-4F6B-99C4-E7AFA09D6BED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DB718-2968-4A63-BAC4-C0C140FB798A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5B513-0B0D-448C-9BB4-BC8DE4283C98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44EA2-5FA3-459B-8487-98710D9488C4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A5D9-C8E2-41F8-8863-6A9DBAF1F65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19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710B8-D202-4104-8DAA-3E44BB437636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82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E182D-19F3-457A-8C01-53CB1A0CE7A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741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9489D-8B58-479B-A82E-55861E13FCD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981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7E8C4-C247-46CE-96F7-65FB895A6267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F3C8-E888-4CAD-8815-F5833A06973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55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95880-E186-4D04-9931-8F5FD1A1C23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1447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805F-F554-4865-9F15-3237605E355B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751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C6659-8091-4981-ABE2-CF31C81CD61E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202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02B62-5048-4851-9608-ECA90BF06B4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184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6A845-5E0B-4244-8376-73985743DD0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047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6107-B07D-4975-A4D4-0D1AF5508C7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981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DA3C6-ECD4-4570-9034-CF59A476B3F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997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C54B2-3BCA-4632-B060-CB73AB91708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7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CF324-72CD-4E9A-B8C7-48825E1B87A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4504C-6F5E-43FD-9E14-660A9507801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75238-461F-4DC3-ABC4-FCD6419325F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FA77B-9AAB-4D94-A1F7-4C83CABCD65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0F7D-5C37-4C1D-99F4-991A7310B23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0BD8D-CE21-4DA0-A99F-DA96EB002D9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9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/>
            </a:lvl1pPr>
          </a:lstStyle>
          <a:p>
            <a:pPr>
              <a:defRPr/>
            </a:pPr>
            <a:fld id="{1182392B-B4EE-40E3-AFA8-C15C50293535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9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/>
            </a:lvl1pPr>
          </a:lstStyle>
          <a:p>
            <a:pPr>
              <a:defRPr/>
            </a:pPr>
            <a:fld id="{8712DB30-1CFD-4E17-9224-3D74BF69B7A0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9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/>
            </a:lvl1pPr>
          </a:lstStyle>
          <a:p>
            <a:pPr>
              <a:defRPr/>
            </a:pPr>
            <a:fld id="{FDD8E50B-EE9C-4163-8666-3B44C784EAF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0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audio" Target="../media/audio2.wav"/><Relationship Id="rId7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06E53D3-A13A-434D-A5A5-D7C00396F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第</a:t>
            </a:r>
            <a:r>
              <a:rPr lang="en-US" altLang="zh-CN" b="1" dirty="0"/>
              <a:t>10</a:t>
            </a:r>
            <a:r>
              <a:rPr lang="zh-CN" altLang="en-US" b="1" dirty="0"/>
              <a:t>章 多元方差分析（</a:t>
            </a:r>
            <a:r>
              <a:rPr lang="en-US" altLang="zh-CN" b="1" dirty="0"/>
              <a:t>MANOVA</a:t>
            </a:r>
            <a:r>
              <a:rPr lang="zh-CN" altLang="en-US" b="1" dirty="0"/>
              <a:t>）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663D98CD-F180-4298-8B0E-D8DC39CC1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531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方差分析表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3592" y="1981200"/>
            <a:ext cx="7992888" cy="4114800"/>
          </a:xfrm>
        </p:spPr>
        <p:txBody>
          <a:bodyPr/>
          <a:lstStyle/>
          <a:p>
            <a:pPr lvl="0" eaLnBrk="1" hangingPunct="1">
              <a:buNone/>
            </a:pPr>
            <a:r>
              <a:rPr kumimoji="1" lang="en-US" altLang="zh-CN" sz="2800" kern="0" dirty="0">
                <a:solidFill>
                  <a:srgbClr val="0000CC"/>
                </a:solidFill>
              </a:rPr>
              <a:t>---------------------------------------------------------------</a:t>
            </a:r>
          </a:p>
          <a:p>
            <a:pPr lvl="0" eaLnBrk="1" hangingPunct="1">
              <a:buNone/>
            </a:pPr>
            <a:r>
              <a:rPr kumimoji="1" lang="zh-CN" altLang="en-US" sz="2800" b="1" kern="0" dirty="0">
                <a:solidFill>
                  <a:srgbClr val="0000CC"/>
                </a:solidFill>
              </a:rPr>
              <a:t>差异来源　平方和　自由度　　方差　　 </a:t>
            </a:r>
            <a:r>
              <a:rPr kumimoji="1" lang="en-US" altLang="zh-CN" sz="2800" b="1" i="1" kern="0" dirty="0">
                <a:solidFill>
                  <a:srgbClr val="0000CC"/>
                </a:solidFill>
              </a:rPr>
              <a:t>F</a:t>
            </a:r>
            <a:r>
              <a:rPr kumimoji="1" lang="zh-CN" altLang="en-US" sz="2800" b="1" kern="0" dirty="0">
                <a:solidFill>
                  <a:srgbClr val="0000CC"/>
                </a:solidFill>
              </a:rPr>
              <a:t>值</a:t>
            </a:r>
          </a:p>
          <a:p>
            <a:pPr lvl="0" eaLnBrk="1" hangingPunct="1">
              <a:buNone/>
            </a:pPr>
            <a:r>
              <a:rPr kumimoji="1" lang="en-US" altLang="zh-CN" sz="2800" kern="0" dirty="0">
                <a:solidFill>
                  <a:srgbClr val="0000CC"/>
                </a:solidFill>
              </a:rPr>
              <a:t>---------------------------------------------------------------</a:t>
            </a:r>
          </a:p>
          <a:p>
            <a:pPr lvl="0" eaLnBrk="1" hangingPunct="1">
              <a:buNone/>
            </a:pPr>
            <a:r>
              <a:rPr kumimoji="1" lang="zh-CN" altLang="en-US" sz="2800" b="1" kern="0" dirty="0">
                <a:solidFill>
                  <a:srgbClr val="0000CC"/>
                </a:solidFill>
              </a:rPr>
              <a:t>组间差异　   </a:t>
            </a:r>
            <a:r>
              <a:rPr kumimoji="1" lang="en-US" altLang="zh-CN" sz="2800" b="1" kern="0" dirty="0">
                <a:solidFill>
                  <a:srgbClr val="0000CC"/>
                </a:solidFill>
              </a:rPr>
              <a:t>53.2</a:t>
            </a:r>
            <a:r>
              <a:rPr kumimoji="1" lang="zh-CN" altLang="en-US" sz="2800" b="1" kern="0" dirty="0">
                <a:solidFill>
                  <a:srgbClr val="0000CC"/>
                </a:solidFill>
              </a:rPr>
              <a:t>　　　</a:t>
            </a:r>
            <a:r>
              <a:rPr kumimoji="1" lang="en-US" altLang="zh-CN" sz="2800" b="1" kern="0" dirty="0">
                <a:solidFill>
                  <a:srgbClr val="0000CC"/>
                </a:solidFill>
              </a:rPr>
              <a:t>2</a:t>
            </a:r>
            <a:r>
              <a:rPr kumimoji="1" lang="zh-CN" altLang="en-US" sz="2800" b="1" kern="0" dirty="0">
                <a:solidFill>
                  <a:srgbClr val="0000CC"/>
                </a:solidFill>
              </a:rPr>
              <a:t>　　　   </a:t>
            </a:r>
            <a:r>
              <a:rPr kumimoji="1" lang="en-US" altLang="zh-CN" sz="2800" b="1" kern="0" dirty="0">
                <a:solidFill>
                  <a:srgbClr val="0000CC"/>
                </a:solidFill>
              </a:rPr>
              <a:t>26.6</a:t>
            </a:r>
            <a:r>
              <a:rPr kumimoji="1" lang="zh-CN" altLang="en-US" sz="2800" b="1" kern="0" dirty="0">
                <a:solidFill>
                  <a:srgbClr val="0000CC"/>
                </a:solidFill>
              </a:rPr>
              <a:t>　  </a:t>
            </a:r>
            <a:r>
              <a:rPr kumimoji="1" lang="en-US" altLang="zh-CN" sz="2800" b="1" kern="0" dirty="0">
                <a:solidFill>
                  <a:srgbClr val="0000CC"/>
                </a:solidFill>
              </a:rPr>
              <a:t>1.98</a:t>
            </a:r>
          </a:p>
          <a:p>
            <a:pPr lvl="0" eaLnBrk="1" hangingPunct="1">
              <a:buNone/>
            </a:pPr>
            <a:r>
              <a:rPr kumimoji="1" lang="zh-CN" altLang="en-US" sz="2800" b="1" kern="0" dirty="0">
                <a:solidFill>
                  <a:srgbClr val="0000CC"/>
                </a:solidFill>
              </a:rPr>
              <a:t>组内差异　 </a:t>
            </a:r>
            <a:r>
              <a:rPr kumimoji="1" lang="en-US" altLang="zh-CN" sz="2800" b="1" kern="0" dirty="0">
                <a:solidFill>
                  <a:srgbClr val="0000CC"/>
                </a:solidFill>
              </a:rPr>
              <a:t>161.2</a:t>
            </a:r>
            <a:r>
              <a:rPr kumimoji="1" lang="zh-CN" altLang="en-US" sz="2800" b="1" kern="0" dirty="0">
                <a:solidFill>
                  <a:srgbClr val="0000CC"/>
                </a:solidFill>
              </a:rPr>
              <a:t>　　  </a:t>
            </a:r>
            <a:r>
              <a:rPr kumimoji="1" lang="en-US" altLang="zh-CN" sz="2800" b="1" kern="0" dirty="0">
                <a:solidFill>
                  <a:srgbClr val="0000CC"/>
                </a:solidFill>
              </a:rPr>
              <a:t>12</a:t>
            </a:r>
            <a:r>
              <a:rPr kumimoji="1" lang="zh-CN" altLang="en-US" sz="2800" b="1" kern="0" dirty="0">
                <a:solidFill>
                  <a:srgbClr val="0000CC"/>
                </a:solidFill>
              </a:rPr>
              <a:t>　　　</a:t>
            </a:r>
            <a:r>
              <a:rPr kumimoji="1" lang="en-US" altLang="zh-CN" sz="2800" b="1" kern="0" dirty="0">
                <a:solidFill>
                  <a:srgbClr val="0000CC"/>
                </a:solidFill>
              </a:rPr>
              <a:t>13.433 </a:t>
            </a:r>
            <a:r>
              <a:rPr kumimoji="1" lang="zh-CN" altLang="en-US" sz="2800" b="1" kern="0" dirty="0">
                <a:solidFill>
                  <a:srgbClr val="0000CC"/>
                </a:solidFill>
              </a:rPr>
              <a:t>　</a:t>
            </a:r>
          </a:p>
          <a:p>
            <a:pPr lvl="0" eaLnBrk="1" hangingPunct="1">
              <a:buNone/>
            </a:pPr>
            <a:r>
              <a:rPr kumimoji="1" lang="zh-CN" altLang="en-US" sz="2800" b="1" kern="0" dirty="0">
                <a:solidFill>
                  <a:srgbClr val="0000CC"/>
                </a:solidFill>
              </a:rPr>
              <a:t>总差异　　 </a:t>
            </a:r>
            <a:r>
              <a:rPr kumimoji="1" lang="en-US" altLang="zh-CN" sz="2800" b="1" kern="0" dirty="0">
                <a:solidFill>
                  <a:srgbClr val="0000CC"/>
                </a:solidFill>
              </a:rPr>
              <a:t>214.4</a:t>
            </a:r>
            <a:r>
              <a:rPr kumimoji="1" lang="zh-CN" altLang="en-US" sz="2800" b="1" i="1" kern="0" dirty="0">
                <a:solidFill>
                  <a:srgbClr val="0000CC"/>
                </a:solidFill>
              </a:rPr>
              <a:t>　　  </a:t>
            </a:r>
            <a:r>
              <a:rPr kumimoji="1" lang="en-US" altLang="zh-CN" sz="2800" b="1" kern="0" dirty="0">
                <a:solidFill>
                  <a:srgbClr val="0000CC"/>
                </a:solidFill>
              </a:rPr>
              <a:t>14</a:t>
            </a:r>
          </a:p>
          <a:p>
            <a:pPr lvl="0" eaLnBrk="1" hangingPunct="1">
              <a:buNone/>
            </a:pPr>
            <a:r>
              <a:rPr kumimoji="1" lang="en-US" altLang="zh-CN" sz="2800" kern="0" dirty="0">
                <a:solidFill>
                  <a:srgbClr val="0000CC"/>
                </a:solidFill>
              </a:rPr>
              <a:t>---------------------------------------------------------------</a:t>
            </a:r>
          </a:p>
          <a:p>
            <a:pPr eaLnBrk="1" hangingPunct="1">
              <a:buFontTx/>
              <a:buNone/>
            </a:pPr>
            <a:endParaRPr lang="en-US" altLang="zh-CN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>
                <a:latin typeface="宋体" panose="02010600030101010101" pitchFamily="2" charset="-122"/>
              </a:rPr>
              <a:t>单因素方差分析的效应量</a:t>
            </a:r>
            <a:r>
              <a:rPr lang="zh-CN" altLang="en-US" b="1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1" name="Rectangle 3"/>
              <p:cNvSpPr>
                <a:spLocks noGrp="1" noChangeArrowheads="1"/>
              </p:cNvSpPr>
              <p:nvPr>
                <p:ph type="body" idx="4294967295"/>
              </p:nvPr>
            </p:nvSpPr>
            <p:spPr/>
            <p:txBody>
              <a:bodyPr/>
              <a:lstStyle/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zh-CN" alt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0" lang="zh-CN" altLang="en-US" sz="3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𝑆𝑆𝐴</m:t>
                          </m:r>
                        </m:num>
                        <m:den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𝑆𝑆𝑇</m:t>
                          </m:r>
                        </m:den>
                      </m:f>
                    </m:oMath>
                  </m:oMathPara>
                </a14:m>
                <a:endParaRPr lang="en-US" altLang="zh-CN" sz="3600" dirty="0"/>
              </a:p>
              <a:p>
                <a:pPr marL="0" indent="0" eaLnBrk="1" hangingPunct="1">
                  <a:buNone/>
                </a:pPr>
                <a:endParaRPr lang="en-US" altLang="zh-CN" sz="3600" dirty="0"/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zh-CN" altLang="en-US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𝐟</m:t>
                      </m:r>
                      <m:r>
                        <a:rPr kumimoji="0" lang="zh-CN" altLang="en-US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zh-CN" altLang="en-US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kumimoji="0" lang="zh-CN" altLang="en-US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0" lang="zh-CN" altLang="en-US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zh-CN" altLang="en-US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kumimoji="0" lang="zh-CN" altLang="en-US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kumimoji="0" lang="zh-CN" altLang="en-US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kumimoji="0" lang="zh-CN" altLang="en-US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zh-CN" altLang="en-US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kumimoji="0" lang="zh-CN" altLang="en-US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  <a:p>
                <a:pPr marL="0" indent="0" eaLnBrk="1" hangingPunct="1">
                  <a:buNone/>
                </a:pPr>
                <a:endParaRPr lang="zh-CN" altLang="zh-CN" dirty="0"/>
              </a:p>
            </p:txBody>
          </p:sp>
        </mc:Choice>
        <mc:Fallback xmlns="">
          <p:sp>
            <p:nvSpPr>
              <p:cNvPr id="2253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5722938" y="3189288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5780088" y="323056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5383213" y="3219450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>
                <a:latin typeface="宋体" panose="02010600030101010101" pitchFamily="2" charset="-122"/>
              </a:rPr>
              <a:t>多因素方差分析的效应量</a:t>
            </a:r>
            <a:r>
              <a:rPr lang="zh-CN" altLang="en-US" b="1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083" name="Rectangle 3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939564" y="2133600"/>
                <a:ext cx="10363200" cy="4114800"/>
              </a:xfrm>
            </p:spPr>
            <p:txBody>
              <a:bodyPr/>
              <a:lstStyle/>
              <a:p>
                <a:pPr eaLnBrk="1" hangingPunct="1"/>
                <a:r>
                  <a:rPr lang="zh-CN" altLang="en-US" dirty="0"/>
                  <a:t>除单因素情况下的指标以外，还可以计算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偏</a:t>
                </a:r>
                <a:r>
                  <a:rPr lang="el-GR" altLang="zh-CN" b="1" i="1" dirty="0">
                    <a:solidFill>
                      <a:srgbClr val="FF0000"/>
                    </a:solidFill>
                  </a:rPr>
                  <a:t>η</a:t>
                </a:r>
                <a:r>
                  <a:rPr lang="en-US" altLang="zh-CN" b="1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eaLnBrk="1" hangingPunct="1"/>
                <a:endParaRPr lang="en-US" altLang="zh-CN" dirty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partial</m:t>
                      </m:r>
                      <m:r>
                        <a:rPr lang="en-US" altLang="zh-CN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or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b="0" i="0" smtClean="0">
                                  <a:latin typeface="Cambria Math" panose="02040503050406030204" pitchFamily="18" charset="0"/>
                                </a:rPr>
                                <m:t>effect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effect</m:t>
                              </m:r>
                            </m:sub>
                          </m:sSub>
                          <m:r>
                            <a:rPr lang="en-US" altLang="zh-CN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b="0" i="0" smtClean="0">
                                  <a:latin typeface="Cambria Math" panose="02040503050406030204" pitchFamily="18" charset="0"/>
                                </a:rPr>
                                <m:t>rror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zh-CN" dirty="0"/>
              </a:p>
            </p:txBody>
          </p:sp>
        </mc:Choice>
        <mc:Fallback xmlns="">
          <p:sp>
            <p:nvSpPr>
              <p:cNvPr id="460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939564" y="2133600"/>
                <a:ext cx="10363200" cy="4114800"/>
              </a:xfrm>
              <a:blipFill>
                <a:blip r:embed="rId3"/>
                <a:stretch>
                  <a:fillRect l="-1294" t="-25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084" name="Rectangle 5"/>
          <p:cNvSpPr>
            <a:spLocks noChangeArrowheads="1"/>
          </p:cNvSpPr>
          <p:nvPr/>
        </p:nvSpPr>
        <p:spPr bwMode="auto">
          <a:xfrm>
            <a:off x="5722938" y="3189288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46085" name="Rectangle 7"/>
          <p:cNvSpPr>
            <a:spLocks noChangeArrowheads="1"/>
          </p:cNvSpPr>
          <p:nvPr/>
        </p:nvSpPr>
        <p:spPr bwMode="auto">
          <a:xfrm>
            <a:off x="5780088" y="323056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46086" name="Rectangle 9"/>
          <p:cNvSpPr>
            <a:spLocks noChangeArrowheads="1"/>
          </p:cNvSpPr>
          <p:nvPr/>
        </p:nvSpPr>
        <p:spPr bwMode="auto">
          <a:xfrm>
            <a:off x="5383213" y="3219450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8C4A16-AEEF-4B00-A0D5-EA83CE6D3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4.6</a:t>
            </a:r>
            <a:endParaRPr lang="zh-CN" alt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F3EB599-03C7-4B51-863B-7959A3A32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随着年龄的增长，社会交往能力也应该随之增强。为了考察小学、初中和高中这三个年龄组（依次用</a:t>
            </a:r>
            <a:r>
              <a:rPr lang="en-US" altLang="zh-CN" b="1" dirty="0"/>
              <a:t>1</a:t>
            </a:r>
            <a:r>
              <a:rPr lang="zh-CN" altLang="en-US" b="1" dirty="0"/>
              <a:t>、</a:t>
            </a:r>
            <a:r>
              <a:rPr lang="en-US" altLang="zh-CN" b="1" dirty="0"/>
              <a:t>2</a:t>
            </a:r>
            <a:r>
              <a:rPr lang="zh-CN" altLang="en-US" b="1" dirty="0"/>
              <a:t>、</a:t>
            </a:r>
            <a:r>
              <a:rPr lang="en-US" altLang="zh-CN" b="1" dirty="0"/>
              <a:t>3</a:t>
            </a:r>
            <a:r>
              <a:rPr lang="zh-CN" altLang="en-US" b="1" dirty="0"/>
              <a:t>表示）的学生的社会交往能力的差异，研究者编制了一个“社会交往技能量表”，试测后得到以下数据。（数据文件名为：“例题</a:t>
            </a:r>
            <a:r>
              <a:rPr lang="en-US" altLang="zh-CN" b="1" dirty="0"/>
              <a:t>0406-</a:t>
            </a:r>
            <a:r>
              <a:rPr lang="zh-CN" altLang="en-US" b="1" dirty="0"/>
              <a:t>年龄与社会能力</a:t>
            </a:r>
            <a:r>
              <a:rPr lang="en-US" altLang="zh-CN" b="1" dirty="0"/>
              <a:t>-</a:t>
            </a:r>
            <a:r>
              <a:rPr lang="zh-CN" altLang="en-US" b="1" dirty="0"/>
              <a:t>单因素方差分析</a:t>
            </a:r>
            <a:r>
              <a:rPr lang="en-US" altLang="zh-CN" b="1" dirty="0"/>
              <a:t>.sav”</a:t>
            </a:r>
            <a:r>
              <a:rPr lang="zh-CN" altLang="en-US" b="1" dirty="0"/>
              <a:t>。）问：这三个年龄段的学生社会交往能力有无显著差异？</a:t>
            </a:r>
          </a:p>
          <a:p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737094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C12CAC-5269-4CCB-A939-F420C2C6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F</a:t>
            </a:r>
            <a:r>
              <a:rPr lang="zh-CN" altLang="en-US" b="1" dirty="0"/>
              <a:t>检验后进行逐对比较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78DA2C92-4371-4104-9D23-37B5BECF07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3698471"/>
              </p:ext>
            </p:extLst>
          </p:nvPr>
        </p:nvGraphicFramePr>
        <p:xfrm>
          <a:off x="2279576" y="1628800"/>
          <a:ext cx="7848872" cy="5229205"/>
        </p:xfrm>
        <a:graphic>
          <a:graphicData uri="http://schemas.openxmlformats.org/drawingml/2006/table">
            <a:tbl>
              <a:tblPr/>
              <a:tblGrid>
                <a:gridCol w="1146501">
                  <a:extLst>
                    <a:ext uri="{9D8B030D-6E8A-4147-A177-3AD203B41FA5}">
                      <a16:colId xmlns:a16="http://schemas.microsoft.com/office/drawing/2014/main" val="3566991682"/>
                    </a:ext>
                  </a:extLst>
                </a:gridCol>
                <a:gridCol w="1195925">
                  <a:extLst>
                    <a:ext uri="{9D8B030D-6E8A-4147-A177-3AD203B41FA5}">
                      <a16:colId xmlns:a16="http://schemas.microsoft.com/office/drawing/2014/main" val="1657589997"/>
                    </a:ext>
                  </a:extLst>
                </a:gridCol>
                <a:gridCol w="1195925">
                  <a:extLst>
                    <a:ext uri="{9D8B030D-6E8A-4147-A177-3AD203B41FA5}">
                      <a16:colId xmlns:a16="http://schemas.microsoft.com/office/drawing/2014/main" val="848037992"/>
                    </a:ext>
                  </a:extLst>
                </a:gridCol>
                <a:gridCol w="871018">
                  <a:extLst>
                    <a:ext uri="{9D8B030D-6E8A-4147-A177-3AD203B41FA5}">
                      <a16:colId xmlns:a16="http://schemas.microsoft.com/office/drawing/2014/main" val="2710690668"/>
                    </a:ext>
                  </a:extLst>
                </a:gridCol>
                <a:gridCol w="1146501">
                  <a:extLst>
                    <a:ext uri="{9D8B030D-6E8A-4147-A177-3AD203B41FA5}">
                      <a16:colId xmlns:a16="http://schemas.microsoft.com/office/drawing/2014/main" val="3659309412"/>
                    </a:ext>
                  </a:extLst>
                </a:gridCol>
                <a:gridCol w="1146501">
                  <a:extLst>
                    <a:ext uri="{9D8B030D-6E8A-4147-A177-3AD203B41FA5}">
                      <a16:colId xmlns:a16="http://schemas.microsoft.com/office/drawing/2014/main" val="2534219166"/>
                    </a:ext>
                  </a:extLst>
                </a:gridCol>
                <a:gridCol w="1146501">
                  <a:extLst>
                    <a:ext uri="{9D8B030D-6E8A-4147-A177-3AD203B41FA5}">
                      <a16:colId xmlns:a16="http://schemas.microsoft.com/office/drawing/2014/main" val="2516873662"/>
                    </a:ext>
                  </a:extLst>
                </a:gridCol>
              </a:tblGrid>
              <a:tr h="383704">
                <a:tc gridSpan="7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Multiple Comparisons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151944"/>
                  </a:ext>
                </a:extLst>
              </a:tr>
              <a:tr h="383704">
                <a:tc gridSpan="7">
                  <a:txBody>
                    <a:bodyPr/>
                    <a:lstStyle/>
                    <a:p>
                      <a:pPr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Dependent Variable:   social 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695269"/>
                  </a:ext>
                </a:extLst>
              </a:tr>
              <a:tr h="383704">
                <a:tc gridSpan="7">
                  <a:txBody>
                    <a:bodyPr/>
                    <a:lstStyle/>
                    <a:p>
                      <a:pPr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LSD  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632151"/>
                  </a:ext>
                </a:extLst>
              </a:tr>
              <a:tr h="521043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(I) group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(J) group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Mean Difference (I-J)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Std. Error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95% Confidence Interval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292921"/>
                  </a:ext>
                </a:extLst>
              </a:tr>
              <a:tr h="8711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Lower Bound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Upper Bound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896140"/>
                  </a:ext>
                </a:extLst>
              </a:tr>
              <a:tr h="383704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小学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初中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-14.350</a:t>
                      </a:r>
                      <a:r>
                        <a:rPr lang="en-US" sz="1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3.759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-21.88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-6.82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663591"/>
                  </a:ext>
                </a:extLst>
              </a:tr>
              <a:tr h="3837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高中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-19.950</a:t>
                      </a:r>
                      <a:r>
                        <a:rPr lang="en-US" sz="1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3.759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-27.48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-12.42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276676"/>
                  </a:ext>
                </a:extLst>
              </a:tr>
              <a:tr h="383704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初中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小学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14.350</a:t>
                      </a:r>
                      <a:r>
                        <a:rPr lang="en-US" sz="1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3.759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6.82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21.88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8798"/>
                  </a:ext>
                </a:extLst>
              </a:tr>
              <a:tr h="3837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高中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-5.600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3.759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.142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-13.13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1.93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406401"/>
                  </a:ext>
                </a:extLst>
              </a:tr>
              <a:tr h="383704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高中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小学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19.950</a:t>
                      </a:r>
                      <a:r>
                        <a:rPr lang="en-US" sz="1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3.759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12.42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27.48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626881"/>
                  </a:ext>
                </a:extLst>
              </a:tr>
              <a:tr h="3837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初中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5.600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3.759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.142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-1.93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13.13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313781"/>
                  </a:ext>
                </a:extLst>
              </a:tr>
              <a:tr h="383704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*. The mean difference is significant at the 0.05 level.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187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763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AE54E9-092C-4C7F-99D4-DA9D79A63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41035"/>
            <a:ext cx="10363200" cy="1143000"/>
          </a:xfrm>
        </p:spPr>
        <p:txBody>
          <a:bodyPr/>
          <a:lstStyle/>
          <a:p>
            <a:r>
              <a:rPr lang="zh-CN" altLang="en-US" b="1" dirty="0"/>
              <a:t>各年龄组平均数折线图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1F13F6A-18AD-4163-9301-79C9AADB7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5373215"/>
            <a:ext cx="10363200" cy="1142999"/>
          </a:xfrm>
        </p:spPr>
        <p:txBody>
          <a:bodyPr/>
          <a:lstStyle/>
          <a:p>
            <a:r>
              <a:rPr lang="zh-CN" altLang="en-US" sz="2800" b="1" dirty="0"/>
              <a:t>可以将初中组和高中组合并为“中学组”，用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次</a:t>
            </a:r>
            <a:r>
              <a:rPr lang="en-US" altLang="zh-CN" sz="2800" b="1" i="1" dirty="0"/>
              <a:t>t</a:t>
            </a:r>
            <a:r>
              <a:rPr lang="zh-CN" altLang="en-US" sz="2800" b="1" dirty="0"/>
              <a:t>检验考察小学生与中学生的社交技能有无显著差异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9624E10-3C5F-46A4-A627-D1B6228DF3B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2" y="1484035"/>
            <a:ext cx="4659972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6794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C5F10B-5C23-47A8-A2B8-CE6E0A4EE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00CBE2-9403-477E-9B16-DDF3DAAB9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346" y="1988840"/>
            <a:ext cx="11085278" cy="4114800"/>
          </a:xfrm>
        </p:spPr>
        <p:txBody>
          <a:bodyPr/>
          <a:lstStyle/>
          <a:p>
            <a:r>
              <a:rPr lang="zh-CN" altLang="en-US" b="1" dirty="0"/>
              <a:t>这样既可以避免多次</a:t>
            </a:r>
            <a:r>
              <a:rPr lang="en-US" altLang="zh-CN" b="1" i="1" dirty="0"/>
              <a:t>t</a:t>
            </a:r>
            <a:r>
              <a:rPr lang="zh-CN" altLang="en-US" b="1" dirty="0"/>
              <a:t>检验造成的</a:t>
            </a:r>
            <a:r>
              <a:rPr lang="en-US" altLang="zh-CN" b="1" i="1" dirty="0"/>
              <a:t>α</a:t>
            </a:r>
            <a:r>
              <a:rPr lang="zh-CN" altLang="en-US" b="1" dirty="0"/>
              <a:t>错误概率的累积，又可以避免人为减小</a:t>
            </a:r>
            <a:r>
              <a:rPr lang="en-US" altLang="zh-CN" b="1" i="1" dirty="0"/>
              <a:t>α</a:t>
            </a:r>
            <a:r>
              <a:rPr lang="zh-CN" altLang="en-US" b="1" dirty="0"/>
              <a:t>而增大了</a:t>
            </a:r>
            <a:r>
              <a:rPr lang="en-US" altLang="zh-CN" b="1" i="1" dirty="0"/>
              <a:t>β</a:t>
            </a:r>
            <a:r>
              <a:rPr lang="zh-CN" altLang="en-US" b="1" dirty="0"/>
              <a:t>错误的概率。</a:t>
            </a:r>
            <a:endParaRPr lang="en-US" altLang="zh-CN" b="1" dirty="0"/>
          </a:p>
          <a:p>
            <a:r>
              <a:rPr lang="zh-CN" altLang="en-US" b="1" dirty="0"/>
              <a:t>而</a:t>
            </a:r>
            <a:r>
              <a:rPr lang="en-US" altLang="zh-CN" b="1" dirty="0"/>
              <a:t>Bonferroni</a:t>
            </a:r>
            <a:r>
              <a:rPr lang="zh-CN" altLang="en-US" b="1" dirty="0"/>
              <a:t>检验的基本思想是，将显著性水平定为原来的</a:t>
            </a:r>
            <a:r>
              <a:rPr lang="en-US" altLang="zh-CN" b="1" i="1" dirty="0"/>
              <a:t>α</a:t>
            </a:r>
            <a:r>
              <a:rPr lang="zh-CN" altLang="en-US" b="1" dirty="0"/>
              <a:t>除以检验次数。</a:t>
            </a:r>
            <a:endParaRPr lang="en-US" altLang="zh-CN" b="1" dirty="0"/>
          </a:p>
          <a:p>
            <a:pPr lvl="1"/>
            <a:r>
              <a:rPr lang="zh-CN" altLang="en-US" b="1" dirty="0"/>
              <a:t>例如，如果要做</a:t>
            </a:r>
            <a:r>
              <a:rPr lang="en-US" altLang="zh-CN" b="1" dirty="0"/>
              <a:t>5</a:t>
            </a:r>
            <a:r>
              <a:rPr lang="zh-CN" altLang="en-US" b="1" dirty="0"/>
              <a:t>次比较，则每一次的检验的显著性水平设为</a:t>
            </a:r>
            <a:r>
              <a:rPr lang="en-US" altLang="zh-CN" b="1" i="1" dirty="0"/>
              <a:t>α</a:t>
            </a:r>
            <a:r>
              <a:rPr lang="en-US" altLang="zh-CN" b="1" dirty="0"/>
              <a:t>’ = 0.05/5 = 0.01</a:t>
            </a:r>
            <a:r>
              <a:rPr lang="zh-CN" altLang="en-US" b="1" dirty="0"/>
              <a:t>，这样</a:t>
            </a:r>
            <a:r>
              <a:rPr lang="en-US" altLang="zh-CN" b="1" i="1" dirty="0"/>
              <a:t>α</a:t>
            </a:r>
            <a:r>
              <a:rPr lang="zh-CN" altLang="en-US" b="1" dirty="0"/>
              <a:t>错误概率的累积起来也不会超过</a:t>
            </a:r>
            <a:r>
              <a:rPr lang="en-US" altLang="zh-CN" b="1" dirty="0"/>
              <a:t>0.05</a:t>
            </a:r>
            <a:r>
              <a:rPr lang="zh-CN" altLang="en-US" b="1" dirty="0"/>
              <a:t>，但是代价是，每次检验只有当</a:t>
            </a:r>
            <a:r>
              <a:rPr lang="en-US" altLang="zh-CN" b="1" i="1" dirty="0"/>
              <a:t>P </a:t>
            </a:r>
            <a:r>
              <a:rPr lang="en-US" altLang="zh-CN" b="1" dirty="0"/>
              <a:t>&lt; 0.01</a:t>
            </a:r>
            <a:r>
              <a:rPr lang="zh-CN" altLang="en-US" b="1" dirty="0"/>
              <a:t>时才能拒绝零假设。）</a:t>
            </a:r>
          </a:p>
        </p:txBody>
      </p:sp>
    </p:spTree>
    <p:extLst>
      <p:ext uri="{BB962C8B-B14F-4D97-AF65-F5344CB8AC3E}">
        <p14:creationId xmlns:p14="http://schemas.microsoft.com/office/powerpoint/2010/main" val="2705239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10BBB7-AD26-4363-A120-1A4F5AE1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4.7</a:t>
            </a:r>
            <a:endParaRPr lang="zh-CN" alt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8429414-B05C-45FE-A6D0-AF4669E3D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981200"/>
            <a:ext cx="11593288" cy="4114800"/>
          </a:xfrm>
        </p:spPr>
        <p:txBody>
          <a:bodyPr/>
          <a:lstStyle/>
          <a:p>
            <a:r>
              <a:rPr lang="zh-CN" altLang="en-US" b="1" dirty="0"/>
              <a:t>按照学习风格设计教学方式</a:t>
            </a:r>
            <a:r>
              <a:rPr lang="en-US" altLang="zh-CN" b="1" dirty="0"/>
              <a:t>——</a:t>
            </a:r>
            <a:r>
              <a:rPr lang="zh-CN" altLang="en-US" b="1" dirty="0"/>
              <a:t>啮合假设？</a:t>
            </a:r>
            <a:endParaRPr lang="en-US" altLang="zh-CN" b="1" dirty="0"/>
          </a:p>
          <a:p>
            <a:r>
              <a:rPr lang="zh-CN" altLang="en-US" b="1" dirty="0"/>
              <a:t>某研究者用学习风格测验将学生分为视觉型学习者和听觉型学习者，又设计了“某氏视觉型教法”和“某氏听觉型教法”</a:t>
            </a:r>
            <a:endParaRPr lang="en-US" altLang="zh-CN" b="1" dirty="0"/>
          </a:p>
          <a:p>
            <a:r>
              <a:rPr lang="zh-CN" altLang="en-US" b="1" dirty="0"/>
              <a:t>要验证啮合假设，必须得到以下结果：用视觉型教学法教视觉型学生（视</a:t>
            </a:r>
            <a:r>
              <a:rPr lang="en-US" altLang="zh-CN" b="1" dirty="0"/>
              <a:t>-</a:t>
            </a:r>
            <a:r>
              <a:rPr lang="zh-CN" altLang="en-US" b="1" dirty="0"/>
              <a:t>视组）的成绩显著好于用听觉型教学法教视觉型的学生（听</a:t>
            </a:r>
            <a:r>
              <a:rPr lang="en-US" altLang="zh-CN" b="1" dirty="0"/>
              <a:t>-</a:t>
            </a:r>
            <a:r>
              <a:rPr lang="zh-CN" altLang="en-US" b="1" dirty="0"/>
              <a:t>视）的成绩，同样，用听觉型教学法教听觉型学生（听</a:t>
            </a:r>
            <a:r>
              <a:rPr lang="en-US" altLang="zh-CN" b="1" dirty="0"/>
              <a:t>-</a:t>
            </a:r>
            <a:r>
              <a:rPr lang="zh-CN" altLang="en-US" b="1" dirty="0"/>
              <a:t>听）的成绩显著好于用视觉型教学法教听觉型的学生（视</a:t>
            </a:r>
            <a:r>
              <a:rPr lang="en-US" altLang="zh-CN" b="1" dirty="0"/>
              <a:t>-</a:t>
            </a:r>
            <a:r>
              <a:rPr lang="zh-CN" altLang="en-US" b="1" dirty="0"/>
              <a:t>听）的成绩。</a:t>
            </a:r>
          </a:p>
        </p:txBody>
      </p:sp>
    </p:spTree>
    <p:extLst>
      <p:ext uri="{BB962C8B-B14F-4D97-AF65-F5344CB8AC3E}">
        <p14:creationId xmlns:p14="http://schemas.microsoft.com/office/powerpoint/2010/main" val="3814352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24BD64-6C5B-43F7-A13E-E27A0E923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6600"/>
                </a:solidFill>
              </a:rPr>
              <a:t>例题</a:t>
            </a:r>
            <a:r>
              <a:rPr lang="en-US" altLang="zh-CN" b="1" dirty="0">
                <a:solidFill>
                  <a:srgbClr val="FF6600"/>
                </a:solidFill>
              </a:rPr>
              <a:t>4.7</a:t>
            </a:r>
            <a:r>
              <a:rPr lang="zh-CN" altLang="en-US" b="1" dirty="0">
                <a:solidFill>
                  <a:srgbClr val="FF6600"/>
                </a:solidFill>
              </a:rPr>
              <a:t>续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12E23E6-A5A0-444B-99ED-0731B4EFE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因此，该研究者将学生分为上述</a:t>
            </a:r>
            <a:r>
              <a:rPr lang="en-US" altLang="zh-CN" b="1" dirty="0"/>
              <a:t>4</a:t>
            </a:r>
            <a:r>
              <a:rPr lang="zh-CN" altLang="en-US" b="1" dirty="0"/>
              <a:t>组，经一段时间教学后得到以下数据。（数据文件名为：“例题</a:t>
            </a:r>
            <a:r>
              <a:rPr lang="en-US" altLang="zh-CN" b="1" dirty="0"/>
              <a:t>0407-</a:t>
            </a:r>
            <a:r>
              <a:rPr lang="zh-CN" altLang="en-US" b="1" dirty="0"/>
              <a:t>学习风格</a:t>
            </a:r>
            <a:r>
              <a:rPr lang="en-US" altLang="zh-CN" b="1" dirty="0"/>
              <a:t>-</a:t>
            </a:r>
            <a:r>
              <a:rPr lang="zh-CN" altLang="en-US" b="1" dirty="0"/>
              <a:t>交互作用方差分析</a:t>
            </a:r>
            <a:r>
              <a:rPr lang="en-US" altLang="zh-CN" b="1" dirty="0"/>
              <a:t>.sav”</a:t>
            </a:r>
            <a:r>
              <a:rPr lang="zh-CN" altLang="en-US" b="1" dirty="0"/>
              <a:t>。）这些数据能否证明啮合假设呢？</a:t>
            </a:r>
          </a:p>
          <a:p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284118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2B9C89-4421-46E7-94B0-B9925E27A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544DEF5-7606-4A16-B898-253D046C1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A1B73CF-2449-4603-9240-5C8A8E9C4D9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188640"/>
            <a:ext cx="7992888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712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1199456" y="0"/>
            <a:ext cx="9721080" cy="762000"/>
          </a:xfrm>
        </p:spPr>
        <p:txBody>
          <a:bodyPr/>
          <a:lstStyle/>
          <a:p>
            <a:pPr eaLnBrk="1" hangingPunct="1"/>
            <a:r>
              <a:rPr lang="zh-CN" altLang="en-US" b="1" dirty="0"/>
              <a:t>一元方差分析（</a:t>
            </a:r>
            <a:r>
              <a:rPr lang="en-US" altLang="zh-CN" b="1" dirty="0"/>
              <a:t>ANOVA</a:t>
            </a:r>
            <a:r>
              <a:rPr lang="zh-CN" altLang="en-US" b="1" dirty="0"/>
              <a:t>）复习</a:t>
            </a:r>
            <a:endParaRPr lang="zh-CN" altLang="en-US" dirty="0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1774825" y="762000"/>
            <a:ext cx="8816975" cy="605155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b="1" dirty="0"/>
              <a:t>典型问题</a:t>
            </a:r>
          </a:p>
          <a:p>
            <a:pPr lvl="1" eaLnBrk="1" hangingPunct="1">
              <a:defRPr/>
            </a:pPr>
            <a:r>
              <a:rPr lang="zh-CN" altLang="en-US" b="1" dirty="0"/>
              <a:t>为了研究三种不同教材的质量，抽取三个实验班分别使用其中一种教材，而对其他因素加以控制。经过一段时间的教学后进行测试，得到三种实验处理的数据如下：</a:t>
            </a:r>
            <a:endParaRPr lang="en-US" altLang="zh-CN" b="1" dirty="0"/>
          </a:p>
          <a:p>
            <a:pPr lvl="1" eaLnBrk="1" hangingPunct="1">
              <a:defRPr/>
            </a:pPr>
            <a:endParaRPr lang="zh-CN" altLang="en-US" b="1" dirty="0"/>
          </a:p>
          <a:p>
            <a:pPr marL="457200" lvl="1" indent="0" eaLnBrk="1" hangingPunct="1">
              <a:buFontTx/>
              <a:buNone/>
              <a:defRPr/>
            </a:pPr>
            <a:endParaRPr lang="en-US" altLang="zh-CN" b="1" dirty="0"/>
          </a:p>
          <a:p>
            <a:pPr marL="457200" lvl="1" indent="0" eaLnBrk="1" hangingPunct="1">
              <a:buFontTx/>
              <a:buNone/>
              <a:defRPr/>
            </a:pPr>
            <a:endParaRPr lang="en-US" altLang="zh-CN" b="1" dirty="0"/>
          </a:p>
          <a:p>
            <a:pPr marL="457200" lvl="1" indent="0" eaLnBrk="1" hangingPunct="1">
              <a:buFontTx/>
              <a:buNone/>
              <a:defRPr/>
            </a:pPr>
            <a:endParaRPr lang="en-US" altLang="zh-CN" b="1" dirty="0"/>
          </a:p>
          <a:p>
            <a:pPr marL="457200" lvl="1" indent="0" eaLnBrk="1" hangingPunct="1">
              <a:buFontTx/>
              <a:buNone/>
              <a:defRPr/>
            </a:pPr>
            <a:endParaRPr lang="en-US" altLang="zh-CN" b="1" dirty="0"/>
          </a:p>
          <a:p>
            <a:pPr lvl="1" eaLnBrk="1" hangingPunct="1">
              <a:defRPr/>
            </a:pPr>
            <a:r>
              <a:rPr lang="zh-CN" altLang="en-US" b="1" dirty="0"/>
              <a:t>总平均数：</a:t>
            </a:r>
            <a:r>
              <a:rPr lang="en-US" altLang="zh-CN" b="1" dirty="0"/>
              <a:t>72.8</a:t>
            </a:r>
          </a:p>
          <a:p>
            <a:pPr lvl="1" eaLnBrk="1" hangingPunct="1">
              <a:defRPr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三种教材的效果有无显著差异？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679700" y="3213100"/>
          <a:ext cx="7008495" cy="250669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51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1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1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5642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marL="91445" marR="91445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教材</a:t>
                      </a:r>
                      <a:r>
                        <a:rPr lang="en-US" altLang="zh-CN" sz="2000" dirty="0"/>
                        <a:t>A</a:t>
                      </a:r>
                      <a:endParaRPr lang="zh-CN" altLang="en-US" sz="2000" dirty="0"/>
                    </a:p>
                  </a:txBody>
                  <a:tcPr marL="91445" marR="91445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教材</a:t>
                      </a:r>
                      <a:r>
                        <a:rPr lang="en-US" altLang="zh-CN" sz="2000" dirty="0"/>
                        <a:t>B</a:t>
                      </a:r>
                      <a:endParaRPr lang="zh-CN" altLang="en-US" sz="2000" dirty="0"/>
                    </a:p>
                  </a:txBody>
                  <a:tcPr marL="91445" marR="91445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教材</a:t>
                      </a:r>
                      <a:r>
                        <a:rPr lang="en-US" altLang="zh-CN" sz="2000" dirty="0"/>
                        <a:t>C</a:t>
                      </a:r>
                      <a:endParaRPr lang="zh-CN" altLang="en-US" sz="2000" dirty="0"/>
                    </a:p>
                  </a:txBody>
                  <a:tcPr marL="91445" marR="91445" marT="45704" marB="4570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5378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marL="91445" marR="91445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72</a:t>
                      </a:r>
                    </a:p>
                    <a:p>
                      <a:pPr algn="ctr"/>
                      <a:r>
                        <a:rPr lang="en-US" altLang="zh-CN" sz="2000" b="1" dirty="0"/>
                        <a:t>73</a:t>
                      </a:r>
                    </a:p>
                    <a:p>
                      <a:pPr algn="ctr"/>
                      <a:r>
                        <a:rPr lang="en-US" altLang="zh-CN" sz="2000" b="1" dirty="0"/>
                        <a:t>69</a:t>
                      </a:r>
                    </a:p>
                    <a:p>
                      <a:pPr algn="ctr"/>
                      <a:r>
                        <a:rPr lang="en-US" altLang="zh-CN" sz="2000" b="1" dirty="0"/>
                        <a:t>77</a:t>
                      </a:r>
                    </a:p>
                    <a:p>
                      <a:pPr algn="ctr"/>
                      <a:r>
                        <a:rPr lang="en-US" altLang="zh-CN" sz="2000" b="1" dirty="0"/>
                        <a:t>69</a:t>
                      </a:r>
                      <a:endParaRPr lang="zh-CN" altLang="en-US" sz="2000" b="1" dirty="0"/>
                    </a:p>
                  </a:txBody>
                  <a:tcPr marL="91445" marR="91445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74</a:t>
                      </a:r>
                    </a:p>
                    <a:p>
                      <a:pPr algn="ctr"/>
                      <a:r>
                        <a:rPr lang="en-US" altLang="zh-CN" sz="2000" b="1" dirty="0"/>
                        <a:t>71</a:t>
                      </a:r>
                    </a:p>
                    <a:p>
                      <a:pPr algn="ctr"/>
                      <a:r>
                        <a:rPr lang="en-US" altLang="zh-CN" sz="2000" b="1" dirty="0"/>
                        <a:t>75</a:t>
                      </a:r>
                    </a:p>
                    <a:p>
                      <a:pPr algn="ctr"/>
                      <a:r>
                        <a:rPr lang="en-US" altLang="zh-CN" sz="2000" b="1" dirty="0"/>
                        <a:t>77</a:t>
                      </a:r>
                    </a:p>
                    <a:p>
                      <a:pPr algn="ctr"/>
                      <a:r>
                        <a:rPr lang="en-US" altLang="zh-CN" sz="2000" b="1" dirty="0"/>
                        <a:t>80</a:t>
                      </a:r>
                      <a:endParaRPr lang="zh-CN" altLang="en-US" sz="2000" b="1" dirty="0"/>
                    </a:p>
                  </a:txBody>
                  <a:tcPr marL="91445" marR="91445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74</a:t>
                      </a:r>
                    </a:p>
                    <a:p>
                      <a:pPr algn="ctr"/>
                      <a:r>
                        <a:rPr lang="en-US" altLang="zh-CN" sz="2000" b="1" dirty="0"/>
                        <a:t>76</a:t>
                      </a:r>
                    </a:p>
                    <a:p>
                      <a:pPr algn="ctr"/>
                      <a:r>
                        <a:rPr lang="en-US" altLang="zh-CN" sz="2000" b="1" dirty="0"/>
                        <a:t>65</a:t>
                      </a:r>
                    </a:p>
                    <a:p>
                      <a:pPr algn="ctr"/>
                      <a:r>
                        <a:rPr lang="en-US" altLang="zh-CN" sz="2000" b="1" dirty="0"/>
                        <a:t>70</a:t>
                      </a:r>
                    </a:p>
                    <a:p>
                      <a:pPr algn="ctr"/>
                      <a:r>
                        <a:rPr lang="en-US" altLang="zh-CN" sz="2000" b="1" dirty="0"/>
                        <a:t>70</a:t>
                      </a:r>
                      <a:endParaRPr lang="zh-CN" altLang="en-US" sz="2000" b="1" dirty="0"/>
                    </a:p>
                  </a:txBody>
                  <a:tcPr marL="91445" marR="91445" marT="45704" marB="4570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64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/>
                        <a:t>平均分</a:t>
                      </a:r>
                    </a:p>
                  </a:txBody>
                  <a:tcPr marL="91445" marR="91445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72.0</a:t>
                      </a:r>
                      <a:endParaRPr lang="zh-CN" altLang="en-US" sz="2000" b="1" dirty="0"/>
                    </a:p>
                  </a:txBody>
                  <a:tcPr marL="91445" marR="91445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75.4</a:t>
                      </a:r>
                      <a:endParaRPr lang="zh-CN" altLang="en-US" sz="2000" b="1" dirty="0"/>
                    </a:p>
                  </a:txBody>
                  <a:tcPr marL="91445" marR="91445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/>
                        <a:t>71.0</a:t>
                      </a:r>
                      <a:endParaRPr lang="zh-CN" altLang="en-US" sz="2000" b="1" dirty="0"/>
                    </a:p>
                  </a:txBody>
                  <a:tcPr marL="91445" marR="91445" marT="45704" marB="4570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7F8B71-522C-47C3-AB6F-D53D5B54D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B6AD1E0-51C8-4132-933C-09D0C6926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83F0A99-A46A-4F40-9DCF-AE19F99A8AB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4" y="404664"/>
            <a:ext cx="7200799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0082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双因素方差分析中的逐对检验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5360" y="1981200"/>
            <a:ext cx="11161240" cy="4688160"/>
          </a:xfrm>
        </p:spPr>
        <p:txBody>
          <a:bodyPr/>
          <a:lstStyle/>
          <a:p>
            <a:pPr>
              <a:defRPr/>
            </a:pPr>
            <a:r>
              <a:rPr lang="zh-CN" altLang="en-US" b="1" dirty="0"/>
              <a:t>各因素的逐对检验</a:t>
            </a:r>
            <a:r>
              <a:rPr lang="en-US" altLang="zh-CN" b="1" dirty="0"/>
              <a:t>——</a:t>
            </a:r>
            <a:r>
              <a:rPr lang="zh-CN" altLang="en-US" b="1" dirty="0"/>
              <a:t>按单因素情形处理</a:t>
            </a:r>
            <a:endParaRPr lang="en-US" altLang="zh-CN" b="1" dirty="0"/>
          </a:p>
          <a:p>
            <a:pPr>
              <a:defRPr/>
            </a:pPr>
            <a:endParaRPr lang="en-US" altLang="zh-CN" b="1" dirty="0"/>
          </a:p>
          <a:p>
            <a:pPr>
              <a:defRPr/>
            </a:pPr>
            <a:r>
              <a:rPr lang="zh-CN" altLang="en-US" b="1" u="dbl" dirty="0">
                <a:uFill>
                  <a:solidFill>
                    <a:srgbClr val="FF0000"/>
                  </a:solidFill>
                </a:uFill>
              </a:rPr>
              <a:t>有交互作用时：</a:t>
            </a:r>
            <a:endParaRPr lang="en-US" altLang="zh-CN" b="1" u="dbl" dirty="0">
              <a:uFill>
                <a:solidFill>
                  <a:srgbClr val="FF0000"/>
                </a:solidFill>
              </a:uFill>
            </a:endParaRPr>
          </a:p>
          <a:p>
            <a:pPr>
              <a:defRPr/>
            </a:pPr>
            <a:endParaRPr lang="en-US" altLang="zh-CN" b="1" dirty="0"/>
          </a:p>
          <a:p>
            <a:pPr lvl="1">
              <a:defRPr/>
            </a:pPr>
            <a:r>
              <a:rPr lang="zh-CN" altLang="en-US" b="1" dirty="0"/>
              <a:t>指定</a:t>
            </a:r>
            <a:r>
              <a:rPr lang="en-US" altLang="zh-CN" b="1" dirty="0"/>
              <a:t>A</a:t>
            </a:r>
            <a:r>
              <a:rPr lang="zh-CN" altLang="en-US" b="1" dirty="0"/>
              <a:t>因素依次取不同的值，对</a:t>
            </a:r>
            <a:r>
              <a:rPr lang="en-US" altLang="zh-CN" b="1" dirty="0"/>
              <a:t>B</a:t>
            </a:r>
            <a:r>
              <a:rPr lang="zh-CN" altLang="en-US" b="1" dirty="0"/>
              <a:t>因素各个处理进行逐对检验；反之亦然</a:t>
            </a:r>
            <a:endParaRPr lang="en-US" altLang="zh-CN" b="1" dirty="0"/>
          </a:p>
          <a:p>
            <a:pPr lvl="1">
              <a:defRPr/>
            </a:pPr>
            <a:endParaRPr lang="en-US" altLang="zh-CN" b="1" dirty="0"/>
          </a:p>
          <a:p>
            <a:pPr lvl="1">
              <a:defRPr/>
            </a:pPr>
            <a:r>
              <a:rPr lang="zh-CN" altLang="en-US" b="1" dirty="0"/>
              <a:t>例如，当性别分别为男生、女生时，比较三种教材的效果。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双因素方差分析中的逐对检验</a:t>
            </a:r>
            <a:endParaRPr lang="zh-CN" altLang="en-US" dirty="0"/>
          </a:p>
        </p:txBody>
      </p:sp>
      <p:sp>
        <p:nvSpPr>
          <p:cNvPr id="52227" name="内容占位符 2"/>
          <p:cNvSpPr>
            <a:spLocks noGrp="1" noChangeArrowheads="1"/>
          </p:cNvSpPr>
          <p:nvPr>
            <p:ph idx="1"/>
          </p:nvPr>
        </p:nvSpPr>
        <p:spPr>
          <a:xfrm>
            <a:off x="1595438" y="1981200"/>
            <a:ext cx="8910637" cy="4544144"/>
          </a:xfrm>
        </p:spPr>
        <p:txBody>
          <a:bodyPr/>
          <a:lstStyle/>
          <a:p>
            <a:r>
              <a:rPr lang="zh-CN" altLang="en-US" b="1" dirty="0"/>
              <a:t>如果用</a:t>
            </a:r>
            <a:r>
              <a:rPr lang="en-US" altLang="zh-CN" b="1" dirty="0"/>
              <a:t>SPSS</a:t>
            </a:r>
            <a:r>
              <a:rPr lang="zh-CN" altLang="en-US" b="1" dirty="0"/>
              <a:t>，则须编写命令执行之。</a:t>
            </a:r>
            <a:endParaRPr lang="en-US" altLang="zh-CN" b="1" dirty="0"/>
          </a:p>
          <a:p>
            <a:pPr lvl="1"/>
            <a:r>
              <a:rPr lang="en-US" altLang="zh-CN" sz="2400" b="1" dirty="0"/>
              <a:t>/EMMEANS = TABLES(A*B) COMPARE(B) ADJ(SIDAK)</a:t>
            </a:r>
          </a:p>
          <a:p>
            <a:pPr lvl="1"/>
            <a:r>
              <a:rPr lang="en-US" altLang="zh-CN" sz="2400" b="1" dirty="0"/>
              <a:t>/EMMEANS = TABLES(B*A) COMPARE(A) ADJ(SIDAK)</a:t>
            </a:r>
          </a:p>
          <a:p>
            <a:pPr lvl="1"/>
            <a:endParaRPr lang="en-US" altLang="zh-CN" sz="2400" b="1" dirty="0"/>
          </a:p>
          <a:p>
            <a:r>
              <a:rPr lang="zh-CN" altLang="en-US" b="1" dirty="0"/>
              <a:t>多因素情况下依此类推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en-US" b="1" dirty="0"/>
              <a:t>少做为妙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615B23-76FA-4C8E-8D0D-51FEFE2FC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4.8</a:t>
            </a:r>
            <a:endParaRPr lang="zh-CN" alt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F642D-2528-4A3C-ACC8-BF524E5C5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266700" algn="just">
              <a:spcAft>
                <a:spcPts val="0"/>
              </a:spcAft>
            </a:pPr>
            <a:r>
              <a:rPr lang="zh-CN" altLang="en-US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根据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数据文件“例题</a:t>
            </a:r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0408-WM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训练效果</a:t>
            </a:r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协方差分析</a:t>
            </a:r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.sav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研究者想考察</a:t>
            </a:r>
            <a:endParaRPr lang="en-US" altLang="zh-CN" b="1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1" indent="266700" algn="just">
              <a:spcAft>
                <a:spcPts val="0"/>
              </a:spcAft>
            </a:pP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CRE1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与</a:t>
            </a:r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CRE3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之间有无显著差异？</a:t>
            </a:r>
            <a:r>
              <a:rPr lang="zh-CN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更重要的是</a:t>
            </a:r>
            <a:endParaRPr lang="en-US" altLang="zh-CN" b="1" kern="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1" indent="266700" algn="just">
              <a:spcAft>
                <a:spcPts val="0"/>
              </a:spcAft>
            </a:pP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）参试者</a:t>
            </a:r>
            <a:r>
              <a:rPr lang="en-US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WMC</a:t>
            </a:r>
            <a:r>
              <a:rPr lang="zh-CN" altLang="zh-CN" b="1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的高低会不会影响训练的效果？</a:t>
            </a:r>
          </a:p>
          <a:p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216471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296E4F-CDFF-42B5-BA18-39042C99C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2184" y="609600"/>
            <a:ext cx="3525416" cy="1143000"/>
          </a:xfrm>
        </p:spPr>
        <p:txBody>
          <a:bodyPr/>
          <a:lstStyle/>
          <a:p>
            <a:r>
              <a:rPr lang="zh-CN" altLang="en-US" b="1" dirty="0"/>
              <a:t>协方差分析与回归分析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86256EC4-9A1B-487E-98A0-DD8C0D3444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4351662"/>
              </p:ext>
            </p:extLst>
          </p:nvPr>
        </p:nvGraphicFramePr>
        <p:xfrm>
          <a:off x="191344" y="116633"/>
          <a:ext cx="7416824" cy="4808854"/>
        </p:xfrm>
        <a:graphic>
          <a:graphicData uri="http://schemas.openxmlformats.org/drawingml/2006/table">
            <a:tbl>
              <a:tblPr/>
              <a:tblGrid>
                <a:gridCol w="1622885">
                  <a:extLst>
                    <a:ext uri="{9D8B030D-6E8A-4147-A177-3AD203B41FA5}">
                      <a16:colId xmlns:a16="http://schemas.microsoft.com/office/drawing/2014/main" val="4076755252"/>
                    </a:ext>
                  </a:extLst>
                </a:gridCol>
                <a:gridCol w="1429106">
                  <a:extLst>
                    <a:ext uri="{9D8B030D-6E8A-4147-A177-3AD203B41FA5}">
                      <a16:colId xmlns:a16="http://schemas.microsoft.com/office/drawing/2014/main" val="2482156658"/>
                    </a:ext>
                  </a:extLst>
                </a:gridCol>
                <a:gridCol w="997953">
                  <a:extLst>
                    <a:ext uri="{9D8B030D-6E8A-4147-A177-3AD203B41FA5}">
                      <a16:colId xmlns:a16="http://schemas.microsoft.com/office/drawing/2014/main" val="2171030604"/>
                    </a:ext>
                  </a:extLst>
                </a:gridCol>
                <a:gridCol w="1370974">
                  <a:extLst>
                    <a:ext uri="{9D8B030D-6E8A-4147-A177-3AD203B41FA5}">
                      <a16:colId xmlns:a16="http://schemas.microsoft.com/office/drawing/2014/main" val="621794851"/>
                    </a:ext>
                  </a:extLst>
                </a:gridCol>
                <a:gridCol w="997953">
                  <a:extLst>
                    <a:ext uri="{9D8B030D-6E8A-4147-A177-3AD203B41FA5}">
                      <a16:colId xmlns:a16="http://schemas.microsoft.com/office/drawing/2014/main" val="2767400997"/>
                    </a:ext>
                  </a:extLst>
                </a:gridCol>
                <a:gridCol w="997953">
                  <a:extLst>
                    <a:ext uri="{9D8B030D-6E8A-4147-A177-3AD203B41FA5}">
                      <a16:colId xmlns:a16="http://schemas.microsoft.com/office/drawing/2014/main" val="2800574906"/>
                    </a:ext>
                  </a:extLst>
                </a:gridCol>
              </a:tblGrid>
              <a:tr h="394166">
                <a:tc gridSpan="6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Tests of Between-Subjects Effects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6595357"/>
                  </a:ext>
                </a:extLst>
              </a:tr>
              <a:tr h="394166">
                <a:tc gridSpan="6">
                  <a:txBody>
                    <a:bodyPr/>
                    <a:lstStyle/>
                    <a:p>
                      <a:pPr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Dependent Variable:   CRE3  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6814"/>
                  </a:ext>
                </a:extLst>
              </a:tr>
              <a:tr h="84160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Source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 III Sum of Squares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Mean Square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822579"/>
                  </a:ext>
                </a:extLst>
              </a:tr>
              <a:tr h="39416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050" b="1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Corrected Model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9995.133</a:t>
                      </a:r>
                      <a:r>
                        <a:rPr lang="en-US" sz="105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4997.566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181.941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080933"/>
                  </a:ext>
                </a:extLst>
              </a:tr>
              <a:tr h="39416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050" b="1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Intercept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5.808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5.808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.211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.648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869512"/>
                  </a:ext>
                </a:extLst>
              </a:tr>
              <a:tr h="39416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050" b="1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CRE1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6851.725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6851.725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249.444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44144"/>
                  </a:ext>
                </a:extLst>
              </a:tr>
              <a:tr h="39416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050" b="1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WMC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147.375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147.375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5.365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.025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381032"/>
                  </a:ext>
                </a:extLst>
              </a:tr>
              <a:tr h="40269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050" b="1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Error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1400.867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51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27.468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600" b="1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600" b="1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651671"/>
                  </a:ext>
                </a:extLst>
              </a:tr>
              <a:tr h="40269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050" b="1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Total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256220.000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54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600" b="1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600" b="1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600" b="1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4363717"/>
                  </a:ext>
                </a:extLst>
              </a:tr>
              <a:tr h="40269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050" b="1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Corrected Total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11396.000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53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600" b="1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600" b="1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600" b="1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12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998182"/>
                  </a:ext>
                </a:extLst>
              </a:tr>
              <a:tr h="394166">
                <a:tc gridSpan="6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R Squared = .877 (Adjusted R Squared = .872)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52375"/>
                  </a:ext>
                </a:extLst>
              </a:tr>
            </a:tbl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7A3DBEA7-99F7-4E68-A707-F58A374710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863220"/>
              </p:ext>
            </p:extLst>
          </p:nvPr>
        </p:nvGraphicFramePr>
        <p:xfrm>
          <a:off x="4940300" y="4656138"/>
          <a:ext cx="6738938" cy="243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59610" imgH="1969758" progId="Word.Document.12">
                  <p:embed/>
                </p:oleObj>
              </mc:Choice>
              <mc:Fallback>
                <p:oleObj name="Document" r:id="rId2" imgW="5959610" imgH="19697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40300" y="4656138"/>
                        <a:ext cx="6738938" cy="2432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95337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标题 1"/>
          <p:cNvSpPr>
            <a:spLocks noGrp="1" noChangeArrowheads="1"/>
          </p:cNvSpPr>
          <p:nvPr>
            <p:ph type="title"/>
          </p:nvPr>
        </p:nvSpPr>
        <p:spPr>
          <a:xfrm>
            <a:off x="1911350" y="609600"/>
            <a:ext cx="8415338" cy="1143000"/>
          </a:xfrm>
        </p:spPr>
        <p:txBody>
          <a:bodyPr/>
          <a:lstStyle/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重复测量的方差分析</a:t>
            </a:r>
          </a:p>
        </p:txBody>
      </p:sp>
      <p:sp>
        <p:nvSpPr>
          <p:cNvPr id="47107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7108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2078038"/>
            <a:ext cx="6408738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重复测量的方差分析</a:t>
            </a:r>
            <a:endParaRPr lang="zh-CN" altLang="en-US" b="1" dirty="0"/>
          </a:p>
        </p:txBody>
      </p:sp>
      <p:sp>
        <p:nvSpPr>
          <p:cNvPr id="48131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813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57338"/>
            <a:ext cx="7540625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800" y="3686175"/>
            <a:ext cx="9042400" cy="30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球形检验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符合球形</a:t>
            </a:r>
          </a:p>
        </p:txBody>
      </p:sp>
      <p:sp>
        <p:nvSpPr>
          <p:cNvPr id="49155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9156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2200275"/>
            <a:ext cx="9212263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箭头连接符 3"/>
          <p:cNvCxnSpPr/>
          <p:nvPr/>
        </p:nvCxnSpPr>
        <p:spPr>
          <a:xfrm flipH="1">
            <a:off x="4727575" y="1557338"/>
            <a:ext cx="2305050" cy="20161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855913" y="3716338"/>
            <a:ext cx="770413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被试间效应</a:t>
            </a:r>
          </a:p>
        </p:txBody>
      </p:sp>
      <p:pic>
        <p:nvPicPr>
          <p:cNvPr id="50179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1981200"/>
            <a:ext cx="8967787" cy="288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相关样本</a:t>
            </a:r>
            <a:r>
              <a:rPr lang="en-US" altLang="zh-CN" b="1" i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t</a:t>
            </a:r>
            <a:r>
              <a:rPr lang="zh-CN" altLang="en-US" b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检验公式（</a:t>
            </a:r>
            <a:r>
              <a:rPr lang="en-US" altLang="zh-CN" b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）</a:t>
            </a:r>
            <a:endParaRPr lang="zh-CN" altLang="en-US" dirty="0">
              <a:latin typeface="+mn-lt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1955724" y="1981200"/>
                <a:ext cx="8550570" cy="411480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zh-CN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𝐷</m:t>
                              </m:r>
                            </m:e>
                          </m:acc>
                          <m:r>
                            <a:rPr lang="en-US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sub>
                          </m:sSub>
                        </m:den>
                      </m:f>
                      <m:r>
                        <a:rPr lang="en-US" altLang="zh-CN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/</m:t>
                          </m:r>
                          <m:rad>
                            <m:radPr>
                              <m:degHide m:val="on"/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  <m:r>
                        <a:rPr lang="en-US" altLang="zh-CN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zh-CN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zh-CN" altLang="zh-CN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sSup>
                                        <m:sSupPr>
                                          <m:ctrlPr>
                                            <a:rPr lang="zh-CN" altLang="zh-CN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  <a:ea typeface="等线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  <a:ea typeface="等线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altLang="zh-CN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等线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zh-CN" altLang="zh-CN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zh-CN" altLang="zh-CN" i="1">
                                                  <a:solidFill>
                                                    <a:srgbClr val="0000CC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nary>
                                                <m:naryPr>
                                                  <m:chr m:val="∑"/>
                                                  <m:limLoc m:val="undOvr"/>
                                                  <m:subHide m:val="on"/>
                                                  <m:supHide m:val="on"/>
                                                  <m:ctrlPr>
                                                    <a:rPr lang="zh-CN" altLang="zh-CN" i="1">
                                                      <a:solidFill>
                                                        <a:srgbClr val="0000CC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</m:ctrlPr>
                                                </m:naryPr>
                                                <m:sub/>
                                                <m:sup/>
                                                <m:e>
                                                  <m:r>
                                                    <a:rPr lang="en-US" altLang="zh-CN" i="1">
                                                      <a:solidFill>
                                                        <a:srgbClr val="0000CC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等线" panose="02010600030101010101" pitchFamily="2" charset="-122"/>
                                                      <a:cs typeface="Times New Roman" panose="02020603050405020304" pitchFamily="18" charset="0"/>
                                                    </a:rPr>
                                                    <m:t>𝐷</m:t>
                                                  </m:r>
                                                </m:e>
                                              </m:nary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solidFill>
                                                <a:srgbClr val="0000CC"/>
                                              </a:solidFill>
                                              <a:latin typeface="Cambria Math" panose="02040503050406030204" pitchFamily="18" charset="0"/>
                                              <a:ea typeface="等线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altLang="zh-CN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等线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/</m:t>
                                      </m:r>
                                      <m:r>
                                        <a:rPr lang="en-US" altLang="zh-CN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等线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e>
                                  </m:nary>
                                </m:num>
                                <m:den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−1)</m:t>
                                  </m:r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b="1" dirty="0"/>
                  <a:t>其中，</a:t>
                </a:r>
                <a:r>
                  <a:rPr lang="zh-CN" altLang="en-US" i="1" dirty="0"/>
                  <a:t>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= </a:t>
                </a:r>
                <a:r>
                  <a:rPr lang="zh-CN" altLang="en-US" i="1" dirty="0"/>
                  <a:t>X</a:t>
                </a:r>
                <a:r>
                  <a:rPr lang="zh-CN" altLang="en-US" baseline="-30000" dirty="0"/>
                  <a:t>1</a:t>
                </a:r>
                <a:r>
                  <a:rPr lang="zh-CN" altLang="en-US" dirty="0"/>
                  <a:t>－</a:t>
                </a:r>
                <a:r>
                  <a:rPr lang="zh-CN" altLang="en-US" i="1" dirty="0"/>
                  <a:t>X</a:t>
                </a:r>
                <a:r>
                  <a:rPr lang="zh-CN" altLang="en-US" baseline="-30000" dirty="0"/>
                  <a:t>2</a:t>
                </a:r>
                <a:r>
                  <a:rPr lang="zh-CN" altLang="en-US" dirty="0"/>
                  <a:t> 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查</a:t>
                </a:r>
                <a:r>
                  <a:rPr lang="en-US" altLang="zh-CN" i="1" dirty="0"/>
                  <a:t>t</a:t>
                </a:r>
                <a:r>
                  <a:rPr lang="zh-CN" altLang="en-US" dirty="0"/>
                  <a:t>分布表时，</a:t>
                </a:r>
                <a:r>
                  <a:rPr lang="en-US" altLang="zh-CN" i="1" dirty="0"/>
                  <a:t>df</a:t>
                </a:r>
                <a:r>
                  <a:rPr lang="en-US" altLang="zh-CN" dirty="0"/>
                  <a:t> = </a:t>
                </a:r>
                <a:r>
                  <a:rPr lang="en-US" altLang="zh-CN" i="1" dirty="0"/>
                  <a:t>n</a:t>
                </a:r>
                <a:r>
                  <a:rPr lang="en-US" altLang="zh-CN" dirty="0"/>
                  <a:t> – 1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55724" y="1981200"/>
                <a:ext cx="8550570" cy="4114800"/>
              </a:xfrm>
              <a:blipFill rotWithShape="1">
                <a:blip r:embed="rId2"/>
                <a:stretch>
                  <a:fillRect l="-7" r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0"/>
            <a:ext cx="7772400" cy="685800"/>
          </a:xfrm>
        </p:spPr>
        <p:txBody>
          <a:bodyPr/>
          <a:lstStyle/>
          <a:p>
            <a:pPr eaLnBrk="1" hangingPunct="1"/>
            <a:r>
              <a:rPr lang="zh-CN" altLang="en-US" b="1"/>
              <a:t>方差分析的逻辑</a:t>
            </a:r>
          </a:p>
        </p:txBody>
      </p:sp>
      <p:pic>
        <p:nvPicPr>
          <p:cNvPr id="7171" name="Picture 4" descr="D:\心理学\教学\心理统计学\varianc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701675"/>
            <a:ext cx="7543800" cy="608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连接符 5"/>
          <p:cNvCxnSpPr/>
          <p:nvPr/>
        </p:nvCxnSpPr>
        <p:spPr>
          <a:xfrm>
            <a:off x="5303838" y="903288"/>
            <a:ext cx="0" cy="58293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951538" y="898525"/>
            <a:ext cx="0" cy="58293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743700" y="898525"/>
            <a:ext cx="0" cy="58293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弧形 18"/>
          <p:cNvSpPr/>
          <p:nvPr/>
        </p:nvSpPr>
        <p:spPr>
          <a:xfrm rot="8435730">
            <a:off x="5340350" y="2668588"/>
            <a:ext cx="1511300" cy="1323975"/>
          </a:xfrm>
          <a:prstGeom prst="arc">
            <a:avLst>
              <a:gd name="adj1" fmla="val 15601152"/>
              <a:gd name="adj2" fmla="val 208821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5" name="弧形 24"/>
          <p:cNvSpPr/>
          <p:nvPr/>
        </p:nvSpPr>
        <p:spPr>
          <a:xfrm rot="19070155">
            <a:off x="5988050" y="3375025"/>
            <a:ext cx="893763" cy="881063"/>
          </a:xfrm>
          <a:prstGeom prst="arc">
            <a:avLst>
              <a:gd name="adj1" fmla="val 15990719"/>
              <a:gd name="adj2" fmla="val 208821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6" name="弧形 25"/>
          <p:cNvSpPr/>
          <p:nvPr/>
        </p:nvSpPr>
        <p:spPr>
          <a:xfrm rot="18619842">
            <a:off x="5337968" y="3332957"/>
            <a:ext cx="652463" cy="768350"/>
          </a:xfrm>
          <a:prstGeom prst="arc">
            <a:avLst>
              <a:gd name="adj1" fmla="val 15990719"/>
              <a:gd name="adj2" fmla="val 208821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相关样本</a:t>
            </a:r>
            <a:r>
              <a:rPr lang="en-US" altLang="zh-CN" b="1" i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t</a:t>
            </a:r>
            <a:r>
              <a:rPr lang="zh-CN" altLang="en-US" b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检验公式（</a:t>
            </a:r>
            <a:r>
              <a:rPr lang="en-US" altLang="zh-CN" b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）</a:t>
            </a:r>
            <a:endParaRPr lang="zh-CN" altLang="en-US" dirty="0">
              <a:latin typeface="+mn-lt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1955724" y="1981200"/>
                <a:ext cx="8550570" cy="411480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zh-CN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等线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等线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zh-CN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b="0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b="0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−2</m:t>
                                  </m:r>
                                  <m:r>
                                    <a:rPr lang="en-US" altLang="zh-CN" b="0" i="1" smtClean="0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𝑟</m:t>
                                  </m:r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altLang="zh-CN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  <a:ea typeface="等线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altLang="zh-CN" dirty="0">
                  <a:solidFill>
                    <a:srgbClr val="0000CC"/>
                  </a:solidFill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zh-CN" i="1" dirty="0"/>
                  <a:t>rS</a:t>
                </a:r>
                <a:r>
                  <a:rPr lang="en-US" altLang="zh-CN" baseline="-25000" dirty="0"/>
                  <a:t>1</a:t>
                </a:r>
                <a:r>
                  <a:rPr lang="en-US" altLang="zh-CN" i="1" dirty="0"/>
                  <a:t>S</a:t>
                </a:r>
                <a:r>
                  <a:rPr lang="en-US" altLang="zh-CN" baseline="-25000" dirty="0"/>
                  <a:t>2</a:t>
                </a:r>
                <a:r>
                  <a:rPr lang="zh-CN" altLang="en-US" dirty="0"/>
                  <a:t>的含义？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当</a:t>
                </a:r>
                <a:r>
                  <a:rPr lang="en-US" altLang="zh-CN" i="1" dirty="0"/>
                  <a:t>r</a:t>
                </a:r>
                <a:r>
                  <a:rPr lang="en-US" altLang="zh-CN" dirty="0"/>
                  <a:t> = 0</a:t>
                </a:r>
                <a:r>
                  <a:rPr lang="zh-CN" altLang="en-US" dirty="0"/>
                  <a:t>或</a:t>
                </a:r>
                <a:r>
                  <a:rPr lang="en-US" altLang="zh-CN" dirty="0"/>
                  <a:t>1</a:t>
                </a:r>
                <a:r>
                  <a:rPr lang="zh-CN" altLang="en-US" dirty="0"/>
                  <a:t>时会怎样</a:t>
                </a:r>
                <a:endParaRPr lang="en-US" altLang="zh-CN" dirty="0"/>
              </a:p>
              <a:p>
                <a:pPr marL="0" indent="0">
                  <a:buNone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55724" y="1981200"/>
                <a:ext cx="8550570" cy="4114800"/>
              </a:xfrm>
              <a:blipFill>
                <a:blip r:embed="rId2"/>
                <a:stretch>
                  <a:fillRect l="-18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AD07B3-B69A-4AFA-8716-801F33DD7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kern="1200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例题</a:t>
            </a:r>
            <a:r>
              <a:rPr lang="en-US" altLang="zh-CN" b="1" kern="1200" dirty="0">
                <a:solidFill>
                  <a:srgbClr val="FF6600"/>
                </a:solidFill>
                <a:latin typeface="+mn-lt"/>
                <a:ea typeface="楷体" panose="02010609060101010101" pitchFamily="49" charset="-122"/>
              </a:rPr>
              <a:t>4.9</a:t>
            </a:r>
            <a:endParaRPr lang="zh-CN" altLang="en-US" dirty="0">
              <a:latin typeface="+mn-lt"/>
              <a:ea typeface="楷体" panose="02010609060101010101" pitchFamily="49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7103D0C-8E35-4ADE-86ED-850FA2B15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981200"/>
            <a:ext cx="10654208" cy="4114800"/>
          </a:xfrm>
        </p:spPr>
        <p:txBody>
          <a:bodyPr/>
          <a:lstStyle/>
          <a:p>
            <a:r>
              <a:rPr lang="zh-CN" altLang="en-US" b="1" dirty="0"/>
              <a:t>以例题</a:t>
            </a:r>
            <a:r>
              <a:rPr lang="en-US" altLang="zh-CN" b="1" dirty="0"/>
              <a:t>4.8</a:t>
            </a:r>
            <a:r>
              <a:rPr lang="zh-CN" altLang="en-US" b="1" dirty="0"/>
              <a:t>的数据</a:t>
            </a:r>
            <a:r>
              <a:rPr lang="en-US" altLang="zh-CN" b="1" dirty="0"/>
              <a:t>——</a:t>
            </a:r>
            <a:r>
              <a:rPr lang="zh-CN" altLang="en-US" b="1" dirty="0"/>
              <a:t>研究者开展过</a:t>
            </a:r>
            <a:r>
              <a:rPr lang="en-US" altLang="zh-CN" b="1" dirty="0"/>
              <a:t>2</a:t>
            </a:r>
            <a:r>
              <a:rPr lang="zh-CN" altLang="en-US" b="1" dirty="0"/>
              <a:t>轮训练、</a:t>
            </a:r>
            <a:r>
              <a:rPr lang="en-US" altLang="zh-CN" b="1" dirty="0"/>
              <a:t>3</a:t>
            </a:r>
            <a:r>
              <a:rPr lang="zh-CN" altLang="en-US" b="1" dirty="0"/>
              <a:t>次测量，得到了前测</a:t>
            </a:r>
            <a:r>
              <a:rPr lang="en-US" altLang="zh-CN" b="1" dirty="0"/>
              <a:t>CRE1</a:t>
            </a:r>
            <a:r>
              <a:rPr lang="zh-CN" altLang="en-US" b="1" dirty="0"/>
              <a:t>、中测</a:t>
            </a:r>
            <a:r>
              <a:rPr lang="en-US" altLang="zh-CN" b="1" dirty="0"/>
              <a:t>CRE2</a:t>
            </a:r>
            <a:r>
              <a:rPr lang="zh-CN" altLang="en-US" b="1" dirty="0"/>
              <a:t>和后测</a:t>
            </a:r>
            <a:r>
              <a:rPr lang="en-US" altLang="zh-CN" b="1" dirty="0"/>
              <a:t>CRE3</a:t>
            </a:r>
          </a:p>
          <a:p>
            <a:r>
              <a:rPr lang="zh-CN" altLang="en-US" b="1" dirty="0"/>
              <a:t>数据文件名为：“例题</a:t>
            </a:r>
            <a:r>
              <a:rPr lang="en-US" altLang="zh-CN" b="1" dirty="0"/>
              <a:t>0409-WM</a:t>
            </a:r>
            <a:r>
              <a:rPr lang="zh-CN" altLang="en-US" b="1" dirty="0"/>
              <a:t>训练效果</a:t>
            </a:r>
            <a:r>
              <a:rPr lang="en-US" altLang="zh-CN" b="1" dirty="0"/>
              <a:t>-</a:t>
            </a:r>
            <a:r>
              <a:rPr lang="zh-CN" altLang="en-US" b="1" dirty="0"/>
              <a:t>重复测量方差分析</a:t>
            </a:r>
            <a:r>
              <a:rPr lang="en-US" altLang="zh-CN" b="1" dirty="0"/>
              <a:t>.sav”</a:t>
            </a:r>
          </a:p>
          <a:p>
            <a:r>
              <a:rPr lang="zh-CN" altLang="en-US" b="1" dirty="0"/>
              <a:t>研究者想知道，这</a:t>
            </a:r>
            <a:r>
              <a:rPr lang="en-US" altLang="zh-CN" b="1" dirty="0"/>
              <a:t>3</a:t>
            </a:r>
            <a:r>
              <a:rPr lang="zh-CN" altLang="en-US" b="1" dirty="0"/>
              <a:t>次测量的结果有无显著差异？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en-US" b="1" dirty="0"/>
              <a:t>自己用</a:t>
            </a:r>
            <a:r>
              <a:rPr lang="en-US" altLang="zh-CN" b="1" dirty="0"/>
              <a:t>SPSS</a:t>
            </a:r>
            <a:r>
              <a:rPr lang="zh-CN" altLang="en-US" b="1" dirty="0"/>
              <a:t>完成分析</a:t>
            </a:r>
          </a:p>
        </p:txBody>
      </p:sp>
    </p:spTree>
    <p:extLst>
      <p:ext uri="{BB962C8B-B14F-4D97-AF65-F5344CB8AC3E}">
        <p14:creationId xmlns:p14="http://schemas.microsoft.com/office/powerpoint/2010/main" val="8622414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A1660B-7470-40E2-A7A2-A3F0F3C8F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0BD5C6A-8471-482B-8599-834F39187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5586F9B-8A82-49DA-921A-B2C1DD46B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541" y="762000"/>
            <a:ext cx="6743409" cy="540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0906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多元方差分析的目的和类型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2567608" y="1981200"/>
            <a:ext cx="7704856" cy="4616152"/>
          </a:xfrm>
        </p:spPr>
        <p:txBody>
          <a:bodyPr/>
          <a:lstStyle/>
          <a:p>
            <a:r>
              <a:rPr lang="zh-CN" altLang="en-US" b="1" dirty="0"/>
              <a:t>是多个因变量，而不是多个自变量</a:t>
            </a:r>
          </a:p>
          <a:p>
            <a:r>
              <a:rPr lang="zh-CN" altLang="en-US" b="1" dirty="0"/>
              <a:t>即：</a:t>
            </a:r>
          </a:p>
          <a:p>
            <a:r>
              <a:rPr lang="zh-CN" altLang="zh-CN" b="1" i="1" dirty="0"/>
              <a:t>y</a:t>
            </a:r>
            <a:r>
              <a:rPr lang="zh-CN" altLang="zh-CN" b="1" baseline="-25000" dirty="0"/>
              <a:t>1</a:t>
            </a:r>
            <a:r>
              <a:rPr lang="zh-CN" altLang="zh-CN" b="1" dirty="0"/>
              <a:t> + </a:t>
            </a:r>
            <a:r>
              <a:rPr lang="zh-CN" altLang="zh-CN" b="1" i="1" dirty="0"/>
              <a:t>y</a:t>
            </a:r>
            <a:r>
              <a:rPr lang="zh-CN" altLang="zh-CN" b="1" baseline="-25000" dirty="0">
                <a:sym typeface="Arial" panose="020B0604020202020204" pitchFamily="34" charset="0"/>
              </a:rPr>
              <a:t>2</a:t>
            </a:r>
            <a:r>
              <a:rPr lang="zh-CN" altLang="zh-CN" b="1" dirty="0"/>
              <a:t> + </a:t>
            </a:r>
            <a:r>
              <a:rPr lang="zh-CN" altLang="zh-CN" b="1" i="1" dirty="0"/>
              <a:t>y</a:t>
            </a:r>
            <a:r>
              <a:rPr lang="zh-CN" altLang="zh-CN" b="1" baseline="-25000" dirty="0">
                <a:sym typeface="Arial" panose="020B0604020202020204" pitchFamily="34" charset="0"/>
              </a:rPr>
              <a:t>3</a:t>
            </a:r>
            <a:r>
              <a:rPr lang="zh-CN" altLang="zh-CN" b="1" dirty="0"/>
              <a:t> + ... = </a:t>
            </a:r>
            <a:r>
              <a:rPr lang="zh-CN" altLang="zh-CN" b="1" i="1" dirty="0"/>
              <a:t>x</a:t>
            </a:r>
            <a:r>
              <a:rPr lang="zh-CN" altLang="zh-CN" b="1" baseline="-25000" dirty="0">
                <a:sym typeface="Arial" panose="020B0604020202020204" pitchFamily="34" charset="0"/>
              </a:rPr>
              <a:t>1</a:t>
            </a:r>
            <a:r>
              <a:rPr lang="zh-CN" altLang="zh-CN" b="1" dirty="0"/>
              <a:t> + </a:t>
            </a:r>
            <a:r>
              <a:rPr lang="zh-CN" altLang="zh-CN" b="1" i="1" dirty="0"/>
              <a:t>x</a:t>
            </a:r>
            <a:r>
              <a:rPr lang="zh-CN" altLang="zh-CN" b="1" baseline="-25000" dirty="0">
                <a:sym typeface="Arial" panose="020B0604020202020204" pitchFamily="34" charset="0"/>
              </a:rPr>
              <a:t>2</a:t>
            </a:r>
            <a:r>
              <a:rPr lang="zh-CN" altLang="zh-CN" b="1" dirty="0"/>
              <a:t> + </a:t>
            </a:r>
            <a:r>
              <a:rPr lang="zh-CN" altLang="zh-CN" b="1" i="1" dirty="0"/>
              <a:t>x</a:t>
            </a:r>
            <a:r>
              <a:rPr lang="zh-CN" altLang="zh-CN" b="1" baseline="-25000" dirty="0">
                <a:sym typeface="Arial" panose="020B0604020202020204" pitchFamily="34" charset="0"/>
              </a:rPr>
              <a:t>3</a:t>
            </a:r>
            <a:r>
              <a:rPr lang="zh-CN" altLang="zh-CN" b="1" dirty="0"/>
              <a:t> + ...</a:t>
            </a:r>
            <a:endParaRPr lang="en-US" altLang="zh-CN" b="1" dirty="0"/>
          </a:p>
          <a:p>
            <a:endParaRPr lang="en-US" altLang="zh-CN" b="1" dirty="0">
              <a:solidFill>
                <a:srgbClr val="0000CC"/>
              </a:solidFill>
            </a:endParaRPr>
          </a:p>
          <a:p>
            <a:r>
              <a:rPr lang="zh-CN" altLang="en-US" b="1" dirty="0">
                <a:solidFill>
                  <a:srgbClr val="0000CC"/>
                </a:solidFill>
              </a:rPr>
              <a:t>与判别分析的关系：</a:t>
            </a:r>
            <a:endParaRPr lang="en-US" altLang="zh-CN" b="1" dirty="0">
              <a:solidFill>
                <a:srgbClr val="0000CC"/>
              </a:solidFill>
            </a:endParaRPr>
          </a:p>
          <a:p>
            <a:pPr lvl="1"/>
            <a:r>
              <a:rPr lang="zh-CN" altLang="en-US" b="1" dirty="0">
                <a:solidFill>
                  <a:srgbClr val="0000CC"/>
                </a:solidFill>
              </a:rPr>
              <a:t>判别分析：</a:t>
            </a:r>
            <a:r>
              <a:rPr lang="zh-CN" altLang="en-US" b="1" dirty="0"/>
              <a:t>类别变量 </a:t>
            </a:r>
            <a:r>
              <a:rPr lang="en-US" altLang="zh-CN" b="1" dirty="0">
                <a:solidFill>
                  <a:srgbClr val="0000CC"/>
                </a:solidFill>
              </a:rPr>
              <a:t>←</a:t>
            </a:r>
            <a:r>
              <a:rPr lang="zh-CN" altLang="en-US" b="1" dirty="0">
                <a:solidFill>
                  <a:srgbClr val="0000CC"/>
                </a:solidFill>
              </a:rPr>
              <a:t>判别变量 </a:t>
            </a:r>
            <a:endParaRPr lang="en-US" altLang="zh-CN" b="1" dirty="0">
              <a:solidFill>
                <a:srgbClr val="0000CC"/>
              </a:solidFill>
            </a:endParaRPr>
          </a:p>
          <a:p>
            <a:pPr lvl="1"/>
            <a:r>
              <a:rPr lang="zh-CN" altLang="en-US" b="1" dirty="0">
                <a:solidFill>
                  <a:srgbClr val="0000CC"/>
                </a:solidFill>
              </a:rPr>
              <a:t>多元方差分析：判别变量 ←</a:t>
            </a:r>
            <a:r>
              <a:rPr lang="es-ES" altLang="zh-CN" b="1" dirty="0"/>
              <a:t> </a:t>
            </a:r>
            <a:r>
              <a:rPr lang="zh-CN" altLang="en-US" b="1" dirty="0"/>
              <a:t>类别变量</a:t>
            </a:r>
            <a:endParaRPr lang="en-US" altLang="zh-CN" b="1" dirty="0"/>
          </a:p>
          <a:p>
            <a:pPr lvl="1"/>
            <a:r>
              <a:rPr lang="zh-CN" altLang="en-US" b="1" dirty="0"/>
              <a:t>数量指标多有相通</a:t>
            </a:r>
            <a:endParaRPr lang="es-ES" altLang="zh-CN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4274" name="Rectangle 2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1774825" y="1125538"/>
                <a:ext cx="8569325" cy="5472112"/>
              </a:xfrm>
            </p:spPr>
            <p:txBody>
              <a:bodyPr/>
              <a:lstStyle/>
              <a:p>
                <a:r>
                  <a:rPr lang="zh-CN" altLang="zh-CN" sz="2800" b="1" i="1" dirty="0"/>
                  <a:t>H</a:t>
                </a:r>
                <a:r>
                  <a:rPr lang="zh-CN" altLang="zh-CN" sz="2800" b="1" baseline="-25000" dirty="0"/>
                  <a:t>0</a:t>
                </a:r>
                <a:r>
                  <a:rPr lang="zh-CN" altLang="en-US" sz="2800" b="1" dirty="0"/>
                  <a:t>：</a:t>
                </a:r>
                <a:r>
                  <a:rPr lang="zh-CN" altLang="zh-CN" sz="2800" b="1" i="1" dirty="0">
                    <a:cs typeface="Times New Roman" panose="02020603050405020304" pitchFamily="18" charset="0"/>
                  </a:rPr>
                  <a:t>μ</a:t>
                </a:r>
                <a:r>
                  <a:rPr lang="zh-CN" altLang="zh-CN" sz="2800" b="1" baseline="-25000" dirty="0">
                    <a:cs typeface="Times New Roman" panose="02020603050405020304" pitchFamily="18" charset="0"/>
                    <a:sym typeface="Arial" panose="020B0604020202020204" pitchFamily="34" charset="0"/>
                  </a:rPr>
                  <a:t>11</a:t>
                </a:r>
                <a:r>
                  <a:rPr lang="zh-CN" altLang="zh-CN" sz="2800" b="1" dirty="0">
                    <a:cs typeface="Times New Roman" panose="02020603050405020304" pitchFamily="18" charset="0"/>
                  </a:rPr>
                  <a:t> = </a:t>
                </a:r>
                <a:r>
                  <a:rPr lang="zh-CN" altLang="zh-CN" sz="2800" b="1" i="1" dirty="0">
                    <a:cs typeface="Times New Roman" panose="02020603050405020304" pitchFamily="18" charset="0"/>
                  </a:rPr>
                  <a:t>μ</a:t>
                </a:r>
                <a:r>
                  <a:rPr lang="zh-CN" altLang="zh-CN" sz="2800" b="1" baseline="-25000" dirty="0">
                    <a:cs typeface="Times New Roman" panose="02020603050405020304" pitchFamily="18" charset="0"/>
                    <a:sym typeface="Arial" panose="020B0604020202020204" pitchFamily="34" charset="0"/>
                  </a:rPr>
                  <a:t>12</a:t>
                </a:r>
                <a:r>
                  <a:rPr lang="zh-CN" altLang="zh-CN" sz="2800" b="1" dirty="0">
                    <a:cs typeface="Times New Roman" panose="02020603050405020304" pitchFamily="18" charset="0"/>
                  </a:rPr>
                  <a:t> = ... = </a:t>
                </a:r>
                <a:r>
                  <a:rPr lang="zh-CN" altLang="zh-CN" sz="2800" b="1" i="1" dirty="0">
                    <a:cs typeface="Times New Roman" panose="02020603050405020304" pitchFamily="18" charset="0"/>
                  </a:rPr>
                  <a:t>μ</a:t>
                </a:r>
                <a:r>
                  <a:rPr lang="zh-CN" altLang="zh-CN" sz="2800" b="1" baseline="-25000" dirty="0">
                    <a:cs typeface="Times New Roman" panose="02020603050405020304" pitchFamily="18" charset="0"/>
                    <a:sym typeface="Arial" panose="020B0604020202020204" pitchFamily="34" charset="0"/>
                  </a:rPr>
                  <a:t>1</a:t>
                </a:r>
                <a:r>
                  <a:rPr lang="zh-CN" altLang="zh-CN" sz="2800" b="1" i="1" baseline="-25000" dirty="0">
                    <a:cs typeface="Times New Roman" panose="02020603050405020304" pitchFamily="18" charset="0"/>
                    <a:sym typeface="Arial" panose="020B0604020202020204" pitchFamily="34" charset="0"/>
                  </a:rPr>
                  <a:t>k</a:t>
                </a:r>
              </a:p>
              <a:p>
                <a:r>
                  <a:rPr lang="zh-CN" altLang="en-US" sz="2800" b="1" dirty="0">
                    <a:cs typeface="Times New Roman" panose="02020603050405020304" pitchFamily="18" charset="0"/>
                    <a:sym typeface="Arial" panose="020B0604020202020204" pitchFamily="34" charset="0"/>
                  </a:rPr>
                  <a:t>改为</a:t>
                </a:r>
              </a:p>
              <a:p>
                <a:pPr marL="0" indent="0">
                  <a:buNone/>
                </a:pPr>
                <a:r>
                  <a:rPr lang="en-US" altLang="zh-CN" i="1" dirty="0"/>
                  <a:t>H</a:t>
                </a:r>
                <a:r>
                  <a:rPr lang="en-US" altLang="zh-CN" baseline="-25000" dirty="0"/>
                  <a:t>0</a:t>
                </a:r>
                <a:r>
                  <a:rPr lang="zh-CN" altLang="zh-CN" dirty="0"/>
                  <a:t>：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11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21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⋮</m:t>
                            </m:r>
                          </m:e>
                          <m:e>
                            <m:sSub>
                              <m:sSubPr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22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⋮</m:t>
                            </m:r>
                          </m:e>
                          <m:e>
                            <m:sSub>
                              <m:sSubPr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=…=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zh-CN" altLang="zh-CN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⋮</m:t>
                            </m:r>
                          </m:e>
                          <m:e>
                            <m:sSub>
                              <m:sSubPr>
                                <m:ctrlPr>
                                  <a:rPr lang="zh-CN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𝑝𝑘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zh-CN" altLang="zh-CN" dirty="0"/>
              </a:p>
              <a:p>
                <a:pPr marL="0" indent="0">
                  <a:buNone/>
                </a:pPr>
                <a:endParaRPr lang="zh-CN" altLang="zh-CN" sz="2800" b="1" dirty="0">
                  <a:cs typeface="Times New Roman" panose="02020603050405020304" pitchFamily="18" charset="0"/>
                  <a:sym typeface="Arial" panose="020B0604020202020204" pitchFamily="34" charset="0"/>
                </a:endParaRPr>
              </a:p>
              <a:p>
                <a:r>
                  <a:rPr lang="zh-CN" altLang="en-US" sz="2800" b="1" dirty="0">
                    <a:cs typeface="Times New Roman" panose="02020603050405020304" pitchFamily="18" charset="0"/>
                    <a:sym typeface="Arial" panose="020B0604020202020204" pitchFamily="34" charset="0"/>
                  </a:rPr>
                  <a:t>即：总体按各个因素分组后，各子总体每一项因变量的平均数均无显著差异。</a:t>
                </a:r>
              </a:p>
            </p:txBody>
          </p:sp>
        </mc:Choice>
        <mc:Fallback xmlns="">
          <p:sp>
            <p:nvSpPr>
              <p:cNvPr id="5427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1774825" y="1125538"/>
                <a:ext cx="8569325" cy="5472112"/>
              </a:xfrm>
              <a:blipFill>
                <a:blip r:embed="rId3"/>
                <a:stretch>
                  <a:fillRect l="-1778" t="-15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xfrm>
            <a:off x="2208213" y="44450"/>
            <a:ext cx="7772400" cy="1143000"/>
          </a:xfrm>
        </p:spPr>
        <p:txBody>
          <a:bodyPr/>
          <a:lstStyle/>
          <a:p>
            <a:r>
              <a:rPr lang="zh-CN" altLang="en-US" b="1"/>
              <a:t>假设</a:t>
            </a:r>
            <a:endParaRPr lang="zh-CN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BEB451-E6EC-4D2B-931B-5DC0529B0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多元方差分析的类型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A41BA8D-7699-4D89-B857-D7C431A11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16832"/>
            <a:ext cx="10726216" cy="4752528"/>
          </a:xfrm>
        </p:spPr>
        <p:txBody>
          <a:bodyPr/>
          <a:lstStyle/>
          <a:p>
            <a:r>
              <a:rPr lang="en-US" altLang="zh-CN" b="1" dirty="0" err="1">
                <a:solidFill>
                  <a:srgbClr val="0000CC"/>
                </a:solidFill>
              </a:rPr>
              <a:t>Hotelling’s</a:t>
            </a:r>
            <a:r>
              <a:rPr lang="en-US" altLang="zh-CN" b="1" dirty="0">
                <a:solidFill>
                  <a:srgbClr val="0000CC"/>
                </a:solidFill>
              </a:rPr>
              <a:t> </a:t>
            </a:r>
            <a:r>
              <a:rPr lang="en-US" altLang="zh-CN" b="1" i="1" dirty="0">
                <a:solidFill>
                  <a:srgbClr val="0000CC"/>
                </a:solidFill>
              </a:rPr>
              <a:t>T</a:t>
            </a:r>
            <a:r>
              <a:rPr lang="en-US" altLang="zh-CN" b="1" baseline="30000" dirty="0">
                <a:solidFill>
                  <a:srgbClr val="0000CC"/>
                </a:solidFill>
              </a:rPr>
              <a:t>2</a:t>
            </a:r>
            <a:r>
              <a:rPr lang="zh-CN" altLang="en-US" b="1" dirty="0">
                <a:solidFill>
                  <a:srgbClr val="0000CC"/>
                </a:solidFill>
              </a:rPr>
              <a:t>检验</a:t>
            </a:r>
            <a:r>
              <a:rPr lang="en-US" altLang="zh-CN" b="1" dirty="0">
                <a:solidFill>
                  <a:srgbClr val="0000CC"/>
                </a:solidFill>
              </a:rPr>
              <a:t>——</a:t>
            </a:r>
            <a:r>
              <a:rPr lang="zh-CN" altLang="en-US" b="1" dirty="0">
                <a:solidFill>
                  <a:srgbClr val="0000CC"/>
                </a:solidFill>
              </a:rPr>
              <a:t>单</a:t>
            </a:r>
            <a:r>
              <a:rPr lang="zh-CN" altLang="en-US" b="1" dirty="0"/>
              <a:t>因变量</a:t>
            </a:r>
            <a:r>
              <a:rPr lang="en-US" altLang="zh-CN" b="1" i="1" dirty="0"/>
              <a:t>t</a:t>
            </a:r>
            <a:r>
              <a:rPr lang="zh-CN" altLang="en-US" b="1" dirty="0"/>
              <a:t>检验向多因变量的推广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en-US" b="1" dirty="0"/>
              <a:t>多元方差分析</a:t>
            </a:r>
            <a:r>
              <a:rPr lang="en-US" altLang="zh-CN" b="1" dirty="0"/>
              <a:t>——</a:t>
            </a:r>
            <a:r>
              <a:rPr lang="zh-CN" altLang="en-US" b="1" dirty="0"/>
              <a:t>自变量只有</a:t>
            </a:r>
            <a:r>
              <a:rPr lang="en-US" altLang="zh-CN" b="1" dirty="0"/>
              <a:t>1</a:t>
            </a:r>
            <a:r>
              <a:rPr lang="zh-CN" altLang="en-US" b="1" dirty="0"/>
              <a:t>个，但有</a:t>
            </a:r>
            <a:r>
              <a:rPr lang="en-US" altLang="zh-CN" b="1" dirty="0"/>
              <a:t>3</a:t>
            </a:r>
            <a:r>
              <a:rPr lang="zh-CN" altLang="en-US" b="1" dirty="0"/>
              <a:t>个或更多个水平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en-US" b="1" dirty="0"/>
              <a:t>双因素（或多因素）多元方差分析</a:t>
            </a:r>
            <a:r>
              <a:rPr lang="en-US" altLang="zh-CN" b="1" dirty="0"/>
              <a:t>——</a:t>
            </a:r>
            <a:r>
              <a:rPr lang="zh-CN" altLang="en-US" b="1" dirty="0"/>
              <a:t>有</a:t>
            </a:r>
            <a:r>
              <a:rPr lang="en-US" altLang="zh-CN" b="1" dirty="0"/>
              <a:t>2</a:t>
            </a:r>
            <a:r>
              <a:rPr lang="zh-CN" altLang="en-US" b="1" dirty="0"/>
              <a:t>个或更多个自变量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en-US" b="1" dirty="0"/>
              <a:t>多元协方差分析</a:t>
            </a:r>
            <a:r>
              <a:rPr lang="en-US" altLang="zh-CN" b="1" dirty="0"/>
              <a:t>——</a:t>
            </a:r>
            <a:r>
              <a:rPr lang="zh-CN" altLang="en-US" b="1" dirty="0"/>
              <a:t>在研究中加入协变量</a:t>
            </a:r>
          </a:p>
        </p:txBody>
      </p:sp>
    </p:spTree>
    <p:extLst>
      <p:ext uri="{BB962C8B-B14F-4D97-AF65-F5344CB8AC3E}">
        <p14:creationId xmlns:p14="http://schemas.microsoft.com/office/powerpoint/2010/main" val="14992374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138907-7F21-4A14-B891-B73264F83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5.2 </a:t>
            </a:r>
            <a:r>
              <a:rPr lang="zh-CN" altLang="en-US" b="1" dirty="0"/>
              <a:t>多元方差分析的原理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3397A0-B7BF-4AA1-B1AF-0675FE936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1860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数据要求和假设条件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135560" y="1981200"/>
            <a:ext cx="8064896" cy="4114800"/>
          </a:xfrm>
        </p:spPr>
        <p:txBody>
          <a:bodyPr/>
          <a:lstStyle/>
          <a:p>
            <a:r>
              <a:rPr lang="zh-CN" altLang="en-US" b="1" dirty="0"/>
              <a:t>数据要求</a:t>
            </a:r>
          </a:p>
          <a:p>
            <a:pPr lvl="1"/>
            <a:r>
              <a:rPr lang="zh-CN" altLang="en-US" b="1" dirty="0"/>
              <a:t>因变量之间有相关</a:t>
            </a:r>
          </a:p>
          <a:p>
            <a:pPr lvl="1"/>
            <a:r>
              <a:rPr lang="zh-CN" altLang="en-US" b="1" dirty="0"/>
              <a:t>样本容量适当大</a:t>
            </a:r>
          </a:p>
          <a:p>
            <a:r>
              <a:rPr lang="zh-CN" altLang="en-US" b="1" dirty="0"/>
              <a:t>假设条件</a:t>
            </a:r>
          </a:p>
          <a:p>
            <a:pPr lvl="1"/>
            <a:r>
              <a:rPr lang="zh-CN" altLang="en-US" b="1" dirty="0"/>
              <a:t>独立性（完全随机样本）</a:t>
            </a:r>
          </a:p>
          <a:p>
            <a:pPr lvl="1"/>
            <a:r>
              <a:rPr lang="zh-CN" altLang="en-US" b="1" dirty="0"/>
              <a:t>正态分布、方差齐性</a:t>
            </a:r>
          </a:p>
          <a:p>
            <a:pPr lvl="1"/>
            <a:r>
              <a:rPr lang="zh-CN" altLang="en-US" b="1" dirty="0"/>
              <a:t>各因变量间联合正态分布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86150"/>
            <a:ext cx="10363200" cy="1143000"/>
          </a:xfrm>
        </p:spPr>
        <p:txBody>
          <a:bodyPr/>
          <a:lstStyle/>
          <a:p>
            <a:r>
              <a:rPr lang="zh-CN" altLang="en-US" b="1" dirty="0"/>
              <a:t>变量检测  例题</a:t>
            </a:r>
            <a:r>
              <a:rPr lang="en-US" altLang="zh-CN" b="1" dirty="0"/>
              <a:t>10.1</a:t>
            </a:r>
            <a:endParaRPr lang="zh-CN" altLang="en-US" b="1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429150"/>
            <a:ext cx="10363200" cy="4666850"/>
          </a:xfrm>
        </p:spPr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1001-</a:t>
            </a:r>
            <a:r>
              <a:rPr lang="zh-CN" altLang="en-US" b="1" dirty="0"/>
              <a:t>多元方差分析</a:t>
            </a:r>
            <a:r>
              <a:rPr lang="en-US" altLang="zh-CN" b="1" dirty="0"/>
              <a:t>T2.sav</a:t>
            </a:r>
            <a:endParaRPr lang="zh-CN" altLang="en-US" b="1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1B46BE3-6ED9-46A0-A27F-2785B5A3339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287688" y="2204864"/>
            <a:ext cx="5616624" cy="4365104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274130-8BE8-40D2-AE3E-023112AE2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2375"/>
            <a:ext cx="10363200" cy="1143000"/>
          </a:xfrm>
        </p:spPr>
        <p:txBody>
          <a:bodyPr/>
          <a:lstStyle/>
          <a:p>
            <a:r>
              <a:rPr lang="zh-CN" altLang="en-US" b="1" dirty="0"/>
              <a:t>正态性检验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A649FD-8653-43AE-B27A-992905536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B47AF15-C9E4-43C5-BE00-C92B56D0968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215680" y="1268761"/>
            <a:ext cx="5184575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64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方差分析的逻辑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zh-CN" altLang="en-US" b="1"/>
              <a:t>组间差异（</a:t>
            </a:r>
            <a:r>
              <a:rPr lang="en-US" altLang="zh-CN" b="1"/>
              <a:t>between-groups variance</a:t>
            </a:r>
            <a:r>
              <a:rPr lang="zh-CN" altLang="en-US" b="1"/>
              <a:t>）</a:t>
            </a:r>
          </a:p>
          <a:p>
            <a:pPr algn="just" eaLnBrk="1" hangingPunct="1">
              <a:lnSpc>
                <a:spcPct val="90000"/>
              </a:lnSpc>
            </a:pPr>
            <a:endParaRPr lang="zh-CN" altLang="en-US" b="1"/>
          </a:p>
          <a:p>
            <a:pPr eaLnBrk="1" hangingPunct="1">
              <a:lnSpc>
                <a:spcPct val="90000"/>
              </a:lnSpc>
            </a:pPr>
            <a:r>
              <a:rPr lang="zh-CN" altLang="en-US" b="1"/>
              <a:t>组内差异（ </a:t>
            </a:r>
            <a:r>
              <a:rPr lang="en-US" altLang="zh-CN" b="1"/>
              <a:t>within-groups variance </a:t>
            </a:r>
            <a:r>
              <a:rPr lang="zh-CN" altLang="en-US" b="1"/>
              <a:t>）</a:t>
            </a:r>
          </a:p>
          <a:p>
            <a:pPr eaLnBrk="1" hangingPunct="1">
              <a:lnSpc>
                <a:spcPct val="90000"/>
              </a:lnSpc>
            </a:pPr>
            <a:endParaRPr lang="zh-CN" altLang="en-US" b="1"/>
          </a:p>
          <a:p>
            <a:pPr eaLnBrk="1" hangingPunct="1">
              <a:lnSpc>
                <a:spcPct val="90000"/>
              </a:lnSpc>
            </a:pPr>
            <a:r>
              <a:rPr lang="zh-CN" altLang="en-US" b="1"/>
              <a:t>组间差异对组内差异的比值越大，则各组平均数的差异就越明显。通过对组间差异与组内差异比值的分析，来推断几个相应平均数差异的显著性。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81EFE8-150D-4837-A693-A94736130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正态检验表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76351F4E-6EF5-4BD0-AE12-CF2ED06E6B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196772"/>
              </p:ext>
            </p:extLst>
          </p:nvPr>
        </p:nvGraphicFramePr>
        <p:xfrm>
          <a:off x="299354" y="1752600"/>
          <a:ext cx="11593291" cy="4844754"/>
        </p:xfrm>
        <a:graphic>
          <a:graphicData uri="http://schemas.openxmlformats.org/drawingml/2006/table">
            <a:tbl>
              <a:tblPr/>
              <a:tblGrid>
                <a:gridCol w="1315569">
                  <a:extLst>
                    <a:ext uri="{9D8B030D-6E8A-4147-A177-3AD203B41FA5}">
                      <a16:colId xmlns:a16="http://schemas.microsoft.com/office/drawing/2014/main" val="457325095"/>
                    </a:ext>
                  </a:extLst>
                </a:gridCol>
                <a:gridCol w="1468246">
                  <a:extLst>
                    <a:ext uri="{9D8B030D-6E8A-4147-A177-3AD203B41FA5}">
                      <a16:colId xmlns:a16="http://schemas.microsoft.com/office/drawing/2014/main" val="1811101898"/>
                    </a:ext>
                  </a:extLst>
                </a:gridCol>
                <a:gridCol w="1468246">
                  <a:extLst>
                    <a:ext uri="{9D8B030D-6E8A-4147-A177-3AD203B41FA5}">
                      <a16:colId xmlns:a16="http://schemas.microsoft.com/office/drawing/2014/main" val="4068225353"/>
                    </a:ext>
                  </a:extLst>
                </a:gridCol>
                <a:gridCol w="1468246">
                  <a:extLst>
                    <a:ext uri="{9D8B030D-6E8A-4147-A177-3AD203B41FA5}">
                      <a16:colId xmlns:a16="http://schemas.microsoft.com/office/drawing/2014/main" val="1689974117"/>
                    </a:ext>
                  </a:extLst>
                </a:gridCol>
                <a:gridCol w="1468246">
                  <a:extLst>
                    <a:ext uri="{9D8B030D-6E8A-4147-A177-3AD203B41FA5}">
                      <a16:colId xmlns:a16="http://schemas.microsoft.com/office/drawing/2014/main" val="13919206"/>
                    </a:ext>
                  </a:extLst>
                </a:gridCol>
                <a:gridCol w="1468246">
                  <a:extLst>
                    <a:ext uri="{9D8B030D-6E8A-4147-A177-3AD203B41FA5}">
                      <a16:colId xmlns:a16="http://schemas.microsoft.com/office/drawing/2014/main" val="93946938"/>
                    </a:ext>
                  </a:extLst>
                </a:gridCol>
                <a:gridCol w="1468246">
                  <a:extLst>
                    <a:ext uri="{9D8B030D-6E8A-4147-A177-3AD203B41FA5}">
                      <a16:colId xmlns:a16="http://schemas.microsoft.com/office/drawing/2014/main" val="959264471"/>
                    </a:ext>
                  </a:extLst>
                </a:gridCol>
                <a:gridCol w="1468246">
                  <a:extLst>
                    <a:ext uri="{9D8B030D-6E8A-4147-A177-3AD203B41FA5}">
                      <a16:colId xmlns:a16="http://schemas.microsoft.com/office/drawing/2014/main" val="689656258"/>
                    </a:ext>
                  </a:extLst>
                </a:gridCol>
              </a:tblGrid>
              <a:tr h="478015">
                <a:tc gridSpan="8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Tests of Normality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1574219"/>
                  </a:ext>
                </a:extLst>
              </a:tr>
              <a:tr h="478015">
                <a:tc rowSpan="2" grid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</a:t>
                      </a: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Gender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Kolmogorov-Smirnov</a:t>
                      </a:r>
                      <a:r>
                        <a:rPr lang="en-US" sz="2400" kern="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Shapiro-Wilk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238753"/>
                  </a:ext>
                </a:extLst>
              </a:tr>
              <a:tr h="1020634">
                <a:tc gridSpan="2" vMerge="1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Statistic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Statistic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926239"/>
                  </a:ext>
                </a:extLst>
              </a:tr>
              <a:tr h="47801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CN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女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.133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.200</a:t>
                      </a:r>
                      <a:r>
                        <a:rPr lang="en-US" sz="2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.973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.652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413953"/>
                  </a:ext>
                </a:extLst>
              </a:tr>
              <a:tr h="47801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CN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男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.087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.200</a:t>
                      </a:r>
                      <a:r>
                        <a:rPr lang="en-US" sz="2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.979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.796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694046"/>
                  </a:ext>
                </a:extLst>
              </a:tr>
              <a:tr h="47801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CN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女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.089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.200</a:t>
                      </a:r>
                      <a:r>
                        <a:rPr lang="en-US" sz="2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.980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.836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8198"/>
                  </a:ext>
                </a:extLst>
              </a:tr>
              <a:tr h="47801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CN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男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.107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.200</a:t>
                      </a:r>
                      <a:r>
                        <a:rPr lang="en-US" sz="2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.970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.516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5456951"/>
                  </a:ext>
                </a:extLst>
              </a:tr>
              <a:tr h="478015">
                <a:tc gridSpan="8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*. This is a lower bound of the true significance.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26684"/>
                  </a:ext>
                </a:extLst>
              </a:tr>
              <a:tr h="478015">
                <a:tc gridSpan="8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Lilliefors Significance Correction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32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7039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7B5E57-08BF-4399-B28E-F0D69D833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2BBD7C3-FC0F-43D8-8444-6ED833375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C8B0DDE-B41F-4542-AA89-7E90F66685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783632" y="1143000"/>
            <a:ext cx="6408712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6711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498D11-D73B-49EA-A47C-739560620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66C18D0-FCFD-4158-AF27-1F08F31BC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B55CCDE-A1B5-4558-92A7-F6D857796CB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27648" y="0"/>
            <a:ext cx="6480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2722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D1F12C-1780-4255-A52F-CA514109B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CB768E22-8CE8-4425-9224-95EAA5C29A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1188567"/>
              </p:ext>
            </p:extLst>
          </p:nvPr>
        </p:nvGraphicFramePr>
        <p:xfrm>
          <a:off x="2495600" y="1752600"/>
          <a:ext cx="7704856" cy="4527630"/>
        </p:xfrm>
        <a:graphic>
          <a:graphicData uri="http://schemas.openxmlformats.org/drawingml/2006/table">
            <a:tbl>
              <a:tblPr/>
              <a:tblGrid>
                <a:gridCol w="4121940">
                  <a:extLst>
                    <a:ext uri="{9D8B030D-6E8A-4147-A177-3AD203B41FA5}">
                      <a16:colId xmlns:a16="http://schemas.microsoft.com/office/drawing/2014/main" val="3744858855"/>
                    </a:ext>
                  </a:extLst>
                </a:gridCol>
                <a:gridCol w="3582916">
                  <a:extLst>
                    <a:ext uri="{9D8B030D-6E8A-4147-A177-3AD203B41FA5}">
                      <a16:colId xmlns:a16="http://schemas.microsoft.com/office/drawing/2014/main" val="1522885426"/>
                    </a:ext>
                  </a:extLst>
                </a:gridCol>
              </a:tblGrid>
              <a:tr h="740296"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Box's Test of Equality of Covariance Matrices</a:t>
                      </a:r>
                      <a:r>
                        <a:rPr lang="en-US" sz="240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765316"/>
                  </a:ext>
                </a:extLst>
              </a:tr>
              <a:tr h="617317"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Box's M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3.213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469175"/>
                  </a:ext>
                </a:extLst>
              </a:tr>
              <a:tr h="617317"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1.031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575285"/>
                  </a:ext>
                </a:extLst>
              </a:tr>
              <a:tr h="617317"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049847"/>
                  </a:ext>
                </a:extLst>
              </a:tr>
              <a:tr h="1318066"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711811.014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872058"/>
                  </a:ext>
                </a:extLst>
              </a:tr>
              <a:tr h="617317"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.378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739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53232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405F32-7F10-4906-87A6-49F983A67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345422"/>
            <a:ext cx="11161240" cy="1143000"/>
          </a:xfrm>
        </p:spPr>
        <p:txBody>
          <a:bodyPr/>
          <a:lstStyle/>
          <a:p>
            <a:r>
              <a:rPr lang="en-US" altLang="zh-CN" b="1" dirty="0"/>
              <a:t>Bartlett</a:t>
            </a:r>
            <a:r>
              <a:rPr lang="zh-CN" altLang="en-US" b="1" dirty="0"/>
              <a:t>球形检验（</a:t>
            </a:r>
            <a:r>
              <a:rPr lang="en-US" altLang="zh-CN" b="1" dirty="0"/>
              <a:t>Test of Sphericity</a:t>
            </a:r>
            <a:r>
              <a:rPr lang="zh-CN" altLang="en-US" b="1" dirty="0"/>
              <a:t>）</a:t>
            </a:r>
            <a:r>
              <a:rPr lang="en-US" altLang="zh-CN" b="1" dirty="0"/>
              <a:t>——</a:t>
            </a:r>
            <a:r>
              <a:rPr lang="zh-CN" altLang="en-US" b="1" dirty="0"/>
              <a:t>因变量之间有无显著的相关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30B10A38-F946-4910-9EE2-CA0A49514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9305995"/>
              </p:ext>
            </p:extLst>
          </p:nvPr>
        </p:nvGraphicFramePr>
        <p:xfrm>
          <a:off x="3719736" y="1752600"/>
          <a:ext cx="4824536" cy="4764846"/>
        </p:xfrm>
        <a:graphic>
          <a:graphicData uri="http://schemas.openxmlformats.org/drawingml/2006/table">
            <a:tbl>
              <a:tblPr/>
              <a:tblGrid>
                <a:gridCol w="3142004">
                  <a:extLst>
                    <a:ext uri="{9D8B030D-6E8A-4147-A177-3AD203B41FA5}">
                      <a16:colId xmlns:a16="http://schemas.microsoft.com/office/drawing/2014/main" val="3129113293"/>
                    </a:ext>
                  </a:extLst>
                </a:gridCol>
                <a:gridCol w="1682532">
                  <a:extLst>
                    <a:ext uri="{9D8B030D-6E8A-4147-A177-3AD203B41FA5}">
                      <a16:colId xmlns:a16="http://schemas.microsoft.com/office/drawing/2014/main" val="3821136209"/>
                    </a:ext>
                  </a:extLst>
                </a:gridCol>
              </a:tblGrid>
              <a:tr h="956320"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Bartlett's Test of </a:t>
                      </a:r>
                      <a:r>
                        <a:rPr lang="en-US" sz="2400" b="1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Sphericity</a:t>
                      </a:r>
                      <a:r>
                        <a:rPr lang="en-US" sz="2400" b="1" kern="0" baseline="30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302279"/>
                  </a:ext>
                </a:extLst>
              </a:tr>
              <a:tr h="12968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Likelihood Ratio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719569"/>
                  </a:ext>
                </a:extLst>
              </a:tr>
              <a:tr h="129687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Approx. Chi-Square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79.871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831254"/>
                  </a:ext>
                </a:extLst>
              </a:tr>
              <a:tr h="607391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145531"/>
                  </a:ext>
                </a:extLst>
              </a:tr>
              <a:tr h="607391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820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47006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40B4DF-D7CB-4999-97D9-C9EFDBCAA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A7D058E4-AF6F-4B71-BED5-89AB544067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4147895"/>
              </p:ext>
            </p:extLst>
          </p:nvPr>
        </p:nvGraphicFramePr>
        <p:xfrm>
          <a:off x="2207568" y="536210"/>
          <a:ext cx="9145016" cy="5785579"/>
        </p:xfrm>
        <a:graphic>
          <a:graphicData uri="http://schemas.openxmlformats.org/drawingml/2006/table">
            <a:tbl>
              <a:tblPr/>
              <a:tblGrid>
                <a:gridCol w="3604358">
                  <a:extLst>
                    <a:ext uri="{9D8B030D-6E8A-4147-A177-3AD203B41FA5}">
                      <a16:colId xmlns:a16="http://schemas.microsoft.com/office/drawing/2014/main" val="1827440730"/>
                    </a:ext>
                  </a:extLst>
                </a:gridCol>
                <a:gridCol w="1846886">
                  <a:extLst>
                    <a:ext uri="{9D8B030D-6E8A-4147-A177-3AD203B41FA5}">
                      <a16:colId xmlns:a16="http://schemas.microsoft.com/office/drawing/2014/main" val="2979082989"/>
                    </a:ext>
                  </a:extLst>
                </a:gridCol>
                <a:gridCol w="1846886">
                  <a:extLst>
                    <a:ext uri="{9D8B030D-6E8A-4147-A177-3AD203B41FA5}">
                      <a16:colId xmlns:a16="http://schemas.microsoft.com/office/drawing/2014/main" val="2491634204"/>
                    </a:ext>
                  </a:extLst>
                </a:gridCol>
                <a:gridCol w="1846886">
                  <a:extLst>
                    <a:ext uri="{9D8B030D-6E8A-4147-A177-3AD203B41FA5}">
                      <a16:colId xmlns:a16="http://schemas.microsoft.com/office/drawing/2014/main" val="2336554239"/>
                    </a:ext>
                  </a:extLst>
                </a:gridCol>
              </a:tblGrid>
              <a:tr h="484371"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Residual SSCP Matrix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346395"/>
                  </a:ext>
                </a:extLst>
              </a:tr>
              <a:tr h="681673">
                <a:tc grid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890218"/>
                  </a:ext>
                </a:extLst>
              </a:tr>
              <a:tr h="977414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Sum-of-Squares and Cross-Products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12236.625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-11251.268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7279008"/>
                  </a:ext>
                </a:extLst>
              </a:tr>
              <a:tr h="76224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-11251.268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13740.850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699711"/>
                  </a:ext>
                </a:extLst>
              </a:tr>
              <a:tr h="526101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Covariance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210.976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-193.987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12477"/>
                  </a:ext>
                </a:extLst>
              </a:tr>
              <a:tr h="7043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-193.987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236.911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766638"/>
                  </a:ext>
                </a:extLst>
              </a:tr>
              <a:tr h="484371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Correlation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-.868</a:t>
                      </a:r>
                      <a:endParaRPr lang="zh-CN" sz="32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515190"/>
                  </a:ext>
                </a:extLst>
              </a:tr>
              <a:tr h="6807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-.868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407324"/>
                  </a:ext>
                </a:extLst>
              </a:tr>
              <a:tr h="484371">
                <a:tc grid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Based on Type III Sum of Squares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565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0896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77D2A8-6C7F-4C40-A592-F619BE780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64BC49E8-5AC2-4AE8-A518-A6E649FAB6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664875"/>
              </p:ext>
            </p:extLst>
          </p:nvPr>
        </p:nvGraphicFramePr>
        <p:xfrm>
          <a:off x="1199456" y="0"/>
          <a:ext cx="10585177" cy="6858000"/>
        </p:xfrm>
        <a:graphic>
          <a:graphicData uri="http://schemas.openxmlformats.org/drawingml/2006/table">
            <a:tbl>
              <a:tblPr/>
              <a:tblGrid>
                <a:gridCol w="1368152">
                  <a:extLst>
                    <a:ext uri="{9D8B030D-6E8A-4147-A177-3AD203B41FA5}">
                      <a16:colId xmlns:a16="http://schemas.microsoft.com/office/drawing/2014/main" val="1186548309"/>
                    </a:ext>
                  </a:extLst>
                </a:gridCol>
                <a:gridCol w="2626252">
                  <a:extLst>
                    <a:ext uri="{9D8B030D-6E8A-4147-A177-3AD203B41FA5}">
                      <a16:colId xmlns:a16="http://schemas.microsoft.com/office/drawing/2014/main" val="3804433846"/>
                    </a:ext>
                  </a:extLst>
                </a:gridCol>
                <a:gridCol w="1364225">
                  <a:extLst>
                    <a:ext uri="{9D8B030D-6E8A-4147-A177-3AD203B41FA5}">
                      <a16:colId xmlns:a16="http://schemas.microsoft.com/office/drawing/2014/main" val="3713201210"/>
                    </a:ext>
                  </a:extLst>
                </a:gridCol>
                <a:gridCol w="1525906">
                  <a:extLst>
                    <a:ext uri="{9D8B030D-6E8A-4147-A177-3AD203B41FA5}">
                      <a16:colId xmlns:a16="http://schemas.microsoft.com/office/drawing/2014/main" val="4074439605"/>
                    </a:ext>
                  </a:extLst>
                </a:gridCol>
                <a:gridCol w="1525906">
                  <a:extLst>
                    <a:ext uri="{9D8B030D-6E8A-4147-A177-3AD203B41FA5}">
                      <a16:colId xmlns:a16="http://schemas.microsoft.com/office/drawing/2014/main" val="2079928276"/>
                    </a:ext>
                  </a:extLst>
                </a:gridCol>
                <a:gridCol w="1087368">
                  <a:extLst>
                    <a:ext uri="{9D8B030D-6E8A-4147-A177-3AD203B41FA5}">
                      <a16:colId xmlns:a16="http://schemas.microsoft.com/office/drawing/2014/main" val="577023896"/>
                    </a:ext>
                  </a:extLst>
                </a:gridCol>
                <a:gridCol w="1087368">
                  <a:extLst>
                    <a:ext uri="{9D8B030D-6E8A-4147-A177-3AD203B41FA5}">
                      <a16:colId xmlns:a16="http://schemas.microsoft.com/office/drawing/2014/main" val="2347433376"/>
                    </a:ext>
                  </a:extLst>
                </a:gridCol>
              </a:tblGrid>
              <a:tr h="308691">
                <a:tc gridSpan="7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Multivariate Tests</a:t>
                      </a:r>
                      <a:r>
                        <a:rPr lang="en-US" sz="200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640884"/>
                  </a:ext>
                </a:extLst>
              </a:tr>
              <a:tr h="659103">
                <a:tc grid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Effect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Value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Hypothesis df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Error df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320111"/>
                  </a:ext>
                </a:extLst>
              </a:tr>
              <a:tr h="659103">
                <a:tc row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Intercept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Pillai's Trace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.997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11361.944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106741"/>
                  </a:ext>
                </a:extLst>
              </a:tr>
              <a:tr h="65910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.003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11361.944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213749"/>
                  </a:ext>
                </a:extLst>
              </a:tr>
              <a:tr h="65910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Hotelling's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Trace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398.665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11361.944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701057"/>
                  </a:ext>
                </a:extLst>
              </a:tr>
              <a:tr h="65910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Roy's Largest Root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398.665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11361.944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37441"/>
                  </a:ext>
                </a:extLst>
              </a:tr>
              <a:tr h="659103">
                <a:tc row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Gender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Pillai's Trace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.504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29.011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518859"/>
                  </a:ext>
                </a:extLst>
              </a:tr>
              <a:tr h="65910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.496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29.011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06245"/>
                  </a:ext>
                </a:extLst>
              </a:tr>
              <a:tr h="65910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Hotelling's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Trace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1.018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29.011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082721"/>
                  </a:ext>
                </a:extLst>
              </a:tr>
              <a:tr h="65910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Roy's Largest Root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1.018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29.011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299521"/>
                  </a:ext>
                </a:extLst>
              </a:tr>
              <a:tr h="308691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Design: Intercept + Gender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445104"/>
                  </a:ext>
                </a:extLst>
              </a:tr>
              <a:tr h="308691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b. Exact statistic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765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1640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804DB5-F3B3-43BD-ACF6-AAD8321B7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4C4E81F9-5E4C-4AE2-B6AE-72869BF802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705176"/>
              </p:ext>
            </p:extLst>
          </p:nvPr>
        </p:nvGraphicFramePr>
        <p:xfrm>
          <a:off x="0" y="908720"/>
          <a:ext cx="12000656" cy="6020285"/>
        </p:xfrm>
        <a:graphic>
          <a:graphicData uri="http://schemas.openxmlformats.org/drawingml/2006/table">
            <a:tbl>
              <a:tblPr/>
              <a:tblGrid>
                <a:gridCol w="2080914">
                  <a:extLst>
                    <a:ext uri="{9D8B030D-6E8A-4147-A177-3AD203B41FA5}">
                      <a16:colId xmlns:a16="http://schemas.microsoft.com/office/drawing/2014/main" val="2453034691"/>
                    </a:ext>
                  </a:extLst>
                </a:gridCol>
                <a:gridCol w="2220121">
                  <a:extLst>
                    <a:ext uri="{9D8B030D-6E8A-4147-A177-3AD203B41FA5}">
                      <a16:colId xmlns:a16="http://schemas.microsoft.com/office/drawing/2014/main" val="3951213824"/>
                    </a:ext>
                  </a:extLst>
                </a:gridCol>
                <a:gridCol w="2220121">
                  <a:extLst>
                    <a:ext uri="{9D8B030D-6E8A-4147-A177-3AD203B41FA5}">
                      <a16:colId xmlns:a16="http://schemas.microsoft.com/office/drawing/2014/main" val="1624467676"/>
                    </a:ext>
                  </a:extLst>
                </a:gridCol>
                <a:gridCol w="1752096">
                  <a:extLst>
                    <a:ext uri="{9D8B030D-6E8A-4147-A177-3AD203B41FA5}">
                      <a16:colId xmlns:a16="http://schemas.microsoft.com/office/drawing/2014/main" val="3462708267"/>
                    </a:ext>
                  </a:extLst>
                </a:gridCol>
                <a:gridCol w="1752096">
                  <a:extLst>
                    <a:ext uri="{9D8B030D-6E8A-4147-A177-3AD203B41FA5}">
                      <a16:colId xmlns:a16="http://schemas.microsoft.com/office/drawing/2014/main" val="2014743963"/>
                    </a:ext>
                  </a:extLst>
                </a:gridCol>
                <a:gridCol w="1255228">
                  <a:extLst>
                    <a:ext uri="{9D8B030D-6E8A-4147-A177-3AD203B41FA5}">
                      <a16:colId xmlns:a16="http://schemas.microsoft.com/office/drawing/2014/main" val="18047398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06830550"/>
                    </a:ext>
                  </a:extLst>
                </a:gridCol>
              </a:tblGrid>
              <a:tr h="339285">
                <a:tc gridSpan="7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Tests of Between-Subjects Effects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429498"/>
                  </a:ext>
                </a:extLst>
              </a:tr>
              <a:tr h="33928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Source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Dependent Variable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 III Sum of Squares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Mean Square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653282"/>
                  </a:ext>
                </a:extLst>
              </a:tr>
              <a:tr h="33928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Corrected Model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285.025</a:t>
                      </a:r>
                      <a:r>
                        <a:rPr lang="en-US" sz="16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285.025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1.351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.250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134223"/>
                  </a:ext>
                </a:extLst>
              </a:tr>
              <a:tr h="33928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1814.084</a:t>
                      </a:r>
                      <a:r>
                        <a:rPr lang="en-US" sz="16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1814.084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7.657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65360"/>
                  </a:ext>
                </a:extLst>
              </a:tr>
              <a:tr h="33928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Intercept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576508.225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576508.225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2732.573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082258"/>
                  </a:ext>
                </a:extLst>
              </a:tr>
              <a:tr h="33928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155580.750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155580.750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656.705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982990"/>
                  </a:ext>
                </a:extLst>
              </a:tr>
              <a:tr h="33928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Gender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285.025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285.025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1.351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.250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794299"/>
                  </a:ext>
                </a:extLst>
              </a:tr>
              <a:tr h="33928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1814.084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1814.084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7.657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7959927"/>
                  </a:ext>
                </a:extLst>
              </a:tr>
              <a:tr h="346626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Error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12236.625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210.976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250236"/>
                  </a:ext>
                </a:extLst>
              </a:tr>
              <a:tr h="3466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13740.850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236.911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190167"/>
                  </a:ext>
                </a:extLst>
              </a:tr>
              <a:tr h="346626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Total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590527.000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76034"/>
                  </a:ext>
                </a:extLst>
              </a:tr>
              <a:tr h="3466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172432.000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814187"/>
                  </a:ext>
                </a:extLst>
              </a:tr>
              <a:tr h="346626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Corrected Total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12521.650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014870"/>
                  </a:ext>
                </a:extLst>
              </a:tr>
              <a:tr h="3466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SEF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15554.933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4032386"/>
                  </a:ext>
                </a:extLst>
              </a:tr>
              <a:tr h="339285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R Squared = .023 (Adjusted R Squared = .006)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951654"/>
                  </a:ext>
                </a:extLst>
              </a:tr>
              <a:tr h="339285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b. R Squared = .117 (Adjusted R Squared = .101)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64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5141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BF458B-F0CA-4F36-B466-719B0729B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err="1">
                <a:latin typeface="+mn-lt"/>
              </a:rPr>
              <a:t>Hotelling’s</a:t>
            </a:r>
            <a:r>
              <a:rPr lang="en-US" altLang="zh-CN" b="1" dirty="0">
                <a:latin typeface="+mn-lt"/>
              </a:rPr>
              <a:t> </a:t>
            </a:r>
            <a:r>
              <a:rPr lang="en-US" altLang="zh-CN" b="1" i="1" dirty="0">
                <a:latin typeface="+mn-lt"/>
              </a:rPr>
              <a:t>T</a:t>
            </a:r>
            <a:r>
              <a:rPr lang="en-US" altLang="zh-CN" b="1" baseline="30000" dirty="0">
                <a:latin typeface="+mn-lt"/>
              </a:rPr>
              <a:t>2</a:t>
            </a:r>
            <a:r>
              <a:rPr lang="zh-CN" altLang="en-US" b="1" dirty="0">
                <a:latin typeface="+mn-lt"/>
              </a:rPr>
              <a:t>检验的原理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5FC536-A6CA-4BC8-AC05-5F61E70CB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1981200"/>
            <a:ext cx="9217024" cy="4114800"/>
          </a:xfrm>
        </p:spPr>
        <p:txBody>
          <a:bodyPr/>
          <a:lstStyle/>
          <a:p>
            <a:r>
              <a:rPr lang="en-US" altLang="zh-CN" sz="2800" b="1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Hotelling’s</a:t>
            </a:r>
            <a:r>
              <a:rPr lang="en-US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800" b="1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2800" b="1" kern="100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检验是</a:t>
            </a:r>
            <a:r>
              <a:rPr lang="en-US" altLang="zh-CN" sz="2800" b="1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检验的推广（因变量由</a:t>
            </a:r>
            <a:r>
              <a:rPr lang="en-US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个变为</a:t>
            </a:r>
            <a:r>
              <a:rPr lang="en-US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个或更多）</a:t>
            </a:r>
            <a:endParaRPr lang="en-US" altLang="zh-CN" sz="28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是多元方差分析的特例（只有</a:t>
            </a:r>
            <a:r>
              <a:rPr lang="en-US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水平自变量）。</a:t>
            </a:r>
            <a:endParaRPr lang="zh-CN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453414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0B8BF3-8DC0-4A62-99F2-C6D4AE75F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费舍判别法的第一判别函数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475331-B159-436C-B70D-38720D27F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多元方差分析利用了费舍判别法的基本思想，将多维变量投影到较少维度，即构造判别函数</a:t>
            </a:r>
            <a:endParaRPr lang="en-US" altLang="zh-CN" sz="32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32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3200" kern="100" dirty="0"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多元方差分析与费舍判别法的区别在于，前者只采用第一个判别函数作为成分，后者则允许更多的判别函数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5667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方差分析的前提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独立性</a:t>
            </a:r>
          </a:p>
          <a:p>
            <a:pPr eaLnBrk="1" hangingPunct="1"/>
            <a:r>
              <a:rPr lang="zh-CN" altLang="en-US" b="1"/>
              <a:t>正态性</a:t>
            </a:r>
          </a:p>
          <a:p>
            <a:pPr eaLnBrk="1" hangingPunct="1"/>
            <a:r>
              <a:rPr lang="zh-CN" altLang="en-US" b="1"/>
              <a:t>方差齐性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20C7D9-DA60-45FE-A2FD-9457A677F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E26E9532-33C5-4668-A9F7-8B5FCD2C2D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392" y="1760734"/>
            <a:ext cx="10897332" cy="3756497"/>
          </a:xfrm>
        </p:spPr>
      </p:pic>
    </p:spTree>
    <p:extLst>
      <p:ext uri="{BB962C8B-B14F-4D97-AF65-F5344CB8AC3E}">
        <p14:creationId xmlns:p14="http://schemas.microsoft.com/office/powerpoint/2010/main" val="2782605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28FB3D-1784-4084-ACDD-E2DBAFEB6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89D7A0-C664-4A19-A7FC-A7E2B9AA7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8451286-7095-4B09-9101-A49D8CA19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226" y="499653"/>
            <a:ext cx="9907383" cy="58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531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CF3D04-EDAF-416A-B48B-5B1098304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kern="100" dirty="0">
                <a:latin typeface="+mj-ea"/>
              </a:rPr>
              <a:t>费舍判别法</a:t>
            </a:r>
            <a:r>
              <a:rPr lang="zh-CN" altLang="en-US" b="1" kern="100" dirty="0">
                <a:latin typeface="+mj-ea"/>
              </a:rPr>
              <a:t>需要进行以下计算</a:t>
            </a:r>
            <a:endParaRPr lang="zh-CN" altLang="en-US" b="1" dirty="0">
              <a:latin typeface="+mj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77BB156-CA35-4285-8E3C-F27D4163FC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indent="266700" algn="just"/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  <a:t>残余辨别力</a:t>
                </a: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（</a:t>
                </a:r>
                <a:r>
                  <a:rPr lang="en-US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Wilks’ λ</a:t>
                </a: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），进行显著性检验，若发现显著意义，说明判别函数有效，各组之间存在显著差异；</a:t>
                </a:r>
              </a:p>
              <a:p>
                <a:pPr indent="266700" algn="just"/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  <a:t>每个个体在成分上的值</a:t>
                </a: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，</a:t>
                </a: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  <a:t>进而求出</a:t>
                </a:r>
                <a:r>
                  <a:rPr lang="en-US" altLang="zh-CN" sz="3200" i="1" kern="100" dirty="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  <a:t>F</a:t>
                </a: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  <a:t>值</a:t>
                </a:r>
                <a:r>
                  <a:rPr lang="zh-CN" altLang="en-US" sz="3200" kern="100" dirty="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  <a:t>（</a:t>
                </a:r>
                <a:r>
                  <a:rPr lang="en-US" altLang="zh-CN" sz="3200" i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 F</a:t>
                </a:r>
                <a:r>
                  <a:rPr lang="en-US" altLang="zh-CN" sz="3200" kern="100" baseline="-25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max </a:t>
                </a:r>
                <a:r>
                  <a:rPr lang="zh-CN" altLang="en-US" sz="3200" kern="100" dirty="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  <a:t>）</a:t>
                </a:r>
                <a:r>
                  <a:rPr lang="zh-CN" altLang="en-US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；</a:t>
                </a:r>
                <a:endParaRPr lang="en-US" altLang="zh-CN" sz="32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266700" algn="just"/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  <a:t>最大特征值</a:t>
                </a:r>
                <a:r>
                  <a:rPr lang="en-US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GCR</a:t>
                </a: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，即费舍判别法得出的第一判别函数的特征值，公式是：</a:t>
                </a:r>
                <a:endParaRPr lang="en-US" altLang="zh-CN" sz="32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3200" kern="100" smtClean="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GCR</m:t>
                      </m:r>
                      <m:r>
                        <a:rPr lang="en-US" altLang="zh-CN" sz="3200" kern="100" smtClean="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f>
                        <m:fPr>
                          <m:ctrlPr>
                            <a:rPr lang="zh-CN" altLang="zh-CN" sz="32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3200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(</m:t>
                          </m:r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𝑘</m:t>
                          </m:r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−</m:t>
                          </m:r>
                          <m:r>
                            <a:rPr lang="en-US" altLang="zh-CN" sz="3200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1)</m:t>
                          </m:r>
                        </m:num>
                        <m:den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(</m:t>
                          </m:r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𝑁</m:t>
                          </m:r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−</m:t>
                          </m:r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𝑘</m:t>
                          </m:r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)</m:t>
                          </m:r>
                        </m:den>
                      </m:f>
                      <m:r>
                        <a:rPr lang="en-US" altLang="zh-CN" sz="3200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∙</m:t>
                      </m:r>
                      <m:sSub>
                        <m:sSubPr>
                          <m:ctrlPr>
                            <a:rPr lang="zh-CN" altLang="zh-CN" sz="32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𝐹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3200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max</m:t>
                          </m:r>
                        </m:sub>
                      </m:sSub>
                    </m:oMath>
                  </m:oMathPara>
                </a14:m>
                <a:endParaRPr lang="zh-CN" altLang="zh-CN" sz="32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:endParaRPr lang="zh-CN" altLang="zh-CN" sz="32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77BB156-CA35-4285-8E3C-F27D4163FC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19" r="-14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02988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A36D37-8842-43DF-BD9B-9582E9117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947192"/>
          </a:xfrm>
        </p:spPr>
        <p:txBody>
          <a:bodyPr/>
          <a:lstStyle/>
          <a:p>
            <a:r>
              <a:rPr lang="zh-CN" altLang="en-US" b="1" dirty="0"/>
              <a:t>判别函数用于多元方差分析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D83CEE4-47DE-4374-944D-EBFAB8E80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343400"/>
          </a:xfrm>
        </p:spPr>
        <p:txBody>
          <a:bodyPr/>
          <a:lstStyle/>
          <a:p>
            <a:r>
              <a:rPr lang="zh-CN" altLang="en-US" b="1" dirty="0"/>
              <a:t>如果对判别函数第一函数值做单因素方差分析，会看到什么？</a:t>
            </a:r>
          </a:p>
        </p:txBody>
      </p:sp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2251077B-962E-4895-AD23-D17CFBC351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1949561"/>
              </p:ext>
            </p:extLst>
          </p:nvPr>
        </p:nvGraphicFramePr>
        <p:xfrm>
          <a:off x="1199456" y="2924944"/>
          <a:ext cx="11712624" cy="4077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76806" imgH="1882983" progId="Word.Document.12">
                  <p:embed/>
                </p:oleObj>
              </mc:Choice>
              <mc:Fallback>
                <p:oleObj name="Document" r:id="rId2" imgW="5976806" imgH="18829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99456" y="2924944"/>
                        <a:ext cx="11712624" cy="4077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12954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D417BCB1-1766-4086-B20F-B74DFB29E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多元方差分析应用举例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D4325FB2-F876-4580-A851-466A23505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9585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C607A7-F293-4F81-9BF3-726D212F0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1002-</a:t>
            </a:r>
            <a:r>
              <a:rPr lang="zh-CN" altLang="en-US" b="1" dirty="0"/>
              <a:t>多元方差分析</a:t>
            </a:r>
            <a:r>
              <a:rPr lang="en-US" altLang="zh-CN" b="1" dirty="0"/>
              <a:t>.sav</a:t>
            </a:r>
            <a:endParaRPr lang="zh-CN" altLang="en-US" b="1" dirty="0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F462F7B0-B434-4A1E-8800-6A85F24975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417841"/>
              </p:ext>
            </p:extLst>
          </p:nvPr>
        </p:nvGraphicFramePr>
        <p:xfrm>
          <a:off x="623392" y="1843572"/>
          <a:ext cx="4608512" cy="4712096"/>
        </p:xfrm>
        <a:graphic>
          <a:graphicData uri="http://schemas.openxmlformats.org/drawingml/2006/table">
            <a:tbl>
              <a:tblPr/>
              <a:tblGrid>
                <a:gridCol w="2304995">
                  <a:extLst>
                    <a:ext uri="{9D8B030D-6E8A-4147-A177-3AD203B41FA5}">
                      <a16:colId xmlns:a16="http://schemas.microsoft.com/office/drawing/2014/main" val="815062697"/>
                    </a:ext>
                  </a:extLst>
                </a:gridCol>
                <a:gridCol w="2303517">
                  <a:extLst>
                    <a:ext uri="{9D8B030D-6E8A-4147-A177-3AD203B41FA5}">
                      <a16:colId xmlns:a16="http://schemas.microsoft.com/office/drawing/2014/main" val="1391299279"/>
                    </a:ext>
                  </a:extLst>
                </a:gridCol>
              </a:tblGrid>
              <a:tr h="1410066"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Box's Test of Equality of Covariance </a:t>
                      </a:r>
                      <a:r>
                        <a:rPr lang="en-US" sz="2400" b="1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Matrices</a:t>
                      </a:r>
                      <a:r>
                        <a:rPr lang="en-US" sz="2400" b="1" kern="0" baseline="30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179969"/>
                  </a:ext>
                </a:extLst>
              </a:tr>
              <a:tr h="66040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Box's M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4.407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877313"/>
                  </a:ext>
                </a:extLst>
              </a:tr>
              <a:tr h="66040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.697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448620"/>
                  </a:ext>
                </a:extLst>
              </a:tr>
              <a:tr h="66040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2610907"/>
                  </a:ext>
                </a:extLst>
              </a:tr>
              <a:tr h="66040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80975.077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515516"/>
                  </a:ext>
                </a:extLst>
              </a:tr>
              <a:tr h="66040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.652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720156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A2858874-76B4-45BA-BCDE-4552B934D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581908"/>
              </p:ext>
            </p:extLst>
          </p:nvPr>
        </p:nvGraphicFramePr>
        <p:xfrm>
          <a:off x="6131452" y="1843572"/>
          <a:ext cx="5184576" cy="4772745"/>
        </p:xfrm>
        <a:graphic>
          <a:graphicData uri="http://schemas.openxmlformats.org/drawingml/2006/table">
            <a:tbl>
              <a:tblPr/>
              <a:tblGrid>
                <a:gridCol w="3189268">
                  <a:extLst>
                    <a:ext uri="{9D8B030D-6E8A-4147-A177-3AD203B41FA5}">
                      <a16:colId xmlns:a16="http://schemas.microsoft.com/office/drawing/2014/main" val="3082009493"/>
                    </a:ext>
                  </a:extLst>
                </a:gridCol>
                <a:gridCol w="1995308">
                  <a:extLst>
                    <a:ext uri="{9D8B030D-6E8A-4147-A177-3AD203B41FA5}">
                      <a16:colId xmlns:a16="http://schemas.microsoft.com/office/drawing/2014/main" val="1563208570"/>
                    </a:ext>
                  </a:extLst>
                </a:gridCol>
              </a:tblGrid>
              <a:tr h="954549"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Bartlett's Test of </a:t>
                      </a:r>
                      <a:r>
                        <a:rPr lang="en-US" sz="2400" b="1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Sphericity</a:t>
                      </a:r>
                      <a:r>
                        <a:rPr lang="en-US" sz="2400" b="1" kern="0" baseline="30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130449"/>
                  </a:ext>
                </a:extLst>
              </a:tr>
              <a:tr h="95454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Likelihood Ratio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839907"/>
                  </a:ext>
                </a:extLst>
              </a:tr>
              <a:tr h="95454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Approx. Chi-Square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98.735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656165"/>
                  </a:ext>
                </a:extLst>
              </a:tr>
              <a:tr h="95454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714184"/>
                  </a:ext>
                </a:extLst>
              </a:tr>
              <a:tr h="95454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529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8401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3D3427-61FE-4E31-81A1-31072233F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9BD6C571-81B3-4D13-BF7E-ACF1C245BE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293507"/>
              </p:ext>
            </p:extLst>
          </p:nvPr>
        </p:nvGraphicFramePr>
        <p:xfrm>
          <a:off x="551385" y="1"/>
          <a:ext cx="11233247" cy="6858003"/>
        </p:xfrm>
        <a:graphic>
          <a:graphicData uri="http://schemas.openxmlformats.org/drawingml/2006/table">
            <a:tbl>
              <a:tblPr/>
              <a:tblGrid>
                <a:gridCol w="1894765">
                  <a:extLst>
                    <a:ext uri="{9D8B030D-6E8A-4147-A177-3AD203B41FA5}">
                      <a16:colId xmlns:a16="http://schemas.microsoft.com/office/drawing/2014/main" val="2160087870"/>
                    </a:ext>
                  </a:extLst>
                </a:gridCol>
                <a:gridCol w="2387375">
                  <a:extLst>
                    <a:ext uri="{9D8B030D-6E8A-4147-A177-3AD203B41FA5}">
                      <a16:colId xmlns:a16="http://schemas.microsoft.com/office/drawing/2014/main" val="2937261856"/>
                    </a:ext>
                  </a:extLst>
                </a:gridCol>
                <a:gridCol w="1341283">
                  <a:extLst>
                    <a:ext uri="{9D8B030D-6E8A-4147-A177-3AD203B41FA5}">
                      <a16:colId xmlns:a16="http://schemas.microsoft.com/office/drawing/2014/main" val="3926978248"/>
                    </a:ext>
                  </a:extLst>
                </a:gridCol>
                <a:gridCol w="1638088">
                  <a:extLst>
                    <a:ext uri="{9D8B030D-6E8A-4147-A177-3AD203B41FA5}">
                      <a16:colId xmlns:a16="http://schemas.microsoft.com/office/drawing/2014/main" val="1299165186"/>
                    </a:ext>
                  </a:extLst>
                </a:gridCol>
                <a:gridCol w="1638088">
                  <a:extLst>
                    <a:ext uri="{9D8B030D-6E8A-4147-A177-3AD203B41FA5}">
                      <a16:colId xmlns:a16="http://schemas.microsoft.com/office/drawing/2014/main" val="3395693097"/>
                    </a:ext>
                  </a:extLst>
                </a:gridCol>
                <a:gridCol w="1166824">
                  <a:extLst>
                    <a:ext uri="{9D8B030D-6E8A-4147-A177-3AD203B41FA5}">
                      <a16:colId xmlns:a16="http://schemas.microsoft.com/office/drawing/2014/main" val="3437820720"/>
                    </a:ext>
                  </a:extLst>
                </a:gridCol>
                <a:gridCol w="1166824">
                  <a:extLst>
                    <a:ext uri="{9D8B030D-6E8A-4147-A177-3AD203B41FA5}">
                      <a16:colId xmlns:a16="http://schemas.microsoft.com/office/drawing/2014/main" val="3818452107"/>
                    </a:ext>
                  </a:extLst>
                </a:gridCol>
              </a:tblGrid>
              <a:tr h="269156">
                <a:tc gridSpan="7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Multivariate Tests</a:t>
                      </a:r>
                      <a:r>
                        <a:rPr lang="en-US" sz="200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038656"/>
                  </a:ext>
                </a:extLst>
              </a:tr>
              <a:tr h="579756">
                <a:tc grid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Effect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Value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Hypothesis df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Error df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1495969"/>
                  </a:ext>
                </a:extLst>
              </a:tr>
              <a:tr h="579756">
                <a:tc row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Intercept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Pillai's Trace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.992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3590.385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56.000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586180"/>
                  </a:ext>
                </a:extLst>
              </a:tr>
              <a:tr h="57975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.008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3590.385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56.000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150153"/>
                  </a:ext>
                </a:extLst>
              </a:tr>
              <a:tr h="57975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Hotelling's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Trace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128.228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3590.385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56.000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387906"/>
                  </a:ext>
                </a:extLst>
              </a:tr>
              <a:tr h="6295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Roy's Largest Root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128.228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3590.385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56.000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992722"/>
                  </a:ext>
                </a:extLst>
              </a:tr>
              <a:tr h="579756">
                <a:tc row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Pillai's Trace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.564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11.190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114.000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427487"/>
                  </a:ext>
                </a:extLst>
              </a:tr>
              <a:tr h="57975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.438</a:t>
                      </a:r>
                      <a:endParaRPr lang="zh-CN" sz="2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14.293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37320"/>
                  </a:ext>
                </a:extLst>
              </a:tr>
              <a:tr h="57975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Hotelling's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Trace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1.277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17.553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110.000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37905"/>
                  </a:ext>
                </a:extLst>
              </a:tr>
              <a:tr h="6295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Roy's Largest Root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1.273</a:t>
                      </a:r>
                      <a:endParaRPr lang="zh-CN" sz="2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36.272</a:t>
                      </a:r>
                      <a:r>
                        <a:rPr lang="en-US" sz="2000" kern="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947113"/>
                  </a:ext>
                </a:extLst>
              </a:tr>
              <a:tr h="422545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Design: Intercept + Type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532444"/>
                  </a:ext>
                </a:extLst>
              </a:tr>
              <a:tr h="269156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b. Exact statistic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588311"/>
                  </a:ext>
                </a:extLst>
              </a:tr>
              <a:tr h="579756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c. The statistic is an upper bound on F that yields a lower bound on the significance level.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6651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8539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7D6531-37F7-48FE-BE7A-5467DF1C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比较：判别分析例题</a:t>
            </a:r>
            <a:r>
              <a:rPr lang="en-US" altLang="zh-CN" b="1" dirty="0"/>
              <a:t>0902</a:t>
            </a:r>
            <a:r>
              <a:rPr lang="zh-CN" altLang="en-US" b="1" dirty="0"/>
              <a:t>的特征值表</a:t>
            </a:r>
          </a:p>
        </p:txBody>
      </p:sp>
      <p:graphicFrame>
        <p:nvGraphicFramePr>
          <p:cNvPr id="6" name="内容占位符 5">
            <a:extLst>
              <a:ext uri="{FF2B5EF4-FFF2-40B4-BE49-F238E27FC236}">
                <a16:creationId xmlns:a16="http://schemas.microsoft.com/office/drawing/2014/main" id="{7E0E0C7A-7B49-416D-94BC-37A7C65CDE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9076796"/>
              </p:ext>
            </p:extLst>
          </p:nvPr>
        </p:nvGraphicFramePr>
        <p:xfrm>
          <a:off x="1343472" y="1752600"/>
          <a:ext cx="9793088" cy="4556722"/>
        </p:xfrm>
        <a:graphic>
          <a:graphicData uri="http://schemas.openxmlformats.org/drawingml/2006/table">
            <a:tbl>
              <a:tblPr/>
              <a:tblGrid>
                <a:gridCol w="1497418">
                  <a:extLst>
                    <a:ext uri="{9D8B030D-6E8A-4147-A177-3AD203B41FA5}">
                      <a16:colId xmlns:a16="http://schemas.microsoft.com/office/drawing/2014/main" val="424790634"/>
                    </a:ext>
                  </a:extLst>
                </a:gridCol>
                <a:gridCol w="1818188">
                  <a:extLst>
                    <a:ext uri="{9D8B030D-6E8A-4147-A177-3AD203B41FA5}">
                      <a16:colId xmlns:a16="http://schemas.microsoft.com/office/drawing/2014/main" val="1210548450"/>
                    </a:ext>
                  </a:extLst>
                </a:gridCol>
                <a:gridCol w="2136002">
                  <a:extLst>
                    <a:ext uri="{9D8B030D-6E8A-4147-A177-3AD203B41FA5}">
                      <a16:colId xmlns:a16="http://schemas.microsoft.com/office/drawing/2014/main" val="2327355977"/>
                    </a:ext>
                  </a:extLst>
                </a:gridCol>
                <a:gridCol w="2159653">
                  <a:extLst>
                    <a:ext uri="{9D8B030D-6E8A-4147-A177-3AD203B41FA5}">
                      <a16:colId xmlns:a16="http://schemas.microsoft.com/office/drawing/2014/main" val="369194313"/>
                    </a:ext>
                  </a:extLst>
                </a:gridCol>
                <a:gridCol w="2181827">
                  <a:extLst>
                    <a:ext uri="{9D8B030D-6E8A-4147-A177-3AD203B41FA5}">
                      <a16:colId xmlns:a16="http://schemas.microsoft.com/office/drawing/2014/main" val="1635081329"/>
                    </a:ext>
                  </a:extLst>
                </a:gridCol>
              </a:tblGrid>
              <a:tr h="626758"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Eigenvalues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76098"/>
                  </a:ext>
                </a:extLst>
              </a:tr>
              <a:tr h="133822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Eigenvalue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% of Variance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Cumulative %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Canonical Correlation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126539"/>
                  </a:ext>
                </a:extLst>
              </a:tr>
              <a:tr h="62675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1.273</a:t>
                      </a:r>
                      <a:r>
                        <a:rPr lang="en-US" sz="2400" b="1" kern="0" baseline="30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99.7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99.7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.748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636244"/>
                  </a:ext>
                </a:extLst>
              </a:tr>
              <a:tr h="62675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.004</a:t>
                      </a:r>
                      <a:r>
                        <a:rPr lang="en-US" sz="2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.062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113083"/>
                  </a:ext>
                </a:extLst>
              </a:tr>
              <a:tr h="1338224">
                <a:tc gridSpan="5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First 2 canonical discriminant functions were used in the analysis.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323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250511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B4B62A-8A1E-46A6-9F4A-9C8913803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88640"/>
            <a:ext cx="10438184" cy="1563960"/>
          </a:xfrm>
        </p:spPr>
        <p:txBody>
          <a:bodyPr/>
          <a:lstStyle/>
          <a:p>
            <a:r>
              <a:rPr lang="zh-CN" altLang="en-US" b="1" dirty="0"/>
              <a:t>比较：判别分析例题</a:t>
            </a:r>
            <a:r>
              <a:rPr lang="en-US" altLang="zh-CN" b="1" dirty="0"/>
              <a:t>0902</a:t>
            </a:r>
            <a:r>
              <a:rPr lang="zh-CN" altLang="en-US" b="1" dirty="0"/>
              <a:t>的</a:t>
            </a:r>
            <a:br>
              <a:rPr lang="en-US" altLang="zh-CN" b="1" dirty="0"/>
            </a:br>
            <a:r>
              <a:rPr lang="en-US" altLang="zh-CN" b="1" dirty="0"/>
              <a:t>Wilks’ Lambda</a:t>
            </a:r>
            <a:r>
              <a:rPr lang="zh-CN" altLang="en-US" b="1" dirty="0"/>
              <a:t>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6EB885F8-F714-4097-817F-6AFEBEC530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954868"/>
              </p:ext>
            </p:extLst>
          </p:nvPr>
        </p:nvGraphicFramePr>
        <p:xfrm>
          <a:off x="1919536" y="1916832"/>
          <a:ext cx="9217024" cy="3600399"/>
        </p:xfrm>
        <a:graphic>
          <a:graphicData uri="http://schemas.openxmlformats.org/drawingml/2006/table">
            <a:tbl>
              <a:tblPr/>
              <a:tblGrid>
                <a:gridCol w="2581657">
                  <a:extLst>
                    <a:ext uri="{9D8B030D-6E8A-4147-A177-3AD203B41FA5}">
                      <a16:colId xmlns:a16="http://schemas.microsoft.com/office/drawing/2014/main" val="892235730"/>
                    </a:ext>
                  </a:extLst>
                </a:gridCol>
                <a:gridCol w="2048383">
                  <a:extLst>
                    <a:ext uri="{9D8B030D-6E8A-4147-A177-3AD203B41FA5}">
                      <a16:colId xmlns:a16="http://schemas.microsoft.com/office/drawing/2014/main" val="2030547250"/>
                    </a:ext>
                  </a:extLst>
                </a:gridCol>
                <a:gridCol w="1728972">
                  <a:extLst>
                    <a:ext uri="{9D8B030D-6E8A-4147-A177-3AD203B41FA5}">
                      <a16:colId xmlns:a16="http://schemas.microsoft.com/office/drawing/2014/main" val="3876601371"/>
                    </a:ext>
                  </a:extLst>
                </a:gridCol>
                <a:gridCol w="1429006">
                  <a:extLst>
                    <a:ext uri="{9D8B030D-6E8A-4147-A177-3AD203B41FA5}">
                      <a16:colId xmlns:a16="http://schemas.microsoft.com/office/drawing/2014/main" val="2688892657"/>
                    </a:ext>
                  </a:extLst>
                </a:gridCol>
                <a:gridCol w="1429006">
                  <a:extLst>
                    <a:ext uri="{9D8B030D-6E8A-4147-A177-3AD203B41FA5}">
                      <a16:colId xmlns:a16="http://schemas.microsoft.com/office/drawing/2014/main" val="1691032286"/>
                    </a:ext>
                  </a:extLst>
                </a:gridCol>
              </a:tblGrid>
              <a:tr h="849897"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778105"/>
                  </a:ext>
                </a:extLst>
              </a:tr>
              <a:tr h="105070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 of Function(s)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Chi-square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930650"/>
                  </a:ext>
                </a:extLst>
              </a:tr>
              <a:tr h="84989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 through 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.438</a:t>
                      </a:r>
                      <a:endParaRPr lang="zh-CN" sz="32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46.603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410546"/>
                  </a:ext>
                </a:extLst>
              </a:tr>
              <a:tr h="84989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.996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.218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.640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387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381046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8E5E83-6E10-4EF4-9DF3-F9E390107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C225A931-AD88-4DE2-92C5-63D227EEEF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059695"/>
              </p:ext>
            </p:extLst>
          </p:nvPr>
        </p:nvGraphicFramePr>
        <p:xfrm>
          <a:off x="0" y="234075"/>
          <a:ext cx="12192000" cy="6389849"/>
        </p:xfrm>
        <a:graphic>
          <a:graphicData uri="http://schemas.openxmlformats.org/drawingml/2006/table">
            <a:tbl>
              <a:tblPr/>
              <a:tblGrid>
                <a:gridCol w="2315617">
                  <a:extLst>
                    <a:ext uri="{9D8B030D-6E8A-4147-A177-3AD203B41FA5}">
                      <a16:colId xmlns:a16="http://schemas.microsoft.com/office/drawing/2014/main" val="3601232059"/>
                    </a:ext>
                  </a:extLst>
                </a:gridCol>
                <a:gridCol w="2315617">
                  <a:extLst>
                    <a:ext uri="{9D8B030D-6E8A-4147-A177-3AD203B41FA5}">
                      <a16:colId xmlns:a16="http://schemas.microsoft.com/office/drawing/2014/main" val="3747357164"/>
                    </a:ext>
                  </a:extLst>
                </a:gridCol>
                <a:gridCol w="1736712">
                  <a:extLst>
                    <a:ext uri="{9D8B030D-6E8A-4147-A177-3AD203B41FA5}">
                      <a16:colId xmlns:a16="http://schemas.microsoft.com/office/drawing/2014/main" val="4193127140"/>
                    </a:ext>
                  </a:extLst>
                </a:gridCol>
                <a:gridCol w="1664349">
                  <a:extLst>
                    <a:ext uri="{9D8B030D-6E8A-4147-A177-3AD203B41FA5}">
                      <a16:colId xmlns:a16="http://schemas.microsoft.com/office/drawing/2014/main" val="1304130682"/>
                    </a:ext>
                  </a:extLst>
                </a:gridCol>
                <a:gridCol w="1664349">
                  <a:extLst>
                    <a:ext uri="{9D8B030D-6E8A-4147-A177-3AD203B41FA5}">
                      <a16:colId xmlns:a16="http://schemas.microsoft.com/office/drawing/2014/main" val="256790537"/>
                    </a:ext>
                  </a:extLst>
                </a:gridCol>
                <a:gridCol w="1283860">
                  <a:extLst>
                    <a:ext uri="{9D8B030D-6E8A-4147-A177-3AD203B41FA5}">
                      <a16:colId xmlns:a16="http://schemas.microsoft.com/office/drawing/2014/main" val="1184377504"/>
                    </a:ext>
                  </a:extLst>
                </a:gridCol>
                <a:gridCol w="1211496">
                  <a:extLst>
                    <a:ext uri="{9D8B030D-6E8A-4147-A177-3AD203B41FA5}">
                      <a16:colId xmlns:a16="http://schemas.microsoft.com/office/drawing/2014/main" val="1105525796"/>
                    </a:ext>
                  </a:extLst>
                </a:gridCol>
              </a:tblGrid>
              <a:tr h="337755">
                <a:tc gridSpan="7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Tests of Between-Subjects Effects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522744"/>
                  </a:ext>
                </a:extLst>
              </a:tr>
              <a:tr h="45891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Source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Dependent Variable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 III Sum of Squares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Mean Square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221495"/>
                  </a:ext>
                </a:extLst>
              </a:tr>
              <a:tr h="33775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Corrected Model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459.700</a:t>
                      </a:r>
                      <a:r>
                        <a:rPr lang="en-US" sz="16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229.850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2.823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.068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257838"/>
                  </a:ext>
                </a:extLst>
              </a:tr>
              <a:tr h="3377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134.800</a:t>
                      </a:r>
                      <a:r>
                        <a:rPr lang="en-US" sz="16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67.400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.920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.404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458505"/>
                  </a:ext>
                </a:extLst>
              </a:tr>
              <a:tr h="33775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Intercept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591629.400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591629.400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7266.452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409475"/>
                  </a:ext>
                </a:extLst>
              </a:tr>
              <a:tr h="3377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472061.400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472061.400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6443.675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1214897"/>
                  </a:ext>
                </a:extLst>
              </a:tr>
              <a:tr h="33775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459.700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229.850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2.823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.068</a:t>
                      </a:r>
                      <a:endParaRPr lang="zh-CN" sz="20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732168"/>
                  </a:ext>
                </a:extLst>
              </a:tr>
              <a:tr h="3377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134.800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67.400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.920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.404</a:t>
                      </a:r>
                      <a:endParaRPr lang="zh-CN" sz="20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9790"/>
                  </a:ext>
                </a:extLst>
              </a:tr>
              <a:tr h="481857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Error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4640.900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81.419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2974390"/>
                  </a:ext>
                </a:extLst>
              </a:tr>
              <a:tr h="4818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4175.800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73.260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884013"/>
                  </a:ext>
                </a:extLst>
              </a:tr>
              <a:tr h="481857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Total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596730.000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662671"/>
                  </a:ext>
                </a:extLst>
              </a:tr>
              <a:tr h="4818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476372.000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578935"/>
                  </a:ext>
                </a:extLst>
              </a:tr>
              <a:tr h="481857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Corrected Total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5100.600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329716"/>
                  </a:ext>
                </a:extLst>
              </a:tr>
              <a:tr h="4818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4310.600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8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42709"/>
                  </a:ext>
                </a:extLst>
              </a:tr>
              <a:tr h="337755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R Squared = .090 (Adjusted R Squared = .058)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041607"/>
                  </a:ext>
                </a:extLst>
              </a:tr>
              <a:tr h="337755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b. R Squared = .031 (Adjusted R Squared = -.003)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7799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491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方差分析的数学模型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zh-CN" b="1"/>
              <a:t>General Linear Model</a:t>
            </a:r>
          </a:p>
          <a:p>
            <a:pPr eaLnBrk="1" hangingPunct="1"/>
            <a:endParaRPr lang="zh-CN" altLang="en-US" b="1"/>
          </a:p>
          <a:p>
            <a:pPr eaLnBrk="1" hangingPunct="1"/>
            <a:endParaRPr lang="zh-CN" altLang="en-US" b="1"/>
          </a:p>
          <a:p>
            <a:pPr eaLnBrk="1" hangingPunct="1"/>
            <a:endParaRPr lang="zh-CN" altLang="en-US" b="1"/>
          </a:p>
          <a:p>
            <a:pPr eaLnBrk="1" hangingPunct="1"/>
            <a:endParaRPr lang="zh-CN" altLang="en-US" b="1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1992313" y="5086350"/>
          <a:ext cx="8418512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059305" imgH="266700" progId="Equation.3">
                  <p:embed/>
                </p:oleObj>
              </mc:Choice>
              <mc:Fallback>
                <p:oleObj r:id="rId3" imgW="2059305" imgH="266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2313" y="5086350"/>
                        <a:ext cx="8418512" cy="109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/>
          <p:nvPr/>
        </p:nvGraphicFramePr>
        <p:xfrm>
          <a:off x="3719513" y="2925763"/>
          <a:ext cx="4465637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054100" imgH="247015" progId="Equation.3">
                  <p:embed/>
                </p:oleObj>
              </mc:Choice>
              <mc:Fallback>
                <p:oleObj r:id="rId5" imgW="1054100" imgH="247015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9513" y="2925763"/>
                        <a:ext cx="4465637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楷体" panose="02010609060101010101" pitchFamily="49" charset="-122"/>
              </a:rPr>
              <a:t>比较：判别分析例题</a:t>
            </a:r>
            <a:r>
              <a:rPr lang="en-US" altLang="zh-CN" b="1" dirty="0">
                <a:latin typeface="+mn-lt"/>
                <a:ea typeface="楷体" panose="02010609060101010101" pitchFamily="49" charset="-122"/>
              </a:rPr>
              <a:t>0902</a:t>
            </a:r>
            <a:br>
              <a:rPr lang="en-US" altLang="zh-CN" b="1" dirty="0">
                <a:latin typeface="+mn-lt"/>
                <a:ea typeface="楷体" panose="02010609060101010101" pitchFamily="49" charset="-122"/>
              </a:rPr>
            </a:br>
            <a:r>
              <a:rPr lang="zh-CN" altLang="en-US" b="1" dirty="0">
                <a:latin typeface="+mn-lt"/>
                <a:ea typeface="楷体" panose="02010609060101010101" pitchFamily="49" charset="-122"/>
              </a:rPr>
              <a:t>单变量方差分析表</a:t>
            </a: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6877617"/>
              </p:ext>
            </p:extLst>
          </p:nvPr>
        </p:nvGraphicFramePr>
        <p:xfrm>
          <a:off x="2423592" y="2132856"/>
          <a:ext cx="7776865" cy="3523080"/>
        </p:xfrm>
        <a:graphic>
          <a:graphicData uri="http://schemas.openxmlformats.org/drawingml/2006/table">
            <a:tbl>
              <a:tblPr/>
              <a:tblGrid>
                <a:gridCol w="905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4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48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48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48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97444">
                <a:tc gridSpan="6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Tests of Equality of Group Means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0748"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44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.910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2.823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.068</a:t>
                      </a:r>
                      <a:endParaRPr lang="zh-CN" sz="32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44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.969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.920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.404</a:t>
                      </a:r>
                      <a:endParaRPr lang="zh-CN" sz="32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可以解释的和不能解释的差异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2" name="Rectangle 4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zh-CN" altLang="en-US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𝑋</m:t>
                          </m:r>
                        </m:e>
                        <m:sub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𝑖𝑗</m:t>
                          </m:r>
                        </m:sub>
                      </m:sSub>
                      <m:r>
                        <a:rPr kumimoji="0" lang="zh-CN" altLang="en-US" sz="3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>
                        <m:sSubPr>
                          <m:ctrlP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kumimoji="0" lang="zh-CN" altLang="en-US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arPr>
                            <m:e>
                              <m:r>
                                <a:rPr kumimoji="0" lang="zh-CN" altLang="en-US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𝑋</m:t>
                              </m:r>
                            </m:e>
                          </m:bar>
                        </m:e>
                        <m:sub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sub>
                      </m:sSub>
                      <m:r>
                        <a:rPr kumimoji="0" lang="zh-CN" altLang="en-US" sz="3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=(</m:t>
                      </m:r>
                      <m:sSub>
                        <m:sSubPr>
                          <m:ctrlP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𝑋</m:t>
                          </m:r>
                        </m:e>
                        <m:sub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𝑖𝑗</m:t>
                          </m:r>
                        </m:sub>
                      </m:sSub>
                      <m:r>
                        <a:rPr kumimoji="0" lang="zh-CN" altLang="en-US" sz="3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>
                        <m:sSubPr>
                          <m:ctrlP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kumimoji="0" lang="zh-CN" altLang="en-US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arPr>
                            <m:e>
                              <m:r>
                                <a:rPr kumimoji="0" lang="zh-CN" altLang="en-US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𝑋</m:t>
                              </m:r>
                            </m:e>
                          </m:bar>
                        </m:e>
                        <m:sub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</m:sSub>
                      <m:r>
                        <a:rPr kumimoji="0" lang="zh-CN" altLang="en-US" sz="3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)+(</m:t>
                      </m:r>
                      <m:sSub>
                        <m:sSubPr>
                          <m:ctrlP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kumimoji="0" lang="zh-CN" altLang="en-US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arPr>
                            <m:e>
                              <m:r>
                                <a:rPr kumimoji="0" lang="zh-CN" altLang="en-US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𝑋</m:t>
                              </m:r>
                            </m:e>
                          </m:bar>
                        </m:e>
                        <m:sub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</m:sSub>
                      <m:r>
                        <a:rPr kumimoji="0" lang="zh-CN" altLang="en-US" sz="3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>
                        <m:sSubPr>
                          <m:ctrlP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kumimoji="0" lang="zh-CN" altLang="en-US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arPr>
                            <m:e>
                              <m:r>
                                <a:rPr kumimoji="0" lang="zh-CN" altLang="en-US" sz="3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CC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𝑋</m:t>
                              </m:r>
                            </m:e>
                          </m:bar>
                        </m:e>
                        <m:sub>
                          <m:r>
                            <a:rPr kumimoji="0" lang="zh-CN" altLang="en-US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sub>
                      </m:sSub>
                      <m:r>
                        <a:rPr kumimoji="0" lang="zh-CN" altLang="en-US" sz="3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lang="zh-CN" altLang="zh-CN" sz="2800" dirty="0"/>
              </a:p>
            </p:txBody>
          </p:sp>
        </mc:Choice>
        <mc:Fallback xmlns="">
          <p:sp>
            <p:nvSpPr>
              <p:cNvPr id="12292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60960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/>
              <a:t>单因素完全随机设计的方差分析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为了检验某一个因素多种不同水平间的差异的显著性，将从同一个总体中</a:t>
            </a:r>
            <a:r>
              <a:rPr lang="zh-CN" altLang="en-US" b="1">
                <a:solidFill>
                  <a:schemeClr val="tx2"/>
                </a:solidFill>
              </a:rPr>
              <a:t>随机</a:t>
            </a:r>
            <a:r>
              <a:rPr lang="zh-CN" altLang="en-US" b="1"/>
              <a:t>抽取的被试，再</a:t>
            </a:r>
            <a:r>
              <a:rPr lang="zh-CN" altLang="en-US" b="1">
                <a:solidFill>
                  <a:schemeClr val="tx2"/>
                </a:solidFill>
              </a:rPr>
              <a:t>随机</a:t>
            </a:r>
            <a:r>
              <a:rPr lang="zh-CN" altLang="en-US" b="1"/>
              <a:t>地分入各实验组，各实验组</a:t>
            </a:r>
            <a:r>
              <a:rPr lang="zh-CN" altLang="en-US" b="1">
                <a:solidFill>
                  <a:schemeClr val="tx2"/>
                </a:solidFill>
              </a:rPr>
              <a:t>随机</a:t>
            </a:r>
            <a:r>
              <a:rPr lang="zh-CN" altLang="en-US" b="1"/>
              <a:t>接受不同的实验处理以后，用方差分析法对这多个</a:t>
            </a:r>
            <a:r>
              <a:rPr lang="zh-CN" altLang="en-US" b="1">
                <a:solidFill>
                  <a:schemeClr val="tx2"/>
                </a:solidFill>
              </a:rPr>
              <a:t>独立样本</a:t>
            </a:r>
            <a:r>
              <a:rPr lang="zh-CN" altLang="en-US" b="1"/>
              <a:t>平均数差异的显著性进行检验。</a:t>
            </a:r>
          </a:p>
          <a:p>
            <a:pPr eaLnBrk="1" hangingPunct="1"/>
            <a:r>
              <a:rPr lang="en-US" altLang="zh-CN" b="1"/>
              <a:t>Simple randomized participants design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单因素方差分析（计算离差平方和）</a:t>
            </a:r>
            <a:endParaRPr lang="en-US" altLang="zh-CN" b="1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110B6C8-895E-4DA8-B50B-A70ED917B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组间平方和：</a:t>
            </a:r>
          </a:p>
          <a:p>
            <a:endParaRPr lang="zh-CN" altLang="en-US" b="1" dirty="0"/>
          </a:p>
          <a:p>
            <a:r>
              <a:rPr lang="zh-CN" altLang="en-US" b="1" dirty="0"/>
              <a:t>组内平方和：</a:t>
            </a:r>
          </a:p>
          <a:p>
            <a:endParaRPr lang="zh-CN" altLang="en-US" b="1" dirty="0"/>
          </a:p>
          <a:p>
            <a:r>
              <a:rPr lang="zh-CN" altLang="en-US" b="1" dirty="0"/>
              <a:t>总平方和：</a:t>
            </a:r>
          </a:p>
          <a:p>
            <a:endParaRPr lang="zh-CN" altLang="en-US" b="1" dirty="0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033568"/>
              </p:ext>
            </p:extLst>
          </p:nvPr>
        </p:nvGraphicFramePr>
        <p:xfrm>
          <a:off x="4295800" y="4164016"/>
          <a:ext cx="5721350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489200" imgH="457200" progId="Equation.3">
                  <p:embed/>
                </p:oleObj>
              </mc:Choice>
              <mc:Fallback>
                <p:oleObj r:id="rId4" imgW="24892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5800" y="4164016"/>
                        <a:ext cx="5721350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159314"/>
              </p:ext>
            </p:extLst>
          </p:nvPr>
        </p:nvGraphicFramePr>
        <p:xfrm>
          <a:off x="4295800" y="1727200"/>
          <a:ext cx="5260975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2237105" imgH="470535" progId="Equation.3">
                  <p:embed/>
                </p:oleObj>
              </mc:Choice>
              <mc:Fallback>
                <p:oleObj r:id="rId6" imgW="2237105" imgH="47053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5800" y="1727200"/>
                        <a:ext cx="5260975" cy="110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020088"/>
              </p:ext>
            </p:extLst>
          </p:nvPr>
        </p:nvGraphicFramePr>
        <p:xfrm>
          <a:off x="4300736" y="2973389"/>
          <a:ext cx="5992813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2679700" imgH="469900" progId="Equation.3">
                  <p:embed/>
                </p:oleObj>
              </mc:Choice>
              <mc:Fallback>
                <p:oleObj r:id="rId8" imgW="2679700" imgH="4699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0736" y="2973389"/>
                        <a:ext cx="5992813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心理学">
  <a:themeElements>
    <a:clrScheme name="心理学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心理学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心理学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心理学">
  <a:themeElements>
    <a:clrScheme name="心理学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心理学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心理学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心理学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学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心理统计学01">
  <a:themeElements>
    <a:clrScheme name="心理统计学01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心理统计学0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心理统计学0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心理统计学0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I:\心理学.pot</Template>
  <TotalTime>298</TotalTime>
  <Words>2581</Words>
  <Application>Microsoft Office PowerPoint</Application>
  <PresentationFormat>宽屏</PresentationFormat>
  <Paragraphs>851</Paragraphs>
  <Slides>60</Slides>
  <Notes>23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60</vt:i4>
      </vt:variant>
    </vt:vector>
  </HeadingPairs>
  <TitlesOfParts>
    <vt:vector size="72" baseType="lpstr">
      <vt:lpstr>等线</vt:lpstr>
      <vt:lpstr>楷体</vt:lpstr>
      <vt:lpstr>宋体</vt:lpstr>
      <vt:lpstr>Arial</vt:lpstr>
      <vt:lpstr>Calibri</vt:lpstr>
      <vt:lpstr>Cambria Math</vt:lpstr>
      <vt:lpstr>Times New Roman</vt:lpstr>
      <vt:lpstr>心理学</vt:lpstr>
      <vt:lpstr>1_心理学</vt:lpstr>
      <vt:lpstr>心理统计学01</vt:lpstr>
      <vt:lpstr>Equation.3</vt:lpstr>
      <vt:lpstr>Document</vt:lpstr>
      <vt:lpstr>第10章 多元方差分析（MANOVA）</vt:lpstr>
      <vt:lpstr>一元方差分析（ANOVA）复习</vt:lpstr>
      <vt:lpstr>方差分析的逻辑</vt:lpstr>
      <vt:lpstr>方差分析的逻辑</vt:lpstr>
      <vt:lpstr>方差分析的前提</vt:lpstr>
      <vt:lpstr>方差分析的数学模型</vt:lpstr>
      <vt:lpstr>可以解释的和不能解释的差异</vt:lpstr>
      <vt:lpstr>单因素完全随机设计的方差分析</vt:lpstr>
      <vt:lpstr>单因素方差分析（计算离差平方和）</vt:lpstr>
      <vt:lpstr>方差分析表</vt:lpstr>
      <vt:lpstr>单因素方差分析的效应量 </vt:lpstr>
      <vt:lpstr>多因素方差分析的效应量 </vt:lpstr>
      <vt:lpstr>例题4.6</vt:lpstr>
      <vt:lpstr>F检验后进行逐对比较</vt:lpstr>
      <vt:lpstr>各年龄组平均数折线图</vt:lpstr>
      <vt:lpstr>PowerPoint 演示文稿</vt:lpstr>
      <vt:lpstr>例题4.7</vt:lpstr>
      <vt:lpstr>例题4.7续</vt:lpstr>
      <vt:lpstr>PowerPoint 演示文稿</vt:lpstr>
      <vt:lpstr>PowerPoint 演示文稿</vt:lpstr>
      <vt:lpstr>双因素方差分析中的逐对检验</vt:lpstr>
      <vt:lpstr>双因素方差分析中的逐对检验</vt:lpstr>
      <vt:lpstr>例题4.8</vt:lpstr>
      <vt:lpstr>协方差分析与回归分析</vt:lpstr>
      <vt:lpstr>重复测量的方差分析</vt:lpstr>
      <vt:lpstr>重复测量的方差分析</vt:lpstr>
      <vt:lpstr>球形检验——符合球形</vt:lpstr>
      <vt:lpstr>被试间效应</vt:lpstr>
      <vt:lpstr>相关样本t检验公式（1）</vt:lpstr>
      <vt:lpstr>相关样本t检验公式（2）</vt:lpstr>
      <vt:lpstr>例题4.9</vt:lpstr>
      <vt:lpstr>PowerPoint 演示文稿</vt:lpstr>
      <vt:lpstr>多元方差分析的目的和类型</vt:lpstr>
      <vt:lpstr>假设</vt:lpstr>
      <vt:lpstr>多元方差分析的类型</vt:lpstr>
      <vt:lpstr>5.2 多元方差分析的原理</vt:lpstr>
      <vt:lpstr>数据要求和假设条件</vt:lpstr>
      <vt:lpstr>变量检测  例题10.1</vt:lpstr>
      <vt:lpstr>正态性检验</vt:lpstr>
      <vt:lpstr>正态检验表</vt:lpstr>
      <vt:lpstr>PowerPoint 演示文稿</vt:lpstr>
      <vt:lpstr>PowerPoint 演示文稿</vt:lpstr>
      <vt:lpstr>PowerPoint 演示文稿</vt:lpstr>
      <vt:lpstr>Bartlett球形检验（Test of Sphericity）——因变量之间有无显著的相关</vt:lpstr>
      <vt:lpstr>PowerPoint 演示文稿</vt:lpstr>
      <vt:lpstr>PowerPoint 演示文稿</vt:lpstr>
      <vt:lpstr>PowerPoint 演示文稿</vt:lpstr>
      <vt:lpstr>Hotelling’s T2检验的原理</vt:lpstr>
      <vt:lpstr>费舍判别法的第一判别函数</vt:lpstr>
      <vt:lpstr>PowerPoint 演示文稿</vt:lpstr>
      <vt:lpstr>PowerPoint 演示文稿</vt:lpstr>
      <vt:lpstr>费舍判别法需要进行以下计算</vt:lpstr>
      <vt:lpstr>判别函数用于多元方差分析</vt:lpstr>
      <vt:lpstr>多元方差分析应用举例</vt:lpstr>
      <vt:lpstr>例题1002-多元方差分析.sav</vt:lpstr>
      <vt:lpstr>PowerPoint 演示文稿</vt:lpstr>
      <vt:lpstr>比较：判别分析例题0902的特征值表</vt:lpstr>
      <vt:lpstr>比较：判别分析例题0902的 Wilks’ Lambda表</vt:lpstr>
      <vt:lpstr>PowerPoint 演示文稿</vt:lpstr>
      <vt:lpstr>比较：判别分析例题0902 单变量方差分析表</vt:lpstr>
    </vt:vector>
  </TitlesOfParts>
  <Company>psy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MAP应用心理统计学03多元方差分析</dc:title>
  <dc:creator>net</dc:creator>
  <cp:lastModifiedBy>Shao ZF 邵志芳</cp:lastModifiedBy>
  <cp:revision>114</cp:revision>
  <dcterms:created xsi:type="dcterms:W3CDTF">2003-04-23T01:18:00Z</dcterms:created>
  <dcterms:modified xsi:type="dcterms:W3CDTF">2024-09-29T12:23:52Z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