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ink/ink2.xml" ContentType="application/inkml+xml"/>
  <Override PartName="/ppt/notesSlides/notesSlide3.xml" ContentType="application/vnd.openxmlformats-officedocument.presentationml.notesSlide+xml"/>
  <Override PartName="/ppt/ink/ink3.xml" ContentType="application/inkml+xml"/>
  <Override PartName="/ppt/notesSlides/notesSlide4.xml" ContentType="application/vnd.openxmlformats-officedocument.presentationml.notesSlide+xml"/>
  <Override PartName="/ppt/ink/ink4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434" r:id="rId3"/>
    <p:sldId id="435" r:id="rId4"/>
    <p:sldId id="407" r:id="rId5"/>
    <p:sldId id="457" r:id="rId6"/>
    <p:sldId id="458" r:id="rId7"/>
    <p:sldId id="459" r:id="rId8"/>
    <p:sldId id="460" r:id="rId9"/>
    <p:sldId id="461" r:id="rId10"/>
    <p:sldId id="440" r:id="rId11"/>
    <p:sldId id="462" r:id="rId12"/>
    <p:sldId id="463" r:id="rId13"/>
    <p:sldId id="464" r:id="rId14"/>
    <p:sldId id="465" r:id="rId15"/>
    <p:sldId id="466" r:id="rId16"/>
    <p:sldId id="467" r:id="rId17"/>
    <p:sldId id="468" r:id="rId18"/>
    <p:sldId id="469" r:id="rId19"/>
    <p:sldId id="470" r:id="rId20"/>
    <p:sldId id="471" r:id="rId21"/>
    <p:sldId id="472" r:id="rId22"/>
    <p:sldId id="473" r:id="rId23"/>
    <p:sldId id="474" r:id="rId24"/>
    <p:sldId id="475" r:id="rId25"/>
    <p:sldId id="476" r:id="rId26"/>
    <p:sldId id="477" r:id="rId27"/>
    <p:sldId id="456" r:id="rId28"/>
  </p:sldIdLst>
  <p:sldSz cx="12192000" cy="6858000"/>
  <p:notesSz cx="6858000" cy="9144000"/>
  <p:custDataLst>
    <p:tags r:id="rId30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5" autoAdjust="0"/>
    <p:restoredTop sz="94660"/>
  </p:normalViewPr>
  <p:slideViewPr>
    <p:cSldViewPr showGuides="1">
      <p:cViewPr varScale="1">
        <p:scale>
          <a:sx n="70" d="100"/>
          <a:sy n="70" d="100"/>
        </p:scale>
        <p:origin x="714" y="6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B132A40-A94D-4300-A2F8-DF143DAA46DC}" type="datetimeFigureOut">
              <a:rPr lang="zh-CN" altLang="en-US"/>
              <a:t>2024/10/22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5565E85-EAA6-4870-BB76-0A4C59DA0F9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6085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1502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8379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5600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2491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764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866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350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448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052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7653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0913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621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190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AD29E-7FD3-4A55-98D1-B70CA8754EA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2759E-D996-44C3-BA2B-C2C10630A9E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74255-7042-4D04-9A8A-BE4E42DC4EC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BD961-7350-4FD7-AE1E-22127E1947B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E3A94-E06C-4D3E-A4BA-2A5557D178E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53E22-C571-4398-992B-54B4C264286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6ECF7-0BAC-445D-A877-D0DE0B1A115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D840-E2CD-4792-A479-0C2C5D2F9EC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57FCA-C248-48BB-818B-22C3C73B366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6FEBE-2418-44EF-AFD7-3CC60B21DF3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B7081-36F6-41E7-9AFC-155A110BBF0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CCE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C051FFF-2D9F-49A9-A0D9-5CC313A2510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351584" y="2204864"/>
            <a:ext cx="7772400" cy="1470025"/>
          </a:xfrm>
        </p:spPr>
        <p:txBody>
          <a:bodyPr/>
          <a:lstStyle/>
          <a:p>
            <a:pPr eaLnBrk="1" hangingPunct="1"/>
            <a:r>
              <a:rPr lang="zh-CN" altLang="en-US" sz="6600" b="1" dirty="0" smtClean="0"/>
              <a:t>心理统计方法与应用</a:t>
            </a:r>
            <a:endParaRPr lang="zh-CN" altLang="en-US" sz="6600" b="1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-21055" y="5373216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zh-CN" altLang="en-US" dirty="0" smtClean="0"/>
              <a:t>华东师范大学出版社</a:t>
            </a:r>
            <a:endParaRPr lang="zh-CN" alt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</a:t>
            </a:r>
            <a:r>
              <a:rPr lang="zh-CN" altLang="en-US" b="1" dirty="0" smtClean="0"/>
              <a:t>题</a:t>
            </a:r>
            <a:r>
              <a:rPr lang="en-US" altLang="zh-CN" b="1" dirty="0" smtClean="0"/>
              <a:t>4.1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400" dirty="0"/>
              <a:t>在一个分类学习的实验中，研究者要求参试者通过尝试错误学会某种分类原则。假定任务中只有</a:t>
            </a:r>
            <a:r>
              <a:rPr lang="en-US" altLang="zh-CN" sz="2400" dirty="0"/>
              <a:t>2</a:t>
            </a:r>
            <a:r>
              <a:rPr lang="zh-CN" altLang="zh-CN" sz="2400" dirty="0"/>
              <a:t>个类别，属于</a:t>
            </a:r>
            <a:r>
              <a:rPr lang="en-US" altLang="zh-CN" sz="2400" dirty="0"/>
              <a:t>2</a:t>
            </a:r>
            <a:r>
              <a:rPr lang="zh-CN" altLang="zh-CN" sz="2400" dirty="0"/>
              <a:t>个类别的样例各占一半。研究者采用下面的方式判断参试者有没有掌握分类原则：每次检验参试者学习效果时，都随机抽出</a:t>
            </a:r>
            <a:r>
              <a:rPr lang="en-US" altLang="zh-CN" sz="2400" dirty="0"/>
              <a:t>6</a:t>
            </a:r>
            <a:r>
              <a:rPr lang="zh-CN" altLang="zh-CN" sz="2400" dirty="0"/>
              <a:t>个样例，只要参试者</a:t>
            </a:r>
            <a:r>
              <a:rPr lang="en-US" altLang="zh-CN" sz="2400" dirty="0"/>
              <a:t>6</a:t>
            </a:r>
            <a:r>
              <a:rPr lang="zh-CN" altLang="zh-CN" sz="2400" dirty="0"/>
              <a:t>次分类反应都正确，就认为参试者掌握了分类原则。这种方式是否符合假设检验的原理</a:t>
            </a:r>
            <a:r>
              <a:rPr lang="zh-CN" altLang="zh-CN" sz="2400" dirty="0" smtClean="0"/>
              <a:t>？</a:t>
            </a:r>
            <a:endParaRPr lang="en-US" altLang="zh-CN" sz="2400" dirty="0" smtClean="0"/>
          </a:p>
          <a:p>
            <a:r>
              <a:rPr lang="zh-CN" altLang="zh-CN" sz="2400" dirty="0"/>
              <a:t>如果零假设成立，</a:t>
            </a:r>
            <a:r>
              <a:rPr lang="en-US" altLang="zh-CN" sz="2400" dirty="0"/>
              <a:t>6</a:t>
            </a:r>
            <a:r>
              <a:rPr lang="zh-CN" altLang="zh-CN" sz="2400" dirty="0"/>
              <a:t>次反应仅凭瞎猜能全部猜对是一个小概率事件——因为反应正确数等于</a:t>
            </a:r>
            <a:r>
              <a:rPr lang="en-US" altLang="zh-CN" sz="2400" dirty="0"/>
              <a:t>6</a:t>
            </a:r>
            <a:r>
              <a:rPr lang="zh-CN" altLang="zh-CN" sz="2400" dirty="0"/>
              <a:t>（本应说“等于或大于</a:t>
            </a:r>
            <a:r>
              <a:rPr lang="en-US" altLang="zh-CN" sz="2400" dirty="0"/>
              <a:t>6</a:t>
            </a:r>
            <a:r>
              <a:rPr lang="zh-CN" altLang="zh-CN" sz="2400" dirty="0"/>
              <a:t>”，但本题不可能出现大于的情况）的参试者的人数占总人数的比例不到</a:t>
            </a:r>
            <a:r>
              <a:rPr lang="en-US" altLang="zh-CN" sz="2400" dirty="0"/>
              <a:t>2%</a:t>
            </a:r>
            <a:r>
              <a:rPr lang="zh-CN" altLang="zh-CN" sz="2400" dirty="0"/>
              <a:t>，故拒绝零假设，接受备择假设，认为参试者不是凭瞎猜做出反应的（即至少是部分掌握了分类原则）。这种判断方式符合假设检验的原理。</a:t>
            </a:r>
          </a:p>
          <a:p>
            <a:endParaRPr lang="en-US" altLang="zh-CN" sz="2800" dirty="0" smtClean="0"/>
          </a:p>
          <a:p>
            <a:endParaRPr lang="zh-CN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504393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</a:t>
            </a:r>
            <a:r>
              <a:rPr lang="zh-CN" altLang="en-US" b="1" dirty="0" smtClean="0"/>
              <a:t>题</a:t>
            </a:r>
            <a:r>
              <a:rPr lang="en-US" altLang="zh-CN" b="1" dirty="0" smtClean="0"/>
              <a:t>4.2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400" dirty="0"/>
              <a:t>动作精确性是大脑健康程度的重要表现。假定健康成人某种动作精确性测验的得分服从正态分布，且总体平均数和标准差分别为</a:t>
            </a:r>
            <a:r>
              <a:rPr lang="en-US" altLang="zh-CN" sz="2400" dirty="0"/>
              <a:t>60</a:t>
            </a:r>
            <a:r>
              <a:rPr lang="zh-CN" altLang="zh-CN" sz="2400" dirty="0"/>
              <a:t>和</a:t>
            </a:r>
            <a:r>
              <a:rPr lang="en-US" altLang="zh-CN" sz="2400" dirty="0"/>
              <a:t>6</a:t>
            </a:r>
            <a:r>
              <a:rPr lang="zh-CN" altLang="zh-CN" sz="2400" dirty="0"/>
              <a:t>。某成年参试者得分为</a:t>
            </a:r>
            <a:r>
              <a:rPr lang="en-US" altLang="zh-CN" sz="2400" dirty="0"/>
              <a:t>47</a:t>
            </a:r>
            <a:r>
              <a:rPr lang="zh-CN" altLang="zh-CN" sz="2400" dirty="0"/>
              <a:t>，能否认为其脑功能出现了问题？</a:t>
            </a:r>
          </a:p>
          <a:p>
            <a:r>
              <a:rPr lang="zh-CN" altLang="zh-CN" sz="2400" dirty="0"/>
              <a:t>得知</a:t>
            </a:r>
            <a:r>
              <a:rPr lang="en-US" altLang="zh-CN" sz="2400" dirty="0"/>
              <a:t>Z</a:t>
            </a:r>
            <a:r>
              <a:rPr lang="zh-CN" altLang="zh-CN" sz="2400" dirty="0"/>
              <a:t>分数小于或等于</a:t>
            </a:r>
            <a:r>
              <a:rPr lang="en-US" altLang="zh-CN" sz="2400" dirty="0"/>
              <a:t>-2.167</a:t>
            </a:r>
            <a:r>
              <a:rPr lang="zh-CN" altLang="zh-CN" sz="2400" dirty="0"/>
              <a:t>的概率约为</a:t>
            </a:r>
            <a:r>
              <a:rPr lang="en-US" altLang="zh-CN" sz="2400" dirty="0"/>
              <a:t>0.0151</a:t>
            </a:r>
            <a:r>
              <a:rPr lang="zh-CN" altLang="zh-CN" sz="2400" dirty="0"/>
              <a:t>。这就意味着，如果零假设成立，即该参试者作为一个健康人，其得分等于或小于</a:t>
            </a:r>
            <a:r>
              <a:rPr lang="en-US" altLang="zh-CN" sz="2400" dirty="0"/>
              <a:t>47</a:t>
            </a:r>
            <a:r>
              <a:rPr lang="zh-CN" altLang="zh-CN" sz="2400" dirty="0"/>
              <a:t>的概率仅为</a:t>
            </a:r>
            <a:r>
              <a:rPr lang="en-US" altLang="zh-CN" sz="2400" dirty="0"/>
              <a:t>0.0151&lt;0.05</a:t>
            </a:r>
            <a:r>
              <a:rPr lang="zh-CN" altLang="zh-CN" sz="2400" dirty="0"/>
              <a:t>。这是一个小概率事件，故拒绝零假设，接受备择假设，认为该参试者脑功能很可能出现了问题</a:t>
            </a:r>
            <a:r>
              <a:rPr lang="zh-CN" altLang="zh-CN" sz="2400" dirty="0" smtClean="0"/>
              <a:t>。</a:t>
            </a:r>
            <a:endParaRPr lang="en-US" altLang="zh-CN" sz="2400" dirty="0" smtClean="0"/>
          </a:p>
          <a:p>
            <a:r>
              <a:rPr lang="zh-CN" altLang="zh-CN" sz="2800" dirty="0"/>
              <a:t> </a:t>
            </a:r>
            <a:r>
              <a:rPr lang="zh-CN" altLang="zh-CN" sz="2400" dirty="0"/>
              <a:t>更重要的是，尽管拒绝了零假设，我们也只能说“该参试者脑功能很可能出现了问题”，而不能完全肯定其出现了问题</a:t>
            </a:r>
            <a:r>
              <a:rPr lang="zh-CN" altLang="zh-CN" sz="2400" dirty="0" smtClean="0"/>
              <a:t>。永远</a:t>
            </a:r>
            <a:r>
              <a:rPr lang="zh-CN" altLang="zh-CN" sz="2400" dirty="0"/>
              <a:t>不能说，我们证明了零假设或备择假设。</a:t>
            </a:r>
          </a:p>
          <a:p>
            <a:endParaRPr lang="en-US" altLang="zh-CN" sz="2800" dirty="0" smtClean="0"/>
          </a:p>
          <a:p>
            <a:endParaRPr lang="zh-CN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1856435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79376" y="2996952"/>
            <a:ext cx="11377264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zh-CN" altLang="en-US" sz="4400" dirty="0" smtClean="0"/>
              <a:t>第二</a:t>
            </a:r>
            <a:r>
              <a:rPr lang="zh-CN" altLang="en-US" sz="4400" dirty="0" smtClean="0"/>
              <a:t>节  </a:t>
            </a:r>
            <a:r>
              <a:rPr lang="zh-CN" altLang="zh-CN" sz="4400" dirty="0" smtClean="0"/>
              <a:t>参</a:t>
            </a:r>
            <a:r>
              <a:rPr lang="zh-CN" altLang="zh-CN" sz="4400" dirty="0"/>
              <a:t>数假设检验（</a:t>
            </a:r>
            <a:r>
              <a:rPr lang="en-US" altLang="zh-CN" sz="4400" dirty="0"/>
              <a:t>t</a:t>
            </a:r>
            <a:r>
              <a:rPr lang="zh-CN" altLang="zh-CN" sz="4400" dirty="0"/>
              <a:t>检验、方差分析）</a:t>
            </a:r>
            <a:endParaRPr lang="en-US" altLang="zh-CN" sz="4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54871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</a:t>
            </a:r>
            <a:r>
              <a:rPr lang="zh-CN" altLang="en-US" b="1" dirty="0" smtClean="0"/>
              <a:t>、</a:t>
            </a:r>
            <a:r>
              <a:rPr lang="en-US" altLang="zh-CN" b="1" dirty="0"/>
              <a:t>t</a:t>
            </a:r>
            <a:r>
              <a:rPr lang="zh-CN" altLang="en-US" b="1" dirty="0"/>
              <a:t>检验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（一）</a:t>
            </a:r>
            <a:r>
              <a:rPr lang="zh-CN" altLang="zh-CN" sz="2800" dirty="0"/>
              <a:t>基本公式</a:t>
            </a:r>
            <a:endParaRPr lang="en-US" altLang="zh-CN" sz="2800" dirty="0" smtClean="0"/>
          </a:p>
          <a:p>
            <a:r>
              <a:rPr lang="en-US" altLang="zh-CN" sz="2800" dirty="0"/>
              <a:t> t</a:t>
            </a:r>
            <a:r>
              <a:rPr lang="zh-CN" altLang="zh-CN" sz="2800" dirty="0"/>
              <a:t>检验是运用</a:t>
            </a:r>
            <a:r>
              <a:rPr lang="en-US" altLang="zh-CN" sz="2800" dirty="0"/>
              <a:t>t</a:t>
            </a:r>
            <a:r>
              <a:rPr lang="zh-CN" altLang="zh-CN" sz="2800" dirty="0"/>
              <a:t>分布对平均数差异进行的显著性检验的统称。一般情况下，我们不知道总体的方差（σ</a:t>
            </a:r>
            <a:r>
              <a:rPr lang="en-US" altLang="zh-CN" sz="2800" dirty="0"/>
              <a:t>2</a:t>
            </a:r>
            <a:r>
              <a:rPr lang="zh-CN" altLang="zh-CN" sz="2800" dirty="0"/>
              <a:t>），所以平均数差异的显著性检验只能分别采用以下公式。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556237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</a:t>
            </a:r>
            <a:r>
              <a:rPr lang="zh-CN" altLang="en-US" b="1" dirty="0" smtClean="0"/>
              <a:t>、</a:t>
            </a:r>
            <a:r>
              <a:rPr lang="en-US" altLang="zh-CN" b="1" dirty="0"/>
              <a:t>t</a:t>
            </a:r>
            <a:r>
              <a:rPr lang="zh-CN" altLang="en-US" b="1" dirty="0"/>
              <a:t>检验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（一）</a:t>
            </a:r>
            <a:r>
              <a:rPr lang="zh-CN" altLang="zh-CN" sz="2800" dirty="0"/>
              <a:t>基本公式</a:t>
            </a:r>
            <a:endParaRPr lang="en-US" altLang="zh-CN" sz="2800" dirty="0" smtClean="0"/>
          </a:p>
          <a:p>
            <a:r>
              <a:rPr lang="zh-CN" altLang="zh-CN" sz="2800" dirty="0"/>
              <a:t>（</a:t>
            </a:r>
            <a:r>
              <a:rPr lang="en-US" altLang="zh-CN" sz="2800" dirty="0"/>
              <a:t>1</a:t>
            </a:r>
            <a:r>
              <a:rPr lang="zh-CN" altLang="zh-CN" sz="2800" dirty="0"/>
              <a:t>） 单样本平均数差异的显著性检验公式</a:t>
            </a:r>
            <a:r>
              <a:rPr lang="zh-CN" altLang="zh-CN" sz="2800" dirty="0" smtClean="0"/>
              <a:t>：</a:t>
            </a:r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  <a:p>
            <a:r>
              <a:rPr lang="zh-CN" altLang="en-US" sz="2800" dirty="0"/>
              <a:t>其自由度</a:t>
            </a:r>
            <a:r>
              <a:rPr lang="en-US" altLang="zh-CN" sz="2800" dirty="0"/>
              <a:t>df=n-1</a:t>
            </a:r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3501008"/>
            <a:ext cx="2751815" cy="136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860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</a:t>
            </a:r>
            <a:r>
              <a:rPr lang="zh-CN" altLang="en-US" b="1" dirty="0" smtClean="0"/>
              <a:t>、</a:t>
            </a:r>
            <a:r>
              <a:rPr lang="en-US" altLang="zh-CN" b="1" dirty="0"/>
              <a:t>t</a:t>
            </a:r>
            <a:r>
              <a:rPr lang="zh-CN" altLang="en-US" b="1" dirty="0"/>
              <a:t>检验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（一）</a:t>
            </a:r>
            <a:r>
              <a:rPr lang="zh-CN" altLang="zh-CN" sz="2800" dirty="0"/>
              <a:t>基本公式</a:t>
            </a:r>
            <a:endParaRPr lang="en-US" altLang="zh-CN" sz="2800" dirty="0" smtClean="0"/>
          </a:p>
          <a:p>
            <a:r>
              <a:rPr lang="zh-CN" altLang="zh-CN" sz="2800" dirty="0" smtClean="0"/>
              <a:t>（</a:t>
            </a:r>
            <a:r>
              <a:rPr lang="en-US" altLang="zh-CN" sz="2800" dirty="0" smtClean="0"/>
              <a:t>2</a:t>
            </a:r>
            <a:r>
              <a:rPr lang="zh-CN" altLang="zh-CN" sz="2800" dirty="0" smtClean="0"/>
              <a:t>）</a:t>
            </a:r>
            <a:r>
              <a:rPr lang="zh-CN" altLang="zh-CN" sz="2800" dirty="0"/>
              <a:t>双独立样本平均数差异的显著性检验公式（方差齐性</a:t>
            </a:r>
            <a:r>
              <a:rPr lang="zh-CN" altLang="zh-CN" sz="2800" dirty="0" smtClean="0"/>
              <a:t>）：</a:t>
            </a:r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  <a:p>
            <a:r>
              <a:rPr lang="zh-CN" altLang="zh-CN" sz="2800" dirty="0"/>
              <a:t>其自由度</a:t>
            </a:r>
            <a:r>
              <a:rPr lang="en-US" altLang="zh-CN" sz="2800" dirty="0"/>
              <a:t>df=n1+n2-2</a:t>
            </a:r>
            <a:r>
              <a:rPr lang="zh-CN" altLang="zh-CN" sz="2800" dirty="0"/>
              <a:t>。</a:t>
            </a:r>
          </a:p>
          <a:p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3356992"/>
            <a:ext cx="6264696" cy="1685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874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</a:t>
            </a:r>
            <a:r>
              <a:rPr lang="zh-CN" altLang="en-US" b="1" dirty="0" smtClean="0"/>
              <a:t>、</a:t>
            </a:r>
            <a:r>
              <a:rPr lang="en-US" altLang="zh-CN" b="1" dirty="0"/>
              <a:t>t</a:t>
            </a:r>
            <a:r>
              <a:rPr lang="zh-CN" altLang="en-US" b="1" dirty="0"/>
              <a:t>检验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981200"/>
            <a:ext cx="11014248" cy="4114800"/>
          </a:xfrm>
        </p:spPr>
        <p:txBody>
          <a:bodyPr/>
          <a:lstStyle/>
          <a:p>
            <a:r>
              <a:rPr lang="zh-CN" altLang="en-US" sz="2800" dirty="0" smtClean="0"/>
              <a:t>（一）</a:t>
            </a:r>
            <a:r>
              <a:rPr lang="zh-CN" altLang="zh-CN" sz="2800" dirty="0"/>
              <a:t>基本公式</a:t>
            </a:r>
            <a:endParaRPr lang="en-US" altLang="zh-CN" sz="2800" dirty="0" smtClean="0"/>
          </a:p>
          <a:p>
            <a:r>
              <a:rPr lang="zh-CN" altLang="zh-CN" sz="2800" dirty="0" smtClean="0"/>
              <a:t>（</a:t>
            </a:r>
            <a:r>
              <a:rPr lang="en-US" altLang="zh-CN" sz="2800" dirty="0" smtClean="0"/>
              <a:t>3</a:t>
            </a:r>
            <a:r>
              <a:rPr lang="zh-CN" altLang="zh-CN" sz="2800" dirty="0" smtClean="0"/>
              <a:t>）</a:t>
            </a:r>
            <a:r>
              <a:rPr lang="zh-CN" altLang="zh-CN" sz="2800" dirty="0"/>
              <a:t>双独立样本平均数差异的显著性检验公式（方差不齐性</a:t>
            </a:r>
            <a:r>
              <a:rPr lang="zh-CN" altLang="zh-CN" sz="2800" dirty="0" smtClean="0"/>
              <a:t>）：</a:t>
            </a:r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pPr marL="0" indent="0">
              <a:buNone/>
            </a:pPr>
            <a:endParaRPr lang="en-US" altLang="zh-CN" sz="2800" dirty="0" smtClean="0"/>
          </a:p>
          <a:p>
            <a:r>
              <a:rPr lang="zh-CN" altLang="en-US" sz="2800" dirty="0"/>
              <a:t>其自由</a:t>
            </a:r>
            <a:r>
              <a:rPr lang="zh-CN" altLang="en-US" sz="2800" dirty="0" smtClean="0"/>
              <a:t>度：</a:t>
            </a:r>
            <a:endParaRPr lang="en-US" altLang="zh-CN" sz="2800" dirty="0" smtClean="0"/>
          </a:p>
          <a:p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4" y="3212976"/>
            <a:ext cx="2311225" cy="127185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664" y="5224555"/>
            <a:ext cx="4336115" cy="159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011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</a:t>
            </a:r>
            <a:r>
              <a:rPr lang="zh-CN" altLang="en-US" b="1" dirty="0" smtClean="0"/>
              <a:t>、</a:t>
            </a:r>
            <a:r>
              <a:rPr lang="en-US" altLang="zh-CN" b="1" dirty="0"/>
              <a:t>t</a:t>
            </a:r>
            <a:r>
              <a:rPr lang="zh-CN" altLang="en-US" b="1" dirty="0"/>
              <a:t>检验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（一）</a:t>
            </a:r>
            <a:r>
              <a:rPr lang="zh-CN" altLang="zh-CN" sz="2800" dirty="0"/>
              <a:t>基本公式</a:t>
            </a:r>
            <a:endParaRPr lang="en-US" altLang="zh-CN" sz="2800" dirty="0" smtClean="0"/>
          </a:p>
          <a:p>
            <a:r>
              <a:rPr lang="zh-CN" altLang="zh-CN" sz="2800" dirty="0" smtClean="0"/>
              <a:t>（</a:t>
            </a:r>
            <a:r>
              <a:rPr lang="en-US" altLang="zh-CN" sz="2800" dirty="0" smtClean="0"/>
              <a:t>4</a:t>
            </a:r>
            <a:r>
              <a:rPr lang="zh-CN" altLang="zh-CN" sz="2800" dirty="0" smtClean="0"/>
              <a:t>）</a:t>
            </a:r>
            <a:r>
              <a:rPr lang="zh-CN" altLang="zh-CN" sz="2800" dirty="0"/>
              <a:t>双相关样本平均数差异的显著性检验公式</a:t>
            </a:r>
            <a:r>
              <a:rPr lang="zh-CN" altLang="zh-CN" sz="2800" dirty="0" smtClean="0"/>
              <a:t>：</a:t>
            </a:r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r>
              <a:rPr lang="zh-CN" altLang="en-US" sz="2800" dirty="0"/>
              <a:t>其自由</a:t>
            </a:r>
            <a:r>
              <a:rPr lang="zh-CN" altLang="en-US" sz="2800" dirty="0" smtClean="0"/>
              <a:t>度：</a:t>
            </a:r>
            <a:r>
              <a:rPr lang="en-US" altLang="zh-CN" sz="2800" dirty="0"/>
              <a:t>df=n-1</a:t>
            </a:r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12" y="3284984"/>
            <a:ext cx="3744416" cy="160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153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</a:t>
            </a:r>
            <a:r>
              <a:rPr lang="zh-CN" altLang="en-US" b="1" dirty="0" smtClean="0"/>
              <a:t>、</a:t>
            </a:r>
            <a:r>
              <a:rPr lang="en-US" altLang="zh-CN" b="1" dirty="0"/>
              <a:t>t</a:t>
            </a:r>
            <a:r>
              <a:rPr lang="zh-CN" altLang="en-US" b="1" dirty="0"/>
              <a:t>检验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（</a:t>
            </a:r>
            <a:r>
              <a:rPr lang="zh-CN" altLang="en-US" sz="2800" dirty="0"/>
              <a:t>二）单样本</a:t>
            </a:r>
            <a:r>
              <a:rPr lang="en-US" altLang="zh-CN" sz="2800" dirty="0"/>
              <a:t>t</a:t>
            </a:r>
            <a:r>
              <a:rPr lang="zh-CN" altLang="en-US" sz="2800" dirty="0"/>
              <a:t>检</a:t>
            </a:r>
            <a:r>
              <a:rPr lang="zh-CN" altLang="en-US" sz="2800" dirty="0" smtClean="0"/>
              <a:t>验</a:t>
            </a:r>
            <a:endParaRPr lang="en-US" altLang="zh-CN" sz="2800" dirty="0" smtClean="0"/>
          </a:p>
          <a:p>
            <a:r>
              <a:rPr lang="zh-CN" altLang="en-US" sz="2800" dirty="0" smtClean="0"/>
              <a:t>例题</a:t>
            </a:r>
            <a:r>
              <a:rPr lang="en-US" altLang="zh-CN" sz="2800" dirty="0" smtClean="0"/>
              <a:t>4.3</a:t>
            </a:r>
          </a:p>
          <a:p>
            <a:r>
              <a:rPr lang="zh-CN" altLang="en-US" sz="2800" dirty="0"/>
              <a:t>详</a:t>
            </a:r>
            <a:r>
              <a:rPr lang="zh-CN" altLang="en-US" sz="2800" dirty="0" smtClean="0"/>
              <a:t>见</a:t>
            </a:r>
            <a:r>
              <a:rPr lang="en-US" altLang="zh-CN" sz="2800" dirty="0" smtClean="0"/>
              <a:t>P47—P50</a:t>
            </a:r>
          </a:p>
          <a:p>
            <a:r>
              <a:rPr lang="zh-CN" altLang="zh-CN" sz="2800" dirty="0"/>
              <a:t>首先要提出如下假设：</a:t>
            </a:r>
          </a:p>
          <a:p>
            <a:endParaRPr lang="en-US" altLang="zh-CN" sz="2800" dirty="0" smtClean="0"/>
          </a:p>
          <a:p>
            <a:endParaRPr lang="en-US" altLang="zh-CN" sz="2800" dirty="0" smtClean="0"/>
          </a:p>
          <a:p>
            <a:endParaRPr lang="en-US" altLang="zh-CN" sz="2800" dirty="0"/>
          </a:p>
          <a:p>
            <a:r>
              <a:rPr lang="zh-CN" altLang="zh-CN" sz="2800" dirty="0" smtClean="0"/>
              <a:t>我</a:t>
            </a:r>
            <a:r>
              <a:rPr lang="zh-CN" altLang="zh-CN" sz="2800" dirty="0"/>
              <a:t>们假定</a:t>
            </a:r>
            <a:r>
              <a:rPr lang="en-US" altLang="zh-CN" sz="2800" dirty="0"/>
              <a:t>CRE</a:t>
            </a:r>
            <a:r>
              <a:rPr lang="zh-CN" altLang="zh-CN" sz="2800" dirty="0"/>
              <a:t>得分服从正态分布，则其样本平均数也应该服从正态分布，故进行单样本</a:t>
            </a:r>
            <a:r>
              <a:rPr lang="en-US" altLang="zh-CN" sz="2800" dirty="0"/>
              <a:t>t</a:t>
            </a:r>
            <a:r>
              <a:rPr lang="zh-CN" altLang="zh-CN" sz="2800" dirty="0"/>
              <a:t>检验。</a:t>
            </a:r>
          </a:p>
          <a:p>
            <a:endParaRPr lang="en-US" altLang="zh-CN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4293096"/>
            <a:ext cx="1800200" cy="102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5841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</a:t>
            </a:r>
            <a:r>
              <a:rPr lang="zh-CN" altLang="en-US" b="1" dirty="0" smtClean="0"/>
              <a:t>、</a:t>
            </a:r>
            <a:r>
              <a:rPr lang="en-US" altLang="zh-CN" b="1" dirty="0"/>
              <a:t>t</a:t>
            </a:r>
            <a:r>
              <a:rPr lang="zh-CN" altLang="en-US" b="1" dirty="0"/>
              <a:t>检验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748867"/>
            <a:ext cx="10363200" cy="4114800"/>
          </a:xfrm>
        </p:spPr>
        <p:txBody>
          <a:bodyPr/>
          <a:lstStyle/>
          <a:p>
            <a:r>
              <a:rPr lang="zh-CN" altLang="en-US" sz="2800" dirty="0" smtClean="0"/>
              <a:t>（三）</a:t>
            </a:r>
            <a:r>
              <a:rPr lang="zh-CN" altLang="zh-CN" sz="2800" dirty="0"/>
              <a:t>双独立样本</a:t>
            </a:r>
            <a:r>
              <a:rPr lang="en-US" altLang="zh-CN" sz="2800" dirty="0"/>
              <a:t>t</a:t>
            </a:r>
            <a:r>
              <a:rPr lang="zh-CN" altLang="zh-CN" sz="2800" dirty="0"/>
              <a:t>检</a:t>
            </a:r>
            <a:r>
              <a:rPr lang="zh-CN" altLang="zh-CN" sz="2800" dirty="0" smtClean="0"/>
              <a:t>验</a:t>
            </a:r>
            <a:endParaRPr lang="en-US" altLang="zh-CN" sz="2800" dirty="0" smtClean="0"/>
          </a:p>
          <a:p>
            <a:r>
              <a:rPr lang="zh-CN" altLang="en-US" sz="2800" dirty="0" smtClean="0"/>
              <a:t>例题</a:t>
            </a:r>
            <a:r>
              <a:rPr lang="en-US" altLang="zh-CN" sz="2800" dirty="0" smtClean="0"/>
              <a:t>4.4</a:t>
            </a:r>
          </a:p>
          <a:p>
            <a:r>
              <a:rPr lang="zh-CN" altLang="en-US" sz="2800" dirty="0" smtClean="0"/>
              <a:t>详见</a:t>
            </a:r>
            <a:r>
              <a:rPr lang="en-US" altLang="zh-CN" sz="2800" dirty="0" smtClean="0"/>
              <a:t>P50—P53</a:t>
            </a:r>
          </a:p>
          <a:p>
            <a:r>
              <a:rPr lang="zh-CN" altLang="zh-CN" sz="2800" dirty="0" smtClean="0"/>
              <a:t>由</a:t>
            </a:r>
            <a:r>
              <a:rPr lang="zh-CN" altLang="zh-CN" sz="2800" dirty="0"/>
              <a:t>于</a:t>
            </a:r>
            <a:r>
              <a:rPr lang="en-US" altLang="zh-CN" sz="2800" dirty="0"/>
              <a:t>54</a:t>
            </a:r>
            <a:r>
              <a:rPr lang="zh-CN" altLang="zh-CN" sz="2800" dirty="0"/>
              <a:t>名参试者被分为两个组，两组个体之间也没有相互关联，因此要采用双独立样本</a:t>
            </a:r>
            <a:r>
              <a:rPr lang="en-US" altLang="zh-CN" sz="2800" dirty="0"/>
              <a:t>t</a:t>
            </a:r>
            <a:r>
              <a:rPr lang="zh-CN" altLang="zh-CN" sz="2800" dirty="0"/>
              <a:t>检验来考察两个</a:t>
            </a:r>
            <a:r>
              <a:rPr lang="en-US" altLang="zh-CN" sz="2800" dirty="0"/>
              <a:t>CRE</a:t>
            </a:r>
            <a:r>
              <a:rPr lang="zh-CN" altLang="zh-CN" sz="2800" dirty="0"/>
              <a:t>平均数之差是否显著，即以</a:t>
            </a:r>
            <a:r>
              <a:rPr lang="en-US" altLang="zh-CN" sz="2800" dirty="0"/>
              <a:t>CRE</a:t>
            </a:r>
            <a:r>
              <a:rPr lang="zh-CN" altLang="zh-CN" sz="2800" dirty="0"/>
              <a:t>得分为观察值，检验</a:t>
            </a:r>
            <a:r>
              <a:rPr lang="en-US" altLang="zh-CN" sz="2800" dirty="0"/>
              <a:t>WMC</a:t>
            </a:r>
            <a:r>
              <a:rPr lang="zh-CN" altLang="zh-CN" sz="2800" dirty="0"/>
              <a:t>较高组与</a:t>
            </a:r>
            <a:r>
              <a:rPr lang="en-US" altLang="zh-CN" sz="2800" dirty="0"/>
              <a:t>WMC</a:t>
            </a:r>
            <a:r>
              <a:rPr lang="zh-CN" altLang="zh-CN" sz="2800" dirty="0"/>
              <a:t>较低组参试者是否来自同一总体。</a:t>
            </a:r>
          </a:p>
          <a:p>
            <a:r>
              <a:rPr lang="zh-CN" altLang="zh-CN" sz="2800" dirty="0" smtClean="0"/>
              <a:t>设</a:t>
            </a:r>
            <a:r>
              <a:rPr lang="zh-CN" altLang="zh-CN" sz="2800" dirty="0"/>
              <a:t>μ</a:t>
            </a:r>
            <a:r>
              <a:rPr lang="en-US" altLang="zh-CN" sz="2800" dirty="0"/>
              <a:t>1</a:t>
            </a:r>
            <a:r>
              <a:rPr lang="zh-CN" altLang="zh-CN" sz="2800" dirty="0"/>
              <a:t>和μ</a:t>
            </a:r>
            <a:r>
              <a:rPr lang="en-US" altLang="zh-CN" sz="2800" dirty="0"/>
              <a:t>2</a:t>
            </a:r>
            <a:r>
              <a:rPr lang="zh-CN" altLang="zh-CN" sz="2800" dirty="0"/>
              <a:t>分别为</a:t>
            </a:r>
            <a:r>
              <a:rPr lang="en-US" altLang="zh-CN" sz="2800" dirty="0"/>
              <a:t>WMC</a:t>
            </a:r>
            <a:r>
              <a:rPr lang="zh-CN" altLang="zh-CN" sz="2800" dirty="0"/>
              <a:t>较低组与</a:t>
            </a:r>
            <a:r>
              <a:rPr lang="en-US" altLang="zh-CN" sz="2800" dirty="0"/>
              <a:t>WMC</a:t>
            </a:r>
            <a:r>
              <a:rPr lang="zh-CN" altLang="zh-CN" sz="2800" dirty="0"/>
              <a:t>较高组参试者所在总体的平均</a:t>
            </a:r>
            <a:r>
              <a:rPr lang="en-US" altLang="zh-CN" sz="2800" dirty="0"/>
              <a:t>CRE</a:t>
            </a:r>
            <a:r>
              <a:rPr lang="zh-CN" altLang="zh-CN" sz="2800" dirty="0"/>
              <a:t>，提出如下假</a:t>
            </a:r>
            <a:r>
              <a:rPr lang="zh-CN" altLang="zh-CN" sz="2800" dirty="0" smtClean="0"/>
              <a:t>设</a:t>
            </a:r>
            <a:r>
              <a:rPr lang="zh-CN" altLang="en-US" sz="2800" dirty="0" smtClean="0"/>
              <a:t>：</a:t>
            </a:r>
            <a:endParaRPr lang="en-US" altLang="zh-CN" sz="2800" dirty="0" smtClean="0"/>
          </a:p>
          <a:p>
            <a:endParaRPr lang="en-US" altLang="zh-CN" sz="2800" dirty="0" smtClean="0"/>
          </a:p>
          <a:p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44" y="5661248"/>
            <a:ext cx="1800200" cy="105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14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423592" y="1052736"/>
            <a:ext cx="7772400" cy="1470025"/>
          </a:xfrm>
        </p:spPr>
        <p:txBody>
          <a:bodyPr/>
          <a:lstStyle/>
          <a:p>
            <a:pPr eaLnBrk="1" hangingPunct="1"/>
            <a:r>
              <a:rPr lang="zh-CN" altLang="en-US" b="1" dirty="0" smtClean="0"/>
              <a:t>第</a:t>
            </a:r>
            <a:r>
              <a:rPr lang="en-US" altLang="zh-CN" b="1" dirty="0" smtClean="0"/>
              <a:t>4</a:t>
            </a:r>
            <a:r>
              <a:rPr lang="zh-CN" altLang="en-US" b="1" dirty="0" smtClean="0"/>
              <a:t>章 参</a:t>
            </a:r>
            <a:r>
              <a:rPr lang="zh-CN" altLang="en-US" b="1" dirty="0"/>
              <a:t>数假设检验</a:t>
            </a:r>
            <a:endParaRPr lang="zh-CN" altLang="en-US" b="1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79376" y="2524744"/>
            <a:ext cx="11377264" cy="4000600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zh-CN" altLang="en-US" sz="2800" dirty="0" smtClean="0"/>
              <a:t>本章要点：</a:t>
            </a:r>
            <a:endParaRPr lang="en-US" altLang="zh-CN" sz="2800" dirty="0" smtClean="0"/>
          </a:p>
          <a:p>
            <a:pPr algn="just"/>
            <a:r>
              <a:rPr lang="en-US" altLang="zh-CN" sz="2400" dirty="0"/>
              <a:t>1. </a:t>
            </a:r>
            <a:r>
              <a:rPr lang="zh-CN" altLang="zh-CN" sz="2400" dirty="0"/>
              <a:t>假设检验：假设检验的定义、基本步骤；零假设与备择假设；双侧检验与单侧检验；左侧检验与右侧检验；显著性水平；接受域与拒绝域。</a:t>
            </a:r>
          </a:p>
          <a:p>
            <a:pPr algn="just"/>
            <a:r>
              <a:rPr lang="en-US" altLang="zh-CN" sz="2400" dirty="0" smtClean="0"/>
              <a:t>2</a:t>
            </a:r>
            <a:r>
              <a:rPr lang="en-US" altLang="zh-CN" sz="2400" dirty="0"/>
              <a:t>. </a:t>
            </a:r>
            <a:r>
              <a:rPr lang="zh-CN" altLang="zh-CN" sz="2400" dirty="0"/>
              <a:t>关于个体的假设检验：个体异常判定，规则学习效果的评定。</a:t>
            </a:r>
          </a:p>
          <a:p>
            <a:pPr algn="just"/>
            <a:r>
              <a:rPr lang="en-US" altLang="zh-CN" sz="2400" dirty="0" smtClean="0"/>
              <a:t>3</a:t>
            </a:r>
            <a:r>
              <a:rPr lang="en-US" altLang="zh-CN" sz="2400" dirty="0"/>
              <a:t>. t</a:t>
            </a:r>
            <a:r>
              <a:rPr lang="zh-CN" altLang="zh-CN" sz="2400" dirty="0"/>
              <a:t>检验：单样本</a:t>
            </a:r>
            <a:r>
              <a:rPr lang="en-US" altLang="zh-CN" sz="2400" dirty="0"/>
              <a:t>t</a:t>
            </a:r>
            <a:r>
              <a:rPr lang="zh-CN" altLang="zh-CN" sz="2400" dirty="0"/>
              <a:t>检验；独立样本</a:t>
            </a:r>
            <a:r>
              <a:rPr lang="en-US" altLang="zh-CN" sz="2400" dirty="0"/>
              <a:t>t</a:t>
            </a:r>
            <a:r>
              <a:rPr lang="zh-CN" altLang="zh-CN" sz="2400" dirty="0"/>
              <a:t>检验；相关样本</a:t>
            </a:r>
            <a:r>
              <a:rPr lang="en-US" altLang="zh-CN" sz="2400" dirty="0"/>
              <a:t>t</a:t>
            </a:r>
            <a:r>
              <a:rPr lang="zh-CN" altLang="zh-CN" sz="2400" dirty="0"/>
              <a:t>检验。</a:t>
            </a:r>
          </a:p>
          <a:p>
            <a:pPr algn="just"/>
            <a:r>
              <a:rPr lang="en-US" altLang="zh-CN" sz="2400" dirty="0" smtClean="0"/>
              <a:t>4. </a:t>
            </a:r>
            <a:r>
              <a:rPr lang="zh-CN" altLang="zh-CN" sz="2400" dirty="0"/>
              <a:t>方差分析（</a:t>
            </a:r>
            <a:r>
              <a:rPr lang="en-US" altLang="zh-CN" sz="2400" dirty="0"/>
              <a:t>F</a:t>
            </a:r>
            <a:r>
              <a:rPr lang="zh-CN" altLang="zh-CN" sz="2400" dirty="0"/>
              <a:t>检验）：单因素、双因素方差分析；无交互作用的方差分析；协方差分析；重复测量的方差分析。</a:t>
            </a:r>
            <a:endParaRPr lang="zh-CN" altLang="en-US" sz="2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20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</a:t>
            </a:r>
            <a:r>
              <a:rPr lang="zh-CN" altLang="en-US" b="1" dirty="0" smtClean="0"/>
              <a:t>、</a:t>
            </a:r>
            <a:r>
              <a:rPr lang="en-US" altLang="zh-CN" b="1" dirty="0"/>
              <a:t>t</a:t>
            </a:r>
            <a:r>
              <a:rPr lang="zh-CN" altLang="en-US" b="1" dirty="0"/>
              <a:t>检验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748867"/>
            <a:ext cx="10363200" cy="4114800"/>
          </a:xfrm>
        </p:spPr>
        <p:txBody>
          <a:bodyPr/>
          <a:lstStyle/>
          <a:p>
            <a:r>
              <a:rPr lang="zh-CN" altLang="en-US" sz="2800" dirty="0" smtClean="0"/>
              <a:t>（四）</a:t>
            </a:r>
            <a:r>
              <a:rPr lang="zh-CN" altLang="zh-CN" sz="2800" dirty="0"/>
              <a:t>双相关样本</a:t>
            </a:r>
            <a:r>
              <a:rPr lang="en-US" altLang="zh-CN" sz="2800" dirty="0"/>
              <a:t>t</a:t>
            </a:r>
            <a:r>
              <a:rPr lang="zh-CN" altLang="zh-CN" sz="2800" dirty="0"/>
              <a:t>检</a:t>
            </a:r>
            <a:r>
              <a:rPr lang="zh-CN" altLang="zh-CN" sz="2800" dirty="0" smtClean="0"/>
              <a:t>验</a:t>
            </a:r>
            <a:endParaRPr lang="en-US" altLang="zh-CN" sz="2800" dirty="0" smtClean="0"/>
          </a:p>
          <a:p>
            <a:r>
              <a:rPr lang="zh-CN" altLang="en-US" sz="2800" dirty="0" smtClean="0"/>
              <a:t>例题</a:t>
            </a:r>
            <a:r>
              <a:rPr lang="en-US" altLang="zh-CN" sz="2800" dirty="0" smtClean="0"/>
              <a:t>4.4</a:t>
            </a:r>
          </a:p>
          <a:p>
            <a:r>
              <a:rPr lang="zh-CN" altLang="en-US" sz="2800" dirty="0" smtClean="0"/>
              <a:t>详见</a:t>
            </a:r>
            <a:r>
              <a:rPr lang="en-US" altLang="zh-CN" sz="2800" dirty="0" smtClean="0"/>
              <a:t>P54—P56</a:t>
            </a:r>
          </a:p>
          <a:p>
            <a:r>
              <a:rPr lang="zh-CN" altLang="zh-CN" sz="2800" dirty="0"/>
              <a:t>由于</a:t>
            </a:r>
            <a:r>
              <a:rPr lang="en-US" altLang="zh-CN" sz="2800" dirty="0"/>
              <a:t>54</a:t>
            </a:r>
            <a:r>
              <a:rPr lang="zh-CN" altLang="zh-CN" sz="2800" dirty="0"/>
              <a:t>名参试者在工作记忆容量训练前后各接受了一次创造力测验，每人得到了</a:t>
            </a:r>
            <a:r>
              <a:rPr lang="en-US" altLang="zh-CN" sz="2800" dirty="0"/>
              <a:t>2</a:t>
            </a:r>
            <a:r>
              <a:rPr lang="zh-CN" altLang="zh-CN" sz="2800" dirty="0"/>
              <a:t>个</a:t>
            </a:r>
            <a:r>
              <a:rPr lang="en-US" altLang="zh-CN" sz="2800" dirty="0"/>
              <a:t>CRE</a:t>
            </a:r>
            <a:r>
              <a:rPr lang="zh-CN" altLang="zh-CN" sz="2800" dirty="0"/>
              <a:t>分数，所以应采用双相关样本</a:t>
            </a:r>
            <a:r>
              <a:rPr lang="en-US" altLang="zh-CN" sz="2800" dirty="0"/>
              <a:t>t</a:t>
            </a:r>
            <a:r>
              <a:rPr lang="zh-CN" altLang="zh-CN" sz="2800" dirty="0"/>
              <a:t>检验来考察</a:t>
            </a:r>
            <a:r>
              <a:rPr lang="en-US" altLang="zh-CN" sz="2800" dirty="0"/>
              <a:t>CRE1</a:t>
            </a:r>
            <a:r>
              <a:rPr lang="zh-CN" altLang="zh-CN" sz="2800" dirty="0"/>
              <a:t>与</a:t>
            </a:r>
            <a:r>
              <a:rPr lang="en-US" altLang="zh-CN" sz="2800" dirty="0"/>
              <a:t>CRE2</a:t>
            </a:r>
            <a:r>
              <a:rPr lang="zh-CN" altLang="zh-CN" sz="2800" dirty="0"/>
              <a:t>平均数之差是否显著，即检验训练前样本与训练后样本是否来自同一总体？</a:t>
            </a:r>
          </a:p>
          <a:p>
            <a:r>
              <a:rPr lang="zh-CN" altLang="zh-CN" sz="2800" dirty="0" smtClean="0"/>
              <a:t>设μ</a:t>
            </a:r>
            <a:r>
              <a:rPr lang="en-US" altLang="zh-CN" sz="2800" dirty="0"/>
              <a:t>1</a:t>
            </a:r>
            <a:r>
              <a:rPr lang="zh-CN" altLang="zh-CN" sz="2800" dirty="0"/>
              <a:t>和μ</a:t>
            </a:r>
            <a:r>
              <a:rPr lang="en-US" altLang="zh-CN" sz="2800" dirty="0"/>
              <a:t>2</a:t>
            </a:r>
            <a:r>
              <a:rPr lang="zh-CN" altLang="zh-CN" sz="2800" dirty="0"/>
              <a:t>分别为训练前样本与训练后样本代表的两个总体的平均创造力成绩，提出如下假</a:t>
            </a:r>
            <a:r>
              <a:rPr lang="zh-CN" altLang="zh-CN" sz="2800" dirty="0" smtClean="0"/>
              <a:t>设</a:t>
            </a:r>
            <a:r>
              <a:rPr lang="zh-CN" altLang="en-US" sz="2800" dirty="0" smtClean="0"/>
              <a:t>：</a:t>
            </a:r>
            <a:endParaRPr lang="en-US" altLang="zh-CN" sz="2800" dirty="0" smtClean="0"/>
          </a:p>
          <a:p>
            <a:endParaRPr lang="en-US" altLang="zh-CN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5661248"/>
            <a:ext cx="1800200" cy="981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545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</a:t>
            </a:r>
            <a:r>
              <a:rPr lang="zh-CN" altLang="en-US" b="1" dirty="0"/>
              <a:t>、初级的方差分析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2204864"/>
            <a:ext cx="10363200" cy="4114800"/>
          </a:xfrm>
        </p:spPr>
        <p:txBody>
          <a:bodyPr/>
          <a:lstStyle/>
          <a:p>
            <a:r>
              <a:rPr lang="zh-CN" altLang="en-US" sz="2800" dirty="0" smtClean="0"/>
              <a:t>（一）基本公式</a:t>
            </a:r>
            <a:endParaRPr lang="en-US" altLang="zh-CN" sz="2800" dirty="0" smtClean="0"/>
          </a:p>
          <a:p>
            <a:r>
              <a:rPr lang="zh-CN" altLang="zh-CN" sz="2800" dirty="0"/>
              <a:t>方差分析的基本思路就是将个体之间的总差异（</a:t>
            </a:r>
            <a:r>
              <a:rPr lang="en-US" altLang="zh-CN" sz="2800" dirty="0"/>
              <a:t>SST</a:t>
            </a:r>
            <a:r>
              <a:rPr lang="zh-CN" altLang="zh-CN" sz="2800" dirty="0"/>
              <a:t>）分解为自变量（因素）可以解释的部分（组间差异，</a:t>
            </a:r>
            <a:r>
              <a:rPr lang="en-US" altLang="zh-CN" sz="2800" dirty="0"/>
              <a:t>SSA</a:t>
            </a:r>
            <a:r>
              <a:rPr lang="zh-CN" altLang="zh-CN" sz="2800" dirty="0"/>
              <a:t>）和自变量不能解释的组内差异（</a:t>
            </a:r>
            <a:r>
              <a:rPr lang="en-US" altLang="zh-CN" sz="2800" dirty="0"/>
              <a:t>SSE</a:t>
            </a:r>
            <a:r>
              <a:rPr lang="zh-CN" altLang="zh-CN" sz="2800" dirty="0"/>
              <a:t>）。其公式是</a:t>
            </a:r>
            <a:r>
              <a:rPr lang="zh-CN" altLang="zh-CN" sz="2800" dirty="0" smtClean="0"/>
              <a:t>：</a:t>
            </a:r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752" y="4365104"/>
            <a:ext cx="2952328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0648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</a:t>
            </a:r>
            <a:r>
              <a:rPr lang="zh-CN" altLang="en-US" b="1" dirty="0"/>
              <a:t>、初级的方差分析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2204864"/>
            <a:ext cx="10363200" cy="4114800"/>
          </a:xfrm>
        </p:spPr>
        <p:txBody>
          <a:bodyPr/>
          <a:lstStyle/>
          <a:p>
            <a:r>
              <a:rPr lang="zh-CN" altLang="en-US" sz="2800" dirty="0" smtClean="0"/>
              <a:t>（一）基本公式</a:t>
            </a:r>
            <a:endParaRPr lang="en-US" altLang="zh-CN" sz="2800" dirty="0" smtClean="0"/>
          </a:p>
          <a:p>
            <a:r>
              <a:rPr lang="zh-CN" altLang="zh-CN" sz="2800" dirty="0"/>
              <a:t>如果需要逐对比较各个平均数，最常用的方法是</a:t>
            </a:r>
            <a:r>
              <a:rPr lang="en-US" altLang="zh-CN" sz="2800" dirty="0"/>
              <a:t>LSD</a:t>
            </a:r>
            <a:r>
              <a:rPr lang="zh-CN" altLang="zh-CN" sz="2800" dirty="0"/>
              <a:t>（有些学者对该方法嗤之以鼻，但是其实</a:t>
            </a:r>
            <a:r>
              <a:rPr lang="en-US" altLang="zh-CN" sz="2800" dirty="0"/>
              <a:t>LSD</a:t>
            </a:r>
            <a:r>
              <a:rPr lang="zh-CN" altLang="zh-CN" sz="2800" dirty="0"/>
              <a:t>在大部分情况下是合理而高效的），其计算公式是：</a:t>
            </a:r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4" y="4437112"/>
            <a:ext cx="3414571" cy="162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294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</a:t>
            </a:r>
            <a:r>
              <a:rPr lang="zh-CN" altLang="en-US" b="1" dirty="0"/>
              <a:t>、初级的方差分析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79179" y="1752600"/>
            <a:ext cx="10363200" cy="4114800"/>
          </a:xfrm>
        </p:spPr>
        <p:txBody>
          <a:bodyPr/>
          <a:lstStyle/>
          <a:p>
            <a:r>
              <a:rPr lang="zh-CN" altLang="en-US" sz="2800" dirty="0" smtClean="0"/>
              <a:t>（二）</a:t>
            </a:r>
            <a:r>
              <a:rPr lang="zh-CN" altLang="zh-CN" sz="2800" dirty="0"/>
              <a:t>单因素方差分析</a:t>
            </a:r>
            <a:endParaRPr lang="en-US" altLang="zh-CN" sz="2800" dirty="0" smtClean="0"/>
          </a:p>
          <a:p>
            <a:r>
              <a:rPr lang="zh-CN" altLang="en-US" sz="2800" dirty="0"/>
              <a:t>例</a:t>
            </a:r>
            <a:r>
              <a:rPr lang="zh-CN" altLang="en-US" sz="2800" dirty="0" smtClean="0"/>
              <a:t>题</a:t>
            </a:r>
            <a:r>
              <a:rPr lang="en-US" altLang="zh-CN" sz="2800" dirty="0" smtClean="0"/>
              <a:t>4.6</a:t>
            </a:r>
          </a:p>
          <a:p>
            <a:r>
              <a:rPr lang="zh-CN" altLang="en-US" sz="2800" dirty="0"/>
              <a:t>详</a:t>
            </a:r>
            <a:r>
              <a:rPr lang="zh-CN" altLang="en-US" sz="2800" dirty="0" smtClean="0"/>
              <a:t>见</a:t>
            </a:r>
            <a:r>
              <a:rPr lang="en-US" altLang="zh-CN" sz="2800" dirty="0" smtClean="0"/>
              <a:t>P57—P61</a:t>
            </a:r>
          </a:p>
          <a:p>
            <a:r>
              <a:rPr lang="zh-CN" altLang="zh-CN" sz="2800" dirty="0"/>
              <a:t>本研究的因变量为社会交往技能得分（</a:t>
            </a:r>
            <a:r>
              <a:rPr lang="en-US" altLang="zh-CN" sz="2800" dirty="0"/>
              <a:t>social</a:t>
            </a:r>
            <a:r>
              <a:rPr lang="zh-CN" altLang="zh-CN" sz="2800" dirty="0"/>
              <a:t>），自变量为年龄组（</a:t>
            </a:r>
            <a:r>
              <a:rPr lang="en-US" altLang="zh-CN" sz="2800" dirty="0"/>
              <a:t>group</a:t>
            </a:r>
            <a:r>
              <a:rPr lang="zh-CN" altLang="zh-CN" sz="2800" dirty="0"/>
              <a:t>）。由于因素（自变量）的可能取值有</a:t>
            </a:r>
            <a:r>
              <a:rPr lang="en-US" altLang="zh-CN" sz="2800" dirty="0"/>
              <a:t>3</a:t>
            </a:r>
            <a:r>
              <a:rPr lang="zh-CN" altLang="zh-CN" sz="2800" dirty="0"/>
              <a:t>个，形成</a:t>
            </a:r>
            <a:r>
              <a:rPr lang="en-US" altLang="zh-CN" sz="2800" dirty="0"/>
              <a:t>3</a:t>
            </a:r>
            <a:r>
              <a:rPr lang="zh-CN" altLang="zh-CN" sz="2800" dirty="0"/>
              <a:t>个样本，故须用方差分析考察自变量对因变量的影响。设μ</a:t>
            </a:r>
            <a:r>
              <a:rPr lang="en-US" altLang="zh-CN" sz="2800" dirty="0"/>
              <a:t>1</a:t>
            </a:r>
            <a:r>
              <a:rPr lang="zh-CN" altLang="zh-CN" sz="2800" dirty="0"/>
              <a:t>、μ</a:t>
            </a:r>
            <a:r>
              <a:rPr lang="en-US" altLang="zh-CN" sz="2800" dirty="0"/>
              <a:t>2</a:t>
            </a:r>
            <a:r>
              <a:rPr lang="zh-CN" altLang="zh-CN" sz="2800" dirty="0"/>
              <a:t>、μ</a:t>
            </a:r>
            <a:r>
              <a:rPr lang="en-US" altLang="zh-CN" sz="2800" dirty="0"/>
              <a:t>3</a:t>
            </a:r>
            <a:r>
              <a:rPr lang="zh-CN" altLang="zh-CN" sz="2800" dirty="0"/>
              <a:t>分别为小学生、初中生和高中生社会交往技能的总体平均数，可以提出如下零假设和备择假设：</a:t>
            </a:r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632" y="5661248"/>
            <a:ext cx="4549779" cy="1003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0288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</a:t>
            </a:r>
            <a:r>
              <a:rPr lang="zh-CN" altLang="en-US" b="1" dirty="0"/>
              <a:t>、初级的方差分析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00365" y="1628800"/>
            <a:ext cx="10363200" cy="4114800"/>
          </a:xfrm>
        </p:spPr>
        <p:txBody>
          <a:bodyPr/>
          <a:lstStyle/>
          <a:p>
            <a:r>
              <a:rPr lang="zh-CN" altLang="en-US" sz="2800" dirty="0" smtClean="0"/>
              <a:t>（</a:t>
            </a:r>
            <a:r>
              <a:rPr lang="zh-CN" altLang="en-US" sz="2800" dirty="0"/>
              <a:t>三</a:t>
            </a:r>
            <a:r>
              <a:rPr lang="zh-CN" altLang="en-US" sz="2800" dirty="0" smtClean="0"/>
              <a:t>）</a:t>
            </a:r>
            <a:r>
              <a:rPr lang="zh-CN" altLang="zh-CN" sz="2800" dirty="0"/>
              <a:t>双因素方差分析（完全随机设计</a:t>
            </a:r>
            <a:r>
              <a:rPr lang="zh-CN" altLang="zh-CN" sz="2800" dirty="0" smtClean="0"/>
              <a:t>）</a:t>
            </a:r>
            <a:endParaRPr lang="en-US" altLang="zh-CN" sz="2800" dirty="0" smtClean="0"/>
          </a:p>
          <a:p>
            <a:r>
              <a:rPr lang="zh-CN" altLang="en-US" sz="2800" dirty="0" smtClean="0"/>
              <a:t>例题</a:t>
            </a:r>
            <a:r>
              <a:rPr lang="en-US" altLang="zh-CN" sz="2800" dirty="0" smtClean="0"/>
              <a:t>4.7</a:t>
            </a:r>
          </a:p>
          <a:p>
            <a:r>
              <a:rPr lang="zh-CN" altLang="en-US" sz="2800" dirty="0"/>
              <a:t>详</a:t>
            </a:r>
            <a:r>
              <a:rPr lang="zh-CN" altLang="en-US" sz="2800" dirty="0" smtClean="0"/>
              <a:t>见</a:t>
            </a:r>
            <a:r>
              <a:rPr lang="en-US" altLang="zh-CN" sz="2800" dirty="0" smtClean="0"/>
              <a:t>P61—P67</a:t>
            </a:r>
          </a:p>
          <a:p>
            <a:r>
              <a:rPr lang="zh-CN" altLang="zh-CN" sz="2800" dirty="0"/>
              <a:t>要证明教学方法与学习风格的啮合假设，需要用方差分析考察教学方法与学习风格的一种特别的交互作用。所谓交互作用，这里指的是对于不同的学习风格，教学方法产生的效应是不一样的。例如，对于视觉型的学生，视觉型教学法可能优于听觉型教学法；而对于听觉型的学生，视觉型教学法并不优于听觉型教学法，甚至还不如听觉型教学法。</a:t>
            </a:r>
          </a:p>
          <a:p>
            <a:r>
              <a:rPr lang="zh-CN" altLang="zh-CN" sz="2800" dirty="0" smtClean="0"/>
              <a:t>用</a:t>
            </a:r>
            <a:r>
              <a:rPr lang="zh-CN" altLang="zh-CN" sz="2800" dirty="0"/>
              <a:t>“有交互作用的双因素方差分析”可以检验教学方法与学习风格的交互作用是否显著。</a:t>
            </a:r>
          </a:p>
          <a:p>
            <a:pPr marL="0" indent="0">
              <a:buNone/>
            </a:pPr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0428181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</a:t>
            </a:r>
            <a:r>
              <a:rPr lang="zh-CN" altLang="en-US" b="1" dirty="0"/>
              <a:t>、初级的方差分析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00365" y="1628800"/>
            <a:ext cx="10363200" cy="4114800"/>
          </a:xfrm>
        </p:spPr>
        <p:txBody>
          <a:bodyPr/>
          <a:lstStyle/>
          <a:p>
            <a:r>
              <a:rPr lang="zh-CN" altLang="en-US" sz="2800" dirty="0" smtClean="0"/>
              <a:t>（四）</a:t>
            </a:r>
            <a:r>
              <a:rPr lang="zh-CN" altLang="zh-CN" sz="2800" dirty="0"/>
              <a:t>无交互作用的方差分析</a:t>
            </a:r>
            <a:endParaRPr lang="en-US" altLang="zh-CN" sz="2800" dirty="0" smtClean="0"/>
          </a:p>
          <a:p>
            <a:r>
              <a:rPr lang="zh-CN" altLang="zh-CN" sz="2800" dirty="0"/>
              <a:t> 如果在双因素或多因素方差分析中发现交互作用不显著，可以将其剔除，重新进行方差分析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r>
              <a:rPr lang="zh-CN" altLang="zh-CN" sz="2800" dirty="0"/>
              <a:t> 没有交互作用的方差分析的优点是，当各种处理只有</a:t>
            </a:r>
            <a:r>
              <a:rPr lang="en-US" altLang="zh-CN" sz="2800" dirty="0"/>
              <a:t>1</a:t>
            </a:r>
            <a:r>
              <a:rPr lang="zh-CN" altLang="zh-CN" sz="2800" dirty="0"/>
              <a:t>个数据时，也能得出结果。</a:t>
            </a:r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11089511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三</a:t>
            </a:r>
            <a:r>
              <a:rPr lang="zh-CN" altLang="en-US" b="1" dirty="0"/>
              <a:t>、协方差分析和重复测量的方差分析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00365" y="1628800"/>
            <a:ext cx="10363200" cy="4114800"/>
          </a:xfrm>
        </p:spPr>
        <p:txBody>
          <a:bodyPr/>
          <a:lstStyle/>
          <a:p>
            <a:r>
              <a:rPr lang="zh-CN" altLang="en-US" sz="2800" dirty="0" smtClean="0"/>
              <a:t>（四）</a:t>
            </a:r>
            <a:r>
              <a:rPr lang="zh-CN" altLang="zh-CN" sz="2800" dirty="0"/>
              <a:t>无交互作用的方差分析</a:t>
            </a:r>
            <a:endParaRPr lang="en-US" altLang="zh-CN" sz="2800" dirty="0" smtClean="0"/>
          </a:p>
          <a:p>
            <a:r>
              <a:rPr lang="zh-CN" altLang="zh-CN" sz="2800" dirty="0"/>
              <a:t>在大多数情况下，我们确实有必要对受训者进行至少</a:t>
            </a:r>
            <a:r>
              <a:rPr lang="en-US" altLang="zh-CN" sz="2800" dirty="0"/>
              <a:t>2</a:t>
            </a:r>
            <a:r>
              <a:rPr lang="zh-CN" altLang="zh-CN" sz="2800" dirty="0"/>
              <a:t>次测量，训练之前测量一下他们的基础焦虑水平，标出每个人的“起跑线”，训练全部结束后再测一次。两次测验分别称为前测与后测。训练的最终结果自然是后测的得分，但是这个后测得分不可避免地与基础焦虑水平有关联。这样一来，我们就希望有一种方法，能够将同为连续型变量的基础焦虑水平对结果的干扰剔除出去。协方差分析就是这样一种方法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r>
              <a:rPr lang="zh-CN" altLang="en-US" sz="2800" dirty="0"/>
              <a:t>例</a:t>
            </a:r>
            <a:r>
              <a:rPr lang="zh-CN" altLang="en-US" sz="2800" dirty="0" smtClean="0"/>
              <a:t>题</a:t>
            </a:r>
            <a:r>
              <a:rPr lang="en-US" altLang="zh-CN" sz="2800" dirty="0" smtClean="0"/>
              <a:t>4.8</a:t>
            </a:r>
          </a:p>
          <a:p>
            <a:r>
              <a:rPr lang="zh-CN" altLang="en-US" sz="2800" dirty="0"/>
              <a:t>详</a:t>
            </a:r>
            <a:r>
              <a:rPr lang="zh-CN" altLang="en-US" sz="2800" dirty="0" smtClean="0"/>
              <a:t>见</a:t>
            </a:r>
            <a:r>
              <a:rPr lang="en-US" altLang="zh-CN" sz="2800" dirty="0" smtClean="0"/>
              <a:t>P69—P71</a:t>
            </a:r>
          </a:p>
          <a:p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410393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392" y="2708920"/>
            <a:ext cx="10363200" cy="1143000"/>
          </a:xfrm>
        </p:spPr>
        <p:txBody>
          <a:bodyPr/>
          <a:lstStyle/>
          <a:p>
            <a:r>
              <a:rPr lang="zh-CN" altLang="en-US" sz="5400" b="1" dirty="0" smtClean="0"/>
              <a:t>谢谢！</a:t>
            </a:r>
            <a:endParaRPr lang="zh-CN" alt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747860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855640" y="2734793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zh-CN" altLang="en-US" sz="4400" dirty="0" smtClean="0"/>
              <a:t>第一</a:t>
            </a:r>
            <a:r>
              <a:rPr lang="zh-CN" altLang="en-US" sz="4400" dirty="0" smtClean="0"/>
              <a:t>节  假</a:t>
            </a:r>
            <a:r>
              <a:rPr lang="zh-CN" altLang="en-US" sz="4400" dirty="0"/>
              <a:t>设检验</a:t>
            </a:r>
            <a:endParaRPr lang="en-US" altLang="zh-CN" sz="4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3927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</a:t>
            </a:r>
            <a:r>
              <a:rPr lang="zh-CN" altLang="en-US" b="1" dirty="0"/>
              <a:t>、假设检验的基本概念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dirty="0" smtClean="0"/>
              <a:t>推</a:t>
            </a:r>
            <a:r>
              <a:rPr lang="zh-CN" altLang="zh-CN" sz="2800" dirty="0"/>
              <a:t>断统计的两大基本任务，一是参数估计，二是假设检验。心理学研究者更常用到假设检验。</a:t>
            </a:r>
          </a:p>
          <a:p>
            <a:r>
              <a:rPr lang="zh-CN" altLang="zh-CN" sz="2800" dirty="0" smtClean="0"/>
              <a:t>所</a:t>
            </a:r>
            <a:r>
              <a:rPr lang="zh-CN" altLang="zh-CN" sz="2800" dirty="0"/>
              <a:t>谓假设检验，就是在给定的显著性水平下，从零假设出发，根据检验统计量的值，对关于总体参数（或总体分布）的假设做出拒绝或保留的决策。</a:t>
            </a:r>
          </a:p>
          <a:p>
            <a:r>
              <a:rPr lang="zh-CN" altLang="zh-CN" sz="2800" dirty="0" smtClean="0"/>
              <a:t>假</a:t>
            </a:r>
            <a:r>
              <a:rPr lang="zh-CN" altLang="zh-CN" sz="2800" dirty="0"/>
              <a:t>设检验通常需要</a:t>
            </a:r>
            <a:r>
              <a:rPr lang="en-US" altLang="zh-CN" sz="2800" dirty="0"/>
              <a:t>4</a:t>
            </a:r>
            <a:r>
              <a:rPr lang="zh-CN" altLang="zh-CN" sz="2800" dirty="0"/>
              <a:t>个基本步</a:t>
            </a:r>
            <a:r>
              <a:rPr lang="zh-CN" altLang="zh-CN" sz="2800" dirty="0" smtClean="0"/>
              <a:t>骤</a:t>
            </a:r>
            <a:r>
              <a:rPr lang="zh-CN" altLang="en-US" sz="2800" dirty="0" smtClean="0"/>
              <a:t>。</a:t>
            </a:r>
            <a:endParaRPr lang="en-US" altLang="zh-CN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</a:t>
            </a:r>
            <a:r>
              <a:rPr lang="zh-CN" altLang="en-US" b="1" dirty="0"/>
              <a:t>、假设检验的基本概念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（一）</a:t>
            </a:r>
            <a:r>
              <a:rPr lang="zh-CN" altLang="zh-CN" sz="2800" dirty="0"/>
              <a:t>提出零假设和备择假</a:t>
            </a:r>
            <a:r>
              <a:rPr lang="zh-CN" altLang="zh-CN" sz="2800" dirty="0" smtClean="0"/>
              <a:t>设</a:t>
            </a:r>
            <a:endParaRPr lang="en-US" altLang="zh-CN" sz="2800" dirty="0"/>
          </a:p>
          <a:p>
            <a:r>
              <a:rPr lang="zh-CN" altLang="zh-CN" sz="2800" dirty="0"/>
              <a:t>零假设（</a:t>
            </a:r>
            <a:r>
              <a:rPr lang="en-US" altLang="zh-CN" sz="2800" dirty="0"/>
              <a:t>H0</a:t>
            </a:r>
            <a:r>
              <a:rPr lang="zh-CN" altLang="zh-CN" sz="2800" dirty="0"/>
              <a:t>）又称原假设、虚无假设或解消假设</a:t>
            </a:r>
            <a:r>
              <a:rPr lang="zh-CN" altLang="zh-CN" sz="2800" dirty="0" smtClean="0"/>
              <a:t>；</a:t>
            </a:r>
            <a:endParaRPr lang="en-US" altLang="zh-CN" sz="2800" dirty="0" smtClean="0"/>
          </a:p>
          <a:p>
            <a:r>
              <a:rPr lang="zh-CN" altLang="zh-CN" sz="2800" dirty="0" smtClean="0"/>
              <a:t>备</a:t>
            </a:r>
            <a:r>
              <a:rPr lang="zh-CN" altLang="zh-CN" sz="2800" dirty="0"/>
              <a:t>择假设（</a:t>
            </a:r>
            <a:r>
              <a:rPr lang="en-US" altLang="zh-CN" sz="2800" dirty="0"/>
              <a:t>H1</a:t>
            </a:r>
            <a:r>
              <a:rPr lang="zh-CN" altLang="zh-CN" sz="2800" dirty="0"/>
              <a:t>）又称“研究假设”或“对立假设”，其含义就是“零假设不成立</a:t>
            </a:r>
            <a:r>
              <a:rPr lang="zh-CN" altLang="zh-CN" sz="2800" dirty="0" smtClean="0"/>
              <a:t>”。</a:t>
            </a:r>
            <a:endParaRPr lang="en-US" altLang="zh-CN" sz="2800" dirty="0" smtClean="0"/>
          </a:p>
          <a:p>
            <a:r>
              <a:rPr lang="zh-CN" altLang="zh-CN" sz="2800" dirty="0" smtClean="0"/>
              <a:t>如</a:t>
            </a:r>
            <a:r>
              <a:rPr lang="zh-CN" altLang="zh-CN" sz="2800" dirty="0"/>
              <a:t>果零假设</a:t>
            </a:r>
            <a:r>
              <a:rPr lang="zh-CN" altLang="zh-CN" sz="2800" dirty="0" smtClean="0"/>
              <a:t>是</a:t>
            </a:r>
            <a:endParaRPr lang="en-US" altLang="zh-CN" sz="2800" dirty="0" smtClean="0"/>
          </a:p>
          <a:p>
            <a:endParaRPr lang="zh-CN" altLang="zh-CN" sz="2800" dirty="0"/>
          </a:p>
          <a:p>
            <a:r>
              <a:rPr lang="zh-CN" altLang="zh-CN" sz="2800" dirty="0" smtClean="0"/>
              <a:t>备</a:t>
            </a:r>
            <a:r>
              <a:rPr lang="zh-CN" altLang="zh-CN" sz="2800" dirty="0"/>
              <a:t>择假设就是</a:t>
            </a:r>
          </a:p>
          <a:p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4509120"/>
            <a:ext cx="1435925" cy="49817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5589240"/>
            <a:ext cx="1435925" cy="39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117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</a:t>
            </a:r>
            <a:r>
              <a:rPr lang="zh-CN" altLang="en-US" b="1" dirty="0"/>
              <a:t>、假设检验的基本概念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（二）</a:t>
            </a:r>
            <a:r>
              <a:rPr lang="zh-CN" altLang="zh-CN" sz="2800" dirty="0"/>
              <a:t>确定适当的检验统计量并计算其</a:t>
            </a:r>
            <a:r>
              <a:rPr lang="zh-CN" altLang="zh-CN" sz="2800" dirty="0" smtClean="0"/>
              <a:t>值</a:t>
            </a:r>
            <a:endParaRPr lang="en-US" altLang="zh-CN" sz="2800" dirty="0" smtClean="0"/>
          </a:p>
          <a:p>
            <a:r>
              <a:rPr lang="zh-CN" altLang="zh-CN" sz="2800" dirty="0"/>
              <a:t> 假设检验是以抽样分布为数学基础的。学过初级心理统计的人都知道，要根据问题的具体情况，找到适当的抽样分布，选择相应的检验统计量。如果统计量服从正态分布，就要用正态分布的公式计算检验统计量，并查正态分布表求其临界值。</a:t>
            </a:r>
          </a:p>
          <a:p>
            <a:r>
              <a:rPr lang="zh-CN" altLang="zh-CN" sz="2800" dirty="0" smtClean="0"/>
              <a:t>下</a:t>
            </a:r>
            <a:r>
              <a:rPr lang="zh-CN" altLang="zh-CN" sz="2800" dirty="0"/>
              <a:t>面这个式子是许多常用检验统计量的通式</a:t>
            </a:r>
            <a:r>
              <a:rPr lang="zh-CN" altLang="zh-CN" sz="2800" dirty="0" smtClean="0"/>
              <a:t>：</a:t>
            </a:r>
            <a:endParaRPr lang="zh-CN" altLang="zh-CN" sz="2800" dirty="0"/>
          </a:p>
          <a:p>
            <a:r>
              <a:rPr lang="zh-CN" altLang="zh-CN" sz="2800" dirty="0"/>
              <a:t>检验统计量</a:t>
            </a:r>
            <a:r>
              <a:rPr lang="en-US" altLang="zh-CN" sz="2800" dirty="0"/>
              <a:t>=(</a:t>
            </a:r>
            <a:r>
              <a:rPr lang="zh-CN" altLang="zh-CN" sz="2800" dirty="0"/>
              <a:t>样本统计量值</a:t>
            </a:r>
            <a:r>
              <a:rPr lang="en-US" altLang="zh-CN" sz="2800" dirty="0"/>
              <a:t>-</a:t>
            </a:r>
            <a:r>
              <a:rPr lang="zh-CN" altLang="zh-CN" sz="2800" dirty="0"/>
              <a:t>参数值）</a:t>
            </a:r>
            <a:r>
              <a:rPr lang="en-US" altLang="zh-CN" sz="2800" dirty="0"/>
              <a:t>/</a:t>
            </a:r>
            <a:r>
              <a:rPr lang="zh-CN" altLang="zh-CN" sz="2800" dirty="0"/>
              <a:t>样本统计量的标准误</a:t>
            </a:r>
          </a:p>
          <a:p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365048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</a:t>
            </a:r>
            <a:r>
              <a:rPr lang="zh-CN" altLang="en-US" b="1" dirty="0"/>
              <a:t>、假设检验的基本概念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981200"/>
            <a:ext cx="10942240" cy="4114800"/>
          </a:xfrm>
        </p:spPr>
        <p:txBody>
          <a:bodyPr/>
          <a:lstStyle/>
          <a:p>
            <a:r>
              <a:rPr lang="zh-CN" altLang="en-US" sz="2800" dirty="0" smtClean="0"/>
              <a:t>（三）</a:t>
            </a:r>
            <a:r>
              <a:rPr lang="zh-CN" altLang="zh-CN" sz="2800" dirty="0"/>
              <a:t>规定显著性水平和检验的方向</a:t>
            </a:r>
            <a:r>
              <a:rPr lang="zh-CN" altLang="zh-CN" sz="2800" dirty="0" smtClean="0"/>
              <a:t>性</a:t>
            </a:r>
            <a:endParaRPr lang="en-US" altLang="zh-CN" sz="2800" dirty="0" smtClean="0"/>
          </a:p>
          <a:p>
            <a:r>
              <a:rPr lang="zh-CN" altLang="zh-CN" sz="2800" dirty="0"/>
              <a:t> 显著性水平就是我们规定的小概率事件的概率α，通常情况下，我们规定α为</a:t>
            </a:r>
            <a:r>
              <a:rPr lang="en-US" altLang="zh-CN" sz="2800" dirty="0"/>
              <a:t>0.05</a:t>
            </a:r>
            <a:r>
              <a:rPr lang="zh-CN" altLang="zh-CN" sz="2800" dirty="0"/>
              <a:t>或</a:t>
            </a:r>
            <a:r>
              <a:rPr lang="en-US" altLang="zh-CN" sz="2800" dirty="0"/>
              <a:t>0.01</a:t>
            </a:r>
            <a:r>
              <a:rPr lang="zh-CN" altLang="zh-CN" sz="2800" dirty="0"/>
              <a:t>。</a:t>
            </a:r>
          </a:p>
          <a:p>
            <a:r>
              <a:rPr lang="zh-CN" altLang="zh-CN" sz="2800" dirty="0" smtClean="0"/>
              <a:t>假</a:t>
            </a:r>
            <a:r>
              <a:rPr lang="zh-CN" altLang="zh-CN" sz="2800" dirty="0"/>
              <a:t>设检验分为双侧检验和单侧检验，如果是单侧检验，还有左侧检验和右侧检验之分。</a:t>
            </a:r>
          </a:p>
          <a:p>
            <a:r>
              <a:rPr lang="zh-CN" altLang="zh-CN" sz="2800" dirty="0" smtClean="0"/>
              <a:t>当</a:t>
            </a:r>
            <a:r>
              <a:rPr lang="zh-CN" altLang="zh-CN" sz="2800" dirty="0"/>
              <a:t>规定了显著性水平和检验的方向性之后，就可以设定零假设的接受域和拒绝域。双侧检验时，将α等分为左右两个部分，在抽样分布的两侧各设一个拒绝域，中间就是接受域。单侧检验时，要根据问题要求，将与α对应的拒绝域全部置于抽样分布的左侧或右侧，其余区域则规定为接受域。</a:t>
            </a:r>
          </a:p>
          <a:p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2342388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</a:t>
            </a:r>
            <a:r>
              <a:rPr lang="zh-CN" altLang="en-US" b="1" dirty="0"/>
              <a:t>、假设检验的基本概念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（四）</a:t>
            </a:r>
            <a:r>
              <a:rPr lang="zh-CN" altLang="zh-CN" sz="2800" dirty="0"/>
              <a:t>统计决</a:t>
            </a:r>
            <a:r>
              <a:rPr lang="zh-CN" altLang="zh-CN" sz="2800" dirty="0" smtClean="0"/>
              <a:t>策</a:t>
            </a:r>
            <a:endParaRPr lang="en-US" altLang="zh-CN" sz="2800" dirty="0" smtClean="0"/>
          </a:p>
          <a:p>
            <a:r>
              <a:rPr lang="zh-CN" altLang="zh-CN" sz="2800" dirty="0"/>
              <a:t> 算出选定的检验统计量的数值后，判断其落入了接受域还是拒绝域，或者该数值对应的</a:t>
            </a:r>
            <a:r>
              <a:rPr lang="en-US" altLang="zh-CN" sz="2800" dirty="0"/>
              <a:t>P</a:t>
            </a:r>
            <a:r>
              <a:rPr lang="zh-CN" altLang="zh-CN" sz="2800" dirty="0"/>
              <a:t>值（在零假设成立的前提下，检验统计量值比所得数值更偏离参数值的概率）是否小于α，以决定接受还是拒绝零假设。但是要注意，拒绝零假设并不意味着零假设一定是错误的，反之亦然。</a:t>
            </a:r>
          </a:p>
          <a:p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1291436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</a:t>
            </a:r>
            <a:r>
              <a:rPr lang="zh-CN" altLang="en-US" b="1" dirty="0"/>
              <a:t>、个体差异的显著性检验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（四）</a:t>
            </a:r>
            <a:r>
              <a:rPr lang="zh-CN" altLang="zh-CN" sz="2800" dirty="0"/>
              <a:t>统计决</a:t>
            </a:r>
            <a:r>
              <a:rPr lang="zh-CN" altLang="zh-CN" sz="2800" dirty="0" smtClean="0"/>
              <a:t>策</a:t>
            </a:r>
            <a:endParaRPr lang="en-US" altLang="zh-CN" sz="2800" dirty="0" smtClean="0"/>
          </a:p>
          <a:p>
            <a:r>
              <a:rPr lang="zh-CN" altLang="zh-CN" sz="2800" dirty="0"/>
              <a:t>我们可以将在日常生活中判断一个个体是否“另类”的决策活动（其实更像是一种诊断），看成是对“个体与其总体之间无显著差异”这一假设所做的决策。这样，我们就可以提出零假设（</a:t>
            </a:r>
            <a:r>
              <a:rPr lang="en-US" altLang="zh-CN" sz="2800" dirty="0"/>
              <a:t>H0</a:t>
            </a:r>
            <a:r>
              <a:rPr lang="zh-CN" altLang="zh-CN" sz="2800" dirty="0"/>
              <a:t>）和备择假设（</a:t>
            </a:r>
            <a:r>
              <a:rPr lang="en-US" altLang="zh-CN" sz="2800" dirty="0"/>
              <a:t>H1</a:t>
            </a:r>
            <a:r>
              <a:rPr lang="zh-CN" altLang="zh-CN" sz="2800" dirty="0" smtClean="0"/>
              <a:t>）。</a:t>
            </a:r>
            <a:endParaRPr lang="en-US" altLang="zh-CN" sz="2800" dirty="0" smtClean="0"/>
          </a:p>
          <a:p>
            <a:r>
              <a:rPr lang="en-US" altLang="zh-CN" sz="2800" dirty="0"/>
              <a:t> </a:t>
            </a:r>
            <a:r>
              <a:rPr lang="zh-CN" altLang="zh-CN" sz="2800" dirty="0"/>
              <a:t>在科学研究中，假设检验都需要知道检验统计量的抽样分布特点，而在上面这种对个体进行的假设检验中，只需要知道总体分布，得出在零假设成立的前提下，总体中有多大比例的个体观察值比待检验的个体更偏离</a:t>
            </a:r>
            <a:r>
              <a:rPr lang="en-US" altLang="zh-CN" sz="2800" dirty="0"/>
              <a:t>H0</a:t>
            </a:r>
            <a:r>
              <a:rPr lang="zh-CN" altLang="zh-CN" sz="2800" dirty="0"/>
              <a:t>规定的参数值就可以了。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28802206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JlMWY2ZDVhYmNiZTVkODBhOWEzZmZlMTQ2OThhM2YifQ=="/>
</p:tagLst>
</file>

<file path=ppt/theme/theme1.xml><?xml version="1.0" encoding="utf-8"?>
<a:theme xmlns:a="http://schemas.openxmlformats.org/drawingml/2006/main" name="认知心理学01.htm">
  <a:themeElements>
    <a:clrScheme name="认知心理学01.htm 8">
      <a:dk1>
        <a:srgbClr val="0000CC"/>
      </a:dk1>
      <a:lt1>
        <a:srgbClr val="FFFFCC"/>
      </a:lt1>
      <a:dk2>
        <a:srgbClr val="FF6600"/>
      </a:dk2>
      <a:lt2>
        <a:srgbClr val="969696"/>
      </a:lt2>
      <a:accent1>
        <a:srgbClr val="FF9900"/>
      </a:accent1>
      <a:accent2>
        <a:srgbClr val="00FFFF"/>
      </a:accent2>
      <a:accent3>
        <a:srgbClr val="FFFFE2"/>
      </a:accent3>
      <a:accent4>
        <a:srgbClr val="0000AE"/>
      </a:accent4>
      <a:accent5>
        <a:srgbClr val="FFCAAA"/>
      </a:accent5>
      <a:accent6>
        <a:srgbClr val="00E7E7"/>
      </a:accent6>
      <a:hlink>
        <a:srgbClr val="0000CC"/>
      </a:hlink>
      <a:folHlink>
        <a:srgbClr val="9999FF"/>
      </a:folHlink>
    </a:clrScheme>
    <a:fontScheme name="自定义 1">
      <a:majorFont>
        <a:latin typeface="Times New Roman"/>
        <a:ea typeface="楷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认知心理学01.htm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认知心理学01.htm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8">
        <a:dk1>
          <a:srgbClr val="0000CC"/>
        </a:dk1>
        <a:lt1>
          <a:srgbClr val="FFFFCC"/>
        </a:lt1>
        <a:dk2>
          <a:srgbClr val="FF6600"/>
        </a:dk2>
        <a:lt2>
          <a:srgbClr val="969696"/>
        </a:lt2>
        <a:accent1>
          <a:srgbClr val="FF9900"/>
        </a:accent1>
        <a:accent2>
          <a:srgbClr val="00FFFF"/>
        </a:accent2>
        <a:accent3>
          <a:srgbClr val="FFFFE2"/>
        </a:accent3>
        <a:accent4>
          <a:srgbClr val="0000AE"/>
        </a:accent4>
        <a:accent5>
          <a:srgbClr val="FFCAAA"/>
        </a:accent5>
        <a:accent6>
          <a:srgbClr val="00E7E7"/>
        </a:accent6>
        <a:hlink>
          <a:srgbClr val="0000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3296</Words>
  <Application>Microsoft Office PowerPoint</Application>
  <PresentationFormat>宽屏</PresentationFormat>
  <Paragraphs>151</Paragraphs>
  <Slides>27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3" baseType="lpstr">
      <vt:lpstr>等线</vt:lpstr>
      <vt:lpstr>楷体</vt:lpstr>
      <vt:lpstr>宋体</vt:lpstr>
      <vt:lpstr>Arial</vt:lpstr>
      <vt:lpstr>Times New Roman</vt:lpstr>
      <vt:lpstr>认知心理学01.htm</vt:lpstr>
      <vt:lpstr>心理统计方法与应用</vt:lpstr>
      <vt:lpstr>第4章 参数假设检验</vt:lpstr>
      <vt:lpstr>PowerPoint 演示文稿</vt:lpstr>
      <vt:lpstr>一、假设检验的基本概念</vt:lpstr>
      <vt:lpstr>一、假设检验的基本概念</vt:lpstr>
      <vt:lpstr>一、假设检验的基本概念</vt:lpstr>
      <vt:lpstr>一、假设检验的基本概念</vt:lpstr>
      <vt:lpstr>一、假设检验的基本概念</vt:lpstr>
      <vt:lpstr>二、个体差异的显著性检验</vt:lpstr>
      <vt:lpstr>例题4.1</vt:lpstr>
      <vt:lpstr>例题4.2</vt:lpstr>
      <vt:lpstr>PowerPoint 演示文稿</vt:lpstr>
      <vt:lpstr>一、t检验</vt:lpstr>
      <vt:lpstr>一、t检验</vt:lpstr>
      <vt:lpstr>一、t检验</vt:lpstr>
      <vt:lpstr>一、t检验</vt:lpstr>
      <vt:lpstr>一、t检验</vt:lpstr>
      <vt:lpstr>一、t检验</vt:lpstr>
      <vt:lpstr>一、t检验</vt:lpstr>
      <vt:lpstr>一、t检验</vt:lpstr>
      <vt:lpstr>二、初级的方差分析</vt:lpstr>
      <vt:lpstr>二、初级的方差分析</vt:lpstr>
      <vt:lpstr>二、初级的方差分析</vt:lpstr>
      <vt:lpstr>二、初级的方差分析</vt:lpstr>
      <vt:lpstr>二、初级的方差分析</vt:lpstr>
      <vt:lpstr>三、协方差分析和重复测量的方差分析</vt:lpstr>
      <vt:lpstr>谢谢！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MAP应用心理统计学01多元线性回归</dc:title>
  <dc:creator>admin</dc:creator>
  <cp:lastModifiedBy>test</cp:lastModifiedBy>
  <cp:revision>92</cp:revision>
  <cp:lastPrinted>2411-12-30T00:00:00Z</cp:lastPrinted>
  <dcterms:created xsi:type="dcterms:W3CDTF">2011-09-18T22:05:00Z</dcterms:created>
  <dcterms:modified xsi:type="dcterms:W3CDTF">2024-10-22T08:15:15Z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F98C19BE935F461392905B6D28A5A406_12</vt:lpwstr>
  </property>
</Properties>
</file>