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notesSlides/notesSlide3.xml" ContentType="application/vnd.openxmlformats-officedocument.presentationml.notesSlide+xml"/>
  <Override PartName="/ppt/ink/ink3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6" r:id="rId2"/>
    <p:sldId id="434" r:id="rId3"/>
    <p:sldId id="435" r:id="rId4"/>
    <p:sldId id="407" r:id="rId5"/>
    <p:sldId id="436" r:id="rId6"/>
    <p:sldId id="437" r:id="rId7"/>
    <p:sldId id="438" r:id="rId8"/>
    <p:sldId id="439" r:id="rId9"/>
    <p:sldId id="440" r:id="rId10"/>
    <p:sldId id="442" r:id="rId11"/>
    <p:sldId id="443" r:id="rId12"/>
    <p:sldId id="457" r:id="rId13"/>
    <p:sldId id="444" r:id="rId14"/>
    <p:sldId id="445" r:id="rId15"/>
    <p:sldId id="458" r:id="rId16"/>
    <p:sldId id="447" r:id="rId17"/>
    <p:sldId id="446" r:id="rId18"/>
    <p:sldId id="459" r:id="rId19"/>
    <p:sldId id="441" r:id="rId20"/>
    <p:sldId id="448" r:id="rId21"/>
    <p:sldId id="449" r:id="rId22"/>
    <p:sldId id="450" r:id="rId23"/>
    <p:sldId id="451" r:id="rId24"/>
    <p:sldId id="452" r:id="rId25"/>
    <p:sldId id="453" r:id="rId26"/>
    <p:sldId id="454" r:id="rId27"/>
    <p:sldId id="455" r:id="rId28"/>
    <p:sldId id="456" r:id="rId29"/>
  </p:sldIdLst>
  <p:sldSz cx="12192000" cy="6858000"/>
  <p:notesSz cx="6858000" cy="9144000"/>
  <p:custDataLst>
    <p:tags r:id="rId31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5" autoAdjust="0"/>
    <p:restoredTop sz="94660"/>
  </p:normalViewPr>
  <p:slideViewPr>
    <p:cSldViewPr showGuides="1">
      <p:cViewPr varScale="1">
        <p:scale>
          <a:sx n="70" d="100"/>
          <a:sy n="70" d="100"/>
        </p:scale>
        <p:origin x="744" y="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21T14:20: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11435,'0'0'4100,"0"0"-417,0 0-4227,0 0-257,0 0-320,0 0-385,0 0-383,0 0-578,0 0-1472,0 0 255,27 38 417,-44-38 3267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B132A40-A94D-4300-A2F8-DF143DAA46DC}" type="datetimeFigureOut">
              <a:rPr lang="zh-CN" altLang="en-US"/>
              <a:t>2024/10/22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5565E85-EAA6-4870-BB76-0A4C59DA0F9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085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150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866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350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22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65E85-EAA6-4870-BB76-0A4C59DA0F9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335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CA05FF7-BC3A-4875-9AC9-F8431D49FF0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674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AD29E-7FD3-4A55-98D1-B70CA8754EA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2759E-D996-44C3-BA2B-C2C10630A9E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74255-7042-4D04-9A8A-BE4E42DC4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D961-7350-4FD7-AE1E-22127E1947B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3A94-E06C-4D3E-A4BA-2A5557D178E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53E22-C571-4398-992B-54B4C26428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ECF7-0BAC-445D-A877-D0DE0B1A115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D840-E2CD-4792-A479-0C2C5D2F9E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57FCA-C248-48BB-818B-22C3C73B366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FEBE-2418-44EF-AFD7-3CC60B21DF3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B7081-36F6-41E7-9AFC-155A110BBF0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C051FFF-2D9F-49A9-A0D9-5CC313A2510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351584" y="2204864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sz="6600" b="1" dirty="0"/>
              <a:t>心理统计方法与应用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21055" y="5373216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dirty="0"/>
              <a:t>华东师范大学出版社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三、条件概率及其应用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（一）条件概率的定义</a:t>
            </a: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zh-CN" altLang="zh-CN" dirty="0"/>
              <a:t>条件概率的定义是：若</a:t>
            </a:r>
            <a:r>
              <a:rPr lang="en-US" altLang="zh-CN" dirty="0"/>
              <a:t>A</a:t>
            </a:r>
            <a:r>
              <a:rPr lang="zh-CN" altLang="zh-CN" dirty="0"/>
              <a:t>和</a:t>
            </a:r>
            <a:r>
              <a:rPr lang="en-US" altLang="zh-CN" dirty="0"/>
              <a:t>B</a:t>
            </a:r>
            <a:r>
              <a:rPr lang="zh-CN" altLang="zh-CN" dirty="0"/>
              <a:t>是一定条件组下的两个随机事件，且</a:t>
            </a:r>
            <a:r>
              <a:rPr lang="en-US" altLang="zh-CN" dirty="0"/>
              <a:t>P(B</a:t>
            </a:r>
            <a:r>
              <a:rPr lang="zh-CN" altLang="zh-CN" dirty="0"/>
              <a:t>）≠</a:t>
            </a:r>
            <a:r>
              <a:rPr lang="en-US" altLang="zh-CN" dirty="0"/>
              <a:t>0</a:t>
            </a:r>
            <a:r>
              <a:rPr lang="zh-CN" altLang="zh-CN" dirty="0"/>
              <a:t>，则称在</a:t>
            </a:r>
            <a:r>
              <a:rPr lang="en-US" altLang="zh-CN" dirty="0"/>
              <a:t>B</a:t>
            </a:r>
            <a:r>
              <a:rPr lang="zh-CN" altLang="zh-CN" dirty="0"/>
              <a:t>发生的前提下</a:t>
            </a:r>
            <a:r>
              <a:rPr lang="en-US" altLang="zh-CN" dirty="0"/>
              <a:t>A</a:t>
            </a:r>
            <a:r>
              <a:rPr lang="zh-CN" altLang="zh-CN" dirty="0"/>
              <a:t>发生的概率为条件概率，记做</a:t>
            </a:r>
            <a:r>
              <a:rPr lang="en-US" altLang="zh-CN" dirty="0"/>
              <a:t>P(A|B</a:t>
            </a:r>
            <a:r>
              <a:rPr lang="zh-CN" altLang="zh-CN" dirty="0"/>
              <a:t>）。条件概率计算公式是</a:t>
            </a:r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4509120"/>
            <a:ext cx="4536504" cy="125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074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1.2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假设某种疾病的发病率为</a:t>
            </a:r>
            <a:r>
              <a:rPr lang="en-US" altLang="zh-CN" sz="2800" dirty="0"/>
              <a:t>1%</a:t>
            </a:r>
            <a:r>
              <a:rPr lang="zh-CN" altLang="zh-CN" sz="2800" dirty="0"/>
              <a:t>，该病病人接受某种化验的阳性率为</a:t>
            </a:r>
            <a:r>
              <a:rPr lang="en-US" altLang="zh-CN" sz="2800" dirty="0"/>
              <a:t>90%</a:t>
            </a:r>
            <a:r>
              <a:rPr lang="zh-CN" altLang="zh-CN" sz="2800" dirty="0"/>
              <a:t>。如果从人群中随机抽取一人，此人既患该病又阳性的概率是多少？</a:t>
            </a:r>
          </a:p>
          <a:p>
            <a:endParaRPr lang="en-US" altLang="zh-CN" sz="2800" dirty="0"/>
          </a:p>
          <a:p>
            <a:endParaRPr lang="zh-CN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917470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1.2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根据题意，</a:t>
            </a:r>
            <a:r>
              <a:rPr lang="en-US" altLang="zh-CN" sz="2800" dirty="0"/>
              <a:t>90%</a:t>
            </a:r>
            <a:r>
              <a:rPr lang="zh-CN" altLang="zh-CN" sz="2800" dirty="0"/>
              <a:t>是一个条件概率，其前提是“该病病人”。因此，如果从人群中随机抽取一人，此人既患该病又阳性的概率</a:t>
            </a:r>
            <a:r>
              <a:rPr lang="en-US" altLang="zh-CN" sz="2800" dirty="0"/>
              <a:t>P(</a:t>
            </a:r>
            <a:r>
              <a:rPr lang="zh-CN" altLang="zh-CN" sz="2800" dirty="0"/>
              <a:t>患该病×阳性）应该是</a:t>
            </a:r>
          </a:p>
          <a:p>
            <a:pPr marL="0" indent="0">
              <a:buNone/>
            </a:pPr>
            <a:r>
              <a:rPr lang="en-US" altLang="zh-CN" sz="2800" dirty="0"/>
              <a:t>               P(</a:t>
            </a:r>
            <a:r>
              <a:rPr lang="zh-CN" altLang="zh-CN" sz="2800" dirty="0"/>
              <a:t>患病）×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患该病）</a:t>
            </a:r>
            <a:r>
              <a:rPr lang="en-US" altLang="zh-CN" sz="2800" dirty="0"/>
              <a:t>=0.01</a:t>
            </a:r>
            <a:r>
              <a:rPr lang="zh-CN" altLang="zh-CN" sz="2800" dirty="0"/>
              <a:t>×</a:t>
            </a:r>
            <a:r>
              <a:rPr lang="en-US" altLang="zh-CN" sz="2800" dirty="0"/>
              <a:t>0.9=0.009</a:t>
            </a:r>
            <a:endParaRPr lang="zh-CN" altLang="zh-CN" sz="2800" dirty="0"/>
          </a:p>
          <a:p>
            <a:endParaRPr lang="en-US" altLang="zh-CN" sz="2800" dirty="0"/>
          </a:p>
          <a:p>
            <a:endParaRPr lang="zh-CN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4120343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三、条件概率及其应用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（二）</a:t>
            </a:r>
            <a:r>
              <a:rPr lang="zh-CN" altLang="zh-CN" dirty="0"/>
              <a:t>全概率公式</a:t>
            </a:r>
            <a:endParaRPr lang="en-US" altLang="zh-CN" dirty="0"/>
          </a:p>
          <a:p>
            <a:r>
              <a:rPr lang="zh-CN" altLang="zh-CN" dirty="0"/>
              <a:t>全概率公式计算的是各种原因性事件（</a:t>
            </a:r>
            <a:r>
              <a:rPr lang="en-US" altLang="zh-CN" dirty="0"/>
              <a:t>A1</a:t>
            </a:r>
            <a:r>
              <a:rPr lang="zh-CN" altLang="zh-CN" dirty="0"/>
              <a:t>，</a:t>
            </a:r>
            <a:r>
              <a:rPr lang="en-US" altLang="zh-CN" dirty="0"/>
              <a:t> A2</a:t>
            </a:r>
            <a:r>
              <a:rPr lang="zh-CN" altLang="zh-CN" dirty="0"/>
              <a:t>， …，</a:t>
            </a:r>
            <a:r>
              <a:rPr lang="en-US" altLang="zh-CN" dirty="0"/>
              <a:t> An</a:t>
            </a:r>
            <a:r>
              <a:rPr lang="zh-CN" altLang="zh-CN" dirty="0"/>
              <a:t>）发生的条件下某结果性事件</a:t>
            </a:r>
            <a:r>
              <a:rPr lang="en-US" altLang="zh-CN" dirty="0"/>
              <a:t>B</a:t>
            </a:r>
            <a:r>
              <a:rPr lang="zh-CN" altLang="zh-CN" dirty="0"/>
              <a:t>发生的总概率。</a:t>
            </a:r>
          </a:p>
          <a:p>
            <a:r>
              <a:rPr lang="en-US" altLang="zh-CN" dirty="0"/>
              <a:t>    </a:t>
            </a:r>
            <a:r>
              <a:rPr lang="zh-CN" altLang="zh-CN" dirty="0"/>
              <a:t>全概率公式可以这样表述：若事件组</a:t>
            </a:r>
            <a:r>
              <a:rPr lang="en-US" altLang="zh-CN" dirty="0"/>
              <a:t>A1</a:t>
            </a:r>
            <a:r>
              <a:rPr lang="zh-CN" altLang="zh-CN" dirty="0"/>
              <a:t>，</a:t>
            </a:r>
            <a:r>
              <a:rPr lang="en-US" altLang="zh-CN" dirty="0"/>
              <a:t> A2</a:t>
            </a:r>
            <a:r>
              <a:rPr lang="zh-CN" altLang="zh-CN" dirty="0"/>
              <a:t>， …，</a:t>
            </a:r>
            <a:r>
              <a:rPr lang="en-US" altLang="zh-CN" dirty="0"/>
              <a:t> An</a:t>
            </a:r>
            <a:r>
              <a:rPr lang="zh-CN" altLang="zh-CN" dirty="0"/>
              <a:t>为一完备事件组（即两两互斥，且组成基本空间Ω），则对于任一事件</a:t>
            </a:r>
            <a:r>
              <a:rPr lang="en-US" altLang="zh-CN" dirty="0"/>
              <a:t>B</a:t>
            </a:r>
            <a:r>
              <a:rPr lang="zh-CN" altLang="zh-CN" dirty="0"/>
              <a:t>都有</a:t>
            </a: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5517232"/>
            <a:ext cx="4553055" cy="95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72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1.3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2872" y="1752600"/>
            <a:ext cx="11086256" cy="4114800"/>
          </a:xfrm>
        </p:spPr>
        <p:txBody>
          <a:bodyPr/>
          <a:lstStyle/>
          <a:p>
            <a:r>
              <a:rPr lang="zh-CN" altLang="zh-CN" sz="2800" dirty="0"/>
              <a:t>假定在例题</a:t>
            </a:r>
            <a:r>
              <a:rPr lang="en-US" altLang="zh-CN" sz="2800" dirty="0"/>
              <a:t>1.2</a:t>
            </a:r>
            <a:r>
              <a:rPr lang="zh-CN" altLang="zh-CN" sz="2800" dirty="0"/>
              <a:t>中，化验出现假阳性的概率为</a:t>
            </a:r>
            <a:r>
              <a:rPr lang="en-US" altLang="zh-CN" sz="2800" dirty="0"/>
              <a:t>0.1</a:t>
            </a:r>
            <a:r>
              <a:rPr lang="zh-CN" altLang="zh-CN" sz="2800" dirty="0"/>
              <a:t>。如果未患该病的人在体检中接受该检验，问：这种检验的总阳性率是多少？</a:t>
            </a:r>
          </a:p>
          <a:p>
            <a:endParaRPr lang="en-US" altLang="zh-CN" sz="2800" dirty="0"/>
          </a:p>
          <a:p>
            <a:endParaRPr lang="zh-CN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303638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1.3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2872" y="1752600"/>
            <a:ext cx="11086256" cy="4114800"/>
          </a:xfrm>
        </p:spPr>
        <p:txBody>
          <a:bodyPr/>
          <a:lstStyle/>
          <a:p>
            <a:r>
              <a:rPr lang="zh-CN" altLang="zh-CN" sz="2800" dirty="0"/>
              <a:t>根据题意，真阳性率为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患该病）</a:t>
            </a:r>
            <a:r>
              <a:rPr lang="en-US" altLang="zh-CN" sz="2800" dirty="0"/>
              <a:t>=0.9</a:t>
            </a:r>
            <a:r>
              <a:rPr lang="zh-CN" altLang="zh-CN" sz="2800" dirty="0"/>
              <a:t>，假阳性率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未患该病）</a:t>
            </a:r>
            <a:r>
              <a:rPr lang="en-US" altLang="zh-CN" sz="2800" dirty="0"/>
              <a:t>=0.1</a:t>
            </a:r>
            <a:r>
              <a:rPr lang="zh-CN" altLang="zh-CN" sz="2800" dirty="0"/>
              <a:t>，总阳性率就是该病患者与非患者的阳性率的加权和：</a:t>
            </a:r>
          </a:p>
          <a:p>
            <a:pPr marL="0" indent="0">
              <a:buNone/>
            </a:pPr>
            <a:r>
              <a:rPr lang="en-US" altLang="zh-CN" sz="2800" dirty="0"/>
              <a:t>P(</a:t>
            </a:r>
            <a:r>
              <a:rPr lang="zh-CN" altLang="zh-CN" sz="2800" dirty="0"/>
              <a:t>阳性）</a:t>
            </a:r>
            <a:r>
              <a:rPr lang="en-US" altLang="zh-CN" sz="2800" dirty="0"/>
              <a:t>=P(</a:t>
            </a:r>
            <a:r>
              <a:rPr lang="zh-CN" altLang="zh-CN" sz="2800" dirty="0"/>
              <a:t>患病）×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患病）</a:t>
            </a:r>
            <a:r>
              <a:rPr lang="en-US" altLang="zh-CN" sz="2800" dirty="0"/>
              <a:t>+P(</a:t>
            </a:r>
            <a:r>
              <a:rPr lang="zh-CN" altLang="zh-CN" sz="2800" dirty="0"/>
              <a:t>未患病）×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未患病）</a:t>
            </a:r>
          </a:p>
          <a:p>
            <a:pPr marL="0" indent="0">
              <a:buNone/>
            </a:pPr>
            <a:r>
              <a:rPr lang="en-US" altLang="zh-CN" sz="2800" dirty="0"/>
              <a:t>=0.01×0.9+0.99×0.1=0.009+0.099=0.108</a:t>
            </a:r>
            <a:endParaRPr lang="zh-CN" altLang="zh-CN" sz="2800" dirty="0"/>
          </a:p>
          <a:p>
            <a:r>
              <a:rPr lang="zh-CN" altLang="zh-CN" sz="2800" dirty="0"/>
              <a:t>也就是说，如果从人群中随机抽取</a:t>
            </a:r>
            <a:r>
              <a:rPr lang="en-US" altLang="zh-CN" sz="2800" dirty="0"/>
              <a:t>1000</a:t>
            </a:r>
            <a:r>
              <a:rPr lang="zh-CN" altLang="zh-CN" sz="2800" dirty="0"/>
              <a:t>人进行检验，结果为阳性（含真假阳性）的人数理论上有</a:t>
            </a:r>
            <a:r>
              <a:rPr lang="en-US" altLang="zh-CN" sz="2800" dirty="0"/>
              <a:t>108</a:t>
            </a:r>
            <a:r>
              <a:rPr lang="zh-CN" altLang="zh-CN" sz="2800" dirty="0"/>
              <a:t>人，其中患该病者</a:t>
            </a:r>
            <a:r>
              <a:rPr lang="en-US" altLang="zh-CN" sz="2800" dirty="0"/>
              <a:t>10</a:t>
            </a:r>
            <a:r>
              <a:rPr lang="zh-CN" altLang="zh-CN" sz="2800" dirty="0"/>
              <a:t>人，真阳性者</a:t>
            </a:r>
            <a:r>
              <a:rPr lang="en-US" altLang="zh-CN" sz="2800" dirty="0"/>
              <a:t>9</a:t>
            </a:r>
            <a:r>
              <a:rPr lang="zh-CN" altLang="zh-CN" sz="2800" dirty="0"/>
              <a:t>人；未患该病者</a:t>
            </a:r>
            <a:r>
              <a:rPr lang="en-US" altLang="zh-CN" sz="2800" dirty="0"/>
              <a:t>990</a:t>
            </a:r>
            <a:r>
              <a:rPr lang="zh-CN" altLang="zh-CN" sz="2800" dirty="0"/>
              <a:t>人，假阳性者</a:t>
            </a:r>
            <a:r>
              <a:rPr lang="en-US" altLang="zh-CN" sz="2800" dirty="0"/>
              <a:t>99</a:t>
            </a:r>
            <a:r>
              <a:rPr lang="zh-CN" altLang="zh-CN" sz="2800" dirty="0"/>
              <a:t>人。</a:t>
            </a:r>
          </a:p>
          <a:p>
            <a:endParaRPr lang="en-US" altLang="zh-CN" sz="2800" dirty="0"/>
          </a:p>
          <a:p>
            <a:endParaRPr lang="zh-CN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861990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三、条件概率及其应用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（三）</a:t>
            </a:r>
            <a:r>
              <a:rPr lang="zh-CN" altLang="zh-CN" dirty="0"/>
              <a:t>贝叶斯公式</a:t>
            </a:r>
            <a:endParaRPr lang="en-US" altLang="zh-CN" dirty="0"/>
          </a:p>
          <a:p>
            <a:r>
              <a:rPr lang="en-US" altLang="zh-CN" dirty="0"/>
              <a:t> </a:t>
            </a:r>
            <a:r>
              <a:rPr lang="zh-CN" altLang="zh-CN" dirty="0"/>
              <a:t>贝叶斯公式是在全概率公式的基础上，计算事件</a:t>
            </a:r>
            <a:r>
              <a:rPr lang="en-US" altLang="zh-CN" dirty="0"/>
              <a:t>B</a:t>
            </a:r>
            <a:r>
              <a:rPr lang="zh-CN" altLang="zh-CN" dirty="0"/>
              <a:t>分别是各种原因性事件造成的结果的概率：</a:t>
            </a:r>
          </a:p>
          <a:p>
            <a:r>
              <a:rPr lang="zh-CN" altLang="zh-CN" dirty="0"/>
              <a:t>如果事件组</a:t>
            </a:r>
            <a:r>
              <a:rPr lang="en-US" altLang="zh-CN" dirty="0"/>
              <a:t>A1</a:t>
            </a:r>
            <a:r>
              <a:rPr lang="zh-CN" altLang="zh-CN" dirty="0"/>
              <a:t>，</a:t>
            </a:r>
            <a:r>
              <a:rPr lang="en-US" altLang="zh-CN" dirty="0"/>
              <a:t> A2</a:t>
            </a:r>
            <a:r>
              <a:rPr lang="zh-CN" altLang="zh-CN" dirty="0"/>
              <a:t>， …，</a:t>
            </a:r>
            <a:r>
              <a:rPr lang="en-US" altLang="zh-CN" dirty="0"/>
              <a:t> An</a:t>
            </a:r>
            <a:r>
              <a:rPr lang="zh-CN" altLang="zh-CN" dirty="0"/>
              <a:t>为一完备事件组（即两两互斥，且组成基本空间Ω），则对于任一事件</a:t>
            </a:r>
            <a:r>
              <a:rPr lang="en-US" altLang="zh-CN" dirty="0"/>
              <a:t>B</a:t>
            </a:r>
            <a:r>
              <a:rPr lang="zh-CN" altLang="zh-CN" dirty="0"/>
              <a:t>（</a:t>
            </a:r>
            <a:r>
              <a:rPr lang="en-US" altLang="zh-CN" dirty="0"/>
              <a:t>P(B</a:t>
            </a:r>
            <a:r>
              <a:rPr lang="zh-CN" altLang="zh-CN" dirty="0"/>
              <a:t>）≠</a:t>
            </a:r>
            <a:r>
              <a:rPr lang="en-US" altLang="zh-CN" dirty="0"/>
              <a:t>0</a:t>
            </a:r>
            <a:r>
              <a:rPr lang="zh-CN" altLang="zh-CN" dirty="0"/>
              <a:t>），有</a:t>
            </a:r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5517232"/>
            <a:ext cx="4048020" cy="97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57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1.4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9376" y="1752600"/>
            <a:ext cx="11086256" cy="4114800"/>
          </a:xfrm>
        </p:spPr>
        <p:txBody>
          <a:bodyPr/>
          <a:lstStyle/>
          <a:p>
            <a:r>
              <a:rPr lang="zh-CN" altLang="zh-CN" sz="2800" dirty="0"/>
              <a:t>在例</a:t>
            </a:r>
            <a:r>
              <a:rPr lang="en-US" altLang="zh-CN" sz="2800" dirty="0"/>
              <a:t>1.2</a:t>
            </a:r>
            <a:r>
              <a:rPr lang="zh-CN" altLang="zh-CN" sz="2800" dirty="0"/>
              <a:t>和</a:t>
            </a:r>
            <a:r>
              <a:rPr lang="en-US" altLang="zh-CN" sz="2800" dirty="0"/>
              <a:t>1.3</a:t>
            </a:r>
            <a:r>
              <a:rPr lang="zh-CN" altLang="zh-CN" sz="2800" dirty="0"/>
              <a:t>中，假定有一个人拿到了一份阳性报告。问：这个人患该病的概率是多少？</a:t>
            </a:r>
            <a:endParaRPr lang="en-US" altLang="zh-CN" sz="2800" dirty="0"/>
          </a:p>
          <a:p>
            <a:endParaRPr lang="zh-CN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562817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1.4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9376" y="1752600"/>
            <a:ext cx="11086256" cy="4114800"/>
          </a:xfrm>
        </p:spPr>
        <p:txBody>
          <a:bodyPr/>
          <a:lstStyle/>
          <a:p>
            <a:r>
              <a:rPr lang="zh-CN" altLang="zh-CN" sz="2800" dirty="0"/>
              <a:t>根据题意，</a:t>
            </a:r>
            <a:r>
              <a:rPr lang="en-US" altLang="zh-CN" sz="2800" dirty="0"/>
              <a:t>P(</a:t>
            </a:r>
            <a:r>
              <a:rPr lang="zh-CN" altLang="zh-CN" sz="2800" dirty="0"/>
              <a:t>患病</a:t>
            </a:r>
            <a:r>
              <a:rPr lang="en-US" altLang="zh-CN" sz="2800" dirty="0"/>
              <a:t>|</a:t>
            </a:r>
            <a:r>
              <a:rPr lang="zh-CN" altLang="zh-CN" sz="2800" dirty="0"/>
              <a:t>阳性）其实是</a:t>
            </a:r>
            <a:r>
              <a:rPr lang="en-US" altLang="zh-CN" sz="2800" dirty="0"/>
              <a:t>P(</a:t>
            </a:r>
            <a:r>
              <a:rPr lang="zh-CN" altLang="zh-CN" sz="2800" dirty="0"/>
              <a:t>患病）×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患病）这一项占分母</a:t>
            </a:r>
            <a:r>
              <a:rPr lang="en-US" altLang="zh-CN" sz="2800" dirty="0"/>
              <a:t>P(</a:t>
            </a:r>
            <a:r>
              <a:rPr lang="zh-CN" altLang="zh-CN" sz="2800" dirty="0"/>
              <a:t>患病）×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患病）</a:t>
            </a:r>
            <a:r>
              <a:rPr lang="en-US" altLang="zh-CN" sz="2800" dirty="0"/>
              <a:t>+P(</a:t>
            </a:r>
            <a:r>
              <a:rPr lang="zh-CN" altLang="zh-CN" sz="2800" dirty="0"/>
              <a:t>未患病）×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未患病）的比率。根据例题</a:t>
            </a:r>
            <a:r>
              <a:rPr lang="en-US" altLang="zh-CN" sz="2800" dirty="0"/>
              <a:t>1.3</a:t>
            </a:r>
            <a:r>
              <a:rPr lang="zh-CN" altLang="zh-CN" sz="2800" dirty="0"/>
              <a:t>的计算结果，</a:t>
            </a:r>
            <a:endParaRPr lang="en-US" altLang="zh-CN" sz="2800" dirty="0"/>
          </a:p>
          <a:p>
            <a:pPr marL="0" indent="0">
              <a:buNone/>
            </a:pPr>
            <a:r>
              <a:rPr lang="en-US" altLang="zh-CN" sz="2800" dirty="0"/>
              <a:t>  P(</a:t>
            </a:r>
            <a:r>
              <a:rPr lang="zh-CN" altLang="zh-CN" sz="2800" dirty="0"/>
              <a:t>患病）×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患病）</a:t>
            </a:r>
            <a:r>
              <a:rPr lang="en-US" altLang="zh-CN" sz="2800" dirty="0"/>
              <a:t>=0.009</a:t>
            </a:r>
            <a:endParaRPr lang="zh-CN" altLang="zh-CN" sz="2800" dirty="0"/>
          </a:p>
          <a:p>
            <a:pPr marL="0" indent="0">
              <a:buNone/>
            </a:pPr>
            <a:r>
              <a:rPr lang="en-US" altLang="zh-CN" sz="2800" dirty="0"/>
              <a:t> P(</a:t>
            </a:r>
            <a:r>
              <a:rPr lang="zh-CN" altLang="zh-CN" sz="2800" dirty="0"/>
              <a:t>未患病）×</a:t>
            </a:r>
            <a:r>
              <a:rPr lang="en-US" altLang="zh-CN" sz="2800" dirty="0"/>
              <a:t>P(</a:t>
            </a:r>
            <a:r>
              <a:rPr lang="zh-CN" altLang="zh-CN" sz="2800" dirty="0"/>
              <a:t>阳性</a:t>
            </a:r>
            <a:r>
              <a:rPr lang="en-US" altLang="zh-CN" sz="2800" dirty="0"/>
              <a:t>|</a:t>
            </a:r>
            <a:r>
              <a:rPr lang="zh-CN" altLang="zh-CN" sz="2800" dirty="0"/>
              <a:t>未患病）</a:t>
            </a:r>
            <a:r>
              <a:rPr lang="en-US" altLang="zh-CN" sz="2800" dirty="0"/>
              <a:t>=0.099</a:t>
            </a:r>
            <a:endParaRPr lang="zh-CN" altLang="zh-CN" sz="2800" dirty="0"/>
          </a:p>
          <a:p>
            <a:pPr marL="0" indent="0">
              <a:buNone/>
            </a:pPr>
            <a:r>
              <a:rPr lang="zh-CN" altLang="zh-CN" sz="2800" dirty="0"/>
              <a:t>故</a:t>
            </a:r>
            <a:r>
              <a:rPr lang="en-US" altLang="zh-CN" sz="2800" dirty="0"/>
              <a:t> P(</a:t>
            </a:r>
            <a:r>
              <a:rPr lang="zh-CN" altLang="zh-CN" sz="2800" dirty="0"/>
              <a:t>患病</a:t>
            </a:r>
            <a:r>
              <a:rPr lang="en-US" altLang="zh-CN" sz="2800" dirty="0"/>
              <a:t>|</a:t>
            </a:r>
            <a:r>
              <a:rPr lang="zh-CN" altLang="zh-CN" sz="2800" dirty="0"/>
              <a:t>阳性）</a:t>
            </a:r>
            <a:r>
              <a:rPr lang="en-US" altLang="zh-CN" sz="2800" dirty="0"/>
              <a:t>=0.009/(0.009+0.099</a:t>
            </a:r>
            <a:r>
              <a:rPr lang="zh-CN" altLang="zh-CN" sz="2800" dirty="0"/>
              <a:t>）</a:t>
            </a:r>
            <a:r>
              <a:rPr lang="en-US" altLang="zh-CN" sz="2800" dirty="0"/>
              <a:t>=0.0833</a:t>
            </a:r>
            <a:endParaRPr lang="zh-CN" altLang="zh-CN" sz="2800" dirty="0"/>
          </a:p>
          <a:p>
            <a:r>
              <a:rPr lang="en-US" altLang="zh-CN" sz="2800" dirty="0"/>
              <a:t> </a:t>
            </a:r>
            <a:r>
              <a:rPr lang="zh-CN" altLang="zh-CN" sz="2800" dirty="0"/>
              <a:t>通俗地讲，就是例题</a:t>
            </a:r>
            <a:r>
              <a:rPr lang="en-US" altLang="zh-CN" sz="2800" dirty="0"/>
              <a:t>1.3</a:t>
            </a:r>
            <a:r>
              <a:rPr lang="zh-CN" altLang="zh-CN" sz="2800" dirty="0"/>
              <a:t>最后说的那</a:t>
            </a:r>
            <a:r>
              <a:rPr lang="en-US" altLang="zh-CN" sz="2800" dirty="0"/>
              <a:t>9</a:t>
            </a:r>
            <a:r>
              <a:rPr lang="zh-CN" altLang="zh-CN" sz="2800" dirty="0"/>
              <a:t>个真阳性在全部</a:t>
            </a:r>
            <a:r>
              <a:rPr lang="en-US" altLang="zh-CN" sz="2800" dirty="0"/>
              <a:t>108</a:t>
            </a:r>
            <a:r>
              <a:rPr lang="zh-CN" altLang="zh-CN" sz="2800" dirty="0"/>
              <a:t>个阳性中所占的比率。</a:t>
            </a:r>
          </a:p>
          <a:p>
            <a:endParaRPr lang="en-US" altLang="zh-CN" sz="2800" dirty="0"/>
          </a:p>
          <a:p>
            <a:endParaRPr lang="zh-CN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803858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855640" y="2734793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/>
              <a:t>第二节    矩阵及其运算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943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423592" y="1052736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b="1" dirty="0"/>
              <a:t>第</a:t>
            </a:r>
            <a:r>
              <a:rPr lang="en-US" altLang="zh-CN" b="1" dirty="0"/>
              <a:t>1</a:t>
            </a:r>
            <a:r>
              <a:rPr lang="zh-CN" altLang="en-US" b="1" dirty="0"/>
              <a:t>章  概率与矩阵运算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21370" y="2522761"/>
            <a:ext cx="11377264" cy="5255801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zh-CN" altLang="en-US" sz="2800" dirty="0"/>
              <a:t>本章学习要点：</a:t>
            </a:r>
            <a:endParaRPr lang="en-US" altLang="zh-CN" sz="2800" dirty="0"/>
          </a:p>
          <a:p>
            <a:r>
              <a:rPr lang="en-US" altLang="zh-CN" sz="2400" dirty="0"/>
              <a:t>1. </a:t>
            </a:r>
            <a:r>
              <a:rPr lang="zh-CN" altLang="zh-CN" sz="2400" dirty="0"/>
              <a:t>概率的定义：统计定义；古典定义；公理化定义。</a:t>
            </a:r>
          </a:p>
          <a:p>
            <a:r>
              <a:rPr lang="en-US" altLang="zh-CN" sz="2400" dirty="0"/>
              <a:t>2. </a:t>
            </a:r>
            <a:r>
              <a:rPr lang="zh-CN" altLang="zh-CN" sz="2400" dirty="0"/>
              <a:t>概率的运算：加法定理（事件和的概率）；乘法定理（事件积的概率）。</a:t>
            </a:r>
          </a:p>
          <a:p>
            <a:r>
              <a:rPr lang="en-US" altLang="zh-CN" sz="2400" dirty="0"/>
              <a:t>3. </a:t>
            </a:r>
            <a:r>
              <a:rPr lang="zh-CN" altLang="zh-CN" sz="2400" dirty="0"/>
              <a:t>条件概率及其运用：条件概率的定义；全概率公式；贝叶斯公式。</a:t>
            </a:r>
          </a:p>
          <a:p>
            <a:r>
              <a:rPr lang="en-US" altLang="zh-CN" sz="2400"/>
              <a:t>4</a:t>
            </a:r>
            <a:r>
              <a:rPr lang="en-US" altLang="zh-CN" sz="2400" dirty="0"/>
              <a:t>. </a:t>
            </a:r>
            <a:r>
              <a:rPr lang="zh-CN" altLang="zh-CN" sz="2400" dirty="0"/>
              <a:t>矩阵及其运算：矩阵的定义；矩阵的基本运算（加减法、数乘、转置、乘法运算，求行列式，逆矩阵求法等）；矩阵运算结果与统计学概念的联系</a:t>
            </a:r>
            <a:r>
              <a:rPr lang="en-US" altLang="zh-CN" sz="2400" dirty="0"/>
              <a:t>;</a:t>
            </a:r>
            <a:r>
              <a:rPr lang="zh-CN" altLang="zh-CN" sz="2400" dirty="0"/>
              <a:t>如何用</a:t>
            </a:r>
            <a:r>
              <a:rPr lang="en-US" altLang="zh-CN" sz="2400" dirty="0"/>
              <a:t>SPSS</a:t>
            </a:r>
            <a:r>
              <a:rPr lang="zh-CN" altLang="zh-CN" sz="2400" dirty="0"/>
              <a:t>进行矩阵运算。</a:t>
            </a:r>
          </a:p>
          <a:p>
            <a:pPr marL="0" indent="0" algn="just" eaLnBrk="1" hangingPunct="1">
              <a:buFontTx/>
              <a:buNone/>
            </a:pPr>
            <a:endParaRPr lang="zh-CN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20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一、矩阵的定义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将</a:t>
            </a:r>
            <a:r>
              <a:rPr lang="en-US" altLang="zh-CN" sz="2800" dirty="0"/>
              <a:t>m</a:t>
            </a:r>
            <a:r>
              <a:rPr lang="zh-CN" altLang="zh-CN" sz="2800" dirty="0"/>
              <a:t>×</a:t>
            </a:r>
            <a:r>
              <a:rPr lang="en-US" altLang="zh-CN" sz="2800" dirty="0"/>
              <a:t>n</a:t>
            </a:r>
            <a:r>
              <a:rPr lang="zh-CN" altLang="zh-CN" sz="2800" dirty="0"/>
              <a:t>个数据排成</a:t>
            </a:r>
            <a:r>
              <a:rPr lang="en-US" altLang="zh-CN" sz="2800" dirty="0"/>
              <a:t>m</a:t>
            </a:r>
            <a:r>
              <a:rPr lang="zh-CN" altLang="zh-CN" sz="2800" dirty="0"/>
              <a:t>行、</a:t>
            </a:r>
            <a:r>
              <a:rPr lang="en-US" altLang="zh-CN" sz="2800" dirty="0"/>
              <a:t>n</a:t>
            </a:r>
            <a:r>
              <a:rPr lang="zh-CN" altLang="zh-CN" sz="2800" dirty="0"/>
              <a:t>列的一个阵列，就是矩阵。矩阵一般用粗体字母表示，例如：</a:t>
            </a:r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zh-CN" sz="2800" dirty="0"/>
              <a:t>这就是一个</a:t>
            </a:r>
            <a:r>
              <a:rPr lang="en-US" altLang="zh-CN" sz="2800" dirty="0"/>
              <a:t>3</a:t>
            </a:r>
            <a:r>
              <a:rPr lang="zh-CN" altLang="zh-CN" sz="2800" dirty="0"/>
              <a:t>×</a:t>
            </a:r>
            <a:r>
              <a:rPr lang="en-US" altLang="zh-CN" sz="2800" dirty="0"/>
              <a:t>3</a:t>
            </a:r>
            <a:r>
              <a:rPr lang="zh-CN" altLang="zh-CN" sz="2800" dirty="0"/>
              <a:t>的矩阵。</a:t>
            </a:r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3429000"/>
            <a:ext cx="252517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766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二、矩阵的基本运算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981200"/>
            <a:ext cx="9934128" cy="4114800"/>
          </a:xfrm>
        </p:spPr>
        <p:txBody>
          <a:bodyPr/>
          <a:lstStyle/>
          <a:p>
            <a:r>
              <a:rPr lang="zh-CN" altLang="en-US" dirty="0"/>
              <a:t>（一）矩阵的加减法</a:t>
            </a:r>
            <a:endParaRPr lang="en-US" altLang="zh-CN" dirty="0"/>
          </a:p>
          <a:p>
            <a:r>
              <a:rPr lang="zh-CN" altLang="zh-CN" dirty="0"/>
              <a:t> 行列数相同的两个矩阵之间可以进行矩阵的加法或减法运算。运算时只需将相同位置的元素相加或相减即可。</a:t>
            </a:r>
            <a:endParaRPr lang="en-US" altLang="zh-CN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6831067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二、矩阵的基本运算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（二）矩阵的数乘</a:t>
            </a:r>
            <a:endParaRPr lang="en-US" altLang="zh-CN" dirty="0"/>
          </a:p>
          <a:p>
            <a:r>
              <a:rPr lang="zh-CN" altLang="zh-CN" dirty="0"/>
              <a:t> 矩阵的数乘就是将一个矩阵乘以一个常数。运算时只需将所有元素都乘以这个常数，就可以将数据按比例放大或缩小。</a:t>
            </a:r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430122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二、矩阵的基本运算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（三）矩阵的转置</a:t>
            </a:r>
            <a:endParaRPr lang="en-US" altLang="zh-CN" dirty="0"/>
          </a:p>
          <a:p>
            <a:r>
              <a:rPr lang="zh-CN" altLang="zh-CN" sz="2800" dirty="0"/>
              <a:t> </a:t>
            </a:r>
            <a:r>
              <a:rPr lang="zh-CN" altLang="zh-CN" dirty="0"/>
              <a:t>矩阵的转置就是将矩阵</a:t>
            </a:r>
            <a:r>
              <a:rPr lang="en-US" altLang="zh-CN" dirty="0"/>
              <a:t>A</a:t>
            </a:r>
            <a:r>
              <a:rPr lang="zh-CN" altLang="zh-CN" dirty="0"/>
              <a:t>中的列元素交换成行元素，行元素交换成列元素，记作</a:t>
            </a:r>
            <a:r>
              <a:rPr lang="en-US" altLang="zh-CN" dirty="0"/>
              <a:t>A</a:t>
            </a:r>
            <a:r>
              <a:rPr lang="zh-CN" altLang="zh-CN" dirty="0"/>
              <a:t>′。</a:t>
            </a:r>
          </a:p>
          <a:p>
            <a:endParaRPr lang="en-US" altLang="zh-CN" sz="2800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389715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二、矩阵的基本运算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1155" y="1916832"/>
            <a:ext cx="11086256" cy="4114800"/>
          </a:xfrm>
        </p:spPr>
        <p:txBody>
          <a:bodyPr/>
          <a:lstStyle/>
          <a:p>
            <a:r>
              <a:rPr lang="zh-CN" altLang="en-US" dirty="0"/>
              <a:t>（四）矩阵的乘法</a:t>
            </a:r>
            <a:endParaRPr lang="en-US" altLang="zh-CN" dirty="0"/>
          </a:p>
          <a:p>
            <a:r>
              <a:rPr lang="zh-CN" altLang="en-US" sz="2800" dirty="0"/>
              <a:t> 矩阵的乘法就是将</a:t>
            </a:r>
            <a:r>
              <a:rPr lang="en-US" altLang="zh-CN" sz="2800" dirty="0"/>
              <a:t>m×n</a:t>
            </a:r>
            <a:r>
              <a:rPr lang="zh-CN" altLang="en-US" sz="2800" dirty="0"/>
              <a:t>的矩阵</a:t>
            </a:r>
            <a:r>
              <a:rPr lang="en-US" altLang="zh-CN" sz="2800" dirty="0"/>
              <a:t>A</a:t>
            </a:r>
            <a:r>
              <a:rPr lang="zh-CN" altLang="en-US" sz="2800" dirty="0"/>
              <a:t>与</a:t>
            </a:r>
            <a:r>
              <a:rPr lang="en-US" altLang="zh-CN" sz="2800" dirty="0"/>
              <a:t>n×p</a:t>
            </a:r>
            <a:r>
              <a:rPr lang="zh-CN" altLang="en-US" sz="2800" dirty="0"/>
              <a:t>的矩阵</a:t>
            </a:r>
            <a:r>
              <a:rPr lang="en-US" altLang="zh-CN" sz="2800" dirty="0"/>
              <a:t>B</a:t>
            </a:r>
            <a:r>
              <a:rPr lang="zh-CN" altLang="en-US" sz="2800" dirty="0"/>
              <a:t>相乘，得到一个新的</a:t>
            </a:r>
            <a:r>
              <a:rPr lang="en-US" altLang="zh-CN" sz="2800" dirty="0"/>
              <a:t>m×p</a:t>
            </a:r>
            <a:r>
              <a:rPr lang="zh-CN" altLang="en-US" sz="2800" dirty="0"/>
              <a:t>的矩阵</a:t>
            </a:r>
            <a:r>
              <a:rPr lang="en-US" altLang="zh-CN" sz="2800" dirty="0"/>
              <a:t>C</a:t>
            </a:r>
            <a:r>
              <a:rPr lang="zh-CN" altLang="en-US" sz="2800" dirty="0"/>
              <a:t>。矩阵乘法的前提是矩阵</a:t>
            </a:r>
            <a:r>
              <a:rPr lang="en-US" altLang="zh-CN" sz="2800" dirty="0"/>
              <a:t>A</a:t>
            </a:r>
            <a:r>
              <a:rPr lang="zh-CN" altLang="en-US" sz="2800" dirty="0"/>
              <a:t>的列数和矩阵</a:t>
            </a:r>
            <a:r>
              <a:rPr lang="en-US" altLang="zh-CN" sz="2800" dirty="0"/>
              <a:t>B</a:t>
            </a:r>
            <a:r>
              <a:rPr lang="zh-CN" altLang="en-US" sz="2800" dirty="0"/>
              <a:t>的行数相等。</a:t>
            </a:r>
            <a:endParaRPr lang="en-US" altLang="zh-CN" sz="2800" dirty="0"/>
          </a:p>
          <a:p>
            <a:r>
              <a:rPr lang="zh-CN" altLang="zh-CN" sz="2800" dirty="0"/>
              <a:t>其过程是：</a:t>
            </a:r>
            <a:endParaRPr lang="en-US" altLang="zh-CN" sz="2800" dirty="0"/>
          </a:p>
          <a:p>
            <a:pPr marL="0" indent="0">
              <a:buNone/>
            </a:pPr>
            <a:r>
              <a:rPr lang="zh-CN" altLang="zh-CN" sz="2800" dirty="0"/>
              <a:t>（</a:t>
            </a:r>
            <a:r>
              <a:rPr lang="en-US" altLang="zh-CN" sz="2800" dirty="0"/>
              <a:t>1</a:t>
            </a:r>
            <a:r>
              <a:rPr lang="zh-CN" altLang="zh-CN" sz="2800" dirty="0"/>
              <a:t>） 将矩阵</a:t>
            </a:r>
            <a:r>
              <a:rPr lang="en-US" altLang="zh-CN" sz="2800" dirty="0"/>
              <a:t>A</a:t>
            </a:r>
            <a:r>
              <a:rPr lang="zh-CN" altLang="zh-CN" sz="2800" dirty="0"/>
              <a:t>分解为</a:t>
            </a:r>
            <a:r>
              <a:rPr lang="en-US" altLang="zh-CN" sz="2800" dirty="0"/>
              <a:t>m</a:t>
            </a:r>
            <a:r>
              <a:rPr lang="zh-CN" altLang="zh-CN" sz="2800" dirty="0"/>
              <a:t>个行向量，每个行向量有</a:t>
            </a:r>
            <a:r>
              <a:rPr lang="en-US" altLang="zh-CN" sz="2800" dirty="0"/>
              <a:t>n</a:t>
            </a:r>
            <a:r>
              <a:rPr lang="zh-CN" altLang="zh-CN" sz="2800" dirty="0"/>
              <a:t>个数据；</a:t>
            </a:r>
          </a:p>
          <a:p>
            <a:pPr marL="0" indent="0">
              <a:buNone/>
            </a:pPr>
            <a:r>
              <a:rPr lang="zh-CN" altLang="zh-CN" sz="2800" dirty="0"/>
              <a:t>（</a:t>
            </a:r>
            <a:r>
              <a:rPr lang="en-US" altLang="zh-CN" sz="2800" dirty="0"/>
              <a:t>2</a:t>
            </a:r>
            <a:r>
              <a:rPr lang="zh-CN" altLang="zh-CN" sz="2800" dirty="0"/>
              <a:t>） 将矩阵</a:t>
            </a:r>
            <a:r>
              <a:rPr lang="en-US" altLang="zh-CN" sz="2800" dirty="0"/>
              <a:t>B</a:t>
            </a:r>
            <a:r>
              <a:rPr lang="zh-CN" altLang="zh-CN" sz="2800" dirty="0"/>
              <a:t>分解为</a:t>
            </a:r>
            <a:r>
              <a:rPr lang="en-US" altLang="zh-CN" sz="2800" dirty="0"/>
              <a:t>p</a:t>
            </a:r>
            <a:r>
              <a:rPr lang="zh-CN" altLang="zh-CN" sz="2800" dirty="0"/>
              <a:t>个列向量，每个列向量也有</a:t>
            </a:r>
            <a:r>
              <a:rPr lang="en-US" altLang="zh-CN" sz="2800" dirty="0"/>
              <a:t>n</a:t>
            </a:r>
            <a:r>
              <a:rPr lang="zh-CN" altLang="zh-CN" sz="2800" dirty="0"/>
              <a:t>个数据；</a:t>
            </a:r>
          </a:p>
          <a:p>
            <a:pPr marL="0" indent="0">
              <a:buNone/>
            </a:pPr>
            <a:r>
              <a:rPr lang="zh-CN" altLang="zh-CN" sz="2800" dirty="0"/>
              <a:t>（</a:t>
            </a:r>
            <a:r>
              <a:rPr lang="en-US" altLang="zh-CN" sz="2800" dirty="0"/>
              <a:t>3</a:t>
            </a:r>
            <a:r>
              <a:rPr lang="zh-CN" altLang="zh-CN" sz="2800" dirty="0"/>
              <a:t>） 各行向量与列向量两两相乘；</a:t>
            </a:r>
          </a:p>
          <a:p>
            <a:pPr marL="0" indent="0">
              <a:buNone/>
            </a:pPr>
            <a:r>
              <a:rPr lang="zh-CN" altLang="zh-CN" sz="2800" dirty="0"/>
              <a:t>（</a:t>
            </a:r>
            <a:r>
              <a:rPr lang="en-US" altLang="zh-CN" sz="2800" dirty="0"/>
              <a:t>4</a:t>
            </a:r>
            <a:r>
              <a:rPr lang="zh-CN" altLang="zh-CN" sz="2800" dirty="0"/>
              <a:t>） 每个行向量上的数据乘以列向量上相同序号的数据后求得的总和，就是矩阵</a:t>
            </a:r>
            <a:r>
              <a:rPr lang="en-US" altLang="zh-CN" sz="2800" dirty="0"/>
              <a:t>C</a:t>
            </a:r>
            <a:r>
              <a:rPr lang="zh-CN" altLang="zh-CN" sz="2800" dirty="0"/>
              <a:t>中的一个元素，一共有</a:t>
            </a:r>
            <a:r>
              <a:rPr lang="en-US" altLang="zh-CN" sz="2800" dirty="0"/>
              <a:t>m</a:t>
            </a:r>
            <a:r>
              <a:rPr lang="zh-CN" altLang="zh-CN" sz="2800" dirty="0"/>
              <a:t>×</a:t>
            </a:r>
            <a:r>
              <a:rPr lang="en-US" altLang="zh-CN" sz="2800" dirty="0"/>
              <a:t>p</a:t>
            </a:r>
            <a:r>
              <a:rPr lang="zh-CN" altLang="zh-CN" sz="2800" dirty="0"/>
              <a:t>个这样的元素。</a:t>
            </a:r>
            <a:endParaRPr lang="en-US" altLang="zh-CN" sz="2800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6712246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二、矩阵的基本运算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（五）求行列式</a:t>
            </a:r>
            <a:endParaRPr lang="en-US" altLang="zh-CN" dirty="0"/>
          </a:p>
          <a:p>
            <a:r>
              <a:rPr lang="zh-CN" altLang="en-US" dirty="0"/>
              <a:t>行数和列数相等的矩阵，称为方阵。对于方阵</a:t>
            </a:r>
            <a:r>
              <a:rPr lang="en-US" altLang="zh-CN" dirty="0"/>
              <a:t>A</a:t>
            </a:r>
            <a:r>
              <a:rPr lang="zh-CN" altLang="en-US" dirty="0"/>
              <a:t>，可以求其行列式，记作</a:t>
            </a:r>
            <a:r>
              <a:rPr lang="en-US" altLang="zh-CN" dirty="0"/>
              <a:t>|A|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en-US" altLang="zh-CN" dirty="0"/>
              <a:t> 2</a:t>
            </a:r>
            <a:r>
              <a:rPr lang="zh-CN" altLang="zh-CN" dirty="0"/>
              <a:t>×</a:t>
            </a:r>
            <a:r>
              <a:rPr lang="en-US" altLang="zh-CN" dirty="0"/>
              <a:t>2</a:t>
            </a:r>
            <a:r>
              <a:rPr lang="zh-CN" altLang="zh-CN" dirty="0"/>
              <a:t>的矩阵对应的行列式计算规则是</a:t>
            </a:r>
            <a:r>
              <a:rPr lang="zh-CN" altLang="en-US" dirty="0"/>
              <a:t>：</a:t>
            </a:r>
            <a:endParaRPr lang="en-US" altLang="zh-CN" dirty="0"/>
          </a:p>
          <a:p>
            <a:endParaRPr lang="zh-CN" altLang="zh-CN" dirty="0"/>
          </a:p>
          <a:p>
            <a:endParaRPr lang="en-US" altLang="zh-CN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4509120"/>
            <a:ext cx="5322201" cy="123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68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二、矩阵的基本运算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（六）逆矩阵</a:t>
            </a:r>
            <a:endParaRPr lang="en-US" altLang="zh-CN" dirty="0"/>
          </a:p>
          <a:p>
            <a:r>
              <a:rPr lang="zh-CN" altLang="zh-CN" dirty="0"/>
              <a:t> 矩阵</a:t>
            </a:r>
            <a:r>
              <a:rPr lang="en-US" altLang="zh-CN" dirty="0"/>
              <a:t>A</a:t>
            </a:r>
            <a:r>
              <a:rPr lang="zh-CN" altLang="zh-CN" dirty="0"/>
              <a:t>与其逆矩阵</a:t>
            </a:r>
            <a:r>
              <a:rPr lang="en-US" altLang="zh-CN" dirty="0"/>
              <a:t>A-1</a:t>
            </a:r>
            <a:r>
              <a:rPr lang="zh-CN" altLang="zh-CN" dirty="0"/>
              <a:t>之间满足以下关系</a:t>
            </a:r>
            <a:r>
              <a:rPr lang="zh-CN" altLang="en-US" dirty="0"/>
              <a:t>：</a:t>
            </a:r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0" y="3503843"/>
            <a:ext cx="4701406" cy="10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914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三、利用</a:t>
            </a:r>
            <a:r>
              <a:rPr lang="en-US" altLang="zh-CN" b="1" dirty="0"/>
              <a:t>SPSS</a:t>
            </a:r>
            <a:r>
              <a:rPr lang="zh-CN" altLang="en-US" b="1" dirty="0"/>
              <a:t>进行矩阵运算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0611" y="1916832"/>
            <a:ext cx="10677997" cy="4114800"/>
          </a:xfrm>
        </p:spPr>
        <p:txBody>
          <a:bodyPr/>
          <a:lstStyle/>
          <a:p>
            <a:pPr algn="just"/>
            <a:r>
              <a:rPr lang="zh-CN" altLang="zh-CN" sz="2800" dirty="0"/>
              <a:t>用</a:t>
            </a:r>
            <a:r>
              <a:rPr lang="en-US" altLang="zh-CN" sz="2800" dirty="0"/>
              <a:t>SPSS</a:t>
            </a:r>
            <a:r>
              <a:rPr lang="zh-CN" altLang="zh-CN" sz="2800" dirty="0"/>
              <a:t>打开数据文件“例题</a:t>
            </a:r>
            <a:r>
              <a:rPr lang="en-US" altLang="zh-CN" sz="2800" dirty="0"/>
              <a:t>0105</a:t>
            </a:r>
            <a:r>
              <a:rPr lang="zh-CN" altLang="zh-CN" sz="2800" dirty="0"/>
              <a:t>矩阵运算</a:t>
            </a:r>
            <a:r>
              <a:rPr lang="en-US" altLang="zh-CN" sz="2800" dirty="0"/>
              <a:t>.sav</a:t>
            </a:r>
            <a:r>
              <a:rPr lang="zh-CN" altLang="zh-CN" sz="2800" dirty="0"/>
              <a:t>”，依次点击</a:t>
            </a:r>
            <a:r>
              <a:rPr lang="en-US" altLang="zh-CN" sz="2800" dirty="0"/>
              <a:t>SPSS</a:t>
            </a:r>
            <a:r>
              <a:rPr lang="zh-CN" altLang="zh-CN" sz="2800" dirty="0"/>
              <a:t>菜单项</a:t>
            </a:r>
            <a:r>
              <a:rPr lang="zh-CN" altLang="en-US" sz="2800" dirty="0"/>
              <a:t>：</a:t>
            </a:r>
            <a:r>
              <a:rPr lang="en-US" altLang="zh-CN" sz="2800" dirty="0"/>
              <a:t>File</a:t>
            </a:r>
            <a:r>
              <a:rPr lang="zh-CN" altLang="zh-CN" sz="2800" dirty="0"/>
              <a:t>→</a:t>
            </a:r>
            <a:r>
              <a:rPr lang="en-US" altLang="zh-CN" sz="2800" dirty="0"/>
              <a:t>New</a:t>
            </a:r>
            <a:r>
              <a:rPr lang="zh-CN" altLang="zh-CN" sz="2800" dirty="0"/>
              <a:t>→</a:t>
            </a:r>
            <a:r>
              <a:rPr lang="en-US" altLang="zh-CN" sz="2800" dirty="0"/>
              <a:t>Syntax</a:t>
            </a:r>
            <a:endParaRPr lang="zh-CN" altLang="zh-CN" sz="2800" dirty="0"/>
          </a:p>
          <a:p>
            <a:pPr algn="just"/>
            <a:r>
              <a:rPr lang="zh-CN" altLang="zh-CN" sz="2800" dirty="0"/>
              <a:t>打开一个句法窗口。首先输入“</a:t>
            </a:r>
            <a:r>
              <a:rPr lang="en-US" altLang="zh-CN" sz="2800" dirty="0"/>
              <a:t>MATRIX.</a:t>
            </a:r>
            <a:r>
              <a:rPr lang="zh-CN" altLang="zh-CN" sz="2800" dirty="0"/>
              <a:t>”，空一行输入“</a:t>
            </a:r>
            <a:r>
              <a:rPr lang="en-US" altLang="zh-CN" sz="2800" dirty="0"/>
              <a:t>END MATRIX.</a:t>
            </a:r>
            <a:r>
              <a:rPr lang="zh-CN" altLang="zh-CN" sz="2800" dirty="0"/>
              <a:t>”（注意，</a:t>
            </a:r>
            <a:r>
              <a:rPr lang="en-US" altLang="zh-CN" sz="2800" dirty="0"/>
              <a:t>SPSS</a:t>
            </a:r>
            <a:r>
              <a:rPr lang="zh-CN" altLang="zh-CN" sz="2800" dirty="0"/>
              <a:t>的每个语句都以句号“</a:t>
            </a:r>
            <a:r>
              <a:rPr lang="en-US" altLang="zh-CN" sz="2800" dirty="0"/>
              <a:t>.</a:t>
            </a:r>
            <a:r>
              <a:rPr lang="zh-CN" altLang="zh-CN" sz="2800" dirty="0"/>
              <a:t>”结束）。然后，在中间的空行输入矩阵元素和运算命令。</a:t>
            </a:r>
          </a:p>
          <a:p>
            <a:pPr algn="just"/>
            <a:r>
              <a:rPr lang="zh-CN" altLang="zh-CN" sz="2800" dirty="0"/>
              <a:t>输入矩阵时，须用</a:t>
            </a:r>
            <a:r>
              <a:rPr lang="en-US" altLang="zh-CN" sz="2800" dirty="0"/>
              <a:t>Compute</a:t>
            </a:r>
            <a:r>
              <a:rPr lang="zh-CN" altLang="zh-CN" sz="2800" dirty="0"/>
              <a:t>命令对矩阵赋值，矩阵各元素用“</a:t>
            </a:r>
            <a:r>
              <a:rPr lang="en-US" altLang="zh-CN" sz="2800" dirty="0"/>
              <a:t>{}</a:t>
            </a:r>
            <a:r>
              <a:rPr lang="zh-CN" altLang="zh-CN" sz="2800" dirty="0"/>
              <a:t>”聚合而成，元素之间用逗号相隔，行之间以分号相隔。进行各种运算了。矩阵乘法用“”表示，矩阵转置用</a:t>
            </a:r>
            <a:r>
              <a:rPr lang="en-US" altLang="zh-CN" sz="2800" dirty="0"/>
              <a:t>T(A</a:t>
            </a:r>
            <a:r>
              <a:rPr lang="zh-CN" altLang="zh-CN" sz="2800" dirty="0"/>
              <a:t>）函数，求逆矩阵用</a:t>
            </a:r>
            <a:r>
              <a:rPr lang="en-US" altLang="zh-CN" sz="2800" dirty="0"/>
              <a:t>INV(A</a:t>
            </a:r>
            <a:r>
              <a:rPr lang="zh-CN" altLang="zh-CN" sz="2800" dirty="0"/>
              <a:t>）函数，求行列式用</a:t>
            </a:r>
            <a:r>
              <a:rPr lang="en-US" altLang="zh-CN" sz="2800" dirty="0"/>
              <a:t>DET(A</a:t>
            </a:r>
            <a:r>
              <a:rPr lang="zh-CN" altLang="zh-CN" sz="2800" dirty="0"/>
              <a:t>）函数。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41362104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392" y="2708920"/>
            <a:ext cx="10363200" cy="1143000"/>
          </a:xfrm>
        </p:spPr>
        <p:txBody>
          <a:bodyPr/>
          <a:lstStyle/>
          <a:p>
            <a:r>
              <a:rPr lang="zh-CN" altLang="en-US" sz="5400" b="1"/>
              <a:t>谢谢欣赏！</a:t>
            </a:r>
            <a:endParaRPr lang="zh-CN" alt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74786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855640" y="2734793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sz="4400" dirty="0"/>
              <a:t>第一节    概率及其运算</a:t>
            </a:r>
            <a:endParaRPr lang="en-US" altLang="zh-CN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13167632" y="4473353"/>
              <a:ext cx="10080" cy="14040"/>
            </p14:xfrm>
          </p:contentPart>
        </mc:Choice>
        <mc:Fallback xmlns="">
          <p:pic>
            <p:nvPicPr>
              <p:cNvPr id="2" name="墨迹 1"/>
            </p:nvPicPr>
            <p:blipFill>
              <a:blip r:embed="rId4"/>
            </p:blipFill>
            <p:spPr>
              <a:xfrm>
                <a:off x="13167632" y="4473353"/>
                <a:ext cx="10080" cy="14040"/>
              </a:xfrm>
              <a:prstGeom prst="rect"/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927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一、概率的各种定义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（一）统计定义</a:t>
            </a:r>
            <a:endParaRPr lang="en-US" altLang="zh-CN" dirty="0"/>
          </a:p>
          <a:p>
            <a:r>
              <a:rPr lang="zh-CN" altLang="zh-CN" sz="2800" dirty="0"/>
              <a:t>它是通过统计大量次数的随机试验的结果而得到的。</a:t>
            </a:r>
            <a:endParaRPr lang="en-US" altLang="zh-CN" sz="2800" dirty="0"/>
          </a:p>
          <a:p>
            <a:r>
              <a:rPr lang="zh-CN" altLang="zh-CN" sz="2800" dirty="0"/>
              <a:t>统计定义的公式形式是：</a:t>
            </a:r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pPr marL="0" indent="0">
              <a:buNone/>
            </a:pPr>
            <a:r>
              <a:rPr lang="zh-CN" altLang="zh-CN" sz="2000" dirty="0"/>
              <a:t>统计定义的缺陷显而易见——我们无法真正做无穷次试验，只能用“很多次”“足够次数”的随机试验来逼近最终概率。而且，我们也没有理由认为，</a:t>
            </a:r>
            <a:r>
              <a:rPr lang="en-US" altLang="zh-CN" sz="2000" dirty="0"/>
              <a:t>n</a:t>
            </a:r>
            <a:r>
              <a:rPr lang="zh-CN" altLang="zh-CN" sz="2000" dirty="0"/>
              <a:t>次试验得到的比率一定比</a:t>
            </a:r>
            <a:r>
              <a:rPr lang="en-US" altLang="zh-CN" sz="2000" dirty="0"/>
              <a:t>n-1</a:t>
            </a:r>
            <a:r>
              <a:rPr lang="zh-CN" altLang="zh-CN" sz="2000" dirty="0"/>
              <a:t>次试验更逼近真正的概率</a:t>
            </a:r>
            <a:r>
              <a:rPr lang="zh-CN" altLang="en-US" sz="2000" dirty="0"/>
              <a:t>。</a:t>
            </a:r>
            <a:endParaRPr lang="en-US" altLang="zh-CN" sz="20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3717032"/>
            <a:ext cx="3462098" cy="120503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一、概率的各种定义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（二）古典定义</a:t>
            </a:r>
            <a:endParaRPr lang="en-US" altLang="zh-CN" dirty="0"/>
          </a:p>
          <a:p>
            <a:r>
              <a:rPr lang="zh-CN" altLang="zh-CN" sz="2800" dirty="0"/>
              <a:t> 根据概率的古典定义，可以无需大量重复试验就能确定随机事件的概率。古典定义需要两个重要的前提：①可能结果的总数（</a:t>
            </a:r>
            <a:r>
              <a:rPr lang="en-US" altLang="zh-CN" sz="2800" dirty="0"/>
              <a:t>n</a:t>
            </a:r>
            <a:r>
              <a:rPr lang="zh-CN" altLang="zh-CN" sz="2800" dirty="0"/>
              <a:t>）有限；②各个结果出现的可能性被认为相等。</a:t>
            </a:r>
            <a:endParaRPr lang="en-US" altLang="zh-CN" sz="2800" dirty="0"/>
          </a:p>
          <a:p>
            <a:r>
              <a:rPr lang="zh-CN" altLang="zh-CN" sz="2800" dirty="0"/>
              <a:t>古典定义的公式是</a:t>
            </a:r>
            <a:r>
              <a:rPr lang="zh-CN" altLang="en-US" sz="2800" dirty="0"/>
              <a:t>：</a:t>
            </a:r>
            <a:endParaRPr lang="zh-CN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4792324"/>
            <a:ext cx="3356276" cy="130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7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一、概率的各种定义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（三）</a:t>
            </a:r>
            <a:r>
              <a:rPr lang="zh-CN" altLang="zh-CN" dirty="0"/>
              <a:t>公理化定义</a:t>
            </a:r>
            <a:endParaRPr lang="en-US" altLang="zh-CN" dirty="0"/>
          </a:p>
          <a:p>
            <a:r>
              <a:rPr lang="zh-CN" altLang="zh-CN" sz="2800" dirty="0"/>
              <a:t>设实值函数</a:t>
            </a:r>
            <a:r>
              <a:rPr lang="en-US" altLang="zh-CN" sz="2800" dirty="0"/>
              <a:t>P(A</a:t>
            </a:r>
            <a:r>
              <a:rPr lang="zh-CN" altLang="zh-CN" sz="2800" dirty="0"/>
              <a:t>）的定义域为所考虑的全体随机事件组成的集合，且这个集合满足公理</a:t>
            </a:r>
            <a:r>
              <a:rPr lang="en-US" altLang="zh-CN" sz="2800" dirty="0"/>
              <a:t>1</a:t>
            </a:r>
            <a:r>
              <a:rPr lang="zh-CN" altLang="zh-CN" sz="2800" dirty="0"/>
              <a:t>，</a:t>
            </a:r>
            <a:r>
              <a:rPr lang="en-US" altLang="zh-CN" sz="2800" dirty="0"/>
              <a:t> 2</a:t>
            </a:r>
            <a:r>
              <a:rPr lang="zh-CN" altLang="zh-CN" sz="2800" dirty="0"/>
              <a:t>，</a:t>
            </a:r>
            <a:r>
              <a:rPr lang="en-US" altLang="zh-CN" sz="2800" dirty="0"/>
              <a:t> 3</a:t>
            </a:r>
            <a:r>
              <a:rPr lang="zh-CN" altLang="zh-CN" sz="2800" dirty="0"/>
              <a:t>，则称实值函数</a:t>
            </a:r>
            <a:r>
              <a:rPr lang="en-US" altLang="zh-CN" sz="2800" dirty="0"/>
              <a:t>P(A</a:t>
            </a:r>
            <a:r>
              <a:rPr lang="zh-CN" altLang="zh-CN" sz="2800" dirty="0"/>
              <a:t>）为随机事件</a:t>
            </a:r>
            <a:r>
              <a:rPr lang="en-US" altLang="zh-CN" sz="2800" dirty="0"/>
              <a:t>A</a:t>
            </a:r>
            <a:r>
              <a:rPr lang="zh-CN" altLang="zh-CN" sz="2800" dirty="0"/>
              <a:t>的概率。</a:t>
            </a:r>
            <a:endParaRPr lang="en-US" altLang="zh-CN" sz="2800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22627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二、概率的运算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（一）概率的加法定理</a:t>
            </a: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zh-CN" altLang="zh-CN" dirty="0"/>
              <a:t> 概率的加法定理可用于计算事件的和（并）的概率。其完整表述是：设有限多个随机事件</a:t>
            </a:r>
            <a:r>
              <a:rPr lang="en-US" altLang="zh-CN" dirty="0"/>
              <a:t>A1</a:t>
            </a:r>
            <a:r>
              <a:rPr lang="zh-CN" altLang="zh-CN" dirty="0"/>
              <a:t>，</a:t>
            </a:r>
            <a:r>
              <a:rPr lang="en-US" altLang="zh-CN" dirty="0"/>
              <a:t> A2</a:t>
            </a:r>
            <a:r>
              <a:rPr lang="zh-CN" altLang="zh-CN" dirty="0"/>
              <a:t>， …，</a:t>
            </a:r>
            <a:r>
              <a:rPr lang="en-US" altLang="zh-CN" dirty="0"/>
              <a:t> An</a:t>
            </a:r>
            <a:r>
              <a:rPr lang="zh-CN" altLang="zh-CN" dirty="0"/>
              <a:t>两两互斥，它们和的概率等于它们概率的和，即</a:t>
            </a:r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4509120"/>
            <a:ext cx="8894124" cy="8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019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二、概率的运算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（二）概率的乘法定理</a:t>
            </a: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zh-CN" altLang="zh-CN" dirty="0"/>
              <a:t>概率的乘法定理用于计算事件的积（交）的概率，其完整表述是：设有限多个随机事件</a:t>
            </a:r>
            <a:r>
              <a:rPr lang="en-US" altLang="zh-CN" dirty="0"/>
              <a:t>A1</a:t>
            </a:r>
            <a:r>
              <a:rPr lang="zh-CN" altLang="zh-CN" dirty="0"/>
              <a:t>，</a:t>
            </a:r>
            <a:r>
              <a:rPr lang="en-US" altLang="zh-CN" dirty="0"/>
              <a:t> A2</a:t>
            </a:r>
            <a:r>
              <a:rPr lang="zh-CN" altLang="zh-CN" dirty="0"/>
              <a:t>， …，</a:t>
            </a:r>
            <a:r>
              <a:rPr lang="en-US" altLang="zh-CN" dirty="0"/>
              <a:t> An</a:t>
            </a:r>
            <a:r>
              <a:rPr lang="zh-CN" altLang="zh-CN" dirty="0"/>
              <a:t>相互独立，它们的积的概率等于它们概率的积，即</a:t>
            </a:r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4797152"/>
            <a:ext cx="816675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9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1.1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假设检验</a:t>
            </a:r>
            <a:endParaRPr lang="en-US" altLang="zh-CN" sz="2800" dirty="0"/>
          </a:p>
          <a:p>
            <a:r>
              <a:rPr lang="zh-CN" altLang="en-US" sz="2800" dirty="0"/>
              <a:t>“出现错误”和“不出现错误”是互斥事件，两者概率之和刚好为</a:t>
            </a:r>
            <a:r>
              <a:rPr lang="en-US" altLang="zh-CN" sz="2800" dirty="0"/>
              <a:t>1</a:t>
            </a:r>
            <a:r>
              <a:rPr lang="zh-CN" altLang="en-US" sz="2800" dirty="0"/>
              <a:t>。</a:t>
            </a:r>
            <a:endParaRPr lang="en-US" altLang="zh-CN" sz="2800" dirty="0"/>
          </a:p>
          <a:p>
            <a:r>
              <a:rPr lang="zh-CN" altLang="en-US" sz="2800" dirty="0"/>
              <a:t>最终，</a:t>
            </a:r>
            <a:r>
              <a:rPr lang="en-US" altLang="zh-CN" sz="2800" dirty="0"/>
              <a:t>10</a:t>
            </a:r>
            <a:r>
              <a:rPr lang="zh-CN" altLang="en-US" sz="2800" dirty="0"/>
              <a:t>次假设检验中出现</a:t>
            </a:r>
            <a:r>
              <a:rPr lang="en-US" altLang="zh-CN" sz="2800" dirty="0"/>
              <a:t>Ⅰ</a:t>
            </a:r>
            <a:r>
              <a:rPr lang="zh-CN" altLang="en-US" sz="2800" dirty="0"/>
              <a:t>型错误的概率就是</a:t>
            </a:r>
            <a:r>
              <a:rPr lang="en-US" altLang="zh-CN" sz="2800" dirty="0"/>
              <a:t>1-0.599=0.401</a:t>
            </a:r>
          </a:p>
          <a:p>
            <a:endParaRPr lang="en-US" altLang="zh-CN" sz="2800" dirty="0"/>
          </a:p>
          <a:p>
            <a:endParaRPr lang="zh-CN" altLang="zh-CN" sz="2800" dirty="0"/>
          </a:p>
          <a:p>
            <a:pPr marL="0" indent="0">
              <a:buNone/>
            </a:pP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5043933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JlMWY2ZDVhYmNiZTVkODBhOWEzZmZlMTQ2OThhM2YifQ=="/>
</p:tagLst>
</file>

<file path=ppt/theme/theme1.xml><?xml version="1.0" encoding="utf-8"?>
<a:theme xmlns:a="http://schemas.openxmlformats.org/drawingml/2006/main" name="认知心理学01.htm">
  <a:themeElements>
    <a:clrScheme name="认知心理学01.htm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认知心理学01.htm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认知心理学01.htm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认知心理学01.htm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1725</Words>
  <Application>Microsoft Office PowerPoint</Application>
  <PresentationFormat>宽屏</PresentationFormat>
  <Paragraphs>119</Paragraphs>
  <Slides>28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2" baseType="lpstr">
      <vt:lpstr>等线</vt:lpstr>
      <vt:lpstr>Arial</vt:lpstr>
      <vt:lpstr>Times New Roman</vt:lpstr>
      <vt:lpstr>认知心理学01.htm</vt:lpstr>
      <vt:lpstr>心理统计方法与应用</vt:lpstr>
      <vt:lpstr>第1章  概率与矩阵运算</vt:lpstr>
      <vt:lpstr>PowerPoint 演示文稿</vt:lpstr>
      <vt:lpstr>一、概率的各种定义</vt:lpstr>
      <vt:lpstr>一、概率的各种定义</vt:lpstr>
      <vt:lpstr>一、概率的各种定义</vt:lpstr>
      <vt:lpstr>二、概率的运算</vt:lpstr>
      <vt:lpstr>二、概率的运算</vt:lpstr>
      <vt:lpstr>例题1.1</vt:lpstr>
      <vt:lpstr>三、条件概率及其应用</vt:lpstr>
      <vt:lpstr>例题1.2</vt:lpstr>
      <vt:lpstr>例题1.2</vt:lpstr>
      <vt:lpstr>三、条件概率及其应用</vt:lpstr>
      <vt:lpstr>例题1.3</vt:lpstr>
      <vt:lpstr>例题1.3</vt:lpstr>
      <vt:lpstr>三、条件概率及其应用</vt:lpstr>
      <vt:lpstr>例题1.4</vt:lpstr>
      <vt:lpstr>例题1.4</vt:lpstr>
      <vt:lpstr>PowerPoint 演示文稿</vt:lpstr>
      <vt:lpstr>一、矩阵的定义</vt:lpstr>
      <vt:lpstr>二、矩阵的基本运算</vt:lpstr>
      <vt:lpstr>二、矩阵的基本运算</vt:lpstr>
      <vt:lpstr>二、矩阵的基本运算</vt:lpstr>
      <vt:lpstr>二、矩阵的基本运算</vt:lpstr>
      <vt:lpstr>二、矩阵的基本运算</vt:lpstr>
      <vt:lpstr>二、矩阵的基本运算</vt:lpstr>
      <vt:lpstr>三、利用SPSS进行矩阵运算</vt:lpstr>
      <vt:lpstr>谢谢欣赏！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MAP应用心理统计学01多元线性回归</dc:title>
  <dc:creator>admin</dc:creator>
  <cp:lastModifiedBy>范美琳</cp:lastModifiedBy>
  <cp:revision>89</cp:revision>
  <cp:lastPrinted>2411-12-30T00:00:00Z</cp:lastPrinted>
  <dcterms:created xsi:type="dcterms:W3CDTF">2011-09-18T22:05:00Z</dcterms:created>
  <dcterms:modified xsi:type="dcterms:W3CDTF">2024-10-22T08:50:58Z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F98C19BE935F461392905B6D28A5A406_12</vt:lpwstr>
  </property>
</Properties>
</file>