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263" r:id="rId3"/>
    <p:sldId id="257" r:id="rId4"/>
    <p:sldId id="264" r:id="rId5"/>
    <p:sldId id="265" r:id="rId6"/>
    <p:sldId id="266" r:id="rId7"/>
    <p:sldId id="267" r:id="rId8"/>
    <p:sldId id="268" r:id="rId9"/>
    <p:sldId id="269" r:id="rId10"/>
    <p:sldId id="270" r:id="rId11"/>
    <p:sldId id="271" r:id="rId12"/>
    <p:sldId id="272" r:id="rId13"/>
    <p:sldId id="273" r:id="rId14"/>
    <p:sldId id="258"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7" r:id="rId38"/>
    <p:sldId id="296" r:id="rId39"/>
    <p:sldId id="299" r:id="rId40"/>
    <p:sldId id="300" r:id="rId41"/>
    <p:sldId id="301" r:id="rId42"/>
    <p:sldId id="302" r:id="rId43"/>
    <p:sldId id="303" r:id="rId44"/>
    <p:sldId id="304" r:id="rId45"/>
    <p:sldId id="305" r:id="rId46"/>
    <p:sldId id="306" r:id="rId47"/>
    <p:sldId id="259" r:id="rId48"/>
    <p:sldId id="307" r:id="rId49"/>
    <p:sldId id="308" r:id="rId50"/>
    <p:sldId id="309" r:id="rId51"/>
    <p:sldId id="310" r:id="rId52"/>
    <p:sldId id="311" r:id="rId53"/>
    <p:sldId id="312" r:id="rId54"/>
    <p:sldId id="314" r:id="rId55"/>
    <p:sldId id="315" r:id="rId56"/>
    <p:sldId id="316" r:id="rId57"/>
    <p:sldId id="317" r:id="rId58"/>
    <p:sldId id="318" r:id="rId59"/>
    <p:sldId id="319" r:id="rId60"/>
    <p:sldId id="320" r:id="rId61"/>
    <p:sldId id="26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4" r:id="rId76"/>
    <p:sldId id="335" r:id="rId77"/>
    <p:sldId id="336" r:id="rId78"/>
    <p:sldId id="337" r:id="rId79"/>
    <p:sldId id="261" r:id="rId80"/>
    <p:sldId id="338" r:id="rId81"/>
    <p:sldId id="339" r:id="rId82"/>
    <p:sldId id="340" r:id="rId83"/>
    <p:sldId id="341" r:id="rId84"/>
    <p:sldId id="342" r:id="rId85"/>
    <p:sldId id="343" r:id="rId86"/>
    <p:sldId id="344" r:id="rId87"/>
    <p:sldId id="345" r:id="rId88"/>
    <p:sldId id="346" r:id="rId89"/>
    <p:sldId id="262" r:id="rId9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5559" autoAdjust="0"/>
    <p:restoredTop sz="86418" autoAdjust="0"/>
  </p:normalViewPr>
  <p:slideViewPr>
    <p:cSldViewPr snapToGrid="0" showGuides="1">
      <p:cViewPr varScale="1">
        <p:scale>
          <a:sx n="42" d="100"/>
          <a:sy n="42" d="100"/>
        </p:scale>
        <p:origin x="36" y="328"/>
      </p:cViewPr>
      <p:guideLst>
        <p:guide orient="horz" pos="2160"/>
        <p:guide pos="3840"/>
      </p:guideLst>
    </p:cSldViewPr>
  </p:slideViewPr>
  <p:outlineViewPr>
    <p:cViewPr>
      <p:scale>
        <a:sx n="33" d="100"/>
        <a:sy n="33" d="100"/>
      </p:scale>
      <p:origin x="0" y="-16344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163425" cy="1495425"/>
          </a:xfrm>
          <a:prstGeom prst="rect">
            <a:avLst/>
          </a:prstGeom>
        </p:spPr>
      </p:pic>
      <p:pic>
        <p:nvPicPr>
          <p:cNvPr id="3" name="图片 2"/>
          <p:cNvPicPr>
            <a:picLocks noChangeAspect="1"/>
          </p:cNvPicPr>
          <p:nvPr/>
        </p:nvPicPr>
        <p:blipFill>
          <a:blip r:embed="rId3"/>
          <a:stretch>
            <a:fillRect/>
          </a:stretch>
        </p:blipFill>
        <p:spPr>
          <a:xfrm>
            <a:off x="0" y="6086474"/>
            <a:ext cx="12077700" cy="771525"/>
          </a:xfrm>
          <a:prstGeom prst="rect">
            <a:avLst/>
          </a:prstGeom>
        </p:spPr>
      </p:pic>
      <p:sp>
        <p:nvSpPr>
          <p:cNvPr id="10" name="直角三角形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9" name="标题 8"/>
          <p:cNvSpPr>
            <a:spLocks noGrp="1"/>
          </p:cNvSpPr>
          <p:nvPr>
            <p:ph type="ctrTitle"/>
          </p:nvPr>
        </p:nvSpPr>
        <p:spPr>
          <a:xfrm>
            <a:off x="914400" y="1752602"/>
            <a:ext cx="10363200" cy="1829761"/>
          </a:xfrm>
        </p:spPr>
        <p:txBody>
          <a:bodyPr vert="horz" anchor="ctr">
            <a:normAutofit/>
            <a:scene3d>
              <a:camera prst="orthographicFront"/>
              <a:lightRig rig="soft" dir="t"/>
            </a:scene3d>
            <a:sp3d prstMaterial="softEdge">
              <a:bevelT w="25400" h="25400"/>
            </a:sp3d>
          </a:bodyPr>
          <a:lstStyle>
            <a:lvl1pPr algn="ctr">
              <a:defRPr sz="4800" b="1">
                <a:solidFill>
                  <a:srgbClr val="FF0000"/>
                </a:solidFill>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17" name="副标题 16"/>
          <p:cNvSpPr>
            <a:spLocks noGrp="1"/>
          </p:cNvSpPr>
          <p:nvPr>
            <p:ph type="subTitle" idx="1"/>
          </p:nvPr>
        </p:nvSpPr>
        <p:spPr>
          <a:xfrm>
            <a:off x="914400" y="3611607"/>
            <a:ext cx="10363200" cy="1199704"/>
          </a:xfrm>
        </p:spPr>
        <p:txBody>
          <a:bodyPr lIns="45720" rIns="45720" anchor="ctr"/>
          <a:lstStyle>
            <a:lvl1pPr marL="0" marR="64135" indent="0" algn="ctr">
              <a:buNone/>
              <a:defRPr b="1">
                <a:solidFill>
                  <a:srgbClr val="0070C0"/>
                </a:solidFill>
                <a:effectLst>
                  <a:outerShdw blurRad="38100" dist="38100" dir="2700000" algn="tl">
                    <a:srgbClr val="000000">
                      <a:alpha val="43137"/>
                    </a:srgbClr>
                  </a:outerShdw>
                </a:effectLst>
                <a:latin typeface="仿宋_GB2312" pitchFamily="49" charset="-122"/>
                <a:ea typeface="仿宋_GB2312"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a:t>单击此处编辑母版副标题样式</a:t>
            </a:r>
            <a:endParaRPr kumimoji="0" lang="en-US" dirty="0"/>
          </a:p>
        </p:txBody>
      </p:sp>
      <p:sp>
        <p:nvSpPr>
          <p:cNvPr id="11" name="日期占位符 9"/>
          <p:cNvSpPr>
            <a:spLocks noGrp="1"/>
          </p:cNvSpPr>
          <p:nvPr>
            <p:ph type="dt" sz="half" idx="2"/>
          </p:nvPr>
        </p:nvSpPr>
        <p:spPr>
          <a:xfrm>
            <a:off x="3508788" y="6416783"/>
            <a:ext cx="2560320" cy="365760"/>
          </a:xfrm>
          <a:prstGeom prst="rect">
            <a:avLst/>
          </a:prstGeom>
        </p:spPr>
        <p:txBody>
          <a:bodyPr vert="horz" anchor="b"/>
          <a:lstStyle>
            <a:lvl1pPr algn="l" eaLnBrk="1" latinLnBrk="0" hangingPunct="1">
              <a:defRPr kumimoji="0" sz="1000">
                <a:solidFill>
                  <a:schemeClr val="tx1"/>
                </a:solidFill>
              </a:defRPr>
            </a:lvl1pPr>
          </a:lstStyle>
          <a:p>
            <a:fld id="{25423871-96CC-4D13-82E4-17738F8D0974}" type="datetimeFigureOut">
              <a:rPr lang="zh-CN" altLang="en-US" smtClean="0"/>
              <a:t>2024/4/30</a:t>
            </a:fld>
            <a:endParaRPr lang="zh-CN" altLang="en-US"/>
          </a:p>
        </p:txBody>
      </p:sp>
      <p:sp>
        <p:nvSpPr>
          <p:cNvPr id="12" name="页脚占位符 21"/>
          <p:cNvSpPr>
            <a:spLocks noGrp="1"/>
          </p:cNvSpPr>
          <p:nvPr>
            <p:ph type="ftr" sz="quarter" idx="3"/>
          </p:nvPr>
        </p:nvSpPr>
        <p:spPr>
          <a:xfrm>
            <a:off x="379509" y="6416784"/>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4" name="灯片编号占位符 17"/>
          <p:cNvSpPr>
            <a:spLocks noGrp="1"/>
          </p:cNvSpPr>
          <p:nvPr>
            <p:ph type="sldNum" sz="quarter" idx="4"/>
          </p:nvPr>
        </p:nvSpPr>
        <p:spPr>
          <a:xfrm>
            <a:off x="6069108" y="6416784"/>
            <a:ext cx="487680" cy="365125"/>
          </a:xfrm>
          <a:prstGeom prst="rect">
            <a:avLst/>
          </a:prstGeom>
        </p:spPr>
        <p:txBody>
          <a:bodyPr vert="horz" anchor="b"/>
          <a:lstStyle>
            <a:lvl1pPr algn="r" eaLnBrk="1" latinLnBrk="0" hangingPunct="1">
              <a:defRPr kumimoji="0" sz="1000" b="0">
                <a:solidFill>
                  <a:schemeClr val="tx1"/>
                </a:solidFill>
              </a:defRPr>
            </a:lvl1pPr>
          </a:lstStyle>
          <a:p>
            <a:fld id="{CB1B705C-89B2-4323-BDC2-DA8B19D284E2}" type="slidenum">
              <a:rPr lang="zh-CN" altLang="en-US" smtClean="0"/>
              <a:t>‹#›</a:t>
            </a:fld>
            <a:endParaRPr lang="zh-CN" altLang="en-US"/>
          </a:p>
        </p:txBody>
      </p:sp>
    </p:spTree>
    <p:extLst>
      <p:ext uri="{BB962C8B-B14F-4D97-AF65-F5344CB8AC3E}">
        <p14:creationId xmlns:p14="http://schemas.microsoft.com/office/powerpoint/2010/main" val="857883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609600" y="1481330"/>
            <a:ext cx="10972800" cy="438607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25423871-96CC-4D13-82E4-17738F8D0974}"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1B705C-89B2-4323-BDC2-DA8B19D284E2}" type="slidenum">
              <a:rPr lang="zh-CN" altLang="en-US" smtClean="0"/>
              <a:t>‹#›</a:t>
            </a:fld>
            <a:endParaRPr lang="zh-CN" altLang="en-US"/>
          </a:p>
        </p:txBody>
      </p:sp>
    </p:spTree>
    <p:extLst>
      <p:ext uri="{BB962C8B-B14F-4D97-AF65-F5344CB8AC3E}">
        <p14:creationId xmlns:p14="http://schemas.microsoft.com/office/powerpoint/2010/main" val="1581940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25351" y="548681"/>
            <a:ext cx="2369960" cy="5318721"/>
          </a:xfrm>
        </p:spPr>
        <p:txBody>
          <a:bodyPr vert="eaVert"/>
          <a:lstStyle/>
          <a:p>
            <a:r>
              <a:rPr kumimoji="0" lang="zh-CN" altLang="en-US"/>
              <a:t>单击此处编辑母版标题样式</a:t>
            </a:r>
            <a:endParaRPr kumimoji="0" lang="en-US" dirty="0"/>
          </a:p>
        </p:txBody>
      </p:sp>
      <p:sp>
        <p:nvSpPr>
          <p:cNvPr id="3" name="竖排文字占位符 2"/>
          <p:cNvSpPr>
            <a:spLocks noGrp="1"/>
          </p:cNvSpPr>
          <p:nvPr>
            <p:ph type="body" orient="vert" idx="1"/>
          </p:nvPr>
        </p:nvSpPr>
        <p:spPr>
          <a:xfrm>
            <a:off x="609600" y="548680"/>
            <a:ext cx="8432800" cy="531872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25423871-96CC-4D13-82E4-17738F8D0974}"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1B705C-89B2-4323-BDC2-DA8B19D284E2}" type="slidenum">
              <a:rPr lang="zh-CN" altLang="en-US" smtClean="0"/>
              <a:t>‹#›</a:t>
            </a:fld>
            <a:endParaRPr lang="zh-CN" altLang="en-US"/>
          </a:p>
        </p:txBody>
      </p:sp>
    </p:spTree>
    <p:extLst>
      <p:ext uri="{BB962C8B-B14F-4D97-AF65-F5344CB8AC3E}">
        <p14:creationId xmlns:p14="http://schemas.microsoft.com/office/powerpoint/2010/main" val="4136855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30B616-579B-4AF3-A978-06AADB50A8A2}"/>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3695926-5DCF-4AEF-9C1E-4587372AD394}"/>
              </a:ext>
            </a:extLst>
          </p:cNvPr>
          <p:cNvSpPr>
            <a:spLocks noGrp="1"/>
          </p:cNvSpPr>
          <p:nvPr>
            <p:ph type="body"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9E87127-7FAC-4178-9609-E5008EDB3065}"/>
              </a:ext>
            </a:extLst>
          </p:cNvPr>
          <p:cNvSpPr>
            <a:spLocks noGrp="1"/>
          </p:cNvSpPr>
          <p:nvPr>
            <p:ph type="dt" sz="half" idx="10"/>
          </p:nvPr>
        </p:nvSpPr>
        <p:spPr/>
        <p:txBody>
          <a:bodyPr/>
          <a:lstStyle/>
          <a:p>
            <a:fld id="{25423871-96CC-4D13-82E4-17738F8D0974}" type="datetimeFigureOut">
              <a:rPr lang="zh-CN" altLang="en-US" smtClean="0"/>
              <a:t>2024/4/30</a:t>
            </a:fld>
            <a:endParaRPr lang="zh-CN" altLang="en-US"/>
          </a:p>
        </p:txBody>
      </p:sp>
      <p:sp>
        <p:nvSpPr>
          <p:cNvPr id="5" name="页脚占位符 4">
            <a:extLst>
              <a:ext uri="{FF2B5EF4-FFF2-40B4-BE49-F238E27FC236}">
                <a16:creationId xmlns:a16="http://schemas.microsoft.com/office/drawing/2014/main" id="{67EE95C2-6F7A-4B71-870F-F8C65C16E4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05C8DE8-949C-401A-990A-5A22551F9D1C}"/>
              </a:ext>
            </a:extLst>
          </p:cNvPr>
          <p:cNvSpPr>
            <a:spLocks noGrp="1"/>
          </p:cNvSpPr>
          <p:nvPr>
            <p:ph type="sldNum" sz="quarter" idx="12"/>
          </p:nvPr>
        </p:nvSpPr>
        <p:spPr/>
        <p:txBody>
          <a:bodyPr/>
          <a:lstStyle/>
          <a:p>
            <a:fld id="{CB1B705C-89B2-4323-BDC2-DA8B19D284E2}" type="slidenum">
              <a:rPr lang="zh-CN" altLang="en-US" smtClean="0"/>
              <a:t>‹#›</a:t>
            </a:fld>
            <a:endParaRPr lang="zh-CN" altLang="en-US"/>
          </a:p>
        </p:txBody>
      </p:sp>
    </p:spTree>
    <p:extLst>
      <p:ext uri="{BB962C8B-B14F-4D97-AF65-F5344CB8AC3E}">
        <p14:creationId xmlns:p14="http://schemas.microsoft.com/office/powerpoint/2010/main" val="3069485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971200" y="6408000"/>
            <a:ext cx="2560320" cy="365760"/>
          </a:xfrm>
        </p:spPr>
        <p:txBody>
          <a:bodyPr/>
          <a:lstStyle/>
          <a:p>
            <a:fld id="{25423871-96CC-4D13-82E4-17738F8D0974}" type="datetimeFigureOut">
              <a:rPr lang="zh-CN" altLang="en-US" smtClean="0"/>
              <a:t>2024/4/30</a:t>
            </a:fld>
            <a:endParaRPr lang="zh-CN" altLang="en-US"/>
          </a:p>
        </p:txBody>
      </p:sp>
      <p:sp>
        <p:nvSpPr>
          <p:cNvPr id="5" name="页脚占位符 4"/>
          <p:cNvSpPr>
            <a:spLocks noGrp="1"/>
          </p:cNvSpPr>
          <p:nvPr>
            <p:ph type="ftr" sz="quarter" idx="11"/>
          </p:nvPr>
        </p:nvSpPr>
        <p:spPr>
          <a:xfrm>
            <a:off x="5841601" y="6408001"/>
            <a:ext cx="3134241" cy="365125"/>
          </a:xfrm>
        </p:spPr>
        <p:txBody>
          <a:bodyPr/>
          <a:lstStyle/>
          <a:p>
            <a:endParaRPr lang="zh-CN" altLang="en-US"/>
          </a:p>
        </p:txBody>
      </p:sp>
      <p:sp>
        <p:nvSpPr>
          <p:cNvPr id="6" name="灯片编号占位符 5"/>
          <p:cNvSpPr>
            <a:spLocks noGrp="1"/>
          </p:cNvSpPr>
          <p:nvPr>
            <p:ph type="sldNum" sz="quarter" idx="12"/>
          </p:nvPr>
        </p:nvSpPr>
        <p:spPr>
          <a:xfrm>
            <a:off x="11529600" y="6408001"/>
            <a:ext cx="487680" cy="365125"/>
          </a:xfrm>
        </p:spPr>
        <p:txBody>
          <a:bodyPr/>
          <a:lstStyle/>
          <a:p>
            <a:fld id="{CB1B705C-89B2-4323-BDC2-DA8B19D284E2}" type="slidenum">
              <a:rPr lang="zh-CN" altLang="en-US" smtClean="0"/>
              <a:t>‹#›</a:t>
            </a:fld>
            <a:endParaRPr lang="zh-CN" altLang="en-US"/>
          </a:p>
        </p:txBody>
      </p:sp>
      <p:sp>
        <p:nvSpPr>
          <p:cNvPr id="7"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a:t>单击此处编辑母版标题样式</a:t>
            </a:r>
            <a:endParaRPr kumimoji="0" lang="en-US" dirty="0"/>
          </a:p>
        </p:txBody>
      </p:sp>
      <p:sp>
        <p:nvSpPr>
          <p:cNvPr id="8"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a:t>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dirty="0"/>
          </a:p>
        </p:txBody>
      </p:sp>
    </p:spTree>
    <p:extLst>
      <p:ext uri="{BB962C8B-B14F-4D97-AF65-F5344CB8AC3E}">
        <p14:creationId xmlns:p14="http://schemas.microsoft.com/office/powerpoint/2010/main" val="20368426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latin typeface="宋体" panose="02010600030101010101" pitchFamily="2" charset="-122"/>
                <a:ea typeface="宋体" panose="02010600030101010101" pitchFamily="2" charset="-122"/>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a:t>编辑母版文本样式</a:t>
            </a:r>
          </a:p>
        </p:txBody>
      </p:sp>
      <p:sp>
        <p:nvSpPr>
          <p:cNvPr id="4" name="日期占位符 3"/>
          <p:cNvSpPr>
            <a:spLocks noGrp="1"/>
          </p:cNvSpPr>
          <p:nvPr>
            <p:ph type="dt" sz="half" idx="10"/>
          </p:nvPr>
        </p:nvSpPr>
        <p:spPr/>
        <p:txBody>
          <a:bodyPr/>
          <a:lstStyle/>
          <a:p>
            <a:fld id="{25423871-96CC-4D13-82E4-17738F8D0974}"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1B705C-89B2-4323-BDC2-DA8B19D284E2}" type="slidenum">
              <a:rPr lang="zh-CN" altLang="en-US" smtClean="0"/>
              <a:t>‹#›</a:t>
            </a:fld>
            <a:endParaRPr lang="zh-CN" altLang="en-US"/>
          </a:p>
        </p:txBody>
      </p:sp>
      <p:sp>
        <p:nvSpPr>
          <p:cNvPr id="7" name="燕尾形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8" name="燕尾形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Tree>
    <p:extLst>
      <p:ext uri="{BB962C8B-B14F-4D97-AF65-F5344CB8AC3E}">
        <p14:creationId xmlns:p14="http://schemas.microsoft.com/office/powerpoint/2010/main" val="155228029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内容占位符 3"/>
          <p:cNvSpPr>
            <a:spLocks noGrp="1"/>
          </p:cNvSpPr>
          <p:nvPr>
            <p:ph sz="half" idx="2"/>
          </p:nvPr>
        </p:nvSpPr>
        <p:spPr>
          <a:xfrm>
            <a:off x="6197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p:txBody>
          <a:bodyPr/>
          <a:lstStyle/>
          <a:p>
            <a:fld id="{25423871-96CC-4D13-82E4-17738F8D0974}" type="datetimeFigureOut">
              <a:rPr lang="zh-CN" altLang="en-US" smtClean="0"/>
              <a:t>2024/4/30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1B705C-89B2-4323-BDC2-DA8B19D284E2}" type="slidenum">
              <a:rPr lang="zh-CN" altLang="en-US" smtClean="0"/>
              <a:t>‹#›</a:t>
            </a:fld>
            <a:endParaRPr lang="zh-CN" altLang="en-US"/>
          </a:p>
        </p:txBody>
      </p:sp>
      <p:sp>
        <p:nvSpPr>
          <p:cNvPr id="8" name="标题 7"/>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373441603"/>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stretch>
            <a:fillRect/>
          </a:stretch>
        </p:blipFill>
        <p:spPr>
          <a:xfrm>
            <a:off x="168276" y="6115050"/>
            <a:ext cx="11849100" cy="742950"/>
          </a:xfrm>
          <a:prstGeom prst="rect">
            <a:avLst/>
          </a:prstGeom>
        </p:spPr>
      </p:pic>
      <p:sp>
        <p:nvSpPr>
          <p:cNvPr id="2" name="标题 1"/>
          <p:cNvSpPr>
            <a:spLocks noGrp="1"/>
          </p:cNvSpPr>
          <p:nvPr>
            <p:ph type="title"/>
          </p:nvPr>
        </p:nvSpPr>
        <p:spPr>
          <a:xfrm>
            <a:off x="623392" y="332656"/>
            <a:ext cx="10972800" cy="936104"/>
          </a:xfrm>
        </p:spPr>
        <p:txBody>
          <a:bodyPr anchor="ctr"/>
          <a:lstStyle>
            <a:lvl1pPr>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609600" y="52560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4" name="文本占位符 3"/>
          <p:cNvSpPr>
            <a:spLocks noGrp="1"/>
          </p:cNvSpPr>
          <p:nvPr>
            <p:ph type="body" sz="half" idx="3"/>
          </p:nvPr>
        </p:nvSpPr>
        <p:spPr>
          <a:xfrm>
            <a:off x="6193369" y="52560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5" name="内容占位符 4"/>
          <p:cNvSpPr>
            <a:spLocks noGrp="1"/>
          </p:cNvSpPr>
          <p:nvPr>
            <p:ph sz="quarter" idx="2"/>
          </p:nvPr>
        </p:nvSpPr>
        <p:spPr>
          <a:xfrm>
            <a:off x="609600" y="1340769"/>
            <a:ext cx="5386917" cy="3874183"/>
          </a:xfrm>
          <a:ln>
            <a:noFill/>
            <a:prstDash val="sysDash"/>
            <a:miter lim="800000"/>
          </a:ln>
        </p:spPr>
        <p:txBody>
          <a:bodyPr/>
          <a:lstStyle>
            <a:lvl1pPr>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6" name="内容占位符 5"/>
          <p:cNvSpPr>
            <a:spLocks noGrp="1"/>
          </p:cNvSpPr>
          <p:nvPr>
            <p:ph sz="quarter" idx="4"/>
          </p:nvPr>
        </p:nvSpPr>
        <p:spPr>
          <a:xfrm>
            <a:off x="6193368" y="1340768"/>
            <a:ext cx="5389033" cy="3874182"/>
          </a:xfrm>
          <a:ln>
            <a:noFill/>
            <a:prstDash val="sysDash"/>
            <a:miter lim="800000"/>
          </a:ln>
        </p:spPr>
        <p:txBody>
          <a:bodyPr/>
          <a:lstStyle>
            <a:lvl1pPr>
              <a:spcBef>
                <a:spcPts val="0"/>
              </a:spcBef>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7" name="日期占位符 6"/>
          <p:cNvSpPr>
            <a:spLocks noGrp="1"/>
          </p:cNvSpPr>
          <p:nvPr>
            <p:ph type="dt" sz="half" idx="10"/>
          </p:nvPr>
        </p:nvSpPr>
        <p:spPr/>
        <p:txBody>
          <a:bodyPr/>
          <a:lstStyle/>
          <a:p>
            <a:fld id="{25423871-96CC-4D13-82E4-17738F8D0974}" type="datetimeFigureOut">
              <a:rPr lang="zh-CN" altLang="en-US" smtClean="0"/>
              <a:t>2024/4/30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B1B705C-89B2-4323-BDC2-DA8B19D284E2}" type="slidenum">
              <a:rPr lang="zh-CN" altLang="en-US" smtClean="0"/>
              <a:t>‹#›</a:t>
            </a:fld>
            <a:endParaRPr lang="zh-CN" altLang="en-US"/>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118960259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25423871-96CC-4D13-82E4-17738F8D0974}" type="datetimeFigureOut">
              <a:rPr lang="zh-CN" altLang="en-US" smtClean="0"/>
              <a:t>2024/4/30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B1B705C-89B2-4323-BDC2-DA8B19D284E2}" type="slidenum">
              <a:rPr lang="zh-CN" altLang="en-US" smtClean="0"/>
              <a:t>‹#›</a:t>
            </a:fld>
            <a:endParaRPr lang="zh-CN" altLang="en-US"/>
          </a:p>
        </p:txBody>
      </p:sp>
      <p:sp>
        <p:nvSpPr>
          <p:cNvPr id="6" name="标题 5"/>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1709496001"/>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423871-96CC-4D13-82E4-17738F8D0974}" type="datetimeFigureOut">
              <a:rPr lang="zh-CN" altLang="en-US" smtClean="0"/>
              <a:t>2024/4/30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B1B705C-89B2-4323-BDC2-DA8B19D284E2}" type="slidenum">
              <a:rPr lang="zh-CN" altLang="en-US" smtClean="0"/>
              <a:t>‹#›</a:t>
            </a:fld>
            <a:endParaRPr lang="zh-CN" altLang="en-US"/>
          </a:p>
        </p:txBody>
      </p:sp>
    </p:spTree>
    <p:extLst>
      <p:ext uri="{BB962C8B-B14F-4D97-AF65-F5344CB8AC3E}">
        <p14:creationId xmlns:p14="http://schemas.microsoft.com/office/powerpoint/2010/main" val="341427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174624" y="6115050"/>
            <a:ext cx="11849100" cy="742950"/>
          </a:xfrm>
          <a:prstGeom prst="rect">
            <a:avLst/>
          </a:prstGeom>
        </p:spPr>
      </p:pic>
      <p:sp>
        <p:nvSpPr>
          <p:cNvPr id="2" name="标题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5892800" y="5355102"/>
            <a:ext cx="5299456" cy="914400"/>
          </a:xfrm>
        </p:spPr>
        <p:txBody>
          <a:bodyPr/>
          <a:lstStyle>
            <a:lvl1pPr marL="0" indent="0" algn="r">
              <a:buNone/>
              <a:defRPr sz="1600">
                <a:latin typeface="宋体" panose="02010600030101010101" pitchFamily="2" charset="-122"/>
                <a:ea typeface="宋体" panose="02010600030101010101" pitchFamily="2" charset="-122"/>
              </a:defRPr>
            </a:lvl1pPr>
            <a:lvl2pPr>
              <a:buNone/>
              <a:defRPr sz="1200"/>
            </a:lvl2pPr>
            <a:lvl3pPr>
              <a:buNone/>
              <a:defRPr sz="1000"/>
            </a:lvl3pPr>
            <a:lvl4pPr>
              <a:buNone/>
              <a:defRPr sz="900"/>
            </a:lvl4pPr>
            <a:lvl5pPr>
              <a:buNone/>
              <a:defRPr sz="900"/>
            </a:lvl5pPr>
          </a:lstStyle>
          <a:p>
            <a:pPr lvl="0" eaLnBrk="1" latinLnBrk="0" hangingPunct="1"/>
            <a:r>
              <a:rPr kumimoji="0" lang="zh-CN" altLang="en-US"/>
              <a:t>编辑母版文本样式</a:t>
            </a:r>
          </a:p>
        </p:txBody>
      </p:sp>
      <p:sp>
        <p:nvSpPr>
          <p:cNvPr id="4" name="内容占位符 3"/>
          <p:cNvSpPr>
            <a:spLocks noGrp="1"/>
          </p:cNvSpPr>
          <p:nvPr>
            <p:ph sz="half" idx="1"/>
          </p:nvPr>
        </p:nvSpPr>
        <p:spPr>
          <a:xfrm>
            <a:off x="1219200" y="404664"/>
            <a:ext cx="9973056" cy="4441656"/>
          </a:xfrm>
        </p:spPr>
        <p:txBody>
          <a:bodyPr/>
          <a:lstStyle>
            <a:lvl1pPr>
              <a:defRPr sz="3200">
                <a:latin typeface="宋体" panose="02010600030101010101" pitchFamily="2" charset="-122"/>
                <a:ea typeface="宋体" panose="02010600030101010101" pitchFamily="2" charset="-122"/>
              </a:defRPr>
            </a:lvl1pPr>
            <a:lvl2pPr>
              <a:defRPr sz="2800">
                <a:latin typeface="宋体" panose="02010600030101010101" pitchFamily="2" charset="-122"/>
                <a:ea typeface="宋体" panose="02010600030101010101" pitchFamily="2" charset="-122"/>
              </a:defRPr>
            </a:lvl2pPr>
            <a:lvl3pPr>
              <a:defRPr sz="2400">
                <a:latin typeface="宋体" panose="02010600030101010101" pitchFamily="2" charset="-122"/>
                <a:ea typeface="宋体" panose="02010600030101010101" pitchFamily="2" charset="-122"/>
              </a:defRPr>
            </a:lvl3pPr>
            <a:lvl4pPr>
              <a:defRPr sz="2000">
                <a:latin typeface="宋体" panose="02010600030101010101" pitchFamily="2" charset="-122"/>
                <a:ea typeface="宋体" panose="02010600030101010101" pitchFamily="2" charset="-122"/>
              </a:defRPr>
            </a:lvl4pPr>
            <a:lvl5pPr>
              <a:defRPr sz="20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a:xfrm>
            <a:off x="8969376" y="6407944"/>
            <a:ext cx="2560320" cy="365760"/>
          </a:xfrm>
        </p:spPr>
        <p:txBody>
          <a:bodyPr/>
          <a:lstStyle/>
          <a:p>
            <a:fld id="{25423871-96CC-4D13-82E4-17738F8D0974}" type="datetimeFigureOut">
              <a:rPr lang="zh-CN" altLang="en-US" smtClean="0"/>
              <a:t>2024/4/30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1B705C-89B2-4323-BDC2-DA8B19D284E2}" type="slidenum">
              <a:rPr lang="zh-CN" altLang="en-US" smtClean="0"/>
              <a:t>‹#›</a:t>
            </a:fld>
            <a:endParaRPr lang="zh-CN" altLang="en-US"/>
          </a:p>
        </p:txBody>
      </p:sp>
      <p:pic>
        <p:nvPicPr>
          <p:cNvPr id="11"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4062861215"/>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pic>
        <p:nvPicPr>
          <p:cNvPr id="16" name="图片 15"/>
          <p:cNvPicPr>
            <a:picLocks noChangeAspect="1"/>
          </p:cNvPicPr>
          <p:nvPr/>
        </p:nvPicPr>
        <p:blipFill>
          <a:blip r:embed="rId2"/>
          <a:stretch>
            <a:fillRect/>
          </a:stretch>
        </p:blipFill>
        <p:spPr>
          <a:xfrm>
            <a:off x="174624" y="6115050"/>
            <a:ext cx="11849100" cy="742950"/>
          </a:xfrm>
          <a:prstGeom prst="rect">
            <a:avLst/>
          </a:prstGeom>
        </p:spPr>
      </p:pic>
      <p:sp>
        <p:nvSpPr>
          <p:cNvPr id="4" name="文本占位符 3"/>
          <p:cNvSpPr>
            <a:spLocks noGrp="1"/>
          </p:cNvSpPr>
          <p:nvPr>
            <p:ph type="body" sz="half" idx="2"/>
          </p:nvPr>
        </p:nvSpPr>
        <p:spPr>
          <a:xfrm>
            <a:off x="1521643" y="5443402"/>
            <a:ext cx="95504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a:t>编辑母版文本样式</a:t>
            </a:r>
          </a:p>
        </p:txBody>
      </p:sp>
      <p:sp>
        <p:nvSpPr>
          <p:cNvPr id="3" name="图片占位符 2"/>
          <p:cNvSpPr>
            <a:spLocks noGrp="1"/>
          </p:cNvSpPr>
          <p:nvPr>
            <p:ph type="pic" idx="1"/>
          </p:nvPr>
        </p:nvSpPr>
        <p:spPr>
          <a:xfrm>
            <a:off x="304800" y="548680"/>
            <a:ext cx="11582400" cy="4030408"/>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25423871-96CC-4D13-82E4-17738F8D0974}" type="datetimeFigureOut">
              <a:rPr lang="zh-CN" altLang="en-US" smtClean="0"/>
              <a:t>2024/4/30</a:t>
            </a:fld>
            <a:endParaRPr lang="zh-CN" altLang="en-US"/>
          </a:p>
        </p:txBody>
      </p:sp>
      <p:sp>
        <p:nvSpPr>
          <p:cNvPr id="6" name="页脚占位符 5"/>
          <p:cNvSpPr>
            <a:spLocks noGrp="1"/>
          </p:cNvSpPr>
          <p:nvPr>
            <p:ph type="ftr" sz="quarter" idx="11"/>
          </p:nvPr>
        </p:nvSpPr>
        <p:spPr>
          <a:xfrm>
            <a:off x="5840097" y="6407945"/>
            <a:ext cx="3134241" cy="365125"/>
          </a:xfrm>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CB1B705C-89B2-4323-BDC2-DA8B19D284E2}" type="slidenum">
              <a:rPr lang="zh-CN" altLang="en-US" smtClean="0"/>
              <a:t>‹#›</a:t>
            </a:fld>
            <a:endParaRPr lang="zh-CN" altLang="en-US"/>
          </a:p>
        </p:txBody>
      </p:sp>
      <p:sp>
        <p:nvSpPr>
          <p:cNvPr id="2" name="标题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a:t>单击此处编辑母版标题样式</a:t>
            </a:r>
            <a:endParaRPr kumimoji="0" lang="en-US" dirty="0"/>
          </a:p>
        </p:txBody>
      </p:sp>
      <p:sp>
        <p:nvSpPr>
          <p:cNvPr id="12" name="燕尾形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13" name="燕尾形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436524315"/>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p:nvPicPr>
        <p:blipFill>
          <a:blip r:embed="rId14"/>
          <a:stretch>
            <a:fillRect/>
          </a:stretch>
        </p:blipFill>
        <p:spPr>
          <a:xfrm>
            <a:off x="174624" y="6115050"/>
            <a:ext cx="11849100" cy="742950"/>
          </a:xfrm>
          <a:prstGeom prst="rect">
            <a:avLst/>
          </a:prstGeom>
        </p:spPr>
      </p:pic>
      <p:sp>
        <p:nvSpPr>
          <p:cNvPr id="9"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dirty="0"/>
              <a:t>单击此处编辑母版标题样式</a:t>
            </a:r>
            <a:endParaRPr kumimoji="0" lang="en-US" dirty="0"/>
          </a:p>
        </p:txBody>
      </p:sp>
      <p:sp>
        <p:nvSpPr>
          <p:cNvPr id="30"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dirty="0"/>
              <a:t>单击此处编辑母版文本样式</a:t>
            </a:r>
          </a:p>
          <a:p>
            <a:pPr lvl="1" eaLnBrk="1" latinLnBrk="0" hangingPunct="1"/>
            <a:r>
              <a:rPr kumimoji="0" lang="zh-CN" altLang="en-US" dirty="0"/>
              <a:t>第二级</a:t>
            </a:r>
          </a:p>
          <a:p>
            <a:pPr lvl="2" eaLnBrk="1" latinLnBrk="0" hangingPunct="1"/>
            <a:r>
              <a:rPr kumimoji="0" lang="zh-CN" altLang="en-US" dirty="0"/>
              <a:t>第三级</a:t>
            </a:r>
          </a:p>
          <a:p>
            <a:pPr lvl="3" eaLnBrk="1" latinLnBrk="0" hangingPunct="1"/>
            <a:r>
              <a:rPr kumimoji="0" lang="zh-CN" altLang="en-US" dirty="0"/>
              <a:t>第四级</a:t>
            </a:r>
          </a:p>
          <a:p>
            <a:pPr lvl="4" eaLnBrk="1" latinLnBrk="0" hangingPunct="1"/>
            <a:r>
              <a:rPr kumimoji="0" lang="zh-CN" altLang="en-US" dirty="0"/>
              <a:t>第五级</a:t>
            </a:r>
            <a:endParaRPr kumimoji="0" lang="en-US" dirty="0"/>
          </a:p>
        </p:txBody>
      </p:sp>
      <p:sp>
        <p:nvSpPr>
          <p:cNvPr id="10" name="日期占位符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lstStyle>
          <a:p>
            <a:fld id="{25423871-96CC-4D13-82E4-17738F8D0974}" type="datetimeFigureOut">
              <a:rPr lang="zh-CN" altLang="en-US" smtClean="0"/>
              <a:t>2024/4/30</a:t>
            </a:fld>
            <a:endParaRPr lang="zh-CN" altLang="en-US"/>
          </a:p>
        </p:txBody>
      </p:sp>
      <p:sp>
        <p:nvSpPr>
          <p:cNvPr id="22" name="页脚占位符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8" name="灯片编号占位符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lstStyle>
          <a:p>
            <a:fld id="{CB1B705C-89B2-4323-BDC2-DA8B19D284E2}" type="slidenum">
              <a:rPr lang="zh-CN" altLang="en-US" smtClean="0"/>
              <a:t>‹#›</a:t>
            </a:fld>
            <a:endParaRPr lang="zh-CN" altLang="en-US"/>
          </a:p>
        </p:txBody>
      </p:sp>
      <p:pic>
        <p:nvPicPr>
          <p:cNvPr id="3" name="Picture 3"/>
          <p:cNvPicPr>
            <a:picLocks noChangeAspect="1" noChangeArrowheads="1"/>
          </p:cNvPicPr>
          <p:nvPr/>
        </p:nvPicPr>
        <p:blipFill>
          <a:blip r:embed="rId15"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415216770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b="1" kern="1200">
          <a:solidFill>
            <a:schemeClr val="tx1"/>
          </a:solidFill>
          <a:latin typeface="宋体" panose="02010600030101010101" pitchFamily="2" charset="-122"/>
          <a:ea typeface="宋体" panose="02010600030101010101" pitchFamily="2" charset="-122"/>
          <a:cs typeface="+mn-cs"/>
        </a:defRPr>
      </a:lvl1pPr>
      <a:lvl2pPr marL="621665" indent="-228600" algn="l" rtl="0" eaLnBrk="1" latinLnBrk="0" hangingPunct="1">
        <a:spcBef>
          <a:spcPts val="325"/>
        </a:spcBef>
        <a:buClr>
          <a:schemeClr val="accent1"/>
        </a:buClr>
        <a:buFont typeface="Verdana" panose="020B0604030504040204"/>
        <a:buChar char="◦"/>
        <a:defRPr kumimoji="0" sz="2300" b="1" kern="1200">
          <a:solidFill>
            <a:schemeClr val="tx1"/>
          </a:solidFill>
          <a:latin typeface="宋体" panose="02010600030101010101" pitchFamily="2" charset="-122"/>
          <a:ea typeface="宋体" panose="02010600030101010101" pitchFamily="2" charset="-122"/>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b="1" kern="1200">
          <a:solidFill>
            <a:schemeClr val="tx1"/>
          </a:solidFill>
          <a:latin typeface="宋体" panose="02010600030101010101" pitchFamily="2" charset="-122"/>
          <a:ea typeface="宋体" panose="02010600030101010101" pitchFamily="2" charset="-122"/>
          <a:cs typeface="+mn-cs"/>
        </a:defRPr>
      </a:lvl3pPr>
      <a:lvl4pPr marL="1143000" indent="-228600" algn="l" rtl="0" eaLnBrk="1" latinLnBrk="0" hangingPunct="1">
        <a:spcBef>
          <a:spcPts val="350"/>
        </a:spcBef>
        <a:buClr>
          <a:schemeClr val="accent2"/>
        </a:buClr>
        <a:buFont typeface="Wingdings 2" panose="05020102010507070707"/>
        <a:buChar char=""/>
        <a:defRPr kumimoji="0" sz="1900" b="1" kern="1200">
          <a:solidFill>
            <a:schemeClr val="tx1"/>
          </a:solidFill>
          <a:latin typeface="宋体" panose="02010600030101010101" pitchFamily="2" charset="-122"/>
          <a:ea typeface="宋体" panose="02010600030101010101" pitchFamily="2" charset="-122"/>
          <a:cs typeface="+mn-cs"/>
        </a:defRPr>
      </a:lvl4pPr>
      <a:lvl5pPr marL="1371600" indent="-228600" algn="l" rtl="0" eaLnBrk="1" latinLnBrk="0" hangingPunct="1">
        <a:spcBef>
          <a:spcPts val="350"/>
        </a:spcBef>
        <a:buClr>
          <a:schemeClr val="accent2"/>
        </a:buClr>
        <a:buFont typeface="Wingdings 2" panose="05020102010507070707"/>
        <a:buChar char=""/>
        <a:defRPr kumimoji="0" sz="1800" b="1" kern="1200">
          <a:solidFill>
            <a:schemeClr val="tx1"/>
          </a:solidFill>
          <a:latin typeface="宋体" panose="02010600030101010101" pitchFamily="2" charset="-122"/>
          <a:ea typeface="宋体" panose="02010600030101010101" pitchFamily="2" charset="-122"/>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hyperlink" Target="https://baike.baidu.com/item/%E5%8A%B3%E5%8A%A8%E4%BF%9D%E9%9A%9C%E7%9B%91%E5%AF%9F/5391213" TargetMode="Externa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3D0BA4-49F0-4CDD-95BF-32FAC1D85C25}"/>
              </a:ext>
            </a:extLst>
          </p:cNvPr>
          <p:cNvSpPr>
            <a:spLocks noGrp="1"/>
          </p:cNvSpPr>
          <p:nvPr>
            <p:ph type="ctrTitle"/>
          </p:nvPr>
        </p:nvSpPr>
        <p:spPr/>
        <p:txBody>
          <a:bodyPr/>
          <a:lstStyle/>
          <a:p>
            <a:pPr marR="0" rtl="0"/>
            <a:r>
              <a:rPr lang="zh-CN" altLang="en-US" b="0" i="0" u="none" strike="noStrike" kern="2200" baseline="0" dirty="0">
                <a:latin typeface="Times New Roman" panose="02020603050405020304" pitchFamily="18" charset="0"/>
                <a:ea typeface="宋体" panose="02010600030101010101" pitchFamily="2" charset="-122"/>
              </a:rPr>
              <a:t>第五章 劳动保障法规与政策</a:t>
            </a:r>
          </a:p>
        </p:txBody>
      </p:sp>
      <p:sp>
        <p:nvSpPr>
          <p:cNvPr id="4" name="副标题 3">
            <a:extLst>
              <a:ext uri="{FF2B5EF4-FFF2-40B4-BE49-F238E27FC236}">
                <a16:creationId xmlns:a16="http://schemas.microsoft.com/office/drawing/2014/main" id="{2627A802-A9C0-4EDE-9AB4-2F64D11C5CC1}"/>
              </a:ext>
            </a:extLst>
          </p:cNvPr>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2825556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05DEF7-AB16-4B34-8A42-FD12A21FB2AD}"/>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09DD9F01-ED90-41F8-AD6C-3811D91E6783}"/>
              </a:ext>
            </a:extLst>
          </p:cNvPr>
          <p:cNvSpPr>
            <a:spLocks noGrp="1"/>
          </p:cNvSpPr>
          <p:nvPr>
            <p:ph type="body" idx="1"/>
          </p:nvPr>
        </p:nvSpPr>
        <p:spPr/>
        <p:txBody>
          <a:bodyPr>
            <a:normAutofit/>
          </a:bodyPr>
          <a:lstStyle/>
          <a:p>
            <a:pPr marR="0" lvl="2" rtl="0"/>
            <a:r>
              <a:rPr lang="en-US" altLang="zh-CN" b="0" i="0" u="none" strike="noStrike" kern="100" baseline="0" dirty="0">
                <a:latin typeface="宋体" panose="02010600030101010101" pitchFamily="2" charset="-122"/>
                <a:ea typeface="等线 Light" panose="02010600030101010101" pitchFamily="2" charset="-122"/>
              </a:rPr>
              <a:t>3.</a:t>
            </a:r>
            <a:r>
              <a:rPr lang="zh-CN" altLang="en-US" b="0" i="0" u="none" strike="noStrike" kern="100" baseline="0" dirty="0">
                <a:latin typeface="宋体" panose="02010600030101010101" pitchFamily="2" charset="-122"/>
                <a:ea typeface="等线 Light" panose="02010600030101010101" pitchFamily="2" charset="-122"/>
              </a:rPr>
              <a:t>失业保险制度促进就业。</a:t>
            </a:r>
          </a:p>
          <a:p>
            <a:pPr marR="0" lvl="3" rtl="0"/>
            <a:r>
              <a:rPr lang="zh-CN" altLang="en-US" b="0" i="0" u="none" strike="noStrike" kern="100" baseline="0" dirty="0">
                <a:latin typeface="宋体" panose="02010600030101010101" pitchFamily="2" charset="-122"/>
                <a:ea typeface="宋体" panose="02010600030101010101" pitchFamily="2" charset="-122"/>
              </a:rPr>
              <a:t>国家建立健全失业保险制度，依法确保失业人员的基本生活，并促进其实现就业。</a:t>
            </a:r>
          </a:p>
          <a:p>
            <a:pPr marR="0" lvl="3" rtl="0"/>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就业服务与就业管理规定</a:t>
            </a:r>
            <a:r>
              <a:rPr lang="en-US" altLang="zh-CN" b="0" i="0" u="none" strike="noStrike" kern="100" baseline="0" dirty="0">
                <a:latin typeface="宋体" panose="02010600030101010101" pitchFamily="2" charset="-122"/>
                <a:ea typeface="宋体" panose="02010600030101010101" pitchFamily="2" charset="-122"/>
              </a:rPr>
              <a:t>》</a:t>
            </a:r>
          </a:p>
          <a:p>
            <a:pPr marR="0" lvl="3" rtl="0"/>
            <a:r>
              <a:rPr lang="zh-CN" altLang="en-US" b="0" i="0" u="none" strike="noStrike" kern="100" baseline="0" dirty="0">
                <a:latin typeface="宋体" panose="02010600030101010101" pitchFamily="2" charset="-122"/>
                <a:ea typeface="宋体" panose="02010600030101010101" pitchFamily="2" charset="-122"/>
              </a:rPr>
              <a:t>第六十一条 劳动保障行政部门应当建立健全就业登记制度和失业登记制度，完善就业管理和失业管理。</a:t>
            </a:r>
          </a:p>
          <a:p>
            <a:pPr marR="0" lvl="3" rtl="0"/>
            <a:r>
              <a:rPr lang="zh-CN" altLang="en-US" b="0" i="0" u="none" strike="noStrike" kern="100" baseline="0" dirty="0">
                <a:latin typeface="宋体" panose="02010600030101010101" pitchFamily="2" charset="-122"/>
                <a:ea typeface="宋体" panose="02010600030101010101" pitchFamily="2" charset="-122"/>
              </a:rPr>
              <a:t>第六十四条 登记失业人员凭登记证享受公共就业服务和就业扶持政策；其中符合条件的，按规定申领失业保险金。</a:t>
            </a:r>
          </a:p>
          <a:p>
            <a:pPr marR="0" lvl="2" rtl="0"/>
            <a:r>
              <a:rPr lang="en-US" altLang="zh-CN" b="0" i="0" u="none" strike="noStrike" kern="100" baseline="0" dirty="0">
                <a:latin typeface="宋体" panose="02010600030101010101" pitchFamily="2" charset="-122"/>
                <a:ea typeface="等线 Light" panose="02010600030101010101" pitchFamily="2" charset="-122"/>
              </a:rPr>
              <a:t>4.</a:t>
            </a:r>
            <a:r>
              <a:rPr lang="zh-CN" altLang="en-US" b="0" i="0" u="none" strike="noStrike" kern="100" baseline="0" dirty="0">
                <a:latin typeface="宋体" panose="02010600030101010101" pitchFamily="2" charset="-122"/>
                <a:ea typeface="等线 Light" panose="02010600030101010101" pitchFamily="2" charset="-122"/>
              </a:rPr>
              <a:t>优惠政策促进就业。</a:t>
            </a:r>
          </a:p>
          <a:p>
            <a:pPr marR="0" lvl="3" rtl="0"/>
            <a:r>
              <a:rPr lang="zh-CN" altLang="en-US" b="0" i="0" u="none" strike="noStrike" kern="100" baseline="0" dirty="0">
                <a:latin typeface="宋体" panose="02010600030101010101" pitchFamily="2" charset="-122"/>
                <a:ea typeface="宋体" panose="02010600030101010101" pitchFamily="2" charset="-122"/>
              </a:rPr>
              <a:t>国家鼓励企业增加就业岗位，扶持失业人员和残疾人就业，对下列企业、人员依法给予税收优惠：吸纳符合国家规定条件的失业人员达到规定要求的企业；失业人员创办的中小企业；安置残疾人员达到规定比例或者集中使用残疾人的企业；从事个体经营的符合国家规定条件的失业人员；从事个体经营的残疾人；国务院规定给予税收优惠的其他企业、人员。有关部门应当在经营场地等方面对上述企业和个人给予照顾，免除行政事业性收费。</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779314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6FE0FD-9455-402B-B5A7-94CB6C41F17D}"/>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9C40FC22-9804-45AF-B95C-131540E9A58B}"/>
              </a:ext>
            </a:extLst>
          </p:cNvPr>
          <p:cNvSpPr>
            <a:spLocks noGrp="1"/>
          </p:cNvSpPr>
          <p:nvPr>
            <p:ph type="body" idx="1"/>
          </p:nvPr>
        </p:nvSpPr>
        <p:spPr/>
        <p:txBody>
          <a:bodyPr>
            <a:normAutofit/>
          </a:bodyPr>
          <a:lstStyle/>
          <a:p>
            <a:pPr marR="0" lvl="2" rtl="0"/>
            <a:r>
              <a:rPr lang="en-US" altLang="zh-CN" b="0" i="0" u="none" strike="noStrike" kern="100" baseline="0" dirty="0">
                <a:latin typeface="宋体" panose="02010600030101010101" pitchFamily="2" charset="-122"/>
                <a:ea typeface="等线 Light" panose="02010600030101010101" pitchFamily="2" charset="-122"/>
              </a:rPr>
              <a:t>5.</a:t>
            </a:r>
            <a:r>
              <a:rPr lang="zh-CN" altLang="en-US" b="0" i="0" u="none" strike="noStrike" kern="100" baseline="0" dirty="0">
                <a:latin typeface="宋体" panose="02010600030101010101" pitchFamily="2" charset="-122"/>
                <a:ea typeface="等线 Light" panose="02010600030101010101" pitchFamily="2" charset="-122"/>
              </a:rPr>
              <a:t>金融政策促进就业</a:t>
            </a:r>
          </a:p>
          <a:p>
            <a:pPr marR="0" lvl="3" rtl="0"/>
            <a:r>
              <a:rPr lang="zh-CN" altLang="en-US" b="0" i="0" u="none" strike="noStrike" kern="100" baseline="0" dirty="0">
                <a:latin typeface="宋体" panose="02010600030101010101" pitchFamily="2" charset="-122"/>
                <a:ea typeface="宋体" panose="02010600030101010101" pitchFamily="2" charset="-122"/>
              </a:rPr>
              <a:t>国家实行有利于促进就业的金融政策，增加中小企业的融资渠道；鼓励金融机构改进金融服务，加大对中小企业的信贷支持，并对自主创业人员在一定期限内给予小额信贷等扶持。</a:t>
            </a:r>
          </a:p>
          <a:p>
            <a:pPr marR="0" lvl="2" rtl="0"/>
            <a:r>
              <a:rPr lang="en-US" altLang="zh-CN" b="0" i="0" u="none" strike="noStrike" kern="100" baseline="0" dirty="0">
                <a:latin typeface="宋体" panose="02010600030101010101" pitchFamily="2" charset="-122"/>
                <a:ea typeface="等线 Light" panose="02010600030101010101" pitchFamily="2" charset="-122"/>
              </a:rPr>
              <a:t>6.</a:t>
            </a:r>
            <a:r>
              <a:rPr lang="zh-CN" altLang="en-US" b="0" i="0" u="none" strike="noStrike" kern="100" baseline="0" dirty="0">
                <a:latin typeface="宋体" panose="02010600030101010101" pitchFamily="2" charset="-122"/>
                <a:ea typeface="等线 Light" panose="02010600030101010101" pitchFamily="2" charset="-122"/>
              </a:rPr>
              <a:t>统筹兼顾促进就业</a:t>
            </a:r>
          </a:p>
          <a:p>
            <a:pPr marR="0" lvl="3" rtl="0"/>
            <a:r>
              <a:rPr lang="zh-CN" altLang="en-US" b="0" i="0" u="none" strike="noStrike" kern="100" baseline="0" dirty="0">
                <a:latin typeface="宋体" panose="02010600030101010101" pitchFamily="2" charset="-122"/>
                <a:ea typeface="宋体" panose="02010600030101010101" pitchFamily="2" charset="-122"/>
              </a:rPr>
              <a:t>国家实行城乡统筹的就业政策，建立健全城乡劳动者平等就业的制度，引导农业富余劳动力有序转移就业。</a:t>
            </a:r>
          </a:p>
          <a:p>
            <a:pPr marR="0" lvl="3" rtl="0"/>
            <a:r>
              <a:rPr lang="zh-CN" altLang="en-US" b="0" i="0" u="none" strike="noStrike" kern="100" baseline="0" dirty="0">
                <a:latin typeface="宋体" panose="02010600030101010101" pitchFamily="2" charset="-122"/>
                <a:ea typeface="宋体" panose="02010600030101010101" pitchFamily="2" charset="-122"/>
              </a:rPr>
              <a:t>各级人民政府统筹做好城镇新增劳动力就业、农业富余劳动力转移就业和失业人员就业工作。县级以上地方人民政府在制定城镇规划时，将本地区农业富余劳动力转移就业作为重要内容，引导其就地就近转移就业和有序向城市异地转移就业；劳动力输出地和输入地人民政府应当互相配合，改善农村劳动者进城就业的环境和条件。</a:t>
            </a:r>
          </a:p>
          <a:p>
            <a:pPr marR="0" lvl="2" rtl="0"/>
            <a:r>
              <a:rPr lang="en-US" altLang="zh-CN" b="0" i="0" u="none" strike="noStrike" kern="100" baseline="0" dirty="0">
                <a:latin typeface="宋体" panose="02010600030101010101" pitchFamily="2" charset="-122"/>
                <a:ea typeface="等线 Light" panose="02010600030101010101" pitchFamily="2" charset="-122"/>
              </a:rPr>
              <a:t>7.</a:t>
            </a:r>
            <a:r>
              <a:rPr lang="zh-CN" altLang="en-US" b="0" i="0" u="none" strike="noStrike" kern="100" baseline="0" dirty="0">
                <a:latin typeface="宋体" panose="02010600030101010101" pitchFamily="2" charset="-122"/>
                <a:ea typeface="等线 Light" panose="02010600030101010101" pitchFamily="2" charset="-122"/>
              </a:rPr>
              <a:t>就业服务促进就业</a:t>
            </a:r>
          </a:p>
          <a:p>
            <a:pPr marR="0" lvl="3" rtl="0"/>
            <a:r>
              <a:rPr lang="zh-CN" altLang="en-US" b="0" i="0" u="none" strike="noStrike" kern="100" baseline="0" dirty="0">
                <a:latin typeface="宋体" panose="02010600030101010101" pitchFamily="2" charset="-122"/>
                <a:ea typeface="宋体" panose="02010600030101010101" pitchFamily="2" charset="-122"/>
              </a:rPr>
              <a:t>各级人民政府采取措施，逐步完善和实施与非全日制用工等灵活就业相适应的劳动和社会保险政策，为灵活就业人员提供帮助和服务。地方各级人民政府和有关部门应当加强对失业人员从事个体经营的指导，提供政策咨询、就业培训和开业指导等服务。</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3184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5BD539-E131-494E-AD3B-295B7399052A}"/>
              </a:ext>
            </a:extLst>
          </p:cNvPr>
          <p:cNvSpPr>
            <a:spLocks noGrp="1"/>
          </p:cNvSpPr>
          <p:nvPr>
            <p:ph type="title"/>
          </p:nvPr>
        </p:nvSpPr>
        <p:spPr/>
        <p:txBody>
          <a:bodyPr/>
          <a:lstStyle/>
          <a:p>
            <a:r>
              <a:rPr lang="zh-CN" altLang="en-US" b="0" i="0" u="none" strike="noStrike" kern="100" baseline="0" dirty="0">
                <a:solidFill>
                  <a:srgbClr val="333333"/>
                </a:solidFill>
                <a:latin typeface="宋体" panose="02010600030101010101" pitchFamily="2" charset="-122"/>
                <a:ea typeface="等线 Light" panose="02010600030101010101" pitchFamily="2" charset="-122"/>
              </a:rPr>
              <a:t>二、就业服务与就业援助</a:t>
            </a:r>
            <a:endParaRPr lang="zh-CN" altLang="en-US" b="0" dirty="0"/>
          </a:p>
        </p:txBody>
      </p:sp>
      <p:sp>
        <p:nvSpPr>
          <p:cNvPr id="3" name="文本占位符 2">
            <a:extLst>
              <a:ext uri="{FF2B5EF4-FFF2-40B4-BE49-F238E27FC236}">
                <a16:creationId xmlns:a16="http://schemas.microsoft.com/office/drawing/2014/main" id="{09B1236A-37FB-4E6F-B9E4-1FA58A9E9214}"/>
              </a:ext>
            </a:extLst>
          </p:cNvPr>
          <p:cNvSpPr>
            <a:spLocks noGrp="1"/>
          </p:cNvSpPr>
          <p:nvPr>
            <p:ph type="body" idx="1"/>
          </p:nvPr>
        </p:nvSpPr>
        <p:spPr/>
        <p:txBody>
          <a:bodyPr>
            <a:normAutofit fontScale="85000" lnSpcReduction="10000"/>
          </a:bodyPr>
          <a:lstStyle/>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（一）就业服务和管理</a:t>
            </a:r>
          </a:p>
          <a:p>
            <a:pPr marR="0" lvl="3" rtl="0"/>
            <a:r>
              <a:rPr lang="zh-CN" altLang="en-US" b="0" i="0" u="none" strike="noStrike" kern="100" baseline="0" dirty="0">
                <a:latin typeface="宋体" panose="02010600030101010101" pitchFamily="2" charset="-122"/>
                <a:ea typeface="宋体" panose="02010600030101010101" pitchFamily="2" charset="-122"/>
              </a:rPr>
              <a:t>县级以上人民政府应当鼓励社会各方面依法开展就业服务活动，加强对公共就业服务和职业中介服务的指导和监督，逐步完善覆盖城乡的就业服务体系。培育和完善统一开放、竞争有序的人力资源市场，为劳动者就业提供服务。</a:t>
            </a:r>
          </a:p>
          <a:p>
            <a:pPr marR="0" lvl="2" rtl="0"/>
            <a:r>
              <a:rPr lang="en-US" altLang="zh-CN" b="0" i="0" u="none" strike="noStrike" kern="100" baseline="0" dirty="0">
                <a:latin typeface="宋体" panose="02010600030101010101" pitchFamily="2" charset="-122"/>
                <a:ea typeface="等线 Light" panose="02010600030101010101" pitchFamily="2" charset="-122"/>
              </a:rPr>
              <a:t>1</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等线 Light" panose="02010600030101010101" pitchFamily="2" charset="-122"/>
              </a:rPr>
              <a:t>建立健全公共就业服务体系</a:t>
            </a:r>
          </a:p>
          <a:p>
            <a:pPr marR="0" lvl="3" rtl="0"/>
            <a:r>
              <a:rPr lang="zh-CN" altLang="en-US" b="0" i="0" u="none" strike="noStrike" kern="100" baseline="0" dirty="0">
                <a:latin typeface="宋体" panose="02010600030101010101" pitchFamily="2" charset="-122"/>
                <a:ea typeface="宋体" panose="02010600030101010101" pitchFamily="2" charset="-122"/>
              </a:rPr>
              <a:t>县级以上人民政府设立的公共就业服务机构不得从事营利性活动。地方各级人民政府和有关部门、公共就业服务机构举办的招聘会，不得向劳动者收取费用。</a:t>
            </a:r>
          </a:p>
          <a:p>
            <a:pPr marR="0" lvl="2" rtl="0"/>
            <a:r>
              <a:rPr lang="en-US" altLang="zh-CN" b="0" i="0" u="none" strike="noStrike" kern="100" baseline="0" dirty="0">
                <a:latin typeface="宋体" panose="02010600030101010101" pitchFamily="2" charset="-122"/>
                <a:ea typeface="等线 Light" panose="02010600030101010101" pitchFamily="2" charset="-122"/>
              </a:rPr>
              <a:t>2.</a:t>
            </a:r>
            <a:r>
              <a:rPr lang="zh-CN" altLang="en-US" b="0" i="0" u="none" strike="noStrike" kern="100" baseline="0" dirty="0">
                <a:latin typeface="宋体" panose="02010600030101010101" pitchFamily="2" charset="-122"/>
                <a:ea typeface="等线 Light" panose="02010600030101010101" pitchFamily="2" charset="-122"/>
              </a:rPr>
              <a:t>加强职业中介机构管理</a:t>
            </a:r>
          </a:p>
          <a:p>
            <a:pPr marR="0" lvl="3" rtl="0"/>
            <a:r>
              <a:rPr lang="zh-CN" altLang="en-US" b="0" i="0" u="none" strike="noStrike" kern="100" baseline="0" dirty="0">
                <a:latin typeface="宋体" panose="02010600030101010101" pitchFamily="2" charset="-122"/>
                <a:ea typeface="宋体" panose="02010600030101010101" pitchFamily="2" charset="-122"/>
              </a:rPr>
              <a:t>县级以上人民政府和有关部门加强对职业中介机构的管理，鼓励其提高服务质量，发挥其在促进就业中的作用，对职业中介机构提供公益性就业服务的，按照规定给予补贴。</a:t>
            </a:r>
          </a:p>
          <a:p>
            <a:pPr marR="0" lvl="3" rtl="0"/>
            <a:r>
              <a:rPr lang="zh-CN" altLang="en-US" b="0" i="0" u="none" strike="noStrike" kern="100" baseline="0" dirty="0">
                <a:latin typeface="宋体" panose="02010600030101010101" pitchFamily="2" charset="-122"/>
                <a:ea typeface="宋体" panose="02010600030101010101" pitchFamily="2" charset="-122"/>
              </a:rPr>
              <a:t>职业中介机构应当遵循合法、诚实信用、公平、公开的原则。用人单位通过职业中介机构招用人员，应当如实向职业中介机构提供岗位需求信息。禁止任何组织或者个人利用职业中介活动侵害劳动者的合法权益。</a:t>
            </a:r>
          </a:p>
          <a:p>
            <a:pPr marR="0" lvl="2" rtl="0"/>
            <a:r>
              <a:rPr lang="en-US" altLang="zh-CN" b="0" i="0" u="none" strike="noStrike" kern="100" baseline="0" dirty="0">
                <a:latin typeface="宋体" panose="02010600030101010101" pitchFamily="2" charset="-122"/>
                <a:ea typeface="等线 Light" panose="02010600030101010101" pitchFamily="2" charset="-122"/>
              </a:rPr>
              <a:t>3.</a:t>
            </a:r>
            <a:r>
              <a:rPr lang="zh-CN" altLang="en-US" b="0" i="0" u="none" strike="noStrike" kern="100" baseline="0" dirty="0">
                <a:latin typeface="宋体" panose="02010600030101010101" pitchFamily="2" charset="-122"/>
                <a:ea typeface="等线 Light" panose="02010600030101010101" pitchFamily="2" charset="-122"/>
              </a:rPr>
              <a:t>建立失业预警制度</a:t>
            </a:r>
          </a:p>
          <a:p>
            <a:pPr marR="0" lvl="3" rtl="0"/>
            <a:r>
              <a:rPr lang="zh-CN" altLang="en-US" b="0" i="0" u="none" strike="noStrike" kern="100" baseline="0" dirty="0">
                <a:latin typeface="宋体" panose="02010600030101010101" pitchFamily="2" charset="-122"/>
                <a:ea typeface="宋体" panose="02010600030101010101" pitchFamily="2" charset="-122"/>
              </a:rPr>
              <a:t>县级以上人民政府建立失业预警制度，对可能出现的较大规模的失业，实施预防、调节和控制。</a:t>
            </a:r>
          </a:p>
          <a:p>
            <a:pPr marR="0" lvl="2" rtl="0"/>
            <a:r>
              <a:rPr lang="en-US" altLang="zh-CN" b="0" i="0" u="none" strike="noStrike" kern="100" baseline="0" dirty="0">
                <a:latin typeface="宋体" panose="02010600030101010101" pitchFamily="2" charset="-122"/>
                <a:ea typeface="等线 Light" panose="02010600030101010101" pitchFamily="2" charset="-122"/>
              </a:rPr>
              <a:t>4</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等线 Light" panose="02010600030101010101" pitchFamily="2" charset="-122"/>
              </a:rPr>
              <a:t>建立劳动力调查登记制度</a:t>
            </a:r>
          </a:p>
          <a:p>
            <a:pPr marR="0" lvl="3" rtl="0"/>
            <a:r>
              <a:rPr lang="zh-CN" altLang="en-US" b="0" i="0" u="none" strike="noStrike" kern="100" baseline="0" dirty="0">
                <a:latin typeface="宋体" panose="02010600030101010101" pitchFamily="2" charset="-122"/>
                <a:ea typeface="宋体" panose="02010600030101010101" pitchFamily="2" charset="-122"/>
              </a:rPr>
              <a:t>国家建立劳动力调查统计制度和就业登记、失业登记制度，开展劳动力资源和就业、失业状况调查统计，并公布调查统计结果。统计部门和劳动行政部门进行劳动力调查统计和就业、失业登记时，用人单位和个人应当如实提供调查统计和登记所需要的情况。</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099167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7B237B-80D2-4AE6-B21F-4F8D5650D4A3}"/>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819816CB-7223-405B-A603-38A2639D9C1B}"/>
              </a:ext>
            </a:extLst>
          </p:cNvPr>
          <p:cNvSpPr>
            <a:spLocks noGrp="1"/>
          </p:cNvSpPr>
          <p:nvPr>
            <p:ph type="body" idx="1"/>
          </p:nvPr>
        </p:nvSpPr>
        <p:spPr/>
        <p:txBody>
          <a:bodyPr>
            <a:normAutofit fontScale="85000" lnSpcReduction="20000"/>
          </a:bodyPr>
          <a:lstStyle/>
          <a:p>
            <a:pPr marR="0" lvl="1" rtl="0"/>
            <a:r>
              <a:rPr lang="zh-CN" altLang="en-US" b="0" i="0" u="none" strike="noStrike" kern="100" baseline="0">
                <a:solidFill>
                  <a:srgbClr val="333333"/>
                </a:solidFill>
                <a:latin typeface="宋体" panose="02010600030101010101" pitchFamily="2" charset="-122"/>
                <a:ea typeface="宋体" panose="02010600030101010101" pitchFamily="2" charset="-122"/>
              </a:rPr>
              <a:t>（二）就业援助</a:t>
            </a:r>
          </a:p>
          <a:p>
            <a:pPr marR="0" lvl="3" rtl="0"/>
            <a:r>
              <a:rPr lang="zh-CN" altLang="en-US" b="0" i="0" u="none" strike="noStrike" kern="100" baseline="0">
                <a:solidFill>
                  <a:srgbClr val="333333"/>
                </a:solidFill>
                <a:latin typeface="宋体" panose="02010600030101010101" pitchFamily="2" charset="-122"/>
                <a:ea typeface="宋体" panose="02010600030101010101" pitchFamily="2" charset="-122"/>
              </a:rPr>
              <a:t>就业援助的对象是就业困难人员，即指因身体状况、技能水平、家庭因素、失去土地等原因难以实现就业，以及连续失业一定时间仍未能实现就业的人员。</a:t>
            </a:r>
          </a:p>
          <a:p>
            <a:pPr marR="0" lvl="3" rtl="0"/>
            <a:r>
              <a:rPr lang="zh-CN" altLang="en-US" b="0" i="0" u="none" strike="noStrike" kern="100" baseline="0">
                <a:solidFill>
                  <a:srgbClr val="333333"/>
                </a:solidFill>
                <a:latin typeface="宋体" panose="02010600030101010101" pitchFamily="2" charset="-122"/>
                <a:ea typeface="宋体" panose="02010600030101010101" pitchFamily="2" charset="-122"/>
              </a:rPr>
              <a:t>各级人民政府可通过采取税费减免、贷款贴息、社会保险补贴、岗位补贴等办法，通过公益性岗位安置等途径，对就业困难人员实行优先扶持和重点帮助。主要措施包括：</a:t>
            </a:r>
          </a:p>
          <a:p>
            <a:pPr marR="0" lvl="2" rtl="0"/>
            <a:r>
              <a:rPr lang="en-US" altLang="zh-CN" b="0" i="0" u="none" strike="noStrike" kern="100" baseline="0">
                <a:solidFill>
                  <a:srgbClr val="333333"/>
                </a:solidFill>
                <a:latin typeface="宋体" panose="02010600030101010101" pitchFamily="2" charset="-122"/>
                <a:ea typeface="等线 Light" panose="02010600030101010101" pitchFamily="2" charset="-122"/>
              </a:rPr>
              <a:t>1.</a:t>
            </a:r>
            <a:r>
              <a:rPr lang="zh-CN" altLang="en-US" b="0" i="0" u="none" strike="noStrike" kern="100" baseline="0">
                <a:solidFill>
                  <a:srgbClr val="333333"/>
                </a:solidFill>
                <a:latin typeface="宋体" panose="02010600030101010101" pitchFamily="2" charset="-122"/>
                <a:ea typeface="等线 Light" panose="02010600030101010101" pitchFamily="2" charset="-122"/>
              </a:rPr>
              <a:t>公益性岗位优先安排。</a:t>
            </a:r>
          </a:p>
          <a:p>
            <a:pPr marR="0" lvl="3" rtl="0"/>
            <a:r>
              <a:rPr lang="zh-CN" altLang="en-US" b="0" i="0" u="none" strike="noStrike" kern="100" baseline="0">
                <a:solidFill>
                  <a:srgbClr val="333333"/>
                </a:solidFill>
                <a:latin typeface="宋体" panose="02010600030101010101" pitchFamily="2" charset="-122"/>
                <a:ea typeface="宋体" panose="02010600030101010101" pitchFamily="2" charset="-122"/>
              </a:rPr>
              <a:t>政府投资开发的公益性岗位，应当优先安排符合岗位要求的就业困难人员。被安排在公益性岗位工作的，按照国家规定给予岗位补贴。</a:t>
            </a:r>
          </a:p>
          <a:p>
            <a:pPr marR="0" lvl="2" rtl="0"/>
            <a:r>
              <a:rPr lang="en-US" altLang="zh-CN" b="0" i="0" u="none" strike="noStrike" kern="100" baseline="0">
                <a:solidFill>
                  <a:srgbClr val="333333"/>
                </a:solidFill>
                <a:latin typeface="宋体" panose="02010600030101010101" pitchFamily="2" charset="-122"/>
                <a:ea typeface="等线 Light" panose="02010600030101010101" pitchFamily="2" charset="-122"/>
              </a:rPr>
              <a:t>2.</a:t>
            </a:r>
            <a:r>
              <a:rPr lang="zh-CN" altLang="en-US" b="0" i="0" u="none" strike="noStrike" kern="100" baseline="0">
                <a:solidFill>
                  <a:srgbClr val="333333"/>
                </a:solidFill>
                <a:latin typeface="宋体" panose="02010600030101010101" pitchFamily="2" charset="-122"/>
                <a:ea typeface="等线 Light" panose="02010600030101010101" pitchFamily="2" charset="-122"/>
              </a:rPr>
              <a:t>鼓励支持社会各方面的服务援助。</a:t>
            </a:r>
          </a:p>
          <a:p>
            <a:pPr marR="0" lvl="3" rtl="0"/>
            <a:r>
              <a:rPr lang="zh-CN" altLang="en-US" b="0" i="0" u="none" strike="noStrike" kern="100" baseline="0">
                <a:solidFill>
                  <a:srgbClr val="333333"/>
                </a:solidFill>
                <a:latin typeface="宋体" panose="02010600030101010101" pitchFamily="2" charset="-122"/>
                <a:ea typeface="宋体" panose="02010600030101010101" pitchFamily="2" charset="-122"/>
              </a:rPr>
              <a:t>地方各级政府加强基层就业援助服务工作，对就业困难人员实施重点帮助，提供有针对性的就业服务和公益性岗位援助；鼓励和支持社会各方面为就业困难人员提供技能培训、岗位信息等服务。</a:t>
            </a:r>
          </a:p>
          <a:p>
            <a:pPr marR="0" lvl="2" rtl="0"/>
            <a:r>
              <a:rPr lang="en-US" altLang="zh-CN" b="0" i="0" u="none" strike="noStrike" kern="100" baseline="0">
                <a:solidFill>
                  <a:srgbClr val="333333"/>
                </a:solidFill>
                <a:latin typeface="宋体" panose="02010600030101010101" pitchFamily="2" charset="-122"/>
                <a:ea typeface="等线 Light" panose="02010600030101010101" pitchFamily="2" charset="-122"/>
              </a:rPr>
              <a:t>3.</a:t>
            </a:r>
            <a:r>
              <a:rPr lang="zh-CN" altLang="en-US" b="0" i="0" u="none" strike="noStrike" kern="100" baseline="0">
                <a:solidFill>
                  <a:srgbClr val="333333"/>
                </a:solidFill>
                <a:latin typeface="宋体" panose="02010600030101010101" pitchFamily="2" charset="-122"/>
                <a:ea typeface="等线 Light" panose="02010600030101010101" pitchFamily="2" charset="-122"/>
              </a:rPr>
              <a:t>扶助残疾人就业。</a:t>
            </a:r>
          </a:p>
          <a:p>
            <a:pPr marR="0" lvl="3" rtl="0"/>
            <a:r>
              <a:rPr lang="zh-CN" altLang="en-US" b="0" i="0" u="none" strike="noStrike" kern="100" baseline="0">
                <a:solidFill>
                  <a:srgbClr val="333333"/>
                </a:solidFill>
                <a:latin typeface="宋体" panose="02010600030101010101" pitchFamily="2" charset="-122"/>
                <a:ea typeface="宋体" panose="02010600030101010101" pitchFamily="2" charset="-122"/>
              </a:rPr>
              <a:t>各级人民政府采取特别扶助措施，促进残疾人就业。 用人单位应当按照国务院相关规定安排残疾人就业。</a:t>
            </a:r>
          </a:p>
          <a:p>
            <a:pPr marR="0" lvl="2" rtl="0"/>
            <a:r>
              <a:rPr lang="en-US" altLang="zh-CN" b="0" i="0" u="none" strike="noStrike" kern="100" baseline="0">
                <a:solidFill>
                  <a:srgbClr val="333333"/>
                </a:solidFill>
                <a:latin typeface="宋体" panose="02010600030101010101" pitchFamily="2" charset="-122"/>
                <a:ea typeface="等线 Light" panose="02010600030101010101" pitchFamily="2" charset="-122"/>
              </a:rPr>
              <a:t>4</a:t>
            </a:r>
            <a:r>
              <a:rPr lang="en-US" altLang="zh-CN" b="0" i="0" u="none" strike="noStrike" kern="100" baseline="0">
                <a:solidFill>
                  <a:srgbClr val="333333"/>
                </a:solidFill>
                <a:latin typeface="宋体" panose="02010600030101010101" pitchFamily="2" charset="-122"/>
                <a:ea typeface="宋体" panose="02010600030101010101" pitchFamily="2" charset="-122"/>
              </a:rPr>
              <a:t>.</a:t>
            </a:r>
            <a:r>
              <a:rPr lang="zh-CN" altLang="en-US" b="0" i="0" u="none" strike="noStrike" kern="100" baseline="0">
                <a:solidFill>
                  <a:srgbClr val="333333"/>
                </a:solidFill>
                <a:latin typeface="等线 Light" panose="02010600030101010101" pitchFamily="2" charset="-122"/>
                <a:ea typeface="等线 Light" panose="02010600030101010101" pitchFamily="2" charset="-122"/>
              </a:rPr>
              <a:t>确保城市家庭至少一人就业。</a:t>
            </a:r>
          </a:p>
          <a:p>
            <a:pPr marR="0" lvl="3" rtl="0"/>
            <a:r>
              <a:rPr lang="zh-CN" altLang="en-US" b="0" i="0" u="none" strike="noStrike" kern="100" baseline="0">
                <a:solidFill>
                  <a:srgbClr val="333333"/>
                </a:solidFill>
                <a:latin typeface="宋体" panose="02010600030101010101" pitchFamily="2" charset="-122"/>
                <a:ea typeface="宋体" panose="02010600030101010101" pitchFamily="2" charset="-122"/>
              </a:rPr>
              <a:t>法定劳动年龄内的家庭人员均处于失业状况的城市居民家庭，可以向住所地街道、社区公共就业服务机构申请就业援助。街道、社区公共就业服务机构经确认属实的，应当为该家庭中至少一人提供适当的就业岗位。</a:t>
            </a:r>
            <a:r>
              <a:rPr lang="en-US" altLang="zh-CN" b="0" i="0" u="none" strike="noStrike" kern="100" baseline="0">
                <a:solidFill>
                  <a:srgbClr val="333333"/>
                </a:solidFill>
                <a:latin typeface="宋体" panose="02010600030101010101" pitchFamily="2" charset="-122"/>
                <a:ea typeface="宋体" panose="02010600030101010101" pitchFamily="2" charset="-122"/>
              </a:rPr>
              <a:t>;</a:t>
            </a:r>
          </a:p>
          <a:p>
            <a:pPr marR="0" lvl="2" rtl="0"/>
            <a:r>
              <a:rPr lang="en-US" altLang="zh-CN" b="0" i="0" u="none" strike="noStrike" kern="100" baseline="0">
                <a:solidFill>
                  <a:srgbClr val="333333"/>
                </a:solidFill>
                <a:latin typeface="宋体" panose="02010600030101010101" pitchFamily="2" charset="-122"/>
                <a:ea typeface="等线 Light" panose="02010600030101010101" pitchFamily="2" charset="-122"/>
              </a:rPr>
              <a:t>5.</a:t>
            </a:r>
            <a:r>
              <a:rPr lang="zh-CN" altLang="en-US" b="0" i="0" u="none" strike="noStrike" kern="100" baseline="0">
                <a:solidFill>
                  <a:srgbClr val="333333"/>
                </a:solidFill>
                <a:latin typeface="宋体" panose="02010600030101010101" pitchFamily="2" charset="-122"/>
                <a:ea typeface="等线 Light" panose="02010600030101010101" pitchFamily="2" charset="-122"/>
              </a:rPr>
              <a:t>困难人员集中地区引导转移。</a:t>
            </a:r>
          </a:p>
          <a:p>
            <a:pPr marR="0" lvl="3" rtl="0"/>
            <a:r>
              <a:rPr lang="zh-CN" altLang="en-US" b="0" i="0" u="none" strike="noStrike" kern="100" baseline="0">
                <a:solidFill>
                  <a:srgbClr val="333333"/>
                </a:solidFill>
                <a:latin typeface="宋体" panose="02010600030101010101" pitchFamily="2" charset="-122"/>
                <a:ea typeface="宋体" panose="02010600030101010101" pitchFamily="2" charset="-122"/>
              </a:rPr>
              <a:t>国家鼓励资源开采型城市和独立工矿区发展与市场需求相适应的产业，引导劳动者转移就业。对因资源枯竭或者经济结构调整等原因造成就业困难人员集中的地区，上级人民政府应当给予必要的扶持和帮助。</a:t>
            </a:r>
            <a:endParaRPr lang="zh-CN" altLang="en-US" b="0"/>
          </a:p>
        </p:txBody>
      </p:sp>
    </p:spTree>
    <p:extLst>
      <p:ext uri="{BB962C8B-B14F-4D97-AF65-F5344CB8AC3E}">
        <p14:creationId xmlns:p14="http://schemas.microsoft.com/office/powerpoint/2010/main" val="28622742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393946-B32A-4D73-AB70-A0C26E340891}"/>
              </a:ext>
            </a:extLst>
          </p:cNvPr>
          <p:cNvSpPr>
            <a:spLocks noGrp="1"/>
          </p:cNvSpPr>
          <p:nvPr>
            <p:ph type="title"/>
          </p:nvPr>
        </p:nvSpPr>
        <p:spPr/>
        <p:txBody>
          <a:bodyPr/>
          <a:lstStyle/>
          <a:p>
            <a:pPr marR="0" rtl="0"/>
            <a:r>
              <a:rPr lang="zh-CN" altLang="en-US" b="0" i="0" u="none" strike="noStrike" kern="2200" baseline="0" dirty="0">
                <a:latin typeface="仿宋" panose="02010609060101010101" pitchFamily="49" charset="-122"/>
                <a:ea typeface="仿宋" panose="02010609060101010101" pitchFamily="49" charset="-122"/>
              </a:rPr>
              <a:t>第二节 劳动合同的规定</a:t>
            </a:r>
          </a:p>
        </p:txBody>
      </p:sp>
      <p:sp>
        <p:nvSpPr>
          <p:cNvPr id="3" name="文本占位符 2">
            <a:extLst>
              <a:ext uri="{FF2B5EF4-FFF2-40B4-BE49-F238E27FC236}">
                <a16:creationId xmlns:a16="http://schemas.microsoft.com/office/drawing/2014/main" id="{3D749A04-295D-4BF5-99F2-63C15A86C876}"/>
              </a:ext>
            </a:extLst>
          </p:cNvPr>
          <p:cNvSpPr>
            <a:spLocks noGrp="1"/>
          </p:cNvSpPr>
          <p:nvPr>
            <p:ph type="body" idx="1"/>
          </p:nvPr>
        </p:nvSpPr>
        <p:spPr/>
        <p:txBody>
          <a:bodyPr>
            <a:normAutofit fontScale="77500" lnSpcReduction="20000"/>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劳动合同，是指劳动者与用人单位之间确立劳动关系，明确双方权利和义务的协议。涉及劳动合同的规定主要体现在</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等法律规范中。</a:t>
            </a:r>
          </a:p>
          <a:p>
            <a:pPr marR="0" lvl="0" rtl="0"/>
            <a:r>
              <a:rPr lang="zh-CN" altLang="en-US" b="0" i="0" u="none" strike="noStrike" kern="100" baseline="0" dirty="0">
                <a:latin typeface="等线 Light" panose="02010600030101010101" pitchFamily="2" charset="-122"/>
                <a:ea typeface="等线 Light" panose="02010600030101010101" pitchFamily="2" charset="-122"/>
              </a:rPr>
              <a:t>一、劳动合同订立的原则</a:t>
            </a:r>
          </a:p>
          <a:p>
            <a:pPr marR="0" lvl="2" rtl="0"/>
            <a:r>
              <a:rPr lang="zh-CN" altLang="en-US" b="0" i="0" u="none" strike="noStrike" kern="100" baseline="0" dirty="0">
                <a:latin typeface="等线 Light" panose="02010600030101010101" pitchFamily="2" charset="-122"/>
                <a:ea typeface="等线 Light" panose="02010600030101010101" pitchFamily="2" charset="-122"/>
              </a:rPr>
              <a:t>我国</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第十七条规定：“订立和变更劳动合同，应遵循平等自愿、协商一致的原则，不得违反法律、行政法规的规定”，该项规定明确了劳动者与用人单位签订劳动合同必须遵循的几项基本原则。</a:t>
            </a:r>
          </a:p>
          <a:p>
            <a:pPr marR="0" lvl="1" rtl="0"/>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平等自愿原则</a:t>
            </a:r>
          </a:p>
          <a:p>
            <a:pPr marR="0" lvl="2" rtl="0"/>
            <a:r>
              <a:rPr lang="zh-CN" altLang="en-US" b="0" i="0" u="none" strike="noStrike" kern="100" baseline="0" dirty="0">
                <a:latin typeface="等线 Light" panose="02010600030101010101" pitchFamily="2" charset="-122"/>
                <a:ea typeface="等线 Light" panose="02010600030101010101" pitchFamily="2" charset="-122"/>
              </a:rPr>
              <a:t>平等自愿原则包括两层含义：“一是平等，二是自愿。”</a:t>
            </a:r>
          </a:p>
          <a:p>
            <a:pPr lvl="3"/>
            <a:r>
              <a:rPr lang="zh-CN" altLang="en-US" b="0" dirty="0"/>
              <a:t> 喻树红，张荣芳编著</a:t>
            </a:r>
            <a:r>
              <a:rPr lang="en-US" altLang="zh-CN" b="0" dirty="0"/>
              <a:t>. </a:t>
            </a:r>
            <a:r>
              <a:rPr lang="zh-CN" altLang="en-US" b="0" dirty="0"/>
              <a:t>劳动合同法学</a:t>
            </a:r>
            <a:r>
              <a:rPr lang="en-US" altLang="zh-CN" b="0" dirty="0"/>
              <a:t>[M]. </a:t>
            </a:r>
            <a:r>
              <a:rPr lang="zh-CN" altLang="en-US" b="0" dirty="0"/>
              <a:t>武汉：武汉大学出版社</a:t>
            </a:r>
            <a:r>
              <a:rPr lang="en-US" altLang="zh-CN" b="0" dirty="0"/>
              <a:t>, 2008.09</a:t>
            </a:r>
            <a:r>
              <a:rPr lang="zh-CN" altLang="en-US" b="0" dirty="0"/>
              <a:t>，第</a:t>
            </a:r>
            <a:r>
              <a:rPr lang="en-US" altLang="zh-CN" b="0" dirty="0"/>
              <a:t>40</a:t>
            </a:r>
            <a:r>
              <a:rPr lang="zh-CN" altLang="en-US" b="0" dirty="0"/>
              <a:t>页。</a:t>
            </a:r>
            <a:endParaRPr lang="en-US" altLang="zh-CN" b="0" i="0" u="none" strike="noStrike" kern="100" baseline="0" dirty="0">
              <a:latin typeface="等线 Light" panose="02010600030101010101" pitchFamily="2" charset="-122"/>
              <a:ea typeface="等线 Light" panose="02010600030101010101" pitchFamily="2" charset="-122"/>
            </a:endParaRPr>
          </a:p>
          <a:p>
            <a:pPr marR="0" lvl="2" rtl="0"/>
            <a:r>
              <a:rPr lang="zh-CN" altLang="en-US" b="0" i="0" u="none" strike="noStrike" kern="100" baseline="0" dirty="0">
                <a:latin typeface="等线 Light" panose="02010600030101010101" pitchFamily="2" charset="-122"/>
                <a:ea typeface="等线 Light" panose="02010600030101010101" pitchFamily="2" charset="-122"/>
              </a:rPr>
              <a:t>平等：</a:t>
            </a:r>
            <a:endParaRPr lang="en-US" altLang="zh-CN" b="0" i="0" u="none" strike="noStrike" kern="100" baseline="0" dirty="0">
              <a:latin typeface="等线 Light" panose="02010600030101010101" pitchFamily="2" charset="-122"/>
              <a:ea typeface="等线 Light" panose="02010600030101010101" pitchFamily="2" charset="-122"/>
            </a:endParaRPr>
          </a:p>
          <a:p>
            <a:pPr marR="0" lvl="2" rtl="0"/>
            <a:r>
              <a:rPr lang="zh-CN" altLang="en-US" b="0" i="0" u="none" strike="noStrike" kern="100" baseline="0" dirty="0">
                <a:latin typeface="等线 Light" panose="02010600030101010101" pitchFamily="2" charset="-122"/>
                <a:ea typeface="等线 Light" panose="02010600030101010101" pitchFamily="2" charset="-122"/>
              </a:rPr>
              <a:t>平等原则就是劳动者和用人单位在订立劳动合同时在法律地位是平等的，没有高低、从属之分，不存在命令和服从、管理和被管理关系。只有地位平等，双方才能自由表达真实的意思。</a:t>
            </a:r>
            <a:endParaRPr lang="en-US" altLang="zh-CN" b="0" i="0" u="none" strike="noStrike" kern="100" baseline="0" dirty="0">
              <a:latin typeface="等线 Light" panose="02010600030101010101" pitchFamily="2" charset="-122"/>
              <a:ea typeface="等线 Light" panose="02010600030101010101" pitchFamily="2" charset="-122"/>
            </a:endParaRPr>
          </a:p>
          <a:p>
            <a:pPr marR="0" lvl="2" rtl="0"/>
            <a:r>
              <a:rPr lang="zh-CN" altLang="en-US" b="0" i="0" u="none" strike="noStrike" kern="100" baseline="0" dirty="0">
                <a:latin typeface="等线 Light" panose="02010600030101010101" pitchFamily="2" charset="-122"/>
                <a:ea typeface="等线 Light" panose="02010600030101010101" pitchFamily="2" charset="-122"/>
              </a:rPr>
              <a:t>自愿：</a:t>
            </a:r>
            <a:endParaRPr lang="en-US" altLang="zh-CN" b="0" i="0" u="none" strike="noStrike" kern="100" baseline="0" dirty="0">
              <a:latin typeface="等线 Light" panose="02010600030101010101" pitchFamily="2" charset="-122"/>
              <a:ea typeface="等线 Light" panose="02010600030101010101" pitchFamily="2" charset="-122"/>
            </a:endParaRPr>
          </a:p>
          <a:p>
            <a:pPr marR="0" lvl="2" rtl="0"/>
            <a:r>
              <a:rPr lang="zh-CN" altLang="en-US" b="0" i="0" u="none" strike="noStrike" kern="100" baseline="0" dirty="0">
                <a:latin typeface="等线 Light" panose="02010600030101010101" pitchFamily="2" charset="-122"/>
                <a:ea typeface="等线 Light" panose="02010600030101010101" pitchFamily="2" charset="-122"/>
              </a:rPr>
              <a:t>自愿原则是指订立劳动合同完全是出于劳动者和用人单位双方的真实意志，是双方协商一致达成的，任何一方都不得强迫对方接受其意志，包括是否订立劳动合同由双方自愿，与谁订立劳动合同由双方自愿，合同的内容双方自愿约定等。凡采取欺诈、胁迫等手段，把自己的意愿强加给对方，均不符合自愿原则。</a:t>
            </a:r>
          </a:p>
          <a:p>
            <a:pPr marR="0" lvl="2" rtl="0"/>
            <a:r>
              <a:rPr lang="zh-CN" altLang="en-US" b="0" i="0" u="none" strike="noStrike" kern="100" baseline="0" dirty="0">
                <a:latin typeface="等线 Light" panose="02010600030101010101" pitchFamily="2" charset="-122"/>
                <a:ea typeface="等线 Light" panose="02010600030101010101" pitchFamily="2" charset="-122"/>
              </a:rPr>
              <a:t>对于双方当事人来讲，平等是自愿的基础和条件，自愿是平等的表现，二者相辅相成、不可分割。平等自愿原则是劳动合同订立的基础和基本条件。</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8585196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A02DF0-C4BA-4CED-8D14-8C250E479B38}"/>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E0BF50C2-87B7-48E4-8DB4-BDCA4222DAF5}"/>
              </a:ext>
            </a:extLst>
          </p:cNvPr>
          <p:cNvSpPr>
            <a:spLocks noGrp="1"/>
          </p:cNvSpPr>
          <p:nvPr>
            <p:ph type="body" idx="1"/>
          </p:nvPr>
        </p:nvSpPr>
        <p:spPr/>
        <p:txBody>
          <a:bodyPr>
            <a:normAutofit fontScale="92500"/>
          </a:bodyPr>
          <a:lstStyle/>
          <a:p>
            <a:pPr marR="0" lvl="1" rtl="0"/>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协商一致原则</a:t>
            </a:r>
          </a:p>
          <a:p>
            <a:pPr marR="0" lvl="2" rtl="0"/>
            <a:r>
              <a:rPr lang="zh-CN" altLang="en-US" b="0" i="0" u="none" strike="noStrike" kern="100" baseline="0" dirty="0">
                <a:latin typeface="等线 Light" panose="02010600030101010101" pitchFamily="2" charset="-122"/>
                <a:ea typeface="等线 Light" panose="02010600030101010101" pitchFamily="2" charset="-122"/>
              </a:rPr>
              <a:t>协商一致原则是指在订立合同的过程中，劳动者与用人单位双方对劳动合同的内容、期限等条款进行充分协商，达到双方对劳动权利、义务意思表示一致。民事合同是双方意思表示一致的结果，劳动合同作为合同的一种类型，也需要劳动者和用人单位双方达成合意，只有协商一致，合同才能成立。</a:t>
            </a:r>
          </a:p>
          <a:p>
            <a:pPr marR="0" lvl="1" rtl="0"/>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合法公平原则</a:t>
            </a:r>
          </a:p>
          <a:p>
            <a:pPr marR="0" lvl="2" rtl="0"/>
            <a:r>
              <a:rPr lang="zh-CN" altLang="en-US" b="0" i="0" u="none" strike="noStrike" kern="100" baseline="0" dirty="0">
                <a:latin typeface="等线 Light" panose="02010600030101010101" pitchFamily="2" charset="-122"/>
                <a:ea typeface="等线 Light" panose="02010600030101010101" pitchFamily="2" charset="-122"/>
              </a:rPr>
              <a:t>合法是劳动合同有效的前提条件。所谓合法就是劳动合同的形式和内容必须符合法律、法规的规定。</a:t>
            </a:r>
          </a:p>
          <a:p>
            <a:pPr marR="0" lvl="2" rtl="0"/>
            <a:r>
              <a:rPr lang="zh-CN" altLang="en-US" b="0" i="0" u="none" strike="noStrike" kern="100" baseline="0" dirty="0">
                <a:latin typeface="等线 Light" panose="02010600030101010101" pitchFamily="2" charset="-122"/>
                <a:ea typeface="等线 Light" panose="02010600030101010101" pitchFamily="2" charset="-122"/>
              </a:rPr>
              <a:t>首先，劳动合同的形式要合法，如除非全日制用工外，法律规定劳动合同需要以书面形式订立。如果是口头合同，当双方发生争议，法律不承认其效力，用人单位要承担不订书面合同的法律后果。</a:t>
            </a:r>
          </a:p>
          <a:p>
            <a:pPr marR="0" lvl="2" rtl="0"/>
            <a:r>
              <a:rPr lang="zh-CN" altLang="en-US" b="0" i="0" u="none" strike="noStrike" kern="100" baseline="0" dirty="0">
                <a:latin typeface="等线 Light" panose="02010600030101010101" pitchFamily="2" charset="-122"/>
                <a:ea typeface="等线 Light" panose="02010600030101010101" pitchFamily="2" charset="-122"/>
              </a:rPr>
              <a:t>其次，劳动合同的内容要合法。如关于劳动合同的期限、工作时间、劳动报酬、劳动保护等。</a:t>
            </a:r>
          </a:p>
          <a:p>
            <a:pPr marR="0" lvl="2" rtl="0"/>
            <a:r>
              <a:rPr lang="zh-CN" altLang="en-US" b="0" i="0" u="none" strike="noStrike" kern="100" baseline="0" dirty="0">
                <a:latin typeface="等线 Light" panose="02010600030101010101" pitchFamily="2" charset="-122"/>
                <a:ea typeface="等线 Light" panose="02010600030101010101" pitchFamily="2" charset="-122"/>
              </a:rPr>
              <a:t>公平原则是指劳动合同的内容应当公平、合理。即在符合法律规定的前提下，劳动合同双方公正、合理地确立双方的权利和义务。</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7103977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DEF42F-2739-4C31-913A-ED2457DEDE2C}"/>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74EF445A-1DB4-48F6-B0D4-450D04B70DF9}"/>
              </a:ext>
            </a:extLst>
          </p:cNvPr>
          <p:cNvSpPr>
            <a:spLocks noGrp="1"/>
          </p:cNvSpPr>
          <p:nvPr>
            <p:ph type="body" idx="1"/>
          </p:nvPr>
        </p:nvSpPr>
        <p:spPr/>
        <p:txBody>
          <a:bodyPr>
            <a:normAutofit/>
          </a:bodyPr>
          <a:lstStyle/>
          <a:p>
            <a:pPr marR="0" lvl="1" rtl="0"/>
            <a:r>
              <a:rPr lang="en-US" altLang="zh-CN" b="0" i="0" u="none" strike="noStrike" kern="100" baseline="0" dirty="0">
                <a:latin typeface="Times New Roman" panose="02020603050405020304" pitchFamily="18" charset="0"/>
                <a:ea typeface="宋体" panose="02010600030101010101" pitchFamily="2" charset="-122"/>
              </a:rPr>
              <a:t>4.</a:t>
            </a:r>
            <a:r>
              <a:rPr lang="zh-CN" altLang="en-US" b="0" i="0" u="none" strike="noStrike" kern="100" baseline="0" dirty="0">
                <a:latin typeface="Times New Roman" panose="02020603050405020304" pitchFamily="18" charset="0"/>
                <a:ea typeface="宋体" panose="02010600030101010101" pitchFamily="2" charset="-122"/>
              </a:rPr>
              <a:t>诚实信用原则</a:t>
            </a:r>
          </a:p>
          <a:p>
            <a:pPr marR="0" lvl="2" rtl="0"/>
            <a:r>
              <a:rPr lang="zh-CN" altLang="en-US" b="0" i="0" u="none" strike="noStrike" kern="100" baseline="0" dirty="0">
                <a:latin typeface="等线 Light" panose="02010600030101010101" pitchFamily="2" charset="-122"/>
                <a:ea typeface="等线 Light" panose="02010600030101010101" pitchFamily="2" charset="-122"/>
              </a:rPr>
              <a:t>即在订立劳动合同时双方当事人要诚实，讲信用。如根据</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第八条规定了用人单位的告知义务和劳动者的说明义务。即用人单位招用劳动者时，应当如实告知劳动者工作内容、工作条件、工作地点、职业危害、安全生产状况、劳动报酬，以及劳动者要求了解的其他情况；用人单位有权了解劳动者与劳动合同直接相关的基本情况，劳动者应当如实说明。</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42052938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D845BD-8921-4DE2-898F-CA922762D68A}"/>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942526CA-27BC-4C23-A5A8-4AEFD2792182}"/>
              </a:ext>
            </a:extLst>
          </p:cNvPr>
          <p:cNvSpPr>
            <a:spLocks noGrp="1"/>
          </p:cNvSpPr>
          <p:nvPr>
            <p:ph type="body" idx="1"/>
          </p:nvPr>
        </p:nvSpPr>
        <p:spPr/>
        <p:txBody>
          <a:bodyPr>
            <a:normAutofit fontScale="92500" lnSpcReduction="20000"/>
          </a:bodyPr>
          <a:lstStyle/>
          <a:p>
            <a:pPr marR="0" lvl="3" rtl="0"/>
            <a:r>
              <a:rPr lang="zh-CN" altLang="en-US" b="0" i="0" u="none" strike="noStrike" kern="100" baseline="0" dirty="0">
                <a:latin typeface="楷体" panose="02010609060101010101" pitchFamily="49" charset="-122"/>
                <a:ea typeface="楷体" panose="02010609060101010101" pitchFamily="49" charset="-122"/>
              </a:rPr>
              <a:t>延伸扩展：劳动合同与劳务合同的五项区别</a:t>
            </a:r>
          </a:p>
          <a:p>
            <a:pPr marR="0" lvl="3" rtl="0"/>
            <a:r>
              <a:rPr lang="zh-CN" altLang="en-US" b="0" i="0" u="none" strike="noStrike" kern="100" baseline="0" dirty="0">
                <a:latin typeface="楷体" panose="02010609060101010101" pitchFamily="49" charset="-122"/>
                <a:ea typeface="楷体" panose="02010609060101010101" pitchFamily="49" charset="-122"/>
              </a:rPr>
              <a:t>第一，主体不同。劳务合同的主体可以双方都是单位，也可以双方都是自然人，还可以一方是单位，另一方是自然人</a:t>
            </a:r>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而劳动合同的主体是确定的，只能是接受劳动的一方为单位，提供劳动的一方是自然人。劳务合同提供劳动一方主体的多样性与劳动合同提供劳动一方只能是自然人有重大区别。</a:t>
            </a:r>
          </a:p>
          <a:p>
            <a:pPr marR="0" lvl="3" rtl="0"/>
            <a:r>
              <a:rPr lang="zh-CN" altLang="en-US" b="0" i="0" u="none" strike="noStrike" kern="100" baseline="0" dirty="0">
                <a:latin typeface="楷体" panose="02010609060101010101" pitchFamily="49" charset="-122"/>
                <a:ea typeface="楷体" panose="02010609060101010101" pitchFamily="49" charset="-122"/>
              </a:rPr>
              <a:t>第二，双方当事人关系不同。劳动合同的劳动者在劳动关系确立后成为用人单位的成员，须遵守用人单位的规章制度，双方之间具有领导与被领导、支配与被支配的隶属关系</a:t>
            </a:r>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劳务合同的一方无须成为另一方成员即可为需方提供劳动，双方之间的地位自始至终是平等的。</a:t>
            </a:r>
          </a:p>
          <a:p>
            <a:pPr marR="0" lvl="3" rtl="0"/>
            <a:r>
              <a:rPr lang="zh-CN" altLang="en-US" b="0" i="0" u="none" strike="noStrike" kern="100" baseline="0" dirty="0">
                <a:latin typeface="楷体" panose="02010609060101010101" pitchFamily="49" charset="-122"/>
                <a:ea typeface="楷体" panose="02010609060101010101" pitchFamily="49" charset="-122"/>
              </a:rPr>
              <a:t>第三，承担劳动风险责任的主体不同。劳动合同的双方当事人由于在劳动关系确立后具有隶属关系，劳动者必须服从用人单位的组织、支配，因此在提供劳动过程中的风险责任须由用人单位承担</a:t>
            </a:r>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劳务合同提供劳动的一方有权自行支配劳动，因此劳动风险责任自行承担。</a:t>
            </a:r>
          </a:p>
          <a:p>
            <a:pPr marR="0" lvl="3" rtl="0"/>
            <a:r>
              <a:rPr lang="zh-CN" altLang="en-US" b="0" i="0" u="none" strike="noStrike" kern="100" baseline="0" dirty="0">
                <a:latin typeface="楷体" panose="02010609060101010101" pitchFamily="49" charset="-122"/>
                <a:ea typeface="楷体" panose="02010609060101010101" pitchFamily="49" charset="-122"/>
              </a:rPr>
              <a:t>第四，法律干预程度不同。因劳动合同支付的劳动报酬称为工资，具有按劳分配性质，工资除当事人自行约定数额外，其他如最低工资、工资支付方式等都要遵守法律、法规的规定</a:t>
            </a:r>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而劳务合同支付的劳动报酬称为劳务费，主要由双方当事人自行协商价格及支付方式等，国家法律不过分干涉。</a:t>
            </a:r>
          </a:p>
          <a:p>
            <a:pPr marR="0" lvl="3" rtl="0"/>
            <a:r>
              <a:rPr lang="zh-CN" altLang="en-US" b="0" i="0" u="none" strike="noStrike" kern="100" baseline="0" dirty="0">
                <a:latin typeface="楷体" panose="02010609060101010101" pitchFamily="49" charset="-122"/>
                <a:ea typeface="楷体" panose="02010609060101010101" pitchFamily="49" charset="-122"/>
              </a:rPr>
              <a:t>第五，适用法律和争议解决方式不同。劳务合同属于民事合同的一种，受民法及合同法调整，故因劳务合同发生的争议由人民法院审理</a:t>
            </a:r>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而劳动合同纠纷属于劳动法调整，要求采用仲裁前置程序。</a:t>
            </a:r>
          </a:p>
        </p:txBody>
      </p:sp>
    </p:spTree>
    <p:extLst>
      <p:ext uri="{BB962C8B-B14F-4D97-AF65-F5344CB8AC3E}">
        <p14:creationId xmlns:p14="http://schemas.microsoft.com/office/powerpoint/2010/main" val="1943450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20A180-E3FE-4616-982A-16334590FE05}"/>
              </a:ext>
            </a:extLst>
          </p:cNvPr>
          <p:cNvSpPr>
            <a:spLocks noGrp="1"/>
          </p:cNvSpPr>
          <p:nvPr>
            <p:ph type="title"/>
          </p:nvPr>
        </p:nvSpPr>
        <p:spPr/>
        <p:txBody>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二、劳动合同的种类</a:t>
            </a:r>
            <a:endParaRPr lang="zh-CN" altLang="en-US" b="0" dirty="0"/>
          </a:p>
        </p:txBody>
      </p:sp>
      <p:sp>
        <p:nvSpPr>
          <p:cNvPr id="3" name="文本占位符 2">
            <a:extLst>
              <a:ext uri="{FF2B5EF4-FFF2-40B4-BE49-F238E27FC236}">
                <a16:creationId xmlns:a16="http://schemas.microsoft.com/office/drawing/2014/main" id="{641179E9-EA9C-42E6-B566-69E9788EB1E7}"/>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我国</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第十二条规定，</a:t>
            </a:r>
            <a:r>
              <a:rPr lang="zh-CN" altLang="en-US" b="0" i="0" u="none" strike="noStrike" kern="100" baseline="0" dirty="0">
                <a:latin typeface="Arial" panose="020B0604020202020204" pitchFamily="34" charset="0"/>
                <a:ea typeface="等线 Light" panose="02010600030101010101" pitchFamily="2" charset="-122"/>
              </a:rPr>
              <a:t>劳动合同分为固定期限劳动合同、无固定期限劳动合同和以完成一定工作任务为期限的劳动合同。</a:t>
            </a:r>
          </a:p>
          <a:p>
            <a:pPr lvl="3"/>
            <a:r>
              <a:rPr lang="zh-CN" altLang="en-US" b="0" dirty="0"/>
              <a:t> </a:t>
            </a:r>
            <a:r>
              <a:rPr lang="en-US" altLang="zh-CN" b="0" dirty="0"/>
              <a:t>《</a:t>
            </a:r>
            <a:r>
              <a:rPr lang="zh-CN" altLang="en-US" b="0" dirty="0"/>
              <a:t>劳动合同法</a:t>
            </a:r>
            <a:r>
              <a:rPr lang="en-US" altLang="zh-CN" b="0" dirty="0"/>
              <a:t>》</a:t>
            </a:r>
            <a:r>
              <a:rPr lang="zh-CN" altLang="en-US" b="0" dirty="0"/>
              <a:t>是为了完善劳动合同制度，明确劳动合同双方当事人的权利和义务，保护劳动者的合法权益，构建和发展和谐稳定的劳动关系而制定的法律。由第十届全国人民代表大会常务委员会第二十八次会议于</a:t>
            </a:r>
            <a:r>
              <a:rPr lang="en-US" altLang="zh-CN" b="0" dirty="0"/>
              <a:t>2007</a:t>
            </a:r>
            <a:r>
              <a:rPr lang="zh-CN" altLang="en-US" b="0" dirty="0"/>
              <a:t>年</a:t>
            </a:r>
            <a:r>
              <a:rPr lang="en-US" altLang="zh-CN" b="0" dirty="0"/>
              <a:t>6</a:t>
            </a:r>
            <a:r>
              <a:rPr lang="zh-CN" altLang="en-US" b="0" dirty="0"/>
              <a:t>月</a:t>
            </a:r>
            <a:r>
              <a:rPr lang="en-US" altLang="zh-CN" b="0" dirty="0"/>
              <a:t>29</a:t>
            </a:r>
            <a:r>
              <a:rPr lang="zh-CN" altLang="en-US" b="0" dirty="0"/>
              <a:t>日修订通过，自</a:t>
            </a:r>
            <a:r>
              <a:rPr lang="en-US" altLang="zh-CN" b="0" dirty="0"/>
              <a:t>2008</a:t>
            </a:r>
            <a:r>
              <a:rPr lang="zh-CN" altLang="en-US" b="0" dirty="0"/>
              <a:t>年</a:t>
            </a:r>
            <a:r>
              <a:rPr lang="en-US" altLang="zh-CN" b="0" dirty="0"/>
              <a:t>1</a:t>
            </a:r>
            <a:r>
              <a:rPr lang="zh-CN" altLang="en-US" b="0" dirty="0"/>
              <a:t>月</a:t>
            </a:r>
            <a:r>
              <a:rPr lang="en-US" altLang="zh-CN" b="0" dirty="0"/>
              <a:t>1</a:t>
            </a:r>
            <a:r>
              <a:rPr lang="zh-CN" altLang="en-US" b="0" dirty="0"/>
              <a:t>日起施行。</a:t>
            </a:r>
            <a:r>
              <a:rPr lang="en-US" altLang="zh-CN" b="0" dirty="0"/>
              <a:t>2012</a:t>
            </a:r>
            <a:r>
              <a:rPr lang="zh-CN" altLang="en-US" b="0" dirty="0"/>
              <a:t>年</a:t>
            </a:r>
            <a:r>
              <a:rPr lang="en-US" altLang="zh-CN" b="0" dirty="0"/>
              <a:t>12</a:t>
            </a:r>
            <a:r>
              <a:rPr lang="zh-CN" altLang="en-US" b="0" dirty="0"/>
              <a:t>月</a:t>
            </a:r>
            <a:r>
              <a:rPr lang="en-US" altLang="zh-CN" b="0" dirty="0"/>
              <a:t>28</a:t>
            </a:r>
            <a:r>
              <a:rPr lang="zh-CN" altLang="en-US" b="0" dirty="0"/>
              <a:t>日第十一届全国人民代表大会常务委员会第三十次会议</a:t>
            </a:r>
            <a:r>
              <a:rPr lang="en-US" altLang="zh-CN" b="0" dirty="0"/>
              <a:t>《</a:t>
            </a:r>
            <a:r>
              <a:rPr lang="zh-CN" altLang="en-US" b="0" dirty="0"/>
              <a:t>关于修改</a:t>
            </a:r>
            <a:r>
              <a:rPr lang="en-US" altLang="zh-CN" b="0" dirty="0"/>
              <a:t>〈</a:t>
            </a:r>
            <a:r>
              <a:rPr lang="zh-CN" altLang="en-US" b="0" dirty="0"/>
              <a:t>中华人民共和国劳动合同法</a:t>
            </a:r>
            <a:r>
              <a:rPr lang="en-US" altLang="zh-CN" b="0" dirty="0"/>
              <a:t>〉</a:t>
            </a:r>
            <a:r>
              <a:rPr lang="zh-CN" altLang="en-US" b="0" dirty="0"/>
              <a:t>的决定</a:t>
            </a:r>
            <a:r>
              <a:rPr lang="en-US" altLang="zh-CN" b="0" dirty="0"/>
              <a:t>》</a:t>
            </a:r>
            <a:r>
              <a:rPr lang="zh-CN" altLang="en-US" b="0" dirty="0"/>
              <a:t>进行了修正。</a:t>
            </a:r>
            <a:endParaRPr lang="en-US" altLang="zh-CN" b="0" dirty="0"/>
          </a:p>
        </p:txBody>
      </p:sp>
    </p:spTree>
    <p:extLst>
      <p:ext uri="{BB962C8B-B14F-4D97-AF65-F5344CB8AC3E}">
        <p14:creationId xmlns:p14="http://schemas.microsoft.com/office/powerpoint/2010/main" val="29753346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BAA7DD-9555-4590-A5DB-04363CEF1230}"/>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D9692912-0870-4449-952D-2BD5CBD0496B}"/>
              </a:ext>
            </a:extLst>
          </p:cNvPr>
          <p:cNvSpPr>
            <a:spLocks noGrp="1"/>
          </p:cNvSpPr>
          <p:nvPr>
            <p:ph type="body" idx="1"/>
          </p:nvPr>
        </p:nvSpPr>
        <p:spPr/>
        <p:txBody>
          <a:bodyPr>
            <a:normAutofit fontScale="92500" lnSpcReduction="20000"/>
          </a:bodyPr>
          <a:lstStyle/>
          <a:p>
            <a:pPr marR="0" lvl="1" rtl="0"/>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固定期限劳动合同</a:t>
            </a:r>
          </a:p>
          <a:p>
            <a:pPr marR="0" lvl="2" rtl="0"/>
            <a:r>
              <a:rPr lang="zh-CN" altLang="en-US" b="0" i="0" u="none" strike="noStrike" kern="100" baseline="0" dirty="0">
                <a:latin typeface="等线 Light" panose="02010600030101010101" pitchFamily="2" charset="-122"/>
                <a:ea typeface="等线 Light" panose="02010600030101010101" pitchFamily="2" charset="-122"/>
              </a:rPr>
              <a:t>固定期限劳动合同是指用人单位与劳动者约定合同终止时间的劳动合同。用人单位与劳动者协商一致，可以订立固定期限劳动合同。</a:t>
            </a:r>
          </a:p>
          <a:p>
            <a:pPr marR="0" lvl="1" rtl="0"/>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无固定期限劳动合同</a:t>
            </a:r>
          </a:p>
          <a:p>
            <a:pPr marR="0" lvl="2" rtl="0"/>
            <a:r>
              <a:rPr lang="zh-CN" altLang="en-US" b="0" i="0" u="none" strike="noStrike" kern="100" baseline="0" dirty="0">
                <a:latin typeface="等线 Light" panose="02010600030101010101" pitchFamily="2" charset="-122"/>
                <a:ea typeface="等线 Light" panose="02010600030101010101" pitchFamily="2" charset="-122"/>
              </a:rPr>
              <a:t>无固定期限劳动合同，是指用人单位与劳动者约定无确定终止时间的劳动合同。用人单位与劳动者协商一致，可以订立无固定期限劳动合同。有下列情形之一，劳动者提出或者同意续订、订立劳动合同的，除劳动者提出订立固定期限劳动合同外，应当订立无固定期限劳动合同：</a:t>
            </a:r>
          </a:p>
          <a:p>
            <a:pPr marR="0" lvl="2" rtl="0"/>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）劳动者在该用人单位连续工作满十年的；</a:t>
            </a:r>
          </a:p>
          <a:p>
            <a:pPr marR="0" lvl="2" rtl="0"/>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2</a:t>
            </a:r>
            <a:r>
              <a:rPr lang="zh-CN" altLang="en-US" b="0" i="0" u="none" strike="noStrike" kern="100" baseline="0" dirty="0">
                <a:latin typeface="等线 Light" panose="02010600030101010101" pitchFamily="2" charset="-122"/>
                <a:ea typeface="等线 Light" panose="02010600030101010101" pitchFamily="2" charset="-122"/>
              </a:rPr>
              <a:t>）用人单位初次实行劳动合同制度或者国有企业改制重新订立劳动合同时，劳动者在该用人单位连续工作满十年且距法定退休年龄不足十年的；</a:t>
            </a:r>
          </a:p>
          <a:p>
            <a:pPr marR="0" lvl="2" rtl="0"/>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3</a:t>
            </a:r>
            <a:r>
              <a:rPr lang="zh-CN" altLang="en-US" b="0" i="0" u="none" strike="noStrike" kern="100" baseline="0" dirty="0">
                <a:latin typeface="等线 Light" panose="02010600030101010101" pitchFamily="2" charset="-122"/>
                <a:ea typeface="等线 Light" panose="02010600030101010101" pitchFamily="2" charset="-122"/>
              </a:rPr>
              <a:t>）连续订立二次固定期限劳动合同，且劳动者没有</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第三十九条和第四十条第一项、第二项规定的情形，续订劳动合同的。用人单位自用工之日起满一年不与劳动者订立书面劳动合同的，视为用人单位与劳动者已订立无固定期限劳动合同。</a:t>
            </a:r>
          </a:p>
          <a:p>
            <a:pPr marR="0" lvl="1" rtl="0"/>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完成一定工作任务为期限的劳动合同</a:t>
            </a:r>
          </a:p>
          <a:p>
            <a:pPr marR="0" lvl="2" rtl="0"/>
            <a:r>
              <a:rPr lang="zh-CN" altLang="en-US" b="0" i="0" u="none" strike="noStrike" kern="100" baseline="0" dirty="0">
                <a:solidFill>
                  <a:srgbClr val="333333"/>
                </a:solidFill>
                <a:latin typeface="宋体" panose="02010600030101010101" pitchFamily="2" charset="-122"/>
                <a:ea typeface="等线 Light" panose="02010600030101010101" pitchFamily="2" charset="-122"/>
              </a:rPr>
              <a:t>以完成一定工作任务为期限的劳动合同，是指用人单位与劳动者约定以某项工作的完成为合同期限的劳动合同。用人单位与劳动者协商一致，可以订立以完成一定工作任务为期限的劳动合同。</a:t>
            </a:r>
          </a:p>
        </p:txBody>
      </p:sp>
    </p:spTree>
    <p:extLst>
      <p:ext uri="{BB962C8B-B14F-4D97-AF65-F5344CB8AC3E}">
        <p14:creationId xmlns:p14="http://schemas.microsoft.com/office/powerpoint/2010/main" val="519454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7DC3E0-2375-4C26-B36E-D8C4ECB08F00}"/>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83DC4B5A-19D9-4F22-8458-B8D85E6110F6}"/>
              </a:ext>
            </a:extLst>
          </p:cNvPr>
          <p:cNvSpPr>
            <a:spLocks noGrp="1"/>
          </p:cNvSpPr>
          <p:nvPr>
            <p:ph type="body" idx="1"/>
          </p:nvPr>
        </p:nvSpPr>
        <p:spPr/>
        <p:txBody>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根据社会工作实务的需要，社会工作者应了解掌握</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中华人民共和国就业促进法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（下文简称</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就业促进法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中华人民共和国劳动法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（下文简称</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中华人民共和国劳动合同法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（下文简称</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中华人民共和国劳动争议调解仲裁法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（下文简称</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劳动争议调解仲裁法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集体合同规定</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等法规与政策的内容。</a:t>
            </a:r>
            <a:endParaRPr lang="zh-CN" altLang="en-US" b="0" dirty="0"/>
          </a:p>
        </p:txBody>
      </p:sp>
    </p:spTree>
    <p:extLst>
      <p:ext uri="{BB962C8B-B14F-4D97-AF65-F5344CB8AC3E}">
        <p14:creationId xmlns:p14="http://schemas.microsoft.com/office/powerpoint/2010/main" val="1023483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7D59E7-3E41-4476-AC15-B69F15EFB98E}"/>
              </a:ext>
            </a:extLst>
          </p:cNvPr>
          <p:cNvSpPr>
            <a:spLocks noGrp="1"/>
          </p:cNvSpPr>
          <p:nvPr>
            <p:ph type="title"/>
          </p:nvPr>
        </p:nvSpPr>
        <p:spPr/>
        <p:txBody>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三、劳动合同的内容</a:t>
            </a:r>
            <a:endParaRPr lang="zh-CN" altLang="en-US" b="0" dirty="0"/>
          </a:p>
        </p:txBody>
      </p:sp>
      <p:sp>
        <p:nvSpPr>
          <p:cNvPr id="3" name="文本占位符 2">
            <a:extLst>
              <a:ext uri="{FF2B5EF4-FFF2-40B4-BE49-F238E27FC236}">
                <a16:creationId xmlns:a16="http://schemas.microsoft.com/office/drawing/2014/main" id="{74C5209E-5BC8-4869-95EB-2E7005A4E4C5}"/>
              </a:ext>
            </a:extLst>
          </p:cNvPr>
          <p:cNvSpPr>
            <a:spLocks noGrp="1"/>
          </p:cNvSpPr>
          <p:nvPr>
            <p:ph type="body" idx="1"/>
          </p:nvPr>
        </p:nvSpPr>
        <p:spPr/>
        <p:txBody>
          <a:bodyPr>
            <a:normAutofit fontScale="925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（一）劳动合同的必备条款</a:t>
            </a:r>
          </a:p>
          <a:p>
            <a:pPr marR="0" lvl="2" rtl="0"/>
            <a:r>
              <a:rPr lang="zh-CN" altLang="en-US" b="0" i="0" u="none" strike="noStrike" kern="100" baseline="0" dirty="0">
                <a:latin typeface="等线 Light" panose="02010600030101010101" pitchFamily="2" charset="-122"/>
                <a:ea typeface="等线 Light" panose="02010600030101010101" pitchFamily="2" charset="-122"/>
              </a:rPr>
              <a:t>根据</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第十七条规定，劳动合同应当具备以下条款：</a:t>
            </a:r>
          </a:p>
          <a:p>
            <a:pPr marR="0" lvl="2" rtl="0"/>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）用人单位的名称、住所和法定代表人或者主要负责人；</a:t>
            </a:r>
            <a:endParaRPr lang="en-US" altLang="zh-CN" b="0" i="0" u="none" strike="noStrike" kern="100" baseline="0" dirty="0">
              <a:latin typeface="等线 Light" panose="02010600030101010101" pitchFamily="2" charset="-122"/>
              <a:ea typeface="等线 Light" panose="02010600030101010101" pitchFamily="2" charset="-122"/>
            </a:endParaRPr>
          </a:p>
          <a:p>
            <a:pPr marR="0" lvl="2" rtl="0"/>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2</a:t>
            </a:r>
            <a:r>
              <a:rPr lang="zh-CN" altLang="en-US" b="0" i="0" u="none" strike="noStrike" kern="100" baseline="0" dirty="0">
                <a:latin typeface="等线 Light" panose="02010600030101010101" pitchFamily="2" charset="-122"/>
                <a:ea typeface="等线 Light" panose="02010600030101010101" pitchFamily="2" charset="-122"/>
              </a:rPr>
              <a:t>）劳动者的姓名、住址和居民身份证或者其他有效身份证件号码；</a:t>
            </a:r>
            <a:endParaRPr lang="en-US" altLang="zh-CN" b="0" i="0" u="none" strike="noStrike" kern="100" baseline="0" dirty="0">
              <a:latin typeface="等线 Light" panose="02010600030101010101" pitchFamily="2" charset="-122"/>
              <a:ea typeface="等线 Light" panose="02010600030101010101" pitchFamily="2" charset="-122"/>
            </a:endParaRPr>
          </a:p>
          <a:p>
            <a:pPr marR="0" lvl="2" rtl="0"/>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3</a:t>
            </a:r>
            <a:r>
              <a:rPr lang="zh-CN" altLang="en-US" b="0" i="0" u="none" strike="noStrike" kern="100" baseline="0" dirty="0">
                <a:latin typeface="等线 Light" panose="02010600030101010101" pitchFamily="2" charset="-122"/>
                <a:ea typeface="等线 Light" panose="02010600030101010101" pitchFamily="2" charset="-122"/>
              </a:rPr>
              <a:t>）劳动合同期限；</a:t>
            </a:r>
            <a:endParaRPr lang="en-US" altLang="zh-CN" b="0" i="0" u="none" strike="noStrike" kern="100" baseline="0" dirty="0">
              <a:latin typeface="等线 Light" panose="02010600030101010101" pitchFamily="2" charset="-122"/>
              <a:ea typeface="等线 Light" panose="02010600030101010101" pitchFamily="2" charset="-122"/>
            </a:endParaRPr>
          </a:p>
          <a:p>
            <a:pPr marR="0" lvl="2" rtl="0"/>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4</a:t>
            </a:r>
            <a:r>
              <a:rPr lang="zh-CN" altLang="en-US" b="0" i="0" u="none" strike="noStrike" kern="100" baseline="0" dirty="0">
                <a:latin typeface="等线 Light" panose="02010600030101010101" pitchFamily="2" charset="-122"/>
                <a:ea typeface="等线 Light" panose="02010600030101010101" pitchFamily="2" charset="-122"/>
              </a:rPr>
              <a:t>）工作内容和工作地点；</a:t>
            </a:r>
            <a:endParaRPr lang="en-US" altLang="zh-CN" b="0" i="0" u="none" strike="noStrike" kern="100" baseline="0" dirty="0">
              <a:latin typeface="等线 Light" panose="02010600030101010101" pitchFamily="2" charset="-122"/>
              <a:ea typeface="等线 Light" panose="02010600030101010101" pitchFamily="2" charset="-122"/>
            </a:endParaRPr>
          </a:p>
          <a:p>
            <a:pPr marR="0" lvl="2" rtl="0"/>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5</a:t>
            </a:r>
            <a:r>
              <a:rPr lang="zh-CN" altLang="en-US" b="0" i="0" u="none" strike="noStrike" kern="100" baseline="0" dirty="0">
                <a:latin typeface="等线 Light" panose="02010600030101010101" pitchFamily="2" charset="-122"/>
                <a:ea typeface="等线 Light" panose="02010600030101010101" pitchFamily="2" charset="-122"/>
              </a:rPr>
              <a:t>）工作时间和休息休假；</a:t>
            </a:r>
            <a:endParaRPr lang="en-US" altLang="zh-CN" b="0" i="0" u="none" strike="noStrike" kern="100" baseline="0" dirty="0">
              <a:latin typeface="等线 Light" panose="02010600030101010101" pitchFamily="2" charset="-122"/>
              <a:ea typeface="等线 Light" panose="02010600030101010101" pitchFamily="2" charset="-122"/>
            </a:endParaRPr>
          </a:p>
          <a:p>
            <a:pPr marR="0" lvl="2" rtl="0"/>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6</a:t>
            </a:r>
            <a:r>
              <a:rPr lang="zh-CN" altLang="en-US" b="0" i="0" u="none" strike="noStrike" kern="100" baseline="0" dirty="0">
                <a:latin typeface="等线 Light" panose="02010600030101010101" pitchFamily="2" charset="-122"/>
                <a:ea typeface="等线 Light" panose="02010600030101010101" pitchFamily="2" charset="-122"/>
              </a:rPr>
              <a:t>）劳动报酬；</a:t>
            </a:r>
            <a:endParaRPr lang="en-US" altLang="zh-CN" b="0" i="0" u="none" strike="noStrike" kern="100" baseline="0" dirty="0">
              <a:latin typeface="等线 Light" panose="02010600030101010101" pitchFamily="2" charset="-122"/>
              <a:ea typeface="等线 Light" panose="02010600030101010101" pitchFamily="2" charset="-122"/>
            </a:endParaRPr>
          </a:p>
          <a:p>
            <a:pPr marR="0" lvl="2" rtl="0"/>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7</a:t>
            </a:r>
            <a:r>
              <a:rPr lang="zh-CN" altLang="en-US" b="0" i="0" u="none" strike="noStrike" kern="100" baseline="0" dirty="0">
                <a:latin typeface="等线 Light" panose="02010600030101010101" pitchFamily="2" charset="-122"/>
                <a:ea typeface="等线 Light" panose="02010600030101010101" pitchFamily="2" charset="-122"/>
              </a:rPr>
              <a:t>）社会保险；</a:t>
            </a:r>
            <a:endParaRPr lang="en-US" altLang="zh-CN" b="0" i="0" u="none" strike="noStrike" kern="100" baseline="0" dirty="0">
              <a:latin typeface="等线 Light" panose="02010600030101010101" pitchFamily="2" charset="-122"/>
              <a:ea typeface="等线 Light" panose="02010600030101010101" pitchFamily="2" charset="-122"/>
            </a:endParaRPr>
          </a:p>
          <a:p>
            <a:pPr marR="0" lvl="2" rtl="0"/>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8</a:t>
            </a:r>
            <a:r>
              <a:rPr lang="zh-CN" altLang="en-US" b="0" i="0" u="none" strike="noStrike" kern="100" baseline="0" dirty="0">
                <a:latin typeface="等线 Light" panose="02010600030101010101" pitchFamily="2" charset="-122"/>
                <a:ea typeface="等线 Light" panose="02010600030101010101" pitchFamily="2" charset="-122"/>
              </a:rPr>
              <a:t>）劳动保护、劳动条件和职业危害防护；</a:t>
            </a:r>
            <a:endParaRPr lang="en-US" altLang="zh-CN" b="0" i="0" u="none" strike="noStrike" kern="100" baseline="0" dirty="0">
              <a:latin typeface="等线 Light" panose="02010600030101010101" pitchFamily="2" charset="-122"/>
              <a:ea typeface="等线 Light" panose="02010600030101010101" pitchFamily="2" charset="-122"/>
            </a:endParaRPr>
          </a:p>
          <a:p>
            <a:pPr marR="0" lvl="2" rtl="0"/>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9</a:t>
            </a:r>
            <a:r>
              <a:rPr lang="zh-CN" altLang="en-US" b="0" i="0" u="none" strike="noStrike" kern="100" baseline="0" dirty="0">
                <a:latin typeface="等线 Light" panose="02010600030101010101" pitchFamily="2" charset="-122"/>
                <a:ea typeface="等线 Light" panose="02010600030101010101" pitchFamily="2" charset="-122"/>
              </a:rPr>
              <a:t>）法律、法规规定应当纳入劳动合同的其他事项。</a:t>
            </a:r>
          </a:p>
          <a:p>
            <a:pPr marR="0" lvl="2" rtl="0"/>
            <a:r>
              <a:rPr lang="zh-CN" altLang="en-US" b="0" i="0" u="none" strike="noStrike" kern="100" baseline="0" dirty="0">
                <a:latin typeface="等线 Light" panose="02010600030101010101" pitchFamily="2" charset="-122"/>
                <a:ea typeface="等线 Light" panose="02010600030101010101" pitchFamily="2" charset="-122"/>
              </a:rPr>
              <a:t>劳动合同对劳动报酬和劳动条件等标准约定不明确，引发争议的，用人单位与劳动者可以重新协商；协商不成的，适用集体合同规定；没有集体合同或者集体合同未规定劳动报酬的，实行同工同酬；没有集体合同或者集体合同未规定劳动条件等标准的，适用国家有关规定。</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7377044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7893F8-459F-45FB-9D0F-270A92E29D26}"/>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A980B690-8BF7-473D-A478-F9DE640F1DD8}"/>
              </a:ext>
            </a:extLst>
          </p:cNvPr>
          <p:cNvSpPr>
            <a:spLocks noGrp="1"/>
          </p:cNvSpPr>
          <p:nvPr>
            <p:ph type="body" idx="1"/>
          </p:nvPr>
        </p:nvSpPr>
        <p:spPr/>
        <p:txBody>
          <a:bodyPr>
            <a:normAutofit fontScale="925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（二）劳动合同的约定条款</a:t>
            </a:r>
          </a:p>
          <a:p>
            <a:pPr marR="0" lvl="2" rtl="0"/>
            <a:r>
              <a:rPr lang="zh-CN" altLang="en-US" b="0" i="0" u="none" strike="noStrike" kern="100" baseline="0" dirty="0">
                <a:latin typeface="等线 Light" panose="02010600030101010101" pitchFamily="2" charset="-122"/>
                <a:ea typeface="等线 Light" panose="02010600030101010101" pitchFamily="2" charset="-122"/>
              </a:rPr>
              <a:t>劳动合同除前款规定的必备条款外，用人单位与劳动者可以约定试用期、培训、保守秘密、补充保险和福利待遇等其他事项。</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试用期</a:t>
            </a:r>
          </a:p>
          <a:p>
            <a:pPr lvl="3"/>
            <a:r>
              <a:rPr kumimoji="0" lang="zh-CN" altLang="zh-CN" sz="2000" b="0" kern="1200" dirty="0">
                <a:solidFill>
                  <a:schemeClr val="tx1"/>
                </a:solidFill>
                <a:effectLst/>
                <a:latin typeface="宋体" panose="02010600030101010101" pitchFamily="2" charset="-122"/>
                <a:ea typeface="宋体" panose="02010600030101010101" pitchFamily="2" charset="-122"/>
                <a:cs typeface="+mn-cs"/>
              </a:rPr>
              <a:t>（</a:t>
            </a:r>
            <a:r>
              <a:rPr kumimoji="0" lang="en-US" altLang="zh-CN" sz="2000" b="0" kern="1200" dirty="0">
                <a:solidFill>
                  <a:schemeClr val="tx1"/>
                </a:solidFill>
                <a:effectLst/>
                <a:latin typeface="宋体" panose="02010600030101010101" pitchFamily="2" charset="-122"/>
                <a:ea typeface="宋体" panose="02010600030101010101" pitchFamily="2" charset="-122"/>
                <a:cs typeface="+mn-cs"/>
              </a:rPr>
              <a:t>1</a:t>
            </a:r>
            <a:r>
              <a:rPr kumimoji="0" lang="zh-CN" altLang="zh-CN" sz="2000" b="0" kern="1200" dirty="0">
                <a:solidFill>
                  <a:schemeClr val="tx1"/>
                </a:solidFill>
                <a:effectLst/>
                <a:latin typeface="宋体" panose="02010600030101010101" pitchFamily="2" charset="-122"/>
                <a:ea typeface="宋体" panose="02010600030101010101" pitchFamily="2" charset="-122"/>
                <a:cs typeface="+mn-cs"/>
              </a:rPr>
              <a:t>）试用期期限及限制</a:t>
            </a:r>
          </a:p>
          <a:p>
            <a:pPr lvl="3"/>
            <a:r>
              <a:rPr kumimoji="0" lang="zh-CN" altLang="zh-CN" sz="2000" b="0" kern="1200" dirty="0">
                <a:solidFill>
                  <a:schemeClr val="tx1"/>
                </a:solidFill>
                <a:effectLst/>
                <a:latin typeface="宋体" panose="02010600030101010101" pitchFamily="2" charset="-122"/>
                <a:ea typeface="宋体" panose="02010600030101010101" pitchFamily="2" charset="-122"/>
                <a:cs typeface="+mn-cs"/>
              </a:rPr>
              <a:t>劳动合同期限三个月以上不满一年的，试用期不得超过一个月；劳动合同期限一年以上不满三年的，试用期不得超过二个月；三年以上固定期限和无固定期限的劳动合同，试用期不得超过六个月。以完成一定工作任务为期限的劳动合同或者劳动合同期限不满三个月的，不得约定试用期。</a:t>
            </a:r>
          </a:p>
          <a:p>
            <a:pPr lvl="3"/>
            <a:r>
              <a:rPr kumimoji="0" lang="zh-CN" altLang="zh-CN" sz="2000" b="0" kern="1200" dirty="0">
                <a:solidFill>
                  <a:schemeClr val="tx1"/>
                </a:solidFill>
                <a:effectLst/>
                <a:latin typeface="宋体" panose="02010600030101010101" pitchFamily="2" charset="-122"/>
                <a:ea typeface="宋体" panose="02010600030101010101" pitchFamily="2" charset="-122"/>
                <a:cs typeface="+mn-cs"/>
              </a:rPr>
              <a:t>（</a:t>
            </a:r>
            <a:r>
              <a:rPr kumimoji="0" lang="en-US" altLang="zh-CN" sz="2000" b="0" kern="1200" dirty="0">
                <a:solidFill>
                  <a:schemeClr val="tx1"/>
                </a:solidFill>
                <a:effectLst/>
                <a:latin typeface="宋体" panose="02010600030101010101" pitchFamily="2" charset="-122"/>
                <a:ea typeface="宋体" panose="02010600030101010101" pitchFamily="2" charset="-122"/>
                <a:cs typeface="+mn-cs"/>
              </a:rPr>
              <a:t>2</a:t>
            </a:r>
            <a:r>
              <a:rPr kumimoji="0" lang="zh-CN" altLang="zh-CN" sz="2000" b="0" kern="1200" dirty="0">
                <a:solidFill>
                  <a:schemeClr val="tx1"/>
                </a:solidFill>
                <a:effectLst/>
                <a:latin typeface="宋体" panose="02010600030101010101" pitchFamily="2" charset="-122"/>
                <a:ea typeface="宋体" panose="02010600030101010101" pitchFamily="2" charset="-122"/>
                <a:cs typeface="+mn-cs"/>
              </a:rPr>
              <a:t>）试用期工资</a:t>
            </a:r>
          </a:p>
          <a:p>
            <a:pPr marR="0" lvl="3" rtl="0"/>
            <a:r>
              <a:rPr lang="zh-CN" altLang="en-US" b="0" i="0" u="none" strike="noStrike" kern="100" baseline="0" dirty="0">
                <a:latin typeface="Times New Roman" panose="02020603050405020304" pitchFamily="18" charset="0"/>
                <a:ea typeface="宋体" panose="02010600030101010101" pitchFamily="2" charset="-122"/>
              </a:rPr>
              <a:t>劳动者在试用期的工资不得低于本单位相同岗位最低档工资或者劳动合同约定工资的百分之八十，并不得低于用人单位所在地的最低工资标准。</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）试用期内允许解除合同的情形</a:t>
            </a:r>
          </a:p>
          <a:p>
            <a:pPr marR="0" lvl="3" rtl="0"/>
            <a:r>
              <a:rPr lang="zh-CN" altLang="en-US" b="0" i="0" u="none" strike="noStrike" kern="100" baseline="0" dirty="0">
                <a:latin typeface="Times New Roman" panose="02020603050405020304" pitchFamily="18" charset="0"/>
                <a:ea typeface="宋体" panose="02010600030101010101" pitchFamily="2" charset="-122"/>
              </a:rPr>
              <a:t>“试用期内允许解除合同的情形可分为过失性辞退和无过失性辞退。”在试用期中，除劳动者有以下情形外，用人单位不得解除劳动合同。用人单位在试用期解除劳动合同的，应当向劳动者说明理由。</a:t>
            </a:r>
          </a:p>
          <a:p>
            <a:pPr lvl="4"/>
            <a:r>
              <a:rPr lang="zh-CN" altLang="en-US" b="0" dirty="0"/>
              <a:t> 陈开琦，唐军，张松著</a:t>
            </a:r>
            <a:r>
              <a:rPr lang="en-US" altLang="zh-CN" b="0" dirty="0"/>
              <a:t>. </a:t>
            </a:r>
            <a:r>
              <a:rPr lang="zh-CN" altLang="en-US" b="0" dirty="0"/>
              <a:t>劳动合同法理解与应用</a:t>
            </a:r>
            <a:r>
              <a:rPr lang="en-US" altLang="zh-CN" b="0" dirty="0"/>
              <a:t>[M]. </a:t>
            </a:r>
            <a:r>
              <a:rPr lang="zh-CN" altLang="en-US" b="0" dirty="0"/>
              <a:t>北京：光明日报出版社</a:t>
            </a:r>
            <a:r>
              <a:rPr lang="en-US" altLang="zh-CN" b="0" dirty="0"/>
              <a:t>, 2008.12</a:t>
            </a:r>
            <a:r>
              <a:rPr lang="zh-CN" altLang="en-US" b="0" dirty="0"/>
              <a:t>，第</a:t>
            </a:r>
            <a:r>
              <a:rPr lang="en-US" altLang="zh-CN" b="0" dirty="0"/>
              <a:t>156</a:t>
            </a:r>
            <a:r>
              <a:rPr lang="zh-CN" altLang="en-US" b="0" dirty="0"/>
              <a:t>页。</a:t>
            </a:r>
            <a:endParaRPr lang="en-US" altLang="zh-CN" b="0" dirty="0"/>
          </a:p>
        </p:txBody>
      </p:sp>
    </p:spTree>
    <p:extLst>
      <p:ext uri="{BB962C8B-B14F-4D97-AF65-F5344CB8AC3E}">
        <p14:creationId xmlns:p14="http://schemas.microsoft.com/office/powerpoint/2010/main" val="36162540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4AADDF-8486-4A11-BB5E-9E9A0962E129}"/>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AE318ADF-BEF6-44D2-BE86-5B8DA64F6B4A}"/>
              </a:ext>
            </a:extLst>
          </p:cNvPr>
          <p:cNvSpPr>
            <a:spLocks noGrp="1"/>
          </p:cNvSpPr>
          <p:nvPr>
            <p:ph type="body" idx="1"/>
          </p:nvPr>
        </p:nvSpPr>
        <p:spPr/>
        <p:txBody>
          <a:bodyPr>
            <a:normAutofit/>
          </a:bodyPr>
          <a:lstStyle/>
          <a:p>
            <a:pPr marR="0" lvl="3" rtl="0"/>
            <a:r>
              <a:rPr lang="zh-CN" altLang="en-US" b="0" i="0" u="none" strike="noStrike" kern="100" baseline="0" dirty="0">
                <a:latin typeface="Times New Roman" panose="02020603050405020304" pitchFamily="18" charset="0"/>
                <a:ea typeface="宋体" panose="02010600030101010101" pitchFamily="2" charset="-122"/>
              </a:rPr>
              <a:t>过失性辞退（又可称为“过错性辞退”）：</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试用期内被证明不符合录用条件的；严重违反用人单位的规章制度的；严重失职，营私舞弊，给用人单位造成重大损害的；劳动者同时与其他用人单位建立劳动关系，对完成本单位的工作任务造成严重影响，或者经用人单位提出，拒不改正的；因以欺诈、胁迫的手段或者乘人之危，使对方在违背真实意思的情况下订立或者变更劳动合同，致使劳动合同无效的；被依法追究刑事责任的。</a:t>
            </a:r>
          </a:p>
          <a:p>
            <a:pPr marR="0" lvl="3" rtl="0"/>
            <a:r>
              <a:rPr lang="zh-CN" altLang="en-US" b="0" i="0" u="none" strike="noStrike" kern="100" baseline="0" dirty="0">
                <a:latin typeface="Times New Roman" panose="02020603050405020304" pitchFamily="18" charset="0"/>
                <a:ea typeface="宋体" panose="02010600030101010101" pitchFamily="2" charset="-122"/>
              </a:rPr>
              <a:t>无过失性辞退（又可称为“非过错性辞退”）：</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劳动者患病或者非因工负伤，在规定的医疗期满后不能从事原工作，也不能从事由用人单位另行安排的工作的；劳动者不能胜任工作，经过培训或者调整工作岗位，仍不能胜任工作的；劳动合同订立时所依据的客观情况发生重大变化，致使劳动合同无法履行，经用人单位与劳动者协商，未能就变更劳动合同内容达成协议的。有上述情形之一的，用人单位提前三十日以书面形式通知劳动者本人或者额外支付劳动者一个月工资后，可以解除劳动合同。</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264056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20E5B-C982-405F-B86C-4342B870F02F}"/>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D0A56290-70F4-4044-82B3-C24977127A48}"/>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培训和服务期</a:t>
            </a:r>
          </a:p>
          <a:p>
            <a:pPr marR="0" lvl="3" rtl="0"/>
            <a:r>
              <a:rPr lang="zh-CN" altLang="en-US" b="0" i="0" u="none" strike="noStrike" kern="100" baseline="0" dirty="0">
                <a:latin typeface="Times New Roman" panose="02020603050405020304" pitchFamily="18" charset="0"/>
                <a:ea typeface="宋体" panose="02010600030101010101" pitchFamily="2" charset="-122"/>
              </a:rPr>
              <a:t>用人单位为劳动者提供专项培训费用，对其进行专业技术培训的，可以与该劳动者订立协议，约定服务期。</a:t>
            </a:r>
          </a:p>
          <a:p>
            <a:pPr marR="0" lvl="3" rtl="0"/>
            <a:r>
              <a:rPr lang="zh-CN" altLang="en-US" b="0" i="0" u="none" strike="noStrike" kern="100" baseline="0" dirty="0">
                <a:latin typeface="Times New Roman" panose="02020603050405020304" pitchFamily="18" charset="0"/>
                <a:ea typeface="宋体" panose="02010600030101010101" pitchFamily="2" charset="-122"/>
              </a:rPr>
              <a:t>劳动者违反服务期约定的，应当按照约定向用人单位支付违约金。违约金的数额不得超过用人单位提供的培训费用。用人单位要求劳动者支付的违约金不得超过服务期尚未履行部分所应分摊的培训费用。用人单位与劳动者约定服务期的，不影响按照正常的工资调整机制提高劳动者在服务期期间的劳动报酬。</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0117913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550FEF-E117-4053-A467-F5B467CB0A78}"/>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31AA8D5E-A180-46AC-830D-74A4C98387F2}"/>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保密义务和竞业限制</a:t>
            </a:r>
          </a:p>
          <a:p>
            <a:pPr marR="0" lvl="3" rtl="0"/>
            <a:r>
              <a:rPr lang="zh-CN" altLang="en-US" b="0" i="0" u="none" strike="noStrike" kern="100" baseline="0" dirty="0">
                <a:latin typeface="Times New Roman" panose="02020603050405020304" pitchFamily="18" charset="0"/>
                <a:ea typeface="宋体" panose="02010600030101010101" pitchFamily="2" charset="-122"/>
              </a:rPr>
              <a:t>用人单位与劳动者可以在劳动合同中约定保守用人单位的商业秘密和与知识产权相关的保密事项。对负有保密义务的劳动者，用人单位可以在劳动合同或者保密协议中与劳动者约定竞业限制条款，并约定在解除或者终止劳动合同后，在竞业限制期限内按月给予劳动者经济补偿。劳动者违反竞业限制约定的，应当按照约定向用人单位支付违约金。</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竞业限制的范围：竞业限制的人员限于用人单位的高级管理人员、高级技术人员和其他负有保密义务的人员。竞业限制的范围、地域、期限由用人单位与劳动者约定，竞业限制的约定不得违反法律、法规的规定。</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竞业限制的期限：在解除或者终止劳动合同后，前款规定的人员到与本单位生产或者经营同类产品、从事同类业务的有竞争关系的其他用人单位，或者自己开业生产或者经营同类产品、从事同类业务的竞业限制期限，不得超过二年。</a:t>
            </a:r>
          </a:p>
        </p:txBody>
      </p:sp>
    </p:spTree>
    <p:extLst>
      <p:ext uri="{BB962C8B-B14F-4D97-AF65-F5344CB8AC3E}">
        <p14:creationId xmlns:p14="http://schemas.microsoft.com/office/powerpoint/2010/main" val="17309201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CC4BCD-969B-435B-AB30-D18BEF9DD265}"/>
              </a:ext>
            </a:extLst>
          </p:cNvPr>
          <p:cNvSpPr>
            <a:spLocks noGrp="1"/>
          </p:cNvSpPr>
          <p:nvPr>
            <p:ph type="title"/>
          </p:nvPr>
        </p:nvSpPr>
        <p:spPr/>
        <p:txBody>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四、劳动合同的法律效力</a:t>
            </a:r>
            <a:endParaRPr lang="zh-CN" altLang="en-US" b="0" dirty="0"/>
          </a:p>
        </p:txBody>
      </p:sp>
      <p:sp>
        <p:nvSpPr>
          <p:cNvPr id="3" name="文本占位符 2">
            <a:extLst>
              <a:ext uri="{FF2B5EF4-FFF2-40B4-BE49-F238E27FC236}">
                <a16:creationId xmlns:a16="http://schemas.microsoft.com/office/drawing/2014/main" id="{9938EA19-1E5F-4EA5-A8C5-0035A173208A}"/>
              </a:ext>
            </a:extLst>
          </p:cNvPr>
          <p:cNvSpPr>
            <a:spLocks noGrp="1"/>
          </p:cNvSpPr>
          <p:nvPr>
            <p:ph type="body" idx="1"/>
          </p:nvPr>
        </p:nvSpPr>
        <p:spPr/>
        <p:txBody>
          <a:bodyPr>
            <a:normAutofit fontScale="925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（一）劳动合同的无效</a:t>
            </a:r>
          </a:p>
          <a:p>
            <a:pPr marR="0" lvl="2" rtl="0"/>
            <a:r>
              <a:rPr lang="zh-CN" altLang="en-US" b="0" i="0" u="none" strike="noStrike" kern="100" baseline="0" dirty="0">
                <a:latin typeface="等线 Light" panose="02010600030101010101" pitchFamily="2" charset="-122"/>
                <a:ea typeface="等线 Light" panose="02010600030101010101" pitchFamily="2" charset="-122"/>
              </a:rPr>
              <a:t>无效的劳动合同是指由当事人签订成立而国家不予承认其法律效力的劳动合同。一般合同一旦依法成立，就具有法律拘束力，但是无效合同即使成立，也不具有法律拘束力，不发生履行效力。</a:t>
            </a:r>
          </a:p>
          <a:p>
            <a:pPr marR="0" lvl="2" rtl="0"/>
            <a:r>
              <a:rPr lang="zh-CN" altLang="en-US" b="0" i="0" u="none" strike="noStrike" kern="100" baseline="0" dirty="0">
                <a:latin typeface="等线 Light" panose="02010600030101010101" pitchFamily="2" charset="-122"/>
                <a:ea typeface="等线 Light" panose="02010600030101010101" pitchFamily="2" charset="-122"/>
              </a:rPr>
              <a:t>根据</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的规定，下列劳动合同无效或者部分无效：</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以欺诈、胁迫的手段或者乘人之危，使对方在违背真实意思的情况下订立或者变更劳动合同的。如用人单位在合同期满后强迫劳动者续订劳动合同。</a:t>
            </a:r>
          </a:p>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用人单位免除自己的法定责任、排除劳动者权利的。劳动合同的订立应遵循公平原则，其核心含义就是要求劳动合同当事人的权利与义务相一致。为了保障劳动者的合法权益，用人单位免除己方法定责任如“一律不支付经济补偿金”，“生死病老都与企业无关”等条款均无效。</a:t>
            </a:r>
          </a:p>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违反法律、行政法规强制性规定的。如用人单位约定试用期超过</a:t>
            </a:r>
            <a:r>
              <a:rPr lang="en-US" altLang="zh-CN" b="0" i="0" u="none" strike="noStrike" kern="100" baseline="0" dirty="0">
                <a:latin typeface="等线 Light" panose="02010600030101010101" pitchFamily="2" charset="-122"/>
                <a:ea typeface="等线 Light" panose="02010600030101010101" pitchFamily="2" charset="-122"/>
              </a:rPr>
              <a:t>6</a:t>
            </a:r>
            <a:r>
              <a:rPr lang="zh-CN" altLang="en-US" b="0" i="0" u="none" strike="noStrike" kern="100" baseline="0" dirty="0">
                <a:latin typeface="等线 Light" panose="02010600030101010101" pitchFamily="2" charset="-122"/>
                <a:ea typeface="等线 Light" panose="02010600030101010101" pitchFamily="2" charset="-122"/>
              </a:rPr>
              <a:t>个月，不为劳动者购买社会保险等。</a:t>
            </a:r>
          </a:p>
          <a:p>
            <a:pPr marR="0" lvl="2" rtl="0"/>
            <a:r>
              <a:rPr lang="zh-CN" altLang="en-US" b="0" i="0" u="none" strike="noStrike" kern="100" baseline="0" dirty="0">
                <a:latin typeface="等线 Light" panose="02010600030101010101" pitchFamily="2" charset="-122"/>
                <a:ea typeface="等线 Light" panose="02010600030101010101" pitchFamily="2" charset="-122"/>
              </a:rPr>
              <a:t>另外，</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第二十七条规定：劳动合同部分无效，不影响其他部分效力的，其他部分仍然有效。在现实生活中，除了主体不适格的情况外，劳动合同所有内容都无效的并不多见，更多的情况下是部分条款无效或者个别条款无效。正因为如此，</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沿用</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的规定，为处理部分无效的劳动合同提供了法律依据，也避免了一方当事人借故以部分条款无效否定多数条款有效的可能性。</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010428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22B948-D027-42E7-A0DD-7EE6E3AFC185}"/>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FB0B6161-19E6-4D0D-8182-1834E32DF2F8}"/>
              </a:ext>
            </a:extLst>
          </p:cNvPr>
          <p:cNvSpPr>
            <a:spLocks noGrp="1"/>
          </p:cNvSpPr>
          <p:nvPr>
            <p:ph type="body" idx="1"/>
          </p:nvPr>
        </p:nvSpPr>
        <p:spPr/>
        <p:txBody>
          <a:bodyPr>
            <a:normAutofit fontScale="85000" lnSpcReduction="1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（二）无效劳动合同的确认和处理</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劳动合同无效的确认机构：劳动争议仲裁机构或者人民法院</a:t>
            </a:r>
          </a:p>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zh-CN" altLang="en-US" b="0" i="0" u="none" strike="noStrike" kern="100" baseline="0" dirty="0">
                <a:latin typeface="等线 Light" panose="02010600030101010101" pitchFamily="2" charset="-122"/>
                <a:ea typeface="等线 Light" panose="02010600030101010101" pitchFamily="2" charset="-122"/>
              </a:rPr>
              <a:t>劳动合同无效的处理</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）全部无效</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撤销合同</a:t>
            </a:r>
          </a:p>
          <a:p>
            <a:pPr marR="0" lvl="3" rtl="0"/>
            <a:r>
              <a:rPr lang="zh-CN" altLang="en-US" b="0" i="0" u="none" strike="noStrike" kern="100" baseline="0" dirty="0">
                <a:latin typeface="Times New Roman" panose="02020603050405020304" pitchFamily="18" charset="0"/>
                <a:ea typeface="宋体" panose="02010600030101010101" pitchFamily="2" charset="-122"/>
              </a:rPr>
              <a:t>第一，劳动关系归于消灭。劳动合同的订立违背了当事人一方或双方的真实意思，或者违反了法律、行政法规的强制性规定，这样的劳动合同被认定为全部无效的情况下，双方当事人之间的劳动关系自然归于消灭。</a:t>
            </a:r>
          </a:p>
          <a:p>
            <a:pPr marR="0" lvl="3" rtl="0"/>
            <a:r>
              <a:rPr lang="zh-CN" altLang="en-US" b="0" i="0" u="none" strike="noStrike" kern="100" baseline="0" dirty="0">
                <a:latin typeface="Times New Roman" panose="02020603050405020304" pitchFamily="18" charset="0"/>
                <a:ea typeface="宋体" panose="02010600030101010101" pitchFamily="2" charset="-122"/>
              </a:rPr>
              <a:t>第二，劳动者已付出劳动的，用人单位应支付报酬。劳动合同被确认无效，无论是哪一方的过错，只要劳动者已经付出劳动的，用人单位就应当向劳动者支付劳动报酬，但是劳动者与用人单位恶意串通，共同损害国家利益、社会公共利益或者他人合法权益的除外。劳动报酬的数额，可以参考用人单位相同或相近岗位劳动者的劳动报酬确定；用人单位无相同或相近岗位的，按照本单位职工平均工资确定。如果用人单位与劳动者在合同中约定了工资条款的，除工资条款违反国家法律、法规的强制性规定，或者双方当事人恶意串通侵害社会公共利益的情况外，只要当事人约定的工资条款是双方真实意思的体现，劳动报酬的数额可以按照双方约定的条款确定。</a:t>
            </a:r>
          </a:p>
          <a:p>
            <a:pPr marR="0" lvl="3" rtl="0"/>
            <a:r>
              <a:rPr lang="zh-CN" altLang="en-US" b="0" i="0" u="none" strike="noStrike" kern="100" baseline="0" dirty="0">
                <a:latin typeface="Times New Roman" panose="02020603050405020304" pitchFamily="18" charset="0"/>
                <a:ea typeface="宋体" panose="02010600030101010101" pitchFamily="2" charset="-122"/>
              </a:rPr>
              <a:t>第三，有过错的一方承担赔偿责任。劳动合同被确认无效，给对方造成损害的，有过错一方应当承担赔偿责任。</a:t>
            </a:r>
          </a:p>
          <a:p>
            <a:pPr marR="0" lvl="3" rtl="0"/>
            <a:r>
              <a:rPr lang="zh-CN" altLang="en-US" b="0" i="0" u="none" strike="noStrike" kern="100" baseline="0" dirty="0">
                <a:latin typeface="Times New Roman" panose="02020603050405020304" pitchFamily="18" charset="0"/>
                <a:ea typeface="宋体" panose="02010600030101010101" pitchFamily="2" charset="-122"/>
              </a:rPr>
              <a:t>第四，用人单位为劳动者提供合同被确认无效以前的各项福利待遇。如果用人单位对劳动合同无效有过错的，用人单位应当向劳动者依法提供劳动合同被确认无效以前的各项福利待遇，包括各项社会保险和住房公积金等，但是劳动合同因主体不适格而无效的除外。如果劳动合同无效是因为劳动者的原因，用人单位则无须向劳动者提供各项福利待遇。</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6382621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FC5F50-871A-4856-AF12-CC48DB87FFE2}"/>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8AF91274-60AC-4BED-9F64-33C0E05CAEA7}"/>
              </a:ext>
            </a:extLst>
          </p:cNvPr>
          <p:cNvSpPr>
            <a:spLocks noGrp="1"/>
          </p:cNvSpPr>
          <p:nvPr>
            <p:ph type="body" idx="1"/>
          </p:nvPr>
        </p:nvSpPr>
        <p:spPr/>
        <p:txBody>
          <a:bodyPr>
            <a:normAutofit/>
          </a:bodyPr>
          <a:lstStyle/>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）部分无效</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修改合同</a:t>
            </a:r>
          </a:p>
          <a:p>
            <a:pPr marR="0" lvl="3" rtl="0"/>
            <a:r>
              <a:rPr lang="zh-CN" altLang="en-US" b="0" i="0" u="none" strike="noStrike" kern="100" baseline="0" dirty="0">
                <a:latin typeface="Times New Roman" panose="02020603050405020304" pitchFamily="18" charset="0"/>
                <a:ea typeface="宋体" panose="02010600030101010101" pitchFamily="2" charset="-122"/>
              </a:rPr>
              <a:t>第一，调整无效部分使之有效，调整的效力可溯及于劳动合同订立之时。如合同规定的劳动报酬低于当地最低工资标准的，该条款无效，应当按照当地最低工资标准执行或者由当事人双方另行约定，并且应当补足以前的差额部分，同时还应当支付相当于低于最低工资标准部分</a:t>
            </a:r>
            <a:r>
              <a:rPr lang="en-US" altLang="zh-CN" b="0" i="0" u="none" strike="noStrike" kern="100" baseline="0" dirty="0">
                <a:latin typeface="Times New Roman" panose="02020603050405020304" pitchFamily="18" charset="0"/>
                <a:ea typeface="宋体" panose="02010600030101010101" pitchFamily="2" charset="-122"/>
              </a:rPr>
              <a:t>25%</a:t>
            </a:r>
            <a:r>
              <a:rPr lang="zh-CN" altLang="en-US" b="0" i="0" u="none" strike="noStrike" kern="100" baseline="0" dirty="0">
                <a:latin typeface="Times New Roman" panose="02020603050405020304" pitchFamily="18" charset="0"/>
                <a:ea typeface="宋体" panose="02010600030101010101" pitchFamily="2" charset="-122"/>
              </a:rPr>
              <a:t>的经济补偿金。</a:t>
            </a:r>
          </a:p>
          <a:p>
            <a:pPr marR="0" lvl="3" rtl="0"/>
            <a:r>
              <a:rPr lang="zh-CN" altLang="en-US" b="0" i="0" u="none" strike="noStrike" kern="100" baseline="0" dirty="0">
                <a:latin typeface="Times New Roman" panose="02020603050405020304" pitchFamily="18" charset="0"/>
                <a:ea typeface="宋体" panose="02010600030101010101" pitchFamily="2" charset="-122"/>
              </a:rPr>
              <a:t>第二，有过错的一方承担赔偿责任。劳动合同被确认无效，给对方造成损害的，有过错一方应当承担赔偿责任。</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1747208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1AE87B-4941-48CC-B8EF-BB25825FB50A}"/>
              </a:ext>
            </a:extLst>
          </p:cNvPr>
          <p:cNvSpPr>
            <a:spLocks noGrp="1"/>
          </p:cNvSpPr>
          <p:nvPr>
            <p:ph type="title"/>
          </p:nvPr>
        </p:nvSpPr>
        <p:spPr/>
        <p:txBody>
          <a:bodyPr/>
          <a:lstStyle/>
          <a:p>
            <a:r>
              <a:rPr lang="zh-CN" altLang="en-US" b="0" i="0" u="none" strike="noStrike" kern="100" baseline="0" dirty="0">
                <a:latin typeface="等线 Light" panose="02010600030101010101" pitchFamily="2" charset="-122"/>
                <a:ea typeface="等线 Light" panose="02010600030101010101" pitchFamily="2" charset="-122"/>
              </a:rPr>
              <a:t>五、劳动合同的履行和变更</a:t>
            </a:r>
            <a:endParaRPr lang="zh-CN" altLang="en-US" b="0" dirty="0"/>
          </a:p>
        </p:txBody>
      </p:sp>
      <p:sp>
        <p:nvSpPr>
          <p:cNvPr id="3" name="文本占位符 2">
            <a:extLst>
              <a:ext uri="{FF2B5EF4-FFF2-40B4-BE49-F238E27FC236}">
                <a16:creationId xmlns:a16="http://schemas.microsoft.com/office/drawing/2014/main" id="{73623447-35AB-48F9-A835-EB7E18325DA2}"/>
              </a:ext>
            </a:extLst>
          </p:cNvPr>
          <p:cNvSpPr>
            <a:spLocks noGrp="1"/>
          </p:cNvSpPr>
          <p:nvPr>
            <p:ph type="body" idx="1"/>
          </p:nvPr>
        </p:nvSpPr>
        <p:spPr/>
        <p:txBody>
          <a:bodyPr>
            <a:normAutofit fontScale="925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（一）劳动合同的履行</a:t>
            </a:r>
          </a:p>
          <a:p>
            <a:pPr marR="0" lvl="2" rtl="0"/>
            <a:r>
              <a:rPr lang="zh-CN" altLang="en-US" b="0" i="0" u="none" strike="noStrike" kern="100" baseline="0" dirty="0">
                <a:latin typeface="等线 Light" panose="02010600030101010101" pitchFamily="2" charset="-122"/>
                <a:ea typeface="等线 Light" panose="02010600030101010101" pitchFamily="2" charset="-122"/>
              </a:rPr>
              <a:t>劳动合同的履行是指劳动合同双方当事人按照劳动合同的约定履行各自义务、实现各自权益的行为。</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第二十九条规定，用人单位与劳动者应当按照劳动合同的约定，全面履行各自的义务。当事人双方按照劳动合同规定的条件，履行自己所应承担义务的行为。</a:t>
            </a:r>
          </a:p>
          <a:p>
            <a:pPr marR="0" lvl="2" rtl="0"/>
            <a:r>
              <a:rPr lang="zh-CN" altLang="en-US" b="0" i="0" u="none" strike="noStrike" kern="100" baseline="0" dirty="0">
                <a:latin typeface="等线 Light" panose="02010600030101010101" pitchFamily="2" charset="-122"/>
                <a:ea typeface="等线 Light" panose="02010600030101010101" pitchFamily="2" charset="-122"/>
              </a:rPr>
              <a:t>劳动合同履行所遵循的原则主要有全面履行原则、劳动者亲自履行原则、继续履行原则。</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全面履行原则。</a:t>
            </a:r>
          </a:p>
          <a:p>
            <a:pPr marR="0" lvl="2" rtl="0"/>
            <a:r>
              <a:rPr lang="zh-CN" altLang="en-US" b="0" i="0" u="none" strike="noStrike" kern="100" baseline="0" dirty="0">
                <a:latin typeface="等线 Light" panose="02010600030101010101" pitchFamily="2" charset="-122"/>
                <a:ea typeface="等线 Light" panose="02010600030101010101" pitchFamily="2" charset="-122"/>
              </a:rPr>
              <a:t>用人单位与劳动者应当按照劳动合同的约定，全面履行各自的义务，主要体现在：</a:t>
            </a:r>
          </a:p>
          <a:p>
            <a:pPr marR="0" lvl="2" rtl="0"/>
            <a:r>
              <a:rPr lang="zh-CN" altLang="en-US" b="0" i="0" u="none" strike="noStrike" kern="100" baseline="0" dirty="0">
                <a:latin typeface="等线 Light" panose="02010600030101010101" pitchFamily="2" charset="-122"/>
                <a:ea typeface="等线 Light" panose="02010600030101010101" pitchFamily="2" charset="-122"/>
              </a:rPr>
              <a:t>第一，</a:t>
            </a:r>
            <a:r>
              <a:rPr lang="zh-CN" altLang="en-US" b="0" i="0" u="none" strike="noStrike" kern="100" baseline="0" dirty="0">
                <a:solidFill>
                  <a:srgbClr val="333333"/>
                </a:solidFill>
                <a:latin typeface="Tahoma" panose="020B0604030504040204" pitchFamily="34" charset="0"/>
                <a:ea typeface="等线 Light" panose="02010600030101010101" pitchFamily="2" charset="-122"/>
              </a:rPr>
              <a:t>劳动合同双方当事人严格按照劳动合同约定的时间、地点、方式，全面履行劳动合同义务。</a:t>
            </a:r>
          </a:p>
          <a:p>
            <a:pPr marR="0" lvl="2" rtl="0"/>
            <a:r>
              <a:rPr lang="zh-CN" altLang="en-US" b="0" i="0" u="none" strike="noStrike" kern="100" baseline="0" dirty="0">
                <a:latin typeface="等线 Light" panose="02010600030101010101" pitchFamily="2" charset="-122"/>
                <a:ea typeface="等线 Light" panose="02010600030101010101" pitchFamily="2" charset="-122"/>
              </a:rPr>
              <a:t>第二，</a:t>
            </a:r>
            <a:r>
              <a:rPr lang="zh-CN" altLang="en-US" b="0" i="0" u="none" strike="noStrike" kern="100" baseline="0" dirty="0">
                <a:solidFill>
                  <a:srgbClr val="333333"/>
                </a:solidFill>
                <a:latin typeface="Tahoma" panose="020B0604030504040204" pitchFamily="34" charset="0"/>
                <a:ea typeface="等线 Light" panose="02010600030101010101" pitchFamily="2" charset="-122"/>
              </a:rPr>
              <a:t>遵循诚实信用原则，履行劳动合同的附随义务。劳动合同属于继续性合同，劳动合同的内容有不断扩张的自然倾向，劳动合同自然增加的义务，双方也应当履行。附随义务因劳动合同双方当事人不同而有所不同，但以下义务，虽然劳动合同未作约定，也属于劳动合同当事人的当然义务：</a:t>
            </a:r>
            <a:endParaRPr lang="en-US" altLang="zh-CN" b="0" i="0" u="none" strike="noStrike" kern="100" baseline="0" dirty="0">
              <a:solidFill>
                <a:srgbClr val="333333"/>
              </a:solidFill>
              <a:latin typeface="Tahoma" panose="020B0604030504040204" pitchFamily="34" charset="0"/>
              <a:ea typeface="等线 Light" panose="02010600030101010101" pitchFamily="2" charset="-122"/>
            </a:endParaRPr>
          </a:p>
          <a:p>
            <a:pPr marR="0" lvl="2" rtl="0"/>
            <a:r>
              <a:rPr lang="zh-CN" altLang="en-US" b="0" i="0" u="none" strike="noStrike" kern="100" baseline="0" dirty="0">
                <a:solidFill>
                  <a:srgbClr val="333333"/>
                </a:solidFill>
                <a:latin typeface="等线 Light" panose="02010600030101010101" pitchFamily="2" charset="-122"/>
                <a:ea typeface="等线 Light" panose="02010600030101010101" pitchFamily="2" charset="-122"/>
              </a:rPr>
              <a:t>（</a:t>
            </a:r>
            <a:r>
              <a:rPr lang="en-US" altLang="zh-CN" b="0" i="0" u="none" strike="noStrike" kern="100" baseline="0" dirty="0">
                <a:solidFill>
                  <a:srgbClr val="333333"/>
                </a:solidFill>
                <a:latin typeface="等线 Light" panose="02010600030101010101" pitchFamily="2" charset="-122"/>
                <a:ea typeface="等线 Light" panose="02010600030101010101" pitchFamily="2" charset="-122"/>
              </a:rPr>
              <a:t>1</a:t>
            </a:r>
            <a:r>
              <a:rPr lang="zh-CN" altLang="en-US" b="0" i="0" u="none" strike="noStrike" kern="100" baseline="0" dirty="0">
                <a:solidFill>
                  <a:srgbClr val="333333"/>
                </a:solidFill>
                <a:latin typeface="等线 Light" panose="02010600030101010101" pitchFamily="2" charset="-122"/>
                <a:ea typeface="等线 Light" panose="02010600030101010101" pitchFamily="2" charset="-122"/>
              </a:rPr>
              <a:t>）</a:t>
            </a:r>
            <a:r>
              <a:rPr lang="zh-CN" altLang="en-US" b="0" i="0" u="none" strike="noStrike" kern="100" baseline="0" dirty="0">
                <a:solidFill>
                  <a:srgbClr val="333333"/>
                </a:solidFill>
                <a:latin typeface="Tahoma" panose="020B0604030504040204" pitchFamily="34" charset="0"/>
                <a:ea typeface="等线 Light" panose="02010600030101010101" pitchFamily="2" charset="-122"/>
              </a:rPr>
              <a:t>劳动者对用人单位的义务，主要是忠诚义务，包括工作中尽力避免用人单位利益受损害或者减少用人单位的利益损害、不得为可能对用人单位不利的行为、工作过程中遇有可能损害用人单位利益的情况立即汇报等。</a:t>
            </a:r>
            <a:endParaRPr lang="en-US" altLang="zh-CN" b="0" i="0" u="none" strike="noStrike" kern="100" baseline="0" dirty="0">
              <a:solidFill>
                <a:srgbClr val="333333"/>
              </a:solidFill>
              <a:latin typeface="Tahoma" panose="020B0604030504040204" pitchFamily="34" charset="0"/>
              <a:ea typeface="等线 Light" panose="02010600030101010101" pitchFamily="2" charset="-122"/>
            </a:endParaRPr>
          </a:p>
          <a:p>
            <a:pPr marR="0" lvl="2" rtl="0"/>
            <a:r>
              <a:rPr lang="zh-CN" altLang="en-US" b="0" i="0" u="none" strike="noStrike" kern="100" baseline="0" dirty="0">
                <a:solidFill>
                  <a:srgbClr val="333333"/>
                </a:solidFill>
                <a:latin typeface="等线 Light" panose="02010600030101010101" pitchFamily="2" charset="-122"/>
                <a:ea typeface="等线 Light" panose="02010600030101010101" pitchFamily="2" charset="-122"/>
              </a:rPr>
              <a:t>（</a:t>
            </a:r>
            <a:r>
              <a:rPr lang="en-US" altLang="zh-CN" b="0" i="0" u="none" strike="noStrike" kern="100" baseline="0" dirty="0">
                <a:solidFill>
                  <a:srgbClr val="333333"/>
                </a:solidFill>
                <a:latin typeface="等线 Light" panose="02010600030101010101" pitchFamily="2" charset="-122"/>
                <a:ea typeface="等线 Light" panose="02010600030101010101" pitchFamily="2" charset="-122"/>
              </a:rPr>
              <a:t>2</a:t>
            </a:r>
            <a:r>
              <a:rPr lang="zh-CN" altLang="en-US" b="0" i="0" u="none" strike="noStrike" kern="100" baseline="0" dirty="0">
                <a:solidFill>
                  <a:srgbClr val="333333"/>
                </a:solidFill>
                <a:latin typeface="等线 Light" panose="02010600030101010101" pitchFamily="2" charset="-122"/>
                <a:ea typeface="等线 Light" panose="02010600030101010101" pitchFamily="2" charset="-122"/>
              </a:rPr>
              <a:t>）</a:t>
            </a:r>
            <a:r>
              <a:rPr lang="zh-CN" altLang="en-US" b="0" i="0" u="none" strike="noStrike" kern="100" baseline="0" dirty="0">
                <a:solidFill>
                  <a:srgbClr val="333333"/>
                </a:solidFill>
                <a:latin typeface="Tahoma" panose="020B0604030504040204" pitchFamily="34" charset="0"/>
                <a:ea typeface="等线 Light" panose="02010600030101010101" pitchFamily="2" charset="-122"/>
              </a:rPr>
              <a:t>用人单位对劳动者的义务，主要是保护等义务，包括保护劳动者的健康、保护劳动者不受工作场所的性骚扰以及为劳动者提供发展机会等。</a:t>
            </a:r>
            <a:endParaRPr lang="en-US" altLang="zh-CN" b="0" i="0" u="none" strike="noStrike" kern="100" baseline="0" dirty="0">
              <a:solidFill>
                <a:srgbClr val="333333"/>
              </a:solidFill>
              <a:latin typeface="Tahoma" panose="020B0604030504040204" pitchFamily="34" charset="0"/>
              <a:ea typeface="等线 Light" panose="02010600030101010101" pitchFamily="2" charset="-122"/>
            </a:endParaRPr>
          </a:p>
        </p:txBody>
      </p:sp>
    </p:spTree>
    <p:extLst>
      <p:ext uri="{BB962C8B-B14F-4D97-AF65-F5344CB8AC3E}">
        <p14:creationId xmlns:p14="http://schemas.microsoft.com/office/powerpoint/2010/main" val="34533730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46D6A5-50F6-49E7-AD2B-E75E3A1F6730}"/>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7CA4005C-15DF-4882-98E1-659FEB36C535}"/>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solidFill>
                  <a:srgbClr val="333333"/>
                </a:solidFill>
                <a:latin typeface="Tahoma" panose="020B0604030504040204" pitchFamily="34" charset="0"/>
                <a:ea typeface="等线 Light" panose="02010600030101010101" pitchFamily="2" charset="-122"/>
              </a:rPr>
              <a:t>劳动者亲自履行原则。</a:t>
            </a:r>
          </a:p>
          <a:p>
            <a:pPr marR="0" lvl="2" rtl="0"/>
            <a:r>
              <a:rPr lang="zh-CN" altLang="en-US" b="0" i="0" u="none" strike="noStrike" baseline="0" dirty="0">
                <a:solidFill>
                  <a:srgbClr val="333333"/>
                </a:solidFill>
                <a:latin typeface="Tahoma" panose="020B0604030504040204" pitchFamily="34" charset="0"/>
                <a:ea typeface="等线 Light" panose="02010600030101010101" pitchFamily="2" charset="-122"/>
              </a:rPr>
              <a:t>劳动者亲自履行，是指劳动者必须本人履行劳动合同约定的义务，而不能委托他人代为履行。劳动合同的人身属性决定了劳动合同双方当事人具有高度的人身信赖关系，双方当事人是经过慎重选择与对方订立劳动合同的。用人单位选择了劳动者，就是选择了该特定劳动者本人的劳动能力，而不是选择了一般的劳动能力。所以，劳动者只能以本身蕴涵的为用人单位所选择的劳动能力亲自履行劳动合同义务。</a:t>
            </a:r>
          </a:p>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zh-CN" altLang="en-US" b="0" i="0" u="none" strike="noStrike" kern="100" baseline="0" dirty="0">
                <a:solidFill>
                  <a:srgbClr val="333333"/>
                </a:solidFill>
                <a:latin typeface="Tahoma" panose="020B0604030504040204" pitchFamily="34" charset="0"/>
                <a:ea typeface="等线 Light" panose="02010600030101010101" pitchFamily="2" charset="-122"/>
              </a:rPr>
              <a:t>继续履行原则，即在劳动合同可以继续履行的前提下，未出现劳动合同解除和终止的情形，劳动条件没有较大变更时，劳动合同一般应当继续履行。</a:t>
            </a:r>
            <a:endParaRPr lang="en-US" altLang="zh-CN" b="0" i="0" u="none" strike="noStrike" kern="100" baseline="0" dirty="0">
              <a:solidFill>
                <a:srgbClr val="333333"/>
              </a:solidFill>
              <a:latin typeface="Tahoma" panose="020B0604030504040204" pitchFamily="34" charset="0"/>
              <a:ea typeface="等线 Light" panose="02010600030101010101" pitchFamily="2" charset="-122"/>
            </a:endParaRPr>
          </a:p>
        </p:txBody>
      </p:sp>
    </p:spTree>
    <p:extLst>
      <p:ext uri="{BB962C8B-B14F-4D97-AF65-F5344CB8AC3E}">
        <p14:creationId xmlns:p14="http://schemas.microsoft.com/office/powerpoint/2010/main" val="1690908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5C9BCC-90D5-4857-A05D-5322BC9906F2}"/>
              </a:ext>
            </a:extLst>
          </p:cNvPr>
          <p:cNvSpPr>
            <a:spLocks noGrp="1"/>
          </p:cNvSpPr>
          <p:nvPr>
            <p:ph type="title"/>
          </p:nvPr>
        </p:nvSpPr>
        <p:spPr/>
        <p:txBody>
          <a:bodyPr/>
          <a:lstStyle/>
          <a:p>
            <a:pPr marR="0" rtl="0"/>
            <a:r>
              <a:rPr lang="zh-CN" altLang="en-US" b="0" i="0" u="none" strike="noStrike" kern="2200" baseline="0" dirty="0">
                <a:latin typeface="Times New Roman" panose="02020603050405020304" pitchFamily="18" charset="0"/>
                <a:ea typeface="宋体" panose="02010600030101010101" pitchFamily="2" charset="-122"/>
              </a:rPr>
              <a:t>第一节 促进就业的法规与政策</a:t>
            </a:r>
          </a:p>
        </p:txBody>
      </p:sp>
      <p:sp>
        <p:nvSpPr>
          <p:cNvPr id="3" name="文本占位符 2">
            <a:extLst>
              <a:ext uri="{FF2B5EF4-FFF2-40B4-BE49-F238E27FC236}">
                <a16:creationId xmlns:a16="http://schemas.microsoft.com/office/drawing/2014/main" id="{1D84076E-6ADD-4128-87BA-AC0766A9B8BF}"/>
              </a:ext>
            </a:extLst>
          </p:cNvPr>
          <p:cNvSpPr>
            <a:spLocks noGrp="1"/>
          </p:cNvSpPr>
          <p:nvPr>
            <p:ph type="body" idx="1"/>
          </p:nvPr>
        </p:nvSpPr>
        <p:spPr/>
        <p:txBody>
          <a:bodyPr>
            <a:normAutofit/>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我国促进就业的法规与政策主要体现在</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就业促进法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和</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就业服务与就业管理规定</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中。就业被视为民生之本和安国之策，</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就业促进法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作为我国就业领域的首部基本法，其施行对发展国民经济、扩大市场就业、促进社会和谐稳定起了重要作用。</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7594107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60FC1A-3BD1-457C-A219-4B519856C3AE}"/>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56B777F6-F307-4DAC-834B-1C9F4FB0E5C0}"/>
              </a:ext>
            </a:extLst>
          </p:cNvPr>
          <p:cNvSpPr>
            <a:spLocks noGrp="1"/>
          </p:cNvSpPr>
          <p:nvPr>
            <p:ph type="body" idx="1"/>
          </p:nvPr>
        </p:nvSpPr>
        <p:spPr/>
        <p:txBody>
          <a:bodyPr>
            <a:normAutofit fontScale="85000" lnSpcReduction="20000"/>
          </a:bodyPr>
          <a:lstStyle/>
          <a:p>
            <a:pPr marR="0" lvl="1" rtl="0"/>
            <a:r>
              <a:rPr lang="zh-CN" altLang="en-US" b="0" i="0" u="none" strike="noStrike" baseline="0" dirty="0">
                <a:solidFill>
                  <a:srgbClr val="333333"/>
                </a:solidFill>
                <a:latin typeface="Tahoma" panose="020B0604030504040204" pitchFamily="34" charset="0"/>
                <a:ea typeface="宋体" panose="02010600030101010101" pitchFamily="2" charset="-122"/>
              </a:rPr>
              <a:t>（二）劳动合同的变更</a:t>
            </a:r>
          </a:p>
          <a:p>
            <a:pPr marR="0" lvl="2" rtl="0"/>
            <a:r>
              <a:rPr lang="zh-CN" altLang="en-US" b="0" i="0" u="none" strike="noStrike" kern="100" baseline="0" dirty="0">
                <a:latin typeface="等线 Light" panose="02010600030101010101" pitchFamily="2" charset="-122"/>
                <a:ea typeface="等线 Light" panose="02010600030101010101" pitchFamily="2" charset="-122"/>
              </a:rPr>
              <a:t>劳动合同的变更是指劳动合同依法订立后，在合同尚未履行或者尚未履行完毕之前，经用人单位和劳动者双方当事人协商同意，对劳动合同内容作部分修改、补充或者删减的法律行为。劳动合同的变更是原劳动合同的派生，是双方已存在的劳动权利义务关系的发展。</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劳动合同的变更必须在劳动合同依法订立之后，在没有履行或者尚未履行完毕之前的有效时间内进行。即劳动合同双方当事人已经存在劳动合同关系，如果劳动合同尚未订立或者是已经履行完毕则不存在劳动合同的变更问题。</a:t>
            </a:r>
          </a:p>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zh-CN" altLang="en-US" b="0" i="0" u="none" strike="noStrike" kern="100" baseline="0" dirty="0">
                <a:latin typeface="等线 Light" panose="02010600030101010101" pitchFamily="2" charset="-122"/>
                <a:ea typeface="等线 Light" panose="02010600030101010101" pitchFamily="2" charset="-122"/>
              </a:rPr>
              <a:t>劳动合同的变更必须坚持平等自愿、协商一致的原则，即劳动合同的变更必须经用人单位和劳动者双方当事人的同意。平等自愿、协商一致是劳动合同订立的原则，也是其变更应遵循的原则。劳动合同关系，是通过劳动者与用人单位协商一致而形成的，其变更当然应当通过双方协商一致才能进行。劳动合同允许变更，但不允许单方变更，任何单方变更劳动合同的行为都是无效的。</a:t>
            </a:r>
          </a:p>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zh-CN" altLang="en-US" b="0" i="0" u="none" strike="noStrike" kern="100" baseline="0" dirty="0">
                <a:latin typeface="等线 Light" panose="02010600030101010101" pitchFamily="2" charset="-122"/>
                <a:ea typeface="等线 Light" panose="02010600030101010101" pitchFamily="2" charset="-122"/>
              </a:rPr>
              <a:t>劳动合同的变更必须合法，不得违反法律、法规的强制性规定。劳动合同变更也并非是任意的，用人单位和劳动者约定的变更内容必须符合国家法律、法规的相关规定。</a:t>
            </a:r>
          </a:p>
          <a:p>
            <a:pPr marR="0" lvl="2" rtl="0"/>
            <a:r>
              <a:rPr lang="en-US" altLang="zh-CN" b="0" i="0" u="none" strike="noStrike" kern="100" baseline="0" dirty="0">
                <a:latin typeface="等线 Light" panose="02010600030101010101" pitchFamily="2" charset="-122"/>
                <a:ea typeface="等线 Light" panose="02010600030101010101" pitchFamily="2" charset="-122"/>
              </a:rPr>
              <a:t>4.</a:t>
            </a:r>
            <a:r>
              <a:rPr lang="zh-CN" altLang="en-US" b="0" i="0" u="none" strike="noStrike" kern="100" baseline="0" dirty="0">
                <a:latin typeface="等线 Light" panose="02010600030101010101" pitchFamily="2" charset="-122"/>
                <a:ea typeface="等线 Light" panose="02010600030101010101" pitchFamily="2" charset="-122"/>
              </a:rPr>
              <a:t>变更劳动合同必须采用书面形式。劳动合同双方当事人经协商后对劳动合同中的约定内容的变更达成一致意见时，必须达成变更劳动合同的书面协议，任何口头形式达成的变更协议都是无效的。劳动合同变更的书面协议应当指明对劳动合同的哪些条款作出变更，并应订明劳动合同变更协议的生效日期，书面协议经用人单位和劳动者双方当事人签字盖章后生效，从而尽量避免劳动合同双方当事人因劳动合同的变更问题而产生劳动争议。</a:t>
            </a:r>
          </a:p>
        </p:txBody>
      </p:sp>
    </p:spTree>
    <p:extLst>
      <p:ext uri="{BB962C8B-B14F-4D97-AF65-F5344CB8AC3E}">
        <p14:creationId xmlns:p14="http://schemas.microsoft.com/office/powerpoint/2010/main" val="12116076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9A0339-7D8A-422A-8E5F-464E12FA12DE}"/>
              </a:ext>
            </a:extLst>
          </p:cNvPr>
          <p:cNvSpPr>
            <a:spLocks noGrp="1"/>
          </p:cNvSpPr>
          <p:nvPr>
            <p:ph type="title"/>
          </p:nvPr>
        </p:nvSpPr>
        <p:spPr/>
        <p:txBody>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六、劳动合同的解除和终止</a:t>
            </a:r>
            <a:endParaRPr lang="zh-CN" altLang="en-US" b="0" dirty="0"/>
          </a:p>
        </p:txBody>
      </p:sp>
      <p:sp>
        <p:nvSpPr>
          <p:cNvPr id="3" name="文本占位符 2">
            <a:extLst>
              <a:ext uri="{FF2B5EF4-FFF2-40B4-BE49-F238E27FC236}">
                <a16:creationId xmlns:a16="http://schemas.microsoft.com/office/drawing/2014/main" id="{BE79C1B3-2C1D-4BC9-8A22-B84D6D2D2A1F}"/>
              </a:ext>
            </a:extLst>
          </p:cNvPr>
          <p:cNvSpPr>
            <a:spLocks noGrp="1"/>
          </p:cNvSpPr>
          <p:nvPr>
            <p:ph type="body" idx="1"/>
          </p:nvPr>
        </p:nvSpPr>
        <p:spPr/>
        <p:txBody>
          <a:bodyPr>
            <a:normAutofit fontScale="775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（一）劳动合同的解除</a:t>
            </a:r>
          </a:p>
          <a:p>
            <a:pPr marR="0" lvl="2" rtl="0"/>
            <a:r>
              <a:rPr lang="zh-CN" altLang="en-US" b="0" i="0" u="none" strike="noStrike" kern="100" baseline="0" dirty="0">
                <a:latin typeface="等线 Light" panose="02010600030101010101" pitchFamily="2" charset="-122"/>
                <a:ea typeface="等线 Light" panose="02010600030101010101" pitchFamily="2" charset="-122"/>
              </a:rPr>
              <a:t>劳动合同的解除，是指当事人双方提前终止劳动合同的法律效力，解除双方的权利义务关系。</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双方协商解除</a:t>
            </a:r>
          </a:p>
          <a:p>
            <a:pPr marR="0" lvl="3" rtl="0"/>
            <a:r>
              <a:rPr lang="zh-CN" altLang="en-US" b="0" i="0" u="none" strike="noStrike" kern="100" baseline="0" dirty="0">
                <a:latin typeface="Times New Roman" panose="02020603050405020304" pitchFamily="18" charset="0"/>
                <a:ea typeface="宋体" panose="02010600030101010101" pitchFamily="2" charset="-122"/>
              </a:rPr>
              <a:t>用人单位与劳动者协商一致，可以解除劳动合同。协商解除劳动合同没有规定实体、程序上的限定条件，只要双方达成一致，内容、形式、程序不违反法律禁止性、强制性规定即可。若是用人单位提出解除劳动合同的，用人单位应向劳动者支付解除劳动合同的经济补偿金。</a:t>
            </a:r>
          </a:p>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劳动者单方解除</a:t>
            </a:r>
          </a:p>
          <a:p>
            <a:pPr marR="0" lvl="3" rtl="0"/>
            <a:r>
              <a:rPr lang="zh-CN" altLang="en-US" b="0" i="0" u="none" strike="noStrike" kern="100" baseline="0" dirty="0">
                <a:latin typeface="Times New Roman" panose="02020603050405020304" pitchFamily="18" charset="0"/>
                <a:ea typeface="宋体" panose="02010600030101010101" pitchFamily="2" charset="-122"/>
              </a:rPr>
              <a:t>具备法律规定的条件时，劳动者享有单方解除权，无须双方协商达成一致意见，也无须征得用人单位的同意。劳动者单方解除合同的情形具体又可以分为预告解除和即时解除。</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）预告解除</a:t>
            </a:r>
          </a:p>
          <a:p>
            <a:pPr marR="0" lvl="3" rtl="0"/>
            <a:r>
              <a:rPr lang="zh-CN" altLang="en-US" b="0" i="0" u="none" strike="noStrike" kern="100" baseline="0" dirty="0">
                <a:latin typeface="Times New Roman" panose="02020603050405020304" pitchFamily="18" charset="0"/>
                <a:ea typeface="宋体" panose="02010600030101010101" pitchFamily="2" charset="-122"/>
              </a:rPr>
              <a:t>劳动者提前</a:t>
            </a:r>
            <a:r>
              <a:rPr lang="en-US" altLang="zh-CN" b="0" i="0" u="none" strike="noStrike" kern="100" baseline="0" dirty="0">
                <a:latin typeface="Times New Roman" panose="02020603050405020304" pitchFamily="18" charset="0"/>
                <a:ea typeface="宋体" panose="02010600030101010101" pitchFamily="2" charset="-122"/>
              </a:rPr>
              <a:t>30</a:t>
            </a:r>
            <a:r>
              <a:rPr lang="zh-CN" altLang="en-US" b="0" i="0" u="none" strike="noStrike" kern="100" baseline="0" dirty="0">
                <a:latin typeface="Times New Roman" panose="02020603050405020304" pitchFamily="18" charset="0"/>
                <a:ea typeface="宋体" panose="02010600030101010101" pitchFamily="2" charset="-122"/>
              </a:rPr>
              <a:t>日以书面形式通知用人单位，可以解除劳动合同，但不得违反合同约定和保密竞业规定；劳动者在试用期时，提前</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日通知用人单位，可以解除劳动合同。</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）即时解除</a:t>
            </a:r>
          </a:p>
          <a:p>
            <a:pPr marR="0" lvl="3" rtl="0"/>
            <a:r>
              <a:rPr lang="zh-CN" altLang="en-US" b="0" i="0" u="none" strike="noStrike" kern="100" baseline="0" dirty="0">
                <a:latin typeface="Times New Roman" panose="02020603050405020304" pitchFamily="18" charset="0"/>
                <a:ea typeface="宋体" panose="02010600030101010101" pitchFamily="2" charset="-122"/>
              </a:rPr>
              <a:t>满足</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劳动合同法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三十八条规定的情形之一的，劳动者可单方解除合同。即：未按照劳动合同约定提供劳动保护或者劳动条件的；未及时足额支付劳动报酬的；未依法为劳动者缴纳社会保险费的；用人单位的规章制度违反法律、法规的规定，损害劳动者权益的；因本法第二十六条第一款规定的情形致使劳动合同无效的；法律、行政法规规定劳动者可以解除劳动合同的其他情形。</a:t>
            </a:r>
          </a:p>
          <a:p>
            <a:pPr marR="0" lvl="3" rtl="0"/>
            <a:r>
              <a:rPr lang="zh-CN" altLang="en-US" b="0" i="0" u="none" strike="noStrike" kern="100" baseline="0" dirty="0">
                <a:latin typeface="Times New Roman" panose="02020603050405020304" pitchFamily="18" charset="0"/>
                <a:ea typeface="宋体" panose="02010600030101010101" pitchFamily="2" charset="-122"/>
              </a:rPr>
              <a:t>注意：用人单位以暴力、威胁或者非法限制人身自由的手段强迫劳动者劳动的，或者用人单位违章指挥、强令冒险作业甚至危及劳动者人身安全的，劳动者可以立刻解除劳动合同，不需事先告知用人单位。这种属于即时解除中可以立即解除且不用事先告知用人单位的情形。</a:t>
            </a:r>
          </a:p>
          <a:p>
            <a:pPr marR="0" lvl="3" rtl="0"/>
            <a:r>
              <a:rPr lang="zh-CN" altLang="en-US" b="0" i="0" u="none" strike="noStrike" kern="100" baseline="0" dirty="0">
                <a:latin typeface="Times New Roman" panose="02020603050405020304" pitchFamily="18" charset="0"/>
                <a:ea typeface="宋体" panose="02010600030101010101" pitchFamily="2" charset="-122"/>
              </a:rPr>
              <a:t>对于劳动者可即时解除劳动合同的上述情形，劳动者无须支付违约金，用人单位应当支付经济补偿。</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7931344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7BCD46-AA18-46A1-B6F8-EC51866C6326}"/>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27101CD2-D7CF-49C3-A261-9360932A1FF1}"/>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用人单位单方解除</a:t>
            </a:r>
          </a:p>
          <a:p>
            <a:pPr marR="0" lvl="3" rtl="0"/>
            <a:r>
              <a:rPr lang="zh-CN" altLang="en-US" b="0" i="0" u="none" strike="noStrike" kern="100" baseline="0" dirty="0">
                <a:latin typeface="Times New Roman" panose="02020603050405020304" pitchFamily="18" charset="0"/>
                <a:ea typeface="宋体" panose="02010600030101010101" pitchFamily="2" charset="-122"/>
              </a:rPr>
              <a:t>当具备法律规定的条件时，用人单位享有单方解除权，无须双方协商达成一致意见。主要包括过失性辞退（过错性辞退）、无过失性辞退（非过错性辞退）、经济性裁员三种情形。</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）过失性辞退。</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劳动合同法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三十九条规定，劳动者有下列情形之一的，用人单位可以解除劳动合同：在试用期间被证明不符合录用条件的；严重违反用人单位的规章制度的；严重失职，营私舞弊，给用人单位造成重大损害的；劳动者同时与其他用人单位建立劳动关系，对完成本单位的工作任务造成严重影响，或者经用人单位提出，拒不改正的；因本法第二十六条第一款第一项规定的情形致使劳动合同无效的；被依法追究刑事责任的。</a:t>
            </a:r>
          </a:p>
          <a:p>
            <a:pPr marR="0" lvl="3" rtl="0"/>
            <a:r>
              <a:rPr lang="zh-CN" altLang="en-US" b="0" i="0" u="none" strike="noStrike" kern="100" baseline="0" dirty="0">
                <a:latin typeface="Times New Roman" panose="02020603050405020304" pitchFamily="18" charset="0"/>
                <a:ea typeface="宋体" panose="02010600030101010101" pitchFamily="2" charset="-122"/>
              </a:rPr>
              <a:t>过失性辞退在程序上没有严格限制，用人单位无须支付劳动者解除劳动合同的经济补偿金。若双方规定了符合法律规定的违约金条款的，劳动者须支付违约金。</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）无过失性辞退。劳动者本人无过错，但由于主客观原因致使劳动合同无法履行，用人单位在符合法律规定的情形下，履行法律规定的程序后有权单方解除劳动合同。</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）经济性裁员。指用人单位为降低劳动成本，改善经营管理，因经济或技术等原因一次裁减</a:t>
            </a:r>
            <a:r>
              <a:rPr lang="en-US" altLang="zh-CN" b="0" i="0" u="none" strike="noStrike" kern="100" baseline="0" dirty="0">
                <a:latin typeface="Times New Roman" panose="02020603050405020304" pitchFamily="18" charset="0"/>
                <a:ea typeface="宋体" panose="02010600030101010101" pitchFamily="2" charset="-122"/>
              </a:rPr>
              <a:t>20</a:t>
            </a:r>
            <a:r>
              <a:rPr lang="zh-CN" altLang="en-US" b="0" i="0" u="none" strike="noStrike" kern="100" baseline="0" dirty="0">
                <a:latin typeface="Times New Roman" panose="02020603050405020304" pitchFamily="18" charset="0"/>
                <a:ea typeface="宋体" panose="02010600030101010101" pitchFamily="2" charset="-122"/>
              </a:rPr>
              <a:t>人以上或者不足</a:t>
            </a:r>
            <a:r>
              <a:rPr lang="en-US" altLang="zh-CN" b="0" i="0" u="none" strike="noStrike" kern="100" baseline="0" dirty="0">
                <a:latin typeface="Times New Roman" panose="02020603050405020304" pitchFamily="18" charset="0"/>
                <a:ea typeface="宋体" panose="02010600030101010101" pitchFamily="2" charset="-122"/>
              </a:rPr>
              <a:t>20</a:t>
            </a:r>
            <a:r>
              <a:rPr lang="zh-CN" altLang="en-US" b="0" i="0" u="none" strike="noStrike" kern="100" baseline="0" dirty="0">
                <a:latin typeface="Times New Roman" panose="02020603050405020304" pitchFamily="18" charset="0"/>
                <a:ea typeface="宋体" panose="02010600030101010101" pitchFamily="2" charset="-122"/>
              </a:rPr>
              <a:t>人以上但占企业职工总数</a:t>
            </a:r>
            <a:r>
              <a:rPr lang="en-US" altLang="zh-CN" b="0" i="0" u="none" strike="noStrike" kern="100" baseline="0" dirty="0">
                <a:latin typeface="Times New Roman" panose="02020603050405020304" pitchFamily="18" charset="0"/>
                <a:ea typeface="宋体" panose="02010600030101010101" pitchFamily="2" charset="-122"/>
              </a:rPr>
              <a:t>10%</a:t>
            </a:r>
            <a:r>
              <a:rPr lang="zh-CN" altLang="en-US" b="0" i="0" u="none" strike="noStrike" kern="100" baseline="0" dirty="0">
                <a:latin typeface="Times New Roman" panose="02020603050405020304" pitchFamily="18" charset="0"/>
                <a:ea typeface="宋体" panose="02010600030101010101" pitchFamily="2" charset="-122"/>
              </a:rPr>
              <a:t>以上的劳动者。经济性裁员具有严格的条件和程序限制，用人单位裁员时必须遵守规定，用人单位应当支付劳动者经济补偿金。</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6146916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EA41D9-B7DE-442E-B054-1C3C87F6B2BB}"/>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4C74BA3D-3FE9-4BF4-BEBF-AE964151A67E}"/>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（二）劳动合同禁止解除的情形</a:t>
            </a:r>
          </a:p>
          <a:p>
            <a:pPr marR="0" lvl="2" rtl="0"/>
            <a:r>
              <a:rPr lang="zh-CN" altLang="en-US" b="0" i="0" u="none" strike="noStrike" kern="100" baseline="0" dirty="0">
                <a:latin typeface="等线 Light" panose="02010600030101010101" pitchFamily="2" charset="-122"/>
                <a:ea typeface="等线 Light" panose="02010600030101010101" pitchFamily="2" charset="-122"/>
              </a:rPr>
              <a:t>劳动者有下列情形之一的，用人单位不得依照</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第四十条、第四十一条的规定解除劳动合同。</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从事接触职业病危害作业的劳动者未进行离岗前职业健康检查，或者疑似职业病病人在诊断或者医学观察期间的。</a:t>
            </a:r>
          </a:p>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zh-CN" altLang="en-US" b="0" i="0" u="none" strike="noStrike" kern="100" baseline="0" dirty="0">
                <a:latin typeface="等线 Light" panose="02010600030101010101" pitchFamily="2" charset="-122"/>
                <a:ea typeface="等线 Light" panose="02010600030101010101" pitchFamily="2" charset="-122"/>
              </a:rPr>
              <a:t>在本单位患职业病或者因工负伤并被确认丧失或者部分丧失劳动能力的。</a:t>
            </a:r>
          </a:p>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患病或者非因工负伤，在规定的医疗期内的。</a:t>
            </a:r>
          </a:p>
          <a:p>
            <a:pPr marR="0" lvl="2" rtl="0"/>
            <a:r>
              <a:rPr lang="en-US" altLang="zh-CN" b="0" i="0" u="none" strike="noStrike" kern="100" baseline="0" dirty="0">
                <a:latin typeface="等线 Light" panose="02010600030101010101" pitchFamily="2" charset="-122"/>
                <a:ea typeface="等线 Light" panose="02010600030101010101" pitchFamily="2" charset="-122"/>
              </a:rPr>
              <a:t>4.</a:t>
            </a:r>
            <a:r>
              <a:rPr lang="zh-CN" altLang="en-US" b="0" i="0" u="none" strike="noStrike" kern="100" baseline="0" dirty="0">
                <a:latin typeface="等线 Light" panose="02010600030101010101" pitchFamily="2" charset="-122"/>
                <a:ea typeface="等线 Light" panose="02010600030101010101" pitchFamily="2" charset="-122"/>
              </a:rPr>
              <a:t>女职工在孕期、产期、哺乳期的。</a:t>
            </a:r>
          </a:p>
          <a:p>
            <a:pPr marR="0" lvl="2" rtl="0"/>
            <a:r>
              <a:rPr lang="en-US" altLang="zh-CN" b="0" i="0" u="none" strike="noStrike" kern="100" baseline="0" dirty="0">
                <a:latin typeface="等线 Light" panose="02010600030101010101" pitchFamily="2" charset="-122"/>
                <a:ea typeface="等线 Light" panose="02010600030101010101" pitchFamily="2" charset="-122"/>
              </a:rPr>
              <a:t>5.</a:t>
            </a:r>
            <a:r>
              <a:rPr lang="zh-CN" altLang="en-US" b="0" i="0" u="none" strike="noStrike" kern="100" baseline="0" dirty="0">
                <a:latin typeface="等线 Light" panose="02010600030101010101" pitchFamily="2" charset="-122"/>
                <a:ea typeface="等线 Light" panose="02010600030101010101" pitchFamily="2" charset="-122"/>
              </a:rPr>
              <a:t>在本单位连续工作满十五年，且距法定退休年龄不足五年的。</a:t>
            </a:r>
          </a:p>
          <a:p>
            <a:pPr marR="0" lvl="2" rtl="0"/>
            <a:r>
              <a:rPr lang="en-US" altLang="zh-CN" b="0" i="0" u="none" strike="noStrike" kern="100" baseline="0" dirty="0">
                <a:latin typeface="等线 Light" panose="02010600030101010101" pitchFamily="2" charset="-122"/>
                <a:ea typeface="等线 Light" panose="02010600030101010101" pitchFamily="2" charset="-122"/>
              </a:rPr>
              <a:t>6.</a:t>
            </a:r>
            <a:r>
              <a:rPr lang="zh-CN" altLang="en-US" b="0" i="0" u="none" strike="noStrike" kern="100" baseline="0" dirty="0">
                <a:latin typeface="等线 Light" panose="02010600030101010101" pitchFamily="2" charset="-122"/>
                <a:ea typeface="等线 Light" panose="02010600030101010101" pitchFamily="2" charset="-122"/>
              </a:rPr>
              <a:t>法律、行政法规规定的其他情形。</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7698203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22F0C3-26E1-47F5-B918-E38D887E2C91}"/>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C2CC4605-3398-4EBB-A068-A824E586F3E0}"/>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（三）劳动合同的终止</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终止的情形</a:t>
            </a:r>
          </a:p>
          <a:p>
            <a:pPr marR="0" lvl="3" rtl="0"/>
            <a:r>
              <a:rPr lang="zh-CN" altLang="en-US" b="0" i="0" u="none" strike="noStrike" kern="100" baseline="0" dirty="0">
                <a:latin typeface="Times New Roman" panose="02020603050405020304" pitchFamily="18" charset="0"/>
                <a:ea typeface="宋体" panose="02010600030101010101" pitchFamily="2" charset="-122"/>
              </a:rPr>
              <a:t>有下列情形之一的，劳动合同终止：劳动合同期满的；劳动者开始依法享受基本养老保险待遇的；劳动者死亡，或者被人民法院宣告死亡或者宣告失踪的；用人单位被依法宣告破产的；用人单位被吊销营业执照、责令关闭、撤销或者用人单位决定提前解散的；法律、行政法规规定的其他情形。</a:t>
            </a:r>
          </a:p>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终止手续</a:t>
            </a:r>
          </a:p>
          <a:p>
            <a:pPr marR="0" lvl="3" rtl="0"/>
            <a:r>
              <a:rPr lang="zh-CN" altLang="en-US" b="0" i="0" u="none" strike="noStrike" kern="100" baseline="0" dirty="0">
                <a:latin typeface="Times New Roman" panose="02020603050405020304" pitchFamily="18" charset="0"/>
                <a:ea typeface="宋体" panose="02010600030101010101" pitchFamily="2" charset="-122"/>
              </a:rPr>
              <a:t>用人单位应当在终止劳动合同时出具终止劳动合同的证明，并在十五日内为劳动者办理档案和社会保险关系转移手续。劳动者应当按照双方约定，办理工作交接。用人单位依照本法有关规定应当向劳动者支付经济补偿的，在办结工作交接时支付。用人单位对已经终止的劳动合同的文本，至少保存二年备查。（注意：劳动合同的解除也适用上述手续。）</a:t>
            </a:r>
          </a:p>
        </p:txBody>
      </p:sp>
    </p:spTree>
    <p:extLst>
      <p:ext uri="{BB962C8B-B14F-4D97-AF65-F5344CB8AC3E}">
        <p14:creationId xmlns:p14="http://schemas.microsoft.com/office/powerpoint/2010/main" val="40544554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27B0A5-802A-43BB-A1B0-71E7C99792B1}"/>
              </a:ext>
            </a:extLst>
          </p:cNvPr>
          <p:cNvSpPr>
            <a:spLocks noGrp="1"/>
          </p:cNvSpPr>
          <p:nvPr>
            <p:ph type="title"/>
          </p:nvPr>
        </p:nvSpPr>
        <p:spPr/>
        <p:txBody>
          <a:bodyPr/>
          <a:lstStyle/>
          <a:p>
            <a:pPr marR="0" lvl="0" rtl="0"/>
            <a:r>
              <a:rPr lang="zh-CN" altLang="en-US" b="0" i="0" u="none" strike="noStrike" kern="100" baseline="0" dirty="0">
                <a:solidFill>
                  <a:srgbClr val="000000"/>
                </a:solidFill>
                <a:latin typeface="等线 Light" panose="02010600030101010101" pitchFamily="2" charset="-122"/>
                <a:ea typeface="等线 Light" panose="02010600030101010101" pitchFamily="2" charset="-122"/>
              </a:rPr>
              <a:t>七、集体合同</a:t>
            </a:r>
            <a:endParaRPr lang="zh-CN" altLang="en-US" b="0" dirty="0"/>
          </a:p>
        </p:txBody>
      </p:sp>
      <p:sp>
        <p:nvSpPr>
          <p:cNvPr id="3" name="文本占位符 2">
            <a:extLst>
              <a:ext uri="{FF2B5EF4-FFF2-40B4-BE49-F238E27FC236}">
                <a16:creationId xmlns:a16="http://schemas.microsoft.com/office/drawing/2014/main" id="{9162B727-04B4-4E96-AA27-8DC9696933C1}"/>
              </a:ext>
            </a:extLst>
          </p:cNvPr>
          <p:cNvSpPr>
            <a:spLocks noGrp="1"/>
          </p:cNvSpPr>
          <p:nvPr>
            <p:ph type="body" idx="1"/>
          </p:nvPr>
        </p:nvSpPr>
        <p:spPr/>
        <p:txBody>
          <a:bodyPr>
            <a:normAutofit/>
          </a:bodyPr>
          <a:lstStyle/>
          <a:p>
            <a:pPr marR="0" lvl="1" rtl="0"/>
            <a:r>
              <a:rPr lang="en-US" altLang="zh-CN" b="0" i="0" u="none" strike="noStrike" kern="100" baseline="0" dirty="0">
                <a:solidFill>
                  <a:srgbClr val="000000"/>
                </a:solidFill>
                <a:latin typeface="Times New Roman" panose="02020603050405020304" pitchFamily="18" charset="0"/>
                <a:ea typeface="宋体" panose="02010600030101010101" pitchFamily="2" charset="-122"/>
              </a:rPr>
              <a:t>1.</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集体合同的内容和分类</a:t>
            </a:r>
          </a:p>
          <a:p>
            <a:pPr marR="0" lvl="2" rtl="0"/>
            <a:r>
              <a:rPr lang="zh-CN" altLang="en-US" b="0" i="0" u="none" strike="noStrike" kern="100" baseline="0" dirty="0">
                <a:solidFill>
                  <a:srgbClr val="000000"/>
                </a:solidFill>
                <a:latin typeface="等线 Light" panose="02010600030101010101" pitchFamily="2" charset="-122"/>
                <a:ea typeface="等线 Light" panose="02010600030101010101" pitchFamily="2" charset="-122"/>
              </a:rPr>
              <a:t>集体合同又称劳动协约、团体协约、集体协约或者联合工作合同，企业与工会签订的以劳动条件为中心内容的书面集体协议。集体合同由工会代表企业职工一方与用人单位订立；尚未建立工会的用人单位，由上级工会指导劳动者推举的代表与用人单位订立。企业职工一方与用人单位通过平等协商，可以就劳动报酬、工作时间、休息休假、劳动安全卫生、保险福利等事项订立集体合同。集体合同中劳动报酬和劳动条件等标准不得低于当地人民政府规定的最低标准。用人单位与劳动者订立的劳动合同中劳动报酬和劳动条件等标准不得低于集体合同规定的标准。</a:t>
            </a:r>
            <a:endParaRPr lang="en-US" altLang="zh-CN" b="0" i="0" u="none" strike="noStrike" kern="100" baseline="0" dirty="0">
              <a:solidFill>
                <a:srgbClr val="000000"/>
              </a:solidFill>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42623651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8BB9D3-EE0E-40B7-A76C-E629B8F5427D}"/>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1342D111-2D9D-4EF6-9478-EF625BFEF2C1}"/>
              </a:ext>
            </a:extLst>
          </p:cNvPr>
          <p:cNvSpPr>
            <a:spLocks noGrp="1"/>
          </p:cNvSpPr>
          <p:nvPr>
            <p:ph type="body" idx="1"/>
          </p:nvPr>
        </p:nvSpPr>
        <p:spPr/>
        <p:txBody>
          <a:bodyPr>
            <a:normAutofit/>
          </a:bodyPr>
          <a:lstStyle/>
          <a:p>
            <a:pPr marR="0" lvl="3" rtl="0"/>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a:t>
            </a:r>
            <a:r>
              <a:rPr lang="en-US" altLang="zh-CN" b="0" i="0" u="none" strike="noStrike" kern="100" baseline="0" dirty="0">
                <a:solidFill>
                  <a:srgbClr val="000000"/>
                </a:solidFill>
                <a:latin typeface="Times New Roman" panose="02020603050405020304" pitchFamily="18" charset="0"/>
                <a:ea typeface="宋体" panose="02010600030101010101" pitchFamily="2" charset="-122"/>
              </a:rPr>
              <a:t>1</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）专项集体合同</a:t>
            </a:r>
          </a:p>
          <a:p>
            <a:pPr marR="0" lvl="3" rtl="0"/>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专项集体合同是指用人单位与劳动者根据法律、法规、规章的规定，就集体协商的某项内容签订的专项书面协议。一般而言，企业职工一方与用人单位可以订立劳动安全卫生、女职工权益保护、工资调整机制等专项集体合同。例如，专项集体合同里规定企业与女职工建立劳动关系应当订立劳动合同，实行男女同工同酬；在企业工会委员会、职工民主管理和进修、培训、出国考察、挂职锻炼时，企业必须安排一定比例的女职工参加；根据女职工的生理特点，对月经期、孕期、产期和哺乳期的女职工给予特殊保护；企业不得在孕期、产期、哺乳期，降低其基本工资或终止、解除其劳动合同等。</a:t>
            </a:r>
            <a:endParaRPr lang="en-US" altLang="zh-CN" b="0" i="0" u="none" strike="noStrike" kern="100" baseline="0" dirty="0">
              <a:solidFill>
                <a:srgbClr val="000000"/>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6814721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1F5A1E-A106-4C32-A80D-290B07BA03A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11283B9-4EED-47D5-BA36-1879FE79D54B}"/>
              </a:ext>
            </a:extLst>
          </p:cNvPr>
          <p:cNvSpPr>
            <a:spLocks noGrp="1"/>
          </p:cNvSpPr>
          <p:nvPr>
            <p:ph type="body" idx="1"/>
          </p:nvPr>
        </p:nvSpPr>
        <p:spPr/>
        <p:txBody>
          <a:bodyPr/>
          <a:lstStyle/>
          <a:p>
            <a:pPr marR="0" lvl="3" rtl="0"/>
            <a:r>
              <a:rPr lang="zh-CN" altLang="en-US" b="0" i="0" u="none" strike="noStrike" kern="100" baseline="0">
                <a:solidFill>
                  <a:srgbClr val="000000"/>
                </a:solidFill>
                <a:latin typeface="Times New Roman" panose="02020603050405020304" pitchFamily="18" charset="0"/>
                <a:ea typeface="宋体" panose="02010600030101010101" pitchFamily="2" charset="-122"/>
              </a:rPr>
              <a:t>（</a:t>
            </a:r>
            <a:r>
              <a:rPr lang="en-US" altLang="zh-CN" b="0" i="0" u="none" strike="noStrike" kern="100" baseline="0">
                <a:solidFill>
                  <a:srgbClr val="000000"/>
                </a:solidFill>
                <a:latin typeface="Times New Roman" panose="02020603050405020304" pitchFamily="18" charset="0"/>
                <a:ea typeface="宋体" panose="02010600030101010101" pitchFamily="2" charset="-122"/>
              </a:rPr>
              <a:t>2</a:t>
            </a:r>
            <a:r>
              <a:rPr lang="zh-CN" altLang="en-US" b="0" i="0" u="none" strike="noStrike" kern="100" baseline="0">
                <a:solidFill>
                  <a:srgbClr val="000000"/>
                </a:solidFill>
                <a:latin typeface="Times New Roman" panose="02020603050405020304" pitchFamily="18" charset="0"/>
                <a:ea typeface="宋体" panose="02010600030101010101" pitchFamily="2" charset="-122"/>
              </a:rPr>
              <a:t>）行业性集体合同</a:t>
            </a:r>
          </a:p>
          <a:p>
            <a:pPr marR="0" lvl="3" rtl="0"/>
            <a:r>
              <a:rPr lang="zh-CN" altLang="en-US" b="0" i="0" u="none" strike="noStrike" kern="100" baseline="0">
                <a:solidFill>
                  <a:srgbClr val="000000"/>
                </a:solidFill>
                <a:latin typeface="Times New Roman" panose="02020603050405020304" pitchFamily="18" charset="0"/>
                <a:ea typeface="宋体" panose="02010600030101010101" pitchFamily="2" charset="-122"/>
              </a:rPr>
              <a:t>行业性集体合同主要是指在一定行业内，由地方工会或者行业性工会联合会与相应行业内企业方面代表，就劳动报酬、工作时间、休息休假、劳动安全卫生、保险福利等事项进行平等协商所签订的集体合同。我国法律规定，</a:t>
            </a:r>
            <a:r>
              <a:rPr lang="zh-CN" altLang="en-US" b="0" i="0" u="none" strike="noStrike" kern="100" baseline="0">
                <a:solidFill>
                  <a:srgbClr val="333333"/>
                </a:solidFill>
                <a:latin typeface="Arial" panose="020B0604020202020204" pitchFamily="34" charset="0"/>
                <a:ea typeface="宋体" panose="02010600030101010101" pitchFamily="2" charset="-122"/>
              </a:rPr>
              <a:t>在县级以下区域内，建筑业、采矿业、餐饮服务业等行业可以由工会与企业方面代表订立行业性集体合同。例如，建筑业、采矿业大量使用农民工，拖欠农民工工资或者造成人身危害的问题比较突出，就此工会出面签订行业性集体合同，对于约束建筑企业、保护农民工利益能够起到较好的作用。</a:t>
            </a:r>
            <a:endParaRPr lang="zh-CN" altLang="en-US"/>
          </a:p>
        </p:txBody>
      </p:sp>
    </p:spTree>
    <p:extLst>
      <p:ext uri="{BB962C8B-B14F-4D97-AF65-F5344CB8AC3E}">
        <p14:creationId xmlns:p14="http://schemas.microsoft.com/office/powerpoint/2010/main" val="37291247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D84ED0-2723-4A0D-89F0-1C04781E5DB9}"/>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9940EC9A-C5FB-4F5C-AE9E-EFD3DA55566B}"/>
              </a:ext>
            </a:extLst>
          </p:cNvPr>
          <p:cNvSpPr>
            <a:spLocks noGrp="1"/>
          </p:cNvSpPr>
          <p:nvPr>
            <p:ph type="body" idx="1"/>
          </p:nvPr>
        </p:nvSpPr>
        <p:spPr/>
        <p:txBody>
          <a:bodyPr>
            <a:normAutofit/>
          </a:bodyPr>
          <a:lstStyle/>
          <a:p>
            <a:pPr marR="0" lvl="3" rtl="0"/>
            <a:r>
              <a:rPr lang="zh-CN" altLang="en-US" b="0" i="0" u="none" strike="noStrike" kern="100" baseline="0" dirty="0">
                <a:solidFill>
                  <a:srgbClr val="333333"/>
                </a:solidFill>
                <a:latin typeface="Times New Roman" panose="02020603050405020304" pitchFamily="18" charset="0"/>
                <a:ea typeface="宋体" panose="02010600030101010101" pitchFamily="2" charset="-122"/>
              </a:rPr>
              <a:t>（</a:t>
            </a:r>
            <a:r>
              <a:rPr lang="en-US" altLang="zh-CN" b="0" i="0" u="none" strike="noStrike" kern="100" baseline="0" dirty="0">
                <a:solidFill>
                  <a:srgbClr val="333333"/>
                </a:solidFill>
                <a:latin typeface="Times New Roman" panose="02020603050405020304" pitchFamily="18" charset="0"/>
                <a:ea typeface="宋体" panose="02010600030101010101" pitchFamily="2" charset="-122"/>
              </a:rPr>
              <a:t>3</a:t>
            </a:r>
            <a:r>
              <a:rPr lang="zh-CN" altLang="en-US" b="0" i="0" u="none" strike="noStrike" kern="100" baseline="0" dirty="0">
                <a:solidFill>
                  <a:srgbClr val="333333"/>
                </a:solidFill>
                <a:latin typeface="Times New Roman" panose="02020603050405020304" pitchFamily="18" charset="0"/>
                <a:ea typeface="宋体" panose="02010600030101010101" pitchFamily="2" charset="-122"/>
              </a:rPr>
              <a:t>）区域性集体合同</a:t>
            </a:r>
          </a:p>
          <a:p>
            <a:pPr marR="0" lvl="3" rtl="0"/>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区域性集体合同是指在一定区域内（县、区、乡、镇、街道、村），由区域性工会联合会与相应经济组织或区域内企业，就劳动报酬、工作时间、休息休假、劳动安全卫生、保险福利等事项进行平等协商所签订的集体合同。在县级以下区域内，建筑业、采矿业、餐饮服务业等行业可以由工会与企业方面代表订立区域性集体合同。</a:t>
            </a:r>
          </a:p>
        </p:txBody>
      </p:sp>
    </p:spTree>
    <p:extLst>
      <p:ext uri="{BB962C8B-B14F-4D97-AF65-F5344CB8AC3E}">
        <p14:creationId xmlns:p14="http://schemas.microsoft.com/office/powerpoint/2010/main" val="25972235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A3E8B5-E91C-4A79-82F5-E18D95F089AF}"/>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id="{279F13CC-2945-444D-ACCC-B6537AAF1DA5}"/>
              </a:ext>
            </a:extLst>
          </p:cNvPr>
          <p:cNvSpPr>
            <a:spLocks noGrp="1"/>
          </p:cNvSpPr>
          <p:nvPr>
            <p:ph type="body" idx="1"/>
          </p:nvPr>
        </p:nvSpPr>
        <p:spPr/>
        <p:txBody>
          <a:bodyPr>
            <a:normAutofit lnSpcReduction="10000"/>
          </a:bodyPr>
          <a:lstStyle/>
          <a:p>
            <a:pPr marR="0" lvl="0" rtl="0"/>
            <a:r>
              <a:rPr lang="en-US" altLang="zh-CN" b="0" i="0" u="none" strike="noStrike" kern="100" baseline="0" dirty="0">
                <a:solidFill>
                  <a:srgbClr val="000000"/>
                </a:solidFill>
                <a:latin typeface="Times New Roman" panose="02020603050405020304" pitchFamily="18" charset="0"/>
                <a:ea typeface="宋体" panose="02010600030101010101" pitchFamily="2" charset="-122"/>
              </a:rPr>
              <a:t>2.</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集体合同的效力</a:t>
            </a:r>
          </a:p>
          <a:p>
            <a:pPr marR="0" lvl="2" rtl="0"/>
            <a:r>
              <a:rPr lang="zh-CN" altLang="en-US" b="0" i="0" u="none" strike="noStrike" kern="100" baseline="0" dirty="0">
                <a:solidFill>
                  <a:srgbClr val="000000"/>
                </a:solidFill>
                <a:latin typeface="等线 Light" panose="02010600030101010101" pitchFamily="2" charset="-122"/>
                <a:ea typeface="等线 Light" panose="02010600030101010101" pitchFamily="2" charset="-122"/>
              </a:rPr>
              <a:t>（</a:t>
            </a:r>
            <a:r>
              <a:rPr lang="en-US" altLang="zh-CN" b="0" i="0" u="none" strike="noStrike" kern="100" baseline="0" dirty="0">
                <a:solidFill>
                  <a:srgbClr val="000000"/>
                </a:solidFill>
                <a:latin typeface="等线 Light" panose="02010600030101010101" pitchFamily="2" charset="-122"/>
                <a:ea typeface="等线 Light" panose="02010600030101010101" pitchFamily="2" charset="-122"/>
              </a:rPr>
              <a:t>1</a:t>
            </a:r>
            <a:r>
              <a:rPr lang="zh-CN" altLang="en-US" b="0" i="0" u="none" strike="noStrike" kern="100" baseline="0" dirty="0">
                <a:solidFill>
                  <a:srgbClr val="000000"/>
                </a:solidFill>
                <a:latin typeface="等线 Light" panose="02010600030101010101" pitchFamily="2" charset="-122"/>
                <a:ea typeface="等线 Light" panose="02010600030101010101" pitchFamily="2" charset="-122"/>
              </a:rPr>
              <a:t>）集体合同的时间效力。</a:t>
            </a:r>
          </a:p>
          <a:p>
            <a:pPr marR="0" lvl="2" rtl="0"/>
            <a:r>
              <a:rPr lang="zh-CN" altLang="en-US" b="0" i="0" u="none" strike="noStrike" kern="100" baseline="0" dirty="0">
                <a:solidFill>
                  <a:srgbClr val="000000"/>
                </a:solidFill>
                <a:latin typeface="等线 Light" panose="02010600030101010101" pitchFamily="2" charset="-122"/>
                <a:ea typeface="等线 Light" panose="02010600030101010101" pitchFamily="2" charset="-122"/>
              </a:rPr>
              <a:t>指集体合同从什么时间开始发生效力，什么时间终止其效力。集体合同的时间效力通常以其延续时间为标准，一般从集体合同成立之日起生效，如果当事人另有约定的，应在集体合同中明确规定。集体合同的期限届满，其效力终止。我国法律规定，</a:t>
            </a:r>
            <a:r>
              <a:rPr lang="zh-CN" altLang="en-US" b="0" i="0" u="none" strike="noStrike" kern="100" baseline="0" dirty="0">
                <a:solidFill>
                  <a:srgbClr val="333333"/>
                </a:solidFill>
                <a:latin typeface="Arial" panose="020B0604020202020204" pitchFamily="34" charset="0"/>
                <a:ea typeface="等线 Light" panose="02010600030101010101" pitchFamily="2" charset="-122"/>
              </a:rPr>
              <a:t>集体合同订立后，应当报送劳动行政部门；劳动行政部门自收到集体合同文本之日起十五日内未提出异议的，集体合同即行生效。</a:t>
            </a:r>
          </a:p>
          <a:p>
            <a:pPr marR="0" lvl="2" rtl="0"/>
            <a:r>
              <a:rPr lang="zh-CN" altLang="en-US" b="0" i="0" u="none" strike="noStrike" kern="100" baseline="0" dirty="0">
                <a:solidFill>
                  <a:srgbClr val="000000"/>
                </a:solidFill>
                <a:latin typeface="等线 Light" panose="02010600030101010101" pitchFamily="2" charset="-122"/>
                <a:ea typeface="等线 Light" panose="02010600030101010101" pitchFamily="2" charset="-122"/>
              </a:rPr>
              <a:t>（</a:t>
            </a:r>
            <a:r>
              <a:rPr lang="en-US" altLang="zh-CN" b="0" i="0" u="none" strike="noStrike" kern="100" baseline="0" dirty="0">
                <a:solidFill>
                  <a:srgbClr val="000000"/>
                </a:solidFill>
                <a:latin typeface="等线 Light" panose="02010600030101010101" pitchFamily="2" charset="-122"/>
                <a:ea typeface="等线 Light" panose="02010600030101010101" pitchFamily="2" charset="-122"/>
              </a:rPr>
              <a:t>2</a:t>
            </a:r>
            <a:r>
              <a:rPr lang="zh-CN" altLang="en-US" b="0" i="0" u="none" strike="noStrike" kern="100" baseline="0" dirty="0">
                <a:solidFill>
                  <a:srgbClr val="000000"/>
                </a:solidFill>
                <a:latin typeface="等线 Light" panose="02010600030101010101" pitchFamily="2" charset="-122"/>
                <a:ea typeface="等线 Light" panose="02010600030101010101" pitchFamily="2" charset="-122"/>
              </a:rPr>
              <a:t>）集体合同对产业的效力。</a:t>
            </a:r>
          </a:p>
          <a:p>
            <a:pPr marR="0" lvl="2" rtl="0"/>
            <a:r>
              <a:rPr lang="zh-CN" altLang="en-US" b="0" i="0" u="none" strike="noStrike" kern="100" baseline="0" dirty="0">
                <a:solidFill>
                  <a:srgbClr val="000000"/>
                </a:solidFill>
                <a:latin typeface="等线 Light" panose="02010600030101010101" pitchFamily="2" charset="-122"/>
                <a:ea typeface="等线 Light" panose="02010600030101010101" pitchFamily="2" charset="-122"/>
              </a:rPr>
              <a:t>集体合同对产业的效力，是指对于从事集体合同规定的同一产业的职工、企业所具有的约束力。由于我国目前的产业工会不具有订立集体合同的权利能力，因此，我国尚不存在集体合同对产业的效力问题。</a:t>
            </a:r>
          </a:p>
          <a:p>
            <a:pPr marR="0" lvl="1" rtl="0"/>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集体合同纠纷和法律救济</a:t>
            </a:r>
          </a:p>
          <a:p>
            <a:pPr marR="0" lvl="2" rtl="0"/>
            <a:r>
              <a:rPr lang="zh-CN" altLang="en-US" b="0" i="0" u="none" strike="noStrike" kern="100" baseline="0" dirty="0">
                <a:latin typeface="等线 Light" panose="02010600030101010101" pitchFamily="2" charset="-122"/>
                <a:ea typeface="等线 Light" panose="02010600030101010101" pitchFamily="2" charset="-122"/>
              </a:rPr>
              <a:t>用人单位违反集体合同，侵犯职工劳动权益的，工会可以依法要求用人单位承担责任；因履行集体合同发生争议，经协商解决不成的，工会可以依法申请仲裁、提起诉讼。</a:t>
            </a:r>
          </a:p>
        </p:txBody>
      </p:sp>
    </p:spTree>
    <p:extLst>
      <p:ext uri="{BB962C8B-B14F-4D97-AF65-F5344CB8AC3E}">
        <p14:creationId xmlns:p14="http://schemas.microsoft.com/office/powerpoint/2010/main" val="3572034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588EC1-5A05-417D-9BB0-771866191E6B}"/>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0C7A4B56-8408-4C85-9FDD-698301710909}"/>
              </a:ext>
            </a:extLst>
          </p:cNvPr>
          <p:cNvSpPr>
            <a:spLocks noGrp="1"/>
          </p:cNvSpPr>
          <p:nvPr>
            <p:ph type="body" idx="1"/>
          </p:nvPr>
        </p:nvSpPr>
        <p:spPr/>
        <p:txBody>
          <a:bodyPr>
            <a:normAutofit fontScale="92500"/>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一、促进就业的原则及政策支持</a:t>
            </a:r>
          </a:p>
          <a:p>
            <a:pPr marR="0" lvl="1" rtl="0"/>
            <a:r>
              <a:rPr lang="zh-CN" altLang="en-US" b="0" i="0" u="none" strike="noStrike" kern="100" baseline="0" dirty="0">
                <a:solidFill>
                  <a:srgbClr val="333333"/>
                </a:solidFill>
                <a:latin typeface="宋体" panose="02010600030101010101" pitchFamily="2" charset="-122"/>
                <a:ea typeface="宋体" panose="02010600030101010101" pitchFamily="2" charset="-122"/>
              </a:rPr>
              <a:t>（一）促进就业的原则</a:t>
            </a:r>
          </a:p>
          <a:p>
            <a:pPr marR="0" lvl="2" rtl="0"/>
            <a:r>
              <a:rPr lang="en-US" altLang="zh-CN" b="0" i="0" u="none" strike="noStrike" kern="100" baseline="0" dirty="0">
                <a:solidFill>
                  <a:srgbClr val="333333"/>
                </a:solidFill>
                <a:latin typeface="宋体" panose="02010600030101010101" pitchFamily="2" charset="-122"/>
                <a:ea typeface="等线 Light" panose="02010600030101010101" pitchFamily="2" charset="-122"/>
              </a:rPr>
              <a:t>1.</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国家促进就业</a:t>
            </a:r>
          </a:p>
          <a:p>
            <a:pPr marR="0" lvl="3" rtl="0"/>
            <a:r>
              <a:rPr lang="zh-CN" altLang="en-US" b="0" i="0" u="none" strike="noStrike" kern="100" baseline="0" dirty="0">
                <a:solidFill>
                  <a:srgbClr val="333333"/>
                </a:solidFill>
                <a:latin typeface="宋体" panose="02010600030101010101" pitchFamily="2" charset="-122"/>
                <a:ea typeface="宋体" panose="02010600030101010101" pitchFamily="2" charset="-122"/>
              </a:rPr>
              <a:t>我国</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促进就业法</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在总则中规定，要求把国家促进就业放在经济社会发展的突出位置，实施积极的就业政策，劳动者自主择业、市场调节就业、政府促进就业的方针，多渠道扩大就业。根据</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劳动法</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和</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促进就业法</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的规定，促进就业的国家责任主要体现在以下方面：</a:t>
            </a:r>
          </a:p>
          <a:p>
            <a:pPr marR="0" lvl="3" rtl="0"/>
            <a:r>
              <a:rPr lang="zh-CN" altLang="en-US" b="0" i="0" u="none" strike="noStrike" kern="100" baseline="0" dirty="0">
                <a:solidFill>
                  <a:srgbClr val="333333"/>
                </a:solidFill>
                <a:latin typeface="宋体" panose="02010600030101010101" pitchFamily="2" charset="-122"/>
                <a:ea typeface="宋体" panose="02010600030101010101" pitchFamily="2" charset="-122"/>
              </a:rPr>
              <a:t>（</a:t>
            </a:r>
            <a:r>
              <a:rPr lang="en-US" altLang="zh-CN" b="0" i="0" u="none" strike="noStrike" kern="100" baseline="0" dirty="0">
                <a:solidFill>
                  <a:srgbClr val="333333"/>
                </a:solidFill>
                <a:latin typeface="宋体" panose="02010600030101010101" pitchFamily="2" charset="-122"/>
                <a:ea typeface="宋体" panose="02010600030101010101" pitchFamily="2" charset="-122"/>
              </a:rPr>
              <a:t>1</a:t>
            </a:r>
            <a:r>
              <a:rPr lang="zh-CN" altLang="en-US" b="0" i="0" u="none" strike="noStrike" kern="100" baseline="0" dirty="0">
                <a:solidFill>
                  <a:srgbClr val="333333"/>
                </a:solidFill>
                <a:latin typeface="宋体" panose="02010600030101010101" pitchFamily="2" charset="-122"/>
                <a:ea typeface="宋体" panose="02010600030101010101" pitchFamily="2" charset="-122"/>
              </a:rPr>
              <a:t>）“国家通过促进经济和社会发展，创造就业条件，扩大就业机会。</a:t>
            </a:r>
          </a:p>
          <a:p>
            <a:pPr marR="0" lvl="3" rtl="0"/>
            <a:r>
              <a:rPr lang="zh-CN" altLang="en-US" b="0" i="0" u="none" strike="noStrike" kern="100" baseline="0" dirty="0">
                <a:solidFill>
                  <a:srgbClr val="333333"/>
                </a:solidFill>
                <a:latin typeface="宋体" panose="02010600030101010101" pitchFamily="2" charset="-122"/>
                <a:ea typeface="宋体" panose="02010600030101010101" pitchFamily="2" charset="-122"/>
              </a:rPr>
              <a:t>国家鼓励企业、事业组织、社会团体在法律、行政法规规定的范围内兴办产业或者拓展经营，增加就业。”国家支持劳动者自愿组织起来就业和从事个体经营实现就业。</a:t>
            </a:r>
          </a:p>
          <a:p>
            <a:pPr lvl="4"/>
            <a:r>
              <a:rPr lang="en-US" altLang="zh-CN" b="0" dirty="0"/>
              <a:t>《</a:t>
            </a:r>
            <a:r>
              <a:rPr lang="zh-CN" altLang="en-US" b="0" dirty="0"/>
              <a:t>就业促进法</a:t>
            </a:r>
            <a:r>
              <a:rPr lang="en-US" altLang="zh-CN" b="0" dirty="0"/>
              <a:t>》</a:t>
            </a:r>
            <a:r>
              <a:rPr lang="zh-CN" altLang="en-US" b="0" dirty="0"/>
              <a:t>于</a:t>
            </a:r>
            <a:r>
              <a:rPr lang="en-US" altLang="zh-CN" b="0" dirty="0"/>
              <a:t>2007</a:t>
            </a:r>
            <a:r>
              <a:rPr lang="zh-CN" altLang="en-US" b="0" dirty="0"/>
              <a:t>年</a:t>
            </a:r>
            <a:r>
              <a:rPr lang="en-US" altLang="zh-CN" b="0" dirty="0"/>
              <a:t>8</a:t>
            </a:r>
            <a:r>
              <a:rPr lang="zh-CN" altLang="en-US" b="0" dirty="0"/>
              <a:t>月</a:t>
            </a:r>
            <a:r>
              <a:rPr lang="en-US" altLang="zh-CN" b="0" dirty="0"/>
              <a:t>30</a:t>
            </a:r>
            <a:r>
              <a:rPr lang="zh-CN" altLang="en-US" b="0" dirty="0"/>
              <a:t>日第十届全国人民代表大会常务委员会第二十九次会议通过，自</a:t>
            </a:r>
            <a:r>
              <a:rPr lang="en-US" altLang="zh-CN" b="0" dirty="0"/>
              <a:t>2008</a:t>
            </a:r>
            <a:r>
              <a:rPr lang="zh-CN" altLang="en-US" b="0" dirty="0"/>
              <a:t>年</a:t>
            </a:r>
            <a:r>
              <a:rPr lang="en-US" altLang="zh-CN" b="0" dirty="0"/>
              <a:t>1</a:t>
            </a:r>
            <a:r>
              <a:rPr lang="zh-CN" altLang="en-US" b="0" dirty="0"/>
              <a:t>月</a:t>
            </a:r>
            <a:r>
              <a:rPr lang="en-US" altLang="zh-CN" b="0" dirty="0"/>
              <a:t>1</a:t>
            </a:r>
            <a:r>
              <a:rPr lang="zh-CN" altLang="en-US" b="0" dirty="0"/>
              <a:t>日起施行。</a:t>
            </a:r>
            <a:r>
              <a:rPr lang="en-US" altLang="zh-CN" b="0" dirty="0"/>
              <a:t>《</a:t>
            </a:r>
            <a:r>
              <a:rPr lang="zh-CN" altLang="en-US" b="0" dirty="0"/>
              <a:t>就业服务与就业管理规定</a:t>
            </a:r>
            <a:r>
              <a:rPr lang="en-US" altLang="zh-CN" b="0" dirty="0"/>
              <a:t>》</a:t>
            </a:r>
            <a:r>
              <a:rPr lang="zh-CN" altLang="en-US" b="0" dirty="0"/>
              <a:t>由劳动保障部于</a:t>
            </a:r>
            <a:r>
              <a:rPr lang="en-US" altLang="zh-CN" b="0" dirty="0"/>
              <a:t>2007</a:t>
            </a:r>
            <a:r>
              <a:rPr lang="zh-CN" altLang="en-US" b="0" dirty="0"/>
              <a:t>年</a:t>
            </a:r>
            <a:r>
              <a:rPr lang="en-US" altLang="zh-CN" b="0" dirty="0"/>
              <a:t>11</a:t>
            </a:r>
            <a:r>
              <a:rPr lang="zh-CN" altLang="en-US" b="0" dirty="0"/>
              <a:t>月</a:t>
            </a:r>
            <a:r>
              <a:rPr lang="en-US" altLang="zh-CN" b="0" dirty="0"/>
              <a:t>5</a:t>
            </a:r>
            <a:r>
              <a:rPr lang="zh-CN" altLang="en-US" b="0" dirty="0"/>
              <a:t>日公布，自</a:t>
            </a:r>
            <a:r>
              <a:rPr lang="en-US" altLang="zh-CN" b="0" dirty="0"/>
              <a:t>2008</a:t>
            </a:r>
            <a:r>
              <a:rPr lang="zh-CN" altLang="en-US" b="0" dirty="0"/>
              <a:t>年</a:t>
            </a:r>
            <a:r>
              <a:rPr lang="en-US" altLang="zh-CN" b="0" dirty="0"/>
              <a:t>1</a:t>
            </a:r>
            <a:r>
              <a:rPr lang="zh-CN" altLang="en-US" b="0" dirty="0"/>
              <a:t>月</a:t>
            </a:r>
            <a:r>
              <a:rPr lang="en-US" altLang="zh-CN" b="0" dirty="0"/>
              <a:t>1</a:t>
            </a:r>
            <a:r>
              <a:rPr lang="zh-CN" altLang="en-US" b="0" dirty="0"/>
              <a:t>日起施行。</a:t>
            </a:r>
            <a:r>
              <a:rPr lang="en-US" altLang="zh-CN" b="0" dirty="0"/>
              <a:t>《</a:t>
            </a:r>
            <a:r>
              <a:rPr lang="zh-CN" altLang="en-US" b="0" dirty="0"/>
              <a:t>规定</a:t>
            </a:r>
            <a:r>
              <a:rPr lang="en-US" altLang="zh-CN" b="0" dirty="0"/>
              <a:t>》</a:t>
            </a:r>
            <a:r>
              <a:rPr lang="zh-CN" altLang="en-US" b="0" dirty="0"/>
              <a:t>于</a:t>
            </a:r>
            <a:r>
              <a:rPr lang="en-US" altLang="zh-CN" b="0" dirty="0"/>
              <a:t>2018</a:t>
            </a:r>
            <a:r>
              <a:rPr lang="zh-CN" altLang="en-US" b="0" dirty="0"/>
              <a:t>年</a:t>
            </a:r>
            <a:r>
              <a:rPr lang="en-US" altLang="zh-CN" b="0" dirty="0"/>
              <a:t>12</a:t>
            </a:r>
            <a:r>
              <a:rPr lang="zh-CN" altLang="en-US" b="0" dirty="0"/>
              <a:t>月</a:t>
            </a:r>
            <a:r>
              <a:rPr lang="en-US" altLang="zh-CN" b="0" dirty="0"/>
              <a:t>14</a:t>
            </a:r>
            <a:r>
              <a:rPr lang="zh-CN" altLang="en-US" b="0" dirty="0"/>
              <a:t>日进行第三次修订，修订后</a:t>
            </a:r>
            <a:r>
              <a:rPr lang="en-US" altLang="zh-CN" b="0" dirty="0"/>
              <a:t>《</a:t>
            </a:r>
            <a:r>
              <a:rPr lang="zh-CN" altLang="en-US" b="0" dirty="0"/>
              <a:t>规定</a:t>
            </a:r>
            <a:r>
              <a:rPr lang="en-US" altLang="zh-CN" b="0" dirty="0"/>
              <a:t>》</a:t>
            </a:r>
            <a:r>
              <a:rPr lang="zh-CN" altLang="en-US" b="0" dirty="0"/>
              <a:t>共九章七十六条。</a:t>
            </a:r>
          </a:p>
          <a:p>
            <a:pPr marR="0" lvl="3" rtl="0"/>
            <a:r>
              <a:rPr lang="zh-CN" altLang="en-US" b="0" i="0" u="none" strike="noStrike" kern="100" baseline="0" dirty="0">
                <a:solidFill>
                  <a:srgbClr val="333333"/>
                </a:solidFill>
                <a:latin typeface="宋体" panose="02010600030101010101" pitchFamily="2" charset="-122"/>
                <a:ea typeface="宋体" panose="02010600030101010101" pitchFamily="2" charset="-122"/>
              </a:rPr>
              <a:t>地方各级人民政府应当采取措施，发展多种类型的职业介绍机构，提供全方位公共就业服务，促进高校毕业生等青年群体、农民工多渠道就业创业。“破除妨碍劳动力、人才社会性流动的体制机制弊端，使人人都有通过辛勤劳动实现自身发展的机会。”</a:t>
            </a:r>
          </a:p>
        </p:txBody>
      </p:sp>
    </p:spTree>
    <p:extLst>
      <p:ext uri="{BB962C8B-B14F-4D97-AF65-F5344CB8AC3E}">
        <p14:creationId xmlns:p14="http://schemas.microsoft.com/office/powerpoint/2010/main" val="20434380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2F07C2-DBFB-455A-8C85-C70BBC8BBF43}"/>
              </a:ext>
            </a:extLst>
          </p:cNvPr>
          <p:cNvSpPr>
            <a:spLocks noGrp="1"/>
          </p:cNvSpPr>
          <p:nvPr>
            <p:ph type="title"/>
          </p:nvPr>
        </p:nvSpPr>
        <p:spPr/>
        <p:txBody>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八、劳务派遣规定</a:t>
            </a:r>
            <a:endParaRPr lang="zh-CN" altLang="en-US" dirty="0"/>
          </a:p>
        </p:txBody>
      </p:sp>
      <p:sp>
        <p:nvSpPr>
          <p:cNvPr id="3" name="文本占位符 2">
            <a:extLst>
              <a:ext uri="{FF2B5EF4-FFF2-40B4-BE49-F238E27FC236}">
                <a16:creationId xmlns:a16="http://schemas.microsoft.com/office/drawing/2014/main" id="{6EFDA586-04DD-4A9B-9FD8-364CB6E57B0B}"/>
              </a:ext>
            </a:extLst>
          </p:cNvPr>
          <p:cNvSpPr>
            <a:spLocks noGrp="1"/>
          </p:cNvSpPr>
          <p:nvPr>
            <p:ph type="body" idx="1"/>
          </p:nvPr>
        </p:nvSpPr>
        <p:spPr/>
        <p:txBody>
          <a:bodyPr>
            <a:normAutofit/>
          </a:bodyPr>
          <a:lstStyle/>
          <a:p>
            <a:pPr marR="0" lvl="1" rtl="0"/>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劳务派遣的概念和适用岗位</a:t>
            </a:r>
          </a:p>
          <a:p>
            <a:pPr marR="0" lvl="2" rtl="0"/>
            <a:r>
              <a:rPr lang="zh-CN" altLang="en-US" b="0" i="0" u="none" strike="noStrike" kern="100" baseline="0" dirty="0">
                <a:latin typeface="等线 Light" panose="02010600030101010101" pitchFamily="2" charset="-122"/>
                <a:ea typeface="等线 Light" panose="02010600030101010101" pitchFamily="2" charset="-122"/>
              </a:rPr>
              <a:t>劳务派遣是指由劳务派遣机构与派遣劳工订立劳动合同，把劳动者派向其他用工单位，再由其用工单位向派遣机构支付一笔服务费用的一种用工形式。</a:t>
            </a:r>
          </a:p>
          <a:p>
            <a:pPr marR="0" lvl="2" rtl="0"/>
            <a:r>
              <a:rPr lang="zh-CN" altLang="en-US" b="0" i="0" u="none" strike="noStrike" kern="100" baseline="0" dirty="0">
                <a:latin typeface="等线 Light" panose="02010600030101010101" pitchFamily="2" charset="-122"/>
                <a:ea typeface="等线 Light" panose="02010600030101010101" pitchFamily="2" charset="-122"/>
              </a:rPr>
              <a:t>劳务派遣单位与被遣劳动者订立劳动合同，由被遣劳动者向用人单位给付劳务的新型劳动关系，一般发生在临时性，辅助性和暂时性岗位。</a:t>
            </a:r>
          </a:p>
          <a:p>
            <a:pPr marR="0" lvl="2" rtl="0"/>
            <a:r>
              <a:rPr lang="zh-CN" altLang="en-US" b="0" i="0" u="none" strike="noStrike" kern="100" baseline="0" dirty="0">
                <a:latin typeface="等线 Light" panose="02010600030101010101" pitchFamily="2" charset="-122"/>
                <a:ea typeface="等线 Light" panose="02010600030101010101" pitchFamily="2" charset="-122"/>
              </a:rPr>
              <a:t>临时性工作岗位是指存续时间不超过六个月的岗位；辅助性工作岗位是指为主营业务岗位提供服务的非主营业务岗位；替代性工作岗位是指用工单位的劳动者因脱产学习、休假等原因无法工作的一定期间内，可以由其他劳动者替代工作的岗位。</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063248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BB132D-5EFE-4363-9040-453FDB2A7C6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829D43F-8C0C-4EA7-BB9E-7B9E41BF6387}"/>
              </a:ext>
            </a:extLst>
          </p:cNvPr>
          <p:cNvSpPr>
            <a:spLocks noGrp="1"/>
          </p:cNvSpPr>
          <p:nvPr>
            <p:ph type="body" idx="1"/>
          </p:nvPr>
        </p:nvSpPr>
        <p:spPr/>
        <p:txBody>
          <a:bodyPr>
            <a:normAutofit/>
          </a:bodyPr>
          <a:lstStyle/>
          <a:p>
            <a:pPr marR="0" lvl="1" rtl="0"/>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劳务派遣单位的设立</a:t>
            </a:r>
          </a:p>
          <a:p>
            <a:pPr marR="0" lvl="2" rtl="0"/>
            <a:r>
              <a:rPr lang="zh-CN" altLang="en-US" b="0" i="0" u="none" strike="noStrike" kern="100" baseline="0" dirty="0">
                <a:latin typeface="等线 Light" panose="02010600030101010101" pitchFamily="2" charset="-122"/>
                <a:ea typeface="等线 Light" panose="02010600030101010101" pitchFamily="2" charset="-122"/>
              </a:rPr>
              <a:t>根据</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第五十七条规定，经营劳务派遣业务应当具备下列条件：第一，注册资本不得少于人民币二百万元；第二，有与开展业务相适应的固定的经营场所和设施；第三，有符合法律、行政法规规定的劳务派遣管理制度；第四，符合法律、行政法规规定的其他条件。经营劳务派遣业务，应当向劳动行政部门依法申请行政许可；经许可的，依法办理相应的公司登记。未经许可，任何单位和个人不得经营劳务派遣业务。</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7619159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1ABF59-5F58-4EB6-BF13-F419325E24F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A08288A-6F47-491A-A18B-A77E8E08AF97}"/>
              </a:ext>
            </a:extLst>
          </p:cNvPr>
          <p:cNvSpPr>
            <a:spLocks noGrp="1"/>
          </p:cNvSpPr>
          <p:nvPr>
            <p:ph type="body" idx="1"/>
          </p:nvPr>
        </p:nvSpPr>
        <p:spPr/>
        <p:txBody>
          <a:bodyPr>
            <a:normAutofit lnSpcReduction="10000"/>
          </a:bodyPr>
          <a:lstStyle/>
          <a:p>
            <a:pPr marR="0" lvl="1" rtl="0"/>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劳务派遣单位的义务</a:t>
            </a:r>
          </a:p>
          <a:p>
            <a:pPr marR="0" lvl="2" rtl="0"/>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第五十七条规定，劳务派遣单位是本法所称用人单位，应当履行用人单位对劳动者的义务。 劳务派遣单位应当与被派遣劳动者订立二年以上的固定期限劳动合同，按月支付劳动报酬；被派遣劳动者在无工作期间，劳务派遣单位应当按照所在地人民政府规定的最低工资标准，向其按月支付报酬。</a:t>
            </a:r>
          </a:p>
          <a:p>
            <a:pPr marR="0" lvl="2" rtl="0"/>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）劳务派遣协议</a:t>
            </a:r>
          </a:p>
          <a:p>
            <a:pPr marR="0" lvl="2" rtl="0"/>
            <a:r>
              <a:rPr lang="zh-CN" altLang="en-US" b="0" i="0" u="none" strike="noStrike" kern="100" baseline="0" dirty="0">
                <a:latin typeface="等线 Light" panose="02010600030101010101" pitchFamily="2" charset="-122"/>
                <a:ea typeface="等线 Light" panose="02010600030101010101" pitchFamily="2" charset="-122"/>
              </a:rPr>
              <a:t>劳务派遣单位派遣劳动者应当与接受以劳务派遣形式用工的单位（以下称用工单位）订立劳务派遣协议。劳务派遣协议应当约定派遣岗位和人员数量、派遣期限、劳动报酬和社会保险费的数额与支付方式以及违反协议的责任。用工单位应当根据工作岗位的实际需要与劳务派遣单位确定派遣期限，不得将连续用工期限分割订立数个短期劳务派遣协议。</a:t>
            </a:r>
          </a:p>
          <a:p>
            <a:pPr marR="0" lvl="2" rtl="0"/>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2</a:t>
            </a:r>
            <a:r>
              <a:rPr lang="zh-CN" altLang="en-US" b="0" i="0" u="none" strike="noStrike" kern="100" baseline="0" dirty="0">
                <a:latin typeface="等线 Light" panose="02010600030101010101" pitchFamily="2" charset="-122"/>
                <a:ea typeface="等线 Light" panose="02010600030101010101" pitchFamily="2" charset="-122"/>
              </a:rPr>
              <a:t>）劳务派遣单位的告知义务</a:t>
            </a:r>
          </a:p>
          <a:p>
            <a:pPr marR="0" lvl="2" rtl="0"/>
            <a:r>
              <a:rPr lang="zh-CN" altLang="en-US" b="0" i="0" u="none" strike="noStrike" kern="100" baseline="0" dirty="0">
                <a:latin typeface="等线 Light" panose="02010600030101010101" pitchFamily="2" charset="-122"/>
                <a:ea typeface="等线 Light" panose="02010600030101010101" pitchFamily="2" charset="-122"/>
              </a:rPr>
              <a:t>劳务派遣单位应当将劳务派遣协议的内容告知被派遣劳动者。劳务派遣单位不得克扣用工单位按照劳务派遣协议支付给被派遣劳动者的劳动报酬。劳务派遣单位和用工单位不得向被派遣劳动者收取费用。</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41319103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94A7A5-468C-4BF0-BCB5-409CFB50228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DD4A2F9-2CAB-46AA-A9BC-27F1622DBB38}"/>
              </a:ext>
            </a:extLst>
          </p:cNvPr>
          <p:cNvSpPr>
            <a:spLocks noGrp="1"/>
          </p:cNvSpPr>
          <p:nvPr>
            <p:ph type="body" idx="1"/>
          </p:nvPr>
        </p:nvSpPr>
        <p:spPr/>
        <p:txBody>
          <a:bodyPr>
            <a:normAutofit/>
          </a:bodyPr>
          <a:lstStyle/>
          <a:p>
            <a:pPr marR="0" lvl="1" rtl="0"/>
            <a:r>
              <a:rPr lang="en-US" altLang="zh-CN" b="0" i="0" u="none" strike="noStrike" kern="100" baseline="0" dirty="0">
                <a:latin typeface="Times New Roman" panose="02020603050405020304" pitchFamily="18" charset="0"/>
                <a:ea typeface="宋体" panose="02010600030101010101" pitchFamily="2" charset="-122"/>
              </a:rPr>
              <a:t>4.</a:t>
            </a:r>
            <a:r>
              <a:rPr lang="zh-CN" altLang="en-US" b="0" i="0" u="none" strike="noStrike" kern="100" baseline="0" dirty="0">
                <a:latin typeface="Times New Roman" panose="02020603050405020304" pitchFamily="18" charset="0"/>
                <a:ea typeface="宋体" panose="02010600030101010101" pitchFamily="2" charset="-122"/>
              </a:rPr>
              <a:t>用工单位的义务</a:t>
            </a:r>
          </a:p>
          <a:p>
            <a:pPr marR="0" lvl="2" rtl="0"/>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第六十二条规定，用工单位应当履行下列义务：执行国家劳动标准，提供相应的劳动条件和劳动保护；告知被派遣劳动者的工作要求和劳动报酬；支付加班费、绩效奖金，提供与工作岗位相关的福利待遇；对在岗被派遣劳动者进行工作岗位所必需的培训；连续用工的，实行正常的工资调整机制。</a:t>
            </a:r>
          </a:p>
          <a:p>
            <a:pPr marR="0" lvl="2" rtl="0"/>
            <a:r>
              <a:rPr lang="zh-CN" altLang="en-US" b="0" i="0" u="none" strike="noStrike" kern="100" baseline="0" dirty="0">
                <a:latin typeface="等线 Light" panose="02010600030101010101" pitchFamily="2" charset="-122"/>
                <a:ea typeface="等线 Light" panose="02010600030101010101" pitchFamily="2" charset="-122"/>
              </a:rPr>
              <a:t>另外，</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第五十九条第二款还规定，用工单位应当根据工作岗位的实际需要与劳务派遣单位确定派遣期限，不得将连续用工期限分割订立数个短期劳务派遣协议。</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676764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D9A770-99DD-4A15-B5E0-1CF08BBE27F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4AA318B-527E-4E95-90F6-E5C181E544F9}"/>
              </a:ext>
            </a:extLst>
          </p:cNvPr>
          <p:cNvSpPr>
            <a:spLocks noGrp="1"/>
          </p:cNvSpPr>
          <p:nvPr>
            <p:ph type="body" idx="1"/>
          </p:nvPr>
        </p:nvSpPr>
        <p:spPr/>
        <p:txBody>
          <a:bodyPr>
            <a:normAutofit fontScale="92500" lnSpcReduction="20000"/>
          </a:bodyPr>
          <a:lstStyle/>
          <a:p>
            <a:pPr marR="0" lvl="1" rtl="0"/>
            <a:r>
              <a:rPr lang="en-US" altLang="zh-CN" b="0" i="0" u="none" strike="noStrike" kern="100" baseline="0" dirty="0">
                <a:latin typeface="Times New Roman" panose="02020603050405020304" pitchFamily="18" charset="0"/>
                <a:ea typeface="宋体" panose="02010600030101010101" pitchFamily="2" charset="-122"/>
              </a:rPr>
              <a:t>5.</a:t>
            </a:r>
            <a:r>
              <a:rPr lang="zh-CN" altLang="en-US" b="0" i="0" u="none" strike="noStrike" kern="100" baseline="0" dirty="0">
                <a:latin typeface="Times New Roman" panose="02020603050405020304" pitchFamily="18" charset="0"/>
                <a:ea typeface="宋体" panose="02010600030101010101" pitchFamily="2" charset="-122"/>
              </a:rPr>
              <a:t>劳务派遣的退回机制与法律救济</a:t>
            </a:r>
          </a:p>
          <a:p>
            <a:pPr marR="0" lvl="2" rtl="0"/>
            <a:r>
              <a:rPr lang="zh-CN" altLang="en-US" b="0" i="0" u="none" strike="noStrike" kern="100" baseline="0" dirty="0">
                <a:latin typeface="等线 Light" panose="02010600030101010101" pitchFamily="2" charset="-122"/>
                <a:ea typeface="等线 Light" panose="02010600030101010101" pitchFamily="2" charset="-122"/>
              </a:rPr>
              <a:t>退回：</a:t>
            </a:r>
          </a:p>
          <a:p>
            <a:pPr marR="0" lvl="2" rtl="0"/>
            <a:r>
              <a:rPr lang="zh-CN" altLang="en-US" b="0" i="0" u="none" strike="noStrike" kern="100" baseline="0" dirty="0">
                <a:latin typeface="等线 Light" panose="02010600030101010101" pitchFamily="2" charset="-122"/>
                <a:ea typeface="等线 Light" panose="02010600030101010101" pitchFamily="2" charset="-122"/>
              </a:rPr>
              <a:t>用工单位与被派遣劳动者之间建立的是用工关系，而非劳动合同关系。因此，在被派遣劳动者有法定可解除劳动合同情形时，用工单位不能直接解除劳动合同，而只能将劳动者退回。值得注意的是，实践中很多用人单位认为劳务派遣的灵活性体现为可以随时退回劳动者，这是错误的。</a:t>
            </a:r>
          </a:p>
          <a:p>
            <a:pPr marR="0" lvl="2" rtl="0"/>
            <a:r>
              <a:rPr lang="zh-CN" altLang="en-US" b="0" i="0" u="none" strike="noStrike" kern="100" baseline="0" dirty="0">
                <a:latin typeface="等线 Light" panose="02010600030101010101" pitchFamily="2" charset="-122"/>
                <a:ea typeface="等线 Light" panose="02010600030101010101" pitchFamily="2" charset="-122"/>
              </a:rPr>
              <a:t>法律救济：</a:t>
            </a:r>
          </a:p>
          <a:p>
            <a:pPr marR="0" lvl="2" rtl="0"/>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第九十二条规定，劳务派遣单位违反本法规定的给被派遣劳动者造成损害的，劳务派遣单位与用工单位承担连带赔偿责任。</a:t>
            </a:r>
          </a:p>
          <a:p>
            <a:pPr marR="0" lvl="2" rtl="0"/>
            <a:r>
              <a:rPr lang="zh-CN" altLang="en-US" b="0" i="0" u="none" strike="noStrike" kern="100" baseline="0" dirty="0">
                <a:latin typeface="楷体" panose="02010609060101010101" pitchFamily="49" charset="-122"/>
                <a:ea typeface="楷体" panose="02010609060101010101" pitchFamily="49" charset="-122"/>
              </a:rPr>
              <a:t>其他法律法规：</a:t>
            </a:r>
          </a:p>
          <a:p>
            <a:pPr marR="0" lvl="2" rtl="0"/>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劳动争议调解仲裁法</a:t>
            </a:r>
            <a:r>
              <a:rPr lang="en-US" altLang="zh-CN" b="0" i="0" u="none" strike="noStrike" kern="100" baseline="0" dirty="0">
                <a:latin typeface="楷体" panose="02010609060101010101" pitchFamily="49" charset="-122"/>
                <a:ea typeface="楷体" panose="02010609060101010101" pitchFamily="49" charset="-122"/>
              </a:rPr>
              <a:t>》</a:t>
            </a:r>
          </a:p>
          <a:p>
            <a:pPr marR="0" lvl="2" rtl="0"/>
            <a:r>
              <a:rPr lang="zh-CN" altLang="en-US" b="0" i="0" u="none" strike="noStrike" kern="100" baseline="0" dirty="0">
                <a:latin typeface="楷体" panose="02010609060101010101" pitchFamily="49" charset="-122"/>
                <a:ea typeface="楷体" panose="02010609060101010101" pitchFamily="49" charset="-122"/>
              </a:rPr>
              <a:t>第二十二条 劳务派遣单位或者用工单位与劳动者发生劳动争议的，劳务派遣单位和用工单位为共同当事人。</a:t>
            </a:r>
          </a:p>
          <a:p>
            <a:pPr marR="0" lvl="2" rtl="0"/>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劳动合同法实施条例</a:t>
            </a:r>
            <a:r>
              <a:rPr lang="en-US" altLang="zh-CN" b="0" i="0" u="none" strike="noStrike" kern="100" baseline="0" dirty="0">
                <a:latin typeface="楷体" panose="02010609060101010101" pitchFamily="49" charset="-122"/>
                <a:ea typeface="楷体" panose="02010609060101010101" pitchFamily="49" charset="-122"/>
              </a:rPr>
              <a:t>》</a:t>
            </a:r>
          </a:p>
          <a:p>
            <a:pPr marR="0" lvl="2" rtl="0"/>
            <a:r>
              <a:rPr lang="zh-CN" altLang="en-US" b="0" i="0" u="none" strike="noStrike" kern="100" baseline="0" dirty="0">
                <a:latin typeface="楷体" panose="02010609060101010101" pitchFamily="49" charset="-122"/>
                <a:ea typeface="楷体" panose="02010609060101010101" pitchFamily="49" charset="-122"/>
              </a:rPr>
              <a:t>第三十五条 用工单位违反劳动合同法和本条例有关劳务派遣规定的，由劳动行政部门和其他有关主管部门责令改正；情节严重的，以每位被派遣劳动者</a:t>
            </a:r>
            <a:r>
              <a:rPr lang="en-US" altLang="zh-CN" b="0" i="0" u="none" strike="noStrike" kern="100" baseline="0" dirty="0">
                <a:latin typeface="楷体" panose="02010609060101010101" pitchFamily="49" charset="-122"/>
                <a:ea typeface="楷体" panose="02010609060101010101" pitchFamily="49" charset="-122"/>
              </a:rPr>
              <a:t>1000</a:t>
            </a:r>
            <a:r>
              <a:rPr lang="zh-CN" altLang="en-US" b="0" i="0" u="none" strike="noStrike" kern="100" baseline="0" dirty="0">
                <a:latin typeface="楷体" panose="02010609060101010101" pitchFamily="49" charset="-122"/>
                <a:ea typeface="楷体" panose="02010609060101010101" pitchFamily="49" charset="-122"/>
              </a:rPr>
              <a:t>元以上</a:t>
            </a:r>
            <a:r>
              <a:rPr lang="en-US" altLang="zh-CN" b="0" i="0" u="none" strike="noStrike" kern="100" baseline="0" dirty="0">
                <a:latin typeface="楷体" panose="02010609060101010101" pitchFamily="49" charset="-122"/>
                <a:ea typeface="楷体" panose="02010609060101010101" pitchFamily="49" charset="-122"/>
              </a:rPr>
              <a:t>5000</a:t>
            </a:r>
            <a:r>
              <a:rPr lang="zh-CN" altLang="en-US" b="0" i="0" u="none" strike="noStrike" kern="100" baseline="0" dirty="0">
                <a:latin typeface="楷体" panose="02010609060101010101" pitchFamily="49" charset="-122"/>
                <a:ea typeface="楷体" panose="02010609060101010101" pitchFamily="49" charset="-122"/>
              </a:rPr>
              <a:t>元以下的标准处以罚款；给被派遣劳动者造成损害的，劳务派遣单位和用工单位承担连带赔偿责任。</a:t>
            </a:r>
          </a:p>
        </p:txBody>
      </p:sp>
    </p:spTree>
    <p:extLst>
      <p:ext uri="{BB962C8B-B14F-4D97-AF65-F5344CB8AC3E}">
        <p14:creationId xmlns:p14="http://schemas.microsoft.com/office/powerpoint/2010/main" val="20607854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6DDF9A-4AEB-468D-8B5D-951A16E558EE}"/>
              </a:ext>
            </a:extLst>
          </p:cNvPr>
          <p:cNvSpPr>
            <a:spLocks noGrp="1"/>
          </p:cNvSpPr>
          <p:nvPr>
            <p:ph type="title"/>
          </p:nvPr>
        </p:nvSpPr>
        <p:spPr/>
        <p:txBody>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九、非全日制用工相关规定</a:t>
            </a:r>
            <a:endParaRPr lang="zh-CN" altLang="en-US" dirty="0"/>
          </a:p>
        </p:txBody>
      </p:sp>
      <p:sp>
        <p:nvSpPr>
          <p:cNvPr id="3" name="文本占位符 2">
            <a:extLst>
              <a:ext uri="{FF2B5EF4-FFF2-40B4-BE49-F238E27FC236}">
                <a16:creationId xmlns:a16="http://schemas.microsoft.com/office/drawing/2014/main" id="{6D07FC80-0CAB-41B9-AA23-43FBBF419301}"/>
              </a:ext>
            </a:extLst>
          </p:cNvPr>
          <p:cNvSpPr>
            <a:spLocks noGrp="1"/>
          </p:cNvSpPr>
          <p:nvPr>
            <p:ph type="body" idx="1"/>
          </p:nvPr>
        </p:nvSpPr>
        <p:spPr/>
        <p:txBody>
          <a:bodyPr>
            <a:normAutofit/>
          </a:bodyPr>
          <a:lstStyle/>
          <a:p>
            <a:pPr marR="0" lvl="1" rtl="0"/>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非全日制用工的概念</a:t>
            </a:r>
          </a:p>
          <a:p>
            <a:pPr marR="0" lvl="2" rtl="0"/>
            <a:r>
              <a:rPr lang="zh-CN" altLang="en-US" b="0" i="0" u="none" strike="noStrike" kern="100" baseline="0" dirty="0">
                <a:latin typeface="等线 Light" panose="02010600030101010101" pitchFamily="2" charset="-122"/>
                <a:ea typeface="等线 Light" panose="02010600030101010101" pitchFamily="2" charset="-122"/>
              </a:rPr>
              <a:t>非全日制劳动是灵活就业的一种重要形式。</a:t>
            </a:r>
          </a:p>
          <a:p>
            <a:pPr marR="0" lvl="2" rtl="0"/>
            <a:r>
              <a:rPr lang="zh-CN" altLang="en-US" b="0" i="0" u="none" strike="noStrike" kern="100" baseline="0" dirty="0">
                <a:latin typeface="等线 Light" panose="02010600030101010101" pitchFamily="2" charset="-122"/>
                <a:ea typeface="等线 Light" panose="02010600030101010101" pitchFamily="2" charset="-122"/>
              </a:rPr>
              <a:t>非全日制用工，是指以小时计酬为主，劳动者在同一用人单位一般平均每日工作时间不超过四小时，每周工作时间累计不超过二十四小时的用工形式。在非全日制用工中，双方当事人可以订立口头协议。从事非全日制用工的劳动者可以与一个或者一个以上用人单位订立劳动合同；但是，后订立的劳动合同不得影响先订立的劳动合同的履行。</a:t>
            </a:r>
          </a:p>
          <a:p>
            <a:pPr marR="0" lvl="1" rtl="0"/>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1564232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D676EB-9657-4051-B3AF-04AA5D44600E}"/>
              </a:ext>
            </a:extLst>
          </p:cNvPr>
          <p:cNvSpPr>
            <a:spLocks noGrp="1"/>
          </p:cNvSpPr>
          <p:nvPr>
            <p:ph type="title"/>
          </p:nvPr>
        </p:nvSpPr>
        <p:spPr/>
        <p:txBody>
          <a:bodyPr/>
          <a:lstStyle/>
          <a:p>
            <a:pPr marR="0" lvl="0" rtl="0"/>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非全日制用工的特点</a:t>
            </a:r>
            <a:endParaRPr lang="zh-CN" altLang="en-US" dirty="0"/>
          </a:p>
        </p:txBody>
      </p:sp>
      <p:sp>
        <p:nvSpPr>
          <p:cNvPr id="3" name="文本占位符 2">
            <a:extLst>
              <a:ext uri="{FF2B5EF4-FFF2-40B4-BE49-F238E27FC236}">
                <a16:creationId xmlns:a16="http://schemas.microsoft.com/office/drawing/2014/main" id="{2B57AF8E-410A-4A30-BD80-CB903BA76DA3}"/>
              </a:ext>
            </a:extLst>
          </p:cNvPr>
          <p:cNvSpPr>
            <a:spLocks noGrp="1"/>
          </p:cNvSpPr>
          <p:nvPr>
            <p:ph type="body" idx="1"/>
          </p:nvPr>
        </p:nvSpPr>
        <p:spPr/>
        <p:txBody>
          <a:bodyPr>
            <a:normAutofit lnSpcReduction="10000"/>
          </a:bodyPr>
          <a:lstStyle/>
          <a:p>
            <a:pPr marR="0" lvl="2" rtl="0"/>
            <a:r>
              <a:rPr lang="zh-CN" altLang="en-US" b="0" i="0" u="none" strike="noStrike" kern="100" baseline="0">
                <a:latin typeface="等线 Light" panose="02010600030101010101" pitchFamily="2" charset="-122"/>
                <a:ea typeface="等线 Light" panose="02010600030101010101" pitchFamily="2" charset="-122"/>
              </a:rPr>
              <a:t>根据</a:t>
            </a:r>
            <a:r>
              <a:rPr lang="en-US" altLang="zh-CN" b="0" i="0" u="none" strike="noStrike" kern="100" baseline="0">
                <a:latin typeface="等线 Light" panose="02010600030101010101" pitchFamily="2" charset="-122"/>
                <a:ea typeface="等线 Light" panose="02010600030101010101" pitchFamily="2" charset="-122"/>
              </a:rPr>
              <a:t>《</a:t>
            </a:r>
            <a:r>
              <a:rPr lang="zh-CN" altLang="en-US" b="0" i="0" u="none" strike="noStrike" kern="100" baseline="0">
                <a:latin typeface="等线 Light" panose="02010600030101010101" pitchFamily="2" charset="-122"/>
                <a:ea typeface="等线 Light" panose="02010600030101010101" pitchFamily="2" charset="-122"/>
              </a:rPr>
              <a:t>劳动合同法</a:t>
            </a:r>
            <a:r>
              <a:rPr lang="en-US" altLang="zh-CN" b="0" i="0" u="none" strike="noStrike" kern="100" baseline="0">
                <a:latin typeface="等线 Light" panose="02010600030101010101" pitchFamily="2" charset="-122"/>
                <a:ea typeface="等线 Light" panose="02010600030101010101" pitchFamily="2" charset="-122"/>
              </a:rPr>
              <a:t>》</a:t>
            </a:r>
            <a:r>
              <a:rPr lang="zh-CN" altLang="en-US" b="0" i="0" u="none" strike="noStrike" kern="100" baseline="0">
                <a:latin typeface="等线 Light" panose="02010600030101010101" pitchFamily="2" charset="-122"/>
                <a:ea typeface="等线 Light" panose="02010600030101010101" pitchFamily="2" charset="-122"/>
              </a:rPr>
              <a:t>第六十八条至第七十二条的规定，非全日制用工具有以下主要特点：</a:t>
            </a:r>
          </a:p>
          <a:p>
            <a:pPr marR="0" lvl="2" rtl="0"/>
            <a:r>
              <a:rPr lang="zh-CN" altLang="en-US" b="0" i="0" u="none" strike="noStrike" kern="100" baseline="0">
                <a:latin typeface="等线 Light" panose="02010600030101010101" pitchFamily="2" charset="-122"/>
                <a:ea typeface="等线 Light" panose="02010600030101010101" pitchFamily="2" charset="-122"/>
              </a:rPr>
              <a:t>（</a:t>
            </a:r>
            <a:r>
              <a:rPr lang="en-US" altLang="zh-CN" b="0" i="0" u="none" strike="noStrike" kern="100" baseline="0">
                <a:latin typeface="等线 Light" panose="02010600030101010101" pitchFamily="2" charset="-122"/>
                <a:ea typeface="等线 Light" panose="02010600030101010101" pitchFamily="2" charset="-122"/>
              </a:rPr>
              <a:t>1</a:t>
            </a:r>
            <a:r>
              <a:rPr lang="zh-CN" altLang="en-US" b="0" i="0" u="none" strike="noStrike" kern="100" baseline="0">
                <a:latin typeface="等线 Light" panose="02010600030101010101" pitchFamily="2" charset="-122"/>
                <a:ea typeface="等线 Light" panose="02010600030101010101" pitchFamily="2" charset="-122"/>
              </a:rPr>
              <a:t>）非强制订立书面劳动合同：根据</a:t>
            </a:r>
            <a:r>
              <a:rPr lang="en-US" altLang="zh-CN" b="0" i="0" u="none" strike="noStrike" kern="100" baseline="0">
                <a:latin typeface="等线 Light" panose="02010600030101010101" pitchFamily="2" charset="-122"/>
                <a:ea typeface="等线 Light" panose="02010600030101010101" pitchFamily="2" charset="-122"/>
              </a:rPr>
              <a:t>《</a:t>
            </a:r>
            <a:r>
              <a:rPr lang="zh-CN" altLang="en-US" b="0" i="0" u="none" strike="noStrike" kern="100" baseline="0">
                <a:latin typeface="等线 Light" panose="02010600030101010101" pitchFamily="2" charset="-122"/>
                <a:ea typeface="等线 Light" panose="02010600030101010101" pitchFamily="2" charset="-122"/>
              </a:rPr>
              <a:t>劳动合同法</a:t>
            </a:r>
            <a:r>
              <a:rPr lang="en-US" altLang="zh-CN" b="0" i="0" u="none" strike="noStrike" kern="100" baseline="0">
                <a:latin typeface="等线 Light" panose="02010600030101010101" pitchFamily="2" charset="-122"/>
                <a:ea typeface="等线 Light" panose="02010600030101010101" pitchFamily="2" charset="-122"/>
              </a:rPr>
              <a:t>》</a:t>
            </a:r>
            <a:r>
              <a:rPr lang="zh-CN" altLang="en-US" b="0" i="0" u="none" strike="noStrike" kern="100" baseline="0">
                <a:latin typeface="等线 Light" panose="02010600030101010101" pitchFamily="2" charset="-122"/>
                <a:ea typeface="等线 Light" panose="02010600030101010101" pitchFamily="2" charset="-122"/>
              </a:rPr>
              <a:t>的规定，建立劳动关系，应当订立书面劳动合同，但例外的是非全日制用工双方当事人可以仅订立口头协议，双方通过口头约定的方式明确各自的权利、义务，这也体现了非全日制用工的灵活性。</a:t>
            </a:r>
          </a:p>
          <a:p>
            <a:pPr marR="0" lvl="2" rtl="0"/>
            <a:r>
              <a:rPr lang="zh-CN" altLang="en-US" b="0" i="0" u="none" strike="noStrike" kern="100" baseline="0">
                <a:latin typeface="等线 Light" panose="02010600030101010101" pitchFamily="2" charset="-122"/>
                <a:ea typeface="等线 Light" panose="02010600030101010101" pitchFamily="2" charset="-122"/>
              </a:rPr>
              <a:t>（</a:t>
            </a:r>
            <a:r>
              <a:rPr lang="en-US" altLang="zh-CN" b="0" i="0" u="none" strike="noStrike" kern="100" baseline="0">
                <a:latin typeface="等线 Light" panose="02010600030101010101" pitchFamily="2" charset="-122"/>
                <a:ea typeface="等线 Light" panose="02010600030101010101" pitchFamily="2" charset="-122"/>
              </a:rPr>
              <a:t>2</a:t>
            </a:r>
            <a:r>
              <a:rPr lang="zh-CN" altLang="en-US" b="0" i="0" u="none" strike="noStrike" kern="100" baseline="0">
                <a:latin typeface="等线 Light" panose="02010600030101010101" pitchFamily="2" charset="-122"/>
                <a:ea typeface="等线 Light" panose="02010600030101010101" pitchFamily="2" charset="-122"/>
              </a:rPr>
              <a:t>）可建立多重劳动关系：通常全日制员工只能与一家用人单位建立劳动关系，而从事非全日制用工的劳动者可以与一个或者一个以上用人单位订立劳动合同，只不过是后订立的劳动合同不得影响先订立的劳动合同的履行。</a:t>
            </a:r>
          </a:p>
          <a:p>
            <a:pPr marR="0" lvl="2" rtl="0"/>
            <a:r>
              <a:rPr lang="zh-CN" altLang="en-US" b="0" i="0" u="none" strike="noStrike" kern="100" baseline="0">
                <a:latin typeface="等线 Light" panose="02010600030101010101" pitchFamily="2" charset="-122"/>
                <a:ea typeface="等线 Light" panose="02010600030101010101" pitchFamily="2" charset="-122"/>
              </a:rPr>
              <a:t>（</a:t>
            </a:r>
            <a:r>
              <a:rPr lang="en-US" altLang="zh-CN" b="0" i="0" u="none" strike="noStrike" kern="100" baseline="0">
                <a:latin typeface="等线 Light" panose="02010600030101010101" pitchFamily="2" charset="-122"/>
                <a:ea typeface="等线 Light" panose="02010600030101010101" pitchFamily="2" charset="-122"/>
              </a:rPr>
              <a:t>3</a:t>
            </a:r>
            <a:r>
              <a:rPr lang="zh-CN" altLang="en-US" b="0" i="0" u="none" strike="noStrike" kern="100" baseline="0">
                <a:latin typeface="等线 Light" panose="02010600030101010101" pitchFamily="2" charset="-122"/>
                <a:ea typeface="等线 Light" panose="02010600030101010101" pitchFamily="2" charset="-122"/>
              </a:rPr>
              <a:t>）工作时间灵活：一般平均每日工作时间不超过</a:t>
            </a:r>
            <a:r>
              <a:rPr lang="en-US" altLang="zh-CN" b="0" i="0" u="none" strike="noStrike" kern="100" baseline="0">
                <a:latin typeface="等线 Light" panose="02010600030101010101" pitchFamily="2" charset="-122"/>
                <a:ea typeface="等线 Light" panose="02010600030101010101" pitchFamily="2" charset="-122"/>
              </a:rPr>
              <a:t>4</a:t>
            </a:r>
            <a:r>
              <a:rPr lang="zh-CN" altLang="en-US" b="0" i="0" u="none" strike="noStrike" kern="100" baseline="0">
                <a:latin typeface="等线 Light" panose="02010600030101010101" pitchFamily="2" charset="-122"/>
                <a:ea typeface="等线 Light" panose="02010600030101010101" pitchFamily="2" charset="-122"/>
              </a:rPr>
              <a:t>小时，每周工作时间累计不超过</a:t>
            </a:r>
            <a:r>
              <a:rPr lang="en-US" altLang="zh-CN" b="0" i="0" u="none" strike="noStrike" kern="100" baseline="0">
                <a:latin typeface="等线 Light" panose="02010600030101010101" pitchFamily="2" charset="-122"/>
                <a:ea typeface="等线 Light" panose="02010600030101010101" pitchFamily="2" charset="-122"/>
              </a:rPr>
              <a:t>24</a:t>
            </a:r>
            <a:r>
              <a:rPr lang="zh-CN" altLang="en-US" b="0" i="0" u="none" strike="noStrike" kern="100" baseline="0">
                <a:latin typeface="等线 Light" panose="02010600030101010101" pitchFamily="2" charset="-122"/>
                <a:ea typeface="等线 Light" panose="02010600030101010101" pitchFamily="2" charset="-122"/>
              </a:rPr>
              <a:t>小时，在上述时限内具体工作时间安排可由用人单位灵活自主决定和安排。</a:t>
            </a:r>
          </a:p>
          <a:p>
            <a:pPr marR="0" lvl="2" rtl="0"/>
            <a:r>
              <a:rPr lang="zh-CN" altLang="en-US" b="0" i="0" u="none" strike="noStrike" kern="100" baseline="0">
                <a:latin typeface="等线 Light" panose="02010600030101010101" pitchFamily="2" charset="-122"/>
                <a:ea typeface="等线 Light" panose="02010600030101010101" pitchFamily="2" charset="-122"/>
              </a:rPr>
              <a:t>（</a:t>
            </a:r>
            <a:r>
              <a:rPr lang="en-US" altLang="zh-CN" b="0" i="0" u="none" strike="noStrike" kern="100" baseline="0">
                <a:latin typeface="等线 Light" panose="02010600030101010101" pitchFamily="2" charset="-122"/>
                <a:ea typeface="等线 Light" panose="02010600030101010101" pitchFamily="2" charset="-122"/>
              </a:rPr>
              <a:t>4</a:t>
            </a:r>
            <a:r>
              <a:rPr lang="zh-CN" altLang="en-US" b="0" i="0" u="none" strike="noStrike" kern="100" baseline="0">
                <a:latin typeface="等线 Light" panose="02010600030101010101" pitchFamily="2" charset="-122"/>
                <a:ea typeface="等线 Light" panose="02010600030101010101" pitchFamily="2" charset="-122"/>
              </a:rPr>
              <a:t>）薪资支付周期短：非全日制用工劳动报酬结算支付周期最长不得超过十五日。</a:t>
            </a:r>
          </a:p>
          <a:p>
            <a:pPr marR="0" lvl="2" rtl="0"/>
            <a:r>
              <a:rPr lang="zh-CN" altLang="en-US" b="0" i="0" u="none" strike="noStrike" kern="100" baseline="0">
                <a:latin typeface="等线 Light" panose="02010600030101010101" pitchFamily="2" charset="-122"/>
                <a:ea typeface="等线 Light" panose="02010600030101010101" pitchFamily="2" charset="-122"/>
              </a:rPr>
              <a:t>（</a:t>
            </a:r>
            <a:r>
              <a:rPr lang="en-US" altLang="zh-CN" b="0" i="0" u="none" strike="noStrike" kern="100" baseline="0">
                <a:latin typeface="等线 Light" panose="02010600030101010101" pitchFamily="2" charset="-122"/>
                <a:ea typeface="等线 Light" panose="02010600030101010101" pitchFamily="2" charset="-122"/>
              </a:rPr>
              <a:t>5</a:t>
            </a:r>
            <a:r>
              <a:rPr lang="zh-CN" altLang="en-US" b="0" i="0" u="none" strike="noStrike" kern="100" baseline="0">
                <a:latin typeface="等线 Light" panose="02010600030101010101" pitchFamily="2" charset="-122"/>
                <a:ea typeface="等线 Light" panose="02010600030101010101" pitchFamily="2" charset="-122"/>
              </a:rPr>
              <a:t>）解约方式灵活：全日制用工模式下，解雇保护标准严格，必须满足法律规定的条件、程序等方可解除员工的劳动关系，否则用人单位将承担违法解雇的不利后果，然而在非全日制用工模式下，双方当事人任何一方都可以随时通知对方终止用工且终止用工的，用人单位无需向劳动者支付经济补偿。</a:t>
            </a:r>
            <a:endParaRPr lang="zh-CN" altLang="en-US"/>
          </a:p>
        </p:txBody>
      </p:sp>
    </p:spTree>
    <p:extLst>
      <p:ext uri="{BB962C8B-B14F-4D97-AF65-F5344CB8AC3E}">
        <p14:creationId xmlns:p14="http://schemas.microsoft.com/office/powerpoint/2010/main" val="36916658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8ABECC-E60F-43AA-94EE-A6AE060272EA}"/>
              </a:ext>
            </a:extLst>
          </p:cNvPr>
          <p:cNvSpPr>
            <a:spLocks noGrp="1"/>
          </p:cNvSpPr>
          <p:nvPr>
            <p:ph type="title"/>
          </p:nvPr>
        </p:nvSpPr>
        <p:spPr/>
        <p:txBody>
          <a:bodyPr>
            <a:normAutofit fontScale="90000"/>
          </a:bodyPr>
          <a:lstStyle/>
          <a:p>
            <a:pPr marR="0" rtl="0"/>
            <a:r>
              <a:rPr lang="zh-CN" altLang="en-US" b="0" i="0" u="none" strike="noStrike" kern="2200" baseline="0" dirty="0">
                <a:latin typeface="仿宋" panose="02010609060101010101" pitchFamily="49" charset="-122"/>
                <a:ea typeface="仿宋" panose="02010609060101010101" pitchFamily="49" charset="-122"/>
              </a:rPr>
              <a:t>第三节 工作时间、休息休假、工资和劳动保护的规定</a:t>
            </a:r>
          </a:p>
        </p:txBody>
      </p:sp>
      <p:sp>
        <p:nvSpPr>
          <p:cNvPr id="3" name="文本占位符 2">
            <a:extLst>
              <a:ext uri="{FF2B5EF4-FFF2-40B4-BE49-F238E27FC236}">
                <a16:creationId xmlns:a16="http://schemas.microsoft.com/office/drawing/2014/main" id="{FFF52476-B35B-4FC6-9DD6-748BEA294928}"/>
              </a:ext>
            </a:extLst>
          </p:cNvPr>
          <p:cNvSpPr>
            <a:spLocks noGrp="1"/>
          </p:cNvSpPr>
          <p:nvPr>
            <p:ph type="body" idx="1"/>
          </p:nvPr>
        </p:nvSpPr>
        <p:spPr/>
        <p:txBody>
          <a:bodyPr>
            <a:normAutofit fontScale="92500"/>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一、工资</a:t>
            </a:r>
          </a:p>
          <a:p>
            <a:pPr marR="0" lvl="1" rtl="0"/>
            <a:r>
              <a:rPr lang="zh-CN" altLang="en-US" b="0" i="0" u="none" strike="noStrike" kern="100" baseline="0" dirty="0">
                <a:latin typeface="Times New Roman" panose="02020603050405020304" pitchFamily="18" charset="0"/>
                <a:ea typeface="宋体" panose="02010600030101010101" pitchFamily="2" charset="-122"/>
              </a:rPr>
              <a:t>（一）工资分配原则</a:t>
            </a:r>
          </a:p>
          <a:p>
            <a:pPr marR="0" lvl="2" rtl="0"/>
            <a:r>
              <a:rPr lang="zh-CN" altLang="en-US" b="0" i="0" u="none" strike="noStrike" kern="100" baseline="0" dirty="0">
                <a:latin typeface="等线 Light" panose="02010600030101010101" pitchFamily="2" charset="-122"/>
                <a:ea typeface="等线 Light" panose="02010600030101010101" pitchFamily="2" charset="-122"/>
              </a:rPr>
              <a:t>工资是职工因参加企业劳动，作为劳动报酬领取，并由企业定期支付一定数额的货币。用人单位根据本单位的生产经营特点和经济效益，依法自主确定本单位的工资分配方式和工资水平。</a:t>
            </a:r>
          </a:p>
          <a:p>
            <a:pPr marR="0" lvl="2" rtl="0"/>
            <a:r>
              <a:rPr lang="zh-CN" altLang="en-US" b="0" i="0" u="none" strike="noStrike" kern="100" baseline="0" dirty="0">
                <a:latin typeface="等线 Light" panose="02010600030101010101" pitchFamily="2" charset="-122"/>
                <a:ea typeface="等线 Light" panose="02010600030101010101" pitchFamily="2" charset="-122"/>
              </a:rPr>
              <a:t>为了保证国家对用人单位工资总量的宏观控制，</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中华人民共和国劳动法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规定了工资分配应遵守的基本原则：</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按劳分配原则。指按照劳动者提供的劳动数量和劳动质量支付相应的工资。等量劳动取得等量报酬，实行按劳分配原则，要体现奖勤罚懒，奖优罚劣，多劳多得，少劳少得。</a:t>
            </a:r>
          </a:p>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同工同酬原则。同工同酬是指提供的劳动数量和劳动质量相同，领取相等的报酬。实行同工同酬，要求对所有劳动者不分性别、年龄、种族、民族，只要付出同等劳动，就付给同等的劳动报酬。</a:t>
            </a:r>
          </a:p>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工资水平适应经济发展原则。工资水平是指一定区域和一定时间内劳动者平均收入的高低程度。生产决定分配，只有经济发展才能提供更多的可分配的社会产品，因此工资水平必须与经济发展水平相适应。工资水平在经济发展的基础上逐步提高。</a:t>
            </a:r>
          </a:p>
        </p:txBody>
      </p:sp>
    </p:spTree>
    <p:extLst>
      <p:ext uri="{BB962C8B-B14F-4D97-AF65-F5344CB8AC3E}">
        <p14:creationId xmlns:p14="http://schemas.microsoft.com/office/powerpoint/2010/main" val="2770600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2AA3B-AD84-4D79-B324-15EDA27F41F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86D54DE-CDF9-4927-AA2E-B22ECB580864}"/>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（二）工资支付</a:t>
            </a:r>
          </a:p>
          <a:p>
            <a:pPr marR="0" lvl="2" rtl="0"/>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第五十条和第五十一条规定，工资应当以货币形式按月支付给劳动者本人。不得克扣或者无故拖欠劳动者的工资。劳动者在法定休假日和婚丧假期间以及依法参加社会活动期间，用人单位应当依法支付工资。</a:t>
            </a:r>
          </a:p>
          <a:p>
            <a:pPr marR="0" lvl="1" rtl="0"/>
            <a:r>
              <a:rPr lang="zh-CN" altLang="en-US" b="0" i="0" u="none" strike="noStrike" kern="100" baseline="0" dirty="0">
                <a:latin typeface="Times New Roman" panose="02020603050405020304" pitchFamily="18" charset="0"/>
                <a:ea typeface="宋体" panose="02010600030101010101" pitchFamily="2" charset="-122"/>
              </a:rPr>
              <a:t>（三）最低工资保障</a:t>
            </a:r>
          </a:p>
          <a:p>
            <a:pPr marR="0" lvl="3" rtl="0"/>
            <a:r>
              <a:rPr lang="zh-CN" altLang="en-US" b="0" i="0" u="none" strike="noStrike" kern="100" baseline="0" dirty="0">
                <a:latin typeface="Times New Roman" panose="02020603050405020304" pitchFamily="18" charset="0"/>
                <a:ea typeface="宋体" panose="02010600030101010101" pitchFamily="2" charset="-122"/>
              </a:rPr>
              <a:t>国家实行最低工资保障制度。“最低工资”是指劳动者在法定工作时间内履行了正常劳动义务的前提下，由其所在单位支付的最低劳动报酬，其一般不包括加班工资、特殊工作环境、特殊条件下的津贴，也不包括劳动者保险、福利待遇和各种非货币的收入。</a:t>
            </a:r>
          </a:p>
          <a:p>
            <a:pPr marR="0" lvl="3" rtl="0"/>
            <a:r>
              <a:rPr lang="zh-CN" altLang="en-US" b="0" i="0" u="none" strike="noStrike" kern="100" baseline="0" dirty="0">
                <a:latin typeface="Times New Roman" panose="02020603050405020304" pitchFamily="18" charset="0"/>
                <a:ea typeface="宋体" panose="02010600030101010101" pitchFamily="2" charset="-122"/>
              </a:rPr>
              <a:t>在我国，最低工资应以法定货币按时支付最低工资的具体标准由省、自治区、直辖市人民政府规定，报国务院备案。用人单位支付劳动者的工资不得低于当地最低工资标准。</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5075248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B5F49C-1C06-4F63-AA5C-767174304F6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FFA4A61-5B9E-47DC-B8FB-0565D0CBE231}"/>
              </a:ext>
            </a:extLst>
          </p:cNvPr>
          <p:cNvSpPr>
            <a:spLocks noGrp="1"/>
          </p:cNvSpPr>
          <p:nvPr>
            <p:ph type="body" idx="1"/>
          </p:nvPr>
        </p:nvSpPr>
        <p:spPr/>
        <p:txBody>
          <a:bodyPr>
            <a:normAutofit/>
          </a:bodyPr>
          <a:lstStyle/>
          <a:p>
            <a:pPr marR="0" lvl="3" rtl="0"/>
            <a:r>
              <a:rPr lang="zh-CN" altLang="en-US" b="0" i="0" u="none" strike="noStrike" kern="100" baseline="0" dirty="0">
                <a:latin typeface="楷体" panose="02010609060101010101" pitchFamily="49" charset="-122"/>
                <a:ea typeface="楷体" panose="02010609060101010101" pitchFamily="49" charset="-122"/>
              </a:rPr>
              <a:t>相关条文：</a:t>
            </a:r>
          </a:p>
          <a:p>
            <a:pPr marR="0" lvl="3" rtl="0"/>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劳动法</a:t>
            </a:r>
            <a:r>
              <a:rPr lang="en-US" altLang="zh-CN" b="0" i="0" u="none" strike="noStrike" kern="100" baseline="0" dirty="0">
                <a:latin typeface="楷体" panose="02010609060101010101" pitchFamily="49" charset="-122"/>
                <a:ea typeface="楷体" panose="02010609060101010101" pitchFamily="49" charset="-122"/>
              </a:rPr>
              <a:t>》</a:t>
            </a:r>
          </a:p>
          <a:p>
            <a:pPr marR="0" lvl="3" rtl="0"/>
            <a:r>
              <a:rPr lang="zh-CN" altLang="en-US" b="0" i="0" u="none" strike="noStrike" kern="100" baseline="0" dirty="0">
                <a:latin typeface="楷体" panose="02010609060101010101" pitchFamily="49" charset="-122"/>
                <a:ea typeface="楷体" panose="02010609060101010101" pitchFamily="49" charset="-122"/>
              </a:rPr>
              <a:t>第四十八条 国家实行最低工资保障制度。用人单位支付劳动者的工资不得低于当地最低工资标准。</a:t>
            </a:r>
          </a:p>
          <a:p>
            <a:pPr marR="0" lvl="3" rtl="0"/>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劳动合同法</a:t>
            </a:r>
            <a:r>
              <a:rPr lang="en-US" altLang="zh-CN" b="0" i="0" u="none" strike="noStrike" kern="100" baseline="0" dirty="0">
                <a:latin typeface="楷体" panose="02010609060101010101" pitchFamily="49" charset="-122"/>
                <a:ea typeface="楷体" panose="02010609060101010101" pitchFamily="49" charset="-122"/>
              </a:rPr>
              <a:t>》</a:t>
            </a:r>
          </a:p>
          <a:p>
            <a:pPr marR="0" lvl="3" rtl="0"/>
            <a:r>
              <a:rPr lang="zh-CN" altLang="en-US" b="0" i="0" u="none" strike="noStrike" kern="100" baseline="0" dirty="0">
                <a:latin typeface="楷体" panose="02010609060101010101" pitchFamily="49" charset="-122"/>
                <a:ea typeface="楷体" panose="02010609060101010101" pitchFamily="49" charset="-122"/>
              </a:rPr>
              <a:t>第二十条 劳动者在试用期的工资不得低于本单位相同岗位最低档工资或者劳动合同约定工资的百分之八十，并不得低于用人单位所在地的最低工资标准。</a:t>
            </a:r>
          </a:p>
          <a:p>
            <a:pPr marR="0" lvl="3" rtl="0"/>
            <a:r>
              <a:rPr lang="zh-CN" altLang="en-US" b="0" i="0" u="none" strike="noStrike" kern="100" baseline="0" dirty="0">
                <a:latin typeface="楷体" panose="02010609060101010101" pitchFamily="49" charset="-122"/>
                <a:ea typeface="楷体" panose="02010609060101010101" pitchFamily="49" charset="-122"/>
              </a:rPr>
              <a:t>劳动部关于贯彻执行</a:t>
            </a:r>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中华人民共和国劳动法</a:t>
            </a:r>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若干问题的意见（劳部发</a:t>
            </a:r>
            <a:r>
              <a:rPr lang="en-US" altLang="zh-CN" b="0" i="0" u="none" strike="noStrike" kern="100" baseline="0" dirty="0">
                <a:latin typeface="楷体" panose="02010609060101010101" pitchFamily="49" charset="-122"/>
                <a:ea typeface="楷体" panose="02010609060101010101" pitchFamily="49" charset="-122"/>
              </a:rPr>
              <a:t>[1995]309</a:t>
            </a:r>
            <a:r>
              <a:rPr lang="zh-CN" altLang="en-US" b="0" i="0" u="none" strike="noStrike" kern="100" baseline="0" dirty="0">
                <a:latin typeface="楷体" panose="02010609060101010101" pitchFamily="49" charset="-122"/>
                <a:ea typeface="楷体" panose="02010609060101010101" pitchFamily="49" charset="-122"/>
              </a:rPr>
              <a:t>号）</a:t>
            </a:r>
          </a:p>
          <a:p>
            <a:pPr marR="0" lvl="3" rtl="0"/>
            <a:r>
              <a:rPr lang="zh-CN" altLang="en-US" b="0" i="0" u="none" strike="noStrike" kern="100" baseline="0" dirty="0">
                <a:latin typeface="楷体" panose="02010609060101010101" pitchFamily="49" charset="-122"/>
                <a:ea typeface="楷体" panose="02010609060101010101" pitchFamily="49" charset="-122"/>
              </a:rPr>
              <a:t>第五十七条 劳动者与用人单位形成或建立劳动关系后，试用、熟练、见习期间，劳动者在法定工作时间内，提供了正常劳动情况下，雇主必须支付劳动者不低于当地标准的最低工资。</a:t>
            </a:r>
          </a:p>
          <a:p>
            <a:pPr marR="0" lvl="3" rtl="0"/>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最低工资规定</a:t>
            </a:r>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（劳动和社会保障部令第</a:t>
            </a:r>
            <a:r>
              <a:rPr lang="en-US" altLang="zh-CN" b="0" i="0" u="none" strike="noStrike" kern="100" baseline="0" dirty="0">
                <a:latin typeface="楷体" panose="02010609060101010101" pitchFamily="49" charset="-122"/>
                <a:ea typeface="楷体" panose="02010609060101010101" pitchFamily="49" charset="-122"/>
              </a:rPr>
              <a:t>21</a:t>
            </a:r>
            <a:r>
              <a:rPr lang="zh-CN" altLang="en-US" b="0" i="0" u="none" strike="noStrike" kern="100" baseline="0" dirty="0">
                <a:latin typeface="楷体" panose="02010609060101010101" pitchFamily="49" charset="-122"/>
                <a:ea typeface="楷体" panose="02010609060101010101" pitchFamily="49" charset="-122"/>
              </a:rPr>
              <a:t>号）</a:t>
            </a:r>
          </a:p>
          <a:p>
            <a:pPr marR="0" lvl="3" rtl="0"/>
            <a:r>
              <a:rPr lang="zh-CN" altLang="en-US" b="0" i="0" u="none" strike="noStrike" kern="100" baseline="0" dirty="0">
                <a:latin typeface="楷体" panose="02010609060101010101" pitchFamily="49" charset="-122"/>
                <a:ea typeface="楷体" panose="02010609060101010101" pitchFamily="49" charset="-122"/>
              </a:rPr>
              <a:t>第五条 最低工资标准一般采取月最低工资标准和小时最低工资标准的形式。月最低工资标准适用于全日制就业劳动者，小时最低工资标准适用于非全日制就业劳动者。</a:t>
            </a:r>
          </a:p>
        </p:txBody>
      </p:sp>
    </p:spTree>
    <p:extLst>
      <p:ext uri="{BB962C8B-B14F-4D97-AF65-F5344CB8AC3E}">
        <p14:creationId xmlns:p14="http://schemas.microsoft.com/office/powerpoint/2010/main" val="1571630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E4346F-7FE8-4258-BD47-50251D2DD144}"/>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08A18FBE-E2F9-49ED-AD5B-455C743D0525}"/>
              </a:ext>
            </a:extLst>
          </p:cNvPr>
          <p:cNvSpPr>
            <a:spLocks noGrp="1"/>
          </p:cNvSpPr>
          <p:nvPr>
            <p:ph type="body" idx="1"/>
          </p:nvPr>
        </p:nvSpPr>
        <p:spPr/>
        <p:txBody>
          <a:bodyPr>
            <a:normAutofit/>
          </a:bodyPr>
          <a:lstStyle/>
          <a:p>
            <a:pPr marR="0" lvl="3" rtl="0"/>
            <a:r>
              <a:rPr lang="zh-CN" altLang="en-US" b="0" i="0" u="none" strike="noStrike" kern="100" baseline="0" dirty="0">
                <a:solidFill>
                  <a:srgbClr val="333333"/>
                </a:solidFill>
                <a:latin typeface="宋体" panose="02010600030101010101" pitchFamily="2" charset="-122"/>
                <a:ea typeface="宋体" panose="02010600030101010101" pitchFamily="2" charset="-122"/>
              </a:rPr>
              <a:t>（</a:t>
            </a:r>
            <a:r>
              <a:rPr lang="en-US" altLang="zh-CN" b="0" i="0" u="none" strike="noStrike" kern="100" baseline="0" dirty="0">
                <a:solidFill>
                  <a:srgbClr val="333333"/>
                </a:solidFill>
                <a:latin typeface="宋体" panose="02010600030101010101" pitchFamily="2" charset="-122"/>
                <a:ea typeface="宋体" panose="02010600030101010101" pitchFamily="2" charset="-122"/>
              </a:rPr>
              <a:t>2</a:t>
            </a:r>
            <a:r>
              <a:rPr lang="zh-CN" altLang="en-US" b="0" i="0" u="none" strike="noStrike" kern="100" baseline="0" dirty="0">
                <a:solidFill>
                  <a:srgbClr val="333333"/>
                </a:solidFill>
                <a:latin typeface="宋体" panose="02010600030101010101" pitchFamily="2" charset="-122"/>
                <a:ea typeface="宋体" panose="02010600030101010101" pitchFamily="2" charset="-122"/>
              </a:rPr>
              <a:t>）县级以上人民政府把扩大就业作为经济和社会发展的重要目标，纳入国民经济和社会发展规划，并制定促进就业的中长期规划和年度工作计划。</a:t>
            </a:r>
          </a:p>
          <a:p>
            <a:pPr marR="0" lvl="3" rtl="0"/>
            <a:r>
              <a:rPr lang="zh-CN" altLang="en-US" b="0" i="0" u="none" strike="noStrike" kern="100" baseline="0" dirty="0">
                <a:solidFill>
                  <a:srgbClr val="333333"/>
                </a:solidFill>
                <a:latin typeface="宋体" panose="02010600030101010101" pitchFamily="2" charset="-122"/>
                <a:ea typeface="宋体" panose="02010600030101010101" pitchFamily="2" charset="-122"/>
              </a:rPr>
              <a:t>（</a:t>
            </a:r>
            <a:r>
              <a:rPr lang="en-US" altLang="zh-CN" b="0" i="0" u="none" strike="noStrike" kern="100" baseline="0" dirty="0">
                <a:solidFill>
                  <a:srgbClr val="333333"/>
                </a:solidFill>
                <a:latin typeface="宋体" panose="02010600030101010101" pitchFamily="2" charset="-122"/>
                <a:ea typeface="宋体" panose="02010600030101010101" pitchFamily="2" charset="-122"/>
              </a:rPr>
              <a:t>3</a:t>
            </a:r>
            <a:r>
              <a:rPr lang="zh-CN" altLang="en-US" b="0" i="0" u="none" strike="noStrike" kern="100" baseline="0" dirty="0">
                <a:solidFill>
                  <a:srgbClr val="333333"/>
                </a:solidFill>
                <a:latin typeface="宋体" panose="02010600030101010101" pitchFamily="2" charset="-122"/>
                <a:ea typeface="宋体" panose="02010600030101010101" pitchFamily="2" charset="-122"/>
              </a:rPr>
              <a:t>）县级以上人民政府通过发展经济和调整产业结构、规范人力资源市场、完善就业服务、加强职业教育和培训、提供就业援助等措施，创造就业条件，扩大就业。</a:t>
            </a:r>
          </a:p>
          <a:p>
            <a:pPr marR="0" lvl="3" rtl="0"/>
            <a:r>
              <a:rPr lang="zh-CN" altLang="en-US" b="0" i="0" u="none" strike="noStrike" kern="100" baseline="0" dirty="0">
                <a:solidFill>
                  <a:srgbClr val="333333"/>
                </a:solidFill>
                <a:latin typeface="宋体" panose="02010600030101010101" pitchFamily="2" charset="-122"/>
                <a:ea typeface="宋体" panose="02010600030101010101" pitchFamily="2" charset="-122"/>
              </a:rPr>
              <a:t>（</a:t>
            </a:r>
            <a:r>
              <a:rPr lang="en-US" altLang="zh-CN" b="0" i="0" u="none" strike="noStrike" kern="100" baseline="0" dirty="0">
                <a:solidFill>
                  <a:srgbClr val="333333"/>
                </a:solidFill>
                <a:latin typeface="宋体" panose="02010600030101010101" pitchFamily="2" charset="-122"/>
                <a:ea typeface="宋体" panose="02010600030101010101" pitchFamily="2" charset="-122"/>
              </a:rPr>
              <a:t>4</a:t>
            </a:r>
            <a:r>
              <a:rPr lang="zh-CN" altLang="en-US" b="0" i="0" u="none" strike="noStrike" kern="100" baseline="0" dirty="0">
                <a:solidFill>
                  <a:srgbClr val="333333"/>
                </a:solidFill>
                <a:latin typeface="宋体" panose="02010600030101010101" pitchFamily="2" charset="-122"/>
                <a:ea typeface="宋体" panose="02010600030101010101" pitchFamily="2" charset="-122"/>
              </a:rPr>
              <a:t>）国务院建立全国促进就业工作协调机制，研究就业工作中的重大问题，协调推动全国的促进就业工作。国务院劳动行政部门具体负责全国的促进就业工作。省、自治区、直辖市人民政府根据促进就业工作的需要，建立促进就业工作协调机制，协调解决本行政区域就业工作中的重大问题。县级以上人民政府有关部门按照各自的职责分工，共同做好促进就业工作。</a:t>
            </a:r>
            <a:endParaRPr lang="en-US" altLang="zh-CN" b="0" i="0" u="none" strike="noStrike" kern="100"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6583779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292411-916E-4251-9AAE-7FA408AC19E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FD66243-49BC-419E-80CF-01E11A08FBCE}"/>
              </a:ext>
            </a:extLst>
          </p:cNvPr>
          <p:cNvSpPr>
            <a:spLocks noGrp="1"/>
          </p:cNvSpPr>
          <p:nvPr>
            <p:ph type="body" idx="1"/>
          </p:nvPr>
        </p:nvSpPr>
        <p:spPr/>
        <p:txBody>
          <a:bodyPr>
            <a:normAutofit/>
          </a:bodyPr>
          <a:lstStyle/>
          <a:p>
            <a:pPr marR="0" lvl="3" rtl="0"/>
            <a:r>
              <a:rPr lang="en-US" altLang="zh-CN" b="0" i="0" u="none" strike="noStrike" kern="100" baseline="0" dirty="0">
                <a:latin typeface="等线 Light" panose="02010600030101010101" pitchFamily="2" charset="-122"/>
                <a:ea typeface="等线 Light" panose="02010600030101010101" pitchFamily="2" charset="-122"/>
              </a:rPr>
              <a:t>1</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支付条件</a:t>
            </a:r>
          </a:p>
          <a:p>
            <a:pPr marR="0" lvl="3" rtl="0"/>
            <a:r>
              <a:rPr lang="zh-CN" altLang="en-US" b="0" i="0" u="none" strike="noStrike" kern="100" baseline="0" dirty="0">
                <a:latin typeface="Times New Roman" panose="02020603050405020304" pitchFamily="18" charset="0"/>
                <a:ea typeface="宋体" panose="02010600030101010101" pitchFamily="2" charset="-122"/>
              </a:rPr>
              <a:t>劳动者与用人单位形成或建立劳动关系后（含试用、熟练、见习期间），在法定工作时间内提供了正常劳动，其所在的用人单位应当支付其不低于最低工资标准的工资。</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获得最低工资的前提是劳动者在法定工作时间内提供了正常劳动。正常劳动，是指劳动者按依法签订的劳动合同约定，在法定工作时间或劳动合同约定的工作时间内从事的劳动。劳动者依法享受带薪年休假、探亲假、婚丧假、生育（产）假、节育手术假等国家规定的假期间，以及法定工作时间内依法参加社会活动期间，视为提供了正常劳动。</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）最低工资标准是由政府通过立法确定的。省、自治区、直辖市范围内的不同行政区域可以有不同的最低工资标准。</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）只要劳动者提供了法定工作时间的正常劳动，用人单位支付的劳动报酬不得低于政府规定的最低工资标准。</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0111747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22FA46-9E71-4BA3-A209-F0F474D10E2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4695969-A11A-4E31-BB41-995B13CC731D}"/>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最低工资标准的确定</a:t>
            </a:r>
          </a:p>
          <a:p>
            <a:pPr marR="0" lvl="3" rtl="0"/>
            <a:r>
              <a:rPr lang="zh-CN" altLang="en-US" b="0" i="0" u="none" strike="noStrike" kern="100" baseline="0" dirty="0">
                <a:latin typeface="Times New Roman" panose="02020603050405020304" pitchFamily="18" charset="0"/>
                <a:ea typeface="宋体" panose="02010600030101010101" pitchFamily="2" charset="-122"/>
              </a:rPr>
              <a:t>最低工资标准每年会随着生活费用水平、职工平均工资水平、经济发展水平的变化而由当地政府进行调整。</a:t>
            </a:r>
          </a:p>
          <a:p>
            <a:pPr marR="0" lvl="3" rtl="0"/>
            <a:r>
              <a:rPr lang="zh-CN" altLang="en-US" b="0" i="0" u="none" strike="noStrike" kern="100" baseline="0" dirty="0">
                <a:latin typeface="Times New Roman" panose="02020603050405020304" pitchFamily="18" charset="0"/>
                <a:ea typeface="宋体" panose="02010600030101010101" pitchFamily="2" charset="-122"/>
              </a:rPr>
              <a:t>根据</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劳动法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第四十九条的规定，确定和调整最低工资标准应当综合参考下列因素：劳动者本人及平均赡养人口的最低生活费用；社会平均工资水平；劳动生产率；就业状况；以及地区之间经济发展水平的差异。</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5714332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74AA94-4EC3-4C83-98E3-77BAB71D1BF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B609077-049C-4F7E-B73D-0A2DF73A6F81}"/>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zh-CN" altLang="en-US" b="0" i="0" u="none" strike="noStrike" kern="100" baseline="0" dirty="0">
                <a:latin typeface="等线 Light" panose="02010600030101010101" pitchFamily="2" charset="-122"/>
                <a:ea typeface="等线 Light" panose="02010600030101010101" pitchFamily="2" charset="-122"/>
              </a:rPr>
              <a:t>最低工资标准的发布</a:t>
            </a:r>
          </a:p>
          <a:p>
            <a:pPr marR="0" lvl="3" rtl="0"/>
            <a:r>
              <a:rPr lang="zh-CN" altLang="en-US" b="0" i="0" u="none" strike="noStrike" kern="100" baseline="0" dirty="0">
                <a:latin typeface="Times New Roman" panose="02020603050405020304" pitchFamily="18" charset="0"/>
                <a:ea typeface="宋体" panose="02010600030101010101" pitchFamily="2" charset="-122"/>
              </a:rPr>
              <a:t>根据</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最低工资规定</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第八条至第十一条的规定，最低工资标准的确定和调整方案由省、自治区、直辖市人民政府劳动保障行政部门会同同级工会、企业联合会</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企业家协会研究拟订，并将拟订的方案报送劳动保障部。劳动保障部对方案可以提出修订意见，若在方案收到后</a:t>
            </a:r>
            <a:r>
              <a:rPr lang="en-US" altLang="zh-CN" b="0" i="0" u="none" strike="noStrike" kern="100" baseline="0" dirty="0">
                <a:latin typeface="Times New Roman" panose="02020603050405020304" pitchFamily="18" charset="0"/>
                <a:ea typeface="宋体" panose="02010600030101010101" pitchFamily="2" charset="-122"/>
              </a:rPr>
              <a:t>14</a:t>
            </a:r>
            <a:r>
              <a:rPr lang="zh-CN" altLang="en-US" b="0" i="0" u="none" strike="noStrike" kern="100" baseline="0" dirty="0">
                <a:latin typeface="Times New Roman" panose="02020603050405020304" pitchFamily="18" charset="0"/>
                <a:ea typeface="宋体" panose="02010600030101010101" pitchFamily="2" charset="-122"/>
              </a:rPr>
              <a:t>日内未提出修订意见的，视为同意。</a:t>
            </a:r>
          </a:p>
          <a:p>
            <a:pPr marR="0" lvl="3" rtl="0"/>
            <a:r>
              <a:rPr lang="zh-CN" altLang="en-US" b="0" i="0" u="none" strike="noStrike" kern="100" baseline="0" dirty="0">
                <a:latin typeface="Times New Roman" panose="02020603050405020304" pitchFamily="18" charset="0"/>
                <a:ea typeface="宋体" panose="02010600030101010101" pitchFamily="2" charset="-122"/>
              </a:rPr>
              <a:t>省、自治区、直辖市劳动保障行政部门应将本地区最低工资标准方案报省、自治区、直辖市人民政府批准，并在批准后</a:t>
            </a:r>
            <a:r>
              <a:rPr lang="en-US" altLang="zh-CN" b="0" i="0" u="none" strike="noStrike" kern="100" baseline="0" dirty="0">
                <a:latin typeface="Times New Roman" panose="02020603050405020304" pitchFamily="18" charset="0"/>
                <a:ea typeface="宋体" panose="02010600030101010101" pitchFamily="2" charset="-122"/>
              </a:rPr>
              <a:t>7</a:t>
            </a:r>
            <a:r>
              <a:rPr lang="zh-CN" altLang="en-US" b="0" i="0" u="none" strike="noStrike" kern="100" baseline="0" dirty="0">
                <a:latin typeface="Times New Roman" panose="02020603050405020304" pitchFamily="18" charset="0"/>
                <a:ea typeface="宋体" panose="02010600030101010101" pitchFamily="2" charset="-122"/>
              </a:rPr>
              <a:t>日内在当地政府公报上和至少一种全地区性报纸上发布。省、自治区、直辖市劳动保障行政部门应在发布后</a:t>
            </a:r>
            <a:r>
              <a:rPr lang="en-US" altLang="zh-CN" b="0" i="0" u="none" strike="noStrike" kern="100" baseline="0" dirty="0">
                <a:latin typeface="Times New Roman" panose="02020603050405020304" pitchFamily="18" charset="0"/>
                <a:ea typeface="宋体" panose="02010600030101010101" pitchFamily="2" charset="-122"/>
              </a:rPr>
              <a:t>10</a:t>
            </a:r>
            <a:r>
              <a:rPr lang="zh-CN" altLang="en-US" b="0" i="0" u="none" strike="noStrike" kern="100" baseline="0" dirty="0">
                <a:latin typeface="Times New Roman" panose="02020603050405020304" pitchFamily="18" charset="0"/>
                <a:ea typeface="宋体" panose="02010600030101010101" pitchFamily="2" charset="-122"/>
              </a:rPr>
              <a:t>日内将最低工资标准报劳动保障部。</a:t>
            </a:r>
          </a:p>
        </p:txBody>
      </p:sp>
    </p:spTree>
    <p:extLst>
      <p:ext uri="{BB962C8B-B14F-4D97-AF65-F5344CB8AC3E}">
        <p14:creationId xmlns:p14="http://schemas.microsoft.com/office/powerpoint/2010/main" val="19537448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D747F9-10BE-48A3-8817-3F6E41C186AD}"/>
              </a:ext>
            </a:extLst>
          </p:cNvPr>
          <p:cNvSpPr>
            <a:spLocks noGrp="1"/>
          </p:cNvSpPr>
          <p:nvPr>
            <p:ph type="title"/>
          </p:nvPr>
        </p:nvSpPr>
        <p:spPr/>
        <p:txBody>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二、工作时间和休息休假</a:t>
            </a:r>
            <a:endParaRPr lang="zh-CN" altLang="en-US" dirty="0"/>
          </a:p>
        </p:txBody>
      </p:sp>
      <p:sp>
        <p:nvSpPr>
          <p:cNvPr id="3" name="文本占位符 2">
            <a:extLst>
              <a:ext uri="{FF2B5EF4-FFF2-40B4-BE49-F238E27FC236}">
                <a16:creationId xmlns:a16="http://schemas.microsoft.com/office/drawing/2014/main" id="{9C0EC0A2-E7E1-4AB2-9A71-F4D0AED48E8A}"/>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（一）工作时间</a:t>
            </a:r>
          </a:p>
          <a:p>
            <a:pPr marR="0" lvl="2" rtl="0"/>
            <a:r>
              <a:rPr lang="zh-CN" altLang="en-US" b="0" i="0" u="none" strike="noStrike" kern="100" baseline="0" dirty="0">
                <a:latin typeface="等线 Light" panose="02010600030101010101" pitchFamily="2" charset="-122"/>
                <a:ea typeface="等线 Light" panose="02010600030101010101" pitchFamily="2" charset="-122"/>
              </a:rPr>
              <a:t>国家实行劳动者每日工作时间不超过八小时、平均每周工作时间不超过四十四小时的工时制度。对实行计件工作的劳动者，用人单位应当根据前述规定的工时制度合理确定其劳动定额和计件报酬标准。</a:t>
            </a:r>
          </a:p>
          <a:p>
            <a:pPr marR="0" lvl="2" rtl="0"/>
            <a:r>
              <a:rPr lang="zh-CN" altLang="en-US" b="0" i="0" u="none" strike="noStrike" kern="100" baseline="0" dirty="0">
                <a:latin typeface="等线 Light" panose="02010600030101010101" pitchFamily="2" charset="-122"/>
                <a:ea typeface="等线 Light" panose="02010600030101010101" pitchFamily="2" charset="-122"/>
              </a:rPr>
              <a:t>用人单位应当保证劳动者每周至少休息一日。企业因生产特点不能实行工时制度相关规定的，经劳动行政部门批准，可以实行其他工作和休息办法。</a:t>
            </a:r>
          </a:p>
          <a:p>
            <a:pPr marR="0" lvl="2" rtl="0"/>
            <a:r>
              <a:rPr lang="zh-CN" altLang="en-US" b="0" i="0" u="none" strike="noStrike" kern="100" baseline="0" dirty="0">
                <a:latin typeface="等线 Light" panose="02010600030101010101" pitchFamily="2" charset="-122"/>
                <a:ea typeface="等线 Light" panose="02010600030101010101" pitchFamily="2" charset="-122"/>
              </a:rPr>
              <a:t>用人单位由于生产经营需要，经与工会和劳动者协商后可以延长工作时间，一般每日不得超过一小时；因特殊原因需要延长工作时间的，在保障劳动者身体健康的条件下延长工作时间每日不得超过三小时，但是每月不得超过三十六小时。有下列情形之一的，延长工作时间不受前述规定的限制：发生自然灾害、事故或者因其他原因，威胁劳动者生命健康和财产安全，需要紧急处理的；生产设备、交通运输线路、公共设施发生故障，影响生产和公众利益，必须及时抢修的；法律、行政法规规定的其他情形。</a:t>
            </a:r>
          </a:p>
          <a:p>
            <a:pPr marR="0" lvl="1" rtl="0"/>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3907781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8B4DA6-7842-4B39-9274-8F1DB00946CE}"/>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id="{A18D7BF7-BCE3-44AA-89B9-1724F01F29D2}"/>
              </a:ext>
            </a:extLst>
          </p:cNvPr>
          <p:cNvSpPr>
            <a:spLocks noGrp="1"/>
          </p:cNvSpPr>
          <p:nvPr>
            <p:ph type="body" idx="1"/>
          </p:nvPr>
        </p:nvSpPr>
        <p:spPr/>
        <p:txBody>
          <a:bodyPr>
            <a:normAutofit fontScale="85000" lnSpcReduction="10000"/>
          </a:bodyPr>
          <a:lstStyle/>
          <a:p>
            <a:pPr marR="0" lvl="0" rtl="0"/>
            <a:r>
              <a:rPr lang="zh-CN" altLang="en-US" b="0" i="0" u="none" strike="noStrike" kern="100" baseline="0" dirty="0">
                <a:latin typeface="Times New Roman" panose="02020603050405020304" pitchFamily="18" charset="0"/>
                <a:ea typeface="宋体" panose="02010600030101010101" pitchFamily="2" charset="-122"/>
              </a:rPr>
              <a:t>（二）休假</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年休假制度</a:t>
            </a:r>
          </a:p>
          <a:p>
            <a:pPr marR="0" lvl="3" rtl="0"/>
            <a:r>
              <a:rPr lang="zh-CN" altLang="en-US" b="0" i="0" u="none" strike="noStrike" kern="100" baseline="0" dirty="0">
                <a:latin typeface="Times New Roman" panose="02020603050405020304" pitchFamily="18" charset="0"/>
                <a:ea typeface="宋体" panose="02010600030101010101" pitchFamily="2" charset="-122"/>
              </a:rPr>
              <a:t>国家实行带薪年休假制度。劳动者连续工作一年以上的，享受带薪年休假。具体办法由国务院规定。</a:t>
            </a:r>
          </a:p>
          <a:p>
            <a:pPr marR="0" lvl="3" rtl="0"/>
            <a:r>
              <a:rPr lang="zh-CN" altLang="en-US" b="0" i="0" u="none" strike="noStrike" kern="100" baseline="0" dirty="0">
                <a:latin typeface="Times New Roman" panose="02020603050405020304" pitchFamily="18" charset="0"/>
                <a:ea typeface="宋体" panose="02010600030101010101" pitchFamily="2" charset="-122"/>
              </a:rPr>
              <a:t>目前我国的法定休假有：</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）法定节日：包括元旦、春节、国际劳动节、国庆节、其他。</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）年休假：劳动者连续工作</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年以上的，享受带薪年休假。劳动者根据相应的工作年限享受相应的年休假天数。国家法定休假日、休息日不计入年休假的假期。</a:t>
            </a:r>
          </a:p>
          <a:p>
            <a:pPr marR="0" lvl="4" rtl="0"/>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职工带薪年休假条例</a:t>
            </a:r>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a:t>
            </a:r>
            <a:r>
              <a:rPr lang="en-US" altLang="zh-CN" b="0" i="0" u="none" strike="noStrike" kern="100" baseline="0" dirty="0">
                <a:latin typeface="楷体" panose="02010609060101010101" pitchFamily="49" charset="-122"/>
                <a:ea typeface="楷体" panose="02010609060101010101" pitchFamily="49" charset="-122"/>
              </a:rPr>
              <a:t>2008</a:t>
            </a:r>
            <a:r>
              <a:rPr lang="zh-CN" altLang="en-US" b="0" i="0" u="none" strike="noStrike" kern="100" baseline="0" dirty="0">
                <a:latin typeface="楷体" panose="02010609060101010101" pitchFamily="49" charset="-122"/>
                <a:ea typeface="楷体" panose="02010609060101010101" pitchFamily="49" charset="-122"/>
              </a:rPr>
              <a:t>）</a:t>
            </a:r>
          </a:p>
          <a:p>
            <a:pPr marR="0" lvl="4" rtl="0"/>
            <a:r>
              <a:rPr lang="zh-CN" altLang="en-US" b="0" i="0" u="none" strike="noStrike" kern="100" baseline="0" dirty="0">
                <a:latin typeface="楷体" panose="02010609060101010101" pitchFamily="49" charset="-122"/>
                <a:ea typeface="楷体" panose="02010609060101010101" pitchFamily="49" charset="-122"/>
              </a:rPr>
              <a:t>第三条 职工累计工作已满</a:t>
            </a:r>
            <a:r>
              <a:rPr lang="en-US" altLang="zh-CN" b="0" i="0" u="none" strike="noStrike" kern="100" baseline="0" dirty="0">
                <a:latin typeface="楷体" panose="02010609060101010101" pitchFamily="49" charset="-122"/>
                <a:ea typeface="楷体" panose="02010609060101010101" pitchFamily="49" charset="-122"/>
              </a:rPr>
              <a:t>1</a:t>
            </a:r>
            <a:r>
              <a:rPr lang="zh-CN" altLang="en-US" b="0" i="0" u="none" strike="noStrike" kern="100" baseline="0" dirty="0">
                <a:latin typeface="楷体" panose="02010609060101010101" pitchFamily="49" charset="-122"/>
                <a:ea typeface="楷体" panose="02010609060101010101" pitchFamily="49" charset="-122"/>
              </a:rPr>
              <a:t>年不满</a:t>
            </a:r>
            <a:r>
              <a:rPr lang="en-US" altLang="zh-CN" b="0" i="0" u="none" strike="noStrike" kern="100" baseline="0" dirty="0">
                <a:latin typeface="楷体" panose="02010609060101010101" pitchFamily="49" charset="-122"/>
                <a:ea typeface="楷体" panose="02010609060101010101" pitchFamily="49" charset="-122"/>
              </a:rPr>
              <a:t>10</a:t>
            </a:r>
            <a:r>
              <a:rPr lang="zh-CN" altLang="en-US" b="0" i="0" u="none" strike="noStrike" kern="100" baseline="0" dirty="0">
                <a:latin typeface="楷体" panose="02010609060101010101" pitchFamily="49" charset="-122"/>
                <a:ea typeface="楷体" panose="02010609060101010101" pitchFamily="49" charset="-122"/>
              </a:rPr>
              <a:t>年的，年休假</a:t>
            </a:r>
            <a:r>
              <a:rPr lang="en-US" altLang="zh-CN" b="0" i="0" u="none" strike="noStrike" kern="100" baseline="0" dirty="0">
                <a:latin typeface="楷体" panose="02010609060101010101" pitchFamily="49" charset="-122"/>
                <a:ea typeface="楷体" panose="02010609060101010101" pitchFamily="49" charset="-122"/>
              </a:rPr>
              <a:t>5</a:t>
            </a:r>
            <a:r>
              <a:rPr lang="zh-CN" altLang="en-US" b="0" i="0" u="none" strike="noStrike" kern="100" baseline="0" dirty="0">
                <a:latin typeface="楷体" panose="02010609060101010101" pitchFamily="49" charset="-122"/>
                <a:ea typeface="楷体" panose="02010609060101010101" pitchFamily="49" charset="-122"/>
              </a:rPr>
              <a:t>天；已满</a:t>
            </a:r>
            <a:r>
              <a:rPr lang="en-US" altLang="zh-CN" b="0" i="0" u="none" strike="noStrike" kern="100" baseline="0" dirty="0">
                <a:latin typeface="楷体" panose="02010609060101010101" pitchFamily="49" charset="-122"/>
                <a:ea typeface="楷体" panose="02010609060101010101" pitchFamily="49" charset="-122"/>
              </a:rPr>
              <a:t>10</a:t>
            </a:r>
            <a:r>
              <a:rPr lang="zh-CN" altLang="en-US" b="0" i="0" u="none" strike="noStrike" kern="100" baseline="0" dirty="0">
                <a:latin typeface="楷体" panose="02010609060101010101" pitchFamily="49" charset="-122"/>
                <a:ea typeface="楷体" panose="02010609060101010101" pitchFamily="49" charset="-122"/>
              </a:rPr>
              <a:t>年不满</a:t>
            </a:r>
            <a:r>
              <a:rPr lang="en-US" altLang="zh-CN" b="0" i="0" u="none" strike="noStrike" kern="100" baseline="0" dirty="0">
                <a:latin typeface="楷体" panose="02010609060101010101" pitchFamily="49" charset="-122"/>
                <a:ea typeface="楷体" panose="02010609060101010101" pitchFamily="49" charset="-122"/>
              </a:rPr>
              <a:t>20</a:t>
            </a:r>
            <a:r>
              <a:rPr lang="zh-CN" altLang="en-US" b="0" i="0" u="none" strike="noStrike" kern="100" baseline="0" dirty="0">
                <a:latin typeface="楷体" panose="02010609060101010101" pitchFamily="49" charset="-122"/>
                <a:ea typeface="楷体" panose="02010609060101010101" pitchFamily="49" charset="-122"/>
              </a:rPr>
              <a:t>年的，年休假</a:t>
            </a:r>
            <a:r>
              <a:rPr lang="en-US" altLang="zh-CN" b="0" i="0" u="none" strike="noStrike" kern="100" baseline="0" dirty="0">
                <a:latin typeface="楷体" panose="02010609060101010101" pitchFamily="49" charset="-122"/>
                <a:ea typeface="楷体" panose="02010609060101010101" pitchFamily="49" charset="-122"/>
              </a:rPr>
              <a:t>10</a:t>
            </a:r>
            <a:r>
              <a:rPr lang="zh-CN" altLang="en-US" b="0" i="0" u="none" strike="noStrike" kern="100" baseline="0" dirty="0">
                <a:latin typeface="楷体" panose="02010609060101010101" pitchFamily="49" charset="-122"/>
                <a:ea typeface="楷体" panose="02010609060101010101" pitchFamily="49" charset="-122"/>
              </a:rPr>
              <a:t>天；已满</a:t>
            </a:r>
            <a:r>
              <a:rPr lang="en-US" altLang="zh-CN" b="0" i="0" u="none" strike="noStrike" kern="100" baseline="0" dirty="0">
                <a:latin typeface="楷体" panose="02010609060101010101" pitchFamily="49" charset="-122"/>
                <a:ea typeface="楷体" panose="02010609060101010101" pitchFamily="49" charset="-122"/>
              </a:rPr>
              <a:t>20</a:t>
            </a:r>
            <a:r>
              <a:rPr lang="zh-CN" altLang="en-US" b="0" i="0" u="none" strike="noStrike" kern="100" baseline="0" dirty="0">
                <a:latin typeface="楷体" panose="02010609060101010101" pitchFamily="49" charset="-122"/>
                <a:ea typeface="楷体" panose="02010609060101010101" pitchFamily="49" charset="-122"/>
              </a:rPr>
              <a:t>年的，年休假</a:t>
            </a:r>
            <a:r>
              <a:rPr lang="en-US" altLang="zh-CN" b="0" i="0" u="none" strike="noStrike" kern="100" baseline="0" dirty="0">
                <a:latin typeface="楷体" panose="02010609060101010101" pitchFamily="49" charset="-122"/>
                <a:ea typeface="楷体" panose="02010609060101010101" pitchFamily="49" charset="-122"/>
              </a:rPr>
              <a:t>15</a:t>
            </a:r>
            <a:r>
              <a:rPr lang="zh-CN" altLang="en-US" b="0" i="0" u="none" strike="noStrike" kern="100" baseline="0" dirty="0">
                <a:latin typeface="楷体" panose="02010609060101010101" pitchFamily="49" charset="-122"/>
                <a:ea typeface="楷体" panose="02010609060101010101" pitchFamily="49" charset="-122"/>
              </a:rPr>
              <a:t>天。</a:t>
            </a:r>
          </a:p>
          <a:p>
            <a:pPr marR="0" lvl="4" rtl="0"/>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企业职工带薪年休假实施办法</a:t>
            </a:r>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a:t>
            </a:r>
            <a:r>
              <a:rPr lang="en-US" altLang="zh-CN" b="0" i="0" u="none" strike="noStrike" kern="100" baseline="0" dirty="0">
                <a:latin typeface="楷体" panose="02010609060101010101" pitchFamily="49" charset="-122"/>
                <a:ea typeface="楷体" panose="02010609060101010101" pitchFamily="49" charset="-122"/>
              </a:rPr>
              <a:t>2008</a:t>
            </a:r>
            <a:r>
              <a:rPr lang="zh-CN" altLang="en-US" b="0" i="0" u="none" strike="noStrike" kern="100" baseline="0" dirty="0">
                <a:latin typeface="楷体" panose="02010609060101010101" pitchFamily="49" charset="-122"/>
                <a:ea typeface="楷体" panose="02010609060101010101" pitchFamily="49" charset="-122"/>
              </a:rPr>
              <a:t>）</a:t>
            </a:r>
          </a:p>
          <a:p>
            <a:pPr marR="0" lvl="4" rtl="0"/>
            <a:r>
              <a:rPr lang="zh-CN" altLang="en-US" b="0" i="0" u="none" strike="noStrike" kern="100" baseline="0" dirty="0">
                <a:latin typeface="楷体" panose="02010609060101010101" pitchFamily="49" charset="-122"/>
                <a:ea typeface="楷体" panose="02010609060101010101" pitchFamily="49" charset="-122"/>
              </a:rPr>
              <a:t>第三条 职工连续工作满</a:t>
            </a:r>
            <a:r>
              <a:rPr lang="en-US" altLang="zh-CN" b="0" i="0" u="none" strike="noStrike" kern="100" baseline="0" dirty="0">
                <a:latin typeface="楷体" panose="02010609060101010101" pitchFamily="49" charset="-122"/>
                <a:ea typeface="楷体" panose="02010609060101010101" pitchFamily="49" charset="-122"/>
              </a:rPr>
              <a:t>12</a:t>
            </a:r>
            <a:r>
              <a:rPr lang="zh-CN" altLang="en-US" b="0" i="0" u="none" strike="noStrike" kern="100" baseline="0" dirty="0">
                <a:latin typeface="楷体" panose="02010609060101010101" pitchFamily="49" charset="-122"/>
                <a:ea typeface="楷体" panose="02010609060101010101" pitchFamily="49" charset="-122"/>
              </a:rPr>
              <a:t>个月以上的，享受带薪年休假（以下简称年休假）。</a:t>
            </a:r>
          </a:p>
          <a:p>
            <a:pPr marR="0" lvl="4" rtl="0"/>
            <a:r>
              <a:rPr lang="zh-CN" altLang="en-US" b="0" i="0" u="none" strike="noStrike" kern="100" baseline="0" dirty="0">
                <a:latin typeface="楷体" panose="02010609060101010101" pitchFamily="49" charset="-122"/>
                <a:ea typeface="楷体" panose="02010609060101010101" pitchFamily="49" charset="-122"/>
              </a:rPr>
              <a:t>第五条 职工新进用人单位且符合本办法第三条规定的，当年度年休假天数，按照在本单位剩余日历天数折算确定，折算后不足</a:t>
            </a:r>
            <a:r>
              <a:rPr lang="en-US" altLang="zh-CN" b="0" i="0" u="none" strike="noStrike" kern="100" baseline="0" dirty="0">
                <a:latin typeface="楷体" panose="02010609060101010101" pitchFamily="49" charset="-122"/>
                <a:ea typeface="楷体" panose="02010609060101010101" pitchFamily="49" charset="-122"/>
              </a:rPr>
              <a:t>1</a:t>
            </a:r>
            <a:r>
              <a:rPr lang="zh-CN" altLang="en-US" b="0" i="0" u="none" strike="noStrike" kern="100" baseline="0" dirty="0">
                <a:latin typeface="楷体" panose="02010609060101010101" pitchFamily="49" charset="-122"/>
                <a:ea typeface="楷体" panose="02010609060101010101" pitchFamily="49" charset="-122"/>
              </a:rPr>
              <a:t>整天的部分不享受年休假。 前款规定的折算方法为： （当年度在本单位剩余日历天数</a:t>
            </a:r>
            <a:r>
              <a:rPr lang="en-US" altLang="zh-CN" b="0" i="0" u="none" strike="noStrike" kern="100" baseline="0" dirty="0">
                <a:latin typeface="楷体" panose="02010609060101010101" pitchFamily="49" charset="-122"/>
                <a:ea typeface="楷体" panose="02010609060101010101" pitchFamily="49" charset="-122"/>
              </a:rPr>
              <a:t>÷365</a:t>
            </a:r>
            <a:r>
              <a:rPr lang="zh-CN" altLang="en-US" b="0" i="0" u="none" strike="noStrike" kern="100" baseline="0" dirty="0">
                <a:latin typeface="楷体" panose="02010609060101010101" pitchFamily="49" charset="-122"/>
                <a:ea typeface="楷体" panose="02010609060101010101" pitchFamily="49" charset="-122"/>
              </a:rPr>
              <a:t>天）</a:t>
            </a:r>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职工本人全年应当享受的年休假天数。</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）产假：女职工生育享受</a:t>
            </a:r>
            <a:r>
              <a:rPr lang="en-US" altLang="zh-CN" b="0" i="0" u="none" strike="noStrike" kern="100" baseline="0" dirty="0">
                <a:latin typeface="Times New Roman" panose="02020603050405020304" pitchFamily="18" charset="0"/>
                <a:ea typeface="宋体" panose="02010600030101010101" pitchFamily="2" charset="-122"/>
              </a:rPr>
              <a:t>98</a:t>
            </a:r>
            <a:r>
              <a:rPr lang="zh-CN" altLang="en-US" b="0" i="0" u="none" strike="noStrike" kern="100" baseline="0" dirty="0">
                <a:latin typeface="Times New Roman" panose="02020603050405020304" pitchFamily="18" charset="0"/>
                <a:ea typeface="宋体" panose="02010600030101010101" pitchFamily="2" charset="-122"/>
              </a:rPr>
              <a:t>天产假。在休产假期间，用人单位不得降低其工资、辞退或者以其他形式解除劳动合同。</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4</a:t>
            </a:r>
            <a:r>
              <a:rPr lang="zh-CN" altLang="en-US" b="0" i="0" u="none" strike="noStrike" kern="100" baseline="0" dirty="0">
                <a:latin typeface="Times New Roman" panose="02020603050405020304" pitchFamily="18" charset="0"/>
                <a:ea typeface="宋体" panose="02010600030101010101" pitchFamily="2" charset="-122"/>
              </a:rPr>
              <a:t>）婚丧假：婚丧假期间，用人单位应当依法支付工资。</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5164930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F70B31-6355-49FF-BE4D-B3CAC55A67F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6E4703E-5713-4F1D-9C16-003E7121F606}"/>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职工未提出年休假是否视为自动放弃？</a:t>
            </a:r>
          </a:p>
          <a:p>
            <a:pPr marR="0" lvl="3" rtl="0"/>
            <a:r>
              <a:rPr lang="zh-CN" altLang="en-US" b="0" i="0" u="none" strike="noStrike" kern="100" baseline="0" dirty="0">
                <a:latin typeface="Times New Roman" panose="02020603050405020304" pitchFamily="18" charset="0"/>
                <a:ea typeface="宋体" panose="02010600030101010101" pitchFamily="2" charset="-122"/>
              </a:rPr>
              <a:t>机关、团体、企业、事业单位、民办非企业单位、有雇工的个体工商户等单位的职工连续工作</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年以上的，享受带薪年休假。单位应当保证职工享受年休假。职工在年休假期间享受与正常工作期间相同的工资收入。</a:t>
            </a:r>
          </a:p>
          <a:p>
            <a:pPr marR="0" lvl="3" rtl="0"/>
            <a:r>
              <a:rPr lang="zh-CN" altLang="en-US" b="0" i="0" u="none" strike="noStrike" kern="100" baseline="0" dirty="0">
                <a:latin typeface="Times New Roman" panose="02020603050405020304" pitchFamily="18" charset="0"/>
                <a:ea typeface="宋体" panose="02010600030101010101" pitchFamily="2" charset="-122"/>
              </a:rPr>
              <a:t>根据</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职工带薪年休假条例</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a:t>
            </a:r>
            <a:r>
              <a:rPr lang="en-US" altLang="zh-CN" b="0" i="0" u="none" strike="noStrike" kern="100" baseline="0" dirty="0">
                <a:latin typeface="Times New Roman" panose="02020603050405020304" pitchFamily="18" charset="0"/>
                <a:ea typeface="宋体" panose="02010600030101010101" pitchFamily="2" charset="-122"/>
              </a:rPr>
              <a:t>5</a:t>
            </a:r>
            <a:r>
              <a:rPr lang="zh-CN" altLang="en-US" b="0" i="0" u="none" strike="noStrike" kern="100" baseline="0" dirty="0">
                <a:latin typeface="Times New Roman" panose="02020603050405020304" pitchFamily="18" charset="0"/>
                <a:ea typeface="宋体" panose="02010600030101010101" pitchFamily="2" charset="-122"/>
              </a:rPr>
              <a:t>条规定：单位根据生产、工作的具体情况，并考虑职工本人意愿，统筹安排职工年休假。可见，休年休假是由用人单位主动安排的，是用人单位的强制义务，而非必须由职工主动提出休年休假申请才能启动。即使职工没有提出休年休假的申请，用人单位也应当主动安排，而不能视为职工自动放弃。除非用人单位安排职工休年休假，职工因个人原因提出不休年休假，可以视为职工自行放弃年休假。</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74581182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CC377F-EAD2-48BF-9B96-57013E42DFC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C27B6F0-0EC9-40A0-844A-9C43FD983E1F}"/>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职工不应当享受带薪年假的情形</a:t>
            </a:r>
          </a:p>
          <a:p>
            <a:pPr marR="0" lvl="3" rtl="0"/>
            <a:r>
              <a:rPr lang="zh-CN" altLang="en-US" b="0" i="0" u="none" strike="noStrike" kern="100" baseline="0" dirty="0">
                <a:latin typeface="Times New Roman" panose="02020603050405020304" pitchFamily="18" charset="0"/>
                <a:ea typeface="宋体" panose="02010600030101010101" pitchFamily="2" charset="-122"/>
              </a:rPr>
              <a:t>有下列情形之一的，不享受当年的年休假：</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）职工依法享受寒暑假，其休假天数多于年休假天数的；</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）职工请事假累计</a:t>
            </a:r>
            <a:r>
              <a:rPr lang="en-US" altLang="zh-CN" b="0" i="0" u="none" strike="noStrike" kern="100" baseline="0" dirty="0">
                <a:latin typeface="Times New Roman" panose="02020603050405020304" pitchFamily="18" charset="0"/>
                <a:ea typeface="宋体" panose="02010600030101010101" pitchFamily="2" charset="-122"/>
              </a:rPr>
              <a:t>20</a:t>
            </a:r>
            <a:r>
              <a:rPr lang="zh-CN" altLang="en-US" b="0" i="0" u="none" strike="noStrike" kern="100" baseline="0" dirty="0">
                <a:latin typeface="Times New Roman" panose="02020603050405020304" pitchFamily="18" charset="0"/>
                <a:ea typeface="宋体" panose="02010600030101010101" pitchFamily="2" charset="-122"/>
              </a:rPr>
              <a:t>天以上且单位按照规定不扣工资的；</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）累计工作满</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年不满</a:t>
            </a:r>
            <a:r>
              <a:rPr lang="en-US" altLang="zh-CN" b="0" i="0" u="none" strike="noStrike" kern="100" baseline="0" dirty="0">
                <a:latin typeface="Times New Roman" panose="02020603050405020304" pitchFamily="18" charset="0"/>
                <a:ea typeface="宋体" panose="02010600030101010101" pitchFamily="2" charset="-122"/>
              </a:rPr>
              <a:t>10</a:t>
            </a:r>
            <a:r>
              <a:rPr lang="zh-CN" altLang="en-US" b="0" i="0" u="none" strike="noStrike" kern="100" baseline="0" dirty="0">
                <a:latin typeface="Times New Roman" panose="02020603050405020304" pitchFamily="18" charset="0"/>
                <a:ea typeface="宋体" panose="02010600030101010101" pitchFamily="2" charset="-122"/>
              </a:rPr>
              <a:t>年的职工，请病假累计</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个月以上的；</a:t>
            </a:r>
            <a:r>
              <a:rPr lang="en-US" altLang="zh-CN" b="0" i="0" u="none" strike="noStrike" kern="100" baseline="0" dirty="0">
                <a:latin typeface="Times New Roman" panose="02020603050405020304" pitchFamily="18" charset="0"/>
                <a:ea typeface="宋体" panose="02010600030101010101" pitchFamily="2" charset="-122"/>
              </a:rPr>
              <a:t>4</a:t>
            </a:r>
            <a:r>
              <a:rPr lang="zh-CN" altLang="en-US" b="0" i="0" u="none" strike="noStrike" kern="100" baseline="0" dirty="0">
                <a:latin typeface="Times New Roman" panose="02020603050405020304" pitchFamily="18" charset="0"/>
                <a:ea typeface="宋体" panose="02010600030101010101" pitchFamily="2" charset="-122"/>
              </a:rPr>
              <a:t>）累计工作满</a:t>
            </a:r>
            <a:r>
              <a:rPr lang="en-US" altLang="zh-CN" b="0" i="0" u="none" strike="noStrike" kern="100" baseline="0" dirty="0">
                <a:latin typeface="Times New Roman" panose="02020603050405020304" pitchFamily="18" charset="0"/>
                <a:ea typeface="宋体" panose="02010600030101010101" pitchFamily="2" charset="-122"/>
              </a:rPr>
              <a:t>10</a:t>
            </a:r>
            <a:r>
              <a:rPr lang="zh-CN" altLang="en-US" b="0" i="0" u="none" strike="noStrike" kern="100" baseline="0" dirty="0">
                <a:latin typeface="Times New Roman" panose="02020603050405020304" pitchFamily="18" charset="0"/>
                <a:ea typeface="宋体" panose="02010600030101010101" pitchFamily="2" charset="-122"/>
              </a:rPr>
              <a:t>年不满</a:t>
            </a:r>
            <a:r>
              <a:rPr lang="en-US" altLang="zh-CN" b="0" i="0" u="none" strike="noStrike" kern="100" baseline="0" dirty="0">
                <a:latin typeface="Times New Roman" panose="02020603050405020304" pitchFamily="18" charset="0"/>
                <a:ea typeface="宋体" panose="02010600030101010101" pitchFamily="2" charset="-122"/>
              </a:rPr>
              <a:t>20</a:t>
            </a:r>
            <a:r>
              <a:rPr lang="zh-CN" altLang="en-US" b="0" i="0" u="none" strike="noStrike" kern="100" baseline="0" dirty="0">
                <a:latin typeface="Times New Roman" panose="02020603050405020304" pitchFamily="18" charset="0"/>
                <a:ea typeface="宋体" panose="02010600030101010101" pitchFamily="2" charset="-122"/>
              </a:rPr>
              <a:t>年的职工，请病假累计</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个月以上的；</a:t>
            </a:r>
            <a:r>
              <a:rPr lang="en-US" altLang="zh-CN" b="0" i="0" u="none" strike="noStrike" kern="100" baseline="0" dirty="0">
                <a:latin typeface="Times New Roman" panose="02020603050405020304" pitchFamily="18" charset="0"/>
                <a:ea typeface="宋体" panose="02010600030101010101" pitchFamily="2" charset="-122"/>
              </a:rPr>
              <a:t>5</a:t>
            </a:r>
            <a:r>
              <a:rPr lang="zh-CN" altLang="en-US" b="0" i="0" u="none" strike="noStrike" kern="100" baseline="0" dirty="0">
                <a:latin typeface="Times New Roman" panose="02020603050405020304" pitchFamily="18" charset="0"/>
                <a:ea typeface="宋体" panose="02010600030101010101" pitchFamily="2" charset="-122"/>
              </a:rPr>
              <a:t>）累计工作满</a:t>
            </a:r>
            <a:r>
              <a:rPr lang="en-US" altLang="zh-CN" b="0" i="0" u="none" strike="noStrike" kern="100" baseline="0" dirty="0">
                <a:latin typeface="Times New Roman" panose="02020603050405020304" pitchFamily="18" charset="0"/>
                <a:ea typeface="宋体" panose="02010600030101010101" pitchFamily="2" charset="-122"/>
              </a:rPr>
              <a:t>20</a:t>
            </a:r>
            <a:r>
              <a:rPr lang="zh-CN" altLang="en-US" b="0" i="0" u="none" strike="noStrike" kern="100" baseline="0" dirty="0">
                <a:latin typeface="Times New Roman" panose="02020603050405020304" pitchFamily="18" charset="0"/>
                <a:ea typeface="宋体" panose="02010600030101010101" pitchFamily="2" charset="-122"/>
              </a:rPr>
              <a:t>年以上的职工，请病假累计</a:t>
            </a:r>
            <a:r>
              <a:rPr lang="en-US" altLang="zh-CN" b="0" i="0" u="none" strike="noStrike" kern="100" baseline="0" dirty="0">
                <a:latin typeface="Times New Roman" panose="02020603050405020304" pitchFamily="18" charset="0"/>
                <a:ea typeface="宋体" panose="02010600030101010101" pitchFamily="2" charset="-122"/>
              </a:rPr>
              <a:t>4</a:t>
            </a:r>
            <a:r>
              <a:rPr lang="zh-CN" altLang="en-US" b="0" i="0" u="none" strike="noStrike" kern="100" baseline="0" dirty="0">
                <a:latin typeface="Times New Roman" panose="02020603050405020304" pitchFamily="18" charset="0"/>
                <a:ea typeface="宋体" panose="02010600030101010101" pitchFamily="2" charset="-122"/>
              </a:rPr>
              <a:t>个月以上的。</a:t>
            </a:r>
          </a:p>
        </p:txBody>
      </p:sp>
    </p:spTree>
    <p:extLst>
      <p:ext uri="{BB962C8B-B14F-4D97-AF65-F5344CB8AC3E}">
        <p14:creationId xmlns:p14="http://schemas.microsoft.com/office/powerpoint/2010/main" val="40818637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8FBFE5-97D2-4C8D-A77D-613A3FFC2CAB}"/>
              </a:ext>
            </a:extLst>
          </p:cNvPr>
          <p:cNvSpPr>
            <a:spLocks noGrp="1"/>
          </p:cNvSpPr>
          <p:nvPr>
            <p:ph type="title"/>
          </p:nvPr>
        </p:nvSpPr>
        <p:spPr/>
        <p:txBody>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三、劳动保护</a:t>
            </a:r>
            <a:endParaRPr lang="zh-CN" altLang="en-US" dirty="0"/>
          </a:p>
        </p:txBody>
      </p:sp>
      <p:sp>
        <p:nvSpPr>
          <p:cNvPr id="3" name="文本占位符 2">
            <a:extLst>
              <a:ext uri="{FF2B5EF4-FFF2-40B4-BE49-F238E27FC236}">
                <a16:creationId xmlns:a16="http://schemas.microsoft.com/office/drawing/2014/main" id="{4097EFAF-9F69-4C5B-BBF7-23092CD73E9B}"/>
              </a:ext>
            </a:extLst>
          </p:cNvPr>
          <p:cNvSpPr>
            <a:spLocks noGrp="1"/>
          </p:cNvSpPr>
          <p:nvPr>
            <p:ph type="body" idx="1"/>
          </p:nvPr>
        </p:nvSpPr>
        <p:spPr/>
        <p:txBody>
          <a:bodyPr>
            <a:normAutofit fontScale="92500" lnSpcReduction="20000"/>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即依据</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中华人民共和国劳动法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规定的劳动安全保护和劳动卫生保护等两个基本内容。</a:t>
            </a:r>
          </a:p>
          <a:p>
            <a:pPr marR="0" lvl="1" rtl="0"/>
            <a:r>
              <a:rPr lang="zh-CN" altLang="en-US" b="0" i="0" u="none" strike="noStrike" kern="100" baseline="0" dirty="0">
                <a:latin typeface="Times New Roman" panose="02020603050405020304" pitchFamily="18" charset="0"/>
                <a:ea typeface="宋体" panose="02010600030101010101" pitchFamily="2" charset="-122"/>
              </a:rPr>
              <a:t>（一）劳动安全卫生</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用人单位的责任</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）必须建立、健全劳动安全卫生制度，严格执行国家劳动安全卫生规程和标准。对劳动者进行劳动安全卫生教育，防止劳动过程中的事故，减少职业危害。</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）保障设备设施卫生安全。劳动安全卫生设施必须符合国家规定的标准。新建、改建、扩建工程的劳动安全卫生设施必须与主体工程同时设计、同时施工、同时投入生产和使用。</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）安全卫生条件与用品保障。用人单位必须为劳动者提供符合国家规定的劳动安全卫生条件和必要的劳动防护用品，对从事有职业危害作业的劳动者应当定期进行健康检查。</a:t>
            </a:r>
          </a:p>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劳动者的责任和权利</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）从事特种作业的劳动者必须经过专门培训并取得特种作业资格。</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）劳动者在劳动过程中必须严格遵守安全操作规程。</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）有权拒绝进入危险工作环境、提出批评检举和控告。劳动者对用人单位管理人员违章指挥、强令冒险作业，有权拒绝执行；对危害生命安全和身体健康的行为，有权提出批评、检举和控告。</a:t>
            </a:r>
          </a:p>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国家责任和义务</a:t>
            </a:r>
          </a:p>
          <a:p>
            <a:pPr marR="0" lvl="3" rtl="0"/>
            <a:r>
              <a:rPr lang="zh-CN" altLang="en-US" b="0" i="0" u="none" strike="noStrike" kern="100" baseline="0" dirty="0">
                <a:latin typeface="Times New Roman" panose="02020603050405020304" pitchFamily="18" charset="0"/>
                <a:ea typeface="宋体" panose="02010600030101010101" pitchFamily="2" charset="-122"/>
              </a:rPr>
              <a:t>国家建立伤亡事故和职业病统计报告和处理制度。县级以上各级人民政府劳动行政部门、有关部门和用人单位应当依法对劳动者在劳动过程中发生的伤亡事故和劳动者的职业病状况，进行统计、报告和处理。</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2227985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2320A2-6F9E-43A7-B7A0-28F2903AD63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9C378E5-264E-4665-BB30-CF65464D3436}"/>
              </a:ext>
            </a:extLst>
          </p:cNvPr>
          <p:cNvSpPr>
            <a:spLocks noGrp="1"/>
          </p:cNvSpPr>
          <p:nvPr>
            <p:ph type="body" idx="1"/>
          </p:nvPr>
        </p:nvSpPr>
        <p:spPr/>
        <p:txBody>
          <a:bodyPr>
            <a:normAutofit fontScale="85000" lnSpcReduction="1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（二）特殊群体劳动保护</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女职工特殊劳动保护</a:t>
            </a:r>
          </a:p>
          <a:p>
            <a:pPr marR="0" lvl="3" rtl="0"/>
            <a:r>
              <a:rPr lang="zh-CN" altLang="en-US" b="0" i="0" u="none" strike="noStrike" kern="100" baseline="0" dirty="0">
                <a:latin typeface="Times New Roman" panose="02020603050405020304" pitchFamily="18" charset="0"/>
                <a:ea typeface="宋体" panose="02010600030101010101" pitchFamily="2" charset="-122"/>
              </a:rPr>
              <a:t>我国</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劳动法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第七章规定了国家对女职工实行特殊劳动保护，主要内容是：</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）平等就业，特定时期不被辞退。女职工在孕期、产期、哺乳期内，用人单位不得解除劳动合同。</a:t>
            </a:r>
          </a:p>
          <a:p>
            <a:pPr marR="0" lvl="3" rtl="0"/>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劳动法</a:t>
            </a:r>
            <a:r>
              <a:rPr lang="en-US" altLang="zh-CN" b="0" i="0" u="none" strike="noStrike" kern="100" baseline="0" dirty="0">
                <a:latin typeface="楷体" panose="02010609060101010101" pitchFamily="49" charset="-122"/>
                <a:ea typeface="楷体" panose="02010609060101010101" pitchFamily="49" charset="-122"/>
              </a:rPr>
              <a:t>》</a:t>
            </a:r>
          </a:p>
          <a:p>
            <a:pPr marR="0" lvl="3" rtl="0"/>
            <a:r>
              <a:rPr lang="zh-CN" altLang="en-US" b="0" i="0" u="none" strike="noStrike" kern="100" baseline="0" dirty="0">
                <a:latin typeface="楷体" panose="02010609060101010101" pitchFamily="49" charset="-122"/>
                <a:ea typeface="楷体" panose="02010609060101010101" pitchFamily="49" charset="-122"/>
              </a:rPr>
              <a:t>第六十二条 女职工生育享受不少于九十天的产假。</a:t>
            </a:r>
          </a:p>
          <a:p>
            <a:pPr marR="0" lvl="3" rtl="0"/>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女职工劳动保护特别规定</a:t>
            </a:r>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a:t>
            </a:r>
            <a:r>
              <a:rPr lang="en-US" altLang="zh-CN" b="0" i="0" u="none" strike="noStrike" kern="100" baseline="0" dirty="0">
                <a:latin typeface="楷体" panose="02010609060101010101" pitchFamily="49" charset="-122"/>
                <a:ea typeface="楷体" panose="02010609060101010101" pitchFamily="49" charset="-122"/>
              </a:rPr>
              <a:t>2012</a:t>
            </a:r>
            <a:r>
              <a:rPr lang="zh-CN" altLang="en-US" b="0" i="0" u="none" strike="noStrike" kern="100" baseline="0" dirty="0">
                <a:latin typeface="楷体" panose="02010609060101010101" pitchFamily="49" charset="-122"/>
                <a:ea typeface="楷体" panose="02010609060101010101" pitchFamily="49" charset="-122"/>
              </a:rPr>
              <a:t>）</a:t>
            </a:r>
          </a:p>
          <a:p>
            <a:pPr marR="0" lvl="3" rtl="0"/>
            <a:r>
              <a:rPr lang="zh-CN" altLang="en-US" b="0" i="0" u="none" strike="noStrike" kern="100" baseline="0" dirty="0">
                <a:latin typeface="楷体" panose="02010609060101010101" pitchFamily="49" charset="-122"/>
                <a:ea typeface="楷体" panose="02010609060101010101" pitchFamily="49" charset="-122"/>
              </a:rPr>
              <a:t>第五条 用人单位不得因女职工怀孕、生育、哺乳降低其工资、予以辞退、与其解除劳动或者聘用合同。</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）同工同酬。根据</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劳动法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和</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女职工劳动保护特别规定</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，用人单位不得因女职工怀孕、生育、哺乳降低其工资，怀孕女职工调岗不得以“同工同酬”为由降薪。</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）合理工作安排。禁止安排女职工从事矿山井下、国家规定的第四级体力劳动强度的劳动和其他禁忌从事的劳动。</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4</a:t>
            </a:r>
            <a:r>
              <a:rPr lang="zh-CN" altLang="en-US" b="0" i="0" u="none" strike="noStrike" kern="100" baseline="0" dirty="0">
                <a:latin typeface="Times New Roman" panose="02020603050405020304" pitchFamily="18" charset="0"/>
                <a:ea typeface="宋体" panose="02010600030101010101" pitchFamily="2" charset="-122"/>
              </a:rPr>
              <a:t>）“四期”保护。指指在女职工的经期，孕期，产期以及哺乳期对女性职工的劳动强度和待遇的保护，具体而言为：不得安排女职工在经期从事高处、低温、冷水作业和国家规定的第三级体力劳动强度的劳动；不得安排女职工在怀孕期间从事国家规定的第三级体力劳动强度的劳动和孕期禁忌从事的劳动；对怀孕七个月以上的女职工，不得安排其延长工作时间和夜班劳动；不得安排女职工在哺乳未满一周岁婴儿期间从事国家规定的第三级体力劳动强度的劳动和哺乳期禁忌从事的其他劳动，不得安排其延长工作时间和夜班劳动。</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4263189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FBF813-6E48-447E-B92D-2473D94456D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3B239A5-4105-4AD1-8261-216576BD25D3}"/>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zh-CN" altLang="en-US" b="0" i="0" u="none" strike="noStrike" kern="100" baseline="0" dirty="0">
                <a:latin typeface="等线 Light" panose="02010600030101010101" pitchFamily="2" charset="-122"/>
                <a:ea typeface="等线 Light" panose="02010600030101010101" pitchFamily="2" charset="-122"/>
              </a:rPr>
              <a:t>未成年工特殊劳动保护</a:t>
            </a:r>
          </a:p>
          <a:p>
            <a:pPr marR="0" lvl="3" rtl="0"/>
            <a:r>
              <a:rPr lang="zh-CN" altLang="en-US" b="0" i="0" u="none" strike="noStrike" kern="100" baseline="0" dirty="0">
                <a:latin typeface="Times New Roman" panose="02020603050405020304" pitchFamily="18" charset="0"/>
                <a:ea typeface="宋体" panose="02010600030101010101" pitchFamily="2" charset="-122"/>
              </a:rPr>
              <a:t>未成年工是指年满十六周岁未满十八周岁的劳动者，即劳动者的最低就业年龄为十六岁。</a:t>
            </a:r>
          </a:p>
          <a:p>
            <a:pPr marR="0" lvl="3" rtl="0"/>
            <a:r>
              <a:rPr lang="zh-CN" altLang="en-US" b="0" i="0" u="none" strike="noStrike" kern="100" baseline="0" dirty="0">
                <a:latin typeface="Times New Roman" panose="02020603050405020304" pitchFamily="18" charset="0"/>
                <a:ea typeface="宋体" panose="02010600030101010101" pitchFamily="2" charset="-122"/>
              </a:rPr>
              <a:t>用人单位应根据未成年工的健康检查结果安排其从事适合的劳动，对不能胜任原劳动岗位的，应根据医务部门的证明，予以减轻劳动量或安排其他劳动。用人单位不得安排未成年工从事矿山井下、有毒有害、国家规定的第四级体力劳动强度的劳动和其他禁忌从事的劳动。用人单位应当对未成年工定期进行健康检查。</a:t>
            </a:r>
          </a:p>
          <a:p>
            <a:pPr marR="0" lvl="3" rtl="0"/>
            <a:r>
              <a:rPr lang="zh-CN" altLang="en-US" b="0" i="0" u="none" strike="noStrike" kern="100" baseline="0" dirty="0">
                <a:latin typeface="Times New Roman" panose="02020603050405020304" pitchFamily="18" charset="0"/>
                <a:ea typeface="宋体" panose="02010600030101010101" pitchFamily="2" charset="-122"/>
              </a:rPr>
              <a:t>另外，对未成年工的使用和特殊保护实行登记制度。用人单位招收使用未成年工，除符合一般用工要求外，还须向所在地的县级以上劳动行政部门办理登记。各级劳动行政部门须按</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未成年工特殊保护规定</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1995</a:t>
            </a:r>
            <a:r>
              <a:rPr lang="zh-CN" altLang="en-US" b="0" i="0" u="none" strike="noStrike" kern="100" baseline="0" dirty="0">
                <a:latin typeface="Times New Roman" panose="02020603050405020304" pitchFamily="18" charset="0"/>
                <a:ea typeface="宋体" panose="02010600030101010101" pitchFamily="2" charset="-122"/>
              </a:rPr>
              <a:t>）有关规定，审核体检情况和拟安排的劳动范围。未成年工须持</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未成年工登记证</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上岗。</a:t>
            </a:r>
          </a:p>
        </p:txBody>
      </p:sp>
    </p:spTree>
    <p:extLst>
      <p:ext uri="{BB962C8B-B14F-4D97-AF65-F5344CB8AC3E}">
        <p14:creationId xmlns:p14="http://schemas.microsoft.com/office/powerpoint/2010/main" val="5962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707ABC-2864-4486-98C0-4BCDDF75944D}"/>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80CCAEA0-6047-4D56-818E-5736EC5F99B0}"/>
              </a:ext>
            </a:extLst>
          </p:cNvPr>
          <p:cNvSpPr>
            <a:spLocks noGrp="1"/>
          </p:cNvSpPr>
          <p:nvPr>
            <p:ph type="body" idx="1"/>
          </p:nvPr>
        </p:nvSpPr>
        <p:spPr/>
        <p:txBody>
          <a:bodyPr>
            <a:normAutofit/>
          </a:bodyPr>
          <a:lstStyle/>
          <a:p>
            <a:pPr marR="0" lvl="3" rtl="0"/>
            <a:r>
              <a:rPr lang="en-US" altLang="zh-CN" b="0" i="0" u="none" strike="noStrike" kern="100" baseline="0" dirty="0">
                <a:solidFill>
                  <a:srgbClr val="333333"/>
                </a:solidFill>
                <a:latin typeface="宋体" panose="02010600030101010101" pitchFamily="2" charset="-122"/>
                <a:ea typeface="宋体" panose="02010600030101010101" pitchFamily="2" charset="-122"/>
              </a:rPr>
              <a:t>2.</a:t>
            </a:r>
            <a:r>
              <a:rPr lang="zh-CN" altLang="en-US" b="0" i="0" u="none" strike="noStrike" kern="100" baseline="0" dirty="0">
                <a:solidFill>
                  <a:srgbClr val="333333"/>
                </a:solidFill>
                <a:latin typeface="宋体" panose="02010600030101010101" pitchFamily="2" charset="-122"/>
                <a:ea typeface="宋体" panose="02010600030101010101" pitchFamily="2" charset="-122"/>
              </a:rPr>
              <a:t>平等就业和自主择业</a:t>
            </a:r>
          </a:p>
          <a:p>
            <a:pPr marR="0" lvl="4" rtl="0"/>
            <a:r>
              <a:rPr lang="en-US" altLang="zh-CN" b="0" i="0" u="none" strike="noStrike" kern="100" baseline="0" dirty="0">
                <a:solidFill>
                  <a:srgbClr val="333333"/>
                </a:solidFill>
                <a:latin typeface="宋体" panose="02010600030101010101" pitchFamily="2" charset="-122"/>
                <a:ea typeface="等线 Light" panose="02010600030101010101" pitchFamily="2" charset="-122"/>
              </a:rPr>
              <a:t>《</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就业促进法</a:t>
            </a:r>
            <a:r>
              <a:rPr lang="en-US" altLang="zh-CN" b="0" i="0" u="none" strike="noStrike" kern="100" baseline="0" dirty="0">
                <a:solidFill>
                  <a:srgbClr val="333333"/>
                </a:solidFill>
                <a:latin typeface="宋体" panose="02010600030101010101" pitchFamily="2" charset="-122"/>
                <a:ea typeface="等线 Light" panose="02010600030101010101" pitchFamily="2" charset="-122"/>
              </a:rPr>
              <a:t>》</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规定，劳动者依法享有平等就业和自主择业的权利。“劳动者就业，不因民族、种族、性别、宗教信仰等不同而受歧视。用人单位依法享有自主用人的权利，但应当依照本法以及其他法律、法规的规定，保障劳动者的合法权益。”</a:t>
            </a:r>
            <a:r>
              <a:rPr lang="en-US" altLang="zh-CN" b="0" i="0" u="none" strike="noStrike" kern="100" baseline="0" dirty="0">
                <a:solidFill>
                  <a:srgbClr val="333333"/>
                </a:solidFill>
                <a:latin typeface="宋体" panose="02010600030101010101" pitchFamily="2" charset="-122"/>
                <a:ea typeface="等线 Light" panose="02010600030101010101" pitchFamily="2" charset="-122"/>
              </a:rPr>
              <a:t>《</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劳动法</a:t>
            </a:r>
            <a:r>
              <a:rPr lang="en-US" altLang="zh-CN" b="0" i="0" u="none" strike="noStrike" kern="100" baseline="0" dirty="0">
                <a:solidFill>
                  <a:srgbClr val="333333"/>
                </a:solidFill>
                <a:latin typeface="宋体" panose="02010600030101010101" pitchFamily="2" charset="-122"/>
                <a:ea typeface="等线 Light" panose="02010600030101010101" pitchFamily="2" charset="-122"/>
              </a:rPr>
              <a:t>》</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a:t>
            </a:r>
            <a:r>
              <a:rPr lang="en-US" altLang="zh-CN" b="0" i="0" u="none" strike="noStrike" kern="100" baseline="0" dirty="0">
                <a:solidFill>
                  <a:srgbClr val="333333"/>
                </a:solidFill>
                <a:latin typeface="宋体" panose="02010600030101010101" pitchFamily="2" charset="-122"/>
                <a:ea typeface="等线 Light" panose="02010600030101010101" pitchFamily="2" charset="-122"/>
              </a:rPr>
              <a:t>《</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就业服务与就业管理规定</a:t>
            </a:r>
            <a:r>
              <a:rPr lang="en-US" altLang="zh-CN" b="0" i="0" u="none" strike="noStrike" kern="100" baseline="0" dirty="0">
                <a:solidFill>
                  <a:srgbClr val="333333"/>
                </a:solidFill>
                <a:latin typeface="宋体" panose="02010600030101010101" pitchFamily="2" charset="-122"/>
                <a:ea typeface="等线 Light" panose="02010600030101010101" pitchFamily="2" charset="-122"/>
              </a:rPr>
              <a:t>》</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等也作出了相关规定。</a:t>
            </a:r>
            <a:endParaRPr lang="en-US" altLang="zh-CN" b="0" i="0" u="none" strike="noStrike" kern="100"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5754146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456EC6-2859-4071-8703-E6DD902EC2BD}"/>
              </a:ext>
            </a:extLst>
          </p:cNvPr>
          <p:cNvSpPr>
            <a:spLocks noGrp="1"/>
          </p:cNvSpPr>
          <p:nvPr>
            <p:ph type="title"/>
          </p:nvPr>
        </p:nvSpPr>
        <p:spPr/>
        <p:txBody>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四、职业培训制度</a:t>
            </a:r>
            <a:endParaRPr lang="zh-CN" altLang="en-US" dirty="0"/>
          </a:p>
        </p:txBody>
      </p:sp>
      <p:sp>
        <p:nvSpPr>
          <p:cNvPr id="3" name="文本占位符 2">
            <a:extLst>
              <a:ext uri="{FF2B5EF4-FFF2-40B4-BE49-F238E27FC236}">
                <a16:creationId xmlns:a16="http://schemas.microsoft.com/office/drawing/2014/main" id="{0DA066A4-7C20-4E96-A15D-F95240E55CA2}"/>
              </a:ext>
            </a:extLst>
          </p:cNvPr>
          <p:cNvSpPr>
            <a:spLocks noGrp="1"/>
          </p:cNvSpPr>
          <p:nvPr>
            <p:ph type="body" idx="1"/>
          </p:nvPr>
        </p:nvSpPr>
        <p:spPr/>
        <p:txBody>
          <a:bodyPr/>
          <a:lstStyle/>
          <a:p>
            <a:pPr marR="0" lvl="1" rtl="0"/>
            <a:r>
              <a:rPr lang="zh-CN" altLang="en-US" b="0" i="0" u="none" strike="noStrike" kern="100" baseline="0">
                <a:latin typeface="Times New Roman" panose="02020603050405020304" pitchFamily="18" charset="0"/>
                <a:ea typeface="宋体" panose="02010600030101010101" pitchFamily="2" charset="-122"/>
              </a:rPr>
              <a:t>国家通过各种途径，采取各种措施，发展职业培训事业，开发劳动者的职业技能，提高劳动者素质，增强劳动者的就业能力和工作能力。</a:t>
            </a:r>
          </a:p>
          <a:p>
            <a:pPr marR="0" lvl="1" rtl="0"/>
            <a:r>
              <a:rPr lang="en-US" altLang="zh-CN" b="0" i="0" u="none" strike="noStrike" kern="100" baseline="0">
                <a:latin typeface="Times New Roman" panose="02020603050405020304" pitchFamily="18" charset="0"/>
                <a:ea typeface="宋体" panose="02010600030101010101" pitchFamily="2" charset="-122"/>
              </a:rPr>
              <a:t>1. </a:t>
            </a:r>
            <a:r>
              <a:rPr lang="zh-CN" altLang="en-US" b="0" i="0" u="none" strike="noStrike" kern="100" baseline="0">
                <a:latin typeface="Times New Roman" panose="02020603050405020304" pitchFamily="18" charset="0"/>
                <a:ea typeface="宋体" panose="02010600030101010101" pitchFamily="2" charset="-122"/>
              </a:rPr>
              <a:t>国家确定职业分类，对规定的职业制定职业技能标准，实行职业资格证书制度，由经备案的考核鉴定机构负责对劳动者实施职业技能考核鉴定。</a:t>
            </a:r>
          </a:p>
          <a:p>
            <a:pPr marR="0" lvl="1" rtl="0"/>
            <a:r>
              <a:rPr lang="en-US" altLang="zh-CN" b="0" i="0" u="none" strike="noStrike" kern="100" baseline="0">
                <a:latin typeface="Times New Roman" panose="02020603050405020304" pitchFamily="18" charset="0"/>
                <a:ea typeface="宋体" panose="02010600030101010101" pitchFamily="2" charset="-122"/>
              </a:rPr>
              <a:t>2.</a:t>
            </a:r>
            <a:r>
              <a:rPr lang="zh-CN" altLang="en-US" b="0" i="0" u="none" strike="noStrike" kern="100" baseline="0">
                <a:latin typeface="Times New Roman" panose="02020603050405020304" pitchFamily="18" charset="0"/>
                <a:ea typeface="宋体" panose="02010600030101010101" pitchFamily="2" charset="-122"/>
              </a:rPr>
              <a:t>各级人民政府应当把发展职业培训纳入社会经济发展的规划，鼓励和支持有条件的企业、事业组织、社会团体和个人进行各种形式的职业培训。</a:t>
            </a:r>
          </a:p>
          <a:p>
            <a:pPr marR="0" lvl="1" rtl="0"/>
            <a:r>
              <a:rPr lang="en-US" altLang="zh-CN" b="0" i="0" u="none" strike="noStrike" kern="100" baseline="0">
                <a:latin typeface="Times New Roman" panose="02020603050405020304" pitchFamily="18" charset="0"/>
                <a:ea typeface="宋体" panose="02010600030101010101" pitchFamily="2" charset="-122"/>
              </a:rPr>
              <a:t>3.</a:t>
            </a:r>
            <a:r>
              <a:rPr lang="zh-CN" altLang="en-US" b="0" i="0" u="none" strike="noStrike" kern="100" baseline="0">
                <a:latin typeface="Times New Roman" panose="02020603050405020304" pitchFamily="18" charset="0"/>
                <a:ea typeface="宋体" panose="02010600030101010101" pitchFamily="2" charset="-122"/>
              </a:rPr>
              <a:t>用人单位应当建立职业培训制度，按照国家规定提取和使用职业培训经费，根据本单位实际，有计划地对劳动者进行职业培训。从事技术工种的劳动者，上岗前必须经过培训。</a:t>
            </a:r>
            <a:endParaRPr lang="zh-CN" altLang="en-US"/>
          </a:p>
        </p:txBody>
      </p:sp>
    </p:spTree>
    <p:extLst>
      <p:ext uri="{BB962C8B-B14F-4D97-AF65-F5344CB8AC3E}">
        <p14:creationId xmlns:p14="http://schemas.microsoft.com/office/powerpoint/2010/main" val="21649166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2D8B61-F634-42B7-9026-6CEB61BC83E3}"/>
              </a:ext>
            </a:extLst>
          </p:cNvPr>
          <p:cNvSpPr>
            <a:spLocks noGrp="1"/>
          </p:cNvSpPr>
          <p:nvPr>
            <p:ph type="title"/>
          </p:nvPr>
        </p:nvSpPr>
        <p:spPr/>
        <p:txBody>
          <a:bodyPr/>
          <a:lstStyle/>
          <a:p>
            <a:pPr marR="0" rtl="0"/>
            <a:r>
              <a:rPr lang="zh-CN" altLang="en-US" b="0" i="0" u="none" strike="noStrike" kern="2200" baseline="0" dirty="0">
                <a:latin typeface="仿宋" panose="02010609060101010101" pitchFamily="49" charset="-122"/>
                <a:ea typeface="仿宋" panose="02010609060101010101" pitchFamily="49" charset="-122"/>
              </a:rPr>
              <a:t>第四节 劳动争议处理</a:t>
            </a:r>
          </a:p>
        </p:txBody>
      </p:sp>
      <p:sp>
        <p:nvSpPr>
          <p:cNvPr id="3" name="文本占位符 2">
            <a:extLst>
              <a:ext uri="{FF2B5EF4-FFF2-40B4-BE49-F238E27FC236}">
                <a16:creationId xmlns:a16="http://schemas.microsoft.com/office/drawing/2014/main" id="{C7448A89-A326-4836-8875-2B15BBFB4A74}"/>
              </a:ext>
            </a:extLst>
          </p:cNvPr>
          <p:cNvSpPr>
            <a:spLocks noGrp="1"/>
          </p:cNvSpPr>
          <p:nvPr>
            <p:ph type="body" idx="1"/>
          </p:nvPr>
        </p:nvSpPr>
        <p:spPr/>
        <p:txBody>
          <a:bodyPr>
            <a:normAutofit/>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一、劳动争议处理的原则、范围与机构</a:t>
            </a:r>
          </a:p>
          <a:p>
            <a:pPr marR="0" lvl="1" rtl="0"/>
            <a:r>
              <a:rPr lang="zh-CN" altLang="en-US" b="0" i="0" u="none" strike="noStrike" kern="100" baseline="0" dirty="0">
                <a:latin typeface="Times New Roman" panose="02020603050405020304" pitchFamily="18" charset="0"/>
                <a:ea typeface="宋体" panose="02010600030101010101" pitchFamily="2" charset="-122"/>
              </a:rPr>
              <a:t>（一）劳动争议处理的原则</a:t>
            </a:r>
          </a:p>
          <a:p>
            <a:pPr marR="0" lvl="3" rtl="0"/>
            <a:r>
              <a:rPr lang="zh-CN" altLang="en-US" b="0" i="0" u="none" strike="noStrike" kern="100" baseline="0" dirty="0">
                <a:solidFill>
                  <a:srgbClr val="333333"/>
                </a:solidFill>
                <a:latin typeface="宋体" panose="02010600030101010101" pitchFamily="2" charset="-122"/>
                <a:ea typeface="宋体" panose="02010600030101010101" pitchFamily="2" charset="-122"/>
              </a:rPr>
              <a:t>根据</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劳动法</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和</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劳动争议调解仲裁法</a:t>
            </a:r>
            <a:r>
              <a:rPr lang="en-US" altLang="zh-CN" b="0" i="0" u="none" strike="noStrike" kern="100" baseline="0" dirty="0">
                <a:solidFill>
                  <a:srgbClr val="333333"/>
                </a:solidFill>
                <a:latin typeface="宋体" panose="02010600030101010101" pitchFamily="2" charset="-122"/>
                <a:ea typeface="宋体" panose="02010600030101010101" pitchFamily="2" charset="-122"/>
              </a:rPr>
              <a:t>》</a:t>
            </a:r>
            <a:r>
              <a:rPr lang="zh-CN" altLang="en-US" b="0" i="0" u="none" strike="noStrike" kern="100" baseline="0" dirty="0">
                <a:solidFill>
                  <a:srgbClr val="333333"/>
                </a:solidFill>
                <a:latin typeface="宋体" panose="02010600030101010101" pitchFamily="2" charset="-122"/>
                <a:ea typeface="宋体" panose="02010600030101010101" pitchFamily="2" charset="-122"/>
              </a:rPr>
              <a:t>规定，解决劳动争议，应当根据合法、公正、及时处理的原则，依法维护劳动争议当事人的合法权益。要</a:t>
            </a:r>
            <a:r>
              <a:rPr lang="zh-CN" altLang="en-US" b="0" i="0" u="none" strike="noStrike" kern="100" baseline="0" dirty="0">
                <a:solidFill>
                  <a:srgbClr val="333333"/>
                </a:solidFill>
                <a:latin typeface="Times New Roman" panose="02020603050405020304" pitchFamily="18" charset="0"/>
                <a:ea typeface="宋体" panose="02010600030101010101" pitchFamily="2" charset="-122"/>
              </a:rPr>
              <a:t>着重调解，及时处理；在查清事实的基础上，依法处理；当事人在适用法律上一律平等。</a:t>
            </a:r>
          </a:p>
          <a:p>
            <a:pPr lvl="4"/>
            <a:r>
              <a:rPr lang="zh-CN" altLang="en-US" b="0" dirty="0"/>
              <a:t> 中华人民共和国第十届全国人民代表大会常务委员会第三十一次会议于</a:t>
            </a:r>
            <a:r>
              <a:rPr lang="en-US" altLang="zh-CN" b="0" dirty="0"/>
              <a:t>2007</a:t>
            </a:r>
            <a:r>
              <a:rPr lang="zh-CN" altLang="en-US" b="0" dirty="0"/>
              <a:t>年</a:t>
            </a:r>
            <a:r>
              <a:rPr lang="en-US" altLang="zh-CN" b="0" dirty="0"/>
              <a:t>12</a:t>
            </a:r>
            <a:r>
              <a:rPr lang="zh-CN" altLang="en-US" b="0" dirty="0"/>
              <a:t>月</a:t>
            </a:r>
            <a:r>
              <a:rPr lang="en-US" altLang="zh-CN" b="0" dirty="0"/>
              <a:t>29</a:t>
            </a:r>
            <a:r>
              <a:rPr lang="zh-CN" altLang="en-US" b="0" dirty="0"/>
              <a:t>日通过制定</a:t>
            </a:r>
            <a:r>
              <a:rPr lang="en-US" altLang="zh-CN" b="0" dirty="0"/>
              <a:t>《</a:t>
            </a:r>
            <a:r>
              <a:rPr lang="zh-CN" altLang="en-US" b="0" dirty="0"/>
              <a:t>中华人民共和国劳动争议调解仲裁法</a:t>
            </a:r>
            <a:r>
              <a:rPr lang="en-US" altLang="zh-CN" b="0" dirty="0"/>
              <a:t>》</a:t>
            </a:r>
            <a:r>
              <a:rPr lang="zh-CN" altLang="en-US" b="0" dirty="0"/>
              <a:t>，自</a:t>
            </a:r>
            <a:r>
              <a:rPr lang="en-US" altLang="zh-CN" b="0" dirty="0"/>
              <a:t>2008</a:t>
            </a:r>
            <a:r>
              <a:rPr lang="zh-CN" altLang="en-US" b="0" dirty="0"/>
              <a:t>年</a:t>
            </a:r>
            <a:r>
              <a:rPr lang="en-US" altLang="zh-CN" b="0" dirty="0"/>
              <a:t>5</a:t>
            </a:r>
            <a:r>
              <a:rPr lang="zh-CN" altLang="en-US" b="0" dirty="0"/>
              <a:t>月</a:t>
            </a:r>
            <a:r>
              <a:rPr lang="en-US" altLang="zh-CN" b="0" dirty="0"/>
              <a:t>1</a:t>
            </a:r>
            <a:r>
              <a:rPr lang="zh-CN" altLang="en-US" b="0" dirty="0"/>
              <a:t>日起施行。</a:t>
            </a:r>
            <a:endParaRPr lang="en-US" altLang="zh-CN" b="0" dirty="0"/>
          </a:p>
        </p:txBody>
      </p:sp>
    </p:spTree>
    <p:extLst>
      <p:ext uri="{BB962C8B-B14F-4D97-AF65-F5344CB8AC3E}">
        <p14:creationId xmlns:p14="http://schemas.microsoft.com/office/powerpoint/2010/main" val="7199976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DF46E1-41BF-4E21-8277-9329A183BB6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DDBDA66-98D8-4590-950F-C5E35FAF4B37}"/>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调解原则</a:t>
            </a:r>
          </a:p>
          <a:p>
            <a:pPr marR="0" lvl="3" rtl="0"/>
            <a:r>
              <a:rPr lang="zh-CN" altLang="en-US" b="0" i="0" u="none" strike="noStrike" kern="100" baseline="0" dirty="0">
                <a:latin typeface="Times New Roman" panose="02020603050405020304" pitchFamily="18" charset="0"/>
                <a:ea typeface="宋体" panose="02010600030101010101" pitchFamily="2" charset="-122"/>
              </a:rPr>
              <a:t>运用调解原则是处理劳动争议的基本手段，且贯穿于劳动争议处理的始终。调解在仲裁程序上表现为：仲裁委员会受理争议案件后可以先进行调解，在调解不成的情况下应尽快进行裁决，而在裁决作出前的任何阶段都可以进行调解。仲裁程序上的调解与裁决具有同等的法律效力。调解在诉讼程序上表现为：人民法院在不同的审判阶段可以先进行调解，在调解不成的情况下，应尽快作出判决。人民法院主持下达成的调解协议，与判决具有同等的法律效力。</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4360629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640030-14ED-49FF-85C6-560B061B359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8BD7560-3F63-4761-A624-04C0FB4622DA}"/>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及时处理原则</a:t>
            </a:r>
          </a:p>
          <a:p>
            <a:pPr marR="0" lvl="3" rtl="0"/>
            <a:r>
              <a:rPr lang="zh-CN" altLang="en-US" b="0" i="0" u="none" strike="noStrike" kern="100" baseline="0" dirty="0">
                <a:latin typeface="Times New Roman" panose="02020603050405020304" pitchFamily="18" charset="0"/>
                <a:ea typeface="宋体" panose="02010600030101010101" pitchFamily="2" charset="-122"/>
              </a:rPr>
              <a:t>劳动争议必须及时处理。调解虽然是调解争议的重要手段，但并不是万能的手段，当调解无法达成协议时不能久调不决。及时处理原则要求劳动争议当事人、劳动争议调解委员会、劳动争议仲裁委员会及人民法院在劳动争议案件处理过程中，必须按照法律规定及时行使权利、履行职责。当事人应及时申请调解或仲裁，超过法定时间将不予受理。当事人应及时参加调解、仲裁活动，否则调解无法进行，仲裁则可能被视为撤诉或被缺席仲裁。</a:t>
            </a:r>
          </a:p>
          <a:p>
            <a:pPr marR="0" lvl="3" rtl="0"/>
            <a:r>
              <a:rPr lang="zh-CN" altLang="en-US" b="0" i="0" u="none" strike="noStrike" kern="100" baseline="0" dirty="0">
                <a:latin typeface="Times New Roman" panose="02020603050405020304" pitchFamily="18" charset="0"/>
                <a:ea typeface="宋体" panose="02010600030101010101" pitchFamily="2" charset="-122"/>
              </a:rPr>
              <a:t>当事人不服仲裁起诉的要及时，不服一审判决上诉也要及时，否则失去起诉权、上诉权，合法权益将得不到保障、调解委员会调解争议要及时，不能超过</a:t>
            </a:r>
            <a:r>
              <a:rPr lang="en-US" altLang="zh-CN" b="0" i="0" u="none" strike="noStrike" kern="100" baseline="0" dirty="0">
                <a:latin typeface="Times New Roman" panose="02020603050405020304" pitchFamily="18" charset="0"/>
                <a:ea typeface="宋体" panose="02010600030101010101" pitchFamily="2" charset="-122"/>
              </a:rPr>
              <a:t>30</a:t>
            </a:r>
            <a:r>
              <a:rPr lang="zh-CN" altLang="en-US" b="0" i="0" u="none" strike="noStrike" kern="100" baseline="0" dirty="0">
                <a:latin typeface="Times New Roman" panose="02020603050405020304" pitchFamily="18" charset="0"/>
                <a:ea typeface="宋体" panose="02010600030101010101" pitchFamily="2" charset="-122"/>
              </a:rPr>
              <a:t>天；仲裁委员会受理争议案件要及时，不应超过</a:t>
            </a:r>
            <a:r>
              <a:rPr lang="en-US" altLang="zh-CN" b="0" i="0" u="none" strike="noStrike" kern="100" baseline="0" dirty="0">
                <a:latin typeface="Times New Roman" panose="02020603050405020304" pitchFamily="18" charset="0"/>
                <a:ea typeface="宋体" panose="02010600030101010101" pitchFamily="2" charset="-122"/>
              </a:rPr>
              <a:t>7</a:t>
            </a:r>
            <a:r>
              <a:rPr lang="zh-CN" altLang="en-US" b="0" i="0" u="none" strike="noStrike" kern="100" baseline="0" dirty="0">
                <a:latin typeface="Times New Roman" panose="02020603050405020304" pitchFamily="18" charset="0"/>
                <a:ea typeface="宋体" panose="02010600030101010101" pitchFamily="2" charset="-122"/>
              </a:rPr>
              <a:t>日，仲裁要及时，不能超过</a:t>
            </a:r>
            <a:r>
              <a:rPr lang="en-US" altLang="zh-CN" b="0" i="0" u="none" strike="noStrike" kern="100" baseline="0" dirty="0">
                <a:latin typeface="Times New Roman" panose="02020603050405020304" pitchFamily="18" charset="0"/>
                <a:ea typeface="宋体" panose="02010600030101010101" pitchFamily="2" charset="-122"/>
              </a:rPr>
              <a:t>60</a:t>
            </a:r>
            <a:r>
              <a:rPr lang="zh-CN" altLang="en-US" b="0" i="0" u="none" strike="noStrike" kern="100" baseline="0" dirty="0">
                <a:latin typeface="Times New Roman" panose="02020603050405020304" pitchFamily="18" charset="0"/>
                <a:ea typeface="宋体" panose="02010600030101010101" pitchFamily="2" charset="-122"/>
              </a:rPr>
              <a:t>天；人民法院审判要及时，审判不应超过</a:t>
            </a:r>
            <a:r>
              <a:rPr lang="en-US" altLang="zh-CN" b="0" i="0" u="none" strike="noStrike" kern="100" baseline="0" dirty="0">
                <a:latin typeface="Times New Roman" panose="02020603050405020304" pitchFamily="18" charset="0"/>
                <a:ea typeface="宋体" panose="02010600030101010101" pitchFamily="2" charset="-122"/>
              </a:rPr>
              <a:t>6</a:t>
            </a:r>
            <a:r>
              <a:rPr lang="zh-CN" altLang="en-US" b="0" i="0" u="none" strike="noStrike" kern="100" baseline="0" dirty="0">
                <a:latin typeface="Times New Roman" panose="02020603050405020304" pitchFamily="18" charset="0"/>
                <a:ea typeface="宋体" panose="02010600030101010101" pitchFamily="2" charset="-122"/>
              </a:rPr>
              <a:t>个月，否则应承担相应的法律责任。及时处理的原则有助于及时维护双方当事人的合法权益，及时稳定劳动关系，使劳动者与用人单位生活、生产秩序正常化，使社会秩序稳定</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46461336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407A19-C321-4BF7-92A3-AE6240921C7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2114662-532D-421D-8614-6F8C375DEC00}"/>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zh-CN" altLang="en-US" b="0" i="0" u="none" strike="noStrike" kern="100" baseline="0" dirty="0">
                <a:latin typeface="等线 Light" panose="02010600030101010101" pitchFamily="2" charset="-122"/>
                <a:ea typeface="等线 Light" panose="02010600030101010101" pitchFamily="2" charset="-122"/>
              </a:rPr>
              <a:t>以事实为依据，以法律为准绳原则</a:t>
            </a:r>
          </a:p>
          <a:p>
            <a:pPr marR="0" lvl="3" rtl="0"/>
            <a:r>
              <a:rPr lang="zh-CN" altLang="en-US" b="0" i="0" u="none" strike="noStrike" kern="100" baseline="0" dirty="0">
                <a:latin typeface="Times New Roman" panose="02020603050405020304" pitchFamily="18" charset="0"/>
                <a:ea typeface="宋体" panose="02010600030101010101" pitchFamily="2" charset="-122"/>
              </a:rPr>
              <a:t>在处理劳动争议时，要求调解委员会、仲裁委员会及人民法院都必须对争议的事实进行深入、细致、客观的调查、分析，查明事实真相，这是准确适用法律、公正处理争议的基础。在查清事实的基础上，应当依照法律规定依法进行调解、仲裁和审判。</a:t>
            </a:r>
          </a:p>
          <a:p>
            <a:pPr marR="0" lvl="3" rtl="0"/>
            <a:r>
              <a:rPr lang="zh-CN" altLang="en-US" b="0" i="0" u="none" strike="noStrike" kern="100" baseline="0" dirty="0">
                <a:latin typeface="Times New Roman" panose="02020603050405020304" pitchFamily="18" charset="0"/>
                <a:ea typeface="宋体" panose="02010600030101010101" pitchFamily="2" charset="-122"/>
              </a:rPr>
              <a:t>处理劳动争议是一项政策性很强的工作，既不能主观臆断，更不能徇私枉法。以法律为准绳要求处理劳动争议判断是非、责任要以劳动法律、法规为依据；处理争议的程序要依法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处理的结果要合法，不得侵犯社会公共利益和他人的利益。</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84809221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2CBC68-C355-47D3-9F77-75ED7270544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9F28543-DD89-4E1E-890C-9A81B9C37E6A}"/>
              </a:ext>
            </a:extLst>
          </p:cNvPr>
          <p:cNvSpPr>
            <a:spLocks noGrp="1"/>
          </p:cNvSpPr>
          <p:nvPr>
            <p:ph type="body" idx="1"/>
          </p:nvPr>
        </p:nvSpPr>
        <p:spPr/>
        <p:txBody>
          <a:bodyPr>
            <a:normAutofit/>
          </a:bodyPr>
          <a:lstStyle/>
          <a:p>
            <a:pPr marR="0" lvl="2" rtl="0"/>
            <a:r>
              <a:rPr lang="en-US" altLang="zh-CN" b="0" i="0" u="none" strike="noStrike" kern="100" baseline="0" dirty="0">
                <a:solidFill>
                  <a:srgbClr val="333333"/>
                </a:solidFill>
                <a:latin typeface="宋体" panose="02010600030101010101" pitchFamily="2" charset="-122"/>
                <a:ea typeface="等线 Light" panose="02010600030101010101" pitchFamily="2" charset="-122"/>
              </a:rPr>
              <a:t>4.</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当事人在适用法律上一律平等原则</a:t>
            </a:r>
          </a:p>
          <a:p>
            <a:pPr marR="0" lvl="3" rtl="0"/>
            <a:r>
              <a:rPr lang="zh-CN" altLang="en-US" b="0" i="0" u="none" strike="noStrike" kern="100" baseline="0" dirty="0">
                <a:solidFill>
                  <a:srgbClr val="333333"/>
                </a:solidFill>
                <a:latin typeface="宋体" panose="02010600030101010101" pitchFamily="2" charset="-122"/>
                <a:ea typeface="宋体" panose="02010600030101010101" pitchFamily="2" charset="-122"/>
              </a:rPr>
              <a:t>依法维护劳动争议双方当事人的合法权益体现了当事人适用法律上一律平等的原则。这一原则要求，调解委员会、仲裁委员会、人民法院在处理劳动争议案件时，对劳动争议的任何一方当事人都应同等对待，其法律地位完全平等，法律赋予当事人的权利义务双方当事人平等地享有和承担，不应因身份、地位的不同而采取不同的标准对待。用人单位与劳动者在申请调解、仲裁和诉讼时，在参加调解、仲裁、诉讼活动时都享有同等的权利，时效一样、陈述事实、进行辩论和举证、申请回避、是否达成调解协议，不服仲裁裁决是否向法院起诉等等方面权利是同等的，承担的义务也是同等的。</a:t>
            </a:r>
            <a:endParaRPr lang="en-US" altLang="zh-CN" b="0" i="0" u="none" strike="noStrike" kern="100"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2512517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B6167C-E2B2-4B63-9087-27C8604F0E2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5786959-4CCA-40A7-B85F-AF792AC36DE2}"/>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（二）我国劳动争议的范围</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因确认劳动关系发生的争议；</a:t>
            </a:r>
          </a:p>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因订立、履行、变更、解除和终止劳动合同发生的争议；</a:t>
            </a:r>
          </a:p>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因企业开除、除名、辞退职工和职工辞职、自动离职发生的争议；</a:t>
            </a:r>
          </a:p>
          <a:p>
            <a:pPr marR="0" lvl="2" rtl="0"/>
            <a:r>
              <a:rPr lang="en-US" altLang="zh-CN" b="0" i="0" u="none" strike="noStrike" kern="100" baseline="0" dirty="0">
                <a:latin typeface="等线 Light" panose="02010600030101010101" pitchFamily="2" charset="-122"/>
                <a:ea typeface="等线 Light" panose="02010600030101010101" pitchFamily="2" charset="-122"/>
              </a:rPr>
              <a:t>4</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因工作时间、休息休假、社会保险、福利、培训以及劳动保护发生的争议（这里的保险是指包括工伤保险、医疗保险、生育保险、待业保险、养老保险等社会保障待遇）；</a:t>
            </a:r>
          </a:p>
          <a:p>
            <a:pPr marR="0" lvl="2" rtl="0"/>
            <a:r>
              <a:rPr lang="en-US" altLang="zh-CN" b="0" i="0" u="none" strike="noStrike" kern="100" baseline="0" dirty="0">
                <a:latin typeface="等线 Light" panose="02010600030101010101" pitchFamily="2" charset="-122"/>
                <a:ea typeface="等线 Light" panose="02010600030101010101" pitchFamily="2" charset="-122"/>
              </a:rPr>
              <a:t>5</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因劳动报酬、工伤医疗费、经济补偿或者赔偿金等发生的争议；</a:t>
            </a:r>
          </a:p>
          <a:p>
            <a:pPr marR="0" lvl="2" rtl="0"/>
            <a:r>
              <a:rPr lang="en-US" altLang="zh-CN" b="0" i="0" u="none" strike="noStrike" kern="100" baseline="0" dirty="0">
                <a:latin typeface="等线 Light" panose="02010600030101010101" pitchFamily="2" charset="-122"/>
                <a:ea typeface="等线 Light" panose="02010600030101010101" pitchFamily="2" charset="-122"/>
              </a:rPr>
              <a:t>6</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法律、法规规定的其他劳动争议。</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5164863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D372D1-9370-4328-BCF9-D58F96DAAE1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21CD501-61E7-44F2-B684-612347BB872F}"/>
              </a:ext>
            </a:extLst>
          </p:cNvPr>
          <p:cNvSpPr>
            <a:spLocks noGrp="1"/>
          </p:cNvSpPr>
          <p:nvPr>
            <p:ph type="body" idx="1"/>
          </p:nvPr>
        </p:nvSpPr>
        <p:spPr/>
        <p:txBody>
          <a:bodyPr>
            <a:normAutofit lnSpcReduction="10000"/>
          </a:bodyPr>
          <a:lstStyle/>
          <a:p>
            <a:pPr marR="0" lvl="1" rtl="0"/>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（三）劳动争议的处理机构</a:t>
            </a:r>
          </a:p>
          <a:p>
            <a:pPr marR="0" lvl="2" rtl="0"/>
            <a:r>
              <a:rPr lang="en-US" altLang="zh-CN" b="0" i="0" u="none" strike="noStrike" kern="100" baseline="0" dirty="0">
                <a:solidFill>
                  <a:srgbClr val="000000"/>
                </a:solidFill>
                <a:latin typeface="等线 Light" panose="02010600030101010101" pitchFamily="2" charset="-122"/>
                <a:ea typeface="等线 Light" panose="02010600030101010101" pitchFamily="2" charset="-122"/>
              </a:rPr>
              <a:t>1.</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调解组织：</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企业劳动争议调解委员会、依法设立的基层人民调解组织和</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在乡镇、街道设立的具有劳动争议调解职能的组织。</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a:t>
            </a:r>
            <a:r>
              <a:rPr lang="en-US" altLang="zh-CN" b="0" i="0" u="none" strike="noStrike" kern="100" baseline="0" dirty="0">
                <a:solidFill>
                  <a:srgbClr val="000000"/>
                </a:solidFill>
                <a:latin typeface="宋体" panose="02010600030101010101" pitchFamily="2" charset="-122"/>
                <a:ea typeface="宋体" panose="02010600030101010101" pitchFamily="2" charset="-122"/>
              </a:rPr>
              <a:t>1</a:t>
            </a:r>
            <a:r>
              <a:rPr lang="zh-CN" altLang="en-US" b="0" i="0" u="none" strike="noStrike" kern="100" baseline="0" dirty="0">
                <a:solidFill>
                  <a:srgbClr val="000000"/>
                </a:solidFill>
                <a:latin typeface="宋体" panose="02010600030101010101" pitchFamily="2" charset="-122"/>
                <a:ea typeface="宋体" panose="02010600030101010101" pitchFamily="2" charset="-122"/>
              </a:rPr>
              <a:t>）劳动争议调解委员会的组成：在用人单位内，可以设立劳动争议调解委员会。劳动争议调解委员会由职工代表、用人单位代表和工会代表组成。劳动争议调解委员会主任由工会代表担任。劳动争议调解组织的调解员应当由公道正派、联系群众、热心调解工作，并具有一定法律知识、政策水平和文化水平的成年公民担任。当事人申请劳动争议调解可以书面申请，也可以口头申请。口头申请的，调解组织应当当场记录申请人基本情况、申请调解的争议事项、理由和时间。</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a:t>
            </a:r>
            <a:r>
              <a:rPr lang="en-US" altLang="zh-CN" b="0" i="0" u="none" strike="noStrike" kern="100" baseline="0" dirty="0">
                <a:solidFill>
                  <a:srgbClr val="000000"/>
                </a:solidFill>
                <a:latin typeface="宋体" panose="02010600030101010101" pitchFamily="2" charset="-122"/>
                <a:ea typeface="宋体" panose="02010600030101010101" pitchFamily="2" charset="-122"/>
              </a:rPr>
              <a:t>2</a:t>
            </a:r>
            <a:r>
              <a:rPr lang="zh-CN" altLang="en-US" b="0" i="0" u="none" strike="noStrike" kern="100" baseline="0" dirty="0">
                <a:solidFill>
                  <a:srgbClr val="000000"/>
                </a:solidFill>
                <a:latin typeface="宋体" panose="02010600030101010101" pitchFamily="2" charset="-122"/>
                <a:ea typeface="宋体" panose="02010600030101010101" pitchFamily="2" charset="-122"/>
              </a:rPr>
              <a:t>）调解协议书的效力：经调解达成协议的，应当制作调解协议书。调解协议书由双方当事人签名或者盖章，经调解员签名并加盖调解组织印章后生效，对双方当事人具有约束力，当事人应当履行。自劳动争议调解组织收到调解申请之日起十五日内未达成调解协议的，当事人可以依法申请仲裁。因支付拖欠劳动报酬、工伤医疗费、经济补偿或者赔偿金事项达成调解协议，用人单位在协议约定期限内不履行的，劳动者可以持调解协议书依法向人民法院申请支付令。人民法院应当依法发出支付令。</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16476992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E02371-80EB-41B1-92F1-23B0CC9DD5A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B3FC6FD-5B03-4116-BE9D-4C116CA77E31}"/>
              </a:ext>
            </a:extLst>
          </p:cNvPr>
          <p:cNvSpPr>
            <a:spLocks noGrp="1"/>
          </p:cNvSpPr>
          <p:nvPr>
            <p:ph type="body" idx="1"/>
          </p:nvPr>
        </p:nvSpPr>
        <p:spPr/>
        <p:txBody>
          <a:bodyPr>
            <a:normAutofit/>
          </a:bodyPr>
          <a:lstStyle/>
          <a:p>
            <a:pPr marR="0" lvl="2" rtl="0"/>
            <a:r>
              <a:rPr lang="en-US" altLang="zh-CN" b="0" i="0" u="none" strike="noStrike" kern="100" baseline="0" dirty="0">
                <a:solidFill>
                  <a:srgbClr val="000000"/>
                </a:solidFill>
                <a:latin typeface="宋体" panose="02010600030101010101" pitchFamily="2" charset="-122"/>
                <a:ea typeface="等线 Light" panose="02010600030101010101" pitchFamily="2" charset="-122"/>
              </a:rPr>
              <a:t>2</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仲裁机构：劳动争议仲裁委员会</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劳动争议仲裁委员会是处理劳动争议的专门机构。</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a:t>
            </a:r>
            <a:r>
              <a:rPr lang="en-US" altLang="zh-CN" b="0" i="0" u="none" strike="noStrike" kern="100" baseline="0" dirty="0">
                <a:solidFill>
                  <a:srgbClr val="000000"/>
                </a:solidFill>
                <a:latin typeface="宋体" panose="02010600030101010101" pitchFamily="2" charset="-122"/>
                <a:ea typeface="宋体" panose="02010600030101010101" pitchFamily="2" charset="-122"/>
              </a:rPr>
              <a:t>1</a:t>
            </a:r>
            <a:r>
              <a:rPr lang="zh-CN" altLang="en-US" b="0" i="0" u="none" strike="noStrike" kern="100" baseline="0" dirty="0">
                <a:solidFill>
                  <a:srgbClr val="000000"/>
                </a:solidFill>
                <a:latin typeface="宋体" panose="02010600030101010101" pitchFamily="2" charset="-122"/>
                <a:ea typeface="宋体" panose="02010600030101010101" pitchFamily="2" charset="-122"/>
              </a:rPr>
              <a:t>）设立：县、市、市辖区人民政府设立仲裁委员会，负责处理本辖区内发生的劳动争议。设区的市、市辖区仲裁委员会受理劳动争议案件的范围由省、自治人民政府规定。</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a:t>
            </a:r>
            <a:r>
              <a:rPr lang="en-US" altLang="zh-CN" b="0" i="0" u="none" strike="noStrike" kern="100" baseline="0" dirty="0">
                <a:solidFill>
                  <a:srgbClr val="000000"/>
                </a:solidFill>
                <a:latin typeface="宋体" panose="02010600030101010101" pitchFamily="2" charset="-122"/>
                <a:ea typeface="宋体" panose="02010600030101010101" pitchFamily="2" charset="-122"/>
              </a:rPr>
              <a:t>2</a:t>
            </a:r>
            <a:r>
              <a:rPr lang="zh-CN" altLang="en-US" b="0" i="0" u="none" strike="noStrike" kern="100" baseline="0" dirty="0">
                <a:solidFill>
                  <a:srgbClr val="000000"/>
                </a:solidFill>
                <a:latin typeface="宋体" panose="02010600030101010101" pitchFamily="2" charset="-122"/>
                <a:ea typeface="宋体" panose="02010600030101010101" pitchFamily="2" charset="-122"/>
              </a:rPr>
              <a:t>）组成：各级仲裁委员会由劳动行政主管部门的代表、工会的代表、政府指定的经济综合管理部门的代表组成，主任由劳动行政主管部门的负责人担任，其办事机构设在同级的劳动行政主管部门。劳动争议仲裁委员会组成人员应当是单数。</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a:t>
            </a:r>
            <a:r>
              <a:rPr lang="en-US" altLang="zh-CN" b="0" i="0" u="none" strike="noStrike" kern="100" baseline="0" dirty="0">
                <a:solidFill>
                  <a:srgbClr val="000000"/>
                </a:solidFill>
                <a:latin typeface="宋体" panose="02010600030101010101" pitchFamily="2" charset="-122"/>
                <a:ea typeface="宋体" panose="02010600030101010101" pitchFamily="2" charset="-122"/>
              </a:rPr>
              <a:t>3</a:t>
            </a:r>
            <a:r>
              <a:rPr lang="zh-CN" altLang="en-US" b="0" i="0" u="none" strike="noStrike" kern="100" baseline="0" dirty="0">
                <a:solidFill>
                  <a:srgbClr val="000000"/>
                </a:solidFill>
                <a:latin typeface="宋体" panose="02010600030101010101" pitchFamily="2" charset="-122"/>
                <a:ea typeface="宋体" panose="02010600030101010101" pitchFamily="2" charset="-122"/>
              </a:rPr>
              <a:t>）职责：聘任、解聘专职或兼职仲裁员、受理、讨论劳动争议案件、监督仲裁活动。</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0017694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A13334-BB9A-4AC5-A9CA-A0383DA308F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0B90EEB-7D7C-4CDD-83FB-9FB7F00ACCA8}"/>
              </a:ext>
            </a:extLst>
          </p:cNvPr>
          <p:cNvSpPr>
            <a:spLocks noGrp="1"/>
          </p:cNvSpPr>
          <p:nvPr>
            <p:ph type="body" idx="1"/>
          </p:nvPr>
        </p:nvSpPr>
        <p:spPr/>
        <p:txBody>
          <a:bodyPr>
            <a:normAutofit/>
          </a:bodyPr>
          <a:lstStyle/>
          <a:p>
            <a:pPr marR="0" lvl="4" rtl="0"/>
            <a:r>
              <a:rPr lang="zh-CN" altLang="en-US" b="0" i="0" u="none" strike="noStrike" kern="100" baseline="0" dirty="0">
                <a:solidFill>
                  <a:srgbClr val="000000"/>
                </a:solidFill>
                <a:latin typeface="楷体" panose="02010609060101010101" pitchFamily="49" charset="-122"/>
                <a:ea typeface="楷体" panose="02010609060101010101" pitchFamily="49" charset="-122"/>
              </a:rPr>
              <a:t>法条链接：</a:t>
            </a:r>
            <a:r>
              <a:rPr lang="en-US" altLang="zh-CN" b="0" i="0" u="none" strike="noStrike" kern="100" baseline="0" dirty="0">
                <a:solidFill>
                  <a:srgbClr val="000000"/>
                </a:solidFill>
                <a:latin typeface="楷体" panose="02010609060101010101" pitchFamily="49" charset="-122"/>
                <a:ea typeface="楷体" panose="02010609060101010101" pitchFamily="49" charset="-122"/>
              </a:rPr>
              <a:t>《</a:t>
            </a:r>
            <a:r>
              <a:rPr lang="zh-CN" altLang="en-US" b="0" i="0" u="none" strike="noStrike" kern="100" baseline="0" dirty="0">
                <a:solidFill>
                  <a:srgbClr val="000000"/>
                </a:solidFill>
                <a:latin typeface="楷体" panose="02010609060101010101" pitchFamily="49" charset="-122"/>
                <a:ea typeface="楷体" panose="02010609060101010101" pitchFamily="49" charset="-122"/>
              </a:rPr>
              <a:t>中华人民共和国劳动争议调解仲裁法</a:t>
            </a:r>
            <a:r>
              <a:rPr lang="en-US" altLang="zh-CN" b="0" i="0" u="none" strike="noStrike" kern="100" baseline="0" dirty="0">
                <a:solidFill>
                  <a:srgbClr val="000000"/>
                </a:solidFill>
                <a:latin typeface="楷体" panose="02010609060101010101" pitchFamily="49" charset="-122"/>
                <a:ea typeface="楷体" panose="02010609060101010101" pitchFamily="49" charset="-122"/>
              </a:rPr>
              <a:t>》</a:t>
            </a:r>
            <a:r>
              <a:rPr lang="zh-CN" altLang="en-US" b="0" i="0" u="none" strike="noStrike" kern="100" baseline="0" dirty="0">
                <a:solidFill>
                  <a:srgbClr val="000000"/>
                </a:solidFill>
                <a:latin typeface="楷体" panose="02010609060101010101" pitchFamily="49" charset="-122"/>
                <a:ea typeface="楷体" panose="02010609060101010101" pitchFamily="49" charset="-122"/>
              </a:rPr>
              <a:t>（</a:t>
            </a:r>
            <a:r>
              <a:rPr lang="en-US" altLang="zh-CN" b="0" i="0" u="none" strike="noStrike" kern="100" baseline="0" dirty="0">
                <a:solidFill>
                  <a:srgbClr val="000000"/>
                </a:solidFill>
                <a:latin typeface="楷体" panose="02010609060101010101" pitchFamily="49" charset="-122"/>
                <a:ea typeface="楷体" panose="02010609060101010101" pitchFamily="49" charset="-122"/>
              </a:rPr>
              <a:t>2008</a:t>
            </a:r>
            <a:r>
              <a:rPr lang="zh-CN" altLang="en-US" b="0" i="0" u="none" strike="noStrike" kern="100" baseline="0" dirty="0">
                <a:solidFill>
                  <a:srgbClr val="000000"/>
                </a:solidFill>
                <a:latin typeface="楷体" panose="02010609060101010101" pitchFamily="49" charset="-122"/>
                <a:ea typeface="楷体" panose="02010609060101010101" pitchFamily="49" charset="-122"/>
              </a:rPr>
              <a:t>）</a:t>
            </a:r>
          </a:p>
          <a:p>
            <a:pPr marR="0" lvl="4" rtl="0"/>
            <a:r>
              <a:rPr lang="zh-CN" altLang="en-US" b="0" i="0" u="none" strike="noStrike" kern="100" baseline="0" dirty="0">
                <a:solidFill>
                  <a:srgbClr val="000000"/>
                </a:solidFill>
                <a:latin typeface="楷体" panose="02010609060101010101" pitchFamily="49" charset="-122"/>
                <a:ea typeface="楷体" panose="02010609060101010101" pitchFamily="49" charset="-122"/>
              </a:rPr>
              <a:t>第十九条 劳动争议仲裁委员会由劳动行政部门代表、工会代表和企业方面代表组成。劳动争议仲裁委员会组成人员应当是单数。</a:t>
            </a:r>
          </a:p>
          <a:p>
            <a:pPr marR="0" lvl="4" rtl="0"/>
            <a:r>
              <a:rPr lang="zh-CN" altLang="en-US" b="0" i="0" u="none" strike="noStrike" kern="100" baseline="0" dirty="0">
                <a:solidFill>
                  <a:srgbClr val="000000"/>
                </a:solidFill>
                <a:latin typeface="楷体" panose="02010609060101010101" pitchFamily="49" charset="-122"/>
                <a:ea typeface="楷体" panose="02010609060101010101" pitchFamily="49" charset="-122"/>
              </a:rPr>
              <a:t>    劳动争议仲裁委员会依法履行下列职责：</a:t>
            </a:r>
          </a:p>
          <a:p>
            <a:pPr marR="0" lvl="4" rtl="0"/>
            <a:r>
              <a:rPr lang="zh-CN" altLang="en-US" b="0" i="0" u="none" strike="noStrike" kern="100" baseline="0" dirty="0">
                <a:solidFill>
                  <a:srgbClr val="000000"/>
                </a:solidFill>
                <a:latin typeface="楷体" panose="02010609060101010101" pitchFamily="49" charset="-122"/>
                <a:ea typeface="楷体" panose="02010609060101010101" pitchFamily="49" charset="-122"/>
              </a:rPr>
              <a:t>    （一）聘任、解聘专职或者兼职仲裁员；</a:t>
            </a:r>
          </a:p>
          <a:p>
            <a:pPr marR="0" lvl="4" rtl="0"/>
            <a:r>
              <a:rPr lang="zh-CN" altLang="en-US" b="0" i="0" u="none" strike="noStrike" kern="100" baseline="0" dirty="0">
                <a:solidFill>
                  <a:srgbClr val="000000"/>
                </a:solidFill>
                <a:latin typeface="楷体" panose="02010609060101010101" pitchFamily="49" charset="-122"/>
                <a:ea typeface="楷体" panose="02010609060101010101" pitchFamily="49" charset="-122"/>
              </a:rPr>
              <a:t>    （二）受理劳动争议案件；</a:t>
            </a:r>
          </a:p>
          <a:p>
            <a:pPr marR="0" lvl="4" rtl="0"/>
            <a:r>
              <a:rPr lang="zh-CN" altLang="en-US" b="0" i="0" u="none" strike="noStrike" kern="100" baseline="0" dirty="0">
                <a:solidFill>
                  <a:srgbClr val="000000"/>
                </a:solidFill>
                <a:latin typeface="楷体" panose="02010609060101010101" pitchFamily="49" charset="-122"/>
                <a:ea typeface="楷体" panose="02010609060101010101" pitchFamily="49" charset="-122"/>
              </a:rPr>
              <a:t>    （三）讨论重大或者疑难的劳动争议案件；</a:t>
            </a:r>
          </a:p>
          <a:p>
            <a:pPr marR="0" lvl="4" rtl="0"/>
            <a:r>
              <a:rPr lang="zh-CN" altLang="en-US" b="0" i="0" u="none" strike="noStrike" kern="100" baseline="0" dirty="0">
                <a:solidFill>
                  <a:srgbClr val="000000"/>
                </a:solidFill>
                <a:latin typeface="楷体" panose="02010609060101010101" pitchFamily="49" charset="-122"/>
                <a:ea typeface="楷体" panose="02010609060101010101" pitchFamily="49" charset="-122"/>
              </a:rPr>
              <a:t>    （四）对仲裁活动进行监督。</a:t>
            </a:r>
          </a:p>
          <a:p>
            <a:pPr marR="0" lvl="4" rtl="0"/>
            <a:r>
              <a:rPr lang="zh-CN" altLang="en-US" b="0" i="0" u="none" strike="noStrike" kern="100" baseline="0" dirty="0">
                <a:solidFill>
                  <a:srgbClr val="000000"/>
                </a:solidFill>
                <a:latin typeface="楷体" panose="02010609060101010101" pitchFamily="49" charset="-122"/>
                <a:ea typeface="楷体" panose="02010609060101010101" pitchFamily="49" charset="-122"/>
              </a:rPr>
              <a:t>劳动争议仲裁委员会下设办事机构，负责办理劳动争议仲裁委员会的日常工作。</a:t>
            </a:r>
            <a:endParaRPr lang="en-US" altLang="zh-CN" b="0" i="0" u="none" strike="noStrike" kern="100" baseline="0" dirty="0">
              <a:solidFill>
                <a:srgbClr val="00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310068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EA1077-4504-4BF6-855C-E7D6A877F141}"/>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0D67C7DA-528F-42CC-A375-0B0A91AE28BB}"/>
              </a:ext>
            </a:extLst>
          </p:cNvPr>
          <p:cNvSpPr>
            <a:spLocks noGrp="1"/>
          </p:cNvSpPr>
          <p:nvPr>
            <p:ph type="body" idx="1"/>
          </p:nvPr>
        </p:nvSpPr>
        <p:spPr/>
        <p:txBody>
          <a:bodyPr>
            <a:normAutofit fontScale="92500" lnSpcReduction="10000"/>
          </a:bodyPr>
          <a:lstStyle/>
          <a:p>
            <a:pPr marR="0" lvl="3" rtl="0"/>
            <a:r>
              <a:rPr lang="en-US" altLang="zh-CN" b="0" i="0" u="none" strike="noStrike" kern="100" baseline="0" dirty="0">
                <a:latin typeface="宋体" panose="02010600030101010101" pitchFamily="2" charset="-122"/>
                <a:ea typeface="宋体" panose="02010600030101010101" pitchFamily="2" charset="-122"/>
              </a:rPr>
              <a:t>3.</a:t>
            </a:r>
            <a:r>
              <a:rPr lang="zh-CN" altLang="en-US" b="0" i="0" u="none" strike="noStrike" kern="100" baseline="0" dirty="0">
                <a:latin typeface="宋体" panose="02010600030101010101" pitchFamily="2" charset="-122"/>
                <a:ea typeface="宋体" panose="02010600030101010101" pitchFamily="2" charset="-122"/>
              </a:rPr>
              <a:t>照顾特殊和困难群体</a:t>
            </a:r>
          </a:p>
          <a:p>
            <a:pPr marR="0" lvl="4" rtl="0"/>
            <a:r>
              <a:rPr lang="zh-CN" altLang="en-US" b="0" i="0" u="none" strike="noStrike" kern="100" baseline="0" dirty="0">
                <a:latin typeface="宋体" panose="02010600030101010101" pitchFamily="2" charset="-122"/>
                <a:ea typeface="等线 Light" panose="02010600030101010101" pitchFamily="2" charset="-122"/>
              </a:rPr>
              <a:t>我国</a:t>
            </a:r>
            <a:r>
              <a:rPr lang="en-US" altLang="zh-CN" b="0" i="0" u="none" strike="noStrike" kern="100" baseline="0" dirty="0">
                <a:latin typeface="宋体" panose="02010600030101010101" pitchFamily="2" charset="-122"/>
                <a:ea typeface="等线 Light" panose="02010600030101010101" pitchFamily="2" charset="-122"/>
              </a:rPr>
              <a:t>《</a:t>
            </a:r>
            <a:r>
              <a:rPr lang="zh-CN" altLang="en-US" b="0" i="0" u="none" strike="noStrike" kern="100" baseline="0" dirty="0">
                <a:latin typeface="宋体" panose="02010600030101010101" pitchFamily="2" charset="-122"/>
                <a:ea typeface="等线 Light" panose="02010600030101010101" pitchFamily="2" charset="-122"/>
              </a:rPr>
              <a:t>促进就业法</a:t>
            </a:r>
            <a:r>
              <a:rPr lang="en-US" altLang="zh-CN" b="0" i="0" u="none" strike="noStrike" kern="100" baseline="0" dirty="0">
                <a:latin typeface="宋体" panose="02010600030101010101" pitchFamily="2" charset="-122"/>
                <a:ea typeface="等线 Light" panose="02010600030101010101" pitchFamily="2" charset="-122"/>
              </a:rPr>
              <a:t>》</a:t>
            </a:r>
            <a:r>
              <a:rPr lang="zh-CN" altLang="en-US" b="0" i="0" u="none" strike="noStrike" kern="100" baseline="0" dirty="0">
                <a:latin typeface="宋体" panose="02010600030101010101" pitchFamily="2" charset="-122"/>
                <a:ea typeface="等线 Light" panose="02010600030101010101" pitchFamily="2" charset="-122"/>
              </a:rPr>
              <a:t>规定各级人民政府创造公平就业的环境，消除就业歧视，制定政策并采取措施对就业困难人员给予扶持和援助。主要体现在：</a:t>
            </a:r>
          </a:p>
          <a:p>
            <a:pPr marR="0" lvl="4" rtl="0"/>
            <a:r>
              <a:rPr lang="zh-CN" altLang="en-US" b="0" i="0" u="none" strike="noStrike" kern="100" baseline="0" dirty="0">
                <a:latin typeface="宋体" panose="02010600030101010101" pitchFamily="2" charset="-122"/>
                <a:ea typeface="等线 Light" panose="02010600030101010101" pitchFamily="2" charset="-122"/>
              </a:rPr>
              <a:t>（</a:t>
            </a:r>
            <a:r>
              <a:rPr lang="en-US" altLang="zh-CN" b="0" i="0" u="none" strike="noStrike" kern="100" baseline="0" dirty="0">
                <a:latin typeface="宋体" panose="02010600030101010101" pitchFamily="2" charset="-122"/>
                <a:ea typeface="等线 Light" panose="02010600030101010101" pitchFamily="2" charset="-122"/>
              </a:rPr>
              <a:t>1</a:t>
            </a:r>
            <a:r>
              <a:rPr lang="zh-CN" altLang="en-US" b="0" i="0" u="none" strike="noStrike" kern="100" baseline="0" dirty="0">
                <a:latin typeface="宋体" panose="02010600030101010101" pitchFamily="2" charset="-122"/>
                <a:ea typeface="等线 Light" panose="02010600030101010101" pitchFamily="2" charset="-122"/>
              </a:rPr>
              <a:t>）国家保障妇女享有与男子平等的劳动权利。用人单位招用人员，除国家规定的不适合妇女的工种或者岗位外，不得以性别为由拒绝录用妇女或者提高对妇女的录用标准。 用人单位录用女职工，不得在劳动合同中规定限制女职工结婚、生育的内容。</a:t>
            </a:r>
          </a:p>
          <a:p>
            <a:pPr marR="0" lvl="4" rtl="0"/>
            <a:r>
              <a:rPr lang="zh-CN" altLang="en-US" b="0" i="0" u="none" strike="noStrike" kern="100" baseline="0" dirty="0">
                <a:latin typeface="宋体" panose="02010600030101010101" pitchFamily="2" charset="-122"/>
                <a:ea typeface="等线 Light" panose="02010600030101010101" pitchFamily="2" charset="-122"/>
              </a:rPr>
              <a:t>（</a:t>
            </a:r>
            <a:r>
              <a:rPr lang="en-US" altLang="zh-CN" b="0" i="0" u="none" strike="noStrike" kern="100" baseline="0" dirty="0">
                <a:latin typeface="宋体" panose="02010600030101010101" pitchFamily="2" charset="-122"/>
                <a:ea typeface="等线 Light" panose="02010600030101010101" pitchFamily="2" charset="-122"/>
              </a:rPr>
              <a:t>2</a:t>
            </a:r>
            <a:r>
              <a:rPr lang="zh-CN" altLang="en-US" b="0" i="0" u="none" strike="noStrike" kern="100" baseline="0" dirty="0">
                <a:latin typeface="宋体" panose="02010600030101010101" pitchFamily="2" charset="-122"/>
                <a:ea typeface="等线 Light" panose="02010600030101010101" pitchFamily="2" charset="-122"/>
              </a:rPr>
              <a:t>）国家保障残疾人的劳动权利。各级人民政府应当对残疾人就业统筹规划，为残疾人创造就业条件。用人单位招用人员，不得歧视残疾人。</a:t>
            </a:r>
          </a:p>
          <a:p>
            <a:pPr marR="0" lvl="4" rtl="0"/>
            <a:r>
              <a:rPr lang="zh-CN" altLang="en-US" b="0" i="0" u="none" strike="noStrike" kern="100" baseline="0" dirty="0">
                <a:latin typeface="宋体" panose="02010600030101010101" pitchFamily="2" charset="-122"/>
                <a:ea typeface="等线 Light" panose="02010600030101010101" pitchFamily="2" charset="-122"/>
              </a:rPr>
              <a:t>（</a:t>
            </a:r>
            <a:r>
              <a:rPr lang="en-US" altLang="zh-CN" b="0" i="0" u="none" strike="noStrike" kern="100" baseline="0" dirty="0">
                <a:latin typeface="宋体" panose="02010600030101010101" pitchFamily="2" charset="-122"/>
                <a:ea typeface="等线 Light" panose="02010600030101010101" pitchFamily="2" charset="-122"/>
              </a:rPr>
              <a:t>3</a:t>
            </a:r>
            <a:r>
              <a:rPr lang="zh-CN" altLang="en-US" b="0" i="0" u="none" strike="noStrike" kern="100" baseline="0" dirty="0">
                <a:latin typeface="宋体" panose="02010600030101010101" pitchFamily="2" charset="-122"/>
                <a:ea typeface="等线 Light" panose="02010600030101010101" pitchFamily="2" charset="-122"/>
              </a:rPr>
              <a:t>）各民族劳动者享有平等的劳动权利。用人单位招用人员，应当依法对少数民族劳动者给予适当照顾。</a:t>
            </a:r>
          </a:p>
          <a:p>
            <a:pPr marR="0" lvl="4" rtl="0"/>
            <a:r>
              <a:rPr lang="zh-CN" altLang="en-US" b="0" i="0" u="none" strike="noStrike" kern="100" baseline="0" dirty="0">
                <a:latin typeface="宋体" panose="02010600030101010101" pitchFamily="2" charset="-122"/>
                <a:ea typeface="等线 Light" panose="02010600030101010101" pitchFamily="2" charset="-122"/>
              </a:rPr>
              <a:t>（</a:t>
            </a:r>
            <a:r>
              <a:rPr lang="en-US" altLang="zh-CN" b="0" i="0" u="none" strike="noStrike" kern="100" baseline="0" dirty="0">
                <a:latin typeface="宋体" panose="02010600030101010101" pitchFamily="2" charset="-122"/>
                <a:ea typeface="等线 Light" panose="02010600030101010101" pitchFamily="2" charset="-122"/>
              </a:rPr>
              <a:t>4</a:t>
            </a:r>
            <a:r>
              <a:rPr lang="zh-CN" altLang="en-US" b="0" i="0" u="none" strike="noStrike" kern="100" baseline="0" dirty="0">
                <a:latin typeface="宋体" panose="02010600030101010101" pitchFamily="2" charset="-122"/>
                <a:ea typeface="等线 Light" panose="02010600030101010101" pitchFamily="2" charset="-122"/>
              </a:rPr>
              <a:t>）用人单位招用人员，不得以是传染病病原携带者为由拒绝录用。但是，经医学鉴定传染病病原携带者在治愈前或者排除传染嫌疑前，不得从事法律、行政法规和国务院卫生行政部门规定禁止从事的易使传染病扩散的工作。这体现了劳动者权利与义务的统一。</a:t>
            </a:r>
          </a:p>
          <a:p>
            <a:pPr marR="0" lvl="4" rtl="0"/>
            <a:r>
              <a:rPr lang="zh-CN" altLang="en-US" b="0" i="0" u="none" strike="noStrike" kern="100" baseline="0" dirty="0">
                <a:latin typeface="宋体" panose="02010600030101010101" pitchFamily="2" charset="-122"/>
                <a:ea typeface="等线 Light" panose="02010600030101010101" pitchFamily="2" charset="-122"/>
              </a:rPr>
              <a:t>（</a:t>
            </a:r>
            <a:r>
              <a:rPr lang="en-US" altLang="zh-CN" b="0" i="0" u="none" strike="noStrike" kern="100" baseline="0" dirty="0">
                <a:latin typeface="宋体" panose="02010600030101010101" pitchFamily="2" charset="-122"/>
                <a:ea typeface="等线 Light" panose="02010600030101010101" pitchFamily="2" charset="-122"/>
              </a:rPr>
              <a:t>5</a:t>
            </a:r>
            <a:r>
              <a:rPr lang="zh-CN" altLang="en-US" b="0" i="0" u="none" strike="noStrike" kern="100" baseline="0" dirty="0">
                <a:latin typeface="宋体" panose="02010600030101010101" pitchFamily="2" charset="-122"/>
                <a:ea typeface="等线 Light" panose="02010600030101010101" pitchFamily="2" charset="-122"/>
              </a:rPr>
              <a:t>）农村劳动者进城就业享有与城镇劳动者平等的劳动权利，不得对农村劳动者进城就业设置歧视性限制等。</a:t>
            </a:r>
          </a:p>
          <a:p>
            <a:pPr marR="0" lvl="4" rtl="0"/>
            <a:r>
              <a:rPr lang="zh-CN" altLang="en-US" b="0" i="0" u="none" strike="noStrike" kern="100" baseline="0" dirty="0">
                <a:latin typeface="宋体" panose="02010600030101010101" pitchFamily="2" charset="-122"/>
                <a:ea typeface="等线 Light" panose="02010600030101010101" pitchFamily="2" charset="-122"/>
              </a:rPr>
              <a:t>（</a:t>
            </a:r>
            <a:r>
              <a:rPr lang="en-US" altLang="zh-CN" b="0" i="0" u="none" strike="noStrike" kern="100" baseline="0" dirty="0">
                <a:latin typeface="宋体" panose="02010600030101010101" pitchFamily="2" charset="-122"/>
                <a:ea typeface="等线 Light" panose="02010600030101010101" pitchFamily="2" charset="-122"/>
              </a:rPr>
              <a:t>6</a:t>
            </a:r>
            <a:r>
              <a:rPr lang="zh-CN" altLang="en-US" b="0" i="0" u="none" strike="noStrike" kern="100" baseline="0" dirty="0">
                <a:latin typeface="宋体" panose="02010600030101010101" pitchFamily="2" charset="-122"/>
                <a:ea typeface="等线 Light" panose="02010600030101010101" pitchFamily="2" charset="-122"/>
              </a:rPr>
              <a:t>）各级人民政府建立健全就业援助制度，采取税费减免、贷款贴息、社会保险补贴、岗位补贴等办法，通过公益性岗位安置等途径，对就业困难人员实行优先扶持和重点帮助。</a:t>
            </a:r>
            <a:endParaRPr lang="en-US" altLang="zh-CN" b="0" i="0" u="none" strike="noStrike" kern="100" baseline="0" dirty="0">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2820436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0F54D8-E1A1-45AE-97D3-1D753AB9A91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BD1917E-A007-4597-9885-6E81146D6413}"/>
              </a:ext>
            </a:extLst>
          </p:cNvPr>
          <p:cNvSpPr>
            <a:spLocks noGrp="1"/>
          </p:cNvSpPr>
          <p:nvPr>
            <p:ph type="body" idx="1"/>
          </p:nvPr>
        </p:nvSpPr>
        <p:spPr/>
        <p:txBody>
          <a:bodyPr>
            <a:normAutofit/>
          </a:bodyPr>
          <a:lstStyle/>
          <a:p>
            <a:pPr marR="0" lvl="2" rtl="0"/>
            <a:r>
              <a:rPr lang="en-US" altLang="zh-CN" b="0" i="0" u="none" strike="noStrike" kern="100" baseline="0" dirty="0">
                <a:solidFill>
                  <a:srgbClr val="000000"/>
                </a:solidFill>
                <a:latin typeface="宋体" panose="02010600030101010101" pitchFamily="2" charset="-122"/>
                <a:ea typeface="等线 Light" panose="02010600030101010101" pitchFamily="2" charset="-122"/>
              </a:rPr>
              <a:t>3.</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司法机构：人民法院</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人民法院是国家审判机关，也担负着处理劳动争议的任务。劳动争议当事人对仲裁委员会的裁决不符、进行起诉的案件，人民法院民事审判庭负责受理。</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劳动争议当事人对仲裁裁决不服的，可以自收到仲裁裁决书之日起十五日内向人民法院提起诉讼。一方当事人在法定期限内不起诉又不履行仲裁裁决的，另一方当事人可以申请人民法院强制执行。</a:t>
            </a:r>
          </a:p>
        </p:txBody>
      </p:sp>
    </p:spTree>
    <p:extLst>
      <p:ext uri="{BB962C8B-B14F-4D97-AF65-F5344CB8AC3E}">
        <p14:creationId xmlns:p14="http://schemas.microsoft.com/office/powerpoint/2010/main" val="421350551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42956B-FB17-472E-AEBA-9651AD0EA321}"/>
              </a:ext>
            </a:extLst>
          </p:cNvPr>
          <p:cNvSpPr>
            <a:spLocks noGrp="1"/>
          </p:cNvSpPr>
          <p:nvPr>
            <p:ph type="title"/>
          </p:nvPr>
        </p:nvSpPr>
        <p:spPr/>
        <p:txBody>
          <a:bodyPr/>
          <a:lstStyle/>
          <a:p>
            <a:pPr marR="0" lvl="0"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二、劳动争议仲裁制度</a:t>
            </a:r>
            <a:endParaRPr lang="zh-CN" altLang="en-US" dirty="0"/>
          </a:p>
        </p:txBody>
      </p:sp>
      <p:sp>
        <p:nvSpPr>
          <p:cNvPr id="3" name="文本占位符 2">
            <a:extLst>
              <a:ext uri="{FF2B5EF4-FFF2-40B4-BE49-F238E27FC236}">
                <a16:creationId xmlns:a16="http://schemas.microsoft.com/office/drawing/2014/main" id="{00C941BD-B912-4C9A-BDCF-90066CCC83ED}"/>
              </a:ext>
            </a:extLst>
          </p:cNvPr>
          <p:cNvSpPr>
            <a:spLocks noGrp="1"/>
          </p:cNvSpPr>
          <p:nvPr>
            <p:ph type="body" idx="1"/>
          </p:nvPr>
        </p:nvSpPr>
        <p:spPr/>
        <p:txBody>
          <a:bodyPr>
            <a:normAutofit/>
          </a:bodyPr>
          <a:lstStyle/>
          <a:p>
            <a:pPr marR="0" lvl="1" rtl="0"/>
            <a:r>
              <a:rPr lang="en-US" altLang="zh-CN" b="0" i="0" u="none" strike="noStrike" kern="100" baseline="0" dirty="0">
                <a:solidFill>
                  <a:srgbClr val="000000"/>
                </a:solidFill>
                <a:latin typeface="宋体" panose="02010600030101010101" pitchFamily="2" charset="-122"/>
                <a:ea typeface="宋体" panose="02010600030101010101" pitchFamily="2" charset="-122"/>
              </a:rPr>
              <a:t>1.</a:t>
            </a:r>
            <a:r>
              <a:rPr lang="zh-CN" altLang="en-US" b="0" i="0" u="none" strike="noStrike" kern="100" baseline="0" dirty="0">
                <a:solidFill>
                  <a:srgbClr val="000000"/>
                </a:solidFill>
                <a:latin typeface="宋体" panose="02010600030101010101" pitchFamily="2" charset="-122"/>
                <a:ea typeface="宋体" panose="02010600030101010101" pitchFamily="2" charset="-122"/>
              </a:rPr>
              <a:t>劳动争议仲裁的特点</a:t>
            </a:r>
          </a:p>
          <a:p>
            <a:pPr marR="0" lvl="2"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a:t>
            </a:r>
            <a:r>
              <a:rPr lang="en-US" altLang="zh-CN" b="0" i="0" u="none" strike="noStrike" kern="100" baseline="0" dirty="0">
                <a:solidFill>
                  <a:srgbClr val="000000"/>
                </a:solidFill>
                <a:latin typeface="宋体" panose="02010600030101010101" pitchFamily="2" charset="-122"/>
                <a:ea typeface="等线 Light" panose="02010600030101010101" pitchFamily="2" charset="-122"/>
              </a:rPr>
              <a:t>1</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）着重调解：仲裁委员会受理争议案件后可以先进行调解，在调解不成的情况下应尽快进行裁决，而在裁决作出前的任何阶段都可以进行调解。仲裁程序上的调解与裁决具有同等的法律效力。</a:t>
            </a:r>
          </a:p>
          <a:p>
            <a:pPr marR="0" lvl="2"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a:t>
            </a:r>
            <a:r>
              <a:rPr lang="en-US" altLang="zh-CN" b="0" i="0" u="none" strike="noStrike" kern="100" baseline="0" dirty="0">
                <a:solidFill>
                  <a:srgbClr val="000000"/>
                </a:solidFill>
                <a:latin typeface="宋体" panose="02010600030101010101" pitchFamily="2" charset="-122"/>
                <a:ea typeface="等线 Light" panose="02010600030101010101" pitchFamily="2" charset="-122"/>
              </a:rPr>
              <a:t>2</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及时迅速：仲裁庭裁决劳动争议案件，应当自劳动争议仲裁委员会受理仲裁申请之日起四十五日内结束。案情复杂需要延期的，经劳动争议仲裁委员会主任批准，可以延期并书面通知当事人，但是延长期限不得超过十五日。逾期未作出仲裁裁决的，当事人可以就该劳动争议事项向人民法院提起诉讼。仲裁庭裁决劳动争议案件时，其中一部分事实已经清楚，可以就该部分先行裁决。</a:t>
            </a:r>
          </a:p>
          <a:p>
            <a:pPr marR="0" lvl="2"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a:t>
            </a:r>
            <a:r>
              <a:rPr lang="en-US" altLang="zh-CN" b="0" i="0" u="none" strike="noStrike" kern="100" baseline="0" dirty="0">
                <a:solidFill>
                  <a:srgbClr val="000000"/>
                </a:solidFill>
                <a:latin typeface="宋体" panose="02010600030101010101" pitchFamily="2" charset="-122"/>
                <a:ea typeface="等线 Light" panose="02010600030101010101" pitchFamily="2" charset="-122"/>
              </a:rPr>
              <a:t>3</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区分举证责任：当事人提供的证据经查证属实的，仲裁庭应当将其作为认定事实的根据。劳动者无法提供由用人单位掌握管理的与仲裁请求有关的证据，仲裁庭可以要求用人单位在指定期限内提供。用人单位在指定期限内不提供的，应当承担不利后果，从而有利于保护劳动者权益。</a:t>
            </a:r>
            <a:endParaRPr lang="en-US" altLang="zh-CN" b="0" i="0" u="none" strike="noStrike" kern="100" baseline="0" dirty="0">
              <a:solidFill>
                <a:srgbClr val="000000"/>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98361527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5E15C4-9DBF-4EAC-A11E-0A52A87C386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6ED8FE8-2FBA-4987-908B-E28344790B06}"/>
              </a:ext>
            </a:extLst>
          </p:cNvPr>
          <p:cNvSpPr>
            <a:spLocks noGrp="1"/>
          </p:cNvSpPr>
          <p:nvPr>
            <p:ph type="body" idx="1"/>
          </p:nvPr>
        </p:nvSpPr>
        <p:spPr/>
        <p:txBody>
          <a:bodyPr>
            <a:normAutofit fontScale="92500" lnSpcReduction="20000"/>
          </a:bodyPr>
          <a:lstStyle/>
          <a:p>
            <a:pPr marR="0" lvl="1" rtl="0"/>
            <a:r>
              <a:rPr lang="en-US" altLang="zh-CN" b="0" i="0" u="none" strike="noStrike" kern="100" baseline="0" dirty="0">
                <a:solidFill>
                  <a:srgbClr val="000000"/>
                </a:solidFill>
                <a:latin typeface="宋体" panose="02010600030101010101" pitchFamily="2" charset="-122"/>
                <a:ea typeface="宋体" panose="02010600030101010101" pitchFamily="2" charset="-122"/>
              </a:rPr>
              <a:t>2.</a:t>
            </a:r>
            <a:r>
              <a:rPr lang="zh-CN" altLang="en-US" b="0" i="0" u="none" strike="noStrike" kern="100" baseline="0" dirty="0">
                <a:solidFill>
                  <a:srgbClr val="000000"/>
                </a:solidFill>
                <a:latin typeface="宋体" panose="02010600030101010101" pitchFamily="2" charset="-122"/>
                <a:ea typeface="宋体" panose="02010600030101010101" pitchFamily="2" charset="-122"/>
              </a:rPr>
              <a:t>劳动争议仲裁庭</a:t>
            </a:r>
          </a:p>
          <a:p>
            <a:pPr marR="0" lvl="2"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a:t>
            </a:r>
            <a:r>
              <a:rPr lang="en-US" altLang="zh-CN" b="0" i="0" u="none" strike="noStrike" kern="100" baseline="0" dirty="0">
                <a:solidFill>
                  <a:srgbClr val="000000"/>
                </a:solidFill>
                <a:latin typeface="宋体" panose="02010600030101010101" pitchFamily="2" charset="-122"/>
                <a:ea typeface="等线 Light" panose="02010600030101010101" pitchFamily="2" charset="-122"/>
              </a:rPr>
              <a:t>1</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）一般仲裁庭</a:t>
            </a:r>
          </a:p>
          <a:p>
            <a:pPr marR="0" lvl="2"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由首席仲裁员</a:t>
            </a:r>
            <a:r>
              <a:rPr lang="en-US" altLang="zh-CN" b="0" i="0" u="none" strike="noStrike" kern="100" baseline="0" dirty="0">
                <a:solidFill>
                  <a:srgbClr val="000000"/>
                </a:solidFill>
                <a:latin typeface="宋体" panose="02010600030101010101" pitchFamily="2" charset="-122"/>
                <a:ea typeface="等线 Light" panose="02010600030101010101" pitchFamily="2" charset="-122"/>
              </a:rPr>
              <a:t>(</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由仲裁委员会主任或授权办事机构负责人指定</a:t>
            </a:r>
            <a:r>
              <a:rPr lang="en-US" altLang="zh-CN" b="0" i="0" u="none" strike="noStrike" kern="100" baseline="0" dirty="0">
                <a:solidFill>
                  <a:srgbClr val="000000"/>
                </a:solidFill>
                <a:latin typeface="宋体" panose="02010600030101010101" pitchFamily="2" charset="-122"/>
                <a:ea typeface="等线 Light" panose="02010600030101010101" pitchFamily="2" charset="-122"/>
              </a:rPr>
              <a:t>)</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和两名仲裁员</a:t>
            </a:r>
            <a:r>
              <a:rPr lang="en-US" altLang="zh-CN" b="0" i="0" u="none" strike="noStrike" kern="100" baseline="0" dirty="0">
                <a:solidFill>
                  <a:srgbClr val="000000"/>
                </a:solidFill>
                <a:latin typeface="宋体" panose="02010600030101010101" pitchFamily="2" charset="-122"/>
                <a:ea typeface="等线 Light" panose="02010600030101010101" pitchFamily="2" charset="-122"/>
              </a:rPr>
              <a:t>(</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当事人或仲裁委员会选定</a:t>
            </a:r>
            <a:r>
              <a:rPr lang="en-US" altLang="zh-CN" b="0" i="0" u="none" strike="noStrike" kern="100" baseline="0" dirty="0">
                <a:solidFill>
                  <a:srgbClr val="000000"/>
                </a:solidFill>
                <a:latin typeface="宋体" panose="02010600030101010101" pitchFamily="2" charset="-122"/>
                <a:ea typeface="等线 Light" panose="02010600030101010101" pitchFamily="2" charset="-122"/>
              </a:rPr>
              <a:t>)</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组成。</a:t>
            </a:r>
          </a:p>
          <a:p>
            <a:pPr marR="0" lvl="2"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a:t>
            </a:r>
            <a:r>
              <a:rPr lang="en-US" altLang="zh-CN" b="0" i="0" u="none" strike="noStrike" kern="100" baseline="0" dirty="0">
                <a:solidFill>
                  <a:srgbClr val="000000"/>
                </a:solidFill>
                <a:latin typeface="宋体" panose="02010600030101010101" pitchFamily="2" charset="-122"/>
                <a:ea typeface="等线 Light" panose="02010600030101010101" pitchFamily="2" charset="-122"/>
              </a:rPr>
              <a:t>2</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）简易仲裁庭</a:t>
            </a:r>
          </a:p>
          <a:p>
            <a:pPr marR="0" lvl="1" rtl="0"/>
            <a:r>
              <a:rPr lang="en-US" altLang="zh-CN" b="0" i="0" u="none" strike="noStrike" kern="100" baseline="0" dirty="0">
                <a:solidFill>
                  <a:srgbClr val="000000"/>
                </a:solidFill>
                <a:latin typeface="宋体" panose="02010600030101010101" pitchFamily="2" charset="-122"/>
                <a:ea typeface="宋体" panose="02010600030101010101" pitchFamily="2" charset="-122"/>
              </a:rPr>
              <a:t>3.</a:t>
            </a:r>
            <a:r>
              <a:rPr lang="zh-CN" altLang="en-US" b="0" i="0" u="none" strike="noStrike" kern="100" baseline="0" dirty="0">
                <a:solidFill>
                  <a:srgbClr val="000000"/>
                </a:solidFill>
                <a:latin typeface="宋体" panose="02010600030101010101" pitchFamily="2" charset="-122"/>
                <a:ea typeface="宋体" panose="02010600030101010101" pitchFamily="2" charset="-122"/>
              </a:rPr>
              <a:t>劳动争议仲裁员</a:t>
            </a:r>
          </a:p>
          <a:p>
            <a:pPr marR="0" lvl="2"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a:t>
            </a:r>
            <a:r>
              <a:rPr lang="en-US" altLang="zh-CN" b="0" i="0" u="none" strike="noStrike" kern="100" baseline="0" dirty="0">
                <a:solidFill>
                  <a:srgbClr val="000000"/>
                </a:solidFill>
                <a:latin typeface="宋体" panose="02010600030101010101" pitchFamily="2" charset="-122"/>
                <a:ea typeface="等线 Light" panose="02010600030101010101" pitchFamily="2" charset="-122"/>
              </a:rPr>
              <a:t>1</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）任职条件</a:t>
            </a:r>
          </a:p>
          <a:p>
            <a:pPr marR="0" lvl="2"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仲裁员应当公道正派并符合下列条件之一：曾任审判员的；从事法律研究、教学工作并具有中级以上职称的；具有法律知识、从事人力资源管理或者工会等专业工作满五年的；律师执业满三年的。</a:t>
            </a:r>
          </a:p>
          <a:p>
            <a:pPr marR="0" lvl="2"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a:t>
            </a:r>
            <a:r>
              <a:rPr lang="en-US" altLang="zh-CN" b="0" i="0" u="none" strike="noStrike" kern="100" baseline="0" dirty="0">
                <a:solidFill>
                  <a:srgbClr val="000000"/>
                </a:solidFill>
                <a:latin typeface="宋体" panose="02010600030101010101" pitchFamily="2" charset="-122"/>
                <a:ea typeface="等线 Light" panose="02010600030101010101" pitchFamily="2" charset="-122"/>
              </a:rPr>
              <a:t>2</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）仲裁员的职责</a:t>
            </a:r>
          </a:p>
          <a:p>
            <a:pPr marR="0" lvl="2"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参加仲裁、调查取证、调解、审查请求、参加合议、提出裁决意见和保守秘密。</a:t>
            </a:r>
          </a:p>
          <a:p>
            <a:pPr marR="0" lvl="2"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a:t>
            </a:r>
            <a:r>
              <a:rPr lang="en-US" altLang="zh-CN" b="0" i="0" u="none" strike="noStrike" kern="100" baseline="0" dirty="0">
                <a:solidFill>
                  <a:srgbClr val="000000"/>
                </a:solidFill>
                <a:latin typeface="宋体" panose="02010600030101010101" pitchFamily="2" charset="-122"/>
                <a:ea typeface="等线 Light" panose="02010600030101010101" pitchFamily="2" charset="-122"/>
              </a:rPr>
              <a:t>3</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）适用回避制度</a:t>
            </a:r>
          </a:p>
          <a:p>
            <a:pPr marR="0" lvl="2"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仲裁员有下列情形之一，应当回避，当事人也有权以口头或者书面方式提出回避申请：是本案当事人或者当事人、代理人的近亲属的；与本案有利害关系的；与本案当事人、代理人有其他关系，可能影响公正裁决的；私自会见当事人、代理人，或者接受当事人、代理人的请客送礼的。劳动争议仲裁委员会对回避申请应当及时作出决定，并以口头或者书面方式通知当事人。</a:t>
            </a:r>
            <a:endParaRPr lang="en-US" altLang="zh-CN" b="0" i="0" u="none" strike="noStrike" kern="100" baseline="0" dirty="0">
              <a:solidFill>
                <a:srgbClr val="000000"/>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13454083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C2C4AC-5CB6-4FC0-8F83-38470ED2BBA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CA29414-5CF1-4490-B09F-772AED2CDCA3}"/>
              </a:ext>
            </a:extLst>
          </p:cNvPr>
          <p:cNvSpPr>
            <a:spLocks noGrp="1"/>
          </p:cNvSpPr>
          <p:nvPr>
            <p:ph type="body" idx="1"/>
          </p:nvPr>
        </p:nvSpPr>
        <p:spPr/>
        <p:txBody>
          <a:bodyPr>
            <a:normAutofit fontScale="85000" lnSpcReduction="20000"/>
          </a:bodyPr>
          <a:lstStyle/>
          <a:p>
            <a:pPr marR="0" lvl="1" rtl="0"/>
            <a:r>
              <a:rPr lang="en-US" altLang="zh-CN" b="0" i="0" u="none" strike="noStrike" kern="100" baseline="0" dirty="0">
                <a:solidFill>
                  <a:srgbClr val="000000"/>
                </a:solidFill>
                <a:latin typeface="宋体" panose="02010600030101010101" pitchFamily="2" charset="-122"/>
                <a:ea typeface="宋体" panose="02010600030101010101" pitchFamily="2" charset="-122"/>
              </a:rPr>
              <a:t>4.</a:t>
            </a:r>
            <a:r>
              <a:rPr lang="zh-CN" altLang="en-US" b="0" i="0" u="none" strike="noStrike" kern="100" baseline="0" dirty="0">
                <a:solidFill>
                  <a:srgbClr val="000000"/>
                </a:solidFill>
                <a:latin typeface="宋体" panose="02010600030101010101" pitchFamily="2" charset="-122"/>
                <a:ea typeface="宋体" panose="02010600030101010101" pitchFamily="2" charset="-122"/>
              </a:rPr>
              <a:t>仲裁程序</a:t>
            </a:r>
          </a:p>
          <a:p>
            <a:pPr marR="0" lvl="2"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a:t>
            </a:r>
            <a:r>
              <a:rPr lang="en-US" altLang="zh-CN" b="0" i="0" u="none" strike="noStrike" kern="100" baseline="0" dirty="0">
                <a:solidFill>
                  <a:srgbClr val="000000"/>
                </a:solidFill>
                <a:latin typeface="宋体" panose="02010600030101010101" pitchFamily="2" charset="-122"/>
                <a:ea typeface="等线 Light" panose="02010600030101010101" pitchFamily="2" charset="-122"/>
              </a:rPr>
              <a:t>1</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）管辖范围</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劳动争议仲裁委员会负责管辖本区域内发生的劳动争议。</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劳动争议由劳动合同履行地或者用人单位所在地的劳动争议仲裁委员会管辖。双方当事人分别向劳动合同履行地和用人单位所在地的劳动争议仲裁委员会申请仲裁的，由劳动合同履行地的劳动争议仲裁委员会管辖。</a:t>
            </a:r>
          </a:p>
          <a:p>
            <a:pPr marR="0" lvl="2"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a:t>
            </a:r>
            <a:r>
              <a:rPr lang="en-US" altLang="zh-CN" b="0" i="0" u="none" strike="noStrike" kern="100" baseline="0" dirty="0">
                <a:solidFill>
                  <a:srgbClr val="000000"/>
                </a:solidFill>
                <a:latin typeface="宋体" panose="02010600030101010101" pitchFamily="2" charset="-122"/>
                <a:ea typeface="等线 Light" panose="02010600030101010101" pitchFamily="2" charset="-122"/>
              </a:rPr>
              <a:t>2</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）当事人</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发生劳动争议的劳动者和用人单位为劳动争议仲裁案件的双方当事人。</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劳务派遣单位或者用工单位与劳动者发生劳动争议的，劳务派遣单位和用工单位为共同当事人。</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当事人可以委托代理人参加仲裁活动。委托他人参加仲裁活动，应当向劳动争议仲裁委员会提交有委托人签名或者盖章的委托书，委托书应当载明委托事项和权限。</a:t>
            </a:r>
          </a:p>
          <a:p>
            <a:pPr marR="0" lvl="2"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a:t>
            </a:r>
            <a:r>
              <a:rPr lang="en-US" altLang="zh-CN" b="0" i="0" u="none" strike="noStrike" kern="100" baseline="0" dirty="0">
                <a:solidFill>
                  <a:srgbClr val="000000"/>
                </a:solidFill>
                <a:latin typeface="宋体" panose="02010600030101010101" pitchFamily="2" charset="-122"/>
                <a:ea typeface="等线 Light" panose="02010600030101010101" pitchFamily="2" charset="-122"/>
              </a:rPr>
              <a:t>3</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）申请和受理</a:t>
            </a:r>
          </a:p>
          <a:p>
            <a:pPr marR="0" lvl="3" rtl="0"/>
            <a:r>
              <a:rPr lang="en-US" altLang="zh-CN" b="0" i="0" u="none" strike="noStrike" kern="100" baseline="0" dirty="0">
                <a:solidFill>
                  <a:srgbClr val="000000"/>
                </a:solidFill>
                <a:latin typeface="宋体" panose="02010600030101010101" pitchFamily="2" charset="-122"/>
                <a:ea typeface="宋体" panose="02010600030101010101" pitchFamily="2" charset="-122"/>
              </a:rPr>
              <a:t>1</a:t>
            </a:r>
            <a:r>
              <a:rPr lang="zh-CN" altLang="en-US" b="0" i="0" u="none" strike="noStrike" kern="100" baseline="0" dirty="0">
                <a:solidFill>
                  <a:srgbClr val="000000"/>
                </a:solidFill>
                <a:latin typeface="宋体" panose="02010600030101010101" pitchFamily="2" charset="-122"/>
                <a:ea typeface="宋体" panose="02010600030101010101" pitchFamily="2" charset="-122"/>
              </a:rPr>
              <a:t>）仲裁时效：劳动争议申请仲裁的时效期间为一年。仲裁时效期间从当事人知道或者应当知道其权利被侵害之日起计算。</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仲裁时效因当事人一方向对方当事人主张权利，或者向有关部门请求权利救济，或者对方当事人同意履行义务而中断。从中断时起，仲裁时效期间重新计算。因不可抗力或者有其他正当理由，当事人不能仲裁时效期间申请仲裁的，仲裁时效中止。从中止时效的原因消除之日起，仲裁时效期间继续计算。劳动关系存续期间因拖欠劳动报酬发生争议的，劳动者申请仲裁不受前述规定的仲裁时效期间的限制；但是，劳动关系终止的，应当自劳动关系终止之日起一年内提出。</a:t>
            </a:r>
          </a:p>
          <a:p>
            <a:pPr marR="0" lvl="3" rtl="0"/>
            <a:r>
              <a:rPr lang="en-US" altLang="zh-CN" b="0" i="0" u="none" strike="noStrike" kern="100" baseline="0" dirty="0">
                <a:solidFill>
                  <a:srgbClr val="000000"/>
                </a:solidFill>
                <a:latin typeface="宋体" panose="02010600030101010101" pitchFamily="2" charset="-122"/>
                <a:ea typeface="宋体" panose="02010600030101010101" pitchFamily="2" charset="-122"/>
              </a:rPr>
              <a:t>2</a:t>
            </a:r>
            <a:r>
              <a:rPr lang="zh-CN" altLang="en-US" b="0" i="0" u="none" strike="noStrike" kern="100" baseline="0" dirty="0">
                <a:solidFill>
                  <a:srgbClr val="000000"/>
                </a:solidFill>
                <a:latin typeface="宋体" panose="02010600030101010101" pitchFamily="2" charset="-122"/>
                <a:ea typeface="宋体" panose="02010600030101010101" pitchFamily="2" charset="-122"/>
              </a:rPr>
              <a:t>）仲裁申请：申请人申请仲裁应当提交书面仲裁申请，并按照被申请人人数提交副本。书写仲裁申请确有困难的，可以口头申请，由劳动争议仲裁委员会记入笔录，并告知对方当事人。</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44493652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7B0333-E423-464D-91EC-0F00888DF3B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4F7309B-4A88-4713-BECF-974473D01ED7}"/>
              </a:ext>
            </a:extLst>
          </p:cNvPr>
          <p:cNvSpPr>
            <a:spLocks noGrp="1"/>
          </p:cNvSpPr>
          <p:nvPr>
            <p:ph type="body" idx="1"/>
          </p:nvPr>
        </p:nvSpPr>
        <p:spPr/>
        <p:txBody>
          <a:bodyPr>
            <a:normAutofit/>
          </a:bodyPr>
          <a:lstStyle/>
          <a:p>
            <a:pPr marR="0" lvl="3" rtl="0"/>
            <a:r>
              <a:rPr lang="zh-CN" altLang="en-US" b="0" i="0" u="none" strike="noStrike" kern="100" baseline="0" dirty="0">
                <a:solidFill>
                  <a:srgbClr val="000000"/>
                </a:solidFill>
                <a:latin typeface="楷体" panose="02010609060101010101" pitchFamily="49" charset="-122"/>
                <a:ea typeface="楷体" panose="02010609060101010101" pitchFamily="49" charset="-122"/>
              </a:rPr>
              <a:t>法条链接：</a:t>
            </a:r>
            <a:r>
              <a:rPr lang="en-US" altLang="zh-CN" b="0" i="0" u="none" strike="noStrike" kern="100" baseline="0" dirty="0">
                <a:solidFill>
                  <a:srgbClr val="000000"/>
                </a:solidFill>
                <a:latin typeface="楷体" panose="02010609060101010101" pitchFamily="49" charset="-122"/>
                <a:ea typeface="楷体" panose="02010609060101010101" pitchFamily="49" charset="-122"/>
              </a:rPr>
              <a:t>《</a:t>
            </a:r>
            <a:r>
              <a:rPr lang="zh-CN" altLang="en-US" b="0" i="0" u="none" strike="noStrike" kern="100" baseline="0" dirty="0">
                <a:solidFill>
                  <a:srgbClr val="000000"/>
                </a:solidFill>
                <a:latin typeface="楷体" panose="02010609060101010101" pitchFamily="49" charset="-122"/>
                <a:ea typeface="楷体" panose="02010609060101010101" pitchFamily="49" charset="-122"/>
              </a:rPr>
              <a:t>中华人民共和国劳动争议调解仲裁法</a:t>
            </a:r>
            <a:r>
              <a:rPr lang="en-US" altLang="zh-CN" b="0" i="0" u="none" strike="noStrike" kern="100" baseline="0" dirty="0">
                <a:solidFill>
                  <a:srgbClr val="000000"/>
                </a:solidFill>
                <a:latin typeface="楷体" panose="02010609060101010101" pitchFamily="49" charset="-122"/>
                <a:ea typeface="楷体" panose="02010609060101010101" pitchFamily="49" charset="-122"/>
              </a:rPr>
              <a:t>》</a:t>
            </a:r>
            <a:r>
              <a:rPr lang="zh-CN" altLang="en-US" b="0" i="0" u="none" strike="noStrike" kern="100" baseline="0" dirty="0">
                <a:solidFill>
                  <a:srgbClr val="000000"/>
                </a:solidFill>
                <a:latin typeface="楷体" panose="02010609060101010101" pitchFamily="49" charset="-122"/>
                <a:ea typeface="楷体" panose="02010609060101010101" pitchFamily="49" charset="-122"/>
              </a:rPr>
              <a:t>（</a:t>
            </a:r>
            <a:r>
              <a:rPr lang="en-US" altLang="zh-CN" b="0" i="0" u="none" strike="noStrike" kern="100" baseline="0" dirty="0">
                <a:solidFill>
                  <a:srgbClr val="000000"/>
                </a:solidFill>
                <a:latin typeface="楷体" panose="02010609060101010101" pitchFamily="49" charset="-122"/>
                <a:ea typeface="楷体" panose="02010609060101010101" pitchFamily="49" charset="-122"/>
              </a:rPr>
              <a:t>2008</a:t>
            </a:r>
            <a:r>
              <a:rPr lang="zh-CN" altLang="en-US" b="0" i="0" u="none" strike="noStrike" kern="100" baseline="0" dirty="0">
                <a:solidFill>
                  <a:srgbClr val="000000"/>
                </a:solidFill>
                <a:latin typeface="楷体" panose="02010609060101010101" pitchFamily="49" charset="-122"/>
                <a:ea typeface="楷体" panose="02010609060101010101" pitchFamily="49" charset="-122"/>
              </a:rPr>
              <a:t>）</a:t>
            </a:r>
          </a:p>
          <a:p>
            <a:pPr marR="0" lvl="3" rtl="0"/>
            <a:r>
              <a:rPr lang="zh-CN" altLang="en-US" b="0" i="0" u="none" strike="noStrike" kern="100" baseline="0" dirty="0">
                <a:solidFill>
                  <a:srgbClr val="000000"/>
                </a:solidFill>
                <a:latin typeface="楷体" panose="02010609060101010101" pitchFamily="49" charset="-122"/>
                <a:ea typeface="楷体" panose="02010609060101010101" pitchFamily="49" charset="-122"/>
              </a:rPr>
              <a:t>第二十八条  仲裁申请书应当载明下列事项：</a:t>
            </a:r>
          </a:p>
          <a:p>
            <a:pPr marR="0" lvl="3" rtl="0"/>
            <a:r>
              <a:rPr lang="zh-CN" altLang="en-US" b="0" i="0" u="none" strike="noStrike" kern="100" baseline="0" dirty="0">
                <a:solidFill>
                  <a:srgbClr val="000000"/>
                </a:solidFill>
                <a:latin typeface="楷体" panose="02010609060101010101" pitchFamily="49" charset="-122"/>
                <a:ea typeface="楷体" panose="02010609060101010101" pitchFamily="49" charset="-122"/>
              </a:rPr>
              <a:t>（一）劳动者的姓名、性别、年龄、职业、工作单位和住所，用人单位的名称、住所和法定代表人或者主要负责人的姓名、职务；</a:t>
            </a:r>
          </a:p>
          <a:p>
            <a:pPr marR="0" lvl="3" rtl="0"/>
            <a:r>
              <a:rPr lang="zh-CN" altLang="en-US" b="0" i="0" u="none" strike="noStrike" kern="100" baseline="0" dirty="0">
                <a:solidFill>
                  <a:srgbClr val="000000"/>
                </a:solidFill>
                <a:latin typeface="楷体" panose="02010609060101010101" pitchFamily="49" charset="-122"/>
                <a:ea typeface="楷体" panose="02010609060101010101" pitchFamily="49" charset="-122"/>
              </a:rPr>
              <a:t>（二）仲裁请求和所根据的事实、理由；</a:t>
            </a:r>
          </a:p>
          <a:p>
            <a:pPr marR="0" lvl="3" rtl="0"/>
            <a:r>
              <a:rPr lang="zh-CN" altLang="en-US" b="0" i="0" u="none" strike="noStrike" kern="100" baseline="0" dirty="0">
                <a:solidFill>
                  <a:srgbClr val="000000"/>
                </a:solidFill>
                <a:latin typeface="楷体" panose="02010609060101010101" pitchFamily="49" charset="-122"/>
                <a:ea typeface="楷体" panose="02010609060101010101" pitchFamily="49" charset="-122"/>
              </a:rPr>
              <a:t>（三）证据和证据来源、证人姓名和住所。</a:t>
            </a:r>
            <a:endParaRPr lang="en-US" altLang="zh-CN" b="0" i="0" u="none" strike="noStrike" kern="100" baseline="0" dirty="0">
              <a:solidFill>
                <a:srgbClr val="00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04147436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2A90B4-912D-499E-96BB-F72BF29CC02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39698CC-09EF-4284-9665-62C217D0FA2A}"/>
              </a:ext>
            </a:extLst>
          </p:cNvPr>
          <p:cNvSpPr>
            <a:spLocks noGrp="1"/>
          </p:cNvSpPr>
          <p:nvPr>
            <p:ph type="body" idx="1"/>
          </p:nvPr>
        </p:nvSpPr>
        <p:spPr/>
        <p:txBody>
          <a:bodyPr>
            <a:normAutofit/>
          </a:bodyPr>
          <a:lstStyle/>
          <a:p>
            <a:pPr marR="0" lvl="3" rtl="0"/>
            <a:r>
              <a:rPr lang="en-US" altLang="zh-CN" b="0" i="0" u="none" strike="noStrike" kern="100" baseline="0" dirty="0">
                <a:solidFill>
                  <a:srgbClr val="000000"/>
                </a:solidFill>
                <a:latin typeface="宋体" panose="02010600030101010101" pitchFamily="2" charset="-122"/>
                <a:ea typeface="宋体" panose="02010600030101010101" pitchFamily="2" charset="-122"/>
              </a:rPr>
              <a:t>3</a:t>
            </a:r>
            <a:r>
              <a:rPr lang="zh-CN" altLang="en-US" b="0" i="0" u="none" strike="noStrike" kern="100" baseline="0" dirty="0">
                <a:solidFill>
                  <a:srgbClr val="000000"/>
                </a:solidFill>
                <a:latin typeface="宋体" panose="02010600030101010101" pitchFamily="2" charset="-122"/>
                <a:ea typeface="宋体" panose="02010600030101010101" pitchFamily="2" charset="-122"/>
              </a:rPr>
              <a:t>）仲裁的受理：劳动争议仲裁委员会收到仲裁申请之日起五日内，认为符合受理条件的，应当受理，并通知申请人；认为不符合受理条件的，应当书面通知申请人不予受理，并说明理由。对劳动争议仲裁委员会不予受理或者逾期未作出决定的，申请人可以就该劳动争议事项向人民法院提起诉讼。</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33422344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8C5EBA-3B9C-4EE9-A678-ED4453E3A5E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ED11970-0147-4B2C-8F52-0990C325A438}"/>
              </a:ext>
            </a:extLst>
          </p:cNvPr>
          <p:cNvSpPr>
            <a:spLocks noGrp="1"/>
          </p:cNvSpPr>
          <p:nvPr>
            <p:ph type="body" idx="1"/>
          </p:nvPr>
        </p:nvSpPr>
        <p:spPr/>
        <p:txBody>
          <a:bodyPr>
            <a:normAutofit/>
          </a:bodyPr>
          <a:lstStyle/>
          <a:p>
            <a:pPr marR="0" lvl="2" rtl="0"/>
            <a:r>
              <a:rPr lang="zh-CN" altLang="en-US" b="0" i="0" u="none" strike="noStrike" kern="100" baseline="0" dirty="0">
                <a:solidFill>
                  <a:srgbClr val="000000"/>
                </a:solidFill>
                <a:latin typeface="宋体" panose="02010600030101010101" pitchFamily="2" charset="-122"/>
                <a:ea typeface="等线 Light" panose="02010600030101010101" pitchFamily="2" charset="-122"/>
              </a:rPr>
              <a:t>（</a:t>
            </a:r>
            <a:r>
              <a:rPr lang="en-US" altLang="zh-CN" b="0" i="0" u="none" strike="noStrike" kern="100" baseline="0" dirty="0">
                <a:solidFill>
                  <a:srgbClr val="000000"/>
                </a:solidFill>
                <a:latin typeface="宋体" panose="02010600030101010101" pitchFamily="2" charset="-122"/>
                <a:ea typeface="等线 Light" panose="02010600030101010101" pitchFamily="2" charset="-122"/>
              </a:rPr>
              <a:t>4</a:t>
            </a:r>
            <a:r>
              <a:rPr lang="zh-CN" altLang="en-US" b="0" i="0" u="none" strike="noStrike" kern="100" baseline="0" dirty="0">
                <a:solidFill>
                  <a:srgbClr val="000000"/>
                </a:solidFill>
                <a:latin typeface="宋体" panose="02010600030101010101" pitchFamily="2" charset="-122"/>
                <a:ea typeface="等线 Light" panose="02010600030101010101" pitchFamily="2" charset="-122"/>
              </a:rPr>
              <a:t>）开庭和裁决</a:t>
            </a:r>
          </a:p>
          <a:p>
            <a:pPr marR="0" lvl="3" rtl="0"/>
            <a:r>
              <a:rPr lang="en-US" altLang="zh-CN" b="0" i="0" u="none" strike="noStrike" kern="100" baseline="0" dirty="0">
                <a:solidFill>
                  <a:srgbClr val="000000"/>
                </a:solidFill>
                <a:latin typeface="宋体" panose="02010600030101010101" pitchFamily="2" charset="-122"/>
                <a:ea typeface="宋体" panose="02010600030101010101" pitchFamily="2" charset="-122"/>
              </a:rPr>
              <a:t>1</a:t>
            </a:r>
            <a:r>
              <a:rPr lang="zh-CN" altLang="en-US" b="0" i="0" u="none" strike="noStrike" kern="100" baseline="0" dirty="0">
                <a:solidFill>
                  <a:srgbClr val="000000"/>
                </a:solidFill>
                <a:latin typeface="宋体" panose="02010600030101010101" pitchFamily="2" charset="-122"/>
                <a:ea typeface="宋体" panose="02010600030101010101" pitchFamily="2" charset="-122"/>
              </a:rPr>
              <a:t>）开庭：仲裁庭应当在开庭五日前，将开庭日期、地点书面通知双方当事人。当事人有正当理由的，可以在开庭三日前请求延期开庭。是否延期，由劳动争议仲裁委员会决定。</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申请人收到书面通知，无正当理由拒不到庭或者未经仲裁庭同意中途退庭的，可以视为撤回仲裁申请。被申请人收到书面通知，无正当理由拒不到庭或者未经仲裁庭同意中途退庭的，可以缺席裁决。</a:t>
            </a:r>
          </a:p>
          <a:p>
            <a:pPr marR="0" lvl="3" rtl="0"/>
            <a:r>
              <a:rPr lang="en-US" altLang="zh-CN" b="0" i="0" u="none" strike="noStrike" kern="100" baseline="0" dirty="0">
                <a:solidFill>
                  <a:srgbClr val="000000"/>
                </a:solidFill>
                <a:latin typeface="宋体" panose="02010600030101010101" pitchFamily="2" charset="-122"/>
                <a:ea typeface="宋体" panose="02010600030101010101" pitchFamily="2" charset="-122"/>
              </a:rPr>
              <a:t>2</a:t>
            </a:r>
            <a:r>
              <a:rPr lang="zh-CN" altLang="en-US" b="0" i="0" u="none" strike="noStrike" kern="100" baseline="0" dirty="0">
                <a:solidFill>
                  <a:srgbClr val="000000"/>
                </a:solidFill>
                <a:latin typeface="宋体" panose="02010600030101010101" pitchFamily="2" charset="-122"/>
                <a:ea typeface="宋体" panose="02010600030101010101" pitchFamily="2" charset="-122"/>
              </a:rPr>
              <a:t>）鉴定：仲裁庭对专门性问题认为需要鉴定的，可以交由当事人约定的鉴定机构鉴定；当事人没有约定或者无法达成约定的，由仲裁庭指定的鉴定机构鉴定。根据当事人的请求或者仲裁庭的要求，鉴定机构应当派鉴定人参加开庭。当事人经仲裁庭许可，可以向鉴定人提问。</a:t>
            </a:r>
          </a:p>
          <a:p>
            <a:pPr marR="0" lvl="3" rtl="0"/>
            <a:r>
              <a:rPr lang="en-US" altLang="zh-CN" b="0" i="0" u="none" strike="noStrike" kern="100" baseline="0" dirty="0">
                <a:solidFill>
                  <a:srgbClr val="000000"/>
                </a:solidFill>
                <a:latin typeface="宋体" panose="02010600030101010101" pitchFamily="2" charset="-122"/>
                <a:ea typeface="宋体" panose="02010600030101010101" pitchFamily="2" charset="-122"/>
              </a:rPr>
              <a:t>3</a:t>
            </a:r>
            <a:r>
              <a:rPr lang="zh-CN" altLang="en-US" b="0" i="0" u="none" strike="noStrike" kern="100" baseline="0" dirty="0">
                <a:solidFill>
                  <a:srgbClr val="000000"/>
                </a:solidFill>
                <a:latin typeface="宋体" panose="02010600030101010101" pitchFamily="2" charset="-122"/>
                <a:ea typeface="宋体" panose="02010600030101010101" pitchFamily="2" charset="-122"/>
              </a:rPr>
              <a:t>）质证和辩论：当事人在仲裁过程中有权进行质证和辩论。质证和辩论终结时，首席仲裁员或者独任仲裁员应当征询当事人的最后意见。</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17024718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2E3607-2D15-4D31-8CB2-65D82EC1C76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DEE0ABE-88F4-48FD-BD96-6FE6DF6C0B87}"/>
              </a:ext>
            </a:extLst>
          </p:cNvPr>
          <p:cNvSpPr>
            <a:spLocks noGrp="1"/>
          </p:cNvSpPr>
          <p:nvPr>
            <p:ph type="body" idx="1"/>
          </p:nvPr>
        </p:nvSpPr>
        <p:spPr/>
        <p:txBody>
          <a:bodyPr>
            <a:normAutofit lnSpcReduction="10000"/>
          </a:bodyPr>
          <a:lstStyle/>
          <a:p>
            <a:pPr marR="0" lvl="3" rtl="0"/>
            <a:r>
              <a:rPr lang="en-US" altLang="zh-CN" b="0" i="0" u="none" strike="noStrike" kern="100" baseline="0" dirty="0">
                <a:solidFill>
                  <a:srgbClr val="000000"/>
                </a:solidFill>
                <a:latin typeface="宋体" panose="02010600030101010101" pitchFamily="2" charset="-122"/>
                <a:ea typeface="宋体" panose="02010600030101010101" pitchFamily="2" charset="-122"/>
              </a:rPr>
              <a:t>4</a:t>
            </a:r>
            <a:r>
              <a:rPr lang="zh-CN" altLang="en-US" b="0" i="0" u="none" strike="noStrike" kern="100" baseline="0" dirty="0">
                <a:solidFill>
                  <a:srgbClr val="000000"/>
                </a:solidFill>
                <a:latin typeface="宋体" panose="02010600030101010101" pitchFamily="2" charset="-122"/>
                <a:ea typeface="宋体" panose="02010600030101010101" pitchFamily="2" charset="-122"/>
              </a:rPr>
              <a:t>）裁决</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裁决应当按照多数仲裁员的意见作出，少数仲裁员的不同意见应当记入笔录。仲裁庭不能形成多数意见时，裁决应当按照首席仲裁员的意见作出。</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仲裁庭对追索劳动报酬、工伤医疗费、经济补偿或者赔偿金的案件，根据当事人的申请，可以裁决先予执行，移送人民法院执行。仲裁庭裁决先予执行的，应当符合下列条件：当事人之间权利义务关系明确；不先予执行将严重影响申请人的生活。劳动者申请先予执行的，可以不提供担保。</a:t>
            </a:r>
          </a:p>
          <a:p>
            <a:pPr marR="0" lvl="3" rtl="0"/>
            <a:r>
              <a:rPr lang="en-US" altLang="zh-CN" b="0" i="0" u="none" strike="noStrike" kern="100" baseline="0" dirty="0">
                <a:solidFill>
                  <a:srgbClr val="000000"/>
                </a:solidFill>
                <a:latin typeface="宋体" panose="02010600030101010101" pitchFamily="2" charset="-122"/>
                <a:ea typeface="宋体" panose="02010600030101010101" pitchFamily="2" charset="-122"/>
              </a:rPr>
              <a:t>5</a:t>
            </a:r>
            <a:r>
              <a:rPr lang="zh-CN" altLang="en-US" b="0" i="0" u="none" strike="noStrike" kern="100" baseline="0" dirty="0">
                <a:solidFill>
                  <a:srgbClr val="000000"/>
                </a:solidFill>
                <a:latin typeface="宋体" panose="02010600030101010101" pitchFamily="2" charset="-122"/>
                <a:ea typeface="宋体" panose="02010600030101010101" pitchFamily="2" charset="-122"/>
              </a:rPr>
              <a:t>）终局裁决情形</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追索劳动报酬、工伤医疗费、经济补偿或者赔偿金，不超过当地月最低工资标准十二个月金额的争议；因执行国家的劳动标准在工作时间、休息休假、社会保险等方面发生的争议。</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用人单位有证据证明下列之一的，可以自收到仲裁裁决书之日起三十日内向劳动争议仲裁委员会所在地的中级人民法院申请撤销裁决：适用法律、法规确有错误的；劳动争议仲裁委员会无管辖权的；违反法定程序的；裁决所根据的证据是伪造的；对方当事人隐瞒了足以影响公正裁决的证据的；仲裁员在仲裁该案时有索贿受贿、徇私舞弊、枉法裁决行为的。</a:t>
            </a:r>
          </a:p>
          <a:p>
            <a:pPr marR="0" lvl="3" rtl="0"/>
            <a:r>
              <a:rPr lang="zh-CN" altLang="en-US" b="0" i="0" u="none" strike="noStrike" kern="100" baseline="0" dirty="0">
                <a:solidFill>
                  <a:srgbClr val="000000"/>
                </a:solidFill>
                <a:latin typeface="宋体" panose="02010600030101010101" pitchFamily="2" charset="-122"/>
                <a:ea typeface="宋体" panose="02010600030101010101" pitchFamily="2" charset="-122"/>
              </a:rPr>
              <a:t>仲裁裁决被人民法院裁定撤销的，当事人可以自收到裁定书之日起十五日内就该劳动争议事项向人民法院提起诉讼。</a:t>
            </a:r>
            <a:endParaRPr lang="en-US" altLang="zh-CN" b="0" i="0" u="none" strike="noStrike" kern="100" baseline="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28800070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915EAC-21CA-42C5-933F-1BACC6F69DE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E92B32B-4C29-4E62-A301-731490701935}"/>
              </a:ext>
            </a:extLst>
          </p:cNvPr>
          <p:cNvSpPr>
            <a:spLocks noGrp="1"/>
          </p:cNvSpPr>
          <p:nvPr>
            <p:ph type="body" idx="1"/>
          </p:nvPr>
        </p:nvSpPr>
        <p:spPr/>
        <p:txBody>
          <a:bodyPr/>
          <a:lstStyle/>
          <a:p>
            <a:pPr marR="0" lvl="3" rtl="0"/>
            <a:r>
              <a:rPr lang="en-US" altLang="zh-CN" b="0" i="0" u="none" strike="noStrike" kern="100" baseline="0">
                <a:solidFill>
                  <a:srgbClr val="000000"/>
                </a:solidFill>
                <a:latin typeface="宋体" panose="02010600030101010101" pitchFamily="2" charset="-122"/>
                <a:ea typeface="宋体" panose="02010600030101010101" pitchFamily="2" charset="-122"/>
              </a:rPr>
              <a:t>6</a:t>
            </a:r>
            <a:r>
              <a:rPr lang="zh-CN" altLang="en-US" b="0" i="0" u="none" strike="noStrike" kern="100" baseline="0">
                <a:solidFill>
                  <a:srgbClr val="000000"/>
                </a:solidFill>
                <a:latin typeface="宋体" panose="02010600030101010101" pitchFamily="2" charset="-122"/>
                <a:ea typeface="宋体" panose="02010600030101010101" pitchFamily="2" charset="-122"/>
              </a:rPr>
              <a:t>）裁决书效力</a:t>
            </a:r>
          </a:p>
          <a:p>
            <a:pPr marR="0" lvl="3" rtl="0"/>
            <a:r>
              <a:rPr lang="zh-CN" altLang="en-US" b="0" i="0" u="none" strike="noStrike" kern="100" baseline="0">
                <a:solidFill>
                  <a:srgbClr val="000000"/>
                </a:solidFill>
                <a:latin typeface="宋体" panose="02010600030101010101" pitchFamily="2" charset="-122"/>
                <a:ea typeface="宋体" panose="02010600030101010101" pitchFamily="2" charset="-122"/>
              </a:rPr>
              <a:t>裁决书自作出之日起发生法律效力。劳动者对仲裁裁决不服的，可以自收到仲裁裁决书之日起十五日内向人民法院提起诉讼。</a:t>
            </a:r>
          </a:p>
          <a:p>
            <a:pPr marR="0" lvl="3" rtl="0"/>
            <a:r>
              <a:rPr lang="zh-CN" altLang="en-US" b="0" i="0" u="none" strike="noStrike" kern="100" baseline="0">
                <a:solidFill>
                  <a:srgbClr val="000000"/>
                </a:solidFill>
                <a:latin typeface="宋体" panose="02010600030101010101" pitchFamily="2" charset="-122"/>
                <a:ea typeface="宋体" panose="02010600030101010101" pitchFamily="2" charset="-122"/>
              </a:rPr>
              <a:t>当事人对发生法律效力的调解书、裁决书，应当依照规定的期限履行。一方当事人逾期不履行的，另一方当事人可以依照民事诉讼法的有关规定向人民法院申请执行。受理申请的人民法院应当依法执行。</a:t>
            </a:r>
            <a:endParaRPr lang="zh-CN" altLang="en-US"/>
          </a:p>
        </p:txBody>
      </p:sp>
    </p:spTree>
    <p:extLst>
      <p:ext uri="{BB962C8B-B14F-4D97-AF65-F5344CB8AC3E}">
        <p14:creationId xmlns:p14="http://schemas.microsoft.com/office/powerpoint/2010/main" val="113336941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C70EE3-08F5-49E3-A899-A50C6513B7B4}"/>
              </a:ext>
            </a:extLst>
          </p:cNvPr>
          <p:cNvSpPr>
            <a:spLocks noGrp="1"/>
          </p:cNvSpPr>
          <p:nvPr>
            <p:ph type="title"/>
          </p:nvPr>
        </p:nvSpPr>
        <p:spPr/>
        <p:txBody>
          <a:bodyPr/>
          <a:lstStyle/>
          <a:p>
            <a:pPr marR="0" rtl="0"/>
            <a:r>
              <a:rPr lang="zh-CN" altLang="en-US" b="0" i="0" u="none" strike="noStrike" kern="2200" baseline="0" dirty="0">
                <a:latin typeface="仿宋" panose="02010609060101010101" pitchFamily="49" charset="-122"/>
                <a:ea typeface="仿宋" panose="02010609060101010101" pitchFamily="49" charset="-122"/>
              </a:rPr>
              <a:t>第五节 劳动保障监察</a:t>
            </a:r>
            <a:endParaRPr lang="zh-CN" altLang="en-US" b="0" i="0" u="none" strike="noStrike" kern="2200" baseline="0" dirty="0">
              <a:latin typeface="仿宋" panose="02010609060101010101" pitchFamily="49" charset="-122"/>
              <a:ea typeface="仿宋" panose="02010609060101010101" pitchFamily="49" charset="-122"/>
              <a:hlinkClick r:id="rId2"/>
            </a:endParaRPr>
          </a:p>
        </p:txBody>
      </p:sp>
      <p:sp>
        <p:nvSpPr>
          <p:cNvPr id="3" name="文本占位符 2">
            <a:extLst>
              <a:ext uri="{FF2B5EF4-FFF2-40B4-BE49-F238E27FC236}">
                <a16:creationId xmlns:a16="http://schemas.microsoft.com/office/drawing/2014/main" id="{2206C765-409B-457D-B07F-64C52E865F64}"/>
              </a:ext>
            </a:extLst>
          </p:cNvPr>
          <p:cNvSpPr>
            <a:spLocks noGrp="1"/>
          </p:cNvSpPr>
          <p:nvPr>
            <p:ph type="body" idx="1"/>
          </p:nvPr>
        </p:nvSpPr>
        <p:spPr/>
        <p:txBody>
          <a:bodyPr>
            <a:normAutofit lnSpcReduction="10000"/>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劳动保障是指以保护劳动者的基本权益为目的所采取的一切措施和行为的总和。劳动保障制度是劳动制度的一个重要组成部分，根据国家法律规定，通过国民收入分配和再分配的形式，对劳动者因年老、疾病、伤残和失业等而出现困难时向其提供物质帮助以保障其基本生活。</a:t>
            </a:r>
          </a:p>
          <a:p>
            <a:pPr marR="0" lvl="2" rtl="0"/>
            <a:r>
              <a:rPr lang="zh-CN" altLang="en-US" b="0" i="0" u="none" strike="noStrike" kern="100" baseline="0" dirty="0">
                <a:latin typeface="等线 Light" panose="02010600030101010101" pitchFamily="2" charset="-122"/>
                <a:ea typeface="等线 Light" panose="02010600030101010101" pitchFamily="2" charset="-122"/>
              </a:rPr>
              <a:t>劳动保障监察，是劳动保障行政机关依法对用人单位遵守劳动保障法律法规的情况进行监督检查，发现和纠正违法行为，并对违法行为依法进行行政处理或行政处罚的行政执法活动。</a:t>
            </a:r>
          </a:p>
          <a:p>
            <a:pPr marR="0" lvl="2" rtl="0"/>
            <a:r>
              <a:rPr lang="zh-CN" altLang="en-US" b="0" i="0" u="none" strike="noStrike" kern="100" baseline="0" dirty="0">
                <a:latin typeface="等线 Light" panose="02010600030101010101" pitchFamily="2" charset="-122"/>
                <a:ea typeface="等线 Light" panose="02010600030101010101" pitchFamily="2" charset="-122"/>
              </a:rPr>
              <a:t>相关法规主要有：</a:t>
            </a:r>
          </a:p>
          <a:p>
            <a:pPr marR="0" lvl="2" rtl="0"/>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中华人民共和国劳动法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a:t>
            </a:r>
          </a:p>
          <a:p>
            <a:pPr marR="0" lvl="2" rtl="0"/>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中华人民共和国劳动合同法</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a:t>
            </a:r>
          </a:p>
          <a:p>
            <a:pPr marR="0" lvl="2" rtl="0"/>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社会保险费征缴暂行条例</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1999</a:t>
            </a:r>
            <a:r>
              <a:rPr lang="zh-CN" altLang="en-US" b="0" i="0" u="none" strike="noStrike" kern="100" baseline="0" dirty="0">
                <a:latin typeface="等线 Light" panose="02010600030101010101" pitchFamily="2" charset="-122"/>
                <a:ea typeface="等线 Light" panose="02010600030101010101" pitchFamily="2" charset="-122"/>
              </a:rPr>
              <a:t>）；</a:t>
            </a:r>
          </a:p>
          <a:p>
            <a:pPr marR="0" lvl="2" rtl="0"/>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劳动保障监察条例</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a:t>
            </a:r>
            <a:r>
              <a:rPr lang="en-US" altLang="zh-CN" b="0" i="0" u="none" strike="noStrike" kern="100" baseline="0" dirty="0">
                <a:latin typeface="等线 Light" panose="02010600030101010101" pitchFamily="2" charset="-122"/>
                <a:ea typeface="等线 Light" panose="02010600030101010101" pitchFamily="2" charset="-122"/>
              </a:rPr>
              <a:t>2004</a:t>
            </a:r>
            <a:r>
              <a:rPr lang="zh-CN" altLang="en-US" b="0" i="0" u="none" strike="noStrike" kern="100" baseline="0" dirty="0">
                <a:latin typeface="等线 Light" panose="02010600030101010101" pitchFamily="2" charset="-122"/>
                <a:ea typeface="等线 Light" panose="02010600030101010101" pitchFamily="2" charset="-122"/>
              </a:rPr>
              <a:t>年）；</a:t>
            </a:r>
          </a:p>
          <a:p>
            <a:pPr marR="0" lvl="2" rtl="0"/>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劳动和社会保障部关于实施</a:t>
            </a:r>
            <a:r>
              <a:rPr lang="en-US" altLang="zh-CN" b="0" i="0" u="none" strike="noStrike" kern="100" baseline="0" dirty="0">
                <a:latin typeface="等线 Light" panose="02010600030101010101" pitchFamily="2" charset="-122"/>
                <a:ea typeface="等线 Light" panose="02010600030101010101" pitchFamily="2" charset="-122"/>
              </a:rPr>
              <a:t>&lt;</a:t>
            </a:r>
            <a:r>
              <a:rPr lang="zh-CN" altLang="en-US" b="0" i="0" u="none" strike="noStrike" kern="100" baseline="0" dirty="0">
                <a:latin typeface="等线 Light" panose="02010600030101010101" pitchFamily="2" charset="-122"/>
                <a:ea typeface="等线 Light" panose="02010600030101010101" pitchFamily="2" charset="-122"/>
              </a:rPr>
              <a:t>劳动保障监察条例</a:t>
            </a:r>
            <a:r>
              <a:rPr lang="en-US" altLang="zh-CN" b="0" i="0" u="none" strike="noStrike" kern="100" baseline="0" dirty="0">
                <a:latin typeface="等线 Light" panose="02010600030101010101" pitchFamily="2" charset="-122"/>
                <a:ea typeface="等线 Light" panose="02010600030101010101" pitchFamily="2" charset="-122"/>
              </a:rPr>
              <a:t>&gt;</a:t>
            </a:r>
            <a:r>
              <a:rPr lang="zh-CN" altLang="en-US" b="0" i="0" u="none" strike="noStrike" kern="100" baseline="0" dirty="0">
                <a:latin typeface="等线 Light" panose="02010600030101010101" pitchFamily="2" charset="-122"/>
                <a:ea typeface="等线 Light" panose="02010600030101010101" pitchFamily="2" charset="-122"/>
              </a:rPr>
              <a:t>若干规定</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以及劳动保障实体方面其他的一些法规和规章。</a:t>
            </a:r>
          </a:p>
        </p:txBody>
      </p:sp>
    </p:spTree>
    <p:extLst>
      <p:ext uri="{BB962C8B-B14F-4D97-AF65-F5344CB8AC3E}">
        <p14:creationId xmlns:p14="http://schemas.microsoft.com/office/powerpoint/2010/main" val="16613977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BA334D1-B5CE-46C5-8BBA-3351EEBA4ABE}"/>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B4E6262F-0F9D-430F-BE59-4FD322A10321}"/>
              </a:ext>
            </a:extLst>
          </p:cNvPr>
          <p:cNvSpPr>
            <a:spLocks noGrp="1"/>
          </p:cNvSpPr>
          <p:nvPr>
            <p:ph type="body" idx="1"/>
          </p:nvPr>
        </p:nvSpPr>
        <p:spPr/>
        <p:txBody>
          <a:bodyPr>
            <a:normAutofit/>
          </a:bodyPr>
          <a:lstStyle/>
          <a:p>
            <a:pPr marR="0" lvl="3" rtl="0"/>
            <a:r>
              <a:rPr lang="en-US" altLang="zh-CN" b="0" i="0" u="none" strike="noStrike" kern="100" baseline="0" dirty="0">
                <a:latin typeface="宋体" panose="02010600030101010101" pitchFamily="2" charset="-122"/>
                <a:ea typeface="宋体" panose="02010600030101010101" pitchFamily="2" charset="-122"/>
              </a:rPr>
              <a:t>4.</a:t>
            </a:r>
            <a:r>
              <a:rPr lang="zh-CN" altLang="en-US" b="0" i="0" u="none" strike="noStrike" kern="100" baseline="0" dirty="0">
                <a:latin typeface="宋体" panose="02010600030101010101" pitchFamily="2" charset="-122"/>
                <a:ea typeface="宋体" panose="02010600030101010101" pitchFamily="2" charset="-122"/>
              </a:rPr>
              <a:t>禁止</a:t>
            </a:r>
            <a:r>
              <a:rPr lang="en-US" altLang="zh-CN" b="0" i="0" u="none" strike="noStrike" kern="100" baseline="0" dirty="0">
                <a:latin typeface="宋体" panose="02010600030101010101" pitchFamily="2" charset="-122"/>
                <a:ea typeface="宋体" panose="02010600030101010101" pitchFamily="2" charset="-122"/>
              </a:rPr>
              <a:t>16</a:t>
            </a:r>
            <a:r>
              <a:rPr lang="zh-CN" altLang="en-US" b="0" i="0" u="none" strike="noStrike" kern="100" baseline="0" dirty="0">
                <a:latin typeface="宋体" panose="02010600030101010101" pitchFamily="2" charset="-122"/>
                <a:ea typeface="宋体" panose="02010600030101010101" pitchFamily="2" charset="-122"/>
              </a:rPr>
              <a:t>岁以下未成年人就业</a:t>
            </a:r>
          </a:p>
          <a:p>
            <a:pPr marR="0" lvl="4" rtl="0"/>
            <a:r>
              <a:rPr lang="zh-CN" altLang="en-US" b="0" i="0" u="none" strike="noStrike" kern="100" baseline="0" dirty="0">
                <a:latin typeface="宋体" panose="02010600030101010101" pitchFamily="2" charset="-122"/>
                <a:ea typeface="等线 Light" panose="02010600030101010101" pitchFamily="2" charset="-122"/>
              </a:rPr>
              <a:t>我国</a:t>
            </a:r>
            <a:r>
              <a:rPr lang="en-US" altLang="zh-CN" b="0" i="0" u="none" strike="noStrike" kern="100" baseline="0" dirty="0">
                <a:latin typeface="宋体" panose="02010600030101010101" pitchFamily="2" charset="-122"/>
                <a:ea typeface="等线 Light" panose="02010600030101010101" pitchFamily="2" charset="-122"/>
              </a:rPr>
              <a:t>《</a:t>
            </a:r>
            <a:r>
              <a:rPr lang="zh-CN" altLang="en-US" b="0" i="0" u="none" strike="noStrike" kern="100" baseline="0" dirty="0">
                <a:latin typeface="宋体" panose="02010600030101010101" pitchFamily="2" charset="-122"/>
                <a:ea typeface="等线 Light" panose="02010600030101010101" pitchFamily="2" charset="-122"/>
              </a:rPr>
              <a:t>劳动法</a:t>
            </a:r>
            <a:r>
              <a:rPr lang="en-US" altLang="zh-CN" b="0" i="0" u="none" strike="noStrike" kern="100" baseline="0" dirty="0">
                <a:latin typeface="宋体" panose="02010600030101010101" pitchFamily="2" charset="-122"/>
                <a:ea typeface="等线 Light" panose="02010600030101010101" pitchFamily="2" charset="-122"/>
              </a:rPr>
              <a:t>》</a:t>
            </a:r>
            <a:r>
              <a:rPr lang="zh-CN" altLang="en-US" b="0" i="0" u="none" strike="noStrike" kern="100" baseline="0" dirty="0">
                <a:latin typeface="宋体" panose="02010600030101010101" pitchFamily="2" charset="-122"/>
                <a:ea typeface="等线 Light" panose="02010600030101010101" pitchFamily="2" charset="-122"/>
              </a:rPr>
              <a:t>规定，禁止招收未满</a:t>
            </a:r>
            <a:r>
              <a:rPr lang="en-US" altLang="zh-CN" b="0" i="0" u="none" strike="noStrike" kern="100" baseline="0" dirty="0">
                <a:latin typeface="宋体" panose="02010600030101010101" pitchFamily="2" charset="-122"/>
                <a:ea typeface="等线 Light" panose="02010600030101010101" pitchFamily="2" charset="-122"/>
              </a:rPr>
              <a:t>16</a:t>
            </a:r>
            <a:r>
              <a:rPr lang="zh-CN" altLang="en-US" b="0" i="0" u="none" strike="noStrike" kern="100" baseline="0" dirty="0">
                <a:latin typeface="宋体" panose="02010600030101010101" pitchFamily="2" charset="-122"/>
                <a:ea typeface="等线 Light" panose="02010600030101010101" pitchFamily="2" charset="-122"/>
              </a:rPr>
              <a:t>岁的未成年人就业。其中，未满</a:t>
            </a:r>
            <a:r>
              <a:rPr lang="en-US" altLang="zh-CN" b="0" i="0" u="none" strike="noStrike" kern="100" baseline="0" dirty="0">
                <a:latin typeface="宋体" panose="02010600030101010101" pitchFamily="2" charset="-122"/>
                <a:ea typeface="等线 Light" panose="02010600030101010101" pitchFamily="2" charset="-122"/>
              </a:rPr>
              <a:t>16</a:t>
            </a:r>
            <a:r>
              <a:rPr lang="zh-CN" altLang="en-US" b="0" i="0" u="none" strike="noStrike" kern="100" baseline="0" dirty="0">
                <a:latin typeface="宋体" panose="02010600030101010101" pitchFamily="2" charset="-122"/>
                <a:ea typeface="等线 Light" panose="02010600030101010101" pitchFamily="2" charset="-122"/>
              </a:rPr>
              <a:t>周岁就业的未成年人被称为童工。用人单位不得安排未成年工从事矿山井下、有毒、有害、国家规定的第四级体力劳动强度的劳动，以及其他禁忌从事的劳动，即未成年工只能从事不影响其生长发育的劳动。文艺、体育和特种工艺单位招用未满</a:t>
            </a:r>
            <a:r>
              <a:rPr lang="en-US" altLang="zh-CN" b="0" i="0" u="none" strike="noStrike" kern="100" baseline="0" dirty="0">
                <a:latin typeface="宋体" panose="02010600030101010101" pitchFamily="2" charset="-122"/>
                <a:ea typeface="等线 Light" panose="02010600030101010101" pitchFamily="2" charset="-122"/>
              </a:rPr>
              <a:t>16</a:t>
            </a:r>
            <a:r>
              <a:rPr lang="zh-CN" altLang="en-US" b="0" i="0" u="none" strike="noStrike" kern="100" baseline="0" dirty="0">
                <a:latin typeface="宋体" panose="02010600030101010101" pitchFamily="2" charset="-122"/>
                <a:ea typeface="等线 Light" panose="02010600030101010101" pitchFamily="2" charset="-122"/>
              </a:rPr>
              <a:t>周岁的未成年人</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等线 Light" panose="02010600030101010101" pitchFamily="2" charset="-122"/>
              </a:rPr>
              <a:t>必须依照国家有关规定</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等线 Light" panose="02010600030101010101" pitchFamily="2" charset="-122"/>
              </a:rPr>
              <a:t>履行审批手续</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等线 Light" panose="02010600030101010101" pitchFamily="2" charset="-122"/>
              </a:rPr>
              <a:t>并保障其受教育的权利。</a:t>
            </a:r>
            <a:endParaRPr lang="en-US" altLang="zh-CN" b="0" i="0" u="none" strike="noStrike" kern="100" baseline="0" dirty="0">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99602371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C3C6D9-E179-461B-8D4E-2B2E29925450}"/>
              </a:ext>
            </a:extLst>
          </p:cNvPr>
          <p:cNvSpPr>
            <a:spLocks noGrp="1"/>
          </p:cNvSpPr>
          <p:nvPr>
            <p:ph type="title"/>
          </p:nvPr>
        </p:nvSpPr>
        <p:spPr/>
        <p:txBody>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一、劳动保障监察概述</a:t>
            </a:r>
            <a:endParaRPr lang="zh-CN" altLang="en-US" dirty="0"/>
          </a:p>
        </p:txBody>
      </p:sp>
      <p:sp>
        <p:nvSpPr>
          <p:cNvPr id="3" name="文本占位符 2">
            <a:extLst>
              <a:ext uri="{FF2B5EF4-FFF2-40B4-BE49-F238E27FC236}">
                <a16:creationId xmlns:a16="http://schemas.microsoft.com/office/drawing/2014/main" id="{BF03427A-52D8-4837-B18E-83D96AAB0D37}"/>
              </a:ext>
            </a:extLst>
          </p:cNvPr>
          <p:cNvSpPr>
            <a:spLocks noGrp="1"/>
          </p:cNvSpPr>
          <p:nvPr>
            <p:ph type="body" idx="1"/>
          </p:nvPr>
        </p:nvSpPr>
        <p:spPr/>
        <p:txBody>
          <a:bodyPr>
            <a:normAutofit/>
          </a:bodyPr>
          <a:lstStyle/>
          <a:p>
            <a:pPr marR="0" lvl="1" rtl="0"/>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劳动保障监察范围</a:t>
            </a:r>
          </a:p>
          <a:p>
            <a:pPr marR="0" lvl="2" rtl="0"/>
            <a:r>
              <a:rPr lang="zh-CN" altLang="en-US" b="0" i="0" u="none" strike="noStrike" kern="100" baseline="0" dirty="0">
                <a:latin typeface="等线 Light" panose="02010600030101010101" pitchFamily="2" charset="-122"/>
                <a:ea typeface="等线 Light" panose="02010600030101010101" pitchFamily="2" charset="-122"/>
              </a:rPr>
              <a:t>我国</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劳动保障监察条例</a:t>
            </a:r>
            <a:r>
              <a:rPr lang="en-US" altLang="zh-CN" b="0" i="0" u="none" strike="noStrike" kern="100" baseline="0" dirty="0">
                <a:latin typeface="等线 Light" panose="02010600030101010101" pitchFamily="2" charset="-122"/>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第二条规定：“对企业和个体工商户（以下称用人单位）进行劳动保障监察，适用本条例。对职业介绍机构、职业技能培训机构和职业技能考核鉴定机构进行劳动保障监察，依照本条例执行。”即劳动保障监察的范围主要包括企业、个体工商户和职业介绍、培训、技能考核鉴定机构。</a:t>
            </a:r>
          </a:p>
          <a:p>
            <a:pPr lvl="3"/>
            <a:r>
              <a:rPr lang="zh-CN" altLang="en-US" b="0" dirty="0"/>
              <a:t> </a:t>
            </a:r>
            <a:r>
              <a:rPr lang="en-US" altLang="zh-CN" b="0" dirty="0"/>
              <a:t>《</a:t>
            </a:r>
            <a:r>
              <a:rPr lang="zh-CN" altLang="en-US" b="0" dirty="0"/>
              <a:t>劳动保障监察条例</a:t>
            </a:r>
            <a:r>
              <a:rPr lang="en-US" altLang="zh-CN" b="0" dirty="0"/>
              <a:t>》</a:t>
            </a:r>
            <a:r>
              <a:rPr lang="zh-CN" altLang="en-US" b="0" dirty="0"/>
              <a:t>是为贯彻实施劳动和社会保障法律、法规和规章，规范劳动保障监察工作，维护劳动者的合法权益，根据劳动法和有关法律制定。经</a:t>
            </a:r>
            <a:r>
              <a:rPr lang="en-US" altLang="zh-CN" b="0" dirty="0"/>
              <a:t>2004</a:t>
            </a:r>
            <a:r>
              <a:rPr lang="zh-CN" altLang="en-US" b="0" dirty="0"/>
              <a:t>年</a:t>
            </a:r>
            <a:r>
              <a:rPr lang="en-US" altLang="zh-CN" b="0" dirty="0"/>
              <a:t>10</a:t>
            </a:r>
            <a:r>
              <a:rPr lang="zh-CN" altLang="en-US" b="0" dirty="0"/>
              <a:t>月</a:t>
            </a:r>
            <a:r>
              <a:rPr lang="en-US" altLang="zh-CN" b="0" dirty="0"/>
              <a:t>26</a:t>
            </a:r>
            <a:r>
              <a:rPr lang="zh-CN" altLang="en-US" b="0" dirty="0"/>
              <a:t>日国务院第</a:t>
            </a:r>
            <a:r>
              <a:rPr lang="en-US" altLang="zh-CN" b="0" dirty="0"/>
              <a:t>68</a:t>
            </a:r>
            <a:r>
              <a:rPr lang="zh-CN" altLang="en-US" b="0" dirty="0"/>
              <a:t>次常务会议通过，由国务院于</a:t>
            </a:r>
            <a:r>
              <a:rPr lang="en-US" altLang="zh-CN" b="0" dirty="0"/>
              <a:t>2004</a:t>
            </a:r>
            <a:r>
              <a:rPr lang="zh-CN" altLang="en-US" b="0" dirty="0"/>
              <a:t>年</a:t>
            </a:r>
            <a:r>
              <a:rPr lang="en-US" altLang="zh-CN" b="0" dirty="0"/>
              <a:t>11</a:t>
            </a:r>
            <a:r>
              <a:rPr lang="zh-CN" altLang="en-US" b="0" dirty="0"/>
              <a:t>月</a:t>
            </a:r>
            <a:r>
              <a:rPr lang="en-US" altLang="zh-CN" b="0" dirty="0"/>
              <a:t>1</a:t>
            </a:r>
            <a:r>
              <a:rPr lang="zh-CN" altLang="en-US" b="0" dirty="0"/>
              <a:t>日发布，自</a:t>
            </a:r>
            <a:r>
              <a:rPr lang="en-US" altLang="zh-CN" b="0" dirty="0"/>
              <a:t>2004</a:t>
            </a:r>
            <a:r>
              <a:rPr lang="zh-CN" altLang="en-US" b="0" dirty="0"/>
              <a:t>年</a:t>
            </a:r>
            <a:r>
              <a:rPr lang="en-US" altLang="zh-CN" b="0" dirty="0"/>
              <a:t>12</a:t>
            </a:r>
            <a:r>
              <a:rPr lang="zh-CN" altLang="en-US" b="0" dirty="0"/>
              <a:t>月</a:t>
            </a:r>
            <a:r>
              <a:rPr lang="en-US" altLang="zh-CN" b="0" dirty="0"/>
              <a:t>1</a:t>
            </a:r>
            <a:r>
              <a:rPr lang="zh-CN" altLang="en-US" b="0" dirty="0"/>
              <a:t>日起施行。</a:t>
            </a:r>
            <a:endParaRPr lang="en-US" altLang="zh-CN" b="0" dirty="0"/>
          </a:p>
        </p:txBody>
      </p:sp>
    </p:spTree>
    <p:extLst>
      <p:ext uri="{BB962C8B-B14F-4D97-AF65-F5344CB8AC3E}">
        <p14:creationId xmlns:p14="http://schemas.microsoft.com/office/powerpoint/2010/main" val="285571017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78AADC-08FD-429A-A748-09B42C061B4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A582C4A-FAD6-44B5-8F40-9D5AAA45F6AE}"/>
              </a:ext>
            </a:extLst>
          </p:cNvPr>
          <p:cNvSpPr>
            <a:spLocks noGrp="1"/>
          </p:cNvSpPr>
          <p:nvPr>
            <p:ph type="body" idx="1"/>
          </p:nvPr>
        </p:nvSpPr>
        <p:spPr/>
        <p:txBody>
          <a:bodyPr>
            <a:normAutofit fontScale="92500" lnSpcReduction="10000"/>
          </a:bodyPr>
          <a:lstStyle/>
          <a:p>
            <a:pPr marR="0" lvl="1" rtl="0"/>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劳动保障监察机构</a:t>
            </a:r>
          </a:p>
          <a:p>
            <a:pPr marR="0" lvl="2" rtl="0"/>
            <a:r>
              <a:rPr lang="zh-CN" altLang="en-US" b="0" i="0" u="none" strike="noStrike" kern="100" baseline="0" dirty="0">
                <a:latin typeface="等线 Light" panose="02010600030101010101" pitchFamily="2" charset="-122"/>
                <a:ea typeface="等线 Light" panose="02010600030101010101" pitchFamily="2" charset="-122"/>
              </a:rPr>
              <a:t>在我国，劳动保障部门及其委托的机构负责行政区域内的劳动保障监察工作。</a:t>
            </a:r>
          </a:p>
          <a:p>
            <a:pPr marR="0" lvl="2" rtl="0"/>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劳动保障监察条例</a:t>
            </a:r>
            <a:r>
              <a:rPr lang="en-US" altLang="zh-CN" b="0" i="0" u="none" strike="noStrike" kern="100" baseline="0" dirty="0">
                <a:latin typeface="楷体" panose="02010609060101010101" pitchFamily="49" charset="-122"/>
                <a:ea typeface="楷体" panose="02010609060101010101" pitchFamily="49" charset="-122"/>
              </a:rPr>
              <a:t>》</a:t>
            </a:r>
            <a:r>
              <a:rPr lang="zh-CN" altLang="en-US" b="0" i="0" u="none" strike="noStrike" kern="100" baseline="0" dirty="0">
                <a:latin typeface="楷体" panose="02010609060101010101" pitchFamily="49" charset="-122"/>
                <a:ea typeface="楷体" panose="02010609060101010101" pitchFamily="49" charset="-122"/>
              </a:rPr>
              <a:t>（</a:t>
            </a:r>
            <a:r>
              <a:rPr lang="en-US" altLang="zh-CN" b="0" i="0" u="none" strike="noStrike" kern="100" baseline="0" dirty="0">
                <a:latin typeface="楷体" panose="02010609060101010101" pitchFamily="49" charset="-122"/>
                <a:ea typeface="楷体" panose="02010609060101010101" pitchFamily="49" charset="-122"/>
              </a:rPr>
              <a:t>2004</a:t>
            </a:r>
            <a:r>
              <a:rPr lang="zh-CN" altLang="en-US" b="0" i="0" u="none" strike="noStrike" kern="100" baseline="0" dirty="0">
                <a:latin typeface="楷体" panose="02010609060101010101" pitchFamily="49" charset="-122"/>
                <a:ea typeface="楷体" panose="02010609060101010101" pitchFamily="49" charset="-122"/>
              </a:rPr>
              <a:t>）</a:t>
            </a:r>
          </a:p>
          <a:p>
            <a:pPr marR="0" lvl="2" rtl="0"/>
            <a:r>
              <a:rPr lang="zh-CN" altLang="en-US" b="0" i="0" u="none" strike="noStrike" kern="100" baseline="0" dirty="0">
                <a:latin typeface="楷体" panose="02010609060101010101" pitchFamily="49" charset="-122"/>
                <a:ea typeface="楷体" panose="02010609060101010101" pitchFamily="49" charset="-122"/>
              </a:rPr>
              <a:t>第三条 国务院劳动保障行政部门主管全国的劳动保障监察工作。县级以上地方各级人民政府劳动保障行政部门主管本行政区域内的劳动保障监察工作。</a:t>
            </a:r>
          </a:p>
          <a:p>
            <a:pPr marR="0" lvl="2" rtl="0"/>
            <a:r>
              <a:rPr lang="zh-CN" altLang="en-US" b="0" i="0" u="none" strike="noStrike" kern="100" baseline="0" dirty="0">
                <a:latin typeface="楷体" panose="02010609060101010101" pitchFamily="49" charset="-122"/>
                <a:ea typeface="楷体" panose="02010609060101010101" pitchFamily="49" charset="-122"/>
              </a:rPr>
              <a:t>县级以上各级人民政府有关部门根据各自职责，支持、协助劳动保障行政部门的劳动保障监察工作。</a:t>
            </a:r>
          </a:p>
          <a:p>
            <a:pPr marR="0" lvl="2" rtl="0"/>
            <a:r>
              <a:rPr lang="zh-CN" altLang="en-US" b="0" i="0" u="none" strike="noStrike" kern="100" baseline="0" dirty="0">
                <a:latin typeface="楷体" panose="02010609060101010101" pitchFamily="49" charset="-122"/>
                <a:ea typeface="楷体" panose="02010609060101010101" pitchFamily="49" charset="-122"/>
              </a:rPr>
              <a:t>第四条 县级、设区的市级人民政府劳动保障行政部门可以委托符合监察执法条件的组织实施劳动保障监察。</a:t>
            </a:r>
          </a:p>
          <a:p>
            <a:pPr marR="0" lvl="2" rtl="0"/>
            <a:r>
              <a:rPr lang="zh-CN" altLang="en-US" b="0" i="0" u="none" strike="noStrike" kern="100" baseline="0" dirty="0">
                <a:latin typeface="楷体" panose="02010609060101010101" pitchFamily="49" charset="-122"/>
                <a:ea typeface="楷体" panose="02010609060101010101" pitchFamily="49" charset="-122"/>
              </a:rPr>
              <a:t>劳动保障行政部门和受委托实施劳动保障监察的组织中的劳动保障监察员应当经过相应的考核或者考试录用。</a:t>
            </a:r>
          </a:p>
          <a:p>
            <a:pPr marR="0" lvl="2" rtl="0"/>
            <a:r>
              <a:rPr lang="zh-CN" altLang="en-US" b="0" i="0" u="none" strike="noStrike" kern="100" baseline="0" dirty="0">
                <a:latin typeface="楷体" panose="02010609060101010101" pitchFamily="49" charset="-122"/>
                <a:ea typeface="楷体" panose="02010609060101010101" pitchFamily="49" charset="-122"/>
              </a:rPr>
              <a:t>劳动保障监察证件由国务院劳动保障行政部门监制。</a:t>
            </a:r>
          </a:p>
          <a:p>
            <a:pPr marR="0" lvl="1" rtl="0"/>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劳动保障监察原则</a:t>
            </a:r>
          </a:p>
          <a:p>
            <a:pPr marR="0" lvl="2" rtl="0"/>
            <a:r>
              <a:rPr lang="zh-CN" altLang="en-US" b="0" i="0" u="none" strike="noStrike" kern="100" baseline="0" dirty="0">
                <a:latin typeface="等线 Light" panose="02010600030101010101" pitchFamily="2" charset="-122"/>
                <a:ea typeface="等线 Light" panose="02010600030101010101" pitchFamily="2" charset="-122"/>
              </a:rPr>
              <a:t>劳动保障监察遵循公正、公开、高效、便民的原则。</a:t>
            </a:r>
          </a:p>
          <a:p>
            <a:pPr marR="0" lvl="2" rtl="0"/>
            <a:r>
              <a:rPr lang="zh-CN" altLang="en-US" b="0" i="0" u="none" strike="noStrike" kern="100" baseline="0" dirty="0">
                <a:latin typeface="等线 Light" panose="02010600030101010101" pitchFamily="2" charset="-122"/>
                <a:ea typeface="等线 Light" panose="02010600030101010101" pitchFamily="2" charset="-122"/>
              </a:rPr>
              <a:t>实施劳动保障监察，坚持教育与处罚相结合，接受社会监督。</a:t>
            </a:r>
          </a:p>
        </p:txBody>
      </p:sp>
    </p:spTree>
    <p:extLst>
      <p:ext uri="{BB962C8B-B14F-4D97-AF65-F5344CB8AC3E}">
        <p14:creationId xmlns:p14="http://schemas.microsoft.com/office/powerpoint/2010/main" val="401449673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4149CF-B2B9-4F70-BD31-DF4D664CA35A}"/>
              </a:ext>
            </a:extLst>
          </p:cNvPr>
          <p:cNvSpPr>
            <a:spLocks noGrp="1"/>
          </p:cNvSpPr>
          <p:nvPr>
            <p:ph type="title"/>
          </p:nvPr>
        </p:nvSpPr>
        <p:spPr/>
        <p:txBody>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二、监察机构的职责和监察事项</a:t>
            </a:r>
            <a:endParaRPr lang="zh-CN" altLang="en-US" dirty="0"/>
          </a:p>
        </p:txBody>
      </p:sp>
      <p:sp>
        <p:nvSpPr>
          <p:cNvPr id="3" name="文本占位符 2">
            <a:extLst>
              <a:ext uri="{FF2B5EF4-FFF2-40B4-BE49-F238E27FC236}">
                <a16:creationId xmlns:a16="http://schemas.microsoft.com/office/drawing/2014/main" id="{CA950DB9-7FE0-4911-B2B0-E1BB6596F64F}"/>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（一）监察机构的职责</a:t>
            </a:r>
          </a:p>
          <a:p>
            <a:pPr marR="0" lvl="2" rtl="0"/>
            <a:r>
              <a:rPr lang="zh-CN" altLang="en-US" b="0" i="0" u="none" strike="noStrike" kern="100" baseline="0" dirty="0">
                <a:latin typeface="等线 Light" panose="02010600030101010101" pitchFamily="2" charset="-122"/>
                <a:ea typeface="等线 Light" panose="02010600030101010101" pitchFamily="2" charset="-122"/>
              </a:rPr>
              <a:t>劳动保障监察员依法履行劳动保障监察职责，受法律保护。劳动保障监察员应当忠于职守，秉公执法，勤政廉洁，保守秘密。任何组织或者个人对劳动保障监察员的违法违纪行为，有权向劳动保障行政部门或者有关机关检举、控告。</a:t>
            </a:r>
          </a:p>
          <a:p>
            <a:pPr marR="0" lvl="2" rtl="0"/>
            <a:r>
              <a:rPr lang="zh-CN" altLang="en-US" b="0" i="0" u="none" strike="noStrike" kern="100" baseline="0" dirty="0">
                <a:latin typeface="等线 Light" panose="02010600030101010101" pitchFamily="2" charset="-122"/>
                <a:ea typeface="等线 Light" panose="02010600030101010101" pitchFamily="2" charset="-122"/>
              </a:rPr>
              <a:t>劳动保障行政部门实施劳动保障监察，履行下列职责：</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宣传劳动保障法律、法规和规章，督促用人单位贯彻执行；</a:t>
            </a:r>
          </a:p>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zh-CN" altLang="en-US" b="0" i="0" u="none" strike="noStrike" kern="100" baseline="0" dirty="0">
                <a:latin typeface="等线 Light" panose="02010600030101010101" pitchFamily="2" charset="-122"/>
                <a:ea typeface="等线 Light" panose="02010600030101010101" pitchFamily="2" charset="-122"/>
              </a:rPr>
              <a:t>检查用人单位遵守劳动保障法律、法规和规章的情况；</a:t>
            </a:r>
          </a:p>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zh-CN" altLang="en-US" b="0" i="0" u="none" strike="noStrike" kern="100" baseline="0" dirty="0">
                <a:latin typeface="等线 Light" panose="02010600030101010101" pitchFamily="2" charset="-122"/>
                <a:ea typeface="等线 Light" panose="02010600030101010101" pitchFamily="2" charset="-122"/>
              </a:rPr>
              <a:t>受理对违反劳动保障法律、法规或者规章的行为的举报、投诉；</a:t>
            </a:r>
          </a:p>
          <a:p>
            <a:pPr marR="0" lvl="2" rtl="0"/>
            <a:r>
              <a:rPr lang="en-US" altLang="zh-CN" b="0" i="0" u="none" strike="noStrike" kern="100" baseline="0" dirty="0">
                <a:latin typeface="等线 Light" panose="02010600030101010101" pitchFamily="2" charset="-122"/>
                <a:ea typeface="等线 Light" panose="02010600030101010101" pitchFamily="2" charset="-122"/>
              </a:rPr>
              <a:t>4.</a:t>
            </a:r>
            <a:r>
              <a:rPr lang="zh-CN" altLang="en-US" b="0" i="0" u="none" strike="noStrike" kern="100" baseline="0" dirty="0">
                <a:latin typeface="等线 Light" panose="02010600030101010101" pitchFamily="2" charset="-122"/>
                <a:ea typeface="等线 Light" panose="02010600030101010101" pitchFamily="2" charset="-122"/>
              </a:rPr>
              <a:t>依法纠正和查处违反劳动保障法律、法规或者规章的行为。</a:t>
            </a:r>
            <a:endParaRPr lang="en-US" altLang="zh-CN" b="0" i="0" u="none" strike="noStrike" kern="100" baseline="0"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419501764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4D5DBD-4FB6-46AD-9EA6-53D0DE70284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08A9F9D-1114-438C-83E1-27E8FAF4D141}"/>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（二）监察事项</a:t>
            </a:r>
          </a:p>
          <a:p>
            <a:pPr marR="0" lvl="2" rtl="0"/>
            <a:r>
              <a:rPr lang="zh-CN" altLang="en-US" b="0" i="0" u="none" strike="noStrike" kern="100" baseline="0" dirty="0">
                <a:latin typeface="等线 Light" panose="02010600030101010101" pitchFamily="2" charset="-122"/>
                <a:ea typeface="等线 Light" panose="02010600030101010101" pitchFamily="2" charset="-122"/>
              </a:rPr>
              <a:t>劳动保障行政部门对下列事项实施劳动保障监察：</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用人单位制定内部劳动保障规章制度的情况；</a:t>
            </a:r>
          </a:p>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用人单位与劳动者订立劳动合同的情况；</a:t>
            </a:r>
          </a:p>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用人单位遵守禁止使用童工规定的情况；</a:t>
            </a:r>
          </a:p>
          <a:p>
            <a:pPr marR="0" lvl="2" rtl="0"/>
            <a:r>
              <a:rPr lang="en-US" altLang="zh-CN" b="0" i="0" u="none" strike="noStrike" kern="100" baseline="0" dirty="0">
                <a:latin typeface="等线 Light" panose="02010600030101010101" pitchFamily="2" charset="-122"/>
                <a:ea typeface="等线 Light" panose="02010600030101010101" pitchFamily="2" charset="-122"/>
              </a:rPr>
              <a:t>4</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用人单位遵守女职工和未成年工特殊劳动保护规定的情况；</a:t>
            </a:r>
          </a:p>
          <a:p>
            <a:pPr marR="0" lvl="2" rtl="0"/>
            <a:r>
              <a:rPr lang="en-US" altLang="zh-CN" b="0" i="0" u="none" strike="noStrike" kern="100" baseline="0" dirty="0">
                <a:latin typeface="等线 Light" panose="02010600030101010101" pitchFamily="2" charset="-122"/>
                <a:ea typeface="等线 Light" panose="02010600030101010101" pitchFamily="2" charset="-122"/>
              </a:rPr>
              <a:t>5</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用人单位遵守工作时间和休息休假规定的情况；</a:t>
            </a:r>
          </a:p>
          <a:p>
            <a:pPr marR="0" lvl="2" rtl="0"/>
            <a:r>
              <a:rPr lang="en-US" altLang="zh-CN" b="0" i="0" u="none" strike="noStrike" kern="100" baseline="0" dirty="0">
                <a:latin typeface="等线 Light" panose="02010600030101010101" pitchFamily="2" charset="-122"/>
                <a:ea typeface="等线 Light" panose="02010600030101010101" pitchFamily="2" charset="-122"/>
              </a:rPr>
              <a:t>6</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用人单位支付劳动者工资和执行最低工资标准的情况；</a:t>
            </a:r>
          </a:p>
          <a:p>
            <a:pPr marR="0" lvl="2" rtl="0"/>
            <a:r>
              <a:rPr lang="en-US" altLang="zh-CN" b="0" i="0" u="none" strike="noStrike" kern="100" baseline="0" dirty="0">
                <a:latin typeface="等线 Light" panose="02010600030101010101" pitchFamily="2" charset="-122"/>
                <a:ea typeface="等线 Light" panose="02010600030101010101" pitchFamily="2" charset="-122"/>
              </a:rPr>
              <a:t>7</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用人单位参加各项社会保险和缴纳社会保险费的情况；</a:t>
            </a:r>
          </a:p>
          <a:p>
            <a:pPr marR="0" lvl="2" rtl="0"/>
            <a:r>
              <a:rPr lang="en-US" altLang="zh-CN" b="0" i="0" u="none" strike="noStrike" kern="100" baseline="0" dirty="0">
                <a:latin typeface="等线 Light" panose="02010600030101010101" pitchFamily="2" charset="-122"/>
                <a:ea typeface="等线 Light" panose="02010600030101010101" pitchFamily="2" charset="-122"/>
              </a:rPr>
              <a:t>8</a:t>
            </a:r>
            <a:r>
              <a:rPr lang="en-US" altLang="zh-CN" b="0" i="0" u="none" strike="noStrike" kern="100" baseline="0" dirty="0">
                <a:latin typeface="Times New Roman" panose="02020603050405020304" pitchFamily="18" charset="0"/>
                <a:ea typeface="等线 Light" panose="02010600030101010101" pitchFamily="2" charset="-122"/>
              </a:rPr>
              <a:t>.</a:t>
            </a:r>
            <a:r>
              <a:rPr lang="zh-CN" altLang="en-US" b="0" i="0" u="none" strike="noStrike" kern="100" baseline="0" dirty="0">
                <a:latin typeface="等线 Light" panose="02010600030101010101" pitchFamily="2" charset="-122"/>
                <a:ea typeface="等线 Light" panose="02010600030101010101" pitchFamily="2" charset="-122"/>
              </a:rPr>
              <a:t>职业介绍机构、职业技能培训机构和职业技能考核鉴定机构遵守国家有关职业介绍、职业技能培训和职业技能考核鉴定的规定的情况；</a:t>
            </a:r>
          </a:p>
          <a:p>
            <a:pPr marR="0" lvl="2" rtl="0"/>
            <a:r>
              <a:rPr lang="en-US" altLang="zh-CN" b="0" i="0" u="none" strike="noStrike" kern="100" baseline="0" dirty="0">
                <a:latin typeface="等线 Light" panose="02010600030101010101" pitchFamily="2" charset="-122"/>
                <a:ea typeface="等线 Light" panose="02010600030101010101" pitchFamily="2" charset="-122"/>
              </a:rPr>
              <a:t>9.</a:t>
            </a:r>
            <a:r>
              <a:rPr lang="zh-CN" altLang="en-US" b="0" i="0" u="none" strike="noStrike" kern="100" baseline="0" dirty="0">
                <a:latin typeface="等线 Light" panose="02010600030101010101" pitchFamily="2" charset="-122"/>
                <a:ea typeface="等线 Light" panose="02010600030101010101" pitchFamily="2" charset="-122"/>
              </a:rPr>
              <a:t>法律、法规规定的其他劳动保障监察事项。</a:t>
            </a:r>
          </a:p>
        </p:txBody>
      </p:sp>
    </p:spTree>
    <p:extLst>
      <p:ext uri="{BB962C8B-B14F-4D97-AF65-F5344CB8AC3E}">
        <p14:creationId xmlns:p14="http://schemas.microsoft.com/office/powerpoint/2010/main" val="123003465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A5418A-B6E7-4748-A575-1762250B25D9}"/>
              </a:ext>
            </a:extLst>
          </p:cNvPr>
          <p:cNvSpPr>
            <a:spLocks noGrp="1"/>
          </p:cNvSpPr>
          <p:nvPr>
            <p:ph type="title"/>
          </p:nvPr>
        </p:nvSpPr>
        <p:spPr/>
        <p:txBody>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三、劳动保障监察的实施</a:t>
            </a:r>
            <a:endParaRPr lang="zh-CN" altLang="en-US" dirty="0"/>
          </a:p>
        </p:txBody>
      </p:sp>
      <p:sp>
        <p:nvSpPr>
          <p:cNvPr id="3" name="文本占位符 2">
            <a:extLst>
              <a:ext uri="{FF2B5EF4-FFF2-40B4-BE49-F238E27FC236}">
                <a16:creationId xmlns:a16="http://schemas.microsoft.com/office/drawing/2014/main" id="{8B484DC1-8729-450E-AEC2-5ABF9FC9E6AC}"/>
              </a:ext>
            </a:extLst>
          </p:cNvPr>
          <p:cNvSpPr>
            <a:spLocks noGrp="1"/>
          </p:cNvSpPr>
          <p:nvPr>
            <p:ph type="body" idx="1"/>
          </p:nvPr>
        </p:nvSpPr>
        <p:spPr/>
        <p:txBody>
          <a:bodyPr>
            <a:normAutofit/>
          </a:bodyPr>
          <a:lstStyle/>
          <a:p>
            <a:pPr marR="0" lvl="1" rtl="0"/>
            <a:r>
              <a:rPr lang="en-US" altLang="zh-CN" b="0" i="0" u="none" strike="noStrike" kern="100" baseline="0" dirty="0">
                <a:solidFill>
                  <a:srgbClr val="333333"/>
                </a:solidFill>
                <a:latin typeface="Times New Roman" panose="02020603050405020304" pitchFamily="18" charset="0"/>
                <a:ea typeface="宋体" panose="02010600030101010101" pitchFamily="2" charset="-122"/>
              </a:rPr>
              <a:t>1.</a:t>
            </a:r>
            <a:r>
              <a:rPr lang="zh-CN" altLang="en-US" b="0" i="0" u="none" strike="noStrike" kern="100" baseline="0" dirty="0">
                <a:solidFill>
                  <a:srgbClr val="333333"/>
                </a:solidFill>
                <a:latin typeface="Times New Roman" panose="02020603050405020304" pitchFamily="18" charset="0"/>
                <a:ea typeface="宋体" panose="02010600030101010101" pitchFamily="2" charset="-122"/>
              </a:rPr>
              <a:t>劳动保障</a:t>
            </a:r>
            <a:r>
              <a:rPr lang="zh-CN" altLang="en-US" b="0" i="0" u="none" strike="noStrike" kern="100" baseline="0" dirty="0">
                <a:solidFill>
                  <a:srgbClr val="333333"/>
                </a:solidFill>
                <a:latin typeface="宋体" panose="02010600030101010101" pitchFamily="2" charset="-122"/>
                <a:ea typeface="宋体" panose="02010600030101010101" pitchFamily="2" charset="-122"/>
              </a:rPr>
              <a:t>监察的管辖</a:t>
            </a:r>
          </a:p>
          <a:p>
            <a:pPr marR="0" lvl="2" rtl="0"/>
            <a:r>
              <a:rPr lang="zh-CN" altLang="en-US" b="0" i="0" u="none" strike="noStrike" kern="100" baseline="0" dirty="0">
                <a:solidFill>
                  <a:srgbClr val="333333"/>
                </a:solidFill>
                <a:latin typeface="宋体" panose="02010600030101010101" pitchFamily="2" charset="-122"/>
                <a:ea typeface="等线 Light" panose="02010600030101010101" pitchFamily="2" charset="-122"/>
              </a:rPr>
              <a:t>（</a:t>
            </a:r>
            <a:r>
              <a:rPr lang="en-US" altLang="zh-CN" b="0" i="0" u="none" strike="noStrike" kern="100" baseline="0" dirty="0">
                <a:solidFill>
                  <a:srgbClr val="333333"/>
                </a:solidFill>
                <a:latin typeface="宋体" panose="02010600030101010101" pitchFamily="2" charset="-122"/>
                <a:ea typeface="等线 Light" panose="02010600030101010101" pitchFamily="2" charset="-122"/>
              </a:rPr>
              <a:t>1</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）地域管辖</a:t>
            </a:r>
          </a:p>
          <a:p>
            <a:pPr marR="0" lvl="2" rtl="0"/>
            <a:r>
              <a:rPr lang="zh-CN" altLang="en-US" b="0" i="0" u="none" strike="noStrike" kern="100" baseline="0" dirty="0">
                <a:solidFill>
                  <a:srgbClr val="333333"/>
                </a:solidFill>
                <a:latin typeface="宋体" panose="02010600030101010101" pitchFamily="2" charset="-122"/>
                <a:ea typeface="等线 Light" panose="02010600030101010101" pitchFamily="2" charset="-122"/>
              </a:rPr>
              <a:t>是最主要的管辖方式，对用人单位的劳动保障监察，由用人单位用工所在地的县级或者设区的市级劳动保障行政部门管辖。</a:t>
            </a:r>
          </a:p>
          <a:p>
            <a:pPr marR="0" lvl="2" rtl="0"/>
            <a:r>
              <a:rPr lang="zh-CN" altLang="en-US" b="0" i="0" u="none" strike="noStrike" kern="100" baseline="0" dirty="0">
                <a:solidFill>
                  <a:srgbClr val="333333"/>
                </a:solidFill>
                <a:latin typeface="宋体" panose="02010600030101010101" pitchFamily="2" charset="-122"/>
                <a:ea typeface="等线 Light" panose="02010600030101010101" pitchFamily="2" charset="-122"/>
              </a:rPr>
              <a:t>（</a:t>
            </a:r>
            <a:r>
              <a:rPr lang="en-US" altLang="zh-CN" b="0" i="0" u="none" strike="noStrike" kern="100" baseline="0" dirty="0">
                <a:solidFill>
                  <a:srgbClr val="333333"/>
                </a:solidFill>
                <a:latin typeface="宋体" panose="02010600030101010101" pitchFamily="2" charset="-122"/>
                <a:ea typeface="等线 Light" panose="02010600030101010101" pitchFamily="2" charset="-122"/>
              </a:rPr>
              <a:t>2</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）级别管辖</a:t>
            </a:r>
          </a:p>
          <a:p>
            <a:pPr marR="0" lvl="2" rtl="0"/>
            <a:r>
              <a:rPr lang="zh-CN" altLang="en-US" b="0" i="0" u="none" strike="noStrike" kern="100" baseline="0" dirty="0">
                <a:solidFill>
                  <a:srgbClr val="333333"/>
                </a:solidFill>
                <a:latin typeface="宋体" panose="02010600030101010101" pitchFamily="2" charset="-122"/>
                <a:ea typeface="等线 Light" panose="02010600030101010101" pitchFamily="2" charset="-122"/>
              </a:rPr>
              <a:t>上级劳动保障行政部门根据工作需要，可以调查处理下级劳动保障行政部门管辖的案件。省、自治区、直辖市人民政府可以对劳动保障监察的管辖制定具体办法。</a:t>
            </a:r>
          </a:p>
          <a:p>
            <a:pPr marR="0" lvl="2" rtl="0"/>
            <a:r>
              <a:rPr lang="zh-CN" altLang="en-US" b="0" i="0" u="none" strike="noStrike" kern="100" baseline="0" dirty="0">
                <a:solidFill>
                  <a:srgbClr val="333333"/>
                </a:solidFill>
                <a:latin typeface="宋体" panose="02010600030101010101" pitchFamily="2" charset="-122"/>
                <a:ea typeface="等线 Light" panose="02010600030101010101" pitchFamily="2" charset="-122"/>
              </a:rPr>
              <a:t>（</a:t>
            </a:r>
            <a:r>
              <a:rPr lang="en-US" altLang="zh-CN" b="0" i="0" u="none" strike="noStrike" kern="100" baseline="0" dirty="0">
                <a:solidFill>
                  <a:srgbClr val="333333"/>
                </a:solidFill>
                <a:latin typeface="宋体" panose="02010600030101010101" pitchFamily="2" charset="-122"/>
                <a:ea typeface="等线 Light" panose="02010600030101010101" pitchFamily="2" charset="-122"/>
              </a:rPr>
              <a:t>3</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）指定管辖</a:t>
            </a:r>
          </a:p>
          <a:p>
            <a:pPr marR="0" lvl="2" rtl="0"/>
            <a:r>
              <a:rPr lang="zh-CN" altLang="en-US" b="0" i="0" u="none" strike="noStrike" kern="100" baseline="0" dirty="0">
                <a:solidFill>
                  <a:srgbClr val="333333"/>
                </a:solidFill>
                <a:latin typeface="宋体" panose="02010600030101010101" pitchFamily="2" charset="-122"/>
                <a:ea typeface="等线 Light" panose="02010600030101010101" pitchFamily="2" charset="-122"/>
              </a:rPr>
              <a:t>劳动保障行政部门对劳动保障监察管辖发生争议的，报请共同的上一级劳动保障行政部门指定管辖。</a:t>
            </a:r>
            <a:endParaRPr lang="en-US" altLang="zh-CN" b="0" i="0" u="none" strike="noStrike" kern="100"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413522580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62589D-FF93-434E-9519-C6D53B23E8E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CD223E3-EA50-4C11-8D13-285F4A706A52}"/>
              </a:ext>
            </a:extLst>
          </p:cNvPr>
          <p:cNvSpPr>
            <a:spLocks noGrp="1"/>
          </p:cNvSpPr>
          <p:nvPr>
            <p:ph type="body" idx="1"/>
          </p:nvPr>
        </p:nvSpPr>
        <p:spPr/>
        <p:txBody>
          <a:bodyPr>
            <a:normAutofit/>
          </a:bodyPr>
          <a:lstStyle/>
          <a:p>
            <a:pPr marR="0" lvl="1" rtl="0"/>
            <a:r>
              <a:rPr lang="en-US" altLang="zh-CN" b="0" i="0" u="none" strike="noStrike" kern="100" baseline="0" dirty="0">
                <a:solidFill>
                  <a:srgbClr val="333333"/>
                </a:solidFill>
                <a:latin typeface="宋体" panose="02010600030101010101" pitchFamily="2" charset="-122"/>
                <a:ea typeface="宋体" panose="02010600030101010101" pitchFamily="2" charset="-122"/>
              </a:rPr>
              <a:t>2.</a:t>
            </a:r>
            <a:r>
              <a:rPr lang="zh-CN" altLang="en-US" b="0" i="0" u="none" strike="noStrike" kern="100" baseline="0" dirty="0">
                <a:solidFill>
                  <a:srgbClr val="333333"/>
                </a:solidFill>
                <a:latin typeface="宋体" panose="02010600030101010101" pitchFamily="2" charset="-122"/>
                <a:ea typeface="宋体" panose="02010600030101010101" pitchFamily="2" charset="-122"/>
              </a:rPr>
              <a:t>劳动保障监察的形式</a:t>
            </a:r>
          </a:p>
          <a:p>
            <a:pPr marR="0" lvl="2" rtl="0"/>
            <a:r>
              <a:rPr lang="zh-CN" altLang="en-US" b="0" i="0" u="none" strike="noStrike" kern="100" baseline="0" dirty="0">
                <a:solidFill>
                  <a:srgbClr val="333333"/>
                </a:solidFill>
                <a:latin typeface="宋体" panose="02010600030101010101" pitchFamily="2" charset="-122"/>
                <a:ea typeface="等线 Light" panose="02010600030101010101" pitchFamily="2" charset="-122"/>
              </a:rPr>
              <a:t>劳动保障监察以日常巡视检查、审查用人单位按照要求报送的书面材料、及时立案、接受举报投诉等形式进行。</a:t>
            </a:r>
          </a:p>
          <a:p>
            <a:pPr marR="0" lvl="2" rtl="0"/>
            <a:r>
              <a:rPr lang="zh-CN" altLang="en-US" b="0" i="0" u="none" strike="noStrike" kern="100" baseline="0" dirty="0">
                <a:solidFill>
                  <a:srgbClr val="333333"/>
                </a:solidFill>
                <a:latin typeface="宋体" panose="02010600030101010101" pitchFamily="2" charset="-122"/>
                <a:ea typeface="等线 Light" panose="02010600030101010101" pitchFamily="2" charset="-122"/>
              </a:rPr>
              <a:t>劳动保障行政部门或者受委托实施劳动保障监察的组织应当设立举报、投诉信箱和电话。对因违反劳动保障法律、法规或者规章的行为引起的群体性事件，劳动保障行政部门应当根据应急预案，迅速会同有关部门处理。</a:t>
            </a:r>
            <a:endParaRPr lang="en-US" altLang="zh-CN" b="0" i="0" u="none" strike="noStrike" kern="100"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07142204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0F0223-9079-4F93-A020-086109096D9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3C50144-41A8-4A56-9419-6093717B3868}"/>
              </a:ext>
            </a:extLst>
          </p:cNvPr>
          <p:cNvSpPr>
            <a:spLocks noGrp="1"/>
          </p:cNvSpPr>
          <p:nvPr>
            <p:ph type="body" idx="1"/>
          </p:nvPr>
        </p:nvSpPr>
        <p:spPr/>
        <p:txBody>
          <a:bodyPr>
            <a:normAutofit/>
          </a:bodyPr>
          <a:lstStyle/>
          <a:p>
            <a:pPr marR="0" lvl="1" rtl="0"/>
            <a:r>
              <a:rPr lang="en-US" altLang="zh-CN" b="0" i="0" u="none" strike="noStrike" kern="100" baseline="0" dirty="0">
                <a:solidFill>
                  <a:srgbClr val="333333"/>
                </a:solidFill>
                <a:latin typeface="宋体" panose="02010600030101010101" pitchFamily="2" charset="-122"/>
                <a:ea typeface="宋体" panose="02010600030101010101" pitchFamily="2" charset="-122"/>
              </a:rPr>
              <a:t>3.</a:t>
            </a:r>
            <a:r>
              <a:rPr lang="zh-CN" altLang="en-US" b="0" i="0" u="none" strike="noStrike" kern="100" baseline="0" dirty="0">
                <a:solidFill>
                  <a:srgbClr val="333333"/>
                </a:solidFill>
                <a:latin typeface="宋体" panose="02010600030101010101" pitchFamily="2" charset="-122"/>
                <a:ea typeface="宋体" panose="02010600030101010101" pitchFamily="2" charset="-122"/>
              </a:rPr>
              <a:t>劳动保障监察的措施</a:t>
            </a:r>
          </a:p>
          <a:p>
            <a:pPr marR="0" lvl="2" rtl="0"/>
            <a:r>
              <a:rPr lang="zh-CN" altLang="en-US" b="0" i="0" u="none" strike="noStrike" kern="100" baseline="0" dirty="0">
                <a:solidFill>
                  <a:srgbClr val="333333"/>
                </a:solidFill>
                <a:latin typeface="宋体" panose="02010600030101010101" pitchFamily="2" charset="-122"/>
                <a:ea typeface="等线 Light" panose="02010600030101010101" pitchFamily="2" charset="-122"/>
              </a:rPr>
              <a:t>劳动保障行政部门实施劳动保障监察，有权采取下列调查、检查措施：进入用人单位的劳动场所进行检查；就调查、检查事项询问有关人员；要求用人单位提供与调查、检查事项相关的文件资料，并作出解释和说明，必要时可以发出调查询问书；采取记录、录音、录像、照像或者复制等方式收集有关情况和资料；委托会计师事务所对用人单位工资支付、缴纳社会保险费的情况进行审计；法律、法规规定可以由劳动保障行政部门采取的其他调查、检查措施。</a:t>
            </a:r>
          </a:p>
          <a:p>
            <a:pPr marR="0" lvl="2" rtl="0"/>
            <a:r>
              <a:rPr lang="zh-CN" altLang="en-US" b="0" i="0" u="none" strike="noStrike" kern="100" baseline="0" dirty="0">
                <a:solidFill>
                  <a:srgbClr val="333333"/>
                </a:solidFill>
                <a:latin typeface="宋体" panose="02010600030101010101" pitchFamily="2" charset="-122"/>
                <a:ea typeface="等线 Light" panose="02010600030101010101" pitchFamily="2" charset="-122"/>
              </a:rPr>
              <a:t>劳动保障行政部门对事实清楚、证据确凿、可以当场处理的违反劳动保障法律、法规或者规章的行为有权当场予以纠正。</a:t>
            </a:r>
            <a:endParaRPr lang="en-US" altLang="zh-CN" b="0" i="0" u="none" strike="noStrike" kern="100"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48711550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05586E-350F-4053-A0E5-56C0EA98AEF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05CBCA5-ED65-4667-9884-4D9285A18CEC}"/>
              </a:ext>
            </a:extLst>
          </p:cNvPr>
          <p:cNvSpPr>
            <a:spLocks noGrp="1"/>
          </p:cNvSpPr>
          <p:nvPr>
            <p:ph type="body" idx="1"/>
          </p:nvPr>
        </p:nvSpPr>
        <p:spPr/>
        <p:txBody>
          <a:bodyPr>
            <a:normAutofit/>
          </a:bodyPr>
          <a:lstStyle/>
          <a:p>
            <a:pPr marR="0" lvl="1" rtl="0"/>
            <a:r>
              <a:rPr lang="en-US" altLang="zh-CN" b="0" i="0" u="none" strike="noStrike" kern="100" baseline="0" dirty="0">
                <a:solidFill>
                  <a:srgbClr val="333333"/>
                </a:solidFill>
                <a:latin typeface="宋体" panose="02010600030101010101" pitchFamily="2" charset="-122"/>
                <a:ea typeface="宋体" panose="02010600030101010101" pitchFamily="2" charset="-122"/>
              </a:rPr>
              <a:t>4.</a:t>
            </a:r>
            <a:r>
              <a:rPr lang="zh-CN" altLang="en-US" b="0" i="0" u="none" strike="noStrike" kern="100" baseline="0" dirty="0">
                <a:solidFill>
                  <a:srgbClr val="333333"/>
                </a:solidFill>
                <a:latin typeface="宋体" panose="02010600030101010101" pitchFamily="2" charset="-122"/>
                <a:ea typeface="宋体" panose="02010600030101010101" pitchFamily="2" charset="-122"/>
              </a:rPr>
              <a:t>劳动保障监察员</a:t>
            </a:r>
          </a:p>
          <a:p>
            <a:pPr marR="0" lvl="2" rtl="0"/>
            <a:r>
              <a:rPr lang="zh-CN" altLang="en-US" b="0" i="0" u="none" strike="noStrike" kern="100" baseline="0" dirty="0">
                <a:solidFill>
                  <a:srgbClr val="333333"/>
                </a:solidFill>
                <a:latin typeface="宋体" panose="02010600030101010101" pitchFamily="2" charset="-122"/>
                <a:ea typeface="等线 Light" panose="02010600030101010101" pitchFamily="2" charset="-122"/>
              </a:rPr>
              <a:t>劳动保障监察员经考试录用，依法履行劳动保障监察职责，受法律保护。劳动保障监察员应当忠于职守，秉公执法，勤政廉洁，保守秘密，适用亲属回避原则。</a:t>
            </a:r>
          </a:p>
          <a:p>
            <a:pPr marR="0" lvl="2" rtl="0"/>
            <a:r>
              <a:rPr lang="zh-CN" altLang="en-US" b="0" i="0" u="none" strike="noStrike" kern="100" baseline="0" dirty="0">
                <a:solidFill>
                  <a:srgbClr val="333333"/>
                </a:solidFill>
                <a:latin typeface="宋体" panose="02010600030101010101" pitchFamily="2" charset="-122"/>
                <a:ea typeface="等线 Light" panose="02010600030101010101" pitchFamily="2" charset="-122"/>
              </a:rPr>
              <a:t>劳动保障监察员进行调查、检查，不得少于</a:t>
            </a:r>
            <a:r>
              <a:rPr lang="en-US" altLang="zh-CN" b="0" i="0" u="none" strike="noStrike" kern="100" baseline="0" dirty="0">
                <a:solidFill>
                  <a:srgbClr val="333333"/>
                </a:solidFill>
                <a:latin typeface="宋体" panose="02010600030101010101" pitchFamily="2" charset="-122"/>
                <a:ea typeface="等线 Light" panose="02010600030101010101" pitchFamily="2" charset="-122"/>
              </a:rPr>
              <a:t>2</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人，并应当佩戴劳动保障监察标志、出示劳动保障监察证件。劳动保障监察员办理的劳动保障监察事项与本人或者其近亲属有直接利害关系的，应当回避。</a:t>
            </a:r>
          </a:p>
          <a:p>
            <a:pPr marR="0" lvl="2" rtl="0"/>
            <a:r>
              <a:rPr lang="zh-CN" altLang="en-US" b="0" i="0" u="none" strike="noStrike" kern="100" baseline="0" dirty="0">
                <a:solidFill>
                  <a:srgbClr val="333333"/>
                </a:solidFill>
                <a:latin typeface="宋体" panose="02010600030101010101" pitchFamily="2" charset="-122"/>
                <a:ea typeface="等线 Light" panose="02010600030101010101" pitchFamily="2" charset="-122"/>
              </a:rPr>
              <a:t>劳动保障监察员滥用职权、玩忽职守、徇私舞弊或者泄露在履行职责过程中知悉的商业秘密的，依法给予行政处分；构成犯罪的，依法追究刑事责任。劳动保障行政部门和劳动保障监察员违法行使职权，侵犯用人单位或者劳动者的合法权益的，依法承担赔偿责任。</a:t>
            </a:r>
            <a:endParaRPr lang="en-US" altLang="zh-CN" b="0" i="0" u="none" strike="noStrike" kern="100"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62884103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96B1E0-C4FE-4F33-8027-EAC34643DBB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87FBD57-8FD1-4E7B-8E0A-9504663F9793}"/>
              </a:ext>
            </a:extLst>
          </p:cNvPr>
          <p:cNvSpPr>
            <a:spLocks noGrp="1"/>
          </p:cNvSpPr>
          <p:nvPr>
            <p:ph type="body" idx="1"/>
          </p:nvPr>
        </p:nvSpPr>
        <p:spPr/>
        <p:txBody>
          <a:bodyPr>
            <a:normAutofit fontScale="92500" lnSpcReduction="10000"/>
          </a:bodyPr>
          <a:lstStyle/>
          <a:p>
            <a:pPr marR="0" lvl="1" rtl="0"/>
            <a:r>
              <a:rPr lang="en-US" altLang="zh-CN" b="0" i="0" u="none" strike="noStrike" kern="100" baseline="0">
                <a:solidFill>
                  <a:srgbClr val="333333"/>
                </a:solidFill>
                <a:latin typeface="宋体" panose="02010600030101010101" pitchFamily="2" charset="-122"/>
                <a:ea typeface="宋体" panose="02010600030101010101" pitchFamily="2" charset="-122"/>
              </a:rPr>
              <a:t>5.</a:t>
            </a:r>
            <a:r>
              <a:rPr lang="zh-CN" altLang="en-US" b="0" i="0" u="none" strike="noStrike" kern="100" baseline="0">
                <a:solidFill>
                  <a:srgbClr val="333333"/>
                </a:solidFill>
                <a:latin typeface="宋体" panose="02010600030101010101" pitchFamily="2" charset="-122"/>
                <a:ea typeface="宋体" panose="02010600030101010101" pitchFamily="2" charset="-122"/>
              </a:rPr>
              <a:t>劳动保障监察的期限和处理</a:t>
            </a:r>
          </a:p>
          <a:p>
            <a:pPr marR="0" lvl="2" rtl="0"/>
            <a:r>
              <a:rPr lang="zh-CN" altLang="en-US" b="0" i="0" u="none" strike="noStrike" kern="100" baseline="0">
                <a:solidFill>
                  <a:srgbClr val="333333"/>
                </a:solidFill>
                <a:latin typeface="宋体" panose="02010600030101010101" pitchFamily="2" charset="-122"/>
                <a:ea typeface="等线 Light" panose="02010600030101010101" pitchFamily="2" charset="-122"/>
              </a:rPr>
              <a:t>（</a:t>
            </a:r>
            <a:r>
              <a:rPr lang="en-US" altLang="zh-CN" b="0" i="0" u="none" strike="noStrike" kern="100" baseline="0">
                <a:solidFill>
                  <a:srgbClr val="333333"/>
                </a:solidFill>
                <a:latin typeface="宋体" panose="02010600030101010101" pitchFamily="2" charset="-122"/>
                <a:ea typeface="等线 Light" panose="02010600030101010101" pitchFamily="2" charset="-122"/>
              </a:rPr>
              <a:t>1</a:t>
            </a:r>
            <a:r>
              <a:rPr lang="zh-CN" altLang="en-US" b="0" i="0" u="none" strike="noStrike" kern="100" baseline="0">
                <a:solidFill>
                  <a:srgbClr val="333333"/>
                </a:solidFill>
                <a:latin typeface="宋体" panose="02010600030101010101" pitchFamily="2" charset="-122"/>
                <a:ea typeface="等线 Light" panose="02010600030101010101" pitchFamily="2" charset="-122"/>
              </a:rPr>
              <a:t>）调查期限和例外</a:t>
            </a:r>
          </a:p>
          <a:p>
            <a:pPr marR="0" lvl="2" rtl="0"/>
            <a:r>
              <a:rPr lang="zh-CN" altLang="en-US" b="0" i="0" u="none" strike="noStrike" kern="100" baseline="0">
                <a:solidFill>
                  <a:srgbClr val="333333"/>
                </a:solidFill>
                <a:latin typeface="宋体" panose="02010600030101010101" pitchFamily="2" charset="-122"/>
                <a:ea typeface="等线 Light" panose="02010600030101010101" pitchFamily="2" charset="-122"/>
              </a:rPr>
              <a:t>劳动保障行政部门对违反劳动保障法律、法规或者规章的行为的调查，应当自立案之日起</a:t>
            </a:r>
            <a:r>
              <a:rPr lang="en-US" altLang="zh-CN" b="0" i="0" u="none" strike="noStrike" kern="100" baseline="0">
                <a:solidFill>
                  <a:srgbClr val="333333"/>
                </a:solidFill>
                <a:latin typeface="宋体" panose="02010600030101010101" pitchFamily="2" charset="-122"/>
                <a:ea typeface="等线 Light" panose="02010600030101010101" pitchFamily="2" charset="-122"/>
              </a:rPr>
              <a:t>60</a:t>
            </a:r>
            <a:r>
              <a:rPr lang="zh-CN" altLang="en-US" b="0" i="0" u="none" strike="noStrike" kern="100" baseline="0">
                <a:solidFill>
                  <a:srgbClr val="333333"/>
                </a:solidFill>
                <a:latin typeface="宋体" panose="02010600030101010101" pitchFamily="2" charset="-122"/>
                <a:ea typeface="等线 Light" panose="02010600030101010101" pitchFamily="2" charset="-122"/>
              </a:rPr>
              <a:t>个工作日内完成；对情况复杂的，经劳动保障行政部门负责人批准，可以延长</a:t>
            </a:r>
            <a:r>
              <a:rPr lang="en-US" altLang="zh-CN" b="0" i="0" u="none" strike="noStrike" kern="100" baseline="0">
                <a:solidFill>
                  <a:srgbClr val="333333"/>
                </a:solidFill>
                <a:latin typeface="宋体" panose="02010600030101010101" pitchFamily="2" charset="-122"/>
                <a:ea typeface="等线 Light" panose="02010600030101010101" pitchFamily="2" charset="-122"/>
              </a:rPr>
              <a:t>30</a:t>
            </a:r>
            <a:r>
              <a:rPr lang="zh-CN" altLang="en-US" b="0" i="0" u="none" strike="noStrike" kern="100" baseline="0">
                <a:solidFill>
                  <a:srgbClr val="333333"/>
                </a:solidFill>
                <a:latin typeface="宋体" panose="02010600030101010101" pitchFamily="2" charset="-122"/>
                <a:ea typeface="等线 Light" panose="02010600030101010101" pitchFamily="2" charset="-122"/>
              </a:rPr>
              <a:t>个工作日。</a:t>
            </a:r>
          </a:p>
          <a:p>
            <a:pPr marR="0" lvl="2" rtl="0"/>
            <a:r>
              <a:rPr lang="zh-CN" altLang="en-US" b="0" i="0" u="none" strike="noStrike" kern="100" baseline="0">
                <a:solidFill>
                  <a:srgbClr val="333333"/>
                </a:solidFill>
                <a:latin typeface="宋体" panose="02010600030101010101" pitchFamily="2" charset="-122"/>
                <a:ea typeface="等线 Light" panose="02010600030101010101" pitchFamily="2" charset="-122"/>
              </a:rPr>
              <a:t>（</a:t>
            </a:r>
            <a:r>
              <a:rPr lang="en-US" altLang="zh-CN" b="0" i="0" u="none" strike="noStrike" kern="100" baseline="0">
                <a:solidFill>
                  <a:srgbClr val="333333"/>
                </a:solidFill>
                <a:latin typeface="宋体" panose="02010600030101010101" pitchFamily="2" charset="-122"/>
                <a:ea typeface="等线 Light" panose="02010600030101010101" pitchFamily="2" charset="-122"/>
              </a:rPr>
              <a:t>2</a:t>
            </a:r>
            <a:r>
              <a:rPr lang="zh-CN" altLang="en-US" b="0" i="0" u="none" strike="noStrike" kern="100" baseline="0">
                <a:solidFill>
                  <a:srgbClr val="333333"/>
                </a:solidFill>
                <a:latin typeface="宋体" panose="02010600030101010101" pitchFamily="2" charset="-122"/>
                <a:ea typeface="等线 Light" panose="02010600030101010101" pitchFamily="2" charset="-122"/>
              </a:rPr>
              <a:t>）处理方式和原则</a:t>
            </a:r>
          </a:p>
          <a:p>
            <a:pPr marR="0" lvl="2" rtl="0"/>
            <a:r>
              <a:rPr lang="zh-CN" altLang="en-US" b="0" i="0" u="none" strike="noStrike" kern="100" baseline="0">
                <a:solidFill>
                  <a:srgbClr val="333333"/>
                </a:solidFill>
                <a:latin typeface="宋体" panose="02010600030101010101" pitchFamily="2" charset="-122"/>
                <a:ea typeface="等线 Light" panose="02010600030101010101" pitchFamily="2" charset="-122"/>
              </a:rPr>
              <a:t>劳动保障行政部门对违反劳动保障法律、法规或者规章的行为，根据调查、检查的结果，主要有三种处理方式：</a:t>
            </a:r>
          </a:p>
          <a:p>
            <a:pPr marR="0" lvl="2" rtl="0"/>
            <a:r>
              <a:rPr lang="zh-CN" altLang="en-US" b="0" i="0" u="none" strike="noStrike" kern="100" baseline="0">
                <a:solidFill>
                  <a:srgbClr val="333333"/>
                </a:solidFill>
                <a:latin typeface="宋体" panose="02010600030101010101" pitchFamily="2" charset="-122"/>
                <a:ea typeface="等线 Light" panose="02010600030101010101" pitchFamily="2" charset="-122"/>
              </a:rPr>
              <a:t>第一，对依法应当受到行政处罚的，依法作出行政处罚决定；</a:t>
            </a:r>
          </a:p>
          <a:p>
            <a:pPr marR="0" lvl="2" rtl="0"/>
            <a:r>
              <a:rPr lang="zh-CN" altLang="en-US" b="0" i="0" u="none" strike="noStrike" kern="100" baseline="0">
                <a:solidFill>
                  <a:srgbClr val="333333"/>
                </a:solidFill>
                <a:latin typeface="宋体" panose="02010600030101010101" pitchFamily="2" charset="-122"/>
                <a:ea typeface="等线 Light" panose="02010600030101010101" pitchFamily="2" charset="-122"/>
              </a:rPr>
              <a:t>第二，对应当改正未改正的，依法责令改正或者作出相应的行政处理决定；</a:t>
            </a:r>
          </a:p>
          <a:p>
            <a:pPr marR="0" lvl="2" rtl="0"/>
            <a:r>
              <a:rPr lang="zh-CN" altLang="en-US" b="0" i="0" u="none" strike="noStrike" kern="100" baseline="0">
                <a:solidFill>
                  <a:srgbClr val="333333"/>
                </a:solidFill>
                <a:latin typeface="宋体" panose="02010600030101010101" pitchFamily="2" charset="-122"/>
                <a:ea typeface="等线 Light" panose="02010600030101010101" pitchFamily="2" charset="-122"/>
              </a:rPr>
              <a:t>第三，对情节轻微且已改正的，撤销立案。</a:t>
            </a:r>
          </a:p>
          <a:p>
            <a:pPr marR="0" lvl="2" rtl="0"/>
            <a:r>
              <a:rPr lang="zh-CN" altLang="en-US" b="0" i="0" u="none" strike="noStrike" kern="100" baseline="0">
                <a:solidFill>
                  <a:srgbClr val="333333"/>
                </a:solidFill>
                <a:latin typeface="宋体" panose="02010600030101010101" pitchFamily="2" charset="-122"/>
                <a:ea typeface="等线 Light" panose="02010600030101010101" pitchFamily="2" charset="-122"/>
              </a:rPr>
              <a:t>时效：</a:t>
            </a:r>
          </a:p>
          <a:p>
            <a:pPr marR="0" lvl="2" rtl="0"/>
            <a:r>
              <a:rPr lang="zh-CN" altLang="en-US" b="0" i="0" u="none" strike="noStrike" kern="100" baseline="0">
                <a:solidFill>
                  <a:srgbClr val="333333"/>
                </a:solidFill>
                <a:latin typeface="宋体" panose="02010600030101010101" pitchFamily="2" charset="-122"/>
                <a:ea typeface="等线 Light" panose="02010600030101010101" pitchFamily="2" charset="-122"/>
              </a:rPr>
              <a:t>关于时效问题，违反劳动保障法律、法规或者规章的行为在</a:t>
            </a:r>
            <a:r>
              <a:rPr lang="en-US" altLang="zh-CN" b="0" i="0" u="none" strike="noStrike" kern="100" baseline="0">
                <a:solidFill>
                  <a:srgbClr val="333333"/>
                </a:solidFill>
                <a:latin typeface="宋体" panose="02010600030101010101" pitchFamily="2" charset="-122"/>
                <a:ea typeface="等线 Light" panose="02010600030101010101" pitchFamily="2" charset="-122"/>
              </a:rPr>
              <a:t>2</a:t>
            </a:r>
            <a:r>
              <a:rPr lang="zh-CN" altLang="en-US" b="0" i="0" u="none" strike="noStrike" kern="100" baseline="0">
                <a:solidFill>
                  <a:srgbClr val="333333"/>
                </a:solidFill>
                <a:latin typeface="宋体" panose="02010600030101010101" pitchFamily="2" charset="-122"/>
                <a:ea typeface="等线 Light" panose="02010600030101010101" pitchFamily="2" charset="-122"/>
              </a:rPr>
              <a:t>年内未被劳动保障行政部门发现，也未被举报、投诉的，劳动保障行政部门不再查处。该期限自违反劳动保障法律、法规或者规章的行为发生之日起计算；违反劳动保障法律、法规或者规章的行为有连续或者继续状态的，自行为终了之日起计算。</a:t>
            </a:r>
            <a:endParaRPr lang="zh-CN" altLang="en-US"/>
          </a:p>
        </p:txBody>
      </p:sp>
    </p:spTree>
    <p:extLst>
      <p:ext uri="{BB962C8B-B14F-4D97-AF65-F5344CB8AC3E}">
        <p14:creationId xmlns:p14="http://schemas.microsoft.com/office/powerpoint/2010/main" val="240374715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C27B44-9E68-4BCF-B6D7-E27176CB3988}"/>
              </a:ext>
            </a:extLst>
          </p:cNvPr>
          <p:cNvSpPr>
            <a:spLocks noGrp="1"/>
          </p:cNvSpPr>
          <p:nvPr>
            <p:ph type="title"/>
          </p:nvPr>
        </p:nvSpPr>
        <p:spPr/>
        <p:txBody>
          <a:bodyPr/>
          <a:lstStyle/>
          <a:p>
            <a:pPr marR="0" rtl="0"/>
            <a:r>
              <a:rPr lang="zh-CN" altLang="en-US" b="0" i="0" u="none" strike="noStrike" kern="2200" baseline="0" dirty="0">
                <a:latin typeface="宋体" panose="02010600030101010101" pitchFamily="2" charset="-122"/>
                <a:ea typeface="宋体" panose="02010600030101010101" pitchFamily="2" charset="-122"/>
              </a:rPr>
              <a:t>复习思考题：</a:t>
            </a:r>
          </a:p>
        </p:txBody>
      </p:sp>
      <p:sp>
        <p:nvSpPr>
          <p:cNvPr id="3" name="文本占位符 2">
            <a:extLst>
              <a:ext uri="{FF2B5EF4-FFF2-40B4-BE49-F238E27FC236}">
                <a16:creationId xmlns:a16="http://schemas.microsoft.com/office/drawing/2014/main" id="{6EB02847-49BE-4CBB-B928-0A0217B0AD54}"/>
              </a:ext>
            </a:extLst>
          </p:cNvPr>
          <p:cNvSpPr>
            <a:spLocks noGrp="1"/>
          </p:cNvSpPr>
          <p:nvPr>
            <p:ph type="body" idx="1"/>
          </p:nvPr>
        </p:nvSpPr>
        <p:spPr/>
        <p:txBody>
          <a:bodyPr/>
          <a:lstStyle/>
          <a:p>
            <a:pPr marR="0" lvl="2" rtl="0"/>
            <a:r>
              <a:rPr lang="en-US" altLang="zh-CN" b="0" i="0" u="none" strike="noStrike" kern="100" baseline="0" dirty="0">
                <a:latin typeface="宋体" panose="02010600030101010101" pitchFamily="2" charset="-122"/>
                <a:ea typeface="等线 Light" panose="02010600030101010101" pitchFamily="2" charset="-122"/>
              </a:rPr>
              <a:t>1.</a:t>
            </a:r>
            <a:r>
              <a:rPr lang="zh-CN" altLang="en-US" b="0" i="0" u="none" strike="noStrike" kern="100" baseline="0" dirty="0">
                <a:latin typeface="宋体" panose="02010600030101010101" pitchFamily="2" charset="-122"/>
                <a:ea typeface="等线 Light" panose="02010600030101010101" pitchFamily="2" charset="-122"/>
              </a:rPr>
              <a:t>我国促进就业的原则主要有哪些？</a:t>
            </a:r>
          </a:p>
          <a:p>
            <a:pPr marR="0" lvl="2" rtl="0"/>
            <a:r>
              <a:rPr lang="en-US" altLang="zh-CN" b="0" i="0" u="none" strike="noStrike" kern="100" baseline="0" dirty="0">
                <a:latin typeface="宋体" panose="02010600030101010101" pitchFamily="2" charset="-122"/>
                <a:ea typeface="等线 Light" panose="02010600030101010101" pitchFamily="2" charset="-122"/>
              </a:rPr>
              <a:t>2</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等线 Light" panose="02010600030101010101" pitchFamily="2" charset="-122"/>
              </a:rPr>
              <a:t>请简述我国法律制度框架下，劳动合同的订立原则、内容、种类和特点。</a:t>
            </a:r>
          </a:p>
          <a:p>
            <a:pPr marR="0" lvl="2" rtl="0"/>
            <a:r>
              <a:rPr lang="en-US" altLang="zh-CN" b="0" i="0" u="none" strike="noStrike" kern="100" baseline="0" dirty="0">
                <a:latin typeface="宋体" panose="02010600030101010101" pitchFamily="2" charset="-122"/>
                <a:ea typeface="等线 Light" panose="02010600030101010101" pitchFamily="2" charset="-122"/>
              </a:rPr>
              <a:t>3</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等线 Light" panose="02010600030101010101" pitchFamily="2" charset="-122"/>
              </a:rPr>
              <a:t>请简述劳动合同解除和终止的区别。</a:t>
            </a:r>
          </a:p>
          <a:p>
            <a:pPr marR="0" lvl="2" rtl="0"/>
            <a:r>
              <a:rPr lang="en-US" altLang="zh-CN" b="0" i="0" u="none" strike="noStrike" kern="100" baseline="0" dirty="0">
                <a:latin typeface="宋体" panose="02010600030101010101" pitchFamily="2" charset="-122"/>
                <a:ea typeface="等线 Light" panose="02010600030101010101" pitchFamily="2" charset="-122"/>
              </a:rPr>
              <a:t>4.</a:t>
            </a:r>
            <a:r>
              <a:rPr lang="zh-CN" altLang="en-US" b="0" i="0" u="none" strike="noStrike" kern="100" baseline="0" dirty="0">
                <a:latin typeface="宋体" panose="02010600030101010101" pitchFamily="2" charset="-122"/>
                <a:ea typeface="等线 Light" panose="02010600030101010101" pitchFamily="2" charset="-122"/>
              </a:rPr>
              <a:t>我国劳动争议仲裁的范围、程序和法律后果。</a:t>
            </a:r>
            <a:endParaRPr lang="zh-CN" altLang="en-US" b="0" i="0" u="none" strike="noStrike" kern="100" baseline="0" dirty="0">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1612820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442507-E84A-435A-92AE-BBC5C582E688}"/>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30E6A5E3-5C14-4CDD-AA49-EBCCE6824661}"/>
              </a:ext>
            </a:extLst>
          </p:cNvPr>
          <p:cNvSpPr>
            <a:spLocks noGrp="1"/>
          </p:cNvSpPr>
          <p:nvPr>
            <p:ph type="body" idx="1"/>
          </p:nvPr>
        </p:nvSpPr>
        <p:spPr/>
        <p:txBody>
          <a:bodyPr>
            <a:normAutofit/>
          </a:bodyPr>
          <a:lstStyle/>
          <a:p>
            <a:pPr marR="0" lvl="1" rtl="0"/>
            <a:r>
              <a:rPr lang="zh-CN" altLang="en-US" b="0" i="0" u="none" strike="noStrike" kern="100" baseline="0" dirty="0">
                <a:latin typeface="宋体" panose="02010600030101010101" pitchFamily="2" charset="-122"/>
                <a:ea typeface="宋体" panose="02010600030101010101" pitchFamily="2" charset="-122"/>
              </a:rPr>
              <a:t> </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二</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政策支持</a:t>
            </a:r>
          </a:p>
          <a:p>
            <a:pPr marR="0" lvl="2" rtl="0"/>
            <a:r>
              <a:rPr lang="en-US" altLang="zh-CN" b="0" i="0" u="none" strike="noStrike" kern="100" baseline="0" dirty="0">
                <a:latin typeface="宋体" panose="02010600030101010101" pitchFamily="2" charset="-122"/>
                <a:ea typeface="等线 Light" panose="02010600030101010101" pitchFamily="2" charset="-122"/>
              </a:rPr>
              <a:t>1.</a:t>
            </a:r>
            <a:r>
              <a:rPr lang="zh-CN" altLang="en-US" b="0" i="0" u="none" strike="noStrike" kern="100" baseline="0" dirty="0">
                <a:latin typeface="宋体" panose="02010600030101010101" pitchFamily="2" charset="-122"/>
                <a:ea typeface="等线 Light" panose="02010600030101010101" pitchFamily="2" charset="-122"/>
              </a:rPr>
              <a:t>产业政策促进就业</a:t>
            </a:r>
          </a:p>
          <a:p>
            <a:pPr marR="0" lvl="3" rtl="0"/>
            <a:r>
              <a:rPr lang="zh-CN" altLang="en-US" b="0" i="0" u="none" strike="noStrike" kern="100" baseline="0" dirty="0">
                <a:latin typeface="宋体" panose="02010600030101010101" pitchFamily="2" charset="-122"/>
                <a:ea typeface="宋体" panose="02010600030101010101" pitchFamily="2" charset="-122"/>
              </a:rPr>
              <a:t>国家鼓励各类企业在法律、法规规定的范围内，通过兴办产业或者拓展经营，增加就业岗位。</a:t>
            </a:r>
          </a:p>
          <a:p>
            <a:pPr marR="0" lvl="3" rtl="0"/>
            <a:r>
              <a:rPr lang="zh-CN" altLang="en-US" b="0" i="0" u="none" strike="noStrike" kern="100" baseline="0" dirty="0">
                <a:latin typeface="宋体" panose="02010600030101010101" pitchFamily="2" charset="-122"/>
                <a:ea typeface="宋体" panose="02010600030101010101" pitchFamily="2" charset="-122"/>
              </a:rPr>
              <a:t>国家鼓励发展劳动密集型产业、服务业，扶持中小企业，多渠道、多方式增加就业岗位。国家鼓励、支持、引导非公有制经济发展，扩大就业，增加就业岗位。县级以上人民政府在安排政府投资和确定重大建设项目时，应当发挥投资和重大建设项目带动就业的作用，增加就业岗位。</a:t>
            </a:r>
          </a:p>
          <a:p>
            <a:pPr marR="0" lvl="2" rtl="0"/>
            <a:r>
              <a:rPr lang="en-US" altLang="zh-CN" b="0" i="0" u="none" strike="noStrike" kern="100" baseline="0" dirty="0">
                <a:latin typeface="宋体" panose="02010600030101010101" pitchFamily="2" charset="-122"/>
                <a:ea typeface="等线 Light" panose="02010600030101010101" pitchFamily="2" charset="-122"/>
              </a:rPr>
              <a:t>2.</a:t>
            </a:r>
            <a:r>
              <a:rPr lang="zh-CN" altLang="en-US" b="0" i="0" u="none" strike="noStrike" kern="100" baseline="0" dirty="0">
                <a:latin typeface="宋体" panose="02010600030101010101" pitchFamily="2" charset="-122"/>
                <a:ea typeface="等线 Light" panose="02010600030101010101" pitchFamily="2" charset="-122"/>
              </a:rPr>
              <a:t>财政政策促进就业</a:t>
            </a:r>
          </a:p>
          <a:p>
            <a:pPr marR="0" lvl="3" rtl="0"/>
            <a:r>
              <a:rPr lang="zh-CN" altLang="en-US" b="0" i="0" u="none" strike="noStrike" kern="100" baseline="0" dirty="0">
                <a:latin typeface="宋体" panose="02010600030101010101" pitchFamily="2" charset="-122"/>
                <a:ea typeface="宋体" panose="02010600030101010101" pitchFamily="2" charset="-122"/>
              </a:rPr>
              <a:t>国家实行有利于促进就业的财政政策，加大资金投入，改善就业环境，扩大就业。县级以上人民政府应当根据就业状况和就业工作目标，在财政预算中安排就业专项资金用于促进就业工作。就业专项资金用于职业介绍、职业培训、公益性岗位、职业技能鉴定、特定就业政策和社会保险等的补贴，小额贷款担保基金和微利项目的小额担保贷款贴息，以及扶持公共就业服务等。</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17004428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学院主题（宽）">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extLst>
    <a:ext uri="{05A4C25C-085E-4340-85A3-A5531E510DB2}">
      <thm15:themeFamily xmlns:thm15="http://schemas.microsoft.com/office/thememl/2012/main" name="学院PPT(宽屏） [只读]" id="{D47382C0-B197-4A7F-B48C-CB1CC588FA3D}" vid="{2D5E22B3-A355-4DCB-9C7F-17340EF76E74}"/>
    </a:ext>
  </a:extLst>
</a:theme>
</file>

<file path=docProps/app.xml><?xml version="1.0" encoding="utf-8"?>
<Properties xmlns="http://schemas.openxmlformats.org/officeDocument/2006/extended-properties" xmlns:vt="http://schemas.openxmlformats.org/officeDocument/2006/docPropsVTypes">
  <Template>学院PPT宽屏（模板）</Template>
  <TotalTime>37</TotalTime>
  <Words>17392</Words>
  <Application>Microsoft Office PowerPoint</Application>
  <PresentationFormat>宽屏</PresentationFormat>
  <Paragraphs>525</Paragraphs>
  <Slides>89</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89</vt:i4>
      </vt:variant>
    </vt:vector>
  </HeadingPairs>
  <TitlesOfParts>
    <vt:vector size="104" baseType="lpstr">
      <vt:lpstr>等线</vt:lpstr>
      <vt:lpstr>等线 Light</vt:lpstr>
      <vt:lpstr>仿宋</vt:lpstr>
      <vt:lpstr>仿宋_GB2312</vt:lpstr>
      <vt:lpstr>黑体</vt:lpstr>
      <vt:lpstr>楷体</vt:lpstr>
      <vt:lpstr>宋体</vt:lpstr>
      <vt:lpstr>Arial</vt:lpstr>
      <vt:lpstr>Lucida Sans Unicode</vt:lpstr>
      <vt:lpstr>Tahoma</vt:lpstr>
      <vt:lpstr>Times New Roman</vt:lpstr>
      <vt:lpstr>Verdana</vt:lpstr>
      <vt:lpstr>Wingdings 2</vt:lpstr>
      <vt:lpstr>Wingdings 3</vt:lpstr>
      <vt:lpstr>学院主题（宽）</vt:lpstr>
      <vt:lpstr>第五章 劳动保障法规与政策</vt:lpstr>
      <vt:lpstr>PowerPoint 演示文稿</vt:lpstr>
      <vt:lpstr>第一节 促进就业的法规与政策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二、就业服务与就业援助</vt:lpstr>
      <vt:lpstr>PowerPoint 演示文稿</vt:lpstr>
      <vt:lpstr>第二节 劳动合同的规定</vt:lpstr>
      <vt:lpstr>PowerPoint 演示文稿</vt:lpstr>
      <vt:lpstr>PowerPoint 演示文稿</vt:lpstr>
      <vt:lpstr>PowerPoint 演示文稿</vt:lpstr>
      <vt:lpstr>二、劳动合同的种类</vt:lpstr>
      <vt:lpstr>PowerPoint 演示文稿</vt:lpstr>
      <vt:lpstr>三、劳动合同的内容</vt:lpstr>
      <vt:lpstr>PowerPoint 演示文稿</vt:lpstr>
      <vt:lpstr>PowerPoint 演示文稿</vt:lpstr>
      <vt:lpstr>PowerPoint 演示文稿</vt:lpstr>
      <vt:lpstr>PowerPoint 演示文稿</vt:lpstr>
      <vt:lpstr>四、劳动合同的法律效力</vt:lpstr>
      <vt:lpstr>PowerPoint 演示文稿</vt:lpstr>
      <vt:lpstr>PowerPoint 演示文稿</vt:lpstr>
      <vt:lpstr>五、劳动合同的履行和变更</vt:lpstr>
      <vt:lpstr>PowerPoint 演示文稿</vt:lpstr>
      <vt:lpstr>PowerPoint 演示文稿</vt:lpstr>
      <vt:lpstr>六、劳动合同的解除和终止</vt:lpstr>
      <vt:lpstr>PowerPoint 演示文稿</vt:lpstr>
      <vt:lpstr>PowerPoint 演示文稿</vt:lpstr>
      <vt:lpstr>PowerPoint 演示文稿</vt:lpstr>
      <vt:lpstr>七、集体合同</vt:lpstr>
      <vt:lpstr>PowerPoint 演示文稿</vt:lpstr>
      <vt:lpstr>PowerPoint 演示文稿</vt:lpstr>
      <vt:lpstr>PowerPoint 演示文稿</vt:lpstr>
      <vt:lpstr>PowerPoint 演示文稿</vt:lpstr>
      <vt:lpstr>八、劳务派遣规定</vt:lpstr>
      <vt:lpstr>PowerPoint 演示文稿</vt:lpstr>
      <vt:lpstr>PowerPoint 演示文稿</vt:lpstr>
      <vt:lpstr>PowerPoint 演示文稿</vt:lpstr>
      <vt:lpstr>PowerPoint 演示文稿</vt:lpstr>
      <vt:lpstr>九、非全日制用工相关规定</vt:lpstr>
      <vt:lpstr>2.非全日制用工的特点</vt:lpstr>
      <vt:lpstr>第三节 工作时间、休息休假、工资和劳动保护的规定</vt:lpstr>
      <vt:lpstr>PowerPoint 演示文稿</vt:lpstr>
      <vt:lpstr>PowerPoint 演示文稿</vt:lpstr>
      <vt:lpstr>PowerPoint 演示文稿</vt:lpstr>
      <vt:lpstr>PowerPoint 演示文稿</vt:lpstr>
      <vt:lpstr>PowerPoint 演示文稿</vt:lpstr>
      <vt:lpstr>二、工作时间和休息休假</vt:lpstr>
      <vt:lpstr>PowerPoint 演示文稿</vt:lpstr>
      <vt:lpstr>PowerPoint 演示文稿</vt:lpstr>
      <vt:lpstr>PowerPoint 演示文稿</vt:lpstr>
      <vt:lpstr>三、劳动保护</vt:lpstr>
      <vt:lpstr>PowerPoint 演示文稿</vt:lpstr>
      <vt:lpstr>PowerPoint 演示文稿</vt:lpstr>
      <vt:lpstr>四、职业培训制度</vt:lpstr>
      <vt:lpstr>第四节 劳动争议处理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二、劳动争议仲裁制度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第五节 劳动保障监察</vt:lpstr>
      <vt:lpstr>一、劳动保障监察概述</vt:lpstr>
      <vt:lpstr>PowerPoint 演示文稿</vt:lpstr>
      <vt:lpstr>二、监察机构的职责和监察事项</vt:lpstr>
      <vt:lpstr>PowerPoint 演示文稿</vt:lpstr>
      <vt:lpstr>三、劳动保障监察的实施</vt:lpstr>
      <vt:lpstr>PowerPoint 演示文稿</vt:lpstr>
      <vt:lpstr>PowerPoint 演示文稿</vt:lpstr>
      <vt:lpstr>PowerPoint 演示文稿</vt:lpstr>
      <vt:lpstr>PowerPoint 演示文稿</vt:lpstr>
      <vt:lpstr>复习思考题：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劳动保障法规与政策</dc:title>
  <dc:creator>HSW</dc:creator>
  <cp:lastModifiedBy>HSW</cp:lastModifiedBy>
  <cp:revision>6</cp:revision>
  <dcterms:created xsi:type="dcterms:W3CDTF">2024-04-26T03:50:48Z</dcterms:created>
  <dcterms:modified xsi:type="dcterms:W3CDTF">2024-04-30T10:26:04Z</dcterms:modified>
</cp:coreProperties>
</file>