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65" r:id="rId3"/>
    <p:sldId id="257" r:id="rId4"/>
    <p:sldId id="269" r:id="rId5"/>
    <p:sldId id="264" r:id="rId6"/>
    <p:sldId id="266" r:id="rId7"/>
    <p:sldId id="300" r:id="rId8"/>
    <p:sldId id="267" r:id="rId9"/>
    <p:sldId id="301" r:id="rId10"/>
    <p:sldId id="302" r:id="rId11"/>
    <p:sldId id="268" r:id="rId12"/>
    <p:sldId id="259" r:id="rId13"/>
    <p:sldId id="270" r:id="rId14"/>
    <p:sldId id="271" r:id="rId15"/>
    <p:sldId id="303" r:id="rId16"/>
    <p:sldId id="272" r:id="rId17"/>
    <p:sldId id="304" r:id="rId18"/>
    <p:sldId id="273" r:id="rId19"/>
    <p:sldId id="305" r:id="rId20"/>
    <p:sldId id="306" r:id="rId21"/>
    <p:sldId id="274" r:id="rId22"/>
    <p:sldId id="307" r:id="rId23"/>
    <p:sldId id="260" r:id="rId24"/>
    <p:sldId id="275" r:id="rId25"/>
    <p:sldId id="308" r:id="rId26"/>
    <p:sldId id="276" r:id="rId27"/>
    <p:sldId id="309" r:id="rId28"/>
    <p:sldId id="310" r:id="rId29"/>
    <p:sldId id="277" r:id="rId30"/>
    <p:sldId id="311" r:id="rId31"/>
    <p:sldId id="278" r:id="rId32"/>
    <p:sldId id="312" r:id="rId33"/>
    <p:sldId id="279" r:id="rId34"/>
    <p:sldId id="313" r:id="rId35"/>
    <p:sldId id="280" r:id="rId36"/>
    <p:sldId id="314" r:id="rId37"/>
    <p:sldId id="281" r:id="rId38"/>
    <p:sldId id="282" r:id="rId39"/>
    <p:sldId id="283" r:id="rId40"/>
    <p:sldId id="315" r:id="rId41"/>
    <p:sldId id="261" r:id="rId42"/>
    <p:sldId id="284" r:id="rId43"/>
    <p:sldId id="285" r:id="rId44"/>
    <p:sldId id="286" r:id="rId45"/>
    <p:sldId id="316" r:id="rId46"/>
    <p:sldId id="287" r:id="rId47"/>
    <p:sldId id="288" r:id="rId48"/>
    <p:sldId id="289" r:id="rId49"/>
    <p:sldId id="290" r:id="rId50"/>
    <p:sldId id="317" r:id="rId51"/>
    <p:sldId id="291" r:id="rId52"/>
    <p:sldId id="262" r:id="rId53"/>
    <p:sldId id="292" r:id="rId54"/>
    <p:sldId id="293" r:id="rId55"/>
    <p:sldId id="294" r:id="rId56"/>
    <p:sldId id="295" r:id="rId57"/>
    <p:sldId id="318" r:id="rId58"/>
    <p:sldId id="296" r:id="rId59"/>
    <p:sldId id="297" r:id="rId60"/>
    <p:sldId id="298" r:id="rId61"/>
    <p:sldId id="319" r:id="rId62"/>
    <p:sldId id="299" r:id="rId63"/>
    <p:sldId id="263" r:id="rId6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72" autoAdjust="0"/>
    <p:restoredTop sz="86418" autoAdjust="0"/>
  </p:normalViewPr>
  <p:slideViewPr>
    <p:cSldViewPr snapToGrid="0" showGuides="1">
      <p:cViewPr varScale="1">
        <p:scale>
          <a:sx n="51" d="100"/>
          <a:sy n="51" d="100"/>
        </p:scale>
        <p:origin x="44" y="132"/>
      </p:cViewPr>
      <p:guideLst>
        <p:guide orient="horz" pos="2160"/>
        <p:guide pos="3840"/>
      </p:guideLst>
    </p:cSldViewPr>
  </p:slideViewPr>
  <p:outlineViewPr>
    <p:cViewPr>
      <p:scale>
        <a:sx n="33" d="100"/>
        <a:sy n="33" d="100"/>
      </p:scale>
      <p:origin x="0" y="-1633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AF4A0DFE-5123-4016-ABF4-72146FB5B271}" type="datetimeFigureOut">
              <a:rPr lang="zh-CN" altLang="en-US" smtClean="0"/>
              <a:t>2024/4/30</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139735B1-0B6D-47B1-AC0E-F8FBB92672E4}" type="slidenum">
              <a:rPr lang="zh-CN" altLang="en-US" smtClean="0"/>
              <a:t>‹#›</a:t>
            </a:fld>
            <a:endParaRPr lang="zh-CN" altLang="en-US"/>
          </a:p>
        </p:txBody>
      </p:sp>
    </p:spTree>
    <p:extLst>
      <p:ext uri="{BB962C8B-B14F-4D97-AF65-F5344CB8AC3E}">
        <p14:creationId xmlns:p14="http://schemas.microsoft.com/office/powerpoint/2010/main" val="2623028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AF4A0DFE-5123-4016-ABF4-72146FB5B271}"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9735B1-0B6D-47B1-AC0E-F8FBB92672E4}" type="slidenum">
              <a:rPr lang="zh-CN" altLang="en-US" smtClean="0"/>
              <a:t>‹#›</a:t>
            </a:fld>
            <a:endParaRPr lang="zh-CN" altLang="en-US"/>
          </a:p>
        </p:txBody>
      </p:sp>
    </p:spTree>
    <p:extLst>
      <p:ext uri="{BB962C8B-B14F-4D97-AF65-F5344CB8AC3E}">
        <p14:creationId xmlns:p14="http://schemas.microsoft.com/office/powerpoint/2010/main" val="580002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AF4A0DFE-5123-4016-ABF4-72146FB5B271}"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9735B1-0B6D-47B1-AC0E-F8FBB92672E4}" type="slidenum">
              <a:rPr lang="zh-CN" altLang="en-US" smtClean="0"/>
              <a:t>‹#›</a:t>
            </a:fld>
            <a:endParaRPr lang="zh-CN" altLang="en-US"/>
          </a:p>
        </p:txBody>
      </p:sp>
    </p:spTree>
    <p:extLst>
      <p:ext uri="{BB962C8B-B14F-4D97-AF65-F5344CB8AC3E}">
        <p14:creationId xmlns:p14="http://schemas.microsoft.com/office/powerpoint/2010/main" val="1653088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EF45FA-1A2E-46C6-B399-847EFC52DA91}"/>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F22D33C-EB2E-431E-9087-7F55E0E3976F}"/>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5AC7942-9448-4407-B409-AC17271A474F}"/>
              </a:ext>
            </a:extLst>
          </p:cNvPr>
          <p:cNvSpPr>
            <a:spLocks noGrp="1"/>
          </p:cNvSpPr>
          <p:nvPr>
            <p:ph type="dt" sz="half" idx="10"/>
          </p:nvPr>
        </p:nvSpPr>
        <p:spPr/>
        <p:txBody>
          <a:bodyPr/>
          <a:lstStyle/>
          <a:p>
            <a:fld id="{AF4A0DFE-5123-4016-ABF4-72146FB5B271}" type="datetimeFigureOut">
              <a:rPr lang="zh-CN" altLang="en-US" smtClean="0"/>
              <a:t>2024/4/30</a:t>
            </a:fld>
            <a:endParaRPr lang="zh-CN" altLang="en-US"/>
          </a:p>
        </p:txBody>
      </p:sp>
      <p:sp>
        <p:nvSpPr>
          <p:cNvPr id="5" name="页脚占位符 4">
            <a:extLst>
              <a:ext uri="{FF2B5EF4-FFF2-40B4-BE49-F238E27FC236}">
                <a16:creationId xmlns:a16="http://schemas.microsoft.com/office/drawing/2014/main" id="{B411AE5D-830F-4F99-A193-7BC7143ECA3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A07E557-19E9-4E0C-A9B5-BF9B81C71502}"/>
              </a:ext>
            </a:extLst>
          </p:cNvPr>
          <p:cNvSpPr>
            <a:spLocks noGrp="1"/>
          </p:cNvSpPr>
          <p:nvPr>
            <p:ph type="sldNum" sz="quarter" idx="12"/>
          </p:nvPr>
        </p:nvSpPr>
        <p:spPr/>
        <p:txBody>
          <a:bodyPr/>
          <a:lstStyle/>
          <a:p>
            <a:fld id="{139735B1-0B6D-47B1-AC0E-F8FBB92672E4}" type="slidenum">
              <a:rPr lang="zh-CN" altLang="en-US" smtClean="0"/>
              <a:t>‹#›</a:t>
            </a:fld>
            <a:endParaRPr lang="zh-CN" altLang="en-US"/>
          </a:p>
        </p:txBody>
      </p:sp>
    </p:spTree>
    <p:extLst>
      <p:ext uri="{BB962C8B-B14F-4D97-AF65-F5344CB8AC3E}">
        <p14:creationId xmlns:p14="http://schemas.microsoft.com/office/powerpoint/2010/main" val="42905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AF4A0DFE-5123-4016-ABF4-72146FB5B271}" type="datetimeFigureOut">
              <a:rPr lang="zh-CN" altLang="en-US" smtClean="0"/>
              <a:t>2024/4/30</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139735B1-0B6D-47B1-AC0E-F8FBB92672E4}"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2253514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AF4A0DFE-5123-4016-ABF4-72146FB5B271}"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9735B1-0B6D-47B1-AC0E-F8FBB92672E4}"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395140736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AF4A0DFE-5123-4016-ABF4-72146FB5B271}"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9735B1-0B6D-47B1-AC0E-F8FBB92672E4}"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425162674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AF4A0DFE-5123-4016-ABF4-72146FB5B271}" type="datetimeFigureOut">
              <a:rPr lang="zh-CN" altLang="en-US" smtClean="0"/>
              <a:t>2024/4/30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9735B1-0B6D-47B1-AC0E-F8FBB92672E4}"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2607839165"/>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F4A0DFE-5123-4016-ABF4-72146FB5B271}" type="datetimeFigureOut">
              <a:rPr lang="zh-CN" altLang="en-US" smtClean="0"/>
              <a:t>2024/4/30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9735B1-0B6D-47B1-AC0E-F8FBB92672E4}"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313458840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F4A0DFE-5123-4016-ABF4-72146FB5B271}" type="datetimeFigureOut">
              <a:rPr lang="zh-CN" altLang="en-US" smtClean="0"/>
              <a:t>2024/4/30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9735B1-0B6D-47B1-AC0E-F8FBB92672E4}" type="slidenum">
              <a:rPr lang="zh-CN" altLang="en-US" smtClean="0"/>
              <a:t>‹#›</a:t>
            </a:fld>
            <a:endParaRPr lang="zh-CN" altLang="en-US"/>
          </a:p>
        </p:txBody>
      </p:sp>
    </p:spTree>
    <p:extLst>
      <p:ext uri="{BB962C8B-B14F-4D97-AF65-F5344CB8AC3E}">
        <p14:creationId xmlns:p14="http://schemas.microsoft.com/office/powerpoint/2010/main" val="2520028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AF4A0DFE-5123-4016-ABF4-72146FB5B271}"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9735B1-0B6D-47B1-AC0E-F8FBB92672E4}"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74554294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AF4A0DFE-5123-4016-ABF4-72146FB5B271}" type="datetimeFigureOut">
              <a:rPr lang="zh-CN" altLang="en-US" smtClean="0"/>
              <a:t>2024/4/30</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139735B1-0B6D-47B1-AC0E-F8FBB92672E4}"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25851342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AF4A0DFE-5123-4016-ABF4-72146FB5B271}" type="datetimeFigureOut">
              <a:rPr lang="zh-CN" altLang="en-US" smtClean="0"/>
              <a:t>2024/4/30</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139735B1-0B6D-47B1-AC0E-F8FBB92672E4}"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51498232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hyperlink" Target="https://baike.baidu.com/item/%E7%A4%BE%E5%8C%BA%E7%9F%AB%E6%AD%A3/2876505" TargetMode="Externa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BA6935-0B63-4F93-93E3-E4CED9BFE33B}"/>
              </a:ext>
            </a:extLst>
          </p:cNvPr>
          <p:cNvSpPr>
            <a:spLocks noGrp="1"/>
          </p:cNvSpPr>
          <p:nvPr>
            <p:ph type="ctrTitle"/>
          </p:nvPr>
        </p:nvSpPr>
        <p:spPr/>
        <p:txBody>
          <a:bodyPr/>
          <a:lstStyle/>
          <a:p>
            <a:pPr marR="0" rtl="0"/>
            <a:r>
              <a:rPr lang="zh-CN" altLang="en-US" b="0" i="0" u="none" strike="noStrike" kern="2200" baseline="0" dirty="0">
                <a:latin typeface="Songti SC"/>
              </a:rPr>
              <a:t>第十一章 社区矫正与禁毒的法规与政策</a:t>
            </a:r>
          </a:p>
        </p:txBody>
      </p:sp>
      <p:sp>
        <p:nvSpPr>
          <p:cNvPr id="4" name="副标题 3">
            <a:extLst>
              <a:ext uri="{FF2B5EF4-FFF2-40B4-BE49-F238E27FC236}">
                <a16:creationId xmlns:a16="http://schemas.microsoft.com/office/drawing/2014/main" id="{3153AF0F-6608-4DE2-849B-C0E62916D2E3}"/>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31894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2DE994-DCC8-45FF-BDF8-00284997B53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B35C654-C56A-4706-A6E1-C4BF5F4D07A4}"/>
              </a:ext>
            </a:extLst>
          </p:cNvPr>
          <p:cNvSpPr>
            <a:spLocks noGrp="1"/>
          </p:cNvSpPr>
          <p:nvPr>
            <p:ph type="body" idx="1"/>
          </p:nvPr>
        </p:nvSpPr>
        <p:spPr/>
        <p:txBody>
          <a:bodyPr/>
          <a:lstStyle/>
          <a:p>
            <a:pPr marR="0" lvl="1" rtl="0"/>
            <a:r>
              <a:rPr lang="en-US" altLang="zh-CN" b="0" i="0" u="none" strike="noStrike" kern="100" baseline="0">
                <a:latin typeface="Songti SC"/>
              </a:rPr>
              <a:t>3.</a:t>
            </a:r>
            <a:r>
              <a:rPr lang="zh-CN" altLang="en-US" b="0" i="0" u="none" strike="noStrike" kern="100" baseline="0">
                <a:latin typeface="Songti SC"/>
              </a:rPr>
              <a:t>其他部门在社区矫正中的职能</a:t>
            </a:r>
          </a:p>
          <a:p>
            <a:pPr marR="0" lvl="1" rtl="0"/>
            <a:r>
              <a:rPr lang="zh-CN" altLang="en-US" b="0" i="0" u="none" strike="noStrike" kern="100" baseline="0">
                <a:latin typeface="Songti SC"/>
              </a:rPr>
              <a:t>社区矫正是一项复杂的系统工程，是一项开创性工作，涉及社会方方面面和多个相关职能部门。为了认真履行刑罚执行职能，加强社区矫正工作，实现对社区矫正对象的监督管理、教育矫正与社会适应性帮扶，需要立法部门、编制部门、人力资源和社会保障部门、财政部门、民政部门、工商部门、税务部门、教育部门、卫生部门等的支持与配合。</a:t>
            </a:r>
          </a:p>
          <a:p>
            <a:pPr marR="0" lvl="1" rtl="0"/>
            <a:r>
              <a:rPr lang="en-US" altLang="zh-CN" b="0" i="0" u="none" strike="noStrike" kern="100" baseline="0">
                <a:latin typeface="Songti SC"/>
              </a:rPr>
              <a:t>4.</a:t>
            </a:r>
            <a:r>
              <a:rPr lang="zh-CN" altLang="en-US" b="0" i="0" u="none" strike="noStrike" kern="100" baseline="0">
                <a:latin typeface="Songti SC"/>
              </a:rPr>
              <a:t>结合社会力量，多方共同参与</a:t>
            </a:r>
          </a:p>
          <a:p>
            <a:pPr marR="0" lvl="1" rtl="0"/>
            <a:r>
              <a:rPr lang="zh-CN" altLang="en-US" b="0" i="0" u="none" strike="noStrike" kern="100" baseline="0">
                <a:latin typeface="Songti SC"/>
              </a:rPr>
              <a:t>居民委员会、村民委员会依法协助社区矫正机构做好社区矫正工作。社区矫正对象的监护人、家庭成员，所在单位或者就读学校应当协助社区矫正机构做好社区矫正工作。国家鼓励、支持企业事业单位、社会组织、志愿者等社会力量依法参与社区矫正工作。</a:t>
            </a:r>
            <a:endParaRPr lang="zh-CN" altLang="en-US"/>
          </a:p>
        </p:txBody>
      </p:sp>
    </p:spTree>
    <p:extLst>
      <p:ext uri="{BB962C8B-B14F-4D97-AF65-F5344CB8AC3E}">
        <p14:creationId xmlns:p14="http://schemas.microsoft.com/office/powerpoint/2010/main" val="3355345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73662F-4D46-4D1A-8328-5ADC0EA4B97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BD2BC36-09B0-4216-B504-778EFADF193D}"/>
              </a:ext>
            </a:extLst>
          </p:cNvPr>
          <p:cNvSpPr>
            <a:spLocks noGrp="1"/>
          </p:cNvSpPr>
          <p:nvPr>
            <p:ph type="body" idx="1"/>
          </p:nvPr>
        </p:nvSpPr>
        <p:spPr/>
        <p:txBody>
          <a:bodyPr/>
          <a:lstStyle/>
          <a:p>
            <a:pPr marR="0" lvl="1" rtl="0"/>
            <a:r>
              <a:rPr lang="zh-CN" altLang="en-US" b="0" i="0" u="none" strike="noStrike" kern="100" baseline="0">
                <a:latin typeface="Songti SC"/>
              </a:rPr>
              <a:t>（三）社区矫正人员及队伍建设</a:t>
            </a:r>
          </a:p>
          <a:p>
            <a:pPr marR="0" lvl="1" rtl="0"/>
            <a:r>
              <a:rPr lang="en-US" altLang="zh-CN" b="0" i="0" u="none" strike="noStrike" kern="100" baseline="0">
                <a:latin typeface="Songti SC"/>
              </a:rPr>
              <a:t>1.</a:t>
            </a:r>
            <a:r>
              <a:rPr lang="zh-CN" altLang="en-US" b="0" i="0" u="none" strike="noStrike" kern="100" baseline="0">
                <a:latin typeface="Songti SC"/>
              </a:rPr>
              <a:t>社区矫正机构人员</a:t>
            </a:r>
          </a:p>
          <a:p>
            <a:pPr marR="0" lvl="1" rtl="0"/>
            <a:r>
              <a:rPr lang="zh-CN" altLang="en-US" b="0" i="0" u="none" strike="noStrike" kern="100" baseline="0">
                <a:latin typeface="Songti SC"/>
              </a:rPr>
              <a:t>社区矫正机构应当配备具有法律等专业知识的专门国家工作人员（以下称社区矫正机构工作人员），履行监督管理、教育帮扶等执法职责，组织具有法律、教育、心理、社会工作等专业知识或者实践经验的社会工作者开展社区矫正相关工作。社区矫正机构的工作人员应当依法依法开展社区矫正工作，受法律保护。</a:t>
            </a:r>
          </a:p>
          <a:p>
            <a:pPr marR="0" lvl="1" rtl="0"/>
            <a:r>
              <a:rPr lang="en-US" altLang="zh-CN" b="0" i="0" u="none" strike="noStrike" kern="100" baseline="0">
                <a:latin typeface="Songti SC"/>
              </a:rPr>
              <a:t>2.</a:t>
            </a:r>
            <a:r>
              <a:rPr lang="zh-CN" altLang="en-US" b="0" i="0" u="none" strike="noStrike" kern="100" baseline="0">
                <a:latin typeface="Songti SC"/>
              </a:rPr>
              <a:t>加强人才队伍建设，提高规范化和专业化水平</a:t>
            </a:r>
          </a:p>
          <a:p>
            <a:pPr marR="0" lvl="1" rtl="0"/>
            <a:r>
              <a:rPr lang="zh-CN" altLang="en-US" b="0" i="0" u="none" strike="noStrike" kern="100" baseline="0">
                <a:latin typeface="Songti SC"/>
              </a:rPr>
              <a:t>国家推进高素质的社区矫正工作队伍建设。社区矫正机构应当加强对社区矫正工作人员的管理、监督、培训和职业保障，不断提高社区矫正工作的规范化、专业化水平。</a:t>
            </a:r>
            <a:endParaRPr lang="zh-CN" altLang="en-US"/>
          </a:p>
        </p:txBody>
      </p:sp>
    </p:spTree>
    <p:extLst>
      <p:ext uri="{BB962C8B-B14F-4D97-AF65-F5344CB8AC3E}">
        <p14:creationId xmlns:p14="http://schemas.microsoft.com/office/powerpoint/2010/main" val="3245153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B1E4C2-63E1-4ACE-A11C-B3DC46C78383}"/>
              </a:ext>
            </a:extLst>
          </p:cNvPr>
          <p:cNvSpPr>
            <a:spLocks noGrp="1"/>
          </p:cNvSpPr>
          <p:nvPr>
            <p:ph type="title"/>
          </p:nvPr>
        </p:nvSpPr>
        <p:spPr/>
        <p:txBody>
          <a:bodyPr/>
          <a:lstStyle/>
          <a:p>
            <a:pPr marR="0" rtl="0"/>
            <a:r>
              <a:rPr lang="zh-CN" altLang="en-US" b="0" i="0" u="none" strike="noStrike" kern="2200" baseline="0" dirty="0">
                <a:latin typeface="Songti SC"/>
              </a:rPr>
              <a:t>第二节 社区矫正的评估调查与交付执行</a:t>
            </a:r>
          </a:p>
        </p:txBody>
      </p:sp>
      <p:sp>
        <p:nvSpPr>
          <p:cNvPr id="3" name="文本占位符 2">
            <a:extLst>
              <a:ext uri="{FF2B5EF4-FFF2-40B4-BE49-F238E27FC236}">
                <a16:creationId xmlns:a16="http://schemas.microsoft.com/office/drawing/2014/main" id="{6EB8F22A-3B18-450A-ADDA-7B00F40B18F3}"/>
              </a:ext>
            </a:extLst>
          </p:cNvPr>
          <p:cNvSpPr>
            <a:spLocks noGrp="1"/>
          </p:cNvSpPr>
          <p:nvPr>
            <p:ph type="body" idx="1"/>
          </p:nvPr>
        </p:nvSpPr>
        <p:spPr/>
        <p:txBody>
          <a:bodyPr>
            <a:normAutofit/>
          </a:bodyPr>
          <a:lstStyle/>
          <a:p>
            <a:pPr marR="0" lvl="1" rtl="0"/>
            <a:r>
              <a:rPr lang="zh-CN" altLang="en-US" b="0" i="0" u="none" strike="noStrike" kern="100" baseline="0" dirty="0">
                <a:latin typeface="Songti SC"/>
              </a:rPr>
              <a:t>社区矫正的评估调查是是否开始进行社区矫正的开端，主要由社区矫正机构开展，通过一定的程序，对犯罪嫌疑人、被告人或罪犯的居所情况、家庭和社会关系、犯罪行为的后果和影响等方面进行调查和评估，以确定是否做出接收的决定，交付执行社区矫正。</a:t>
            </a:r>
            <a:endParaRPr lang="en-US" altLang="zh-CN" b="0" i="0" u="none" strike="noStrike" kern="100" baseline="0" dirty="0">
              <a:latin typeface="Songti SC"/>
            </a:endParaRPr>
          </a:p>
        </p:txBody>
      </p:sp>
    </p:spTree>
    <p:extLst>
      <p:ext uri="{BB962C8B-B14F-4D97-AF65-F5344CB8AC3E}">
        <p14:creationId xmlns:p14="http://schemas.microsoft.com/office/powerpoint/2010/main" val="1801412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4CDA2F-0974-4E2F-9E8B-0C20456F26E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1E1BA92-38DF-4581-9BFD-6C8337FD6EF2}"/>
              </a:ext>
            </a:extLst>
          </p:cNvPr>
          <p:cNvSpPr>
            <a:spLocks noGrp="1"/>
          </p:cNvSpPr>
          <p:nvPr>
            <p:ph type="body" idx="1"/>
          </p:nvPr>
        </p:nvSpPr>
        <p:spPr/>
        <p:txBody>
          <a:bodyPr>
            <a:normAutofit fontScale="77500" lnSpcReduction="20000"/>
          </a:bodyPr>
          <a:lstStyle/>
          <a:p>
            <a:pPr marR="0" lvl="0" rtl="0"/>
            <a:r>
              <a:rPr lang="zh-CN" altLang="en-US" b="0" i="0" u="none" strike="noStrike" kern="100" baseline="0" dirty="0">
                <a:latin typeface="Songti SC"/>
              </a:rPr>
              <a:t>一、社区矫正适用前调查评估</a:t>
            </a:r>
          </a:p>
          <a:p>
            <a:pPr marR="0" lvl="1" rtl="0"/>
            <a:r>
              <a:rPr lang="en-US" altLang="zh-CN" b="0" i="0" u="none" strike="noStrike" kern="100" baseline="0" dirty="0">
                <a:latin typeface="Songti SC"/>
              </a:rPr>
              <a:t>1.</a:t>
            </a:r>
            <a:r>
              <a:rPr lang="zh-CN" altLang="en-US" b="0" i="0" u="none" strike="noStrike" kern="100" baseline="0" dirty="0">
                <a:latin typeface="Songti SC"/>
              </a:rPr>
              <a:t>委托机关</a:t>
            </a:r>
          </a:p>
          <a:p>
            <a:pPr marR="0" lvl="1" rtl="0"/>
            <a:r>
              <a:rPr lang="zh-CN" altLang="en-US" b="0" i="0" u="none" strike="noStrike" kern="100" baseline="0" dirty="0">
                <a:latin typeface="Songti SC"/>
              </a:rPr>
              <a:t>人民检察院对认罪认罚的犯罪嫌疑人，拟建议人民法院判处缓刑或管制的，可以委托社区矫正机构开展调查评估。</a:t>
            </a:r>
          </a:p>
          <a:p>
            <a:pPr marR="0" lvl="1" rtl="0"/>
            <a:r>
              <a:rPr lang="zh-CN" altLang="en-US" b="0" i="0" u="none" strike="noStrike" kern="100" baseline="0" dirty="0">
                <a:latin typeface="Songti SC"/>
              </a:rPr>
              <a:t>人民法院拟对被告人判处管制、宣告缓刑或决定暂予监外执行的，应当委托社区矫正机构开展调查评估。但区社区矫正机构根据人民检察院委托已经反馈调查评估意见的除外。</a:t>
            </a:r>
          </a:p>
          <a:p>
            <a:pPr marR="0" lvl="1" rtl="0"/>
            <a:r>
              <a:rPr lang="zh-CN" altLang="en-US" b="0" i="0" u="none" strike="noStrike" kern="100" baseline="0" dirty="0">
                <a:latin typeface="Songti SC"/>
              </a:rPr>
              <a:t>拟提请人民法院裁定罪犯假释的，监狱应当委托社区矫正机构开展调查评估。拟报请主管部门决定罪犯暂予监外执行（病危等特殊情况除外）的，监狱、看守所可以委托社区矫正机构开展调查评估。</a:t>
            </a:r>
          </a:p>
          <a:p>
            <a:pPr marR="0" lvl="1" rtl="0"/>
            <a:r>
              <a:rPr lang="en-US" altLang="zh-CN" b="0" i="0" u="none" strike="noStrike" kern="100" baseline="0" dirty="0">
                <a:latin typeface="Songti SC"/>
              </a:rPr>
              <a:t>2.</a:t>
            </a:r>
            <a:r>
              <a:rPr lang="zh-CN" altLang="en-US" b="0" i="0" u="none" strike="noStrike" kern="100" baseline="0" dirty="0">
                <a:latin typeface="Songti SC"/>
              </a:rPr>
              <a:t>居住地确认</a:t>
            </a:r>
          </a:p>
          <a:p>
            <a:pPr marR="0" lvl="1" rtl="0"/>
            <a:r>
              <a:rPr lang="zh-CN" altLang="en-US" b="0" i="0" u="none" strike="noStrike" kern="100" baseline="0" dirty="0">
                <a:latin typeface="Songti SC"/>
              </a:rPr>
              <a:t>委托机关在委托调查评估前</a:t>
            </a:r>
            <a:r>
              <a:rPr lang="en-US" altLang="zh-CN" b="0" i="0" u="none" strike="noStrike" kern="100" baseline="0" dirty="0">
                <a:latin typeface="Songti SC"/>
              </a:rPr>
              <a:t>,</a:t>
            </a:r>
            <a:r>
              <a:rPr lang="zh-CN" altLang="en-US" b="0" i="0" u="none" strike="noStrike" kern="100" baseline="0" dirty="0">
                <a:latin typeface="Songti SC"/>
              </a:rPr>
              <a:t>应当书面确认拟适用社区矫正的犯罪嫌疑人、被告人或罪犯本人的居住地</a:t>
            </a:r>
            <a:r>
              <a:rPr lang="en-US" altLang="zh-CN" b="0" i="0" u="none" strike="noStrike" kern="100" baseline="0" dirty="0">
                <a:latin typeface="Songti SC"/>
              </a:rPr>
              <a:t>,</a:t>
            </a:r>
            <a:r>
              <a:rPr lang="zh-CN" altLang="en-US" b="0" i="0" u="none" strike="noStrike" kern="100" baseline="0" dirty="0">
                <a:latin typeface="Songti SC"/>
              </a:rPr>
              <a:t>并告知其在社区矫正期间未经社区矫正机构批准不得变更居住地。</a:t>
            </a:r>
          </a:p>
          <a:p>
            <a:pPr marR="0" lvl="1" rtl="0"/>
            <a:r>
              <a:rPr lang="en-US" altLang="zh-CN" b="0" i="0" u="none" strike="noStrike" kern="100" baseline="0" dirty="0">
                <a:latin typeface="Songti SC"/>
              </a:rPr>
              <a:t>3.</a:t>
            </a:r>
            <a:r>
              <a:rPr lang="zh-CN" altLang="en-US" b="0" i="0" u="none" strike="noStrike" kern="100" baseline="0" dirty="0">
                <a:latin typeface="Songti SC"/>
              </a:rPr>
              <a:t>委托程序</a:t>
            </a:r>
          </a:p>
          <a:p>
            <a:pPr marR="0" lvl="1" rtl="0"/>
            <a:r>
              <a:rPr lang="zh-CN" altLang="en-US" b="0" i="0" u="none" strike="noStrike" kern="100" baseline="0" dirty="0">
                <a:latin typeface="Songti SC"/>
              </a:rPr>
              <a:t>委托机关应当向犯罪嫌疑人、被告人或罪犯居住地所在区社区矫正机构发出调查评估委托函。委托函应包括犯罪嫌疑人、被告人或罪犯及其家庭主要成员的姓名、住址、联系方式、案由以及委托机关的联系人、联系方式等内容</a:t>
            </a:r>
            <a:r>
              <a:rPr lang="en-US" altLang="zh-CN" b="0" i="0" u="none" strike="noStrike" kern="100" baseline="0" dirty="0">
                <a:latin typeface="Songti SC"/>
              </a:rPr>
              <a:t>,</a:t>
            </a:r>
            <a:r>
              <a:rPr lang="zh-CN" altLang="en-US" b="0" i="0" u="none" strike="noStrike" kern="100" baseline="0" dirty="0">
                <a:latin typeface="Songti SC"/>
              </a:rPr>
              <a:t>同时附带相关法律文书。</a:t>
            </a:r>
          </a:p>
          <a:p>
            <a:pPr marR="0" lvl="1" rtl="0"/>
            <a:r>
              <a:rPr lang="zh-CN" altLang="en-US" b="0" i="0" u="none" strike="noStrike" kern="100" baseline="0" dirty="0">
                <a:latin typeface="Songti SC"/>
              </a:rPr>
              <a:t>委托机关应当指定专人负责办理委托调查评估手续，不得将材料交由案件当事人、代理人或其他利害关系人转递。社区矫正机构不得接收委托机关以外的其他单位或个人转递的委托调查材料。</a:t>
            </a:r>
            <a:endParaRPr lang="en-US" altLang="zh-CN" b="0" i="0" u="none" strike="noStrike" kern="100" baseline="0" dirty="0">
              <a:latin typeface="Songti SC"/>
            </a:endParaRPr>
          </a:p>
        </p:txBody>
      </p:sp>
    </p:spTree>
    <p:extLst>
      <p:ext uri="{BB962C8B-B14F-4D97-AF65-F5344CB8AC3E}">
        <p14:creationId xmlns:p14="http://schemas.microsoft.com/office/powerpoint/2010/main" val="120984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F373DE-B515-4C57-B87C-DA5E4D391EE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1DF8883-69CE-4584-94E3-F67FC2834CAB}"/>
              </a:ext>
            </a:extLst>
          </p:cNvPr>
          <p:cNvSpPr>
            <a:spLocks noGrp="1"/>
          </p:cNvSpPr>
          <p:nvPr>
            <p:ph type="body" idx="1"/>
          </p:nvPr>
        </p:nvSpPr>
        <p:spPr/>
        <p:txBody>
          <a:bodyPr>
            <a:normAutofit/>
          </a:bodyPr>
          <a:lstStyle/>
          <a:p>
            <a:pPr marR="0" lvl="1" rtl="0"/>
            <a:r>
              <a:rPr lang="en-US" altLang="zh-CN" b="0" i="0" u="none" strike="noStrike" kern="100" baseline="0" dirty="0">
                <a:latin typeface="Songti SC"/>
              </a:rPr>
              <a:t>4.</a:t>
            </a:r>
            <a:r>
              <a:rPr lang="zh-CN" altLang="en-US" b="0" i="0" u="none" strike="noStrike" kern="100" baseline="0" dirty="0">
                <a:latin typeface="Songti SC"/>
              </a:rPr>
              <a:t>评估内容</a:t>
            </a:r>
          </a:p>
          <a:p>
            <a:pPr marR="0" lvl="1" rtl="0"/>
            <a:r>
              <a:rPr lang="zh-CN" altLang="en-US" b="0" i="0" u="none" strike="noStrike" kern="100" baseline="0" dirty="0">
                <a:latin typeface="Songti SC"/>
              </a:rPr>
              <a:t>调查评估应当重点了解犯罪嫌疑人、被告人或罪犯的以下情况：</a:t>
            </a:r>
          </a:p>
          <a:p>
            <a:pPr marR="0" lvl="1" rtl="0"/>
            <a:r>
              <a:rPr lang="zh-CN" altLang="en-US" b="0" i="0" u="none" strike="noStrike" kern="100" baseline="0" dirty="0">
                <a:latin typeface="Songti SC"/>
              </a:rPr>
              <a:t>（</a:t>
            </a:r>
            <a:r>
              <a:rPr lang="en-US" altLang="zh-CN" b="0" i="0" u="none" strike="noStrike" kern="100" baseline="0" dirty="0">
                <a:latin typeface="Songti SC"/>
              </a:rPr>
              <a:t>1</a:t>
            </a:r>
            <a:r>
              <a:rPr lang="zh-CN" altLang="en-US" b="0" i="0" u="none" strike="noStrike" kern="100" baseline="0" dirty="0">
                <a:latin typeface="Songti SC"/>
              </a:rPr>
              <a:t>）居所情况；</a:t>
            </a:r>
          </a:p>
          <a:p>
            <a:pPr marR="0" lvl="1" rtl="0"/>
            <a:r>
              <a:rPr lang="zh-CN" altLang="en-US" b="0" i="0" u="none" strike="noStrike" kern="100" baseline="0" dirty="0">
                <a:latin typeface="Songti SC"/>
              </a:rPr>
              <a:t>（</a:t>
            </a:r>
            <a:r>
              <a:rPr lang="en-US" altLang="zh-CN" b="0" i="0" u="none" strike="noStrike" kern="100" baseline="0" dirty="0">
                <a:latin typeface="Songti SC"/>
              </a:rPr>
              <a:t>2</a:t>
            </a:r>
            <a:r>
              <a:rPr lang="zh-CN" altLang="en-US" b="0" i="0" u="none" strike="noStrike" kern="100" baseline="0" dirty="0">
                <a:latin typeface="Songti SC"/>
              </a:rPr>
              <a:t>）家庭和社会关系；</a:t>
            </a:r>
          </a:p>
          <a:p>
            <a:pPr marR="0" lvl="1" rtl="0"/>
            <a:r>
              <a:rPr lang="zh-CN" altLang="en-US" b="0" i="0" u="none" strike="noStrike" kern="100" baseline="0" dirty="0">
                <a:latin typeface="Songti SC"/>
              </a:rPr>
              <a:t>（</a:t>
            </a:r>
            <a:r>
              <a:rPr lang="en-US" altLang="zh-CN" b="0" i="0" u="none" strike="noStrike" kern="100" baseline="0" dirty="0">
                <a:latin typeface="Songti SC"/>
              </a:rPr>
              <a:t>3</a:t>
            </a:r>
            <a:r>
              <a:rPr lang="zh-CN" altLang="en-US" b="0" i="0" u="none" strike="noStrike" kern="100" baseline="0" dirty="0">
                <a:latin typeface="Songti SC"/>
              </a:rPr>
              <a:t>）犯罪行为的后果和影响；</a:t>
            </a:r>
          </a:p>
          <a:p>
            <a:pPr marR="0" lvl="1" rtl="0"/>
            <a:r>
              <a:rPr lang="zh-CN" altLang="en-US" b="0" i="0" u="none" strike="noStrike" kern="100" baseline="0" dirty="0">
                <a:latin typeface="Songti SC"/>
              </a:rPr>
              <a:t>（</a:t>
            </a:r>
            <a:r>
              <a:rPr lang="en-US" altLang="zh-CN" b="0" i="0" u="none" strike="noStrike" kern="100" baseline="0" dirty="0">
                <a:latin typeface="Songti SC"/>
              </a:rPr>
              <a:t>4</a:t>
            </a:r>
            <a:r>
              <a:rPr lang="zh-CN" altLang="en-US" b="0" i="0" u="none" strike="noStrike" kern="100" baseline="0" dirty="0">
                <a:latin typeface="Songti SC"/>
              </a:rPr>
              <a:t>）居住地居（村）委和被害人意见；</a:t>
            </a:r>
          </a:p>
          <a:p>
            <a:pPr marR="0" lvl="1" rtl="0"/>
            <a:r>
              <a:rPr lang="zh-CN" altLang="en-US" b="0" i="0" u="none" strike="noStrike" kern="100" baseline="0" dirty="0">
                <a:latin typeface="Songti SC"/>
              </a:rPr>
              <a:t>（</a:t>
            </a:r>
            <a:r>
              <a:rPr lang="en-US" altLang="zh-CN" b="0" i="0" u="none" strike="noStrike" kern="100" baseline="0" dirty="0">
                <a:latin typeface="Songti SC"/>
              </a:rPr>
              <a:t>5</a:t>
            </a:r>
            <a:r>
              <a:rPr lang="zh-CN" altLang="en-US" b="0" i="0" u="none" strike="noStrike" kern="100" baseline="0" dirty="0">
                <a:latin typeface="Songti SC"/>
              </a:rPr>
              <a:t>）拟禁止的事项；</a:t>
            </a:r>
          </a:p>
          <a:p>
            <a:pPr marR="0" lvl="1" rtl="0"/>
            <a:r>
              <a:rPr lang="zh-CN" altLang="en-US" b="0" i="0" u="none" strike="noStrike" kern="100" baseline="0" dirty="0">
                <a:latin typeface="Songti SC"/>
              </a:rPr>
              <a:t>（</a:t>
            </a:r>
            <a:r>
              <a:rPr lang="en-US" altLang="zh-CN" b="0" i="0" u="none" strike="noStrike" kern="100" baseline="0" dirty="0">
                <a:latin typeface="Songti SC"/>
              </a:rPr>
              <a:t>6</a:t>
            </a:r>
            <a:r>
              <a:rPr lang="zh-CN" altLang="en-US" b="0" i="0" u="none" strike="noStrike" kern="100" baseline="0" dirty="0">
                <a:latin typeface="Songti SC"/>
              </a:rPr>
              <a:t>）社会危险性和对所居住社区影响；</a:t>
            </a:r>
          </a:p>
          <a:p>
            <a:pPr marR="0" lvl="1" rtl="0"/>
            <a:r>
              <a:rPr lang="zh-CN" altLang="en-US" b="0" i="0" u="none" strike="noStrike" kern="100" baseline="0" dirty="0">
                <a:latin typeface="Songti SC"/>
              </a:rPr>
              <a:t>（</a:t>
            </a:r>
            <a:r>
              <a:rPr lang="en-US" altLang="zh-CN" b="0" i="0" u="none" strike="noStrike" kern="100" baseline="0" dirty="0">
                <a:latin typeface="Songti SC"/>
              </a:rPr>
              <a:t>7</a:t>
            </a:r>
            <a:r>
              <a:rPr lang="zh-CN" altLang="en-US" b="0" i="0" u="none" strike="noStrike" kern="100" baseline="0" dirty="0">
                <a:latin typeface="Songti SC"/>
              </a:rPr>
              <a:t>）对拟适用暂予监外执行的罪犯，审核保证人是否具备保证条件；</a:t>
            </a:r>
          </a:p>
          <a:p>
            <a:pPr marR="0" lvl="1" rtl="0"/>
            <a:r>
              <a:rPr lang="zh-CN" altLang="en-US" b="0" i="0" u="none" strike="noStrike" kern="100" baseline="0" dirty="0">
                <a:latin typeface="Songti SC"/>
              </a:rPr>
              <a:t>（</a:t>
            </a:r>
            <a:r>
              <a:rPr lang="en-US" altLang="zh-CN" b="0" i="0" u="none" strike="noStrike" kern="100" baseline="0" dirty="0">
                <a:latin typeface="Songti SC"/>
              </a:rPr>
              <a:t>8</a:t>
            </a:r>
            <a:r>
              <a:rPr lang="zh-CN" altLang="en-US" b="0" i="0" u="none" strike="noStrike" kern="100" baseline="0" dirty="0">
                <a:latin typeface="Songti SC"/>
              </a:rPr>
              <a:t>）其他事项。</a:t>
            </a:r>
            <a:endParaRPr lang="en-US" altLang="zh-CN" b="0" i="0" u="none" strike="noStrike" kern="100" baseline="0" dirty="0">
              <a:latin typeface="Songti SC"/>
            </a:endParaRPr>
          </a:p>
        </p:txBody>
      </p:sp>
    </p:spTree>
    <p:extLst>
      <p:ext uri="{BB962C8B-B14F-4D97-AF65-F5344CB8AC3E}">
        <p14:creationId xmlns:p14="http://schemas.microsoft.com/office/powerpoint/2010/main" val="1525999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ECAE55-4C49-48B8-86D7-C26C5183E7A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ED9BDB5-A399-44CD-916F-E5DF8414B02A}"/>
              </a:ext>
            </a:extLst>
          </p:cNvPr>
          <p:cNvSpPr>
            <a:spLocks noGrp="1"/>
          </p:cNvSpPr>
          <p:nvPr>
            <p:ph type="body" idx="1"/>
          </p:nvPr>
        </p:nvSpPr>
        <p:spPr/>
        <p:txBody>
          <a:bodyPr>
            <a:normAutofit fontScale="92500" lnSpcReduction="20000"/>
          </a:bodyPr>
          <a:lstStyle/>
          <a:p>
            <a:pPr marR="0" lvl="1" rtl="0"/>
            <a:r>
              <a:rPr lang="en-US" altLang="zh-CN" b="0" i="0" u="none" strike="noStrike" kern="100" baseline="0">
                <a:latin typeface="Songti SC"/>
              </a:rPr>
              <a:t>5.</a:t>
            </a:r>
            <a:r>
              <a:rPr lang="zh-CN" altLang="en-US" b="0" i="0" u="none" strike="noStrike" kern="100" baseline="0">
                <a:latin typeface="Songti SC"/>
              </a:rPr>
              <a:t>调查评估方式</a:t>
            </a:r>
          </a:p>
          <a:p>
            <a:pPr marR="0" lvl="1" rtl="0"/>
            <a:r>
              <a:rPr lang="zh-CN" altLang="en-US" b="0" i="0" u="none" strike="noStrike" kern="100" baseline="0">
                <a:latin typeface="Songti SC"/>
              </a:rPr>
              <a:t>社区矫正机构可以“通过走访、座谈、个别约谈、查阅调取相关资料、要求相关机关或企事业组织协查等方式调查核实相关情况。”</a:t>
            </a:r>
          </a:p>
          <a:p>
            <a:pPr lvl="2"/>
            <a:r>
              <a:rPr lang="zh-CN" altLang="en-US" b="0"/>
              <a:t> 司法部基层工作指导司社区矫正处</a:t>
            </a:r>
            <a:r>
              <a:rPr lang="en-US" altLang="zh-CN" b="0"/>
              <a:t>. </a:t>
            </a:r>
            <a:r>
              <a:rPr lang="zh-CN" altLang="en-US" b="0"/>
              <a:t>司法行政机关社区矫正暂行办法</a:t>
            </a:r>
            <a:r>
              <a:rPr lang="en-US" altLang="zh-CN" b="0"/>
              <a:t>[J]. </a:t>
            </a:r>
            <a:r>
              <a:rPr lang="zh-CN" altLang="en-US" b="0"/>
              <a:t>人民调解</a:t>
            </a:r>
            <a:r>
              <a:rPr lang="en-US" altLang="zh-CN" b="0"/>
              <a:t>. 2004</a:t>
            </a:r>
            <a:r>
              <a:rPr lang="zh-CN" altLang="en-US" b="0"/>
              <a:t>年第</a:t>
            </a:r>
            <a:r>
              <a:rPr lang="en-US" altLang="zh-CN" b="0"/>
              <a:t>10</a:t>
            </a:r>
            <a:r>
              <a:rPr lang="zh-CN" altLang="en-US" b="0"/>
              <a:t>期，第</a:t>
            </a:r>
            <a:r>
              <a:rPr lang="en-US" altLang="zh-CN" b="0"/>
              <a:t>20-21</a:t>
            </a:r>
            <a:r>
              <a:rPr lang="zh-CN" altLang="en-US" b="0"/>
              <a:t>页。</a:t>
            </a:r>
          </a:p>
          <a:p>
            <a:pPr marR="0" lvl="1" rtl="0"/>
            <a:r>
              <a:rPr lang="zh-CN" altLang="en-US" b="0" i="0" u="none" strike="noStrike" kern="100" baseline="0">
                <a:latin typeface="Songti SC"/>
              </a:rPr>
              <a:t>社区矫正机构对调查核实的情况进行综合评估后，出具评估意见。社区矫正机构根据需要，可以组织召开由社区民警、社会工作者、社会志愿者、有关单位、部门和社区居民代表等参加的评议会，对适用社区矫正可能产生的社区影响、再犯罪风险以及是否具备监管教育条件等因素进行综合评估。</a:t>
            </a:r>
          </a:p>
          <a:p>
            <a:pPr marR="0" lvl="1" rtl="0"/>
            <a:r>
              <a:rPr lang="en-US" altLang="zh-CN" b="0" i="0" u="none" strike="noStrike" kern="100" baseline="0">
                <a:latin typeface="Songti SC"/>
              </a:rPr>
              <a:t>6</a:t>
            </a:r>
            <a:r>
              <a:rPr lang="zh-CN" altLang="en-US" b="0" i="0" u="none" strike="noStrike" kern="100" baseline="0">
                <a:latin typeface="Songti SC"/>
              </a:rPr>
              <a:t>、意见采纳和保密要求</a:t>
            </a:r>
          </a:p>
          <a:p>
            <a:pPr marR="0" lvl="1" rtl="0"/>
            <a:r>
              <a:rPr lang="zh-CN" altLang="en-US" b="0" i="0" u="none" strike="noStrike" kern="100" baseline="0">
                <a:latin typeface="Songti SC"/>
              </a:rPr>
              <a:t>社区矫正机构在调查评估意见中明确提出适用社区矫正合适执行地的，社区矫正决定机关一般应当采纳。</a:t>
            </a:r>
          </a:p>
          <a:p>
            <a:pPr marR="0" lvl="1" rtl="0"/>
            <a:r>
              <a:rPr lang="zh-CN" altLang="en-US" b="0" i="0" u="none" strike="noStrike" kern="100" baseline="0">
                <a:latin typeface="Songti SC"/>
              </a:rPr>
              <a:t>社区矫正机构依法按时反馈调查评估意见前社区矫正决定机关已经作出判决、裁定、决定的，社区矫正机构可以不再出具调查评估意见，并向委托机关书面说明不再出具意见的原因。</a:t>
            </a:r>
          </a:p>
          <a:p>
            <a:pPr marR="0" lvl="1" rtl="0"/>
            <a:r>
              <a:rPr lang="zh-CN" altLang="en-US" b="0" i="0" u="none" strike="noStrike" kern="100" baseline="0">
                <a:latin typeface="Songti SC"/>
              </a:rPr>
              <a:t>除依法在法律文书中予以说明的调查评估相关情况外，社区矫正决定机关应当对调查人、调查对象以及调查评估其他相关具体事项予以保密，不得随意泄露给被调查评估对象。</a:t>
            </a:r>
            <a:endParaRPr lang="zh-CN" altLang="en-US"/>
          </a:p>
        </p:txBody>
      </p:sp>
    </p:spTree>
    <p:extLst>
      <p:ext uri="{BB962C8B-B14F-4D97-AF65-F5344CB8AC3E}">
        <p14:creationId xmlns:p14="http://schemas.microsoft.com/office/powerpoint/2010/main" val="42701742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D0786A-C9A8-4464-BC61-B0001553A5E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3350AFD-157D-4EDE-874C-F5512D208C11}"/>
              </a:ext>
            </a:extLst>
          </p:cNvPr>
          <p:cNvSpPr>
            <a:spLocks noGrp="1"/>
          </p:cNvSpPr>
          <p:nvPr>
            <p:ph type="body" idx="1"/>
          </p:nvPr>
        </p:nvSpPr>
        <p:spPr/>
        <p:txBody>
          <a:bodyPr>
            <a:normAutofit lnSpcReduction="10000"/>
          </a:bodyPr>
          <a:lstStyle/>
          <a:p>
            <a:pPr marR="0" lvl="0" rtl="0"/>
            <a:r>
              <a:rPr lang="zh-CN" altLang="en-US" b="0" i="0" u="none" strike="noStrike" kern="100" baseline="0" dirty="0">
                <a:latin typeface="Songti SC"/>
              </a:rPr>
              <a:t>二、社区矫正的衔接与交付执行</a:t>
            </a:r>
          </a:p>
          <a:p>
            <a:pPr marR="0" lvl="1" rtl="0"/>
            <a:r>
              <a:rPr lang="zh-CN" altLang="en-US" b="0" i="0" u="none" strike="noStrike" kern="100" baseline="0" dirty="0">
                <a:latin typeface="Songti SC"/>
              </a:rPr>
              <a:t>社区矫正决定机关是指“依法判处管制、宣告缓刑、裁定假释、决定暂予监外执行的人民法院和依法批准暂予监外执行的监狱管理机关、公安机关。”</a:t>
            </a:r>
          </a:p>
          <a:p>
            <a:pPr lvl="2"/>
            <a:r>
              <a:rPr lang="zh-CN" altLang="en-US" b="0" dirty="0"/>
              <a:t> </a:t>
            </a:r>
            <a:r>
              <a:rPr lang="en-US" altLang="zh-CN" b="0" dirty="0"/>
              <a:t>《</a:t>
            </a:r>
            <a:r>
              <a:rPr lang="zh-CN" altLang="en-US" b="0" dirty="0"/>
              <a:t>中华人民共和国社区矫正法</a:t>
            </a:r>
            <a:r>
              <a:rPr lang="en-US" altLang="zh-CN" b="0" dirty="0"/>
              <a:t>》</a:t>
            </a:r>
            <a:r>
              <a:rPr lang="zh-CN" altLang="en-US" b="0" dirty="0"/>
              <a:t>，第十七条。</a:t>
            </a:r>
          </a:p>
          <a:p>
            <a:pPr marR="0" lvl="1" rtl="0"/>
            <a:r>
              <a:rPr lang="en-US" altLang="zh-CN" b="0" i="0" u="none" strike="noStrike" kern="100" baseline="0" dirty="0">
                <a:latin typeface="Songti SC"/>
              </a:rPr>
              <a:t>1</a:t>
            </a:r>
            <a:r>
              <a:rPr lang="zh-CN" altLang="en-US" b="0" i="0" u="none" strike="noStrike" kern="100" baseline="0" dirty="0">
                <a:latin typeface="Songti SC"/>
              </a:rPr>
              <a:t>、确定执行地</a:t>
            </a:r>
          </a:p>
          <a:p>
            <a:pPr marR="0" lvl="1" rtl="0"/>
            <a:r>
              <a:rPr lang="zh-CN" altLang="en-US" b="0" i="0" u="none" strike="noStrike" kern="100" baseline="0" dirty="0">
                <a:latin typeface="Songti SC"/>
              </a:rPr>
              <a:t>社区矫正决定机关有权根据有利于社区矫正对象接受矫正、更好地融入社会的原则，确定社区矫正的执行地，一般为社区矫正对象的居住地。社区矫正对象在多个地方居住的，可以确定经常居住地为执行地。</a:t>
            </a:r>
          </a:p>
          <a:p>
            <a:pPr marR="0" lvl="1" rtl="0"/>
            <a:r>
              <a:rPr lang="zh-CN" altLang="en-US" b="0" i="0" u="none" strike="noStrike" kern="100" baseline="0" dirty="0">
                <a:latin typeface="Songti SC"/>
              </a:rPr>
              <a:t>如上海市认为在本市有固定住所（在本市有合法住所且已经或能够连续居住六个月以上的，可以认定为固定住所）和固定生活来源（本人有合法稳定的工作、固定的收入，或家庭成员、近亲属以及其他人员愿意为社区矫正对象生活提供经济支持的，可以认定为具有固定生活来源）的社区矫正对象，其固定住所所在地可以确定为社区矫正执行地。</a:t>
            </a:r>
            <a:endParaRPr lang="en-US" altLang="zh-CN" b="0" i="0" u="none" strike="noStrike" kern="100" baseline="0" dirty="0">
              <a:latin typeface="Songti SC"/>
            </a:endParaRPr>
          </a:p>
        </p:txBody>
      </p:sp>
    </p:spTree>
    <p:extLst>
      <p:ext uri="{BB962C8B-B14F-4D97-AF65-F5344CB8AC3E}">
        <p14:creationId xmlns:p14="http://schemas.microsoft.com/office/powerpoint/2010/main" val="44212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AE040B-CB72-40EE-821C-7B8AF53DE74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CA99427-10C8-4932-B6FD-FC0B8C1BF206}"/>
              </a:ext>
            </a:extLst>
          </p:cNvPr>
          <p:cNvSpPr>
            <a:spLocks noGrp="1"/>
          </p:cNvSpPr>
          <p:nvPr>
            <p:ph type="body" idx="1"/>
          </p:nvPr>
        </p:nvSpPr>
        <p:spPr/>
        <p:txBody>
          <a:bodyPr>
            <a:normAutofit fontScale="92500" lnSpcReduction="20000"/>
          </a:bodyPr>
          <a:lstStyle/>
          <a:p>
            <a:pPr marR="0" lvl="1" rtl="0"/>
            <a:r>
              <a:rPr lang="en-US" altLang="zh-CN" b="0" i="0" u="none" strike="noStrike" kern="100" baseline="0">
                <a:latin typeface="Songti SC"/>
              </a:rPr>
              <a:t>2</a:t>
            </a:r>
            <a:r>
              <a:rPr lang="zh-CN" altLang="en-US" b="0" i="0" u="none" strike="noStrike" kern="100" baseline="0">
                <a:latin typeface="Songti SC"/>
              </a:rPr>
              <a:t>、管制、缓刑衔接</a:t>
            </a:r>
          </a:p>
          <a:p>
            <a:pPr marR="0" lvl="1" rtl="0"/>
            <a:r>
              <a:rPr lang="zh-CN" altLang="en-US" b="0" i="0" u="none" strike="noStrike" kern="100" baseline="0">
                <a:latin typeface="Songti SC"/>
              </a:rPr>
              <a:t>对于被判处管制、宣告缓刑的社区矫正对象，人民法院应当做好以下衔接工作：</a:t>
            </a:r>
          </a:p>
          <a:p>
            <a:pPr marR="0" lvl="1" rtl="0"/>
            <a:r>
              <a:rPr lang="zh-CN" altLang="en-US" b="0" i="0" u="none" strike="noStrike" kern="100" baseline="0">
                <a:latin typeface="Songti SC"/>
              </a:rPr>
              <a:t>（</a:t>
            </a:r>
            <a:r>
              <a:rPr lang="en-US" altLang="zh-CN" b="0" i="0" u="none" strike="noStrike" kern="100" baseline="0">
                <a:latin typeface="Songti SC"/>
              </a:rPr>
              <a:t>1</a:t>
            </a:r>
            <a:r>
              <a:rPr lang="zh-CN" altLang="en-US" b="0" i="0" u="none" strike="noStrike" kern="100" baseline="0">
                <a:latin typeface="Songti SC"/>
              </a:rPr>
              <a:t>）向社区矫正对象宣读并发放社区矫正告知书，告知社区矫正对象在判决生效之日起十日内到执行地的区社区矫正机构报到以及未按时报到的后果；</a:t>
            </a:r>
          </a:p>
          <a:p>
            <a:pPr marR="0" lvl="1" rtl="0"/>
            <a:r>
              <a:rPr lang="zh-CN" altLang="en-US" b="0" i="0" u="none" strike="noStrike" kern="100" baseline="0">
                <a:latin typeface="Songti SC"/>
              </a:rPr>
              <a:t>（</a:t>
            </a:r>
            <a:r>
              <a:rPr lang="en-US" altLang="zh-CN" b="0" i="0" u="none" strike="noStrike" kern="100" baseline="0">
                <a:latin typeface="Songti SC"/>
              </a:rPr>
              <a:t>2</a:t>
            </a:r>
            <a:r>
              <a:rPr lang="zh-CN" altLang="en-US" b="0" i="0" u="none" strike="noStrike" kern="100" baseline="0">
                <a:latin typeface="Songti SC"/>
              </a:rPr>
              <a:t>）向社区矫正对象宣读并发放社区矫正保证书，责令其在社区矫正保证书上签字；</a:t>
            </a:r>
          </a:p>
          <a:p>
            <a:pPr marR="0" lvl="1" rtl="0"/>
            <a:r>
              <a:rPr lang="zh-CN" altLang="en-US" b="0" i="0" u="none" strike="noStrike" kern="100" baseline="0">
                <a:latin typeface="Songti SC"/>
              </a:rPr>
              <a:t>（</a:t>
            </a:r>
            <a:r>
              <a:rPr lang="en-US" altLang="zh-CN" b="0" i="0" u="none" strike="noStrike" kern="100" baseline="0">
                <a:latin typeface="Songti SC"/>
              </a:rPr>
              <a:t>3</a:t>
            </a:r>
            <a:r>
              <a:rPr lang="zh-CN" altLang="en-US" b="0" i="0" u="none" strike="noStrike" kern="100" baseline="0">
                <a:latin typeface="Songti SC"/>
              </a:rPr>
              <a:t>）在判决生效之日起五日内向执行地的区社区矫正机构送达判决书、执行通知书、社区矫正保证书、社区矫正告知书等法律文书，同时抄送区人民检察院和公安机关。</a:t>
            </a:r>
          </a:p>
          <a:p>
            <a:pPr marR="0" lvl="1" rtl="0"/>
            <a:r>
              <a:rPr lang="en-US" altLang="zh-CN" b="0" i="0" u="none" strike="noStrike" kern="100" baseline="0">
                <a:latin typeface="Songti SC"/>
              </a:rPr>
              <a:t>3</a:t>
            </a:r>
            <a:r>
              <a:rPr lang="zh-CN" altLang="en-US" b="0" i="0" u="none" strike="noStrike" kern="100" baseline="0">
                <a:latin typeface="Songti SC"/>
              </a:rPr>
              <a:t>、假释衔接</a:t>
            </a:r>
          </a:p>
          <a:p>
            <a:pPr marR="0" lvl="1" rtl="0"/>
            <a:r>
              <a:rPr lang="zh-CN" altLang="en-US" b="0" i="0" u="none" strike="noStrike" kern="100" baseline="0">
                <a:latin typeface="Songti SC"/>
              </a:rPr>
              <a:t>对于被裁定假释的社区矫正对象，监狱、看守所应当做好以下衔接工作：</a:t>
            </a:r>
          </a:p>
          <a:p>
            <a:pPr marR="0" lvl="1" rtl="0"/>
            <a:r>
              <a:rPr lang="zh-CN" altLang="en-US" b="0" i="0" u="none" strike="noStrike" kern="100" baseline="0">
                <a:latin typeface="Songti SC"/>
              </a:rPr>
              <a:t>（</a:t>
            </a:r>
            <a:r>
              <a:rPr lang="en-US" altLang="zh-CN" b="0" i="0" u="none" strike="noStrike" kern="100" baseline="0">
                <a:latin typeface="Songti SC"/>
              </a:rPr>
              <a:t>1</a:t>
            </a:r>
            <a:r>
              <a:rPr lang="zh-CN" altLang="en-US" b="0" i="0" u="none" strike="noStrike" kern="100" baseline="0">
                <a:latin typeface="Songti SC"/>
              </a:rPr>
              <a:t>）向社区矫正对象宣读并发放社区矫正告知书，告知社区矫正对象自裁定生效之日起十日内到执行地的区社区矫正机构报到，以及未按时报到的后果；</a:t>
            </a:r>
          </a:p>
          <a:p>
            <a:pPr marR="0" lvl="1" rtl="0"/>
            <a:r>
              <a:rPr lang="zh-CN" altLang="en-US" b="0" i="0" u="none" strike="noStrike" kern="100" baseline="0">
                <a:latin typeface="Songti SC"/>
              </a:rPr>
              <a:t>（</a:t>
            </a:r>
            <a:r>
              <a:rPr lang="en-US" altLang="zh-CN" b="0" i="0" u="none" strike="noStrike" kern="100" baseline="0">
                <a:latin typeface="Songti SC"/>
              </a:rPr>
              <a:t>2</a:t>
            </a:r>
            <a:r>
              <a:rPr lang="zh-CN" altLang="en-US" b="0" i="0" u="none" strike="noStrike" kern="100" baseline="0">
                <a:latin typeface="Songti SC"/>
              </a:rPr>
              <a:t>）向社区矫正对象宣读并发放社区矫正保证书，责令其在社区矫正保证书上签字；</a:t>
            </a:r>
          </a:p>
          <a:p>
            <a:pPr marR="0" lvl="1" rtl="0"/>
            <a:r>
              <a:rPr lang="zh-CN" altLang="en-US" b="0" i="0" u="none" strike="noStrike" kern="100" baseline="0">
                <a:latin typeface="Songti SC"/>
              </a:rPr>
              <a:t>（</a:t>
            </a:r>
            <a:r>
              <a:rPr lang="en-US" altLang="zh-CN" b="0" i="0" u="none" strike="noStrike" kern="100" baseline="0">
                <a:latin typeface="Songti SC"/>
              </a:rPr>
              <a:t>3</a:t>
            </a:r>
            <a:r>
              <a:rPr lang="zh-CN" altLang="en-US" b="0" i="0" u="none" strike="noStrike" kern="100" baseline="0">
                <a:latin typeface="Songti SC"/>
              </a:rPr>
              <a:t>）在裁定生效之日起五日内，向执行地的区社区矫正机构送达判决书、裁定书、假释证明书副本、社区矫正保证书、社区矫正告知书等法律文书，同时抄送区人民检察院和公安机关。</a:t>
            </a:r>
            <a:endParaRPr lang="zh-CN" altLang="en-US"/>
          </a:p>
        </p:txBody>
      </p:sp>
    </p:spTree>
    <p:extLst>
      <p:ext uri="{BB962C8B-B14F-4D97-AF65-F5344CB8AC3E}">
        <p14:creationId xmlns:p14="http://schemas.microsoft.com/office/powerpoint/2010/main" val="7780166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54BF93-9FD0-4C62-96A2-FB4CCFBD33B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5326C96-9985-476A-BCB4-1E6C9CB686EE}"/>
              </a:ext>
            </a:extLst>
          </p:cNvPr>
          <p:cNvSpPr>
            <a:spLocks noGrp="1"/>
          </p:cNvSpPr>
          <p:nvPr>
            <p:ph type="body" idx="1"/>
          </p:nvPr>
        </p:nvSpPr>
        <p:spPr/>
        <p:txBody>
          <a:bodyPr>
            <a:normAutofit/>
          </a:bodyPr>
          <a:lstStyle/>
          <a:p>
            <a:pPr marR="0" lvl="1" rtl="0"/>
            <a:r>
              <a:rPr lang="en-US" altLang="zh-CN" b="0" i="0" u="none" strike="noStrike" kern="100" baseline="0" dirty="0">
                <a:latin typeface="Songti SC"/>
              </a:rPr>
              <a:t>4.</a:t>
            </a:r>
            <a:r>
              <a:rPr lang="zh-CN" altLang="en-US" b="0" i="0" u="none" strike="noStrike" kern="100" baseline="0" dirty="0">
                <a:latin typeface="Songti SC"/>
              </a:rPr>
              <a:t>暂外文书送达</a:t>
            </a:r>
          </a:p>
          <a:p>
            <a:pPr marR="0" lvl="1" rtl="0"/>
            <a:r>
              <a:rPr lang="zh-CN" altLang="en-US" b="0" i="0" u="none" strike="noStrike" kern="100" baseline="0" dirty="0">
                <a:latin typeface="Songti SC"/>
              </a:rPr>
              <a:t>人民法院对罪犯决定暂予监外执行的，应当在作出暂予监外执行决定之日起五日内将刑事判决书、暂予监外执行决定书、执行通知书、检察意见书以及罪犯病情诊断书或罪犯生活不能自理鉴别书及相关病历材料（或材料复印件）、社区矫正告知书、社区矫正保证书等送达看守所或者执行取保候审、监视居住的公安机关，并抄送执行地的区社区矫正机构和人民检察院。</a:t>
            </a:r>
          </a:p>
          <a:p>
            <a:pPr marR="0" lvl="1" rtl="0"/>
            <a:r>
              <a:rPr lang="zh-CN" altLang="en-US" b="0" i="0" u="none" strike="noStrike" kern="100" baseline="0" dirty="0">
                <a:latin typeface="Songti SC"/>
              </a:rPr>
              <a:t>监狱管理机关、公安机关决定罪犯暂予监外执行的，监狱、看守所应当向执行地的区社区矫正机构交付暂予监外执行社区矫正对象的刑事判决书、减刑裁定书、暂予监外执行决定书、检察意见书、社区矫正对象病情诊断书或生活不能自理鉴别书及相关病历资料、社区矫正保证书、暂予监外执行保证书等材料（或材料复印件），并抄送执行地的区人民检察院。</a:t>
            </a:r>
            <a:endParaRPr lang="en-US" altLang="zh-CN" b="0" i="0" u="none" strike="noStrike" kern="100" baseline="0" dirty="0">
              <a:latin typeface="Songti SC"/>
            </a:endParaRPr>
          </a:p>
        </p:txBody>
      </p:sp>
    </p:spTree>
    <p:extLst>
      <p:ext uri="{BB962C8B-B14F-4D97-AF65-F5344CB8AC3E}">
        <p14:creationId xmlns:p14="http://schemas.microsoft.com/office/powerpoint/2010/main" val="35406954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A3DFB5-4794-443B-92B3-56B09C499CF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3CC5882-2F47-4D98-8BCC-1AE36FF648B9}"/>
              </a:ext>
            </a:extLst>
          </p:cNvPr>
          <p:cNvSpPr>
            <a:spLocks noGrp="1"/>
          </p:cNvSpPr>
          <p:nvPr>
            <p:ph type="body" idx="1"/>
          </p:nvPr>
        </p:nvSpPr>
        <p:spPr/>
        <p:txBody>
          <a:bodyPr>
            <a:normAutofit/>
          </a:bodyPr>
          <a:lstStyle/>
          <a:p>
            <a:pPr marR="0" lvl="1" rtl="0"/>
            <a:r>
              <a:rPr lang="en-US" altLang="zh-CN" b="0" i="0" u="none" strike="noStrike" kern="100" baseline="0" dirty="0">
                <a:latin typeface="Songti SC"/>
              </a:rPr>
              <a:t>5.</a:t>
            </a:r>
            <a:r>
              <a:rPr lang="zh-CN" altLang="en-US" b="0" i="0" u="none" strike="noStrike" kern="100" baseline="0" dirty="0">
                <a:latin typeface="Songti SC"/>
              </a:rPr>
              <a:t>暂外对象交接</a:t>
            </a:r>
          </a:p>
          <a:p>
            <a:pPr marR="0" lvl="1" rtl="0"/>
            <a:r>
              <a:rPr lang="zh-CN" altLang="en-US" b="0" i="0" u="none" strike="noStrike" kern="100" baseline="0" dirty="0">
                <a:latin typeface="Songti SC"/>
              </a:rPr>
              <a:t>公安机关、监狱或看守所应当自暂予监外执行决定之日起十日内依法将暂予监外执行社区矫正对象移送至执行地的区社区矫正机构，办理交付接收手续。</a:t>
            </a:r>
          </a:p>
          <a:p>
            <a:pPr marR="0" lvl="1" rtl="0"/>
            <a:r>
              <a:rPr lang="zh-CN" altLang="en-US" b="0" i="0" u="none" strike="noStrike" kern="100" baseline="0" dirty="0">
                <a:latin typeface="Songti SC"/>
              </a:rPr>
              <a:t>公安机关、监狱或看守所在押送交付暂予监外执行社区矫正对象前应当书面通知区社区矫正机构，确定移交的时间、地点等。区社区矫正机构可以要求押送机关直接将暂予监外执行社区矫正对象押送至其住所办理交接手续。</a:t>
            </a:r>
          </a:p>
          <a:p>
            <a:pPr marR="0" lvl="1" rtl="0"/>
            <a:r>
              <a:rPr lang="zh-CN" altLang="en-US" b="0" i="0" u="none" strike="noStrike" kern="100" baseline="0" dirty="0">
                <a:latin typeface="Songti SC"/>
              </a:rPr>
              <a:t>暂予监外执行社区矫正对象已在社会医疗机构接受住院治疗的，在暂予监外执行决定之日起十日内，可以在暂予监外执行社区矫正对象接受治疗的医院办理有关法律文书和人员交接手续。</a:t>
            </a:r>
            <a:endParaRPr lang="en-US" altLang="zh-CN" b="0" i="0" u="none" strike="noStrike" kern="100" baseline="0" dirty="0">
              <a:latin typeface="Songti SC"/>
            </a:endParaRPr>
          </a:p>
        </p:txBody>
      </p:sp>
    </p:spTree>
    <p:extLst>
      <p:ext uri="{BB962C8B-B14F-4D97-AF65-F5344CB8AC3E}">
        <p14:creationId xmlns:p14="http://schemas.microsoft.com/office/powerpoint/2010/main" val="2438924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B85EFC-C4D6-49B3-A0DE-AAD29D40C3B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6B47720-DEC0-478A-A6E2-3B7D8907F439}"/>
              </a:ext>
            </a:extLst>
          </p:cNvPr>
          <p:cNvSpPr>
            <a:spLocks noGrp="1"/>
          </p:cNvSpPr>
          <p:nvPr>
            <p:ph type="body" idx="1"/>
          </p:nvPr>
        </p:nvSpPr>
        <p:spPr/>
        <p:txBody>
          <a:bodyPr/>
          <a:lstStyle/>
          <a:p>
            <a:r>
              <a:rPr lang="zh-CN" altLang="en-US" b="0" i="0" u="none" strike="noStrike" kern="100" baseline="0" dirty="0">
                <a:latin typeface="Songti SC"/>
              </a:rPr>
              <a:t>社区矫正试点开展至今，共有</a:t>
            </a:r>
            <a:r>
              <a:rPr lang="en-US" altLang="zh-CN" b="0" i="0" u="none" strike="noStrike" kern="100" baseline="0" dirty="0">
                <a:latin typeface="Songti SC"/>
              </a:rPr>
              <a:t>《</a:t>
            </a:r>
            <a:r>
              <a:rPr lang="zh-CN" altLang="en-US" b="0" i="0" u="none" strike="noStrike" kern="100" baseline="0" dirty="0">
                <a:latin typeface="Songti SC"/>
              </a:rPr>
              <a:t>关于开展社区矫正试点工作的通知</a:t>
            </a:r>
            <a:r>
              <a:rPr lang="en-US" altLang="zh-CN" b="0" i="0" u="none" strike="noStrike" kern="100" baseline="0" dirty="0">
                <a:latin typeface="Songti SC"/>
              </a:rPr>
              <a:t>》</a:t>
            </a:r>
            <a:r>
              <a:rPr lang="zh-CN" altLang="en-US" b="0" i="0" u="none" strike="noStrike" kern="100" baseline="0" dirty="0">
                <a:latin typeface="Songti SC"/>
              </a:rPr>
              <a:t>、</a:t>
            </a:r>
            <a:r>
              <a:rPr lang="en-US" altLang="zh-CN" b="0" i="0" u="none" strike="noStrike" kern="100" baseline="0" dirty="0">
                <a:latin typeface="Songti SC"/>
              </a:rPr>
              <a:t>《</a:t>
            </a:r>
            <a:r>
              <a:rPr lang="zh-CN" altLang="en-US" b="0" i="0" u="none" strike="noStrike" kern="100" baseline="0" dirty="0">
                <a:latin typeface="Songti SC"/>
              </a:rPr>
              <a:t>司法行政机关社区矫正工作暂行办法</a:t>
            </a:r>
            <a:r>
              <a:rPr lang="en-US" altLang="zh-CN" b="0" i="0" u="none" strike="noStrike" kern="100" baseline="0" dirty="0">
                <a:latin typeface="Songti SC"/>
              </a:rPr>
              <a:t>》</a:t>
            </a:r>
            <a:r>
              <a:rPr lang="zh-CN" altLang="en-US" b="0" i="0" u="none" strike="noStrike" kern="100" baseline="0" dirty="0">
                <a:latin typeface="Songti SC"/>
              </a:rPr>
              <a:t>、</a:t>
            </a:r>
            <a:r>
              <a:rPr lang="en-US" altLang="zh-CN" b="0" i="0" u="none" strike="noStrike" kern="100" baseline="0" dirty="0">
                <a:latin typeface="Songti SC"/>
              </a:rPr>
              <a:t>《</a:t>
            </a:r>
            <a:r>
              <a:rPr lang="zh-CN" altLang="en-US" b="0" i="0" u="none" strike="noStrike" kern="100" baseline="0" dirty="0">
                <a:latin typeface="Songti SC"/>
              </a:rPr>
              <a:t>关于扩大社区矫正试点范围的通知</a:t>
            </a:r>
            <a:r>
              <a:rPr lang="en-US" altLang="zh-CN" b="0" i="0" u="none" strike="noStrike" kern="100" baseline="0" dirty="0">
                <a:latin typeface="Songti SC"/>
              </a:rPr>
              <a:t>》</a:t>
            </a:r>
            <a:r>
              <a:rPr lang="zh-CN" altLang="en-US" b="0" i="0" u="none" strike="noStrike" kern="100" baseline="0" dirty="0">
                <a:latin typeface="Songti SC"/>
              </a:rPr>
              <a:t>、</a:t>
            </a:r>
            <a:r>
              <a:rPr lang="en-US" altLang="zh-CN" b="0" i="0" u="none" strike="noStrike" kern="100" baseline="0" dirty="0">
                <a:latin typeface="Songti SC"/>
              </a:rPr>
              <a:t>《</a:t>
            </a:r>
            <a:r>
              <a:rPr lang="zh-CN" altLang="en-US" b="0" i="0" u="none" strike="noStrike" kern="100" baseline="0" dirty="0">
                <a:latin typeface="Songti SC"/>
              </a:rPr>
              <a:t>关于在全国试行社区矫正工作的意见</a:t>
            </a:r>
            <a:r>
              <a:rPr lang="en-US" altLang="zh-CN" b="0" i="0" u="none" strike="noStrike" kern="100" baseline="0" dirty="0">
                <a:latin typeface="Songti SC"/>
              </a:rPr>
              <a:t>》</a:t>
            </a:r>
            <a:r>
              <a:rPr lang="zh-CN" altLang="en-US" b="0" i="0" u="none" strike="noStrike" kern="100" baseline="0" dirty="0">
                <a:latin typeface="Songti SC"/>
              </a:rPr>
              <a:t>、</a:t>
            </a:r>
            <a:r>
              <a:rPr lang="en-US" altLang="zh-CN" b="0" i="0" u="none" strike="noStrike" kern="100" baseline="0" dirty="0">
                <a:latin typeface="Songti SC"/>
              </a:rPr>
              <a:t>《</a:t>
            </a:r>
            <a:r>
              <a:rPr lang="zh-CN" altLang="en-US" b="0" i="0" u="none" strike="noStrike" kern="100" baseline="0" dirty="0">
                <a:latin typeface="Songti SC"/>
              </a:rPr>
              <a:t>社区矫正实施办法</a:t>
            </a:r>
            <a:r>
              <a:rPr lang="en-US" altLang="zh-CN" b="0" i="0" u="none" strike="noStrike" kern="100" baseline="0" dirty="0">
                <a:latin typeface="Songti SC"/>
              </a:rPr>
              <a:t>》</a:t>
            </a:r>
            <a:r>
              <a:rPr lang="zh-CN" altLang="en-US" b="0" i="0" u="none" strike="noStrike" kern="100" baseline="0" dirty="0">
                <a:latin typeface="Songti SC"/>
              </a:rPr>
              <a:t>等文件，形成监禁刑与非监禁刑分层次、相衔接的新型刑罚执行体系。</a:t>
            </a:r>
            <a:r>
              <a:rPr lang="en-US" altLang="zh-CN" b="0" i="0" u="none" strike="noStrike" kern="100" baseline="0" dirty="0">
                <a:latin typeface="Songti SC"/>
              </a:rPr>
              <a:t>2019</a:t>
            </a:r>
            <a:r>
              <a:rPr lang="zh-CN" altLang="en-US" b="0" i="0" u="none" strike="noStrike" kern="100" baseline="0" dirty="0">
                <a:latin typeface="Songti SC"/>
              </a:rPr>
              <a:t>年</a:t>
            </a:r>
            <a:r>
              <a:rPr lang="en-US" altLang="zh-CN" b="0" i="0" u="none" strike="noStrike" kern="100" baseline="0" dirty="0">
                <a:latin typeface="Songti SC"/>
              </a:rPr>
              <a:t>12</a:t>
            </a:r>
            <a:r>
              <a:rPr lang="zh-CN" altLang="en-US" b="0" i="0" u="none" strike="noStrike" kern="100" baseline="0" dirty="0">
                <a:latin typeface="Songti SC"/>
              </a:rPr>
              <a:t>月</a:t>
            </a:r>
            <a:r>
              <a:rPr lang="en-US" altLang="zh-CN" b="0" i="0" u="none" strike="noStrike" kern="100" baseline="0" dirty="0">
                <a:latin typeface="Songti SC"/>
              </a:rPr>
              <a:t>28</a:t>
            </a:r>
            <a:r>
              <a:rPr lang="zh-CN" altLang="en-US" b="0" i="0" u="none" strike="noStrike" kern="100" baseline="0" dirty="0">
                <a:latin typeface="Songti SC"/>
              </a:rPr>
              <a:t>日，</a:t>
            </a:r>
            <a:r>
              <a:rPr lang="en-US" altLang="zh-CN" b="0" i="0" u="none" strike="noStrike" kern="100" baseline="0" dirty="0">
                <a:latin typeface="Songti SC"/>
              </a:rPr>
              <a:t>《</a:t>
            </a:r>
            <a:r>
              <a:rPr lang="zh-CN" altLang="en-US" b="0" i="0" u="none" strike="noStrike" kern="100" baseline="0" dirty="0">
                <a:latin typeface="Songti SC"/>
              </a:rPr>
              <a:t>中华人民共和国社区矫正法</a:t>
            </a:r>
            <a:r>
              <a:rPr lang="en-US" altLang="zh-CN" b="0" i="0" u="none" strike="noStrike" kern="100" baseline="0" dirty="0">
                <a:latin typeface="Songti SC"/>
              </a:rPr>
              <a:t>》</a:t>
            </a:r>
            <a:r>
              <a:rPr lang="zh-CN" altLang="en-US" b="0" i="0" u="none" strike="noStrike" kern="100" baseline="0" dirty="0">
                <a:latin typeface="Songti SC"/>
              </a:rPr>
              <a:t>经十三届全国人大常委会第十五次会议表决通过，将于</a:t>
            </a:r>
            <a:r>
              <a:rPr lang="en-US" altLang="zh-CN" b="0" i="0" u="none" strike="noStrike" kern="100" baseline="0" dirty="0">
                <a:latin typeface="Songti SC"/>
              </a:rPr>
              <a:t>2020</a:t>
            </a:r>
            <a:r>
              <a:rPr lang="zh-CN" altLang="en-US" b="0" i="0" u="none" strike="noStrike" kern="100" baseline="0" dirty="0">
                <a:latin typeface="Songti SC"/>
              </a:rPr>
              <a:t>年</a:t>
            </a:r>
            <a:r>
              <a:rPr lang="en-US" altLang="zh-CN" b="0" i="0" u="none" strike="noStrike" kern="100" baseline="0" dirty="0">
                <a:latin typeface="Songti SC"/>
              </a:rPr>
              <a:t>7</a:t>
            </a:r>
            <a:r>
              <a:rPr lang="zh-CN" altLang="en-US" b="0" i="0" u="none" strike="noStrike" kern="100" baseline="0" dirty="0">
                <a:latin typeface="Songti SC"/>
              </a:rPr>
              <a:t>月</a:t>
            </a:r>
            <a:r>
              <a:rPr lang="en-US" altLang="zh-CN" b="0" i="0" u="none" strike="noStrike" kern="100" baseline="0" dirty="0">
                <a:latin typeface="Songti SC"/>
              </a:rPr>
              <a:t>1</a:t>
            </a:r>
            <a:r>
              <a:rPr lang="zh-CN" altLang="en-US" b="0" i="0" u="none" strike="noStrike" kern="100" baseline="0" dirty="0">
                <a:latin typeface="Songti SC"/>
              </a:rPr>
              <a:t>日实施，共九章</a:t>
            </a:r>
            <a:r>
              <a:rPr lang="en-US" altLang="zh-CN" b="0" i="0" u="none" strike="noStrike" kern="100" baseline="0" dirty="0">
                <a:latin typeface="Songti SC"/>
              </a:rPr>
              <a:t>63</a:t>
            </a:r>
            <a:r>
              <a:rPr lang="zh-CN" altLang="en-US" b="0" i="0" u="none" strike="noStrike" kern="100" baseline="0" dirty="0">
                <a:latin typeface="Songti SC"/>
              </a:rPr>
              <a:t>条。作为第一个出台实施细则的省份，上海市高级人民法院、上海市人民检察院、上海市公安局、上海市司法局于</a:t>
            </a:r>
            <a:r>
              <a:rPr lang="en-US" altLang="zh-CN" b="0" i="0" u="none" strike="noStrike" kern="100" baseline="0" dirty="0">
                <a:latin typeface="Songti SC"/>
              </a:rPr>
              <a:t>2020</a:t>
            </a:r>
            <a:r>
              <a:rPr lang="zh-CN" altLang="en-US" b="0" i="0" u="none" strike="noStrike" kern="100" baseline="0" dirty="0">
                <a:latin typeface="Songti SC"/>
              </a:rPr>
              <a:t>年</a:t>
            </a:r>
            <a:r>
              <a:rPr lang="en-US" altLang="zh-CN" b="0" i="0" u="none" strike="noStrike" kern="100" baseline="0" dirty="0">
                <a:latin typeface="Songti SC"/>
              </a:rPr>
              <a:t>8</a:t>
            </a:r>
            <a:r>
              <a:rPr lang="zh-CN" altLang="en-US" b="0" i="0" u="none" strike="noStrike" kern="100" baseline="0" dirty="0">
                <a:latin typeface="Songti SC"/>
              </a:rPr>
              <a:t>月</a:t>
            </a:r>
            <a:r>
              <a:rPr lang="en-US" altLang="zh-CN" b="0" i="0" u="none" strike="noStrike" kern="100" baseline="0" dirty="0">
                <a:latin typeface="Songti SC"/>
              </a:rPr>
              <a:t>13</a:t>
            </a:r>
            <a:r>
              <a:rPr lang="zh-CN" altLang="en-US" b="0" i="0" u="none" strike="noStrike" kern="100" baseline="0" dirty="0">
                <a:latin typeface="Songti SC"/>
              </a:rPr>
              <a:t>日正式会签完成</a:t>
            </a:r>
            <a:r>
              <a:rPr lang="en-US" altLang="zh-CN" b="0" i="0" u="none" strike="noStrike" kern="100" baseline="0" dirty="0">
                <a:latin typeface="Songti SC"/>
              </a:rPr>
              <a:t>《</a:t>
            </a:r>
            <a:r>
              <a:rPr lang="zh-CN" altLang="en-US" b="0" i="0" u="none" strike="noStrike" kern="100" baseline="0" dirty="0">
                <a:latin typeface="Songti SC"/>
              </a:rPr>
              <a:t>关于贯彻落实</a:t>
            </a:r>
            <a:r>
              <a:rPr lang="en-US" altLang="zh-CN" b="0" i="0" u="none" strike="noStrike" kern="100" baseline="0" dirty="0">
                <a:latin typeface="Songti SC"/>
              </a:rPr>
              <a:t>&lt;</a:t>
            </a:r>
            <a:r>
              <a:rPr lang="zh-CN" altLang="en-US" b="0" i="0" u="none" strike="noStrike" kern="100" baseline="0" dirty="0">
                <a:latin typeface="Songti SC"/>
              </a:rPr>
              <a:t>中华人民共和国社区矫正法实施办法</a:t>
            </a:r>
            <a:r>
              <a:rPr lang="en-US" altLang="zh-CN" b="0" i="0" u="none" strike="noStrike" kern="100" baseline="0" dirty="0">
                <a:latin typeface="Songti SC"/>
              </a:rPr>
              <a:t>&gt;</a:t>
            </a:r>
            <a:r>
              <a:rPr lang="zh-CN" altLang="en-US" b="0" i="0" u="none" strike="noStrike" kern="100" baseline="0" dirty="0">
                <a:latin typeface="Songti SC"/>
              </a:rPr>
              <a:t>的实施细则</a:t>
            </a:r>
            <a:r>
              <a:rPr lang="en-US" altLang="zh-CN" b="0" i="0" u="none" strike="noStrike" kern="100" baseline="0" dirty="0">
                <a:latin typeface="Songti SC"/>
              </a:rPr>
              <a:t>》</a:t>
            </a:r>
            <a:r>
              <a:rPr lang="zh-CN" altLang="en-US" b="0" i="0" u="none" strike="noStrike" kern="100" baseline="0" dirty="0">
                <a:latin typeface="Songti SC"/>
              </a:rPr>
              <a:t>，该细则将于</a:t>
            </a:r>
            <a:r>
              <a:rPr lang="en-US" altLang="zh-CN" b="0" i="0" u="none" strike="noStrike" kern="100" baseline="0" dirty="0">
                <a:latin typeface="Songti SC"/>
              </a:rPr>
              <a:t>2020</a:t>
            </a:r>
            <a:r>
              <a:rPr lang="zh-CN" altLang="en-US" b="0" i="0" u="none" strike="noStrike" kern="100" baseline="0" dirty="0">
                <a:latin typeface="Songti SC"/>
              </a:rPr>
              <a:t>年</a:t>
            </a:r>
            <a:r>
              <a:rPr lang="en-US" altLang="zh-CN" b="0" i="0" u="none" strike="noStrike" kern="100" baseline="0" dirty="0">
                <a:latin typeface="Songti SC"/>
              </a:rPr>
              <a:t>8</a:t>
            </a:r>
            <a:r>
              <a:rPr lang="zh-CN" altLang="en-US" b="0" i="0" u="none" strike="noStrike" kern="100" baseline="0" dirty="0">
                <a:latin typeface="Songti SC"/>
              </a:rPr>
              <a:t>月</a:t>
            </a:r>
            <a:r>
              <a:rPr lang="en-US" altLang="zh-CN" b="0" i="0" u="none" strike="noStrike" kern="100" baseline="0" dirty="0">
                <a:latin typeface="Songti SC"/>
              </a:rPr>
              <a:t>20</a:t>
            </a:r>
            <a:r>
              <a:rPr lang="zh-CN" altLang="en-US" b="0" i="0" u="none" strike="noStrike" kern="100" baseline="0" dirty="0">
                <a:latin typeface="Songti SC"/>
              </a:rPr>
              <a:t>日起施行。</a:t>
            </a:r>
            <a:endParaRPr lang="zh-CN" altLang="en-US" dirty="0"/>
          </a:p>
        </p:txBody>
      </p:sp>
    </p:spTree>
    <p:extLst>
      <p:ext uri="{BB962C8B-B14F-4D97-AF65-F5344CB8AC3E}">
        <p14:creationId xmlns:p14="http://schemas.microsoft.com/office/powerpoint/2010/main" val="23939193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0C9CA9-A345-4DA9-86E5-58FAD13F280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9BAADD8-357A-4E5D-809C-95685AC8CD04}"/>
              </a:ext>
            </a:extLst>
          </p:cNvPr>
          <p:cNvSpPr>
            <a:spLocks noGrp="1"/>
          </p:cNvSpPr>
          <p:nvPr>
            <p:ph type="body" idx="1"/>
          </p:nvPr>
        </p:nvSpPr>
        <p:spPr/>
        <p:txBody>
          <a:bodyPr/>
          <a:lstStyle/>
          <a:p>
            <a:pPr marR="0" lvl="1" rtl="0"/>
            <a:r>
              <a:rPr lang="en-US" altLang="zh-CN" b="0" i="0" u="none" strike="noStrike" kern="100" baseline="0">
                <a:latin typeface="Songti SC"/>
              </a:rPr>
              <a:t>6.</a:t>
            </a:r>
            <a:r>
              <a:rPr lang="zh-CN" altLang="en-US" b="0" i="0" u="none" strike="noStrike" kern="100" baseline="0">
                <a:latin typeface="Songti SC"/>
              </a:rPr>
              <a:t>文书核查及送达时限</a:t>
            </a:r>
          </a:p>
          <a:p>
            <a:pPr marR="0" lvl="1" rtl="0"/>
            <a:r>
              <a:rPr lang="zh-CN" altLang="en-US" b="0" i="0" u="none" strike="noStrike" kern="100" baseline="0">
                <a:latin typeface="Songti SC"/>
              </a:rPr>
              <a:t>社区矫正机构收到社区矫正决定机关的判决书、裁定书、决定书、执行通知书、结案登记表等法律文书后，应当做好收文登记，核查法律文书是否齐全。</a:t>
            </a:r>
          </a:p>
          <a:p>
            <a:pPr marR="0" lvl="1" rtl="0"/>
            <a:r>
              <a:rPr lang="zh-CN" altLang="en-US" b="0" i="0" u="none" strike="noStrike" kern="100" baseline="0">
                <a:latin typeface="Songti SC"/>
              </a:rPr>
              <a:t>法律文书齐全的，社区矫正决定机关应当自判决、裁定或者决定生效之日起五日内通知执行地社区矫正机构，并在</a:t>
            </a:r>
            <a:r>
              <a:rPr lang="en-US" altLang="zh-CN" b="0" i="0" u="none" strike="noStrike" kern="100" baseline="0">
                <a:latin typeface="Songti SC"/>
              </a:rPr>
              <a:t>10</a:t>
            </a:r>
            <a:r>
              <a:rPr lang="zh-CN" altLang="en-US" b="0" i="0" u="none" strike="noStrike" kern="100" baseline="0">
                <a:latin typeface="Songti SC"/>
              </a:rPr>
              <a:t>日内送达有关法律文书，同时抄送人民检察院和执行地公安机关。社区矫正决定地与执行地不在同一地方的，由执行地社区矫正机构将法律文书转送所在地的人民检察院、公安机关。法律文书不齐全或者有误的，应当及时通知或函告有关机关补齐或更正。有关机关应当在</a:t>
            </a:r>
            <a:r>
              <a:rPr lang="en-US" altLang="zh-CN" b="0" i="0" u="none" strike="noStrike" kern="100" baseline="0">
                <a:latin typeface="Songti SC"/>
              </a:rPr>
              <a:t>5</a:t>
            </a:r>
            <a:r>
              <a:rPr lang="zh-CN" altLang="en-US" b="0" i="0" u="none" strike="noStrike" kern="100" baseline="0">
                <a:latin typeface="Songti SC"/>
              </a:rPr>
              <a:t>日内补齐或更正，并送达区社区矫正机构。</a:t>
            </a:r>
            <a:endParaRPr lang="zh-CN" altLang="en-US"/>
          </a:p>
        </p:txBody>
      </p:sp>
    </p:spTree>
    <p:extLst>
      <p:ext uri="{BB962C8B-B14F-4D97-AF65-F5344CB8AC3E}">
        <p14:creationId xmlns:p14="http://schemas.microsoft.com/office/powerpoint/2010/main" val="39048980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142F96-E5C5-468A-9FAE-3E116FCE11A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567EF6D-20A2-4E92-BC60-EA7EC5EF0396}"/>
              </a:ext>
            </a:extLst>
          </p:cNvPr>
          <p:cNvSpPr>
            <a:spLocks noGrp="1"/>
          </p:cNvSpPr>
          <p:nvPr>
            <p:ph type="body" idx="1"/>
          </p:nvPr>
        </p:nvSpPr>
        <p:spPr/>
        <p:txBody>
          <a:bodyPr>
            <a:normAutofit lnSpcReduction="10000"/>
          </a:bodyPr>
          <a:lstStyle/>
          <a:p>
            <a:pPr marR="0" lvl="1" rtl="0"/>
            <a:r>
              <a:rPr lang="en-US" altLang="zh-CN" b="0" i="0" u="none" strike="noStrike" kern="100" baseline="0" dirty="0">
                <a:latin typeface="Songti SC"/>
              </a:rPr>
              <a:t>7.</a:t>
            </a:r>
            <a:r>
              <a:rPr lang="zh-CN" altLang="en-US" b="0" i="0" u="none" strike="noStrike" kern="100" baseline="0" dirty="0">
                <a:latin typeface="Songti SC"/>
              </a:rPr>
              <a:t>报到规定</a:t>
            </a:r>
          </a:p>
          <a:p>
            <a:pPr marR="0" lvl="1" rtl="0"/>
            <a:r>
              <a:rPr lang="zh-CN" altLang="en-US" b="0" i="0" u="none" strike="noStrike" kern="100" baseline="0" dirty="0">
                <a:latin typeface="Songti SC"/>
              </a:rPr>
              <a:t>被判处管制、宣告缓刑的社区矫正对象应当自判决、裁定生效之日起</a:t>
            </a:r>
            <a:r>
              <a:rPr lang="en-US" altLang="zh-CN" b="0" i="0" u="none" strike="noStrike" kern="100" baseline="0" dirty="0">
                <a:latin typeface="Songti SC"/>
              </a:rPr>
              <a:t>10</a:t>
            </a:r>
            <a:r>
              <a:rPr lang="zh-CN" altLang="en-US" b="0" i="0" u="none" strike="noStrike" kern="100" baseline="0" dirty="0">
                <a:latin typeface="Songti SC"/>
              </a:rPr>
              <a:t>日内凭社区矫正告知书、社区矫正保证书、生效判决书、假释裁定书到执行地的社区矫正机构报到。</a:t>
            </a:r>
          </a:p>
          <a:p>
            <a:pPr marR="0" lvl="1" rtl="0"/>
            <a:r>
              <a:rPr lang="zh-CN" altLang="en-US" b="0" i="0" u="none" strike="noStrike" kern="100" baseline="0" dirty="0">
                <a:latin typeface="Songti SC"/>
              </a:rPr>
              <a:t>人民法院决定暂予监外执行的社区矫正对象，由看守所或者执行取保候审、监视居住的公安机关自收到决定之日起</a:t>
            </a:r>
            <a:r>
              <a:rPr lang="en-US" altLang="zh-CN" b="0" i="0" u="none" strike="noStrike" kern="100" baseline="0" dirty="0">
                <a:latin typeface="Songti SC"/>
              </a:rPr>
              <a:t>10</a:t>
            </a:r>
            <a:r>
              <a:rPr lang="zh-CN" altLang="en-US" b="0" i="0" u="none" strike="noStrike" kern="100" baseline="0" dirty="0">
                <a:latin typeface="Songti SC"/>
              </a:rPr>
              <a:t>日内将社区矫正对象移送社区矫正机构。</a:t>
            </a:r>
          </a:p>
          <a:p>
            <a:pPr marR="0" lvl="1" rtl="0"/>
            <a:r>
              <a:rPr lang="zh-CN" altLang="en-US" b="0" i="0" u="none" strike="noStrike" kern="100" baseline="0" dirty="0">
                <a:latin typeface="Songti SC"/>
              </a:rPr>
              <a:t>监狱管理机关、公安机关批准暂予监外执行的社区矫正对象，由监狱或者看守所自收到批准决定之日起十日内将社区矫正对象移送社区矫正机构。</a:t>
            </a:r>
          </a:p>
          <a:p>
            <a:pPr marR="0" lvl="1" rtl="0"/>
            <a:r>
              <a:rPr lang="zh-CN" altLang="en-US" b="0" i="0" u="none" strike="noStrike" kern="100" baseline="0" dirty="0">
                <a:latin typeface="Songti SC"/>
              </a:rPr>
              <a:t>社区矫正机构收到法律文书后，发现社区矫正对象未按规定时限报到的，应当立即组织查找，并向社区矫正对象的家属、监护人或直系亲属书面告知社区矫正对象未按规定时间报到的情况及后果；</a:t>
            </a:r>
            <a:r>
              <a:rPr lang="en-US" altLang="zh-CN" b="0" i="0" u="none" strike="noStrike" kern="100" baseline="0" dirty="0">
                <a:latin typeface="Songti SC"/>
              </a:rPr>
              <a:t>24</a:t>
            </a:r>
            <a:r>
              <a:rPr lang="zh-CN" altLang="en-US" b="0" i="0" u="none" strike="noStrike" kern="100" baseline="0" dirty="0">
                <a:latin typeface="Songti SC"/>
              </a:rPr>
              <a:t>小时内查找无果的，应当书面提请公安机关予以协助查找。公安机关应当予以协助，并及时反馈查找进展情况。</a:t>
            </a:r>
          </a:p>
          <a:p>
            <a:pPr marR="0" lvl="1" rtl="0"/>
            <a:r>
              <a:rPr lang="zh-CN" altLang="en-US" b="0" i="0" u="none" strike="noStrike" kern="100" baseline="0" dirty="0">
                <a:latin typeface="Songti SC"/>
              </a:rPr>
              <a:t>社区矫正机构应当及时将有关情况书面通报社区矫正决定机关和区人民检察院；对被裁定假释的罪犯，应当同时抄送原服刑的看守所、监狱。</a:t>
            </a:r>
            <a:endParaRPr lang="en-US" altLang="zh-CN" b="0" i="0" u="none" strike="noStrike" kern="100" baseline="0" dirty="0">
              <a:latin typeface="Songti SC"/>
            </a:endParaRPr>
          </a:p>
        </p:txBody>
      </p:sp>
    </p:spTree>
    <p:extLst>
      <p:ext uri="{BB962C8B-B14F-4D97-AF65-F5344CB8AC3E}">
        <p14:creationId xmlns:p14="http://schemas.microsoft.com/office/powerpoint/2010/main" val="774330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A100E4-1C90-4084-A74C-AC5B334C96C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8D1ED3B-901C-4D98-B848-ABAE394B12DA}"/>
              </a:ext>
            </a:extLst>
          </p:cNvPr>
          <p:cNvSpPr>
            <a:spLocks noGrp="1"/>
          </p:cNvSpPr>
          <p:nvPr>
            <p:ph type="body" idx="1"/>
          </p:nvPr>
        </p:nvSpPr>
        <p:spPr/>
        <p:txBody>
          <a:bodyPr/>
          <a:lstStyle/>
          <a:p>
            <a:pPr marR="0" lvl="1" rtl="0"/>
            <a:r>
              <a:rPr lang="en-US" altLang="zh-CN" b="0" i="0" u="none" strike="noStrike" kern="100" baseline="0">
                <a:latin typeface="Songti SC"/>
              </a:rPr>
              <a:t>8.</a:t>
            </a:r>
            <a:r>
              <a:rPr lang="zh-CN" altLang="en-US" b="0" i="0" u="none" strike="noStrike" kern="100" baseline="0">
                <a:latin typeface="Songti SC"/>
              </a:rPr>
              <a:t>接收</a:t>
            </a:r>
          </a:p>
          <a:p>
            <a:pPr marR="0" lvl="1" rtl="0"/>
            <a:r>
              <a:rPr lang="zh-CN" altLang="en-US" b="0" i="0" u="none" strike="noStrike" kern="100" baseline="0">
                <a:latin typeface="Songti SC"/>
              </a:rPr>
              <a:t>社区矫正机构应当依法接收社区矫正对象，核对法律文书、核实身份、办理接收登记、建立档案，并宣告社区矫正对象的犯罪事实、执行社区矫正的期限以及应当遵守的规定。</a:t>
            </a:r>
            <a:endParaRPr lang="zh-CN" altLang="en-US"/>
          </a:p>
        </p:txBody>
      </p:sp>
    </p:spTree>
    <p:extLst>
      <p:ext uri="{BB962C8B-B14F-4D97-AF65-F5344CB8AC3E}">
        <p14:creationId xmlns:p14="http://schemas.microsoft.com/office/powerpoint/2010/main" val="755646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2B6B42-1790-4D91-B3DB-332122294162}"/>
              </a:ext>
            </a:extLst>
          </p:cNvPr>
          <p:cNvSpPr>
            <a:spLocks noGrp="1"/>
          </p:cNvSpPr>
          <p:nvPr>
            <p:ph type="title"/>
          </p:nvPr>
        </p:nvSpPr>
        <p:spPr/>
        <p:txBody>
          <a:bodyPr/>
          <a:lstStyle/>
          <a:p>
            <a:pPr marR="0" rtl="0"/>
            <a:r>
              <a:rPr lang="zh-CN" altLang="en-US" b="0" i="0" u="none" strike="noStrike" kern="2200" baseline="0" dirty="0">
                <a:latin typeface="Songti SC"/>
              </a:rPr>
              <a:t>第三节 社区矫正的监督与管理</a:t>
            </a:r>
          </a:p>
        </p:txBody>
      </p:sp>
      <p:sp>
        <p:nvSpPr>
          <p:cNvPr id="3" name="文本占位符 2">
            <a:extLst>
              <a:ext uri="{FF2B5EF4-FFF2-40B4-BE49-F238E27FC236}">
                <a16:creationId xmlns:a16="http://schemas.microsoft.com/office/drawing/2014/main" id="{E5675224-7800-49E6-9ED8-237F4F35E554}"/>
              </a:ext>
            </a:extLst>
          </p:cNvPr>
          <p:cNvSpPr>
            <a:spLocks noGrp="1"/>
          </p:cNvSpPr>
          <p:nvPr>
            <p:ph type="body" idx="1"/>
          </p:nvPr>
        </p:nvSpPr>
        <p:spPr/>
        <p:txBody>
          <a:bodyPr>
            <a:normAutofit/>
          </a:bodyPr>
          <a:lstStyle/>
          <a:p>
            <a:pPr marR="0" lvl="1" rtl="0"/>
            <a:r>
              <a:rPr lang="zh-CN" altLang="en-US" b="0" i="0" u="none" strike="noStrike" kern="100" baseline="0" dirty="0">
                <a:latin typeface="Songti SC"/>
              </a:rPr>
              <a:t>社区矫正机构在办理接收手续后，应当书面告知社区矫正对象在</a:t>
            </a:r>
            <a:r>
              <a:rPr lang="en-US" altLang="zh-CN" b="0" i="0" u="none" strike="noStrike" kern="100" baseline="0" dirty="0">
                <a:latin typeface="Songti SC"/>
              </a:rPr>
              <a:t>3</a:t>
            </a:r>
            <a:r>
              <a:rPr lang="zh-CN" altLang="en-US" b="0" i="0" u="none" strike="noStrike" kern="100" baseline="0" dirty="0">
                <a:latin typeface="Songti SC"/>
              </a:rPr>
              <a:t>日内到指定司法所报到，并按期参加入矫宣告。社区矫正对象在社区矫正期间应当遵守法律、行政法规，履行判决、裁定、暂予监外执行决定等法律文书确定的义务，遵守国务院司法行政部门关于报告、会客、外出、迁居、保外就医等监督管理规定，服从社区矫正机构的管理。</a:t>
            </a:r>
            <a:endParaRPr lang="en-US" altLang="zh-CN" b="0" i="0" u="none" strike="noStrike" kern="100" baseline="0" dirty="0">
              <a:latin typeface="Songti SC"/>
            </a:endParaRPr>
          </a:p>
        </p:txBody>
      </p:sp>
    </p:spTree>
    <p:extLst>
      <p:ext uri="{BB962C8B-B14F-4D97-AF65-F5344CB8AC3E}">
        <p14:creationId xmlns:p14="http://schemas.microsoft.com/office/powerpoint/2010/main" val="3344399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B9D080-4EE2-439B-8872-A97D3D5E709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3A2EBC0-3EAD-462B-8020-907E7730B8AA}"/>
              </a:ext>
            </a:extLst>
          </p:cNvPr>
          <p:cNvSpPr>
            <a:spLocks noGrp="1"/>
          </p:cNvSpPr>
          <p:nvPr>
            <p:ph type="body" idx="1"/>
          </p:nvPr>
        </p:nvSpPr>
        <p:spPr/>
        <p:txBody>
          <a:bodyPr>
            <a:normAutofit lnSpcReduction="10000"/>
          </a:bodyPr>
          <a:lstStyle/>
          <a:p>
            <a:pPr marR="0" lvl="0" rtl="0"/>
            <a:r>
              <a:rPr lang="zh-CN" altLang="en-US" b="0" i="0" u="none" strike="noStrike" kern="100" baseline="0" dirty="0">
                <a:latin typeface="Songti SC"/>
              </a:rPr>
              <a:t>一、日常管理</a:t>
            </a:r>
          </a:p>
          <a:p>
            <a:pPr marR="0" lvl="1" rtl="0"/>
            <a:r>
              <a:rPr lang="zh-CN" altLang="en-US" b="0" i="0" u="none" strike="noStrike" kern="100" baseline="0" dirty="0">
                <a:latin typeface="Songti SC"/>
              </a:rPr>
              <a:t>（一）个案管理</a:t>
            </a:r>
          </a:p>
          <a:p>
            <a:pPr marR="0" lvl="1" rtl="0"/>
            <a:r>
              <a:rPr lang="zh-CN" altLang="en-US" b="0" i="0" u="none" strike="noStrike" kern="100" baseline="0" dirty="0">
                <a:latin typeface="Songti SC"/>
              </a:rPr>
              <a:t>社区矫正机构应当根据裁判内容和社区矫正对象的性别、年龄、心理特点、健康状况、犯罪原因、犯罪类型、犯罪情节、悔罪表现等情况，制定有针对性的矫正方案，实现分类管理、个别化矫正。矫正方案应当根据社区矫正对象的表现等情况相应调整。</a:t>
            </a:r>
          </a:p>
          <a:p>
            <a:pPr marR="0" lvl="1" rtl="0"/>
            <a:r>
              <a:rPr lang="zh-CN" altLang="en-US" b="0" i="0" u="none" strike="noStrike" kern="100" baseline="0" dirty="0">
                <a:latin typeface="Songti SC"/>
              </a:rPr>
              <a:t>（二）矫正小组</a:t>
            </a:r>
          </a:p>
          <a:p>
            <a:pPr marR="0" lvl="1" rtl="0"/>
            <a:r>
              <a:rPr lang="zh-CN" altLang="en-US" b="0" i="0" u="none" strike="noStrike" kern="100" baseline="0" dirty="0">
                <a:latin typeface="Songti SC"/>
              </a:rPr>
              <a:t>社区矫正机构应当根据社区矫正对象的情况，为其确定矫正小组，负责落实相应的矫正方案。根据需要，矫正小组可以由司法所、居民委员会、村民委员会的人员，社区矫正对象的监护人、家庭成员，所在单位或者就读学校的人员以及社会工作者、志愿者等组成。社区矫正对象为女性的，矫正小组中应有女性成员。社区矫正对象为未成年人的，矫正小组中应当有熟悉未成年人特点，具有法律、教育或心理等专业的人员。</a:t>
            </a:r>
            <a:endParaRPr lang="en-US" altLang="zh-CN" b="0" i="0" u="none" strike="noStrike" kern="100" baseline="0" dirty="0">
              <a:latin typeface="Songti SC"/>
            </a:endParaRPr>
          </a:p>
        </p:txBody>
      </p:sp>
    </p:spTree>
    <p:extLst>
      <p:ext uri="{BB962C8B-B14F-4D97-AF65-F5344CB8AC3E}">
        <p14:creationId xmlns:p14="http://schemas.microsoft.com/office/powerpoint/2010/main" val="52621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BB8910-2999-4FEA-9611-229C39A12AD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E80C77E-BD2E-41B0-92BC-71A889B94994}"/>
              </a:ext>
            </a:extLst>
          </p:cNvPr>
          <p:cNvSpPr>
            <a:spLocks noGrp="1"/>
          </p:cNvSpPr>
          <p:nvPr>
            <p:ph type="body" idx="1"/>
          </p:nvPr>
        </p:nvSpPr>
        <p:spPr/>
        <p:txBody>
          <a:bodyPr/>
          <a:lstStyle/>
          <a:p>
            <a:pPr marR="0" lvl="1" rtl="0"/>
            <a:r>
              <a:rPr lang="zh-CN" altLang="en-US" b="0" i="0" u="none" strike="noStrike" kern="100" baseline="0">
                <a:latin typeface="Songti SC"/>
              </a:rPr>
              <a:t>（三）入矫宣告</a:t>
            </a:r>
          </a:p>
          <a:p>
            <a:pPr marR="0" lvl="1" rtl="0"/>
            <a:r>
              <a:rPr lang="zh-CN" altLang="en-US" b="0" i="0" u="none" strike="noStrike" kern="100" baseline="0">
                <a:latin typeface="Songti SC"/>
              </a:rPr>
              <a:t>社区矫正机构接收社区矫正对象后，应当在</a:t>
            </a:r>
            <a:r>
              <a:rPr lang="en-US" altLang="zh-CN" b="0" i="0" u="none" strike="noStrike" kern="100" baseline="0">
                <a:latin typeface="Songti SC"/>
              </a:rPr>
              <a:t>5</a:t>
            </a:r>
            <a:r>
              <a:rPr lang="zh-CN" altLang="en-US" b="0" i="0" u="none" strike="noStrike" kern="100" baseline="0">
                <a:latin typeface="Songti SC"/>
              </a:rPr>
              <a:t>个工作日内组织社区矫正入矫宣告。</a:t>
            </a:r>
          </a:p>
          <a:p>
            <a:pPr marR="0" lvl="1" rtl="0"/>
            <a:r>
              <a:rPr lang="zh-CN" altLang="en-US" b="0" i="0" u="none" strike="noStrike" kern="100" baseline="0">
                <a:latin typeface="Songti SC"/>
              </a:rPr>
              <a:t>司法所工作人员、社会工作者、暂予监外执行社区矫正对象的保证人应当参加宣告。社区民警、居（村）民委员会的人员、群众代表、社区矫正对象所在单位、家庭成员以及志愿者可以参加宣告。社区矫正对象为未成年人的，区社区矫正机构应当通知其监护人到场，且宣告不公开进行。</a:t>
            </a:r>
          </a:p>
          <a:p>
            <a:pPr marR="0" lvl="1" rtl="0"/>
            <a:r>
              <a:rPr lang="zh-CN" altLang="en-US" b="0" i="0" u="none" strike="noStrike" kern="100" baseline="0">
                <a:latin typeface="Songti SC"/>
              </a:rPr>
              <a:t>社区矫正机构应将宣告时间、地点提前告知司法所、公安机关和人民检察院。</a:t>
            </a:r>
            <a:endParaRPr lang="zh-CN" altLang="en-US"/>
          </a:p>
        </p:txBody>
      </p:sp>
    </p:spTree>
    <p:extLst>
      <p:ext uri="{BB962C8B-B14F-4D97-AF65-F5344CB8AC3E}">
        <p14:creationId xmlns:p14="http://schemas.microsoft.com/office/powerpoint/2010/main" val="14278896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2B84B2-997E-4B00-8E7E-C8D41F5F819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A348FBF-5FDB-4D46-B336-72907F32B7E8}"/>
              </a:ext>
            </a:extLst>
          </p:cNvPr>
          <p:cNvSpPr>
            <a:spLocks noGrp="1"/>
          </p:cNvSpPr>
          <p:nvPr>
            <p:ph type="body" idx="1"/>
          </p:nvPr>
        </p:nvSpPr>
        <p:spPr/>
        <p:txBody>
          <a:bodyPr>
            <a:normAutofit/>
          </a:bodyPr>
          <a:lstStyle/>
          <a:p>
            <a:pPr marR="0" lvl="1" rtl="0"/>
            <a:r>
              <a:rPr lang="zh-CN" altLang="en-US" b="0" i="0" u="none" strike="noStrike" kern="100" baseline="0" dirty="0">
                <a:latin typeface="Songti SC"/>
              </a:rPr>
              <a:t>（四）日常管理考核</a:t>
            </a:r>
          </a:p>
          <a:p>
            <a:pPr marR="0" lvl="1" rtl="0"/>
            <a:r>
              <a:rPr lang="zh-CN" altLang="en-US" b="0" i="0" u="none" strike="noStrike" kern="100" baseline="0" dirty="0">
                <a:latin typeface="Songti SC"/>
              </a:rPr>
              <a:t>社区矫正机构、司法所依法对社区矫正对象遵守社区矫正规定情况、服从监督管理和接受教育帮扶情况以及其他日常表现情况开展日常管理考核。</a:t>
            </a:r>
          </a:p>
          <a:p>
            <a:pPr marR="0" lvl="1" rtl="0"/>
            <a:r>
              <a:rPr lang="zh-CN" altLang="en-US" b="0" i="0" u="none" strike="noStrike" kern="100" baseline="0" dirty="0">
                <a:latin typeface="Songti SC"/>
              </a:rPr>
              <a:t>社区矫正机构应当对日常管理考核结果进行公示，并作为实施分类、分级管理和依法给予表扬、训诫、警告以及提请治安管理处罚的依据。社区矫正对象对考核结果有异议的可以申请复核。社区矫正对象为未成年人的，日常考核奖惩不公开进行，需要依法惩处的，应通知监护人到场。</a:t>
            </a:r>
          </a:p>
          <a:p>
            <a:pPr marR="0" lvl="1" rtl="0"/>
            <a:r>
              <a:rPr lang="zh-CN" altLang="en-US" b="0" i="0" u="none" strike="noStrike" kern="100" baseline="0" dirty="0">
                <a:latin typeface="Songti SC"/>
              </a:rPr>
              <a:t>社区矫正对象日常管理考核以及分类、分级管理的方式、标准、要求由市社区矫正机构根据工作实际制定，并抄送同级人民检察院。</a:t>
            </a:r>
          </a:p>
          <a:p>
            <a:pPr marR="0" lvl="1" rtl="0"/>
            <a:r>
              <a:rPr lang="zh-CN" altLang="en-US" b="0" i="0" u="none" strike="noStrike" kern="100" baseline="0" dirty="0">
                <a:latin typeface="Songti SC"/>
              </a:rPr>
              <a:t>社区矫正机构应当根据社区矫正对象被判处管制、宣告缓刑、裁定假释和决定暂予监外执行的不同裁判内容和犯罪类型、矫正阶段、再犯罪风险以及日常考核管理等情况，进行综合评估，划分不同类别、级别，实施分类、分级矫正。</a:t>
            </a:r>
            <a:endParaRPr lang="en-US" altLang="zh-CN" b="0" i="0" u="none" strike="noStrike" kern="100" baseline="0" dirty="0">
              <a:latin typeface="Songti SC"/>
            </a:endParaRPr>
          </a:p>
        </p:txBody>
      </p:sp>
    </p:spTree>
    <p:extLst>
      <p:ext uri="{BB962C8B-B14F-4D97-AF65-F5344CB8AC3E}">
        <p14:creationId xmlns:p14="http://schemas.microsoft.com/office/powerpoint/2010/main" val="34534688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03589A-AAD1-424E-B337-085BB544853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42033A2-B339-4F56-993E-1FB92B3610E1}"/>
              </a:ext>
            </a:extLst>
          </p:cNvPr>
          <p:cNvSpPr>
            <a:spLocks noGrp="1"/>
          </p:cNvSpPr>
          <p:nvPr>
            <p:ph type="body" idx="1"/>
          </p:nvPr>
        </p:nvSpPr>
        <p:spPr/>
        <p:txBody>
          <a:bodyPr>
            <a:normAutofit fontScale="92500"/>
          </a:bodyPr>
          <a:lstStyle/>
          <a:p>
            <a:pPr marR="0" lvl="1" rtl="0"/>
            <a:r>
              <a:rPr lang="zh-CN" altLang="en-US" b="0" i="0" u="none" strike="noStrike" kern="100" baseline="0" dirty="0">
                <a:latin typeface="Songti SC"/>
              </a:rPr>
              <a:t>（五）矫正方案</a:t>
            </a:r>
          </a:p>
          <a:p>
            <a:pPr marR="0" lvl="1" rtl="0"/>
            <a:r>
              <a:rPr lang="zh-CN" altLang="en-US" b="0" i="0" u="none" strike="noStrike" kern="100" baseline="0" dirty="0">
                <a:latin typeface="Songti SC"/>
              </a:rPr>
              <a:t>社区矫正机构应当在社区矫正对象纳管后的</a:t>
            </a:r>
            <a:r>
              <a:rPr lang="en-US" altLang="zh-CN" b="0" i="0" u="none" strike="noStrike" kern="100" baseline="0" dirty="0">
                <a:latin typeface="Songti SC"/>
              </a:rPr>
              <a:t>5</a:t>
            </a:r>
            <a:r>
              <a:rPr lang="zh-CN" altLang="en-US" b="0" i="0" u="none" strike="noStrike" kern="100" baseline="0" dirty="0">
                <a:latin typeface="Songti SC"/>
              </a:rPr>
              <a:t>个工作日内制定初期矫正方案。初期矫正方案执行期满前的</a:t>
            </a:r>
            <a:r>
              <a:rPr lang="en-US" altLang="zh-CN" b="0" i="0" u="none" strike="noStrike" kern="100" baseline="0" dirty="0">
                <a:latin typeface="Songti SC"/>
              </a:rPr>
              <a:t>5</a:t>
            </a:r>
            <a:r>
              <a:rPr lang="zh-CN" altLang="en-US" b="0" i="0" u="none" strike="noStrike" kern="100" baseline="0" dirty="0">
                <a:latin typeface="Songti SC"/>
              </a:rPr>
              <a:t>个工作日内，区社区矫正机构应当对初期矫正方案进行评估，并根据评估情况，确定继续沿用或调整矫正方案。</a:t>
            </a:r>
          </a:p>
          <a:p>
            <a:pPr marR="0" lvl="1" rtl="0"/>
            <a:r>
              <a:rPr lang="zh-CN" altLang="en-US" b="0" i="0" u="none" strike="noStrike" kern="100" baseline="0" dirty="0">
                <a:latin typeface="Songti SC"/>
              </a:rPr>
              <a:t>社区矫正机构应当根据社区矫正对象的性别、年龄、心理特点、健康状况、犯罪原因、悔罪表现等具体情况，结合分类、分级管理要求，依法为社区矫正对象制定矫正方案。社区矫正对象为未成年人的，制定矫正方案还应充分考虑其成长经历、家庭监护条件和未来发展需要等情况。矫正方案主要包括以下几个部分：</a:t>
            </a:r>
          </a:p>
          <a:p>
            <a:pPr marR="0" lvl="1" rtl="0"/>
            <a:r>
              <a:rPr lang="zh-CN" altLang="en-US" b="0" i="0" u="none" strike="noStrike" kern="100" baseline="0" dirty="0">
                <a:latin typeface="Songti SC"/>
              </a:rPr>
              <a:t>（</a:t>
            </a:r>
            <a:r>
              <a:rPr lang="en-US" altLang="zh-CN" b="0" i="0" u="none" strike="noStrike" kern="100" baseline="0" dirty="0">
                <a:latin typeface="Songti SC"/>
              </a:rPr>
              <a:t>1</a:t>
            </a:r>
            <a:r>
              <a:rPr lang="zh-CN" altLang="en-US" b="0" i="0" u="none" strike="noStrike" kern="100" baseline="0" dirty="0">
                <a:latin typeface="Songti SC"/>
              </a:rPr>
              <a:t>）社区矫正对象基本情况，包括社区矫正对象犯罪案由、犯罪类型、刑期及认罪表现，禁止令内容和期限以及居住情况、个人或家庭主要收入来源、工作状况等，可以包括前科情况、悔罪表现、家庭成员、主要社会关系、日常交往情况及家庭支持情况等。；</a:t>
            </a:r>
          </a:p>
          <a:p>
            <a:pPr marR="0" lvl="1" rtl="0"/>
            <a:r>
              <a:rPr lang="zh-CN" altLang="en-US" b="0" i="0" u="none" strike="noStrike" kern="100" baseline="0" dirty="0">
                <a:latin typeface="Songti SC"/>
              </a:rPr>
              <a:t>（</a:t>
            </a:r>
            <a:r>
              <a:rPr lang="en-US" altLang="zh-CN" b="0" i="0" u="none" strike="noStrike" kern="100" baseline="0" dirty="0">
                <a:latin typeface="Songti SC"/>
              </a:rPr>
              <a:t>2</a:t>
            </a:r>
            <a:r>
              <a:rPr lang="zh-CN" altLang="en-US" b="0" i="0" u="none" strike="noStrike" kern="100" baseline="0" dirty="0">
                <a:latin typeface="Songti SC"/>
              </a:rPr>
              <a:t>）社区矫正对象需求调查和分析情况；</a:t>
            </a:r>
          </a:p>
          <a:p>
            <a:pPr marR="0" lvl="1" rtl="0"/>
            <a:r>
              <a:rPr lang="zh-CN" altLang="en-US" b="0" i="0" u="none" strike="noStrike" kern="100" baseline="0" dirty="0">
                <a:latin typeface="Songti SC"/>
              </a:rPr>
              <a:t>（</a:t>
            </a:r>
            <a:r>
              <a:rPr lang="en-US" altLang="zh-CN" b="0" i="0" u="none" strike="noStrike" kern="100" baseline="0" dirty="0">
                <a:latin typeface="Songti SC"/>
              </a:rPr>
              <a:t>3</a:t>
            </a:r>
            <a:r>
              <a:rPr lang="zh-CN" altLang="en-US" b="0" i="0" u="none" strike="noStrike" kern="100" baseline="0" dirty="0">
                <a:latin typeface="Songti SC"/>
              </a:rPr>
              <a:t>）社区矫正对象的心理状态和其他特殊情况分析；</a:t>
            </a:r>
            <a:endParaRPr lang="en-US" altLang="zh-CN" b="0" i="0" u="none" strike="noStrike" kern="100" baseline="0" dirty="0">
              <a:latin typeface="Songti SC"/>
            </a:endParaRPr>
          </a:p>
        </p:txBody>
      </p:sp>
    </p:spTree>
    <p:extLst>
      <p:ext uri="{BB962C8B-B14F-4D97-AF65-F5344CB8AC3E}">
        <p14:creationId xmlns:p14="http://schemas.microsoft.com/office/powerpoint/2010/main" val="271131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9854D4-FD0A-48A2-9BB6-113B294BF3C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863A96B-AEA5-410F-9B59-3065E920D0D7}"/>
              </a:ext>
            </a:extLst>
          </p:cNvPr>
          <p:cNvSpPr>
            <a:spLocks noGrp="1"/>
          </p:cNvSpPr>
          <p:nvPr>
            <p:ph type="body" idx="1"/>
          </p:nvPr>
        </p:nvSpPr>
        <p:spPr/>
        <p:txBody>
          <a:bodyPr>
            <a:normAutofit fontScale="92500"/>
          </a:bodyPr>
          <a:lstStyle/>
          <a:p>
            <a:pPr marR="0" lvl="1" rtl="0"/>
            <a:r>
              <a:rPr lang="zh-CN" altLang="en-US" b="0" i="0" u="none" strike="noStrike" kern="100" baseline="0">
                <a:latin typeface="Songti SC"/>
              </a:rPr>
              <a:t>（</a:t>
            </a:r>
            <a:r>
              <a:rPr lang="en-US" altLang="zh-CN" b="0" i="0" u="none" strike="noStrike" kern="100" baseline="0">
                <a:latin typeface="Songti SC"/>
              </a:rPr>
              <a:t>4</a:t>
            </a:r>
            <a:r>
              <a:rPr lang="zh-CN" altLang="en-US" b="0" i="0" u="none" strike="noStrike" kern="100" baseline="0">
                <a:latin typeface="Songti SC"/>
              </a:rPr>
              <a:t>）社区矫正对象综合评估结果，包括社区矫正对象“认罪、悔罪、赎罪”评估、风险评估、社会（区）影响评估、日常考核管理情况评估、矫正效果评估等。初期矫正方案社区矫正对象综合评估可以不包括矫正效果评估和日常考核管理情况评估；</a:t>
            </a:r>
          </a:p>
          <a:p>
            <a:pPr marR="0" lvl="1" rtl="0"/>
            <a:r>
              <a:rPr lang="zh-CN" altLang="en-US" b="0" i="0" u="none" strike="noStrike" kern="100" baseline="0">
                <a:latin typeface="Songti SC"/>
              </a:rPr>
              <a:t>（</a:t>
            </a:r>
            <a:r>
              <a:rPr lang="en-US" altLang="zh-CN" b="0" i="0" u="none" strike="noStrike" kern="100" baseline="0">
                <a:latin typeface="Songti SC"/>
              </a:rPr>
              <a:t>5</a:t>
            </a:r>
            <a:r>
              <a:rPr lang="zh-CN" altLang="en-US" b="0" i="0" u="none" strike="noStrike" kern="100" baseline="0">
                <a:latin typeface="Songti SC"/>
              </a:rPr>
              <a:t>）拟采取的监督管理和教育帮扶措施；矫正方案监督管理措施应当明确有关禁止令、报告、会客、外出、保外就医、实施电子定位、接受信息化核查等事项的要求。</a:t>
            </a:r>
          </a:p>
          <a:p>
            <a:pPr marR="0" lvl="1" rtl="0"/>
            <a:r>
              <a:rPr lang="zh-CN" altLang="en-US" b="0" i="0" u="none" strike="noStrike" kern="100" baseline="0">
                <a:latin typeface="Songti SC"/>
              </a:rPr>
              <a:t>矫正方案教育帮扶措施应当明确教育矫正、心理矫正以及公益活动等的要求，可以根据矫正需要，采取必要的帮扶措施。</a:t>
            </a:r>
          </a:p>
          <a:p>
            <a:pPr marR="0" lvl="1" rtl="0"/>
            <a:r>
              <a:rPr lang="zh-CN" altLang="en-US" b="0" i="0" u="none" strike="noStrike" kern="100" baseline="0">
                <a:latin typeface="Songti SC"/>
              </a:rPr>
              <a:t>社区矫正对象为未成年人的，社区矫正机构应采取有利于其健康成长、回归社会的矫正措施，同时督促、教育其监护人履行监护职责。监护人拒不履行监护职责的，通知有关部门依法作出处理。</a:t>
            </a:r>
          </a:p>
          <a:p>
            <a:pPr marR="0" lvl="1" rtl="0"/>
            <a:r>
              <a:rPr lang="zh-CN" altLang="en-US" b="0" i="0" u="none" strike="noStrike" kern="100" baseline="0">
                <a:latin typeface="Songti SC"/>
              </a:rPr>
              <a:t>矫正方案监督管理和教育帮扶措施以及违反的后果应告知社区矫正对象、监护人。</a:t>
            </a:r>
          </a:p>
          <a:p>
            <a:pPr marR="0" lvl="1" rtl="0"/>
            <a:r>
              <a:rPr lang="zh-CN" altLang="en-US" b="0" i="0" u="none" strike="noStrike" kern="100" baseline="0">
                <a:latin typeface="Songti SC"/>
              </a:rPr>
              <a:t>（</a:t>
            </a:r>
            <a:r>
              <a:rPr lang="en-US" altLang="zh-CN" b="0" i="0" u="none" strike="noStrike" kern="100" baseline="0">
                <a:latin typeface="Songti SC"/>
              </a:rPr>
              <a:t>6</a:t>
            </a:r>
            <a:r>
              <a:rPr lang="zh-CN" altLang="en-US" b="0" i="0" u="none" strike="noStrike" kern="100" baseline="0">
                <a:latin typeface="Songti SC"/>
              </a:rPr>
              <a:t>）其他需要列明的事项。</a:t>
            </a:r>
            <a:endParaRPr lang="zh-CN" altLang="en-US"/>
          </a:p>
        </p:txBody>
      </p:sp>
    </p:spTree>
    <p:extLst>
      <p:ext uri="{BB962C8B-B14F-4D97-AF65-F5344CB8AC3E}">
        <p14:creationId xmlns:p14="http://schemas.microsoft.com/office/powerpoint/2010/main" val="1360724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C8D309-77DC-4639-B397-64122A58425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0AC4A00-5E4D-4BF7-A6E0-9BABBE9C1FCB}"/>
              </a:ext>
            </a:extLst>
          </p:cNvPr>
          <p:cNvSpPr>
            <a:spLocks noGrp="1"/>
          </p:cNvSpPr>
          <p:nvPr>
            <p:ph type="body" idx="1"/>
          </p:nvPr>
        </p:nvSpPr>
        <p:spPr/>
        <p:txBody>
          <a:bodyPr>
            <a:normAutofit lnSpcReduction="10000"/>
          </a:bodyPr>
          <a:lstStyle/>
          <a:p>
            <a:pPr marR="0" lvl="1" rtl="0"/>
            <a:r>
              <a:rPr lang="zh-CN" altLang="en-US" b="0" i="0" u="none" strike="noStrike" kern="100" baseline="0" dirty="0">
                <a:latin typeface="Songti SC"/>
              </a:rPr>
              <a:t>（六）行为监督</a:t>
            </a:r>
          </a:p>
          <a:p>
            <a:pPr marR="0" lvl="1" rtl="0"/>
            <a:r>
              <a:rPr lang="zh-CN" altLang="en-US" b="0" i="0" u="none" strike="noStrike" kern="100" baseline="0" dirty="0">
                <a:latin typeface="Songti SC"/>
              </a:rPr>
              <a:t>社区矫正机构应当了解掌握社区矫正对象的活动情况和行为表现。社区矫正机构“应当在保护社区矫正对象的身份信息和个人隐私的原则下，通过通信联络、信息化核查、实地查访等方式核实有关情况，有关单位和个人应当予以配合。”</a:t>
            </a:r>
          </a:p>
          <a:p>
            <a:pPr lvl="2"/>
            <a:r>
              <a:rPr lang="zh-CN" altLang="en-US" b="0" dirty="0"/>
              <a:t> </a:t>
            </a:r>
            <a:r>
              <a:rPr lang="en-US" altLang="zh-CN" b="0" dirty="0"/>
              <a:t>《</a:t>
            </a:r>
            <a:r>
              <a:rPr lang="zh-CN" altLang="en-US" b="0" dirty="0"/>
              <a:t>中华人民共和国社区矫正法</a:t>
            </a:r>
            <a:r>
              <a:rPr lang="en-US" altLang="zh-CN" b="0" dirty="0"/>
              <a:t>》</a:t>
            </a:r>
            <a:r>
              <a:rPr lang="zh-CN" altLang="en-US" b="0" dirty="0"/>
              <a:t>，第二十七条。</a:t>
            </a:r>
          </a:p>
          <a:p>
            <a:pPr marR="0" lvl="1" rtl="0"/>
            <a:r>
              <a:rPr lang="en-US" altLang="zh-CN" b="0" i="0" u="none" strike="noStrike" kern="100" baseline="0" dirty="0">
                <a:latin typeface="Songti SC"/>
              </a:rPr>
              <a:t>1.</a:t>
            </a:r>
            <a:r>
              <a:rPr lang="zh-CN" altLang="en-US" b="0" i="0" u="none" strike="noStrike" kern="100" baseline="0" dirty="0">
                <a:latin typeface="Songti SC"/>
              </a:rPr>
              <a:t>报告规定</a:t>
            </a:r>
          </a:p>
          <a:p>
            <a:pPr marR="0" lvl="1" rtl="0"/>
            <a:r>
              <a:rPr lang="zh-CN" altLang="en-US" b="0" i="0" u="none" strike="noStrike" kern="100" baseline="0" dirty="0">
                <a:latin typeface="Songti SC"/>
              </a:rPr>
              <a:t>社区矫正对象离开所居住的市、县或者迁居，应当报经社区矫正机构批准。社区矫正机构对于有正当理由的，应当批准；对于因正常工作和生活需要经常性跨市、县活动的，可以根据情况，简化批准程序和方式。</a:t>
            </a:r>
          </a:p>
          <a:p>
            <a:pPr marR="0" lvl="1" rtl="0"/>
            <a:r>
              <a:rPr lang="en-US" altLang="zh-CN" b="0" i="0" u="none" strike="noStrike" kern="100" baseline="0" dirty="0">
                <a:latin typeface="Songti SC"/>
              </a:rPr>
              <a:t>2.</a:t>
            </a:r>
            <a:r>
              <a:rPr lang="zh-CN" altLang="en-US" b="0" i="0" u="none" strike="noStrike" kern="100" baseline="0" dirty="0">
                <a:latin typeface="Songti SC"/>
              </a:rPr>
              <a:t>失联查找</a:t>
            </a:r>
          </a:p>
          <a:p>
            <a:pPr marR="0" lvl="1" rtl="0"/>
            <a:r>
              <a:rPr lang="zh-CN" altLang="en-US" b="0" i="0" u="none" strike="noStrike" kern="100" baseline="0" dirty="0">
                <a:latin typeface="Songti SC"/>
              </a:rPr>
              <a:t>社区矫正对象失去联系的，社区矫正机构应当立即组织查找，公安机关等有关单位和人员应当予以配合协助。查找到社区矫正对象后，应当区别情形依法作出处理。</a:t>
            </a:r>
            <a:endParaRPr lang="en-US" altLang="zh-CN" b="0" i="0" u="none" strike="noStrike" kern="100" baseline="0" dirty="0">
              <a:latin typeface="Songti SC"/>
            </a:endParaRPr>
          </a:p>
        </p:txBody>
      </p:sp>
    </p:spTree>
    <p:extLst>
      <p:ext uri="{BB962C8B-B14F-4D97-AF65-F5344CB8AC3E}">
        <p14:creationId xmlns:p14="http://schemas.microsoft.com/office/powerpoint/2010/main" val="50562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886699-EB9F-43AA-BC83-44B27152BBBE}"/>
              </a:ext>
            </a:extLst>
          </p:cNvPr>
          <p:cNvSpPr>
            <a:spLocks noGrp="1"/>
          </p:cNvSpPr>
          <p:nvPr>
            <p:ph type="title"/>
          </p:nvPr>
        </p:nvSpPr>
        <p:spPr/>
        <p:txBody>
          <a:bodyPr>
            <a:normAutofit fontScale="90000"/>
          </a:bodyPr>
          <a:lstStyle/>
          <a:p>
            <a:pPr marR="0" rtl="0"/>
            <a:r>
              <a:rPr lang="zh-CN" altLang="en-US" b="0" i="0" u="none" strike="noStrike" kern="2200" baseline="0" dirty="0">
                <a:latin typeface="Songti SC"/>
              </a:rPr>
              <a:t>第一节 社区矫正的定义、适用范围及相关机构的职责</a:t>
            </a:r>
          </a:p>
        </p:txBody>
      </p:sp>
      <p:sp>
        <p:nvSpPr>
          <p:cNvPr id="3" name="文本占位符 2">
            <a:extLst>
              <a:ext uri="{FF2B5EF4-FFF2-40B4-BE49-F238E27FC236}">
                <a16:creationId xmlns:a16="http://schemas.microsoft.com/office/drawing/2014/main" id="{9665F638-FE00-4BAF-AEB6-B12C6F255D76}"/>
              </a:ext>
            </a:extLst>
          </p:cNvPr>
          <p:cNvSpPr>
            <a:spLocks noGrp="1"/>
          </p:cNvSpPr>
          <p:nvPr>
            <p:ph type="body" idx="1"/>
          </p:nvPr>
        </p:nvSpPr>
        <p:spPr/>
        <p:txBody>
          <a:bodyPr>
            <a:normAutofit/>
          </a:bodyPr>
          <a:lstStyle/>
          <a:p>
            <a:pPr marR="0" lvl="1" rtl="0"/>
            <a:r>
              <a:rPr lang="zh-CN" altLang="en-US" b="0" i="0" u="none" strike="noStrike" kern="100" baseline="0" dirty="0">
                <a:latin typeface="Songti SC"/>
              </a:rPr>
              <a:t>社区矫正是我国特有的非监禁刑罚的方式，其目的在于矫正犯罪心理和行为恶习，促进社区矫正对象能顺利的回归社会，从而预防和减少犯罪。社区矫正具有一定的适用范围，需要各机关、各部门、各组织的多方力量配合。社会组织和社会工作是其中的重要一环，需要不断提升社区矫正的规范化和专业化。</a:t>
            </a:r>
            <a:endParaRPr lang="en-US" altLang="zh-CN" b="0" i="0" u="none" strike="noStrike" kern="100" baseline="0" dirty="0">
              <a:latin typeface="Songti SC"/>
            </a:endParaRPr>
          </a:p>
        </p:txBody>
      </p:sp>
    </p:spTree>
    <p:extLst>
      <p:ext uri="{BB962C8B-B14F-4D97-AF65-F5344CB8AC3E}">
        <p14:creationId xmlns:p14="http://schemas.microsoft.com/office/powerpoint/2010/main" val="35329539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E77964-0D09-48B8-9F1F-2A07494AAEB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52CC392-DCFE-4714-A53F-CFF7269F0EDC}"/>
              </a:ext>
            </a:extLst>
          </p:cNvPr>
          <p:cNvSpPr>
            <a:spLocks noGrp="1"/>
          </p:cNvSpPr>
          <p:nvPr>
            <p:ph type="body" idx="1"/>
          </p:nvPr>
        </p:nvSpPr>
        <p:spPr/>
        <p:txBody>
          <a:bodyPr/>
          <a:lstStyle/>
          <a:p>
            <a:pPr marR="0" lvl="1" rtl="0"/>
            <a:r>
              <a:rPr lang="en-US" altLang="zh-CN" b="0" i="0" u="none" strike="noStrike" kern="100" baseline="0">
                <a:latin typeface="Songti SC"/>
              </a:rPr>
              <a:t>3.</a:t>
            </a:r>
            <a:r>
              <a:rPr lang="zh-CN" altLang="en-US" b="0" i="0" u="none" strike="noStrike" kern="100" baseline="0">
                <a:latin typeface="Songti SC"/>
              </a:rPr>
              <a:t>制止无效通知</a:t>
            </a:r>
          </a:p>
          <a:p>
            <a:pPr marR="0" lvl="1" rtl="0"/>
            <a:r>
              <a:rPr lang="zh-CN" altLang="en-US" b="0" i="0" u="none" strike="noStrike" kern="100" baseline="0">
                <a:latin typeface="Songti SC"/>
              </a:rPr>
              <a:t>社区矫正机构发现社区矫正对象正在实施违反监督管理规定的行为或者违反人民法院禁止令等违法行为的，应当立即制止；制止无效的，应当立即通知公安机关到场处置。</a:t>
            </a:r>
          </a:p>
          <a:p>
            <a:pPr marR="0" lvl="1" rtl="0"/>
            <a:r>
              <a:rPr lang="en-US" altLang="zh-CN" b="0" i="0" u="none" strike="noStrike" kern="100" baseline="0">
                <a:latin typeface="Songti SC"/>
              </a:rPr>
              <a:t>4</a:t>
            </a:r>
            <a:r>
              <a:rPr lang="zh-CN" altLang="en-US" b="0" i="0" u="none" strike="noStrike" kern="100" baseline="0">
                <a:latin typeface="Songti SC"/>
              </a:rPr>
              <a:t>、限制人身自由应及时通知社区矫正机构</a:t>
            </a:r>
          </a:p>
          <a:p>
            <a:pPr marR="0" lvl="1" rtl="0"/>
            <a:r>
              <a:rPr lang="zh-CN" altLang="en-US" b="0" i="0" u="none" strike="noStrike" kern="100" baseline="0">
                <a:latin typeface="Songti SC"/>
              </a:rPr>
              <a:t>社区矫正对象有被依法决定拘留、强制隔离戒毒、采取刑事强制措施等限制人身自由情形的，有关机关应当及时通知社区矫正机构。</a:t>
            </a:r>
          </a:p>
          <a:p>
            <a:pPr marR="0" lvl="1" rtl="0"/>
            <a:r>
              <a:rPr lang="en-US" altLang="zh-CN" b="0" i="0" u="none" strike="noStrike" kern="100" baseline="0">
                <a:latin typeface="Songti SC"/>
              </a:rPr>
              <a:t>5.</a:t>
            </a:r>
            <a:r>
              <a:rPr lang="zh-CN" altLang="en-US" b="0" i="0" u="none" strike="noStrike" kern="100" baseline="0">
                <a:latin typeface="Songti SC"/>
              </a:rPr>
              <a:t>共同管控情形</a:t>
            </a:r>
          </a:p>
          <a:p>
            <a:pPr marR="0" lvl="1" rtl="0"/>
            <a:r>
              <a:rPr lang="zh-CN" altLang="en-US" b="0" i="0" u="none" strike="noStrike" kern="100" baseline="0">
                <a:latin typeface="Songti SC"/>
              </a:rPr>
              <a:t>社区矫正对象具有违法犯罪嫌疑、接受社区矫正期间受到治安管理处罚或具有重大现实威胁等情形的，区社区矫正机构应及时将有关情况通报同级公安机关、人民检察院，经公安机关评估后，列为治安重点关注人员，予以共同管控。</a:t>
            </a:r>
            <a:endParaRPr lang="zh-CN" altLang="en-US"/>
          </a:p>
        </p:txBody>
      </p:sp>
    </p:spTree>
    <p:extLst>
      <p:ext uri="{BB962C8B-B14F-4D97-AF65-F5344CB8AC3E}">
        <p14:creationId xmlns:p14="http://schemas.microsoft.com/office/powerpoint/2010/main" val="2548781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A43765-FD23-496E-A044-6296F0E55B0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1F51C7D-A949-48FD-838B-7E3A4EAF98A6}"/>
              </a:ext>
            </a:extLst>
          </p:cNvPr>
          <p:cNvSpPr>
            <a:spLocks noGrp="1"/>
          </p:cNvSpPr>
          <p:nvPr>
            <p:ph type="body" idx="1"/>
          </p:nvPr>
        </p:nvSpPr>
        <p:spPr/>
        <p:txBody>
          <a:bodyPr>
            <a:normAutofit fontScale="92500"/>
          </a:bodyPr>
          <a:lstStyle/>
          <a:p>
            <a:pPr marR="0" lvl="0" rtl="0"/>
            <a:r>
              <a:rPr lang="zh-CN" altLang="en-US" b="0" i="0" u="none" strike="noStrike" kern="100" baseline="0" dirty="0">
                <a:latin typeface="Songti SC"/>
              </a:rPr>
              <a:t>二、考核与奖惩</a:t>
            </a:r>
          </a:p>
          <a:p>
            <a:pPr marR="0" lvl="1" rtl="0"/>
            <a:r>
              <a:rPr lang="zh-CN" altLang="en-US" b="0" i="0" u="none" strike="noStrike" kern="100" baseline="0" dirty="0">
                <a:latin typeface="Songti SC"/>
              </a:rPr>
              <a:t>（一）奖惩小组</a:t>
            </a:r>
          </a:p>
          <a:p>
            <a:pPr marR="0" lvl="1" rtl="0"/>
            <a:r>
              <a:rPr lang="zh-CN" altLang="en-US" b="0" i="0" u="none" strike="noStrike" kern="100" baseline="0" dirty="0">
                <a:latin typeface="Songti SC"/>
              </a:rPr>
              <a:t>社区矫正机构根据社区矫正对象的表现，依照有关规定对其实施考核奖惩。社区矫正对象认罪悔罪、遵守法律法规、服从监督管理、接受教育表现突出的，应当给予表扬。社区矫正对象违反法律法规或者监督管理规定的，应当视情节依法给予训诫、警告、提请公安机关予以治安管理处罚，或者依法提请撤销缓刑、撤销假释、对暂予监外执行的收监执行。矫正奖惩工作小组成员人数应不少于</a:t>
            </a:r>
            <a:r>
              <a:rPr lang="en-US" altLang="zh-CN" b="0" i="0" u="none" strike="noStrike" kern="100" baseline="0" dirty="0">
                <a:latin typeface="Songti SC"/>
              </a:rPr>
              <a:t>3</a:t>
            </a:r>
            <a:r>
              <a:rPr lang="zh-CN" altLang="en-US" b="0" i="0" u="none" strike="noStrike" kern="100" baseline="0" dirty="0">
                <a:latin typeface="Songti SC"/>
              </a:rPr>
              <a:t>人，且为单数。市、区社区矫正奖惩工作小组成员应当包括社区矫正机构负责人。</a:t>
            </a:r>
          </a:p>
          <a:p>
            <a:pPr marR="0" lvl="1" rtl="0"/>
            <a:r>
              <a:rPr lang="zh-CN" altLang="en-US" b="0" i="0" u="none" strike="noStrike" kern="100" baseline="0" dirty="0">
                <a:latin typeface="Songti SC"/>
              </a:rPr>
              <a:t>对社区矫正对象的考核结果，可以作为认定其是否确有悔改表现或者是否严重违反监督管理规定的依据。</a:t>
            </a:r>
          </a:p>
          <a:p>
            <a:pPr marR="0" lvl="1" rtl="0"/>
            <a:r>
              <a:rPr lang="zh-CN" altLang="en-US" b="0" i="0" u="none" strike="noStrike" kern="100" baseline="0" dirty="0">
                <a:latin typeface="Songti SC"/>
              </a:rPr>
              <a:t>（二）提请治安处罚</a:t>
            </a:r>
          </a:p>
          <a:p>
            <a:pPr marR="0" lvl="1" rtl="0"/>
            <a:r>
              <a:rPr lang="zh-CN" altLang="en-US" b="0" i="0" u="none" strike="noStrike" kern="100" baseline="0" dirty="0">
                <a:latin typeface="Songti SC"/>
              </a:rPr>
              <a:t>社区矫正机构依法向公安机关提出治安管理处罚建议的，公安机关应当在</a:t>
            </a:r>
            <a:r>
              <a:rPr lang="en-US" altLang="zh-CN" b="0" i="0" u="none" strike="noStrike" kern="100" baseline="0" dirty="0">
                <a:latin typeface="Songti SC"/>
              </a:rPr>
              <a:t>5</a:t>
            </a:r>
            <a:r>
              <a:rPr lang="zh-CN" altLang="en-US" b="0" i="0" u="none" strike="noStrike" kern="100" baseline="0" dirty="0">
                <a:latin typeface="Songti SC"/>
              </a:rPr>
              <a:t>个工作日内依法做出决定，并通知区社区矫正机构，通报同级人民检察院。</a:t>
            </a:r>
            <a:endParaRPr lang="en-US" altLang="zh-CN" b="0" i="0" u="none" strike="noStrike" kern="100" baseline="0" dirty="0">
              <a:latin typeface="Songti SC"/>
            </a:endParaRPr>
          </a:p>
        </p:txBody>
      </p:sp>
    </p:spTree>
    <p:extLst>
      <p:ext uri="{BB962C8B-B14F-4D97-AF65-F5344CB8AC3E}">
        <p14:creationId xmlns:p14="http://schemas.microsoft.com/office/powerpoint/2010/main" val="11070256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7A20BF-F88E-4BCE-9832-DB4EEB1AA87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EF28AD6-2A75-4E90-B256-E4AD73546B1F}"/>
              </a:ext>
            </a:extLst>
          </p:cNvPr>
          <p:cNvSpPr>
            <a:spLocks noGrp="1"/>
          </p:cNvSpPr>
          <p:nvPr>
            <p:ph type="body" idx="1"/>
          </p:nvPr>
        </p:nvSpPr>
        <p:spPr/>
        <p:txBody>
          <a:bodyPr>
            <a:normAutofit lnSpcReduction="10000"/>
          </a:bodyPr>
          <a:lstStyle/>
          <a:p>
            <a:pPr marR="0" lvl="1" rtl="0"/>
            <a:r>
              <a:rPr lang="zh-CN" altLang="en-US" b="0" i="0" u="none" strike="noStrike" kern="100" baseline="0">
                <a:latin typeface="Songti SC"/>
              </a:rPr>
              <a:t>（三）撤缓撤假程序</a:t>
            </a:r>
          </a:p>
          <a:p>
            <a:pPr marR="0" lvl="1" rtl="0"/>
            <a:r>
              <a:rPr lang="zh-CN" altLang="en-US" b="0" i="0" u="none" strike="noStrike" kern="100" baseline="0">
                <a:latin typeface="Songti SC"/>
              </a:rPr>
              <a:t>提请撤销缓刑、假释收监执行的，按以下程序办理：</a:t>
            </a:r>
          </a:p>
          <a:p>
            <a:pPr marR="0" lvl="1" rtl="0"/>
            <a:r>
              <a:rPr lang="en-US" altLang="zh-CN" b="0" i="0" u="none" strike="noStrike" kern="100" baseline="0">
                <a:latin typeface="Songti SC"/>
              </a:rPr>
              <a:t>1.</a:t>
            </a:r>
            <a:r>
              <a:rPr lang="zh-CN" altLang="en-US" b="0" i="0" u="none" strike="noStrike" kern="100" baseline="0">
                <a:latin typeface="Songti SC"/>
              </a:rPr>
              <a:t>社区矫正机构发现社区矫正对象在缓刑、假释考验期内具有法定撤销情形，拟提请收监执行的，应当书面征求同级人民检察院的意见，人民检察院应当在</a:t>
            </a:r>
            <a:r>
              <a:rPr lang="en-US" altLang="zh-CN" b="0" i="0" u="none" strike="noStrike" kern="100" baseline="0">
                <a:latin typeface="Songti SC"/>
              </a:rPr>
              <a:t>10</a:t>
            </a:r>
            <a:r>
              <a:rPr lang="zh-CN" altLang="en-US" b="0" i="0" u="none" strike="noStrike" kern="100" baseline="0">
                <a:latin typeface="Songti SC"/>
              </a:rPr>
              <a:t>日内出具检察意见书。</a:t>
            </a:r>
          </a:p>
          <a:p>
            <a:pPr marR="0" lvl="1" rtl="0"/>
            <a:r>
              <a:rPr lang="en-US" altLang="zh-CN" b="0" i="0" u="none" strike="noStrike" kern="100" baseline="0">
                <a:latin typeface="Songti SC"/>
              </a:rPr>
              <a:t>2.</a:t>
            </a:r>
            <a:r>
              <a:rPr lang="zh-CN" altLang="en-US" b="0" i="0" u="none" strike="noStrike" kern="100" baseline="0">
                <a:latin typeface="Songti SC"/>
              </a:rPr>
              <a:t>提请撤销缓刑且原审判机关为基层人民法院的，社区矫正机构收到人民检察院检察意见后应及时向原审人民法院提交撤销缓刑建议书并附相关证明材料；提请撤销缓刑但原审判机关为中级以上人民法院或提请撤销假释的，由市社区矫正机构向原审人民法院提请。原审人民法院不在本市的，应提请本市执行地同级人民法院裁定。</a:t>
            </a:r>
          </a:p>
          <a:p>
            <a:pPr marR="0" lvl="1" rtl="0"/>
            <a:r>
              <a:rPr lang="en-US" altLang="zh-CN" b="0" i="0" u="none" strike="noStrike" kern="100" baseline="0">
                <a:latin typeface="Songti SC"/>
              </a:rPr>
              <a:t>3.</a:t>
            </a:r>
            <a:r>
              <a:rPr lang="zh-CN" altLang="en-US" b="0" i="0" u="none" strike="noStrike" kern="100" baseline="0">
                <a:latin typeface="Songti SC"/>
              </a:rPr>
              <a:t>人民法院应当自收到撤销缓刑、假释建议书之日起</a:t>
            </a:r>
            <a:r>
              <a:rPr lang="en-US" altLang="zh-CN" b="0" i="0" u="none" strike="noStrike" kern="100" baseline="0">
                <a:latin typeface="Songti SC"/>
              </a:rPr>
              <a:t>30</a:t>
            </a:r>
            <a:r>
              <a:rPr lang="zh-CN" altLang="en-US" b="0" i="0" u="none" strike="noStrike" kern="100" baseline="0">
                <a:latin typeface="Songti SC"/>
              </a:rPr>
              <a:t>日内依法作出裁定。</a:t>
            </a:r>
          </a:p>
          <a:p>
            <a:pPr marR="0" lvl="1" rtl="0"/>
            <a:r>
              <a:rPr lang="en-US" altLang="zh-CN" b="0" i="0" u="none" strike="noStrike" kern="100" baseline="0">
                <a:latin typeface="Songti SC"/>
              </a:rPr>
              <a:t>4.</a:t>
            </a:r>
            <a:r>
              <a:rPr lang="zh-CN" altLang="en-US" b="0" i="0" u="none" strike="noStrike" kern="100" baseline="0">
                <a:latin typeface="Songti SC"/>
              </a:rPr>
              <a:t>人民检察院认为人民法院应当裁定撤销缓刑、假释而未予裁定的，应当依法提出纠正意见。</a:t>
            </a:r>
            <a:endParaRPr lang="zh-CN" altLang="en-US"/>
          </a:p>
        </p:txBody>
      </p:sp>
    </p:spTree>
    <p:extLst>
      <p:ext uri="{BB962C8B-B14F-4D97-AF65-F5344CB8AC3E}">
        <p14:creationId xmlns:p14="http://schemas.microsoft.com/office/powerpoint/2010/main" val="2019442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6C67B7-F6EF-4B45-81C8-F8250211FCD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E94A8D7-B28D-4A5D-9601-820F8DCFC4CB}"/>
              </a:ext>
            </a:extLst>
          </p:cNvPr>
          <p:cNvSpPr>
            <a:spLocks noGrp="1"/>
          </p:cNvSpPr>
          <p:nvPr>
            <p:ph type="body" idx="1"/>
          </p:nvPr>
        </p:nvSpPr>
        <p:spPr/>
        <p:txBody>
          <a:bodyPr>
            <a:normAutofit lnSpcReduction="10000"/>
          </a:bodyPr>
          <a:lstStyle/>
          <a:p>
            <a:pPr marR="0" lvl="1" rtl="0"/>
            <a:r>
              <a:rPr lang="zh-CN" altLang="en-US" b="0" i="0" u="none" strike="noStrike" kern="100" baseline="0" dirty="0">
                <a:latin typeface="Songti SC"/>
              </a:rPr>
              <a:t>（三）暂外收监程序</a:t>
            </a:r>
          </a:p>
          <a:p>
            <a:pPr marR="0" lvl="1" rtl="0"/>
            <a:r>
              <a:rPr lang="zh-CN" altLang="en-US" b="0" i="0" u="none" strike="noStrike" kern="100" baseline="0" dirty="0">
                <a:latin typeface="Songti SC"/>
              </a:rPr>
              <a:t>提请对暂予监外执行社区矫正对象收监执行的，按以下程序办理：</a:t>
            </a:r>
          </a:p>
          <a:p>
            <a:pPr marR="0" lvl="1" rtl="0"/>
            <a:r>
              <a:rPr lang="en-US" altLang="zh-CN" b="0" i="0" u="none" strike="noStrike" kern="100" baseline="0" dirty="0">
                <a:latin typeface="Songti SC"/>
              </a:rPr>
              <a:t>1.</a:t>
            </a:r>
            <a:r>
              <a:rPr lang="zh-CN" altLang="en-US" b="0" i="0" u="none" strike="noStrike" kern="100" baseline="0" dirty="0">
                <a:latin typeface="Songti SC"/>
              </a:rPr>
              <a:t>社区矫正机构发现暂予监外执行社区矫正对象具有法定收监执行情形，拟提请收监执行的，应当书面征求同级人民检察院的意见，人民检察院应当在</a:t>
            </a:r>
            <a:r>
              <a:rPr lang="en-US" altLang="zh-CN" b="0" i="0" u="none" strike="noStrike" kern="100" baseline="0" dirty="0">
                <a:latin typeface="Songti SC"/>
              </a:rPr>
              <a:t>10</a:t>
            </a:r>
            <a:r>
              <a:rPr lang="zh-CN" altLang="en-US" b="0" i="0" u="none" strike="noStrike" kern="100" baseline="0" dirty="0">
                <a:latin typeface="Songti SC"/>
              </a:rPr>
              <a:t>日内出具检察意见书。</a:t>
            </a:r>
          </a:p>
          <a:p>
            <a:pPr marR="0" lvl="1" rtl="0"/>
            <a:r>
              <a:rPr lang="en-US" altLang="zh-CN" b="0" i="0" u="none" strike="noStrike" kern="100" baseline="0" dirty="0">
                <a:latin typeface="Songti SC"/>
              </a:rPr>
              <a:t>2.</a:t>
            </a:r>
            <a:r>
              <a:rPr lang="zh-CN" altLang="en-US" b="0" i="0" u="none" strike="noStrike" kern="100" baseline="0" dirty="0">
                <a:latin typeface="Songti SC"/>
              </a:rPr>
              <a:t>社区矫正机构收到人民检察院检察意见后应及时向原决定暂予监外执行的人民法院、公安机关、监狱管理机关提交收监执行建议书并附相关证明材料。原决定暂予监外执行的人民法院、公安机关、监狱管理机关不在本市的，应提请本市同级人民法院、公安机关、监狱管理机关。</a:t>
            </a:r>
          </a:p>
          <a:p>
            <a:pPr marR="0" lvl="1" rtl="0"/>
            <a:r>
              <a:rPr lang="en-US" altLang="zh-CN" b="0" i="0" u="none" strike="noStrike" kern="100" baseline="0" dirty="0">
                <a:latin typeface="Songti SC"/>
              </a:rPr>
              <a:t>3.</a:t>
            </a:r>
            <a:r>
              <a:rPr lang="zh-CN" altLang="en-US" b="0" i="0" u="none" strike="noStrike" kern="100" baseline="0" dirty="0">
                <a:latin typeface="Songti SC"/>
              </a:rPr>
              <a:t>人民法院、公安机关、监狱管理机关应当自收到收监执行建议书后</a:t>
            </a:r>
            <a:r>
              <a:rPr lang="en-US" altLang="zh-CN" b="0" i="0" u="none" strike="noStrike" kern="100" baseline="0" dirty="0">
                <a:latin typeface="Songti SC"/>
              </a:rPr>
              <a:t>30</a:t>
            </a:r>
            <a:r>
              <a:rPr lang="zh-CN" altLang="en-US" b="0" i="0" u="none" strike="noStrike" kern="100" baseline="0" dirty="0">
                <a:latin typeface="Songti SC"/>
              </a:rPr>
              <a:t>日内作出决定。</a:t>
            </a:r>
          </a:p>
          <a:p>
            <a:pPr marR="0" lvl="1" rtl="0"/>
            <a:r>
              <a:rPr lang="en-US" altLang="zh-CN" b="0" i="0" u="none" strike="noStrike" kern="100" baseline="0" dirty="0">
                <a:latin typeface="Songti SC"/>
              </a:rPr>
              <a:t>4.</a:t>
            </a:r>
            <a:r>
              <a:rPr lang="zh-CN" altLang="en-US" b="0" i="0" u="none" strike="noStrike" kern="100" baseline="0" dirty="0">
                <a:latin typeface="Songti SC"/>
              </a:rPr>
              <a:t>人民检察院认为人民法院、公安机关、监狱管理机关应当决定收监执行而未予决定的，应当依法提出纠正意见。</a:t>
            </a:r>
            <a:endParaRPr lang="en-US" altLang="zh-CN" b="0" i="0" u="none" strike="noStrike" kern="100" baseline="0" dirty="0">
              <a:latin typeface="Songti SC"/>
            </a:endParaRPr>
          </a:p>
        </p:txBody>
      </p:sp>
    </p:spTree>
    <p:extLst>
      <p:ext uri="{BB962C8B-B14F-4D97-AF65-F5344CB8AC3E}">
        <p14:creationId xmlns:p14="http://schemas.microsoft.com/office/powerpoint/2010/main" val="1126601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40BD8E-9E02-433E-B3A0-62F7AEE3ABF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5A261C8-D160-4484-87CD-3697C5177367}"/>
              </a:ext>
            </a:extLst>
          </p:cNvPr>
          <p:cNvSpPr>
            <a:spLocks noGrp="1"/>
          </p:cNvSpPr>
          <p:nvPr>
            <p:ph type="body" idx="1"/>
          </p:nvPr>
        </p:nvSpPr>
        <p:spPr/>
        <p:txBody>
          <a:bodyPr/>
          <a:lstStyle/>
          <a:p>
            <a:pPr marR="0" lvl="1" rtl="0"/>
            <a:r>
              <a:rPr lang="zh-CN" altLang="en-US" b="0" i="0" u="none" strike="noStrike" kern="100" baseline="0">
                <a:latin typeface="Songti SC"/>
              </a:rPr>
              <a:t>（四）收监材料</a:t>
            </a:r>
          </a:p>
          <a:p>
            <a:pPr marR="0" lvl="1" rtl="0"/>
            <a:r>
              <a:rPr lang="zh-CN" altLang="en-US" b="0" i="0" u="none" strike="noStrike" kern="100" baseline="0">
                <a:latin typeface="Songti SC"/>
              </a:rPr>
              <a:t> 社区矫正机构提请收监执行的材料应当包括：</a:t>
            </a:r>
          </a:p>
          <a:p>
            <a:pPr marR="0" lvl="1" rtl="0"/>
            <a:r>
              <a:rPr lang="en-US" altLang="zh-CN" b="0" i="0" u="none" strike="noStrike" kern="100" baseline="0">
                <a:latin typeface="Songti SC"/>
              </a:rPr>
              <a:t>1.</a:t>
            </a:r>
            <a:r>
              <a:rPr lang="zh-CN" altLang="en-US" b="0" i="0" u="none" strike="noStrike" kern="100" baseline="0">
                <a:latin typeface="Songti SC"/>
              </a:rPr>
              <a:t>提请撤销缓刑、假释或收监执行建议书；</a:t>
            </a:r>
          </a:p>
          <a:p>
            <a:pPr marR="0" lvl="1" rtl="0"/>
            <a:r>
              <a:rPr lang="en-US" altLang="zh-CN" b="0" i="0" u="none" strike="noStrike" kern="100" baseline="0">
                <a:latin typeface="Songti SC"/>
              </a:rPr>
              <a:t>2.</a:t>
            </a:r>
            <a:r>
              <a:rPr lang="zh-CN" altLang="en-US" b="0" i="0" u="none" strike="noStrike" kern="100" baseline="0">
                <a:latin typeface="Songti SC"/>
              </a:rPr>
              <a:t>提请撤销缓刑、假释或收监执行审批表；</a:t>
            </a:r>
          </a:p>
          <a:p>
            <a:pPr marR="0" lvl="1" rtl="0"/>
            <a:r>
              <a:rPr lang="en-US" altLang="zh-CN" b="0" i="0" u="none" strike="noStrike" kern="100" baseline="0">
                <a:latin typeface="Songti SC"/>
              </a:rPr>
              <a:t>3.</a:t>
            </a:r>
            <a:r>
              <a:rPr lang="zh-CN" altLang="en-US" b="0" i="0" u="none" strike="noStrike" kern="100" baseline="0">
                <a:latin typeface="Songti SC"/>
              </a:rPr>
              <a:t>检察意见书；</a:t>
            </a:r>
          </a:p>
          <a:p>
            <a:pPr marR="0" lvl="1" rtl="0"/>
            <a:r>
              <a:rPr lang="en-US" altLang="zh-CN" b="0" i="0" u="none" strike="noStrike" kern="100" baseline="0">
                <a:latin typeface="Songti SC"/>
              </a:rPr>
              <a:t>4.</a:t>
            </a:r>
            <a:r>
              <a:rPr lang="zh-CN" altLang="en-US" b="0" i="0" u="none" strike="noStrike" kern="100" baseline="0">
                <a:latin typeface="Songti SC"/>
              </a:rPr>
              <a:t>适用社区矫正的判决书、裁定书、决定书、执行通知书等法律文书复印件；</a:t>
            </a:r>
          </a:p>
          <a:p>
            <a:pPr marR="0" lvl="1" rtl="0"/>
            <a:r>
              <a:rPr lang="en-US" altLang="zh-CN" b="0" i="0" u="none" strike="noStrike" kern="100" baseline="0">
                <a:latin typeface="Songti SC"/>
              </a:rPr>
              <a:t>5.</a:t>
            </a:r>
            <a:r>
              <a:rPr lang="zh-CN" altLang="en-US" b="0" i="0" u="none" strike="noStrike" kern="100" baseline="0">
                <a:latin typeface="Songti SC"/>
              </a:rPr>
              <a:t>社区矫正奖惩讨论记录；</a:t>
            </a:r>
          </a:p>
          <a:p>
            <a:pPr marR="0" lvl="1" rtl="0"/>
            <a:r>
              <a:rPr lang="en-US" altLang="zh-CN" b="0" i="0" u="none" strike="noStrike" kern="100" baseline="0">
                <a:latin typeface="Songti SC"/>
              </a:rPr>
              <a:t>6.</a:t>
            </a:r>
            <a:r>
              <a:rPr lang="zh-CN" altLang="en-US" b="0" i="0" u="none" strike="noStrike" kern="100" baseline="0">
                <a:latin typeface="Songti SC"/>
              </a:rPr>
              <a:t>社区矫正对象违反法律、行政法规以及社区矫正有关监督管理、教育帮扶规定的事实、证据材料；</a:t>
            </a:r>
          </a:p>
          <a:p>
            <a:pPr marR="0" lvl="1" rtl="0"/>
            <a:r>
              <a:rPr lang="en-US" altLang="zh-CN" b="0" i="0" u="none" strike="noStrike" kern="100" baseline="0">
                <a:latin typeface="Songti SC"/>
              </a:rPr>
              <a:t>7.</a:t>
            </a:r>
            <a:r>
              <a:rPr lang="zh-CN" altLang="en-US" b="0" i="0" u="none" strike="noStrike" kern="100" baseline="0">
                <a:latin typeface="Songti SC"/>
              </a:rPr>
              <a:t>社区矫正期间历次奖惩情况材料；</a:t>
            </a:r>
          </a:p>
          <a:p>
            <a:pPr marR="0" lvl="1" rtl="0"/>
            <a:r>
              <a:rPr lang="en-US" altLang="zh-CN" b="0" i="0" u="none" strike="noStrike" kern="100" baseline="0">
                <a:latin typeface="Songti SC"/>
              </a:rPr>
              <a:t>8.</a:t>
            </a:r>
            <a:r>
              <a:rPr lang="zh-CN" altLang="en-US" b="0" i="0" u="none" strike="noStrike" kern="100" baseline="0">
                <a:latin typeface="Songti SC"/>
              </a:rPr>
              <a:t>暂予监外执行法定情形消失等有关证明材料；</a:t>
            </a:r>
          </a:p>
          <a:p>
            <a:pPr marR="0" lvl="1" rtl="0"/>
            <a:r>
              <a:rPr lang="en-US" altLang="zh-CN" b="0" i="0" u="none" strike="noStrike" kern="100" baseline="0">
                <a:latin typeface="Songti SC"/>
              </a:rPr>
              <a:t>9.</a:t>
            </a:r>
            <a:r>
              <a:rPr lang="zh-CN" altLang="en-US" b="0" i="0" u="none" strike="noStrike" kern="100" baseline="0">
                <a:latin typeface="Songti SC"/>
              </a:rPr>
              <a:t>其它相关材料。</a:t>
            </a:r>
            <a:endParaRPr lang="zh-CN" altLang="en-US"/>
          </a:p>
        </p:txBody>
      </p:sp>
    </p:spTree>
    <p:extLst>
      <p:ext uri="{BB962C8B-B14F-4D97-AF65-F5344CB8AC3E}">
        <p14:creationId xmlns:p14="http://schemas.microsoft.com/office/powerpoint/2010/main" val="3130029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0D5C22-6E6E-4C60-899D-1AD4DC917A9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E156208-0F0F-4264-9671-E3A51A666214}"/>
              </a:ext>
            </a:extLst>
          </p:cNvPr>
          <p:cNvSpPr>
            <a:spLocks noGrp="1"/>
          </p:cNvSpPr>
          <p:nvPr>
            <p:ph type="body" idx="1"/>
          </p:nvPr>
        </p:nvSpPr>
        <p:spPr/>
        <p:txBody>
          <a:bodyPr>
            <a:normAutofit/>
          </a:bodyPr>
          <a:lstStyle/>
          <a:p>
            <a:pPr marR="0" lvl="1" rtl="0"/>
            <a:r>
              <a:rPr lang="zh-CN" altLang="en-US" b="0" i="0" u="none" strike="noStrike" kern="100" baseline="0" dirty="0">
                <a:latin typeface="Songti SC"/>
              </a:rPr>
              <a:t>（五）收监文书送达</a:t>
            </a:r>
          </a:p>
          <a:p>
            <a:pPr marR="0" lvl="1" rtl="0"/>
            <a:r>
              <a:rPr lang="zh-CN" altLang="en-US" b="0" i="0" u="none" strike="noStrike" kern="100" baseline="0" dirty="0">
                <a:latin typeface="Songti SC"/>
              </a:rPr>
              <a:t>人民法院裁定撤销缓刑、假释或者决定暂予监外执行收监执行的，应当及时将裁定书、决定书、执行通知书、结案登记表等法律文书送达公安机关，同时抄送社区矫正机构和人民检察院。公安机关在收到法律文书后，应当及时将社区矫正对象送交监狱或者看守所收监执行。</a:t>
            </a:r>
            <a:endParaRPr lang="en-US" altLang="zh-CN" b="0" i="0" u="none" strike="noStrike" kern="100" baseline="0" dirty="0">
              <a:latin typeface="Songti SC"/>
            </a:endParaRPr>
          </a:p>
        </p:txBody>
      </p:sp>
    </p:spTree>
    <p:extLst>
      <p:ext uri="{BB962C8B-B14F-4D97-AF65-F5344CB8AC3E}">
        <p14:creationId xmlns:p14="http://schemas.microsoft.com/office/powerpoint/2010/main" val="7651688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CF0C80-9654-466C-97C4-4C3553D03EF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203DCF5-FBA9-4EFB-9791-4540444EEED2}"/>
              </a:ext>
            </a:extLst>
          </p:cNvPr>
          <p:cNvSpPr>
            <a:spLocks noGrp="1"/>
          </p:cNvSpPr>
          <p:nvPr>
            <p:ph type="body" idx="1"/>
          </p:nvPr>
        </p:nvSpPr>
        <p:spPr/>
        <p:txBody>
          <a:bodyPr/>
          <a:lstStyle/>
          <a:p>
            <a:pPr marR="0" lvl="1" rtl="0"/>
            <a:r>
              <a:rPr lang="zh-CN" altLang="en-US" b="0" i="0" u="none" strike="noStrike" kern="100" baseline="0">
                <a:latin typeface="Songti SC"/>
              </a:rPr>
              <a:t>（六）在逃处置</a:t>
            </a:r>
          </a:p>
          <a:p>
            <a:pPr marR="0" lvl="1" rtl="0"/>
            <a:r>
              <a:rPr lang="zh-CN" altLang="en-US" b="0" i="0" u="none" strike="noStrike" kern="100" baseline="0">
                <a:latin typeface="Songti SC"/>
              </a:rPr>
              <a:t>社区矫正对象脱离监管，社区矫正机构提请收监执行的，人民法院、公安机关、监狱管理机关应当依法及时作出裁定、决定。</a:t>
            </a:r>
          </a:p>
          <a:p>
            <a:pPr marR="0" lvl="1" rtl="0"/>
            <a:r>
              <a:rPr lang="zh-CN" altLang="en-US" b="0" i="0" u="none" strike="noStrike" kern="100" baseline="0">
                <a:latin typeface="Songti SC"/>
              </a:rPr>
              <a:t>被裁定撤销缓刑、撤销假释和决定收监执行的社区矫正对象在逃的，公安机关应当依据撤销缓刑、撤销假释裁定书和暂予监外执行社区矫正对象收监执行决定书，依法组织追捕。</a:t>
            </a:r>
          </a:p>
          <a:p>
            <a:pPr marR="0" lvl="1" rtl="0"/>
            <a:r>
              <a:rPr lang="zh-CN" altLang="en-US" b="0" i="0" u="none" strike="noStrike" kern="100" baseline="0">
                <a:latin typeface="Songti SC"/>
              </a:rPr>
              <a:t>公安机关将在逃罪犯抓捕后，应立即通知作出裁定、决定的人民法院及时开具执行通知书，同时凭撤销缓刑、假释裁定书、收监执行决定书在</a:t>
            </a:r>
            <a:r>
              <a:rPr lang="en-US" altLang="zh-CN" b="0" i="0" u="none" strike="noStrike" kern="100" baseline="0">
                <a:latin typeface="Songti SC"/>
              </a:rPr>
              <a:t>24</a:t>
            </a:r>
            <a:r>
              <a:rPr lang="zh-CN" altLang="en-US" b="0" i="0" u="none" strike="noStrike" kern="100" baseline="0">
                <a:latin typeface="Songti SC"/>
              </a:rPr>
              <a:t>小时内送所在地看守所临时羁押，并于</a:t>
            </a:r>
            <a:r>
              <a:rPr lang="en-US" altLang="zh-CN" b="0" i="0" u="none" strike="noStrike" kern="100" baseline="0">
                <a:latin typeface="Songti SC"/>
              </a:rPr>
              <a:t>3</a:t>
            </a:r>
            <a:r>
              <a:rPr lang="zh-CN" altLang="en-US" b="0" i="0" u="none" strike="noStrike" kern="100" baseline="0">
                <a:latin typeface="Songti SC"/>
              </a:rPr>
              <a:t>日内与收监执行的看守所或者监狱办理交接手续。</a:t>
            </a:r>
            <a:endParaRPr lang="zh-CN" altLang="en-US"/>
          </a:p>
        </p:txBody>
      </p:sp>
    </p:spTree>
    <p:extLst>
      <p:ext uri="{BB962C8B-B14F-4D97-AF65-F5344CB8AC3E}">
        <p14:creationId xmlns:p14="http://schemas.microsoft.com/office/powerpoint/2010/main" val="28109229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59D0FC-E5B3-4767-88E7-7D6E4236070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C00ABD4-06A2-4353-8749-28CC18F280D2}"/>
              </a:ext>
            </a:extLst>
          </p:cNvPr>
          <p:cNvSpPr>
            <a:spLocks noGrp="1"/>
          </p:cNvSpPr>
          <p:nvPr>
            <p:ph type="body" idx="1"/>
          </p:nvPr>
        </p:nvSpPr>
        <p:spPr/>
        <p:txBody>
          <a:bodyPr>
            <a:normAutofit fontScale="77500" lnSpcReduction="20000"/>
          </a:bodyPr>
          <a:lstStyle/>
          <a:p>
            <a:pPr marR="0" lvl="1" rtl="0"/>
            <a:r>
              <a:rPr lang="zh-CN" altLang="en-US" b="0" i="0" u="none" strike="noStrike" kern="100" baseline="0" dirty="0">
                <a:latin typeface="Songti SC"/>
              </a:rPr>
              <a:t>（七）电子定位装置的使用</a:t>
            </a:r>
          </a:p>
          <a:p>
            <a:pPr marR="0" lvl="1" rtl="0"/>
            <a:r>
              <a:rPr lang="en-US" altLang="zh-CN" b="0" i="0" u="none" strike="noStrike" kern="100" baseline="0" dirty="0">
                <a:latin typeface="Songti SC"/>
              </a:rPr>
              <a:t>《</a:t>
            </a:r>
            <a:r>
              <a:rPr lang="zh-CN" altLang="en-US" b="0" i="0" u="none" strike="noStrike" kern="100" baseline="0" dirty="0">
                <a:latin typeface="Songti SC"/>
              </a:rPr>
              <a:t>中华人民共和国社区矫正法</a:t>
            </a:r>
            <a:r>
              <a:rPr lang="en-US" altLang="zh-CN" b="0" i="0" u="none" strike="noStrike" kern="100" baseline="0" dirty="0">
                <a:latin typeface="Songti SC"/>
              </a:rPr>
              <a:t>》</a:t>
            </a:r>
            <a:r>
              <a:rPr lang="zh-CN" altLang="en-US" b="0" i="0" u="none" strike="noStrike" kern="100" baseline="0" dirty="0">
                <a:latin typeface="Songti SC"/>
              </a:rPr>
              <a:t>规定，“社区矫正对象有下列情形之一的，经县级司法行政部门负责人批准，可以使用电子定位装置，加强监督管理：</a:t>
            </a:r>
          </a:p>
          <a:p>
            <a:pPr marR="0" lvl="1" rtl="0"/>
            <a:r>
              <a:rPr lang="en-US" altLang="zh-CN" b="0" i="0" u="none" strike="noStrike" kern="100" baseline="0" dirty="0">
                <a:latin typeface="Songti SC"/>
              </a:rPr>
              <a:t>1.</a:t>
            </a:r>
            <a:r>
              <a:rPr lang="zh-CN" altLang="en-US" b="0" i="0" u="none" strike="noStrike" kern="100" baseline="0" dirty="0">
                <a:latin typeface="Songti SC"/>
              </a:rPr>
              <a:t>违反人民法院禁止令的；</a:t>
            </a:r>
          </a:p>
          <a:p>
            <a:pPr marR="0" lvl="1" rtl="0"/>
            <a:r>
              <a:rPr lang="en-US" altLang="zh-CN" b="0" i="0" u="none" strike="noStrike" kern="100" baseline="0" dirty="0">
                <a:latin typeface="Songti SC"/>
              </a:rPr>
              <a:t>2.</a:t>
            </a:r>
            <a:r>
              <a:rPr lang="zh-CN" altLang="en-US" b="0" i="0" u="none" strike="noStrike" kern="100" baseline="0" dirty="0">
                <a:latin typeface="Songti SC"/>
              </a:rPr>
              <a:t>无正当理由，未经批准离开所居住的市、县的；</a:t>
            </a:r>
          </a:p>
          <a:p>
            <a:pPr marR="0" lvl="1" rtl="0"/>
            <a:r>
              <a:rPr lang="en-US" altLang="zh-CN" b="0" i="0" u="none" strike="noStrike" kern="100" baseline="0" dirty="0">
                <a:latin typeface="Songti SC"/>
              </a:rPr>
              <a:t>3.</a:t>
            </a:r>
            <a:r>
              <a:rPr lang="zh-CN" altLang="en-US" b="0" i="0" u="none" strike="noStrike" kern="100" baseline="0" dirty="0">
                <a:latin typeface="Songti SC"/>
              </a:rPr>
              <a:t>拒不按照规定报告自己的活动情况，被给予警告的；</a:t>
            </a:r>
          </a:p>
          <a:p>
            <a:pPr marR="0" lvl="1" rtl="0"/>
            <a:r>
              <a:rPr lang="en-US" altLang="zh-CN" b="0" i="0" u="none" strike="noStrike" kern="100" baseline="0" dirty="0">
                <a:latin typeface="Songti SC"/>
              </a:rPr>
              <a:t>4.</a:t>
            </a:r>
            <a:r>
              <a:rPr lang="zh-CN" altLang="en-US" b="0" i="0" u="none" strike="noStrike" kern="100" baseline="0" dirty="0">
                <a:latin typeface="Songti SC"/>
              </a:rPr>
              <a:t>违反监督管理规定，被给予治安管理处罚的；</a:t>
            </a:r>
          </a:p>
          <a:p>
            <a:pPr marR="0" lvl="1" rtl="0"/>
            <a:r>
              <a:rPr lang="en-US" altLang="zh-CN" b="0" i="0" u="none" strike="noStrike" kern="100" baseline="0" dirty="0">
                <a:latin typeface="Songti SC"/>
              </a:rPr>
              <a:t>5.</a:t>
            </a:r>
            <a:r>
              <a:rPr lang="zh-CN" altLang="en-US" b="0" i="0" u="none" strike="noStrike" kern="100" baseline="0" dirty="0">
                <a:latin typeface="Songti SC"/>
              </a:rPr>
              <a:t>拟提请撤销缓刑、假释或者暂予监外执行收监执行的。”</a:t>
            </a:r>
          </a:p>
          <a:p>
            <a:pPr lvl="2"/>
            <a:r>
              <a:rPr lang="zh-CN" altLang="en-US" b="0" dirty="0"/>
              <a:t> 中华人民共和国社区矫正法，第二十九条。</a:t>
            </a:r>
          </a:p>
          <a:p>
            <a:pPr marR="0" lvl="1" rtl="0"/>
            <a:r>
              <a:rPr lang="zh-CN" altLang="en-US" b="0" i="0" u="none" strike="noStrike" kern="100" baseline="0" dirty="0">
                <a:latin typeface="Songti SC"/>
              </a:rPr>
              <a:t>前款规定的使用电子定位装置的期限不得超过</a:t>
            </a:r>
            <a:r>
              <a:rPr lang="en-US" altLang="zh-CN" b="0" i="0" u="none" strike="noStrike" kern="100" baseline="0" dirty="0">
                <a:latin typeface="Songti SC"/>
              </a:rPr>
              <a:t>3</a:t>
            </a:r>
            <a:r>
              <a:rPr lang="zh-CN" altLang="en-US" b="0" i="0" u="none" strike="noStrike" kern="100" baseline="0" dirty="0">
                <a:latin typeface="Songti SC"/>
              </a:rPr>
              <a:t>个月。对于不需要继续使用的，应当及时解除；对于期限届满后，经评估仍有必要继续使用的，经过批准，期限可以延长，每次不得超过</a:t>
            </a:r>
            <a:r>
              <a:rPr lang="en-US" altLang="zh-CN" b="0" i="0" u="none" strike="noStrike" kern="100" baseline="0" dirty="0">
                <a:latin typeface="Songti SC"/>
              </a:rPr>
              <a:t>3</a:t>
            </a:r>
            <a:r>
              <a:rPr lang="zh-CN" altLang="en-US" b="0" i="0" u="none" strike="noStrike" kern="100" baseline="0" dirty="0">
                <a:latin typeface="Songti SC"/>
              </a:rPr>
              <a:t>个月。社区矫正机构对通过电子定位装置获得的信息应当严格保密，有关信息只能用于社区矫正工作，不得用于其他用途。</a:t>
            </a:r>
          </a:p>
          <a:p>
            <a:pPr marR="0" lvl="1" rtl="0"/>
            <a:r>
              <a:rPr lang="zh-CN" altLang="en-US" b="0" i="0" u="none" strike="noStrike" kern="100" baseline="0" dirty="0">
                <a:latin typeface="Songti SC"/>
              </a:rPr>
              <a:t>（八）减刑适用</a:t>
            </a:r>
          </a:p>
          <a:p>
            <a:pPr marR="0" lvl="1" rtl="0"/>
            <a:r>
              <a:rPr lang="zh-CN" altLang="en-US" b="0" i="0" u="none" strike="noStrike" kern="100" baseline="0" dirty="0">
                <a:latin typeface="Songti SC"/>
              </a:rPr>
              <a:t>社区矫正对象符合刑法规定的减刑条件的，社区矫正机构应当向社区矫正执行地的中级以上人民法院提出减刑建议，并将减刑建议书抄送同级人民检察院。人民法院应当在收到社区矫正机构的减刑建议书后</a:t>
            </a:r>
            <a:r>
              <a:rPr lang="en-US" altLang="zh-CN" b="0" i="0" u="none" strike="noStrike" kern="100" baseline="0" dirty="0">
                <a:latin typeface="Songti SC"/>
              </a:rPr>
              <a:t>30</a:t>
            </a:r>
            <a:r>
              <a:rPr lang="zh-CN" altLang="en-US" b="0" i="0" u="none" strike="noStrike" kern="100" baseline="0" dirty="0">
                <a:latin typeface="Songti SC"/>
              </a:rPr>
              <a:t>日内作出裁定，并将裁定书送达社区矫正机构，同时抄送人民检察院、公安机关。</a:t>
            </a:r>
            <a:endParaRPr lang="en-US" altLang="zh-CN" b="0" i="0" u="none" strike="noStrike" kern="100" baseline="0" dirty="0">
              <a:latin typeface="Songti SC"/>
            </a:endParaRPr>
          </a:p>
        </p:txBody>
      </p:sp>
    </p:spTree>
    <p:extLst>
      <p:ext uri="{BB962C8B-B14F-4D97-AF65-F5344CB8AC3E}">
        <p14:creationId xmlns:p14="http://schemas.microsoft.com/office/powerpoint/2010/main" val="13477776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83964C-3398-4D0B-9117-4AC4D445068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5112FEF-2482-4BEB-8B07-655F5DEE8070}"/>
              </a:ext>
            </a:extLst>
          </p:cNvPr>
          <p:cNvSpPr>
            <a:spLocks noGrp="1"/>
          </p:cNvSpPr>
          <p:nvPr>
            <p:ph type="body" idx="1"/>
          </p:nvPr>
        </p:nvSpPr>
        <p:spPr/>
        <p:txBody>
          <a:bodyPr>
            <a:normAutofit/>
          </a:bodyPr>
          <a:lstStyle/>
          <a:p>
            <a:pPr marR="0" lvl="0" rtl="0"/>
            <a:r>
              <a:rPr lang="zh-CN" altLang="en-US" b="0" i="0" u="none" strike="noStrike" kern="100" baseline="0" dirty="0">
                <a:latin typeface="Songti SC"/>
              </a:rPr>
              <a:t>三、权益保障</a:t>
            </a:r>
          </a:p>
          <a:p>
            <a:pPr marR="0" lvl="1" rtl="0"/>
            <a:r>
              <a:rPr lang="zh-CN" altLang="en-US" b="0" i="0" u="none" strike="noStrike" kern="100" baseline="0" dirty="0">
                <a:latin typeface="Songti SC"/>
              </a:rPr>
              <a:t>开展社区矫正工作，应当保障社区矫正对象的合法权益。社区矫正的措施和方法应当避免对社区矫正对象的正常工作和生活造成不必要的影响；非依法律规定，不得限制或者变相限制社区矫正对象的人身自由。</a:t>
            </a:r>
          </a:p>
          <a:p>
            <a:pPr marR="0" lvl="1" rtl="0"/>
            <a:r>
              <a:rPr lang="zh-CN" altLang="en-US" b="0" i="0" u="none" strike="noStrike" kern="100" baseline="0" dirty="0">
                <a:latin typeface="Songti SC"/>
              </a:rPr>
              <a:t>社区矫正对象认为其合法权益受到侵害的，有权向人民检察院或者有关机关申诉、控告和检举。受理机关应当及时办理，并将办理结果告知申诉人、控告人和检举人。</a:t>
            </a:r>
            <a:endParaRPr lang="en-US" altLang="zh-CN" b="0" i="0" u="none" strike="noStrike" kern="100" baseline="0" dirty="0">
              <a:latin typeface="Songti SC"/>
            </a:endParaRPr>
          </a:p>
        </p:txBody>
      </p:sp>
    </p:spTree>
    <p:extLst>
      <p:ext uri="{BB962C8B-B14F-4D97-AF65-F5344CB8AC3E}">
        <p14:creationId xmlns:p14="http://schemas.microsoft.com/office/powerpoint/2010/main" val="24414537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BE089E-4151-4F23-ABBC-87CD69C28A9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29B7A62-9BF6-4F86-95FD-9D5E50D46126}"/>
              </a:ext>
            </a:extLst>
          </p:cNvPr>
          <p:cNvSpPr>
            <a:spLocks noGrp="1"/>
          </p:cNvSpPr>
          <p:nvPr>
            <p:ph type="body" idx="1"/>
          </p:nvPr>
        </p:nvSpPr>
        <p:spPr/>
        <p:txBody>
          <a:bodyPr>
            <a:normAutofit lnSpcReduction="10000"/>
          </a:bodyPr>
          <a:lstStyle/>
          <a:p>
            <a:pPr marR="0" lvl="0" rtl="0"/>
            <a:r>
              <a:rPr lang="zh-CN" altLang="en-US" b="0" i="0" u="none" strike="noStrike" kern="100" baseline="0" dirty="0">
                <a:latin typeface="Songti SC"/>
              </a:rPr>
              <a:t>四、解除和终止</a:t>
            </a:r>
          </a:p>
          <a:p>
            <a:pPr marR="0" lvl="1" rtl="0"/>
            <a:r>
              <a:rPr lang="en-US" altLang="zh-CN" b="0" i="0" u="none" strike="noStrike" kern="100" baseline="0" dirty="0">
                <a:latin typeface="Songti SC"/>
              </a:rPr>
              <a:t>1.</a:t>
            </a:r>
            <a:r>
              <a:rPr lang="zh-CN" altLang="en-US" b="0" i="0" u="none" strike="noStrike" kern="100" baseline="0" dirty="0">
                <a:latin typeface="Songti SC"/>
              </a:rPr>
              <a:t>解矫宣告</a:t>
            </a:r>
          </a:p>
          <a:p>
            <a:pPr marR="0" lvl="1" rtl="0"/>
            <a:r>
              <a:rPr lang="zh-CN" altLang="en-US" b="0" i="0" u="none" strike="noStrike" kern="100" baseline="0" dirty="0">
                <a:latin typeface="Songti SC"/>
              </a:rPr>
              <a:t>社区矫正机构应当向矫正期满或者被赦免的社区矫正对象发放解除社区矫正证明书，并通知社区矫正决定机关、所在地的人民检察院、公安机关。司法所根据区社区矫正机构的委托组织解除社区矫正宣告。宣告由司法所工作人员主持，宣告时间、地点应当提前告知社区矫正对象。社区矫正对象为未成年人的，宣告不公开进行。</a:t>
            </a:r>
          </a:p>
          <a:p>
            <a:pPr marR="0" lvl="1" rtl="0"/>
            <a:r>
              <a:rPr lang="en-US" altLang="zh-CN" b="0" i="0" u="none" strike="noStrike" kern="100" baseline="0" dirty="0">
                <a:latin typeface="Songti SC"/>
              </a:rPr>
              <a:t>2.</a:t>
            </a:r>
            <a:r>
              <a:rPr lang="zh-CN" altLang="en-US" b="0" i="0" u="none" strike="noStrike" kern="100" baseline="0" dirty="0">
                <a:latin typeface="Songti SC"/>
              </a:rPr>
              <a:t>暂外期满</a:t>
            </a:r>
          </a:p>
          <a:p>
            <a:pPr marR="0" lvl="1" rtl="0"/>
            <a:r>
              <a:rPr lang="zh-CN" altLang="en-US" b="0" i="0" u="none" strike="noStrike" kern="100" baseline="0" dirty="0">
                <a:latin typeface="Songti SC"/>
              </a:rPr>
              <a:t>监狱管理机关、公安机关决定暂予监外执行的社区矫正对象刑期届满的，在期满前</a:t>
            </a:r>
            <a:r>
              <a:rPr lang="en-US" altLang="zh-CN" b="0" i="0" u="none" strike="noStrike" kern="100" baseline="0" dirty="0">
                <a:latin typeface="Songti SC"/>
              </a:rPr>
              <a:t>1</a:t>
            </a:r>
            <a:r>
              <a:rPr lang="zh-CN" altLang="en-US" b="0" i="0" u="none" strike="noStrike" kern="100" baseline="0" dirty="0">
                <a:latin typeface="Songti SC"/>
              </a:rPr>
              <a:t>个月，区社区矫正机构应书面通知其原服刑或者接收、存放其档案的监狱、看守所，由监狱、看守所依法为其办理刑满释放手续。</a:t>
            </a:r>
          </a:p>
          <a:p>
            <a:pPr marR="0" lvl="1" rtl="0"/>
            <a:r>
              <a:rPr lang="zh-CN" altLang="en-US" b="0" i="0" u="none" strike="noStrike" kern="100" baseline="0" dirty="0">
                <a:latin typeface="Songti SC"/>
              </a:rPr>
              <a:t>人民法院决定暂予监外执行的社区矫正对象刑期期满的，社区矫正机构应当及时解除社区矫正，向其发放解除社区矫正证明书，并通报原判人民法院。</a:t>
            </a:r>
            <a:endParaRPr lang="en-US" altLang="zh-CN" b="0" i="0" u="none" strike="noStrike" kern="100" baseline="0" dirty="0">
              <a:latin typeface="Songti SC"/>
            </a:endParaRPr>
          </a:p>
        </p:txBody>
      </p:sp>
    </p:spTree>
    <p:extLst>
      <p:ext uri="{BB962C8B-B14F-4D97-AF65-F5344CB8AC3E}">
        <p14:creationId xmlns:p14="http://schemas.microsoft.com/office/powerpoint/2010/main" val="579149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4AFA3C-7420-40A6-A0D1-1BA2D6748D9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35464A9-0AF6-4CEA-84AA-95B55918B298}"/>
              </a:ext>
            </a:extLst>
          </p:cNvPr>
          <p:cNvSpPr>
            <a:spLocks noGrp="1"/>
          </p:cNvSpPr>
          <p:nvPr>
            <p:ph type="body" idx="1"/>
          </p:nvPr>
        </p:nvSpPr>
        <p:spPr/>
        <p:txBody>
          <a:bodyPr/>
          <a:lstStyle/>
          <a:p>
            <a:pPr marR="0" lvl="0" rtl="0"/>
            <a:r>
              <a:rPr lang="zh-CN" altLang="en-US" b="0" i="0" u="none" strike="noStrike" kern="100" baseline="0">
                <a:latin typeface="Songti SC"/>
              </a:rPr>
              <a:t>一、社区矫正的定义</a:t>
            </a:r>
          </a:p>
          <a:p>
            <a:pPr marR="0" lvl="1" rtl="0"/>
            <a:r>
              <a:rPr lang="zh-CN" altLang="en-US" b="0" i="0" u="none" strike="noStrike" kern="100" baseline="0">
                <a:latin typeface="Songti SC"/>
              </a:rPr>
              <a:t>社区矫正是“非监禁刑罚执行方式，是指将符合法定条件的罪犯置于社区内，由专门的国家机会在相关社会团体、民间组织和社会志愿者的协助下，在判决、裁定或决定确定的期限之内，矫正其犯罪心理和行为恶习，促进其顺利回归社会的非监禁刑罚执行活动。”社区矫正的立法目的是：“促进社区矫正对象顺利融入社会，预防和减少犯罪。”</a:t>
            </a:r>
          </a:p>
          <a:p>
            <a:pPr lvl="0"/>
            <a:r>
              <a:rPr lang="zh-CN" altLang="en-US" b="0"/>
              <a:t> 全国人大常委会办公厅</a:t>
            </a:r>
            <a:r>
              <a:rPr lang="en-US" altLang="zh-CN" b="0"/>
              <a:t>.</a:t>
            </a:r>
            <a:r>
              <a:rPr lang="zh-CN" altLang="en-US" b="0"/>
              <a:t>中华人民共和国社区矫正法</a:t>
            </a:r>
            <a:r>
              <a:rPr lang="en-US" altLang="zh-CN" b="0"/>
              <a:t>[M]. </a:t>
            </a:r>
            <a:r>
              <a:rPr lang="zh-CN" altLang="en-US" b="0"/>
              <a:t>中国民主法制出版社，</a:t>
            </a:r>
            <a:r>
              <a:rPr lang="en-US" altLang="zh-CN" b="0"/>
              <a:t>2020</a:t>
            </a:r>
            <a:r>
              <a:rPr lang="zh-CN" altLang="en-US" b="0"/>
              <a:t>年，第</a:t>
            </a:r>
            <a:r>
              <a:rPr lang="en-US" altLang="zh-CN" b="0"/>
              <a:t>1</a:t>
            </a:r>
            <a:r>
              <a:rPr lang="zh-CN" altLang="en-US" b="0"/>
              <a:t>页。</a:t>
            </a:r>
          </a:p>
          <a:p>
            <a:pPr marL="631190" lvl="2" indent="0">
              <a:buNone/>
            </a:pPr>
            <a:endParaRPr lang="zh-CN" altLang="en-US"/>
          </a:p>
        </p:txBody>
      </p:sp>
    </p:spTree>
    <p:extLst>
      <p:ext uri="{BB962C8B-B14F-4D97-AF65-F5344CB8AC3E}">
        <p14:creationId xmlns:p14="http://schemas.microsoft.com/office/powerpoint/2010/main" val="35246338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002B2D-B182-4D2C-9253-1E10CD84206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22BDAFA-FE1B-4703-A0D1-BA077099785C}"/>
              </a:ext>
            </a:extLst>
          </p:cNvPr>
          <p:cNvSpPr>
            <a:spLocks noGrp="1"/>
          </p:cNvSpPr>
          <p:nvPr>
            <p:ph type="body" idx="1"/>
          </p:nvPr>
        </p:nvSpPr>
        <p:spPr/>
        <p:txBody>
          <a:bodyPr>
            <a:normAutofit fontScale="92500" lnSpcReduction="10000"/>
          </a:bodyPr>
          <a:lstStyle/>
          <a:p>
            <a:pPr marR="0" lvl="1" rtl="0"/>
            <a:r>
              <a:rPr lang="en-US" altLang="zh-CN" b="0" i="0" u="none" strike="noStrike" kern="100" baseline="0">
                <a:latin typeface="Songti SC"/>
              </a:rPr>
              <a:t>3.</a:t>
            </a:r>
            <a:r>
              <a:rPr lang="zh-CN" altLang="en-US" b="0" i="0" u="none" strike="noStrike" kern="100" baseline="0">
                <a:latin typeface="Songti SC"/>
              </a:rPr>
              <a:t>矫正终止</a:t>
            </a:r>
          </a:p>
          <a:p>
            <a:pPr marR="0" lvl="1" rtl="0"/>
            <a:r>
              <a:rPr lang="zh-CN" altLang="en-US" b="0" i="0" u="none" strike="noStrike" kern="100" baseline="0">
                <a:latin typeface="Songti SC"/>
              </a:rPr>
              <a:t>社区矫正对象被裁定撤销缓刑、假释，被决定收监执行，或者社区矫正对象死亡的，社区矫正终止。</a:t>
            </a:r>
          </a:p>
          <a:p>
            <a:pPr marR="0" lvl="1" rtl="0"/>
            <a:r>
              <a:rPr lang="zh-CN" altLang="en-US" b="0" i="0" u="none" strike="noStrike" kern="100" baseline="0">
                <a:latin typeface="Songti SC"/>
              </a:rPr>
              <a:t>社区矫正对象具有刑法规定的撤销缓刑、假释情形的，应当由人民法院撤销缓刑、假释。</a:t>
            </a:r>
          </a:p>
          <a:p>
            <a:pPr marR="0" lvl="1" rtl="0"/>
            <a:r>
              <a:rPr lang="zh-CN" altLang="en-US" b="0" i="0" u="none" strike="noStrike" kern="100" baseline="0">
                <a:latin typeface="Songti SC"/>
              </a:rPr>
              <a:t>被提请撤销缓刑、假释的社区矫正对象可能逃跑或者可能发生社会危险的，社区矫正机构可以在提出撤销缓刑、假释建议的同时，提请人民法院决定对其予以逮捕。</a:t>
            </a:r>
          </a:p>
          <a:p>
            <a:pPr marR="0" lvl="1" rtl="0"/>
            <a:r>
              <a:rPr lang="zh-CN" altLang="en-US" b="0" i="0" u="none" strike="noStrike" kern="100" baseline="0">
                <a:latin typeface="Songti SC"/>
              </a:rPr>
              <a:t>人民法院应当在收到社区矫正机构撤销缓刑、假释建议书后</a:t>
            </a:r>
            <a:r>
              <a:rPr lang="en-US" altLang="zh-CN" b="0" i="0" u="none" strike="noStrike" kern="100" baseline="0">
                <a:latin typeface="Songti SC"/>
              </a:rPr>
              <a:t>30</a:t>
            </a:r>
            <a:r>
              <a:rPr lang="zh-CN" altLang="en-US" b="0" i="0" u="none" strike="noStrike" kern="100" baseline="0">
                <a:latin typeface="Songti SC"/>
              </a:rPr>
              <a:t>日内作出裁定，将裁定书送达社区矫正机构和公安机关，并抄送人民检察院。</a:t>
            </a:r>
          </a:p>
          <a:p>
            <a:pPr marR="0" lvl="1" rtl="0"/>
            <a:r>
              <a:rPr lang="zh-CN" altLang="en-US" b="0" i="0" u="none" strike="noStrike" kern="100" baseline="0">
                <a:latin typeface="Songti SC"/>
              </a:rPr>
              <a:t>暂予监外执行的社区矫正对象具有刑事诉讼法规定的应当予以收监情形的，社区矫正机构应当向执行地或者原社区矫正决定机关提出收监执行建议，并将建议书抄送人民检察院。</a:t>
            </a:r>
          </a:p>
          <a:p>
            <a:pPr marR="0" lvl="1" rtl="0"/>
            <a:r>
              <a:rPr lang="zh-CN" altLang="en-US" b="0" i="0" u="none" strike="noStrike" kern="100" baseline="0">
                <a:latin typeface="Songti SC"/>
              </a:rPr>
              <a:t>被裁定撤销缓刑、假释和被决定收监执行的社区矫正对象逃跑的，由公安机关追捕，社区矫正机构、有关单位和个人予以协助。</a:t>
            </a:r>
          </a:p>
          <a:p>
            <a:pPr marR="0" lvl="1" rtl="0"/>
            <a:r>
              <a:rPr lang="zh-CN" altLang="en-US" b="0" i="0" u="none" strike="noStrike" kern="100" baseline="0">
                <a:latin typeface="Songti SC"/>
              </a:rPr>
              <a:t>社区矫正对象在社区矫正期间死亡的，其监护人、家庭成员应当及时向社区矫正机构报告。社区矫正机构应当及时通知社区矫正决定机关、所在地的人民检察院、公安机关。</a:t>
            </a:r>
            <a:endParaRPr lang="zh-CN" altLang="en-US"/>
          </a:p>
        </p:txBody>
      </p:sp>
    </p:spTree>
    <p:extLst>
      <p:ext uri="{BB962C8B-B14F-4D97-AF65-F5344CB8AC3E}">
        <p14:creationId xmlns:p14="http://schemas.microsoft.com/office/powerpoint/2010/main" val="26971129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DEAC20-84C8-4450-A0AC-699A66788F4C}"/>
              </a:ext>
            </a:extLst>
          </p:cNvPr>
          <p:cNvSpPr>
            <a:spLocks noGrp="1"/>
          </p:cNvSpPr>
          <p:nvPr>
            <p:ph type="title"/>
          </p:nvPr>
        </p:nvSpPr>
        <p:spPr/>
        <p:txBody>
          <a:bodyPr>
            <a:normAutofit fontScale="90000"/>
          </a:bodyPr>
          <a:lstStyle/>
          <a:p>
            <a:pPr marR="0" rtl="0"/>
            <a:r>
              <a:rPr lang="zh-CN" altLang="en-US" b="0" i="0" u="none" strike="noStrike" kern="2200" baseline="0" dirty="0">
                <a:latin typeface="Songti SC"/>
              </a:rPr>
              <a:t>第四节 教育帮扶和未成年人社区矫正的特别规定</a:t>
            </a:r>
          </a:p>
        </p:txBody>
      </p:sp>
      <p:sp>
        <p:nvSpPr>
          <p:cNvPr id="3" name="文本占位符 2">
            <a:extLst>
              <a:ext uri="{FF2B5EF4-FFF2-40B4-BE49-F238E27FC236}">
                <a16:creationId xmlns:a16="http://schemas.microsoft.com/office/drawing/2014/main" id="{C93F15D5-2069-4564-B15F-0ABACAF91263}"/>
              </a:ext>
            </a:extLst>
          </p:cNvPr>
          <p:cNvSpPr>
            <a:spLocks noGrp="1"/>
          </p:cNvSpPr>
          <p:nvPr>
            <p:ph type="body" idx="1"/>
          </p:nvPr>
        </p:nvSpPr>
        <p:spPr/>
        <p:txBody>
          <a:bodyPr>
            <a:normAutofit/>
          </a:bodyPr>
          <a:lstStyle/>
          <a:p>
            <a:pPr marR="0" lvl="1" rtl="0"/>
            <a:r>
              <a:rPr lang="zh-CN" altLang="en-US" b="0" i="0" u="none" strike="noStrike" kern="100" baseline="0" dirty="0">
                <a:latin typeface="Songti SC"/>
              </a:rPr>
              <a:t>教育帮扶是社区矫正中的重要措施，是指通过教育的手段和方法，矫正其不良心理和行为恶习，促进社区矫正对象的社会适应。而未成年人是祖国的未来，处在特殊的生理和心理阶段，关于未成年人的社区矫正的规定是基于人的权利和尊严，促进未成年人更好的完成社区矫正，回归社会。</a:t>
            </a:r>
            <a:endParaRPr lang="en-US" altLang="zh-CN" b="0" i="0" u="none" strike="noStrike" kern="100" baseline="0" dirty="0">
              <a:latin typeface="Songti SC"/>
            </a:endParaRPr>
          </a:p>
        </p:txBody>
      </p:sp>
    </p:spTree>
    <p:extLst>
      <p:ext uri="{BB962C8B-B14F-4D97-AF65-F5344CB8AC3E}">
        <p14:creationId xmlns:p14="http://schemas.microsoft.com/office/powerpoint/2010/main" val="19373640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8C5ABB-E23F-478A-A05B-534CEC1258C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B766EB3-9953-43D8-85FE-262AC6168F17}"/>
              </a:ext>
            </a:extLst>
          </p:cNvPr>
          <p:cNvSpPr>
            <a:spLocks noGrp="1"/>
          </p:cNvSpPr>
          <p:nvPr>
            <p:ph type="body" idx="1"/>
          </p:nvPr>
        </p:nvSpPr>
        <p:spPr/>
        <p:txBody>
          <a:bodyPr>
            <a:normAutofit fontScale="40000" lnSpcReduction="20000"/>
          </a:bodyPr>
          <a:lstStyle/>
          <a:p>
            <a:pPr marR="0" lvl="0" rtl="0"/>
            <a:r>
              <a:rPr lang="zh-CN" altLang="en-US" b="0" i="0" u="none" strike="noStrike" kern="100" baseline="0" dirty="0">
                <a:latin typeface="Songti SC"/>
              </a:rPr>
              <a:t>一、教育帮扶</a:t>
            </a:r>
          </a:p>
          <a:p>
            <a:pPr marR="0" lvl="1" rtl="0"/>
            <a:r>
              <a:rPr lang="zh-CN" altLang="en-US" b="0" i="0" u="none" strike="noStrike" kern="100" baseline="0" dirty="0">
                <a:latin typeface="Songti SC"/>
              </a:rPr>
              <a:t>县级以上地方人民政府及其有关部门应当通过多种形式为教育帮扶社区矫正对象提供必要的场所和条件，组织动员社会力量参与教育帮扶工作。有关人民团体应当依法协助社区矫正机构做好教育帮扶工作。</a:t>
            </a:r>
          </a:p>
          <a:p>
            <a:pPr marR="0" lvl="1" rtl="0"/>
            <a:r>
              <a:rPr lang="zh-CN" altLang="en-US" b="0" i="0" u="none" strike="noStrike" kern="100" baseline="0" dirty="0">
                <a:latin typeface="Songti SC"/>
              </a:rPr>
              <a:t>（一）教育矫正</a:t>
            </a:r>
          </a:p>
          <a:p>
            <a:pPr marR="0" lvl="1" rtl="0"/>
            <a:r>
              <a:rPr lang="en-US" altLang="zh-CN" b="0" i="0" u="none" strike="noStrike" kern="100" baseline="0" dirty="0">
                <a:latin typeface="Songti SC"/>
              </a:rPr>
              <a:t>1.</a:t>
            </a:r>
            <a:r>
              <a:rPr lang="zh-CN" altLang="en-US" b="0" i="0" u="none" strike="noStrike" kern="100" baseline="0" dirty="0">
                <a:latin typeface="Songti SC"/>
              </a:rPr>
              <a:t>常规教育</a:t>
            </a:r>
          </a:p>
          <a:p>
            <a:pPr marR="0" lvl="1" rtl="0"/>
            <a:r>
              <a:rPr lang="zh-CN" altLang="en-US" b="0" i="0" u="none" strike="noStrike" kern="100" baseline="0" dirty="0">
                <a:latin typeface="Songti SC"/>
              </a:rPr>
              <a:t>常规教育是指社区矫正机构对社区矫正对象普遍进行的，以矫正其不良心理和行为恶习为目标的教育。对社区矫正对象的常规教育主要包括下列种类：</a:t>
            </a:r>
          </a:p>
          <a:p>
            <a:pPr marR="0" lvl="1" rtl="0"/>
            <a:r>
              <a:rPr lang="zh-CN" altLang="en-US" b="0" i="0" u="none" strike="noStrike" kern="100" baseline="0" dirty="0">
                <a:latin typeface="Songti SC"/>
              </a:rPr>
              <a:t>（</a:t>
            </a:r>
            <a:r>
              <a:rPr lang="en-US" altLang="zh-CN" b="0" i="0" u="none" strike="noStrike" kern="100" baseline="0" dirty="0">
                <a:latin typeface="Songti SC"/>
              </a:rPr>
              <a:t>1</a:t>
            </a:r>
            <a:r>
              <a:rPr lang="zh-CN" altLang="en-US" b="0" i="0" u="none" strike="noStrike" kern="100" baseline="0" dirty="0">
                <a:latin typeface="Songti SC"/>
              </a:rPr>
              <a:t>）思想教育</a:t>
            </a:r>
          </a:p>
          <a:p>
            <a:pPr marR="0" lvl="1" rtl="0"/>
            <a:r>
              <a:rPr lang="zh-CN" altLang="en-US" b="0" i="0" u="none" strike="noStrike" kern="100" baseline="0" dirty="0">
                <a:latin typeface="Songti SC"/>
              </a:rPr>
              <a:t>思想教育是指社区矫正机构对社区矫正对象进行的以转变其错误认识和增进其道德修养为主要目的的教育，具体内容主要包括下列方面：</a:t>
            </a:r>
          </a:p>
          <a:p>
            <a:pPr marR="0" lvl="1" rtl="0"/>
            <a:r>
              <a:rPr lang="zh-CN" altLang="en-US" b="0" i="0" u="none" strike="noStrike" kern="100" baseline="0" dirty="0">
                <a:latin typeface="Songti SC"/>
              </a:rPr>
              <a:t>人生观教育是指为了让社区矫正对象树立正确的人生观并帮助他们正确对待和处理人生问题而进行的教育。</a:t>
            </a:r>
          </a:p>
          <a:p>
            <a:pPr marR="0" lvl="1" rtl="0"/>
            <a:r>
              <a:rPr lang="zh-CN" altLang="en-US" b="0" i="0" u="none" strike="noStrike" kern="100" baseline="0" dirty="0">
                <a:latin typeface="Songti SC"/>
              </a:rPr>
              <a:t>价值观教育是指为了让社区矫正对象形成正确的价值观念和进行恰当的价值评价而开展的教育。</a:t>
            </a:r>
          </a:p>
          <a:p>
            <a:pPr marR="0" lvl="1" rtl="0"/>
            <a:r>
              <a:rPr lang="zh-CN" altLang="en-US" b="0" i="0" u="none" strike="noStrike" kern="100" baseline="0" dirty="0">
                <a:latin typeface="Songti SC"/>
              </a:rPr>
              <a:t>道德教育是指为了让社区矫正对象遵守道德规范和提高道德修养而进行的教育。</a:t>
            </a:r>
          </a:p>
          <a:p>
            <a:pPr marR="0" lvl="1" rtl="0"/>
            <a:r>
              <a:rPr lang="zh-CN" altLang="en-US" b="0" i="0" u="none" strike="noStrike" kern="100" baseline="0" dirty="0">
                <a:latin typeface="Songti SC"/>
              </a:rPr>
              <a:t>前途教育是指为了让社区矫正对象恰当认识社会和个人的未来发展而进行的教育。</a:t>
            </a:r>
          </a:p>
          <a:p>
            <a:pPr marR="0" lvl="1" rtl="0"/>
            <a:r>
              <a:rPr lang="zh-CN" altLang="en-US" b="0" i="0" u="none" strike="noStrike" kern="100" baseline="0" dirty="0">
                <a:latin typeface="Songti SC"/>
              </a:rPr>
              <a:t>（</a:t>
            </a:r>
            <a:r>
              <a:rPr lang="en-US" altLang="zh-CN" b="0" i="0" u="none" strike="noStrike" kern="100" baseline="0" dirty="0">
                <a:latin typeface="Songti SC"/>
              </a:rPr>
              <a:t>2</a:t>
            </a:r>
            <a:r>
              <a:rPr lang="zh-CN" altLang="en-US" b="0" i="0" u="none" strike="noStrike" kern="100" baseline="0" dirty="0">
                <a:latin typeface="Songti SC"/>
              </a:rPr>
              <a:t>）法治教育</a:t>
            </a:r>
          </a:p>
          <a:p>
            <a:pPr marR="0" lvl="1" rtl="0"/>
            <a:r>
              <a:rPr lang="zh-CN" altLang="en-US" b="0" i="0" u="none" strike="noStrike" kern="100" baseline="0" dirty="0">
                <a:latin typeface="Songti SC"/>
              </a:rPr>
              <a:t>法制教育是指为了让社区矫正对象学习法律知识和增强法律意识而进行的教育，有利于促使社区矫正对象安心接受矫正，使他们成为守法公民，从而预防和减少重新犯罪，维护社会稳定，具体内容主要包括下列方面：</a:t>
            </a:r>
          </a:p>
          <a:p>
            <a:pPr marR="0" lvl="1" rtl="0"/>
            <a:r>
              <a:rPr lang="zh-CN" altLang="en-US" b="0" i="0" u="none" strike="noStrike" kern="100" baseline="0" dirty="0">
                <a:latin typeface="Songti SC"/>
              </a:rPr>
              <a:t>法律常识教育是指为了让社区矫正对象掌握必要的法律常识和社区矫正规章制度而进行的教育。</a:t>
            </a:r>
          </a:p>
          <a:p>
            <a:pPr marR="0" lvl="1" rtl="0"/>
            <a:r>
              <a:rPr lang="zh-CN" altLang="en-US" b="0" i="0" u="none" strike="noStrike" kern="100" baseline="0" dirty="0">
                <a:latin typeface="Songti SC"/>
              </a:rPr>
              <a:t>权利、义务教育是指为了让社区矫正对象正确行使公民的基本权利和履行公民的应尽义务而进行的教育，是规范社区矫正对象行为的重要内容。</a:t>
            </a:r>
          </a:p>
          <a:p>
            <a:pPr marR="0" lvl="1" rtl="0"/>
            <a:r>
              <a:rPr lang="zh-CN" altLang="en-US" b="0" i="0" u="none" strike="noStrike" kern="100" baseline="0" dirty="0">
                <a:latin typeface="Songti SC"/>
              </a:rPr>
              <a:t>认罪、悔罪教育是指社区矫正机构针对社区矫正对象对所犯罪行不承认、不悔过的现象而开展的教育。</a:t>
            </a:r>
          </a:p>
          <a:p>
            <a:pPr marR="0" lvl="1" rtl="0"/>
            <a:r>
              <a:rPr lang="zh-CN" altLang="en-US" b="0" i="0" u="none" strike="noStrike" kern="100" baseline="0" dirty="0">
                <a:latin typeface="Songti SC"/>
              </a:rPr>
              <a:t>服刑意识教育是指社区矫正机构为了让社区矫正对象了解自己的法律身份和服刑状态而进行的教育。</a:t>
            </a:r>
          </a:p>
          <a:p>
            <a:pPr marR="0" lvl="1" rtl="0"/>
            <a:r>
              <a:rPr lang="zh-CN" altLang="en-US" b="0" i="0" u="none" strike="noStrike" kern="100" baseline="0" dirty="0">
                <a:latin typeface="Songti SC"/>
              </a:rPr>
              <a:t>（</a:t>
            </a:r>
            <a:r>
              <a:rPr lang="en-US" altLang="zh-CN" b="0" i="0" u="none" strike="noStrike" kern="100" baseline="0" dirty="0">
                <a:latin typeface="Songti SC"/>
              </a:rPr>
              <a:t>3</a:t>
            </a:r>
            <a:r>
              <a:rPr lang="zh-CN" altLang="en-US" b="0" i="0" u="none" strike="noStrike" kern="100" baseline="0" dirty="0">
                <a:latin typeface="Songti SC"/>
              </a:rPr>
              <a:t>）文化教育</a:t>
            </a:r>
          </a:p>
          <a:p>
            <a:pPr marR="0" lvl="1" rtl="0"/>
            <a:r>
              <a:rPr lang="zh-CN" altLang="en-US" b="0" i="0" u="none" strike="noStrike" kern="100" baseline="0" dirty="0">
                <a:latin typeface="Songti SC"/>
              </a:rPr>
              <a:t>文化教育是指为了提高社区矫正对象的文化知识水平和自身素质而开展的教育。文化教育应当根据社区矫正对象的年龄、文化程度和需求而灵活进行。对于处于学龄阶段的未成年社区矫正对象，社区矫正机构应当协调当地教育部门，帮助其完成义务教育。</a:t>
            </a:r>
          </a:p>
          <a:p>
            <a:pPr marR="0" lvl="1" rtl="0"/>
            <a:r>
              <a:rPr lang="zh-CN" altLang="en-US" b="0" i="0" u="none" strike="noStrike" kern="100" baseline="0" dirty="0">
                <a:latin typeface="Songti SC"/>
              </a:rPr>
              <a:t>（</a:t>
            </a:r>
            <a:r>
              <a:rPr lang="en-US" altLang="zh-CN" b="0" i="0" u="none" strike="noStrike" kern="100" baseline="0" dirty="0">
                <a:latin typeface="Songti SC"/>
              </a:rPr>
              <a:t>4</a:t>
            </a:r>
            <a:r>
              <a:rPr lang="zh-CN" altLang="en-US" b="0" i="0" u="none" strike="noStrike" kern="100" baseline="0" dirty="0">
                <a:latin typeface="Songti SC"/>
              </a:rPr>
              <a:t>）职业技术教育</a:t>
            </a:r>
          </a:p>
          <a:p>
            <a:pPr marR="0" lvl="1" rtl="0"/>
            <a:r>
              <a:rPr lang="zh-CN" altLang="en-US" b="0" i="0" u="none" strike="noStrike" kern="100" baseline="0" dirty="0">
                <a:latin typeface="Songti SC"/>
              </a:rPr>
              <a:t>职业技术教育是指为了提高社区矫正对象的职业技术水平而进行的教育。职业技术教育与文化知识教育关系密切，但职业技术教育侧重于社区矫正对象劳动技能的培训。</a:t>
            </a:r>
          </a:p>
          <a:p>
            <a:pPr marR="0" lvl="1" rtl="0"/>
            <a:r>
              <a:rPr lang="zh-CN" altLang="en-US" b="0" i="0" u="none" strike="noStrike" kern="100" baseline="0" dirty="0">
                <a:latin typeface="Songti SC"/>
              </a:rPr>
              <a:t>（</a:t>
            </a:r>
            <a:r>
              <a:rPr lang="en-US" altLang="zh-CN" b="0" i="0" u="none" strike="noStrike" kern="100" baseline="0" dirty="0">
                <a:latin typeface="Songti SC"/>
              </a:rPr>
              <a:t>5</a:t>
            </a:r>
            <a:r>
              <a:rPr lang="zh-CN" altLang="en-US" b="0" i="0" u="none" strike="noStrike" kern="100" baseline="0" dirty="0">
                <a:latin typeface="Songti SC"/>
              </a:rPr>
              <a:t>）生活教育</a:t>
            </a:r>
          </a:p>
          <a:p>
            <a:pPr marR="0" lvl="1" rtl="0"/>
            <a:r>
              <a:rPr lang="zh-CN" altLang="en-US" b="0" i="0" u="none" strike="noStrike" kern="100" baseline="0" dirty="0">
                <a:latin typeface="Songti SC"/>
              </a:rPr>
              <a:t>生活教育是指为了让社区矫正对象掌握必要的生活知识、养成良好的生活方式及适应社区矫正生活而进行的教育。这类教育有助于社区矫正对象顺利实现再社会化，真正融入社会群体，具体内容主要包括下列方面：</a:t>
            </a:r>
          </a:p>
          <a:p>
            <a:pPr marR="0" lvl="1" rtl="0"/>
            <a:r>
              <a:rPr lang="zh-CN" altLang="en-US" b="0" i="0" u="none" strike="noStrike" kern="100" baseline="0" dirty="0">
                <a:latin typeface="Songti SC"/>
              </a:rPr>
              <a:t>社会角色教育是为了让社区矫正对象在社会生活中学会恰当扮演不同角色而进行的教育。</a:t>
            </a:r>
          </a:p>
          <a:p>
            <a:pPr marR="0" lvl="1" rtl="0"/>
            <a:r>
              <a:rPr lang="zh-CN" altLang="en-US" b="0" i="0" u="none" strike="noStrike" kern="100" baseline="0" dirty="0">
                <a:latin typeface="Songti SC"/>
              </a:rPr>
              <a:t>人际关系教育是为了帮助社区矫正对象学会如何建立和维护良好的人际关系而进行的教育。</a:t>
            </a:r>
          </a:p>
          <a:p>
            <a:pPr marR="0" lvl="1" rtl="0"/>
            <a:r>
              <a:rPr lang="zh-CN" altLang="en-US" b="0" i="0" u="none" strike="noStrike" kern="100" baseline="0" dirty="0">
                <a:latin typeface="Songti SC"/>
              </a:rPr>
              <a:t>生活方式教育是指为了帮助社区矫正对象养成良好的生活方式而进行的教育。</a:t>
            </a:r>
            <a:endParaRPr lang="en-US" altLang="zh-CN" b="0" i="0" u="none" strike="noStrike" kern="100" baseline="0" dirty="0">
              <a:latin typeface="Songti SC"/>
            </a:endParaRPr>
          </a:p>
        </p:txBody>
      </p:sp>
    </p:spTree>
    <p:extLst>
      <p:ext uri="{BB962C8B-B14F-4D97-AF65-F5344CB8AC3E}">
        <p14:creationId xmlns:p14="http://schemas.microsoft.com/office/powerpoint/2010/main" val="5433508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0ECA2A-1EE7-4B14-BDBF-9EF6EF3A024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D8409DC-2FE7-4245-A193-436ADD547DDE}"/>
              </a:ext>
            </a:extLst>
          </p:cNvPr>
          <p:cNvSpPr>
            <a:spLocks noGrp="1"/>
          </p:cNvSpPr>
          <p:nvPr>
            <p:ph type="body" idx="1"/>
          </p:nvPr>
        </p:nvSpPr>
        <p:spPr/>
        <p:txBody>
          <a:bodyPr>
            <a:normAutofit/>
          </a:bodyPr>
          <a:lstStyle/>
          <a:p>
            <a:pPr marR="0" lvl="1" rtl="0"/>
            <a:r>
              <a:rPr lang="en-US" altLang="zh-CN" b="0" i="0" u="none" strike="noStrike" kern="100" baseline="0" dirty="0">
                <a:latin typeface="Songti SC"/>
              </a:rPr>
              <a:t>2.</a:t>
            </a:r>
            <a:r>
              <a:rPr lang="zh-CN" altLang="en-US" b="0" i="0" u="none" strike="noStrike" kern="100" baseline="0" dirty="0">
                <a:latin typeface="Songti SC"/>
              </a:rPr>
              <a:t>公益劳动</a:t>
            </a:r>
          </a:p>
          <a:p>
            <a:pPr marR="0" lvl="1" rtl="0"/>
            <a:r>
              <a:rPr lang="zh-CN" altLang="en-US" b="0" i="0" u="none" strike="noStrike" kern="100" baseline="0" dirty="0">
                <a:latin typeface="Songti SC"/>
              </a:rPr>
              <a:t>社区矫正中的公益劳动是指社区矫正对象根据社区矫正机构的安排进行的公共服务方面的无偿劳动。从目前社区矫正实践来看，敬老院、福利院、学校等社会机构和公园、广场等公共机构比较适合作为固定的公益劳动场所。</a:t>
            </a:r>
            <a:endParaRPr lang="en-US" altLang="zh-CN" b="0" i="0" u="none" strike="noStrike" kern="100" baseline="0" dirty="0">
              <a:latin typeface="Songti SC"/>
            </a:endParaRPr>
          </a:p>
        </p:txBody>
      </p:sp>
    </p:spTree>
    <p:extLst>
      <p:ext uri="{BB962C8B-B14F-4D97-AF65-F5344CB8AC3E}">
        <p14:creationId xmlns:p14="http://schemas.microsoft.com/office/powerpoint/2010/main" val="196851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C3069F-E620-4721-9619-0895F765529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2EDF5B0-319A-4B9B-9139-090DDA1CC82C}"/>
              </a:ext>
            </a:extLst>
          </p:cNvPr>
          <p:cNvSpPr>
            <a:spLocks noGrp="1"/>
          </p:cNvSpPr>
          <p:nvPr>
            <p:ph type="body" idx="1"/>
          </p:nvPr>
        </p:nvSpPr>
        <p:spPr/>
        <p:txBody>
          <a:bodyPr>
            <a:normAutofit lnSpcReduction="10000"/>
          </a:bodyPr>
          <a:lstStyle/>
          <a:p>
            <a:pPr marR="0" lvl="1" rtl="0"/>
            <a:r>
              <a:rPr lang="zh-CN" altLang="en-US" b="0" i="0" u="none" strike="noStrike" kern="100" baseline="0" dirty="0">
                <a:latin typeface="Songti SC"/>
              </a:rPr>
              <a:t>（二）帮困扶助</a:t>
            </a:r>
          </a:p>
          <a:p>
            <a:pPr marR="0" lvl="1" rtl="0"/>
            <a:r>
              <a:rPr lang="en-US" altLang="zh-CN" b="0" i="0" u="none" strike="noStrike" kern="100" baseline="0" dirty="0">
                <a:latin typeface="Songti SC"/>
              </a:rPr>
              <a:t>1.</a:t>
            </a:r>
            <a:r>
              <a:rPr lang="zh-CN" altLang="en-US" b="0" i="0" u="none" strike="noStrike" kern="100" baseline="0" dirty="0">
                <a:latin typeface="Songti SC"/>
              </a:rPr>
              <a:t>生存型帮困扶助</a:t>
            </a:r>
          </a:p>
          <a:p>
            <a:pPr marR="0" lvl="1" rtl="0"/>
            <a:r>
              <a:rPr lang="zh-CN" altLang="en-US" b="0" i="0" u="none" strike="noStrike" kern="100" baseline="0" dirty="0">
                <a:latin typeface="Songti SC"/>
              </a:rPr>
              <a:t>生存型帮困扶助是指为了帮助社区矫正对象解决基本生存问题而进行的帮困扶助工作。</a:t>
            </a:r>
          </a:p>
          <a:p>
            <a:pPr marR="0" lvl="1" rtl="0"/>
            <a:r>
              <a:rPr lang="zh-CN" altLang="en-US" b="0" i="0" u="none" strike="noStrike" kern="100" baseline="0" dirty="0">
                <a:latin typeface="Songti SC"/>
              </a:rPr>
              <a:t>（</a:t>
            </a:r>
            <a:r>
              <a:rPr lang="en-US" altLang="zh-CN" b="0" i="0" u="none" strike="noStrike" kern="100" baseline="0" dirty="0">
                <a:latin typeface="Songti SC"/>
              </a:rPr>
              <a:t>1</a:t>
            </a:r>
            <a:r>
              <a:rPr lang="zh-CN" altLang="en-US" b="0" i="0" u="none" strike="noStrike" kern="100" baseline="0" dirty="0">
                <a:latin typeface="Songti SC"/>
              </a:rPr>
              <a:t>）临时救助</a:t>
            </a:r>
          </a:p>
          <a:p>
            <a:pPr marR="0" lvl="1" rtl="0"/>
            <a:r>
              <a:rPr lang="zh-CN" altLang="en-US" b="0" i="0" u="none" strike="noStrike" kern="100" baseline="0" dirty="0">
                <a:latin typeface="Songti SC"/>
              </a:rPr>
              <a:t>临时救助是指司法行政机关在社区矫正对象面临临时的生活困难时提供应急性帮助的活动，具体内容主要包括下列方面：</a:t>
            </a:r>
          </a:p>
          <a:p>
            <a:pPr marR="0" lvl="1" rtl="0"/>
            <a:r>
              <a:rPr lang="zh-CN" altLang="en-US" b="0" i="0" u="none" strike="noStrike" kern="100" baseline="0" dirty="0">
                <a:latin typeface="Songti SC"/>
              </a:rPr>
              <a:t>设立专项救助基金。社区矫正是国家刑罚执行活动，国家财政部门应当设立旨在帮助有严重生活困难的社区矫正对象的专项基金。</a:t>
            </a:r>
          </a:p>
          <a:p>
            <a:pPr marR="0" lvl="1" rtl="0"/>
            <a:r>
              <a:rPr lang="zh-CN" altLang="en-US" b="0" i="0" u="none" strike="noStrike" kern="100" baseline="0" dirty="0">
                <a:latin typeface="Songti SC"/>
              </a:rPr>
              <a:t>建立中途之家。中途之家是指为了帮助从监禁机构释放的犯罪人以及其他相关人员重新适应生活而设立的过渡性社区食宿和矫正机构。</a:t>
            </a:r>
          </a:p>
          <a:p>
            <a:pPr marR="0" lvl="1" rtl="0"/>
            <a:r>
              <a:rPr lang="zh-CN" altLang="en-US" b="0" i="0" u="none" strike="noStrike" kern="100" baseline="0" dirty="0">
                <a:latin typeface="Songti SC"/>
              </a:rPr>
              <a:t>改造过渡性安置实体。过渡性安置实体是指由司法行政机关和劳动部门共同开办的为暂时无业可就的刑释解教人员提供劳动岗位的经济实体。</a:t>
            </a:r>
            <a:endParaRPr lang="en-US" altLang="zh-CN" b="0" i="0" u="none" strike="noStrike" kern="100" baseline="0" dirty="0">
              <a:latin typeface="Songti SC"/>
            </a:endParaRPr>
          </a:p>
        </p:txBody>
      </p:sp>
    </p:spTree>
    <p:extLst>
      <p:ext uri="{BB962C8B-B14F-4D97-AF65-F5344CB8AC3E}">
        <p14:creationId xmlns:p14="http://schemas.microsoft.com/office/powerpoint/2010/main" val="12148024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B48FD4-6D37-4CCB-90B8-42E2E001154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DC1DFA9-A3B1-4C54-BFEB-68225585F84A}"/>
              </a:ext>
            </a:extLst>
          </p:cNvPr>
          <p:cNvSpPr>
            <a:spLocks noGrp="1"/>
          </p:cNvSpPr>
          <p:nvPr>
            <p:ph type="body" idx="1"/>
          </p:nvPr>
        </p:nvSpPr>
        <p:spPr/>
        <p:txBody>
          <a:bodyPr>
            <a:normAutofit fontScale="77500" lnSpcReduction="20000"/>
          </a:bodyPr>
          <a:lstStyle/>
          <a:p>
            <a:pPr marR="0" lvl="1" rtl="0"/>
            <a:r>
              <a:rPr lang="zh-CN" altLang="en-US" b="0" i="0" u="none" strike="noStrike" kern="100" baseline="0">
                <a:latin typeface="Songti SC"/>
              </a:rPr>
              <a:t>（</a:t>
            </a:r>
            <a:r>
              <a:rPr lang="en-US" altLang="zh-CN" b="0" i="0" u="none" strike="noStrike" kern="100" baseline="0">
                <a:latin typeface="Songti SC"/>
              </a:rPr>
              <a:t>2</a:t>
            </a:r>
            <a:r>
              <a:rPr lang="zh-CN" altLang="en-US" b="0" i="0" u="none" strike="noStrike" kern="100" baseline="0">
                <a:latin typeface="Songti SC"/>
              </a:rPr>
              <a:t>）社会保障</a:t>
            </a:r>
          </a:p>
          <a:p>
            <a:pPr marR="0" lvl="1" rtl="0"/>
            <a:r>
              <a:rPr lang="zh-CN" altLang="en-US" b="0" i="0" u="none" strike="noStrike" kern="100" baseline="0">
                <a:latin typeface="Songti SC"/>
              </a:rPr>
              <a:t>我国社区矫正中的社会保障主要是指司法行政机关为符合条件的社区矫正对象提供最低生活保障的制度。</a:t>
            </a:r>
          </a:p>
          <a:p>
            <a:pPr marR="0" lvl="1" rtl="0"/>
            <a:r>
              <a:rPr lang="zh-CN" altLang="en-US" b="0" i="0" u="none" strike="noStrike" kern="100" baseline="0">
                <a:latin typeface="Songti SC"/>
              </a:rPr>
              <a:t>最低生活保障。我国在开展社区矫正工作以后，很多省市都将生活困难的社区矫正对象（特别是伤残、家庭困难人员）中符合低保条件的人员纳入低保范围。</a:t>
            </a:r>
          </a:p>
          <a:p>
            <a:pPr marR="0" lvl="1" rtl="0"/>
            <a:r>
              <a:rPr lang="zh-CN" altLang="en-US" b="0" i="0" u="none" strike="noStrike" kern="100" baseline="0">
                <a:latin typeface="Songti SC"/>
              </a:rPr>
              <a:t>医疗救助。医疗救助是指司法行政机关对社区矫正对象或其家庭成员因病而无能力进行治疗或因支付数额庞大的医疗费用而陷入困境进行帮助的救助措施。</a:t>
            </a:r>
          </a:p>
          <a:p>
            <a:pPr marR="0" lvl="1" rtl="0"/>
            <a:r>
              <a:rPr lang="zh-CN" altLang="en-US" b="0" i="0" u="none" strike="noStrike" kern="100" baseline="0">
                <a:latin typeface="Songti SC"/>
              </a:rPr>
              <a:t>（</a:t>
            </a:r>
            <a:r>
              <a:rPr lang="en-US" altLang="zh-CN" b="0" i="0" u="none" strike="noStrike" kern="100" baseline="0">
                <a:latin typeface="Songti SC"/>
              </a:rPr>
              <a:t>3</a:t>
            </a:r>
            <a:r>
              <a:rPr lang="zh-CN" altLang="en-US" b="0" i="0" u="none" strike="noStrike" kern="100" baseline="0">
                <a:latin typeface="Songti SC"/>
              </a:rPr>
              <a:t>）就业帮助</a:t>
            </a:r>
          </a:p>
          <a:p>
            <a:pPr marR="0" lvl="1" rtl="0"/>
            <a:r>
              <a:rPr lang="zh-CN" altLang="en-US" b="0" i="0" u="none" strike="noStrike" kern="100" baseline="0">
                <a:latin typeface="Songti SC"/>
              </a:rPr>
              <a:t>就业帮助是指司法行政机关为了帮助社区矫正对象就业而开展的活动，具体内容主要包括下列方面：</a:t>
            </a:r>
          </a:p>
          <a:p>
            <a:pPr marR="0" lvl="1" rtl="0"/>
            <a:r>
              <a:rPr lang="zh-CN" altLang="en-US" b="0" i="0" u="none" strike="noStrike" kern="100" baseline="0">
                <a:latin typeface="Songti SC"/>
              </a:rPr>
              <a:t>开展就业指导。就业指导是指为社区矫正对象提供就业信息和进行就业指导的帮助活动。</a:t>
            </a:r>
          </a:p>
          <a:p>
            <a:pPr marR="0" lvl="1" rtl="0"/>
            <a:r>
              <a:rPr lang="zh-CN" altLang="en-US" b="0" i="0" u="none" strike="noStrike" kern="100" baseline="0">
                <a:latin typeface="Songti SC"/>
              </a:rPr>
              <a:t>培训职业技能。职业技能培训是指司法行政机关为了提高社区矫正对象的职业技能而开展的帮助活动。</a:t>
            </a:r>
          </a:p>
          <a:p>
            <a:pPr marR="0" lvl="1" rtl="0"/>
            <a:r>
              <a:rPr lang="zh-CN" altLang="en-US" b="0" i="0" u="none" strike="noStrike" kern="100" baseline="0">
                <a:latin typeface="Songti SC"/>
              </a:rPr>
              <a:t>提供资金支持。资金支持是指司法行政机关为具有一定自谋职业能力的社区矫正对象提供必要创业资金的帮助活动。</a:t>
            </a:r>
          </a:p>
          <a:p>
            <a:pPr marR="0" lvl="1" rtl="0"/>
            <a:r>
              <a:rPr lang="zh-CN" altLang="en-US" b="0" i="0" u="none" strike="noStrike" kern="100" baseline="0">
                <a:latin typeface="Songti SC"/>
              </a:rPr>
              <a:t>安置就业基地。在实践中，司法行政机关可以通过建立过渡性安置就业基地来帮助社区服刑人员解决就业问题。</a:t>
            </a:r>
          </a:p>
          <a:p>
            <a:pPr marR="0" lvl="1" rtl="0"/>
            <a:r>
              <a:rPr lang="zh-CN" altLang="en-US" b="0" i="0" u="none" strike="noStrike" kern="100" baseline="0">
                <a:latin typeface="Songti SC"/>
              </a:rPr>
              <a:t>鼓励自主创业。鼓励自主创业是指司法行政机关为具有自主创业能力和愿望的社区矫正对象提供指导和帮助，促进他们以创业带动就业的帮助活动。</a:t>
            </a:r>
            <a:endParaRPr lang="zh-CN" altLang="en-US"/>
          </a:p>
        </p:txBody>
      </p:sp>
    </p:spTree>
    <p:extLst>
      <p:ext uri="{BB962C8B-B14F-4D97-AF65-F5344CB8AC3E}">
        <p14:creationId xmlns:p14="http://schemas.microsoft.com/office/powerpoint/2010/main" val="8772975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FF5E45-708A-4225-8074-CEF332BEF20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C2127BA-62E6-4160-8DFF-4F54BD499DCB}"/>
              </a:ext>
            </a:extLst>
          </p:cNvPr>
          <p:cNvSpPr>
            <a:spLocks noGrp="1"/>
          </p:cNvSpPr>
          <p:nvPr>
            <p:ph type="body" idx="1"/>
          </p:nvPr>
        </p:nvSpPr>
        <p:spPr/>
        <p:txBody>
          <a:bodyPr>
            <a:normAutofit fontScale="92500" lnSpcReduction="20000"/>
          </a:bodyPr>
          <a:lstStyle/>
          <a:p>
            <a:pPr marR="0" lvl="1" rtl="0"/>
            <a:r>
              <a:rPr lang="en-US" altLang="zh-CN" b="0" i="0" u="none" strike="noStrike" kern="100" baseline="0" dirty="0">
                <a:latin typeface="Songti SC"/>
              </a:rPr>
              <a:t>2.</a:t>
            </a:r>
            <a:r>
              <a:rPr lang="zh-CN" altLang="en-US" b="0" i="0" u="none" strike="noStrike" kern="100" baseline="0" dirty="0">
                <a:latin typeface="Songti SC"/>
              </a:rPr>
              <a:t>支持型帮困扶助</a:t>
            </a:r>
          </a:p>
          <a:p>
            <a:pPr marR="0" lvl="1" rtl="0"/>
            <a:r>
              <a:rPr lang="zh-CN" altLang="en-US" b="0" i="0" u="none" strike="noStrike" kern="100" baseline="0" dirty="0">
                <a:latin typeface="Songti SC"/>
              </a:rPr>
              <a:t>支持型帮困扶助是指为帮助社区矫正对象顺利过上日常生活而进行的帮困扶助工作。</a:t>
            </a:r>
          </a:p>
          <a:p>
            <a:pPr marR="0" lvl="1" rtl="0"/>
            <a:r>
              <a:rPr lang="zh-CN" altLang="en-US" b="0" i="0" u="none" strike="noStrike" kern="100" baseline="0" dirty="0">
                <a:latin typeface="Songti SC"/>
              </a:rPr>
              <a:t>（</a:t>
            </a:r>
            <a:r>
              <a:rPr lang="en-US" altLang="zh-CN" b="0" i="0" u="none" strike="noStrike" kern="100" baseline="0" dirty="0">
                <a:latin typeface="Songti SC"/>
              </a:rPr>
              <a:t>1</a:t>
            </a:r>
            <a:r>
              <a:rPr lang="zh-CN" altLang="en-US" b="0" i="0" u="none" strike="noStrike" kern="100" baseline="0" dirty="0">
                <a:latin typeface="Songti SC"/>
              </a:rPr>
              <a:t>）法律帮助</a:t>
            </a:r>
          </a:p>
          <a:p>
            <a:pPr marR="0" lvl="1" rtl="0"/>
            <a:r>
              <a:rPr lang="zh-CN" altLang="en-US" b="0" i="0" u="none" strike="noStrike" kern="100" baseline="0" dirty="0">
                <a:latin typeface="Songti SC"/>
              </a:rPr>
              <a:t>法律帮助是指司法行政机关指导社区矫正对象学习、遵守和应用法律的帮助活动。</a:t>
            </a:r>
          </a:p>
          <a:p>
            <a:pPr marR="0" lvl="1" rtl="0"/>
            <a:r>
              <a:rPr lang="zh-CN" altLang="en-US" b="0" i="0" u="none" strike="noStrike" kern="100" baseline="0" dirty="0">
                <a:latin typeface="Songti SC"/>
              </a:rPr>
              <a:t>为社区矫正对象提供法律帮助具有重要的作用：第一，能够增强社区矫正对象的法律知识，提高他们的法律观念和意识，促使他们成为守法公民，实现其再社会化的目标；第二，可以帮助社区矫正对象解决实际问题，避免其重新违法、犯罪，实现维护社会稳定的目的。</a:t>
            </a:r>
          </a:p>
          <a:p>
            <a:pPr marR="0" lvl="1" rtl="0"/>
            <a:r>
              <a:rPr lang="zh-CN" altLang="en-US" b="0" i="0" u="none" strike="noStrike" kern="100" baseline="0" dirty="0">
                <a:latin typeface="Songti SC"/>
              </a:rPr>
              <a:t>（</a:t>
            </a:r>
            <a:r>
              <a:rPr lang="en-US" altLang="zh-CN" b="0" i="0" u="none" strike="noStrike" kern="100" baseline="0" dirty="0">
                <a:latin typeface="Songti SC"/>
              </a:rPr>
              <a:t>2</a:t>
            </a:r>
            <a:r>
              <a:rPr lang="zh-CN" altLang="en-US" b="0" i="0" u="none" strike="noStrike" kern="100" baseline="0" dirty="0">
                <a:latin typeface="Songti SC"/>
              </a:rPr>
              <a:t>）心理帮助</a:t>
            </a:r>
          </a:p>
          <a:p>
            <a:pPr marR="0" lvl="1" rtl="0"/>
            <a:r>
              <a:rPr lang="zh-CN" altLang="en-US" b="0" i="0" u="none" strike="noStrike" kern="100" baseline="0" dirty="0">
                <a:latin typeface="Songti SC"/>
              </a:rPr>
              <a:t>心理帮助是社区矫正机构为了帮助社区矫正对象解决其心理问题而进行的帮助活动。从各地区司法行政机关开展心理帮助的情况来看，心理帮助大体上按照</a:t>
            </a:r>
            <a:r>
              <a:rPr lang="en-US" altLang="zh-CN" b="0" i="0" u="none" strike="noStrike" kern="100" baseline="0" dirty="0">
                <a:latin typeface="Songti SC"/>
              </a:rPr>
              <a:t>4</a:t>
            </a:r>
            <a:r>
              <a:rPr lang="zh-CN" altLang="en-US" b="0" i="0" u="none" strike="noStrike" kern="100" baseline="0" dirty="0">
                <a:latin typeface="Songti SC"/>
              </a:rPr>
              <a:t>种模式进行：</a:t>
            </a:r>
          </a:p>
          <a:p>
            <a:pPr marR="0" lvl="1" rtl="0"/>
            <a:r>
              <a:rPr lang="zh-CN" altLang="en-US" b="0" i="0" u="none" strike="noStrike" kern="100" baseline="0" dirty="0">
                <a:latin typeface="Songti SC"/>
              </a:rPr>
              <a:t>由心理咨询资质的社区矫正机构自主开展心理矫正工作的模式。</a:t>
            </a:r>
          </a:p>
          <a:p>
            <a:pPr marR="0" lvl="1" rtl="0"/>
            <a:r>
              <a:rPr lang="zh-CN" altLang="en-US" b="0" i="0" u="none" strike="noStrike" kern="100" baseline="0" dirty="0">
                <a:latin typeface="Songti SC"/>
              </a:rPr>
              <a:t>社会机构志愿团队、心理咨询师业余参加心理矫正工作的模式。</a:t>
            </a:r>
          </a:p>
          <a:p>
            <a:pPr marR="0" lvl="1" rtl="0"/>
            <a:r>
              <a:rPr lang="zh-CN" altLang="en-US" b="0" i="0" u="none" strike="noStrike" kern="100" baseline="0" dirty="0">
                <a:latin typeface="Songti SC"/>
              </a:rPr>
              <a:t>政府建立工作室，组织志愿者开展心理矫正工作的模式。</a:t>
            </a:r>
          </a:p>
          <a:p>
            <a:pPr marR="0" lvl="1" rtl="0"/>
            <a:r>
              <a:rPr lang="zh-CN" altLang="en-US" b="0" i="0" u="none" strike="noStrike" kern="100" baseline="0" dirty="0">
                <a:latin typeface="Songti SC"/>
              </a:rPr>
              <a:t>政府规划、购买社会专业服务的模式。</a:t>
            </a:r>
            <a:endParaRPr lang="en-US" altLang="zh-CN" b="0" i="0" u="none" strike="noStrike" kern="100" baseline="0" dirty="0">
              <a:latin typeface="Songti SC"/>
            </a:endParaRPr>
          </a:p>
        </p:txBody>
      </p:sp>
    </p:spTree>
    <p:extLst>
      <p:ext uri="{BB962C8B-B14F-4D97-AF65-F5344CB8AC3E}">
        <p14:creationId xmlns:p14="http://schemas.microsoft.com/office/powerpoint/2010/main" val="30385125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AAC28E-4161-4946-A82E-088E85F4CA8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CBC3350-88A8-46BE-9A0E-5EE8EDD7F7B5}"/>
              </a:ext>
            </a:extLst>
          </p:cNvPr>
          <p:cNvSpPr>
            <a:spLocks noGrp="1"/>
          </p:cNvSpPr>
          <p:nvPr>
            <p:ph type="body" idx="1"/>
          </p:nvPr>
        </p:nvSpPr>
        <p:spPr/>
        <p:txBody>
          <a:bodyPr>
            <a:normAutofit/>
          </a:bodyPr>
          <a:lstStyle/>
          <a:p>
            <a:pPr marR="0" lvl="1" rtl="0"/>
            <a:r>
              <a:rPr lang="en-US" altLang="zh-CN" b="0" i="0" u="none" strike="noStrike" kern="100" baseline="0" dirty="0">
                <a:latin typeface="Songti SC"/>
              </a:rPr>
              <a:t>3.</a:t>
            </a:r>
            <a:r>
              <a:rPr lang="zh-CN" altLang="en-US" b="0" i="0" u="none" strike="noStrike" kern="100" baseline="0" dirty="0">
                <a:latin typeface="Songti SC"/>
              </a:rPr>
              <a:t>发展型帮困扶助</a:t>
            </a:r>
          </a:p>
          <a:p>
            <a:pPr marR="0" lvl="1" rtl="0"/>
            <a:r>
              <a:rPr lang="zh-CN" altLang="en-US" b="0" i="0" u="none" strike="noStrike" kern="100" baseline="0" dirty="0">
                <a:latin typeface="Songti SC"/>
              </a:rPr>
              <a:t>发展型帮困扶助是为了帮助社区矫正对象在未来有更好的发展而开展的帮困扶助工作。</a:t>
            </a:r>
          </a:p>
          <a:p>
            <a:pPr marR="0" lvl="1" rtl="0"/>
            <a:r>
              <a:rPr lang="zh-CN" altLang="en-US" b="0" i="0" u="none" strike="noStrike" kern="100" baseline="0" dirty="0">
                <a:latin typeface="Songti SC"/>
              </a:rPr>
              <a:t>（</a:t>
            </a:r>
            <a:r>
              <a:rPr lang="en-US" altLang="zh-CN" b="0" i="0" u="none" strike="noStrike" kern="100" baseline="0" dirty="0">
                <a:latin typeface="Songti SC"/>
              </a:rPr>
              <a:t>1</a:t>
            </a:r>
            <a:r>
              <a:rPr lang="zh-CN" altLang="en-US" b="0" i="0" u="none" strike="noStrike" kern="100" baseline="0" dirty="0">
                <a:latin typeface="Songti SC"/>
              </a:rPr>
              <a:t>）就学帮助</a:t>
            </a:r>
          </a:p>
          <a:p>
            <a:pPr marR="0" lvl="1" rtl="0"/>
            <a:r>
              <a:rPr lang="zh-CN" altLang="en-US" b="0" i="0" u="none" strike="noStrike" kern="100" baseline="0" dirty="0">
                <a:latin typeface="Songti SC"/>
              </a:rPr>
              <a:t>就学帮助主要是指为了解决处在学龄期或者愿意继续在学校学习的社区矫正对象的入学问题而开展的帮助活动。就学帮助的主要目标人群是未成年社区矫正对象。</a:t>
            </a:r>
          </a:p>
          <a:p>
            <a:pPr marR="0" lvl="1" rtl="0"/>
            <a:r>
              <a:rPr lang="zh-CN" altLang="en-US" b="0" i="0" u="none" strike="noStrike" kern="100" baseline="0" dirty="0">
                <a:latin typeface="Songti SC"/>
              </a:rPr>
              <a:t>（</a:t>
            </a:r>
            <a:r>
              <a:rPr lang="en-US" altLang="zh-CN" b="0" i="0" u="none" strike="noStrike" kern="100" baseline="0" dirty="0">
                <a:latin typeface="Songti SC"/>
              </a:rPr>
              <a:t>2</a:t>
            </a:r>
            <a:r>
              <a:rPr lang="zh-CN" altLang="en-US" b="0" i="0" u="none" strike="noStrike" kern="100" baseline="0" dirty="0">
                <a:latin typeface="Songti SC"/>
              </a:rPr>
              <a:t>）社会技能培训</a:t>
            </a:r>
          </a:p>
          <a:p>
            <a:pPr marR="0" lvl="1" rtl="0"/>
            <a:r>
              <a:rPr lang="zh-CN" altLang="en-US" b="0" i="0" u="none" strike="noStrike" kern="100" baseline="0" dirty="0">
                <a:latin typeface="Songti SC"/>
              </a:rPr>
              <a:t>技能培训是指社区矫正机构为了提高社区矫正对象的职业技能和社会技能而开展的帮扶措施。</a:t>
            </a:r>
            <a:endParaRPr lang="en-US" altLang="zh-CN" b="0" i="0" u="none" strike="noStrike" kern="100" baseline="0" dirty="0">
              <a:latin typeface="Songti SC"/>
            </a:endParaRPr>
          </a:p>
        </p:txBody>
      </p:sp>
    </p:spTree>
    <p:extLst>
      <p:ext uri="{BB962C8B-B14F-4D97-AF65-F5344CB8AC3E}">
        <p14:creationId xmlns:p14="http://schemas.microsoft.com/office/powerpoint/2010/main" val="2719288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5D1941-12F8-4A36-AB5B-777E538EA2E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4D6B3BF-0503-4D2D-92C9-670E5B847348}"/>
              </a:ext>
            </a:extLst>
          </p:cNvPr>
          <p:cNvSpPr>
            <a:spLocks noGrp="1"/>
          </p:cNvSpPr>
          <p:nvPr>
            <p:ph type="body" idx="1"/>
          </p:nvPr>
        </p:nvSpPr>
        <p:spPr/>
        <p:txBody>
          <a:bodyPr>
            <a:normAutofit/>
          </a:bodyPr>
          <a:lstStyle/>
          <a:p>
            <a:pPr marR="0" lvl="1" rtl="0"/>
            <a:r>
              <a:rPr lang="zh-CN" altLang="en-US" b="0" i="0" u="none" strike="noStrike" kern="100" baseline="0" dirty="0">
                <a:latin typeface="Songti SC"/>
              </a:rPr>
              <a:t>（三）鼓励多方参与，购买社会工作服务</a:t>
            </a:r>
          </a:p>
          <a:p>
            <a:pPr marR="0" lvl="1" rtl="0"/>
            <a:r>
              <a:rPr lang="zh-CN" altLang="en-US" b="0" i="0" u="none" strike="noStrike" kern="100" baseline="0" dirty="0">
                <a:latin typeface="Songti SC"/>
              </a:rPr>
              <a:t>居民委员会、村民委员会可以引导志愿者和社区群众，利用社区资源，采取多种形式，对有特殊困难的社区矫正对象进行必要的教育帮扶。</a:t>
            </a:r>
          </a:p>
          <a:p>
            <a:pPr marR="0" lvl="1" rtl="0"/>
            <a:r>
              <a:rPr lang="zh-CN" altLang="en-US" b="0" i="0" u="none" strike="noStrike" kern="100" baseline="0" dirty="0">
                <a:latin typeface="Songti SC"/>
              </a:rPr>
              <a:t>社区矫正对象的监护人、家庭成员，所在单位或者就读学校应当协助社区矫正机构做好对社区矫正对象的教育。</a:t>
            </a:r>
          </a:p>
          <a:p>
            <a:pPr marR="0" lvl="1" rtl="0"/>
            <a:r>
              <a:rPr lang="zh-CN" altLang="en-US" b="0" i="0" u="none" strike="noStrike" kern="100" baseline="0" dirty="0">
                <a:latin typeface="Songti SC"/>
              </a:rPr>
              <a:t>社区矫正机构可以通过公开择优购买社区矫正社会工作服务或者其他社会服务，为社区矫正对象在教育、心理辅导、职业技能培训、社会关系改善等方面提供必要的帮扶。</a:t>
            </a:r>
          </a:p>
          <a:p>
            <a:pPr marR="0" lvl="1" rtl="0"/>
            <a:r>
              <a:rPr lang="zh-CN" altLang="en-US" b="0" i="0" u="none" strike="noStrike" kern="100" baseline="0" dirty="0">
                <a:latin typeface="Songti SC"/>
              </a:rPr>
              <a:t>社区矫正机构也可以通过项目委托社会组织等方式开展上述帮扶活动。国家鼓励有经验和资源的社会组织跨地区开展帮扶交流和示范活动。</a:t>
            </a:r>
          </a:p>
          <a:p>
            <a:pPr marR="0" lvl="1" rtl="0"/>
            <a:r>
              <a:rPr lang="zh-CN" altLang="en-US" b="0" i="0" u="none" strike="noStrike" kern="100" baseline="0" dirty="0">
                <a:latin typeface="Songti SC"/>
              </a:rPr>
              <a:t>国家鼓励企业事业单位、社会组织为社区矫正对象提供就业岗位和职业技能培训。招用符合条件的社区矫正对象的企业，按照规定享受国家优惠政策。</a:t>
            </a:r>
            <a:endParaRPr lang="en-US" altLang="zh-CN" b="0" i="0" u="none" strike="noStrike" kern="100" baseline="0" dirty="0">
              <a:latin typeface="Songti SC"/>
            </a:endParaRPr>
          </a:p>
        </p:txBody>
      </p:sp>
    </p:spTree>
    <p:extLst>
      <p:ext uri="{BB962C8B-B14F-4D97-AF65-F5344CB8AC3E}">
        <p14:creationId xmlns:p14="http://schemas.microsoft.com/office/powerpoint/2010/main" val="25212492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D97D9B-C83F-4009-880F-F5A4D2786EC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8809293-FC61-47CF-AE28-CE92567819D4}"/>
              </a:ext>
            </a:extLst>
          </p:cNvPr>
          <p:cNvSpPr>
            <a:spLocks noGrp="1"/>
          </p:cNvSpPr>
          <p:nvPr>
            <p:ph type="body" idx="1"/>
          </p:nvPr>
        </p:nvSpPr>
        <p:spPr/>
        <p:txBody>
          <a:bodyPr>
            <a:normAutofit lnSpcReduction="10000"/>
          </a:bodyPr>
          <a:lstStyle/>
          <a:p>
            <a:pPr marR="0" lvl="0" rtl="0"/>
            <a:r>
              <a:rPr lang="zh-CN" altLang="en-US" b="0" i="0" u="none" strike="noStrike" kern="100" baseline="0" dirty="0">
                <a:latin typeface="Songti SC"/>
              </a:rPr>
              <a:t>二、未成年人社区矫正特别规定</a:t>
            </a:r>
          </a:p>
          <a:p>
            <a:pPr marR="0" lvl="1" rtl="0"/>
            <a:r>
              <a:rPr lang="en-US" altLang="zh-CN" b="0" i="0" u="none" strike="noStrike" kern="100" baseline="0" dirty="0">
                <a:latin typeface="Songti SC"/>
              </a:rPr>
              <a:t>1.</a:t>
            </a:r>
            <a:r>
              <a:rPr lang="zh-CN" altLang="en-US" b="0" i="0" u="none" strike="noStrike" kern="100" baseline="0" dirty="0">
                <a:latin typeface="Songti SC"/>
              </a:rPr>
              <a:t>为未成年社区矫正对象确定矫正小组</a:t>
            </a:r>
          </a:p>
          <a:p>
            <a:pPr marR="0" lvl="1" rtl="0"/>
            <a:r>
              <a:rPr lang="zh-CN" altLang="en-US" b="0" i="0" u="none" strike="noStrike" kern="100" baseline="0" dirty="0">
                <a:latin typeface="Songti SC"/>
              </a:rPr>
              <a:t>对未成年人的社区矫正，应当与成年人分别进行。社区矫正机构应当根据未成年社区矫正对象的年龄、心理特点、发育需要、成长经历、犯罪原因、家庭监护教育条件等情况，采取针对性的矫正措施。社区矫正机构为未成年社区矫正对象确定矫正小组，应当吸收熟悉未成年人身心特点的人员参加。</a:t>
            </a:r>
          </a:p>
          <a:p>
            <a:pPr marR="0" lvl="1" rtl="0"/>
            <a:r>
              <a:rPr lang="en-US" altLang="zh-CN" b="0" i="0" u="none" strike="noStrike" kern="100" baseline="0" dirty="0">
                <a:latin typeface="Songti SC"/>
              </a:rPr>
              <a:t>2.</a:t>
            </a:r>
            <a:r>
              <a:rPr lang="zh-CN" altLang="en-US" b="0" i="0" u="none" strike="noStrike" kern="100" baseline="0" dirty="0">
                <a:latin typeface="Songti SC"/>
              </a:rPr>
              <a:t>信息保密</a:t>
            </a:r>
          </a:p>
          <a:p>
            <a:pPr marR="0" lvl="1" rtl="0"/>
            <a:r>
              <a:rPr lang="zh-CN" altLang="en-US" b="0" i="0" u="none" strike="noStrike" kern="100" baseline="0" dirty="0">
                <a:latin typeface="Songti SC"/>
              </a:rPr>
              <a:t>社区矫正机构工作人员和其他依法参与社区矫正工作的人员对履行职责过程中获得的未成年人身份信息应当予以保密。</a:t>
            </a:r>
          </a:p>
          <a:p>
            <a:pPr marR="0" lvl="1" rtl="0"/>
            <a:r>
              <a:rPr lang="en-US" altLang="zh-CN" b="0" i="0" u="none" strike="noStrike" kern="100" baseline="0" dirty="0">
                <a:latin typeface="Songti SC"/>
              </a:rPr>
              <a:t>3.</a:t>
            </a:r>
            <a:r>
              <a:rPr lang="zh-CN" altLang="en-US" b="0" i="0" u="none" strike="noStrike" kern="100" baseline="0" dirty="0">
                <a:latin typeface="Songti SC"/>
              </a:rPr>
              <a:t>保证义务教育</a:t>
            </a:r>
          </a:p>
          <a:p>
            <a:pPr marR="0" lvl="1" rtl="0"/>
            <a:r>
              <a:rPr lang="zh-CN" altLang="en-US" b="0" i="0" u="none" strike="noStrike" kern="100" baseline="0" dirty="0">
                <a:latin typeface="Songti SC"/>
              </a:rPr>
              <a:t>对未完成义务教育的未成年社区矫正对象，社区矫正机构应当通知并配合教育部门为其完成义务教育提供条件。未成年社区矫正对象的监护人应当依法保证其按时入学接受并完成义务教育。</a:t>
            </a:r>
            <a:endParaRPr lang="en-US" altLang="zh-CN" b="0" i="0" u="none" strike="noStrike" kern="100" baseline="0" dirty="0">
              <a:latin typeface="Songti SC"/>
            </a:endParaRPr>
          </a:p>
        </p:txBody>
      </p:sp>
    </p:spTree>
    <p:extLst>
      <p:ext uri="{BB962C8B-B14F-4D97-AF65-F5344CB8AC3E}">
        <p14:creationId xmlns:p14="http://schemas.microsoft.com/office/powerpoint/2010/main" val="1064024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062BA1-1760-4AE1-9AA6-100271D5112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47A593D-6A0F-4728-BF5A-B5B0C5B24B69}"/>
              </a:ext>
            </a:extLst>
          </p:cNvPr>
          <p:cNvSpPr>
            <a:spLocks noGrp="1"/>
          </p:cNvSpPr>
          <p:nvPr>
            <p:ph type="body" idx="1"/>
          </p:nvPr>
        </p:nvSpPr>
        <p:spPr/>
        <p:txBody>
          <a:bodyPr>
            <a:normAutofit fontScale="62500" lnSpcReduction="20000"/>
          </a:bodyPr>
          <a:lstStyle/>
          <a:p>
            <a:pPr marR="0" lvl="0" rtl="0"/>
            <a:r>
              <a:rPr lang="zh-CN" altLang="en-US" b="0" i="0" u="none" strike="noStrike" kern="100" baseline="0" dirty="0">
                <a:latin typeface="Songti SC"/>
              </a:rPr>
              <a:t>二、社区矫正的适用范围</a:t>
            </a:r>
          </a:p>
          <a:p>
            <a:pPr marR="0" lvl="1" rtl="0"/>
            <a:r>
              <a:rPr lang="zh-CN" altLang="en-US" b="0" i="0" u="none" strike="noStrike" kern="100" baseline="0" dirty="0">
                <a:latin typeface="Songti SC"/>
              </a:rPr>
              <a:t>社区矫正的适用范围主要有以下</a:t>
            </a:r>
            <a:r>
              <a:rPr lang="en-US" altLang="zh-CN" b="0" i="0" u="none" strike="noStrike" kern="100" baseline="0" dirty="0">
                <a:latin typeface="Songti SC"/>
              </a:rPr>
              <a:t>4</a:t>
            </a:r>
            <a:r>
              <a:rPr lang="zh-CN" altLang="en-US" b="0" i="0" u="none" strike="noStrike" kern="100" baseline="0" dirty="0">
                <a:latin typeface="Songti SC"/>
              </a:rPr>
              <a:t>种：“被判处管制的、被宣告缓刑的、被暂予监外执行的和被裁定假释的罪犯。”</a:t>
            </a:r>
          </a:p>
          <a:p>
            <a:pPr lvl="2"/>
            <a:r>
              <a:rPr lang="zh-CN" altLang="en-US" b="0" dirty="0"/>
              <a:t> 注意</a:t>
            </a:r>
            <a:r>
              <a:rPr lang="en-US" altLang="zh-CN" b="0" dirty="0"/>
              <a:t>2020</a:t>
            </a:r>
            <a:r>
              <a:rPr lang="zh-CN" altLang="en-US" b="0" dirty="0"/>
              <a:t>年</a:t>
            </a:r>
            <a:r>
              <a:rPr lang="en-US" altLang="zh-CN" b="0" dirty="0"/>
              <a:t>7</a:t>
            </a:r>
            <a:r>
              <a:rPr lang="zh-CN" altLang="en-US" b="0" dirty="0"/>
              <a:t>月</a:t>
            </a:r>
            <a:r>
              <a:rPr lang="en-US" altLang="zh-CN" b="0" dirty="0"/>
              <a:t>1</a:t>
            </a:r>
            <a:r>
              <a:rPr lang="zh-CN" altLang="en-US" b="0" dirty="0"/>
              <a:t>日开始实施的</a:t>
            </a:r>
            <a:r>
              <a:rPr lang="en-US" altLang="zh-CN" b="0" dirty="0"/>
              <a:t>《</a:t>
            </a:r>
            <a:r>
              <a:rPr lang="zh-CN" altLang="en-US" b="0" dirty="0"/>
              <a:t>社区矫正法</a:t>
            </a:r>
            <a:r>
              <a:rPr lang="en-US" altLang="zh-CN" b="0" dirty="0"/>
              <a:t>》</a:t>
            </a:r>
            <a:r>
              <a:rPr lang="zh-CN" altLang="en-US" b="0" dirty="0"/>
              <a:t>和之前的</a:t>
            </a:r>
            <a:r>
              <a:rPr lang="en-US" altLang="zh-CN" b="0" dirty="0"/>
              <a:t>《</a:t>
            </a:r>
            <a:r>
              <a:rPr lang="zh-CN" altLang="en-US" b="0" dirty="0"/>
              <a:t>社区矫正实施办法</a:t>
            </a:r>
            <a:r>
              <a:rPr lang="en-US" altLang="zh-CN" b="0" dirty="0"/>
              <a:t>》</a:t>
            </a:r>
            <a:r>
              <a:rPr lang="zh-CN" altLang="en-US" b="0" dirty="0"/>
              <a:t>在适用范围上不同的是去掉了“剥夺政治权利的”人的社区矫正。</a:t>
            </a:r>
          </a:p>
          <a:p>
            <a:pPr marR="0" lvl="1" rtl="0"/>
            <a:r>
              <a:rPr lang="en-US" altLang="zh-CN" b="0" i="0" u="none" strike="noStrike" kern="100" baseline="0" dirty="0">
                <a:latin typeface="Songti SC"/>
              </a:rPr>
              <a:t>1.</a:t>
            </a:r>
            <a:r>
              <a:rPr lang="zh-CN" altLang="en-US" b="0" i="0" u="none" strike="noStrike" kern="100" baseline="0" dirty="0">
                <a:latin typeface="Songti SC"/>
              </a:rPr>
              <a:t>被判处管制的</a:t>
            </a:r>
          </a:p>
          <a:p>
            <a:pPr marR="0" lvl="1" rtl="0"/>
            <a:r>
              <a:rPr lang="zh-CN" altLang="en-US" b="0" i="0" u="none" strike="noStrike" kern="100" baseline="0" dirty="0">
                <a:latin typeface="Songti SC"/>
              </a:rPr>
              <a:t>指不实行关押，但限制一定时间的人身自由的犯罪人员。管制是指由人民法院判决，对犯罪人员不予关押，虽不剥夺但限制其一定时间的人身自由，交由公安机关执行，并依靠社区群众监督与矫正的刑罚方法。判处管制的犯罪人员仍然留在原工作单位或居住地工作或劳动，在劳动中应当同工同酬。管制的期限为</a:t>
            </a:r>
            <a:r>
              <a:rPr lang="en-US" altLang="zh-CN" b="0" i="0" u="none" strike="noStrike" kern="100" baseline="0" dirty="0">
                <a:latin typeface="Songti SC"/>
              </a:rPr>
              <a:t>3</a:t>
            </a:r>
            <a:r>
              <a:rPr lang="zh-CN" altLang="en-US" b="0" i="0" u="none" strike="noStrike" kern="100" baseline="0" dirty="0">
                <a:latin typeface="Songti SC"/>
              </a:rPr>
              <a:t>个月以上</a:t>
            </a:r>
            <a:r>
              <a:rPr lang="en-US" altLang="zh-CN" b="0" i="0" u="none" strike="noStrike" kern="100" baseline="0" dirty="0">
                <a:latin typeface="Songti SC"/>
              </a:rPr>
              <a:t>2</a:t>
            </a:r>
            <a:r>
              <a:rPr lang="zh-CN" altLang="en-US" b="0" i="0" u="none" strike="noStrike" kern="100" baseline="0" dirty="0">
                <a:latin typeface="Songti SC"/>
              </a:rPr>
              <a:t>年以下，数罪并罚时不得超过</a:t>
            </a:r>
            <a:r>
              <a:rPr lang="en-US" altLang="zh-CN" b="0" i="0" u="none" strike="noStrike" kern="100" baseline="0" dirty="0">
                <a:latin typeface="Songti SC"/>
              </a:rPr>
              <a:t>3</a:t>
            </a:r>
            <a:r>
              <a:rPr lang="zh-CN" altLang="en-US" b="0" i="0" u="none" strike="noStrike" kern="100" baseline="0" dirty="0">
                <a:latin typeface="Songti SC"/>
              </a:rPr>
              <a:t>年。管制刑是我国独创的刑罚种类，是限制自由的刑罚方法。</a:t>
            </a:r>
          </a:p>
          <a:p>
            <a:pPr marR="0" lvl="1" rtl="0"/>
            <a:r>
              <a:rPr lang="en-US" altLang="zh-CN" b="0" i="0" u="none" strike="noStrike" kern="100" baseline="0" dirty="0">
                <a:latin typeface="Songti SC"/>
              </a:rPr>
              <a:t>2.</a:t>
            </a:r>
            <a:r>
              <a:rPr lang="zh-CN" altLang="en-US" b="0" i="0" u="none" strike="noStrike" kern="100" baseline="0" dirty="0">
                <a:latin typeface="Songti SC"/>
              </a:rPr>
              <a:t>被宣告缓刑的</a:t>
            </a:r>
          </a:p>
          <a:p>
            <a:pPr marR="0" lvl="1" rtl="0"/>
            <a:r>
              <a:rPr lang="zh-CN" altLang="en-US" b="0" i="0" u="none" strike="noStrike" kern="100" baseline="0" dirty="0">
                <a:latin typeface="Songti SC"/>
              </a:rPr>
              <a:t>我国的缓刑制度是对于被判处拘役、三年以下有期徒刑确定不致再危害社会的犯罪分子，在一定考验期内，如果没有再犯新罪，没有发现发生其他依法应当取消缓刑宣告的特定事由，考验期满后原判刑期不再执行的一项制度。</a:t>
            </a:r>
          </a:p>
          <a:p>
            <a:pPr marR="0" lvl="1" rtl="0"/>
            <a:r>
              <a:rPr lang="en-US" altLang="zh-CN" b="0" i="0" u="none" strike="noStrike" kern="100" baseline="0" dirty="0">
                <a:latin typeface="Songti SC"/>
              </a:rPr>
              <a:t>3.</a:t>
            </a:r>
            <a:r>
              <a:rPr lang="zh-CN" altLang="en-US" b="0" i="0" u="none" strike="noStrike" kern="100" baseline="0" dirty="0">
                <a:latin typeface="Songti SC"/>
              </a:rPr>
              <a:t>被裁定假释的</a:t>
            </a:r>
          </a:p>
          <a:p>
            <a:pPr marR="0" lvl="1" rtl="0"/>
            <a:r>
              <a:rPr lang="zh-CN" altLang="en-US" b="0" i="0" u="none" strike="noStrike" kern="100" baseline="0" dirty="0">
                <a:latin typeface="Songti SC"/>
              </a:rPr>
              <a:t>假释是对被判处有期徒刑、无期徒刑的罪犯，在刑罚执行一定时间后，确有悔改表现，不致再危害社会，而附条件提前释放的刑罚执行制度。</a:t>
            </a:r>
          </a:p>
          <a:p>
            <a:pPr marR="0" lvl="1" rtl="0"/>
            <a:r>
              <a:rPr lang="en-US" altLang="zh-CN" b="0" i="0" u="none" strike="noStrike" kern="100" baseline="0" dirty="0">
                <a:latin typeface="Songti SC"/>
              </a:rPr>
              <a:t>4.</a:t>
            </a:r>
            <a:r>
              <a:rPr lang="zh-CN" altLang="en-US" b="0" i="0" u="none" strike="noStrike" kern="100" baseline="0" dirty="0">
                <a:latin typeface="Songti SC"/>
              </a:rPr>
              <a:t>被暂予监外执行的</a:t>
            </a:r>
          </a:p>
          <a:p>
            <a:pPr marR="0" lvl="1" rtl="0"/>
            <a:r>
              <a:rPr lang="zh-CN" altLang="en-US" b="0" i="0" u="none" strike="noStrike" kern="100" baseline="0" dirty="0">
                <a:latin typeface="Songti SC"/>
              </a:rPr>
              <a:t>监外执行是指人民法院、监狱管理机关和公安机关对被判处有期徒刑和拘役的罪犯，因出现了不适宜在监禁机构执行的法定的特殊情况，依法予以变更执行场所和方法，并将监外执行的期间算入刑期以内的一项行刑制度。被暂予监外执行的罪犯具体包括：有严重疾病需要保外就医的；怀孕或者正在哺乳自己婴儿的妇女；生活不能自理，适用暂予监外执行不致危害社会的。</a:t>
            </a:r>
          </a:p>
          <a:p>
            <a:pPr marR="0" lvl="1" rtl="0"/>
            <a:r>
              <a:rPr lang="zh-CN" altLang="en-US" b="0" i="0" u="none" strike="noStrike" kern="100" baseline="0" dirty="0">
                <a:latin typeface="Songti SC"/>
              </a:rPr>
              <a:t>在符合公序良俗的基础上，笔者认为在符合上述</a:t>
            </a:r>
            <a:r>
              <a:rPr lang="en-US" altLang="zh-CN" b="0" i="0" u="none" strike="noStrike" kern="100" baseline="0" dirty="0">
                <a:latin typeface="Songti SC"/>
              </a:rPr>
              <a:t>4</a:t>
            </a:r>
            <a:r>
              <a:rPr lang="zh-CN" altLang="en-US" b="0" i="0" u="none" strike="noStrike" kern="100" baseline="0" dirty="0">
                <a:latin typeface="Songti SC"/>
              </a:rPr>
              <a:t>种条件的情况下，应当把罪行轻微、主观恶性不大的未成年犯、老病残犯，以及罪行较轻的初犯、过失犯等作为重点对象，适用非监禁措施，实施社区矫正。</a:t>
            </a:r>
            <a:endParaRPr lang="en-US" altLang="zh-CN" b="0" i="0" u="none" strike="noStrike" kern="100" baseline="0" dirty="0">
              <a:latin typeface="Songti SC"/>
            </a:endParaRPr>
          </a:p>
        </p:txBody>
      </p:sp>
    </p:spTree>
    <p:extLst>
      <p:ext uri="{BB962C8B-B14F-4D97-AF65-F5344CB8AC3E}">
        <p14:creationId xmlns:p14="http://schemas.microsoft.com/office/powerpoint/2010/main" val="4776105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F5A9AE-F0D3-4451-9842-287E35AE9F2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F99E8A6-F7CD-43C9-AE4D-7D7E91C6E824}"/>
              </a:ext>
            </a:extLst>
          </p:cNvPr>
          <p:cNvSpPr>
            <a:spLocks noGrp="1"/>
          </p:cNvSpPr>
          <p:nvPr>
            <p:ph type="body" idx="1"/>
          </p:nvPr>
        </p:nvSpPr>
        <p:spPr/>
        <p:txBody>
          <a:bodyPr>
            <a:normAutofit fontScale="92500" lnSpcReduction="10000"/>
          </a:bodyPr>
          <a:lstStyle/>
          <a:p>
            <a:pPr marR="0" lvl="1" rtl="0"/>
            <a:r>
              <a:rPr lang="en-US" altLang="zh-CN" b="0" i="0" u="none" strike="noStrike" kern="100" baseline="0">
                <a:latin typeface="Songti SC"/>
              </a:rPr>
              <a:t>4.</a:t>
            </a:r>
            <a:r>
              <a:rPr lang="zh-CN" altLang="en-US" b="0" i="0" u="none" strike="noStrike" kern="100" baseline="0">
                <a:latin typeface="Songti SC"/>
              </a:rPr>
              <a:t>职业技能培训</a:t>
            </a:r>
          </a:p>
          <a:p>
            <a:pPr marR="0" lvl="1" rtl="0"/>
            <a:r>
              <a:rPr lang="zh-CN" altLang="en-US" b="0" i="0" u="none" strike="noStrike" kern="100" baseline="0">
                <a:latin typeface="Songti SC"/>
              </a:rPr>
              <a:t>年满十六周岁的社区矫正对象有就业意愿的，社区矫正机构可以协调有关部门和单位为其提供职业技能培训，给予就业指导和帮助。</a:t>
            </a:r>
          </a:p>
          <a:p>
            <a:pPr marR="0" lvl="1" rtl="0"/>
            <a:r>
              <a:rPr lang="en-US" altLang="zh-CN" b="0" i="0" u="none" strike="noStrike" kern="100" baseline="0">
                <a:latin typeface="Songti SC"/>
              </a:rPr>
              <a:t>5.</a:t>
            </a:r>
            <a:r>
              <a:rPr lang="zh-CN" altLang="en-US" b="0" i="0" u="none" strike="noStrike" kern="100" baseline="0">
                <a:latin typeface="Songti SC"/>
              </a:rPr>
              <a:t>其他机构的协助</a:t>
            </a:r>
          </a:p>
          <a:p>
            <a:pPr marR="0" lvl="1" rtl="0"/>
            <a:r>
              <a:rPr lang="zh-CN" altLang="en-US" b="0" i="0" u="none" strike="noStrike" kern="100" baseline="0">
                <a:latin typeface="Songti SC"/>
              </a:rPr>
              <a:t>共产主义青年团、妇女联合会、未成年人保护组织应当依法协助社区矫正机构做好未成年人社区矫正工作。国家鼓励其他未成年人相关社会组织参与未成年人社区矫正工作，依法给予政策支持。</a:t>
            </a:r>
          </a:p>
          <a:p>
            <a:pPr marR="0" lvl="1" rtl="0"/>
            <a:r>
              <a:rPr lang="en-US" altLang="zh-CN" b="0" i="0" u="none" strike="noStrike" kern="100" baseline="0">
                <a:latin typeface="Songti SC"/>
              </a:rPr>
              <a:t>6.</a:t>
            </a:r>
            <a:r>
              <a:rPr lang="zh-CN" altLang="en-US" b="0" i="0" u="none" strike="noStrike" kern="100" baseline="0">
                <a:latin typeface="Songti SC"/>
              </a:rPr>
              <a:t>禁止歧视</a:t>
            </a:r>
          </a:p>
          <a:p>
            <a:pPr marR="0" lvl="1" rtl="0"/>
            <a:r>
              <a:rPr lang="zh-CN" altLang="en-US" b="0" i="0" u="none" strike="noStrike" kern="100" baseline="0">
                <a:latin typeface="Songti SC"/>
              </a:rPr>
              <a:t>未成年社区矫正对象在复学、升学、就业等方面依法享有与其他未成年人同等的权利，任何单位和个人不得歧视。有歧视行为的，应当由教育、人力资源和社会保障等部门依法作出处理。</a:t>
            </a:r>
          </a:p>
          <a:p>
            <a:pPr marR="0" lvl="1" rtl="0"/>
            <a:r>
              <a:rPr lang="en-US" altLang="zh-CN" b="0" i="0" u="none" strike="noStrike" kern="100" baseline="0">
                <a:latin typeface="Songti SC"/>
              </a:rPr>
              <a:t>7.</a:t>
            </a:r>
            <a:r>
              <a:rPr lang="zh-CN" altLang="en-US" b="0" i="0" u="none" strike="noStrike" kern="100" baseline="0">
                <a:latin typeface="Songti SC"/>
              </a:rPr>
              <a:t>年满</a:t>
            </a:r>
            <a:r>
              <a:rPr lang="en-US" altLang="zh-CN" b="0" i="0" u="none" strike="noStrike" kern="100" baseline="0">
                <a:latin typeface="Songti SC"/>
              </a:rPr>
              <a:t>18</a:t>
            </a:r>
            <a:r>
              <a:rPr lang="zh-CN" altLang="en-US" b="0" i="0" u="none" strike="noStrike" kern="100" baseline="0">
                <a:latin typeface="Songti SC"/>
              </a:rPr>
              <a:t>周岁</a:t>
            </a:r>
          </a:p>
          <a:p>
            <a:pPr marR="0" lvl="1" rtl="0"/>
            <a:r>
              <a:rPr lang="zh-CN" altLang="en-US" b="0" i="0" u="none" strike="noStrike" kern="100" baseline="0">
                <a:latin typeface="Songti SC"/>
              </a:rPr>
              <a:t>未成年社区矫正对象在社区矫正期间年满十八周岁的，继续按照未成年人社区矫正有关规定执行。</a:t>
            </a:r>
            <a:endParaRPr lang="zh-CN" altLang="en-US"/>
          </a:p>
        </p:txBody>
      </p:sp>
    </p:spTree>
    <p:extLst>
      <p:ext uri="{BB962C8B-B14F-4D97-AF65-F5344CB8AC3E}">
        <p14:creationId xmlns:p14="http://schemas.microsoft.com/office/powerpoint/2010/main" val="12364656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52606-7F30-443E-8253-63A69931765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37DDDE2-7EDC-42A4-B736-775573756854}"/>
              </a:ext>
            </a:extLst>
          </p:cNvPr>
          <p:cNvSpPr>
            <a:spLocks noGrp="1"/>
          </p:cNvSpPr>
          <p:nvPr>
            <p:ph type="body" idx="1"/>
          </p:nvPr>
        </p:nvSpPr>
        <p:spPr/>
        <p:txBody>
          <a:bodyPr>
            <a:normAutofit fontScale="77500" lnSpcReduction="20000"/>
          </a:bodyPr>
          <a:lstStyle/>
          <a:p>
            <a:pPr marR="0" lvl="0" rtl="0"/>
            <a:r>
              <a:rPr lang="zh-CN" altLang="en-US" b="0" i="0" u="none" strike="noStrike" kern="100" baseline="0" dirty="0">
                <a:latin typeface="Songti SC"/>
              </a:rPr>
              <a:t>三、法律责任</a:t>
            </a:r>
          </a:p>
          <a:p>
            <a:pPr marR="0" lvl="1" rtl="0"/>
            <a:r>
              <a:rPr lang="zh-CN" altLang="en-US" b="0" i="0" u="none" strike="noStrike" kern="100" baseline="0" dirty="0">
                <a:latin typeface="Songti SC"/>
              </a:rPr>
              <a:t>社区矫正对象在社区矫正期间有违反监督管理规定行为的，由公安机关依照</a:t>
            </a:r>
            <a:r>
              <a:rPr lang="en-US" altLang="zh-CN" b="0" i="0" u="none" strike="noStrike" kern="100" baseline="0" dirty="0">
                <a:latin typeface="Songti SC"/>
              </a:rPr>
              <a:t>《</a:t>
            </a:r>
            <a:r>
              <a:rPr lang="zh-CN" altLang="en-US" b="0" i="0" u="none" strike="noStrike" kern="100" baseline="0" dirty="0">
                <a:latin typeface="Songti SC"/>
              </a:rPr>
              <a:t>中华人民共和国治安管理处罚法</a:t>
            </a:r>
            <a:r>
              <a:rPr lang="en-US" altLang="zh-CN" b="0" i="0" u="none" strike="noStrike" kern="100" baseline="0" dirty="0">
                <a:latin typeface="Songti SC"/>
              </a:rPr>
              <a:t>》</a:t>
            </a:r>
            <a:r>
              <a:rPr lang="zh-CN" altLang="en-US" b="0" i="0" u="none" strike="noStrike" kern="100" baseline="0" dirty="0">
                <a:latin typeface="Songti SC"/>
              </a:rPr>
              <a:t>的规定给予处罚；具有撤销缓刑、假释或者暂予监外执行收监情形的，应当依法作出处理。</a:t>
            </a:r>
          </a:p>
          <a:p>
            <a:pPr marR="0" lvl="1" rtl="0"/>
            <a:r>
              <a:rPr lang="zh-CN" altLang="en-US" b="0" i="0" u="none" strike="noStrike" kern="100" baseline="0" dirty="0">
                <a:latin typeface="Songti SC"/>
              </a:rPr>
              <a:t>社区矫正对象殴打、威胁、侮辱、骚扰、报复社区矫正机构工作人员和其他依法参与社区矫正工作的人员及其近亲属，构成犯罪的，依法追究刑事责任；尚不构成犯罪的，由公安机关依法给予治安管理处罚。</a:t>
            </a:r>
          </a:p>
          <a:p>
            <a:pPr marR="0" lvl="1" rtl="0"/>
            <a:r>
              <a:rPr lang="zh-CN" altLang="en-US" b="0" i="0" u="none" strike="noStrike" kern="100" baseline="0" dirty="0">
                <a:latin typeface="Songti SC"/>
              </a:rPr>
              <a:t>社区矫正机构工作人员和其他国家工作人员有下列行为之一的，应当给予处分；构成犯罪的，依法追究刑事责任：</a:t>
            </a:r>
            <a:endParaRPr lang="zh-CN" altLang="en-US" b="0" i="0" u="none" strike="noStrike" kern="100" baseline="0" dirty="0">
              <a:latin typeface="Songti SC"/>
              <a:hlinkClick r:id="rId2"/>
            </a:endParaRPr>
          </a:p>
          <a:p>
            <a:pPr marR="0" lvl="1" rtl="0"/>
            <a:r>
              <a:rPr lang="en-US" altLang="zh-CN" b="0" i="0" u="none" strike="noStrike" kern="100" baseline="0" dirty="0">
                <a:latin typeface="Songti SC"/>
              </a:rPr>
              <a:t>1.</a:t>
            </a:r>
            <a:r>
              <a:rPr lang="zh-CN" altLang="en-US" b="0" i="0" u="none" strike="noStrike" kern="100" baseline="0" dirty="0">
                <a:latin typeface="Songti SC"/>
              </a:rPr>
              <a:t>利用职务或者工作便利索取、收受贿赂的；</a:t>
            </a:r>
          </a:p>
          <a:p>
            <a:pPr marR="0" lvl="1" rtl="0"/>
            <a:r>
              <a:rPr lang="en-US" altLang="zh-CN" b="0" i="0" u="none" strike="noStrike" kern="100" baseline="0" dirty="0">
                <a:latin typeface="Songti SC"/>
              </a:rPr>
              <a:t>2.</a:t>
            </a:r>
            <a:r>
              <a:rPr lang="zh-CN" altLang="en-US" b="0" i="0" u="none" strike="noStrike" kern="100" baseline="0" dirty="0">
                <a:latin typeface="Songti SC"/>
              </a:rPr>
              <a:t>不履行法定职责的；</a:t>
            </a:r>
          </a:p>
          <a:p>
            <a:pPr marR="0" lvl="1" rtl="0"/>
            <a:r>
              <a:rPr lang="en-US" altLang="zh-CN" b="0" i="0" u="none" strike="noStrike" kern="100" baseline="0" dirty="0">
                <a:latin typeface="Songti SC"/>
              </a:rPr>
              <a:t>3.</a:t>
            </a:r>
            <a:r>
              <a:rPr lang="zh-CN" altLang="en-US" b="0" i="0" u="none" strike="noStrike" kern="100" baseline="0" dirty="0">
                <a:latin typeface="Songti SC"/>
              </a:rPr>
              <a:t>体罚、虐待社区矫正对象，或者违反法律规定限制或者变相限制社区矫正对象的人身自由的；</a:t>
            </a:r>
          </a:p>
          <a:p>
            <a:pPr marR="0" lvl="1" rtl="0"/>
            <a:r>
              <a:rPr lang="en-US" altLang="zh-CN" b="0" i="0" u="none" strike="noStrike" kern="100" baseline="0" dirty="0">
                <a:latin typeface="Songti SC"/>
              </a:rPr>
              <a:t>4.</a:t>
            </a:r>
            <a:r>
              <a:rPr lang="zh-CN" altLang="en-US" b="0" i="0" u="none" strike="noStrike" kern="100" baseline="0" dirty="0">
                <a:latin typeface="Songti SC"/>
              </a:rPr>
              <a:t>泄露社区矫正工作秘密或者其他依法应当保密的信息的；</a:t>
            </a:r>
          </a:p>
          <a:p>
            <a:pPr marR="0" lvl="1" rtl="0"/>
            <a:r>
              <a:rPr lang="en-US" altLang="zh-CN" b="0" i="0" u="none" strike="noStrike" kern="100" baseline="0" dirty="0">
                <a:latin typeface="Songti SC"/>
              </a:rPr>
              <a:t>5.</a:t>
            </a:r>
            <a:r>
              <a:rPr lang="zh-CN" altLang="en-US" b="0" i="0" u="none" strike="noStrike" kern="100" baseline="0" dirty="0">
                <a:latin typeface="Songti SC"/>
              </a:rPr>
              <a:t>对依法申诉、控告或者检举的社区矫正对象进行打击报复的；</a:t>
            </a:r>
          </a:p>
          <a:p>
            <a:pPr marR="0" lvl="1" rtl="0"/>
            <a:r>
              <a:rPr lang="en-US" altLang="zh-CN" b="0" i="0" u="none" strike="noStrike" kern="100" baseline="0" dirty="0">
                <a:latin typeface="Songti SC"/>
              </a:rPr>
              <a:t>6.</a:t>
            </a:r>
            <a:r>
              <a:rPr lang="zh-CN" altLang="en-US" b="0" i="0" u="none" strike="noStrike" kern="100" baseline="0" dirty="0">
                <a:latin typeface="Songti SC"/>
              </a:rPr>
              <a:t>有其他违纪违法行为的。</a:t>
            </a:r>
          </a:p>
          <a:p>
            <a:pPr marR="0" lvl="1" rtl="0"/>
            <a:r>
              <a:rPr lang="zh-CN" altLang="en-US" b="0" i="0" u="none" strike="noStrike" kern="100" baseline="0" dirty="0">
                <a:latin typeface="Songti SC"/>
              </a:rPr>
              <a:t>人民检察院发现社区矫正工作违反法律规定的，应当依法提出纠正意见、检察建议。有关单位应当将采纳纠正意见、检察建议的情况书面回复人民检察院，没有采纳的应当说明理由。</a:t>
            </a:r>
            <a:endParaRPr lang="zh-CN" altLang="en-US" dirty="0"/>
          </a:p>
        </p:txBody>
      </p:sp>
    </p:spTree>
    <p:extLst>
      <p:ext uri="{BB962C8B-B14F-4D97-AF65-F5344CB8AC3E}">
        <p14:creationId xmlns:p14="http://schemas.microsoft.com/office/powerpoint/2010/main" val="4363395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3F171A-D731-4B74-9C3A-9D9722F00BF1}"/>
              </a:ext>
            </a:extLst>
          </p:cNvPr>
          <p:cNvSpPr>
            <a:spLocks noGrp="1"/>
          </p:cNvSpPr>
          <p:nvPr>
            <p:ph type="title"/>
          </p:nvPr>
        </p:nvSpPr>
        <p:spPr/>
        <p:txBody>
          <a:bodyPr/>
          <a:lstStyle/>
          <a:p>
            <a:pPr marR="0" rtl="0"/>
            <a:r>
              <a:rPr lang="zh-CN" altLang="en-US" b="0" i="0" u="none" strike="noStrike" kern="2200" baseline="0" dirty="0">
                <a:latin typeface="Songti SC"/>
              </a:rPr>
              <a:t>第五节 禁毒法规与政策</a:t>
            </a:r>
          </a:p>
        </p:txBody>
      </p:sp>
      <p:sp>
        <p:nvSpPr>
          <p:cNvPr id="3" name="文本占位符 2">
            <a:extLst>
              <a:ext uri="{FF2B5EF4-FFF2-40B4-BE49-F238E27FC236}">
                <a16:creationId xmlns:a16="http://schemas.microsoft.com/office/drawing/2014/main" id="{6E5B78AC-8A75-4B1A-BACE-24940C5B7219}"/>
              </a:ext>
            </a:extLst>
          </p:cNvPr>
          <p:cNvSpPr>
            <a:spLocks noGrp="1"/>
          </p:cNvSpPr>
          <p:nvPr>
            <p:ph type="body" idx="1"/>
          </p:nvPr>
        </p:nvSpPr>
        <p:spPr/>
        <p:txBody>
          <a:bodyPr>
            <a:normAutofit/>
          </a:bodyPr>
          <a:lstStyle/>
          <a:p>
            <a:pPr marR="0" lvl="1" rtl="0"/>
            <a:r>
              <a:rPr lang="zh-CN" altLang="en-US" b="0" i="0" u="none" strike="noStrike" kern="100" baseline="0" dirty="0">
                <a:latin typeface="Songti SC"/>
              </a:rPr>
              <a:t>涉及禁毒相关的法律主要包括</a:t>
            </a:r>
            <a:r>
              <a:rPr lang="en-US" altLang="zh-CN" b="0" i="0" u="none" strike="noStrike" kern="100" baseline="0" dirty="0">
                <a:latin typeface="Songti SC"/>
              </a:rPr>
              <a:t>《</a:t>
            </a:r>
            <a:r>
              <a:rPr lang="zh-CN" altLang="en-US" b="0" i="0" u="none" strike="noStrike" kern="100" baseline="0" dirty="0">
                <a:latin typeface="Songti SC"/>
              </a:rPr>
              <a:t>刑法</a:t>
            </a:r>
            <a:r>
              <a:rPr lang="en-US" altLang="zh-CN" b="0" i="0" u="none" strike="noStrike" kern="100" baseline="0" dirty="0">
                <a:latin typeface="Songti SC"/>
              </a:rPr>
              <a:t>》</a:t>
            </a:r>
            <a:r>
              <a:rPr lang="zh-CN" altLang="en-US" b="0" i="0" u="none" strike="noStrike" kern="100" baseline="0" dirty="0">
                <a:latin typeface="Songti SC"/>
              </a:rPr>
              <a:t>、</a:t>
            </a:r>
            <a:r>
              <a:rPr lang="en-US" altLang="zh-CN" b="0" i="0" u="none" strike="noStrike" kern="100" baseline="0" dirty="0">
                <a:latin typeface="Songti SC"/>
              </a:rPr>
              <a:t>《</a:t>
            </a:r>
            <a:r>
              <a:rPr lang="zh-CN" altLang="en-US" b="0" i="0" u="none" strike="noStrike" kern="100" baseline="0" dirty="0">
                <a:latin typeface="Songti SC"/>
              </a:rPr>
              <a:t>治安管理处罚法</a:t>
            </a:r>
            <a:r>
              <a:rPr lang="en-US" altLang="zh-CN" b="0" i="0" u="none" strike="noStrike" kern="100" baseline="0" dirty="0">
                <a:latin typeface="Songti SC"/>
              </a:rPr>
              <a:t>》</a:t>
            </a:r>
            <a:r>
              <a:rPr lang="zh-CN" altLang="en-US" b="0" i="0" u="none" strike="noStrike" kern="100" baseline="0" dirty="0">
                <a:latin typeface="Songti SC"/>
              </a:rPr>
              <a:t>和</a:t>
            </a:r>
            <a:r>
              <a:rPr lang="en-US" altLang="zh-CN" b="0" i="0" u="none" strike="noStrike" kern="100" baseline="0" dirty="0">
                <a:latin typeface="Songti SC"/>
              </a:rPr>
              <a:t>《</a:t>
            </a:r>
            <a:r>
              <a:rPr lang="zh-CN" altLang="en-US" b="0" i="0" u="none" strike="noStrike" kern="100" baseline="0" dirty="0">
                <a:latin typeface="Songti SC"/>
              </a:rPr>
              <a:t>禁毒法</a:t>
            </a:r>
            <a:r>
              <a:rPr lang="en-US" altLang="zh-CN" b="0" i="0" u="none" strike="noStrike" kern="100" baseline="0" dirty="0">
                <a:latin typeface="Songti SC"/>
              </a:rPr>
              <a:t>》</a:t>
            </a:r>
            <a:r>
              <a:rPr lang="zh-CN" altLang="en-US" b="0" i="0" u="none" strike="noStrike" kern="100" baseline="0" dirty="0">
                <a:latin typeface="Songti SC"/>
              </a:rPr>
              <a:t>。</a:t>
            </a:r>
            <a:r>
              <a:rPr lang="en-US" altLang="zh-CN" b="0" i="0" u="none" strike="noStrike" kern="100" baseline="0" dirty="0">
                <a:latin typeface="Songti SC"/>
              </a:rPr>
              <a:t>《</a:t>
            </a:r>
            <a:r>
              <a:rPr lang="zh-CN" altLang="en-US" b="0" i="0" u="none" strike="noStrike" kern="100" baseline="0" dirty="0">
                <a:latin typeface="Songti SC"/>
              </a:rPr>
              <a:t>中华人民共和国禁毒法</a:t>
            </a:r>
            <a:r>
              <a:rPr lang="en-US" altLang="zh-CN" b="0" i="0" u="none" strike="noStrike" kern="100" baseline="0" dirty="0">
                <a:latin typeface="Songti SC"/>
              </a:rPr>
              <a:t>》</a:t>
            </a:r>
            <a:r>
              <a:rPr lang="zh-CN" altLang="en-US" b="0" i="0" u="none" strike="noStrike" kern="100" baseline="0" dirty="0">
                <a:latin typeface="Songti SC"/>
              </a:rPr>
              <a:t>已由中华人民共和国第十届全国人民代表大会常务委员会第三十一次会议于</a:t>
            </a:r>
            <a:r>
              <a:rPr lang="en-US" altLang="zh-CN" b="0" i="0" u="none" strike="noStrike" kern="100" baseline="0" dirty="0">
                <a:latin typeface="Songti SC"/>
              </a:rPr>
              <a:t>2007</a:t>
            </a:r>
            <a:r>
              <a:rPr lang="zh-CN" altLang="en-US" b="0" i="0" u="none" strike="noStrike" kern="100" baseline="0" dirty="0">
                <a:latin typeface="Songti SC"/>
              </a:rPr>
              <a:t>年</a:t>
            </a:r>
            <a:r>
              <a:rPr lang="en-US" altLang="zh-CN" b="0" i="0" u="none" strike="noStrike" kern="100" baseline="0" dirty="0">
                <a:latin typeface="Songti SC"/>
              </a:rPr>
              <a:t>12</a:t>
            </a:r>
            <a:r>
              <a:rPr lang="zh-CN" altLang="en-US" b="0" i="0" u="none" strike="noStrike" kern="100" baseline="0" dirty="0">
                <a:latin typeface="Songti SC"/>
              </a:rPr>
              <a:t>月</a:t>
            </a:r>
            <a:r>
              <a:rPr lang="en-US" altLang="zh-CN" b="0" i="0" u="none" strike="noStrike" kern="100" baseline="0" dirty="0">
                <a:latin typeface="Songti SC"/>
              </a:rPr>
              <a:t>29</a:t>
            </a:r>
            <a:r>
              <a:rPr lang="zh-CN" altLang="en-US" b="0" i="0" u="none" strike="noStrike" kern="100" baseline="0" dirty="0">
                <a:latin typeface="Songti SC"/>
              </a:rPr>
              <a:t>日通过，自</a:t>
            </a:r>
            <a:r>
              <a:rPr lang="en-US" altLang="zh-CN" b="0" i="0" u="none" strike="noStrike" kern="100" baseline="0" dirty="0">
                <a:latin typeface="Songti SC"/>
              </a:rPr>
              <a:t>2008</a:t>
            </a:r>
            <a:r>
              <a:rPr lang="zh-CN" altLang="en-US" b="0" i="0" u="none" strike="noStrike" kern="100" baseline="0" dirty="0">
                <a:latin typeface="Songti SC"/>
              </a:rPr>
              <a:t>年</a:t>
            </a:r>
            <a:r>
              <a:rPr lang="en-US" altLang="zh-CN" b="0" i="0" u="none" strike="noStrike" kern="100" baseline="0" dirty="0">
                <a:latin typeface="Songti SC"/>
              </a:rPr>
              <a:t>6</a:t>
            </a:r>
            <a:r>
              <a:rPr lang="zh-CN" altLang="en-US" b="0" i="0" u="none" strike="noStrike" kern="100" baseline="0" dirty="0">
                <a:latin typeface="Songti SC"/>
              </a:rPr>
              <a:t>月</a:t>
            </a:r>
            <a:r>
              <a:rPr lang="en-US" altLang="zh-CN" b="0" i="0" u="none" strike="noStrike" kern="100" baseline="0" dirty="0">
                <a:latin typeface="Songti SC"/>
              </a:rPr>
              <a:t>1</a:t>
            </a:r>
            <a:r>
              <a:rPr lang="zh-CN" altLang="en-US" b="0" i="0" u="none" strike="noStrike" kern="100" baseline="0" dirty="0">
                <a:latin typeface="Songti SC"/>
              </a:rPr>
              <a:t>日起施行。</a:t>
            </a:r>
            <a:r>
              <a:rPr lang="en-US" altLang="zh-CN" b="0" i="0" u="none" strike="noStrike" kern="100" baseline="0" dirty="0">
                <a:latin typeface="Songti SC"/>
              </a:rPr>
              <a:t>《</a:t>
            </a:r>
            <a:r>
              <a:rPr lang="zh-CN" altLang="en-US" b="0" i="0" u="none" strike="noStrike" kern="100" baseline="0" dirty="0">
                <a:latin typeface="Songti SC"/>
              </a:rPr>
              <a:t>禁毒法</a:t>
            </a:r>
            <a:r>
              <a:rPr lang="en-US" altLang="zh-CN" b="0" i="0" u="none" strike="noStrike" kern="100" baseline="0" dirty="0">
                <a:latin typeface="Songti SC"/>
              </a:rPr>
              <a:t>》</a:t>
            </a:r>
            <a:r>
              <a:rPr lang="zh-CN" altLang="en-US" b="0" i="0" u="none" strike="noStrike" kern="100" baseline="0" dirty="0">
                <a:latin typeface="Songti SC"/>
              </a:rPr>
              <a:t>遵循“专群结合”、预防与惩治相结合、教育与救治相结合的原则，明确了禁毒工作方针、领导体制、工作机制、保障机制、法律责任，规范了禁毒宣传教育、毒品管制、戒毒措施、国际合作等业务工作。</a:t>
            </a:r>
            <a:endParaRPr lang="en-US" altLang="zh-CN" b="0" i="0" u="none" strike="noStrike" kern="100" baseline="0" dirty="0">
              <a:latin typeface="Songti SC"/>
            </a:endParaRPr>
          </a:p>
        </p:txBody>
      </p:sp>
    </p:spTree>
    <p:extLst>
      <p:ext uri="{BB962C8B-B14F-4D97-AF65-F5344CB8AC3E}">
        <p14:creationId xmlns:p14="http://schemas.microsoft.com/office/powerpoint/2010/main" val="15609725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0D0F95-7B0E-460C-B208-DB186F2F8BD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3372DDA-EE72-42BB-9448-89EDBDB0225C}"/>
              </a:ext>
            </a:extLst>
          </p:cNvPr>
          <p:cNvSpPr>
            <a:spLocks noGrp="1"/>
          </p:cNvSpPr>
          <p:nvPr>
            <p:ph type="body" idx="1"/>
          </p:nvPr>
        </p:nvSpPr>
        <p:spPr/>
        <p:txBody>
          <a:bodyPr>
            <a:normAutofit/>
          </a:bodyPr>
          <a:lstStyle/>
          <a:p>
            <a:pPr marR="0" lvl="0" rtl="0"/>
            <a:r>
              <a:rPr lang="zh-CN" altLang="en-US" b="0" i="0" u="none" strike="noStrike" kern="100" baseline="0" dirty="0">
                <a:latin typeface="Songti SC"/>
              </a:rPr>
              <a:t>一、禁毒工作的总体要求</a:t>
            </a:r>
          </a:p>
          <a:p>
            <a:pPr marR="0" lvl="1" rtl="0"/>
            <a:r>
              <a:rPr lang="zh-CN" altLang="en-US" b="0" i="0" u="none" strike="noStrike" kern="100" baseline="0" dirty="0">
                <a:latin typeface="Songti SC"/>
              </a:rPr>
              <a:t>禁毒的目的是为了预防和惩治毒品违法犯罪行为，保护公民身心健康，维护社会秩序。禁毒工作实行预防为主，综合治理，禁种、禁制、禁贩、禁吸并举的方针。实行政府统一领导，有关部门各负其责，社会广泛参与的工作机制。</a:t>
            </a:r>
          </a:p>
          <a:p>
            <a:pPr marR="0" lvl="1" rtl="0"/>
            <a:r>
              <a:rPr lang="zh-CN" altLang="en-US" b="0" i="0" u="none" strike="noStrike" kern="100" baseline="0" dirty="0">
                <a:latin typeface="Songti SC"/>
              </a:rPr>
              <a:t>党的十九大明确指出要加快社会治安防控体系建设，依法打击和惩治黄赌毒黑拐骗等违法犯罪活动。国务院设立国家禁毒委员会，负责组织、协调、指导全国的禁毒工作。县级以上地方人民政府根据禁毒工作的需要，可以设立禁毒委员会，组织、协调、指导本行政区域内的禁毒工作。县级以上各级人民政府应当将禁毒工作纳入国民经济和社会发展规划，并将禁毒经费列入本级财政预算。</a:t>
            </a:r>
            <a:endParaRPr lang="en-US" altLang="zh-CN" b="0" i="0" u="none" strike="noStrike" kern="100" baseline="0" dirty="0">
              <a:latin typeface="Songti SC"/>
            </a:endParaRPr>
          </a:p>
        </p:txBody>
      </p:sp>
    </p:spTree>
    <p:extLst>
      <p:ext uri="{BB962C8B-B14F-4D97-AF65-F5344CB8AC3E}">
        <p14:creationId xmlns:p14="http://schemas.microsoft.com/office/powerpoint/2010/main" val="36575434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D1DEEE-D195-435E-BB8C-B0CE2990D7A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A4C5CED-88D7-4622-AAF2-E16372B0274F}"/>
              </a:ext>
            </a:extLst>
          </p:cNvPr>
          <p:cNvSpPr>
            <a:spLocks noGrp="1"/>
          </p:cNvSpPr>
          <p:nvPr>
            <p:ph type="body" idx="1"/>
          </p:nvPr>
        </p:nvSpPr>
        <p:spPr/>
        <p:txBody>
          <a:bodyPr>
            <a:normAutofit/>
          </a:bodyPr>
          <a:lstStyle/>
          <a:p>
            <a:pPr marR="0" lvl="0" rtl="0"/>
            <a:r>
              <a:rPr lang="zh-CN" altLang="en-US" b="0" i="0" u="none" strike="noStrike" kern="100" baseline="0" dirty="0">
                <a:latin typeface="Songti SC"/>
              </a:rPr>
              <a:t>二、禁毒宣传教育</a:t>
            </a:r>
          </a:p>
          <a:p>
            <a:pPr marR="0" lvl="1" rtl="0"/>
            <a:r>
              <a:rPr lang="zh-CN" altLang="en-US" b="0" i="0" u="none" strike="noStrike" kern="100" baseline="0" dirty="0">
                <a:latin typeface="Songti SC"/>
              </a:rPr>
              <a:t>国家采取各种形式开展全民禁毒宣传活动，普及毒品预防知识，增强公民的禁毒意识，提高公民自觉抵制毒品的能力。鼓励公民、组织开展公益性的禁毒宣传活动。各级政府、各机关各团体各单位各企业都要进行宣传教育，尤其注意对未成年人的禁毒教育。</a:t>
            </a:r>
          </a:p>
          <a:p>
            <a:pPr marR="0" lvl="1" rtl="0"/>
            <a:r>
              <a:rPr lang="zh-CN" altLang="en-US" b="0" i="0" u="none" strike="noStrike" kern="100" baseline="0" dirty="0">
                <a:latin typeface="Songti SC"/>
              </a:rPr>
              <a:t>国家鼓励对禁毒工作的社会捐赠，并依法给予税收优惠。</a:t>
            </a:r>
          </a:p>
          <a:p>
            <a:pPr marR="0" lvl="1" rtl="0"/>
            <a:r>
              <a:rPr lang="zh-CN" altLang="en-US" b="0" i="0" u="none" strike="noStrike" kern="100" baseline="0" dirty="0">
                <a:latin typeface="Songti SC"/>
              </a:rPr>
              <a:t>国家鼓励开展禁毒科学技术研究，推广先进的缉毒技术、装备和戒毒方法。</a:t>
            </a:r>
          </a:p>
          <a:p>
            <a:pPr marR="0" lvl="1" rtl="0"/>
            <a:r>
              <a:rPr lang="zh-CN" altLang="en-US" b="0" i="0" u="none" strike="noStrike" kern="100" baseline="0" dirty="0">
                <a:latin typeface="Songti SC"/>
              </a:rPr>
              <a:t>国家鼓励公民举报毒品违法犯罪行为。</a:t>
            </a:r>
            <a:endParaRPr lang="en-US" altLang="zh-CN" b="0" i="0" u="none" strike="noStrike" kern="100" baseline="0" dirty="0">
              <a:latin typeface="Songti SC"/>
            </a:endParaRPr>
          </a:p>
        </p:txBody>
      </p:sp>
    </p:spTree>
    <p:extLst>
      <p:ext uri="{BB962C8B-B14F-4D97-AF65-F5344CB8AC3E}">
        <p14:creationId xmlns:p14="http://schemas.microsoft.com/office/powerpoint/2010/main" val="2449168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BBCE1E-9A39-4195-AB9F-EDEBFCFF24F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04C8CE3-0F01-488C-8203-184CDDC2181A}"/>
              </a:ext>
            </a:extLst>
          </p:cNvPr>
          <p:cNvSpPr>
            <a:spLocks noGrp="1"/>
          </p:cNvSpPr>
          <p:nvPr>
            <p:ph type="body" idx="1"/>
          </p:nvPr>
        </p:nvSpPr>
        <p:spPr/>
        <p:txBody>
          <a:bodyPr>
            <a:normAutofit fontScale="92500" lnSpcReduction="20000"/>
          </a:bodyPr>
          <a:lstStyle/>
          <a:p>
            <a:pPr marR="0" lvl="0" rtl="0"/>
            <a:r>
              <a:rPr lang="zh-CN" altLang="en-US" b="0" i="0" u="none" strike="noStrike" kern="100" baseline="0" dirty="0">
                <a:latin typeface="Songti SC"/>
              </a:rPr>
              <a:t>三、毒品管制</a:t>
            </a:r>
          </a:p>
          <a:p>
            <a:pPr marR="0" lvl="1" rtl="0"/>
            <a:r>
              <a:rPr lang="en-US" altLang="zh-CN" b="0" i="0" u="none" strike="noStrike" kern="100" baseline="0" dirty="0">
                <a:latin typeface="Songti SC"/>
              </a:rPr>
              <a:t>1.</a:t>
            </a:r>
            <a:r>
              <a:rPr lang="zh-CN" altLang="en-US" b="0" i="0" u="none" strike="noStrike" kern="100" baseline="0" dirty="0">
                <a:latin typeface="Songti SC"/>
              </a:rPr>
              <a:t>原植物种植管制</a:t>
            </a:r>
          </a:p>
          <a:p>
            <a:pPr marR="0" lvl="1" rtl="0"/>
            <a:r>
              <a:rPr lang="en-US" altLang="zh-CN" b="0" i="0" u="none" strike="noStrike" kern="100" baseline="0" dirty="0">
                <a:latin typeface="Songti SC"/>
              </a:rPr>
              <a:t>《</a:t>
            </a:r>
            <a:r>
              <a:rPr lang="zh-CN" altLang="en-US" b="0" i="0" u="none" strike="noStrike" kern="100" baseline="0" dirty="0">
                <a:latin typeface="Songti SC"/>
              </a:rPr>
              <a:t>中华人民共和国禁毒法</a:t>
            </a:r>
            <a:r>
              <a:rPr lang="en-US" altLang="zh-CN" b="0" i="0" u="none" strike="noStrike" kern="100" baseline="0" dirty="0">
                <a:latin typeface="Songti SC"/>
              </a:rPr>
              <a:t>》</a:t>
            </a:r>
            <a:r>
              <a:rPr lang="zh-CN" altLang="en-US" b="0" i="0" u="none" strike="noStrike" kern="100" baseline="0" dirty="0">
                <a:latin typeface="Songti SC"/>
              </a:rPr>
              <a:t>规定，“国家对麻醉药品药用原植物种植实行管制。”禁止非法种植罂粟、古柯植物、大麻植物以及国家规定管制的可以用于提炼加工毒品的其他原植物。禁止走私或者非法买卖、运输、携带、持有未经灭活的毒品原植物种子或者幼苗。地方各级人民政府发现非法种植毒品原植物的，应当立即采取措施予以制止、铲除。村民委员会、居民委员会发现非法种植毒品原植物的，应当及时予以制止、铲除，并向当地公安机关报告。国家确定的麻醉药品药用原植物种植企业，必须按照国家有关规定种植麻醉药品药用原植物。</a:t>
            </a:r>
          </a:p>
          <a:p>
            <a:pPr lvl="2"/>
            <a:r>
              <a:rPr lang="zh-CN" altLang="en-US" b="0" dirty="0"/>
              <a:t> </a:t>
            </a:r>
            <a:r>
              <a:rPr lang="en-US" altLang="zh-CN" b="0" dirty="0"/>
              <a:t>《</a:t>
            </a:r>
            <a:r>
              <a:rPr lang="zh-CN" altLang="en-US" b="0" dirty="0"/>
              <a:t>中华人民共和国禁毒法</a:t>
            </a:r>
            <a:r>
              <a:rPr lang="en-US" altLang="zh-CN" b="0" dirty="0"/>
              <a:t>》</a:t>
            </a:r>
            <a:r>
              <a:rPr lang="zh-CN" altLang="en-US" b="0" dirty="0"/>
              <a:t>，第十九条。</a:t>
            </a:r>
          </a:p>
          <a:p>
            <a:pPr marR="0" lvl="1" rtl="0"/>
            <a:r>
              <a:rPr lang="en-US" altLang="zh-CN" b="0" i="0" u="none" strike="noStrike" kern="100" baseline="0" dirty="0">
                <a:latin typeface="Songti SC"/>
              </a:rPr>
              <a:t>2.</a:t>
            </a:r>
            <a:r>
              <a:rPr lang="zh-CN" altLang="en-US" b="0" i="0" u="none" strike="noStrike" kern="100" baseline="0" dirty="0">
                <a:latin typeface="Songti SC"/>
              </a:rPr>
              <a:t>场所管制</a:t>
            </a:r>
          </a:p>
          <a:p>
            <a:pPr marR="0" lvl="1" rtl="0"/>
            <a:r>
              <a:rPr lang="en-US" altLang="zh-CN" b="0" i="0" u="none" strike="noStrike" kern="100" baseline="0" dirty="0">
                <a:latin typeface="Songti SC"/>
              </a:rPr>
              <a:t>《</a:t>
            </a:r>
            <a:r>
              <a:rPr lang="zh-CN" altLang="en-US" b="0" i="0" u="none" strike="noStrike" kern="100" baseline="0" dirty="0">
                <a:latin typeface="Songti SC"/>
              </a:rPr>
              <a:t>中华人民共和国禁毒法</a:t>
            </a:r>
            <a:r>
              <a:rPr lang="en-US" altLang="zh-CN" b="0" i="0" u="none" strike="noStrike" kern="100" baseline="0" dirty="0">
                <a:latin typeface="Songti SC"/>
              </a:rPr>
              <a:t>》</a:t>
            </a:r>
            <a:r>
              <a:rPr lang="zh-CN" altLang="en-US" b="0" i="0" u="none" strike="noStrike" kern="100" baseline="0" dirty="0">
                <a:latin typeface="Songti SC"/>
              </a:rPr>
              <a:t>规定，“国家确定的麻醉药品药用原植物种植企业的提取加工场所，以及国家设立的麻醉药品储存仓库，列为国家重点警戒目标。”未经许可，擅自进入国家确定的麻醉药品药用原植物种植企业的提取加工场所或者国家设立的麻醉药品储存仓库等警戒区域的，由警戒人员责令其立即离开；拒不离开的，强行带离现场。</a:t>
            </a:r>
          </a:p>
          <a:p>
            <a:pPr lvl="2"/>
            <a:r>
              <a:rPr lang="zh-CN" altLang="en-US" b="0" dirty="0"/>
              <a:t> </a:t>
            </a:r>
            <a:r>
              <a:rPr lang="en-US" altLang="zh-CN" b="0" dirty="0"/>
              <a:t>《</a:t>
            </a:r>
            <a:r>
              <a:rPr lang="zh-CN" altLang="en-US" b="0" dirty="0"/>
              <a:t>中华人民共和国禁毒法</a:t>
            </a:r>
            <a:r>
              <a:rPr lang="en-US" altLang="zh-CN" b="0" dirty="0"/>
              <a:t>》</a:t>
            </a:r>
            <a:r>
              <a:rPr lang="zh-CN" altLang="en-US" b="0" dirty="0"/>
              <a:t>，第二十条。</a:t>
            </a:r>
            <a:endParaRPr lang="en-US" altLang="zh-CN" b="0" dirty="0"/>
          </a:p>
        </p:txBody>
      </p:sp>
    </p:spTree>
    <p:extLst>
      <p:ext uri="{BB962C8B-B14F-4D97-AF65-F5344CB8AC3E}">
        <p14:creationId xmlns:p14="http://schemas.microsoft.com/office/powerpoint/2010/main" val="42205186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9972F5-6646-4D56-86FD-39C3069B497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295AD39-FDC3-4399-B9E9-D3E0B150F7DA}"/>
              </a:ext>
            </a:extLst>
          </p:cNvPr>
          <p:cNvSpPr>
            <a:spLocks noGrp="1"/>
          </p:cNvSpPr>
          <p:nvPr>
            <p:ph type="body" idx="1"/>
          </p:nvPr>
        </p:nvSpPr>
        <p:spPr/>
        <p:txBody>
          <a:bodyPr>
            <a:normAutofit fontScale="92500" lnSpcReduction="20000"/>
          </a:bodyPr>
          <a:lstStyle/>
          <a:p>
            <a:pPr marR="0" lvl="1" rtl="0"/>
            <a:r>
              <a:rPr lang="en-US" altLang="zh-CN" b="0" i="0" u="none" strike="noStrike" kern="100" baseline="0" dirty="0">
                <a:latin typeface="Songti SC"/>
              </a:rPr>
              <a:t>3.</a:t>
            </a:r>
            <a:r>
              <a:rPr lang="zh-CN" altLang="en-US" b="0" i="0" u="none" strike="noStrike" kern="100" baseline="0" dirty="0">
                <a:latin typeface="Songti SC"/>
              </a:rPr>
              <a:t>麻醉药品、精神药品及易制毒化学品管制</a:t>
            </a:r>
          </a:p>
          <a:p>
            <a:pPr marR="0" lvl="1" rtl="0"/>
            <a:r>
              <a:rPr lang="en-US" altLang="zh-CN" b="0" i="0" u="none" strike="noStrike" kern="100" baseline="0" dirty="0">
                <a:latin typeface="Songti SC"/>
              </a:rPr>
              <a:t>《</a:t>
            </a:r>
            <a:r>
              <a:rPr lang="zh-CN" altLang="en-US" b="0" i="0" u="none" strike="noStrike" kern="100" baseline="0" dirty="0">
                <a:latin typeface="Songti SC"/>
              </a:rPr>
              <a:t>中华人民共和国禁毒法</a:t>
            </a:r>
            <a:r>
              <a:rPr lang="en-US" altLang="zh-CN" b="0" i="0" u="none" strike="noStrike" kern="100" baseline="0" dirty="0">
                <a:latin typeface="Songti SC"/>
              </a:rPr>
              <a:t>》</a:t>
            </a:r>
            <a:r>
              <a:rPr lang="zh-CN" altLang="en-US" b="0" i="0" u="none" strike="noStrike" kern="100" baseline="0" dirty="0">
                <a:latin typeface="Songti SC"/>
              </a:rPr>
              <a:t>规定，“国家对麻醉药品和精神药品实行管制，对麻醉药品和精神药品的实验研究、生产、经营、使用、储存、运输实行许可和查验制度。”</a:t>
            </a:r>
          </a:p>
          <a:p>
            <a:pPr lvl="2"/>
            <a:r>
              <a:rPr lang="zh-CN" altLang="en-US" b="0" dirty="0"/>
              <a:t> </a:t>
            </a:r>
            <a:r>
              <a:rPr lang="en-US" altLang="zh-CN" b="0" dirty="0"/>
              <a:t>《</a:t>
            </a:r>
            <a:r>
              <a:rPr lang="zh-CN" altLang="en-US" b="0" dirty="0"/>
              <a:t>中华人民共和国禁毒法</a:t>
            </a:r>
            <a:r>
              <a:rPr lang="en-US" altLang="zh-CN" b="0" dirty="0"/>
              <a:t>》</a:t>
            </a:r>
            <a:r>
              <a:rPr lang="zh-CN" altLang="en-US" b="0" dirty="0"/>
              <a:t>，第二十六条。</a:t>
            </a:r>
          </a:p>
          <a:p>
            <a:pPr marR="0" lvl="1" rtl="0"/>
            <a:r>
              <a:rPr lang="zh-CN" altLang="en-US" b="0" i="0" u="none" strike="noStrike" kern="100" baseline="0" dirty="0">
                <a:latin typeface="Songti SC"/>
              </a:rPr>
              <a:t>国家对易制毒化学品的生产、经营、购买、运输实行许可制度。禁止非法生产、买卖、运输、储存、提供、持有、使用麻醉药品、精神药品和易制毒化学品。</a:t>
            </a:r>
          </a:p>
          <a:p>
            <a:pPr marR="0" lvl="1" rtl="0"/>
            <a:r>
              <a:rPr lang="zh-CN" altLang="en-US" b="0" i="0" u="none" strike="noStrike" kern="100" baseline="0" dirty="0">
                <a:latin typeface="Songti SC"/>
              </a:rPr>
              <a:t>国家对麻醉药品、精神药品和易制毒化学品的进口、出口实行许可制度。国务院有关部门应当按照规定的职责，对进口、出口麻醉药品、精神药品和易制毒化学品依法进行管理。</a:t>
            </a:r>
          </a:p>
          <a:p>
            <a:pPr marR="0" lvl="1" rtl="0"/>
            <a:r>
              <a:rPr lang="zh-CN" altLang="en-US" b="0" i="0" u="none" strike="noStrike" kern="100" baseline="0" dirty="0">
                <a:latin typeface="Songti SC"/>
              </a:rPr>
              <a:t>禁止走私麻醉药品、精神药品和易制毒化学品。</a:t>
            </a:r>
          </a:p>
          <a:p>
            <a:pPr marR="0" lvl="1" rtl="0"/>
            <a:r>
              <a:rPr lang="zh-CN" altLang="en-US" b="0" i="0" u="none" strike="noStrike" kern="100" baseline="0" dirty="0">
                <a:latin typeface="Songti SC"/>
              </a:rPr>
              <a:t>发生麻醉药品、精神药品和易制毒化学品被盗、被抢、丢失或者其他流入非法渠道的情形，案发单位应当立即采取必要的控制措施，并立即向公安机关报告，同时依照规定向有关主管部门报告。公安机关接到报告后，或者有证据证明麻醉药品、精神药品和易制毒化学品可能流入非法渠道的，应当及时开展调查，并可以对相关单位采取必要的控制措施。药品监督管理部门、卫生行政部门以及其他有关部门应当配合公安机关开展工作。</a:t>
            </a:r>
          </a:p>
          <a:p>
            <a:pPr marR="0" lvl="1" rtl="0"/>
            <a:r>
              <a:rPr lang="zh-CN" altLang="en-US" b="0" i="0" u="none" strike="noStrike" kern="100" baseline="0" dirty="0">
                <a:latin typeface="Songti SC"/>
              </a:rPr>
              <a:t>禁止非法传授麻醉药品、精神药品和易制毒化学品的制造方法。公安机关接到举报或者发现非法传授麻醉药品、精神药品和易制毒化学品制造方法的，应当及时依法查处。</a:t>
            </a:r>
            <a:endParaRPr lang="en-US" altLang="zh-CN" b="0" i="0" u="none" strike="noStrike" kern="100" baseline="0" dirty="0">
              <a:latin typeface="Songti SC"/>
            </a:endParaRPr>
          </a:p>
        </p:txBody>
      </p:sp>
    </p:spTree>
    <p:extLst>
      <p:ext uri="{BB962C8B-B14F-4D97-AF65-F5344CB8AC3E}">
        <p14:creationId xmlns:p14="http://schemas.microsoft.com/office/powerpoint/2010/main" val="41365862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97D566-7DC5-410E-9F1D-0E62C14376C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2D201A8-25F8-45BC-A0E4-58D90CB37FB1}"/>
              </a:ext>
            </a:extLst>
          </p:cNvPr>
          <p:cNvSpPr>
            <a:spLocks noGrp="1"/>
          </p:cNvSpPr>
          <p:nvPr>
            <p:ph type="body" idx="1"/>
          </p:nvPr>
        </p:nvSpPr>
        <p:spPr/>
        <p:txBody>
          <a:bodyPr>
            <a:normAutofit fontScale="92500" lnSpcReduction="20000"/>
          </a:bodyPr>
          <a:lstStyle/>
          <a:p>
            <a:pPr marR="0" lvl="1" rtl="0"/>
            <a:r>
              <a:rPr lang="en-US" altLang="zh-CN" b="0" i="0" u="none" strike="noStrike" kern="100" baseline="0">
                <a:latin typeface="Songti SC"/>
              </a:rPr>
              <a:t>4.</a:t>
            </a:r>
            <a:r>
              <a:rPr lang="zh-CN" altLang="en-US" b="0" i="0" u="none" strike="noStrike" kern="100" baseline="0">
                <a:latin typeface="Songti SC"/>
              </a:rPr>
              <a:t>毒品查缉</a:t>
            </a:r>
          </a:p>
          <a:p>
            <a:pPr marR="0" lvl="1" rtl="0"/>
            <a:r>
              <a:rPr lang="zh-CN" altLang="en-US" b="0" i="0" u="none" strike="noStrike" kern="100" baseline="0">
                <a:latin typeface="Songti SC"/>
              </a:rPr>
              <a:t>公安机关根据查缉毒品的需要，可以在边境地区、交通要道、口岸以及飞机场、火车站、长途汽车站、码头对来往人员、物品、货物以及交通工具进行毒品和易制毒化学品检查，民航、铁路、交通部门应当予以配合。</a:t>
            </a:r>
          </a:p>
          <a:p>
            <a:pPr marR="0" lvl="1" rtl="0"/>
            <a:r>
              <a:rPr lang="zh-CN" altLang="en-US" b="0" i="0" u="none" strike="noStrike" kern="100" baseline="0">
                <a:latin typeface="Songti SC"/>
              </a:rPr>
              <a:t>海关应当依法加强对进出口岸的人员、物品、货物和运输工具的检查，防止走私毒品和易制毒化学品。邮政企业应当依法加强对邮件的检查，防止邮寄毒品和非法邮寄易制毒化学品。娱乐场所应当建立巡查制度，发现娱乐场所内有毒品违法犯罪活动的，应当立即向公安机关报告。</a:t>
            </a:r>
          </a:p>
          <a:p>
            <a:pPr marR="0" lvl="1" rtl="0"/>
            <a:r>
              <a:rPr lang="zh-CN" altLang="en-US" b="0" i="0" u="none" strike="noStrike" kern="100" baseline="0">
                <a:latin typeface="Songti SC"/>
              </a:rPr>
              <a:t>对依法查获的毒品，吸食、注射毒品的用具，毒品违法犯罪的非法所得及其收益，以及直接用于实施毒品违法犯罪行为的本人所有的工具、设备、资金，应当收缴，依照规定处理。</a:t>
            </a:r>
          </a:p>
          <a:p>
            <a:pPr marR="0" lvl="1" rtl="0"/>
            <a:r>
              <a:rPr lang="zh-CN" altLang="en-US" b="0" i="0" u="none" strike="noStrike" kern="100" baseline="0">
                <a:latin typeface="Songti SC"/>
              </a:rPr>
              <a:t>反洗钱行政主管部门应当依法加强对可疑毒品犯罪资金的监测。反洗钱行政主管部门和其他依法负有反洗钱监督管理职责的部门、机构发现涉嫌毒品犯罪的资金流动情况，应当及时向侦查机关报告，并配合侦查机关做好侦查、调查工作。</a:t>
            </a:r>
          </a:p>
          <a:p>
            <a:pPr marR="0" lvl="1" rtl="0"/>
            <a:r>
              <a:rPr lang="zh-CN" altLang="en-US" b="0" i="0" u="none" strike="noStrike" kern="100" baseline="0">
                <a:latin typeface="Songti SC"/>
              </a:rPr>
              <a:t>国家建立健全毒品监测和禁毒信息系统，开展毒品监测和禁毒信息的收集、分析、使用、交流工作。</a:t>
            </a:r>
            <a:endParaRPr lang="zh-CN" altLang="en-US"/>
          </a:p>
        </p:txBody>
      </p:sp>
    </p:spTree>
    <p:extLst>
      <p:ext uri="{BB962C8B-B14F-4D97-AF65-F5344CB8AC3E}">
        <p14:creationId xmlns:p14="http://schemas.microsoft.com/office/powerpoint/2010/main" val="30597392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CA7213-D0EA-403B-BC13-B6B3B72BBA7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69F807E-0DFB-4A1A-AC09-B7576C91B5FB}"/>
              </a:ext>
            </a:extLst>
          </p:cNvPr>
          <p:cNvSpPr>
            <a:spLocks noGrp="1"/>
          </p:cNvSpPr>
          <p:nvPr>
            <p:ph type="body" idx="1"/>
          </p:nvPr>
        </p:nvSpPr>
        <p:spPr/>
        <p:txBody>
          <a:bodyPr>
            <a:normAutofit/>
          </a:bodyPr>
          <a:lstStyle/>
          <a:p>
            <a:pPr marR="0" lvl="0" rtl="0"/>
            <a:r>
              <a:rPr lang="zh-CN" altLang="en-US" b="0" i="0" u="none" strike="noStrike" kern="100" baseline="0" dirty="0">
                <a:latin typeface="Songti SC"/>
              </a:rPr>
              <a:t>四、吸毒成瘾认定及其检测程序</a:t>
            </a:r>
          </a:p>
          <a:p>
            <a:pPr marR="0" lvl="1" rtl="0"/>
            <a:r>
              <a:rPr lang="en-US" altLang="zh-CN" b="0" i="0" u="none" strike="noStrike" kern="100" baseline="0" dirty="0">
                <a:latin typeface="Songti SC"/>
              </a:rPr>
              <a:t>1.</a:t>
            </a:r>
            <a:r>
              <a:rPr lang="zh-CN" altLang="en-US" b="0" i="0" u="none" strike="noStrike" kern="100" baseline="0" dirty="0">
                <a:latin typeface="Songti SC"/>
              </a:rPr>
              <a:t>吸毒成瘾的认定要具备三个条件：“经人体生物样本检测证明其体内含有毒品成分，有证据证明其有使用毒品行为，有戒断症状或者有证据证明吸毒史。”</a:t>
            </a:r>
          </a:p>
          <a:p>
            <a:pPr lvl="2"/>
            <a:r>
              <a:rPr lang="zh-CN" altLang="en-US" b="0" dirty="0"/>
              <a:t> </a:t>
            </a:r>
            <a:r>
              <a:rPr lang="en-US" altLang="zh-CN" b="0" dirty="0"/>
              <a:t>《</a:t>
            </a:r>
            <a:r>
              <a:rPr lang="zh-CN" altLang="en-US" b="0" dirty="0"/>
              <a:t>吸毒成瘾认定办法</a:t>
            </a:r>
            <a:r>
              <a:rPr lang="en-US" altLang="zh-CN" b="0" dirty="0"/>
              <a:t>》</a:t>
            </a:r>
            <a:r>
              <a:rPr lang="zh-CN" altLang="en-US" b="0" dirty="0"/>
              <a:t>第七条、第八条</a:t>
            </a:r>
          </a:p>
          <a:p>
            <a:pPr marR="0" lvl="1" rtl="0"/>
            <a:r>
              <a:rPr lang="en-US" altLang="zh-CN" b="0" i="0" u="none" strike="noStrike" kern="100" baseline="0" dirty="0">
                <a:latin typeface="Songti SC"/>
              </a:rPr>
              <a:t>2.</a:t>
            </a:r>
            <a:r>
              <a:rPr lang="zh-CN" altLang="en-US" b="0" i="0" u="none" strike="noStrike" kern="100" baseline="0" dirty="0">
                <a:latin typeface="Songti SC"/>
              </a:rPr>
              <a:t>吸毒成瘾严重的认定</a:t>
            </a:r>
          </a:p>
          <a:p>
            <a:pPr marR="0" lvl="1" rtl="0"/>
            <a:r>
              <a:rPr lang="zh-CN" altLang="en-US" b="0" i="0" u="none" strike="noStrike" kern="100" baseline="0" dirty="0">
                <a:latin typeface="Songti SC"/>
              </a:rPr>
              <a:t>（</a:t>
            </a:r>
            <a:r>
              <a:rPr lang="en-US" altLang="zh-CN" b="0" i="0" u="none" strike="noStrike" kern="100" baseline="0" dirty="0">
                <a:latin typeface="Songti SC"/>
              </a:rPr>
              <a:t>1</a:t>
            </a:r>
            <a:r>
              <a:rPr lang="zh-CN" altLang="en-US" b="0" i="0" u="none" strike="noStrike" kern="100" baseline="0" dirty="0">
                <a:latin typeface="Songti SC"/>
              </a:rPr>
              <a:t>）曾经被责令社区戒毒、强制隔离戒毒，社区康复或参加过戒毒药物维护持治疗，再次吸食、注射毒品的；</a:t>
            </a:r>
          </a:p>
          <a:p>
            <a:pPr marR="0" lvl="1" rtl="0"/>
            <a:r>
              <a:rPr lang="zh-CN" altLang="en-US" b="0" i="0" u="none" strike="noStrike" kern="100" baseline="0" dirty="0">
                <a:latin typeface="Songti SC"/>
              </a:rPr>
              <a:t>（</a:t>
            </a:r>
            <a:r>
              <a:rPr lang="en-US" altLang="zh-CN" b="0" i="0" u="none" strike="noStrike" kern="100" baseline="0" dirty="0">
                <a:latin typeface="Songti SC"/>
              </a:rPr>
              <a:t>2</a:t>
            </a:r>
            <a:r>
              <a:rPr lang="zh-CN" altLang="en-US" b="0" i="0" u="none" strike="noStrike" kern="100" baseline="0" dirty="0">
                <a:latin typeface="Songti SC"/>
              </a:rPr>
              <a:t>）有证据证明其采取注射方式使用毒品或多次使用两类以上毒品的；</a:t>
            </a:r>
          </a:p>
          <a:p>
            <a:pPr marR="0" lvl="1" rtl="0"/>
            <a:r>
              <a:rPr lang="zh-CN" altLang="en-US" b="0" i="0" u="none" strike="noStrike" kern="100" baseline="0" dirty="0">
                <a:latin typeface="Songti SC"/>
              </a:rPr>
              <a:t>（</a:t>
            </a:r>
            <a:r>
              <a:rPr lang="en-US" altLang="zh-CN" b="0" i="0" u="none" strike="noStrike" kern="100" baseline="0" dirty="0">
                <a:latin typeface="Songti SC"/>
              </a:rPr>
              <a:t>3</a:t>
            </a:r>
            <a:r>
              <a:rPr lang="zh-CN" altLang="en-US" b="0" i="0" u="none" strike="noStrike" kern="100" baseline="0" dirty="0">
                <a:latin typeface="Songti SC"/>
              </a:rPr>
              <a:t>）有证据证明其使用毒品后伴有聚众淫乱、自伤自残或暴力侵犯他人人身、财产安全。</a:t>
            </a:r>
            <a:endParaRPr lang="en-US" altLang="zh-CN" b="0" i="0" u="none" strike="noStrike" kern="100" baseline="0" dirty="0">
              <a:latin typeface="Songti SC"/>
            </a:endParaRPr>
          </a:p>
        </p:txBody>
      </p:sp>
    </p:spTree>
    <p:extLst>
      <p:ext uri="{BB962C8B-B14F-4D97-AF65-F5344CB8AC3E}">
        <p14:creationId xmlns:p14="http://schemas.microsoft.com/office/powerpoint/2010/main" val="19362884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9C49D5-0F68-4429-8E53-F0FE94173A7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8D526574-528F-4539-B4C9-5E12895D4833}"/>
              </a:ext>
            </a:extLst>
          </p:cNvPr>
          <p:cNvSpPr>
            <a:spLocks noGrp="1"/>
          </p:cNvSpPr>
          <p:nvPr>
            <p:ph type="body" idx="1"/>
          </p:nvPr>
        </p:nvSpPr>
        <p:spPr/>
        <p:txBody>
          <a:bodyPr>
            <a:normAutofit fontScale="77500" lnSpcReduction="20000"/>
          </a:bodyPr>
          <a:lstStyle/>
          <a:p>
            <a:pPr marR="0" lvl="1" rtl="0"/>
            <a:r>
              <a:rPr lang="en-US" altLang="zh-CN" b="0" i="0" u="none" strike="noStrike" kern="100" baseline="0" dirty="0">
                <a:latin typeface="Songti SC"/>
              </a:rPr>
              <a:t>3.</a:t>
            </a:r>
            <a:r>
              <a:rPr lang="zh-CN" altLang="en-US" b="0" i="0" u="none" strike="noStrike" kern="100" baseline="0" dirty="0">
                <a:latin typeface="Songti SC"/>
              </a:rPr>
              <a:t>吸毒检测程序规定</a:t>
            </a:r>
          </a:p>
          <a:p>
            <a:pPr marR="0" lvl="1" rtl="0"/>
            <a:r>
              <a:rPr lang="zh-CN" altLang="en-US" b="0" i="0" u="none" strike="noStrike" kern="100" baseline="0" dirty="0">
                <a:latin typeface="Songti SC"/>
              </a:rPr>
              <a:t>（</a:t>
            </a:r>
            <a:r>
              <a:rPr lang="en-US" altLang="zh-CN" b="0" i="0" u="none" strike="noStrike" kern="100" baseline="0" dirty="0">
                <a:latin typeface="Songti SC"/>
              </a:rPr>
              <a:t>1</a:t>
            </a:r>
            <a:r>
              <a:rPr lang="zh-CN" altLang="en-US" b="0" i="0" u="none" strike="noStrike" kern="100" baseline="0" dirty="0">
                <a:latin typeface="Songti SC"/>
              </a:rPr>
              <a:t>）形式：</a:t>
            </a:r>
          </a:p>
          <a:p>
            <a:pPr marR="0" lvl="1" rtl="0"/>
            <a:r>
              <a:rPr lang="zh-CN" altLang="en-US" b="0" i="0" u="none" strike="noStrike" kern="100" baseline="0" dirty="0">
                <a:latin typeface="Songti SC"/>
              </a:rPr>
              <a:t>现场检测由县级以上公安机关或者其派出机构进行。</a:t>
            </a:r>
          </a:p>
          <a:p>
            <a:pPr marR="0" lvl="1" rtl="0"/>
            <a:r>
              <a:rPr lang="zh-CN" altLang="en-US" b="0" i="0" u="none" strike="noStrike" kern="100" baseline="0" dirty="0">
                <a:latin typeface="Songti SC"/>
              </a:rPr>
              <a:t>实验室检测由县级以上公安机关指定的取得检验鉴定机构资格的实验室或者有资质的医疗机构进行。</a:t>
            </a:r>
          </a:p>
          <a:p>
            <a:pPr marR="0" lvl="1" rtl="0"/>
            <a:r>
              <a:rPr lang="zh-CN" altLang="en-US" b="0" i="0" u="none" strike="noStrike" kern="100" baseline="0" dirty="0">
                <a:latin typeface="Songti SC"/>
              </a:rPr>
              <a:t>实验室复检由县级以上公安机关指定的取得检验鉴定机构资格的实验室进行。</a:t>
            </a:r>
          </a:p>
          <a:p>
            <a:pPr marR="0" lvl="1" rtl="0"/>
            <a:r>
              <a:rPr lang="zh-CN" altLang="en-US" b="0" i="0" u="none" strike="noStrike" kern="100" baseline="0" dirty="0">
                <a:latin typeface="Songti SC"/>
              </a:rPr>
              <a:t>（</a:t>
            </a:r>
            <a:r>
              <a:rPr lang="en-US" altLang="zh-CN" b="0" i="0" u="none" strike="noStrike" kern="100" baseline="0" dirty="0">
                <a:latin typeface="Songti SC"/>
              </a:rPr>
              <a:t>2</a:t>
            </a:r>
            <a:r>
              <a:rPr lang="zh-CN" altLang="en-US" b="0" i="0" u="none" strike="noStrike" kern="100" baseline="0" dirty="0">
                <a:latin typeface="Songti SC"/>
              </a:rPr>
              <a:t>）程序：</a:t>
            </a:r>
          </a:p>
          <a:p>
            <a:pPr marR="0" lvl="1" rtl="0"/>
            <a:r>
              <a:rPr lang="zh-CN" altLang="en-US" b="0" i="0" u="none" strike="noStrike" kern="100" baseline="0" dirty="0">
                <a:latin typeface="Songti SC"/>
              </a:rPr>
              <a:t>①样本采集：应当由</a:t>
            </a:r>
            <a:r>
              <a:rPr lang="en-US" altLang="zh-CN" b="0" i="0" u="none" strike="noStrike" kern="100" baseline="0" dirty="0">
                <a:latin typeface="Songti SC"/>
              </a:rPr>
              <a:t>2</a:t>
            </a:r>
            <a:r>
              <a:rPr lang="zh-CN" altLang="en-US" b="0" i="0" u="none" strike="noStrike" kern="100" baseline="0" dirty="0">
                <a:latin typeface="Songti SC"/>
              </a:rPr>
              <a:t>名以上工作进行，女性应由女性工作者采集</a:t>
            </a:r>
            <a:r>
              <a:rPr lang="en-US" altLang="zh-CN" b="0" i="0" u="none" strike="noStrike" kern="100" baseline="0" dirty="0">
                <a:latin typeface="Songti SC"/>
              </a:rPr>
              <a:t>;</a:t>
            </a:r>
            <a:r>
              <a:rPr lang="zh-CN" altLang="en-US" b="0" i="0" u="none" strike="noStrike" kern="100" baseline="0" dirty="0">
                <a:latin typeface="Songti SC"/>
              </a:rPr>
              <a:t>为阳性的分别保存</a:t>
            </a:r>
            <a:r>
              <a:rPr lang="en-US" altLang="zh-CN" b="0" i="0" u="none" strike="noStrike" kern="100" baseline="0" dirty="0">
                <a:latin typeface="Songti SC"/>
              </a:rPr>
              <a:t>A</a:t>
            </a:r>
            <a:r>
              <a:rPr lang="zh-CN" altLang="en-US" b="0" i="0" u="none" strike="noStrike" kern="100" baseline="0" dirty="0">
                <a:latin typeface="Songti SC"/>
              </a:rPr>
              <a:t>、</a:t>
            </a:r>
            <a:r>
              <a:rPr lang="en-US" altLang="zh-CN" b="0" i="0" u="none" strike="noStrike" kern="100" baseline="0" dirty="0">
                <a:latin typeface="Songti SC"/>
              </a:rPr>
              <a:t>B</a:t>
            </a:r>
            <a:r>
              <a:rPr lang="zh-CN" altLang="en-US" b="0" i="0" u="none" strike="noStrike" kern="100" baseline="0" dirty="0">
                <a:latin typeface="Songti SC"/>
              </a:rPr>
              <a:t>两个校本，在低温条件下保存两个月（尿液、血液、毛发）。</a:t>
            </a:r>
          </a:p>
          <a:p>
            <a:pPr marR="0" lvl="1" rtl="0"/>
            <a:r>
              <a:rPr lang="zh-CN" altLang="en-US" b="0" i="0" u="none" strike="noStrike" kern="100" baseline="0" dirty="0">
                <a:latin typeface="Songti SC"/>
              </a:rPr>
              <a:t>②现场检测：县级以上公安机关或派出机构</a:t>
            </a:r>
            <a:r>
              <a:rPr lang="en-US" altLang="zh-CN" b="0" i="0" u="none" strike="noStrike" kern="100" baseline="0" dirty="0">
                <a:latin typeface="Songti SC"/>
              </a:rPr>
              <a:t>;</a:t>
            </a:r>
            <a:r>
              <a:rPr lang="zh-CN" altLang="en-US" b="0" i="0" u="none" strike="noStrike" kern="100" baseline="0" dirty="0">
                <a:latin typeface="Songti SC"/>
              </a:rPr>
              <a:t>需要检测报告，检测人签名，加盖公章</a:t>
            </a:r>
            <a:r>
              <a:rPr lang="en-US" altLang="zh-CN" b="0" i="0" u="none" strike="noStrike" kern="100" baseline="0" dirty="0">
                <a:latin typeface="Songti SC"/>
              </a:rPr>
              <a:t>;</a:t>
            </a:r>
            <a:r>
              <a:rPr lang="zh-CN" altLang="en-US" b="0" i="0" u="none" strike="noStrike" kern="100" baseline="0" dirty="0">
                <a:latin typeface="Songti SC"/>
              </a:rPr>
              <a:t>当场告知被检测人，检测人签名，若拒不签名的民警应注明。有异议，</a:t>
            </a:r>
            <a:r>
              <a:rPr lang="en-US" altLang="zh-CN" b="0" i="0" u="none" strike="noStrike" kern="100" baseline="0" dirty="0">
                <a:latin typeface="Songti SC"/>
              </a:rPr>
              <a:t>3</a:t>
            </a:r>
            <a:r>
              <a:rPr lang="zh-CN" altLang="en-US" b="0" i="0" u="none" strike="noStrike" kern="100" baseline="0" dirty="0">
                <a:latin typeface="Songti SC"/>
              </a:rPr>
              <a:t>日内向公安机关申请实验室检测，接到申请后</a:t>
            </a:r>
            <a:r>
              <a:rPr lang="en-US" altLang="zh-CN" b="0" i="0" u="none" strike="noStrike" kern="100" baseline="0" dirty="0">
                <a:latin typeface="Songti SC"/>
              </a:rPr>
              <a:t>3</a:t>
            </a:r>
            <a:r>
              <a:rPr lang="zh-CN" altLang="en-US" b="0" i="0" u="none" strike="noStrike" kern="100" baseline="0" dirty="0">
                <a:latin typeface="Songti SC"/>
              </a:rPr>
              <a:t>日内作决定。</a:t>
            </a:r>
          </a:p>
          <a:p>
            <a:pPr marR="0" lvl="1" rtl="0"/>
            <a:r>
              <a:rPr lang="zh-CN" altLang="en-US" b="0" i="0" u="none" strike="noStrike" kern="100" baseline="0" dirty="0">
                <a:latin typeface="Songti SC"/>
              </a:rPr>
              <a:t>③实验室检测：作出实验室检测决定</a:t>
            </a:r>
            <a:r>
              <a:rPr lang="en-US" altLang="zh-CN" b="0" i="0" u="none" strike="noStrike" kern="100" baseline="0" dirty="0">
                <a:latin typeface="Songti SC"/>
              </a:rPr>
              <a:t>3</a:t>
            </a:r>
            <a:r>
              <a:rPr lang="zh-CN" altLang="en-US" b="0" i="0" u="none" strike="noStrike" kern="100" baseline="0" dirty="0">
                <a:latin typeface="Songti SC"/>
              </a:rPr>
              <a:t>日内将</a:t>
            </a:r>
            <a:r>
              <a:rPr lang="en-US" altLang="zh-CN" b="0" i="0" u="none" strike="noStrike" kern="100" baseline="0" dirty="0">
                <a:latin typeface="Songti SC"/>
              </a:rPr>
              <a:t>A</a:t>
            </a:r>
            <a:r>
              <a:rPr lang="zh-CN" altLang="en-US" b="0" i="0" u="none" strike="noStrike" kern="100" baseline="0" dirty="0">
                <a:latin typeface="Songti SC"/>
              </a:rPr>
              <a:t>样本送到实验室，实验室在接收样本后</a:t>
            </a:r>
            <a:r>
              <a:rPr lang="en-US" altLang="zh-CN" b="0" i="0" u="none" strike="noStrike" kern="100" baseline="0" dirty="0">
                <a:latin typeface="Songti SC"/>
              </a:rPr>
              <a:t>5</a:t>
            </a:r>
            <a:r>
              <a:rPr lang="zh-CN" altLang="en-US" b="0" i="0" u="none" strike="noStrike" kern="100" baseline="0" dirty="0">
                <a:latin typeface="Songti SC"/>
              </a:rPr>
              <a:t>日内作出检测报告，</a:t>
            </a:r>
            <a:r>
              <a:rPr lang="en-US" altLang="zh-CN" b="0" i="0" u="none" strike="noStrike" kern="100" baseline="0" dirty="0">
                <a:latin typeface="Songti SC"/>
              </a:rPr>
              <a:t>24</a:t>
            </a:r>
            <a:r>
              <a:rPr lang="zh-CN" altLang="en-US" b="0" i="0" u="none" strike="noStrike" kern="100" baseline="0" dirty="0">
                <a:latin typeface="Songti SC"/>
              </a:rPr>
              <a:t>小时内将报告告知被检测人，有异议的，</a:t>
            </a:r>
            <a:r>
              <a:rPr lang="en-US" altLang="zh-CN" b="0" i="0" u="none" strike="noStrike" kern="100" baseline="0" dirty="0">
                <a:latin typeface="Songti SC"/>
              </a:rPr>
              <a:t>3</a:t>
            </a:r>
            <a:r>
              <a:rPr lang="zh-CN" altLang="en-US" b="0" i="0" u="none" strike="noStrike" kern="100" baseline="0" dirty="0">
                <a:latin typeface="Songti SC"/>
              </a:rPr>
              <a:t>日内提出复检，公安机关</a:t>
            </a:r>
            <a:r>
              <a:rPr lang="en-US" altLang="zh-CN" b="0" i="0" u="none" strike="noStrike" kern="100" baseline="0" dirty="0">
                <a:latin typeface="Songti SC"/>
              </a:rPr>
              <a:t>3</a:t>
            </a:r>
            <a:r>
              <a:rPr lang="zh-CN" altLang="en-US" b="0" i="0" u="none" strike="noStrike" kern="100" baseline="0" dirty="0">
                <a:latin typeface="Songti SC"/>
              </a:rPr>
              <a:t>日内作出决定是否同意复检。</a:t>
            </a:r>
          </a:p>
          <a:p>
            <a:pPr marR="0" lvl="1" rtl="0"/>
            <a:r>
              <a:rPr lang="zh-CN" altLang="en-US" b="0" i="0" u="none" strike="noStrike" kern="100" baseline="0" dirty="0">
                <a:latin typeface="Songti SC"/>
              </a:rPr>
              <a:t>④实验室复检：决定后</a:t>
            </a:r>
            <a:r>
              <a:rPr lang="en-US" altLang="zh-CN" b="0" i="0" u="none" strike="noStrike" kern="100" baseline="0" dirty="0">
                <a:latin typeface="Songti SC"/>
              </a:rPr>
              <a:t>3</a:t>
            </a:r>
            <a:r>
              <a:rPr lang="zh-CN" altLang="en-US" b="0" i="0" u="none" strike="noStrike" kern="100" baseline="0" dirty="0">
                <a:latin typeface="Songti SC"/>
              </a:rPr>
              <a:t>日内，将</a:t>
            </a:r>
            <a:r>
              <a:rPr lang="en-US" altLang="zh-CN" b="0" i="0" u="none" strike="noStrike" kern="100" baseline="0" dirty="0">
                <a:latin typeface="Songti SC"/>
              </a:rPr>
              <a:t>B</a:t>
            </a:r>
            <a:r>
              <a:rPr lang="zh-CN" altLang="en-US" b="0" i="0" u="none" strike="noStrike" kern="100" baseline="0" dirty="0">
                <a:latin typeface="Songti SC"/>
              </a:rPr>
              <a:t>样本送测，</a:t>
            </a:r>
            <a:r>
              <a:rPr lang="en-US" altLang="zh-CN" b="0" i="0" u="none" strike="noStrike" kern="100" baseline="0" dirty="0">
                <a:latin typeface="Songti SC"/>
              </a:rPr>
              <a:t>5</a:t>
            </a:r>
            <a:r>
              <a:rPr lang="zh-CN" altLang="en-US" b="0" i="0" u="none" strike="noStrike" kern="100" baseline="0" dirty="0">
                <a:latin typeface="Songti SC"/>
              </a:rPr>
              <a:t>日内出具报告，公安机关收到检测报告后</a:t>
            </a:r>
            <a:r>
              <a:rPr lang="en-US" altLang="zh-CN" b="0" i="0" u="none" strike="noStrike" kern="100" baseline="0" dirty="0">
                <a:latin typeface="Songti SC"/>
              </a:rPr>
              <a:t>24</a:t>
            </a:r>
            <a:r>
              <a:rPr lang="zh-CN" altLang="en-US" b="0" i="0" u="none" strike="noStrike" kern="100" baseline="0" dirty="0">
                <a:latin typeface="Songti SC"/>
              </a:rPr>
              <a:t>小时内告知被检测人。</a:t>
            </a:r>
          </a:p>
          <a:p>
            <a:pPr marR="0" lvl="1" rtl="0"/>
            <a:r>
              <a:rPr lang="zh-CN" altLang="en-US" b="0" i="0" u="none" strike="noStrike" kern="100" baseline="0" dirty="0">
                <a:latin typeface="Songti SC"/>
              </a:rPr>
              <a:t>⑤实验室检验和实验室复检不得由同一检验机构进行。</a:t>
            </a:r>
            <a:endParaRPr lang="en-US" altLang="zh-CN" b="0" i="0" u="none" strike="noStrike" kern="100" baseline="0" dirty="0">
              <a:latin typeface="Songti SC"/>
            </a:endParaRPr>
          </a:p>
        </p:txBody>
      </p:sp>
    </p:spTree>
    <p:extLst>
      <p:ext uri="{BB962C8B-B14F-4D97-AF65-F5344CB8AC3E}">
        <p14:creationId xmlns:p14="http://schemas.microsoft.com/office/powerpoint/2010/main" val="23449122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24C430-DFB9-4C74-8257-FFC191C4CA8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993EEA9-7240-47EF-BA84-66254CA76A7C}"/>
              </a:ext>
            </a:extLst>
          </p:cNvPr>
          <p:cNvSpPr>
            <a:spLocks noGrp="1"/>
          </p:cNvSpPr>
          <p:nvPr>
            <p:ph type="body" idx="1"/>
          </p:nvPr>
        </p:nvSpPr>
        <p:spPr/>
        <p:txBody>
          <a:bodyPr>
            <a:normAutofit fontScale="70000" lnSpcReduction="20000"/>
          </a:bodyPr>
          <a:lstStyle/>
          <a:p>
            <a:pPr marR="0" lvl="0" rtl="0"/>
            <a:r>
              <a:rPr lang="zh-CN" altLang="en-US" b="0" i="0" u="none" strike="noStrike" kern="100" baseline="0" dirty="0">
                <a:latin typeface="Songti SC"/>
              </a:rPr>
              <a:t>三、社区矫正及其相关机构、人员和职责</a:t>
            </a:r>
          </a:p>
          <a:p>
            <a:pPr marR="0" lvl="1" rtl="0"/>
            <a:r>
              <a:rPr lang="zh-CN" altLang="en-US" b="0" i="0" u="none" strike="noStrike" kern="100" baseline="0" dirty="0">
                <a:latin typeface="Songti SC"/>
              </a:rPr>
              <a:t>根据</a:t>
            </a:r>
            <a:r>
              <a:rPr lang="en-US" altLang="zh-CN" b="0" i="0" u="none" strike="noStrike" kern="100" baseline="0" dirty="0">
                <a:latin typeface="Songti SC"/>
              </a:rPr>
              <a:t>《</a:t>
            </a:r>
            <a:r>
              <a:rPr lang="zh-CN" altLang="en-US" b="0" i="0" u="none" strike="noStrike" kern="100" baseline="0" dirty="0">
                <a:latin typeface="Songti SC"/>
              </a:rPr>
              <a:t>社区矫正法</a:t>
            </a:r>
            <a:r>
              <a:rPr lang="en-US" altLang="zh-CN" b="0" i="0" u="none" strike="noStrike" kern="100" baseline="0" dirty="0">
                <a:latin typeface="Songti SC"/>
              </a:rPr>
              <a:t>》</a:t>
            </a:r>
            <a:r>
              <a:rPr lang="zh-CN" altLang="en-US" b="0" i="0" u="none" strike="noStrike" kern="100" baseline="0" dirty="0">
                <a:latin typeface="Songti SC"/>
              </a:rPr>
              <a:t>规定，国务院司法行政部门主管全国的社区矫正工作。县级以上地方人民政府司法行政部门主管本行政区域内的社区矫正工作。地方人民政府根据需要设立社区矫正委员会，负责统筹协调和指导本行政区域内的社区矫正工作。社区矫正机构的设置和撤销，由县级以上地方人民政府司法行政部门提出意见，按照规定的权限和程序审批。司法所根据社区矫正机构的委托，承担社区矫正相关工作。</a:t>
            </a:r>
          </a:p>
          <a:p>
            <a:pPr marR="0" lvl="1" rtl="0"/>
            <a:r>
              <a:rPr lang="zh-CN" altLang="en-US" b="0" i="0" u="none" strike="noStrike" kern="100" baseline="0" dirty="0">
                <a:latin typeface="Songti SC"/>
              </a:rPr>
              <a:t>（一）社区矫正机构的工作机制</a:t>
            </a:r>
          </a:p>
          <a:p>
            <a:pPr marR="0" lvl="1" rtl="0"/>
            <a:r>
              <a:rPr lang="en-US" altLang="zh-CN" b="0" i="0" u="none" strike="noStrike" kern="100" baseline="0" dirty="0">
                <a:latin typeface="Songti SC"/>
              </a:rPr>
              <a:t>1.</a:t>
            </a:r>
            <a:r>
              <a:rPr lang="zh-CN" altLang="en-US" b="0" i="0" u="none" strike="noStrike" kern="100" baseline="0" dirty="0">
                <a:latin typeface="Songti SC"/>
              </a:rPr>
              <a:t>管理体制</a:t>
            </a:r>
          </a:p>
          <a:p>
            <a:pPr marR="0" lvl="1" rtl="0"/>
            <a:r>
              <a:rPr lang="zh-CN" altLang="en-US" b="0" i="0" u="none" strike="noStrike" kern="100" baseline="0" dirty="0">
                <a:latin typeface="Songti SC"/>
              </a:rPr>
              <a:t>司法行政机关主管本行政区域内的社区矫正工作，社区矫正机构负责社区矫正工作的具体实施。司法所根据区社区矫正机构委托，承担下列社区矫正工作：</a:t>
            </a:r>
          </a:p>
          <a:p>
            <a:pPr marR="0" lvl="1" rtl="0"/>
            <a:r>
              <a:rPr lang="zh-CN" altLang="en-US" b="0" i="0" u="none" strike="noStrike" kern="100" baseline="0" dirty="0">
                <a:latin typeface="Songti SC"/>
              </a:rPr>
              <a:t>（</a:t>
            </a:r>
            <a:r>
              <a:rPr lang="en-US" altLang="zh-CN" b="0" i="0" u="none" strike="noStrike" kern="100" baseline="0" dirty="0">
                <a:latin typeface="Songti SC"/>
              </a:rPr>
              <a:t>1</a:t>
            </a:r>
            <a:r>
              <a:rPr lang="zh-CN" altLang="en-US" b="0" i="0" u="none" strike="noStrike" kern="100" baseline="0" dirty="0">
                <a:latin typeface="Songti SC"/>
              </a:rPr>
              <a:t>）配合区社区矫正机构开展调查评估；</a:t>
            </a:r>
          </a:p>
          <a:p>
            <a:pPr marR="0" lvl="1" rtl="0"/>
            <a:r>
              <a:rPr lang="zh-CN" altLang="en-US" b="0" i="0" u="none" strike="noStrike" kern="100" baseline="0" dirty="0">
                <a:latin typeface="Songti SC"/>
              </a:rPr>
              <a:t>（</a:t>
            </a:r>
            <a:r>
              <a:rPr lang="en-US" altLang="zh-CN" b="0" i="0" u="none" strike="noStrike" kern="100" baseline="0" dirty="0">
                <a:latin typeface="Songti SC"/>
              </a:rPr>
              <a:t>2</a:t>
            </a:r>
            <a:r>
              <a:rPr lang="zh-CN" altLang="en-US" b="0" i="0" u="none" strike="noStrike" kern="100" baseline="0" dirty="0">
                <a:latin typeface="Songti SC"/>
              </a:rPr>
              <a:t>）参加入矫宣告，组织解矫宣告；</a:t>
            </a:r>
          </a:p>
          <a:p>
            <a:pPr marR="0" lvl="1" rtl="0"/>
            <a:r>
              <a:rPr lang="zh-CN" altLang="en-US" b="0" i="0" u="none" strike="noStrike" kern="100" baseline="0" dirty="0">
                <a:latin typeface="Songti SC"/>
              </a:rPr>
              <a:t>（</a:t>
            </a:r>
            <a:r>
              <a:rPr lang="en-US" altLang="zh-CN" b="0" i="0" u="none" strike="noStrike" kern="100" baseline="0" dirty="0">
                <a:latin typeface="Songti SC"/>
              </a:rPr>
              <a:t>3</a:t>
            </a:r>
            <a:r>
              <a:rPr lang="zh-CN" altLang="en-US" b="0" i="0" u="none" strike="noStrike" kern="100" baseline="0" dirty="0">
                <a:latin typeface="Songti SC"/>
              </a:rPr>
              <a:t>）组建矫正小组，指导矫正小组运作和作用发挥；</a:t>
            </a:r>
          </a:p>
          <a:p>
            <a:pPr marR="0" lvl="1" rtl="0"/>
            <a:r>
              <a:rPr lang="zh-CN" altLang="en-US" b="0" i="0" u="none" strike="noStrike" kern="100" baseline="0" dirty="0">
                <a:latin typeface="Songti SC"/>
              </a:rPr>
              <a:t>（</a:t>
            </a:r>
            <a:r>
              <a:rPr lang="en-US" altLang="zh-CN" b="0" i="0" u="none" strike="noStrike" kern="100" baseline="0" dirty="0">
                <a:latin typeface="Songti SC"/>
              </a:rPr>
              <a:t>4</a:t>
            </a:r>
            <a:r>
              <a:rPr lang="zh-CN" altLang="en-US" b="0" i="0" u="none" strike="noStrike" kern="100" baseline="0" dirty="0">
                <a:latin typeface="Songti SC"/>
              </a:rPr>
              <a:t>）制订、调整、执行矫正方案；</a:t>
            </a:r>
          </a:p>
          <a:p>
            <a:pPr marR="0" lvl="1" rtl="0"/>
            <a:r>
              <a:rPr lang="zh-CN" altLang="en-US" b="0" i="0" u="none" strike="noStrike" kern="100" baseline="0" dirty="0">
                <a:latin typeface="Songti SC"/>
              </a:rPr>
              <a:t>（</a:t>
            </a:r>
            <a:r>
              <a:rPr lang="en-US" altLang="zh-CN" b="0" i="0" u="none" strike="noStrike" kern="100" baseline="0" dirty="0">
                <a:latin typeface="Songti SC"/>
              </a:rPr>
              <a:t>5</a:t>
            </a:r>
            <a:r>
              <a:rPr lang="zh-CN" altLang="en-US" b="0" i="0" u="none" strike="noStrike" kern="100" baseline="0" dirty="0">
                <a:latin typeface="Songti SC"/>
              </a:rPr>
              <a:t>）组织实施社区矫正对象日常管理和教育帮扶工作；</a:t>
            </a:r>
          </a:p>
          <a:p>
            <a:pPr marR="0" lvl="1" rtl="0"/>
            <a:r>
              <a:rPr lang="zh-CN" altLang="en-US" b="0" i="0" u="none" strike="noStrike" kern="100" baseline="0" dirty="0">
                <a:latin typeface="Songti SC"/>
              </a:rPr>
              <a:t>（</a:t>
            </a:r>
            <a:r>
              <a:rPr lang="en-US" altLang="zh-CN" b="0" i="0" u="none" strike="noStrike" kern="100" baseline="0" dirty="0">
                <a:latin typeface="Songti SC"/>
              </a:rPr>
              <a:t>6</a:t>
            </a:r>
            <a:r>
              <a:rPr lang="zh-CN" altLang="en-US" b="0" i="0" u="none" strike="noStrike" kern="100" baseline="0" dirty="0">
                <a:latin typeface="Songti SC"/>
              </a:rPr>
              <a:t>）负责社区矫正对象外出、迁居、会客、特定区域或场所准入申请的审核；</a:t>
            </a:r>
          </a:p>
          <a:p>
            <a:pPr marR="0" lvl="1" rtl="0"/>
            <a:r>
              <a:rPr lang="zh-CN" altLang="en-US" b="0" i="0" u="none" strike="noStrike" kern="100" baseline="0" dirty="0">
                <a:latin typeface="Songti SC"/>
              </a:rPr>
              <a:t>（</a:t>
            </a:r>
            <a:r>
              <a:rPr lang="en-US" altLang="zh-CN" b="0" i="0" u="none" strike="noStrike" kern="100" baseline="0" dirty="0">
                <a:latin typeface="Songti SC"/>
              </a:rPr>
              <a:t>7</a:t>
            </a:r>
            <a:r>
              <a:rPr lang="zh-CN" altLang="en-US" b="0" i="0" u="none" strike="noStrike" kern="100" baseline="0" dirty="0">
                <a:latin typeface="Songti SC"/>
              </a:rPr>
              <a:t>）了解掌握社区矫正对象的活动情况和行为表现，并组织实施日常考核管理，提出奖惩建议；</a:t>
            </a:r>
          </a:p>
          <a:p>
            <a:pPr marR="0" lvl="1" rtl="0"/>
            <a:r>
              <a:rPr lang="zh-CN" altLang="en-US" b="0" i="0" u="none" strike="noStrike" kern="100" baseline="0" dirty="0">
                <a:latin typeface="Songti SC"/>
              </a:rPr>
              <a:t>（</a:t>
            </a:r>
            <a:r>
              <a:rPr lang="en-US" altLang="zh-CN" b="0" i="0" u="none" strike="noStrike" kern="100" baseline="0" dirty="0">
                <a:latin typeface="Songti SC"/>
              </a:rPr>
              <a:t>8</a:t>
            </a:r>
            <a:r>
              <a:rPr lang="zh-CN" altLang="en-US" b="0" i="0" u="none" strike="noStrike" kern="100" baseline="0" dirty="0">
                <a:latin typeface="Songti SC"/>
              </a:rPr>
              <a:t>）建立社区矫正对象工作档案；</a:t>
            </a:r>
          </a:p>
          <a:p>
            <a:pPr marR="0" lvl="1" rtl="0"/>
            <a:r>
              <a:rPr lang="zh-CN" altLang="en-US" b="0" i="0" u="none" strike="noStrike" kern="100" baseline="0" dirty="0">
                <a:latin typeface="Songti SC"/>
              </a:rPr>
              <a:t>（</a:t>
            </a:r>
            <a:r>
              <a:rPr lang="en-US" altLang="zh-CN" b="0" i="0" u="none" strike="noStrike" kern="100" baseline="0" dirty="0">
                <a:latin typeface="Songti SC"/>
              </a:rPr>
              <a:t>9</a:t>
            </a:r>
            <a:r>
              <a:rPr lang="zh-CN" altLang="en-US" b="0" i="0" u="none" strike="noStrike" kern="100" baseline="0" dirty="0">
                <a:latin typeface="Songti SC"/>
              </a:rPr>
              <a:t>）社区矫正机构依法委托的其他事项。</a:t>
            </a:r>
          </a:p>
          <a:p>
            <a:pPr marR="0" lvl="1" rtl="0"/>
            <a:r>
              <a:rPr lang="zh-CN" altLang="en-US" b="0" i="0" u="none" strike="noStrike" kern="100" baseline="0" dirty="0">
                <a:latin typeface="Songti SC"/>
              </a:rPr>
              <a:t>社区矫正机构依法委托司法所开展其他社区矫正工作的，应当报经同级司法行政机关同意，并报上级社区矫正机构备案，同时通报当地人民法院、人民检察院、公安机关。</a:t>
            </a:r>
            <a:endParaRPr lang="en-US" altLang="zh-CN" b="0" i="0" u="none" strike="noStrike" kern="100" baseline="0" dirty="0">
              <a:latin typeface="Songti SC"/>
            </a:endParaRPr>
          </a:p>
        </p:txBody>
      </p:sp>
    </p:spTree>
    <p:extLst>
      <p:ext uri="{BB962C8B-B14F-4D97-AF65-F5344CB8AC3E}">
        <p14:creationId xmlns:p14="http://schemas.microsoft.com/office/powerpoint/2010/main" val="11546353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91865C-CF14-462C-B7E6-A554A8654E5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6FE8E0D-102F-4CEF-8AF1-351F64183F95}"/>
              </a:ext>
            </a:extLst>
          </p:cNvPr>
          <p:cNvSpPr>
            <a:spLocks noGrp="1"/>
          </p:cNvSpPr>
          <p:nvPr>
            <p:ph type="body" idx="1"/>
          </p:nvPr>
        </p:nvSpPr>
        <p:spPr/>
        <p:txBody>
          <a:bodyPr>
            <a:normAutofit lnSpcReduction="10000"/>
          </a:bodyPr>
          <a:lstStyle/>
          <a:p>
            <a:pPr marR="0" lvl="0" rtl="0"/>
            <a:r>
              <a:rPr lang="zh-CN" altLang="en-US" b="0" i="0" u="none" strike="noStrike" kern="100" baseline="0" dirty="0">
                <a:latin typeface="Songti SC"/>
              </a:rPr>
              <a:t>五、戒毒措施</a:t>
            </a:r>
          </a:p>
          <a:p>
            <a:pPr marR="0" lvl="1" rtl="0"/>
            <a:r>
              <a:rPr lang="en-US" altLang="zh-CN" b="0" i="0" u="none" strike="noStrike" kern="100" baseline="0" dirty="0">
                <a:latin typeface="Songti SC"/>
              </a:rPr>
              <a:t>1.</a:t>
            </a:r>
            <a:r>
              <a:rPr lang="zh-CN" altLang="en-US" b="0" i="0" u="none" strike="noStrike" kern="100" baseline="0" dirty="0">
                <a:latin typeface="Songti SC"/>
              </a:rPr>
              <a:t>社区戒毒</a:t>
            </a:r>
          </a:p>
          <a:p>
            <a:pPr marR="0" lvl="1" rtl="0"/>
            <a:r>
              <a:rPr lang="zh-CN" altLang="en-US" b="0" i="0" u="none" strike="noStrike" kern="100" baseline="0" dirty="0">
                <a:latin typeface="Songti SC"/>
              </a:rPr>
              <a:t>对吸毒成瘾人员，公安机关可以责令其接受社区戒毒，同时通知吸毒人员户籍所在地或者现居住地的城市街道办事处、乡镇人民政府。社区戒毒的期限为三年，戒毒人员应当在户籍所在地接受社区戒毒；在户籍所在地以外的现居住地有固定住所的，可以在现居住地接受社区戒毒。城市街道办事处、乡镇人民政府负责社区戒毒工作。城市街道办事处、乡镇人民政府，以及县级人民政府劳动刑侦部门对无职业且缺乏就业能力的戒毒人员，应当提供必要的职业技能培训。就业指导和就业援助。</a:t>
            </a:r>
          </a:p>
          <a:p>
            <a:pPr marR="0" lvl="1" rtl="0"/>
            <a:r>
              <a:rPr lang="en-US" altLang="zh-CN" b="0" i="0" u="none" strike="noStrike" kern="100" baseline="0" dirty="0">
                <a:latin typeface="Songti SC"/>
              </a:rPr>
              <a:t>2.</a:t>
            </a:r>
            <a:r>
              <a:rPr lang="zh-CN" altLang="en-US" b="0" i="0" u="none" strike="noStrike" kern="100" baseline="0" dirty="0">
                <a:latin typeface="Songti SC"/>
              </a:rPr>
              <a:t>自愿戒毒及戒毒治疗</a:t>
            </a:r>
          </a:p>
          <a:p>
            <a:pPr marR="0" lvl="1" rtl="0"/>
            <a:r>
              <a:rPr lang="zh-CN" altLang="en-US" b="0" i="0" u="none" strike="noStrike" kern="100" baseline="0" dirty="0">
                <a:latin typeface="Songti SC"/>
              </a:rPr>
              <a:t>吸毒人员可以自行到具有戒毒治疗资质的医疗机构接受戒毒治疗。戒毒机构必须有一定资质，必须备案，并接受监督检查，不得营利为目的；不得做广告；收取的费用必须按标准执行，发现复吸要及时报告公安部门。</a:t>
            </a:r>
            <a:endParaRPr lang="en-US" altLang="zh-CN" b="0" i="0" u="none" strike="noStrike" kern="100" baseline="0" dirty="0">
              <a:latin typeface="Songti SC"/>
            </a:endParaRPr>
          </a:p>
        </p:txBody>
      </p:sp>
    </p:spTree>
    <p:extLst>
      <p:ext uri="{BB962C8B-B14F-4D97-AF65-F5344CB8AC3E}">
        <p14:creationId xmlns:p14="http://schemas.microsoft.com/office/powerpoint/2010/main" val="933854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6DA10D-CD8A-4E67-AD95-2986154A0C0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1E3CDEB-79CF-4F5C-BA41-9487E5243606}"/>
              </a:ext>
            </a:extLst>
          </p:cNvPr>
          <p:cNvSpPr>
            <a:spLocks noGrp="1"/>
          </p:cNvSpPr>
          <p:nvPr>
            <p:ph type="body" idx="1"/>
          </p:nvPr>
        </p:nvSpPr>
        <p:spPr/>
        <p:txBody>
          <a:bodyPr>
            <a:normAutofit lnSpcReduction="10000"/>
          </a:bodyPr>
          <a:lstStyle/>
          <a:p>
            <a:pPr marR="0" lvl="1" rtl="0"/>
            <a:r>
              <a:rPr lang="en-US" altLang="zh-CN" b="0" i="0" u="none" strike="noStrike" kern="100" baseline="0">
                <a:latin typeface="Songti SC"/>
              </a:rPr>
              <a:t>3.</a:t>
            </a:r>
            <a:r>
              <a:rPr lang="zh-CN" altLang="en-US" b="0" i="0" u="none" strike="noStrike" kern="100" baseline="0">
                <a:latin typeface="Songti SC"/>
              </a:rPr>
              <a:t>强制隔离戒毒</a:t>
            </a:r>
          </a:p>
          <a:p>
            <a:pPr marR="0" lvl="1" rtl="0"/>
            <a:r>
              <a:rPr lang="zh-CN" altLang="en-US" b="0" i="0" u="none" strike="noStrike" kern="100" baseline="0">
                <a:latin typeface="Songti SC"/>
              </a:rPr>
              <a:t>吸毒成瘾人员有下列情形之一的，由县级以上人民政府公安机关作出强制隔离戒毒的决定：拒绝接受社区戒毒的；在社区戒毒期间吸食、注射毒品的；严重违反社区戒毒协议的；经社区戒毒，接纳管制隔离戒毒后再次吸食注射毒品的。强制隔离戒毒的期限</a:t>
            </a:r>
            <a:r>
              <a:rPr lang="en-US" altLang="zh-CN" b="0" i="0" u="none" strike="noStrike" kern="100" baseline="0">
                <a:latin typeface="Songti SC"/>
              </a:rPr>
              <a:t>2</a:t>
            </a:r>
            <a:r>
              <a:rPr lang="zh-CN" altLang="en-US" b="0" i="0" u="none" strike="noStrike" kern="100" baseline="0">
                <a:latin typeface="Songti SC"/>
              </a:rPr>
              <a:t>年，可延长</a:t>
            </a:r>
            <a:r>
              <a:rPr lang="en-US" altLang="zh-CN" b="0" i="0" u="none" strike="noStrike" kern="100" baseline="0">
                <a:latin typeface="Songti SC"/>
              </a:rPr>
              <a:t>1</a:t>
            </a:r>
            <a:r>
              <a:rPr lang="zh-CN" altLang="en-US" b="0" i="0" u="none" strike="noStrike" kern="100" baseline="0">
                <a:latin typeface="Songti SC"/>
              </a:rPr>
              <a:t>年。执行</a:t>
            </a:r>
            <a:r>
              <a:rPr lang="en-US" altLang="zh-CN" b="0" i="0" u="none" strike="noStrike" kern="100" baseline="0">
                <a:latin typeface="Songti SC"/>
              </a:rPr>
              <a:t>1</a:t>
            </a:r>
            <a:r>
              <a:rPr lang="zh-CN" altLang="en-US" b="0" i="0" u="none" strike="noStrike" kern="100" baseline="0">
                <a:latin typeface="Songti SC"/>
              </a:rPr>
              <a:t>年后，经诊断良好的人员，可提前解除，并报强制隔离戒毒的决定机关批准。</a:t>
            </a:r>
          </a:p>
          <a:p>
            <a:pPr marR="0" lvl="1" rtl="0"/>
            <a:r>
              <a:rPr lang="zh-CN" altLang="en-US" b="0" i="0" u="none" strike="noStrike" kern="100" baseline="0">
                <a:latin typeface="Songti SC"/>
              </a:rPr>
              <a:t>怀孕或者正在哺育自己不满一周岁婴儿的妇女吸毒成瘾的，不适用强制隔离戒毒。</a:t>
            </a:r>
          </a:p>
          <a:p>
            <a:pPr marR="0" lvl="1" rtl="0"/>
            <a:r>
              <a:rPr lang="zh-CN" altLang="en-US" b="0" i="0" u="none" strike="noStrike" kern="100" baseline="0">
                <a:latin typeface="Songti SC"/>
              </a:rPr>
              <a:t>公安机关对吸毒成瘾人员决定予以强制隔离戒毒的，应当之所强制隔离戒毒书，在质性强制隔离戒毒前送达被决定人，并在送达后</a:t>
            </a:r>
            <a:r>
              <a:rPr lang="en-US" altLang="zh-CN" b="0" i="0" u="none" strike="noStrike" kern="100" baseline="0">
                <a:latin typeface="Songti SC"/>
              </a:rPr>
              <a:t>24</a:t>
            </a:r>
            <a:r>
              <a:rPr lang="zh-CN" altLang="en-US" b="0" i="0" u="none" strike="noStrike" kern="100" baseline="0">
                <a:latin typeface="Songti SC"/>
              </a:rPr>
              <a:t>小时以内通知被决定人的家属、所在单位、和户籍所在地公安派出所。</a:t>
            </a:r>
          </a:p>
          <a:p>
            <a:pPr marR="0" lvl="1" rtl="0"/>
            <a:r>
              <a:rPr lang="en-US" altLang="zh-CN" b="0" i="0" u="none" strike="noStrike" kern="100" baseline="0">
                <a:latin typeface="Songti SC"/>
              </a:rPr>
              <a:t>4.</a:t>
            </a:r>
            <a:r>
              <a:rPr lang="zh-CN" altLang="en-US" b="0" i="0" u="none" strike="noStrike" kern="100" baseline="0">
                <a:latin typeface="Songti SC"/>
              </a:rPr>
              <a:t>社区康复</a:t>
            </a:r>
          </a:p>
          <a:p>
            <a:pPr marR="0" lvl="1" rtl="0"/>
            <a:r>
              <a:rPr lang="zh-CN" altLang="en-US" b="0" i="0" u="none" strike="noStrike" kern="100" baseline="0">
                <a:latin typeface="Songti SC"/>
              </a:rPr>
              <a:t>强制戒毒后可接受不超过三年的社区康复，组织生产劳动，给付劳动报酬。</a:t>
            </a:r>
            <a:endParaRPr lang="zh-CN" altLang="en-US"/>
          </a:p>
        </p:txBody>
      </p:sp>
    </p:spTree>
    <p:extLst>
      <p:ext uri="{BB962C8B-B14F-4D97-AF65-F5344CB8AC3E}">
        <p14:creationId xmlns:p14="http://schemas.microsoft.com/office/powerpoint/2010/main" val="30332235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515771-84C3-407D-B7E5-384C6B855CB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BC44C3D-2D95-4C7C-B281-BE6D128A8614}"/>
              </a:ext>
            </a:extLst>
          </p:cNvPr>
          <p:cNvSpPr>
            <a:spLocks noGrp="1"/>
          </p:cNvSpPr>
          <p:nvPr>
            <p:ph type="body" idx="1"/>
          </p:nvPr>
        </p:nvSpPr>
        <p:spPr/>
        <p:txBody>
          <a:bodyPr>
            <a:normAutofit fontScale="77500" lnSpcReduction="20000"/>
          </a:bodyPr>
          <a:lstStyle/>
          <a:p>
            <a:pPr marR="0" lvl="0" rtl="0"/>
            <a:r>
              <a:rPr lang="zh-CN" altLang="en-US" b="0" i="0" u="none" strike="noStrike" kern="100" baseline="0">
                <a:latin typeface="Songti SC"/>
              </a:rPr>
              <a:t>六、相关法律责任</a:t>
            </a:r>
          </a:p>
          <a:p>
            <a:pPr marR="0" lvl="1" rtl="0"/>
            <a:r>
              <a:rPr lang="en-US" altLang="zh-CN" b="0" i="0" u="none" strike="noStrike" kern="100" baseline="0">
                <a:latin typeface="Songti SC"/>
              </a:rPr>
              <a:t>《</a:t>
            </a:r>
            <a:r>
              <a:rPr lang="zh-CN" altLang="en-US" b="0" i="0" u="none" strike="noStrike" kern="100" baseline="0">
                <a:latin typeface="Songti SC"/>
              </a:rPr>
              <a:t>禁毒法</a:t>
            </a:r>
            <a:r>
              <a:rPr lang="en-US" altLang="zh-CN" b="0" i="0" u="none" strike="noStrike" kern="100" baseline="0">
                <a:latin typeface="Songti SC"/>
              </a:rPr>
              <a:t>》</a:t>
            </a:r>
            <a:r>
              <a:rPr lang="zh-CN" altLang="en-US" b="0" i="0" u="none" strike="noStrike" kern="100" baseline="0">
                <a:latin typeface="Songti SC"/>
              </a:rPr>
              <a:t>规定有下列行为的属于犯罪：</a:t>
            </a:r>
          </a:p>
          <a:p>
            <a:pPr marR="0" lvl="1" rtl="0"/>
            <a:r>
              <a:rPr lang="en-US" altLang="zh-CN" b="0" i="0" u="none" strike="noStrike" kern="100" baseline="0">
                <a:latin typeface="Songti SC"/>
              </a:rPr>
              <a:t>1.</a:t>
            </a:r>
            <a:r>
              <a:rPr lang="zh-CN" altLang="en-US" b="0" i="0" u="none" strike="noStrike" kern="100" baseline="0">
                <a:latin typeface="Songti SC"/>
              </a:rPr>
              <a:t>制造，转移毒品；</a:t>
            </a:r>
          </a:p>
          <a:p>
            <a:pPr marR="0" lvl="1" rtl="0"/>
            <a:r>
              <a:rPr lang="en-US" altLang="zh-CN" b="0" i="0" u="none" strike="noStrike" kern="100" baseline="0">
                <a:latin typeface="Songti SC"/>
              </a:rPr>
              <a:t>2.</a:t>
            </a:r>
            <a:r>
              <a:rPr lang="zh-CN" altLang="en-US" b="0" i="0" u="none" strike="noStrike" kern="100" baseline="0">
                <a:latin typeface="Songti SC"/>
              </a:rPr>
              <a:t>非法持有毒品；</a:t>
            </a:r>
          </a:p>
          <a:p>
            <a:pPr marR="0" lvl="1" rtl="0"/>
            <a:r>
              <a:rPr lang="en-US" altLang="zh-CN" b="0" i="0" u="none" strike="noStrike" kern="100" baseline="0">
                <a:latin typeface="Songti SC"/>
              </a:rPr>
              <a:t>3.</a:t>
            </a:r>
            <a:r>
              <a:rPr lang="zh-CN" altLang="en-US" b="0" i="0" u="none" strike="noStrike" kern="100" baseline="0">
                <a:latin typeface="Songti SC"/>
              </a:rPr>
              <a:t>非法种植毒品；</a:t>
            </a:r>
          </a:p>
          <a:p>
            <a:pPr marR="0" lvl="1" rtl="0"/>
            <a:r>
              <a:rPr lang="en-US" altLang="zh-CN" b="0" i="0" u="none" strike="noStrike" kern="100" baseline="0">
                <a:latin typeface="Songti SC"/>
              </a:rPr>
              <a:t>4.</a:t>
            </a:r>
            <a:r>
              <a:rPr lang="zh-CN" altLang="en-US" b="0" i="0" u="none" strike="noStrike" kern="100" baseline="0">
                <a:latin typeface="Songti SC"/>
              </a:rPr>
              <a:t>非法买卖毒品种子；</a:t>
            </a:r>
          </a:p>
          <a:p>
            <a:pPr marR="0" lvl="1" rtl="0"/>
            <a:r>
              <a:rPr lang="en-US" altLang="zh-CN" b="0" i="0" u="none" strike="noStrike" kern="100" baseline="0">
                <a:latin typeface="Songti SC"/>
              </a:rPr>
              <a:t>5.</a:t>
            </a:r>
            <a:r>
              <a:rPr lang="zh-CN" altLang="en-US" b="0" i="0" u="none" strike="noStrike" kern="100" baseline="0">
                <a:latin typeface="Songti SC"/>
              </a:rPr>
              <a:t>非法传授制造毒品方法；</a:t>
            </a:r>
          </a:p>
          <a:p>
            <a:pPr marR="0" lvl="1" rtl="0"/>
            <a:r>
              <a:rPr lang="en-US" altLang="zh-CN" b="0" i="0" u="none" strike="noStrike" kern="100" baseline="0">
                <a:latin typeface="Songti SC"/>
              </a:rPr>
              <a:t>6.</a:t>
            </a:r>
            <a:r>
              <a:rPr lang="zh-CN" altLang="en-US" b="0" i="0" u="none" strike="noStrike" kern="100" baseline="0">
                <a:latin typeface="Songti SC"/>
              </a:rPr>
              <a:t>诱骗他人吸食；</a:t>
            </a:r>
          </a:p>
          <a:p>
            <a:pPr marR="0" lvl="1" rtl="0"/>
            <a:r>
              <a:rPr lang="en-US" altLang="zh-CN" b="0" i="0" u="none" strike="noStrike" kern="100" baseline="0">
                <a:latin typeface="Songti SC"/>
              </a:rPr>
              <a:t>7.</a:t>
            </a:r>
            <a:r>
              <a:rPr lang="zh-CN" altLang="en-US" b="0" i="0" u="none" strike="noStrike" kern="100" baseline="0">
                <a:latin typeface="Songti SC"/>
              </a:rPr>
              <a:t>向他人提供；</a:t>
            </a:r>
          </a:p>
          <a:p>
            <a:pPr marR="0" lvl="1" rtl="0"/>
            <a:r>
              <a:rPr lang="en-US" altLang="zh-CN" b="0" i="0" u="none" strike="noStrike" kern="100" baseline="0">
                <a:latin typeface="Songti SC"/>
              </a:rPr>
              <a:t>8.</a:t>
            </a:r>
            <a:r>
              <a:rPr lang="zh-CN" altLang="en-US" b="0" i="0" u="none" strike="noStrike" kern="100" baseline="0">
                <a:latin typeface="Songti SC"/>
              </a:rPr>
              <a:t>包庇运毒、窝藏毒贩、阻碍检查、为毒贩通风报信、转移司法机关收缴毒品。</a:t>
            </a:r>
          </a:p>
          <a:p>
            <a:pPr marR="0" lvl="1" rtl="0"/>
            <a:r>
              <a:rPr lang="zh-CN" altLang="en-US" b="0" i="0" u="none" strike="noStrike" kern="100" baseline="0">
                <a:latin typeface="Songti SC"/>
              </a:rPr>
              <a:t>容留他人吸食、注射毒品或者介绍买卖毒品，构成犯罪的，依法追究刑事责任。</a:t>
            </a:r>
          </a:p>
          <a:p>
            <a:pPr marR="0" lvl="1" rtl="0"/>
            <a:r>
              <a:rPr lang="zh-CN" altLang="en-US" b="0" i="0" u="none" strike="noStrike" kern="100" baseline="0">
                <a:latin typeface="Songti SC"/>
              </a:rPr>
              <a:t>尚不构成犯罪的，由公安机关处</a:t>
            </a:r>
            <a:r>
              <a:rPr lang="en-US" altLang="zh-CN" b="0" i="0" u="none" strike="noStrike" kern="100" baseline="0">
                <a:latin typeface="Songti SC"/>
              </a:rPr>
              <a:t>10</a:t>
            </a:r>
            <a:r>
              <a:rPr lang="zh-CN" altLang="en-US" b="0" i="0" u="none" strike="noStrike" kern="100" baseline="0">
                <a:latin typeface="Songti SC"/>
              </a:rPr>
              <a:t>日以上</a:t>
            </a:r>
            <a:r>
              <a:rPr lang="en-US" altLang="zh-CN" b="0" i="0" u="none" strike="noStrike" kern="100" baseline="0">
                <a:latin typeface="Songti SC"/>
              </a:rPr>
              <a:t>15</a:t>
            </a:r>
            <a:r>
              <a:rPr lang="zh-CN" altLang="en-US" b="0" i="0" u="none" strike="noStrike" kern="100" baseline="0">
                <a:latin typeface="Songti SC"/>
              </a:rPr>
              <a:t>日以下拘留，可以并处</a:t>
            </a:r>
            <a:r>
              <a:rPr lang="en-US" altLang="zh-CN" b="0" i="0" u="none" strike="noStrike" kern="100" baseline="0">
                <a:latin typeface="Songti SC"/>
              </a:rPr>
              <a:t>3000</a:t>
            </a:r>
            <a:r>
              <a:rPr lang="zh-CN" altLang="en-US" b="0" i="0" u="none" strike="noStrike" kern="100" baseline="0">
                <a:latin typeface="Songti SC"/>
              </a:rPr>
              <a:t>元以下罚款。</a:t>
            </a:r>
          </a:p>
          <a:p>
            <a:pPr marR="0" lvl="1" rtl="0"/>
            <a:r>
              <a:rPr lang="zh-CN" altLang="en-US" b="0" i="0" u="none" strike="noStrike" kern="100" baseline="0">
                <a:latin typeface="Songti SC"/>
              </a:rPr>
              <a:t>情节较轻的，处五日以下拘留或者</a:t>
            </a:r>
            <a:r>
              <a:rPr lang="en-US" altLang="zh-CN" b="0" i="0" u="none" strike="noStrike" kern="100" baseline="0">
                <a:latin typeface="Songti SC"/>
              </a:rPr>
              <a:t>500</a:t>
            </a:r>
            <a:r>
              <a:rPr lang="zh-CN" altLang="en-US" b="0" i="0" u="none" strike="noStrike" kern="100" baseline="0">
                <a:latin typeface="Songti SC"/>
              </a:rPr>
              <a:t>元以上罚款。主动接受治疗的，不处罚；娱乐场所不得提供毒品；不得擅自从事戒毒治疗业务；机构发现复吸的不报告；医师违反规定使用麻醉的。</a:t>
            </a:r>
          </a:p>
          <a:p>
            <a:pPr marR="0" lvl="1" rtl="0"/>
            <a:r>
              <a:rPr lang="en-US" altLang="zh-CN" b="0" i="0" u="none" strike="noStrike" kern="100" baseline="0">
                <a:latin typeface="Songti SC"/>
              </a:rPr>
              <a:t>10.</a:t>
            </a:r>
            <a:r>
              <a:rPr lang="zh-CN" altLang="en-US" b="0" i="0" u="none" strike="noStrike" kern="100" baseline="0">
                <a:latin typeface="Songti SC"/>
              </a:rPr>
              <a:t>执法人员不得包庇毒贩和体罚戒毒人员，不得挪用禁毒经费；</a:t>
            </a:r>
          </a:p>
          <a:p>
            <a:pPr marR="0" lvl="1" rtl="0"/>
            <a:r>
              <a:rPr lang="en-US" altLang="zh-CN" b="0" i="0" u="none" strike="noStrike" kern="100" baseline="0">
                <a:latin typeface="Songti SC"/>
              </a:rPr>
              <a:t>11.</a:t>
            </a:r>
            <a:r>
              <a:rPr lang="zh-CN" altLang="en-US" b="0" i="0" u="none" strike="noStrike" kern="100" baseline="0">
                <a:latin typeface="Songti SC"/>
              </a:rPr>
              <a:t>戒毒人员就业不得受歧视。</a:t>
            </a:r>
          </a:p>
          <a:p>
            <a:pPr marR="0" lvl="1" rtl="0"/>
            <a:endParaRPr lang="zh-CN" altLang="en-US"/>
          </a:p>
        </p:txBody>
      </p:sp>
    </p:spTree>
    <p:extLst>
      <p:ext uri="{BB962C8B-B14F-4D97-AF65-F5344CB8AC3E}">
        <p14:creationId xmlns:p14="http://schemas.microsoft.com/office/powerpoint/2010/main" val="7879125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F7EA6A-72AB-470B-968B-70997BCD8D4D}"/>
              </a:ext>
            </a:extLst>
          </p:cNvPr>
          <p:cNvSpPr>
            <a:spLocks noGrp="1"/>
          </p:cNvSpPr>
          <p:nvPr>
            <p:ph type="title"/>
          </p:nvPr>
        </p:nvSpPr>
        <p:spPr/>
        <p:txBody>
          <a:bodyPr/>
          <a:lstStyle/>
          <a:p>
            <a:pPr marR="0" rtl="0"/>
            <a:r>
              <a:rPr lang="zh-CN" altLang="en-US" b="0" i="0" u="none" strike="noStrike" kern="2200" baseline="0" dirty="0">
                <a:latin typeface="Songti SC"/>
              </a:rPr>
              <a:t>思考题：</a:t>
            </a:r>
          </a:p>
        </p:txBody>
      </p:sp>
      <p:sp>
        <p:nvSpPr>
          <p:cNvPr id="3" name="文本占位符 2">
            <a:extLst>
              <a:ext uri="{FF2B5EF4-FFF2-40B4-BE49-F238E27FC236}">
                <a16:creationId xmlns:a16="http://schemas.microsoft.com/office/drawing/2014/main" id="{04CD6D28-ED40-42C2-98A5-2CA9564A5713}"/>
              </a:ext>
            </a:extLst>
          </p:cNvPr>
          <p:cNvSpPr>
            <a:spLocks noGrp="1"/>
          </p:cNvSpPr>
          <p:nvPr>
            <p:ph type="body" idx="1"/>
          </p:nvPr>
        </p:nvSpPr>
        <p:spPr/>
        <p:txBody>
          <a:bodyPr/>
          <a:lstStyle/>
          <a:p>
            <a:pPr marR="0" lvl="1" rtl="0"/>
            <a:r>
              <a:rPr lang="en-US" altLang="zh-CN" b="0" i="0" u="none" strike="noStrike" kern="100" baseline="0" dirty="0">
                <a:latin typeface="Songti SC"/>
              </a:rPr>
              <a:t>1</a:t>
            </a:r>
            <a:r>
              <a:rPr lang="zh-CN" altLang="en-US" b="0" i="0" u="none" strike="noStrike" kern="100" baseline="0" dirty="0">
                <a:latin typeface="Songti SC"/>
              </a:rPr>
              <a:t>、社区矫正是什么？有哪些机关会参与其中？</a:t>
            </a:r>
          </a:p>
          <a:p>
            <a:pPr marR="0" lvl="1" rtl="0"/>
            <a:r>
              <a:rPr lang="en-US" altLang="zh-CN" b="0" i="0" u="none" strike="noStrike" kern="100" baseline="0" dirty="0">
                <a:latin typeface="Songti SC"/>
              </a:rPr>
              <a:t>2</a:t>
            </a:r>
            <a:r>
              <a:rPr lang="zh-CN" altLang="en-US" b="0" i="0" u="none" strike="noStrike" kern="100" baseline="0" dirty="0">
                <a:latin typeface="Songti SC"/>
              </a:rPr>
              <a:t>、教育帮扶包括哪些内容？</a:t>
            </a:r>
          </a:p>
          <a:p>
            <a:pPr marR="0" lvl="1" rtl="0"/>
            <a:r>
              <a:rPr lang="en-US" altLang="zh-CN" b="0" i="0" u="none" strike="noStrike" kern="100" baseline="0" dirty="0">
                <a:latin typeface="Songti SC"/>
              </a:rPr>
              <a:t>3</a:t>
            </a:r>
            <a:r>
              <a:rPr lang="zh-CN" altLang="en-US" b="0" i="0" u="none" strike="noStrike" kern="100" baseline="0" dirty="0">
                <a:latin typeface="Songti SC"/>
              </a:rPr>
              <a:t>、社会工作在社区矫正中承担什么角色，行使什么功能？</a:t>
            </a:r>
          </a:p>
          <a:p>
            <a:pPr marR="0" lvl="1" rtl="0"/>
            <a:r>
              <a:rPr lang="en-US" altLang="zh-CN" b="0" i="0" u="none" strike="noStrike" kern="100" baseline="0" dirty="0">
                <a:latin typeface="Songti SC"/>
              </a:rPr>
              <a:t>4</a:t>
            </a:r>
            <a:r>
              <a:rPr lang="zh-CN" altLang="en-US" b="0" i="0" u="none" strike="noStrike" kern="100" baseline="0" dirty="0">
                <a:latin typeface="Songti SC"/>
              </a:rPr>
              <a:t>、在社区戒毒和康复之中社会工作者可以做些什么？</a:t>
            </a:r>
          </a:p>
        </p:txBody>
      </p:sp>
    </p:spTree>
    <p:extLst>
      <p:ext uri="{BB962C8B-B14F-4D97-AF65-F5344CB8AC3E}">
        <p14:creationId xmlns:p14="http://schemas.microsoft.com/office/powerpoint/2010/main" val="3033068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EC0EB1-9ACF-48EE-AEE8-5AA7EE20301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1A293E2-376E-4D7D-B00B-9E33997601DC}"/>
              </a:ext>
            </a:extLst>
          </p:cNvPr>
          <p:cNvSpPr>
            <a:spLocks noGrp="1"/>
          </p:cNvSpPr>
          <p:nvPr>
            <p:ph type="body" idx="1"/>
          </p:nvPr>
        </p:nvSpPr>
        <p:spPr/>
        <p:txBody>
          <a:bodyPr/>
          <a:lstStyle/>
          <a:p>
            <a:pPr marR="0" lvl="1" rtl="0"/>
            <a:r>
              <a:rPr lang="en-US" altLang="zh-CN" b="0" i="0" u="none" strike="noStrike" kern="100" baseline="0">
                <a:latin typeface="Songti SC"/>
              </a:rPr>
              <a:t>2.</a:t>
            </a:r>
            <a:r>
              <a:rPr lang="zh-CN" altLang="en-US" b="0" i="0" u="none" strike="noStrike" kern="100" baseline="0">
                <a:latin typeface="Songti SC"/>
              </a:rPr>
              <a:t>工作机制</a:t>
            </a:r>
          </a:p>
          <a:p>
            <a:pPr marR="0" lvl="1" rtl="0"/>
            <a:r>
              <a:rPr lang="zh-CN" altLang="en-US" b="0" i="0" u="none" strike="noStrike" kern="100" baseline="0">
                <a:latin typeface="Songti SC"/>
              </a:rPr>
              <a:t>人民法院、人民检察院、公安机关、司法行政机关、监狱管理机关、社区矫正机构应当建立日常联络机制，加强执法衔接，就社区矫正刑事执行重点难点问题进行定期会商。</a:t>
            </a:r>
          </a:p>
          <a:p>
            <a:pPr marR="0" lvl="1" rtl="0"/>
            <a:r>
              <a:rPr lang="en-US" altLang="zh-CN" b="0" i="0" u="none" strike="noStrike" kern="100" baseline="0">
                <a:latin typeface="Songti SC"/>
              </a:rPr>
              <a:t>3.</a:t>
            </a:r>
            <a:r>
              <a:rPr lang="zh-CN" altLang="en-US" b="0" i="0" u="none" strike="noStrike" kern="100" baseline="0">
                <a:latin typeface="Songti SC"/>
              </a:rPr>
              <a:t>信息化建设</a:t>
            </a:r>
          </a:p>
          <a:p>
            <a:pPr marR="0" lvl="1" rtl="0"/>
            <a:r>
              <a:rPr lang="zh-CN" altLang="en-US" b="0" i="0" u="none" strike="noStrike" kern="100" baseline="0">
                <a:latin typeface="Songti SC"/>
              </a:rPr>
              <a:t>人民法院、人民检察院、公安机关、司法行政机关应依法建立完善社区矫正信息交换和共享共用平台，实现调查评估信息，社区矫正对象基本信息、犯罪信息，监督管理、改造矫正和教育帮扶信息，因违法犯罪被惩处信息以及其他社区矫正工作相关信息的实时传输，强化社区矫正对象遵守社区矫正规定情况核查、违法违规行为制止、失联查找、重点关注人员动态管控等工作的信息化协同力度，提高社区矫正信息化水平。</a:t>
            </a:r>
            <a:endParaRPr lang="zh-CN" altLang="en-US"/>
          </a:p>
        </p:txBody>
      </p:sp>
    </p:spTree>
    <p:extLst>
      <p:ext uri="{BB962C8B-B14F-4D97-AF65-F5344CB8AC3E}">
        <p14:creationId xmlns:p14="http://schemas.microsoft.com/office/powerpoint/2010/main" val="1221522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ECA60-0091-4086-ABE4-A881178D533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75C3DDC-8AF4-4D14-ACD7-29B5A69B0847}"/>
              </a:ext>
            </a:extLst>
          </p:cNvPr>
          <p:cNvSpPr>
            <a:spLocks noGrp="1"/>
          </p:cNvSpPr>
          <p:nvPr>
            <p:ph type="body" idx="1"/>
          </p:nvPr>
        </p:nvSpPr>
        <p:spPr/>
        <p:txBody>
          <a:bodyPr>
            <a:normAutofit fontScale="92500" lnSpcReduction="20000"/>
          </a:bodyPr>
          <a:lstStyle/>
          <a:p>
            <a:pPr marR="0" lvl="1" rtl="0"/>
            <a:r>
              <a:rPr lang="zh-CN" altLang="en-US" b="0" i="0" u="none" strike="noStrike" kern="100" baseline="0" dirty="0">
                <a:latin typeface="Songti SC"/>
              </a:rPr>
              <a:t>（二）社区矫正的相关机构和组织</a:t>
            </a:r>
          </a:p>
          <a:p>
            <a:pPr marR="0" lvl="1" rtl="0"/>
            <a:r>
              <a:rPr lang="zh-CN" altLang="en-US" b="0" i="0" u="none" strike="noStrike" kern="100" baseline="0" dirty="0">
                <a:latin typeface="Songti SC"/>
              </a:rPr>
              <a:t>关于社区矫正的机构和组织不仅包括“人民法院、人民检察院、公安机关、司法行政机关、监狱管理机关等这样的国家机构；也包括社会保障、民政、教育、卫生等各级部门；还包括群众基层自治组织如村（居）民委员会；以及企事业单位、社会组织等各种力量。”</a:t>
            </a:r>
          </a:p>
          <a:p>
            <a:pPr lvl="2"/>
            <a:r>
              <a:rPr lang="zh-CN" altLang="en-US" b="0" dirty="0"/>
              <a:t> </a:t>
            </a:r>
            <a:r>
              <a:rPr lang="en-US" altLang="zh-CN" b="0" dirty="0"/>
              <a:t>《</a:t>
            </a:r>
            <a:r>
              <a:rPr lang="zh-CN" altLang="en-US" b="0" dirty="0"/>
              <a:t>关于在社区矫正试点工作中加强法律监督的通知</a:t>
            </a:r>
            <a:r>
              <a:rPr lang="en-US" altLang="zh-CN" b="0" dirty="0"/>
              <a:t>》</a:t>
            </a:r>
            <a:r>
              <a:rPr lang="zh-CN" altLang="en-US" b="0" dirty="0"/>
              <a:t>，</a:t>
            </a:r>
            <a:r>
              <a:rPr lang="en-US" altLang="zh-CN" b="0" dirty="0"/>
              <a:t>2006</a:t>
            </a:r>
            <a:r>
              <a:rPr lang="zh-CN" altLang="en-US" b="0" dirty="0"/>
              <a:t>年</a:t>
            </a:r>
            <a:r>
              <a:rPr lang="en-US" altLang="zh-CN" b="0" dirty="0"/>
              <a:t>5</a:t>
            </a:r>
            <a:r>
              <a:rPr lang="zh-CN" altLang="en-US" b="0" dirty="0"/>
              <a:t>月</a:t>
            </a:r>
            <a:r>
              <a:rPr lang="en-US" altLang="zh-CN" b="0" dirty="0"/>
              <a:t>30</a:t>
            </a:r>
            <a:r>
              <a:rPr lang="zh-CN" altLang="en-US" b="0" dirty="0"/>
              <a:t>日，高检发监字</a:t>
            </a:r>
            <a:r>
              <a:rPr lang="en-US" altLang="zh-CN" b="0" dirty="0"/>
              <a:t>[2006]3</a:t>
            </a:r>
            <a:r>
              <a:rPr lang="zh-CN" altLang="en-US" b="0" dirty="0"/>
              <a:t>号。</a:t>
            </a:r>
          </a:p>
          <a:p>
            <a:pPr marR="0" lvl="1" rtl="0"/>
            <a:r>
              <a:rPr lang="en-US" altLang="zh-CN" b="0" i="0" u="none" strike="noStrike" kern="100" baseline="0" dirty="0">
                <a:latin typeface="Songti SC"/>
              </a:rPr>
              <a:t>1.</a:t>
            </a:r>
            <a:r>
              <a:rPr lang="zh-CN" altLang="en-US" b="0" i="0" u="none" strike="noStrike" kern="100" baseline="0" dirty="0">
                <a:latin typeface="Songti SC"/>
              </a:rPr>
              <a:t>人民法院在社区矫正中的职能</a:t>
            </a:r>
          </a:p>
          <a:p>
            <a:pPr marR="0" lvl="1" rtl="0"/>
            <a:r>
              <a:rPr lang="zh-CN" altLang="en-US" b="0" i="0" u="none" strike="noStrike" kern="100" baseline="0" dirty="0">
                <a:latin typeface="Songti SC"/>
              </a:rPr>
              <a:t>人民法院是社区矫正的决定机构，在社区矫正工作中具有不可替代的作用。人民法院参与社区矫正的职能主要定位于：“严格、准确适用刑事法律和刑事司法解释，充分运用非监禁刑的管制、缓刑、暂予监外执行和减刑、假释等鼓励罪犯改造自新的刑罚执行措施，并在宣判、宣告后及时将裁判文书抄送有关社区矫正机构，配合社区矫正机构对那些不需要、不适宜监禁的罪犯进行教育转化，提高教育改造质量，预防和减少重新犯罪。法院的任务也应当止于给出公正的裁判。由于在执行过程中，法院仍有可能对执行对象的行为再次作出裁定，还要接受检察机关对裁判准确与否的检验、监督，为保持中立、不偏不倚，法院当与社区矫正对象保持理性的距离。这既是法治社会中司法制度建设的需要，也是社会对司法公正的要求。”</a:t>
            </a:r>
            <a:endParaRPr lang="en-US" altLang="zh-CN" b="0" i="0" u="none" strike="noStrike" kern="100" baseline="0" dirty="0">
              <a:latin typeface="Songti SC"/>
            </a:endParaRPr>
          </a:p>
        </p:txBody>
      </p:sp>
    </p:spTree>
    <p:extLst>
      <p:ext uri="{BB962C8B-B14F-4D97-AF65-F5344CB8AC3E}">
        <p14:creationId xmlns:p14="http://schemas.microsoft.com/office/powerpoint/2010/main" val="1500972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64E787-29FD-4BC9-B10D-1F8AABF8735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15BC72D-BEEC-4FE3-A476-7E45A9F70319}"/>
              </a:ext>
            </a:extLst>
          </p:cNvPr>
          <p:cNvSpPr>
            <a:spLocks noGrp="1"/>
          </p:cNvSpPr>
          <p:nvPr>
            <p:ph type="body" idx="1"/>
          </p:nvPr>
        </p:nvSpPr>
        <p:spPr/>
        <p:txBody>
          <a:bodyPr>
            <a:normAutofit/>
          </a:bodyPr>
          <a:lstStyle/>
          <a:p>
            <a:pPr marR="0" lvl="1" rtl="0"/>
            <a:r>
              <a:rPr lang="en-US" altLang="zh-CN" b="0" i="0" u="none" strike="noStrike" kern="100" baseline="0" dirty="0">
                <a:latin typeface="Songti SC"/>
              </a:rPr>
              <a:t>2.</a:t>
            </a:r>
            <a:r>
              <a:rPr lang="zh-CN" altLang="en-US" b="0" i="0" u="none" strike="noStrike" kern="100" baseline="0" dirty="0">
                <a:latin typeface="Songti SC"/>
              </a:rPr>
              <a:t>人民检察院在社区矫正中的职能</a:t>
            </a:r>
          </a:p>
          <a:p>
            <a:pPr marR="0" lvl="1" rtl="0"/>
            <a:r>
              <a:rPr lang="zh-CN" altLang="en-US" b="0" i="0" u="none" strike="noStrike" kern="100" baseline="0" dirty="0">
                <a:latin typeface="Songti SC"/>
              </a:rPr>
              <a:t>检察机关参与社区矫正工作，主要任务是开展法律监督，保障社区矫正工作依法公正进行。社区矫正作为刑罚执行的重要组成部分，应当接受检察机关的法律监督，这是检察机关履行法律监督职能的重要方面，是中国特色社区矫正制度的重要组成部分。目前，检察机关对社区矫正试点工作的法律监督，主要根据最高人民检察院</a:t>
            </a:r>
            <a:r>
              <a:rPr lang="en-US" altLang="zh-CN" b="0" i="0" u="none" strike="noStrike" kern="100" baseline="0" dirty="0">
                <a:latin typeface="Songti SC"/>
              </a:rPr>
              <a:t>《</a:t>
            </a:r>
            <a:r>
              <a:rPr lang="zh-CN" altLang="en-US" b="0" i="0" u="none" strike="noStrike" kern="100" baseline="0" dirty="0">
                <a:latin typeface="Songti SC"/>
              </a:rPr>
              <a:t>关于在社区矫正试点工作中加强法律监督的通知</a:t>
            </a:r>
            <a:r>
              <a:rPr lang="en-US" altLang="zh-CN" b="0" i="0" u="none" strike="noStrike" kern="100" baseline="0" dirty="0">
                <a:latin typeface="Songti SC"/>
              </a:rPr>
              <a:t>》</a:t>
            </a:r>
            <a:r>
              <a:rPr lang="zh-CN" altLang="en-US" b="0" i="0" u="none" strike="noStrike" kern="100" baseline="0" dirty="0">
                <a:latin typeface="Songti SC"/>
              </a:rPr>
              <a:t>的要求进行，同时参照</a:t>
            </a:r>
            <a:r>
              <a:rPr lang="en-US" altLang="zh-CN" b="0" i="0" u="none" strike="noStrike" kern="100" baseline="0" dirty="0">
                <a:latin typeface="Songti SC"/>
              </a:rPr>
              <a:t>《</a:t>
            </a:r>
            <a:r>
              <a:rPr lang="zh-CN" altLang="en-US" b="0" i="0" u="none" strike="noStrike" kern="100" baseline="0" dirty="0">
                <a:latin typeface="Songti SC"/>
              </a:rPr>
              <a:t>人民检察院监外执行检察办法</a:t>
            </a:r>
            <a:r>
              <a:rPr lang="en-US" altLang="zh-CN" b="0" i="0" u="none" strike="noStrike" kern="100" baseline="0" dirty="0">
                <a:latin typeface="Songti SC"/>
              </a:rPr>
              <a:t>》</a:t>
            </a:r>
            <a:r>
              <a:rPr lang="zh-CN" altLang="en-US" b="0" i="0" u="none" strike="noStrike" kern="100" baseline="0" dirty="0">
                <a:latin typeface="Songti SC"/>
              </a:rPr>
              <a:t>、</a:t>
            </a:r>
            <a:r>
              <a:rPr lang="en-US" altLang="zh-CN" b="0" i="0" u="none" strike="noStrike" kern="100" baseline="0" dirty="0">
                <a:latin typeface="Songti SC"/>
              </a:rPr>
              <a:t>《</a:t>
            </a:r>
            <a:r>
              <a:rPr lang="zh-CN" altLang="en-US" b="0" i="0" u="none" strike="noStrike" kern="100" baseline="0" dirty="0">
                <a:latin typeface="Songti SC"/>
              </a:rPr>
              <a:t>关于加强监外执行检察工作的意见</a:t>
            </a:r>
            <a:r>
              <a:rPr lang="en-US" altLang="zh-CN" b="0" i="0" u="none" strike="noStrike" kern="100" baseline="0" dirty="0">
                <a:latin typeface="Songti SC"/>
              </a:rPr>
              <a:t>》</a:t>
            </a:r>
            <a:r>
              <a:rPr lang="zh-CN" altLang="en-US" b="0" i="0" u="none" strike="noStrike" kern="100" baseline="0" dirty="0">
                <a:latin typeface="Songti SC"/>
              </a:rPr>
              <a:t>、</a:t>
            </a:r>
            <a:r>
              <a:rPr lang="en-US" altLang="zh-CN" b="0" i="0" u="none" strike="noStrike" kern="100" baseline="0" dirty="0">
                <a:latin typeface="Songti SC"/>
              </a:rPr>
              <a:t>《</a:t>
            </a:r>
            <a:r>
              <a:rPr lang="zh-CN" altLang="en-US" b="0" i="0" u="none" strike="noStrike" kern="100" baseline="0" dirty="0">
                <a:latin typeface="Songti SC"/>
              </a:rPr>
              <a:t>关于加强对监外执行罪犯脱管、漏管检察监督的意见</a:t>
            </a:r>
            <a:r>
              <a:rPr lang="en-US" altLang="zh-CN" b="0" i="0" u="none" strike="noStrike" kern="100" baseline="0" dirty="0">
                <a:latin typeface="Songti SC"/>
              </a:rPr>
              <a:t>》</a:t>
            </a:r>
            <a:r>
              <a:rPr lang="zh-CN" altLang="en-US" b="0" i="0" u="none" strike="noStrike" kern="100" baseline="0" dirty="0">
                <a:latin typeface="Songti SC"/>
              </a:rPr>
              <a:t>等文件的相关规定。</a:t>
            </a:r>
            <a:endParaRPr lang="en-US" altLang="zh-CN" b="0" i="0" u="none" strike="noStrike" kern="100" baseline="0" dirty="0">
              <a:latin typeface="Songti SC"/>
            </a:endParaRPr>
          </a:p>
        </p:txBody>
      </p:sp>
    </p:spTree>
    <p:extLst>
      <p:ext uri="{BB962C8B-B14F-4D97-AF65-F5344CB8AC3E}">
        <p14:creationId xmlns:p14="http://schemas.microsoft.com/office/powerpoint/2010/main" val="30595539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docProps/app.xml><?xml version="1.0" encoding="utf-8"?>
<Properties xmlns="http://schemas.openxmlformats.org/officeDocument/2006/extended-properties" xmlns:vt="http://schemas.openxmlformats.org/officeDocument/2006/docPropsVTypes">
  <Template>学院PPT宽屏（模板）</Template>
  <TotalTime>88</TotalTime>
  <Words>11778</Words>
  <Application>Microsoft Office PowerPoint</Application>
  <PresentationFormat>宽屏</PresentationFormat>
  <Paragraphs>400</Paragraphs>
  <Slides>63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63</vt:i4>
      </vt:variant>
    </vt:vector>
  </HeadingPairs>
  <TitlesOfParts>
    <vt:vector size="72" baseType="lpstr">
      <vt:lpstr>Songti SC</vt:lpstr>
      <vt:lpstr>仿宋_GB2312</vt:lpstr>
      <vt:lpstr>黑体</vt:lpstr>
      <vt:lpstr>宋体</vt:lpstr>
      <vt:lpstr>Lucida Sans Unicode</vt:lpstr>
      <vt:lpstr>Verdana</vt:lpstr>
      <vt:lpstr>Wingdings 2</vt:lpstr>
      <vt:lpstr>Wingdings 3</vt:lpstr>
      <vt:lpstr>学院主题（宽）</vt:lpstr>
      <vt:lpstr>第十一章 社区矫正与禁毒的法规与政策</vt:lpstr>
      <vt:lpstr>PowerPoint 演示文稿</vt:lpstr>
      <vt:lpstr>第一节 社区矫正的定义、适用范围及相关机构的职责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社区矫正的评估调查与交付执行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社区矫正的监督与管理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教育帮扶和未成年人社区矫正的特别规定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第五节 禁毒法规与政策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第十一章 社区矫正与禁毒的法规与政策</dc:title>
  <dc:creator>HSW</dc:creator>
  <cp:lastModifiedBy>HSW</cp:lastModifiedBy>
  <cp:revision>5</cp:revision>
  <dcterms:created xsi:type="dcterms:W3CDTF">2024-04-29T16:47:32Z</dcterms:created>
  <dcterms:modified xsi:type="dcterms:W3CDTF">2024-04-30T11:42:24Z</dcterms:modified>
</cp:coreProperties>
</file>