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57" r:id="rId37"/>
    <p:sldId id="258"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6" r:id="rId81"/>
    <p:sldId id="335" r:id="rId82"/>
    <p:sldId id="337" r:id="rId83"/>
    <p:sldId id="338" r:id="rId84"/>
    <p:sldId id="339" r:id="rId85"/>
    <p:sldId id="340" r:id="rId86"/>
    <p:sldId id="341" r:id="rId8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72" autoAdjust="0"/>
    <p:restoredTop sz="86418" autoAdjust="0"/>
  </p:normalViewPr>
  <p:slideViewPr>
    <p:cSldViewPr snapToGrid="0" showGuides="1">
      <p:cViewPr varScale="1">
        <p:scale>
          <a:sx n="51" d="100"/>
          <a:sy n="51" d="100"/>
        </p:scale>
        <p:origin x="44" y="132"/>
      </p:cViewPr>
      <p:guideLst>
        <p:guide orient="horz" pos="2160"/>
        <p:guide pos="3840"/>
      </p:guideLst>
    </p:cSldViewPr>
  </p:slideViewPr>
  <p:outlineViewPr>
    <p:cViewPr>
      <p:scale>
        <a:sx n="33" d="100"/>
        <a:sy n="33" d="100"/>
      </p:scale>
      <p:origin x="0" y="-1704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7932C4C7-1865-45E4-AB34-1A79BE701752}" type="datetimeFigureOut">
              <a:rPr lang="zh-CN" altLang="en-US" smtClean="0"/>
              <a:t>2024/4/27</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3DB550A9-3360-41E2-830B-8AF01EE95ADF}" type="slidenum">
              <a:rPr lang="zh-CN" altLang="en-US" smtClean="0"/>
              <a:t>‹#›</a:t>
            </a:fld>
            <a:endParaRPr lang="zh-CN" altLang="en-US"/>
          </a:p>
        </p:txBody>
      </p:sp>
    </p:spTree>
    <p:extLst>
      <p:ext uri="{BB962C8B-B14F-4D97-AF65-F5344CB8AC3E}">
        <p14:creationId xmlns:p14="http://schemas.microsoft.com/office/powerpoint/2010/main" val="1421332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550A9-3360-41E2-830B-8AF01EE95ADF}" type="slidenum">
              <a:rPr lang="zh-CN" altLang="en-US" smtClean="0"/>
              <a:t>‹#›</a:t>
            </a:fld>
            <a:endParaRPr lang="zh-CN" altLang="en-US"/>
          </a:p>
        </p:txBody>
      </p:sp>
    </p:spTree>
    <p:extLst>
      <p:ext uri="{BB962C8B-B14F-4D97-AF65-F5344CB8AC3E}">
        <p14:creationId xmlns:p14="http://schemas.microsoft.com/office/powerpoint/2010/main" val="117782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550A9-3360-41E2-830B-8AF01EE95ADF}" type="slidenum">
              <a:rPr lang="zh-CN" altLang="en-US" smtClean="0"/>
              <a:t>‹#›</a:t>
            </a:fld>
            <a:endParaRPr lang="zh-CN" altLang="en-US"/>
          </a:p>
        </p:txBody>
      </p:sp>
    </p:spTree>
    <p:extLst>
      <p:ext uri="{BB962C8B-B14F-4D97-AF65-F5344CB8AC3E}">
        <p14:creationId xmlns:p14="http://schemas.microsoft.com/office/powerpoint/2010/main" val="4281194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3CF8B7-7FEF-4194-8A17-D2BA0D54B5D8}"/>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CA877E9-31AB-43B8-AAC4-D2A21F9747E8}"/>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70F7D60-B146-468F-8279-1D5B05EF22E5}"/>
              </a:ext>
            </a:extLst>
          </p:cNvPr>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5" name="页脚占位符 4">
            <a:extLst>
              <a:ext uri="{FF2B5EF4-FFF2-40B4-BE49-F238E27FC236}">
                <a16:creationId xmlns:a16="http://schemas.microsoft.com/office/drawing/2014/main" id="{772A7804-AD15-43FB-A82E-4AB9E44D4F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082FE87-0BA4-4CCD-8371-47FC6EB2F0C0}"/>
              </a:ext>
            </a:extLst>
          </p:cNvPr>
          <p:cNvSpPr>
            <a:spLocks noGrp="1"/>
          </p:cNvSpPr>
          <p:nvPr>
            <p:ph type="sldNum" sz="quarter" idx="12"/>
          </p:nvPr>
        </p:nvSpPr>
        <p:spPr/>
        <p:txBody>
          <a:bodyPr/>
          <a:lstStyle/>
          <a:p>
            <a:fld id="{3DB550A9-3360-41E2-830B-8AF01EE95ADF}" type="slidenum">
              <a:rPr lang="zh-CN" altLang="en-US" smtClean="0"/>
              <a:t>‹#›</a:t>
            </a:fld>
            <a:endParaRPr lang="zh-CN" altLang="en-US"/>
          </a:p>
        </p:txBody>
      </p:sp>
    </p:spTree>
    <p:extLst>
      <p:ext uri="{BB962C8B-B14F-4D97-AF65-F5344CB8AC3E}">
        <p14:creationId xmlns:p14="http://schemas.microsoft.com/office/powerpoint/2010/main" val="2121974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7932C4C7-1865-45E4-AB34-1A79BE701752}" type="datetimeFigureOut">
              <a:rPr lang="zh-CN" altLang="en-US" smtClean="0"/>
              <a:t>2024/4/27</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3DB550A9-3360-41E2-830B-8AF01EE95ADF}"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2554275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550A9-3360-41E2-830B-8AF01EE95ADF}"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328597941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B550A9-3360-41E2-830B-8AF01EE95ADF}"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77081961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B550A9-3360-41E2-830B-8AF01EE95ADF}"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104107164"/>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B550A9-3360-41E2-830B-8AF01EE95ADF}"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28659932"/>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32C4C7-1865-45E4-AB34-1A79BE701752}" type="datetimeFigureOut">
              <a:rPr lang="zh-CN" altLang="en-US" smtClean="0"/>
              <a:t>2024/4/27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B550A9-3360-41E2-830B-8AF01EE95ADF}" type="slidenum">
              <a:rPr lang="zh-CN" altLang="en-US" smtClean="0"/>
              <a:t>‹#›</a:t>
            </a:fld>
            <a:endParaRPr lang="zh-CN" altLang="en-US"/>
          </a:p>
        </p:txBody>
      </p:sp>
    </p:spTree>
    <p:extLst>
      <p:ext uri="{BB962C8B-B14F-4D97-AF65-F5344CB8AC3E}">
        <p14:creationId xmlns:p14="http://schemas.microsoft.com/office/powerpoint/2010/main" val="3099295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7932C4C7-1865-45E4-AB34-1A79BE701752}" type="datetimeFigureOut">
              <a:rPr lang="zh-CN" altLang="en-US" smtClean="0"/>
              <a:t>2024/4/27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B550A9-3360-41E2-830B-8AF01EE95ADF}"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85237058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7932C4C7-1865-45E4-AB34-1A79BE701752}" type="datetimeFigureOut">
              <a:rPr lang="zh-CN" altLang="en-US" smtClean="0"/>
              <a:t>2024/4/27</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3DB550A9-3360-41E2-830B-8AF01EE95ADF}"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6754610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7932C4C7-1865-45E4-AB34-1A79BE701752}" type="datetimeFigureOut">
              <a:rPr lang="zh-CN" altLang="en-US" smtClean="0"/>
              <a:t>2024/4/27</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3DB550A9-3360-41E2-830B-8AF01EE95ADF}"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84846248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2BC0AC-EB0A-462D-B076-C5A6361D706B}"/>
              </a:ext>
            </a:extLst>
          </p:cNvPr>
          <p:cNvSpPr>
            <a:spLocks noGrp="1"/>
          </p:cNvSpPr>
          <p:nvPr>
            <p:ph type="ctr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第六章  医疗卫生法规与政策</a:t>
            </a:r>
          </a:p>
        </p:txBody>
      </p:sp>
      <p:sp>
        <p:nvSpPr>
          <p:cNvPr id="3" name="文本占位符 2">
            <a:extLst>
              <a:ext uri="{FF2B5EF4-FFF2-40B4-BE49-F238E27FC236}">
                <a16:creationId xmlns:a16="http://schemas.microsoft.com/office/drawing/2014/main" id="{A2B91425-E7EC-420E-9134-97500A6EE9ED}"/>
              </a:ext>
            </a:extLst>
          </p:cNvPr>
          <p:cNvSpPr>
            <a:spLocks noGrp="1"/>
          </p:cNvSpPr>
          <p:nvPr>
            <p:ph type="subTitle" idx="1"/>
          </p:nvPr>
        </p:nvSpPr>
        <p:spPr/>
        <p:txBody>
          <a:bodyPr>
            <a:normAutofit/>
          </a:bodyPr>
          <a:lstStyle/>
          <a:p>
            <a:pPr marR="0" lvl="0" rtl="0"/>
            <a:endParaRPr lang="zh-CN" altLang="en-US"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67271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6803D3-1E8F-4471-9567-EE652EAE1B9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B8CB8DC-E605-4A70-B9E0-D90D77497B2F}"/>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3. </a:t>
            </a:r>
            <a:r>
              <a:rPr lang="zh-CN" altLang="en-US" b="0" i="0" u="none" strike="noStrike" kern="100" baseline="0" dirty="0">
                <a:latin typeface="Times New Roman" panose="02020603050405020304" pitchFamily="18" charset="0"/>
                <a:ea typeface="宋体" panose="02010600030101010101" pitchFamily="2" charset="-122"/>
              </a:rPr>
              <a:t>医疗卫生机构的权利与义务</a:t>
            </a:r>
          </a:p>
          <a:p>
            <a:pPr marR="0" lvl="4" rtl="0"/>
            <a:r>
              <a:rPr lang="zh-CN" altLang="en-US" b="0" i="0" u="none" strike="noStrike" kern="100" baseline="0" dirty="0">
                <a:latin typeface="等线 Light" panose="02010600030101010101" pitchFamily="2" charset="-122"/>
                <a:ea typeface="等线 Light" panose="02010600030101010101" pitchFamily="2" charset="-122"/>
              </a:rPr>
              <a:t>社会力量举办的医疗卫生机构在基本医疗保险定点、重点专科建设、科研教学、等级评审、特定医疗技术准入、医疗卫生人员职称评定等方面享有与政府举办的医疗卫生机构同等的权利。社会力量可以选择设立非营利性或者营利性医疗卫生机构。社会力量举办的非营利性医疗卫生机构按照规定享受与政府举办的医疗卫生机构同等的税收、财政补助、用地、用水、用电、用气、用热等政策，并依法接受监督管理。</a:t>
            </a:r>
          </a:p>
          <a:p>
            <a:pPr marR="0" lvl="4" rtl="0"/>
            <a:r>
              <a:rPr lang="zh-CN" altLang="en-US" b="0" i="0" u="none" strike="noStrike" kern="100" baseline="0" dirty="0">
                <a:latin typeface="等线 Light" panose="02010600030101010101" pitchFamily="2" charset="-122"/>
                <a:ea typeface="等线 Light" panose="02010600030101010101" pitchFamily="2" charset="-122"/>
              </a:rPr>
              <a:t>以政府资金、捐赠资产举办或者参与举办的医疗卫生机构不得设立为营利性医疗卫生机构。医疗卫生机构不得对外出租、承包医疗科室。非营利性医疗卫生机构不得向出资人、举办者分配或者变相分配收益。政府举办的医疗卫生机构不得与其他组织投资设立非独立法人资格的医疗卫生机构，不得与社会资本合作举办营利性医疗卫生机构。</a:t>
            </a:r>
          </a:p>
          <a:p>
            <a:pPr marR="0" lvl="4" rtl="0"/>
            <a:r>
              <a:rPr lang="zh-CN" altLang="en-US" b="0" i="0" u="none" strike="noStrike" kern="100" baseline="0" dirty="0">
                <a:latin typeface="等线 Light" panose="02010600030101010101" pitchFamily="2" charset="-122"/>
                <a:ea typeface="等线 Light" panose="02010600030101010101" pitchFamily="2" charset="-122"/>
              </a:rPr>
              <a:t>医疗卫生机构应当遵守法律、法规、规章，建立健全内部质量管理和控制制度，对医疗卫生服务质量负责。医疗卫生机构开展医疗卫生技术临床应用，应当与其功能任务相适应，遵循科学、安全、规范、有效、经济的原则，并符合伦理。医疗卫生机构执业场所是提供医疗卫生服务的公共场所，任何组织或者个人不得扰乱其秩序。</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665626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9076FA-1278-47E2-B08B-B5CB964C436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28C1852-7A53-4ECB-9C43-9EDBE15D78D6}"/>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（四）医疗卫生人员</a:t>
            </a:r>
          </a:p>
          <a:p>
            <a:pPr marR="0" lvl="4" rtl="0"/>
            <a:r>
              <a:rPr lang="zh-CN" altLang="en-US" b="0" i="0" u="none" strike="noStrike" kern="100" baseline="0" dirty="0">
                <a:latin typeface="等线 Light" panose="02010600030101010101" pitchFamily="2" charset="-122"/>
                <a:ea typeface="等线 Light" panose="02010600030101010101" pitchFamily="2" charset="-122"/>
              </a:rPr>
              <a:t>医疗卫生人员应当弘扬敬佑生命、救死扶伤、甘于奉献、大爱无疆的崇高职业精神，遵守行业规范，恪守医德，努力提高专业水平和服务质量。</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制定医疗卫生人员培养规划，对医师、护士等医疗卫生人员依法实行执业注册制度，建立健全符合医疗卫生行业特点的人事、薪酬、奖励制度，建立医疗卫生人员定期到基层和艰苦边远地区从事医疗卫生工作制度。医疗卫生人员的人身安全、人格尊严不受侵犯，其合法权益受法律保护。</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433490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CE981D-A8E6-4D27-9058-E84FC190A52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FA67C30-B17A-4D14-BC78-11940785C15B}"/>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（五）药品供应保障</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实施基本药物制度，满足疾病防治基本用药需求。建立健全以临床需求为导向的药品审评审批制度，支持临床急需药品、儿童用药品和防治罕见病、重大疾病等药品的研制、生产，满足疾病防治需求。加强对医疗器械的管理，完善医疗器械的标准和规范，提高医疗器械的安全有效水平。</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286733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0F6AE5-D1B4-46F2-A4C0-6E348EC7BCA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0E462C8-4552-4645-9817-C8A97CC6A692}"/>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（六）健康促进</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建立疾病和健康危险因素监测、调查和风险评估制度。大力开展爱国卫生运动。建立科学、严格的食品、饮用水安全监督管理制度。建立营养状况监测制度，实施经济欠发达地区、重点人群营养干预计划，开展未成年人和老年人营养改善行动，倡导健康饮食习惯，减少不健康饮食引起的疾病风险。发展全民健身事业，完善覆盖城乡的全民健身公共服务体系，加强公共体育设施建设；鼓励单位的体育场地设施向公众开放。加强重点人群健康服务。完善公共场所卫生管理制度。采取措施，减少吸烟对公民健康的危害；公共场所控制吸烟，强化监督执法；烟草制品包装应当印制带有说明吸烟危害的警示；禁止向未成年人出售烟酒。</a:t>
            </a:r>
          </a:p>
          <a:p>
            <a:pPr marR="0" lvl="4" rtl="0"/>
            <a:r>
              <a:rPr lang="zh-CN" altLang="en-US" b="0" i="0" u="none" strike="noStrike" kern="100" baseline="0" dirty="0">
                <a:latin typeface="等线 Light" panose="02010600030101010101" pitchFamily="2" charset="-122"/>
                <a:ea typeface="等线 Light" panose="02010600030101010101" pitchFamily="2" charset="-122"/>
              </a:rPr>
              <a:t>各级人民政府应当建立健康知识和技能核心信息发布制度。医疗卫生、教育、体育、宣传等机构、基层群众性自治组织和社会组织应当开展健康知识的宣传和普及。新闻媒体应当开展健康知识的公益宣传；健康知识的宣传应当科学、准确。学校应当利用多种形式实施健康教育，按照规定开设体育与健康课程，按照规定配备校医，建立和完善卫生室、保健室等。用人单位应当为职工创造有益于健康的环境和条件，严格执行劳动安全卫生等相关规定，积极组织职工开展健身活动，保护职工健康。公民是自己健康的第一责任人。</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756743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7C25DA-058B-43CB-B711-4547B6DE4F1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67D8A64-61EF-4C25-9530-F98E2DEF09C1}"/>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（七）资金保障与监督管理</a:t>
            </a:r>
          </a:p>
          <a:p>
            <a:pPr marR="0" lvl="4" rtl="0"/>
            <a:r>
              <a:rPr lang="zh-CN" altLang="en-US" b="0" i="0" u="none" strike="noStrike" kern="100" baseline="0" dirty="0">
                <a:latin typeface="等线 Light" panose="02010600030101010101" pitchFamily="2" charset="-122"/>
                <a:ea typeface="等线 Light" panose="02010600030101010101" pitchFamily="2" charset="-122"/>
              </a:rPr>
              <a:t>各级人民政府应当建立医疗卫生与健康事业投入机制，将医疗卫生与健康促进经费纳入本级政府预算。国家建立以基本医疗保险为主体，商业健康保险、医疗救助、职工互助医疗和医疗慈善服务等为补充的、多层次的医疗保障体系。</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建立健全机构自治、行业自律、政府监管、社会监督相结合的医疗卫生综合监督管理体系。县级以上人民政府卫生健康主管部门对医疗卫生行业实行属地化、全行业监督管理。县级以上人民政府医疗保障主管部门应当对纳入基本医疗保险基金支付范围的医疗服务行为和医疗费用加强监督管理。</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603895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2A249E-446A-475F-AECF-8FAD28C05BB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3023110-0FF0-48C6-9789-A4F1B15A777A}"/>
              </a:ext>
            </a:extLst>
          </p:cNvPr>
          <p:cNvSpPr>
            <a:spLocks noGrp="1"/>
          </p:cNvSpPr>
          <p:nvPr>
            <p:ph type="body" idx="1"/>
          </p:nvPr>
        </p:nvSpPr>
        <p:spPr/>
        <p:txBody>
          <a:bodyPr>
            <a:normAutofit/>
          </a:bodyPr>
          <a:lstStyle/>
          <a:p>
            <a:pPr marR="0" lvl="1" rtl="0"/>
            <a:r>
              <a:rPr lang="zh-CN" altLang="en-US" b="0" i="0" u="none" strike="noStrike" baseline="0" dirty="0">
                <a:latin typeface="Times New Roman" panose="02020603050405020304" pitchFamily="18" charset="0"/>
                <a:ea typeface="宋体" panose="02010600030101010101" pitchFamily="2" charset="-122"/>
              </a:rPr>
              <a:t>二、</a:t>
            </a:r>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latin typeface="Times New Roman" panose="02020603050405020304" pitchFamily="18" charset="0"/>
                <a:ea typeface="宋体" panose="02010600030101010101" pitchFamily="2" charset="-122"/>
              </a:rPr>
              <a:t>民法典</a:t>
            </a:r>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latin typeface="Times New Roman" panose="02020603050405020304" pitchFamily="18" charset="0"/>
                <a:ea typeface="宋体" panose="02010600030101010101" pitchFamily="2" charset="-122"/>
              </a:rPr>
              <a:t>关于医疗卫生方面的规定</a:t>
            </a:r>
          </a:p>
          <a:p>
            <a:pPr marR="0" lvl="3" rtl="0"/>
            <a:r>
              <a:rPr lang="en-US" altLang="zh-CN" b="0" i="0" u="none" strike="noStrike" kern="100" baseline="0" dirty="0">
                <a:latin typeface="宋体" panose="02010600030101010101" pitchFamily="2" charset="-122"/>
                <a:ea typeface="宋体" panose="02010600030101010101" pitchFamily="2" charset="-122"/>
              </a:rPr>
              <a:t>2020</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28</a:t>
            </a:r>
            <a:r>
              <a:rPr lang="zh-CN" altLang="en-US" b="0" i="0" u="none" strike="noStrike" kern="100" baseline="0" dirty="0">
                <a:latin typeface="宋体" panose="02010600030101010101" pitchFamily="2" charset="-122"/>
                <a:ea typeface="宋体" panose="02010600030101010101" pitchFamily="2" charset="-122"/>
              </a:rPr>
              <a:t>日，中华人民共和国第十三届全国人民代表大会第三次会议审议通过了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民法典</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，法典共</a:t>
            </a:r>
            <a:r>
              <a:rPr lang="en-US" altLang="zh-CN" b="0" i="0" u="none" strike="noStrike" kern="100" baseline="0" dirty="0">
                <a:latin typeface="宋体" panose="02010600030101010101" pitchFamily="2" charset="-122"/>
                <a:ea typeface="宋体" panose="02010600030101010101" pitchFamily="2" charset="-122"/>
              </a:rPr>
              <a:t>7</a:t>
            </a:r>
            <a:r>
              <a:rPr lang="zh-CN" altLang="en-US" b="0" i="0" u="none" strike="noStrike" kern="100" baseline="0" dirty="0">
                <a:latin typeface="宋体" panose="02010600030101010101" pitchFamily="2" charset="-122"/>
                <a:ea typeface="宋体" panose="02010600030101010101" pitchFamily="2" charset="-122"/>
              </a:rPr>
              <a:t>编、</a:t>
            </a:r>
            <a:r>
              <a:rPr lang="en-US" altLang="zh-CN" b="0" i="0" u="none" strike="noStrike" kern="100" baseline="0" dirty="0">
                <a:latin typeface="宋体" panose="02010600030101010101" pitchFamily="2" charset="-122"/>
                <a:ea typeface="宋体" panose="02010600030101010101" pitchFamily="2" charset="-122"/>
              </a:rPr>
              <a:t>1260</a:t>
            </a:r>
            <a:r>
              <a:rPr lang="zh-CN" altLang="en-US" b="0" i="0" u="none" strike="noStrike" kern="100" baseline="0" dirty="0">
                <a:latin typeface="宋体" panose="02010600030101010101" pitchFamily="2" charset="-122"/>
                <a:ea typeface="宋体" panose="02010600030101010101" pitchFamily="2" charset="-122"/>
              </a:rPr>
              <a:t>条，自</a:t>
            </a:r>
            <a:r>
              <a:rPr lang="en-US" altLang="zh-CN" b="0" i="0" u="none" strike="noStrike" kern="100" baseline="0" dirty="0">
                <a:latin typeface="宋体" panose="02010600030101010101" pitchFamily="2" charset="-122"/>
                <a:ea typeface="宋体" panose="02010600030101010101" pitchFamily="2" charset="-122"/>
              </a:rPr>
              <a:t>2021</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日起施行。</a:t>
            </a:r>
          </a:p>
          <a:p>
            <a:pPr marR="0" lvl="3" rtl="0"/>
            <a:r>
              <a:rPr lang="zh-CN" altLang="en-US" b="0" i="0" u="none" strike="noStrike" kern="100" baseline="0" dirty="0">
                <a:latin typeface="宋体" panose="02010600030101010101" pitchFamily="2" charset="-122"/>
                <a:ea typeface="宋体" panose="02010600030101010101" pitchFamily="2" charset="-122"/>
              </a:rPr>
              <a:t>这是新中国成立以来第一部以“法典”命名的法律，是一部体现对生命健康、财产安全、交易便利、生活幸福、人格尊严等各方面权利平等保护的法律。其中，人格权编和侵权责任编中均有关于医疗卫生方面的规定。</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186155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E77643-DE6F-4550-94FD-BDB6C7928DD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7C270BA-4047-4E46-B818-E1AB9A415839}"/>
              </a:ext>
            </a:extLst>
          </p:cNvPr>
          <p:cNvSpPr>
            <a:spLocks noGrp="1"/>
          </p:cNvSpPr>
          <p:nvPr>
            <p:ph type="body" idx="1"/>
          </p:nvPr>
        </p:nvSpPr>
        <p:spPr/>
        <p:txBody>
          <a:bodyPr>
            <a:normAutofit/>
          </a:bodyPr>
          <a:lstStyle/>
          <a:p>
            <a:pPr marR="0" lvl="2" rtl="0"/>
            <a:r>
              <a:rPr lang="zh-CN" altLang="en-US" b="0" i="0" u="none" strike="noStrike" kern="100" baseline="0" dirty="0">
                <a:latin typeface="宋体" panose="02010600030101010101" pitchFamily="2" charset="-122"/>
                <a:ea typeface="等线 Light" panose="02010600030101010101" pitchFamily="2" charset="-122"/>
              </a:rPr>
              <a:t>（一）人格权编关于医疗卫生方面的规定</a:t>
            </a:r>
          </a:p>
          <a:p>
            <a:pPr marR="0" lvl="3" rtl="0"/>
            <a:r>
              <a:rPr lang="zh-CN" altLang="en-US" b="0" i="0" u="none" strike="noStrike" kern="100" baseline="0" dirty="0">
                <a:latin typeface="Times New Roman" panose="02020603050405020304" pitchFamily="18" charset="0"/>
                <a:ea typeface="宋体" panose="02010600030101010101" pitchFamily="2" charset="-122"/>
              </a:rPr>
              <a:t>第一，界定了生命权、身体权与健康权的内涵，规定相关主体施救义务。</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零二至一千零四条逐一对自然人的生命权、身体权与健康权作出了保护性规定，明确规定自然人享有生命权、身体权与健康权，自然人的生命安全和生命尊严、身体完整和行动自由、身心健康受法律保护，任何组织或者个人不得侵害。</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第一千零五条规定：“自然人的生命权、身体权、健康权受到侵害或者处于其他危难情形的，负有法定救助义务的组织或者个人应当及时施救。”</a:t>
            </a:r>
          </a:p>
          <a:p>
            <a:pPr lvl="4"/>
            <a:r>
              <a:rPr lang="zh-CN" altLang="en-US" b="0" dirty="0"/>
              <a:t> 中国法治出版社</a:t>
            </a:r>
            <a:r>
              <a:rPr lang="en-US" altLang="zh-CN" b="0" dirty="0"/>
              <a:t>.</a:t>
            </a:r>
            <a:r>
              <a:rPr lang="zh-CN" altLang="en-US" b="0" dirty="0"/>
              <a:t>中华人民共和国民法典</a:t>
            </a:r>
            <a:r>
              <a:rPr lang="en-US" altLang="zh-CN" b="0" dirty="0"/>
              <a:t>[M].</a:t>
            </a:r>
            <a:r>
              <a:rPr lang="zh-CN" altLang="en-US" b="0" dirty="0"/>
              <a:t>中国法治出版社</a:t>
            </a:r>
            <a:r>
              <a:rPr lang="en-US" altLang="zh-CN" b="0" dirty="0"/>
              <a:t>.2020</a:t>
            </a:r>
            <a:r>
              <a:rPr lang="zh-CN" altLang="en-US" b="0" dirty="0"/>
              <a:t>年版，第</a:t>
            </a:r>
            <a:r>
              <a:rPr lang="en-US" altLang="zh-CN" b="0" dirty="0"/>
              <a:t>129</a:t>
            </a:r>
            <a:r>
              <a:rPr lang="zh-CN" altLang="en-US" b="0" dirty="0"/>
              <a:t>页。</a:t>
            </a:r>
            <a:endParaRPr lang="en-US" altLang="zh-CN" b="0" dirty="0"/>
          </a:p>
        </p:txBody>
      </p:sp>
    </p:spTree>
    <p:extLst>
      <p:ext uri="{BB962C8B-B14F-4D97-AF65-F5344CB8AC3E}">
        <p14:creationId xmlns:p14="http://schemas.microsoft.com/office/powerpoint/2010/main" val="1296870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E88DC0-CAED-439F-8C14-ACA123FA156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C7C8CB2-9F30-40ED-95BA-A47A0DE5750D}"/>
              </a:ext>
            </a:extLst>
          </p:cNvPr>
          <p:cNvSpPr>
            <a:spLocks noGrp="1"/>
          </p:cNvSpPr>
          <p:nvPr>
            <p:ph type="body" idx="1"/>
          </p:nvPr>
        </p:nvSpPr>
        <p:spPr/>
        <p:txBody>
          <a:bodyPr>
            <a:normAutofit/>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第二，强化人体器官捐献的伦理性原则。</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零六条规定：“完全民事行为能力人有权依法自主决定无偿捐献其人体细胞、人体组织、人体器官、遗体。任何组织或者个人不得强迫、欺骗、利诱其捐献。完全民事行为能力人依据前款规定同意捐献的，应当采用书面形式，也可以订立遗嘱。自然人生前未表示不同意捐献的，该自然人死亡后，其配偶、成年子女、父母可以共同决定捐献，决定捐献应当采用书面形式。” 该条将捐献客体由“人体器官”扩大为“人体细胞、人体组织、人体器官、遗体”，强调“依法自主决定无偿捐献”的原则。相似地，</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第一千零七条规定：“禁止以任何形式买卖人体细胞、人体组织、人体器官、遗体。违反前款规定的买卖行为无效。” 该条将禁止买卖的客体范围由“人体器官”扩大为“人体细胞、人体组织、人体器官、遗体”，并对禁止器官买卖作出效力性的规定。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09521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726615-4547-4F97-9BFC-06CF7720A81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DB0480C-6850-4550-A95E-711349051402}"/>
              </a:ext>
            </a:extLst>
          </p:cNvPr>
          <p:cNvSpPr>
            <a:spLocks noGrp="1"/>
          </p:cNvSpPr>
          <p:nvPr>
            <p:ph type="body" idx="1"/>
          </p:nvPr>
        </p:nvSpPr>
        <p:spPr/>
        <p:txBody>
          <a:bodyPr>
            <a:normAutofit/>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第三，针对医药生物科技发展所带来的新兴问题作出规定。</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零八条规定：“为研制新药、医疗器械或者发展新的预防和治疗方法，需要进行临床试验的，应当依法经相关主管部门批准并经伦理委员会审查同意，向受试者或者受试者的监护人告知试验目的、用途和可能产生的风险等详细情况，并经其书面同意。进行临床试验的，不得向受试者收取试验费用”。第一千零九条规定：“从事与人体基因、人体胚胎等有关的医学和科研活动，应当遵守法律、行政法规和国家有关规定，不得危害人体健康，不得违背伦理道德，不得损害公共利益”。这两条规定临床试验以及与人体基因、胚胎等有关的医学和科研活动均不得违背伦理道德。</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6282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7A5B68-6B8E-45FB-9CC5-2E376AC6C86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05C5545-A2ED-40FC-8874-F83ECF75F184}"/>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（二）侵权责任编关于医疗卫生方面的规定</a:t>
            </a:r>
          </a:p>
          <a:p>
            <a:pPr marR="0" lvl="3" rtl="0"/>
            <a:r>
              <a:rPr lang="zh-CN" altLang="en-US" b="0" i="0" u="none" strike="noStrike" kern="100" baseline="0" dirty="0">
                <a:latin typeface="Times New Roman" panose="02020603050405020304" pitchFamily="18" charset="0"/>
                <a:ea typeface="宋体" panose="02010600030101010101" pitchFamily="2" charset="-122"/>
              </a:rPr>
              <a:t>第一，加强了对患者知情权的保护。</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二百一十九条规定：“医务人员在诊疗活动中应当向患者说明病情和医疗措施。需要实施手术、特殊检查、特殊治疗的，医务人员应当及时向患者具体说明医疗风险、替代医疗方案等情况，并取得其明确同意；不能或者不宜向患者说明的，应当向患者的近亲属说明，并取得其明确同意。医务人员未尽到前款义务，造成患者损害的，医疗机构应当承担赔偿责任。” 这与</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基本医疗卫生与健康促进法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三十二条有关知情同意权的表述一致。知情同意从原来的形式告知主义转为实质内容告知主义。该条加重了医务人员对患者的具体说明义务，应取得患者实质性的同意；这种同意应当足够明确，不能被推定或认定为默示同意。</a:t>
            </a:r>
          </a:p>
          <a:p>
            <a:pPr marR="0" lvl="3" rtl="0"/>
            <a:r>
              <a:rPr lang="zh-CN" altLang="en-US" b="0" i="0" u="none" strike="noStrike" kern="100" baseline="0" dirty="0">
                <a:latin typeface="Times New Roman" panose="02020603050405020304" pitchFamily="18" charset="0"/>
                <a:ea typeface="宋体" panose="02010600030101010101" pitchFamily="2" charset="-122"/>
              </a:rPr>
              <a:t>第二，强调医疗机构应及时提供患者要求查阅、复制的病历资料。</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二百二十五条规定：“医疗机构及其医务人员应当按照规定填写并妥善保管住院志、医嘱单、检验报告、手术及麻醉记录、病理资料、护理记录等病历资料。患者要求查阅、复制前款规定的病历资料的，医疗机构应当及时提供。”，该条体现了国家法律对于患者合法权益的高度重视和保护。</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2474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C9EDDE-6698-4A1F-A60A-35A0811CC6EF}"/>
              </a:ext>
            </a:extLst>
          </p:cNvPr>
          <p:cNvSpPr>
            <a:spLocks noGrp="1"/>
          </p:cNvSpPr>
          <p:nvPr>
            <p:ph type="title"/>
          </p:nvPr>
        </p:nvSpPr>
        <p:spPr/>
        <p:txBody>
          <a:bodyPr/>
          <a:lstStyle/>
          <a:p>
            <a:r>
              <a:rPr lang="zh-CN" altLang="en-US" b="0" i="0" u="none" strike="noStrike" kern="100" baseline="0" dirty="0">
                <a:latin typeface="宋体" panose="02010600030101010101" pitchFamily="2" charset="-122"/>
                <a:ea typeface="宋体" panose="02010600030101010101" pitchFamily="2" charset="-122"/>
              </a:rPr>
              <a:t>第一节  医疗卫生法律法规</a:t>
            </a:r>
            <a:endParaRPr lang="zh-CN" altLang="en-US" dirty="0"/>
          </a:p>
        </p:txBody>
      </p:sp>
      <p:sp>
        <p:nvSpPr>
          <p:cNvPr id="3" name="文本占位符 2">
            <a:extLst>
              <a:ext uri="{FF2B5EF4-FFF2-40B4-BE49-F238E27FC236}">
                <a16:creationId xmlns:a16="http://schemas.microsoft.com/office/drawing/2014/main" id="{50008A86-A019-428A-8281-A1EE01085531}"/>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新中国成立以来，我国制定了众多关于医疗卫生的法律法规，这一系列立法举措使我国医疗卫生法律法规体系日益充实。有专门法律如</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中华人民共和国基本医疗卫生与健康促进法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（以下简称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基本医疗卫生与健康促进法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中华人民共和国传染病防治法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（以下简称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传染病防治法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职业病防治法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和</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中华人民共和国精神卫生法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（以下简称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精神卫生法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），有行政法规如</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突发公共卫生事件应急条例</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和</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艾滋病防治条例</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，还有规章如</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地方病预防控制工作规范</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。此外，在</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民法典</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中亦有关于医疗卫生方面的规定。这些都是本节介绍的重点。</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020688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9BA83E-0DDE-4A74-8D2E-C712BB8960C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5F4C5DD-004C-4EC3-AE39-339B775FAC8E}"/>
              </a:ext>
            </a:extLst>
          </p:cNvPr>
          <p:cNvSpPr>
            <a:spLocks noGrp="1"/>
          </p:cNvSpPr>
          <p:nvPr>
            <p:ph type="body" idx="1"/>
          </p:nvPr>
        </p:nvSpPr>
        <p:spPr/>
        <p:txBody>
          <a:bodyPr>
            <a:normAutofit/>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第三，明确规定推定医疗机构过错的情形。</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二百二十二条规定：“患者在诊疗活动中受到损害，有下列情形之一的，推定医疗机构有过错：（一）违反法律、行政法规、规章以及其他有关诊疗规范的规定；（二）隐匿或者拒绝提供与纠纷有关的病历资料；（三）遗失、伪造、篡改或者违法销毁病历资料。”</a:t>
            </a:r>
          </a:p>
          <a:p>
            <a:pPr marR="0" lvl="3" rtl="0"/>
            <a:r>
              <a:rPr lang="zh-CN" altLang="en-US" b="0" i="0" u="none" strike="noStrike" kern="100" baseline="0" dirty="0">
                <a:latin typeface="Times New Roman" panose="02020603050405020304" pitchFamily="18" charset="0"/>
                <a:ea typeface="宋体" panose="02010600030101010101" pitchFamily="2" charset="-122"/>
              </a:rPr>
              <a:t>第四，完善了医药产品责任。</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二百二十三条对药品、消毒产品、医疗器械、血液等缺陷责任作出规定：“因药品、消毒产品、医疗器械的缺陷，或者输入不合格的血液造成患者损害的，患者可以向药品上市许可持有人、生产者、血液提供机构请求赔偿，也可以向医疗机构请求赔偿。患者向医疗机构请求赔偿的，医疗机构赔偿后，有权向负有责任的药品上市许可持有人、生产者、血液提供机构追偿。”</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3976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5035F6-84ED-4B4B-9620-4D82E473426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2128285-F210-4944-A253-F6C2BBBA95E5}"/>
              </a:ext>
            </a:extLst>
          </p:cNvPr>
          <p:cNvSpPr>
            <a:spLocks noGrp="1"/>
          </p:cNvSpPr>
          <p:nvPr>
            <p:ph type="body" idx="1"/>
          </p:nvPr>
        </p:nvSpPr>
        <p:spPr/>
        <p:txBody>
          <a:bodyPr>
            <a:normAutofit/>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第五，规定对患者隐私权的保护。</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第一千二百二十六条规定：“医疗机构及其医务人员应当对患者的隐私和个人信息保密。泄露患者的隐私和个人信息，或者未经患者同意公开其病历资料的，应当承担侵权责任。”</a:t>
            </a:r>
          </a:p>
          <a:p>
            <a:pPr marR="0" lvl="3" rtl="0"/>
            <a:r>
              <a:rPr lang="zh-CN" altLang="en-US" b="0" i="0" u="none" strike="noStrike" kern="100" baseline="0" dirty="0">
                <a:latin typeface="Times New Roman" panose="02020603050405020304" pitchFamily="18" charset="0"/>
                <a:ea typeface="宋体" panose="02010600030101010101" pitchFamily="2" charset="-122"/>
              </a:rPr>
              <a:t>第六，明确了对医务人员的保护。</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民法典</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一千二百二十八条规定：“医疗机构及其医务人员的合法权益受法律保护。干扰医疗秩序，妨碍医务人员工作、生活，侵害医务人员合法权益的，应当依法承担法律责任。”该条系捍卫医疗机构及医务人员合法权益、维护正常医疗秩序的保护性规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814564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018728-2C9A-474D-8FA2-9AEDF32EAD3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8466105-0292-4772-8FDC-2B879F9F6B6D}"/>
              </a:ext>
            </a:extLst>
          </p:cNvPr>
          <p:cNvSpPr>
            <a:spLocks noGrp="1"/>
          </p:cNvSpPr>
          <p:nvPr>
            <p:ph type="body" idx="1"/>
          </p:nvPr>
        </p:nvSpPr>
        <p:spPr/>
        <p:txBody>
          <a:bodyPr>
            <a:normAutofit/>
          </a:bodyPr>
          <a:lstStyle/>
          <a:p>
            <a:pPr marR="0" lvl="1" rtl="0"/>
            <a:r>
              <a:rPr lang="zh-CN" altLang="en-US" b="0" i="0" u="none" strike="noStrike" baseline="0" dirty="0">
                <a:latin typeface="Times New Roman" panose="02020603050405020304" pitchFamily="18" charset="0"/>
                <a:ea typeface="宋体" panose="02010600030101010101" pitchFamily="2" charset="-122"/>
              </a:rPr>
              <a:t>三、</a:t>
            </a:r>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latin typeface="Times New Roman" panose="02020603050405020304" pitchFamily="18" charset="0"/>
                <a:ea typeface="宋体" panose="02010600030101010101" pitchFamily="2" charset="-122"/>
              </a:rPr>
              <a:t>突发公共卫生事件应急条例</a:t>
            </a:r>
            <a:r>
              <a:rPr lang="en-US" altLang="zh-CN" b="0" i="0" u="none" strike="noStrike" baseline="0" dirty="0">
                <a:latin typeface="Times New Roman" panose="02020603050405020304" pitchFamily="18" charset="0"/>
                <a:ea typeface="宋体" panose="02010600030101010101" pitchFamily="2" charset="-122"/>
              </a:rPr>
              <a:t>》</a:t>
            </a:r>
          </a:p>
          <a:p>
            <a:pPr marR="0" lvl="3" rtl="0"/>
            <a:r>
              <a:rPr lang="zh-CN" altLang="en-US" b="0" i="0" u="none" strike="noStrike" kern="100" baseline="0" dirty="0">
                <a:latin typeface="Times New Roman" panose="02020603050405020304" pitchFamily="18" charset="0"/>
                <a:ea typeface="宋体" panose="02010600030101010101" pitchFamily="2" charset="-122"/>
              </a:rPr>
              <a:t>突发公共卫生事件是指突然发生，造成或者可能造成社会公众健康严重损害的重大传染病疫情、群体性不明原因疾病、重大食物和职业中毒以及其他严重公众健康的事件。新中国成立以来，我国遭遇了</a:t>
            </a:r>
            <a:r>
              <a:rPr lang="en-US" altLang="zh-CN" b="0" i="0" u="none" strike="noStrike" kern="100" baseline="0" dirty="0">
                <a:latin typeface="Times New Roman" panose="02020603050405020304" pitchFamily="18" charset="0"/>
                <a:ea typeface="宋体" panose="02010600030101010101" pitchFamily="2" charset="-122"/>
              </a:rPr>
              <a:t>SARS</a:t>
            </a:r>
            <a:r>
              <a:rPr lang="zh-CN" altLang="en-US" b="0" i="0" u="none" strike="noStrike" kern="100" baseline="0" dirty="0">
                <a:latin typeface="Times New Roman" panose="02020603050405020304" pitchFamily="18" charset="0"/>
                <a:ea typeface="宋体" panose="02010600030101010101" pitchFamily="2" charset="-122"/>
              </a:rPr>
              <a:t>疫情和新冠肺炎疫情等重大突发公共卫生事件，对我国突发公共卫生事件的应对机制提出更高要求。</a:t>
            </a:r>
          </a:p>
          <a:p>
            <a:pPr marR="0" lvl="3" rtl="0"/>
            <a:r>
              <a:rPr lang="en-US" altLang="zh-CN" b="0" i="0" u="none" strike="noStrike" kern="100" baseline="0" dirty="0">
                <a:latin typeface="Times New Roman" panose="02020603050405020304" pitchFamily="18" charset="0"/>
                <a:ea typeface="宋体" panose="02010600030101010101" pitchFamily="2" charset="-122"/>
              </a:rPr>
              <a:t>2003</a:t>
            </a:r>
            <a:r>
              <a:rPr lang="zh-CN" altLang="en-US" b="0" i="0" u="none" strike="noStrike" kern="100" baseline="0" dirty="0">
                <a:latin typeface="Times New Roman" panose="02020603050405020304" pitchFamily="18" charset="0"/>
                <a:ea typeface="宋体" panose="02010600030101010101" pitchFamily="2" charset="-122"/>
              </a:rPr>
              <a:t>年国务院和原卫生部在</a:t>
            </a:r>
            <a:r>
              <a:rPr lang="en-US" altLang="zh-CN" b="0" i="0" u="none" strike="noStrike" kern="100" baseline="0" dirty="0">
                <a:latin typeface="Times New Roman" panose="02020603050405020304" pitchFamily="18" charset="0"/>
                <a:ea typeface="宋体" panose="02010600030101010101" pitchFamily="2" charset="-122"/>
              </a:rPr>
              <a:t>SARS</a:t>
            </a:r>
            <a:r>
              <a:rPr lang="zh-CN" altLang="en-US" b="0" i="0" u="none" strike="noStrike" kern="100" baseline="0" dirty="0">
                <a:latin typeface="Times New Roman" panose="02020603050405020304" pitchFamily="18" charset="0"/>
                <a:ea typeface="宋体" panose="02010600030101010101" pitchFamily="2" charset="-122"/>
              </a:rPr>
              <a:t>疫情出现后出台了</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突发公共卫生事件应急条例</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，并于</a:t>
            </a:r>
            <a:r>
              <a:rPr lang="en-US" altLang="zh-CN" b="0" i="0" u="none" strike="noStrike" kern="100" baseline="0" dirty="0">
                <a:latin typeface="Times New Roman" panose="02020603050405020304" pitchFamily="18" charset="0"/>
                <a:ea typeface="宋体" panose="02010600030101010101" pitchFamily="2" charset="-122"/>
              </a:rPr>
              <a:t>2011</a:t>
            </a:r>
            <a:r>
              <a:rPr lang="zh-CN" altLang="en-US" b="0" i="0" u="none" strike="noStrike" kern="100" baseline="0" dirty="0">
                <a:latin typeface="Times New Roman" panose="02020603050405020304" pitchFamily="18" charset="0"/>
                <a:ea typeface="宋体" panose="02010600030101010101" pitchFamily="2" charset="-122"/>
              </a:rPr>
              <a:t>年修订。该条例提出：应当遵循预防为主、常备不懈的方针，贯彻统一领导、分级负责、反应及时、措施果断、依靠科学、加强合作的原则。</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983838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15DC67-FDB9-4B40-B362-B0FE7F7BF0C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265D5CC-BCD9-40AB-9AF6-DCBE8A14FF2E}"/>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（一）预防与应急准备</a:t>
            </a:r>
          </a:p>
          <a:p>
            <a:pPr marR="0" lvl="3" rtl="0"/>
            <a:r>
              <a:rPr lang="zh-CN" altLang="en-US" b="0" i="0" u="none" strike="noStrike" kern="100" baseline="0" dirty="0">
                <a:latin typeface="Times New Roman" panose="02020603050405020304" pitchFamily="18" charset="0"/>
                <a:ea typeface="宋体" panose="02010600030101010101" pitchFamily="2" charset="-122"/>
              </a:rPr>
              <a:t>在预防方面，地方各级人民政府应当依照法律、行政法规的规定，做好传染病预防和其他公共卫生工作，防范突发事件的发生。国家建立统一的突发事件预防控制体系。监测与预警工作应当根据突发事件的类别，制定监测计划，科学分析、综合评价监测数据。</a:t>
            </a:r>
          </a:p>
          <a:p>
            <a:pPr marR="0" lvl="3" rtl="0"/>
            <a:r>
              <a:rPr lang="zh-CN" altLang="en-US" b="0" i="0" u="none" strike="noStrike" kern="100" baseline="0" dirty="0">
                <a:latin typeface="Times New Roman" panose="02020603050405020304" pitchFamily="18" charset="0"/>
                <a:ea typeface="宋体" panose="02010600030101010101" pitchFamily="2" charset="-122"/>
              </a:rPr>
              <a:t>在应急准备方面，国务院卫生行政主管部门按照分类指导、快速反应的要求，制定全国突发事件应急预案，报请国务院批准。县级以上各级人民政府应当加强急救医疗服务网络的建设，配备相应的医疗救治药物、技术、设备和人员，提高医疗卫生机构应对各类突发事件的救治能力。县级以上地方人民政府卫生行政主管部门，应当定期对医疗卫生机构和人员开展突发事件应急处理相关知识、技能的培训，定期组织医疗卫生机构进行突发事件应急演练，推广最新知识和先进技术。国务院有关部门和县级以上地方人民政府及其有关部门，应当根据突发事件应急预案的要求，保证应急设施、设备、救治药品和医疗器械等物资储备。</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50383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8A0435-CF60-45D3-B234-2EFD9136817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398460E-7DB5-41C0-A5AA-AC4C93F69905}"/>
              </a:ext>
            </a:extLst>
          </p:cNvPr>
          <p:cNvSpPr>
            <a:spLocks noGrp="1"/>
          </p:cNvSpPr>
          <p:nvPr>
            <p:ph type="body" idx="1"/>
          </p:nvPr>
        </p:nvSpPr>
        <p:spPr/>
        <p:txBody>
          <a:bodyPr>
            <a:normAutofit lnSpcReduction="10000"/>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（二）报告与信息发布</a:t>
            </a:r>
          </a:p>
          <a:p>
            <a:pPr marR="0" lvl="3" rtl="0"/>
            <a:r>
              <a:rPr lang="zh-CN" altLang="en-US" b="0" i="0" u="none" strike="noStrike" kern="100" baseline="0" dirty="0">
                <a:latin typeface="Times New Roman" panose="02020603050405020304" pitchFamily="18" charset="0"/>
                <a:ea typeface="宋体" panose="02010600030101010101" pitchFamily="2" charset="-122"/>
              </a:rPr>
              <a:t>国家建立突发事件应急报告制度。国务院卫生行政主管部门制定突发事件应急报告规范，建立重大、紧急疫情信息报告系统。任何单位和个人对突发事件，不得隐瞒、缓报、谎报或者授意他人隐瞒、缓报、谎报。接到报告的地方人民政府、卫生行政主管部门依照本条例规定报告的同时，应当立即组织力量对报告事项调查核实、确证，采取必要的控制措施，并及时报告调查情况。有下列情形之一的，省、自治区、直辖市人民政府应当在接到报告</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小时内，向国务院卫生行政主管部门报告：</a:t>
            </a:r>
          </a:p>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发生或者可能发生传染病暴发、流行的；</a:t>
            </a:r>
          </a:p>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发生或者发现不明原因的群体性疾病的；</a:t>
            </a:r>
          </a:p>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3.</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发生传染病菌种、毒种丢失的；</a:t>
            </a:r>
          </a:p>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4.</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发生或者可能发生重大食物和职业中毒事件的。</a:t>
            </a:r>
          </a:p>
          <a:p>
            <a:pPr marR="0" lvl="3" rtl="0"/>
            <a:r>
              <a:rPr lang="zh-CN" altLang="en-US" b="0" i="0" u="none" strike="noStrike" kern="100" baseline="0" dirty="0">
                <a:latin typeface="Times New Roman" panose="02020603050405020304" pitchFamily="18" charset="0"/>
                <a:ea typeface="宋体" panose="02010600030101010101" pitchFamily="2" charset="-122"/>
              </a:rPr>
              <a:t>国家建立突发事件举报制度，公布统一的突发事件报告、举报电话。任何单位和个人有权向人民政府及其有关部门报告突发事件隐患，有权向上级人民政府及其有关部门举报地方人民政府及其有关部门不履行突发事件应急处理职责，或者不按照规定履行职责的情况。国家建立突发事件的信息发布制度。国务院卫生行政主管部门负责向社会发布突发事件的信息。</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6450082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A22420-4FAD-4084-8F79-B402F15598A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F0D0E7D-7710-4A4E-A69A-8D75AD441F8D}"/>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（三）应急处理</a:t>
            </a:r>
          </a:p>
          <a:p>
            <a:pPr marR="0" lvl="3" rtl="0"/>
            <a:r>
              <a:rPr lang="zh-CN" altLang="en-US" b="0" i="0" u="none" strike="noStrike" kern="100" baseline="0" dirty="0">
                <a:latin typeface="Times New Roman" panose="02020603050405020304" pitchFamily="18" charset="0"/>
                <a:ea typeface="宋体" panose="02010600030101010101" pitchFamily="2" charset="-122"/>
              </a:rPr>
              <a:t>突发事件发生后，卫生行政主管部门应当组织专家对突发事件进行综合评估，初步判断突发事件的类型，提出是否启动突发事件应急预案的建议。</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国务院有关部门和县级以上地方人民政府及其有关部门，应当保证突发事件应急处理所需的医疗救护设备、救治药品、医疗器械等物资的生产、供应；铁路、交通、民用航空行政主管部门应当保证及时运送。县级以上各级人民政府应当提供必要资金，保障因突发事件致病、致残的人员得到及时、有效的救治。</a:t>
            </a:r>
          </a:p>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全国突发事件应急处理指挥部对突发事件应急处理工作进行督察和指导，地方各级人民政府及其有关部门应当予以配合。根据突发事件应急处理的需要，突发事件应急处理指挥部有权紧急调集人员、储备的物资、交通工具以及相关设施、设备；必要时，对人员进行疏散或者隔离，并可以依法对传染病疫区实行封锁。突发事件应急处理指挥部根据突发事件应急处理的需要，可以对食物和水源采取控制措施。</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7649707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413176-B229-4F48-ABCE-8FB424FC652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D994054-47E2-4559-A165-FD4AA6F99385}"/>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医疗卫生机构应当对因突发事件致病的人员提供医疗救护和现场救援，对就诊病人必须接诊治疗，并书写详细、完整的病历记录；对需要转送的病人，应当按照规定将病人及其病历记录的复印件转送至接诊的或者指定的医疗机构。传染病暴发、流行时，街道、乡镇以及居民委员会、村民委员会应当组织力量，团结协作，群防群治，协助卫生行政主管部门和其他有关部门、医疗卫生机构做好疫情信息的收集和报告、人员的分散隔离、公共卫生措施的落实工作，向居民、村民宣传传染病防治的相关知识。有关部门、医疗卫生机构应当对传染病做到早发现、早报告、早隔离、早治疗，切断传播途径，防止扩散。</a:t>
            </a:r>
          </a:p>
          <a:p>
            <a:pPr marR="0" lvl="3" rtl="0"/>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交通工具上发现根据国务院卫生行政主管部门的规定需要采取应急控制措施的传染病病人、疑似传染病病人，其负责人应当以最快的方式通知前方停靠点，并向交通工具的营运单位报告。在突发事件中需要接受隔离治疗、医学观察措施的病人、疑似病人和传染病病人密切接触者在卫生行政主管部门或者有关机构采取医学措施时应当予以配合。</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998097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363E92-F520-4C4A-9DF2-C6F31956C3B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4CF7B47-32AC-4D3C-A0F3-916233FA7DD7}"/>
              </a:ext>
            </a:extLst>
          </p:cNvPr>
          <p:cNvSpPr>
            <a:spLocks noGrp="1"/>
          </p:cNvSpPr>
          <p:nvPr>
            <p:ph type="body" idx="1"/>
          </p:nvPr>
        </p:nvSpPr>
        <p:spPr/>
        <p:txBody>
          <a:bodyPr>
            <a:normAutofit/>
          </a:bodyPr>
          <a:lstStyle/>
          <a:p>
            <a:pPr marR="0" lvl="1" rtl="0"/>
            <a:r>
              <a:rPr lang="zh-CN" altLang="en-US" b="0" i="0" u="none" strike="noStrike" baseline="0" dirty="0">
                <a:latin typeface="Times New Roman" panose="02020603050405020304" pitchFamily="18" charset="0"/>
                <a:ea typeface="宋体" panose="02010600030101010101" pitchFamily="2" charset="-122"/>
              </a:rPr>
              <a:t>四、其他医疗卫生法律法规</a:t>
            </a:r>
          </a:p>
          <a:p>
            <a:pPr marR="0" lvl="2" rtl="0"/>
            <a:r>
              <a:rPr lang="zh-CN" altLang="en-US" b="0" i="0" u="none" strike="noStrike" kern="100" baseline="0" dirty="0">
                <a:latin typeface="等线 Light" panose="02010600030101010101" pitchFamily="2" charset="-122"/>
                <a:ea typeface="等线 Light" panose="02010600030101010101" pitchFamily="2" charset="-122"/>
              </a:rPr>
              <a:t>（一）</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传染病防治法</a:t>
            </a:r>
            <a:r>
              <a:rPr lang="en-US" altLang="zh-CN" b="0" i="0" u="none" strike="noStrike" kern="100" baseline="0" dirty="0">
                <a:latin typeface="等线 Light" panose="02010600030101010101" pitchFamily="2" charset="-122"/>
                <a:ea typeface="等线 Light" panose="02010600030101010101" pitchFamily="2" charset="-122"/>
              </a:rPr>
              <a:t>》</a:t>
            </a:r>
          </a:p>
          <a:p>
            <a:pPr marR="0" lvl="3" rtl="0"/>
            <a:r>
              <a:rPr lang="zh-CN" altLang="en-US" b="0" i="0" u="none" strike="noStrike" kern="100" baseline="0" dirty="0">
                <a:latin typeface="Times New Roman" panose="02020603050405020304" pitchFamily="18" charset="0"/>
                <a:ea typeface="宋体" panose="02010600030101010101" pitchFamily="2" charset="-122"/>
              </a:rPr>
              <a:t>传染病是由各种病原体引起的能在人与人、动物与动物或人与动物之间相互传播的一类疾病。为了预防、控制和消除传染病的发生与流行，保障人体健康和公共卫生，</a:t>
            </a:r>
            <a:r>
              <a:rPr lang="en-US" altLang="zh-CN" b="0" i="0" u="none" strike="noStrike" kern="100" baseline="0" dirty="0">
                <a:latin typeface="Times New Roman" panose="02020603050405020304" pitchFamily="18" charset="0"/>
                <a:ea typeface="宋体" panose="02010600030101010101" pitchFamily="2" charset="-122"/>
              </a:rPr>
              <a:t>1989</a:t>
            </a:r>
            <a:r>
              <a:rPr lang="zh-CN" altLang="en-US" b="0" i="0" u="none" strike="noStrike" kern="100" baseline="0" dirty="0">
                <a:latin typeface="Times New Roman" panose="02020603050405020304" pitchFamily="18" charset="0"/>
                <a:ea typeface="宋体" panose="02010600030101010101" pitchFamily="2" charset="-122"/>
              </a:rPr>
              <a:t>年</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月</a:t>
            </a:r>
            <a:r>
              <a:rPr lang="en-US" altLang="zh-CN" b="0" i="0" u="none" strike="noStrike" kern="100" baseline="0" dirty="0">
                <a:latin typeface="Times New Roman" panose="02020603050405020304" pitchFamily="18" charset="0"/>
                <a:ea typeface="宋体" panose="02010600030101010101" pitchFamily="2" charset="-122"/>
              </a:rPr>
              <a:t>21</a:t>
            </a:r>
            <a:r>
              <a:rPr lang="zh-CN" altLang="en-US" b="0" i="0" u="none" strike="noStrike" kern="100" baseline="0" dirty="0">
                <a:latin typeface="Times New Roman" panose="02020603050405020304" pitchFamily="18" charset="0"/>
                <a:ea typeface="宋体" panose="02010600030101010101" pitchFamily="2" charset="-122"/>
              </a:rPr>
              <a:t>日第七届全国人大常委会第六次会议通过</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传染病防治法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，该法经历</a:t>
            </a:r>
            <a:r>
              <a:rPr lang="en-US" altLang="zh-CN" b="0" i="0" u="none" strike="noStrike" kern="100" baseline="0" dirty="0">
                <a:latin typeface="Times New Roman" panose="02020603050405020304" pitchFamily="18" charset="0"/>
                <a:ea typeface="宋体" panose="02010600030101010101" pitchFamily="2" charset="-122"/>
              </a:rPr>
              <a:t>2004</a:t>
            </a:r>
            <a:r>
              <a:rPr lang="zh-CN" altLang="en-US" b="0" i="0" u="none" strike="noStrike" kern="100" baseline="0" dirty="0">
                <a:latin typeface="Times New Roman" panose="02020603050405020304" pitchFamily="18" charset="0"/>
                <a:ea typeface="宋体" panose="02010600030101010101" pitchFamily="2" charset="-122"/>
              </a:rPr>
              <a:t>和</a:t>
            </a:r>
            <a:r>
              <a:rPr lang="en-US" altLang="zh-CN" b="0" i="0" u="none" strike="noStrike" kern="100" baseline="0" dirty="0">
                <a:latin typeface="Times New Roman" panose="02020603050405020304" pitchFamily="18" charset="0"/>
                <a:ea typeface="宋体" panose="02010600030101010101" pitchFamily="2" charset="-122"/>
              </a:rPr>
              <a:t>2013</a:t>
            </a:r>
            <a:r>
              <a:rPr lang="zh-CN" altLang="en-US" b="0" i="0" u="none" strike="noStrike" kern="100" baseline="0" dirty="0">
                <a:latin typeface="Times New Roman" panose="02020603050405020304" pitchFamily="18" charset="0"/>
                <a:ea typeface="宋体" panose="02010600030101010101" pitchFamily="2" charset="-122"/>
              </a:rPr>
              <a:t>年两次修正。</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788059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965ADA-41C4-400F-B33C-5AFFC584B61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8EFB78E-3AEC-41AA-A2CA-0A3A9C36EE4D}"/>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．原则与分类</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对传染病防治实行预防为主的方针，防治结合、分类管理、依靠科学、依靠群众。传染病分为甲类、乙类和丙类。甲类传染病是指：鼠疫、霍乱。乙类传染病包括：传染性非典型肺炎、艾滋病、病毒性肝炎、脊髓灰质炎、肺结核、伤寒和副伤寒、流行性脑脊髓膜炎、猩红热、淋病、梅毒、血吸虫病、疟疾等。丙类传染病包括流行性感冒、急性出血性结膜炎、麻风病、包虫病、丝虫病，除霍乱、细菌性和阿米巴性痢疾、伤寒和副伤寒以外的感染性腹泻病等。此外，国务院卫生行政部门根据传染病暴发、流行情况和危害程度，可以决定增加、减少或者调整乙类、丙类传染病病种并予以公布。</a:t>
            </a:r>
          </a:p>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．传染病预防</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实行有计划的预防接种制度；对儿童实行预防接种证制度，国家免疫规划项目的预防接种实行免费。国家建立传染病监测制度和预警制度。县级以上地方人民政府应当制定传染病预防、控制预案，报上一级人民政府备案。</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4494657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155A84-8D0B-41F6-B9B4-6AE598945D4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B896ADD-7ADD-4712-A3CB-3DA5F27C961E}"/>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．疫情通报、报告和公布</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建立传染病疫情信息公布制度。疾病预防控制机构、医疗机构和采供血机构及其执行职务的人员发现本法规定的传染病疫情或者发现其他传染病暴发、流行以及突发原因不明的传染病时，应当遵循疫情报告属地管理原则，按照国务院规定的或者国务院卫生行政部门规定的内容、程序、方式和时限报告。任何单位和个人发现传染病病人或者疑似传染病病人时，应当及时向附近的疾病预防控制机构或者医疗机构报告。</a:t>
            </a:r>
          </a:p>
          <a:p>
            <a:pPr marR="0" lvl="3" rtl="0"/>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．医疗救治</a:t>
            </a:r>
          </a:p>
          <a:p>
            <a:pPr marR="0" lvl="4" rtl="0"/>
            <a:r>
              <a:rPr lang="zh-CN" altLang="en-US" b="0" i="0" u="none" strike="noStrike" kern="100" baseline="0" dirty="0">
                <a:latin typeface="等线 Light" panose="02010600030101010101" pitchFamily="2" charset="-122"/>
                <a:ea typeface="等线 Light" panose="02010600030101010101" pitchFamily="2" charset="-122"/>
              </a:rPr>
              <a:t>县级以上人民政府应当加强和完善传染病医疗救治服务网络的建设，指定具备传染病救治条件和能力的医疗机构承担传染病救治任务，或者根据传染病救治需要设置传染病医院。医疗机构应当实行传染病预检、分诊制度；对传染病病人、疑似传染病病人，应当引导至相对隔离的分诊点进行初诊。</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418691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1534B4-7F9A-4324-8335-D828A74B08E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C32C571-507A-4B95-BCB2-F8536D47791E}"/>
              </a:ext>
            </a:extLst>
          </p:cNvPr>
          <p:cNvSpPr>
            <a:spLocks noGrp="1"/>
          </p:cNvSpPr>
          <p:nvPr>
            <p:ph type="body" idx="1"/>
          </p:nvPr>
        </p:nvSpPr>
        <p:spPr/>
        <p:txBody>
          <a:bodyPr>
            <a:normAutofit/>
          </a:bodyPr>
          <a:lstStyle/>
          <a:p>
            <a:pPr marR="0" lvl="1" rtl="0"/>
            <a:r>
              <a:rPr lang="zh-CN" altLang="en-US" b="0" i="0" u="none" strike="noStrike" baseline="0" dirty="0">
                <a:latin typeface="Times New Roman" panose="02020603050405020304" pitchFamily="18" charset="0"/>
                <a:ea typeface="宋体" panose="02010600030101010101" pitchFamily="2" charset="-122"/>
              </a:rPr>
              <a:t>一、</a:t>
            </a:r>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latin typeface="Times New Roman" panose="02020603050405020304" pitchFamily="18" charset="0"/>
                <a:ea typeface="宋体" panose="02010600030101010101" pitchFamily="2" charset="-122"/>
              </a:rPr>
              <a:t>基本医疗卫生与健康促进法</a:t>
            </a:r>
            <a:r>
              <a:rPr lang="en-US" altLang="zh-CN" b="0" i="0" u="none" strike="noStrike" baseline="0" dirty="0">
                <a:latin typeface="Times New Roman" panose="02020603050405020304" pitchFamily="18" charset="0"/>
                <a:ea typeface="宋体" panose="02010600030101010101" pitchFamily="2" charset="-122"/>
              </a:rPr>
              <a:t>》</a:t>
            </a:r>
          </a:p>
          <a:p>
            <a:pPr marR="0" lvl="2" rtl="0"/>
            <a:r>
              <a:rPr lang="zh-CN" altLang="en-US" b="0" i="0" u="none" strike="noStrike" kern="100" baseline="0" dirty="0">
                <a:latin typeface="等线 Light" panose="02010600030101010101" pitchFamily="2" charset="-122"/>
                <a:ea typeface="等线 Light" panose="02010600030101010101" pitchFamily="2" charset="-122"/>
              </a:rPr>
              <a:t>（一）适用范围与宗旨</a:t>
            </a: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基本医疗卫生与健康促进法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第二条规定适用范围：“从事医疗卫生、健康促进及其监督管理活动，适用本法。”第三条规定宗旨：“医疗卫生与健康事业应当坚持以人民为中心，为人民健康服务。” 医疗卫生事业应当坚持公益性原则。 国家和社会尊重、保护公民的健康权。国家实施健康中国战略。国家建立基本医疗卫生制度，建立健全医疗卫生服务体系，保护和实现公民获得基本医疗卫生服务的权利。各级人民政府应当把人民健康放在优先发展的战略地位。国家大力发展中医药事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4125112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3437A1-556C-411F-9448-DD2FC88451B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A56985A-8376-4059-B09C-F7F4E4AF4552}"/>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．监督管理与保障措施</a:t>
            </a:r>
          </a:p>
          <a:p>
            <a:pPr marR="0" lvl="4" rtl="0"/>
            <a:r>
              <a:rPr lang="zh-CN" altLang="en-US" b="0" i="0" u="none" strike="noStrike" kern="100" baseline="0" dirty="0">
                <a:latin typeface="等线 Light" panose="02010600030101010101" pitchFamily="2" charset="-122"/>
                <a:ea typeface="等线 Light" panose="02010600030101010101" pitchFamily="2" charset="-122"/>
              </a:rPr>
              <a:t>卫生行政部门及其工作人员履行职责，应当自觉接受社会和公民的监督。单位和个人有权向上级人民政府及其卫生行政部门举报违反本法的行为。接到举报的有关人民政府或者其卫生行政部门，应当及时调查处理。国家将传染病防治工作纳入国民经济和社会发展计划。国家加强基层传染病防治体系建设，扶持贫困地区和少数民族地区的传染病防治工作。国家对患有特定传染病的困难人群实行医疗救助，减免医疗费用。</a:t>
            </a:r>
          </a:p>
          <a:p>
            <a:pPr marR="0" lvl="3" rtl="0"/>
            <a:r>
              <a:rPr lang="en-US" altLang="zh-CN" b="0" i="0" u="none" strike="noStrike" kern="100" baseline="0" dirty="0">
                <a:latin typeface="Times New Roman" panose="02020603050405020304" pitchFamily="18" charset="0"/>
                <a:ea typeface="宋体" panose="02010600030101010101" pitchFamily="2" charset="-122"/>
              </a:rPr>
              <a:t>6</a:t>
            </a:r>
            <a:r>
              <a:rPr lang="zh-CN" altLang="en-US" b="0" i="0" u="none" strike="noStrike" kern="100" baseline="0" dirty="0">
                <a:latin typeface="Times New Roman" panose="02020603050405020304" pitchFamily="18" charset="0"/>
                <a:ea typeface="宋体" panose="02010600030101010101" pitchFamily="2" charset="-122"/>
              </a:rPr>
              <a:t>．法律责任</a:t>
            </a:r>
          </a:p>
          <a:p>
            <a:pPr marR="0" lvl="4"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传染病防治法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明确规定地方各级人民政府、县级以上人民政府卫生行政部门及有关部门、疾病预防控制机构、医疗机构、采供血机构、国境卫生检疫机关、动物防疫机构、铁路、交通、民用航空经营单位等责任主体的法律责任，构成犯罪的，依法追究刑事责任。</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92800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B613BA-F29D-4A3B-A733-ACB211F04A7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7F396C7-CCA8-4AE7-9869-57A8E1DF387C}"/>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职业病防治法</a:t>
            </a:r>
            <a:r>
              <a:rPr lang="en-US" altLang="zh-CN" b="0" i="0" u="none" strike="noStrike" kern="100" baseline="0" dirty="0">
                <a:latin typeface="等线 Light" panose="02010600030101010101" pitchFamily="2" charset="-122"/>
                <a:ea typeface="等线 Light" panose="02010600030101010101" pitchFamily="2" charset="-122"/>
              </a:rPr>
              <a:t>》</a:t>
            </a:r>
          </a:p>
          <a:p>
            <a:pPr marR="0" lvl="3" rtl="0"/>
            <a:r>
              <a:rPr lang="zh-CN" altLang="en-US" b="0" i="0" u="none" strike="noStrike" kern="100" baseline="0" dirty="0">
                <a:latin typeface="Times New Roman" panose="02020603050405020304" pitchFamily="18" charset="0"/>
                <a:ea typeface="宋体" panose="02010600030101010101" pitchFamily="2" charset="-122"/>
              </a:rPr>
              <a:t>职业病是指企业事业单位和个体经济组织的劳动者在职业活动中，因接触粉尘、放射性物质和其他有毒有害物质等因素而引起的疾病。</a:t>
            </a:r>
          </a:p>
          <a:p>
            <a:pPr marR="0" lvl="3" rtl="0"/>
            <a:r>
              <a:rPr lang="en-US" altLang="zh-CN" b="0" i="0" u="none" strike="noStrike" kern="100" baseline="0" dirty="0">
                <a:latin typeface="Times New Roman" panose="02020603050405020304" pitchFamily="18" charset="0"/>
                <a:ea typeface="宋体" panose="02010600030101010101" pitchFamily="2" charset="-122"/>
              </a:rPr>
              <a:t>2001</a:t>
            </a:r>
            <a:r>
              <a:rPr lang="zh-CN" altLang="en-US" b="0" i="0" u="none" strike="noStrike" kern="100" baseline="0" dirty="0">
                <a:latin typeface="Times New Roman" panose="02020603050405020304" pitchFamily="18" charset="0"/>
                <a:ea typeface="宋体" panose="02010600030101010101" pitchFamily="2" charset="-122"/>
              </a:rPr>
              <a:t>年</a:t>
            </a:r>
            <a:r>
              <a:rPr lang="en-US" altLang="zh-CN" b="0" i="0" u="none" strike="noStrike" kern="100" baseline="0" dirty="0">
                <a:latin typeface="Times New Roman" panose="02020603050405020304" pitchFamily="18" charset="0"/>
                <a:ea typeface="宋体" panose="02010600030101010101" pitchFamily="2" charset="-122"/>
              </a:rPr>
              <a:t>10</a:t>
            </a:r>
            <a:r>
              <a:rPr lang="zh-CN" altLang="en-US" b="0" i="0" u="none" strike="noStrike" kern="100" baseline="0" dirty="0">
                <a:latin typeface="Times New Roman" panose="02020603050405020304" pitchFamily="18" charset="0"/>
                <a:ea typeface="宋体" panose="02010600030101010101" pitchFamily="2" charset="-122"/>
              </a:rPr>
              <a:t>月</a:t>
            </a:r>
            <a:r>
              <a:rPr lang="en-US" altLang="zh-CN" b="0" i="0" u="none" strike="noStrike" kern="100" baseline="0" dirty="0">
                <a:latin typeface="Times New Roman" panose="02020603050405020304" pitchFamily="18" charset="0"/>
                <a:ea typeface="宋体" panose="02010600030101010101" pitchFamily="2" charset="-122"/>
              </a:rPr>
              <a:t>27</a:t>
            </a:r>
            <a:r>
              <a:rPr lang="zh-CN" altLang="en-US" b="0" i="0" u="none" strike="noStrike" kern="100" baseline="0" dirty="0">
                <a:latin typeface="Times New Roman" panose="02020603050405020304" pitchFamily="18" charset="0"/>
                <a:ea typeface="宋体" panose="02010600030101010101" pitchFamily="2" charset="-122"/>
              </a:rPr>
              <a:t>日，第九届全国人大常委会第二十四次会议通过了</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职业病防治法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。该法经历四次修正，对职业病的前期预防、劳动过程中的防护与管理、职业病诊断与职业病人保障、监督检查及法律责任等方面作了明确规定。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8920237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CA8010-53A0-49E8-9312-BBC8C3199D3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B775EEF-9885-4FC4-A641-0C08918193A7}"/>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．劳动者职业卫生保护权利 </a:t>
            </a:r>
          </a:p>
          <a:p>
            <a:pPr marR="0" lvl="4"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中华人民共和国职业病防治法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明确规定劳动者享有以下职业卫生保护权利：</a:t>
            </a:r>
          </a:p>
          <a:p>
            <a:pPr marR="0" lvl="4" rtl="0"/>
            <a:r>
              <a:rPr lang="zh-CN" altLang="en-US" b="0" i="0" u="none" strike="noStrike" kern="100" baseline="0" dirty="0">
                <a:latin typeface="等线 Light" panose="02010600030101010101" pitchFamily="2" charset="-122"/>
                <a:ea typeface="等线 Light" panose="02010600030101010101" pitchFamily="2" charset="-122"/>
              </a:rPr>
              <a:t>①获得职业卫生教育、培训；</a:t>
            </a:r>
          </a:p>
          <a:p>
            <a:pPr marR="0" lvl="4" rtl="0"/>
            <a:r>
              <a:rPr lang="zh-CN" altLang="en-US" b="0" i="0" u="none" strike="noStrike" kern="100" baseline="0" dirty="0">
                <a:latin typeface="等线 Light" panose="02010600030101010101" pitchFamily="2" charset="-122"/>
                <a:ea typeface="等线 Light" panose="02010600030101010101" pitchFamily="2" charset="-122"/>
              </a:rPr>
              <a:t>②获得职业健康检查、职业病诊疗、康复等职业病防治服务；</a:t>
            </a:r>
          </a:p>
          <a:p>
            <a:pPr marR="0" lvl="4" rtl="0"/>
            <a:r>
              <a:rPr lang="zh-CN" altLang="en-US" b="0" i="0" u="none" strike="noStrike" kern="100" baseline="0" dirty="0">
                <a:latin typeface="等线 Light" panose="02010600030101010101" pitchFamily="2" charset="-122"/>
                <a:ea typeface="等线 Light" panose="02010600030101010101" pitchFamily="2" charset="-122"/>
              </a:rPr>
              <a:t>③了解工作场所产生或者可能产生的职业病危害因素、危害后果和应当采取的职业病防护措施；</a:t>
            </a:r>
          </a:p>
          <a:p>
            <a:pPr marR="0" lvl="4" rtl="0"/>
            <a:r>
              <a:rPr lang="zh-CN" altLang="en-US" b="0" i="0" u="none" strike="noStrike" kern="100" baseline="0" dirty="0">
                <a:latin typeface="等线 Light" panose="02010600030101010101" pitchFamily="2" charset="-122"/>
                <a:ea typeface="等线 Light" panose="02010600030101010101" pitchFamily="2" charset="-122"/>
              </a:rPr>
              <a:t>④要求用人单位提供符合防治职业病要求的职业病防护设施和个人使用的职业病防护用品，改善工作条件；</a:t>
            </a:r>
          </a:p>
          <a:p>
            <a:pPr marR="0" lvl="4" rtl="0"/>
            <a:r>
              <a:rPr lang="zh-CN" altLang="en-US" b="0" i="0" u="none" strike="noStrike" kern="100" baseline="0" dirty="0">
                <a:latin typeface="等线 Light" panose="02010600030101010101" pitchFamily="2" charset="-122"/>
                <a:ea typeface="等线 Light" panose="02010600030101010101" pitchFamily="2" charset="-122"/>
              </a:rPr>
              <a:t>⑤对违反职业病防治法律、法规以及危及生命健康的行为提出批评、检举和控告；</a:t>
            </a:r>
          </a:p>
          <a:p>
            <a:pPr marR="0" lvl="4" rtl="0"/>
            <a:r>
              <a:rPr lang="zh-CN" altLang="en-US" b="0" i="0" u="none" strike="noStrike" kern="100" baseline="0" dirty="0">
                <a:latin typeface="等线 Light" panose="02010600030101010101" pitchFamily="2" charset="-122"/>
                <a:ea typeface="等线 Light" panose="02010600030101010101" pitchFamily="2" charset="-122"/>
              </a:rPr>
              <a:t>⑥拒绝违章指挥和强令进行没有职业病防护措施的作业；</a:t>
            </a:r>
          </a:p>
          <a:p>
            <a:pPr marR="0" lvl="4" rtl="0"/>
            <a:r>
              <a:rPr lang="zh-CN" altLang="en-US" b="0" i="0" u="none" strike="noStrike" kern="100" baseline="0" dirty="0">
                <a:latin typeface="等线 Light" panose="02010600030101010101" pitchFamily="2" charset="-122"/>
                <a:ea typeface="等线 Light" panose="02010600030101010101" pitchFamily="2" charset="-122"/>
              </a:rPr>
              <a:t>⑦参与用人单位职业卫生工作的民主管理，对职业病防治工作提出意见和建议。 </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651834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99BD57-5C11-438B-A837-9E7509E731C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3C9F70A-DF28-485C-92CF-6BAC6D23A935}"/>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．职业病防护 </a:t>
            </a:r>
          </a:p>
          <a:p>
            <a:pPr marR="0" lvl="4" rtl="0"/>
            <a:r>
              <a:rPr lang="zh-CN" altLang="en-US" b="0" i="0" u="none" strike="noStrike" kern="100" baseline="0" dirty="0">
                <a:latin typeface="等线 Light" panose="02010600030101010101" pitchFamily="2" charset="-122"/>
                <a:ea typeface="等线 Light" panose="02010600030101010101" pitchFamily="2" charset="-122"/>
              </a:rPr>
              <a:t>在职业病的防护方面，用人单位应当采取下列职业病防治管理措施： </a:t>
            </a:r>
          </a:p>
          <a:p>
            <a:pPr marR="0" lvl="4" rtl="0"/>
            <a:r>
              <a:rPr lang="zh-CN" altLang="en-US" b="0" i="0" u="none" strike="noStrike" kern="100" baseline="0" dirty="0">
                <a:latin typeface="等线 Light" panose="02010600030101010101" pitchFamily="2" charset="-122"/>
                <a:ea typeface="等线 Light" panose="02010600030101010101" pitchFamily="2" charset="-122"/>
              </a:rPr>
              <a:t>①设置或者指定职业卫生管理机构或者组织，配备专职或者兼职的职业卫生专业人员，负责本单位的职业病防治工作； </a:t>
            </a:r>
          </a:p>
          <a:p>
            <a:pPr marR="0" lvl="4" rtl="0"/>
            <a:r>
              <a:rPr lang="zh-CN" altLang="en-US" b="0" i="0" u="none" strike="noStrike" kern="100" baseline="0" dirty="0">
                <a:latin typeface="等线 Light" panose="02010600030101010101" pitchFamily="2" charset="-122"/>
                <a:ea typeface="等线 Light" panose="02010600030101010101" pitchFamily="2" charset="-122"/>
              </a:rPr>
              <a:t>②制定职业病防治计划和实施方案； </a:t>
            </a:r>
          </a:p>
          <a:p>
            <a:pPr marR="0" lvl="4" rtl="0"/>
            <a:r>
              <a:rPr lang="zh-CN" altLang="en-US" b="0" i="0" u="none" strike="noStrike" kern="100" baseline="0" dirty="0">
                <a:latin typeface="等线 Light" panose="02010600030101010101" pitchFamily="2" charset="-122"/>
                <a:ea typeface="等线 Light" panose="02010600030101010101" pitchFamily="2" charset="-122"/>
              </a:rPr>
              <a:t>③建立、健全职业卫生管理制度和操作规程； </a:t>
            </a:r>
          </a:p>
          <a:p>
            <a:pPr marR="0" lvl="4" rtl="0"/>
            <a:r>
              <a:rPr lang="zh-CN" altLang="en-US" b="0" i="0" u="none" strike="noStrike" kern="100" baseline="0" dirty="0">
                <a:latin typeface="等线 Light" panose="02010600030101010101" pitchFamily="2" charset="-122"/>
                <a:ea typeface="等线 Light" panose="02010600030101010101" pitchFamily="2" charset="-122"/>
              </a:rPr>
              <a:t>④建立、健全职业卫生档案和劳动者健康监护档案；</a:t>
            </a:r>
          </a:p>
          <a:p>
            <a:pPr marR="0" lvl="4" rtl="0"/>
            <a:r>
              <a:rPr lang="zh-CN" altLang="en-US" b="0" i="0" u="none" strike="noStrike" kern="100" baseline="0" dirty="0">
                <a:latin typeface="等线 Light" panose="02010600030101010101" pitchFamily="2" charset="-122"/>
                <a:ea typeface="等线 Light" panose="02010600030101010101" pitchFamily="2" charset="-122"/>
              </a:rPr>
              <a:t>⑤建立、健全工作场所职业病危害因素监测及评价制度；</a:t>
            </a:r>
          </a:p>
          <a:p>
            <a:pPr marR="0" lvl="4" rtl="0"/>
            <a:r>
              <a:rPr lang="zh-CN" altLang="en-US" b="0" i="0" u="none" strike="noStrike" kern="100" baseline="0" dirty="0">
                <a:latin typeface="等线 Light" panose="02010600030101010101" pitchFamily="2" charset="-122"/>
                <a:ea typeface="等线 Light" panose="02010600030101010101" pitchFamily="2" charset="-122"/>
              </a:rPr>
              <a:t>⑥建立、健全职业病危害事故应急救援预案。</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4687935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2E366F-6460-4BC9-A7B1-CF0BCFF54893}"/>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 </a:t>
            </a:r>
            <a:endParaRPr lang="zh-CN" altLang="en-US" dirty="0"/>
          </a:p>
        </p:txBody>
      </p:sp>
      <p:sp>
        <p:nvSpPr>
          <p:cNvPr id="3" name="文本占位符 2">
            <a:extLst>
              <a:ext uri="{FF2B5EF4-FFF2-40B4-BE49-F238E27FC236}">
                <a16:creationId xmlns:a16="http://schemas.microsoft.com/office/drawing/2014/main" id="{844E4824-2E48-441D-BBCF-48CF877C9F1F}"/>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．职业病诊断与职业病病人保障 </a:t>
            </a:r>
          </a:p>
          <a:p>
            <a:pPr marR="0" lvl="4" rtl="0"/>
            <a:r>
              <a:rPr lang="zh-CN" altLang="en-US" b="0" i="0" u="none" strike="noStrike" kern="100" baseline="0" dirty="0">
                <a:latin typeface="等线 Light" panose="02010600030101010101" pitchFamily="2" charset="-122"/>
                <a:ea typeface="等线 Light" panose="02010600030101010101" pitchFamily="2" charset="-122"/>
              </a:rPr>
              <a:t>职业病诊断应当由取得</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医疗机构执业许可证</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的医疗卫生机构承担。劳动者可以在用人单位所在地或者本人居住地依法承担职业病诊断的医疗卫生机构进行职业病诊断。职业病病人依法享受国家规定的职业病待遇。 </a:t>
            </a:r>
          </a:p>
          <a:p>
            <a:pPr marR="0" lvl="4" rtl="0"/>
            <a:r>
              <a:rPr lang="zh-CN" altLang="en-US" b="0" i="0" u="none" strike="noStrike" kern="100" baseline="0" dirty="0">
                <a:latin typeface="等线 Light" panose="02010600030101010101" pitchFamily="2" charset="-122"/>
                <a:ea typeface="等线 Light" panose="02010600030101010101" pitchFamily="2" charset="-122"/>
              </a:rPr>
              <a:t>在待遇方面，用人单位应当保障职业病病人依法享受国家规定的职业病待遇。用人单位应当按照国家有关规定，安排职业病病人进行治疗、康复和定期检查。用人单位对不适宜继续从事原工作的职业病病人，应当调离原岗位，并妥善安置。用人单位对从事接触职业病危害的作业的劳动者，应当给予适当岗位津贴。职业病病人的诊疗、康复费用，伤残以及丧失劳动能力的职业病病人的社会保障，按照国家有关工伤社会保险的规定执行。职业病病人除依法享有工伤社会保险外，依照有关民事法律，尚有获得赔偿的权利的，有权向用人单位提出赔偿要求。</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9710333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28D0DE-3D75-4F6D-A1F7-38AA78EF8D6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8DE50C3-8BB2-43B6-BB58-310CE3EE5101}"/>
              </a:ext>
            </a:extLst>
          </p:cNvPr>
          <p:cNvSpPr>
            <a:spLocks noGrp="1"/>
          </p:cNvSpPr>
          <p:nvPr>
            <p:ph type="body" idx="1"/>
          </p:nvPr>
        </p:nvSpPr>
        <p:spPr/>
        <p:txBody>
          <a:bodyPr/>
          <a:lstStyle/>
          <a:p>
            <a:pPr marR="0" lvl="2" rtl="0"/>
            <a:r>
              <a:rPr lang="zh-CN" altLang="en-US" b="0" i="0" u="none" strike="noStrike" kern="100" baseline="0">
                <a:latin typeface="等线 Light" panose="02010600030101010101" pitchFamily="2" charset="-122"/>
                <a:ea typeface="等线 Light" panose="02010600030101010101" pitchFamily="2" charset="-122"/>
              </a:rPr>
              <a:t>（三）</a:t>
            </a:r>
            <a:r>
              <a:rPr lang="en-US" altLang="zh-CN" b="0" i="0" u="none" strike="noStrike" kern="100" baseline="0">
                <a:latin typeface="等线 Light" panose="02010600030101010101" pitchFamily="2" charset="-122"/>
                <a:ea typeface="等线 Light" panose="02010600030101010101" pitchFamily="2" charset="-122"/>
              </a:rPr>
              <a:t>《</a:t>
            </a:r>
            <a:r>
              <a:rPr lang="zh-CN" altLang="en-US" b="0" i="0" u="none" strike="noStrike" kern="100" baseline="0">
                <a:latin typeface="等线 Light" panose="02010600030101010101" pitchFamily="2" charset="-122"/>
                <a:ea typeface="等线 Light" panose="02010600030101010101" pitchFamily="2" charset="-122"/>
              </a:rPr>
              <a:t>精神卫生法</a:t>
            </a:r>
            <a:r>
              <a:rPr lang="en-US" altLang="zh-CN" b="0" i="0" u="none" strike="noStrike" kern="100" baseline="0">
                <a:latin typeface="等线 Light" panose="02010600030101010101" pitchFamily="2" charset="-122"/>
                <a:ea typeface="等线 Light" panose="02010600030101010101" pitchFamily="2" charset="-122"/>
              </a:rPr>
              <a:t>》</a:t>
            </a:r>
          </a:p>
          <a:p>
            <a:pPr marR="0" lvl="3" rtl="0"/>
            <a:r>
              <a:rPr lang="zh-CN" altLang="en-US" b="0" i="0" u="none" strike="noStrike" kern="100" baseline="0">
                <a:latin typeface="Times New Roman" panose="02020603050405020304" pitchFamily="18" charset="0"/>
                <a:ea typeface="宋体" panose="02010600030101010101" pitchFamily="2" charset="-122"/>
              </a:rPr>
              <a:t>精神疾病是指在各种生物学、心理学以及社会环境因素影响下，人的大脑功能失调，导致认知、情感、意志和行为等精神活动出现不同程度障碍的疾病。</a:t>
            </a:r>
          </a:p>
          <a:p>
            <a:pPr marR="0" lvl="3" rtl="0"/>
            <a:r>
              <a:rPr lang="zh-CN" altLang="en-US" b="0" i="0" u="none" strike="noStrike" kern="100" baseline="0">
                <a:latin typeface="Times New Roman" panose="02020603050405020304" pitchFamily="18" charset="0"/>
                <a:ea typeface="宋体" panose="02010600030101010101" pitchFamily="2" charset="-122"/>
              </a:rPr>
              <a:t>为了发展精神卫生事业，规范精神卫生服务，维护精神障碍患者的合法权益，</a:t>
            </a:r>
            <a:r>
              <a:rPr lang="en-US" altLang="zh-CN" b="0" i="0" u="none" strike="noStrike" kern="100" baseline="0">
                <a:latin typeface="Times New Roman" panose="02020603050405020304" pitchFamily="18" charset="0"/>
                <a:ea typeface="宋体" panose="02010600030101010101" pitchFamily="2" charset="-122"/>
              </a:rPr>
              <a:t>2012</a:t>
            </a:r>
            <a:r>
              <a:rPr lang="zh-CN" altLang="en-US" b="0" i="0" u="none" strike="noStrike" kern="100" baseline="0">
                <a:latin typeface="Times New Roman" panose="02020603050405020304" pitchFamily="18" charset="0"/>
                <a:ea typeface="宋体" panose="02010600030101010101" pitchFamily="2" charset="-122"/>
              </a:rPr>
              <a:t>年</a:t>
            </a:r>
            <a:r>
              <a:rPr lang="en-US" altLang="zh-CN" b="0" i="0" u="none" strike="noStrike" kern="100" baseline="0">
                <a:latin typeface="Times New Roman" panose="02020603050405020304" pitchFamily="18" charset="0"/>
                <a:ea typeface="宋体" panose="02010600030101010101" pitchFamily="2" charset="-122"/>
              </a:rPr>
              <a:t>10</a:t>
            </a:r>
            <a:r>
              <a:rPr lang="zh-CN" altLang="en-US" b="0" i="0" u="none" strike="noStrike" kern="100" baseline="0">
                <a:latin typeface="Times New Roman" panose="02020603050405020304" pitchFamily="18" charset="0"/>
                <a:ea typeface="宋体" panose="02010600030101010101" pitchFamily="2" charset="-122"/>
              </a:rPr>
              <a:t>月</a:t>
            </a:r>
            <a:r>
              <a:rPr lang="en-US" altLang="zh-CN" b="0" i="0" u="none" strike="noStrike" kern="100" baseline="0">
                <a:latin typeface="Times New Roman" panose="02020603050405020304" pitchFamily="18" charset="0"/>
                <a:ea typeface="宋体" panose="02010600030101010101" pitchFamily="2" charset="-122"/>
              </a:rPr>
              <a:t>26</a:t>
            </a:r>
            <a:r>
              <a:rPr lang="zh-CN" altLang="en-US" b="0" i="0" u="none" strike="noStrike" kern="100" baseline="0">
                <a:latin typeface="Times New Roman" panose="02020603050405020304" pitchFamily="18" charset="0"/>
                <a:ea typeface="宋体" panose="02010600030101010101" pitchFamily="2" charset="-122"/>
              </a:rPr>
              <a:t>日第十一届全国人大常委会第二十九次会议通过</a:t>
            </a:r>
            <a:r>
              <a:rPr lang="en-US" altLang="zh-CN" b="0" i="0" u="none" strike="noStrike" kern="100" baseline="0">
                <a:latin typeface="Times New Roman" panose="02020603050405020304" pitchFamily="18" charset="0"/>
                <a:ea typeface="宋体" panose="02010600030101010101" pitchFamily="2" charset="-122"/>
              </a:rPr>
              <a:t>《</a:t>
            </a:r>
            <a:r>
              <a:rPr lang="zh-CN" altLang="en-US" b="0" i="0" u="none" strike="noStrike" kern="100" baseline="0">
                <a:latin typeface="Times New Roman" panose="02020603050405020304" pitchFamily="18" charset="0"/>
                <a:ea typeface="宋体" panose="02010600030101010101" pitchFamily="2" charset="-122"/>
              </a:rPr>
              <a:t>精神卫生法</a:t>
            </a:r>
            <a:r>
              <a:rPr lang="en-US" altLang="zh-CN" b="0" i="0" u="none" strike="noStrike" kern="100" baseline="0">
                <a:latin typeface="Times New Roman" panose="02020603050405020304" pitchFamily="18" charset="0"/>
                <a:ea typeface="宋体" panose="02010600030101010101" pitchFamily="2" charset="-122"/>
              </a:rPr>
              <a:t>》</a:t>
            </a:r>
            <a:r>
              <a:rPr lang="zh-CN" altLang="en-US" b="0" i="0" u="none" strike="noStrike" kern="100" baseline="0">
                <a:latin typeface="Times New Roman" panose="02020603050405020304" pitchFamily="18" charset="0"/>
                <a:ea typeface="宋体" panose="02010600030101010101" pitchFamily="2" charset="-122"/>
              </a:rPr>
              <a:t>，自</a:t>
            </a:r>
            <a:r>
              <a:rPr lang="en-US" altLang="zh-CN" b="0" i="0" u="none" strike="noStrike" kern="100" baseline="0">
                <a:latin typeface="Times New Roman" panose="02020603050405020304" pitchFamily="18" charset="0"/>
                <a:ea typeface="宋体" panose="02010600030101010101" pitchFamily="2" charset="-122"/>
              </a:rPr>
              <a:t>2013</a:t>
            </a:r>
            <a:r>
              <a:rPr lang="zh-CN" altLang="en-US" b="0" i="0" u="none" strike="noStrike" kern="100" baseline="0">
                <a:latin typeface="Times New Roman" panose="02020603050405020304" pitchFamily="18" charset="0"/>
                <a:ea typeface="宋体" panose="02010600030101010101" pitchFamily="2" charset="-122"/>
              </a:rPr>
              <a:t>年</a:t>
            </a:r>
            <a:r>
              <a:rPr lang="en-US" altLang="zh-CN" b="0" i="0" u="none" strike="noStrike" kern="100" baseline="0">
                <a:latin typeface="Times New Roman" panose="02020603050405020304" pitchFamily="18" charset="0"/>
                <a:ea typeface="宋体" panose="02010600030101010101" pitchFamily="2" charset="-122"/>
              </a:rPr>
              <a:t>5</a:t>
            </a:r>
            <a:r>
              <a:rPr lang="zh-CN" altLang="en-US" b="0" i="0" u="none" strike="noStrike" kern="100" baseline="0">
                <a:latin typeface="Times New Roman" panose="02020603050405020304" pitchFamily="18" charset="0"/>
                <a:ea typeface="宋体" panose="02010600030101010101" pitchFamily="2" charset="-122"/>
              </a:rPr>
              <a:t>月</a:t>
            </a:r>
            <a:r>
              <a:rPr lang="en-US" altLang="zh-CN" b="0" i="0" u="none" strike="noStrike" kern="100" baseline="0">
                <a:latin typeface="Times New Roman" panose="02020603050405020304" pitchFamily="18" charset="0"/>
                <a:ea typeface="宋体" panose="02010600030101010101" pitchFamily="2" charset="-122"/>
              </a:rPr>
              <a:t>1</a:t>
            </a:r>
            <a:r>
              <a:rPr lang="zh-CN" altLang="en-US" b="0" i="0" u="none" strike="noStrike" kern="100" baseline="0">
                <a:latin typeface="Times New Roman" panose="02020603050405020304" pitchFamily="18" charset="0"/>
                <a:ea typeface="宋体" panose="02010600030101010101" pitchFamily="2" charset="-122"/>
              </a:rPr>
              <a:t>日起施行，经</a:t>
            </a:r>
            <a:r>
              <a:rPr lang="en-US" altLang="zh-CN" b="0" i="0" u="none" strike="noStrike" kern="100" baseline="0">
                <a:latin typeface="Times New Roman" panose="02020603050405020304" pitchFamily="18" charset="0"/>
                <a:ea typeface="宋体" panose="02010600030101010101" pitchFamily="2" charset="-122"/>
              </a:rPr>
              <a:t>2018</a:t>
            </a:r>
            <a:r>
              <a:rPr lang="zh-CN" altLang="en-US" b="0" i="0" u="none" strike="noStrike" kern="100" baseline="0">
                <a:latin typeface="Times New Roman" panose="02020603050405020304" pitchFamily="18" charset="0"/>
                <a:ea typeface="宋体" panose="02010600030101010101" pitchFamily="2" charset="-122"/>
              </a:rPr>
              <a:t>年修正。</a:t>
            </a:r>
            <a:endParaRPr lang="zh-CN" altLang="en-US"/>
          </a:p>
        </p:txBody>
      </p:sp>
    </p:spTree>
    <p:extLst>
      <p:ext uri="{BB962C8B-B14F-4D97-AF65-F5344CB8AC3E}">
        <p14:creationId xmlns:p14="http://schemas.microsoft.com/office/powerpoint/2010/main" val="15263234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C398B7-191E-490B-AE4B-B425DB7E39D5}"/>
              </a:ext>
            </a:extLst>
          </p:cNvPr>
          <p:cNvSpPr>
            <a:spLocks noGrp="1"/>
          </p:cNvSpPr>
          <p:nvPr>
            <p:ph type="title"/>
          </p:nvPr>
        </p:nvSpPr>
        <p:spPr/>
        <p:txBody>
          <a:bodyPr/>
          <a:lstStyle/>
          <a:p>
            <a:pPr marR="0" rtl="0"/>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1156B0D9-7EC5-463A-9A85-49BCCD2B7AEA}"/>
              </a:ext>
            </a:extLst>
          </p:cNvPr>
          <p:cNvSpPr>
            <a:spLocks noGrp="1"/>
          </p:cNvSpPr>
          <p:nvPr>
            <p:ph type="body" idx="1"/>
          </p:nvPr>
        </p:nvSpPr>
        <p:spPr/>
        <p:txBody>
          <a:bodyPr/>
          <a:lstStyle/>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原则</a:t>
            </a:r>
          </a:p>
          <a:p>
            <a:pPr marR="0" lvl="4" rtl="0"/>
            <a:r>
              <a:rPr lang="zh-CN" altLang="en-US" b="0" i="0" u="none" strike="noStrike" kern="100" baseline="0" dirty="0">
                <a:latin typeface="等线 Light" panose="02010600030101010101" pitchFamily="2" charset="-122"/>
                <a:ea typeface="等线 Light" panose="02010600030101010101" pitchFamily="2" charset="-122"/>
              </a:rPr>
              <a:t>精神卫生工作实行预防为主的方针，坚持预防、治疗和康复相结合的原则。精神障碍患者的人格尊严、人身和财产安全不受侵犯。精神障碍患者的教育、劳动、医疗以及从国家和社会获得物质帮助等方面的合法权益受法律保护。有关单位和个人应当对精神障碍患者的姓名、肖像、住址、工作单位、病历资料以及其他可能推断出其身份的信息予以保密；但是，依法履行职责需要公开的除外。全社会应当尊重、理解、关爱精神障碍患者。</a:t>
            </a:r>
          </a:p>
          <a:p>
            <a:pPr marR="0" lvl="4" rtl="0"/>
            <a:r>
              <a:rPr lang="zh-CN" altLang="en-US" b="0" i="0" u="none" strike="noStrike" kern="100" baseline="0" dirty="0">
                <a:latin typeface="等线 Light" panose="02010600030101010101" pitchFamily="2" charset="-122"/>
                <a:ea typeface="等线 Light" panose="02010600030101010101" pitchFamily="2" charset="-122"/>
              </a:rPr>
              <a:t>精神卫生工作实行政府组织领导、部门各负其责、家庭和单位尽力尽责、全社会共同参与的综合管理机制。精神障碍患者的监护人应当履行监护职责，维护精神障碍患者的合法权益。</a:t>
            </a:r>
          </a:p>
        </p:txBody>
      </p:sp>
    </p:spTree>
    <p:extLst>
      <p:ext uri="{BB962C8B-B14F-4D97-AF65-F5344CB8AC3E}">
        <p14:creationId xmlns:p14="http://schemas.microsoft.com/office/powerpoint/2010/main" val="29550314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2759E4-1CF1-49CF-A38D-C8168366631C}"/>
              </a:ext>
            </a:extLst>
          </p:cNvPr>
          <p:cNvSpPr>
            <a:spLocks noGrp="1"/>
          </p:cNvSpPr>
          <p:nvPr>
            <p:ph type="title"/>
          </p:nvPr>
        </p:nvSpPr>
        <p:spPr/>
        <p:txBody>
          <a:bodyPr/>
          <a:lstStyle/>
          <a:p>
            <a:pPr marR="0" rtl="0"/>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142BAC39-7AC3-42B6-8CB3-7ECDD7357682}"/>
              </a:ext>
            </a:extLst>
          </p:cNvPr>
          <p:cNvSpPr>
            <a:spLocks noGrp="1"/>
          </p:cNvSpPr>
          <p:nvPr>
            <p:ph type="body" idx="1"/>
          </p:nvPr>
        </p:nvSpPr>
        <p:spPr/>
        <p:txBody>
          <a:bodyPr>
            <a:normAutofit/>
          </a:bodyPr>
          <a:lstStyle/>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心理健康促进和精神障碍预防</a:t>
            </a:r>
          </a:p>
          <a:p>
            <a:pPr marR="0" lvl="4" rtl="0"/>
            <a:r>
              <a:rPr lang="zh-CN" altLang="en-US" b="0" i="0" u="none" strike="noStrike" kern="100" baseline="0" dirty="0">
                <a:latin typeface="等线 Light" panose="02010600030101010101" pitchFamily="2" charset="-122"/>
                <a:ea typeface="等线 Light" panose="02010600030101010101" pitchFamily="2" charset="-122"/>
              </a:rPr>
              <a:t>各级人民政府和县级以上人民政府有关部门制定的突发事件应急预案，应当包括心理援助的内容。用人单位应当创造有益于职工身心健康的工作环境，关注职工的心理健康。各级各类学校应当对学生进行精神卫生知识教育。心理咨询人员应当提高业务素质，遵守执业规范，为社会公众提供专业化的心理咨询服务。国务院卫生行政部门建立精神卫生监测网络，实行严重精神障碍发病报告制度，组织开展精神障碍发生状况、发展趋势等的监测和专题调查工作；会同有关部门、组织，建立精神卫生工作信息共享机制。</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246134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EC8430-5B93-489B-AC0A-FC1E5F6950F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087EC6D-6487-4365-98EE-565CE45B64BD}"/>
              </a:ext>
            </a:extLst>
          </p:cNvPr>
          <p:cNvSpPr>
            <a:spLocks noGrp="1"/>
          </p:cNvSpPr>
          <p:nvPr>
            <p:ph type="body" idx="1"/>
          </p:nvPr>
        </p:nvSpPr>
        <p:spPr/>
        <p:txBody>
          <a:bodyPr>
            <a:normAutofit/>
          </a:bodyPr>
          <a:lstStyle/>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3.</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精神障碍的诊断、治疗和康复</a:t>
            </a:r>
          </a:p>
          <a:p>
            <a:pPr marR="0" lvl="4" rtl="0"/>
            <a:r>
              <a:rPr lang="zh-CN" altLang="en-US" b="0" i="0" u="none" strike="noStrike" kern="100" baseline="0" dirty="0">
                <a:latin typeface="等线 Light" panose="02010600030101010101" pitchFamily="2" charset="-122"/>
                <a:ea typeface="等线 Light" panose="02010600030101010101" pitchFamily="2" charset="-122"/>
              </a:rPr>
              <a:t>精神障碍的诊断应当由精神科执业医师作出。精神障碍的住院治疗实行自愿原则，但是，就诊者为严重精神障碍患者并有伤害自身或他人的行为或危险的，应当对其实施住院治疗；经其监护人同意，医疗机构应当对患者实施住院治疗；监护人不同意的，医疗机构不得对患者实施住院治疗。监护人应当对在家居住的患者做好看护管理。医疗机构及其医务人员应当遵循精神障碍诊断标准和治疗规范，制定治疗方案，并向精神障碍患者或者其监护人告知治疗方案和治疗方法、目的以及可能产生的后果。禁止利用约束、隔离等保护性医疗措施惩罚精神障碍患者。医疗机构不得强迫精神障碍患者从事生产劳动。医疗机构及其医务人员应当尊重住院精神障碍患者的通讯和会见探访者等权利。</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381828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FB8904-68E3-47C3-B7AA-B9DDDD2028F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098CB69-91C0-4EDB-B2F8-38FD93C7C162}"/>
              </a:ext>
            </a:extLst>
          </p:cNvPr>
          <p:cNvSpPr>
            <a:spLocks noGrp="1"/>
          </p:cNvSpPr>
          <p:nvPr>
            <p:ph type="body" idx="1"/>
          </p:nvPr>
        </p:nvSpPr>
        <p:spPr/>
        <p:txBody>
          <a:bodyPr>
            <a:normAutofit/>
          </a:bodyPr>
          <a:lstStyle/>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4.</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精神障碍的康复</a:t>
            </a:r>
          </a:p>
          <a:p>
            <a:pPr marR="0" lvl="4" rtl="0"/>
            <a:r>
              <a:rPr lang="zh-CN" altLang="en-US" b="0" i="0" u="none" strike="noStrike" kern="100" baseline="0" dirty="0">
                <a:latin typeface="等线 Light" panose="02010600030101010101" pitchFamily="2" charset="-122"/>
                <a:ea typeface="等线 Light" panose="02010600030101010101" pitchFamily="2" charset="-122"/>
              </a:rPr>
              <a:t>医疗机构应当为在家居住的严重精神障碍患者提供精神科基本药物维持治疗，并为社区康复机构提供有关精神障碍康复的技术指导和支持。用人单位应当根据精神障碍患者的实际情况，安排患者从事力所能及的工作，保障患者享有同等待遇，安排患者参加必要的职业技能培训，提高患者的就业能力，为患者创造适宜的工作环境，对患者在工作中取得的成绩予以鼓励。精神障碍患者的监护人应当协助患者进行生活自理能力和社会适应能力等方面的康复训练。</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961209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6D6CE2-3530-4F74-AA49-7D022227506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96ACB47-B03E-44A7-861A-176FC4B1F77D}"/>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（二）基本医疗卫生服务</a:t>
            </a: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基本医疗卫生与健康促进法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十五条规定基本医疗卫生服务的定义和范围：“基本医疗卫生服务，是指维护人体健康所必需、与经济社会发展水平相适应、公民可公平获得的，采用适宜药物、适宜技术、适宜设备提供的疾病预防、诊断、治疗、护理和康复等服务。基本医疗卫生服务包括基本公共卫生服务和基本医疗服务。基本公共卫生服务由国家免费提供。”</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0833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6FF275-DB46-41F8-AC90-5C2345EF2BB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F9577AF-E785-43D8-93F5-4D8A828F795B}"/>
              </a:ext>
            </a:extLst>
          </p:cNvPr>
          <p:cNvSpPr>
            <a:spLocks noGrp="1"/>
          </p:cNvSpPr>
          <p:nvPr>
            <p:ph type="body" idx="1"/>
          </p:nvPr>
        </p:nvSpPr>
        <p:spPr/>
        <p:txBody>
          <a:bodyPr>
            <a:normAutofit/>
          </a:bodyPr>
          <a:lstStyle/>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5.</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保障措施与法律责任</a:t>
            </a:r>
          </a:p>
          <a:p>
            <a:pPr marR="0" lvl="4" rtl="0"/>
            <a:r>
              <a:rPr lang="zh-CN" altLang="en-US" b="0" i="0" u="none" strike="noStrike" kern="100" baseline="0" dirty="0">
                <a:latin typeface="等线 Light" panose="02010600030101010101" pitchFamily="2" charset="-122"/>
                <a:ea typeface="等线 Light" panose="02010600030101010101" pitchFamily="2" charset="-122"/>
              </a:rPr>
              <a:t>县级以上人民政府卫生行政部门应当组织医疗机构为严重精神障碍患者免费提供基本公共卫生服务。精神卫生工作人员的人格尊严、人身安全不受侵犯，精神卫生工作人员依法履行职责受法律保护。全社会应当尊重精神卫生工作人员。</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精神卫生法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还明确规定了县级以上人民政府卫生行政部门和其他有关部门、医疗机构及其工作人员、有关单位和个人违反该法规定的法律责任。</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6494943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0A03E8-8AA0-42BA-A032-49A95EA9211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709D2FB-622E-4B78-8992-AC6E574A4DCD}"/>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（四）</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艾滋病防治条例</a:t>
            </a:r>
            <a:r>
              <a:rPr lang="en-US" altLang="zh-CN" b="0" i="0" u="none" strike="noStrike" kern="100" baseline="0" dirty="0">
                <a:latin typeface="等线 Light" panose="02010600030101010101" pitchFamily="2" charset="-122"/>
                <a:ea typeface="等线 Light" panose="02010600030101010101" pitchFamily="2" charset="-122"/>
              </a:rPr>
              <a:t>》</a:t>
            </a:r>
          </a:p>
          <a:p>
            <a:pPr marR="0" lvl="4" rtl="0"/>
            <a:r>
              <a:rPr lang="zh-CN" altLang="en-US" b="0" i="0" u="none" strike="noStrike" kern="100" baseline="0" dirty="0">
                <a:latin typeface="等线 Light" panose="02010600030101010101" pitchFamily="2" charset="-122"/>
                <a:ea typeface="等线 Light" panose="02010600030101010101" pitchFamily="2" charset="-122"/>
              </a:rPr>
              <a:t>艾滋病是一种由人类免疫缺陷病毒引起的危害大、病死率高的严重传染病。</a:t>
            </a:r>
          </a:p>
          <a:p>
            <a:pPr marR="0" lvl="4" rtl="0"/>
            <a:r>
              <a:rPr lang="zh-CN" altLang="en-US" b="0" i="0" u="none" strike="noStrike" kern="100" baseline="0" dirty="0">
                <a:latin typeface="等线 Light" panose="02010600030101010101" pitchFamily="2" charset="-122"/>
                <a:ea typeface="等线 Light" panose="02010600030101010101" pitchFamily="2" charset="-122"/>
              </a:rPr>
              <a:t>为了预防、控制艾滋病的发生与流行，保障人体健康和公共卫生，</a:t>
            </a:r>
            <a:r>
              <a:rPr lang="en-US" altLang="zh-CN" b="0" i="0" u="none" strike="noStrike" kern="100" baseline="0" dirty="0">
                <a:latin typeface="等线 Light" panose="02010600030101010101" pitchFamily="2" charset="-122"/>
                <a:ea typeface="等线 Light" panose="02010600030101010101" pitchFamily="2" charset="-122"/>
              </a:rPr>
              <a:t>2006</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月国务院公布了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艾滋病防治条例</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，并于</a:t>
            </a:r>
            <a:r>
              <a:rPr lang="en-US" altLang="zh-CN" b="0" i="0" u="none" strike="noStrike" kern="100" baseline="0" dirty="0">
                <a:latin typeface="等线 Light" panose="02010600030101010101" pitchFamily="2" charset="-122"/>
                <a:ea typeface="等线 Light" panose="02010600030101010101" pitchFamily="2" charset="-122"/>
              </a:rPr>
              <a:t>2019</a:t>
            </a:r>
            <a:r>
              <a:rPr lang="zh-CN" altLang="en-US" b="0" i="0" u="none" strike="noStrike" kern="100" baseline="0" dirty="0">
                <a:latin typeface="等线 Light" panose="02010600030101010101" pitchFamily="2" charset="-122"/>
                <a:ea typeface="等线 Light" panose="02010600030101010101" pitchFamily="2" charset="-122"/>
              </a:rPr>
              <a:t>年进行修正。该条例提出：艾滋病防治工作坚持预防为主、防治结合的方针，建立政府组织领导、部门各负其责、全社会共同参与的机制，加强宣传教育，采取行为干预和关怀救助等措施，实行综合防治。</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051723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7F63E8-80D4-48A6-974A-993BF24804E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E8D8D89-FC66-41F7-B715-3233ACB65141}"/>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．艾滋病治疗的规定</a:t>
            </a:r>
          </a:p>
          <a:p>
            <a:pPr marR="0" lvl="4" rtl="0"/>
            <a:r>
              <a:rPr lang="zh-CN" altLang="en-US" b="0" i="0" u="none" strike="noStrike" kern="100" baseline="0" dirty="0">
                <a:latin typeface="等线 Light" panose="02010600030101010101" pitchFamily="2" charset="-122"/>
                <a:ea typeface="等线 Light" panose="02010600030101010101" pitchFamily="2" charset="-122"/>
              </a:rPr>
              <a:t>首先，医疗机构应当为艾滋病病毒感染者和艾滋病病人提供艾滋病防治咨询、诊断和治疗服务。医疗机构不得因就诊的病人是艾滋病病毒感染者或者艾滋病病人，推诿或者拒绝对其及其他疾病进行治疗。</a:t>
            </a:r>
          </a:p>
          <a:p>
            <a:pPr marR="0" lvl="4" rtl="0"/>
            <a:r>
              <a:rPr lang="zh-CN" altLang="en-US" b="0" i="0" u="none" strike="noStrike" kern="100" baseline="0" dirty="0">
                <a:latin typeface="等线 Light" panose="02010600030101010101" pitchFamily="2" charset="-122"/>
                <a:ea typeface="等线 Light" panose="02010600030101010101" pitchFamily="2" charset="-122"/>
              </a:rPr>
              <a:t>其次，对确诊的艾滋病病毒感染者和艾滋病病人，医疗卫生机构的工作人员应当将其感染或者发病的事实告知本人；本人为无行为能力人或者限制行为能力人的，应当告知其监护人。</a:t>
            </a:r>
          </a:p>
          <a:p>
            <a:pPr marR="0" lvl="4" rtl="0"/>
            <a:r>
              <a:rPr lang="zh-CN" altLang="en-US" b="0" i="0" u="none" strike="noStrike" kern="100" baseline="0" dirty="0">
                <a:latin typeface="等线 Light" panose="02010600030101010101" pitchFamily="2" charset="-122"/>
                <a:ea typeface="等线 Light" panose="02010600030101010101" pitchFamily="2" charset="-122"/>
              </a:rPr>
              <a:t>再次，医疗卫生机构应当按照国务院卫生主管部门制定的</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预防艾滋病母婴传播技术指导方案</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的规定，对孕产妇提供艾滋病防治咨询和检测，对感染艾滋病病毒的孕产妇及婴儿提供预防艾滋病母婴传播的咨询、产前指导、阻断、治疗、产后访视、婴儿随访和检测等服务。</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8106927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BD60BB-9E2B-408D-A4F9-594B95A9433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693E2D2-48D1-4DD5-B649-BA46C1468AD8}"/>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．艾滋病救助的规定</a:t>
            </a:r>
          </a:p>
          <a:p>
            <a:pPr marR="0" lvl="4" rtl="0"/>
            <a:r>
              <a:rPr lang="zh-CN" altLang="en-US" b="0" i="0" u="none" strike="noStrike" kern="100" baseline="0" dirty="0">
                <a:latin typeface="宋体" panose="02010600030101010101" pitchFamily="2" charset="-122"/>
                <a:ea typeface="等线 Light" panose="02010600030101010101" pitchFamily="2" charset="-122"/>
              </a:rPr>
              <a:t>①</a:t>
            </a:r>
            <a:r>
              <a:rPr lang="zh-CN" altLang="en-US" b="0" i="0" u="none" strike="noStrike" kern="100" baseline="0" dirty="0">
                <a:latin typeface="等线 Light" panose="02010600030101010101" pitchFamily="2" charset="-122"/>
                <a:ea typeface="等线 Light" panose="02010600030101010101" pitchFamily="2" charset="-122"/>
              </a:rPr>
              <a:t>关于关怀救助。县级以上人民政府应当采取下列艾滋病防治关怀救助措施，具体包括：第一，向农村艾滋病病人和城镇经济困难的艾滋病病人免费提供抗艾滋病病毒的治疗药品。第二，对农村和城镇经济困难的艾滋病病毒感染者、艾滋病病人适当减免抗机会性感染治疗药品的费用。第三，向接受艾滋病咨询、检测的人员免费提供咨询和初筛检测。第四，向感染艾滋病病毒的孕产妇免费提供预防艾滋病母婴传播的治疗和咨询。 </a:t>
            </a:r>
          </a:p>
          <a:p>
            <a:pPr marR="0" lvl="4" rtl="0"/>
            <a:r>
              <a:rPr lang="zh-CN" altLang="en-US" b="0" i="0" u="none" strike="noStrike" kern="100" baseline="0" dirty="0">
                <a:latin typeface="宋体" panose="02010600030101010101" pitchFamily="2" charset="-122"/>
                <a:ea typeface="等线 Light" panose="02010600030101010101" pitchFamily="2" charset="-122"/>
              </a:rPr>
              <a:t>②</a:t>
            </a:r>
            <a:r>
              <a:rPr lang="zh-CN" altLang="en-US" b="0" i="0" u="none" strike="noStrike" kern="100" baseline="0" dirty="0">
                <a:latin typeface="等线 Light" panose="02010600030101010101" pitchFamily="2" charset="-122"/>
                <a:ea typeface="等线 Light" panose="02010600030101010101" pitchFamily="2" charset="-122"/>
              </a:rPr>
              <a:t>关于教育救助。生活困难的艾滋病病人遗留的孤儿和感染艾滋病病毒的未成年人接受义务教育的，应当免收杂费、书本费；接受学前教育和高中阶段教育的，应当减免学费等相关费用。 </a:t>
            </a:r>
          </a:p>
          <a:p>
            <a:pPr marR="0" lvl="4" rtl="0"/>
            <a:r>
              <a:rPr lang="zh-CN" altLang="en-US" b="0" i="0" u="none" strike="noStrike" kern="100" baseline="0" dirty="0">
                <a:latin typeface="宋体" panose="02010600030101010101" pitchFamily="2" charset="-122"/>
                <a:ea typeface="等线 Light" panose="02010600030101010101" pitchFamily="2" charset="-122"/>
              </a:rPr>
              <a:t>③</a:t>
            </a:r>
            <a:r>
              <a:rPr lang="zh-CN" altLang="en-US" b="0" i="0" u="none" strike="noStrike" kern="100" baseline="0" dirty="0">
                <a:latin typeface="等线 Light" panose="02010600030101010101" pitchFamily="2" charset="-122"/>
                <a:ea typeface="等线 Light" panose="02010600030101010101" pitchFamily="2" charset="-122"/>
              </a:rPr>
              <a:t>关于生活救助。县级以上地方人民政府应当对生活困难并符合社会救助条件的艾滋病病毒感染者、艾滋病病人及其家属给予生活救助。 </a:t>
            </a:r>
          </a:p>
          <a:p>
            <a:pPr marR="0" lvl="4" rtl="0"/>
            <a:r>
              <a:rPr lang="zh-CN" altLang="en-US" b="0" i="0" u="none" strike="noStrike" kern="100" baseline="0" dirty="0">
                <a:latin typeface="宋体" panose="02010600030101010101" pitchFamily="2" charset="-122"/>
                <a:ea typeface="等线 Light" panose="02010600030101010101" pitchFamily="2" charset="-122"/>
              </a:rPr>
              <a:t>④</a:t>
            </a:r>
            <a:r>
              <a:rPr lang="zh-CN" altLang="en-US" b="0" i="0" u="none" strike="noStrike" kern="100" baseline="0" dirty="0">
                <a:latin typeface="等线 Light" panose="02010600030101010101" pitchFamily="2" charset="-122"/>
                <a:ea typeface="等线 Light" panose="02010600030101010101" pitchFamily="2" charset="-122"/>
              </a:rPr>
              <a:t>关于生产与工作救助。县级以上地方人民政府有关部门应当创造条件，扶持由劳动能力的艾滋病病毒感染者和艾滋病病人从事力所能及的生产和工作。</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7165704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C79217-F4EC-472A-B303-86CAF893BFE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D6D80EC-E7A6-4AB3-A4E0-70BC1B4CB455}"/>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（五）</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地方病预防控制工作规范</a:t>
            </a:r>
            <a:r>
              <a:rPr lang="en-US" altLang="zh-CN" b="0" i="0" u="none" strike="noStrike" kern="100" baseline="0" dirty="0">
                <a:latin typeface="等线 Light" panose="02010600030101010101" pitchFamily="2" charset="-122"/>
                <a:ea typeface="等线 Light" panose="02010600030101010101" pitchFamily="2" charset="-122"/>
              </a:rPr>
              <a:t>》</a:t>
            </a:r>
          </a:p>
          <a:p>
            <a:pPr marR="0" lvl="4" rtl="0"/>
            <a:r>
              <a:rPr lang="zh-CN" altLang="en-US" b="0" i="0" u="none" strike="noStrike" kern="100" baseline="0" dirty="0">
                <a:latin typeface="等线 Light" panose="02010600030101010101" pitchFamily="2" charset="-122"/>
                <a:ea typeface="等线 Light" panose="02010600030101010101" pitchFamily="2" charset="-122"/>
              </a:rPr>
              <a:t>地方病是呈地区性发病特点的一类疾病。我国主要有碘缺乏病、水源性高碘危害、地方性氟中毒和地方性砷中毒、大骨节病以及克山病等地方病。</a:t>
            </a:r>
          </a:p>
          <a:p>
            <a:pPr marR="0" lvl="4" rtl="0"/>
            <a:r>
              <a:rPr lang="en-US" altLang="zh-CN" b="0" i="0" u="none" strike="noStrike" kern="100" baseline="0" dirty="0">
                <a:latin typeface="等线 Light" panose="02010600030101010101" pitchFamily="2" charset="-122"/>
                <a:ea typeface="等线 Light" panose="02010600030101010101" pitchFamily="2" charset="-122"/>
              </a:rPr>
              <a:t>2020</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12</a:t>
            </a:r>
            <a:r>
              <a:rPr lang="zh-CN" altLang="en-US" b="0" i="0" u="none" strike="noStrike" kern="100" baseline="0" dirty="0">
                <a:latin typeface="等线 Light" panose="02010600030101010101" pitchFamily="2" charset="-122"/>
                <a:ea typeface="等线 Light" panose="02010600030101010101" pitchFamily="2" charset="-122"/>
              </a:rPr>
              <a:t>月</a:t>
            </a:r>
            <a:r>
              <a:rPr lang="en-US" altLang="zh-CN" b="0" i="0" u="none" strike="noStrike" kern="100" baseline="0" dirty="0">
                <a:latin typeface="等线 Light" panose="02010600030101010101" pitchFamily="2" charset="-122"/>
                <a:ea typeface="等线 Light" panose="02010600030101010101" pitchFamily="2" charset="-122"/>
              </a:rPr>
              <a:t>15</a:t>
            </a:r>
            <a:r>
              <a:rPr lang="zh-CN" altLang="en-US" b="0" i="0" u="none" strike="noStrike" kern="100" baseline="0" dirty="0">
                <a:latin typeface="等线 Light" panose="02010600030101010101" pitchFamily="2" charset="-122"/>
                <a:ea typeface="等线 Light" panose="02010600030101010101" pitchFamily="2" charset="-122"/>
              </a:rPr>
              <a:t>日，国家卫生健康委办公厅印发</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地方病预防控制工作规范（试行）</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（以下简称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规范</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），从机构、职责和人员、工作计划和实施方案、监测与调查、干预与管理、信息管理、能力建设、综合评价等</a:t>
            </a:r>
            <a:r>
              <a:rPr lang="en-US" altLang="zh-CN" b="0" i="0" u="none" strike="noStrike" kern="100" baseline="0" dirty="0">
                <a:latin typeface="等线 Light" panose="02010600030101010101" pitchFamily="2" charset="-122"/>
                <a:ea typeface="等线 Light" panose="02010600030101010101" pitchFamily="2" charset="-122"/>
              </a:rPr>
              <a:t>7</a:t>
            </a:r>
            <a:r>
              <a:rPr lang="zh-CN" altLang="en-US" b="0" i="0" u="none" strike="noStrike" kern="100" baseline="0" dirty="0">
                <a:latin typeface="等线 Light" panose="02010600030101010101" pitchFamily="2" charset="-122"/>
                <a:ea typeface="等线 Light" panose="02010600030101010101" pitchFamily="2" charset="-122"/>
              </a:rPr>
              <a:t>个部分，对卫生健康行政部门、疾病预防控制机构、基层医疗卫生机构、医院的职责、任务和基本工作流程等进行了规定。</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9154376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19BBDD-84DE-44BF-A187-274BB6FBAF6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2D5A9FE-47EA-464D-826D-57E8774FBB02}"/>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．机构和职责</a:t>
            </a:r>
          </a:p>
          <a:p>
            <a:pPr marR="0" lvl="4" rtl="0"/>
            <a:r>
              <a:rPr lang="zh-CN" altLang="en-US" b="0" i="0" u="none" strike="noStrike" kern="100" baseline="0" dirty="0">
                <a:latin typeface="等线 Light" panose="02010600030101010101" pitchFamily="2" charset="-122"/>
                <a:ea typeface="等线 Light" panose="02010600030101010101" pitchFamily="2" charset="-122"/>
              </a:rPr>
              <a:t>地方病防治工作在卫生健康行政部门的组织领导与协调下，由疾病预防控制机构（含地方病防治机构，下同）、基层医疗卫生机构和医院共同组成地方病综合防治网络。卫生健康行政部门负责辖区地方病防治工作的组织领导与协调。疾病预防控制机构负责地方病防治工作的技术指导与业务管理。基层医疗卫生机构包括城市社区卫生服务中心和服务站、农村乡镇卫生院和村卫生室，主要职责是配合疾病预防控制机构承担线索调查、信息录入、建立档案、地方病患者健康管理和开展健康教育等工作。医院负责执行国家、辖区地方病防治规划和方案要求的地方病防治工作。</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3459416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F5C1A5-54F8-4596-991F-B5B419EFE6C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F624BA0-101D-43FE-A109-22DC7A0D62FA}"/>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2. </a:t>
            </a:r>
            <a:r>
              <a:rPr lang="zh-CN" altLang="en-US" b="0" i="0" u="none" strike="noStrike" kern="100" baseline="0" dirty="0">
                <a:latin typeface="Times New Roman" panose="02020603050405020304" pitchFamily="18" charset="0"/>
                <a:ea typeface="宋体" panose="02010600030101010101" pitchFamily="2" charset="-122"/>
              </a:rPr>
              <a:t>监测与调查</a:t>
            </a:r>
          </a:p>
          <a:p>
            <a:pPr marR="0" lvl="4" rtl="0"/>
            <a:r>
              <a:rPr lang="zh-CN" altLang="en-US" b="0" i="0" u="none" strike="noStrike" kern="100" baseline="0" dirty="0">
                <a:latin typeface="等线 Light" panose="02010600030101010101" pitchFamily="2" charset="-122"/>
                <a:ea typeface="等线 Light" panose="02010600030101010101" pitchFamily="2" charset="-122"/>
              </a:rPr>
              <a:t>建立和完善地方病监测体系、开展地方病监测与调查是动态掌握地方病发病、患病及危险因素的流行状况和变化趋势，确定地方病防治措施落实，制定政策和评价防治措施落实效果的重要基础。地方病监测包括：碘缺乏病监测、水源性高碘地区监测、饮水型氟中毒监测、燃煤污染型氟中毒监测、饮茶型地氟病监测、饮水型砷中毒监测、燃煤污染型砷中毒监测、大骨节病监测和克山病监测。各病种监测信息纳入全民健康信息化疾病预防控制信息系统中进行维护和管理。</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3825121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DF8939-2C01-45A8-8CB1-280C6E2CDD8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C179280-2BEA-47D4-A349-EEA8E53ED374}"/>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3. </a:t>
            </a:r>
            <a:r>
              <a:rPr lang="zh-CN" altLang="en-US" b="0" i="0" u="none" strike="noStrike" kern="100" baseline="0" dirty="0">
                <a:latin typeface="Times New Roman" panose="02020603050405020304" pitchFamily="18" charset="0"/>
                <a:ea typeface="宋体" panose="02010600030101010101" pitchFamily="2" charset="-122"/>
              </a:rPr>
              <a:t>干预与管理</a:t>
            </a:r>
          </a:p>
          <a:p>
            <a:pPr marR="0" lvl="4" rtl="0"/>
            <a:r>
              <a:rPr lang="zh-CN" altLang="en-US" b="0" i="0" u="none" strike="noStrike" kern="100" baseline="0" dirty="0">
                <a:latin typeface="等线 Light" panose="02010600030101010101" pitchFamily="2" charset="-122"/>
                <a:ea typeface="等线 Light" panose="02010600030101010101" pitchFamily="2" charset="-122"/>
              </a:rPr>
              <a:t>地方病的干预与管理需要各级卫生健康行政部门、疾病预防控制机构、基层医疗卫生机构、医院的密切协作，同时需要其他相关部门的密切支持配合，以及全社会和广大群众的积极参与。干预工作主要面向三类人群：一般人群、高风险人群和患病人群。通过积极开展防治和健康教育，做到早期发现和管理，减轻疾病负担，控制疾病发生。采取食盐加碘控制碘缺乏病等措施。</a:t>
            </a:r>
          </a:p>
          <a:p>
            <a:pPr marR="0" lvl="0" rtl="0"/>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218479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466724-3AB5-4305-9364-665192A36F3A}"/>
              </a:ext>
            </a:extLst>
          </p:cNvPr>
          <p:cNvSpPr>
            <a:spLocks noGrp="1"/>
          </p:cNvSpPr>
          <p:nvPr>
            <p:ph type="title"/>
          </p:nvPr>
        </p:nvSpPr>
        <p:spPr/>
        <p:txBody>
          <a:bodyPr/>
          <a:lstStyle/>
          <a:p>
            <a:pPr marR="0" lvl="0" rtl="0"/>
            <a:r>
              <a:rPr lang="zh-CN" altLang="en-US" b="0" i="0" u="none" strike="noStrike" kern="100" baseline="0" dirty="0">
                <a:latin typeface="Arial" panose="020B0604020202020204" pitchFamily="34" charset="0"/>
                <a:ea typeface="宋体" panose="02010600030101010101" pitchFamily="2" charset="-122"/>
              </a:rPr>
              <a:t>第二节  健康中国建设</a:t>
            </a:r>
            <a:endParaRPr lang="zh-CN" altLang="en-US" dirty="0"/>
          </a:p>
        </p:txBody>
      </p:sp>
      <p:sp>
        <p:nvSpPr>
          <p:cNvPr id="3" name="文本占位符 2">
            <a:extLst>
              <a:ext uri="{FF2B5EF4-FFF2-40B4-BE49-F238E27FC236}">
                <a16:creationId xmlns:a16="http://schemas.microsoft.com/office/drawing/2014/main" id="{6CBB7448-31C3-4E38-A1FC-FC7993ECB705}"/>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党的十九大报告将“实施健康中国战略”作为国家发展基本方略中的重要内容。</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健康中国</a:t>
            </a:r>
            <a:r>
              <a:rPr lang="en-US" altLang="zh-CN" b="0" i="0" u="none" strike="noStrike" kern="100" baseline="0" dirty="0">
                <a:latin typeface="Times New Roman" panose="02020603050405020304" pitchFamily="18" charset="0"/>
                <a:ea typeface="宋体" panose="02010600030101010101" pitchFamily="2" charset="-122"/>
              </a:rPr>
              <a:t>2030”</a:t>
            </a:r>
            <a:r>
              <a:rPr lang="zh-CN" altLang="en-US" b="0" i="0" u="none" strike="noStrike" kern="100" baseline="0" dirty="0">
                <a:latin typeface="Times New Roman" panose="02020603050405020304" pitchFamily="18" charset="0"/>
                <a:ea typeface="宋体" panose="02010600030101010101" pitchFamily="2" charset="-122"/>
              </a:rPr>
              <a:t>规划纲要</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明确“以基层为重点，以改革创新为动力，预防为主，中西医并重，将健康融入所有政策，人民共建共享”为我国卫生与健康工作方针，俗称“</a:t>
            </a:r>
            <a:r>
              <a:rPr lang="en-US" altLang="zh-CN" b="0" i="0" u="none" strike="noStrike" kern="100" baseline="0" dirty="0">
                <a:latin typeface="Times New Roman" panose="02020603050405020304" pitchFamily="18" charset="0"/>
                <a:ea typeface="宋体" panose="02010600030101010101" pitchFamily="2" charset="-122"/>
              </a:rPr>
              <a:t>38</a:t>
            </a:r>
            <a:r>
              <a:rPr lang="zh-CN" altLang="en-US" b="0" i="0" u="none" strike="noStrike" kern="100" baseline="0" dirty="0">
                <a:latin typeface="Times New Roman" panose="02020603050405020304" pitchFamily="18" charset="0"/>
                <a:ea typeface="宋体" panose="02010600030101010101" pitchFamily="2" charset="-122"/>
              </a:rPr>
              <a:t>字卫生方针”。</a:t>
            </a:r>
          </a:p>
          <a:p>
            <a:pPr marR="0" lvl="1"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中华人民共和国国民经济和社会发展第十四个五年规划和</a:t>
            </a:r>
            <a:r>
              <a:rPr lang="en-US" altLang="zh-CN" b="0" i="0" u="none" strike="noStrike" kern="100" baseline="0" dirty="0">
                <a:latin typeface="Times New Roman" panose="02020603050405020304" pitchFamily="18" charset="0"/>
                <a:ea typeface="宋体" panose="02010600030101010101" pitchFamily="2" charset="-122"/>
              </a:rPr>
              <a:t>2035</a:t>
            </a:r>
            <a:r>
              <a:rPr lang="zh-CN" altLang="en-US" b="0" i="0" u="none" strike="noStrike" kern="100" baseline="0" dirty="0">
                <a:latin typeface="Times New Roman" panose="02020603050405020304" pitchFamily="18" charset="0"/>
                <a:ea typeface="宋体" panose="02010600030101010101" pitchFamily="2" charset="-122"/>
              </a:rPr>
              <a:t>年远景目标纲要</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提出，全面推进健康中国建设；把保障人民健康放在优先发展的战略位置，坚持预防为主的方针，深入实施健康中国行动，完善国民健康促进政策，织牢国家公共卫生防护网，为人民提供全方位全生命期健康服务；构建强大公共卫生体系、深化医药卫生体制改革、健全全民医保制度、推动中医药传承创新、建设体育强国、深入开展爱国卫生运动。</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5198320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22CDC0-3852-407F-B296-4F4902C6D0B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DB44F00-2D68-460D-89F4-13BCB68FAD83}"/>
              </a:ext>
            </a:extLst>
          </p:cNvPr>
          <p:cNvSpPr>
            <a:spLocks noGrp="1"/>
          </p:cNvSpPr>
          <p:nvPr>
            <p:ph type="body" idx="1"/>
          </p:nvPr>
        </p:nvSpPr>
        <p:spPr/>
        <p:txBody>
          <a:bodyPr>
            <a:normAutofit fontScale="85000" lnSpcReduction="20000"/>
          </a:bodyPr>
          <a:lstStyle/>
          <a:p>
            <a:pPr marR="0" lvl="1" rtl="0"/>
            <a:r>
              <a:rPr lang="zh-CN" altLang="en-US" b="0" i="0" u="none" strike="noStrike" baseline="0" dirty="0">
                <a:latin typeface="Times New Roman" panose="02020603050405020304" pitchFamily="18" charset="0"/>
                <a:ea typeface="宋体" panose="02010600030101010101" pitchFamily="2" charset="-122"/>
              </a:rPr>
              <a:t>一、构建强大公共卫生体系</a:t>
            </a:r>
          </a:p>
          <a:p>
            <a:pPr marR="0" lvl="2" rtl="0"/>
            <a:r>
              <a:rPr lang="zh-CN" altLang="en-US" b="0" i="0" u="none" strike="noStrike" kern="100" baseline="0" dirty="0">
                <a:solidFill>
                  <a:prstClr val="black"/>
                </a:solidFill>
                <a:latin typeface="等线 Light" panose="02010600030101010101" pitchFamily="2" charset="-122"/>
                <a:ea typeface="等线 Light" panose="02010600030101010101" pitchFamily="2" charset="-122"/>
              </a:rPr>
              <a:t>（一）公共卫生体系的主要内容</a:t>
            </a:r>
          </a:p>
          <a:p>
            <a:pPr marR="0" lvl="3" rtl="0"/>
            <a:r>
              <a:rPr lang="zh-CN" altLang="en-US" b="0" i="0" u="none" strike="noStrike" kern="100" baseline="0" dirty="0">
                <a:latin typeface="Times New Roman" panose="02020603050405020304" pitchFamily="18" charset="0"/>
                <a:ea typeface="宋体" panose="02010600030101010101" pitchFamily="2" charset="-122"/>
              </a:rPr>
              <a:t>公共卫生是医疗卫生服务体系的组成部分，其主要功能是通过政府的公共政策促进民众健康、预防疾病和对民众提供健康保护。世界卫生组织在</a:t>
            </a:r>
            <a:r>
              <a:rPr lang="en-US" altLang="zh-CN" b="0" i="0" u="none" strike="noStrike" kern="100" baseline="0" dirty="0">
                <a:latin typeface="Times New Roman" panose="02020603050405020304" pitchFamily="18" charset="0"/>
                <a:ea typeface="宋体" panose="02010600030101010101" pitchFamily="2" charset="-122"/>
              </a:rPr>
              <a:t>2006-2007</a:t>
            </a:r>
            <a:r>
              <a:rPr lang="zh-CN" altLang="en-US" b="0" i="0" u="none" strike="noStrike" kern="100" baseline="0" dirty="0">
                <a:latin typeface="Times New Roman" panose="02020603050405020304" pitchFamily="18" charset="0"/>
                <a:ea typeface="宋体" panose="02010600030101010101" pitchFamily="2" charset="-122"/>
              </a:rPr>
              <a:t>年提出的公共卫生的基本内容包括：</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）传染病预防和控制，传染病研究；</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）流行性疾病的预警和反应；</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）疟疾、结核、</a:t>
            </a:r>
            <a:r>
              <a:rPr lang="en-US" altLang="zh-CN" b="0" i="0" u="none" strike="noStrike" kern="100" baseline="0" dirty="0">
                <a:latin typeface="Times New Roman" panose="02020603050405020304" pitchFamily="18" charset="0"/>
                <a:ea typeface="宋体" panose="02010600030101010101" pitchFamily="2" charset="-122"/>
              </a:rPr>
              <a:t>HIV/</a:t>
            </a:r>
            <a:r>
              <a:rPr lang="zh-CN" altLang="en-US" b="0" i="0" u="none" strike="noStrike" kern="100" baseline="0" dirty="0">
                <a:latin typeface="Times New Roman" panose="02020603050405020304" pitchFamily="18" charset="0"/>
                <a:ea typeface="宋体" panose="02010600030101010101" pitchFamily="2" charset="-122"/>
              </a:rPr>
              <a:t>艾滋病；</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）慢性非传染病的监测、预防和管理；</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）健康促进；</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6</a:t>
            </a:r>
            <a:r>
              <a:rPr lang="zh-CN" altLang="en-US" b="0" i="0" u="none" strike="noStrike" kern="100" baseline="0" dirty="0">
                <a:latin typeface="Times New Roman" panose="02020603050405020304" pitchFamily="18" charset="0"/>
                <a:ea typeface="宋体" panose="02010600030101010101" pitchFamily="2" charset="-122"/>
              </a:rPr>
              <a:t>）精神卫生和物质滥用；</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7</a:t>
            </a:r>
            <a:r>
              <a:rPr lang="zh-CN" altLang="en-US" b="0" i="0" u="none" strike="noStrike" kern="100" baseline="0" dirty="0">
                <a:latin typeface="Times New Roman" panose="02020603050405020304" pitchFamily="18" charset="0"/>
                <a:ea typeface="宋体" panose="02010600030101010101" pitchFamily="2" charset="-122"/>
              </a:rPr>
              <a:t>）烟草、营养、卫生与环境、食品安全、暴力、损伤和残疾；</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8</a:t>
            </a:r>
            <a:r>
              <a:rPr lang="zh-CN" altLang="en-US" b="0" i="0" u="none" strike="noStrike" kern="100" baseline="0" dirty="0">
                <a:latin typeface="Times New Roman" panose="02020603050405020304" pitchFamily="18" charset="0"/>
                <a:ea typeface="宋体" panose="02010600030101010101" pitchFamily="2" charset="-122"/>
              </a:rPr>
              <a:t>）殖卫生、确保母婴平安和儿童与青少年</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卫生；</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9</a:t>
            </a:r>
            <a:r>
              <a:rPr lang="zh-CN" altLang="en-US" b="0" i="0" u="none" strike="noStrike" kern="100" baseline="0" dirty="0">
                <a:latin typeface="Times New Roman" panose="02020603050405020304" pitchFamily="18" charset="0"/>
                <a:ea typeface="宋体" panose="02010600030101010101" pitchFamily="2" charset="-122"/>
              </a:rPr>
              <a:t>）基本药物、基本卫生技术、免疫和疫苗的开发。</a:t>
            </a:r>
          </a:p>
          <a:p>
            <a:pPr marR="0" lvl="3" rtl="0"/>
            <a:r>
              <a:rPr lang="zh-CN" altLang="en-US" b="0" i="0" u="none" strike="noStrike" kern="100" baseline="0" dirty="0">
                <a:latin typeface="Times New Roman" panose="02020603050405020304" pitchFamily="18" charset="0"/>
                <a:ea typeface="宋体" panose="02010600030101010101" pitchFamily="2" charset="-122"/>
              </a:rPr>
              <a:t>目前我国已经形成了以政府为主导，包括国家、省、市、区县、乡镇各级各类医疗卫生机构为主体，财政、社保、农业、教育、体育、科技和食药监、媒体等多个部门配合，全社会参与的公共卫生服务体系，提供的公共卫生服务从中央辐射到省、市、县，并建立了县、村“三级农村卫生网络”；同时注重进行流行病学调查、慢性病调查、健康信息沟通与交流等全方位的公共卫生研究，已实现对传染病疫情监测、健康危害因素监测、死因检测等重要公共卫生数据的实时管理，传染病控制和应急反应能力明显提高。</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65246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B46FE2-D10E-40BD-B2B8-A592505B428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9A3C9EB-EF5D-40F6-9680-252FAF43C506}"/>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国家实行预防接种制度，加强免疫规划工作；居民有依法接种免疫规划疫苗的权利和义务；政府向居民免费提供免疫规划疫苗。国家加强职业健康保护，用人单位应当控制职业病危害因素，采取工程技术、个体防护和健康管理等综合治理措施，改善工作环境和劳动条件。</a:t>
            </a:r>
          </a:p>
          <a:p>
            <a:pPr marR="0" lvl="3" rtl="0"/>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国家建立传染病防控制度，制定传染病防治规划并组织实施，加强传染病监测预警，坚持预防为主、防治结合，联防联控、群防群控、源头防控、综合治理，阻断传播途径，保护易感人群，降低传染病的危害。国家建立慢性非传染性疾病防控与管理制度，对慢性非传染性疾病及其致病危险因素开展监测、调查和综合防控干预，及时发现高危人群，为患者和高危人群提供诊疗、早期干预、随访管理和健康教育等服务。</a:t>
            </a:r>
          </a:p>
        </p:txBody>
      </p:sp>
    </p:spTree>
    <p:extLst>
      <p:ext uri="{BB962C8B-B14F-4D97-AF65-F5344CB8AC3E}">
        <p14:creationId xmlns:p14="http://schemas.microsoft.com/office/powerpoint/2010/main" val="6834208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82A516-C7D0-4882-902D-393B5461818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02271AF-7157-41C8-9E53-609A8948378A}"/>
              </a:ext>
            </a:extLst>
          </p:cNvPr>
          <p:cNvSpPr>
            <a:spLocks noGrp="1"/>
          </p:cNvSpPr>
          <p:nvPr>
            <p:ph type="body" idx="1"/>
          </p:nvPr>
        </p:nvSpPr>
        <p:spPr/>
        <p:txBody>
          <a:bodyPr>
            <a:normAutofit/>
          </a:bodyPr>
          <a:lstStyle/>
          <a:p>
            <a:pPr marR="0" lvl="2" rtl="0"/>
            <a:r>
              <a:rPr lang="zh-CN" altLang="en-US" b="0" i="0" u="none" strike="noStrike" kern="100" baseline="0" dirty="0">
                <a:solidFill>
                  <a:prstClr val="black"/>
                </a:solidFill>
                <a:latin typeface="等线 Light" panose="02010600030101010101" pitchFamily="2" charset="-122"/>
                <a:ea typeface="等线 Light" panose="02010600030101010101" pitchFamily="2" charset="-122"/>
              </a:rPr>
              <a:t>（二）防治重大疾病</a:t>
            </a:r>
          </a:p>
          <a:p>
            <a:pPr marR="0" lvl="3" rtl="0"/>
            <a:r>
              <a:rPr lang="en-US" altLang="zh-CN" b="0" i="0" u="none" strike="noStrike" kern="100" baseline="0" dirty="0">
                <a:latin typeface="Times New Roman" panose="02020603050405020304" pitchFamily="18" charset="0"/>
                <a:ea typeface="宋体" panose="02010600030101010101" pitchFamily="2" charset="-122"/>
              </a:rPr>
              <a:t>1. </a:t>
            </a:r>
            <a:r>
              <a:rPr lang="zh-CN" altLang="en-US" b="0" i="0" u="none" strike="noStrike" kern="100" baseline="0" dirty="0">
                <a:latin typeface="Times New Roman" panose="02020603050405020304" pitchFamily="18" charset="0"/>
                <a:ea typeface="宋体" panose="02010600030101010101" pitchFamily="2" charset="-122"/>
              </a:rPr>
              <a:t>慢性病综合防控</a:t>
            </a:r>
          </a:p>
          <a:p>
            <a:pPr marR="0" lvl="4" rtl="0"/>
            <a:r>
              <a:rPr lang="zh-CN" altLang="en-US" b="0" i="0" u="none" strike="noStrike" kern="100" baseline="0" dirty="0">
                <a:latin typeface="等线 Light" panose="02010600030101010101" pitchFamily="2" charset="-122"/>
                <a:ea typeface="等线 Light" panose="02010600030101010101" pitchFamily="2" charset="-122"/>
              </a:rPr>
              <a:t>慢性病是指不构成传染、具有长期积累形成疾病形态损害的疾病的总称。一旦防治不及，会造成经济、生命等方面的危害。常见的慢性病主要有心脑血管疾病、癌症、糖尿病等。</a:t>
            </a:r>
          </a:p>
          <a:p>
            <a:pPr marR="0" lvl="4" rtl="0"/>
            <a:r>
              <a:rPr lang="en-US" altLang="zh-CN" b="0" i="0" u="none" strike="noStrike" kern="100" baseline="0" dirty="0">
                <a:latin typeface="等线 Light" panose="02010600030101010101" pitchFamily="2" charset="-122"/>
                <a:ea typeface="等线 Light" panose="02010600030101010101" pitchFamily="2" charset="-122"/>
              </a:rPr>
              <a:t>2017</a:t>
            </a:r>
            <a:r>
              <a:rPr lang="zh-CN" altLang="en-US" b="0" i="0" u="none" strike="noStrike" kern="100" baseline="0" dirty="0">
                <a:latin typeface="等线 Light" panose="02010600030101010101" pitchFamily="2" charset="-122"/>
                <a:ea typeface="等线 Light" panose="02010600030101010101" pitchFamily="2" charset="-122"/>
              </a:rPr>
              <a:t>年，国务院印发</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中国防治慢性病中长期规划（</a:t>
            </a:r>
            <a:r>
              <a:rPr lang="en-US" altLang="zh-CN" b="0" i="0" u="none" strike="noStrike" kern="100" baseline="0" dirty="0">
                <a:latin typeface="等线 Light" panose="02010600030101010101" pitchFamily="2" charset="-122"/>
                <a:ea typeface="等线 Light" panose="02010600030101010101" pitchFamily="2" charset="-122"/>
              </a:rPr>
              <a:t>2017—2025</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规划提出八大策略与措施：一是加强健康教育，提升全民健康素质；二是实施早诊早治，降低高危人群发病风险；三是强化规范诊疗，提高治疗效果；四是促进医防协同，实现全流程健康管理；五是完善保障政策，切实减轻群众就医负担；六是控制危险因素，营造健康支持性环境；七是统筹社会资源，创新驱动健康服务业发展；八是增强科技支撑，促进监测评价和研发创新。</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8922239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6EFCD2-E285-464E-A694-7EDCBAF9E36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034A2C2-3CBB-4442-82E9-AE5B9188AE32}"/>
              </a:ext>
            </a:extLst>
          </p:cNvPr>
          <p:cNvSpPr>
            <a:spLocks noGrp="1"/>
          </p:cNvSpPr>
          <p:nvPr>
            <p:ph type="body" idx="1"/>
          </p:nvPr>
        </p:nvSpPr>
        <p:spPr/>
        <p:txBody>
          <a:bodyPr>
            <a:normAutofit fontScale="92500" lnSpcReduction="10000"/>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．重大传染病防控</a:t>
            </a:r>
          </a:p>
          <a:p>
            <a:pPr marR="0" lvl="4" rtl="0"/>
            <a:r>
              <a:rPr lang="zh-CN" altLang="en-US" b="0" i="0" u="none" strike="noStrike" kern="100" baseline="0" dirty="0">
                <a:latin typeface="等线 Light" panose="02010600030101010101" pitchFamily="2" charset="-122"/>
                <a:ea typeface="等线 Light" panose="02010600030101010101" pitchFamily="2" charset="-122"/>
              </a:rPr>
              <a:t>加强重大传染病防控。</a:t>
            </a:r>
          </a:p>
          <a:p>
            <a:pPr marR="0" lvl="4" rtl="0"/>
            <a:r>
              <a:rPr lang="zh-CN" altLang="en-US" b="0" i="0" u="none" strike="noStrike" kern="100" baseline="0" dirty="0">
                <a:latin typeface="等线 Light" panose="02010600030101010101" pitchFamily="2" charset="-122"/>
                <a:ea typeface="等线 Light" panose="02010600030101010101" pitchFamily="2" charset="-122"/>
              </a:rPr>
              <a:t>完善传染病监测预警机制。</a:t>
            </a:r>
          </a:p>
          <a:p>
            <a:pPr marR="0" lvl="4" rtl="0"/>
            <a:r>
              <a:rPr lang="zh-CN" altLang="en-US" b="0" i="0" u="none" strike="noStrike" kern="100" baseline="0" dirty="0">
                <a:latin typeface="等线 Light" panose="02010600030101010101" pitchFamily="2" charset="-122"/>
                <a:ea typeface="等线 Light" panose="02010600030101010101" pitchFamily="2" charset="-122"/>
              </a:rPr>
              <a:t>继续实施扩大国家免疫规划，适龄儿童国家免疫规划疫苗接种率维持在较高水平，建立预防接种异常反应补偿保险机制。</a:t>
            </a:r>
          </a:p>
          <a:p>
            <a:pPr marR="0" lvl="4" rtl="0"/>
            <a:r>
              <a:rPr lang="zh-CN" altLang="en-US" b="0" i="0" u="none" strike="noStrike" kern="100" baseline="0" dirty="0">
                <a:latin typeface="等线 Light" panose="02010600030101010101" pitchFamily="2" charset="-122"/>
                <a:ea typeface="等线 Light" panose="02010600030101010101" pitchFamily="2" charset="-122"/>
              </a:rPr>
              <a:t>加强艾滋病检测、抗病毒治疗和随访管理，全面落实临床用血核酸检测和预防艾滋病母婴传播，疫情保持在低流行水平。</a:t>
            </a:r>
          </a:p>
          <a:p>
            <a:pPr marR="0" lvl="4" rtl="0"/>
            <a:r>
              <a:rPr lang="zh-CN" altLang="en-US" b="0" i="0" u="none" strike="noStrike" kern="100" baseline="0" dirty="0">
                <a:latin typeface="等线 Light" panose="02010600030101010101" pitchFamily="2" charset="-122"/>
                <a:ea typeface="等线 Light" panose="02010600030101010101" pitchFamily="2" charset="-122"/>
              </a:rPr>
              <a:t>建立结核病防治综合服务模式，加强耐多药肺结核筛查和监测，规范肺结核诊疗管理，全国肺结核疫情持续下降。</a:t>
            </a:r>
          </a:p>
          <a:p>
            <a:pPr marR="0" lvl="4" rtl="0"/>
            <a:r>
              <a:rPr lang="zh-CN" altLang="en-US" b="0" i="0" u="none" strike="noStrike" kern="100" baseline="0" dirty="0">
                <a:latin typeface="等线 Light" panose="02010600030101010101" pitchFamily="2" charset="-122"/>
                <a:ea typeface="等线 Light" panose="02010600030101010101" pitchFamily="2" charset="-122"/>
              </a:rPr>
              <a:t>有效应对流感、手足口病、登革热、麻疹等重点传染病疫情。</a:t>
            </a:r>
          </a:p>
          <a:p>
            <a:pPr marR="0" lvl="4" rtl="0"/>
            <a:r>
              <a:rPr lang="zh-CN" altLang="en-US" b="0" i="0" u="none" strike="noStrike" kern="100" baseline="0" dirty="0">
                <a:latin typeface="等线 Light" panose="02010600030101010101" pitchFamily="2" charset="-122"/>
                <a:ea typeface="等线 Light" panose="02010600030101010101" pitchFamily="2" charset="-122"/>
              </a:rPr>
              <a:t>继续坚持以传染源控制为主的血吸虫病综合防治策略，全国所有流行县达到消除血吸虫病标准。</a:t>
            </a:r>
          </a:p>
          <a:p>
            <a:pPr marR="0" lvl="4" rtl="0"/>
            <a:r>
              <a:rPr lang="zh-CN" altLang="en-US" b="0" i="0" u="none" strike="noStrike" kern="100" baseline="0" dirty="0">
                <a:latin typeface="等线 Light" panose="02010600030101010101" pitchFamily="2" charset="-122"/>
                <a:ea typeface="等线 Light" panose="02010600030101010101" pitchFamily="2" charset="-122"/>
              </a:rPr>
              <a:t>继续巩固全国消除疟疾成果。</a:t>
            </a:r>
          </a:p>
          <a:p>
            <a:pPr marR="0" lvl="4" rtl="0"/>
            <a:r>
              <a:rPr lang="zh-CN" altLang="en-US" b="0" i="0" u="none" strike="noStrike" kern="100" baseline="0" dirty="0">
                <a:latin typeface="等线 Light" panose="02010600030101010101" pitchFamily="2" charset="-122"/>
                <a:ea typeface="等线 Light" panose="02010600030101010101" pitchFamily="2" charset="-122"/>
              </a:rPr>
              <a:t>全国所有流行县基本控制包虫病等重点寄生虫病流行。</a:t>
            </a:r>
          </a:p>
          <a:p>
            <a:pPr marR="0" lvl="4" rtl="0"/>
            <a:r>
              <a:rPr lang="zh-CN" altLang="en-US" b="0" i="0" u="none" strike="noStrike" kern="100" baseline="0" dirty="0">
                <a:latin typeface="等线 Light" panose="02010600030101010101" pitchFamily="2" charset="-122"/>
                <a:ea typeface="等线 Light" panose="02010600030101010101" pitchFamily="2" charset="-122"/>
              </a:rPr>
              <a:t>保持控制和消除重点地方病，使地方病不再成为危害人民健康的重点问题。</a:t>
            </a:r>
          </a:p>
          <a:p>
            <a:pPr marR="0" lvl="4" rtl="0"/>
            <a:r>
              <a:rPr lang="zh-CN" altLang="en-US" b="0" i="0" u="none" strike="noStrike" kern="100" baseline="0" dirty="0">
                <a:latin typeface="等线 Light" panose="02010600030101010101" pitchFamily="2" charset="-122"/>
                <a:ea typeface="等线 Light" panose="02010600030101010101" pitchFamily="2" charset="-122"/>
              </a:rPr>
              <a:t>加强突发急性传染病防治，积极防范输入性突发急性传染病，加强鼠疫等传统烈性传染病防控。</a:t>
            </a:r>
          </a:p>
          <a:p>
            <a:pPr marR="0" lvl="4" rtl="0"/>
            <a:r>
              <a:rPr lang="zh-CN" altLang="en-US" b="0" i="0" u="none" strike="noStrike" kern="100" baseline="0" dirty="0">
                <a:latin typeface="等线 Light" panose="02010600030101010101" pitchFamily="2" charset="-122"/>
                <a:ea typeface="等线 Light" panose="02010600030101010101" pitchFamily="2" charset="-122"/>
              </a:rPr>
              <a:t>强化重大动物源性传染病的源头治理。</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4098026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C72E9-19F5-4602-9163-C839957E68E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3ACA258-5DF5-4B14-BE0F-35B23389C1D4}"/>
              </a:ext>
            </a:extLst>
          </p:cNvPr>
          <p:cNvSpPr>
            <a:spLocks noGrp="1"/>
          </p:cNvSpPr>
          <p:nvPr>
            <p:ph type="body" idx="1"/>
          </p:nvPr>
        </p:nvSpPr>
        <p:spPr/>
        <p:txBody>
          <a:bodyPr>
            <a:normAutofit lnSpcReduction="10000"/>
          </a:bodyPr>
          <a:lstStyle/>
          <a:p>
            <a:pPr marR="0" lvl="2" rtl="0"/>
            <a:r>
              <a:rPr lang="zh-CN" altLang="en-US" b="0" i="0" u="none" strike="noStrike" kern="100" baseline="0" dirty="0">
                <a:solidFill>
                  <a:prstClr val="black"/>
                </a:solidFill>
                <a:latin typeface="等线 Light" panose="02010600030101010101" pitchFamily="2" charset="-122"/>
                <a:ea typeface="等线 Light" panose="02010600030101010101" pitchFamily="2" charset="-122"/>
              </a:rPr>
              <a:t>（三）推进基本公共卫生服务均等化</a:t>
            </a:r>
          </a:p>
          <a:p>
            <a:pPr marR="0" lvl="3" rtl="0"/>
            <a:r>
              <a:rPr lang="zh-CN" altLang="en-US" b="0" i="0" u="none" strike="noStrike" kern="100" baseline="0" dirty="0">
                <a:latin typeface="Times New Roman" panose="02020603050405020304" pitchFamily="18" charset="0"/>
                <a:ea typeface="宋体" panose="02010600030101010101" pitchFamily="2" charset="-122"/>
              </a:rPr>
              <a:t>现阶段国家基本公共卫生服务项目主要包括：</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）建立居民健康档案；</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）健康教育；</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）预防接种；</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）传染病防治；</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）高血压、糖尿病等慢性病和重性精神疾病管理；</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6</a:t>
            </a:r>
            <a:r>
              <a:rPr lang="zh-CN" altLang="en-US" b="0" i="0" u="none" strike="noStrike" kern="100" baseline="0" dirty="0">
                <a:latin typeface="Times New Roman" panose="02020603050405020304" pitchFamily="18" charset="0"/>
                <a:ea typeface="宋体" panose="02010600030101010101" pitchFamily="2" charset="-122"/>
              </a:rPr>
              <a:t>）儿童保健；</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7</a:t>
            </a:r>
            <a:r>
              <a:rPr lang="zh-CN" altLang="en-US" b="0" i="0" u="none" strike="noStrike" kern="100" baseline="0" dirty="0">
                <a:latin typeface="Times New Roman" panose="02020603050405020304" pitchFamily="18" charset="0"/>
                <a:ea typeface="宋体" panose="02010600030101010101" pitchFamily="2" charset="-122"/>
              </a:rPr>
              <a:t>）孕产妇保健；</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8</a:t>
            </a:r>
            <a:r>
              <a:rPr lang="zh-CN" altLang="en-US" b="0" i="0" u="none" strike="noStrike" kern="100" baseline="0" dirty="0">
                <a:latin typeface="Times New Roman" panose="02020603050405020304" pitchFamily="18" charset="0"/>
                <a:ea typeface="宋体" panose="02010600030101010101" pitchFamily="2" charset="-122"/>
              </a:rPr>
              <a:t>）老年人保健等。国家和各地区还针对主要传染病、慢性病、地方病、职业病等重大疾病和严重威胁妇女、儿童等重点人群的健康问题以及突发公共卫生事件预防和处置需要，制定和实施重大公共卫生服务项目，并适时充实调整。</a:t>
            </a:r>
          </a:p>
          <a:p>
            <a:pPr marR="0" lvl="3" rtl="0"/>
            <a:r>
              <a:rPr lang="zh-CN" altLang="en-US" b="0" i="0" u="none" strike="noStrike" kern="100" baseline="0" dirty="0">
                <a:latin typeface="Times New Roman" panose="02020603050405020304" pitchFamily="18" charset="0"/>
                <a:ea typeface="宋体" panose="02010600030101010101" pitchFamily="2" charset="-122"/>
              </a:rPr>
              <a:t>继续实施完善国家基本公共卫生服务项目和重大公共卫生服务项目，加强疾病经济负担研究，适时调整项目经费标准，不断丰富和拓展服务内容，提高服务质量，使城乡居民享有均等化的基本公共卫生服务，做好流动人口基本公共卫生计生服务均等化工作。</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977063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15BEA0-7B84-4ABD-A494-F5B74918DFF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7FA2A51-E8E5-4642-90C5-AF0E8304E3B5}"/>
              </a:ext>
            </a:extLst>
          </p:cNvPr>
          <p:cNvSpPr>
            <a:spLocks noGrp="1"/>
          </p:cNvSpPr>
          <p:nvPr>
            <p:ph type="body" idx="1"/>
          </p:nvPr>
        </p:nvSpPr>
        <p:spPr/>
        <p:txBody>
          <a:bodyPr>
            <a:normAutofit/>
          </a:bodyPr>
          <a:lstStyle/>
          <a:p>
            <a:pPr marR="0" lvl="1" rtl="0"/>
            <a:r>
              <a:rPr lang="zh-CN" altLang="en-US" b="0" i="0" u="none" strike="noStrike" baseline="0" dirty="0">
                <a:latin typeface="Times New Roman" panose="02020603050405020304" pitchFamily="18" charset="0"/>
                <a:ea typeface="宋体" panose="02010600030101010101" pitchFamily="2" charset="-122"/>
              </a:rPr>
              <a:t>二、</a:t>
            </a:r>
            <a:r>
              <a:rPr lang="zh-CN" altLang="en-US" b="0" i="0" u="none" strike="noStrike" kern="100" baseline="0" dirty="0">
                <a:latin typeface="Times New Roman" panose="02020603050405020304" pitchFamily="18" charset="0"/>
                <a:ea typeface="宋体" panose="02010600030101010101" pitchFamily="2" charset="-122"/>
              </a:rPr>
              <a:t>深化医药卫生体制改革</a:t>
            </a:r>
          </a:p>
          <a:p>
            <a:pPr marR="0" lvl="3" rtl="0"/>
            <a:r>
              <a:rPr lang="zh-CN" altLang="en-US" b="0" i="0" u="none" strike="noStrike" kern="100" baseline="0" dirty="0">
                <a:latin typeface="Times New Roman" panose="02020603050405020304" pitchFamily="18" charset="0"/>
                <a:ea typeface="宋体" panose="02010600030101010101" pitchFamily="2" charset="-122"/>
              </a:rPr>
              <a:t>改革开放以来，我国积极探索适应市场经济体制的医疗服务体系改革之路，一方面，城市医疗服务机构发展迅速，城市大医院的建设在数量和质量上有了很大提高，临床学科水平、解决疑难重症能力等各方面都达到了前所未有的高度，医疗服务的供给能力大幅度提升。另一方面，由于医疗费用上涨，医疗保障不足，以及农村医疗服务在一定时期里发展缓慢，导致城乡居民看病贵、看病难的问题依然存在。</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5830131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F7F223-B214-4EF7-8A79-2FBC4804F05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F79DC29-91A2-4F6F-934E-3FC274529B71}"/>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（一）完善医疗卫生服务体系</a:t>
            </a:r>
          </a:p>
          <a:p>
            <a:pPr marR="0" lvl="3" rtl="0"/>
            <a:r>
              <a:rPr lang="zh-CN" altLang="en-US" b="0" i="0" u="none" strike="noStrike" kern="100" baseline="0" dirty="0">
                <a:latin typeface="Times New Roman" panose="02020603050405020304" pitchFamily="18" charset="0"/>
                <a:ea typeface="宋体" panose="02010600030101010101" pitchFamily="2" charset="-122"/>
              </a:rPr>
              <a:t>全面建成体系完整、分工明确、功能互补、密切协作、运行高效的整合型医疗卫生服务体系。县和市域内基本医疗卫生资源按常住人口和服务半径合理布局，实现人人享有均等化的基本医疗卫生服务；省级及以上分区域统筹配置，整合推进区域医疗资源共享，基本实现优质医疗卫生资源配置均衡化，省域内人人享有均质化的危急重症、疑难病症诊疗和专科医疗服务；依托现有机构，建设一批引领国内、具有全球影响力的国家级医学中心，建设一批区域医学中心和国家临床重点专科群，推进京津冀、长江经济带等区域医疗卫生协同发展，带动医疗服务区域发展和整体水平提升。加强康复、老年病、长期护理、慢性病管理、安宁疗护等接续性医疗机构建设。实施健康扶贫工程，加大对中西部贫困地区医疗卫生机构建设支持力度，提升服务能力，保障贫困人口健康。</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483342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5D7BC2-7C9A-4258-B3C7-114AE371461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3A88830-C086-4174-8FCC-43825879F991}"/>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（二）创新医疗卫生服务供给模式</a:t>
            </a:r>
          </a:p>
          <a:p>
            <a:pPr marR="0" lvl="3" rtl="0"/>
            <a:r>
              <a:rPr lang="zh-CN" altLang="en-US" b="0" i="0" u="none" strike="noStrike" kern="100" baseline="0" dirty="0">
                <a:latin typeface="Times New Roman" panose="02020603050405020304" pitchFamily="18" charset="0"/>
                <a:ea typeface="宋体" panose="02010600030101010101" pitchFamily="2" charset="-122"/>
              </a:rPr>
              <a:t>建立专业公共卫生机构、综合和专科医院、基层医疗卫生机构“三位一体”的重大疾病防控机制，建立信息共享、互联互通机制，推进慢性病防、治、管整体融合发展，实现医防结合。建立不同层级、不同类别、不同举办主体医疗卫生机构间目标明确、权责清晰的分工协作机制，不断完善服务网络、运行机制和激励机制，基层普遍具备居民健康守门人的能力。完善家庭医生签约服务，全面建立成熟完善的分级诊疗制度，形成基层首诊、双向转诊、上下联动、急慢分治的合理就医秩序，健全治疗－康复－长期护理服务链。引导三级公立医院逐步减少普通门诊，重点发展危急重症、疑难病症诊疗。完善医疗联合体、医院集团等多种分工协作模式，提高服务体系整体绩效。加快医疗卫生领域军民融合，积极发挥军队医疗卫生机构作用，更好为人民服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3376219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44C9D1-FAF1-43AD-B7A8-3E471F9BE68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E1BC402-D7C8-4202-B720-4AE72573802B}"/>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（三）提升医疗服务水平和质量</a:t>
            </a:r>
          </a:p>
          <a:p>
            <a:pPr marR="0" lvl="3" rtl="0"/>
            <a:r>
              <a:rPr lang="zh-CN" altLang="en-US" b="0" i="0" u="none" strike="noStrike" kern="100" baseline="0" dirty="0">
                <a:latin typeface="Times New Roman" panose="02020603050405020304" pitchFamily="18" charset="0"/>
                <a:ea typeface="宋体" panose="02010600030101010101" pitchFamily="2" charset="-122"/>
              </a:rPr>
              <a:t>建立与国际接轨、体现中国特色的医疗质量管理与控制体系，基本健全覆盖主要专业的国家、省、市三级医疗质量控制组织，推出一批国际化标准规范。建设医疗质量管理与控制信息化平台，实现全行业全方位精准、实时管理与控制，持续改进医疗质量和医疗安全，提升医疗服务同质化程度，再住院率、抗菌药物使用率等主要医疗服务质量指标达到或接近世界先进水平。全面实施临床路径管理，规范诊疗行为，优化诊疗流程，增强患者就医获得感。推进合理用药，保障临床用血安全，基本实现医疗机构检查、检验结果互认。加强医疗服务人文关怀，构建和谐医患关系。依法严厉打击涉医违法犯罪行为特别是伤害医务人员的暴力犯罪行为，保护医务人员安全。</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360140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BB1696-570B-4B11-A8BD-8859337AA0B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9749D40-5F1B-4DDE-85B2-CB37E9330B72}"/>
              </a:ext>
            </a:extLst>
          </p:cNvPr>
          <p:cNvSpPr>
            <a:spLocks noGrp="1"/>
          </p:cNvSpPr>
          <p:nvPr>
            <p:ph type="body" idx="1"/>
          </p:nvPr>
        </p:nvSpPr>
        <p:spPr/>
        <p:txBody>
          <a:bodyPr>
            <a:normAutofit fontScale="925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三、健全医疗保障体系</a:t>
            </a:r>
          </a:p>
          <a:p>
            <a:pPr marR="0" lvl="2" rtl="0"/>
            <a:r>
              <a:rPr lang="zh-CN" altLang="en-US" b="0" i="0" u="none" strike="noStrike" kern="100" baseline="0" dirty="0">
                <a:latin typeface="等线 Light" panose="02010600030101010101" pitchFamily="2" charset="-122"/>
                <a:ea typeface="等线 Light" panose="02010600030101010101" pitchFamily="2" charset="-122"/>
              </a:rPr>
              <a:t>（一）完善全民医保及其管理服务体系</a:t>
            </a:r>
          </a:p>
          <a:p>
            <a:pPr marR="0" lvl="3" rtl="0"/>
            <a:r>
              <a:rPr lang="zh-CN" altLang="en-US" b="0" i="0" u="none" strike="noStrike" kern="100" baseline="0" dirty="0">
                <a:latin typeface="Times New Roman" panose="02020603050405020304" pitchFamily="18" charset="0"/>
                <a:ea typeface="宋体" panose="02010600030101010101" pitchFamily="2" charset="-122"/>
              </a:rPr>
              <a:t>健全以基本医疗保障为主体、其他多种形式补充保险和商业健康保险为补充的多层次医疗保障体系。整合城乡居民基本医保制度和经办管理。健全基本医疗保险稳定可持续筹资和待遇水平调整机制，实现基金中长期精算平衡。完善医保缴费参保政策，均衡单位和个人缴费负担，合理确定政府与个人分担比例。改进职工医保个人账户，开展门诊统筹。进一步健全重特大疾病医疗保障机制，加强基本医保、城乡居民大病保险、商业健康保险与医疗救助等的有效衔接。</a:t>
            </a:r>
          </a:p>
          <a:p>
            <a:pPr marR="0" lvl="3" rtl="0"/>
            <a:r>
              <a:rPr lang="zh-CN" altLang="en-US" b="0" i="0" u="none" strike="noStrike" kern="100" baseline="0" dirty="0">
                <a:latin typeface="Times New Roman" panose="02020603050405020304" pitchFamily="18" charset="0"/>
                <a:ea typeface="宋体" panose="02010600030101010101" pitchFamily="2" charset="-122"/>
              </a:rPr>
              <a:t>严格落实医疗保险基金预算管理。全面推进医保支付方式改革，积极推进按病种付费、按人头付费，积极探索按疾病诊断相关分组付费（</a:t>
            </a:r>
            <a:r>
              <a:rPr lang="en-US" altLang="zh-CN" b="0" i="0" u="none" strike="noStrike" kern="100" baseline="0" dirty="0">
                <a:latin typeface="Times New Roman" panose="02020603050405020304" pitchFamily="18" charset="0"/>
                <a:ea typeface="宋体" panose="02010600030101010101" pitchFamily="2" charset="-122"/>
              </a:rPr>
              <a:t>DRGs</a:t>
            </a:r>
            <a:r>
              <a:rPr lang="zh-CN" altLang="en-US" b="0" i="0" u="none" strike="noStrike" kern="100" baseline="0" dirty="0">
                <a:latin typeface="Times New Roman" panose="02020603050405020304" pitchFamily="18" charset="0"/>
                <a:ea typeface="宋体" panose="02010600030101010101" pitchFamily="2" charset="-122"/>
              </a:rPr>
              <a:t>）、按服务绩效付费，形成总额预算管理下的复合式付费方式，健全医保经办机构与医疗机构的谈判协商与风险分担机制。加快推进基本医保异地就医结算，实现跨省异地安置退休人员住院医疗费用直接结算和符合转诊规定的异地就医住院费用直接结算。全面实现医保智能监控，将医保对医疗机构的监管延伸到医务人员。逐步引入社会力量参与医保经办。加强医疗保险基础标准建设和应用。</a:t>
            </a:r>
          </a:p>
          <a:p>
            <a:pPr marR="0" lvl="3" rtl="0"/>
            <a:r>
              <a:rPr lang="zh-CN" altLang="en-US" b="0" i="0" u="none" strike="noStrike" kern="100" baseline="0" dirty="0">
                <a:latin typeface="Times New Roman" panose="02020603050405020304" pitchFamily="18" charset="0"/>
                <a:ea typeface="宋体" panose="02010600030101010101" pitchFamily="2" charset="-122"/>
              </a:rPr>
              <a:t>此外，积极发展商业健康保险。落实税收等优惠政策，鼓励企业、个人参加商业健康保险及多种形式的补充保险。丰富健康保险产品，鼓励开发与健康管理服务相关的健康保险产品。促进商业保险公司与医疗、体检、护理等机构合作，发展健康管理组织等新型组织形式。</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3940222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BEFD58-E3AC-472B-BD92-34CA920FDC2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7DE2693-4BA6-46CA-B0E1-940AC018890A}"/>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（二）完善药品供应保障体系</a:t>
            </a:r>
          </a:p>
          <a:p>
            <a:pPr marR="0" lvl="3" rtl="0"/>
            <a:r>
              <a:rPr lang="en-US" altLang="zh-CN" b="0" i="0" u="none" strike="noStrike" kern="100" baseline="0" dirty="0">
                <a:latin typeface="Times New Roman" panose="02020603050405020304" pitchFamily="18" charset="0"/>
                <a:ea typeface="宋体" panose="02010600030101010101" pitchFamily="2" charset="-122"/>
              </a:rPr>
              <a:t>1. </a:t>
            </a:r>
            <a:r>
              <a:rPr lang="zh-CN" altLang="en-US" b="0" i="0" u="none" strike="noStrike" kern="100" baseline="0" dirty="0">
                <a:latin typeface="Times New Roman" panose="02020603050405020304" pitchFamily="18" charset="0"/>
                <a:ea typeface="宋体" panose="02010600030101010101" pitchFamily="2" charset="-122"/>
              </a:rPr>
              <a:t>深化药品、医疗器械流通体制改革</a:t>
            </a:r>
          </a:p>
          <a:p>
            <a:pPr marR="0" lvl="4" rtl="0"/>
            <a:r>
              <a:rPr lang="zh-CN" altLang="en-US" b="0" i="0" u="none" strike="noStrike" kern="100" baseline="0" dirty="0">
                <a:latin typeface="等线 Light" panose="02010600030101010101" pitchFamily="2" charset="-122"/>
                <a:ea typeface="等线 Light" panose="02010600030101010101" pitchFamily="2" charset="-122"/>
              </a:rPr>
              <a:t>推进药品、医疗器械流通企业向供应链上下游延伸开展服务，形成现代流通新体系。规范医药电子商务，丰富药品流通渠道和发展模式。推广应用现代物流管理与技术，健全中药材现代流通网络与追溯体系。落实医疗机构药品、耗材采购主体地位，鼓励联合采购。完善国家药品价格谈判机制。建立药品出厂价格信息可追溯机制。强化短缺药品供应保障和预警，完善药品储备制度和应急供应机制。建设遍及城乡的现代医药流通网络，提高基层和边远地区药品供应保障能力。</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4462775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3D79A8-A831-4242-8A7B-278205C1C9E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CC3566C-3786-40F5-92CA-526F5864EA0F}"/>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 完善国家药物政策</a:t>
            </a:r>
          </a:p>
          <a:p>
            <a:pPr marR="0" lvl="4" rtl="0"/>
            <a:r>
              <a:rPr lang="zh-CN" altLang="en-US" b="0" i="0" u="none" strike="noStrike" kern="100" baseline="0" dirty="0">
                <a:solidFill>
                  <a:srgbClr val="333333"/>
                </a:solidFill>
                <a:latin typeface="等线 Light" panose="02010600030101010101" pitchFamily="2" charset="-122"/>
                <a:ea typeface="等线 Light" panose="02010600030101010101" pitchFamily="2" charset="-122"/>
              </a:rPr>
              <a:t>巩固完善国家基本药物制度，推进特殊人群基本药物保障。完善现有免费治疗药品政策，增加艾滋病防治等特殊药物免费供给。保障儿童用药。完善罕见病用药保障政策。建立以基本药物为重点的临床综合评价体系。按照政府调控和市场调节相结合的原则，完善药品价格形成机制。强化价格、医保、采购等政策的衔接，坚持分类管理，加强对市场竞争不充分药品和高值医用耗材的价格监管，建立药品价格信息监测和信息公开制度，制定完善医保药品支付标准政策。</a:t>
            </a:r>
            <a:endParaRPr lang="en-US" altLang="zh-CN" b="0" i="0" u="none" strike="noStrike" kern="100" baseline="0" dirty="0">
              <a:solidFill>
                <a:srgbClr val="333333"/>
              </a:solidFill>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698123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F25E46-DBB7-467D-A8E6-2324BAD3C2D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E410C1A-605F-4227-B748-122F95E38A21}"/>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国家建立健全突发事件卫生应急体系，制定和完善应急预案，组织开展突发事件的医疗救治、卫生学调查处置和心理援助等卫生应急工作，有效控制和消除危害。国家建立健全院前急救体系，为急危重症患者提供及时、规范、有效的急救服务；卫生健康主管部门、红十字会等有关部门、组织应当积极开展急救培训，普及急救知识，鼓励医疗卫生人员、经过急救培训的人员积极参与公共场所急救服务；公共场所应当按照规定配备必要的急救设备、设施；急救中心（站）不得以未付费为由拒绝或者拖延为急危重症患者提供急救服务。</a:t>
            </a:r>
          </a:p>
          <a:p>
            <a:pPr marR="0" lvl="3" rtl="0"/>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国家发展妇幼保健事业，建立健全妇幼健康服务体系，为妇女、儿童提供保健及常见病防治服务，保障妇女、儿童健康；国家采取措施，为公民提供婚前保健、孕产期保健等服务，促进生殖健康，预防出生缺陷。国家发展老年人保健事业；国务院和省、自治区、直辖市人民政府应当将老年人健康管理和常见病预防等纳入基本公共卫生服务项目。国家发展残疾预防和残疾人康复事业，完善残疾预防和残疾人康复及其保障体系，采取措施为残疾人提供基本康复服务。国家发展精神卫生事业；采取措施，加强心理健康服务体系和人才队伍建设，促进心理健康教育、心理评估、心理咨询与心理治疗服务的有效衔接，设立为公众提供公益服务的心理援助热线，加强未成年人、残疾人和老年人等重点人群心理健康服务。</a:t>
            </a:r>
          </a:p>
        </p:txBody>
      </p:sp>
    </p:spTree>
    <p:extLst>
      <p:ext uri="{BB962C8B-B14F-4D97-AF65-F5344CB8AC3E}">
        <p14:creationId xmlns:p14="http://schemas.microsoft.com/office/powerpoint/2010/main" val="35434486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DF8D7C-E64A-4FF0-8F08-26CD5A78E05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EE147F3-D57E-45F9-9E7A-D9A383C07B57}"/>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四、推动中医药传承创新</a:t>
            </a:r>
          </a:p>
          <a:p>
            <a:pPr marR="0" lvl="2" rtl="0"/>
            <a:r>
              <a:rPr lang="zh-CN" altLang="en-US" b="0" i="0" u="none" strike="noStrike" kern="100" baseline="0" dirty="0">
                <a:latin typeface="等线 Light" panose="02010600030101010101" pitchFamily="2" charset="-122"/>
                <a:ea typeface="等线 Light" panose="02010600030101010101" pitchFamily="2" charset="-122"/>
              </a:rPr>
              <a:t>（一）提高中医药服务能力</a:t>
            </a:r>
          </a:p>
          <a:p>
            <a:pPr marR="0" lvl="3" rtl="0"/>
            <a:r>
              <a:rPr lang="zh-CN" altLang="en-US" b="0" i="0" u="none" strike="noStrike" kern="100" baseline="0" dirty="0">
                <a:latin typeface="Times New Roman" panose="02020603050405020304" pitchFamily="18" charset="0"/>
                <a:ea typeface="宋体" panose="02010600030101010101" pitchFamily="2" charset="-122"/>
              </a:rPr>
              <a:t>实施中医临床优势培育工程，强化中医药防治优势病种研究，加强中西医结合，提高重大疑难病、危急重症临床疗效。大力发展中医非药物疗法，使其在常见病、多发病和慢性病防治中发挥独特作用。发展中医特色康复服务。健全覆盖城乡的中医医疗保健服务体系。在乡镇卫生院和社区卫生服务中心建立中医馆、国医堂等中医综合服务区，推广适宜技术，所有基层医疗卫生机构都能够提供中医药服务。促进民族医药发展。</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924393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FD4F78-01C3-4FAD-AAD3-32EBAE4968D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1FF6A4B-17A1-4281-8247-33DF14919788}"/>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（二）发展中医养生保健治未病服务</a:t>
            </a:r>
          </a:p>
          <a:p>
            <a:pPr marR="0" lvl="3" rtl="0"/>
            <a:r>
              <a:rPr lang="zh-CN" altLang="en-US" b="0" i="0" u="none" strike="noStrike" kern="100" baseline="0" dirty="0">
                <a:latin typeface="Times New Roman" panose="02020603050405020304" pitchFamily="18" charset="0"/>
                <a:ea typeface="宋体" panose="02010600030101010101" pitchFamily="2" charset="-122"/>
              </a:rPr>
              <a:t>实施中医治未病健康工程，将中医药优势与健康管理结合，探索融健康文化、健康管理、健康保险为一体的中医健康保障模式。鼓励社会力量举办规范的中医养生保健机构，加快养生保健服务发展。拓展中医医院服务领域，为群众提供中医健康咨询评估、干预调理、随访管理等治未病服务。鼓励中医医疗机构、中医医师为中医养生保健机构提供保健咨询和调理等技术支持。开展中医中药中国行活动，大力传播中医药知识和易于掌握的养生保健技术方法，加强中医药非物质文化遗产的保护和传承运用，实现中医药健康养生文化创造性转化、创新性发展。</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7323187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F24711-3748-40A8-AF3D-63310AA68D9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EABDD51-2297-441E-9513-4DAAA478656D}"/>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（三）推进中医药继承创新</a:t>
            </a:r>
          </a:p>
          <a:p>
            <a:pPr marR="0" lvl="3" rtl="0"/>
            <a:r>
              <a:rPr lang="zh-CN" altLang="en-US" b="0" i="0" u="none" strike="noStrike" kern="100" baseline="0" dirty="0">
                <a:latin typeface="Times New Roman" panose="02020603050405020304" pitchFamily="18" charset="0"/>
                <a:ea typeface="宋体" panose="02010600030101010101" pitchFamily="2" charset="-122"/>
              </a:rPr>
              <a:t>实施中医药传承创新工程，重视中医药经典医籍研读及挖掘，全面系统继承历代各家学术理论、流派及学说，不断弘扬当代名老中医药专家学术思想和临床诊疗经验，挖掘民间诊疗技术和方药，推进中医药文化传承与发展。建立中医药传统知识保护制度，制定传统知识保护名录。融合现代科技成果，挖掘中药方剂，加强重大疑难疾病、慢性病等中医药防治技术和新药研发，不断推动中医药理论与实践发展。发展中医药健康服务，加快打造全产业链服务的跨国公司和国际知名的中国品牌，推动中医药走向世界。保护重要中药资源和生物多样性，开展中药资源普查及动态监测。建立大宗、道地和濒危药材种苗繁育基地，提供中药材市场动态监测信息，促进中药材种植业绿色发展。</a:t>
            </a:r>
          </a:p>
        </p:txBody>
      </p:sp>
    </p:spTree>
    <p:extLst>
      <p:ext uri="{BB962C8B-B14F-4D97-AF65-F5344CB8AC3E}">
        <p14:creationId xmlns:p14="http://schemas.microsoft.com/office/powerpoint/2010/main" val="8534328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C04F35-A8B1-4916-B728-1EC96736FA1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DE781F2-6723-4003-BA5B-E9894B78DB6C}"/>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五、深入开展爱国卫生运动</a:t>
            </a:r>
          </a:p>
          <a:p>
            <a:pPr marR="0" lvl="2" rtl="0"/>
            <a:r>
              <a:rPr lang="zh-CN" altLang="en-US" b="0" i="0" u="none" strike="noStrike" kern="100" baseline="0" dirty="0">
                <a:latin typeface="等线 Light" panose="02010600030101010101" pitchFamily="2" charset="-122"/>
                <a:ea typeface="等线 Light" panose="02010600030101010101" pitchFamily="2" charset="-122"/>
              </a:rPr>
              <a:t>（一）加强城乡环境卫生综合整治</a:t>
            </a:r>
          </a:p>
          <a:p>
            <a:pPr marR="0" lvl="3" rtl="0"/>
            <a:r>
              <a:rPr lang="zh-CN" altLang="en-US" b="0" i="0" u="none" strike="noStrike" kern="100" baseline="0" dirty="0">
                <a:latin typeface="Times New Roman" panose="02020603050405020304" pitchFamily="18" charset="0"/>
                <a:ea typeface="宋体" panose="02010600030101010101" pitchFamily="2" charset="-122"/>
              </a:rPr>
              <a:t>持续推进城乡环境卫生整洁行动，完善城乡环境卫生基础设施和长效机制，统筹治理城乡环境卫生问题。加大农村人居环境治理力度，全面加强农村垃圾治理，实施农村生活污水治理工程，大力推广清洁能源。到</a:t>
            </a:r>
            <a:r>
              <a:rPr lang="en-US" altLang="zh-CN" b="0" i="0" u="none" strike="noStrike" kern="100" baseline="0" dirty="0">
                <a:latin typeface="Times New Roman" panose="02020603050405020304" pitchFamily="18" charset="0"/>
                <a:ea typeface="宋体" panose="02010600030101010101" pitchFamily="2" charset="-122"/>
              </a:rPr>
              <a:t>2030</a:t>
            </a:r>
            <a:r>
              <a:rPr lang="zh-CN" altLang="en-US" b="0" i="0" u="none" strike="noStrike" kern="100" baseline="0" dirty="0">
                <a:latin typeface="Times New Roman" panose="02020603050405020304" pitchFamily="18" charset="0"/>
                <a:ea typeface="宋体" panose="02010600030101010101" pitchFamily="2" charset="-122"/>
              </a:rPr>
              <a:t>年，努力把我国农村建设成为人居环境干净整洁、适合居民生活养老的美丽家园，实现人与自然和谐发展。实施农村饮水安全巩固提升工程，推动城镇供水设施向农村延伸，进一步提高农村集中供水率、自来水普及率、水质达标率和供水保证率，全面建立从源头到龙头的农村饮水安全保障体系。加快无害化卫生厕所建设。实施以环境治理为主的病媒生物综合预防控制策略。深入推进国家卫生城镇创建。</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918875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EC7678-D0B4-46BC-BFAA-3F588858E3C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FEDC1AF-48E4-4399-83C1-ED215A7A83A3}"/>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（二）建设健康城市和健康村镇</a:t>
            </a:r>
          </a:p>
          <a:p>
            <a:pPr marR="0" lvl="3" rtl="0"/>
            <a:r>
              <a:rPr lang="zh-CN" altLang="en-US" b="0" i="0" u="none" strike="noStrike" kern="100" baseline="0" dirty="0">
                <a:latin typeface="Times New Roman" panose="02020603050405020304" pitchFamily="18" charset="0"/>
                <a:ea typeface="宋体" panose="02010600030101010101" pitchFamily="2" charset="-122"/>
              </a:rPr>
              <a:t>把健康城市和健康村镇建设作为推进健康中国建设的重要抓手，保障与健康相关的公共设施用地需求，完善相关公共设施体系、布局和标准，把健康融入城乡规划、建设、治理的全过程，促进城市与人民健康协调发展。针对当地居民主要健康问题，编制实施健康城市、健康村镇发展规划。广泛开展健康社区、健康村镇、健康单位、健康家庭等建设，提高社会参与度。重点加强健康学校建设，加强学生健康危害因素监测与评价，完善学校食品安全管理、传染病防控等相关政策。加强健康城市、健康村镇建设监测与评价。</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7894854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C84F54-FA8B-47BF-8271-2C7BA3B8273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BAD3591-5195-4CD1-95D9-E8156596AF87}"/>
              </a:ext>
            </a:extLst>
          </p:cNvPr>
          <p:cNvSpPr>
            <a:spLocks noGrp="1"/>
          </p:cNvSpPr>
          <p:nvPr>
            <p:ph type="body" idx="1"/>
          </p:nvPr>
        </p:nvSpPr>
        <p:spPr/>
        <p:txBody>
          <a:bodyPr>
            <a:normAutofit/>
          </a:bodyPr>
          <a:lstStyle/>
          <a:p>
            <a:pPr marR="0" lvl="2" rtl="0"/>
            <a:r>
              <a:rPr lang="zh-CN" altLang="en-US" b="0" i="0" u="none" strike="noStrike" kern="100" baseline="0" dirty="0">
                <a:solidFill>
                  <a:prstClr val="black"/>
                </a:solidFill>
                <a:latin typeface="等线 Light" panose="02010600030101010101" pitchFamily="2" charset="-122"/>
                <a:ea typeface="等线 Light" panose="02010600030101010101" pitchFamily="2" charset="-122"/>
              </a:rPr>
              <a:t>（三）普及健康生活</a:t>
            </a:r>
          </a:p>
          <a:p>
            <a:pPr marR="0" lvl="3" rtl="0"/>
            <a:r>
              <a:rPr lang="zh-CN" altLang="en-US" b="0" i="0" u="none" strike="noStrike" kern="100" baseline="0" dirty="0">
                <a:latin typeface="Times New Roman" panose="02020603050405020304" pitchFamily="18" charset="0"/>
                <a:ea typeface="宋体" panose="02010600030101010101" pitchFamily="2" charset="-122"/>
              </a:rPr>
              <a:t>丰富爱国卫生工作内涵，促进全民养成文明健康生活方式。加强健康教育和健康知识普及，树立良好饮食风尚，制止餐饮浪费行为，开展控烟限酒行动，坚决革除滥食野生动物等陋习，推广分餐公筷、垃圾分类投放等生活习惯。促进心理健康，减少不安全性行为和毒品危害。</a:t>
            </a:r>
          </a:p>
          <a:p>
            <a:pPr marR="0" lvl="0" rtl="0"/>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451400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28752C-33FA-4248-B0F4-35E39B8A6671}"/>
              </a:ext>
            </a:extLst>
          </p:cNvPr>
          <p:cNvSpPr>
            <a:spLocks noGrp="1"/>
          </p:cNvSpPr>
          <p:nvPr>
            <p:ph type="title"/>
          </p:nvPr>
        </p:nvSpPr>
        <p:spPr/>
        <p:txBody>
          <a:bodyPr/>
          <a:lstStyle/>
          <a:p>
            <a:pPr marR="0" lvl="0" rtl="0"/>
            <a:r>
              <a:rPr lang="zh-CN" altLang="en-US" b="0" i="0" u="none" strike="noStrike" kern="100" baseline="0" dirty="0">
                <a:latin typeface="Arial" panose="020B0604020202020204" pitchFamily="34" charset="0"/>
                <a:ea typeface="宋体" panose="02010600030101010101" pitchFamily="2" charset="-122"/>
              </a:rPr>
              <a:t>第三节  城市社区卫生服务法规与政策</a:t>
            </a:r>
            <a:endParaRPr lang="zh-CN" altLang="en-US" dirty="0"/>
          </a:p>
        </p:txBody>
      </p:sp>
      <p:sp>
        <p:nvSpPr>
          <p:cNvPr id="3" name="文本占位符 2">
            <a:extLst>
              <a:ext uri="{FF2B5EF4-FFF2-40B4-BE49-F238E27FC236}">
                <a16:creationId xmlns:a16="http://schemas.microsoft.com/office/drawing/2014/main" id="{59D7B4AE-1DA4-4464-9FE1-7308537BAA27}"/>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社区卫生服务是</a:t>
            </a:r>
            <a:r>
              <a:rPr lang="en-US" altLang="zh-CN" b="0" i="0" u="none" strike="noStrike" kern="100" baseline="0" dirty="0">
                <a:latin typeface="等线 Light" panose="02010600030101010101" pitchFamily="2" charset="-122"/>
                <a:ea typeface="等线 Light" panose="02010600030101010101" pitchFamily="2" charset="-122"/>
              </a:rPr>
              <a:t>20</a:t>
            </a:r>
            <a:r>
              <a:rPr lang="zh-CN" altLang="en-US" b="0" i="0" u="none" strike="noStrike" kern="100" baseline="0" dirty="0">
                <a:latin typeface="等线 Light" panose="02010600030101010101" pitchFamily="2" charset="-122"/>
                <a:ea typeface="等线 Light" panose="02010600030101010101" pitchFamily="2" charset="-122"/>
              </a:rPr>
              <a:t>世纪</a:t>
            </a:r>
            <a:r>
              <a:rPr lang="en-US" altLang="zh-CN" b="0" i="0" u="none" strike="noStrike" kern="100" baseline="0" dirty="0">
                <a:latin typeface="等线 Light" panose="02010600030101010101" pitchFamily="2" charset="-122"/>
                <a:ea typeface="等线 Light" panose="02010600030101010101" pitchFamily="2" charset="-122"/>
              </a:rPr>
              <a:t>60</a:t>
            </a:r>
            <a:r>
              <a:rPr lang="zh-CN" altLang="en-US" b="0" i="0" u="none" strike="noStrike" kern="100" baseline="0" dirty="0">
                <a:latin typeface="等线 Light" panose="02010600030101010101" pitchFamily="2" charset="-122"/>
                <a:ea typeface="等线 Light" panose="02010600030101010101" pitchFamily="2" charset="-122"/>
              </a:rPr>
              <a:t>年代在欧美等发达国家起来的，现已被世界各国公认为最佳的基层医疗模式。</a:t>
            </a:r>
          </a:p>
          <a:p>
            <a:pPr marR="0" lvl="2" rtl="0"/>
            <a:r>
              <a:rPr lang="zh-CN" altLang="en-US" b="0" i="0" u="none" strike="noStrike" kern="100" baseline="0" dirty="0">
                <a:latin typeface="等线 Light" panose="02010600030101010101" pitchFamily="2" charset="-122"/>
                <a:ea typeface="等线 Light" panose="02010600030101010101" pitchFamily="2" charset="-122"/>
              </a:rPr>
              <a:t>在我国，社区卫生服务是在政府领导、社区参与、上级卫生机构指导下，以基层卫生机构为主体，全科医师为骨干，合理使用社区资源和适宜技术，以人的健康为中心、家庭为单位、社区为范围、需求为导向，以妇女、儿童、老年人、慢性病人、残疾人等为重点，以解决社区主要卫生问题，满足基本卫生服务需求为目的，融预防、医疗、保健、康复、健康教育、计划生育技术等为一体的，有效、经济、方便、综合、连续的基层卫生服务。</a:t>
            </a:r>
          </a:p>
        </p:txBody>
      </p:sp>
    </p:spTree>
    <p:extLst>
      <p:ext uri="{BB962C8B-B14F-4D97-AF65-F5344CB8AC3E}">
        <p14:creationId xmlns:p14="http://schemas.microsoft.com/office/powerpoint/2010/main" val="8886146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5E12C1-8635-4A10-AC56-61A49D298D2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3060320-0A45-4D4B-8B68-CED346AFDB2E}"/>
              </a:ext>
            </a:extLst>
          </p:cNvPr>
          <p:cNvSpPr>
            <a:spLocks noGrp="1"/>
          </p:cNvSpPr>
          <p:nvPr>
            <p:ph type="body" idx="1"/>
          </p:nvPr>
        </p:nvSpPr>
        <p:spPr/>
        <p:txBody>
          <a:bodyPr>
            <a:normAutofit fontScale="92500"/>
          </a:bodyPr>
          <a:lstStyle/>
          <a:p>
            <a:pPr marR="0" lvl="1" rtl="0"/>
            <a:r>
              <a:rPr lang="zh-CN" altLang="en-US" b="0" i="0" u="none" strike="noStrike" baseline="0" dirty="0">
                <a:latin typeface="Times New Roman" panose="02020603050405020304" pitchFamily="18" charset="0"/>
                <a:ea typeface="宋体" panose="02010600030101010101" pitchFamily="2" charset="-122"/>
              </a:rPr>
              <a:t>一、社区卫生服务的发展</a:t>
            </a:r>
          </a:p>
          <a:p>
            <a:pPr marR="0" lvl="2" rtl="0"/>
            <a:r>
              <a:rPr lang="zh-CN" altLang="en-US" b="0" i="0" u="none" strike="noStrike" kern="100" baseline="0" dirty="0">
                <a:latin typeface="等线 Light" panose="02010600030101010101" pitchFamily="2" charset="-122"/>
                <a:ea typeface="等线 Light" panose="02010600030101010101" pitchFamily="2" charset="-122"/>
              </a:rPr>
              <a:t>社区卫生服务是</a:t>
            </a:r>
            <a:r>
              <a:rPr lang="en-US" altLang="zh-CN" b="0" i="0" u="none" strike="noStrike" kern="100" baseline="0" dirty="0">
                <a:latin typeface="等线 Light" panose="02010600030101010101" pitchFamily="2" charset="-122"/>
                <a:ea typeface="等线 Light" panose="02010600030101010101" pitchFamily="2" charset="-122"/>
              </a:rPr>
              <a:t>1996</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12</a:t>
            </a:r>
            <a:r>
              <a:rPr lang="zh-CN" altLang="en-US" b="0" i="0" u="none" strike="noStrike" kern="100" baseline="0" dirty="0">
                <a:latin typeface="等线 Light" panose="02010600030101010101" pitchFamily="2" charset="-122"/>
                <a:ea typeface="等线 Light" panose="02010600030101010101" pitchFamily="2" charset="-122"/>
              </a:rPr>
              <a:t>月召开的全国卫生工作会议上正式提出的，在这次会议上通过了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中共中央国务院关于卫生改革和发展的决定</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，明确提出了改革城市卫生服务体系，积极发展社区卫生服务，逐步形成功能合理，方便群众的卫生服务网络。</a:t>
            </a:r>
          </a:p>
          <a:p>
            <a:pPr marR="0" lvl="2" rtl="0"/>
            <a:r>
              <a:rPr lang="en-US" altLang="zh-CN" b="0" i="0" u="none" strike="noStrike" kern="100" baseline="0" dirty="0">
                <a:latin typeface="等线 Light" panose="02010600030101010101" pitchFamily="2" charset="-122"/>
                <a:ea typeface="等线 Light" panose="02010600030101010101" pitchFamily="2" charset="-122"/>
              </a:rPr>
              <a:t>1999</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7</a:t>
            </a:r>
            <a:r>
              <a:rPr lang="zh-CN" altLang="en-US" b="0" i="0" u="none" strike="noStrike" kern="100" baseline="0" dirty="0">
                <a:latin typeface="等线 Light" panose="02010600030101010101" pitchFamily="2" charset="-122"/>
                <a:ea typeface="等线 Light" panose="02010600030101010101" pitchFamily="2" charset="-122"/>
              </a:rPr>
              <a:t>月，卫生部等</a:t>
            </a:r>
            <a:r>
              <a:rPr lang="en-US" altLang="zh-CN" b="0" i="0" u="none" strike="noStrike" kern="100" baseline="0" dirty="0">
                <a:latin typeface="等线 Light" panose="02010600030101010101" pitchFamily="2" charset="-122"/>
                <a:ea typeface="等线 Light" panose="02010600030101010101" pitchFamily="2" charset="-122"/>
              </a:rPr>
              <a:t>10</a:t>
            </a:r>
            <a:r>
              <a:rPr lang="zh-CN" altLang="en-US" b="0" i="0" u="none" strike="noStrike" kern="100" baseline="0" dirty="0">
                <a:latin typeface="等线 Light" panose="02010600030101010101" pitchFamily="2" charset="-122"/>
                <a:ea typeface="等线 Light" panose="02010600030101010101" pitchFamily="2" charset="-122"/>
              </a:rPr>
              <a:t>部委印发了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关于发展城市社区卫生服务的若干意见</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明确了我国社区卫生服务的基本概念、总体目标和基本框架。</a:t>
            </a:r>
            <a:r>
              <a:rPr lang="en-US" altLang="zh-CN" b="0" i="0" u="none" strike="noStrike" kern="100" baseline="0" dirty="0">
                <a:latin typeface="等线 Light" panose="02010600030101010101" pitchFamily="2" charset="-122"/>
                <a:ea typeface="等线 Light" panose="02010600030101010101" pitchFamily="2" charset="-122"/>
              </a:rPr>
              <a:t>2002</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8</a:t>
            </a:r>
            <a:r>
              <a:rPr lang="zh-CN" altLang="en-US" b="0" i="0" u="none" strike="noStrike" kern="100" baseline="0" dirty="0">
                <a:latin typeface="等线 Light" panose="02010600030101010101" pitchFamily="2" charset="-122"/>
                <a:ea typeface="等线 Light" panose="02010600030101010101" pitchFamily="2" charset="-122"/>
              </a:rPr>
              <a:t>月，卫生部等</a:t>
            </a:r>
            <a:r>
              <a:rPr lang="en-US" altLang="zh-CN" b="0" i="0" u="none" strike="noStrike" kern="100" baseline="0" dirty="0">
                <a:latin typeface="等线 Light" panose="02010600030101010101" pitchFamily="2" charset="-122"/>
                <a:ea typeface="等线 Light" panose="02010600030101010101" pitchFamily="2" charset="-122"/>
              </a:rPr>
              <a:t>11</a:t>
            </a:r>
            <a:r>
              <a:rPr lang="zh-CN" altLang="en-US" b="0" i="0" u="none" strike="noStrike" kern="100" baseline="0" dirty="0">
                <a:latin typeface="等线 Light" panose="02010600030101010101" pitchFamily="2" charset="-122"/>
                <a:ea typeface="等线 Light" panose="02010600030101010101" pitchFamily="2" charset="-122"/>
              </a:rPr>
              <a:t>部委印发了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关于加强发展城市社区卫生服务的意见</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，明确提出加大支持力度的发展策略。</a:t>
            </a:r>
            <a:r>
              <a:rPr lang="en-US" altLang="zh-CN" b="0" i="0" u="none" strike="noStrike" kern="100" baseline="0" dirty="0">
                <a:latin typeface="等线 Light" panose="02010600030101010101" pitchFamily="2" charset="-122"/>
                <a:ea typeface="等线 Light" panose="02010600030101010101" pitchFamily="2" charset="-122"/>
              </a:rPr>
              <a:t>2006</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月，国务院发布了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国务院关于发展城市社区卫生服务的指导意见</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，指出发展社区卫生服务，要坚持公益性质，完善社区服务功能；坚持政府主导，鼓励社会参与，多渠道发展；坚持以调整和充分利用现有卫生资源为主，健全社区卫生服务。</a:t>
            </a:r>
          </a:p>
          <a:p>
            <a:pPr marR="0" lvl="2" rtl="0"/>
            <a:r>
              <a:rPr lang="zh-CN" altLang="en-US" b="0" i="0" u="none" strike="noStrike" kern="100" baseline="0" dirty="0">
                <a:latin typeface="等线 Light" panose="02010600030101010101" pitchFamily="2" charset="-122"/>
                <a:ea typeface="等线 Light" panose="02010600030101010101" pitchFamily="2" charset="-122"/>
              </a:rPr>
              <a:t>为提高社区卫生服务中心的服务能力和质量，</a:t>
            </a:r>
            <a:r>
              <a:rPr lang="en-US" altLang="zh-CN" b="0" i="0" u="none" strike="noStrike" kern="100" baseline="0" dirty="0">
                <a:latin typeface="等线 Light" panose="02010600030101010101" pitchFamily="2" charset="-122"/>
                <a:ea typeface="等线 Light" panose="02010600030101010101" pitchFamily="2" charset="-122"/>
              </a:rPr>
              <a:t>2018</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8</a:t>
            </a:r>
            <a:r>
              <a:rPr lang="zh-CN" altLang="en-US" b="0" i="0" u="none" strike="noStrike" kern="100" baseline="0" dirty="0">
                <a:latin typeface="等线 Light" panose="02010600030101010101" pitchFamily="2" charset="-122"/>
                <a:ea typeface="等线 Light" panose="02010600030101010101" pitchFamily="2" charset="-122"/>
              </a:rPr>
              <a:t>月，国家卫生健康委、国家中医药管理局印发了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关于开展“优质服务基层行”活动的通知</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（国卫基层函</a:t>
            </a:r>
            <a:r>
              <a:rPr lang="en-US" altLang="zh-CN" b="0" i="0" u="none" strike="noStrike" kern="100" baseline="0" dirty="0">
                <a:latin typeface="等线 Light" panose="02010600030101010101" pitchFamily="2" charset="-122"/>
                <a:ea typeface="等线 Light" panose="02010600030101010101" pitchFamily="2" charset="-122"/>
              </a:rPr>
              <a:t>〔2018〕195</a:t>
            </a:r>
            <a:r>
              <a:rPr lang="zh-CN" altLang="en-US" b="0" i="0" u="none" strike="noStrike" kern="100" baseline="0" dirty="0">
                <a:latin typeface="等线 Light" panose="02010600030101010101" pitchFamily="2" charset="-122"/>
                <a:ea typeface="等线 Light" panose="02010600030101010101" pitchFamily="2" charset="-122"/>
              </a:rPr>
              <a:t>号），明确了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社区卫生服务中心服务能力标准（</a:t>
            </a:r>
            <a:r>
              <a:rPr lang="en-US" altLang="zh-CN" b="0" i="0" u="none" strike="noStrike" kern="100" baseline="0" dirty="0">
                <a:latin typeface="等线 Light" panose="02010600030101010101" pitchFamily="2" charset="-122"/>
                <a:ea typeface="等线 Light" panose="02010600030101010101" pitchFamily="2" charset="-122"/>
              </a:rPr>
              <a:t>2018</a:t>
            </a:r>
            <a:r>
              <a:rPr lang="zh-CN" altLang="en-US" b="0" i="0" u="none" strike="noStrike" kern="100" baseline="0" dirty="0">
                <a:latin typeface="等线 Light" panose="02010600030101010101" pitchFamily="2" charset="-122"/>
                <a:ea typeface="等线 Light" panose="02010600030101010101" pitchFamily="2" charset="-122"/>
              </a:rPr>
              <a:t>年版）</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。为方便各地更好地理解和把握标准，</a:t>
            </a:r>
            <a:r>
              <a:rPr lang="en-US" altLang="zh-CN" b="0" i="0" u="none" strike="noStrike" kern="100" baseline="0" dirty="0">
                <a:latin typeface="等线 Light" panose="02010600030101010101" pitchFamily="2" charset="-122"/>
                <a:ea typeface="等线 Light" panose="02010600030101010101" pitchFamily="2" charset="-122"/>
              </a:rPr>
              <a:t>2019</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4</a:t>
            </a:r>
            <a:r>
              <a:rPr lang="zh-CN" altLang="en-US" b="0" i="0" u="none" strike="noStrike" kern="100" baseline="0" dirty="0">
                <a:latin typeface="等线 Light" panose="02010600030101010101" pitchFamily="2" charset="-122"/>
                <a:ea typeface="等线 Light" panose="02010600030101010101" pitchFamily="2" charset="-122"/>
              </a:rPr>
              <a:t>月，国家卫生健康委编写了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社区卫生服务中心服务能力评价指南（</a:t>
            </a:r>
            <a:r>
              <a:rPr lang="en-US" altLang="zh-CN" b="0" i="0" u="none" strike="noStrike" kern="100" baseline="0" dirty="0">
                <a:latin typeface="等线 Light" panose="02010600030101010101" pitchFamily="2" charset="-122"/>
                <a:ea typeface="等线 Light" panose="02010600030101010101" pitchFamily="2" charset="-122"/>
              </a:rPr>
              <a:t>2019</a:t>
            </a:r>
            <a:r>
              <a:rPr lang="zh-CN" altLang="en-US" b="0" i="0" u="none" strike="noStrike" kern="100" baseline="0" dirty="0">
                <a:latin typeface="等线 Light" panose="02010600030101010101" pitchFamily="2" charset="-122"/>
                <a:ea typeface="等线 Light" panose="02010600030101010101" pitchFamily="2" charset="-122"/>
              </a:rPr>
              <a:t>年版）</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8053763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6D5ED0-D2F0-4742-AA64-8B65A10E356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6C93ED1-55BE-43C3-99A0-846ABD746A1C}"/>
              </a:ext>
            </a:extLst>
          </p:cNvPr>
          <p:cNvSpPr>
            <a:spLocks noGrp="1"/>
          </p:cNvSpPr>
          <p:nvPr>
            <p:ph type="body" idx="1"/>
          </p:nvPr>
        </p:nvSpPr>
        <p:spPr/>
        <p:txBody>
          <a:bodyPr>
            <a:normAutofit/>
          </a:bodyPr>
          <a:lstStyle/>
          <a:p>
            <a:pPr marR="0" lvl="1" rtl="0"/>
            <a:r>
              <a:rPr lang="zh-CN" altLang="en-US" b="0" i="0" u="none" strike="noStrike" baseline="0" dirty="0">
                <a:latin typeface="Times New Roman" panose="02020603050405020304" pitchFamily="18" charset="0"/>
                <a:ea typeface="宋体" panose="02010600030101010101" pitchFamily="2" charset="-122"/>
              </a:rPr>
              <a:t>二、社区卫生服务机构的服务对象和内容</a:t>
            </a:r>
          </a:p>
          <a:p>
            <a:pPr marR="0" lvl="2" rtl="0"/>
            <a:r>
              <a:rPr lang="zh-CN" altLang="en-US" b="0" i="0" u="none" strike="noStrike" kern="100" baseline="0" dirty="0">
                <a:latin typeface="等线 Light" panose="02010600030101010101" pitchFamily="2" charset="-122"/>
                <a:ea typeface="等线 Light" panose="02010600030101010101" pitchFamily="2" charset="-122"/>
              </a:rPr>
              <a:t>按照</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国务院发展城市社区卫生服务的指导意见</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的规定：“社区卫生服务机构要以社区、家庭和居民为服务对象，以妇女、儿童、老年人、慢性病人、残疾人、贫困居民等为服务重点。”这意味着：第一，社区卫生服务机构的服务对象是社区、家庭和居民；第二，社区卫生服务机构的重点服务对象是妇女、儿童、老年人、慢性病人、残疾人和贫困居民等人群。</a:t>
            </a:r>
          </a:p>
          <a:p>
            <a:pPr marR="0" lvl="2" rtl="0"/>
            <a:r>
              <a:rPr lang="zh-CN" altLang="en-US" b="0" i="0" u="none" strike="noStrike" kern="100" baseline="0" dirty="0">
                <a:latin typeface="等线 Light" panose="02010600030101010101" pitchFamily="2" charset="-122"/>
                <a:ea typeface="等线 Light" panose="02010600030101010101" pitchFamily="2" charset="-122"/>
              </a:rPr>
              <a:t>社区卫生服务项目主要包括：社区常见病、多发病和诊断明确疾病的诊治；社区慢性病防治；社区妇幼保健服务；社区传染病防治；社区公共卫生监督；社区卫生信息管理；社区脆弱人群保健，即所谓“六位一体”。</a:t>
            </a:r>
          </a:p>
          <a:p>
            <a:pPr lvl="3"/>
            <a:r>
              <a:rPr lang="zh-CN" altLang="en-US" b="0" dirty="0"/>
              <a:t> 洪佳冬，方强</a:t>
            </a:r>
            <a:r>
              <a:rPr lang="en-US" altLang="zh-CN" b="0" dirty="0"/>
              <a:t>. </a:t>
            </a:r>
            <a:r>
              <a:rPr lang="zh-CN" altLang="en-US" b="0" dirty="0"/>
              <a:t>社区卫生服务中心突发公共卫生事件应急处理</a:t>
            </a:r>
            <a:r>
              <a:rPr lang="en-US" altLang="zh-CN" b="0" dirty="0"/>
              <a:t>[M]. </a:t>
            </a:r>
            <a:r>
              <a:rPr lang="zh-CN" altLang="en-US" b="0" dirty="0"/>
              <a:t>科学出版社，</a:t>
            </a:r>
            <a:r>
              <a:rPr lang="en-US" altLang="zh-CN" b="0" dirty="0"/>
              <a:t>2021</a:t>
            </a:r>
            <a:r>
              <a:rPr lang="zh-CN" altLang="en-US" b="0" dirty="0"/>
              <a:t>年，第</a:t>
            </a:r>
            <a:r>
              <a:rPr lang="en-US" altLang="zh-CN" b="0" dirty="0"/>
              <a:t>12</a:t>
            </a:r>
            <a:r>
              <a:rPr lang="zh-CN" altLang="en-US" b="0" dirty="0"/>
              <a:t>页。</a:t>
            </a:r>
            <a:endParaRPr lang="en-US" altLang="zh-CN" b="0" dirty="0"/>
          </a:p>
        </p:txBody>
      </p:sp>
    </p:spTree>
    <p:extLst>
      <p:ext uri="{BB962C8B-B14F-4D97-AF65-F5344CB8AC3E}">
        <p14:creationId xmlns:p14="http://schemas.microsoft.com/office/powerpoint/2010/main" val="7838463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0631B0-8CB3-4286-BC69-56E94D8D713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D19C209-3DE0-401B-8263-3B57D7F74F2A}"/>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卫生部和中医药局</a:t>
            </a:r>
            <a:r>
              <a:rPr lang="en-US" altLang="zh-CN" b="0" i="0" u="none" strike="noStrike" kern="100" baseline="0" dirty="0">
                <a:latin typeface="等线 Light" panose="02010600030101010101" pitchFamily="2" charset="-122"/>
                <a:ea typeface="等线 Light" panose="02010600030101010101" pitchFamily="2" charset="-122"/>
              </a:rPr>
              <a:t>2006</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6</a:t>
            </a:r>
            <a:r>
              <a:rPr lang="zh-CN" altLang="en-US" b="0" i="0" u="none" strike="noStrike" kern="100" baseline="0" dirty="0">
                <a:latin typeface="等线 Light" panose="02010600030101010101" pitchFamily="2" charset="-122"/>
                <a:ea typeface="等线 Light" panose="02010600030101010101" pitchFamily="2" charset="-122"/>
              </a:rPr>
              <a:t>月发布的</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城市社区卫生服务机构管理办法（试行）</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，进一步明确了公共卫生服务和基本医疗服务的具体内容。公共卫生服务包括健康教育、传染病和慢性病防治、计划免疫、妇幼保健、老年保健、康复、计划生育技术指导等</a:t>
            </a:r>
            <a:r>
              <a:rPr lang="en-US" altLang="zh-CN" b="0" i="0" u="none" strike="noStrike" kern="100" baseline="0" dirty="0">
                <a:latin typeface="等线 Light" panose="02010600030101010101" pitchFamily="2" charset="-122"/>
                <a:ea typeface="等线 Light" panose="02010600030101010101" pitchFamily="2" charset="-122"/>
              </a:rPr>
              <a:t>12</a:t>
            </a:r>
            <a:r>
              <a:rPr lang="zh-CN" altLang="en-US" b="0" i="0" u="none" strike="noStrike" kern="100" baseline="0" dirty="0">
                <a:latin typeface="等线 Light" panose="02010600030101010101" pitchFamily="2" charset="-122"/>
                <a:ea typeface="等线 Light" panose="02010600030101010101" pitchFamily="2" charset="-122"/>
              </a:rPr>
              <a:t>项具体内容；基本医疗服务主要是“小病”、“常见病”、“多发病”，对于限于技术和设备条件难以安全、有效诊治的疾病，则应及时转诊到上级医疗机构。</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社区卫生服务中心服务能力标准（</a:t>
            </a:r>
            <a:r>
              <a:rPr lang="en-US" altLang="zh-CN" b="0" i="0" u="none" strike="noStrike" kern="100" baseline="0" dirty="0">
                <a:latin typeface="等线 Light" panose="02010600030101010101" pitchFamily="2" charset="-122"/>
                <a:ea typeface="等线 Light" panose="02010600030101010101" pitchFamily="2" charset="-122"/>
              </a:rPr>
              <a:t>2018</a:t>
            </a:r>
            <a:r>
              <a:rPr lang="zh-CN" altLang="en-US" b="0" i="0" u="none" strike="noStrike" kern="100" baseline="0" dirty="0">
                <a:latin typeface="等线 Light" panose="02010600030101010101" pitchFamily="2" charset="-122"/>
                <a:ea typeface="等线 Light" panose="02010600030101010101" pitchFamily="2" charset="-122"/>
              </a:rPr>
              <a:t>年版）</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划分服务内容为医疗服务、检验检查服务、公共卫生服务和计划生育技术服务四个大类。医疗服务包括急诊急救、全科医疗、中医医疗、口腔医疗和康复医疗服务。公共卫生服务涵盖居民健康档案管理、健康教育、预防接种、中医药健康管理、传染病及突发公共卫生事件报告和处理、卫生计生监督协管、重大公共卫生项目、儿童健康管理等</a:t>
            </a:r>
            <a:r>
              <a:rPr lang="en-US" altLang="zh-CN" b="0" i="0" u="none" strike="noStrike" kern="100" baseline="0" dirty="0">
                <a:latin typeface="等线 Light" panose="02010600030101010101" pitchFamily="2" charset="-122"/>
                <a:ea typeface="等线 Light" panose="02010600030101010101" pitchFamily="2" charset="-122"/>
              </a:rPr>
              <a:t>14</a:t>
            </a:r>
            <a:r>
              <a:rPr lang="zh-CN" altLang="en-US" b="0" i="0" u="none" strike="noStrike" kern="100" baseline="0" dirty="0">
                <a:latin typeface="等线 Light" panose="02010600030101010101" pitchFamily="2" charset="-122"/>
                <a:ea typeface="等线 Light" panose="02010600030101010101" pitchFamily="2" charset="-122"/>
              </a:rPr>
              <a:t>项具体内容。</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511006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C15239-6A96-4A7E-ABEC-152EBD0A9CE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37E0240-0F23-4BB6-B902-6C91F0679EE5}"/>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国家推进基本医疗服务实行分级诊疗制度，引导非急诊患者首先到基层医疗卫生机构就诊，实行首诊负责制和转诊审核责任制，逐步建立基层首诊、双向转诊、急慢分治、上下联动的机制，并与基本医疗保险制度相衔接；县级以上地方人民政府根据本行政区域医疗卫生需求，整合区域内政府举办的医疗卫生资源，因地制宜建立医疗联合体等协同联动的医疗服务合作机制；鼓励社会力量举办的医疗卫生机构参与医疗服务合作机制。国家推进基层医疗卫生机构实行家庭医生签约服务，建立家庭医生服务团队，与居民签订协议，根据居民健康状况和医疗需求提供基本医疗卫生服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590160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1BAFAB-1CEF-43B6-B02C-3B90AC02F61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B8B82ED-A924-4F1A-AAAB-683D7947EC48}"/>
              </a:ext>
            </a:extLst>
          </p:cNvPr>
          <p:cNvSpPr>
            <a:spLocks noGrp="1"/>
          </p:cNvSpPr>
          <p:nvPr>
            <p:ph type="body" idx="1"/>
          </p:nvPr>
        </p:nvSpPr>
        <p:spPr/>
        <p:txBody>
          <a:bodyPr>
            <a:normAutofit fontScale="92500" lnSpcReduction="20000"/>
          </a:bodyPr>
          <a:lstStyle/>
          <a:p>
            <a:pPr marR="0" lvl="1" rtl="0"/>
            <a:r>
              <a:rPr lang="zh-CN" altLang="en-US" b="0" i="0" u="none" strike="noStrike" baseline="0" dirty="0">
                <a:latin typeface="Times New Roman" panose="02020603050405020304" pitchFamily="18" charset="0"/>
                <a:ea typeface="宋体" panose="02010600030101010101" pitchFamily="2" charset="-122"/>
              </a:rPr>
              <a:t>三、社区卫生服务机构需要具备的条件</a:t>
            </a:r>
          </a:p>
          <a:p>
            <a:pPr marR="0" lvl="2" rtl="0"/>
            <a:r>
              <a:rPr lang="zh-CN" altLang="en-US" b="0" i="0" u="none" strike="noStrike" kern="100" baseline="0" dirty="0">
                <a:latin typeface="等线 Light" panose="02010600030101010101" pitchFamily="2" charset="-122"/>
                <a:ea typeface="等线 Light" panose="02010600030101010101" pitchFamily="2" charset="-122"/>
              </a:rPr>
              <a:t>卫生部、中医药局</a:t>
            </a:r>
            <a:r>
              <a:rPr lang="en-US" altLang="zh-CN" b="0" i="0" u="none" strike="noStrike" kern="100" baseline="0" dirty="0">
                <a:latin typeface="等线 Light" panose="02010600030101010101" pitchFamily="2" charset="-122"/>
                <a:ea typeface="等线 Light" panose="02010600030101010101" pitchFamily="2" charset="-122"/>
              </a:rPr>
              <a:t>2006</a:t>
            </a:r>
            <a:r>
              <a:rPr lang="zh-CN" altLang="en-US" b="0" i="0" u="none" strike="noStrike" kern="100" baseline="0" dirty="0">
                <a:latin typeface="等线 Light" panose="02010600030101010101" pitchFamily="2" charset="-122"/>
                <a:ea typeface="等线 Light" panose="02010600030101010101" pitchFamily="2" charset="-122"/>
              </a:rPr>
              <a:t>年</a:t>
            </a:r>
            <a:r>
              <a:rPr lang="en-US" altLang="zh-CN" b="0" i="0" u="none" strike="noStrike" kern="100" baseline="0" dirty="0">
                <a:latin typeface="等线 Light" panose="02010600030101010101" pitchFamily="2" charset="-122"/>
                <a:ea typeface="等线 Light" panose="02010600030101010101" pitchFamily="2" charset="-122"/>
              </a:rPr>
              <a:t>6</a:t>
            </a:r>
            <a:r>
              <a:rPr lang="zh-CN" altLang="en-US" b="0" i="0" u="none" strike="noStrike" kern="100" baseline="0" dirty="0">
                <a:latin typeface="等线 Light" panose="02010600030101010101" pitchFamily="2" charset="-122"/>
                <a:ea typeface="等线 Light" panose="02010600030101010101" pitchFamily="2" charset="-122"/>
              </a:rPr>
              <a:t>月印发了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城市社区卫生服务中心、站基本标准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。国家卫生健康委、国家中医药管理局于</a:t>
            </a:r>
            <a:r>
              <a:rPr lang="en-US" altLang="zh-CN" b="0" i="0" u="none" strike="noStrike" kern="100" baseline="0" dirty="0">
                <a:latin typeface="等线 Light" panose="02010600030101010101" pitchFamily="2" charset="-122"/>
                <a:ea typeface="等线 Light" panose="02010600030101010101" pitchFamily="2" charset="-122"/>
              </a:rPr>
              <a:t>2019</a:t>
            </a:r>
            <a:r>
              <a:rPr lang="zh-CN" altLang="en-US" b="0" i="0" u="none" strike="noStrike" kern="100" baseline="0" dirty="0">
                <a:latin typeface="等线 Light" panose="02010600030101010101" pitchFamily="2" charset="-122"/>
                <a:ea typeface="等线 Light" panose="02010600030101010101" pitchFamily="2" charset="-122"/>
              </a:rPr>
              <a:t>年明确了</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社区卫生服务中心服务能力标准（</a:t>
            </a:r>
            <a:r>
              <a:rPr lang="en-US" altLang="zh-CN" b="0" i="0" u="none" strike="noStrike" kern="100" baseline="0" dirty="0">
                <a:latin typeface="等线 Light" panose="02010600030101010101" pitchFamily="2" charset="-122"/>
                <a:ea typeface="等线 Light" panose="02010600030101010101" pitchFamily="2" charset="-122"/>
              </a:rPr>
              <a:t>2019</a:t>
            </a:r>
            <a:r>
              <a:rPr lang="zh-CN" altLang="en-US" b="0" i="0" u="none" strike="noStrike" kern="100" baseline="0" dirty="0">
                <a:latin typeface="等线 Light" panose="02010600030101010101" pitchFamily="2" charset="-122"/>
                <a:ea typeface="等线 Light" panose="02010600030101010101" pitchFamily="2" charset="-122"/>
              </a:rPr>
              <a:t>年版）</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，提出社区卫生服务中心需要具备的条件如下：</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endParaRPr lang="zh-CN" altLang="en-US" b="0" i="0" u="none" strike="noStrike" kern="100" baseline="0" dirty="0">
              <a:latin typeface="等线 Light" panose="02010600030101010101" pitchFamily="2" charset="-122"/>
              <a:ea typeface="等线 Light" panose="02010600030101010101" pitchFamily="2" charset="-122"/>
            </a:endParaRP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在科室设置方面，第一，临床科室应包括全科诊室、中医诊室、康复治疗室、抢救室、预检分诊室（台）；第二，设置医技及其他科室，应有药房、检验科、放射科、</a:t>
            </a:r>
            <a:r>
              <a:rPr lang="en-US" altLang="zh-CN" b="0" i="0" u="none" strike="noStrike" kern="100" baseline="0" dirty="0">
                <a:latin typeface="等线 Light" panose="02010600030101010101" pitchFamily="2" charset="-122"/>
                <a:ea typeface="等线 Light" panose="02010600030101010101" pitchFamily="2" charset="-122"/>
              </a:rPr>
              <a:t>B </a:t>
            </a:r>
            <a:r>
              <a:rPr lang="zh-CN" altLang="en-US" b="0" i="0" u="none" strike="noStrike" kern="100" baseline="0" dirty="0">
                <a:latin typeface="等线 Light" panose="02010600030101010101" pitchFamily="2" charset="-122"/>
                <a:ea typeface="等线 Light" panose="02010600030101010101" pitchFamily="2" charset="-122"/>
              </a:rPr>
              <a:t>超室、心电图室</a:t>
            </a:r>
            <a:r>
              <a:rPr lang="en-US" altLang="zh-CN" b="0" i="0" u="none" strike="noStrike" kern="100" baseline="0" dirty="0">
                <a:latin typeface="等线 Light" panose="02010600030101010101" pitchFamily="2" charset="-122"/>
                <a:ea typeface="等线 Light" panose="02010600030101010101" pitchFamily="2" charset="-122"/>
              </a:rPr>
              <a:t>(B </a:t>
            </a:r>
            <a:r>
              <a:rPr lang="zh-CN" altLang="en-US" b="0" i="0" u="none" strike="noStrike" kern="100" baseline="0" dirty="0">
                <a:latin typeface="等线 Light" panose="02010600030101010101" pitchFamily="2" charset="-122"/>
                <a:ea typeface="等线 Light" panose="02010600030101010101" pitchFamily="2" charset="-122"/>
              </a:rPr>
              <a:t>超与心电图室可合并设立</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健康信息管理室、消毒供应室（可依托有资质的第三方机构）；第三，设置公共卫生科或预防保健科，包含预防接种室、预防接种留观室、儿童保健室、妇女保健（计划生育指导）室、健康教育室等；第四，职能科室应有院办、党办、医务、护理、财务、病案管理、信息、院感、医保结算、后勤管理等专（兼）职岗位。</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endParaRPr lang="zh-CN" altLang="en-US" b="0" i="0" u="none" strike="noStrike" kern="100" baseline="0" dirty="0">
              <a:latin typeface="等线 Light" panose="02010600030101010101" pitchFamily="2" charset="-122"/>
              <a:ea typeface="等线 Light" panose="02010600030101010101" pitchFamily="2" charset="-122"/>
            </a:endParaRP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在建筑面积方面，按服务人口数量业务用房面积达标：</a:t>
            </a:r>
            <a:r>
              <a:rPr lang="en-US" altLang="zh-CN" b="0" i="0" u="none" strike="noStrike" kern="100" baseline="0" dirty="0">
                <a:latin typeface="等线 Light" panose="02010600030101010101" pitchFamily="2" charset="-122"/>
                <a:ea typeface="等线 Light" panose="02010600030101010101" pitchFamily="2" charset="-122"/>
              </a:rPr>
              <a:t>1400</a:t>
            </a:r>
            <a:r>
              <a:rPr lang="zh-CN" altLang="en-US" b="0" i="0" u="none" strike="noStrike" kern="100" baseline="0" dirty="0">
                <a:latin typeface="等线 Light" panose="02010600030101010101" pitchFamily="2" charset="-122"/>
                <a:ea typeface="等线 Light" panose="02010600030101010101" pitchFamily="2" charset="-122"/>
              </a:rPr>
              <a:t>平方米</a:t>
            </a:r>
            <a:r>
              <a:rPr lang="en-US" altLang="zh-CN" b="0" i="0" u="none" strike="noStrike" kern="100" baseline="0" dirty="0">
                <a:latin typeface="等线 Light" panose="02010600030101010101" pitchFamily="2" charset="-122"/>
                <a:ea typeface="等线 Light" panose="02010600030101010101" pitchFamily="2" charset="-122"/>
              </a:rPr>
              <a:t>/3—5</a:t>
            </a:r>
            <a:r>
              <a:rPr lang="zh-CN" altLang="en-US" b="0" i="0" u="none" strike="noStrike" kern="100" baseline="0" dirty="0">
                <a:latin typeface="等线 Light" panose="02010600030101010101" pitchFamily="2" charset="-122"/>
                <a:ea typeface="等线 Light" panose="02010600030101010101" pitchFamily="2" charset="-122"/>
              </a:rPr>
              <a:t>万人口、</a:t>
            </a:r>
            <a:r>
              <a:rPr lang="en-US" altLang="zh-CN" b="0" i="0" u="none" strike="noStrike" kern="100" baseline="0" dirty="0">
                <a:latin typeface="等线 Light" panose="02010600030101010101" pitchFamily="2" charset="-122"/>
                <a:ea typeface="等线 Light" panose="02010600030101010101" pitchFamily="2" charset="-122"/>
              </a:rPr>
              <a:t>1700</a:t>
            </a:r>
            <a:r>
              <a:rPr lang="zh-CN" altLang="en-US" b="0" i="0" u="none" strike="noStrike" kern="100" baseline="0" dirty="0">
                <a:latin typeface="等线 Light" panose="02010600030101010101" pitchFamily="2" charset="-122"/>
                <a:ea typeface="等线 Light" panose="02010600030101010101" pitchFamily="2" charset="-122"/>
              </a:rPr>
              <a:t>平方米</a:t>
            </a:r>
            <a:r>
              <a:rPr lang="en-US" altLang="zh-CN" b="0" i="0" u="none" strike="noStrike" kern="100" baseline="0" dirty="0">
                <a:latin typeface="等线 Light" panose="02010600030101010101" pitchFamily="2" charset="-122"/>
                <a:ea typeface="等线 Light" panose="02010600030101010101" pitchFamily="2" charset="-122"/>
              </a:rPr>
              <a:t>/5—7</a:t>
            </a:r>
            <a:r>
              <a:rPr lang="zh-CN" altLang="en-US" b="0" i="0" u="none" strike="noStrike" kern="100" baseline="0" dirty="0">
                <a:latin typeface="等线 Light" panose="02010600030101010101" pitchFamily="2" charset="-122"/>
                <a:ea typeface="等线 Light" panose="02010600030101010101" pitchFamily="2" charset="-122"/>
              </a:rPr>
              <a:t>万人口、</a:t>
            </a:r>
            <a:r>
              <a:rPr lang="en-US" altLang="zh-CN" b="0" i="0" u="none" strike="noStrike" kern="100" baseline="0" dirty="0">
                <a:latin typeface="等线 Light" panose="02010600030101010101" pitchFamily="2" charset="-122"/>
                <a:ea typeface="等线 Light" panose="02010600030101010101" pitchFamily="2" charset="-122"/>
              </a:rPr>
              <a:t>2000</a:t>
            </a:r>
            <a:r>
              <a:rPr lang="zh-CN" altLang="en-US" b="0" i="0" u="none" strike="noStrike" kern="100" baseline="0" dirty="0">
                <a:latin typeface="等线 Light" panose="02010600030101010101" pitchFamily="2" charset="-122"/>
                <a:ea typeface="等线 Light" panose="02010600030101010101" pitchFamily="2" charset="-122"/>
              </a:rPr>
              <a:t>平方米</a:t>
            </a:r>
            <a:r>
              <a:rPr lang="en-US" altLang="zh-CN" b="0" i="0" u="none" strike="noStrike" kern="100" baseline="0" dirty="0">
                <a:latin typeface="等线 Light" panose="02010600030101010101" pitchFamily="2" charset="-122"/>
                <a:ea typeface="等线 Light" panose="02010600030101010101" pitchFamily="2" charset="-122"/>
              </a:rPr>
              <a:t>/7—10</a:t>
            </a:r>
            <a:r>
              <a:rPr lang="zh-CN" altLang="en-US" b="0" i="0" u="none" strike="noStrike" kern="100" baseline="0" dirty="0">
                <a:latin typeface="等线 Light" panose="02010600030101010101" pitchFamily="2" charset="-122"/>
                <a:ea typeface="等线 Light" panose="02010600030101010101" pitchFamily="2" charset="-122"/>
              </a:rPr>
              <a:t>万人口。在床位设置方面，根据服务范围和人口合理配置，至少设日间观察床</a:t>
            </a:r>
            <a:r>
              <a:rPr lang="en-US" altLang="zh-CN" b="0" i="0" u="none" strike="noStrike" kern="100" baseline="0" dirty="0">
                <a:latin typeface="等线 Light" panose="02010600030101010101" pitchFamily="2" charset="-122"/>
                <a:ea typeface="等线 Light" panose="02010600030101010101" pitchFamily="2" charset="-122"/>
              </a:rPr>
              <a:t>5</a:t>
            </a:r>
            <a:r>
              <a:rPr lang="zh-CN" altLang="en-US" b="0" i="0" u="none" strike="noStrike" kern="100" baseline="0" dirty="0">
                <a:latin typeface="等线 Light" panose="02010600030101010101" pitchFamily="2" charset="-122"/>
                <a:ea typeface="等线 Light" panose="02010600030101010101" pitchFamily="2" charset="-122"/>
              </a:rPr>
              <a:t>张。在设备配置方面，应配有诊疗设备、辅助检查设备、预防保健设备、健康教育及其他设备，设病床的，配备与之相应的病床单元设施，此外配备必要的中医药服务设备。</a:t>
            </a:r>
          </a:p>
        </p:txBody>
      </p:sp>
    </p:spTree>
    <p:extLst>
      <p:ext uri="{BB962C8B-B14F-4D97-AF65-F5344CB8AC3E}">
        <p14:creationId xmlns:p14="http://schemas.microsoft.com/office/powerpoint/2010/main" val="7194392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900CE7-BF0C-4A67-B67B-24C342B263D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94A1792-F907-4F41-BD07-7BB6F76FDD0F}"/>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在人员配备方面，第一，至少有</a:t>
            </a:r>
            <a:r>
              <a:rPr lang="en-US" altLang="zh-CN" b="0" i="0" u="none" strike="noStrike" kern="100" baseline="0" dirty="0">
                <a:latin typeface="等线 Light" panose="02010600030101010101" pitchFamily="2" charset="-122"/>
                <a:ea typeface="等线 Light" panose="02010600030101010101" pitchFamily="2" charset="-122"/>
              </a:rPr>
              <a:t>6</a:t>
            </a:r>
            <a:r>
              <a:rPr lang="zh-CN" altLang="en-US" b="0" i="0" u="none" strike="noStrike" kern="100" baseline="0" dirty="0">
                <a:latin typeface="等线 Light" panose="02010600030101010101" pitchFamily="2" charset="-122"/>
                <a:ea typeface="等线 Light" panose="02010600030101010101" pitchFamily="2" charset="-122"/>
              </a:rPr>
              <a:t>名执业范围为全科医学专业的临床类别、中医类别执业医师，</a:t>
            </a:r>
            <a:r>
              <a:rPr lang="en-US" altLang="zh-CN" b="0" i="0" u="none" strike="noStrike" kern="100" baseline="0" dirty="0">
                <a:latin typeface="等线 Light" panose="02010600030101010101" pitchFamily="2" charset="-122"/>
                <a:ea typeface="等线 Light" panose="02010600030101010101" pitchFamily="2" charset="-122"/>
              </a:rPr>
              <a:t>9</a:t>
            </a:r>
            <a:r>
              <a:rPr lang="zh-CN" altLang="en-US" b="0" i="0" u="none" strike="noStrike" kern="100" baseline="0" dirty="0">
                <a:latin typeface="等线 Light" panose="02010600030101010101" pitchFamily="2" charset="-122"/>
                <a:ea typeface="等线 Light" panose="02010600030101010101" pitchFamily="2" charset="-122"/>
              </a:rPr>
              <a:t>名注册护士；至少有</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名副高级以上任职资格的执业医师；至少有</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名中级以上任职资格的中医类别执业医师；至少有</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名公共卫生执业医师；每名执业医师至少配备</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名注册护士，其中至少具有</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名中级以上任职资格的注册护士；设病床的，每</a:t>
            </a:r>
            <a:r>
              <a:rPr lang="en-US" altLang="zh-CN" b="0" i="0" u="none" strike="noStrike" kern="100" baseline="0" dirty="0">
                <a:latin typeface="等线 Light" panose="02010600030101010101" pitchFamily="2" charset="-122"/>
                <a:ea typeface="等线 Light" panose="02010600030101010101" pitchFamily="2" charset="-122"/>
              </a:rPr>
              <a:t>5</a:t>
            </a:r>
            <a:r>
              <a:rPr lang="zh-CN" altLang="en-US" b="0" i="0" u="none" strike="noStrike" kern="100" baseline="0" dirty="0">
                <a:latin typeface="等线 Light" panose="02010600030101010101" pitchFamily="2" charset="-122"/>
                <a:ea typeface="等线 Light" panose="02010600030101010101" pitchFamily="2" charset="-122"/>
              </a:rPr>
              <a:t>张病床至少增加配备</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名执业医师、</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名注册护士。第二，人员编制数不低于本省（区、市）出台的编制标准。第三，卫生技术人员数不低于单位职工总数的</a:t>
            </a:r>
            <a:r>
              <a:rPr lang="en-US" altLang="zh-CN" b="0" i="0" u="none" strike="noStrike" kern="100" baseline="0" dirty="0">
                <a:latin typeface="等线 Light" panose="02010600030101010101" pitchFamily="2" charset="-122"/>
                <a:ea typeface="等线 Light" panose="02010600030101010101" pitchFamily="2" charset="-122"/>
              </a:rPr>
              <a:t>80%</a:t>
            </a:r>
            <a:r>
              <a:rPr lang="zh-CN" altLang="en-US" b="0" i="0" u="none" strike="noStrike" kern="100" baseline="0" dirty="0">
                <a:latin typeface="等线 Light" panose="02010600030101010101" pitchFamily="2" charset="-122"/>
                <a:ea typeface="等线 Light" panose="02010600030101010101" pitchFamily="2" charset="-122"/>
              </a:rPr>
              <a:t>。</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5691863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F6E056-1310-46E5-A81E-33D666D5A27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BC7C11F-1578-43AC-9716-8873A8EEEACD}"/>
              </a:ext>
            </a:extLst>
          </p:cNvPr>
          <p:cNvSpPr>
            <a:spLocks noGrp="1"/>
          </p:cNvSpPr>
          <p:nvPr>
            <p:ph type="body" idx="1"/>
          </p:nvPr>
        </p:nvSpPr>
        <p:spPr/>
        <p:txBody>
          <a:bodyPr>
            <a:normAutofit fontScale="92500"/>
          </a:bodyPr>
          <a:lstStyle/>
          <a:p>
            <a:pPr marR="0" lvl="1" rtl="0"/>
            <a:r>
              <a:rPr lang="zh-CN" altLang="en-US" b="0" i="0" u="none" strike="noStrike" baseline="0" dirty="0">
                <a:latin typeface="Times New Roman" panose="02020603050405020304" pitchFamily="18" charset="0"/>
                <a:ea typeface="宋体" panose="02010600030101010101" pitchFamily="2" charset="-122"/>
              </a:rPr>
              <a:t>五、社区卫生服务的筹资与补偿机制</a:t>
            </a:r>
          </a:p>
          <a:p>
            <a:pPr marR="0" lvl="2" rtl="0"/>
            <a:r>
              <a:rPr lang="zh-CN" altLang="en-US" b="0" i="0" u="none" strike="noStrike" kern="100" baseline="0" dirty="0">
                <a:latin typeface="等线 Light" panose="02010600030101010101" pitchFamily="2" charset="-122"/>
                <a:ea typeface="等线 Light" panose="02010600030101010101" pitchFamily="2" charset="-122"/>
              </a:rPr>
              <a:t>（一）政府财政补贴</a:t>
            </a:r>
          </a:p>
          <a:p>
            <a:pPr marR="0" lvl="3" rtl="0"/>
            <a:r>
              <a:rPr lang="zh-CN" altLang="en-US" b="0" i="0" u="none" strike="noStrike" kern="100" baseline="0" dirty="0">
                <a:latin typeface="Times New Roman" panose="02020603050405020304" pitchFamily="18" charset="0"/>
                <a:ea typeface="宋体" panose="02010600030101010101" pitchFamily="2" charset="-122"/>
              </a:rPr>
              <a:t>社区卫生服务是福利性社会公益事业，政府的支持对发展社区卫生服务很重要。政府的支持是全方位的，包括组织、领导、协调和财政支持。政府财政给予社区卫生服务管理信息系统及设备更新等方面的启动经费和人才培养经费；在收费等方面给予一定的优惠，享有国家和地方的税费优惠政策；购买部分社区公共卫生服务；为公立社区卫生服务机构人员提供补助。</a:t>
            </a:r>
          </a:p>
          <a:p>
            <a:pPr marR="0" lvl="2" rtl="0"/>
            <a:r>
              <a:rPr lang="zh-CN" altLang="en-US" b="0" i="0" u="none" strike="noStrike" kern="100" baseline="0" dirty="0">
                <a:latin typeface="等线 Light" panose="02010600030101010101" pitchFamily="2" charset="-122"/>
                <a:ea typeface="等线 Light" panose="02010600030101010101" pitchFamily="2" charset="-122"/>
              </a:rPr>
              <a:t>（二）有偿医疗卫生服务</a:t>
            </a:r>
          </a:p>
          <a:p>
            <a:pPr marR="0" lvl="3" rtl="0"/>
            <a:r>
              <a:rPr lang="zh-CN" altLang="en-US" b="0" i="0" u="none" strike="noStrike" kern="100" baseline="0" dirty="0">
                <a:latin typeface="Times New Roman" panose="02020603050405020304" pitchFamily="18" charset="0"/>
                <a:ea typeface="宋体" panose="02010600030101010101" pitchFamily="2" charset="-122"/>
              </a:rPr>
              <a:t>医疗服务项目按照谁受益谁负担的原则，实行非盈利性的有偿服务，按服务成本收费。出诊服务费、护士上门服务费、健康档案建档费、保健服务合同费等卫生保健费用均由个人支付。</a:t>
            </a:r>
          </a:p>
          <a:p>
            <a:pPr marR="0" lvl="2" rtl="0"/>
            <a:r>
              <a:rPr lang="zh-CN" altLang="en-US" b="0" i="0" u="none" strike="noStrike" kern="100" baseline="0" dirty="0">
                <a:latin typeface="等线 Light" panose="02010600030101010101" pitchFamily="2" charset="-122"/>
                <a:ea typeface="等线 Light" panose="02010600030101010101" pitchFamily="2" charset="-122"/>
              </a:rPr>
              <a:t>（三）纳入职工医疗保险</a:t>
            </a:r>
          </a:p>
          <a:p>
            <a:pPr marR="0" lvl="3" rtl="0"/>
            <a:r>
              <a:rPr lang="zh-CN" altLang="en-US" b="0" i="0" u="none" strike="noStrike" kern="100" baseline="0" dirty="0">
                <a:latin typeface="Times New Roman" panose="02020603050405020304" pitchFamily="18" charset="0"/>
                <a:ea typeface="宋体" panose="02010600030101010101" pitchFamily="2" charset="-122"/>
              </a:rPr>
              <a:t>将一些符合规定的社区卫生服务机构纳入基本医疗保险定点单位，报销一些基本卫生服务项目，使社区卫生服务机构有稳定的资金来源。</a:t>
            </a:r>
          </a:p>
          <a:p>
            <a:pPr marR="0" lvl="2" rtl="0"/>
            <a:r>
              <a:rPr lang="zh-CN" altLang="en-US" b="0" i="0" u="none" strike="noStrike" kern="100" baseline="0" dirty="0">
                <a:latin typeface="等线 Light" panose="02010600030101010101" pitchFamily="2" charset="-122"/>
                <a:ea typeface="等线 Light" panose="02010600030101010101" pitchFamily="2" charset="-122"/>
              </a:rPr>
              <a:t>（四）其他筹资方式</a:t>
            </a:r>
          </a:p>
          <a:p>
            <a:pPr marR="0" lvl="3" rtl="0"/>
            <a:r>
              <a:rPr lang="zh-CN" altLang="en-US" b="0" i="0" u="none" strike="noStrike" kern="100" baseline="0" dirty="0">
                <a:latin typeface="Times New Roman" panose="02020603050405020304" pitchFamily="18" charset="0"/>
                <a:ea typeface="宋体" panose="02010600030101010101" pitchFamily="2" charset="-122"/>
              </a:rPr>
              <a:t>社区资助，申请专项资金支持，接受社会团体、慈善机构或个人捐助等多方筹资作为社区卫生服务费用的补充，以促进社区卫生服务快速发展。</a:t>
            </a:r>
          </a:p>
        </p:txBody>
      </p:sp>
    </p:spTree>
    <p:extLst>
      <p:ext uri="{BB962C8B-B14F-4D97-AF65-F5344CB8AC3E}">
        <p14:creationId xmlns:p14="http://schemas.microsoft.com/office/powerpoint/2010/main" val="29906299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9A7B66-65C9-4D26-8787-007B9F52322F}"/>
              </a:ext>
            </a:extLst>
          </p:cNvPr>
          <p:cNvSpPr>
            <a:spLocks noGrp="1"/>
          </p:cNvSpPr>
          <p:nvPr>
            <p:ph type="title"/>
          </p:nvPr>
        </p:nvSpPr>
        <p:spPr/>
        <p:txBody>
          <a:bodyPr/>
          <a:lstStyle/>
          <a:p>
            <a:pPr marR="0" lvl="0" rtl="0"/>
            <a:r>
              <a:rPr lang="zh-CN" altLang="en-US" b="0" i="0" u="none" strike="noStrike" kern="100" baseline="0" dirty="0">
                <a:latin typeface="Arial" panose="020B0604020202020204" pitchFamily="34" charset="0"/>
                <a:ea typeface="宋体" panose="02010600030101010101" pitchFamily="2" charset="-122"/>
              </a:rPr>
              <a:t>第四节  计划生育法规与政策</a:t>
            </a:r>
            <a:endParaRPr lang="zh-CN" altLang="en-US" dirty="0"/>
          </a:p>
        </p:txBody>
      </p:sp>
      <p:sp>
        <p:nvSpPr>
          <p:cNvPr id="3" name="文本占位符 2">
            <a:extLst>
              <a:ext uri="{FF2B5EF4-FFF2-40B4-BE49-F238E27FC236}">
                <a16:creationId xmlns:a16="http://schemas.microsoft.com/office/drawing/2014/main" id="{E28CBC58-E784-401C-996F-68DBB1594A8B}"/>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    计划生育是指为了社会、家庭和夫妻的利益，育龄夫妻有计划在适当年龄生育合理数量的子女，并养育健康的下一代，以增进家庭幸福，促进人口、经济、社会、资源、环境协调发展和可持续发展。实行计划生育是我国的基本国策之一。</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04181849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BDCF1C-AC6F-4A23-8B5B-6A1736DB51F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22DD74B-A02E-49D8-8F98-E0AA87914C79}"/>
              </a:ext>
            </a:extLst>
          </p:cNvPr>
          <p:cNvSpPr>
            <a:spLocks noGrp="1"/>
          </p:cNvSpPr>
          <p:nvPr>
            <p:ph type="body" idx="1"/>
          </p:nvPr>
        </p:nvSpPr>
        <p:spPr/>
        <p:txBody>
          <a:bodyPr>
            <a:normAutofit/>
          </a:bodyPr>
          <a:lstStyle/>
          <a:p>
            <a:pPr marR="0" lvl="1" rtl="0"/>
            <a:r>
              <a:rPr lang="zh-CN" altLang="en-US" b="0" dirty="0">
                <a:latin typeface="Times New Roman" panose="02020603050405020304" pitchFamily="18" charset="0"/>
                <a:ea typeface="宋体" panose="02010600030101010101" pitchFamily="2" charset="-122"/>
              </a:rPr>
              <a:t>一、计划生育法规</a:t>
            </a:r>
            <a:r>
              <a:rPr lang="zh-CN" altLang="en-US" b="0" dirty="0">
                <a:solidFill>
                  <a:prstClr val="black"/>
                </a:solidFill>
                <a:latin typeface="Times New Roman" panose="02020603050405020304" pitchFamily="18" charset="0"/>
                <a:ea typeface="宋体" panose="02010600030101010101" pitchFamily="2" charset="-122"/>
              </a:rPr>
              <a:t>与政策的一般规定</a:t>
            </a:r>
          </a:p>
          <a:p>
            <a:pPr marR="0" lvl="2" rtl="0"/>
            <a:r>
              <a:rPr lang="zh-CN" altLang="en-US" b="0" i="0" u="none" strike="noStrike" baseline="0" dirty="0">
                <a:solidFill>
                  <a:prstClr val="black"/>
                </a:solidFill>
                <a:latin typeface="等线 Light" panose="02010600030101010101" pitchFamily="2" charset="-122"/>
                <a:ea typeface="等线 Light" panose="02010600030101010101" pitchFamily="2" charset="-122"/>
              </a:rPr>
              <a:t>（一）</a:t>
            </a:r>
            <a:r>
              <a:rPr lang="en-US" altLang="zh-CN" b="0" i="0" u="none" strike="noStrike" baseline="0" dirty="0">
                <a:solidFill>
                  <a:prstClr val="black"/>
                </a:solidFill>
                <a:latin typeface="等线 Light" panose="02010600030101010101" pitchFamily="2" charset="-122"/>
                <a:ea typeface="等线 Light" panose="02010600030101010101" pitchFamily="2" charset="-122"/>
              </a:rPr>
              <a:t>《</a:t>
            </a:r>
            <a:r>
              <a:rPr lang="zh-CN" altLang="en-US" b="0" i="0" u="none" strike="noStrike" baseline="0" dirty="0">
                <a:solidFill>
                  <a:prstClr val="black"/>
                </a:solidFill>
                <a:latin typeface="等线 Light" panose="02010600030101010101" pitchFamily="2" charset="-122"/>
                <a:ea typeface="等线 Light" panose="02010600030101010101" pitchFamily="2" charset="-122"/>
              </a:rPr>
              <a:t>人口与计划生育法</a:t>
            </a:r>
            <a:r>
              <a:rPr lang="en-US" altLang="zh-CN" b="0" i="0" u="none" strike="noStrike" baseline="0" dirty="0">
                <a:solidFill>
                  <a:prstClr val="black"/>
                </a:solidFill>
                <a:latin typeface="等线 Light" panose="02010600030101010101" pitchFamily="2" charset="-122"/>
                <a:ea typeface="等线 Light" panose="02010600030101010101" pitchFamily="2" charset="-122"/>
              </a:rPr>
              <a:t>》</a:t>
            </a:r>
          </a:p>
          <a:p>
            <a:pPr marR="0" lvl="3" rtl="0"/>
            <a:r>
              <a:rPr lang="zh-CN" altLang="en-US" b="0" i="0" u="none" strike="noStrike" kern="100" baseline="0" dirty="0">
                <a:latin typeface="Times New Roman" panose="02020603050405020304" pitchFamily="18" charset="0"/>
                <a:ea typeface="宋体" panose="02010600030101010101" pitchFamily="2" charset="-122"/>
              </a:rPr>
              <a:t>我国自</a:t>
            </a:r>
            <a:r>
              <a:rPr lang="en-US" altLang="zh-CN" b="0" i="0" u="none" strike="noStrike" kern="100" baseline="0" dirty="0">
                <a:latin typeface="Times New Roman" panose="02020603050405020304" pitchFamily="18" charset="0"/>
                <a:ea typeface="宋体" panose="02010600030101010101" pitchFamily="2" charset="-122"/>
              </a:rPr>
              <a:t>20</a:t>
            </a:r>
            <a:r>
              <a:rPr lang="zh-CN" altLang="en-US" b="0" i="0" u="none" strike="noStrike" kern="100" baseline="0" dirty="0">
                <a:latin typeface="Times New Roman" panose="02020603050405020304" pitchFamily="18" charset="0"/>
                <a:ea typeface="宋体" panose="02010600030101010101" pitchFamily="2" charset="-122"/>
              </a:rPr>
              <a:t>世纪</a:t>
            </a:r>
            <a:r>
              <a:rPr lang="en-US" altLang="zh-CN" b="0" i="0" u="none" strike="noStrike" kern="100" baseline="0" dirty="0">
                <a:latin typeface="Times New Roman" panose="02020603050405020304" pitchFamily="18" charset="0"/>
                <a:ea typeface="宋体" panose="02010600030101010101" pitchFamily="2" charset="-122"/>
              </a:rPr>
              <a:t>70</a:t>
            </a:r>
            <a:r>
              <a:rPr lang="zh-CN" altLang="en-US" b="0" i="0" u="none" strike="noStrike" kern="100" baseline="0" dirty="0">
                <a:latin typeface="Times New Roman" panose="02020603050405020304" pitchFamily="18" charset="0"/>
                <a:ea typeface="宋体" panose="02010600030101010101" pitchFamily="2" charset="-122"/>
              </a:rPr>
              <a:t>年代末</a:t>
            </a:r>
            <a:r>
              <a:rPr lang="en-US" altLang="zh-CN" b="0" i="0" u="none" strike="noStrike" kern="100" baseline="0" dirty="0">
                <a:latin typeface="Times New Roman" panose="02020603050405020304" pitchFamily="18" charset="0"/>
                <a:ea typeface="宋体" panose="02010600030101010101" pitchFamily="2" charset="-122"/>
              </a:rPr>
              <a:t>80</a:t>
            </a:r>
            <a:r>
              <a:rPr lang="zh-CN" altLang="en-US" b="0" i="0" u="none" strike="noStrike" kern="100" baseline="0" dirty="0">
                <a:latin typeface="Times New Roman" panose="02020603050405020304" pitchFamily="18" charset="0"/>
                <a:ea typeface="宋体" panose="02010600030101010101" pitchFamily="2" charset="-122"/>
              </a:rPr>
              <a:t>年代初就将实行计划生育、控制人口数量、提高人口素质确立为国家的一项基本政策，比较有效地控制了人口数量、提高</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了人口素质。为了实现人口与经济、社会、资源、环境的协调发展，推行计划生育，维护公民的合法权益，促进家庭幸福、民族繁荣与社会进步，我国于</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2001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年颁布了</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人口与计划生育法</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），并于</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2015</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年进行修正。</a:t>
            </a:r>
          </a:p>
          <a:p>
            <a:pPr marR="0" lvl="3" rtl="0"/>
            <a:r>
              <a:rPr lang="zh-CN" altLang="en-US" b="0" i="0" u="none" strike="noStrike" kern="100" baseline="0" dirty="0">
                <a:latin typeface="Times New Roman" panose="02020603050405020304" pitchFamily="18" charset="0"/>
                <a:ea typeface="宋体" panose="02010600030101010101" pitchFamily="2" charset="-122"/>
              </a:rPr>
              <a:t>实行计划生育是我国的基本国策。</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人口与计划生育法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二</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条规定：“我国是人口众多的国家，实行计划生育是国家的基本国策。国家采取综合措施，控制人口数量，提高人口素质。国家依靠宣传教育、科学技术进步、综合服务、建立健全奖励和社会保障制度，开展人口与计划生育工作。”</a:t>
            </a:r>
            <a:endParaRPr lang="en-US" altLang="zh-CN" b="0" i="0" u="none" strike="noStrike" kern="100" baseline="0" dirty="0">
              <a:solidFill>
                <a:prstClr val="black"/>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521737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99B4EA-79D2-4EFD-B9F2-6A5D7707F89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7513A93-62A3-4FA8-ACA1-EFACAEBA3A4E}"/>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人口与计划生育法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十八</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18</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条规定了我国现行生育政策：“国家提倡一对夫妻生育两个子女。符合法律、法规规定条件的，可以要求安排再生育子女。少数民族也要实行计划生育。”第四</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4</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条规定：“各级人民政府及其工作人员在推行计划生育工作中应当严格依法行政，文明执法，不得侵犯公民的合法权益。计划生育行政部门及其工作人员依法执行公务受法律保护。”</a:t>
            </a: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人口与计划生育法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十七</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17</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条规定：“公民有生育的权利，也有依法实行计划生育的义务，夫妻双方在实行计划生育中负有共同的责任。”这一规定确立了夫妻双方在实行计划生育中的共同责任。</a:t>
            </a: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人口与计划生育法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二十一</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条规定：“实行计划生育的育龄夫妻免费享受国家规定的基本项目的计划生育技术服务。前款规定所需经费，按照国家有关规定列入财政预算或者由社会保险予以保障。”根据国家财力的实际情况，免费提供的计划生育技术服务项目仅限于法律规定的基本项目的范围，即孕情、环情检测，提供避孕药具、放置和取出宫内节育器、绝育术、人工终止妊娠术、技术常规规定的各项医学检查，计划生育手术并发症的诊治等。</a:t>
            </a:r>
          </a:p>
        </p:txBody>
      </p:sp>
    </p:spTree>
    <p:extLst>
      <p:ext uri="{BB962C8B-B14F-4D97-AF65-F5344CB8AC3E}">
        <p14:creationId xmlns:p14="http://schemas.microsoft.com/office/powerpoint/2010/main" val="211677640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C6668A-D5A9-4885-AE4C-BB532A8E6A0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47C7759-5DA1-46F0-B976-883CE0882E85}"/>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人口与计划生育法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规定：“国家对实行计划生育的夫妻，按照规定给予奖励。”在国家提倡一对夫妻生育一个子女期间，自愿终身只生育一个子女的夫妻，国家发给</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独生子女父母光荣证</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。获得</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独生子女父母光荣证</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的夫妻，按照国家和省、自治区、直辖市有关规定享受独生子女父母奖励。独生子女发生意外伤残、死亡的，按照规定获得扶助。在国家提倡一对夫妻生育一个子女期间，按照规定应当享受计划生育家庭老年人奖励扶助的，继续享受相关奖励扶助。符合法律、法规规定生育子女的夫妻，可以获得延长生育假的奖励或者其他福利待遇。妇女怀孕、生育和哺乳期间，按照国家有关规定享受特殊劳动保护并可以获得帮助和补偿。公民实行计划生育手术，享受国家规定的休假；地方人民政府可以给予奖励。</a:t>
            </a:r>
          </a:p>
          <a:p>
            <a:pPr marR="0" lvl="3" rtl="0"/>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latin typeface="Times New Roman" panose="02020603050405020304" pitchFamily="18" charset="0"/>
                <a:ea typeface="宋体" panose="02010600030101010101" pitchFamily="2" charset="-122"/>
              </a:rPr>
              <a:t>人口与计划生育法</a:t>
            </a:r>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latin typeface="Times New Roman" panose="02020603050405020304" pitchFamily="18" charset="0"/>
                <a:ea typeface="宋体" panose="02010600030101010101" pitchFamily="2" charset="-122"/>
              </a:rPr>
              <a:t>规定：“地方各级人民政府对农村实行计划生育的家庭发展经济，给予资金、技术、培训等方面的支持、优惠；对实行计划生育的贫困家庭，在扶贫贷款、以工代赈、扶贫项目和社会救济等方面给予优先照顾。</a:t>
            </a:r>
            <a:r>
              <a:rPr lang="zh-CN" altLang="en-US" b="0" i="0" u="none" strike="noStrike" kern="100" baseline="0" dirty="0">
                <a:latin typeface="Times New Roman" panose="02020603050405020304" pitchFamily="18" charset="0"/>
                <a:ea typeface="宋体" panose="02010600030101010101" pitchFamily="2" charset="-122"/>
              </a:rPr>
              <a:t>不符合本法第十八条规定生育子女的公民，应当依法缴纳社会抚养费。”</a:t>
            </a:r>
          </a:p>
          <a:p>
            <a:pPr marL="1371600" marR="0" lvl="4" indent="-228600" algn="l" defTabSz="914400" rtl="0" eaLnBrk="1" fontAlgn="auto" latinLnBrk="0" hangingPunct="1">
              <a:lnSpc>
                <a:spcPct val="100000"/>
              </a:lnSpc>
              <a:spcBef>
                <a:spcPts val="350"/>
              </a:spcBef>
              <a:spcAft>
                <a:spcPts val="0"/>
              </a:spcAft>
              <a:buClr>
                <a:schemeClr val="accent2"/>
              </a:buClr>
              <a:buSzTx/>
              <a:buFont typeface="Wingdings 2" panose="05020102010507070707"/>
              <a:buChar char=""/>
              <a:tabLst/>
              <a:defRPr/>
            </a:pPr>
            <a:r>
              <a:rPr kumimoji="0" lang="zh-CN" altLang="zh-CN" sz="1800" b="0" kern="1200" dirty="0">
                <a:solidFill>
                  <a:schemeClr val="tx1"/>
                </a:solidFill>
                <a:effectLst/>
                <a:latin typeface="宋体" panose="02010600030101010101" pitchFamily="2" charset="-122"/>
                <a:ea typeface="宋体" panose="02010600030101010101" pitchFamily="2" charset="-122"/>
                <a:cs typeface="+mn-cs"/>
              </a:rPr>
              <a:t>中国法制出版社</a:t>
            </a:r>
            <a:r>
              <a:rPr kumimoji="0" lang="en-US" altLang="zh-CN" sz="1800" b="0" kern="1200" dirty="0">
                <a:solidFill>
                  <a:schemeClr val="tx1"/>
                </a:solidFill>
                <a:effectLst/>
                <a:latin typeface="宋体" panose="02010600030101010101" pitchFamily="2" charset="-122"/>
                <a:ea typeface="宋体" panose="02010600030101010101" pitchFamily="2" charset="-122"/>
                <a:cs typeface="+mn-cs"/>
              </a:rPr>
              <a:t>. </a:t>
            </a:r>
            <a:r>
              <a:rPr kumimoji="0" lang="zh-CN" altLang="zh-CN" sz="1800" b="0" kern="1200" dirty="0">
                <a:solidFill>
                  <a:schemeClr val="tx1"/>
                </a:solidFill>
                <a:effectLst/>
                <a:latin typeface="宋体" panose="02010600030101010101" pitchFamily="2" charset="-122"/>
                <a:ea typeface="宋体" panose="02010600030101010101" pitchFamily="2" charset="-122"/>
                <a:cs typeface="+mn-cs"/>
              </a:rPr>
              <a:t>中华人民共和国人口与计划生育法（</a:t>
            </a:r>
            <a:r>
              <a:rPr kumimoji="0" lang="en-US" altLang="zh-CN" sz="1800" b="0" kern="1200" dirty="0">
                <a:solidFill>
                  <a:schemeClr val="tx1"/>
                </a:solidFill>
                <a:effectLst/>
                <a:latin typeface="宋体" panose="02010600030101010101" pitchFamily="2" charset="-122"/>
                <a:ea typeface="宋体" panose="02010600030101010101" pitchFamily="2" charset="-122"/>
                <a:cs typeface="+mn-cs"/>
              </a:rPr>
              <a:t>2016</a:t>
            </a:r>
            <a:r>
              <a:rPr kumimoji="0" lang="zh-CN" altLang="zh-CN" sz="1800" b="0" kern="1200" dirty="0">
                <a:solidFill>
                  <a:schemeClr val="tx1"/>
                </a:solidFill>
                <a:effectLst/>
                <a:latin typeface="宋体" panose="02010600030101010101" pitchFamily="2" charset="-122"/>
                <a:ea typeface="宋体" panose="02010600030101010101" pitchFamily="2" charset="-122"/>
                <a:cs typeface="+mn-cs"/>
              </a:rPr>
              <a:t>年新修订）</a:t>
            </a:r>
            <a:r>
              <a:rPr kumimoji="0" lang="en-US" altLang="zh-CN" sz="1800" b="0" kern="1200" dirty="0">
                <a:solidFill>
                  <a:schemeClr val="tx1"/>
                </a:solidFill>
                <a:effectLst/>
                <a:latin typeface="宋体" panose="02010600030101010101" pitchFamily="2" charset="-122"/>
                <a:ea typeface="宋体" panose="02010600030101010101" pitchFamily="2" charset="-122"/>
                <a:cs typeface="+mn-cs"/>
              </a:rPr>
              <a:t>[M]. 2016</a:t>
            </a:r>
            <a:r>
              <a:rPr kumimoji="0" lang="zh-CN" altLang="zh-CN" sz="1800" b="0" kern="1200" dirty="0">
                <a:solidFill>
                  <a:schemeClr val="tx1"/>
                </a:solidFill>
                <a:effectLst/>
                <a:latin typeface="宋体" panose="02010600030101010101" pitchFamily="2" charset="-122"/>
                <a:ea typeface="宋体" panose="02010600030101010101" pitchFamily="2" charset="-122"/>
                <a:cs typeface="+mn-cs"/>
              </a:rPr>
              <a:t>年，第</a:t>
            </a:r>
            <a:r>
              <a:rPr kumimoji="0" lang="en-US" altLang="zh-CN" sz="1800" b="0" kern="1200" dirty="0">
                <a:solidFill>
                  <a:schemeClr val="tx1"/>
                </a:solidFill>
                <a:effectLst/>
                <a:latin typeface="宋体" panose="02010600030101010101" pitchFamily="2" charset="-122"/>
                <a:ea typeface="宋体" panose="02010600030101010101" pitchFamily="2" charset="-122"/>
                <a:cs typeface="+mn-cs"/>
              </a:rPr>
              <a:t>11</a:t>
            </a:r>
            <a:r>
              <a:rPr kumimoji="0" lang="zh-CN" altLang="zh-CN" sz="1800" b="0" kern="1200" dirty="0">
                <a:solidFill>
                  <a:schemeClr val="tx1"/>
                </a:solidFill>
                <a:effectLst/>
                <a:latin typeface="宋体" panose="02010600030101010101" pitchFamily="2" charset="-122"/>
                <a:ea typeface="宋体" panose="02010600030101010101" pitchFamily="2" charset="-122"/>
                <a:cs typeface="+mn-cs"/>
              </a:rPr>
              <a:t>页。</a:t>
            </a:r>
            <a:endParaRPr kumimoji="0" lang="en-US" altLang="zh-CN" sz="1800" b="0" kern="1200" dirty="0">
              <a:solidFill>
                <a:schemeClr val="tx1"/>
              </a:solidFill>
              <a:effectLst/>
              <a:latin typeface="宋体" panose="02010600030101010101" pitchFamily="2" charset="-122"/>
              <a:ea typeface="宋体" panose="02010600030101010101" pitchFamily="2" charset="-122"/>
              <a:cs typeface="+mn-cs"/>
            </a:endParaRPr>
          </a:p>
        </p:txBody>
      </p:sp>
    </p:spTree>
    <p:extLst>
      <p:ext uri="{BB962C8B-B14F-4D97-AF65-F5344CB8AC3E}">
        <p14:creationId xmlns:p14="http://schemas.microsoft.com/office/powerpoint/2010/main" val="42125414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66B3EC-913C-4B78-9940-FA23AED0FC7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6A5F5F6-1B5E-4F41-A480-03D2DE4BD518}"/>
              </a:ext>
            </a:extLst>
          </p:cNvPr>
          <p:cNvSpPr>
            <a:spLocks noGrp="1"/>
          </p:cNvSpPr>
          <p:nvPr>
            <p:ph type="body" idx="1"/>
          </p:nvPr>
        </p:nvSpPr>
        <p:spPr/>
        <p:txBody>
          <a:bodyPr>
            <a:normAutofit/>
          </a:bodyPr>
          <a:lstStyle/>
          <a:p>
            <a:pPr marR="0" lvl="2" rtl="0"/>
            <a:r>
              <a:rPr lang="zh-CN" altLang="en-US" b="0" i="0" u="none" strike="noStrike" kern="100" baseline="0" dirty="0">
                <a:solidFill>
                  <a:prstClr val="black"/>
                </a:solidFill>
                <a:latin typeface="等线 Light" panose="02010600030101010101" pitchFamily="2" charset="-122"/>
                <a:ea typeface="等线 Light" panose="02010600030101010101" pitchFamily="2" charset="-122"/>
              </a:rPr>
              <a:t>（二）</a:t>
            </a:r>
            <a:r>
              <a:rPr lang="en-US" altLang="zh-CN" b="0" i="0" u="none" strike="noStrike" kern="100" baseline="0" dirty="0">
                <a:solidFill>
                  <a:prstClr val="black"/>
                </a:solidFill>
                <a:latin typeface="等线 Light" panose="02010600030101010101" pitchFamily="2" charset="-122"/>
                <a:ea typeface="等线 Light" panose="02010600030101010101" pitchFamily="2" charset="-122"/>
              </a:rPr>
              <a:t>2021</a:t>
            </a:r>
            <a:r>
              <a:rPr lang="zh-CN" altLang="en-US" b="0" i="0" u="none" strike="noStrike" kern="100" baseline="0" dirty="0">
                <a:solidFill>
                  <a:prstClr val="black"/>
                </a:solidFill>
                <a:latin typeface="等线 Light" panose="02010600030101010101" pitchFamily="2" charset="-122"/>
                <a:ea typeface="等线 Light" panose="02010600030101010101" pitchFamily="2" charset="-122"/>
              </a:rPr>
              <a:t>年</a:t>
            </a:r>
            <a:r>
              <a:rPr lang="en-US" altLang="zh-CN" b="0" i="0" u="none" strike="noStrike" kern="100" baseline="0" dirty="0">
                <a:solidFill>
                  <a:prstClr val="black"/>
                </a:solidFill>
                <a:latin typeface="等线 Light" panose="02010600030101010101" pitchFamily="2" charset="-122"/>
                <a:ea typeface="等线 Light" panose="02010600030101010101" pitchFamily="2" charset="-122"/>
              </a:rPr>
              <a:t>《</a:t>
            </a:r>
            <a:r>
              <a:rPr lang="zh-CN" altLang="en-US" b="0" i="0" u="none" strike="noStrike" kern="100" baseline="0" dirty="0">
                <a:solidFill>
                  <a:prstClr val="black"/>
                </a:solidFill>
                <a:latin typeface="等线 Light" panose="02010600030101010101" pitchFamily="2" charset="-122"/>
                <a:ea typeface="等线 Light" panose="02010600030101010101" pitchFamily="2" charset="-122"/>
              </a:rPr>
              <a:t>中华人民共和国人口与计划生育法（修正草案）</a:t>
            </a:r>
            <a:r>
              <a:rPr lang="en-US" altLang="zh-CN" b="0" i="0" u="none" strike="noStrike" kern="100" baseline="0" dirty="0">
                <a:solidFill>
                  <a:prstClr val="black"/>
                </a:solidFill>
                <a:latin typeface="等线 Light" panose="02010600030101010101" pitchFamily="2" charset="-122"/>
                <a:ea typeface="等线 Light" panose="02010600030101010101" pitchFamily="2" charset="-122"/>
              </a:rPr>
              <a:t>》</a:t>
            </a:r>
          </a:p>
          <a:p>
            <a:pPr marR="0" lvl="3" rtl="0"/>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伴随着我国老龄化趋势的加剧，人口结构失衡的问题日益突出。调整既有人口政策的工作稳步推进。中共中央政治局于</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2021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年</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5</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月</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31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日召开会议，听取“十四五”时期积极应对人口老龄化重大政策举措汇报，审议</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关于优化生育政策促进人口长期均衡发展的决定</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。此次会议在既有的二胎政策上提出进一步优化生育政策，实施一对夫妻可以生育三个子女政策及配套支持措施，并明确指出</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2021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年</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5</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月</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31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日均可生三孩，生育登记先备案后补办。</a:t>
            </a:r>
          </a:p>
          <a:p>
            <a:pPr marR="0" lvl="3" rtl="0"/>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2021</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年</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6</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月</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18</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日国务院常务会议通过</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中华人民共和国人口与计划生育法（修正草案）</a:t>
            </a:r>
            <a:r>
              <a:rPr lang="en-US" altLang="zh-CN" b="0" i="0" u="none" strike="noStrike" kern="100" baseline="0" dirty="0">
                <a:solidFill>
                  <a:prstClr val="black"/>
                </a:solidFill>
                <a:latin typeface="Times New Roman" panose="02020603050405020304" pitchFamily="18" charset="0"/>
                <a:ea typeface="宋体" panose="02010600030101010101" pitchFamily="2" charset="-122"/>
              </a:rPr>
              <a:t>》</a:t>
            </a:r>
            <a:r>
              <a:rPr lang="zh-CN" altLang="en-US" b="0" i="0" u="none" strike="noStrike" kern="100" baseline="0" dirty="0">
                <a:solidFill>
                  <a:prstClr val="black"/>
                </a:solidFill>
                <a:latin typeface="Times New Roman" panose="02020603050405020304" pitchFamily="18" charset="0"/>
                <a:ea typeface="宋体" panose="02010600030101010101" pitchFamily="2" charset="-122"/>
              </a:rPr>
              <a:t>。</a:t>
            </a:r>
            <a:endParaRPr lang="en-US" altLang="zh-CN" b="0" i="0" u="none" strike="noStrike" kern="100" baseline="0" dirty="0">
              <a:solidFill>
                <a:prstClr val="black"/>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0189335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EF533-46BB-41A0-885A-8F14884C296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1BEAD6E-DF90-47E7-9785-558230FF14E7}"/>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二、对流动人口计划生育的管理办法</a:t>
            </a:r>
          </a:p>
          <a:p>
            <a:pPr marR="0" lvl="3" rtl="0"/>
            <a:r>
              <a:rPr lang="zh-CN" altLang="en-US" b="0" i="0" u="none" strike="noStrike" kern="100" baseline="0" dirty="0">
                <a:latin typeface="Times New Roman" panose="02020603050405020304" pitchFamily="18" charset="0"/>
                <a:ea typeface="宋体" panose="02010600030101010101" pitchFamily="2" charset="-122"/>
              </a:rPr>
              <a:t>改革开放</a:t>
            </a:r>
            <a:r>
              <a:rPr lang="en-US" altLang="zh-CN" b="0" i="0" u="none" strike="noStrike" kern="100" baseline="0" dirty="0">
                <a:latin typeface="Times New Roman" panose="02020603050405020304" pitchFamily="18" charset="0"/>
                <a:ea typeface="宋体" panose="02010600030101010101" pitchFamily="2" charset="-122"/>
              </a:rPr>
              <a:t>40</a:t>
            </a:r>
            <a:r>
              <a:rPr lang="zh-CN" altLang="en-US" b="0" i="0" u="none" strike="noStrike" kern="100" baseline="0" dirty="0">
                <a:latin typeface="Times New Roman" panose="02020603050405020304" pitchFamily="18" charset="0"/>
                <a:ea typeface="宋体" panose="02010600030101010101" pitchFamily="2" charset="-122"/>
              </a:rPr>
              <a:t>年来，我国流动人口规模在经历长期快速增长后开始进入调整期。国家卫生健康部门自</a:t>
            </a:r>
            <a:r>
              <a:rPr lang="en-US" altLang="zh-CN" b="0" i="0" u="none" strike="noStrike" kern="100" baseline="0" dirty="0">
                <a:latin typeface="Times New Roman" panose="02020603050405020304" pitchFamily="18" charset="0"/>
                <a:ea typeface="宋体" panose="02010600030101010101" pitchFamily="2" charset="-122"/>
              </a:rPr>
              <a:t>2010</a:t>
            </a:r>
            <a:r>
              <a:rPr lang="zh-CN" altLang="en-US" b="0" i="0" u="none" strike="noStrike" kern="100" baseline="0" dirty="0">
                <a:latin typeface="Times New Roman" panose="02020603050405020304" pitchFamily="18" charset="0"/>
                <a:ea typeface="宋体" panose="02010600030101010101" pitchFamily="2" charset="-122"/>
              </a:rPr>
              <a:t>年起每年发布的</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中国流动人口发展报告</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指出：</a:t>
            </a:r>
            <a:r>
              <a:rPr lang="en-US" altLang="zh-CN" b="0" i="0" u="none" strike="noStrike" kern="100" baseline="0" dirty="0">
                <a:latin typeface="Times New Roman" panose="02020603050405020304" pitchFamily="18" charset="0"/>
                <a:ea typeface="宋体" panose="02010600030101010101" pitchFamily="2" charset="-122"/>
              </a:rPr>
              <a:t>2009</a:t>
            </a:r>
            <a:r>
              <a:rPr lang="zh-CN" altLang="en-US" b="0" i="0" u="none" strike="noStrike" kern="100" baseline="0" dirty="0">
                <a:latin typeface="Times New Roman" panose="02020603050405020304" pitchFamily="18" charset="0"/>
                <a:ea typeface="宋体" panose="02010600030101010101" pitchFamily="2" charset="-122"/>
              </a:rPr>
              <a:t>年我国流动人口数量达到</a:t>
            </a:r>
            <a:r>
              <a:rPr lang="en-US" altLang="zh-CN" b="0" i="0" u="none" strike="noStrike" kern="100" baseline="0" dirty="0">
                <a:latin typeface="Times New Roman" panose="02020603050405020304" pitchFamily="18" charset="0"/>
                <a:ea typeface="宋体" panose="02010600030101010101" pitchFamily="2" charset="-122"/>
              </a:rPr>
              <a:t>2.11</a:t>
            </a:r>
            <a:r>
              <a:rPr lang="zh-CN" altLang="en-US" b="0" i="0" u="none" strike="noStrike" kern="100" baseline="0" dirty="0">
                <a:latin typeface="Times New Roman" panose="02020603050405020304" pitchFamily="18" charset="0"/>
                <a:ea typeface="宋体" panose="02010600030101010101" pitchFamily="2" charset="-122"/>
              </a:rPr>
              <a:t>亿人；</a:t>
            </a:r>
            <a:r>
              <a:rPr lang="en-US" altLang="zh-CN" b="0" i="0" u="none" strike="noStrike" kern="100" baseline="0" dirty="0">
                <a:latin typeface="Times New Roman" panose="02020603050405020304" pitchFamily="18" charset="0"/>
                <a:ea typeface="宋体" panose="02010600030101010101" pitchFamily="2" charset="-122"/>
              </a:rPr>
              <a:t>2010-2015</a:t>
            </a:r>
            <a:r>
              <a:rPr lang="zh-CN" altLang="en-US" b="0" i="0" u="none" strike="noStrike" kern="100" baseline="0" dirty="0">
                <a:latin typeface="Times New Roman" panose="02020603050405020304" pitchFamily="18" charset="0"/>
                <a:ea typeface="宋体" panose="02010600030101010101" pitchFamily="2" charset="-122"/>
              </a:rPr>
              <a:t>年流动人口增长速度明显下降；全国流动人口规模从</a:t>
            </a:r>
            <a:r>
              <a:rPr lang="en-US" altLang="zh-CN" b="0" i="0" u="none" strike="noStrike" kern="100" baseline="0" dirty="0">
                <a:latin typeface="Times New Roman" panose="02020603050405020304" pitchFamily="18" charset="0"/>
                <a:ea typeface="宋体" panose="02010600030101010101" pitchFamily="2" charset="-122"/>
              </a:rPr>
              <a:t>2015</a:t>
            </a:r>
            <a:r>
              <a:rPr lang="zh-CN" altLang="en-US" b="0" i="0" u="none" strike="noStrike" kern="100" baseline="0" dirty="0">
                <a:latin typeface="Times New Roman" panose="02020603050405020304" pitchFamily="18" charset="0"/>
                <a:ea typeface="宋体" panose="02010600030101010101" pitchFamily="2" charset="-122"/>
              </a:rPr>
              <a:t>年起从此前的持续上升转为缓慢下降。做好流动人口服务与管理工作，引导人口有序流动和合理分布，关系改革发展稳定大局，关系计划生育的长期稳定。</a:t>
            </a:r>
            <a:r>
              <a:rPr lang="en-US" altLang="zh-CN" b="0" i="0" u="none" strike="noStrike" kern="100" baseline="0" dirty="0">
                <a:latin typeface="Times New Roman" panose="02020603050405020304" pitchFamily="18" charset="0"/>
                <a:ea typeface="宋体" panose="02010600030101010101" pitchFamily="2" charset="-122"/>
              </a:rPr>
              <a:t>2009</a:t>
            </a:r>
            <a:r>
              <a:rPr lang="zh-CN" altLang="en-US" b="0" i="0" u="none" strike="noStrike" kern="100" baseline="0" dirty="0">
                <a:latin typeface="Times New Roman" panose="02020603050405020304" pitchFamily="18" charset="0"/>
                <a:ea typeface="宋体" panose="02010600030101010101" pitchFamily="2" charset="-122"/>
              </a:rPr>
              <a:t>年</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月，在之前相关法律法规的基础上，国务院审议通过了</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流动人口计划生育工作条例</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，对流动人口计划生育工作作出了如下规定：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4043927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F6A996-85DD-4784-9FF7-F25D9515425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80396CA-F98F-4581-9D2F-9F6000C24D99}"/>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（一）流动人口计划生育工作的对象</a:t>
            </a:r>
          </a:p>
          <a:p>
            <a:pPr marR="0" lvl="3" rtl="0"/>
            <a:r>
              <a:rPr lang="zh-CN" altLang="en-US" b="0" i="0" u="none" strike="noStrike" kern="100" baseline="0" dirty="0">
                <a:latin typeface="Times New Roman" panose="02020603050405020304" pitchFamily="18" charset="0"/>
                <a:ea typeface="宋体" panose="02010600030101010101" pitchFamily="2" charset="-122"/>
              </a:rPr>
              <a:t>流动人口计划生育工作的对象是指离开户籍所在地的县、市或者市辖区，以工作、生活为目的异地居住的成年育龄人员。</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799119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BDAFA7-FA0A-4578-9862-ABC75D4D142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4A79EB0-FB9E-4E45-9220-9C650D831A6F}"/>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（三）医疗卫生机构</a:t>
            </a:r>
          </a:p>
          <a:p>
            <a:pPr marR="0" lvl="3" rtl="0"/>
            <a:r>
              <a:rPr lang="en-US" altLang="zh-CN" b="0" i="0" u="none" strike="noStrike" kern="100" baseline="0" dirty="0">
                <a:latin typeface="Times New Roman" panose="02020603050405020304" pitchFamily="18" charset="0"/>
                <a:ea typeface="宋体" panose="02010600030101010101" pitchFamily="2" charset="-122"/>
              </a:rPr>
              <a:t>1. </a:t>
            </a:r>
            <a:r>
              <a:rPr lang="zh-CN" altLang="en-US" b="0" i="0" u="none" strike="noStrike" kern="100" baseline="0" dirty="0">
                <a:latin typeface="Times New Roman" panose="02020603050405020304" pitchFamily="18" charset="0"/>
                <a:ea typeface="宋体" panose="02010600030101010101" pitchFamily="2" charset="-122"/>
              </a:rPr>
              <a:t>医疗卫生服务体系</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建立健全由基层医疗卫生机构、医院、专业公共卫生机构等组成的城乡全覆盖、功能互补、连续协同的医疗卫生服务体系。医疗卫生服务体系坚持以非营利性医疗卫生机构为主体、营利性医疗卫生机构为补充。</a:t>
            </a:r>
          </a:p>
          <a:p>
            <a:pPr marR="0" lvl="4" rtl="0"/>
            <a:r>
              <a:rPr lang="zh-CN" altLang="en-US" b="0" i="0" u="none" strike="noStrike" kern="100" baseline="0" dirty="0">
                <a:latin typeface="等线 Light" panose="02010600030101010101" pitchFamily="2" charset="-122"/>
                <a:ea typeface="等线 Light" panose="02010600030101010101" pitchFamily="2" charset="-122"/>
              </a:rPr>
              <a:t>基层医疗卫生机构主要提供预防、保健、健康教育、疾病管理，为居民建立健康档案，常见病、多发病的诊疗以及部分疾病的康复、护理，接收医院转诊患者，向医院转诊超出自身服务能力的患者等基本医疗卫生服务。医院主要提供疾病诊治，特别是急危重症和疑难病症的诊疗，突发事件医疗处置和救援以及健康教育等医疗卫生服务，并开展医学教育、医疗卫生人员培训、医学科学研究和对基层医疗卫生机构的业务指导等工作。专业公共卫生机构主要提供传染病、慢性非传染性疾病、职业病、地方病等疾病预防控制和健康教育、妇幼保健、精神卫生、院前急救、采供血、食品安全风险监测评估、出生缺陷防治等公共卫生服务。</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638082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BABC68-0A47-4DD4-A837-A10080B7F31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C50D77F-7B2D-4B34-8145-0304DC711D6F}"/>
              </a:ext>
            </a:extLst>
          </p:cNvPr>
          <p:cNvSpPr>
            <a:spLocks noGrp="1"/>
          </p:cNvSpPr>
          <p:nvPr>
            <p:ph type="body" idx="1"/>
          </p:nvPr>
        </p:nvSpPr>
        <p:spPr/>
        <p:txBody>
          <a:bodyPr>
            <a:normAutofit fontScale="92500" lnSpcReduction="20000"/>
          </a:bodyPr>
          <a:lstStyle/>
          <a:p>
            <a:pPr marR="0" lvl="2" rtl="0"/>
            <a:r>
              <a:rPr lang="zh-CN" altLang="en-US" b="0" i="0" u="none" strike="noStrike" kern="100" baseline="0">
                <a:latin typeface="等线 Light" panose="02010600030101010101" pitchFamily="2" charset="-122"/>
                <a:ea typeface="等线 Light" panose="02010600030101010101" pitchFamily="2" charset="-122"/>
              </a:rPr>
              <a:t>（二）流动人口计划生育工作的领导、主管和配合部门及其职责</a:t>
            </a:r>
          </a:p>
          <a:p>
            <a:pPr marR="0" lvl="3" rtl="0"/>
            <a:r>
              <a:rPr lang="en-US" altLang="zh-CN" b="0" i="0" u="none" strike="noStrike" kern="100" baseline="0">
                <a:latin typeface="Times New Roman" panose="02020603050405020304" pitchFamily="18" charset="0"/>
                <a:ea typeface="宋体" panose="02010600030101010101" pitchFamily="2" charset="-122"/>
              </a:rPr>
              <a:t>《</a:t>
            </a:r>
            <a:r>
              <a:rPr lang="zh-CN" altLang="en-US" b="0" i="0" u="none" strike="noStrike" kern="100" baseline="0">
                <a:latin typeface="Times New Roman" panose="02020603050405020304" pitchFamily="18" charset="0"/>
                <a:ea typeface="宋体" panose="02010600030101010101" pitchFamily="2" charset="-122"/>
              </a:rPr>
              <a:t>流动人口计划生育工作条例</a:t>
            </a:r>
            <a:r>
              <a:rPr lang="en-US" altLang="zh-CN" b="0" i="0" u="none" strike="noStrike" kern="100" baseline="0">
                <a:latin typeface="Times New Roman" panose="02020603050405020304" pitchFamily="18" charset="0"/>
                <a:ea typeface="宋体" panose="02010600030101010101" pitchFamily="2" charset="-122"/>
              </a:rPr>
              <a:t>》</a:t>
            </a:r>
            <a:r>
              <a:rPr lang="zh-CN" altLang="en-US" b="0" i="0" u="none" strike="noStrike" kern="100" baseline="0">
                <a:latin typeface="Times New Roman" panose="02020603050405020304" pitchFamily="18" charset="0"/>
                <a:ea typeface="宋体" panose="02010600030101010101" pitchFamily="2" charset="-122"/>
              </a:rPr>
              <a:t>明确规定，县级以上地方人民政府领导本行政区域内流动人口计划生育工作，将流动人口计划生育工作纳入本地经济社会发展规划，并提供必要的保障；建立健全流动人口计划生育工作协调机制，组织协调有关部门对流动人口计划生育工作实行综合管理</a:t>
            </a:r>
            <a:r>
              <a:rPr lang="en-US" altLang="zh-CN" b="0" i="0" u="none" strike="noStrike" kern="100" baseline="0">
                <a:latin typeface="Times New Roman" panose="02020603050405020304" pitchFamily="18" charset="0"/>
                <a:ea typeface="宋体" panose="02010600030101010101" pitchFamily="2" charset="-122"/>
              </a:rPr>
              <a:t>;</a:t>
            </a:r>
            <a:r>
              <a:rPr lang="zh-CN" altLang="en-US" b="0" i="0" u="none" strike="noStrike" kern="100" baseline="0">
                <a:latin typeface="Times New Roman" panose="02020603050405020304" pitchFamily="18" charset="0"/>
                <a:ea typeface="宋体" panose="02010600030101010101" pitchFamily="2" charset="-122"/>
              </a:rPr>
              <a:t>实行目标管理责任制，对有关部门承担的流动人口计划生育工作进行考核、监督，建立流动人口信息采集、通报制度等。</a:t>
            </a:r>
          </a:p>
          <a:p>
            <a:pPr marR="0" lvl="3" rtl="0"/>
            <a:r>
              <a:rPr lang="zh-CN" altLang="en-US" b="0" i="0" u="none" strike="noStrike" kern="100" baseline="0">
                <a:latin typeface="Times New Roman" panose="02020603050405020304" pitchFamily="18" charset="0"/>
                <a:ea typeface="宋体" panose="02010600030101010101" pitchFamily="2" charset="-122"/>
              </a:rPr>
              <a:t>国务院人口和计划生育部门主管全国流动人口计划生育工作，制定流动人口计划生育工作规划并组织实施；建立流动人口计划生育信息管理系统，实现流动人口户籍所在地和现居住地计划生育信息共享，并与相关部门有关人口的信息管理系统实现信息共享。 </a:t>
            </a:r>
          </a:p>
          <a:p>
            <a:pPr marR="0" lvl="3" rtl="0"/>
            <a:r>
              <a:rPr lang="zh-CN" altLang="en-US" b="0" i="0" u="none" strike="noStrike" kern="100" baseline="0">
                <a:latin typeface="Times New Roman" panose="02020603050405020304" pitchFamily="18" charset="0"/>
                <a:ea typeface="宋体" panose="02010600030101010101" pitchFamily="2" charset="-122"/>
              </a:rPr>
              <a:t>县级以上地方人民政府人口和计划生育部门主管本行政区域内流动人口计划生育工作，落实本级人民政府流动人口计划生育管理和服务措施；组织实施流动人口计划生育工作检查和考核；建立流动人口计划生育信息通报制度，汇总、通报流动人口计划生育信息；受理并及时处理与流动人口计划生育工作有关的举报，保护流动人口相关权益。 </a:t>
            </a:r>
          </a:p>
          <a:p>
            <a:pPr marR="0" lvl="3" rtl="0"/>
            <a:r>
              <a:rPr lang="zh-CN" altLang="en-US" b="0" i="0" u="none" strike="noStrike" kern="100" baseline="0">
                <a:latin typeface="Times New Roman" panose="02020603050405020304" pitchFamily="18" charset="0"/>
                <a:ea typeface="宋体" panose="02010600030101010101" pitchFamily="2" charset="-122"/>
              </a:rPr>
              <a:t>县级以上人民政府公安、民政、人力资源社会保障、住房城乡建设、卫生、价格等部门和县级以上工商行政管理部门在各自职责范围内，负责有关的流动人口计划生育工作。</a:t>
            </a:r>
          </a:p>
          <a:p>
            <a:pPr marR="0" lvl="3" rtl="0"/>
            <a:r>
              <a:rPr lang="zh-CN" altLang="en-US" b="0" i="0" u="none" strike="noStrike" kern="100" baseline="0">
                <a:latin typeface="Times New Roman" panose="02020603050405020304" pitchFamily="18" charset="0"/>
                <a:ea typeface="宋体" panose="02010600030101010101" pitchFamily="2" charset="-122"/>
              </a:rPr>
              <a:t>乡（镇）人民政府、街道办事处负责本管辖区域内流动人口计划生育工作，对流动人口实施计划生育管理，开展计划生育宣传教育；组织从事计划生育技术服务的机构指导流动人口中的育龄夫妻（以下称育龄夫妻）选择安全、有效、适宜的避孕节育措施，依法向育龄夫妻免费提供国家规定的基本项目的计划生育技术服务。</a:t>
            </a:r>
            <a:endParaRPr lang="zh-CN" altLang="en-US"/>
          </a:p>
        </p:txBody>
      </p:sp>
    </p:spTree>
    <p:extLst>
      <p:ext uri="{BB962C8B-B14F-4D97-AF65-F5344CB8AC3E}">
        <p14:creationId xmlns:p14="http://schemas.microsoft.com/office/powerpoint/2010/main" val="14918586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A9B85A-3797-47CF-9E12-3B12EE303F3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6976CAF-A7E7-49B8-8953-D6B37D5B5FAC}"/>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（三）流动人口户籍所在地和现居住地的职责</a:t>
            </a:r>
          </a:p>
          <a:p>
            <a:pPr marR="0" lvl="3" rtl="0"/>
            <a:r>
              <a:rPr lang="zh-CN" altLang="en-US" b="0" i="0" u="none" strike="noStrike" kern="100" baseline="0" dirty="0">
                <a:latin typeface="Times New Roman" panose="02020603050405020304" pitchFamily="18" charset="0"/>
                <a:ea typeface="宋体" panose="02010600030101010101" pitchFamily="2" charset="-122"/>
              </a:rPr>
              <a:t>按照</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流动人口计划生育工作条例</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规定：流动人口计划生育工作由流动人口户籍所在地和居住地的人民政府共同负责，以现居住地人民政府为主，户籍所在地人民政府予以配合。</a:t>
            </a:r>
          </a:p>
          <a:p>
            <a:pPr marR="0" lvl="3" rtl="0"/>
            <a:r>
              <a:rPr lang="zh-CN" altLang="en-US" b="0" i="0" u="none" strike="noStrike" kern="100" baseline="0" dirty="0">
                <a:latin typeface="Times New Roman" panose="02020603050405020304" pitchFamily="18" charset="0"/>
                <a:ea typeface="宋体" panose="02010600030101010101" pitchFamily="2" charset="-122"/>
              </a:rPr>
              <a:t>流动人口现居住地的地方人民政府负责对流动人口计划生育工作的日常管理，并将流动人口计划生育工作纳入当地计划生育管理。具体包括：进行人口与计划生育宣传教育、学习，</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流动人口婚育证明</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，了解已婚育龄人员的计划生育情况，组织有关单位为已婚育龄人员提供避孕药具，定期为已婚育龄人员进行避孕节育、优生优育及其他生殖保健服务。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6499780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CA9469-8B8F-462F-9904-C28C42D0EBB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D6E07E4-A119-4C63-B26F-49656C575BFE}"/>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（四）流动人口婚育证明的办理及生育服务登记</a:t>
            </a:r>
          </a:p>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．婚育证明的办理和交验</a:t>
            </a:r>
          </a:p>
          <a:p>
            <a:pPr marR="0" lvl="3" rtl="0"/>
            <a:r>
              <a:rPr lang="zh-CN" altLang="en-US" b="0" i="0" u="none" strike="noStrike" kern="100" baseline="0" dirty="0">
                <a:latin typeface="Times New Roman" panose="02020603050405020304" pitchFamily="18" charset="0"/>
                <a:ea typeface="宋体" panose="02010600030101010101" pitchFamily="2" charset="-122"/>
              </a:rPr>
              <a:t>流动人口中的成年育龄妇女（以下称成年育龄妇女）在离开户籍所在地前，应当凭本人居民身份证到户籍所在地的乡</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镇</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人民政府或者街道办事处办理婚育证明；已婚的，办理婚育证明还应当出示结婚证。婚育证明应当载明成年育龄妇女的姓名、年龄、公民身份号码、婚姻状况、配偶信息、生育状况、避孕节育情况等内容。流动人口户籍所在地的乡（镇）人民政府、街道办事处应当及时出具婚育证明。</a:t>
            </a:r>
          </a:p>
          <a:p>
            <a:pPr marR="0" lvl="3" rtl="0"/>
            <a:r>
              <a:rPr lang="zh-CN" altLang="en-US" b="0" i="0" u="none" strike="noStrike" kern="100" baseline="0" dirty="0">
                <a:latin typeface="Times New Roman" panose="02020603050405020304" pitchFamily="18" charset="0"/>
                <a:ea typeface="宋体" panose="02010600030101010101" pitchFamily="2" charset="-122"/>
              </a:rPr>
              <a:t>流动人口成年育龄妇女应当自到达现居住地之日起</a:t>
            </a:r>
            <a:r>
              <a:rPr lang="en-US" altLang="zh-CN" b="0" i="0" u="none" strike="noStrike" kern="100" baseline="0" dirty="0">
                <a:latin typeface="Times New Roman" panose="02020603050405020304" pitchFamily="18" charset="0"/>
                <a:ea typeface="宋体" panose="02010600030101010101" pitchFamily="2" charset="-122"/>
              </a:rPr>
              <a:t>30</a:t>
            </a:r>
            <a:r>
              <a:rPr lang="zh-CN" altLang="en-US" b="0" i="0" u="none" strike="noStrike" kern="100" baseline="0" dirty="0">
                <a:latin typeface="Times New Roman" panose="02020603050405020304" pitchFamily="18" charset="0"/>
                <a:ea typeface="宋体" panose="02010600030101010101" pitchFamily="2" charset="-122"/>
              </a:rPr>
              <a:t>日内提交婚育证明。成年育龄妇女可以向现居住地的乡（镇）人民政府或者街道办事处提交婚育证明，也可以通过村民委员会、居民委员会向现居住地的乡（镇）人民政府或者街道办事处提交婚育证明。 </a:t>
            </a:r>
          </a:p>
          <a:p>
            <a:pPr marR="0" lvl="3" rtl="0"/>
            <a:r>
              <a:rPr lang="zh-CN" altLang="en-US" b="0" i="0" u="none" strike="noStrike" kern="100" baseline="0" dirty="0">
                <a:latin typeface="Times New Roman" panose="02020603050405020304" pitchFamily="18" charset="0"/>
                <a:ea typeface="宋体" panose="02010600030101010101" pitchFamily="2" charset="-122"/>
              </a:rPr>
              <a:t>流动人口现居住地的乡（镇）人民政府、街道办事处应当查验婚育证明，督促未办理婚育证明的成年育龄妇女及时补办婚育证明；告知流动人口在现居住地可以享受的计划生育服务和奖励、优待，以及应当履行的计划生育相关义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472994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A474A4-E5E8-4554-8FE2-B73D763E076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AED9E36-4A00-47BA-A2C9-75AB7B7DB1F1}"/>
              </a:ext>
            </a:extLst>
          </p:cNvPr>
          <p:cNvSpPr>
            <a:spLocks noGrp="1"/>
          </p:cNvSpPr>
          <p:nvPr>
            <p:ph type="body" idx="1"/>
          </p:nvPr>
        </p:nvSpPr>
        <p:spPr/>
        <p:txBody>
          <a:bodyPr>
            <a:normAutofit lnSpcReduction="10000"/>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．流动人口办理第一个子女生育服务登记的规定</a:t>
            </a:r>
          </a:p>
          <a:p>
            <a:pPr marR="0" lvl="3" rtl="0"/>
            <a:r>
              <a:rPr lang="zh-CN" altLang="en-US" b="0" i="0" u="none" strike="noStrike" kern="100" baseline="0" dirty="0">
                <a:latin typeface="Times New Roman" panose="02020603050405020304" pitchFamily="18" charset="0"/>
                <a:ea typeface="宋体" panose="02010600030101010101" pitchFamily="2" charset="-122"/>
              </a:rPr>
              <a:t>流动人口育龄夫妻生育第一个子女的，可以在现居住地的乡（镇）人民政府或者街道办事处办理生育服务登记。办理生育服务登记，应当提供下列证明材料：夫妻双方的居民身份证；结婚证；女方的婚育证明和男方户籍所在地的乡（镇）人民政府或者街道办事处出具的婚育情况证明材料。育龄夫妻现居住地的乡（镇）人民政府或者街道办事处应当自收到女方的婚育证明和男方的婚育情况证明材料之日起</a:t>
            </a:r>
            <a:r>
              <a:rPr lang="en-US" altLang="zh-CN" b="0" i="0" u="none" strike="noStrike" kern="100" baseline="0" dirty="0">
                <a:latin typeface="Times New Roman" panose="02020603050405020304" pitchFamily="18" charset="0"/>
                <a:ea typeface="宋体" panose="02010600030101010101" pitchFamily="2" charset="-122"/>
              </a:rPr>
              <a:t>7</a:t>
            </a:r>
            <a:r>
              <a:rPr lang="zh-CN" altLang="en-US" b="0" i="0" u="none" strike="noStrike" kern="100" baseline="0" dirty="0">
                <a:latin typeface="Times New Roman" panose="02020603050405020304" pitchFamily="18" charset="0"/>
                <a:ea typeface="宋体" panose="02010600030101010101" pitchFamily="2" charset="-122"/>
              </a:rPr>
              <a:t>个工作日内，向育龄夫妻户籍所在地的乡（镇）人民政府或者街道办事处核实有关情况。育龄夫妻户籍所在地的乡（镇）人民政府或者街道办事处应当自接到核实要求之日起</a:t>
            </a:r>
            <a:r>
              <a:rPr lang="en-US" altLang="zh-CN" b="0" i="0" u="none" strike="noStrike" kern="100" baseline="0" dirty="0">
                <a:latin typeface="Times New Roman" panose="02020603050405020304" pitchFamily="18" charset="0"/>
                <a:ea typeface="宋体" panose="02010600030101010101" pitchFamily="2" charset="-122"/>
              </a:rPr>
              <a:t>15</a:t>
            </a:r>
            <a:r>
              <a:rPr lang="zh-CN" altLang="en-US" b="0" i="0" u="none" strike="noStrike" kern="100" baseline="0" dirty="0">
                <a:latin typeface="Times New Roman" panose="02020603050405020304" pitchFamily="18" charset="0"/>
                <a:ea typeface="宋体" panose="02010600030101010101" pitchFamily="2" charset="-122"/>
              </a:rPr>
              <a:t>个工作日内予以反馈。核查无误的，育龄夫妻现居住地的乡（镇）人民政府或者街道办事处应当在接到情况反馈后即时办理生育服务登记；情况有误、不予办理的，应当书面说明理由。现居住地的乡（镇）人民政府或者街道办事处应当自办理生育服务登记之日起</a:t>
            </a:r>
            <a:r>
              <a:rPr lang="en-US" altLang="zh-CN" b="0" i="0" u="none" strike="noStrike" kern="100" baseline="0" dirty="0">
                <a:latin typeface="Times New Roman" panose="02020603050405020304" pitchFamily="18" charset="0"/>
                <a:ea typeface="宋体" panose="02010600030101010101" pitchFamily="2" charset="-122"/>
              </a:rPr>
              <a:t>15</a:t>
            </a:r>
            <a:r>
              <a:rPr lang="zh-CN" altLang="en-US" b="0" i="0" u="none" strike="noStrike" kern="100" baseline="0" dirty="0">
                <a:latin typeface="Times New Roman" panose="02020603050405020304" pitchFamily="18" charset="0"/>
                <a:ea typeface="宋体" panose="02010600030101010101" pitchFamily="2" charset="-122"/>
              </a:rPr>
              <a:t>个工作日内向育龄夫妻户籍所在地的乡（镇）人民政府或者街道办事处通报办理结果。</a:t>
            </a:r>
          </a:p>
          <a:p>
            <a:pPr marR="0" lvl="3" rtl="0"/>
            <a:r>
              <a:rPr lang="zh-CN" altLang="en-US" b="0" i="0" u="none" strike="noStrike" kern="100" baseline="0" dirty="0">
                <a:latin typeface="Times New Roman" panose="02020603050405020304" pitchFamily="18" charset="0"/>
                <a:ea typeface="宋体" panose="02010600030101010101" pitchFamily="2" charset="-122"/>
              </a:rPr>
              <a:t>已婚育龄妇女的避孕节育信息由现居住地和户籍所在地乡（镇）人民政府或者街道办事处负责互相通报、核实。</a:t>
            </a:r>
          </a:p>
          <a:p>
            <a:pPr marR="0" lvl="3" rtl="0"/>
            <a:r>
              <a:rPr lang="zh-CN" altLang="en-US" b="0" i="0" u="none" strike="noStrike" kern="100" baseline="0" dirty="0">
                <a:latin typeface="Times New Roman" panose="02020603050405020304" pitchFamily="18" charset="0"/>
                <a:ea typeface="宋体" panose="02010600030101010101" pitchFamily="2" charset="-122"/>
              </a:rPr>
              <a:t>出具婚育证明或者其他计划生育证明材料，不得收取任何费用。流动人口计划生育工作所需经费，按照国家有关规定予以保障。</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5845213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487134-1260-46CA-9272-45B6A0E77F7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D967FCC-BDDF-4AB2-B10F-EFF129B27A7F}"/>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（五）流动人口的计划生育权利</a:t>
            </a:r>
          </a:p>
          <a:p>
            <a:pPr marR="0" lvl="3" rtl="0"/>
            <a:r>
              <a:rPr lang="zh-CN" altLang="en-US" b="0" i="0" u="none" strike="noStrike" kern="100" baseline="0" dirty="0">
                <a:latin typeface="Times New Roman" panose="02020603050405020304" pitchFamily="18" charset="0"/>
                <a:ea typeface="宋体" panose="02010600030101010101" pitchFamily="2" charset="-122"/>
              </a:rPr>
              <a:t>流动人口的计划生育权利主要包括：流动人口在现居住地获得宣传教育、计划生育技术服务、晚婚晚育和计划生育手术休假，以及计划生育奖励、优待、救济等；规定了地方各级人民政府、职能部门、用人单位在保障流动人口权益时应履行的职责，特别提出了对涉及流动人口隐私的相关信息要予以保密。</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5118053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E7202D-F5FF-4F7E-83BF-C6F8C675188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3B8CAAB-BCCF-4CC1-A42F-5C4DC2E12097}"/>
              </a:ext>
            </a:extLst>
          </p:cNvPr>
          <p:cNvSpPr>
            <a:spLocks noGrp="1"/>
          </p:cNvSpPr>
          <p:nvPr>
            <p:ph type="body" idx="1"/>
          </p:nvPr>
        </p:nvSpPr>
        <p:spPr/>
        <p:txBody>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（六）流动人口计划生育信息管理</a:t>
            </a:r>
          </a:p>
          <a:p>
            <a:pPr marR="0" lvl="3"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建立流动人口计划生育信息管理系统。</a:t>
            </a:r>
          </a:p>
          <a:p>
            <a:pPr marR="0" lvl="3"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强化户籍地和现居住地间流动人口计划生育信息的通报工作，流动人口现居住地和户籍所在地的乡（镇）人民政府或者街道办事处之间建立流动人口计划生育信息通报制度，及时采集流动人口计划生育信息，运用流动人口计划生育信息管理系统核实、通报流动人口计划生育信息。</a:t>
            </a:r>
          </a:p>
          <a:p>
            <a:pPr marR="0" lvl="3"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拓宽流动人口计划生育信息收集渠道，房屋租赁机构、房屋出租（借）人和物业服务企业等有关组织和个人有责任和义务提供相关信息。</a:t>
            </a:r>
          </a:p>
        </p:txBody>
      </p:sp>
    </p:spTree>
    <p:extLst>
      <p:ext uri="{BB962C8B-B14F-4D97-AF65-F5344CB8AC3E}">
        <p14:creationId xmlns:p14="http://schemas.microsoft.com/office/powerpoint/2010/main" val="13612535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7C180F-311B-44DF-85E0-60B9EB685AD4}"/>
              </a:ext>
            </a:extLst>
          </p:cNvPr>
          <p:cNvSpPr>
            <a:spLocks noGrp="1"/>
          </p:cNvSpPr>
          <p:nvPr>
            <p:ph type="title"/>
          </p:nvPr>
        </p:nvSpPr>
        <p:spPr/>
        <p:txBody>
          <a:bodyPr/>
          <a:lstStyle/>
          <a:p>
            <a:pPr marR="0" lvl="0" rtl="0"/>
            <a:r>
              <a:rPr lang="zh-CN" altLang="en-US" b="0" i="0" u="none" strike="noStrike" kern="100" baseline="0" dirty="0">
                <a:latin typeface="Arial" panose="020B0604020202020204" pitchFamily="34" charset="0"/>
                <a:ea typeface="宋体" panose="02010600030101010101" pitchFamily="2" charset="-122"/>
              </a:rPr>
              <a:t>复习思考题：</a:t>
            </a:r>
            <a:endParaRPr lang="zh-CN" altLang="en-US" dirty="0"/>
          </a:p>
        </p:txBody>
      </p:sp>
      <p:sp>
        <p:nvSpPr>
          <p:cNvPr id="3" name="文本占位符 2">
            <a:extLst>
              <a:ext uri="{FF2B5EF4-FFF2-40B4-BE49-F238E27FC236}">
                <a16:creationId xmlns:a16="http://schemas.microsoft.com/office/drawing/2014/main" id="{21ED1B90-2E32-47CF-A71F-B9F1D6C7D1CD}"/>
              </a:ext>
            </a:extLst>
          </p:cNvPr>
          <p:cNvSpPr>
            <a:spLocks noGrp="1"/>
          </p:cNvSpPr>
          <p:nvPr>
            <p:ph type="body" idx="1"/>
          </p:nvPr>
        </p:nvSpPr>
        <p:spPr/>
        <p:txBody>
          <a:bodyPr/>
          <a:lstStyle/>
          <a:p>
            <a:pPr marR="0" lvl="2" rtl="0"/>
            <a:r>
              <a:rPr lang="en-US" altLang="zh-CN" b="0" i="0" u="none" strike="noStrike" kern="100" baseline="0">
                <a:latin typeface="等线 Light" panose="02010600030101010101" pitchFamily="2" charset="-122"/>
                <a:ea typeface="等线 Light" panose="02010600030101010101" pitchFamily="2" charset="-122"/>
              </a:rPr>
              <a:t>1.</a:t>
            </a:r>
            <a:r>
              <a:rPr lang="zh-CN" altLang="en-US" b="0" i="0" u="none" strike="noStrike" kern="100" baseline="0">
                <a:latin typeface="等线 Light" panose="02010600030101010101" pitchFamily="2" charset="-122"/>
                <a:ea typeface="等线 Light" panose="02010600030101010101" pitchFamily="2" charset="-122"/>
              </a:rPr>
              <a:t>试述我国医疗卫生法律法规体系的主要内容。</a:t>
            </a:r>
          </a:p>
          <a:p>
            <a:pPr marR="0" lvl="2" rtl="0"/>
            <a:r>
              <a:rPr lang="en-US" altLang="zh-CN" b="0" i="0" u="none" strike="noStrike" kern="100" baseline="0">
                <a:latin typeface="等线 Light" panose="02010600030101010101" pitchFamily="2" charset="-122"/>
                <a:ea typeface="等线 Light" panose="02010600030101010101" pitchFamily="2" charset="-122"/>
              </a:rPr>
              <a:t>2.</a:t>
            </a:r>
            <a:r>
              <a:rPr lang="zh-CN" altLang="en-US" b="0" i="0" u="none" strike="noStrike" kern="100" baseline="0">
                <a:latin typeface="等线 Light" panose="02010600030101010101" pitchFamily="2" charset="-122"/>
                <a:ea typeface="等线 Light" panose="02010600030101010101" pitchFamily="2" charset="-122"/>
              </a:rPr>
              <a:t>关于艾滋病治疗与救助的规定有哪些？</a:t>
            </a:r>
          </a:p>
          <a:p>
            <a:pPr marR="0" lvl="2" rtl="0"/>
            <a:r>
              <a:rPr lang="en-US" altLang="zh-CN" b="0" i="0" u="none" strike="noStrike" kern="100" baseline="0">
                <a:latin typeface="等线 Light" panose="02010600030101010101" pitchFamily="2" charset="-122"/>
                <a:ea typeface="等线 Light" panose="02010600030101010101" pitchFamily="2" charset="-122"/>
              </a:rPr>
              <a:t>3.</a:t>
            </a:r>
            <a:r>
              <a:rPr lang="zh-CN" altLang="en-US" b="0" i="0" u="none" strike="noStrike" kern="100" baseline="0">
                <a:latin typeface="等线 Light" panose="02010600030101010101" pitchFamily="2" charset="-122"/>
                <a:ea typeface="等线 Light" panose="02010600030101010101" pitchFamily="2" charset="-122"/>
              </a:rPr>
              <a:t>社区卫生服务机构的服务对象和服务内容是什么？</a:t>
            </a:r>
            <a:endParaRPr lang="zh-CN" altLang="en-US"/>
          </a:p>
        </p:txBody>
      </p:sp>
    </p:spTree>
    <p:extLst>
      <p:ext uri="{BB962C8B-B14F-4D97-AF65-F5344CB8AC3E}">
        <p14:creationId xmlns:p14="http://schemas.microsoft.com/office/powerpoint/2010/main" val="1396732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CBDC0A-275B-47B4-9594-A57C347AB37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E517D3C-F132-44C6-B7BE-F01FC9C2F3E7}"/>
              </a:ext>
            </a:extLst>
          </p:cNvPr>
          <p:cNvSpPr>
            <a:spLocks noGrp="1"/>
          </p:cNvSpPr>
          <p:nvPr>
            <p:ph type="body" idx="1"/>
          </p:nvPr>
        </p:nvSpPr>
        <p:spPr/>
        <p:txBody>
          <a:bodyPr>
            <a:normAutofit/>
          </a:bodyPr>
          <a:lstStyle/>
          <a:p>
            <a:pPr marR="0" lvl="3" rtl="0"/>
            <a:r>
              <a:rPr lang="en-US" altLang="zh-CN" b="0" i="0" u="none" strike="noStrike" kern="100" baseline="0" dirty="0">
                <a:latin typeface="Times New Roman" panose="02020603050405020304" pitchFamily="18" charset="0"/>
                <a:ea typeface="宋体" panose="02010600030101010101" pitchFamily="2" charset="-122"/>
              </a:rPr>
              <a:t>2. </a:t>
            </a:r>
            <a:r>
              <a:rPr lang="zh-CN" altLang="en-US" b="0" i="0" u="none" strike="noStrike" kern="100" baseline="0" dirty="0">
                <a:latin typeface="Times New Roman" panose="02020603050405020304" pitchFamily="18" charset="0"/>
                <a:ea typeface="宋体" panose="02010600030101010101" pitchFamily="2" charset="-122"/>
              </a:rPr>
              <a:t>国家对医疗卫生机构的管理</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国家对医疗卫生机构实行分类管理。国家对医疗卫生技术的临床应用进行分类管理，对技术难度大、医疗风险高，服务能力、人员专业技术水平要求较高的医疗卫生技术实行严格管理。</a:t>
            </a:r>
          </a:p>
          <a:p>
            <a:pPr marR="0" lvl="4" rtl="0"/>
            <a:r>
              <a:rPr lang="zh-CN" altLang="en-US" b="0" i="0" u="none" strike="noStrike" kern="100" baseline="0" dirty="0">
                <a:latin typeface="等线 Light" panose="02010600030101010101" pitchFamily="2" charset="-122"/>
                <a:ea typeface="等线 Light" panose="02010600030101010101" pitchFamily="2" charset="-122"/>
              </a:rPr>
              <a:t>国家鼓励政府举办的医疗卫生机构与社会力量合作举办非营利性医疗卫生机构。国家采取多种措施，鼓励和引导社会力量依法举办医疗卫生机构，支持和规范社会力量举办的医疗卫生机构与政府举办的医疗卫生机构开展多种类型的医疗业务、学科建设、人才培养等合作。</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9844118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27</TotalTime>
  <Words>14620</Words>
  <Application>Microsoft Office PowerPoint</Application>
  <PresentationFormat>宽屏</PresentationFormat>
  <Paragraphs>297</Paragraphs>
  <Slides>86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86</vt:i4>
      </vt:variant>
    </vt:vector>
  </HeadingPairs>
  <TitlesOfParts>
    <vt:vector size="97" baseType="lpstr">
      <vt:lpstr>等线 Light</vt:lpstr>
      <vt:lpstr>仿宋_GB2312</vt:lpstr>
      <vt:lpstr>黑体</vt:lpstr>
      <vt:lpstr>宋体</vt:lpstr>
      <vt:lpstr>Arial</vt:lpstr>
      <vt:lpstr>Lucida Sans Unicode</vt:lpstr>
      <vt:lpstr>Times New Roman</vt:lpstr>
      <vt:lpstr>Verdana</vt:lpstr>
      <vt:lpstr>Wingdings 2</vt:lpstr>
      <vt:lpstr>Wingdings 3</vt:lpstr>
      <vt:lpstr>学院主题（宽）</vt:lpstr>
      <vt:lpstr>第六章  医疗卫生法规与政策</vt:lpstr>
      <vt:lpstr>第一节  医疗卫生法律法规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健康中国建设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城市社区卫生服务法规与政策</vt:lpstr>
      <vt:lpstr>PowerPoint 演示文稿</vt:lpstr>
      <vt:lpstr>PowerPoint 演示文稿</vt:lpstr>
      <vt:lpstr>PowerPoint 演示文稿</vt:lpstr>
      <vt:lpstr>PowerPoint 演示文稿</vt:lpstr>
      <vt:lpstr>PowerPoint 演示文稿</vt:lpstr>
      <vt:lpstr>PowerPoint 演示文稿</vt:lpstr>
      <vt:lpstr>第四节  计划生育法规与政策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医疗卫生法规与政策</dc:title>
  <dc:creator>HSW</dc:creator>
  <cp:lastModifiedBy>HSW</cp:lastModifiedBy>
  <cp:revision>5</cp:revision>
  <dcterms:created xsi:type="dcterms:W3CDTF">2024-04-27T03:33:55Z</dcterms:created>
  <dcterms:modified xsi:type="dcterms:W3CDTF">2024-04-27T04:01:13Z</dcterms:modified>
</cp:coreProperties>
</file>