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sldIdLst>
    <p:sldId id="256" r:id="rId2"/>
    <p:sldId id="275" r:id="rId3"/>
    <p:sldId id="257" r:id="rId4"/>
    <p:sldId id="276" r:id="rId5"/>
    <p:sldId id="277" r:id="rId6"/>
    <p:sldId id="278" r:id="rId7"/>
    <p:sldId id="279" r:id="rId8"/>
    <p:sldId id="280" r:id="rId9"/>
    <p:sldId id="281" r:id="rId10"/>
    <p:sldId id="282" r:id="rId11"/>
    <p:sldId id="283" r:id="rId12"/>
    <p:sldId id="284" r:id="rId13"/>
    <p:sldId id="285" r:id="rId14"/>
    <p:sldId id="286" r:id="rId15"/>
    <p:sldId id="287" r:id="rId16"/>
    <p:sldId id="288" r:id="rId17"/>
    <p:sldId id="289" r:id="rId18"/>
    <p:sldId id="291" r:id="rId19"/>
    <p:sldId id="292" r:id="rId20"/>
    <p:sldId id="293" r:id="rId21"/>
    <p:sldId id="294" r:id="rId22"/>
    <p:sldId id="295" r:id="rId23"/>
    <p:sldId id="296" r:id="rId24"/>
    <p:sldId id="297" r:id="rId25"/>
    <p:sldId id="298" r:id="rId26"/>
    <p:sldId id="299" r:id="rId27"/>
    <p:sldId id="300" r:id="rId28"/>
    <p:sldId id="301" r:id="rId29"/>
    <p:sldId id="302" r:id="rId30"/>
    <p:sldId id="303" r:id="rId31"/>
    <p:sldId id="304" r:id="rId32"/>
    <p:sldId id="264" r:id="rId33"/>
    <p:sldId id="305" r:id="rId34"/>
    <p:sldId id="306" r:id="rId35"/>
    <p:sldId id="307" r:id="rId36"/>
    <p:sldId id="308" r:id="rId37"/>
    <p:sldId id="309" r:id="rId38"/>
    <p:sldId id="310" r:id="rId39"/>
    <p:sldId id="311" r:id="rId40"/>
    <p:sldId id="312" r:id="rId41"/>
    <p:sldId id="313" r:id="rId42"/>
    <p:sldId id="314" r:id="rId43"/>
    <p:sldId id="316" r:id="rId44"/>
    <p:sldId id="317" r:id="rId45"/>
    <p:sldId id="269" r:id="rId46"/>
    <p:sldId id="318" r:id="rId47"/>
    <p:sldId id="319" r:id="rId48"/>
    <p:sldId id="320" r:id="rId49"/>
    <p:sldId id="321" r:id="rId50"/>
    <p:sldId id="322" r:id="rId51"/>
    <p:sldId id="323" r:id="rId52"/>
    <p:sldId id="324" r:id="rId53"/>
    <p:sldId id="325" r:id="rId54"/>
    <p:sldId id="326" r:id="rId55"/>
    <p:sldId id="327" r:id="rId56"/>
    <p:sldId id="328" r:id="rId57"/>
    <p:sldId id="329" r:id="rId58"/>
    <p:sldId id="330" r:id="rId59"/>
    <p:sldId id="331" r:id="rId60"/>
    <p:sldId id="332" r:id="rId61"/>
    <p:sldId id="333" r:id="rId62"/>
    <p:sldId id="334" r:id="rId63"/>
    <p:sldId id="335" r:id="rId64"/>
    <p:sldId id="274" r:id="rId6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outlineView">
  <p:normalViewPr showOutlineIcons="0">
    <p:restoredLeft sz="34572" autoAdjust="0"/>
    <p:restoredTop sz="86418" autoAdjust="0"/>
  </p:normalViewPr>
  <p:slideViewPr>
    <p:cSldViewPr snapToGrid="0" showGuides="1">
      <p:cViewPr varScale="1">
        <p:scale>
          <a:sx n="55" d="100"/>
          <a:sy n="55" d="100"/>
        </p:scale>
        <p:origin x="276" y="44"/>
      </p:cViewPr>
      <p:guideLst>
        <p:guide orient="horz" pos="2160"/>
        <p:guide pos="3840"/>
      </p:guideLst>
    </p:cSldViewPr>
  </p:slideViewPr>
  <p:outlineViewPr>
    <p:cViewPr>
      <p:scale>
        <a:sx n="33" d="100"/>
        <a:sy n="33" d="100"/>
      </p:scale>
      <p:origin x="0" y="-155648"/>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12163425" cy="1495425"/>
          </a:xfrm>
          <a:prstGeom prst="rect">
            <a:avLst/>
          </a:prstGeom>
        </p:spPr>
      </p:pic>
      <p:pic>
        <p:nvPicPr>
          <p:cNvPr id="3" name="图片 2"/>
          <p:cNvPicPr>
            <a:picLocks noChangeAspect="1"/>
          </p:cNvPicPr>
          <p:nvPr/>
        </p:nvPicPr>
        <p:blipFill>
          <a:blip r:embed="rId3"/>
          <a:stretch>
            <a:fillRect/>
          </a:stretch>
        </p:blipFill>
        <p:spPr>
          <a:xfrm>
            <a:off x="0" y="6086474"/>
            <a:ext cx="12077700" cy="771525"/>
          </a:xfrm>
          <a:prstGeom prst="rect">
            <a:avLst/>
          </a:prstGeom>
        </p:spPr>
      </p:pic>
      <p:sp>
        <p:nvSpPr>
          <p:cNvPr id="10" name="直角三角形 9"/>
          <p:cNvSpPr/>
          <p:nvPr/>
        </p:nvSpPr>
        <p:spPr>
          <a:xfrm>
            <a:off x="-2" y="4664147"/>
            <a:ext cx="12201452"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9" name="标题 8"/>
          <p:cNvSpPr>
            <a:spLocks noGrp="1"/>
          </p:cNvSpPr>
          <p:nvPr>
            <p:ph type="ctrTitle"/>
          </p:nvPr>
        </p:nvSpPr>
        <p:spPr>
          <a:xfrm>
            <a:off x="914400" y="1752602"/>
            <a:ext cx="10363200" cy="1829761"/>
          </a:xfrm>
        </p:spPr>
        <p:txBody>
          <a:bodyPr vert="horz" anchor="ctr">
            <a:normAutofit/>
            <a:scene3d>
              <a:camera prst="orthographicFront"/>
              <a:lightRig rig="soft" dir="t"/>
            </a:scene3d>
            <a:sp3d prstMaterial="softEdge">
              <a:bevelT w="25400" h="25400"/>
            </a:sp3d>
          </a:bodyPr>
          <a:lstStyle>
            <a:lvl1pPr algn="ctr">
              <a:defRPr sz="4800" b="1">
                <a:solidFill>
                  <a:srgbClr val="FF0000"/>
                </a:solidFill>
                <a:effectLst>
                  <a:outerShdw blurRad="31750" dist="25400" dir="5400000" algn="tl" rotWithShape="0">
                    <a:srgbClr val="000000">
                      <a:alpha val="25000"/>
                    </a:srgbClr>
                  </a:outerShdw>
                </a:effectLst>
              </a:defRPr>
            </a:lvl1pPr>
          </a:lstStyle>
          <a:p>
            <a:r>
              <a:rPr kumimoji="0" lang="zh-CN" altLang="en-US"/>
              <a:t>单击此处编辑母版标题样式</a:t>
            </a:r>
            <a:endParaRPr kumimoji="0" lang="en-US" dirty="0"/>
          </a:p>
        </p:txBody>
      </p:sp>
      <p:sp>
        <p:nvSpPr>
          <p:cNvPr id="17" name="副标题 16"/>
          <p:cNvSpPr>
            <a:spLocks noGrp="1"/>
          </p:cNvSpPr>
          <p:nvPr>
            <p:ph type="subTitle" idx="1"/>
          </p:nvPr>
        </p:nvSpPr>
        <p:spPr>
          <a:xfrm>
            <a:off x="914400" y="3611607"/>
            <a:ext cx="10363200" cy="1199704"/>
          </a:xfrm>
        </p:spPr>
        <p:txBody>
          <a:bodyPr lIns="45720" rIns="45720" anchor="ctr"/>
          <a:lstStyle>
            <a:lvl1pPr marL="0" marR="64135" indent="0" algn="ctr">
              <a:buNone/>
              <a:defRPr b="1">
                <a:solidFill>
                  <a:srgbClr val="0070C0"/>
                </a:solidFill>
                <a:effectLst>
                  <a:outerShdw blurRad="38100" dist="38100" dir="2700000" algn="tl">
                    <a:srgbClr val="000000">
                      <a:alpha val="43137"/>
                    </a:srgbClr>
                  </a:outerShdw>
                </a:effectLst>
                <a:latin typeface="仿宋_GB2312" pitchFamily="49" charset="-122"/>
                <a:ea typeface="仿宋_GB2312" pitchFamily="49"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a:t>单击此处编辑母版副标题样式</a:t>
            </a:r>
            <a:endParaRPr kumimoji="0" lang="en-US" dirty="0"/>
          </a:p>
        </p:txBody>
      </p:sp>
      <p:sp>
        <p:nvSpPr>
          <p:cNvPr id="11" name="日期占位符 9"/>
          <p:cNvSpPr>
            <a:spLocks noGrp="1"/>
          </p:cNvSpPr>
          <p:nvPr>
            <p:ph type="dt" sz="half" idx="2"/>
          </p:nvPr>
        </p:nvSpPr>
        <p:spPr>
          <a:xfrm>
            <a:off x="3508788" y="6416783"/>
            <a:ext cx="2560320" cy="365760"/>
          </a:xfrm>
          <a:prstGeom prst="rect">
            <a:avLst/>
          </a:prstGeom>
        </p:spPr>
        <p:txBody>
          <a:bodyPr vert="horz" anchor="b"/>
          <a:lstStyle>
            <a:lvl1pPr algn="l" eaLnBrk="1" latinLnBrk="0" hangingPunct="1">
              <a:defRPr kumimoji="0" sz="1000">
                <a:solidFill>
                  <a:schemeClr val="tx1"/>
                </a:solidFill>
              </a:defRPr>
            </a:lvl1pPr>
          </a:lstStyle>
          <a:p>
            <a:fld id="{95F791DA-E8F8-4C17-93D9-6F319B837B66}" type="datetimeFigureOut">
              <a:rPr lang="zh-CN" altLang="en-US" smtClean="0"/>
              <a:t>2024/4/27</a:t>
            </a:fld>
            <a:endParaRPr lang="zh-CN" altLang="en-US"/>
          </a:p>
        </p:txBody>
      </p:sp>
      <p:sp>
        <p:nvSpPr>
          <p:cNvPr id="12" name="页脚占位符 21"/>
          <p:cNvSpPr>
            <a:spLocks noGrp="1"/>
          </p:cNvSpPr>
          <p:nvPr>
            <p:ph type="ftr" sz="quarter" idx="3"/>
          </p:nvPr>
        </p:nvSpPr>
        <p:spPr>
          <a:xfrm>
            <a:off x="379509" y="6416784"/>
            <a:ext cx="3134241" cy="365125"/>
          </a:xfrm>
          <a:prstGeom prst="rect">
            <a:avLst/>
          </a:prstGeom>
        </p:spPr>
        <p:txBody>
          <a:bodyPr vert="horz" anchor="b"/>
          <a:lstStyle>
            <a:lvl1pPr algn="r" eaLnBrk="1" latinLnBrk="0" hangingPunct="1">
              <a:defRPr kumimoji="0" sz="1000">
                <a:solidFill>
                  <a:schemeClr val="tx1"/>
                </a:solidFill>
              </a:defRPr>
            </a:lvl1pPr>
          </a:lstStyle>
          <a:p>
            <a:endParaRPr lang="zh-CN" altLang="en-US"/>
          </a:p>
        </p:txBody>
      </p:sp>
      <p:sp>
        <p:nvSpPr>
          <p:cNvPr id="14" name="灯片编号占位符 17"/>
          <p:cNvSpPr>
            <a:spLocks noGrp="1"/>
          </p:cNvSpPr>
          <p:nvPr>
            <p:ph type="sldNum" sz="quarter" idx="4"/>
          </p:nvPr>
        </p:nvSpPr>
        <p:spPr>
          <a:xfrm>
            <a:off x="6069108" y="6416784"/>
            <a:ext cx="487680" cy="365125"/>
          </a:xfrm>
          <a:prstGeom prst="rect">
            <a:avLst/>
          </a:prstGeom>
        </p:spPr>
        <p:txBody>
          <a:bodyPr vert="horz" anchor="b"/>
          <a:lstStyle>
            <a:lvl1pPr algn="r" eaLnBrk="1" latinLnBrk="0" hangingPunct="1">
              <a:defRPr kumimoji="0" sz="1000" b="0">
                <a:solidFill>
                  <a:schemeClr val="tx1"/>
                </a:solidFill>
              </a:defRPr>
            </a:lvl1pPr>
          </a:lstStyle>
          <a:p>
            <a:fld id="{221CFEBA-F318-42D4-9893-1E7FF3159A03}" type="slidenum">
              <a:rPr lang="zh-CN" altLang="en-US" smtClean="0"/>
              <a:t>‹#›</a:t>
            </a:fld>
            <a:endParaRPr lang="zh-CN" altLang="en-US"/>
          </a:p>
        </p:txBody>
      </p:sp>
    </p:spTree>
    <p:extLst>
      <p:ext uri="{BB962C8B-B14F-4D97-AF65-F5344CB8AC3E}">
        <p14:creationId xmlns:p14="http://schemas.microsoft.com/office/powerpoint/2010/main" val="26763686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a:t>单击此处编辑母版标题样式</a:t>
            </a:r>
            <a:endParaRPr kumimoji="0" lang="en-US"/>
          </a:p>
        </p:txBody>
      </p:sp>
      <p:sp>
        <p:nvSpPr>
          <p:cNvPr id="3" name="竖排文字占位符 2"/>
          <p:cNvSpPr>
            <a:spLocks noGrp="1"/>
          </p:cNvSpPr>
          <p:nvPr>
            <p:ph type="body" orient="vert" idx="1"/>
          </p:nvPr>
        </p:nvSpPr>
        <p:spPr>
          <a:xfrm>
            <a:off x="609600" y="1481330"/>
            <a:ext cx="10972800" cy="4386071"/>
          </a:xfrm>
        </p:spPr>
        <p:txBody>
          <a:bodyPr vert="eaVert"/>
          <a:lstStyle>
            <a:lvl1pPr>
              <a:defRPr>
                <a:latin typeface="宋体" panose="02010600030101010101" pitchFamily="2" charset="-122"/>
                <a:ea typeface="宋体" panose="02010600030101010101" pitchFamily="2" charset="-122"/>
              </a:defRPr>
            </a:lvl1pPr>
            <a:lvl2pPr>
              <a:defRPr>
                <a:latin typeface="宋体" panose="02010600030101010101" pitchFamily="2" charset="-122"/>
                <a:ea typeface="宋体" panose="02010600030101010101" pitchFamily="2" charset="-122"/>
              </a:defRPr>
            </a:lvl2pPr>
            <a:lvl3pPr>
              <a:defRPr>
                <a:latin typeface="宋体" panose="02010600030101010101" pitchFamily="2" charset="-122"/>
                <a:ea typeface="宋体" panose="02010600030101010101" pitchFamily="2" charset="-122"/>
              </a:defRPr>
            </a:lvl3pPr>
            <a:lvl4pPr>
              <a:defRPr>
                <a:latin typeface="宋体" panose="02010600030101010101" pitchFamily="2" charset="-122"/>
                <a:ea typeface="宋体" panose="02010600030101010101" pitchFamily="2" charset="-122"/>
              </a:defRPr>
            </a:lvl4pPr>
            <a:lvl5pPr>
              <a:defRPr>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4" name="日期占位符 3"/>
          <p:cNvSpPr>
            <a:spLocks noGrp="1"/>
          </p:cNvSpPr>
          <p:nvPr>
            <p:ph type="dt" sz="half" idx="10"/>
          </p:nvPr>
        </p:nvSpPr>
        <p:spPr/>
        <p:txBody>
          <a:bodyPr/>
          <a:lstStyle/>
          <a:p>
            <a:fld id="{95F791DA-E8F8-4C17-93D9-6F319B837B66}" type="datetimeFigureOut">
              <a:rPr lang="zh-CN" altLang="en-US" smtClean="0"/>
              <a:t>2024/4/27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1CFEBA-F318-42D4-9893-1E7FF3159A03}" type="slidenum">
              <a:rPr lang="zh-CN" altLang="en-US" smtClean="0"/>
              <a:t>‹#›</a:t>
            </a:fld>
            <a:endParaRPr lang="zh-CN" altLang="en-US"/>
          </a:p>
        </p:txBody>
      </p:sp>
    </p:spTree>
    <p:extLst>
      <p:ext uri="{BB962C8B-B14F-4D97-AF65-F5344CB8AC3E}">
        <p14:creationId xmlns:p14="http://schemas.microsoft.com/office/powerpoint/2010/main" val="2328757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125351" y="548681"/>
            <a:ext cx="2369960" cy="5318721"/>
          </a:xfrm>
        </p:spPr>
        <p:txBody>
          <a:bodyPr vert="eaVert"/>
          <a:lstStyle/>
          <a:p>
            <a:r>
              <a:rPr kumimoji="0" lang="zh-CN" altLang="en-US"/>
              <a:t>单击此处编辑母版标题样式</a:t>
            </a:r>
            <a:endParaRPr kumimoji="0" lang="en-US" dirty="0"/>
          </a:p>
        </p:txBody>
      </p:sp>
      <p:sp>
        <p:nvSpPr>
          <p:cNvPr id="3" name="竖排文字占位符 2"/>
          <p:cNvSpPr>
            <a:spLocks noGrp="1"/>
          </p:cNvSpPr>
          <p:nvPr>
            <p:ph type="body" orient="vert" idx="1"/>
          </p:nvPr>
        </p:nvSpPr>
        <p:spPr>
          <a:xfrm>
            <a:off x="609600" y="548680"/>
            <a:ext cx="8432800" cy="5318721"/>
          </a:xfrm>
        </p:spPr>
        <p:txBody>
          <a:bodyPr vert="eaVert"/>
          <a:lstStyle>
            <a:lvl1pPr>
              <a:defRPr>
                <a:latin typeface="宋体" panose="02010600030101010101" pitchFamily="2" charset="-122"/>
                <a:ea typeface="宋体" panose="02010600030101010101" pitchFamily="2" charset="-122"/>
              </a:defRPr>
            </a:lvl1pPr>
            <a:lvl2pPr>
              <a:defRPr>
                <a:latin typeface="宋体" panose="02010600030101010101" pitchFamily="2" charset="-122"/>
                <a:ea typeface="宋体" panose="02010600030101010101" pitchFamily="2" charset="-122"/>
              </a:defRPr>
            </a:lvl2pPr>
            <a:lvl3pPr>
              <a:defRPr>
                <a:latin typeface="宋体" panose="02010600030101010101" pitchFamily="2" charset="-122"/>
                <a:ea typeface="宋体" panose="02010600030101010101" pitchFamily="2" charset="-122"/>
              </a:defRPr>
            </a:lvl3pPr>
            <a:lvl4pPr>
              <a:defRPr>
                <a:latin typeface="宋体" panose="02010600030101010101" pitchFamily="2" charset="-122"/>
                <a:ea typeface="宋体" panose="02010600030101010101" pitchFamily="2" charset="-122"/>
              </a:defRPr>
            </a:lvl4pPr>
            <a:lvl5pPr>
              <a:defRPr>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4" name="日期占位符 3"/>
          <p:cNvSpPr>
            <a:spLocks noGrp="1"/>
          </p:cNvSpPr>
          <p:nvPr>
            <p:ph type="dt" sz="half" idx="10"/>
          </p:nvPr>
        </p:nvSpPr>
        <p:spPr/>
        <p:txBody>
          <a:bodyPr/>
          <a:lstStyle/>
          <a:p>
            <a:fld id="{95F791DA-E8F8-4C17-93D9-6F319B837B66}" type="datetimeFigureOut">
              <a:rPr lang="zh-CN" altLang="en-US" smtClean="0"/>
              <a:t>2024/4/27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1CFEBA-F318-42D4-9893-1E7FF3159A03}" type="slidenum">
              <a:rPr lang="zh-CN" altLang="en-US" smtClean="0"/>
              <a:t>‹#›</a:t>
            </a:fld>
            <a:endParaRPr lang="zh-CN" altLang="en-US"/>
          </a:p>
        </p:txBody>
      </p:sp>
    </p:spTree>
    <p:extLst>
      <p:ext uri="{BB962C8B-B14F-4D97-AF65-F5344CB8AC3E}">
        <p14:creationId xmlns:p14="http://schemas.microsoft.com/office/powerpoint/2010/main" val="1548209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17E1A61-AFB2-4527-AFB3-461B494DD436}"/>
              </a:ext>
            </a:extLst>
          </p:cNvPr>
          <p:cNvSpPr>
            <a:spLocks noGrp="1"/>
          </p:cNvSpPr>
          <p:nvPr>
            <p:ph type="title"/>
          </p:nvPr>
        </p:nvSpPr>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5EFBB942-74F5-4C7A-91D2-FC925F8A858F}"/>
              </a:ext>
            </a:extLst>
          </p:cNvPr>
          <p:cNvSpPr>
            <a:spLocks noGrp="1"/>
          </p:cNvSpPr>
          <p:nvPr>
            <p:ph type="body"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3E9E1E11-5C20-4995-AA58-870F28591921}"/>
              </a:ext>
            </a:extLst>
          </p:cNvPr>
          <p:cNvSpPr>
            <a:spLocks noGrp="1"/>
          </p:cNvSpPr>
          <p:nvPr>
            <p:ph type="dt" sz="half" idx="10"/>
          </p:nvPr>
        </p:nvSpPr>
        <p:spPr/>
        <p:txBody>
          <a:bodyPr/>
          <a:lstStyle/>
          <a:p>
            <a:fld id="{95F791DA-E8F8-4C17-93D9-6F319B837B66}" type="datetimeFigureOut">
              <a:rPr lang="zh-CN" altLang="en-US" smtClean="0"/>
              <a:t>2024/4/27</a:t>
            </a:fld>
            <a:endParaRPr lang="zh-CN" altLang="en-US"/>
          </a:p>
        </p:txBody>
      </p:sp>
      <p:sp>
        <p:nvSpPr>
          <p:cNvPr id="5" name="页脚占位符 4">
            <a:extLst>
              <a:ext uri="{FF2B5EF4-FFF2-40B4-BE49-F238E27FC236}">
                <a16:creationId xmlns:a16="http://schemas.microsoft.com/office/drawing/2014/main" id="{3662EF21-DC1D-4274-B881-7F477DC8D14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F00DF4D-6586-447D-A850-F6F1738C06C1}"/>
              </a:ext>
            </a:extLst>
          </p:cNvPr>
          <p:cNvSpPr>
            <a:spLocks noGrp="1"/>
          </p:cNvSpPr>
          <p:nvPr>
            <p:ph type="sldNum" sz="quarter" idx="12"/>
          </p:nvPr>
        </p:nvSpPr>
        <p:spPr/>
        <p:txBody>
          <a:bodyPr/>
          <a:lstStyle/>
          <a:p>
            <a:fld id="{221CFEBA-F318-42D4-9893-1E7FF3159A03}" type="slidenum">
              <a:rPr lang="zh-CN" altLang="en-US" smtClean="0"/>
              <a:t>‹#›</a:t>
            </a:fld>
            <a:endParaRPr lang="zh-CN" altLang="en-US"/>
          </a:p>
        </p:txBody>
      </p:sp>
    </p:spTree>
    <p:extLst>
      <p:ext uri="{BB962C8B-B14F-4D97-AF65-F5344CB8AC3E}">
        <p14:creationId xmlns:p14="http://schemas.microsoft.com/office/powerpoint/2010/main" val="23173236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8971200" y="6408000"/>
            <a:ext cx="2560320" cy="365760"/>
          </a:xfrm>
        </p:spPr>
        <p:txBody>
          <a:bodyPr/>
          <a:lstStyle/>
          <a:p>
            <a:fld id="{95F791DA-E8F8-4C17-93D9-6F319B837B66}" type="datetimeFigureOut">
              <a:rPr lang="zh-CN" altLang="en-US" smtClean="0"/>
              <a:t>2024/4/27</a:t>
            </a:fld>
            <a:endParaRPr lang="zh-CN" altLang="en-US"/>
          </a:p>
        </p:txBody>
      </p:sp>
      <p:sp>
        <p:nvSpPr>
          <p:cNvPr id="5" name="页脚占位符 4"/>
          <p:cNvSpPr>
            <a:spLocks noGrp="1"/>
          </p:cNvSpPr>
          <p:nvPr>
            <p:ph type="ftr" sz="quarter" idx="11"/>
          </p:nvPr>
        </p:nvSpPr>
        <p:spPr>
          <a:xfrm>
            <a:off x="5841601" y="6408001"/>
            <a:ext cx="3134241" cy="365125"/>
          </a:xfrm>
        </p:spPr>
        <p:txBody>
          <a:bodyPr/>
          <a:lstStyle/>
          <a:p>
            <a:endParaRPr lang="zh-CN" altLang="en-US"/>
          </a:p>
        </p:txBody>
      </p:sp>
      <p:sp>
        <p:nvSpPr>
          <p:cNvPr id="6" name="灯片编号占位符 5"/>
          <p:cNvSpPr>
            <a:spLocks noGrp="1"/>
          </p:cNvSpPr>
          <p:nvPr>
            <p:ph type="sldNum" sz="quarter" idx="12"/>
          </p:nvPr>
        </p:nvSpPr>
        <p:spPr>
          <a:xfrm>
            <a:off x="11529600" y="6408001"/>
            <a:ext cx="487680" cy="365125"/>
          </a:xfrm>
        </p:spPr>
        <p:txBody>
          <a:bodyPr/>
          <a:lstStyle/>
          <a:p>
            <a:fld id="{221CFEBA-F318-42D4-9893-1E7FF3159A03}" type="slidenum">
              <a:rPr lang="zh-CN" altLang="en-US" smtClean="0"/>
              <a:t>‹#›</a:t>
            </a:fld>
            <a:endParaRPr lang="zh-CN" altLang="en-US"/>
          </a:p>
        </p:txBody>
      </p:sp>
      <p:sp>
        <p:nvSpPr>
          <p:cNvPr id="7" name="标题占位符 8"/>
          <p:cNvSpPr>
            <a:spLocks noGrp="1"/>
          </p:cNvSpPr>
          <p:nvPr>
            <p:ph type="title"/>
          </p:nvPr>
        </p:nvSpPr>
        <p:spPr>
          <a:xfrm>
            <a:off x="609600" y="332656"/>
            <a:ext cx="10972800" cy="864096"/>
          </a:xfrm>
          <a:prstGeom prst="rect">
            <a:avLst/>
          </a:prstGeom>
        </p:spPr>
        <p:txBody>
          <a:bodyPr vert="horz" anchor="ctr">
            <a:normAutofit/>
            <a:scene3d>
              <a:camera prst="orthographicFront"/>
              <a:lightRig rig="soft" dir="t"/>
            </a:scene3d>
            <a:sp3d prstMaterial="softEdge">
              <a:bevelT w="25400" h="25400"/>
            </a:sp3d>
          </a:bodyPr>
          <a:lstStyle/>
          <a:p>
            <a:r>
              <a:rPr kumimoji="0" lang="zh-CN" altLang="en-US"/>
              <a:t>单击此处编辑母版标题样式</a:t>
            </a:r>
            <a:endParaRPr kumimoji="0" lang="en-US" dirty="0"/>
          </a:p>
        </p:txBody>
      </p:sp>
      <p:sp>
        <p:nvSpPr>
          <p:cNvPr id="8" name="文本占位符 29"/>
          <p:cNvSpPr>
            <a:spLocks noGrp="1"/>
          </p:cNvSpPr>
          <p:nvPr>
            <p:ph type="body" idx="1"/>
          </p:nvPr>
        </p:nvSpPr>
        <p:spPr>
          <a:xfrm>
            <a:off x="609600" y="1268761"/>
            <a:ext cx="10972800" cy="4738531"/>
          </a:xfrm>
          <a:prstGeom prst="rect">
            <a:avLst/>
          </a:prstGeom>
        </p:spPr>
        <p:txBody>
          <a:bodyPr vert="horz">
            <a:normAutofit/>
          </a:bodyPr>
          <a:lstStyle/>
          <a:p>
            <a:pPr lvl="0" eaLnBrk="1" latinLnBrk="0" hangingPunct="1"/>
            <a:r>
              <a:rPr kumimoji="0" lang="zh-CN" altLang="en-US"/>
              <a:t>编辑母版文本样式</a:t>
            </a:r>
          </a:p>
          <a:p>
            <a:pPr lvl="1" eaLnBrk="1" latinLnBrk="0" hangingPunct="1"/>
            <a:r>
              <a:rPr kumimoji="0" lang="zh-CN" altLang="en-US"/>
              <a:t>第二级</a:t>
            </a:r>
          </a:p>
          <a:p>
            <a:pPr lvl="2" eaLnBrk="1" latinLnBrk="0" hangingPunct="1"/>
            <a:r>
              <a:rPr kumimoji="0" lang="zh-CN" altLang="en-US"/>
              <a:t>第三级</a:t>
            </a:r>
          </a:p>
          <a:p>
            <a:pPr lvl="3" eaLnBrk="1" latinLnBrk="0" hangingPunct="1"/>
            <a:r>
              <a:rPr kumimoji="0" lang="zh-CN" altLang="en-US"/>
              <a:t>第四级</a:t>
            </a:r>
          </a:p>
          <a:p>
            <a:pPr lvl="4" eaLnBrk="1" latinLnBrk="0" hangingPunct="1"/>
            <a:r>
              <a:rPr kumimoji="0" lang="zh-CN" altLang="en-US"/>
              <a:t>第五级</a:t>
            </a:r>
            <a:endParaRPr kumimoji="0" lang="en-US" dirty="0"/>
          </a:p>
        </p:txBody>
      </p:sp>
    </p:spTree>
    <p:extLst>
      <p:ext uri="{BB962C8B-B14F-4D97-AF65-F5344CB8AC3E}">
        <p14:creationId xmlns:p14="http://schemas.microsoft.com/office/powerpoint/2010/main" val="3948409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63168" y="1059712"/>
            <a:ext cx="103632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lstStyle>
          <a:p>
            <a:r>
              <a:rPr kumimoji="0" lang="zh-CN" altLang="en-US"/>
              <a:t>单击此处编辑母版标题样式</a:t>
            </a:r>
            <a:endParaRPr kumimoji="0" lang="en-US" dirty="0"/>
          </a:p>
        </p:txBody>
      </p:sp>
      <p:sp>
        <p:nvSpPr>
          <p:cNvPr id="3" name="文本占位符 2"/>
          <p:cNvSpPr>
            <a:spLocks noGrp="1"/>
          </p:cNvSpPr>
          <p:nvPr>
            <p:ph type="body" idx="1"/>
          </p:nvPr>
        </p:nvSpPr>
        <p:spPr>
          <a:xfrm>
            <a:off x="5230284" y="2931712"/>
            <a:ext cx="6096000" cy="1454888"/>
          </a:xfrm>
        </p:spPr>
        <p:txBody>
          <a:bodyPr lIns="91440" rIns="91440" anchor="t"/>
          <a:lstStyle>
            <a:lvl1pPr marL="0" indent="0" algn="l">
              <a:buNone/>
              <a:defRPr sz="2300">
                <a:solidFill>
                  <a:schemeClr val="tx1"/>
                </a:solidFill>
                <a:latin typeface="宋体" panose="02010600030101010101" pitchFamily="2" charset="-122"/>
                <a:ea typeface="宋体" panose="02010600030101010101" pitchFamily="2" charset="-122"/>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a:t>编辑母版文本样式</a:t>
            </a:r>
          </a:p>
        </p:txBody>
      </p:sp>
      <p:sp>
        <p:nvSpPr>
          <p:cNvPr id="4" name="日期占位符 3"/>
          <p:cNvSpPr>
            <a:spLocks noGrp="1"/>
          </p:cNvSpPr>
          <p:nvPr>
            <p:ph type="dt" sz="half" idx="10"/>
          </p:nvPr>
        </p:nvSpPr>
        <p:spPr/>
        <p:txBody>
          <a:bodyPr/>
          <a:lstStyle/>
          <a:p>
            <a:fld id="{95F791DA-E8F8-4C17-93D9-6F319B837B66}" type="datetimeFigureOut">
              <a:rPr lang="zh-CN" altLang="en-US" smtClean="0"/>
              <a:t>2024/4/27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1CFEBA-F318-42D4-9893-1E7FF3159A03}" type="slidenum">
              <a:rPr lang="zh-CN" altLang="en-US" smtClean="0"/>
              <a:t>‹#›</a:t>
            </a:fld>
            <a:endParaRPr lang="zh-CN" altLang="en-US"/>
          </a:p>
        </p:txBody>
      </p:sp>
      <p:sp>
        <p:nvSpPr>
          <p:cNvPr id="7" name="燕尾形 6"/>
          <p:cNvSpPr/>
          <p:nvPr/>
        </p:nvSpPr>
        <p:spPr>
          <a:xfrm>
            <a:off x="4848907" y="3005472"/>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a:p>
        </p:txBody>
      </p:sp>
      <p:sp>
        <p:nvSpPr>
          <p:cNvPr id="8" name="燕尾形 7"/>
          <p:cNvSpPr/>
          <p:nvPr/>
        </p:nvSpPr>
        <p:spPr>
          <a:xfrm>
            <a:off x="4600352" y="3005472"/>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a:p>
        </p:txBody>
      </p:sp>
    </p:spTree>
    <p:extLst>
      <p:ext uri="{BB962C8B-B14F-4D97-AF65-F5344CB8AC3E}">
        <p14:creationId xmlns:p14="http://schemas.microsoft.com/office/powerpoint/2010/main" val="1033278733"/>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609600" y="1481329"/>
            <a:ext cx="5384800" cy="4525963"/>
          </a:xfrm>
        </p:spPr>
        <p:txBody>
          <a:bodyPr/>
          <a:lstStyle>
            <a:lvl1pPr>
              <a:defRPr sz="2800">
                <a:latin typeface="宋体" panose="02010600030101010101" pitchFamily="2" charset="-122"/>
                <a:ea typeface="宋体" panose="02010600030101010101" pitchFamily="2" charset="-122"/>
              </a:defRPr>
            </a:lvl1pPr>
            <a:lvl2pPr>
              <a:defRPr sz="2400">
                <a:latin typeface="宋体" panose="02010600030101010101" pitchFamily="2" charset="-122"/>
                <a:ea typeface="宋体" panose="02010600030101010101" pitchFamily="2" charset="-122"/>
              </a:defRPr>
            </a:lvl2pPr>
            <a:lvl3pPr>
              <a:defRPr sz="2000">
                <a:latin typeface="宋体" panose="02010600030101010101" pitchFamily="2" charset="-122"/>
                <a:ea typeface="宋体" panose="02010600030101010101" pitchFamily="2" charset="-122"/>
              </a:defRPr>
            </a:lvl3pPr>
            <a:lvl4pPr>
              <a:defRPr sz="1800">
                <a:latin typeface="宋体" panose="02010600030101010101" pitchFamily="2" charset="-122"/>
                <a:ea typeface="宋体" panose="02010600030101010101" pitchFamily="2" charset="-122"/>
              </a:defRPr>
            </a:lvl4pPr>
            <a:lvl5pPr>
              <a:defRPr sz="18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4" name="内容占位符 3"/>
          <p:cNvSpPr>
            <a:spLocks noGrp="1"/>
          </p:cNvSpPr>
          <p:nvPr>
            <p:ph sz="half" idx="2"/>
          </p:nvPr>
        </p:nvSpPr>
        <p:spPr>
          <a:xfrm>
            <a:off x="6197600" y="1481329"/>
            <a:ext cx="5384800" cy="4525963"/>
          </a:xfrm>
        </p:spPr>
        <p:txBody>
          <a:bodyPr/>
          <a:lstStyle>
            <a:lvl1pPr>
              <a:defRPr sz="2800">
                <a:latin typeface="宋体" panose="02010600030101010101" pitchFamily="2" charset="-122"/>
                <a:ea typeface="宋体" panose="02010600030101010101" pitchFamily="2" charset="-122"/>
              </a:defRPr>
            </a:lvl1pPr>
            <a:lvl2pPr>
              <a:defRPr sz="2400">
                <a:latin typeface="宋体" panose="02010600030101010101" pitchFamily="2" charset="-122"/>
                <a:ea typeface="宋体" panose="02010600030101010101" pitchFamily="2" charset="-122"/>
              </a:defRPr>
            </a:lvl2pPr>
            <a:lvl3pPr>
              <a:defRPr sz="2000">
                <a:latin typeface="宋体" panose="02010600030101010101" pitchFamily="2" charset="-122"/>
                <a:ea typeface="宋体" panose="02010600030101010101" pitchFamily="2" charset="-122"/>
              </a:defRPr>
            </a:lvl3pPr>
            <a:lvl4pPr>
              <a:defRPr sz="1800">
                <a:latin typeface="宋体" panose="02010600030101010101" pitchFamily="2" charset="-122"/>
                <a:ea typeface="宋体" panose="02010600030101010101" pitchFamily="2" charset="-122"/>
              </a:defRPr>
            </a:lvl4pPr>
            <a:lvl5pPr>
              <a:defRPr sz="18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5" name="日期占位符 4"/>
          <p:cNvSpPr>
            <a:spLocks noGrp="1"/>
          </p:cNvSpPr>
          <p:nvPr>
            <p:ph type="dt" sz="half" idx="10"/>
          </p:nvPr>
        </p:nvSpPr>
        <p:spPr/>
        <p:txBody>
          <a:bodyPr/>
          <a:lstStyle/>
          <a:p>
            <a:fld id="{95F791DA-E8F8-4C17-93D9-6F319B837B66}" type="datetimeFigureOut">
              <a:rPr lang="zh-CN" altLang="en-US" smtClean="0"/>
              <a:t>2024/4/27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21CFEBA-F318-42D4-9893-1E7FF3159A03}" type="slidenum">
              <a:rPr lang="zh-CN" altLang="en-US" smtClean="0"/>
              <a:t>‹#›</a:t>
            </a:fld>
            <a:endParaRPr lang="zh-CN" altLang="en-US"/>
          </a:p>
        </p:txBody>
      </p:sp>
      <p:sp>
        <p:nvSpPr>
          <p:cNvPr id="8" name="标题 7"/>
          <p:cNvSpPr>
            <a:spLocks noGrp="1"/>
          </p:cNvSpPr>
          <p:nvPr>
            <p:ph type="title"/>
          </p:nvPr>
        </p:nvSpPr>
        <p:spPr/>
        <p:txBody>
          <a:bodyPr rtlCol="0"/>
          <a:lstStyle/>
          <a:p>
            <a:r>
              <a:rPr kumimoji="0" lang="zh-CN" altLang="en-US"/>
              <a:t>单击此处编辑母版标题样式</a:t>
            </a:r>
            <a:endParaRPr kumimoji="0" lang="en-US"/>
          </a:p>
        </p:txBody>
      </p:sp>
    </p:spTree>
    <p:extLst>
      <p:ext uri="{BB962C8B-B14F-4D97-AF65-F5344CB8AC3E}">
        <p14:creationId xmlns:p14="http://schemas.microsoft.com/office/powerpoint/2010/main" val="981551223"/>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pic>
        <p:nvPicPr>
          <p:cNvPr id="12" name="图片 11"/>
          <p:cNvPicPr>
            <a:picLocks noChangeAspect="1"/>
          </p:cNvPicPr>
          <p:nvPr/>
        </p:nvPicPr>
        <p:blipFill>
          <a:blip r:embed="rId2"/>
          <a:stretch>
            <a:fillRect/>
          </a:stretch>
        </p:blipFill>
        <p:spPr>
          <a:xfrm>
            <a:off x="168276" y="6115050"/>
            <a:ext cx="11849100" cy="742950"/>
          </a:xfrm>
          <a:prstGeom prst="rect">
            <a:avLst/>
          </a:prstGeom>
        </p:spPr>
      </p:pic>
      <p:sp>
        <p:nvSpPr>
          <p:cNvPr id="2" name="标题 1"/>
          <p:cNvSpPr>
            <a:spLocks noGrp="1"/>
          </p:cNvSpPr>
          <p:nvPr>
            <p:ph type="title"/>
          </p:nvPr>
        </p:nvSpPr>
        <p:spPr>
          <a:xfrm>
            <a:off x="623392" y="332656"/>
            <a:ext cx="10972800" cy="936104"/>
          </a:xfrm>
        </p:spPr>
        <p:txBody>
          <a:bodyPr anchor="ctr"/>
          <a:lstStyle>
            <a:lvl1pPr>
              <a:defRPr/>
            </a:lvl1pPr>
          </a:lstStyle>
          <a:p>
            <a:r>
              <a:rPr kumimoji="0" lang="zh-CN" altLang="en-US"/>
              <a:t>单击此处编辑母版标题样式</a:t>
            </a:r>
            <a:endParaRPr kumimoji="0" lang="en-US" dirty="0"/>
          </a:p>
        </p:txBody>
      </p:sp>
      <p:sp>
        <p:nvSpPr>
          <p:cNvPr id="3" name="文本占位符 2"/>
          <p:cNvSpPr>
            <a:spLocks noGrp="1"/>
          </p:cNvSpPr>
          <p:nvPr>
            <p:ph type="body" idx="1"/>
          </p:nvPr>
        </p:nvSpPr>
        <p:spPr>
          <a:xfrm>
            <a:off x="609600" y="5256000"/>
            <a:ext cx="5386917"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a:t>编辑母版文本样式</a:t>
            </a:r>
          </a:p>
        </p:txBody>
      </p:sp>
      <p:sp>
        <p:nvSpPr>
          <p:cNvPr id="4" name="文本占位符 3"/>
          <p:cNvSpPr>
            <a:spLocks noGrp="1"/>
          </p:cNvSpPr>
          <p:nvPr>
            <p:ph type="body" sz="half" idx="3"/>
          </p:nvPr>
        </p:nvSpPr>
        <p:spPr>
          <a:xfrm>
            <a:off x="6193369" y="5256000"/>
            <a:ext cx="5389033"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a:t>编辑母版文本样式</a:t>
            </a:r>
          </a:p>
        </p:txBody>
      </p:sp>
      <p:sp>
        <p:nvSpPr>
          <p:cNvPr id="5" name="内容占位符 4"/>
          <p:cNvSpPr>
            <a:spLocks noGrp="1"/>
          </p:cNvSpPr>
          <p:nvPr>
            <p:ph sz="quarter" idx="2"/>
          </p:nvPr>
        </p:nvSpPr>
        <p:spPr>
          <a:xfrm>
            <a:off x="609600" y="1340769"/>
            <a:ext cx="5386917" cy="3874183"/>
          </a:xfrm>
          <a:ln>
            <a:noFill/>
            <a:prstDash val="sysDash"/>
            <a:miter lim="800000"/>
          </a:ln>
        </p:spPr>
        <p:txBody>
          <a:bodyPr/>
          <a:lstStyle>
            <a:lvl1pPr>
              <a:defRPr sz="2400">
                <a:latin typeface="宋体" panose="02010600030101010101" pitchFamily="2" charset="-122"/>
                <a:ea typeface="宋体" panose="02010600030101010101" pitchFamily="2" charset="-122"/>
              </a:defRPr>
            </a:lvl1pPr>
            <a:lvl2pPr>
              <a:defRPr sz="2000">
                <a:latin typeface="宋体" panose="02010600030101010101" pitchFamily="2" charset="-122"/>
                <a:ea typeface="宋体" panose="02010600030101010101" pitchFamily="2" charset="-122"/>
              </a:defRPr>
            </a:lvl2pPr>
            <a:lvl3pPr>
              <a:defRPr sz="1800">
                <a:latin typeface="宋体" panose="02010600030101010101" pitchFamily="2" charset="-122"/>
                <a:ea typeface="宋体" panose="02010600030101010101" pitchFamily="2" charset="-122"/>
              </a:defRPr>
            </a:lvl3pPr>
            <a:lvl4pPr>
              <a:defRPr sz="1600">
                <a:latin typeface="宋体" panose="02010600030101010101" pitchFamily="2" charset="-122"/>
                <a:ea typeface="宋体" panose="02010600030101010101" pitchFamily="2" charset="-122"/>
              </a:defRPr>
            </a:lvl4pPr>
            <a:lvl5pPr>
              <a:defRPr sz="16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6" name="内容占位符 5"/>
          <p:cNvSpPr>
            <a:spLocks noGrp="1"/>
          </p:cNvSpPr>
          <p:nvPr>
            <p:ph sz="quarter" idx="4"/>
          </p:nvPr>
        </p:nvSpPr>
        <p:spPr>
          <a:xfrm>
            <a:off x="6193368" y="1340768"/>
            <a:ext cx="5389033" cy="3874182"/>
          </a:xfrm>
          <a:ln>
            <a:noFill/>
            <a:prstDash val="sysDash"/>
            <a:miter lim="800000"/>
          </a:ln>
        </p:spPr>
        <p:txBody>
          <a:bodyPr/>
          <a:lstStyle>
            <a:lvl1pPr>
              <a:spcBef>
                <a:spcPts val="0"/>
              </a:spcBef>
              <a:defRPr sz="2400">
                <a:latin typeface="宋体" panose="02010600030101010101" pitchFamily="2" charset="-122"/>
                <a:ea typeface="宋体" panose="02010600030101010101" pitchFamily="2" charset="-122"/>
              </a:defRPr>
            </a:lvl1pPr>
            <a:lvl2pPr>
              <a:defRPr sz="2000">
                <a:latin typeface="宋体" panose="02010600030101010101" pitchFamily="2" charset="-122"/>
                <a:ea typeface="宋体" panose="02010600030101010101" pitchFamily="2" charset="-122"/>
              </a:defRPr>
            </a:lvl2pPr>
            <a:lvl3pPr>
              <a:defRPr sz="1800">
                <a:latin typeface="宋体" panose="02010600030101010101" pitchFamily="2" charset="-122"/>
                <a:ea typeface="宋体" panose="02010600030101010101" pitchFamily="2" charset="-122"/>
              </a:defRPr>
            </a:lvl3pPr>
            <a:lvl4pPr>
              <a:defRPr sz="1600">
                <a:latin typeface="宋体" panose="02010600030101010101" pitchFamily="2" charset="-122"/>
                <a:ea typeface="宋体" panose="02010600030101010101" pitchFamily="2" charset="-122"/>
              </a:defRPr>
            </a:lvl4pPr>
            <a:lvl5pPr>
              <a:defRPr sz="16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7" name="日期占位符 6"/>
          <p:cNvSpPr>
            <a:spLocks noGrp="1"/>
          </p:cNvSpPr>
          <p:nvPr>
            <p:ph type="dt" sz="half" idx="10"/>
          </p:nvPr>
        </p:nvSpPr>
        <p:spPr/>
        <p:txBody>
          <a:bodyPr/>
          <a:lstStyle/>
          <a:p>
            <a:fld id="{95F791DA-E8F8-4C17-93D9-6F319B837B66}" type="datetimeFigureOut">
              <a:rPr lang="zh-CN" altLang="en-US" smtClean="0"/>
              <a:t>2024/4/27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21CFEBA-F318-42D4-9893-1E7FF3159A03}" type="slidenum">
              <a:rPr lang="zh-CN" altLang="en-US" smtClean="0"/>
              <a:t>‹#›</a:t>
            </a:fld>
            <a:endParaRPr lang="zh-CN" altLang="en-US"/>
          </a:p>
        </p:txBody>
      </p:sp>
      <p:pic>
        <p:nvPicPr>
          <p:cNvPr id="14" name="Picture 3"/>
          <p:cNvPicPr>
            <a:picLocks noChangeAspect="1" noChangeArrowheads="1"/>
          </p:cNvPicPr>
          <p:nvPr/>
        </p:nvPicPr>
        <p:blipFill>
          <a:blip r:embed="rId3" cstate="print"/>
          <a:srcRect/>
          <a:stretch>
            <a:fillRect/>
          </a:stretch>
        </p:blipFill>
        <p:spPr bwMode="auto">
          <a:xfrm>
            <a:off x="139700" y="36000"/>
            <a:ext cx="11912600" cy="114300"/>
          </a:xfrm>
          <a:prstGeom prst="rect">
            <a:avLst/>
          </a:prstGeom>
          <a:noFill/>
          <a:ln w="9525">
            <a:noFill/>
            <a:miter lim="800000"/>
            <a:headEnd/>
            <a:tailEnd/>
          </a:ln>
        </p:spPr>
      </p:pic>
    </p:spTree>
    <p:extLst>
      <p:ext uri="{BB962C8B-B14F-4D97-AF65-F5344CB8AC3E}">
        <p14:creationId xmlns:p14="http://schemas.microsoft.com/office/powerpoint/2010/main" val="2741193023"/>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95F791DA-E8F8-4C17-93D9-6F319B837B66}" type="datetimeFigureOut">
              <a:rPr lang="zh-CN" altLang="en-US" smtClean="0"/>
              <a:t>2024/4/27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21CFEBA-F318-42D4-9893-1E7FF3159A03}" type="slidenum">
              <a:rPr lang="zh-CN" altLang="en-US" smtClean="0"/>
              <a:t>‹#›</a:t>
            </a:fld>
            <a:endParaRPr lang="zh-CN" altLang="en-US"/>
          </a:p>
        </p:txBody>
      </p:sp>
      <p:sp>
        <p:nvSpPr>
          <p:cNvPr id="6" name="标题 5"/>
          <p:cNvSpPr>
            <a:spLocks noGrp="1"/>
          </p:cNvSpPr>
          <p:nvPr>
            <p:ph type="title"/>
          </p:nvPr>
        </p:nvSpPr>
        <p:spPr/>
        <p:txBody>
          <a:bodyPr rtlCol="0"/>
          <a:lstStyle/>
          <a:p>
            <a:r>
              <a:rPr kumimoji="0" lang="zh-CN" altLang="en-US"/>
              <a:t>单击此处编辑母版标题样式</a:t>
            </a:r>
            <a:endParaRPr kumimoji="0" lang="en-US"/>
          </a:p>
        </p:txBody>
      </p:sp>
    </p:spTree>
    <p:extLst>
      <p:ext uri="{BB962C8B-B14F-4D97-AF65-F5344CB8AC3E}">
        <p14:creationId xmlns:p14="http://schemas.microsoft.com/office/powerpoint/2010/main" val="2652868126"/>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5F791DA-E8F8-4C17-93D9-6F319B837B66}" type="datetimeFigureOut">
              <a:rPr lang="zh-CN" altLang="en-US" smtClean="0"/>
              <a:t>2024/4/27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21CFEBA-F318-42D4-9893-1E7FF3159A03}" type="slidenum">
              <a:rPr lang="zh-CN" altLang="en-US" smtClean="0"/>
              <a:t>‹#›</a:t>
            </a:fld>
            <a:endParaRPr lang="zh-CN" altLang="en-US"/>
          </a:p>
        </p:txBody>
      </p:sp>
    </p:spTree>
    <p:extLst>
      <p:ext uri="{BB962C8B-B14F-4D97-AF65-F5344CB8AC3E}">
        <p14:creationId xmlns:p14="http://schemas.microsoft.com/office/powerpoint/2010/main" val="3345453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a:blip r:embed="rId2"/>
          <a:stretch>
            <a:fillRect/>
          </a:stretch>
        </p:blipFill>
        <p:spPr>
          <a:xfrm>
            <a:off x="174624" y="6115050"/>
            <a:ext cx="11849100" cy="742950"/>
          </a:xfrm>
          <a:prstGeom prst="rect">
            <a:avLst/>
          </a:prstGeom>
        </p:spPr>
      </p:pic>
      <p:sp>
        <p:nvSpPr>
          <p:cNvPr id="2" name="标题 1"/>
          <p:cNvSpPr>
            <a:spLocks noGrp="1"/>
          </p:cNvSpPr>
          <p:nvPr>
            <p:ph type="title"/>
          </p:nvPr>
        </p:nvSpPr>
        <p:spPr>
          <a:xfrm>
            <a:off x="1219200" y="4876800"/>
            <a:ext cx="9975701" cy="457200"/>
          </a:xfrm>
        </p:spPr>
        <p:txBody>
          <a:bodyPr vert="horz" anchor="t">
            <a:noAutofit/>
            <a:sp3d prstMaterial="softEdge">
              <a:bevelT w="0" h="0"/>
            </a:sp3d>
          </a:bodyPr>
          <a:lstStyle>
            <a:lvl1pPr algn="r">
              <a:buNone/>
              <a:defRPr sz="2500" b="0">
                <a:solidFill>
                  <a:schemeClr val="accent1"/>
                </a:solidFill>
                <a:effectLst/>
              </a:defRPr>
            </a:lvl1pPr>
          </a:lstStyle>
          <a:p>
            <a:r>
              <a:rPr kumimoji="0" lang="zh-CN" altLang="en-US"/>
              <a:t>单击此处编辑母版标题样式</a:t>
            </a:r>
            <a:endParaRPr kumimoji="0" lang="en-US"/>
          </a:p>
        </p:txBody>
      </p:sp>
      <p:sp>
        <p:nvSpPr>
          <p:cNvPr id="3" name="文本占位符 2"/>
          <p:cNvSpPr>
            <a:spLocks noGrp="1"/>
          </p:cNvSpPr>
          <p:nvPr>
            <p:ph type="body" idx="2"/>
          </p:nvPr>
        </p:nvSpPr>
        <p:spPr>
          <a:xfrm>
            <a:off x="5892800" y="5355102"/>
            <a:ext cx="5299456" cy="914400"/>
          </a:xfrm>
        </p:spPr>
        <p:txBody>
          <a:bodyPr/>
          <a:lstStyle>
            <a:lvl1pPr marL="0" indent="0" algn="r">
              <a:buNone/>
              <a:defRPr sz="1600">
                <a:latin typeface="宋体" panose="02010600030101010101" pitchFamily="2" charset="-122"/>
                <a:ea typeface="宋体" panose="02010600030101010101" pitchFamily="2" charset="-122"/>
              </a:defRPr>
            </a:lvl1pPr>
            <a:lvl2pPr>
              <a:buNone/>
              <a:defRPr sz="1200"/>
            </a:lvl2pPr>
            <a:lvl3pPr>
              <a:buNone/>
              <a:defRPr sz="1000"/>
            </a:lvl3pPr>
            <a:lvl4pPr>
              <a:buNone/>
              <a:defRPr sz="900"/>
            </a:lvl4pPr>
            <a:lvl5pPr>
              <a:buNone/>
              <a:defRPr sz="900"/>
            </a:lvl5pPr>
          </a:lstStyle>
          <a:p>
            <a:pPr lvl="0" eaLnBrk="1" latinLnBrk="0" hangingPunct="1"/>
            <a:r>
              <a:rPr kumimoji="0" lang="zh-CN" altLang="en-US"/>
              <a:t>编辑母版文本样式</a:t>
            </a:r>
          </a:p>
        </p:txBody>
      </p:sp>
      <p:sp>
        <p:nvSpPr>
          <p:cNvPr id="4" name="内容占位符 3"/>
          <p:cNvSpPr>
            <a:spLocks noGrp="1"/>
          </p:cNvSpPr>
          <p:nvPr>
            <p:ph sz="half" idx="1"/>
          </p:nvPr>
        </p:nvSpPr>
        <p:spPr>
          <a:xfrm>
            <a:off x="1219200" y="404664"/>
            <a:ext cx="9973056" cy="4441656"/>
          </a:xfrm>
        </p:spPr>
        <p:txBody>
          <a:bodyPr/>
          <a:lstStyle>
            <a:lvl1pPr>
              <a:defRPr sz="3200">
                <a:latin typeface="宋体" panose="02010600030101010101" pitchFamily="2" charset="-122"/>
                <a:ea typeface="宋体" panose="02010600030101010101" pitchFamily="2" charset="-122"/>
              </a:defRPr>
            </a:lvl1pPr>
            <a:lvl2pPr>
              <a:defRPr sz="2800">
                <a:latin typeface="宋体" panose="02010600030101010101" pitchFamily="2" charset="-122"/>
                <a:ea typeface="宋体" panose="02010600030101010101" pitchFamily="2" charset="-122"/>
              </a:defRPr>
            </a:lvl2pPr>
            <a:lvl3pPr>
              <a:defRPr sz="2400">
                <a:latin typeface="宋体" panose="02010600030101010101" pitchFamily="2" charset="-122"/>
                <a:ea typeface="宋体" panose="02010600030101010101" pitchFamily="2" charset="-122"/>
              </a:defRPr>
            </a:lvl3pPr>
            <a:lvl4pPr>
              <a:defRPr sz="2000">
                <a:latin typeface="宋体" panose="02010600030101010101" pitchFamily="2" charset="-122"/>
                <a:ea typeface="宋体" panose="02010600030101010101" pitchFamily="2" charset="-122"/>
              </a:defRPr>
            </a:lvl4pPr>
            <a:lvl5pPr>
              <a:defRPr sz="20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5" name="日期占位符 4"/>
          <p:cNvSpPr>
            <a:spLocks noGrp="1"/>
          </p:cNvSpPr>
          <p:nvPr>
            <p:ph type="dt" sz="half" idx="10"/>
          </p:nvPr>
        </p:nvSpPr>
        <p:spPr>
          <a:xfrm>
            <a:off x="8969376" y="6407944"/>
            <a:ext cx="2560320" cy="365760"/>
          </a:xfrm>
        </p:spPr>
        <p:txBody>
          <a:bodyPr/>
          <a:lstStyle/>
          <a:p>
            <a:fld id="{95F791DA-E8F8-4C17-93D9-6F319B837B66}" type="datetimeFigureOut">
              <a:rPr lang="zh-CN" altLang="en-US" smtClean="0"/>
              <a:t>2024/4/27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21CFEBA-F318-42D4-9893-1E7FF3159A03}" type="slidenum">
              <a:rPr lang="zh-CN" altLang="en-US" smtClean="0"/>
              <a:t>‹#›</a:t>
            </a:fld>
            <a:endParaRPr lang="zh-CN" altLang="en-US"/>
          </a:p>
        </p:txBody>
      </p:sp>
      <p:pic>
        <p:nvPicPr>
          <p:cNvPr id="11" name="Picture 3"/>
          <p:cNvPicPr>
            <a:picLocks noChangeAspect="1" noChangeArrowheads="1"/>
          </p:cNvPicPr>
          <p:nvPr/>
        </p:nvPicPr>
        <p:blipFill>
          <a:blip r:embed="rId3" cstate="print"/>
          <a:srcRect/>
          <a:stretch>
            <a:fillRect/>
          </a:stretch>
        </p:blipFill>
        <p:spPr bwMode="auto">
          <a:xfrm>
            <a:off x="139700" y="36000"/>
            <a:ext cx="11912600" cy="114300"/>
          </a:xfrm>
          <a:prstGeom prst="rect">
            <a:avLst/>
          </a:prstGeom>
          <a:noFill/>
          <a:ln w="9525">
            <a:noFill/>
            <a:miter lim="800000"/>
            <a:headEnd/>
            <a:tailEnd/>
          </a:ln>
        </p:spPr>
      </p:pic>
    </p:spTree>
    <p:extLst>
      <p:ext uri="{BB962C8B-B14F-4D97-AF65-F5344CB8AC3E}">
        <p14:creationId xmlns:p14="http://schemas.microsoft.com/office/powerpoint/2010/main" val="3601666039"/>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pic>
        <p:nvPicPr>
          <p:cNvPr id="16" name="图片 15"/>
          <p:cNvPicPr>
            <a:picLocks noChangeAspect="1"/>
          </p:cNvPicPr>
          <p:nvPr/>
        </p:nvPicPr>
        <p:blipFill>
          <a:blip r:embed="rId2"/>
          <a:stretch>
            <a:fillRect/>
          </a:stretch>
        </p:blipFill>
        <p:spPr>
          <a:xfrm>
            <a:off x="174624" y="6115050"/>
            <a:ext cx="11849100" cy="742950"/>
          </a:xfrm>
          <a:prstGeom prst="rect">
            <a:avLst/>
          </a:prstGeom>
        </p:spPr>
      </p:pic>
      <p:sp>
        <p:nvSpPr>
          <p:cNvPr id="4" name="文本占位符 3"/>
          <p:cNvSpPr>
            <a:spLocks noGrp="1"/>
          </p:cNvSpPr>
          <p:nvPr>
            <p:ph type="body" sz="half" idx="2"/>
          </p:nvPr>
        </p:nvSpPr>
        <p:spPr>
          <a:xfrm>
            <a:off x="1521643" y="5443402"/>
            <a:ext cx="9550400" cy="648232"/>
          </a:xfrm>
          <a:noFill/>
        </p:spPr>
        <p:txBody>
          <a:bodyPr lIns="91440" tIns="0" rIns="91440" anchor="t"/>
          <a:lstStyle>
            <a:lvl1pPr marL="0" marR="18415" indent="0" algn="r">
              <a:buNone/>
              <a:defRPr sz="1400"/>
            </a:lvl1pPr>
            <a:lvl2pPr>
              <a:defRPr sz="1200"/>
            </a:lvl2pPr>
            <a:lvl3pPr>
              <a:defRPr sz="1000"/>
            </a:lvl3pPr>
            <a:lvl4pPr>
              <a:defRPr sz="900"/>
            </a:lvl4pPr>
            <a:lvl5pPr>
              <a:defRPr sz="900"/>
            </a:lvl5pPr>
          </a:lstStyle>
          <a:p>
            <a:pPr lvl="0" eaLnBrk="1" latinLnBrk="0" hangingPunct="1"/>
            <a:r>
              <a:rPr kumimoji="0" lang="zh-CN" altLang="en-US"/>
              <a:t>编辑母版文本样式</a:t>
            </a:r>
          </a:p>
        </p:txBody>
      </p:sp>
      <p:sp>
        <p:nvSpPr>
          <p:cNvPr id="3" name="图片占位符 2"/>
          <p:cNvSpPr>
            <a:spLocks noGrp="1"/>
          </p:cNvSpPr>
          <p:nvPr>
            <p:ph type="pic" idx="1"/>
          </p:nvPr>
        </p:nvSpPr>
        <p:spPr>
          <a:xfrm>
            <a:off x="304800" y="548680"/>
            <a:ext cx="11582400" cy="4030408"/>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lstStyle>
          <a:p>
            <a:r>
              <a:rPr kumimoji="0" lang="zh-CN" altLang="en-US"/>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lstStyle>
          <a:p>
            <a:fld id="{95F791DA-E8F8-4C17-93D9-6F319B837B66}" type="datetimeFigureOut">
              <a:rPr lang="zh-CN" altLang="en-US" smtClean="0"/>
              <a:t>2024/4/27</a:t>
            </a:fld>
            <a:endParaRPr lang="zh-CN" altLang="en-US"/>
          </a:p>
        </p:txBody>
      </p:sp>
      <p:sp>
        <p:nvSpPr>
          <p:cNvPr id="6" name="页脚占位符 5"/>
          <p:cNvSpPr>
            <a:spLocks noGrp="1"/>
          </p:cNvSpPr>
          <p:nvPr>
            <p:ph type="ftr" sz="quarter" idx="11"/>
          </p:nvPr>
        </p:nvSpPr>
        <p:spPr>
          <a:xfrm>
            <a:off x="5840097" y="6407945"/>
            <a:ext cx="3134241" cy="365125"/>
          </a:xfrm>
        </p:spPr>
        <p:txBody>
          <a:bodyPr/>
          <a:lstStyle>
            <a:lvl1pPr>
              <a:defRPr>
                <a:solidFill>
                  <a:schemeClr val="tx1"/>
                </a:solidFill>
              </a:defRPr>
            </a:lvl1pPr>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lstStyle>
          <a:p>
            <a:fld id="{221CFEBA-F318-42D4-9893-1E7FF3159A03}" type="slidenum">
              <a:rPr lang="zh-CN" altLang="en-US" smtClean="0"/>
              <a:t>‹#›</a:t>
            </a:fld>
            <a:endParaRPr lang="zh-CN" altLang="en-US"/>
          </a:p>
        </p:txBody>
      </p:sp>
      <p:sp>
        <p:nvSpPr>
          <p:cNvPr id="2" name="标题 1"/>
          <p:cNvSpPr>
            <a:spLocks noGrp="1"/>
          </p:cNvSpPr>
          <p:nvPr>
            <p:ph type="title"/>
          </p:nvPr>
        </p:nvSpPr>
        <p:spPr>
          <a:xfrm>
            <a:off x="304800" y="4865122"/>
            <a:ext cx="10767243"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lstStyle>
          <a:p>
            <a:r>
              <a:rPr kumimoji="0" lang="zh-CN" altLang="en-US"/>
              <a:t>单击此处编辑母版标题样式</a:t>
            </a:r>
            <a:endParaRPr kumimoji="0" lang="en-US" dirty="0"/>
          </a:p>
        </p:txBody>
      </p:sp>
      <p:sp>
        <p:nvSpPr>
          <p:cNvPr id="12" name="燕尾形 11"/>
          <p:cNvSpPr/>
          <p:nvPr/>
        </p:nvSpPr>
        <p:spPr>
          <a:xfrm>
            <a:off x="11552149"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a:p>
        </p:txBody>
      </p:sp>
      <p:sp>
        <p:nvSpPr>
          <p:cNvPr id="13" name="燕尾形 12"/>
          <p:cNvSpPr/>
          <p:nvPr/>
        </p:nvSpPr>
        <p:spPr>
          <a:xfrm>
            <a:off x="11303595"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a:p>
        </p:txBody>
      </p:sp>
      <p:pic>
        <p:nvPicPr>
          <p:cNvPr id="14" name="Picture 3"/>
          <p:cNvPicPr>
            <a:picLocks noChangeAspect="1" noChangeArrowheads="1"/>
          </p:cNvPicPr>
          <p:nvPr/>
        </p:nvPicPr>
        <p:blipFill>
          <a:blip r:embed="rId3" cstate="print"/>
          <a:srcRect/>
          <a:stretch>
            <a:fillRect/>
          </a:stretch>
        </p:blipFill>
        <p:spPr bwMode="auto">
          <a:xfrm>
            <a:off x="139700" y="36000"/>
            <a:ext cx="11912600" cy="114300"/>
          </a:xfrm>
          <a:prstGeom prst="rect">
            <a:avLst/>
          </a:prstGeom>
          <a:noFill/>
          <a:ln w="9525">
            <a:noFill/>
            <a:miter lim="800000"/>
            <a:headEnd/>
            <a:tailEnd/>
          </a:ln>
        </p:spPr>
      </p:pic>
    </p:spTree>
    <p:extLst>
      <p:ext uri="{BB962C8B-B14F-4D97-AF65-F5344CB8AC3E}">
        <p14:creationId xmlns:p14="http://schemas.microsoft.com/office/powerpoint/2010/main" val="2757386051"/>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p:nvPicPr>
        <p:blipFill>
          <a:blip r:embed="rId14"/>
          <a:stretch>
            <a:fillRect/>
          </a:stretch>
        </p:blipFill>
        <p:spPr>
          <a:xfrm>
            <a:off x="174624" y="6115050"/>
            <a:ext cx="11849100" cy="742950"/>
          </a:xfrm>
          <a:prstGeom prst="rect">
            <a:avLst/>
          </a:prstGeom>
        </p:spPr>
      </p:pic>
      <p:sp>
        <p:nvSpPr>
          <p:cNvPr id="9" name="标题占位符 8"/>
          <p:cNvSpPr>
            <a:spLocks noGrp="1"/>
          </p:cNvSpPr>
          <p:nvPr>
            <p:ph type="title"/>
          </p:nvPr>
        </p:nvSpPr>
        <p:spPr>
          <a:xfrm>
            <a:off x="609600" y="332656"/>
            <a:ext cx="10972800" cy="864096"/>
          </a:xfrm>
          <a:prstGeom prst="rect">
            <a:avLst/>
          </a:prstGeom>
        </p:spPr>
        <p:txBody>
          <a:bodyPr vert="horz" anchor="ctr">
            <a:normAutofit/>
            <a:scene3d>
              <a:camera prst="orthographicFront"/>
              <a:lightRig rig="soft" dir="t"/>
            </a:scene3d>
            <a:sp3d prstMaterial="softEdge">
              <a:bevelT w="25400" h="25400"/>
            </a:sp3d>
          </a:bodyPr>
          <a:lstStyle/>
          <a:p>
            <a:r>
              <a:rPr kumimoji="0" lang="zh-CN" altLang="en-US" dirty="0"/>
              <a:t>单击此处编辑母版标题样式</a:t>
            </a:r>
            <a:endParaRPr kumimoji="0" lang="en-US" dirty="0"/>
          </a:p>
        </p:txBody>
      </p:sp>
      <p:sp>
        <p:nvSpPr>
          <p:cNvPr id="30" name="文本占位符 29"/>
          <p:cNvSpPr>
            <a:spLocks noGrp="1"/>
          </p:cNvSpPr>
          <p:nvPr>
            <p:ph type="body" idx="1"/>
          </p:nvPr>
        </p:nvSpPr>
        <p:spPr>
          <a:xfrm>
            <a:off x="609600" y="1268761"/>
            <a:ext cx="10972800" cy="4738531"/>
          </a:xfrm>
          <a:prstGeom prst="rect">
            <a:avLst/>
          </a:prstGeom>
        </p:spPr>
        <p:txBody>
          <a:bodyPr vert="horz">
            <a:normAutofit/>
          </a:bodyPr>
          <a:lstStyle/>
          <a:p>
            <a:pPr lvl="0" eaLnBrk="1" latinLnBrk="0" hangingPunct="1"/>
            <a:r>
              <a:rPr kumimoji="0" lang="zh-CN" altLang="en-US" dirty="0"/>
              <a:t>单击此处编辑母版文本样式</a:t>
            </a:r>
          </a:p>
          <a:p>
            <a:pPr lvl="1" eaLnBrk="1" latinLnBrk="0" hangingPunct="1"/>
            <a:r>
              <a:rPr kumimoji="0" lang="zh-CN" altLang="en-US" dirty="0"/>
              <a:t>第二级</a:t>
            </a:r>
          </a:p>
          <a:p>
            <a:pPr lvl="2" eaLnBrk="1" latinLnBrk="0" hangingPunct="1"/>
            <a:r>
              <a:rPr kumimoji="0" lang="zh-CN" altLang="en-US" dirty="0"/>
              <a:t>第三级</a:t>
            </a:r>
          </a:p>
          <a:p>
            <a:pPr lvl="3" eaLnBrk="1" latinLnBrk="0" hangingPunct="1"/>
            <a:r>
              <a:rPr kumimoji="0" lang="zh-CN" altLang="en-US" dirty="0"/>
              <a:t>第四级</a:t>
            </a:r>
          </a:p>
          <a:p>
            <a:pPr lvl="4" eaLnBrk="1" latinLnBrk="0" hangingPunct="1"/>
            <a:r>
              <a:rPr kumimoji="0" lang="zh-CN" altLang="en-US" dirty="0"/>
              <a:t>第五级</a:t>
            </a:r>
            <a:endParaRPr kumimoji="0" lang="en-US" dirty="0"/>
          </a:p>
        </p:txBody>
      </p:sp>
      <p:sp>
        <p:nvSpPr>
          <p:cNvPr id="10" name="日期占位符 9"/>
          <p:cNvSpPr>
            <a:spLocks noGrp="1"/>
          </p:cNvSpPr>
          <p:nvPr>
            <p:ph type="dt" sz="half" idx="2"/>
          </p:nvPr>
        </p:nvSpPr>
        <p:spPr>
          <a:xfrm>
            <a:off x="8969376" y="6407944"/>
            <a:ext cx="2560320" cy="365760"/>
          </a:xfrm>
          <a:prstGeom prst="rect">
            <a:avLst/>
          </a:prstGeom>
        </p:spPr>
        <p:txBody>
          <a:bodyPr vert="horz" anchor="b"/>
          <a:lstStyle>
            <a:lvl1pPr algn="l" eaLnBrk="1" latinLnBrk="0" hangingPunct="1">
              <a:defRPr kumimoji="0" sz="1000">
                <a:solidFill>
                  <a:schemeClr val="tx1"/>
                </a:solidFill>
              </a:defRPr>
            </a:lvl1pPr>
          </a:lstStyle>
          <a:p>
            <a:fld id="{95F791DA-E8F8-4C17-93D9-6F319B837B66}" type="datetimeFigureOut">
              <a:rPr lang="zh-CN" altLang="en-US" smtClean="0"/>
              <a:t>2024/4/27</a:t>
            </a:fld>
            <a:endParaRPr lang="zh-CN" altLang="en-US"/>
          </a:p>
        </p:txBody>
      </p:sp>
      <p:sp>
        <p:nvSpPr>
          <p:cNvPr id="22" name="页脚占位符 21"/>
          <p:cNvSpPr>
            <a:spLocks noGrp="1"/>
          </p:cNvSpPr>
          <p:nvPr>
            <p:ph type="ftr" sz="quarter" idx="3"/>
          </p:nvPr>
        </p:nvSpPr>
        <p:spPr>
          <a:xfrm>
            <a:off x="5840097" y="6407945"/>
            <a:ext cx="3134241" cy="365125"/>
          </a:xfrm>
          <a:prstGeom prst="rect">
            <a:avLst/>
          </a:prstGeom>
        </p:spPr>
        <p:txBody>
          <a:bodyPr vert="horz" anchor="b"/>
          <a:lstStyle>
            <a:lvl1pPr algn="r" eaLnBrk="1" latinLnBrk="0" hangingPunct="1">
              <a:defRPr kumimoji="0" sz="1000">
                <a:solidFill>
                  <a:schemeClr val="tx1"/>
                </a:solidFill>
              </a:defRPr>
            </a:lvl1pPr>
          </a:lstStyle>
          <a:p>
            <a:endParaRPr lang="zh-CN" altLang="en-US"/>
          </a:p>
        </p:txBody>
      </p:sp>
      <p:sp>
        <p:nvSpPr>
          <p:cNvPr id="18" name="灯片编号占位符 17"/>
          <p:cNvSpPr>
            <a:spLocks noGrp="1"/>
          </p:cNvSpPr>
          <p:nvPr>
            <p:ph type="sldNum" sz="quarter" idx="4"/>
          </p:nvPr>
        </p:nvSpPr>
        <p:spPr>
          <a:xfrm>
            <a:off x="11529696" y="6407945"/>
            <a:ext cx="487680" cy="365125"/>
          </a:xfrm>
          <a:prstGeom prst="rect">
            <a:avLst/>
          </a:prstGeom>
        </p:spPr>
        <p:txBody>
          <a:bodyPr vert="horz" anchor="b"/>
          <a:lstStyle>
            <a:lvl1pPr algn="r" eaLnBrk="1" latinLnBrk="0" hangingPunct="1">
              <a:defRPr kumimoji="0" sz="1000" b="0">
                <a:solidFill>
                  <a:schemeClr val="tx1"/>
                </a:solidFill>
              </a:defRPr>
            </a:lvl1pPr>
          </a:lstStyle>
          <a:p>
            <a:fld id="{221CFEBA-F318-42D4-9893-1E7FF3159A03}" type="slidenum">
              <a:rPr lang="zh-CN" altLang="en-US" smtClean="0"/>
              <a:t>‹#›</a:t>
            </a:fld>
            <a:endParaRPr lang="zh-CN" altLang="en-US"/>
          </a:p>
        </p:txBody>
      </p:sp>
      <p:pic>
        <p:nvPicPr>
          <p:cNvPr id="3" name="Picture 3"/>
          <p:cNvPicPr>
            <a:picLocks noChangeAspect="1" noChangeArrowheads="1"/>
          </p:cNvPicPr>
          <p:nvPr/>
        </p:nvPicPr>
        <p:blipFill>
          <a:blip r:embed="rId15" cstate="print"/>
          <a:srcRect/>
          <a:stretch>
            <a:fillRect/>
          </a:stretch>
        </p:blipFill>
        <p:spPr bwMode="auto">
          <a:xfrm>
            <a:off x="139700" y="36000"/>
            <a:ext cx="11912600" cy="114300"/>
          </a:xfrm>
          <a:prstGeom prst="rect">
            <a:avLst/>
          </a:prstGeom>
          <a:noFill/>
          <a:ln w="9525">
            <a:noFill/>
            <a:miter lim="800000"/>
            <a:headEnd/>
            <a:tailEnd/>
          </a:ln>
        </p:spPr>
      </p:pic>
    </p:spTree>
    <p:extLst>
      <p:ext uri="{BB962C8B-B14F-4D97-AF65-F5344CB8AC3E}">
        <p14:creationId xmlns:p14="http://schemas.microsoft.com/office/powerpoint/2010/main" val="412414545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p:titleStyle>
    <p:body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b="1" kern="1200">
          <a:solidFill>
            <a:schemeClr val="tx1"/>
          </a:solidFill>
          <a:latin typeface="宋体" panose="02010600030101010101" pitchFamily="2" charset="-122"/>
          <a:ea typeface="宋体" panose="02010600030101010101" pitchFamily="2" charset="-122"/>
          <a:cs typeface="+mn-cs"/>
        </a:defRPr>
      </a:lvl1pPr>
      <a:lvl2pPr marL="621665" indent="-228600" algn="l" rtl="0" eaLnBrk="1" latinLnBrk="0" hangingPunct="1">
        <a:spcBef>
          <a:spcPts val="325"/>
        </a:spcBef>
        <a:buClr>
          <a:schemeClr val="accent1"/>
        </a:buClr>
        <a:buFont typeface="Verdana" panose="020B0604030504040204"/>
        <a:buChar char="◦"/>
        <a:defRPr kumimoji="0" sz="2300" b="1" kern="1200">
          <a:solidFill>
            <a:schemeClr val="tx1"/>
          </a:solidFill>
          <a:latin typeface="宋体" panose="02010600030101010101" pitchFamily="2" charset="-122"/>
          <a:ea typeface="宋体" panose="02010600030101010101" pitchFamily="2" charset="-122"/>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b="1" kern="1200">
          <a:solidFill>
            <a:schemeClr val="tx1"/>
          </a:solidFill>
          <a:latin typeface="宋体" panose="02010600030101010101" pitchFamily="2" charset="-122"/>
          <a:ea typeface="宋体" panose="02010600030101010101" pitchFamily="2" charset="-122"/>
          <a:cs typeface="+mn-cs"/>
        </a:defRPr>
      </a:lvl3pPr>
      <a:lvl4pPr marL="1143000" indent="-228600" algn="l" rtl="0" eaLnBrk="1" latinLnBrk="0" hangingPunct="1">
        <a:spcBef>
          <a:spcPts val="350"/>
        </a:spcBef>
        <a:buClr>
          <a:schemeClr val="accent2"/>
        </a:buClr>
        <a:buFont typeface="Wingdings 2" panose="05020102010507070707"/>
        <a:buChar char=""/>
        <a:defRPr kumimoji="0" sz="1900" b="1" kern="1200">
          <a:solidFill>
            <a:schemeClr val="tx1"/>
          </a:solidFill>
          <a:latin typeface="宋体" panose="02010600030101010101" pitchFamily="2" charset="-122"/>
          <a:ea typeface="宋体" panose="02010600030101010101" pitchFamily="2" charset="-122"/>
          <a:cs typeface="+mn-cs"/>
        </a:defRPr>
      </a:lvl4pPr>
      <a:lvl5pPr marL="1371600" indent="-228600" algn="l" rtl="0" eaLnBrk="1" latinLnBrk="0" hangingPunct="1">
        <a:spcBef>
          <a:spcPts val="350"/>
        </a:spcBef>
        <a:buClr>
          <a:schemeClr val="accent2"/>
        </a:buClr>
        <a:buFont typeface="Wingdings 2" panose="05020102010507070707"/>
        <a:buChar char=""/>
        <a:defRPr kumimoji="0" sz="1800" b="1" kern="1200">
          <a:solidFill>
            <a:schemeClr val="tx1"/>
          </a:solidFill>
          <a:latin typeface="宋体" panose="02010600030101010101" pitchFamily="2" charset="-122"/>
          <a:ea typeface="宋体" panose="02010600030101010101" pitchFamily="2" charset="-122"/>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0135D09-22D6-4227-89AE-4EE2E21C8985}"/>
              </a:ext>
            </a:extLst>
          </p:cNvPr>
          <p:cNvSpPr>
            <a:spLocks noGrp="1"/>
          </p:cNvSpPr>
          <p:nvPr>
            <p:ph type="ctrTitle"/>
          </p:nvPr>
        </p:nvSpPr>
        <p:spPr/>
        <p:txBody>
          <a:bodyPr/>
          <a:lstStyle/>
          <a:p>
            <a:pPr marR="0" rtl="0"/>
            <a:r>
              <a:rPr lang="zh-CN" altLang="en-US" b="0" i="0" u="none" strike="noStrike" kern="2200" baseline="0" dirty="0">
                <a:latin typeface="Times New Roman" panose="02020603050405020304" pitchFamily="18" charset="0"/>
                <a:ea typeface="宋体" panose="02010600030101010101" pitchFamily="2" charset="-122"/>
              </a:rPr>
              <a:t>第七章 婚姻家庭法规与政策</a:t>
            </a:r>
          </a:p>
        </p:txBody>
      </p:sp>
      <p:sp>
        <p:nvSpPr>
          <p:cNvPr id="4" name="副标题 3">
            <a:extLst>
              <a:ext uri="{FF2B5EF4-FFF2-40B4-BE49-F238E27FC236}">
                <a16:creationId xmlns:a16="http://schemas.microsoft.com/office/drawing/2014/main" id="{B5149582-0D2F-4591-AC9C-E2546E49B136}"/>
              </a:ext>
            </a:extLst>
          </p:cNvPr>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4650278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58EE81E-D93C-4A35-9B4F-7CF9B4C4F9FE}"/>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B5A9134A-37EA-4C3A-802A-DBC0C2401446}"/>
              </a:ext>
            </a:extLst>
          </p:cNvPr>
          <p:cNvSpPr>
            <a:spLocks noGrp="1"/>
          </p:cNvSpPr>
          <p:nvPr>
            <p:ph type="body" idx="1"/>
          </p:nvPr>
        </p:nvSpPr>
        <p:spPr/>
        <p:txBody>
          <a:bodyPr>
            <a:normAutofit fontScale="77500" lnSpcReduction="20000"/>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（二）结婚的程序</a:t>
            </a:r>
          </a:p>
          <a:p>
            <a:pPr marR="0" lvl="2" rtl="0"/>
            <a:r>
              <a:rPr lang="zh-CN" altLang="en-US" b="0" i="0" u="none" strike="noStrike" kern="100" baseline="0" dirty="0">
                <a:latin typeface="宋体" panose="02010600030101010101" pitchFamily="2" charset="-122"/>
                <a:ea typeface="宋体" panose="02010600030101010101" pitchFamily="2" charset="-122"/>
              </a:rPr>
              <a:t>结婚登记是男女双方婚姻成立并发生法律效力，取得社会承认的法定程序，具有公示性、公信性。要求结婚的男女双方应当亲自到婚姻登记机关申请结婚登记。符合法律规定的，予以登记，发给结婚证。完成结婚登记，即确立婚姻关系。未办理结婚登记的，应当补办登记。我国现行有效的</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婚姻登记条例</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于</a:t>
            </a:r>
            <a:r>
              <a:rPr lang="en-US" altLang="zh-CN" b="0" i="0" u="none" strike="noStrike" kern="100" baseline="0" dirty="0">
                <a:latin typeface="宋体" panose="02010600030101010101" pitchFamily="2" charset="-122"/>
                <a:ea typeface="宋体" panose="02010600030101010101" pitchFamily="2" charset="-122"/>
              </a:rPr>
              <a:t>2003</a:t>
            </a:r>
            <a:r>
              <a:rPr lang="zh-CN" altLang="en-US" b="0" i="0" u="none" strike="noStrike" kern="100" baseline="0" dirty="0">
                <a:latin typeface="宋体" panose="02010600030101010101" pitchFamily="2" charset="-122"/>
                <a:ea typeface="宋体" panose="02010600030101010101" pitchFamily="2" charset="-122"/>
              </a:rPr>
              <a:t>年公布并实施，为进一步规范婚姻登记工作，我国民政部于</a:t>
            </a:r>
            <a:r>
              <a:rPr lang="en-US" altLang="zh-CN" b="0" i="0" u="none" strike="noStrike" kern="100" baseline="0" dirty="0">
                <a:latin typeface="宋体" panose="02010600030101010101" pitchFamily="2" charset="-122"/>
                <a:ea typeface="宋体" panose="02010600030101010101" pitchFamily="2" charset="-122"/>
              </a:rPr>
              <a:t>2015</a:t>
            </a:r>
            <a:r>
              <a:rPr lang="zh-CN" altLang="en-US" b="0" i="0" u="none" strike="noStrike" kern="100" baseline="0" dirty="0">
                <a:latin typeface="宋体" panose="02010600030101010101" pitchFamily="2" charset="-122"/>
                <a:ea typeface="宋体" panose="02010600030101010101" pitchFamily="2" charset="-122"/>
              </a:rPr>
              <a:t>年发布了</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婚姻登记工作规范</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，详细规定了结婚登记和离婚登记的具体要求、程序和所需材料。</a:t>
            </a:r>
          </a:p>
          <a:p>
            <a:pPr marR="0" lvl="2" rtl="0"/>
            <a:r>
              <a:rPr lang="en-US" altLang="zh-CN" b="0" i="0" u="none" strike="noStrike" kern="100" baseline="0" dirty="0">
                <a:latin typeface="等线 Light" panose="02010600030101010101" pitchFamily="2" charset="-122"/>
                <a:ea typeface="宋体" panose="02010600030101010101" pitchFamily="2" charset="-122"/>
              </a:rPr>
              <a:t>1</a:t>
            </a:r>
            <a:r>
              <a:rPr lang="zh-CN" altLang="en-US" b="0" i="0" u="none" strike="noStrike" kern="100" baseline="0" dirty="0">
                <a:latin typeface="等线 Light" panose="02010600030101010101" pitchFamily="2" charset="-122"/>
                <a:ea typeface="宋体" panose="02010600030101010101" pitchFamily="2" charset="-122"/>
              </a:rPr>
              <a:t>、登记机关</a:t>
            </a:r>
          </a:p>
          <a:p>
            <a:pPr marR="0" lvl="3" rtl="0"/>
            <a:r>
              <a:rPr lang="zh-CN" altLang="en-US" b="0" i="0" u="none" strike="noStrike" kern="100" baseline="0" dirty="0">
                <a:latin typeface="Times New Roman" panose="02020603050405020304" pitchFamily="18" charset="0"/>
                <a:ea typeface="宋体" panose="02010600030101010101" pitchFamily="2" charset="-122"/>
              </a:rPr>
              <a:t>内地居民办理婚姻登记的机关是县级人民政府民政部门或者乡</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镇）人民政府，省、自治区、直辖市人民政府可以按照便民原则确定农村居民办理婚姻登记的具体机关</a:t>
            </a:r>
            <a:r>
              <a:rPr lang="zh-CN" altLang="en-US" b="0" i="0" u="none" strike="noStrike" kern="100" baseline="0" dirty="0">
                <a:solidFill>
                  <a:srgbClr val="333333"/>
                </a:solidFill>
                <a:latin typeface="宋体" panose="02010600030101010101" pitchFamily="2" charset="-122"/>
                <a:ea typeface="宋体" panose="02010600030101010101" pitchFamily="2" charset="-122"/>
              </a:rPr>
              <a:t>。</a:t>
            </a:r>
            <a:r>
              <a:rPr lang="zh-CN" altLang="en-US" b="0" i="0" u="none" strike="noStrike" kern="100" baseline="0" dirty="0">
                <a:solidFill>
                  <a:srgbClr val="333333"/>
                </a:solidFill>
                <a:latin typeface="Times New Roman" panose="02020603050405020304" pitchFamily="18" charset="0"/>
                <a:ea typeface="宋体" panose="02010600030101010101" pitchFamily="2" charset="-122"/>
              </a:rPr>
              <a:t>内地居民结婚，男女双方应当共同到一方当事人常住户口所在地的婚姻登记机关办理结婚登记。</a:t>
            </a:r>
          </a:p>
          <a:p>
            <a:pPr marR="0" lvl="3" rtl="0"/>
            <a:r>
              <a:rPr lang="zh-CN" altLang="en-US" b="0" i="0" u="none" strike="noStrike" kern="100" baseline="0" dirty="0">
                <a:solidFill>
                  <a:srgbClr val="333333"/>
                </a:solidFill>
                <a:latin typeface="宋体" panose="02010600030101010101" pitchFamily="2" charset="-122"/>
                <a:ea typeface="宋体" panose="02010600030101010101" pitchFamily="2" charset="-122"/>
              </a:rPr>
              <a:t>中国公民同外国人，内地居民同香港特别行政区居民、澳门特别行政区居民、台湾地区居民、华侨办理婚姻登记的机关是省、自治区、直辖市人民政府民政部门或者省、自治区、直辖市人民政府民政部门确定的机关。男女双方应当共同到内地居民常住户口所在地的婚姻登记机关办理结婚登记。</a:t>
            </a:r>
          </a:p>
          <a:p>
            <a:pPr marR="0" lvl="2" rtl="0"/>
            <a:r>
              <a:rPr lang="en-US" altLang="zh-CN" b="0" i="0" u="none" strike="noStrike" kern="100" baseline="0" dirty="0">
                <a:latin typeface="等线 Light" panose="02010600030101010101" pitchFamily="2" charset="-122"/>
                <a:ea typeface="宋体" panose="02010600030101010101" pitchFamily="2" charset="-122"/>
              </a:rPr>
              <a:t>2</a:t>
            </a:r>
            <a:r>
              <a:rPr lang="zh-CN" altLang="en-US" b="0" i="0" u="none" strike="noStrike" kern="100" baseline="0" dirty="0">
                <a:latin typeface="等线 Light" panose="02010600030101010101" pitchFamily="2" charset="-122"/>
                <a:ea typeface="宋体" panose="02010600030101010101" pitchFamily="2" charset="-122"/>
              </a:rPr>
              <a:t>、申请材料</a:t>
            </a:r>
          </a:p>
          <a:p>
            <a:pPr marR="0" lvl="3" rtl="0"/>
            <a:r>
              <a:rPr lang="zh-CN" altLang="en-US" b="0" i="0" u="none" strike="noStrike" kern="100" baseline="0" dirty="0">
                <a:latin typeface="宋体" panose="02010600030101010101" pitchFamily="2" charset="-122"/>
                <a:ea typeface="宋体" panose="02010600030101010101" pitchFamily="2" charset="-122"/>
              </a:rPr>
              <a:t>办理结婚登记的内地居民应当出具本人的户口簿、身份证，本人无配偶以及与对方当事人没有直系血亲和三代以内旁系血亲关系的签字声明等证明材料，填写结婚申请书。</a:t>
            </a:r>
          </a:p>
          <a:p>
            <a:pPr marR="0" lvl="2" rtl="0"/>
            <a:r>
              <a:rPr lang="en-US" altLang="zh-CN" b="0" i="0" u="none" strike="noStrike" kern="100" baseline="0" dirty="0">
                <a:latin typeface="等线 Light" panose="02010600030101010101" pitchFamily="2" charset="-122"/>
                <a:ea typeface="宋体" panose="02010600030101010101" pitchFamily="2" charset="-122"/>
              </a:rPr>
              <a:t>3</a:t>
            </a:r>
            <a:r>
              <a:rPr lang="zh-CN" altLang="en-US" b="0" i="0" u="none" strike="noStrike" kern="100" baseline="0" dirty="0">
                <a:latin typeface="等线 Light" panose="02010600030101010101" pitchFamily="2" charset="-122"/>
                <a:ea typeface="宋体" panose="02010600030101010101" pitchFamily="2" charset="-122"/>
              </a:rPr>
              <a:t>、登记程序</a:t>
            </a:r>
          </a:p>
          <a:p>
            <a:pPr marR="0" lvl="3" rtl="0"/>
            <a:r>
              <a:rPr lang="zh-CN" altLang="en-US" b="0" i="0" u="none" strike="noStrike" kern="100" baseline="0" dirty="0">
                <a:latin typeface="宋体" panose="02010600030101010101" pitchFamily="2" charset="-122"/>
                <a:ea typeface="宋体" panose="02010600030101010101" pitchFamily="2" charset="-122"/>
              </a:rPr>
              <a:t>申请登记男女双方应当亲自办理。结婚登记应当按照初审</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受理</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审查</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登记（发证）的程序办理。由登记机关审查材料证件和结婚条件后办理结婚登记。婚姻登记机关应当对结婚登记当事人出具的证件、证明材料进行审查并询问相关情况，查看当事人所持证件是否真实、完备，男女双方是否符合结婚的法定条件。婚姻登记机关对当事人符合结婚条件的，应当当场予以登记，发给结婚证；对当事人不符合结婚条件不予登记的，应当向当事人说明理由。</a:t>
            </a:r>
            <a:endParaRPr lang="en-US" altLang="zh-CN" b="0" i="0" u="none" strike="noStrike" kern="100"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42393337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E13D233-ACBF-467F-A9D3-F1B08760B111}"/>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EB8254FE-A6C1-4E3B-8865-C50E42A63503}"/>
              </a:ext>
            </a:extLst>
          </p:cNvPr>
          <p:cNvSpPr>
            <a:spLocks noGrp="1"/>
          </p:cNvSpPr>
          <p:nvPr>
            <p:ph type="body" idx="1"/>
          </p:nvPr>
        </p:nvSpPr>
        <p:spPr/>
        <p:txBody>
          <a:bodyPr>
            <a:normAutofit/>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（三）无效婚姻与可撤销婚姻</a:t>
            </a:r>
          </a:p>
          <a:p>
            <a:pPr marR="0" lvl="2" rtl="0"/>
            <a:r>
              <a:rPr lang="en-US" altLang="zh-CN" b="0" i="0" u="none" strike="noStrike" kern="100" baseline="0" dirty="0">
                <a:latin typeface="等线 Light" panose="02010600030101010101" pitchFamily="2" charset="-122"/>
                <a:ea typeface="宋体" panose="02010600030101010101" pitchFamily="2" charset="-122"/>
              </a:rPr>
              <a:t>1</a:t>
            </a:r>
            <a:r>
              <a:rPr lang="zh-CN" altLang="en-US" b="0" i="0" u="none" strike="noStrike" kern="100" baseline="0" dirty="0">
                <a:latin typeface="等线 Light" panose="02010600030101010101" pitchFamily="2" charset="-122"/>
                <a:ea typeface="宋体" panose="02010600030101010101" pitchFamily="2" charset="-122"/>
              </a:rPr>
              <a:t>、无效婚姻</a:t>
            </a:r>
          </a:p>
          <a:p>
            <a:pPr marR="0" lvl="3" rtl="0"/>
            <a:r>
              <a:rPr lang="zh-CN" altLang="en-US" b="0" i="0" u="none" strike="noStrike" kern="100" baseline="0" dirty="0">
                <a:latin typeface="宋体" panose="02010600030101010101" pitchFamily="2" charset="-122"/>
                <a:ea typeface="宋体" panose="02010600030101010101" pitchFamily="2" charset="-122"/>
              </a:rPr>
              <a:t>无效婚姻是指违反婚姻法定成立条件的婚姻。我国</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民法典</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明确规定的婚姻无效的情形有三种：</a:t>
            </a:r>
          </a:p>
          <a:p>
            <a:pPr marR="0" lvl="3" rtl="0"/>
            <a:r>
              <a:rPr lang="zh-CN" altLang="en-US" b="0" i="0" u="none" strike="noStrike" kern="100" baseline="0" dirty="0">
                <a:latin typeface="宋体" panose="02010600030101010101" pitchFamily="2" charset="-122"/>
                <a:ea typeface="宋体" panose="02010600030101010101" pitchFamily="2" charset="-122"/>
              </a:rPr>
              <a:t>第一，重婚。因违反我国婚姻制度中一夫一妻原则而归于无效。</a:t>
            </a:r>
          </a:p>
          <a:p>
            <a:pPr marR="0" lvl="3" rtl="0"/>
            <a:r>
              <a:rPr lang="zh-CN" altLang="en-US" b="0" i="0" u="none" strike="noStrike" kern="100" baseline="0" dirty="0">
                <a:latin typeface="宋体" panose="02010600030101010101" pitchFamily="2" charset="-122"/>
                <a:ea typeface="宋体" panose="02010600030101010101" pitchFamily="2" charset="-122"/>
              </a:rPr>
              <a:t>第二，当事人为禁止结婚的亲属关系。因违反结婚的禁止条件而无效。</a:t>
            </a:r>
          </a:p>
          <a:p>
            <a:pPr marR="0" lvl="3" rtl="0"/>
            <a:r>
              <a:rPr lang="zh-CN" altLang="en-US" b="0" i="0" u="none" strike="noStrike" kern="100" baseline="0" dirty="0">
                <a:latin typeface="宋体" panose="02010600030101010101" pitchFamily="2" charset="-122"/>
                <a:ea typeface="宋体" panose="02010600030101010101" pitchFamily="2" charset="-122"/>
              </a:rPr>
              <a:t>第三，男女一方或双方未到法定婚龄。因不符合结婚的法定年龄条件而无效。</a:t>
            </a:r>
          </a:p>
          <a:p>
            <a:pPr marR="0" lvl="3" rtl="0"/>
            <a:r>
              <a:rPr lang="zh-CN" altLang="en-US" b="0" i="0" u="none" strike="noStrike" kern="100" baseline="0" dirty="0">
                <a:latin typeface="宋体" panose="02010600030101010101" pitchFamily="2" charset="-122"/>
                <a:ea typeface="宋体" panose="02010600030101010101" pitchFamily="2" charset="-122"/>
              </a:rPr>
              <a:t>无效婚姻的婚姻当事人及利害关系人（近亲属或基层组织）可以作为请求权人向人民法院申请婚姻无效。申请婚姻无效在程序上不适用调解，若涉及财产分割和子女抚养，则可以调解。</a:t>
            </a:r>
            <a:endParaRPr lang="en-US" altLang="zh-CN" b="0" i="0" u="none" strike="noStrike" kern="100"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4792949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51AEDD3-C226-487C-A9AB-7A5B520A2457}"/>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A29C7E1B-F7D3-4BD2-B768-B9B2E9A7EA8C}"/>
              </a:ext>
            </a:extLst>
          </p:cNvPr>
          <p:cNvSpPr>
            <a:spLocks noGrp="1"/>
          </p:cNvSpPr>
          <p:nvPr>
            <p:ph type="body" idx="1"/>
          </p:nvPr>
        </p:nvSpPr>
        <p:spPr/>
        <p:txBody>
          <a:bodyPr>
            <a:normAutofit/>
          </a:bodyPr>
          <a:lstStyle/>
          <a:p>
            <a:pPr marR="0" lvl="2" rtl="0"/>
            <a:r>
              <a:rPr lang="en-US" altLang="zh-CN" b="0" i="0" u="none" strike="noStrike" kern="100" baseline="0" dirty="0">
                <a:latin typeface="等线 Light" panose="02010600030101010101" pitchFamily="2" charset="-122"/>
                <a:ea typeface="宋体" panose="02010600030101010101" pitchFamily="2" charset="-122"/>
              </a:rPr>
              <a:t>2</a:t>
            </a:r>
            <a:r>
              <a:rPr lang="zh-CN" altLang="en-US" b="0" i="0" u="none" strike="noStrike" kern="100" baseline="0" dirty="0">
                <a:latin typeface="等线 Light" panose="02010600030101010101" pitchFamily="2" charset="-122"/>
                <a:ea typeface="宋体" panose="02010600030101010101" pitchFamily="2" charset="-122"/>
              </a:rPr>
              <a:t>、可撤销婚姻</a:t>
            </a:r>
          </a:p>
          <a:p>
            <a:pPr marR="0" lvl="3" rtl="0"/>
            <a:r>
              <a:rPr lang="zh-CN" altLang="en-US" b="0" i="0" u="none" strike="noStrike" kern="100" baseline="0" dirty="0">
                <a:latin typeface="宋体" panose="02010600030101010101" pitchFamily="2" charset="-122"/>
                <a:ea typeface="宋体" panose="02010600030101010101" pitchFamily="2" charset="-122"/>
              </a:rPr>
              <a:t>可撤销婚姻是指已经成立的婚姻因违背某项婚姻要件而具有了可撤销的性质。</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民法典</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中规定了胁迫结婚及隐瞒重大疾病结婚两种可撤销婚姻的法定情形。</a:t>
            </a:r>
          </a:p>
          <a:p>
            <a:pPr marR="0" lvl="3" rtl="0"/>
            <a:r>
              <a:rPr lang="zh-CN" altLang="en-US" b="0" i="0" u="none" strike="noStrike" kern="100" baseline="0" dirty="0">
                <a:latin typeface="宋体" panose="02010600030101010101" pitchFamily="2" charset="-122"/>
                <a:ea typeface="宋体" panose="02010600030101010101" pitchFamily="2" charset="-122"/>
              </a:rPr>
              <a:t>因胁迫结婚的，受胁迫的一方可以向人民法院请求撤销该婚姻。撤销婚姻的请求，应当自胁迫行为终止之日起一年内提出，被非法限制人身自由的当事人请求撤销婚姻的，应当自恢复人身自由之日起一年内提出。</a:t>
            </a:r>
          </a:p>
          <a:p>
            <a:pPr marR="0" lvl="3" rtl="0"/>
            <a:r>
              <a:rPr lang="zh-CN" altLang="en-US" b="0" i="0" u="none" strike="noStrike" kern="100" baseline="0" dirty="0">
                <a:latin typeface="宋体" panose="02010600030101010101" pitchFamily="2" charset="-122"/>
                <a:ea typeface="宋体" panose="02010600030101010101" pitchFamily="2" charset="-122"/>
              </a:rPr>
              <a:t>因隐瞒重大疾病可撤销的情形是指一方患有重大疾病，应当在结婚登记前如实告知另一方，若不如实告知的，另一方可以向人民法院请求撤销该婚姻。撤销婚姻的请求，应当自知道或者应当知道撤销事由之日起一年内提出。婚前隐瞒重大疾病属于可撤销婚姻的情形系新增规定，充分保障了双方对婚前重大疾病的知情权。</a:t>
            </a:r>
            <a:endParaRPr lang="en-US" altLang="zh-CN" b="0" i="0" u="none" strike="noStrike" kern="100"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9065448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1745254-E919-48F6-9738-0358ACE3A954}"/>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5C69BC61-FC45-4C29-89B2-584437CC4608}"/>
              </a:ext>
            </a:extLst>
          </p:cNvPr>
          <p:cNvSpPr>
            <a:spLocks noGrp="1"/>
          </p:cNvSpPr>
          <p:nvPr>
            <p:ph type="body" idx="1"/>
          </p:nvPr>
        </p:nvSpPr>
        <p:spPr/>
        <p:txBody>
          <a:bodyPr>
            <a:normAutofit/>
          </a:bodyPr>
          <a:lstStyle/>
          <a:p>
            <a:pPr marR="0" lvl="2" rtl="0"/>
            <a:r>
              <a:rPr lang="en-US" altLang="zh-CN" b="0" i="0" u="none" strike="noStrike" kern="100" baseline="0" dirty="0">
                <a:latin typeface="等线 Light" panose="02010600030101010101" pitchFamily="2" charset="-122"/>
                <a:ea typeface="宋体" panose="02010600030101010101" pitchFamily="2" charset="-122"/>
              </a:rPr>
              <a:t>3</a:t>
            </a:r>
            <a:r>
              <a:rPr lang="zh-CN" altLang="en-US" b="0" i="0" u="none" strike="noStrike" kern="100" baseline="0" dirty="0">
                <a:latin typeface="等线 Light" panose="02010600030101010101" pitchFamily="2" charset="-122"/>
                <a:ea typeface="宋体" panose="02010600030101010101" pitchFamily="2" charset="-122"/>
              </a:rPr>
              <a:t>、婚姻的无效</a:t>
            </a:r>
          </a:p>
          <a:p>
            <a:pPr marR="0" lvl="3" rtl="0"/>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民法典</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规定，无效的或者被撤销的婚姻自始没有法律约束力。当事人不具有夫妻的权利和义务。同居期间所得的财产，由当事人协议处理；协议不成时，由人民法院根据照顾无过错方的原则判决。对重婚导致的无效婚姻的财产处理，不得侵害合法婚姻当事人的财产权益。如有子女，子女受法律保护，适用法律关于父母子女的规定。婚姻无效或者被撤销的，无过错方有权请求损害赔偿。</a:t>
            </a:r>
            <a:endParaRPr lang="en-US" altLang="zh-CN" b="0" i="0" u="none" strike="noStrike" kern="100"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4923562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7A29C3B-B61D-49F5-9F87-3C2704B1C859}"/>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2FC9EC5B-7F21-4D5F-B84C-64554122EC22}"/>
              </a:ext>
            </a:extLst>
          </p:cNvPr>
          <p:cNvSpPr>
            <a:spLocks noGrp="1"/>
          </p:cNvSpPr>
          <p:nvPr>
            <p:ph type="body" idx="1"/>
          </p:nvPr>
        </p:nvSpPr>
        <p:spPr/>
        <p:txBody>
          <a:bodyPr>
            <a:normAutofit/>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（四）事实婚姻</a:t>
            </a:r>
          </a:p>
          <a:p>
            <a:pPr marR="0" lvl="2" rtl="0"/>
            <a:r>
              <a:rPr lang="zh-CN" altLang="en-US" b="0" i="0" u="none" strike="noStrike" kern="100" baseline="0" dirty="0">
                <a:latin typeface="宋体" panose="02010600030101010101" pitchFamily="2" charset="-122"/>
                <a:ea typeface="宋体" panose="02010600030101010101" pitchFamily="2" charset="-122"/>
              </a:rPr>
              <a:t>事实婚姻判断的首要标志为是否办理了结婚登记手续。对于</a:t>
            </a:r>
            <a:r>
              <a:rPr lang="en-US" altLang="zh-CN" b="0" i="0" u="none" strike="noStrike" kern="100" baseline="0" dirty="0">
                <a:latin typeface="宋体" panose="02010600030101010101" pitchFamily="2" charset="-122"/>
                <a:ea typeface="宋体" panose="02010600030101010101" pitchFamily="2" charset="-122"/>
              </a:rPr>
              <a:t>1994</a:t>
            </a:r>
            <a:r>
              <a:rPr lang="zh-CN" altLang="en-US" b="0" i="0" u="none" strike="noStrike" kern="100" baseline="0" dirty="0">
                <a:latin typeface="宋体" panose="02010600030101010101" pitchFamily="2" charset="-122"/>
                <a:ea typeface="宋体" panose="02010600030101010101" pitchFamily="2" charset="-122"/>
              </a:rPr>
              <a:t>年</a:t>
            </a:r>
            <a:r>
              <a:rPr lang="en-US" altLang="zh-CN" b="0" i="0" u="none" strike="noStrike" kern="100" baseline="0" dirty="0">
                <a:latin typeface="宋体" panose="02010600030101010101" pitchFamily="2" charset="-122"/>
                <a:ea typeface="宋体" panose="02010600030101010101" pitchFamily="2" charset="-122"/>
              </a:rPr>
              <a:t>2</a:t>
            </a:r>
            <a:r>
              <a:rPr lang="zh-CN" altLang="en-US" b="0" i="0" u="none" strike="noStrike" kern="100" baseline="0" dirty="0">
                <a:latin typeface="宋体" panose="02010600030101010101" pitchFamily="2" charset="-122"/>
                <a:ea typeface="宋体" panose="02010600030101010101" pitchFamily="2" charset="-122"/>
              </a:rPr>
              <a:t>月</a:t>
            </a:r>
            <a:r>
              <a:rPr lang="en-US" altLang="zh-CN" b="0" i="0" u="none" strike="noStrike" kern="100" baseline="0" dirty="0">
                <a:latin typeface="宋体" panose="02010600030101010101" pitchFamily="2" charset="-122"/>
                <a:ea typeface="宋体" panose="02010600030101010101" pitchFamily="2" charset="-122"/>
              </a:rPr>
              <a:t>1</a:t>
            </a:r>
            <a:r>
              <a:rPr lang="zh-CN" altLang="en-US" b="0" i="0" u="none" strike="noStrike" kern="100" baseline="0" dirty="0">
                <a:latin typeface="宋体" panose="02010600030101010101" pitchFamily="2" charset="-122"/>
                <a:ea typeface="宋体" panose="02010600030101010101" pitchFamily="2" charset="-122"/>
              </a:rPr>
              <a:t>日民政部</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婚姻登记管理条例</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公布实施以前，男女双方已经符合结婚实质要件的，按事实婚姻处理。</a:t>
            </a:r>
            <a:r>
              <a:rPr lang="en-US" altLang="zh-CN" b="0" i="0" u="none" strike="noStrike" kern="100" baseline="0" dirty="0">
                <a:latin typeface="宋体" panose="02010600030101010101" pitchFamily="2" charset="-122"/>
                <a:ea typeface="宋体" panose="02010600030101010101" pitchFamily="2" charset="-122"/>
              </a:rPr>
              <a:t>1994</a:t>
            </a:r>
            <a:r>
              <a:rPr lang="zh-CN" altLang="en-US" b="0" i="0" u="none" strike="noStrike" kern="100" baseline="0" dirty="0">
                <a:latin typeface="宋体" panose="02010600030101010101" pitchFamily="2" charset="-122"/>
                <a:ea typeface="宋体" panose="02010600030101010101" pitchFamily="2" charset="-122"/>
              </a:rPr>
              <a:t>年</a:t>
            </a:r>
            <a:r>
              <a:rPr lang="en-US" altLang="zh-CN" b="0" i="0" u="none" strike="noStrike" kern="100" baseline="0" dirty="0">
                <a:latin typeface="宋体" panose="02010600030101010101" pitchFamily="2" charset="-122"/>
                <a:ea typeface="宋体" panose="02010600030101010101" pitchFamily="2" charset="-122"/>
              </a:rPr>
              <a:t>2</a:t>
            </a:r>
            <a:r>
              <a:rPr lang="zh-CN" altLang="en-US" b="0" i="0" u="none" strike="noStrike" kern="100" baseline="0" dirty="0">
                <a:latin typeface="宋体" panose="02010600030101010101" pitchFamily="2" charset="-122"/>
                <a:ea typeface="宋体" panose="02010600030101010101" pitchFamily="2" charset="-122"/>
              </a:rPr>
              <a:t>月</a:t>
            </a:r>
            <a:r>
              <a:rPr lang="en-US" altLang="zh-CN" b="0" i="0" u="none" strike="noStrike" kern="100" baseline="0" dirty="0">
                <a:latin typeface="宋体" panose="02010600030101010101" pitchFamily="2" charset="-122"/>
                <a:ea typeface="宋体" panose="02010600030101010101" pitchFamily="2" charset="-122"/>
              </a:rPr>
              <a:t>1</a:t>
            </a:r>
            <a:r>
              <a:rPr lang="zh-CN" altLang="en-US" b="0" i="0" u="none" strike="noStrike" kern="100" baseline="0" dirty="0">
                <a:latin typeface="宋体" panose="02010600030101010101" pitchFamily="2" charset="-122"/>
                <a:ea typeface="宋体" panose="02010600030101010101" pitchFamily="2" charset="-122"/>
              </a:rPr>
              <a:t>日以后，案件办理前，男女双方符合结婚实质要件的，人民法院应当告知其补办结婚登记。补办结婚手续的认可，效力按满足实质要件时起算；不补办的，按同居关系处理。</a:t>
            </a:r>
            <a:endParaRPr lang="en-US" altLang="zh-CN" b="0" i="0" u="none" strike="noStrike" kern="100"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9545619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610567A-CB21-486C-BD4D-C3975C85F8EE}"/>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929CC09D-A72E-45D9-A649-432D9DB1DD67}"/>
              </a:ext>
            </a:extLst>
          </p:cNvPr>
          <p:cNvSpPr>
            <a:spLocks noGrp="1"/>
          </p:cNvSpPr>
          <p:nvPr>
            <p:ph type="body" idx="1"/>
          </p:nvPr>
        </p:nvSpPr>
        <p:spPr/>
        <p:txBody>
          <a:bodyPr>
            <a:normAutofit/>
          </a:bodyPr>
          <a:lstStyle/>
          <a:p>
            <a:pPr marR="0" lvl="0" rtl="0"/>
            <a:r>
              <a:rPr lang="zh-CN" altLang="en-US" b="0" i="0" u="none" strike="noStrike" kern="100" baseline="0" dirty="0">
                <a:latin typeface="等线 Light" panose="02010600030101010101" pitchFamily="2" charset="-122"/>
                <a:ea typeface="宋体" panose="02010600030101010101" pitchFamily="2" charset="-122"/>
              </a:rPr>
              <a:t>三、夫妻关系</a:t>
            </a:r>
          </a:p>
          <a:p>
            <a:pPr marR="0" lvl="1" rtl="0"/>
            <a:r>
              <a:rPr lang="zh-CN" altLang="en-US" b="0" i="0" u="none" strike="noStrike" kern="100" baseline="0" dirty="0">
                <a:latin typeface="宋体" panose="02010600030101010101" pitchFamily="2" charset="-122"/>
                <a:ea typeface="宋体" panose="02010600030101010101" pitchFamily="2" charset="-122"/>
              </a:rPr>
              <a:t>男女双方完成结婚登记时，夫妻关系成立，双方产生夫妻间人身和财产关系。夫妻双方在婚姻家庭关系中地位平等，相互独立，平等地享有权利，承担义务。</a:t>
            </a:r>
          </a:p>
          <a:p>
            <a:pPr marR="0" lvl="1" rtl="0"/>
            <a:r>
              <a:rPr lang="zh-CN" altLang="en-US" b="0" i="0" u="none" strike="noStrike" kern="100" baseline="0" dirty="0">
                <a:latin typeface="Times New Roman" panose="02020603050405020304" pitchFamily="18" charset="0"/>
                <a:ea typeface="宋体" panose="02010600030101010101" pitchFamily="2" charset="-122"/>
              </a:rPr>
              <a:t>夫妻人身关系</a:t>
            </a:r>
          </a:p>
          <a:p>
            <a:pPr marR="0" lvl="2" rtl="0"/>
            <a:r>
              <a:rPr lang="zh-CN" altLang="en-US" b="0" i="0" u="none" strike="noStrike" kern="100" baseline="0" dirty="0">
                <a:latin typeface="宋体" panose="02010600030101010101" pitchFamily="2" charset="-122"/>
                <a:ea typeface="宋体" panose="02010600030101010101" pitchFamily="2" charset="-122"/>
              </a:rPr>
              <a:t>夫妻人身关系是夫妻双方在家庭中的身份、地位等方面的权利义务关系。我国法律规定的夫妻人身关系主要为姓名权、人身自由权、抚养教育保护子女的权利和义务、相互扶养的义务、夫妻日常家事代理权、夫妻相互继承权，反映了夫妻双方在身份、家庭等各方面地位的平等。</a:t>
            </a:r>
            <a:endParaRPr lang="en-US" altLang="zh-CN" b="0" i="0" u="none" strike="noStrike" kern="100"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6186954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11A4133-D813-4658-BA9F-5D5DDBC8BB03}"/>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9E83955F-142B-4508-9D41-E4289171D29C}"/>
              </a:ext>
            </a:extLst>
          </p:cNvPr>
          <p:cNvSpPr>
            <a:spLocks noGrp="1"/>
          </p:cNvSpPr>
          <p:nvPr>
            <p:ph type="body" idx="1"/>
          </p:nvPr>
        </p:nvSpPr>
        <p:spPr/>
        <p:txBody>
          <a:bodyPr>
            <a:normAutofit/>
          </a:bodyPr>
          <a:lstStyle/>
          <a:p>
            <a:pPr marR="0" lvl="2" rtl="0"/>
            <a:r>
              <a:rPr lang="en-US" altLang="zh-CN" b="0" i="0" u="none" strike="noStrike" kern="100" baseline="0" dirty="0">
                <a:latin typeface="等线 Light" panose="02010600030101010101" pitchFamily="2" charset="-122"/>
                <a:ea typeface="宋体" panose="02010600030101010101" pitchFamily="2" charset="-122"/>
              </a:rPr>
              <a:t>1</a:t>
            </a:r>
            <a:r>
              <a:rPr lang="zh-CN" altLang="en-US" b="0" i="0" u="none" strike="noStrike" kern="100" baseline="0" dirty="0">
                <a:latin typeface="等线 Light" panose="02010600030101010101" pitchFamily="2" charset="-122"/>
                <a:ea typeface="宋体" panose="02010600030101010101" pitchFamily="2" charset="-122"/>
              </a:rPr>
              <a:t>、夫妻姓名权</a:t>
            </a:r>
          </a:p>
          <a:p>
            <a:pPr marR="0" lvl="3" rtl="0"/>
            <a:r>
              <a:rPr lang="zh-CN" altLang="en-US" b="0" i="0" u="none" strike="noStrike" kern="100" baseline="0" dirty="0">
                <a:latin typeface="宋体" panose="02010600030101010101" pitchFamily="2" charset="-122"/>
                <a:ea typeface="宋体" panose="02010600030101010101" pitchFamily="2" charset="-122"/>
              </a:rPr>
              <a:t>夫妻双方享有平等的姓名权，都有各自使用自己姓名的权利。</a:t>
            </a:r>
            <a:r>
              <a:rPr lang="zh-CN" altLang="en-US" b="0" i="0" u="none" strike="noStrike" kern="100" baseline="0" dirty="0">
                <a:solidFill>
                  <a:srgbClr val="333333"/>
                </a:solidFill>
                <a:latin typeface="Tahoma" panose="020B0604030504040204" pitchFamily="34" charset="0"/>
                <a:ea typeface="宋体" panose="02010600030101010101" pitchFamily="2" charset="-122"/>
              </a:rPr>
              <a:t>姓名权是基于人格权而产生的一种绝对权利，不受婚姻关系的影响。夫妻姓名权的规定是对我国古代女子婚后必须冠以夫姓这种封建做法的否定，体现了男女平等的精神。</a:t>
            </a:r>
            <a:r>
              <a:rPr lang="zh-CN" altLang="en-US" b="0" i="0" u="none" strike="noStrike" kern="100" baseline="0" dirty="0">
                <a:solidFill>
                  <a:srgbClr val="333333"/>
                </a:solidFill>
                <a:latin typeface="宋体" panose="02010600030101010101" pitchFamily="2" charset="-122"/>
                <a:ea typeface="宋体" panose="02010600030101010101" pitchFamily="2" charset="-122"/>
              </a:rPr>
              <a:t> </a:t>
            </a:r>
          </a:p>
          <a:p>
            <a:pPr marR="0" lvl="2" rtl="0"/>
            <a:r>
              <a:rPr lang="en-US" altLang="zh-CN" b="0" i="0" u="none" strike="noStrike" kern="100" baseline="0" dirty="0">
                <a:latin typeface="等线 Light" panose="02010600030101010101" pitchFamily="2" charset="-122"/>
                <a:ea typeface="宋体" panose="02010600030101010101" pitchFamily="2" charset="-122"/>
              </a:rPr>
              <a:t>2</a:t>
            </a:r>
            <a:r>
              <a:rPr lang="zh-CN" altLang="en-US" b="0" i="0" u="none" strike="noStrike" kern="100" baseline="0" dirty="0">
                <a:latin typeface="等线 Light" panose="02010600030101010101" pitchFamily="2" charset="-122"/>
                <a:ea typeface="宋体" panose="02010600030101010101" pitchFamily="2" charset="-122"/>
              </a:rPr>
              <a:t>、夫妻的自由</a:t>
            </a:r>
          </a:p>
          <a:p>
            <a:pPr marR="0" lvl="3" rtl="0"/>
            <a:r>
              <a:rPr lang="zh-CN" altLang="en-US" b="0" i="0" u="none" strike="noStrike" kern="100" baseline="0" dirty="0">
                <a:latin typeface="宋体" panose="02010600030101010101" pitchFamily="2" charset="-122"/>
                <a:ea typeface="宋体" panose="02010600030101010101" pitchFamily="2" charset="-122"/>
              </a:rPr>
              <a:t>人身自由权受</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宪法</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保护，是每位公民的基本权利。夫妻双方都有参加生产、工作、学习和社会活动的自由，一方不得对另一方加以限制或者干涉。这是双方家庭地位平等以及人格独立的具体体现。</a:t>
            </a:r>
          </a:p>
          <a:p>
            <a:pPr marR="0" lvl="2" rtl="0"/>
            <a:r>
              <a:rPr lang="en-US" altLang="zh-CN" b="0" i="0" u="none" strike="noStrike" kern="100" baseline="0" dirty="0">
                <a:latin typeface="等线 Light" panose="02010600030101010101" pitchFamily="2" charset="-122"/>
                <a:ea typeface="宋体" panose="02010600030101010101" pitchFamily="2" charset="-122"/>
              </a:rPr>
              <a:t>3</a:t>
            </a:r>
            <a:r>
              <a:rPr lang="zh-CN" altLang="en-US" b="0" i="0" u="none" strike="noStrike" kern="100" baseline="0" dirty="0">
                <a:latin typeface="等线 Light" panose="02010600030101010101" pitchFamily="2" charset="-122"/>
                <a:ea typeface="宋体" panose="02010600030101010101" pitchFamily="2" charset="-122"/>
              </a:rPr>
              <a:t>、抚养教育子女的义务</a:t>
            </a:r>
          </a:p>
          <a:p>
            <a:pPr marR="0" lvl="3" rtl="0"/>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民法典</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新增夫妻双方对未成年子女的抚养权利与义务，法律规定双方平等享有对未成年子女抚养、教育和保护的权利，共同承担对未成年子女抚养、教育和保护的义务。新法强调在未成年子女的抚育方面，父母平等地享有权利、承担义务，共同为其生活与成长承担责任，体现了对未成年人的保护。</a:t>
            </a:r>
            <a:endParaRPr lang="en-US" altLang="zh-CN" b="0" i="0" u="none" strike="noStrike" kern="100"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8407717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2C4D83B-2599-4463-87B6-D41E8515099B}"/>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ED65AB5E-64AD-478A-B7A9-5675A4F48FDF}"/>
              </a:ext>
            </a:extLst>
          </p:cNvPr>
          <p:cNvSpPr>
            <a:spLocks noGrp="1"/>
          </p:cNvSpPr>
          <p:nvPr>
            <p:ph type="body" idx="1"/>
          </p:nvPr>
        </p:nvSpPr>
        <p:spPr/>
        <p:txBody>
          <a:bodyPr>
            <a:normAutofit/>
          </a:bodyPr>
          <a:lstStyle/>
          <a:p>
            <a:pPr marR="0" lvl="2" rtl="0"/>
            <a:r>
              <a:rPr lang="en-US" altLang="zh-CN" b="0" i="0" u="none" strike="noStrike" kern="100" baseline="0" dirty="0">
                <a:latin typeface="等线 Light" panose="02010600030101010101" pitchFamily="2" charset="-122"/>
                <a:ea typeface="宋体" panose="02010600030101010101" pitchFamily="2" charset="-122"/>
              </a:rPr>
              <a:t>4</a:t>
            </a:r>
            <a:r>
              <a:rPr lang="zh-CN" altLang="en-US" b="0" i="0" u="none" strike="noStrike" kern="100" baseline="0" dirty="0">
                <a:latin typeface="等线 Light" panose="02010600030101010101" pitchFamily="2" charset="-122"/>
                <a:ea typeface="宋体" panose="02010600030101010101" pitchFamily="2" charset="-122"/>
              </a:rPr>
              <a:t>、夫妻扶养义务</a:t>
            </a:r>
          </a:p>
          <a:p>
            <a:pPr marR="0" lvl="3" rtl="0"/>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民法典</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规定：“夫妻有相互扶养的义务。需要扶养的一方，在另一方不履行扶养义务时，有要求其给付扶养费的权利。”这里所称的扶养义务，主要是指在婚姻关系存续期间，夫妻间有在生活中相互扶助和供养的法律责任，既包括生活上的照顾，也包括经济上的供养。</a:t>
            </a:r>
          </a:p>
          <a:p>
            <a:pPr lvl="4"/>
            <a:r>
              <a:rPr lang="zh-CN" altLang="en-US" b="0" dirty="0"/>
              <a:t> 中国法制出版社</a:t>
            </a:r>
            <a:r>
              <a:rPr lang="en-US" altLang="zh-CN" b="0" dirty="0"/>
              <a:t>. </a:t>
            </a:r>
            <a:r>
              <a:rPr lang="zh-CN" altLang="en-US" b="0" dirty="0"/>
              <a:t>民法典</a:t>
            </a:r>
            <a:r>
              <a:rPr lang="en-US" altLang="zh-CN" b="0" dirty="0"/>
              <a:t>[M]. </a:t>
            </a:r>
            <a:r>
              <a:rPr lang="zh-CN" altLang="en-US" b="0" dirty="0"/>
              <a:t>中国法制出版社，</a:t>
            </a:r>
            <a:r>
              <a:rPr lang="en-US" altLang="zh-CN" b="0" dirty="0"/>
              <a:t>2019</a:t>
            </a:r>
            <a:r>
              <a:rPr lang="zh-CN" altLang="en-US" b="0" dirty="0"/>
              <a:t>年，第</a:t>
            </a:r>
            <a:r>
              <a:rPr lang="en-US" altLang="zh-CN" b="0" dirty="0"/>
              <a:t>34</a:t>
            </a:r>
            <a:r>
              <a:rPr lang="zh-CN" altLang="en-US" b="0" dirty="0"/>
              <a:t>页。</a:t>
            </a:r>
          </a:p>
          <a:p>
            <a:pPr marR="0" lvl="2" rtl="0"/>
            <a:r>
              <a:rPr lang="en-US" altLang="zh-CN" b="0" i="0" u="none" strike="noStrike" kern="100" baseline="0" dirty="0">
                <a:latin typeface="等线 Light" panose="02010600030101010101" pitchFamily="2" charset="-122"/>
                <a:ea typeface="宋体" panose="02010600030101010101" pitchFamily="2" charset="-122"/>
              </a:rPr>
              <a:t>5</a:t>
            </a:r>
            <a:r>
              <a:rPr lang="zh-CN" altLang="en-US" b="0" i="0" u="none" strike="noStrike" kern="100" baseline="0" dirty="0">
                <a:latin typeface="等线 Light" panose="02010600030101010101" pitchFamily="2" charset="-122"/>
                <a:ea typeface="宋体" panose="02010600030101010101" pitchFamily="2" charset="-122"/>
              </a:rPr>
              <a:t>、日常家事代理权</a:t>
            </a:r>
          </a:p>
          <a:p>
            <a:pPr marR="0" lvl="3" rtl="0"/>
            <a:r>
              <a:rPr lang="zh-CN" altLang="en-US" b="0" i="0" u="none" strike="noStrike" kern="100" baseline="0" dirty="0">
                <a:latin typeface="宋体" panose="02010600030101010101" pitchFamily="2" charset="-122"/>
                <a:ea typeface="宋体" panose="02010600030101010101" pitchFamily="2" charset="-122"/>
              </a:rPr>
              <a:t>夫妻一方因家庭日常生活需要而实施的民事法律行为，对夫妻双方发生效力，但是夫妻一方与相对人另有约定的除外。这是指因为家庭日常生活需要，配偶一方与第三人为一定法律行为时的当然代理权，另一方需对由此产生的法律效力承担连带责任。日常家事代理权有利于维护交易稳定，既能够保护第三人的利益，也符合夫妻共同生活的家庭需求。 </a:t>
            </a:r>
          </a:p>
          <a:p>
            <a:pPr marR="0" lvl="2" rtl="0"/>
            <a:r>
              <a:rPr lang="en-US" altLang="zh-CN" b="0" i="0" u="none" strike="noStrike" kern="100" baseline="0" dirty="0">
                <a:latin typeface="等线 Light" panose="02010600030101010101" pitchFamily="2" charset="-122"/>
                <a:ea typeface="宋体" panose="02010600030101010101" pitchFamily="2" charset="-122"/>
              </a:rPr>
              <a:t>6</a:t>
            </a:r>
            <a:r>
              <a:rPr lang="zh-CN" altLang="en-US" b="0" i="0" u="none" strike="noStrike" kern="100" baseline="0" dirty="0">
                <a:latin typeface="等线 Light" panose="02010600030101010101" pitchFamily="2" charset="-122"/>
                <a:ea typeface="宋体" panose="02010600030101010101" pitchFamily="2" charset="-122"/>
              </a:rPr>
              <a:t>、夫妻相互继承权</a:t>
            </a:r>
          </a:p>
          <a:p>
            <a:pPr marR="0" lvl="3" rtl="0"/>
            <a:r>
              <a:rPr lang="zh-CN" altLang="en-US" b="0" i="0" u="none" strike="noStrike" kern="100" baseline="0" dirty="0">
                <a:latin typeface="宋体" panose="02010600030101010101" pitchFamily="2" charset="-122"/>
                <a:ea typeface="宋体" panose="02010600030101010101" pitchFamily="2" charset="-122"/>
              </a:rPr>
              <a:t>夫妻有相互继承遗产的权利，且为第一顺序继承人。夫妻间的相互继承权基于婚姻的法律效力而产生，以夫妻的人身关系为前提。</a:t>
            </a:r>
          </a:p>
        </p:txBody>
      </p:sp>
    </p:spTree>
    <p:extLst>
      <p:ext uri="{BB962C8B-B14F-4D97-AF65-F5344CB8AC3E}">
        <p14:creationId xmlns:p14="http://schemas.microsoft.com/office/powerpoint/2010/main" val="6107230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82BB24-A9A2-43E3-8761-BC9865B3FC49}"/>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154E36E0-BD29-46F5-BCEF-F1205F3B360D}"/>
              </a:ext>
            </a:extLst>
          </p:cNvPr>
          <p:cNvSpPr>
            <a:spLocks noGrp="1"/>
          </p:cNvSpPr>
          <p:nvPr>
            <p:ph type="body" idx="1"/>
          </p:nvPr>
        </p:nvSpPr>
        <p:spPr/>
        <p:txBody>
          <a:bodyPr>
            <a:normAutofit fontScale="92500" lnSpcReduction="10000"/>
          </a:bodyPr>
          <a:lstStyle/>
          <a:p>
            <a:pPr marR="0" lvl="0" rtl="0"/>
            <a:r>
              <a:rPr lang="zh-CN" altLang="en-US" b="0" i="0" u="none" strike="noStrike" kern="100" baseline="0" dirty="0">
                <a:latin typeface="Times New Roman" panose="02020603050405020304" pitchFamily="18" charset="0"/>
                <a:ea typeface="宋体" panose="02010600030101010101" pitchFamily="2" charset="-122"/>
              </a:rPr>
              <a:t>（二）夫妻财产关系</a:t>
            </a:r>
          </a:p>
          <a:p>
            <a:pPr marR="0" lvl="2" rtl="0"/>
            <a:r>
              <a:rPr lang="zh-CN" altLang="en-US" b="0" i="0" u="none" strike="noStrike" kern="100" baseline="0" dirty="0">
                <a:solidFill>
                  <a:srgbClr val="333333"/>
                </a:solidFill>
                <a:latin typeface="宋体" panose="02010600030101010101" pitchFamily="2" charset="-122"/>
                <a:ea typeface="宋体" panose="02010600030101010101" pitchFamily="2" charset="-122"/>
              </a:rPr>
              <a:t>夫妻财产关系是夫妻双方在财产方面的权利和义务关系。夫妻财产关系依照发生的根据可以分为法定财产制与约定财产制，我国现行法律兼采两者，其之间的关系是约定优先于法定。</a:t>
            </a:r>
          </a:p>
          <a:p>
            <a:pPr marR="0" lvl="2" rtl="0"/>
            <a:r>
              <a:rPr lang="en-US" altLang="zh-CN" b="0" i="0" u="none" strike="noStrike" kern="100" baseline="0" dirty="0">
                <a:latin typeface="等线 Light" panose="02010600030101010101" pitchFamily="2" charset="-122"/>
                <a:ea typeface="宋体" panose="02010600030101010101" pitchFamily="2" charset="-122"/>
              </a:rPr>
              <a:t>1</a:t>
            </a:r>
            <a:r>
              <a:rPr lang="zh-CN" altLang="en-US" b="0" i="0" u="none" strike="noStrike" kern="100" baseline="0" dirty="0">
                <a:latin typeface="等线 Light" panose="02010600030101010101" pitchFamily="2" charset="-122"/>
                <a:ea typeface="宋体" panose="02010600030101010101" pitchFamily="2" charset="-122"/>
              </a:rPr>
              <a:t>、法定夫妻财产制</a:t>
            </a:r>
          </a:p>
          <a:p>
            <a:pPr marR="0" lvl="3" rtl="0"/>
            <a:r>
              <a:rPr lang="zh-CN" altLang="en-US" b="0" i="0" u="none" strike="noStrike" kern="100" baseline="0" dirty="0">
                <a:latin typeface="宋体" panose="02010600030101010101" pitchFamily="2" charset="-122"/>
                <a:ea typeface="宋体" panose="02010600030101010101" pitchFamily="2" charset="-122"/>
              </a:rPr>
              <a:t>法定夫妻财产制是指夫妻双方未就婚姻存续期间的财产进行约定，从而直接适用有关法律规定的夫妻财产制度。法定夫妻财产制包括法定夫妻共同财产与法定夫妻一方的个人财产。随着社会经济的发展，家庭财富的增加，夫妻财产关系多元化，法律明确规定共同财产和个人财产的范围与界限能够使夫妻对财产权益的纠纷有法可依，有利于维护维护夫妻合法的财产权益。</a:t>
            </a:r>
          </a:p>
          <a:p>
            <a:pPr marR="0" lvl="3" rtl="0"/>
            <a:r>
              <a:rPr lang="zh-CN" altLang="en-US" b="0" i="0" u="none" strike="noStrike" kern="100" baseline="0" dirty="0">
                <a:latin typeface="宋体" panose="02010600030101010101" pitchFamily="2" charset="-122"/>
                <a:ea typeface="宋体" panose="02010600030101010101" pitchFamily="2" charset="-122"/>
              </a:rPr>
              <a:t>（</a:t>
            </a:r>
            <a:r>
              <a:rPr lang="en-US" altLang="zh-CN" b="0" i="0" u="none" strike="noStrike" kern="100" baseline="0" dirty="0">
                <a:latin typeface="宋体" panose="02010600030101010101" pitchFamily="2" charset="-122"/>
                <a:ea typeface="宋体" panose="02010600030101010101" pitchFamily="2" charset="-122"/>
              </a:rPr>
              <a:t>1</a:t>
            </a:r>
            <a:r>
              <a:rPr lang="zh-CN" altLang="en-US" b="0" i="0" u="none" strike="noStrike" kern="100" baseline="0" dirty="0">
                <a:latin typeface="宋体" panose="02010600030101010101" pitchFamily="2" charset="-122"/>
                <a:ea typeface="宋体" panose="02010600030101010101" pitchFamily="2" charset="-122"/>
              </a:rPr>
              <a:t>）夫妻共同财产</a:t>
            </a:r>
          </a:p>
          <a:p>
            <a:pPr marR="0" lvl="4" rtl="0"/>
            <a:r>
              <a:rPr lang="zh-CN" altLang="en-US" b="0" i="0" u="none" strike="noStrike" kern="100" baseline="0" dirty="0">
                <a:latin typeface="宋体" panose="02010600030101010101" pitchFamily="2" charset="-122"/>
                <a:ea typeface="等线 Light" panose="02010600030101010101" pitchFamily="2" charset="-122"/>
              </a:rPr>
              <a:t>在范围和内容上，法定夫妻共同财产为夫妻在婚姻关系存续期间所得的下列财产，包括：工资、奖金和其他劳务报酬；生产、经营、投资的收益；知识产权的收益（此收益</a:t>
            </a:r>
            <a:r>
              <a:rPr lang="zh-CN" altLang="en-US" b="0" i="0" u="none" strike="noStrike" kern="100" baseline="0" dirty="0">
                <a:latin typeface="等线 Light" panose="02010600030101010101" pitchFamily="2" charset="-122"/>
                <a:ea typeface="等线 Light" panose="02010600030101010101" pitchFamily="2" charset="-122"/>
              </a:rPr>
              <a:t>是指婚姻关系存续期间，实际取得或者已经明确可以取得的财产性收益</a:t>
            </a:r>
            <a:r>
              <a:rPr lang="zh-CN" altLang="en-US" b="0" i="0" u="none" strike="noStrike" kern="100" baseline="0" dirty="0">
                <a:latin typeface="宋体" panose="02010600030101010101" pitchFamily="2" charset="-122"/>
                <a:ea typeface="等线 Light" panose="02010600030101010101" pitchFamily="2" charset="-122"/>
              </a:rPr>
              <a:t>）；继承或者受赠所得的财产，但是遗嘱或者赠与合同中确定只归夫或者妻一方的财产除外；其他应当归共同所有的财产，包括一方以个人财产投资取得的收益，男女双方实际取得或者应当取得的住房补贴、住房公积金，男女双方实际取得或者应当取得的养老保险金、破产安置补偿费。</a:t>
            </a:r>
            <a:r>
              <a:rPr lang="zh-CN" altLang="en-US" b="0" i="0" u="none" strike="noStrike" kern="100" baseline="0" dirty="0">
                <a:latin typeface="等线 Light" panose="02010600030101010101" pitchFamily="2" charset="-122"/>
                <a:ea typeface="等线 Light" panose="02010600030101010101" pitchFamily="2" charset="-122"/>
              </a:rPr>
              <a:t>由一方婚前承租、婚后用共同财产购买的房屋，房屋权属证书登记在一方名下的，应当认定为夫妻共同财产</a:t>
            </a:r>
            <a:r>
              <a:rPr lang="zh-CN" altLang="en-US" b="0" i="0" u="none" strike="noStrike" kern="100" baseline="0" dirty="0">
                <a:latin typeface="宋体" panose="02010600030101010101" pitchFamily="2" charset="-122"/>
                <a:ea typeface="等线 Light" panose="02010600030101010101" pitchFamily="2" charset="-122"/>
              </a:rPr>
              <a:t>。夫妻对共同财产，有平等的处理权。</a:t>
            </a:r>
            <a:endParaRPr lang="en-US" altLang="zh-CN" b="0" i="0" u="none" strike="noStrike" kern="100" baseline="0" dirty="0">
              <a:latin typeface="宋体"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38144182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D65D17A-1BC2-4519-B6E9-3469518F0EFE}"/>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113AB2EE-1759-48C6-A38C-29538E85983E}"/>
              </a:ext>
            </a:extLst>
          </p:cNvPr>
          <p:cNvSpPr>
            <a:spLocks noGrp="1"/>
          </p:cNvSpPr>
          <p:nvPr>
            <p:ph type="body" idx="1"/>
          </p:nvPr>
        </p:nvSpPr>
        <p:spPr/>
        <p:txBody>
          <a:bodyPr>
            <a:normAutofit/>
          </a:bodyPr>
          <a:lstStyle/>
          <a:p>
            <a:pPr marR="0" lvl="3" rtl="0"/>
            <a:r>
              <a:rPr lang="zh-CN" altLang="en-US" b="0" i="0" u="none" strike="noStrike" kern="100" baseline="0" dirty="0">
                <a:latin typeface="宋体" panose="02010600030101010101" pitchFamily="2" charset="-122"/>
                <a:ea typeface="宋体" panose="02010600030101010101" pitchFamily="2" charset="-122"/>
              </a:rPr>
              <a:t>（</a:t>
            </a:r>
            <a:r>
              <a:rPr lang="en-US" altLang="zh-CN" b="0" i="0" u="none" strike="noStrike" kern="100" baseline="0" dirty="0">
                <a:latin typeface="宋体" panose="02010600030101010101" pitchFamily="2" charset="-122"/>
                <a:ea typeface="宋体" panose="02010600030101010101" pitchFamily="2" charset="-122"/>
              </a:rPr>
              <a:t>2</a:t>
            </a:r>
            <a:r>
              <a:rPr lang="zh-CN" altLang="en-US" b="0" i="0" u="none" strike="noStrike" kern="100" baseline="0" dirty="0">
                <a:latin typeface="宋体" panose="02010600030101010101" pitchFamily="2" charset="-122"/>
                <a:ea typeface="宋体" panose="02010600030101010101" pitchFamily="2" charset="-122"/>
              </a:rPr>
              <a:t>）夫妻共同债务</a:t>
            </a:r>
          </a:p>
          <a:p>
            <a:pPr marR="0" lvl="4" rtl="0"/>
            <a:r>
              <a:rPr lang="zh-CN" altLang="en-US" b="0" i="0" u="none" strike="noStrike" kern="100" baseline="0" dirty="0">
                <a:latin typeface="宋体" panose="02010600030101010101" pitchFamily="2" charset="-122"/>
                <a:ea typeface="等线 Light" panose="02010600030101010101" pitchFamily="2" charset="-122"/>
              </a:rPr>
              <a:t>法定夫妻共同财产在内容上也包括夫妻共同债务。法律规定夫妻双方共同签字或者夫妻一方事后追认等共同意思表示所负的债务，以及夫妻一方在婚姻关系存续期间以个人名义为家庭日常生活需要所负的债务，属于夫妻共同债务。</a:t>
            </a:r>
          </a:p>
          <a:p>
            <a:pPr marR="0" lvl="4" rtl="0"/>
            <a:r>
              <a:rPr lang="zh-CN" altLang="en-US" b="0" i="0" u="none" strike="noStrike" kern="100" baseline="0" dirty="0">
                <a:latin typeface="宋体" panose="02010600030101010101" pitchFamily="2" charset="-122"/>
                <a:ea typeface="等线 Light" panose="02010600030101010101" pitchFamily="2" charset="-122"/>
              </a:rPr>
              <a:t>夫妻一方在婚姻关系存续期间以个人名义超出家庭日常生活需要所负债务，不属于夫妻共同债务，但是债权人能够证明该债务用于夫妻共同生活、共同生产经营或者基于夫妻双方共同意思表示的除外。债权人就一方婚前所负个人债务向债务人的配偶主张权利的，人民法院不予支持。但债权人能够证明所负债务用于婚后家庭共同生活的除外。 </a:t>
            </a:r>
          </a:p>
          <a:p>
            <a:pPr marR="0" lvl="3" rtl="0"/>
            <a:r>
              <a:rPr lang="zh-CN" altLang="en-US" b="0" i="0" u="none" strike="noStrike" kern="100" baseline="0" dirty="0">
                <a:latin typeface="宋体" panose="02010600030101010101" pitchFamily="2" charset="-122"/>
                <a:ea typeface="宋体" panose="02010600030101010101" pitchFamily="2" charset="-122"/>
              </a:rPr>
              <a:t>（</a:t>
            </a:r>
            <a:r>
              <a:rPr lang="en-US" altLang="zh-CN" b="0" i="0" u="none" strike="noStrike" kern="100" baseline="0" dirty="0">
                <a:latin typeface="宋体" panose="02010600030101010101" pitchFamily="2" charset="-122"/>
                <a:ea typeface="宋体" panose="02010600030101010101" pitchFamily="2" charset="-122"/>
              </a:rPr>
              <a:t>3</a:t>
            </a:r>
            <a:r>
              <a:rPr lang="zh-CN" altLang="en-US" b="0" i="0" u="none" strike="noStrike" kern="100" baseline="0" dirty="0">
                <a:latin typeface="宋体" panose="02010600030101010101" pitchFamily="2" charset="-122"/>
                <a:ea typeface="宋体" panose="02010600030101010101" pitchFamily="2" charset="-122"/>
              </a:rPr>
              <a:t>）夫妻个人财产</a:t>
            </a:r>
          </a:p>
          <a:p>
            <a:pPr marR="0" lvl="4" rtl="0"/>
            <a:r>
              <a:rPr lang="zh-CN" altLang="en-US" b="0" i="0" u="none" strike="noStrike" kern="100" baseline="0" dirty="0">
                <a:latin typeface="宋体" panose="02010600030101010101" pitchFamily="2" charset="-122"/>
                <a:ea typeface="等线 Light" panose="02010600030101010101" pitchFamily="2" charset="-122"/>
              </a:rPr>
              <a:t>夫妻个人财产是指夫妻婚前个人享有的财产以及婚姻关系存续期间依法应当属于夫妻一方所有的财产。我国</a:t>
            </a:r>
            <a:r>
              <a:rPr lang="en-US" altLang="zh-CN" b="0" i="0" u="none" strike="noStrike" kern="100" baseline="0" dirty="0">
                <a:latin typeface="宋体" panose="02010600030101010101" pitchFamily="2" charset="-122"/>
                <a:ea typeface="等线 Light" panose="02010600030101010101" pitchFamily="2" charset="-122"/>
              </a:rPr>
              <a:t>2001</a:t>
            </a:r>
            <a:r>
              <a:rPr lang="zh-CN" altLang="en-US" b="0" i="0" u="none" strike="noStrike" kern="100" baseline="0" dirty="0">
                <a:latin typeface="宋体" panose="02010600030101010101" pitchFamily="2" charset="-122"/>
                <a:ea typeface="等线 Light" panose="02010600030101010101" pitchFamily="2" charset="-122"/>
              </a:rPr>
              <a:t>年</a:t>
            </a:r>
            <a:r>
              <a:rPr lang="en-US" altLang="zh-CN" b="0" i="0" u="none" strike="noStrike" kern="100" baseline="0" dirty="0">
                <a:latin typeface="宋体" panose="02010600030101010101" pitchFamily="2" charset="-122"/>
                <a:ea typeface="等线 Light" panose="02010600030101010101" pitchFamily="2" charset="-122"/>
              </a:rPr>
              <a:t>《</a:t>
            </a:r>
            <a:r>
              <a:rPr lang="zh-CN" altLang="en-US" b="0" i="0" u="none" strike="noStrike" kern="100" baseline="0" dirty="0">
                <a:latin typeface="宋体" panose="02010600030101010101" pitchFamily="2" charset="-122"/>
                <a:ea typeface="等线 Light" panose="02010600030101010101" pitchFamily="2" charset="-122"/>
              </a:rPr>
              <a:t>婚姻法</a:t>
            </a:r>
            <a:r>
              <a:rPr lang="en-US" altLang="zh-CN" b="0" i="0" u="none" strike="noStrike" kern="100" baseline="0" dirty="0">
                <a:latin typeface="宋体" panose="02010600030101010101" pitchFamily="2" charset="-122"/>
                <a:ea typeface="等线 Light" panose="02010600030101010101" pitchFamily="2" charset="-122"/>
              </a:rPr>
              <a:t>》</a:t>
            </a:r>
            <a:r>
              <a:rPr lang="zh-CN" altLang="en-US" b="0" i="0" u="none" strike="noStrike" kern="100" baseline="0" dirty="0">
                <a:latin typeface="宋体" panose="02010600030101010101" pitchFamily="2" charset="-122"/>
                <a:ea typeface="等线 Light" panose="02010600030101010101" pitchFamily="2" charset="-122"/>
              </a:rPr>
              <a:t>第一次明确规定夫妻个人特有财产制度，使我国家庭财产法律制度进一步得到了完善。目前我国法定夫妻一方的个人财产包括：一方的婚前财产；一方因受到人身损害获得的损害赔偿和补偿；遗嘱或者赠与合同中确定只归夫或者妻一方的财产；一方专用的生活用品；其他应当归一方的财产属于夫妻一方的个人财产，如</a:t>
            </a:r>
            <a:r>
              <a:rPr lang="zh-CN" altLang="en-US" b="0" i="0" u="none" strike="noStrike" kern="100" baseline="0" dirty="0">
                <a:latin typeface="等线 Light" panose="02010600030101010101" pitchFamily="2" charset="-122"/>
                <a:ea typeface="等线 Light" panose="02010600030101010101" pitchFamily="2" charset="-122"/>
              </a:rPr>
              <a:t>军人的伤亡保险金、伤残补助金、医药生活补助费等属于个人财产。夫妻一方个人财产在婚后产生的收益，除孳息和自然增值外，应认定为夫妻共同财产。</a:t>
            </a:r>
            <a:endParaRPr lang="en-US" altLang="zh-CN" b="0" i="0" u="none" strike="noStrike" kern="100" baseline="0" dirty="0">
              <a:latin typeface="等线 Light"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20698500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1B57476-78A4-4E46-8D32-1D03B8B73376}"/>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6EBB1B9C-45A1-4207-9A0F-C412C4A5918E}"/>
              </a:ext>
            </a:extLst>
          </p:cNvPr>
          <p:cNvSpPr>
            <a:spLocks noGrp="1"/>
          </p:cNvSpPr>
          <p:nvPr>
            <p:ph type="body" idx="1"/>
          </p:nvPr>
        </p:nvSpPr>
        <p:spPr/>
        <p:txBody>
          <a:bodyPr/>
          <a:lstStyle/>
          <a:p>
            <a:pPr marR="0" lvl="0" rtl="0"/>
            <a:r>
              <a:rPr lang="zh-CN" altLang="en-US" b="0" i="0" u="none" strike="noStrike" kern="100" baseline="0" dirty="0">
                <a:latin typeface="宋体" panose="02010600030101010101" pitchFamily="2" charset="-122"/>
                <a:ea typeface="宋体" panose="02010600030101010101" pitchFamily="2" charset="-122"/>
              </a:rPr>
              <a:t>婚姻家庭法规与政策包括婚姻家庭关系、收养关系与财产继承三部分，与公民的生活息息相关，是社会工作专业人员应该掌握的重要内容。</a:t>
            </a:r>
          </a:p>
          <a:p>
            <a:pPr marR="0" lvl="0" rtl="0"/>
            <a:r>
              <a:rPr lang="zh-CN" altLang="en-US" b="0" i="0" u="none" strike="noStrike" kern="100" baseline="0" dirty="0">
                <a:latin typeface="宋体" panose="02010600030101010101" pitchFamily="2" charset="-122"/>
                <a:ea typeface="宋体" panose="02010600030101010101" pitchFamily="2" charset="-122"/>
              </a:rPr>
              <a:t>家庭是社会的重要组成部分，家庭关系的和睦是一个社会文明和谐的重要标志。社会工作专业人员对调节家庭矛盾，维护社会安定起着举足轻重的作用，如何正确妥善的处理好家庭成员间的人身与财产关系对社会工作专业人员的专业素养与能力也提出了更高的要求。</a:t>
            </a:r>
            <a:endParaRPr lang="zh-CN" altLang="en-US" dirty="0"/>
          </a:p>
        </p:txBody>
      </p:sp>
    </p:spTree>
    <p:extLst>
      <p:ext uri="{BB962C8B-B14F-4D97-AF65-F5344CB8AC3E}">
        <p14:creationId xmlns:p14="http://schemas.microsoft.com/office/powerpoint/2010/main" val="7196817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A83B3B1-F32C-4BD0-9FB4-E2B552CCDB1A}"/>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0BF29BD2-CEDA-4802-9F3E-67EE4D24C494}"/>
              </a:ext>
            </a:extLst>
          </p:cNvPr>
          <p:cNvSpPr>
            <a:spLocks noGrp="1"/>
          </p:cNvSpPr>
          <p:nvPr>
            <p:ph type="body" idx="1"/>
          </p:nvPr>
        </p:nvSpPr>
        <p:spPr/>
        <p:txBody>
          <a:bodyPr>
            <a:normAutofit/>
          </a:bodyPr>
          <a:lstStyle/>
          <a:p>
            <a:pPr marR="0" lvl="2" rtl="0"/>
            <a:r>
              <a:rPr lang="en-US" altLang="zh-CN" b="0" i="0" u="none" strike="noStrike" kern="100" baseline="0" dirty="0">
                <a:latin typeface="等线 Light" panose="02010600030101010101" pitchFamily="2" charset="-122"/>
                <a:ea typeface="宋体" panose="02010600030101010101" pitchFamily="2" charset="-122"/>
              </a:rPr>
              <a:t>2</a:t>
            </a:r>
            <a:r>
              <a:rPr lang="zh-CN" altLang="en-US" b="0" i="0" u="none" strike="noStrike" kern="100" baseline="0" dirty="0">
                <a:latin typeface="等线 Light" panose="02010600030101010101" pitchFamily="2" charset="-122"/>
                <a:ea typeface="宋体" panose="02010600030101010101" pitchFamily="2" charset="-122"/>
              </a:rPr>
              <a:t>、约定夫妻财产制</a:t>
            </a:r>
          </a:p>
          <a:p>
            <a:pPr marR="0" lvl="3" rtl="0"/>
            <a:r>
              <a:rPr lang="zh-CN" altLang="en-US" b="0" i="0" u="none" strike="noStrike" kern="100" baseline="0" dirty="0">
                <a:latin typeface="宋体" panose="02010600030101010101" pitchFamily="2" charset="-122"/>
                <a:ea typeface="宋体" panose="02010600030101010101" pitchFamily="2" charset="-122"/>
              </a:rPr>
              <a:t>约定夫妻财产制是指夫妻双方通过平等自愿的协商对婚前和婚姻存续期间所获财产的归属、处分及解除婚姻关系后财产的分割方式达成协议。夫妻约定财产制优先于法定夫妻财产制，是意思自治原则在夫妻财产关系中的具体体现。法律规定男女双方可以约定婚姻关系存续期间所得的财产以及婚前财产归各自所有、共同所有或者部分各自所有、部分共同所有。约定应当采用书面形式，没有约定或者约定不明确的，适用法定财产制。夫妻对婚姻关系存续期间所得的财产以及婚前财产的约定，对双方具有约束力。对于夫妻对婚姻关系存续期间所得的财产约定归各自所有的，一方对外所负的债务，相对人知道该约定的，以夫或者妻一方的个人财产清偿，不作为夫妻共同债务。</a:t>
            </a:r>
            <a:endParaRPr lang="en-US" altLang="zh-CN" b="0" i="0" u="none" strike="noStrike" kern="100"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6635226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C9C8E00-6924-4D6D-BCC9-45607FEBA2AE}"/>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34A8C21C-E845-42AC-AFDE-BD21FDA8613B}"/>
              </a:ext>
            </a:extLst>
          </p:cNvPr>
          <p:cNvSpPr>
            <a:spLocks noGrp="1"/>
          </p:cNvSpPr>
          <p:nvPr>
            <p:ph type="body" idx="1"/>
          </p:nvPr>
        </p:nvSpPr>
        <p:spPr/>
        <p:txBody>
          <a:bodyPr>
            <a:normAutofit fontScale="85000" lnSpcReduction="20000"/>
          </a:bodyPr>
          <a:lstStyle/>
          <a:p>
            <a:pPr marR="0" lvl="0" rtl="0"/>
            <a:r>
              <a:rPr lang="zh-CN" altLang="en-US" b="0" i="0" u="none" strike="noStrike" kern="100" baseline="0" dirty="0">
                <a:latin typeface="等线 Light" panose="02010600030101010101" pitchFamily="2" charset="-122"/>
                <a:ea typeface="宋体" panose="02010600030101010101" pitchFamily="2" charset="-122"/>
              </a:rPr>
              <a:t>四、亲属关系</a:t>
            </a:r>
          </a:p>
          <a:p>
            <a:pPr marR="0" lvl="1" rtl="0"/>
            <a:r>
              <a:rPr lang="zh-CN" altLang="en-US" b="0" i="0" u="none" strike="noStrike" kern="100" baseline="0" dirty="0">
                <a:latin typeface="宋体" panose="02010600030101010101" pitchFamily="2" charset="-122"/>
                <a:ea typeface="宋体" panose="02010600030101010101" pitchFamily="2" charset="-122"/>
              </a:rPr>
              <a:t>婚姻关系除了产生夫妻间的权利义务关系外，还产生家庭亲属间的父母子女关系、祖父母、外祖父母与孙子女、外孙子女以及兄弟姐妹之间的关系。法律对上述家庭亲属间权利义务的规定，不仅有助于维护幸福和睦的家庭关系，而且充分发扬了中华民族尊老爱幼的社会风尚。</a:t>
            </a:r>
          </a:p>
          <a:p>
            <a:pPr marR="0" lvl="1" rtl="0"/>
            <a:r>
              <a:rPr lang="zh-CN" altLang="en-US" b="0" i="0" u="none" strike="noStrike" kern="100" baseline="0" dirty="0">
                <a:latin typeface="Times New Roman" panose="02020603050405020304" pitchFamily="18" charset="0"/>
                <a:ea typeface="宋体" panose="02010600030101010101" pitchFamily="2" charset="-122"/>
              </a:rPr>
              <a:t>（一）父母子女关系</a:t>
            </a:r>
          </a:p>
          <a:p>
            <a:pPr marR="0" lvl="2" rtl="0"/>
            <a:r>
              <a:rPr lang="zh-CN" altLang="en-US" b="0" i="0" u="none" strike="noStrike" kern="100" baseline="0" dirty="0">
                <a:latin typeface="宋体" panose="02010600030101010101" pitchFamily="2" charset="-122"/>
                <a:ea typeface="宋体" panose="02010600030101010101" pitchFamily="2" charset="-122"/>
              </a:rPr>
              <a:t>父母子女的关系，在法律上是指父母子女之间的权利义务关系，包括自然血亲的父母子女关系以及法律拟制血亲的父母子女关系，是家庭关系中重要的组成部分。</a:t>
            </a:r>
          </a:p>
          <a:p>
            <a:pPr marR="0" lvl="2" rtl="0"/>
            <a:r>
              <a:rPr lang="zh-CN" altLang="en-US" b="0" i="0" u="none" strike="noStrike" kern="100" baseline="0" dirty="0">
                <a:latin typeface="宋体" panose="02010600030101010101" pitchFamily="2" charset="-122"/>
                <a:ea typeface="宋体" panose="02010600030101010101" pitchFamily="2" charset="-122"/>
              </a:rPr>
              <a:t>父母对未成年子女有抚养教育的义务，即使父母离异，双方仍要对子女负抚养的责任，法律规定父母不履行抚养义务的，未成年子女或者不能独立生活的成年子女，有要求父母给付抚养费的权利。父母对未成年子女有保护和教育的权利和义务，如未成年子女造成他人损害的，父母应当依法承担民事责任。   </a:t>
            </a:r>
          </a:p>
          <a:p>
            <a:pPr marR="0" lvl="2" rtl="0"/>
            <a:r>
              <a:rPr lang="zh-CN" altLang="en-US" b="0" i="0" u="none" strike="noStrike" kern="100" baseline="0" dirty="0">
                <a:latin typeface="宋体" panose="02010600030101010101" pitchFamily="2" charset="-122"/>
                <a:ea typeface="宋体" panose="02010600030101010101" pitchFamily="2" charset="-122"/>
              </a:rPr>
              <a:t>子女应当尊重父母的婚姻权利，不得干涉父母离婚、再婚以及婚后的生活。子女对父母的赡养义务，也不因父母的婚姻关系变化而终止。成年子女不履行赡养义务的，无劳动能力或者生活困难的父母，有要求成年子女给付赡养费的权利。</a:t>
            </a:r>
          </a:p>
          <a:p>
            <a:pPr marR="0" lvl="2" rtl="0"/>
            <a:r>
              <a:rPr lang="zh-CN" altLang="en-US" b="0" i="0" u="none" strike="noStrike" kern="100" baseline="0" dirty="0">
                <a:latin typeface="宋体" panose="02010600030101010101" pitchFamily="2" charset="-122"/>
                <a:ea typeface="宋体" panose="02010600030101010101" pitchFamily="2" charset="-122"/>
              </a:rPr>
              <a:t>非婚生子女享有与婚生子女同等的权利，任何组织、个人不得加以危害和歧视。不直接抚养非婚生子女的生父或者生母，应当负担未成年子女或者不能独立生活的成年子女的抚养费。继父母与继子女间，不得虐待或者歧视。继父或者继母和受其抚养教育的继子女间的权利义务关系，适用法律关于父母子女关系的规定。</a:t>
            </a:r>
            <a:endParaRPr lang="en-US" altLang="zh-CN" b="0" i="0" u="none" strike="noStrike" kern="100"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42423090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39CAF14-FEC5-4B81-9772-FE4E3F4215B5}"/>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630B2941-C7E1-4E38-BF47-F93484E3938B}"/>
              </a:ext>
            </a:extLst>
          </p:cNvPr>
          <p:cNvSpPr>
            <a:spLocks noGrp="1"/>
          </p:cNvSpPr>
          <p:nvPr>
            <p:ph type="body" idx="1"/>
          </p:nvPr>
        </p:nvSpPr>
        <p:spPr/>
        <p:txBody>
          <a:bodyPr>
            <a:normAutofit fontScale="77500" lnSpcReduction="20000"/>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（二）祖孙、兄弟姐妹关系</a:t>
            </a:r>
          </a:p>
          <a:p>
            <a:pPr marR="0" lvl="2" rtl="0"/>
            <a:r>
              <a:rPr lang="zh-CN" altLang="en-US" b="0" i="0" u="none" strike="noStrike" kern="100" baseline="0" dirty="0">
                <a:latin typeface="宋体" panose="02010600030101010101" pitchFamily="2" charset="-122"/>
                <a:ea typeface="宋体" panose="02010600030101010101" pitchFamily="2" charset="-122"/>
              </a:rPr>
              <a:t>与父母子女关系不同，祖父母与孙子女、外祖父母与外孙子女以及兄弟姐妹之间的关系，是一种附条件的权利义务关系。为使老年人老有所养，使未成年人幼有所育，法律规定了在未成年人父母无力履行法定抚养教育义务的时候，其祖父母、外祖父母的替代义务，及孙子女、外孙子女相应的赡养义务。</a:t>
            </a:r>
          </a:p>
          <a:p>
            <a:pPr marR="0" lvl="2" rtl="0"/>
            <a:r>
              <a:rPr lang="zh-CN" altLang="en-US" b="0" i="0" u="none" strike="noStrike" kern="100" baseline="0" dirty="0">
                <a:latin typeface="宋体" panose="02010600030101010101" pitchFamily="2" charset="-122"/>
                <a:ea typeface="宋体" panose="02010600030101010101" pitchFamily="2" charset="-122"/>
              </a:rPr>
              <a:t>法律规定祖父母、外祖父母对孙子女、外孙子女的抚养条件应当同时具备以下三点：第一，孙子女、外孙子女的父母已经死亡或者父母无力抚养；第二，孙子女、外孙子女是未成年人，需要抚养；第三，祖父母、外祖父母必须有负担能力，这里的负担能力包括提供一定经济条件的能力和监护能力。</a:t>
            </a:r>
          </a:p>
          <a:p>
            <a:pPr marR="0" lvl="2" rtl="0"/>
            <a:r>
              <a:rPr lang="zh-CN" altLang="en-US" b="0" i="0" u="none" strike="noStrike" kern="100" baseline="0" dirty="0">
                <a:latin typeface="宋体" panose="02010600030101010101" pitchFamily="2" charset="-122"/>
                <a:ea typeface="宋体" panose="02010600030101010101" pitchFamily="2" charset="-122"/>
              </a:rPr>
              <a:t>相应地，孙子女、外孙子女对祖父母、外祖父母的赡养义务也需满足一定的条件，具体而言有三点，第一，赡养祖父母、外祖父母的子女已经死亡或者失去赡养能力；第二，祖父母、外祖父母需要赡养，对于有经济来源，生活上可以自理的祖父母、外祖父母，其孙子女、外孙子女可以不承担赡养义务；第三，孙子女、外孙子女是有负担能力的成年人，对于经济或行为能力上无负担能力的孙子女、外孙子女，无法对祖父母、外祖父母履行赡养义务。</a:t>
            </a:r>
          </a:p>
          <a:p>
            <a:pPr marR="0" lvl="2" rtl="0"/>
            <a:r>
              <a:rPr lang="zh-CN" altLang="en-US" b="0" i="0" u="none" strike="noStrike" kern="100" baseline="0" dirty="0">
                <a:latin typeface="宋体" panose="02010600030101010101" pitchFamily="2" charset="-122"/>
                <a:ea typeface="宋体" panose="02010600030101010101" pitchFamily="2" charset="-122"/>
              </a:rPr>
              <a:t>兄弟姐妹关系包括同胞兄弟姐妹、同父异母或同母异父的兄弟姐妹、养兄弟姐妹和继兄弟姐妹。一般情况下，对子女的抚养是父母应尽的义务，兄弟姐妹相互之间不发生权利义务关系，但是，在特殊情况下也可以发生兄、姐抚养未成年弟、妹的情况，由此兄、姐与弟、妹之间便产生了扶养关系。兄、姐对弟、妹的扶养关系应具备以下条件：第一，被扶养的弟、妹父母已经死亡或者父母无力抚养；第二，弟、妹尚未成年，需要扶养；第三，兄、姐有负担能力，包括提供一定经济条件的能力和监护能力；以上三个条件必须同时具备，才能产生兄、姐对弟、妹的扶养义务。</a:t>
            </a:r>
          </a:p>
          <a:p>
            <a:pPr marR="0" lvl="2" rtl="0"/>
            <a:r>
              <a:rPr lang="zh-CN" altLang="en-US" b="0" i="0" u="none" strike="noStrike" kern="100" baseline="0" dirty="0">
                <a:latin typeface="宋体" panose="02010600030101010101" pitchFamily="2" charset="-122"/>
                <a:ea typeface="宋体" panose="02010600030101010101" pitchFamily="2" charset="-122"/>
              </a:rPr>
              <a:t>弟、妹对兄、姐的扶养义务也是在符合法定条件下才会产生的，具体条件有：第一，兄、姐缺乏劳动能力又缺乏生活来源，确实需要扶养；第二，弟、妹是由兄、姐扶养长大的；第三，弟、妹必须有负担能力；以上三个条件同时具备时，才形成这种扶养关系。</a:t>
            </a:r>
            <a:endParaRPr lang="en-US" altLang="zh-CN" b="0" i="0" u="none" strike="noStrike" kern="100"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42633911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0DBD871-0066-4143-98D0-003DDA37F982}"/>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B957CDAD-1ABD-4A97-9629-2E329975B115}"/>
              </a:ext>
            </a:extLst>
          </p:cNvPr>
          <p:cNvSpPr>
            <a:spLocks noGrp="1"/>
          </p:cNvSpPr>
          <p:nvPr>
            <p:ph type="body" idx="1"/>
          </p:nvPr>
        </p:nvSpPr>
        <p:spPr/>
        <p:txBody>
          <a:bodyPr>
            <a:normAutofit fontScale="85000" lnSpcReduction="10000"/>
          </a:bodyPr>
          <a:lstStyle/>
          <a:p>
            <a:pPr marR="0" lvl="0" rtl="0"/>
            <a:r>
              <a:rPr lang="zh-CN" altLang="en-US" b="0" i="0" u="none" strike="noStrike" kern="100" baseline="0" dirty="0">
                <a:latin typeface="等线 Light" panose="02010600030101010101" pitchFamily="2" charset="-122"/>
                <a:ea typeface="宋体" panose="02010600030101010101" pitchFamily="2" charset="-122"/>
              </a:rPr>
              <a:t>五、婚姻的解除</a:t>
            </a:r>
          </a:p>
          <a:p>
            <a:pPr marR="0" lvl="1" rtl="0"/>
            <a:r>
              <a:rPr lang="zh-CN" altLang="en-US" b="0" i="0" u="none" strike="noStrike" kern="100" baseline="0" dirty="0">
                <a:latin typeface="宋体" panose="02010600030101010101" pitchFamily="2" charset="-122"/>
                <a:ea typeface="宋体" panose="02010600030101010101" pitchFamily="2" charset="-122"/>
              </a:rPr>
              <a:t>婚姻的解除方式包括登记离婚与诉讼离婚。</a:t>
            </a:r>
          </a:p>
          <a:p>
            <a:pPr marR="0" lvl="1" rtl="0"/>
            <a:r>
              <a:rPr lang="zh-CN" altLang="en-US" b="0" i="0" u="none" strike="noStrike" kern="100" baseline="0" dirty="0">
                <a:latin typeface="Times New Roman" panose="02020603050405020304" pitchFamily="18" charset="0"/>
                <a:ea typeface="宋体" panose="02010600030101010101" pitchFamily="2" charset="-122"/>
              </a:rPr>
              <a:t>（一）登记离婚</a:t>
            </a:r>
          </a:p>
          <a:p>
            <a:pPr marR="0" lvl="2" rtl="0"/>
            <a:r>
              <a:rPr lang="zh-CN" altLang="en-US" b="0" i="0" u="none" strike="noStrike" kern="100" baseline="0" dirty="0">
                <a:latin typeface="宋体" panose="02010600030101010101" pitchFamily="2" charset="-122"/>
                <a:ea typeface="宋体" panose="02010600030101010101" pitchFamily="2" charset="-122"/>
              </a:rPr>
              <a:t>登记离婚也称协议离婚，是指夫妻双方依照法律规定自愿达成离婚的协议。登记离婚需要满足一定的条件并符合法定的程序。</a:t>
            </a:r>
          </a:p>
          <a:p>
            <a:pPr marR="0" lvl="2" rtl="0"/>
            <a:r>
              <a:rPr lang="en-US" altLang="zh-CN" b="0" i="0" u="none" strike="noStrike" kern="100" baseline="0" dirty="0">
                <a:latin typeface="等线 Light" panose="02010600030101010101" pitchFamily="2" charset="-122"/>
                <a:ea typeface="宋体" panose="02010600030101010101" pitchFamily="2" charset="-122"/>
              </a:rPr>
              <a:t>1</a:t>
            </a:r>
            <a:r>
              <a:rPr lang="zh-CN" altLang="en-US" b="0" i="0" u="none" strike="noStrike" kern="100" baseline="0" dirty="0">
                <a:latin typeface="等线 Light" panose="02010600030101010101" pitchFamily="2" charset="-122"/>
                <a:ea typeface="宋体" panose="02010600030101010101" pitchFamily="2" charset="-122"/>
              </a:rPr>
              <a:t>、登记离婚的条件</a:t>
            </a:r>
          </a:p>
          <a:p>
            <a:pPr marR="0" lvl="3" rtl="0"/>
            <a:r>
              <a:rPr lang="zh-CN" altLang="en-US" b="0" i="0" u="none" strike="noStrike" kern="100" baseline="0" dirty="0">
                <a:latin typeface="宋体" panose="02010600030101010101" pitchFamily="2" charset="-122"/>
                <a:ea typeface="宋体" panose="02010600030101010101" pitchFamily="2" charset="-122"/>
              </a:rPr>
              <a:t>我国法律规定男女双方自愿离婚的，准予离婚。双方应当订立书面离婚协议，并亲自到婚姻登记机关申请离婚登记。离婚协议书应当载明双方自愿离婚的意思表示以及对子女抚养、财产及债务处理等事项协商一致的意见。离婚协议中关于财产分割的条款或者当事人因离婚就财产分割达成的协议，对男女双方具有法律约束力。</a:t>
            </a:r>
          </a:p>
          <a:p>
            <a:pPr marR="0" lvl="2" rtl="0"/>
            <a:r>
              <a:rPr lang="en-US" altLang="zh-CN" b="0" i="0" u="none" strike="noStrike" kern="100" baseline="0" dirty="0">
                <a:latin typeface="等线 Light" panose="02010600030101010101" pitchFamily="2" charset="-122"/>
                <a:ea typeface="宋体" panose="02010600030101010101" pitchFamily="2" charset="-122"/>
              </a:rPr>
              <a:t>2</a:t>
            </a:r>
            <a:r>
              <a:rPr lang="zh-CN" altLang="en-US" b="0" i="0" u="none" strike="noStrike" kern="100" baseline="0" dirty="0">
                <a:latin typeface="等线 Light" panose="02010600030101010101" pitchFamily="2" charset="-122"/>
                <a:ea typeface="宋体" panose="02010600030101010101" pitchFamily="2" charset="-122"/>
              </a:rPr>
              <a:t>、登记离婚的程序</a:t>
            </a:r>
          </a:p>
          <a:p>
            <a:pPr marR="0" lvl="3" rtl="0"/>
            <a:r>
              <a:rPr lang="zh-CN" altLang="en-US" b="0" i="0" u="none" strike="noStrike" kern="100" baseline="0" dirty="0">
                <a:latin typeface="宋体" panose="02010600030101010101" pitchFamily="2" charset="-122"/>
                <a:ea typeface="宋体" panose="02010600030101010101" pitchFamily="2" charset="-122"/>
              </a:rPr>
              <a:t>内地居民自愿离婚的，男女双方应当共同到一方当事人常住户口所在地的婚姻登记机关办理离婚登记。中国公民同外国人在中国内地自愿离婚的，内地居民同香港居民、澳门居民、台湾居民、华侨在中国内地自愿离婚的，男女双方应当共同到内地居民常住户口所在地的婚姻登记机关办理离婚登记。办理离婚登记的内地居民应当出具下列证件和证明材料：</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一）本人的户口簿、身份证；</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二）本人的结婚证；</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三）双方当事人共同签署的离婚协议书。</a:t>
            </a:r>
            <a:endParaRPr lang="en-US" altLang="zh-CN" b="0" i="0" u="none" strike="noStrike" kern="100" baseline="0" dirty="0">
              <a:latin typeface="宋体" panose="02010600030101010101" pitchFamily="2" charset="-122"/>
              <a:ea typeface="宋体" panose="02010600030101010101" pitchFamily="2" charset="-122"/>
            </a:endParaRPr>
          </a:p>
          <a:p>
            <a:pPr marR="0" lvl="3" rtl="0"/>
            <a:r>
              <a:rPr lang="zh-CN" altLang="en-US" b="0" i="0" u="none" strike="noStrike" baseline="0" dirty="0">
                <a:latin typeface="宋体" panose="02010600030101010101" pitchFamily="2" charset="-122"/>
                <a:ea typeface="宋体" panose="02010600030101010101" pitchFamily="2" charset="-122"/>
              </a:rPr>
              <a:t>在程序上，婚姻登记机关应当对离婚登记当事人出具的证件、证明材料进行审查并询问相关情况。对当事人确属自愿离婚，并已对子女抚养、财产、债务等问题达成一致处理意见的，应当当场予以登记，发给离婚证。</a:t>
            </a:r>
            <a:endParaRPr lang="en-US" altLang="zh-CN" b="0" i="0" u="none" strike="noStrike"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2254923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DC160C5-0340-4D27-9FB8-1AB11ED4D000}"/>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62E33C85-A434-45A9-B58B-F72AA742E3CC}"/>
              </a:ext>
            </a:extLst>
          </p:cNvPr>
          <p:cNvSpPr>
            <a:spLocks noGrp="1"/>
          </p:cNvSpPr>
          <p:nvPr>
            <p:ph type="body" idx="1"/>
          </p:nvPr>
        </p:nvSpPr>
        <p:spPr/>
        <p:txBody>
          <a:bodyPr>
            <a:normAutofit/>
          </a:bodyPr>
          <a:lstStyle/>
          <a:p>
            <a:pPr marR="0" lvl="2" rtl="0"/>
            <a:r>
              <a:rPr lang="en-US" altLang="zh-CN" b="0" i="0" u="none" strike="noStrike" kern="100" baseline="0" dirty="0">
                <a:latin typeface="等线 Light" panose="02010600030101010101" pitchFamily="2" charset="-122"/>
                <a:ea typeface="宋体" panose="02010600030101010101" pitchFamily="2" charset="-122"/>
              </a:rPr>
              <a:t>3</a:t>
            </a:r>
            <a:r>
              <a:rPr lang="zh-CN" altLang="en-US" b="0" i="0" u="none" strike="noStrike" kern="100" baseline="0" dirty="0">
                <a:latin typeface="等线 Light" panose="02010600030101010101" pitchFamily="2" charset="-122"/>
                <a:ea typeface="宋体" panose="02010600030101010101" pitchFamily="2" charset="-122"/>
              </a:rPr>
              <a:t>、离婚申请的撤回</a:t>
            </a:r>
          </a:p>
          <a:p>
            <a:pPr marR="0" lvl="3" rtl="0"/>
            <a:r>
              <a:rPr lang="zh-CN" altLang="en-US" b="0" i="0" u="none" strike="noStrike" kern="100" baseline="0" dirty="0">
                <a:solidFill>
                  <a:srgbClr val="333333"/>
                </a:solidFill>
                <a:latin typeface="Arial" panose="020B0604020202020204" pitchFamily="34" charset="0"/>
                <a:ea typeface="宋体" panose="02010600030101010101" pitchFamily="2" charset="-122"/>
              </a:rPr>
              <a:t>近年来，我国</a:t>
            </a:r>
            <a:r>
              <a:rPr lang="zh-CN" altLang="en-US" b="0" i="0" u="none" strike="noStrike" kern="100" baseline="0" dirty="0">
                <a:solidFill>
                  <a:srgbClr val="333333"/>
                </a:solidFill>
                <a:latin typeface="宋体" panose="02010600030101010101" pitchFamily="2" charset="-122"/>
                <a:ea typeface="宋体" panose="02010600030101010101" pitchFamily="2" charset="-122"/>
              </a:rPr>
              <a:t>离婚率日益高攀，</a:t>
            </a:r>
            <a:r>
              <a:rPr lang="en-US" altLang="zh-CN" b="0" i="0" u="none" strike="noStrike" kern="100" baseline="0" dirty="0">
                <a:solidFill>
                  <a:srgbClr val="333333"/>
                </a:solidFill>
                <a:latin typeface="宋体" panose="02010600030101010101" pitchFamily="2" charset="-122"/>
                <a:ea typeface="宋体" panose="02010600030101010101" pitchFamily="2" charset="-122"/>
              </a:rPr>
              <a:t>《</a:t>
            </a:r>
            <a:r>
              <a:rPr lang="zh-CN" altLang="en-US" b="0" i="0" u="none" strike="noStrike" kern="100" baseline="0" dirty="0">
                <a:solidFill>
                  <a:srgbClr val="333333"/>
                </a:solidFill>
                <a:latin typeface="宋体" panose="02010600030101010101" pitchFamily="2" charset="-122"/>
                <a:ea typeface="宋体" panose="02010600030101010101" pitchFamily="2" charset="-122"/>
              </a:rPr>
              <a:t>民法典</a:t>
            </a:r>
            <a:r>
              <a:rPr lang="en-US" altLang="zh-CN" b="0" i="0" u="none" strike="noStrike" kern="100" baseline="0" dirty="0">
                <a:solidFill>
                  <a:srgbClr val="333333"/>
                </a:solidFill>
                <a:latin typeface="宋体" panose="02010600030101010101" pitchFamily="2" charset="-122"/>
                <a:ea typeface="宋体" panose="02010600030101010101" pitchFamily="2" charset="-122"/>
              </a:rPr>
              <a:t>》</a:t>
            </a:r>
            <a:r>
              <a:rPr lang="zh-CN" altLang="en-US" b="0" i="0" u="none" strike="noStrike" kern="100" baseline="0" dirty="0">
                <a:solidFill>
                  <a:srgbClr val="333333"/>
                </a:solidFill>
                <a:latin typeface="宋体" panose="02010600030101010101" pitchFamily="2" charset="-122"/>
                <a:ea typeface="宋体" panose="02010600030101010101" pitchFamily="2" charset="-122"/>
              </a:rPr>
              <a:t>新增“离婚冷静期”制度，即离婚申请的撤回制度。</a:t>
            </a:r>
            <a:r>
              <a:rPr lang="zh-CN" altLang="en-US" b="0" i="0" u="none" strike="noStrike" kern="100" baseline="0" dirty="0">
                <a:solidFill>
                  <a:srgbClr val="333333"/>
                </a:solidFill>
                <a:latin typeface="Arial" panose="020B0604020202020204" pitchFamily="34" charset="0"/>
                <a:ea typeface="宋体" panose="02010600030101010101" pitchFamily="2" charset="-122"/>
              </a:rPr>
              <a:t>通过在离婚手续中规定一定的冷静期，让当事夫妻慎重考虑后，再批准离婚，可以在很大程度上使更多的婚姻得到调适和挽救，从而</a:t>
            </a:r>
            <a:r>
              <a:rPr lang="zh-CN" altLang="en-US" b="0" i="0" u="none" strike="noStrike" kern="100" baseline="0" dirty="0">
                <a:solidFill>
                  <a:srgbClr val="333333"/>
                </a:solidFill>
                <a:latin typeface="宋体" panose="02010600030101010101" pitchFamily="2" charset="-122"/>
                <a:ea typeface="宋体" panose="02010600030101010101" pitchFamily="2" charset="-122"/>
              </a:rPr>
              <a:t>减少冲动型离婚，</a:t>
            </a:r>
            <a:r>
              <a:rPr lang="zh-CN" altLang="en-US" b="0" i="0" u="none" strike="noStrike" kern="100" baseline="0" dirty="0">
                <a:solidFill>
                  <a:srgbClr val="333333"/>
                </a:solidFill>
                <a:latin typeface="Arial" panose="020B0604020202020204" pitchFamily="34" charset="0"/>
                <a:ea typeface="宋体" panose="02010600030101010101" pitchFamily="2" charset="-122"/>
              </a:rPr>
              <a:t>构建和谐社会、和谐家庭。</a:t>
            </a:r>
            <a:r>
              <a:rPr lang="zh-CN" altLang="en-US" b="0" i="0" u="none" strike="noStrike" kern="100" baseline="0" dirty="0">
                <a:solidFill>
                  <a:srgbClr val="333333"/>
                </a:solidFill>
                <a:latin typeface="宋体" panose="02010600030101010101" pitchFamily="2" charset="-122"/>
                <a:ea typeface="宋体" panose="02010600030101010101" pitchFamily="2" charset="-122"/>
              </a:rPr>
              <a:t>法律规定自婚姻登记机关收到离婚登记申请之日起一个月内，任何一方不愿意离婚的，可以向婚姻登记机关撤回离婚申请。在上述规定期间届满后三十日内，双方应当亲自到婚姻登记机关申请发给离婚证；未申请的，视为撤回离婚登记申请。</a:t>
            </a:r>
            <a:endParaRPr lang="en-US" altLang="zh-CN" b="0" i="0" u="none" strike="noStrike" kern="100" baseline="0" dirty="0">
              <a:solidFill>
                <a:srgbClr val="333333"/>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587728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EFB6DDA-8A03-406E-9A1A-5B5B8B7C5FEB}"/>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C84B8418-04E4-4E37-87E4-1BD0FD7FED63}"/>
              </a:ext>
            </a:extLst>
          </p:cNvPr>
          <p:cNvSpPr>
            <a:spLocks noGrp="1"/>
          </p:cNvSpPr>
          <p:nvPr>
            <p:ph type="body" idx="1"/>
          </p:nvPr>
        </p:nvSpPr>
        <p:spPr/>
        <p:txBody>
          <a:bodyPr>
            <a:normAutofit lnSpcReduction="10000"/>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（二）诉讼离婚</a:t>
            </a:r>
          </a:p>
          <a:p>
            <a:pPr marR="0" lvl="2" rtl="0"/>
            <a:r>
              <a:rPr lang="zh-CN" altLang="en-US" b="0" i="0" u="none" strike="noStrike" kern="100" baseline="0" dirty="0">
                <a:latin typeface="宋体" panose="02010600030101010101" pitchFamily="2" charset="-122"/>
                <a:ea typeface="宋体" panose="02010600030101010101" pitchFamily="2" charset="-122"/>
              </a:rPr>
              <a:t>诉讼离婚是指夫妻一方或双方向人民法院起诉要求解除婚姻关系，人民法院按诉讼程序审理后，通过调解或判决的方式解除其婚姻关系的制度。与协议离婚相比，诉讼离婚适用范围更广，一切离婚关系都可以通过诉讼的方式进行，而协议离婚只适用于双方自愿并就子女和财产问题进行了适当处理的情况。在诉讼离婚中，离婚判决书、调解书生效，即解除婚姻关系。</a:t>
            </a:r>
          </a:p>
          <a:p>
            <a:pPr marR="0" lvl="2" rtl="0"/>
            <a:r>
              <a:rPr lang="zh-CN" altLang="en-US" b="0" i="0" u="none" strike="noStrike" kern="100" baseline="0" dirty="0">
                <a:latin typeface="宋体" panose="02010600030101010101" pitchFamily="2" charset="-122"/>
                <a:ea typeface="宋体" panose="02010600030101010101" pitchFamily="2" charset="-122"/>
              </a:rPr>
              <a:t>男女一方要求离婚的，可由有关部门进行调解或者直接向人民法院提起离婚诉讼。法律规定人民法院审理离婚案件，应当先进行调解。如感情确已破裂，调解无效，应准予离婚。因此人民法院判决离婚案件，必须以感情破裂为根据，对感情破裂的认定法律规定有下列情形之一的，人民法院可以认定为感情确已破裂，调解无效的，应当准予离婚：（一）重婚或者与他人同居；（二）实施家庭暴力或者虐待、遗弃家庭成员；（三）有赌博、吸毒等恶习屡教不改；（四）因感情不和分居满二年；</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五）其他导致夫妻感情破裂的情形。此外，一方被宣告失踪，另一方提起离婚诉讼的，应准予离婚。经人民法院判决不准离婚后，又分居满一年，一方再次提起离婚诉讼的，应准予离婚。</a:t>
            </a:r>
            <a:endParaRPr lang="en-US" altLang="zh-CN" b="0" i="0" u="none" strike="noStrike" kern="100"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9658979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3FE521B-B1F2-4311-817C-9C328B62B98D}"/>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FDD9F0AC-BC9E-4AF9-A525-F184C58E1403}"/>
              </a:ext>
            </a:extLst>
          </p:cNvPr>
          <p:cNvSpPr>
            <a:spLocks noGrp="1"/>
          </p:cNvSpPr>
          <p:nvPr>
            <p:ph type="body" idx="1"/>
          </p:nvPr>
        </p:nvSpPr>
        <p:spPr/>
        <p:txBody>
          <a:bodyPr>
            <a:normAutofit/>
          </a:bodyPr>
          <a:lstStyle/>
          <a:p>
            <a:pPr marR="0" lvl="2" rtl="0"/>
            <a:r>
              <a:rPr lang="zh-CN" altLang="en-US" b="0" i="0" u="none" strike="noStrike" kern="100" baseline="0" dirty="0">
                <a:latin typeface="宋体" panose="02010600030101010101" pitchFamily="2" charset="-122"/>
                <a:ea typeface="宋体" panose="02010600030101010101" pitchFamily="2" charset="-122"/>
              </a:rPr>
              <a:t>在离婚关系中有两项特别规定需要注意。</a:t>
            </a:r>
          </a:p>
          <a:p>
            <a:pPr marR="0" lvl="2" rtl="0"/>
            <a:r>
              <a:rPr lang="zh-CN" altLang="en-US" b="0" i="0" u="none" strike="noStrike" kern="100" baseline="0" dirty="0">
                <a:latin typeface="宋体" panose="02010600030101010101" pitchFamily="2" charset="-122"/>
                <a:ea typeface="宋体" panose="02010600030101010101" pitchFamily="2" charset="-122"/>
              </a:rPr>
              <a:t>一是对现役军人婚姻进行的特殊保护。法律规定现役军人的配偶要求离婚，应当征得军人同意，但是军人一方有重大过错的除外。</a:t>
            </a:r>
          </a:p>
          <a:p>
            <a:pPr marR="0" lvl="2" rtl="0"/>
            <a:r>
              <a:rPr lang="zh-CN" altLang="en-US" b="0" i="0" u="none" strike="noStrike" kern="100" baseline="0" dirty="0">
                <a:latin typeface="宋体" panose="02010600030101010101" pitchFamily="2" charset="-122"/>
                <a:ea typeface="宋体" panose="02010600030101010101" pitchFamily="2" charset="-122"/>
              </a:rPr>
              <a:t>二是对妇女在离婚中的特殊保护。法律规定怀孕期间、分娩后一年内或中止妊娠后六个月内，男方不得提出离婚，但是女方提出离婚或者人民法院认为确有必要受理男方离婚请求的除外。此处“确有必要”的情况主要有两种：一是为了防止在夫妻矛盾十分尖锐的情况下，人民法院若不立即受理男方的离婚请求，会发生危及女方、胎儿、其他近亲属安全或伤害他人、自杀的后果；二是女方怀孕的婴儿系出于与他人的非法两性关系。</a:t>
            </a:r>
            <a:endParaRPr lang="en-US" altLang="zh-CN" b="0" i="0" u="none" strike="noStrike" kern="100"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4732260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EAD5B4A-F713-4430-B22E-3727575F88CF}"/>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AB12E805-2D8C-4E30-96E4-730EEDFF86D5}"/>
              </a:ext>
            </a:extLst>
          </p:cNvPr>
          <p:cNvSpPr>
            <a:spLocks noGrp="1"/>
          </p:cNvSpPr>
          <p:nvPr>
            <p:ph type="body" idx="1"/>
          </p:nvPr>
        </p:nvSpPr>
        <p:spPr/>
        <p:txBody>
          <a:bodyPr>
            <a:normAutofit fontScale="85000" lnSpcReduction="20000"/>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（三）离婚的法律后果</a:t>
            </a:r>
          </a:p>
          <a:p>
            <a:pPr marR="0" lvl="2" rtl="0"/>
            <a:r>
              <a:rPr lang="en-US" altLang="zh-CN" b="0" i="0" u="none" strike="noStrike" kern="100" baseline="0" dirty="0">
                <a:latin typeface="等线 Light" panose="02010600030101010101" pitchFamily="2" charset="-122"/>
                <a:ea typeface="宋体" panose="02010600030101010101" pitchFamily="2" charset="-122"/>
              </a:rPr>
              <a:t>1</a:t>
            </a:r>
            <a:r>
              <a:rPr lang="zh-CN" altLang="en-US" b="0" i="0" u="none" strike="noStrike" kern="100" baseline="0" dirty="0">
                <a:latin typeface="等线 Light" panose="02010600030101010101" pitchFamily="2" charset="-122"/>
                <a:ea typeface="宋体" panose="02010600030101010101" pitchFamily="2" charset="-122"/>
              </a:rPr>
              <a:t>、人身关系的法律后果</a:t>
            </a: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1</a:t>
            </a:r>
            <a:r>
              <a:rPr lang="zh-CN" altLang="en-US" b="0" i="0" u="none" strike="noStrike" kern="100" baseline="0" dirty="0">
                <a:latin typeface="Times New Roman" panose="02020603050405020304" pitchFamily="18" charset="0"/>
                <a:ea typeface="宋体" panose="02010600030101010101" pitchFamily="2" charset="-122"/>
              </a:rPr>
              <a:t>）夫妻身份关系终止</a:t>
            </a:r>
          </a:p>
          <a:p>
            <a:pPr marR="0" lvl="4" rtl="0"/>
            <a:r>
              <a:rPr lang="zh-CN" altLang="en-US" b="0" i="0" u="none" strike="noStrike" kern="100" baseline="0" dirty="0">
                <a:latin typeface="宋体" panose="02010600030101010101" pitchFamily="2" charset="-122"/>
                <a:ea typeface="等线 Light" panose="02010600030101010101" pitchFamily="2" charset="-122"/>
              </a:rPr>
              <a:t>离婚将引起一系列的法律后果，首先意味着夫妻人身关系的断裂，夫妻身份终止，相应的人身权利义务因此消失，丧失夫妻相互继承权。</a:t>
            </a:r>
          </a:p>
          <a:p>
            <a:pPr marR="0" lvl="3" rtl="0"/>
            <a:r>
              <a:rPr lang="zh-CN" altLang="en-US" b="0" i="0" u="none" strike="noStrike" kern="100" baseline="0" dirty="0">
                <a:latin typeface="宋体" panose="02010600030101010101" pitchFamily="2" charset="-122"/>
                <a:ea typeface="宋体" panose="02010600030101010101" pitchFamily="2" charset="-122"/>
              </a:rPr>
              <a:t>（</a:t>
            </a:r>
            <a:r>
              <a:rPr lang="en-US" altLang="zh-CN" b="0" i="0" u="none" strike="noStrike" kern="100" baseline="0" dirty="0">
                <a:latin typeface="宋体" panose="02010600030101010101" pitchFamily="2" charset="-122"/>
                <a:ea typeface="宋体" panose="02010600030101010101" pitchFamily="2" charset="-122"/>
              </a:rPr>
              <a:t>2</a:t>
            </a:r>
            <a:r>
              <a:rPr lang="zh-CN" altLang="en-US" b="0" i="0" u="none" strike="noStrike" kern="100" baseline="0" dirty="0">
                <a:latin typeface="宋体" panose="02010600030101010101" pitchFamily="2" charset="-122"/>
                <a:ea typeface="宋体" panose="02010600030101010101" pitchFamily="2" charset="-122"/>
              </a:rPr>
              <a:t>）离婚后的子女抚养</a:t>
            </a:r>
          </a:p>
          <a:p>
            <a:pPr marR="0" lvl="4" rtl="0"/>
            <a:r>
              <a:rPr lang="zh-CN" altLang="en-US" b="0" i="0" u="none" strike="noStrike" kern="100" baseline="0" dirty="0">
                <a:latin typeface="宋体" panose="02010600030101010101" pitchFamily="2" charset="-122"/>
                <a:ea typeface="等线 Light" panose="02010600030101010101" pitchFamily="2" charset="-122"/>
              </a:rPr>
              <a:t>如双方生育子女，应当对子女的抚养问题进行妥善的安排。父母与子女间的关系，不因父母离婚而消除。离婚后，子女无论由父或者母直接抚养，仍是父母双方的子女，父母对于子女仍有抚养、教育和保护的权利和义务。离婚后涉及子女抚养的归属，法律按子女的年龄分情况进行了规定：对于不满两周岁的子女，以由母亲直接抚养为原则；已满两周岁的子女，如双方因抚养问题发生争执不能达成协议时，由人民法院根据双方的具体情况，按照最有利于未成年子女的原则判决。子女已满八周岁的，应当尊重子女的真实意愿。</a:t>
            </a:r>
          </a:p>
          <a:p>
            <a:pPr marR="0" lvl="4" rtl="0"/>
            <a:r>
              <a:rPr lang="zh-CN" altLang="en-US" b="0" i="0" u="none" strike="noStrike" kern="100" baseline="0" dirty="0">
                <a:solidFill>
                  <a:srgbClr val="000000"/>
                </a:solidFill>
                <a:latin typeface="宋体" panose="02010600030101010101" pitchFamily="2" charset="-122"/>
                <a:ea typeface="等线 Light" panose="02010600030101010101" pitchFamily="2" charset="-122"/>
              </a:rPr>
              <a:t>离婚后，一方直接抚养的子女，另一方应负担抚养费的一部或者全部，负担费用的多少和期限的长短，由双方协议；协议不成时，由人民法院判决。关于子女抚养费的协议或者判决，不妨碍子女在必要时向父母任何一方提出超过协议或者判决原定数额的合理要求。抚养费的给付期限，一般至子女十八周岁为止。十六周岁以上不满十八周岁，以其劳动收入为主要生活来源，并能维持当地一般生活水平的，父母可以停止给付抚养费。</a:t>
            </a:r>
          </a:p>
          <a:p>
            <a:pPr marR="0" lvl="3" rtl="0"/>
            <a:r>
              <a:rPr lang="zh-CN" altLang="en-US" b="0" i="0" u="none" strike="noStrike" kern="100" baseline="0" dirty="0">
                <a:solidFill>
                  <a:srgbClr val="000000"/>
                </a:solidFill>
                <a:latin typeface="宋体" panose="02010600030101010101" pitchFamily="2" charset="-122"/>
                <a:ea typeface="宋体" panose="02010600030101010101" pitchFamily="2" charset="-122"/>
              </a:rPr>
              <a:t>（</a:t>
            </a:r>
            <a:r>
              <a:rPr lang="en-US" altLang="zh-CN" b="0" i="0" u="none" strike="noStrike" kern="100" baseline="0" dirty="0">
                <a:solidFill>
                  <a:srgbClr val="000000"/>
                </a:solidFill>
                <a:latin typeface="宋体" panose="02010600030101010101" pitchFamily="2" charset="-122"/>
                <a:ea typeface="宋体" panose="02010600030101010101" pitchFamily="2" charset="-122"/>
              </a:rPr>
              <a:t>3</a:t>
            </a:r>
            <a:r>
              <a:rPr lang="zh-CN" altLang="en-US" b="0" i="0" u="none" strike="noStrike" kern="100" baseline="0" dirty="0">
                <a:solidFill>
                  <a:srgbClr val="000000"/>
                </a:solidFill>
                <a:latin typeface="宋体" panose="02010600030101010101" pitchFamily="2" charset="-122"/>
                <a:ea typeface="宋体" panose="02010600030101010101" pitchFamily="2" charset="-122"/>
              </a:rPr>
              <a:t>）离婚后的子女探望</a:t>
            </a:r>
          </a:p>
          <a:p>
            <a:pPr marR="0" lvl="4" rtl="0"/>
            <a:r>
              <a:rPr lang="zh-CN" altLang="en-US" b="0" i="0" u="none" strike="noStrike" kern="100" baseline="0" dirty="0">
                <a:latin typeface="宋体" panose="02010600030101010101" pitchFamily="2" charset="-122"/>
                <a:ea typeface="等线 Light" panose="02010600030101010101" pitchFamily="2" charset="-122"/>
              </a:rPr>
              <a:t>离婚后，不直接抚养子女的父或者母，有探望子女的权利，另一方有协助的义务。探望权是一种身份权，非由法定事由不得加以限制或者剥夺，探望权能够保证非抚养一方能够定期与子女团聚，有利于未成年人的成长。行使探望权利的方式、时间由当事人协议；协议不成时，由人民法院判决。父或者母探望子女，不利于子女身心健康的，由人民法院依法中止探望的权利；中止的事由消失后，应当恢复探望的权利。</a:t>
            </a:r>
            <a:endParaRPr lang="en-US" altLang="zh-CN" b="0" i="0" u="none" strike="noStrike" kern="100" baseline="0" dirty="0">
              <a:latin typeface="宋体"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17293774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EF82A8C-2AFC-4C9B-84AF-FC4F78589F56}"/>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84D40411-6E84-4EC8-84C8-8729BAAAE515}"/>
              </a:ext>
            </a:extLst>
          </p:cNvPr>
          <p:cNvSpPr>
            <a:spLocks noGrp="1"/>
          </p:cNvSpPr>
          <p:nvPr>
            <p:ph type="body" idx="1"/>
          </p:nvPr>
        </p:nvSpPr>
        <p:spPr/>
        <p:txBody>
          <a:bodyPr>
            <a:normAutofit/>
          </a:bodyPr>
          <a:lstStyle/>
          <a:p>
            <a:pPr marR="0" lvl="2" rtl="0"/>
            <a:r>
              <a:rPr lang="en-US" altLang="zh-CN" b="0" i="0" u="none" strike="noStrike" kern="100" baseline="0" dirty="0">
                <a:latin typeface="等线 Light" panose="02010600030101010101" pitchFamily="2" charset="-122"/>
                <a:ea typeface="宋体" panose="02010600030101010101" pitchFamily="2" charset="-122"/>
              </a:rPr>
              <a:t>2</a:t>
            </a:r>
            <a:r>
              <a:rPr lang="zh-CN" altLang="en-US" b="0" i="0" u="none" strike="noStrike" kern="100" baseline="0" dirty="0">
                <a:latin typeface="等线 Light" panose="02010600030101010101" pitchFamily="2" charset="-122"/>
                <a:ea typeface="宋体" panose="02010600030101010101" pitchFamily="2" charset="-122"/>
              </a:rPr>
              <a:t>、财产关系的法律后果</a:t>
            </a:r>
          </a:p>
          <a:p>
            <a:pPr marR="0" lvl="3" rtl="0"/>
            <a:r>
              <a:rPr lang="zh-CN" altLang="en-US" b="0" i="0" u="none" strike="noStrike" kern="100" baseline="0" dirty="0">
                <a:latin typeface="宋体" panose="02010600030101010101" pitchFamily="2" charset="-122"/>
                <a:ea typeface="宋体" panose="02010600030101010101" pitchFamily="2" charset="-122"/>
              </a:rPr>
              <a:t>离婚不仅解除夫妻间的人身关系，也将产生终止夫妻财产关系的效果。离婚时夫妻共同财产应当进行分割，夫妻共同债务应当依法进行清偿。</a:t>
            </a:r>
          </a:p>
          <a:p>
            <a:pPr marR="0" lvl="3" rtl="0"/>
            <a:r>
              <a:rPr lang="zh-CN" altLang="en-US" b="0" i="0" u="none" strike="noStrike" kern="100" baseline="0" dirty="0">
                <a:latin typeface="宋体" panose="02010600030101010101" pitchFamily="2" charset="-122"/>
                <a:ea typeface="宋体" panose="02010600030101010101" pitchFamily="2" charset="-122"/>
              </a:rPr>
              <a:t>对夫妻共同财产的分割应当</a:t>
            </a:r>
            <a:r>
              <a:rPr lang="zh-CN" altLang="en-US" b="0" i="0" u="none" strike="noStrike" kern="100" baseline="0" dirty="0">
                <a:solidFill>
                  <a:srgbClr val="000000"/>
                </a:solidFill>
                <a:latin typeface="宋体" panose="02010600030101010101" pitchFamily="2" charset="-122"/>
                <a:ea typeface="宋体" panose="02010600030101010101" pitchFamily="2" charset="-122"/>
              </a:rPr>
              <a:t>由双方协议处理；协议不成时，由人民法院根据财产的具体情况，按照照顾子女、女方和无过错方权益的原则判决。</a:t>
            </a:r>
          </a:p>
          <a:p>
            <a:pPr marR="0" lvl="3" rtl="0"/>
            <a:r>
              <a:rPr lang="zh-CN" altLang="en-US" b="0" i="0" u="none" strike="noStrike" kern="100" baseline="0" dirty="0">
                <a:latin typeface="宋体" panose="02010600030101010101" pitchFamily="2" charset="-122"/>
                <a:ea typeface="宋体" panose="02010600030101010101" pitchFamily="2" charset="-122"/>
              </a:rPr>
              <a:t>在分割夫妻共同财产时，一方隐藏、转移、变卖、毁损夫妻共同财产，或者伪造债务企图侵占另一方财产的，在离婚分割夫妻共同财产时，对隐藏、转移、变卖、毁损夫妻共同财产或者伪造债务的一方，可以少分或者不分。离婚后，另一方发现有上述行为的，可以向人民法院提起诉讼，请求再次分割夫妻共同财产。</a:t>
            </a:r>
          </a:p>
          <a:p>
            <a:pPr marR="0" lvl="3" rtl="0"/>
            <a:r>
              <a:rPr lang="zh-CN" altLang="en-US" b="0" i="0" u="none" strike="noStrike" kern="100" baseline="0" dirty="0">
                <a:solidFill>
                  <a:srgbClr val="000000"/>
                </a:solidFill>
                <a:latin typeface="宋体" panose="02010600030101010101" pitchFamily="2" charset="-122"/>
                <a:ea typeface="宋体" panose="02010600030101010101" pitchFamily="2" charset="-122"/>
              </a:rPr>
              <a:t>离婚时，夫妻共同债务，应当共同偿还。共同财产不足清偿或者财产归各自所有的，由双方协议清偿；协议不成时，由人民法院判决。</a:t>
            </a:r>
            <a:endParaRPr lang="en-US" altLang="zh-CN" b="0" i="0" u="none" strike="noStrike" kern="100" baseline="0" dirty="0">
              <a:solidFill>
                <a:srgbClr val="000000"/>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8218415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5BE4932-43FA-4393-8955-A3B998DF4EDD}"/>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44E3DF27-C08C-4D99-914B-469F2872E16C}"/>
              </a:ext>
            </a:extLst>
          </p:cNvPr>
          <p:cNvSpPr>
            <a:spLocks noGrp="1"/>
          </p:cNvSpPr>
          <p:nvPr>
            <p:ph type="body" idx="1"/>
          </p:nvPr>
        </p:nvSpPr>
        <p:spPr/>
        <p:txBody>
          <a:bodyPr>
            <a:normAutofit/>
          </a:bodyPr>
          <a:lstStyle/>
          <a:p>
            <a:pPr marR="0" lvl="2" rtl="0"/>
            <a:r>
              <a:rPr lang="en-US" altLang="zh-CN" b="0" i="0" u="none" strike="noStrike" kern="100" baseline="0" dirty="0">
                <a:latin typeface="等线 Light" panose="02010600030101010101" pitchFamily="2" charset="-122"/>
                <a:ea typeface="宋体" panose="02010600030101010101" pitchFamily="2" charset="-122"/>
              </a:rPr>
              <a:t>3</a:t>
            </a:r>
            <a:r>
              <a:rPr lang="zh-CN" altLang="en-US" b="0" i="0" u="none" strike="noStrike" kern="100" baseline="0" dirty="0">
                <a:latin typeface="等线 Light" panose="02010600030101010101" pitchFamily="2" charset="-122"/>
                <a:ea typeface="宋体" panose="02010600030101010101" pitchFamily="2" charset="-122"/>
              </a:rPr>
              <a:t>、离婚救济制度</a:t>
            </a:r>
          </a:p>
          <a:p>
            <a:pPr marR="0" lvl="3" rtl="0"/>
            <a:r>
              <a:rPr lang="zh-CN" altLang="en-US" b="0" i="0" u="none" strike="noStrike" kern="100" baseline="0" dirty="0">
                <a:latin typeface="宋体" panose="02010600030101010101" pitchFamily="2" charset="-122"/>
                <a:ea typeface="宋体" panose="02010600030101010101" pitchFamily="2" charset="-122"/>
              </a:rPr>
              <a:t>离婚经济帮助制度、离婚经济补偿制度，离婚损害赔偿制度三部分共同组成了我国的离婚救济制度体系，在保障离婚自由的同时妥善解决家庭纠纷，更好的保护离婚夫妻中弱势一方的法律权益。离婚救济制度彰显了婚姻关系中的人文关怀精神，符合时代和社会的发展。</a:t>
            </a:r>
          </a:p>
          <a:p>
            <a:pPr marR="0" lvl="3" rtl="0"/>
            <a:r>
              <a:rPr lang="zh-CN" altLang="en-US" b="0" i="0" u="none" strike="noStrike" kern="100" baseline="0" dirty="0">
                <a:latin typeface="宋体" panose="02010600030101010101" pitchFamily="2" charset="-122"/>
                <a:ea typeface="宋体" panose="02010600030101010101" pitchFamily="2" charset="-122"/>
              </a:rPr>
              <a:t>（</a:t>
            </a:r>
            <a:r>
              <a:rPr lang="en-US" altLang="zh-CN" b="0" i="0" u="none" strike="noStrike" kern="100" baseline="0" dirty="0">
                <a:latin typeface="宋体" panose="02010600030101010101" pitchFamily="2" charset="-122"/>
                <a:ea typeface="宋体" panose="02010600030101010101" pitchFamily="2" charset="-122"/>
              </a:rPr>
              <a:t>1</a:t>
            </a:r>
            <a:r>
              <a:rPr lang="zh-CN" altLang="en-US" b="0" i="0" u="none" strike="noStrike" kern="100" baseline="0" dirty="0">
                <a:latin typeface="宋体" panose="02010600030101010101" pitchFamily="2" charset="-122"/>
                <a:ea typeface="宋体" panose="02010600030101010101" pitchFamily="2" charset="-122"/>
              </a:rPr>
              <a:t>）离婚经济帮助制度</a:t>
            </a:r>
          </a:p>
          <a:p>
            <a:pPr marR="0" lvl="3" rtl="0"/>
            <a:r>
              <a:rPr lang="zh-CN" altLang="en-US" b="0" i="0" u="none" strike="noStrike" kern="100" baseline="0" dirty="0">
                <a:latin typeface="宋体" panose="02010600030101010101" pitchFamily="2" charset="-122"/>
                <a:ea typeface="宋体" panose="02010600030101010101" pitchFamily="2" charset="-122"/>
              </a:rPr>
              <a:t>离婚时的经济帮助是指夫妻离婚时，一方生活确有困难，经双方协议或由法院判决，有负担能力的一方应当给予其适当帮助的法律制度。在条件上此处的经济帮助仅限于离婚时，且提供帮助的一方必须有负担能力。离婚导致婚姻关系的解除，夫妻双方间的不再相互负担权利义务，任意一方无权向另一方索要抚养费，但夫妻一方因客观原因可能在离婚后生活陷于困难，需要救济。“本来人们的生活困难问题应该是一个社会问题，应由社会保障机制加以解决，但在社会保障不健全的情况下，只好让有关人员担负起这项任务，以让另一方配偶提供经济帮助为内容的离婚经济帮助制度就是在此基础上产生的既便宜又较公平的一项制度。”该制度的设立能在实现离婚自由的同时保障弱势一方的利益，体现了人道主义关怀，有利于离婚纠纷的圆满解决。 </a:t>
            </a:r>
          </a:p>
          <a:p>
            <a:pPr lvl="4"/>
            <a:r>
              <a:rPr lang="zh-CN" altLang="en-US" b="0" dirty="0"/>
              <a:t> 巫昌祯主编，</a:t>
            </a:r>
            <a:r>
              <a:rPr lang="en-US" altLang="zh-CN" b="0" dirty="0"/>
              <a:t>《</a:t>
            </a:r>
            <a:r>
              <a:rPr lang="zh-CN" altLang="en-US" b="0" dirty="0"/>
              <a:t>婚姻法执行状况调查</a:t>
            </a:r>
            <a:r>
              <a:rPr lang="en-US" altLang="zh-CN" b="0" dirty="0"/>
              <a:t>》</a:t>
            </a:r>
            <a:r>
              <a:rPr lang="zh-CN" altLang="en-US" b="0" dirty="0"/>
              <a:t>，中央文献出版社，</a:t>
            </a:r>
            <a:r>
              <a:rPr lang="en-US" altLang="zh-CN" b="0" dirty="0"/>
              <a:t>2004</a:t>
            </a:r>
            <a:r>
              <a:rPr lang="zh-CN" altLang="en-US" b="0" dirty="0"/>
              <a:t>年版，第</a:t>
            </a:r>
            <a:r>
              <a:rPr lang="en-US" altLang="zh-CN" b="0" dirty="0"/>
              <a:t>64</a:t>
            </a:r>
            <a:r>
              <a:rPr lang="zh-CN" altLang="en-US" b="0" dirty="0"/>
              <a:t>页。</a:t>
            </a:r>
            <a:endParaRPr lang="en-US" altLang="zh-CN" b="0" dirty="0"/>
          </a:p>
        </p:txBody>
      </p:sp>
    </p:spTree>
    <p:extLst>
      <p:ext uri="{BB962C8B-B14F-4D97-AF65-F5344CB8AC3E}">
        <p14:creationId xmlns:p14="http://schemas.microsoft.com/office/powerpoint/2010/main" val="1234066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A5A5EA6-B636-4209-8A50-907857CE4692}"/>
              </a:ext>
            </a:extLst>
          </p:cNvPr>
          <p:cNvSpPr>
            <a:spLocks noGrp="1"/>
          </p:cNvSpPr>
          <p:nvPr>
            <p:ph type="title"/>
          </p:nvPr>
        </p:nvSpPr>
        <p:spPr/>
        <p:txBody>
          <a:bodyPr>
            <a:normAutofit/>
          </a:bodyPr>
          <a:lstStyle/>
          <a:p>
            <a:pPr marR="0" rtl="0"/>
            <a:r>
              <a:rPr lang="zh-CN" altLang="en-US" b="0" i="0" u="none" strike="noStrike" kern="2200" baseline="0" dirty="0">
                <a:latin typeface="Times New Roman" panose="02020603050405020304" pitchFamily="18" charset="0"/>
                <a:ea typeface="宋体" panose="02010600030101010101" pitchFamily="2" charset="-122"/>
              </a:rPr>
              <a:t>第一节 婚姻家庭关系的法规与政策</a:t>
            </a:r>
          </a:p>
        </p:txBody>
      </p:sp>
      <p:sp>
        <p:nvSpPr>
          <p:cNvPr id="3" name="文本占位符 2">
            <a:extLst>
              <a:ext uri="{FF2B5EF4-FFF2-40B4-BE49-F238E27FC236}">
                <a16:creationId xmlns:a16="http://schemas.microsoft.com/office/drawing/2014/main" id="{99078692-E93E-48FF-9D7C-EBA54225F68A}"/>
              </a:ext>
            </a:extLst>
          </p:cNvPr>
          <p:cNvSpPr>
            <a:spLocks noGrp="1"/>
          </p:cNvSpPr>
          <p:nvPr>
            <p:ph type="body" idx="1"/>
          </p:nvPr>
        </p:nvSpPr>
        <p:spPr/>
        <p:txBody>
          <a:bodyPr>
            <a:normAutofit fontScale="85000" lnSpcReduction="20000"/>
          </a:bodyPr>
          <a:lstStyle/>
          <a:p>
            <a:pPr lvl="0"/>
            <a:r>
              <a:rPr lang="zh-CN" altLang="en-US" b="0" i="0" u="none" strike="noStrike" baseline="0" dirty="0">
                <a:latin typeface="宋体" panose="02010600030101010101" pitchFamily="2" charset="-122"/>
                <a:ea typeface="宋体" panose="02010600030101010101" pitchFamily="2" charset="-122"/>
              </a:rPr>
              <a:t>婚姻家庭关系</a:t>
            </a:r>
            <a:r>
              <a:rPr lang="zh-CN" altLang="en-US" b="0" i="0" u="none" strike="noStrike" baseline="0" dirty="0">
                <a:solidFill>
                  <a:srgbClr val="171920"/>
                </a:solidFill>
                <a:latin typeface="宋体" panose="02010600030101010101" pitchFamily="2" charset="-122"/>
                <a:ea typeface="宋体" panose="02010600030101010101" pitchFamily="2" charset="-122"/>
              </a:rPr>
              <a:t>是社会工作者的重点服务领域之一，相关法律法规既调整夫妻关系，也调整家庭关系，在内容上包括婚姻家庭成员间人身和财产上的权利义务，涉及结婚与离婚的条件和程序、夫妻共同财产及债务的处理、家庭成员间的人身及财产关系等，是本章最为重点的一节。</a:t>
            </a:r>
          </a:p>
          <a:p>
            <a:pPr marR="0" lvl="0" rtl="0"/>
            <a:r>
              <a:rPr lang="en-US" altLang="zh-CN" b="0" i="0" u="none" strike="noStrike" baseline="0" dirty="0">
                <a:solidFill>
                  <a:srgbClr val="000000"/>
                </a:solidFill>
                <a:latin typeface="宋体" panose="02010600030101010101" pitchFamily="2" charset="-122"/>
                <a:ea typeface="宋体" panose="02010600030101010101" pitchFamily="2" charset="-122"/>
              </a:rPr>
              <a:t>1950</a:t>
            </a:r>
            <a:r>
              <a:rPr lang="zh-CN" altLang="en-US" b="0" i="0" u="none" strike="noStrike" baseline="0" dirty="0">
                <a:solidFill>
                  <a:srgbClr val="000000"/>
                </a:solidFill>
                <a:latin typeface="宋体" panose="02010600030101010101" pitchFamily="2" charset="-122"/>
                <a:ea typeface="宋体" panose="02010600030101010101" pitchFamily="2" charset="-122"/>
              </a:rPr>
              <a:t>年颁布的</a:t>
            </a:r>
            <a:r>
              <a:rPr lang="en-US" altLang="zh-CN" b="0" i="0" u="none" strike="noStrike" baseline="0" dirty="0">
                <a:solidFill>
                  <a:srgbClr val="000000"/>
                </a:solidFill>
                <a:latin typeface="宋体" panose="02010600030101010101" pitchFamily="2" charset="-122"/>
                <a:ea typeface="宋体" panose="02010600030101010101" pitchFamily="2" charset="-122"/>
              </a:rPr>
              <a:t>《</a:t>
            </a:r>
            <a:r>
              <a:rPr lang="zh-CN" altLang="en-US" b="0" i="0" u="none" strike="noStrike" baseline="0" dirty="0">
                <a:solidFill>
                  <a:srgbClr val="000000"/>
                </a:solidFill>
                <a:latin typeface="宋体" panose="02010600030101010101" pitchFamily="2" charset="-122"/>
                <a:ea typeface="宋体" panose="02010600030101010101" pitchFamily="2" charset="-122"/>
              </a:rPr>
              <a:t>中华人民共和国婚姻法</a:t>
            </a:r>
            <a:r>
              <a:rPr lang="en-US" altLang="zh-CN" b="0" i="0" u="none" strike="noStrike" baseline="0" dirty="0">
                <a:solidFill>
                  <a:srgbClr val="000000"/>
                </a:solidFill>
                <a:latin typeface="宋体" panose="02010600030101010101" pitchFamily="2" charset="-122"/>
                <a:ea typeface="宋体" panose="02010600030101010101" pitchFamily="2" charset="-122"/>
              </a:rPr>
              <a:t>》</a:t>
            </a:r>
            <a:r>
              <a:rPr lang="zh-CN" altLang="en-US" b="0" i="0" u="none" strike="noStrike" baseline="0" dirty="0">
                <a:solidFill>
                  <a:srgbClr val="000000"/>
                </a:solidFill>
                <a:latin typeface="宋体" panose="02010600030101010101" pitchFamily="2" charset="-122"/>
                <a:ea typeface="宋体" panose="02010600030101010101" pitchFamily="2" charset="-122"/>
              </a:rPr>
              <a:t>（下文简称</a:t>
            </a:r>
            <a:r>
              <a:rPr lang="en-US" altLang="zh-CN" b="0" i="0" u="none" strike="noStrike" baseline="0" dirty="0">
                <a:solidFill>
                  <a:srgbClr val="000000"/>
                </a:solidFill>
                <a:latin typeface="宋体" panose="02010600030101010101" pitchFamily="2" charset="-122"/>
                <a:ea typeface="宋体" panose="02010600030101010101" pitchFamily="2" charset="-122"/>
              </a:rPr>
              <a:t>《</a:t>
            </a:r>
            <a:r>
              <a:rPr lang="zh-CN" altLang="en-US" b="0" i="0" u="none" strike="noStrike" baseline="0" dirty="0">
                <a:solidFill>
                  <a:srgbClr val="000000"/>
                </a:solidFill>
                <a:latin typeface="宋体" panose="02010600030101010101" pitchFamily="2" charset="-122"/>
                <a:ea typeface="宋体" panose="02010600030101010101" pitchFamily="2" charset="-122"/>
              </a:rPr>
              <a:t>婚姻法</a:t>
            </a:r>
            <a:r>
              <a:rPr lang="en-US" altLang="zh-CN" b="0" i="0" u="none" strike="noStrike" baseline="0" dirty="0">
                <a:solidFill>
                  <a:srgbClr val="000000"/>
                </a:solidFill>
                <a:latin typeface="宋体" panose="02010600030101010101" pitchFamily="2" charset="-122"/>
                <a:ea typeface="宋体" panose="02010600030101010101" pitchFamily="2" charset="-122"/>
              </a:rPr>
              <a:t>》</a:t>
            </a:r>
            <a:r>
              <a:rPr lang="zh-CN" altLang="en-US" b="0" i="0" u="none" strike="noStrike" baseline="0" dirty="0">
                <a:solidFill>
                  <a:srgbClr val="000000"/>
                </a:solidFill>
                <a:latin typeface="宋体" panose="02010600030101010101" pitchFamily="2" charset="-122"/>
                <a:ea typeface="宋体" panose="02010600030101010101" pitchFamily="2" charset="-122"/>
              </a:rPr>
              <a:t>）是新中国成立后我国制定的第一部法律，主要任务是废除封建主义婚姻家庭制度。此后的三十多年来，人们的生活发生了翻天覆地的变化，“婚姻家庭领域出现了新的情况和问题。如：封建婚姻回潮，道德水平下降，法律观念淡薄等等。”为了更好地解决婚姻家庭关系中的新问题，我国对</a:t>
            </a:r>
            <a:r>
              <a:rPr lang="en-US" altLang="zh-CN" b="0" i="0" u="none" strike="noStrike" baseline="0" dirty="0">
                <a:solidFill>
                  <a:srgbClr val="000000"/>
                </a:solidFill>
                <a:latin typeface="宋体" panose="02010600030101010101" pitchFamily="2" charset="-122"/>
                <a:ea typeface="宋体" panose="02010600030101010101" pitchFamily="2" charset="-122"/>
              </a:rPr>
              <a:t>1950</a:t>
            </a:r>
            <a:r>
              <a:rPr lang="zh-CN" altLang="en-US" b="0" i="0" u="none" strike="noStrike" baseline="0" dirty="0">
                <a:solidFill>
                  <a:srgbClr val="000000"/>
                </a:solidFill>
                <a:latin typeface="宋体" panose="02010600030101010101" pitchFamily="2" charset="-122"/>
                <a:ea typeface="宋体" panose="02010600030101010101" pitchFamily="2" charset="-122"/>
              </a:rPr>
              <a:t>年</a:t>
            </a:r>
            <a:r>
              <a:rPr lang="en-US" altLang="zh-CN" b="0" i="0" u="none" strike="noStrike" baseline="0" dirty="0">
                <a:solidFill>
                  <a:srgbClr val="000000"/>
                </a:solidFill>
                <a:latin typeface="宋体" panose="02010600030101010101" pitchFamily="2" charset="-122"/>
                <a:ea typeface="宋体" panose="02010600030101010101" pitchFamily="2" charset="-122"/>
              </a:rPr>
              <a:t>《</a:t>
            </a:r>
            <a:r>
              <a:rPr lang="zh-CN" altLang="en-US" b="0" i="0" u="none" strike="noStrike" baseline="0" dirty="0">
                <a:solidFill>
                  <a:srgbClr val="000000"/>
                </a:solidFill>
                <a:latin typeface="宋体" panose="02010600030101010101" pitchFamily="2" charset="-122"/>
                <a:ea typeface="宋体" panose="02010600030101010101" pitchFamily="2" charset="-122"/>
              </a:rPr>
              <a:t>婚姻法</a:t>
            </a:r>
            <a:r>
              <a:rPr lang="en-US" altLang="zh-CN" b="0" i="0" u="none" strike="noStrike" baseline="0" dirty="0">
                <a:solidFill>
                  <a:srgbClr val="000000"/>
                </a:solidFill>
                <a:latin typeface="宋体" panose="02010600030101010101" pitchFamily="2" charset="-122"/>
                <a:ea typeface="宋体" panose="02010600030101010101" pitchFamily="2" charset="-122"/>
              </a:rPr>
              <a:t>》</a:t>
            </a:r>
            <a:r>
              <a:rPr lang="zh-CN" altLang="en-US" b="0" i="0" u="none" strike="noStrike" baseline="0" dirty="0">
                <a:solidFill>
                  <a:srgbClr val="000000"/>
                </a:solidFill>
                <a:latin typeface="宋体" panose="02010600030101010101" pitchFamily="2" charset="-122"/>
                <a:ea typeface="宋体" panose="02010600030101010101" pitchFamily="2" charset="-122"/>
              </a:rPr>
              <a:t>进行了修订，并于</a:t>
            </a:r>
            <a:r>
              <a:rPr lang="en-US" altLang="zh-CN" b="0" i="0" u="none" strike="noStrike" baseline="0" dirty="0">
                <a:solidFill>
                  <a:srgbClr val="000000"/>
                </a:solidFill>
                <a:latin typeface="宋体" panose="02010600030101010101" pitchFamily="2" charset="-122"/>
                <a:ea typeface="宋体" panose="02010600030101010101" pitchFamily="2" charset="-122"/>
              </a:rPr>
              <a:t>1980</a:t>
            </a:r>
            <a:r>
              <a:rPr lang="zh-CN" altLang="en-US" b="0" i="0" u="none" strike="noStrike" baseline="0" dirty="0">
                <a:solidFill>
                  <a:srgbClr val="000000"/>
                </a:solidFill>
                <a:latin typeface="宋体" panose="02010600030101010101" pitchFamily="2" charset="-122"/>
                <a:ea typeface="宋体" panose="02010600030101010101" pitchFamily="2" charset="-122"/>
              </a:rPr>
              <a:t>年</a:t>
            </a:r>
            <a:r>
              <a:rPr lang="en-US" altLang="zh-CN" b="0" i="0" u="none" strike="noStrike" baseline="0" dirty="0">
                <a:solidFill>
                  <a:srgbClr val="000000"/>
                </a:solidFill>
                <a:latin typeface="宋体" panose="02010600030101010101" pitchFamily="2" charset="-122"/>
                <a:ea typeface="宋体" panose="02010600030101010101" pitchFamily="2" charset="-122"/>
              </a:rPr>
              <a:t>9</a:t>
            </a:r>
            <a:r>
              <a:rPr lang="zh-CN" altLang="en-US" b="0" i="0" u="none" strike="noStrike" baseline="0" dirty="0">
                <a:solidFill>
                  <a:srgbClr val="000000"/>
                </a:solidFill>
                <a:latin typeface="宋体" panose="02010600030101010101" pitchFamily="2" charset="-122"/>
                <a:ea typeface="宋体" panose="02010600030101010101" pitchFamily="2" charset="-122"/>
              </a:rPr>
              <a:t>月公布，</a:t>
            </a:r>
            <a:r>
              <a:rPr lang="en-US" altLang="zh-CN" b="0" i="0" u="none" strike="noStrike" baseline="0" dirty="0">
                <a:solidFill>
                  <a:srgbClr val="000000"/>
                </a:solidFill>
                <a:latin typeface="宋体" panose="02010600030101010101" pitchFamily="2" charset="-122"/>
                <a:ea typeface="宋体" panose="02010600030101010101" pitchFamily="2" charset="-122"/>
              </a:rPr>
              <a:t>1981</a:t>
            </a:r>
            <a:r>
              <a:rPr lang="zh-CN" altLang="en-US" b="0" i="0" u="none" strike="noStrike" baseline="0" dirty="0">
                <a:solidFill>
                  <a:srgbClr val="000000"/>
                </a:solidFill>
                <a:latin typeface="宋体" panose="02010600030101010101" pitchFamily="2" charset="-122"/>
                <a:ea typeface="宋体" panose="02010600030101010101" pitchFamily="2" charset="-122"/>
              </a:rPr>
              <a:t>年</a:t>
            </a:r>
            <a:r>
              <a:rPr lang="en-US" altLang="zh-CN" b="0" i="0" u="none" strike="noStrike" baseline="0" dirty="0">
                <a:solidFill>
                  <a:srgbClr val="000000"/>
                </a:solidFill>
                <a:latin typeface="宋体" panose="02010600030101010101" pitchFamily="2" charset="-122"/>
                <a:ea typeface="宋体" panose="02010600030101010101" pitchFamily="2" charset="-122"/>
              </a:rPr>
              <a:t>1</a:t>
            </a:r>
            <a:r>
              <a:rPr lang="zh-CN" altLang="en-US" b="0" i="0" u="none" strike="noStrike" baseline="0" dirty="0">
                <a:solidFill>
                  <a:srgbClr val="000000"/>
                </a:solidFill>
                <a:latin typeface="宋体" panose="02010600030101010101" pitchFamily="2" charset="-122"/>
                <a:ea typeface="宋体" panose="02010600030101010101" pitchFamily="2" charset="-122"/>
              </a:rPr>
              <a:t>月</a:t>
            </a:r>
            <a:r>
              <a:rPr lang="en-US" altLang="zh-CN" b="0" i="0" u="none" strike="noStrike" baseline="0" dirty="0">
                <a:solidFill>
                  <a:srgbClr val="000000"/>
                </a:solidFill>
                <a:latin typeface="宋体" panose="02010600030101010101" pitchFamily="2" charset="-122"/>
                <a:ea typeface="宋体" panose="02010600030101010101" pitchFamily="2" charset="-122"/>
              </a:rPr>
              <a:t>1</a:t>
            </a:r>
            <a:r>
              <a:rPr lang="zh-CN" altLang="en-US" b="0" i="0" u="none" strike="noStrike" baseline="0" dirty="0">
                <a:solidFill>
                  <a:srgbClr val="000000"/>
                </a:solidFill>
                <a:latin typeface="宋体" panose="02010600030101010101" pitchFamily="2" charset="-122"/>
                <a:ea typeface="宋体" panose="02010600030101010101" pitchFamily="2" charset="-122"/>
              </a:rPr>
              <a:t>日施行，使新的社会主义婚姻家庭制度得到了完善和发展。在</a:t>
            </a:r>
            <a:r>
              <a:rPr lang="en-US" altLang="zh-CN" b="0" i="0" u="none" strike="noStrike" baseline="0" dirty="0">
                <a:solidFill>
                  <a:srgbClr val="000000"/>
                </a:solidFill>
                <a:latin typeface="宋体" panose="02010600030101010101" pitchFamily="2" charset="-122"/>
                <a:ea typeface="宋体" panose="02010600030101010101" pitchFamily="2" charset="-122"/>
              </a:rPr>
              <a:t>20</a:t>
            </a:r>
            <a:r>
              <a:rPr lang="zh-CN" altLang="en-US" b="0" i="0" u="none" strike="noStrike" baseline="0" dirty="0">
                <a:solidFill>
                  <a:srgbClr val="000000"/>
                </a:solidFill>
                <a:latin typeface="宋体" panose="02010600030101010101" pitchFamily="2" charset="-122"/>
                <a:ea typeface="宋体" panose="02010600030101010101" pitchFamily="2" charset="-122"/>
              </a:rPr>
              <a:t>世纪后期，我国经济社会快速发展，人们对待婚姻家庭产生了新的观念追求，</a:t>
            </a:r>
            <a:r>
              <a:rPr lang="en-US" altLang="zh-CN" b="0" i="0" u="none" strike="noStrike" baseline="0" dirty="0">
                <a:solidFill>
                  <a:srgbClr val="000000"/>
                </a:solidFill>
                <a:latin typeface="宋体" panose="02010600030101010101" pitchFamily="2" charset="-122"/>
                <a:ea typeface="宋体" panose="02010600030101010101" pitchFamily="2" charset="-122"/>
              </a:rPr>
              <a:t>1980</a:t>
            </a:r>
            <a:r>
              <a:rPr lang="zh-CN" altLang="en-US" b="0" i="0" u="none" strike="noStrike" baseline="0" dirty="0">
                <a:solidFill>
                  <a:srgbClr val="000000"/>
                </a:solidFill>
                <a:latin typeface="宋体" panose="02010600030101010101" pitchFamily="2" charset="-122"/>
                <a:ea typeface="宋体" panose="02010600030101010101" pitchFamily="2" charset="-122"/>
              </a:rPr>
              <a:t>年</a:t>
            </a:r>
            <a:r>
              <a:rPr lang="en-US" altLang="zh-CN" b="0" i="0" u="none" strike="noStrike" baseline="0" dirty="0">
                <a:solidFill>
                  <a:srgbClr val="000000"/>
                </a:solidFill>
                <a:latin typeface="宋体" panose="02010600030101010101" pitchFamily="2" charset="-122"/>
                <a:ea typeface="宋体" panose="02010600030101010101" pitchFamily="2" charset="-122"/>
              </a:rPr>
              <a:t>《</a:t>
            </a:r>
            <a:r>
              <a:rPr lang="zh-CN" altLang="en-US" b="0" i="0" u="none" strike="noStrike" baseline="0" dirty="0">
                <a:solidFill>
                  <a:srgbClr val="000000"/>
                </a:solidFill>
                <a:latin typeface="宋体" panose="02010600030101010101" pitchFamily="2" charset="-122"/>
                <a:ea typeface="宋体" panose="02010600030101010101" pitchFamily="2" charset="-122"/>
              </a:rPr>
              <a:t>婚姻法</a:t>
            </a:r>
            <a:r>
              <a:rPr lang="en-US" altLang="zh-CN" b="0" i="0" u="none" strike="noStrike" baseline="0" dirty="0">
                <a:solidFill>
                  <a:srgbClr val="000000"/>
                </a:solidFill>
                <a:latin typeface="宋体" panose="02010600030101010101" pitchFamily="2" charset="-122"/>
                <a:ea typeface="宋体" panose="02010600030101010101" pitchFamily="2" charset="-122"/>
              </a:rPr>
              <a:t>》</a:t>
            </a:r>
            <a:r>
              <a:rPr lang="zh-CN" altLang="en-US" b="0" i="0" u="none" strike="noStrike" baseline="0" dirty="0">
                <a:solidFill>
                  <a:srgbClr val="000000"/>
                </a:solidFill>
                <a:latin typeface="宋体" panose="02010600030101010101" pitchFamily="2" charset="-122"/>
                <a:ea typeface="宋体" panose="02010600030101010101" pitchFamily="2" charset="-122"/>
              </a:rPr>
              <a:t>突显出很大的局限性、滞后性，为了适应转型后的婚姻家庭关系，</a:t>
            </a:r>
            <a:r>
              <a:rPr lang="en-US" altLang="zh-CN" b="0" i="0" u="none" strike="noStrike" baseline="0" dirty="0">
                <a:solidFill>
                  <a:srgbClr val="000000"/>
                </a:solidFill>
                <a:latin typeface="宋体" panose="02010600030101010101" pitchFamily="2" charset="-122"/>
                <a:ea typeface="宋体" panose="02010600030101010101" pitchFamily="2" charset="-122"/>
              </a:rPr>
              <a:t>2001</a:t>
            </a:r>
            <a:r>
              <a:rPr lang="zh-CN" altLang="en-US" b="0" i="0" u="none" strike="noStrike" baseline="0" dirty="0">
                <a:solidFill>
                  <a:srgbClr val="000000"/>
                </a:solidFill>
                <a:latin typeface="宋体" panose="02010600030101010101" pitchFamily="2" charset="-122"/>
                <a:ea typeface="宋体" panose="02010600030101010101" pitchFamily="2" charset="-122"/>
              </a:rPr>
              <a:t>年第九届全国人民代表大会常务委员会第二十一次会议重新修订并颁布了新的</a:t>
            </a:r>
            <a:r>
              <a:rPr lang="en-US" altLang="zh-CN" b="0" i="0" u="none" strike="noStrike" baseline="0" dirty="0">
                <a:solidFill>
                  <a:srgbClr val="000000"/>
                </a:solidFill>
                <a:latin typeface="宋体" panose="02010600030101010101" pitchFamily="2" charset="-122"/>
                <a:ea typeface="宋体" panose="02010600030101010101" pitchFamily="2" charset="-122"/>
              </a:rPr>
              <a:t>《</a:t>
            </a:r>
            <a:r>
              <a:rPr lang="zh-CN" altLang="en-US" b="0" i="0" u="none" strike="noStrike" baseline="0" dirty="0">
                <a:solidFill>
                  <a:srgbClr val="000000"/>
                </a:solidFill>
                <a:latin typeface="宋体" panose="02010600030101010101" pitchFamily="2" charset="-122"/>
                <a:ea typeface="宋体" panose="02010600030101010101" pitchFamily="2" charset="-122"/>
              </a:rPr>
              <a:t>婚姻法</a:t>
            </a:r>
            <a:r>
              <a:rPr lang="en-US" altLang="zh-CN" b="0" i="0" u="none" strike="noStrike" baseline="0" dirty="0">
                <a:solidFill>
                  <a:srgbClr val="000000"/>
                </a:solidFill>
                <a:latin typeface="宋体" panose="02010600030101010101" pitchFamily="2" charset="-122"/>
                <a:ea typeface="宋体" panose="02010600030101010101" pitchFamily="2" charset="-122"/>
              </a:rPr>
              <a:t>》</a:t>
            </a:r>
            <a:r>
              <a:rPr lang="zh-CN" altLang="en-US" b="0" i="0" u="none" strike="noStrike" baseline="0" dirty="0">
                <a:solidFill>
                  <a:srgbClr val="000000"/>
                </a:solidFill>
                <a:latin typeface="宋体" panose="02010600030101010101" pitchFamily="2" charset="-122"/>
                <a:ea typeface="宋体" panose="02010600030101010101" pitchFamily="2" charset="-122"/>
              </a:rPr>
              <a:t>。现婚姻家庭关系的相关法律已汇编至</a:t>
            </a:r>
            <a:r>
              <a:rPr lang="en-US" altLang="zh-CN" b="0" i="0" u="none" strike="noStrike" baseline="0" dirty="0">
                <a:solidFill>
                  <a:srgbClr val="000000"/>
                </a:solidFill>
                <a:latin typeface="宋体" panose="02010600030101010101" pitchFamily="2" charset="-122"/>
                <a:ea typeface="宋体" panose="02010600030101010101" pitchFamily="2" charset="-122"/>
              </a:rPr>
              <a:t>《</a:t>
            </a:r>
            <a:r>
              <a:rPr lang="zh-CN" altLang="en-US" b="0" i="0" u="none" strike="noStrike" baseline="0" dirty="0">
                <a:solidFill>
                  <a:srgbClr val="000000"/>
                </a:solidFill>
                <a:latin typeface="宋体" panose="02010600030101010101" pitchFamily="2" charset="-122"/>
                <a:ea typeface="宋体" panose="02010600030101010101" pitchFamily="2" charset="-122"/>
              </a:rPr>
              <a:t>民法典</a:t>
            </a:r>
            <a:r>
              <a:rPr lang="en-US" altLang="zh-CN" b="0" i="0" u="none" strike="noStrike" baseline="0" dirty="0">
                <a:solidFill>
                  <a:srgbClr val="000000"/>
                </a:solidFill>
                <a:latin typeface="宋体" panose="02010600030101010101" pitchFamily="2" charset="-122"/>
                <a:ea typeface="宋体" panose="02010600030101010101" pitchFamily="2" charset="-122"/>
              </a:rPr>
              <a:t>》</a:t>
            </a:r>
            <a:r>
              <a:rPr lang="zh-CN" altLang="en-US" b="0" i="0" u="none" strike="noStrike" baseline="0" dirty="0">
                <a:solidFill>
                  <a:srgbClr val="000000"/>
                </a:solidFill>
                <a:latin typeface="宋体" panose="02010600030101010101" pitchFamily="2" charset="-122"/>
                <a:ea typeface="宋体" panose="02010600030101010101" pitchFamily="2" charset="-122"/>
              </a:rPr>
              <a:t>中的“婚姻家庭编”进行规定。 </a:t>
            </a:r>
          </a:p>
        </p:txBody>
      </p:sp>
    </p:spTree>
    <p:extLst>
      <p:ext uri="{BB962C8B-B14F-4D97-AF65-F5344CB8AC3E}">
        <p14:creationId xmlns:p14="http://schemas.microsoft.com/office/powerpoint/2010/main" val="2291350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F96647A-CB42-441E-8A49-011B322CDD04}"/>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6CE74EEC-693C-474D-8111-E4F47050ED49}"/>
              </a:ext>
            </a:extLst>
          </p:cNvPr>
          <p:cNvSpPr>
            <a:spLocks noGrp="1"/>
          </p:cNvSpPr>
          <p:nvPr>
            <p:ph type="body" idx="1"/>
          </p:nvPr>
        </p:nvSpPr>
        <p:spPr/>
        <p:txBody>
          <a:bodyPr/>
          <a:lstStyle/>
          <a:p>
            <a:pPr marR="0" lvl="3" rtl="0"/>
            <a:r>
              <a:rPr lang="zh-CN" altLang="en-US" b="0" i="0" u="none" strike="noStrike" kern="100" baseline="0" dirty="0">
                <a:latin typeface="宋体" panose="02010600030101010101" pitchFamily="2" charset="-122"/>
                <a:ea typeface="宋体" panose="02010600030101010101" pitchFamily="2" charset="-122"/>
              </a:rPr>
              <a:t>（</a:t>
            </a:r>
            <a:r>
              <a:rPr lang="en-US" altLang="zh-CN" b="0" i="0" u="none" strike="noStrike" kern="100" baseline="0" dirty="0">
                <a:latin typeface="宋体" panose="02010600030101010101" pitchFamily="2" charset="-122"/>
                <a:ea typeface="宋体" panose="02010600030101010101" pitchFamily="2" charset="-122"/>
              </a:rPr>
              <a:t>2</a:t>
            </a:r>
            <a:r>
              <a:rPr lang="zh-CN" altLang="en-US" b="0" i="0" u="none" strike="noStrike" kern="100" baseline="0" dirty="0">
                <a:latin typeface="宋体" panose="02010600030101010101" pitchFamily="2" charset="-122"/>
                <a:ea typeface="宋体" panose="02010600030101010101" pitchFamily="2" charset="-122"/>
              </a:rPr>
              <a:t>）离婚经济补偿制度</a:t>
            </a:r>
          </a:p>
          <a:p>
            <a:pPr marR="0" lvl="3" rtl="0"/>
            <a:r>
              <a:rPr lang="zh-CN" altLang="en-US" b="0" i="0" u="none" strike="noStrike" kern="100" baseline="0" dirty="0">
                <a:latin typeface="宋体" panose="02010600030101010101" pitchFamily="2" charset="-122"/>
                <a:ea typeface="宋体" panose="02010600030101010101" pitchFamily="2" charset="-122"/>
              </a:rPr>
              <a:t>离婚经济补偿制度是指一方因抚育子女、照料老人、协助另一方工作等负担较多义务的，离婚时有权向另一方请求补偿，另一方应当予以补偿。在我国的家庭关系中，妇女操持家务的现象尤为普遍，离婚经济补偿制度将家庭劳务予以经济价值上的肯定，更好地实现公平公正，有利于保护婚姻一方当事人的合法权益。</a:t>
            </a:r>
            <a:endParaRPr lang="en-US" altLang="zh-CN" b="0" i="0" u="none" strike="noStrike" kern="100"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74815382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0C52C2D-56FA-45E3-9229-838AB29EC15E}"/>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B212140F-6BC0-4A9B-AE1F-624F2B827228}"/>
              </a:ext>
            </a:extLst>
          </p:cNvPr>
          <p:cNvSpPr>
            <a:spLocks noGrp="1"/>
          </p:cNvSpPr>
          <p:nvPr>
            <p:ph type="body" idx="1"/>
          </p:nvPr>
        </p:nvSpPr>
        <p:spPr/>
        <p:txBody>
          <a:bodyPr/>
          <a:lstStyle/>
          <a:p>
            <a:pPr marR="0" lvl="3" rtl="0"/>
            <a:r>
              <a:rPr lang="zh-CN" altLang="en-US" b="0" i="0" u="none" strike="noStrike" kern="100" baseline="0" dirty="0">
                <a:latin typeface="宋体" panose="02010600030101010101" pitchFamily="2" charset="-122"/>
                <a:ea typeface="宋体" panose="02010600030101010101" pitchFamily="2" charset="-122"/>
              </a:rPr>
              <a:t>（</a:t>
            </a:r>
            <a:r>
              <a:rPr lang="en-US" altLang="zh-CN" b="0" i="0" u="none" strike="noStrike" kern="100" baseline="0" dirty="0">
                <a:latin typeface="宋体" panose="02010600030101010101" pitchFamily="2" charset="-122"/>
                <a:ea typeface="宋体" panose="02010600030101010101" pitchFamily="2" charset="-122"/>
              </a:rPr>
              <a:t>3</a:t>
            </a:r>
            <a:r>
              <a:rPr lang="zh-CN" altLang="en-US" b="0" i="0" u="none" strike="noStrike" kern="100" baseline="0" dirty="0">
                <a:latin typeface="宋体" panose="02010600030101010101" pitchFamily="2" charset="-122"/>
                <a:ea typeface="宋体" panose="02010600030101010101" pitchFamily="2" charset="-122"/>
              </a:rPr>
              <a:t>）离婚损害赔偿制度</a:t>
            </a:r>
          </a:p>
          <a:p>
            <a:pPr marR="0" lvl="3" rtl="0"/>
            <a:r>
              <a:rPr lang="zh-CN" altLang="en-US" b="0" i="0" u="none" strike="noStrike" kern="100" baseline="0" dirty="0">
                <a:latin typeface="宋体" panose="02010600030101010101" pitchFamily="2" charset="-122"/>
                <a:ea typeface="宋体" panose="02010600030101010101" pitchFamily="2" charset="-122"/>
              </a:rPr>
              <a:t>离婚损害赔偿制度是指由于一方的重大过错损害了另一方的合法权益并且导致夫妻离婚的，没有过错的一方有权请求损害赔偿的法律制度。适用离婚损害赔偿制度首先需要具有损害事实，其次配偶一方有法定过错。根据</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民法典</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的规定，有下列情形之一，导致离婚的，无过错方有权请求损害赔偿</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一）重婚；（二）与他人同居；（三）实施家庭暴力；（四）虐待、遗弃家庭成员；（五）有其他重大过错。最后需要过错行为须与损害事实之间存在因果关系，且请求权人无过错。离婚损害赔偿制度使无过错方在离婚时得到物质上的补偿，具有抚慰受害方，弥补其精神损害，制裁过错方的功能。</a:t>
            </a:r>
            <a:endParaRPr lang="zh-CN" altLang="en-US" dirty="0"/>
          </a:p>
        </p:txBody>
      </p:sp>
    </p:spTree>
    <p:extLst>
      <p:ext uri="{BB962C8B-B14F-4D97-AF65-F5344CB8AC3E}">
        <p14:creationId xmlns:p14="http://schemas.microsoft.com/office/powerpoint/2010/main" val="9635056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6F30F1-470D-4B96-B5C2-8059348855A4}"/>
              </a:ext>
            </a:extLst>
          </p:cNvPr>
          <p:cNvSpPr>
            <a:spLocks noGrp="1"/>
          </p:cNvSpPr>
          <p:nvPr>
            <p:ph type="title"/>
          </p:nvPr>
        </p:nvSpPr>
        <p:spPr/>
        <p:txBody>
          <a:bodyPr/>
          <a:lstStyle/>
          <a:p>
            <a:pPr marR="0" rtl="0"/>
            <a:r>
              <a:rPr lang="zh-CN" altLang="en-US" b="0" i="0" u="none" strike="noStrike" kern="2200" baseline="0" dirty="0">
                <a:latin typeface="Times New Roman" panose="02020603050405020304" pitchFamily="18" charset="0"/>
                <a:ea typeface="宋体" panose="02010600030101010101" pitchFamily="2" charset="-122"/>
              </a:rPr>
              <a:t>第二节 收养关系的法规与政策</a:t>
            </a:r>
          </a:p>
        </p:txBody>
      </p:sp>
      <p:sp>
        <p:nvSpPr>
          <p:cNvPr id="3" name="文本占位符 2">
            <a:extLst>
              <a:ext uri="{FF2B5EF4-FFF2-40B4-BE49-F238E27FC236}">
                <a16:creationId xmlns:a16="http://schemas.microsoft.com/office/drawing/2014/main" id="{82CAA6E6-738D-43C2-8BD0-DD70C25D41FA}"/>
              </a:ext>
            </a:extLst>
          </p:cNvPr>
          <p:cNvSpPr>
            <a:spLocks noGrp="1"/>
          </p:cNvSpPr>
          <p:nvPr>
            <p:ph type="body" idx="1"/>
          </p:nvPr>
        </p:nvSpPr>
        <p:spPr/>
        <p:txBody>
          <a:bodyPr>
            <a:normAutofit/>
          </a:bodyPr>
          <a:lstStyle/>
          <a:p>
            <a:pPr marR="0" lvl="0" rtl="0"/>
            <a:r>
              <a:rPr lang="zh-CN" altLang="en-US" b="0" i="0" u="none" strike="noStrike" kern="100" baseline="0" dirty="0">
                <a:solidFill>
                  <a:srgbClr val="333333"/>
                </a:solidFill>
                <a:latin typeface="宋体" panose="02010600030101010101" pitchFamily="2" charset="-122"/>
                <a:ea typeface="宋体" panose="02010600030101010101" pitchFamily="2" charset="-122"/>
              </a:rPr>
              <a:t>收养是指公民依照法律规定的条件和程序领养他人子女为自己的子女，从而使原本没有父母子女关系的当事人之间产生法律拟制的父母子女关系的民事法律行为。</a:t>
            </a:r>
          </a:p>
          <a:p>
            <a:pPr marR="0" lvl="0" rtl="0"/>
            <a:r>
              <a:rPr lang="zh-CN" altLang="en-US" b="0" i="0" u="none" strike="noStrike" kern="100" baseline="0" dirty="0">
                <a:latin typeface="宋体" panose="02010600030101010101" pitchFamily="2" charset="-122"/>
                <a:ea typeface="宋体" panose="02010600030101010101" pitchFamily="2" charset="-122"/>
              </a:rPr>
              <a:t>目前我国在家庭收养关系方面主要的法律法规有：</a:t>
            </a:r>
            <a:r>
              <a:rPr lang="en-US" altLang="zh-CN" b="0" i="0" u="none" strike="noStrike" kern="100" baseline="0" dirty="0">
                <a:latin typeface="宋体" panose="02010600030101010101" pitchFamily="2" charset="-122"/>
                <a:ea typeface="宋体" panose="02010600030101010101" pitchFamily="2" charset="-122"/>
              </a:rPr>
              <a:t>1</a:t>
            </a:r>
            <a:r>
              <a:rPr lang="zh-CN" altLang="en-US" b="0" i="0" u="none" strike="noStrike" kern="100" baseline="0" dirty="0">
                <a:latin typeface="宋体" panose="02010600030101010101" pitchFamily="2" charset="-122"/>
                <a:ea typeface="宋体" panose="02010600030101010101" pitchFamily="2" charset="-122"/>
              </a:rPr>
              <a:t>、</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民法典</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的“婚姻家庭”编部分；</a:t>
            </a:r>
            <a:r>
              <a:rPr lang="en-US" altLang="zh-CN" b="0" i="0" u="none" strike="noStrike" kern="100" baseline="0" dirty="0">
                <a:latin typeface="宋体" panose="02010600030101010101" pitchFamily="2" charset="-122"/>
                <a:ea typeface="宋体" panose="02010600030101010101" pitchFamily="2" charset="-122"/>
              </a:rPr>
              <a:t>2</a:t>
            </a:r>
            <a:r>
              <a:rPr lang="zh-CN" altLang="en-US" b="0" i="0" u="none" strike="noStrike" kern="100" baseline="0" dirty="0">
                <a:latin typeface="宋体" panose="02010600030101010101" pitchFamily="2" charset="-122"/>
                <a:ea typeface="宋体" panose="02010600030101010101" pitchFamily="2" charset="-122"/>
              </a:rPr>
              <a:t>、</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中国公民收养子女登记办法</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，我国于</a:t>
            </a:r>
            <a:r>
              <a:rPr lang="en-US" altLang="zh-CN" b="0" i="0" u="none" strike="noStrike" kern="100" baseline="0" dirty="0">
                <a:latin typeface="宋体" panose="02010600030101010101" pitchFamily="2" charset="-122"/>
                <a:ea typeface="宋体" panose="02010600030101010101" pitchFamily="2" charset="-122"/>
              </a:rPr>
              <a:t>1999</a:t>
            </a:r>
            <a:r>
              <a:rPr lang="zh-CN" altLang="en-US" b="0" i="0" u="none" strike="noStrike" kern="100" baseline="0" dirty="0">
                <a:latin typeface="宋体" panose="02010600030101010101" pitchFamily="2" charset="-122"/>
                <a:ea typeface="宋体" panose="02010600030101010101" pitchFamily="2" charset="-122"/>
              </a:rPr>
              <a:t>年</a:t>
            </a:r>
            <a:r>
              <a:rPr lang="en-US" altLang="zh-CN" b="0" i="0" u="none" strike="noStrike" kern="100" baseline="0" dirty="0">
                <a:latin typeface="宋体" panose="02010600030101010101" pitchFamily="2" charset="-122"/>
                <a:ea typeface="宋体" panose="02010600030101010101" pitchFamily="2" charset="-122"/>
              </a:rPr>
              <a:t>5</a:t>
            </a:r>
            <a:r>
              <a:rPr lang="zh-CN" altLang="en-US" b="0" i="0" u="none" strike="noStrike" kern="100" baseline="0" dirty="0">
                <a:latin typeface="宋体" panose="02010600030101010101" pitchFamily="2" charset="-122"/>
                <a:ea typeface="宋体" panose="02010600030101010101" pitchFamily="2" charset="-122"/>
              </a:rPr>
              <a:t>月颁布，于</a:t>
            </a:r>
            <a:r>
              <a:rPr lang="en-US" altLang="zh-CN" b="0" i="0" u="none" strike="noStrike" kern="100" baseline="0" dirty="0">
                <a:latin typeface="宋体" panose="02010600030101010101" pitchFamily="2" charset="-122"/>
                <a:ea typeface="宋体" panose="02010600030101010101" pitchFamily="2" charset="-122"/>
              </a:rPr>
              <a:t>2019</a:t>
            </a:r>
            <a:r>
              <a:rPr lang="zh-CN" altLang="en-US" b="0" i="0" u="none" strike="noStrike" kern="100" baseline="0" dirty="0">
                <a:latin typeface="宋体" panose="02010600030101010101" pitchFamily="2" charset="-122"/>
                <a:ea typeface="宋体" panose="02010600030101010101" pitchFamily="2" charset="-122"/>
              </a:rPr>
              <a:t>年</a:t>
            </a:r>
            <a:r>
              <a:rPr lang="en-US" altLang="zh-CN" b="0" i="0" u="none" strike="noStrike" kern="100" baseline="0" dirty="0">
                <a:latin typeface="宋体" panose="02010600030101010101" pitchFamily="2" charset="-122"/>
                <a:ea typeface="宋体" panose="02010600030101010101" pitchFamily="2" charset="-122"/>
              </a:rPr>
              <a:t>3</a:t>
            </a:r>
            <a:r>
              <a:rPr lang="zh-CN" altLang="en-US" b="0" i="0" u="none" strike="noStrike" kern="100" baseline="0" dirty="0">
                <a:latin typeface="宋体" panose="02010600030101010101" pitchFamily="2" charset="-122"/>
                <a:ea typeface="宋体" panose="02010600030101010101" pitchFamily="2" charset="-122"/>
              </a:rPr>
              <a:t>月修正；</a:t>
            </a:r>
            <a:r>
              <a:rPr lang="en-US" altLang="zh-CN" b="0" i="0" u="none" strike="noStrike" kern="100" baseline="0" dirty="0">
                <a:latin typeface="宋体" panose="02010600030101010101" pitchFamily="2" charset="-122"/>
                <a:ea typeface="宋体" panose="02010600030101010101" pitchFamily="2" charset="-122"/>
              </a:rPr>
              <a:t>3</a:t>
            </a:r>
            <a:r>
              <a:rPr lang="zh-CN" altLang="en-US" b="0" i="0" u="none" strike="noStrike" kern="100" baseline="0" dirty="0">
                <a:latin typeface="宋体" panose="02010600030101010101" pitchFamily="2" charset="-122"/>
                <a:ea typeface="宋体" panose="02010600030101010101" pitchFamily="2" charset="-122"/>
              </a:rPr>
              <a:t>、</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外国人在中华人民共和国收养子女登记办法</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，现行此法于</a:t>
            </a:r>
            <a:r>
              <a:rPr lang="en-US" altLang="zh-CN" b="0" i="0" u="none" strike="noStrike" kern="100" baseline="0" dirty="0">
                <a:latin typeface="宋体" panose="02010600030101010101" pitchFamily="2" charset="-122"/>
                <a:ea typeface="宋体" panose="02010600030101010101" pitchFamily="2" charset="-122"/>
              </a:rPr>
              <a:t>1999</a:t>
            </a:r>
            <a:r>
              <a:rPr lang="zh-CN" altLang="en-US" b="0" i="0" u="none" strike="noStrike" kern="100" baseline="0" dirty="0">
                <a:latin typeface="宋体" panose="02010600030101010101" pitchFamily="2" charset="-122"/>
                <a:ea typeface="宋体" panose="02010600030101010101" pitchFamily="2" charset="-122"/>
              </a:rPr>
              <a:t>年</a:t>
            </a:r>
            <a:r>
              <a:rPr lang="en-US" altLang="zh-CN" b="0" i="0" u="none" strike="noStrike" kern="100" baseline="0" dirty="0">
                <a:latin typeface="宋体" panose="02010600030101010101" pitchFamily="2" charset="-122"/>
                <a:ea typeface="宋体" panose="02010600030101010101" pitchFamily="2" charset="-122"/>
              </a:rPr>
              <a:t>5</a:t>
            </a:r>
            <a:r>
              <a:rPr lang="zh-CN" altLang="en-US" b="0" i="0" u="none" strike="noStrike" kern="100" baseline="0" dirty="0">
                <a:latin typeface="宋体" panose="02010600030101010101" pitchFamily="2" charset="-122"/>
                <a:ea typeface="宋体" panose="02010600030101010101" pitchFamily="2" charset="-122"/>
              </a:rPr>
              <a:t>月颁布此行政法规。国内公民依法收养意识不断增强，社会工作者应当充分协助收养关系双方，通过办理收养登记，有效地保障收养关系当事人的合法权益，维护合法的收养关系，促进家庭和睦与社会安定。</a:t>
            </a:r>
            <a:endParaRPr lang="en-US" altLang="zh-CN" b="0" i="0" u="none" strike="noStrike" kern="100"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56775625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BE88635-EA07-4BD3-B0B7-497DBDB734C3}"/>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2736E673-5B44-4853-A3E0-CC8FA0299E30}"/>
              </a:ext>
            </a:extLst>
          </p:cNvPr>
          <p:cNvSpPr>
            <a:spLocks noGrp="1"/>
          </p:cNvSpPr>
          <p:nvPr>
            <p:ph type="body" idx="1"/>
          </p:nvPr>
        </p:nvSpPr>
        <p:spPr/>
        <p:txBody>
          <a:bodyPr>
            <a:normAutofit fontScale="92500" lnSpcReduction="10000"/>
          </a:bodyPr>
          <a:lstStyle/>
          <a:p>
            <a:pPr marR="0" lvl="0" rtl="0"/>
            <a:r>
              <a:rPr lang="zh-CN" altLang="en-US" b="0" i="0" u="none" strike="noStrike" kern="100" baseline="0" dirty="0">
                <a:latin typeface="等线 Light" panose="02010600030101010101" pitchFamily="2" charset="-122"/>
                <a:ea typeface="宋体" panose="02010600030101010101" pitchFamily="2" charset="-122"/>
              </a:rPr>
              <a:t>一、收养的原则</a:t>
            </a:r>
          </a:p>
          <a:p>
            <a:pPr marR="0" lvl="1" rtl="0"/>
            <a:r>
              <a:rPr lang="zh-CN" altLang="en-US" b="0" i="0" u="none" strike="noStrike" kern="100" baseline="0" dirty="0">
                <a:solidFill>
                  <a:srgbClr val="333333"/>
                </a:solidFill>
                <a:latin typeface="宋体" panose="02010600030101010101" pitchFamily="2" charset="-122"/>
                <a:ea typeface="宋体" panose="02010600030101010101" pitchFamily="2" charset="-122"/>
              </a:rPr>
              <a:t>收养的原则体现了收养制度的精神和意旨，是贯穿收养法律法规的基本准则，也是学习和掌握这部分法律规定的基础。</a:t>
            </a:r>
          </a:p>
          <a:p>
            <a:pPr marR="0" lvl="1" rtl="0"/>
            <a:r>
              <a:rPr lang="zh-CN" altLang="en-US" b="0" i="0" u="none" strike="noStrike" kern="100" baseline="0" dirty="0">
                <a:solidFill>
                  <a:srgbClr val="333333"/>
                </a:solidFill>
                <a:latin typeface="宋体" panose="02010600030101010101" pitchFamily="2" charset="-122"/>
                <a:ea typeface="宋体" panose="02010600030101010101" pitchFamily="2" charset="-122"/>
              </a:rPr>
              <a:t>（一）平等自愿原则</a:t>
            </a:r>
          </a:p>
          <a:p>
            <a:pPr marR="0" lvl="1" rtl="0"/>
            <a:r>
              <a:rPr lang="zh-CN" altLang="en-US" b="0" i="0" u="none" strike="noStrike" kern="100" baseline="0" dirty="0">
                <a:solidFill>
                  <a:srgbClr val="333333"/>
                </a:solidFill>
                <a:latin typeface="宋体" panose="02010600030101010101" pitchFamily="2" charset="-122"/>
                <a:ea typeface="宋体" panose="02010600030101010101" pitchFamily="2" charset="-122"/>
              </a:rPr>
              <a:t>这是指收养关系的成立必须建立在当事人法律地位平等，以及当事人自愿的基础上。收养行为属于民事法律行为，基于民事关系当事人法律地位平等。正因为收养人、被收养人以及送养人之间的法律地位平等，所以收养关系的成立必须遵循自愿的原则。法律规定收养人收养与送养人送养，应当双方自愿。收养八周岁以上未成年人的，应当征得被收养人的同意。</a:t>
            </a:r>
          </a:p>
          <a:p>
            <a:pPr marR="0" lvl="1" rtl="0"/>
            <a:r>
              <a:rPr lang="zh-CN" altLang="en-US" b="0" i="0" u="none" strike="noStrike" kern="100" baseline="0" dirty="0">
                <a:solidFill>
                  <a:srgbClr val="333333"/>
                </a:solidFill>
                <a:latin typeface="宋体" panose="02010600030101010101" pitchFamily="2" charset="-122"/>
                <a:ea typeface="宋体" panose="02010600030101010101" pitchFamily="2" charset="-122"/>
              </a:rPr>
              <a:t>（二）限制送养原则</a:t>
            </a:r>
          </a:p>
          <a:p>
            <a:pPr marR="0" lvl="1" rtl="0"/>
            <a:r>
              <a:rPr lang="zh-CN" altLang="en-US" b="0" i="0" u="none" strike="noStrike" kern="100" baseline="0" dirty="0">
                <a:solidFill>
                  <a:srgbClr val="333333"/>
                </a:solidFill>
                <a:latin typeface="宋体" panose="02010600030101010101" pitchFamily="2" charset="-122"/>
                <a:ea typeface="宋体" panose="02010600030101010101" pitchFamily="2" charset="-122"/>
              </a:rPr>
              <a:t>收养制度中限制送养的原则与婚姻制度中父母对子女法定的抚养教育义务紧密相连，因为父母对子女的抚养教育义务是一种法定义务，父母不得随意不承担义务，因此非因特殊困难，父母不得将子女送养。根据</a:t>
            </a:r>
            <a:r>
              <a:rPr lang="en-US" altLang="zh-CN" b="0" i="0" u="none" strike="noStrike" kern="100" baseline="0" dirty="0">
                <a:solidFill>
                  <a:srgbClr val="333333"/>
                </a:solidFill>
                <a:latin typeface="宋体" panose="02010600030101010101" pitchFamily="2" charset="-122"/>
                <a:ea typeface="宋体" panose="02010600030101010101" pitchFamily="2" charset="-122"/>
              </a:rPr>
              <a:t>《</a:t>
            </a:r>
            <a:r>
              <a:rPr lang="zh-CN" altLang="en-US" b="0" i="0" u="none" strike="noStrike" kern="100" baseline="0" dirty="0">
                <a:solidFill>
                  <a:srgbClr val="333333"/>
                </a:solidFill>
                <a:latin typeface="宋体" panose="02010600030101010101" pitchFamily="2" charset="-122"/>
                <a:ea typeface="宋体" panose="02010600030101010101" pitchFamily="2" charset="-122"/>
              </a:rPr>
              <a:t>民法典</a:t>
            </a:r>
            <a:r>
              <a:rPr lang="en-US" altLang="zh-CN" b="0" i="0" u="none" strike="noStrike" kern="100" baseline="0" dirty="0">
                <a:solidFill>
                  <a:srgbClr val="333333"/>
                </a:solidFill>
                <a:latin typeface="宋体" panose="02010600030101010101" pitchFamily="2" charset="-122"/>
                <a:ea typeface="宋体" panose="02010600030101010101" pitchFamily="2" charset="-122"/>
              </a:rPr>
              <a:t>》</a:t>
            </a:r>
            <a:r>
              <a:rPr lang="zh-CN" altLang="en-US" b="0" i="0" u="none" strike="noStrike" kern="100" baseline="0" dirty="0">
                <a:solidFill>
                  <a:srgbClr val="333333"/>
                </a:solidFill>
                <a:latin typeface="宋体" panose="02010600030101010101" pitchFamily="2" charset="-122"/>
                <a:ea typeface="宋体" panose="02010600030101010101" pitchFamily="2" charset="-122"/>
              </a:rPr>
              <a:t>的规定，即使未成年人的父母均不具备完全民事行为能力，该未成年人的监护人也不得将其送养，但是父母对该未成年人有严重危害可能的除外。同时规定，生父母送养子女，应当双方共同送养。</a:t>
            </a:r>
            <a:endParaRPr lang="en-US" altLang="zh-CN" b="0" i="0" u="none" strike="noStrike" kern="100" baseline="0" dirty="0">
              <a:solidFill>
                <a:srgbClr val="333333"/>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3081596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04A9AF8-703B-49F7-96ED-A0D1A09B7276}"/>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584E0FC9-95C4-4B85-B13D-3F096B0D467E}"/>
              </a:ext>
            </a:extLst>
          </p:cNvPr>
          <p:cNvSpPr>
            <a:spLocks noGrp="1"/>
          </p:cNvSpPr>
          <p:nvPr>
            <p:ph type="body" idx="1"/>
          </p:nvPr>
        </p:nvSpPr>
        <p:spPr/>
        <p:txBody>
          <a:bodyPr>
            <a:normAutofit lnSpcReduction="10000"/>
          </a:bodyPr>
          <a:lstStyle/>
          <a:p>
            <a:pPr marR="0" lvl="1" rtl="0"/>
            <a:r>
              <a:rPr lang="zh-CN" altLang="en-US" b="0" i="0" u="none" strike="noStrike" kern="100" baseline="0" dirty="0">
                <a:solidFill>
                  <a:srgbClr val="333333"/>
                </a:solidFill>
                <a:latin typeface="宋体" panose="02010600030101010101" pitchFamily="2" charset="-122"/>
                <a:ea typeface="宋体" panose="02010600030101010101" pitchFamily="2" charset="-122"/>
              </a:rPr>
              <a:t>（三）最有利于被收养人的原则</a:t>
            </a:r>
          </a:p>
          <a:p>
            <a:pPr marR="0" lvl="1" rtl="0"/>
            <a:r>
              <a:rPr lang="zh-CN" altLang="en-US" b="0" i="0" u="none" strike="noStrike" kern="100" baseline="0" dirty="0">
                <a:solidFill>
                  <a:srgbClr val="333333"/>
                </a:solidFill>
                <a:latin typeface="宋体" panose="02010600030101010101" pitchFamily="2" charset="-122"/>
                <a:ea typeface="宋体" panose="02010600030101010101" pitchFamily="2" charset="-122"/>
              </a:rPr>
              <a:t>收养应当遵循最有利于被收养人的原则，是调整收养关系的最高指导原则，旨在保障被收养人的权益，增进被收养人利益，改善其生活条件。如法律规定了被收养人的通常范围，即孤儿、弃婴、生父母无力抚养的未成年人可以作为被收养人。收养制度以法律的形式扶助幼孤未成年人，能够最大程度的帮助未成年人健康成长，同时适应社会发展和家庭生活的需要。</a:t>
            </a:r>
          </a:p>
          <a:p>
            <a:pPr marR="0" lvl="1" rtl="0"/>
            <a:r>
              <a:rPr lang="zh-CN" altLang="en-US" b="0" i="0" u="none" strike="noStrike" kern="100" baseline="0" dirty="0">
                <a:solidFill>
                  <a:srgbClr val="333333"/>
                </a:solidFill>
                <a:latin typeface="宋体" panose="02010600030101010101" pitchFamily="2" charset="-122"/>
                <a:ea typeface="宋体" panose="02010600030101010101" pitchFamily="2" charset="-122"/>
              </a:rPr>
              <a:t>（四）兼顾收养人的原则</a:t>
            </a:r>
          </a:p>
          <a:p>
            <a:pPr marR="0" lvl="1" rtl="0"/>
            <a:r>
              <a:rPr lang="zh-CN" altLang="en-US" b="0" i="0" u="none" strike="noStrike" kern="100" baseline="0" dirty="0">
                <a:solidFill>
                  <a:srgbClr val="333333"/>
                </a:solidFill>
                <a:latin typeface="宋体" panose="02010600030101010101" pitchFamily="2" charset="-122"/>
                <a:ea typeface="宋体" panose="02010600030101010101" pitchFamily="2" charset="-122"/>
              </a:rPr>
              <a:t>收养制度在重点保护被收养人的同时，也兼顾保护收养人的合法权益。收养的法定基本原则中明确说明“保障被收养人和收养人的合法权益”，因此，除保护被收养人外，收养人、送养人的利益也应当依法维护。如</a:t>
            </a:r>
            <a:r>
              <a:rPr lang="en-US" altLang="zh-CN" b="0" i="0" u="none" strike="noStrike" kern="100" baseline="0" dirty="0">
                <a:solidFill>
                  <a:srgbClr val="333333"/>
                </a:solidFill>
                <a:latin typeface="宋体" panose="02010600030101010101" pitchFamily="2" charset="-122"/>
                <a:ea typeface="宋体" panose="02010600030101010101" pitchFamily="2" charset="-122"/>
              </a:rPr>
              <a:t>《</a:t>
            </a:r>
            <a:r>
              <a:rPr lang="zh-CN" altLang="en-US" b="0" i="0" u="none" strike="noStrike" kern="100" baseline="0" dirty="0">
                <a:solidFill>
                  <a:srgbClr val="333333"/>
                </a:solidFill>
                <a:latin typeface="宋体" panose="02010600030101010101" pitchFamily="2" charset="-122"/>
                <a:ea typeface="宋体" panose="02010600030101010101" pitchFamily="2" charset="-122"/>
              </a:rPr>
              <a:t>民法典</a:t>
            </a:r>
            <a:r>
              <a:rPr lang="en-US" altLang="zh-CN" b="0" i="0" u="none" strike="noStrike" kern="100" baseline="0" dirty="0">
                <a:solidFill>
                  <a:srgbClr val="333333"/>
                </a:solidFill>
                <a:latin typeface="宋体" panose="02010600030101010101" pitchFamily="2" charset="-122"/>
                <a:ea typeface="宋体" panose="02010600030101010101" pitchFamily="2" charset="-122"/>
              </a:rPr>
              <a:t>》</a:t>
            </a:r>
            <a:r>
              <a:rPr lang="zh-CN" altLang="en-US" b="0" i="0" u="none" strike="noStrike" kern="100" baseline="0" dirty="0">
                <a:solidFill>
                  <a:srgbClr val="333333"/>
                </a:solidFill>
                <a:latin typeface="宋体" panose="02010600030101010101" pitchFamily="2" charset="-122"/>
                <a:ea typeface="宋体" panose="02010600030101010101" pitchFamily="2" charset="-122"/>
              </a:rPr>
              <a:t>规定收养关系解除后，经养父母抚养的成年养子女，对缺乏劳动能力又缺乏生活来源的养父母，应当给付生活费。生父母要求解除收养关系的，养父母可以要求生父母适当补偿收养期间支出的抚养费。</a:t>
            </a:r>
            <a:endParaRPr lang="en-US" altLang="zh-CN" b="0" i="0" u="none" strike="noStrike" kern="100" baseline="0" dirty="0">
              <a:solidFill>
                <a:srgbClr val="333333"/>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7373434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934C17D-0F77-4C48-9D1A-A48E34333C96}"/>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F8644712-FA59-4374-9A8E-F643BE5A5EF7}"/>
              </a:ext>
            </a:extLst>
          </p:cNvPr>
          <p:cNvSpPr>
            <a:spLocks noGrp="1"/>
          </p:cNvSpPr>
          <p:nvPr>
            <p:ph type="body" idx="1"/>
          </p:nvPr>
        </p:nvSpPr>
        <p:spPr/>
        <p:txBody>
          <a:bodyPr>
            <a:normAutofit lnSpcReduction="10000"/>
          </a:bodyPr>
          <a:lstStyle/>
          <a:p>
            <a:pPr marR="0" lvl="1" rtl="0"/>
            <a:r>
              <a:rPr lang="zh-CN" altLang="en-US" b="0" i="0" u="none" strike="noStrike" kern="100" baseline="0" dirty="0">
                <a:solidFill>
                  <a:srgbClr val="333333"/>
                </a:solidFill>
                <a:latin typeface="宋体" panose="02010600030101010101" pitchFamily="2" charset="-122"/>
                <a:ea typeface="宋体" panose="02010600030101010101" pitchFamily="2" charset="-122"/>
              </a:rPr>
              <a:t>（五）不得违背社会公德的原则</a:t>
            </a:r>
          </a:p>
          <a:p>
            <a:pPr marR="0" lvl="1" rtl="0"/>
            <a:r>
              <a:rPr lang="zh-CN" altLang="en-US" b="0" i="0" u="none" strike="noStrike" kern="100" baseline="0" dirty="0">
                <a:solidFill>
                  <a:srgbClr val="333333"/>
                </a:solidFill>
                <a:latin typeface="宋体" panose="02010600030101010101" pitchFamily="2" charset="-122"/>
                <a:ea typeface="宋体" panose="02010600030101010101" pitchFamily="2" charset="-122"/>
              </a:rPr>
              <a:t>收养子女，应当遵守社会公德，不得违背善良伦理风俗。如法律规定无配偶者收养异性子女的，收养人与被收养人的年龄应当相差四十周岁以上。</a:t>
            </a:r>
          </a:p>
          <a:p>
            <a:pPr marR="0" lvl="1" rtl="0"/>
            <a:r>
              <a:rPr lang="zh-CN" altLang="en-US" b="0" i="0" u="none" strike="noStrike" kern="100" baseline="0" dirty="0">
                <a:solidFill>
                  <a:srgbClr val="333333"/>
                </a:solidFill>
                <a:latin typeface="宋体" panose="02010600030101010101" pitchFamily="2" charset="-122"/>
                <a:ea typeface="宋体" panose="02010600030101010101" pitchFamily="2" charset="-122"/>
              </a:rPr>
              <a:t>（六）收养秘密受保护的原则</a:t>
            </a:r>
          </a:p>
          <a:p>
            <a:pPr marR="0" lvl="1" rtl="0"/>
            <a:r>
              <a:rPr lang="zh-CN" altLang="en-US" b="0" i="0" u="none" strike="noStrike" kern="100" baseline="0" dirty="0">
                <a:solidFill>
                  <a:srgbClr val="333333"/>
                </a:solidFill>
                <a:latin typeface="宋体" panose="02010600030101010101" pitchFamily="2" charset="-122"/>
                <a:ea typeface="宋体" panose="02010600030101010101" pitchFamily="2" charset="-122"/>
              </a:rPr>
              <a:t>收养关系的成立产生家庭成员间人身财产关系，属于公民的私密行为，如当事人要求保守秘密的，知情的其他人应当尊重收养关系各方当事人意愿，为其保密。</a:t>
            </a:r>
            <a:r>
              <a:rPr lang="en-US" altLang="zh-CN" b="0" i="0" u="none" strike="noStrike" kern="100" baseline="0" dirty="0">
                <a:solidFill>
                  <a:srgbClr val="333333"/>
                </a:solidFill>
                <a:latin typeface="宋体" panose="02010600030101010101" pitchFamily="2" charset="-122"/>
                <a:ea typeface="宋体" panose="02010600030101010101" pitchFamily="2" charset="-122"/>
              </a:rPr>
              <a:t>《</a:t>
            </a:r>
            <a:r>
              <a:rPr lang="zh-CN" altLang="en-US" b="0" i="0" u="none" strike="noStrike" kern="100" baseline="0" dirty="0">
                <a:solidFill>
                  <a:srgbClr val="333333"/>
                </a:solidFill>
                <a:latin typeface="宋体" panose="02010600030101010101" pitchFamily="2" charset="-122"/>
                <a:ea typeface="宋体" panose="02010600030101010101" pitchFamily="2" charset="-122"/>
              </a:rPr>
              <a:t>民法典</a:t>
            </a:r>
            <a:r>
              <a:rPr lang="en-US" altLang="zh-CN" b="0" i="0" u="none" strike="noStrike" kern="100" baseline="0" dirty="0">
                <a:solidFill>
                  <a:srgbClr val="333333"/>
                </a:solidFill>
                <a:latin typeface="宋体" panose="02010600030101010101" pitchFamily="2" charset="-122"/>
                <a:ea typeface="宋体" panose="02010600030101010101" pitchFamily="2" charset="-122"/>
              </a:rPr>
              <a:t>》</a:t>
            </a:r>
            <a:r>
              <a:rPr lang="zh-CN" altLang="en-US" b="0" i="0" u="none" strike="noStrike" kern="100" baseline="0" dirty="0">
                <a:solidFill>
                  <a:srgbClr val="333333"/>
                </a:solidFill>
                <a:latin typeface="宋体" panose="02010600030101010101" pitchFamily="2" charset="-122"/>
                <a:ea typeface="宋体" panose="02010600030101010101" pitchFamily="2" charset="-122"/>
              </a:rPr>
              <a:t>规定收养人、送养人要求保守收养秘密的，其他人应当尊重其意愿，不得泄露。</a:t>
            </a:r>
          </a:p>
          <a:p>
            <a:pPr marR="0" lvl="1" rtl="0"/>
            <a:r>
              <a:rPr lang="zh-CN" altLang="en-US" b="0" i="0" u="none" strike="noStrike" kern="100" baseline="0" dirty="0">
                <a:solidFill>
                  <a:srgbClr val="333333"/>
                </a:solidFill>
                <a:latin typeface="宋体" panose="02010600030101010101" pitchFamily="2" charset="-122"/>
                <a:ea typeface="宋体" panose="02010600030101010101" pitchFamily="2" charset="-122"/>
              </a:rPr>
              <a:t>（七）禁止借收养名义买卖未成年人的原则。</a:t>
            </a:r>
          </a:p>
          <a:p>
            <a:pPr marR="0" lvl="1" rtl="0"/>
            <a:r>
              <a:rPr lang="zh-CN" altLang="en-US" b="0" i="0" u="none" strike="noStrike" kern="100" baseline="0" dirty="0">
                <a:solidFill>
                  <a:srgbClr val="333333"/>
                </a:solidFill>
                <a:latin typeface="宋体" panose="02010600030101010101" pitchFamily="2" charset="-122"/>
                <a:ea typeface="宋体" panose="02010600030101010101" pitchFamily="2" charset="-122"/>
              </a:rPr>
              <a:t>为严厉打击买卖儿童的行为，收养关系中严禁借收养名义买卖儿童。被收养的未成年人不是商品，不容买卖。根据我国</a:t>
            </a:r>
            <a:r>
              <a:rPr lang="en-US" altLang="zh-CN" b="0" i="0" u="none" strike="noStrike" kern="100" baseline="0" dirty="0">
                <a:solidFill>
                  <a:srgbClr val="333333"/>
                </a:solidFill>
                <a:latin typeface="宋体" panose="02010600030101010101" pitchFamily="2" charset="-122"/>
                <a:ea typeface="宋体" panose="02010600030101010101" pitchFamily="2" charset="-122"/>
              </a:rPr>
              <a:t>《</a:t>
            </a:r>
            <a:r>
              <a:rPr lang="zh-CN" altLang="en-US" b="0" i="0" u="none" strike="noStrike" kern="100" baseline="0" dirty="0">
                <a:solidFill>
                  <a:srgbClr val="333333"/>
                </a:solidFill>
                <a:latin typeface="宋体" panose="02010600030101010101" pitchFamily="2" charset="-122"/>
                <a:ea typeface="宋体" panose="02010600030101010101" pitchFamily="2" charset="-122"/>
              </a:rPr>
              <a:t>刑法</a:t>
            </a:r>
            <a:r>
              <a:rPr lang="en-US" altLang="zh-CN" b="0" i="0" u="none" strike="noStrike" kern="100" baseline="0" dirty="0">
                <a:solidFill>
                  <a:srgbClr val="333333"/>
                </a:solidFill>
                <a:latin typeface="宋体" panose="02010600030101010101" pitchFamily="2" charset="-122"/>
                <a:ea typeface="宋体" panose="02010600030101010101" pitchFamily="2" charset="-122"/>
              </a:rPr>
              <a:t>》</a:t>
            </a:r>
            <a:r>
              <a:rPr lang="zh-CN" altLang="en-US" b="0" i="0" u="none" strike="noStrike" kern="100" baseline="0" dirty="0">
                <a:solidFill>
                  <a:srgbClr val="333333"/>
                </a:solidFill>
                <a:latin typeface="宋体" panose="02010600030101010101" pitchFamily="2" charset="-122"/>
                <a:ea typeface="宋体" panose="02010600030101010101" pitchFamily="2" charset="-122"/>
              </a:rPr>
              <a:t>的规定，拐卖儿童的，构成拐卖儿童罪；出卖亲生子女，情节恶劣构成犯罪的，应当依照遗弃罪追究刑事责任。</a:t>
            </a:r>
            <a:endParaRPr lang="en-US" altLang="zh-CN" b="0" i="0" u="none" strike="noStrike" kern="100" baseline="0" dirty="0">
              <a:solidFill>
                <a:srgbClr val="333333"/>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19907297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DDA2DFD-6F28-4299-87DF-557D425E0AF3}"/>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3ABC214F-D936-4433-B7F7-62C774538059}"/>
              </a:ext>
            </a:extLst>
          </p:cNvPr>
          <p:cNvSpPr>
            <a:spLocks noGrp="1"/>
          </p:cNvSpPr>
          <p:nvPr>
            <p:ph type="body" idx="1"/>
          </p:nvPr>
        </p:nvSpPr>
        <p:spPr/>
        <p:txBody>
          <a:bodyPr>
            <a:normAutofit fontScale="92500" lnSpcReduction="10000"/>
          </a:bodyPr>
          <a:lstStyle/>
          <a:p>
            <a:pPr marR="0" lvl="0" rtl="0"/>
            <a:r>
              <a:rPr lang="zh-CN" altLang="en-US" b="0" i="0" u="none" strike="noStrike" kern="100" baseline="0" dirty="0">
                <a:latin typeface="等线 Light" panose="02010600030101010101" pitchFamily="2" charset="-122"/>
                <a:ea typeface="宋体" panose="02010600030101010101" pitchFamily="2" charset="-122"/>
              </a:rPr>
              <a:t>二、收养关系的成立</a:t>
            </a:r>
          </a:p>
          <a:p>
            <a:pPr marR="0" lvl="2" rtl="0"/>
            <a:r>
              <a:rPr lang="zh-CN" altLang="en-US" b="0" i="0" u="none" strike="noStrike" kern="100" baseline="0" dirty="0">
                <a:latin typeface="宋体" panose="02010600030101010101" pitchFamily="2" charset="-122"/>
                <a:ea typeface="宋体" panose="02010600030101010101" pitchFamily="2" charset="-122"/>
              </a:rPr>
              <a:t>收养关系的成立必须符合法定的实质要件和形式要件。</a:t>
            </a:r>
          </a:p>
          <a:p>
            <a:pPr marR="0" lvl="1" rtl="0"/>
            <a:r>
              <a:rPr lang="zh-CN" altLang="en-US" b="0" i="0" u="none" strike="noStrike" kern="100" baseline="0" dirty="0">
                <a:latin typeface="Times New Roman" panose="02020603050405020304" pitchFamily="18" charset="0"/>
                <a:ea typeface="宋体" panose="02010600030101010101" pitchFamily="2" charset="-122"/>
              </a:rPr>
              <a:t>（一）收养成立的实质要件</a:t>
            </a:r>
          </a:p>
          <a:p>
            <a:pPr marR="0" lvl="1" rtl="0"/>
            <a:r>
              <a:rPr lang="zh-CN" altLang="en-US" b="0" i="0" u="none" strike="noStrike" kern="100" baseline="0" dirty="0">
                <a:latin typeface="宋体" panose="02010600030101010101" pitchFamily="2" charset="-122"/>
                <a:ea typeface="宋体" panose="02010600030101010101" pitchFamily="2" charset="-122"/>
              </a:rPr>
              <a:t>实质要件是指收养关系各方当事人应具备的法定主体资格，是被收养人、收养人、送养人必须符合法律法规所规定的要求而成立的要件。</a:t>
            </a:r>
          </a:p>
          <a:p>
            <a:pPr marR="0" lvl="2" rtl="0"/>
            <a:r>
              <a:rPr lang="en-US" altLang="zh-CN" b="0" i="0" u="none" strike="noStrike" kern="100" baseline="0" dirty="0">
                <a:latin typeface="等线 Light" panose="02010600030101010101" pitchFamily="2" charset="-122"/>
                <a:ea typeface="宋体" panose="02010600030101010101" pitchFamily="2" charset="-122"/>
              </a:rPr>
              <a:t>1</a:t>
            </a:r>
            <a:r>
              <a:rPr lang="zh-CN" altLang="en-US" b="0" i="0" u="none" strike="noStrike" kern="100" baseline="0" dirty="0">
                <a:latin typeface="等线 Light" panose="02010600030101010101" pitchFamily="2" charset="-122"/>
                <a:ea typeface="宋体" panose="02010600030101010101" pitchFamily="2" charset="-122"/>
              </a:rPr>
              <a:t>、被收养人的条件</a:t>
            </a:r>
          </a:p>
          <a:p>
            <a:pPr marR="0" lvl="3" rtl="0"/>
            <a:r>
              <a:rPr lang="zh-CN" altLang="en-US" b="0" i="0" u="none" strike="noStrike" kern="100" baseline="0" dirty="0">
                <a:latin typeface="宋体" panose="02010600030101010101" pitchFamily="2" charset="-122"/>
                <a:ea typeface="宋体" panose="02010600030101010101" pitchFamily="2" charset="-122"/>
              </a:rPr>
              <a:t>法律规定对于丧失父母的孤儿、查找不到生父母的未成年人、生父母有特殊困难无力抚养的子女可以作为被收养人。</a:t>
            </a:r>
          </a:p>
          <a:p>
            <a:pPr marR="0" lvl="3" rtl="0"/>
            <a:r>
              <a:rPr lang="zh-CN" altLang="en-US" b="0" i="0" u="none" strike="noStrike" kern="100" baseline="0" dirty="0">
                <a:latin typeface="宋体" panose="02010600030101010101" pitchFamily="2" charset="-122"/>
                <a:ea typeface="宋体" panose="02010600030101010101" pitchFamily="2" charset="-122"/>
              </a:rPr>
              <a:t>我国实行限制送养原则，因此，通常情况下，仅以上</a:t>
            </a:r>
            <a:r>
              <a:rPr lang="en-US" altLang="zh-CN" b="0" i="0" u="none" strike="noStrike" kern="100" baseline="0" dirty="0">
                <a:latin typeface="宋体" panose="02010600030101010101" pitchFamily="2" charset="-122"/>
                <a:ea typeface="宋体" panose="02010600030101010101" pitchFamily="2" charset="-122"/>
              </a:rPr>
              <a:t>3</a:t>
            </a:r>
            <a:r>
              <a:rPr lang="zh-CN" altLang="en-US" b="0" i="0" u="none" strike="noStrike" kern="100" baseline="0" dirty="0">
                <a:latin typeface="宋体" panose="02010600030101010101" pitchFamily="2" charset="-122"/>
                <a:ea typeface="宋体" panose="02010600030101010101" pitchFamily="2" charset="-122"/>
              </a:rPr>
              <a:t>种未成年人可以被他人收养。一是丧失父母的孤儿，收养制度中的孤儿是指丧失父母的儿童，被收养可以帮助他们重新拥有完整的家庭，得到父母的关爱和温暖，保护儿童受教育和保护的权利。二是查找不到生父母的未成年人，主要是指弃婴和其他类似情况的儿童。对于走失的儿童，经过相当时间确实无法查找到其生父母的，也属于这里的查找不到生父母的儿童。三是生父母有特殊困难无力抚养的未成年子女。生父母有法定抚养教育子女的义务，如有特殊困难，仍不能将其子女送养，只有在因特殊困难而导致无力抚养的情况下，才可以将其子女送养，体现了限制送养的原则。</a:t>
            </a:r>
            <a:endParaRPr lang="en-US" altLang="zh-CN" b="0" i="0" u="none" strike="noStrike" kern="100"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08085027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938F8FA-43D7-40AA-B90A-1E0DE723863A}"/>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9971E1BD-2542-44F5-B362-C098ED3FF9C8}"/>
              </a:ext>
            </a:extLst>
          </p:cNvPr>
          <p:cNvSpPr>
            <a:spLocks noGrp="1"/>
          </p:cNvSpPr>
          <p:nvPr>
            <p:ph type="body" idx="1"/>
          </p:nvPr>
        </p:nvSpPr>
        <p:spPr/>
        <p:txBody>
          <a:bodyPr>
            <a:normAutofit/>
          </a:bodyPr>
          <a:lstStyle/>
          <a:p>
            <a:pPr marR="0" lvl="2" rtl="0"/>
            <a:r>
              <a:rPr lang="en-US" altLang="zh-CN" b="0" i="0" u="none" strike="noStrike" kern="100" baseline="0" dirty="0">
                <a:latin typeface="等线 Light" panose="02010600030101010101" pitchFamily="2" charset="-122"/>
                <a:ea typeface="宋体" panose="02010600030101010101" pitchFamily="2" charset="-122"/>
              </a:rPr>
              <a:t>2</a:t>
            </a:r>
            <a:r>
              <a:rPr lang="zh-CN" altLang="en-US" b="0" i="0" u="none" strike="noStrike" kern="100" baseline="0" dirty="0">
                <a:latin typeface="等线 Light" panose="02010600030101010101" pitchFamily="2" charset="-122"/>
                <a:ea typeface="宋体" panose="02010600030101010101" pitchFamily="2" charset="-122"/>
              </a:rPr>
              <a:t>、送养人的条件</a:t>
            </a:r>
          </a:p>
          <a:p>
            <a:pPr marR="0" lvl="3" rtl="0"/>
            <a:r>
              <a:rPr lang="zh-CN" altLang="en-US" b="0" i="0" u="none" strike="noStrike" kern="100" baseline="0" dirty="0">
                <a:latin typeface="宋体" panose="02010600030101010101" pitchFamily="2" charset="-122"/>
                <a:ea typeface="宋体" panose="02010600030101010101" pitchFamily="2" charset="-122"/>
              </a:rPr>
              <a:t>送养人是指依法将被收养人送养的人，即被收养人的生父母、监护人，社会福利机构等。</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民法典</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规定孤儿的监护人、儿童福利机构以及有特殊困难无力抚养子女的生父母可以作为送养人。如未成年人的父母均不具备完全民事行为能力，并且可能严重危害该未成年人的，该未成年人的监护人可以将其送养。对于生父母送养子女的，应当双方共同送养。生父母一方不明或者查找不到的，可以单方送养。</a:t>
            </a:r>
            <a:endParaRPr lang="en-US" altLang="zh-CN" b="0" i="0" u="none" strike="noStrike" kern="100"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28068655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04B50AA-28C2-4E72-A03A-AC976DB4AFC2}"/>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4001F07B-855B-4006-8B04-6A4FB7BBB1E7}"/>
              </a:ext>
            </a:extLst>
          </p:cNvPr>
          <p:cNvSpPr>
            <a:spLocks noGrp="1"/>
          </p:cNvSpPr>
          <p:nvPr>
            <p:ph type="body" idx="1"/>
          </p:nvPr>
        </p:nvSpPr>
        <p:spPr/>
        <p:txBody>
          <a:bodyPr>
            <a:normAutofit fontScale="92500" lnSpcReduction="10000"/>
          </a:bodyPr>
          <a:lstStyle/>
          <a:p>
            <a:pPr marR="0" lvl="2" rtl="0"/>
            <a:r>
              <a:rPr lang="en-US" altLang="zh-CN" b="0" i="0" u="none" strike="noStrike" kern="100" baseline="0" dirty="0">
                <a:latin typeface="等线 Light" panose="02010600030101010101" pitchFamily="2" charset="-122"/>
                <a:ea typeface="宋体" panose="02010600030101010101" pitchFamily="2" charset="-122"/>
              </a:rPr>
              <a:t>3</a:t>
            </a:r>
            <a:r>
              <a:rPr lang="zh-CN" altLang="en-US" b="0" i="0" u="none" strike="noStrike" kern="100" baseline="0" dirty="0">
                <a:latin typeface="等线 Light" panose="02010600030101010101" pitchFamily="2" charset="-122"/>
                <a:ea typeface="宋体" panose="02010600030101010101" pitchFamily="2" charset="-122"/>
              </a:rPr>
              <a:t>、收养人的条件</a:t>
            </a:r>
          </a:p>
          <a:p>
            <a:pPr marR="0" lvl="3" rtl="0"/>
            <a:r>
              <a:rPr lang="zh-CN" altLang="en-US" b="0" i="0" u="none" strike="noStrike" kern="100" baseline="0" dirty="0">
                <a:solidFill>
                  <a:srgbClr val="333333"/>
                </a:solidFill>
                <a:latin typeface="Tahoma" panose="020B0604030504040204" pitchFamily="34" charset="0"/>
                <a:ea typeface="宋体" panose="02010600030101010101" pitchFamily="2" charset="-122"/>
              </a:rPr>
              <a:t>我国法律对收养人设定了一定的条件与限制，这是为了充分保证被收养人能够在收养人的监护下，得到良好的抚育和照顾。</a:t>
            </a:r>
            <a:r>
              <a:rPr lang="en-US" altLang="zh-CN" b="0" i="0" u="none" strike="noStrike" kern="100" baseline="0" dirty="0">
                <a:solidFill>
                  <a:srgbClr val="333333"/>
                </a:solidFill>
                <a:latin typeface="宋体" panose="02010600030101010101" pitchFamily="2" charset="-122"/>
                <a:ea typeface="宋体" panose="02010600030101010101" pitchFamily="2" charset="-122"/>
              </a:rPr>
              <a:t>《</a:t>
            </a:r>
            <a:r>
              <a:rPr lang="zh-CN" altLang="en-US" b="0" i="0" u="none" strike="noStrike" kern="100" baseline="0" dirty="0">
                <a:solidFill>
                  <a:srgbClr val="333333"/>
                </a:solidFill>
                <a:latin typeface="宋体" panose="02010600030101010101" pitchFamily="2" charset="-122"/>
                <a:ea typeface="宋体" panose="02010600030101010101" pitchFamily="2" charset="-122"/>
              </a:rPr>
              <a:t>民法典</a:t>
            </a:r>
            <a:r>
              <a:rPr lang="en-US" altLang="zh-CN" b="0" i="0" u="none" strike="noStrike" kern="100" baseline="0" dirty="0">
                <a:solidFill>
                  <a:srgbClr val="333333"/>
                </a:solidFill>
                <a:latin typeface="宋体" panose="02010600030101010101" pitchFamily="2" charset="-122"/>
                <a:ea typeface="宋体" panose="02010600030101010101" pitchFamily="2" charset="-122"/>
              </a:rPr>
              <a:t>》</a:t>
            </a:r>
            <a:r>
              <a:rPr lang="zh-CN" altLang="en-US" b="0" i="0" u="none" strike="noStrike" kern="100" baseline="0" dirty="0">
                <a:solidFill>
                  <a:srgbClr val="333333"/>
                </a:solidFill>
                <a:latin typeface="宋体" panose="02010600030101010101" pitchFamily="2" charset="-122"/>
                <a:ea typeface="宋体" panose="02010600030101010101" pitchFamily="2" charset="-122"/>
              </a:rPr>
              <a:t>规定收养人应当同时具备下列条件：</a:t>
            </a:r>
          </a:p>
          <a:p>
            <a:pPr marR="0" lvl="3" rtl="0"/>
            <a:r>
              <a:rPr lang="zh-CN" altLang="en-US" b="0" i="0" u="none" strike="noStrike" kern="100" baseline="0" dirty="0">
                <a:latin typeface="宋体" panose="02010600030101010101" pitchFamily="2" charset="-122"/>
                <a:ea typeface="宋体" panose="02010600030101010101" pitchFamily="2" charset="-122"/>
              </a:rPr>
              <a:t>第一，无子女或者只有一名子女。这是基于对我国人口状况的考虑，根据法律规定无子女的收养人可以收养两名子女，有一名子女的收养人只能收养一名子女。对子女数量的限制有两个例外，一是为鼓励爱心收养行为和保护孤残儿童，法律规定收养孤儿、残疾儿童或查找不到父母的弃婴和儿童，可不受无子女和收养</a:t>
            </a:r>
            <a:r>
              <a:rPr lang="en-US" altLang="zh-CN" b="0" i="0" u="none" strike="noStrike" kern="100" baseline="0" dirty="0">
                <a:latin typeface="宋体" panose="02010600030101010101" pitchFamily="2" charset="-122"/>
                <a:ea typeface="宋体" panose="02010600030101010101" pitchFamily="2" charset="-122"/>
              </a:rPr>
              <a:t>1</a:t>
            </a:r>
            <a:r>
              <a:rPr lang="zh-CN" altLang="en-US" b="0" i="0" u="none" strike="noStrike" kern="100" baseline="0" dirty="0">
                <a:latin typeface="宋体" panose="02010600030101010101" pitchFamily="2" charset="-122"/>
                <a:ea typeface="宋体" panose="02010600030101010101" pitchFamily="2" charset="-122"/>
              </a:rPr>
              <a:t>名的限制；二是华侨收养三代以内同辈旁系血亲的子女不受此限制。</a:t>
            </a:r>
          </a:p>
          <a:p>
            <a:pPr marR="0" lvl="3" rtl="0"/>
            <a:r>
              <a:rPr lang="zh-CN" altLang="en-US" b="0" i="0" u="none" strike="noStrike" kern="100" baseline="0" dirty="0">
                <a:latin typeface="宋体" panose="02010600030101010101" pitchFamily="2" charset="-122"/>
                <a:ea typeface="宋体" panose="02010600030101010101" pitchFamily="2" charset="-122"/>
              </a:rPr>
              <a:t>第二，收养人有抚养、教育和保护被收养人的能力。收养人应当具备完全民事行为能力，在身体、智力、经济、道德品质和教育子女等方面具能够履行父母对子女应尽的义务。</a:t>
            </a:r>
          </a:p>
          <a:p>
            <a:pPr marR="0" lvl="3" rtl="0"/>
            <a:r>
              <a:rPr lang="zh-CN" altLang="en-US" b="0" i="0" u="none" strike="noStrike" kern="100" baseline="0" dirty="0">
                <a:latin typeface="宋体" panose="02010600030101010101" pitchFamily="2" charset="-122"/>
                <a:ea typeface="宋体" panose="02010600030101010101" pitchFamily="2" charset="-122"/>
              </a:rPr>
              <a:t>第三，收养人不得患有在医学上认为不应当收养子女的疾病。主要是指收养人不得患有精神疾病或传染病，以保证被收养人的健康成长。</a:t>
            </a:r>
          </a:p>
          <a:p>
            <a:pPr marR="0" lvl="3" rtl="0"/>
            <a:r>
              <a:rPr lang="zh-CN" altLang="en-US" b="0" i="0" u="none" strike="noStrike" kern="100" baseline="0" dirty="0">
                <a:latin typeface="宋体" panose="02010600030101010101" pitchFamily="2" charset="-122"/>
                <a:ea typeface="宋体" panose="02010600030101010101" pitchFamily="2" charset="-122"/>
              </a:rPr>
              <a:t>第四，无不利于被收养人健康成长的违法犯罪记录。如对有虐待、遗弃、强奸等违法犯罪记录的人无疑是不适合再收养未成年人的。</a:t>
            </a:r>
          </a:p>
          <a:p>
            <a:pPr marR="0" lvl="3" rtl="0"/>
            <a:r>
              <a:rPr lang="zh-CN" altLang="en-US" b="0" i="0" u="none" strike="noStrike" kern="100" baseline="0" dirty="0">
                <a:latin typeface="宋体" panose="02010600030101010101" pitchFamily="2" charset="-122"/>
                <a:ea typeface="宋体" panose="02010600030101010101" pitchFamily="2" charset="-122"/>
              </a:rPr>
              <a:t>第五，年满</a:t>
            </a:r>
            <a:r>
              <a:rPr lang="en-US" altLang="zh-CN" b="0" i="0" u="none" strike="noStrike" kern="100" baseline="0" dirty="0">
                <a:latin typeface="宋体" panose="02010600030101010101" pitchFamily="2" charset="-122"/>
                <a:ea typeface="宋体" panose="02010600030101010101" pitchFamily="2" charset="-122"/>
              </a:rPr>
              <a:t>30</a:t>
            </a:r>
            <a:r>
              <a:rPr lang="zh-CN" altLang="en-US" b="0" i="0" u="none" strike="noStrike" kern="100" baseline="0" dirty="0">
                <a:latin typeface="宋体" panose="02010600030101010101" pitchFamily="2" charset="-122"/>
                <a:ea typeface="宋体" panose="02010600030101010101" pitchFamily="2" charset="-122"/>
              </a:rPr>
              <a:t>周岁。这是对收养人年龄的限制，包括</a:t>
            </a:r>
            <a:r>
              <a:rPr lang="en-US" altLang="zh-CN" b="0" i="0" u="none" strike="noStrike" kern="100" baseline="0" dirty="0">
                <a:latin typeface="宋体" panose="02010600030101010101" pitchFamily="2" charset="-122"/>
                <a:ea typeface="宋体" panose="02010600030101010101" pitchFamily="2" charset="-122"/>
              </a:rPr>
              <a:t>30</a:t>
            </a:r>
            <a:r>
              <a:rPr lang="zh-CN" altLang="en-US" b="0" i="0" u="none" strike="noStrike" kern="100" baseline="0" dirty="0">
                <a:latin typeface="宋体" panose="02010600030101010101" pitchFamily="2" charset="-122"/>
                <a:ea typeface="宋体" panose="02010600030101010101" pitchFamily="2" charset="-122"/>
              </a:rPr>
              <a:t>周岁本数在内。夫妻共同收养，则必须双方都年满</a:t>
            </a:r>
            <a:r>
              <a:rPr lang="en-US" altLang="zh-CN" b="0" i="0" u="none" strike="noStrike" kern="100" baseline="0" dirty="0">
                <a:latin typeface="宋体" panose="02010600030101010101" pitchFamily="2" charset="-122"/>
                <a:ea typeface="宋体" panose="02010600030101010101" pitchFamily="2" charset="-122"/>
              </a:rPr>
              <a:t>30</a:t>
            </a:r>
            <a:r>
              <a:rPr lang="zh-CN" altLang="en-US" b="0" i="0" u="none" strike="noStrike" kern="100" baseline="0" dirty="0">
                <a:latin typeface="宋体" panose="02010600030101010101" pitchFamily="2" charset="-122"/>
                <a:ea typeface="宋体" panose="02010600030101010101" pitchFamily="2" charset="-122"/>
              </a:rPr>
              <a:t>周岁。对于无配偶者收养异性子女的，收养人与被收养人的年龄应当相差四十周岁以上，但是收养三代以内同辈旁系血亲的子女的不受此限制。</a:t>
            </a:r>
            <a:endParaRPr lang="en-US" altLang="zh-CN" b="0" i="0" u="none" strike="noStrike" kern="100"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76791163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C5B2171-5757-42F5-83DC-5CC03FAC4B9B}"/>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A8788CE9-263F-4308-B4E6-CEC9EC54DD68}"/>
              </a:ext>
            </a:extLst>
          </p:cNvPr>
          <p:cNvSpPr>
            <a:spLocks noGrp="1"/>
          </p:cNvSpPr>
          <p:nvPr>
            <p:ph type="body" idx="1"/>
          </p:nvPr>
        </p:nvSpPr>
        <p:spPr/>
        <p:txBody>
          <a:bodyPr>
            <a:normAutofit fontScale="85000" lnSpcReduction="10000"/>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（二）收养成立的形式要件</a:t>
            </a:r>
          </a:p>
          <a:p>
            <a:pPr marR="0" lvl="2" rtl="0"/>
            <a:r>
              <a:rPr lang="en-US" altLang="zh-CN" b="0" i="0" u="none" strike="noStrike" kern="100" baseline="0" dirty="0">
                <a:latin typeface="等线 Light" panose="02010600030101010101" pitchFamily="2" charset="-122"/>
                <a:ea typeface="宋体" panose="02010600030101010101" pitchFamily="2" charset="-122"/>
              </a:rPr>
              <a:t>1</a:t>
            </a:r>
            <a:r>
              <a:rPr lang="zh-CN" altLang="en-US" b="0" i="0" u="none" strike="noStrike" kern="100" baseline="0" dirty="0">
                <a:latin typeface="等线 Light" panose="02010600030101010101" pitchFamily="2" charset="-122"/>
                <a:ea typeface="宋体" panose="02010600030101010101" pitchFamily="2" charset="-122"/>
              </a:rPr>
              <a:t>、收养登记</a:t>
            </a:r>
          </a:p>
          <a:p>
            <a:pPr marR="0" lvl="3" rtl="0"/>
            <a:r>
              <a:rPr lang="zh-CN" altLang="en-US" b="0" i="0" u="none" strike="noStrike" kern="100" baseline="0" dirty="0">
                <a:latin typeface="宋体" panose="02010600030101010101" pitchFamily="2" charset="-122"/>
                <a:ea typeface="宋体" panose="02010600030101010101" pitchFamily="2" charset="-122"/>
              </a:rPr>
              <a:t>收养成立的形式要件是指程序上要向有关部门进行登记，当事人可以订立收养协议、办理收养公证。</a:t>
            </a:r>
            <a:r>
              <a:rPr lang="zh-CN" altLang="en-US" b="0" i="0" u="none" strike="noStrike" kern="100" baseline="0" dirty="0">
                <a:solidFill>
                  <a:srgbClr val="333333"/>
                </a:solidFill>
                <a:latin typeface="宋体" panose="02010600030101010101" pitchFamily="2" charset="-122"/>
                <a:ea typeface="宋体" panose="02010600030101010101" pitchFamily="2" charset="-122"/>
              </a:rPr>
              <a:t>我国收养关系的法定程序是进行登记。</a:t>
            </a:r>
            <a:r>
              <a:rPr lang="en-US" altLang="zh-CN" b="0" i="0" u="none" strike="noStrike" kern="100" baseline="0" dirty="0">
                <a:solidFill>
                  <a:srgbClr val="333333"/>
                </a:solidFill>
                <a:latin typeface="宋体" panose="02010600030101010101" pitchFamily="2" charset="-122"/>
                <a:ea typeface="宋体" panose="02010600030101010101" pitchFamily="2" charset="-122"/>
              </a:rPr>
              <a:t>《</a:t>
            </a:r>
            <a:r>
              <a:rPr lang="zh-CN" altLang="en-US" b="0" i="0" u="none" strike="noStrike" kern="100" baseline="0" dirty="0">
                <a:solidFill>
                  <a:srgbClr val="333333"/>
                </a:solidFill>
                <a:latin typeface="宋体" panose="02010600030101010101" pitchFamily="2" charset="-122"/>
                <a:ea typeface="宋体" panose="02010600030101010101" pitchFamily="2" charset="-122"/>
              </a:rPr>
              <a:t>民法典</a:t>
            </a:r>
            <a:r>
              <a:rPr lang="en-US" altLang="zh-CN" b="0" i="0" u="none" strike="noStrike" kern="100" baseline="0" dirty="0">
                <a:solidFill>
                  <a:srgbClr val="333333"/>
                </a:solidFill>
                <a:latin typeface="宋体" panose="02010600030101010101" pitchFamily="2" charset="-122"/>
                <a:ea typeface="宋体" panose="02010600030101010101" pitchFamily="2" charset="-122"/>
              </a:rPr>
              <a:t>》</a:t>
            </a:r>
            <a:r>
              <a:rPr lang="zh-CN" altLang="en-US" b="0" i="0" u="none" strike="noStrike" kern="100" baseline="0" dirty="0">
                <a:solidFill>
                  <a:srgbClr val="333333"/>
                </a:solidFill>
                <a:latin typeface="宋体" panose="02010600030101010101" pitchFamily="2" charset="-122"/>
                <a:ea typeface="宋体" panose="02010600030101010101" pitchFamily="2" charset="-122"/>
              </a:rPr>
              <a:t>规定收养应当向县级以上人民政府民政部门登记。收养关系自登记之日起成立。未办理收养登记的，应当补办登记。收养查找不到生父母的儿童的，办理登记的民政部门应当在登记前予以公告。收养登记是通过公权力的干预，防止借收养名义买卖儿童的行为，并依法充分保障被收养的未成年人的权益。</a:t>
            </a:r>
          </a:p>
          <a:p>
            <a:pPr marR="0" lvl="3" rtl="0"/>
            <a:r>
              <a:rPr lang="zh-CN" altLang="en-US" b="0" i="0" u="none" strike="noStrike" kern="100" baseline="0" dirty="0">
                <a:solidFill>
                  <a:srgbClr val="333333"/>
                </a:solidFill>
                <a:latin typeface="宋体" panose="02010600030101010101" pitchFamily="2" charset="-122"/>
                <a:ea typeface="宋体" panose="02010600030101010101" pitchFamily="2" charset="-122"/>
              </a:rPr>
              <a:t>申请收养登记，收养关系当事人应当亲自到收养登记机关办理，提交收养申请书、收养人的居民户口簿和居民身份证、由收养人所在单位或者村民委员会、居民委员会出具的本人婚姻状况和抚养教育被收养人的能力等情况的证明、收养人出具的子女情况声明、县级以上医疗机构出具的未患有在医学上认为不应当收养子女的疾病的身体健康检查证明等证明材料。夫妻共同收养子女的，应当共同到收养登记机关办理登记手续，一方因故不能亲自前往的，应当书面委托另一方办理登记手续，委托书应当经过村民委员会或者居民委员会证明或者经过公证。收养登记机关审查后，对符合收养法规定条件的，为当事人办理收养登记，发给收养登记证，收养关系自登记之日起成立；对不符合收养法规定条件的，不予登记，并对当事人说明理由。</a:t>
            </a:r>
          </a:p>
          <a:p>
            <a:pPr marR="0" lvl="2" rtl="0"/>
            <a:r>
              <a:rPr lang="en-US" altLang="zh-CN" b="0" i="0" u="none" strike="noStrike" kern="100" baseline="0" dirty="0">
                <a:latin typeface="等线 Light" panose="02010600030101010101" pitchFamily="2" charset="-122"/>
                <a:ea typeface="宋体" panose="02010600030101010101" pitchFamily="2" charset="-122"/>
              </a:rPr>
              <a:t>2</a:t>
            </a:r>
            <a:r>
              <a:rPr lang="zh-CN" altLang="en-US" b="0" i="0" u="none" strike="noStrike" kern="100" baseline="0" dirty="0">
                <a:latin typeface="等线 Light" panose="02010600030101010101" pitchFamily="2" charset="-122"/>
                <a:ea typeface="宋体" panose="02010600030101010101" pitchFamily="2" charset="-122"/>
              </a:rPr>
              <a:t>、收养协议与收养公证</a:t>
            </a:r>
          </a:p>
          <a:p>
            <a:pPr marR="0" lvl="3" rtl="0"/>
            <a:r>
              <a:rPr lang="en-US" altLang="zh-CN" b="0" i="0" u="none" strike="noStrike" kern="100" baseline="0" dirty="0">
                <a:solidFill>
                  <a:srgbClr val="333333"/>
                </a:solidFill>
                <a:latin typeface="宋体" panose="02010600030101010101" pitchFamily="2" charset="-122"/>
                <a:ea typeface="宋体" panose="02010600030101010101" pitchFamily="2" charset="-122"/>
              </a:rPr>
              <a:t>《</a:t>
            </a:r>
            <a:r>
              <a:rPr lang="zh-CN" altLang="en-US" b="0" i="0" u="none" strike="noStrike" kern="100" baseline="0" dirty="0">
                <a:solidFill>
                  <a:srgbClr val="333333"/>
                </a:solidFill>
                <a:latin typeface="宋体" panose="02010600030101010101" pitchFamily="2" charset="-122"/>
                <a:ea typeface="宋体" panose="02010600030101010101" pitchFamily="2" charset="-122"/>
              </a:rPr>
              <a:t>民法典</a:t>
            </a:r>
            <a:r>
              <a:rPr lang="en-US" altLang="zh-CN" b="0" i="0" u="none" strike="noStrike" kern="100" baseline="0" dirty="0">
                <a:solidFill>
                  <a:srgbClr val="333333"/>
                </a:solidFill>
                <a:latin typeface="宋体" panose="02010600030101010101" pitchFamily="2" charset="-122"/>
                <a:ea typeface="宋体" panose="02010600030101010101" pitchFamily="2" charset="-122"/>
              </a:rPr>
              <a:t>》</a:t>
            </a:r>
            <a:r>
              <a:rPr lang="zh-CN" altLang="en-US" b="0" i="0" u="none" strike="noStrike" kern="100" baseline="0" dirty="0">
                <a:solidFill>
                  <a:srgbClr val="333333"/>
                </a:solidFill>
                <a:latin typeface="宋体" panose="02010600030101010101" pitchFamily="2" charset="-122"/>
                <a:ea typeface="宋体" panose="02010600030101010101" pitchFamily="2" charset="-122"/>
              </a:rPr>
              <a:t>规定收养关系当事人愿意订立收养协议的，可以订立收养协议。收养协议即是以书面的形式确定收养关系的行为，收养关系的成立需要当事人平等自愿的达成合意。订立书面收养协议后，收养关系中的收养人、被收养人或送养人任意一方要求办理公证的，应当办理收养公证。收养协议与收养公证均非必须，取决于当事人意愿。</a:t>
            </a:r>
            <a:endParaRPr lang="en-US" altLang="zh-CN" b="0" i="0" u="none" strike="noStrike" kern="100" baseline="0" dirty="0">
              <a:solidFill>
                <a:srgbClr val="333333"/>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9580589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14D7F4-AF25-47A1-8FC9-6F987B089F97}"/>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CBA9A2B0-104B-4A31-AD06-E1E7A53306E0}"/>
              </a:ext>
            </a:extLst>
          </p:cNvPr>
          <p:cNvSpPr>
            <a:spLocks noGrp="1"/>
          </p:cNvSpPr>
          <p:nvPr>
            <p:ph type="body" idx="1"/>
          </p:nvPr>
        </p:nvSpPr>
        <p:spPr/>
        <p:txBody>
          <a:bodyPr>
            <a:normAutofit/>
          </a:bodyPr>
          <a:lstStyle/>
          <a:p>
            <a:pPr marR="0" lvl="0" rtl="0"/>
            <a:r>
              <a:rPr lang="zh-CN" altLang="en-US" b="0" i="0" u="none" strike="noStrike" kern="100" baseline="0" dirty="0">
                <a:latin typeface="等线 Light" panose="02010600030101010101" pitchFamily="2" charset="-122"/>
                <a:ea typeface="宋体" panose="02010600030101010101" pitchFamily="2" charset="-122"/>
              </a:rPr>
              <a:t>一、我国的婚姻制度</a:t>
            </a:r>
          </a:p>
          <a:p>
            <a:pPr marR="0" lvl="1" rtl="0"/>
            <a:r>
              <a:rPr lang="zh-CN" altLang="en-US" b="0" i="0" u="none" strike="noStrike" kern="100" baseline="0" dirty="0">
                <a:latin typeface="宋体" panose="02010600030101010101" pitchFamily="2" charset="-122"/>
                <a:ea typeface="宋体" panose="02010600030101010101" pitchFamily="2" charset="-122"/>
              </a:rPr>
              <a:t>结婚是男女双方以永久共同生活为目的，依法确立夫妻关系的行为。在我国结婚行为的主体必须是异性男女，同性不能结婚。结婚的行为必须遵循法律规定的条件，按照法律规定的程序进行，从而确立夫妻关系。</a:t>
            </a:r>
            <a:endParaRPr lang="en-US" altLang="zh-CN" b="0" i="0" u="none" strike="noStrike" kern="100"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84987777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C871BFA-539F-4A5B-9688-A8E26C363F25}"/>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A8CE5E5F-17C1-4F5E-8C60-FFEB60485D51}"/>
              </a:ext>
            </a:extLst>
          </p:cNvPr>
          <p:cNvSpPr>
            <a:spLocks noGrp="1"/>
          </p:cNvSpPr>
          <p:nvPr>
            <p:ph type="body" idx="1"/>
          </p:nvPr>
        </p:nvSpPr>
        <p:spPr/>
        <p:txBody>
          <a:bodyPr>
            <a:normAutofit fontScale="77500" lnSpcReduction="20000"/>
          </a:bodyPr>
          <a:lstStyle/>
          <a:p>
            <a:pPr marR="0" lvl="0" rtl="0"/>
            <a:r>
              <a:rPr lang="zh-CN" altLang="en-US" b="0" i="0" u="none" strike="noStrike" kern="100" baseline="0" dirty="0">
                <a:latin typeface="等线 Light" panose="02010600030101010101" pitchFamily="2" charset="-122"/>
                <a:ea typeface="宋体" panose="02010600030101010101" pitchFamily="2" charset="-122"/>
              </a:rPr>
              <a:t>三、外国人在华收养子女</a:t>
            </a:r>
          </a:p>
          <a:p>
            <a:pPr marR="0" lvl="1" rtl="0"/>
            <a:r>
              <a:rPr lang="zh-CN" altLang="en-US" b="0" i="0" u="none" strike="noStrike" baseline="0" dirty="0">
                <a:latin typeface="宋体" panose="02010600030101010101" pitchFamily="2" charset="-122"/>
                <a:ea typeface="宋体" panose="02010600030101010101" pitchFamily="2" charset="-122"/>
              </a:rPr>
              <a:t>在对外开放中，跨国往来的行为日益频繁，外国人来华收养儿童也逐渐增多。为了保护我国儿童的权益，尊重收养关系当事人的真实意愿与自由，我国法律允许外国人在华收养儿童，但同时也对其条件和程序做出了严格的限制，具体规定在</a:t>
            </a:r>
            <a:r>
              <a:rPr lang="en-US" altLang="zh-CN" b="0" i="0" u="none" strike="noStrike" baseline="0" dirty="0">
                <a:latin typeface="宋体" panose="02010600030101010101" pitchFamily="2" charset="-122"/>
                <a:ea typeface="宋体" panose="02010600030101010101" pitchFamily="2" charset="-122"/>
              </a:rPr>
              <a:t>1999</a:t>
            </a:r>
            <a:r>
              <a:rPr lang="zh-CN" altLang="en-US" b="0" i="0" u="none" strike="noStrike" baseline="0" dirty="0">
                <a:latin typeface="宋体" panose="02010600030101010101" pitchFamily="2" charset="-122"/>
                <a:ea typeface="宋体" panose="02010600030101010101" pitchFamily="2" charset="-122"/>
              </a:rPr>
              <a:t>年发布实施的</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外国人在中华人民共和国收养子女登记办法</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中。</a:t>
            </a:r>
          </a:p>
          <a:p>
            <a:pPr marR="0" lvl="1" rtl="0"/>
            <a:r>
              <a:rPr lang="zh-CN" altLang="en-US" b="0" i="0" u="none" strike="noStrike" kern="100" baseline="0" dirty="0">
                <a:latin typeface="宋体" panose="02010600030101010101" pitchFamily="2" charset="-122"/>
                <a:ea typeface="宋体" panose="02010600030101010101" pitchFamily="2" charset="-122"/>
              </a:rPr>
              <a:t>法律规定外国人依法可以在中华人民共和国收养子女，外国人在华收养子女，应当符合中国及收养人所在国有关收养法律的规定，并应当经其所在国主管机关依照该国法律审查同意。</a:t>
            </a:r>
          </a:p>
          <a:p>
            <a:pPr marR="0" lvl="1" rtl="0"/>
            <a:r>
              <a:rPr lang="zh-CN" altLang="en-US" b="0" i="0" u="none" strike="noStrike" kern="100" baseline="0" dirty="0">
                <a:latin typeface="宋体" panose="02010600030101010101" pitchFamily="2" charset="-122"/>
                <a:ea typeface="宋体" panose="02010600030101010101" pitchFamily="2" charset="-122"/>
              </a:rPr>
              <a:t>在程序上，收养人应当提交跨国收养申请书，并提供由其所在国有权机构出具的有关收养人的出生证明、婚姻状况证明、职业、经济收入和财产状况证明、身体健康检查证明、有无受过刑事处罚的证明、收养人所在国主管机关同意其跨国收养子女的证明、家庭情况报告，包括收养人的身份、收养的合格性和适当性、家庭状况和病史、收养动机以及适合于照顾儿童的特点等相关证明材料，该证明材料应当经其所在国外交机关或者外交机关授权的机构认证，并经中华人民共和国驻该国使领馆认证。该收养人应当与送养人订立书面协议，协议一式三份，收养人、送养人各执一份，办理收养登记手续时收养登记机关收存一份。书面协议订立后，收养关系当事人应当共同到被收养人常住户口所在地的省、自治区、直辖市人民政府民政部门办理收养登记。夫妻共同收养的，应当共同来华办理收养手续；一方因故不能来华的，应当书面委托另一方，委托书应当经所在国公证和认证。</a:t>
            </a:r>
          </a:p>
          <a:p>
            <a:pPr marR="0" lvl="1" rtl="0"/>
            <a:r>
              <a:rPr lang="zh-CN" altLang="en-US" b="0" i="0" u="none" strike="noStrike" kern="100" baseline="0" dirty="0">
                <a:latin typeface="宋体" panose="02010600030101010101" pitchFamily="2" charset="-122"/>
                <a:ea typeface="宋体" panose="02010600030101010101" pitchFamily="2" charset="-122"/>
              </a:rPr>
              <a:t>收养登记机关收到外国人来华收养子女登记申请书和有关材料后，应当进行审查，对符合规定的，为当事人办理收养登记，发给收养登记证书。收养关系自登记之日起成立。收养关系当事人办理收养登记后，各方或者一方要求办理收养公证的，应当到收养登记地的具有办理涉外公证资格的公证机构办理收养公证。</a:t>
            </a:r>
            <a:endParaRPr lang="en-US" altLang="zh-CN" b="0" i="0" u="none" strike="noStrike" kern="100"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70050257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4E990C-10E3-4740-B02E-CF889544A4B3}"/>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15E81CC4-5D0D-4ABB-A9A2-47DB223DBA19}"/>
              </a:ext>
            </a:extLst>
          </p:cNvPr>
          <p:cNvSpPr>
            <a:spLocks noGrp="1"/>
          </p:cNvSpPr>
          <p:nvPr>
            <p:ph type="body" idx="1"/>
          </p:nvPr>
        </p:nvSpPr>
        <p:spPr/>
        <p:txBody>
          <a:bodyPr>
            <a:normAutofit/>
          </a:bodyPr>
          <a:lstStyle/>
          <a:p>
            <a:pPr marR="0" lvl="0" rtl="0"/>
            <a:r>
              <a:rPr lang="zh-CN" altLang="en-US" b="0" i="0" u="none" strike="noStrike" kern="100" baseline="0" dirty="0">
                <a:latin typeface="等线 Light" panose="02010600030101010101" pitchFamily="2" charset="-122"/>
                <a:ea typeface="宋体" panose="02010600030101010101" pitchFamily="2" charset="-122"/>
              </a:rPr>
              <a:t>四、收养的效力</a:t>
            </a:r>
          </a:p>
          <a:p>
            <a:pPr marR="0" lvl="1" rtl="0"/>
            <a:r>
              <a:rPr lang="zh-CN" altLang="en-US" b="0" i="0" u="none" strike="noStrike" kern="100" baseline="0" dirty="0">
                <a:solidFill>
                  <a:srgbClr val="333333"/>
                </a:solidFill>
                <a:latin typeface="宋体" panose="02010600030101010101" pitchFamily="2" charset="-122"/>
                <a:ea typeface="宋体" panose="02010600030101010101" pitchFamily="2" charset="-122"/>
              </a:rPr>
              <a:t>收养的效力是指收养关系成立后，在收养方、被收养方、送养方之间产生的权利和义务的规定。收养行为在养父母与养子女之间产生拟制的父母子女关系，同时导致养子女与生父母之间天然的父母子女间权利义务的消解。如存在不符合收养关系当事人主体资格或违反法定收养程序的情形，则属于无效的收养行为。</a:t>
            </a:r>
          </a:p>
          <a:p>
            <a:pPr marR="0" lvl="1" rtl="0"/>
            <a:r>
              <a:rPr lang="zh-CN" altLang="en-US" b="0" i="0" u="none" strike="noStrike" kern="100" baseline="0" dirty="0">
                <a:latin typeface="Times New Roman" panose="02020603050405020304" pitchFamily="18" charset="0"/>
                <a:ea typeface="宋体" panose="02010600030101010101" pitchFamily="2" charset="-122"/>
              </a:rPr>
              <a:t>（一）拟制效力</a:t>
            </a:r>
          </a:p>
          <a:p>
            <a:pPr marR="0" lvl="2" rtl="0"/>
            <a:r>
              <a:rPr lang="zh-CN" altLang="en-US" b="0" i="0" u="none" strike="noStrike" kern="100" baseline="0" dirty="0">
                <a:solidFill>
                  <a:srgbClr val="333333"/>
                </a:solidFill>
                <a:latin typeface="宋体" panose="02010600030101010101" pitchFamily="2" charset="-122"/>
                <a:ea typeface="宋体" panose="02010600030101010101" pitchFamily="2" charset="-122"/>
              </a:rPr>
              <a:t>收养关系成立导致收养人与被收养人之间产生父母子女之间的权利义务关系，以及被收养人与收养人的近亲属间产生相应的亲属关系的法律后果。</a:t>
            </a:r>
            <a:r>
              <a:rPr lang="en-US" altLang="zh-CN" b="0" i="0" u="none" strike="noStrike" kern="100" baseline="0" dirty="0">
                <a:solidFill>
                  <a:srgbClr val="333333"/>
                </a:solidFill>
                <a:latin typeface="宋体" panose="02010600030101010101" pitchFamily="2" charset="-122"/>
                <a:ea typeface="宋体" panose="02010600030101010101" pitchFamily="2" charset="-122"/>
              </a:rPr>
              <a:t>《</a:t>
            </a:r>
            <a:r>
              <a:rPr lang="zh-CN" altLang="en-US" b="0" i="0" u="none" strike="noStrike" kern="100" baseline="0" dirty="0">
                <a:solidFill>
                  <a:srgbClr val="333333"/>
                </a:solidFill>
                <a:latin typeface="宋体" panose="02010600030101010101" pitchFamily="2" charset="-122"/>
                <a:ea typeface="宋体" panose="02010600030101010101" pitchFamily="2" charset="-122"/>
              </a:rPr>
              <a:t>民法典</a:t>
            </a:r>
            <a:r>
              <a:rPr lang="en-US" altLang="zh-CN" b="0" i="0" u="none" strike="noStrike" kern="100" baseline="0" dirty="0">
                <a:solidFill>
                  <a:srgbClr val="333333"/>
                </a:solidFill>
                <a:latin typeface="宋体" panose="02010600030101010101" pitchFamily="2" charset="-122"/>
                <a:ea typeface="宋体" panose="02010600030101010101" pitchFamily="2" charset="-122"/>
              </a:rPr>
              <a:t>》</a:t>
            </a:r>
            <a:r>
              <a:rPr lang="zh-CN" altLang="en-US" b="0" i="0" u="none" strike="noStrike" kern="100" baseline="0" dirty="0">
                <a:solidFill>
                  <a:srgbClr val="333333"/>
                </a:solidFill>
                <a:latin typeface="宋体" panose="02010600030101010101" pitchFamily="2" charset="-122"/>
                <a:ea typeface="宋体" panose="02010600030101010101" pitchFamily="2" charset="-122"/>
              </a:rPr>
              <a:t>规定自收养关系成立之日起，养父母与养子女间的权利义务关系适用法律关于父母子女关系的规定，养子女与养父母的近亲属之间的权利义务关系适用法律关于子女与父母的近亲属的规定。收养关系成立后，公安部门应当依照国家有关规定为被收养人办理户口登记。养子女可以随养父或者养母的姓，经当事人协商一致，也可以保留原姓。</a:t>
            </a:r>
            <a:endParaRPr lang="en-US" altLang="zh-CN" b="0" i="0" u="none" strike="noStrike" kern="100" baseline="0" dirty="0">
              <a:solidFill>
                <a:srgbClr val="333333"/>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29514134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9D9E30B-DA32-4A32-8F33-1929736B3ABD}"/>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D0D576AC-0148-4361-9D2F-6ED559785B4F}"/>
              </a:ext>
            </a:extLst>
          </p:cNvPr>
          <p:cNvSpPr>
            <a:spLocks noGrp="1"/>
          </p:cNvSpPr>
          <p:nvPr>
            <p:ph type="body" idx="1"/>
          </p:nvPr>
        </p:nvSpPr>
        <p:spPr/>
        <p:txBody>
          <a:bodyPr>
            <a:normAutofit/>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（二）解消效力</a:t>
            </a:r>
          </a:p>
          <a:p>
            <a:pPr marR="0" lvl="2" rtl="0"/>
            <a:r>
              <a:rPr lang="zh-CN" altLang="en-US" b="0" i="0" u="none" strike="noStrike" kern="100" baseline="0" dirty="0">
                <a:solidFill>
                  <a:srgbClr val="333333"/>
                </a:solidFill>
                <a:latin typeface="宋体" panose="02010600030101010101" pitchFamily="2" charset="-122"/>
                <a:ea typeface="宋体" panose="02010600030101010101" pitchFamily="2" charset="-122"/>
              </a:rPr>
              <a:t>收养关系的成立导致养子女与生父母之间的权利义务关系消除，以及养子女与生父母的近亲属间的权利义务关系也消除的法律效果。收养关系成立后，养子女与生父母之间彼此不再是法律意义上的父母与子女，他们原有的权利和义务终止，养子女与生父母的其他近亲属间的权利义务关系因收养关系的成立而不复存在，仅存在自然血亲关系。</a:t>
            </a:r>
          </a:p>
          <a:p>
            <a:pPr marR="0" lvl="1" rtl="0"/>
            <a:r>
              <a:rPr lang="zh-CN" altLang="en-US" b="0" i="0" u="none" strike="noStrike" kern="100" baseline="0" dirty="0">
                <a:latin typeface="Times New Roman" panose="02020603050405020304" pitchFamily="18" charset="0"/>
                <a:ea typeface="宋体" panose="02010600030101010101" pitchFamily="2" charset="-122"/>
              </a:rPr>
              <a:t>（三）无效的收养行为</a:t>
            </a:r>
          </a:p>
          <a:p>
            <a:pPr marR="0" lvl="2" rtl="0"/>
            <a:r>
              <a:rPr lang="zh-CN" altLang="en-US" b="0" i="0" u="none" strike="noStrike" kern="100" baseline="0" dirty="0">
                <a:latin typeface="宋体" panose="02010600030101010101" pitchFamily="2" charset="-122"/>
                <a:ea typeface="宋体" panose="02010600030101010101" pitchFamily="2" charset="-122"/>
              </a:rPr>
              <a:t>由于行为人不具有相应的民事行为能力，当事人成立收养行为的意思表示不真实，或收养关系的当事人有违反收养条件的收养行为，收养行为无效。确认收养行为的无效可以由收养登记机关依行政程序确认，或由人民法院以判决形式确认收养无效。被确认无效的收养关系追溯至收养关系成立之时自始无效，收养人与被收养人不产生拟制的亲属关系。</a:t>
            </a:r>
          </a:p>
        </p:txBody>
      </p:sp>
    </p:spTree>
    <p:extLst>
      <p:ext uri="{BB962C8B-B14F-4D97-AF65-F5344CB8AC3E}">
        <p14:creationId xmlns:p14="http://schemas.microsoft.com/office/powerpoint/2010/main" val="273511464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3E016B1-9C08-4BF2-BE77-31C286234A2E}"/>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D439578D-D5D0-497B-AB7E-DA84D2DEFDFA}"/>
              </a:ext>
            </a:extLst>
          </p:cNvPr>
          <p:cNvSpPr>
            <a:spLocks noGrp="1"/>
          </p:cNvSpPr>
          <p:nvPr>
            <p:ph type="body" idx="1"/>
          </p:nvPr>
        </p:nvSpPr>
        <p:spPr/>
        <p:txBody>
          <a:bodyPr>
            <a:normAutofit/>
          </a:bodyPr>
          <a:lstStyle/>
          <a:p>
            <a:pPr marR="0" lvl="0" rtl="0"/>
            <a:r>
              <a:rPr lang="zh-CN" altLang="en-US" b="0" i="0" u="none" strike="noStrike" kern="100" baseline="0" dirty="0">
                <a:latin typeface="等线 Light" panose="02010600030101010101" pitchFamily="2" charset="-122"/>
                <a:ea typeface="宋体" panose="02010600030101010101" pitchFamily="2" charset="-122"/>
              </a:rPr>
              <a:t>五、收养关系的解除</a:t>
            </a:r>
          </a:p>
          <a:p>
            <a:pPr marR="0" lvl="1" rtl="0"/>
            <a:r>
              <a:rPr lang="zh-CN" altLang="en-US" b="0" i="0" u="none" strike="noStrike" kern="100" baseline="0" dirty="0">
                <a:solidFill>
                  <a:srgbClr val="333333"/>
                </a:solidFill>
                <a:latin typeface="宋体" panose="02010600030101010101" pitchFamily="2" charset="-122"/>
                <a:ea typeface="宋体" panose="02010600030101010101" pitchFamily="2" charset="-122"/>
              </a:rPr>
              <a:t>收养关系是法律拟制的亲属关系，属于可以解除的民事关系。根据法律规定，收养人在被收养人成年以前，不得解除收养关系，但是收养人、送养人双方协议解除的除外。养子女八周岁以上的，应当征得本人同意。</a:t>
            </a:r>
          </a:p>
          <a:p>
            <a:pPr marR="0" lvl="1" rtl="0"/>
            <a:r>
              <a:rPr lang="zh-CN" altLang="en-US" b="0" i="0" u="none" strike="noStrike" kern="100" baseline="0" dirty="0">
                <a:solidFill>
                  <a:srgbClr val="333333"/>
                </a:solidFill>
                <a:latin typeface="宋体" panose="02010600030101010101" pitchFamily="2" charset="-122"/>
                <a:ea typeface="宋体" panose="02010600030101010101" pitchFamily="2" charset="-122"/>
              </a:rPr>
              <a:t>收养解除的方式有两种，一是登记解除，也称协议解除，二是诉讼解除。</a:t>
            </a:r>
          </a:p>
          <a:p>
            <a:pPr marR="0" lvl="1" rtl="0"/>
            <a:r>
              <a:rPr lang="zh-CN" altLang="en-US" b="0" i="0" u="none" strike="noStrike" kern="100" baseline="0" dirty="0">
                <a:latin typeface="Times New Roman" panose="02020603050405020304" pitchFamily="18" charset="0"/>
                <a:ea typeface="宋体" panose="02010600030101010101" pitchFamily="2" charset="-122"/>
              </a:rPr>
              <a:t>（一）登记解除</a:t>
            </a:r>
          </a:p>
          <a:p>
            <a:pPr marR="0" lvl="2" rtl="0"/>
            <a:r>
              <a:rPr lang="zh-CN" altLang="en-US" b="0" i="0" u="none" strike="noStrike" kern="100" baseline="0" dirty="0">
                <a:latin typeface="宋体" panose="02010600030101010101" pitchFamily="2" charset="-122"/>
                <a:ea typeface="宋体" panose="02010600030101010101" pitchFamily="2" charset="-122"/>
              </a:rPr>
              <a:t>收养关系当事人协议解除收养关系的，应当持居民户口簿、居民身份证、收养登记证和解除收养关系的书面协议，共同到被收养人常住户口所在地的收养登记机关办理解除收养关系登记。收养登记机关对解除收养关系登记申请书及有关材料进行审查，审查后对符合收养法规定的，为当事人办理解除收养关系的登记，收回收养登记证，发给解除收养关系证明。</a:t>
            </a:r>
            <a:endParaRPr lang="en-US" altLang="zh-CN" b="0" i="0" u="none" strike="noStrike" kern="100"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16125059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8B4F7B4-43D9-4715-A698-08A97BC1F0A3}"/>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E3D14349-2DE3-43FC-83C3-92D5C66001EB}"/>
              </a:ext>
            </a:extLst>
          </p:cNvPr>
          <p:cNvSpPr>
            <a:spLocks noGrp="1"/>
          </p:cNvSpPr>
          <p:nvPr>
            <p:ph type="body" idx="1"/>
          </p:nvPr>
        </p:nvSpPr>
        <p:spPr/>
        <p:txBody>
          <a:bodyPr>
            <a:normAutofit fontScale="92500" lnSpcReduction="20000"/>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（二）诉讼解除</a:t>
            </a:r>
          </a:p>
          <a:p>
            <a:pPr marR="0" lvl="2" rtl="0"/>
            <a:r>
              <a:rPr lang="zh-CN" altLang="en-US" b="0" i="0" u="none" strike="noStrike" kern="100" baseline="0" dirty="0">
                <a:latin typeface="宋体" panose="02010600030101010101" pitchFamily="2" charset="-122"/>
                <a:ea typeface="宋体" panose="02010600030101010101" pitchFamily="2" charset="-122"/>
              </a:rPr>
              <a:t>诉讼解除，是指收养当事人无法达成解除收养的协议，通过向人民法院提起诉讼从而解除收养关系的行为。如</a:t>
            </a:r>
            <a:r>
              <a:rPr lang="zh-CN" altLang="en-US" b="0" i="0" u="none" strike="noStrike" kern="100" baseline="0" dirty="0">
                <a:solidFill>
                  <a:srgbClr val="333333"/>
                </a:solidFill>
                <a:latin typeface="宋体" panose="02010600030101010101" pitchFamily="2" charset="-122"/>
                <a:ea typeface="宋体" panose="02010600030101010101" pitchFamily="2" charset="-122"/>
              </a:rPr>
              <a:t>收养人不履行抚养义务，有虐待、遗弃等侵害未成年养子女合法权益行为的，送养人有权要求解除养父母与养子女间的收养关系，送养人、收养人不能达成解除收养关系协议的，可以向人民法院起诉。</a:t>
            </a:r>
          </a:p>
          <a:p>
            <a:pPr marR="0" lvl="2" rtl="0"/>
            <a:r>
              <a:rPr lang="zh-CN" altLang="en-US" b="0" i="0" u="none" strike="noStrike" kern="100" baseline="0" dirty="0">
                <a:solidFill>
                  <a:srgbClr val="333333"/>
                </a:solidFill>
                <a:latin typeface="宋体" panose="02010600030101010101" pitchFamily="2" charset="-122"/>
                <a:ea typeface="宋体" panose="02010600030101010101" pitchFamily="2" charset="-122"/>
              </a:rPr>
              <a:t>对于成年养子女而言，养父母与成年养子女关系恶化、无法共同生活的，可以协议解除收养关系，不能达成协议的，可以向人民法院起诉。诉讼解除收养关系应当进行调解，无效的，依法判决准予解除或不准解除。</a:t>
            </a:r>
          </a:p>
          <a:p>
            <a:pPr marR="0" lvl="1" rtl="0"/>
            <a:r>
              <a:rPr lang="zh-CN" altLang="en-US" b="0" i="0" u="none" strike="noStrike" kern="100" baseline="0" dirty="0">
                <a:latin typeface="Times New Roman" panose="02020603050405020304" pitchFamily="18" charset="0"/>
                <a:ea typeface="宋体" panose="02010600030101010101" pitchFamily="2" charset="-122"/>
              </a:rPr>
              <a:t>（三）解除的法律后果</a:t>
            </a:r>
          </a:p>
          <a:p>
            <a:pPr marR="0" lvl="2" rtl="0"/>
            <a:r>
              <a:rPr lang="zh-CN" altLang="en-US" b="0" i="0" u="none" strike="noStrike" kern="100" baseline="0" dirty="0">
                <a:latin typeface="宋体" panose="02010600030101010101" pitchFamily="2" charset="-122"/>
                <a:ea typeface="宋体" panose="02010600030101010101" pitchFamily="2" charset="-122"/>
              </a:rPr>
              <a:t>经收养关系当事人达成协议，或经人民法院调解或判决解除收养关系的，收养关系自协议成立时，或调解书送达之日、判决书生效之日起，收养关系解除。</a:t>
            </a:r>
          </a:p>
          <a:p>
            <a:pPr marR="0" lvl="2" rtl="0"/>
            <a:r>
              <a:rPr lang="zh-CN" altLang="en-US" b="0" i="0" u="none" strike="noStrike" kern="100" baseline="0" dirty="0">
                <a:latin typeface="宋体" panose="02010600030101010101" pitchFamily="2" charset="-122"/>
                <a:ea typeface="宋体" panose="02010600030101010101" pitchFamily="2" charset="-122"/>
              </a:rPr>
              <a:t>收养关系解除后，在身份关系上养子女与养父母及其他近亲属间的权利义务关系即行消除，与生父母及其他近亲属间的权利义务关系自行恢复。但是成年养子女与生父母及其他近亲属间的权利义务关系是否恢复，可以协商确定。          </a:t>
            </a:r>
          </a:p>
          <a:p>
            <a:pPr marR="0" lvl="2" rtl="0"/>
            <a:r>
              <a:rPr lang="zh-CN" altLang="en-US" b="0" i="0" u="none" strike="noStrike" kern="100" baseline="0" dirty="0">
                <a:latin typeface="宋体" panose="02010600030101010101" pitchFamily="2" charset="-122"/>
                <a:ea typeface="宋体" panose="02010600030101010101" pitchFamily="2" charset="-122"/>
              </a:rPr>
              <a:t>在财产关系上，经养父母抚养的成年养子女，对缺乏劳动能力又缺乏生活来源的养父母，应当给付生活费。因养子女成年后虐待、遗弃养父母而解除收养关系的，养父母可以要求养子女补偿收养期间支出的抚养费。生父母要求解除收养关系的，养父母可以要求生父母适当补偿收养期间支出的抚养费，但是因养父母虐待、遗弃养子女而解除收养关系的除外。</a:t>
            </a:r>
            <a:endParaRPr lang="zh-CN" altLang="en-US" dirty="0"/>
          </a:p>
        </p:txBody>
      </p:sp>
    </p:spTree>
    <p:extLst>
      <p:ext uri="{BB962C8B-B14F-4D97-AF65-F5344CB8AC3E}">
        <p14:creationId xmlns:p14="http://schemas.microsoft.com/office/powerpoint/2010/main" val="247744975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102B84C-3723-4B3A-988B-9578C7B27F37}"/>
              </a:ext>
            </a:extLst>
          </p:cNvPr>
          <p:cNvSpPr>
            <a:spLocks noGrp="1"/>
          </p:cNvSpPr>
          <p:nvPr>
            <p:ph type="title"/>
          </p:nvPr>
        </p:nvSpPr>
        <p:spPr/>
        <p:txBody>
          <a:bodyPr/>
          <a:lstStyle/>
          <a:p>
            <a:pPr marR="0" rtl="0"/>
            <a:r>
              <a:rPr lang="zh-CN" altLang="en-US" b="0" i="0" u="none" strike="noStrike" kern="2200" baseline="0" dirty="0">
                <a:latin typeface="Times New Roman" panose="02020603050405020304" pitchFamily="18" charset="0"/>
                <a:ea typeface="宋体" panose="02010600030101010101" pitchFamily="2" charset="-122"/>
              </a:rPr>
              <a:t>第三节 私有财产继承法规与政策</a:t>
            </a:r>
          </a:p>
        </p:txBody>
      </p:sp>
      <p:sp>
        <p:nvSpPr>
          <p:cNvPr id="3" name="文本占位符 2">
            <a:extLst>
              <a:ext uri="{FF2B5EF4-FFF2-40B4-BE49-F238E27FC236}">
                <a16:creationId xmlns:a16="http://schemas.microsoft.com/office/drawing/2014/main" id="{CE9500C3-28C6-47B0-9033-AA63C4C06594}"/>
              </a:ext>
            </a:extLst>
          </p:cNvPr>
          <p:cNvSpPr>
            <a:spLocks noGrp="1"/>
          </p:cNvSpPr>
          <p:nvPr>
            <p:ph type="body" idx="1"/>
          </p:nvPr>
        </p:nvSpPr>
        <p:spPr/>
        <p:txBody>
          <a:bodyPr>
            <a:normAutofit fontScale="85000" lnSpcReduction="20000"/>
          </a:bodyPr>
          <a:lstStyle/>
          <a:p>
            <a:pPr marR="0" lvl="0" rtl="0"/>
            <a:r>
              <a:rPr lang="zh-CN" altLang="en-US" b="0" i="0" u="none" strike="noStrike" kern="100" baseline="0" dirty="0">
                <a:solidFill>
                  <a:srgbClr val="000000"/>
                </a:solidFill>
                <a:latin typeface="宋体" panose="02010600030101010101" pitchFamily="2" charset="-122"/>
                <a:ea typeface="宋体" panose="02010600030101010101" pitchFamily="2" charset="-122"/>
              </a:rPr>
              <a:t>继承是指自然人死亡之后其遣留的个人合法财产依照法律的规定或有效遗嘱、遗赠协议无偿转移给其继承人、遗赠扶养人的法律制度。</a:t>
            </a:r>
          </a:p>
          <a:p>
            <a:pPr marR="0" lvl="0" rtl="0"/>
            <a:r>
              <a:rPr lang="zh-CN" altLang="en-US" b="0" i="0" u="none" strike="noStrike" baseline="0" dirty="0">
                <a:solidFill>
                  <a:srgbClr val="000000"/>
                </a:solidFill>
                <a:latin typeface="宋体" panose="02010600030101010101" pitchFamily="2" charset="-122"/>
                <a:ea typeface="宋体" panose="02010600030101010101" pitchFamily="2" charset="-122"/>
              </a:rPr>
              <a:t>随着社会经济的发展，公民对私有财产的管理和分配意识逐渐提高，自然人的合法财产数量增多，类型多样化，因继承引发的纠纷也越来越多，情形更加复杂，处理不当则极易产生家庭纠纷，影响家庭和睦。社会专业工作人员准确理解并掌握相关法律法规是解决此类问题的基础，在处理私有财产的继承时应当遵循互谅互让、协商处理的原则，兼顾被继承人的具体情况，依法依规协助处理遗产继承。</a:t>
            </a:r>
          </a:p>
          <a:p>
            <a:pPr marR="0" lvl="0" rtl="0"/>
            <a:r>
              <a:rPr lang="zh-CN" altLang="en-US" b="0" i="0" u="none" strike="noStrike" kern="100" baseline="0" dirty="0">
                <a:solidFill>
                  <a:srgbClr val="000000"/>
                </a:solidFill>
                <a:latin typeface="宋体" panose="02010600030101010101" pitchFamily="2" charset="-122"/>
                <a:ea typeface="宋体" panose="02010600030101010101" pitchFamily="2" charset="-122"/>
              </a:rPr>
              <a:t>我国于</a:t>
            </a:r>
            <a:r>
              <a:rPr lang="en-US" altLang="zh-CN" b="0" i="0" u="none" strike="noStrike" kern="100" baseline="0" dirty="0">
                <a:solidFill>
                  <a:srgbClr val="000000"/>
                </a:solidFill>
                <a:latin typeface="宋体" panose="02010600030101010101" pitchFamily="2" charset="-122"/>
                <a:ea typeface="宋体" panose="02010600030101010101" pitchFamily="2" charset="-122"/>
              </a:rPr>
              <a:t>1985</a:t>
            </a:r>
            <a:r>
              <a:rPr lang="zh-CN" altLang="en-US" b="0" i="0" u="none" strike="noStrike" kern="100" baseline="0" dirty="0">
                <a:solidFill>
                  <a:srgbClr val="000000"/>
                </a:solidFill>
                <a:latin typeface="宋体" panose="02010600030101010101" pitchFamily="2" charset="-122"/>
                <a:ea typeface="宋体" panose="02010600030101010101" pitchFamily="2" charset="-122"/>
              </a:rPr>
              <a:t>年颁布并实施了</a:t>
            </a:r>
            <a:r>
              <a:rPr lang="en-US" altLang="zh-CN" b="0" i="0" u="none" strike="noStrike" kern="100" baseline="0" dirty="0">
                <a:solidFill>
                  <a:srgbClr val="000000"/>
                </a:solidFill>
                <a:latin typeface="宋体" panose="02010600030101010101" pitchFamily="2" charset="-122"/>
                <a:ea typeface="宋体" panose="02010600030101010101" pitchFamily="2" charset="-122"/>
              </a:rPr>
              <a:t>《</a:t>
            </a:r>
            <a:r>
              <a:rPr lang="zh-CN" altLang="en-US" b="0" i="0" u="none" strike="noStrike" kern="100" baseline="0" dirty="0">
                <a:solidFill>
                  <a:srgbClr val="000000"/>
                </a:solidFill>
                <a:latin typeface="宋体" panose="02010600030101010101" pitchFamily="2" charset="-122"/>
                <a:ea typeface="宋体" panose="02010600030101010101" pitchFamily="2" charset="-122"/>
              </a:rPr>
              <a:t>中华人民共和国继承法</a:t>
            </a:r>
            <a:r>
              <a:rPr lang="en-US" altLang="zh-CN" b="0" i="0" u="none" strike="noStrike" kern="100" baseline="0" dirty="0">
                <a:solidFill>
                  <a:srgbClr val="000000"/>
                </a:solidFill>
                <a:latin typeface="宋体" panose="02010600030101010101" pitchFamily="2" charset="-122"/>
                <a:ea typeface="宋体" panose="02010600030101010101" pitchFamily="2" charset="-122"/>
              </a:rPr>
              <a:t>》</a:t>
            </a:r>
            <a:r>
              <a:rPr lang="zh-CN" altLang="en-US" b="0" i="0" u="none" strike="noStrike" kern="100" baseline="0" dirty="0">
                <a:solidFill>
                  <a:srgbClr val="000000"/>
                </a:solidFill>
                <a:latin typeface="宋体" panose="02010600030101010101" pitchFamily="2" charset="-122"/>
                <a:ea typeface="宋体" panose="02010600030101010101" pitchFamily="2" charset="-122"/>
              </a:rPr>
              <a:t>，于</a:t>
            </a:r>
            <a:r>
              <a:rPr lang="en-US" altLang="zh-CN" b="0" i="0" u="none" strike="noStrike" kern="100" baseline="0" dirty="0">
                <a:solidFill>
                  <a:srgbClr val="000000"/>
                </a:solidFill>
                <a:latin typeface="宋体" panose="02010600030101010101" pitchFamily="2" charset="-122"/>
                <a:ea typeface="宋体" panose="02010600030101010101" pitchFamily="2" charset="-122"/>
              </a:rPr>
              <a:t>2020</a:t>
            </a:r>
            <a:r>
              <a:rPr lang="zh-CN" altLang="en-US" b="0" i="0" u="none" strike="noStrike" kern="100" baseline="0" dirty="0">
                <a:solidFill>
                  <a:srgbClr val="000000"/>
                </a:solidFill>
                <a:latin typeface="宋体" panose="02010600030101010101" pitchFamily="2" charset="-122"/>
                <a:ea typeface="宋体" panose="02010600030101010101" pitchFamily="2" charset="-122"/>
              </a:rPr>
              <a:t>年将继承法的相关规定纳入</a:t>
            </a:r>
            <a:r>
              <a:rPr lang="en-US" altLang="zh-CN" b="0" i="0" u="none" strike="noStrike" kern="100" baseline="0" dirty="0">
                <a:solidFill>
                  <a:srgbClr val="000000"/>
                </a:solidFill>
                <a:latin typeface="宋体" panose="02010600030101010101" pitchFamily="2" charset="-122"/>
                <a:ea typeface="宋体" panose="02010600030101010101" pitchFamily="2" charset="-122"/>
              </a:rPr>
              <a:t>《</a:t>
            </a:r>
            <a:r>
              <a:rPr lang="zh-CN" altLang="en-US" b="0" i="0" u="none" strike="noStrike" kern="100" baseline="0" dirty="0">
                <a:solidFill>
                  <a:srgbClr val="000000"/>
                </a:solidFill>
                <a:latin typeface="宋体" panose="02010600030101010101" pitchFamily="2" charset="-122"/>
                <a:ea typeface="宋体" panose="02010600030101010101" pitchFamily="2" charset="-122"/>
              </a:rPr>
              <a:t>民法典</a:t>
            </a:r>
            <a:r>
              <a:rPr lang="en-US" altLang="zh-CN" b="0" i="0" u="none" strike="noStrike" kern="100" baseline="0" dirty="0">
                <a:solidFill>
                  <a:srgbClr val="000000"/>
                </a:solidFill>
                <a:latin typeface="宋体" panose="02010600030101010101" pitchFamily="2" charset="-122"/>
                <a:ea typeface="宋体" panose="02010600030101010101" pitchFamily="2" charset="-122"/>
              </a:rPr>
              <a:t>》</a:t>
            </a:r>
            <a:r>
              <a:rPr lang="zh-CN" altLang="en-US" b="0" i="0" u="none" strike="noStrike" kern="100" baseline="0" dirty="0">
                <a:solidFill>
                  <a:srgbClr val="000000"/>
                </a:solidFill>
                <a:latin typeface="宋体" panose="02010600030101010101" pitchFamily="2" charset="-122"/>
                <a:ea typeface="宋体" panose="02010600030101010101" pitchFamily="2" charset="-122"/>
              </a:rPr>
              <a:t>作为单独的一编，就法定继承、遗嘱继承、遗赠、遗赠扶养协议等相关遗产处理的方式做出了规定。</a:t>
            </a:r>
            <a:r>
              <a:rPr lang="en-US" altLang="zh-CN" b="0" i="0" u="none" strike="noStrike" kern="100" baseline="0" dirty="0">
                <a:solidFill>
                  <a:srgbClr val="000000"/>
                </a:solidFill>
                <a:latin typeface="宋体" panose="02010600030101010101" pitchFamily="2" charset="-122"/>
                <a:ea typeface="宋体" panose="02010600030101010101" pitchFamily="2" charset="-122"/>
              </a:rPr>
              <a:t>2020</a:t>
            </a:r>
            <a:r>
              <a:rPr lang="zh-CN" altLang="en-US" b="0" i="0" u="none" strike="noStrike" kern="100" baseline="0" dirty="0">
                <a:solidFill>
                  <a:srgbClr val="000000"/>
                </a:solidFill>
                <a:latin typeface="宋体" panose="02010600030101010101" pitchFamily="2" charset="-122"/>
                <a:ea typeface="宋体" panose="02010600030101010101" pitchFamily="2" charset="-122"/>
              </a:rPr>
              <a:t>年</a:t>
            </a:r>
            <a:r>
              <a:rPr lang="en-US" altLang="zh-CN" b="0" i="0" u="none" strike="noStrike" kern="100" baseline="0" dirty="0">
                <a:solidFill>
                  <a:srgbClr val="000000"/>
                </a:solidFill>
                <a:latin typeface="宋体" panose="02010600030101010101" pitchFamily="2" charset="-122"/>
                <a:ea typeface="宋体" panose="02010600030101010101" pitchFamily="2" charset="-122"/>
              </a:rPr>
              <a:t>12</a:t>
            </a:r>
            <a:r>
              <a:rPr lang="zh-CN" altLang="en-US" b="0" i="0" u="none" strike="noStrike" kern="100" baseline="0" dirty="0">
                <a:solidFill>
                  <a:srgbClr val="000000"/>
                </a:solidFill>
                <a:latin typeface="宋体" panose="02010600030101010101" pitchFamily="2" charset="-122"/>
                <a:ea typeface="宋体" panose="02010600030101010101" pitchFamily="2" charset="-122"/>
              </a:rPr>
              <a:t>月最高人民法院发布了关于适用</a:t>
            </a:r>
            <a:r>
              <a:rPr lang="en-US" altLang="zh-CN" b="0" i="0" u="none" strike="noStrike" kern="100" baseline="0" dirty="0">
                <a:solidFill>
                  <a:srgbClr val="000000"/>
                </a:solidFill>
                <a:latin typeface="宋体" panose="02010600030101010101" pitchFamily="2" charset="-122"/>
                <a:ea typeface="宋体" panose="02010600030101010101" pitchFamily="2" charset="-122"/>
              </a:rPr>
              <a:t>《</a:t>
            </a:r>
            <a:r>
              <a:rPr lang="zh-CN" altLang="en-US" b="0" i="0" u="none" strike="noStrike" kern="100" baseline="0" dirty="0">
                <a:solidFill>
                  <a:srgbClr val="000000"/>
                </a:solidFill>
                <a:latin typeface="宋体" panose="02010600030101010101" pitchFamily="2" charset="-122"/>
                <a:ea typeface="宋体" panose="02010600030101010101" pitchFamily="2" charset="-122"/>
              </a:rPr>
              <a:t>中华人民共和国民法典</a:t>
            </a:r>
            <a:r>
              <a:rPr lang="en-US" altLang="zh-CN" b="0" i="0" u="none" strike="noStrike" kern="100" baseline="0" dirty="0">
                <a:solidFill>
                  <a:srgbClr val="000000"/>
                </a:solidFill>
                <a:latin typeface="宋体" panose="02010600030101010101" pitchFamily="2" charset="-122"/>
                <a:ea typeface="宋体" panose="02010600030101010101" pitchFamily="2" charset="-122"/>
              </a:rPr>
              <a:t>》</a:t>
            </a:r>
            <a:r>
              <a:rPr lang="zh-CN" altLang="en-US" b="0" i="0" u="none" strike="noStrike" kern="100" baseline="0" dirty="0">
                <a:solidFill>
                  <a:srgbClr val="000000"/>
                </a:solidFill>
                <a:latin typeface="宋体" panose="02010600030101010101" pitchFamily="2" charset="-122"/>
                <a:ea typeface="宋体" panose="02010600030101010101" pitchFamily="2" charset="-122"/>
              </a:rPr>
              <a:t>继承编的解释</a:t>
            </a:r>
            <a:r>
              <a:rPr lang="en-US" altLang="zh-CN" b="0" i="0" u="none" strike="noStrike" kern="100" baseline="0" dirty="0">
                <a:solidFill>
                  <a:srgbClr val="000000"/>
                </a:solidFill>
                <a:latin typeface="宋体" panose="02010600030101010101" pitchFamily="2" charset="-122"/>
                <a:ea typeface="宋体" panose="02010600030101010101" pitchFamily="2" charset="-122"/>
              </a:rPr>
              <a:t>(</a:t>
            </a:r>
            <a:r>
              <a:rPr lang="zh-CN" altLang="en-US" b="0" i="0" u="none" strike="noStrike" kern="100" baseline="0" dirty="0">
                <a:solidFill>
                  <a:srgbClr val="000000"/>
                </a:solidFill>
                <a:latin typeface="宋体" panose="02010600030101010101" pitchFamily="2" charset="-122"/>
                <a:ea typeface="宋体" panose="02010600030101010101" pitchFamily="2" charset="-122"/>
              </a:rPr>
              <a:t>一</a:t>
            </a:r>
            <a:r>
              <a:rPr lang="en-US" altLang="zh-CN" b="0" i="0" u="none" strike="noStrike" kern="100" baseline="0" dirty="0">
                <a:solidFill>
                  <a:srgbClr val="000000"/>
                </a:solidFill>
                <a:latin typeface="宋体" panose="02010600030101010101" pitchFamily="2" charset="-122"/>
                <a:ea typeface="宋体" panose="02010600030101010101" pitchFamily="2" charset="-122"/>
              </a:rPr>
              <a:t>)</a:t>
            </a:r>
            <a:r>
              <a:rPr lang="zh-CN" altLang="en-US" b="0" i="0" u="none" strike="noStrike" kern="100" baseline="0" dirty="0">
                <a:solidFill>
                  <a:srgbClr val="000000"/>
                </a:solidFill>
                <a:latin typeface="宋体" panose="02010600030101010101" pitchFamily="2" charset="-122"/>
                <a:ea typeface="宋体" panose="02010600030101010101" pitchFamily="2" charset="-122"/>
              </a:rPr>
              <a:t>，于</a:t>
            </a:r>
            <a:r>
              <a:rPr lang="en-US" altLang="zh-CN" b="0" i="0" u="none" strike="noStrike" kern="100" baseline="0" dirty="0">
                <a:solidFill>
                  <a:srgbClr val="000000"/>
                </a:solidFill>
                <a:latin typeface="宋体" panose="02010600030101010101" pitchFamily="2" charset="-122"/>
                <a:ea typeface="宋体" panose="02010600030101010101" pitchFamily="2" charset="-122"/>
              </a:rPr>
              <a:t>2021</a:t>
            </a:r>
            <a:r>
              <a:rPr lang="zh-CN" altLang="en-US" b="0" i="0" u="none" strike="noStrike" kern="100" baseline="0" dirty="0">
                <a:solidFill>
                  <a:srgbClr val="000000"/>
                </a:solidFill>
                <a:latin typeface="宋体" panose="02010600030101010101" pitchFamily="2" charset="-122"/>
                <a:ea typeface="宋体" panose="02010600030101010101" pitchFamily="2" charset="-122"/>
              </a:rPr>
              <a:t>年</a:t>
            </a:r>
            <a:r>
              <a:rPr lang="en-US" altLang="zh-CN" b="0" i="0" u="none" strike="noStrike" kern="100" baseline="0" dirty="0">
                <a:solidFill>
                  <a:srgbClr val="000000"/>
                </a:solidFill>
                <a:latin typeface="宋体" panose="02010600030101010101" pitchFamily="2" charset="-122"/>
                <a:ea typeface="宋体" panose="02010600030101010101" pitchFamily="2" charset="-122"/>
              </a:rPr>
              <a:t>1</a:t>
            </a:r>
            <a:r>
              <a:rPr lang="zh-CN" altLang="en-US" b="0" i="0" u="none" strike="noStrike" kern="100" baseline="0" dirty="0">
                <a:solidFill>
                  <a:srgbClr val="000000"/>
                </a:solidFill>
                <a:latin typeface="宋体" panose="02010600030101010101" pitchFamily="2" charset="-122"/>
                <a:ea typeface="宋体" panose="02010600030101010101" pitchFamily="2" charset="-122"/>
              </a:rPr>
              <a:t>月</a:t>
            </a:r>
            <a:r>
              <a:rPr lang="en-US" altLang="zh-CN" b="0" i="0" u="none" strike="noStrike" kern="100" baseline="0" dirty="0">
                <a:solidFill>
                  <a:srgbClr val="000000"/>
                </a:solidFill>
                <a:latin typeface="宋体" panose="02010600030101010101" pitchFamily="2" charset="-122"/>
                <a:ea typeface="宋体" panose="02010600030101010101" pitchFamily="2" charset="-122"/>
              </a:rPr>
              <a:t>1</a:t>
            </a:r>
            <a:r>
              <a:rPr lang="zh-CN" altLang="en-US" b="0" i="0" u="none" strike="noStrike" kern="100" baseline="0" dirty="0">
                <a:solidFill>
                  <a:srgbClr val="000000"/>
                </a:solidFill>
                <a:latin typeface="宋体" panose="02010600030101010101" pitchFamily="2" charset="-122"/>
                <a:ea typeface="宋体" panose="02010600030101010101" pitchFamily="2" charset="-122"/>
              </a:rPr>
              <a:t>日起正式开始实施。本节中的重点知识点包括：继承的种类、法定继承人的范围及顺序、遗嘱的订立方式及效力以及遗产处理的相关规定。要特别注意民法典出台后新增或删减的相关规定及制度，如新增被继承权的恢复、受遗赠人丧失受遗赠权的情形、打印遗嘱及录像遗嘱、遗产管理人制度，删除公证遗嘱效力优先的等规定的变动。</a:t>
            </a:r>
          </a:p>
        </p:txBody>
      </p:sp>
    </p:spTree>
    <p:extLst>
      <p:ext uri="{BB962C8B-B14F-4D97-AF65-F5344CB8AC3E}">
        <p14:creationId xmlns:p14="http://schemas.microsoft.com/office/powerpoint/2010/main" val="348112371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7C1AF7-67D8-41D7-8A71-9B312B7A5190}"/>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99E670BD-DC36-4B86-BBE8-0DF29FC863E3}"/>
              </a:ext>
            </a:extLst>
          </p:cNvPr>
          <p:cNvSpPr>
            <a:spLocks noGrp="1"/>
          </p:cNvSpPr>
          <p:nvPr>
            <p:ph type="body" idx="1"/>
          </p:nvPr>
        </p:nvSpPr>
        <p:spPr/>
        <p:txBody>
          <a:bodyPr>
            <a:normAutofit/>
          </a:bodyPr>
          <a:lstStyle/>
          <a:p>
            <a:pPr marR="0" lvl="0" rtl="0"/>
            <a:r>
              <a:rPr lang="zh-CN" altLang="en-US" b="0" i="0" u="none" strike="noStrike" kern="100" baseline="0" dirty="0">
                <a:latin typeface="等线 Light" panose="02010600030101010101" pitchFamily="2" charset="-122"/>
                <a:ea typeface="宋体" panose="02010600030101010101" pitchFamily="2" charset="-122"/>
              </a:rPr>
              <a:t>一、继承的法律关系</a:t>
            </a:r>
          </a:p>
          <a:p>
            <a:pPr marR="0" lvl="1" rtl="0"/>
            <a:r>
              <a:rPr lang="zh-CN" altLang="en-US" b="0" i="0" u="none" strike="noStrike" kern="100" baseline="0" dirty="0">
                <a:solidFill>
                  <a:srgbClr val="000000"/>
                </a:solidFill>
                <a:latin typeface="宋体" panose="02010600030101010101" pitchFamily="2" charset="-122"/>
                <a:ea typeface="宋体" panose="02010600030101010101" pitchFamily="2" charset="-122"/>
              </a:rPr>
              <a:t>“继承法律关系是由继承法规范所调整的、基于被继承人死亡而发生的继承人之间、继承人与其他公民之间的财产方面的权利义务关系。”</a:t>
            </a:r>
          </a:p>
          <a:p>
            <a:pPr lvl="2"/>
            <a:r>
              <a:rPr lang="zh-CN" altLang="en-US" b="0" dirty="0"/>
              <a:t>巫昌祯主编，婚姻与继承法学</a:t>
            </a:r>
            <a:r>
              <a:rPr lang="en-US" altLang="zh-CN" b="0" dirty="0"/>
              <a:t>[M].</a:t>
            </a:r>
            <a:r>
              <a:rPr lang="zh-CN" altLang="en-US" b="0" dirty="0"/>
              <a:t>中国政法大学出版社，</a:t>
            </a:r>
            <a:r>
              <a:rPr lang="en-US" altLang="zh-CN" b="0" dirty="0"/>
              <a:t>2001</a:t>
            </a:r>
            <a:r>
              <a:rPr lang="zh-CN" altLang="en-US" b="0" dirty="0"/>
              <a:t>年版，第</a:t>
            </a:r>
            <a:r>
              <a:rPr lang="en-US" altLang="zh-CN" b="0" dirty="0"/>
              <a:t>279</a:t>
            </a:r>
            <a:r>
              <a:rPr lang="zh-CN" altLang="en-US" b="0" dirty="0"/>
              <a:t>页。</a:t>
            </a:r>
          </a:p>
          <a:p>
            <a:pPr marR="0" lvl="1" rtl="0"/>
            <a:r>
              <a:rPr lang="zh-CN" altLang="en-US" b="0" i="0" u="none" strike="noStrike" kern="100" baseline="0" dirty="0">
                <a:latin typeface="Times New Roman" panose="02020603050405020304" pitchFamily="18" charset="0"/>
                <a:ea typeface="宋体" panose="02010600030101010101" pitchFamily="2" charset="-122"/>
              </a:rPr>
              <a:t>（一）继承的种类</a:t>
            </a:r>
          </a:p>
          <a:p>
            <a:pPr marR="0" lvl="2" rtl="0"/>
            <a:r>
              <a:rPr lang="zh-CN" altLang="en-US" b="0" i="0" u="none" strike="noStrike" kern="100" baseline="0" dirty="0">
                <a:solidFill>
                  <a:srgbClr val="000000"/>
                </a:solidFill>
                <a:latin typeface="宋体" panose="02010600030101010101" pitchFamily="2" charset="-122"/>
                <a:ea typeface="宋体" panose="02010600030101010101" pitchFamily="2" charset="-122"/>
              </a:rPr>
              <a:t>继承根据继承人和继承遗产的方式可以分为法定继承与遗嘱继承。根据继承人参与继承时的地位，可分为本位继承和代位继承，本位继承是指继承人基于本人地位，按自己原本的继承顺序继承遗产，而代位继承是指原应继承被继承人遗产的继承人不能继承时，晚辈直系血亲继承。转继承是指继承人在继承开始后，实际接受遗产前死亡，该继承人应得的遗产由其本人的继承人继承</a:t>
            </a:r>
            <a:endParaRPr lang="en-US" altLang="zh-CN" b="0" i="0" u="none" strike="noStrike" kern="100" baseline="0" dirty="0">
              <a:solidFill>
                <a:srgbClr val="000000"/>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6238438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4723B34-F8A0-4727-869E-B403D061B942}"/>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294A46A3-4770-4819-BA56-E99FCFA51DF8}"/>
              </a:ext>
            </a:extLst>
          </p:cNvPr>
          <p:cNvSpPr>
            <a:spLocks noGrp="1"/>
          </p:cNvSpPr>
          <p:nvPr>
            <p:ph type="body" idx="1"/>
          </p:nvPr>
        </p:nvSpPr>
        <p:spPr/>
        <p:txBody>
          <a:bodyPr>
            <a:normAutofit/>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（二）继承关系的要素</a:t>
            </a:r>
          </a:p>
          <a:p>
            <a:pPr marR="0" lvl="2" rtl="0"/>
            <a:r>
              <a:rPr lang="zh-CN" altLang="en-US" b="0" i="0" u="none" strike="noStrike" kern="100" baseline="0" dirty="0">
                <a:solidFill>
                  <a:srgbClr val="000000"/>
                </a:solidFill>
                <a:latin typeface="宋体" panose="02010600030101010101" pitchFamily="2" charset="-122"/>
                <a:ea typeface="宋体" panose="02010600030101010101" pitchFamily="2" charset="-122"/>
              </a:rPr>
              <a:t>继承法律关系包含主体、内容、客体三个要素。</a:t>
            </a:r>
          </a:p>
          <a:p>
            <a:pPr marR="0" lvl="2" rtl="0"/>
            <a:r>
              <a:rPr lang="zh-CN" altLang="en-US" b="0" i="0" u="none" strike="noStrike" kern="100" baseline="0" dirty="0">
                <a:solidFill>
                  <a:srgbClr val="000000"/>
                </a:solidFill>
                <a:latin typeface="宋体" panose="02010600030101010101" pitchFamily="2" charset="-122"/>
                <a:ea typeface="宋体" panose="02010600030101010101" pitchFamily="2" charset="-122"/>
              </a:rPr>
              <a:t>继承法律关系的主体是指根据法律规定或被继承人遗嘱指定而享有继承权并承担相应义务的人。</a:t>
            </a:r>
          </a:p>
          <a:p>
            <a:pPr marR="0" lvl="2" rtl="0"/>
            <a:r>
              <a:rPr lang="zh-CN" altLang="en-US" b="0" i="0" u="none" strike="noStrike" kern="100" baseline="0" dirty="0">
                <a:solidFill>
                  <a:srgbClr val="000000"/>
                </a:solidFill>
                <a:latin typeface="宋体" panose="02010600030101010101" pitchFamily="2" charset="-122"/>
                <a:ea typeface="宋体" panose="02010600030101010101" pitchFamily="2" charset="-122"/>
              </a:rPr>
              <a:t>继承法律关系的内容指继承关系中产生的权利与义务。</a:t>
            </a:r>
          </a:p>
          <a:p>
            <a:pPr marR="0" lvl="2" rtl="0"/>
            <a:r>
              <a:rPr lang="zh-CN" altLang="en-US" b="0" i="0" u="none" strike="noStrike" kern="100" baseline="0" dirty="0">
                <a:solidFill>
                  <a:srgbClr val="000000"/>
                </a:solidFill>
                <a:latin typeface="宋体" panose="02010600030101010101" pitchFamily="2" charset="-122"/>
                <a:ea typeface="宋体" panose="02010600030101010101" pitchFamily="2" charset="-122"/>
              </a:rPr>
              <a:t>继承法律关系的客体是被继承人遗留的遗产。遗产是自然人死亡时遗留的个人合法财产，但法律规定或者依其性质不得继承的除外。遗产在时间上是被继承人死亡时遗留的财产，在内容上包括财产和财产性权利，在性质上遗产具有合法性，属于自然人个人所有的合法财产。遗产还包括死者遗留的债务，根据法律规定，遗产已经分割的，继承人清偿被继承人的债务、缴纳所欠税款以所得遗产实际价值为限。超过遗产实际价值部分，继承人自愿偿还的不在此限。</a:t>
            </a:r>
            <a:endParaRPr lang="en-US" altLang="zh-CN" b="0" i="0" u="none" strike="noStrike" kern="100" baseline="0" dirty="0">
              <a:solidFill>
                <a:srgbClr val="000000"/>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61651070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C96CB6A-4668-4B84-B27B-2B5B5B9CEBC5}"/>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B5572830-DCB2-40BC-8913-1505253E707C}"/>
              </a:ext>
            </a:extLst>
          </p:cNvPr>
          <p:cNvSpPr>
            <a:spLocks noGrp="1"/>
          </p:cNvSpPr>
          <p:nvPr>
            <p:ph type="body" idx="1"/>
          </p:nvPr>
        </p:nvSpPr>
        <p:spPr/>
        <p:txBody>
          <a:bodyPr>
            <a:normAutofit/>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（三）继承的开始</a:t>
            </a:r>
          </a:p>
          <a:p>
            <a:pPr marR="0" lvl="2" rtl="0"/>
            <a:r>
              <a:rPr lang="zh-CN" altLang="en-US" b="0" i="0" u="none" strike="noStrike" kern="100" baseline="0" dirty="0">
                <a:solidFill>
                  <a:srgbClr val="000000"/>
                </a:solidFill>
                <a:latin typeface="宋体" panose="02010600030101010101" pitchFamily="2" charset="-122"/>
                <a:ea typeface="宋体" panose="02010600030101010101" pitchFamily="2" charset="-122"/>
              </a:rPr>
              <a:t>继承关系从被继承人死亡时开始，包括自然死亡与法律上的宣告死亡。在特殊情况下，相互有继承关系的数人在同一事件中死亡，难以确定死亡时间的，推定没有其他继承人的人先死亡。都有其他继承人，辈份不同的，推定长辈先死亡；辈份相同的，推定同时死亡，相互不发生继承。</a:t>
            </a:r>
          </a:p>
          <a:p>
            <a:pPr marR="0" lvl="2" rtl="0"/>
            <a:r>
              <a:rPr lang="zh-CN" altLang="en-US" b="0" i="0" u="none" strike="noStrike" kern="100" baseline="0" dirty="0">
                <a:solidFill>
                  <a:srgbClr val="000000"/>
                </a:solidFill>
                <a:latin typeface="宋体" panose="02010600030101010101" pitchFamily="2" charset="-122"/>
                <a:ea typeface="宋体" panose="02010600030101010101" pitchFamily="2" charset="-122"/>
              </a:rPr>
              <a:t>继承开始后，知道被继承人死亡的继承人应当及时通知其他继承人和遗嘱执行人。继承人中无人知道被继承人死亡或者知道被继承人死亡而不能通知的，由被继承人生前所在单位或者住所地的居民委员会、村民委员会负责通知。</a:t>
            </a:r>
            <a:endParaRPr lang="en-US" altLang="zh-CN" b="0" i="0" u="none" strike="noStrike" kern="100" baseline="0" dirty="0">
              <a:solidFill>
                <a:srgbClr val="000000"/>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98133379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12B86A4-D2D8-4AF3-AF93-8DA6DBA3249C}"/>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B08DB442-188A-44F3-ACDE-51B85C758214}"/>
              </a:ext>
            </a:extLst>
          </p:cNvPr>
          <p:cNvSpPr>
            <a:spLocks noGrp="1"/>
          </p:cNvSpPr>
          <p:nvPr>
            <p:ph type="body" idx="1"/>
          </p:nvPr>
        </p:nvSpPr>
        <p:spPr/>
        <p:txBody>
          <a:bodyPr>
            <a:normAutofit/>
          </a:bodyPr>
          <a:lstStyle/>
          <a:p>
            <a:pPr marR="0" lvl="0" rtl="0"/>
            <a:r>
              <a:rPr lang="zh-CN" altLang="en-US" b="0" i="0" u="none" strike="noStrike" kern="100" baseline="0" dirty="0">
                <a:latin typeface="等线 Light" panose="02010600030101010101" pitchFamily="2" charset="-122"/>
                <a:ea typeface="宋体" panose="02010600030101010101" pitchFamily="2" charset="-122"/>
              </a:rPr>
              <a:t>二、法定继承</a:t>
            </a:r>
          </a:p>
          <a:p>
            <a:pPr marR="0" lvl="1" rtl="0"/>
            <a:r>
              <a:rPr lang="zh-CN" altLang="en-US" b="0" i="0" u="none" strike="noStrike" kern="100" baseline="0" dirty="0">
                <a:solidFill>
                  <a:srgbClr val="000000"/>
                </a:solidFill>
                <a:latin typeface="宋体" panose="02010600030101010101" pitchFamily="2" charset="-122"/>
                <a:ea typeface="宋体" panose="02010600030101010101" pitchFamily="2" charset="-122"/>
              </a:rPr>
              <a:t>法定继承是指继承人按照法律规定的范围和顺序进行继承。法定继承人以一定人身关系和抚养关系为前提。继承权男女平等。</a:t>
            </a:r>
          </a:p>
          <a:p>
            <a:pPr marR="0" lvl="1" rtl="0"/>
            <a:r>
              <a:rPr lang="zh-CN" altLang="en-US" b="0" i="0" u="none" strike="noStrike" kern="100" baseline="0" dirty="0">
                <a:latin typeface="Times New Roman" panose="02020603050405020304" pitchFamily="18" charset="0"/>
                <a:ea typeface="宋体" panose="02010600030101010101" pitchFamily="2" charset="-122"/>
              </a:rPr>
              <a:t>（一）继承权的接受、丧失与恢复</a:t>
            </a:r>
          </a:p>
          <a:p>
            <a:pPr marR="0" lvl="2" rtl="0"/>
            <a:r>
              <a:rPr lang="en-US" altLang="zh-CN" b="0" i="0" u="none" strike="noStrike" kern="100" baseline="0" dirty="0">
                <a:latin typeface="等线 Light" panose="02010600030101010101" pitchFamily="2" charset="-122"/>
                <a:ea typeface="宋体" panose="02010600030101010101" pitchFamily="2" charset="-122"/>
              </a:rPr>
              <a:t>1</a:t>
            </a:r>
            <a:r>
              <a:rPr lang="zh-CN" altLang="en-US" b="0" i="0" u="none" strike="noStrike" kern="100" baseline="0" dirty="0">
                <a:latin typeface="等线 Light" panose="02010600030101010101" pitchFamily="2" charset="-122"/>
                <a:ea typeface="宋体" panose="02010600030101010101" pitchFamily="2" charset="-122"/>
              </a:rPr>
              <a:t>、继承权的接受与放弃</a:t>
            </a:r>
          </a:p>
          <a:p>
            <a:pPr marR="0" lvl="3" rtl="0"/>
            <a:r>
              <a:rPr lang="zh-CN" altLang="en-US" b="0" i="0" u="none" strike="noStrike" kern="100" baseline="0" dirty="0">
                <a:solidFill>
                  <a:srgbClr val="000000"/>
                </a:solidFill>
                <a:latin typeface="宋体" panose="02010600030101010101" pitchFamily="2" charset="-122"/>
                <a:ea typeface="宋体" panose="02010600030101010101" pitchFamily="2" charset="-122"/>
              </a:rPr>
              <a:t>继承权是一种民事权利，继承人可以自愿主动选择放弃继承权。对继承人而言，继承开始后，继承人放弃继承的，应当在遗产处理前，以书面形式</a:t>
            </a:r>
            <a:r>
              <a:rPr lang="zh-CN" altLang="en-US" b="0" i="0" u="none" strike="noStrike" kern="100" baseline="0" dirty="0">
                <a:solidFill>
                  <a:srgbClr val="000000"/>
                </a:solidFill>
                <a:latin typeface="Times New Roman" panose="02020603050405020304" pitchFamily="18" charset="0"/>
                <a:ea typeface="宋体" panose="02010600030101010101" pitchFamily="2" charset="-122"/>
              </a:rPr>
              <a:t>向遗产管理人或者其他继承人</a:t>
            </a:r>
            <a:r>
              <a:rPr lang="zh-CN" altLang="en-US" b="0" i="0" u="none" strike="noStrike" kern="100" baseline="0" dirty="0">
                <a:solidFill>
                  <a:srgbClr val="000000"/>
                </a:solidFill>
                <a:latin typeface="宋体" panose="02010600030101010101" pitchFamily="2" charset="-122"/>
                <a:ea typeface="宋体" panose="02010600030101010101" pitchFamily="2" charset="-122"/>
              </a:rPr>
              <a:t>作出放弃继承的表示。没有表示的，视为接受继承。遗产分割后表示放弃的不再是继承权，而是所有权。</a:t>
            </a:r>
            <a:endParaRPr lang="en-US" altLang="zh-CN" b="0" i="0" u="none" strike="noStrike" kern="100" baseline="0" dirty="0">
              <a:solidFill>
                <a:srgbClr val="000000"/>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41446758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6C66053-05F9-47DA-8B18-937E724FC3E9}"/>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1BC5A76A-EDEE-40FC-BC25-82EF340ECBC6}"/>
              </a:ext>
            </a:extLst>
          </p:cNvPr>
          <p:cNvSpPr>
            <a:spLocks noGrp="1"/>
          </p:cNvSpPr>
          <p:nvPr>
            <p:ph type="body" idx="1"/>
          </p:nvPr>
        </p:nvSpPr>
        <p:spPr/>
        <p:txBody>
          <a:bodyPr>
            <a:normAutofit/>
          </a:bodyPr>
          <a:lstStyle/>
          <a:p>
            <a:pPr marR="0" lvl="1" rtl="0"/>
            <a:r>
              <a:rPr lang="zh-CN" altLang="en-US" b="0" i="0" u="none" strike="noStrike" kern="100" baseline="0" dirty="0">
                <a:latin typeface="宋体" panose="02010600030101010101" pitchFamily="2" charset="-122"/>
                <a:ea typeface="宋体" panose="02010600030101010101" pitchFamily="2" charset="-122"/>
              </a:rPr>
              <a:t>我国实行婚姻自由、一夫一妻、男女平等的婚姻制度。保护妇女、未成年人、老年人、残疾人的合法权益。</a:t>
            </a:r>
          </a:p>
          <a:p>
            <a:pPr marR="0" lvl="1" rtl="0"/>
            <a:r>
              <a:rPr lang="en-US" altLang="zh-CN" b="0" i="0" u="none" strike="noStrike" kern="100" baseline="0" dirty="0">
                <a:latin typeface="宋体" panose="02010600030101010101" pitchFamily="2" charset="-122"/>
                <a:ea typeface="宋体" panose="02010600030101010101" pitchFamily="2" charset="-122"/>
              </a:rPr>
              <a:t>1.</a:t>
            </a:r>
            <a:r>
              <a:rPr lang="zh-CN" altLang="en-US" b="0" i="0" u="none" strike="noStrike" kern="100" baseline="0" dirty="0">
                <a:latin typeface="宋体" panose="02010600030101010101" pitchFamily="2" charset="-122"/>
                <a:ea typeface="宋体" panose="02010600030101010101" pitchFamily="2" charset="-122"/>
              </a:rPr>
              <a:t>婚姻自由是受宪法保护的一项基本公民权利，婚姻自由包括结婚自由与离婚自由。法律明确规定禁止包办、买卖婚姻和其他干涉婚姻自由的行为。</a:t>
            </a:r>
          </a:p>
          <a:p>
            <a:pPr marR="0" lvl="1" rtl="0"/>
            <a:r>
              <a:rPr lang="en-US" altLang="zh-CN" b="0" i="0" u="none" strike="noStrike" kern="100" baseline="0" dirty="0">
                <a:latin typeface="宋体" panose="02010600030101010101" pitchFamily="2" charset="-122"/>
                <a:ea typeface="宋体" panose="02010600030101010101" pitchFamily="2" charset="-122"/>
              </a:rPr>
              <a:t>2.</a:t>
            </a:r>
            <a:r>
              <a:rPr lang="zh-CN" altLang="en-US" b="0" i="0" u="none" strike="noStrike" kern="100" baseline="0" dirty="0">
                <a:latin typeface="宋体" panose="02010600030101010101" pitchFamily="2" charset="-122"/>
                <a:ea typeface="宋体" panose="02010600030101010101" pitchFamily="2" charset="-122"/>
              </a:rPr>
              <a:t>一夫一妻制是指任何人只能有一个配偶，我国法律明确禁止重婚。禁止有配偶者与他人同居（根据最高人民法院关于适用</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中华人民共和国民法典</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婚姻家庭编的解释（一），“与他人同居”的情形，是指有配偶者与婚外异性，不以夫妻名义，持续、稳定地共同居住）。如果有配偶者与他人结婚，或者明知他人有配偶而与之结婚的，依我国</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刑法</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规定，构成重婚罪。</a:t>
            </a:r>
            <a:endParaRPr lang="en-US" altLang="zh-CN" b="0" i="0" u="none" strike="noStrike" kern="100"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76562489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7249A9B-021C-4904-AE1C-F2EE693B7C50}"/>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3B0A5529-4B9C-4DB5-A0BA-6405FC17F21B}"/>
              </a:ext>
            </a:extLst>
          </p:cNvPr>
          <p:cNvSpPr>
            <a:spLocks noGrp="1"/>
          </p:cNvSpPr>
          <p:nvPr>
            <p:ph type="body" idx="1"/>
          </p:nvPr>
        </p:nvSpPr>
        <p:spPr/>
        <p:txBody>
          <a:bodyPr>
            <a:normAutofit fontScale="92500" lnSpcReduction="20000"/>
          </a:bodyPr>
          <a:lstStyle/>
          <a:p>
            <a:pPr marR="0" lvl="2" rtl="0"/>
            <a:r>
              <a:rPr lang="en-US" altLang="zh-CN" b="0" i="0" u="none" strike="noStrike" kern="100" baseline="0" dirty="0">
                <a:latin typeface="等线 Light" panose="02010600030101010101" pitchFamily="2" charset="-122"/>
                <a:ea typeface="宋体" panose="02010600030101010101" pitchFamily="2" charset="-122"/>
              </a:rPr>
              <a:t>2</a:t>
            </a:r>
            <a:r>
              <a:rPr lang="zh-CN" altLang="en-US" b="0" i="0" u="none" strike="noStrike" kern="100" baseline="0" dirty="0">
                <a:latin typeface="等线 Light" panose="02010600030101010101" pitchFamily="2" charset="-122"/>
                <a:ea typeface="宋体" panose="02010600030101010101" pitchFamily="2" charset="-122"/>
              </a:rPr>
              <a:t>、继承权的丧失</a:t>
            </a:r>
          </a:p>
          <a:p>
            <a:pPr marR="0" lvl="3" rtl="0"/>
            <a:r>
              <a:rPr lang="zh-CN" altLang="en-US" b="0" i="0" u="none" strike="noStrike" kern="100" baseline="0" dirty="0">
                <a:solidFill>
                  <a:srgbClr val="000000"/>
                </a:solidFill>
                <a:latin typeface="宋体" panose="02010600030101010101" pitchFamily="2" charset="-122"/>
                <a:ea typeface="宋体" panose="02010600030101010101" pitchFamily="2" charset="-122"/>
              </a:rPr>
              <a:t>继承权在法定情形下也可以被剥夺，继承权的丧失是依据法律的强制性规定剥夺继承人的继承权，是对继承人不法或不道德行为的一种民事制裁。根据</a:t>
            </a:r>
            <a:r>
              <a:rPr lang="en-US" altLang="zh-CN" b="0" i="0" u="none" strike="noStrike" kern="100" baseline="0" dirty="0">
                <a:solidFill>
                  <a:srgbClr val="000000"/>
                </a:solidFill>
                <a:latin typeface="宋体" panose="02010600030101010101" pitchFamily="2" charset="-122"/>
                <a:ea typeface="宋体" panose="02010600030101010101" pitchFamily="2" charset="-122"/>
              </a:rPr>
              <a:t>《</a:t>
            </a:r>
            <a:r>
              <a:rPr lang="zh-CN" altLang="en-US" b="0" i="0" u="none" strike="noStrike" kern="100" baseline="0" dirty="0">
                <a:solidFill>
                  <a:srgbClr val="000000"/>
                </a:solidFill>
                <a:latin typeface="宋体" panose="02010600030101010101" pitchFamily="2" charset="-122"/>
                <a:ea typeface="宋体" panose="02010600030101010101" pitchFamily="2" charset="-122"/>
              </a:rPr>
              <a:t>民法典</a:t>
            </a:r>
            <a:r>
              <a:rPr lang="en-US" altLang="zh-CN" b="0" i="0" u="none" strike="noStrike" kern="100" baseline="0" dirty="0">
                <a:solidFill>
                  <a:srgbClr val="000000"/>
                </a:solidFill>
                <a:latin typeface="宋体" panose="02010600030101010101" pitchFamily="2" charset="-122"/>
                <a:ea typeface="宋体" panose="02010600030101010101" pitchFamily="2" charset="-122"/>
              </a:rPr>
              <a:t>》</a:t>
            </a:r>
            <a:r>
              <a:rPr lang="zh-CN" altLang="en-US" b="0" i="0" u="none" strike="noStrike" kern="100" baseline="0" dirty="0">
                <a:solidFill>
                  <a:srgbClr val="000000"/>
                </a:solidFill>
                <a:latin typeface="宋体" panose="02010600030101010101" pitchFamily="2" charset="-122"/>
                <a:ea typeface="宋体" panose="02010600030101010101" pitchFamily="2" charset="-122"/>
              </a:rPr>
              <a:t>规定，有</a:t>
            </a:r>
            <a:r>
              <a:rPr lang="en-US" altLang="zh-CN" b="0" i="0" u="none" strike="noStrike" kern="100" baseline="0" dirty="0">
                <a:solidFill>
                  <a:srgbClr val="000000"/>
                </a:solidFill>
                <a:latin typeface="宋体" panose="02010600030101010101" pitchFamily="2" charset="-122"/>
                <a:ea typeface="宋体" panose="02010600030101010101" pitchFamily="2" charset="-122"/>
              </a:rPr>
              <a:t>5</a:t>
            </a:r>
            <a:r>
              <a:rPr lang="zh-CN" altLang="en-US" b="0" i="0" u="none" strike="noStrike" kern="100" baseline="0" dirty="0">
                <a:solidFill>
                  <a:srgbClr val="000000"/>
                </a:solidFill>
                <a:latin typeface="宋体" panose="02010600030101010101" pitchFamily="2" charset="-122"/>
                <a:ea typeface="宋体" panose="02010600030101010101" pitchFamily="2" charset="-122"/>
              </a:rPr>
              <a:t>种情形继承人丧失继承权：</a:t>
            </a:r>
          </a:p>
          <a:p>
            <a:pPr marR="0" lvl="3" rtl="0"/>
            <a:r>
              <a:rPr lang="zh-CN" altLang="en-US" b="0" i="0" u="none" strike="noStrike" kern="100" baseline="0" dirty="0">
                <a:solidFill>
                  <a:srgbClr val="000000"/>
                </a:solidFill>
                <a:latin typeface="宋体" panose="02010600030101010101" pitchFamily="2" charset="-122"/>
                <a:ea typeface="宋体" panose="02010600030101010101" pitchFamily="2" charset="-122"/>
              </a:rPr>
              <a:t>第一，继承人有故意杀害被继承人的行为。继承人故意杀害被继承人的行为必须是以剥夺被继承人的生命为目的而实施加害的行为，无论其出于何种动机，不论是否有谋夺遗产的意图，不论是既遂或未遂，也不论是否最终被追究刑事责任，都应确认其丧失继承权。</a:t>
            </a:r>
          </a:p>
          <a:p>
            <a:pPr marR="0" lvl="3" rtl="0"/>
            <a:r>
              <a:rPr lang="zh-CN" altLang="en-US" b="0" i="0" u="none" strike="noStrike" kern="100" baseline="0" dirty="0">
                <a:solidFill>
                  <a:srgbClr val="000000"/>
                </a:solidFill>
                <a:latin typeface="宋体" panose="02010600030101010101" pitchFamily="2" charset="-122"/>
                <a:ea typeface="宋体" panose="02010600030101010101" pitchFamily="2" charset="-122"/>
              </a:rPr>
              <a:t>第二，为争夺遗产而杀害其他继承人的。继承人为争夺遗产而杀害其他继承人，是指继承人出于争夺遗产的动机而故意杀害其他继承人或遗嘱继承人的行为。</a:t>
            </a:r>
          </a:p>
          <a:p>
            <a:pPr marR="0" lvl="3" rtl="0"/>
            <a:r>
              <a:rPr lang="zh-CN" altLang="en-US" b="0" i="0" u="none" strike="noStrike" kern="100" baseline="0" dirty="0">
                <a:solidFill>
                  <a:srgbClr val="000000"/>
                </a:solidFill>
                <a:latin typeface="宋体" panose="02010600030101010101" pitchFamily="2" charset="-122"/>
                <a:ea typeface="宋体" panose="02010600030101010101" pitchFamily="2" charset="-122"/>
              </a:rPr>
              <a:t>第三，遗弃被继承人或者虐待被继承人情节严重的。遗弃被继承人，是指继承人有扶养能力和扶养条件而对于缺乏劳动能力又无生活来源的被继承人拒不履行扶养义务。虐待被继承人，是指对被继承人的身体或精神进行摧残或折磨。虐待以情节严重为丧失继承权之要件，而情节是否严重，则应从实施虐待行为的时间、手段、后果和社会影响等各方面综合认定。</a:t>
            </a:r>
          </a:p>
          <a:p>
            <a:pPr marR="0" lvl="3" rtl="0"/>
            <a:r>
              <a:rPr lang="zh-CN" altLang="en-US" b="0" i="0" u="none" strike="noStrike" kern="100" baseline="0" dirty="0">
                <a:solidFill>
                  <a:srgbClr val="000000"/>
                </a:solidFill>
                <a:latin typeface="宋体" panose="02010600030101010101" pitchFamily="2" charset="-122"/>
                <a:ea typeface="宋体" panose="02010600030101010101" pitchFamily="2" charset="-122"/>
              </a:rPr>
              <a:t>第四，伪造、篡改或者销毁遗嘱，情节严重的。所谓“伪造、篡改或者销毁遗嘱”是指继承人在主观上故意实施上述行为并达到既遂的状态，且在程度上属于情节严重的情形。如果上述行为未遂，即遗嘱并未被真正伪造、篡改或销毁，或继承人过失实施上述行为，均不导致继承权的丧失。</a:t>
            </a:r>
          </a:p>
          <a:p>
            <a:pPr marR="0" lvl="3" rtl="0"/>
            <a:r>
              <a:rPr lang="zh-CN" altLang="en-US" b="0" i="0" u="none" strike="noStrike" kern="100" baseline="0" dirty="0">
                <a:solidFill>
                  <a:srgbClr val="000000"/>
                </a:solidFill>
                <a:latin typeface="宋体" panose="02010600030101010101" pitchFamily="2" charset="-122"/>
                <a:ea typeface="宋体" panose="02010600030101010101" pitchFamily="2" charset="-122"/>
              </a:rPr>
              <a:t>第五，以欺诈、胁迫手段迫使或者妨碍被继承人设立、变更或者撤回遗嘱，情节严重的。继承人以欺诈、胁迫手段迫使或者妨碍被继承人设立、变更或者撤回遗嘱，严重侵害了被继承人的遗嘱自由，妨害其真实意思表示，情节严重的，应当剥夺其继承权。</a:t>
            </a:r>
            <a:endParaRPr lang="en-US" altLang="zh-CN" b="0" i="0" u="none" strike="noStrike" kern="100" baseline="0" dirty="0">
              <a:solidFill>
                <a:srgbClr val="000000"/>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23197765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021C4A9-B640-405D-A6F5-053E7BA22DEE}"/>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D996A791-D9A4-488F-82E4-D052F1E86696}"/>
              </a:ext>
            </a:extLst>
          </p:cNvPr>
          <p:cNvSpPr>
            <a:spLocks noGrp="1"/>
          </p:cNvSpPr>
          <p:nvPr>
            <p:ph type="body" idx="1"/>
          </p:nvPr>
        </p:nvSpPr>
        <p:spPr/>
        <p:txBody>
          <a:bodyPr>
            <a:normAutofit/>
          </a:bodyPr>
          <a:lstStyle/>
          <a:p>
            <a:pPr marR="0" lvl="2" rtl="0"/>
            <a:r>
              <a:rPr lang="en-US" altLang="zh-CN" b="0" i="0" u="none" strike="noStrike" kern="100" baseline="0" dirty="0">
                <a:latin typeface="等线 Light" panose="02010600030101010101" pitchFamily="2" charset="-122"/>
                <a:ea typeface="宋体" panose="02010600030101010101" pitchFamily="2" charset="-122"/>
              </a:rPr>
              <a:t>3</a:t>
            </a:r>
            <a:r>
              <a:rPr lang="zh-CN" altLang="en-US" b="0" i="0" u="none" strike="noStrike" kern="100" baseline="0" dirty="0">
                <a:latin typeface="等线 Light" panose="02010600030101010101" pitchFamily="2" charset="-122"/>
                <a:ea typeface="宋体" panose="02010600030101010101" pitchFamily="2" charset="-122"/>
              </a:rPr>
              <a:t>、继承权的恢复</a:t>
            </a:r>
          </a:p>
          <a:p>
            <a:pPr marR="0" lvl="3" rtl="0"/>
            <a:r>
              <a:rPr lang="en-US" altLang="zh-CN" b="0" i="0" u="none" strike="noStrike" kern="100" baseline="0" dirty="0">
                <a:solidFill>
                  <a:srgbClr val="000000"/>
                </a:solidFill>
                <a:latin typeface="宋体" panose="02010600030101010101" pitchFamily="2" charset="-122"/>
                <a:ea typeface="宋体" panose="02010600030101010101" pitchFamily="2" charset="-122"/>
              </a:rPr>
              <a:t>《</a:t>
            </a:r>
            <a:r>
              <a:rPr lang="zh-CN" altLang="en-US" b="0" i="0" u="none" strike="noStrike" kern="100" baseline="0" dirty="0">
                <a:solidFill>
                  <a:srgbClr val="000000"/>
                </a:solidFill>
                <a:latin typeface="宋体" panose="02010600030101010101" pitchFamily="2" charset="-122"/>
                <a:ea typeface="宋体" panose="02010600030101010101" pitchFamily="2" charset="-122"/>
              </a:rPr>
              <a:t>民法典</a:t>
            </a:r>
            <a:r>
              <a:rPr lang="en-US" altLang="zh-CN" b="0" i="0" u="none" strike="noStrike" kern="100" baseline="0" dirty="0">
                <a:solidFill>
                  <a:srgbClr val="000000"/>
                </a:solidFill>
                <a:latin typeface="宋体" panose="02010600030101010101" pitchFamily="2" charset="-122"/>
                <a:ea typeface="宋体" panose="02010600030101010101" pitchFamily="2" charset="-122"/>
              </a:rPr>
              <a:t>》</a:t>
            </a:r>
            <a:r>
              <a:rPr lang="zh-CN" altLang="en-US" b="0" i="0" u="none" strike="noStrike" kern="100" baseline="0" dirty="0">
                <a:solidFill>
                  <a:srgbClr val="000000"/>
                </a:solidFill>
                <a:latin typeface="宋体" panose="02010600030101010101" pitchFamily="2" charset="-122"/>
                <a:ea typeface="宋体" panose="02010600030101010101" pitchFamily="2" charset="-122"/>
              </a:rPr>
              <a:t>新增被继承人宽恕行为与继承权恢复的法律制度，规定被继承人知道继承人遗弃被继承人，虐待被继承人，伪造、篡改、隐匿或者销毁遗嘱，或以欺诈、胁迫手段迫使或者妨碍被继承人设立、变更或者撤回遗嘱的行为之一，但对该继承人表示宽恕或者事后在遗嘱中明确将其列为继承人的，该继承人不丧失继承权。但应当注意，因故意杀害被继承人或为争夺遗产杀害其他继承人而丧失继承权的继承权不得恢复。</a:t>
            </a:r>
            <a:endParaRPr lang="en-US" altLang="zh-CN" b="0" i="0" u="none" strike="noStrike" kern="100" baseline="0" dirty="0">
              <a:solidFill>
                <a:srgbClr val="000000"/>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37737577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E2CCAE7-023C-4CBB-822D-677B9AFA8B2D}"/>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19F21CB7-CA81-4C7B-A6FA-2CBE9517FE10}"/>
              </a:ext>
            </a:extLst>
          </p:cNvPr>
          <p:cNvSpPr>
            <a:spLocks noGrp="1"/>
          </p:cNvSpPr>
          <p:nvPr>
            <p:ph type="body" idx="1"/>
          </p:nvPr>
        </p:nvSpPr>
        <p:spPr/>
        <p:txBody>
          <a:bodyPr>
            <a:normAutofit/>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（二）法定继承人的范围</a:t>
            </a:r>
          </a:p>
          <a:p>
            <a:pPr marR="0" lvl="2" rtl="0"/>
            <a:r>
              <a:rPr lang="zh-CN" altLang="en-US" b="0" i="0" u="none" strike="noStrike" kern="100" baseline="0" dirty="0">
                <a:solidFill>
                  <a:srgbClr val="000000"/>
                </a:solidFill>
                <a:latin typeface="宋体" panose="02010600030101010101" pitchFamily="2" charset="-122"/>
                <a:ea typeface="宋体" panose="02010600030101010101" pitchFamily="2" charset="-122"/>
              </a:rPr>
              <a:t>法定继承人包括基于婚姻关系而产生相互继承权的配偶、子女（包括婚生子女、非婚生子女、养子女和有扶养关系的继子女）、父母（包括生父母、养父母和有扶养关系的继父母）、兄弟姐妹（包括同父母的兄弟姐妹、同父异母或者同母异父的兄弟姐妹、养兄弟姐妹、有扶养关系的继兄弟姐妹）、祖父母、外祖父母、以及尽了主要赡养义务的丧偶儿媳、女婿。</a:t>
            </a:r>
            <a:endParaRPr lang="en-US" altLang="zh-CN" b="0" i="0" u="none" strike="noStrike" kern="100" baseline="0" dirty="0">
              <a:solidFill>
                <a:srgbClr val="000000"/>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68240254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8E002F4-6D7B-497E-B917-47FBB493BE98}"/>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37254FC4-C5A1-47E4-BD06-A533947C2E7D}"/>
              </a:ext>
            </a:extLst>
          </p:cNvPr>
          <p:cNvSpPr>
            <a:spLocks noGrp="1"/>
          </p:cNvSpPr>
          <p:nvPr>
            <p:ph type="body" idx="1"/>
          </p:nvPr>
        </p:nvSpPr>
        <p:spPr/>
        <p:txBody>
          <a:bodyPr>
            <a:normAutofit/>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（三）法定继承人的顺序</a:t>
            </a:r>
          </a:p>
          <a:p>
            <a:pPr marR="0" lvl="2" rtl="0"/>
            <a:r>
              <a:rPr lang="zh-CN" altLang="en-US" b="0" i="0" u="none" strike="noStrike" kern="100" baseline="0" dirty="0">
                <a:solidFill>
                  <a:srgbClr val="000000"/>
                </a:solidFill>
                <a:latin typeface="宋体" panose="02010600030101010101" pitchFamily="2" charset="-122"/>
                <a:ea typeface="宋体" panose="02010600030101010101" pitchFamily="2" charset="-122"/>
              </a:rPr>
              <a:t>继承开始后，法定继承人应当按照法律规定的先后顺序参加继承。法定继承人分为第一顺序继承人和第二顺序继承人。继承开始后，先由第一顺序继承人继承，第二顺序继承人不继承，只有在没有第一顺序继承人时，才由第二顺序的继承人参加继承。继承的顺序由法律规定，任何人和机关不能变更自己的继承顺序，应当明确的是继承人可以放弃继承权但是不能放弃自己的继承顺序。我国法定继承的第一顺序包括配偶、子女（包括婚生子女、非婚生子女、养子女和有扶养关系的继子女）、父母（包括生父母、养父母和有扶养关系的继父母），尽了主要赡养义务的丧偶儿媳、丧偶女婿，不论是否再婚，作为第一顺序继承人；第二顺序包括兄弟姐妹（包括同父母的兄弟姐妹、同父异母或者同母异父的兄弟姐妹、养兄弟姐妹、有扶养关系的继兄弟姐妹）、祖父母、外祖父母。</a:t>
            </a:r>
            <a:endParaRPr lang="en-US" altLang="zh-CN" b="0" i="0" u="none" strike="noStrike" kern="100" baseline="0" dirty="0">
              <a:solidFill>
                <a:srgbClr val="000000"/>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4922180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F4DF3E-7CC1-40A6-AE89-5B9FEF709DDC}"/>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EB0FCE16-88A3-407C-B31B-BDAE8D8A3714}"/>
              </a:ext>
            </a:extLst>
          </p:cNvPr>
          <p:cNvSpPr>
            <a:spLocks noGrp="1"/>
          </p:cNvSpPr>
          <p:nvPr>
            <p:ph type="body" idx="1"/>
          </p:nvPr>
        </p:nvSpPr>
        <p:spPr/>
        <p:txBody>
          <a:bodyPr>
            <a:normAutofit/>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（四）代位继承和转继承</a:t>
            </a:r>
          </a:p>
          <a:p>
            <a:pPr marR="0" lvl="2" rtl="0"/>
            <a:r>
              <a:rPr lang="zh-CN" altLang="en-US" b="0" i="0" u="none" strike="noStrike" kern="100" baseline="0" dirty="0">
                <a:solidFill>
                  <a:srgbClr val="000000"/>
                </a:solidFill>
                <a:latin typeface="宋体" panose="02010600030101010101" pitchFamily="2" charset="-122"/>
                <a:ea typeface="宋体" panose="02010600030101010101" pitchFamily="2" charset="-122"/>
              </a:rPr>
              <a:t>代位继承是指原应继承被继承人遗产的继承人不能继承时，晚辈直系血亲继承。被继承人的子女先于被继承人死亡的，由被继承人的子女的晚辈直系血亲代位继承。被继承人的兄弟姐妹先于被继承人死亡的，由被继承人的兄弟姐妹的子女代位继承。代位继承人一般只能继承被代位继承人有权继承的遗产份额。</a:t>
            </a:r>
          </a:p>
          <a:p>
            <a:pPr marR="0" lvl="2" rtl="0"/>
            <a:r>
              <a:rPr lang="zh-CN" altLang="en-US" b="0" i="0" u="none" strike="noStrike" kern="100" baseline="0" dirty="0">
                <a:solidFill>
                  <a:srgbClr val="000000"/>
                </a:solidFill>
                <a:latin typeface="宋体" panose="02010600030101010101" pitchFamily="2" charset="-122"/>
                <a:ea typeface="宋体" panose="02010600030101010101" pitchFamily="2" charset="-122"/>
              </a:rPr>
              <a:t>转继承是指继承开始后，继承人于遗产分割前死亡，并没有放弃继承的，该继承人应当继承的遗产转给其继承人；但是遗嘱另有安排的除外。</a:t>
            </a:r>
            <a:endParaRPr lang="en-US" altLang="zh-CN" b="0" i="0" u="none" strike="noStrike" kern="100" baseline="0" dirty="0">
              <a:solidFill>
                <a:srgbClr val="000000"/>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81074224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FFB2860-ED93-4197-886F-72FB9461136B}"/>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7787F4DB-3E0F-4ED2-8ECE-2724C90FD915}"/>
              </a:ext>
            </a:extLst>
          </p:cNvPr>
          <p:cNvSpPr>
            <a:spLocks noGrp="1"/>
          </p:cNvSpPr>
          <p:nvPr>
            <p:ph type="body" idx="1"/>
          </p:nvPr>
        </p:nvSpPr>
        <p:spPr/>
        <p:txBody>
          <a:bodyPr>
            <a:normAutofit/>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（五）法定继承中的遗产处理</a:t>
            </a:r>
          </a:p>
          <a:p>
            <a:pPr marR="0" lvl="2" rtl="0"/>
            <a:r>
              <a:rPr lang="zh-CN" altLang="en-US" b="0" i="0" u="none" strike="noStrike" kern="100" baseline="0" dirty="0">
                <a:solidFill>
                  <a:srgbClr val="000000"/>
                </a:solidFill>
                <a:latin typeface="宋体" panose="02010600030101010101" pitchFamily="2" charset="-122"/>
                <a:ea typeface="宋体" panose="02010600030101010101" pitchFamily="2" charset="-122"/>
              </a:rPr>
              <a:t>继承人应当本着互谅互让、和睦团结的精神，协商处理继承问题。遗产分割的时间、办法和份额，由继承人协商确定。</a:t>
            </a:r>
          </a:p>
          <a:p>
            <a:pPr marR="0" lvl="2" rtl="0"/>
            <a:r>
              <a:rPr lang="zh-CN" altLang="en-US" b="0" i="0" u="none" strike="noStrike" kern="100" baseline="0" dirty="0">
                <a:solidFill>
                  <a:srgbClr val="000000"/>
                </a:solidFill>
                <a:latin typeface="宋体" panose="02010600030101010101" pitchFamily="2" charset="-122"/>
                <a:ea typeface="宋体" panose="02010600030101010101" pitchFamily="2" charset="-122"/>
              </a:rPr>
              <a:t>法定继承的分配原则是，同一顺序继承人一般应当均等分配遗产份额。这是指在没有特殊情况下，同一顺序的法定继承人应按人数平均分配遗产。</a:t>
            </a:r>
          </a:p>
          <a:p>
            <a:pPr marR="0" lvl="2" rtl="0"/>
            <a:r>
              <a:rPr lang="zh-CN" altLang="en-US" b="0" i="0" u="none" strike="noStrike" kern="100" baseline="0" dirty="0">
                <a:latin typeface="宋体" panose="02010600030101010101" pitchFamily="2" charset="-122"/>
                <a:ea typeface="宋体" panose="02010600030101010101" pitchFamily="2" charset="-122"/>
              </a:rPr>
              <a:t>但在特殊情况可以不均等分配，主要是</a:t>
            </a:r>
            <a:r>
              <a:rPr lang="zh-CN" altLang="en-US" b="0" i="0" u="none" strike="noStrike" kern="100" baseline="0" dirty="0">
                <a:solidFill>
                  <a:srgbClr val="000000"/>
                </a:solidFill>
                <a:latin typeface="宋体" panose="02010600030101010101" pitchFamily="2" charset="-122"/>
                <a:ea typeface="宋体" panose="02010600030101010101" pitchFamily="2" charset="-122"/>
              </a:rPr>
              <a:t>：第一，对生活有特殊困难并缺乏劳动能力的继承人，分配时应当予以照顾；第二，尽了主要的扶养义务或者与被继承人共同生活的继承人可以多分，对有扶养能力和扶养条件但不尽扶养义务的继承人，应该少分或者不分；此外，由继承人协商统一的，也可以不均等分配。</a:t>
            </a:r>
          </a:p>
          <a:p>
            <a:pPr marR="0" lvl="2" rtl="0"/>
            <a:r>
              <a:rPr lang="zh-CN" altLang="en-US" b="0" i="0" u="none" strike="noStrike" kern="100" baseline="0" dirty="0">
                <a:solidFill>
                  <a:srgbClr val="000000"/>
                </a:solidFill>
                <a:latin typeface="宋体" panose="02010600030101010101" pitchFamily="2" charset="-122"/>
                <a:ea typeface="宋体" panose="02010600030101010101" pitchFamily="2" charset="-122"/>
              </a:rPr>
              <a:t>除以法律规定参加继承的法定继承人外，符合条件的其他人也有权取得部分遗产，根据法律规定，对继承人以外的依靠被继承人扶养的人，或者继承人以外的对被继承人扶养较多的人，可以分给适当的遗产。</a:t>
            </a:r>
          </a:p>
        </p:txBody>
      </p:sp>
    </p:spTree>
    <p:extLst>
      <p:ext uri="{BB962C8B-B14F-4D97-AF65-F5344CB8AC3E}">
        <p14:creationId xmlns:p14="http://schemas.microsoft.com/office/powerpoint/2010/main" val="116609070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CF32DC2-C8AE-4C96-84E4-C9A8DC770D29}"/>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A0470607-4988-45F6-9F6A-AB3A1B563E6F}"/>
              </a:ext>
            </a:extLst>
          </p:cNvPr>
          <p:cNvSpPr>
            <a:spLocks noGrp="1"/>
          </p:cNvSpPr>
          <p:nvPr>
            <p:ph type="body" idx="1"/>
          </p:nvPr>
        </p:nvSpPr>
        <p:spPr/>
        <p:txBody>
          <a:bodyPr>
            <a:normAutofit/>
          </a:bodyPr>
          <a:lstStyle/>
          <a:p>
            <a:pPr marR="0" lvl="0" rtl="0"/>
            <a:r>
              <a:rPr lang="zh-CN" altLang="en-US" b="0" i="0" u="none" strike="noStrike" kern="100" baseline="0" dirty="0">
                <a:latin typeface="等线 Light" panose="02010600030101010101" pitchFamily="2" charset="-122"/>
                <a:ea typeface="宋体" panose="02010600030101010101" pitchFamily="2" charset="-122"/>
              </a:rPr>
              <a:t>三、遗嘱继承</a:t>
            </a:r>
          </a:p>
          <a:p>
            <a:pPr marR="0" lvl="1" rtl="0"/>
            <a:r>
              <a:rPr lang="zh-CN" altLang="en-US" b="0" i="0" u="none" strike="noStrike" kern="100" baseline="0" dirty="0">
                <a:latin typeface="Times New Roman" panose="02020603050405020304" pitchFamily="18" charset="0"/>
                <a:ea typeface="宋体" panose="02010600030101010101" pitchFamily="2" charset="-122"/>
              </a:rPr>
              <a:t>（一）遗嘱继承的概念</a:t>
            </a:r>
          </a:p>
          <a:p>
            <a:pPr marR="0" lvl="2" rtl="0"/>
            <a:r>
              <a:rPr lang="zh-CN" altLang="en-US" b="0" i="0" u="none" strike="noStrike" kern="100" baseline="0" dirty="0">
                <a:solidFill>
                  <a:srgbClr val="000000"/>
                </a:solidFill>
                <a:latin typeface="宋体" panose="02010600030101010101" pitchFamily="2" charset="-122"/>
                <a:ea typeface="宋体" panose="02010600030101010101" pitchFamily="2" charset="-122"/>
              </a:rPr>
              <a:t>遗嘱是指被继承人在生前按照法律规定的内容和形式，将其遗产转移给指定的法定继承人，并在其死亡后产生法律效力的法律行为。法律规定自然人可以依照法律规定立遗嘱处分个人财产，将个人财产指定由法定继承人的一人或者数人继承，并可以指定遗嘱执行人。自然人也可以立遗嘱将个人财产赠给国家、集体或者法定继承人以外的人。遗嘱应当对缺乏劳动能力又没有生活来源的继承人保留必要的遗产份额。</a:t>
            </a:r>
          </a:p>
          <a:p>
            <a:pPr marR="0" lvl="2" rtl="0"/>
            <a:r>
              <a:rPr lang="zh-CN" altLang="en-US" b="0" i="0" u="none" strike="noStrike" kern="100" baseline="0" dirty="0">
                <a:solidFill>
                  <a:srgbClr val="000000"/>
                </a:solidFill>
                <a:latin typeface="宋体" panose="02010600030101010101" pitchFamily="2" charset="-122"/>
                <a:ea typeface="宋体" panose="02010600030101010101" pitchFamily="2" charset="-122"/>
              </a:rPr>
              <a:t>对比来看，法定继承的事实要件只有一个，即被继承人死亡，而遗嘱继承的发生需要满足两个法律事实，即被继承人死亡和被继承人生前设有合法有效的遗嘱。遗嘱是被继承人直接意志的体现，遗嘱中可以确定继承人以及其顺序和份额。在效力上，遗嘱的效力优先于法定继承，是对遗嘱人处分其财产权利自由的充分尊重。</a:t>
            </a:r>
            <a:endParaRPr lang="en-US" altLang="zh-CN" b="0" i="0" u="none" strike="noStrike" kern="100" baseline="0" dirty="0">
              <a:solidFill>
                <a:srgbClr val="000000"/>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84245690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614712-3DFA-419B-B280-A94467A44368}"/>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9B66BDDC-4D1A-4756-ACC7-51A78FDC38E7}"/>
              </a:ext>
            </a:extLst>
          </p:cNvPr>
          <p:cNvSpPr>
            <a:spLocks noGrp="1"/>
          </p:cNvSpPr>
          <p:nvPr>
            <p:ph type="body" idx="1"/>
          </p:nvPr>
        </p:nvSpPr>
        <p:spPr/>
        <p:txBody>
          <a:bodyPr>
            <a:normAutofit fontScale="70000" lnSpcReduction="20000"/>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（二）遗嘱的形式</a:t>
            </a:r>
          </a:p>
          <a:p>
            <a:pPr marR="0" lvl="2" rtl="0"/>
            <a:r>
              <a:rPr lang="zh-CN" altLang="en-US" b="0" i="0" u="none" strike="noStrike" kern="100" baseline="0" dirty="0">
                <a:solidFill>
                  <a:srgbClr val="000000"/>
                </a:solidFill>
                <a:latin typeface="宋体" panose="02010600030101010101" pitchFamily="2" charset="-122"/>
                <a:ea typeface="宋体" panose="02010600030101010101" pitchFamily="2" charset="-122"/>
              </a:rPr>
              <a:t>遗嘱的形式是指立遗嘱人表达自己处分其财产的意思的方式。根据</a:t>
            </a:r>
            <a:r>
              <a:rPr lang="en-US" altLang="zh-CN" b="0" i="0" u="none" strike="noStrike" kern="100" baseline="0" dirty="0">
                <a:solidFill>
                  <a:srgbClr val="000000"/>
                </a:solidFill>
                <a:latin typeface="宋体" panose="02010600030101010101" pitchFamily="2" charset="-122"/>
                <a:ea typeface="宋体" panose="02010600030101010101" pitchFamily="2" charset="-122"/>
              </a:rPr>
              <a:t>《</a:t>
            </a:r>
            <a:r>
              <a:rPr lang="zh-CN" altLang="en-US" b="0" i="0" u="none" strike="noStrike" kern="100" baseline="0" dirty="0">
                <a:solidFill>
                  <a:srgbClr val="000000"/>
                </a:solidFill>
                <a:latin typeface="宋体" panose="02010600030101010101" pitchFamily="2" charset="-122"/>
                <a:ea typeface="宋体" panose="02010600030101010101" pitchFamily="2" charset="-122"/>
              </a:rPr>
              <a:t>民法典</a:t>
            </a:r>
            <a:r>
              <a:rPr lang="en-US" altLang="zh-CN" b="0" i="0" u="none" strike="noStrike" kern="100" baseline="0" dirty="0">
                <a:solidFill>
                  <a:srgbClr val="000000"/>
                </a:solidFill>
                <a:latin typeface="宋体" panose="02010600030101010101" pitchFamily="2" charset="-122"/>
                <a:ea typeface="宋体" panose="02010600030101010101" pitchFamily="2" charset="-122"/>
              </a:rPr>
              <a:t>》</a:t>
            </a:r>
            <a:r>
              <a:rPr lang="zh-CN" altLang="en-US" b="0" i="0" u="none" strike="noStrike" kern="100" baseline="0" dirty="0">
                <a:solidFill>
                  <a:srgbClr val="000000"/>
                </a:solidFill>
                <a:latin typeface="宋体" panose="02010600030101010101" pitchFamily="2" charset="-122"/>
                <a:ea typeface="宋体" panose="02010600030101010101" pitchFamily="2" charset="-122"/>
              </a:rPr>
              <a:t>的规定，遗嘱有</a:t>
            </a:r>
            <a:r>
              <a:rPr lang="en-US" altLang="zh-CN" b="0" i="0" u="none" strike="noStrike" kern="100" baseline="0" dirty="0">
                <a:solidFill>
                  <a:srgbClr val="000000"/>
                </a:solidFill>
                <a:latin typeface="宋体" panose="02010600030101010101" pitchFamily="2" charset="-122"/>
                <a:ea typeface="宋体" panose="02010600030101010101" pitchFamily="2" charset="-122"/>
              </a:rPr>
              <a:t>6</a:t>
            </a:r>
            <a:r>
              <a:rPr lang="zh-CN" altLang="en-US" b="0" i="0" u="none" strike="noStrike" kern="100" baseline="0" dirty="0">
                <a:solidFill>
                  <a:srgbClr val="000000"/>
                </a:solidFill>
                <a:latin typeface="宋体" panose="02010600030101010101" pitchFamily="2" charset="-122"/>
                <a:ea typeface="宋体" panose="02010600030101010101" pitchFamily="2" charset="-122"/>
              </a:rPr>
              <a:t>种法定形式：</a:t>
            </a:r>
          </a:p>
          <a:p>
            <a:pPr marR="0" lvl="2" rtl="0"/>
            <a:r>
              <a:rPr lang="en-US" altLang="zh-CN" b="0" i="0" u="none" strike="noStrike" kern="100" baseline="0" dirty="0">
                <a:solidFill>
                  <a:srgbClr val="000000"/>
                </a:solidFill>
                <a:latin typeface="宋体" panose="02010600030101010101" pitchFamily="2" charset="-122"/>
                <a:ea typeface="宋体" panose="02010600030101010101" pitchFamily="2" charset="-122"/>
              </a:rPr>
              <a:t>1</a:t>
            </a:r>
            <a:r>
              <a:rPr lang="zh-CN" altLang="en-US" b="0" i="0" u="none" strike="noStrike" kern="100" baseline="0" dirty="0">
                <a:solidFill>
                  <a:srgbClr val="000000"/>
                </a:solidFill>
                <a:latin typeface="宋体" panose="02010600030101010101" pitchFamily="2" charset="-122"/>
                <a:ea typeface="宋体" panose="02010600030101010101" pitchFamily="2" charset="-122"/>
              </a:rPr>
              <a:t>、自书遗嘱，自书遗嘱是指由遗嘱人亲笔书写的遗嘱。</a:t>
            </a:r>
            <a:r>
              <a:rPr lang="en-US" altLang="zh-CN" b="0" i="0" u="none" strike="noStrike" kern="100" baseline="0" dirty="0">
                <a:solidFill>
                  <a:srgbClr val="000000"/>
                </a:solidFill>
                <a:latin typeface="宋体" panose="02010600030101010101" pitchFamily="2" charset="-122"/>
                <a:ea typeface="宋体" panose="02010600030101010101" pitchFamily="2" charset="-122"/>
              </a:rPr>
              <a:t>《</a:t>
            </a:r>
            <a:r>
              <a:rPr lang="zh-CN" altLang="en-US" b="0" i="0" u="none" strike="noStrike" kern="100" baseline="0" dirty="0">
                <a:solidFill>
                  <a:srgbClr val="000000"/>
                </a:solidFill>
                <a:latin typeface="宋体" panose="02010600030101010101" pitchFamily="2" charset="-122"/>
                <a:ea typeface="宋体" panose="02010600030101010101" pitchFamily="2" charset="-122"/>
              </a:rPr>
              <a:t>民法典</a:t>
            </a:r>
            <a:r>
              <a:rPr lang="en-US" altLang="zh-CN" b="0" i="0" u="none" strike="noStrike" kern="100" baseline="0" dirty="0">
                <a:solidFill>
                  <a:srgbClr val="000000"/>
                </a:solidFill>
                <a:latin typeface="宋体" panose="02010600030101010101" pitchFamily="2" charset="-122"/>
                <a:ea typeface="宋体" panose="02010600030101010101" pitchFamily="2" charset="-122"/>
              </a:rPr>
              <a:t>》</a:t>
            </a:r>
            <a:r>
              <a:rPr lang="zh-CN" altLang="en-US" b="0" i="0" u="none" strike="noStrike" kern="100" baseline="0" dirty="0">
                <a:solidFill>
                  <a:srgbClr val="000000"/>
                </a:solidFill>
                <a:latin typeface="宋体" panose="02010600030101010101" pitchFamily="2" charset="-122"/>
                <a:ea typeface="宋体" panose="02010600030101010101" pitchFamily="2" charset="-122"/>
              </a:rPr>
              <a:t>规定，自书遗嘱由遗嘱人亲笔书写，签名，注明年、月、日。</a:t>
            </a:r>
          </a:p>
          <a:p>
            <a:pPr marR="0" lvl="2" rtl="0"/>
            <a:r>
              <a:rPr lang="en-US" altLang="zh-CN" b="0" i="0" u="none" strike="noStrike" kern="100" baseline="0" dirty="0">
                <a:solidFill>
                  <a:srgbClr val="000000"/>
                </a:solidFill>
                <a:latin typeface="宋体" panose="02010600030101010101" pitchFamily="2" charset="-122"/>
                <a:ea typeface="宋体" panose="02010600030101010101" pitchFamily="2" charset="-122"/>
              </a:rPr>
              <a:t>2</a:t>
            </a:r>
            <a:r>
              <a:rPr lang="zh-CN" altLang="en-US" b="0" i="0" u="none" strike="noStrike" kern="100" baseline="0" dirty="0">
                <a:solidFill>
                  <a:srgbClr val="000000"/>
                </a:solidFill>
                <a:latin typeface="宋体" panose="02010600030101010101" pitchFamily="2" charset="-122"/>
                <a:ea typeface="宋体" panose="02010600030101010101" pitchFamily="2" charset="-122"/>
              </a:rPr>
              <a:t>、代书遗嘱，代书遗嘱是指由遗嘱人口述，请他人代书的遗嘱。为保证代书遗嘱系遗嘱人真实的意思表示，</a:t>
            </a:r>
            <a:r>
              <a:rPr lang="en-US" altLang="zh-CN" b="0" i="0" u="none" strike="noStrike" kern="100" baseline="0" dirty="0">
                <a:solidFill>
                  <a:srgbClr val="000000"/>
                </a:solidFill>
                <a:latin typeface="宋体" panose="02010600030101010101" pitchFamily="2" charset="-122"/>
                <a:ea typeface="宋体" panose="02010600030101010101" pitchFamily="2" charset="-122"/>
              </a:rPr>
              <a:t>《</a:t>
            </a:r>
            <a:r>
              <a:rPr lang="zh-CN" altLang="en-US" b="0" i="0" u="none" strike="noStrike" kern="100" baseline="0" dirty="0">
                <a:solidFill>
                  <a:srgbClr val="000000"/>
                </a:solidFill>
                <a:latin typeface="宋体" panose="02010600030101010101" pitchFamily="2" charset="-122"/>
                <a:ea typeface="宋体" panose="02010600030101010101" pitchFamily="2" charset="-122"/>
              </a:rPr>
              <a:t>民法典</a:t>
            </a:r>
            <a:r>
              <a:rPr lang="en-US" altLang="zh-CN" b="0" i="0" u="none" strike="noStrike" kern="100" baseline="0" dirty="0">
                <a:solidFill>
                  <a:srgbClr val="000000"/>
                </a:solidFill>
                <a:latin typeface="宋体" panose="02010600030101010101" pitchFamily="2" charset="-122"/>
                <a:ea typeface="宋体" panose="02010600030101010101" pitchFamily="2" charset="-122"/>
              </a:rPr>
              <a:t>》</a:t>
            </a:r>
            <a:r>
              <a:rPr lang="zh-CN" altLang="en-US" b="0" i="0" u="none" strike="noStrike" kern="100" baseline="0" dirty="0">
                <a:solidFill>
                  <a:srgbClr val="000000"/>
                </a:solidFill>
                <a:latin typeface="宋体" panose="02010600030101010101" pitchFamily="2" charset="-122"/>
                <a:ea typeface="宋体" panose="02010600030101010101" pitchFamily="2" charset="-122"/>
              </a:rPr>
              <a:t>规定代书遗嘱应当有两个以上见证人在场见证，由其中一人代书，并由遗嘱人、代书人和其他见证人签名，注明年、月、日。</a:t>
            </a:r>
          </a:p>
          <a:p>
            <a:pPr marR="0" lvl="2" rtl="0"/>
            <a:r>
              <a:rPr lang="en-US" altLang="zh-CN" b="0" i="0" u="none" strike="noStrike" kern="100" baseline="0" dirty="0">
                <a:solidFill>
                  <a:srgbClr val="000000"/>
                </a:solidFill>
                <a:latin typeface="宋体" panose="02010600030101010101" pitchFamily="2" charset="-122"/>
                <a:ea typeface="宋体" panose="02010600030101010101" pitchFamily="2" charset="-122"/>
              </a:rPr>
              <a:t>3</a:t>
            </a:r>
            <a:r>
              <a:rPr lang="zh-CN" altLang="en-US" b="0" i="0" u="none" strike="noStrike" kern="100" baseline="0" dirty="0">
                <a:solidFill>
                  <a:srgbClr val="000000"/>
                </a:solidFill>
                <a:latin typeface="宋体" panose="02010600030101010101" pitchFamily="2" charset="-122"/>
                <a:ea typeface="宋体" panose="02010600030101010101" pitchFamily="2" charset="-122"/>
              </a:rPr>
              <a:t>、打印遗嘱，随着科学技术的发展，打印形式的遗嘱愈加普遍，</a:t>
            </a:r>
            <a:r>
              <a:rPr lang="en-US" altLang="zh-CN" b="0" i="0" u="none" strike="noStrike" kern="100" baseline="0" dirty="0">
                <a:solidFill>
                  <a:srgbClr val="000000"/>
                </a:solidFill>
                <a:latin typeface="宋体" panose="02010600030101010101" pitchFamily="2" charset="-122"/>
                <a:ea typeface="宋体" panose="02010600030101010101" pitchFamily="2" charset="-122"/>
              </a:rPr>
              <a:t>《</a:t>
            </a:r>
            <a:r>
              <a:rPr lang="zh-CN" altLang="en-US" b="0" i="0" u="none" strike="noStrike" kern="100" baseline="0" dirty="0">
                <a:solidFill>
                  <a:srgbClr val="000000"/>
                </a:solidFill>
                <a:latin typeface="宋体" panose="02010600030101010101" pitchFamily="2" charset="-122"/>
                <a:ea typeface="宋体" panose="02010600030101010101" pitchFamily="2" charset="-122"/>
              </a:rPr>
              <a:t>民法典</a:t>
            </a:r>
            <a:r>
              <a:rPr lang="en-US" altLang="zh-CN" b="0" i="0" u="none" strike="noStrike" kern="100" baseline="0" dirty="0">
                <a:solidFill>
                  <a:srgbClr val="000000"/>
                </a:solidFill>
                <a:latin typeface="宋体" panose="02010600030101010101" pitchFamily="2" charset="-122"/>
                <a:ea typeface="宋体" panose="02010600030101010101" pitchFamily="2" charset="-122"/>
              </a:rPr>
              <a:t>》</a:t>
            </a:r>
            <a:r>
              <a:rPr lang="zh-CN" altLang="en-US" b="0" i="0" u="none" strike="noStrike" kern="100" baseline="0" dirty="0">
                <a:solidFill>
                  <a:srgbClr val="000000"/>
                </a:solidFill>
                <a:latin typeface="宋体" panose="02010600030101010101" pitchFamily="2" charset="-122"/>
                <a:ea typeface="宋体" panose="02010600030101010101" pitchFamily="2" charset="-122"/>
              </a:rPr>
              <a:t>将打印遗嘱在立法上予以明确，作为法定的遗嘱形式，顺应了时代的发展，符合现代人的生活习惯，满足了现实生活中实践的需要。法律规定打印遗嘱应当有两个以上见证人在场见证。遗嘱人和见证人应当在遗嘱每一页签名，注明年、月、日。</a:t>
            </a:r>
          </a:p>
          <a:p>
            <a:pPr marR="0" lvl="2" rtl="0"/>
            <a:r>
              <a:rPr lang="en-US" altLang="zh-CN" b="0" i="0" u="none" strike="noStrike" kern="100" baseline="0" dirty="0">
                <a:solidFill>
                  <a:srgbClr val="000000"/>
                </a:solidFill>
                <a:latin typeface="宋体" panose="02010600030101010101" pitchFamily="2" charset="-122"/>
                <a:ea typeface="宋体" panose="02010600030101010101" pitchFamily="2" charset="-122"/>
              </a:rPr>
              <a:t>4</a:t>
            </a:r>
            <a:r>
              <a:rPr lang="zh-CN" altLang="en-US" b="0" i="0" u="none" strike="noStrike" kern="100" baseline="0" dirty="0">
                <a:solidFill>
                  <a:srgbClr val="000000"/>
                </a:solidFill>
                <a:latin typeface="宋体" panose="02010600030101010101" pitchFamily="2" charset="-122"/>
                <a:ea typeface="宋体" panose="02010600030101010101" pitchFamily="2" charset="-122"/>
              </a:rPr>
              <a:t>、录音录像遗嘱，录像遗嘱是</a:t>
            </a:r>
            <a:r>
              <a:rPr lang="en-US" altLang="zh-CN" b="0" i="0" u="none" strike="noStrike" kern="100" baseline="0" dirty="0">
                <a:solidFill>
                  <a:srgbClr val="000000"/>
                </a:solidFill>
                <a:latin typeface="宋体" panose="02010600030101010101" pitchFamily="2" charset="-122"/>
                <a:ea typeface="宋体" panose="02010600030101010101" pitchFamily="2" charset="-122"/>
              </a:rPr>
              <a:t>《</a:t>
            </a:r>
            <a:r>
              <a:rPr lang="zh-CN" altLang="en-US" b="0" i="0" u="none" strike="noStrike" kern="100" baseline="0" dirty="0">
                <a:solidFill>
                  <a:srgbClr val="000000"/>
                </a:solidFill>
                <a:latin typeface="宋体" panose="02010600030101010101" pitchFamily="2" charset="-122"/>
                <a:ea typeface="宋体" panose="02010600030101010101" pitchFamily="2" charset="-122"/>
              </a:rPr>
              <a:t>民法典</a:t>
            </a:r>
            <a:r>
              <a:rPr lang="en-US" altLang="zh-CN" b="0" i="0" u="none" strike="noStrike" kern="100" baseline="0" dirty="0">
                <a:solidFill>
                  <a:srgbClr val="000000"/>
                </a:solidFill>
                <a:latin typeface="宋体" panose="02010600030101010101" pitchFamily="2" charset="-122"/>
                <a:ea typeface="宋体" panose="02010600030101010101" pitchFamily="2" charset="-122"/>
              </a:rPr>
              <a:t>》</a:t>
            </a:r>
            <a:r>
              <a:rPr lang="zh-CN" altLang="en-US" b="0" i="0" u="none" strike="noStrike" kern="100" baseline="0" dirty="0">
                <a:solidFill>
                  <a:srgbClr val="000000"/>
                </a:solidFill>
                <a:latin typeface="宋体" panose="02010600030101010101" pitchFamily="2" charset="-122"/>
                <a:ea typeface="宋体" panose="02010600030101010101" pitchFamily="2" charset="-122"/>
              </a:rPr>
              <a:t>新增的法定遗嘱形式。以录音录像形式立的遗嘱，应当有两个以上见证人在场见证。遗嘱人和见证人应当在录音录像中记录其姓名或者肖像，以及年、月、日</a:t>
            </a:r>
          </a:p>
          <a:p>
            <a:pPr marR="0" lvl="2" rtl="0"/>
            <a:r>
              <a:rPr lang="en-US" altLang="zh-CN" b="0" i="0" u="none" strike="noStrike" kern="100" baseline="0" dirty="0">
                <a:solidFill>
                  <a:srgbClr val="000000"/>
                </a:solidFill>
                <a:latin typeface="宋体" panose="02010600030101010101" pitchFamily="2" charset="-122"/>
                <a:ea typeface="宋体" panose="02010600030101010101" pitchFamily="2" charset="-122"/>
              </a:rPr>
              <a:t>5</a:t>
            </a:r>
            <a:r>
              <a:rPr lang="zh-CN" altLang="en-US" b="0" i="0" u="none" strike="noStrike" kern="100" baseline="0" dirty="0">
                <a:solidFill>
                  <a:srgbClr val="000000"/>
                </a:solidFill>
                <a:latin typeface="宋体" panose="02010600030101010101" pitchFamily="2" charset="-122"/>
                <a:ea typeface="宋体" panose="02010600030101010101" pitchFamily="2" charset="-122"/>
              </a:rPr>
              <a:t>、口头遗嘱，由于口头遗嘱易被篡改和伪造，且遗嘱人死后无法查证，因此法律对口头遗嘱作了严格的规定。法律规定遗嘱人在危急情况下，可以立口头遗嘱。口头遗嘱应当有两个以上见证人在场见证。危急情况解除后，遗嘱人能够用书面或者录音录像形式立遗嘱的，所立的口头遗嘱无效。</a:t>
            </a:r>
          </a:p>
          <a:p>
            <a:pPr marR="0" lvl="2" rtl="0"/>
            <a:r>
              <a:rPr lang="en-US" altLang="zh-CN" b="0" i="0" u="none" strike="noStrike" kern="100" baseline="0" dirty="0">
                <a:solidFill>
                  <a:srgbClr val="000000"/>
                </a:solidFill>
                <a:latin typeface="宋体" panose="02010600030101010101" pitchFamily="2" charset="-122"/>
                <a:ea typeface="宋体" panose="02010600030101010101" pitchFamily="2" charset="-122"/>
              </a:rPr>
              <a:t>6</a:t>
            </a:r>
            <a:r>
              <a:rPr lang="zh-CN" altLang="en-US" b="0" i="0" u="none" strike="noStrike" kern="100" baseline="0" dirty="0">
                <a:solidFill>
                  <a:srgbClr val="000000"/>
                </a:solidFill>
                <a:latin typeface="宋体" panose="02010600030101010101" pitchFamily="2" charset="-122"/>
                <a:ea typeface="宋体" panose="02010600030101010101" pitchFamily="2" charset="-122"/>
              </a:rPr>
              <a:t>、公证遗嘱，公证遗嘱是指由遗嘱人亲自申请，经国家公证机构办理的遗嘱。公证机构办理遗嘱公证，应当由两个以上公证员共同办理。特殊情况下只能由一个公证员办理的，应当有一个以上见证人在场。根据</a:t>
            </a:r>
            <a:r>
              <a:rPr lang="en-US" altLang="zh-CN" b="0" i="0" u="none" strike="noStrike" kern="100" baseline="0" dirty="0">
                <a:solidFill>
                  <a:srgbClr val="000000"/>
                </a:solidFill>
                <a:latin typeface="宋体" panose="02010600030101010101" pitchFamily="2" charset="-122"/>
                <a:ea typeface="宋体" panose="02010600030101010101" pitchFamily="2" charset="-122"/>
              </a:rPr>
              <a:t>《</a:t>
            </a:r>
            <a:r>
              <a:rPr lang="zh-CN" altLang="en-US" b="0" i="0" u="none" strike="noStrike" kern="100" baseline="0" dirty="0">
                <a:solidFill>
                  <a:srgbClr val="000000"/>
                </a:solidFill>
                <a:latin typeface="宋体" panose="02010600030101010101" pitchFamily="2" charset="-122"/>
                <a:ea typeface="宋体" panose="02010600030101010101" pitchFamily="2" charset="-122"/>
              </a:rPr>
              <a:t>民法典</a:t>
            </a:r>
            <a:r>
              <a:rPr lang="en-US" altLang="zh-CN" b="0" i="0" u="none" strike="noStrike" kern="100" baseline="0" dirty="0">
                <a:solidFill>
                  <a:srgbClr val="000000"/>
                </a:solidFill>
                <a:latin typeface="宋体" panose="02010600030101010101" pitchFamily="2" charset="-122"/>
                <a:ea typeface="宋体" panose="02010600030101010101" pitchFamily="2" charset="-122"/>
              </a:rPr>
              <a:t>》</a:t>
            </a:r>
            <a:r>
              <a:rPr lang="zh-CN" altLang="en-US" b="0" i="0" u="none" strike="noStrike" kern="100" baseline="0" dirty="0">
                <a:solidFill>
                  <a:srgbClr val="000000"/>
                </a:solidFill>
                <a:latin typeface="宋体" panose="02010600030101010101" pitchFamily="2" charset="-122"/>
                <a:ea typeface="宋体" panose="02010600030101010101" pitchFamily="2" charset="-122"/>
              </a:rPr>
              <a:t>的最新规定，取消了以往旧法中公证遗嘱证明力最强、效力最高的规定。这是因为公证遗嘱效力最优的规定有其自身的弊端，若遗嘱人在公证遗嘱后反悔，需再次办理公证遗嘱才能使之前被公正的遗嘱归于无效，如果遗嘱人在身体不便、年老体弱的情况下，可能出现未来得及办理新的公证遗嘱即死亡的情况，那么此时的公证遗嘱显然不是遗嘱人真实的意思表示，以此为准剥夺了遗嘱人的遗嘱自由，因此取消公证遗嘱效力最优的规定体现了对遗嘱人意愿的充分尊重。</a:t>
            </a:r>
          </a:p>
          <a:p>
            <a:pPr marR="0" lvl="2" rtl="0"/>
            <a:r>
              <a:rPr lang="zh-CN" altLang="en-US" b="0" i="0" u="none" strike="noStrike" kern="100" baseline="0" dirty="0">
                <a:solidFill>
                  <a:srgbClr val="000000"/>
                </a:solidFill>
                <a:latin typeface="宋体" panose="02010600030101010101" pitchFamily="2" charset="-122"/>
                <a:ea typeface="宋体" panose="02010600030101010101" pitchFamily="2" charset="-122"/>
              </a:rPr>
              <a:t>对遗嘱见证人，</a:t>
            </a:r>
            <a:r>
              <a:rPr lang="en-US" altLang="zh-CN" b="0" i="0" u="none" strike="noStrike" kern="100" baseline="0" dirty="0">
                <a:solidFill>
                  <a:srgbClr val="000000"/>
                </a:solidFill>
                <a:latin typeface="宋体" panose="02010600030101010101" pitchFamily="2" charset="-122"/>
                <a:ea typeface="宋体" panose="02010600030101010101" pitchFamily="2" charset="-122"/>
              </a:rPr>
              <a:t>《</a:t>
            </a:r>
            <a:r>
              <a:rPr lang="zh-CN" altLang="en-US" b="0" i="0" u="none" strike="noStrike" kern="100" baseline="0" dirty="0">
                <a:solidFill>
                  <a:srgbClr val="000000"/>
                </a:solidFill>
                <a:latin typeface="宋体" panose="02010600030101010101" pitchFamily="2" charset="-122"/>
                <a:ea typeface="宋体" panose="02010600030101010101" pitchFamily="2" charset="-122"/>
              </a:rPr>
              <a:t>民法典</a:t>
            </a:r>
            <a:r>
              <a:rPr lang="en-US" altLang="zh-CN" b="0" i="0" u="none" strike="noStrike" kern="100" baseline="0" dirty="0">
                <a:solidFill>
                  <a:srgbClr val="000000"/>
                </a:solidFill>
                <a:latin typeface="宋体" panose="02010600030101010101" pitchFamily="2" charset="-122"/>
                <a:ea typeface="宋体" panose="02010600030101010101" pitchFamily="2" charset="-122"/>
              </a:rPr>
              <a:t>》</a:t>
            </a:r>
            <a:r>
              <a:rPr lang="zh-CN" altLang="en-US" b="0" i="0" u="none" strike="noStrike" kern="100" baseline="0" dirty="0">
                <a:solidFill>
                  <a:srgbClr val="000000"/>
                </a:solidFill>
                <a:latin typeface="宋体" panose="02010600030101010101" pitchFamily="2" charset="-122"/>
                <a:ea typeface="宋体" panose="02010600030101010101" pitchFamily="2" charset="-122"/>
              </a:rPr>
              <a:t>作出了规定，下列人员不能作为遗嘱见证人：（一）无民事行为能力人、限制民事行为能力人以及其他不具有见证能力的人；（二）继承人、受遗赠人；（三）与继承人、受遗赠人有利害关系的人。</a:t>
            </a:r>
          </a:p>
        </p:txBody>
      </p:sp>
    </p:spTree>
    <p:extLst>
      <p:ext uri="{BB962C8B-B14F-4D97-AF65-F5344CB8AC3E}">
        <p14:creationId xmlns:p14="http://schemas.microsoft.com/office/powerpoint/2010/main" val="388715434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D46A4FE-2D3B-4D77-BBF1-EC1814B3AC9C}"/>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BEE6ADA1-6B3B-4A74-A75E-EA964C6BB203}"/>
              </a:ext>
            </a:extLst>
          </p:cNvPr>
          <p:cNvSpPr>
            <a:spLocks noGrp="1"/>
          </p:cNvSpPr>
          <p:nvPr>
            <p:ph type="body" idx="1"/>
          </p:nvPr>
        </p:nvSpPr>
        <p:spPr/>
        <p:txBody>
          <a:bodyPr>
            <a:normAutofit/>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（三）遗嘱的效力</a:t>
            </a:r>
          </a:p>
          <a:p>
            <a:pPr marR="0" lvl="2" rtl="0"/>
            <a:r>
              <a:rPr lang="zh-CN" altLang="en-US" b="0" i="0" u="none" strike="noStrike" kern="100" baseline="0" dirty="0">
                <a:solidFill>
                  <a:srgbClr val="000000"/>
                </a:solidFill>
                <a:latin typeface="宋体" panose="02010600030101010101" pitchFamily="2" charset="-122"/>
                <a:ea typeface="宋体" panose="02010600030101010101" pitchFamily="2" charset="-122"/>
              </a:rPr>
              <a:t>遗嘱是一种民事法律行为，只有具备一定的条件，才能具有法律效力。</a:t>
            </a:r>
          </a:p>
          <a:p>
            <a:pPr marR="0" lvl="2" rtl="0"/>
            <a:r>
              <a:rPr lang="zh-CN" altLang="en-US" b="0" i="0" u="none" strike="noStrike" kern="100" baseline="0" dirty="0">
                <a:solidFill>
                  <a:srgbClr val="000000"/>
                </a:solidFill>
                <a:latin typeface="宋体" panose="02010600030101010101" pitchFamily="2" charset="-122"/>
                <a:ea typeface="宋体" panose="02010600030101010101" pitchFamily="2" charset="-122"/>
              </a:rPr>
              <a:t>有效的遗嘱需要符合法定的形式和内容。第一，遗嘱人立遗嘱时需具有遗嘱能力，无行为能力人和限制民事行为能力人均不具有遗嘱能力，他们所立遗嘱无效。确定遗嘱人是否具有遗嘱能力，应当以遗嘱人设立遗嘱时为准。无行为能力人即使后来具备了行为能力，其所立遗嘱仍属于无效遗嘱；遗嘱人在立遗嘱时具备相应的民事行为能力，后来丧失行为能力的，不影响遗嘱的效力。第二，所立遗嘱必须是遗嘱人的真实意思表示。第三，遗嘱在内容上必须合法，不得违反法律和公共利益。 </a:t>
            </a:r>
          </a:p>
          <a:p>
            <a:pPr marR="0" lvl="2" rtl="0"/>
            <a:r>
              <a:rPr lang="zh-CN" altLang="en-US" b="0" i="0" u="none" strike="noStrike" kern="100" baseline="0" dirty="0">
                <a:solidFill>
                  <a:srgbClr val="000000"/>
                </a:solidFill>
                <a:latin typeface="宋体" panose="02010600030101010101" pitchFamily="2" charset="-122"/>
                <a:ea typeface="宋体" panose="02010600030101010101" pitchFamily="2" charset="-122"/>
              </a:rPr>
              <a:t>无效的遗嘱是指由于缺乏遗嘱生效的必备要件而不发生法律效力的遗嘱。依照</a:t>
            </a:r>
            <a:r>
              <a:rPr lang="en-US" altLang="zh-CN" b="0" i="0" u="none" strike="noStrike" kern="100" baseline="0" dirty="0">
                <a:solidFill>
                  <a:srgbClr val="000000"/>
                </a:solidFill>
                <a:latin typeface="宋体" panose="02010600030101010101" pitchFamily="2" charset="-122"/>
                <a:ea typeface="宋体" panose="02010600030101010101" pitchFamily="2" charset="-122"/>
              </a:rPr>
              <a:t>《</a:t>
            </a:r>
            <a:r>
              <a:rPr lang="zh-CN" altLang="en-US" b="0" i="0" u="none" strike="noStrike" kern="100" baseline="0" dirty="0">
                <a:solidFill>
                  <a:srgbClr val="000000"/>
                </a:solidFill>
                <a:latin typeface="宋体" panose="02010600030101010101" pitchFamily="2" charset="-122"/>
                <a:ea typeface="宋体" panose="02010600030101010101" pitchFamily="2" charset="-122"/>
              </a:rPr>
              <a:t>民法典</a:t>
            </a:r>
            <a:r>
              <a:rPr lang="en-US" altLang="zh-CN" b="0" i="0" u="none" strike="noStrike" kern="100" baseline="0" dirty="0">
                <a:solidFill>
                  <a:srgbClr val="000000"/>
                </a:solidFill>
                <a:latin typeface="宋体" panose="02010600030101010101" pitchFamily="2" charset="-122"/>
                <a:ea typeface="宋体" panose="02010600030101010101" pitchFamily="2" charset="-122"/>
              </a:rPr>
              <a:t>》</a:t>
            </a:r>
            <a:r>
              <a:rPr lang="zh-CN" altLang="en-US" b="0" i="0" u="none" strike="noStrike" kern="100" baseline="0" dirty="0">
                <a:solidFill>
                  <a:srgbClr val="000000"/>
                </a:solidFill>
                <a:latin typeface="宋体" panose="02010600030101010101" pitchFamily="2" charset="-122"/>
                <a:ea typeface="宋体" panose="02010600030101010101" pitchFamily="2" charset="-122"/>
              </a:rPr>
              <a:t>的规定，无民事行为能力人、限制民事行为能力人所立遗嘱无效；受胁迫、受欺诈所立的遗嘱无效；伪造的遗嘱无效；被篡改的遗嘱，其中篡改的内容无效。遗嘱人处分不属于自己财产的部分内容无效。因为遗嘱处分的范围仅限于遗嘱个人所有的合法财产，如果遗嘱中处分了属于国家、集体或他人的财产该部分无效。</a:t>
            </a:r>
            <a:endParaRPr lang="en-US" altLang="zh-CN" b="0" i="0" u="none" strike="noStrike" kern="100" baseline="0" dirty="0">
              <a:solidFill>
                <a:srgbClr val="000000"/>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35551794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D52C931-561F-4129-BC3D-B1758FC83AB7}"/>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C75CA7AE-8F41-4EA5-9B2C-3B2F2EAED02F}"/>
              </a:ext>
            </a:extLst>
          </p:cNvPr>
          <p:cNvSpPr>
            <a:spLocks noGrp="1"/>
          </p:cNvSpPr>
          <p:nvPr>
            <p:ph type="body" idx="1"/>
          </p:nvPr>
        </p:nvSpPr>
        <p:spPr/>
        <p:txBody>
          <a:bodyPr>
            <a:normAutofit/>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（四）遗嘱的撤回与变更</a:t>
            </a:r>
          </a:p>
          <a:p>
            <a:pPr marR="0" lvl="2" rtl="0"/>
            <a:r>
              <a:rPr lang="en-US" altLang="zh-CN" b="0" i="0" u="none" strike="noStrike" kern="100" baseline="0" dirty="0">
                <a:solidFill>
                  <a:srgbClr val="000000"/>
                </a:solidFill>
                <a:latin typeface="宋体" panose="02010600030101010101" pitchFamily="2" charset="-122"/>
                <a:ea typeface="宋体" panose="02010600030101010101" pitchFamily="2" charset="-122"/>
              </a:rPr>
              <a:t>《</a:t>
            </a:r>
            <a:r>
              <a:rPr lang="zh-CN" altLang="en-US" b="0" i="0" u="none" strike="noStrike" kern="100" baseline="0" dirty="0">
                <a:solidFill>
                  <a:srgbClr val="000000"/>
                </a:solidFill>
                <a:latin typeface="宋体" panose="02010600030101010101" pitchFamily="2" charset="-122"/>
                <a:ea typeface="宋体" panose="02010600030101010101" pitchFamily="2" charset="-122"/>
              </a:rPr>
              <a:t>民法典</a:t>
            </a:r>
            <a:r>
              <a:rPr lang="en-US" altLang="zh-CN" b="0" i="0" u="none" strike="noStrike" kern="100" baseline="0" dirty="0">
                <a:solidFill>
                  <a:srgbClr val="000000"/>
                </a:solidFill>
                <a:latin typeface="宋体" panose="02010600030101010101" pitchFamily="2" charset="-122"/>
                <a:ea typeface="宋体" panose="02010600030101010101" pitchFamily="2" charset="-122"/>
              </a:rPr>
              <a:t>》</a:t>
            </a:r>
            <a:r>
              <a:rPr lang="zh-CN" altLang="en-US" b="0" i="0" u="none" strike="noStrike" kern="100" baseline="0" dirty="0">
                <a:solidFill>
                  <a:srgbClr val="000000"/>
                </a:solidFill>
                <a:latin typeface="宋体" panose="02010600030101010101" pitchFamily="2" charset="-122"/>
                <a:ea typeface="宋体" panose="02010600030101010101" pitchFamily="2" charset="-122"/>
              </a:rPr>
              <a:t>规定遗嘱人可以撤回、变更自己所立的遗嘱。遗嘱人立遗嘱后，财产、继承人以及遗嘱人的感情都可能发生变化，对遗嘱中遗产的分配也可能产生影响，因此遗嘱人可以撤回其遗嘱，或者改动、变更其遗嘱的全部或部分内容，以保障遗嘱人的遗嘱自由和真实意思表示。</a:t>
            </a:r>
          </a:p>
          <a:p>
            <a:pPr marR="0" lvl="2" rtl="0"/>
            <a:r>
              <a:rPr lang="zh-CN" altLang="en-US" b="0" i="0" u="none" strike="noStrike" kern="100" baseline="0" dirty="0">
                <a:solidFill>
                  <a:srgbClr val="000000"/>
                </a:solidFill>
                <a:latin typeface="宋体" panose="02010600030101010101" pitchFamily="2" charset="-122"/>
                <a:ea typeface="宋体" panose="02010600030101010101" pitchFamily="2" charset="-122"/>
              </a:rPr>
              <a:t>撤回与变更遗嘱的方式有两种，一是明示撤销与变更。遗嘱人以公开的意思表示，明确对原遗嘱进行修改或撤回，变更后的遗嘱也应该符合遗嘱的法定形式，否则不发生撤回与变更遗嘱的效力。二是推定遗嘱的撤回与变更。所谓推定的方式是指法律规定遗嘱人立遗嘱后，遗嘱人实施与遗嘱内容相反行为的，视为对遗嘱相关内容的撤回。立有数份遗嘱，内容相抵触的，以最后的遗嘱为准。</a:t>
            </a:r>
            <a:endParaRPr lang="en-US" altLang="zh-CN" b="0" i="0" u="none" strike="noStrike" kern="100" baseline="0" dirty="0">
              <a:solidFill>
                <a:srgbClr val="000000"/>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5087337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D3B5561-EB9D-47ED-889B-270D1B56E761}"/>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01E3772D-4E5F-4F66-AA0B-CA8AC13FEEB1}"/>
              </a:ext>
            </a:extLst>
          </p:cNvPr>
          <p:cNvSpPr>
            <a:spLocks noGrp="1"/>
          </p:cNvSpPr>
          <p:nvPr>
            <p:ph type="body" idx="1"/>
          </p:nvPr>
        </p:nvSpPr>
        <p:spPr/>
        <p:txBody>
          <a:bodyPr>
            <a:normAutofit/>
          </a:bodyPr>
          <a:lstStyle/>
          <a:p>
            <a:pPr marR="0" lvl="1" rtl="0"/>
            <a:r>
              <a:rPr lang="zh-CN" altLang="en-US" b="0" i="0" u="none" strike="noStrike" kern="100" baseline="0" dirty="0">
                <a:latin typeface="宋体" panose="02010600030101010101" pitchFamily="2" charset="-122"/>
                <a:ea typeface="宋体" panose="02010600030101010101" pitchFamily="2" charset="-122"/>
              </a:rPr>
              <a:t>男女平等是我国婚姻制度中的基本原则之一，指夫妻双方在婚姻家庭关系中，享有同等的权利，负担同等的义务。我国</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宪法</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第</a:t>
            </a:r>
            <a:r>
              <a:rPr lang="en-US" altLang="zh-CN" b="0" i="0" u="none" strike="noStrike" kern="100" baseline="0" dirty="0">
                <a:latin typeface="宋体" panose="02010600030101010101" pitchFamily="2" charset="-122"/>
                <a:ea typeface="宋体" panose="02010600030101010101" pitchFamily="2" charset="-122"/>
              </a:rPr>
              <a:t>48</a:t>
            </a:r>
            <a:r>
              <a:rPr lang="zh-CN" altLang="en-US" b="0" i="0" u="none" strike="noStrike" kern="100" baseline="0" dirty="0">
                <a:latin typeface="宋体" panose="02010600030101010101" pitchFamily="2" charset="-122"/>
                <a:ea typeface="宋体" panose="02010600030101010101" pitchFamily="2" charset="-122"/>
              </a:rPr>
              <a:t>条第</a:t>
            </a:r>
            <a:r>
              <a:rPr lang="en-US" altLang="zh-CN" b="0" i="0" u="none" strike="noStrike" kern="100" baseline="0" dirty="0">
                <a:latin typeface="宋体" panose="02010600030101010101" pitchFamily="2" charset="-122"/>
                <a:ea typeface="宋体" panose="02010600030101010101" pitchFamily="2" charset="-122"/>
              </a:rPr>
              <a:t>1</a:t>
            </a:r>
            <a:r>
              <a:rPr lang="zh-CN" altLang="en-US" b="0" i="0" u="none" strike="noStrike" kern="100" baseline="0" dirty="0">
                <a:latin typeface="宋体" panose="02010600030101010101" pitchFamily="2" charset="-122"/>
                <a:ea typeface="宋体" panose="02010600030101010101" pitchFamily="2" charset="-122"/>
              </a:rPr>
              <a:t>款明确规定：“中华人民共和国妇女在政治的、经济的、文化的、社会的和家庭的生活等各方面享有同男子平等的权利。”党的十九大报告指出，要坚持男女平等基本国策，保障妇女儿童合法权益。可见，婚姻家庭关系中的男女平等既是宪法男女平等原则的具体体现，也是对基本国策的落实与遵循。</a:t>
            </a:r>
          </a:p>
          <a:p>
            <a:pPr lvl="2"/>
            <a:r>
              <a:rPr lang="zh-CN" altLang="en-US" b="0" dirty="0"/>
              <a:t> 中国法制出版社</a:t>
            </a:r>
            <a:r>
              <a:rPr lang="en-US" altLang="zh-CN" b="0" dirty="0"/>
              <a:t>.</a:t>
            </a:r>
            <a:r>
              <a:rPr lang="zh-CN" altLang="en-US" b="0" dirty="0"/>
              <a:t>宪法</a:t>
            </a:r>
            <a:r>
              <a:rPr lang="en-US" altLang="zh-CN" b="0" dirty="0"/>
              <a:t>[M]. </a:t>
            </a:r>
            <a:r>
              <a:rPr lang="zh-CN" altLang="en-US" b="0" dirty="0"/>
              <a:t>中国法治出版社，</a:t>
            </a:r>
            <a:r>
              <a:rPr lang="en-US" altLang="zh-CN" b="0" dirty="0"/>
              <a:t>2018</a:t>
            </a:r>
            <a:r>
              <a:rPr lang="zh-CN" altLang="en-US" b="0" dirty="0"/>
              <a:t>年，第</a:t>
            </a:r>
            <a:r>
              <a:rPr lang="en-US" altLang="zh-CN" b="0" dirty="0"/>
              <a:t>2</a:t>
            </a:r>
            <a:r>
              <a:rPr lang="zh-CN" altLang="en-US" b="0" dirty="0"/>
              <a:t>页。</a:t>
            </a:r>
            <a:endParaRPr lang="en-US" altLang="zh-CN" b="0" dirty="0"/>
          </a:p>
        </p:txBody>
      </p:sp>
    </p:spTree>
    <p:extLst>
      <p:ext uri="{BB962C8B-B14F-4D97-AF65-F5344CB8AC3E}">
        <p14:creationId xmlns:p14="http://schemas.microsoft.com/office/powerpoint/2010/main" val="318714639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BCEFC49-E8C8-4DA3-A0EB-4B9761BF13F6}"/>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A94CF7E9-665D-48CD-BF74-8FBCB0A675BB}"/>
              </a:ext>
            </a:extLst>
          </p:cNvPr>
          <p:cNvSpPr>
            <a:spLocks noGrp="1"/>
          </p:cNvSpPr>
          <p:nvPr>
            <p:ph type="body" idx="1"/>
          </p:nvPr>
        </p:nvSpPr>
        <p:spPr/>
        <p:txBody>
          <a:bodyPr>
            <a:normAutofit lnSpcReduction="10000"/>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（五）遗嘱的执行 </a:t>
            </a:r>
          </a:p>
          <a:p>
            <a:pPr marR="0" lvl="2" rtl="0"/>
            <a:r>
              <a:rPr lang="zh-CN" altLang="en-US" b="0" i="0" u="none" strike="noStrike" kern="100" baseline="0" dirty="0">
                <a:solidFill>
                  <a:srgbClr val="000000"/>
                </a:solidFill>
                <a:latin typeface="宋体" panose="02010600030101010101" pitchFamily="2" charset="-122"/>
                <a:ea typeface="宋体" panose="02010600030101010101" pitchFamily="2" charset="-122"/>
              </a:rPr>
              <a:t>遗嘱的执行是指在遗嘱生效后为实现遗嘱的内容所进行的程序。为确保遗产得到妥善管理，更好地维护继承人、债权人利益，避免和减少纠纷，</a:t>
            </a:r>
            <a:r>
              <a:rPr lang="en-US" altLang="zh-CN" b="0" i="0" u="none" strike="noStrike" kern="100" baseline="0" dirty="0">
                <a:solidFill>
                  <a:srgbClr val="000000"/>
                </a:solidFill>
                <a:latin typeface="宋体" panose="02010600030101010101" pitchFamily="2" charset="-122"/>
                <a:ea typeface="宋体" panose="02010600030101010101" pitchFamily="2" charset="-122"/>
              </a:rPr>
              <a:t>《</a:t>
            </a:r>
            <a:r>
              <a:rPr lang="zh-CN" altLang="en-US" b="0" i="0" u="none" strike="noStrike" kern="100" baseline="0" dirty="0">
                <a:solidFill>
                  <a:srgbClr val="000000"/>
                </a:solidFill>
                <a:latin typeface="宋体" panose="02010600030101010101" pitchFamily="2" charset="-122"/>
                <a:ea typeface="宋体" panose="02010600030101010101" pitchFamily="2" charset="-122"/>
              </a:rPr>
              <a:t>民法典</a:t>
            </a:r>
            <a:r>
              <a:rPr lang="en-US" altLang="zh-CN" b="0" i="0" u="none" strike="noStrike" kern="100" baseline="0" dirty="0">
                <a:solidFill>
                  <a:srgbClr val="000000"/>
                </a:solidFill>
                <a:latin typeface="宋体" panose="02010600030101010101" pitchFamily="2" charset="-122"/>
                <a:ea typeface="宋体" panose="02010600030101010101" pitchFamily="2" charset="-122"/>
              </a:rPr>
              <a:t>》</a:t>
            </a:r>
            <a:r>
              <a:rPr lang="zh-CN" altLang="en-US" b="0" i="0" u="none" strike="noStrike" kern="100" baseline="0" dirty="0">
                <a:solidFill>
                  <a:srgbClr val="000000"/>
                </a:solidFill>
                <a:latin typeface="宋体" panose="02010600030101010101" pitchFamily="2" charset="-122"/>
                <a:ea typeface="宋体" panose="02010600030101010101" pitchFamily="2" charset="-122"/>
              </a:rPr>
              <a:t>新增遗产管理人制度，规定了遗产管理人的产生方式、职责和权利等内容。</a:t>
            </a:r>
          </a:p>
          <a:p>
            <a:pPr marR="0" lvl="2" rtl="0"/>
            <a:r>
              <a:rPr lang="en-US" altLang="zh-CN" b="0" i="0" u="none" strike="noStrike" kern="100" baseline="0" dirty="0">
                <a:latin typeface="等线 Light" panose="02010600030101010101" pitchFamily="2" charset="-122"/>
                <a:ea typeface="宋体" panose="02010600030101010101" pitchFamily="2" charset="-122"/>
              </a:rPr>
              <a:t>1</a:t>
            </a:r>
            <a:r>
              <a:rPr lang="zh-CN" altLang="en-US" b="0" i="0" u="none" strike="noStrike" kern="100" baseline="0" dirty="0">
                <a:latin typeface="等线 Light" panose="02010600030101010101" pitchFamily="2" charset="-122"/>
                <a:ea typeface="宋体" panose="02010600030101010101" pitchFamily="2" charset="-122"/>
              </a:rPr>
              <a:t>、遗产管理人的产生</a:t>
            </a:r>
          </a:p>
          <a:p>
            <a:pPr marR="0" lvl="3" rtl="0"/>
            <a:r>
              <a:rPr lang="zh-CN" altLang="en-US" b="0" i="0" u="none" strike="noStrike" kern="100" baseline="0" dirty="0">
                <a:solidFill>
                  <a:srgbClr val="000000"/>
                </a:solidFill>
                <a:latin typeface="宋体" panose="02010600030101010101" pitchFamily="2" charset="-122"/>
                <a:ea typeface="宋体" panose="02010600030101010101" pitchFamily="2" charset="-122"/>
              </a:rPr>
              <a:t>法律规定继承开始后，遗嘱执行人为遗产管理人；没有遗嘱执行人的，继承人应当及时推选遗产；管理人；继承人未推选的，由继承人共同担任遗产管理人；没有继承人或者继承人均放弃继承的，由被继承人生前住所地的民政部门或者村民委员会担任遗产管理人。对遗产管理人的确定有争议的，利害关系人可以向人民法院申请指定遗产管理人。</a:t>
            </a:r>
          </a:p>
          <a:p>
            <a:pPr marR="0" lvl="2" rtl="0"/>
            <a:r>
              <a:rPr lang="en-US" altLang="zh-CN" b="0" i="0" u="none" strike="noStrike" kern="100" baseline="0" dirty="0">
                <a:latin typeface="等线 Light" panose="02010600030101010101" pitchFamily="2" charset="-122"/>
                <a:ea typeface="宋体" panose="02010600030101010101" pitchFamily="2" charset="-122"/>
              </a:rPr>
              <a:t>2</a:t>
            </a:r>
            <a:r>
              <a:rPr lang="zh-CN" altLang="en-US" b="0" i="0" u="none" strike="noStrike" kern="100" baseline="0" dirty="0">
                <a:latin typeface="等线 Light" panose="02010600030101010101" pitchFamily="2" charset="-122"/>
                <a:ea typeface="宋体" panose="02010600030101010101" pitchFamily="2" charset="-122"/>
              </a:rPr>
              <a:t>、遗产管理人的职责</a:t>
            </a:r>
          </a:p>
          <a:p>
            <a:pPr marR="0" lvl="3" rtl="0"/>
            <a:r>
              <a:rPr lang="zh-CN" altLang="en-US" b="0" i="0" u="none" strike="noStrike" kern="100" baseline="0" dirty="0">
                <a:solidFill>
                  <a:srgbClr val="000000"/>
                </a:solidFill>
                <a:latin typeface="宋体" panose="02010600030101010101" pitchFamily="2" charset="-122"/>
                <a:ea typeface="宋体" panose="02010600030101010101" pitchFamily="2" charset="-122"/>
              </a:rPr>
              <a:t>遗产管理人应当履行相应的法定职责，包括：</a:t>
            </a:r>
            <a:r>
              <a:rPr lang="en-US" altLang="zh-CN" b="0" i="0" u="none" strike="noStrike" kern="100" baseline="0" dirty="0">
                <a:solidFill>
                  <a:srgbClr val="000000"/>
                </a:solidFill>
                <a:latin typeface="宋体" panose="02010600030101010101" pitchFamily="2" charset="-122"/>
                <a:ea typeface="宋体" panose="02010600030101010101" pitchFamily="2" charset="-122"/>
              </a:rPr>
              <a:t>(</a:t>
            </a:r>
            <a:r>
              <a:rPr lang="zh-CN" altLang="en-US" b="0" i="0" u="none" strike="noStrike" kern="100" baseline="0" dirty="0">
                <a:solidFill>
                  <a:srgbClr val="000000"/>
                </a:solidFill>
                <a:latin typeface="宋体" panose="02010600030101010101" pitchFamily="2" charset="-122"/>
                <a:ea typeface="宋体" panose="02010600030101010101" pitchFamily="2" charset="-122"/>
              </a:rPr>
              <a:t>一）清理遗产并制作遗产清单；</a:t>
            </a:r>
            <a:r>
              <a:rPr lang="en-US" altLang="zh-CN" b="0" i="0" u="none" strike="noStrike" kern="100" baseline="0" dirty="0">
                <a:solidFill>
                  <a:srgbClr val="000000"/>
                </a:solidFill>
                <a:latin typeface="宋体" panose="02010600030101010101" pitchFamily="2" charset="-122"/>
                <a:ea typeface="宋体" panose="02010600030101010101" pitchFamily="2" charset="-122"/>
              </a:rPr>
              <a:t>(</a:t>
            </a:r>
            <a:r>
              <a:rPr lang="zh-CN" altLang="en-US" b="0" i="0" u="none" strike="noStrike" kern="100" baseline="0" dirty="0">
                <a:solidFill>
                  <a:srgbClr val="000000"/>
                </a:solidFill>
                <a:latin typeface="宋体" panose="02010600030101010101" pitchFamily="2" charset="-122"/>
                <a:ea typeface="宋体" panose="02010600030101010101" pitchFamily="2" charset="-122"/>
              </a:rPr>
              <a:t>二）向继承人报告遗产情况；</a:t>
            </a:r>
            <a:r>
              <a:rPr lang="en-US" altLang="zh-CN" b="0" i="0" u="none" strike="noStrike" kern="100" baseline="0" dirty="0">
                <a:solidFill>
                  <a:srgbClr val="000000"/>
                </a:solidFill>
                <a:latin typeface="宋体" panose="02010600030101010101" pitchFamily="2" charset="-122"/>
                <a:ea typeface="宋体" panose="02010600030101010101" pitchFamily="2" charset="-122"/>
              </a:rPr>
              <a:t>(</a:t>
            </a:r>
            <a:r>
              <a:rPr lang="zh-CN" altLang="en-US" b="0" i="0" u="none" strike="noStrike" kern="100" baseline="0" dirty="0">
                <a:solidFill>
                  <a:srgbClr val="000000"/>
                </a:solidFill>
                <a:latin typeface="宋体" panose="02010600030101010101" pitchFamily="2" charset="-122"/>
                <a:ea typeface="宋体" panose="02010600030101010101" pitchFamily="2" charset="-122"/>
              </a:rPr>
              <a:t>三）采取必要措施防止遗产毁损；</a:t>
            </a:r>
            <a:r>
              <a:rPr lang="en-US" altLang="zh-CN" b="0" i="0" u="none" strike="noStrike" kern="100" baseline="0" dirty="0">
                <a:solidFill>
                  <a:srgbClr val="000000"/>
                </a:solidFill>
                <a:latin typeface="宋体" panose="02010600030101010101" pitchFamily="2" charset="-122"/>
                <a:ea typeface="宋体" panose="02010600030101010101" pitchFamily="2" charset="-122"/>
              </a:rPr>
              <a:t>(</a:t>
            </a:r>
            <a:r>
              <a:rPr lang="zh-CN" altLang="en-US" b="0" i="0" u="none" strike="noStrike" kern="100" baseline="0" dirty="0">
                <a:solidFill>
                  <a:srgbClr val="000000"/>
                </a:solidFill>
                <a:latin typeface="宋体" panose="02010600030101010101" pitchFamily="2" charset="-122"/>
                <a:ea typeface="宋体" panose="02010600030101010101" pitchFamily="2" charset="-122"/>
              </a:rPr>
              <a:t>四）处理被继承人的债权债务；</a:t>
            </a:r>
            <a:r>
              <a:rPr lang="en-US" altLang="zh-CN" b="0" i="0" u="none" strike="noStrike" kern="100" baseline="0" dirty="0">
                <a:solidFill>
                  <a:srgbClr val="000000"/>
                </a:solidFill>
                <a:latin typeface="宋体" panose="02010600030101010101" pitchFamily="2" charset="-122"/>
                <a:ea typeface="宋体" panose="02010600030101010101" pitchFamily="2" charset="-122"/>
              </a:rPr>
              <a:t>(</a:t>
            </a:r>
            <a:r>
              <a:rPr lang="zh-CN" altLang="en-US" b="0" i="0" u="none" strike="noStrike" kern="100" baseline="0" dirty="0">
                <a:solidFill>
                  <a:srgbClr val="000000"/>
                </a:solidFill>
                <a:latin typeface="宋体" panose="02010600030101010101" pitchFamily="2" charset="-122"/>
                <a:ea typeface="宋体" panose="02010600030101010101" pitchFamily="2" charset="-122"/>
              </a:rPr>
              <a:t>五）按照遗嘱或者依照法律规定分割遗产； </a:t>
            </a:r>
            <a:r>
              <a:rPr lang="en-US" altLang="zh-CN" b="0" i="0" u="none" strike="noStrike" kern="100" baseline="0" dirty="0">
                <a:solidFill>
                  <a:srgbClr val="000000"/>
                </a:solidFill>
                <a:latin typeface="宋体" panose="02010600030101010101" pitchFamily="2" charset="-122"/>
                <a:ea typeface="宋体" panose="02010600030101010101" pitchFamily="2" charset="-122"/>
              </a:rPr>
              <a:t>(</a:t>
            </a:r>
            <a:r>
              <a:rPr lang="zh-CN" altLang="en-US" b="0" i="0" u="none" strike="noStrike" kern="100" baseline="0" dirty="0">
                <a:solidFill>
                  <a:srgbClr val="000000"/>
                </a:solidFill>
                <a:latin typeface="宋体" panose="02010600030101010101" pitchFamily="2" charset="-122"/>
                <a:ea typeface="宋体" panose="02010600030101010101" pitchFamily="2" charset="-122"/>
              </a:rPr>
              <a:t>六）实施与管理遗产有关的其他必要行为。</a:t>
            </a:r>
          </a:p>
          <a:p>
            <a:pPr marR="0" lvl="3" rtl="0"/>
            <a:r>
              <a:rPr lang="zh-CN" altLang="en-US" b="0" i="0" u="none" strike="noStrike" kern="100" baseline="0" dirty="0">
                <a:solidFill>
                  <a:srgbClr val="000000"/>
                </a:solidFill>
                <a:latin typeface="宋体" panose="02010600030101010101" pitchFamily="2" charset="-122"/>
                <a:ea typeface="宋体" panose="02010600030101010101" pitchFamily="2" charset="-122"/>
              </a:rPr>
              <a:t>遗产管理人因故意或者重大过失造成继承人、受遗赠人、债权人损失的，应当承担民事责任。遗产管理人可以依照法律规定或者按照约定获得报酬。</a:t>
            </a:r>
            <a:endParaRPr lang="en-US" altLang="zh-CN" b="0" i="0" u="none" strike="noStrike" kern="100" baseline="0" dirty="0">
              <a:solidFill>
                <a:srgbClr val="000000"/>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8782853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583EF69-5639-4885-8C74-7D9E27195076}"/>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F00A1326-13CC-47CE-9849-EBD76897ACFD}"/>
              </a:ext>
            </a:extLst>
          </p:cNvPr>
          <p:cNvSpPr>
            <a:spLocks noGrp="1"/>
          </p:cNvSpPr>
          <p:nvPr>
            <p:ph type="body" idx="1"/>
          </p:nvPr>
        </p:nvSpPr>
        <p:spPr/>
        <p:txBody>
          <a:bodyPr>
            <a:normAutofit fontScale="92500" lnSpcReduction="10000"/>
          </a:bodyPr>
          <a:lstStyle/>
          <a:p>
            <a:pPr marR="0" lvl="0" rtl="0"/>
            <a:r>
              <a:rPr lang="zh-CN" altLang="en-US" b="0" i="0" u="none" strike="noStrike" kern="100" baseline="0" dirty="0">
                <a:latin typeface="等线 Light" panose="02010600030101010101" pitchFamily="2" charset="-122"/>
                <a:ea typeface="宋体" panose="02010600030101010101" pitchFamily="2" charset="-122"/>
              </a:rPr>
              <a:t>四、遗赠和遗赠扶养协议</a:t>
            </a:r>
          </a:p>
          <a:p>
            <a:pPr marR="0" lvl="1" rtl="0"/>
            <a:r>
              <a:rPr lang="zh-CN" altLang="en-US" b="0" i="0" u="none" strike="noStrike" kern="100" baseline="0" dirty="0">
                <a:latin typeface="Times New Roman" panose="02020603050405020304" pitchFamily="18" charset="0"/>
                <a:ea typeface="宋体" panose="02010600030101010101" pitchFamily="2" charset="-122"/>
              </a:rPr>
              <a:t>（一）遗赠</a:t>
            </a:r>
          </a:p>
          <a:p>
            <a:pPr marR="0" lvl="2" rtl="0"/>
            <a:r>
              <a:rPr lang="zh-CN" altLang="en-US" b="0" i="0" u="none" strike="noStrike" kern="100" baseline="0" dirty="0">
                <a:solidFill>
                  <a:srgbClr val="000000"/>
                </a:solidFill>
                <a:latin typeface="宋体" panose="02010600030101010101" pitchFamily="2" charset="-122"/>
                <a:ea typeface="宋体" panose="02010600030101010101" pitchFamily="2" charset="-122"/>
              </a:rPr>
              <a:t>遗赠是指以遗嘱的方式将财产赠与国家、集体、法定继承人外的公民的单方民事法律行为。在遗赠关系中，立遗嘱人称为遗赠人，接受遗产的人称为受遗赠人，遗嘱中指定赠与的财产为遗赠财产或遗赠物。做出遗赠的遗赠人须有遗嘱能力，遗赠内容必须合法且为遗赠人的真实意思表示，不能侵犯缺乏劳动能力又没有生活来源的继承人的合法权益。受遗赠人只能是国家、集体或法定继承人以外的人，法定继承人不能作为受遗赠人。受遗赠人应当在知道受遗赠后六十日内，作出接受或者放弃受遗赠的表示。到期没有表示的，视为放弃受遗赠。法律规定受遗赠人故意杀害被继承人的丧失受遗赠权。</a:t>
            </a:r>
          </a:p>
          <a:p>
            <a:pPr marR="0" lvl="1" rtl="0"/>
            <a:r>
              <a:rPr lang="zh-CN" altLang="en-US" b="0" i="0" u="none" strike="noStrike" kern="100" baseline="0" dirty="0">
                <a:latin typeface="Times New Roman" panose="02020603050405020304" pitchFamily="18" charset="0"/>
                <a:ea typeface="宋体" panose="02010600030101010101" pitchFamily="2" charset="-122"/>
              </a:rPr>
              <a:t>（二）遗赠扶养协议</a:t>
            </a:r>
          </a:p>
          <a:p>
            <a:pPr marR="0" lvl="2" rtl="0"/>
            <a:r>
              <a:rPr lang="zh-CN" altLang="en-US" b="0" i="0" u="none" strike="noStrike" kern="100" baseline="0" dirty="0">
                <a:solidFill>
                  <a:srgbClr val="000000"/>
                </a:solidFill>
                <a:latin typeface="宋体" panose="02010600030101010101" pitchFamily="2" charset="-122"/>
                <a:ea typeface="宋体" panose="02010600030101010101" pitchFamily="2" charset="-122"/>
              </a:rPr>
              <a:t>遗赠扶养协议是指遗赠人与扶养人之间订立的关于扶养人承担遗赠人生养死葬的义务，遗赠人死后其遗产归扶养人所有的协议。</a:t>
            </a:r>
            <a:r>
              <a:rPr lang="en-US" altLang="zh-CN" b="0" i="0" u="none" strike="noStrike" kern="100" baseline="0" dirty="0">
                <a:solidFill>
                  <a:srgbClr val="000000"/>
                </a:solidFill>
                <a:latin typeface="宋体" panose="02010600030101010101" pitchFamily="2" charset="-122"/>
                <a:ea typeface="宋体" panose="02010600030101010101" pitchFamily="2" charset="-122"/>
              </a:rPr>
              <a:t>《</a:t>
            </a:r>
            <a:r>
              <a:rPr lang="zh-CN" altLang="en-US" b="0" i="0" u="none" strike="noStrike" kern="100" baseline="0" dirty="0">
                <a:solidFill>
                  <a:srgbClr val="000000"/>
                </a:solidFill>
                <a:latin typeface="宋体" panose="02010600030101010101" pitchFamily="2" charset="-122"/>
                <a:ea typeface="宋体" panose="02010600030101010101" pitchFamily="2" charset="-122"/>
              </a:rPr>
              <a:t>民法典</a:t>
            </a:r>
            <a:r>
              <a:rPr lang="en-US" altLang="zh-CN" b="0" i="0" u="none" strike="noStrike" kern="100" baseline="0" dirty="0">
                <a:solidFill>
                  <a:srgbClr val="000000"/>
                </a:solidFill>
                <a:latin typeface="宋体" panose="02010600030101010101" pitchFamily="2" charset="-122"/>
                <a:ea typeface="宋体" panose="02010600030101010101" pitchFamily="2" charset="-122"/>
              </a:rPr>
              <a:t>》</a:t>
            </a:r>
            <a:r>
              <a:rPr lang="zh-CN" altLang="en-US" b="0" i="0" u="none" strike="noStrike" kern="100" baseline="0" dirty="0">
                <a:solidFill>
                  <a:srgbClr val="000000"/>
                </a:solidFill>
                <a:latin typeface="宋体" panose="02010600030101010101" pitchFamily="2" charset="-122"/>
                <a:ea typeface="宋体" panose="02010600030101010101" pitchFamily="2" charset="-122"/>
              </a:rPr>
              <a:t>规定自然人可以与继承人以外的组织或者个人签订遗赠扶养协议。按照协议，该组织或者个人承担该自然人生养死葬的义务，享有受遗赠的权利。遗赠扶养协议是双方民事法律行为，一经签订对双方当事人具有法律效力，扶养人应当承担相应的对遗赠人生养死葬的义务，同时享有获得遗赠人相应遗产的权利。在效力上遗赠扶养协议优先于遗嘱，具有最优先适用的效力。</a:t>
            </a:r>
            <a:endParaRPr lang="en-US" altLang="zh-CN" b="0" i="0" u="none" strike="noStrike" kern="100" baseline="0" dirty="0">
              <a:solidFill>
                <a:srgbClr val="000000"/>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08848882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55BFADB-3F19-4BF2-B867-2BC41AC57710}"/>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096412D5-6EE7-486D-89DD-DE5FFB98B78D}"/>
              </a:ext>
            </a:extLst>
          </p:cNvPr>
          <p:cNvSpPr>
            <a:spLocks noGrp="1"/>
          </p:cNvSpPr>
          <p:nvPr>
            <p:ph type="body" idx="1"/>
          </p:nvPr>
        </p:nvSpPr>
        <p:spPr/>
        <p:txBody>
          <a:bodyPr>
            <a:normAutofit fontScale="92500" lnSpcReduction="20000"/>
          </a:bodyPr>
          <a:lstStyle/>
          <a:p>
            <a:pPr marR="0" lvl="0" rtl="0"/>
            <a:r>
              <a:rPr lang="zh-CN" altLang="en-US" b="0" i="0" u="none" strike="noStrike" kern="100" baseline="0" dirty="0">
                <a:latin typeface="等线 Light" panose="02010600030101010101" pitchFamily="2" charset="-122"/>
                <a:ea typeface="宋体" panose="02010600030101010101" pitchFamily="2" charset="-122"/>
              </a:rPr>
              <a:t>五、遗产的分割</a:t>
            </a:r>
          </a:p>
          <a:p>
            <a:pPr marR="0" lvl="1" rtl="0"/>
            <a:r>
              <a:rPr lang="zh-CN" altLang="en-US" b="0" i="0" u="none" strike="noStrike" kern="100" baseline="0" dirty="0">
                <a:latin typeface="Times New Roman" panose="02020603050405020304" pitchFamily="18" charset="0"/>
                <a:ea typeface="宋体" panose="02010600030101010101" pitchFamily="2" charset="-122"/>
              </a:rPr>
              <a:t>（一）遗产分割的规则和方法</a:t>
            </a:r>
          </a:p>
          <a:p>
            <a:pPr marR="0" lvl="2" rtl="0"/>
            <a:r>
              <a:rPr lang="zh-CN" altLang="en-US" b="0" i="0" u="none" strike="noStrike" kern="100" baseline="0" dirty="0">
                <a:solidFill>
                  <a:srgbClr val="000000"/>
                </a:solidFill>
                <a:latin typeface="宋体" panose="02010600030101010101" pitchFamily="2" charset="-122"/>
                <a:ea typeface="宋体" panose="02010600030101010101" pitchFamily="2" charset="-122"/>
              </a:rPr>
              <a:t>遗产的处理，应当遵循遗赠扶养协议优先于遗嘱继承，遗嘱继承优先于法定继承的规定。根据司法解释的规定，被继承人生前与他人订有遗赠扶养协议，同时又立有遗嘱的，继承开始后，如果遗赠扶养协议与遗嘱没有抵触，遗产分别按协议和遗嘱处理；如果有抵触，按协议处理，与协议抵触的遗嘱全部或者部分无效。</a:t>
            </a:r>
          </a:p>
          <a:p>
            <a:pPr marR="0" lvl="2" rtl="0"/>
            <a:r>
              <a:rPr lang="zh-CN" altLang="en-US" b="0" i="0" u="none" strike="noStrike" kern="100" baseline="0" dirty="0">
                <a:solidFill>
                  <a:srgbClr val="000000"/>
                </a:solidFill>
                <a:latin typeface="宋体" panose="02010600030101010101" pitchFamily="2" charset="-122"/>
                <a:ea typeface="宋体" panose="02010600030101010101" pitchFamily="2" charset="-122"/>
              </a:rPr>
              <a:t>遗产分割应当有利于生产和生活需要，不损害遗产的效用，不宜分割的遗产，可以采取折价、适当补偿或者共有等方法处理，同时坚持兼顾被继承人的具体情况和发挥遗产效用的原则。</a:t>
            </a:r>
          </a:p>
          <a:p>
            <a:pPr marR="0" lvl="1" rtl="0"/>
            <a:r>
              <a:rPr lang="zh-CN" altLang="en-US" b="0" i="0" u="none" strike="noStrike" kern="100" baseline="0" dirty="0">
                <a:latin typeface="Times New Roman" panose="02020603050405020304" pitchFamily="18" charset="0"/>
                <a:ea typeface="宋体" panose="02010600030101010101" pitchFamily="2" charset="-122"/>
              </a:rPr>
              <a:t>（二）法定继承的适用范围</a:t>
            </a:r>
          </a:p>
          <a:p>
            <a:pPr marR="0" lvl="2" rtl="0"/>
            <a:r>
              <a:rPr lang="zh-CN" altLang="en-US" b="0" i="0" u="none" strike="noStrike" kern="100" baseline="0" dirty="0">
                <a:latin typeface="宋体" panose="02010600030101010101" pitchFamily="2" charset="-122"/>
                <a:ea typeface="宋体" panose="02010600030101010101" pitchFamily="2" charset="-122"/>
              </a:rPr>
              <a:t>有下列情形之一的，遗产中的有关部分按照法定继承办理</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一）遗嘱继承人放弃继承或者受遗赠人放弃受遗赠；</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二）遗嘱继承人丧失继承权或者受遗赠人丧失受遗赠权；</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三）遗嘱继承人、受遗赠人先于遗嘱人死亡或者终止；</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四）遗嘱无效部分所涉及的遗产；</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五）遗嘱未处分的遗产。</a:t>
            </a:r>
          </a:p>
          <a:p>
            <a:pPr marR="0" lvl="1" rtl="0"/>
            <a:r>
              <a:rPr lang="zh-CN" altLang="en-US" b="0" i="0" u="none" strike="noStrike" kern="100" baseline="0" dirty="0">
                <a:latin typeface="Times New Roman" panose="02020603050405020304" pitchFamily="18" charset="0"/>
                <a:ea typeface="宋体" panose="02010600030101010101" pitchFamily="2" charset="-122"/>
              </a:rPr>
              <a:t>（三）遗产的认定</a:t>
            </a:r>
          </a:p>
          <a:p>
            <a:pPr marR="0" lvl="2" rtl="0"/>
            <a:r>
              <a:rPr lang="zh-CN" altLang="en-US" b="0" i="0" u="none" strike="noStrike" kern="100" baseline="0" dirty="0">
                <a:solidFill>
                  <a:srgbClr val="000000"/>
                </a:solidFill>
                <a:latin typeface="宋体" panose="02010600030101010101" pitchFamily="2" charset="-122"/>
                <a:ea typeface="宋体" panose="02010600030101010101" pitchFamily="2" charset="-122"/>
              </a:rPr>
              <a:t>夫妻共同所有的财产，除有约定的以外，分割遗产的，应当先将共同所有的财产的一半分出为配偶所有，其余的为被继承人的遗产。遗产在家庭共有财产之中的，遗产分割时，应当先分出他人的财产。</a:t>
            </a:r>
            <a:endParaRPr lang="en-US" altLang="zh-CN" b="0" i="0" u="none" strike="noStrike" kern="100" baseline="0" dirty="0">
              <a:solidFill>
                <a:srgbClr val="000000"/>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89427680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0F5E62C-E493-4365-8585-DBDF0F3ED5CD}"/>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86519569-C0D7-4802-A37C-56CEDD03DEB6}"/>
              </a:ext>
            </a:extLst>
          </p:cNvPr>
          <p:cNvSpPr>
            <a:spLocks noGrp="1"/>
          </p:cNvSpPr>
          <p:nvPr>
            <p:ph type="body" idx="1"/>
          </p:nvPr>
        </p:nvSpPr>
        <p:spPr/>
        <p:txBody>
          <a:bodyPr>
            <a:normAutofit fontScale="70000" lnSpcReduction="20000"/>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（四）特留份制度</a:t>
            </a:r>
          </a:p>
          <a:p>
            <a:pPr marR="0" lvl="2" rtl="0"/>
            <a:r>
              <a:rPr lang="zh-CN" altLang="en-US" b="0" i="0" u="none" strike="noStrike" kern="100" baseline="0" dirty="0">
                <a:solidFill>
                  <a:srgbClr val="000000"/>
                </a:solidFill>
                <a:latin typeface="宋体" panose="02010600030101010101" pitchFamily="2" charset="-122"/>
                <a:ea typeface="宋体" panose="02010600030101010101" pitchFamily="2" charset="-122"/>
              </a:rPr>
              <a:t>遗嘱的特留份规定对遗嘱中遗产的处分具有一定限制。特留份是指法律规定遗嘱人不得以遗嘱方式取消特定的法定继承人继承的遗产份额。其实质是赋予特定的法定继承人一定的继承份额来限制遗嘱人的遗嘱自由。“特留份制度符合基本的道德规范要求，有利于对家庭成员的扶助和社会利益的保护。”</a:t>
            </a:r>
          </a:p>
          <a:p>
            <a:pPr lvl="3"/>
            <a:r>
              <a:rPr lang="zh-CN" altLang="en-US" b="0" dirty="0"/>
              <a:t> 麻昌华，论法的民族性与我国继承法的修改</a:t>
            </a:r>
            <a:r>
              <a:rPr lang="en-US" altLang="zh-CN" b="0" dirty="0"/>
              <a:t>[J].</a:t>
            </a:r>
            <a:r>
              <a:rPr lang="zh-CN" altLang="en-US" b="0" dirty="0"/>
              <a:t>法学评论，</a:t>
            </a:r>
            <a:r>
              <a:rPr lang="en-US" altLang="zh-CN" b="0" dirty="0"/>
              <a:t>2015</a:t>
            </a:r>
            <a:r>
              <a:rPr lang="zh-CN" altLang="en-US" b="0" dirty="0"/>
              <a:t>年，第</a:t>
            </a:r>
            <a:r>
              <a:rPr lang="en-US" altLang="zh-CN" b="0" dirty="0"/>
              <a:t>1</a:t>
            </a:r>
            <a:r>
              <a:rPr lang="zh-CN" altLang="en-US" b="0" dirty="0"/>
              <a:t>期。</a:t>
            </a:r>
          </a:p>
          <a:p>
            <a:pPr marR="0" lvl="2" rtl="0"/>
            <a:r>
              <a:rPr lang="zh-CN" altLang="en-US" b="0" i="0" u="none" strike="noStrike" kern="100" baseline="0" dirty="0">
                <a:solidFill>
                  <a:srgbClr val="000000"/>
                </a:solidFill>
                <a:latin typeface="宋体" panose="02010600030101010101" pitchFamily="2" charset="-122"/>
                <a:ea typeface="宋体" panose="02010600030101010101" pitchFamily="2" charset="-122"/>
              </a:rPr>
              <a:t>我国的特留份规定是指“遗嘱应当对缺乏劳动能力又没有生活来源的继承人保留必要的遗产份额。”遗嘱人在设立遗嘱时，如果没有给特留份权利人保留法定的份额，则遗产处理时，应当为该继承人留下必要遗产，剩余部分才可以继续进行分配。</a:t>
            </a:r>
          </a:p>
          <a:p>
            <a:pPr marR="0" lvl="1" rtl="0"/>
            <a:r>
              <a:rPr lang="zh-CN" altLang="en-US" b="0" i="0" u="none" strike="noStrike" kern="100" baseline="0" dirty="0">
                <a:latin typeface="Times New Roman" panose="02020603050405020304" pitchFamily="18" charset="0"/>
                <a:ea typeface="宋体" panose="02010600030101010101" pitchFamily="2" charset="-122"/>
              </a:rPr>
              <a:t>（五）胎儿预留份</a:t>
            </a:r>
          </a:p>
          <a:p>
            <a:pPr marR="0" lvl="2" rtl="0"/>
            <a:r>
              <a:rPr lang="zh-CN" altLang="en-US" b="0" i="0" u="none" strike="noStrike" kern="100" baseline="0" dirty="0">
                <a:solidFill>
                  <a:srgbClr val="000000"/>
                </a:solidFill>
                <a:latin typeface="宋体" panose="02010600030101010101" pitchFamily="2" charset="-122"/>
                <a:ea typeface="宋体" panose="02010600030101010101" pitchFamily="2" charset="-122"/>
              </a:rPr>
              <a:t>我国法律明确了在遗产继承时对胎儿利益的保护。</a:t>
            </a:r>
            <a:r>
              <a:rPr lang="en-US" altLang="zh-CN" b="0" i="0" u="none" strike="noStrike" kern="100" baseline="0" dirty="0">
                <a:solidFill>
                  <a:srgbClr val="000000"/>
                </a:solidFill>
                <a:latin typeface="宋体" panose="02010600030101010101" pitchFamily="2" charset="-122"/>
                <a:ea typeface="宋体" panose="02010600030101010101" pitchFamily="2" charset="-122"/>
              </a:rPr>
              <a:t>《</a:t>
            </a:r>
            <a:r>
              <a:rPr lang="zh-CN" altLang="en-US" b="0" i="0" u="none" strike="noStrike" kern="100" baseline="0" dirty="0">
                <a:solidFill>
                  <a:srgbClr val="000000"/>
                </a:solidFill>
                <a:latin typeface="宋体" panose="02010600030101010101" pitchFamily="2" charset="-122"/>
                <a:ea typeface="宋体" panose="02010600030101010101" pitchFamily="2" charset="-122"/>
              </a:rPr>
              <a:t>民法典</a:t>
            </a:r>
            <a:r>
              <a:rPr lang="en-US" altLang="zh-CN" b="0" i="0" u="none" strike="noStrike" kern="100" baseline="0" dirty="0">
                <a:solidFill>
                  <a:srgbClr val="000000"/>
                </a:solidFill>
                <a:latin typeface="宋体" panose="02010600030101010101" pitchFamily="2" charset="-122"/>
                <a:ea typeface="宋体" panose="02010600030101010101" pitchFamily="2" charset="-122"/>
              </a:rPr>
              <a:t>》</a:t>
            </a:r>
            <a:r>
              <a:rPr lang="zh-CN" altLang="en-US" b="0" i="0" u="none" strike="noStrike" kern="100" baseline="0" dirty="0">
                <a:solidFill>
                  <a:srgbClr val="000000"/>
                </a:solidFill>
                <a:latin typeface="宋体" panose="02010600030101010101" pitchFamily="2" charset="-122"/>
                <a:ea typeface="宋体" panose="02010600030101010101" pitchFamily="2" charset="-122"/>
              </a:rPr>
              <a:t>规定：遗产分割时，应当保留胎儿的继承份额。胎儿娩出时是死体的，保留的份额按照法定继承办理。</a:t>
            </a:r>
            <a:r>
              <a:rPr lang="zh-CN" altLang="en-US" b="0" i="0" u="none" strike="noStrike" kern="100" baseline="0" dirty="0">
                <a:solidFill>
                  <a:srgbClr val="191919"/>
                </a:solidFill>
                <a:latin typeface="Arial" panose="020B0604020202020204" pitchFamily="34" charset="0"/>
                <a:ea typeface="宋体" panose="02010600030101010101" pitchFamily="2" charset="-122"/>
              </a:rPr>
              <a:t>这里的法定继承并非按胎儿的法定继承人继承，而是为胎儿预留的遗产份额按照原被继承人的法定继承来处理。</a:t>
            </a:r>
            <a:r>
              <a:rPr lang="zh-CN" altLang="en-US" b="0" i="0" u="none" strike="noStrike" kern="100" baseline="0" dirty="0">
                <a:solidFill>
                  <a:srgbClr val="191919"/>
                </a:solidFill>
                <a:latin typeface="等线 Light" panose="02010600030101010101" pitchFamily="2" charset="-122"/>
                <a:ea typeface="宋体" panose="02010600030101010101" pitchFamily="2" charset="-122"/>
              </a:rPr>
              <a:t>如胎儿出生后死亡的，由其继承人继承。</a:t>
            </a:r>
          </a:p>
          <a:p>
            <a:pPr marR="0" lvl="1" rtl="0"/>
            <a:r>
              <a:rPr lang="zh-CN" altLang="en-US" b="0" i="0" u="none" strike="noStrike" kern="100" baseline="0" dirty="0">
                <a:latin typeface="Times New Roman" panose="02020603050405020304" pitchFamily="18" charset="0"/>
                <a:ea typeface="宋体" panose="02010600030101010101" pitchFamily="2" charset="-122"/>
              </a:rPr>
              <a:t>（六）无人继承的遗产</a:t>
            </a:r>
          </a:p>
          <a:p>
            <a:pPr marR="0" lvl="2" rtl="0"/>
            <a:r>
              <a:rPr lang="zh-CN" altLang="en-US" b="0" i="0" u="none" strike="noStrike" kern="100" baseline="0" dirty="0">
                <a:solidFill>
                  <a:srgbClr val="000000"/>
                </a:solidFill>
                <a:latin typeface="宋体" panose="02010600030101010101" pitchFamily="2" charset="-122"/>
                <a:ea typeface="宋体" panose="02010600030101010101" pitchFamily="2" charset="-122"/>
              </a:rPr>
              <a:t>无人继承又无人受遗赠的遗产，归国家所有，用于公益事业；死者生前是集体所有制组织成员的，归所在集体所有制组织所有。</a:t>
            </a:r>
          </a:p>
          <a:p>
            <a:pPr marR="0" lvl="1" rtl="0"/>
            <a:r>
              <a:rPr lang="zh-CN" altLang="en-US" b="0" i="0" u="none" strike="noStrike" kern="100" baseline="0" dirty="0">
                <a:latin typeface="Times New Roman" panose="02020603050405020304" pitchFamily="18" charset="0"/>
                <a:ea typeface="宋体" panose="02010600030101010101" pitchFamily="2" charset="-122"/>
              </a:rPr>
              <a:t>（七）缴纳税款与清偿债务</a:t>
            </a:r>
          </a:p>
          <a:p>
            <a:pPr marR="0" lvl="2" rtl="0"/>
            <a:r>
              <a:rPr lang="zh-CN" altLang="en-US" b="0" i="0" u="none" strike="noStrike" kern="100" baseline="0" dirty="0">
                <a:solidFill>
                  <a:srgbClr val="000000"/>
                </a:solidFill>
                <a:latin typeface="宋体" panose="02010600030101010101" pitchFamily="2" charset="-122"/>
                <a:ea typeface="宋体" panose="02010600030101010101" pitchFamily="2" charset="-122"/>
              </a:rPr>
              <a:t>为保护债权人利益，保障国家税收应收尽收。</a:t>
            </a:r>
            <a:r>
              <a:rPr lang="en-US" altLang="zh-CN" b="0" i="0" u="none" strike="noStrike" kern="100" baseline="0" dirty="0">
                <a:solidFill>
                  <a:srgbClr val="000000"/>
                </a:solidFill>
                <a:latin typeface="宋体" panose="02010600030101010101" pitchFamily="2" charset="-122"/>
                <a:ea typeface="宋体" panose="02010600030101010101" pitchFamily="2" charset="-122"/>
              </a:rPr>
              <a:t>《</a:t>
            </a:r>
            <a:r>
              <a:rPr lang="zh-CN" altLang="en-US" b="0" i="0" u="none" strike="noStrike" kern="100" baseline="0" dirty="0">
                <a:solidFill>
                  <a:srgbClr val="000000"/>
                </a:solidFill>
                <a:latin typeface="宋体" panose="02010600030101010101" pitchFamily="2" charset="-122"/>
                <a:ea typeface="宋体" panose="02010600030101010101" pitchFamily="2" charset="-122"/>
              </a:rPr>
              <a:t>民法典</a:t>
            </a:r>
            <a:r>
              <a:rPr lang="en-US" altLang="zh-CN" b="0" i="0" u="none" strike="noStrike" kern="100" baseline="0" dirty="0">
                <a:solidFill>
                  <a:srgbClr val="000000"/>
                </a:solidFill>
                <a:latin typeface="宋体" panose="02010600030101010101" pitchFamily="2" charset="-122"/>
                <a:ea typeface="宋体" panose="02010600030101010101" pitchFamily="2" charset="-122"/>
              </a:rPr>
              <a:t>》</a:t>
            </a:r>
            <a:r>
              <a:rPr lang="zh-CN" altLang="en-US" b="0" i="0" u="none" strike="noStrike" kern="100" baseline="0" dirty="0">
                <a:solidFill>
                  <a:srgbClr val="000000"/>
                </a:solidFill>
                <a:latin typeface="宋体" panose="02010600030101010101" pitchFamily="2" charset="-122"/>
                <a:ea typeface="宋体" panose="02010600030101010101" pitchFamily="2" charset="-122"/>
              </a:rPr>
              <a:t>明确规定遗产分割前，应当清偿被继承人依法应当缴纳的税款和债务。但是应当为缺乏劳动能力又没有生活来源的继承人保留适当的遗产。继承人以所得遗产实际价值为限清偿被继承人依法应当缴纳的税款和债务。超过遗产实际价值部分，继承人自愿偿还的不在此限。继承人放弃继承的，对被继承人依法应当缴纳的税款和债务可以不负清偿责任。执行遗赠不得妨碍清偿遗赠人的债务、缴纳所欠税款。既有法定继承又有遗嘱继承、遗赠的，由法定继承人清偿被继承人的债务、缴纳所欠税款；超过法定继承遗产实际价值的，由遗嘱继承人和受遗赠人按比例以所得遗产清偿。</a:t>
            </a:r>
            <a:endParaRPr lang="zh-CN" altLang="en-US" dirty="0"/>
          </a:p>
        </p:txBody>
      </p:sp>
    </p:spTree>
    <p:extLst>
      <p:ext uri="{BB962C8B-B14F-4D97-AF65-F5344CB8AC3E}">
        <p14:creationId xmlns:p14="http://schemas.microsoft.com/office/powerpoint/2010/main" val="37127615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35AB822-D9E5-45AB-8ECB-A3375A0CE577}"/>
              </a:ext>
            </a:extLst>
          </p:cNvPr>
          <p:cNvSpPr>
            <a:spLocks noGrp="1"/>
          </p:cNvSpPr>
          <p:nvPr>
            <p:ph type="title"/>
          </p:nvPr>
        </p:nvSpPr>
        <p:spPr/>
        <p:txBody>
          <a:bodyPr/>
          <a:lstStyle/>
          <a:p>
            <a:pPr marR="0" rtl="0"/>
            <a:r>
              <a:rPr lang="zh-CN" altLang="en-US" b="0" i="0" u="none" strike="noStrike" kern="2200" baseline="0" dirty="0">
                <a:latin typeface="宋体" panose="02010600030101010101" pitchFamily="2" charset="-122"/>
                <a:ea typeface="宋体" panose="02010600030101010101" pitchFamily="2" charset="-122"/>
              </a:rPr>
              <a:t>复习思考题：</a:t>
            </a:r>
          </a:p>
        </p:txBody>
      </p:sp>
      <p:sp>
        <p:nvSpPr>
          <p:cNvPr id="3" name="文本占位符 2">
            <a:extLst>
              <a:ext uri="{FF2B5EF4-FFF2-40B4-BE49-F238E27FC236}">
                <a16:creationId xmlns:a16="http://schemas.microsoft.com/office/drawing/2014/main" id="{3A86F680-FA62-420B-AE2B-7992AA9885C9}"/>
              </a:ext>
            </a:extLst>
          </p:cNvPr>
          <p:cNvSpPr>
            <a:spLocks noGrp="1"/>
          </p:cNvSpPr>
          <p:nvPr>
            <p:ph type="body" idx="1"/>
          </p:nvPr>
        </p:nvSpPr>
        <p:spPr/>
        <p:txBody>
          <a:bodyPr/>
          <a:lstStyle/>
          <a:p>
            <a:pPr marR="0" lvl="2" rtl="0"/>
            <a:r>
              <a:rPr lang="en-US" altLang="zh-CN" b="0" i="0" u="none" strike="noStrike" kern="100" baseline="0" dirty="0">
                <a:latin typeface="宋体" panose="02010600030101010101" pitchFamily="2" charset="-122"/>
                <a:ea typeface="宋体" panose="02010600030101010101" pitchFamily="2" charset="-122"/>
              </a:rPr>
              <a:t>1.</a:t>
            </a:r>
            <a:r>
              <a:rPr lang="zh-CN" altLang="en-US" b="0" i="0" u="none" strike="noStrike" kern="100" baseline="0" dirty="0">
                <a:latin typeface="宋体" panose="02010600030101010101" pitchFamily="2" charset="-122"/>
                <a:ea typeface="宋体" panose="02010600030101010101" pitchFamily="2" charset="-122"/>
              </a:rPr>
              <a:t>试论述新增“离婚冷静期”制度的现实意义。</a:t>
            </a:r>
          </a:p>
          <a:p>
            <a:pPr marR="0" lvl="2" rtl="0"/>
            <a:r>
              <a:rPr lang="en-US" altLang="zh-CN" b="0" i="0" u="none" strike="noStrike" kern="100" baseline="0" dirty="0">
                <a:latin typeface="宋体" panose="02010600030101010101" pitchFamily="2" charset="-122"/>
                <a:ea typeface="宋体" panose="02010600030101010101" pitchFamily="2" charset="-122"/>
              </a:rPr>
              <a:t>2.</a:t>
            </a:r>
            <a:r>
              <a:rPr lang="zh-CN" altLang="en-US" b="0" i="0" u="none" strike="noStrike" kern="100" baseline="0" dirty="0">
                <a:latin typeface="宋体" panose="02010600030101010101" pitchFamily="2" charset="-122"/>
                <a:ea typeface="宋体" panose="02010600030101010101" pitchFamily="2" charset="-122"/>
              </a:rPr>
              <a:t>简述遗赠与法定继承的区别与联系。</a:t>
            </a:r>
          </a:p>
          <a:p>
            <a:pPr marR="0" lvl="2" rtl="0"/>
            <a:r>
              <a:rPr lang="en-US" altLang="zh-CN" b="0" i="0" u="none" strike="noStrike" kern="100" baseline="0" dirty="0">
                <a:latin typeface="宋体" panose="02010600030101010101" pitchFamily="2" charset="-122"/>
                <a:ea typeface="宋体" panose="02010600030101010101" pitchFamily="2" charset="-122"/>
              </a:rPr>
              <a:t>3.</a:t>
            </a:r>
            <a:r>
              <a:rPr lang="zh-CN" altLang="en-US" b="0" i="0" u="none" strike="noStrike" kern="100" baseline="0" dirty="0">
                <a:latin typeface="宋体" panose="02010600030101010101" pitchFamily="2" charset="-122"/>
                <a:ea typeface="宋体" panose="02010600030101010101" pitchFamily="2" charset="-122"/>
              </a:rPr>
              <a:t>比较代位继承与转继承的区别。</a:t>
            </a:r>
          </a:p>
        </p:txBody>
      </p:sp>
    </p:spTree>
    <p:extLst>
      <p:ext uri="{BB962C8B-B14F-4D97-AF65-F5344CB8AC3E}">
        <p14:creationId xmlns:p14="http://schemas.microsoft.com/office/powerpoint/2010/main" val="9292590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17F9B83-5B86-4388-A28A-541481A7FC06}"/>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5AFE7588-0155-4C7D-A98D-C1C4BE989E9F}"/>
              </a:ext>
            </a:extLst>
          </p:cNvPr>
          <p:cNvSpPr>
            <a:spLocks noGrp="1"/>
          </p:cNvSpPr>
          <p:nvPr>
            <p:ph type="body" idx="1"/>
          </p:nvPr>
        </p:nvSpPr>
        <p:spPr/>
        <p:txBody>
          <a:bodyPr>
            <a:normAutofit/>
          </a:bodyPr>
          <a:lstStyle/>
          <a:p>
            <a:pPr marR="0" lvl="1" rtl="0"/>
            <a:r>
              <a:rPr lang="zh-CN" altLang="en-US" b="0" i="0" u="none" strike="noStrike" kern="100" baseline="0" dirty="0">
                <a:latin typeface="宋体" panose="02010600030101010101" pitchFamily="2" charset="-122"/>
                <a:ea typeface="宋体" panose="02010600030101010101" pitchFamily="2" charset="-122"/>
              </a:rPr>
              <a:t>保护妇女、未成年人、老年人、残疾人的合法权益，体现了对婚姻家庭中弱势群体的特殊保护。“婚姻家庭法通过一系列的可行措施对弱者实行保护就显得尤为重要。婚姻家庭法以保护弱者为其价值取向之一，这就是它的理念。”</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民法典</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新增家庭文明建设条款，提倡夫妻应当互相忠实，互相尊重，相互关爱；家庭成员间应当敬老爱幼，互相帮助，维护平等、和睦、文明的婚姻家庭关系，禁止家庭暴力及家庭成员间的虐待和遗弃行为。</a:t>
            </a:r>
          </a:p>
          <a:p>
            <a:pPr lvl="2"/>
            <a:r>
              <a:rPr lang="zh-CN" altLang="en-US" b="0" dirty="0"/>
              <a:t> 马亿南</a:t>
            </a:r>
            <a:r>
              <a:rPr lang="en-US" altLang="zh-CN" b="0" dirty="0"/>
              <a:t>.</a:t>
            </a:r>
            <a:r>
              <a:rPr lang="zh-CN" altLang="en-US" b="0" dirty="0"/>
              <a:t>婚姻家庭法的弱者保护功能</a:t>
            </a:r>
            <a:r>
              <a:rPr lang="en-US" altLang="zh-CN" b="0" dirty="0"/>
              <a:t>[J]. </a:t>
            </a:r>
            <a:r>
              <a:rPr lang="zh-CN" altLang="en-US" b="0" dirty="0"/>
              <a:t>法商研究，</a:t>
            </a:r>
            <a:r>
              <a:rPr lang="en-US" altLang="zh-CN" b="0" dirty="0"/>
              <a:t>1999</a:t>
            </a:r>
            <a:r>
              <a:rPr lang="zh-CN" altLang="en-US" b="0" dirty="0"/>
              <a:t>年，第</a:t>
            </a:r>
            <a:r>
              <a:rPr lang="en-US" altLang="zh-CN" b="0" dirty="0"/>
              <a:t>4</a:t>
            </a:r>
            <a:r>
              <a:rPr lang="zh-CN" altLang="en-US" b="0" dirty="0"/>
              <a:t>期</a:t>
            </a:r>
            <a:r>
              <a:rPr lang="en-US" altLang="zh-CN" b="0" dirty="0"/>
              <a:t>.</a:t>
            </a:r>
          </a:p>
        </p:txBody>
      </p:sp>
    </p:spTree>
    <p:extLst>
      <p:ext uri="{BB962C8B-B14F-4D97-AF65-F5344CB8AC3E}">
        <p14:creationId xmlns:p14="http://schemas.microsoft.com/office/powerpoint/2010/main" val="19980858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D1F3C01-EBBC-4D29-8AED-A4759D66251E}"/>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DA5FCDAA-A72D-4C4A-8D1B-86C26EDA5943}"/>
              </a:ext>
            </a:extLst>
          </p:cNvPr>
          <p:cNvSpPr>
            <a:spLocks noGrp="1"/>
          </p:cNvSpPr>
          <p:nvPr>
            <p:ph type="body" idx="1"/>
          </p:nvPr>
        </p:nvSpPr>
        <p:spPr/>
        <p:txBody>
          <a:bodyPr>
            <a:normAutofit/>
          </a:bodyPr>
          <a:lstStyle/>
          <a:p>
            <a:pPr marR="0" lvl="0" rtl="0"/>
            <a:r>
              <a:rPr lang="zh-CN" altLang="en-US" b="0" i="0" u="none" strike="noStrike" kern="100" baseline="0" dirty="0">
                <a:latin typeface="等线 Light" panose="02010600030101010101" pitchFamily="2" charset="-122"/>
                <a:ea typeface="宋体" panose="02010600030101010101" pitchFamily="2" charset="-122"/>
              </a:rPr>
              <a:t>二、婚姻关系的建立</a:t>
            </a:r>
          </a:p>
          <a:p>
            <a:pPr marR="0" lvl="1" rtl="0"/>
            <a:r>
              <a:rPr lang="zh-CN" altLang="en-US" b="0" i="0" u="none" strike="noStrike" baseline="0" dirty="0">
                <a:latin typeface="宋体" panose="02010600030101010101" pitchFamily="2" charset="-122"/>
                <a:ea typeface="宋体" panose="02010600030101010101" pitchFamily="2" charset="-122"/>
              </a:rPr>
              <a:t>婚姻关系的建立必须满足法律规定的条件，按照法律规定的程序进行。违背结婚的法定要件可能构成无效的婚姻或可撤销的婚姻。</a:t>
            </a:r>
            <a:endParaRPr lang="en-US" altLang="zh-CN" b="0" i="0" u="none" strike="noStrike"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4500608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1462ECE-F745-4935-8CF2-2FB94E86C903}"/>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F861A14A-C07E-46DC-8456-BF9C3B749F46}"/>
              </a:ext>
            </a:extLst>
          </p:cNvPr>
          <p:cNvSpPr>
            <a:spLocks noGrp="1"/>
          </p:cNvSpPr>
          <p:nvPr>
            <p:ph type="body" idx="1"/>
          </p:nvPr>
        </p:nvSpPr>
        <p:spPr/>
        <p:txBody>
          <a:bodyPr>
            <a:normAutofit fontScale="92500" lnSpcReduction="10000"/>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（一）结婚的条件</a:t>
            </a:r>
          </a:p>
          <a:p>
            <a:pPr marR="0" lvl="2" rtl="0"/>
            <a:r>
              <a:rPr lang="zh-CN" altLang="en-US" b="0" i="0" u="none" strike="noStrike" kern="100" baseline="0" dirty="0">
                <a:latin typeface="宋体" panose="02010600030101010101" pitchFamily="2" charset="-122"/>
                <a:ea typeface="宋体" panose="02010600030101010101" pitchFamily="2" charset="-122"/>
              </a:rPr>
              <a:t>结婚的条件包括必备条件及禁止条件。</a:t>
            </a:r>
          </a:p>
          <a:p>
            <a:pPr marR="0" lvl="2" rtl="0"/>
            <a:r>
              <a:rPr lang="zh-CN" altLang="en-US" b="0" i="0" u="none" strike="noStrike" kern="100" baseline="0" dirty="0">
                <a:latin typeface="宋体" panose="02010600030101010101" pitchFamily="2" charset="-122"/>
                <a:ea typeface="宋体" panose="02010600030101010101" pitchFamily="2" charset="-122"/>
              </a:rPr>
              <a:t>必备条件：</a:t>
            </a:r>
            <a:endParaRPr lang="en-US" altLang="zh-CN" b="0" i="0" u="none" strike="noStrike" kern="100" baseline="0" dirty="0">
              <a:latin typeface="宋体" panose="02010600030101010101" pitchFamily="2" charset="-122"/>
              <a:ea typeface="宋体" panose="02010600030101010101" pitchFamily="2" charset="-122"/>
            </a:endParaRPr>
          </a:p>
          <a:p>
            <a:pPr marR="0" lvl="2" rtl="0"/>
            <a:r>
              <a:rPr lang="zh-CN" altLang="en-US" b="0" i="0" u="none" strike="noStrike" kern="100" baseline="0" dirty="0">
                <a:latin typeface="宋体" panose="02010600030101010101" pitchFamily="2" charset="-122"/>
                <a:ea typeface="宋体" panose="02010600030101010101" pitchFamily="2" charset="-122"/>
              </a:rPr>
              <a:t>第一，结婚应当男女双方完全自愿，禁止任何一方对他方加以强迫或者任何组织、个人加以干涉。这是婚姻自由原则在结婚条件上的具体表现。</a:t>
            </a:r>
            <a:endParaRPr lang="en-US" altLang="zh-CN" b="0" i="0" u="none" strike="noStrike" kern="100" baseline="0" dirty="0">
              <a:latin typeface="宋体" panose="02010600030101010101" pitchFamily="2" charset="-122"/>
              <a:ea typeface="宋体" panose="02010600030101010101" pitchFamily="2" charset="-122"/>
            </a:endParaRPr>
          </a:p>
          <a:p>
            <a:pPr marR="0" lvl="2" rtl="0"/>
            <a:r>
              <a:rPr lang="zh-CN" altLang="en-US" b="0" i="0" u="none" strike="noStrike" kern="100" baseline="0" dirty="0">
                <a:latin typeface="宋体" panose="02010600030101010101" pitchFamily="2" charset="-122"/>
                <a:ea typeface="宋体" panose="02010600030101010101" pitchFamily="2" charset="-122"/>
              </a:rPr>
              <a:t>第二，男女双方必须达到法定婚龄，具体而言我国法律规定男不得早于二十二周岁，女不得早于二十周岁，这是法律上规定符合结婚条件的男女最低年龄限制。</a:t>
            </a:r>
          </a:p>
          <a:p>
            <a:pPr marR="0" lvl="2" rtl="0"/>
            <a:r>
              <a:rPr lang="zh-CN" altLang="en-US" b="0" i="0" u="none" strike="noStrike" kern="100" baseline="0" dirty="0">
                <a:latin typeface="宋体" panose="02010600030101010101" pitchFamily="2" charset="-122"/>
                <a:ea typeface="宋体" panose="02010600030101010101" pitchFamily="2" charset="-122"/>
              </a:rPr>
              <a:t>禁止条件：</a:t>
            </a:r>
            <a:endParaRPr lang="en-US" altLang="zh-CN" b="0" i="0" u="none" strike="noStrike" kern="100" baseline="0" dirty="0">
              <a:latin typeface="宋体" panose="02010600030101010101" pitchFamily="2" charset="-122"/>
              <a:ea typeface="宋体" panose="02010600030101010101" pitchFamily="2" charset="-122"/>
            </a:endParaRPr>
          </a:p>
          <a:p>
            <a:pPr marR="0" lvl="2" rtl="0"/>
            <a:r>
              <a:rPr lang="zh-CN" altLang="en-US" b="0" i="0" u="none" strike="noStrike" kern="100" baseline="0" dirty="0">
                <a:latin typeface="宋体" panose="02010600030101010101" pitchFamily="2" charset="-122"/>
                <a:ea typeface="宋体" panose="02010600030101010101" pitchFamily="2" charset="-122"/>
              </a:rPr>
              <a:t>禁止血亲或者三代以内的旁系血亲结婚。禁止一定范围内的血亲结婚，是基于社会伦理、自然规律、后代生理健康等因素的考虑。</a:t>
            </a:r>
          </a:p>
          <a:p>
            <a:pPr marR="0" lvl="2" rtl="0"/>
            <a:r>
              <a:rPr lang="zh-CN" altLang="en-US" b="0" i="0" u="none" strike="noStrike" kern="100" baseline="0" dirty="0">
                <a:solidFill>
                  <a:srgbClr val="333333"/>
                </a:solidFill>
                <a:latin typeface="宋体" panose="02010600030101010101" pitchFamily="2" charset="-122"/>
                <a:ea typeface="宋体" panose="02010600030101010101" pitchFamily="2" charset="-122"/>
              </a:rPr>
              <a:t>直系血亲或三代以内旁系血亲判断方法：直系血亲是具有直接血缘关系的亲属，即生育自己和自己所生育的上下各代亲属。三代以内旁系血亲是指在血缘上和自己同出于三代以内的亲属。（计算方式为：从两个旁系亲属分别往上数至双方同源血亲，从自己开始计算为第一代，如果两边数目相等，则任何一边的数目即为他们的代数；如果两边数目不相等，则以大的数目为其代数）</a:t>
            </a:r>
            <a:endParaRPr lang="en-US" altLang="zh-CN" b="0" i="0" u="none" strike="noStrike" kern="100" baseline="0" dirty="0">
              <a:solidFill>
                <a:srgbClr val="333333"/>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78473570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学院主题（宽）">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extLst>
    <a:ext uri="{05A4C25C-085E-4340-85A3-A5531E510DB2}">
      <thm15:themeFamily xmlns:thm15="http://schemas.microsoft.com/office/thememl/2012/main" name="学院PPT(宽屏） [只读]" id="{D47382C0-B197-4A7F-B48C-CB1CC588FA3D}" vid="{2D5E22B3-A355-4DCB-9C7F-17340EF76E74}"/>
    </a:ext>
  </a:extLst>
</a:theme>
</file>

<file path=docProps/app.xml><?xml version="1.0" encoding="utf-8"?>
<Properties xmlns="http://schemas.openxmlformats.org/officeDocument/2006/extended-properties" xmlns:vt="http://schemas.openxmlformats.org/officeDocument/2006/docPropsVTypes">
  <Template>学院PPT宽屏（模板）</Template>
  <TotalTime>516</TotalTime>
  <Words>14753</Words>
  <Application>Microsoft Office PowerPoint</Application>
  <PresentationFormat>宽屏</PresentationFormat>
  <Paragraphs>295</Paragraphs>
  <Slides>64</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64</vt:i4>
      </vt:variant>
    </vt:vector>
  </HeadingPairs>
  <TitlesOfParts>
    <vt:vector size="76" baseType="lpstr">
      <vt:lpstr>等线 Light</vt:lpstr>
      <vt:lpstr>仿宋_GB2312</vt:lpstr>
      <vt:lpstr>黑体</vt:lpstr>
      <vt:lpstr>宋体</vt:lpstr>
      <vt:lpstr>Arial</vt:lpstr>
      <vt:lpstr>Lucida Sans Unicode</vt:lpstr>
      <vt:lpstr>Tahoma</vt:lpstr>
      <vt:lpstr>Times New Roman</vt:lpstr>
      <vt:lpstr>Verdana</vt:lpstr>
      <vt:lpstr>Wingdings 2</vt:lpstr>
      <vt:lpstr>Wingdings 3</vt:lpstr>
      <vt:lpstr>学院主题（宽）</vt:lpstr>
      <vt:lpstr>第七章 婚姻家庭法规与政策</vt:lpstr>
      <vt:lpstr>PowerPoint 演示文稿</vt:lpstr>
      <vt:lpstr>第一节 婚姻家庭关系的法规与政策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第二节 收养关系的法规与政策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第三节 私有财产继承法规与政策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复习思考题：</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第七章 婚姻家庭法规与政策</dc:title>
  <dc:creator>HSW</dc:creator>
  <cp:lastModifiedBy>HSW</cp:lastModifiedBy>
  <cp:revision>5</cp:revision>
  <dcterms:created xsi:type="dcterms:W3CDTF">2024-04-27T07:15:30Z</dcterms:created>
  <dcterms:modified xsi:type="dcterms:W3CDTF">2024-04-27T15:51:33Z</dcterms:modified>
</cp:coreProperties>
</file>