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65" r:id="rId3"/>
    <p:sldId id="258"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59" r:id="rId25"/>
    <p:sldId id="286" r:id="rId26"/>
    <p:sldId id="287" r:id="rId27"/>
    <p:sldId id="288" r:id="rId28"/>
    <p:sldId id="289" r:id="rId29"/>
    <p:sldId id="290" r:id="rId30"/>
    <p:sldId id="291" r:id="rId31"/>
    <p:sldId id="292" r:id="rId32"/>
    <p:sldId id="293" r:id="rId33"/>
    <p:sldId id="294" r:id="rId34"/>
    <p:sldId id="295" r:id="rId35"/>
    <p:sldId id="260"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262" r:id="rId49"/>
    <p:sldId id="308" r:id="rId50"/>
    <p:sldId id="309" r:id="rId51"/>
    <p:sldId id="310" r:id="rId52"/>
    <p:sldId id="311" r:id="rId53"/>
    <p:sldId id="312" r:id="rId54"/>
    <p:sldId id="313" r:id="rId55"/>
    <p:sldId id="263"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72" autoAdjust="0"/>
    <p:restoredTop sz="86418" autoAdjust="0"/>
  </p:normalViewPr>
  <p:slideViewPr>
    <p:cSldViewPr snapToGrid="0" showGuides="1">
      <p:cViewPr varScale="1">
        <p:scale>
          <a:sx n="51" d="100"/>
          <a:sy n="51" d="100"/>
        </p:scale>
        <p:origin x="44" y="132"/>
      </p:cViewPr>
      <p:guideLst>
        <p:guide orient="horz" pos="2160"/>
        <p:guide pos="3840"/>
      </p:guideLst>
    </p:cSldViewPr>
  </p:slideViewPr>
  <p:outlineViewPr>
    <p:cViewPr>
      <p:scale>
        <a:sx n="33" d="100"/>
        <a:sy n="33" d="100"/>
      </p:scale>
      <p:origin x="0" y="-14002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AB5AE147-A909-45B8-83F2-7F5736C10092}" type="datetimeFigureOut">
              <a:rPr lang="zh-CN" altLang="en-US" smtClean="0"/>
              <a:t>2024/4/29</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21B2C14B-1EBF-4B80-8256-FB6F34125C2A}" type="slidenum">
              <a:rPr lang="zh-CN" altLang="en-US" smtClean="0"/>
              <a:t>‹#›</a:t>
            </a:fld>
            <a:endParaRPr lang="zh-CN" altLang="en-US"/>
          </a:p>
        </p:txBody>
      </p:sp>
    </p:spTree>
    <p:extLst>
      <p:ext uri="{BB962C8B-B14F-4D97-AF65-F5344CB8AC3E}">
        <p14:creationId xmlns:p14="http://schemas.microsoft.com/office/powerpoint/2010/main" val="4280480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B2C14B-1EBF-4B80-8256-FB6F34125C2A}" type="slidenum">
              <a:rPr lang="zh-CN" altLang="en-US" smtClean="0"/>
              <a:t>‹#›</a:t>
            </a:fld>
            <a:endParaRPr lang="zh-CN" altLang="en-US"/>
          </a:p>
        </p:txBody>
      </p:sp>
    </p:spTree>
    <p:extLst>
      <p:ext uri="{BB962C8B-B14F-4D97-AF65-F5344CB8AC3E}">
        <p14:creationId xmlns:p14="http://schemas.microsoft.com/office/powerpoint/2010/main" val="2761895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B2C14B-1EBF-4B80-8256-FB6F34125C2A}" type="slidenum">
              <a:rPr lang="zh-CN" altLang="en-US" smtClean="0"/>
              <a:t>‹#›</a:t>
            </a:fld>
            <a:endParaRPr lang="zh-CN" altLang="en-US"/>
          </a:p>
        </p:txBody>
      </p:sp>
    </p:spTree>
    <p:extLst>
      <p:ext uri="{BB962C8B-B14F-4D97-AF65-F5344CB8AC3E}">
        <p14:creationId xmlns:p14="http://schemas.microsoft.com/office/powerpoint/2010/main" val="4204738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45506E-1BAF-4657-9185-3038FDB4336A}"/>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D180112-B161-4614-B965-8028A26D1E96}"/>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AB51781-0F4C-46F5-BA14-25B114942E35}"/>
              </a:ext>
            </a:extLst>
          </p:cNvPr>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5" name="页脚占位符 4">
            <a:extLst>
              <a:ext uri="{FF2B5EF4-FFF2-40B4-BE49-F238E27FC236}">
                <a16:creationId xmlns:a16="http://schemas.microsoft.com/office/drawing/2014/main" id="{2D135076-93A2-4BC2-BB16-F8B0514185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9F2FB7D-2786-4917-A253-F559DEDCF71B}"/>
              </a:ext>
            </a:extLst>
          </p:cNvPr>
          <p:cNvSpPr>
            <a:spLocks noGrp="1"/>
          </p:cNvSpPr>
          <p:nvPr>
            <p:ph type="sldNum" sz="quarter" idx="12"/>
          </p:nvPr>
        </p:nvSpPr>
        <p:spPr/>
        <p:txBody>
          <a:bodyPr/>
          <a:lstStyle/>
          <a:p>
            <a:fld id="{21B2C14B-1EBF-4B80-8256-FB6F34125C2A}" type="slidenum">
              <a:rPr lang="zh-CN" altLang="en-US" smtClean="0"/>
              <a:t>‹#›</a:t>
            </a:fld>
            <a:endParaRPr lang="zh-CN" altLang="en-US"/>
          </a:p>
        </p:txBody>
      </p:sp>
    </p:spTree>
    <p:extLst>
      <p:ext uri="{BB962C8B-B14F-4D97-AF65-F5344CB8AC3E}">
        <p14:creationId xmlns:p14="http://schemas.microsoft.com/office/powerpoint/2010/main" val="1449980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AB5AE147-A909-45B8-83F2-7F5736C10092}" type="datetimeFigureOut">
              <a:rPr lang="zh-CN" altLang="en-US" smtClean="0"/>
              <a:t>2024/4/29</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21B2C14B-1EBF-4B80-8256-FB6F34125C2A}"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94153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B2C14B-1EBF-4B80-8256-FB6F34125C2A}"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20953761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B2C14B-1EBF-4B80-8256-FB6F34125C2A}"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6212258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B2C14B-1EBF-4B80-8256-FB6F34125C2A}"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9039834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B2C14B-1EBF-4B80-8256-FB6F34125C2A}"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04285567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5AE147-A909-45B8-83F2-7F5736C10092}" type="datetimeFigureOut">
              <a:rPr lang="zh-CN" altLang="en-US" smtClean="0"/>
              <a:t>2024/4/29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B2C14B-1EBF-4B80-8256-FB6F34125C2A}" type="slidenum">
              <a:rPr lang="zh-CN" altLang="en-US" smtClean="0"/>
              <a:t>‹#›</a:t>
            </a:fld>
            <a:endParaRPr lang="zh-CN" altLang="en-US"/>
          </a:p>
        </p:txBody>
      </p:sp>
    </p:spTree>
    <p:extLst>
      <p:ext uri="{BB962C8B-B14F-4D97-AF65-F5344CB8AC3E}">
        <p14:creationId xmlns:p14="http://schemas.microsoft.com/office/powerpoint/2010/main" val="64176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AB5AE147-A909-45B8-83F2-7F5736C10092}" type="datetimeFigureOut">
              <a:rPr lang="zh-CN" altLang="en-US" smtClean="0"/>
              <a:t>2024/4/29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B2C14B-1EBF-4B80-8256-FB6F34125C2A}"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45473718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AB5AE147-A909-45B8-83F2-7F5736C10092}" type="datetimeFigureOut">
              <a:rPr lang="zh-CN" altLang="en-US" smtClean="0"/>
              <a:t>2024/4/29</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21B2C14B-1EBF-4B80-8256-FB6F34125C2A}"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5016240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AB5AE147-A909-45B8-83F2-7F5736C10092}" type="datetimeFigureOut">
              <a:rPr lang="zh-CN" altLang="en-US" smtClean="0"/>
              <a:t>2024/4/29</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21B2C14B-1EBF-4B80-8256-FB6F34125C2A}"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58693147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2D3C9F-BAF9-4799-9D69-76212B7441BA}"/>
              </a:ext>
            </a:extLst>
          </p:cNvPr>
          <p:cNvSpPr>
            <a:spLocks noGrp="1"/>
          </p:cNvSpPr>
          <p:nvPr>
            <p:ph type="ctrTitle"/>
          </p:nvPr>
        </p:nvSpPr>
        <p:spPr/>
        <p:txBody>
          <a:bodyPr>
            <a:normAutofit/>
          </a:bodyPr>
          <a:lstStyle/>
          <a:p>
            <a:pPr marR="0" rtl="0"/>
            <a:r>
              <a:rPr lang="zh-CN" altLang="en-US" b="0" i="0" u="none" strike="noStrike" baseline="0" dirty="0">
                <a:latin typeface="??-?"/>
              </a:rPr>
              <a:t>第八章 我国城乡基层群众自治和社区建设法规与政策</a:t>
            </a:r>
          </a:p>
        </p:txBody>
      </p:sp>
      <p:sp>
        <p:nvSpPr>
          <p:cNvPr id="4" name="副标题 3">
            <a:extLst>
              <a:ext uri="{FF2B5EF4-FFF2-40B4-BE49-F238E27FC236}">
                <a16:creationId xmlns:a16="http://schemas.microsoft.com/office/drawing/2014/main" id="{33F1373B-7AF9-4E6F-94B1-16ADA323E248}"/>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40580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763103-A1A9-4CA5-BEE8-005C45E99C6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2777520-06FA-4E18-92BC-5F3C7551AFFC}"/>
              </a:ext>
            </a:extLst>
          </p:cNvPr>
          <p:cNvSpPr>
            <a:spLocks noGrp="1"/>
          </p:cNvSpPr>
          <p:nvPr>
            <p:ph type="body" idx="1"/>
          </p:nvPr>
        </p:nvSpPr>
        <p:spPr/>
        <p:txBody>
          <a:bodyPr>
            <a:normAutofit fontScale="85000" lnSpcReduction="20000"/>
          </a:bodyPr>
          <a:lstStyle/>
          <a:p>
            <a:pPr marR="0" lvl="1" rtl="0"/>
            <a:r>
              <a:rPr lang="zh-CN" altLang="en-US" b="0" i="0" u="none" strike="noStrike" baseline="0" dirty="0">
                <a:solidFill>
                  <a:srgbClr val="000000"/>
                </a:solidFill>
                <a:latin typeface="??-?"/>
              </a:rPr>
              <a:t>（三）提名确定候选人</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、确定职位和职数</a:t>
            </a:r>
          </a:p>
          <a:p>
            <a:pPr marR="0" lvl="2" rtl="0"/>
            <a:r>
              <a:rPr lang="zh-CN" altLang="en-US" b="0" i="0" u="none" strike="noStrike" baseline="0" dirty="0">
                <a:solidFill>
                  <a:srgbClr val="000000"/>
                </a:solidFill>
                <a:latin typeface="??-?"/>
              </a:rPr>
              <a:t>村民会议或者村民代表会议拟定村民委员会的职位和职数，村民选举委员会应当及时公布，并报乡级人民政府或者乡级村民委员会选举工作指导机构备案。</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、确定候选人人数</a:t>
            </a:r>
          </a:p>
          <a:p>
            <a:pPr marR="0" lvl="2" rtl="0"/>
            <a:r>
              <a:rPr lang="zh-CN" altLang="en-US" b="0" i="0" u="none" strike="noStrike" baseline="0" dirty="0">
                <a:solidFill>
                  <a:srgbClr val="000000"/>
                </a:solidFill>
                <a:latin typeface="??-?"/>
              </a:rPr>
              <a:t>村民选举委员会应当根据村民委员会主任、副主任、委员的职数，分别拟定候选人名额。候选人名额应当多于应选名额。</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、提名确定候选人</a:t>
            </a:r>
          </a:p>
          <a:p>
            <a:pPr marR="0" lvl="2" rtl="0"/>
            <a:r>
              <a:rPr lang="zh-CN" altLang="en-US" b="0" i="0" u="none" strike="noStrike" baseline="0" dirty="0">
                <a:solidFill>
                  <a:srgbClr val="000000"/>
                </a:solidFill>
                <a:latin typeface="??-?"/>
              </a:rPr>
              <a:t>村民委员会成员候选人，应当由登记参加选举的村民直接提名，根据拟定的候选人名额，按照得票多少确定。每一村民提名人数不得超过拟定的候选人名额。无行为能力或者被判处刑罚的，不得提名为候选人。</a:t>
            </a:r>
          </a:p>
          <a:p>
            <a:pPr marR="0" lvl="2" rtl="0"/>
            <a:r>
              <a:rPr lang="zh-CN" altLang="en-US" b="0" i="0" u="none" strike="noStrike" baseline="0" dirty="0">
                <a:solidFill>
                  <a:srgbClr val="000000"/>
                </a:solidFill>
                <a:latin typeface="??-?"/>
              </a:rPr>
              <a:t>候选人中应当有适当的妇女名额，没有产生妇女候选人的，以得票最多的妇女为候选人。</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、公布候选人名单</a:t>
            </a:r>
          </a:p>
          <a:p>
            <a:pPr marR="0" lvl="2" rtl="0"/>
            <a:r>
              <a:rPr lang="zh-CN" altLang="en-US" b="0" i="0" u="none" strike="noStrike" baseline="0" dirty="0">
                <a:solidFill>
                  <a:srgbClr val="000000"/>
                </a:solidFill>
                <a:latin typeface="??-?"/>
              </a:rPr>
              <a:t>村民选举委员会应当以得票多少为序，公布候选人名单，并报乡级村民委员会选举工作指导机构备案。</a:t>
            </a:r>
          </a:p>
          <a:p>
            <a:pPr marR="0" lvl="2" rtl="0"/>
            <a:r>
              <a:rPr lang="zh-CN" altLang="en-US" b="0" i="0" u="none" strike="noStrike" baseline="0" dirty="0">
                <a:solidFill>
                  <a:srgbClr val="000000"/>
                </a:solidFill>
                <a:latin typeface="??-?"/>
              </a:rPr>
              <a:t>候选人不愿意接受提名的，应当及时向村民选举委员会书面提出，由村民选举委员会确认并公布。候选人名额不足时，按原得票多少依次递补。村民委员会选举，也可以采取无候选人的方式，一次投票产生。</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122955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5A0741-D9E4-4E80-81FD-538E621C8F9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C6F7EB6-EA6C-422D-9898-F2AAB6A282D2}"/>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（四）选举竞争</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选举委员会应当组织候选人与村民见面，由候选人介绍履职设想，回答村民提问。选举竞争应当在村民选举委员会的主持和监督下，公开、公平、公正地进行。村民选举委员会应当对候选人的选举竞争材料进行审核把关。</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、选举竞争活动一般在选举日前进行。候选人在选举日可进行竞职陈述，其他选举竞争活动不宜在当日开展。确有需要的，由村民选举委员会决定并统一组织。</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、村民选举委员会可以组织以下形式的选举竞争活动：在指定地点公布候选人的选举竞争材料；组织候选人与村民见面并回答村民问题；有闭路电视的村，可以组织候选人在电视上陈述；其他形式。</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、选举竞争材料和选举竞职陈述主要包括以下内容：候选人的基本情况；竞争职位及理由；治村设想；对待当选与落选的态度。</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124728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39A648-4064-4B30-9AE3-ADC34F5F49A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46681B4-8C40-4FB7-8E1D-FD353D7BD822}"/>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（五）投票选举</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、村民委员会投票选举，可采用召开选举大会和设立投票站两种方式。</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、实习无记名投票、公开计票的方法，选举结果应当当场公布。</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、登记参加选举的村民，选举期间外出不能参加投票的，可以委托本村有选举权的近亲属代为投票。每一登记参加选举的村民接受委托投票不得超过三人。提名为村民委员会候选人的，不得接受委托。</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651397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831412-7FBF-4C81-9241-EF11B39E5F8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205CBFE-481E-44E0-8E40-AD65170BAC8F}"/>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（六）选举有效性确认</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、选举村民委员会，有登记参加选举的村民过半数投票，选举有效。参加投票的村民人数，以从票箱收回的选票数为准。</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有以下情形之一的，选举无效：村民选举委员会未按照法定程序产生的；候选人的产生不符合法律规定的；参加投票的村民人数未过登记参加选举的村民半数的；违反差额选举原则，采取等额选举的；收回的选票多于发出选票的；没有公开唱票、计票的；没有当场公布选举结果的；其他违反法律、法规有关选举程序规定的。</a:t>
            </a:r>
          </a:p>
          <a:p>
            <a:pPr marR="0" lvl="2" rtl="0"/>
            <a:r>
              <a:rPr lang="zh-CN" altLang="en-US" b="0" i="0" u="none" strike="noStrike" baseline="0" dirty="0">
                <a:solidFill>
                  <a:srgbClr val="000000"/>
                </a:solidFill>
                <a:latin typeface="??-?"/>
              </a:rPr>
              <a:t>因村民选举委员会未按照法定程序产生而造成选举无效的，乡级村民委员会选举指导机构应当指导组织重新选举。因其他原因认定选举无效的，由村民选举委员会重新组织选举，时间由村民代表会议确定。</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936743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D88F75-6DC2-421E-8026-DEB45A0891C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045C953-4A01-4113-B298-9CF3F5FAD8F3}"/>
              </a:ext>
            </a:extLst>
          </p:cNvPr>
          <p:cNvSpPr>
            <a:spLocks noGrp="1"/>
          </p:cNvSpPr>
          <p:nvPr>
            <p:ph type="body" idx="1"/>
          </p:nvPr>
        </p:nvSpPr>
        <p:spPr/>
        <p:txBody>
          <a:bodyPr>
            <a:normAutofit fontScale="92500" lnSpcReduction="10000"/>
          </a:bodyPr>
          <a:lstStyle/>
          <a:p>
            <a:pPr marR="0" lvl="1" rtl="0"/>
            <a:r>
              <a:rPr lang="zh-CN" altLang="en-US" b="0" i="0" u="none" strike="noStrike" baseline="0" dirty="0">
                <a:solidFill>
                  <a:srgbClr val="000000"/>
                </a:solidFill>
                <a:latin typeface="??-?"/>
              </a:rPr>
              <a:t>（七）确认当选与颁发证书</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候选人获得参加投票的村民过半数的选票，始得当选。获得过半数选票的人数超过应选名额时，以得票多的当选；如遇票数相等不能确定当选人时，应当就票数相等的人进行再次投票，以得票多的当选。</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村民委员会主任、副主任的当选人中没有妇女，但委员的候选人中有妇女获得过半数选票的，应当首先确定得票最多的妇女当选委员，其他当选人按照得票多少的顺序确定；如果委员的候选人中没有妇女获得过半数选票的，应当从应选名额中确定一个名额另行选举妇女委员，直到选出为止，其他当选人按照得票多少的顺序确定。</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选举结果经村民选举委员会确认有效后，须当场宣布，同时应当公布所有候选人和被选人所得票数。以暴力、威胁、欺骗、贿赂、伪造选票、虚报选举票数等不正当手段当选的，当选无效。</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村民选举委员会应当在投票选举当日或者次日，公布当选的村民委员会成员名单，并报乡级人民政府备案。村民选举委员会无正当理由不公布选举结果的，乡级人民政府或者乡级村民委员会选举工作指导机构应当予以批评教育，督促其改正。</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县级人民政府主管部门或者乡级人民政府，应当自新一届村民委员会产生之日起十日内向新当选的成员颁发统一印制的当选证书。</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46138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12006C-520D-49E5-9E7C-AD042EC49DC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0C21B6B-C477-4519-878B-189287B9F147}"/>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（八）另行选举</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村民委员会当选人不足应选名额的，不足的名额另行选举。另行选举可以在选举日当日举行，也可以在选举日后十日内进行，具体时间由村民选举委员会确定。</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另行选举的，第一次投票未当选的人员得票多的为候选人，候选人以得票多的当选，但得票数不得少于已投选票数的三分之一。</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另行选举的程序与第一次选举相同。参加选举的村民以第一次登记的名单为准，不重新进行选民登记。原委托关系继续有效，但被委托人成为候选人的委托关系自行终止，原委托人可以重新办理委托手续。</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经另行选举，应选职位仍未选足，但村民委员会成员已选足三人的，不足职位可以空缺。主任未选出的，由副主任主持工作；主任、副主任都未选出的，由村民代表会议在当选的委员中推选一人主持工作。</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864052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713398-9A7F-42C1-9E14-413D17F07FE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08FC811-1853-4902-8517-D7453421E6A6}"/>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（九）选举后续工作</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应当自新一届村民委员会产生之日十日内完成工作移交。原村民委员会应当依法依规将印章、办公场所、办公用具、集体财务账目、固定资产、工作档案、债权债务及其他遗留问题等，及时移交给新一届村民委员会。移交工作由村民选举委员会主持，乡级人民政府监督。对拒绝移交或者无故拖延移交的，乡级人民政府应当给予批评教育，督促其改正。</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建立选举工作档案。村民委员会选举工作结束后，应当及时建立选举工作档案，交由新一届村民委员会指定专人保管，至少保存三年以上。</a:t>
            </a:r>
          </a:p>
          <a:p>
            <a:pPr marR="0" lvl="2" rtl="0"/>
            <a:r>
              <a:rPr lang="zh-CN" altLang="en-US" b="0" i="0" u="none" strike="noStrike" baseline="0" dirty="0">
                <a:solidFill>
                  <a:srgbClr val="000000"/>
                </a:solidFill>
                <a:latin typeface="??-?"/>
              </a:rPr>
              <a:t>选举工作档案包括：村民选举委员会成员名单及推选情况材料；选举会议记录；发布的选举公告；选民登记册；候选人名单及得票数；选票和委托投票书、选举结果统计、选举报告单；选举大会议程和工作人员名单；新当选的村民委员会成员名单；选举工作总结；其他有关选举的资料。</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038282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8D0C1A-D02C-4ABE-86B8-E447570F007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95D738D-F6E9-44C8-B6B0-C439B194050F}"/>
              </a:ext>
            </a:extLst>
          </p:cNvPr>
          <p:cNvSpPr>
            <a:spLocks noGrp="1"/>
          </p:cNvSpPr>
          <p:nvPr>
            <p:ph type="body" idx="1"/>
          </p:nvPr>
        </p:nvSpPr>
        <p:spPr/>
        <p:txBody>
          <a:bodyPr>
            <a:normAutofit fontScale="92500"/>
          </a:bodyPr>
          <a:lstStyle/>
          <a:p>
            <a:pPr marR="0" lvl="1" rtl="0"/>
            <a:r>
              <a:rPr lang="zh-CN" altLang="en-US" b="0" i="0" u="none" strike="noStrike" baseline="0" dirty="0">
                <a:solidFill>
                  <a:srgbClr val="000000"/>
                </a:solidFill>
                <a:latin typeface="??-?"/>
              </a:rPr>
              <a:t>（十）村民委员会成员的罢免和补选</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本村五分之一以上有选举权的村民或者三分之一以上的村民代表联名，可以提出罢免村民委员会成员的要求，启动罢免程序。罢免程序包括：“书面向村民委员会提出罢免要求，说明罢免理由；召开村民代表会议，审议罢免要求；被罢免对象进行申辩或者书面提出申辩意见；召开村民会议，进行投票表决；公布罢免结果”。</a:t>
            </a:r>
          </a:p>
          <a:p>
            <a:pPr lvl="3"/>
            <a:r>
              <a:rPr lang="zh-CN" altLang="en-US" b="0" dirty="0"/>
              <a:t> 中国法制出版社</a:t>
            </a:r>
            <a:r>
              <a:rPr lang="en-US" altLang="zh-CN" b="0" dirty="0"/>
              <a:t>.</a:t>
            </a:r>
            <a:r>
              <a:rPr lang="zh-CN" altLang="en-US" b="0" dirty="0"/>
              <a:t>中华人民共和国村民委员会组织法注解与配套（第五版）</a:t>
            </a:r>
            <a:r>
              <a:rPr lang="en-US" altLang="zh-CN" b="0" dirty="0"/>
              <a:t>[M].</a:t>
            </a:r>
            <a:r>
              <a:rPr lang="zh-CN" altLang="en-US" b="0" dirty="0"/>
              <a:t>中国法制出版社，</a:t>
            </a:r>
            <a:r>
              <a:rPr lang="en-US" altLang="zh-CN" b="0" dirty="0"/>
              <a:t>2020</a:t>
            </a:r>
            <a:r>
              <a:rPr lang="zh-CN" altLang="en-US" b="0" dirty="0"/>
              <a:t>年，第</a:t>
            </a:r>
            <a:r>
              <a:rPr lang="en-US" altLang="zh-CN" b="0" dirty="0"/>
              <a:t>12</a:t>
            </a:r>
            <a:r>
              <a:rPr lang="zh-CN" altLang="en-US" b="0" dirty="0"/>
              <a:t>页。</a:t>
            </a:r>
          </a:p>
          <a:p>
            <a:pPr marR="0" lvl="2" rtl="0"/>
            <a:r>
              <a:rPr lang="zh-CN" altLang="en-US" b="0" i="0" u="none" strike="noStrike" baseline="0" dirty="0">
                <a:solidFill>
                  <a:srgbClr val="000000"/>
                </a:solidFill>
                <a:latin typeface="??-?"/>
              </a:rPr>
              <a:t>罢免村民委员会成员，须有登记参加选举的村民过半数投票，并须经投票的村民过半数通过。罢免获得通过的，被罢免的村民委员会成员自通过之日起终止职务，十日内办理工作交接手续。罢免未获通过的，六个月内不得以同一事实和理由再次提出罢免要求。</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、补选。村民委员会成员出缺，可以由村民会议或者村民代表会议进行补选。村民委员会成员出缺的原因有职务自行终止，辞职，罢免。</a:t>
            </a:r>
          </a:p>
          <a:p>
            <a:pPr marR="0" lvl="2" rtl="0"/>
            <a:r>
              <a:rPr lang="zh-CN" altLang="en-US" b="0" i="0" u="none" strike="noStrike" baseline="0" dirty="0">
                <a:solidFill>
                  <a:srgbClr val="000000"/>
                </a:solidFill>
                <a:latin typeface="??-?"/>
              </a:rPr>
              <a:t>补选程序参照村民委员会选举投票程序。补选村民委员会个别成员的，由村民委员会主持；补选全体村民委员会成员的，由重新推选产生的村民选举委员会主持。补选时，村民委员会没有妇女成员的，应当至少补选一名妇女成员。</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532772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0FAD2-E9F5-4521-A033-3EF512213D1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D7F9226-5705-42BC-BAF4-0AA677D00623}"/>
              </a:ext>
            </a:extLst>
          </p:cNvPr>
          <p:cNvSpPr>
            <a:spLocks noGrp="1"/>
          </p:cNvSpPr>
          <p:nvPr>
            <p:ph type="body" idx="1"/>
          </p:nvPr>
        </p:nvSpPr>
        <p:spPr/>
        <p:txBody>
          <a:bodyPr>
            <a:normAutofit fontScale="77500" lnSpcReduction="20000"/>
          </a:bodyPr>
          <a:lstStyle/>
          <a:p>
            <a:pPr marR="0" lvl="0" rtl="0"/>
            <a:r>
              <a:rPr lang="zh-CN" altLang="en-US" b="0" i="0" u="none" strike="noStrike" baseline="0" dirty="0">
                <a:solidFill>
                  <a:srgbClr val="000000"/>
                </a:solidFill>
                <a:latin typeface="??-?"/>
              </a:rPr>
              <a:t>三、村民（代表）会议和民主管理、民主监督</a:t>
            </a:r>
          </a:p>
          <a:p>
            <a:pPr marR="0" lvl="2" rtl="0"/>
            <a:r>
              <a:rPr lang="zh-CN" altLang="en-US" b="0" i="0" u="none" strike="noStrike" baseline="0" dirty="0">
                <a:solidFill>
                  <a:srgbClr val="000000"/>
                </a:solidFill>
                <a:latin typeface="??-?"/>
              </a:rPr>
              <a:t>村民会议作为</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中的一项重要制度，用以保障村委会的运行规范，以确保达到村民自治的目的。</a:t>
            </a:r>
          </a:p>
          <a:p>
            <a:pPr marR="0" lvl="1" rtl="0"/>
            <a:r>
              <a:rPr lang="zh-CN" altLang="en-US" b="0" i="0" u="none" strike="noStrike" baseline="0" dirty="0">
                <a:solidFill>
                  <a:srgbClr val="000000"/>
                </a:solidFill>
                <a:latin typeface="??-?"/>
              </a:rPr>
              <a:t>（一）村民会议、村民代表会议和村民小组会议</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会议由村民委员会召开，应当有本村十八周岁以上村民的过半数，或者本村三分之二以上的户的代表参加，村民会议所作决定应当经到会人员的过半数通过。根据需要可以邀请驻本村的企业、事业单位和群众组织派代表列席。</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、村民会议是村民自治的最高决策机构，其主要职责有民主监督、民主选举、民主决策、民主管理等。具体职责如下：</a:t>
            </a:r>
          </a:p>
          <a:p>
            <a:pPr marR="0" lvl="2" rtl="0"/>
            <a:r>
              <a:rPr lang="zh-CN" altLang="en-US" b="0" i="0" u="none" strike="noStrike" baseline="0" dirty="0">
                <a:solidFill>
                  <a:srgbClr val="000000"/>
                </a:solidFill>
                <a:latin typeface="??-?"/>
              </a:rPr>
              <a:t>审议村民委员会的年度工作报告，评议村民委员会成员的工作；有权撤销或者变更村民委员会不适当的决定；有权撤销或者变更村民代表会议不适当的决定。</a:t>
            </a:r>
          </a:p>
          <a:p>
            <a:pPr marR="0" lvl="2" rtl="0"/>
            <a:r>
              <a:rPr lang="zh-CN" altLang="en-US" b="0" i="0" u="none" strike="noStrike" baseline="0" dirty="0">
                <a:solidFill>
                  <a:srgbClr val="000000"/>
                </a:solidFill>
                <a:latin typeface="??-?"/>
              </a:rPr>
              <a:t>村民会议可以授权村民代表会议审议村民委员会的年度工作报告，评议村民委员会成员的工作，撤销或者变更村民委员会不适当的决定。</a:t>
            </a:r>
          </a:p>
          <a:p>
            <a:pPr marR="0" lvl="2" rtl="0"/>
            <a:r>
              <a:rPr lang="zh-CN" altLang="en-US" b="0" i="0" u="none" strike="noStrike" baseline="0" dirty="0">
                <a:solidFill>
                  <a:srgbClr val="000000"/>
                </a:solidFill>
                <a:latin typeface="??-?"/>
              </a:rPr>
              <a:t>涉及村民利益的下列事项，经村民会议讨论决定方可办理：“本村享受误工补贴的人员及补贴标准；从村集体经济所得收益的使用；本村公益事业的兴办和筹资筹劳方案及建设承包方案；土地承包经营方案；村集体经济项目的立项、承包方案；宅基地的使用方案；征地补偿费的使用、分配方案；以借贷、租赁或者其他方式处分村集体财产；村民会议认为应当由村民会议讨论决定的涉及村民利益的其他事项”。</a:t>
            </a:r>
          </a:p>
          <a:p>
            <a:pPr marR="0" lvl="2" rtl="0"/>
            <a:r>
              <a:rPr lang="zh-CN" altLang="en-US" b="0" i="0" u="none" strike="noStrike" baseline="0" dirty="0">
                <a:solidFill>
                  <a:srgbClr val="000000"/>
                </a:solidFill>
                <a:latin typeface="??-?"/>
              </a:rPr>
              <a:t>可以制定和修改村民自治章程、村规民约，并报乡、民族乡、镇的人民政府备案。</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88392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41745C-BA23-4D69-A951-CC6A3BFF7EC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8D3F138-3E93-4A83-8D69-F22E39011DB4}"/>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村民代表会议由村民委员会成员和村民代表组成，村民代表应当占村民代表会议组成人员的五分之四以上，妇女村民代表应当占村民代表会议组成人员的三分之一以上。村民代表由村民按每五户至十五户推选一人，或者由各村民小组推选若干人。村民代表的任期与村民委员会的任期相同。村民代表可以连选连任。</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村民代表会议由村民委员会召集。村民代表会议每季度召开一次。有五分之一以上的村民代表提议，应当召集村民代表会议。村民代表会议有三分之二以上的组成人员参加方可召开，所作决定应当经到会人员的过半数同意。</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69323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D43846-B1E3-4204-AB37-12F358AE7A7D}"/>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5A5F35E5-5137-43BD-8933-026FB385DE14}"/>
              </a:ext>
            </a:extLst>
          </p:cNvPr>
          <p:cNvSpPr>
            <a:spLocks noGrp="1"/>
          </p:cNvSpPr>
          <p:nvPr>
            <p:ph type="body" idx="1"/>
          </p:nvPr>
        </p:nvSpPr>
        <p:spPr/>
        <p:txBody>
          <a:bodyPr/>
          <a:lstStyle/>
          <a:p>
            <a:pPr lvl="0"/>
            <a:r>
              <a:rPr lang="zh-CN" altLang="en-US" b="0" i="0" u="none" strike="noStrike" baseline="0" dirty="0">
                <a:solidFill>
                  <a:srgbClr val="000000"/>
                </a:solidFill>
                <a:latin typeface="??-?"/>
              </a:rPr>
              <a:t>本章主要从农村村民自治、城市居民自治、城市社区建设、社区服务四个方面的法规和政策，主要涉及</a:t>
            </a:r>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部法律：</a:t>
            </a:r>
            <a:r>
              <a:rPr lang="en-US" altLang="zh-CN" b="0" i="0" u="none" strike="noStrike" baseline="0" dirty="0">
                <a:solidFill>
                  <a:srgbClr val="000000"/>
                </a:solidFill>
                <a:latin typeface="??-?"/>
              </a:rPr>
              <a:t>1998</a:t>
            </a:r>
            <a:r>
              <a:rPr lang="zh-CN" altLang="en-US" b="0" i="0" u="none" strike="noStrike" baseline="0" dirty="0">
                <a:solidFill>
                  <a:srgbClr val="000000"/>
                </a:solidFill>
                <a:latin typeface="??-?"/>
              </a:rPr>
              <a:t>年通过的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中华人民共和国村民委员会组织法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2018</a:t>
            </a:r>
            <a:r>
              <a:rPr lang="zh-CN" altLang="en-US" b="0" i="0" u="none" strike="noStrike" baseline="0" dirty="0">
                <a:solidFill>
                  <a:srgbClr val="000000"/>
                </a:solidFill>
                <a:latin typeface="??-?"/>
              </a:rPr>
              <a:t>年修订）、</a:t>
            </a:r>
            <a:r>
              <a:rPr lang="en-US" altLang="zh-CN" b="0" i="0" u="none" strike="noStrike" baseline="0" dirty="0">
                <a:solidFill>
                  <a:srgbClr val="000000"/>
                </a:solidFill>
                <a:latin typeface="??-?"/>
              </a:rPr>
              <a:t>1989</a:t>
            </a:r>
            <a:r>
              <a:rPr lang="zh-CN" altLang="en-US" b="0" i="0" u="none" strike="noStrike" baseline="0" dirty="0">
                <a:solidFill>
                  <a:srgbClr val="000000"/>
                </a:solidFill>
                <a:latin typeface="??-?"/>
              </a:rPr>
              <a:t>年通过的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中华人民共和国城市居民委员会组织法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2018</a:t>
            </a:r>
            <a:r>
              <a:rPr lang="zh-CN" altLang="en-US" b="0" i="0" u="none" strike="noStrike" baseline="0" dirty="0">
                <a:solidFill>
                  <a:srgbClr val="000000"/>
                </a:solidFill>
                <a:latin typeface="??-?"/>
              </a:rPr>
              <a:t>年修订）；</a:t>
            </a:r>
            <a:r>
              <a:rPr lang="en-US" altLang="zh-CN" b="0" i="0" u="none" strike="noStrike" baseline="0" dirty="0">
                <a:solidFill>
                  <a:srgbClr val="000000"/>
                </a:solidFill>
                <a:latin typeface="??-?"/>
              </a:rPr>
              <a:t>6</a:t>
            </a:r>
            <a:r>
              <a:rPr lang="zh-CN" altLang="en-US" b="0" i="0" u="none" strike="noStrike" baseline="0" dirty="0">
                <a:solidFill>
                  <a:srgbClr val="000000"/>
                </a:solidFill>
                <a:latin typeface="??-?"/>
              </a:rPr>
              <a:t>个行政法规：</a:t>
            </a:r>
            <a:r>
              <a:rPr lang="en-US" altLang="zh-CN" b="0" i="0" u="none" strike="noStrike" baseline="0" dirty="0">
                <a:solidFill>
                  <a:srgbClr val="000000"/>
                </a:solidFill>
                <a:latin typeface="??-?"/>
              </a:rPr>
              <a:t>2013</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村民委员会选举规程</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2019</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关于加强和改进乡村治理的指导意见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2010</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关于加强和改进城市社区居民委员会建设工作的意见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2019</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关于加强和改进城市基层党的建设工作的意见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2014</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关于加强基层服务型党组织建设的意见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2013</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关于加快推进社区社会工作服务的意见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等。</a:t>
            </a:r>
            <a:endParaRPr lang="zh-CN" altLang="en-US" dirty="0"/>
          </a:p>
        </p:txBody>
      </p:sp>
    </p:spTree>
    <p:extLst>
      <p:ext uri="{BB962C8B-B14F-4D97-AF65-F5344CB8AC3E}">
        <p14:creationId xmlns:p14="http://schemas.microsoft.com/office/powerpoint/2010/main" val="1005311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5C500E-E3FB-4F81-942F-1EDB86B28FF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0011C68-6B55-42D5-A234-C0ABA2605658}"/>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村民小组会议应当由本村民小组十八周岁以上的村民三分之二以上，或者本村民小组三分之二以上的户的代表参加，所做决定应当经到会人员的过半数同意。村民小组组长由村民小组会议推选。村民小组组长任期与村民委员会的任期相同，可以连选连任。</a:t>
            </a:r>
            <a:br>
              <a:rPr lang="zh-CN" altLang="en-US" b="0" i="0" u="none" strike="noStrike" baseline="0" dirty="0">
                <a:solidFill>
                  <a:srgbClr val="000000"/>
                </a:solidFill>
                <a:latin typeface="??-?"/>
              </a:rPr>
            </a:br>
            <a:r>
              <a:rPr lang="zh-CN" altLang="en-US" b="0" i="0" u="none" strike="noStrike" baseline="0" dirty="0">
                <a:solidFill>
                  <a:srgbClr val="000000"/>
                </a:solidFill>
                <a:latin typeface="??-?"/>
              </a:rPr>
              <a:t>	</a:t>
            </a:r>
            <a:r>
              <a:rPr lang="en-US" altLang="zh-CN" b="0" i="0" u="none" strike="noStrike" baseline="0" dirty="0">
                <a:solidFill>
                  <a:srgbClr val="000000"/>
                </a:solidFill>
                <a:latin typeface="??-?"/>
              </a:rPr>
              <a:t>6</a:t>
            </a:r>
            <a:r>
              <a:rPr lang="zh-CN" altLang="en-US" b="0" i="0" u="none" strike="noStrike" baseline="0" dirty="0">
                <a:solidFill>
                  <a:srgbClr val="000000"/>
                </a:solidFill>
                <a:latin typeface="??-?"/>
              </a:rPr>
              <a:t>、属于村民小组的集体所有的土地、企业和其他财产的经营管理以及公益事项的办理，由村民小组会议依照有关法律的规定讨论决定，所作决定及实施情况应当及时向本村民小组的村民公布。</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201852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4CF607-D692-4FD5-B2B2-F0FF98B0AD4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F46C507-4AA5-4802-BEFA-1298CDC26291}"/>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（二）民主管理和民主监督</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实行村务公开制度。村民委员会应当及时公布以下事项，接受村民的监督：“由村民会议、村民代表会议讨论决定的事项及其实施情况；国家计划生育政策的落实方案；政府拨付和接受社会捐赠的救灾救助、补贴补助等资金、物资的管理使用情况；村民委员会协助人民政府开展工作的情况；涉及本村村民利益，村民普遍关心的其他事项。”</a:t>
            </a:r>
          </a:p>
          <a:p>
            <a:pPr marR="0" lvl="2" rtl="0"/>
            <a:r>
              <a:rPr lang="zh-CN" altLang="en-US" b="0" i="0" u="none" strike="noStrike" baseline="0" dirty="0">
                <a:solidFill>
                  <a:srgbClr val="000000"/>
                </a:solidFill>
                <a:latin typeface="??-?"/>
              </a:rPr>
              <a:t>一般事项至少每季度公布一次；集体财务往来较多的，财务收支情况应当每月公布一次；涉及村民利益的重大事项应当随时公布。村民委员会应当保证所公布事项的真实性，并接受村民的查询。</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村民委员会和村务监督机构应当建立村务档案。村务档案包括：“选举文件和选票，会议记录，土地发包方案和承包合同，经济合同，集体财务账目，集体资产登记文件，公益设施基本资料，基本建设资料，宅基地使用方案，征地补偿费使用及分配方案等。”村务档案应当真实、准确、完整、规范。</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477336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3E4FE-1695-4942-B9A3-7D4620EF9B2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EC7C005-84D9-4D3C-972A-AFE69DFB1439}"/>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村民委员会成员实行任期和离任经济责任审计，审计包括遗下事项：“本村财务收支情况；本村债权债务情况；政府拨付和接受社会捐赠的资金、物资管理使用情况；本村生产经营和建设项目的发包管理以及公益事业建设项目招标投标情况；本村资金管理使用以及本村集体资产、资源的承包、租赁、担保、出让情况，征地补偿费的使用、分配情况；本村五分之一以上的村民要求审计的其他事项。”</a:t>
            </a:r>
            <a:br>
              <a:rPr lang="zh-CN" altLang="en-US" b="0" i="0" u="none" strike="noStrike" baseline="0" dirty="0">
                <a:solidFill>
                  <a:srgbClr val="000000"/>
                </a:solidFill>
                <a:latin typeface="??-?"/>
              </a:rPr>
            </a:br>
            <a:r>
              <a:rPr lang="zh-CN" altLang="en-US" b="0" i="0" u="none" strike="noStrike" baseline="0" dirty="0">
                <a:solidFill>
                  <a:srgbClr val="000000"/>
                </a:solidFill>
                <a:latin typeface="??-?"/>
              </a:rPr>
              <a:t>	村民委员会成员的任期和离任经济责任审计，由县级人民政府农业部门、财政部门或者乡、民族乡、镇的人民政府负责组织，审计结果应当公布，其中离任经济责任审计结果应当在下一届村民委员会选举之前公布。</a:t>
            </a:r>
          </a:p>
          <a:p>
            <a:pPr lvl="3"/>
            <a:r>
              <a:rPr lang="zh-CN" altLang="en-US" b="0" dirty="0"/>
              <a:t> 法律出版社法规中心</a:t>
            </a:r>
            <a:r>
              <a:rPr lang="en-US" altLang="zh-CN" b="0" dirty="0"/>
              <a:t>.</a:t>
            </a:r>
            <a:r>
              <a:rPr lang="zh-CN" altLang="en-US" b="0" dirty="0"/>
              <a:t>中华人民共和国法规委员会组织法注释本</a:t>
            </a:r>
            <a:r>
              <a:rPr lang="en-US" altLang="zh-CN" b="0" dirty="0"/>
              <a:t>[M].</a:t>
            </a:r>
            <a:r>
              <a:rPr lang="zh-CN" altLang="en-US" b="0" dirty="0"/>
              <a:t>法律出版社</a:t>
            </a:r>
            <a:r>
              <a:rPr lang="en-US" altLang="zh-CN" b="0" dirty="0"/>
              <a:t>.</a:t>
            </a:r>
          </a:p>
        </p:txBody>
      </p:sp>
    </p:spTree>
    <p:extLst>
      <p:ext uri="{BB962C8B-B14F-4D97-AF65-F5344CB8AC3E}">
        <p14:creationId xmlns:p14="http://schemas.microsoft.com/office/powerpoint/2010/main" val="4294867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B7A5D0-B542-4184-9E98-5325FD2903B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4D1B2AF-05AF-41B4-BA22-34C776BE302A}"/>
              </a:ext>
            </a:extLst>
          </p:cNvPr>
          <p:cNvSpPr>
            <a:spLocks noGrp="1"/>
          </p:cNvSpPr>
          <p:nvPr>
            <p:ph type="body" idx="1"/>
          </p:nvPr>
        </p:nvSpPr>
        <p:spPr/>
        <p:txBody>
          <a:bodyPr/>
          <a:lstStyle/>
          <a:p>
            <a:pPr marR="0" lvl="0" rtl="0"/>
            <a:r>
              <a:rPr lang="zh-CN" altLang="en-US" b="0" i="0" u="none" strike="noStrike" baseline="0">
                <a:solidFill>
                  <a:srgbClr val="000000"/>
                </a:solidFill>
                <a:latin typeface="??-?"/>
              </a:rPr>
              <a:t>四、村民委员会与政府组织及相关组织的关系</a:t>
            </a:r>
          </a:p>
          <a:p>
            <a:pPr marR="0" lvl="1" rtl="0"/>
            <a:r>
              <a:rPr lang="zh-CN" altLang="en-US" b="0" i="0" u="none" strike="noStrike" baseline="0">
                <a:solidFill>
                  <a:srgbClr val="000000"/>
                </a:solidFill>
                <a:latin typeface="??-?"/>
              </a:rPr>
              <a:t>（一）村民委员会与政府组织的关系</a:t>
            </a:r>
          </a:p>
          <a:p>
            <a:pPr marR="0" lvl="2" rtl="0"/>
            <a:r>
              <a:rPr lang="zh-CN" altLang="en-US" b="0" i="0" u="none" strike="noStrike" baseline="0">
                <a:solidFill>
                  <a:srgbClr val="000000"/>
                </a:solidFill>
                <a:latin typeface="??-?"/>
              </a:rPr>
              <a:t>村民委员会协助乡、民族乡、镇的人民政府开展工作。人民政府对村民委员会协助政府开展工作应当提供必要的条件；人民政府有关部门委托村民委员会开展工作需要经费的，由委托部门承担。村民委员会办理本村公益事业所需的经费，由村民会议通过筹资筹劳解决；经费确有困难的，由地方人民政府给予适当支持。</a:t>
            </a:r>
          </a:p>
          <a:p>
            <a:pPr marR="0" lvl="1" rtl="0"/>
            <a:r>
              <a:rPr lang="zh-CN" altLang="en-US" b="0" i="0" u="none" strike="noStrike" baseline="0">
                <a:solidFill>
                  <a:srgbClr val="000000"/>
                </a:solidFill>
                <a:latin typeface="??-?"/>
              </a:rPr>
              <a:t>（二）村民委员会与与村级各组织的关系</a:t>
            </a:r>
          </a:p>
          <a:p>
            <a:pPr marR="0" lvl="2" rtl="0"/>
            <a:r>
              <a:rPr lang="zh-CN" altLang="en-US" b="0" i="0" u="none" strike="noStrike" baseline="0">
                <a:solidFill>
                  <a:srgbClr val="000000"/>
                </a:solidFill>
                <a:latin typeface="??-?"/>
              </a:rPr>
              <a:t>驻在农村的机关、团体、部队、国有及国有控股企业、事业单位及其人员不参加村民委员会组织，但应当通过多种形式参与农村社区建设，并遵守有关村规民约。村民委员会、村民会议或者村民代表会议讨论决定与前款规定的单位有关的事项，应当与其协商。</a:t>
            </a:r>
            <a:endParaRPr lang="zh-CN" altLang="en-US"/>
          </a:p>
        </p:txBody>
      </p:sp>
    </p:spTree>
    <p:extLst>
      <p:ext uri="{BB962C8B-B14F-4D97-AF65-F5344CB8AC3E}">
        <p14:creationId xmlns:p14="http://schemas.microsoft.com/office/powerpoint/2010/main" val="13253928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2B3692-3E8B-486C-981A-29DCA12CF896}"/>
              </a:ext>
            </a:extLst>
          </p:cNvPr>
          <p:cNvSpPr>
            <a:spLocks noGrp="1"/>
          </p:cNvSpPr>
          <p:nvPr>
            <p:ph type="title"/>
          </p:nvPr>
        </p:nvSpPr>
        <p:spPr/>
        <p:txBody>
          <a:bodyPr/>
          <a:lstStyle/>
          <a:p>
            <a:pPr marR="0" rtl="0"/>
            <a:r>
              <a:rPr lang="zh-CN" altLang="en-US" b="0" i="0" u="none" strike="noStrike" baseline="0" dirty="0">
                <a:solidFill>
                  <a:srgbClr val="000000"/>
                </a:solidFill>
                <a:latin typeface="??-?"/>
              </a:rPr>
              <a:t>第二节 城市社区居民自治法规与政策</a:t>
            </a:r>
          </a:p>
        </p:txBody>
      </p:sp>
      <p:sp>
        <p:nvSpPr>
          <p:cNvPr id="3" name="文本占位符 2">
            <a:extLst>
              <a:ext uri="{FF2B5EF4-FFF2-40B4-BE49-F238E27FC236}">
                <a16:creationId xmlns:a16="http://schemas.microsoft.com/office/drawing/2014/main" id="{7EA520D3-665A-4712-B305-B0BD0A75FA76}"/>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本节内容主要对居民委员会的性质、组织设置和主要职能，居民自治的有关内容，居委会与其他组织的关系，以及积极完善城市社区党组织领导下的社区居民自治制度等内容展开论述。</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923483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E7016D-DD4D-4F02-91C1-51013CCF556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80BAFF8-6E52-4CC2-B8D1-D29F81FE34A8}"/>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一、居民委员会的性质、组织设置和主要职能</a:t>
            </a:r>
          </a:p>
          <a:p>
            <a:pPr marR="0" lvl="1"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、社区居民委员会是一种基层群众性自治组织，</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第二条规定：“是居民自我管理、自我教育、自我服务的基层群众性自治组织。”根据其定义和性质可以看出，居民委员会有着群众性、自治性和地域性等特点。</a:t>
            </a:r>
          </a:p>
          <a:p>
            <a:pPr marR="0" lvl="1"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、从组织设置上来看，居民委员会的设立、撤销、规模调整，由不设区的市、市辖区的人民政府决定，</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第六条规定：”根据居民居住状况，按照便于居民自治的原则，一般在一百户至七百户的范围内设立。”居民委员会可以分设若干居民小组，小组长由居民小组推选。健全居委会下属的委员会设置，选出居民小组长、楼栋门栋长，积极开展楼院门栋居民自治，形成楼院门栋上下贯通，左右联动的社区居民委员会组织体系新格局。</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8538481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0F1F0E-6E31-45C4-A7FE-7F9C8883A8E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7258240-43D3-4A47-B4E1-A12B1D290E37}"/>
              </a:ext>
            </a:extLst>
          </p:cNvPr>
          <p:cNvSpPr>
            <a:spLocks noGrp="1"/>
          </p:cNvSpPr>
          <p:nvPr>
            <p:ph type="body" idx="1"/>
          </p:nvPr>
        </p:nvSpPr>
        <p:spPr/>
        <p:txBody>
          <a:bodyPr>
            <a:normAutofit/>
          </a:bodyPr>
          <a:lstStyle/>
          <a:p>
            <a:pPr marR="0" lvl="1"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、辖区人口较多、社区管理在服务任务较重的社区居民委员会，根据工作需要可建立社区服务站（或简称社区工作站、社会工作站）等专业服务机构。</a:t>
            </a:r>
          </a:p>
          <a:p>
            <a:pPr marR="0" lvl="1"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第七条对居委会的人员组成做了规定：“居民委员会由主任、副主任和委员共</a:t>
            </a:r>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至</a:t>
            </a:r>
            <a:r>
              <a:rPr lang="en-US" altLang="zh-CN" b="0" i="0" u="none" strike="noStrike" baseline="0" dirty="0">
                <a:solidFill>
                  <a:srgbClr val="000000"/>
                </a:solidFill>
                <a:latin typeface="??-?"/>
              </a:rPr>
              <a:t>9</a:t>
            </a:r>
            <a:r>
              <a:rPr lang="zh-CN" altLang="en-US" b="0" i="0" u="none" strike="noStrike" baseline="0" dirty="0">
                <a:solidFill>
                  <a:srgbClr val="000000"/>
                </a:solidFill>
                <a:latin typeface="??-?"/>
              </a:rPr>
              <a:t>人组成，多民族居住地区，居民委员会中应当有人数较少的民族的成员。”由本居住地区全体有选举权的居民或者由每户派代表选举产生；根据居民意见，也可以由每个居民小组选举代表二至三人选举产生。居民委员会每届任期五年，其成员可以连选连任。社区专职工作人员可以面向社会公开招聘。</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44857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E01A74-D7A1-40B3-8493-0547C500B9D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79363D0-8126-4EC6-B29A-5FC1BB18BB52}"/>
              </a:ext>
            </a:extLst>
          </p:cNvPr>
          <p:cNvSpPr>
            <a:spLocks noGrp="1"/>
          </p:cNvSpPr>
          <p:nvPr>
            <p:ph type="body" idx="1"/>
          </p:nvPr>
        </p:nvSpPr>
        <p:spPr/>
        <p:txBody>
          <a:bodyPr>
            <a:normAutofit fontScale="77500" lnSpcReduction="20000"/>
          </a:bodyPr>
          <a:lstStyle/>
          <a:p>
            <a:pPr marR="0" lvl="1"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第三条规定了居委会的任务，主要包括以下几点：</a:t>
            </a:r>
          </a:p>
          <a:p>
            <a:pPr marR="0" lvl="1" rtl="0"/>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依法组织居民开展自治活动。区居民委员会是社区居民自治的组织者、推动者和实践者，要宣传宪法、法律、法规和国家的政策，教育居民遵守社会公德和居民公约、依法履行应尽义务，开展多种形式的社会主义精神文明建设活动；召集社区居民会议，办理本社区居民的公共事务和公益事业；开展便民利民的社区服务活动，兴办有关服务事业，推动社区互助服务和志愿服务活动；组织居民积极参与社会治安综合治理、开展群防群治，调解民间纠纷，及时化解社区居民群众间的矛盾，促进家庭和睦、邻里和谐；管理本社区居民委员会的财产，推行居务公开；及时向人民政府或者它的派出机关反映社区居民群众的意见、要求和提出建议。</a:t>
            </a:r>
          </a:p>
          <a:p>
            <a:pPr marR="0" lvl="1" rtl="0"/>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依法协助城市基层人民政府或者它的派出机关开展工作。社区居民委员会是党和政府联系社区居民群众的桥梁和纽带，要协助城市基层人民政府或者它的派出机关做好与居民利益有关的社会治安、社区矫正、公共卫生、计划生育、优抚救济、社区教育、劳动就业、社会保障、社会救助、住房保障、文化体育、消费维权以及老年人、残疾人、未成年人、流动人口权益保障等工作，推动政府社会管理和公共服务覆盖到全社区。</a:t>
            </a:r>
          </a:p>
          <a:p>
            <a:pPr marR="0" lvl="1" rtl="0"/>
            <a:r>
              <a:rPr lang="zh-CN" altLang="en-US" b="0" i="0" u="none" strike="noStrike" baseline="0" dirty="0">
                <a:solidFill>
                  <a:srgbClr val="000000"/>
                </a:solidFill>
                <a:latin typeface="??-?"/>
              </a:rPr>
              <a:t>（</a:t>
            </a:r>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依法依规组织开展有关监督活动。社区居民委员会是社区居民利益的重要维护者，要组织居民有序参与涉及切身利益的公共政策听证活动，组织居民群众参与对城市基层人民政府或者它的派出机关及其工作人员的工作、驻社区单位参与社区建设的情况进行民主评议，对供水、供电、供气、环境卫生、园林绿化等市政服务单位在社区的服务情况进行监督。指导和监督社区内社会组织、业主委员会、业主大会、物业服务企业开展工作，维护社区居民的合法权益。</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592470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618F76-A88E-4AD5-AB60-8B5C3CCFF70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FDC47C7-DFB7-4ADD-B829-A8D133D1CFD3}"/>
              </a:ext>
            </a:extLst>
          </p:cNvPr>
          <p:cNvSpPr>
            <a:spLocks noGrp="1"/>
          </p:cNvSpPr>
          <p:nvPr>
            <p:ph type="body" idx="1"/>
          </p:nvPr>
        </p:nvSpPr>
        <p:spPr/>
        <p:txBody>
          <a:bodyPr>
            <a:normAutofit lnSpcReduction="10000"/>
          </a:bodyPr>
          <a:lstStyle/>
          <a:p>
            <a:pPr marR="0" lvl="0" rtl="0"/>
            <a:r>
              <a:rPr lang="zh-CN" altLang="en-US" b="0" i="0" u="none" strike="noStrike" baseline="0" dirty="0">
                <a:solidFill>
                  <a:srgbClr val="000000"/>
                </a:solidFill>
                <a:latin typeface="??-?"/>
              </a:rPr>
              <a:t>二、居民自治的基本内容</a:t>
            </a:r>
          </a:p>
          <a:p>
            <a:pPr marR="0" lvl="1" rtl="0"/>
            <a:r>
              <a:rPr lang="zh-CN" altLang="en-US" b="0" i="0" u="none" strike="noStrike" baseline="0" dirty="0">
                <a:solidFill>
                  <a:srgbClr val="000000"/>
                </a:solidFill>
                <a:latin typeface="??-?"/>
              </a:rPr>
              <a:t>（一）民主选举</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居民委员会组织法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第八条规定：“居民委员会的主任、副主任和委员由居民选举产生。”第八条和第九条一起共同对民主选举的方式和要求等相关内容做了规定。</a:t>
            </a:r>
          </a:p>
          <a:p>
            <a:pPr lvl="3"/>
            <a:r>
              <a:rPr lang="zh-CN" altLang="en-US" b="0" dirty="0"/>
              <a:t> 中国法制出版社</a:t>
            </a:r>
            <a:r>
              <a:rPr lang="en-US" altLang="zh-CN" b="0" dirty="0"/>
              <a:t>.</a:t>
            </a:r>
            <a:r>
              <a:rPr lang="zh-CN" altLang="en-US" b="0" dirty="0"/>
              <a:t>中华人民共和国城市居民委员会组织法</a:t>
            </a:r>
            <a:r>
              <a:rPr lang="en-US" altLang="zh-CN" b="0" dirty="0"/>
              <a:t>[M].</a:t>
            </a:r>
            <a:r>
              <a:rPr lang="zh-CN" altLang="en-US" b="0" dirty="0"/>
              <a:t>中国法制出版社</a:t>
            </a:r>
            <a:r>
              <a:rPr lang="en-US" altLang="zh-CN" b="0" dirty="0"/>
              <a:t>,2019</a:t>
            </a:r>
            <a:r>
              <a:rPr lang="zh-CN" altLang="en-US" b="0" dirty="0"/>
              <a:t>年，第</a:t>
            </a:r>
            <a:r>
              <a:rPr lang="en-US" altLang="zh-CN" b="0" dirty="0"/>
              <a:t>5</a:t>
            </a:r>
            <a:r>
              <a:rPr lang="zh-CN" altLang="en-US" b="0" dirty="0"/>
              <a:t>页。</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选举的具体方式有直接选举和间接选举两种。直接选举是指本居住地区全体有选举权的居民或者由每户派代表选举产生；间接选举是根据居民意见，也可以由每个居民小组选取代表</a:t>
            </a:r>
            <a:r>
              <a:rPr lang="en-US" altLang="zh-CN" b="0" i="0" u="none" strike="noStrike" baseline="0" dirty="0">
                <a:solidFill>
                  <a:srgbClr val="000000"/>
                </a:solidFill>
                <a:latin typeface="??-?"/>
              </a:rPr>
              <a:t>2-3</a:t>
            </a:r>
            <a:r>
              <a:rPr lang="zh-CN" altLang="en-US" b="0" i="0" u="none" strike="noStrike" baseline="0" dirty="0">
                <a:solidFill>
                  <a:srgbClr val="000000"/>
                </a:solidFill>
                <a:latin typeface="??-?"/>
              </a:rPr>
              <a:t>人选举产生。</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选举要求。居民委员会每届任期</a:t>
            </a:r>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年（注意：未修订前为</a:t>
            </a:r>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年），其成员可以连选连任；年满十八周岁的本居住地区居民，不分民族、种族、性别、职业、家庭出身、宗教信仰、教育程度、财产状况、居住期限，都有选举权和被选举权；但是，依照法律被剥夺政治权利的人除外。社区居民委员会选举由居民推选产生的居民选举委员会主持。探索社区流动人口在居住地参加社区居民委员会选举的方式方法，保障其民主政治权利。</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0596123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2179D-C54B-4193-A929-CB6A49889DB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80EBCA2-6F34-48F9-8FE7-7071AD6ACECB}"/>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（二）民主决策、民主管理和民主监督</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居民会议是“居民实行民主决策、民主管理和民主监督的重要载体”。</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居民会议“由居民委员会召集和主持，居民委员会向居民会议负责并报告工作。”</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居民会议由十八周岁以上的居民组成。有五分之一以上的十八周岁以上的居民、五分之一以上的户或者三分之一以上的居民小组提议，应当召集居民会议。居民会议必须有全体十八周岁以上的居民、户的代表或者居民小组选举的代表的过半数出席，才能举行。会议的决定，由出席人的过半数通过。采取少数服从多数的原则。居民会议有权撤换和补选居民委员会成员。</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467482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466F33-3845-478F-BC0F-C4A4A5BC6187}"/>
              </a:ext>
            </a:extLst>
          </p:cNvPr>
          <p:cNvSpPr>
            <a:spLocks noGrp="1"/>
          </p:cNvSpPr>
          <p:nvPr>
            <p:ph type="title"/>
          </p:nvPr>
        </p:nvSpPr>
        <p:spPr/>
        <p:txBody>
          <a:bodyPr/>
          <a:lstStyle/>
          <a:p>
            <a:pPr marR="0" rtl="0"/>
            <a:r>
              <a:rPr lang="zh-CN" altLang="en-US" b="0" i="0" u="none" strike="noStrike" baseline="0" dirty="0">
                <a:solidFill>
                  <a:srgbClr val="000000"/>
                </a:solidFill>
                <a:latin typeface="??-?"/>
              </a:rPr>
              <a:t>第一节 农村村民自治法规与政策</a:t>
            </a:r>
          </a:p>
        </p:txBody>
      </p:sp>
      <p:sp>
        <p:nvSpPr>
          <p:cNvPr id="3" name="文本占位符 2">
            <a:extLst>
              <a:ext uri="{FF2B5EF4-FFF2-40B4-BE49-F238E27FC236}">
                <a16:creationId xmlns:a16="http://schemas.microsoft.com/office/drawing/2014/main" id="{69BE1BE0-8992-4C56-82A8-39DB8D776AA5}"/>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为保障农村村民实行自治，由村民依法办理自己的事情，发展农村基层民主，维护村民的合法权益，促进社会主义新农村建设，党和政府于</a:t>
            </a:r>
            <a:r>
              <a:rPr lang="en-US" altLang="zh-CN" b="0" i="0" u="none" strike="noStrike" baseline="0" dirty="0">
                <a:solidFill>
                  <a:srgbClr val="000000"/>
                </a:solidFill>
                <a:latin typeface="??-?"/>
              </a:rPr>
              <a:t>1998</a:t>
            </a:r>
            <a:r>
              <a:rPr lang="zh-CN" altLang="en-US" b="0" i="0" u="none" strike="noStrike" baseline="0" dirty="0">
                <a:solidFill>
                  <a:srgbClr val="000000"/>
                </a:solidFill>
                <a:latin typeface="??-?"/>
              </a:rPr>
              <a:t>年根据宪法制定了</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中华人民共和国村民委员会组织法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，并于</a:t>
            </a:r>
            <a:r>
              <a:rPr lang="en-US" altLang="zh-CN" b="0" i="0" u="none" strike="noStrike" baseline="0" dirty="0">
                <a:solidFill>
                  <a:srgbClr val="000000"/>
                </a:solidFill>
                <a:latin typeface="??-?"/>
              </a:rPr>
              <a:t>2018</a:t>
            </a:r>
            <a:r>
              <a:rPr lang="zh-CN" altLang="en-US" b="0" i="0" u="none" strike="noStrike" baseline="0" dirty="0">
                <a:solidFill>
                  <a:srgbClr val="000000"/>
                </a:solidFill>
                <a:latin typeface="??-?"/>
              </a:rPr>
              <a:t>年修订，民政部在</a:t>
            </a:r>
            <a:r>
              <a:rPr lang="en-US" altLang="zh-CN" b="0" i="0" u="none" strike="noStrike" baseline="0" dirty="0">
                <a:solidFill>
                  <a:srgbClr val="000000"/>
                </a:solidFill>
                <a:latin typeface="??-?"/>
              </a:rPr>
              <a:t>2013</a:t>
            </a:r>
            <a:r>
              <a:rPr lang="zh-CN" altLang="en-US" b="0" i="0" u="none" strike="noStrike" baseline="0" dirty="0">
                <a:solidFill>
                  <a:srgbClr val="000000"/>
                </a:solidFill>
                <a:latin typeface="??-?"/>
              </a:rPr>
              <a:t>年发布了</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村民委员会选举规程</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，这</a:t>
            </a:r>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部法规对村民委员会的性质、结构和主要功能，村民委员选举，村民（代表）会议和民主管理、民主监督，村民委员会与政府组织以及相关组织的关系进行了相应的规定和说明。</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660633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0A12A6-299F-4B64-BCB5-5642DD880B4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59004A2-58E5-44DC-A6E5-CB7D4A98CAE4}"/>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涉及全本居民利益的重要问题，居民委员会必须提请居民会议讨论决定。居民会议有权撤换和补选居民委员会成员。居民委员会根据需要设人民调解、治安保卫、公共卫生等委员会。居民委员会成员可以兼任下属的委员会的成员。居民较少的居民委员会可以不设下属的委员会，由居民委员会的成员分工负责有关工作。居民委员会进行工作应当采取民主的方法，不得强迫命令。</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居民委员会办理本居住地区公益事业所需的费用，经居民会议讨论决定，可以根据自愿原则向居民筹集，也可以向本居住地区的受益单位筹集，但是必须经受益单位同意；收支帐目应当及时公布，接受居民监督。居民委员会的工作经费和来源，居民委员会成员的生活补贴费的范围、标准和来源，由不设区的市、市辖区的人民政府或者上级人民政府规定并拨付；经居民会议同意，可以从居民委员会的经济收入中给予适当补助。</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915245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AA00C3-0450-4AE1-A388-8314789E367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720D0AB-9427-40BC-8106-03D356D38C21}"/>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三、居民委员会与其他组织之间的关系</a:t>
            </a:r>
          </a:p>
          <a:p>
            <a:pPr marR="0" lvl="1"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市、市辖区的人民政府有关部门，需要居民委员会或者它的下属委员会协助进行的工作，应当经市、市辖区的人民政府或者它的派出机关同意并统一安排。市、市辖区的人民政府的有关部门，可以对居民委员会有关的下属委员会进行业务指导。</a:t>
            </a:r>
          </a:p>
          <a:p>
            <a:pPr marR="0" lvl="1"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自觉接受社区党组织的领导。社区党组织要支持和保障社区居民委员会充分行使职权，及时帮助解决社区居民委员会工作中存在的困难和问题。</a:t>
            </a:r>
          </a:p>
          <a:p>
            <a:pPr marR="0" lvl="1"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支持社会组织和社区志愿者参与社区管理和服务。积极培育社区服务性、公益性、互助性社会组织，对不具备登记条件的社区服务性、公益性、互助性社会组织，要主动帮助办理备案手续，并在组织运作、活动场地等方面为其提供帮助；大力推行社区志愿者注册制度，健全社区志愿服务网络。</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951043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6DB75A-D508-42E7-829A-D713F19A97E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2647076-62C1-4A07-93FF-0E0DBF91BB05}"/>
              </a:ext>
            </a:extLst>
          </p:cNvPr>
          <p:cNvSpPr>
            <a:spLocks noGrp="1"/>
          </p:cNvSpPr>
          <p:nvPr>
            <p:ph type="body" idx="1"/>
          </p:nvPr>
        </p:nvSpPr>
        <p:spPr/>
        <p:txBody>
          <a:bodyPr>
            <a:normAutofit/>
          </a:bodyPr>
          <a:lstStyle/>
          <a:p>
            <a:pPr marR="0" lvl="1"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发挥业主大会和业主委员会在社区管理和服务中的积极作用。社区居民委员会要积极支持物业服务企业开展多种形式的社区服务，业主委员会和物业服务企业要主动接受社区居民委员会的指导和监督。建立健全社区党组织、社区居民委员会、业主委员会和物业服务企业协调机制，及时协调解决物业服务纠纷，维护各方合法权益。</a:t>
            </a:r>
          </a:p>
          <a:p>
            <a:pPr marR="0" lvl="1"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强化驻区单位的社区建设责任。建立社区党组织、社区居民委员会、驻区单位联席会议制度，定期研究资源共享、社区共建事项。</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9938452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0D648-D183-4901-A85F-F2853288BFF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9B698B1-2BBB-42A9-8118-BAF6C7E04274}"/>
              </a:ext>
            </a:extLst>
          </p:cNvPr>
          <p:cNvSpPr>
            <a:spLocks noGrp="1"/>
          </p:cNvSpPr>
          <p:nvPr>
            <p:ph type="body" idx="1"/>
          </p:nvPr>
        </p:nvSpPr>
        <p:spPr/>
        <p:txBody>
          <a:bodyPr>
            <a:normAutofit fontScale="92500" lnSpcReduction="20000"/>
          </a:bodyPr>
          <a:lstStyle/>
          <a:p>
            <a:pPr marR="0" lvl="0" rtl="0"/>
            <a:r>
              <a:rPr lang="zh-CN" altLang="en-US" b="0" i="0" u="none" strike="noStrike" baseline="0" dirty="0">
                <a:solidFill>
                  <a:srgbClr val="000000"/>
                </a:solidFill>
                <a:latin typeface="??-?"/>
              </a:rPr>
              <a:t>四、积极完善城市社区党组织领导下的社区居民自治制度</a:t>
            </a:r>
          </a:p>
          <a:p>
            <a:pPr marR="0" lvl="1" rtl="0"/>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关于加强和改进城市社区居民委员会建设工作的意见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中第五点规定：“要积极完善城市社区党组织领导下的社区居民自治制度”，具体包括以下几点内容</a:t>
            </a:r>
            <a:r>
              <a:rPr lang="en-US" altLang="zh-CN" b="0" i="0" u="none" strike="noStrike" baseline="0" dirty="0">
                <a:solidFill>
                  <a:srgbClr val="000000"/>
                </a:solidFill>
                <a:latin typeface="??-?"/>
              </a:rPr>
              <a:t>:</a:t>
            </a:r>
          </a:p>
          <a:p>
            <a:pPr marR="0" lvl="1"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坚持以扩大党内基层民主带动社区居民民主。推广社区党组织班子成员由党员和群众公开推荐与上级党组织推荐相结合的办法，逐步扩大社区党组织领导班子直接选举范围。全面推进社区党务公开，健全社区党员代表议事制度，引导党员参与民主实践，积极探索扩大党内基层民主多种实现形式，带动和促进社区居民民主健康发展。</a:t>
            </a:r>
          </a:p>
          <a:p>
            <a:pPr marR="0" lvl="1"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支持和发展社区民主选举制度。进一步规范社区民主选举程序，稳步扩大社区居民委员会直接选举覆盖面。社区党组织要加强对社区居民委员会选举工作的领导和指导，提倡按照民主程序将不参与选举的社区党组织负责人推选为居民选举委员会主任，主持居民选举委员会工作。社区居民委员会选举由居民推选产生的居民选举委员会主持。居民选举委员会成员依法被确定为居民委员会成员候选人的，应当退出居民选举委员会，所缺名额从原推选结果中依次递补。在符合相关法律法规规定的前提下，各地要对居民委员会成员候选人的资格条件作出规定，引导居民把办事公道、廉洁奉公、遵纪守法、热心为居民服务的人提名为候选人。探索社区流动人口在居住地参加社区居民委员会选举的方式方法，保障其民主政治权利。</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411885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D6566C-F6AE-4783-811F-429E90F3434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6BD3176-2F50-48FF-A2F5-F0DF2CB3D9B7}"/>
              </a:ext>
            </a:extLst>
          </p:cNvPr>
          <p:cNvSpPr>
            <a:spLocks noGrp="1"/>
          </p:cNvSpPr>
          <p:nvPr>
            <p:ph type="body" idx="1"/>
          </p:nvPr>
        </p:nvSpPr>
        <p:spPr/>
        <p:txBody>
          <a:bodyPr>
            <a:normAutofit fontScale="92500"/>
          </a:bodyPr>
          <a:lstStyle/>
          <a:p>
            <a:pPr marR="0" lvl="1"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完善社区民主管理制度。进一步健全社区党组织领导的充满活力的社区居民自治机制，推广社区党员或党员代表议事制度，深入开展以居民会议、议事协商、民主听证为主要形式的民主决策实践，以自我管理、自我教育、自我服务为主要目的的民主管理实践，以居务公开、民主评议为主要内容的民主监督实践，全面推进居民自治制度化、规范化、程序化。积极探索网上论坛、民情恳谈、社区对话等有效形式，鼓励社区居民和驻区单位广泛参与，切实保障社区居民的知情权、参与权、决策权、监督权。</a:t>
            </a:r>
          </a:p>
          <a:p>
            <a:pPr marR="0" lvl="1"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健全社区居民委员会日常工作制度。社区居民委员会要把工作重点进一步转移到社区管理和服务上来，按照居民活动空间最大化、服务设施效益最优化的要求，改进社区居民委员会服务场所管理，方便居民群众使用。建立健全社区居民委员会与驻区单位协商议事制度，推行分片包块、上门走访、服务承诺、结对帮扶等做法，密切社区居民委员会工作人员与社区居民的关系。实行错时上下班、全日值班、节假日轮休等工作制度，方便群众办事。建立健全社区党组织与社区居民委员会联席会议制度，规范社区居民委员会财产、档案、公章管理，确保社区居民委员会工作有效运转。</a:t>
            </a:r>
            <a:endParaRPr lang="zh-CN" altLang="en-US" dirty="0"/>
          </a:p>
        </p:txBody>
      </p:sp>
    </p:spTree>
    <p:extLst>
      <p:ext uri="{BB962C8B-B14F-4D97-AF65-F5344CB8AC3E}">
        <p14:creationId xmlns:p14="http://schemas.microsoft.com/office/powerpoint/2010/main" val="10737833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E66816-4390-462C-8678-13B059071E4B}"/>
              </a:ext>
            </a:extLst>
          </p:cNvPr>
          <p:cNvSpPr>
            <a:spLocks noGrp="1"/>
          </p:cNvSpPr>
          <p:nvPr>
            <p:ph type="title"/>
          </p:nvPr>
        </p:nvSpPr>
        <p:spPr/>
        <p:txBody>
          <a:bodyPr/>
          <a:lstStyle/>
          <a:p>
            <a:pPr marR="0" rtl="0"/>
            <a:r>
              <a:rPr lang="zh-CN" altLang="en-US" b="0" i="0" u="none" strike="noStrike" baseline="0" dirty="0">
                <a:solidFill>
                  <a:srgbClr val="000000"/>
                </a:solidFill>
                <a:latin typeface="??-?"/>
              </a:rPr>
              <a:t>第三节 城乡社区建设法规与政策</a:t>
            </a:r>
          </a:p>
        </p:txBody>
      </p:sp>
      <p:sp>
        <p:nvSpPr>
          <p:cNvPr id="3" name="文本占位符 2">
            <a:extLst>
              <a:ext uri="{FF2B5EF4-FFF2-40B4-BE49-F238E27FC236}">
                <a16:creationId xmlns:a16="http://schemas.microsoft.com/office/drawing/2014/main" id="{8AF48D01-D441-48C3-8187-19B7AED14114}"/>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社区建设是</a:t>
            </a:r>
            <a:r>
              <a:rPr lang="en-US" altLang="zh-CN" b="0" i="0" u="none" strike="noStrike" baseline="0" dirty="0">
                <a:solidFill>
                  <a:srgbClr val="000000"/>
                </a:solidFill>
                <a:latin typeface="??-?"/>
              </a:rPr>
              <a:t>20</a:t>
            </a:r>
            <a:r>
              <a:rPr lang="zh-CN" altLang="en-US" b="0" i="0" u="none" strike="noStrike" baseline="0" dirty="0">
                <a:solidFill>
                  <a:srgbClr val="000000"/>
                </a:solidFill>
                <a:latin typeface="??-?"/>
              </a:rPr>
              <a:t>世纪中期社会学家对现代城市管理开展研究时提出的概念，是目前国际上普遍采用的比较规范而且比较可行的城市管理新模式。</a:t>
            </a:r>
            <a:r>
              <a:rPr lang="en-US" altLang="zh-CN" b="0" i="0" u="none" strike="noStrike" baseline="0" dirty="0">
                <a:solidFill>
                  <a:srgbClr val="000000"/>
                </a:solidFill>
                <a:latin typeface="??-?"/>
              </a:rPr>
              <a:t>2000</a:t>
            </a:r>
            <a:r>
              <a:rPr lang="zh-CN" altLang="en-US" b="0" i="0" u="none" strike="noStrike" baseline="0" dirty="0">
                <a:solidFill>
                  <a:srgbClr val="000000"/>
                </a:solidFill>
                <a:latin typeface="??-?"/>
              </a:rPr>
              <a:t>年中央办公厅、国务院办公厅转发的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至今仍具有重要的指导意义；</a:t>
            </a:r>
            <a:r>
              <a:rPr lang="en-US" altLang="zh-CN" b="0" i="0" u="none" strike="noStrike" baseline="0" dirty="0">
                <a:solidFill>
                  <a:srgbClr val="000000"/>
                </a:solidFill>
                <a:latin typeface="??-?"/>
              </a:rPr>
              <a:t>2019</a:t>
            </a:r>
            <a:r>
              <a:rPr lang="zh-CN" altLang="en-US" b="0" i="0" u="none" strike="noStrike" baseline="0" dirty="0">
                <a:solidFill>
                  <a:srgbClr val="000000"/>
                </a:solidFill>
                <a:latin typeface="??-?"/>
              </a:rPr>
              <a:t>年，中共中央办公厅印发了</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关于加强和改进城市基层党的建设工作的意见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是我国在社区党建层面主要的政策文本。这两份中央文件十分具体地提出了中国城市管理中的社区建设相关问题，对推进中国的和谐社会建设将起到不可估量的作用。</a:t>
            </a:r>
          </a:p>
          <a:p>
            <a:pPr marR="0" lvl="1" rtl="0"/>
            <a:r>
              <a:rPr lang="zh-CN" altLang="en-US" b="0" i="0" u="none" strike="noStrike" baseline="0" dirty="0">
                <a:solidFill>
                  <a:srgbClr val="000000"/>
                </a:solidFill>
                <a:latin typeface="??-?"/>
              </a:rPr>
              <a:t>本节主要围绕社区建设的含义和基本原则、社区建设的主要任务和运行机制等进行探讨。</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71283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D41B4F-7D79-4B82-84B2-960DD5D1533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2528421-26D1-4219-9E0A-0FACE0A3F370}"/>
              </a:ext>
            </a:extLst>
          </p:cNvPr>
          <p:cNvSpPr>
            <a:spLocks noGrp="1"/>
          </p:cNvSpPr>
          <p:nvPr>
            <p:ph type="body" idx="1"/>
          </p:nvPr>
        </p:nvSpPr>
        <p:spPr/>
        <p:txBody>
          <a:bodyPr>
            <a:normAutofit fontScale="92500" lnSpcReduction="10000"/>
          </a:bodyPr>
          <a:lstStyle/>
          <a:p>
            <a:pPr marR="0" lvl="0" rtl="0"/>
            <a:r>
              <a:rPr lang="zh-CN" altLang="en-US" b="0" i="0" u="none" strike="noStrike" baseline="0" dirty="0">
                <a:solidFill>
                  <a:srgbClr val="000000"/>
                </a:solidFill>
                <a:latin typeface="??-?"/>
              </a:rPr>
              <a:t>一、社区建设的含义和基本原则</a:t>
            </a:r>
          </a:p>
          <a:p>
            <a:pPr marR="0" lvl="1" rtl="0"/>
            <a:r>
              <a:rPr lang="zh-CN" altLang="en-US" b="0" i="0" u="none" strike="noStrike" baseline="0" dirty="0">
                <a:solidFill>
                  <a:srgbClr val="000000"/>
                </a:solidFill>
                <a:latin typeface="??-?"/>
              </a:rPr>
              <a:t>（一）社区建设的含义</a:t>
            </a:r>
          </a:p>
          <a:p>
            <a:pPr marR="0" lvl="2" rtl="0"/>
            <a:r>
              <a:rPr lang="zh-CN" altLang="en-US" b="0" i="0" u="none" strike="noStrike" baseline="0" dirty="0">
                <a:solidFill>
                  <a:srgbClr val="000000"/>
                </a:solidFill>
                <a:latin typeface="??-?"/>
              </a:rPr>
              <a:t>社区的概念最早是德国社会学家</a:t>
            </a:r>
            <a:r>
              <a:rPr lang="en-US" altLang="zh-CN" b="0" i="0" u="none" strike="noStrike" baseline="0" dirty="0">
                <a:solidFill>
                  <a:srgbClr val="000000"/>
                </a:solidFill>
                <a:latin typeface="??-?"/>
              </a:rPr>
              <a:t>F</a:t>
            </a:r>
            <a:r>
              <a:rPr lang="zh-CN" altLang="en-US" b="0" i="0" u="none" strike="noStrike" baseline="0" dirty="0">
                <a:solidFill>
                  <a:srgbClr val="000000"/>
                </a:solidFill>
                <a:latin typeface="??-?"/>
                <a:sym typeface="Wingdings 2" panose="05020102010507070707" pitchFamily="18" charset="2"/>
              </a:rPr>
              <a:t>腾尼斯提出，认为其社区是一种“共同体和亲密的伙伴关系”。我国学者费孝通等人将社区定义为“一定地域内社会共同体”，强调人口与空间的关系。</a:t>
            </a:r>
          </a:p>
          <a:p>
            <a:pPr lvl="3"/>
            <a:r>
              <a:rPr lang="zh-CN" altLang="en-US" b="0" dirty="0"/>
              <a:t> </a:t>
            </a:r>
            <a:r>
              <a:rPr lang="en-US" altLang="zh-CN" b="0" dirty="0"/>
              <a:t>[</a:t>
            </a:r>
            <a:r>
              <a:rPr lang="zh-CN" altLang="en-US" b="0" dirty="0"/>
              <a:t>德</a:t>
            </a:r>
            <a:r>
              <a:rPr lang="en-US" altLang="zh-CN" b="0" dirty="0"/>
              <a:t>]</a:t>
            </a:r>
            <a:r>
              <a:rPr lang="zh-CN" altLang="en-US" b="0" dirty="0"/>
              <a:t>斐迪南</a:t>
            </a:r>
            <a:r>
              <a:rPr lang="en-US" altLang="zh-CN" b="0" dirty="0"/>
              <a:t>·</a:t>
            </a:r>
            <a:r>
              <a:rPr lang="zh-CN" altLang="en-US" b="0" dirty="0"/>
              <a:t>滕尼斯</a:t>
            </a:r>
            <a:r>
              <a:rPr lang="en-US" altLang="zh-CN" b="0" dirty="0"/>
              <a:t>.</a:t>
            </a:r>
            <a:r>
              <a:rPr lang="zh-CN" altLang="en-US" b="0" dirty="0"/>
              <a:t>共同体与社会</a:t>
            </a:r>
            <a:r>
              <a:rPr lang="en-US" altLang="zh-CN" b="0" dirty="0"/>
              <a:t>[M].</a:t>
            </a:r>
            <a:r>
              <a:rPr lang="zh-CN" altLang="en-US" b="0" dirty="0"/>
              <a:t>商务印书馆</a:t>
            </a:r>
            <a:r>
              <a:rPr lang="en-US" altLang="zh-CN" b="0" dirty="0"/>
              <a:t>,2019</a:t>
            </a:r>
            <a:r>
              <a:rPr lang="zh-CN" altLang="en-US" b="0" dirty="0"/>
              <a:t>年，第</a:t>
            </a:r>
            <a:r>
              <a:rPr lang="en-US" altLang="zh-CN" b="0" dirty="0"/>
              <a:t>12</a:t>
            </a:r>
            <a:r>
              <a:rPr lang="zh-CN" altLang="en-US" b="0" dirty="0"/>
              <a:t>页。</a:t>
            </a:r>
          </a:p>
          <a:p>
            <a:pPr lvl="3"/>
            <a:r>
              <a:rPr lang="zh-CN" altLang="en-US" b="0" dirty="0"/>
              <a:t> 费孝通</a:t>
            </a:r>
            <a:r>
              <a:rPr lang="en-US" altLang="zh-CN" b="0" dirty="0"/>
              <a:t>.</a:t>
            </a:r>
            <a:r>
              <a:rPr lang="zh-CN" altLang="en-US" b="0" dirty="0"/>
              <a:t>乡土中国</a:t>
            </a:r>
            <a:r>
              <a:rPr lang="en-US" altLang="zh-CN" b="0" dirty="0"/>
              <a:t>[M].</a:t>
            </a:r>
            <a:r>
              <a:rPr lang="zh-CN" altLang="en-US" b="0" dirty="0"/>
              <a:t>人民出版社，</a:t>
            </a:r>
            <a:r>
              <a:rPr lang="en-US" altLang="zh-CN" b="0" dirty="0"/>
              <a:t>2015</a:t>
            </a:r>
            <a:r>
              <a:rPr lang="zh-CN" altLang="en-US" b="0" dirty="0"/>
              <a:t>年，第</a:t>
            </a:r>
            <a:r>
              <a:rPr lang="en-US" altLang="zh-CN" b="0" dirty="0"/>
              <a:t>24</a:t>
            </a:r>
            <a:r>
              <a:rPr lang="zh-CN" altLang="en-US" b="0" dirty="0"/>
              <a:t>页。</a:t>
            </a:r>
          </a:p>
          <a:p>
            <a:pPr marR="0" lvl="2" rtl="0"/>
            <a:r>
              <a:rPr lang="zh-CN" altLang="en-US" b="0" i="0" u="none" strike="noStrike" baseline="0" dirty="0">
                <a:solidFill>
                  <a:srgbClr val="000000"/>
                </a:solidFill>
                <a:latin typeface="??-?"/>
              </a:rPr>
              <a:t>本节中所用的社区概念来自</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中的定义，该意见将社区描述为聚居住在一定地域范围内的人们所组成的社会生活共同体。</a:t>
            </a:r>
          </a:p>
          <a:p>
            <a:pPr marR="0" lvl="2" rtl="0"/>
            <a:r>
              <a:rPr lang="zh-CN" altLang="en-US" b="0" i="0" u="none" strike="noStrike" baseline="0" dirty="0">
                <a:solidFill>
                  <a:srgbClr val="000000"/>
                </a:solidFill>
                <a:latin typeface="??-?"/>
              </a:rPr>
              <a:t>社区建设是“指在党和政府的领导下，依靠社区力量，利用社区资源，强化社区功能，解决社区问题，促进社区政治、经济、文化、环境协调和健康发展，不断提高社区成员生活水平和生活质量的过程。”</a:t>
            </a:r>
          </a:p>
          <a:p>
            <a:pPr lvl="3"/>
            <a:r>
              <a:rPr lang="zh-CN" altLang="en-US" b="0" i="0" u="none" strike="noStrike" baseline="0" dirty="0">
                <a:solidFill>
                  <a:srgbClr val="000000"/>
                </a:solidFill>
                <a:latin typeface="??-?"/>
              </a:rPr>
              <a:t>社区建设对于个体和社会都具有十分重要意义。对于个体来说，社区建设能够提高居民生活质量，提高居民满足感与获得感。对于社会来说，社区建设能够维护社会稳定，推进城市改革与发展。</a:t>
            </a:r>
          </a:p>
          <a:p>
            <a:pPr lvl="3"/>
            <a:r>
              <a:rPr lang="zh-CN" altLang="en-US" b="0" dirty="0"/>
              <a:t> 向德平</a:t>
            </a:r>
            <a:r>
              <a:rPr lang="en-US" altLang="zh-CN" b="0" dirty="0"/>
              <a:t>,</a:t>
            </a:r>
            <a:r>
              <a:rPr lang="zh-CN" altLang="en-US" b="0" dirty="0"/>
              <a:t>华汛子</a:t>
            </a:r>
            <a:r>
              <a:rPr lang="en-US" altLang="zh-CN" b="0" dirty="0"/>
              <a:t>.</a:t>
            </a:r>
            <a:r>
              <a:rPr lang="zh-CN" altLang="en-US" b="0" dirty="0"/>
              <a:t>中国社区建设的历程、演进与展望</a:t>
            </a:r>
            <a:r>
              <a:rPr lang="en-US" altLang="zh-CN" b="0" dirty="0"/>
              <a:t>[J].</a:t>
            </a:r>
            <a:r>
              <a:rPr lang="zh-CN" altLang="en-US" b="0" dirty="0"/>
              <a:t>中共中央党校</a:t>
            </a:r>
            <a:r>
              <a:rPr lang="en-US" altLang="zh-CN" b="0" dirty="0"/>
              <a:t>(</a:t>
            </a:r>
            <a:r>
              <a:rPr lang="zh-CN" altLang="en-US" b="0" dirty="0"/>
              <a:t>国家行政学院</a:t>
            </a:r>
            <a:r>
              <a:rPr lang="en-US" altLang="zh-CN" b="0" dirty="0"/>
              <a:t>)</a:t>
            </a:r>
            <a:r>
              <a:rPr lang="zh-CN" altLang="en-US" b="0" dirty="0"/>
              <a:t>学报</a:t>
            </a:r>
            <a:r>
              <a:rPr lang="en-US" altLang="zh-CN" b="0" dirty="0"/>
              <a:t>,2019,23(03):106-113.</a:t>
            </a:r>
          </a:p>
        </p:txBody>
      </p:sp>
    </p:spTree>
    <p:extLst>
      <p:ext uri="{BB962C8B-B14F-4D97-AF65-F5344CB8AC3E}">
        <p14:creationId xmlns:p14="http://schemas.microsoft.com/office/powerpoint/2010/main" val="11120672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36DF16-927C-424A-9B63-16B09F05F02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1D495AC-E9CD-4398-9316-0008C0DB10E8}"/>
              </a:ext>
            </a:extLst>
          </p:cNvPr>
          <p:cNvSpPr>
            <a:spLocks noGrp="1"/>
          </p:cNvSpPr>
          <p:nvPr>
            <p:ph type="body" idx="1"/>
          </p:nvPr>
        </p:nvSpPr>
        <p:spPr/>
        <p:txBody>
          <a:bodyPr>
            <a:normAutofit fontScale="92500"/>
          </a:bodyPr>
          <a:lstStyle/>
          <a:p>
            <a:pPr marR="0" lvl="1" rtl="0"/>
            <a:r>
              <a:rPr lang="zh-CN" altLang="en-US" b="0" i="0" u="none" strike="noStrike" baseline="0" dirty="0">
                <a:solidFill>
                  <a:srgbClr val="000000"/>
                </a:solidFill>
                <a:latin typeface="??-?"/>
              </a:rPr>
              <a:t>（二）社区建设的原则和特征</a:t>
            </a:r>
          </a:p>
          <a:p>
            <a:pPr marR="0" lvl="2" rtl="0"/>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指出，城市社区建设有五大原则，包括：</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以人为本、服务居民。是指坚持以不断满足社区居民的社会需求，提高居民生活质量和文明程度为宗旨，把服务社区居民作为社区建设的根本出发点和归宿。</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资源共享、共筑共建。要充分调动社区内机关、团体、部队、企业事业组织等一切力量广泛参与社区建设，最大限度地实现社区资源共有、共享，营造共驻社区、共建社区的良好氛围。</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责权统一、管理有序。改革城市基层社会管理体制，建立健全社区组织，明确社区组织的职责和权利，改进社区的管理与服务，寓管理于服务之中，增强社区的凝聚力。</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扩大民主、居民自治。坚持按地域性、认同感等社区构成要素科学合理地划分社区；在社区内实行民主选举、民主决策、民主管理、民主监督，逐步实现社区居民自我管理、自我教育、自我服务、自我监督。</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因地制宜、循序渐进。坚持实事求是，一切从实际出发，突出地方特色，从居民群众迫切要求解决和热切关注的问题入手，有计划、有步骤地实现社区建设的发展要求。</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5619692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A5A359-0CCB-41CB-B594-BAA53ABD039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8A197DB-4FFA-45A7-8742-E5E646AD252A}"/>
              </a:ext>
            </a:extLst>
          </p:cNvPr>
          <p:cNvSpPr>
            <a:spLocks noGrp="1"/>
          </p:cNvSpPr>
          <p:nvPr>
            <p:ph type="body" idx="1"/>
          </p:nvPr>
        </p:nvSpPr>
        <p:spPr/>
        <p:txBody>
          <a:bodyPr>
            <a:normAutofit/>
          </a:bodyPr>
          <a:lstStyle/>
          <a:p>
            <a:pPr marR="0" lvl="2" rtl="0"/>
            <a:r>
              <a:rPr lang="zh-CN" altLang="en-US" b="0" i="0" u="none" strike="noStrike" baseline="0" dirty="0">
                <a:solidFill>
                  <a:srgbClr val="000000"/>
                </a:solidFill>
                <a:latin typeface="??-?"/>
              </a:rPr>
              <a:t>根据其定义，社区建设的特征有以下几方面：一是综合性，在内容和方法上都具有极强的综合性；二是社会性，我国社区建设是各类社区主体、各种社区力量共同参与的过程；地域性，社区是一种地域性的社会实体，因而具有明显突出的地域性特征；三是计划性，要系统有序的开展社区建设工作，需要从社区实际情况出发，切实可行的发展规划和工作计划，并按照计划开展活动；四是群众性，从社区建设的对象看，不是指社区内的某一群体或几个群体，而是指社区内的所有群众。</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7382400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4DE8BD-D6E0-4E81-9E4A-38D661244EF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CBBA480-5693-4BBD-8A62-2DCABE692E26}"/>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二、社区建设的主要任务</a:t>
            </a:r>
          </a:p>
          <a:p>
            <a:pPr marR="0" lvl="1" rtl="0"/>
            <a:r>
              <a:rPr lang="zh-CN" altLang="en-US" b="0" i="0" u="none" strike="noStrike" baseline="0" dirty="0">
                <a:solidFill>
                  <a:srgbClr val="000000"/>
                </a:solidFill>
                <a:latin typeface="??-?"/>
              </a:rPr>
              <a:t>（一）健全社区组织体系，完成新型社区的构建，加强社区党组织建设，加强社区自治组织建设，积极发展社区服务性组织。</a:t>
            </a:r>
          </a:p>
          <a:p>
            <a:pPr marR="0" lvl="1" rtl="0"/>
            <a:r>
              <a:rPr lang="zh-CN" altLang="en-US" b="0" i="0" u="none" strike="noStrike" baseline="0" dirty="0">
                <a:solidFill>
                  <a:srgbClr val="000000"/>
                </a:solidFill>
                <a:latin typeface="??-?"/>
              </a:rPr>
              <a:t>（二）加强社区工作者队伍建设</a:t>
            </a:r>
          </a:p>
          <a:p>
            <a:pPr marR="0" lvl="2" rtl="0"/>
            <a:r>
              <a:rPr lang="zh-CN" altLang="en-US" b="0" i="0" u="none" strike="noStrike" baseline="0" dirty="0">
                <a:solidFill>
                  <a:srgbClr val="000000"/>
                </a:solidFill>
                <a:latin typeface="??-?"/>
              </a:rPr>
              <a:t>规范用人机制，推行职业资格制度，推进社区专职工作者选拔任用制度改革；建立健全教育培训机制；加大社区建设财力投入，完善待遇保障机制；建立健全激励约束机制，树立先进典型；完善社区志愿者队伍建设，带动居民参与。</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607408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14381D-0EE7-4DA8-8A97-C30A51DC8E5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687E7E3-6815-42E3-B048-AE67BCB8C18F}"/>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一、村民委员会的性质、结构和功能</a:t>
            </a:r>
          </a:p>
          <a:p>
            <a:pPr marR="0" lvl="1" rtl="0"/>
            <a:r>
              <a:rPr lang="zh-CN" altLang="en-US" b="0" i="0" u="none" strike="noStrike" baseline="0" dirty="0">
                <a:solidFill>
                  <a:srgbClr val="000000"/>
                </a:solidFill>
                <a:latin typeface="??-?"/>
              </a:rPr>
              <a:t>（一）性质和特点</a:t>
            </a:r>
          </a:p>
          <a:p>
            <a:pPr marR="0" lvl="2" rtl="0"/>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指出，“村民委员会是村民进行自我管理、自我教育、自我服务的基层群众性自治组织”，是农村村民行使自治和民主权利的重要组织形式。</a:t>
            </a:r>
          </a:p>
          <a:p>
            <a:pPr lvl="3"/>
            <a:r>
              <a:rPr lang="zh-CN" altLang="en-US" b="0" dirty="0"/>
              <a:t> 中国法制出版社</a:t>
            </a:r>
            <a:r>
              <a:rPr lang="en-US" altLang="zh-CN" b="0" dirty="0"/>
              <a:t>.</a:t>
            </a:r>
            <a:r>
              <a:rPr lang="zh-CN" altLang="en-US" b="0" dirty="0"/>
              <a:t>村民委员会组织法</a:t>
            </a:r>
            <a:r>
              <a:rPr lang="en-US" altLang="zh-CN" b="0" dirty="0"/>
              <a:t>[M].</a:t>
            </a:r>
            <a:r>
              <a:rPr lang="zh-CN" altLang="en-US" b="0" dirty="0"/>
              <a:t>中国法制出版社，</a:t>
            </a:r>
            <a:r>
              <a:rPr lang="en-US" altLang="zh-CN" b="0" dirty="0"/>
              <a:t>2019</a:t>
            </a:r>
            <a:r>
              <a:rPr lang="zh-CN" altLang="en-US" b="0" dirty="0"/>
              <a:t>年，第</a:t>
            </a:r>
            <a:r>
              <a:rPr lang="en-US" altLang="zh-CN" b="0" dirty="0"/>
              <a:t>3</a:t>
            </a:r>
            <a:r>
              <a:rPr lang="zh-CN" altLang="en-US" b="0" dirty="0"/>
              <a:t>页。</a:t>
            </a:r>
          </a:p>
          <a:p>
            <a:pPr marR="0" lvl="2" rtl="0"/>
            <a:r>
              <a:rPr lang="zh-CN" altLang="en-US" b="0" i="0" u="none" strike="noStrike" baseline="0" dirty="0">
                <a:solidFill>
                  <a:srgbClr val="000000"/>
                </a:solidFill>
                <a:latin typeface="??-?"/>
              </a:rPr>
              <a:t>根据其定义，可以看出，村民委员会具有群众性、自治性和地域性等特点。</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0755572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D13DFD-B903-4D41-9EEB-E2AD5AD9DB6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0E44959-BF1D-4421-BA97-2CEEB94990E9}"/>
              </a:ext>
            </a:extLst>
          </p:cNvPr>
          <p:cNvSpPr>
            <a:spLocks noGrp="1"/>
          </p:cNvSpPr>
          <p:nvPr>
            <p:ph type="body" idx="1"/>
          </p:nvPr>
        </p:nvSpPr>
        <p:spPr/>
        <p:txBody>
          <a:bodyPr>
            <a:normAutofit fontScale="92500"/>
          </a:bodyPr>
          <a:lstStyle/>
          <a:p>
            <a:pPr marR="0" lvl="1" rtl="0"/>
            <a:r>
              <a:rPr lang="zh-CN" altLang="en-US" b="0" i="0" u="none" strike="noStrike" baseline="0" dirty="0">
                <a:solidFill>
                  <a:srgbClr val="000000"/>
                </a:solidFill>
                <a:latin typeface="??-?"/>
              </a:rPr>
              <a:t>（三）城市基层党建工作</a:t>
            </a:r>
          </a:p>
          <a:p>
            <a:pPr marR="0" lvl="2" rtl="0"/>
            <a:r>
              <a:rPr lang="en-US" altLang="zh-CN" b="0" i="0" u="none" strike="noStrike" baseline="0" dirty="0">
                <a:solidFill>
                  <a:srgbClr val="000000"/>
                </a:solidFill>
                <a:latin typeface="??-?"/>
              </a:rPr>
              <a:t>2019</a:t>
            </a:r>
            <a:r>
              <a:rPr lang="zh-CN" altLang="en-US" b="0" i="0" u="none" strike="noStrike" baseline="0" dirty="0">
                <a:solidFill>
                  <a:srgbClr val="000000"/>
                </a:solidFill>
                <a:latin typeface="??-?"/>
              </a:rPr>
              <a:t>年中共中央办公厅印发了</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关于加强和改进城市基层党的建设工作的意见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，为切实加强党对城市工作的领导，推动城市经济社会发展，就加强和改进城市基层党的建设工作提出以下意见：</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、充分认识到加强和改进城市基层党建工作的重要性紧迫性。</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、把街道社区党组织建设得更加坚强有力。提升街道党（工）委统筹协调能力；确保社区党组织有资源有能力为群众服务；增强街道社区党组织政治功能和战斗力。</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、增强城市基层党建整体效应。强化市、区、街道、社区党组织四级联动；推进街道社区党建、单位党建、行业党建互联互动；扩大新兴领域党建有效覆盖；广泛应用现代网络信息技术，推广互联网</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党建、智慧党建等做法。</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、提升党组织领导基层治理工作水平。健全党组织领导下的社区居民自治机制；领导群团组织和社会组织参与基层治理；做实网格党建，促进精细化治理；建设覆盖广泛、集约高效的党群服务中心。</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加强对城市基层党建工作的组织领导。“压实领导责任；加强分类指导；夯实基础保障。”</a:t>
            </a:r>
          </a:p>
        </p:txBody>
      </p:sp>
    </p:spTree>
    <p:extLst>
      <p:ext uri="{BB962C8B-B14F-4D97-AF65-F5344CB8AC3E}">
        <p14:creationId xmlns:p14="http://schemas.microsoft.com/office/powerpoint/2010/main" val="7845541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98D654-29F5-4B7E-9638-168F23D2E3D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D556358-DDDB-4D50-ABBF-09EBD1737D41}"/>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（四）社区综合服务设施和信息化建设</a:t>
            </a:r>
          </a:p>
          <a:p>
            <a:pPr marR="0" lvl="2" rtl="0"/>
            <a:r>
              <a:rPr lang="zh-CN" altLang="en-US" b="0" i="0" u="none" strike="noStrike" baseline="0" dirty="0">
                <a:solidFill>
                  <a:srgbClr val="000000"/>
                </a:solidFill>
                <a:latin typeface="??-?"/>
              </a:rPr>
              <a:t>加强社区综合服务设施建设，要将社区居民委员会工作用房和居民公益性服务设施建设纳入城市规划、土地利用规划和社区发展相关专项规划，并与社区卫生、警务、文化、体育、养老等服务设施统筹规划建设。</a:t>
            </a:r>
          </a:p>
          <a:p>
            <a:pPr marR="0" lvl="2" rtl="0"/>
            <a:r>
              <a:rPr lang="zh-CN" altLang="en-US" b="0" i="0" u="none" strike="noStrike" baseline="0" dirty="0">
                <a:solidFill>
                  <a:srgbClr val="000000"/>
                </a:solidFill>
                <a:latin typeface="??-?"/>
              </a:rPr>
              <a:t>积极推进社区信息化建设。广泛应用现代网络信息技术，建立居民、家庭、社会组织、社区活动电子档案，实现社区服务队伍、服务人员、服务对象信息数字化，改进信息技术装备条件，完善社区服务设施网络环境，并逐步规范化、标准化，形成互联互通共享的信息服务系统。</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7756434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28269E-FE7F-4CED-95FF-752C168D7BA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765183B-469A-46D4-ACAA-9465A06D1A64}"/>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（五）农村社区建设试点工作</a:t>
            </a:r>
          </a:p>
          <a:p>
            <a:pPr marR="0" lvl="2" rtl="0"/>
            <a:r>
              <a:rPr lang="en-US" altLang="zh-CN" b="0" i="0" u="none" strike="noStrike" baseline="0" dirty="0">
                <a:solidFill>
                  <a:srgbClr val="000000"/>
                </a:solidFill>
                <a:latin typeface="??-?"/>
              </a:rPr>
              <a:t>2015</a:t>
            </a:r>
            <a:r>
              <a:rPr lang="zh-CN" altLang="en-US" b="0" i="0" u="none" strike="noStrike" baseline="0" dirty="0">
                <a:solidFill>
                  <a:srgbClr val="000000"/>
                </a:solidFill>
                <a:latin typeface="??-?"/>
              </a:rPr>
              <a:t>年发布的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关于深入推进农村社区建设试点工作的指导意见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以全面提高农村居民生活质量和文明素养为根本，完善村民自治与多元主体参与有机结合的农村社区共建共享机制，健全村民自我服务与政府公共服务、社会公益服务有效衔接的农村基层综合服务管理平台，形成乡土文化和现代文明融合发展的文化纽带，构建生态功能与生产生活功能协调发展的人居环境，打造一批管理有序、服务完善、文明祥和的农村社区建设示范点，为全面推进农村社区建设、统筹城乡发展探索路径、积累经验。</a:t>
            </a:r>
          </a:p>
          <a:p>
            <a:pPr marR="0" lvl="2" rtl="0"/>
            <a:r>
              <a:rPr lang="zh-CN" altLang="en-US" b="0" i="0" u="none" strike="noStrike" baseline="0" dirty="0">
                <a:solidFill>
                  <a:srgbClr val="000000"/>
                </a:solidFill>
                <a:latin typeface="??-?"/>
              </a:rPr>
              <a:t>本着以人为本、完善治理；党政主导、社会协同；城乡衔接、突出特色；科学谋划、分类施策；改革创新、依法治理”的原则，主要工作任务围绕着“创新和完善农村社区治理机制，促进流动人口有效参与农村社区服务管理，畅通多元主体参与农村社区建设渠道，推进农村社区法治建设，提升农村社区公共服务供给水平，推动农村社区公益性服务、市场化服务创新发展，强化农村社区文化认同，改善农村社区人居环境等方面展开。</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455774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DF1D61-EA48-4CB4-B877-177F8150193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13BEE9A-432E-48BC-AB41-55F45D7F0BBF}"/>
              </a:ext>
            </a:extLst>
          </p:cNvPr>
          <p:cNvSpPr>
            <a:spLocks noGrp="1"/>
          </p:cNvSpPr>
          <p:nvPr>
            <p:ph type="body" idx="1"/>
          </p:nvPr>
        </p:nvSpPr>
        <p:spPr/>
        <p:txBody>
          <a:bodyPr>
            <a:normAutofit fontScale="92500"/>
          </a:bodyPr>
          <a:lstStyle/>
          <a:p>
            <a:pPr marR="0" lvl="0" rtl="0"/>
            <a:r>
              <a:rPr lang="zh-CN" altLang="en-US" b="0" i="0" u="none" strike="noStrike" baseline="0" dirty="0">
                <a:solidFill>
                  <a:srgbClr val="000000"/>
                </a:solidFill>
                <a:latin typeface="??-?"/>
              </a:rPr>
              <a:t>三、社区建设的主要内容</a:t>
            </a:r>
          </a:p>
          <a:p>
            <a:pPr marR="0" lvl="1" rtl="0"/>
            <a:r>
              <a:rPr lang="zh-CN" altLang="en-US" b="0" i="0" u="none" strike="noStrike" baseline="0" dirty="0">
                <a:solidFill>
                  <a:srgbClr val="000000"/>
                </a:solidFill>
                <a:latin typeface="??-?"/>
              </a:rPr>
              <a:t>根据</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，社区建设的主要内容有六个方面：</a:t>
            </a:r>
          </a:p>
          <a:p>
            <a:pPr marR="0" lvl="1"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、拓展社区服务</a:t>
            </a:r>
          </a:p>
          <a:p>
            <a:pPr marR="0" lvl="2" rtl="0"/>
            <a:r>
              <a:rPr lang="zh-CN" altLang="en-US" b="0" i="0" u="none" strike="noStrike" baseline="0" dirty="0">
                <a:solidFill>
                  <a:srgbClr val="000000"/>
                </a:solidFill>
                <a:latin typeface="??-?"/>
              </a:rPr>
              <a:t>在大中城市，要重点抓好城区、街道办事处社区服务中心和社区居委会社区服务站的建设与管理。</a:t>
            </a:r>
          </a:p>
          <a:p>
            <a:pPr marR="0" lvl="2" rtl="0"/>
            <a:r>
              <a:rPr lang="zh-CN" altLang="en-US" b="0" i="0" u="none" strike="noStrike" baseline="0" dirty="0">
                <a:solidFill>
                  <a:srgbClr val="000000"/>
                </a:solidFill>
                <a:latin typeface="??-?"/>
              </a:rPr>
              <a:t>具体社区服务包括，老年人、儿童、残疾人、社会贫困户、优抚对象的社区救助和福利服务，社区居民便民利民服务，社区单位社会化服务，下岗职工再就业服务，社会保障社会化服务。不断提高社区服务质量和社区管理水平，使社区服务在改善居民生活、扩大就业机会、建立社会保障社会化服务体系、大力发展服务业等方面发挥更加积极的作用。</a:t>
            </a:r>
          </a:p>
          <a:p>
            <a:pPr marR="0" lvl="1"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发展社区卫生</a:t>
            </a:r>
          </a:p>
          <a:p>
            <a:pPr marR="0" lvl="2" rtl="0"/>
            <a:r>
              <a:rPr lang="zh-CN" altLang="en-US" b="0" i="0" u="none" strike="noStrike" baseline="0" dirty="0">
                <a:solidFill>
                  <a:srgbClr val="000000"/>
                </a:solidFill>
                <a:latin typeface="??-?"/>
              </a:rPr>
              <a:t>把城市卫生工作的重点放到社区，积极发展社区卫生。</a:t>
            </a:r>
          </a:p>
          <a:p>
            <a:pPr marR="0" lvl="2" rtl="0"/>
            <a:r>
              <a:rPr lang="zh-CN" altLang="en-US" b="0" i="0" u="none" strike="noStrike" baseline="0" dirty="0">
                <a:solidFill>
                  <a:srgbClr val="000000"/>
                </a:solidFill>
                <a:latin typeface="??-?"/>
              </a:rPr>
              <a:t>加强社区卫生服务站点的建设，积极开展以疾病预防、医疗、保健、康复、健康教育和计划生育技术服务等主要内容的社区卫生服务，方便群众就医，不断改善社区居民卫生条件。</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1853795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DE5A6A-76E5-455F-9122-59F56123446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589494E-8E70-47F4-8D0A-07DC8A84BE8A}"/>
              </a:ext>
            </a:extLst>
          </p:cNvPr>
          <p:cNvSpPr>
            <a:spLocks noGrp="1"/>
          </p:cNvSpPr>
          <p:nvPr>
            <p:ph type="body" idx="1"/>
          </p:nvPr>
        </p:nvSpPr>
        <p:spPr/>
        <p:txBody>
          <a:bodyPr>
            <a:normAutofit/>
          </a:bodyPr>
          <a:lstStyle/>
          <a:p>
            <a:pPr marR="0" lvl="1"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繁荣社区文化</a:t>
            </a:r>
          </a:p>
          <a:p>
            <a:pPr marR="0" lvl="2" rtl="0"/>
            <a:r>
              <a:rPr lang="zh-CN" altLang="en-US" b="0" i="0" u="none" strike="noStrike" baseline="0" dirty="0">
                <a:solidFill>
                  <a:srgbClr val="000000"/>
                </a:solidFill>
                <a:latin typeface="??-?"/>
              </a:rPr>
              <a:t>积极发展社区文化事业，加强思想文化阵地建设，不断完善公益性群众文化设施。包括“利用各种文化活动设施开展健康有益的活动，利用各种专栏宣传社会主义精神文明，倡导科学、文明、健康的生活方式，加强科学文化教育形成文明和谐的社区文化氛围。”</a:t>
            </a:r>
          </a:p>
          <a:p>
            <a:pPr marR="0" lvl="1"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美化社区环境</a:t>
            </a:r>
          </a:p>
          <a:p>
            <a:pPr marR="0" lvl="2" rtl="0"/>
            <a:r>
              <a:rPr lang="zh-CN" altLang="en-US" b="0" i="0" u="none" strike="noStrike" baseline="0" dirty="0">
                <a:solidFill>
                  <a:srgbClr val="000000"/>
                </a:solidFill>
                <a:latin typeface="??-?"/>
              </a:rPr>
              <a:t>美化社区环境包括：“要大力整治社区环境，净化、绿化、美化社区；提高社区居民环境保护意识，赋予社区居民对社区环境的知情；搞好社区环境卫生，建设干净、整洁的美好社区。”</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446624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FFB406-C14E-4E57-8141-746F8406429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2C71D1E-6E18-429D-9C8A-0EB394AD0789}"/>
              </a:ext>
            </a:extLst>
          </p:cNvPr>
          <p:cNvSpPr>
            <a:spLocks noGrp="1"/>
          </p:cNvSpPr>
          <p:nvPr>
            <p:ph type="body" idx="1"/>
          </p:nvPr>
        </p:nvSpPr>
        <p:spPr/>
        <p:txBody>
          <a:bodyPr>
            <a:normAutofit lnSpcReduction="10000"/>
          </a:bodyPr>
          <a:lstStyle/>
          <a:p>
            <a:pPr marR="0" lvl="1"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加强社区治安</a:t>
            </a:r>
          </a:p>
          <a:p>
            <a:pPr marR="0" lvl="2" rtl="0"/>
            <a:r>
              <a:rPr lang="zh-CN" altLang="en-US" b="0" i="0" u="none" strike="noStrike" baseline="0" dirty="0">
                <a:solidFill>
                  <a:srgbClr val="000000"/>
                </a:solidFill>
                <a:latin typeface="??-?"/>
              </a:rPr>
              <a:t>建立社会治安综合治理网络，有条件的地方，要根据社区规模的调整，按照“一区（社区）一警”的模式调整民警责任区，设立社区警务室，健全社会治安防范体系，实行群防群治；组织开展经常性、群众性的法制教育和法律咨询、民事调解工作，加强对刑满释放、解除劳教人员的安置帮教工作和流动人口的管理，消除各种社会不稳定因素。</a:t>
            </a:r>
          </a:p>
          <a:p>
            <a:pPr marR="0" lvl="1" rtl="0"/>
            <a:r>
              <a:rPr lang="en-US" altLang="zh-CN" b="0" i="0" u="none" strike="noStrike" baseline="0" dirty="0">
                <a:solidFill>
                  <a:srgbClr val="000000"/>
                </a:solidFill>
                <a:latin typeface="??-?"/>
              </a:rPr>
              <a:t>6</a:t>
            </a:r>
            <a:r>
              <a:rPr lang="zh-CN" altLang="en-US" b="0" i="0" u="none" strike="noStrike" baseline="0" dirty="0">
                <a:solidFill>
                  <a:srgbClr val="000000"/>
                </a:solidFill>
                <a:latin typeface="??-?"/>
              </a:rPr>
              <a:t>、因地制宜地确保城市社区建设发展的内容。</a:t>
            </a:r>
          </a:p>
          <a:p>
            <a:pPr marR="0" lvl="2" rtl="0"/>
            <a:r>
              <a:rPr lang="zh-CN" altLang="en-US" b="0" i="0" u="none" strike="noStrike" baseline="0" dirty="0">
                <a:solidFill>
                  <a:srgbClr val="000000"/>
                </a:solidFill>
                <a:latin typeface="??-?"/>
              </a:rPr>
              <a:t>根据本地经济与社会发展水平和工作基础不断推进城市社区建设。</a:t>
            </a:r>
          </a:p>
          <a:p>
            <a:pPr marR="0" lvl="2" rtl="0"/>
            <a:r>
              <a:rPr lang="en-US" altLang="zh-CN" b="0" i="0" u="none" strike="noStrike" baseline="0" dirty="0">
                <a:solidFill>
                  <a:srgbClr val="000000"/>
                </a:solidFill>
                <a:latin typeface="??-?"/>
              </a:rPr>
              <a:t>2009</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11</a:t>
            </a:r>
            <a:r>
              <a:rPr lang="zh-CN" altLang="en-US" b="0" i="0" u="none" strike="noStrike" baseline="0" dirty="0">
                <a:solidFill>
                  <a:srgbClr val="000000"/>
                </a:solidFill>
                <a:latin typeface="??-?"/>
              </a:rPr>
              <a:t>月民政部发布的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民政部关于进一步推进和谐社区建设工作的意见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中对和谐社区建设的工作任务做了新的要求。其中和城市社区建设相关的有：（</a:t>
            </a:r>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）“进一步健全以基层群众自治为基础的新型社区管理体制机制，不断提高基层治理水平。同时提出要积极推广、运用现代信息技术，有条件的地方可实行社区网格化管理，提升社区管理的现代化水平；（</a:t>
            </a:r>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）“进一步完善以民生需求为导向的新型社区服务体系，不断提高社区居民生活水平。”</a:t>
            </a:r>
          </a:p>
          <a:p>
            <a:pPr lvl="3"/>
            <a:r>
              <a:rPr lang="zh-CN" altLang="en-US" b="0" dirty="0"/>
              <a:t> </a:t>
            </a:r>
            <a:r>
              <a:rPr lang="en-US" altLang="zh-CN" b="0" dirty="0"/>
              <a:t>《</a:t>
            </a:r>
            <a:r>
              <a:rPr lang="zh-CN" altLang="en-US" b="0" dirty="0"/>
              <a:t>民政部关于进一步推进和谐社区建设工作的意见</a:t>
            </a:r>
            <a:r>
              <a:rPr lang="en-US" altLang="zh-CN" b="0" dirty="0"/>
              <a:t>》,2009</a:t>
            </a:r>
            <a:r>
              <a:rPr lang="zh-CN" altLang="en-US" b="0" dirty="0"/>
              <a:t>年</a:t>
            </a:r>
            <a:r>
              <a:rPr lang="en-US" altLang="zh-CN" b="0" dirty="0"/>
              <a:t>11</a:t>
            </a:r>
            <a:r>
              <a:rPr lang="zh-CN" altLang="en-US" b="0" dirty="0"/>
              <a:t>月</a:t>
            </a:r>
            <a:r>
              <a:rPr lang="en-US" altLang="zh-CN" b="0" dirty="0"/>
              <a:t>25</a:t>
            </a:r>
            <a:r>
              <a:rPr lang="zh-CN" altLang="en-US" b="0" dirty="0"/>
              <a:t>日。</a:t>
            </a:r>
            <a:endParaRPr lang="en-US" altLang="zh-CN" b="0" dirty="0"/>
          </a:p>
        </p:txBody>
      </p:sp>
    </p:spTree>
    <p:extLst>
      <p:ext uri="{BB962C8B-B14F-4D97-AF65-F5344CB8AC3E}">
        <p14:creationId xmlns:p14="http://schemas.microsoft.com/office/powerpoint/2010/main" val="10676882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06BB39-4962-4F36-AF35-7E7FA116D58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FFC739E-C9CF-48E3-B6B8-C957B8085744}"/>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四、社区建设的运行机制</a:t>
            </a:r>
          </a:p>
          <a:p>
            <a:pPr marR="0" lvl="1" rtl="0"/>
            <a:r>
              <a:rPr lang="zh-CN" altLang="en-US" b="0" i="0" u="none" strike="noStrike" baseline="0" dirty="0">
                <a:solidFill>
                  <a:srgbClr val="000000"/>
                </a:solidFill>
                <a:latin typeface="??-?"/>
              </a:rPr>
              <a:t>根据</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，社区建设要形成“党委和政府领导、民政部门牵头、有关部门配合、社区居委会主办、社会力量支持、群众广泛参与的运行机制。”</a:t>
            </a:r>
            <a:endParaRPr lang="zh-CN" altLang="en-US" b="0" dirty="0"/>
          </a:p>
          <a:p>
            <a:pPr marR="0" lvl="1" rtl="0"/>
            <a:r>
              <a:rPr lang="zh-CN" altLang="en-US" b="0" i="0" u="none" strike="noStrike" baseline="0" dirty="0">
                <a:solidFill>
                  <a:srgbClr val="000000"/>
                </a:solidFill>
                <a:latin typeface="??-?"/>
              </a:rPr>
              <a:t>（一）坚持党和政府的领导</a:t>
            </a:r>
          </a:p>
          <a:p>
            <a:pPr marR="0" lvl="2" rtl="0"/>
            <a:r>
              <a:rPr lang="zh-CN" altLang="en-US" b="0" i="0" u="none" strike="noStrike" baseline="0" dirty="0">
                <a:solidFill>
                  <a:srgbClr val="000000"/>
                </a:solidFill>
                <a:latin typeface="??-?"/>
              </a:rPr>
              <a:t>在推进社区建设过程中，各级党委和政府要高度重视社区建设，分管领导要切实将工作落实到位。各级民主部门要在同级党委和政府的领导下，积极发挥职能作用，主动履行职责，开展社区建设各项工作。同时，要加强社区党组织建设。根据社区党员分布情况及时建立党组织，在街道党组织的领导下开展工作。加强党组织自身建设，发挥党员在社区建设中的模范作用。</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00866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664C61-01DF-4B8D-9996-496662338C9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93D8097-5338-4295-BB0E-3B5CA845C9B1}"/>
              </a:ext>
            </a:extLst>
          </p:cNvPr>
          <p:cNvSpPr>
            <a:spLocks noGrp="1"/>
          </p:cNvSpPr>
          <p:nvPr>
            <p:ph type="body" idx="1"/>
          </p:nvPr>
        </p:nvSpPr>
        <p:spPr/>
        <p:txBody>
          <a:bodyPr/>
          <a:lstStyle/>
          <a:p>
            <a:pPr marR="0" lvl="1" rtl="0"/>
            <a:r>
              <a:rPr lang="zh-CN" altLang="en-US" b="0" i="0" u="none" strike="noStrike" baseline="0" dirty="0">
                <a:solidFill>
                  <a:srgbClr val="000000"/>
                </a:solidFill>
                <a:latin typeface="??-?"/>
              </a:rPr>
              <a:t>（二）发挥社区自治组织建设作用</a:t>
            </a:r>
          </a:p>
          <a:p>
            <a:pPr marR="0" lvl="2" rtl="0"/>
            <a:r>
              <a:rPr lang="zh-CN" altLang="en-US" b="0" i="0" u="none" strike="noStrike" baseline="0" dirty="0">
                <a:solidFill>
                  <a:srgbClr val="000000"/>
                </a:solidFill>
                <a:latin typeface="??-?"/>
              </a:rPr>
              <a:t>社区居委会作为社会居民自治的重要组织，要充分发挥社区居委会在社区建设的作用，积极携手社区居民在自我管理、自我教育、自我服务、自我监督的过程中推进社区各方面建设。</a:t>
            </a:r>
          </a:p>
          <a:p>
            <a:pPr marR="0" lvl="1" rtl="0"/>
            <a:r>
              <a:rPr lang="zh-CN" altLang="en-US" b="0" i="0" u="none" strike="noStrike" baseline="0" dirty="0">
                <a:solidFill>
                  <a:srgbClr val="000000"/>
                </a:solidFill>
                <a:latin typeface="??-?"/>
              </a:rPr>
              <a:t>（三）发挥群众和社会力量</a:t>
            </a:r>
          </a:p>
          <a:p>
            <a:pPr marR="0" lvl="2" rtl="0"/>
            <a:r>
              <a:rPr lang="zh-CN" altLang="en-US" b="0" i="0" u="none" strike="noStrike" baseline="0" dirty="0">
                <a:solidFill>
                  <a:srgbClr val="000000"/>
                </a:solidFill>
                <a:latin typeface="??-?"/>
              </a:rPr>
              <a:t>社区建设需要大批社会工作者，需要面向社会积极引进社会优秀人才，为社区建设建立起一支专业队伍。要积极发展志愿者队伍，广泛动员社会力量参与到社区建设。</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4143503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BD80C1-8BB2-49F9-AC0D-C28041280A2E}"/>
              </a:ext>
            </a:extLst>
          </p:cNvPr>
          <p:cNvSpPr>
            <a:spLocks noGrp="1"/>
          </p:cNvSpPr>
          <p:nvPr>
            <p:ph type="title"/>
          </p:nvPr>
        </p:nvSpPr>
        <p:spPr/>
        <p:txBody>
          <a:bodyPr/>
          <a:lstStyle/>
          <a:p>
            <a:pPr marR="0" rtl="0"/>
            <a:r>
              <a:rPr lang="zh-CN" altLang="en-US" b="0" i="0" u="none" strike="noStrike" baseline="0" dirty="0">
                <a:solidFill>
                  <a:srgbClr val="000000"/>
                </a:solidFill>
                <a:latin typeface="??-?"/>
              </a:rPr>
              <a:t>第四节 城乡社区服务法规与政策</a:t>
            </a:r>
          </a:p>
        </p:txBody>
      </p:sp>
      <p:sp>
        <p:nvSpPr>
          <p:cNvPr id="3" name="文本占位符 2">
            <a:extLst>
              <a:ext uri="{FF2B5EF4-FFF2-40B4-BE49-F238E27FC236}">
                <a16:creationId xmlns:a16="http://schemas.microsoft.com/office/drawing/2014/main" id="{471BE96A-667E-46A5-B4C9-13EADF1F31D4}"/>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一、社区服务的含义和原则</a:t>
            </a:r>
          </a:p>
          <a:p>
            <a:pPr marR="0" lvl="1" rtl="0"/>
            <a:r>
              <a:rPr lang="zh-CN" altLang="en-US" b="0" i="0" u="none" strike="noStrike" baseline="0" dirty="0">
                <a:solidFill>
                  <a:srgbClr val="000000"/>
                </a:solidFill>
                <a:latin typeface="??-?"/>
              </a:rPr>
              <a:t>（一）社区服务的含义</a:t>
            </a:r>
          </a:p>
          <a:p>
            <a:pPr marR="0" lvl="2" rtl="0"/>
            <a:r>
              <a:rPr lang="zh-CN" altLang="en-US" b="0" i="0" u="none" strike="noStrike" baseline="0" dirty="0">
                <a:solidFill>
                  <a:srgbClr val="000000"/>
                </a:solidFill>
                <a:latin typeface="??-?"/>
              </a:rPr>
              <a:t>目前国内对社区服务含义的理解各有不同，有的侧重社会福利性，也有的侧重市场化产业化的含义。</a:t>
            </a:r>
          </a:p>
          <a:p>
            <a:pPr marR="0" lvl="2" rtl="0"/>
            <a:r>
              <a:rPr lang="zh-CN" altLang="en-US" b="0" i="0" u="none" strike="noStrike" baseline="0" dirty="0">
                <a:solidFill>
                  <a:srgbClr val="000000"/>
                </a:solidFill>
                <a:latin typeface="??-?"/>
              </a:rPr>
              <a:t>而在</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民政部关于在全国推进城市社区建设的意见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社区建设任务中所包括拓展社区服务，具体是这五个方面：“老年人、儿童、残疾人、社会贫困户、优抚对象的社区救助和福利服务方面；社区居民便民利民服务方面；社区单位社会化服务方面；下岗职工再就业服务；社会保障社会化服务方面。”</a:t>
            </a:r>
          </a:p>
          <a:p>
            <a:pPr marR="0" lvl="2" rtl="0"/>
            <a:r>
              <a:rPr lang="zh-CN" altLang="en-US" b="0" i="0" u="none" strike="noStrike" baseline="0" dirty="0">
                <a:solidFill>
                  <a:srgbClr val="000000"/>
                </a:solidFill>
                <a:latin typeface="??-?"/>
              </a:rPr>
              <a:t>本节采用的吴鹏森、章友德关于社区服务的定义，是指“在政府的倡导和扶持下，为满足社区居民的需要，提高居民生活质量，以居民的自助与互动为基础，充分利用各种资源开展的公益性、福利性的社区福利服务与便民的社区社会化服务，是一种有偿和无偿相结合的社会服务。”</a:t>
            </a:r>
          </a:p>
          <a:p>
            <a:pPr lvl="3"/>
            <a:r>
              <a:rPr lang="zh-CN" altLang="en-US" b="0" dirty="0"/>
              <a:t> 吴鹏森、章友德编</a:t>
            </a:r>
            <a:r>
              <a:rPr lang="en-US" altLang="zh-CN" b="0" dirty="0"/>
              <a:t>.</a:t>
            </a:r>
            <a:r>
              <a:rPr lang="zh-CN" altLang="en-US" b="0" dirty="0"/>
              <a:t>城市化、犯罪与社会管理</a:t>
            </a:r>
            <a:r>
              <a:rPr lang="en-US" altLang="zh-CN" b="0" dirty="0"/>
              <a:t>[M].</a:t>
            </a:r>
            <a:r>
              <a:rPr lang="zh-CN" altLang="en-US" b="0" dirty="0"/>
              <a:t>社会科学文献出版社，</a:t>
            </a:r>
            <a:r>
              <a:rPr lang="en-US" altLang="zh-CN" b="0" dirty="0"/>
              <a:t>2013</a:t>
            </a:r>
            <a:r>
              <a:rPr lang="zh-CN" altLang="en-US" b="0" dirty="0"/>
              <a:t>年。</a:t>
            </a:r>
            <a:endParaRPr lang="en-US" altLang="zh-CN" b="0" dirty="0"/>
          </a:p>
        </p:txBody>
      </p:sp>
    </p:spTree>
    <p:extLst>
      <p:ext uri="{BB962C8B-B14F-4D97-AF65-F5344CB8AC3E}">
        <p14:creationId xmlns:p14="http://schemas.microsoft.com/office/powerpoint/2010/main" val="22476631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8C69F7-247F-4891-9327-09B92F9277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A23A333-F7D9-43AD-85E8-3BADC462712B}"/>
              </a:ext>
            </a:extLst>
          </p:cNvPr>
          <p:cNvSpPr>
            <a:spLocks noGrp="1"/>
          </p:cNvSpPr>
          <p:nvPr>
            <p:ph type="body" idx="1"/>
          </p:nvPr>
        </p:nvSpPr>
        <p:spPr/>
        <p:txBody>
          <a:bodyPr>
            <a:normAutofit fontScale="92500" lnSpcReduction="20000"/>
          </a:bodyPr>
          <a:lstStyle/>
          <a:p>
            <a:pPr marR="0" lvl="1" rtl="0"/>
            <a:r>
              <a:rPr lang="zh-CN" altLang="en-US" b="0" i="0" u="none" strike="noStrike" baseline="0" dirty="0">
                <a:solidFill>
                  <a:srgbClr val="000000"/>
                </a:solidFill>
                <a:latin typeface="??-?"/>
              </a:rPr>
              <a:t>（二）社区服务的原则</a:t>
            </a:r>
          </a:p>
          <a:p>
            <a:pPr marR="0" lvl="2" rtl="0"/>
            <a:r>
              <a:rPr lang="zh-CN" altLang="en-US" b="0" i="0" u="none" strike="noStrike" baseline="0" dirty="0">
                <a:solidFill>
                  <a:srgbClr val="000000"/>
                </a:solidFill>
                <a:latin typeface="??-?"/>
              </a:rPr>
              <a:t>根据社区服务相关政策并结合我</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城乡社区服务体系建设规划（</a:t>
            </a:r>
            <a:r>
              <a:rPr lang="en-US" altLang="zh-CN" b="0" i="0" u="none" strike="noStrike" baseline="0" dirty="0">
                <a:solidFill>
                  <a:srgbClr val="000000"/>
                </a:solidFill>
                <a:latin typeface="??-?"/>
              </a:rPr>
              <a:t>2016——-2020</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，要促进社区服务健康有序发展应要遵循如下原则：  </a:t>
            </a:r>
            <a:endParaRPr lang="en-US" altLang="zh-CN" b="0" i="0" u="none" strike="noStrike" baseline="0" dirty="0">
              <a:solidFill>
                <a:srgbClr val="000000"/>
              </a:solidFill>
              <a:latin typeface="??-?"/>
            </a:endParaRP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从实际出发和立足居民需要的原则</a:t>
            </a:r>
          </a:p>
          <a:p>
            <a:pPr marR="0" lvl="2" rtl="0"/>
            <a:r>
              <a:rPr lang="zh-CN" altLang="en-US" b="0" i="0" u="none" strike="noStrike" baseline="0" dirty="0">
                <a:solidFill>
                  <a:srgbClr val="000000"/>
                </a:solidFill>
                <a:latin typeface="??-?"/>
              </a:rPr>
              <a:t>社区服务是立足本社区，为满足社区居民需要而开展的，务必坚持从群众实际需要出发。</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人民主体，多元参与的原则</a:t>
            </a:r>
          </a:p>
          <a:p>
            <a:pPr marR="0" lvl="2" rtl="0"/>
            <a:r>
              <a:rPr lang="zh-CN" altLang="en-US" b="0" i="0" u="none" strike="noStrike" baseline="0" dirty="0">
                <a:solidFill>
                  <a:srgbClr val="000000"/>
                </a:solidFill>
                <a:latin typeface="??-?"/>
              </a:rPr>
              <a:t>社区服务只有坚持多元参与，发挥政府、社区居委会、民间组织、驻社区单位、企业及个人在社区服务中的作用，才可以整合各种资源丰富社区服务。</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社会效益优先原则</a:t>
            </a:r>
          </a:p>
          <a:p>
            <a:pPr marR="0" lvl="2" rtl="0"/>
            <a:r>
              <a:rPr lang="zh-CN" altLang="en-US" b="0" i="0" u="none" strike="noStrike" baseline="0" dirty="0">
                <a:solidFill>
                  <a:srgbClr val="000000"/>
                </a:solidFill>
                <a:latin typeface="??-?"/>
              </a:rPr>
              <a:t>社区服务具有福利性，讲究社会效益，只要把社会效益放在第一位才可以真正促进社区服务的发展。</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持续发展，创新引领的原则。要不断巩固、发展社区服务现有设施基础和制度基础，依靠机制创新、技术迭代和动能转换，推动社区服务新业态新模式加快成长。</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资源整合，精细服务的原则。最大限度集中人力、物力、财力，整合资金、资产和资源，防止重复投资、重复建设、重复供给；丰富项目，优化流程，提升品质，努力形成多层次、立体化的服务格局。</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959774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14A4F4-F573-46EE-B717-5CE4331031B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813D6EE-6E78-4137-907A-F9E9CFFCC798}"/>
              </a:ext>
            </a:extLst>
          </p:cNvPr>
          <p:cNvSpPr>
            <a:spLocks noGrp="1"/>
          </p:cNvSpPr>
          <p:nvPr>
            <p:ph type="body" idx="1"/>
          </p:nvPr>
        </p:nvSpPr>
        <p:spPr/>
        <p:txBody>
          <a:bodyPr>
            <a:normAutofit fontScale="92500" lnSpcReduction="10000"/>
          </a:bodyPr>
          <a:lstStyle/>
          <a:p>
            <a:pPr marR="0" lvl="1" rtl="0"/>
            <a:r>
              <a:rPr lang="zh-CN" altLang="en-US" b="0" i="0" u="none" strike="noStrike" baseline="0" dirty="0">
                <a:solidFill>
                  <a:srgbClr val="000000"/>
                </a:solidFill>
                <a:latin typeface="??-?"/>
              </a:rPr>
              <a:t>（二）组织设置及结构</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、村民委员会根据村民居住状况、人口多少，按照便于群众自治，有利于经济发展和社会管理的原则设立。</a:t>
            </a:r>
          </a:p>
          <a:p>
            <a:pPr marR="0" lvl="2" rtl="0"/>
            <a:r>
              <a:rPr lang="zh-CN" altLang="en-US" b="0" i="0" u="none" strike="noStrike" baseline="0" dirty="0">
                <a:solidFill>
                  <a:srgbClr val="000000"/>
                </a:solidFill>
                <a:latin typeface="??-?"/>
              </a:rPr>
              <a:t>村民委员会的设立、撤销、范围调整，由乡、民族乡、镇的人民政府提出，经村民会议讨论同意，报县级人民政府批准。</a:t>
            </a:r>
          </a:p>
          <a:p>
            <a:pPr marR="0" lvl="2" rtl="0"/>
            <a:r>
              <a:rPr lang="zh-CN" altLang="en-US" b="0" i="0" u="none" strike="noStrike" baseline="0" dirty="0">
                <a:solidFill>
                  <a:srgbClr val="000000"/>
                </a:solidFill>
                <a:latin typeface="??-?"/>
              </a:rPr>
              <a:t>从组织设置角度看，村民委员会可以根据村民居住状况、集体土地所有权关系等分设若干村民小组。</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、村民委员会由主任、副主任和委员共三至七人组成。村民委员会成员中，应当有妇女成员，多民族村民居住的村应当有人数较少的民族的成员。</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村民委员会根据需要设人民调解、治安保卫、公共卫生与计划生育等委员会。村民委员会成员可以兼任下属委员会的成员。人口少的村的村民委员会可以不设下属委员会，由村民委员会成员分工负责人民调解、治安保卫、公共卫生与计划生育等工作。可以根据本村的规模和实际情况进行组织设置。</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、应当建立村务监督委员会或其他形式的财务监督机构，负责民主理财、监督村务公开等制度的落实。</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6445695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16C660-5164-45D8-90B7-62B1478616E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58105D2-B76F-4806-80A4-F48BD0BA1283}"/>
              </a:ext>
            </a:extLst>
          </p:cNvPr>
          <p:cNvSpPr>
            <a:spLocks noGrp="1"/>
          </p:cNvSpPr>
          <p:nvPr>
            <p:ph type="body" idx="1"/>
          </p:nvPr>
        </p:nvSpPr>
        <p:spPr/>
        <p:txBody>
          <a:bodyPr>
            <a:normAutofit fontScale="85000" lnSpcReduction="20000"/>
          </a:bodyPr>
          <a:lstStyle/>
          <a:p>
            <a:pPr marR="0" lvl="0" rtl="0"/>
            <a:r>
              <a:rPr lang="zh-CN" altLang="en-US" b="0" i="0" u="none" strike="noStrike" baseline="0" dirty="0">
                <a:solidFill>
                  <a:srgbClr val="000000"/>
                </a:solidFill>
                <a:latin typeface="??-?"/>
              </a:rPr>
              <a:t>二、社区服务的类别</a:t>
            </a:r>
          </a:p>
          <a:p>
            <a:pPr marR="0" lvl="1" rtl="0"/>
            <a:r>
              <a:rPr lang="zh-CN" altLang="en-US" b="0" i="0" u="none" strike="noStrike" baseline="0" dirty="0">
                <a:solidFill>
                  <a:srgbClr val="000000"/>
                </a:solidFill>
                <a:latin typeface="??-?"/>
              </a:rPr>
              <a:t>社区服务主要是在社区中所呈现的各种服务，有些服务是带有比较明显的社会福利性的，而有些服务则具有普惠性特征，并且还可以分为有偿服务和无偿服务。下面从四类服务对社区服务进行介绍。</a:t>
            </a:r>
          </a:p>
          <a:p>
            <a:pPr marR="0" lvl="1" rtl="0"/>
            <a:r>
              <a:rPr lang="zh-CN" altLang="en-US" b="0" i="0" u="none" strike="noStrike" baseline="0" dirty="0">
                <a:solidFill>
                  <a:srgbClr val="000000"/>
                </a:solidFill>
                <a:latin typeface="??-?"/>
              </a:rPr>
              <a:t>（一）社区公共服务</a:t>
            </a:r>
          </a:p>
          <a:p>
            <a:pPr marR="0" lvl="2" rtl="0"/>
            <a:r>
              <a:rPr lang="en-US" altLang="zh-CN" b="0" i="0" u="none" strike="noStrike" baseline="0" dirty="0">
                <a:solidFill>
                  <a:srgbClr val="000000"/>
                </a:solidFill>
                <a:latin typeface="??-?"/>
              </a:rPr>
              <a:t>2011</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11</a:t>
            </a:r>
            <a:r>
              <a:rPr lang="zh-CN" altLang="en-US" b="0" i="0" u="none" strike="noStrike" baseline="0" dirty="0">
                <a:solidFill>
                  <a:srgbClr val="000000"/>
                </a:solidFill>
                <a:latin typeface="??-?"/>
              </a:rPr>
              <a:t>月国务院办公厅关于印发社区服务体系建设规划（</a:t>
            </a:r>
            <a:r>
              <a:rPr lang="en-US" altLang="zh-CN" b="0" i="0" u="none" strike="noStrike" baseline="0" dirty="0">
                <a:solidFill>
                  <a:srgbClr val="000000"/>
                </a:solidFill>
                <a:latin typeface="??-?"/>
              </a:rPr>
              <a:t>2011-2015</a:t>
            </a:r>
            <a:r>
              <a:rPr lang="zh-CN" altLang="en-US" b="0" i="0" u="none" strike="noStrike" baseline="0" dirty="0">
                <a:solidFill>
                  <a:srgbClr val="000000"/>
                </a:solidFill>
                <a:latin typeface="??-?"/>
              </a:rPr>
              <a:t>年）的通知，其中对社区服务体系的定义为：是指以社区为基本单元，以各类社区服务设施为依托，以社区全体居民、驻社区单位为对象，以公共服务、志愿服务、便民利民服务为主要内容，以满足社区居民生活需求、提高社区居民生活质量为目标，党委统一领导、政府主导支持、社会多元参与的服务网络及运行机制。</a:t>
            </a:r>
          </a:p>
          <a:p>
            <a:pPr marR="0" lvl="2" rtl="0"/>
            <a:r>
              <a:rPr lang="zh-CN" altLang="en-US" b="0" i="0" u="none" strike="noStrike" baseline="0" dirty="0">
                <a:solidFill>
                  <a:srgbClr val="000000"/>
                </a:solidFill>
                <a:latin typeface="??-?"/>
              </a:rPr>
              <a:t>紧接着提到，积极推进公共服务覆盖到社区，指出要依托社区综合服务设施和专业服务机构，面向全体社区居民开展：（</a:t>
            </a:r>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）劳动就业、社会保险、社会服务、医疗卫生、计划生育、文体教育、社区安全、法制宣传、法律服务、法律援助、人民调解、邮政服务、科普宣传、流动人口服务管理等服务项目；（</a:t>
            </a:r>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）切实保障优抚对象、低收入群体、未成年人、老年人、残疾人等社会群体服务需求；（</a:t>
            </a:r>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）做好刑释解教人员、社区服刑人员管理服务工作；（</a:t>
            </a:r>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）加强和改进对农民工及其子女的公共服务和社会管理。</a:t>
            </a:r>
          </a:p>
          <a:p>
            <a:pPr marR="0" lvl="2" rtl="0"/>
            <a:r>
              <a:rPr lang="zh-CN" altLang="en-US" b="0" i="0" u="none" strike="noStrike" baseline="0" dirty="0">
                <a:solidFill>
                  <a:srgbClr val="000000"/>
                </a:solidFill>
                <a:latin typeface="??-?"/>
              </a:rPr>
              <a:t>街道社区党组织要充分发挥领导核心作用，以开展创先争优活动为抓手，大力推进社区公共服务体系建设。建立党委统一领导、基层政府主导、社区组织协助、社会力量参与的社区公共服务新格局。可见，社区公共服务主要是党和政府主导的，提供的是更有公益性和福利性的服务内容，而服务提供方则没有过多限制。</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3236909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55E1D7-6F82-413A-8B90-554BB5E148F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0ED9C97-6615-456A-83A5-D9C1AD3E31D4}"/>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（二）社区社会工作服务</a:t>
            </a:r>
          </a:p>
          <a:p>
            <a:pPr marR="0" lvl="2" rtl="0"/>
            <a:r>
              <a:rPr lang="zh-CN" altLang="en-US" b="0" i="0" u="none" strike="noStrike" baseline="0" dirty="0">
                <a:solidFill>
                  <a:srgbClr val="000000"/>
                </a:solidFill>
                <a:latin typeface="??-?"/>
              </a:rPr>
              <a:t>民政部、财政部发布</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关于加快推进社区社会工作服务的意见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意见指出：“党的十六届六中全会以来，社区社会工作服务逐步开展，社会工作在拓展社区服务范围、深化社区服务内涵、提升社区服务水平、回应社区居民需求、加强社区凝聚力、促进社区和谐与发展等方面的专业作用得到初步显现。”</a:t>
            </a:r>
          </a:p>
          <a:p>
            <a:pPr marR="0" lvl="2" rtl="0"/>
            <a:r>
              <a:rPr lang="zh-CN" altLang="en-US" b="0" i="0" u="none" strike="noStrike" baseline="0" dirty="0">
                <a:solidFill>
                  <a:srgbClr val="000000"/>
                </a:solidFill>
                <a:latin typeface="??-?"/>
              </a:rPr>
              <a:t>意见提出总体目标：“当前和今后一个时期，要建立健全社区社会工作服务政策制度，建立完善的社区社会工作服务标准体系，形成协调有力的社区社会工作服务体制机制；加快培养一支高素质的社区社会工作专业人才队伍，发展一批数量充足、服务专业的社区社会工作服务组织，科学设置社区社会工作专业岗位；争取到</a:t>
            </a:r>
            <a:r>
              <a:rPr lang="en-US" altLang="zh-CN" b="0" i="0" u="none" strike="noStrike" baseline="0" dirty="0">
                <a:solidFill>
                  <a:srgbClr val="000000"/>
                </a:solidFill>
                <a:latin typeface="??-?"/>
              </a:rPr>
              <a:t>2020</a:t>
            </a:r>
            <a:r>
              <a:rPr lang="zh-CN" altLang="en-US" b="0" i="0" u="none" strike="noStrike" baseline="0" dirty="0">
                <a:solidFill>
                  <a:srgbClr val="000000"/>
                </a:solidFill>
                <a:latin typeface="??-?"/>
              </a:rPr>
              <a:t>年广大城乡社区自治组织成员、基层党组织成员、社区专职工作者、社区服务人员能够普遍掌握应用社会工作专业理念、知识与方法参与社区管理与服务，有效满足社区居民服务需求，促进社区和谐发展。”</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495065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F651F3-C946-4229-9541-983B2B40DBC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55DD70F-F7E8-4255-A91C-1B0388B79489}"/>
              </a:ext>
            </a:extLst>
          </p:cNvPr>
          <p:cNvSpPr>
            <a:spLocks noGrp="1"/>
          </p:cNvSpPr>
          <p:nvPr>
            <p:ph type="body" idx="1"/>
          </p:nvPr>
        </p:nvSpPr>
        <p:spPr/>
        <p:txBody>
          <a:bodyPr>
            <a:normAutofit/>
          </a:bodyPr>
          <a:lstStyle/>
          <a:p>
            <a:pPr marR="0" lvl="2" rtl="0"/>
            <a:r>
              <a:rPr lang="zh-CN" altLang="en-US" b="0" i="0" u="none" strike="noStrike" baseline="0" dirty="0">
                <a:solidFill>
                  <a:srgbClr val="000000"/>
                </a:solidFill>
                <a:latin typeface="??-?"/>
              </a:rPr>
              <a:t>可见，社区社会工作服务的内容主要是：</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、用社会工作专业能力提高社区管理与服务水平。</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、用社会工作专业能力面向城乡社区特殊、困难群体提供社会工作服务。</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、通过民办社会工作服务组织面向社区开展专业服务。</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重点开展针对老年人、未成年人、外来务工人员、残疾人和低收入家庭的社区照顾、社区融入、社区矫正、社区康复、就业辅导、精神减压与心理疏导服务。社区社会工作服务相对于其他服务来说具有更强的专业性和针对性。</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856086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2DBFD2-BD92-4E3E-969F-0B1E7159B2B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0816D28-CAFC-4D4D-8441-5D2DA0504173}"/>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（三）社区志愿服务</a:t>
            </a:r>
          </a:p>
          <a:p>
            <a:pPr marR="0" lvl="2" rtl="0"/>
            <a:r>
              <a:rPr lang="zh-CN" altLang="en-US" b="0" i="0" u="none" strike="noStrike" baseline="0" dirty="0">
                <a:solidFill>
                  <a:srgbClr val="000000"/>
                </a:solidFill>
                <a:latin typeface="??-?"/>
              </a:rPr>
              <a:t>中央精神文明建设指导委员会于</a:t>
            </a:r>
            <a:r>
              <a:rPr lang="en-US" altLang="zh-CN" b="0" i="0" u="none" strike="noStrike" baseline="0" dirty="0">
                <a:solidFill>
                  <a:srgbClr val="000000"/>
                </a:solidFill>
                <a:latin typeface="??-?"/>
              </a:rPr>
              <a:t>2008</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10</a:t>
            </a:r>
            <a:r>
              <a:rPr lang="zh-CN" altLang="en-US" b="0" i="0" u="none" strike="noStrike" baseline="0" dirty="0">
                <a:solidFill>
                  <a:srgbClr val="000000"/>
                </a:solidFill>
                <a:latin typeface="??-?"/>
              </a:rPr>
              <a:t>月颁布的</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关于深入开展志愿服务活动的意见</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指出：“要紧急抓住社会主义核心价值体系建设这个根本，贴近实际，贴近生活，贴近群众，广泛普及志愿服务理念，大力弘扬志愿精神，着力壮大志愿者队伍，着力完善志愿服务体系，使更多的人成为志愿者，使更多的志愿者成为良好社会风尚的倡导者，成为社会主义精神文明的传播者、实践者。”</a:t>
            </a:r>
          </a:p>
          <a:p>
            <a:pPr marR="0" lvl="2" rtl="0"/>
            <a:r>
              <a:rPr lang="zh-CN" altLang="en-US" b="0" i="0" u="none" strike="noStrike" baseline="0" dirty="0">
                <a:solidFill>
                  <a:srgbClr val="000000"/>
                </a:solidFill>
                <a:latin typeface="??-?"/>
              </a:rPr>
              <a:t>社区志愿服务从组织管理来划分看一种是进行正式登记的具有官方背景的，由政府发起的志愿服务，一种是属于民办的由民间组织发起的志愿服务。</a:t>
            </a:r>
          </a:p>
          <a:p>
            <a:pPr marR="0" lvl="2" rtl="0"/>
            <a:r>
              <a:rPr lang="zh-CN" altLang="en-US" b="0" i="0" u="none" strike="noStrike" baseline="0" dirty="0">
                <a:solidFill>
                  <a:srgbClr val="000000"/>
                </a:solidFill>
                <a:latin typeface="??-?"/>
              </a:rPr>
              <a:t>从社区志愿服务内容来看，可以非专业性社区志愿服务和非专性社区志愿服务。比如受过社会工作专业训练的志愿服务人员和未经专业训练的志愿服务人员提供的志愿服务。社区志愿服务具有志愿性、非营利性、服务性、区域性等特点。</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4051489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EA46B6-AC0F-42FC-9E5F-6F707CFA4CF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1A5DC72-E742-450C-A41E-4E7269600F24}"/>
              </a:ext>
            </a:extLst>
          </p:cNvPr>
          <p:cNvSpPr>
            <a:spLocks noGrp="1"/>
          </p:cNvSpPr>
          <p:nvPr>
            <p:ph type="body" idx="1"/>
          </p:nvPr>
        </p:nvSpPr>
        <p:spPr/>
        <p:txBody>
          <a:bodyPr>
            <a:normAutofit fontScale="92500" lnSpcReduction="20000"/>
          </a:bodyPr>
          <a:lstStyle/>
          <a:p>
            <a:pPr marR="0" lvl="1" rtl="0"/>
            <a:r>
              <a:rPr lang="zh-CN" altLang="en-US" b="0" i="0" u="none" strike="noStrike" baseline="0" dirty="0">
                <a:solidFill>
                  <a:srgbClr val="000000"/>
                </a:solidFill>
                <a:latin typeface="??-?"/>
              </a:rPr>
              <a:t>（四）社区便民商业性服务</a:t>
            </a:r>
          </a:p>
          <a:p>
            <a:pPr marR="0" lvl="2" rtl="0"/>
            <a:r>
              <a:rPr lang="zh-CN" altLang="en-US" b="0" i="0" u="none" strike="noStrike" baseline="0" dirty="0">
                <a:solidFill>
                  <a:srgbClr val="000000"/>
                </a:solidFill>
                <a:latin typeface="??-?"/>
              </a:rPr>
              <a:t>社区便民商业性服务和社区志愿服务不同，具有明显的商业性质。</a:t>
            </a:r>
            <a:r>
              <a:rPr lang="en-US" altLang="zh-CN" b="0" i="0" u="none" strike="noStrike" baseline="0" dirty="0">
                <a:solidFill>
                  <a:srgbClr val="000000"/>
                </a:solidFill>
                <a:latin typeface="??-?"/>
              </a:rPr>
              <a:t>2011</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12</a:t>
            </a:r>
            <a:r>
              <a:rPr lang="zh-CN" altLang="en-US" b="0" i="0" u="none" strike="noStrike" baseline="0" dirty="0">
                <a:solidFill>
                  <a:srgbClr val="000000"/>
                </a:solidFill>
                <a:latin typeface="??-?"/>
              </a:rPr>
              <a:t>月国务院办公厅关于印发</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社区服务体系建设规划（</a:t>
            </a:r>
            <a:r>
              <a:rPr lang="en-US" altLang="zh-CN" b="0" i="0" u="none" strike="noStrike" baseline="0" dirty="0">
                <a:solidFill>
                  <a:srgbClr val="000000"/>
                </a:solidFill>
                <a:latin typeface="??-?"/>
              </a:rPr>
              <a:t>2011-2015</a:t>
            </a:r>
            <a:r>
              <a:rPr lang="zh-CN" altLang="en-US" b="0" i="0" u="none" strike="noStrike" baseline="0" dirty="0">
                <a:solidFill>
                  <a:srgbClr val="000000"/>
                </a:solidFill>
                <a:latin typeface="??-?"/>
              </a:rPr>
              <a:t>年）</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的通知，要求大力发展便民利民服务。完善社区便民利民服务网络，优化社区商业结构布局。涉及如下五方面：</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、鼓励和支持各类组织、企业和个人兴办居民服务业，重点发展社区居民购物、餐饮、维修、美容美发、洗衣、家庭服务、物流配送、快递派送和再生资源回收等服务，培育新型服务业态和服务品牌。</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、鼓励有实力的企业运用连锁经营的方式到社区设立超市、便利店、标准化菜店和早餐网点等便民利民网点。</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、鼓励邮政、金融、电信、供销、燃气、自来水、电力、产品质量监督等公用事业服务单位在社区设点服务，满足居民多样化生活需求。</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、统筹家庭服务业发展，支持大型家庭服务企业运用连锁经营等方式到社区设立便民站点。涉及服务内容几乎涵盖社区居民生活的方方面面。</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推进社区诚信计量体系建设，继续实施以便利消费进社区、便民服务进家庭的社区商业“双进工程”，初步建立规划合理、结构均衡、竞争有序的社区商业体系。积极推动驻区单位后勤服务社会化。大力推行物业管理服务，建立社区管理和物业管理联动机制，提高物业服务质量。社区便民商业性服务是社区服务的充分补充，只有引入便民商业性服务社会服务才能正在做到满足社区居民的需求。</a:t>
            </a:r>
            <a:endParaRPr lang="zh-CN" altLang="en-US" dirty="0"/>
          </a:p>
        </p:txBody>
      </p:sp>
    </p:spTree>
    <p:extLst>
      <p:ext uri="{BB962C8B-B14F-4D97-AF65-F5344CB8AC3E}">
        <p14:creationId xmlns:p14="http://schemas.microsoft.com/office/powerpoint/2010/main" val="19367248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5574AE-ED57-48F4-B1FF-B68CBEF6156A}"/>
              </a:ext>
            </a:extLst>
          </p:cNvPr>
          <p:cNvSpPr>
            <a:spLocks noGrp="1"/>
          </p:cNvSpPr>
          <p:nvPr>
            <p:ph type="title"/>
          </p:nvPr>
        </p:nvSpPr>
        <p:spPr/>
        <p:txBody>
          <a:bodyPr/>
          <a:lstStyle/>
          <a:p>
            <a:pPr marR="0" rtl="0"/>
            <a:r>
              <a:rPr lang="zh-CN" altLang="en-US" b="0" i="0" u="none" strike="noStrike" kern="2200" baseline="0" dirty="0">
                <a:solidFill>
                  <a:srgbClr val="000000"/>
                </a:solidFill>
                <a:latin typeface="??-?"/>
              </a:rPr>
              <a:t>复习思考题：</a:t>
            </a:r>
          </a:p>
        </p:txBody>
      </p:sp>
      <p:sp>
        <p:nvSpPr>
          <p:cNvPr id="3" name="文本占位符 2">
            <a:extLst>
              <a:ext uri="{FF2B5EF4-FFF2-40B4-BE49-F238E27FC236}">
                <a16:creationId xmlns:a16="http://schemas.microsoft.com/office/drawing/2014/main" id="{5E5C8389-2C1A-4BD6-9BD5-780C630BD698}"/>
              </a:ext>
            </a:extLst>
          </p:cNvPr>
          <p:cNvSpPr>
            <a:spLocks noGrp="1"/>
          </p:cNvSpPr>
          <p:nvPr>
            <p:ph type="body" idx="1"/>
          </p:nvPr>
        </p:nvSpPr>
        <p:spPr/>
        <p:txBody>
          <a:bodyPr/>
          <a:lstStyle/>
          <a:p>
            <a:pPr marR="0" lvl="1"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、比较农村村民自治和城市社区居民自治在民主选举方面的异同。</a:t>
            </a:r>
          </a:p>
          <a:p>
            <a:pPr marR="0" lvl="1"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、简述城市社区建设的主要任务。</a:t>
            </a:r>
          </a:p>
          <a:p>
            <a:pPr marR="0" lvl="1"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、社区服务的基本原则有哪些？</a:t>
            </a:r>
          </a:p>
        </p:txBody>
      </p:sp>
    </p:spTree>
    <p:extLst>
      <p:ext uri="{BB962C8B-B14F-4D97-AF65-F5344CB8AC3E}">
        <p14:creationId xmlns:p14="http://schemas.microsoft.com/office/powerpoint/2010/main" val="4142180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58B58-1205-4106-8D32-9BF1629F255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F7FDDCB-875C-4729-8FE2-E013D1305C8A}"/>
              </a:ext>
            </a:extLst>
          </p:cNvPr>
          <p:cNvSpPr>
            <a:spLocks noGrp="1"/>
          </p:cNvSpPr>
          <p:nvPr>
            <p:ph type="body" idx="1"/>
          </p:nvPr>
        </p:nvSpPr>
        <p:spPr/>
        <p:txBody>
          <a:bodyPr>
            <a:normAutofit fontScale="85000" lnSpcReduction="20000"/>
          </a:bodyPr>
          <a:lstStyle/>
          <a:p>
            <a:pPr marR="0" lvl="1" rtl="0"/>
            <a:r>
              <a:rPr lang="zh-CN" altLang="en-US" b="0" i="0" u="none" strike="noStrike" baseline="0" dirty="0">
                <a:solidFill>
                  <a:srgbClr val="000000"/>
                </a:solidFill>
                <a:latin typeface="??-?"/>
              </a:rPr>
              <a:t>（三）主要职责</a:t>
            </a:r>
          </a:p>
          <a:p>
            <a:pPr marR="0" lvl="2" rtl="0"/>
            <a:r>
              <a:rPr lang="zh-CN" altLang="en-US" b="0" i="0" u="none" strike="noStrike" baseline="0" dirty="0">
                <a:solidFill>
                  <a:srgbClr val="000000"/>
                </a:solidFill>
                <a:latin typeface="??-?"/>
              </a:rPr>
              <a:t>村委会的核心功能是实施村民自治，同时也在国家治理和农村社会管理中承担着一些重要的任务，根据</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村民委员会组织法</a:t>
            </a:r>
            <a:r>
              <a:rPr lang="en-US" altLang="zh-CN" b="0" i="0" u="none" strike="noStrike" baseline="0" dirty="0">
                <a:solidFill>
                  <a:srgbClr val="000000"/>
                </a:solidFill>
                <a:latin typeface="??-?"/>
              </a:rPr>
              <a:t>》</a:t>
            </a:r>
            <a:r>
              <a:rPr lang="zh-CN" altLang="en-US" b="0" i="0" u="none" strike="noStrike" baseline="0" dirty="0">
                <a:solidFill>
                  <a:srgbClr val="000000"/>
                </a:solidFill>
                <a:latin typeface="??-?"/>
              </a:rPr>
              <a:t>，村委会的职责主要有以下几点：</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、村民委员会成员分工负责人民调解、治安保卫、公共卫生与计划生育等工作。</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、支持和组织村民依法发展各种形式的合作经济和其他经济，承担本村生产的服务和协调工作，促进农村生产建设和经济发展。</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、依照法律规定，管理本村属于村农民集体所有的土地和其他财产，引导村民合理利用自然资源，保护和改善生态环境。</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、尊重并支持集体经济组织依法独立进行经济活动的自主权，维护以家庭承包经营为基础、统分结合的双层经营体制，保障集体经济组织和村民、承包经营户、联户或者合伙的合法财产权和其他合法权益。</a:t>
            </a:r>
          </a:p>
          <a:p>
            <a:pPr marR="0" lvl="2" rtl="0"/>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宣传宪法、法律、法规和国家的政策，教育和推动村民履行法律规定的义务、爱护公共财产，维护村民的合法权益，发展文化教育，普及科技知识，促进男女平等，做好计划生育工作，促进村与村之间的团结、互助，开展多种形式的社会主义精神文明建设活动。</a:t>
            </a:r>
          </a:p>
          <a:p>
            <a:pPr marR="0" lvl="2" rtl="0"/>
            <a:r>
              <a:rPr lang="en-US" altLang="zh-CN" b="0" i="0" u="none" strike="noStrike" baseline="0" dirty="0">
                <a:solidFill>
                  <a:srgbClr val="000000"/>
                </a:solidFill>
                <a:latin typeface="??-?"/>
              </a:rPr>
              <a:t>6</a:t>
            </a:r>
            <a:r>
              <a:rPr lang="zh-CN" altLang="en-US" b="0" i="0" u="none" strike="noStrike" baseline="0" dirty="0">
                <a:solidFill>
                  <a:srgbClr val="000000"/>
                </a:solidFill>
                <a:latin typeface="??-?"/>
              </a:rPr>
              <a:t>、支持服务性、公益性、互助性社会组织依法开展活动，推动农村社区建设。多民族村民居住的村，村民委员会应当教育和引导各民族村民增进团结、互相尊重、互相帮助。</a:t>
            </a:r>
          </a:p>
          <a:p>
            <a:pPr marR="0" lvl="2" rtl="0"/>
            <a:r>
              <a:rPr lang="en-US" altLang="zh-CN" b="0" i="0" u="none" strike="noStrike" baseline="0" dirty="0">
                <a:solidFill>
                  <a:srgbClr val="000000"/>
                </a:solidFill>
                <a:latin typeface="??-?"/>
              </a:rPr>
              <a:t>7</a:t>
            </a:r>
            <a:r>
              <a:rPr lang="zh-CN" altLang="en-US" b="0" i="0" u="none" strike="noStrike" baseline="0" dirty="0">
                <a:solidFill>
                  <a:srgbClr val="000000"/>
                </a:solidFill>
                <a:latin typeface="??-?"/>
              </a:rPr>
              <a:t>、遵守宪法、法律、法规和国家的政策，遵守并组织实施村民自治章程、村规民约，执行村民会议、村民代表会议的决定、决议，办事公道，廉洁奉公，热心为村民服务，接受村民监督。</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2093575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08A9E4-D53A-44C9-AE26-C4189CAD8BD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FC65A6B-F0FF-402C-9642-7995EA18342F}"/>
              </a:ext>
            </a:extLst>
          </p:cNvPr>
          <p:cNvSpPr>
            <a:spLocks noGrp="1"/>
          </p:cNvSpPr>
          <p:nvPr>
            <p:ph type="body" idx="1"/>
          </p:nvPr>
        </p:nvSpPr>
        <p:spPr/>
        <p:txBody>
          <a:bodyPr>
            <a:normAutofit/>
          </a:bodyPr>
          <a:lstStyle/>
          <a:p>
            <a:pPr marR="0" lvl="0" rtl="0"/>
            <a:r>
              <a:rPr lang="zh-CN" altLang="en-US" b="0" i="0" u="none" strike="noStrike" baseline="0" dirty="0">
                <a:solidFill>
                  <a:srgbClr val="000000"/>
                </a:solidFill>
                <a:latin typeface="??-?"/>
              </a:rPr>
              <a:t>二、村民委员会选举</a:t>
            </a:r>
          </a:p>
          <a:p>
            <a:pPr marR="0" lvl="1" rtl="0"/>
            <a:r>
              <a:rPr lang="zh-CN" altLang="en-US" b="0" i="0" u="none" strike="noStrike" baseline="0" dirty="0">
                <a:solidFill>
                  <a:srgbClr val="000000"/>
                </a:solidFill>
                <a:latin typeface="??-?"/>
              </a:rPr>
              <a:t>（一）关于村民委员会选举的产生和主要职责</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、村民选择委员会的产生</a:t>
            </a:r>
          </a:p>
          <a:p>
            <a:pPr marR="0" lvl="2" rtl="0"/>
            <a:r>
              <a:rPr lang="zh-CN" altLang="en-US" b="0" i="0" u="none" strike="noStrike" baseline="0" dirty="0">
                <a:solidFill>
                  <a:srgbClr val="000000"/>
                </a:solidFill>
                <a:latin typeface="??-?"/>
              </a:rPr>
              <a:t>村民委员会的选举由村民选举委员会主持。村民选举委员会由主任和委员组成，在村民会议、村民代表会议或者各村民小组会议上，“由村民直接选举产生”。实行少数服从多数的议事原则。</a:t>
            </a:r>
          </a:p>
          <a:p>
            <a:pPr lvl="3"/>
            <a:r>
              <a:rPr lang="zh-CN" altLang="en-US" b="0" dirty="0"/>
              <a:t> 民政部基层政权和社区建设司</a:t>
            </a:r>
            <a:r>
              <a:rPr lang="en-US" altLang="zh-CN" b="0" dirty="0"/>
              <a:t>.</a:t>
            </a:r>
            <a:r>
              <a:rPr lang="zh-CN" altLang="en-US" b="0" dirty="0"/>
              <a:t>中华人民共和国村民委员会选举规程</a:t>
            </a:r>
            <a:r>
              <a:rPr lang="en-US" altLang="zh-CN" b="0" dirty="0"/>
              <a:t>[M].</a:t>
            </a:r>
            <a:r>
              <a:rPr lang="zh-CN" altLang="en-US" b="0" dirty="0"/>
              <a:t>中国社会出版社，</a:t>
            </a:r>
            <a:r>
              <a:rPr lang="en-US" altLang="zh-CN" b="0" dirty="0"/>
              <a:t>2001</a:t>
            </a:r>
            <a:r>
              <a:rPr lang="zh-CN" altLang="en-US" b="0" dirty="0"/>
              <a:t>年，第</a:t>
            </a:r>
            <a:r>
              <a:rPr lang="en-US" altLang="zh-CN" b="0" dirty="0"/>
              <a:t>45</a:t>
            </a:r>
            <a:r>
              <a:rPr lang="zh-CN" altLang="en-US" b="0" dirty="0"/>
              <a:t>页。</a:t>
            </a:r>
          </a:p>
          <a:p>
            <a:pPr marR="0" lvl="2" rtl="0"/>
            <a:r>
              <a:rPr lang="zh-CN" altLang="en-US" b="0" i="0" u="none" strike="noStrike" baseline="0" dirty="0">
                <a:solidFill>
                  <a:srgbClr val="000000"/>
                </a:solidFill>
                <a:latin typeface="??-?"/>
              </a:rPr>
              <a:t>村民选举委员会成员被提名为村民委员会成员候选人，应当退出村民选举委员会。任何组织或者个人不得指定、委派或者撤换村民委员会成员。</a:t>
            </a:r>
          </a:p>
          <a:p>
            <a:pPr marR="0" lvl="2" rtl="0"/>
            <a:r>
              <a:rPr lang="zh-CN" altLang="en-US" b="0" i="0" u="none" strike="noStrike" baseline="0" dirty="0">
                <a:solidFill>
                  <a:srgbClr val="000000"/>
                </a:solidFill>
                <a:latin typeface="??-?"/>
              </a:rPr>
              <a:t>村民选举委员会“每届任期</a:t>
            </a:r>
            <a:r>
              <a:rPr lang="en-US" altLang="zh-CN" b="0" i="0" u="none" strike="noStrike" baseline="0" dirty="0">
                <a:solidFill>
                  <a:srgbClr val="000000"/>
                </a:solidFill>
                <a:latin typeface="??-?"/>
              </a:rPr>
              <a:t>5</a:t>
            </a:r>
            <a:r>
              <a:rPr lang="zh-CN" altLang="en-US" b="0" i="0" u="none" strike="noStrike" baseline="0" dirty="0">
                <a:solidFill>
                  <a:srgbClr val="000000"/>
                </a:solidFill>
                <a:latin typeface="??-?"/>
              </a:rPr>
              <a:t>年，届满应当及时举行换届选举”。村民委员会成员可以连选连任。成员退出或者因其他原因出缺的，按照原推选结果依次递补，也可以另行推选。</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4097684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C180DF-6B5A-44D4-A1D3-A7D8246CED6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74022EB-AB39-498A-9464-92737157672D}"/>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、村民选举委员会的职责</a:t>
            </a:r>
          </a:p>
          <a:p>
            <a:pPr marR="0" lvl="2" rtl="0"/>
            <a:r>
              <a:rPr lang="zh-CN" altLang="en-US" b="0" i="0" u="none" strike="noStrike" baseline="0" dirty="0">
                <a:solidFill>
                  <a:srgbClr val="000000"/>
                </a:solidFill>
                <a:latin typeface="??-?"/>
              </a:rPr>
              <a:t>制定村民委员会选举工作方案；宣传有关村民委员会选举的法律、法规和政策；解答有关选举咨询；召开选举工作会议，部署选举工作；提名和培训本村选举工作人员；公布选举日、投票地点和时间确定投票方式；登记参加选举的村民，公布参加选举村民的名单，颁发参选证；组织村民提名确定村民委员会成员候选人，组织选举竞争活动；办理委托投票首先；职责或者领取选票、制作票箱，布置选举大会会场、分会场或者投票站；组织投票，主持选举大会，确认选举是否有效，公布并上报选举结果和当选名单；建立选举工作档案，主持新老村民委员会的工作移交；受理申诉，处理选举纠纷；办理选举工作中的其他事项。</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1605561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32BF5A-BFFF-4B3B-A908-B45B5D0572F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AFA4B1E-75E2-4684-B540-D21495E4D48F}"/>
              </a:ext>
            </a:extLst>
          </p:cNvPr>
          <p:cNvSpPr>
            <a:spLocks noGrp="1"/>
          </p:cNvSpPr>
          <p:nvPr>
            <p:ph type="body" idx="1"/>
          </p:nvPr>
        </p:nvSpPr>
        <p:spPr/>
        <p:txBody>
          <a:bodyPr>
            <a:normAutofit/>
          </a:bodyPr>
          <a:lstStyle/>
          <a:p>
            <a:pPr marR="0" lvl="1" rtl="0"/>
            <a:r>
              <a:rPr lang="zh-CN" altLang="en-US" b="0" i="0" u="none" strike="noStrike" baseline="0" dirty="0">
                <a:solidFill>
                  <a:srgbClr val="000000"/>
                </a:solidFill>
                <a:latin typeface="??-?"/>
              </a:rPr>
              <a:t>（二）选民登记</a:t>
            </a:r>
          </a:p>
          <a:p>
            <a:pPr marR="0" lvl="2" rtl="0"/>
            <a:r>
              <a:rPr lang="en-US" altLang="zh-CN" b="0" i="0" u="none" strike="noStrike" baseline="0" dirty="0">
                <a:solidFill>
                  <a:srgbClr val="000000"/>
                </a:solidFill>
                <a:latin typeface="??-?"/>
              </a:rPr>
              <a:t>1</a:t>
            </a:r>
            <a:r>
              <a:rPr lang="zh-CN" altLang="en-US" b="0" i="0" u="none" strike="noStrike" baseline="0" dirty="0">
                <a:solidFill>
                  <a:srgbClr val="000000"/>
                </a:solidFill>
                <a:latin typeface="??-?"/>
              </a:rPr>
              <a:t>、村民委员会选举前，应当对下列人员进行登记，列入参加选举的村民名单：“户籍在本村并且在本村居住的村民；户籍在本村，不在本村居住，本人表示参加选举的村民；户籍不在本村，在本村居住一年以上，本人申请参加选举，并且经村民会议或者村民代表会议同意参加选举的公民”。已在户籍所在村或者居住村登记参加选举的村民，不得再参加其他地方村民委员会的选举。</a:t>
            </a:r>
          </a:p>
          <a:p>
            <a:pPr marR="0" lvl="2" rtl="0"/>
            <a:r>
              <a:rPr lang="en-US" altLang="zh-CN" b="0" i="0" u="none" strike="noStrike" baseline="0" dirty="0">
                <a:solidFill>
                  <a:srgbClr val="000000"/>
                </a:solidFill>
                <a:latin typeface="??-?"/>
              </a:rPr>
              <a:t>2</a:t>
            </a:r>
            <a:r>
              <a:rPr lang="zh-CN" altLang="en-US" b="0" i="0" u="none" strike="noStrike" baseline="0" dirty="0">
                <a:solidFill>
                  <a:srgbClr val="000000"/>
                </a:solidFill>
                <a:latin typeface="??-?"/>
              </a:rPr>
              <a:t>、既可以以村民小组为单位设立登记站，村民到站登记；也可以由登记员入户登记。村民选举委员会应当对登记参加选举的村民名单进行造册。</a:t>
            </a:r>
          </a:p>
          <a:p>
            <a:pPr marR="0" lvl="2" rtl="0"/>
            <a:r>
              <a:rPr lang="en-US" altLang="zh-CN" b="0" i="0" u="none" strike="noStrike" baseline="0" dirty="0">
                <a:solidFill>
                  <a:srgbClr val="000000"/>
                </a:solidFill>
                <a:latin typeface="??-?"/>
              </a:rPr>
              <a:t>3</a:t>
            </a:r>
            <a:r>
              <a:rPr lang="zh-CN" altLang="en-US" b="0" i="0" u="none" strike="noStrike" baseline="0" dirty="0">
                <a:solidFill>
                  <a:srgbClr val="000000"/>
                </a:solidFill>
                <a:latin typeface="??-?"/>
              </a:rPr>
              <a:t>、登记参加选举的村民名单应当在选举日的二十日前由村民选举委员会公布。对登记参加选举的村民名单有异议的，应当自名单公布之日起五日内向村民选举委员会申诉，村民选举委员会应当自收到申诉之日起三日内作出处理决定，并公布处理结果。</a:t>
            </a:r>
          </a:p>
          <a:p>
            <a:pPr marR="0" lvl="2" rtl="0"/>
            <a:r>
              <a:rPr lang="en-US" altLang="zh-CN" b="0" i="0" u="none" strike="noStrike" baseline="0" dirty="0">
                <a:solidFill>
                  <a:srgbClr val="000000"/>
                </a:solidFill>
                <a:latin typeface="??-?"/>
              </a:rPr>
              <a:t>4</a:t>
            </a:r>
            <a:r>
              <a:rPr lang="zh-CN" altLang="en-US" b="0" i="0" u="none" strike="noStrike" baseline="0" dirty="0">
                <a:solidFill>
                  <a:srgbClr val="000000"/>
                </a:solidFill>
                <a:latin typeface="??-?"/>
              </a:rPr>
              <a:t>、选举日前，村民选举委员会应当根据登记参加选举的村民名单填写、发放参选凭证，并由村民签收；投票选举时，村民凭参选证领取选票。</a:t>
            </a:r>
            <a:endParaRPr lang="en-US" altLang="zh-CN" b="0" i="0" u="none" strike="noStrike" baseline="0" dirty="0">
              <a:solidFill>
                <a:srgbClr val="000000"/>
              </a:solidFill>
              <a:latin typeface="??-?"/>
            </a:endParaRPr>
          </a:p>
        </p:txBody>
      </p:sp>
    </p:spTree>
    <p:extLst>
      <p:ext uri="{BB962C8B-B14F-4D97-AF65-F5344CB8AC3E}">
        <p14:creationId xmlns:p14="http://schemas.microsoft.com/office/powerpoint/2010/main" val="35675172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11</TotalTime>
  <Words>10667</Words>
  <Application>Microsoft Office PowerPoint</Application>
  <PresentationFormat>宽屏</PresentationFormat>
  <Paragraphs>251</Paragraphs>
  <Slides>55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55</vt:i4>
      </vt:variant>
    </vt:vector>
  </HeadingPairs>
  <TitlesOfParts>
    <vt:vector size="64" baseType="lpstr">
      <vt:lpstr>??-?</vt:lpstr>
      <vt:lpstr>仿宋_GB2312</vt:lpstr>
      <vt:lpstr>黑体</vt:lpstr>
      <vt:lpstr>宋体</vt:lpstr>
      <vt:lpstr>Lucida Sans Unicode</vt:lpstr>
      <vt:lpstr>Verdana</vt:lpstr>
      <vt:lpstr>Wingdings 2</vt:lpstr>
      <vt:lpstr>Wingdings 3</vt:lpstr>
      <vt:lpstr>学院主题（宽）</vt:lpstr>
      <vt:lpstr>第八章 我国城乡基层群众自治和社区建设法规与政策</vt:lpstr>
      <vt:lpstr>PowerPoint 演示文稿</vt:lpstr>
      <vt:lpstr>第一节 农村村民自治法规与政策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城市社区居民自治法规与政策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城乡社区建设法规与政策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城乡社区服务法规与政策</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我国城乡基层群众自治和社区建设法规与政策</dc:title>
  <dc:creator>HSW</dc:creator>
  <cp:lastModifiedBy>HSW</cp:lastModifiedBy>
  <cp:revision>2</cp:revision>
  <dcterms:created xsi:type="dcterms:W3CDTF">2024-04-29T02:45:42Z</dcterms:created>
  <dcterms:modified xsi:type="dcterms:W3CDTF">2024-04-29T02:57:15Z</dcterms:modified>
</cp:coreProperties>
</file>