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57" r:id="rId3"/>
    <p:sldId id="265" r:id="rId4"/>
    <p:sldId id="266" r:id="rId5"/>
    <p:sldId id="267" r:id="rId6"/>
    <p:sldId id="259" r:id="rId7"/>
    <p:sldId id="269" r:id="rId8"/>
    <p:sldId id="268"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62"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264"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9864" autoAdjust="0"/>
    <p:restoredTop sz="86418" autoAdjust="0"/>
  </p:normalViewPr>
  <p:slideViewPr>
    <p:cSldViewPr snapToGrid="0" showGuides="1">
      <p:cViewPr varScale="1">
        <p:scale>
          <a:sx n="55" d="100"/>
          <a:sy n="55" d="100"/>
        </p:scale>
        <p:origin x="76" y="4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A16BF8F3-3095-4767-AD65-B6A766495727}" type="datetimeFigureOut">
              <a:rPr lang="zh-CN" altLang="en-US" smtClean="0"/>
              <a:t>2024/4/24</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C01FDCB7-26FB-4EE2-86CD-288318547B35}" type="slidenum">
              <a:rPr lang="zh-CN" altLang="en-US" smtClean="0"/>
              <a:t>‹#›</a:t>
            </a:fld>
            <a:endParaRPr lang="zh-CN" altLang="en-US"/>
          </a:p>
        </p:txBody>
      </p:sp>
    </p:spTree>
    <p:extLst>
      <p:ext uri="{BB962C8B-B14F-4D97-AF65-F5344CB8AC3E}">
        <p14:creationId xmlns:p14="http://schemas.microsoft.com/office/powerpoint/2010/main" val="980334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A16BF8F3-3095-4767-AD65-B6A766495727}" type="datetimeFigureOut">
              <a:rPr lang="zh-CN" altLang="en-US" smtClean="0"/>
              <a:t>2024/4/24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1FDCB7-26FB-4EE2-86CD-288318547B35}" type="slidenum">
              <a:rPr lang="zh-CN" altLang="en-US" smtClean="0"/>
              <a:t>‹#›</a:t>
            </a:fld>
            <a:endParaRPr lang="zh-CN" altLang="en-US"/>
          </a:p>
        </p:txBody>
      </p:sp>
    </p:spTree>
    <p:extLst>
      <p:ext uri="{BB962C8B-B14F-4D97-AF65-F5344CB8AC3E}">
        <p14:creationId xmlns:p14="http://schemas.microsoft.com/office/powerpoint/2010/main" val="3904766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A16BF8F3-3095-4767-AD65-B6A766495727}" type="datetimeFigureOut">
              <a:rPr lang="zh-CN" altLang="en-US" smtClean="0"/>
              <a:t>2024/4/24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1FDCB7-26FB-4EE2-86CD-288318547B35}" type="slidenum">
              <a:rPr lang="zh-CN" altLang="en-US" smtClean="0"/>
              <a:t>‹#›</a:t>
            </a:fld>
            <a:endParaRPr lang="zh-CN" altLang="en-US"/>
          </a:p>
        </p:txBody>
      </p:sp>
    </p:spTree>
    <p:extLst>
      <p:ext uri="{BB962C8B-B14F-4D97-AF65-F5344CB8AC3E}">
        <p14:creationId xmlns:p14="http://schemas.microsoft.com/office/powerpoint/2010/main" val="216187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0FFCAF-C678-408E-AF09-13CCD208102C}"/>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192D29E-37D0-4B82-A659-F7C0F31DFDCB}"/>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6709B0C-6CFA-4C7F-8FD2-3BA8C01FA064}"/>
              </a:ext>
            </a:extLst>
          </p:cNvPr>
          <p:cNvSpPr>
            <a:spLocks noGrp="1"/>
          </p:cNvSpPr>
          <p:nvPr>
            <p:ph type="dt" sz="half" idx="10"/>
          </p:nvPr>
        </p:nvSpPr>
        <p:spPr/>
        <p:txBody>
          <a:bodyPr/>
          <a:lstStyle/>
          <a:p>
            <a:fld id="{A16BF8F3-3095-4767-AD65-B6A766495727}" type="datetimeFigureOut">
              <a:rPr lang="zh-CN" altLang="en-US" smtClean="0"/>
              <a:t>2024/4/24</a:t>
            </a:fld>
            <a:endParaRPr lang="zh-CN" altLang="en-US"/>
          </a:p>
        </p:txBody>
      </p:sp>
      <p:sp>
        <p:nvSpPr>
          <p:cNvPr id="5" name="页脚占位符 4">
            <a:extLst>
              <a:ext uri="{FF2B5EF4-FFF2-40B4-BE49-F238E27FC236}">
                <a16:creationId xmlns:a16="http://schemas.microsoft.com/office/drawing/2014/main" id="{43CF04BC-37CA-44A3-8777-7A4A9A6ECBB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D1AFFB1-3235-4686-AC1E-0F3313EB8685}"/>
              </a:ext>
            </a:extLst>
          </p:cNvPr>
          <p:cNvSpPr>
            <a:spLocks noGrp="1"/>
          </p:cNvSpPr>
          <p:nvPr>
            <p:ph type="sldNum" sz="quarter" idx="12"/>
          </p:nvPr>
        </p:nvSpPr>
        <p:spPr/>
        <p:txBody>
          <a:bodyPr/>
          <a:lstStyle/>
          <a:p>
            <a:fld id="{C01FDCB7-26FB-4EE2-86CD-288318547B35}" type="slidenum">
              <a:rPr lang="zh-CN" altLang="en-US" smtClean="0"/>
              <a:t>‹#›</a:t>
            </a:fld>
            <a:endParaRPr lang="zh-CN" altLang="en-US"/>
          </a:p>
        </p:txBody>
      </p:sp>
    </p:spTree>
    <p:extLst>
      <p:ext uri="{BB962C8B-B14F-4D97-AF65-F5344CB8AC3E}">
        <p14:creationId xmlns:p14="http://schemas.microsoft.com/office/powerpoint/2010/main" val="3808414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A16BF8F3-3095-4767-AD65-B6A766495727}" type="datetimeFigureOut">
              <a:rPr lang="zh-CN" altLang="en-US" smtClean="0"/>
              <a:t>2024/4/24</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C01FDCB7-26FB-4EE2-86CD-288318547B35}"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174840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A16BF8F3-3095-4767-AD65-B6A766495727}" type="datetimeFigureOut">
              <a:rPr lang="zh-CN" altLang="en-US" smtClean="0"/>
              <a:t>2024/4/24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1FDCB7-26FB-4EE2-86CD-288318547B35}"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327973443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A16BF8F3-3095-4767-AD65-B6A766495727}" type="datetimeFigureOut">
              <a:rPr lang="zh-CN" altLang="en-US" smtClean="0"/>
              <a:t>2024/4/24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1FDCB7-26FB-4EE2-86CD-288318547B35}"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883667772"/>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A16BF8F3-3095-4767-AD65-B6A766495727}" type="datetimeFigureOut">
              <a:rPr lang="zh-CN" altLang="en-US" smtClean="0"/>
              <a:t>2024/4/24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1FDCB7-26FB-4EE2-86CD-288318547B35}"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96515541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6BF8F3-3095-4767-AD65-B6A766495727}" type="datetimeFigureOut">
              <a:rPr lang="zh-CN" altLang="en-US" smtClean="0"/>
              <a:t>2024/4/24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1FDCB7-26FB-4EE2-86CD-288318547B35}"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143593517"/>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6BF8F3-3095-4767-AD65-B6A766495727}" type="datetimeFigureOut">
              <a:rPr lang="zh-CN" altLang="en-US" smtClean="0"/>
              <a:t>2024/4/24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1FDCB7-26FB-4EE2-86CD-288318547B35}" type="slidenum">
              <a:rPr lang="zh-CN" altLang="en-US" smtClean="0"/>
              <a:t>‹#›</a:t>
            </a:fld>
            <a:endParaRPr lang="zh-CN" altLang="en-US"/>
          </a:p>
        </p:txBody>
      </p:sp>
    </p:spTree>
    <p:extLst>
      <p:ext uri="{BB962C8B-B14F-4D97-AF65-F5344CB8AC3E}">
        <p14:creationId xmlns:p14="http://schemas.microsoft.com/office/powerpoint/2010/main" val="3660609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A16BF8F3-3095-4767-AD65-B6A766495727}" type="datetimeFigureOut">
              <a:rPr lang="zh-CN" altLang="en-US" smtClean="0"/>
              <a:t>2024/4/24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1FDCB7-26FB-4EE2-86CD-288318547B35}"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787008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A16BF8F3-3095-4767-AD65-B6A766495727}" type="datetimeFigureOut">
              <a:rPr lang="zh-CN" altLang="en-US" smtClean="0"/>
              <a:t>2024/4/24</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C01FDCB7-26FB-4EE2-86CD-288318547B35}"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8631769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A16BF8F3-3095-4767-AD65-B6A766495727}" type="datetimeFigureOut">
              <a:rPr lang="zh-CN" altLang="en-US" smtClean="0"/>
              <a:t>2024/4/24</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C01FDCB7-26FB-4EE2-86CD-288318547B35}"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97740947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https://baike.baidu.com/item/%E7%A4%BE%E4%BC%9A%E4%B8%BB%E4%B9%89%E7%8E%B0%E4%BB%A3%E5%8C%96%E5%BB%BA%E8%AE%BE" TargetMode="External"/><Relationship Id="rId2" Type="http://schemas.openxmlformats.org/officeDocument/2006/relationships/hyperlink" Target="https://baike.baidu.com/item/%E8%BD%AC%E4%B8%9A%E5%B9%B2%E9%83%A8" TargetMode="Externa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hyperlink" Target="https://baike.baidu.com/item/%E7%A4%BE%E4%BC%9A%E4%B8%BB%E4%B9%89%E7%8E%B0%E4%BB%A3%E5%8C%96%E5%BB%BA%E8%AE%BE/998853" TargetMode="External"/><Relationship Id="rId2" Type="http://schemas.openxmlformats.org/officeDocument/2006/relationships/hyperlink" Target="https://baike.baidu.com/item/%E4%BF%9D%E5%8D%AB%E7%A5%96%E5%9B%BD" TargetMode="External"/><Relationship Id="rId1" Type="http://schemas.openxmlformats.org/officeDocument/2006/relationships/slideLayout" Target="../slideLayouts/slideLayout12.xml"/><Relationship Id="rId4" Type="http://schemas.openxmlformats.org/officeDocument/2006/relationships/hyperlink" Target="https://baike.baidu.com/item/%E7%89%BA%E7%89%B2"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hyperlink" Target="https://www.baidu.com/s?wd=%E7%A4%BE%E4%BC%9A%E7%BB%9F%E7%AD%B9&amp;tn=SE_PcZhidaonwhc_ngpagmjz&amp;rsv_dl=gh_pc_zhidao" TargetMode="External"/><Relationship Id="rId2" Type="http://schemas.openxmlformats.org/officeDocument/2006/relationships/hyperlink" Target="https://www.baidu.com/s?wd=%E8%B4%A2%E6%94%BF%E6%8B%A8%E6%AC%BE&amp;tn=SE_PcZhidaonwhc_ngpagmjz&amp;rsv_dl=gh_pc_zhidao" TargetMode="External"/><Relationship Id="rId1" Type="http://schemas.openxmlformats.org/officeDocument/2006/relationships/slideLayout" Target="../slideLayouts/slideLayout12.xml"/><Relationship Id="rId5" Type="http://schemas.openxmlformats.org/officeDocument/2006/relationships/hyperlink" Target="http://www.chinalawedu.com/falvfagui/" TargetMode="External"/><Relationship Id="rId4" Type="http://schemas.openxmlformats.org/officeDocument/2006/relationships/hyperlink" Target="https://www.baidu.com/s?wd=%E5%9C%B0%E6%96%B9%E4%BA%BA%E6%B0%91%E6%94%BF%E5%BA%9C&amp;tn=SE_PcZhidaonwhc_ngpagmjz&amp;rsv_dl=gh_pc_zhidao"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AF1AE7-CD18-415E-9E99-F22267D536F3}"/>
              </a:ext>
            </a:extLst>
          </p:cNvPr>
          <p:cNvSpPr>
            <a:spLocks noGrp="1"/>
          </p:cNvSpPr>
          <p:nvPr>
            <p:ph type="ctrTitle"/>
          </p:nvPr>
        </p:nvSpPr>
        <p:spPr/>
        <p:txBody>
          <a:bodyPr/>
          <a:lstStyle/>
          <a:p>
            <a:pPr marR="0" rtl="0"/>
            <a:r>
              <a:rPr lang="zh-CN" altLang="en-US" b="1" i="0" u="none" strike="noStrike" kern="2200" baseline="0" dirty="0">
                <a:latin typeface="等线" panose="02010600030101010101" pitchFamily="2" charset="-122"/>
                <a:ea typeface="等线" panose="02010600030101010101" pitchFamily="2" charset="-122"/>
              </a:rPr>
              <a:t>第三章 社会优抚法规与政策</a:t>
            </a:r>
            <a:endParaRPr lang="zh-CN" altLang="en-US" b="1" i="0" u="none" strike="noStrike" kern="2200" baseline="0" dirty="0">
              <a:latin typeface="Times New Roman" panose="02020603050405020304" pitchFamily="18" charset="0"/>
              <a:ea typeface="等线" panose="02010600030101010101" pitchFamily="2" charset="-122"/>
            </a:endParaRPr>
          </a:p>
        </p:txBody>
      </p:sp>
      <p:sp>
        <p:nvSpPr>
          <p:cNvPr id="4" name="副标题 3">
            <a:extLst>
              <a:ext uri="{FF2B5EF4-FFF2-40B4-BE49-F238E27FC236}">
                <a16:creationId xmlns:a16="http://schemas.microsoft.com/office/drawing/2014/main" id="{0A4DDC5B-C780-475D-A3B9-ED7CDCAE4589}"/>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007448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5CB69D-0E5F-48BE-A49F-0293F42C1C0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C112A1A-64DA-4A1D-AC03-162EA850B5BE}"/>
              </a:ext>
            </a:extLst>
          </p:cNvPr>
          <p:cNvSpPr>
            <a:spLocks noGrp="1"/>
          </p:cNvSpPr>
          <p:nvPr>
            <p:ph type="body" idx="1"/>
          </p:nvPr>
        </p:nvSpPr>
        <p:spPr/>
        <p:txBody>
          <a:bodyPr>
            <a:normAutofit fontScale="92500" lnSpcReduction="20000"/>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社会优待</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）义务兵和初级士官及其家属享受的相关优待</a:t>
            </a:r>
          </a:p>
          <a:p>
            <a:pPr marR="0" lvl="4" rtl="0"/>
            <a:r>
              <a:rPr lang="zh-CN" altLang="en-US" b="0" i="0" u="none" strike="noStrike" kern="100" baseline="0" dirty="0">
                <a:latin typeface="宋体" panose="02010600030101010101" pitchFamily="2" charset="-122"/>
                <a:ea typeface="宋体" panose="02010600030101010101" pitchFamily="2" charset="-122"/>
              </a:rPr>
              <a:t>义务兵从部队发出的平信，免费邮递。义务兵和初级士官入伍前是国家机关、社会团体、企业事业单位职工（含合同制人员）的，退出现役后，允许复工复职，并享受不低于本单位同岗位（工种）、同工龄职工的各项待遇；服现役期间，其家属继续享受该单位职工家属的有关福利待遇。义务兵和初级士官入伍前的承包地（山、林）等，应当保留；服现役期间，除依照国家有关规定和承包合同的约定缴纳有关税费外，免除其他负担。</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）医疗优待</a:t>
            </a:r>
          </a:p>
          <a:p>
            <a:pPr marR="0" lvl="4" rtl="0"/>
            <a:r>
              <a:rPr lang="zh-CN" altLang="en-US" b="0" i="0" u="none" strike="noStrike" kern="100" baseline="0" dirty="0">
                <a:latin typeface="宋体" panose="02010600030101010101" pitchFamily="2" charset="-122"/>
                <a:ea typeface="宋体" panose="02010600030101010101" pitchFamily="2" charset="-122"/>
              </a:rPr>
              <a:t>“国家对一级至六级残疾军人的医疗费用按照规定予以保障，由所在医疗保险统筹地区社会保险经办机构单独列账管理。具体办法由国务院民政部门会同国务院人力资源社会保障部门、财政部门规定；七级至十级残疾军人旧伤复发的医疗费用，已经参加工伤保险的，由工伤保险基金支付，未参加工伤保险，有工作的由工作单位解决，没有工作的由当地县级以上地方人民政府负责解决；七级至十级残疾军人旧伤复发以外的医疗费用，未参加医疗保险且本人支付有困难的，由当地县级以上地方人民政府酌情给予补助；残疾军人、复员军人、带病回乡退伍军人以及因公牺牲军人遗属、病故军人遗属享受医疗优惠待遇。”具体办法由省、自治区、直辖市人民政府规定。中央财政对抚恤优待对象人数较多的困难地区给予适当补助，用于帮助解决抚恤优待对象的医疗费用困难问题。</a:t>
            </a:r>
          </a:p>
          <a:p>
            <a:pPr lvl="5"/>
            <a:r>
              <a:rPr lang="zh-CN" altLang="en-US" b="0" dirty="0"/>
              <a:t> 王广怀</a:t>
            </a:r>
            <a:r>
              <a:rPr lang="en-US" altLang="zh-CN" b="0" dirty="0"/>
              <a:t>,</a:t>
            </a:r>
            <a:r>
              <a:rPr lang="zh-CN" altLang="en-US" b="0" dirty="0"/>
              <a:t>罗军</a:t>
            </a:r>
            <a:r>
              <a:rPr lang="en-US" altLang="zh-CN" b="0" dirty="0"/>
              <a:t>.</a:t>
            </a:r>
            <a:r>
              <a:rPr lang="zh-CN" altLang="en-US" b="0" dirty="0"/>
              <a:t>军人抚恤优待法律制度的法理学分析</a:t>
            </a:r>
            <a:r>
              <a:rPr lang="en-US" altLang="zh-CN" b="0" dirty="0"/>
              <a:t>[J].</a:t>
            </a:r>
            <a:r>
              <a:rPr lang="zh-CN" altLang="en-US" b="0" dirty="0"/>
              <a:t>军事经济研究</a:t>
            </a:r>
            <a:r>
              <a:rPr lang="en-US" altLang="zh-CN" b="0" dirty="0"/>
              <a:t>,2007(06):57-59.</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）单位优待</a:t>
            </a:r>
          </a:p>
          <a:p>
            <a:pPr marR="0" lvl="4" rtl="0"/>
            <a:r>
              <a:rPr lang="zh-CN" altLang="en-US" b="0" i="0" u="none" strike="noStrike" kern="100" baseline="0" dirty="0">
                <a:latin typeface="宋体" panose="02010600030101010101" pitchFamily="2" charset="-122"/>
                <a:ea typeface="宋体" panose="02010600030101010101" pitchFamily="2" charset="-122"/>
              </a:rPr>
              <a:t>第一，在国家机关、社会团体、企业事业单位工作的残疾军人，享受与所在单位工伤人员同等的生活福利和医疗待遇。第二，所在单位不得因其残疾将其辞退、解聘或者解除劳动关系。</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740774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8501ED-3E44-443C-B9D1-068872DE74D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0CAB881-C9E7-412B-9509-A7EF82505E60}"/>
              </a:ext>
            </a:extLst>
          </p:cNvPr>
          <p:cNvSpPr>
            <a:spLocks noGrp="1"/>
          </p:cNvSpPr>
          <p:nvPr>
            <p:ph type="body" idx="1"/>
          </p:nvPr>
        </p:nvSpPr>
        <p:spPr/>
        <p:txBody>
          <a:bodyPr>
            <a:normAutofit fontScale="85000" lnSpcReduction="20000"/>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4</a:t>
            </a:r>
            <a:r>
              <a:rPr lang="zh-CN" altLang="en-US" b="0" i="0" u="none" strike="noStrike" kern="100" baseline="0" dirty="0">
                <a:latin typeface="Times New Roman" panose="02020603050405020304" pitchFamily="18" charset="0"/>
                <a:ea typeface="宋体" panose="02010600030101010101" pitchFamily="2" charset="-122"/>
              </a:rPr>
              <a:t>）交通出行优待</a:t>
            </a:r>
          </a:p>
          <a:p>
            <a:pPr marR="0" lvl="4" rtl="0"/>
            <a:r>
              <a:rPr lang="zh-CN" altLang="en-US" b="0" i="0" u="none" strike="noStrike" kern="100" baseline="0" dirty="0">
                <a:latin typeface="宋体" panose="02010600030101010101" pitchFamily="2" charset="-122"/>
                <a:ea typeface="宋体" panose="02010600030101010101" pitchFamily="2" charset="-122"/>
              </a:rPr>
              <a:t>第一，现役军人凭有效证件、残疾军人凭</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中华人民共和国残疾军人证</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优先购票乘坐境内运行的火车、轮船、长途公共汽车以及民航班机；残疾军人享受减收正常票价</a:t>
            </a:r>
            <a:r>
              <a:rPr lang="en-US" altLang="zh-CN" b="0" i="0" u="none" strike="noStrike" kern="100" baseline="0" dirty="0">
                <a:latin typeface="宋体" panose="02010600030101010101" pitchFamily="2" charset="-122"/>
                <a:ea typeface="宋体" panose="02010600030101010101" pitchFamily="2" charset="-122"/>
              </a:rPr>
              <a:t>50%</a:t>
            </a:r>
            <a:r>
              <a:rPr lang="zh-CN" altLang="en-US" b="0" i="0" u="none" strike="noStrike" kern="100" baseline="0" dirty="0">
                <a:latin typeface="宋体" panose="02010600030101010101" pitchFamily="2" charset="-122"/>
                <a:ea typeface="宋体" panose="02010600030101010101" pitchFamily="2" charset="-122"/>
              </a:rPr>
              <a:t>的优待。第二，现役军人凭有效证件乘坐市内公共汽车、电车和轨道交通工具享受优待，具体办法由有关城市人民政府规定。残疾军人凭</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中华人民共和国残疾军人证</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免费乘坐市内公共汽车、电车和轨道交通工具。</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5</a:t>
            </a:r>
            <a:r>
              <a:rPr lang="zh-CN" altLang="en-US" b="0" i="0" u="none" strike="noStrike" kern="100" baseline="0" dirty="0">
                <a:latin typeface="Times New Roman" panose="02020603050405020304" pitchFamily="18" charset="0"/>
                <a:ea typeface="宋体" panose="02010600030101010101" pitchFamily="2" charset="-122"/>
              </a:rPr>
              <a:t>）参观游览优待</a:t>
            </a:r>
          </a:p>
          <a:p>
            <a:pPr marR="0" lvl="4" rtl="0"/>
            <a:r>
              <a:rPr lang="zh-CN" altLang="en-US" b="0" i="0" u="none" strike="noStrike" kern="100" baseline="0" dirty="0">
                <a:latin typeface="宋体" panose="02010600030101010101" pitchFamily="2" charset="-122"/>
                <a:ea typeface="宋体" panose="02010600030101010101" pitchFamily="2" charset="-122"/>
              </a:rPr>
              <a:t>现役军人、残疾军人凭有效证件参观游览公园、博物馆、名胜古迹享受优待，具体办法由公园、博物馆、名胜古迹管理单位所在地的县级以上地方人民政府规定。</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6</a:t>
            </a:r>
            <a:r>
              <a:rPr lang="zh-CN" altLang="en-US" b="0" i="0" u="none" strike="noStrike" kern="100" baseline="0" dirty="0">
                <a:latin typeface="Times New Roman" panose="02020603050405020304" pitchFamily="18" charset="0"/>
                <a:ea typeface="宋体" panose="02010600030101010101" pitchFamily="2" charset="-122"/>
              </a:rPr>
              <a:t>）入伍优待</a:t>
            </a:r>
          </a:p>
          <a:p>
            <a:pPr marR="0" lvl="4" rtl="0"/>
            <a:r>
              <a:rPr lang="zh-CN" altLang="en-US" b="0" i="0" u="none" strike="noStrike" kern="100" baseline="0" dirty="0">
                <a:latin typeface="宋体" panose="02010600030101010101" pitchFamily="2" charset="-122"/>
                <a:ea typeface="宋体" panose="02010600030101010101" pitchFamily="2" charset="-122"/>
              </a:rPr>
              <a:t>因公牺牲军人、病故军人的子女、兄弟姐妹，本人自愿应征并且符合征兵条件的，优先批准服现役。</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7</a:t>
            </a:r>
            <a:r>
              <a:rPr lang="zh-CN" altLang="en-US" b="0" i="0" u="none" strike="noStrike" kern="100" baseline="0" dirty="0">
                <a:latin typeface="Times New Roman" panose="02020603050405020304" pitchFamily="18" charset="0"/>
                <a:ea typeface="宋体" panose="02010600030101010101" pitchFamily="2" charset="-122"/>
              </a:rPr>
              <a:t>）公共教育优待</a:t>
            </a:r>
          </a:p>
          <a:p>
            <a:pPr marR="0" lvl="4" rtl="0"/>
            <a:r>
              <a:rPr lang="zh-CN" altLang="en-US" b="0" i="0" u="none" strike="noStrike" kern="100" baseline="0" dirty="0">
                <a:latin typeface="宋体" panose="02010600030101010101" pitchFamily="2" charset="-122"/>
                <a:ea typeface="宋体" panose="02010600030101010101" pitchFamily="2" charset="-122"/>
              </a:rPr>
              <a:t>第一，义务兵和初级士官退出现役后，报考国家公务员、高等学校和中等职业学校，在与其他考生同等条件下优先录取。第二，残疾军人、因公牺牲军人子女、一级至四级残疾军人的子女，驻边疆国境的县（市）、沙漠区、国家确定的边远地区中的三类地区和军队确定的特、一、二类岛屿部队现役军人的子女报考普通高中、中等职业学校、高等学校，在录取时按照国家有关规定给予优待；接受学历教育的，在同等条件下优先享受国家规定的各项助学政策。第三，现役军人子女的入学、入托，在同等条件下优先接收。具体办法由国务院民政部门会同国务院教育部门规定。</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8</a:t>
            </a:r>
            <a:r>
              <a:rPr lang="zh-CN" altLang="en-US" b="0" i="0" u="none" strike="noStrike" kern="100" baseline="0" dirty="0">
                <a:latin typeface="Times New Roman" panose="02020603050405020304" pitchFamily="18" charset="0"/>
                <a:ea typeface="宋体" panose="02010600030101010101" pitchFamily="2" charset="-122"/>
              </a:rPr>
              <a:t>）住房优待</a:t>
            </a:r>
          </a:p>
          <a:p>
            <a:pPr marR="0" lvl="4" rtl="0"/>
            <a:r>
              <a:rPr lang="zh-CN" altLang="en-US" b="0" i="0" u="none" strike="noStrike" kern="100" baseline="0" dirty="0">
                <a:latin typeface="宋体" panose="02010600030101010101" pitchFamily="2" charset="-122"/>
                <a:ea typeface="宋体" panose="02010600030101010101" pitchFamily="2" charset="-122"/>
              </a:rPr>
              <a:t>残疾军人、复员军人、带病回乡退伍军人、因公牺牲军人遗属、病故军人遗属承租、购买住房依照有关规定享受优先、优惠待遇。居住农村的抚恤优待对象住房有困难的，由地方人民政府帮助解决。具体办法由省、自治区、直辖市人民政府规定。</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04573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AE5D29-FC55-448B-BF89-A4654951CF8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72E4D56-A565-40E7-9204-E4EE69CCDE08}"/>
              </a:ext>
            </a:extLst>
          </p:cNvPr>
          <p:cNvSpPr>
            <a:spLocks noGrp="1"/>
          </p:cNvSpPr>
          <p:nvPr>
            <p:ph type="body" idx="1"/>
          </p:nvPr>
        </p:nvSpPr>
        <p:spPr/>
        <p:txBody>
          <a:bodyPr>
            <a:normAutofit fontScale="85000" lnSpcReduction="10000"/>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9</a:t>
            </a:r>
            <a:r>
              <a:rPr lang="zh-CN" altLang="en-US" b="0" i="0" u="none" strike="noStrike" kern="100" baseline="0" dirty="0">
                <a:latin typeface="Times New Roman" panose="02020603050405020304" pitchFamily="18" charset="0"/>
                <a:ea typeface="宋体" panose="02010600030101010101" pitchFamily="2" charset="-122"/>
              </a:rPr>
              <a:t>）军属安置优待</a:t>
            </a:r>
          </a:p>
          <a:p>
            <a:pPr marR="0" lvl="4" rtl="0"/>
            <a:r>
              <a:rPr lang="zh-CN" altLang="en-US" b="0" i="0" u="none" strike="noStrike" kern="100" baseline="0" dirty="0">
                <a:latin typeface="宋体" panose="02010600030101010101" pitchFamily="2" charset="-122"/>
                <a:ea typeface="宋体" panose="02010600030101010101" pitchFamily="2" charset="-122"/>
              </a:rPr>
              <a:t>第一，经军队师（旅）级以上单位政治机关批准随军的现役军官家属、文职干部家属、士官家属，由驻军所在地的公安机关办理落户手续。第二，随军前是国家机关、社会团体、企业事业单位职工的，驻军所在地人民政府人力资源社会保障部门应当接收和妥善安置；随军前没有工作单位的，驻军所在地人民政府应当根据本人的实际情况作出相应安置；对自谋职业的，按照国家有关规定减免有关费用。第三，驻边疆国境的县（市）、沙漠区、国家确定的边远地区中的三类地区和军队确定的特、一、二类岛屿部队的现役军官、文职干部、士官，其符合随军条件无法随军的家属，所在地人民政府应当妥善安置，保障其生活不低于当地的平均生活水平。第四，随军的烈士遗属、因公牺牲军人遗属和病故军人遗属移交地方人民政府安置的，享受</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和当地人民政府规定的抚恤优待。</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10</a:t>
            </a:r>
            <a:r>
              <a:rPr lang="zh-CN" altLang="en-US" b="0" i="0" u="none" strike="noStrike" kern="100" baseline="0" dirty="0">
                <a:latin typeface="Times New Roman" panose="02020603050405020304" pitchFamily="18" charset="0"/>
                <a:ea typeface="宋体" panose="02010600030101010101" pitchFamily="2" charset="-122"/>
              </a:rPr>
              <a:t>）疗养优待</a:t>
            </a:r>
          </a:p>
          <a:p>
            <a:pPr marR="0" lvl="4" rtl="0"/>
            <a:r>
              <a:rPr lang="zh-CN" altLang="en-US" b="0" i="0" u="none" strike="noStrike" baseline="0" dirty="0">
                <a:solidFill>
                  <a:srgbClr val="333333"/>
                </a:solidFill>
                <a:latin typeface="Arial" panose="020B0604020202020204" pitchFamily="34" charset="0"/>
                <a:ea typeface="宋体" panose="02010600030101010101" pitchFamily="2" charset="-122"/>
              </a:rPr>
              <a:t>　第一，</a:t>
            </a:r>
            <a:r>
              <a:rPr lang="zh-CN" altLang="en-US" b="0" i="0" u="none" strike="noStrike" kern="100" baseline="0" dirty="0">
                <a:solidFill>
                  <a:srgbClr val="333333"/>
                </a:solidFill>
                <a:latin typeface="宋体" panose="02010600030101010101" pitchFamily="2" charset="-122"/>
                <a:ea typeface="宋体" panose="02010600030101010101" pitchFamily="2" charset="-122"/>
              </a:rPr>
              <a:t>国家兴办优抚医院、光荣院，治疗或者集中供养孤老和生活不能自理的抚恤优待对象。第二，各类社会福利机构应当优先接收抚恤优待对象。</a:t>
            </a:r>
          </a:p>
          <a:p>
            <a:pPr marR="0" lvl="3" rtl="0"/>
            <a:r>
              <a:rPr lang="zh-CN" altLang="en-US" b="0" i="0" u="none" strike="noStrike" kern="100" baseline="0" dirty="0">
                <a:latin typeface="宋体" panose="02010600030101010101" pitchFamily="2" charset="-122"/>
                <a:ea typeface="宋体" panose="02010600030101010101" pitchFamily="2" charset="-122"/>
              </a:rPr>
              <a:t>总体而言，我国已形成以“思想教育、扶持生产、群众优待、国家抚恤”为方针，“国家、社会、群众三结合的优抚制度。”未来军人有待体系建设应坚持以下四项发展原则：</a:t>
            </a:r>
          </a:p>
          <a:p>
            <a:pPr lvl="4"/>
            <a:r>
              <a:rPr lang="zh-CN" altLang="en-US" b="0" dirty="0"/>
              <a:t> 张立荣</a:t>
            </a:r>
            <a:r>
              <a:rPr lang="en-US" altLang="zh-CN" b="0" dirty="0"/>
              <a:t>.</a:t>
            </a:r>
            <a:r>
              <a:rPr lang="zh-CN" altLang="en-US" b="0" dirty="0"/>
              <a:t>中国农村社会保障体系变革</a:t>
            </a:r>
            <a:r>
              <a:rPr lang="en-US" altLang="zh-CN" b="0" dirty="0"/>
              <a:t>:</a:t>
            </a:r>
            <a:r>
              <a:rPr lang="zh-CN" altLang="en-US" b="0" dirty="0"/>
              <a:t>回眸与前瞻</a:t>
            </a:r>
            <a:r>
              <a:rPr lang="en-US" altLang="zh-CN" b="0" dirty="0"/>
              <a:t>[J].</a:t>
            </a:r>
            <a:r>
              <a:rPr lang="zh-CN" altLang="en-US" b="0" dirty="0"/>
              <a:t>江汉论坛</a:t>
            </a:r>
            <a:r>
              <a:rPr lang="en-US" altLang="zh-CN" b="0" dirty="0"/>
              <a:t>,2003(01):55-57.</a:t>
            </a:r>
          </a:p>
          <a:p>
            <a:pPr marR="0" lvl="3" rtl="0"/>
            <a:r>
              <a:rPr lang="zh-CN" altLang="en-US" b="0" i="0" u="none" strike="noStrike" kern="100" baseline="0" dirty="0">
                <a:latin typeface="宋体" panose="02010600030101010101" pitchFamily="2" charset="-122"/>
                <a:ea typeface="宋体" panose="02010600030101010101" pitchFamily="2" charset="-122"/>
              </a:rPr>
              <a:t>第一，“普惠性”和“特殊性”相结合。</a:t>
            </a:r>
          </a:p>
          <a:p>
            <a:pPr marR="0" lvl="3" rtl="0"/>
            <a:r>
              <a:rPr lang="zh-CN" altLang="en-US" b="0" i="0" u="none" strike="noStrike" kern="100" baseline="0" dirty="0">
                <a:latin typeface="宋体" panose="02010600030101010101" pitchFamily="2" charset="-122"/>
                <a:ea typeface="宋体" panose="02010600030101010101" pitchFamily="2" charset="-122"/>
              </a:rPr>
              <a:t>第二，“政府主导”和“多方参与”相结合。</a:t>
            </a:r>
          </a:p>
          <a:p>
            <a:pPr marR="0" lvl="3" rtl="0"/>
            <a:r>
              <a:rPr lang="zh-CN" altLang="en-US" b="0" i="0" u="none" strike="noStrike" kern="100" baseline="0" dirty="0">
                <a:latin typeface="宋体" panose="02010600030101010101" pitchFamily="2" charset="-122"/>
                <a:ea typeface="宋体" panose="02010600030101010101" pitchFamily="2" charset="-122"/>
              </a:rPr>
              <a:t>第三，坚持公平价值理念。</a:t>
            </a:r>
          </a:p>
          <a:p>
            <a:pPr marR="0" lvl="3" rtl="0"/>
            <a:r>
              <a:rPr lang="zh-CN" altLang="en-US" b="0" i="0" u="none" strike="noStrike" kern="100" baseline="0" dirty="0">
                <a:latin typeface="宋体" panose="02010600030101010101" pitchFamily="2" charset="-122"/>
                <a:ea typeface="宋体" panose="02010600030101010101" pitchFamily="2" charset="-122"/>
              </a:rPr>
              <a:t>第四，坚持分类优待原则。</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48603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DDC4BF-AE15-4718-805C-CFF17D1D966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90D5795-3F3C-4D06-A692-12D33FE713B8}"/>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二、退伍军人安置</a:t>
            </a:r>
          </a:p>
          <a:p>
            <a:pPr marR="0" lvl="1" rtl="0"/>
            <a:r>
              <a:rPr lang="zh-CN" altLang="en-US" b="0" i="0" u="none" strike="noStrike" kern="100" baseline="0" dirty="0">
                <a:latin typeface="Times New Roman" panose="02020603050405020304" pitchFamily="18" charset="0"/>
                <a:ea typeface="宋体" panose="02010600030101010101" pitchFamily="2" charset="-122"/>
              </a:rPr>
              <a:t>（一）退伍士兵安置</a:t>
            </a:r>
          </a:p>
          <a:p>
            <a:pPr marR="0" lvl="2" rtl="0"/>
            <a:r>
              <a:rPr lang="zh-CN" altLang="en-US" b="0" i="0" u="none" strike="noStrike" baseline="0" dirty="0">
                <a:solidFill>
                  <a:srgbClr val="333333"/>
                </a:solidFill>
                <a:latin typeface="Arial" panose="020B0604020202020204" pitchFamily="34" charset="0"/>
                <a:ea typeface="等线 Light" panose="02010600030101010101" pitchFamily="2" charset="-122"/>
              </a:rPr>
              <a:t> </a:t>
            </a:r>
            <a:r>
              <a:rPr lang="en-US" altLang="zh-CN" b="0" i="0" u="none" strike="noStrike" kern="100" baseline="0" dirty="0">
                <a:solidFill>
                  <a:srgbClr val="333333"/>
                </a:solidFill>
                <a:latin typeface="等线 Light" panose="02010600030101010101" pitchFamily="2" charset="-122"/>
                <a:ea typeface="等线 Light" panose="02010600030101010101" pitchFamily="2" charset="-122"/>
              </a:rPr>
              <a:t>1. </a:t>
            </a:r>
            <a:r>
              <a:rPr lang="zh-CN" altLang="en-US" b="0" i="0" u="none" strike="noStrike" kern="100" baseline="0" dirty="0">
                <a:solidFill>
                  <a:srgbClr val="333333"/>
                </a:solidFill>
                <a:latin typeface="等线 Light" panose="02010600030101010101" pitchFamily="2" charset="-122"/>
                <a:ea typeface="等线 Light" panose="02010600030101010101" pitchFamily="2" charset="-122"/>
              </a:rPr>
              <a:t>退伍士兵安置基本原则</a:t>
            </a:r>
          </a:p>
          <a:p>
            <a:pPr marR="0" lvl="3" rtl="0"/>
            <a:r>
              <a:rPr lang="zh-CN" altLang="en-US" b="0" i="0" u="none" strike="noStrike" kern="100" baseline="0" dirty="0">
                <a:latin typeface="宋体" panose="02010600030101010101" pitchFamily="2" charset="-122"/>
                <a:ea typeface="宋体" panose="02010600030101010101" pitchFamily="2" charset="-122"/>
              </a:rPr>
              <a:t>退役士兵，“是指依照</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中国人民解放军现役士兵服役条例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规定退出现役的义务兵和士官。”“国家建立以扶持就业为主，自主就业、安排工作、退休、供养等多种方式相结合的退役士兵安置制度，妥善安置退役士兵。”退役士兵安置所需经费，由中央和地方各级人民政府共同负担。全社会应当尊重、优待退役士兵，支持退役士兵安置工作。国家机关、社会团体、企业事业单位，都有接收安置退役士兵的义务，“在招收录用工作人员或者聘用职工时，同等条件下应当优先招收录用退役士兵。退役士兵报考公务员、应聘事业单位职位的，在军队服现役经历视为基层工作经历。接收安置退役士兵的单位，按照国家规定享受优惠政策。”</a:t>
            </a:r>
            <a:endParaRPr lang="en-US" altLang="zh-CN" b="0" i="0" u="none" strike="noStrike" kern="100" baseline="0" dirty="0">
              <a:latin typeface="宋体" panose="02010600030101010101" pitchFamily="2" charset="-122"/>
              <a:ea typeface="宋体" panose="02010600030101010101" pitchFamily="2" charset="-122"/>
            </a:endParaRPr>
          </a:p>
          <a:p>
            <a:pPr marR="0" lvl="4" rtl="0"/>
            <a:r>
              <a:rPr lang="zh-CN" altLang="en-US" b="0" dirty="0"/>
              <a:t> 退役士兵安置条例</a:t>
            </a:r>
            <a:r>
              <a:rPr lang="en-US" altLang="zh-CN" b="0" dirty="0"/>
              <a:t>[J].</a:t>
            </a:r>
            <a:r>
              <a:rPr lang="zh-CN" altLang="en-US" b="0" dirty="0"/>
              <a:t>中国民政</a:t>
            </a:r>
            <a:r>
              <a:rPr lang="en-US" altLang="zh-CN" b="0" dirty="0"/>
              <a:t>,2011(11):31-33.</a:t>
            </a:r>
            <a:endParaRPr lang="zh-CN" altLang="en-US" b="0" i="0" u="none" strike="noStrike" kern="100" baseline="0" dirty="0">
              <a:latin typeface="宋体" panose="02010600030101010101" pitchFamily="2" charset="-122"/>
              <a:ea typeface="宋体" panose="02010600030101010101" pitchFamily="2" charset="-122"/>
            </a:endParaRPr>
          </a:p>
          <a:p>
            <a:pPr lvl="4"/>
            <a:r>
              <a:rPr lang="zh-CN" altLang="en-US" b="0" dirty="0"/>
              <a:t> 高鹏</a:t>
            </a:r>
            <a:r>
              <a:rPr lang="en-US" altLang="zh-CN" b="0" dirty="0"/>
              <a:t>. </a:t>
            </a:r>
            <a:r>
              <a:rPr lang="zh-CN" altLang="en-US" b="0" dirty="0"/>
              <a:t>基于就业能力视角的我国退役士兵就业问题研究</a:t>
            </a:r>
            <a:r>
              <a:rPr lang="en-US" altLang="zh-CN" b="0" dirty="0"/>
              <a:t>[D].</a:t>
            </a:r>
            <a:r>
              <a:rPr lang="zh-CN" altLang="en-US" b="0" dirty="0"/>
              <a:t>北京交通大学</a:t>
            </a:r>
            <a:r>
              <a:rPr lang="en-US" altLang="zh-CN" b="0" dirty="0"/>
              <a:t>,2016.</a:t>
            </a:r>
          </a:p>
        </p:txBody>
      </p:sp>
    </p:spTree>
    <p:extLst>
      <p:ext uri="{BB962C8B-B14F-4D97-AF65-F5344CB8AC3E}">
        <p14:creationId xmlns:p14="http://schemas.microsoft.com/office/powerpoint/2010/main" val="2590884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419339-AD7C-4194-B8CC-C72EA5FF57A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F5386BC-4DE8-4688-AD3E-74991B9E7411}"/>
              </a:ext>
            </a:extLst>
          </p:cNvPr>
          <p:cNvSpPr>
            <a:spLocks noGrp="1"/>
          </p:cNvSpPr>
          <p:nvPr>
            <p:ph type="body" idx="1"/>
          </p:nvPr>
        </p:nvSpPr>
        <p:spPr/>
        <p:txBody>
          <a:bodyPr>
            <a:normAutofit fontScale="92500" lnSpcReduction="20000"/>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退役士兵移交和接收</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）移交</a:t>
            </a:r>
          </a:p>
          <a:p>
            <a:pPr marR="0" lvl="4" rtl="0"/>
            <a:r>
              <a:rPr lang="zh-CN" altLang="en-US" b="0" i="0" u="none" strike="noStrike" kern="100" baseline="0" dirty="0">
                <a:latin typeface="宋体" panose="02010600030101010101" pitchFamily="2" charset="-122"/>
                <a:ea typeface="宋体" panose="02010600030101010101" pitchFamily="2" charset="-122"/>
              </a:rPr>
              <a:t>退役士兵所在部队应将退役士兵移交安置地县级以上人民政府退役士兵安置工作主管部门。安置地县级以上人民政府退役士兵安置工作主管部门负责接收退役士兵。退役士兵安置地为退役士兵入伍时的户口所在地。但是，入伍时是普通高等学校在校学生的退役士兵，退出现役后不复学的，其安置地为入学前的户口所在地。易地安置的退役士兵享受与安置地退役士兵同等安置待遇。退役士兵有下列情形之一的，可以易地安置：（一）服现役期间父母户口所在地变更的，可以在父母现户口所在地安置；（二）符合军队有关现役士兵结婚规定且结婚满</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年的，可以在配偶或者配偶父母户口所在地安置；（三）因其他特殊情况，由部队师（旅）级单位出具证明，经省级以上人民政府退役士兵安置工作主管部门批准易地安置的。退役士兵有下列情形之一的，根据本人申请，可以由省级以上人民政府退役士兵安置工作主管部门按照有利于退役士兵生活的原则确定其安置地：（一）因战致残的；（二）服现役期间平时荣获二等功以上奖励或者战时荣获三等功以上奖励的；（三）是烈士子女的；（四）父母双亡的。</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）报道</a:t>
            </a:r>
          </a:p>
          <a:p>
            <a:pPr marR="0" lvl="4" rtl="0"/>
            <a:r>
              <a:rPr lang="zh-CN" altLang="en-US" b="0" i="0" u="none" strike="noStrike" kern="100" baseline="0" dirty="0">
                <a:latin typeface="宋体" panose="02010600030101010101" pitchFamily="2" charset="-122"/>
                <a:ea typeface="宋体" panose="02010600030101010101" pitchFamily="2" charset="-122"/>
              </a:rPr>
              <a:t>自主就业的退役士兵应当自被批准退出现役之日起</a:t>
            </a:r>
            <a:r>
              <a:rPr lang="en-US" altLang="zh-CN" b="0" i="0" u="none" strike="noStrike" kern="100" baseline="0" dirty="0">
                <a:latin typeface="宋体" panose="02010600030101010101" pitchFamily="2" charset="-122"/>
                <a:ea typeface="宋体" panose="02010600030101010101" pitchFamily="2" charset="-122"/>
              </a:rPr>
              <a:t>30</a:t>
            </a:r>
            <a:r>
              <a:rPr lang="zh-CN" altLang="en-US" b="0" i="0" u="none" strike="noStrike" kern="100" baseline="0" dirty="0">
                <a:latin typeface="宋体" panose="02010600030101010101" pitchFamily="2" charset="-122"/>
                <a:ea typeface="宋体" panose="02010600030101010101" pitchFamily="2" charset="-122"/>
              </a:rPr>
              <a:t>日内，持退出现役证件、介绍信到安置地县级人民政府退役士兵安置工作主管部门报到。安排工作的退役士兵应当在规定的时间内，持接收安置通知书、退出现役证件和介绍信到规定的安置地人民政府退役士兵安置工作主管部门报到。退休、供养的退役士兵应当到规定的安置地人民政府退役士兵安置工作主管部门报到。“退役士兵无正当理由不按照规定时间报到超过</a:t>
            </a:r>
            <a:r>
              <a:rPr lang="en-US" altLang="zh-CN" b="0" i="0" u="none" strike="noStrike" kern="100" baseline="0" dirty="0">
                <a:latin typeface="宋体" panose="02010600030101010101" pitchFamily="2" charset="-122"/>
                <a:ea typeface="宋体" panose="02010600030101010101" pitchFamily="2" charset="-122"/>
              </a:rPr>
              <a:t>30</a:t>
            </a:r>
            <a:r>
              <a:rPr lang="zh-CN" altLang="en-US" b="0" i="0" u="none" strike="noStrike" kern="100" baseline="0" dirty="0">
                <a:latin typeface="宋体" panose="02010600030101010101" pitchFamily="2" charset="-122"/>
                <a:ea typeface="宋体" panose="02010600030101010101" pitchFamily="2" charset="-122"/>
              </a:rPr>
              <a:t>天的，视为放弃安置待遇。”</a:t>
            </a:r>
          </a:p>
          <a:p>
            <a:pPr lvl="5"/>
            <a:r>
              <a:rPr lang="zh-CN" altLang="en-US" b="0" dirty="0"/>
              <a:t> 退役士兵安置政策问答</a:t>
            </a:r>
            <a:r>
              <a:rPr lang="en-US" altLang="zh-CN" b="0" dirty="0"/>
              <a:t>[J].</a:t>
            </a:r>
            <a:r>
              <a:rPr lang="zh-CN" altLang="en-US" b="0" dirty="0"/>
              <a:t>中国民政</a:t>
            </a:r>
            <a:r>
              <a:rPr lang="en-US" altLang="zh-CN" b="0" dirty="0"/>
              <a:t>,2014(03):43.</a:t>
            </a:r>
          </a:p>
        </p:txBody>
      </p:sp>
    </p:spTree>
    <p:extLst>
      <p:ext uri="{BB962C8B-B14F-4D97-AF65-F5344CB8AC3E}">
        <p14:creationId xmlns:p14="http://schemas.microsoft.com/office/powerpoint/2010/main" val="3515179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1BBD49-BDF0-4566-AB0E-CF568DED675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5EBA523-3015-4F4C-BDF8-297E641CA235}"/>
              </a:ext>
            </a:extLst>
          </p:cNvPr>
          <p:cNvSpPr>
            <a:spLocks noGrp="1"/>
          </p:cNvSpPr>
          <p:nvPr>
            <p:ph type="body" idx="1"/>
          </p:nvPr>
        </p:nvSpPr>
        <p:spPr/>
        <p:txBody>
          <a:bodyPr>
            <a:normAutofit/>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）档案落户</a:t>
            </a:r>
          </a:p>
          <a:p>
            <a:pPr marR="0" lvl="4" rtl="0"/>
            <a:r>
              <a:rPr lang="zh-CN" altLang="en-US" b="0" i="0" u="none" strike="noStrike" kern="100" baseline="0" dirty="0">
                <a:latin typeface="宋体" panose="02010600030101010101" pitchFamily="2" charset="-122"/>
                <a:ea typeface="宋体" panose="02010600030101010101" pitchFamily="2" charset="-122"/>
              </a:rPr>
              <a:t>退役士兵所在部队应当按照国家档案管理的有关规定，在士兵退役时将其档案及时移交安置地县级以上人民政府退役士兵安置工作主管部门。退役士兵安置工作主管部门应当于退役士兵报到时为其开具落户介绍信。公安机关凭退役士兵安置工作主管部门开具的落户介绍信，为退役士兵办理户口登记。自主就业和安排工作的退役士兵的档案，由安置地退役士兵安置工作主管部门按照国家档案管理有关规定办理。退休、供养的退役士兵的档案，由安置地退役士兵安置工作主管部门移交服务管理单位。退役士兵发生与服役有关的问题，由其原部队负责处理；发生与安置有关的问题，由安置地人民政府负责处理。</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80681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B9D3D7-CE0A-4C80-BF51-E1F03D84B79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9BAC51D-B658-47F3-8D19-50CE78E99CAA}"/>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退伍士兵安置方式</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）自主就业</a:t>
            </a:r>
          </a:p>
          <a:p>
            <a:pPr marR="0" lvl="4" rtl="0"/>
            <a:r>
              <a:rPr lang="zh-CN" altLang="en-US" b="0" i="0" u="none" strike="noStrike" kern="100" baseline="0" dirty="0">
                <a:latin typeface="宋体" panose="02010600030101010101" pitchFamily="2" charset="-122"/>
                <a:ea typeface="宋体" panose="02010600030101010101" pitchFamily="2" charset="-122"/>
              </a:rPr>
              <a:t>义务兵和服现役不满</a:t>
            </a:r>
            <a:r>
              <a:rPr lang="en-US" altLang="zh-CN" b="0" i="0" u="none" strike="noStrike" kern="100" baseline="0" dirty="0">
                <a:latin typeface="宋体" panose="02010600030101010101" pitchFamily="2" charset="-122"/>
                <a:ea typeface="宋体" panose="02010600030101010101" pitchFamily="2" charset="-122"/>
              </a:rPr>
              <a:t>12</a:t>
            </a:r>
            <a:r>
              <a:rPr lang="zh-CN" altLang="en-US" b="0" i="0" u="none" strike="noStrike" kern="100" baseline="0" dirty="0">
                <a:latin typeface="宋体" panose="02010600030101010101" pitchFamily="2" charset="-122"/>
                <a:ea typeface="宋体" panose="02010600030101010101" pitchFamily="2" charset="-122"/>
              </a:rPr>
              <a:t>年的士官退出现役的，由人民政府扶持自主就业。退役金</a:t>
            </a:r>
            <a:r>
              <a:rPr lang="zh-CN" altLang="en-US" b="0" i="0" u="none" strike="noStrike" kern="100" baseline="0" dirty="0">
                <a:solidFill>
                  <a:srgbClr val="333333"/>
                </a:solidFill>
                <a:latin typeface="宋体" panose="02010600030101010101" pitchFamily="2" charset="-122"/>
                <a:ea typeface="宋体" panose="02010600030101010101" pitchFamily="2" charset="-122"/>
              </a:rPr>
              <a:t>对自主就业的退役士兵，由部队发给一次性退役金，一次性退役金由中央财政专项安排；地方人民政府可以根据当地实际情况给予经济补助，经济补助标准及发放办法由省、自治区、直辖市人民政府规定。一次性退役金和一次性经济补助按照国家规定免征个人所得税。各级人民政府应当加强对退役士兵自主就业的指导和服务。县级以上地方人民政府应当采取组织职业介绍、就业推荐、专场招聘会等方式，扶持退役士兵自主就业。国家根据国民经济发展水平、全国职工年平均工资收入和军人职业特殊性等因素确定退役金标准，并适时调整。国务院退役士兵安置工作主管部门、军队有关部门会同国务院财政部门负责确定和调整退役金标准的具体工作。</a:t>
            </a:r>
            <a:endParaRPr lang="en-US" altLang="zh-CN" b="0" i="0" u="none" strike="noStrike" kern="100"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338504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DE02E2-A9D9-4C67-9031-462E75AE79D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2A1AA56-099B-4B02-BE78-965AADBEF599}"/>
              </a:ext>
            </a:extLst>
          </p:cNvPr>
          <p:cNvSpPr>
            <a:spLocks noGrp="1"/>
          </p:cNvSpPr>
          <p:nvPr>
            <p:ph type="body" idx="1"/>
          </p:nvPr>
        </p:nvSpPr>
        <p:spPr/>
        <p:txBody>
          <a:bodyPr>
            <a:normAutofit/>
          </a:bodyPr>
          <a:lstStyle/>
          <a:p>
            <a:pPr marR="0" lvl="4" rtl="0"/>
            <a:r>
              <a:rPr lang="zh-CN" altLang="en-US" b="0" i="0" u="none" strike="noStrike" kern="100" baseline="0" dirty="0">
                <a:latin typeface="等线 Light" panose="02010600030101010101" pitchFamily="2" charset="-122"/>
                <a:ea typeface="等线 Light" panose="02010600030101010101" pitchFamily="2" charset="-122"/>
              </a:rPr>
              <a:t>退役金发放和领取</a:t>
            </a:r>
          </a:p>
          <a:p>
            <a:pPr marR="0" lvl="5" rtl="0"/>
            <a:r>
              <a:rPr lang="zh-CN" altLang="en-US" b="0" i="0" u="none" strike="noStrike" kern="100" baseline="0" dirty="0">
                <a:latin typeface="宋体" panose="02010600030101010101" pitchFamily="2" charset="-122"/>
                <a:ea typeface="宋体" panose="02010600030101010101" pitchFamily="2" charset="-122"/>
              </a:rPr>
              <a:t>自主就业的退役士兵根据服现役年限领取一次性退役金。服现役年限不满</a:t>
            </a:r>
            <a:r>
              <a:rPr lang="en-US" altLang="zh-CN" b="0" i="0" u="none" strike="noStrike" kern="100" baseline="0" dirty="0">
                <a:latin typeface="宋体" panose="02010600030101010101" pitchFamily="2" charset="-122"/>
                <a:ea typeface="宋体" panose="02010600030101010101" pitchFamily="2" charset="-122"/>
              </a:rPr>
              <a:t>6</a:t>
            </a:r>
            <a:r>
              <a:rPr lang="zh-CN" altLang="en-US" b="0" i="0" u="none" strike="noStrike" kern="100" baseline="0" dirty="0">
                <a:latin typeface="宋体" panose="02010600030101010101" pitchFamily="2" charset="-122"/>
                <a:ea typeface="宋体" panose="02010600030101010101" pitchFamily="2" charset="-122"/>
              </a:rPr>
              <a:t>个月的按照</a:t>
            </a:r>
            <a:r>
              <a:rPr lang="en-US" altLang="zh-CN" b="0" i="0" u="none" strike="noStrike" kern="100" baseline="0" dirty="0">
                <a:latin typeface="宋体" panose="02010600030101010101" pitchFamily="2" charset="-122"/>
                <a:ea typeface="宋体" panose="02010600030101010101" pitchFamily="2" charset="-122"/>
              </a:rPr>
              <a:t>6</a:t>
            </a:r>
            <a:r>
              <a:rPr lang="zh-CN" altLang="en-US" b="0" i="0" u="none" strike="noStrike" kern="100" baseline="0" dirty="0">
                <a:latin typeface="宋体" panose="02010600030101010101" pitchFamily="2" charset="-122"/>
                <a:ea typeface="宋体" panose="02010600030101010101" pitchFamily="2" charset="-122"/>
              </a:rPr>
              <a:t>个月计算，超过</a:t>
            </a:r>
            <a:r>
              <a:rPr lang="en-US" altLang="zh-CN" b="0" i="0" u="none" strike="noStrike" kern="100" baseline="0" dirty="0">
                <a:latin typeface="宋体" panose="02010600030101010101" pitchFamily="2" charset="-122"/>
                <a:ea typeface="宋体" panose="02010600030101010101" pitchFamily="2" charset="-122"/>
              </a:rPr>
              <a:t>6</a:t>
            </a:r>
            <a:r>
              <a:rPr lang="zh-CN" altLang="en-US" b="0" i="0" u="none" strike="noStrike" kern="100" baseline="0" dirty="0">
                <a:latin typeface="宋体" panose="02010600030101010101" pitchFamily="2" charset="-122"/>
                <a:ea typeface="宋体" panose="02010600030101010101" pitchFamily="2" charset="-122"/>
              </a:rPr>
              <a:t>个月不满</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年的按照</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年计算。获得荣誉称号或者立功的退役士兵，由部队按照下列比例增发一次性退役金：（一）获得中央军事委员会、军队军区级单位授予荣誉称号，或者荣获一等功的，增发</a:t>
            </a:r>
            <a:r>
              <a:rPr lang="en-US" altLang="zh-CN" b="0" i="0" u="none" strike="noStrike" kern="100" baseline="0" dirty="0">
                <a:latin typeface="宋体" panose="02010600030101010101" pitchFamily="2" charset="-122"/>
                <a:ea typeface="宋体" panose="02010600030101010101" pitchFamily="2" charset="-122"/>
              </a:rPr>
              <a:t>15%</a:t>
            </a:r>
            <a:r>
              <a:rPr lang="zh-CN" altLang="en-US" b="0" i="0" u="none" strike="noStrike" kern="100" baseline="0" dirty="0">
                <a:latin typeface="宋体" panose="02010600030101010101" pitchFamily="2" charset="-122"/>
                <a:ea typeface="宋体" panose="02010600030101010101" pitchFamily="2" charset="-122"/>
              </a:rPr>
              <a:t>；（二）荣获二等功的，增发</a:t>
            </a:r>
            <a:r>
              <a:rPr lang="en-US" altLang="zh-CN" b="0" i="0" u="none" strike="noStrike" kern="100" baseline="0" dirty="0">
                <a:latin typeface="宋体" panose="02010600030101010101" pitchFamily="2" charset="-122"/>
                <a:ea typeface="宋体" panose="02010600030101010101" pitchFamily="2" charset="-122"/>
              </a:rPr>
              <a:t>10%</a:t>
            </a:r>
            <a:r>
              <a:rPr lang="zh-CN" altLang="en-US" b="0" i="0" u="none" strike="noStrike" kern="100" baseline="0" dirty="0">
                <a:latin typeface="宋体" panose="02010600030101010101" pitchFamily="2" charset="-122"/>
                <a:ea typeface="宋体" panose="02010600030101010101" pitchFamily="2" charset="-122"/>
              </a:rPr>
              <a:t>；（三）荣获三等功的，增发</a:t>
            </a:r>
            <a:r>
              <a:rPr lang="en-US" altLang="zh-CN" b="0" i="0" u="none" strike="noStrike" kern="100" baseline="0" dirty="0">
                <a:latin typeface="宋体" panose="02010600030101010101" pitchFamily="2" charset="-122"/>
                <a:ea typeface="宋体" panose="02010600030101010101" pitchFamily="2" charset="-122"/>
              </a:rPr>
              <a:t>5%</a:t>
            </a:r>
            <a:r>
              <a:rPr lang="zh-CN" altLang="en-US" b="0" i="0" u="none" strike="noStrike" kern="100" baseline="0" dirty="0">
                <a:latin typeface="宋体" panose="02010600030101010101" pitchFamily="2" charset="-122"/>
                <a:ea typeface="宋体" panose="02010600030101010101" pitchFamily="2" charset="-122"/>
              </a:rPr>
              <a:t>。多次获得荣誉称号或者立功的退役士兵，由部队按照其中最高等级奖励的增发比例，增发一次性退役金。</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543480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7DF3A6-BDA4-4E39-A716-1293D5D01EA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9E173F8-6386-4E65-AC7A-848D94C0A595}"/>
              </a:ext>
            </a:extLst>
          </p:cNvPr>
          <p:cNvSpPr>
            <a:spLocks noGrp="1"/>
          </p:cNvSpPr>
          <p:nvPr>
            <p:ph type="body" idx="1"/>
          </p:nvPr>
        </p:nvSpPr>
        <p:spPr/>
        <p:txBody>
          <a:bodyPr>
            <a:normAutofit/>
          </a:bodyPr>
          <a:lstStyle/>
          <a:p>
            <a:pPr marR="0" lvl="4" rtl="0"/>
            <a:r>
              <a:rPr lang="zh-CN" altLang="en-US" b="0" i="0" u="none" strike="noStrike" kern="100" baseline="0" dirty="0">
                <a:latin typeface="等线 Light" panose="02010600030101010101" pitchFamily="2" charset="-122"/>
                <a:ea typeface="等线 Light" panose="02010600030101010101" pitchFamily="2" charset="-122"/>
              </a:rPr>
              <a:t>职业教育和指导</a:t>
            </a:r>
          </a:p>
          <a:p>
            <a:pPr marR="0" lvl="5" rtl="0"/>
            <a:r>
              <a:rPr lang="zh-CN" altLang="en-US" b="0" i="0" u="none" strike="noStrike" kern="100" baseline="0" dirty="0">
                <a:latin typeface="宋体" panose="02010600030101010101" pitchFamily="2" charset="-122"/>
                <a:ea typeface="宋体" panose="02010600030101010101" pitchFamily="2" charset="-122"/>
              </a:rPr>
              <a:t>县级以上地方人民政府退役士兵安置工作主管部门应当组织自主就业的退役士兵参加职业教育和技能培训，经考试考核合格的，发给相应的学历证书、职业资格证书并推荐就业。退役士兵退役</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年内参加职业教育和技能培训的，费用由县级以上人民政府承担；退役士兵退役</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年以上参加职业教育和技能培训的，按照国家相关政策执行。自主就业退役士兵的职业教育和技能培训经费列入县级以上人民政府财政预算。</a:t>
            </a:r>
          </a:p>
          <a:p>
            <a:pPr lvl="6"/>
            <a:r>
              <a:rPr lang="zh-CN" altLang="en-US" b="0" dirty="0"/>
              <a:t> 刘茹意</a:t>
            </a:r>
            <a:r>
              <a:rPr lang="en-US" altLang="zh-CN" b="0" dirty="0"/>
              <a:t>,</a:t>
            </a:r>
            <a:r>
              <a:rPr lang="zh-CN" altLang="en-US" b="0" dirty="0"/>
              <a:t>朱天舜</a:t>
            </a:r>
            <a:r>
              <a:rPr lang="en-US" altLang="zh-CN" b="0" dirty="0"/>
              <a:t>.</a:t>
            </a:r>
            <a:r>
              <a:rPr lang="zh-CN" altLang="en-US" b="0" dirty="0"/>
              <a:t>我国退役军人就业培训制度的困境与对策研究</a:t>
            </a:r>
            <a:r>
              <a:rPr lang="en-US" altLang="zh-CN" b="0" dirty="0"/>
              <a:t>[J].</a:t>
            </a:r>
            <a:r>
              <a:rPr lang="zh-CN" altLang="en-US" b="0" dirty="0"/>
              <a:t>传承</a:t>
            </a:r>
            <a:r>
              <a:rPr lang="en-US" altLang="zh-CN" b="0" dirty="0"/>
              <a:t>,2014(08):108-109.</a:t>
            </a:r>
          </a:p>
          <a:p>
            <a:pPr marR="0" lvl="5" rtl="0"/>
            <a:r>
              <a:rPr lang="zh-CN" altLang="en-US" b="0" i="0" u="none" strike="noStrike" kern="100" baseline="0" dirty="0">
                <a:latin typeface="宋体" panose="02010600030101010101" pitchFamily="2" charset="-122"/>
                <a:ea typeface="宋体" panose="02010600030101010101" pitchFamily="2" charset="-122"/>
              </a:rPr>
              <a:t>各级人民政府举办的公共就业人才服务机构，应当免费为退役士兵提供档案管理、职业介绍和职业指导服务。国家鼓励其他人力资源服务机构为自主就业的退役士兵提供免费服务。</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0401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EA7F40-089A-4DF4-9743-E104164CF2F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35E39D6-B15D-433F-A32E-9234641F6D20}"/>
              </a:ext>
            </a:extLst>
          </p:cNvPr>
          <p:cNvSpPr>
            <a:spLocks noGrp="1"/>
          </p:cNvSpPr>
          <p:nvPr>
            <p:ph type="body" idx="1"/>
          </p:nvPr>
        </p:nvSpPr>
        <p:spPr/>
        <p:txBody>
          <a:bodyPr>
            <a:normAutofit/>
          </a:bodyPr>
          <a:lstStyle/>
          <a:p>
            <a:pPr marR="0" lvl="4" rtl="0"/>
            <a:r>
              <a:rPr lang="zh-CN" altLang="en-US" b="0" i="0" u="none" strike="noStrike" kern="100" baseline="0" dirty="0">
                <a:latin typeface="等线 Light" panose="02010600030101010101" pitchFamily="2" charset="-122"/>
                <a:ea typeface="等线 Light" panose="02010600030101010101" pitchFamily="2" charset="-122"/>
              </a:rPr>
              <a:t>税收优惠</a:t>
            </a:r>
          </a:p>
          <a:p>
            <a:pPr marR="0" lvl="5" rtl="0"/>
            <a:r>
              <a:rPr lang="zh-CN" altLang="en-US" b="0" i="0" u="none" strike="noStrike" kern="100" baseline="0" dirty="0">
                <a:latin typeface="宋体" panose="02010600030101010101" pitchFamily="2" charset="-122"/>
                <a:ea typeface="宋体" panose="02010600030101010101" pitchFamily="2" charset="-122"/>
              </a:rPr>
              <a:t>对从事个体经营的退役士兵，按照国家规定给予税收优惠，给予小额担保贷款扶持，从事微利项目的给予财政贴息。除国家限制行业外，自其在工商行政管理部门首次注册登记之日起</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年内，免收管理类、登记类和证照类的行政事业性收费。</a:t>
            </a:r>
          </a:p>
          <a:p>
            <a:pPr marR="0" lvl="5" rtl="0"/>
            <a:r>
              <a:rPr lang="zh-CN" altLang="en-US" b="0" i="0" u="none" strike="noStrike" kern="100" baseline="0" dirty="0">
                <a:latin typeface="宋体" panose="02010600030101010101" pitchFamily="2" charset="-122"/>
                <a:ea typeface="宋体" panose="02010600030101010101" pitchFamily="2" charset="-122"/>
              </a:rPr>
              <a:t>国家鼓励用人单位招收录用或者聘用自主就业的退役士兵，用人单位招收录用或者聘用自主就业退役士兵符合规定条件的，依法享受税收等优惠。有劳动能力的残疾退役士兵，优先享受国家规定的残疾人就业优惠政策。</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30407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66BA2B-646C-42F4-995D-7DA976DE27A8}"/>
              </a:ext>
            </a:extLst>
          </p:cNvPr>
          <p:cNvSpPr>
            <a:spLocks noGrp="1"/>
          </p:cNvSpPr>
          <p:nvPr>
            <p:ph type="title"/>
          </p:nvPr>
        </p:nvSpPr>
        <p:spPr/>
        <p:txBody>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第一节  社会优抚法规概述</a:t>
            </a:r>
          </a:p>
        </p:txBody>
      </p:sp>
      <p:sp>
        <p:nvSpPr>
          <p:cNvPr id="3" name="文本占位符 2">
            <a:extLst>
              <a:ext uri="{FF2B5EF4-FFF2-40B4-BE49-F238E27FC236}">
                <a16:creationId xmlns:a16="http://schemas.microsoft.com/office/drawing/2014/main" id="{3E3E8EA1-CACA-4160-BD3F-E477561360C0}"/>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一、社会优抚体系的创立阶段</a:t>
            </a:r>
          </a:p>
          <a:p>
            <a:pPr marR="0" lvl="1" rtl="0"/>
            <a:r>
              <a:rPr lang="en-US" altLang="zh-CN" b="0" i="0" u="none" strike="noStrike" kern="100" baseline="0" dirty="0">
                <a:latin typeface="宋体" panose="02010600030101010101" pitchFamily="2" charset="-122"/>
                <a:ea typeface="宋体" panose="02010600030101010101" pitchFamily="2" charset="-122"/>
              </a:rPr>
              <a:t>1927</a:t>
            </a:r>
            <a:r>
              <a:rPr lang="zh-CN" altLang="en-US" b="0" i="0" u="none" strike="noStrike" kern="100" baseline="0" dirty="0">
                <a:latin typeface="宋体" panose="02010600030101010101" pitchFamily="2" charset="-122"/>
                <a:ea typeface="宋体" panose="02010600030101010101" pitchFamily="2" charset="-122"/>
              </a:rPr>
              <a:t>年革命根据地建立时期，中国共产党在创建人民军队和革命斗争过程中，探索建立了一系列军人优抚工作。毛泽东主席曾明确指出：“要把优待红军家属作为红军发展壮大的一项根本性工作。” </a:t>
            </a:r>
          </a:p>
          <a:p>
            <a:pPr marR="0" lvl="1" rtl="0"/>
            <a:r>
              <a:rPr lang="en-US" altLang="zh-CN" b="0" i="0" u="none" strike="noStrike" kern="100" baseline="0" dirty="0">
                <a:latin typeface="宋体" panose="02010600030101010101" pitchFamily="2" charset="-122"/>
                <a:ea typeface="宋体" panose="02010600030101010101" pitchFamily="2" charset="-122"/>
              </a:rPr>
              <a:t>1931</a:t>
            </a:r>
            <a:r>
              <a:rPr lang="zh-CN" altLang="en-US" b="0" i="0" u="none" strike="noStrike" kern="100" baseline="0" dirty="0">
                <a:latin typeface="宋体" panose="02010600030101010101" pitchFamily="2" charset="-122"/>
                <a:ea typeface="宋体" panose="02010600030101010101" pitchFamily="2" charset="-122"/>
              </a:rPr>
              <a:t>年中共苏区颁布</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中国工农红军优待条例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优待红军家属条例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等一批法规。当时，根据规定红军家属可以享受拥有一份土地、免纳捐税、红军子弟读书免交学费等优待。</a:t>
            </a:r>
          </a:p>
          <a:p>
            <a:pPr marR="0" lvl="1" rtl="0"/>
            <a:r>
              <a:rPr lang="zh-CN" altLang="en-US" b="0" i="0" u="none" strike="noStrike" kern="100" baseline="0" dirty="0">
                <a:latin typeface="宋体" panose="02010600030101010101" pitchFamily="2" charset="-122"/>
                <a:ea typeface="宋体" panose="02010600030101010101" pitchFamily="2" charset="-122"/>
              </a:rPr>
              <a:t>对军人及其家属的优抚工作在解放战争中得到继承和保留。</a:t>
            </a:r>
          </a:p>
          <a:p>
            <a:pPr marR="0" lvl="1" rtl="0"/>
            <a:r>
              <a:rPr lang="zh-CN" altLang="en-US" b="0" i="0" u="none" strike="noStrike" kern="100" baseline="0" dirty="0">
                <a:latin typeface="宋体" panose="02010600030101010101" pitchFamily="2" charset="-122"/>
                <a:ea typeface="宋体" panose="02010600030101010101" pitchFamily="2" charset="-122"/>
              </a:rPr>
              <a:t>优抚工作不仅有效保障军人及其家属的基本生活，提高军属的社会地位，同时在客观上增强了部队的战斗力，对于中国革命的胜利发挥了重大的作用。革命战争时期的优抚工作为我国社会优抚制度的建设和发展奠定了良好的基础。</a:t>
            </a:r>
          </a:p>
        </p:txBody>
      </p:sp>
    </p:spTree>
    <p:extLst>
      <p:ext uri="{BB962C8B-B14F-4D97-AF65-F5344CB8AC3E}">
        <p14:creationId xmlns:p14="http://schemas.microsoft.com/office/powerpoint/2010/main" val="28464086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012F39-00CB-497A-9136-834EF2AC34E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1546394-C89F-45C2-8610-22EB89E343F4}"/>
              </a:ext>
            </a:extLst>
          </p:cNvPr>
          <p:cNvSpPr>
            <a:spLocks noGrp="1"/>
          </p:cNvSpPr>
          <p:nvPr>
            <p:ph type="body" idx="1"/>
          </p:nvPr>
        </p:nvSpPr>
        <p:spPr/>
        <p:txBody>
          <a:bodyPr>
            <a:normAutofit/>
          </a:bodyPr>
          <a:lstStyle/>
          <a:p>
            <a:pPr marR="0" lvl="4" rtl="0"/>
            <a:r>
              <a:rPr lang="zh-CN" altLang="en-US" b="0" i="0" u="none" strike="noStrike" kern="100" baseline="0" dirty="0">
                <a:latin typeface="等线 Light" panose="02010600030101010101" pitchFamily="2" charset="-122"/>
                <a:ea typeface="等线 Light" panose="02010600030101010101" pitchFamily="2" charset="-122"/>
              </a:rPr>
              <a:t>土地承包</a:t>
            </a:r>
          </a:p>
          <a:p>
            <a:pPr marR="0" lvl="5" rtl="0"/>
            <a:r>
              <a:rPr lang="zh-CN" altLang="en-US" b="0" i="0" u="none" strike="noStrike" kern="100" baseline="0" dirty="0">
                <a:latin typeface="宋体" panose="02010600030101010101" pitchFamily="2" charset="-122"/>
                <a:ea typeface="宋体" panose="02010600030101010101" pitchFamily="2" charset="-122"/>
              </a:rPr>
              <a:t>自主就业的退役士兵入伍前通过家庭承包方式承包的农村土地，承包期内不得违法收回或者强制流转；通过招标、拍卖、公开协商等非家庭承包方式承包的农村土地，承包期内其家庭成员可以继续承包；承包的农村土地被依法征收、征用或者占用的，与其他农村集体经济组织成员享有同等权利。</a:t>
            </a:r>
          </a:p>
          <a:p>
            <a:pPr marR="0" lvl="5" rtl="0"/>
            <a:r>
              <a:rPr lang="zh-CN" altLang="en-US" b="0" i="0" u="none" strike="noStrike" kern="100" baseline="0" dirty="0">
                <a:latin typeface="宋体" panose="02010600030101010101" pitchFamily="2" charset="-122"/>
                <a:ea typeface="宋体" panose="02010600030101010101" pitchFamily="2" charset="-122"/>
              </a:rPr>
              <a:t>自主就业的退役士兵回入伍时户口所在地落户，属于农村集体经济组织成员但没有承包农村土地的，可以申请承包农村土地，村民委员会或者村民小组应当优先解决。</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906672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7A9DA7-6C02-404C-A1FA-3515031B9F1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D7F98C5-E28E-484D-BA58-785D0E34A78C}"/>
              </a:ext>
            </a:extLst>
          </p:cNvPr>
          <p:cNvSpPr>
            <a:spLocks noGrp="1"/>
          </p:cNvSpPr>
          <p:nvPr>
            <p:ph type="body" idx="1"/>
          </p:nvPr>
        </p:nvSpPr>
        <p:spPr/>
        <p:txBody>
          <a:bodyPr>
            <a:normAutofit/>
          </a:bodyPr>
          <a:lstStyle/>
          <a:p>
            <a:pPr marR="0" lvl="4" rtl="0"/>
            <a:r>
              <a:rPr lang="zh-CN" altLang="en-US" b="0" i="0" u="none" strike="noStrike" kern="100" baseline="0" dirty="0">
                <a:latin typeface="等线 Light" panose="02010600030101010101" pitchFamily="2" charset="-122"/>
                <a:ea typeface="等线 Light" panose="02010600030101010101" pitchFamily="2" charset="-122"/>
              </a:rPr>
              <a:t>复工、入学、录取</a:t>
            </a:r>
          </a:p>
          <a:p>
            <a:pPr marR="0" lvl="5" rtl="0"/>
            <a:r>
              <a:rPr lang="zh-CN" altLang="en-US" b="0" i="0" u="none" strike="noStrike" kern="100" baseline="0" dirty="0">
                <a:latin typeface="宋体" panose="02010600030101010101" pitchFamily="2" charset="-122"/>
                <a:ea typeface="宋体" panose="02010600030101010101" pitchFamily="2" charset="-122"/>
              </a:rPr>
              <a:t>自主就业的退役士兵入伍前是国家机关、社会团体、企业事业单位工作人员或者职工的，退出现役后可以选择复职复工，其工资、福利和其他待遇不得低于本单位同等条件人员的平均水平。自主就业的退役士兵进入中等职业学校学习、报考成人高等学校或者普通高等学校的，按照国家有关规定享受优待。</a:t>
            </a:r>
          </a:p>
          <a:p>
            <a:pPr marR="0" lvl="5" rtl="0"/>
            <a:r>
              <a:rPr lang="zh-CN" altLang="en-US" b="0" i="0" u="none" strike="noStrike" kern="100" baseline="0" dirty="0">
                <a:latin typeface="宋体" panose="02010600030101010101" pitchFamily="2" charset="-122"/>
                <a:ea typeface="宋体" panose="02010600030101010101" pitchFamily="2" charset="-122"/>
              </a:rPr>
              <a:t>入伍前已被普通高等学校录取并保留入学资格或者正在普通高等学校就学的退役士兵，退出现役后</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年内允许入学或者复学，并按照国家有关规定享受奖学金、助学金和减免学费等优待，家庭经济困难的，按照国家有关规定给予资助；入学后或者复学期间可以免修公共体育、军事技能和军事理论等课程，直接获得学分；入学或者复学后参加国防生选拔、参加国家组织的农村基层服务项目人选选拔，以及毕业后参加军官人选选拔的，优先录取。</a:t>
            </a:r>
          </a:p>
          <a:p>
            <a:pPr lvl="6"/>
            <a:r>
              <a:rPr lang="zh-CN" altLang="en-US" b="0" dirty="0"/>
              <a:t> 王华岩</a:t>
            </a:r>
            <a:r>
              <a:rPr lang="en-US" altLang="zh-CN" b="0" dirty="0"/>
              <a:t>. </a:t>
            </a:r>
            <a:r>
              <a:rPr lang="zh-CN" altLang="en-US" b="0" dirty="0"/>
              <a:t>新形势下军队基层党员发展工作研究</a:t>
            </a:r>
            <a:r>
              <a:rPr lang="en-US" altLang="zh-CN" b="0" dirty="0"/>
              <a:t>[D].</a:t>
            </a:r>
            <a:r>
              <a:rPr lang="zh-CN" altLang="en-US" b="0" dirty="0"/>
              <a:t>山东大学</a:t>
            </a:r>
            <a:r>
              <a:rPr lang="en-US" altLang="zh-CN" b="0" dirty="0"/>
              <a:t>,2014.</a:t>
            </a:r>
          </a:p>
        </p:txBody>
      </p:sp>
    </p:spTree>
    <p:extLst>
      <p:ext uri="{BB962C8B-B14F-4D97-AF65-F5344CB8AC3E}">
        <p14:creationId xmlns:p14="http://schemas.microsoft.com/office/powerpoint/2010/main" val="4663807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992E85-D961-4DA7-9AD4-948ED3EA3C3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A4EA682-AEC5-4D9F-A487-916EA3189EDA}"/>
              </a:ext>
            </a:extLst>
          </p:cNvPr>
          <p:cNvSpPr>
            <a:spLocks noGrp="1"/>
          </p:cNvSpPr>
          <p:nvPr>
            <p:ph type="body" idx="1"/>
          </p:nvPr>
        </p:nvSpPr>
        <p:spPr/>
        <p:txBody>
          <a:bodyPr>
            <a:normAutofit fontScale="92500" lnSpcReduction="20000"/>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）安排工作</a:t>
            </a:r>
          </a:p>
          <a:p>
            <a:pPr marR="0" lvl="4" rtl="0"/>
            <a:r>
              <a:rPr lang="zh-CN" altLang="en-US" b="0" i="0" u="none" strike="noStrike" kern="100" baseline="0" dirty="0">
                <a:latin typeface="宋体" panose="02010600030101010101" pitchFamily="2" charset="-122"/>
                <a:ea typeface="宋体" panose="02010600030101010101" pitchFamily="2" charset="-122"/>
              </a:rPr>
              <a:t>退役士兵符合下列条件之一的，由人民政府安排工作：士官服现役满</a:t>
            </a:r>
            <a:r>
              <a:rPr lang="en-US" altLang="zh-CN" b="0" i="0" u="none" strike="noStrike" kern="100" baseline="0" dirty="0">
                <a:latin typeface="宋体" panose="02010600030101010101" pitchFamily="2" charset="-122"/>
                <a:ea typeface="宋体" panose="02010600030101010101" pitchFamily="2" charset="-122"/>
              </a:rPr>
              <a:t>12</a:t>
            </a:r>
            <a:r>
              <a:rPr lang="zh-CN" altLang="en-US" b="0" i="0" u="none" strike="noStrike" kern="100" baseline="0" dirty="0">
                <a:latin typeface="宋体" panose="02010600030101010101" pitchFamily="2" charset="-122"/>
                <a:ea typeface="宋体" panose="02010600030101010101" pitchFamily="2" charset="-122"/>
              </a:rPr>
              <a:t>年的；服现役期间平时荣获二等功以上奖励或者战时荣获三等功以上奖励的；因战致残被评定为</a:t>
            </a:r>
            <a:r>
              <a:rPr lang="en-US" altLang="zh-CN" b="0" i="0" u="none" strike="noStrike" kern="100" baseline="0" dirty="0">
                <a:latin typeface="宋体" panose="02010600030101010101" pitchFamily="2" charset="-122"/>
                <a:ea typeface="宋体" panose="02010600030101010101" pitchFamily="2" charset="-122"/>
              </a:rPr>
              <a:t>5</a:t>
            </a:r>
            <a:r>
              <a:rPr lang="zh-CN" altLang="en-US" b="0" i="0" u="none" strike="noStrike" kern="100" baseline="0" dirty="0">
                <a:latin typeface="宋体" panose="02010600030101010101" pitchFamily="2" charset="-122"/>
                <a:ea typeface="宋体" panose="02010600030101010101" pitchFamily="2" charset="-122"/>
              </a:rPr>
              <a:t>级至</a:t>
            </a:r>
            <a:r>
              <a:rPr lang="en-US" altLang="zh-CN" b="0" i="0" u="none" strike="noStrike" kern="100" baseline="0" dirty="0">
                <a:latin typeface="宋体" panose="02010600030101010101" pitchFamily="2" charset="-122"/>
                <a:ea typeface="宋体" panose="02010600030101010101" pitchFamily="2" charset="-122"/>
              </a:rPr>
              <a:t>8</a:t>
            </a:r>
            <a:r>
              <a:rPr lang="zh-CN" altLang="en-US" b="0" i="0" u="none" strike="noStrike" kern="100" baseline="0" dirty="0">
                <a:latin typeface="宋体" panose="02010600030101010101" pitchFamily="2" charset="-122"/>
                <a:ea typeface="宋体" panose="02010600030101010101" pitchFamily="2" charset="-122"/>
              </a:rPr>
              <a:t>级残疾等级的；是烈士子女的。</a:t>
            </a:r>
          </a:p>
          <a:p>
            <a:pPr marR="0" lvl="4" rtl="0"/>
            <a:r>
              <a:rPr lang="zh-CN" altLang="en-US" b="0" i="0" u="none" strike="noStrike" kern="100" baseline="0" dirty="0">
                <a:latin typeface="宋体" panose="02010600030101010101" pitchFamily="2" charset="-122"/>
                <a:ea typeface="宋体" panose="02010600030101010101" pitchFamily="2" charset="-122"/>
              </a:rPr>
              <a:t>安置地县级以上地方人民政府应当按照属地管理的原则，对符合安排工作条件的退役士兵进行安置，保障其第一次就业。安置地人民政府应当在接收退役士兵的</a:t>
            </a:r>
            <a:r>
              <a:rPr lang="en-US" altLang="zh-CN" b="0" i="0" u="none" strike="noStrike" kern="100" baseline="0" dirty="0">
                <a:latin typeface="宋体" panose="02010600030101010101" pitchFamily="2" charset="-122"/>
                <a:ea typeface="宋体" panose="02010600030101010101" pitchFamily="2" charset="-122"/>
              </a:rPr>
              <a:t>6</a:t>
            </a:r>
            <a:r>
              <a:rPr lang="zh-CN" altLang="en-US" b="0" i="0" u="none" strike="noStrike" kern="100" baseline="0" dirty="0">
                <a:latin typeface="宋体" panose="02010600030101010101" pitchFamily="2" charset="-122"/>
                <a:ea typeface="宋体" panose="02010600030101010101" pitchFamily="2" charset="-122"/>
              </a:rPr>
              <a:t>个月内，完成本年度安排退役士兵工作的任务。退役士兵待安排工作期间，安置地人民政府应当按照不低于当地最低生活水平的标准，按月发给生活补助费。</a:t>
            </a:r>
          </a:p>
          <a:p>
            <a:pPr marR="0" lvl="4" rtl="0"/>
            <a:r>
              <a:rPr lang="zh-CN" altLang="en-US" b="0" i="0" u="none" strike="noStrike" kern="100" baseline="0" dirty="0">
                <a:latin typeface="宋体" panose="02010600030101010101" pitchFamily="2" charset="-122"/>
                <a:ea typeface="宋体" panose="02010600030101010101" pitchFamily="2" charset="-122"/>
              </a:rPr>
              <a:t>承担安排退役士兵工作任务的单位应当按时完成所在地人民政府下达的安排退役士兵工作任务，在退役士兵安置工作主管部门开出介绍信</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个月内安排退役士兵上岗，并与退役士兵依法签订期限不少于</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年的劳动合同或者聘用合同。合同存续期内单位依法关闭、破产、改制的，退役士兵与所在单位其他人员一同执行国家的有关规定。接收退役士兵的单位裁减人员的，应当优先留用退役士兵。</a:t>
            </a:r>
          </a:p>
          <a:p>
            <a:pPr marR="0" lvl="4" rtl="0"/>
            <a:r>
              <a:rPr lang="zh-CN" altLang="en-US" b="0" i="0" u="none" strike="noStrike" kern="100" baseline="0" dirty="0">
                <a:latin typeface="宋体" panose="02010600030101010101" pitchFamily="2" charset="-122"/>
                <a:ea typeface="宋体" panose="02010600030101010101" pitchFamily="2" charset="-122"/>
              </a:rPr>
              <a:t>由人民政府安排工作的退役士兵，服现役年限和符合本条例规定的待安排工作时间计算为工龄，享受所在单位同等条件人员的工资、福利待遇。非因退役士兵本人原因，接收单位未按照规定安排退役士兵上岗的，应当从所在地人民政府退役士兵安置工作主管部门开出介绍信的当月起，按照不低于本单位同等条件人员平均工资</a:t>
            </a:r>
            <a:r>
              <a:rPr lang="en-US" altLang="zh-CN" b="0" i="0" u="none" strike="noStrike" kern="100" baseline="0" dirty="0">
                <a:latin typeface="宋体" panose="02010600030101010101" pitchFamily="2" charset="-122"/>
                <a:ea typeface="宋体" panose="02010600030101010101" pitchFamily="2" charset="-122"/>
              </a:rPr>
              <a:t>80%</a:t>
            </a:r>
            <a:r>
              <a:rPr lang="zh-CN" altLang="en-US" b="0" i="0" u="none" strike="noStrike" kern="100" baseline="0" dirty="0">
                <a:latin typeface="宋体" panose="02010600030101010101" pitchFamily="2" charset="-122"/>
                <a:ea typeface="宋体" panose="02010600030101010101" pitchFamily="2" charset="-122"/>
              </a:rPr>
              <a:t>的标准逐月发给退役士兵生活费至其上岗为止。对安排工作的残疾退役士兵，所在单位不得因其残疾与其解除劳动关系或者人事关系。安排工作的因战、因公致残退役士兵，享受与所在单位工伤人员同等的生活福利和医疗待遇。符合安排工作条件的退役士兵无正当理由拒不服从安置地人民政府安排工作的，视为放弃安排工作待遇；在待安排工作期间被依法追究刑事责任的，取消其安排工作待遇。</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1791703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1D2270-22E9-4CB8-9F94-12173CCFA3A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B873244-7531-45BA-960C-70EE77FCCA7D}"/>
              </a:ext>
            </a:extLst>
          </p:cNvPr>
          <p:cNvSpPr>
            <a:spLocks noGrp="1"/>
          </p:cNvSpPr>
          <p:nvPr>
            <p:ph type="body" idx="1"/>
          </p:nvPr>
        </p:nvSpPr>
        <p:spPr/>
        <p:txBody>
          <a:bodyPr>
            <a:normAutofit/>
          </a:bodyPr>
          <a:lstStyle/>
          <a:p>
            <a:pPr marR="0" lvl="3" rtl="0"/>
            <a:r>
              <a:rPr lang="zh-CN" altLang="en-US" b="0" i="0" u="none" strike="noStrike" baseline="0" dirty="0">
                <a:latin typeface="Times New Roman" panose="02020603050405020304" pitchFamily="18" charset="0"/>
                <a:ea typeface="宋体" panose="02010600030101010101" pitchFamily="2" charset="-122"/>
              </a:rPr>
              <a:t>（</a:t>
            </a:r>
            <a:r>
              <a:rPr lang="en-US" altLang="zh-CN" b="0" i="0" u="none" strike="noStrike" baseline="0" dirty="0">
                <a:latin typeface="Times New Roman" panose="02020603050405020304" pitchFamily="18" charset="0"/>
                <a:ea typeface="宋体" panose="02010600030101010101" pitchFamily="2" charset="-122"/>
              </a:rPr>
              <a:t>3</a:t>
            </a:r>
            <a:r>
              <a:rPr lang="zh-CN" altLang="en-US" b="0" i="0" u="none" strike="noStrike" baseline="0" dirty="0">
                <a:latin typeface="Times New Roman" panose="02020603050405020304" pitchFamily="18" charset="0"/>
                <a:ea typeface="宋体" panose="02010600030101010101" pitchFamily="2" charset="-122"/>
              </a:rPr>
              <a:t>）</a:t>
            </a:r>
            <a:r>
              <a:rPr lang="zh-CN" altLang="en-US" b="0" i="0" u="none" strike="noStrike" kern="100" baseline="0" dirty="0">
                <a:latin typeface="Times New Roman" panose="02020603050405020304" pitchFamily="18" charset="0"/>
                <a:ea typeface="宋体" panose="02010600030101010101" pitchFamily="2" charset="-122"/>
              </a:rPr>
              <a:t>退休与供养</a:t>
            </a:r>
          </a:p>
          <a:p>
            <a:pPr marR="0" lvl="4" rtl="0"/>
            <a:r>
              <a:rPr lang="zh-CN" altLang="en-US" b="0" i="0" u="none" strike="noStrike" kern="100" baseline="0" dirty="0">
                <a:latin typeface="等线 Light" panose="02010600030101010101" pitchFamily="2" charset="-122"/>
                <a:ea typeface="等线 Light" panose="02010600030101010101" pitchFamily="2" charset="-122"/>
              </a:rPr>
              <a:t>退休安置</a:t>
            </a:r>
          </a:p>
          <a:p>
            <a:pPr marR="0" lvl="5" rtl="0"/>
            <a:r>
              <a:rPr lang="zh-CN" altLang="en-US" b="0" i="0" u="none" strike="noStrike" kern="100" baseline="0" dirty="0">
                <a:latin typeface="宋体" panose="02010600030101010101" pitchFamily="2" charset="-122"/>
                <a:ea typeface="宋体" panose="02010600030101010101" pitchFamily="2" charset="-122"/>
              </a:rPr>
              <a:t>中级以上士官符合下列条件之一的，作退休安置：年满</a:t>
            </a:r>
            <a:r>
              <a:rPr lang="en-US" altLang="zh-CN" b="0" i="0" u="none" strike="noStrike" kern="100" baseline="0" dirty="0">
                <a:latin typeface="宋体" panose="02010600030101010101" pitchFamily="2" charset="-122"/>
                <a:ea typeface="宋体" panose="02010600030101010101" pitchFamily="2" charset="-122"/>
              </a:rPr>
              <a:t>55</a:t>
            </a:r>
            <a:r>
              <a:rPr lang="zh-CN" altLang="en-US" b="0" i="0" u="none" strike="noStrike" kern="100" baseline="0" dirty="0">
                <a:latin typeface="宋体" panose="02010600030101010101" pitchFamily="2" charset="-122"/>
                <a:ea typeface="宋体" panose="02010600030101010101" pitchFamily="2" charset="-122"/>
              </a:rPr>
              <a:t>周岁的；服现役满</a:t>
            </a:r>
            <a:r>
              <a:rPr lang="en-US" altLang="zh-CN" b="0" i="0" u="none" strike="noStrike" kern="100" baseline="0" dirty="0">
                <a:latin typeface="宋体" panose="02010600030101010101" pitchFamily="2" charset="-122"/>
                <a:ea typeface="宋体" panose="02010600030101010101" pitchFamily="2" charset="-122"/>
              </a:rPr>
              <a:t>30</a:t>
            </a:r>
            <a:r>
              <a:rPr lang="zh-CN" altLang="en-US" b="0" i="0" u="none" strike="noStrike" kern="100" baseline="0" dirty="0">
                <a:latin typeface="宋体" panose="02010600030101010101" pitchFamily="2" charset="-122"/>
                <a:ea typeface="宋体" panose="02010600030101010101" pitchFamily="2" charset="-122"/>
              </a:rPr>
              <a:t>年的；因战、因公致残被评定为</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级至</a:t>
            </a:r>
            <a:r>
              <a:rPr lang="en-US" altLang="zh-CN" b="0" i="0" u="none" strike="noStrike" kern="100" baseline="0" dirty="0">
                <a:latin typeface="宋体" panose="02010600030101010101" pitchFamily="2" charset="-122"/>
                <a:ea typeface="宋体" panose="02010600030101010101" pitchFamily="2" charset="-122"/>
              </a:rPr>
              <a:t>6</a:t>
            </a:r>
            <a:r>
              <a:rPr lang="zh-CN" altLang="en-US" b="0" i="0" u="none" strike="noStrike" kern="100" baseline="0" dirty="0">
                <a:latin typeface="宋体" panose="02010600030101010101" pitchFamily="2" charset="-122"/>
                <a:ea typeface="宋体" panose="02010600030101010101" pitchFamily="2" charset="-122"/>
              </a:rPr>
              <a:t>级残疾等级的；经军队医院证明和军级以上单位卫生部门审核确认因病基本丧失工作能力的。</a:t>
            </a:r>
          </a:p>
          <a:p>
            <a:pPr marR="0" lvl="5" rtl="0"/>
            <a:r>
              <a:rPr lang="zh-CN" altLang="en-US" b="0" i="0" u="none" strike="noStrike" kern="100" baseline="0" dirty="0">
                <a:latin typeface="宋体" panose="02010600030101010101" pitchFamily="2" charset="-122"/>
                <a:ea typeface="宋体" panose="02010600030101010101" pitchFamily="2" charset="-122"/>
              </a:rPr>
              <a:t>退休的退役士官，其生活、住房、医疗等保障，按照国家有关规定执行。中级以上士官因战致残被评定为</a:t>
            </a:r>
            <a:r>
              <a:rPr lang="en-US" altLang="zh-CN" b="0" i="0" u="none" strike="noStrike" kern="100" baseline="0" dirty="0">
                <a:latin typeface="宋体" panose="02010600030101010101" pitchFamily="2" charset="-122"/>
                <a:ea typeface="宋体" panose="02010600030101010101" pitchFamily="2" charset="-122"/>
              </a:rPr>
              <a:t>5</a:t>
            </a:r>
            <a:r>
              <a:rPr lang="zh-CN" altLang="en-US" b="0" i="0" u="none" strike="noStrike" kern="100" baseline="0" dirty="0">
                <a:latin typeface="宋体" panose="02010600030101010101" pitchFamily="2" charset="-122"/>
                <a:ea typeface="宋体" panose="02010600030101010101" pitchFamily="2" charset="-122"/>
              </a:rPr>
              <a:t>级至</a:t>
            </a:r>
            <a:r>
              <a:rPr lang="en-US" altLang="zh-CN" b="0" i="0" u="none" strike="noStrike" kern="100" baseline="0" dirty="0">
                <a:latin typeface="宋体" panose="02010600030101010101" pitchFamily="2" charset="-122"/>
                <a:ea typeface="宋体" panose="02010600030101010101" pitchFamily="2" charset="-122"/>
              </a:rPr>
              <a:t>6</a:t>
            </a:r>
            <a:r>
              <a:rPr lang="zh-CN" altLang="en-US" b="0" i="0" u="none" strike="noStrike" kern="100" baseline="0" dirty="0">
                <a:latin typeface="宋体" panose="02010600030101010101" pitchFamily="2" charset="-122"/>
                <a:ea typeface="宋体" panose="02010600030101010101" pitchFamily="2" charset="-122"/>
              </a:rPr>
              <a:t>级残疾等级，本人自愿放弃退休安置选择由人民政府安排工作的，可以依照安排工作的规定办理。</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936422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7B0D42-0C9C-4F0F-B05B-514193C2315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068D8B1-DEA3-420E-BC1C-1BECB397A103}"/>
              </a:ext>
            </a:extLst>
          </p:cNvPr>
          <p:cNvSpPr>
            <a:spLocks noGrp="1"/>
          </p:cNvSpPr>
          <p:nvPr>
            <p:ph type="body" idx="1"/>
          </p:nvPr>
        </p:nvSpPr>
        <p:spPr/>
        <p:txBody>
          <a:bodyPr>
            <a:normAutofit/>
          </a:bodyPr>
          <a:lstStyle/>
          <a:p>
            <a:pPr marR="0" lvl="4" rtl="0"/>
            <a:r>
              <a:rPr lang="zh-CN" altLang="en-US" b="0" i="0" u="none" strike="noStrike" kern="100" baseline="0" dirty="0">
                <a:latin typeface="等线 Light" panose="02010600030101010101" pitchFamily="2" charset="-122"/>
                <a:ea typeface="等线 Light" panose="02010600030101010101" pitchFamily="2" charset="-122"/>
              </a:rPr>
              <a:t>供养</a:t>
            </a:r>
          </a:p>
          <a:p>
            <a:pPr marR="0" lvl="5" rtl="0"/>
            <a:r>
              <a:rPr lang="zh-CN" altLang="en-US" b="0" i="0" u="none" strike="noStrike" kern="100" baseline="0" dirty="0">
                <a:latin typeface="宋体" panose="02010600030101010101" pitchFamily="2" charset="-122"/>
                <a:ea typeface="宋体" panose="02010600030101010101" pitchFamily="2" charset="-122"/>
              </a:rPr>
              <a:t>被评定为</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级至</a:t>
            </a:r>
            <a:r>
              <a:rPr lang="en-US" altLang="zh-CN" b="0" i="0" u="none" strike="noStrike" kern="100" baseline="0" dirty="0">
                <a:latin typeface="宋体" panose="02010600030101010101" pitchFamily="2" charset="-122"/>
                <a:ea typeface="宋体" panose="02010600030101010101" pitchFamily="2" charset="-122"/>
              </a:rPr>
              <a:t>4</a:t>
            </a:r>
            <a:r>
              <a:rPr lang="zh-CN" altLang="en-US" b="0" i="0" u="none" strike="noStrike" kern="100" baseline="0" dirty="0">
                <a:latin typeface="宋体" panose="02010600030101010101" pitchFamily="2" charset="-122"/>
                <a:ea typeface="宋体" panose="02010600030101010101" pitchFamily="2" charset="-122"/>
              </a:rPr>
              <a:t>级残疾等级的义务兵和初级士官退出现役的，由国家供养终身。国家供养分为集中供养和分散供养。</a:t>
            </a:r>
          </a:p>
          <a:p>
            <a:pPr marR="0" lvl="5" rtl="0"/>
            <a:r>
              <a:rPr lang="zh-CN" altLang="en-US" b="0" i="0" u="none" strike="noStrike" kern="100" baseline="0" dirty="0">
                <a:latin typeface="宋体" panose="02010600030101010101" pitchFamily="2" charset="-122"/>
                <a:ea typeface="宋体" panose="02010600030101010101" pitchFamily="2" charset="-122"/>
              </a:rPr>
              <a:t>国家供养的残疾退役士兵，其生活、住房、医疗等保障，按照国家有关规定执行。分散供养的残疾退役士兵购（建）房所需经费的标准，按照安置地县（市）经济适用住房平均价格和</a:t>
            </a:r>
            <a:r>
              <a:rPr lang="en-US" altLang="zh-CN" b="0" i="0" u="none" strike="noStrike" kern="100" baseline="0" dirty="0">
                <a:latin typeface="宋体" panose="02010600030101010101" pitchFamily="2" charset="-122"/>
                <a:ea typeface="宋体" panose="02010600030101010101" pitchFamily="2" charset="-122"/>
              </a:rPr>
              <a:t>60</a:t>
            </a:r>
            <a:r>
              <a:rPr lang="zh-CN" altLang="en-US" b="0" i="0" u="none" strike="noStrike" kern="100" baseline="0" dirty="0">
                <a:latin typeface="宋体" panose="02010600030101010101" pitchFamily="2" charset="-122"/>
                <a:ea typeface="宋体" panose="02010600030101010101" pitchFamily="2" charset="-122"/>
              </a:rPr>
              <a:t>平方米的建筑面积确定；没有经济适用住房的地区按照普通商品住房价格确定。购（建）房所需经费由中央财政专项安排，不足部分由地方财政解决。购（建）房屋产权归分散供养的残疾退役士兵所有。分散供养的残疾退役士兵自行解决住房的，按照上述标准将购（建）房费用发给本人。因战、因公致残被评定为</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级至</a:t>
            </a:r>
            <a:r>
              <a:rPr lang="en-US" altLang="zh-CN" b="0" i="0" u="none" strike="noStrike" kern="100" baseline="0" dirty="0">
                <a:latin typeface="宋体" panose="02010600030101010101" pitchFamily="2" charset="-122"/>
                <a:ea typeface="宋体" panose="02010600030101010101" pitchFamily="2" charset="-122"/>
              </a:rPr>
              <a:t>4</a:t>
            </a:r>
            <a:r>
              <a:rPr lang="zh-CN" altLang="en-US" b="0" i="0" u="none" strike="noStrike" kern="100" baseline="0" dirty="0">
                <a:latin typeface="宋体" panose="02010600030101010101" pitchFamily="2" charset="-122"/>
                <a:ea typeface="宋体" panose="02010600030101010101" pitchFamily="2" charset="-122"/>
              </a:rPr>
              <a:t>级残疾等级的中级以上士官，本人自愿放弃退休安置的，可以选择由国家供养。</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86032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55000A-F4FE-42C3-BC18-EDE9617885B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2F2DEEA-0657-4561-A790-CAA3DD597725}"/>
              </a:ext>
            </a:extLst>
          </p:cNvPr>
          <p:cNvSpPr>
            <a:spLocks noGrp="1"/>
          </p:cNvSpPr>
          <p:nvPr>
            <p:ph type="body" idx="1"/>
          </p:nvPr>
        </p:nvSpPr>
        <p:spPr/>
        <p:txBody>
          <a:bodyPr>
            <a:normAutofit/>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（二）军队转业干部安置</a:t>
            </a:r>
          </a:p>
          <a:p>
            <a:pPr marR="0" lvl="2" rtl="0"/>
            <a:r>
              <a:rPr lang="zh-CN" altLang="en-US" b="0" i="0" u="none" strike="noStrike" kern="100" baseline="0" dirty="0">
                <a:latin typeface="宋体" panose="02010600030101010101" pitchFamily="2" charset="-122"/>
                <a:ea typeface="宋体" panose="02010600030101010101" pitchFamily="2" charset="-122"/>
              </a:rPr>
              <a:t>军队转业干部，是指退出现役作转业安置的军官和文职干部。</a:t>
            </a:r>
            <a:r>
              <a:rPr lang="en-US" altLang="zh-CN" b="0" i="0" u="none" strike="noStrike" kern="100" baseline="0" dirty="0">
                <a:latin typeface="宋体" panose="02010600030101010101" pitchFamily="2" charset="-122"/>
                <a:ea typeface="宋体" panose="02010600030101010101" pitchFamily="2" charset="-122"/>
              </a:rPr>
              <a:t>2001</a:t>
            </a:r>
            <a:r>
              <a:rPr lang="zh-CN" altLang="en-US" b="0" i="0" u="none" strike="noStrike" kern="100" baseline="0" dirty="0">
                <a:latin typeface="宋体" panose="02010600030101010101" pitchFamily="2" charset="-122"/>
                <a:ea typeface="宋体" panose="02010600030101010101" pitchFamily="2" charset="-122"/>
              </a:rPr>
              <a:t>年，国家制定和发布了</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军队</a:t>
            </a:r>
            <a:r>
              <a:rPr lang="zh-CN" altLang="en-US" b="0" i="0" u="none" strike="noStrike" kern="100" baseline="0" dirty="0">
                <a:latin typeface="宋体" panose="02010600030101010101" pitchFamily="2" charset="-122"/>
                <a:ea typeface="宋体" panose="02010600030101010101" pitchFamily="2" charset="-122"/>
                <a:hlinkClick r:id="rId2"/>
              </a:rPr>
              <a:t>转业干部安置暂行办法</a:t>
            </a:r>
            <a:r>
              <a:rPr lang="en-US" altLang="zh-CN" b="0" i="0" u="none" strike="noStrike" kern="100" baseline="0" dirty="0">
                <a:latin typeface="宋体" panose="02010600030101010101" pitchFamily="2" charset="-122"/>
                <a:ea typeface="宋体" panose="02010600030101010101" pitchFamily="2" charset="-122"/>
                <a:hlinkClick r:id="rId2"/>
              </a:rPr>
              <a:t>》</a:t>
            </a:r>
            <a:r>
              <a:rPr lang="zh-CN" altLang="en-US" b="0" i="0" u="none" strike="noStrike" kern="100" baseline="0" dirty="0">
                <a:latin typeface="宋体" panose="02010600030101010101" pitchFamily="2" charset="-122"/>
                <a:ea typeface="宋体" panose="02010600030101010101" pitchFamily="2" charset="-122"/>
                <a:hlinkClick r:id="rId2"/>
              </a:rPr>
              <a:t>，对军队转业干部的社会政治地位转业安置计划、工作分配与就业、培训、待遇、社会保障、家属安置、安置经费、管理和监督等作了详细规定，主要内容：</a:t>
            </a:r>
          </a:p>
          <a:p>
            <a:pPr marR="0" lvl="2" rtl="0"/>
            <a:r>
              <a:rPr lang="zh-CN" altLang="en-US" b="0" i="0" u="none" strike="noStrike" kern="100" baseline="0" dirty="0">
                <a:latin typeface="宋体" panose="02010600030101010101" pitchFamily="2" charset="-122"/>
                <a:ea typeface="宋体" panose="02010600030101010101" pitchFamily="2" charset="-122"/>
              </a:rPr>
              <a:t>第一，军队转业干部是党和国家干部队伍的组成部分，“是重要的人才资源，是</a:t>
            </a:r>
            <a:r>
              <a:rPr lang="zh-CN" altLang="en-US" b="0" i="0" u="none" strike="noStrike" kern="100" baseline="0" dirty="0">
                <a:latin typeface="宋体" panose="02010600030101010101" pitchFamily="2" charset="-122"/>
                <a:ea typeface="宋体" panose="02010600030101010101" pitchFamily="2" charset="-122"/>
                <a:hlinkClick r:id="rId3"/>
              </a:rPr>
              <a:t>社会主义现代化建设的重要力量。军队转业干部为国防事业、军队建设作出了牺牲和贡献，应当受到国家和社会的尊重、优待。”</a:t>
            </a:r>
          </a:p>
          <a:p>
            <a:pPr lvl="3"/>
            <a:r>
              <a:rPr lang="zh-CN" altLang="en-US" b="0" dirty="0"/>
              <a:t> 刘诗喆</a:t>
            </a:r>
            <a:r>
              <a:rPr lang="en-US" altLang="zh-CN" b="0" dirty="0"/>
              <a:t>.</a:t>
            </a:r>
            <a:r>
              <a:rPr lang="zh-CN" altLang="en-US" b="0" dirty="0"/>
              <a:t>当前军转干部计划分配安置存在的问题及对策</a:t>
            </a:r>
            <a:r>
              <a:rPr lang="en-US" altLang="zh-CN" b="0" dirty="0"/>
              <a:t>[D].</a:t>
            </a:r>
            <a:r>
              <a:rPr lang="zh-CN" altLang="en-US" b="0" dirty="0"/>
              <a:t>华中师范大学</a:t>
            </a:r>
            <a:r>
              <a:rPr lang="en-US" altLang="zh-CN" b="0" dirty="0"/>
              <a:t>,2015.</a:t>
            </a:r>
          </a:p>
          <a:p>
            <a:pPr marR="0" lvl="2" rtl="0"/>
            <a:r>
              <a:rPr lang="zh-CN" altLang="en-US" b="0" i="0" u="none" strike="noStrike" kern="100" baseline="0" dirty="0">
                <a:latin typeface="宋体" panose="02010600030101010101" pitchFamily="2" charset="-122"/>
                <a:ea typeface="宋体" panose="02010600030101010101" pitchFamily="2" charset="-122"/>
              </a:rPr>
              <a:t>第二，军队干部转业到地方工作，是国家和军队的一项重要制度。国家对军队转业干部实行计划分配和自主择业相结合的方式安置。</a:t>
            </a:r>
          </a:p>
          <a:p>
            <a:pPr marR="0" lvl="2" rtl="0"/>
            <a:r>
              <a:rPr lang="zh-CN" altLang="en-US" b="0" i="0" u="none" strike="noStrike" kern="100" baseline="0" dirty="0">
                <a:latin typeface="宋体" panose="02010600030101010101" pitchFamily="2" charset="-122"/>
                <a:ea typeface="宋体" panose="02010600030101010101" pitchFamily="2" charset="-122"/>
              </a:rPr>
              <a:t>第三，军队转业干部安置工作，坚持为经济社会发展和军队建设服务的方针，贯彻妥善安置、合理使用、人尽其才、各得其所的原则。</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9870739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D32251-1734-4997-914A-5BB5B2A87B3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8386560-9373-4F73-BB9F-22C336F5E235}"/>
              </a:ext>
            </a:extLst>
          </p:cNvPr>
          <p:cNvSpPr>
            <a:spLocks noGrp="1"/>
          </p:cNvSpPr>
          <p:nvPr>
            <p:ph type="body" idx="1"/>
          </p:nvPr>
        </p:nvSpPr>
        <p:spPr/>
        <p:txBody>
          <a:bodyPr>
            <a:normAutofit fontScale="925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（三）军队离退休人员的安置</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离休干部</a:t>
            </a:r>
          </a:p>
          <a:p>
            <a:pPr marR="0" lvl="3" rtl="0"/>
            <a:r>
              <a:rPr lang="en-US" altLang="zh-CN" b="0" i="0" u="none" strike="noStrike" kern="100" baseline="0" dirty="0">
                <a:latin typeface="宋体" panose="02010600030101010101" pitchFamily="2" charset="-122"/>
                <a:ea typeface="宋体" panose="02010600030101010101" pitchFamily="2" charset="-122"/>
              </a:rPr>
              <a:t>1982</a:t>
            </a:r>
            <a:r>
              <a:rPr lang="zh-CN" altLang="en-US" b="0" i="0" u="none" strike="noStrike" kern="100" baseline="0" dirty="0">
                <a:latin typeface="宋体" panose="02010600030101010101" pitchFamily="2" charset="-122"/>
                <a:ea typeface="宋体" panose="02010600030101010101" pitchFamily="2" charset="-122"/>
              </a:rPr>
              <a:t>年颁布的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国务院、中央军委关于颁发</a:t>
            </a:r>
            <a:r>
              <a:rPr lang="en-US" altLang="zh-CN" b="0" i="0" u="none" strike="noStrike" kern="100" baseline="0" dirty="0">
                <a:latin typeface="宋体" panose="02010600030101010101" pitchFamily="2" charset="-122"/>
                <a:ea typeface="宋体" panose="02010600030101010101" pitchFamily="2" charset="-122"/>
              </a:rPr>
              <a:t>&lt;</a:t>
            </a:r>
            <a:r>
              <a:rPr lang="zh-CN" altLang="en-US" b="0" i="0" u="none" strike="noStrike" kern="100" baseline="0" dirty="0">
                <a:latin typeface="宋体" panose="02010600030101010101" pitchFamily="2" charset="-122"/>
                <a:ea typeface="宋体" panose="02010600030101010101" pitchFamily="2" charset="-122"/>
              </a:rPr>
              <a:t>关于军队干部离职休养的暂行规定</a:t>
            </a:r>
            <a:r>
              <a:rPr lang="en-US" altLang="zh-CN" b="0" i="0" u="none" strike="noStrike" kern="100" baseline="0" dirty="0">
                <a:latin typeface="宋体" panose="02010600030101010101" pitchFamily="2" charset="-122"/>
                <a:ea typeface="宋体" panose="02010600030101010101" pitchFamily="2" charset="-122"/>
              </a:rPr>
              <a:t>&gt;</a:t>
            </a:r>
            <a:r>
              <a:rPr lang="zh-CN" altLang="en-US" b="0" i="0" u="none" strike="noStrike" kern="100" baseline="0" dirty="0">
                <a:latin typeface="宋体" panose="02010600030101010101" pitchFamily="2" charset="-122"/>
                <a:ea typeface="宋体" panose="02010600030101010101" pitchFamily="2" charset="-122"/>
              </a:rPr>
              <a:t>的通知</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规定：符合离休条件的是“年大体弱不能坚持正常工作的一九三七年七月六日以前入伍</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含参加革命工作，下同</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干部；一九四五年九月二日以前入伍的团职或行政十八级以上干部以及与其职、级相当的干部；一九四九年九月三十日以前入伍的师职或行政十四级以上干部以及与其职、级相当的干部，可以离休。具备上述条件的军队干部，离休的年龄为：师职以下干部年满五十五周岁，军职干部年满六十周岁，兵团职和大军区职干部年满六十五周岁。身体不能坚持正常工作的，可提前离休。因工作需要，身体又能坚持正常工作的，可推迟离休。已离队的退休干部，符合离休条件的，由地方组织、人事部门负责改办离休。”</a:t>
            </a:r>
          </a:p>
          <a:p>
            <a:pPr lvl="4"/>
            <a:r>
              <a:rPr lang="zh-CN" altLang="en-US" b="0" dirty="0"/>
              <a:t> 刘敬东</a:t>
            </a:r>
            <a:r>
              <a:rPr lang="en-US" altLang="zh-CN" b="0" dirty="0"/>
              <a:t>.</a:t>
            </a:r>
            <a:r>
              <a:rPr lang="zh-CN" altLang="en-US" b="0" dirty="0"/>
              <a:t>人民解放军干部离退休制度的回顾</a:t>
            </a:r>
            <a:r>
              <a:rPr lang="en-US" altLang="zh-CN" b="0" dirty="0"/>
              <a:t>[J].</a:t>
            </a:r>
            <a:r>
              <a:rPr lang="zh-CN" altLang="en-US" b="0" dirty="0"/>
              <a:t>军事历史</a:t>
            </a:r>
            <a:r>
              <a:rPr lang="en-US" altLang="zh-CN" b="0" dirty="0"/>
              <a:t>,2011(04):34-38.</a:t>
            </a:r>
          </a:p>
          <a:p>
            <a:pPr marR="0" lvl="3" rtl="0"/>
            <a:r>
              <a:rPr lang="zh-CN" altLang="en-US" b="0" i="0" u="none" strike="noStrike" kern="100" baseline="0" dirty="0">
                <a:latin typeface="宋体" panose="02010600030101010101" pitchFamily="2" charset="-122"/>
                <a:ea typeface="宋体" panose="02010600030101010101" pitchFamily="2" charset="-122"/>
              </a:rPr>
              <a:t>离休干部的安置，要从实际出发，因地制宜。有的可以就地安置，有的可以回本人或配偶原籍以及配偶居住地区安置，有的也可到子女居住地区安置。自愿回农村安置的给予鼓励。驻边防、海岛、高原等地区的干部，在内地安置时，安置地区应优先接收。离休干部就地安置的，由原单位管理，易地安置的，由接收单位管理，并由原单位一次发给相当本人两个月工资额的安家补助费；回农村安置的，由县市人民武装部管理，并由原单位一次发给相当本人四个月工资额的安家补助费。</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756756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41B8CB-5491-488A-AC12-14B11C49F52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E26635D-2B20-4DC7-9CD4-BB483A2DF642}"/>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退休干部</a:t>
            </a:r>
          </a:p>
          <a:p>
            <a:pPr marR="0" lvl="3" rtl="0"/>
            <a:r>
              <a:rPr lang="zh-CN" altLang="en-US" b="0" i="0" u="none" strike="noStrike" kern="100" baseline="0" dirty="0">
                <a:latin typeface="宋体" panose="02010600030101010101" pitchFamily="2" charset="-122"/>
                <a:ea typeface="宋体" panose="02010600030101010101" pitchFamily="2" charset="-122"/>
              </a:rPr>
              <a:t>根据</a:t>
            </a:r>
            <a:r>
              <a:rPr lang="en-US" altLang="zh-CN" b="0" i="0" u="none" strike="noStrike" kern="100" baseline="0" dirty="0">
                <a:latin typeface="宋体" panose="02010600030101010101" pitchFamily="2" charset="-122"/>
                <a:ea typeface="宋体" panose="02010600030101010101" pitchFamily="2" charset="-122"/>
              </a:rPr>
              <a:t>1981</a:t>
            </a:r>
            <a:r>
              <a:rPr lang="zh-CN" altLang="en-US" b="0" i="0" u="none" strike="noStrike" kern="100" baseline="0" dirty="0">
                <a:latin typeface="宋体" panose="02010600030101010101" pitchFamily="2" charset="-122"/>
                <a:ea typeface="宋体" panose="02010600030101010101" pitchFamily="2" charset="-122"/>
              </a:rPr>
              <a:t>年颁布的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国务院、中央军委</a:t>
            </a:r>
            <a:r>
              <a:rPr lang="en-US" altLang="zh-CN" b="0" i="0" u="none" strike="noStrike" kern="100" baseline="0" dirty="0">
                <a:latin typeface="宋体" panose="02010600030101010101" pitchFamily="2" charset="-122"/>
                <a:ea typeface="宋体" panose="02010600030101010101" pitchFamily="2" charset="-122"/>
              </a:rPr>
              <a:t>&lt;</a:t>
            </a:r>
            <a:r>
              <a:rPr lang="zh-CN" altLang="en-US" b="0" i="0" u="none" strike="noStrike" kern="100" baseline="0" dirty="0">
                <a:latin typeface="宋体" panose="02010600030101010101" pitchFamily="2" charset="-122"/>
                <a:ea typeface="宋体" panose="02010600030101010101" pitchFamily="2" charset="-122"/>
              </a:rPr>
              <a:t>关于军队干部退休的暂行规定</a:t>
            </a:r>
            <a:r>
              <a:rPr lang="en-US" altLang="zh-CN" b="0" i="0" u="none" strike="noStrike" kern="100" baseline="0" dirty="0">
                <a:latin typeface="宋体" panose="02010600030101010101" pitchFamily="2" charset="-122"/>
                <a:ea typeface="宋体" panose="02010600030101010101" pitchFamily="2" charset="-122"/>
              </a:rPr>
              <a:t>&gt;</a:t>
            </a:r>
            <a:r>
              <a:rPr lang="zh-CN" altLang="en-US" b="0" i="0" u="none" strike="noStrike" kern="100" baseline="0" dirty="0">
                <a:latin typeface="宋体" panose="02010600030101010101" pitchFamily="2" charset="-122"/>
                <a:ea typeface="宋体" panose="02010600030101010101" pitchFamily="2" charset="-122"/>
              </a:rPr>
              <a:t>的通知</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：“军队的现役干部，男年满五十五周岁，女年满五十周岁，或因战、因公致残，积劳成残，基本丧失工作能力的，可办理退休。”</a:t>
            </a:r>
          </a:p>
          <a:p>
            <a:pPr lvl="4"/>
            <a:r>
              <a:rPr lang="zh-CN" altLang="en-US" b="0" dirty="0"/>
              <a:t> 全国老龄工作委员会办公室编</a:t>
            </a:r>
            <a:r>
              <a:rPr lang="en-US" altLang="zh-CN" b="0" dirty="0"/>
              <a:t>. </a:t>
            </a:r>
            <a:r>
              <a:rPr lang="zh-CN" altLang="en-US" b="0" dirty="0"/>
              <a:t>实用老年法律法规汇编</a:t>
            </a:r>
            <a:r>
              <a:rPr lang="en-US" altLang="zh-CN" b="0" dirty="0"/>
              <a:t>[M]. 2002</a:t>
            </a:r>
            <a:r>
              <a:rPr lang="zh-CN" altLang="en-US" b="0" dirty="0"/>
              <a:t>：</a:t>
            </a:r>
            <a:r>
              <a:rPr lang="en-US" altLang="zh-CN" b="0" dirty="0"/>
              <a:t>76.</a:t>
            </a:r>
          </a:p>
          <a:p>
            <a:pPr marR="0" lvl="3" rtl="0"/>
            <a:r>
              <a:rPr lang="zh-CN" altLang="en-US" b="0" i="0" u="none" strike="noStrike" kern="100" baseline="0" dirty="0">
                <a:latin typeface="宋体" panose="02010600030101010101" pitchFamily="2" charset="-122"/>
                <a:ea typeface="宋体" panose="02010600030101010101" pitchFamily="2" charset="-122"/>
              </a:rPr>
              <a:t>退休干部离队安置时，由军队一次发给相当于本人六个月工资的安家补助费。到农村安置的，一次发给相当于本人八个月工资的安家补助费。退休干部离队安置时，由军队一次发给相当于本人六个月工资的安家补助费。到农村安置的，一次发给相当于本人八个月工资的安家补助费。</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7277687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7A4BF2-780B-4FB6-B71F-4CBF9EE9D80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331C0CE-8C4D-44B4-A35E-B0134839C2B8}"/>
              </a:ext>
            </a:extLst>
          </p:cNvPr>
          <p:cNvSpPr>
            <a:spLocks noGrp="1"/>
          </p:cNvSpPr>
          <p:nvPr>
            <p:ph type="body" idx="1"/>
          </p:nvPr>
        </p:nvSpPr>
        <p:spPr/>
        <p:txBody>
          <a:bodyPr>
            <a:normAutofit/>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退休士官</a:t>
            </a:r>
          </a:p>
          <a:p>
            <a:pPr marR="0" lvl="3" rtl="0"/>
            <a:r>
              <a:rPr lang="en-US" altLang="zh-CN" b="0" i="0" u="none" strike="noStrike" kern="100" baseline="0" dirty="0">
                <a:latin typeface="宋体" panose="02010600030101010101" pitchFamily="2" charset="-122"/>
                <a:ea typeface="宋体" panose="02010600030101010101" pitchFamily="2" charset="-122"/>
              </a:rPr>
              <a:t>1999</a:t>
            </a:r>
            <a:r>
              <a:rPr lang="zh-CN" altLang="en-US" b="0" i="0" u="none" strike="noStrike" kern="100" baseline="0" dirty="0">
                <a:latin typeface="宋体" panose="02010600030101010101" pitchFamily="2" charset="-122"/>
                <a:ea typeface="宋体" panose="02010600030101010101" pitchFamily="2" charset="-122"/>
              </a:rPr>
              <a:t>年国务院、中央军委下发的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中国人民解放军士官退出现役安置办法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规定，退出现役的士官符合下列条件之一的，作退休安置： 年满 </a:t>
            </a:r>
            <a:r>
              <a:rPr lang="en-US" altLang="zh-CN" b="0" i="0" u="none" strike="noStrike" kern="100" baseline="0" dirty="0">
                <a:latin typeface="宋体" panose="02010600030101010101" pitchFamily="2" charset="-122"/>
                <a:ea typeface="宋体" panose="02010600030101010101" pitchFamily="2" charset="-122"/>
              </a:rPr>
              <a:t>55 </a:t>
            </a:r>
            <a:r>
              <a:rPr lang="zh-CN" altLang="en-US" b="0" i="0" u="none" strike="noStrike" kern="100" baseline="0" dirty="0">
                <a:latin typeface="宋体" panose="02010600030101010101" pitchFamily="2" charset="-122"/>
                <a:ea typeface="宋体" panose="02010600030101010101" pitchFamily="2" charset="-122"/>
              </a:rPr>
              <a:t>岁的； 服现役满 </a:t>
            </a:r>
            <a:r>
              <a:rPr lang="en-US" altLang="zh-CN" b="0" i="0" u="none" strike="noStrike" kern="100" baseline="0" dirty="0">
                <a:latin typeface="宋体" panose="02010600030101010101" pitchFamily="2" charset="-122"/>
                <a:ea typeface="宋体" panose="02010600030101010101" pitchFamily="2" charset="-122"/>
              </a:rPr>
              <a:t>30 </a:t>
            </a:r>
            <a:r>
              <a:rPr lang="zh-CN" altLang="en-US" b="0" i="0" u="none" strike="noStrike" kern="100" baseline="0" dirty="0">
                <a:latin typeface="宋体" panose="02010600030101010101" pitchFamily="2" charset="-122"/>
                <a:ea typeface="宋体" panose="02010600030101010101" pitchFamily="2" charset="-122"/>
              </a:rPr>
              <a:t>年的；服现役期间因战、因公致残被评为特等、一等伤残等级的；服现役期间因病基本丧失工作能力，并经驻军医院诊断证明，军以上卫生部们鉴定确认的。退休士官符合前三项条件的，参照军队退休干部的安置办法执行；以第四项条件退休的，在原征集地或者直系亲属所在地分散安置，其待遇按照有关规定执行，其中患精神病的士官不符合转业安置条件的，按退伍义务兵的接收安置规定执行。</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49283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4447F2-3472-4CFA-9226-D698F9C2202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AB48FA8-2948-4966-9BAE-2A4382406477}"/>
              </a:ext>
            </a:extLst>
          </p:cNvPr>
          <p:cNvSpPr>
            <a:spLocks noGrp="1"/>
          </p:cNvSpPr>
          <p:nvPr>
            <p:ph type="body" idx="1"/>
          </p:nvPr>
        </p:nvSpPr>
        <p:spPr/>
        <p:txBody>
          <a:bodyPr>
            <a:normAutofit lnSpcReduction="10000"/>
          </a:bodyPr>
          <a:lstStyle/>
          <a:p>
            <a:pPr marR="0" lvl="2" rtl="0"/>
            <a:r>
              <a:rPr lang="en-US" altLang="zh-CN" b="0" i="0" u="none" strike="noStrike" kern="100" baseline="0" dirty="0">
                <a:latin typeface="等线 Light" panose="02010600030101010101" pitchFamily="2" charset="-122"/>
                <a:ea typeface="等线 Light" panose="02010600030101010101" pitchFamily="2" charset="-122"/>
              </a:rPr>
              <a:t>4. </a:t>
            </a:r>
            <a:r>
              <a:rPr lang="zh-CN" altLang="en-US" b="0" i="0" u="none" strike="noStrike" kern="100" baseline="0" dirty="0">
                <a:latin typeface="等线 Light" panose="02010600030101010101" pitchFamily="2" charset="-122"/>
                <a:ea typeface="等线 Light" panose="02010600030101010101" pitchFamily="2" charset="-122"/>
              </a:rPr>
              <a:t>无军籍退休退职职工</a:t>
            </a:r>
          </a:p>
          <a:p>
            <a:pPr marR="0" lvl="3" rtl="0"/>
            <a:r>
              <a:rPr lang="zh-CN" altLang="en-US" b="0" i="0" u="none" strike="noStrike" kern="100" baseline="0" dirty="0">
                <a:latin typeface="宋体" panose="02010600030101010101" pitchFamily="2" charset="-122"/>
                <a:ea typeface="宋体" panose="02010600030101010101" pitchFamily="2" charset="-122"/>
              </a:rPr>
              <a:t>根据</a:t>
            </a:r>
            <a:r>
              <a:rPr lang="en-US" altLang="zh-CN" b="0" i="0" u="none" strike="noStrike" kern="100" baseline="0" dirty="0">
                <a:latin typeface="宋体" panose="02010600030101010101" pitchFamily="2" charset="-122"/>
                <a:ea typeface="宋体" panose="02010600030101010101" pitchFamily="2" charset="-122"/>
              </a:rPr>
              <a:t>2005</a:t>
            </a:r>
            <a:r>
              <a:rPr lang="zh-CN" altLang="en-US" b="0" i="0" u="none" strike="noStrike" kern="100" baseline="0" dirty="0">
                <a:latin typeface="宋体" panose="02010600030101010101" pitchFamily="2" charset="-122"/>
                <a:ea typeface="宋体" panose="02010600030101010101" pitchFamily="2" charset="-122"/>
              </a:rPr>
              <a:t>年发布的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民政部、财政部、劳动和社会保障部、总后勤部关于加强和改进军队无军籍退休退职职工移交安置工作的意见</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，规定无军籍职工安置范围和对象为：</a:t>
            </a:r>
          </a:p>
          <a:p>
            <a:pPr lvl="4"/>
            <a:r>
              <a:rPr lang="zh-CN" altLang="en-US" b="0" dirty="0"/>
              <a:t> 王阿惠</a:t>
            </a:r>
            <a:r>
              <a:rPr lang="en-US" altLang="zh-CN" b="0" dirty="0"/>
              <a:t>, </a:t>
            </a:r>
            <a:r>
              <a:rPr lang="zh-CN" altLang="en-US" b="0" dirty="0"/>
              <a:t>胡琳</a:t>
            </a:r>
            <a:r>
              <a:rPr lang="en-US" altLang="zh-CN" b="0" dirty="0"/>
              <a:t>. </a:t>
            </a:r>
            <a:r>
              <a:rPr lang="zh-CN" altLang="en-US" b="0" dirty="0"/>
              <a:t>夕阳无限好人间重晚晴改革开放</a:t>
            </a:r>
            <a:r>
              <a:rPr lang="en-US" altLang="zh-CN" b="0" dirty="0"/>
              <a:t>40</a:t>
            </a:r>
            <a:r>
              <a:rPr lang="zh-CN" altLang="en-US" b="0" dirty="0"/>
              <a:t>年的军休安置管理工作</a:t>
            </a:r>
            <a:r>
              <a:rPr lang="en-US" altLang="zh-CN" b="0" dirty="0"/>
              <a:t>[J].</a:t>
            </a:r>
            <a:r>
              <a:rPr lang="zh-CN" altLang="en-US" b="0" dirty="0"/>
              <a:t>中国退役军人，</a:t>
            </a:r>
            <a:r>
              <a:rPr lang="en-US" altLang="zh-CN" b="0" dirty="0"/>
              <a:t>2018</a:t>
            </a:r>
            <a:r>
              <a:rPr lang="zh-CN" altLang="en-US" b="0" dirty="0"/>
              <a:t>年，第</a:t>
            </a:r>
            <a:r>
              <a:rPr lang="en-US" altLang="zh-CN" b="0" dirty="0"/>
              <a:t>11</a:t>
            </a:r>
            <a:r>
              <a:rPr lang="zh-CN" altLang="en-US" b="0" dirty="0"/>
              <a:t>期</a:t>
            </a:r>
            <a:r>
              <a:rPr lang="en-US" altLang="zh-CN" b="0" dirty="0"/>
              <a:t>.</a:t>
            </a:r>
          </a:p>
          <a:p>
            <a:pPr marR="0" lvl="3" rtl="0"/>
            <a:r>
              <a:rPr lang="zh-CN" altLang="en-US" b="0" i="0" u="none" strike="noStrike" kern="100" baseline="0" dirty="0">
                <a:latin typeface="宋体" panose="02010600030101010101" pitchFamily="2" charset="-122"/>
                <a:ea typeface="宋体" panose="02010600030101010101" pitchFamily="2" charset="-122"/>
              </a:rPr>
              <a:t>军队机关、部队及纳入军队编制管理的招待所、幼儿园、装备修理机构、实习工厂、试制试验车间、营房维修机构、文印机构、军人服务社、农场（生产基地）等事业单位 </a:t>
            </a:r>
            <a:r>
              <a:rPr lang="en-US" altLang="zh-CN" b="0" i="0" u="none" strike="noStrike" kern="100" baseline="0" dirty="0">
                <a:latin typeface="宋体" panose="02010600030101010101" pitchFamily="2" charset="-122"/>
                <a:ea typeface="宋体" panose="02010600030101010101" pitchFamily="2" charset="-122"/>
              </a:rPr>
              <a:t>1986 </a:t>
            </a:r>
            <a:r>
              <a:rPr lang="zh-CN" altLang="en-US" b="0" i="0" u="none" strike="noStrike" kern="100" baseline="0" dirty="0">
                <a:latin typeface="宋体" panose="02010600030101010101" pitchFamily="2" charset="-122"/>
                <a:ea typeface="宋体" panose="02010600030101010101" pitchFamily="2" charset="-122"/>
              </a:rPr>
              <a:t>年以前参加工作且纳入国家劳动计划的全民固定工人和建国后至 </a:t>
            </a:r>
            <a:r>
              <a:rPr lang="en-US" altLang="zh-CN" b="0" i="0" u="none" strike="noStrike" kern="100" baseline="0" dirty="0">
                <a:latin typeface="宋体" panose="02010600030101010101" pitchFamily="2" charset="-122"/>
                <a:ea typeface="宋体" panose="02010600030101010101" pitchFamily="2" charset="-122"/>
              </a:rPr>
              <a:t>2004 </a:t>
            </a:r>
            <a:r>
              <a:rPr lang="zh-CN" altLang="en-US" b="0" i="0" u="none" strike="noStrike" kern="100" baseline="0" dirty="0">
                <a:latin typeface="宋体" panose="02010600030101010101" pitchFamily="2" charset="-122"/>
                <a:ea typeface="宋体" panose="02010600030101010101" pitchFamily="2" charset="-122"/>
              </a:rPr>
              <a:t>年底前参加工作的录用制职员干部，以及</a:t>
            </a:r>
            <a:r>
              <a:rPr lang="en-US" altLang="zh-CN" b="0" i="0" u="none" strike="noStrike" kern="100" baseline="0" dirty="0">
                <a:latin typeface="宋体" panose="02010600030101010101" pitchFamily="2" charset="-122"/>
                <a:ea typeface="宋体" panose="02010600030101010101" pitchFamily="2" charset="-122"/>
              </a:rPr>
              <a:t>1971</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11</a:t>
            </a:r>
            <a:r>
              <a:rPr lang="zh-CN" altLang="en-US" b="0" i="0" u="none" strike="noStrike" kern="100" baseline="0" dirty="0">
                <a:latin typeface="宋体" panose="02010600030101010101" pitchFamily="2" charset="-122"/>
                <a:ea typeface="宋体" panose="02010600030101010101" pitchFamily="2" charset="-122"/>
              </a:rPr>
              <a:t>月底以前参加工作的计划内长期临时工，工作 </a:t>
            </a:r>
            <a:r>
              <a:rPr lang="en-US" altLang="zh-CN" b="0" i="0" u="none" strike="noStrike" kern="100" baseline="0" dirty="0">
                <a:latin typeface="宋体" panose="02010600030101010101" pitchFamily="2" charset="-122"/>
                <a:ea typeface="宋体" panose="02010600030101010101" pitchFamily="2" charset="-122"/>
              </a:rPr>
              <a:t>5 </a:t>
            </a:r>
            <a:r>
              <a:rPr lang="zh-CN" altLang="en-US" b="0" i="0" u="none" strike="noStrike" kern="100" baseline="0" dirty="0">
                <a:latin typeface="宋体" panose="02010600030101010101" pitchFamily="2" charset="-122"/>
                <a:ea typeface="宋体" panose="02010600030101010101" pitchFamily="2" charset="-122"/>
              </a:rPr>
              <a:t>年以上退休退职后，由民政部门接收安置；拟移交民政部门接收安置的无军籍职工，经军队各大单位一次性核准登记注册上报总后勤部，由总后勤部汇总并会同民政部核定，录入民政部优抚安置信息管理数据库，作为制定无军籍职工移交安置计划和各地接收安置无军籍职工的人员依据；对符合移交政府安置条件的无军籍职工，一般实行就地安置，也可回原籍安置。进直辖市和省会所在地安置的，按照当地政府有关规定执行。休干部服务管理机构是服务和管理军休干部的专设机构，包括军休干部服务管理中心、军休干部休养所、军休干部服务管理站等，承担军休干部服务管理具体工作。军休干部服务管理机构实行法定代表人负责制，接受民政部门领导和监督。</a:t>
            </a:r>
            <a:endParaRPr lang="zh-CN" altLang="en-US" dirty="0"/>
          </a:p>
        </p:txBody>
      </p:sp>
    </p:spTree>
    <p:extLst>
      <p:ext uri="{BB962C8B-B14F-4D97-AF65-F5344CB8AC3E}">
        <p14:creationId xmlns:p14="http://schemas.microsoft.com/office/powerpoint/2010/main" val="1589659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0081A191-353E-4BB5-923B-87625C6645EA}"/>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53F11FC3-B461-44AC-B4E2-676DF72D2195}"/>
              </a:ext>
            </a:extLst>
          </p:cNvPr>
          <p:cNvSpPr>
            <a:spLocks noGrp="1"/>
          </p:cNvSpPr>
          <p:nvPr>
            <p:ph type="body" idx="1"/>
          </p:nvPr>
        </p:nvSpPr>
        <p:spPr/>
        <p:txBody>
          <a:bodyPr>
            <a:normAutofit fontScale="92500" lnSpcReduction="10000"/>
          </a:bodyPr>
          <a:lstStyle/>
          <a:p>
            <a:pPr marR="0" lvl="0" rtl="0"/>
            <a:r>
              <a:rPr lang="zh-CN" altLang="en-US" b="0" i="0" u="none" strike="noStrike" kern="100" baseline="0" dirty="0">
                <a:latin typeface="宋体" panose="02010600030101010101" pitchFamily="2" charset="-122"/>
                <a:ea typeface="宋体" panose="02010600030101010101" pitchFamily="2" charset="-122"/>
              </a:rPr>
              <a:t>二、社会优抚体系的发展阶段</a:t>
            </a:r>
          </a:p>
          <a:p>
            <a:pPr marR="0" lvl="1" rtl="0"/>
            <a:r>
              <a:rPr lang="zh-CN" altLang="en-US" b="0" i="0" u="none" strike="noStrike" kern="100" baseline="0" dirty="0">
                <a:latin typeface="宋体" panose="02010600030101010101" pitchFamily="2" charset="-122"/>
                <a:ea typeface="宋体" panose="02010600030101010101" pitchFamily="2" charset="-122"/>
              </a:rPr>
              <a:t>新中国成立后，社会优抚工作进入正式确立期。党和国家借鉴革命战争年代实施的优待内容，从政策和法律层面制定颁布了优待条例和法则。社会优抚体系主要由政策和法规两方面构成，在效力和执行力度上不断深化。</a:t>
            </a:r>
          </a:p>
          <a:p>
            <a:pPr marR="0" lvl="1" rtl="0"/>
            <a:r>
              <a:rPr lang="zh-CN" altLang="en-US" b="0" i="0" u="none" strike="noStrike" kern="100" baseline="0" dirty="0">
                <a:latin typeface="宋体" panose="02010600030101010101" pitchFamily="2" charset="-122"/>
                <a:ea typeface="宋体" panose="02010600030101010101" pitchFamily="2" charset="-122"/>
              </a:rPr>
              <a:t>党和国家机关的重要会议上，不断明确优待政策的对象和内容，从而建立起了最初的优待体系。</a:t>
            </a:r>
          </a:p>
          <a:p>
            <a:pPr marR="0" lvl="1" rtl="0"/>
            <a:r>
              <a:rPr lang="en-US" altLang="zh-CN" b="0" i="0" u="none" strike="noStrike" kern="100" baseline="0" dirty="0">
                <a:latin typeface="宋体" panose="02010600030101010101" pitchFamily="2" charset="-122"/>
                <a:ea typeface="宋体" panose="02010600030101010101" pitchFamily="2" charset="-122"/>
              </a:rPr>
              <a:t>1949 </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中国人民政治协商会议共同纲领</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中明确了军人及其家属应受国家和社会的优待。</a:t>
            </a:r>
            <a:r>
              <a:rPr lang="en-US" altLang="zh-CN" b="0" i="0" u="none" strike="noStrike" kern="100" baseline="0" dirty="0">
                <a:latin typeface="宋体" panose="02010600030101010101" pitchFamily="2" charset="-122"/>
                <a:ea typeface="宋体" panose="02010600030101010101" pitchFamily="2" charset="-122"/>
              </a:rPr>
              <a:t>1950</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12</a:t>
            </a:r>
            <a:r>
              <a:rPr lang="zh-CN" altLang="en-US" b="0" i="0" u="none" strike="noStrike" kern="100" baseline="0" dirty="0">
                <a:latin typeface="宋体" panose="02010600030101010101" pitchFamily="2" charset="-122"/>
                <a:ea typeface="宋体" panose="02010600030101010101" pitchFamily="2" charset="-122"/>
              </a:rPr>
              <a:t>月政务院公布实施</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革命烈士家属、革命军人家属优待暂行条例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革命残废军人优待抚恤暂行条例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革命军人牺牲病故褒恤暂行条例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等条例，对伤残军人、烈军属等采取了诸多优抚措施，加强和规范军人优待工作，使我国有了统一的优抚法规。</a:t>
            </a:r>
            <a:r>
              <a:rPr lang="en-US" altLang="zh-CN" b="0" i="0" u="none" strike="noStrike" kern="100" baseline="0" dirty="0">
                <a:latin typeface="宋体" panose="02010600030101010101" pitchFamily="2" charset="-122"/>
                <a:ea typeface="宋体" panose="02010600030101010101" pitchFamily="2" charset="-122"/>
              </a:rPr>
              <a:t>1955</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中华人民共和国兵役法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的公布，对军人的优待和退役的安置作出了详细规定，并且再次从法律层面上确认对军人家属优待工作的地位。</a:t>
            </a:r>
          </a:p>
          <a:p>
            <a:pPr marR="0" lvl="1" rtl="0"/>
            <a:r>
              <a:rPr lang="zh-CN" altLang="en-US" b="0" i="0" u="none" strike="noStrike" kern="100" baseline="0" dirty="0">
                <a:latin typeface="宋体" panose="02010600030101010101" pitchFamily="2" charset="-122"/>
                <a:ea typeface="宋体" panose="02010600030101010101" pitchFamily="2" charset="-122"/>
              </a:rPr>
              <a:t>优抚的内容不断深化和细化，将优抚军人中常规优抚与伤残军人，烈士群体等区分开来，进一步优化整合优抚的资源和待遇。</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兵役法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的颁布，标志着新中国的军人优待法律体系初步形成，奠定了我国社会优抚制度的基础。</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5312956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F186E0-6BDD-41C7-ABBC-E39DAD883C6B}"/>
              </a:ext>
            </a:extLst>
          </p:cNvPr>
          <p:cNvSpPr>
            <a:spLocks noGrp="1"/>
          </p:cNvSpPr>
          <p:nvPr>
            <p:ph type="title"/>
          </p:nvPr>
        </p:nvSpPr>
        <p:spPr/>
        <p:txBody>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第三节 伤残军人抚恤法规与政策</a:t>
            </a:r>
          </a:p>
        </p:txBody>
      </p:sp>
      <p:sp>
        <p:nvSpPr>
          <p:cNvPr id="3" name="文本占位符 2">
            <a:extLst>
              <a:ext uri="{FF2B5EF4-FFF2-40B4-BE49-F238E27FC236}">
                <a16:creationId xmlns:a16="http://schemas.microsoft.com/office/drawing/2014/main" id="{51691A39-EA96-47FB-8D8E-BF640D1D1C1C}"/>
              </a:ext>
            </a:extLst>
          </p:cNvPr>
          <p:cNvSpPr>
            <a:spLocks noGrp="1"/>
          </p:cNvSpPr>
          <p:nvPr>
            <p:ph type="body" idx="1"/>
          </p:nvPr>
        </p:nvSpPr>
        <p:spPr/>
        <p:txBody>
          <a:bodyPr>
            <a:normAutofit fontScale="77500" lnSpcReduction="20000"/>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伤残抚恤</a:t>
            </a:r>
          </a:p>
          <a:p>
            <a:pPr marR="0" lvl="1" rtl="0"/>
            <a:r>
              <a:rPr lang="zh-CN" altLang="en-US" b="0" i="0" u="none" strike="noStrike" kern="100" baseline="0" dirty="0">
                <a:latin typeface="宋体" panose="02010600030101010101" pitchFamily="2" charset="-122"/>
                <a:ea typeface="宋体" panose="02010600030101010101" pitchFamily="2" charset="-122"/>
              </a:rPr>
              <a:t>伤残抚恤：“现役军人残疾被认定为因战致残、因公致残或者因病致残的，依照规定享受抚恤。”因战、因公致残，残疾等级被评定为一级至十级的，享受抚恤；因病致残，残疾等级被评定为一级至六级的，享受抚恤。退出现役的残疾军人，按照残疾等级享受残疾抚恤金。残疾抚恤金由县级人民政府民政部门发给。因工作需要继续服现役的残疾军人，经军队军级以上单位批准，由所在部队按照规定发给残疾抚恤金。</a:t>
            </a:r>
            <a:endParaRPr lang="en-US" altLang="zh-CN" b="0" i="0" u="none" strike="noStrike" kern="100" baseline="0" dirty="0">
              <a:latin typeface="宋体" panose="02010600030101010101" pitchFamily="2" charset="-122"/>
              <a:ea typeface="宋体" panose="02010600030101010101" pitchFamily="2" charset="-122"/>
            </a:endParaRPr>
          </a:p>
          <a:p>
            <a:pPr marR="0" lvl="1" rtl="0"/>
            <a:r>
              <a:rPr lang="zh-CN" altLang="en-US" b="0" i="0" u="none" strike="noStrike" kern="100" baseline="0" dirty="0">
                <a:latin typeface="宋体" panose="02010600030101010101" pitchFamily="2" charset="-122"/>
                <a:ea typeface="宋体" panose="02010600030101010101" pitchFamily="2" charset="-122"/>
              </a:rPr>
              <a:t>根据</a:t>
            </a:r>
            <a:r>
              <a:rPr lang="en-US" altLang="zh-CN" b="0" i="0" u="none" strike="noStrike" kern="100" baseline="0" dirty="0">
                <a:latin typeface="宋体" panose="02010600030101010101" pitchFamily="2" charset="-122"/>
                <a:ea typeface="宋体" panose="02010600030101010101" pitchFamily="2" charset="-122"/>
              </a:rPr>
              <a:t>2019</a:t>
            </a:r>
            <a:r>
              <a:rPr lang="zh-CN" altLang="en-US" b="0" i="0" u="none" strike="noStrike" kern="100" baseline="0" dirty="0">
                <a:latin typeface="宋体" panose="02010600030101010101" pitchFamily="2" charset="-122"/>
                <a:ea typeface="宋体" panose="02010600030101010101" pitchFamily="2" charset="-122"/>
              </a:rPr>
              <a:t>年发布的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残疾军人的抚恤金标准应当参照全国职工平均工资水平确定。残疾抚恤金的标准以及一级至十级残疾军人享受残疾抚恤金的具体办法，由国务院民政部门会同国务院财政部门规定。县级以上地方人民政府对依靠残疾抚恤金生活仍有困难的残疾军人，可以增发残疾抚恤金或者采取其他方式予以补助，保障其生活不低于当地的平均生活水平。退出现役的因战、因公致残的残疾军人因旧伤复发死亡的，由县级人民政府民政部门按照因公牺牲军人的抚恤金标准发给其遗属一次性抚恤金，其遗属享受因公牺牲军人遗属抚恤待遇。退出现役的因战、因公、因病致残的残疾军人因病死亡的，对其遗属增发</a:t>
            </a:r>
            <a:r>
              <a:rPr lang="en-US" altLang="zh-CN" b="0" i="0" u="none" strike="noStrike" kern="100" baseline="0" dirty="0">
                <a:latin typeface="宋体" panose="02010600030101010101" pitchFamily="2" charset="-122"/>
                <a:ea typeface="宋体" panose="02010600030101010101" pitchFamily="2" charset="-122"/>
              </a:rPr>
              <a:t>12</a:t>
            </a:r>
            <a:r>
              <a:rPr lang="zh-CN" altLang="en-US" b="0" i="0" u="none" strike="noStrike" kern="100" baseline="0" dirty="0">
                <a:latin typeface="宋体" panose="02010600030101010101" pitchFamily="2" charset="-122"/>
                <a:ea typeface="宋体" panose="02010600030101010101" pitchFamily="2" charset="-122"/>
              </a:rPr>
              <a:t>个月的残疾抚恤金，作为丧葬补助费；其中，因战、因公致残的一级至四级残疾军人因病死亡的，其遗属享受病故军人遗属抚恤待遇。</a:t>
            </a:r>
          </a:p>
          <a:p>
            <a:pPr lvl="2"/>
            <a:r>
              <a:rPr lang="zh-CN" altLang="en-US" b="0" dirty="0"/>
              <a:t> 现行退役士兵安置政策解读</a:t>
            </a:r>
            <a:r>
              <a:rPr lang="en-US" altLang="zh-CN" b="0" dirty="0"/>
              <a:t>(</a:t>
            </a:r>
            <a:r>
              <a:rPr lang="zh-CN" altLang="en-US" b="0" dirty="0"/>
              <a:t>图</a:t>
            </a:r>
            <a:r>
              <a:rPr lang="en-US" altLang="zh-CN" b="0" dirty="0"/>
              <a:t>)[N].</a:t>
            </a:r>
            <a:r>
              <a:rPr lang="zh-CN" altLang="en-US" b="0" dirty="0"/>
              <a:t>天津日报</a:t>
            </a:r>
            <a:r>
              <a:rPr lang="en-US" altLang="zh-CN" b="0" dirty="0"/>
              <a:t>.2014.01.01(</a:t>
            </a:r>
            <a:r>
              <a:rPr lang="zh-CN" altLang="en-US" b="0" dirty="0"/>
              <a:t>第</a:t>
            </a:r>
            <a:r>
              <a:rPr lang="en-US" altLang="zh-CN" b="0" dirty="0"/>
              <a:t>18</a:t>
            </a:r>
            <a:r>
              <a:rPr lang="zh-CN" altLang="en-US" b="0" dirty="0"/>
              <a:t>版：新河西</a:t>
            </a:r>
            <a:r>
              <a:rPr lang="en-US" altLang="zh-CN" b="0" dirty="0"/>
              <a:t>·</a:t>
            </a:r>
            <a:r>
              <a:rPr lang="zh-CN" altLang="en-US" b="0" dirty="0"/>
              <a:t>专刊</a:t>
            </a:r>
            <a:r>
              <a:rPr lang="en-US" altLang="zh-CN" b="0" dirty="0"/>
              <a:t>)</a:t>
            </a:r>
          </a:p>
          <a:p>
            <a:pPr marR="0" lvl="1" rtl="0"/>
            <a:r>
              <a:rPr lang="zh-CN" altLang="en-US" b="0" i="0" u="none" strike="noStrike" kern="100" baseline="0" dirty="0">
                <a:latin typeface="宋体" panose="02010600030101010101" pitchFamily="2" charset="-122"/>
                <a:ea typeface="宋体" panose="02010600030101010101" pitchFamily="2" charset="-122"/>
              </a:rPr>
              <a:t>退出现役的一级至四级残疾军人，由国家供养终身，即按照有关政策对其生活、医疗、住房等方面予以照顾。供养终身有两种方式：集中供养和分散安置。国家兴办优抚医院、光荣院，治疗或者集中供养孤老和生活不能自理的抚恤优待对象。其中，对需要长年医疗或者独身一人不便分散安置的，经省级人民政府民政部门批准，可以集中供养。</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728440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4EAB8C-B5EF-48BE-8283-FB37AF39F1E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E68DF2B-8EF6-4772-9E8A-864CC09C3F04}"/>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死亡抚恤</a:t>
            </a:r>
          </a:p>
          <a:p>
            <a:pPr marR="0" lvl="1" rtl="0"/>
            <a:r>
              <a:rPr lang="zh-CN" altLang="en-US" b="0" i="0" u="none" strike="noStrike" kern="100" baseline="0" dirty="0">
                <a:latin typeface="宋体" panose="02010600030101010101" pitchFamily="2" charset="-122"/>
                <a:ea typeface="宋体" panose="02010600030101010101" pitchFamily="2" charset="-122"/>
              </a:rPr>
              <a:t>死亡抚恤是国家对烈士家属、因战、因公牺牲和病故的军人家属给予的物质抚慰，以保障他们的基本生活，主要以提供抚恤金的形式进行。</a:t>
            </a:r>
          </a:p>
          <a:p>
            <a:pPr marR="0" lvl="1" rtl="0"/>
            <a:r>
              <a:rPr lang="zh-CN" altLang="en-US" b="0" i="0" u="none" strike="noStrike" kern="100" baseline="0" dirty="0">
                <a:latin typeface="Times New Roman" panose="02020603050405020304" pitchFamily="18" charset="0"/>
                <a:ea typeface="宋体" panose="02010600030101010101" pitchFamily="2" charset="-122"/>
              </a:rPr>
              <a:t>抚恤对象</a:t>
            </a:r>
          </a:p>
          <a:p>
            <a:pPr marR="0" lvl="2" rtl="0"/>
            <a:r>
              <a:rPr lang="zh-CN" altLang="en-US" b="0" i="0" u="none" strike="noStrike" kern="100" baseline="0" dirty="0">
                <a:latin typeface="宋体" panose="02010600030101010101" pitchFamily="2" charset="-122"/>
                <a:ea typeface="宋体" panose="02010600030101010101" pitchFamily="2" charset="-122"/>
              </a:rPr>
              <a:t>现役军人死亡被批准为烈士、被确认为因公牺牲或者病故的，其遗属依照规定享受抚恤。那么，死亡抚恤的对象就是那些被确认为烈士和因公牺牲、病故军人的遗属。我国现役军人的死亡性质分为烈士、因公牺牲和病故三种。</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389218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CA66CD-FF72-445E-8F7D-FCB72D12A8B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CC8C504-9462-4297-972B-A3100DAAEFBA}"/>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烈士</a:t>
            </a:r>
          </a:p>
          <a:p>
            <a:pPr marR="0" lvl="3" rtl="0"/>
            <a:r>
              <a:rPr lang="zh-CN" altLang="en-US" b="0" i="0" u="none" strike="noStrike" kern="100" baseline="0" dirty="0">
                <a:latin typeface="宋体" panose="02010600030101010101" pitchFamily="2" charset="-122"/>
                <a:ea typeface="宋体" panose="02010600030101010101" pitchFamily="2" charset="-122"/>
              </a:rPr>
              <a:t>根据</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第八条和</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关于贯彻执行</a:t>
            </a:r>
            <a:r>
              <a:rPr lang="en-US" altLang="zh-CN" b="0" i="0" u="none" strike="noStrike" kern="100" baseline="0" dirty="0">
                <a:latin typeface="宋体" panose="02010600030101010101" pitchFamily="2" charset="-122"/>
                <a:ea typeface="宋体" panose="02010600030101010101" pitchFamily="2" charset="-122"/>
              </a:rPr>
              <a:t>&lt;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&gt;</a:t>
            </a:r>
            <a:r>
              <a:rPr lang="zh-CN" altLang="en-US" b="0" i="0" u="none" strike="noStrike" kern="100" baseline="0" dirty="0">
                <a:latin typeface="宋体" panose="02010600030101010101" pitchFamily="2" charset="-122"/>
                <a:ea typeface="宋体" panose="02010600030101010101" pitchFamily="2" charset="-122"/>
              </a:rPr>
              <a:t>若干问题的解释</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等文件，烈士是指现役军人死亡，符合下列情形之一的，并经规定机关批准的人员： </a:t>
            </a:r>
          </a:p>
          <a:p>
            <a:pPr marR="0" lvl="4" rtl="0"/>
            <a:r>
              <a:rPr lang="zh-CN" altLang="en-US"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对敌作战牺牲的；对敌作战负伤后因伤死亡或对敌作战负伤致残医疗终结评残发证后，一年内因伤口复发死亡的；在作战前线担任向导、修筑工事、救护伤员、执行运输等战勤任务牺牲，或者在战区守卫重点目标牺牲的；因执行革命任务遭敌人杀害，或者被敌人俘虏、逮捕后坚贞不屈遭敌人杀害或受折磨致死的；为保卫或抢救人民生命、国家财产和集体财产壮烈牺牲的；因在边防、海防执行巡逻任务被反革命分子、刑事犯罪分子或其他坏人杀害的；因侦察刑事案件，制止现行犯罪或逮捕、追捕、看管反革命分子、刑事犯罪分子，被反革命分子，刑事犯罪分子杀害的；因维护社会治安，同歹徒英勇斗争被杀害的；因执行军事、公安、保卫、检察、审判任务，被犯罪分子杀害或被报复杀害的；因正确执行党的路线、方针、政策、坚持革命原则，维护国家和人民利益，被犯罪分子杀害或被报复杀害的；部队飞行人员在执行战备飞行训练中牺牲或在执行试飞任务中牺牲的；死难情节特别突出，足为后人楷模的。”</a:t>
            </a:r>
          </a:p>
          <a:p>
            <a:pPr lvl="5"/>
            <a:r>
              <a:rPr lang="zh-CN" altLang="en-US" b="0" dirty="0"/>
              <a:t> 军人抚恤优待条例</a:t>
            </a:r>
            <a:r>
              <a:rPr lang="en-US" altLang="zh-CN" b="0" dirty="0"/>
              <a:t>[N].</a:t>
            </a:r>
            <a:r>
              <a:rPr lang="zh-CN" altLang="en-US" b="0" dirty="0"/>
              <a:t>人民日报</a:t>
            </a:r>
            <a:r>
              <a:rPr lang="en-US" altLang="zh-CN" b="0" dirty="0"/>
              <a:t>,2011-08-01(012).</a:t>
            </a:r>
          </a:p>
        </p:txBody>
      </p:sp>
    </p:spTree>
    <p:extLst>
      <p:ext uri="{BB962C8B-B14F-4D97-AF65-F5344CB8AC3E}">
        <p14:creationId xmlns:p14="http://schemas.microsoft.com/office/powerpoint/2010/main" val="8443224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9D1FB4-B04B-4FB7-9DCF-5D97D32FB2B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6821D8B-A4AF-4190-8226-B92E6F4250C9}"/>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因公牺牲</a:t>
            </a:r>
          </a:p>
          <a:p>
            <a:pPr marR="0" lvl="3" rtl="0"/>
            <a:r>
              <a:rPr lang="zh-CN" altLang="en-US" b="0" i="0" u="none" strike="noStrike" kern="100" baseline="0" dirty="0">
                <a:latin typeface="宋体" panose="02010600030101010101" pitchFamily="2" charset="-122"/>
                <a:ea typeface="宋体" panose="02010600030101010101" pitchFamily="2" charset="-122"/>
              </a:rPr>
              <a:t>现役军人死亡，符合下列条件之一，并经军队团级以上单位的政治机关批准的，确认为因公牺牲：</a:t>
            </a:r>
          </a:p>
          <a:p>
            <a:pPr marR="0" lvl="3" rtl="0"/>
            <a:r>
              <a:rPr lang="zh-CN" altLang="en-US"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在执行任务或上下班途中，遇到非本人责任或无法抗拒的意外事故死亡的；因战致残医疗终结评残发证一年后因伤口复发死亡的；因公致残医疗终结评残发证后因伤口复发死亡的；因患职业病（参照卫生部、劳动人事部、财政部、中华全国总工会关于修订颁发</a:t>
            </a:r>
            <a:r>
              <a:rPr lang="en-US" altLang="zh-CN" b="0" i="0" u="none" strike="noStrike" kern="100" baseline="0" dirty="0">
                <a:latin typeface="宋体" panose="02010600030101010101" pitchFamily="2" charset="-122"/>
                <a:ea typeface="宋体" panose="02010600030101010101" pitchFamily="2" charset="-122"/>
                <a:sym typeface="Wingdings" panose="05000000000000000000" pitchFamily="2" charset="2"/>
              </a:rPr>
              <a:t>《</a:t>
            </a:r>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职业病范围和职业病患者处理办法的规定</a:t>
            </a:r>
            <a:r>
              <a:rPr lang="en-US" altLang="zh-CN" b="0" i="0" u="none" strike="noStrike" kern="100" baseline="0" dirty="0">
                <a:latin typeface="宋体" panose="02010600030101010101" pitchFamily="2" charset="-122"/>
                <a:ea typeface="宋体" panose="02010600030101010101" pitchFamily="2" charset="-122"/>
                <a:sym typeface="Wingdings" panose="05000000000000000000" pitchFamily="2" charset="2"/>
              </a:rPr>
              <a:t>》</a:t>
            </a:r>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）死亡的；在执行任务中因病猝然死亡的；因医疗事故死亡的，也按因公牺牲对待。”</a:t>
            </a:r>
          </a:p>
          <a:p>
            <a:pPr lvl="4"/>
            <a:r>
              <a:rPr lang="zh-CN" altLang="en-US" b="0" dirty="0"/>
              <a:t> 司法行政系统人民警察抚恤办法</a:t>
            </a:r>
            <a:r>
              <a:rPr lang="en-US" altLang="zh-CN" b="0" dirty="0"/>
              <a:t>[J].</a:t>
            </a:r>
            <a:r>
              <a:rPr lang="zh-CN" altLang="en-US" b="0" dirty="0"/>
              <a:t>司法业务文选</a:t>
            </a:r>
            <a:r>
              <a:rPr lang="en-US" altLang="zh-CN" b="0" dirty="0"/>
              <a:t>,2000(10):32-41.</a:t>
            </a:r>
          </a:p>
        </p:txBody>
      </p:sp>
    </p:spTree>
    <p:extLst>
      <p:ext uri="{BB962C8B-B14F-4D97-AF65-F5344CB8AC3E}">
        <p14:creationId xmlns:p14="http://schemas.microsoft.com/office/powerpoint/2010/main" val="2930081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868B5B-251E-486E-AA31-5DEDDFE494E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BFB1946-9D71-4591-96D5-D77C37B660B6}"/>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病故</a:t>
            </a:r>
          </a:p>
          <a:p>
            <a:pPr marR="0" lvl="3" rtl="0"/>
            <a:r>
              <a:rPr lang="zh-CN" altLang="en-US" b="0" i="0" u="none" strike="noStrike" kern="100" baseline="0" dirty="0">
                <a:latin typeface="宋体" panose="02010600030101010101" pitchFamily="2" charset="-122"/>
                <a:ea typeface="宋体" panose="02010600030101010101" pitchFamily="2" charset="-122"/>
              </a:rPr>
              <a:t>病故军人在服现役期间因病死亡、因人民内部矛盾问题自杀身亡，或非因执行任务死亡或者失踪，经法定程序宣告死亡的，按照病故对待。</a:t>
            </a:r>
          </a:p>
        </p:txBody>
      </p:sp>
    </p:spTree>
    <p:extLst>
      <p:ext uri="{BB962C8B-B14F-4D97-AF65-F5344CB8AC3E}">
        <p14:creationId xmlns:p14="http://schemas.microsoft.com/office/powerpoint/2010/main" val="22276579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704727-6172-4983-A33B-30D4B774310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1F32927-5414-454D-8F46-242102905AA2}"/>
              </a:ext>
            </a:extLst>
          </p:cNvPr>
          <p:cNvSpPr>
            <a:spLocks noGrp="1"/>
          </p:cNvSpPr>
          <p:nvPr>
            <p:ph type="body" idx="1"/>
          </p:nvPr>
        </p:nvSpPr>
        <p:spPr/>
        <p:txBody>
          <a:bodyPr>
            <a:normAutofit fontScale="850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抚恤金</a:t>
            </a:r>
            <a:endParaRPr lang="en-US" altLang="zh-CN" b="0" i="0" u="none" strike="noStrike" kern="100" baseline="0" dirty="0">
              <a:latin typeface="Times New Roman" panose="02020603050405020304" pitchFamily="18" charset="0"/>
              <a:ea typeface="宋体" panose="02010600030101010101" pitchFamily="2" charset="-122"/>
            </a:endParaRPr>
          </a:p>
          <a:p>
            <a:pPr marL="621665" marR="0" lvl="1" indent="-228600" algn="l" defTabSz="914400" rtl="0" eaLnBrk="1" fontAlgn="auto" latinLnBrk="0" hangingPunct="1">
              <a:lnSpc>
                <a:spcPct val="100000"/>
              </a:lnSpc>
              <a:spcBef>
                <a:spcPts val="325"/>
              </a:spcBef>
              <a:spcAft>
                <a:spcPts val="0"/>
              </a:spcAft>
              <a:buClr>
                <a:schemeClr val="accent1"/>
              </a:buClr>
              <a:buSzTx/>
              <a:buFont typeface="Verdana" panose="020B0604030504040204"/>
              <a:buChar char="◦"/>
              <a:tabLst/>
              <a:defRPr/>
            </a:pPr>
            <a:r>
              <a:rPr kumimoji="0" lang="zh-CN" altLang="zh-CN" sz="2300" b="1" kern="1200" dirty="0">
                <a:solidFill>
                  <a:schemeClr val="tx1"/>
                </a:solidFill>
                <a:effectLst/>
                <a:latin typeface="宋体" panose="02010600030101010101" pitchFamily="2" charset="-122"/>
                <a:ea typeface="宋体" panose="02010600030101010101" pitchFamily="2" charset="-122"/>
                <a:cs typeface="+mn-cs"/>
              </a:rPr>
              <a:t>根据《军人抚恤优待条例》的规定，死亡抚恤金分为一次性抚恤和定期抚恤两种。</a:t>
            </a:r>
            <a:endParaRPr lang="zh-CN" altLang="en-US" b="0" i="0" u="none" strike="noStrike" kern="100" baseline="0" dirty="0">
              <a:latin typeface="Times New Roman" panose="02020603050405020304" pitchFamily="18" charset="0"/>
              <a:ea typeface="宋体" panose="02010600030101010101" pitchFamily="2" charset="-122"/>
            </a:endParaRPr>
          </a:p>
          <a:p>
            <a:pPr marR="0" lvl="2" rtl="0"/>
            <a:r>
              <a:rPr lang="zh-CN" altLang="en-US" b="0" i="0" u="none" strike="noStrike" kern="100" baseline="0" dirty="0">
                <a:latin typeface="等线 Light" panose="02010600030101010101" pitchFamily="2" charset="-122"/>
                <a:ea typeface="等线 Light" panose="02010600030101010101" pitchFamily="2" charset="-122"/>
              </a:rPr>
              <a:t>一次性抚恤金</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）一次性抚恤金的标准</a:t>
            </a:r>
          </a:p>
          <a:p>
            <a:pPr marR="0" lvl="4" rtl="0"/>
            <a:r>
              <a:rPr lang="zh-CN" altLang="en-US" b="0" i="0" u="none" strike="noStrike" kern="100" baseline="0" dirty="0">
                <a:solidFill>
                  <a:srgbClr val="333333"/>
                </a:solidFill>
                <a:latin typeface="Arial" panose="020B0604020202020204" pitchFamily="34" charset="0"/>
                <a:ea typeface="宋体" panose="02010600030101010101" pitchFamily="2" charset="-122"/>
              </a:rPr>
              <a:t>　</a:t>
            </a:r>
            <a:r>
              <a:rPr lang="zh-CN" altLang="en-US" b="0" i="0" u="none" strike="noStrike" kern="100" baseline="0" dirty="0">
                <a:solidFill>
                  <a:srgbClr val="333333"/>
                </a:solidFill>
                <a:latin typeface="宋体" panose="02010600030101010101" pitchFamily="2" charset="-122"/>
                <a:ea typeface="宋体" panose="02010600030101010101" pitchFamily="2" charset="-122"/>
              </a:rPr>
              <a:t>“根据现役军人死亡性质和死亡时的月工资标准，由县级人民政府民政部门发给其遗属一次性抚恤金，标准是：烈士和因公牺牲，为上一年度全国城镇居民人均可支配收入的</a:t>
            </a:r>
            <a:r>
              <a:rPr lang="en-US" altLang="zh-CN" b="0" i="0" u="none" strike="noStrike" kern="100" baseline="0" dirty="0">
                <a:solidFill>
                  <a:srgbClr val="333333"/>
                </a:solidFill>
                <a:latin typeface="宋体" panose="02010600030101010101" pitchFamily="2" charset="-122"/>
                <a:ea typeface="宋体" panose="02010600030101010101" pitchFamily="2" charset="-122"/>
              </a:rPr>
              <a:t>20</a:t>
            </a:r>
            <a:r>
              <a:rPr lang="zh-CN" altLang="en-US" b="0" i="0" u="none" strike="noStrike" kern="100" baseline="0" dirty="0">
                <a:solidFill>
                  <a:srgbClr val="333333"/>
                </a:solidFill>
                <a:latin typeface="宋体" panose="02010600030101010101" pitchFamily="2" charset="-122"/>
                <a:ea typeface="宋体" panose="02010600030101010101" pitchFamily="2" charset="-122"/>
              </a:rPr>
              <a:t>倍加本人</a:t>
            </a:r>
            <a:r>
              <a:rPr lang="en-US" altLang="zh-CN" b="0" i="0" u="none" strike="noStrike" kern="100" baseline="0" dirty="0">
                <a:solidFill>
                  <a:srgbClr val="333333"/>
                </a:solidFill>
                <a:latin typeface="宋体" panose="02010600030101010101" pitchFamily="2" charset="-122"/>
                <a:ea typeface="宋体" panose="02010600030101010101" pitchFamily="2" charset="-122"/>
              </a:rPr>
              <a:t>40</a:t>
            </a:r>
            <a:r>
              <a:rPr lang="zh-CN" altLang="en-US" b="0" i="0" u="none" strike="noStrike" kern="100" baseline="0" dirty="0">
                <a:solidFill>
                  <a:srgbClr val="333333"/>
                </a:solidFill>
                <a:latin typeface="宋体" panose="02010600030101010101" pitchFamily="2" charset="-122"/>
                <a:ea typeface="宋体" panose="02010600030101010101" pitchFamily="2" charset="-122"/>
              </a:rPr>
              <a:t>个月的工资；病故，为上一年度全国城镇居民人均可支配收入的</a:t>
            </a:r>
            <a:r>
              <a:rPr lang="en-US" altLang="zh-CN" b="0" i="0" u="none" strike="noStrike" kern="100" baseline="0" dirty="0">
                <a:solidFill>
                  <a:srgbClr val="333333"/>
                </a:solidFill>
                <a:latin typeface="宋体" panose="02010600030101010101" pitchFamily="2" charset="-122"/>
                <a:ea typeface="宋体" panose="02010600030101010101" pitchFamily="2" charset="-122"/>
              </a:rPr>
              <a:t>2</a:t>
            </a:r>
            <a:r>
              <a:rPr lang="zh-CN" altLang="en-US" b="0" i="0" u="none" strike="noStrike" kern="100" baseline="0" dirty="0">
                <a:solidFill>
                  <a:srgbClr val="333333"/>
                </a:solidFill>
                <a:latin typeface="宋体" panose="02010600030101010101" pitchFamily="2" charset="-122"/>
                <a:ea typeface="宋体" panose="02010600030101010101" pitchFamily="2" charset="-122"/>
              </a:rPr>
              <a:t>倍加本人</a:t>
            </a:r>
            <a:r>
              <a:rPr lang="en-US" altLang="zh-CN" b="0" i="0" u="none" strike="noStrike" kern="100" baseline="0" dirty="0">
                <a:solidFill>
                  <a:srgbClr val="333333"/>
                </a:solidFill>
                <a:latin typeface="宋体" panose="02010600030101010101" pitchFamily="2" charset="-122"/>
                <a:ea typeface="宋体" panose="02010600030101010101" pitchFamily="2" charset="-122"/>
              </a:rPr>
              <a:t>40</a:t>
            </a:r>
            <a:r>
              <a:rPr lang="zh-CN" altLang="en-US" b="0" i="0" u="none" strike="noStrike" kern="100" baseline="0" dirty="0">
                <a:solidFill>
                  <a:srgbClr val="333333"/>
                </a:solidFill>
                <a:latin typeface="宋体" panose="02010600030101010101" pitchFamily="2" charset="-122"/>
                <a:ea typeface="宋体" panose="02010600030101010101" pitchFamily="2" charset="-122"/>
              </a:rPr>
              <a:t>个月的工资。月工资或者津贴低于排职少尉军官工资标准的，按照排职少尉军官工资标准计算。”</a:t>
            </a:r>
          </a:p>
          <a:p>
            <a:pPr lvl="5"/>
            <a:r>
              <a:rPr lang="zh-CN" altLang="en-US" b="0" dirty="0"/>
              <a:t> 国务院、中央军事委员会关于修改</a:t>
            </a:r>
            <a:r>
              <a:rPr lang="en-US" altLang="zh-CN" b="0" dirty="0"/>
              <a:t>《</a:t>
            </a:r>
            <a:r>
              <a:rPr lang="zh-CN" altLang="en-US" b="0" dirty="0"/>
              <a:t>军人抚恤优待条例</a:t>
            </a:r>
            <a:r>
              <a:rPr lang="en-US" altLang="zh-CN" b="0" dirty="0"/>
              <a:t>》</a:t>
            </a:r>
            <a:r>
              <a:rPr lang="zh-CN" altLang="en-US" b="0" dirty="0"/>
              <a:t>的决定</a:t>
            </a:r>
            <a:r>
              <a:rPr lang="en-US" altLang="zh-CN" b="0" dirty="0"/>
              <a:t>[J].</a:t>
            </a:r>
            <a:r>
              <a:rPr lang="zh-CN" altLang="en-US" b="0" dirty="0"/>
              <a:t>中国民政</a:t>
            </a:r>
            <a:r>
              <a:rPr lang="en-US" altLang="zh-CN" b="0" dirty="0"/>
              <a:t>,2011(09):36.</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）增发一次性抚恤金</a:t>
            </a:r>
          </a:p>
          <a:p>
            <a:pPr marR="0" lvl="4" rtl="0"/>
            <a:r>
              <a:rPr lang="zh-CN" altLang="en-US" b="0" i="0" u="none" strike="noStrike" kern="100" baseline="0" dirty="0">
                <a:latin typeface="宋体" panose="02010600030101010101" pitchFamily="2" charset="-122"/>
                <a:ea typeface="宋体" panose="02010600030101010101" pitchFamily="2" charset="-122"/>
              </a:rPr>
              <a:t>获得荣誉称号或者立功的烈士、因公牺牲军人、病故军人，其遗属在应当享受的一次性抚恤金的基础上，由县级人民政府民政部门按照下列比例增发一次性抚恤金：获得中央军事委员会授予荣誉称号的，增发</a:t>
            </a:r>
            <a:r>
              <a:rPr lang="en-US" altLang="zh-CN" b="0" i="0" u="none" strike="noStrike" kern="100" baseline="0" dirty="0">
                <a:latin typeface="宋体" panose="02010600030101010101" pitchFamily="2" charset="-122"/>
                <a:ea typeface="宋体" panose="02010600030101010101" pitchFamily="2" charset="-122"/>
              </a:rPr>
              <a:t>35%</a:t>
            </a:r>
            <a:r>
              <a:rPr lang="zh-CN" altLang="en-US" b="0" i="0" u="none" strike="noStrike" kern="100" baseline="0" dirty="0">
                <a:latin typeface="宋体" panose="02010600030101010101" pitchFamily="2" charset="-122"/>
                <a:ea typeface="宋体" panose="02010600030101010101" pitchFamily="2" charset="-122"/>
              </a:rPr>
              <a:t>；获得军队军区级单位授予荣誉称号的，增发</a:t>
            </a:r>
            <a:r>
              <a:rPr lang="en-US" altLang="zh-CN" b="0" i="0" u="none" strike="noStrike" kern="100" baseline="0" dirty="0">
                <a:latin typeface="宋体" panose="02010600030101010101" pitchFamily="2" charset="-122"/>
                <a:ea typeface="宋体" panose="02010600030101010101" pitchFamily="2" charset="-122"/>
              </a:rPr>
              <a:t>30%</a:t>
            </a:r>
            <a:r>
              <a:rPr lang="zh-CN" altLang="en-US" b="0" i="0" u="none" strike="noStrike" kern="100" baseline="0" dirty="0">
                <a:latin typeface="宋体" panose="02010600030101010101" pitchFamily="2" charset="-122"/>
                <a:ea typeface="宋体" panose="02010600030101010101" pitchFamily="2" charset="-122"/>
              </a:rPr>
              <a:t>；立一等功的，增发</a:t>
            </a:r>
            <a:r>
              <a:rPr lang="en-US" altLang="zh-CN" b="0" i="0" u="none" strike="noStrike" kern="100" baseline="0" dirty="0">
                <a:latin typeface="宋体" panose="02010600030101010101" pitchFamily="2" charset="-122"/>
                <a:ea typeface="宋体" panose="02010600030101010101" pitchFamily="2" charset="-122"/>
              </a:rPr>
              <a:t>25%</a:t>
            </a:r>
            <a:r>
              <a:rPr lang="zh-CN" altLang="en-US" b="0" i="0" u="none" strike="noStrike" kern="100" baseline="0" dirty="0">
                <a:latin typeface="宋体" panose="02010600030101010101" pitchFamily="2" charset="-122"/>
                <a:ea typeface="宋体" panose="02010600030101010101" pitchFamily="2" charset="-122"/>
              </a:rPr>
              <a:t>；立二等功的，增发</a:t>
            </a:r>
            <a:r>
              <a:rPr lang="en-US" altLang="zh-CN" b="0" i="0" u="none" strike="noStrike" kern="100" baseline="0" dirty="0">
                <a:latin typeface="宋体" panose="02010600030101010101" pitchFamily="2" charset="-122"/>
                <a:ea typeface="宋体" panose="02010600030101010101" pitchFamily="2" charset="-122"/>
              </a:rPr>
              <a:t>15%</a:t>
            </a:r>
            <a:r>
              <a:rPr lang="zh-CN" altLang="en-US" b="0" i="0" u="none" strike="noStrike" kern="100" baseline="0" dirty="0">
                <a:latin typeface="宋体" panose="02010600030101010101" pitchFamily="2" charset="-122"/>
                <a:ea typeface="宋体" panose="02010600030101010101" pitchFamily="2" charset="-122"/>
              </a:rPr>
              <a:t>；立三等功的，增发</a:t>
            </a:r>
            <a:r>
              <a:rPr lang="en-US" altLang="zh-CN" b="0" i="0" u="none" strike="noStrike" kern="100" baseline="0" dirty="0">
                <a:latin typeface="宋体" panose="02010600030101010101" pitchFamily="2" charset="-122"/>
                <a:ea typeface="宋体" panose="02010600030101010101" pitchFamily="2" charset="-122"/>
              </a:rPr>
              <a:t>5%</a:t>
            </a:r>
            <a:r>
              <a:rPr lang="zh-CN" altLang="en-US" b="0" i="0" u="none" strike="noStrike" kern="100" baseline="0" dirty="0">
                <a:latin typeface="宋体" panose="02010600030101010101" pitchFamily="2" charset="-122"/>
                <a:ea typeface="宋体" panose="02010600030101010101" pitchFamily="2" charset="-122"/>
              </a:rPr>
              <a:t>。荣立多等或多次功勋的，按其中最高等功勋的增发比例计算，不累计折算提高功勋等次。虽在服役期间荣立功勋，但在退出现役后死亡的，不增发一次性抚恤金。</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3</a:t>
            </a:r>
            <a:r>
              <a:rPr lang="zh-CN" altLang="en-US" b="0" i="0" u="none" strike="noStrike" kern="100" baseline="0" dirty="0">
                <a:latin typeface="Times New Roman" panose="02020603050405020304" pitchFamily="18" charset="0"/>
                <a:ea typeface="宋体" panose="02010600030101010101" pitchFamily="2" charset="-122"/>
              </a:rPr>
              <a:t>）一次性抚恤金的发放顺序</a:t>
            </a:r>
          </a:p>
          <a:p>
            <a:pPr marR="0" lvl="4" rtl="0"/>
            <a:r>
              <a:rPr lang="zh-CN" altLang="en-US" b="0" i="0" u="none" strike="noStrike" kern="100" baseline="0" dirty="0">
                <a:latin typeface="宋体" panose="02010600030101010101" pitchFamily="2" charset="-122"/>
                <a:ea typeface="宋体" panose="02010600030101010101" pitchFamily="2" charset="-122"/>
              </a:rPr>
              <a:t>一次性抚恤金除了有一定的标准，也要由持证的死亡军人家属户口所在地的民政部门按照规定顺序发给，其顺序是：有父母（或抚养人）无配偶的，发给父母（或抚养人）；有配偶无父母（或抚养人）的，发给配偶；既有父母（或抚养人）又有配偶的，各发半数；无父母（或抚养人）和配偶的，发给子女；无父母（或抚养人）、配偶、子女的，发给未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周岁以下兄弟姐妹和和已满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周岁但无生活费来源且由该军人生前供养的兄弟姐妹。无上述亲属的，不发。</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5184234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8D216B-790D-41CF-BFB5-B9C5D4BCEEE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3DB5C04-33AA-49A8-817D-7AA2AC2315E8}"/>
              </a:ext>
            </a:extLst>
          </p:cNvPr>
          <p:cNvSpPr>
            <a:spLocks noGrp="1"/>
          </p:cNvSpPr>
          <p:nvPr>
            <p:ph type="body" idx="1"/>
          </p:nvPr>
        </p:nvSpPr>
        <p:spPr/>
        <p:txBody>
          <a:bodyPr>
            <a:normAutofit/>
          </a:bodyPr>
          <a:lstStyle/>
          <a:p>
            <a:pPr marR="0" lvl="2" rtl="0"/>
            <a:r>
              <a:rPr lang="zh-CN" altLang="en-US" b="0" i="0" u="none" strike="noStrike" kern="100" baseline="0" dirty="0">
                <a:latin typeface="等线 Light" panose="02010600030101010101" pitchFamily="2" charset="-122"/>
                <a:ea typeface="等线 Light" panose="02010600030101010101" pitchFamily="2" charset="-122"/>
              </a:rPr>
              <a:t>定期抚恤金</a:t>
            </a:r>
          </a:p>
          <a:p>
            <a:pPr marR="0" lvl="3" rtl="0"/>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1</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）定期抚恤金的条件</a:t>
            </a:r>
          </a:p>
          <a:p>
            <a:pPr marR="0" lvl="4" rtl="0"/>
            <a:r>
              <a:rPr lang="zh-CN" altLang="en-US" b="0" i="0" u="none" strike="noStrike" kern="100" baseline="0" dirty="0">
                <a:latin typeface="宋体" panose="02010600030101010101" pitchFamily="2" charset="-122"/>
                <a:ea typeface="宋体" panose="02010600030101010101" pitchFamily="2" charset="-122"/>
              </a:rPr>
              <a:t>对符合下列条件之一的烈士遗属、因公牺牲军人遗属、病故军人遗属，发给定期抚恤金：父母（抚养人）、配偶无劳动能力、无生活费来源，或者收入水平低于当地居民平均生活水平的；子女未满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周岁或者已满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周岁但因上学或者残疾无生活费来源的；兄弟姐妹未满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周岁或者已满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周岁但因上学无生活费来源且由该军人生前供养的。对符合享受定期抚恤金条件的遗属，由县级人民政府民政部门发给</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定期抚恤金领取证</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）定期抚恤金的标准</a:t>
            </a:r>
          </a:p>
          <a:p>
            <a:pPr marR="0" lvl="4" rtl="0"/>
            <a:r>
              <a:rPr lang="zh-CN" altLang="en-US" b="0" i="0" u="none" strike="noStrike" kern="100" baseline="0" dirty="0">
                <a:latin typeface="宋体" panose="02010600030101010101" pitchFamily="2" charset="-122"/>
                <a:ea typeface="宋体" panose="02010600030101010101" pitchFamily="2" charset="-122"/>
              </a:rPr>
              <a:t>定期抚恤金标准应当参照全国城乡居民家庭人均收入水平确定。定期抚恤金的标准及其调整办法，由国务院民政部门会同国务院财政部门规定。县级以上地方人民政府对依靠定期抚恤金生活仍有困难的烈士遗属、因公牺牲军人遗属、病故军人遗属，可以增发抚恤金或者采取其他方式予以补助，保障其生活不低于当地的平均生活水平。享受定期抚恤金的烈士遗属、因公牺牲军人遗属、病故军人遗属死亡的，增发</a:t>
            </a:r>
            <a:r>
              <a:rPr lang="en-US" altLang="zh-CN" b="0" i="0" u="none" strike="noStrike" kern="100" baseline="0" dirty="0">
                <a:latin typeface="宋体" panose="02010600030101010101" pitchFamily="2" charset="-122"/>
                <a:ea typeface="宋体" panose="02010600030101010101" pitchFamily="2" charset="-122"/>
              </a:rPr>
              <a:t>6</a:t>
            </a:r>
            <a:r>
              <a:rPr lang="zh-CN" altLang="en-US" b="0" i="0" u="none" strike="noStrike" kern="100" baseline="0" dirty="0">
                <a:latin typeface="宋体" panose="02010600030101010101" pitchFamily="2" charset="-122"/>
                <a:ea typeface="宋体" panose="02010600030101010101" pitchFamily="2" charset="-122"/>
              </a:rPr>
              <a:t>个月其原享受的定期抚恤金，作为丧葬补助费，同时注销其领取定期抚恤金的证件。</a:t>
            </a:r>
          </a:p>
          <a:p>
            <a:pPr marR="0" lvl="4" rtl="0"/>
            <a:endParaRPr lang="zh-CN" altLang="en-US"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629370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BCCD5D-B847-4212-B9CB-D405A4883BD2}"/>
              </a:ext>
            </a:extLst>
          </p:cNvPr>
          <p:cNvSpPr>
            <a:spLocks noGrp="1"/>
          </p:cNvSpPr>
          <p:nvPr>
            <p:ph type="title"/>
          </p:nvPr>
        </p:nvSpPr>
        <p:spPr/>
        <p:txBody>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第四节  烈士褒扬法规与政策</a:t>
            </a:r>
            <a:endParaRPr lang="zh-CN" altLang="en-US" dirty="0"/>
          </a:p>
        </p:txBody>
      </p:sp>
      <p:sp>
        <p:nvSpPr>
          <p:cNvPr id="3" name="文本占位符 2">
            <a:extLst>
              <a:ext uri="{FF2B5EF4-FFF2-40B4-BE49-F238E27FC236}">
                <a16:creationId xmlns:a16="http://schemas.microsoft.com/office/drawing/2014/main" id="{662F2CA8-813C-4F15-95EB-E6FE45CB3425}"/>
              </a:ext>
            </a:extLst>
          </p:cNvPr>
          <p:cNvSpPr>
            <a:spLocks noGrp="1"/>
          </p:cNvSpPr>
          <p:nvPr>
            <p:ph type="body" idx="1"/>
          </p:nvPr>
        </p:nvSpPr>
        <p:spPr/>
        <p:txBody>
          <a:bodyPr>
            <a:normAutofit/>
          </a:bodyPr>
          <a:lstStyle/>
          <a:p>
            <a:pPr marR="0" lvl="1" rtl="0"/>
            <a:r>
              <a:rPr lang="zh-CN" altLang="en-US" b="0" i="0" u="none" strike="noStrike" kern="100" baseline="0" dirty="0">
                <a:latin typeface="宋体" panose="02010600030101010101" pitchFamily="2" charset="-122"/>
                <a:ea typeface="宋体" panose="02010600030101010101" pitchFamily="2" charset="-122"/>
              </a:rPr>
              <a:t>烈士就是指那些在革命斗争、</a:t>
            </a:r>
            <a:r>
              <a:rPr lang="zh-CN" altLang="en-US" b="0" i="0" u="none" strike="noStrike" kern="100" baseline="0" dirty="0">
                <a:latin typeface="宋体" panose="02010600030101010101" pitchFamily="2" charset="-122"/>
                <a:ea typeface="宋体" panose="02010600030101010101" pitchFamily="2" charset="-122"/>
                <a:hlinkClick r:id="rId2"/>
              </a:rPr>
              <a:t>保卫祖国、</a:t>
            </a:r>
            <a:r>
              <a:rPr lang="zh-CN" altLang="en-US" b="0" i="0" u="none" strike="noStrike" kern="100" baseline="0" dirty="0">
                <a:latin typeface="宋体" panose="02010600030101010101" pitchFamily="2" charset="-122"/>
                <a:ea typeface="宋体" panose="02010600030101010101" pitchFamily="2" charset="-122"/>
                <a:hlinkClick r:id="rId3"/>
              </a:rPr>
              <a:t>社会主义现代化建设事业中以及为争取大多数人的合法正当利益而英勇奋斗、壮烈</a:t>
            </a:r>
            <a:r>
              <a:rPr lang="zh-CN" altLang="en-US" b="0" i="0" u="none" strike="noStrike" kern="100" baseline="0" dirty="0">
                <a:latin typeface="宋体" panose="02010600030101010101" pitchFamily="2" charset="-122"/>
                <a:ea typeface="宋体" panose="02010600030101010101" pitchFamily="2" charset="-122"/>
                <a:hlinkClick r:id="rId4"/>
              </a:rPr>
              <a:t>牺牲的人民英雄。</a:t>
            </a:r>
          </a:p>
          <a:p>
            <a:pPr marR="0" lvl="1" rtl="0"/>
            <a:r>
              <a:rPr lang="zh-CN" altLang="en-US" b="0" i="0" u="none" strike="noStrike" kern="100" baseline="0" dirty="0">
                <a:latin typeface="宋体" panose="02010600030101010101" pitchFamily="2" charset="-122"/>
                <a:ea typeface="宋体" panose="02010600030101010101" pitchFamily="2" charset="-122"/>
              </a:rPr>
              <a:t>烈士褒扬是“对为保卫国家、民族和社会利益而牺牲的烈士所进行的纪念活动</a:t>
            </a:r>
            <a:r>
              <a:rPr lang="en-US" altLang="zh-CN" b="0" i="0" u="none" strike="noStrike" kern="100" baseline="0" dirty="0">
                <a:latin typeface="宋体" panose="02010600030101010101" pitchFamily="2" charset="-122"/>
                <a:ea typeface="宋体" panose="02010600030101010101" pitchFamily="2" charset="-122"/>
              </a:rPr>
              <a:t>, </a:t>
            </a:r>
            <a:r>
              <a:rPr lang="zh-CN" altLang="en-US" b="0" i="0" u="none" strike="noStrike" kern="100" baseline="0" dirty="0">
                <a:latin typeface="宋体" panose="02010600030101010101" pitchFamily="2" charset="-122"/>
                <a:ea typeface="宋体" panose="02010600030101010101" pitchFamily="2" charset="-122"/>
              </a:rPr>
              <a:t>泛指为正义事业死难的人进行的各种形式的纪念、宣传、优待、抚恤活动</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以教育、鼓舞和激励社会全体成员发扬献身精神的一种政治社会行为。”</a:t>
            </a:r>
          </a:p>
          <a:p>
            <a:pPr lvl="2"/>
            <a:r>
              <a:rPr lang="zh-CN" altLang="en-US" b="0" dirty="0"/>
              <a:t> 徐速</a:t>
            </a:r>
            <a:r>
              <a:rPr lang="en-US" altLang="zh-CN" b="0" dirty="0"/>
              <a:t>.</a:t>
            </a:r>
            <a:r>
              <a:rPr lang="zh-CN" altLang="en-US" b="0" dirty="0"/>
              <a:t>烈士褒扬法律制度研究</a:t>
            </a:r>
            <a:r>
              <a:rPr lang="en-US" altLang="zh-CN" b="0" dirty="0"/>
              <a:t>[J].</a:t>
            </a:r>
            <a:r>
              <a:rPr lang="zh-CN" altLang="en-US" b="0" dirty="0"/>
              <a:t>法制与社会</a:t>
            </a:r>
            <a:r>
              <a:rPr lang="en-US" altLang="zh-CN" b="0" dirty="0"/>
              <a:t>,2011(07):37+53.</a:t>
            </a:r>
          </a:p>
          <a:p>
            <a:pPr marR="0" lvl="1" rtl="0"/>
            <a:r>
              <a:rPr lang="zh-CN" altLang="en-US" b="0" i="0" u="none" strike="noStrike" kern="100" baseline="0" dirty="0">
                <a:latin typeface="宋体" panose="02010600030101010101" pitchFamily="2" charset="-122"/>
                <a:ea typeface="宋体" panose="02010600030101010101" pitchFamily="2" charset="-122"/>
              </a:rPr>
              <a:t>目前我国烈士褒扬的法规主要有</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中华人民共和国英雄烈士保护法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烈士褒扬条例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烈士纪念设施保护管理办法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等，主要包括三个内容：烈士的认定、家属抚恤保护、历史纪念及纪念设施的物质保护。</a:t>
            </a:r>
          </a:p>
          <a:p>
            <a:pPr lvl="2"/>
            <a:r>
              <a:rPr lang="zh-CN" altLang="en-US" b="0" dirty="0"/>
              <a:t> 杨清望</a:t>
            </a:r>
            <a:r>
              <a:rPr lang="en-US" altLang="zh-CN" b="0" dirty="0"/>
              <a:t>,</a:t>
            </a:r>
            <a:r>
              <a:rPr lang="zh-CN" altLang="en-US" b="0" dirty="0"/>
              <a:t>张磊</a:t>
            </a:r>
            <a:r>
              <a:rPr lang="en-US" altLang="zh-CN" b="0" dirty="0"/>
              <a:t>.</a:t>
            </a:r>
            <a:r>
              <a:rPr lang="zh-CN" altLang="en-US" b="0" dirty="0"/>
              <a:t>俄罗斯烈士保护立法及其对我国的借鉴价值</a:t>
            </a:r>
            <a:r>
              <a:rPr lang="en-US" altLang="zh-CN" b="0" dirty="0"/>
              <a:t>[J].</a:t>
            </a:r>
            <a:r>
              <a:rPr lang="zh-CN" altLang="en-US" b="0" dirty="0"/>
              <a:t>邵阳学院学报</a:t>
            </a:r>
            <a:r>
              <a:rPr lang="en-US" altLang="zh-CN" b="0" dirty="0"/>
              <a:t>(</a:t>
            </a:r>
            <a:r>
              <a:rPr lang="zh-CN" altLang="en-US" b="0" dirty="0"/>
              <a:t>社会科学版</a:t>
            </a:r>
            <a:r>
              <a:rPr lang="en-US" altLang="zh-CN" b="0" dirty="0"/>
              <a:t>),2018,17(02):58-64.</a:t>
            </a:r>
          </a:p>
        </p:txBody>
      </p:sp>
    </p:spTree>
    <p:extLst>
      <p:ext uri="{BB962C8B-B14F-4D97-AF65-F5344CB8AC3E}">
        <p14:creationId xmlns:p14="http://schemas.microsoft.com/office/powerpoint/2010/main" val="506987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D4DE51-0EC0-4390-9948-023BE7951B6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57C3207-970E-4EEF-B746-90B49CC0550A}"/>
              </a:ext>
            </a:extLst>
          </p:cNvPr>
          <p:cNvSpPr>
            <a:spLocks noGrp="1"/>
          </p:cNvSpPr>
          <p:nvPr>
            <p:ph type="body" idx="1"/>
          </p:nvPr>
        </p:nvSpPr>
        <p:spPr/>
        <p:txBody>
          <a:bodyPr>
            <a:normAutofit/>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一、烈士认定</a:t>
            </a:r>
          </a:p>
          <a:p>
            <a:pPr marR="0" lvl="1" rtl="0"/>
            <a:r>
              <a:rPr lang="zh-CN" altLang="en-US" b="0" i="0" u="none" strike="noStrike" kern="100" baseline="0" dirty="0">
                <a:latin typeface="Times New Roman" panose="02020603050405020304" pitchFamily="18" charset="0"/>
                <a:ea typeface="宋体" panose="02010600030101010101" pitchFamily="2" charset="-122"/>
              </a:rPr>
              <a:t>（一）批准为革命烈士的情形</a:t>
            </a:r>
          </a:p>
          <a:p>
            <a:pPr marR="0" lvl="2" rtl="0"/>
            <a:r>
              <a:rPr lang="zh-CN" altLang="en-US" b="0" i="0" u="none" strike="noStrike" kern="100" baseline="0" dirty="0">
                <a:latin typeface="宋体" panose="02010600030101010101" pitchFamily="2" charset="-122"/>
                <a:ea typeface="宋体" panose="02010600030101010101" pitchFamily="2" charset="-122"/>
              </a:rPr>
              <a:t>根据</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烈士褒扬条例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的规定，我国公民牺牲符合下列情形之一的，评定为烈士：</a:t>
            </a:r>
          </a:p>
          <a:p>
            <a:pPr marR="0" lvl="2"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）在依法查处违法犯罪行为、执行国家安全工作任务、执行反恐怖任务和处置突发事件中牺牲的；</a:t>
            </a:r>
          </a:p>
          <a:p>
            <a:pPr marR="0" lvl="2"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）抢险救灾或者其他为了抢救、保护国家财产、集体财产、公民生命财产牺牲的；</a:t>
            </a:r>
          </a:p>
          <a:p>
            <a:pPr marR="0" lvl="2"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）在执行外交任务或者国家派遣的对外援助、维持国际和平任务中牺牲的；</a:t>
            </a:r>
          </a:p>
          <a:p>
            <a:pPr marR="0" lvl="2"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4</a:t>
            </a:r>
            <a:r>
              <a:rPr lang="zh-CN" altLang="en-US" b="0" i="0" u="none" strike="noStrike" kern="100" baseline="0" dirty="0">
                <a:latin typeface="宋体" panose="02010600030101010101" pitchFamily="2" charset="-122"/>
                <a:ea typeface="宋体" panose="02010600030101010101" pitchFamily="2" charset="-122"/>
              </a:rPr>
              <a:t>）在执行武器装备科研试验任务中牺牲的；</a:t>
            </a:r>
          </a:p>
          <a:p>
            <a:pPr marR="0" lvl="2"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5</a:t>
            </a:r>
            <a:r>
              <a:rPr lang="zh-CN" altLang="en-US" b="0" i="0" u="none" strike="noStrike" kern="100" baseline="0" dirty="0">
                <a:latin typeface="宋体" panose="02010600030101010101" pitchFamily="2" charset="-122"/>
                <a:ea typeface="宋体" panose="02010600030101010101" pitchFamily="2" charset="-122"/>
              </a:rPr>
              <a:t>）其他牺牲情节特别突出，堪为楷模的。”</a:t>
            </a:r>
          </a:p>
          <a:p>
            <a:pPr lvl="3"/>
            <a:r>
              <a:rPr lang="zh-CN" altLang="en-US" b="0" dirty="0"/>
              <a:t> 烈士褒扬条例</a:t>
            </a:r>
            <a:r>
              <a:rPr lang="en-US" altLang="zh-CN" b="0" dirty="0"/>
              <a:t>[N].</a:t>
            </a:r>
            <a:r>
              <a:rPr lang="zh-CN" altLang="en-US" b="0" dirty="0"/>
              <a:t>人民日报</a:t>
            </a:r>
            <a:r>
              <a:rPr lang="en-US" altLang="zh-CN" b="0" dirty="0"/>
              <a:t>,2019-08-10(006).</a:t>
            </a:r>
          </a:p>
          <a:p>
            <a:pPr marR="0" lvl="2" rtl="0"/>
            <a:r>
              <a:rPr lang="zh-CN" altLang="en-US" b="0" i="0" u="none" strike="noStrike" kern="100" baseline="0" dirty="0">
                <a:latin typeface="宋体" panose="02010600030101010101" pitchFamily="2" charset="-122"/>
                <a:ea typeface="宋体" panose="02010600030101010101" pitchFamily="2" charset="-122"/>
              </a:rPr>
              <a:t>根据</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的规定，现役军人牺牲被评定为烈士的相关情形已在上一节中介绍。</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956738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749909-B6FB-4906-B38C-0AE303474EE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71DED55-CA64-4910-BF5B-F52C102F1668}"/>
              </a:ext>
            </a:extLst>
          </p:cNvPr>
          <p:cNvSpPr>
            <a:spLocks noGrp="1"/>
          </p:cNvSpPr>
          <p:nvPr>
            <p:ph type="body" idx="1"/>
          </p:nvPr>
        </p:nvSpPr>
        <p:spPr/>
        <p:txBody>
          <a:bodyPr>
            <a:normAutofit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（二）批准机关</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公民</a:t>
            </a:r>
          </a:p>
          <a:p>
            <a:pPr marR="0" lvl="3" rtl="0"/>
            <a:r>
              <a:rPr lang="zh-CN" altLang="en-US" b="0" i="0" u="none" strike="noStrike" kern="100" baseline="0" dirty="0">
                <a:latin typeface="宋体" panose="02010600030101010101" pitchFamily="2" charset="-122"/>
                <a:ea typeface="宋体" panose="02010600030101010101" pitchFamily="2" charset="-122"/>
              </a:rPr>
              <a:t>烈士批准机关分为地方人民政府和国务院退役军人事务部门两种。公民评定烈士属于前两项规定情形的，由县级人民政府提出评定烈士的报告并逐级上报至省、自治区、直辖市人民政府审查评定。评定为烈士的，由省、自治区、直辖市人民政府送国务院退役军人事务部门备案；属于第三项和第四项规定情形的，由国务院有关部门提出评定烈士的报告，送国务院退役军人事务部门审查评定；属于第五项规定情形的，由县级人民政府提出评定烈士的报告并逐 级上报至省、自治区、直辖市人民政府，由省、自治区、直辖市人民政府审查后送国务院退役军人事务部门审查评定。评定为烈士的，国家向烈士家属办法烈士证书。具体做法是：县级以上人民政府每年在烈士纪念日举行颁授仪式，向烈士遗属颁授烈士证书。</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现役军人</a:t>
            </a:r>
          </a:p>
          <a:p>
            <a:pPr marR="0" lvl="3" rtl="0"/>
            <a:r>
              <a:rPr lang="zh-CN" altLang="en-US" b="0" i="0" u="none" strike="noStrike" kern="100" baseline="0" dirty="0">
                <a:latin typeface="宋体" panose="02010600030101010101" pitchFamily="2" charset="-122"/>
                <a:ea typeface="宋体" panose="02010600030101010101" pitchFamily="2" charset="-122"/>
              </a:rPr>
              <a:t>批准烈士，属于因战死亡的，由军队团级以上单位政治机关批准；属于非因战死亡的，由军队军级以上单位政治机关批准；其他死难情节特别突出，堪为楷模的，由中国人民解放军总政治部批准。对烈士遗属，由县级人民政府民政部门分别发给</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中华人民共和国烈士证明书</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84217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B41292-0E72-4059-AAB4-AE9FEF118B6B}"/>
              </a:ext>
            </a:extLst>
          </p:cNvPr>
          <p:cNvSpPr>
            <a:spLocks noGrp="1"/>
          </p:cNvSpPr>
          <p:nvPr>
            <p:ph type="title"/>
          </p:nvPr>
        </p:nvSpPr>
        <p:spPr/>
        <p:txBody>
          <a:bodyPr/>
          <a:lstStyle/>
          <a:p>
            <a:endParaRPr lang="zh-CN" altLang="en-US" b="0" dirty="0"/>
          </a:p>
        </p:txBody>
      </p:sp>
      <p:sp>
        <p:nvSpPr>
          <p:cNvPr id="3" name="文本占位符 2">
            <a:extLst>
              <a:ext uri="{FF2B5EF4-FFF2-40B4-BE49-F238E27FC236}">
                <a16:creationId xmlns:a16="http://schemas.microsoft.com/office/drawing/2014/main" id="{958D6A2B-BA9F-4009-840B-3DBA2F32A1D0}"/>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三、社会优抚不断完善阶段</a:t>
            </a:r>
          </a:p>
          <a:p>
            <a:pPr marR="0" lvl="1" rtl="0"/>
            <a:r>
              <a:rPr lang="zh-CN" altLang="en-US" b="0" i="0" u="none" strike="noStrike" kern="100" baseline="0" dirty="0">
                <a:latin typeface="宋体" panose="02010600030101010101" pitchFamily="2" charset="-122"/>
                <a:ea typeface="宋体" panose="02010600030101010101" pitchFamily="2" charset="-122"/>
              </a:rPr>
              <a:t>改革开放以来，军属优待工作得到恢复和重建，在继承原有经验的基础上，新制定了一些军人优待政策和法规，社会优待福利进一步完善、发展，优待政策和法规，优抚制度进入恢复和革新期。</a:t>
            </a:r>
          </a:p>
          <a:p>
            <a:pPr marR="0" lvl="1" rtl="0"/>
            <a:r>
              <a:rPr lang="en-US" altLang="zh-CN" b="0" i="0" u="none" strike="noStrike" kern="100" baseline="0" dirty="0">
                <a:latin typeface="宋体" panose="02010600030101010101" pitchFamily="2" charset="-122"/>
                <a:ea typeface="宋体" panose="02010600030101010101" pitchFamily="2" charset="-122"/>
              </a:rPr>
              <a:t>1982</a:t>
            </a:r>
            <a:r>
              <a:rPr lang="zh-CN" altLang="en-US" b="0" i="0" u="none" strike="noStrike" kern="100" baseline="0" dirty="0">
                <a:latin typeface="宋体" panose="02010600030101010101" pitchFamily="2" charset="-122"/>
                <a:ea typeface="宋体" panose="02010600030101010101" pitchFamily="2" charset="-122"/>
              </a:rPr>
              <a:t>年第二次修订</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中华人民共和国宪法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，明确规定“国家和社会优待军人家属。”</a:t>
            </a:r>
            <a:r>
              <a:rPr lang="en-US" altLang="zh-CN" b="0" i="0" u="none" strike="noStrike" kern="100" baseline="0" dirty="0">
                <a:latin typeface="宋体" panose="02010600030101010101" pitchFamily="2" charset="-122"/>
                <a:ea typeface="宋体" panose="02010600030101010101" pitchFamily="2" charset="-122"/>
              </a:rPr>
              <a:t>1984</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5</a:t>
            </a:r>
            <a:r>
              <a:rPr lang="zh-CN" altLang="en-US" b="0" i="0" u="none" strike="noStrike" kern="100" baseline="0" dirty="0">
                <a:latin typeface="宋体" panose="02010600030101010101" pitchFamily="2" charset="-122"/>
                <a:ea typeface="宋体" panose="02010600030101010101" pitchFamily="2" charset="-122"/>
              </a:rPr>
              <a:t>月通过的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中国人民共和国兵役法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也明确规定对军人及其家属进行优待，“现役军人，革命残废军人，退出现役的军人，革命烈士家属，牺牲、病故军人家属，现役军人家属，应当受到社会的尊重，受到国家和人民群众的优待”。 </a:t>
            </a:r>
            <a:r>
              <a:rPr lang="en-US" altLang="zh-CN" b="0" i="0" u="none" strike="noStrike" kern="100" baseline="0" dirty="0">
                <a:latin typeface="宋体" panose="02010600030101010101" pitchFamily="2" charset="-122"/>
                <a:ea typeface="宋体" panose="02010600030101010101" pitchFamily="2" charset="-122"/>
              </a:rPr>
              <a:t>1988</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7</a:t>
            </a:r>
            <a:r>
              <a:rPr lang="zh-CN" altLang="en-US" b="0" i="0" u="none" strike="noStrike" kern="100" baseline="0" dirty="0">
                <a:latin typeface="宋体" panose="02010600030101010101" pitchFamily="2" charset="-122"/>
                <a:ea typeface="宋体" panose="02010600030101010101" pitchFamily="2" charset="-122"/>
              </a:rPr>
              <a:t>月</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日，国务院发布了</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，就优抚对象各种优待权进行了全面而具体的规定。该条例是我国第一部综合性优抚法规，奠定了新时期军人优待内容体系的基础。 </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320132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ABFDCE-326C-4C7D-B43E-46FE0A49552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B5982C2-40B1-45FF-9CEF-58A2C1A172D1}"/>
              </a:ext>
            </a:extLst>
          </p:cNvPr>
          <p:cNvSpPr>
            <a:spLocks noGrp="1"/>
          </p:cNvSpPr>
          <p:nvPr>
            <p:ph type="body" idx="1"/>
          </p:nvPr>
        </p:nvSpPr>
        <p:spPr/>
        <p:txBody>
          <a:bodyPr>
            <a:normAutofit fontScale="55000" lnSpcReduction="20000"/>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二、烈属抚恤和优待</a:t>
            </a:r>
          </a:p>
          <a:p>
            <a:pPr marR="0" lvl="1" rtl="0"/>
            <a:r>
              <a:rPr lang="zh-CN" altLang="en-US" b="0" i="0" u="none" strike="noStrike" kern="100" baseline="0" dirty="0">
                <a:latin typeface="Times New Roman" panose="02020603050405020304" pitchFamily="18" charset="0"/>
                <a:ea typeface="宋体" panose="02010600030101010101" pitchFamily="2" charset="-122"/>
              </a:rPr>
              <a:t>（一）烈士褒扬金</a:t>
            </a:r>
          </a:p>
          <a:p>
            <a:pPr marR="0" lvl="2" rtl="0"/>
            <a:r>
              <a:rPr lang="zh-CN" altLang="en-US" b="0" i="0" u="none" strike="noStrike" kern="100" baseline="0" dirty="0">
                <a:latin typeface="宋体" panose="02010600030101010101" pitchFamily="2" charset="-122"/>
                <a:ea typeface="宋体" panose="02010600030101010101" pitchFamily="2" charset="-122"/>
              </a:rPr>
              <a:t>国家建立烈士褒扬金制度。烈士褒扬金标准为烈士牺牲时上一年度全国城镇居民人均可支配收入的</a:t>
            </a:r>
            <a:r>
              <a:rPr lang="en-US" altLang="zh-CN" b="0" i="0" u="none" strike="noStrike" kern="100" baseline="0" dirty="0">
                <a:latin typeface="宋体" panose="02010600030101010101" pitchFamily="2" charset="-122"/>
                <a:ea typeface="宋体" panose="02010600030101010101" pitchFamily="2" charset="-122"/>
              </a:rPr>
              <a:t>30</a:t>
            </a:r>
            <a:r>
              <a:rPr lang="zh-CN" altLang="en-US" b="0" i="0" u="none" strike="noStrike" kern="100" baseline="0" dirty="0">
                <a:latin typeface="宋体" panose="02010600030101010101" pitchFamily="2" charset="-122"/>
                <a:ea typeface="宋体" panose="02010600030101010101" pitchFamily="2" charset="-122"/>
              </a:rPr>
              <a:t>倍。烈士褒扬金由领取烈士证书的烈士遗属户口所在地县级人民政府退役军人事务部门发给烈士的父母或者抚养人、配偶、子女；没有父母或者抚养人、配偶、子女的，发给烈士未满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周岁的兄弟姐妹和已满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周岁但无生活来源且由烈士生前供养的兄弟姐妹。</a:t>
            </a:r>
          </a:p>
          <a:p>
            <a:pPr marR="0" lvl="1" rtl="0"/>
            <a:r>
              <a:rPr lang="zh-CN" altLang="en-US" b="0" i="0" u="none" strike="noStrike" kern="100" baseline="0" dirty="0">
                <a:latin typeface="Times New Roman" panose="02020603050405020304" pitchFamily="18" charset="0"/>
                <a:ea typeface="宋体" panose="02010600030101010101" pitchFamily="2" charset="-122"/>
              </a:rPr>
              <a:t>（二）定期抚恤金</a:t>
            </a:r>
          </a:p>
          <a:p>
            <a:pPr marR="0" lvl="2" rtl="0"/>
            <a:r>
              <a:rPr lang="zh-CN" altLang="en-US" b="0" i="0" u="none" strike="noStrike" kern="100" baseline="0" dirty="0">
                <a:latin typeface="宋体" panose="02010600030101010101" pitchFamily="2" charset="-122"/>
                <a:ea typeface="宋体" panose="02010600030101010101" pitchFamily="2" charset="-122"/>
              </a:rPr>
              <a:t>除了建立烈士褒扬金制度外，国家发放定期抚恤金，保障和补偿烈士遗属的生活。定期抚恤金标准参照全国城乡居民家庭人均收入水平确定。定期抚恤金的标准及其调整办法，由国务院退役军人事务部门会同国务院财政部门规定。符合下列条件之一的烈士遗属，享受定期抚恤金：</a:t>
            </a:r>
          </a:p>
          <a:p>
            <a:pPr marR="0" lvl="2"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）烈士的父母或者抚养人、配偶无劳动能力、无生活来源，或者收入水平低于当地居民的平均生活水平的；</a:t>
            </a:r>
          </a:p>
          <a:p>
            <a:pPr marR="0" lvl="2"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）烈士的子女未满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周岁，或者已满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周岁但因残疾或者正在上学而无生活来源的；</a:t>
            </a:r>
          </a:p>
          <a:p>
            <a:pPr marR="0" lvl="2" rtl="0"/>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）由烈士生前供养的兄弟姐妹未满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周岁，或者已满</a:t>
            </a:r>
            <a:r>
              <a:rPr lang="en-US" altLang="zh-CN" b="0" i="0" u="none" strike="noStrike" kern="100" baseline="0" dirty="0">
                <a:latin typeface="宋体" panose="02010600030101010101" pitchFamily="2" charset="-122"/>
                <a:ea typeface="宋体" panose="02010600030101010101" pitchFamily="2" charset="-122"/>
              </a:rPr>
              <a:t>18</a:t>
            </a:r>
            <a:r>
              <a:rPr lang="zh-CN" altLang="en-US" b="0" i="0" u="none" strike="noStrike" kern="100" baseline="0" dirty="0">
                <a:latin typeface="宋体" panose="02010600030101010101" pitchFamily="2" charset="-122"/>
                <a:ea typeface="宋体" panose="02010600030101010101" pitchFamily="2" charset="-122"/>
              </a:rPr>
              <a:t>周岁但因正在上学而无生活来源的。”</a:t>
            </a:r>
          </a:p>
          <a:p>
            <a:pPr lvl="3"/>
            <a:r>
              <a:rPr lang="zh-CN" altLang="en-US" b="0" dirty="0"/>
              <a:t> 同上。</a:t>
            </a:r>
          </a:p>
          <a:p>
            <a:pPr marR="0" lvl="2" rtl="0"/>
            <a:r>
              <a:rPr lang="zh-CN" altLang="en-US" b="0" i="0" u="none" strike="noStrike" kern="100" baseline="0" dirty="0">
                <a:latin typeface="宋体" panose="02010600030101010101" pitchFamily="2" charset="-122"/>
                <a:ea typeface="宋体" panose="02010600030101010101" pitchFamily="2" charset="-122"/>
              </a:rPr>
              <a:t>烈士遗属享受定期抚恤金后仍达不到当地居民的平均生活水平的，由县级人民政府予以补助。烈士遗属不再符合规定的享受定期抚恤金条件的，应当注销其定期抚恤金领取证，停发定期抚恤金。享受定期抚恤金的烈士遗属死亡的，增发</a:t>
            </a:r>
            <a:r>
              <a:rPr lang="en-US" altLang="zh-CN" b="0" i="0" u="none" strike="noStrike" kern="100" baseline="0" dirty="0">
                <a:latin typeface="宋体" panose="02010600030101010101" pitchFamily="2" charset="-122"/>
                <a:ea typeface="宋体" panose="02010600030101010101" pitchFamily="2" charset="-122"/>
              </a:rPr>
              <a:t>6</a:t>
            </a:r>
            <a:r>
              <a:rPr lang="zh-CN" altLang="en-US" b="0" i="0" u="none" strike="noStrike" kern="100" baseline="0" dirty="0">
                <a:latin typeface="宋体" panose="02010600030101010101" pitchFamily="2" charset="-122"/>
                <a:ea typeface="宋体" panose="02010600030101010101" pitchFamily="2" charset="-122"/>
              </a:rPr>
              <a:t>个月其原享受的定期抚恤金作为丧葬补助费，同时注销其定期抚恤金领取证，停发定期抚恤金。</a:t>
            </a:r>
          </a:p>
          <a:p>
            <a:pPr marR="0" lvl="1" rtl="0"/>
            <a:r>
              <a:rPr lang="zh-CN" altLang="en-US" b="0" i="0" u="none" strike="noStrike" kern="100" baseline="0" dirty="0">
                <a:latin typeface="Times New Roman" panose="02020603050405020304" pitchFamily="18" charset="0"/>
                <a:ea typeface="宋体" panose="02010600030101010101" pitchFamily="2" charset="-122"/>
              </a:rPr>
              <a:t>（三）其他优待</a:t>
            </a:r>
          </a:p>
          <a:p>
            <a:pPr marR="0" lvl="2" rtl="0"/>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烈士遗属享受相应的医疗优惠待遇，具体办法由省、自治区、直辖市人民政府规定；烈士的子女、兄弟姐妹本人自愿，且符合征兵条件的，在同等条件下优先批准其服现役。烈士的子女符合公务员考录条件的，在同等条件下优先录用为公务员；烈士子女接受学前教育和义务教育的，应当按照国家有关规定予以优待；在公办幼儿园接受学前教育的，免交保教费。烈士子女报考普通高中、中等职业学校、高等学校研究生的，在同等条件下优先录取；报考高等学校本、专科的，可以按照国家有关规定降低分数要求投档；在公办学校就读的，免交学费、杂费，并享受国家规定的各项助学政策；烈士遗属符合就业条件的，由当地人民政府人力资源社会保障部门优先提供就业服务。烈士遗属已经就业，用人单位经济性裁员时，应当优先留用。烈士遗属从事个体经营的，市场监督管理、税务等部门应当优先办理证照，烈士遗属在经营期间享受国家和当地人民政府规定的优惠政策；符合住房保障条件的烈士遗属承租廉租住房、购买经济适用住房的，县级以上地方人民政府有关部门应当给予优先、优惠照顾。家住农村的烈士遗属住房有困难的，由当地人民政府帮助解决；男年满</a:t>
            </a:r>
            <a:r>
              <a:rPr lang="en-US" altLang="zh-CN" b="0" i="0" u="none" strike="noStrike" kern="100" baseline="0" dirty="0">
                <a:latin typeface="宋体" panose="02010600030101010101" pitchFamily="2" charset="-122"/>
                <a:ea typeface="宋体" panose="02010600030101010101" pitchFamily="2" charset="-122"/>
                <a:sym typeface="Wingdings" panose="05000000000000000000" pitchFamily="2" charset="2"/>
              </a:rPr>
              <a:t>60</a:t>
            </a:r>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周岁、女年满</a:t>
            </a:r>
            <a:r>
              <a:rPr lang="en-US" altLang="zh-CN" b="0" i="0" u="none" strike="noStrike" kern="100" baseline="0" dirty="0">
                <a:latin typeface="宋体" panose="02010600030101010101" pitchFamily="2" charset="-122"/>
                <a:ea typeface="宋体" panose="02010600030101010101" pitchFamily="2" charset="-122"/>
                <a:sym typeface="Wingdings" panose="05000000000000000000" pitchFamily="2" charset="2"/>
              </a:rPr>
              <a:t>55</a:t>
            </a:r>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周岁的孤老烈士遗属本人自愿的，可以在光荣院、敬老院集中供养。各类社会福利机构应当优先接收烈士遗属；烈士遗属因犯罪被判处有期徒刑、剥夺政治权利或者被司法机关通缉期间，中止其享受的抚恤和优待；被判处死刑、无期徒刑的，取消其烈士遗属抚恤和优待资格。</a:t>
            </a:r>
            <a:endParaRPr lang="en-US" altLang="zh-CN" b="0" i="0" u="none" strike="noStrike" kern="100" baseline="0" dirty="0">
              <a:latin typeface="宋体" panose="02010600030101010101" pitchFamily="2" charset="-122"/>
              <a:ea typeface="宋体" panose="02010600030101010101" pitchFamily="2" charset="-122"/>
              <a:sym typeface="Wingdings" panose="05000000000000000000" pitchFamily="2" charset="2"/>
            </a:endParaRPr>
          </a:p>
        </p:txBody>
      </p:sp>
    </p:spTree>
    <p:extLst>
      <p:ext uri="{BB962C8B-B14F-4D97-AF65-F5344CB8AC3E}">
        <p14:creationId xmlns:p14="http://schemas.microsoft.com/office/powerpoint/2010/main" val="1757173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CB56AB-45BF-451B-8D25-B2575B1F988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8BA0ACB-8198-4597-AEC5-382279178EDC}"/>
              </a:ext>
            </a:extLst>
          </p:cNvPr>
          <p:cNvSpPr>
            <a:spLocks noGrp="1"/>
          </p:cNvSpPr>
          <p:nvPr>
            <p:ph type="body" idx="1"/>
          </p:nvPr>
        </p:nvSpPr>
        <p:spPr/>
        <p:txBody>
          <a:bodyPr>
            <a:normAutofit fontScale="77500" lnSpcReduction="20000"/>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三、烈士纪念</a:t>
            </a:r>
          </a:p>
          <a:p>
            <a:pPr marR="0" lvl="1" rtl="0"/>
            <a:r>
              <a:rPr lang="zh-CN" altLang="en-US" b="0" i="0" u="none" strike="noStrike" kern="100" baseline="0" dirty="0">
                <a:latin typeface="Times New Roman" panose="02020603050405020304" pitchFamily="18" charset="0"/>
                <a:ea typeface="宋体" panose="02010600030101010101" pitchFamily="2" charset="-122"/>
              </a:rPr>
              <a:t>（一）烈士纪念设施保护</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分级管理</a:t>
            </a:r>
          </a:p>
          <a:p>
            <a:pPr marR="0" lvl="3" rtl="0"/>
            <a:r>
              <a:rPr lang="zh-CN" altLang="en-US" b="0" i="0" u="none" strike="noStrike" kern="100" baseline="0" dirty="0">
                <a:latin typeface="宋体" panose="02010600030101010101" pitchFamily="2" charset="-122"/>
                <a:ea typeface="宋体" panose="02010600030101010101" pitchFamily="2" charset="-122"/>
              </a:rPr>
              <a:t>国家对烈士纪念设施实行分级保护。分级的具体标准由国务院退役军人事务部门规定。烈士纪念设施保护单位应当健全管理工作规范，维护纪念烈士活动的秩序，提高管理和服务水平。</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法律保护</a:t>
            </a:r>
          </a:p>
          <a:p>
            <a:pPr marR="0" lvl="3" rtl="0"/>
            <a:r>
              <a:rPr lang="zh-CN" altLang="en-US" b="0" i="0" u="none" strike="noStrike" kern="100" baseline="0" dirty="0">
                <a:latin typeface="宋体" panose="02010600030101010101" pitchFamily="2" charset="-122"/>
                <a:ea typeface="宋体" panose="02010600030101010101" pitchFamily="2" charset="-122"/>
              </a:rPr>
              <a:t>按照国家有关规定修建的烈士陵园、纪念堂馆、纪念碑亭、纪念塔祠、纪念塑像、烈士骨灰堂、烈士墓等烈士纪念设施，受法律保护。各级人民政府应当组织收集、整理烈士史料，编纂烈士英名录。烈士纪念设施保护单位应当搜集、整理、保管、陈列烈士遗物和事迹史料。属于文物的，依照有关法律、法规的规定予以保护。</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陵园完整</a:t>
            </a:r>
          </a:p>
          <a:p>
            <a:pPr marR="0" lvl="3" rtl="0"/>
            <a:r>
              <a:rPr lang="zh-CN" altLang="en-US" b="0" i="0" u="none" strike="noStrike" kern="100" baseline="0" dirty="0">
                <a:latin typeface="宋体" panose="02010600030101010101" pitchFamily="2" charset="-122"/>
                <a:ea typeface="宋体" panose="02010600030101010101" pitchFamily="2" charset="-122"/>
              </a:rPr>
              <a:t>县级以上人民政府有关部门应当做好烈士纪念设施的保护和管理工作。未经批准，不得新建、改建、扩建或者迁移烈士纪念设施。任何单位或者个人不得侵占烈士纪念设施保护范围内的土地和设施。禁止在烈士纪念设施保护范围内进行其他工程建设。　在烈士纪念设施保护范围内不得从事与纪念烈士无关的活动。禁止以任何方式破坏、污损烈士纪念设施。士在烈士陵园安葬。未在烈士陵园安葬的，县级以上人民政府征得烈士遗属同意，可以迁移到烈士陵园安葬，或者予以集中安葬。</a:t>
            </a:r>
          </a:p>
          <a:p>
            <a:pPr marR="0" lvl="2" rtl="0"/>
            <a:r>
              <a:rPr lang="en-US" altLang="zh-CN" b="0" i="0" u="none" strike="noStrike" kern="100" baseline="0" dirty="0">
                <a:latin typeface="等线 Light" panose="02010600030101010101" pitchFamily="2" charset="-122"/>
                <a:ea typeface="等线 Light" panose="02010600030101010101" pitchFamily="2" charset="-122"/>
              </a:rPr>
              <a:t>4.</a:t>
            </a:r>
            <a:r>
              <a:rPr lang="zh-CN" altLang="en-US" b="0" i="0" u="none" strike="noStrike" kern="100" baseline="0" dirty="0">
                <a:latin typeface="等线 Light" panose="02010600030101010101" pitchFamily="2" charset="-122"/>
                <a:ea typeface="等线 Light" panose="02010600030101010101" pitchFamily="2" charset="-122"/>
              </a:rPr>
              <a:t>禁止破坏、污损革命烈士纪念建筑物</a:t>
            </a:r>
          </a:p>
          <a:p>
            <a:pPr marR="0" lvl="3" rtl="0"/>
            <a:r>
              <a:rPr lang="zh-CN" altLang="en-US" b="0" i="0" u="none" strike="noStrike" kern="100" baseline="0" dirty="0">
                <a:latin typeface="宋体" panose="02010600030101010101" pitchFamily="2" charset="-122"/>
                <a:ea typeface="宋体" panose="02010600030101010101" pitchFamily="2" charset="-122"/>
              </a:rPr>
              <a:t>未经批准迁移烈士纪念设施，非法侵占烈士纪念设施保护范围内的土地、设施，破坏、污损烈士纪念设施，或者在烈士纪念设施保护范围内为烈士以外的其他人修建纪念设施、安放骨灰、埋葬遗体的，由烈士纪念设施保护单位的上级主管部门责令改正，恢复原状、原貌；造成损失的，依法承担赔偿责任；构成犯罪的，依法追究刑事责任。</a:t>
            </a:r>
            <a:endParaRPr lang="en-US" altLang="zh-CN" b="0" i="0" u="none" strike="noStrike" kern="100"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111372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D9B9D5-6281-42B2-B4EE-61D45DABD1F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56DC798-4884-4059-AB10-2B37DC405B32}"/>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（二）烈士荣誉保护</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禁止歪曲、丑化、亵渎、否定英雄烈士事迹和精神。</a:t>
            </a:r>
          </a:p>
          <a:p>
            <a:pPr marR="0" lvl="2" rtl="0"/>
            <a:r>
              <a:rPr lang="en-US" altLang="zh-CN" b="0" i="0" u="none" strike="noStrike" kern="100" baseline="0" dirty="0">
                <a:latin typeface="等线 Light" panose="02010600030101010101" pitchFamily="2" charset="-122"/>
                <a:ea typeface="等线 Light" panose="02010600030101010101" pitchFamily="2" charset="-122"/>
              </a:rPr>
              <a:t>2.</a:t>
            </a:r>
            <a:r>
              <a:rPr lang="zh-CN" altLang="en-US" b="0" i="0" u="none" strike="noStrike" kern="100" baseline="0" dirty="0">
                <a:latin typeface="等线 Light" panose="02010600030101010101" pitchFamily="2" charset="-122"/>
                <a:ea typeface="等线 Light" panose="02010600030101010101" pitchFamily="2" charset="-122"/>
              </a:rPr>
              <a:t>褒扬和缅怀烈士</a:t>
            </a:r>
          </a:p>
          <a:p>
            <a:pPr marR="0" lvl="2" rtl="0"/>
            <a:r>
              <a:rPr lang="en-US" altLang="zh-CN" b="0" i="0" u="none" strike="noStrike" kern="100" baseline="0" dirty="0">
                <a:latin typeface="等线 Light" panose="02010600030101010101" pitchFamily="2" charset="-122"/>
                <a:ea typeface="等线 Light" panose="02010600030101010101" pitchFamily="2" charset="-122"/>
              </a:rPr>
              <a:t>3.</a:t>
            </a:r>
            <a:r>
              <a:rPr lang="zh-CN" altLang="en-US" b="0" i="0" u="none" strike="noStrike" kern="100" baseline="0" dirty="0">
                <a:latin typeface="等线 Light" panose="02010600030101010101" pitchFamily="2" charset="-122"/>
                <a:ea typeface="等线 Light" panose="02010600030101010101" pitchFamily="2" charset="-122"/>
              </a:rPr>
              <a:t>学习和宣传烈士精神</a:t>
            </a:r>
          </a:p>
          <a:p>
            <a:pPr marR="0" lvl="2" rtl="0"/>
            <a:r>
              <a:rPr lang="en-US" altLang="zh-CN" b="0" i="0" u="none" strike="noStrike" kern="100" baseline="0" dirty="0">
                <a:latin typeface="等线 Light" panose="02010600030101010101" pitchFamily="2" charset="-122"/>
                <a:ea typeface="等线 Light" panose="02010600030101010101" pitchFamily="2" charset="-122"/>
              </a:rPr>
              <a:t>4.</a:t>
            </a:r>
            <a:r>
              <a:rPr lang="zh-CN" altLang="en-US" b="0" i="0" u="none" strike="noStrike" kern="100" baseline="0" dirty="0">
                <a:latin typeface="等线 Light" panose="02010600030101010101" pitchFamily="2" charset="-122"/>
                <a:ea typeface="等线 Light" panose="02010600030101010101" pitchFamily="2" charset="-122"/>
              </a:rPr>
              <a:t>法律责任</a:t>
            </a:r>
          </a:p>
          <a:p>
            <a:pPr marR="0" lvl="3" rtl="0"/>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对侵害英雄烈士的姓名、肖像、名誉、荣誉的行为，英雄烈士的近亲属可以依法向人民法院提起诉讼；以侮辱、诽谤或者其他方式侵害英雄烈士的姓名、肖像、名誉、荣誉，损害社会公共利益的，依法承担民事责任；构成违反治安管理行为的，由公安机关依法给予治安管理处罚；构成犯罪的，依法追究刑事责任。在英雄烈士纪念设施保护范围内从事有损纪念英雄烈士环境和氛围的活动的，纪念设施保护单位应当及时劝阻；不听劝阻的，由县级以上地方人民政府负责英雄烈士保护工作的部门、文物主管部门按照职责规定给予批评教育，责令改正；构成违反治安管理行为的，由公安机关依法给予治安管理处罚。亵渎、否定英雄烈士事迹和精神，宣扬、美化侵略战争和侵略行为，寻衅滋事，扰乱公共秩序，构成违反治安管理行为的，由公安机关依法给予治安管理处罚；构成犯罪的，依法追究刑事责任。侵占、破坏、污损英雄烈士纪念设施的，由县级以上人民政府负责英雄烈士保护工作的部门责令改正；造成损失的，依法承担民事责任；被侵占、破坏、污损的纪念设施属于文物保护单位的，依照</a:t>
            </a:r>
            <a:r>
              <a:rPr lang="en-US" altLang="zh-CN" b="0" i="0" u="none" strike="noStrike" kern="100" baseline="0" dirty="0">
                <a:latin typeface="宋体" panose="02010600030101010101" pitchFamily="2" charset="-122"/>
                <a:ea typeface="宋体" panose="02010600030101010101" pitchFamily="2" charset="-122"/>
                <a:sym typeface="Wingdings" panose="05000000000000000000" pitchFamily="2" charset="2"/>
              </a:rPr>
              <a:t>《</a:t>
            </a:r>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中华人民共和国文物保护法</a:t>
            </a:r>
            <a:r>
              <a:rPr lang="en-US" altLang="zh-CN" b="0" i="0" u="none" strike="noStrike" kern="100" baseline="0" dirty="0">
                <a:latin typeface="宋体" panose="02010600030101010101" pitchFamily="2" charset="-122"/>
                <a:ea typeface="宋体" panose="02010600030101010101" pitchFamily="2" charset="-122"/>
                <a:sym typeface="Wingdings" panose="05000000000000000000" pitchFamily="2" charset="2"/>
              </a:rPr>
              <a:t>》</a:t>
            </a:r>
            <a:r>
              <a:rPr lang="zh-CN" altLang="en-US" b="0" i="0" u="none" strike="noStrike" kern="100" baseline="0" dirty="0">
                <a:latin typeface="宋体" panose="02010600030101010101" pitchFamily="2" charset="-122"/>
                <a:ea typeface="宋体" panose="02010600030101010101" pitchFamily="2" charset="-122"/>
                <a:sym typeface="Wingdings" panose="05000000000000000000" pitchFamily="2" charset="2"/>
              </a:rPr>
              <a:t>的规定处罚；构成违反治安管理行为的，由公安机关依法给予治安管理处罚；构成犯罪的，依法追究刑事责任。</a:t>
            </a:r>
            <a:endParaRPr lang="zh-CN" altLang="en-US" dirty="0"/>
          </a:p>
        </p:txBody>
      </p:sp>
    </p:spTree>
    <p:extLst>
      <p:ext uri="{BB962C8B-B14F-4D97-AF65-F5344CB8AC3E}">
        <p14:creationId xmlns:p14="http://schemas.microsoft.com/office/powerpoint/2010/main" val="1839665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C1E65A-4149-484A-86A2-408B4D020340}"/>
              </a:ext>
            </a:extLst>
          </p:cNvPr>
          <p:cNvSpPr>
            <a:spLocks noGrp="1"/>
          </p:cNvSpPr>
          <p:nvPr>
            <p:ph type="title"/>
          </p:nvPr>
        </p:nvSpPr>
        <p:spPr/>
        <p:txBody>
          <a:bodyPr/>
          <a:lstStyle/>
          <a:p>
            <a:pPr marR="0" rtl="0"/>
            <a:r>
              <a:rPr lang="zh-CN" altLang="en-US" b="1" i="0" u="none" strike="noStrike" kern="2200" baseline="0" dirty="0">
                <a:latin typeface="等线" panose="02010600030101010101" pitchFamily="2" charset="-122"/>
                <a:ea typeface="等线" panose="02010600030101010101" pitchFamily="2" charset="-122"/>
              </a:rPr>
              <a:t>复习思考题：</a:t>
            </a:r>
          </a:p>
        </p:txBody>
      </p:sp>
      <p:sp>
        <p:nvSpPr>
          <p:cNvPr id="3" name="文本占位符 2">
            <a:extLst>
              <a:ext uri="{FF2B5EF4-FFF2-40B4-BE49-F238E27FC236}">
                <a16:creationId xmlns:a16="http://schemas.microsoft.com/office/drawing/2014/main" id="{8AE6FD03-E37A-4D29-832B-23E717145DBE}"/>
              </a:ext>
            </a:extLst>
          </p:cNvPr>
          <p:cNvSpPr>
            <a:spLocks noGrp="1"/>
          </p:cNvSpPr>
          <p:nvPr>
            <p:ph type="body" idx="1"/>
          </p:nvPr>
        </p:nvSpPr>
        <p:spPr/>
        <p:txBody>
          <a:bodyPr/>
          <a:lstStyle/>
          <a:p>
            <a:pPr marR="0" lvl="0" rtl="0"/>
            <a:r>
              <a:rPr lang="en-US" altLang="zh-CN" b="1" i="0" u="none" strike="noStrike" kern="100" baseline="0" dirty="0">
                <a:latin typeface="Times New Roman" panose="02020603050405020304" pitchFamily="18" charset="0"/>
                <a:ea typeface="宋体" panose="02010600030101010101" pitchFamily="2" charset="-122"/>
              </a:rPr>
              <a:t>1.</a:t>
            </a:r>
            <a:r>
              <a:rPr lang="zh-CN" altLang="en-US" b="1" i="0" u="none" strike="noStrike" kern="100" baseline="0" dirty="0">
                <a:latin typeface="Times New Roman" panose="02020603050405020304" pitchFamily="18" charset="0"/>
                <a:ea typeface="宋体" panose="02010600030101010101" pitchFamily="2" charset="-122"/>
              </a:rPr>
              <a:t>烈士遗属享受定期抚恤金的条件有哪些？</a:t>
            </a:r>
          </a:p>
          <a:p>
            <a:pPr marR="0" lvl="0" rtl="0"/>
            <a:r>
              <a:rPr lang="en-US" altLang="zh-CN" b="1" i="0" u="none" strike="noStrike" kern="100" baseline="0" dirty="0">
                <a:latin typeface="Times New Roman" panose="02020603050405020304" pitchFamily="18" charset="0"/>
                <a:ea typeface="宋体" panose="02010600030101010101" pitchFamily="2" charset="-122"/>
              </a:rPr>
              <a:t>2.</a:t>
            </a:r>
            <a:r>
              <a:rPr lang="zh-CN" altLang="en-US" b="1" i="0" u="none" strike="noStrike" kern="100" baseline="0" dirty="0">
                <a:latin typeface="Times New Roman" panose="02020603050405020304" pitchFamily="18" charset="0"/>
                <a:ea typeface="宋体" panose="02010600030101010101" pitchFamily="2" charset="-122"/>
              </a:rPr>
              <a:t>根据</a:t>
            </a:r>
            <a:r>
              <a:rPr lang="en-US" altLang="zh-CN" b="1" i="0" u="none" strike="noStrike" kern="100" baseline="0" dirty="0">
                <a:latin typeface="Times New Roman" panose="02020603050405020304" pitchFamily="18" charset="0"/>
                <a:ea typeface="宋体" panose="02010600030101010101" pitchFamily="2" charset="-122"/>
              </a:rPr>
              <a:t>《</a:t>
            </a:r>
            <a:r>
              <a:rPr lang="zh-CN" altLang="en-US" b="1" i="0" u="none" strike="noStrike" kern="100" baseline="0" dirty="0">
                <a:latin typeface="Times New Roman" panose="02020603050405020304" pitchFamily="18" charset="0"/>
                <a:ea typeface="宋体" panose="02010600030101010101" pitchFamily="2" charset="-122"/>
              </a:rPr>
              <a:t>军人抚恤优待条例</a:t>
            </a:r>
            <a:r>
              <a:rPr lang="en-US" altLang="zh-CN" b="1" i="0" u="none" strike="noStrike" kern="100" baseline="0" dirty="0">
                <a:latin typeface="Times New Roman" panose="02020603050405020304" pitchFamily="18" charset="0"/>
                <a:ea typeface="宋体" panose="02010600030101010101" pitchFamily="2" charset="-122"/>
              </a:rPr>
              <a:t>》</a:t>
            </a:r>
            <a:r>
              <a:rPr lang="zh-CN" altLang="en-US" b="1" i="0" u="none" strike="noStrike" kern="100" baseline="0" dirty="0">
                <a:latin typeface="Times New Roman" panose="02020603050405020304" pitchFamily="18" charset="0"/>
                <a:ea typeface="宋体" panose="02010600030101010101" pitchFamily="2" charset="-122"/>
              </a:rPr>
              <a:t>，批准为烈士或按照烈士对待的情形有哪些？</a:t>
            </a:r>
          </a:p>
          <a:p>
            <a:pPr marR="0" lvl="0" rtl="0"/>
            <a:r>
              <a:rPr lang="en-US" altLang="zh-CN" b="1" i="0" u="none" strike="noStrike" kern="100" baseline="0" dirty="0">
                <a:latin typeface="Times New Roman" panose="02020603050405020304" pitchFamily="18" charset="0"/>
                <a:ea typeface="宋体" panose="02010600030101010101" pitchFamily="2" charset="-122"/>
              </a:rPr>
              <a:t>3. </a:t>
            </a:r>
            <a:r>
              <a:rPr lang="zh-CN" altLang="en-US" b="1" i="0" u="none" strike="noStrike" kern="100" baseline="0" dirty="0">
                <a:latin typeface="Times New Roman" panose="02020603050405020304" pitchFamily="18" charset="0"/>
                <a:ea typeface="宋体" panose="02010600030101010101" pitchFamily="2" charset="-122"/>
              </a:rPr>
              <a:t>义务兵和初级士官及其家属享受的相关优待有哪些？</a:t>
            </a:r>
          </a:p>
        </p:txBody>
      </p:sp>
    </p:spTree>
    <p:extLst>
      <p:ext uri="{BB962C8B-B14F-4D97-AF65-F5344CB8AC3E}">
        <p14:creationId xmlns:p14="http://schemas.microsoft.com/office/powerpoint/2010/main" val="3968045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7C0CD3-52E7-4533-8A01-33D9CDD1260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50AFCD5-8099-4672-9736-2D8AE0FE6E24}"/>
              </a:ext>
            </a:extLst>
          </p:cNvPr>
          <p:cNvSpPr>
            <a:spLocks noGrp="1"/>
          </p:cNvSpPr>
          <p:nvPr>
            <p:ph type="body" idx="1"/>
          </p:nvPr>
        </p:nvSpPr>
        <p:spPr/>
        <p:txBody>
          <a:bodyPr>
            <a:normAutofit fontScale="92500" lnSpcReduction="20000"/>
          </a:bodyPr>
          <a:lstStyle/>
          <a:p>
            <a:pPr marR="0" lvl="1" rtl="0"/>
            <a:r>
              <a:rPr lang="en-US" altLang="zh-CN" b="0" i="0" u="none" strike="noStrike" kern="100" baseline="0" dirty="0">
                <a:latin typeface="宋体" panose="02010600030101010101" pitchFamily="2" charset="-122"/>
                <a:ea typeface="宋体" panose="02010600030101010101" pitchFamily="2" charset="-122"/>
              </a:rPr>
              <a:t>20</a:t>
            </a:r>
            <a:r>
              <a:rPr lang="zh-CN" altLang="en-US" b="0" i="0" u="none" strike="noStrike" kern="100" baseline="0" dirty="0">
                <a:latin typeface="宋体" panose="02010600030101010101" pitchFamily="2" charset="-122"/>
                <a:ea typeface="宋体" panose="02010600030101010101" pitchFamily="2" charset="-122"/>
              </a:rPr>
              <a:t>世纪</a:t>
            </a:r>
            <a:r>
              <a:rPr lang="en-US" altLang="zh-CN" b="0" i="0" u="none" strike="noStrike" kern="100" baseline="0" dirty="0">
                <a:latin typeface="宋体" panose="02010600030101010101" pitchFamily="2" charset="-122"/>
                <a:ea typeface="宋体" panose="02010600030101010101" pitchFamily="2" charset="-122"/>
              </a:rPr>
              <a:t>90</a:t>
            </a:r>
            <a:r>
              <a:rPr lang="zh-CN" altLang="en-US" b="0" i="0" u="none" strike="noStrike" kern="100" baseline="0" dirty="0">
                <a:latin typeface="宋体" panose="02010600030101010101" pitchFamily="2" charset="-122"/>
                <a:ea typeface="宋体" panose="02010600030101010101" pitchFamily="2" charset="-122"/>
              </a:rPr>
              <a:t>年代以后，国家又先后颁布了</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革命烈士纪念建筑物管理保护办法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伤残抚恤管理暂行办法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和</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烈士褒扬条例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等。</a:t>
            </a:r>
            <a:r>
              <a:rPr lang="en-US" altLang="zh-CN" b="0" i="0" u="none" strike="noStrike" kern="100" baseline="0" dirty="0">
                <a:latin typeface="宋体" panose="02010600030101010101" pitchFamily="2" charset="-122"/>
                <a:ea typeface="宋体" panose="02010600030101010101" pitchFamily="2" charset="-122"/>
              </a:rPr>
              <a:t>2004</a:t>
            </a:r>
            <a:r>
              <a:rPr lang="zh-CN" altLang="en-US" b="0" i="0" u="none" strike="noStrike" kern="100" baseline="0" dirty="0">
                <a:latin typeface="宋体" panose="02010600030101010101" pitchFamily="2" charset="-122"/>
                <a:ea typeface="宋体" panose="02010600030101010101" pitchFamily="2" charset="-122"/>
              </a:rPr>
              <a:t>年政府重新制定发布</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，并出台了一系列综合性政策法规，基本形成了与社会主义市场经济体制相适应的军人优待制度。</a:t>
            </a:r>
            <a:r>
              <a:rPr lang="en-US" altLang="zh-CN" b="0" i="0" u="none" strike="noStrike" kern="100" baseline="0" dirty="0">
                <a:latin typeface="宋体" panose="02010600030101010101" pitchFamily="2" charset="-122"/>
                <a:ea typeface="宋体" panose="02010600030101010101" pitchFamily="2" charset="-122"/>
              </a:rPr>
              <a:t>2018</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4</a:t>
            </a:r>
            <a:r>
              <a:rPr lang="zh-CN" altLang="en-US" b="0" i="0" u="none" strike="noStrike" kern="100" baseline="0" dirty="0">
                <a:latin typeface="宋体" panose="02010600030101010101" pitchFamily="2" charset="-122"/>
                <a:ea typeface="宋体" panose="02010600030101010101" pitchFamily="2" charset="-122"/>
              </a:rPr>
              <a:t>月</a:t>
            </a:r>
            <a:r>
              <a:rPr lang="en-US" altLang="zh-CN" b="0" i="0" u="none" strike="noStrike" kern="100" baseline="0" dirty="0">
                <a:latin typeface="宋体" panose="02010600030101010101" pitchFamily="2" charset="-122"/>
                <a:ea typeface="宋体" panose="02010600030101010101" pitchFamily="2" charset="-122"/>
              </a:rPr>
              <a:t>16</a:t>
            </a:r>
            <a:r>
              <a:rPr lang="zh-CN" altLang="en-US" b="0" i="0" u="none" strike="noStrike" kern="100" baseline="0" dirty="0">
                <a:latin typeface="宋体" panose="02010600030101010101" pitchFamily="2" charset="-122"/>
                <a:ea typeface="宋体" panose="02010600030101010101" pitchFamily="2" charset="-122"/>
              </a:rPr>
              <a:t>日，退役军人事务部成立，启动全面清理退役军人工作法律政策工作，对新中国成立以来所有涉及退役军人工作的法律、法规、规章和规范性文件进行大盘点，并着手制定</a:t>
            </a:r>
            <a:r>
              <a:rPr lang="en-US" altLang="zh-CN" b="0" i="0" u="none" strike="noStrike" kern="100" baseline="0" dirty="0">
                <a:latin typeface="宋体" panose="02010600030101010101" pitchFamily="2" charset="-122"/>
                <a:ea typeface="宋体" panose="02010600030101010101" pitchFamily="2" charset="-122"/>
              </a:rPr>
              <a:t>11</a:t>
            </a:r>
            <a:r>
              <a:rPr lang="zh-CN" altLang="en-US" b="0" i="0" u="none" strike="noStrike" kern="100" baseline="0" dirty="0">
                <a:latin typeface="宋体" panose="02010600030101010101" pitchFamily="2" charset="-122"/>
                <a:ea typeface="宋体" panose="02010600030101010101" pitchFamily="2" charset="-122"/>
              </a:rPr>
              <a:t>部法规和</a:t>
            </a:r>
            <a:r>
              <a:rPr lang="en-US" altLang="zh-CN" b="0" i="0" u="none" strike="noStrike" kern="100" baseline="0" dirty="0">
                <a:latin typeface="宋体" panose="02010600030101010101" pitchFamily="2" charset="-122"/>
                <a:ea typeface="宋体" panose="02010600030101010101" pitchFamily="2" charset="-122"/>
              </a:rPr>
              <a:t>17</a:t>
            </a:r>
            <a:r>
              <a:rPr lang="zh-CN" altLang="en-US" b="0" i="0" u="none" strike="noStrike" kern="100" baseline="0" dirty="0">
                <a:latin typeface="宋体" panose="02010600030101010101" pitchFamily="2" charset="-122"/>
                <a:ea typeface="宋体" panose="02010600030101010101" pitchFamily="2" charset="-122"/>
              </a:rPr>
              <a:t>个政策性文件，健全法律法规政策体系，完善退役军人服务保障体系建设。</a:t>
            </a:r>
            <a:r>
              <a:rPr lang="en-US" altLang="zh-CN" b="0" i="0" u="none" strike="noStrike" kern="100" baseline="0" dirty="0">
                <a:latin typeface="宋体" panose="02010600030101010101" pitchFamily="2" charset="-122"/>
                <a:ea typeface="宋体" panose="02010600030101010101" pitchFamily="2" charset="-122"/>
              </a:rPr>
              <a:t>2019</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月最新修订的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对军人优待政策进行了系统的规定，成为实施军人优待工作的基本法律依据，使得我国军人优待体系不断得以完善。随着改革开放的不断深入和社会建设的发展，国家对军人社会优抚工作的投入越来越大，极大推动了社会优抚制度规范化、法制化进程。</a:t>
            </a:r>
          </a:p>
          <a:p>
            <a:pPr marR="0" lvl="1" rtl="0"/>
            <a:r>
              <a:rPr lang="zh-CN" altLang="en-US" b="0" i="0" u="none" strike="noStrike" kern="100" baseline="0" dirty="0">
                <a:latin typeface="宋体" panose="02010600030101010101" pitchFamily="2" charset="-122"/>
                <a:ea typeface="宋体" panose="02010600030101010101" pitchFamily="2" charset="-122"/>
              </a:rPr>
              <a:t>我国的社会优抚体系建立是以党和国家的行政纲领与指导政策为基础，以国家核心法律法规为主体的社会主体现代化制度体系。社会优抚体系伴随着社会的现代化转型，在制定主体、实施对象、实施内容上不断完善和优化，体现了社会治理现代化发展的特征和效果。”社会优抚政策体系的建立，符合我国社会历史和现实发展的国情。”在思想层面，社会优抚体系的创立也是我国传统文化中优秀部分的反映，为保障军人群体利益，维护社会稳定起到了重要作用。</a:t>
            </a:r>
          </a:p>
          <a:p>
            <a:pPr lvl="2"/>
            <a:r>
              <a:rPr lang="zh-CN" altLang="en-US" b="0" dirty="0"/>
              <a:t> 李志明</a:t>
            </a:r>
            <a:r>
              <a:rPr lang="en-US" altLang="zh-CN" b="0" dirty="0"/>
              <a:t>,</a:t>
            </a:r>
            <a:r>
              <a:rPr lang="zh-CN" altLang="en-US" b="0" dirty="0"/>
              <a:t>邢梓琳</a:t>
            </a:r>
            <a:r>
              <a:rPr lang="en-US" altLang="zh-CN" b="0" dirty="0"/>
              <a:t>.</a:t>
            </a:r>
            <a:r>
              <a:rPr lang="zh-CN" altLang="en-US" b="0" dirty="0"/>
              <a:t>军人优待体系建设的原则与方向</a:t>
            </a:r>
            <a:r>
              <a:rPr lang="en-US" altLang="zh-CN" b="0" dirty="0"/>
              <a:t>[J].</a:t>
            </a:r>
            <a:r>
              <a:rPr lang="zh-CN" altLang="en-US" b="0" dirty="0"/>
              <a:t>开放导报</a:t>
            </a:r>
            <a:r>
              <a:rPr lang="en-US" altLang="zh-CN" b="0" dirty="0"/>
              <a:t>,2019(06):72-76.</a:t>
            </a:r>
            <a:endParaRPr lang="zh-CN" altLang="en-US" dirty="0"/>
          </a:p>
        </p:txBody>
      </p:sp>
    </p:spTree>
    <p:extLst>
      <p:ext uri="{BB962C8B-B14F-4D97-AF65-F5344CB8AC3E}">
        <p14:creationId xmlns:p14="http://schemas.microsoft.com/office/powerpoint/2010/main" val="94350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9ED712-536E-4D6B-8B29-EE20253A2ED6}"/>
              </a:ext>
            </a:extLst>
          </p:cNvPr>
          <p:cNvSpPr>
            <a:spLocks noGrp="1"/>
          </p:cNvSpPr>
          <p:nvPr>
            <p:ph type="title"/>
          </p:nvPr>
        </p:nvSpPr>
        <p:spPr/>
        <p:txBody>
          <a:bodyPr/>
          <a:lstStyle/>
          <a:p>
            <a:pPr marR="0" rtl="0"/>
            <a:r>
              <a:rPr lang="zh-CN" altLang="en-US" b="0" i="0" u="none" strike="noStrike" kern="2200" baseline="0" dirty="0">
                <a:latin typeface="Times New Roman" panose="02020603050405020304" pitchFamily="18" charset="0"/>
                <a:ea typeface="宋体" panose="02010600030101010101" pitchFamily="2" charset="-122"/>
              </a:rPr>
              <a:t>第二节 军人优待和退役军人安置法规与政策</a:t>
            </a:r>
          </a:p>
        </p:txBody>
      </p:sp>
      <p:sp>
        <p:nvSpPr>
          <p:cNvPr id="3" name="文本占位符 2">
            <a:extLst>
              <a:ext uri="{FF2B5EF4-FFF2-40B4-BE49-F238E27FC236}">
                <a16:creationId xmlns:a16="http://schemas.microsoft.com/office/drawing/2014/main" id="{4C7BDD2D-55AA-40F6-B31E-C174C85C216E}"/>
              </a:ext>
            </a:extLst>
          </p:cNvPr>
          <p:cNvSpPr>
            <a:spLocks noGrp="1"/>
          </p:cNvSpPr>
          <p:nvPr>
            <p:ph type="body" idx="1"/>
          </p:nvPr>
        </p:nvSpPr>
        <p:spPr/>
        <p:txBody>
          <a:bodyPr>
            <a:normAutofit fontScale="85000" lnSpcReduction="20000"/>
          </a:bodyPr>
          <a:lstStyle/>
          <a:p>
            <a:pPr marR="0" lvl="0" rtl="0"/>
            <a:r>
              <a:rPr lang="zh-CN" altLang="en-US" b="0" i="0" u="none" strike="noStrike" kern="100" baseline="0" dirty="0">
                <a:latin typeface="等线 Light" panose="02010600030101010101" pitchFamily="2" charset="-122"/>
                <a:ea typeface="等线 Light" panose="02010600030101010101" pitchFamily="2" charset="-122"/>
              </a:rPr>
              <a:t>一、军人优待</a:t>
            </a:r>
          </a:p>
          <a:p>
            <a:pPr marR="0" lvl="1" rtl="0"/>
            <a:r>
              <a:rPr lang="zh-CN" altLang="en-US" b="0" i="0" u="none" strike="noStrike" kern="100" baseline="0" dirty="0">
                <a:latin typeface="Times New Roman" panose="02020603050405020304" pitchFamily="18" charset="0"/>
                <a:ea typeface="宋体" panose="02010600030101010101" pitchFamily="2" charset="-122"/>
              </a:rPr>
              <a:t>（一）优待对象</a:t>
            </a:r>
          </a:p>
          <a:p>
            <a:pPr marR="0" lvl="2" rtl="0"/>
            <a:r>
              <a:rPr lang="zh-CN" altLang="en-US" b="0" i="0" u="none" strike="noStrike" kern="100" baseline="0" dirty="0">
                <a:latin typeface="宋体" panose="02010600030101010101" pitchFamily="2" charset="-122"/>
                <a:ea typeface="宋体" panose="02010600030101010101" pitchFamily="2" charset="-122"/>
              </a:rPr>
              <a:t>  根据</a:t>
            </a:r>
            <a:r>
              <a:rPr lang="en-US" altLang="zh-CN" b="0" i="0" u="none" strike="noStrike" kern="100" baseline="0" dirty="0">
                <a:latin typeface="宋体" panose="02010600030101010101" pitchFamily="2" charset="-122"/>
                <a:ea typeface="宋体" panose="02010600030101010101" pitchFamily="2" charset="-122"/>
              </a:rPr>
              <a:t>2011</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7</a:t>
            </a:r>
            <a:r>
              <a:rPr lang="zh-CN" altLang="en-US" b="0" i="0" u="none" strike="noStrike" kern="100" baseline="0" dirty="0">
                <a:latin typeface="宋体" panose="02010600030101010101" pitchFamily="2" charset="-122"/>
                <a:ea typeface="宋体" panose="02010600030101010101" pitchFamily="2" charset="-122"/>
              </a:rPr>
              <a:t>月</a:t>
            </a:r>
            <a:r>
              <a:rPr lang="en-US" altLang="zh-CN" b="0" i="0" u="none" strike="noStrike" kern="100" baseline="0" dirty="0">
                <a:latin typeface="宋体" panose="02010600030101010101" pitchFamily="2" charset="-122"/>
                <a:ea typeface="宋体" panose="02010600030101010101" pitchFamily="2" charset="-122"/>
              </a:rPr>
              <a:t>19</a:t>
            </a:r>
            <a:r>
              <a:rPr lang="zh-CN" altLang="en-US" b="0" i="0" u="none" strike="noStrike" kern="100" baseline="0" dirty="0">
                <a:latin typeface="宋体" panose="02010600030101010101" pitchFamily="2" charset="-122"/>
                <a:ea typeface="宋体" panose="02010600030101010101" pitchFamily="2" charset="-122"/>
              </a:rPr>
              <a:t>日修订的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第二条及</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关于贯彻执行</a:t>
            </a:r>
            <a:r>
              <a:rPr lang="en-US" altLang="zh-CN" b="0" i="0" u="none" strike="noStrike" kern="100" baseline="0" dirty="0">
                <a:latin typeface="宋体" panose="02010600030101010101" pitchFamily="2" charset="-122"/>
                <a:ea typeface="宋体" panose="02010600030101010101" pitchFamily="2" charset="-122"/>
              </a:rPr>
              <a:t>&lt;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&gt;</a:t>
            </a:r>
            <a:r>
              <a:rPr lang="zh-CN" altLang="en-US" b="0" i="0" u="none" strike="noStrike" kern="100" baseline="0" dirty="0">
                <a:latin typeface="宋体" panose="02010600030101010101" pitchFamily="2" charset="-122"/>
                <a:ea typeface="宋体" panose="02010600030101010101" pitchFamily="2" charset="-122"/>
              </a:rPr>
              <a:t>若干问题的解释</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有关规定，优待对象包括：中国人民解放军现役军人、服现役或者退出现役的残疾军人以及复员军人、退伍军人、烈士遗属、因公牺牲军人遗属、病故军人遗属、现役军人家属。对以上优待对象的认定如下：</a:t>
            </a:r>
          </a:p>
          <a:p>
            <a:pPr marR="0" lvl="2" rtl="0"/>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中国人民解放军的现役军人。</a:t>
            </a:r>
          </a:p>
          <a:p>
            <a:pPr marR="0" lvl="2" rtl="0"/>
            <a:r>
              <a:rPr lang="zh-CN" altLang="en-US" b="0" i="0" u="none" strike="noStrike" kern="100" baseline="0" dirty="0">
                <a:latin typeface="宋体" panose="02010600030101010101" pitchFamily="2" charset="-122"/>
                <a:ea typeface="宋体" panose="02010600030101010101" pitchFamily="2" charset="-122"/>
              </a:rPr>
              <a:t>指按照</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中华人民共和国兵役法</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的规定，正在服现役的军官（含由现役军官改任的文职干部）和士兵。保留军籍的军队离休干部按现役军人对待。</a:t>
            </a:r>
          </a:p>
          <a:p>
            <a:pPr marR="0" lvl="2" rtl="0"/>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革命伤残军人。</a:t>
            </a:r>
          </a:p>
          <a:p>
            <a:pPr marR="0" lvl="2" rtl="0"/>
            <a:r>
              <a:rPr lang="zh-CN" altLang="en-US" b="0" i="0" u="none" strike="noStrike" kern="100" baseline="0" dirty="0">
                <a:latin typeface="宋体" panose="02010600030101010101" pitchFamily="2" charset="-122"/>
                <a:ea typeface="宋体" panose="02010600030101010101" pitchFamily="2" charset="-122"/>
              </a:rPr>
              <a:t>指经规定的审批机关批准，并取得中华人民共和国民政部制发的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革命伤残军人证</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的人员。</a:t>
            </a:r>
          </a:p>
          <a:p>
            <a:pPr marR="0" lvl="2" rtl="0"/>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复员退伍军人。</a:t>
            </a:r>
          </a:p>
          <a:p>
            <a:pPr marR="0" lvl="2" rtl="0"/>
            <a:r>
              <a:rPr lang="zh-CN" altLang="en-US" b="0" i="0" u="none" strike="noStrike" kern="100" baseline="0" dirty="0">
                <a:latin typeface="宋体" panose="02010600030101010101" pitchFamily="2" charset="-122"/>
                <a:ea typeface="宋体" panose="02010600030101010101" pitchFamily="2" charset="-122"/>
              </a:rPr>
              <a:t>包括复员军人和退伍军人两部分人员。“复员军人，是指</a:t>
            </a:r>
            <a:r>
              <a:rPr lang="en-US" altLang="zh-CN" b="0" i="0" u="none" strike="noStrike" kern="100" baseline="0" dirty="0">
                <a:latin typeface="宋体" panose="02010600030101010101" pitchFamily="2" charset="-122"/>
                <a:ea typeface="宋体" panose="02010600030101010101" pitchFamily="2" charset="-122"/>
              </a:rPr>
              <a:t>1954</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10</a:t>
            </a:r>
            <a:r>
              <a:rPr lang="zh-CN" altLang="en-US" b="0" i="0" u="none" strike="noStrike" kern="100" baseline="0" dirty="0">
                <a:latin typeface="宋体" panose="02010600030101010101" pitchFamily="2" charset="-122"/>
                <a:ea typeface="宋体" panose="02010600030101010101" pitchFamily="2" charset="-122"/>
              </a:rPr>
              <a:t>月</a:t>
            </a:r>
            <a:r>
              <a:rPr lang="en-US" altLang="zh-CN" b="0" i="0" u="none" strike="noStrike" kern="100" baseline="0" dirty="0">
                <a:latin typeface="宋体" panose="02010600030101010101" pitchFamily="2" charset="-122"/>
                <a:ea typeface="宋体" panose="02010600030101010101" pitchFamily="2" charset="-122"/>
              </a:rPr>
              <a:t>31</a:t>
            </a:r>
            <a:r>
              <a:rPr lang="zh-CN" altLang="en-US" b="0" i="0" u="none" strike="noStrike" kern="100" baseline="0" dirty="0">
                <a:latin typeface="宋体" panose="02010600030101010101" pitchFamily="2" charset="-122"/>
                <a:ea typeface="宋体" panose="02010600030101010101" pitchFamily="2" charset="-122"/>
              </a:rPr>
              <a:t>日开始试行义务兵役制以前参加中国工农红军、东北抗日联军、中国共产党领导的脱产游击队、八路军、新四军、解放军、中国人民志愿军等，持有复员、退伍军人证件或经组织批准复员的人员。在乡的红军失散人员也按复员军人对待。”</a:t>
            </a:r>
          </a:p>
          <a:p>
            <a:pPr lvl="3"/>
            <a:r>
              <a:rPr lang="zh-CN" altLang="en-US" b="0" dirty="0"/>
              <a:t> 郑怿</a:t>
            </a:r>
            <a:r>
              <a:rPr lang="en-US" altLang="zh-CN" b="0" dirty="0"/>
              <a:t>.</a:t>
            </a:r>
            <a:r>
              <a:rPr lang="zh-CN" altLang="en-US" b="0" dirty="0"/>
              <a:t>优抚对象需求分析及对策</a:t>
            </a:r>
            <a:r>
              <a:rPr lang="en-US" altLang="zh-CN" b="0" dirty="0"/>
              <a:t>[D].</a:t>
            </a:r>
            <a:r>
              <a:rPr lang="zh-CN" altLang="en-US" b="0" dirty="0"/>
              <a:t>复旦大学</a:t>
            </a:r>
            <a:r>
              <a:rPr lang="en-US" altLang="zh-CN" b="0" dirty="0"/>
              <a:t>,2011.</a:t>
            </a:r>
          </a:p>
        </p:txBody>
      </p:sp>
    </p:spTree>
    <p:extLst>
      <p:ext uri="{BB962C8B-B14F-4D97-AF65-F5344CB8AC3E}">
        <p14:creationId xmlns:p14="http://schemas.microsoft.com/office/powerpoint/2010/main" val="2814195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C93399-E737-454F-93E4-0C444D62B1C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C1E3CBC-5832-43AE-B156-254E19332C7C}"/>
              </a:ext>
            </a:extLst>
          </p:cNvPr>
          <p:cNvSpPr>
            <a:spLocks noGrp="1"/>
          </p:cNvSpPr>
          <p:nvPr>
            <p:ph type="body" idx="1"/>
          </p:nvPr>
        </p:nvSpPr>
        <p:spPr/>
        <p:txBody>
          <a:bodyPr/>
          <a:lstStyle/>
          <a:p>
            <a:pPr marR="0" lvl="2" rtl="0"/>
            <a:r>
              <a:rPr lang="en-US" altLang="zh-CN" b="0" i="0" u="none" strike="noStrike" kern="100" baseline="0">
                <a:latin typeface="宋体" panose="02010600030101010101" pitchFamily="2" charset="-122"/>
                <a:ea typeface="宋体" panose="02010600030101010101" pitchFamily="2" charset="-122"/>
              </a:rPr>
              <a:t>4.</a:t>
            </a:r>
            <a:r>
              <a:rPr lang="zh-CN" altLang="en-US" b="0" i="0" u="none" strike="noStrike" kern="100" baseline="0">
                <a:latin typeface="宋体" panose="02010600030101010101" pitchFamily="2" charset="-122"/>
                <a:ea typeface="宋体" panose="02010600030101010101" pitchFamily="2" charset="-122"/>
              </a:rPr>
              <a:t>退伍军人。</a:t>
            </a:r>
          </a:p>
          <a:p>
            <a:pPr marR="0" lvl="2" rtl="0"/>
            <a:r>
              <a:rPr lang="zh-CN" altLang="en-US" b="0" i="0" u="none" strike="noStrike" kern="100" baseline="0">
                <a:latin typeface="宋体" panose="02010600030101010101" pitchFamily="2" charset="-122"/>
                <a:ea typeface="宋体" panose="02010600030101010101" pitchFamily="2" charset="-122"/>
              </a:rPr>
              <a:t>指</a:t>
            </a:r>
            <a:r>
              <a:rPr lang="en-US" altLang="zh-CN" b="0" i="0" u="none" strike="noStrike" kern="100" baseline="0">
                <a:latin typeface="宋体" panose="02010600030101010101" pitchFamily="2" charset="-122"/>
                <a:ea typeface="宋体" panose="02010600030101010101" pitchFamily="2" charset="-122"/>
              </a:rPr>
              <a:t>1954</a:t>
            </a:r>
            <a:r>
              <a:rPr lang="zh-CN" altLang="en-US" b="0" i="0" u="none" strike="noStrike" kern="100" baseline="0">
                <a:latin typeface="宋体" panose="02010600030101010101" pitchFamily="2" charset="-122"/>
                <a:ea typeface="宋体" panose="02010600030101010101" pitchFamily="2" charset="-122"/>
              </a:rPr>
              <a:t>年</a:t>
            </a:r>
            <a:r>
              <a:rPr lang="en-US" altLang="zh-CN" b="0" i="0" u="none" strike="noStrike" kern="100" baseline="0">
                <a:latin typeface="宋体" panose="02010600030101010101" pitchFamily="2" charset="-122"/>
                <a:ea typeface="宋体" panose="02010600030101010101" pitchFamily="2" charset="-122"/>
              </a:rPr>
              <a:t>11</a:t>
            </a:r>
            <a:r>
              <a:rPr lang="zh-CN" altLang="en-US" b="0" i="0" u="none" strike="noStrike" kern="100" baseline="0">
                <a:latin typeface="宋体" panose="02010600030101010101" pitchFamily="2" charset="-122"/>
                <a:ea typeface="宋体" panose="02010600030101010101" pitchFamily="2" charset="-122"/>
              </a:rPr>
              <a:t>月</a:t>
            </a:r>
            <a:r>
              <a:rPr lang="en-US" altLang="zh-CN" b="0" i="0" u="none" strike="noStrike" kern="100" baseline="0">
                <a:latin typeface="宋体" panose="02010600030101010101" pitchFamily="2" charset="-122"/>
                <a:ea typeface="宋体" panose="02010600030101010101" pitchFamily="2" charset="-122"/>
              </a:rPr>
              <a:t>1</a:t>
            </a:r>
            <a:r>
              <a:rPr lang="zh-CN" altLang="en-US" b="0" i="0" u="none" strike="noStrike" kern="100" baseline="0">
                <a:latin typeface="宋体" panose="02010600030101010101" pitchFamily="2" charset="-122"/>
                <a:ea typeface="宋体" panose="02010600030101010101" pitchFamily="2" charset="-122"/>
              </a:rPr>
              <a:t>日开始试行义务兵役制以后参加中国人民解放军，持有退伍或复员军人证件的人员。</a:t>
            </a:r>
          </a:p>
          <a:p>
            <a:pPr marR="0" lvl="2" rtl="0"/>
            <a:r>
              <a:rPr lang="en-US" altLang="zh-CN" b="0" i="0" u="none" strike="noStrike" kern="100" baseline="0">
                <a:latin typeface="宋体" panose="02010600030101010101" pitchFamily="2" charset="-122"/>
                <a:ea typeface="宋体" panose="02010600030101010101" pitchFamily="2" charset="-122"/>
              </a:rPr>
              <a:t>5.</a:t>
            </a:r>
            <a:r>
              <a:rPr lang="zh-CN" altLang="en-US" b="0" i="0" u="none" strike="noStrike" kern="100" baseline="0">
                <a:latin typeface="宋体" panose="02010600030101010101" pitchFamily="2" charset="-122"/>
                <a:ea typeface="宋体" panose="02010600030101010101" pitchFamily="2" charset="-122"/>
              </a:rPr>
              <a:t>革命烈士家属。</a:t>
            </a:r>
          </a:p>
          <a:p>
            <a:pPr marR="0" lvl="2" rtl="0"/>
            <a:r>
              <a:rPr lang="zh-CN" altLang="en-US" b="0" i="0" u="none" strike="noStrike" kern="100" baseline="0">
                <a:latin typeface="宋体" panose="02010600030101010101" pitchFamily="2" charset="-122"/>
                <a:ea typeface="宋体" panose="02010600030101010101" pitchFamily="2" charset="-122"/>
              </a:rPr>
              <a:t>指经规定机关批准，取得中华人民共和国民政部制发的</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革命烈士证明书</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的家属。</a:t>
            </a:r>
          </a:p>
          <a:p>
            <a:pPr marR="0" lvl="2" rtl="0"/>
            <a:r>
              <a:rPr lang="en-US" altLang="zh-CN" b="0" i="0" u="none" strike="noStrike" kern="100" baseline="0">
                <a:latin typeface="宋体" panose="02010600030101010101" pitchFamily="2" charset="-122"/>
                <a:ea typeface="宋体" panose="02010600030101010101" pitchFamily="2" charset="-122"/>
              </a:rPr>
              <a:t>6.</a:t>
            </a:r>
            <a:r>
              <a:rPr lang="zh-CN" altLang="en-US" b="0" i="0" u="none" strike="noStrike" kern="100" baseline="0">
                <a:latin typeface="宋体" panose="02010600030101010101" pitchFamily="2" charset="-122"/>
                <a:ea typeface="宋体" panose="02010600030101010101" pitchFamily="2" charset="-122"/>
              </a:rPr>
              <a:t>因公牺牲军人家属。</a:t>
            </a:r>
          </a:p>
          <a:p>
            <a:pPr marR="0" lvl="2" rtl="0"/>
            <a:r>
              <a:rPr lang="zh-CN" altLang="en-US" b="0" i="0" u="none" strike="noStrike" kern="100" baseline="0">
                <a:latin typeface="宋体" panose="02010600030101010101" pitchFamily="2" charset="-122"/>
                <a:ea typeface="宋体" panose="02010600030101010101" pitchFamily="2" charset="-122"/>
              </a:rPr>
              <a:t>指经规定机关批准，取得</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革命军人因公牺牲证明书</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的家属。</a:t>
            </a:r>
          </a:p>
          <a:p>
            <a:pPr marR="0" lvl="2" rtl="0"/>
            <a:r>
              <a:rPr lang="en-US" altLang="zh-CN" b="0" i="0" u="none" strike="noStrike" kern="100" baseline="0">
                <a:latin typeface="宋体" panose="02010600030101010101" pitchFamily="2" charset="-122"/>
                <a:ea typeface="宋体" panose="02010600030101010101" pitchFamily="2" charset="-122"/>
              </a:rPr>
              <a:t>7.</a:t>
            </a:r>
            <a:r>
              <a:rPr lang="zh-CN" altLang="en-US" b="0" i="0" u="none" strike="noStrike" kern="100" baseline="0">
                <a:latin typeface="宋体" panose="02010600030101010101" pitchFamily="2" charset="-122"/>
                <a:ea typeface="宋体" panose="02010600030101010101" pitchFamily="2" charset="-122"/>
              </a:rPr>
              <a:t>病故军人家属。</a:t>
            </a:r>
          </a:p>
          <a:p>
            <a:pPr marR="0" lvl="2" rtl="0"/>
            <a:r>
              <a:rPr lang="zh-CN" altLang="en-US" b="0" i="0" u="none" strike="noStrike" kern="100" baseline="0">
                <a:latin typeface="宋体" panose="02010600030101010101" pitchFamily="2" charset="-122"/>
                <a:ea typeface="宋体" panose="02010600030101010101" pitchFamily="2" charset="-122"/>
              </a:rPr>
              <a:t>指经规定机关认定，取得</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革命军人病故证明书</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的家属。</a:t>
            </a:r>
          </a:p>
          <a:p>
            <a:pPr marR="0" lvl="2" rtl="0"/>
            <a:r>
              <a:rPr lang="en-US" altLang="zh-CN" b="0" i="0" u="none" strike="noStrike" kern="100" baseline="0">
                <a:latin typeface="宋体" panose="02010600030101010101" pitchFamily="2" charset="-122"/>
                <a:ea typeface="宋体" panose="02010600030101010101" pitchFamily="2" charset="-122"/>
              </a:rPr>
              <a:t>8.</a:t>
            </a:r>
            <a:r>
              <a:rPr lang="zh-CN" altLang="en-US" b="0" i="0" u="none" strike="noStrike" kern="100" baseline="0">
                <a:latin typeface="宋体" panose="02010600030101010101" pitchFamily="2" charset="-122"/>
                <a:ea typeface="宋体" panose="02010600030101010101" pitchFamily="2" charset="-122"/>
              </a:rPr>
              <a:t>现役军人家属。</a:t>
            </a:r>
          </a:p>
          <a:p>
            <a:pPr marR="0" lvl="2" rtl="0"/>
            <a:r>
              <a:rPr lang="zh-CN" altLang="en-US" b="0" i="0" u="none" strike="noStrike" kern="100" baseline="0">
                <a:latin typeface="宋体" panose="02010600030101010101" pitchFamily="2" charset="-122"/>
                <a:ea typeface="宋体" panose="02010600030101010101" pitchFamily="2" charset="-122"/>
              </a:rPr>
              <a:t>指按照</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中华人民共和国兵役法</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的规定，正在服现役的军人的家属。</a:t>
            </a:r>
            <a:endParaRPr lang="zh-CN" altLang="en-US"/>
          </a:p>
        </p:txBody>
      </p:sp>
    </p:spTree>
    <p:extLst>
      <p:ext uri="{BB962C8B-B14F-4D97-AF65-F5344CB8AC3E}">
        <p14:creationId xmlns:p14="http://schemas.microsoft.com/office/powerpoint/2010/main" val="471834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E558F1-77F1-41E1-86E8-B96EE70584E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9C37985-066E-42AA-A377-3C7A86751C89}"/>
              </a:ext>
            </a:extLst>
          </p:cNvPr>
          <p:cNvSpPr>
            <a:spLocks noGrp="1"/>
          </p:cNvSpPr>
          <p:nvPr>
            <p:ph type="body" idx="1"/>
          </p:nvPr>
        </p:nvSpPr>
        <p:spPr/>
        <p:txBody>
          <a:bodyPr>
            <a:normAutofit fontScale="85000" lnSpcReduction="10000"/>
          </a:bodyPr>
          <a:lstStyle/>
          <a:p>
            <a:pPr marR="0" lvl="1" rtl="0"/>
            <a:r>
              <a:rPr lang="zh-CN" altLang="en-US" b="0" i="0" u="none" strike="noStrike" kern="100" baseline="0" dirty="0">
                <a:latin typeface="Times New Roman" panose="02020603050405020304" pitchFamily="18" charset="0"/>
                <a:ea typeface="宋体" panose="02010600030101010101" pitchFamily="2" charset="-122"/>
              </a:rPr>
              <a:t>（二）优待的内容</a:t>
            </a:r>
          </a:p>
          <a:p>
            <a:pPr marR="0" lvl="2" rtl="0"/>
            <a:r>
              <a:rPr lang="en-US" altLang="zh-CN" b="0" i="0" u="none" strike="noStrike" kern="100" baseline="0" dirty="0">
                <a:latin typeface="等线 Light" panose="02010600030101010101" pitchFamily="2" charset="-122"/>
                <a:ea typeface="等线 Light" panose="02010600030101010101" pitchFamily="2" charset="-122"/>
              </a:rPr>
              <a:t>1.</a:t>
            </a:r>
            <a:r>
              <a:rPr lang="zh-CN" altLang="en-US" b="0" i="0" u="none" strike="noStrike" kern="100" baseline="0" dirty="0">
                <a:latin typeface="等线 Light" panose="02010600030101010101" pitchFamily="2" charset="-122"/>
                <a:ea typeface="等线 Light" panose="02010600030101010101" pitchFamily="2" charset="-122"/>
              </a:rPr>
              <a:t>物质优待</a:t>
            </a:r>
          </a:p>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1</a:t>
            </a:r>
            <a:r>
              <a:rPr lang="zh-CN" altLang="en-US" b="0" i="0" u="none" strike="noStrike" kern="100" baseline="0" dirty="0">
                <a:latin typeface="Times New Roman" panose="02020603050405020304" pitchFamily="18" charset="0"/>
                <a:ea typeface="宋体" panose="02010600030101010101" pitchFamily="2" charset="-122"/>
              </a:rPr>
              <a:t>）优待金</a:t>
            </a:r>
          </a:p>
          <a:p>
            <a:pPr marR="0" lvl="4" rtl="0"/>
            <a:r>
              <a:rPr lang="zh-CN" altLang="en-US" b="0" i="0" u="none" strike="noStrike" kern="100" baseline="0" dirty="0">
                <a:latin typeface="宋体" panose="02010600030101010101" pitchFamily="2" charset="-122"/>
                <a:ea typeface="宋体" panose="02010600030101010101" pitchFamily="2" charset="-122"/>
              </a:rPr>
              <a:t>优待金，是指依法统筹的用于义务兵家属、革命烈士家属等优抚对象优待的经费。主要是指针对农村入伍青年家庭补贴经费。</a:t>
            </a:r>
          </a:p>
          <a:p>
            <a:pPr marR="0" lvl="4" rtl="0"/>
            <a:r>
              <a:rPr lang="zh-CN" altLang="en-US" b="0" i="0" u="none" strike="noStrike" kern="100" baseline="0" dirty="0">
                <a:latin typeface="宋体" panose="02010600030101010101" pitchFamily="2" charset="-122"/>
                <a:ea typeface="宋体" panose="02010600030101010101" pitchFamily="2" charset="-122"/>
              </a:rPr>
              <a:t>第一、优待金的来源</a:t>
            </a:r>
          </a:p>
          <a:p>
            <a:pPr marR="0" lvl="4" rtl="0"/>
            <a:r>
              <a:rPr lang="zh-CN" altLang="en-US" b="0" i="0" u="none" strike="noStrike" kern="100" baseline="0" dirty="0">
                <a:solidFill>
                  <a:schemeClr val="tx1"/>
                </a:solidFill>
                <a:latin typeface="宋体" panose="02010600030101010101" pitchFamily="2" charset="-122"/>
                <a:ea typeface="宋体" panose="02010600030101010101" pitchFamily="2" charset="-122"/>
              </a:rPr>
              <a:t>优待金的来源有多种方式：一是地方</a:t>
            </a:r>
            <a:r>
              <a:rPr lang="zh-CN" altLang="en-US" b="0" i="0" u="none" strike="noStrike" kern="100" baseline="0" dirty="0">
                <a:solidFill>
                  <a:schemeClr val="tx1"/>
                </a:solidFill>
                <a:latin typeface="宋体" panose="02010600030101010101" pitchFamily="2" charset="-122"/>
                <a:ea typeface="宋体" panose="02010600030101010101" pitchFamily="2" charset="-122"/>
                <a:hlinkClick r:id="rId2">
                  <a:extLst>
                    <a:ext uri="{A12FA001-AC4F-418D-AE19-62706E023703}">
                      <ahyp:hlinkClr xmlns:ahyp="http://schemas.microsoft.com/office/drawing/2018/hyperlinkcolor" val="tx"/>
                    </a:ext>
                  </a:extLst>
                </a:hlinkClick>
              </a:rPr>
              <a:t>财政拨款；二是军属所在单位或军人参军前所在单位承担；三是通过</a:t>
            </a:r>
            <a:r>
              <a:rPr lang="zh-CN" altLang="en-US" b="0" i="0" u="none" strike="noStrike" kern="100" baseline="0" dirty="0">
                <a:solidFill>
                  <a:schemeClr val="tx1"/>
                </a:solidFill>
                <a:latin typeface="宋体" panose="02010600030101010101" pitchFamily="2" charset="-122"/>
                <a:ea typeface="宋体" panose="02010600030101010101" pitchFamily="2" charset="-122"/>
                <a:hlinkClick r:id="rId3">
                  <a:extLst>
                    <a:ext uri="{A12FA001-AC4F-418D-AE19-62706E023703}">
                      <ahyp:hlinkClr xmlns:ahyp="http://schemas.microsoft.com/office/drawing/2018/hyperlinkcolor" val="tx"/>
                    </a:ext>
                  </a:extLst>
                </a:hlinkClick>
              </a:rPr>
              <a:t>社会统筹方式予以优待。根据规定，优待的标准不低于当地平均生活水平，具体办法由省、自治区、直辖市规定。因此，优待标准全国没有统一规定，主要由</a:t>
            </a:r>
            <a:r>
              <a:rPr lang="zh-CN" altLang="en-US" b="0" i="0" u="none" strike="noStrike" kern="100" baseline="0" dirty="0">
                <a:solidFill>
                  <a:schemeClr val="tx1"/>
                </a:solidFill>
                <a:latin typeface="宋体" panose="02010600030101010101" pitchFamily="2" charset="-122"/>
                <a:ea typeface="宋体" panose="02010600030101010101" pitchFamily="2" charset="-122"/>
                <a:hlinkClick r:id="rId4">
                  <a:extLst>
                    <a:ext uri="{A12FA001-AC4F-418D-AE19-62706E023703}">
                      <ahyp:hlinkClr xmlns:ahyp="http://schemas.microsoft.com/office/drawing/2018/hyperlinkcolor" val="tx"/>
                    </a:ext>
                  </a:extLst>
                </a:hlinkClick>
              </a:rPr>
              <a:t>地方人民政府根据当地群众平均生活水平加以确定。</a:t>
            </a:r>
          </a:p>
          <a:p>
            <a:pPr marR="0" lvl="4" rtl="0"/>
            <a:r>
              <a:rPr lang="zh-CN" altLang="en-US" b="0" i="0" u="none" strike="noStrike" kern="100" baseline="0" dirty="0">
                <a:solidFill>
                  <a:schemeClr val="tx1"/>
                </a:solidFill>
                <a:latin typeface="宋体" panose="02010600030101010101" pitchFamily="2" charset="-122"/>
                <a:ea typeface="宋体" panose="02010600030101010101" pitchFamily="2" charset="-122"/>
              </a:rPr>
              <a:t>第二、发放方式</a:t>
            </a:r>
          </a:p>
          <a:p>
            <a:pPr marR="0" lvl="4" rtl="0"/>
            <a:r>
              <a:rPr lang="zh-CN" altLang="en-US" b="0" i="0" u="none" strike="noStrike" kern="100" baseline="0" dirty="0">
                <a:solidFill>
                  <a:schemeClr val="tx1"/>
                </a:solidFill>
                <a:latin typeface="宋体" panose="02010600030101010101" pitchFamily="2" charset="-122"/>
                <a:ea typeface="宋体" panose="02010600030101010101" pitchFamily="2" charset="-122"/>
              </a:rPr>
              <a:t>优待金按照兵役</a:t>
            </a:r>
            <a:r>
              <a:rPr lang="zh-CN" altLang="en-US" b="0" i="0" u="none" strike="noStrike" kern="100" baseline="0" dirty="0">
                <a:solidFill>
                  <a:schemeClr val="tx1"/>
                </a:solidFill>
                <a:latin typeface="宋体" panose="02010600030101010101" pitchFamily="2" charset="-122"/>
                <a:ea typeface="宋体" panose="02010600030101010101" pitchFamily="2" charset="-122"/>
                <a:hlinkClick r:id="rId5" tooltip="法规">
                  <a:extLst>
                    <a:ext uri="{A12FA001-AC4F-418D-AE19-62706E023703}">
                      <ahyp:hlinkClr xmlns:ahyp="http://schemas.microsoft.com/office/drawing/2018/hyperlinkcolor" val="tx"/>
                    </a:ext>
                  </a:extLst>
                </a:hlinkClick>
              </a:rPr>
              <a:t>法规定的义务兵服现役的期限发给，即陆军</a:t>
            </a:r>
            <a:r>
              <a:rPr lang="en-US" altLang="zh-CN" b="0" i="0" u="none" strike="noStrike" kern="100" baseline="0" dirty="0">
                <a:solidFill>
                  <a:schemeClr val="tx1"/>
                </a:solidFill>
                <a:latin typeface="宋体" panose="02010600030101010101" pitchFamily="2" charset="-122"/>
                <a:ea typeface="宋体" panose="02010600030101010101" pitchFamily="2" charset="-122"/>
                <a:hlinkClick r:id="rId5" tooltip="法规">
                  <a:extLst>
                    <a:ext uri="{A12FA001-AC4F-418D-AE19-62706E023703}">
                      <ahyp:hlinkClr xmlns:ahyp="http://schemas.microsoft.com/office/drawing/2018/hyperlinkcolor" val="tx"/>
                    </a:ext>
                  </a:extLst>
                </a:hlinkClick>
              </a:rPr>
              <a:t>3</a:t>
            </a:r>
            <a:r>
              <a:rPr lang="zh-CN" altLang="en-US" b="0" i="0" u="none" strike="noStrike" kern="100" baseline="0" dirty="0">
                <a:solidFill>
                  <a:schemeClr val="tx1"/>
                </a:solidFill>
                <a:latin typeface="宋体" panose="02010600030101010101" pitchFamily="2" charset="-122"/>
                <a:ea typeface="宋体" panose="02010600030101010101" pitchFamily="2" charset="-122"/>
                <a:hlinkClick r:id="rId5" tooltip="法规">
                  <a:extLst>
                    <a:ext uri="{A12FA001-AC4F-418D-AE19-62706E023703}">
                      <ahyp:hlinkClr xmlns:ahyp="http://schemas.microsoft.com/office/drawing/2018/hyperlinkcolor" val="tx"/>
                    </a:ext>
                  </a:extLst>
                </a:hlinkClick>
              </a:rPr>
              <a:t>年，空军和海军则是</a:t>
            </a:r>
            <a:r>
              <a:rPr lang="en-US" altLang="zh-CN" b="0" i="0" u="none" strike="noStrike" kern="100" baseline="0" dirty="0">
                <a:solidFill>
                  <a:schemeClr val="tx1"/>
                </a:solidFill>
                <a:latin typeface="宋体" panose="02010600030101010101" pitchFamily="2" charset="-122"/>
                <a:ea typeface="宋体" panose="02010600030101010101" pitchFamily="2" charset="-122"/>
                <a:hlinkClick r:id="rId5" tooltip="法规">
                  <a:extLst>
                    <a:ext uri="{A12FA001-AC4F-418D-AE19-62706E023703}">
                      <ahyp:hlinkClr xmlns:ahyp="http://schemas.microsoft.com/office/drawing/2018/hyperlinkcolor" val="tx"/>
                    </a:ext>
                  </a:extLst>
                </a:hlinkClick>
              </a:rPr>
              <a:t>4</a:t>
            </a:r>
            <a:r>
              <a:rPr lang="zh-CN" altLang="en-US" b="0" i="0" u="none" strike="noStrike" kern="100" baseline="0" dirty="0">
                <a:solidFill>
                  <a:schemeClr val="tx1"/>
                </a:solidFill>
                <a:latin typeface="宋体" panose="02010600030101010101" pitchFamily="2" charset="-122"/>
                <a:ea typeface="宋体" panose="02010600030101010101" pitchFamily="2" charset="-122"/>
                <a:hlinkClick r:id="rId5" tooltip="法规">
                  <a:extLst>
                    <a:ext uri="{A12FA001-AC4F-418D-AE19-62706E023703}">
                      <ahyp:hlinkClr xmlns:ahyp="http://schemas.microsoft.com/office/drawing/2018/hyperlinkcolor" val="tx"/>
                    </a:ext>
                  </a:extLst>
                </a:hlinkClick>
              </a:rPr>
              <a:t>年。一般是年底发放优待金，领取优待金时，义务兵家属持优待证到乡民政或街道办事处的民政科领取，有的地方建立了优待金储金会，服役完一次性的给予。超期服役的，部队团以上单位机关应及时通知地方政府，可继续给予优待；没有部队通知的，义务兵服现期满，即停止发给优待金。“优待金由义务兵入伍时的户口所在地政府发给，非户口所在地入伍的义务兵，不予优待。”从地方直接招收的军队院校的学员及文艺体育专业人员的家属，不享受义务兵家属的优待金待遇。从</a:t>
            </a:r>
            <a:r>
              <a:rPr lang="en-US" altLang="zh-CN" b="0" i="0" u="none" strike="noStrike" kern="100" baseline="0" dirty="0">
                <a:solidFill>
                  <a:schemeClr val="tx1"/>
                </a:solidFill>
                <a:latin typeface="宋体" panose="02010600030101010101" pitchFamily="2" charset="-122"/>
                <a:ea typeface="宋体" panose="02010600030101010101" pitchFamily="2" charset="-122"/>
                <a:hlinkClick r:id="rId5" tooltip="法规">
                  <a:extLst>
                    <a:ext uri="{A12FA001-AC4F-418D-AE19-62706E023703}">
                      <ahyp:hlinkClr xmlns:ahyp="http://schemas.microsoft.com/office/drawing/2018/hyperlinkcolor" val="tx"/>
                    </a:ext>
                  </a:extLst>
                </a:hlinkClick>
              </a:rPr>
              <a:t>2012</a:t>
            </a:r>
            <a:r>
              <a:rPr lang="zh-CN" altLang="en-US" b="0" i="0" u="none" strike="noStrike" kern="100" baseline="0" dirty="0">
                <a:solidFill>
                  <a:schemeClr val="tx1"/>
                </a:solidFill>
                <a:latin typeface="宋体" panose="02010600030101010101" pitchFamily="2" charset="-122"/>
                <a:ea typeface="宋体" panose="02010600030101010101" pitchFamily="2" charset="-122"/>
                <a:hlinkClick r:id="rId5" tooltip="法规">
                  <a:extLst>
                    <a:ext uri="{A12FA001-AC4F-418D-AE19-62706E023703}">
                      <ahyp:hlinkClr xmlns:ahyp="http://schemas.microsoft.com/office/drawing/2018/hyperlinkcolor" val="tx"/>
                    </a:ext>
                  </a:extLst>
                </a:hlinkClick>
              </a:rPr>
              <a:t>年开始，很多省份取消了城乡义务兵家庭优待金差别，实行“城乡一体”的义务兵家庭优待金制度。每年按照不低于入伍上年度当地城镇在岗职工年平均工资</a:t>
            </a:r>
            <a:r>
              <a:rPr lang="en-US" altLang="zh-CN" b="0" i="0" u="none" strike="noStrike" kern="100" baseline="0" dirty="0">
                <a:solidFill>
                  <a:schemeClr val="tx1"/>
                </a:solidFill>
                <a:latin typeface="宋体" panose="02010600030101010101" pitchFamily="2" charset="-122"/>
                <a:ea typeface="宋体" panose="02010600030101010101" pitchFamily="2" charset="-122"/>
                <a:hlinkClick r:id="rId5" tooltip="法规">
                  <a:extLst>
                    <a:ext uri="{A12FA001-AC4F-418D-AE19-62706E023703}">
                      <ahyp:hlinkClr xmlns:ahyp="http://schemas.microsoft.com/office/drawing/2018/hyperlinkcolor" val="tx"/>
                    </a:ext>
                  </a:extLst>
                </a:hlinkClick>
              </a:rPr>
              <a:t>50%</a:t>
            </a:r>
            <a:r>
              <a:rPr lang="zh-CN" altLang="en-US" b="0" i="0" u="none" strike="noStrike" kern="100" baseline="0" dirty="0">
                <a:solidFill>
                  <a:schemeClr val="tx1"/>
                </a:solidFill>
                <a:latin typeface="宋体" panose="02010600030101010101" pitchFamily="2" charset="-122"/>
                <a:ea typeface="宋体" panose="02010600030101010101" pitchFamily="2" charset="-122"/>
                <a:hlinkClick r:id="rId5" tooltip="法规">
                  <a:extLst>
                    <a:ext uri="{A12FA001-AC4F-418D-AE19-62706E023703}">
                      <ahyp:hlinkClr xmlns:ahyp="http://schemas.microsoft.com/office/drawing/2018/hyperlinkcolor" val="tx"/>
                    </a:ext>
                  </a:extLst>
                </a:hlinkClick>
              </a:rPr>
              <a:t>的标准发放。</a:t>
            </a:r>
          </a:p>
          <a:p>
            <a:pPr lvl="5"/>
            <a:r>
              <a:rPr lang="zh-CN" altLang="en-US" b="0" u="none" dirty="0">
                <a:solidFill>
                  <a:schemeClr val="tx1"/>
                </a:solidFill>
              </a:rPr>
              <a:t> 大学生义务兵优待金由谁发</a:t>
            </a:r>
            <a:r>
              <a:rPr lang="en-US" altLang="zh-CN" b="0" u="none" dirty="0">
                <a:solidFill>
                  <a:schemeClr val="tx1"/>
                </a:solidFill>
              </a:rPr>
              <a:t>[N].《</a:t>
            </a:r>
            <a:r>
              <a:rPr lang="zh-CN" altLang="en-US" b="0" u="none" dirty="0">
                <a:solidFill>
                  <a:schemeClr val="tx1"/>
                </a:solidFill>
              </a:rPr>
              <a:t>法制日报</a:t>
            </a:r>
            <a:r>
              <a:rPr lang="en-US" altLang="zh-CN" b="0" u="none" dirty="0">
                <a:solidFill>
                  <a:schemeClr val="tx1"/>
                </a:solidFill>
              </a:rPr>
              <a:t>》</a:t>
            </a:r>
            <a:r>
              <a:rPr lang="zh-CN" altLang="en-US" b="0" u="none" dirty="0">
                <a:solidFill>
                  <a:schemeClr val="tx1"/>
                </a:solidFill>
              </a:rPr>
              <a:t>，</a:t>
            </a:r>
            <a:r>
              <a:rPr lang="en-US" altLang="zh-CN" b="0" u="none" dirty="0">
                <a:solidFill>
                  <a:schemeClr val="tx1"/>
                </a:solidFill>
              </a:rPr>
              <a:t>2010</a:t>
            </a:r>
            <a:r>
              <a:rPr lang="zh-CN" altLang="en-US" b="0" u="none" dirty="0">
                <a:solidFill>
                  <a:schemeClr val="tx1"/>
                </a:solidFill>
              </a:rPr>
              <a:t>年</a:t>
            </a:r>
            <a:r>
              <a:rPr lang="en-US" altLang="zh-CN" b="0" u="none" dirty="0">
                <a:solidFill>
                  <a:schemeClr val="tx1"/>
                </a:solidFill>
              </a:rPr>
              <a:t>3</a:t>
            </a:r>
            <a:r>
              <a:rPr lang="zh-CN" altLang="en-US" b="0" u="none" dirty="0">
                <a:solidFill>
                  <a:schemeClr val="tx1"/>
                </a:solidFill>
              </a:rPr>
              <a:t>月</a:t>
            </a:r>
            <a:r>
              <a:rPr lang="en-US" altLang="zh-CN" b="0" u="none" dirty="0">
                <a:solidFill>
                  <a:schemeClr val="tx1"/>
                </a:solidFill>
              </a:rPr>
              <a:t>28</a:t>
            </a:r>
            <a:r>
              <a:rPr lang="zh-CN" altLang="en-US" b="0" u="none" dirty="0">
                <a:solidFill>
                  <a:schemeClr val="tx1"/>
                </a:solidFill>
              </a:rPr>
              <a:t>日，第</a:t>
            </a:r>
            <a:r>
              <a:rPr lang="en-US" altLang="zh-CN" b="0" u="none" dirty="0">
                <a:solidFill>
                  <a:schemeClr val="tx1"/>
                </a:solidFill>
              </a:rPr>
              <a:t>4</a:t>
            </a:r>
            <a:r>
              <a:rPr lang="zh-CN" altLang="en-US" b="0" u="none" dirty="0">
                <a:solidFill>
                  <a:schemeClr val="tx1"/>
                </a:solidFill>
              </a:rPr>
              <a:t>版。</a:t>
            </a:r>
            <a:endParaRPr lang="en-US" altLang="zh-CN" b="0" u="none" dirty="0">
              <a:solidFill>
                <a:schemeClr val="tx1"/>
              </a:solidFill>
            </a:endParaRPr>
          </a:p>
        </p:txBody>
      </p:sp>
    </p:spTree>
    <p:extLst>
      <p:ext uri="{BB962C8B-B14F-4D97-AF65-F5344CB8AC3E}">
        <p14:creationId xmlns:p14="http://schemas.microsoft.com/office/powerpoint/2010/main" val="2480416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FBB26F-6A09-4E8D-AAD9-487342BFF65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C86FFA5-6FB1-4816-B98C-8DFA17A4B763}"/>
              </a:ext>
            </a:extLst>
          </p:cNvPr>
          <p:cNvSpPr>
            <a:spLocks noGrp="1"/>
          </p:cNvSpPr>
          <p:nvPr>
            <p:ph type="body" idx="1"/>
          </p:nvPr>
        </p:nvSpPr>
        <p:spPr/>
        <p:txBody>
          <a:bodyPr>
            <a:normAutofit fontScale="85000" lnSpcReduction="20000"/>
          </a:bodyPr>
          <a:lstStyle/>
          <a:p>
            <a:pPr marR="0" lvl="3" rtl="0"/>
            <a:r>
              <a:rPr lang="zh-CN" altLang="en-US" b="0" i="0" u="none" strike="noStrike" kern="100" baseline="0" dirty="0">
                <a:latin typeface="Times New Roman" panose="02020603050405020304" pitchFamily="18" charset="0"/>
                <a:ea typeface="宋体" panose="02010600030101010101" pitchFamily="2" charset="-122"/>
              </a:rPr>
              <a:t>（</a:t>
            </a:r>
            <a:r>
              <a:rPr lang="en-US" altLang="zh-CN" b="0" i="0" u="none" strike="noStrike" kern="100" baseline="0" dirty="0">
                <a:latin typeface="Times New Roman" panose="02020603050405020304" pitchFamily="18" charset="0"/>
                <a:ea typeface="宋体" panose="02010600030101010101" pitchFamily="2" charset="-122"/>
              </a:rPr>
              <a:t>2</a:t>
            </a:r>
            <a:r>
              <a:rPr lang="zh-CN" altLang="en-US" b="0" i="0" u="none" strike="noStrike" kern="100" baseline="0" dirty="0">
                <a:latin typeface="Times New Roman" panose="02020603050405020304" pitchFamily="18" charset="0"/>
                <a:ea typeface="宋体" panose="02010600030101010101" pitchFamily="2" charset="-122"/>
              </a:rPr>
              <a:t>）定期定量补助</a:t>
            </a:r>
          </a:p>
          <a:p>
            <a:pPr marR="0" lvl="4" rtl="0"/>
            <a:r>
              <a:rPr lang="en-US" altLang="zh-CN" b="0" i="0" u="none" strike="noStrike" kern="100" baseline="0" dirty="0">
                <a:latin typeface="宋体" panose="02010600030101010101" pitchFamily="2" charset="-122"/>
                <a:ea typeface="宋体" panose="02010600030101010101" pitchFamily="2" charset="-122"/>
              </a:rPr>
              <a:t>1979</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10 </a:t>
            </a:r>
            <a:r>
              <a:rPr lang="zh-CN" altLang="en-US" b="0" i="0" u="none" strike="noStrike" kern="100" baseline="0" dirty="0">
                <a:latin typeface="宋体" panose="02010600030101010101" pitchFamily="2" charset="-122"/>
                <a:ea typeface="宋体" panose="02010600030101010101" pitchFamily="2" charset="-122"/>
              </a:rPr>
              <a:t>月，民政部和财政部联合下发了</a:t>
            </a:r>
            <a:r>
              <a:rPr lang="en-US" altLang="zh-CN" b="0" i="0" u="none" strike="noStrike" kern="100" baseline="0" dirty="0">
                <a:latin typeface="宋体" panose="02010600030101010101" pitchFamily="2" charset="-122"/>
                <a:ea typeface="宋体" panose="02010600030101010101" pitchFamily="2" charset="-122"/>
              </a:rPr>
              <a:t>《&lt;</a:t>
            </a:r>
            <a:r>
              <a:rPr lang="zh-CN" altLang="en-US" b="0" i="0" u="none" strike="noStrike" kern="100" baseline="0" dirty="0">
                <a:latin typeface="宋体" panose="02010600030101010101" pitchFamily="2" charset="-122"/>
                <a:ea typeface="宋体" panose="02010600030101010101" pitchFamily="2" charset="-122"/>
              </a:rPr>
              <a:t>关于改进优抚对象定期定量补助工作的规定</a:t>
            </a:r>
            <a:r>
              <a:rPr lang="en-US" altLang="zh-CN" b="0" i="0" u="none" strike="noStrike" kern="100" baseline="0" dirty="0">
                <a:latin typeface="宋体" panose="02010600030101010101" pitchFamily="2" charset="-122"/>
                <a:ea typeface="宋体" panose="02010600030101010101" pitchFamily="2" charset="-122"/>
              </a:rPr>
              <a:t>&gt;</a:t>
            </a:r>
            <a:r>
              <a:rPr lang="zh-CN" altLang="en-US" b="0" i="0" u="none" strike="noStrike" kern="100" baseline="0" dirty="0">
                <a:latin typeface="宋体" panose="02010600030101010101" pitchFamily="2" charset="-122"/>
                <a:ea typeface="宋体" panose="02010600030101010101" pitchFamily="2" charset="-122"/>
              </a:rPr>
              <a:t>的通知</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对补助对象做了全面规定：“第一，孤老烈士家属和孤老病故军人、失踪军人家属；第二，没有亲属抚养或虽有亲属而无力抚养的烈士、病故、失踪军人的未成年子女；第三，丧失劳动能力而其子女又无力供养的烈士、病故军人、失踪军人的父母和配偶；第四，带病回乡不能经常参加生产劳动，生活特别困难的复员、退伍军人；第五，完全丧失劳动能力、生活困难的复员军人。” </a:t>
            </a:r>
          </a:p>
          <a:p>
            <a:pPr lvl="5"/>
            <a:r>
              <a:rPr lang="zh-CN" altLang="en-US" b="0" dirty="0"/>
              <a:t> 民政部、财政部：</a:t>
            </a:r>
            <a:r>
              <a:rPr lang="en-US" altLang="zh-CN" b="0" dirty="0"/>
              <a:t>《&lt;</a:t>
            </a:r>
            <a:r>
              <a:rPr lang="zh-CN" altLang="en-US" b="0" dirty="0"/>
              <a:t>关于改进优抚对象定期定量补助工作的规定</a:t>
            </a:r>
            <a:r>
              <a:rPr lang="en-US" altLang="zh-CN" b="0" dirty="0"/>
              <a:t>&gt;</a:t>
            </a:r>
            <a:r>
              <a:rPr lang="zh-CN" altLang="en-US" b="0" dirty="0"/>
              <a:t>的通知</a:t>
            </a:r>
            <a:r>
              <a:rPr lang="en-US" altLang="zh-CN" b="0" dirty="0"/>
              <a:t>》</a:t>
            </a:r>
            <a:r>
              <a:rPr lang="zh-CN" altLang="en-US" b="0" dirty="0"/>
              <a:t>民发（</a:t>
            </a:r>
            <a:r>
              <a:rPr lang="en-US" altLang="zh-CN" b="0" dirty="0"/>
              <a:t>1979</a:t>
            </a:r>
            <a:r>
              <a:rPr lang="zh-CN" altLang="en-US" b="0" dirty="0"/>
              <a:t>）</a:t>
            </a:r>
            <a:r>
              <a:rPr lang="en-US" altLang="zh-CN" b="0" dirty="0"/>
              <a:t>60 </a:t>
            </a:r>
            <a:r>
              <a:rPr lang="zh-CN" altLang="en-US" b="0" dirty="0"/>
              <a:t>号、（</a:t>
            </a:r>
            <a:r>
              <a:rPr lang="en-US" altLang="zh-CN" b="0" dirty="0"/>
              <a:t>79</a:t>
            </a:r>
            <a:r>
              <a:rPr lang="zh-CN" altLang="en-US" b="0" dirty="0"/>
              <a:t>）财事字</a:t>
            </a:r>
            <a:r>
              <a:rPr lang="en-US" altLang="zh-CN" b="0" dirty="0"/>
              <a:t>355</a:t>
            </a:r>
            <a:r>
              <a:rPr lang="zh-CN" altLang="en-US" b="0" dirty="0"/>
              <a:t>号，</a:t>
            </a:r>
            <a:r>
              <a:rPr lang="en-US" altLang="zh-CN" b="0" dirty="0"/>
              <a:t>1979 </a:t>
            </a:r>
            <a:r>
              <a:rPr lang="zh-CN" altLang="en-US" b="0" dirty="0"/>
              <a:t>年</a:t>
            </a:r>
            <a:r>
              <a:rPr lang="en-US" altLang="zh-CN" b="0" dirty="0"/>
              <a:t>10</a:t>
            </a:r>
            <a:r>
              <a:rPr lang="zh-CN" altLang="en-US" b="0" dirty="0"/>
              <a:t>月</a:t>
            </a:r>
            <a:r>
              <a:rPr lang="en-US" altLang="zh-CN" b="0" dirty="0"/>
              <a:t>30</a:t>
            </a:r>
            <a:r>
              <a:rPr lang="zh-CN" altLang="en-US" b="0" dirty="0"/>
              <a:t>日。</a:t>
            </a:r>
          </a:p>
          <a:p>
            <a:pPr marR="0" lvl="4" rtl="0"/>
            <a:r>
              <a:rPr lang="en-US" altLang="zh-CN" b="0" i="0" u="none" strike="noStrike" kern="100" baseline="0" dirty="0">
                <a:latin typeface="宋体" panose="02010600030101010101" pitchFamily="2" charset="-122"/>
                <a:ea typeface="宋体" panose="02010600030101010101" pitchFamily="2" charset="-122"/>
              </a:rPr>
              <a:t>1988</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军人抚恤优待条例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颁布后，复员军人被纳入定期定量补助的范围。“复员军人未参加工作，因年老体弱、生活困难的，按照规定的条件，由当地民政部门给予定期定量补助”。</a:t>
            </a:r>
          </a:p>
          <a:p>
            <a:pPr lvl="5"/>
            <a:r>
              <a:rPr lang="zh-CN" altLang="en-US" b="0" dirty="0"/>
              <a:t> 军人抚恤优待条例</a:t>
            </a:r>
            <a:r>
              <a:rPr lang="en-US" altLang="zh-CN" b="0" dirty="0"/>
              <a:t>[N].</a:t>
            </a:r>
            <a:r>
              <a:rPr lang="zh-CN" altLang="en-US" b="0" dirty="0"/>
              <a:t>人民日报，</a:t>
            </a:r>
            <a:r>
              <a:rPr lang="en-US" altLang="zh-CN" b="0" dirty="0"/>
              <a:t>1988 </a:t>
            </a:r>
            <a:r>
              <a:rPr lang="zh-CN" altLang="en-US" b="0" dirty="0"/>
              <a:t>年</a:t>
            </a:r>
            <a:r>
              <a:rPr lang="en-US" altLang="zh-CN" b="0" dirty="0"/>
              <a:t>7</a:t>
            </a:r>
            <a:r>
              <a:rPr lang="zh-CN" altLang="en-US" b="0" dirty="0"/>
              <a:t>月</a:t>
            </a:r>
            <a:r>
              <a:rPr lang="en-US" altLang="zh-CN" b="0" dirty="0"/>
              <a:t>26</a:t>
            </a:r>
            <a:r>
              <a:rPr lang="zh-CN" altLang="en-US" b="0" dirty="0"/>
              <a:t>日，第 </a:t>
            </a:r>
            <a:r>
              <a:rPr lang="en-US" altLang="zh-CN" b="0" dirty="0"/>
              <a:t>4 </a:t>
            </a:r>
            <a:r>
              <a:rPr lang="zh-CN" altLang="en-US" b="0" dirty="0"/>
              <a:t>版。 </a:t>
            </a:r>
          </a:p>
          <a:p>
            <a:pPr marR="0" lvl="4" rtl="0"/>
            <a:r>
              <a:rPr lang="en-US" altLang="zh-CN" b="0" i="0" u="none" strike="noStrike" kern="100" baseline="0" dirty="0">
                <a:latin typeface="宋体" panose="02010600030101010101" pitchFamily="2" charset="-122"/>
                <a:ea typeface="宋体" panose="02010600030101010101" pitchFamily="2" charset="-122"/>
              </a:rPr>
              <a:t>2011 </a:t>
            </a:r>
            <a:r>
              <a:rPr lang="zh-CN" altLang="en-US" b="0" i="0" u="none" strike="noStrike" kern="100" baseline="0" dirty="0">
                <a:latin typeface="宋体" panose="02010600030101010101" pitchFamily="2" charset="-122"/>
                <a:ea typeface="宋体" panose="02010600030101010101" pitchFamily="2" charset="-122"/>
              </a:rPr>
              <a:t>年国家又进一步提高定期定量补助，“从</a:t>
            </a:r>
            <a:r>
              <a:rPr lang="en-US" altLang="zh-CN" b="0" i="0" u="none" strike="noStrike" kern="100" baseline="0" dirty="0">
                <a:latin typeface="宋体" panose="02010600030101010101" pitchFamily="2" charset="-122"/>
                <a:ea typeface="宋体" panose="02010600030101010101" pitchFamily="2" charset="-122"/>
              </a:rPr>
              <a:t>10</a:t>
            </a:r>
            <a:r>
              <a:rPr lang="zh-CN" altLang="en-US" b="0" i="0" u="none" strike="noStrike" kern="100" baseline="0" dirty="0">
                <a:latin typeface="宋体" panose="02010600030101010101" pitchFamily="2" charset="-122"/>
                <a:ea typeface="宋体" panose="02010600030101010101" pitchFamily="2" charset="-122"/>
              </a:rPr>
              <a:t>月</a:t>
            </a:r>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日日起，残疾军人（含伤残人民警察、伤残国家机关工作人员、伤残民兵民工）残疾抚恤金标准，烈属（含因公牺牲军人遗属、病故军人遗属）定期抚恤金标准，在乡退伍红军老战士、在乡西路军红军老战士、红军失散人员生活补助标准，在现行基础上分别提高</a:t>
            </a:r>
            <a:r>
              <a:rPr lang="en-US" altLang="zh-CN" b="0" i="0" u="none" strike="noStrike" kern="100" baseline="0" dirty="0">
                <a:latin typeface="宋体" panose="02010600030101010101" pitchFamily="2" charset="-122"/>
                <a:ea typeface="宋体" panose="02010600030101010101" pitchFamily="2" charset="-122"/>
              </a:rPr>
              <a:t>15%</a:t>
            </a:r>
            <a:r>
              <a:rPr lang="zh-CN" altLang="en-US" b="0" i="0" u="none" strike="noStrike" kern="100" baseline="0" dirty="0">
                <a:latin typeface="宋体" panose="02010600030101010101" pitchFamily="2" charset="-122"/>
                <a:ea typeface="宋体" panose="02010600030101010101" pitchFamily="2" charset="-122"/>
              </a:rPr>
              <a:t>至 </a:t>
            </a:r>
            <a:r>
              <a:rPr lang="en-US" altLang="zh-CN" b="0" i="0" u="none" strike="noStrike" kern="100" baseline="0" dirty="0">
                <a:latin typeface="宋体" panose="02010600030101010101" pitchFamily="2" charset="-122"/>
                <a:ea typeface="宋体" panose="02010600030101010101" pitchFamily="2" charset="-122"/>
              </a:rPr>
              <a:t>20%</a:t>
            </a:r>
            <a:r>
              <a:rPr lang="zh-CN" altLang="en-US" b="0" i="0" u="none" strike="noStrike" kern="100" baseline="0" dirty="0">
                <a:latin typeface="宋体" panose="02010600030101010101" pitchFamily="2" charset="-122"/>
                <a:ea typeface="宋体" panose="02010600030101010101" pitchFamily="2" charset="-122"/>
              </a:rPr>
              <a:t>，在乡老复员军人定期定量补助标准在现行基础上每人每年提高 </a:t>
            </a:r>
            <a:r>
              <a:rPr lang="en-US" altLang="zh-CN" b="0" i="0" u="none" strike="noStrike" kern="100" baseline="0" dirty="0">
                <a:latin typeface="宋体" panose="02010600030101010101" pitchFamily="2" charset="-122"/>
                <a:ea typeface="宋体" panose="02010600030101010101" pitchFamily="2" charset="-122"/>
              </a:rPr>
              <a:t>720</a:t>
            </a:r>
            <a:r>
              <a:rPr lang="zh-CN" altLang="en-US" b="0" i="0" u="none" strike="noStrike" kern="100" baseline="0" dirty="0">
                <a:latin typeface="宋体" panose="02010600030101010101" pitchFamily="2" charset="-122"/>
                <a:ea typeface="宋体" panose="02010600030101010101" pitchFamily="2" charset="-122"/>
              </a:rPr>
              <a:t>元”。</a:t>
            </a:r>
          </a:p>
          <a:p>
            <a:pPr lvl="5"/>
            <a:r>
              <a:rPr lang="zh-CN" altLang="en-US" b="0" dirty="0"/>
              <a:t> 优抚对象抚恤补助标准再提高</a:t>
            </a:r>
            <a:r>
              <a:rPr lang="en-US" altLang="zh-CN" b="0" dirty="0"/>
              <a:t>[N].</a:t>
            </a:r>
            <a:r>
              <a:rPr lang="zh-CN" altLang="en-US" b="0" dirty="0"/>
              <a:t>人民日报，</a:t>
            </a:r>
            <a:r>
              <a:rPr lang="en-US" altLang="zh-CN" b="0" dirty="0"/>
              <a:t>2011</a:t>
            </a:r>
            <a:r>
              <a:rPr lang="zh-CN" altLang="en-US" b="0" dirty="0"/>
              <a:t>年</a:t>
            </a:r>
            <a:r>
              <a:rPr lang="en-US" altLang="zh-CN" b="0" dirty="0"/>
              <a:t>10</a:t>
            </a:r>
            <a:r>
              <a:rPr lang="zh-CN" altLang="en-US" b="0" dirty="0"/>
              <a:t>月</a:t>
            </a:r>
            <a:r>
              <a:rPr lang="en-US" altLang="zh-CN" b="0" dirty="0"/>
              <a:t>1</a:t>
            </a:r>
            <a:r>
              <a:rPr lang="zh-CN" altLang="en-US" b="0" dirty="0"/>
              <a:t>日，第 </a:t>
            </a:r>
            <a:r>
              <a:rPr lang="en-US" altLang="zh-CN" b="0" dirty="0"/>
              <a:t>2 </a:t>
            </a:r>
            <a:r>
              <a:rPr lang="zh-CN" altLang="en-US" b="0" dirty="0"/>
              <a:t>版。</a:t>
            </a:r>
          </a:p>
          <a:p>
            <a:pPr marR="0" lvl="4" rtl="0"/>
            <a:r>
              <a:rPr lang="zh-CN" altLang="en-US" b="0" i="0" u="none" strike="noStrike" kern="100" baseline="0" dirty="0">
                <a:latin typeface="宋体" panose="02010600030101010101" pitchFamily="2" charset="-122"/>
                <a:ea typeface="宋体" panose="02010600030101010101" pitchFamily="2" charset="-122"/>
              </a:rPr>
              <a:t>因地区发展水平不同，定期定量补助具体实施标准存在地区差异性，</a:t>
            </a:r>
            <a:r>
              <a:rPr lang="en-US" altLang="zh-CN" b="0" i="0" u="none" strike="noStrike" kern="100" baseline="0" dirty="0">
                <a:latin typeface="宋体" panose="02010600030101010101" pitchFamily="2" charset="-122"/>
                <a:ea typeface="宋体" panose="02010600030101010101" pitchFamily="2" charset="-122"/>
              </a:rPr>
              <a:t>2011</a:t>
            </a:r>
            <a:r>
              <a:rPr lang="zh-CN" altLang="en-US" b="0" i="0" u="none" strike="noStrike" kern="100" baseline="0" dirty="0">
                <a:latin typeface="宋体" panose="02010600030101010101" pitchFamily="2" charset="-122"/>
                <a:ea typeface="宋体" panose="02010600030101010101" pitchFamily="2" charset="-122"/>
              </a:rPr>
              <a:t>颁布的</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军人抚恤条例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规定，“复员军人生活困难的，按照规定的条件，由当地人民政府民政部门给予定期定量补助，逐步改善其生活条件”。另外此条例中的“复员军人”指：（一）孤老的；（二）年老体弱、丧失劳动能力，生活困难的；（三）带病回乡不能经常参加生产劳动，生活困难的。在部队期间立功受奖、服役年限长、贡献较大的，定期定量补助标准应适当提高。在乡退伍红军老战士病故后，其配偶生活困难的，可给予适当定期定量补助。</a:t>
            </a:r>
          </a:p>
          <a:p>
            <a:pPr lvl="5"/>
            <a:r>
              <a:rPr lang="zh-CN" altLang="en-US" b="0" dirty="0"/>
              <a:t>军人抚恤优待条例</a:t>
            </a:r>
            <a:r>
              <a:rPr lang="en-US" altLang="zh-CN" b="0" dirty="0"/>
              <a:t>[N].</a:t>
            </a:r>
            <a:r>
              <a:rPr lang="zh-CN" altLang="en-US" b="0" dirty="0"/>
              <a:t>人民日报，</a:t>
            </a:r>
            <a:r>
              <a:rPr lang="en-US" altLang="zh-CN" b="0" dirty="0"/>
              <a:t>2011</a:t>
            </a:r>
            <a:r>
              <a:rPr lang="zh-CN" altLang="en-US" b="0" dirty="0"/>
              <a:t>年</a:t>
            </a:r>
            <a:r>
              <a:rPr lang="en-US" altLang="zh-CN" b="0" dirty="0"/>
              <a:t>8</a:t>
            </a:r>
            <a:r>
              <a:rPr lang="zh-CN" altLang="en-US" b="0" dirty="0"/>
              <a:t>月</a:t>
            </a:r>
            <a:r>
              <a:rPr lang="en-US" altLang="zh-CN" b="0" dirty="0"/>
              <a:t>1</a:t>
            </a:r>
            <a:r>
              <a:rPr lang="zh-CN" altLang="en-US" b="0" dirty="0"/>
              <a:t>日，第</a:t>
            </a:r>
            <a:r>
              <a:rPr lang="en-US" altLang="zh-CN" b="0" dirty="0"/>
              <a:t>12</a:t>
            </a:r>
            <a:r>
              <a:rPr lang="zh-CN" altLang="en-US" b="0" dirty="0"/>
              <a:t>版。</a:t>
            </a:r>
            <a:endParaRPr lang="en-US" altLang="zh-CN" b="0" dirty="0"/>
          </a:p>
        </p:txBody>
      </p:sp>
    </p:spTree>
    <p:extLst>
      <p:ext uri="{BB962C8B-B14F-4D97-AF65-F5344CB8AC3E}">
        <p14:creationId xmlns:p14="http://schemas.microsoft.com/office/powerpoint/2010/main" val="9788186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docProps/app.xml><?xml version="1.0" encoding="utf-8"?>
<Properties xmlns="http://schemas.openxmlformats.org/officeDocument/2006/extended-properties" xmlns:vt="http://schemas.openxmlformats.org/officeDocument/2006/docPropsVTypes">
  <Template>学院PPT宽屏（模板）</Template>
  <TotalTime>108</TotalTime>
  <Words>11004</Words>
  <Application>Microsoft Office PowerPoint</Application>
  <PresentationFormat>宽屏</PresentationFormat>
  <Paragraphs>239</Paragraphs>
  <Slides>43</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43</vt:i4>
      </vt:variant>
    </vt:vector>
  </HeadingPairs>
  <TitlesOfParts>
    <vt:vector size="56" baseType="lpstr">
      <vt:lpstr>等线</vt:lpstr>
      <vt:lpstr>等线 Light</vt:lpstr>
      <vt:lpstr>仿宋_GB2312</vt:lpstr>
      <vt:lpstr>黑体</vt:lpstr>
      <vt:lpstr>宋体</vt:lpstr>
      <vt:lpstr>Arial</vt:lpstr>
      <vt:lpstr>Lucida Sans Unicode</vt:lpstr>
      <vt:lpstr>Times New Roman</vt:lpstr>
      <vt:lpstr>Verdana</vt:lpstr>
      <vt:lpstr>Wingdings</vt:lpstr>
      <vt:lpstr>Wingdings 2</vt:lpstr>
      <vt:lpstr>Wingdings 3</vt:lpstr>
      <vt:lpstr>学院主题（宽）</vt:lpstr>
      <vt:lpstr>第三章 社会优抚法规与政策</vt:lpstr>
      <vt:lpstr>第一节  社会优抚法规概述</vt:lpstr>
      <vt:lpstr>PowerPoint 演示文稿</vt:lpstr>
      <vt:lpstr>PowerPoint 演示文稿</vt:lpstr>
      <vt:lpstr>PowerPoint 演示文稿</vt:lpstr>
      <vt:lpstr>第二节 军人优待和退役军人安置法规与政策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伤残军人抚恤法规与政策</vt:lpstr>
      <vt:lpstr>PowerPoint 演示文稿</vt:lpstr>
      <vt:lpstr>PowerPoint 演示文稿</vt:lpstr>
      <vt:lpstr>PowerPoint 演示文稿</vt:lpstr>
      <vt:lpstr>PowerPoint 演示文稿</vt:lpstr>
      <vt:lpstr>PowerPoint 演示文稿</vt:lpstr>
      <vt:lpstr>PowerPoint 演示文稿</vt:lpstr>
      <vt:lpstr>第四节  烈士褒扬法规与政策</vt:lpstr>
      <vt:lpstr>PowerPoint 演示文稿</vt:lpstr>
      <vt:lpstr>PowerPoint 演示文稿</vt:lpstr>
      <vt:lpstr>PowerPoint 演示文稿</vt:lpstr>
      <vt:lpstr>PowerPoint 演示文稿</vt:lpstr>
      <vt:lpstr>PowerPoint 演示文稿</vt:lpstr>
      <vt:lpstr>复习思考题：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社会优抚法规与政策</dc:title>
  <dc:creator>HSW</dc:creator>
  <cp:lastModifiedBy>HSW</cp:lastModifiedBy>
  <cp:revision>6</cp:revision>
  <dcterms:created xsi:type="dcterms:W3CDTF">2024-04-24T10:36:46Z</dcterms:created>
  <dcterms:modified xsi:type="dcterms:W3CDTF">2024-04-24T12:25:42Z</dcterms:modified>
</cp:coreProperties>
</file>