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56" r:id="rId2"/>
    <p:sldId id="284" r:id="rId3"/>
    <p:sldId id="257" r:id="rId4"/>
    <p:sldId id="285" r:id="rId5"/>
    <p:sldId id="286" r:id="rId6"/>
    <p:sldId id="287" r:id="rId7"/>
    <p:sldId id="288" r:id="rId8"/>
    <p:sldId id="289" r:id="rId9"/>
    <p:sldId id="290" r:id="rId10"/>
    <p:sldId id="291" r:id="rId11"/>
    <p:sldId id="292" r:id="rId12"/>
    <p:sldId id="293" r:id="rId13"/>
    <p:sldId id="294" r:id="rId14"/>
    <p:sldId id="295" r:id="rId15"/>
    <p:sldId id="296" r:id="rId16"/>
    <p:sldId id="297" r:id="rId17"/>
    <p:sldId id="298" r:id="rId18"/>
    <p:sldId id="262" r:id="rId19"/>
    <p:sldId id="299" r:id="rId20"/>
    <p:sldId id="300" r:id="rId21"/>
    <p:sldId id="301" r:id="rId22"/>
    <p:sldId id="302" r:id="rId23"/>
    <p:sldId id="303" r:id="rId24"/>
    <p:sldId id="304" r:id="rId25"/>
    <p:sldId id="346" r:id="rId26"/>
    <p:sldId id="305" r:id="rId27"/>
    <p:sldId id="347" r:id="rId28"/>
    <p:sldId id="306" r:id="rId29"/>
    <p:sldId id="307" r:id="rId30"/>
    <p:sldId id="308" r:id="rId31"/>
    <p:sldId id="309" r:id="rId32"/>
    <p:sldId id="310" r:id="rId33"/>
    <p:sldId id="311" r:id="rId34"/>
    <p:sldId id="312" r:id="rId35"/>
    <p:sldId id="313" r:id="rId36"/>
    <p:sldId id="314" r:id="rId37"/>
    <p:sldId id="315" r:id="rId38"/>
    <p:sldId id="316" r:id="rId39"/>
    <p:sldId id="267" r:id="rId40"/>
    <p:sldId id="317" r:id="rId41"/>
    <p:sldId id="318" r:id="rId42"/>
    <p:sldId id="319" r:id="rId43"/>
    <p:sldId id="320" r:id="rId44"/>
    <p:sldId id="321" r:id="rId45"/>
    <p:sldId id="322" r:id="rId46"/>
    <p:sldId id="323" r:id="rId47"/>
    <p:sldId id="324" r:id="rId48"/>
    <p:sldId id="325" r:id="rId49"/>
    <p:sldId id="272" r:id="rId50"/>
    <p:sldId id="326" r:id="rId51"/>
    <p:sldId id="327" r:id="rId52"/>
    <p:sldId id="328" r:id="rId53"/>
    <p:sldId id="329" r:id="rId54"/>
    <p:sldId id="330" r:id="rId55"/>
    <p:sldId id="331" r:id="rId56"/>
    <p:sldId id="332" r:id="rId57"/>
    <p:sldId id="333" r:id="rId58"/>
    <p:sldId id="334" r:id="rId59"/>
    <p:sldId id="277" r:id="rId60"/>
    <p:sldId id="335" r:id="rId61"/>
    <p:sldId id="336" r:id="rId62"/>
    <p:sldId id="337" r:id="rId63"/>
    <p:sldId id="338" r:id="rId64"/>
    <p:sldId id="339" r:id="rId65"/>
    <p:sldId id="340" r:id="rId66"/>
    <p:sldId id="341" r:id="rId67"/>
    <p:sldId id="342" r:id="rId68"/>
    <p:sldId id="343" r:id="rId69"/>
    <p:sldId id="344" r:id="rId70"/>
    <p:sldId id="345" r:id="rId71"/>
    <p:sldId id="283" r:id="rId7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80" autoAdjust="0"/>
    <p:restoredTop sz="86410" autoAdjust="0"/>
  </p:normalViewPr>
  <p:slideViewPr>
    <p:cSldViewPr snapToGrid="0" showGuides="1">
      <p:cViewPr varScale="1">
        <p:scale>
          <a:sx n="51" d="100"/>
          <a:sy n="51" d="100"/>
        </p:scale>
        <p:origin x="44" y="132"/>
      </p:cViewPr>
      <p:guideLst>
        <p:guide orient="horz" pos="2160"/>
        <p:guide pos="3840"/>
      </p:guideLst>
    </p:cSldViewPr>
  </p:slideViewPr>
  <p:outlineViewPr>
    <p:cViewPr>
      <p:scale>
        <a:sx n="33" d="100"/>
        <a:sy n="33" d="100"/>
      </p:scale>
      <p:origin x="0" y="-103976"/>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12163425" cy="1495425"/>
          </a:xfrm>
          <a:prstGeom prst="rect">
            <a:avLst/>
          </a:prstGeom>
        </p:spPr>
      </p:pic>
      <p:pic>
        <p:nvPicPr>
          <p:cNvPr id="3" name="图片 2"/>
          <p:cNvPicPr>
            <a:picLocks noChangeAspect="1"/>
          </p:cNvPicPr>
          <p:nvPr/>
        </p:nvPicPr>
        <p:blipFill>
          <a:blip r:embed="rId3"/>
          <a:stretch>
            <a:fillRect/>
          </a:stretch>
        </p:blipFill>
        <p:spPr>
          <a:xfrm>
            <a:off x="0" y="6086474"/>
            <a:ext cx="12077700" cy="771525"/>
          </a:xfrm>
          <a:prstGeom prst="rect">
            <a:avLst/>
          </a:prstGeom>
        </p:spPr>
      </p:pic>
      <p:sp>
        <p:nvSpPr>
          <p:cNvPr id="10" name="直角三角形 9"/>
          <p:cNvSpPr/>
          <p:nvPr/>
        </p:nvSpPr>
        <p:spPr>
          <a:xfrm>
            <a:off x="-2" y="4664147"/>
            <a:ext cx="12201452"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9" name="标题 8"/>
          <p:cNvSpPr>
            <a:spLocks noGrp="1"/>
          </p:cNvSpPr>
          <p:nvPr>
            <p:ph type="ctrTitle"/>
          </p:nvPr>
        </p:nvSpPr>
        <p:spPr>
          <a:xfrm>
            <a:off x="914400" y="1752602"/>
            <a:ext cx="10363200" cy="1829761"/>
          </a:xfrm>
        </p:spPr>
        <p:txBody>
          <a:bodyPr vert="horz" anchor="ctr">
            <a:normAutofit/>
            <a:scene3d>
              <a:camera prst="orthographicFront"/>
              <a:lightRig rig="soft" dir="t"/>
            </a:scene3d>
            <a:sp3d prstMaterial="softEdge">
              <a:bevelT w="25400" h="25400"/>
            </a:sp3d>
          </a:bodyPr>
          <a:lstStyle>
            <a:lvl1pPr algn="ctr">
              <a:defRPr sz="4800" b="1">
                <a:solidFill>
                  <a:srgbClr val="FF0000"/>
                </a:solidFill>
                <a:effectLst>
                  <a:outerShdw blurRad="31750" dist="25400" dir="5400000" algn="tl" rotWithShape="0">
                    <a:srgbClr val="000000">
                      <a:alpha val="25000"/>
                    </a:srgbClr>
                  </a:outerShdw>
                </a:effectLst>
              </a:defRPr>
            </a:lvl1pPr>
          </a:lstStyle>
          <a:p>
            <a:r>
              <a:rPr kumimoji="0" lang="zh-CN" altLang="en-US"/>
              <a:t>单击此处编辑母版标题样式</a:t>
            </a:r>
            <a:endParaRPr kumimoji="0" lang="en-US" dirty="0"/>
          </a:p>
        </p:txBody>
      </p:sp>
      <p:sp>
        <p:nvSpPr>
          <p:cNvPr id="17" name="副标题 16"/>
          <p:cNvSpPr>
            <a:spLocks noGrp="1"/>
          </p:cNvSpPr>
          <p:nvPr>
            <p:ph type="subTitle" idx="1"/>
          </p:nvPr>
        </p:nvSpPr>
        <p:spPr>
          <a:xfrm>
            <a:off x="914400" y="3611607"/>
            <a:ext cx="10363200" cy="1199704"/>
          </a:xfrm>
        </p:spPr>
        <p:txBody>
          <a:bodyPr lIns="45720" rIns="45720" anchor="ctr"/>
          <a:lstStyle>
            <a:lvl1pPr marL="0" marR="64135" indent="0" algn="ctr">
              <a:buNone/>
              <a:defRPr b="1">
                <a:solidFill>
                  <a:srgbClr val="0070C0"/>
                </a:solidFill>
                <a:effectLst>
                  <a:outerShdw blurRad="38100" dist="38100" dir="2700000" algn="tl">
                    <a:srgbClr val="000000">
                      <a:alpha val="43137"/>
                    </a:srgbClr>
                  </a:outerShdw>
                </a:effectLst>
                <a:latin typeface="仿宋_GB2312" pitchFamily="49" charset="-122"/>
                <a:ea typeface="仿宋_GB2312"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a:t>单击此处编辑母版副标题样式</a:t>
            </a:r>
            <a:endParaRPr kumimoji="0" lang="en-US" dirty="0"/>
          </a:p>
        </p:txBody>
      </p:sp>
      <p:sp>
        <p:nvSpPr>
          <p:cNvPr id="11" name="日期占位符 9"/>
          <p:cNvSpPr>
            <a:spLocks noGrp="1"/>
          </p:cNvSpPr>
          <p:nvPr>
            <p:ph type="dt" sz="half" idx="2"/>
          </p:nvPr>
        </p:nvSpPr>
        <p:spPr>
          <a:xfrm>
            <a:off x="3508788" y="6416783"/>
            <a:ext cx="2560320" cy="365760"/>
          </a:xfrm>
          <a:prstGeom prst="rect">
            <a:avLst/>
          </a:prstGeom>
        </p:spPr>
        <p:txBody>
          <a:bodyPr vert="horz" anchor="b"/>
          <a:lstStyle>
            <a:lvl1pPr algn="l" eaLnBrk="1" latinLnBrk="0" hangingPunct="1">
              <a:defRPr kumimoji="0" sz="1000">
                <a:solidFill>
                  <a:schemeClr val="tx1"/>
                </a:solidFill>
              </a:defRPr>
            </a:lvl1pPr>
          </a:lstStyle>
          <a:p>
            <a:fld id="{DB4BA60E-6AE2-4C2A-9B4A-4A3CF322E983}" type="datetimeFigureOut">
              <a:rPr lang="zh-CN" altLang="en-US" smtClean="0"/>
              <a:t>2024/4/30</a:t>
            </a:fld>
            <a:endParaRPr lang="zh-CN" altLang="en-US"/>
          </a:p>
        </p:txBody>
      </p:sp>
      <p:sp>
        <p:nvSpPr>
          <p:cNvPr id="12" name="页脚占位符 21"/>
          <p:cNvSpPr>
            <a:spLocks noGrp="1"/>
          </p:cNvSpPr>
          <p:nvPr>
            <p:ph type="ftr" sz="quarter" idx="3"/>
          </p:nvPr>
        </p:nvSpPr>
        <p:spPr>
          <a:xfrm>
            <a:off x="379509" y="6416784"/>
            <a:ext cx="3134241" cy="365125"/>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14" name="灯片编号占位符 17"/>
          <p:cNvSpPr>
            <a:spLocks noGrp="1"/>
          </p:cNvSpPr>
          <p:nvPr>
            <p:ph type="sldNum" sz="quarter" idx="4"/>
          </p:nvPr>
        </p:nvSpPr>
        <p:spPr>
          <a:xfrm>
            <a:off x="6069108" y="6416784"/>
            <a:ext cx="487680" cy="365125"/>
          </a:xfrm>
          <a:prstGeom prst="rect">
            <a:avLst/>
          </a:prstGeom>
        </p:spPr>
        <p:txBody>
          <a:bodyPr vert="horz" anchor="b"/>
          <a:lstStyle>
            <a:lvl1pPr algn="r" eaLnBrk="1" latinLnBrk="0" hangingPunct="1">
              <a:defRPr kumimoji="0" sz="1000" b="0">
                <a:solidFill>
                  <a:schemeClr val="tx1"/>
                </a:solidFill>
              </a:defRPr>
            </a:lvl1pPr>
          </a:lstStyle>
          <a:p>
            <a:fld id="{0213714F-BA05-49E0-95AC-9844C9D2F484}" type="slidenum">
              <a:rPr lang="zh-CN" altLang="en-US" smtClean="0"/>
              <a:t>‹#›</a:t>
            </a:fld>
            <a:endParaRPr lang="zh-CN" altLang="en-US"/>
          </a:p>
        </p:txBody>
      </p:sp>
    </p:spTree>
    <p:extLst>
      <p:ext uri="{BB962C8B-B14F-4D97-AF65-F5344CB8AC3E}">
        <p14:creationId xmlns:p14="http://schemas.microsoft.com/office/powerpoint/2010/main" val="26779474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a:xfrm>
            <a:off x="609600" y="1481330"/>
            <a:ext cx="10972800" cy="4386071"/>
          </a:xfrm>
        </p:spPr>
        <p:txBody>
          <a:bodyPr vert="eaVert"/>
          <a:lstStyle>
            <a:lvl1pPr>
              <a:defRPr>
                <a:latin typeface="宋体" panose="02010600030101010101" pitchFamily="2" charset="-122"/>
                <a:ea typeface="宋体" panose="02010600030101010101" pitchFamily="2" charset="-122"/>
              </a:defRPr>
            </a:lvl1pPr>
            <a:lvl2pPr>
              <a:defRPr>
                <a:latin typeface="宋体" panose="02010600030101010101" pitchFamily="2" charset="-122"/>
                <a:ea typeface="宋体" panose="02010600030101010101" pitchFamily="2" charset="-122"/>
              </a:defRPr>
            </a:lvl2pPr>
            <a:lvl3pPr>
              <a:defRPr>
                <a:latin typeface="宋体" panose="02010600030101010101" pitchFamily="2" charset="-122"/>
                <a:ea typeface="宋体" panose="02010600030101010101" pitchFamily="2" charset="-122"/>
              </a:defRPr>
            </a:lvl3pPr>
            <a:lvl4pPr>
              <a:defRPr>
                <a:latin typeface="宋体" panose="02010600030101010101" pitchFamily="2" charset="-122"/>
                <a:ea typeface="宋体" panose="02010600030101010101" pitchFamily="2" charset="-122"/>
              </a:defRPr>
            </a:lvl4pPr>
            <a:lvl5pPr>
              <a:defRPr>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日期占位符 3"/>
          <p:cNvSpPr>
            <a:spLocks noGrp="1"/>
          </p:cNvSpPr>
          <p:nvPr>
            <p:ph type="dt" sz="half" idx="10"/>
          </p:nvPr>
        </p:nvSpPr>
        <p:spPr/>
        <p:txBody>
          <a:bodyPr/>
          <a:lstStyle/>
          <a:p>
            <a:fld id="{DB4BA60E-6AE2-4C2A-9B4A-4A3CF322E983}" type="datetimeFigureOut">
              <a:rPr lang="zh-CN" altLang="en-US" smtClean="0"/>
              <a:t>2024/4/30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13714F-BA05-49E0-95AC-9844C9D2F484}" type="slidenum">
              <a:rPr lang="zh-CN" altLang="en-US" smtClean="0"/>
              <a:t>‹#›</a:t>
            </a:fld>
            <a:endParaRPr lang="zh-CN" altLang="en-US"/>
          </a:p>
        </p:txBody>
      </p:sp>
    </p:spTree>
    <p:extLst>
      <p:ext uri="{BB962C8B-B14F-4D97-AF65-F5344CB8AC3E}">
        <p14:creationId xmlns:p14="http://schemas.microsoft.com/office/powerpoint/2010/main" val="33355545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25351" y="548681"/>
            <a:ext cx="2369960" cy="5318721"/>
          </a:xfrm>
        </p:spPr>
        <p:txBody>
          <a:bodyPr vert="eaVert"/>
          <a:lstStyle/>
          <a:p>
            <a:r>
              <a:rPr kumimoji="0" lang="zh-CN" altLang="en-US"/>
              <a:t>单击此处编辑母版标题样式</a:t>
            </a:r>
            <a:endParaRPr kumimoji="0" lang="en-US" dirty="0"/>
          </a:p>
        </p:txBody>
      </p:sp>
      <p:sp>
        <p:nvSpPr>
          <p:cNvPr id="3" name="竖排文字占位符 2"/>
          <p:cNvSpPr>
            <a:spLocks noGrp="1"/>
          </p:cNvSpPr>
          <p:nvPr>
            <p:ph type="body" orient="vert" idx="1"/>
          </p:nvPr>
        </p:nvSpPr>
        <p:spPr>
          <a:xfrm>
            <a:off x="609600" y="548680"/>
            <a:ext cx="8432800" cy="5318721"/>
          </a:xfrm>
        </p:spPr>
        <p:txBody>
          <a:bodyPr vert="eaVert"/>
          <a:lstStyle>
            <a:lvl1pPr>
              <a:defRPr>
                <a:latin typeface="宋体" panose="02010600030101010101" pitchFamily="2" charset="-122"/>
                <a:ea typeface="宋体" panose="02010600030101010101" pitchFamily="2" charset="-122"/>
              </a:defRPr>
            </a:lvl1pPr>
            <a:lvl2pPr>
              <a:defRPr>
                <a:latin typeface="宋体" panose="02010600030101010101" pitchFamily="2" charset="-122"/>
                <a:ea typeface="宋体" panose="02010600030101010101" pitchFamily="2" charset="-122"/>
              </a:defRPr>
            </a:lvl2pPr>
            <a:lvl3pPr>
              <a:defRPr>
                <a:latin typeface="宋体" panose="02010600030101010101" pitchFamily="2" charset="-122"/>
                <a:ea typeface="宋体" panose="02010600030101010101" pitchFamily="2" charset="-122"/>
              </a:defRPr>
            </a:lvl3pPr>
            <a:lvl4pPr>
              <a:defRPr>
                <a:latin typeface="宋体" panose="02010600030101010101" pitchFamily="2" charset="-122"/>
                <a:ea typeface="宋体" panose="02010600030101010101" pitchFamily="2" charset="-122"/>
              </a:defRPr>
            </a:lvl4pPr>
            <a:lvl5pPr>
              <a:defRPr>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日期占位符 3"/>
          <p:cNvSpPr>
            <a:spLocks noGrp="1"/>
          </p:cNvSpPr>
          <p:nvPr>
            <p:ph type="dt" sz="half" idx="10"/>
          </p:nvPr>
        </p:nvSpPr>
        <p:spPr/>
        <p:txBody>
          <a:bodyPr/>
          <a:lstStyle/>
          <a:p>
            <a:fld id="{DB4BA60E-6AE2-4C2A-9B4A-4A3CF322E983}" type="datetimeFigureOut">
              <a:rPr lang="zh-CN" altLang="en-US" smtClean="0"/>
              <a:t>2024/4/30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13714F-BA05-49E0-95AC-9844C9D2F484}" type="slidenum">
              <a:rPr lang="zh-CN" altLang="en-US" smtClean="0"/>
              <a:t>‹#›</a:t>
            </a:fld>
            <a:endParaRPr lang="zh-CN" altLang="en-US"/>
          </a:p>
        </p:txBody>
      </p:sp>
    </p:spTree>
    <p:extLst>
      <p:ext uri="{BB962C8B-B14F-4D97-AF65-F5344CB8AC3E}">
        <p14:creationId xmlns:p14="http://schemas.microsoft.com/office/powerpoint/2010/main" val="33757589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FF4D4A-1EBF-4C20-A91F-FED1AF76852B}"/>
              </a:ext>
            </a:extLst>
          </p:cNvPr>
          <p:cNvSpPr>
            <a:spLocks noGrp="1"/>
          </p:cNvSpPr>
          <p:nvPr>
            <p:ph type="title"/>
          </p:nvPr>
        </p:nvSpPr>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E889661-8A3F-44FC-BB68-70992624D41E}"/>
              </a:ext>
            </a:extLst>
          </p:cNvPr>
          <p:cNvSpPr>
            <a:spLocks noGrp="1"/>
          </p:cNvSpPr>
          <p:nvPr>
            <p:ph type="body"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E3E57E8-C8FE-4661-AAA2-40082966845E}"/>
              </a:ext>
            </a:extLst>
          </p:cNvPr>
          <p:cNvSpPr>
            <a:spLocks noGrp="1"/>
          </p:cNvSpPr>
          <p:nvPr>
            <p:ph type="dt" sz="half" idx="10"/>
          </p:nvPr>
        </p:nvSpPr>
        <p:spPr/>
        <p:txBody>
          <a:bodyPr/>
          <a:lstStyle/>
          <a:p>
            <a:fld id="{DB4BA60E-6AE2-4C2A-9B4A-4A3CF322E983}" type="datetimeFigureOut">
              <a:rPr lang="zh-CN" altLang="en-US" smtClean="0"/>
              <a:t>2024/4/30</a:t>
            </a:fld>
            <a:endParaRPr lang="zh-CN" altLang="en-US"/>
          </a:p>
        </p:txBody>
      </p:sp>
      <p:sp>
        <p:nvSpPr>
          <p:cNvPr id="5" name="页脚占位符 4">
            <a:extLst>
              <a:ext uri="{FF2B5EF4-FFF2-40B4-BE49-F238E27FC236}">
                <a16:creationId xmlns:a16="http://schemas.microsoft.com/office/drawing/2014/main" id="{E0430517-FC37-40B9-976F-EE9063B3E65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ED2BA29-0E4D-4DA9-8452-C2CBEB3B9711}"/>
              </a:ext>
            </a:extLst>
          </p:cNvPr>
          <p:cNvSpPr>
            <a:spLocks noGrp="1"/>
          </p:cNvSpPr>
          <p:nvPr>
            <p:ph type="sldNum" sz="quarter" idx="12"/>
          </p:nvPr>
        </p:nvSpPr>
        <p:spPr/>
        <p:txBody>
          <a:bodyPr/>
          <a:lstStyle/>
          <a:p>
            <a:fld id="{0213714F-BA05-49E0-95AC-9844C9D2F484}" type="slidenum">
              <a:rPr lang="zh-CN" altLang="en-US" smtClean="0"/>
              <a:t>‹#›</a:t>
            </a:fld>
            <a:endParaRPr lang="zh-CN" altLang="en-US"/>
          </a:p>
        </p:txBody>
      </p:sp>
    </p:spTree>
    <p:extLst>
      <p:ext uri="{BB962C8B-B14F-4D97-AF65-F5344CB8AC3E}">
        <p14:creationId xmlns:p14="http://schemas.microsoft.com/office/powerpoint/2010/main" val="8169199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971200" y="6408000"/>
            <a:ext cx="2560320" cy="365760"/>
          </a:xfrm>
        </p:spPr>
        <p:txBody>
          <a:bodyPr/>
          <a:lstStyle/>
          <a:p>
            <a:fld id="{DB4BA60E-6AE2-4C2A-9B4A-4A3CF322E983}" type="datetimeFigureOut">
              <a:rPr lang="zh-CN" altLang="en-US" smtClean="0"/>
              <a:t>2024/4/30</a:t>
            </a:fld>
            <a:endParaRPr lang="zh-CN" altLang="en-US"/>
          </a:p>
        </p:txBody>
      </p:sp>
      <p:sp>
        <p:nvSpPr>
          <p:cNvPr id="5" name="页脚占位符 4"/>
          <p:cNvSpPr>
            <a:spLocks noGrp="1"/>
          </p:cNvSpPr>
          <p:nvPr>
            <p:ph type="ftr" sz="quarter" idx="11"/>
          </p:nvPr>
        </p:nvSpPr>
        <p:spPr>
          <a:xfrm>
            <a:off x="5841601" y="6408001"/>
            <a:ext cx="3134241" cy="365125"/>
          </a:xfrm>
        </p:spPr>
        <p:txBody>
          <a:bodyPr/>
          <a:lstStyle/>
          <a:p>
            <a:endParaRPr lang="zh-CN" altLang="en-US"/>
          </a:p>
        </p:txBody>
      </p:sp>
      <p:sp>
        <p:nvSpPr>
          <p:cNvPr id="6" name="灯片编号占位符 5"/>
          <p:cNvSpPr>
            <a:spLocks noGrp="1"/>
          </p:cNvSpPr>
          <p:nvPr>
            <p:ph type="sldNum" sz="quarter" idx="12"/>
          </p:nvPr>
        </p:nvSpPr>
        <p:spPr>
          <a:xfrm>
            <a:off x="11529600" y="6408001"/>
            <a:ext cx="487680" cy="365125"/>
          </a:xfrm>
        </p:spPr>
        <p:txBody>
          <a:bodyPr/>
          <a:lstStyle/>
          <a:p>
            <a:fld id="{0213714F-BA05-49E0-95AC-9844C9D2F484}" type="slidenum">
              <a:rPr lang="zh-CN" altLang="en-US" smtClean="0"/>
              <a:t>‹#›</a:t>
            </a:fld>
            <a:endParaRPr lang="zh-CN" altLang="en-US"/>
          </a:p>
        </p:txBody>
      </p:sp>
      <p:sp>
        <p:nvSpPr>
          <p:cNvPr id="7" name="标题占位符 8"/>
          <p:cNvSpPr>
            <a:spLocks noGrp="1"/>
          </p:cNvSpPr>
          <p:nvPr>
            <p:ph type="title"/>
          </p:nvPr>
        </p:nvSpPr>
        <p:spPr>
          <a:xfrm>
            <a:off x="609600" y="332656"/>
            <a:ext cx="10972800" cy="864096"/>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a:t>单击此处编辑母版标题样式</a:t>
            </a:r>
            <a:endParaRPr kumimoji="0" lang="en-US" dirty="0"/>
          </a:p>
        </p:txBody>
      </p:sp>
      <p:sp>
        <p:nvSpPr>
          <p:cNvPr id="8" name="文本占位符 29"/>
          <p:cNvSpPr>
            <a:spLocks noGrp="1"/>
          </p:cNvSpPr>
          <p:nvPr>
            <p:ph type="body" idx="1"/>
          </p:nvPr>
        </p:nvSpPr>
        <p:spPr>
          <a:xfrm>
            <a:off x="609600" y="1268761"/>
            <a:ext cx="10972800" cy="4738531"/>
          </a:xfrm>
          <a:prstGeom prst="rect">
            <a:avLst/>
          </a:prstGeom>
        </p:spPr>
        <p:txBody>
          <a:bodyPr vert="horz">
            <a:normAutofit/>
          </a:bodyPr>
          <a:lstStyle/>
          <a:p>
            <a:pPr lvl="0" eaLnBrk="1" latinLnBrk="0" hangingPunct="1"/>
            <a:r>
              <a:rPr kumimoji="0" lang="zh-CN" altLang="en-US"/>
              <a:t>编辑母版文本样式</a:t>
            </a:r>
          </a:p>
          <a:p>
            <a:pPr lvl="1" eaLnBrk="1" latinLnBrk="0" hangingPunct="1"/>
            <a:r>
              <a:rPr kumimoji="0" lang="zh-CN" altLang="en-US"/>
              <a:t>第二级</a:t>
            </a:r>
          </a:p>
          <a:p>
            <a:pPr lvl="2" eaLnBrk="1" latinLnBrk="0" hangingPunct="1"/>
            <a:r>
              <a:rPr kumimoji="0" lang="zh-CN" altLang="en-US"/>
              <a:t>第三级</a:t>
            </a:r>
          </a:p>
          <a:p>
            <a:pPr lvl="3" eaLnBrk="1" latinLnBrk="0" hangingPunct="1"/>
            <a:r>
              <a:rPr kumimoji="0" lang="zh-CN" altLang="en-US"/>
              <a:t>第四级</a:t>
            </a:r>
          </a:p>
          <a:p>
            <a:pPr lvl="4" eaLnBrk="1" latinLnBrk="0" hangingPunct="1"/>
            <a:r>
              <a:rPr kumimoji="0" lang="zh-CN" altLang="en-US"/>
              <a:t>第五级</a:t>
            </a:r>
            <a:endParaRPr kumimoji="0" lang="en-US" dirty="0"/>
          </a:p>
        </p:txBody>
      </p:sp>
    </p:spTree>
    <p:extLst>
      <p:ext uri="{BB962C8B-B14F-4D97-AF65-F5344CB8AC3E}">
        <p14:creationId xmlns:p14="http://schemas.microsoft.com/office/powerpoint/2010/main" val="3141828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63168" y="1059712"/>
            <a:ext cx="103632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zh-CN" altLang="en-US"/>
              <a:t>单击此处编辑母版标题样式</a:t>
            </a:r>
            <a:endParaRPr kumimoji="0" lang="en-US" dirty="0"/>
          </a:p>
        </p:txBody>
      </p:sp>
      <p:sp>
        <p:nvSpPr>
          <p:cNvPr id="3" name="文本占位符 2"/>
          <p:cNvSpPr>
            <a:spLocks noGrp="1"/>
          </p:cNvSpPr>
          <p:nvPr>
            <p:ph type="body" idx="1"/>
          </p:nvPr>
        </p:nvSpPr>
        <p:spPr>
          <a:xfrm>
            <a:off x="5230284" y="2931712"/>
            <a:ext cx="6096000" cy="1454888"/>
          </a:xfrm>
        </p:spPr>
        <p:txBody>
          <a:bodyPr lIns="91440" rIns="91440" anchor="t"/>
          <a:lstStyle>
            <a:lvl1pPr marL="0" indent="0" algn="l">
              <a:buNone/>
              <a:defRPr sz="2300">
                <a:solidFill>
                  <a:schemeClr val="tx1"/>
                </a:solidFill>
                <a:latin typeface="宋体" panose="02010600030101010101" pitchFamily="2" charset="-122"/>
                <a:ea typeface="宋体" panose="02010600030101010101" pitchFamily="2" charset="-122"/>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a:t>编辑母版文本样式</a:t>
            </a:r>
          </a:p>
        </p:txBody>
      </p:sp>
      <p:sp>
        <p:nvSpPr>
          <p:cNvPr id="4" name="日期占位符 3"/>
          <p:cNvSpPr>
            <a:spLocks noGrp="1"/>
          </p:cNvSpPr>
          <p:nvPr>
            <p:ph type="dt" sz="half" idx="10"/>
          </p:nvPr>
        </p:nvSpPr>
        <p:spPr/>
        <p:txBody>
          <a:bodyPr/>
          <a:lstStyle/>
          <a:p>
            <a:fld id="{DB4BA60E-6AE2-4C2A-9B4A-4A3CF322E983}" type="datetimeFigureOut">
              <a:rPr lang="zh-CN" altLang="en-US" smtClean="0"/>
              <a:t>2024/4/30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13714F-BA05-49E0-95AC-9844C9D2F484}" type="slidenum">
              <a:rPr lang="zh-CN" altLang="en-US" smtClean="0"/>
              <a:t>‹#›</a:t>
            </a:fld>
            <a:endParaRPr lang="zh-CN" altLang="en-US"/>
          </a:p>
        </p:txBody>
      </p:sp>
      <p:sp>
        <p:nvSpPr>
          <p:cNvPr id="7" name="燕尾形 6"/>
          <p:cNvSpPr/>
          <p:nvPr/>
        </p:nvSpPr>
        <p:spPr>
          <a:xfrm>
            <a:off x="4848907"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
        <p:nvSpPr>
          <p:cNvPr id="8" name="燕尾形 7"/>
          <p:cNvSpPr/>
          <p:nvPr/>
        </p:nvSpPr>
        <p:spPr>
          <a:xfrm>
            <a:off x="4600352"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Tree>
    <p:extLst>
      <p:ext uri="{BB962C8B-B14F-4D97-AF65-F5344CB8AC3E}">
        <p14:creationId xmlns:p14="http://schemas.microsoft.com/office/powerpoint/2010/main" val="202310671"/>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09600" y="1481329"/>
            <a:ext cx="5384800" cy="4525963"/>
          </a:xfrm>
        </p:spPr>
        <p:txBody>
          <a:bodyPr/>
          <a:lstStyle>
            <a:lvl1pPr>
              <a:defRPr sz="2800">
                <a:latin typeface="宋体" panose="02010600030101010101" pitchFamily="2" charset="-122"/>
                <a:ea typeface="宋体" panose="02010600030101010101" pitchFamily="2" charset="-122"/>
              </a:defRPr>
            </a:lvl1pPr>
            <a:lvl2pPr>
              <a:defRPr sz="2400">
                <a:latin typeface="宋体" panose="02010600030101010101" pitchFamily="2" charset="-122"/>
                <a:ea typeface="宋体" panose="02010600030101010101" pitchFamily="2" charset="-122"/>
              </a:defRPr>
            </a:lvl2pPr>
            <a:lvl3pPr>
              <a:defRPr sz="2000">
                <a:latin typeface="宋体" panose="02010600030101010101" pitchFamily="2" charset="-122"/>
                <a:ea typeface="宋体" panose="02010600030101010101" pitchFamily="2" charset="-122"/>
              </a:defRPr>
            </a:lvl3pPr>
            <a:lvl4pPr>
              <a:defRPr sz="1800">
                <a:latin typeface="宋体" panose="02010600030101010101" pitchFamily="2" charset="-122"/>
                <a:ea typeface="宋体" panose="02010600030101010101" pitchFamily="2" charset="-122"/>
              </a:defRPr>
            </a:lvl4pPr>
            <a:lvl5pPr>
              <a:defRPr sz="18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4" name="内容占位符 3"/>
          <p:cNvSpPr>
            <a:spLocks noGrp="1"/>
          </p:cNvSpPr>
          <p:nvPr>
            <p:ph sz="half" idx="2"/>
          </p:nvPr>
        </p:nvSpPr>
        <p:spPr>
          <a:xfrm>
            <a:off x="6197600" y="1481329"/>
            <a:ext cx="5384800" cy="4525963"/>
          </a:xfrm>
        </p:spPr>
        <p:txBody>
          <a:bodyPr/>
          <a:lstStyle>
            <a:lvl1pPr>
              <a:defRPr sz="2800">
                <a:latin typeface="宋体" panose="02010600030101010101" pitchFamily="2" charset="-122"/>
                <a:ea typeface="宋体" panose="02010600030101010101" pitchFamily="2" charset="-122"/>
              </a:defRPr>
            </a:lvl1pPr>
            <a:lvl2pPr>
              <a:defRPr sz="2400">
                <a:latin typeface="宋体" panose="02010600030101010101" pitchFamily="2" charset="-122"/>
                <a:ea typeface="宋体" panose="02010600030101010101" pitchFamily="2" charset="-122"/>
              </a:defRPr>
            </a:lvl2pPr>
            <a:lvl3pPr>
              <a:defRPr sz="2000">
                <a:latin typeface="宋体" panose="02010600030101010101" pitchFamily="2" charset="-122"/>
                <a:ea typeface="宋体" panose="02010600030101010101" pitchFamily="2" charset="-122"/>
              </a:defRPr>
            </a:lvl3pPr>
            <a:lvl4pPr>
              <a:defRPr sz="1800">
                <a:latin typeface="宋体" panose="02010600030101010101" pitchFamily="2" charset="-122"/>
                <a:ea typeface="宋体" panose="02010600030101010101" pitchFamily="2" charset="-122"/>
              </a:defRPr>
            </a:lvl4pPr>
            <a:lvl5pPr>
              <a:defRPr sz="18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5" name="日期占位符 4"/>
          <p:cNvSpPr>
            <a:spLocks noGrp="1"/>
          </p:cNvSpPr>
          <p:nvPr>
            <p:ph type="dt" sz="half" idx="10"/>
          </p:nvPr>
        </p:nvSpPr>
        <p:spPr/>
        <p:txBody>
          <a:bodyPr/>
          <a:lstStyle/>
          <a:p>
            <a:fld id="{DB4BA60E-6AE2-4C2A-9B4A-4A3CF322E983}" type="datetimeFigureOut">
              <a:rPr lang="zh-CN" altLang="en-US" smtClean="0"/>
              <a:t>2024/4/30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13714F-BA05-49E0-95AC-9844C9D2F484}" type="slidenum">
              <a:rPr lang="zh-CN" altLang="en-US" smtClean="0"/>
              <a:t>‹#›</a:t>
            </a:fld>
            <a:endParaRPr lang="zh-CN" altLang="en-US"/>
          </a:p>
        </p:txBody>
      </p:sp>
      <p:sp>
        <p:nvSpPr>
          <p:cNvPr id="8" name="标题 7"/>
          <p:cNvSpPr>
            <a:spLocks noGrp="1"/>
          </p:cNvSpPr>
          <p:nvPr>
            <p:ph type="title"/>
          </p:nvPr>
        </p:nvSpPr>
        <p:spPr/>
        <p:txBody>
          <a:bodyPr rtlCol="0"/>
          <a:lstStyle/>
          <a:p>
            <a:r>
              <a:rPr kumimoji="0" lang="zh-CN" altLang="en-US"/>
              <a:t>单击此处编辑母版标题样式</a:t>
            </a:r>
            <a:endParaRPr kumimoji="0" lang="en-US"/>
          </a:p>
        </p:txBody>
      </p:sp>
    </p:spTree>
    <p:extLst>
      <p:ext uri="{BB962C8B-B14F-4D97-AF65-F5344CB8AC3E}">
        <p14:creationId xmlns:p14="http://schemas.microsoft.com/office/powerpoint/2010/main" val="243373987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pic>
        <p:nvPicPr>
          <p:cNvPr id="12" name="图片 11"/>
          <p:cNvPicPr>
            <a:picLocks noChangeAspect="1"/>
          </p:cNvPicPr>
          <p:nvPr/>
        </p:nvPicPr>
        <p:blipFill>
          <a:blip r:embed="rId2"/>
          <a:stretch>
            <a:fillRect/>
          </a:stretch>
        </p:blipFill>
        <p:spPr>
          <a:xfrm>
            <a:off x="168276" y="6115050"/>
            <a:ext cx="11849100" cy="742950"/>
          </a:xfrm>
          <a:prstGeom prst="rect">
            <a:avLst/>
          </a:prstGeom>
        </p:spPr>
      </p:pic>
      <p:sp>
        <p:nvSpPr>
          <p:cNvPr id="2" name="标题 1"/>
          <p:cNvSpPr>
            <a:spLocks noGrp="1"/>
          </p:cNvSpPr>
          <p:nvPr>
            <p:ph type="title"/>
          </p:nvPr>
        </p:nvSpPr>
        <p:spPr>
          <a:xfrm>
            <a:off x="623392" y="332656"/>
            <a:ext cx="10972800" cy="936104"/>
          </a:xfrm>
        </p:spPr>
        <p:txBody>
          <a:bodyPr anchor="ctr"/>
          <a:lstStyle>
            <a:lvl1pPr>
              <a:defRPr/>
            </a:lvl1pPr>
          </a:lstStyle>
          <a:p>
            <a:r>
              <a:rPr kumimoji="0" lang="zh-CN" altLang="en-US"/>
              <a:t>单击此处编辑母版标题样式</a:t>
            </a:r>
            <a:endParaRPr kumimoji="0" lang="en-US" dirty="0"/>
          </a:p>
        </p:txBody>
      </p:sp>
      <p:sp>
        <p:nvSpPr>
          <p:cNvPr id="3" name="文本占位符 2"/>
          <p:cNvSpPr>
            <a:spLocks noGrp="1"/>
          </p:cNvSpPr>
          <p:nvPr>
            <p:ph type="body" idx="1"/>
          </p:nvPr>
        </p:nvSpPr>
        <p:spPr>
          <a:xfrm>
            <a:off x="609600" y="52560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编辑母版文本样式</a:t>
            </a:r>
          </a:p>
        </p:txBody>
      </p:sp>
      <p:sp>
        <p:nvSpPr>
          <p:cNvPr id="4" name="文本占位符 3"/>
          <p:cNvSpPr>
            <a:spLocks noGrp="1"/>
          </p:cNvSpPr>
          <p:nvPr>
            <p:ph type="body" sz="half" idx="3"/>
          </p:nvPr>
        </p:nvSpPr>
        <p:spPr>
          <a:xfrm>
            <a:off x="6193369" y="52560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编辑母版文本样式</a:t>
            </a:r>
          </a:p>
        </p:txBody>
      </p:sp>
      <p:sp>
        <p:nvSpPr>
          <p:cNvPr id="5" name="内容占位符 4"/>
          <p:cNvSpPr>
            <a:spLocks noGrp="1"/>
          </p:cNvSpPr>
          <p:nvPr>
            <p:ph sz="quarter" idx="2"/>
          </p:nvPr>
        </p:nvSpPr>
        <p:spPr>
          <a:xfrm>
            <a:off x="609600" y="1340769"/>
            <a:ext cx="5386917" cy="3874183"/>
          </a:xfrm>
          <a:ln>
            <a:noFill/>
            <a:prstDash val="sysDash"/>
            <a:miter lim="800000"/>
          </a:ln>
        </p:spPr>
        <p:txBody>
          <a:bodyPr/>
          <a:lstStyle>
            <a:lvl1pPr>
              <a:defRPr sz="2400">
                <a:latin typeface="宋体" panose="02010600030101010101" pitchFamily="2" charset="-122"/>
                <a:ea typeface="宋体" panose="02010600030101010101" pitchFamily="2" charset="-122"/>
              </a:defRPr>
            </a:lvl1pPr>
            <a:lvl2pPr>
              <a:defRPr sz="2000">
                <a:latin typeface="宋体" panose="02010600030101010101" pitchFamily="2" charset="-122"/>
                <a:ea typeface="宋体" panose="02010600030101010101" pitchFamily="2" charset="-122"/>
              </a:defRPr>
            </a:lvl2pPr>
            <a:lvl3pPr>
              <a:defRPr sz="1800">
                <a:latin typeface="宋体" panose="02010600030101010101" pitchFamily="2" charset="-122"/>
                <a:ea typeface="宋体" panose="02010600030101010101" pitchFamily="2" charset="-122"/>
              </a:defRPr>
            </a:lvl3pPr>
            <a:lvl4pPr>
              <a:defRPr sz="1600">
                <a:latin typeface="宋体" panose="02010600030101010101" pitchFamily="2" charset="-122"/>
                <a:ea typeface="宋体" panose="02010600030101010101" pitchFamily="2" charset="-122"/>
              </a:defRPr>
            </a:lvl4pPr>
            <a:lvl5pPr>
              <a:defRPr sz="16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6" name="内容占位符 5"/>
          <p:cNvSpPr>
            <a:spLocks noGrp="1"/>
          </p:cNvSpPr>
          <p:nvPr>
            <p:ph sz="quarter" idx="4"/>
          </p:nvPr>
        </p:nvSpPr>
        <p:spPr>
          <a:xfrm>
            <a:off x="6193368" y="1340768"/>
            <a:ext cx="5389033" cy="3874182"/>
          </a:xfrm>
          <a:ln>
            <a:noFill/>
            <a:prstDash val="sysDash"/>
            <a:miter lim="800000"/>
          </a:ln>
        </p:spPr>
        <p:txBody>
          <a:bodyPr/>
          <a:lstStyle>
            <a:lvl1pPr>
              <a:spcBef>
                <a:spcPts val="0"/>
              </a:spcBef>
              <a:defRPr sz="2400">
                <a:latin typeface="宋体" panose="02010600030101010101" pitchFamily="2" charset="-122"/>
                <a:ea typeface="宋体" panose="02010600030101010101" pitchFamily="2" charset="-122"/>
              </a:defRPr>
            </a:lvl1pPr>
            <a:lvl2pPr>
              <a:defRPr sz="2000">
                <a:latin typeface="宋体" panose="02010600030101010101" pitchFamily="2" charset="-122"/>
                <a:ea typeface="宋体" panose="02010600030101010101" pitchFamily="2" charset="-122"/>
              </a:defRPr>
            </a:lvl2pPr>
            <a:lvl3pPr>
              <a:defRPr sz="1800">
                <a:latin typeface="宋体" panose="02010600030101010101" pitchFamily="2" charset="-122"/>
                <a:ea typeface="宋体" panose="02010600030101010101" pitchFamily="2" charset="-122"/>
              </a:defRPr>
            </a:lvl3pPr>
            <a:lvl4pPr>
              <a:defRPr sz="1600">
                <a:latin typeface="宋体" panose="02010600030101010101" pitchFamily="2" charset="-122"/>
                <a:ea typeface="宋体" panose="02010600030101010101" pitchFamily="2" charset="-122"/>
              </a:defRPr>
            </a:lvl4pPr>
            <a:lvl5pPr>
              <a:defRPr sz="16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7" name="日期占位符 6"/>
          <p:cNvSpPr>
            <a:spLocks noGrp="1"/>
          </p:cNvSpPr>
          <p:nvPr>
            <p:ph type="dt" sz="half" idx="10"/>
          </p:nvPr>
        </p:nvSpPr>
        <p:spPr/>
        <p:txBody>
          <a:bodyPr/>
          <a:lstStyle/>
          <a:p>
            <a:fld id="{DB4BA60E-6AE2-4C2A-9B4A-4A3CF322E983}" type="datetimeFigureOut">
              <a:rPr lang="zh-CN" altLang="en-US" smtClean="0"/>
              <a:t>2024/4/30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213714F-BA05-49E0-95AC-9844C9D2F484}" type="slidenum">
              <a:rPr lang="zh-CN" altLang="en-US" smtClean="0"/>
              <a:t>‹#›</a:t>
            </a:fld>
            <a:endParaRPr lang="zh-CN" altLang="en-US"/>
          </a:p>
        </p:txBody>
      </p:sp>
      <p:pic>
        <p:nvPicPr>
          <p:cNvPr id="14"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3510753667"/>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DB4BA60E-6AE2-4C2A-9B4A-4A3CF322E983}" type="datetimeFigureOut">
              <a:rPr lang="zh-CN" altLang="en-US" smtClean="0"/>
              <a:t>2024/4/30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213714F-BA05-49E0-95AC-9844C9D2F484}" type="slidenum">
              <a:rPr lang="zh-CN" altLang="en-US" smtClean="0"/>
              <a:t>‹#›</a:t>
            </a:fld>
            <a:endParaRPr lang="zh-CN" altLang="en-US"/>
          </a:p>
        </p:txBody>
      </p:sp>
      <p:sp>
        <p:nvSpPr>
          <p:cNvPr id="6" name="标题 5"/>
          <p:cNvSpPr>
            <a:spLocks noGrp="1"/>
          </p:cNvSpPr>
          <p:nvPr>
            <p:ph type="title"/>
          </p:nvPr>
        </p:nvSpPr>
        <p:spPr/>
        <p:txBody>
          <a:bodyPr rtlCol="0"/>
          <a:lstStyle/>
          <a:p>
            <a:r>
              <a:rPr kumimoji="0" lang="zh-CN" altLang="en-US"/>
              <a:t>单击此处编辑母版标题样式</a:t>
            </a:r>
            <a:endParaRPr kumimoji="0" lang="en-US"/>
          </a:p>
        </p:txBody>
      </p:sp>
    </p:spTree>
    <p:extLst>
      <p:ext uri="{BB962C8B-B14F-4D97-AF65-F5344CB8AC3E}">
        <p14:creationId xmlns:p14="http://schemas.microsoft.com/office/powerpoint/2010/main" val="4035538019"/>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B4BA60E-6AE2-4C2A-9B4A-4A3CF322E983}" type="datetimeFigureOut">
              <a:rPr lang="zh-CN" altLang="en-US" smtClean="0"/>
              <a:t>2024/4/30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213714F-BA05-49E0-95AC-9844C9D2F484}" type="slidenum">
              <a:rPr lang="zh-CN" altLang="en-US" smtClean="0"/>
              <a:t>‹#›</a:t>
            </a:fld>
            <a:endParaRPr lang="zh-CN" altLang="en-US"/>
          </a:p>
        </p:txBody>
      </p:sp>
    </p:spTree>
    <p:extLst>
      <p:ext uri="{BB962C8B-B14F-4D97-AF65-F5344CB8AC3E}">
        <p14:creationId xmlns:p14="http://schemas.microsoft.com/office/powerpoint/2010/main" val="40999698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a:blip r:embed="rId2"/>
          <a:stretch>
            <a:fillRect/>
          </a:stretch>
        </p:blipFill>
        <p:spPr>
          <a:xfrm>
            <a:off x="174624" y="6115050"/>
            <a:ext cx="11849100" cy="742950"/>
          </a:xfrm>
          <a:prstGeom prst="rect">
            <a:avLst/>
          </a:prstGeom>
        </p:spPr>
      </p:pic>
      <p:sp>
        <p:nvSpPr>
          <p:cNvPr id="2" name="标题 1"/>
          <p:cNvSpPr>
            <a:spLocks noGrp="1"/>
          </p:cNvSpPr>
          <p:nvPr>
            <p:ph type="title"/>
          </p:nvPr>
        </p:nvSpPr>
        <p:spPr>
          <a:xfrm>
            <a:off x="1219200" y="4876800"/>
            <a:ext cx="9975701" cy="457200"/>
          </a:xfrm>
        </p:spPr>
        <p:txBody>
          <a:bodyPr vert="horz" anchor="t">
            <a:noAutofit/>
            <a:sp3d prstMaterial="softEdge">
              <a:bevelT w="0" h="0"/>
            </a:sp3d>
          </a:bodyPr>
          <a:lstStyle>
            <a:lvl1pPr algn="r">
              <a:buNone/>
              <a:defRPr sz="2500" b="0">
                <a:solidFill>
                  <a:schemeClr val="accent1"/>
                </a:solidFill>
                <a:effectLst/>
              </a:defRPr>
            </a:lvl1pPr>
          </a:lstStyle>
          <a:p>
            <a:r>
              <a:rPr kumimoji="0" lang="zh-CN" altLang="en-US"/>
              <a:t>单击此处编辑母版标题样式</a:t>
            </a:r>
            <a:endParaRPr kumimoji="0" lang="en-US"/>
          </a:p>
        </p:txBody>
      </p:sp>
      <p:sp>
        <p:nvSpPr>
          <p:cNvPr id="3" name="文本占位符 2"/>
          <p:cNvSpPr>
            <a:spLocks noGrp="1"/>
          </p:cNvSpPr>
          <p:nvPr>
            <p:ph type="body" idx="2"/>
          </p:nvPr>
        </p:nvSpPr>
        <p:spPr>
          <a:xfrm>
            <a:off x="5892800" y="5355102"/>
            <a:ext cx="5299456" cy="914400"/>
          </a:xfrm>
        </p:spPr>
        <p:txBody>
          <a:bodyPr/>
          <a:lstStyle>
            <a:lvl1pPr marL="0" indent="0" algn="r">
              <a:buNone/>
              <a:defRPr sz="1600">
                <a:latin typeface="宋体" panose="02010600030101010101" pitchFamily="2" charset="-122"/>
                <a:ea typeface="宋体" panose="02010600030101010101" pitchFamily="2" charset="-122"/>
              </a:defRPr>
            </a:lvl1pPr>
            <a:lvl2pPr>
              <a:buNone/>
              <a:defRPr sz="1200"/>
            </a:lvl2pPr>
            <a:lvl3pPr>
              <a:buNone/>
              <a:defRPr sz="1000"/>
            </a:lvl3pPr>
            <a:lvl4pPr>
              <a:buNone/>
              <a:defRPr sz="900"/>
            </a:lvl4pPr>
            <a:lvl5pPr>
              <a:buNone/>
              <a:defRPr sz="900"/>
            </a:lvl5pPr>
          </a:lstStyle>
          <a:p>
            <a:pPr lvl="0" eaLnBrk="1" latinLnBrk="0" hangingPunct="1"/>
            <a:r>
              <a:rPr kumimoji="0" lang="zh-CN" altLang="en-US"/>
              <a:t>编辑母版文本样式</a:t>
            </a:r>
          </a:p>
        </p:txBody>
      </p:sp>
      <p:sp>
        <p:nvSpPr>
          <p:cNvPr id="4" name="内容占位符 3"/>
          <p:cNvSpPr>
            <a:spLocks noGrp="1"/>
          </p:cNvSpPr>
          <p:nvPr>
            <p:ph sz="half" idx="1"/>
          </p:nvPr>
        </p:nvSpPr>
        <p:spPr>
          <a:xfrm>
            <a:off x="1219200" y="404664"/>
            <a:ext cx="9973056" cy="4441656"/>
          </a:xfrm>
        </p:spPr>
        <p:txBody>
          <a:bodyPr/>
          <a:lstStyle>
            <a:lvl1pPr>
              <a:defRPr sz="3200">
                <a:latin typeface="宋体" panose="02010600030101010101" pitchFamily="2" charset="-122"/>
                <a:ea typeface="宋体" panose="02010600030101010101" pitchFamily="2" charset="-122"/>
              </a:defRPr>
            </a:lvl1pPr>
            <a:lvl2pPr>
              <a:defRPr sz="2800">
                <a:latin typeface="宋体" panose="02010600030101010101" pitchFamily="2" charset="-122"/>
                <a:ea typeface="宋体" panose="02010600030101010101" pitchFamily="2" charset="-122"/>
              </a:defRPr>
            </a:lvl2pPr>
            <a:lvl3pPr>
              <a:defRPr sz="2400">
                <a:latin typeface="宋体" panose="02010600030101010101" pitchFamily="2" charset="-122"/>
                <a:ea typeface="宋体" panose="02010600030101010101" pitchFamily="2" charset="-122"/>
              </a:defRPr>
            </a:lvl3pPr>
            <a:lvl4pPr>
              <a:defRPr sz="2000">
                <a:latin typeface="宋体" panose="02010600030101010101" pitchFamily="2" charset="-122"/>
                <a:ea typeface="宋体" panose="02010600030101010101" pitchFamily="2" charset="-122"/>
              </a:defRPr>
            </a:lvl4pPr>
            <a:lvl5pPr>
              <a:defRPr sz="2000">
                <a:latin typeface="宋体" panose="02010600030101010101" pitchFamily="2" charset="-122"/>
                <a:ea typeface="宋体" panose="02010600030101010101" pitchFamily="2" charset="-122"/>
              </a:defRPr>
            </a:lvl5p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dirty="0"/>
          </a:p>
        </p:txBody>
      </p:sp>
      <p:sp>
        <p:nvSpPr>
          <p:cNvPr id="5" name="日期占位符 4"/>
          <p:cNvSpPr>
            <a:spLocks noGrp="1"/>
          </p:cNvSpPr>
          <p:nvPr>
            <p:ph type="dt" sz="half" idx="10"/>
          </p:nvPr>
        </p:nvSpPr>
        <p:spPr>
          <a:xfrm>
            <a:off x="8969376" y="6407944"/>
            <a:ext cx="2560320" cy="365760"/>
          </a:xfrm>
        </p:spPr>
        <p:txBody>
          <a:bodyPr/>
          <a:lstStyle/>
          <a:p>
            <a:fld id="{DB4BA60E-6AE2-4C2A-9B4A-4A3CF322E983}" type="datetimeFigureOut">
              <a:rPr lang="zh-CN" altLang="en-US" smtClean="0"/>
              <a:t>2024/4/30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13714F-BA05-49E0-95AC-9844C9D2F484}" type="slidenum">
              <a:rPr lang="zh-CN" altLang="en-US" smtClean="0"/>
              <a:t>‹#›</a:t>
            </a:fld>
            <a:endParaRPr lang="zh-CN" altLang="en-US"/>
          </a:p>
        </p:txBody>
      </p:sp>
      <p:pic>
        <p:nvPicPr>
          <p:cNvPr id="11"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3365269875"/>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pic>
        <p:nvPicPr>
          <p:cNvPr id="16" name="图片 15"/>
          <p:cNvPicPr>
            <a:picLocks noChangeAspect="1"/>
          </p:cNvPicPr>
          <p:nvPr/>
        </p:nvPicPr>
        <p:blipFill>
          <a:blip r:embed="rId2"/>
          <a:stretch>
            <a:fillRect/>
          </a:stretch>
        </p:blipFill>
        <p:spPr>
          <a:xfrm>
            <a:off x="174624" y="6115050"/>
            <a:ext cx="11849100" cy="742950"/>
          </a:xfrm>
          <a:prstGeom prst="rect">
            <a:avLst/>
          </a:prstGeom>
        </p:spPr>
      </p:pic>
      <p:sp>
        <p:nvSpPr>
          <p:cNvPr id="4" name="文本占位符 3"/>
          <p:cNvSpPr>
            <a:spLocks noGrp="1"/>
          </p:cNvSpPr>
          <p:nvPr>
            <p:ph type="body" sz="half" idx="2"/>
          </p:nvPr>
        </p:nvSpPr>
        <p:spPr>
          <a:xfrm>
            <a:off x="1521643" y="5443402"/>
            <a:ext cx="9550400" cy="648232"/>
          </a:xfrm>
          <a:noFill/>
        </p:spPr>
        <p:txBody>
          <a:bodyPr lIns="91440" tIns="0" rIns="91440" anchor="t"/>
          <a:lstStyle>
            <a:lvl1pPr marL="0" marR="18415" indent="0" algn="r">
              <a:buNone/>
              <a:defRPr sz="1400"/>
            </a:lvl1pPr>
            <a:lvl2pPr>
              <a:defRPr sz="1200"/>
            </a:lvl2pPr>
            <a:lvl3pPr>
              <a:defRPr sz="1000"/>
            </a:lvl3pPr>
            <a:lvl4pPr>
              <a:defRPr sz="900"/>
            </a:lvl4pPr>
            <a:lvl5pPr>
              <a:defRPr sz="900"/>
            </a:lvl5pPr>
          </a:lstStyle>
          <a:p>
            <a:pPr lvl="0" eaLnBrk="1" latinLnBrk="0" hangingPunct="1"/>
            <a:r>
              <a:rPr kumimoji="0" lang="zh-CN" altLang="en-US"/>
              <a:t>编辑母版文本样式</a:t>
            </a:r>
          </a:p>
        </p:txBody>
      </p:sp>
      <p:sp>
        <p:nvSpPr>
          <p:cNvPr id="3" name="图片占位符 2"/>
          <p:cNvSpPr>
            <a:spLocks noGrp="1"/>
          </p:cNvSpPr>
          <p:nvPr>
            <p:ph type="pic" idx="1"/>
          </p:nvPr>
        </p:nvSpPr>
        <p:spPr>
          <a:xfrm>
            <a:off x="304800" y="548680"/>
            <a:ext cx="11582400" cy="4030408"/>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zh-CN" altLang="en-US"/>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lstStyle>
          <a:p>
            <a:fld id="{DB4BA60E-6AE2-4C2A-9B4A-4A3CF322E983}" type="datetimeFigureOut">
              <a:rPr lang="zh-CN" altLang="en-US" smtClean="0"/>
              <a:t>2024/4/30</a:t>
            </a:fld>
            <a:endParaRPr lang="zh-CN" altLang="en-US"/>
          </a:p>
        </p:txBody>
      </p:sp>
      <p:sp>
        <p:nvSpPr>
          <p:cNvPr id="6" name="页脚占位符 5"/>
          <p:cNvSpPr>
            <a:spLocks noGrp="1"/>
          </p:cNvSpPr>
          <p:nvPr>
            <p:ph type="ftr" sz="quarter" idx="11"/>
          </p:nvPr>
        </p:nvSpPr>
        <p:spPr>
          <a:xfrm>
            <a:off x="5840097" y="6407945"/>
            <a:ext cx="3134241" cy="365125"/>
          </a:xfrm>
        </p:spPr>
        <p:txBody>
          <a:bodyPr/>
          <a:lstStyle>
            <a:lvl1pPr>
              <a:defRPr>
                <a:solidFill>
                  <a:schemeClr val="tx1"/>
                </a:solidFill>
              </a:defRPr>
            </a:lvl1pPr>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lstStyle>
          <a:p>
            <a:fld id="{0213714F-BA05-49E0-95AC-9844C9D2F484}" type="slidenum">
              <a:rPr lang="zh-CN" altLang="en-US" smtClean="0"/>
              <a:t>‹#›</a:t>
            </a:fld>
            <a:endParaRPr lang="zh-CN" altLang="en-US"/>
          </a:p>
        </p:txBody>
      </p:sp>
      <p:sp>
        <p:nvSpPr>
          <p:cNvPr id="2" name="标题 1"/>
          <p:cNvSpPr>
            <a:spLocks noGrp="1"/>
          </p:cNvSpPr>
          <p:nvPr>
            <p:ph type="title"/>
          </p:nvPr>
        </p:nvSpPr>
        <p:spPr>
          <a:xfrm>
            <a:off x="304800"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zh-CN" altLang="en-US"/>
              <a:t>单击此处编辑母版标题样式</a:t>
            </a:r>
            <a:endParaRPr kumimoji="0" lang="en-US" dirty="0"/>
          </a:p>
        </p:txBody>
      </p:sp>
      <p:sp>
        <p:nvSpPr>
          <p:cNvPr id="12" name="燕尾形 11"/>
          <p:cNvSpPr/>
          <p:nvPr/>
        </p:nvSpPr>
        <p:spPr>
          <a:xfrm>
            <a:off x="11552149"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
        <p:nvSpPr>
          <p:cNvPr id="13" name="燕尾形 12"/>
          <p:cNvSpPr/>
          <p:nvPr/>
        </p:nvSpPr>
        <p:spPr>
          <a:xfrm>
            <a:off x="11303595"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pic>
        <p:nvPicPr>
          <p:cNvPr id="14" name="Picture 3"/>
          <p:cNvPicPr>
            <a:picLocks noChangeAspect="1" noChangeArrowheads="1"/>
          </p:cNvPicPr>
          <p:nvPr/>
        </p:nvPicPr>
        <p:blipFill>
          <a:blip r:embed="rId3"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3251658850"/>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p:nvPicPr>
        <p:blipFill>
          <a:blip r:embed="rId14"/>
          <a:stretch>
            <a:fillRect/>
          </a:stretch>
        </p:blipFill>
        <p:spPr>
          <a:xfrm>
            <a:off x="174624" y="6115050"/>
            <a:ext cx="11849100" cy="742950"/>
          </a:xfrm>
          <a:prstGeom prst="rect">
            <a:avLst/>
          </a:prstGeom>
        </p:spPr>
      </p:pic>
      <p:sp>
        <p:nvSpPr>
          <p:cNvPr id="9" name="标题占位符 8"/>
          <p:cNvSpPr>
            <a:spLocks noGrp="1"/>
          </p:cNvSpPr>
          <p:nvPr>
            <p:ph type="title"/>
          </p:nvPr>
        </p:nvSpPr>
        <p:spPr>
          <a:xfrm>
            <a:off x="609600" y="332656"/>
            <a:ext cx="10972800" cy="864096"/>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dirty="0"/>
              <a:t>单击此处编辑母版标题样式</a:t>
            </a:r>
            <a:endParaRPr kumimoji="0" lang="en-US" dirty="0"/>
          </a:p>
        </p:txBody>
      </p:sp>
      <p:sp>
        <p:nvSpPr>
          <p:cNvPr id="30" name="文本占位符 29"/>
          <p:cNvSpPr>
            <a:spLocks noGrp="1"/>
          </p:cNvSpPr>
          <p:nvPr>
            <p:ph type="body" idx="1"/>
          </p:nvPr>
        </p:nvSpPr>
        <p:spPr>
          <a:xfrm>
            <a:off x="609600" y="1268761"/>
            <a:ext cx="10972800" cy="4738531"/>
          </a:xfrm>
          <a:prstGeom prst="rect">
            <a:avLst/>
          </a:prstGeom>
        </p:spPr>
        <p:txBody>
          <a:bodyPr vert="horz">
            <a:normAutofit/>
          </a:bodyPr>
          <a:lstStyle/>
          <a:p>
            <a:pPr lvl="0" eaLnBrk="1" latinLnBrk="0" hangingPunct="1"/>
            <a:r>
              <a:rPr kumimoji="0" lang="zh-CN" altLang="en-US" dirty="0"/>
              <a:t>单击此处编辑母版文本样式</a:t>
            </a:r>
          </a:p>
          <a:p>
            <a:pPr lvl="1" eaLnBrk="1" latinLnBrk="0" hangingPunct="1"/>
            <a:r>
              <a:rPr kumimoji="0" lang="zh-CN" altLang="en-US" dirty="0"/>
              <a:t>第二级</a:t>
            </a:r>
          </a:p>
          <a:p>
            <a:pPr lvl="2" eaLnBrk="1" latinLnBrk="0" hangingPunct="1"/>
            <a:r>
              <a:rPr kumimoji="0" lang="zh-CN" altLang="en-US" dirty="0"/>
              <a:t>第三级</a:t>
            </a:r>
          </a:p>
          <a:p>
            <a:pPr lvl="3" eaLnBrk="1" latinLnBrk="0" hangingPunct="1"/>
            <a:r>
              <a:rPr kumimoji="0" lang="zh-CN" altLang="en-US" dirty="0"/>
              <a:t>第四级</a:t>
            </a:r>
          </a:p>
          <a:p>
            <a:pPr lvl="4" eaLnBrk="1" latinLnBrk="0" hangingPunct="1"/>
            <a:r>
              <a:rPr kumimoji="0" lang="zh-CN" altLang="en-US" dirty="0"/>
              <a:t>第五级</a:t>
            </a:r>
            <a:endParaRPr kumimoji="0" lang="en-US" dirty="0"/>
          </a:p>
        </p:txBody>
      </p:sp>
      <p:sp>
        <p:nvSpPr>
          <p:cNvPr id="10" name="日期占位符 9"/>
          <p:cNvSpPr>
            <a:spLocks noGrp="1"/>
          </p:cNvSpPr>
          <p:nvPr>
            <p:ph type="dt" sz="half" idx="2"/>
          </p:nvPr>
        </p:nvSpPr>
        <p:spPr>
          <a:xfrm>
            <a:off x="8969376" y="6407944"/>
            <a:ext cx="2560320" cy="365760"/>
          </a:xfrm>
          <a:prstGeom prst="rect">
            <a:avLst/>
          </a:prstGeom>
        </p:spPr>
        <p:txBody>
          <a:bodyPr vert="horz" anchor="b"/>
          <a:lstStyle>
            <a:lvl1pPr algn="l" eaLnBrk="1" latinLnBrk="0" hangingPunct="1">
              <a:defRPr kumimoji="0" sz="1000">
                <a:solidFill>
                  <a:schemeClr val="tx1"/>
                </a:solidFill>
              </a:defRPr>
            </a:lvl1pPr>
          </a:lstStyle>
          <a:p>
            <a:fld id="{DB4BA60E-6AE2-4C2A-9B4A-4A3CF322E983}" type="datetimeFigureOut">
              <a:rPr lang="zh-CN" altLang="en-US" smtClean="0"/>
              <a:t>2024/4/30</a:t>
            </a:fld>
            <a:endParaRPr lang="zh-CN" altLang="en-US"/>
          </a:p>
        </p:txBody>
      </p:sp>
      <p:sp>
        <p:nvSpPr>
          <p:cNvPr id="22" name="页脚占位符 21"/>
          <p:cNvSpPr>
            <a:spLocks noGrp="1"/>
          </p:cNvSpPr>
          <p:nvPr>
            <p:ph type="ftr" sz="quarter" idx="3"/>
          </p:nvPr>
        </p:nvSpPr>
        <p:spPr>
          <a:xfrm>
            <a:off x="5840097" y="6407945"/>
            <a:ext cx="3134241" cy="365125"/>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18" name="灯片编号占位符 17"/>
          <p:cNvSpPr>
            <a:spLocks noGrp="1"/>
          </p:cNvSpPr>
          <p:nvPr>
            <p:ph type="sldNum" sz="quarter" idx="4"/>
          </p:nvPr>
        </p:nvSpPr>
        <p:spPr>
          <a:xfrm>
            <a:off x="11529696" y="6407945"/>
            <a:ext cx="487680" cy="365125"/>
          </a:xfrm>
          <a:prstGeom prst="rect">
            <a:avLst/>
          </a:prstGeom>
        </p:spPr>
        <p:txBody>
          <a:bodyPr vert="horz" anchor="b"/>
          <a:lstStyle>
            <a:lvl1pPr algn="r" eaLnBrk="1" latinLnBrk="0" hangingPunct="1">
              <a:defRPr kumimoji="0" sz="1000" b="0">
                <a:solidFill>
                  <a:schemeClr val="tx1"/>
                </a:solidFill>
              </a:defRPr>
            </a:lvl1pPr>
          </a:lstStyle>
          <a:p>
            <a:fld id="{0213714F-BA05-49E0-95AC-9844C9D2F484}" type="slidenum">
              <a:rPr lang="zh-CN" altLang="en-US" smtClean="0"/>
              <a:t>‹#›</a:t>
            </a:fld>
            <a:endParaRPr lang="zh-CN" altLang="en-US"/>
          </a:p>
        </p:txBody>
      </p:sp>
      <p:pic>
        <p:nvPicPr>
          <p:cNvPr id="3" name="Picture 3"/>
          <p:cNvPicPr>
            <a:picLocks noChangeAspect="1" noChangeArrowheads="1"/>
          </p:cNvPicPr>
          <p:nvPr/>
        </p:nvPicPr>
        <p:blipFill>
          <a:blip r:embed="rId15" cstate="print"/>
          <a:srcRect/>
          <a:stretch>
            <a:fillRect/>
          </a:stretch>
        </p:blipFill>
        <p:spPr bwMode="auto">
          <a:xfrm>
            <a:off x="139700" y="36000"/>
            <a:ext cx="11912600" cy="114300"/>
          </a:xfrm>
          <a:prstGeom prst="rect">
            <a:avLst/>
          </a:prstGeom>
          <a:noFill/>
          <a:ln w="9525">
            <a:noFill/>
            <a:miter lim="800000"/>
            <a:headEnd/>
            <a:tailEnd/>
          </a:ln>
        </p:spPr>
      </p:pic>
    </p:spTree>
    <p:extLst>
      <p:ext uri="{BB962C8B-B14F-4D97-AF65-F5344CB8AC3E}">
        <p14:creationId xmlns:p14="http://schemas.microsoft.com/office/powerpoint/2010/main" val="103031569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b="1" kern="1200">
          <a:solidFill>
            <a:schemeClr val="tx1"/>
          </a:solidFill>
          <a:latin typeface="宋体" panose="02010600030101010101" pitchFamily="2" charset="-122"/>
          <a:ea typeface="宋体" panose="02010600030101010101" pitchFamily="2" charset="-122"/>
          <a:cs typeface="+mn-cs"/>
        </a:defRPr>
      </a:lvl1pPr>
      <a:lvl2pPr marL="621665" indent="-228600" algn="l" rtl="0" eaLnBrk="1" latinLnBrk="0" hangingPunct="1">
        <a:spcBef>
          <a:spcPts val="325"/>
        </a:spcBef>
        <a:buClr>
          <a:schemeClr val="accent1"/>
        </a:buClr>
        <a:buFont typeface="Verdana" panose="020B0604030504040204"/>
        <a:buChar char="◦"/>
        <a:defRPr kumimoji="0" sz="2300" b="1" kern="1200">
          <a:solidFill>
            <a:schemeClr val="tx1"/>
          </a:solidFill>
          <a:latin typeface="宋体" panose="02010600030101010101" pitchFamily="2" charset="-122"/>
          <a:ea typeface="宋体" panose="02010600030101010101" pitchFamily="2" charset="-122"/>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b="1" kern="1200">
          <a:solidFill>
            <a:schemeClr val="tx1"/>
          </a:solidFill>
          <a:latin typeface="宋体" panose="02010600030101010101" pitchFamily="2" charset="-122"/>
          <a:ea typeface="宋体" panose="02010600030101010101" pitchFamily="2" charset="-122"/>
          <a:cs typeface="+mn-cs"/>
        </a:defRPr>
      </a:lvl3pPr>
      <a:lvl4pPr marL="1143000" indent="-228600" algn="l" rtl="0" eaLnBrk="1" latinLnBrk="0" hangingPunct="1">
        <a:spcBef>
          <a:spcPts val="350"/>
        </a:spcBef>
        <a:buClr>
          <a:schemeClr val="accent2"/>
        </a:buClr>
        <a:buFont typeface="Wingdings 2" panose="05020102010507070707"/>
        <a:buChar char=""/>
        <a:defRPr kumimoji="0" sz="1900" b="1" kern="1200">
          <a:solidFill>
            <a:schemeClr val="tx1"/>
          </a:solidFill>
          <a:latin typeface="宋体" panose="02010600030101010101" pitchFamily="2" charset="-122"/>
          <a:ea typeface="宋体" panose="02010600030101010101" pitchFamily="2" charset="-122"/>
          <a:cs typeface="+mn-cs"/>
        </a:defRPr>
      </a:lvl4pPr>
      <a:lvl5pPr marL="1371600" indent="-228600" algn="l" rtl="0" eaLnBrk="1" latinLnBrk="0" hangingPunct="1">
        <a:spcBef>
          <a:spcPts val="350"/>
        </a:spcBef>
        <a:buClr>
          <a:schemeClr val="accent2"/>
        </a:buClr>
        <a:buFont typeface="Wingdings 2" panose="05020102010507070707"/>
        <a:buChar char=""/>
        <a:defRPr kumimoji="0" sz="1800" b="1" kern="1200">
          <a:solidFill>
            <a:schemeClr val="tx1"/>
          </a:solidFill>
          <a:latin typeface="宋体" panose="02010600030101010101" pitchFamily="2" charset="-122"/>
          <a:ea typeface="宋体" panose="02010600030101010101" pitchFamily="2" charset="-122"/>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BE5FF05-81B3-4D30-9105-4AC0EEB0E4CA}"/>
              </a:ext>
            </a:extLst>
          </p:cNvPr>
          <p:cNvSpPr>
            <a:spLocks noGrp="1"/>
          </p:cNvSpPr>
          <p:nvPr>
            <p:ph type="ctrTitle"/>
          </p:nvPr>
        </p:nvSpPr>
        <p:spPr/>
        <p:txBody>
          <a:bodyPr/>
          <a:lstStyle/>
          <a:p>
            <a:pPr marR="0" rtl="0"/>
            <a:r>
              <a:rPr lang="zh-CN" altLang="en-US" b="0" i="0" u="none" strike="noStrike" kern="2200" baseline="0" dirty="0">
                <a:latin typeface="宋体" panose="02010600030101010101" pitchFamily="2" charset="-122"/>
                <a:ea typeface="宋体" panose="02010600030101010101" pitchFamily="2" charset="-122"/>
              </a:rPr>
              <a:t>第十章 社会团体和公益事业法规与政策</a:t>
            </a:r>
          </a:p>
        </p:txBody>
      </p:sp>
      <p:sp>
        <p:nvSpPr>
          <p:cNvPr id="4" name="副标题 3">
            <a:extLst>
              <a:ext uri="{FF2B5EF4-FFF2-40B4-BE49-F238E27FC236}">
                <a16:creationId xmlns:a16="http://schemas.microsoft.com/office/drawing/2014/main" id="{8E4F2FBB-550F-4291-994D-2C0DD8925496}"/>
              </a:ext>
            </a:extLst>
          </p:cNvPr>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25116481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9A4F5A2-55E1-4E9E-B9B8-92C6EBEC838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942A493-F04F-484B-996F-2D540388452B}"/>
              </a:ext>
            </a:extLst>
          </p:cNvPr>
          <p:cNvSpPr>
            <a:spLocks noGrp="1"/>
          </p:cNvSpPr>
          <p:nvPr>
            <p:ph type="body" idx="1"/>
          </p:nvPr>
        </p:nvSpPr>
        <p:spPr/>
        <p:txBody>
          <a:bodyPr>
            <a:normAutofit/>
          </a:bodyPr>
          <a:lstStyle/>
          <a:p>
            <a:pPr marR="0" lvl="0" rtl="0"/>
            <a:r>
              <a:rPr lang="zh-CN" altLang="en-US" b="0" i="0" u="none" strike="noStrike" kern="2200" baseline="0" dirty="0">
                <a:latin typeface="Times New Roman" panose="02020603050405020304" pitchFamily="18" charset="0"/>
                <a:ea typeface="微软雅黑" panose="020B0503020204020204" pitchFamily="34" charset="-122"/>
              </a:rPr>
              <a:t>二、社会团体管理</a:t>
            </a:r>
          </a:p>
          <a:p>
            <a:pPr marR="0" lvl="0" rtl="0"/>
            <a:r>
              <a:rPr lang="zh-CN" altLang="en-US" b="0" i="0" u="none" strike="noStrike" baseline="0" dirty="0">
                <a:latin typeface="宋体" panose="02010600030101010101" pitchFamily="2" charset="-122"/>
                <a:ea typeface="宋体" panose="02010600030101010101" pitchFamily="2" charset="-122"/>
              </a:rPr>
              <a:t>社会团体依法登记取得法人资格后，可依照法律、法规及其章程开展活动，任何组织和个人不得非法干涉。法律赋予了社会团体极大的自主权，反过来社会团体也需接受外部监督以维护法律的尊严。因而，加强对社会团体的外部监督与管理，引导社会团体建立健全组织内部治理，是确保社会团体健康有序发展的重要条件，是确保社会稳定、国家发展的重要机制。</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3048464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0E56095-330C-42CA-953A-9196DC0FD0B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9BE3164D-9DE8-4F1A-B524-13F5A8D78C25}"/>
              </a:ext>
            </a:extLst>
          </p:cNvPr>
          <p:cNvSpPr>
            <a:spLocks noGrp="1"/>
          </p:cNvSpPr>
          <p:nvPr>
            <p:ph type="body" idx="1"/>
          </p:nvPr>
        </p:nvSpPr>
        <p:spPr/>
        <p:txBody>
          <a:bodyPr>
            <a:normAutofit lnSpcReduction="10000"/>
          </a:bodyPr>
          <a:lstStyle/>
          <a:p>
            <a:pPr marR="0" lvl="0" rtl="0"/>
            <a:r>
              <a:rPr lang="zh-CN" altLang="en-US" b="0" i="0" u="none" strike="noStrike" kern="100" baseline="0" dirty="0">
                <a:latin typeface="宋体" panose="02010600030101010101" pitchFamily="2" charset="-122"/>
                <a:ea typeface="宋体" panose="02010600030101010101" pitchFamily="2" charset="-122"/>
              </a:rPr>
              <a:t>（一）社会团体分支机构管理</a:t>
            </a:r>
          </a:p>
          <a:p>
            <a:pPr marR="0" lvl="1" rtl="0"/>
            <a:r>
              <a:rPr lang="zh-CN" altLang="en-US" b="0" i="0" u="none" strike="noStrike" baseline="0" dirty="0">
                <a:latin typeface="宋体" panose="02010600030101010101" pitchFamily="2" charset="-122"/>
                <a:ea typeface="宋体" panose="02010600030101010101" pitchFamily="2" charset="-122"/>
              </a:rPr>
              <a:t>社会团体的分支机构是社会团体设立的专门从事该社会团体某项业务活动的机构。代表机构是社会团体在其活动区域内设置的代表该社会团体开展活动、承办事项的机构。社会团体设立分支机构、代表机构应当经业务主管单位审查同意后，向负责该社会团体登记的登记管理机关提出申请。经登记管理机关登记后，方可开展活动。社会团体不得设立地域性的分支机构。分支机构、代表机构是社会团体的组成部分，不具有法人资格，分支机构不得下设分支机构，应当按照其所属于的社会团体的章程所规定的宗旨和业务范围，在该社会团体授权的范围内开展活动、发展会员。社会团体的分支机构不得再设立分支机构。</a:t>
            </a:r>
          </a:p>
          <a:p>
            <a:pPr marR="0" lvl="1" rtl="0"/>
            <a:r>
              <a:rPr lang="zh-CN" altLang="en-US" b="0" i="0" u="none" strike="noStrike" baseline="0" dirty="0">
                <a:latin typeface="宋体" panose="02010600030101010101" pitchFamily="2" charset="-122"/>
                <a:ea typeface="宋体" panose="02010600030101010101" pitchFamily="2" charset="-122"/>
              </a:rPr>
              <a:t>社会团体应当建立健全管理制度，切实加强对其分支机构、代表机构的监督管理。社会团体应当将分支机构、代表机构的财务、账户纳入社会团体统一管理，不得以设立分支机构、代表机构的名义收取或变相收取管理费、赞助费等，不得将上述机构委托其他组织运营，确保分支机构、代表机构依法办事，按章程开展活动。</a:t>
            </a:r>
          </a:p>
        </p:txBody>
      </p:sp>
    </p:spTree>
    <p:extLst>
      <p:ext uri="{BB962C8B-B14F-4D97-AF65-F5344CB8AC3E}">
        <p14:creationId xmlns:p14="http://schemas.microsoft.com/office/powerpoint/2010/main" val="42143053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F49CC87-20BF-4103-8DE5-A94FE5C8A75D}"/>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3887478-E95F-4966-9812-DC05352FE38C}"/>
              </a:ext>
            </a:extLst>
          </p:cNvPr>
          <p:cNvSpPr>
            <a:spLocks noGrp="1"/>
          </p:cNvSpPr>
          <p:nvPr>
            <p:ph type="body" idx="1"/>
          </p:nvPr>
        </p:nvSpPr>
        <p:spPr/>
        <p:txBody>
          <a:bodyPr>
            <a:normAutofit/>
          </a:bodyPr>
          <a:lstStyle/>
          <a:p>
            <a:pPr marR="0" lvl="0" rtl="0"/>
            <a:r>
              <a:rPr lang="zh-CN" altLang="en-US" b="0" i="0" u="none" strike="noStrike" kern="100" baseline="0" dirty="0">
                <a:latin typeface="宋体" panose="02010600030101010101" pitchFamily="2" charset="-122"/>
                <a:ea typeface="宋体" panose="02010600030101010101" pitchFamily="2" charset="-122"/>
              </a:rPr>
              <a:t>（二）社会团体登记事项管理</a:t>
            </a:r>
          </a:p>
          <a:p>
            <a:pPr marR="0" lvl="1" rtl="0"/>
            <a:r>
              <a:rPr lang="zh-CN" altLang="en-US" b="0" i="0" u="none" strike="noStrike" baseline="0" dirty="0">
                <a:latin typeface="宋体" panose="02010600030101010101" pitchFamily="2" charset="-122"/>
                <a:ea typeface="宋体" panose="02010600030101010101" pitchFamily="2" charset="-122"/>
              </a:rPr>
              <a:t>社会团体的登记事项需要变更的，应当自业务主管单位审查同意之日起</a:t>
            </a:r>
            <a:r>
              <a:rPr lang="en-US" altLang="zh-CN" b="0" i="0" u="none" strike="noStrike" baseline="0" dirty="0">
                <a:latin typeface="宋体" panose="02010600030101010101" pitchFamily="2" charset="-122"/>
                <a:ea typeface="宋体" panose="02010600030101010101" pitchFamily="2" charset="-122"/>
              </a:rPr>
              <a:t>30</a:t>
            </a:r>
            <a:r>
              <a:rPr lang="zh-CN" altLang="en-US" b="0" i="0" u="none" strike="noStrike" baseline="0" dirty="0">
                <a:latin typeface="宋体" panose="02010600030101010101" pitchFamily="2" charset="-122"/>
                <a:ea typeface="宋体" panose="02010600030101010101" pitchFamily="2" charset="-122"/>
              </a:rPr>
              <a:t>日内，向登记管理机关申请变更登记。社会团体修改章程，应当自业务主管单位审查同意之日起</a:t>
            </a:r>
            <a:r>
              <a:rPr lang="en-US" altLang="zh-CN" b="0" i="0" u="none" strike="noStrike" baseline="0" dirty="0">
                <a:latin typeface="宋体" panose="02010600030101010101" pitchFamily="2" charset="-122"/>
                <a:ea typeface="宋体" panose="02010600030101010101" pitchFamily="2" charset="-122"/>
              </a:rPr>
              <a:t>30</a:t>
            </a:r>
            <a:r>
              <a:rPr lang="zh-CN" altLang="en-US" b="0" i="0" u="none" strike="noStrike" baseline="0" dirty="0">
                <a:latin typeface="宋体" panose="02010600030101010101" pitchFamily="2" charset="-122"/>
                <a:ea typeface="宋体" panose="02010600030101010101" pitchFamily="2" charset="-122"/>
              </a:rPr>
              <a:t>日内，报登记管理机关核准。</a:t>
            </a:r>
          </a:p>
          <a:p>
            <a:pPr marR="0" lvl="1" rtl="0"/>
            <a:r>
              <a:rPr lang="zh-CN" altLang="en-US" b="0" i="0" u="none" strike="noStrike" baseline="0" dirty="0">
                <a:latin typeface="宋体" panose="02010600030101010101" pitchFamily="2" charset="-122"/>
                <a:ea typeface="宋体" panose="02010600030101010101" pitchFamily="2" charset="-122"/>
              </a:rPr>
              <a:t>变更流程：负责人在中国社会组织网完成网上填报申请后，由登记管理机关进行形式审查，</a:t>
            </a:r>
            <a:r>
              <a:rPr lang="en-US" altLang="zh-CN" b="0" i="0" u="none" strike="noStrike" baseline="0" dirty="0">
                <a:latin typeface="宋体" panose="02010600030101010101" pitchFamily="2" charset="-122"/>
                <a:ea typeface="宋体" panose="02010600030101010101" pitchFamily="2" charset="-122"/>
              </a:rPr>
              <a:t>10</a:t>
            </a:r>
            <a:r>
              <a:rPr lang="zh-CN" altLang="en-US" b="0" i="0" u="none" strike="noStrike" baseline="0" dirty="0">
                <a:latin typeface="宋体" panose="02010600030101010101" pitchFamily="2" charset="-122"/>
                <a:ea typeface="宋体" panose="02010600030101010101" pitchFamily="2" charset="-122"/>
              </a:rPr>
              <a:t>日内登记管理机关作出批准与否的决定。通过变更申请后，社会团体经业务主管单位审查同意并加盖印章后，向登记大厅提交纸质材料。</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4340904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4BBD6C-E121-45F1-BA0F-2F75FFD2C66C}"/>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84B7576-9456-4F3A-9D8E-5FAC392F7353}"/>
              </a:ext>
            </a:extLst>
          </p:cNvPr>
          <p:cNvSpPr>
            <a:spLocks noGrp="1"/>
          </p:cNvSpPr>
          <p:nvPr>
            <p:ph type="body" idx="1"/>
          </p:nvPr>
        </p:nvSpPr>
        <p:spPr/>
        <p:txBody>
          <a:bodyPr>
            <a:normAutofit lnSpcReduction="10000"/>
          </a:bodyPr>
          <a:lstStyle/>
          <a:p>
            <a:pPr marR="0" lvl="0" rtl="0"/>
            <a:r>
              <a:rPr lang="zh-CN" altLang="en-US" b="0" i="0" u="none" strike="noStrike" kern="100" baseline="0" dirty="0">
                <a:latin typeface="宋体" panose="02010600030101010101" pitchFamily="2" charset="-122"/>
                <a:ea typeface="宋体" panose="02010600030101010101" pitchFamily="2" charset="-122"/>
              </a:rPr>
              <a:t>（三）社会团体资产管理</a:t>
            </a:r>
          </a:p>
          <a:p>
            <a:pPr marR="0" lvl="1" rtl="0"/>
            <a:r>
              <a:rPr lang="zh-CN" altLang="en-US" b="0" i="0" u="none" strike="noStrike" baseline="0" dirty="0">
                <a:latin typeface="宋体" panose="02010600030101010101" pitchFamily="2" charset="-122"/>
                <a:ea typeface="宋体" panose="02010600030101010101" pitchFamily="2" charset="-122"/>
              </a:rPr>
              <a:t>社会团体必须执行国家规定的财务管理制度，接受财政部门的监督；资产来源属于国家拨款或者社会捐赠、资助的，还应当接受审计机关的监督。社会团体在换届或者更换法定代表人之前，登记管理机关、业务主管单位应当组织对其进行财务审计。</a:t>
            </a:r>
          </a:p>
          <a:p>
            <a:pPr marR="0" lvl="1" rtl="0"/>
            <a:r>
              <a:rPr lang="zh-CN" altLang="en-US" b="0" i="0" u="none" strike="noStrike" baseline="0" dirty="0">
                <a:latin typeface="宋体" panose="02010600030101010101" pitchFamily="2" charset="-122"/>
                <a:ea typeface="宋体" panose="02010600030101010101" pitchFamily="2" charset="-122"/>
              </a:rPr>
              <a:t>首先资产来源合法，形式涵盖国家拨款、捐赠、会费、服务费等。其次接受合法，接受捐赠、资助必须符合章程规定的宗旨和业务范围，必须根据与捐赠人、资助人约定的期限、方式和合法用途使用。社会团体应当向业务主管单位报告接受、使用捐赠、资助的有关情况，并应当将有关情况以适当方式向社会公布。最后用途合法，社会团体的经费，以及开展章程规定的活动按照国家有关规定所取得的合法收入，必须用于章程规定的业务活动，不得在会员中分配。社会团体专职工作人员的工资和保险福利待遇，参照国家对事业单位的有关规定执行。</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2338409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3D58FF0-24BD-4370-8521-CE14FC870A74}"/>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5E5E8173-A617-47BD-B4F9-EEB84EB6714D}"/>
              </a:ext>
            </a:extLst>
          </p:cNvPr>
          <p:cNvSpPr>
            <a:spLocks noGrp="1"/>
          </p:cNvSpPr>
          <p:nvPr>
            <p:ph type="body" idx="1"/>
          </p:nvPr>
        </p:nvSpPr>
        <p:spPr/>
        <p:txBody>
          <a:bodyPr>
            <a:normAutofit/>
          </a:bodyPr>
          <a:lstStyle/>
          <a:p>
            <a:pPr marR="0" lvl="0" rtl="0"/>
            <a:r>
              <a:rPr lang="zh-CN" altLang="en-US" b="0" i="0" u="none" strike="noStrike" kern="100" baseline="0" dirty="0">
                <a:latin typeface="宋体" panose="02010600030101010101" pitchFamily="2" charset="-122"/>
                <a:ea typeface="宋体" panose="02010600030101010101" pitchFamily="2" charset="-122"/>
              </a:rPr>
              <a:t>（四）社会团体年检管理</a:t>
            </a:r>
          </a:p>
          <a:p>
            <a:pPr marR="0" lvl="1" rtl="0"/>
            <a:r>
              <a:rPr lang="zh-CN" altLang="en-US" b="0" i="0" u="none" strike="noStrike" baseline="0" dirty="0">
                <a:latin typeface="宋体" panose="02010600030101010101" pitchFamily="2" charset="-122"/>
                <a:ea typeface="宋体" panose="02010600030101010101" pitchFamily="2" charset="-122"/>
              </a:rPr>
              <a:t>根据</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社会团体登记管理条例</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的规定，社会团体应当于每年</a:t>
            </a:r>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月</a:t>
            </a:r>
            <a:r>
              <a:rPr lang="en-US" altLang="zh-CN" b="0" i="0" u="none" strike="noStrike" baseline="0" dirty="0">
                <a:latin typeface="宋体" panose="02010600030101010101" pitchFamily="2" charset="-122"/>
                <a:ea typeface="宋体" panose="02010600030101010101" pitchFamily="2" charset="-122"/>
              </a:rPr>
              <a:t>31</a:t>
            </a:r>
            <a:r>
              <a:rPr lang="zh-CN" altLang="en-US" b="0" i="0" u="none" strike="noStrike" baseline="0" dirty="0">
                <a:latin typeface="宋体" panose="02010600030101010101" pitchFamily="2" charset="-122"/>
                <a:ea typeface="宋体" panose="02010600030101010101" pitchFamily="2" charset="-122"/>
              </a:rPr>
              <a:t>日前向业务主管单位报送上一年度的工作报告，经业务主管单位初审同意后，于</a:t>
            </a:r>
            <a:r>
              <a:rPr lang="en-US" altLang="zh-CN" b="0" i="0" u="none" strike="noStrike" baseline="0" dirty="0">
                <a:latin typeface="宋体" panose="02010600030101010101" pitchFamily="2" charset="-122"/>
                <a:ea typeface="宋体" panose="02010600030101010101" pitchFamily="2" charset="-122"/>
              </a:rPr>
              <a:t>5</a:t>
            </a:r>
            <a:r>
              <a:rPr lang="zh-CN" altLang="en-US" b="0" i="0" u="none" strike="noStrike" baseline="0" dirty="0">
                <a:latin typeface="宋体" panose="02010600030101010101" pitchFamily="2" charset="-122"/>
                <a:ea typeface="宋体" panose="02010600030101010101" pitchFamily="2" charset="-122"/>
              </a:rPr>
              <a:t>月</a:t>
            </a:r>
            <a:r>
              <a:rPr lang="en-US" altLang="zh-CN" b="0" i="0" u="none" strike="noStrike" baseline="0" dirty="0">
                <a:latin typeface="宋体" panose="02010600030101010101" pitchFamily="2" charset="-122"/>
                <a:ea typeface="宋体" panose="02010600030101010101" pitchFamily="2" charset="-122"/>
              </a:rPr>
              <a:t>31</a:t>
            </a:r>
            <a:r>
              <a:rPr lang="zh-CN" altLang="en-US" b="0" i="0" u="none" strike="noStrike" baseline="0" dirty="0">
                <a:latin typeface="宋体" panose="02010600030101010101" pitchFamily="2" charset="-122"/>
                <a:ea typeface="宋体" panose="02010600030101010101" pitchFamily="2" charset="-122"/>
              </a:rPr>
              <a:t>日前报送登记管理机关，接受年度检查。工作报告的内容包括：本社会团体遵守法律法规和国家政策的情况、依照本条例履行登记手续的情况、按照章程开展活动的情况、人员和机构变动的情况以及财务管理的情况。</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2216341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9A1ECB-33F8-449B-A55B-E7DA4ABE9EC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FC395AEE-9871-4FC4-A995-B380FE8806F7}"/>
              </a:ext>
            </a:extLst>
          </p:cNvPr>
          <p:cNvSpPr>
            <a:spLocks noGrp="1"/>
          </p:cNvSpPr>
          <p:nvPr>
            <p:ph type="body" idx="1"/>
          </p:nvPr>
        </p:nvSpPr>
        <p:spPr/>
        <p:txBody>
          <a:bodyPr/>
          <a:lstStyle/>
          <a:p>
            <a:pPr marR="0" lvl="0" rtl="0"/>
            <a:r>
              <a:rPr lang="zh-CN" altLang="en-US" b="0" i="0" u="none" strike="noStrike" kern="100" baseline="0" dirty="0">
                <a:latin typeface="宋体" panose="02010600030101010101" pitchFamily="2" charset="-122"/>
                <a:ea typeface="宋体" panose="02010600030101010101" pitchFamily="2" charset="-122"/>
              </a:rPr>
              <a:t>（五）社会团体评估管理</a:t>
            </a:r>
          </a:p>
          <a:p>
            <a:pPr marR="0" lvl="1" rtl="0"/>
            <a:r>
              <a:rPr lang="zh-CN" altLang="en-US" b="0" i="0" u="none" strike="noStrike" baseline="0" dirty="0">
                <a:latin typeface="宋体" panose="02010600030101010101" pitchFamily="2" charset="-122"/>
                <a:ea typeface="宋体" panose="02010600030101010101" pitchFamily="2" charset="-122"/>
              </a:rPr>
              <a:t>依据</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社会组织评估管理办法</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的规定，当社会团体取得社会组织登记证书满两个年度，未参加过社会组织评估的或者获得的评估等级满</a:t>
            </a:r>
            <a:r>
              <a:rPr lang="en-US" altLang="zh-CN" b="0" i="0" u="none" strike="noStrike" baseline="0" dirty="0">
                <a:latin typeface="宋体" panose="02010600030101010101" pitchFamily="2" charset="-122"/>
                <a:ea typeface="宋体" panose="02010600030101010101" pitchFamily="2" charset="-122"/>
              </a:rPr>
              <a:t>5</a:t>
            </a:r>
            <a:r>
              <a:rPr lang="zh-CN" altLang="en-US" b="0" i="0" u="none" strike="noStrike" baseline="0" dirty="0">
                <a:latin typeface="宋体" panose="02010600030101010101" pitchFamily="2" charset="-122"/>
                <a:ea typeface="宋体" panose="02010600030101010101" pitchFamily="2" charset="-122"/>
              </a:rPr>
              <a:t>年有效期时，应申请参加评估。评估内容包括基础条件、内部治理、工作绩效和社会评价。“评估结果分为</a:t>
            </a:r>
            <a:r>
              <a:rPr lang="en-US" altLang="zh-CN" b="0" i="0" u="none" strike="noStrike" baseline="0" dirty="0">
                <a:latin typeface="宋体" panose="02010600030101010101" pitchFamily="2" charset="-122"/>
                <a:ea typeface="宋体" panose="02010600030101010101" pitchFamily="2" charset="-122"/>
              </a:rPr>
              <a:t>5</a:t>
            </a:r>
            <a:r>
              <a:rPr lang="zh-CN" altLang="en-US" b="0" i="0" u="none" strike="noStrike" baseline="0" dirty="0">
                <a:latin typeface="宋体" panose="02010600030101010101" pitchFamily="2" charset="-122"/>
                <a:ea typeface="宋体" panose="02010600030101010101" pitchFamily="2" charset="-122"/>
              </a:rPr>
              <a:t>等级，高次为</a:t>
            </a:r>
            <a:r>
              <a:rPr lang="en-US" altLang="zh-CN" b="0" i="0" u="none" strike="noStrike" baseline="0" dirty="0">
                <a:latin typeface="宋体" panose="02010600030101010101" pitchFamily="2" charset="-122"/>
                <a:ea typeface="宋体" panose="02010600030101010101" pitchFamily="2" charset="-122"/>
              </a:rPr>
              <a:t>5A</a:t>
            </a:r>
            <a:r>
              <a:rPr lang="zh-CN" altLang="en-US" b="0" i="0" u="none" strike="noStrike" baseline="0" dirty="0">
                <a:latin typeface="宋体" panose="02010600030101010101" pitchFamily="2" charset="-122"/>
                <a:ea typeface="宋体" panose="02010600030101010101" pitchFamily="2" charset="-122"/>
              </a:rPr>
              <a:t>级（</a:t>
            </a:r>
            <a:r>
              <a:rPr lang="en-US" altLang="zh-CN" b="0" i="0" u="none" strike="noStrike" baseline="0" dirty="0">
                <a:latin typeface="宋体" panose="02010600030101010101" pitchFamily="2" charset="-122"/>
                <a:ea typeface="宋体" panose="02010600030101010101" pitchFamily="2" charset="-122"/>
              </a:rPr>
              <a:t>AAAAA</a:t>
            </a:r>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4A</a:t>
            </a:r>
            <a:r>
              <a:rPr lang="zh-CN" altLang="en-US" b="0" i="0" u="none" strike="noStrike" baseline="0" dirty="0">
                <a:latin typeface="宋体" panose="02010600030101010101" pitchFamily="2" charset="-122"/>
                <a:ea typeface="宋体" panose="02010600030101010101" pitchFamily="2" charset="-122"/>
              </a:rPr>
              <a:t>级（</a:t>
            </a:r>
            <a:r>
              <a:rPr lang="en-US" altLang="zh-CN" b="0" i="0" u="none" strike="noStrike" baseline="0" dirty="0">
                <a:latin typeface="宋体" panose="02010600030101010101" pitchFamily="2" charset="-122"/>
                <a:ea typeface="宋体" panose="02010600030101010101" pitchFamily="2" charset="-122"/>
              </a:rPr>
              <a:t>AAAA</a:t>
            </a:r>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3A</a:t>
            </a:r>
            <a:r>
              <a:rPr lang="zh-CN" altLang="en-US" b="0" i="0" u="none" strike="noStrike" baseline="0" dirty="0">
                <a:latin typeface="宋体" panose="02010600030101010101" pitchFamily="2" charset="-122"/>
                <a:ea typeface="宋体" panose="02010600030101010101" pitchFamily="2" charset="-122"/>
              </a:rPr>
              <a:t>级（</a:t>
            </a:r>
            <a:r>
              <a:rPr lang="en-US" altLang="zh-CN" b="0" i="0" u="none" strike="noStrike" baseline="0" dirty="0">
                <a:latin typeface="宋体" panose="02010600030101010101" pitchFamily="2" charset="-122"/>
                <a:ea typeface="宋体" panose="02010600030101010101" pitchFamily="2" charset="-122"/>
              </a:rPr>
              <a:t>AAA</a:t>
            </a:r>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2A</a:t>
            </a:r>
            <a:r>
              <a:rPr lang="zh-CN" altLang="en-US" b="0" i="0" u="none" strike="noStrike" baseline="0" dirty="0">
                <a:latin typeface="宋体" panose="02010600030101010101" pitchFamily="2" charset="-122"/>
                <a:ea typeface="宋体" panose="02010600030101010101" pitchFamily="2" charset="-122"/>
              </a:rPr>
              <a:t>级（</a:t>
            </a:r>
            <a:r>
              <a:rPr lang="en-US" altLang="zh-CN" b="0" i="0" u="none" strike="noStrike" baseline="0" dirty="0">
                <a:latin typeface="宋体" panose="02010600030101010101" pitchFamily="2" charset="-122"/>
                <a:ea typeface="宋体" panose="02010600030101010101" pitchFamily="2" charset="-122"/>
              </a:rPr>
              <a:t>AA</a:t>
            </a:r>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1A</a:t>
            </a:r>
            <a:r>
              <a:rPr lang="zh-CN" altLang="en-US" b="0" i="0" u="none" strike="noStrike" baseline="0" dirty="0">
                <a:latin typeface="宋体" panose="02010600030101010101" pitchFamily="2" charset="-122"/>
                <a:ea typeface="宋体" panose="02010600030101010101" pitchFamily="2" charset="-122"/>
              </a:rPr>
              <a:t>级（</a:t>
            </a:r>
            <a:r>
              <a:rPr lang="en-US" altLang="zh-CN" b="0" i="0" u="none" strike="noStrike" baseline="0" dirty="0">
                <a:latin typeface="宋体" panose="02010600030101010101" pitchFamily="2" charset="-122"/>
                <a:ea typeface="宋体" panose="02010600030101010101" pitchFamily="2" charset="-122"/>
              </a:rPr>
              <a:t>A</a:t>
            </a:r>
            <a:r>
              <a:rPr lang="zh-CN" altLang="en-US" b="0" i="0" u="none" strike="noStrike" baseline="0" dirty="0">
                <a:latin typeface="宋体" panose="02010600030101010101" pitchFamily="2" charset="-122"/>
                <a:ea typeface="宋体" panose="02010600030101010101" pitchFamily="2" charset="-122"/>
              </a:rPr>
              <a:t>），获得评估等级的社会组织在开展对外活动和宣传时，可以将评估等级证书作为信誉证明出示。”</a:t>
            </a:r>
          </a:p>
          <a:p>
            <a:pPr lvl="2"/>
            <a:r>
              <a:rPr lang="zh-CN" altLang="en-US" b="0" dirty="0"/>
              <a:t> </a:t>
            </a:r>
            <a:r>
              <a:rPr lang="en-US" altLang="zh-CN" b="0" dirty="0"/>
              <a:t>《</a:t>
            </a:r>
            <a:r>
              <a:rPr lang="zh-CN" altLang="en-US" b="0" dirty="0"/>
              <a:t>社会组织评估管理办法</a:t>
            </a:r>
            <a:r>
              <a:rPr lang="en-US" altLang="zh-CN" b="0" dirty="0"/>
              <a:t>》</a:t>
            </a:r>
            <a:r>
              <a:rPr lang="zh-CN" altLang="en-US" b="0" dirty="0"/>
              <a:t>，第十八条。</a:t>
            </a:r>
            <a:endParaRPr lang="zh-CN" altLang="en-US" dirty="0"/>
          </a:p>
        </p:txBody>
      </p:sp>
    </p:spTree>
    <p:extLst>
      <p:ext uri="{BB962C8B-B14F-4D97-AF65-F5344CB8AC3E}">
        <p14:creationId xmlns:p14="http://schemas.microsoft.com/office/powerpoint/2010/main" val="835586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26756C5-20C1-425F-8DF5-343339F6EEA8}"/>
              </a:ext>
            </a:extLst>
          </p:cNvPr>
          <p:cNvSpPr>
            <a:spLocks noGrp="1"/>
          </p:cNvSpPr>
          <p:nvPr>
            <p:ph type="title"/>
          </p:nvPr>
        </p:nvSpPr>
        <p:spPr/>
        <p:txBody>
          <a:bodyPr/>
          <a:lstStyle/>
          <a:p>
            <a:endParaRPr lang="zh-CN" altLang="en-US"/>
          </a:p>
        </p:txBody>
      </p:sp>
      <p:sp>
        <p:nvSpPr>
          <p:cNvPr id="3" name="文本占位符 2">
            <a:extLst>
              <a:ext uri="{FF2B5EF4-FFF2-40B4-BE49-F238E27FC236}">
                <a16:creationId xmlns:a16="http://schemas.microsoft.com/office/drawing/2014/main" id="{A8D19438-929D-48C9-8458-FB0B8A7D40E5}"/>
              </a:ext>
            </a:extLst>
          </p:cNvPr>
          <p:cNvSpPr>
            <a:spLocks noGrp="1"/>
          </p:cNvSpPr>
          <p:nvPr>
            <p:ph type="body" idx="1"/>
          </p:nvPr>
        </p:nvSpPr>
        <p:spPr/>
        <p:txBody>
          <a:bodyPr>
            <a:normAutofit fontScale="85000" lnSpcReduction="20000"/>
          </a:bodyPr>
          <a:lstStyle/>
          <a:p>
            <a:pPr marR="0" lvl="0" rtl="0"/>
            <a:r>
              <a:rPr lang="zh-CN" altLang="en-US" b="0" i="0" u="none" strike="noStrike" kern="2200" baseline="0" dirty="0">
                <a:latin typeface="Times New Roman" panose="02020603050405020304" pitchFamily="18" charset="0"/>
                <a:ea typeface="微软雅黑" panose="020B0503020204020204" pitchFamily="34" charset="-122"/>
              </a:rPr>
              <a:t>三、社会团体的终止</a:t>
            </a:r>
          </a:p>
          <a:p>
            <a:pPr marR="0" lvl="0" rtl="0"/>
            <a:r>
              <a:rPr lang="zh-CN" altLang="en-US" b="0" i="0" u="none" strike="noStrike" baseline="0" dirty="0">
                <a:latin typeface="宋体" panose="02010600030101010101" pitchFamily="2" charset="-122"/>
                <a:ea typeface="宋体" panose="02010600030101010101" pitchFamily="2" charset="-122"/>
              </a:rPr>
              <a:t>当出现法定终止情形时，社会团体将失去法人资格，终止存在。社会团体的终止有两种情形：一种是社会团体申请注销，另一种是被登记管理机关依法撤销。</a:t>
            </a:r>
          </a:p>
          <a:p>
            <a:pPr marR="0" lvl="0" rtl="0"/>
            <a:r>
              <a:rPr lang="zh-CN" altLang="en-US" b="0" i="0" u="none" strike="noStrike" kern="100" baseline="0" dirty="0">
                <a:latin typeface="宋体" panose="02010600030101010101" pitchFamily="2" charset="-122"/>
                <a:ea typeface="宋体" panose="02010600030101010101" pitchFamily="2" charset="-122"/>
              </a:rPr>
              <a:t>（一）注销登记</a:t>
            </a:r>
          </a:p>
          <a:p>
            <a:pPr marR="0" lvl="1" rtl="0"/>
            <a:r>
              <a:rPr lang="zh-CN" altLang="en-US" b="0" i="0" u="none" strike="noStrike" baseline="0" dirty="0">
                <a:latin typeface="宋体" panose="02010600030101010101" pitchFamily="2" charset="-122"/>
                <a:ea typeface="宋体" panose="02010600030101010101" pitchFamily="2" charset="-122"/>
              </a:rPr>
              <a:t>社会团体在办理注销登记前，应当在业务主管单位及其他有关机关的指导下，成立清算组织，完成清算工作。如果登记管理机关准予注销登记，将发给注销证明文件，收缴该社会团体的登记证书、印章和财务凭证。</a:t>
            </a:r>
          </a:p>
          <a:p>
            <a:pPr marR="0" lvl="1" rtl="0"/>
            <a:r>
              <a:rPr lang="zh-CN" altLang="en-US" b="0" i="0" u="none" strike="noStrike" baseline="0" dirty="0">
                <a:latin typeface="宋体" panose="02010600030101010101" pitchFamily="2" charset="-122"/>
                <a:ea typeface="宋体" panose="02010600030101010101" pitchFamily="2" charset="-122"/>
              </a:rPr>
              <a:t>按照</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社会团体登记管理条例</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的规定，当社会团体章程规定的宗旨已完成，或者社会团体自行解散，或是社会团体出现分立、合并等情形致其终止时，应当在业务主管单位审查同意后，向登记管理机关申请注销登记、注销备案。社会团体在办理注销登记前，应当在业务主管单位及其他有关机关的指导下，成立清算组织，完成清算工作。清算期间，社会团体不得开展清算以外的活动。在清算结束之日起</a:t>
            </a:r>
            <a:r>
              <a:rPr lang="en-US" altLang="zh-CN" b="0" i="0" u="none" strike="noStrike" baseline="0" dirty="0">
                <a:latin typeface="宋体" panose="02010600030101010101" pitchFamily="2" charset="-122"/>
                <a:ea typeface="宋体" panose="02010600030101010101" pitchFamily="2" charset="-122"/>
              </a:rPr>
              <a:t>15</a:t>
            </a:r>
            <a:r>
              <a:rPr lang="zh-CN" altLang="en-US" b="0" i="0" u="none" strike="noStrike" baseline="0" dirty="0">
                <a:latin typeface="宋体" panose="02010600030101010101" pitchFamily="2" charset="-122"/>
                <a:ea typeface="宋体" panose="02010600030101010101" pitchFamily="2" charset="-122"/>
              </a:rPr>
              <a:t>日内，社会团体应向登记管理机关提交法定代表人签署的注销登记申请书、业务主管单位的审查文件和清算报告书，办理注销登记。登记管理机关准予注销登记的，发给注销证明文件，收缴该社会团体的登记证书、印章和财务凭证。社会团体注销后，其所属分支机构、代表机构同时注销。社会团体注销后的剩余财务按有关规定办理。</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6392352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4220247-BAAF-48A9-A36D-8A378D9B0B1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51EF15FD-C9EB-4596-9661-A4322ABB1EAA}"/>
              </a:ext>
            </a:extLst>
          </p:cNvPr>
          <p:cNvSpPr>
            <a:spLocks noGrp="1"/>
          </p:cNvSpPr>
          <p:nvPr>
            <p:ph type="body" idx="1"/>
          </p:nvPr>
        </p:nvSpPr>
        <p:spPr/>
        <p:txBody>
          <a:bodyPr>
            <a:normAutofit lnSpcReduction="10000"/>
          </a:bodyPr>
          <a:lstStyle/>
          <a:p>
            <a:pPr marR="0" lvl="0" rtl="0"/>
            <a:r>
              <a:rPr lang="zh-CN" altLang="en-US" b="0" i="0" u="none" strike="noStrike" kern="100" baseline="0">
                <a:latin typeface="宋体" panose="02010600030101010101" pitchFamily="2" charset="-122"/>
                <a:ea typeface="宋体" panose="02010600030101010101" pitchFamily="2" charset="-122"/>
              </a:rPr>
              <a:t>（二）撤销登记</a:t>
            </a:r>
          </a:p>
          <a:p>
            <a:pPr marR="0" lvl="1" rtl="0"/>
            <a:r>
              <a:rPr lang="zh-CN" altLang="en-US" b="0" i="0" u="none" strike="noStrike" baseline="0">
                <a:latin typeface="宋体" panose="02010600030101010101" pitchFamily="2" charset="-122"/>
                <a:ea typeface="宋体" panose="02010600030101010101" pitchFamily="2" charset="-122"/>
              </a:rPr>
              <a:t>撤销登记指的是登记管理机关依据法律规定撤销社会团体登记的行政行为。根据</a:t>
            </a:r>
            <a:r>
              <a:rPr lang="en-US" altLang="zh-CN" b="0" i="0" u="none" strike="noStrike" baseline="0">
                <a:latin typeface="宋体" panose="02010600030101010101" pitchFamily="2" charset="-122"/>
                <a:ea typeface="宋体" panose="02010600030101010101" pitchFamily="2" charset="-122"/>
              </a:rPr>
              <a:t>《</a:t>
            </a:r>
            <a:r>
              <a:rPr lang="zh-CN" altLang="en-US" b="0" i="0" u="none" strike="noStrike" baseline="0">
                <a:latin typeface="宋体" panose="02010600030101010101" pitchFamily="2" charset="-122"/>
                <a:ea typeface="宋体" panose="02010600030101010101" pitchFamily="2" charset="-122"/>
              </a:rPr>
              <a:t>社会团体登记管理条例</a:t>
            </a:r>
            <a:r>
              <a:rPr lang="en-US" altLang="zh-CN" b="0" i="0" u="none" strike="noStrike" baseline="0">
                <a:latin typeface="宋体" panose="02010600030101010101" pitchFamily="2" charset="-122"/>
                <a:ea typeface="宋体" panose="02010600030101010101" pitchFamily="2" charset="-122"/>
              </a:rPr>
              <a:t>》</a:t>
            </a:r>
            <a:r>
              <a:rPr lang="zh-CN" altLang="en-US" b="0" i="0" u="none" strike="noStrike" baseline="0">
                <a:latin typeface="宋体" panose="02010600030101010101" pitchFamily="2" charset="-122"/>
                <a:ea typeface="宋体" panose="02010600030101010101" pitchFamily="2" charset="-122"/>
              </a:rPr>
              <a:t>的规定，可能导致撤销登记的情形有：（</a:t>
            </a:r>
            <a:r>
              <a:rPr lang="en-US" altLang="zh-CN" b="0" i="0" u="none" strike="noStrike" baseline="0">
                <a:latin typeface="宋体" panose="02010600030101010101" pitchFamily="2" charset="-122"/>
                <a:ea typeface="宋体" panose="02010600030101010101" pitchFamily="2" charset="-122"/>
              </a:rPr>
              <a:t>1</a:t>
            </a:r>
            <a:r>
              <a:rPr lang="zh-CN" altLang="en-US" b="0" i="0" u="none" strike="noStrike" baseline="0">
                <a:latin typeface="宋体" panose="02010600030101010101" pitchFamily="2" charset="-122"/>
                <a:ea typeface="宋体" panose="02010600030101010101" pitchFamily="2" charset="-122"/>
              </a:rPr>
              <a:t>）在申请登记时弄虚作假，骗取社会团体登记；（</a:t>
            </a:r>
            <a:r>
              <a:rPr lang="en-US" altLang="zh-CN" b="0" i="0" u="none" strike="noStrike" baseline="0">
                <a:latin typeface="宋体" panose="02010600030101010101" pitchFamily="2" charset="-122"/>
                <a:ea typeface="宋体" panose="02010600030101010101" pitchFamily="2" charset="-122"/>
              </a:rPr>
              <a:t>2</a:t>
            </a:r>
            <a:r>
              <a:rPr lang="zh-CN" altLang="en-US" b="0" i="0" u="none" strike="noStrike" baseline="0">
                <a:latin typeface="宋体" panose="02010600030101010101" pitchFamily="2" charset="-122"/>
                <a:ea typeface="宋体" panose="02010600030101010101" pitchFamily="2" charset="-122"/>
              </a:rPr>
              <a:t>）自取得</a:t>
            </a:r>
            <a:r>
              <a:rPr lang="en-US" altLang="zh-CN" b="0" i="0" u="none" strike="noStrike" baseline="0">
                <a:latin typeface="宋体" panose="02010600030101010101" pitchFamily="2" charset="-122"/>
                <a:ea typeface="宋体" panose="02010600030101010101" pitchFamily="2" charset="-122"/>
              </a:rPr>
              <a:t>《</a:t>
            </a:r>
            <a:r>
              <a:rPr lang="zh-CN" altLang="en-US" b="0" i="0" u="none" strike="noStrike" baseline="0">
                <a:latin typeface="宋体" panose="02010600030101010101" pitchFamily="2" charset="-122"/>
                <a:ea typeface="宋体" panose="02010600030101010101" pitchFamily="2" charset="-122"/>
              </a:rPr>
              <a:t>社会团体法人登记证书</a:t>
            </a:r>
            <a:r>
              <a:rPr lang="en-US" altLang="zh-CN" b="0" i="0" u="none" strike="noStrike" baseline="0">
                <a:latin typeface="宋体" panose="02010600030101010101" pitchFamily="2" charset="-122"/>
                <a:ea typeface="宋体" panose="02010600030101010101" pitchFamily="2" charset="-122"/>
              </a:rPr>
              <a:t>》</a:t>
            </a:r>
            <a:r>
              <a:rPr lang="zh-CN" altLang="en-US" b="0" i="0" u="none" strike="noStrike" baseline="0">
                <a:latin typeface="宋体" panose="02010600030101010101" pitchFamily="2" charset="-122"/>
                <a:ea typeface="宋体" panose="02010600030101010101" pitchFamily="2" charset="-122"/>
              </a:rPr>
              <a:t>之日起</a:t>
            </a:r>
            <a:r>
              <a:rPr lang="en-US" altLang="zh-CN" b="0" i="0" u="none" strike="noStrike" baseline="0">
                <a:latin typeface="宋体" panose="02010600030101010101" pitchFamily="2" charset="-122"/>
                <a:ea typeface="宋体" panose="02010600030101010101" pitchFamily="2" charset="-122"/>
              </a:rPr>
              <a:t>1</a:t>
            </a:r>
            <a:r>
              <a:rPr lang="zh-CN" altLang="en-US" b="0" i="0" u="none" strike="noStrike" baseline="0">
                <a:latin typeface="宋体" panose="02010600030101010101" pitchFamily="2" charset="-122"/>
                <a:ea typeface="宋体" panose="02010600030101010101" pitchFamily="2" charset="-122"/>
              </a:rPr>
              <a:t>年未开展活动；（</a:t>
            </a:r>
            <a:r>
              <a:rPr lang="en-US" altLang="zh-CN" b="0" i="0" u="none" strike="noStrike" baseline="0">
                <a:latin typeface="宋体" panose="02010600030101010101" pitchFamily="2" charset="-122"/>
                <a:ea typeface="宋体" panose="02010600030101010101" pitchFamily="2" charset="-122"/>
              </a:rPr>
              <a:t>3</a:t>
            </a:r>
            <a:r>
              <a:rPr lang="zh-CN" altLang="en-US" b="0" i="0" u="none" strike="noStrike" baseline="0">
                <a:latin typeface="宋体" panose="02010600030101010101" pitchFamily="2" charset="-122"/>
                <a:ea typeface="宋体" panose="02010600030101010101" pitchFamily="2" charset="-122"/>
              </a:rPr>
              <a:t>）社会团体严重违规，比如涂改、出租、出借</a:t>
            </a:r>
            <a:r>
              <a:rPr lang="en-US" altLang="zh-CN" b="0" i="0" u="none" strike="noStrike" baseline="0">
                <a:latin typeface="宋体" panose="02010600030101010101" pitchFamily="2" charset="-122"/>
                <a:ea typeface="宋体" panose="02010600030101010101" pitchFamily="2" charset="-122"/>
              </a:rPr>
              <a:t>《</a:t>
            </a:r>
            <a:r>
              <a:rPr lang="zh-CN" altLang="en-US" b="0" i="0" u="none" strike="noStrike" baseline="0">
                <a:latin typeface="宋体" panose="02010600030101010101" pitchFamily="2" charset="-122"/>
                <a:ea typeface="宋体" panose="02010600030101010101" pitchFamily="2" charset="-122"/>
              </a:rPr>
              <a:t>社会团体法人登记证书</a:t>
            </a:r>
            <a:r>
              <a:rPr lang="en-US" altLang="zh-CN" b="0" i="0" u="none" strike="noStrike" baseline="0">
                <a:latin typeface="宋体" panose="02010600030101010101" pitchFamily="2" charset="-122"/>
                <a:ea typeface="宋体" panose="02010600030101010101" pitchFamily="2" charset="-122"/>
              </a:rPr>
              <a:t>》</a:t>
            </a:r>
            <a:r>
              <a:rPr lang="zh-CN" altLang="en-US" b="0" i="0" u="none" strike="noStrike" baseline="0">
                <a:latin typeface="宋体" panose="02010600030101010101" pitchFamily="2" charset="-122"/>
                <a:ea typeface="宋体" panose="02010600030101010101" pitchFamily="2" charset="-122"/>
              </a:rPr>
              <a:t>，出租、出借社会团体印章，超出章程规定的宗旨和业务范围进行活动，拒不接受或者不按照规定接受监督检查，不按照规定办理变更登记，从事营利性的经营活动，侵占、私分、挪用社会团体资产或者所接受的捐赠、资助，违反国家有关规定收取费用、筹集资金或者接受、使用捐赠、资助，擅自设立分支机构、代表机构，或者对分支机构、代表机构疏于管理，造成严重后果的；（</a:t>
            </a:r>
            <a:r>
              <a:rPr lang="en-US" altLang="zh-CN" b="0" i="0" u="none" strike="noStrike" baseline="0">
                <a:latin typeface="宋体" panose="02010600030101010101" pitchFamily="2" charset="-122"/>
                <a:ea typeface="宋体" panose="02010600030101010101" pitchFamily="2" charset="-122"/>
              </a:rPr>
              <a:t>4</a:t>
            </a:r>
            <a:r>
              <a:rPr lang="zh-CN" altLang="en-US" b="0" i="0" u="none" strike="noStrike" baseline="0">
                <a:latin typeface="宋体" panose="02010600030101010101" pitchFamily="2" charset="-122"/>
                <a:ea typeface="宋体" panose="02010600030101010101" pitchFamily="2" charset="-122"/>
              </a:rPr>
              <a:t>）社会团体的活动违反其他法律、法规，有关国家机关认为应当撤销登记的，由登记管理机关撤销登记。</a:t>
            </a:r>
          </a:p>
          <a:p>
            <a:pPr marR="0" lvl="1" rtl="0"/>
            <a:r>
              <a:rPr lang="zh-CN" altLang="en-US" b="0" i="0" u="none" strike="noStrike" baseline="0">
                <a:latin typeface="宋体" panose="02010600030101010101" pitchFamily="2" charset="-122"/>
                <a:ea typeface="宋体" panose="02010600030101010101" pitchFamily="2" charset="-122"/>
              </a:rPr>
              <a:t>社会团体被撤销登记后，由登记管理机关收缴</a:t>
            </a:r>
            <a:r>
              <a:rPr lang="en-US" altLang="zh-CN" b="0" i="0" u="none" strike="noStrike" baseline="0">
                <a:latin typeface="宋体" panose="02010600030101010101" pitchFamily="2" charset="-122"/>
                <a:ea typeface="宋体" panose="02010600030101010101" pitchFamily="2" charset="-122"/>
              </a:rPr>
              <a:t>《</a:t>
            </a:r>
            <a:r>
              <a:rPr lang="zh-CN" altLang="en-US" b="0" i="0" u="none" strike="noStrike" baseline="0">
                <a:latin typeface="宋体" panose="02010600030101010101" pitchFamily="2" charset="-122"/>
                <a:ea typeface="宋体" panose="02010600030101010101" pitchFamily="2" charset="-122"/>
              </a:rPr>
              <a:t>社会团体法人登记证书</a:t>
            </a:r>
            <a:r>
              <a:rPr lang="en-US" altLang="zh-CN" b="0" i="0" u="none" strike="noStrike" baseline="0">
                <a:latin typeface="宋体" panose="02010600030101010101" pitchFamily="2" charset="-122"/>
                <a:ea typeface="宋体" panose="02010600030101010101" pitchFamily="2" charset="-122"/>
              </a:rPr>
              <a:t>》</a:t>
            </a:r>
            <a:r>
              <a:rPr lang="zh-CN" altLang="en-US" b="0" i="0" u="none" strike="noStrike" baseline="0">
                <a:latin typeface="宋体" panose="02010600030101010101" pitchFamily="2" charset="-122"/>
                <a:ea typeface="宋体" panose="02010600030101010101" pitchFamily="2" charset="-122"/>
              </a:rPr>
              <a:t>和印章。</a:t>
            </a:r>
            <a:endParaRPr lang="zh-CN" altLang="en-US"/>
          </a:p>
        </p:txBody>
      </p:sp>
    </p:spTree>
    <p:extLst>
      <p:ext uri="{BB962C8B-B14F-4D97-AF65-F5344CB8AC3E}">
        <p14:creationId xmlns:p14="http://schemas.microsoft.com/office/powerpoint/2010/main" val="41944304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879758D-F58C-4B1A-8A0E-22E95B3EE123}"/>
              </a:ext>
            </a:extLst>
          </p:cNvPr>
          <p:cNvSpPr>
            <a:spLocks noGrp="1"/>
          </p:cNvSpPr>
          <p:nvPr>
            <p:ph type="title"/>
          </p:nvPr>
        </p:nvSpPr>
        <p:spPr/>
        <p:txBody>
          <a:bodyPr/>
          <a:lstStyle/>
          <a:p>
            <a:pPr marR="0" rtl="0"/>
            <a:r>
              <a:rPr lang="zh-CN" altLang="en-US" b="0" i="0" u="none" strike="noStrike" kern="100" baseline="0" dirty="0">
                <a:latin typeface="Calibri Light" panose="020F0302020204030204" pitchFamily="34" charset="0"/>
                <a:ea typeface="宋体" panose="02010600030101010101" pitchFamily="2" charset="-122"/>
              </a:rPr>
              <a:t>第二节 慈善事业法规与政策</a:t>
            </a:r>
            <a:endParaRPr lang="zh-CN" altLang="en-US" b="0" i="0" u="none" strike="noStrike" kern="100" baseline="0" dirty="0">
              <a:latin typeface="Times New Roman" panose="02020603050405020304" pitchFamily="18" charset="0"/>
              <a:ea typeface="宋体" panose="02010600030101010101" pitchFamily="2" charset="-122"/>
            </a:endParaRPr>
          </a:p>
        </p:txBody>
      </p:sp>
      <p:sp>
        <p:nvSpPr>
          <p:cNvPr id="3" name="文本占位符 2">
            <a:extLst>
              <a:ext uri="{FF2B5EF4-FFF2-40B4-BE49-F238E27FC236}">
                <a16:creationId xmlns:a16="http://schemas.microsoft.com/office/drawing/2014/main" id="{AEC9AA85-5FE7-4EE2-A196-CACBCEAA78A3}"/>
              </a:ext>
            </a:extLst>
          </p:cNvPr>
          <p:cNvSpPr>
            <a:spLocks noGrp="1"/>
          </p:cNvSpPr>
          <p:nvPr>
            <p:ph type="body" idx="1"/>
          </p:nvPr>
        </p:nvSpPr>
        <p:spPr/>
        <p:txBody>
          <a:bodyPr>
            <a:normAutofit fontScale="92500" lnSpcReduction="10000"/>
          </a:bodyPr>
          <a:lstStyle/>
          <a:p>
            <a:pPr marR="0" lvl="0" rtl="0"/>
            <a:r>
              <a:rPr lang="zh-CN" altLang="en-US" b="0" i="0" u="none" strike="noStrike" kern="2200" baseline="0" dirty="0">
                <a:latin typeface="Times New Roman" panose="02020603050405020304" pitchFamily="18" charset="0"/>
                <a:ea typeface="微软雅黑" panose="020B0503020204020204" pitchFamily="34" charset="-122"/>
              </a:rPr>
              <a:t>一、慈善组织</a:t>
            </a:r>
          </a:p>
          <a:p>
            <a:pPr marR="0" lvl="0" rtl="0"/>
            <a:r>
              <a:rPr lang="zh-CN" altLang="en-US" b="0" i="0" u="none" strike="noStrike" baseline="0" dirty="0">
                <a:latin typeface="宋体" panose="02010600030101010101" pitchFamily="2" charset="-122"/>
                <a:ea typeface="宋体" panose="02010600030101010101" pitchFamily="2" charset="-122"/>
              </a:rPr>
              <a:t>慈善组织是指依法成立以面向社会开展慈善活动为宗旨的非营利性组织。慈善组织可以采取基金会、社会团体、社会服务机构等组织形式。</a:t>
            </a:r>
          </a:p>
          <a:p>
            <a:pPr marR="0" lvl="0" rtl="0"/>
            <a:r>
              <a:rPr lang="zh-CN" altLang="en-US" b="0" i="0" u="none" strike="noStrike" kern="100" baseline="0" dirty="0">
                <a:latin typeface="宋体" panose="02010600030101010101" pitchFamily="2" charset="-122"/>
                <a:ea typeface="宋体" panose="02010600030101010101" pitchFamily="2" charset="-122"/>
              </a:rPr>
              <a:t>（一）慈善组织资格认定</a:t>
            </a:r>
          </a:p>
          <a:p>
            <a:pPr marR="0" lvl="1" rtl="0"/>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认定条件</a:t>
            </a:r>
          </a:p>
          <a:p>
            <a:pPr marR="0" lvl="1" rtl="0"/>
            <a:r>
              <a:rPr lang="zh-CN" altLang="en-US" b="0" i="0" u="none" strike="noStrike" baseline="0" dirty="0">
                <a:latin typeface="宋体" panose="02010600030101010101" pitchFamily="2" charset="-122"/>
                <a:ea typeface="宋体" panose="02010600030101010101" pitchFamily="2" charset="-122"/>
              </a:rPr>
              <a:t>基金会、社会团体、社会服务机构申请认定为慈善组织，应当符合下列条件：（</a:t>
            </a:r>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）申请时具备相应的社会组织法人登记条件；（</a:t>
            </a:r>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以开展慈善活动为宗旨，业务范围包括扶贫、济困；扶老、救孤、恤病、助残、优抚；救助自然灾害、事故灾难和公共卫生事件等突发事件造成的损害；促进教育、科学、文化、卫生、体育等事业的发展；防治污染和其他公害，保护和改善生态环境等。申请时的上一年度慈善活动的年度支出和管理费用符合国务院民政部门关于慈善组织的规定；（</a:t>
            </a:r>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）不以营利为目的，收益和营运结余全部用于章程规定的慈善目的；财产及其孳息没有在发起人、捐赠人或者本组织成员中分配；（</a:t>
            </a:r>
            <a:r>
              <a:rPr lang="en-US" altLang="zh-CN" b="0" i="0" u="none" strike="noStrike" baseline="0" dirty="0">
                <a:latin typeface="宋体" panose="02010600030101010101" pitchFamily="2" charset="-122"/>
                <a:ea typeface="宋体" panose="02010600030101010101" pitchFamily="2" charset="-122"/>
              </a:rPr>
              <a:t>4</a:t>
            </a:r>
            <a:r>
              <a:rPr lang="zh-CN" altLang="en-US" b="0" i="0" u="none" strike="noStrike" baseline="0" dirty="0">
                <a:latin typeface="宋体" panose="02010600030101010101" pitchFamily="2" charset="-122"/>
                <a:ea typeface="宋体" panose="02010600030101010101" pitchFamily="2" charset="-122"/>
              </a:rPr>
              <a:t>）有健全的财务制度和合理的薪酬制度；（</a:t>
            </a:r>
            <a:r>
              <a:rPr lang="en-US" altLang="zh-CN" b="0" i="0" u="none" strike="noStrike" baseline="0" dirty="0">
                <a:latin typeface="宋体" panose="02010600030101010101" pitchFamily="2" charset="-122"/>
                <a:ea typeface="宋体" panose="02010600030101010101" pitchFamily="2" charset="-122"/>
              </a:rPr>
              <a:t>5</a:t>
            </a:r>
            <a:r>
              <a:rPr lang="zh-CN" altLang="en-US" b="0" i="0" u="none" strike="noStrike" baseline="0" dirty="0">
                <a:latin typeface="宋体" panose="02010600030101010101" pitchFamily="2" charset="-122"/>
                <a:ea typeface="宋体" panose="02010600030101010101" pitchFamily="2" charset="-122"/>
              </a:rPr>
              <a:t>）法律、行政法规规定的其他条件。</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7750775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38FD9BD-926E-424D-A851-C64E2BF6B9A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CB67988-A6BF-4060-9247-6DF176A5EE9B}"/>
              </a:ext>
            </a:extLst>
          </p:cNvPr>
          <p:cNvSpPr>
            <a:spLocks noGrp="1"/>
          </p:cNvSpPr>
          <p:nvPr>
            <p:ph type="body" idx="1"/>
          </p:nvPr>
        </p:nvSpPr>
        <p:spPr/>
        <p:txBody>
          <a:bodyPr>
            <a:normAutofit fontScale="77500" lnSpcReduction="20000"/>
          </a:bodyPr>
          <a:lstStyle/>
          <a:p>
            <a:pPr marR="0" lvl="1" rtl="0"/>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认定程序</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）申请筹备</a:t>
            </a:r>
          </a:p>
          <a:p>
            <a:pPr marR="0" lvl="1" rtl="0"/>
            <a:r>
              <a:rPr lang="zh-CN" altLang="en-US" b="0" i="0" u="none" strike="noStrike" baseline="0" dirty="0">
                <a:latin typeface="宋体" panose="02010600030101010101" pitchFamily="2" charset="-122"/>
                <a:ea typeface="宋体" panose="02010600030101010101" pitchFamily="2" charset="-122"/>
              </a:rPr>
              <a:t>基金会申请认定为慈善组织时，应向民政部门递交申请书、书面承诺、会议纪要等材料。</a:t>
            </a:r>
          </a:p>
          <a:p>
            <a:pPr marR="0" lvl="1" rtl="0"/>
            <a:r>
              <a:rPr lang="zh-CN" altLang="en-US" b="0" i="0" u="none" strike="noStrike" baseline="0" dirty="0">
                <a:latin typeface="宋体" panose="02010600030101010101" pitchFamily="2" charset="-122"/>
                <a:ea typeface="宋体" panose="02010600030101010101" pitchFamily="2" charset="-122"/>
              </a:rPr>
              <a:t>社会团体、社会服务机构申请认定为慈善组织时，除递交申请书、书面承诺、会议纪要等材料外，还需提交情况说明书、财务审计报告、业务主管部门证明材料等文件。</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）表决通过</a:t>
            </a:r>
          </a:p>
          <a:p>
            <a:pPr marR="0" lvl="1" rtl="0"/>
            <a:r>
              <a:rPr lang="zh-CN" altLang="en-US" b="0" i="0" u="none" strike="noStrike" baseline="0" dirty="0">
                <a:latin typeface="宋体" panose="02010600030101010101" pitchFamily="2" charset="-122"/>
                <a:ea typeface="宋体" panose="02010600030101010101" pitchFamily="2" charset="-122"/>
              </a:rPr>
              <a:t>社会团体应当经会员（代表）大会表决通过，基金会、社会服务机构应当经理事会表决通过，有业务主管单位的，还应当经业务主管单位同意。</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）审查登记</a:t>
            </a:r>
          </a:p>
          <a:p>
            <a:pPr marR="0" lvl="1" rtl="0"/>
            <a:r>
              <a:rPr lang="zh-CN" altLang="en-US" b="0" i="0" u="none" strike="noStrike" baseline="0" dirty="0">
                <a:latin typeface="宋体" panose="02010600030101010101" pitchFamily="2" charset="-122"/>
                <a:ea typeface="宋体" panose="02010600030101010101" pitchFamily="2" charset="-122"/>
              </a:rPr>
              <a:t>民政部门自收到全部有效材料后，应当依法进行审核。情况复杂的，民政部门可以征求有关部门意见或者通过论证会、听证会等形式听取意见，也可以根据需要对该组织进行实地考察。</a:t>
            </a:r>
          </a:p>
          <a:p>
            <a:pPr marR="0" lvl="1" rtl="0"/>
            <a:r>
              <a:rPr lang="zh-CN" altLang="en-US" b="0" i="0" u="none" strike="noStrike" baseline="0" dirty="0">
                <a:latin typeface="宋体" panose="02010600030101010101" pitchFamily="2" charset="-122"/>
                <a:ea typeface="宋体" panose="02010600030101010101" pitchFamily="2" charset="-122"/>
              </a:rPr>
              <a:t>民政部门应当自受理申请之日起二十日内作出决定。符合慈善组织条件的，予以认定并向社会公告；不符合慈善组织条件的，不予认定并书面说明理由。有特殊情况需要延长登记或者认定期限的，报经国务院民政部门批准，可以适当延长，但延长的期限不得超过六十日。根据</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慈善组织认定办法</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的规定，如果负责人不合法律法规和国家政策规定，或者申请前二年内受过行政处罚、申请时被民政部门列入异常名录以及有其他违反法律、法规、国家政策行为不予认定为慈善组织。认定为慈善组织的基金会、社会团体、社会服务机构，由民政部门换发登记证书，标明慈善组织属性。</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4812922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C3FFA9-D94A-452F-88D3-C08D4B93192E}"/>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2AA9064-D2C1-4566-8D45-DAD269E5FA3E}"/>
              </a:ext>
            </a:extLst>
          </p:cNvPr>
          <p:cNvSpPr>
            <a:spLocks noGrp="1"/>
          </p:cNvSpPr>
          <p:nvPr>
            <p:ph type="body" idx="1"/>
          </p:nvPr>
        </p:nvSpPr>
        <p:spPr/>
        <p:txBody>
          <a:bodyPr/>
          <a:lstStyle/>
          <a:p>
            <a:r>
              <a:rPr lang="zh-CN" altLang="en-US" b="0" i="0" u="none" strike="noStrike" kern="100" baseline="0">
                <a:latin typeface="宋体" panose="02010600030101010101" pitchFamily="2" charset="-122"/>
                <a:ea typeface="宋体" panose="02010600030101010101" pitchFamily="2" charset="-122"/>
              </a:rPr>
              <a:t>本章主要从社会团体、慈善事业、志愿服务、社会服务机构、基金会相关的法律和政策来阐述社会组织所涉及的法规政策，厘清相关法律法规有助于社会组织找准自身定位，实现社会组织健康有序发展，建构“强国家、强社会”的双强体制。国家颁布</a:t>
            </a:r>
            <a:r>
              <a:rPr lang="en-US" altLang="zh-CN" b="0" i="0" u="none" strike="noStrike" kern="100" baseline="0">
                <a:latin typeface="宋体" panose="02010600030101010101" pitchFamily="2" charset="-122"/>
                <a:ea typeface="宋体" panose="02010600030101010101" pitchFamily="2" charset="-122"/>
              </a:rPr>
              <a:t>《</a:t>
            </a:r>
            <a:r>
              <a:rPr lang="zh-CN" altLang="en-US" b="0" i="0" u="none" strike="noStrike" kern="100" baseline="0">
                <a:latin typeface="宋体" panose="02010600030101010101" pitchFamily="2" charset="-122"/>
                <a:ea typeface="宋体" panose="02010600030101010101" pitchFamily="2" charset="-122"/>
              </a:rPr>
              <a:t>社会团体登记管理条例</a:t>
            </a:r>
            <a:r>
              <a:rPr lang="en-US" altLang="zh-CN" b="0" i="0" u="none" strike="noStrike" kern="100" baseline="0">
                <a:latin typeface="宋体" panose="02010600030101010101" pitchFamily="2" charset="-122"/>
                <a:ea typeface="宋体" panose="02010600030101010101" pitchFamily="2" charset="-122"/>
              </a:rPr>
              <a:t>》</a:t>
            </a:r>
            <a:r>
              <a:rPr lang="zh-CN" altLang="en-US" b="0" i="0" u="none" strike="noStrike" kern="100" baseline="0">
                <a:latin typeface="宋体" panose="02010600030101010101" pitchFamily="2" charset="-122"/>
                <a:ea typeface="宋体" panose="02010600030101010101" pitchFamily="2" charset="-122"/>
              </a:rPr>
              <a:t>、</a:t>
            </a:r>
            <a:r>
              <a:rPr lang="en-US" altLang="zh-CN" b="0" i="0" u="none" strike="noStrike" kern="100" baseline="0">
                <a:latin typeface="宋体" panose="02010600030101010101" pitchFamily="2" charset="-122"/>
                <a:ea typeface="宋体" panose="02010600030101010101" pitchFamily="2" charset="-122"/>
              </a:rPr>
              <a:t>《</a:t>
            </a:r>
            <a:r>
              <a:rPr lang="zh-CN" altLang="en-US" b="0" i="0" u="none" strike="noStrike" kern="100" baseline="0">
                <a:latin typeface="宋体" panose="02010600030101010101" pitchFamily="2" charset="-122"/>
                <a:ea typeface="宋体" panose="02010600030101010101" pitchFamily="2" charset="-122"/>
              </a:rPr>
              <a:t>中华人民共和国慈善法</a:t>
            </a:r>
            <a:r>
              <a:rPr lang="en-US" altLang="zh-CN" b="0" i="0" u="none" strike="noStrike" kern="100" baseline="0">
                <a:latin typeface="宋体" panose="02010600030101010101" pitchFamily="2" charset="-122"/>
                <a:ea typeface="宋体" panose="02010600030101010101" pitchFamily="2" charset="-122"/>
              </a:rPr>
              <a:t>》</a:t>
            </a:r>
            <a:r>
              <a:rPr lang="zh-CN" altLang="en-US" b="0" i="0" u="none" strike="noStrike" kern="100" baseline="0">
                <a:latin typeface="宋体" panose="02010600030101010101" pitchFamily="2" charset="-122"/>
                <a:ea typeface="宋体" panose="02010600030101010101" pitchFamily="2" charset="-122"/>
              </a:rPr>
              <a:t>、</a:t>
            </a:r>
            <a:r>
              <a:rPr lang="en-US" altLang="zh-CN" b="0" i="0" u="none" strike="noStrike" kern="100" baseline="0">
                <a:latin typeface="宋体" panose="02010600030101010101" pitchFamily="2" charset="-122"/>
                <a:ea typeface="宋体" panose="02010600030101010101" pitchFamily="2" charset="-122"/>
              </a:rPr>
              <a:t>《</a:t>
            </a:r>
            <a:r>
              <a:rPr lang="zh-CN" altLang="en-US" b="0" i="0" u="none" strike="noStrike" kern="100" baseline="0">
                <a:latin typeface="宋体" panose="02010600030101010101" pitchFamily="2" charset="-122"/>
                <a:ea typeface="宋体" panose="02010600030101010101" pitchFamily="2" charset="-122"/>
              </a:rPr>
              <a:t>志愿服务条例</a:t>
            </a:r>
            <a:r>
              <a:rPr lang="en-US" altLang="zh-CN" b="0" i="0" u="none" strike="noStrike" kern="100" baseline="0">
                <a:latin typeface="宋体" panose="02010600030101010101" pitchFamily="2" charset="-122"/>
                <a:ea typeface="宋体" panose="02010600030101010101" pitchFamily="2" charset="-122"/>
              </a:rPr>
              <a:t>》</a:t>
            </a:r>
            <a:r>
              <a:rPr lang="zh-CN" altLang="en-US" b="0" i="0" u="none" strike="noStrike" kern="100" baseline="0">
                <a:latin typeface="宋体" panose="02010600030101010101" pitchFamily="2" charset="-122"/>
                <a:ea typeface="宋体" panose="02010600030101010101" pitchFamily="2" charset="-122"/>
              </a:rPr>
              <a:t>、</a:t>
            </a:r>
            <a:r>
              <a:rPr lang="en-US" altLang="zh-CN" b="0" i="0" u="none" strike="noStrike" kern="100" baseline="0">
                <a:latin typeface="宋体" panose="02010600030101010101" pitchFamily="2" charset="-122"/>
                <a:ea typeface="宋体" panose="02010600030101010101" pitchFamily="2" charset="-122"/>
              </a:rPr>
              <a:t>《</a:t>
            </a:r>
            <a:r>
              <a:rPr lang="zh-CN" altLang="en-US" b="0" i="0" u="none" strike="noStrike" kern="100" baseline="0">
                <a:latin typeface="宋体" panose="02010600030101010101" pitchFamily="2" charset="-122"/>
                <a:ea typeface="宋体" panose="02010600030101010101" pitchFamily="2" charset="-122"/>
              </a:rPr>
              <a:t>社会服务机构登记管理条例</a:t>
            </a:r>
            <a:r>
              <a:rPr lang="en-US" altLang="zh-CN" b="0" i="0" u="none" strike="noStrike" kern="100" baseline="0">
                <a:latin typeface="宋体" panose="02010600030101010101" pitchFamily="2" charset="-122"/>
                <a:ea typeface="宋体" panose="02010600030101010101" pitchFamily="2" charset="-122"/>
              </a:rPr>
              <a:t>》</a:t>
            </a:r>
            <a:r>
              <a:rPr lang="zh-CN" altLang="en-US" b="0" i="0" u="none" strike="noStrike" kern="100" baseline="0">
                <a:latin typeface="宋体" panose="02010600030101010101" pitchFamily="2" charset="-122"/>
                <a:ea typeface="宋体" panose="02010600030101010101" pitchFamily="2" charset="-122"/>
              </a:rPr>
              <a:t>、</a:t>
            </a:r>
            <a:r>
              <a:rPr lang="en-US" altLang="zh-CN" b="0" i="0" u="none" strike="noStrike" kern="100" baseline="0">
                <a:latin typeface="宋体" panose="02010600030101010101" pitchFamily="2" charset="-122"/>
                <a:ea typeface="宋体" panose="02010600030101010101" pitchFamily="2" charset="-122"/>
              </a:rPr>
              <a:t>《</a:t>
            </a:r>
            <a:r>
              <a:rPr lang="zh-CN" altLang="en-US" b="0" i="0" u="none" strike="noStrike" kern="100" baseline="0">
                <a:latin typeface="宋体" panose="02010600030101010101" pitchFamily="2" charset="-122"/>
                <a:ea typeface="宋体" panose="02010600030101010101" pitchFamily="2" charset="-122"/>
              </a:rPr>
              <a:t>基金会管理条例</a:t>
            </a:r>
            <a:r>
              <a:rPr lang="en-US" altLang="zh-CN" b="0" i="0" u="none" strike="noStrike" kern="100" baseline="0">
                <a:latin typeface="宋体" panose="02010600030101010101" pitchFamily="2" charset="-122"/>
                <a:ea typeface="宋体" panose="02010600030101010101" pitchFamily="2" charset="-122"/>
              </a:rPr>
              <a:t>》</a:t>
            </a:r>
            <a:r>
              <a:rPr lang="zh-CN" altLang="en-US" b="0" i="0" u="none" strike="noStrike" kern="100" baseline="0">
                <a:latin typeface="宋体" panose="02010600030101010101" pitchFamily="2" charset="-122"/>
                <a:ea typeface="宋体" panose="02010600030101010101" pitchFamily="2" charset="-122"/>
              </a:rPr>
              <a:t>对社会组织的设立、管理做出具体规定。</a:t>
            </a:r>
            <a:endParaRPr lang="zh-CN" altLang="en-US"/>
          </a:p>
        </p:txBody>
      </p:sp>
    </p:spTree>
    <p:extLst>
      <p:ext uri="{BB962C8B-B14F-4D97-AF65-F5344CB8AC3E}">
        <p14:creationId xmlns:p14="http://schemas.microsoft.com/office/powerpoint/2010/main" val="14812805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1FA381-71D4-4A8A-9D6E-F2773252C34E}"/>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6A35352-9553-4900-8738-A9454E685D59}"/>
              </a:ext>
            </a:extLst>
          </p:cNvPr>
          <p:cNvSpPr>
            <a:spLocks noGrp="1"/>
          </p:cNvSpPr>
          <p:nvPr>
            <p:ph type="body" idx="1"/>
          </p:nvPr>
        </p:nvSpPr>
        <p:spPr/>
        <p:txBody>
          <a:bodyPr>
            <a:normAutofit/>
          </a:bodyPr>
          <a:lstStyle/>
          <a:p>
            <a:pPr marR="0" lvl="0" rtl="0"/>
            <a:r>
              <a:rPr lang="zh-CN" altLang="en-US" b="0" i="0" u="none" strike="noStrike" kern="100" baseline="0" dirty="0">
                <a:latin typeface="宋体" panose="02010600030101010101" pitchFamily="2" charset="-122"/>
                <a:ea typeface="宋体" panose="02010600030101010101" pitchFamily="2" charset="-122"/>
              </a:rPr>
              <a:t>（二）慈善组织管理</a:t>
            </a:r>
          </a:p>
          <a:p>
            <a:pPr marR="0" lvl="1" rtl="0"/>
            <a:r>
              <a:rPr lang="zh-CN" altLang="en-US" b="0" i="0" u="none" strike="noStrike" baseline="0" dirty="0">
                <a:latin typeface="宋体" panose="02010600030101010101" pitchFamily="2" charset="-122"/>
                <a:ea typeface="宋体" panose="02010600030101010101" pitchFamily="2" charset="-122"/>
              </a:rPr>
              <a:t>慈善组织应当根据法律法规以及章程的规定，建立健全内部治理结构，明确决策、执行、监督等方面的职责权限，开展慈善活动。</a:t>
            </a:r>
          </a:p>
          <a:p>
            <a:pPr marR="0" lvl="1" rtl="0"/>
            <a:r>
              <a:rPr lang="zh-CN" altLang="en-US" b="0" i="0" u="none" strike="noStrike" baseline="0" dirty="0">
                <a:latin typeface="宋体" panose="02010600030101010101" pitchFamily="2" charset="-122"/>
                <a:ea typeface="宋体" panose="02010600030101010101" pitchFamily="2" charset="-122"/>
              </a:rPr>
              <a:t>慈善组织应当执行国家统一的会计制度，依法进行会计核算，建立健全会计监督制度，并接受政府有关部门的监督管理。慈善组织应当每年向其登记的民政部门报送年度工作报告和财务会计报告。报告应当包括年度开展募捐和接受捐赠情况、慈善财产的管理使用情况、慈善项目实施情况以及慈善组织工作人员的工资福利情况。</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169196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BDA999-DB75-49BB-8447-8360C9132B9C}"/>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4D690F0D-E74C-453F-B0ED-989AC39B2C43}"/>
              </a:ext>
            </a:extLst>
          </p:cNvPr>
          <p:cNvSpPr>
            <a:spLocks noGrp="1"/>
          </p:cNvSpPr>
          <p:nvPr>
            <p:ph type="body" idx="1"/>
          </p:nvPr>
        </p:nvSpPr>
        <p:spPr/>
        <p:txBody>
          <a:bodyPr/>
          <a:lstStyle/>
          <a:p>
            <a:pPr marR="0" lvl="0" rtl="0"/>
            <a:r>
              <a:rPr lang="zh-CN" altLang="en-US" b="0" i="0" u="none" strike="noStrike" kern="100" baseline="0" dirty="0">
                <a:latin typeface="宋体" panose="02010600030101010101" pitchFamily="2" charset="-122"/>
                <a:ea typeface="宋体" panose="02010600030101010101" pitchFamily="2" charset="-122"/>
              </a:rPr>
              <a:t>（三）慈善组织终止</a:t>
            </a:r>
          </a:p>
          <a:p>
            <a:pPr marR="0" lvl="1" rtl="0"/>
            <a:r>
              <a:rPr lang="zh-CN" altLang="en-US" b="0" i="0" u="none" strike="noStrike" baseline="0" dirty="0">
                <a:latin typeface="宋体" panose="02010600030101010101" pitchFamily="2" charset="-122"/>
                <a:ea typeface="宋体" panose="02010600030101010101" pitchFamily="2" charset="-122"/>
              </a:rPr>
              <a:t>按照</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中华人民共和国慈善法</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的规定：“当慈善组织章程规定的宗旨已经完成，或者慈善组织出现分立、合并等情形使其终止，或是连续两年未从事慈善活动，抑或是依法被撤销登记或者吊销登记证书而无法经营时，应当申请终止注销。”</a:t>
            </a:r>
          </a:p>
          <a:p>
            <a:pPr lvl="2"/>
            <a:r>
              <a:rPr lang="zh-CN" altLang="en-US" b="0" dirty="0"/>
              <a:t> </a:t>
            </a:r>
            <a:r>
              <a:rPr lang="en-US" altLang="zh-CN" b="0" dirty="0"/>
              <a:t>《</a:t>
            </a:r>
            <a:r>
              <a:rPr lang="zh-CN" altLang="en-US" b="0" dirty="0"/>
              <a:t>中华人民共和国慈善法</a:t>
            </a:r>
            <a:r>
              <a:rPr lang="en-US" altLang="zh-CN" b="0" dirty="0"/>
              <a:t>》</a:t>
            </a:r>
            <a:r>
              <a:rPr lang="zh-CN" altLang="en-US" b="0" dirty="0"/>
              <a:t>，第十七条。</a:t>
            </a:r>
          </a:p>
          <a:p>
            <a:pPr marR="0" lvl="1" rtl="0"/>
            <a:r>
              <a:rPr lang="zh-CN" altLang="en-US" b="0" i="0" u="none" strike="noStrike" baseline="0" dirty="0">
                <a:latin typeface="宋体" panose="02010600030101010101" pitchFamily="2" charset="-122"/>
                <a:ea typeface="宋体" panose="02010600030101010101" pitchFamily="2" charset="-122"/>
              </a:rPr>
              <a:t> 慈善组织在申请终止前，其决策机构应当在出现终止情形三十日内成立清算组进行清算，并向社会公告。慈善组织清算后的剩余财产，应当按照慈善组织章程的规定转给宗旨相同或者相近的慈善组织；章程未规定的，由民政部门主持转给宗旨相同或者相近的慈善组织，并向社会公告。慈善组织清算结束后，应当向其登记的民政部门办理注销登记，并由民政部门向社会公告。</a:t>
            </a:r>
            <a:endParaRPr lang="zh-CN" altLang="en-US" dirty="0"/>
          </a:p>
        </p:txBody>
      </p:sp>
    </p:spTree>
    <p:extLst>
      <p:ext uri="{BB962C8B-B14F-4D97-AF65-F5344CB8AC3E}">
        <p14:creationId xmlns:p14="http://schemas.microsoft.com/office/powerpoint/2010/main" val="8304334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F0601E-3624-4043-A3BF-6EC5C4B25704}"/>
              </a:ext>
            </a:extLst>
          </p:cNvPr>
          <p:cNvSpPr>
            <a:spLocks noGrp="1"/>
          </p:cNvSpPr>
          <p:nvPr>
            <p:ph type="title"/>
          </p:nvPr>
        </p:nvSpPr>
        <p:spPr/>
        <p:txBody>
          <a:bodyPr/>
          <a:lstStyle/>
          <a:p>
            <a:endParaRPr lang="zh-CN" altLang="en-US"/>
          </a:p>
        </p:txBody>
      </p:sp>
      <p:sp>
        <p:nvSpPr>
          <p:cNvPr id="3" name="文本占位符 2">
            <a:extLst>
              <a:ext uri="{FF2B5EF4-FFF2-40B4-BE49-F238E27FC236}">
                <a16:creationId xmlns:a16="http://schemas.microsoft.com/office/drawing/2014/main" id="{15577854-ED74-4D51-ADE8-A13F9D7B858C}"/>
              </a:ext>
            </a:extLst>
          </p:cNvPr>
          <p:cNvSpPr>
            <a:spLocks noGrp="1"/>
          </p:cNvSpPr>
          <p:nvPr>
            <p:ph type="body" idx="1"/>
          </p:nvPr>
        </p:nvSpPr>
        <p:spPr/>
        <p:txBody>
          <a:bodyPr>
            <a:normAutofit fontScale="77500" lnSpcReduction="20000"/>
          </a:bodyPr>
          <a:lstStyle/>
          <a:p>
            <a:pPr marR="0" lvl="0" rtl="0"/>
            <a:r>
              <a:rPr lang="zh-CN" altLang="en-US" b="0" i="0" u="none" strike="noStrike" kern="2200" baseline="0" dirty="0">
                <a:latin typeface="Times New Roman" panose="02020603050405020304" pitchFamily="18" charset="0"/>
                <a:ea typeface="微软雅黑" panose="020B0503020204020204" pitchFamily="34" charset="-122"/>
              </a:rPr>
              <a:t>二、慈善募捐与慈善捐赠</a:t>
            </a:r>
          </a:p>
          <a:p>
            <a:pPr marR="0" lvl="0" rtl="0"/>
            <a:r>
              <a:rPr lang="zh-CN" altLang="en-US" b="0" i="0" u="none" strike="noStrike" kern="100" baseline="0" dirty="0">
                <a:latin typeface="宋体" panose="02010600030101010101" pitchFamily="2" charset="-122"/>
                <a:ea typeface="宋体" panose="02010600030101010101" pitchFamily="2" charset="-122"/>
              </a:rPr>
              <a:t>（一）慈善募捐</a:t>
            </a:r>
          </a:p>
          <a:p>
            <a:pPr marR="0" lvl="1" rtl="0"/>
            <a:r>
              <a:rPr lang="zh-CN" altLang="en-US" b="0" i="0" u="none" strike="noStrike" baseline="0" dirty="0">
                <a:latin typeface="宋体" panose="02010600030101010101" pitchFamily="2" charset="-122"/>
                <a:ea typeface="宋体" panose="02010600030101010101" pitchFamily="2" charset="-122"/>
              </a:rPr>
              <a:t>慈善募捐是指慈善组织基于慈善宗旨募集财产的活动，包括面向社会公众的公开募捐和面向特定对象的定向募捐。</a:t>
            </a:r>
          </a:p>
          <a:p>
            <a:pPr marR="0" lvl="1" rtl="0"/>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募捐资格认定条件</a:t>
            </a:r>
          </a:p>
          <a:p>
            <a:pPr marR="0" lvl="1" rtl="0"/>
            <a:r>
              <a:rPr lang="zh-CN" altLang="en-US" b="0" i="0" u="none" strike="noStrike" baseline="0" dirty="0">
                <a:latin typeface="宋体" panose="02010600030101010101" pitchFamily="2" charset="-122"/>
                <a:ea typeface="宋体" panose="02010600030101010101" pitchFamily="2" charset="-122"/>
              </a:rPr>
              <a:t>依法登记或者认定为慈善组织满二年的社会组织，申请公开募捐资格，应当符合下列条件：</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）内部治理结构规范。依规合法配备监事会、理事会。监事会成员三名及以上。理事会能够有效决策，负责人任职符合有关规定，理事会成员和负责人勤勉尽职，诚实守信。</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专职工作人员。秘书长为专职，理事长（会长）、秘书长不得由同一人兼任，有与本慈善组织开展活动相适应的专职工作人员。理事会成员来自同一组织以及相互间存在关联关系组织的不超过三分之一，相互间具有近亲属关系的没有同时在理事会任职。理事会成员中非内地居民不超过三分之一，法定代表人由内地居民担任。</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）税务合规。依法办理税务登记，履行纳税义务。</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4</a:t>
            </a:r>
            <a:r>
              <a:rPr lang="zh-CN" altLang="en-US" b="0" i="0" u="none" strike="noStrike" baseline="0" dirty="0">
                <a:latin typeface="宋体" panose="02010600030101010101" pitchFamily="2" charset="-122"/>
                <a:ea typeface="宋体" panose="02010600030101010101" pitchFamily="2" charset="-122"/>
              </a:rPr>
              <a:t>）组织评估优异。按照规定参加社会组织评估，评估结果为</a:t>
            </a:r>
            <a:r>
              <a:rPr lang="en-US" altLang="zh-CN" b="0" i="0" u="none" strike="noStrike" baseline="0" dirty="0">
                <a:latin typeface="宋体" panose="02010600030101010101" pitchFamily="2" charset="-122"/>
                <a:ea typeface="宋体" panose="02010600030101010101" pitchFamily="2" charset="-122"/>
              </a:rPr>
              <a:t>3A</a:t>
            </a:r>
            <a:r>
              <a:rPr lang="zh-CN" altLang="en-US" b="0" i="0" u="none" strike="noStrike" baseline="0" dirty="0">
                <a:latin typeface="宋体" panose="02010600030101010101" pitchFamily="2" charset="-122"/>
                <a:ea typeface="宋体" panose="02010600030101010101" pitchFamily="2" charset="-122"/>
              </a:rPr>
              <a:t>及以上。</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5</a:t>
            </a:r>
            <a:r>
              <a:rPr lang="zh-CN" altLang="en-US" b="0" i="0" u="none" strike="noStrike" baseline="0" dirty="0">
                <a:latin typeface="宋体" panose="02010600030101010101" pitchFamily="2" charset="-122"/>
                <a:ea typeface="宋体" panose="02010600030101010101" pitchFamily="2" charset="-122"/>
              </a:rPr>
              <a:t>）申请合格。申请时未纳入异常名录，申请公开募捐资格前二年，未因违反社会组织相关法律法规受到行政处罚，没有其他违反法律、法规、国家政策行为的。</a:t>
            </a:r>
          </a:p>
          <a:p>
            <a:pPr marR="0" lvl="1" rtl="0"/>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慈善法</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公布前设立的非公募基金会、具有公益性捐赠税前扣除资格的社会团体，登记满二年，经认定为慈善组织的，可以申请公开募捐资格。</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7749260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642454-E503-4847-9F82-042F290CE7B4}"/>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F19B249-E608-4917-A3AE-59D94B57AA29}"/>
              </a:ext>
            </a:extLst>
          </p:cNvPr>
          <p:cNvSpPr>
            <a:spLocks noGrp="1"/>
          </p:cNvSpPr>
          <p:nvPr>
            <p:ph type="body" idx="1"/>
          </p:nvPr>
        </p:nvSpPr>
        <p:spPr/>
        <p:txBody>
          <a:bodyPr>
            <a:normAutofit fontScale="85000" lnSpcReduction="20000"/>
          </a:bodyPr>
          <a:lstStyle/>
          <a:p>
            <a:pPr marR="0" lvl="1" rtl="0"/>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认定程序</a:t>
            </a:r>
          </a:p>
          <a:p>
            <a:pPr marR="0" lvl="1" rtl="0"/>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慈善法</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公布前登记设立的公募基金会，凭其标明慈善组织属性的登记证书向登记的民政部门申领公开募捐资格证书。未登记设立的基金会依照以下流程申请募捐资格认定：</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）申请筹备</a:t>
            </a:r>
          </a:p>
          <a:p>
            <a:pPr marR="0" lvl="1" rtl="0"/>
            <a:r>
              <a:rPr lang="zh-CN" altLang="en-US" b="0" i="0" u="none" strike="noStrike" baseline="0" dirty="0">
                <a:latin typeface="宋体" panose="02010600030101010101" pitchFamily="2" charset="-122"/>
                <a:ea typeface="宋体" panose="02010600030101010101" pitchFamily="2" charset="-122"/>
              </a:rPr>
              <a:t>慈善组织申请公开募捐资格，应当向其登记的民政部门提交下列材料：申请书、财务审计报告、会议纪要、经业务主管单位同意的证明材料。值得一提的是，评估等级在</a:t>
            </a:r>
            <a:r>
              <a:rPr lang="en-US" altLang="zh-CN" b="0" i="0" u="none" strike="noStrike" baseline="0" dirty="0">
                <a:latin typeface="宋体" panose="02010600030101010101" pitchFamily="2" charset="-122"/>
                <a:ea typeface="宋体" panose="02010600030101010101" pitchFamily="2" charset="-122"/>
              </a:rPr>
              <a:t>4A</a:t>
            </a:r>
            <a:r>
              <a:rPr lang="zh-CN" altLang="en-US" b="0" i="0" u="none" strike="noStrike" baseline="0" dirty="0">
                <a:latin typeface="宋体" panose="02010600030101010101" pitchFamily="2" charset="-122"/>
                <a:ea typeface="宋体" panose="02010600030101010101" pitchFamily="2" charset="-122"/>
              </a:rPr>
              <a:t>及以上的慈善组织只需提交申请书。</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）表决通过</a:t>
            </a:r>
          </a:p>
          <a:p>
            <a:pPr marR="0" lvl="1" rtl="0"/>
            <a:r>
              <a:rPr lang="zh-CN" altLang="en-US" b="0" i="0" u="none" strike="noStrike" baseline="0" dirty="0">
                <a:latin typeface="宋体" panose="02010600030101010101" pitchFamily="2" charset="-122"/>
                <a:ea typeface="宋体" panose="02010600030101010101" pitchFamily="2" charset="-122"/>
              </a:rPr>
              <a:t>慈善组织应当履行内部程序，召开理事会决定申请公开募捐资格事宜，并经理事会表决通过，有业务主管单位的，还应当报经业务主管单位同意。</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）审核</a:t>
            </a:r>
          </a:p>
          <a:p>
            <a:pPr marR="0" lvl="1" rtl="0"/>
            <a:r>
              <a:rPr lang="zh-CN" altLang="en-US" b="0" i="0" u="none" strike="noStrike" baseline="0" dirty="0">
                <a:latin typeface="宋体" panose="02010600030101010101" pitchFamily="2" charset="-122"/>
                <a:ea typeface="宋体" panose="02010600030101010101" pitchFamily="2" charset="-122"/>
              </a:rPr>
              <a:t>民政部门收到全部有效材料后，应当依法进行审核。情况复杂的，民政部门可以征求有关部门意见或者通过论证会、听证会等形式听取意见，也可以根据需要对该组织进行实地考察。</a:t>
            </a:r>
          </a:p>
          <a:p>
            <a:pPr marR="0" lvl="1" rtl="0"/>
            <a:r>
              <a:rPr lang="zh-CN" altLang="en-US" b="0" i="0" u="none" strike="noStrike" baseline="0" dirty="0">
                <a:latin typeface="宋体" panose="02010600030101010101" pitchFamily="2" charset="-122"/>
                <a:ea typeface="宋体" panose="02010600030101010101" pitchFamily="2" charset="-122"/>
              </a:rPr>
              <a:t>民政部门应当自受理之日起二十日内作出决定。对符合条件的慈善组织，发给公开募捐资格证书；对不符合条件的，不发给公开募捐资格证书并书面说明理由。法律、行政法规规定自登记之日起可以公开募捐的基金会和社会团体，由民政部门直接发给公开募捐资格证书。</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7783677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5AEB08-95CC-4BA8-BCBF-C627AA08849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45A8C091-7631-4847-91E5-E46E09522731}"/>
              </a:ext>
            </a:extLst>
          </p:cNvPr>
          <p:cNvSpPr>
            <a:spLocks noGrp="1"/>
          </p:cNvSpPr>
          <p:nvPr>
            <p:ph type="body" idx="1"/>
          </p:nvPr>
        </p:nvSpPr>
        <p:spPr/>
        <p:txBody>
          <a:bodyPr>
            <a:normAutofit/>
          </a:bodyPr>
          <a:lstStyle/>
          <a:p>
            <a:pPr marR="0" lvl="1" rtl="0"/>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募捐流程</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）制定募捐方案</a:t>
            </a:r>
          </a:p>
          <a:p>
            <a:pPr marR="0" lvl="1" rtl="0"/>
            <a:r>
              <a:rPr lang="zh-CN" altLang="en-US" b="0" i="0" u="none" strike="noStrike" baseline="0" dirty="0">
                <a:latin typeface="宋体" panose="02010600030101010101" pitchFamily="2" charset="-122"/>
                <a:ea typeface="宋体" panose="02010600030101010101" pitchFamily="2" charset="-122"/>
              </a:rPr>
              <a:t>募捐方案包括募捐目的、起止时间和地域、活动负责人姓名和办公地址、接受捐赠方式、银行账户、受益人、募得款物用途、募捐成本、剩余财产的处理等，募捐方案应当在开展募捐活动前报慈善组织登记的民政部门备案。</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）选择募捐方式</a:t>
            </a:r>
          </a:p>
          <a:p>
            <a:pPr marR="0" lvl="1" rtl="0"/>
            <a:r>
              <a:rPr lang="zh-CN" altLang="en-US" b="0" i="0" u="none" strike="noStrike" baseline="0" dirty="0">
                <a:latin typeface="宋体" panose="02010600030101010101" pitchFamily="2" charset="-122"/>
                <a:ea typeface="宋体" panose="02010600030101010101" pitchFamily="2" charset="-122"/>
              </a:rPr>
              <a:t>募捐方式包括在公共场所设置募捐箱；举办面向社会公众的义演、义赛、义卖、义展、义拍、慈善晚会等；通过广播、电视、报刊、互联网等媒体发布募捐信息等其他公开募捐方式。。若慈善组织通过互联网开展公开募捐的，应当在国务院民政部门统一或者指定的慈善信息平台发布募捐信息，并可以同时在其网站发布募捐信息。</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6577936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96359F-474D-424E-9CB4-2B545CD3631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829ECB5-E556-4967-9F0C-E217BD1F688C}"/>
              </a:ext>
            </a:extLst>
          </p:cNvPr>
          <p:cNvSpPr>
            <a:spLocks noGrp="1"/>
          </p:cNvSpPr>
          <p:nvPr>
            <p:ph type="body" idx="1"/>
          </p:nvPr>
        </p:nvSpPr>
        <p:spPr/>
        <p:txBody>
          <a:bodyPr>
            <a:normAutofit fontScale="92500" lnSpcReduction="10000"/>
          </a:bodyPr>
          <a:lstStyle/>
          <a:p>
            <a:pPr marR="0" lvl="1" rtl="0"/>
            <a:r>
              <a:rPr lang="zh-CN" altLang="en-US" b="0" i="0" u="none" strike="noStrike" baseline="0">
                <a:latin typeface="宋体" panose="02010600030101010101" pitchFamily="2" charset="-122"/>
                <a:ea typeface="宋体" panose="02010600030101010101" pitchFamily="2" charset="-122"/>
              </a:rPr>
              <a:t>（</a:t>
            </a:r>
            <a:r>
              <a:rPr lang="en-US" altLang="zh-CN" b="0" i="0" u="none" strike="noStrike" baseline="0">
                <a:latin typeface="宋体" panose="02010600030101010101" pitchFamily="2" charset="-122"/>
                <a:ea typeface="宋体" panose="02010600030101010101" pitchFamily="2" charset="-122"/>
              </a:rPr>
              <a:t>3</a:t>
            </a:r>
            <a:r>
              <a:rPr lang="zh-CN" altLang="en-US" b="0" i="0" u="none" strike="noStrike" baseline="0">
                <a:latin typeface="宋体" panose="02010600030101010101" pitchFamily="2" charset="-122"/>
                <a:ea typeface="宋体" panose="02010600030101010101" pitchFamily="2" charset="-122"/>
              </a:rPr>
              <a:t>）募捐备案</a:t>
            </a:r>
          </a:p>
          <a:p>
            <a:pPr marR="0" lvl="1" rtl="0"/>
            <a:r>
              <a:rPr lang="zh-CN" altLang="en-US" b="0" i="0" u="none" strike="noStrike" baseline="0">
                <a:latin typeface="宋体" panose="02010600030101010101" pitchFamily="2" charset="-122"/>
                <a:ea typeface="宋体" panose="02010600030101010101" pitchFamily="2" charset="-122"/>
              </a:rPr>
              <a:t>慈善组织应当在开展公开募捐活动的十日前将募捐方案报送登记的民政部门备案。材料齐备的，民政部门应当即时受理，对予以备案的向社会公开；材料不齐备的，民众部门应当即时告知慈善组织，慈善组织应当在十日内向其登记的民政部门予以补正。若募捐活动是为了应对重大自然灾害、事故灾难和公共卫生事件等突发事件，无法在开展活动前办理募捐方案备案时可先进行募捐，在活动开始后十日内补办好备案手续即可。若慈善组织采取募捐箱、义演开展公开募捐的，应当在其登记的民政部门管辖区域内进行，确有必要在其登记的民政部门管辖区域外进行的，除向其登记的民政部门备案外，还应当在开展公开募捐活动十日前，向其开展募捐活动所在地的县级人民政府民政部门备案，提交募捐方案、公开募捐资格证书复印件、确有必要在当地开展公开募捐活动的情况说明。有业务主管单位的慈善组织，还应当同时将募捐方案报送业务主管单位。开展公开募捐活动，涉及公共安全、公共秩序、消防等事项的，还应当按照其他有关规定履行批准程序。</a:t>
            </a:r>
          </a:p>
          <a:p>
            <a:pPr marR="0" lvl="1" rtl="0"/>
            <a:r>
              <a:rPr lang="zh-CN" altLang="en-US" b="0" i="0" u="none" strike="noStrike" baseline="0">
                <a:latin typeface="宋体" panose="02010600030101010101" pitchFamily="2" charset="-122"/>
                <a:ea typeface="宋体" panose="02010600030101010101" pitchFamily="2" charset="-122"/>
              </a:rPr>
              <a:t>当出现备案内容发生变更的情况，慈善组织应当在事项发生变化之日起十日内向其登记的民政部门补正并说明理由。</a:t>
            </a:r>
            <a:endParaRPr lang="zh-CN" altLang="en-US"/>
          </a:p>
        </p:txBody>
      </p:sp>
    </p:spTree>
    <p:extLst>
      <p:ext uri="{BB962C8B-B14F-4D97-AF65-F5344CB8AC3E}">
        <p14:creationId xmlns:p14="http://schemas.microsoft.com/office/powerpoint/2010/main" val="37587255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ECF8E80-2829-463C-B7B1-2C26505B75B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5ACD6CB8-5221-4CF9-B811-CC93A6943079}"/>
              </a:ext>
            </a:extLst>
          </p:cNvPr>
          <p:cNvSpPr>
            <a:spLocks noGrp="1"/>
          </p:cNvSpPr>
          <p:nvPr>
            <p:ph type="body" idx="1"/>
          </p:nvPr>
        </p:nvSpPr>
        <p:spPr/>
        <p:txBody>
          <a:bodyPr>
            <a:normAutofit fontScale="77500" lnSpcReduction="20000"/>
          </a:bodyPr>
          <a:lstStyle/>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4</a:t>
            </a:r>
            <a:r>
              <a:rPr lang="zh-CN" altLang="en-US" b="0" i="0" u="none" strike="noStrike" baseline="0" dirty="0">
                <a:latin typeface="宋体" panose="02010600030101010101" pitchFamily="2" charset="-122"/>
                <a:ea typeface="宋体" panose="02010600030101010101" pitchFamily="2" charset="-122"/>
              </a:rPr>
              <a:t>）开展活动</a:t>
            </a:r>
          </a:p>
          <a:p>
            <a:pPr marR="0" lvl="1" rtl="0"/>
            <a:r>
              <a:rPr lang="zh-CN" altLang="en-US" b="0" i="0" u="none" strike="noStrike" baseline="0" dirty="0">
                <a:latin typeface="宋体" panose="02010600030101010101" pitchFamily="2" charset="-122"/>
                <a:ea typeface="宋体" panose="02010600030101010101" pitchFamily="2" charset="-122"/>
              </a:rPr>
              <a:t>慈善组织应当按照宗旨和业务范围开展公开募捐活动，明确的募捐目的和捐赠财产使用计划。慈善组织开展现场募捐活动时，应当在现场或者活动载体的显著位置，公布本组织名称、公开募捐资格证书、募捐方案、联系方式、募捐信息查询方法等。通过互联网开展公开募捐活动的，应当在民政部统一或者指定的慈善信息平台发布公开募捐信息，并可以同时在以本慈善组织名义开通的门户网站、官方微博、官方微信、移动客户端等网络平台发布公开募捐信息。在整个活动中应当尊重和维护募捐对象的合法权益，保障募捐对象的知情权，不得通过虚构事实等方式欺骗、诱导募捐对象实施捐赠。</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5</a:t>
            </a:r>
            <a:r>
              <a:rPr lang="zh-CN" altLang="en-US" b="0" i="0" u="none" strike="noStrike" baseline="0" dirty="0">
                <a:latin typeface="宋体" panose="02010600030101010101" pitchFamily="2" charset="-122"/>
                <a:ea typeface="宋体" panose="02010600030101010101" pitchFamily="2" charset="-122"/>
              </a:rPr>
              <a:t>）募捐财产管理</a:t>
            </a:r>
          </a:p>
          <a:p>
            <a:pPr marR="0" lvl="1" rtl="0"/>
            <a:r>
              <a:rPr lang="zh-CN" altLang="en-US" b="0" i="0" u="none" strike="noStrike" baseline="0" dirty="0">
                <a:latin typeface="宋体" panose="02010600030101010101" pitchFamily="2" charset="-122"/>
                <a:ea typeface="宋体" panose="02010600030101010101" pitchFamily="2" charset="-122"/>
              </a:rPr>
              <a:t>慈善组织独立开展公开募捐活动时，募捐账户应当使用本组织账户，不得使用个人和其他组织的账户，同时秉持公开透明原则，建立公开募捐信息档案，妥善保管、方便查阅。当具有公开募捐资格的慈善组织与不具有公开募捐资格的组织或者个人合作开展公开募捐活动，应当依法签订书面协议，使用具有公开募捐资格的慈善组织名义开展公开募捐活动，募捐活动的全部收支应当纳入该慈善组织的账户，建议“由该慈善组织统一进行财务核算和管理，并承担法律责任。”</a:t>
            </a:r>
          </a:p>
          <a:p>
            <a:pPr lvl="2"/>
            <a:r>
              <a:rPr lang="zh-CN" altLang="en-US" b="0" dirty="0"/>
              <a:t> 高建荣等</a:t>
            </a:r>
            <a:r>
              <a:rPr lang="en-US" altLang="zh-CN" b="0" dirty="0"/>
              <a:t>. S</a:t>
            </a:r>
            <a:r>
              <a:rPr lang="zh-CN" altLang="en-US" b="0" dirty="0"/>
              <a:t>公立基金会内部控制体系构建基于慈善组织治理</a:t>
            </a:r>
            <a:r>
              <a:rPr lang="en-US" altLang="zh-CN" b="0" dirty="0"/>
              <a:t>[J], </a:t>
            </a:r>
            <a:r>
              <a:rPr lang="zh-CN" altLang="en-US" b="0" dirty="0"/>
              <a:t>会计之友</a:t>
            </a:r>
            <a:r>
              <a:rPr lang="en-US" altLang="zh-CN" b="0" dirty="0"/>
              <a:t>, 2018</a:t>
            </a:r>
            <a:r>
              <a:rPr lang="zh-CN" altLang="en-US" b="0" dirty="0"/>
              <a:t>（</a:t>
            </a:r>
            <a:r>
              <a:rPr lang="en-US" altLang="zh-CN" b="0" dirty="0"/>
              <a:t>17</a:t>
            </a:r>
            <a:r>
              <a:rPr lang="zh-CN" altLang="en-US" b="0" dirty="0"/>
              <a:t>）：</a:t>
            </a:r>
            <a:r>
              <a:rPr lang="en-US" altLang="zh-CN" b="0" dirty="0"/>
              <a:t>61-66.</a:t>
            </a:r>
          </a:p>
          <a:p>
            <a:pPr marR="0" lvl="1" rtl="0"/>
            <a:r>
              <a:rPr lang="zh-CN" altLang="en-US" b="0" i="0" u="none" strike="noStrike" baseline="0" dirty="0">
                <a:latin typeface="宋体" panose="02010600030101010101" pitchFamily="2" charset="-122"/>
                <a:ea typeface="宋体" panose="02010600030101010101" pitchFamily="2" charset="-122"/>
              </a:rPr>
              <a:t>慈善组织依据法律法规、章程规定和募捐方案使用捐赠财产并定期将公开募捐情况和慈善项目实施情况向社会公开。若遇到确需变更捐赠财产用途的情况，应当召开理事会进行审议，报其登记的民政部门备案，并向社会公开。</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0238537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FEA34E-8F48-44D6-B55B-BC43ADA9FDEC}"/>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18520CD-92C1-406D-A709-5363B2F395AF}"/>
              </a:ext>
            </a:extLst>
          </p:cNvPr>
          <p:cNvSpPr>
            <a:spLocks noGrp="1"/>
          </p:cNvSpPr>
          <p:nvPr>
            <p:ph type="body" idx="1"/>
          </p:nvPr>
        </p:nvSpPr>
        <p:spPr/>
        <p:txBody>
          <a:bodyPr/>
          <a:lstStyle/>
          <a:p>
            <a:pPr marR="0" lvl="1" rtl="0"/>
            <a:r>
              <a:rPr lang="zh-CN" altLang="en-US" b="0" i="0" u="none" strike="noStrike" baseline="0">
                <a:latin typeface="宋体" panose="02010600030101010101" pitchFamily="2" charset="-122"/>
                <a:ea typeface="宋体" panose="02010600030101010101" pitchFamily="2" charset="-122"/>
              </a:rPr>
              <a:t>（</a:t>
            </a:r>
            <a:r>
              <a:rPr lang="en-US" altLang="zh-CN" b="0" i="0" u="none" strike="noStrike" baseline="0">
                <a:latin typeface="宋体" panose="02010600030101010101" pitchFamily="2" charset="-122"/>
                <a:ea typeface="宋体" panose="02010600030101010101" pitchFamily="2" charset="-122"/>
              </a:rPr>
              <a:t>6</a:t>
            </a:r>
            <a:r>
              <a:rPr lang="zh-CN" altLang="en-US" b="0" i="0" u="none" strike="noStrike" baseline="0">
                <a:latin typeface="宋体" panose="02010600030101010101" pitchFamily="2" charset="-122"/>
                <a:ea typeface="宋体" panose="02010600030101010101" pitchFamily="2" charset="-122"/>
              </a:rPr>
              <a:t>）法律责任</a:t>
            </a:r>
          </a:p>
          <a:p>
            <a:pPr marR="0" lvl="1" rtl="0"/>
            <a:r>
              <a:rPr lang="zh-CN" altLang="en-US" b="0" i="0" u="none" strike="noStrike" baseline="0">
                <a:latin typeface="宋体" panose="02010600030101010101" pitchFamily="2" charset="-122"/>
                <a:ea typeface="宋体" panose="02010600030101010101" pitchFamily="2" charset="-122"/>
              </a:rPr>
              <a:t>慈善组织若出现伪造、变造、出租、出借公开募捐资格证书的；未合法备案的；未按照募捐方案确定的时间、期限、地域范围、方式进行募捐的；开展公开募捐未在募捐活动现场或者募捐活动载体的显著位置公布募捐活动信息的；开展公开募捐取得的捐赠财产未纳入慈善组织统一核算和账户管理的等情况，民政部门可以给予警告、责令限期改正。</a:t>
            </a:r>
          </a:p>
          <a:p>
            <a:pPr marR="0" lvl="1" rtl="0"/>
            <a:r>
              <a:rPr lang="zh-CN" altLang="en-US" b="0" i="0" u="none" strike="noStrike" baseline="0">
                <a:latin typeface="宋体" panose="02010600030101010101" pitchFamily="2" charset="-122"/>
                <a:ea typeface="宋体" panose="02010600030101010101" pitchFamily="2" charset="-122"/>
              </a:rPr>
              <a:t>已认定成功的慈善组织在运行过程中违反了相关认定条件或者连续六个月不开展公开募捐活动，由登记的民政部门纳入活动异常名录并向社会公告。</a:t>
            </a:r>
            <a:endParaRPr lang="zh-CN" altLang="en-US"/>
          </a:p>
        </p:txBody>
      </p:sp>
    </p:spTree>
    <p:extLst>
      <p:ext uri="{BB962C8B-B14F-4D97-AF65-F5344CB8AC3E}">
        <p14:creationId xmlns:p14="http://schemas.microsoft.com/office/powerpoint/2010/main" val="15168749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8A25C3B-D302-43C7-9AF9-9E45F407393D}"/>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543EAC1-8045-451A-9085-68808A342034}"/>
              </a:ext>
            </a:extLst>
          </p:cNvPr>
          <p:cNvSpPr>
            <a:spLocks noGrp="1"/>
          </p:cNvSpPr>
          <p:nvPr>
            <p:ph type="body" idx="1"/>
          </p:nvPr>
        </p:nvSpPr>
        <p:spPr/>
        <p:txBody>
          <a:bodyPr>
            <a:normAutofit fontScale="70000" lnSpcReduction="20000"/>
          </a:bodyPr>
          <a:lstStyle/>
          <a:p>
            <a:pPr marR="0" lvl="0" rtl="0"/>
            <a:r>
              <a:rPr lang="zh-CN" altLang="en-US" b="0" i="0" u="none" strike="noStrike" kern="100" baseline="0" dirty="0">
                <a:latin typeface="宋体" panose="02010600030101010101" pitchFamily="2" charset="-122"/>
                <a:ea typeface="宋体" panose="02010600030101010101" pitchFamily="2" charset="-122"/>
              </a:rPr>
              <a:t>（二）慈善捐赠</a:t>
            </a:r>
          </a:p>
          <a:p>
            <a:pPr marR="0" lvl="1" rtl="0"/>
            <a:r>
              <a:rPr lang="zh-CN" altLang="en-US" b="0" i="0" u="none" strike="noStrike" baseline="0" dirty="0">
                <a:latin typeface="宋体" panose="02010600030101010101" pitchFamily="2" charset="-122"/>
                <a:ea typeface="宋体" panose="02010600030101010101" pitchFamily="2" charset="-122"/>
              </a:rPr>
              <a:t>慈善捐赠是指自然人、法人和其他组织基于慈善目的，自愿、无偿赠与财产的活动。捐赠人可以通过慈善组织捐赠，也可以直接向受益人捐赠。</a:t>
            </a:r>
          </a:p>
          <a:p>
            <a:pPr marR="0" lvl="1" rtl="0"/>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捐赠人的权利与义务</a:t>
            </a:r>
          </a:p>
          <a:p>
            <a:pPr marR="0" lvl="1" rtl="0"/>
            <a:r>
              <a:rPr lang="zh-CN" altLang="en-US" b="0" i="0" u="none" strike="noStrike" baseline="0" dirty="0">
                <a:latin typeface="宋体" panose="02010600030101010101" pitchFamily="2" charset="-122"/>
                <a:ea typeface="宋体" panose="02010600030101010101" pitchFamily="2" charset="-122"/>
              </a:rPr>
              <a:t>根据</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公益事业捐赠法</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的规定，捐赠人包括境内外具备民事行为能力的自然人、法人或其他组织。</a:t>
            </a:r>
          </a:p>
          <a:p>
            <a:pPr marR="0" lvl="1" rtl="0"/>
            <a:r>
              <a:rPr lang="zh-CN" altLang="en-US" b="0" i="0" u="none" strike="noStrike" baseline="0" dirty="0">
                <a:latin typeface="宋体" panose="02010600030101010101" pitchFamily="2" charset="-122"/>
                <a:ea typeface="宋体" panose="02010600030101010101" pitchFamily="2" charset="-122"/>
              </a:rPr>
              <a:t>捐赠人的权利包括（</a:t>
            </a:r>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自愿。即捐赠行为自愿、信息公开自愿。捐赠行为应遵循自愿的原则，不得以强行摊派或者变相摊派的方式强迫捐赠人捐赠，同时捐赠活动不得以营利为目的。对捐赠人进行公开表彰时，应当事先征求捐赠人的意见。（</a:t>
            </a:r>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自主。即自主选择受赠人、自主决定捐赠财产的使用和公益工程项目的留名纪念。自然人、法人或者其他组织可以选择符合其捐赠意愿的公益性社会团体和公益性非营利的事业单位进行捐赠。捐赠财产的使用应当尊重捐赠人的意愿，符合公益目的，不得将捐赠财产挪作他用。捐赠人对于捐赠的公益事业工程项目可以留名纪念。捐赠人单独捐赠的工程项目或者主要由捐赠人出资兴建的工程项目，可以由捐赠人提出工程项目的名称，报县级以上人民政府批准。（</a:t>
            </a:r>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知情。即财产使用知情、捐赠对象知情、捐资建设工程知情。捐赠人有权向受赠人查询捐赠财产的使用、管理情况，并提出意见和建议。对于捐赠人的查询，受赠人应当如实答复以保证捐赠人的知情权。捐赠的公益事业工程项目竣工后，受赠单位应当将工程建设、建设资金的使用和工程质量验收情况向捐赠人通报。（</a:t>
            </a:r>
            <a:r>
              <a:rPr lang="en-US" altLang="zh-CN" b="0" i="0" u="none" strike="noStrike" baseline="0" dirty="0">
                <a:latin typeface="宋体" panose="02010600030101010101" pitchFamily="2" charset="-122"/>
                <a:ea typeface="宋体" panose="02010600030101010101" pitchFamily="2" charset="-122"/>
              </a:rPr>
              <a:t>4</a:t>
            </a:r>
            <a:r>
              <a:rPr lang="zh-CN" altLang="en-US" b="0" i="0" u="none" strike="noStrike" baseline="0" dirty="0">
                <a:latin typeface="宋体" panose="02010600030101010101" pitchFamily="2" charset="-122"/>
                <a:ea typeface="宋体" panose="02010600030101010101" pitchFamily="2" charset="-122"/>
              </a:rPr>
              <a:t>）监督。捐赠人利用签订捐赠协议这一形式进行监督。捐赠人与受赠人订立捐赠协议保证捐赠财产兴建公益事业工程项目，应当对工程项目的资金、建设、管理和使用作出约定。受赠人与捐赠人订立了捐赠协议的，应当按照协议约定的用途使用捐赠财产，不得擅自改变捐赠财产的用途。如果确需改变用途的，应当征得捐赠人的同意</a:t>
            </a:r>
          </a:p>
          <a:p>
            <a:pPr marR="0" lvl="1" rtl="0"/>
            <a:r>
              <a:rPr lang="zh-CN" altLang="en-US" b="0" i="0" u="none" strike="noStrike" baseline="0" dirty="0">
                <a:latin typeface="宋体" panose="02010600030101010101" pitchFamily="2" charset="-122"/>
                <a:ea typeface="宋体" panose="02010600030101010101" pitchFamily="2" charset="-122"/>
              </a:rPr>
              <a:t>捐赠人的义务包括（</a:t>
            </a:r>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）捐赠行为合法。捐赠应当遵守法律、法规，不得违背社会公德，不得损害公共利益和其他公民的合法权益。（</a:t>
            </a:r>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捐赠财产合法。捐赠人捐赠的财产应当是其有权处分的合法财产。捐赠财产包括货币、实物、房屋、有价证券、股权、知识产权等有形和无形财产。捐赠人捐赠的实物应当具有使用价值，符合安全、卫生、环保等标准。（</a:t>
            </a:r>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）捐赠协议不得随意撤销。赠与人在赠与财产的权利转移之前可以撤销赠与。</a:t>
            </a:r>
          </a:p>
        </p:txBody>
      </p:sp>
    </p:spTree>
    <p:extLst>
      <p:ext uri="{BB962C8B-B14F-4D97-AF65-F5344CB8AC3E}">
        <p14:creationId xmlns:p14="http://schemas.microsoft.com/office/powerpoint/2010/main" val="18493080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D2B57C-3A55-471C-9D01-BD6A703846A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DC0C3FD-D4CF-497D-91E8-C892B3BCBE9C}"/>
              </a:ext>
            </a:extLst>
          </p:cNvPr>
          <p:cNvSpPr>
            <a:spLocks noGrp="1"/>
          </p:cNvSpPr>
          <p:nvPr>
            <p:ph type="body" idx="1"/>
          </p:nvPr>
        </p:nvSpPr>
        <p:spPr/>
        <p:txBody>
          <a:bodyPr>
            <a:normAutofit fontScale="85000" lnSpcReduction="20000"/>
          </a:bodyPr>
          <a:lstStyle/>
          <a:p>
            <a:pPr marR="0" lvl="1" rtl="0"/>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受赠人的权利与义务</a:t>
            </a:r>
          </a:p>
          <a:p>
            <a:pPr marR="0" lvl="1" rtl="0"/>
            <a:r>
              <a:rPr lang="zh-CN" altLang="en-US" b="0" i="0" u="none" strike="noStrike" baseline="0" dirty="0">
                <a:latin typeface="宋体" panose="02010600030101010101" pitchFamily="2" charset="-122"/>
                <a:ea typeface="宋体" panose="02010600030101010101" pitchFamily="2" charset="-122"/>
              </a:rPr>
              <a:t>受赠人主要包括依法成立的公益性社会团体、公益性非营利的事业单位。在发生自然灾害时或者境外捐赠人要求县级以上人民政府及其部门作为受赠人时，县级以上人民政府及其部门也可以接受捐赠。</a:t>
            </a:r>
          </a:p>
          <a:p>
            <a:pPr marR="0" lvl="1" rtl="0"/>
            <a:r>
              <a:rPr lang="zh-CN" altLang="en-US" b="0" i="0" u="none" strike="noStrike" baseline="0" dirty="0">
                <a:latin typeface="宋体" panose="02010600030101010101" pitchFamily="2" charset="-122"/>
                <a:ea typeface="宋体" panose="02010600030101010101" pitchFamily="2" charset="-122"/>
              </a:rPr>
              <a:t>受赠人的权利包括（</a:t>
            </a:r>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）受赠财产的给付请求权。具有救灾、扶贫等社会公益、道德义务性质的赠与合同或者经过公证的赠与合同，赠与人不交付赠与的财产的，受赠人可以要求交付。（</a:t>
            </a:r>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）受赠财产的保护权。公益性社会团体受赠的财产及其增值为社会公共财产，受国家法律保护，任何单位和个人不得侵占、挪用和损毁。（</a:t>
            </a:r>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）受赠财产的处置权。对于不易储存、运输和超过实际需要的受赠财产，受赠人可以变卖，所取得的全部收入应当用于捐赠目的。</a:t>
            </a:r>
          </a:p>
          <a:p>
            <a:pPr marR="0" lvl="1" rtl="0"/>
            <a:r>
              <a:rPr lang="zh-CN" altLang="en-US" b="0" i="0" u="none" strike="noStrike" baseline="0" dirty="0">
                <a:latin typeface="宋体" panose="02010600030101010101" pitchFamily="2" charset="-122"/>
                <a:ea typeface="宋体" panose="02010600030101010101" pitchFamily="2" charset="-122"/>
              </a:rPr>
              <a:t>受赠人的义务包括（</a:t>
            </a:r>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）妥善管理受赠财物。受赠人接受捐赠后，应当向捐赠人出具合法、有效的收据，将受赠财产登记造册，妥善保管。（</a:t>
            </a:r>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）定向使用受赠财产。受赠人与捐赠人订立了捐赠协议的应当按照协议约定的用途使用捐赠财产，不得擅自改变捐赠财产的用途。如果确需改变用途的，应当征得捐赠人的同意。（</a:t>
            </a:r>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）告知公开并接受监督。捐赠人有权向受赠人查询捐赠财产的使用、管理情况，并提出意见和建议。受赠人针对捐赠人的询问应当如实答复。（</a:t>
            </a:r>
            <a:r>
              <a:rPr lang="en-US" altLang="zh-CN" b="0" i="0" u="none" strike="noStrike" baseline="0" dirty="0">
                <a:latin typeface="宋体" panose="02010600030101010101" pitchFamily="2" charset="-122"/>
                <a:ea typeface="宋体" panose="02010600030101010101" pitchFamily="2" charset="-122"/>
              </a:rPr>
              <a:t>4</a:t>
            </a:r>
            <a:r>
              <a:rPr lang="zh-CN" altLang="en-US" b="0" i="0" u="none" strike="noStrike" baseline="0" dirty="0">
                <a:latin typeface="宋体" panose="02010600030101010101" pitchFamily="2" charset="-122"/>
                <a:ea typeface="宋体" panose="02010600030101010101" pitchFamily="2" charset="-122"/>
              </a:rPr>
              <a:t>）协助捐赠人办理捐赠相关手续。境外捐赠人捐赠的财产，由受赠人按照国家有关规定办理入境手续。捐赠实行许可证管理的物品，由受赠人按照国家有关规定办理许可证申领手续，海关凭许可证验放、监管。华侨向境内捐赠的，县级以上人民政府侨务部门可以协助办理有关入境手续，为捐赠人实施捐赠项目提供帮助。</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1881056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FD5A5E6-747E-48E8-A8E5-179659310E00}"/>
              </a:ext>
            </a:extLst>
          </p:cNvPr>
          <p:cNvSpPr>
            <a:spLocks noGrp="1"/>
          </p:cNvSpPr>
          <p:nvPr>
            <p:ph type="title"/>
          </p:nvPr>
        </p:nvSpPr>
        <p:spPr/>
        <p:txBody>
          <a:bodyPr>
            <a:normAutofit/>
          </a:bodyPr>
          <a:lstStyle/>
          <a:p>
            <a:pPr marR="0" rtl="0"/>
            <a:r>
              <a:rPr lang="zh-CN" altLang="en-US" b="0" i="0" u="none" strike="noStrike" kern="100" baseline="0" dirty="0">
                <a:latin typeface="Calibri Light" panose="020F0302020204030204" pitchFamily="34" charset="0"/>
                <a:ea typeface="宋体" panose="02010600030101010101" pitchFamily="2" charset="-122"/>
              </a:rPr>
              <a:t>第一节 社会团体法规与政策</a:t>
            </a:r>
            <a:endParaRPr lang="zh-CN" altLang="en-US" b="0" i="0" u="none" strike="noStrike" kern="100" baseline="0" dirty="0">
              <a:latin typeface="Times New Roman" panose="02020603050405020304" pitchFamily="18" charset="0"/>
              <a:ea typeface="宋体" panose="02010600030101010101" pitchFamily="2" charset="-122"/>
            </a:endParaRPr>
          </a:p>
        </p:txBody>
      </p:sp>
      <p:sp>
        <p:nvSpPr>
          <p:cNvPr id="3" name="文本占位符 2">
            <a:extLst>
              <a:ext uri="{FF2B5EF4-FFF2-40B4-BE49-F238E27FC236}">
                <a16:creationId xmlns:a16="http://schemas.microsoft.com/office/drawing/2014/main" id="{6C9315BA-56FD-431B-A479-97F2BFA5D630}"/>
              </a:ext>
            </a:extLst>
          </p:cNvPr>
          <p:cNvSpPr>
            <a:spLocks noGrp="1"/>
          </p:cNvSpPr>
          <p:nvPr>
            <p:ph type="body" idx="1"/>
          </p:nvPr>
        </p:nvSpPr>
        <p:spPr/>
        <p:txBody>
          <a:bodyPr>
            <a:normAutofit fontScale="70000" lnSpcReduction="20000"/>
          </a:bodyPr>
          <a:lstStyle/>
          <a:p>
            <a:pPr lvl="0"/>
            <a:r>
              <a:rPr lang="zh-CN" altLang="en-US" b="0" i="0" u="none" strike="noStrike" kern="2200" baseline="0" dirty="0">
                <a:latin typeface="Times New Roman" panose="02020603050405020304" pitchFamily="18" charset="0"/>
                <a:ea typeface="微软雅黑" panose="020B0503020204020204" pitchFamily="34" charset="-122"/>
              </a:rPr>
              <a:t>一、社会团体成立登记</a:t>
            </a:r>
          </a:p>
          <a:p>
            <a:pPr marR="0" lvl="0" rtl="0"/>
            <a:r>
              <a:rPr lang="zh-CN" altLang="en-US" b="0" i="0" u="none" strike="noStrike" kern="100" baseline="0" dirty="0">
                <a:latin typeface="宋体" panose="02010600030101010101" pitchFamily="2" charset="-122"/>
                <a:ea typeface="宋体" panose="02010600030101010101" pitchFamily="2" charset="-122"/>
              </a:rPr>
              <a:t>（一）社会团体的成立条件</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）会员数量恰当。</a:t>
            </a:r>
          </a:p>
          <a:p>
            <a:pPr marR="0" lvl="1" rtl="0"/>
            <a:r>
              <a:rPr lang="zh-CN" altLang="en-US" b="0" i="0" u="none" strike="noStrike" baseline="0" dirty="0">
                <a:latin typeface="宋体" panose="02010600030101010101" pitchFamily="2" charset="-122"/>
                <a:ea typeface="宋体" panose="02010600030101010101" pitchFamily="2" charset="-122"/>
              </a:rPr>
              <a:t>若会员均为单位会员，则会员数应在</a:t>
            </a:r>
            <a:r>
              <a:rPr lang="en-US" altLang="zh-CN" b="0" i="0" u="none" strike="noStrike" baseline="0" dirty="0">
                <a:latin typeface="宋体" panose="02010600030101010101" pitchFamily="2" charset="-122"/>
                <a:ea typeface="宋体" panose="02010600030101010101" pitchFamily="2" charset="-122"/>
              </a:rPr>
              <a:t>30</a:t>
            </a:r>
            <a:r>
              <a:rPr lang="zh-CN" altLang="en-US" b="0" i="0" u="none" strike="noStrike" baseline="0" dirty="0">
                <a:latin typeface="宋体" panose="02010600030101010101" pitchFamily="2" charset="-122"/>
                <a:ea typeface="宋体" panose="02010600030101010101" pitchFamily="2" charset="-122"/>
              </a:rPr>
              <a:t>个以上；若会员均为个人会员，则会员数应在</a:t>
            </a:r>
            <a:r>
              <a:rPr lang="en-US" altLang="zh-CN" b="0" i="0" u="none" strike="noStrike" baseline="0" dirty="0">
                <a:latin typeface="宋体" panose="02010600030101010101" pitchFamily="2" charset="-122"/>
                <a:ea typeface="宋体" panose="02010600030101010101" pitchFamily="2" charset="-122"/>
              </a:rPr>
              <a:t>50</a:t>
            </a:r>
            <a:r>
              <a:rPr lang="zh-CN" altLang="en-US" b="0" i="0" u="none" strike="noStrike" baseline="0" dirty="0">
                <a:latin typeface="宋体" panose="02010600030101010101" pitchFamily="2" charset="-122"/>
                <a:ea typeface="宋体" panose="02010600030101010101" pitchFamily="2" charset="-122"/>
              </a:rPr>
              <a:t>个以上；如若会员由个人会员和单位会员混合组成，会员总数不得少于</a:t>
            </a:r>
            <a:r>
              <a:rPr lang="en-US" altLang="zh-CN" b="0" i="0" u="none" strike="noStrike" baseline="0" dirty="0">
                <a:latin typeface="宋体" panose="02010600030101010101" pitchFamily="2" charset="-122"/>
                <a:ea typeface="宋体" panose="02010600030101010101" pitchFamily="2" charset="-122"/>
              </a:rPr>
              <a:t>50</a:t>
            </a:r>
            <a:r>
              <a:rPr lang="zh-CN" altLang="en-US" b="0" i="0" u="none" strike="noStrike" baseline="0" dirty="0">
                <a:latin typeface="宋体" panose="02010600030101010101" pitchFamily="2" charset="-122"/>
                <a:ea typeface="宋体" panose="02010600030101010101" pitchFamily="2" charset="-122"/>
              </a:rPr>
              <a:t>个。国家机关以外的组织可以作为单位会员加入社会团体；</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）名称和组织机构规范。</a:t>
            </a:r>
          </a:p>
          <a:p>
            <a:pPr marR="0" lvl="1" rtl="0"/>
            <a:r>
              <a:rPr lang="zh-CN" altLang="en-US" b="0" i="0" u="none" strike="noStrike" baseline="0" dirty="0">
                <a:latin typeface="宋体" panose="02010600030101010101" pitchFamily="2" charset="-122"/>
                <a:ea typeface="宋体" panose="02010600030101010101" pitchFamily="2" charset="-122"/>
              </a:rPr>
              <a:t>社会团体一般不以人名命名。社会团体的名称有两项基本要求：一是名称须符合法律、法规的规定，不得违背社会道德风尚；二是名称须与社会团体的业务范围、成员分布、活动地域相一致，准确反映社会团体的特征。全国性的社会团体的名称如果要冠以“中国”“全国”“中华”等字样，必须按照国家有关规定经过批准，地方性的社会团体的名称不得冠以“中国”“全国”“中华”等字样；</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）住所固定、章程明确。</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4</a:t>
            </a:r>
            <a:r>
              <a:rPr lang="zh-CN" altLang="en-US" b="0" i="0" u="none" strike="noStrike" baseline="0" dirty="0">
                <a:latin typeface="宋体" panose="02010600030101010101" pitchFamily="2" charset="-122"/>
                <a:ea typeface="宋体" panose="02010600030101010101" pitchFamily="2" charset="-122"/>
              </a:rPr>
              <a:t>）有专职工作人员。</a:t>
            </a:r>
          </a:p>
          <a:p>
            <a:pPr marR="0" lvl="1" rtl="0"/>
            <a:r>
              <a:rPr lang="zh-CN" altLang="en-US" b="0" i="0" u="none" strike="noStrike" baseline="0" dirty="0">
                <a:latin typeface="宋体" panose="02010600030101010101" pitchFamily="2" charset="-122"/>
                <a:ea typeface="宋体" panose="02010600030101010101" pitchFamily="2" charset="-122"/>
              </a:rPr>
              <a:t>有与其业务活动相适应的专职工作人员，其工资和保险福利待遇参照国家对事业单位的有关规定执行；</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5</a:t>
            </a:r>
            <a:r>
              <a:rPr lang="zh-CN" altLang="en-US" b="0" i="0" u="none" strike="noStrike" baseline="0" dirty="0">
                <a:latin typeface="宋体" panose="02010600030101010101" pitchFamily="2" charset="-122"/>
                <a:ea typeface="宋体" panose="02010600030101010101" pitchFamily="2" charset="-122"/>
              </a:rPr>
              <a:t>）资产和经费来源合法。</a:t>
            </a:r>
          </a:p>
          <a:p>
            <a:pPr marR="0" lvl="1" rtl="0"/>
            <a:r>
              <a:rPr lang="zh-CN" altLang="en-US" b="0" i="0" u="none" strike="noStrike" baseline="0" dirty="0">
                <a:latin typeface="宋体" panose="02010600030101010101" pitchFamily="2" charset="-122"/>
                <a:ea typeface="宋体" panose="02010600030101010101" pitchFamily="2" charset="-122"/>
              </a:rPr>
              <a:t>全国性的社会团体有</a:t>
            </a:r>
            <a:r>
              <a:rPr lang="en-US" altLang="zh-CN" b="0" i="0" u="none" strike="noStrike" baseline="0" dirty="0">
                <a:latin typeface="宋体" panose="02010600030101010101" pitchFamily="2" charset="-122"/>
                <a:ea typeface="宋体" panose="02010600030101010101" pitchFamily="2" charset="-122"/>
              </a:rPr>
              <a:t>10</a:t>
            </a:r>
            <a:r>
              <a:rPr lang="zh-CN" altLang="en-US" b="0" i="0" u="none" strike="noStrike" baseline="0" dirty="0">
                <a:latin typeface="宋体" panose="02010600030101010101" pitchFamily="2" charset="-122"/>
                <a:ea typeface="宋体" panose="02010600030101010101" pitchFamily="2" charset="-122"/>
              </a:rPr>
              <a:t>万元以上活动资金，地方性的社会团体和跨行政区域的社会团体有</a:t>
            </a:r>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万元以上活动资金；</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6</a:t>
            </a:r>
            <a:r>
              <a:rPr lang="zh-CN" altLang="en-US" b="0" i="0" u="none" strike="noStrike" baseline="0" dirty="0">
                <a:latin typeface="宋体" panose="02010600030101010101" pitchFamily="2" charset="-122"/>
                <a:ea typeface="宋体" panose="02010600030101010101" pitchFamily="2" charset="-122"/>
              </a:rPr>
              <a:t>）有独立承担民事责任的能力。</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7</a:t>
            </a:r>
            <a:r>
              <a:rPr lang="zh-CN" altLang="en-US" b="0" i="0" u="none" strike="noStrike" baseline="0" dirty="0">
                <a:latin typeface="宋体" panose="02010600030101010101" pitchFamily="2" charset="-122"/>
                <a:ea typeface="宋体" panose="02010600030101010101" pitchFamily="2" charset="-122"/>
              </a:rPr>
              <a:t>）有明确的业务主管单位</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5203436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A98391-99D1-4A99-99FF-816E8353F3A8}"/>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2DDD90B-2B27-481D-A812-933898689BE5}"/>
              </a:ext>
            </a:extLst>
          </p:cNvPr>
          <p:cNvSpPr>
            <a:spLocks noGrp="1"/>
          </p:cNvSpPr>
          <p:nvPr>
            <p:ph type="body" idx="1"/>
          </p:nvPr>
        </p:nvSpPr>
        <p:spPr/>
        <p:txBody>
          <a:bodyPr>
            <a:normAutofit fontScale="92500" lnSpcReduction="20000"/>
          </a:bodyPr>
          <a:lstStyle/>
          <a:p>
            <a:pPr marR="0" lvl="1" rtl="0"/>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捐赠款物的管理和使用</a:t>
            </a:r>
          </a:p>
          <a:p>
            <a:pPr marR="0" lvl="1" rtl="0"/>
            <a:r>
              <a:rPr lang="zh-CN" altLang="en-US" b="0" i="0" u="none" strike="noStrike" baseline="0" dirty="0">
                <a:latin typeface="宋体" panose="02010600030101010101" pitchFamily="2" charset="-122"/>
                <a:ea typeface="宋体" panose="02010600030101010101" pitchFamily="2" charset="-122"/>
              </a:rPr>
              <a:t>捐赠人捐赠的财产应当是其有权处分的合法财产。捐赠财产包括货币、实物、房屋、有价证券、股权、知识产权等有形和无形财产。捐赠人捐赠的实物应当具有使用价值，符合安全、卫生、环保等标准。捐赠人捐赠本企业产品的，应当依法承担产品质量责任和义务。</a:t>
            </a:r>
          </a:p>
          <a:p>
            <a:pPr marR="0" lvl="1" rtl="0"/>
            <a:r>
              <a:rPr lang="zh-CN" altLang="en-US" b="0" i="0" u="none" strike="noStrike" baseline="0" dirty="0">
                <a:latin typeface="宋体" panose="02010600030101010101" pitchFamily="2" charset="-122"/>
                <a:ea typeface="宋体" panose="02010600030101010101" pitchFamily="2" charset="-122"/>
              </a:rPr>
              <a:t>慈善组织接受捐赠，应当向捐赠人开具由财政部门统一监（印）制的捐赠票据。捐赠票据应当载明捐赠人、捐赠财产的种类及数量、慈善组织名称和经办人姓名、票据日期等。捐赠人匿名或者放弃接受捐赠票据的，慈善组织应当做好相关记录。</a:t>
            </a:r>
          </a:p>
          <a:p>
            <a:pPr marR="0" lvl="1" rtl="0"/>
            <a:r>
              <a:rPr lang="zh-CN" altLang="en-US" b="0" i="0" u="none" strike="noStrike" baseline="0" dirty="0">
                <a:latin typeface="宋体" panose="02010600030101010101" pitchFamily="2" charset="-122"/>
                <a:ea typeface="宋体" panose="02010600030101010101" pitchFamily="2" charset="-122"/>
              </a:rPr>
              <a:t>当捐赠人要求签订书面捐赠协议的，慈善组织应当与捐赠人签订书面捐赠协议。协议内容包括捐赠人和慈善组织名称，捐赠财产的种类、数量、质量、用途、交付时间等内容。捐赠人应当按照捐赠协议履行捐赠义务。当捐赠人公开承诺捐赠或者签订书面捐赠协议却逾期未交付捐赠财产，慈善组织或者其他接受捐赠的人可以要求交付；捐赠人拒不交付的，慈善组织和其他接受捐赠的人可以依法向人民法院申请支付令或者提起诉讼。但当捐赠人经济状况显著恶化，严重影响其生产经营或者家庭生活的，经向公开承诺捐赠地或者书面捐赠协议签订地的民政部门报告并向社会公开说明情况后，可以不再履行捐赠义务。慈善组织违反捐赠协议约定的用途，滥用捐赠财产的，捐赠人有权要求其改正，拒不改正的，捐赠人可以向民政部门投诉、举报或者向人民法院提起诉讼。</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4081481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6AD654-4C09-4354-A2D4-2C963744A41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594586E0-D3F1-439E-9C4F-D3AA817EEFC3}"/>
              </a:ext>
            </a:extLst>
          </p:cNvPr>
          <p:cNvSpPr>
            <a:spLocks noGrp="1"/>
          </p:cNvSpPr>
          <p:nvPr>
            <p:ph type="body" idx="1"/>
          </p:nvPr>
        </p:nvSpPr>
        <p:spPr/>
        <p:txBody>
          <a:bodyPr>
            <a:normAutofit fontScale="85000" lnSpcReduction="20000"/>
          </a:bodyPr>
          <a:lstStyle/>
          <a:p>
            <a:pPr marR="0" lvl="0" rtl="0"/>
            <a:r>
              <a:rPr lang="zh-CN" altLang="en-US" b="0" i="0" u="none" strike="noStrike" kern="2200" baseline="0" dirty="0">
                <a:latin typeface="Times New Roman" panose="02020603050405020304" pitchFamily="18" charset="0"/>
                <a:ea typeface="微软雅黑" panose="020B0503020204020204" pitchFamily="34" charset="-122"/>
              </a:rPr>
              <a:t>三、慈善信托与慈善财产</a:t>
            </a:r>
          </a:p>
          <a:p>
            <a:pPr marR="0" lvl="0" rtl="0"/>
            <a:r>
              <a:rPr lang="zh-CN" altLang="en-US" b="0" i="0" u="none" strike="noStrike" baseline="0" dirty="0">
                <a:latin typeface="宋体" panose="02010600030101010101" pitchFamily="2" charset="-122"/>
                <a:ea typeface="宋体" panose="02010600030101010101" pitchFamily="2" charset="-122"/>
              </a:rPr>
              <a:t>依据</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慈善信托管理办法</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规定，慈善信托属于公益信托，是指委托人基于慈善目的依法将其财产委托给受托人，由受托人按照委托人意愿以受托人名义进行管理和处分，开展慈善活动的行为。</a:t>
            </a:r>
          </a:p>
          <a:p>
            <a:pPr marR="0" lvl="0" rtl="0"/>
            <a:r>
              <a:rPr lang="zh-CN" altLang="en-US" b="0" i="0" u="none" strike="noStrike" kern="100" baseline="0" dirty="0">
                <a:latin typeface="宋体" panose="02010600030101010101" pitchFamily="2" charset="-122"/>
                <a:ea typeface="宋体" panose="02010600030101010101" pitchFamily="2" charset="-122"/>
              </a:rPr>
              <a:t>（一）慈善信托</a:t>
            </a:r>
          </a:p>
          <a:p>
            <a:pPr marR="0" lvl="1" rtl="0"/>
            <a:r>
              <a:rPr lang="en-US" altLang="zh-CN" b="0" i="0" u="none" strike="noStrike" kern="100" baseline="0" dirty="0">
                <a:latin typeface="宋体" panose="02010600030101010101" pitchFamily="2" charset="-122"/>
                <a:ea typeface="宋体" panose="02010600030101010101" pitchFamily="2" charset="-122"/>
              </a:rPr>
              <a:t>1.</a:t>
            </a:r>
            <a:r>
              <a:rPr lang="zh-CN" altLang="en-US" b="0" i="0" u="none" strike="noStrike" kern="100" baseline="0" dirty="0">
                <a:latin typeface="宋体" panose="02010600030101010101" pitchFamily="2" charset="-122"/>
                <a:ea typeface="宋体" panose="02010600030101010101" pitchFamily="2" charset="-122"/>
              </a:rPr>
              <a:t>慈善信托的设立条件</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业务范围符合慈善目的。包括扶贫、济困；扶老、救孤、恤病、助残、优抚；救助自然灾害、事故灾难和公共卫生事件等突发事件造成的损害；促进教育、科学、文化、卫生、体育等事业的发展；防治污染和其他公害，保护和改善生态环境以及符合</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慈善法</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规定的其他公益活动。</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委托人、受托人、监察人合法合规。委托人应当是具有完全民事行为能力的自然人、法人或者依法成立的其他组织。慈善信托的受托人可以由委托人确定其信赖的慈善组织或者信托公司担任。委托人根据需要可确定监察人，监察人对受托人的行为进行监督，依法维护委托人和受益人的权益。</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）有一定的信托财产。慈善信托的设立应有确定的信托财产，并且该信托财产必须是委托人合法所有的财产。</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3420482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56F3753-7A83-4C08-B7EB-18EBDA58C77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0281DF32-A7C5-447A-9358-64826DECDC70}"/>
              </a:ext>
            </a:extLst>
          </p:cNvPr>
          <p:cNvSpPr>
            <a:spLocks noGrp="1"/>
          </p:cNvSpPr>
          <p:nvPr>
            <p:ph type="body" idx="1"/>
          </p:nvPr>
        </p:nvSpPr>
        <p:spPr/>
        <p:txBody>
          <a:bodyPr>
            <a:normAutofit fontScale="70000" lnSpcReduction="20000"/>
          </a:bodyPr>
          <a:lstStyle/>
          <a:p>
            <a:pPr marR="0" lvl="1" rtl="0"/>
            <a:r>
              <a:rPr lang="en-US" altLang="zh-CN" b="0" i="0" u="none" strike="noStrike" kern="100" baseline="0" dirty="0">
                <a:latin typeface="宋体" panose="02010600030101010101" pitchFamily="2" charset="-122"/>
                <a:ea typeface="宋体" panose="02010600030101010101" pitchFamily="2" charset="-122"/>
              </a:rPr>
              <a:t>2.</a:t>
            </a:r>
            <a:r>
              <a:rPr lang="zh-CN" altLang="en-US" b="0" i="0" u="none" strike="noStrike" kern="100" baseline="0" dirty="0">
                <a:latin typeface="宋体" panose="02010600030101010101" pitchFamily="2" charset="-122"/>
                <a:ea typeface="宋体" panose="02010600030101010101" pitchFamily="2" charset="-122"/>
              </a:rPr>
              <a:t>慈善信托的备案</a:t>
            </a:r>
          </a:p>
          <a:p>
            <a:pPr marR="0" lvl="1" rtl="0"/>
            <a:r>
              <a:rPr lang="zh-CN" altLang="en-US" b="0" i="0" u="none" strike="noStrike" baseline="0" dirty="0">
                <a:latin typeface="宋体" panose="02010600030101010101" pitchFamily="2" charset="-122"/>
                <a:ea typeface="宋体" panose="02010600030101010101" pitchFamily="2" charset="-122"/>
              </a:rPr>
              <a:t>受托人应当在慈善信托文件签订之日起</a:t>
            </a:r>
            <a:r>
              <a:rPr lang="en-US" altLang="zh-CN" b="0" i="0" u="none" strike="noStrike" baseline="0" dirty="0">
                <a:latin typeface="宋体" panose="02010600030101010101" pitchFamily="2" charset="-122"/>
                <a:ea typeface="宋体" panose="02010600030101010101" pitchFamily="2" charset="-122"/>
              </a:rPr>
              <a:t>7</a:t>
            </a:r>
            <a:r>
              <a:rPr lang="zh-CN" altLang="en-US" b="0" i="0" u="none" strike="noStrike" baseline="0" dirty="0">
                <a:latin typeface="宋体" panose="02010600030101010101" pitchFamily="2" charset="-122"/>
                <a:ea typeface="宋体" panose="02010600030101010101" pitchFamily="2" charset="-122"/>
              </a:rPr>
              <a:t>日内，将相关文件向受托人所在地县级以上人民政府民政部门备案。</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）申请备案</a:t>
            </a:r>
          </a:p>
          <a:p>
            <a:pPr marR="0" lvl="1" rtl="0"/>
            <a:r>
              <a:rPr lang="zh-CN" altLang="en-US" b="0" i="0" u="none" strike="noStrike" baseline="0" dirty="0">
                <a:latin typeface="宋体" panose="02010600030101010101" pitchFamily="2" charset="-122"/>
                <a:ea typeface="宋体" panose="02010600030101010101" pitchFamily="2" charset="-122"/>
              </a:rPr>
              <a:t>慈善信托的受托人向民政部门申请备案时，应当提交备案申请书、委托人身份证明（复印件）和关于信托财产合法性的声明、担任受托人的信托公司的金融许可证或慈善组织准予登记或予以认定的证明材料（复印件）、信托文件、开立慈善信托专用资金账户证明、商业银行资金保管协议（非资金信托除外）。以上材料一式四份，由受托人提交履行备案职责的民政部门指定的受理窗口。</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）变更</a:t>
            </a:r>
          </a:p>
          <a:p>
            <a:pPr marR="0" lvl="1" rtl="0"/>
            <a:r>
              <a:rPr lang="zh-CN" altLang="en-US" b="0" i="0" u="none" strike="noStrike" baseline="0" dirty="0">
                <a:latin typeface="宋体" panose="02010600030101010101" pitchFamily="2" charset="-122"/>
                <a:ea typeface="宋体" panose="02010600030101010101" pitchFamily="2" charset="-122"/>
              </a:rPr>
              <a:t>首先提出变更申请。变更包括两种类型。一类是变更事项。当出现增加新的委托人、增加信托财产、变更信托受益人范围及选定的程序和方法及其他国务院民政部门和国务院银行业监督管理机构规定的其他情形时，向原备案的民政部门申请备案，并提交发生变更的相关书面材料。如当月发生两起或两起以上变更事项的，可以在下月</a:t>
            </a:r>
            <a:r>
              <a:rPr lang="en-US" altLang="zh-CN" b="0" i="0" u="none" strike="noStrike" baseline="0" dirty="0">
                <a:latin typeface="宋体" panose="02010600030101010101" pitchFamily="2" charset="-122"/>
                <a:ea typeface="宋体" panose="02010600030101010101" pitchFamily="2" charset="-122"/>
              </a:rPr>
              <a:t>10</a:t>
            </a:r>
            <a:r>
              <a:rPr lang="zh-CN" altLang="en-US" b="0" i="0" u="none" strike="noStrike" baseline="0" dirty="0">
                <a:latin typeface="宋体" panose="02010600030101010101" pitchFamily="2" charset="-122"/>
                <a:ea typeface="宋体" panose="02010600030101010101" pitchFamily="2" charset="-122"/>
              </a:rPr>
              <a:t>日前一并申请备案。另一类是变更受托人。慈善信托的受托人违反信托义务或者难以履行职责的，委托人可以变更受托人，变更后的受托人应当在变更之日起</a:t>
            </a:r>
            <a:r>
              <a:rPr lang="en-US" altLang="zh-CN" b="0" i="0" u="none" strike="noStrike" baseline="0" dirty="0">
                <a:latin typeface="宋体" panose="02010600030101010101" pitchFamily="2" charset="-122"/>
                <a:ea typeface="宋体" panose="02010600030101010101" pitchFamily="2" charset="-122"/>
              </a:rPr>
              <a:t>7</a:t>
            </a:r>
            <a:r>
              <a:rPr lang="zh-CN" altLang="en-US" b="0" i="0" u="none" strike="noStrike" baseline="0" dirty="0">
                <a:latin typeface="宋体" panose="02010600030101010101" pitchFamily="2" charset="-122"/>
                <a:ea typeface="宋体" panose="02010600030101010101" pitchFamily="2" charset="-122"/>
              </a:rPr>
              <a:t>日内，将变更情况报原备案的民政部门重新备案。重新备案书面材料包括原备案的信托文件和备案回执、重新备案申请书、原受托人出具的慈善信托财产管理处分情况报告、作为变更后受托人的信托公司的金融许可证或慈善组织准予登记或予以认定的证明材料（复印件）、重新签订的信托合同等信托文件以及开立慈善信托专用资金账户证明、商业银行资金保管协议（非资金信托除外）等材料。材料一式四份，由变更后的受托人提交原备案的民政部门受理窗口。</a:t>
            </a:r>
          </a:p>
          <a:p>
            <a:pPr marR="0" lvl="1" rtl="0"/>
            <a:r>
              <a:rPr lang="zh-CN" altLang="en-US" b="0" i="0" u="none" strike="noStrike" baseline="0" dirty="0">
                <a:latin typeface="宋体" panose="02010600030101010101" pitchFamily="2" charset="-122"/>
                <a:ea typeface="宋体" panose="02010600030101010101" pitchFamily="2" charset="-122"/>
              </a:rPr>
              <a:t>之后是变更审核。提交民政部门受理窗口后，民政部门应当在收到备案申请材料之日起</a:t>
            </a:r>
            <a:r>
              <a:rPr lang="en-US" altLang="zh-CN" b="0" i="0" u="none" strike="noStrike" baseline="0" dirty="0">
                <a:latin typeface="宋体" panose="02010600030101010101" pitchFamily="2" charset="-122"/>
                <a:ea typeface="宋体" panose="02010600030101010101" pitchFamily="2" charset="-122"/>
              </a:rPr>
              <a:t>7</a:t>
            </a:r>
            <a:r>
              <a:rPr lang="zh-CN" altLang="en-US" b="0" i="0" u="none" strike="noStrike" baseline="0" dirty="0">
                <a:latin typeface="宋体" panose="02010600030101010101" pitchFamily="2" charset="-122"/>
                <a:ea typeface="宋体" panose="02010600030101010101" pitchFamily="2" charset="-122"/>
              </a:rPr>
              <a:t>日内出具备案回执；不符合规定的，应当在收到备案申请材料之日起</a:t>
            </a:r>
            <a:r>
              <a:rPr lang="en-US" altLang="zh-CN" b="0" i="0" u="none" strike="noStrike" baseline="0" dirty="0">
                <a:latin typeface="宋体" panose="02010600030101010101" pitchFamily="2" charset="-122"/>
                <a:ea typeface="宋体" panose="02010600030101010101" pitchFamily="2" charset="-122"/>
              </a:rPr>
              <a:t>7</a:t>
            </a:r>
            <a:r>
              <a:rPr lang="zh-CN" altLang="en-US" b="0" i="0" u="none" strike="noStrike" baseline="0" dirty="0">
                <a:latin typeface="宋体" panose="02010600030101010101" pitchFamily="2" charset="-122"/>
                <a:ea typeface="宋体" panose="02010600030101010101" pitchFamily="2" charset="-122"/>
              </a:rPr>
              <a:t>日内一次性书面告知理由和需要补正的相关材料。</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5780007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4153F3-9109-4BC4-8111-F46F617E8C7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4907DEA6-9294-4747-B5F6-F041D7E0DD50}"/>
              </a:ext>
            </a:extLst>
          </p:cNvPr>
          <p:cNvSpPr>
            <a:spLocks noGrp="1"/>
          </p:cNvSpPr>
          <p:nvPr>
            <p:ph type="body" idx="1"/>
          </p:nvPr>
        </p:nvSpPr>
        <p:spPr/>
        <p:txBody>
          <a:bodyPr>
            <a:normAutofit fontScale="70000" lnSpcReduction="20000"/>
          </a:bodyPr>
          <a:lstStyle/>
          <a:p>
            <a:pPr marR="0" lvl="1" rtl="0"/>
            <a:r>
              <a:rPr lang="en-US" altLang="zh-CN" b="0" i="0" u="none" strike="noStrike" kern="100" baseline="0" dirty="0">
                <a:latin typeface="宋体" panose="02010600030101010101" pitchFamily="2" charset="-122"/>
                <a:ea typeface="宋体" panose="02010600030101010101" pitchFamily="2" charset="-122"/>
              </a:rPr>
              <a:t>3.</a:t>
            </a:r>
            <a:r>
              <a:rPr lang="zh-CN" altLang="en-US" b="0" i="0" u="none" strike="noStrike" kern="100" baseline="0" dirty="0">
                <a:latin typeface="宋体" panose="02010600030101010101" pitchFamily="2" charset="-122"/>
                <a:ea typeface="宋体" panose="02010600030101010101" pitchFamily="2" charset="-122"/>
              </a:rPr>
              <a:t>慈善信托的管理</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）信托财产管理</a:t>
            </a:r>
          </a:p>
          <a:p>
            <a:pPr marR="0" lvl="1" rtl="0"/>
            <a:r>
              <a:rPr lang="zh-CN" altLang="en-US" b="0" i="0" u="none" strike="noStrike" baseline="0" dirty="0">
                <a:latin typeface="宋体" panose="02010600030101010101" pitchFamily="2" charset="-122"/>
                <a:ea typeface="宋体" panose="02010600030101010101" pitchFamily="2" charset="-122"/>
              </a:rPr>
              <a:t>受托人管理和处分慈善信托财产，应当按照慈善信托目的，恪尽职守，履行诚信、谨慎管理的义务，将慈善信托财产全部用于慈善，不得将慈善信托转为其固有财产，不得利用慈善信托财产为自己谋取利益。受托人必须将慈善信托财产与其固有财产分别管理、分别记账，并将不同慈善信托的财产分别管理、分别记账。</a:t>
            </a:r>
          </a:p>
          <a:p>
            <a:pPr marR="0" lvl="1" rtl="0"/>
            <a:r>
              <a:rPr lang="zh-CN" altLang="en-US" b="0" i="0" u="none" strike="noStrike" baseline="0" dirty="0">
                <a:latin typeface="宋体" panose="02010600030101010101" pitchFamily="2" charset="-122"/>
                <a:ea typeface="宋体" panose="02010600030101010101" pitchFamily="2" charset="-122"/>
              </a:rPr>
              <a:t>对于资金信托，应当委托商业银行担任保管人，并且依法开立慈善信托资金专户；对于非资金信托，当事人可以委托第三方进行保管。</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）信托事务管理</a:t>
            </a:r>
          </a:p>
          <a:p>
            <a:pPr marR="0" lvl="1" rtl="0"/>
            <a:r>
              <a:rPr lang="zh-CN" altLang="en-US" b="0" i="0" u="none" strike="noStrike" baseline="0" dirty="0">
                <a:latin typeface="宋体" panose="02010600030101010101" pitchFamily="2" charset="-122"/>
                <a:ea typeface="宋体" panose="02010600030101010101" pitchFamily="2" charset="-122"/>
              </a:rPr>
              <a:t>受托人应当自己处理慈善信托事务，但信托文件另有规定或者有不得已事由的，可以委托他人代为处理，受托人应当对他人处理慈善信托事务的行为承担责任，依法支付的委托费应从其信托报酬中列支。</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）信托关系管理</a:t>
            </a:r>
          </a:p>
          <a:p>
            <a:pPr marR="0" lvl="1" rtl="0"/>
            <a:r>
              <a:rPr lang="zh-CN" altLang="en-US" b="0" i="0" u="none" strike="noStrike" baseline="0" dirty="0">
                <a:latin typeface="宋体" panose="02010600030101010101" pitchFamily="2" charset="-122"/>
                <a:ea typeface="宋体" panose="02010600030101010101" pitchFamily="2" charset="-122"/>
              </a:rPr>
              <a:t>委托人、受托人及其管理人员不得利用其关联关系，损害慈善信托利益和社会公共利益，有关交易情况应当向社会公开。受托人应当根据信托文件和委托人的要求，及时向委托人报告慈善信托事务处理情况、信托财产管理使用情况。慈善信托的委托人根据需要，可以确定信托监察人。应当采取书面形式设立受托人和监察人，利用信托合同、遗嘱或者法律、行政法规规定的其他书面文件等确认其身份，维护自身及对方的合法权益。信托监察人对受托人的行为进行监督，依法维护委托人和受益人的权益。信托监察人发现受托人违反信托义务或者难以履行职责的，应当向委托人报告，并有权以自己的名义向人民法院提起诉讼。</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4</a:t>
            </a:r>
            <a:r>
              <a:rPr lang="zh-CN" altLang="en-US" b="0" i="0" u="none" strike="noStrike" baseline="0" dirty="0">
                <a:latin typeface="宋体" panose="02010600030101010101" pitchFamily="2" charset="-122"/>
                <a:ea typeface="宋体" panose="02010600030101010101" pitchFamily="2" charset="-122"/>
              </a:rPr>
              <a:t>）信托年检管理</a:t>
            </a:r>
          </a:p>
          <a:p>
            <a:pPr marR="0" lvl="1" rtl="0"/>
            <a:r>
              <a:rPr lang="zh-CN" altLang="en-US" b="0" i="0" u="none" strike="noStrike" baseline="0" dirty="0">
                <a:latin typeface="宋体" panose="02010600030101010101" pitchFamily="2" charset="-122"/>
                <a:ea typeface="宋体" panose="02010600030101010101" pitchFamily="2" charset="-122"/>
              </a:rPr>
              <a:t>慈善信托的受托人应当根据信托文件和委托人的要求，及时向委托人报告信托事务处理情况、信托财产管理使用情况。慈善信托的受托人应当每年至少一次将信托事务处理情况及财务状况向其备案的民政部门报告，并向社会公开。</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273444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2FF11D8-2E09-44B1-844B-1514078522C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57BA9EF7-FC44-4150-B155-61DA8B63BCDD}"/>
              </a:ext>
            </a:extLst>
          </p:cNvPr>
          <p:cNvSpPr>
            <a:spLocks noGrp="1"/>
          </p:cNvSpPr>
          <p:nvPr>
            <p:ph type="body" idx="1"/>
          </p:nvPr>
        </p:nvSpPr>
        <p:spPr/>
        <p:txBody>
          <a:bodyPr>
            <a:normAutofit/>
          </a:bodyPr>
          <a:lstStyle/>
          <a:p>
            <a:pPr marR="0" lvl="1" rtl="0"/>
            <a:r>
              <a:rPr lang="en-US" altLang="zh-CN" b="0" i="0" u="none" strike="noStrike" kern="100" baseline="0" dirty="0">
                <a:latin typeface="宋体" panose="02010600030101010101" pitchFamily="2" charset="-122"/>
                <a:ea typeface="宋体" panose="02010600030101010101" pitchFamily="2" charset="-122"/>
              </a:rPr>
              <a:t>4.</a:t>
            </a:r>
            <a:r>
              <a:rPr lang="zh-CN" altLang="en-US" b="0" i="0" u="none" strike="noStrike" kern="100" baseline="0" dirty="0">
                <a:latin typeface="宋体" panose="02010600030101010101" pitchFamily="2" charset="-122"/>
                <a:ea typeface="宋体" panose="02010600030101010101" pitchFamily="2" charset="-122"/>
              </a:rPr>
              <a:t>慈善信托的终止</a:t>
            </a:r>
          </a:p>
          <a:p>
            <a:pPr marR="0" lvl="1" rtl="0"/>
            <a:r>
              <a:rPr lang="zh-CN" altLang="en-US" b="0" i="0" u="none" strike="noStrike" baseline="0" dirty="0">
                <a:latin typeface="宋体" panose="02010600030101010101" pitchFamily="2" charset="-122"/>
                <a:ea typeface="宋体" panose="02010600030101010101" pitchFamily="2" charset="-122"/>
              </a:rPr>
              <a:t>按照</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慈善信托管理办法</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的规定，当信托文件规定的终止事由出现、信托的存续违反信托目的、信托目的已经实现或者不能实现、信托当事人协商同意、信托被撤销或解除时，慈善信托终止。自慈善信托终止事由发生之日起</a:t>
            </a:r>
            <a:r>
              <a:rPr lang="en-US" altLang="zh-CN" b="0" i="0" u="none" strike="noStrike" baseline="0" dirty="0">
                <a:latin typeface="宋体" panose="02010600030101010101" pitchFamily="2" charset="-122"/>
                <a:ea typeface="宋体" panose="02010600030101010101" pitchFamily="2" charset="-122"/>
              </a:rPr>
              <a:t>15</a:t>
            </a:r>
            <a:r>
              <a:rPr lang="zh-CN" altLang="en-US" b="0" i="0" u="none" strike="noStrike" baseline="0" dirty="0">
                <a:latin typeface="宋体" panose="02010600030101010101" pitchFamily="2" charset="-122"/>
                <a:ea typeface="宋体" panose="02010600030101010101" pitchFamily="2" charset="-122"/>
              </a:rPr>
              <a:t>日内，受托人应当将终止事由、日期、剩余信托财产处分方案和有关情况报告备案的民政部门。慈善信托终止的受托人应当在</a:t>
            </a:r>
            <a:r>
              <a:rPr lang="en-US" altLang="zh-CN" b="0" i="0" u="none" strike="noStrike" baseline="0" dirty="0">
                <a:latin typeface="宋体" panose="02010600030101010101" pitchFamily="2" charset="-122"/>
                <a:ea typeface="宋体" panose="02010600030101010101" pitchFamily="2" charset="-122"/>
              </a:rPr>
              <a:t>30</a:t>
            </a:r>
            <a:r>
              <a:rPr lang="zh-CN" altLang="en-US" b="0" i="0" u="none" strike="noStrike" baseline="0" dirty="0">
                <a:latin typeface="宋体" panose="02010600030101010101" pitchFamily="2" charset="-122"/>
                <a:ea typeface="宋体" panose="02010600030101010101" pitchFamily="2" charset="-122"/>
              </a:rPr>
              <a:t>日内作出处理慈善信托事务的清算报告，向备案的民政部门报告后，由受托人予以公告若。慈善信托设置信托监察人，清算报告应事先经监察人认可。慈善信托终止生效后，无特定归属人信托财产默认属于不特定的社会公众，经备案的民政部门批准，受托人应当将信托财产用于与原慈善目的相近似的目的，或者将信托财产转移给具有近似目的的其他慈善信托或者慈善组织。</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9729255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FC442EC-87B9-4D47-89C7-2DFA1984A78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9098A5D9-06BA-4A0E-BC7A-94D3178431BF}"/>
              </a:ext>
            </a:extLst>
          </p:cNvPr>
          <p:cNvSpPr>
            <a:spLocks noGrp="1"/>
          </p:cNvSpPr>
          <p:nvPr>
            <p:ph type="body" idx="1"/>
          </p:nvPr>
        </p:nvSpPr>
        <p:spPr/>
        <p:txBody>
          <a:bodyPr>
            <a:normAutofit/>
          </a:bodyPr>
          <a:lstStyle/>
          <a:p>
            <a:pPr marR="0" lvl="0" rtl="0"/>
            <a:r>
              <a:rPr lang="zh-CN" altLang="en-US" b="0" i="0" u="none" strike="noStrike" kern="100" baseline="0" dirty="0">
                <a:latin typeface="宋体" panose="02010600030101010101" pitchFamily="2" charset="-122"/>
                <a:ea typeface="宋体" panose="02010600030101010101" pitchFamily="2" charset="-122"/>
              </a:rPr>
              <a:t>（二）慈善财产</a:t>
            </a:r>
          </a:p>
          <a:p>
            <a:pPr marR="0" lvl="1" rtl="0"/>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财产登记与使用</a:t>
            </a:r>
            <a:endParaRPr lang="en-US" altLang="zh-CN" b="0" i="0" u="none" strike="noStrike" baseline="0" dirty="0">
              <a:latin typeface="宋体" panose="02010600030101010101" pitchFamily="2" charset="-122"/>
              <a:ea typeface="宋体" panose="02010600030101010101" pitchFamily="2" charset="-122"/>
            </a:endParaRPr>
          </a:p>
          <a:p>
            <a:pPr marR="0" lvl="1" rtl="0"/>
            <a:r>
              <a:rPr lang="zh-CN" altLang="en-US" b="0" i="0" u="none" strike="noStrike" baseline="0" dirty="0">
                <a:latin typeface="宋体" panose="02010600030101010101" pitchFamily="2" charset="-122"/>
                <a:ea typeface="宋体" panose="02010600030101010101" pitchFamily="2" charset="-122"/>
              </a:rPr>
              <a:t>慈善组织对募集的财产，应当登记造册，严格管理，专款专用。财产类别包括发起人捐赠、资助的创始财产、募集的财产及其他合法财产。</a:t>
            </a:r>
          </a:p>
          <a:p>
            <a:pPr marR="0" lvl="1" rtl="0"/>
            <a:r>
              <a:rPr lang="zh-CN" altLang="en-US" b="0" i="0" u="none" strike="noStrike" baseline="0" dirty="0">
                <a:latin typeface="宋体" panose="02010600030101010101" pitchFamily="2" charset="-122"/>
                <a:ea typeface="宋体" panose="02010600030101010101" pitchFamily="2" charset="-122"/>
              </a:rPr>
              <a:t>慈善组织应当积极开展慈善活动，充分、高效运用慈善财产，并遵循管理费用最必要原则，厉行节约，减少不必要的开支。若遇到捐赠实物不易储存、运输或者难以直接用于慈善目的的情况，慈善组织可以依法拍卖或者变卖，所得收入扣除必要费用后全部用于慈善目的。为实现财产保值、增值，慈善组织可进行投资，重大投资方案应当经决策机构组成人员三分之二以上同意，投资取得的收益应当全部用于慈善目的。但政府资助的财产和捐赠协议约定不得投资的财产，不得用于投资。</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5214732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EC4BD45-4F4A-4FDE-9E27-6812637148B4}"/>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9D903083-79D7-4743-BC96-221405F9D61A}"/>
              </a:ext>
            </a:extLst>
          </p:cNvPr>
          <p:cNvSpPr>
            <a:spLocks noGrp="1"/>
          </p:cNvSpPr>
          <p:nvPr>
            <p:ph type="body" idx="1"/>
          </p:nvPr>
        </p:nvSpPr>
        <p:spPr/>
        <p:txBody>
          <a:bodyPr/>
          <a:lstStyle/>
          <a:p>
            <a:pPr marR="0" lvl="1" rtl="0"/>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慈善项目开展</a:t>
            </a:r>
          </a:p>
          <a:p>
            <a:pPr marR="0" lvl="1" rtl="0"/>
            <a:r>
              <a:rPr lang="zh-CN" altLang="en-US" b="0" i="0" u="none" strike="noStrike" baseline="0" dirty="0">
                <a:latin typeface="宋体" panose="02010600030101010101" pitchFamily="2" charset="-122"/>
                <a:ea typeface="宋体" panose="02010600030101010101" pitchFamily="2" charset="-122"/>
              </a:rPr>
              <a:t>慈善组织应当合理设计慈善项目，优化实施流程，降低运行成本，提高慈善财产使用效益。在活动开展过程中应当建立项目管理制度，对项目实施情况进行跟踪监督。慈善项目终止后捐赠财产有剩余的，按照募捐方案或者捐赠协议处理；募捐方案未规定或者捐赠协议未约定的，慈善组织应当将剩余财产用于目的相同或者相近的其他慈善项目，并向社会公开。</a:t>
            </a:r>
            <a:endParaRPr lang="zh-CN" altLang="en-US" dirty="0"/>
          </a:p>
        </p:txBody>
      </p:sp>
    </p:spTree>
    <p:extLst>
      <p:ext uri="{BB962C8B-B14F-4D97-AF65-F5344CB8AC3E}">
        <p14:creationId xmlns:p14="http://schemas.microsoft.com/office/powerpoint/2010/main" val="36995469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2017482-FFB5-47E6-A680-AF35A4003E18}"/>
              </a:ext>
            </a:extLst>
          </p:cNvPr>
          <p:cNvSpPr>
            <a:spLocks noGrp="1"/>
          </p:cNvSpPr>
          <p:nvPr>
            <p:ph type="title"/>
          </p:nvPr>
        </p:nvSpPr>
        <p:spPr/>
        <p:txBody>
          <a:bodyPr/>
          <a:lstStyle/>
          <a:p>
            <a:endParaRPr lang="zh-CN" altLang="en-US"/>
          </a:p>
        </p:txBody>
      </p:sp>
      <p:sp>
        <p:nvSpPr>
          <p:cNvPr id="3" name="文本占位符 2">
            <a:extLst>
              <a:ext uri="{FF2B5EF4-FFF2-40B4-BE49-F238E27FC236}">
                <a16:creationId xmlns:a16="http://schemas.microsoft.com/office/drawing/2014/main" id="{FCC2304D-FAE0-4A20-AC97-BF3C26D93880}"/>
              </a:ext>
            </a:extLst>
          </p:cNvPr>
          <p:cNvSpPr>
            <a:spLocks noGrp="1"/>
          </p:cNvSpPr>
          <p:nvPr>
            <p:ph type="body" idx="1"/>
          </p:nvPr>
        </p:nvSpPr>
        <p:spPr/>
        <p:txBody>
          <a:bodyPr>
            <a:normAutofit fontScale="92500" lnSpcReduction="10000"/>
          </a:bodyPr>
          <a:lstStyle/>
          <a:p>
            <a:pPr marR="0" lvl="0" rtl="0"/>
            <a:r>
              <a:rPr lang="zh-CN" altLang="en-US" b="0" i="0" u="none" strike="noStrike" kern="2200" baseline="0" dirty="0">
                <a:latin typeface="Times New Roman" panose="02020603050405020304" pitchFamily="18" charset="0"/>
                <a:ea typeface="微软雅黑" panose="020B0503020204020204" pitchFamily="34" charset="-122"/>
              </a:rPr>
              <a:t>四、信息公开</a:t>
            </a:r>
          </a:p>
          <a:p>
            <a:pPr marR="0" lvl="0" rtl="0"/>
            <a:r>
              <a:rPr lang="zh-CN" altLang="en-US" b="0" i="0" u="none" strike="noStrike" baseline="0" dirty="0">
                <a:latin typeface="宋体" panose="02010600030101010101" pitchFamily="2" charset="-122"/>
                <a:ea typeface="宋体" panose="02010600030101010101" pitchFamily="2" charset="-122"/>
              </a:rPr>
              <a:t>为保护捐赠人、志愿者、受益人等慈善活动参与者的合法权益，维护社会公众的知情权，促进慈善事业发展，慈善组织有必要进行规范的信息公开行为。</a:t>
            </a:r>
          </a:p>
          <a:p>
            <a:pPr marR="0" lvl="0" rtl="0"/>
            <a:r>
              <a:rPr lang="zh-CN" altLang="en-US" b="0" i="0" u="none" strike="noStrike" kern="100" baseline="0" dirty="0">
                <a:latin typeface="宋体" panose="02010600030101010101" pitchFamily="2" charset="-122"/>
                <a:ea typeface="宋体" panose="02010600030101010101" pitchFamily="2" charset="-122"/>
              </a:rPr>
              <a:t>（一）公开主体</a:t>
            </a:r>
          </a:p>
          <a:p>
            <a:pPr marR="0" lvl="1" rtl="0"/>
            <a:r>
              <a:rPr lang="zh-CN" altLang="en-US" b="0" i="0" u="none" strike="noStrike" baseline="0" dirty="0">
                <a:latin typeface="宋体" panose="02010600030101010101" pitchFamily="2" charset="-122"/>
                <a:ea typeface="宋体" panose="02010600030101010101" pitchFamily="2" charset="-122"/>
              </a:rPr>
              <a:t>慈善组织是慈善信息公开的主体、第一责任人。以慈善组织为中介将慈善财产与其他个人、企业、单位、国家财产分开，实现公开透明、有效监管。</a:t>
            </a:r>
          </a:p>
          <a:p>
            <a:pPr marR="0" lvl="0" rtl="0"/>
            <a:r>
              <a:rPr lang="zh-CN" altLang="en-US" b="0" i="0" u="none" strike="noStrike" kern="100" baseline="0" dirty="0">
                <a:latin typeface="宋体" panose="02010600030101010101" pitchFamily="2" charset="-122"/>
                <a:ea typeface="宋体" panose="02010600030101010101" pitchFamily="2" charset="-122"/>
              </a:rPr>
              <a:t>（二）公开方式</a:t>
            </a:r>
          </a:p>
          <a:p>
            <a:pPr marR="0" lvl="1" rtl="0"/>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慈善法</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规定民政部门应当在统一的信息平台及时向社会公开慈善信息，并免费向慈善组织和慈善信托的受托人提供慈善信息发布服务。为了落实</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慈善法</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的要求，民政部已于</a:t>
            </a:r>
            <a:r>
              <a:rPr lang="en-US" altLang="zh-CN" b="0" i="0" u="none" strike="noStrike" baseline="0" dirty="0">
                <a:latin typeface="宋体" panose="02010600030101010101" pitchFamily="2" charset="-122"/>
                <a:ea typeface="宋体" panose="02010600030101010101" pitchFamily="2" charset="-122"/>
              </a:rPr>
              <a:t>2017</a:t>
            </a:r>
            <a:r>
              <a:rPr lang="zh-CN" altLang="en-US" b="0" i="0" u="none" strike="noStrike" baseline="0" dirty="0">
                <a:latin typeface="宋体" panose="02010600030101010101" pitchFamily="2" charset="-122"/>
                <a:ea typeface="宋体" panose="02010600030101010101" pitchFamily="2" charset="-122"/>
              </a:rPr>
              <a:t>年</a:t>
            </a:r>
            <a:r>
              <a:rPr lang="en-US" altLang="zh-CN" b="0" i="0" u="none" strike="noStrike" baseline="0" dirty="0">
                <a:latin typeface="宋体" panose="02010600030101010101" pitchFamily="2" charset="-122"/>
                <a:ea typeface="宋体" panose="02010600030101010101" pitchFamily="2" charset="-122"/>
              </a:rPr>
              <a:t>9</a:t>
            </a:r>
            <a:r>
              <a:rPr lang="zh-CN" altLang="en-US" b="0" i="0" u="none" strike="noStrike" baseline="0" dirty="0">
                <a:latin typeface="宋体" panose="02010600030101010101" pitchFamily="2" charset="-122"/>
                <a:ea typeface="宋体" panose="02010600030101010101" pitchFamily="2" charset="-122"/>
              </a:rPr>
              <a:t>月</a:t>
            </a:r>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日开通了全国慈善信息平台（即“慈善中国”），可以供全国各级民政部门和所有的慈善组织免费使用。慈善组织可以依托“慈善中国”履行法律规定的信息公开义务。开展公开募捐时，除了在统一信息平台，更应当在募捐活动现场或者募捐活动载体公开信息。</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0183409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F046ED4-A4D0-495A-8DCA-D08662B18ADE}"/>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E4C92BB-BE84-4BD1-A647-39264A21584D}"/>
              </a:ext>
            </a:extLst>
          </p:cNvPr>
          <p:cNvSpPr>
            <a:spLocks noGrp="1"/>
          </p:cNvSpPr>
          <p:nvPr>
            <p:ph type="body" idx="1"/>
          </p:nvPr>
        </p:nvSpPr>
        <p:spPr/>
        <p:txBody>
          <a:bodyPr>
            <a:normAutofit lnSpcReduction="10000"/>
          </a:bodyPr>
          <a:lstStyle/>
          <a:p>
            <a:pPr marR="0" lvl="0" rtl="0"/>
            <a:r>
              <a:rPr lang="zh-CN" altLang="en-US" b="0" i="0" u="none" strike="noStrike" kern="100" baseline="0">
                <a:latin typeface="宋体" panose="02010600030101010101" pitchFamily="2" charset="-122"/>
                <a:ea typeface="宋体" panose="02010600030101010101" pitchFamily="2" charset="-122"/>
              </a:rPr>
              <a:t>（三）公开内容</a:t>
            </a:r>
          </a:p>
          <a:p>
            <a:pPr marR="0" lvl="1" rtl="0"/>
            <a:r>
              <a:rPr lang="zh-CN" altLang="en-US" b="0" i="0" u="none" strike="noStrike" baseline="0">
                <a:latin typeface="宋体" panose="02010600030101010101" pitchFamily="2" charset="-122"/>
                <a:ea typeface="宋体" panose="02010600030101010101" pitchFamily="2" charset="-122"/>
              </a:rPr>
              <a:t>（</a:t>
            </a:r>
            <a:r>
              <a:rPr lang="en-US" altLang="zh-CN" b="0" i="0" u="none" strike="noStrike" baseline="0">
                <a:latin typeface="宋体" panose="02010600030101010101" pitchFamily="2" charset="-122"/>
                <a:ea typeface="宋体" panose="02010600030101010101" pitchFamily="2" charset="-122"/>
              </a:rPr>
              <a:t>1</a:t>
            </a:r>
            <a:r>
              <a:rPr lang="zh-CN" altLang="en-US" b="0" i="0" u="none" strike="noStrike" baseline="0">
                <a:latin typeface="宋体" panose="02010600030101010101" pitchFamily="2" charset="-122"/>
                <a:ea typeface="宋体" panose="02010600030101010101" pitchFamily="2" charset="-122"/>
              </a:rPr>
              <a:t>）财产活动的信息公开</a:t>
            </a:r>
          </a:p>
          <a:p>
            <a:pPr marR="0" lvl="1" rtl="0"/>
            <a:r>
              <a:rPr lang="zh-CN" altLang="en-US" b="0" i="0" u="none" strike="noStrike" baseline="0">
                <a:latin typeface="宋体" panose="02010600030101010101" pitchFamily="2" charset="-122"/>
                <a:ea typeface="宋体" panose="02010600030101010101" pitchFamily="2" charset="-122"/>
              </a:rPr>
              <a:t>慈善组织应当依照有关法律法规和本办法规定，在民政部门提供的统一的信息平台（以下简称统一信息平台），向社会公开</a:t>
            </a:r>
            <a:r>
              <a:rPr lang="en-US" altLang="zh-CN" b="0" i="0" u="none" strike="noStrike" baseline="0">
                <a:latin typeface="宋体" panose="02010600030101010101" pitchFamily="2" charset="-122"/>
                <a:ea typeface="宋体" panose="02010600030101010101" pitchFamily="2" charset="-122"/>
              </a:rPr>
              <a:t>《</a:t>
            </a:r>
            <a:r>
              <a:rPr lang="zh-CN" altLang="en-US" b="0" i="0" u="none" strike="noStrike" baseline="0">
                <a:latin typeface="宋体" panose="02010600030101010101" pitchFamily="2" charset="-122"/>
                <a:ea typeface="宋体" panose="02010600030101010101" pitchFamily="2" charset="-122"/>
              </a:rPr>
              <a:t>慈善组织信息公开办法</a:t>
            </a:r>
            <a:r>
              <a:rPr lang="en-US" altLang="zh-CN" b="0" i="0" u="none" strike="noStrike" baseline="0">
                <a:latin typeface="宋体" panose="02010600030101010101" pitchFamily="2" charset="-122"/>
                <a:ea typeface="宋体" panose="02010600030101010101" pitchFamily="2" charset="-122"/>
              </a:rPr>
              <a:t>》</a:t>
            </a:r>
            <a:r>
              <a:rPr lang="zh-CN" altLang="en-US" b="0" i="0" u="none" strike="noStrike" baseline="0">
                <a:latin typeface="宋体" panose="02010600030101010101" pitchFamily="2" charset="-122"/>
                <a:ea typeface="宋体" panose="02010600030101010101" pitchFamily="2" charset="-122"/>
              </a:rPr>
              <a:t>规定的基本信息、年度工作报告和财务会计报告、公开募捐情况、慈善项目有关情况、慈善信托有关情况、重大资产变动及投资、重大交换交易及资金往来、关联交易行为等情况等法律法规要求公开的其他信息。</a:t>
            </a:r>
          </a:p>
          <a:p>
            <a:pPr marR="0" lvl="1" rtl="0"/>
            <a:r>
              <a:rPr lang="zh-CN" altLang="en-US" b="0" i="0" u="none" strike="noStrike" baseline="0">
                <a:latin typeface="宋体" panose="02010600030101010101" pitchFamily="2" charset="-122"/>
                <a:ea typeface="宋体" panose="02010600030101010101" pitchFamily="2" charset="-122"/>
              </a:rPr>
              <a:t>（</a:t>
            </a:r>
            <a:r>
              <a:rPr lang="en-US" altLang="zh-CN" b="0" i="0" u="none" strike="noStrike" baseline="0">
                <a:latin typeface="宋体" panose="02010600030101010101" pitchFamily="2" charset="-122"/>
                <a:ea typeface="宋体" panose="02010600030101010101" pitchFamily="2" charset="-122"/>
              </a:rPr>
              <a:t>2</a:t>
            </a:r>
            <a:r>
              <a:rPr lang="zh-CN" altLang="en-US" b="0" i="0" u="none" strike="noStrike" baseline="0">
                <a:latin typeface="宋体" panose="02010600030101010101" pitchFamily="2" charset="-122"/>
                <a:ea typeface="宋体" panose="02010600030101010101" pitchFamily="2" charset="-122"/>
              </a:rPr>
              <a:t>）公开募捐的信息公开</a:t>
            </a:r>
          </a:p>
          <a:p>
            <a:pPr marR="0" lvl="1" rtl="0"/>
            <a:r>
              <a:rPr lang="en-US" altLang="zh-CN" b="0" i="0" u="none" strike="noStrike" baseline="0">
                <a:latin typeface="宋体" panose="02010600030101010101" pitchFamily="2" charset="-122"/>
                <a:ea typeface="宋体" panose="02010600030101010101" pitchFamily="2" charset="-122"/>
              </a:rPr>
              <a:t>《</a:t>
            </a:r>
            <a:r>
              <a:rPr lang="zh-CN" altLang="en-US" b="0" i="0" u="none" strike="noStrike" baseline="0">
                <a:latin typeface="宋体" panose="02010600030101010101" pitchFamily="2" charset="-122"/>
                <a:ea typeface="宋体" panose="02010600030101010101" pitchFamily="2" charset="-122"/>
              </a:rPr>
              <a:t>慈善组织信息公开办法</a:t>
            </a:r>
            <a:r>
              <a:rPr lang="en-US" altLang="zh-CN" b="0" i="0" u="none" strike="noStrike" baseline="0">
                <a:latin typeface="宋体" panose="02010600030101010101" pitchFamily="2" charset="-122"/>
                <a:ea typeface="宋体" panose="02010600030101010101" pitchFamily="2" charset="-122"/>
              </a:rPr>
              <a:t>》</a:t>
            </a:r>
            <a:r>
              <a:rPr lang="zh-CN" altLang="en-US" b="0" i="0" u="none" strike="noStrike" baseline="0">
                <a:latin typeface="宋体" panose="02010600030101010101" pitchFamily="2" charset="-122"/>
                <a:ea typeface="宋体" panose="02010600030101010101" pitchFamily="2" charset="-122"/>
              </a:rPr>
              <a:t>从三个方面对具有公开募捐的慈善组织做出特别要求：一是要求公布领取报酬最高的前五位人员的报酬金额，公布各类“公务”活动的费用标准，其目的是为了减少不必要的开支。二是要求公开募捐活动全过程对外公开，即事前、事中、事后都要公开相应的内容，满足社会监督的需要。三是要求慈善项目至少每三个月公布一次进展情况，项目结束后还要做全面公开。</a:t>
            </a:r>
            <a:endParaRPr lang="zh-CN" altLang="en-US"/>
          </a:p>
        </p:txBody>
      </p:sp>
    </p:spTree>
    <p:extLst>
      <p:ext uri="{BB962C8B-B14F-4D97-AF65-F5344CB8AC3E}">
        <p14:creationId xmlns:p14="http://schemas.microsoft.com/office/powerpoint/2010/main" val="3807603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D81BBA-8CCC-4557-A365-8BE6E377E896}"/>
              </a:ext>
            </a:extLst>
          </p:cNvPr>
          <p:cNvSpPr>
            <a:spLocks noGrp="1"/>
          </p:cNvSpPr>
          <p:nvPr>
            <p:ph type="title"/>
          </p:nvPr>
        </p:nvSpPr>
        <p:spPr/>
        <p:txBody>
          <a:bodyPr/>
          <a:lstStyle/>
          <a:p>
            <a:pPr marR="0" rtl="0"/>
            <a:r>
              <a:rPr lang="zh-CN" altLang="en-US" b="0" i="0" u="none" strike="noStrike" kern="100" baseline="0" dirty="0">
                <a:latin typeface="Calibri Light" panose="020F0302020204030204" pitchFamily="34" charset="0"/>
                <a:ea typeface="宋体" panose="02010600030101010101" pitchFamily="2" charset="-122"/>
              </a:rPr>
              <a:t>第三节 志愿服务的法规与政策</a:t>
            </a:r>
            <a:endParaRPr lang="zh-CN" altLang="en-US" b="0" i="0" u="none" strike="noStrike" kern="100" baseline="0" dirty="0">
              <a:latin typeface="Times New Roman" panose="02020603050405020304" pitchFamily="18" charset="0"/>
              <a:ea typeface="宋体" panose="02010600030101010101" pitchFamily="2" charset="-122"/>
            </a:endParaRPr>
          </a:p>
        </p:txBody>
      </p:sp>
      <p:sp>
        <p:nvSpPr>
          <p:cNvPr id="3" name="文本占位符 2">
            <a:extLst>
              <a:ext uri="{FF2B5EF4-FFF2-40B4-BE49-F238E27FC236}">
                <a16:creationId xmlns:a16="http://schemas.microsoft.com/office/drawing/2014/main" id="{72D8852A-9583-4294-AB96-A660A0BA9844}"/>
              </a:ext>
            </a:extLst>
          </p:cNvPr>
          <p:cNvSpPr>
            <a:spLocks noGrp="1"/>
          </p:cNvSpPr>
          <p:nvPr>
            <p:ph type="body" idx="1"/>
          </p:nvPr>
        </p:nvSpPr>
        <p:spPr/>
        <p:txBody>
          <a:bodyPr>
            <a:normAutofit/>
          </a:bodyPr>
          <a:lstStyle/>
          <a:p>
            <a:pPr marR="0" lvl="0" rtl="0"/>
            <a:r>
              <a:rPr lang="zh-CN" altLang="en-US" b="0" i="0" u="none" strike="noStrike" kern="2200" baseline="0" dirty="0">
                <a:latin typeface="Times New Roman" panose="02020603050405020304" pitchFamily="18" charset="0"/>
                <a:ea typeface="微软雅黑" panose="020B0503020204020204" pitchFamily="34" charset="-122"/>
              </a:rPr>
              <a:t>一、志愿服务的历史沿革</a:t>
            </a:r>
          </a:p>
          <a:p>
            <a:pPr marR="0" lvl="0" rtl="0"/>
            <a:r>
              <a:rPr lang="zh-CN" altLang="en-US" b="0" i="0" u="none" strike="noStrike" kern="100" baseline="0" dirty="0">
                <a:latin typeface="宋体" panose="02010600030101010101" pitchFamily="2" charset="-122"/>
                <a:ea typeface="宋体" panose="02010600030101010101" pitchFamily="2" charset="-122"/>
              </a:rPr>
              <a:t>    </a:t>
            </a:r>
            <a:r>
              <a:rPr lang="en-US" altLang="zh-CN" b="0" i="0" u="none" strike="noStrike" kern="100" baseline="0" dirty="0">
                <a:latin typeface="宋体" panose="02010600030101010101" pitchFamily="2" charset="-122"/>
                <a:ea typeface="宋体" panose="02010600030101010101" pitchFamily="2" charset="-122"/>
              </a:rPr>
              <a:t>1949</a:t>
            </a:r>
            <a:r>
              <a:rPr lang="zh-CN" altLang="en-US" b="0" i="0" u="none" strike="noStrike" kern="100" baseline="0" dirty="0">
                <a:latin typeface="宋体" panose="02010600030101010101" pitchFamily="2" charset="-122"/>
                <a:ea typeface="宋体" panose="02010600030101010101" pitchFamily="2" charset="-122"/>
              </a:rPr>
              <a:t>年以来，我国志愿服务事业大致经历了五个重要阶段：</a:t>
            </a:r>
            <a:r>
              <a:rPr lang="en-US" altLang="zh-CN" b="0" i="0" u="none" strike="noStrike" kern="100" baseline="0" dirty="0">
                <a:latin typeface="宋体" panose="02010600030101010101" pitchFamily="2" charset="-122"/>
                <a:ea typeface="宋体" panose="02010600030101010101" pitchFamily="2" charset="-122"/>
              </a:rPr>
              <a:t>1949-1980</a:t>
            </a:r>
            <a:r>
              <a:rPr lang="zh-CN" altLang="en-US" b="0" i="0" u="none" strike="noStrike" kern="100" baseline="0" dirty="0">
                <a:latin typeface="宋体" panose="02010600030101010101" pitchFamily="2" charset="-122"/>
                <a:ea typeface="宋体" panose="02010600030101010101" pitchFamily="2" charset="-122"/>
              </a:rPr>
              <a:t>年志愿服务的萌芽与初创阶段：</a:t>
            </a:r>
            <a:r>
              <a:rPr lang="en-US" altLang="zh-CN" b="0" i="0" u="none" strike="noStrike" kern="100" baseline="0" dirty="0">
                <a:latin typeface="宋体" panose="02010600030101010101" pitchFamily="2" charset="-122"/>
                <a:ea typeface="宋体" panose="02010600030101010101" pitchFamily="2" charset="-122"/>
              </a:rPr>
              <a:t>1981-1990</a:t>
            </a:r>
            <a:r>
              <a:rPr lang="zh-CN" altLang="en-US" b="0" i="0" u="none" strike="noStrike" kern="100" baseline="0" dirty="0">
                <a:latin typeface="宋体" panose="02010600030101010101" pitchFamily="2" charset="-122"/>
                <a:ea typeface="宋体" panose="02010600030101010101" pitchFamily="2" charset="-122"/>
              </a:rPr>
              <a:t>年志愿服务组织初步建立阶段；</a:t>
            </a:r>
            <a:r>
              <a:rPr lang="en-US" altLang="zh-CN" b="0" i="0" u="none" strike="noStrike" kern="100" baseline="0" dirty="0">
                <a:latin typeface="宋体" panose="02010600030101010101" pitchFamily="2" charset="-122"/>
                <a:ea typeface="宋体" panose="02010600030101010101" pitchFamily="2" charset="-122"/>
              </a:rPr>
              <a:t>1991-2000</a:t>
            </a:r>
            <a:r>
              <a:rPr lang="zh-CN" altLang="en-US" b="0" i="0" u="none" strike="noStrike" kern="100" baseline="0" dirty="0">
                <a:latin typeface="宋体" panose="02010600030101010101" pitchFamily="2" charset="-122"/>
                <a:ea typeface="宋体" panose="02010600030101010101" pitchFamily="2" charset="-122"/>
              </a:rPr>
              <a:t>年全国性志愿服务组织体系形成阶段；</a:t>
            </a:r>
            <a:r>
              <a:rPr lang="en-US" altLang="zh-CN" b="0" i="0" u="none" strike="noStrike" kern="100" baseline="0" dirty="0">
                <a:latin typeface="宋体" panose="02010600030101010101" pitchFamily="2" charset="-122"/>
                <a:ea typeface="宋体" panose="02010600030101010101" pitchFamily="2" charset="-122"/>
              </a:rPr>
              <a:t>2001-2007</a:t>
            </a:r>
            <a:r>
              <a:rPr lang="zh-CN" altLang="en-US" b="0" i="0" u="none" strike="noStrike" kern="100" baseline="0" dirty="0">
                <a:latin typeface="宋体" panose="02010600030101010101" pitchFamily="2" charset="-122"/>
                <a:ea typeface="宋体" panose="02010600030101010101" pitchFamily="2" charset="-122"/>
              </a:rPr>
              <a:t>年志愿服务项目国际化与本土化同步发展阶段；</a:t>
            </a:r>
            <a:r>
              <a:rPr lang="en-US" altLang="zh-CN" b="0" i="0" u="none" strike="noStrike" kern="100" baseline="0" dirty="0">
                <a:latin typeface="宋体" panose="02010600030101010101" pitchFamily="2" charset="-122"/>
                <a:ea typeface="宋体" panose="02010600030101010101" pitchFamily="2" charset="-122"/>
              </a:rPr>
              <a:t>2008</a:t>
            </a:r>
            <a:r>
              <a:rPr lang="zh-CN" altLang="en-US" b="0" i="0" u="none" strike="noStrike" kern="100" baseline="0" dirty="0">
                <a:latin typeface="宋体" panose="02010600030101010101" pitchFamily="2" charset="-122"/>
                <a:ea typeface="宋体" panose="02010600030101010101" pitchFamily="2" charset="-122"/>
              </a:rPr>
              <a:t>年至今志愿服务事业全面发展阶段。我国的志愿服务是区域性立法带动国家统一性立法，在我国各省市陆续出台了</a:t>
            </a:r>
            <a:r>
              <a:rPr lang="en-US" altLang="zh-CN" b="0" i="0" u="none" strike="noStrike" kern="100" baseline="0" dirty="0">
                <a:latin typeface="宋体" panose="02010600030101010101" pitchFamily="2" charset="-122"/>
                <a:ea typeface="宋体" panose="02010600030101010101" pitchFamily="2" charset="-122"/>
              </a:rPr>
              <a:t>48</a:t>
            </a:r>
            <a:r>
              <a:rPr lang="zh-CN" altLang="en-US" b="0" i="0" u="none" strike="noStrike" kern="100" baseline="0" dirty="0">
                <a:latin typeface="宋体" panose="02010600030101010101" pitchFamily="2" charset="-122"/>
                <a:ea typeface="宋体" panose="02010600030101010101" pitchFamily="2" charset="-122"/>
              </a:rPr>
              <a:t>部地方性立法后，</a:t>
            </a:r>
            <a:r>
              <a:rPr lang="en-US" altLang="zh-CN" b="0" i="0" u="none" strike="noStrike" kern="100" baseline="0" dirty="0">
                <a:latin typeface="宋体" panose="02010600030101010101" pitchFamily="2" charset="-122"/>
                <a:ea typeface="宋体" panose="02010600030101010101" pitchFamily="2" charset="-122"/>
              </a:rPr>
              <a:t>2017</a:t>
            </a:r>
            <a:r>
              <a:rPr lang="zh-CN" altLang="en-US" b="0" i="0" u="none" strike="noStrike" kern="100" baseline="0" dirty="0">
                <a:latin typeface="宋体" panose="02010600030101010101" pitchFamily="2" charset="-122"/>
                <a:ea typeface="宋体" panose="02010600030101010101" pitchFamily="2" charset="-122"/>
              </a:rPr>
              <a:t>年</a:t>
            </a:r>
            <a:r>
              <a:rPr lang="en-US" altLang="zh-CN" b="0" i="0" u="none" strike="noStrike" kern="100" baseline="0" dirty="0">
                <a:latin typeface="宋体" panose="02010600030101010101" pitchFamily="2" charset="-122"/>
                <a:ea typeface="宋体" panose="02010600030101010101" pitchFamily="2" charset="-122"/>
              </a:rPr>
              <a:t>8</a:t>
            </a:r>
            <a:r>
              <a:rPr lang="zh-CN" altLang="en-US" b="0" i="0" u="none" strike="noStrike" kern="100" baseline="0" dirty="0">
                <a:latin typeface="宋体" panose="02010600030101010101" pitchFamily="2" charset="-122"/>
                <a:ea typeface="宋体" panose="02010600030101010101" pitchFamily="2" charset="-122"/>
              </a:rPr>
              <a:t>月国务院颁布</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志愿服务条例</a:t>
            </a:r>
            <a:r>
              <a:rPr lang="en-US" altLang="zh-CN" b="0" i="0" u="none" strike="noStrike" kern="100" baseline="0" dirty="0">
                <a:latin typeface="宋体" panose="02010600030101010101" pitchFamily="2" charset="-122"/>
                <a:ea typeface="宋体" panose="02010600030101010101" pitchFamily="2" charset="-122"/>
              </a:rPr>
              <a:t>》</a:t>
            </a:r>
            <a:r>
              <a:rPr lang="zh-CN" altLang="en-US" b="0" i="0" u="none" strike="noStrike" kern="100" baseline="0" dirty="0">
                <a:latin typeface="宋体" panose="02010600030101010101" pitchFamily="2" charset="-122"/>
                <a:ea typeface="宋体" panose="02010600030101010101" pitchFamily="2" charset="-122"/>
              </a:rPr>
              <a:t>标志着志愿服务在国家层面获得了法律效力，保障了志愿服务的长远发展。</a:t>
            </a:r>
          </a:p>
        </p:txBody>
      </p:sp>
    </p:spTree>
    <p:extLst>
      <p:ext uri="{BB962C8B-B14F-4D97-AF65-F5344CB8AC3E}">
        <p14:creationId xmlns:p14="http://schemas.microsoft.com/office/powerpoint/2010/main" val="18711470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B6F232-E4DA-4331-B5F2-D8C49303136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821F870-0BB1-492F-B36F-B8823FD37D3B}"/>
              </a:ext>
            </a:extLst>
          </p:cNvPr>
          <p:cNvSpPr>
            <a:spLocks noGrp="1"/>
          </p:cNvSpPr>
          <p:nvPr>
            <p:ph type="body" idx="1"/>
          </p:nvPr>
        </p:nvSpPr>
        <p:spPr/>
        <p:txBody>
          <a:bodyPr>
            <a:normAutofit/>
          </a:bodyPr>
          <a:lstStyle/>
          <a:p>
            <a:pPr marR="0" lvl="0" rtl="0"/>
            <a:r>
              <a:rPr lang="zh-CN" altLang="en-US" b="0" i="0" u="none" strike="noStrike" kern="100" baseline="0" dirty="0">
                <a:latin typeface="宋体" panose="02010600030101010101" pitchFamily="2" charset="-122"/>
                <a:ea typeface="宋体" panose="02010600030101010101" pitchFamily="2" charset="-122"/>
              </a:rPr>
              <a:t>（二）登记管辖</a:t>
            </a:r>
          </a:p>
          <a:p>
            <a:pPr marR="0" lvl="1" rtl="0"/>
            <a:r>
              <a:rPr lang="zh-CN" altLang="en-US" b="0" i="0" u="none" strike="noStrike" baseline="0" dirty="0">
                <a:latin typeface="宋体" panose="02010600030101010101" pitchFamily="2" charset="-122"/>
                <a:ea typeface="宋体" panose="02010600030101010101" pitchFamily="2" charset="-122"/>
              </a:rPr>
              <a:t>国务院民政部门和县级以上地方各级人民政府民政部门是本级人民政府的社会团体登记管理机关。全国性的社会团体，由国务院的登记管理机关负责登记管理。地方性的社会团体，由所在地人民政府的登记管理机关负责登记管理。跨行政区域的社会团体，由所跨行政区域的共同上一级人民政府的登记管理机关负责登记管理。</a:t>
            </a:r>
          </a:p>
          <a:p>
            <a:pPr marR="0" lvl="1" rtl="0"/>
            <a:r>
              <a:rPr lang="zh-CN" altLang="en-US" b="0" i="0" u="none" strike="noStrike" baseline="0" dirty="0">
                <a:latin typeface="宋体" panose="02010600030101010101" pitchFamily="2" charset="-122"/>
                <a:ea typeface="宋体" panose="02010600030101010101" pitchFamily="2" charset="-122"/>
              </a:rPr>
              <a:t>国务院有关部门和县级以上地方各级人民政府有关部门、国务院或者县级以上地方各级人民政府授权的组织，是有关行业、学科或者业务范围内社会团体的业务主管单位。</a:t>
            </a:r>
          </a:p>
          <a:p>
            <a:pPr marR="0" lvl="1" rtl="0"/>
            <a:r>
              <a:rPr lang="zh-CN" altLang="en-US" b="0" i="0" u="none" strike="noStrike" baseline="0" dirty="0">
                <a:latin typeface="宋体" panose="02010600030101010101" pitchFamily="2" charset="-122"/>
                <a:ea typeface="宋体" panose="02010600030101010101" pitchFamily="2" charset="-122"/>
              </a:rPr>
              <a:t>登记管理机关、业务主管单位与其管辖的社会团体的住所不在一地的，可以委托社会团体住所地的登记管理机关、业务主管单位负责委托范围内的监督管理工作。</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3656285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13B53EF-8B48-48C4-91F0-D5DC1F26303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20D082C9-5395-4401-8417-76D697FB1C6C}"/>
              </a:ext>
            </a:extLst>
          </p:cNvPr>
          <p:cNvSpPr>
            <a:spLocks noGrp="1"/>
          </p:cNvSpPr>
          <p:nvPr>
            <p:ph type="body" idx="1"/>
          </p:nvPr>
        </p:nvSpPr>
        <p:spPr/>
        <p:txBody>
          <a:bodyPr>
            <a:normAutofit fontScale="92500"/>
          </a:bodyPr>
          <a:lstStyle/>
          <a:p>
            <a:pPr marR="0" lvl="0" rtl="0"/>
            <a:r>
              <a:rPr lang="zh-CN" altLang="en-US" b="0" i="0" u="none" strike="noStrike" kern="2200" baseline="0" dirty="0">
                <a:solidFill>
                  <a:srgbClr val="333333"/>
                </a:solidFill>
                <a:latin typeface="Times New Roman" panose="02020603050405020304" pitchFamily="18" charset="0"/>
                <a:ea typeface="微软雅黑" panose="020B0503020204020204" pitchFamily="34" charset="-122"/>
              </a:rPr>
              <a:t>二、志愿服务组织和志愿者的权利与义务</a:t>
            </a:r>
          </a:p>
          <a:p>
            <a:pPr marR="0" lvl="0" rtl="0"/>
            <a:r>
              <a:rPr lang="zh-CN" altLang="en-US" b="0" i="0" u="none" strike="noStrike" baseline="0" dirty="0">
                <a:latin typeface="宋体" panose="02010600030101010101" pitchFamily="2" charset="-122"/>
                <a:ea typeface="宋体" panose="02010600030101010101" pitchFamily="2" charset="-122"/>
              </a:rPr>
              <a:t>志愿服务，是指志愿者、志愿服务组织和其他组织自愿、无偿向社会或者他人提供的公益服务。</a:t>
            </a:r>
          </a:p>
          <a:p>
            <a:pPr marR="0" lvl="0" rtl="0"/>
            <a:r>
              <a:rPr lang="zh-CN" altLang="en-US" b="0" i="0" u="none" strike="noStrike" kern="100" baseline="0" dirty="0">
                <a:latin typeface="宋体" panose="02010600030101010101" pitchFamily="2" charset="-122"/>
                <a:ea typeface="宋体" panose="02010600030101010101" pitchFamily="2" charset="-122"/>
              </a:rPr>
              <a:t>（一）志愿服务组织的权利与义务</a:t>
            </a:r>
          </a:p>
          <a:p>
            <a:pPr marR="0" lvl="1" rtl="0"/>
            <a:r>
              <a:rPr lang="zh-CN" altLang="en-US" b="0" i="0" u="none" strike="noStrike" baseline="0" dirty="0">
                <a:latin typeface="宋体" panose="02010600030101010101" pitchFamily="2" charset="-122"/>
                <a:ea typeface="宋体" panose="02010600030101010101" pitchFamily="2" charset="-122"/>
              </a:rPr>
              <a:t>志愿服务组织是指依法成立，以开展志愿服务为宗旨的非营利性组织。</a:t>
            </a:r>
          </a:p>
          <a:p>
            <a:pPr marR="0" lvl="1" rtl="0"/>
            <a:r>
              <a:rPr lang="zh-CN" altLang="en-US" b="0" i="0" u="none" strike="noStrike" baseline="0" dirty="0">
                <a:latin typeface="宋体" panose="02010600030101010101" pitchFamily="2" charset="-122"/>
                <a:ea typeface="宋体" panose="02010600030101010101" pitchFamily="2" charset="-122"/>
              </a:rPr>
              <a:t>志愿服务组织的权利包括自主选择志愿者、签订书面志愿协议、记录服务时间、给予餐补食补、接受捐赠自主等依法享有的权利。</a:t>
            </a:r>
          </a:p>
          <a:p>
            <a:pPr marR="0" lvl="1" rtl="0"/>
            <a:r>
              <a:rPr lang="zh-CN" altLang="en-US" b="0" i="0" u="none" strike="noStrike" baseline="0" dirty="0">
                <a:latin typeface="宋体" panose="02010600030101010101" pitchFamily="2" charset="-122"/>
                <a:ea typeface="宋体" panose="02010600030101010101" pitchFamily="2" charset="-122"/>
              </a:rPr>
              <a:t>志愿服务组织的义务包括制定并完善志愿服务工作制度；招募、登记、培训、管理、考核、表彰志愿者；组织实施志愿服务活动；建立志愿服务档案，制定志愿服务评价制度；筹集、使用和管理志愿服务活动资金、物资；为志愿者提供必要帮助和保障；维护志愿者的合法权益；出具志愿服务的证明；不擅自公开志愿者和志愿服务对象个人信息；组织开展志愿服务的宣传、交流与合作；应当向政府有关部门报告接受政府扶持和社会捐赠的财物的使用、管理情况，并向社会公开等其他法定义务。</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331128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027EFF-132C-4D9E-9FA6-5CC6B6DACFF9}"/>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96E00DF7-7E68-447B-8336-FC3DCC97B011}"/>
              </a:ext>
            </a:extLst>
          </p:cNvPr>
          <p:cNvSpPr>
            <a:spLocks noGrp="1"/>
          </p:cNvSpPr>
          <p:nvPr>
            <p:ph type="body" idx="1"/>
          </p:nvPr>
        </p:nvSpPr>
        <p:spPr/>
        <p:txBody>
          <a:bodyPr/>
          <a:lstStyle/>
          <a:p>
            <a:pPr marR="0" lvl="0" rtl="0"/>
            <a:r>
              <a:rPr lang="zh-CN" altLang="en-US" b="0" i="0" u="none" strike="noStrike" kern="100" baseline="0" dirty="0">
                <a:latin typeface="宋体" panose="02010600030101010101" pitchFamily="2" charset="-122"/>
                <a:ea typeface="宋体" panose="02010600030101010101" pitchFamily="2" charset="-122"/>
              </a:rPr>
              <a:t>（二）志愿者的权利与义务</a:t>
            </a:r>
          </a:p>
          <a:p>
            <a:pPr marR="0" lvl="1" rtl="0"/>
            <a:r>
              <a:rPr lang="zh-CN" altLang="en-US" b="0" i="0" u="none" strike="noStrike" baseline="0" dirty="0">
                <a:latin typeface="宋体" panose="02010600030101010101" pitchFamily="2" charset="-122"/>
                <a:ea typeface="宋体" panose="02010600030101010101" pitchFamily="2" charset="-122"/>
              </a:rPr>
              <a:t>志愿者是指以自己的时间、知识、技能、体力等从事志愿服务的自然人。</a:t>
            </a:r>
          </a:p>
          <a:p>
            <a:pPr marR="0" lvl="1" rtl="0"/>
            <a:r>
              <a:rPr lang="zh-CN" altLang="en-US" b="0" i="0" u="none" strike="noStrike" baseline="0" dirty="0">
                <a:latin typeface="宋体" panose="02010600030101010101" pitchFamily="2" charset="-122"/>
                <a:ea typeface="宋体" panose="02010600030101010101" pitchFamily="2" charset="-122"/>
              </a:rPr>
              <a:t>志愿者的权利包括获得志愿服务信息、自主选择志愿服务活动、获得服务保障和培训、拒绝范围外服务、个人信息保密、监督服务组织、服务中问题优先被帮助和解决、退出志愿服务组织等其他依法享有的权利。</a:t>
            </a:r>
          </a:p>
          <a:p>
            <a:pPr marR="0" lvl="1" rtl="0"/>
            <a:r>
              <a:rPr lang="zh-CN" altLang="en-US" b="0" i="0" u="none" strike="noStrike" baseline="0" dirty="0">
                <a:latin typeface="宋体" panose="02010600030101010101" pitchFamily="2" charset="-122"/>
                <a:ea typeface="宋体" panose="02010600030101010101" pitchFamily="2" charset="-122"/>
              </a:rPr>
              <a:t>志愿者义务包括遵守管理规定、完成志愿服务、参加服务培训、维护服务声誉、提供无偿服务、尊重服务对象、保守服务对象秘密、保全服务对象权益等法律、法规及志愿服务组织章程规定的其他义务。</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0383506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38ED06-87D5-4CC4-89B4-4C898872C0C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D103A0F-32AA-4F28-A53D-71A821B0F360}"/>
              </a:ext>
            </a:extLst>
          </p:cNvPr>
          <p:cNvSpPr>
            <a:spLocks noGrp="1"/>
          </p:cNvSpPr>
          <p:nvPr>
            <p:ph type="body" idx="1"/>
          </p:nvPr>
        </p:nvSpPr>
        <p:spPr/>
        <p:txBody>
          <a:bodyPr>
            <a:normAutofit fontScale="77500" lnSpcReduction="20000"/>
          </a:bodyPr>
          <a:lstStyle/>
          <a:p>
            <a:pPr marR="0" lvl="0" rtl="0"/>
            <a:r>
              <a:rPr lang="zh-CN" altLang="en-US" b="0" i="0" u="none" strike="noStrike" kern="2200" baseline="0" dirty="0">
                <a:latin typeface="Times New Roman" panose="02020603050405020304" pitchFamily="18" charset="0"/>
                <a:ea typeface="微软雅黑" panose="020B0503020204020204" pitchFamily="34" charset="-122"/>
              </a:rPr>
              <a:t>三、志愿服务活动管理的规定</a:t>
            </a:r>
          </a:p>
          <a:p>
            <a:pPr marR="0" lvl="0" rtl="0"/>
            <a:r>
              <a:rPr lang="zh-CN" altLang="en-US" b="0" i="0" u="none" strike="noStrike" kern="100" baseline="0" dirty="0">
                <a:latin typeface="宋体" panose="02010600030101010101" pitchFamily="2" charset="-122"/>
                <a:ea typeface="宋体" panose="02010600030101010101" pitchFamily="2" charset="-122"/>
              </a:rPr>
              <a:t>（一）志愿者招募、注册和培训</a:t>
            </a:r>
          </a:p>
          <a:p>
            <a:pPr marR="0" lvl="1" rtl="0"/>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志愿者招募</a:t>
            </a:r>
          </a:p>
          <a:p>
            <a:pPr marR="0" lvl="1" rtl="0"/>
            <a:r>
              <a:rPr lang="zh-CN" altLang="en-US" b="0" i="0" u="none" strike="noStrike" baseline="0" dirty="0">
                <a:latin typeface="宋体" panose="02010600030101010101" pitchFamily="2" charset="-122"/>
                <a:ea typeface="宋体" panose="02010600030101010101" pitchFamily="2" charset="-122"/>
              </a:rPr>
              <a:t>招募志愿者时要建立经常性招募与应急性招募相结合、社会化招募和组织化招募并举的招募机制，以该机制为基础规范志愿者的招募活动。招募时，首先要遵守国家相关规定，在招募通知上明确招募地域范围，规定志愿者需要具备的能力，同时公开完整的服务信息、告知可能出现的风险，保证志愿者的个人信息不被泄露。如需招募境外志愿者应依照国家有关规定执行。</a:t>
            </a:r>
          </a:p>
          <a:p>
            <a:pPr marR="0" lvl="1" rtl="0"/>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志愿者注册</a:t>
            </a:r>
          </a:p>
          <a:p>
            <a:pPr marR="0" lvl="1" rtl="0"/>
            <a:r>
              <a:rPr lang="zh-CN" altLang="en-US" b="0" i="0" u="none" strike="noStrike" baseline="0" dirty="0">
                <a:latin typeface="宋体" panose="02010600030101010101" pitchFamily="2" charset="-122"/>
                <a:ea typeface="宋体" panose="02010600030101010101" pitchFamily="2" charset="-122"/>
              </a:rPr>
              <a:t>志愿者注册是加强志愿者队伍建设，规范志愿服务的重要基础和关键环节。志愿申请人自愿提出申请后，服务组织审核，审查无误后，注册机构向申请人颁发注册志愿者证章，注册机构包括市（地、州、盟）、县（市、区、旗）、乡（镇、街道）以及大中专院校团组织及其授权的志愿者组织，注册平台可根据需要为注册志愿者编制本地管理服务号码。志愿者注册是志愿者实施志愿服务的首要环节，加强注册环节的管理有助于促进志愿服务的规范化、可持续发展。</a:t>
            </a:r>
          </a:p>
          <a:p>
            <a:pPr marR="0" lvl="1" rtl="0"/>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志愿者培训</a:t>
            </a:r>
          </a:p>
          <a:p>
            <a:pPr marR="0" lvl="1" rtl="0"/>
            <a:r>
              <a:rPr lang="zh-CN" altLang="en-US" b="0" i="0" u="none" strike="noStrike" baseline="0" dirty="0">
                <a:latin typeface="宋体" panose="02010600030101010101" pitchFamily="2" charset="-122"/>
                <a:ea typeface="宋体" panose="02010600030101010101" pitchFamily="2" charset="-122"/>
              </a:rPr>
              <a:t>志愿者服务组织应当对新招募的志愿者进行志愿服务基础知识的培训，包括志愿服务理念和内涵、志愿服务知识技能、志愿者权利义务、志愿服务的风险和安全知识以及其他必要的教育培训内容。另外，当开展志愿服务活动需要专业的知识、技能时，志愿服务组织有义务安排相应培训以确保志愿者掌握该知识或技能。同样志愿者应当服从管理，接受志愿服务组织安排的培训。</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1007002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C02FB5-7354-417C-BDFD-E7B912633B2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C9C3F49-4F21-41BE-B770-33308D1C492C}"/>
              </a:ext>
            </a:extLst>
          </p:cNvPr>
          <p:cNvSpPr>
            <a:spLocks noGrp="1"/>
          </p:cNvSpPr>
          <p:nvPr>
            <p:ph type="body" idx="1"/>
          </p:nvPr>
        </p:nvSpPr>
        <p:spPr/>
        <p:txBody>
          <a:bodyPr>
            <a:normAutofit/>
          </a:bodyPr>
          <a:lstStyle/>
          <a:p>
            <a:pPr marR="0" lvl="0" rtl="0"/>
            <a:r>
              <a:rPr lang="zh-CN" altLang="en-US" b="0" i="0" u="none" strike="noStrike" kern="100" baseline="0" dirty="0">
                <a:latin typeface="宋体" panose="02010600030101010101" pitchFamily="2" charset="-122"/>
                <a:ea typeface="宋体" panose="02010600030101010101" pitchFamily="2" charset="-122"/>
              </a:rPr>
              <a:t>（二）志愿服务协议</a:t>
            </a:r>
          </a:p>
          <a:p>
            <a:pPr marR="0" lvl="1" rtl="0"/>
            <a:r>
              <a:rPr lang="zh-CN" altLang="en-US" b="0" i="0" u="none" strike="noStrike" baseline="0" dirty="0">
                <a:latin typeface="宋体" panose="02010600030101010101" pitchFamily="2" charset="-122"/>
                <a:ea typeface="宋体" panose="02010600030101010101" pitchFamily="2" charset="-122"/>
              </a:rPr>
              <a:t>志愿者、志愿服务组织和志愿服务对象应按照平等、自愿的原则开展志愿服务活动。当出现以下情况时，志愿者、志愿服务组织、志愿服务对象三者需要签订志愿服务协议： （</a:t>
            </a:r>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）可能危及人身安全身心健康的；（</a:t>
            </a:r>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）连续</a:t>
            </a:r>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个月以上专职服务的；（</a:t>
            </a:r>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）为大型活动提供志愿服务的；（</a:t>
            </a:r>
            <a:r>
              <a:rPr lang="en-US" altLang="zh-CN" b="0" i="0" u="none" strike="noStrike" baseline="0" dirty="0">
                <a:latin typeface="宋体" panose="02010600030101010101" pitchFamily="2" charset="-122"/>
                <a:ea typeface="宋体" panose="02010600030101010101" pitchFamily="2" charset="-122"/>
              </a:rPr>
              <a:t>4</a:t>
            </a:r>
            <a:r>
              <a:rPr lang="zh-CN" altLang="en-US" b="0" i="0" u="none" strike="noStrike" baseline="0" dirty="0">
                <a:latin typeface="宋体" panose="02010600030101010101" pitchFamily="2" charset="-122"/>
                <a:ea typeface="宋体" panose="02010600030101010101" pitchFamily="2" charset="-122"/>
              </a:rPr>
              <a:t>）组织志愿者在志愿服务组织所隶属行政区域以外开展志愿服务活动；（</a:t>
            </a:r>
            <a:r>
              <a:rPr lang="en-US" altLang="zh-CN" b="0" i="0" u="none" strike="noStrike" baseline="0" dirty="0">
                <a:latin typeface="宋体" panose="02010600030101010101" pitchFamily="2" charset="-122"/>
                <a:ea typeface="宋体" panose="02010600030101010101" pitchFamily="2" charset="-122"/>
              </a:rPr>
              <a:t>5</a:t>
            </a:r>
            <a:r>
              <a:rPr lang="zh-CN" altLang="en-US" b="0" i="0" u="none" strike="noStrike" baseline="0" dirty="0">
                <a:latin typeface="宋体" panose="02010600030101010101" pitchFamily="2" charset="-122"/>
                <a:ea typeface="宋体" panose="02010600030101010101" pitchFamily="2" charset="-122"/>
              </a:rPr>
              <a:t>）志愿服务活动涉及外籍人员的；（</a:t>
            </a:r>
            <a:r>
              <a:rPr lang="en-US" altLang="zh-CN" b="0" i="0" u="none" strike="noStrike" baseline="0" dirty="0">
                <a:latin typeface="宋体" panose="02010600030101010101" pitchFamily="2" charset="-122"/>
                <a:ea typeface="宋体" panose="02010600030101010101" pitchFamily="2" charset="-122"/>
              </a:rPr>
              <a:t>6</a:t>
            </a:r>
            <a:r>
              <a:rPr lang="zh-CN" altLang="en-US" b="0" i="0" u="none" strike="noStrike" baseline="0" dirty="0">
                <a:latin typeface="宋体" panose="02010600030101010101" pitchFamily="2" charset="-122"/>
                <a:ea typeface="宋体" panose="02010600030101010101" pitchFamily="2" charset="-122"/>
              </a:rPr>
              <a:t>）任何一方要求签订书面协议的。</a:t>
            </a:r>
          </a:p>
          <a:p>
            <a:pPr marR="0" lvl="1" rtl="0"/>
            <a:r>
              <a:rPr lang="zh-CN" altLang="en-US" b="0" i="0" u="none" strike="noStrike" baseline="0" dirty="0">
                <a:latin typeface="宋体" panose="02010600030101010101" pitchFamily="2" charset="-122"/>
                <a:ea typeface="宋体" panose="02010600030101010101" pitchFamily="2" charset="-122"/>
              </a:rPr>
              <a:t>志愿服务协议必须明确当事人的权利和义务，约定志愿服务的内容、方式、时间、地点、工作条件、争议解决方式、服务成本分担方式。</a:t>
            </a:r>
          </a:p>
        </p:txBody>
      </p:sp>
    </p:spTree>
    <p:extLst>
      <p:ext uri="{BB962C8B-B14F-4D97-AF65-F5344CB8AC3E}">
        <p14:creationId xmlns:p14="http://schemas.microsoft.com/office/powerpoint/2010/main" val="11655517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BA6921-CB3C-4225-8AAC-CDF38F965AE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54EDEBF0-CAEB-4E48-8CFF-D7FAEA9D2D27}"/>
              </a:ext>
            </a:extLst>
          </p:cNvPr>
          <p:cNvSpPr>
            <a:spLocks noGrp="1"/>
          </p:cNvSpPr>
          <p:nvPr>
            <p:ph type="body" idx="1"/>
          </p:nvPr>
        </p:nvSpPr>
        <p:spPr/>
        <p:txBody>
          <a:bodyPr>
            <a:normAutofit fontScale="77500" lnSpcReduction="20000"/>
          </a:bodyPr>
          <a:lstStyle/>
          <a:p>
            <a:pPr marR="0" lvl="0" rtl="0"/>
            <a:r>
              <a:rPr lang="zh-CN" altLang="en-US" b="0" i="0" u="none" strike="noStrike" kern="100" baseline="0" dirty="0">
                <a:latin typeface="宋体" panose="02010600030101010101" pitchFamily="2" charset="-122"/>
                <a:ea typeface="宋体" panose="02010600030101010101" pitchFamily="2" charset="-122"/>
              </a:rPr>
              <a:t>（三）志愿服务记录</a:t>
            </a:r>
          </a:p>
          <a:p>
            <a:pPr marR="0" lvl="1" rtl="0"/>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服务记录的记载</a:t>
            </a:r>
          </a:p>
          <a:p>
            <a:pPr marR="0" lvl="1" rtl="0"/>
            <a:r>
              <a:rPr lang="zh-CN" altLang="en-US" b="0" i="0" u="none" strike="noStrike" baseline="0" dirty="0">
                <a:latin typeface="宋体" panose="02010600030101010101" pitchFamily="2" charset="-122"/>
                <a:ea typeface="宋体" panose="02010600030101010101" pitchFamily="2" charset="-122"/>
              </a:rPr>
              <a:t>志愿服务组织安排志愿者参与志愿服务活动时，应当如实记录志愿者个人基本信息、志愿服务情况、培训情况、表彰奖励情况、评价情况等信息，并且在将志愿服务信息记入志愿服务记录前，应当在本组织或机构内进行公示，接受社会监督。公示时间不得少于</a:t>
            </a:r>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个工作日，公示期满无异议的，记入志愿服务记录。记录需按照统一的信息数据标准录入国务院民政部门指定的志愿服务信息系统，实现地区数据互联互通。</a:t>
            </a:r>
          </a:p>
          <a:p>
            <a:pPr marR="0" lvl="1" rtl="0"/>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服务记录的管理</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）保存与保密</a:t>
            </a:r>
          </a:p>
          <a:p>
            <a:pPr marR="0" lvl="1" rtl="0"/>
            <a:r>
              <a:rPr lang="zh-CN" altLang="en-US" b="0" i="0" u="none" strike="noStrike" baseline="0" dirty="0">
                <a:latin typeface="宋体" panose="02010600030101010101" pitchFamily="2" charset="-122"/>
                <a:ea typeface="宋体" panose="02010600030101010101" pitchFamily="2" charset="-122"/>
              </a:rPr>
              <a:t>志愿服务记录应当长期妥善保存。未经志愿者本人同意，不得公开或者向第三方提供志愿服务记录。</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）证明与出示</a:t>
            </a:r>
          </a:p>
          <a:p>
            <a:pPr marR="0" lvl="1" rtl="0"/>
            <a:r>
              <a:rPr lang="zh-CN" altLang="en-US" b="0" i="0" u="none" strike="noStrike" baseline="0" dirty="0">
                <a:latin typeface="宋体" panose="02010600030101010101" pitchFamily="2" charset="-122"/>
                <a:ea typeface="宋体" panose="02010600030101010101" pitchFamily="2" charset="-122"/>
              </a:rPr>
              <a:t>志愿者需要志愿服务记录证明的，志愿服务组织应当依据志愿服务记录无偿、如实出具。</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）转移与共享</a:t>
            </a:r>
          </a:p>
          <a:p>
            <a:pPr marR="0" lvl="1" rtl="0"/>
            <a:r>
              <a:rPr lang="zh-CN" altLang="en-US" b="0" i="0" u="none" strike="noStrike" baseline="0" dirty="0">
                <a:latin typeface="宋体" panose="02010600030101010101" pitchFamily="2" charset="-122"/>
                <a:ea typeface="宋体" panose="02010600030101010101" pitchFamily="2" charset="-122"/>
              </a:rPr>
              <a:t>经志愿者本人同意，志愿服务记录可以在其加入的志愿者组织、公益慈善类组织和社会服务机构之间进行转移和共享。</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4</a:t>
            </a:r>
            <a:r>
              <a:rPr lang="zh-CN" altLang="en-US" b="0" i="0" u="none" strike="noStrike" baseline="0" dirty="0">
                <a:latin typeface="宋体" panose="02010600030101010101" pitchFamily="2" charset="-122"/>
                <a:ea typeface="宋体" panose="02010600030101010101" pitchFamily="2" charset="-122"/>
              </a:rPr>
              <a:t>）报送和发布</a:t>
            </a:r>
          </a:p>
          <a:p>
            <a:pPr marR="0" lvl="1" rtl="0"/>
            <a:r>
              <a:rPr lang="zh-CN" altLang="en-US" b="0" i="0" u="none" strike="noStrike" baseline="0" dirty="0">
                <a:latin typeface="宋体" panose="02010600030101010101" pitchFamily="2" charset="-122"/>
                <a:ea typeface="宋体" panose="02010600030101010101" pitchFamily="2" charset="-122"/>
              </a:rPr>
              <a:t>志愿者组织、公益慈善类组织和社会服务机构应当将志愿服务记录情况报送县级以上人民政府民政部门。县级以上人民政府民政部门可以委托具有相应资质的组织或者机构对志愿服务记录进行管理，并将相关信息及时向社会发布。</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87549409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6580167-91AD-475B-88D2-58CB117E4FB0}"/>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A922F01-7CCB-4F12-A209-A0862E1B30BD}"/>
              </a:ext>
            </a:extLst>
          </p:cNvPr>
          <p:cNvSpPr>
            <a:spLocks noGrp="1"/>
          </p:cNvSpPr>
          <p:nvPr>
            <p:ph type="body" idx="1"/>
          </p:nvPr>
        </p:nvSpPr>
        <p:spPr/>
        <p:txBody>
          <a:bodyPr>
            <a:normAutofit lnSpcReduction="10000"/>
          </a:bodyPr>
          <a:lstStyle/>
          <a:p>
            <a:pPr marR="0" lvl="0" rtl="0"/>
            <a:r>
              <a:rPr lang="zh-CN" altLang="en-US" b="0" i="0" u="none" strike="noStrike" kern="2200" baseline="0" dirty="0">
                <a:latin typeface="Times New Roman" panose="02020603050405020304" pitchFamily="18" charset="0"/>
                <a:ea typeface="微软雅黑" panose="020B0503020204020204" pitchFamily="34" charset="-122"/>
              </a:rPr>
              <a:t>四、志愿服务发展的促进措施</a:t>
            </a:r>
          </a:p>
          <a:p>
            <a:pPr marR="0" lvl="0" rtl="0"/>
            <a:r>
              <a:rPr lang="zh-CN" altLang="en-US" b="0" i="0" u="none" strike="noStrike" kern="100" baseline="0" dirty="0">
                <a:latin typeface="宋体" panose="02010600030101010101" pitchFamily="2" charset="-122"/>
                <a:ea typeface="宋体" panose="02010600030101010101" pitchFamily="2" charset="-122"/>
              </a:rPr>
              <a:t>（一）志愿服务激励保障制度</a:t>
            </a:r>
          </a:p>
          <a:p>
            <a:pPr marR="0" lvl="1" rtl="0"/>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星级评定制度</a:t>
            </a:r>
          </a:p>
          <a:p>
            <a:pPr marR="0" lvl="1" rtl="0"/>
            <a:r>
              <a:rPr lang="zh-CN" altLang="en-US" b="0" i="0" u="none" strike="noStrike" baseline="0" dirty="0">
                <a:latin typeface="宋体" panose="02010600030101010101" pitchFamily="2" charset="-122"/>
                <a:ea typeface="宋体" panose="02010600030101010101" pitchFamily="2" charset="-122"/>
              </a:rPr>
              <a:t>星级认证制度由省级团委、志愿者协会组织实施。注册机构负责具体认证工作，根据志愿者注册后参加志愿服务的时间累计，认定其为一至五星志愿者。星级志愿者认定后，可由相关注册机构在其注册证上进行标注，并佩戴相应标志。</a:t>
            </a:r>
          </a:p>
          <a:p>
            <a:pPr marR="0" lvl="1" rtl="0"/>
            <a:r>
              <a:rPr lang="zh-CN" altLang="en-US" b="0" i="0" u="none" strike="noStrike" baseline="0" dirty="0">
                <a:latin typeface="宋体" panose="02010600030101010101" pitchFamily="2" charset="-122"/>
                <a:ea typeface="宋体" panose="02010600030101010101" pitchFamily="2" charset="-122"/>
              </a:rPr>
              <a:t>值得注意的是，志愿服务时间是指志愿者实际提供志愿服务的时间，以小时为计量单位，不包括往返交通时间。志愿者组织、公益慈善类组织和社会服务机构应当对志愿者所提供的志愿服务时间进行核实和累计。</a:t>
            </a:r>
          </a:p>
          <a:p>
            <a:pPr marR="0" lvl="1" rtl="0"/>
            <a:r>
              <a:rPr lang="zh-CN" altLang="en-US" b="0" i="0" u="none" strike="noStrike" baseline="0" dirty="0">
                <a:latin typeface="宋体" panose="02010600030101010101" pitchFamily="2" charset="-122"/>
                <a:ea typeface="宋体" panose="02010600030101010101" pitchFamily="2" charset="-122"/>
              </a:rPr>
              <a:t>“志愿服务记录时间累计达到</a:t>
            </a:r>
            <a:r>
              <a:rPr lang="en-US" altLang="zh-CN" b="0" i="0" u="none" strike="noStrike" baseline="0" dirty="0">
                <a:latin typeface="宋体" panose="02010600030101010101" pitchFamily="2" charset="-122"/>
                <a:ea typeface="宋体" panose="02010600030101010101" pitchFamily="2" charset="-122"/>
              </a:rPr>
              <a:t>100</a:t>
            </a:r>
            <a:r>
              <a:rPr lang="zh-CN" altLang="en-US" b="0" i="0" u="none" strike="noStrike" baseline="0" dirty="0">
                <a:latin typeface="宋体" panose="02010600030101010101" pitchFamily="2" charset="-122"/>
                <a:ea typeface="宋体" panose="02010600030101010101" pitchFamily="2" charset="-122"/>
              </a:rPr>
              <a:t>小时、</a:t>
            </a:r>
            <a:r>
              <a:rPr lang="en-US" altLang="zh-CN" b="0" i="0" u="none" strike="noStrike" baseline="0" dirty="0">
                <a:latin typeface="宋体" panose="02010600030101010101" pitchFamily="2" charset="-122"/>
                <a:ea typeface="宋体" panose="02010600030101010101" pitchFamily="2" charset="-122"/>
              </a:rPr>
              <a:t>300</a:t>
            </a:r>
            <a:r>
              <a:rPr lang="zh-CN" altLang="en-US" b="0" i="0" u="none" strike="noStrike" baseline="0" dirty="0">
                <a:latin typeface="宋体" panose="02010600030101010101" pitchFamily="2" charset="-122"/>
                <a:ea typeface="宋体" panose="02010600030101010101" pitchFamily="2" charset="-122"/>
              </a:rPr>
              <a:t>小时、</a:t>
            </a:r>
            <a:r>
              <a:rPr lang="en-US" altLang="zh-CN" b="0" i="0" u="none" strike="noStrike" baseline="0" dirty="0">
                <a:latin typeface="宋体" panose="02010600030101010101" pitchFamily="2" charset="-122"/>
                <a:ea typeface="宋体" panose="02010600030101010101" pitchFamily="2" charset="-122"/>
              </a:rPr>
              <a:t>600</a:t>
            </a:r>
            <a:r>
              <a:rPr lang="zh-CN" altLang="en-US" b="0" i="0" u="none" strike="noStrike" baseline="0" dirty="0">
                <a:latin typeface="宋体" panose="02010600030101010101" pitchFamily="2" charset="-122"/>
                <a:ea typeface="宋体" panose="02010600030101010101" pitchFamily="2" charset="-122"/>
              </a:rPr>
              <a:t>小时、</a:t>
            </a:r>
            <a:r>
              <a:rPr lang="en-US" altLang="zh-CN" b="0" i="0" u="none" strike="noStrike" baseline="0" dirty="0">
                <a:latin typeface="宋体" panose="02010600030101010101" pitchFamily="2" charset="-122"/>
                <a:ea typeface="宋体" panose="02010600030101010101" pitchFamily="2" charset="-122"/>
              </a:rPr>
              <a:t>1000</a:t>
            </a:r>
            <a:r>
              <a:rPr lang="zh-CN" altLang="en-US" b="0" i="0" u="none" strike="noStrike" baseline="0" dirty="0">
                <a:latin typeface="宋体" panose="02010600030101010101" pitchFamily="2" charset="-122"/>
                <a:ea typeface="宋体" panose="02010600030101010101" pitchFamily="2" charset="-122"/>
              </a:rPr>
              <a:t>小时和</a:t>
            </a:r>
            <a:r>
              <a:rPr lang="en-US" altLang="zh-CN" b="0" i="0" u="none" strike="noStrike" baseline="0" dirty="0">
                <a:latin typeface="宋体" panose="02010600030101010101" pitchFamily="2" charset="-122"/>
                <a:ea typeface="宋体" panose="02010600030101010101" pitchFamily="2" charset="-122"/>
              </a:rPr>
              <a:t>1500</a:t>
            </a:r>
            <a:r>
              <a:rPr lang="zh-CN" altLang="en-US" b="0" i="0" u="none" strike="noStrike" baseline="0" dirty="0">
                <a:latin typeface="宋体" panose="02010600030101010101" pitchFamily="2" charset="-122"/>
                <a:ea typeface="宋体" panose="02010600030101010101" pitchFamily="2" charset="-122"/>
              </a:rPr>
              <a:t>小时的志愿者，可以依次申请评定为一星级二星级、三星级、四星级、五星级志愿者。”</a:t>
            </a:r>
          </a:p>
          <a:p>
            <a:pPr lvl="2"/>
            <a:r>
              <a:rPr lang="zh-CN" altLang="en-US" b="0" dirty="0"/>
              <a:t> </a:t>
            </a:r>
            <a:r>
              <a:rPr lang="en-US" altLang="zh-CN" b="0" dirty="0"/>
              <a:t>《</a:t>
            </a:r>
            <a:r>
              <a:rPr lang="zh-CN" altLang="en-US" b="0" dirty="0"/>
              <a:t>民政部关于印发</a:t>
            </a:r>
            <a:r>
              <a:rPr lang="en-US" altLang="zh-CN" b="0" dirty="0"/>
              <a:t>&lt;</a:t>
            </a:r>
            <a:r>
              <a:rPr lang="zh-CN" altLang="en-US" b="0" dirty="0"/>
              <a:t>志愿服务记录办法</a:t>
            </a:r>
            <a:r>
              <a:rPr lang="en-US" altLang="zh-CN" b="0" dirty="0"/>
              <a:t>&gt;》</a:t>
            </a:r>
            <a:r>
              <a:rPr lang="zh-CN" altLang="en-US" b="0" dirty="0"/>
              <a:t>的通知</a:t>
            </a:r>
            <a:r>
              <a:rPr lang="en-US" altLang="zh-CN" b="0" dirty="0"/>
              <a:t>》</a:t>
            </a:r>
            <a:r>
              <a:rPr lang="zh-CN" altLang="en-US" b="0" dirty="0"/>
              <a:t>，第二十一条。</a:t>
            </a:r>
          </a:p>
        </p:txBody>
      </p:sp>
    </p:spTree>
    <p:extLst>
      <p:ext uri="{BB962C8B-B14F-4D97-AF65-F5344CB8AC3E}">
        <p14:creationId xmlns:p14="http://schemas.microsoft.com/office/powerpoint/2010/main" val="18514404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B25379-D0FE-4F49-8FE8-F075A3A73B3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3FA0B34-32FE-4447-8520-E5F18B99C82A}"/>
              </a:ext>
            </a:extLst>
          </p:cNvPr>
          <p:cNvSpPr>
            <a:spLocks noGrp="1"/>
          </p:cNvSpPr>
          <p:nvPr>
            <p:ph type="body" idx="1"/>
          </p:nvPr>
        </p:nvSpPr>
        <p:spPr/>
        <p:txBody>
          <a:bodyPr>
            <a:normAutofit fontScale="92500" lnSpcReduction="10000"/>
          </a:bodyPr>
          <a:lstStyle/>
          <a:p>
            <a:pPr marR="0" lvl="1" rtl="0"/>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嘉许回馈制度</a:t>
            </a:r>
          </a:p>
          <a:p>
            <a:pPr marR="0" lvl="1" rtl="0"/>
            <a:r>
              <a:rPr lang="zh-CN" altLang="en-US" b="0" i="0" u="none" strike="noStrike" baseline="0" dirty="0">
                <a:latin typeface="宋体" panose="02010600030101010101" pitchFamily="2" charset="-122"/>
                <a:ea typeface="宋体" panose="02010600030101010101" pitchFamily="2" charset="-122"/>
              </a:rPr>
              <a:t>针对志愿者的志愿服务活动，</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志愿服务记录办法</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明确通过工时兑换的办法使志愿者在在就学、就业、就医等方面享受优惠、优待或者利用工时换取社会服务。</a:t>
            </a:r>
          </a:p>
          <a:p>
            <a:pPr marR="0" lvl="1" rtl="0"/>
            <a:r>
              <a:rPr lang="zh-CN" altLang="en-US" b="0" i="0" u="none" strike="noStrike" baseline="0" dirty="0">
                <a:latin typeface="宋体" panose="02010600030101010101" pitchFamily="2" charset="-122"/>
                <a:ea typeface="宋体" panose="02010600030101010101" pitchFamily="2" charset="-122"/>
              </a:rPr>
              <a:t>回馈方式如下：</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）换取无偿服务。鼓励志愿者组织、公益慈善类组织和社会服务机构依托志愿服务记录，建立健全志愿服务时间储蓄制度，使志愿者可以在自己积累的志愿服务时数内得到他人的无偿服务。</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）得到表彰奖励。鼓励有关部门、社会组织和企事业单位对有良好志愿服务记录、表现优异的志愿者进行表彰奖励。</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）获得优先权。鼓励有关单位在招生、招聘时，同等条件下优先录用、聘用和录取有良好志愿服务记录的志愿者。鼓励商业机构对有良好志愿服务记录的志愿者提供优先、优惠服务。</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4</a:t>
            </a:r>
            <a:r>
              <a:rPr lang="zh-CN" altLang="en-US" b="0" i="0" u="none" strike="noStrike" baseline="0" dirty="0">
                <a:latin typeface="宋体" panose="02010600030101010101" pitchFamily="2" charset="-122"/>
                <a:ea typeface="宋体" panose="02010600030101010101" pitchFamily="2" charset="-122"/>
              </a:rPr>
              <a:t>）给予优惠票价。鼓励城市公共交通对有良好志愿服务记录的志愿者给予票价减免优待。“鼓励博物馆、公共图书馆、体育场馆等公共文化体育设施和公园旅游景点等场所，对有良好志愿服务记录的志愿者免费或者优惠开放。”</a:t>
            </a:r>
          </a:p>
        </p:txBody>
      </p:sp>
    </p:spTree>
    <p:extLst>
      <p:ext uri="{BB962C8B-B14F-4D97-AF65-F5344CB8AC3E}">
        <p14:creationId xmlns:p14="http://schemas.microsoft.com/office/powerpoint/2010/main" val="21761658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8046B6-2243-4868-A6FF-9CF3F208453C}"/>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8A509A2-15DE-4BB7-8993-26A65CF656F1}"/>
              </a:ext>
            </a:extLst>
          </p:cNvPr>
          <p:cNvSpPr>
            <a:spLocks noGrp="1"/>
          </p:cNvSpPr>
          <p:nvPr>
            <p:ph type="body" idx="1"/>
          </p:nvPr>
        </p:nvSpPr>
        <p:spPr/>
        <p:txBody>
          <a:bodyPr>
            <a:normAutofit fontScale="85000" lnSpcReduction="20000"/>
          </a:bodyPr>
          <a:lstStyle/>
          <a:p>
            <a:pPr marR="0" lvl="1" rtl="0"/>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权益保障制度</a:t>
            </a:r>
          </a:p>
          <a:p>
            <a:pPr marR="0" lvl="1" rtl="0"/>
            <a:r>
              <a:rPr lang="zh-CN" altLang="en-US" b="0" i="0" u="none" strike="noStrike" baseline="0" dirty="0">
                <a:latin typeface="宋体" panose="02010600030101010101" pitchFamily="2" charset="-122"/>
                <a:ea typeface="宋体" panose="02010600030101010101" pitchFamily="2" charset="-122"/>
              </a:rPr>
              <a:t>通过建立志愿者保险制度，明确志愿者保险的责任主体、涉险范围和风险承担机制，充分保障志愿者的基本权益，为志愿者参与社会服务解除后顾之忧。</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志愿服务组织者承担民事责任。志愿者在志愿服务中对志愿服务对象或其他相关人员造成损害的，由志愿服务组织依法承担民事责任。志愿服务组织依据应当为志愿者购买人身意外伤害保险而没有购买，志愿者在志愿服务活动过程中受到侵害且有下列情形之一的，志愿服务组织应当依法承担相应的民事责任：一是因不可抗力等不能归责于第三方的原因导致的；二是依法应当承担民事责任的单位或者个人无法查明、逃逸或者无赔偿能力的。这一情况下，志愿服务基金会应适当给予资助。</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志愿服务组织承担赔偿责任。因志愿服务组织的过错给志愿者造成损害的，志愿服务组织者应当依法承担损害赔偿责任。志愿服务对象或其他相关人员对志愿者造成损害的，志愿服务组织应当协助受损害的志愿者依法获得赔偿或补偿。</a:t>
            </a:r>
          </a:p>
          <a:p>
            <a:pPr marR="0" lvl="1" rtl="0"/>
            <a:r>
              <a:rPr lang="zh-CN" altLang="en-US" b="0" i="0" u="none" strike="noStrike" baseline="0" dirty="0">
                <a:latin typeface="宋体" panose="02010600030101010101" pitchFamily="2" charset="-122"/>
                <a:ea typeface="宋体" panose="02010600030101010101" pitchFamily="2" charset="-122"/>
              </a:rPr>
              <a:t>志愿服务组织、志愿者、志愿服务对象在志愿服务活动中发生争议的，可以协商解决，也可以依法申请仲裁或向人民法院提起诉讼。</a:t>
            </a:r>
          </a:p>
          <a:p>
            <a:pPr marR="0" lvl="1" rtl="0"/>
            <a:r>
              <a:rPr lang="en-US" altLang="zh-CN" b="0" i="0" u="none" strike="noStrike" baseline="0" dirty="0">
                <a:latin typeface="宋体" panose="02010600030101010101" pitchFamily="2" charset="-122"/>
                <a:ea typeface="宋体" panose="02010600030101010101" pitchFamily="2" charset="-122"/>
              </a:rPr>
              <a:t>4.</a:t>
            </a:r>
            <a:r>
              <a:rPr lang="zh-CN" altLang="en-US" b="0" i="0" u="none" strike="noStrike" baseline="0" dirty="0">
                <a:latin typeface="宋体" panose="02010600030101010101" pitchFamily="2" charset="-122"/>
                <a:ea typeface="宋体" panose="02010600030101010101" pitchFamily="2" charset="-122"/>
              </a:rPr>
              <a:t>评选表彰和奖章授予制度</a:t>
            </a:r>
          </a:p>
          <a:p>
            <a:pPr marR="0" lvl="1" rtl="0"/>
            <a:r>
              <a:rPr lang="zh-CN" altLang="en-US" b="0" i="0" u="none" strike="noStrike" baseline="0" dirty="0">
                <a:latin typeface="宋体" panose="02010600030101010101" pitchFamily="2" charset="-122"/>
                <a:ea typeface="宋体" panose="02010600030101010101" pitchFamily="2" charset="-122"/>
              </a:rPr>
              <a:t>各级团组织、志愿者组织主要依据注册志愿者的服务时间、服务业绩，根据有关规定，定期组织开展评选表彰活动，授予志愿者荣誉称号和相应服务奖章。共青团中央、中国青年志愿者协会定期组织开展中国青年志愿者优秀个人奖、组织奖、项目奖评选表彰活动。</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8617239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05ED10-23E0-44F2-A861-E8AA7529C533}"/>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45B0D7F-396B-4CF0-8EE5-C4F274AC75D7}"/>
              </a:ext>
            </a:extLst>
          </p:cNvPr>
          <p:cNvSpPr>
            <a:spLocks noGrp="1"/>
          </p:cNvSpPr>
          <p:nvPr>
            <p:ph type="body" idx="1"/>
          </p:nvPr>
        </p:nvSpPr>
        <p:spPr/>
        <p:txBody>
          <a:bodyPr/>
          <a:lstStyle/>
          <a:p>
            <a:pPr marR="0" lvl="0" rtl="0"/>
            <a:r>
              <a:rPr lang="zh-CN" altLang="en-US" b="0" i="0" u="none" strike="noStrike" kern="100" baseline="0" dirty="0">
                <a:latin typeface="宋体" panose="02010600030101010101" pitchFamily="2" charset="-122"/>
                <a:ea typeface="宋体" panose="02010600030101010101" pitchFamily="2" charset="-122"/>
              </a:rPr>
              <a:t>（二）志愿服务基金</a:t>
            </a:r>
          </a:p>
          <a:p>
            <a:pPr marR="0" lvl="1" rtl="0"/>
            <a:r>
              <a:rPr lang="zh-CN" altLang="en-US" b="0" i="0" u="none" strike="noStrike" baseline="0" dirty="0">
                <a:latin typeface="宋体" panose="02010600030101010101" pitchFamily="2" charset="-122"/>
                <a:ea typeface="宋体" panose="02010600030101010101" pitchFamily="2" charset="-122"/>
              </a:rPr>
              <a:t>志愿服务基金会的建立，有助于为发展志愿服务事业提供支持和保障，促进志愿服务事业长远发展。志愿服务基金的来源包括社会捐赠、政府支持、基金增值收益、其他合法收入</a:t>
            </a:r>
          </a:p>
          <a:p>
            <a:pPr marR="0" lvl="1" rtl="0"/>
            <a:r>
              <a:rPr lang="zh-CN" altLang="en-US" b="0" i="0" u="none" strike="noStrike" baseline="0" dirty="0">
                <a:latin typeface="宋体" panose="02010600030101010101" pitchFamily="2" charset="-122"/>
                <a:ea typeface="宋体" panose="02010600030101010101" pitchFamily="2" charset="-122"/>
              </a:rPr>
              <a:t>志愿服务基金主要用于资助志愿服务项目、宣传志愿服务理念、培训志愿者、救助因从事志愿服务活动受到侵害造成生活困难的志愿者、奖励作出突出贡献的志愿服务组织和志愿者、用于与志愿服务事业发展有关的其他事项。</a:t>
            </a:r>
            <a:endParaRPr lang="zh-CN" altLang="en-US" dirty="0"/>
          </a:p>
        </p:txBody>
      </p:sp>
    </p:spTree>
    <p:extLst>
      <p:ext uri="{BB962C8B-B14F-4D97-AF65-F5344CB8AC3E}">
        <p14:creationId xmlns:p14="http://schemas.microsoft.com/office/powerpoint/2010/main" val="363497622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6CD810-4CD1-4E95-86D5-50F5D66810F2}"/>
              </a:ext>
            </a:extLst>
          </p:cNvPr>
          <p:cNvSpPr>
            <a:spLocks noGrp="1"/>
          </p:cNvSpPr>
          <p:nvPr>
            <p:ph type="title"/>
          </p:nvPr>
        </p:nvSpPr>
        <p:spPr/>
        <p:txBody>
          <a:bodyPr/>
          <a:lstStyle/>
          <a:p>
            <a:pPr marR="0" rtl="0"/>
            <a:r>
              <a:rPr lang="zh-CN" altLang="en-US" b="0" i="0" u="none" strike="noStrike" kern="100" baseline="0" dirty="0">
                <a:latin typeface="Calibri Light" panose="020F0302020204030204" pitchFamily="34" charset="0"/>
                <a:ea typeface="宋体" panose="02010600030101010101" pitchFamily="2" charset="-122"/>
              </a:rPr>
              <a:t>第四节  社会服务机构管理法规与政策</a:t>
            </a:r>
            <a:endParaRPr lang="zh-CN" altLang="en-US" b="0" i="0" u="none" strike="noStrike" kern="100" baseline="0" dirty="0">
              <a:latin typeface="Times New Roman" panose="02020603050405020304" pitchFamily="18" charset="0"/>
              <a:ea typeface="宋体" panose="02010600030101010101" pitchFamily="2" charset="-122"/>
            </a:endParaRPr>
          </a:p>
        </p:txBody>
      </p:sp>
      <p:sp>
        <p:nvSpPr>
          <p:cNvPr id="3" name="文本占位符 2">
            <a:extLst>
              <a:ext uri="{FF2B5EF4-FFF2-40B4-BE49-F238E27FC236}">
                <a16:creationId xmlns:a16="http://schemas.microsoft.com/office/drawing/2014/main" id="{28ABF9BF-40B3-40CC-BC3F-9BD13249559E}"/>
              </a:ext>
            </a:extLst>
          </p:cNvPr>
          <p:cNvSpPr>
            <a:spLocks noGrp="1"/>
          </p:cNvSpPr>
          <p:nvPr>
            <p:ph type="body" idx="1"/>
          </p:nvPr>
        </p:nvSpPr>
        <p:spPr/>
        <p:txBody>
          <a:bodyPr/>
          <a:lstStyle/>
          <a:p>
            <a:pPr marR="0" lvl="0" rtl="0"/>
            <a:r>
              <a:rPr lang="zh-CN" altLang="en-US" b="0" i="0" u="none" strike="noStrike" baseline="0" dirty="0">
                <a:latin typeface="宋体" panose="02010600030101010101" pitchFamily="2" charset="-122"/>
                <a:ea typeface="宋体" panose="02010600030101010101" pitchFamily="2" charset="-122"/>
              </a:rPr>
              <a:t>社会服务机构是指自然人、法人或者其他组织为了提供社会服务，主要利用非国有资产设立的非营利性法人。为了规范社会服务机构的登记管理，保障社会服务机构的合法权益，促进社会服务健康发展，国务院颁布</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社会服务机构登记管理条例</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对社会服务机构的成立登记、管理、终止做出了具体的规定。</a:t>
            </a:r>
          </a:p>
        </p:txBody>
      </p:sp>
    </p:spTree>
    <p:extLst>
      <p:ext uri="{BB962C8B-B14F-4D97-AF65-F5344CB8AC3E}">
        <p14:creationId xmlns:p14="http://schemas.microsoft.com/office/powerpoint/2010/main" val="36974459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7E34326-D42E-4970-BA7D-9488B77E9F6D}"/>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4A0597B-441E-47BF-96A4-9431224EF554}"/>
              </a:ext>
            </a:extLst>
          </p:cNvPr>
          <p:cNvSpPr>
            <a:spLocks noGrp="1"/>
          </p:cNvSpPr>
          <p:nvPr>
            <p:ph type="body" idx="1"/>
          </p:nvPr>
        </p:nvSpPr>
        <p:spPr/>
        <p:txBody>
          <a:bodyPr>
            <a:normAutofit fontScale="85000" lnSpcReduction="20000"/>
          </a:bodyPr>
          <a:lstStyle/>
          <a:p>
            <a:pPr marR="0" lvl="0" rtl="0"/>
            <a:r>
              <a:rPr lang="zh-CN" altLang="en-US" b="0" i="0" u="none" strike="noStrike" kern="100" baseline="0" dirty="0">
                <a:latin typeface="宋体" panose="02010600030101010101" pitchFamily="2" charset="-122"/>
                <a:ea typeface="宋体" panose="02010600030101010101" pitchFamily="2" charset="-122"/>
              </a:rPr>
              <a:t>（三）登记程序</a:t>
            </a:r>
          </a:p>
          <a:p>
            <a:pPr marR="0" lvl="1" rtl="0"/>
            <a:r>
              <a:rPr lang="zh-CN" altLang="en-US" b="0" i="0" u="none" strike="noStrike" baseline="0" dirty="0">
                <a:latin typeface="宋体" panose="02010600030101010101" pitchFamily="2" charset="-122"/>
                <a:ea typeface="宋体" panose="02010600030101010101" pitchFamily="2" charset="-122"/>
              </a:rPr>
              <a:t>社会团体必须依法成立，除免于登记的社会团体以及可直接登记的社会团体以外，其他社会团体必须依照</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社会团体登记管理条例</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取得法人资格。</a:t>
            </a:r>
          </a:p>
          <a:p>
            <a:pPr marR="0" lvl="1" rtl="0"/>
            <a:r>
              <a:rPr lang="en-US" altLang="zh-CN" b="0" i="0" u="none" strike="noStrike" kern="100" baseline="0" dirty="0">
                <a:latin typeface="宋体" panose="02010600030101010101" pitchFamily="2" charset="-122"/>
                <a:ea typeface="宋体" panose="02010600030101010101" pitchFamily="2" charset="-122"/>
              </a:rPr>
              <a:t>1.</a:t>
            </a:r>
            <a:r>
              <a:rPr lang="zh-CN" altLang="en-US" b="0" i="0" u="none" strike="noStrike" kern="100" baseline="0" dirty="0">
                <a:latin typeface="宋体" panose="02010600030101010101" pitchFamily="2" charset="-122"/>
                <a:ea typeface="宋体" panose="02010600030101010101" pitchFamily="2" charset="-122"/>
              </a:rPr>
              <a:t>免予登记的社会团体</a:t>
            </a:r>
          </a:p>
          <a:p>
            <a:pPr marR="0" lvl="1" rtl="0"/>
            <a:r>
              <a:rPr lang="zh-CN" altLang="en-US" b="0" i="0" u="none" strike="noStrike" baseline="0" dirty="0">
                <a:latin typeface="宋体" panose="02010600030101010101" pitchFamily="2" charset="-122"/>
                <a:ea typeface="宋体" panose="02010600030101010101" pitchFamily="2" charset="-122"/>
              </a:rPr>
              <a:t>根据</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民政部关于对部分团体免予社团登记有关问题的通知</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参加中国人民政治协商会议的人民团体不进行社团登记和经国务院批准可以免予登记。参加中国人民政治协商会议的人民团体有：中华全国总工会、中国共产主义青年团、中华全国妇女联合会、中国科学技术协会、中华全国归国华侨联合会、中华全国台湾同胞联谊会、中华全国青年联合会、中华全国工商业联合会。经国务院批准可以免予登记的社会团体有：中国文学艺术界联合会、中国作家协会、中华全国新闻工作者协会、中国人民对外友好协会、中国人民外交学会、中国国际贸易促进会、中国残疾人联合会、宋庆龄基金会、中国法学会、中国红十字总会、中国职工思想政治工作研究会、欧美同学会、黄埔军校同学会、中华职业教育社、中国计划生育协会。</a:t>
            </a:r>
          </a:p>
          <a:p>
            <a:pPr marR="0" lvl="1" rtl="0"/>
            <a:r>
              <a:rPr lang="zh-CN" altLang="en-US" b="0" i="0" u="none" strike="noStrike" baseline="0" dirty="0">
                <a:latin typeface="宋体" panose="02010600030101010101" pitchFamily="2" charset="-122"/>
                <a:ea typeface="宋体" panose="02010600030101010101" pitchFamily="2" charset="-122"/>
              </a:rPr>
              <a:t>根据</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民政部关于对部分社团免予社团登记的通知</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的规定，中国文联所属的</a:t>
            </a:r>
            <a:r>
              <a:rPr lang="en-US" altLang="zh-CN" b="0" i="0" u="none" strike="noStrike" baseline="0" dirty="0">
                <a:latin typeface="宋体" panose="02010600030101010101" pitchFamily="2" charset="-122"/>
                <a:ea typeface="宋体" panose="02010600030101010101" pitchFamily="2" charset="-122"/>
              </a:rPr>
              <a:t>11</a:t>
            </a:r>
            <a:r>
              <a:rPr lang="zh-CN" altLang="en-US" b="0" i="0" u="none" strike="noStrike" baseline="0" dirty="0">
                <a:latin typeface="宋体" panose="02010600030101010101" pitchFamily="2" charset="-122"/>
                <a:ea typeface="宋体" panose="02010600030101010101" pitchFamily="2" charset="-122"/>
              </a:rPr>
              <a:t>个文艺家协会（即中国戏曲家协会、中国电影家协会、中国音乐家协会、中国美术家协会、中国曲艺家协会、中国舞蹈家协会、中国民间文艺家协会、中国摄影家协会、中国书法家协会、中国杂技家协会、中国电视家协会），以及省、自治区、直辖市作协、文联（不含文联所属文艺家协会），可以免予社团登记。</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57544263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C6C057-31AE-4678-BFDF-F32418BC4BAC}"/>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B1FC0683-ED09-4FD9-8BBF-A5C177D593CD}"/>
              </a:ext>
            </a:extLst>
          </p:cNvPr>
          <p:cNvSpPr>
            <a:spLocks noGrp="1"/>
          </p:cNvSpPr>
          <p:nvPr>
            <p:ph type="body" idx="1"/>
          </p:nvPr>
        </p:nvSpPr>
        <p:spPr/>
        <p:txBody>
          <a:bodyPr>
            <a:normAutofit fontScale="92500"/>
          </a:bodyPr>
          <a:lstStyle/>
          <a:p>
            <a:pPr marR="0" lvl="0" rtl="0"/>
            <a:r>
              <a:rPr lang="zh-CN" altLang="en-US" b="0" i="0" u="none" strike="noStrike" kern="2200" baseline="0" dirty="0">
                <a:latin typeface="Times New Roman" panose="02020603050405020304" pitchFamily="18" charset="0"/>
                <a:ea typeface="微软雅黑" panose="020B0503020204020204" pitchFamily="34" charset="-122"/>
              </a:rPr>
              <a:t>一、社会服务机构成立登记</a:t>
            </a:r>
          </a:p>
          <a:p>
            <a:pPr marR="0" lvl="0" rtl="0"/>
            <a:r>
              <a:rPr lang="zh-CN" altLang="en-US" b="0" i="0" u="none" strike="noStrike" kern="100" baseline="0" dirty="0">
                <a:latin typeface="宋体" panose="02010600030101010101" pitchFamily="2" charset="-122"/>
                <a:ea typeface="宋体" panose="02010600030101010101" pitchFamily="2" charset="-122"/>
              </a:rPr>
              <a:t>（一）社会服务机构的成立条件</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）有规范的名称、必要的组织机构。民办非企业单位的名称应当符合国务院民政部门的规定，不得冠以“中国”“全国”“中华”等字样。</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）有与其业务活动相适应的从业人员。</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有与其业务活动相适应的合法财产。民办非企业单位必须拥有与其业务活动相适应的合法财产，且非国有资产份额不得低于总财产的三分之二。开办资金必须达到规定的最低限额。社会服务机构注册资金不得低于</a:t>
            </a:r>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万元人民币。在省级以下地方人民政府民政部门申请登记的，注册资金具体标准由省级人民政府制定。</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4</a:t>
            </a:r>
            <a:r>
              <a:rPr lang="zh-CN" altLang="en-US" b="0" i="0" u="none" strike="noStrike" baseline="0" dirty="0">
                <a:latin typeface="宋体" panose="02010600030101010101" pitchFamily="2" charset="-122"/>
                <a:ea typeface="宋体" panose="02010600030101010101" pitchFamily="2" charset="-122"/>
              </a:rPr>
              <a:t>）有必要的场所。民办非企业单位的活动场所须有产权证明或一年期以上的使用权证明。</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5</a:t>
            </a:r>
            <a:r>
              <a:rPr lang="zh-CN" altLang="en-US" b="0" i="0" u="none" strike="noStrike" baseline="0" dirty="0">
                <a:latin typeface="宋体" panose="02010600030101010101" pitchFamily="2" charset="-122"/>
                <a:ea typeface="宋体" panose="02010600030101010101" pitchFamily="2" charset="-122"/>
              </a:rPr>
              <a:t>）有独立承担民事责任的能力。</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6</a:t>
            </a:r>
            <a:r>
              <a:rPr lang="zh-CN" altLang="en-US" b="0" i="0" u="none" strike="noStrike" baseline="0" dirty="0">
                <a:latin typeface="宋体" panose="02010600030101010101" pitchFamily="2" charset="-122"/>
                <a:ea typeface="宋体" panose="02010600030101010101" pitchFamily="2" charset="-122"/>
              </a:rPr>
              <a:t>）法律、行政法规规定的其他条件。</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7761958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D8F99C-80B3-4A28-8101-5CC2DDF6355B}"/>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0896DAB-03A2-44E4-9F82-DC9C23D023FA}"/>
              </a:ext>
            </a:extLst>
          </p:cNvPr>
          <p:cNvSpPr>
            <a:spLocks noGrp="1"/>
          </p:cNvSpPr>
          <p:nvPr>
            <p:ph type="body" idx="1"/>
          </p:nvPr>
        </p:nvSpPr>
        <p:spPr/>
        <p:txBody>
          <a:bodyPr>
            <a:normAutofit/>
          </a:bodyPr>
          <a:lstStyle/>
          <a:p>
            <a:pPr marR="0" lvl="0" rtl="0"/>
            <a:r>
              <a:rPr lang="zh-CN" altLang="en-US" b="0" i="0" u="none" strike="noStrike" kern="100" baseline="0" dirty="0">
                <a:latin typeface="宋体" panose="02010600030101010101" pitchFamily="2" charset="-122"/>
                <a:ea typeface="宋体" panose="02010600030101010101" pitchFamily="2" charset="-122"/>
              </a:rPr>
              <a:t>（二）登记管辖</a:t>
            </a:r>
          </a:p>
          <a:p>
            <a:pPr marR="0" lvl="1" rtl="0"/>
            <a:r>
              <a:rPr lang="zh-CN" altLang="en-US" b="0" i="0" u="none" strike="noStrike" baseline="0" dirty="0">
                <a:latin typeface="宋体" panose="02010600030101010101" pitchFamily="2" charset="-122"/>
                <a:ea typeface="宋体" panose="02010600030101010101" pitchFamily="2" charset="-122"/>
              </a:rPr>
              <a:t>“照法律、行政法规和国家政策规定，除直接登记的社会服务机构向所在地县级以上地方人民政府民政部门申请登记外，其余社会服务机构向国务院民政部门申请登记。县级以上地方各级人民政府民政部门负责同级业务主管单位审查同意的社会服务机构的登记管理、同级行业审批机关依法许可的社会服务机构的登记管理。”</a:t>
            </a:r>
          </a:p>
          <a:p>
            <a:pPr lvl="2"/>
            <a:r>
              <a:rPr lang="zh-CN" altLang="en-US" b="0" dirty="0"/>
              <a:t> </a:t>
            </a:r>
            <a:r>
              <a:rPr lang="en-US" altLang="zh-CN" b="0" dirty="0"/>
              <a:t>《</a:t>
            </a:r>
            <a:r>
              <a:rPr lang="zh-CN" altLang="en-US" b="0" dirty="0"/>
              <a:t>社会服务机构登记管理条例</a:t>
            </a:r>
            <a:r>
              <a:rPr lang="en-US" altLang="zh-CN" b="0" dirty="0"/>
              <a:t>》</a:t>
            </a:r>
            <a:r>
              <a:rPr lang="zh-CN" altLang="en-US" b="0" dirty="0"/>
              <a:t>，第六条，第九条。</a:t>
            </a:r>
          </a:p>
          <a:p>
            <a:pPr marR="0" lvl="1" rtl="0"/>
            <a:r>
              <a:rPr lang="zh-CN" altLang="en-US" b="0" i="0" u="none" strike="noStrike" baseline="0" dirty="0">
                <a:latin typeface="宋体" panose="02010600030101010101" pitchFamily="2" charset="-122"/>
                <a:ea typeface="宋体" panose="02010600030101010101" pitchFamily="2" charset="-122"/>
              </a:rPr>
              <a:t>登记管理机关、业务主管单位与其管辖的社会服务机构的住所不在一地的，可以委托社会服务机构住所地的登记管理机关、业务主管单位负责委托范围内的监督管理工作。</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14115356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FECBB87-EFD7-4C27-96CE-309DD148EC45}"/>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C9CB0D6-43A1-4B6E-97E8-2F04BCB61266}"/>
              </a:ext>
            </a:extLst>
          </p:cNvPr>
          <p:cNvSpPr>
            <a:spLocks noGrp="1"/>
          </p:cNvSpPr>
          <p:nvPr>
            <p:ph type="body" idx="1"/>
          </p:nvPr>
        </p:nvSpPr>
        <p:spPr/>
        <p:txBody>
          <a:bodyPr>
            <a:normAutofit/>
          </a:bodyPr>
          <a:lstStyle/>
          <a:p>
            <a:pPr marR="0" lvl="0" rtl="0"/>
            <a:r>
              <a:rPr lang="zh-CN" altLang="en-US" b="0" i="0" u="none" strike="noStrike" kern="100" baseline="0" dirty="0">
                <a:latin typeface="宋体" panose="02010600030101010101" pitchFamily="2" charset="-122"/>
                <a:ea typeface="宋体" panose="02010600030101010101" pitchFamily="2" charset="-122"/>
              </a:rPr>
              <a:t>（三）登记程序</a:t>
            </a:r>
          </a:p>
          <a:p>
            <a:pPr marR="0" lvl="1" rtl="0"/>
            <a:r>
              <a:rPr lang="zh-CN" altLang="en-US" b="0" i="0" u="none" strike="noStrike" baseline="0" dirty="0">
                <a:latin typeface="宋体" panose="02010600030101010101" pitchFamily="2" charset="-122"/>
                <a:ea typeface="宋体" panose="02010600030101010101" pitchFamily="2" charset="-122"/>
              </a:rPr>
              <a:t>社会服务机构的成立登记分为可直接登记的社会服务机构和登记需经前置审批的社会服务机构。</a:t>
            </a:r>
          </a:p>
          <a:p>
            <a:pPr marR="0" lvl="1" rtl="0"/>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可直接登记的社会服务机构：（</a:t>
            </a:r>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）在自然科学和工程技术领域内从事学术研究和交流活动的科技类社会服务机构。（</a:t>
            </a:r>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）提供扶贫、济困、扶老、救孤、恤病、助残、救灾、助医、助学等服务的公益慈善类社会服务机构。（</a:t>
            </a:r>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）为满足城乡社区居民生活需求开展活动的城乡社区服务类社会服务机构。</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5621048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C508C8-6B7B-4752-8D1B-1B7A60E0076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D24E855-B22F-4AF2-9AEE-E068F8FB44FE}"/>
              </a:ext>
            </a:extLst>
          </p:cNvPr>
          <p:cNvSpPr>
            <a:spLocks noGrp="1"/>
          </p:cNvSpPr>
          <p:nvPr>
            <p:ph type="body" idx="1"/>
          </p:nvPr>
        </p:nvSpPr>
        <p:spPr/>
        <p:txBody>
          <a:bodyPr>
            <a:normAutofit fontScale="77500" lnSpcReduction="20000"/>
          </a:bodyPr>
          <a:lstStyle/>
          <a:p>
            <a:pPr marR="0" lvl="1" rtl="0"/>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需前置审批的社会服务机构</a:t>
            </a:r>
          </a:p>
          <a:p>
            <a:pPr marR="0" lvl="1" rtl="0"/>
            <a:r>
              <a:rPr lang="zh-CN" altLang="en-US" b="0" i="0" u="none" strike="noStrike" baseline="0" dirty="0">
                <a:latin typeface="宋体" panose="02010600030101010101" pitchFamily="2" charset="-122"/>
                <a:ea typeface="宋体" panose="02010600030101010101" pitchFamily="2" charset="-122"/>
              </a:rPr>
              <a:t>依据法律法规和国务院决定需要前置审批的，需经业务主管单位审查同意。这种情况下，申请登记应当经业务主管单位同意后，依照下列程序进行登记。</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）登记申请</a:t>
            </a:r>
          </a:p>
          <a:p>
            <a:pPr marR="0" lvl="1" rtl="0"/>
            <a:r>
              <a:rPr lang="zh-CN" altLang="en-US" b="0" i="0" u="none" strike="noStrike" baseline="0" dirty="0">
                <a:latin typeface="宋体" panose="02010600030101010101" pitchFamily="2" charset="-122"/>
                <a:ea typeface="宋体" panose="02010600030101010101" pitchFamily="2" charset="-122"/>
              </a:rPr>
              <a:t>经业务主管单位审查同意后，申请者应当向登记管理机关提交登记申请书、章程草案</a:t>
            </a:r>
          </a:p>
          <a:p>
            <a:pPr marR="0" lvl="1" rtl="0"/>
            <a:r>
              <a:rPr lang="zh-CN" altLang="en-US" b="0" i="0" u="none" strike="noStrike" baseline="0" dirty="0">
                <a:latin typeface="宋体" panose="02010600030101010101" pitchFamily="2" charset="-122"/>
                <a:ea typeface="宋体" panose="02010600030101010101" pitchFamily="2" charset="-122"/>
              </a:rPr>
              <a:t>、捐赠财产承诺书、验资证明、场所使用权证明、申请人、理事、监事、拟任负责人基本情况及身份证明。若社会服务机构登记前须经业务主管单位审查同意的，申请人还应当提交业务主管单位的批准文件。</a:t>
            </a:r>
          </a:p>
          <a:p>
            <a:pPr marR="0" lvl="1" rtl="0"/>
            <a:r>
              <a:rPr lang="zh-CN" altLang="en-US" b="0" i="0" u="none" strike="noStrike" baseline="0" dirty="0">
                <a:latin typeface="宋体" panose="02010600030101010101" pitchFamily="2" charset="-122"/>
                <a:ea typeface="宋体" panose="02010600030101010101" pitchFamily="2" charset="-122"/>
              </a:rPr>
              <a:t>社会服务机构申请人应当对登记申请材料的真实、完整负责，对社会服务机构登记申请过程中的活动负责，不得以申请设立社会服务机构名义开展与申请无关的活动。</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）审查登记</a:t>
            </a:r>
          </a:p>
          <a:p>
            <a:pPr marR="0" lvl="1" rtl="0"/>
            <a:r>
              <a:rPr lang="zh-CN" altLang="en-US" b="0" i="0" u="none" strike="noStrike" baseline="0" dirty="0">
                <a:latin typeface="宋体" panose="02010600030101010101" pitchFamily="2" charset="-122"/>
                <a:ea typeface="宋体" panose="02010600030101010101" pitchFamily="2" charset="-122"/>
              </a:rPr>
              <a:t>登记管理机关应当收到全部有效申请材料之日起</a:t>
            </a:r>
            <a:r>
              <a:rPr lang="en-US" altLang="zh-CN" b="0" i="0" u="none" strike="noStrike" baseline="0" dirty="0">
                <a:latin typeface="宋体" panose="02010600030101010101" pitchFamily="2" charset="-122"/>
                <a:ea typeface="宋体" panose="02010600030101010101" pitchFamily="2" charset="-122"/>
              </a:rPr>
              <a:t>30</a:t>
            </a:r>
            <a:r>
              <a:rPr lang="zh-CN" altLang="en-US" b="0" i="0" u="none" strike="noStrike" baseline="0" dirty="0">
                <a:latin typeface="宋体" panose="02010600030101010101" pitchFamily="2" charset="-122"/>
                <a:ea typeface="宋体" panose="02010600030101010101" pitchFamily="2" charset="-122"/>
              </a:rPr>
              <a:t>日内作出准予或者不予登记的决定。情况复杂的，经上一级民政部门批准，可以适当延长，但延长的期限不得超过</a:t>
            </a:r>
            <a:r>
              <a:rPr lang="en-US" altLang="zh-CN" b="0" i="0" u="none" strike="noStrike" baseline="0" dirty="0">
                <a:latin typeface="宋体" panose="02010600030101010101" pitchFamily="2" charset="-122"/>
                <a:ea typeface="宋体" panose="02010600030101010101" pitchFamily="2" charset="-122"/>
              </a:rPr>
              <a:t>60</a:t>
            </a:r>
            <a:r>
              <a:rPr lang="zh-CN" altLang="en-US" b="0" i="0" u="none" strike="noStrike" baseline="0" dirty="0">
                <a:latin typeface="宋体" panose="02010600030101010101" pitchFamily="2" charset="-122"/>
                <a:ea typeface="宋体" panose="02010600030101010101" pitchFamily="2" charset="-122"/>
              </a:rPr>
              <a:t>日。</a:t>
            </a:r>
          </a:p>
          <a:p>
            <a:pPr marR="0" lvl="1" rtl="0"/>
            <a:r>
              <a:rPr lang="zh-CN" altLang="en-US" b="0" i="0" u="none" strike="noStrike" baseline="0" dirty="0">
                <a:latin typeface="宋体" panose="02010600030101010101" pitchFamily="2" charset="-122"/>
                <a:ea typeface="宋体" panose="02010600030101010101" pitchFamily="2" charset="-122"/>
              </a:rPr>
              <a:t>审核后交付准予登记</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社会服务机构法人登记证书</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社会服务机构法人登记证书</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载明的登记事项包括：名称、住所、宗旨和业务范围、法定代表人和负责人、注册资金。</a:t>
            </a:r>
          </a:p>
          <a:p>
            <a:pPr marR="0" lvl="1" rtl="0"/>
            <a:r>
              <a:rPr lang="zh-CN" altLang="en-US" b="0" i="0" u="none" strike="noStrike" baseline="0" dirty="0">
                <a:latin typeface="宋体" panose="02010600030101010101" pitchFamily="2" charset="-122"/>
                <a:ea typeface="宋体" panose="02010600030101010101" pitchFamily="2" charset="-122"/>
              </a:rPr>
              <a:t>有下列情形之一的，登记管理机关不予登记，并向申请人书面说明理由（</a:t>
            </a:r>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）有根据证明申请登记的社会服务机构的宗旨、业务范围不符合规定的（</a:t>
            </a:r>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）申请登记时弄虚作假的（</a:t>
            </a:r>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）不符合本条例第十一条规定的设立条件的（</a:t>
            </a:r>
            <a:r>
              <a:rPr lang="en-US" altLang="zh-CN" b="0" i="0" u="none" strike="noStrike" baseline="0" dirty="0">
                <a:latin typeface="宋体" panose="02010600030101010101" pitchFamily="2" charset="-122"/>
                <a:ea typeface="宋体" panose="02010600030101010101" pitchFamily="2" charset="-122"/>
              </a:rPr>
              <a:t>4</a:t>
            </a:r>
            <a:r>
              <a:rPr lang="zh-CN" altLang="en-US" b="0" i="0" u="none" strike="noStrike" baseline="0" dirty="0">
                <a:latin typeface="宋体" panose="02010600030101010101" pitchFamily="2" charset="-122"/>
                <a:ea typeface="宋体" panose="02010600030101010101" pitchFamily="2" charset="-122"/>
              </a:rPr>
              <a:t>）拟任理事、监事、负责人有不适合任职的情形的（</a:t>
            </a:r>
            <a:r>
              <a:rPr lang="en-US" altLang="zh-CN" b="0" i="0" u="none" strike="noStrike" baseline="0" dirty="0">
                <a:latin typeface="宋体" panose="02010600030101010101" pitchFamily="2" charset="-122"/>
                <a:ea typeface="宋体" panose="02010600030101010101" pitchFamily="2" charset="-122"/>
              </a:rPr>
              <a:t>5</a:t>
            </a:r>
            <a:r>
              <a:rPr lang="zh-CN" altLang="en-US" b="0" i="0" u="none" strike="noStrike" baseline="0" dirty="0">
                <a:latin typeface="宋体" panose="02010600030101010101" pitchFamily="2" charset="-122"/>
                <a:ea typeface="宋体" panose="02010600030101010101" pitchFamily="2" charset="-122"/>
              </a:rPr>
              <a:t>）有法律、行政法规禁止的其他情形。</a:t>
            </a:r>
            <a:endParaRPr lang="zh-CN" altLang="en-US" dirty="0"/>
          </a:p>
        </p:txBody>
      </p:sp>
    </p:spTree>
    <p:extLst>
      <p:ext uri="{BB962C8B-B14F-4D97-AF65-F5344CB8AC3E}">
        <p14:creationId xmlns:p14="http://schemas.microsoft.com/office/powerpoint/2010/main" val="195839306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C5176C8-2B9D-4F57-B23A-C65781C7F52D}"/>
              </a:ext>
            </a:extLst>
          </p:cNvPr>
          <p:cNvSpPr>
            <a:spLocks noGrp="1"/>
          </p:cNvSpPr>
          <p:nvPr>
            <p:ph type="title"/>
          </p:nvPr>
        </p:nvSpPr>
        <p:spPr/>
        <p:txBody>
          <a:bodyPr/>
          <a:lstStyle/>
          <a:p>
            <a:endParaRPr lang="zh-CN" altLang="en-US"/>
          </a:p>
        </p:txBody>
      </p:sp>
      <p:sp>
        <p:nvSpPr>
          <p:cNvPr id="3" name="文本占位符 2">
            <a:extLst>
              <a:ext uri="{FF2B5EF4-FFF2-40B4-BE49-F238E27FC236}">
                <a16:creationId xmlns:a16="http://schemas.microsoft.com/office/drawing/2014/main" id="{538E14AD-53F3-4876-90F5-7A18AAEA778D}"/>
              </a:ext>
            </a:extLst>
          </p:cNvPr>
          <p:cNvSpPr>
            <a:spLocks noGrp="1"/>
          </p:cNvSpPr>
          <p:nvPr>
            <p:ph type="body" idx="1"/>
          </p:nvPr>
        </p:nvSpPr>
        <p:spPr/>
        <p:txBody>
          <a:bodyPr>
            <a:normAutofit/>
          </a:bodyPr>
          <a:lstStyle/>
          <a:p>
            <a:pPr marR="0" lvl="0" rtl="0"/>
            <a:r>
              <a:rPr lang="zh-CN" altLang="en-US" b="0" i="0" u="none" strike="noStrike" kern="2200" baseline="0" dirty="0">
                <a:latin typeface="Times New Roman" panose="02020603050405020304" pitchFamily="18" charset="0"/>
                <a:ea typeface="微软雅黑" panose="020B0503020204020204" pitchFamily="34" charset="-122"/>
              </a:rPr>
              <a:t>二、社会服务机构管理</a:t>
            </a:r>
          </a:p>
          <a:p>
            <a:pPr marR="0" lvl="0" rtl="0"/>
            <a:r>
              <a:rPr lang="zh-CN" altLang="en-US" b="0" i="0" u="none" strike="noStrike" baseline="0" dirty="0">
                <a:latin typeface="宋体" panose="02010600030101010101" pitchFamily="2" charset="-122"/>
                <a:ea typeface="宋体" panose="02010600030101010101" pitchFamily="2" charset="-122"/>
              </a:rPr>
              <a:t>社会服务机构登记成立后即具有法人资格，可以开展其章程规定的各项活动。对于民办非企业单位的管理，涉及如下几个方面：</a:t>
            </a:r>
          </a:p>
          <a:p>
            <a:pPr marR="0" lvl="0" rtl="0"/>
            <a:r>
              <a:rPr lang="zh-CN" altLang="en-US" b="0" i="0" u="none" strike="noStrike" kern="100" baseline="0" dirty="0">
                <a:latin typeface="宋体" panose="02010600030101010101" pitchFamily="2" charset="-122"/>
                <a:ea typeface="宋体" panose="02010600030101010101" pitchFamily="2" charset="-122"/>
              </a:rPr>
              <a:t>（一）社会服务机构分支机构管理</a:t>
            </a:r>
          </a:p>
          <a:p>
            <a:pPr marR="0" lvl="1" rtl="0"/>
            <a:r>
              <a:rPr lang="zh-CN" altLang="en-US" b="0" i="0" u="none" strike="noStrike" baseline="0" dirty="0">
                <a:latin typeface="宋体" panose="02010600030101010101" pitchFamily="2" charset="-122"/>
                <a:ea typeface="宋体" panose="02010600030101010101" pitchFamily="2" charset="-122"/>
              </a:rPr>
              <a:t>在县级人民政府民政部门登记的社会服务机构可以在其住所地所在县级行政区域范围内设立分支机构。分支机构是社会服务机构的组成部分，不具备法人资格。</a:t>
            </a:r>
          </a:p>
          <a:p>
            <a:pPr marR="0" lvl="0" rtl="0"/>
            <a:r>
              <a:rPr lang="zh-CN" altLang="en-US" b="0" i="0" u="none" strike="noStrike" kern="100" baseline="0" dirty="0">
                <a:latin typeface="宋体" panose="02010600030101010101" pitchFamily="2" charset="-122"/>
                <a:ea typeface="宋体" panose="02010600030101010101" pitchFamily="2" charset="-122"/>
              </a:rPr>
              <a:t>（二）社会服务机构登记事项管理</a:t>
            </a:r>
          </a:p>
          <a:p>
            <a:pPr marR="0" lvl="1" rtl="0"/>
            <a:r>
              <a:rPr lang="zh-CN" altLang="en-US" b="0" i="0" u="none" strike="noStrike" baseline="0" dirty="0">
                <a:latin typeface="宋体" panose="02010600030101010101" pitchFamily="2" charset="-122"/>
                <a:ea typeface="宋体" panose="02010600030101010101" pitchFamily="2" charset="-122"/>
              </a:rPr>
              <a:t>社会服务机构的登记事项需要变更的，应当自业务主管单位审查同意之日起</a:t>
            </a:r>
            <a:r>
              <a:rPr lang="en-US" altLang="zh-CN" b="0" i="0" u="none" strike="noStrike" baseline="0" dirty="0">
                <a:latin typeface="宋体" panose="02010600030101010101" pitchFamily="2" charset="-122"/>
                <a:ea typeface="宋体" panose="02010600030101010101" pitchFamily="2" charset="-122"/>
              </a:rPr>
              <a:t>30</a:t>
            </a:r>
            <a:r>
              <a:rPr lang="zh-CN" altLang="en-US" b="0" i="0" u="none" strike="noStrike" baseline="0" dirty="0">
                <a:latin typeface="宋体" panose="02010600030101010101" pitchFamily="2" charset="-122"/>
                <a:ea typeface="宋体" panose="02010600030101010101" pitchFamily="2" charset="-122"/>
              </a:rPr>
              <a:t>日内，向登记管理机关申请变更登记。社会服务机构修改章程，应当自业务主管单位审查同意之日起</a:t>
            </a:r>
            <a:r>
              <a:rPr lang="en-US" altLang="zh-CN" b="0" i="0" u="none" strike="noStrike" baseline="0" dirty="0">
                <a:latin typeface="宋体" panose="02010600030101010101" pitchFamily="2" charset="-122"/>
                <a:ea typeface="宋体" panose="02010600030101010101" pitchFamily="2" charset="-122"/>
              </a:rPr>
              <a:t>30</a:t>
            </a:r>
            <a:r>
              <a:rPr lang="zh-CN" altLang="en-US" b="0" i="0" u="none" strike="noStrike" baseline="0" dirty="0">
                <a:latin typeface="宋体" panose="02010600030101010101" pitchFamily="2" charset="-122"/>
                <a:ea typeface="宋体" panose="02010600030101010101" pitchFamily="2" charset="-122"/>
              </a:rPr>
              <a:t>日内，报登记管理机关核准。</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18265609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F4464AF-8DDB-4FF5-B998-6A394E58826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DBFC79BE-65F7-4959-A7DE-A1803A0D2441}"/>
              </a:ext>
            </a:extLst>
          </p:cNvPr>
          <p:cNvSpPr>
            <a:spLocks noGrp="1"/>
          </p:cNvSpPr>
          <p:nvPr>
            <p:ph type="body" idx="1"/>
          </p:nvPr>
        </p:nvSpPr>
        <p:spPr/>
        <p:txBody>
          <a:bodyPr>
            <a:normAutofit fontScale="92500" lnSpcReduction="10000"/>
          </a:bodyPr>
          <a:lstStyle/>
          <a:p>
            <a:pPr marR="0" lvl="0" rtl="0"/>
            <a:r>
              <a:rPr lang="zh-CN" altLang="en-US" b="0" i="0" u="none" strike="noStrike" kern="100" baseline="0" dirty="0">
                <a:latin typeface="宋体" panose="02010600030101010101" pitchFamily="2" charset="-122"/>
                <a:ea typeface="宋体" panose="02010600030101010101" pitchFamily="2" charset="-122"/>
              </a:rPr>
              <a:t>（三）社会服务机构财务管理</a:t>
            </a:r>
          </a:p>
          <a:p>
            <a:pPr marR="0" lvl="1" rtl="0"/>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依法开立银行账户</a:t>
            </a:r>
          </a:p>
          <a:p>
            <a:pPr marR="0" lvl="1" rtl="0"/>
            <a:r>
              <a:rPr lang="zh-CN" altLang="en-US" b="0" i="0" u="none" strike="noStrike" baseline="0" dirty="0">
                <a:latin typeface="宋体" panose="02010600030101010101" pitchFamily="2" charset="-122"/>
                <a:ea typeface="宋体" panose="02010600030101010101" pitchFamily="2" charset="-122"/>
              </a:rPr>
              <a:t>社会服务机构凭登记证书申请刻制印章，开立银行账户。社会服务机构应当将印章式样和银行账号报登记管理机关备案。</a:t>
            </a:r>
          </a:p>
          <a:p>
            <a:pPr marR="0" lvl="1" rtl="0"/>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依法进行会计核算</a:t>
            </a:r>
          </a:p>
          <a:p>
            <a:pPr marR="0" lvl="1" rtl="0"/>
            <a:r>
              <a:rPr lang="zh-CN" altLang="en-US" b="0" i="0" u="none" strike="noStrike" baseline="0" dirty="0">
                <a:latin typeface="宋体" panose="02010600030101010101" pitchFamily="2" charset="-122"/>
                <a:ea typeface="宋体" panose="02010600030101010101" pitchFamily="2" charset="-122"/>
              </a:rPr>
              <a:t>社会服务机构应当按照</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民间非营利组织会计制度</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进行会计核算，编制财务会计报告并保证会计信息真实完整。</a:t>
            </a:r>
          </a:p>
          <a:p>
            <a:pPr marR="0" lvl="1" rtl="0"/>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应接受审计监督的情形</a:t>
            </a:r>
          </a:p>
          <a:p>
            <a:pPr marR="0" lvl="1" rtl="0"/>
            <a:r>
              <a:rPr lang="zh-CN" altLang="en-US" b="0" i="0" u="none" strike="noStrike" baseline="0" dirty="0">
                <a:latin typeface="宋体" panose="02010600030101010101" pitchFamily="2" charset="-122"/>
                <a:ea typeface="宋体" panose="02010600030101010101" pitchFamily="2" charset="-122"/>
              </a:rPr>
              <a:t>主要包括两种情形：资产来源于国家拨款或者社会捐赠、资助；社会服务机构换届或者更换法定代表人之前。</a:t>
            </a:r>
          </a:p>
          <a:p>
            <a:pPr marR="0" lvl="0" rtl="0"/>
            <a:r>
              <a:rPr lang="zh-CN" altLang="en-US" b="0" i="0" u="none" strike="noStrike" kern="100" baseline="0" dirty="0">
                <a:latin typeface="宋体" panose="02010600030101010101" pitchFamily="2" charset="-122"/>
                <a:ea typeface="宋体" panose="02010600030101010101" pitchFamily="2" charset="-122"/>
              </a:rPr>
              <a:t>（四）社会服务机构资产管理</a:t>
            </a:r>
          </a:p>
          <a:p>
            <a:pPr marR="0" lvl="1" rtl="0"/>
            <a:r>
              <a:rPr lang="zh-CN" altLang="en-US" b="0" i="0" u="none" strike="noStrike" baseline="0" dirty="0">
                <a:latin typeface="宋体" panose="02010600030101010101" pitchFamily="2" charset="-122"/>
                <a:ea typeface="宋体" panose="02010600030101010101" pitchFamily="2" charset="-122"/>
              </a:rPr>
              <a:t>资产来源以及用途要合法。资产来源于国家资助、社会捐赠资助、收费等。开展章程规定的活动取得的合法收入，必须用于章程规定的业务活动。接受的捐赠必须符合章程规定的宗旨和业务范围并需按照约定用途使用。</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57429861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00313A-5D52-490C-84B5-DA2FFE14FA9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7447877-FBD3-4897-AAC3-51EF75709C0C}"/>
              </a:ext>
            </a:extLst>
          </p:cNvPr>
          <p:cNvSpPr>
            <a:spLocks noGrp="1"/>
          </p:cNvSpPr>
          <p:nvPr>
            <p:ph type="body" idx="1"/>
          </p:nvPr>
        </p:nvSpPr>
        <p:spPr/>
        <p:txBody>
          <a:bodyPr/>
          <a:lstStyle/>
          <a:p>
            <a:pPr marR="0" lvl="0" rtl="0"/>
            <a:r>
              <a:rPr lang="zh-CN" altLang="en-US" b="0" i="0" u="none" strike="noStrike" kern="100" baseline="0">
                <a:latin typeface="宋体" panose="02010600030101010101" pitchFamily="2" charset="-122"/>
                <a:ea typeface="宋体" panose="02010600030101010101" pitchFamily="2" charset="-122"/>
              </a:rPr>
              <a:t>（五）社会服务机构税收管理</a:t>
            </a:r>
          </a:p>
          <a:p>
            <a:pPr marR="0" lvl="1" rtl="0"/>
            <a:r>
              <a:rPr lang="zh-CN" altLang="en-US" b="0" i="0" u="none" strike="noStrike" baseline="0">
                <a:latin typeface="宋体" panose="02010600030101010101" pitchFamily="2" charset="-122"/>
                <a:ea typeface="宋体" panose="02010600030101010101" pitchFamily="2" charset="-122"/>
              </a:rPr>
              <a:t>税务登记有应纳税收入的社会服务机构，应办理税务登记，按期进行纳税申报。免税资格认定社会服务机构申请免税资格认定的条件与社会团体相同。</a:t>
            </a:r>
          </a:p>
          <a:p>
            <a:pPr marR="0" lvl="0" rtl="0"/>
            <a:r>
              <a:rPr lang="zh-CN" altLang="en-US" b="0" i="0" u="none" strike="noStrike" kern="100" baseline="0">
                <a:latin typeface="宋体" panose="02010600030101010101" pitchFamily="2" charset="-122"/>
                <a:ea typeface="宋体" panose="02010600030101010101" pitchFamily="2" charset="-122"/>
              </a:rPr>
              <a:t>（六）社会服务机构年检管理</a:t>
            </a:r>
          </a:p>
          <a:p>
            <a:pPr marR="0" lvl="1" rtl="0"/>
            <a:r>
              <a:rPr lang="zh-CN" altLang="en-US" b="0" i="0" u="none" strike="noStrike" baseline="0">
                <a:latin typeface="宋体" panose="02010600030101010101" pitchFamily="2" charset="-122"/>
                <a:ea typeface="宋体" panose="02010600030101010101" pitchFamily="2" charset="-122"/>
              </a:rPr>
              <a:t>社会服务机构应当于每年</a:t>
            </a:r>
            <a:r>
              <a:rPr lang="en-US" altLang="zh-CN" b="0" i="0" u="none" strike="noStrike" baseline="0">
                <a:latin typeface="宋体" panose="02010600030101010101" pitchFamily="2" charset="-122"/>
                <a:ea typeface="宋体" panose="02010600030101010101" pitchFamily="2" charset="-122"/>
              </a:rPr>
              <a:t>1</a:t>
            </a:r>
            <a:r>
              <a:rPr lang="zh-CN" altLang="en-US" b="0" i="0" u="none" strike="noStrike" baseline="0">
                <a:latin typeface="宋体" panose="02010600030101010101" pitchFamily="2" charset="-122"/>
                <a:ea typeface="宋体" panose="02010600030101010101" pitchFamily="2" charset="-122"/>
              </a:rPr>
              <a:t>月</a:t>
            </a:r>
            <a:r>
              <a:rPr lang="en-US" altLang="zh-CN" b="0" i="0" u="none" strike="noStrike" baseline="0">
                <a:latin typeface="宋体" panose="02010600030101010101" pitchFamily="2" charset="-122"/>
                <a:ea typeface="宋体" panose="02010600030101010101" pitchFamily="2" charset="-122"/>
              </a:rPr>
              <a:t>1</a:t>
            </a:r>
            <a:r>
              <a:rPr lang="zh-CN" altLang="en-US" b="0" i="0" u="none" strike="noStrike" baseline="0">
                <a:latin typeface="宋体" panose="02010600030101010101" pitchFamily="2" charset="-122"/>
                <a:ea typeface="宋体" panose="02010600030101010101" pitchFamily="2" charset="-122"/>
              </a:rPr>
              <a:t>日至</a:t>
            </a:r>
            <a:r>
              <a:rPr lang="en-US" altLang="zh-CN" b="0" i="0" u="none" strike="noStrike" baseline="0">
                <a:latin typeface="宋体" panose="02010600030101010101" pitchFamily="2" charset="-122"/>
                <a:ea typeface="宋体" panose="02010600030101010101" pitchFamily="2" charset="-122"/>
              </a:rPr>
              <a:t>6</a:t>
            </a:r>
            <a:r>
              <a:rPr lang="zh-CN" altLang="en-US" b="0" i="0" u="none" strike="noStrike" baseline="0">
                <a:latin typeface="宋体" panose="02010600030101010101" pitchFamily="2" charset="-122"/>
                <a:ea typeface="宋体" panose="02010600030101010101" pitchFamily="2" charset="-122"/>
              </a:rPr>
              <a:t>月</a:t>
            </a:r>
            <a:r>
              <a:rPr lang="en-US" altLang="zh-CN" b="0" i="0" u="none" strike="noStrike" baseline="0">
                <a:latin typeface="宋体" panose="02010600030101010101" pitchFamily="2" charset="-122"/>
                <a:ea typeface="宋体" panose="02010600030101010101" pitchFamily="2" charset="-122"/>
              </a:rPr>
              <a:t>30</a:t>
            </a:r>
            <a:r>
              <a:rPr lang="zh-CN" altLang="en-US" b="0" i="0" u="none" strike="noStrike" baseline="0">
                <a:latin typeface="宋体" panose="02010600030101010101" pitchFamily="2" charset="-122"/>
                <a:ea typeface="宋体" panose="02010600030101010101" pitchFamily="2" charset="-122"/>
              </a:rPr>
              <a:t>日通过登记管理机关统一的信息平台向登记管理机关报送上一年度工作报告。报告内容应包括基本信息、业务活动情况、组织机构情况、接受有关部门监督管理的情况、监事意见、履行信息公开义务的情况、财务会计报告等登记机关要求的其他信息。</a:t>
            </a:r>
            <a:endParaRPr lang="zh-CN" altLang="en-US"/>
          </a:p>
        </p:txBody>
      </p:sp>
    </p:spTree>
    <p:extLst>
      <p:ext uri="{BB962C8B-B14F-4D97-AF65-F5344CB8AC3E}">
        <p14:creationId xmlns:p14="http://schemas.microsoft.com/office/powerpoint/2010/main" val="331935514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65C76EB-5C98-4942-A3EA-50DE3B7EBAEA}"/>
              </a:ext>
            </a:extLst>
          </p:cNvPr>
          <p:cNvSpPr>
            <a:spLocks noGrp="1"/>
          </p:cNvSpPr>
          <p:nvPr>
            <p:ph type="title"/>
          </p:nvPr>
        </p:nvSpPr>
        <p:spPr/>
        <p:txBody>
          <a:bodyPr/>
          <a:lstStyle/>
          <a:p>
            <a:endParaRPr lang="zh-CN" altLang="en-US"/>
          </a:p>
        </p:txBody>
      </p:sp>
      <p:sp>
        <p:nvSpPr>
          <p:cNvPr id="3" name="文本占位符 2">
            <a:extLst>
              <a:ext uri="{FF2B5EF4-FFF2-40B4-BE49-F238E27FC236}">
                <a16:creationId xmlns:a16="http://schemas.microsoft.com/office/drawing/2014/main" id="{9A7140E6-B4A6-4DFA-96A0-456E6BFF8241}"/>
              </a:ext>
            </a:extLst>
          </p:cNvPr>
          <p:cNvSpPr>
            <a:spLocks noGrp="1"/>
          </p:cNvSpPr>
          <p:nvPr>
            <p:ph type="body" idx="1"/>
          </p:nvPr>
        </p:nvSpPr>
        <p:spPr/>
        <p:txBody>
          <a:bodyPr>
            <a:normAutofit fontScale="85000" lnSpcReduction="10000"/>
          </a:bodyPr>
          <a:lstStyle/>
          <a:p>
            <a:pPr marR="0" lvl="0" rtl="0"/>
            <a:r>
              <a:rPr lang="zh-CN" altLang="en-US" b="0" i="0" u="none" strike="noStrike" kern="2200" baseline="0" dirty="0">
                <a:latin typeface="Times New Roman" panose="02020603050405020304" pitchFamily="18" charset="0"/>
                <a:ea typeface="微软雅黑" panose="020B0503020204020204" pitchFamily="34" charset="-122"/>
              </a:rPr>
              <a:t>三、社会服务机构的终止</a:t>
            </a:r>
          </a:p>
          <a:p>
            <a:pPr marR="0" lvl="0" rtl="0"/>
            <a:r>
              <a:rPr lang="zh-CN" altLang="en-US" b="0" i="0" u="none" strike="noStrike" baseline="0" dirty="0">
                <a:latin typeface="宋体" panose="02010600030101010101" pitchFamily="2" charset="-122"/>
                <a:ea typeface="宋体" panose="02010600030101010101" pitchFamily="2" charset="-122"/>
              </a:rPr>
              <a:t>当出现法定终止情形时，社会服务机构将失去法人资格。社会服务机构的终止有两种情形，一是社会服务机构申请注销，二是被登记管理机关依法撤销。</a:t>
            </a:r>
          </a:p>
          <a:p>
            <a:pPr marR="0" lvl="0" rtl="0"/>
            <a:r>
              <a:rPr lang="zh-CN" altLang="en-US" b="0" i="0" u="none" strike="noStrike" kern="100" baseline="0" dirty="0">
                <a:latin typeface="宋体" panose="02010600030101010101" pitchFamily="2" charset="-122"/>
                <a:ea typeface="宋体" panose="02010600030101010101" pitchFamily="2" charset="-122"/>
              </a:rPr>
              <a:t>（一）注销登记</a:t>
            </a:r>
          </a:p>
          <a:p>
            <a:pPr marR="0" lvl="1" rtl="0"/>
            <a:r>
              <a:rPr lang="zh-CN" altLang="en-US" b="0" i="0" u="none" strike="noStrike" baseline="0" dirty="0">
                <a:latin typeface="宋体" panose="02010600030101010101" pitchFamily="2" charset="-122"/>
                <a:ea typeface="宋体" panose="02010600030101010101" pitchFamily="2" charset="-122"/>
              </a:rPr>
              <a:t>“社会服务机构有下列情形之一的，应当终止，并向登记管理机关申请注销登记：（</a:t>
            </a:r>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）按照章程规定终止的（</a:t>
            </a:r>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）理事会决议终止的（</a:t>
            </a:r>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）因分立、合并需要终止的（</a:t>
            </a:r>
            <a:r>
              <a:rPr lang="en-US" altLang="zh-CN" b="0" i="0" u="none" strike="noStrike" baseline="0" dirty="0">
                <a:latin typeface="宋体" panose="02010600030101010101" pitchFamily="2" charset="-122"/>
                <a:ea typeface="宋体" panose="02010600030101010101" pitchFamily="2" charset="-122"/>
              </a:rPr>
              <a:t>4</a:t>
            </a:r>
            <a:r>
              <a:rPr lang="zh-CN" altLang="en-US" b="0" i="0" u="none" strike="noStrike" baseline="0" dirty="0">
                <a:latin typeface="宋体" panose="02010600030101010101" pitchFamily="2" charset="-122"/>
                <a:ea typeface="宋体" panose="02010600030101010101" pitchFamily="2" charset="-122"/>
              </a:rPr>
              <a:t>）无法按照章程规定的宗旨继续从事服务活动的（</a:t>
            </a:r>
            <a:r>
              <a:rPr lang="en-US" altLang="zh-CN" b="0" i="0" u="none" strike="noStrike" baseline="0" dirty="0">
                <a:latin typeface="宋体" panose="02010600030101010101" pitchFamily="2" charset="-122"/>
                <a:ea typeface="宋体" panose="02010600030101010101" pitchFamily="2" charset="-122"/>
              </a:rPr>
              <a:t>5</a:t>
            </a:r>
            <a:r>
              <a:rPr lang="zh-CN" altLang="en-US" b="0" i="0" u="none" strike="noStrike" baseline="0" dirty="0">
                <a:latin typeface="宋体" panose="02010600030101010101" pitchFamily="2" charset="-122"/>
                <a:ea typeface="宋体" panose="02010600030101010101" pitchFamily="2" charset="-122"/>
              </a:rPr>
              <a:t>）依法被撤销登记或者吊销登记证书的（</a:t>
            </a:r>
            <a:r>
              <a:rPr lang="en-US" altLang="zh-CN" b="0" i="0" u="none" strike="noStrike" baseline="0" dirty="0">
                <a:latin typeface="宋体" panose="02010600030101010101" pitchFamily="2" charset="-122"/>
                <a:ea typeface="宋体" panose="02010600030101010101" pitchFamily="2" charset="-122"/>
              </a:rPr>
              <a:t>6</a:t>
            </a:r>
            <a:r>
              <a:rPr lang="zh-CN" altLang="en-US" b="0" i="0" u="none" strike="noStrike" baseline="0" dirty="0">
                <a:latin typeface="宋体" panose="02010600030101010101" pitchFamily="2" charset="-122"/>
                <a:ea typeface="宋体" panose="02010600030101010101" pitchFamily="2" charset="-122"/>
              </a:rPr>
              <a:t>）社会服务机构不能清偿到期债务，且资产不足以清偿全部债务或者明显缺乏清偿能力的。”</a:t>
            </a:r>
          </a:p>
          <a:p>
            <a:pPr lvl="2"/>
            <a:r>
              <a:rPr lang="zh-CN" altLang="en-US" b="0" dirty="0"/>
              <a:t> </a:t>
            </a:r>
            <a:r>
              <a:rPr lang="en-US" altLang="zh-CN" b="0" dirty="0"/>
              <a:t>《</a:t>
            </a:r>
            <a:r>
              <a:rPr lang="zh-CN" altLang="en-US" b="0" dirty="0"/>
              <a:t>社会服务机构登记管理条例</a:t>
            </a:r>
            <a:r>
              <a:rPr lang="en-US" altLang="zh-CN" b="0" dirty="0"/>
              <a:t>》</a:t>
            </a:r>
            <a:r>
              <a:rPr lang="zh-CN" altLang="en-US" b="0" dirty="0"/>
              <a:t>，第二十条。</a:t>
            </a:r>
          </a:p>
          <a:p>
            <a:pPr marR="0" lvl="1" rtl="0"/>
            <a:r>
              <a:rPr lang="zh-CN" altLang="en-US" b="0" i="0" u="none" strike="noStrike" baseline="0" dirty="0">
                <a:latin typeface="宋体" panose="02010600030101010101" pitchFamily="2" charset="-122"/>
                <a:ea typeface="宋体" panose="02010600030101010101" pitchFamily="2" charset="-122"/>
              </a:rPr>
              <a:t>社会服务机构应当在注销情形出现之日起</a:t>
            </a:r>
            <a:r>
              <a:rPr lang="en-US" altLang="zh-CN" b="0" i="0" u="none" strike="noStrike" baseline="0" dirty="0">
                <a:latin typeface="宋体" panose="02010600030101010101" pitchFamily="2" charset="-122"/>
                <a:ea typeface="宋体" panose="02010600030101010101" pitchFamily="2" charset="-122"/>
              </a:rPr>
              <a:t>30</a:t>
            </a:r>
            <a:r>
              <a:rPr lang="zh-CN" altLang="en-US" b="0" i="0" u="none" strike="noStrike" baseline="0" dirty="0">
                <a:latin typeface="宋体" panose="02010600030101010101" pitchFamily="2" charset="-122"/>
                <a:ea typeface="宋体" panose="02010600030101010101" pitchFamily="2" charset="-122"/>
              </a:rPr>
              <a:t>日内在业务主管单位、登记管理机关和其他有关机关的指导下成立清算组织并开始清算。社会服务机构在应当自完成清算之日起</a:t>
            </a:r>
            <a:r>
              <a:rPr lang="en-US" altLang="zh-CN" b="0" i="0" u="none" strike="noStrike" baseline="0" dirty="0">
                <a:latin typeface="宋体" panose="02010600030101010101" pitchFamily="2" charset="-122"/>
                <a:ea typeface="宋体" panose="02010600030101010101" pitchFamily="2" charset="-122"/>
              </a:rPr>
              <a:t>15</a:t>
            </a:r>
            <a:r>
              <a:rPr lang="zh-CN" altLang="en-US" b="0" i="0" u="none" strike="noStrike" baseline="0" dirty="0">
                <a:latin typeface="宋体" panose="02010600030101010101" pitchFamily="2" charset="-122"/>
                <a:ea typeface="宋体" panose="02010600030101010101" pitchFamily="2" charset="-122"/>
              </a:rPr>
              <a:t>日内，向登记管理机关申请办理注销登记。社会服务机构申请注销登记时，应当向登记管理机关提交注销登记申请书和清算报告。经业务主管单位审查同意登记的社会服务机构还应当提交业务主管单位审查同意的文件。登记管理机关应当自收到全部有效文件之日起</a:t>
            </a:r>
            <a:r>
              <a:rPr lang="en-US" altLang="zh-CN" b="0" i="0" u="none" strike="noStrike" baseline="0" dirty="0">
                <a:latin typeface="宋体" panose="02010600030101010101" pitchFamily="2" charset="-122"/>
                <a:ea typeface="宋体" panose="02010600030101010101" pitchFamily="2" charset="-122"/>
              </a:rPr>
              <a:t>30</a:t>
            </a:r>
            <a:r>
              <a:rPr lang="zh-CN" altLang="en-US" b="0" i="0" u="none" strike="noStrike" baseline="0" dirty="0">
                <a:latin typeface="宋体" panose="02010600030101010101" pitchFamily="2" charset="-122"/>
                <a:ea typeface="宋体" panose="02010600030101010101" pitchFamily="2" charset="-122"/>
              </a:rPr>
              <a:t>日内核准注销发给注销证明文件，收缴登记证书、印章和财务凭证。</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61572749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7856EF4-6526-42E6-88A5-DAC38ACD08FA}"/>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D82D233-72D7-4AA2-8E55-B32065B37410}"/>
              </a:ext>
            </a:extLst>
          </p:cNvPr>
          <p:cNvSpPr>
            <a:spLocks noGrp="1"/>
          </p:cNvSpPr>
          <p:nvPr>
            <p:ph type="body" idx="1"/>
          </p:nvPr>
        </p:nvSpPr>
        <p:spPr/>
        <p:txBody>
          <a:bodyPr/>
          <a:lstStyle/>
          <a:p>
            <a:pPr marR="0" lvl="0" rtl="0"/>
            <a:r>
              <a:rPr lang="zh-CN" altLang="en-US" b="0" i="0" u="none" strike="noStrike" kern="100" baseline="0">
                <a:latin typeface="宋体" panose="02010600030101010101" pitchFamily="2" charset="-122"/>
                <a:ea typeface="宋体" panose="02010600030101010101" pitchFamily="2" charset="-122"/>
              </a:rPr>
              <a:t>（二）撤销登记</a:t>
            </a:r>
          </a:p>
          <a:p>
            <a:pPr marR="0" lvl="1" rtl="0"/>
            <a:r>
              <a:rPr lang="zh-CN" altLang="en-US" b="0" i="0" u="none" strike="noStrike" baseline="0">
                <a:latin typeface="宋体" panose="02010600030101010101" pitchFamily="2" charset="-122"/>
                <a:ea typeface="宋体" panose="02010600030101010101" pitchFamily="2" charset="-122"/>
              </a:rPr>
              <a:t>根据</a:t>
            </a:r>
            <a:r>
              <a:rPr lang="en-US" altLang="zh-CN" b="0" i="0" u="none" strike="noStrike" baseline="0">
                <a:latin typeface="宋体" panose="02010600030101010101" pitchFamily="2" charset="-122"/>
                <a:ea typeface="宋体" panose="02010600030101010101" pitchFamily="2" charset="-122"/>
              </a:rPr>
              <a:t>《</a:t>
            </a:r>
            <a:r>
              <a:rPr lang="zh-CN" altLang="en-US" b="0" i="0" u="none" strike="noStrike" baseline="0">
                <a:latin typeface="宋体" panose="02010600030101010101" pitchFamily="2" charset="-122"/>
                <a:ea typeface="宋体" panose="02010600030101010101" pitchFamily="2" charset="-122"/>
              </a:rPr>
              <a:t>社会服务机构登记管理条例</a:t>
            </a:r>
            <a:r>
              <a:rPr lang="en-US" altLang="zh-CN" b="0" i="0" u="none" strike="noStrike" baseline="0">
                <a:latin typeface="宋体" panose="02010600030101010101" pitchFamily="2" charset="-122"/>
                <a:ea typeface="宋体" panose="02010600030101010101" pitchFamily="2" charset="-122"/>
              </a:rPr>
              <a:t>》</a:t>
            </a:r>
            <a:r>
              <a:rPr lang="zh-CN" altLang="en-US" b="0" i="0" u="none" strike="noStrike" baseline="0">
                <a:latin typeface="宋体" panose="02010600030101010101" pitchFamily="2" charset="-122"/>
                <a:ea typeface="宋体" panose="02010600030101010101" pitchFamily="2" charset="-122"/>
              </a:rPr>
              <a:t>的规定，当出现在申请登记时弄虚作假、业务主管单位撤销批准、严重违规（比如从事营利性的经营活动，涂改、出租租、岀借登记证书，超岀其章程规定的宗旨和业务范围进行活动，不按照规定办理变更登记，侵占、私分、挪用民办非企业单位的资产或者所接受的捐赠、资助，违反国家有关规定收取费用、筹集资金或者接受使用捐赠、资助，拒不接受或者不按照规定接受监督检査）可依法撤销登记。社会服务机构被撤销登记后，由登记管理机关收缴登记证书和印章。</a:t>
            </a:r>
            <a:endParaRPr lang="zh-CN" altLang="en-US"/>
          </a:p>
        </p:txBody>
      </p:sp>
    </p:spTree>
    <p:extLst>
      <p:ext uri="{BB962C8B-B14F-4D97-AF65-F5344CB8AC3E}">
        <p14:creationId xmlns:p14="http://schemas.microsoft.com/office/powerpoint/2010/main" val="345932144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5B9034F-2E7A-4CA4-8171-EB4BF9BA04DD}"/>
              </a:ext>
            </a:extLst>
          </p:cNvPr>
          <p:cNvSpPr>
            <a:spLocks noGrp="1"/>
          </p:cNvSpPr>
          <p:nvPr>
            <p:ph type="title"/>
          </p:nvPr>
        </p:nvSpPr>
        <p:spPr/>
        <p:txBody>
          <a:bodyPr/>
          <a:lstStyle/>
          <a:p>
            <a:pPr marR="0" rtl="0"/>
            <a:r>
              <a:rPr lang="zh-CN" altLang="en-US" b="0" i="0" u="none" strike="noStrike" kern="100" baseline="0" dirty="0">
                <a:latin typeface="Calibri Light" panose="020F0302020204030204" pitchFamily="34" charset="0"/>
                <a:ea typeface="宋体" panose="02010600030101010101" pitchFamily="2" charset="-122"/>
              </a:rPr>
              <a:t>第五节 基金会管理法规与政策</a:t>
            </a:r>
            <a:endParaRPr lang="zh-CN" altLang="en-US" b="0" i="0" u="none" strike="noStrike" kern="100" baseline="0" dirty="0">
              <a:latin typeface="Times New Roman" panose="02020603050405020304" pitchFamily="18" charset="0"/>
              <a:ea typeface="宋体" panose="02010600030101010101" pitchFamily="2" charset="-122"/>
            </a:endParaRPr>
          </a:p>
        </p:txBody>
      </p:sp>
      <p:sp>
        <p:nvSpPr>
          <p:cNvPr id="3" name="文本占位符 2">
            <a:extLst>
              <a:ext uri="{FF2B5EF4-FFF2-40B4-BE49-F238E27FC236}">
                <a16:creationId xmlns:a16="http://schemas.microsoft.com/office/drawing/2014/main" id="{C73C7E4E-E977-41C3-B6FB-1EBC3B853712}"/>
              </a:ext>
            </a:extLst>
          </p:cNvPr>
          <p:cNvSpPr>
            <a:spLocks noGrp="1"/>
          </p:cNvSpPr>
          <p:nvPr>
            <p:ph type="body" idx="1"/>
          </p:nvPr>
        </p:nvSpPr>
        <p:spPr/>
        <p:txBody>
          <a:bodyPr/>
          <a:lstStyle/>
          <a:p>
            <a:pPr marR="0" lvl="0" rtl="0"/>
            <a:r>
              <a:rPr lang="zh-CN" altLang="en-US" b="0" i="0" u="none" strike="noStrike" baseline="0" dirty="0">
                <a:latin typeface="宋体" panose="02010600030101010101" pitchFamily="2" charset="-122"/>
                <a:ea typeface="宋体" panose="02010600030101010101" pitchFamily="2" charset="-122"/>
              </a:rPr>
              <a:t>基金会是指利用自然人、法人或者其他组织捐赠的财产，以从事公益事业为目的，按照本条例的规定成立的非营利性法人。</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基金会管理条例</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的颁布于我国现代化建设的关键时期，其对基金会的设立、治理结构、管理、终止做出了具体的规定，规范了基金会的组织和活动，维护了基金会、捐赠人和受益人的合法权益，促进了社会力量参与公益事业，加强了人们对非政府组织的理解以及认同。</a:t>
            </a:r>
            <a:endParaRPr lang="zh-CN" altLang="en-US" dirty="0"/>
          </a:p>
        </p:txBody>
      </p:sp>
    </p:spTree>
    <p:extLst>
      <p:ext uri="{BB962C8B-B14F-4D97-AF65-F5344CB8AC3E}">
        <p14:creationId xmlns:p14="http://schemas.microsoft.com/office/powerpoint/2010/main" val="29870070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62A667-7CFA-4B26-BC72-CB7DF7D603D3}"/>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16ECF28A-74F9-4F78-9BF0-40AEF638DEAA}"/>
              </a:ext>
            </a:extLst>
          </p:cNvPr>
          <p:cNvSpPr>
            <a:spLocks noGrp="1"/>
          </p:cNvSpPr>
          <p:nvPr>
            <p:ph type="body" idx="1"/>
          </p:nvPr>
        </p:nvSpPr>
        <p:spPr/>
        <p:txBody>
          <a:bodyPr>
            <a:normAutofit/>
          </a:bodyPr>
          <a:lstStyle/>
          <a:p>
            <a:pPr marR="0" lvl="1" rtl="0"/>
            <a:r>
              <a:rPr lang="en-US" altLang="zh-CN" b="0" i="0" u="none" strike="noStrike" kern="100" baseline="0" dirty="0">
                <a:latin typeface="宋体" panose="02010600030101010101" pitchFamily="2" charset="-122"/>
                <a:ea typeface="宋体" panose="02010600030101010101" pitchFamily="2" charset="-122"/>
              </a:rPr>
              <a:t>2.</a:t>
            </a:r>
            <a:r>
              <a:rPr lang="zh-CN" altLang="en-US" b="0" i="0" u="none" strike="noStrike" kern="100" baseline="0" dirty="0">
                <a:latin typeface="宋体" panose="02010600030101010101" pitchFamily="2" charset="-122"/>
                <a:ea typeface="宋体" panose="02010600030101010101" pitchFamily="2" charset="-122"/>
              </a:rPr>
              <a:t>可直接登记的社会团体</a:t>
            </a:r>
          </a:p>
          <a:p>
            <a:pPr marR="0" lvl="1" rtl="0"/>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中共中央关于全面深化改革若干重大问题的决定</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和</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国务院机构改革和职能转变方案</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规定行业协会商会；在自然科学和工程技术领域内从事学术研究和交流活动的科技类社会团体；提供扶贫、济困、扶老、救孤、恤病、助残、救灾、助医、助学服务的公益慈善类社会团体以及为满足城乡社区居民生活需求、在社区内活动的城乡社区服务类社会团体可直接向民政部门依法申请登记，不再需要业务主管单位审查同意。</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76025950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4EB8CB-B3DA-4F40-9401-7B98643FDFF4}"/>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7BEBD272-4A06-40CB-9E8D-4D3F5650991C}"/>
              </a:ext>
            </a:extLst>
          </p:cNvPr>
          <p:cNvSpPr>
            <a:spLocks noGrp="1"/>
          </p:cNvSpPr>
          <p:nvPr>
            <p:ph type="body" idx="1"/>
          </p:nvPr>
        </p:nvSpPr>
        <p:spPr/>
        <p:txBody>
          <a:bodyPr>
            <a:normAutofit fontScale="92500" lnSpcReduction="10000"/>
          </a:bodyPr>
          <a:lstStyle/>
          <a:p>
            <a:pPr marR="0" lvl="0" rtl="0"/>
            <a:r>
              <a:rPr lang="zh-CN" altLang="en-US" b="0" i="0" u="none" strike="noStrike" kern="2200" baseline="0" dirty="0">
                <a:latin typeface="宋体" panose="02010600030101010101" pitchFamily="2" charset="-122"/>
                <a:ea typeface="宋体" panose="02010600030101010101" pitchFamily="2" charset="-122"/>
              </a:rPr>
              <a:t>一、基金会的设立</a:t>
            </a:r>
          </a:p>
          <a:p>
            <a:pPr marR="0" lvl="0" rtl="0"/>
            <a:r>
              <a:rPr lang="zh-CN" altLang="en-US" b="0" i="0" u="none" strike="noStrike" kern="100" baseline="0" dirty="0">
                <a:latin typeface="宋体" panose="02010600030101010101" pitchFamily="2" charset="-122"/>
                <a:ea typeface="宋体" panose="02010600030101010101" pitchFamily="2" charset="-122"/>
              </a:rPr>
              <a:t>（一）基金会设立条件</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）原始基金。全国性公募基金会的原始基金不低于</a:t>
            </a:r>
            <a:r>
              <a:rPr lang="en-US" altLang="zh-CN" b="0" i="0" u="none" strike="noStrike" baseline="0" dirty="0">
                <a:latin typeface="宋体" panose="02010600030101010101" pitchFamily="2" charset="-122"/>
                <a:ea typeface="宋体" panose="02010600030101010101" pitchFamily="2" charset="-122"/>
              </a:rPr>
              <a:t>800</a:t>
            </a:r>
            <a:r>
              <a:rPr lang="zh-CN" altLang="en-US" b="0" i="0" u="none" strike="noStrike" baseline="0" dirty="0">
                <a:latin typeface="宋体" panose="02010600030101010101" pitchFamily="2" charset="-122"/>
                <a:ea typeface="宋体" panose="02010600030101010101" pitchFamily="2" charset="-122"/>
              </a:rPr>
              <a:t>万元人民币，地方性公募基金会的原始基金不低于</a:t>
            </a:r>
            <a:r>
              <a:rPr lang="en-US" altLang="zh-CN" b="0" i="0" u="none" strike="noStrike" baseline="0" dirty="0">
                <a:latin typeface="宋体" panose="02010600030101010101" pitchFamily="2" charset="-122"/>
                <a:ea typeface="宋体" panose="02010600030101010101" pitchFamily="2" charset="-122"/>
              </a:rPr>
              <a:t>400</a:t>
            </a:r>
            <a:r>
              <a:rPr lang="zh-CN" altLang="en-US" b="0" i="0" u="none" strike="noStrike" baseline="0" dirty="0">
                <a:latin typeface="宋体" panose="02010600030101010101" pitchFamily="2" charset="-122"/>
                <a:ea typeface="宋体" panose="02010600030101010101" pitchFamily="2" charset="-122"/>
              </a:rPr>
              <a:t>万元人民币，非公募基金会的原始基金不低于</a:t>
            </a:r>
            <a:r>
              <a:rPr lang="en-US" altLang="zh-CN" b="0" i="0" u="none" strike="noStrike" baseline="0" dirty="0">
                <a:latin typeface="宋体" panose="02010600030101010101" pitchFamily="2" charset="-122"/>
                <a:ea typeface="宋体" panose="02010600030101010101" pitchFamily="2" charset="-122"/>
              </a:rPr>
              <a:t>200</a:t>
            </a:r>
            <a:r>
              <a:rPr lang="zh-CN" altLang="en-US" b="0" i="0" u="none" strike="noStrike" baseline="0" dirty="0">
                <a:latin typeface="宋体" panose="02010600030101010101" pitchFamily="2" charset="-122"/>
                <a:ea typeface="宋体" panose="02010600030101010101" pitchFamily="2" charset="-122"/>
              </a:rPr>
              <a:t>万元人民币。（公募基金会为面向公众募捐的基金会，非公募基金会为不得面向公众募捐的基金会）</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）有专职工作人员。成立基金会，必须有与其业务活动相适应的专职工作人员，其工资和保险福利待遇参照国家对事业单位的有关规定执行。</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名称规范。基金会名称应当反映公益活动的业务范围，依次包括字号、公益活动的业务范围，并以“基金会”字样结束。公募基金会的名称可以不使用字号。全国性公募基金会应当在名称中使用“中国”“中华”“全国”“国家”等字样，非公募基金会不得使用上述字样。</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4</a:t>
            </a:r>
            <a:r>
              <a:rPr lang="zh-CN" altLang="en-US" b="0" i="0" u="none" strike="noStrike" baseline="0" dirty="0">
                <a:latin typeface="宋体" panose="02010600030101010101" pitchFamily="2" charset="-122"/>
                <a:ea typeface="宋体" panose="02010600030101010101" pitchFamily="2" charset="-122"/>
              </a:rPr>
              <a:t>）有固定的住所、明确的章程和相应的组织机构。</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5</a:t>
            </a:r>
            <a:r>
              <a:rPr lang="zh-CN" altLang="en-US" b="0" i="0" u="none" strike="noStrike" baseline="0" dirty="0">
                <a:latin typeface="宋体" panose="02010600030101010101" pitchFamily="2" charset="-122"/>
                <a:ea typeface="宋体" panose="02010600030101010101" pitchFamily="2" charset="-122"/>
              </a:rPr>
              <a:t>）有独立承担民事责任的能力。</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6</a:t>
            </a:r>
            <a:r>
              <a:rPr lang="zh-CN" altLang="en-US" b="0" i="0" u="none" strike="noStrike" baseline="0" dirty="0">
                <a:latin typeface="宋体" panose="02010600030101010101" pitchFamily="2" charset="-122"/>
                <a:ea typeface="宋体" panose="02010600030101010101" pitchFamily="2" charset="-122"/>
              </a:rPr>
              <a:t>）为特定的公益目的而设立。</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04031880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4AEBF82-6470-4CA7-8359-B41FA1186499}"/>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75EDA0F-8F3E-436F-88E4-903D84E316AE}"/>
              </a:ext>
            </a:extLst>
          </p:cNvPr>
          <p:cNvSpPr>
            <a:spLocks noGrp="1"/>
          </p:cNvSpPr>
          <p:nvPr>
            <p:ph type="body" idx="1"/>
          </p:nvPr>
        </p:nvSpPr>
        <p:spPr/>
        <p:txBody>
          <a:bodyPr>
            <a:normAutofit fontScale="92500" lnSpcReduction="10000"/>
          </a:bodyPr>
          <a:lstStyle/>
          <a:p>
            <a:pPr marR="0" lvl="0" rtl="0"/>
            <a:r>
              <a:rPr lang="zh-CN" altLang="en-US" b="0" i="0" u="none" strike="noStrike" kern="100" baseline="0" dirty="0">
                <a:latin typeface="宋体" panose="02010600030101010101" pitchFamily="2" charset="-122"/>
                <a:ea typeface="宋体" panose="02010600030101010101" pitchFamily="2" charset="-122"/>
              </a:rPr>
              <a:t>（二）设立基金会的申请与登记</a:t>
            </a:r>
          </a:p>
          <a:p>
            <a:pPr marR="0" lvl="1" rtl="0"/>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登记申请</a:t>
            </a:r>
          </a:p>
          <a:p>
            <a:pPr marR="0" lvl="1" rtl="0"/>
            <a:r>
              <a:rPr lang="zh-CN" altLang="en-US" b="0" i="0" u="none" strike="noStrike" baseline="0" dirty="0">
                <a:latin typeface="宋体" panose="02010600030101010101" pitchFamily="2" charset="-122"/>
                <a:ea typeface="宋体" panose="02010600030101010101" pitchFamily="2" charset="-122"/>
              </a:rPr>
              <a:t>申请设立基金会，申请人应当向登记管理机关提交申请书、章程草案、验资证明和住所证明、理事名单、身份证明以及拟任理事长、副理事长、秘书长简历及业务主管单位同意设立的文件。</a:t>
            </a:r>
          </a:p>
          <a:p>
            <a:pPr marR="0" lvl="1" rtl="0"/>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审查登记</a:t>
            </a:r>
          </a:p>
          <a:p>
            <a:pPr marR="0" lvl="1" rtl="0"/>
            <a:r>
              <a:rPr lang="zh-CN" altLang="en-US" b="0" i="0" u="none" strike="noStrike" baseline="0" dirty="0">
                <a:latin typeface="宋体" panose="02010600030101010101" pitchFamily="2" charset="-122"/>
                <a:ea typeface="宋体" panose="02010600030101010101" pitchFamily="2" charset="-122"/>
              </a:rPr>
              <a:t>登记管理机关应当自收到全部有效文件之日起</a:t>
            </a:r>
            <a:r>
              <a:rPr lang="en-US" altLang="zh-CN" b="0" i="0" u="none" strike="noStrike" baseline="0" dirty="0">
                <a:latin typeface="宋体" panose="02010600030101010101" pitchFamily="2" charset="-122"/>
                <a:ea typeface="宋体" panose="02010600030101010101" pitchFamily="2" charset="-122"/>
              </a:rPr>
              <a:t>60</a:t>
            </a:r>
            <a:r>
              <a:rPr lang="zh-CN" altLang="en-US" b="0" i="0" u="none" strike="noStrike" baseline="0" dirty="0">
                <a:latin typeface="宋体" panose="02010600030101010101" pitchFamily="2" charset="-122"/>
                <a:ea typeface="宋体" panose="02010600030101010101" pitchFamily="2" charset="-122"/>
              </a:rPr>
              <a:t>日内，作出准予或者不予登记的决定。</a:t>
            </a:r>
          </a:p>
          <a:p>
            <a:pPr marR="0" lvl="1" rtl="0"/>
            <a:r>
              <a:rPr lang="zh-CN" altLang="en-US" b="0" i="0" u="none" strike="noStrike" baseline="0" dirty="0">
                <a:latin typeface="宋体" panose="02010600030101010101" pitchFamily="2" charset="-122"/>
                <a:ea typeface="宋体" panose="02010600030101010101" pitchFamily="2" charset="-122"/>
              </a:rPr>
              <a:t>有下列情形之一的，登记管理机关不予登记，并向申请人书面说明理由：（</a:t>
            </a:r>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）有根据证明申请登记的社会服务机构的宗旨、业务范围不符合规定的；（</a:t>
            </a:r>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）申请登记时弄虚作假的；（</a:t>
            </a:r>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）不符合</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基金会管理条例</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规定的设立条件的；（</a:t>
            </a:r>
            <a:r>
              <a:rPr lang="en-US" altLang="zh-CN" b="0" i="0" u="none" strike="noStrike" baseline="0" dirty="0">
                <a:latin typeface="宋体" panose="02010600030101010101" pitchFamily="2" charset="-122"/>
                <a:ea typeface="宋体" panose="02010600030101010101" pitchFamily="2" charset="-122"/>
              </a:rPr>
              <a:t>4</a:t>
            </a:r>
            <a:r>
              <a:rPr lang="zh-CN" altLang="en-US" b="0" i="0" u="none" strike="noStrike" baseline="0" dirty="0">
                <a:latin typeface="宋体" panose="02010600030101010101" pitchFamily="2" charset="-122"/>
                <a:ea typeface="宋体" panose="02010600030101010101" pitchFamily="2" charset="-122"/>
              </a:rPr>
              <a:t>）拟任理事、监事、负责人有不适合任职的情形的；（</a:t>
            </a:r>
            <a:r>
              <a:rPr lang="en-US" altLang="zh-CN" b="0" i="0" u="none" strike="noStrike" baseline="0" dirty="0">
                <a:latin typeface="宋体" panose="02010600030101010101" pitchFamily="2" charset="-122"/>
                <a:ea typeface="宋体" panose="02010600030101010101" pitchFamily="2" charset="-122"/>
              </a:rPr>
              <a:t>5</a:t>
            </a:r>
            <a:r>
              <a:rPr lang="zh-CN" altLang="en-US" b="0" i="0" u="none" strike="noStrike" baseline="0" dirty="0">
                <a:latin typeface="宋体" panose="02010600030101010101" pitchFamily="2" charset="-122"/>
                <a:ea typeface="宋体" panose="02010600030101010101" pitchFamily="2" charset="-122"/>
              </a:rPr>
              <a:t>）有法律、行政法规禁止的其他情形。</a:t>
            </a:r>
          </a:p>
          <a:p>
            <a:pPr marR="0" lvl="1" rtl="0"/>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制证发证</a:t>
            </a:r>
          </a:p>
          <a:p>
            <a:pPr marR="0" lvl="1" rtl="0"/>
            <a:r>
              <a:rPr lang="zh-CN" altLang="en-US" b="0" i="0" u="none" strike="noStrike" baseline="0" dirty="0">
                <a:latin typeface="宋体" panose="02010600030101010101" pitchFamily="2" charset="-122"/>
                <a:ea typeface="宋体" panose="02010600030101010101" pitchFamily="2" charset="-122"/>
              </a:rPr>
              <a:t>准予登记的，发给</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基金会法人登记证书</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，不予登记的，应当书面说明理由。基金会凭登记证书依法申请组织机构代码、刻制印章、开立银行账户。应当将组织机构代码、印章式样、银行账号以及税务登记证件复印件报登记管理机关备案。</a:t>
            </a:r>
          </a:p>
        </p:txBody>
      </p:sp>
    </p:spTree>
    <p:extLst>
      <p:ext uri="{BB962C8B-B14F-4D97-AF65-F5344CB8AC3E}">
        <p14:creationId xmlns:p14="http://schemas.microsoft.com/office/powerpoint/2010/main" val="346605349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28DB63-18FE-40F8-BDC6-A27DF143B3ED}"/>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9399D436-7FEE-4B80-A2AC-E291C10FD385}"/>
              </a:ext>
            </a:extLst>
          </p:cNvPr>
          <p:cNvSpPr>
            <a:spLocks noGrp="1"/>
          </p:cNvSpPr>
          <p:nvPr>
            <p:ph type="body" idx="1"/>
          </p:nvPr>
        </p:nvSpPr>
        <p:spPr/>
        <p:txBody>
          <a:bodyPr>
            <a:normAutofit/>
          </a:bodyPr>
          <a:lstStyle/>
          <a:p>
            <a:pPr marR="0" lvl="0" rtl="0"/>
            <a:r>
              <a:rPr lang="zh-CN" altLang="en-US" b="0" i="0" u="none" strike="noStrike" kern="100" baseline="0" dirty="0">
                <a:latin typeface="宋体" panose="02010600030101010101" pitchFamily="2" charset="-122"/>
                <a:ea typeface="宋体" panose="02010600030101010101" pitchFamily="2" charset="-122"/>
              </a:rPr>
              <a:t>（三）境外基金会代表机构的设立</a:t>
            </a:r>
          </a:p>
          <a:p>
            <a:pPr marR="0" lvl="1" rtl="0"/>
            <a:r>
              <a:rPr lang="zh-CN" altLang="en-US" b="0" i="0" u="none" strike="noStrike" baseline="0" dirty="0">
                <a:latin typeface="宋体" panose="02010600030101010101" pitchFamily="2" charset="-122"/>
                <a:ea typeface="宋体" panose="02010600030101010101" pitchFamily="2" charset="-122"/>
              </a:rPr>
              <a:t>境外基金会在中国内地设立代表机构，应当经有关业务主管单位同意后，向登记管理机关提交申请书、基金会在境外依法登记成立的证明和基金会章程、拟设代表机构负责人身份证明及简历、住所证明以及业务主管单位同意在中国内地设立代表机构的文件等材料。登记管理机关应当自收到上述全部有效文件之日起</a:t>
            </a:r>
            <a:r>
              <a:rPr lang="en-US" altLang="zh-CN" b="0" i="0" u="none" strike="noStrike" baseline="0" dirty="0">
                <a:latin typeface="宋体" panose="02010600030101010101" pitchFamily="2" charset="-122"/>
                <a:ea typeface="宋体" panose="02010600030101010101" pitchFamily="2" charset="-122"/>
              </a:rPr>
              <a:t>60</a:t>
            </a:r>
            <a:r>
              <a:rPr lang="zh-CN" altLang="en-US" b="0" i="0" u="none" strike="noStrike" baseline="0" dirty="0">
                <a:latin typeface="宋体" panose="02010600030101010101" pitchFamily="2" charset="-122"/>
                <a:ea typeface="宋体" panose="02010600030101010101" pitchFamily="2" charset="-122"/>
              </a:rPr>
              <a:t>日内，作出准予或者不予登记的决定。准予登记的，发给境外基金会代表机构登记证书；不予登记的，应当书面说明理由。</a:t>
            </a:r>
          </a:p>
          <a:p>
            <a:pPr marR="0" lvl="1" rtl="0"/>
            <a:r>
              <a:rPr lang="zh-CN" altLang="en-US" b="0" i="0" u="none" strike="noStrike" baseline="0" dirty="0">
                <a:latin typeface="宋体" panose="02010600030101010101" pitchFamily="2" charset="-122"/>
                <a:ea typeface="宋体" panose="02010600030101010101" pitchFamily="2" charset="-122"/>
              </a:rPr>
              <a:t>准予登记的境外基金会代表机构，可以从事符合中国公益事业性质的公益活动，但不得在中国境内组织募捐、接受捐赠。境外基金会对其在中国内地代表机构的民事行为，依照中国法律承担民事责任。</a:t>
            </a:r>
          </a:p>
        </p:txBody>
      </p:sp>
    </p:spTree>
    <p:extLst>
      <p:ext uri="{BB962C8B-B14F-4D97-AF65-F5344CB8AC3E}">
        <p14:creationId xmlns:p14="http://schemas.microsoft.com/office/powerpoint/2010/main" val="277468327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52AB73-AE02-4ED7-93D2-081C7EF9529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F67E820-F8E9-469F-BD14-285CE11DBCB0}"/>
              </a:ext>
            </a:extLst>
          </p:cNvPr>
          <p:cNvSpPr>
            <a:spLocks noGrp="1"/>
          </p:cNvSpPr>
          <p:nvPr>
            <p:ph type="body" idx="1"/>
          </p:nvPr>
        </p:nvSpPr>
        <p:spPr/>
        <p:txBody>
          <a:bodyPr>
            <a:normAutofit fontScale="70000" lnSpcReduction="20000"/>
          </a:bodyPr>
          <a:lstStyle/>
          <a:p>
            <a:pPr marR="0" lvl="0" rtl="0"/>
            <a:r>
              <a:rPr lang="zh-CN" altLang="en-US" b="0" i="0" u="none" strike="noStrike" kern="2200" baseline="0" dirty="0">
                <a:latin typeface="Times New Roman" panose="02020603050405020304" pitchFamily="18" charset="0"/>
                <a:ea typeface="微软雅黑" panose="020B0503020204020204" pitchFamily="34" charset="-122"/>
              </a:rPr>
              <a:t>二、基金会的治理结构</a:t>
            </a:r>
          </a:p>
          <a:p>
            <a:pPr marR="0" lvl="0" rtl="0"/>
            <a:r>
              <a:rPr lang="zh-CN" altLang="en-US" b="0" i="0" u="none" strike="noStrike" baseline="0" dirty="0">
                <a:latin typeface="宋体" panose="02010600030101010101" pitchFamily="2" charset="-122"/>
                <a:ea typeface="宋体" panose="02010600030101010101" pitchFamily="2" charset="-122"/>
              </a:rPr>
              <a:t>理事会和监事会是基金会进行法人治理的重要组织保证</a:t>
            </a:r>
          </a:p>
          <a:p>
            <a:pPr marR="0" lvl="0" rtl="0"/>
            <a:r>
              <a:rPr lang="zh-CN" altLang="en-US" b="0" i="0" u="none" strike="noStrike" kern="100" baseline="0" dirty="0">
                <a:latin typeface="宋体" panose="02010600030101010101" pitchFamily="2" charset="-122"/>
                <a:ea typeface="宋体" panose="02010600030101010101" pitchFamily="2" charset="-122"/>
              </a:rPr>
              <a:t>（一）理事会的组成及职责</a:t>
            </a:r>
          </a:p>
          <a:p>
            <a:pPr marR="0" lvl="1" rtl="0"/>
            <a:r>
              <a:rPr lang="zh-CN" altLang="en-US" b="0" i="0" u="none" strike="noStrike" baseline="0" dirty="0">
                <a:latin typeface="宋体" panose="02010600030101010101" pitchFamily="2" charset="-122"/>
                <a:ea typeface="宋体" panose="02010600030101010101" pitchFamily="2" charset="-122"/>
              </a:rPr>
              <a:t>理事会是基金会的决策机构，依法行使章程规定的职权。</a:t>
            </a:r>
          </a:p>
          <a:p>
            <a:pPr marR="0" lvl="1" rtl="0"/>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理事会的组成</a:t>
            </a:r>
          </a:p>
          <a:p>
            <a:pPr marR="0" lvl="1" rtl="0"/>
            <a:r>
              <a:rPr lang="zh-CN" altLang="en-US" b="0" i="0" u="none" strike="noStrike" baseline="0" dirty="0">
                <a:latin typeface="宋体" panose="02010600030101010101" pitchFamily="2" charset="-122"/>
                <a:ea typeface="宋体" panose="02010600030101010101" pitchFamily="2" charset="-122"/>
              </a:rPr>
              <a:t>理事会设理事长、副理事长和秘书长，从理事中选举产生。为了保证基金会的公益性和民间性，基金会理事长、副理事长和秘书长不得由现职国家工作人员兼任。理事长是基金会的法定代表人。作为基金会的法定代表人，理事长不得同时担任其他组织的法定代表人。公募基金会和原始基金来自中国内地的非公募基金会，应当由内地居民担任法定代表人（理事长）。</a:t>
            </a:r>
            <a:r>
              <a:rPr lang="zh-CN" altLang="en-US" b="0" i="0" u="none" strike="noStrike" kern="100" baseline="0" dirty="0">
                <a:solidFill>
                  <a:srgbClr val="000000"/>
                </a:solidFill>
                <a:latin typeface="Times New Roman" panose="02020603050405020304" pitchFamily="18" charset="0"/>
                <a:ea typeface="宋体" panose="02010600030101010101" pitchFamily="2" charset="-122"/>
              </a:rPr>
              <a:t>基金会理事遇有个人利益与基金会利益关联时，不得参与相关事宜的决策；基金会理事、监事及其近亲属不得与其所在的基金会有任何交易行为。</a:t>
            </a:r>
          </a:p>
          <a:p>
            <a:pPr marR="0" lvl="1" rtl="0"/>
            <a:r>
              <a:rPr lang="zh-CN" altLang="en-US" b="0" i="0" u="none" strike="noStrike" baseline="0" dirty="0">
                <a:latin typeface="宋体" panose="02010600030101010101" pitchFamily="2" charset="-122"/>
                <a:ea typeface="宋体" panose="02010600030101010101" pitchFamily="2" charset="-122"/>
              </a:rPr>
              <a:t>理事会的规模为</a:t>
            </a:r>
            <a:r>
              <a:rPr lang="en-US" altLang="zh-CN" b="0" i="0" u="none" strike="noStrike" baseline="0" dirty="0">
                <a:latin typeface="宋体" panose="02010600030101010101" pitchFamily="2" charset="-122"/>
                <a:ea typeface="宋体" panose="02010600030101010101" pitchFamily="2" charset="-122"/>
              </a:rPr>
              <a:t>5</a:t>
            </a:r>
            <a:r>
              <a:rPr lang="zh-CN" altLang="en-US" b="0" i="0" u="none" strike="noStrike" baseline="0" dirty="0">
                <a:latin typeface="宋体" panose="02010600030101010101" pitchFamily="2" charset="-122"/>
                <a:ea typeface="宋体" panose="02010600030101010101" pitchFamily="2" charset="-122"/>
              </a:rPr>
              <a:t>人至</a:t>
            </a:r>
            <a:r>
              <a:rPr lang="en-US" altLang="zh-CN" b="0" i="0" u="none" strike="noStrike" baseline="0" dirty="0">
                <a:latin typeface="宋体" panose="02010600030101010101" pitchFamily="2" charset="-122"/>
                <a:ea typeface="宋体" panose="02010600030101010101" pitchFamily="2" charset="-122"/>
              </a:rPr>
              <a:t>25</a:t>
            </a:r>
            <a:r>
              <a:rPr lang="zh-CN" altLang="en-US" b="0" i="0" u="none" strike="noStrike" baseline="0" dirty="0">
                <a:latin typeface="宋体" panose="02010600030101010101" pitchFamily="2" charset="-122"/>
                <a:ea typeface="宋体" panose="02010600030101010101" pitchFamily="2" charset="-122"/>
              </a:rPr>
              <a:t>人。理事任期由章程规定，但每届任期不得超过</a:t>
            </a:r>
            <a:r>
              <a:rPr lang="en-US" altLang="zh-CN" b="0" i="0" u="none" strike="noStrike" baseline="0" dirty="0">
                <a:latin typeface="宋体" panose="02010600030101010101" pitchFamily="2" charset="-122"/>
                <a:ea typeface="宋体" panose="02010600030101010101" pitchFamily="2" charset="-122"/>
              </a:rPr>
              <a:t>5</a:t>
            </a:r>
            <a:r>
              <a:rPr lang="zh-CN" altLang="en-US" b="0" i="0" u="none" strike="noStrike" baseline="0" dirty="0">
                <a:latin typeface="宋体" panose="02010600030101010101" pitchFamily="2" charset="-122"/>
                <a:ea typeface="宋体" panose="02010600030101010101" pitchFamily="2" charset="-122"/>
              </a:rPr>
              <a:t>年。理事任届期满，连选可以连任。理事选任限制。</a:t>
            </a:r>
          </a:p>
          <a:p>
            <a:pPr marR="0" lvl="1" rtl="0"/>
            <a:r>
              <a:rPr lang="zh-CN" altLang="en-US" b="0" i="0" u="none" strike="noStrike" baseline="0" dirty="0">
                <a:latin typeface="宋体" panose="02010600030101010101" pitchFamily="2" charset="-122"/>
                <a:ea typeface="宋体" panose="02010600030101010101" pitchFamily="2" charset="-122"/>
              </a:rPr>
              <a:t>用私人财产设立的非公募基金会，相互间有近亲属关系的基金会理事，总数不得超过理事总人数的</a:t>
            </a:r>
            <a:r>
              <a:rPr lang="en-US" altLang="zh-CN" b="0" i="0" u="none" strike="noStrike" baseline="0" dirty="0">
                <a:latin typeface="宋体" panose="02010600030101010101" pitchFamily="2" charset="-122"/>
                <a:ea typeface="宋体" panose="02010600030101010101" pitchFamily="2" charset="-122"/>
              </a:rPr>
              <a:t>1/3</a:t>
            </a:r>
            <a:r>
              <a:rPr lang="zh-CN" altLang="en-US" b="0" i="0" u="none" strike="noStrike" baseline="0" dirty="0">
                <a:latin typeface="宋体" panose="02010600030101010101" pitchFamily="2" charset="-122"/>
                <a:ea typeface="宋体" panose="02010600030101010101" pitchFamily="2" charset="-122"/>
              </a:rPr>
              <a:t>：其他基金会，具有近亲属关系的不得同时在理事会任职。未在基金会担任专职工作的理事不得从基金会获取报酬，在基金会领取报酬的理事不得超过理事总人数的</a:t>
            </a:r>
            <a:r>
              <a:rPr lang="en-US" altLang="zh-CN" b="0" i="0" u="none" strike="noStrike" baseline="0" dirty="0">
                <a:latin typeface="宋体" panose="02010600030101010101" pitchFamily="2" charset="-122"/>
                <a:ea typeface="宋体" panose="02010600030101010101" pitchFamily="2" charset="-122"/>
              </a:rPr>
              <a:t>1/3</a:t>
            </a:r>
            <a:r>
              <a:rPr lang="zh-CN" altLang="en-US" b="0" i="0" u="none" strike="noStrike" baseline="0" dirty="0">
                <a:latin typeface="宋体" panose="02010600030101010101" pitchFamily="2" charset="-122"/>
                <a:ea typeface="宋体" panose="02010600030101010101" pitchFamily="2" charset="-122"/>
              </a:rPr>
              <a:t>。</a:t>
            </a:r>
          </a:p>
          <a:p>
            <a:pPr marR="0" lvl="1" rtl="0"/>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理事会的职责</a:t>
            </a:r>
          </a:p>
          <a:p>
            <a:pPr marR="0" lvl="1" rtl="0"/>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基金会管理条例</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明确规定，理事会每年至少召开两次会议。理事会会议须有</a:t>
            </a:r>
            <a:r>
              <a:rPr lang="en-US" altLang="zh-CN" b="0" i="0" u="none" strike="noStrike" baseline="0" dirty="0">
                <a:latin typeface="宋体" panose="02010600030101010101" pitchFamily="2" charset="-122"/>
                <a:ea typeface="宋体" panose="02010600030101010101" pitchFamily="2" charset="-122"/>
              </a:rPr>
              <a:t>2/3</a:t>
            </a:r>
            <a:r>
              <a:rPr lang="zh-CN" altLang="en-US" b="0" i="0" u="none" strike="noStrike" baseline="0" dirty="0">
                <a:latin typeface="宋体" panose="02010600030101010101" pitchFamily="2" charset="-122"/>
                <a:ea typeface="宋体" panose="02010600030101010101" pitchFamily="2" charset="-122"/>
              </a:rPr>
              <a:t>以上理事出席方能召开；理事会决议须经出席理事过半数通过方为有效。但章程的修改选举或者罢免理事长、副理事长、秘书长；重大募捐、投资活动；基金会的分立、合并这些重大事项须经出席理事表决，</a:t>
            </a:r>
            <a:r>
              <a:rPr lang="en-US" altLang="zh-CN" b="0" i="0" u="none" strike="noStrike" baseline="0" dirty="0">
                <a:latin typeface="宋体" panose="02010600030101010101" pitchFamily="2" charset="-122"/>
                <a:ea typeface="宋体" panose="02010600030101010101" pitchFamily="2" charset="-122"/>
              </a:rPr>
              <a:t>2/3</a:t>
            </a:r>
            <a:r>
              <a:rPr lang="zh-CN" altLang="en-US" b="0" i="0" u="none" strike="noStrike" baseline="0" dirty="0">
                <a:latin typeface="宋体" panose="02010600030101010101" pitchFamily="2" charset="-122"/>
                <a:ea typeface="宋体" panose="02010600030101010101" pitchFamily="2" charset="-122"/>
              </a:rPr>
              <a:t>以上通过方为有效。</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3912895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1EDDED-324B-4CD9-8C1E-07400B883F3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57E129D-0843-41EF-B2E5-3D07FA3E3E2A}"/>
              </a:ext>
            </a:extLst>
          </p:cNvPr>
          <p:cNvSpPr>
            <a:spLocks noGrp="1"/>
          </p:cNvSpPr>
          <p:nvPr>
            <p:ph type="body" idx="1"/>
          </p:nvPr>
        </p:nvSpPr>
        <p:spPr/>
        <p:txBody>
          <a:bodyPr/>
          <a:lstStyle/>
          <a:p>
            <a:pPr marR="0" lvl="0" rtl="0"/>
            <a:r>
              <a:rPr lang="zh-CN" altLang="en-US" b="0" i="0" u="none" strike="noStrike" kern="100" baseline="0" dirty="0">
                <a:latin typeface="宋体" panose="02010600030101010101" pitchFamily="2" charset="-122"/>
                <a:ea typeface="宋体" panose="02010600030101010101" pitchFamily="2" charset="-122"/>
              </a:rPr>
              <a:t>（二）监事及其职责</a:t>
            </a:r>
          </a:p>
          <a:p>
            <a:pPr marR="0" lvl="1" rtl="0"/>
            <a:r>
              <a:rPr lang="zh-CN" altLang="en-US" b="0" i="0" u="none" strike="noStrike" baseline="0" dirty="0">
                <a:latin typeface="宋体" panose="02010600030101010101" pitchFamily="2" charset="-122"/>
                <a:ea typeface="宋体" panose="02010600030101010101" pitchFamily="2" charset="-122"/>
              </a:rPr>
              <a:t>基金会设监事。监事要求任期与理事任期相同，不得从基金会获取报酬，其近亲属和基金会财会人员不得兼任监事或者与基金会有任何交易行为。</a:t>
            </a:r>
            <a:endParaRPr lang="zh-CN" altLang="en-US" dirty="0"/>
          </a:p>
        </p:txBody>
      </p:sp>
    </p:spTree>
    <p:extLst>
      <p:ext uri="{BB962C8B-B14F-4D97-AF65-F5344CB8AC3E}">
        <p14:creationId xmlns:p14="http://schemas.microsoft.com/office/powerpoint/2010/main" val="143027265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D370DE-0BA6-4607-9FCD-E608602425B1}"/>
              </a:ext>
            </a:extLst>
          </p:cNvPr>
          <p:cNvSpPr>
            <a:spLocks noGrp="1"/>
          </p:cNvSpPr>
          <p:nvPr>
            <p:ph type="title"/>
          </p:nvPr>
        </p:nvSpPr>
        <p:spPr/>
        <p:txBody>
          <a:bodyPr/>
          <a:lstStyle/>
          <a:p>
            <a:endParaRPr lang="zh-CN" altLang="en-US"/>
          </a:p>
        </p:txBody>
      </p:sp>
      <p:sp>
        <p:nvSpPr>
          <p:cNvPr id="3" name="文本占位符 2">
            <a:extLst>
              <a:ext uri="{FF2B5EF4-FFF2-40B4-BE49-F238E27FC236}">
                <a16:creationId xmlns:a16="http://schemas.microsoft.com/office/drawing/2014/main" id="{82E3E740-F2B8-42DD-BCA5-DC1B7F28C384}"/>
              </a:ext>
            </a:extLst>
          </p:cNvPr>
          <p:cNvSpPr>
            <a:spLocks noGrp="1"/>
          </p:cNvSpPr>
          <p:nvPr>
            <p:ph type="body" idx="1"/>
          </p:nvPr>
        </p:nvSpPr>
        <p:spPr/>
        <p:txBody>
          <a:bodyPr>
            <a:normAutofit/>
          </a:bodyPr>
          <a:lstStyle/>
          <a:p>
            <a:pPr marR="0" lvl="0" rtl="0"/>
            <a:r>
              <a:rPr lang="zh-CN" altLang="en-US" b="0" i="0" u="none" strike="noStrike" kern="2200" baseline="0" dirty="0">
                <a:latin typeface="Times New Roman" panose="02020603050405020304" pitchFamily="18" charset="0"/>
                <a:ea typeface="微软雅黑" panose="020B0503020204020204" pitchFamily="34" charset="-122"/>
              </a:rPr>
              <a:t>三、基金会的管理</a:t>
            </a:r>
          </a:p>
          <a:p>
            <a:pPr marR="0" lvl="0" rtl="0"/>
            <a:r>
              <a:rPr lang="zh-CN" altLang="en-US" b="0" i="0" u="none" strike="noStrike" kern="100" baseline="0" dirty="0">
                <a:latin typeface="宋体" panose="02010600030101010101" pitchFamily="2" charset="-122"/>
                <a:ea typeface="宋体" panose="02010600030101010101" pitchFamily="2" charset="-122"/>
              </a:rPr>
              <a:t>（一）基金会分支机构、代表机构管理</a:t>
            </a:r>
          </a:p>
          <a:p>
            <a:pPr marR="0" lvl="1" rtl="0"/>
            <a:r>
              <a:rPr lang="zh-CN" altLang="en-US" b="0" i="0" u="none" strike="noStrike" baseline="0" dirty="0">
                <a:latin typeface="宋体" panose="02010600030101010101" pitchFamily="2" charset="-122"/>
                <a:ea typeface="宋体" panose="02010600030101010101" pitchFamily="2" charset="-122"/>
              </a:rPr>
              <a:t>基金会分支机构、基金会代表机构依据基金会的授权开展活动，不具有法人资格。基金会拟设立分支机构、代表机构的，应当向原登记管理机关提出登记申请，并提交拟设机构的名称、住所和负责人等情况的文件。登记管理机关应当自收到前款所列全部有效文件之日起</a:t>
            </a:r>
            <a:r>
              <a:rPr lang="en-US" altLang="zh-CN" b="0" i="0" u="none" strike="noStrike" baseline="0" dirty="0">
                <a:latin typeface="宋体" panose="02010600030101010101" pitchFamily="2" charset="-122"/>
                <a:ea typeface="宋体" panose="02010600030101010101" pitchFamily="2" charset="-122"/>
              </a:rPr>
              <a:t>60</a:t>
            </a:r>
            <a:r>
              <a:rPr lang="zh-CN" altLang="en-US" b="0" i="0" u="none" strike="noStrike" baseline="0" dirty="0">
                <a:latin typeface="宋体" panose="02010600030101010101" pitchFamily="2" charset="-122"/>
                <a:ea typeface="宋体" panose="02010600030101010101" pitchFamily="2" charset="-122"/>
              </a:rPr>
              <a:t>日内作出准予或者不予登记的决定。基金会分支机构、基金会代表机构和境外基金会代表机构的登记事项需要变更的，应当向登记管理机关申请变更登记。</a:t>
            </a:r>
          </a:p>
          <a:p>
            <a:pPr marR="0" lvl="0" rtl="0"/>
            <a:r>
              <a:rPr lang="zh-CN" altLang="en-US" b="0" i="0" u="none" strike="noStrike" kern="100" baseline="0" dirty="0">
                <a:latin typeface="宋体" panose="02010600030101010101" pitchFamily="2" charset="-122"/>
                <a:ea typeface="宋体" panose="02010600030101010101" pitchFamily="2" charset="-122"/>
              </a:rPr>
              <a:t>（二）基金会登记事项管理</a:t>
            </a:r>
          </a:p>
          <a:p>
            <a:pPr marR="0" lvl="1" rtl="0"/>
            <a:r>
              <a:rPr lang="zh-CN" altLang="en-US" b="0" i="0" u="none" strike="noStrike" baseline="0" dirty="0">
                <a:latin typeface="宋体" panose="02010600030101010101" pitchFamily="2" charset="-122"/>
                <a:ea typeface="宋体" panose="02010600030101010101" pitchFamily="2" charset="-122"/>
              </a:rPr>
              <a:t>基金会、基金会分支机构、基金会代表机构和境外基金会代表机构的登记事项需要变更的，应当向登记管理机关申请变更登记。基金会修改章程，应当征得其业务主管单位的同意，并报登记管理机关核准。</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57436495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5643D24-C6BC-4994-8338-97E9D37F74E7}"/>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AFA0C66-2B06-41DB-ADFB-C7BB0281D82B}"/>
              </a:ext>
            </a:extLst>
          </p:cNvPr>
          <p:cNvSpPr>
            <a:spLocks noGrp="1"/>
          </p:cNvSpPr>
          <p:nvPr>
            <p:ph type="body" idx="1"/>
          </p:nvPr>
        </p:nvSpPr>
        <p:spPr/>
        <p:txBody>
          <a:bodyPr>
            <a:normAutofit fontScale="92500" lnSpcReduction="20000"/>
          </a:bodyPr>
          <a:lstStyle/>
          <a:p>
            <a:pPr marR="0" lvl="0" rtl="0"/>
            <a:r>
              <a:rPr lang="zh-CN" altLang="en-US" b="0" i="0" u="none" strike="noStrike" kern="100" baseline="0" dirty="0">
                <a:latin typeface="宋体" panose="02010600030101010101" pitchFamily="2" charset="-122"/>
                <a:ea typeface="宋体" panose="02010600030101010101" pitchFamily="2" charset="-122"/>
              </a:rPr>
              <a:t>（三）基金会资产管理</a:t>
            </a:r>
          </a:p>
          <a:p>
            <a:pPr marR="0" lvl="1" rtl="0"/>
            <a:r>
              <a:rPr lang="zh-CN" altLang="en-US" b="0" i="0" u="none" strike="noStrike" kern="100" baseline="0" dirty="0">
                <a:solidFill>
                  <a:srgbClr val="000000"/>
                </a:solidFill>
                <a:latin typeface="Times New Roman" panose="02020603050405020304" pitchFamily="18" charset="0"/>
                <a:ea typeface="宋体" panose="02010600030101010101" pitchFamily="2" charset="-122"/>
              </a:rPr>
              <a:t>基金会应当执行国家统一的会计制度，依法进行会计核算、建立健全内部会计监督制度。将财产管理分为募捐、使用、管理三方面进行阐述。</a:t>
            </a:r>
          </a:p>
          <a:p>
            <a:pPr marR="0" lvl="1" rtl="0"/>
            <a:r>
              <a:rPr lang="zh-CN" altLang="en-US" b="0" i="0" u="none" strike="noStrike" baseline="0" dirty="0">
                <a:latin typeface="宋体" panose="02010600030101010101" pitchFamily="2" charset="-122"/>
                <a:ea typeface="宋体" panose="02010600030101010101" pitchFamily="2" charset="-122"/>
              </a:rPr>
              <a:t>首先是募捐、接受捐赠方面，金会组织募捐、接受捐赠，应当符合章程规定的宗旨和公益活动的业务范围。境外基金会代表机构不得在中国境内组织募捐、接受捐赠。公募基金会组织募捐，应当向社会公布募得资金后拟开展的公益活动和资金的详细使用计划。</a:t>
            </a:r>
          </a:p>
          <a:p>
            <a:pPr marR="0" lvl="1" rtl="0"/>
            <a:r>
              <a:rPr lang="zh-CN" altLang="en-US" b="0" i="0" u="none" strike="noStrike" baseline="0" dirty="0">
                <a:latin typeface="宋体" panose="02010600030101010101" pitchFamily="2" charset="-122"/>
                <a:ea typeface="宋体" panose="02010600030101010101" pitchFamily="2" charset="-122"/>
              </a:rPr>
              <a:t>其次是财产的使用方面，基金会的财产及其他收入受法律保护，任何单位和个人不得私分、侵占、挪用。基金会应当根据章程规定的宗旨和公益活动的业务范围使用其财产；捐赠协议明确了具体使用方式的捐赠，根据捐赠协议的约定使用。公募基金会每年用于从事章程规定的公益事业支出，不得低于上一年总收入的</a:t>
            </a:r>
            <a:r>
              <a:rPr lang="en-US" altLang="zh-CN" b="0" i="0" u="none" strike="noStrike" baseline="0" dirty="0">
                <a:latin typeface="宋体" panose="02010600030101010101" pitchFamily="2" charset="-122"/>
                <a:ea typeface="宋体" panose="02010600030101010101" pitchFamily="2" charset="-122"/>
              </a:rPr>
              <a:t>70%</a:t>
            </a:r>
            <a:r>
              <a:rPr lang="zh-CN" altLang="en-US" b="0" i="0" u="none" strike="noStrike" baseline="0" dirty="0">
                <a:latin typeface="宋体" panose="02010600030101010101" pitchFamily="2" charset="-122"/>
                <a:ea typeface="宋体" panose="02010600030101010101" pitchFamily="2" charset="-122"/>
              </a:rPr>
              <a:t>；非公募基金会每年用于从事章程规定的公益事业支出，不得低于上一年基金余额的</a:t>
            </a:r>
            <a:r>
              <a:rPr lang="en-US" altLang="zh-CN" b="0" i="0" u="none" strike="noStrike" baseline="0" dirty="0">
                <a:latin typeface="宋体" panose="02010600030101010101" pitchFamily="2" charset="-122"/>
                <a:ea typeface="宋体" panose="02010600030101010101" pitchFamily="2" charset="-122"/>
              </a:rPr>
              <a:t>8%</a:t>
            </a:r>
            <a:r>
              <a:rPr lang="zh-CN" altLang="en-US" b="0" i="0" u="none" strike="noStrike" baseline="0" dirty="0">
                <a:latin typeface="宋体" panose="02010600030101010101" pitchFamily="2" charset="-122"/>
                <a:ea typeface="宋体" panose="02010600030101010101" pitchFamily="2" charset="-122"/>
              </a:rPr>
              <a:t>。基金会工作人员工资福利和行政办公支出不得超过当年总支出的</a:t>
            </a:r>
            <a:r>
              <a:rPr lang="en-US" altLang="zh-CN" b="0" i="0" u="none" strike="noStrike" baseline="0" dirty="0">
                <a:latin typeface="宋体" panose="02010600030101010101" pitchFamily="2" charset="-122"/>
                <a:ea typeface="宋体" panose="02010600030101010101" pitchFamily="2" charset="-122"/>
              </a:rPr>
              <a:t>10%</a:t>
            </a:r>
            <a:r>
              <a:rPr lang="zh-CN" altLang="en-US" b="0" i="0" u="none" strike="noStrike" baseline="0" dirty="0">
                <a:latin typeface="宋体" panose="02010600030101010101" pitchFamily="2" charset="-122"/>
                <a:ea typeface="宋体" panose="02010600030101010101" pitchFamily="2" charset="-122"/>
              </a:rPr>
              <a:t>。接受捐赠的物资无法用于符合其宗旨的用途时，基金会可以依法拍卖或者变卖，所得收入用于捐赠目的。</a:t>
            </a:r>
          </a:p>
          <a:p>
            <a:pPr marR="0" lvl="1" rtl="0"/>
            <a:r>
              <a:rPr lang="zh-CN" altLang="en-US" b="0" i="0" u="none" strike="noStrike" baseline="0" dirty="0">
                <a:latin typeface="宋体" panose="02010600030101010101" pitchFamily="2" charset="-122"/>
                <a:ea typeface="宋体" panose="02010600030101010101" pitchFamily="2" charset="-122"/>
              </a:rPr>
              <a:t>最后是管理方面，</a:t>
            </a:r>
            <a:r>
              <a:rPr lang="zh-CN" altLang="en-US" b="0" i="0" u="none" strike="noStrike" kern="100" baseline="0" dirty="0">
                <a:solidFill>
                  <a:srgbClr val="000000"/>
                </a:solidFill>
                <a:latin typeface="Times New Roman" panose="02020603050405020304" pitchFamily="18" charset="0"/>
                <a:ea typeface="宋体" panose="02010600030101010101" pitchFamily="2" charset="-122"/>
              </a:rPr>
              <a:t>基金会应当按照合法、安全、有效的原则实现基金的保值、增值。基金会注销后的剩余财产应当按照章程的规定用于公益目的；无法按照章程规定处理的，由登记管理机关组织捐赠给与该基金会性质、宗旨相同的社会公益组织，并向社会公告。</a:t>
            </a:r>
            <a:endParaRPr lang="en-US" altLang="zh-CN" b="0" i="0" u="none" strike="noStrike" kern="100" baseline="0" dirty="0">
              <a:solidFill>
                <a:srgbClr val="000000"/>
              </a:solidFill>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427412613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88CEF2-BF33-400B-8B72-8379C92A9D1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B5DD776-F491-4A64-B341-E913755E052A}"/>
              </a:ext>
            </a:extLst>
          </p:cNvPr>
          <p:cNvSpPr>
            <a:spLocks noGrp="1"/>
          </p:cNvSpPr>
          <p:nvPr>
            <p:ph type="body" idx="1"/>
          </p:nvPr>
        </p:nvSpPr>
        <p:spPr/>
        <p:txBody>
          <a:bodyPr>
            <a:normAutofit/>
          </a:bodyPr>
          <a:lstStyle/>
          <a:p>
            <a:pPr marR="0" lvl="0" rtl="0"/>
            <a:r>
              <a:rPr lang="zh-CN" altLang="en-US" b="0" i="0" u="none" strike="noStrike" kern="100" baseline="0" dirty="0">
                <a:latin typeface="宋体" panose="02010600030101010101" pitchFamily="2" charset="-122"/>
                <a:ea typeface="宋体" panose="02010600030101010101" pitchFamily="2" charset="-122"/>
              </a:rPr>
              <a:t>（四）基金会监督管理</a:t>
            </a:r>
          </a:p>
          <a:p>
            <a:pPr marR="0" lvl="1" rtl="0"/>
            <a:r>
              <a:rPr lang="zh-CN" altLang="en-US" b="0" i="0" u="none" strike="noStrike" kern="100" baseline="0" dirty="0">
                <a:solidFill>
                  <a:srgbClr val="000000"/>
                </a:solidFill>
                <a:latin typeface="Times New Roman" panose="02020603050405020304" pitchFamily="18" charset="0"/>
                <a:ea typeface="宋体" panose="02010600030101010101" pitchFamily="2" charset="-122"/>
              </a:rPr>
              <a:t>基金会应当接受税务、会计主管部门依法实施的税务监督和会计监督。基金会在换届和更换法定代表人之前，应当进行财务审计。</a:t>
            </a:r>
          </a:p>
          <a:p>
            <a:pPr marR="0" lvl="1" rtl="0"/>
            <a:r>
              <a:rPr lang="zh-CN" altLang="en-US" b="0" i="0" u="none" strike="noStrike" kern="100" baseline="0" dirty="0">
                <a:solidFill>
                  <a:srgbClr val="000000"/>
                </a:solidFill>
                <a:latin typeface="Times New Roman" panose="02020603050405020304" pitchFamily="18" charset="0"/>
                <a:ea typeface="宋体" panose="02010600030101010101" pitchFamily="2" charset="-122"/>
              </a:rPr>
              <a:t>基金会登记管理机关履行下列监督管理职责：（</a:t>
            </a:r>
            <a:r>
              <a:rPr lang="en-US" altLang="zh-CN" b="0" i="0" u="none" strike="noStrike" kern="100" baseline="0" dirty="0">
                <a:solidFill>
                  <a:srgbClr val="000000"/>
                </a:solidFill>
                <a:latin typeface="Times New Roman" panose="02020603050405020304" pitchFamily="18" charset="0"/>
                <a:ea typeface="宋体" panose="02010600030101010101" pitchFamily="2" charset="-122"/>
              </a:rPr>
              <a:t>1</a:t>
            </a:r>
            <a:r>
              <a:rPr lang="zh-CN" altLang="en-US" b="0" i="0" u="none" strike="noStrike" kern="100" baseline="0" dirty="0">
                <a:solidFill>
                  <a:srgbClr val="000000"/>
                </a:solidFill>
                <a:latin typeface="Times New Roman" panose="02020603050405020304" pitchFamily="18" charset="0"/>
                <a:ea typeface="宋体" panose="02010600030101010101" pitchFamily="2" charset="-122"/>
              </a:rPr>
              <a:t>）基金会、境外基金会代表机构实施年度检查；（</a:t>
            </a:r>
            <a:r>
              <a:rPr lang="en-US" altLang="zh-CN" b="0" i="0" u="none" strike="noStrike" kern="100" baseline="0" dirty="0">
                <a:solidFill>
                  <a:srgbClr val="000000"/>
                </a:solidFill>
                <a:latin typeface="Times New Roman" panose="02020603050405020304" pitchFamily="18" charset="0"/>
                <a:ea typeface="宋体" panose="02010600030101010101" pitchFamily="2" charset="-122"/>
              </a:rPr>
              <a:t>2</a:t>
            </a:r>
            <a:r>
              <a:rPr lang="zh-CN" altLang="en-US" b="0" i="0" u="none" strike="noStrike" kern="100" baseline="0" dirty="0">
                <a:solidFill>
                  <a:srgbClr val="000000"/>
                </a:solidFill>
                <a:latin typeface="Times New Roman" panose="02020603050405020304" pitchFamily="18" charset="0"/>
                <a:ea typeface="宋体" panose="02010600030101010101" pitchFamily="2" charset="-122"/>
              </a:rPr>
              <a:t>）对基金会、境外基金会代表机构依照</a:t>
            </a:r>
            <a:r>
              <a:rPr lang="en-US" altLang="zh-CN" b="0" i="0" u="none" strike="noStrike" kern="100" baseline="0" dirty="0">
                <a:solidFill>
                  <a:srgbClr val="000000"/>
                </a:solidFill>
                <a:latin typeface="Times New Roman" panose="02020603050405020304" pitchFamily="18" charset="0"/>
                <a:ea typeface="宋体" panose="02010600030101010101" pitchFamily="2" charset="-122"/>
              </a:rPr>
              <a:t>《</a:t>
            </a:r>
            <a:r>
              <a:rPr lang="zh-CN" altLang="en-US" b="0" i="0" u="none" strike="noStrike" kern="100" baseline="0" dirty="0">
                <a:solidFill>
                  <a:srgbClr val="000000"/>
                </a:solidFill>
                <a:latin typeface="Times New Roman" panose="02020603050405020304" pitchFamily="18" charset="0"/>
                <a:ea typeface="宋体" panose="02010600030101010101" pitchFamily="2" charset="-122"/>
              </a:rPr>
              <a:t>基金会管理条例</a:t>
            </a:r>
            <a:r>
              <a:rPr lang="en-US" altLang="zh-CN" b="0" i="0" u="none" strike="noStrike" kern="100" baseline="0" dirty="0">
                <a:solidFill>
                  <a:srgbClr val="000000"/>
                </a:solidFill>
                <a:latin typeface="Times New Roman" panose="02020603050405020304" pitchFamily="18" charset="0"/>
                <a:ea typeface="宋体" panose="02010600030101010101" pitchFamily="2" charset="-122"/>
              </a:rPr>
              <a:t>》</a:t>
            </a:r>
            <a:r>
              <a:rPr lang="zh-CN" altLang="en-US" b="0" i="0" u="none" strike="noStrike" kern="100" baseline="0" dirty="0">
                <a:solidFill>
                  <a:srgbClr val="000000"/>
                </a:solidFill>
                <a:latin typeface="Times New Roman" panose="02020603050405020304" pitchFamily="18" charset="0"/>
                <a:ea typeface="宋体" panose="02010600030101010101" pitchFamily="2" charset="-122"/>
              </a:rPr>
              <a:t>及其章程开展活动的情况进行日常监督管理；（</a:t>
            </a:r>
            <a:r>
              <a:rPr lang="en-US" altLang="zh-CN" b="0" i="0" u="none" strike="noStrike" kern="100" baseline="0" dirty="0">
                <a:solidFill>
                  <a:srgbClr val="000000"/>
                </a:solidFill>
                <a:latin typeface="Times New Roman" panose="02020603050405020304" pitchFamily="18" charset="0"/>
                <a:ea typeface="宋体" panose="02010600030101010101" pitchFamily="2" charset="-122"/>
              </a:rPr>
              <a:t>3</a:t>
            </a:r>
            <a:r>
              <a:rPr lang="zh-CN" altLang="en-US" b="0" i="0" u="none" strike="noStrike" kern="100" baseline="0" dirty="0">
                <a:solidFill>
                  <a:srgbClr val="000000"/>
                </a:solidFill>
                <a:latin typeface="Times New Roman" panose="02020603050405020304" pitchFamily="18" charset="0"/>
                <a:ea typeface="宋体" panose="02010600030101010101" pitchFamily="2" charset="-122"/>
              </a:rPr>
              <a:t>）对基金会、境外基金会代表机构违反</a:t>
            </a:r>
            <a:r>
              <a:rPr lang="en-US" altLang="zh-CN" b="0" i="0" u="none" strike="noStrike" kern="100" baseline="0" dirty="0">
                <a:solidFill>
                  <a:srgbClr val="000000"/>
                </a:solidFill>
                <a:latin typeface="Times New Roman" panose="02020603050405020304" pitchFamily="18" charset="0"/>
                <a:ea typeface="宋体" panose="02010600030101010101" pitchFamily="2" charset="-122"/>
              </a:rPr>
              <a:t>《</a:t>
            </a:r>
            <a:r>
              <a:rPr lang="zh-CN" altLang="en-US" b="0" i="0" u="none" strike="noStrike" kern="100" baseline="0" dirty="0">
                <a:solidFill>
                  <a:srgbClr val="000000"/>
                </a:solidFill>
                <a:latin typeface="Times New Roman" panose="02020603050405020304" pitchFamily="18" charset="0"/>
                <a:ea typeface="宋体" panose="02010600030101010101" pitchFamily="2" charset="-122"/>
              </a:rPr>
              <a:t>基金会管理条例</a:t>
            </a:r>
            <a:r>
              <a:rPr lang="en-US" altLang="zh-CN" b="0" i="0" u="none" strike="noStrike" kern="100" baseline="0" dirty="0">
                <a:solidFill>
                  <a:srgbClr val="000000"/>
                </a:solidFill>
                <a:latin typeface="Times New Roman" panose="02020603050405020304" pitchFamily="18" charset="0"/>
                <a:ea typeface="宋体" panose="02010600030101010101" pitchFamily="2" charset="-122"/>
              </a:rPr>
              <a:t>》</a:t>
            </a:r>
            <a:r>
              <a:rPr lang="zh-CN" altLang="en-US" b="0" i="0" u="none" strike="noStrike" kern="100" baseline="0" dirty="0">
                <a:solidFill>
                  <a:srgbClr val="000000"/>
                </a:solidFill>
                <a:latin typeface="Times New Roman" panose="02020603050405020304" pitchFamily="18" charset="0"/>
                <a:ea typeface="宋体" panose="02010600030101010101" pitchFamily="2" charset="-122"/>
              </a:rPr>
              <a:t>的行为依法进行处罚。</a:t>
            </a:r>
          </a:p>
          <a:p>
            <a:pPr marR="0" lvl="1" rtl="0"/>
            <a:r>
              <a:rPr lang="zh-CN" altLang="en-US" b="0" i="0" u="none" strike="noStrike" kern="100" baseline="0" dirty="0">
                <a:solidFill>
                  <a:srgbClr val="000000"/>
                </a:solidFill>
                <a:latin typeface="Times New Roman" panose="02020603050405020304" pitchFamily="18" charset="0"/>
                <a:ea typeface="宋体" panose="02010600030101010101" pitchFamily="2" charset="-122"/>
              </a:rPr>
              <a:t>基金会业务主管单位履行下列监督管理职责：（</a:t>
            </a:r>
            <a:r>
              <a:rPr lang="en-US" altLang="zh-CN" b="0" i="0" u="none" strike="noStrike" kern="100" baseline="0" dirty="0">
                <a:solidFill>
                  <a:srgbClr val="000000"/>
                </a:solidFill>
                <a:latin typeface="Times New Roman" panose="02020603050405020304" pitchFamily="18" charset="0"/>
                <a:ea typeface="宋体" panose="02010600030101010101" pitchFamily="2" charset="-122"/>
              </a:rPr>
              <a:t>1</a:t>
            </a:r>
            <a:r>
              <a:rPr lang="zh-CN" altLang="en-US" b="0" i="0" u="none" strike="noStrike" kern="100" baseline="0" dirty="0">
                <a:solidFill>
                  <a:srgbClr val="000000"/>
                </a:solidFill>
                <a:latin typeface="Times New Roman" panose="02020603050405020304" pitchFamily="18" charset="0"/>
                <a:ea typeface="宋体" panose="02010600030101010101" pitchFamily="2" charset="-122"/>
              </a:rPr>
              <a:t>）指导、监督基金会、境外基金会代表机构依据法律和章程开展公益活动；（</a:t>
            </a:r>
            <a:r>
              <a:rPr lang="en-US" altLang="zh-CN" b="0" i="0" u="none" strike="noStrike" kern="100" baseline="0" dirty="0">
                <a:solidFill>
                  <a:srgbClr val="000000"/>
                </a:solidFill>
                <a:latin typeface="Times New Roman" panose="02020603050405020304" pitchFamily="18" charset="0"/>
                <a:ea typeface="宋体" panose="02010600030101010101" pitchFamily="2" charset="-122"/>
              </a:rPr>
              <a:t>2</a:t>
            </a:r>
            <a:r>
              <a:rPr lang="zh-CN" altLang="en-US" b="0" i="0" u="none" strike="noStrike" kern="100" baseline="0" dirty="0">
                <a:solidFill>
                  <a:srgbClr val="000000"/>
                </a:solidFill>
                <a:latin typeface="Times New Roman" panose="02020603050405020304" pitchFamily="18" charset="0"/>
                <a:ea typeface="宋体" panose="02010600030101010101" pitchFamily="2" charset="-122"/>
              </a:rPr>
              <a:t>）负责基金会、境外基金会代表机构年度检查的初审；（</a:t>
            </a:r>
            <a:r>
              <a:rPr lang="en-US" altLang="zh-CN" b="0" i="0" u="none" strike="noStrike" kern="100" baseline="0" dirty="0">
                <a:solidFill>
                  <a:srgbClr val="000000"/>
                </a:solidFill>
                <a:latin typeface="Times New Roman" panose="02020603050405020304" pitchFamily="18" charset="0"/>
                <a:ea typeface="宋体" panose="02010600030101010101" pitchFamily="2" charset="-122"/>
              </a:rPr>
              <a:t>3</a:t>
            </a:r>
            <a:r>
              <a:rPr lang="zh-CN" altLang="en-US" b="0" i="0" u="none" strike="noStrike" kern="100" baseline="0" dirty="0">
                <a:solidFill>
                  <a:srgbClr val="000000"/>
                </a:solidFill>
                <a:latin typeface="Times New Roman" panose="02020603050405020304" pitchFamily="18" charset="0"/>
                <a:ea typeface="宋体" panose="02010600030101010101" pitchFamily="2" charset="-122"/>
              </a:rPr>
              <a:t>）配合登记管理机关、其他执法部门查处基金会、境外基金会代表机构的违法行为。</a:t>
            </a:r>
            <a:endParaRPr lang="en-US" altLang="zh-CN" b="0" i="0" u="none" strike="noStrike" kern="100" baseline="0" dirty="0">
              <a:solidFill>
                <a:srgbClr val="000000"/>
              </a:solidFill>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29733430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6466F4-1A65-4C54-857E-0BFE35BCE42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6D3E782A-F347-42D3-A7FE-5CB3150E82A4}"/>
              </a:ext>
            </a:extLst>
          </p:cNvPr>
          <p:cNvSpPr>
            <a:spLocks noGrp="1"/>
          </p:cNvSpPr>
          <p:nvPr>
            <p:ph type="body" idx="1"/>
          </p:nvPr>
        </p:nvSpPr>
        <p:spPr/>
        <p:txBody>
          <a:bodyPr>
            <a:normAutofit fontScale="77500" lnSpcReduction="20000"/>
          </a:bodyPr>
          <a:lstStyle/>
          <a:p>
            <a:pPr marR="0" lvl="0" rtl="0"/>
            <a:r>
              <a:rPr lang="zh-CN" altLang="en-US" b="0" i="0" u="none" strike="noStrike" kern="100" baseline="0">
                <a:latin typeface="宋体" panose="02010600030101010101" pitchFamily="2" charset="-122"/>
                <a:ea typeface="宋体" panose="02010600030101010101" pitchFamily="2" charset="-122"/>
              </a:rPr>
              <a:t>（五）基金会年检管理</a:t>
            </a:r>
          </a:p>
          <a:p>
            <a:pPr marR="0" lvl="1" rtl="0"/>
            <a:r>
              <a:rPr lang="zh-CN" altLang="en-US" b="0" i="0" u="none" strike="noStrike" baseline="0">
                <a:latin typeface="宋体" panose="02010600030101010101" pitchFamily="2" charset="-122"/>
                <a:ea typeface="宋体" panose="02010600030101010101" pitchFamily="2" charset="-122"/>
              </a:rPr>
              <a:t>基金会应当按照</a:t>
            </a:r>
            <a:r>
              <a:rPr lang="en-US" altLang="zh-CN" b="0" i="0" u="none" strike="noStrike" baseline="0">
                <a:latin typeface="宋体" panose="02010600030101010101" pitchFamily="2" charset="-122"/>
                <a:ea typeface="宋体" panose="02010600030101010101" pitchFamily="2" charset="-122"/>
              </a:rPr>
              <a:t>《</a:t>
            </a:r>
            <a:r>
              <a:rPr lang="zh-CN" altLang="en-US" b="0" i="0" u="none" strike="noStrike" baseline="0">
                <a:latin typeface="宋体" panose="02010600030101010101" pitchFamily="2" charset="-122"/>
                <a:ea typeface="宋体" panose="02010600030101010101" pitchFamily="2" charset="-122"/>
              </a:rPr>
              <a:t>基金会年度检查办法</a:t>
            </a:r>
            <a:r>
              <a:rPr lang="en-US" altLang="zh-CN" b="0" i="0" u="none" strike="noStrike" baseline="0">
                <a:latin typeface="宋体" panose="02010600030101010101" pitchFamily="2" charset="-122"/>
                <a:ea typeface="宋体" panose="02010600030101010101" pitchFamily="2" charset="-122"/>
              </a:rPr>
              <a:t>》</a:t>
            </a:r>
            <a:r>
              <a:rPr lang="zh-CN" altLang="en-US" b="0" i="0" u="none" strike="noStrike" baseline="0">
                <a:latin typeface="宋体" panose="02010600030101010101" pitchFamily="2" charset="-122"/>
                <a:ea typeface="宋体" panose="02010600030101010101" pitchFamily="2" charset="-122"/>
              </a:rPr>
              <a:t>的规定参加年检。基金会、境外基金会代表机构应当于每年</a:t>
            </a:r>
            <a:r>
              <a:rPr lang="en-US" altLang="zh-CN" b="0" i="0" u="none" strike="noStrike" baseline="0">
                <a:latin typeface="宋体" panose="02010600030101010101" pitchFamily="2" charset="-122"/>
                <a:ea typeface="宋体" panose="02010600030101010101" pitchFamily="2" charset="-122"/>
              </a:rPr>
              <a:t>3</a:t>
            </a:r>
            <a:r>
              <a:rPr lang="zh-CN" altLang="en-US" b="0" i="0" u="none" strike="noStrike" baseline="0">
                <a:latin typeface="宋体" panose="02010600030101010101" pitchFamily="2" charset="-122"/>
                <a:ea typeface="宋体" panose="02010600030101010101" pitchFamily="2" charset="-122"/>
              </a:rPr>
              <a:t>月</a:t>
            </a:r>
            <a:r>
              <a:rPr lang="en-US" altLang="zh-CN" b="0" i="0" u="none" strike="noStrike" baseline="0">
                <a:latin typeface="宋体" panose="02010600030101010101" pitchFamily="2" charset="-122"/>
                <a:ea typeface="宋体" panose="02010600030101010101" pitchFamily="2" charset="-122"/>
              </a:rPr>
              <a:t>31</a:t>
            </a:r>
            <a:r>
              <a:rPr lang="zh-CN" altLang="en-US" b="0" i="0" u="none" strike="noStrike" baseline="0">
                <a:latin typeface="宋体" panose="02010600030101010101" pitchFamily="2" charset="-122"/>
                <a:ea typeface="宋体" panose="02010600030101010101" pitchFamily="2" charset="-122"/>
              </a:rPr>
              <a:t>日前向登记管理机关报送经业务主管单位审查同意的上一年度的年度工作报告，接受登记管理机关检查。年度工作报告的内容应当包括：财务会计报告、注册会计师审计报告，开展募捐、接受捐赠、提供资助等活动的情况以及人员和机构的变动情况等。</a:t>
            </a:r>
          </a:p>
          <a:p>
            <a:pPr marR="0" lvl="1" rtl="0"/>
            <a:r>
              <a:rPr lang="zh-CN" altLang="en-US" b="0" i="0" u="none" strike="noStrike" baseline="0">
                <a:latin typeface="宋体" panose="02010600030101010101" pitchFamily="2" charset="-122"/>
                <a:ea typeface="宋体" panose="02010600030101010101" pitchFamily="2" charset="-122"/>
              </a:rPr>
              <a:t>经登记管理机关审查，基金会、境外基金会代表机构在上一年度遵守法律、法规、规章和章程的情况良好，没有违法违规情形的，认定为年检合格。</a:t>
            </a:r>
          </a:p>
          <a:p>
            <a:pPr marR="0" lvl="1" rtl="0"/>
            <a:r>
              <a:rPr lang="zh-CN" altLang="en-US" b="0" i="0" u="none" strike="noStrike" baseline="0">
                <a:latin typeface="宋体" panose="02010600030101010101" pitchFamily="2" charset="-122"/>
                <a:ea typeface="宋体" panose="02010600030101010101" pitchFamily="2" charset="-122"/>
              </a:rPr>
              <a:t>当出现不按照捐赠协议使用捐赠财产；擅自设立基金会分支机构、代表机构；被依法行政处罚；基金会理事、监事及专职工作人员私分、侵占、挪用基金会财产；违反</a:t>
            </a:r>
            <a:r>
              <a:rPr lang="en-US" altLang="zh-CN" b="0" i="0" u="none" strike="noStrike" baseline="0">
                <a:latin typeface="宋体" panose="02010600030101010101" pitchFamily="2" charset="-122"/>
                <a:ea typeface="宋体" panose="02010600030101010101" pitchFamily="2" charset="-122"/>
              </a:rPr>
              <a:t>《</a:t>
            </a:r>
            <a:r>
              <a:rPr lang="zh-CN" altLang="en-US" b="0" i="0" u="none" strike="noStrike" baseline="0">
                <a:latin typeface="宋体" panose="02010600030101010101" pitchFamily="2" charset="-122"/>
                <a:ea typeface="宋体" panose="02010600030101010101" pitchFamily="2" charset="-122"/>
              </a:rPr>
              <a:t>条例</a:t>
            </a:r>
            <a:r>
              <a:rPr lang="en-US" altLang="zh-CN" b="0" i="0" u="none" strike="noStrike" baseline="0">
                <a:latin typeface="宋体" panose="02010600030101010101" pitchFamily="2" charset="-122"/>
                <a:ea typeface="宋体" panose="02010600030101010101" pitchFamily="2" charset="-122"/>
              </a:rPr>
              <a:t>》</a:t>
            </a:r>
            <a:r>
              <a:rPr lang="zh-CN" altLang="en-US" b="0" i="0" u="none" strike="noStrike" baseline="0">
                <a:latin typeface="宋体" panose="02010600030101010101" pitchFamily="2" charset="-122"/>
                <a:ea typeface="宋体" panose="02010600030101010101" pitchFamily="2" charset="-122"/>
              </a:rPr>
              <a:t>关于基金会组织机构管理方面有关规定等情况时，登记管理机关应当视情节轻重分别作出年检基本合格、年检不合格的结论。</a:t>
            </a:r>
          </a:p>
          <a:p>
            <a:pPr marR="0" lvl="1" rtl="0"/>
            <a:r>
              <a:rPr lang="zh-CN" altLang="en-US" b="0" i="0" u="none" strike="noStrike" baseline="0">
                <a:latin typeface="宋体" panose="02010600030101010101" pitchFamily="2" charset="-122"/>
                <a:ea typeface="宋体" panose="02010600030101010101" pitchFamily="2" charset="-122"/>
              </a:rPr>
              <a:t>登记管理机关作出基本合格或者不合格年检结论后，应当责令该基金会或者境外基金会代表机构限期整改，并视情况依据</a:t>
            </a:r>
            <a:r>
              <a:rPr lang="en-US" altLang="zh-CN" b="0" i="0" u="none" strike="noStrike" baseline="0">
                <a:latin typeface="宋体" panose="02010600030101010101" pitchFamily="2" charset="-122"/>
                <a:ea typeface="宋体" panose="02010600030101010101" pitchFamily="2" charset="-122"/>
              </a:rPr>
              <a:t>《</a:t>
            </a:r>
            <a:r>
              <a:rPr lang="zh-CN" altLang="en-US" b="0" i="0" u="none" strike="noStrike" baseline="0">
                <a:latin typeface="宋体" panose="02010600030101010101" pitchFamily="2" charset="-122"/>
                <a:ea typeface="宋体" panose="02010600030101010101" pitchFamily="2" charset="-122"/>
              </a:rPr>
              <a:t>条例</a:t>
            </a:r>
            <a:r>
              <a:rPr lang="en-US" altLang="zh-CN" b="0" i="0" u="none" strike="noStrike" baseline="0">
                <a:latin typeface="宋体" panose="02010600030101010101" pitchFamily="2" charset="-122"/>
                <a:ea typeface="宋体" panose="02010600030101010101" pitchFamily="2" charset="-122"/>
              </a:rPr>
              <a:t>》</a:t>
            </a:r>
            <a:r>
              <a:rPr lang="zh-CN" altLang="en-US" b="0" i="0" u="none" strike="noStrike" baseline="0">
                <a:latin typeface="宋体" panose="02010600030101010101" pitchFamily="2" charset="-122"/>
                <a:ea typeface="宋体" panose="02010600030101010101" pitchFamily="2" charset="-122"/>
              </a:rPr>
              <a:t>有关规定给予行政处罚。年度检查不合格的基金会、境外基金会代表机构在整改期间，登记管理机关不准予变更名称或者业务范围，不准予设立分支机构或者代表机构。登记管理机关应当提请税务机关责令补交违法行为存续期间所享受的税收减免。</a:t>
            </a:r>
          </a:p>
          <a:p>
            <a:pPr marR="0" lvl="1" rtl="0"/>
            <a:r>
              <a:rPr lang="zh-CN" altLang="en-US" b="0" i="0" u="none" strike="noStrike" kern="100" baseline="0">
                <a:solidFill>
                  <a:srgbClr val="000000"/>
                </a:solidFill>
                <a:latin typeface="Times New Roman" panose="02020603050405020304" pitchFamily="18" charset="0"/>
                <a:ea typeface="宋体" panose="02010600030101010101" pitchFamily="2" charset="-122"/>
              </a:rPr>
              <a:t>完成年度检查后，登记管理机关应当向社会公告年度检查结果，并向业务主管单位通报。基金会、境外基金会代表机构应当在通过登记管理机关的年度检查后，将年度工作报告在登记管理机关指定的媒体上公布，接受社会公众的查询、监督。</a:t>
            </a:r>
            <a:endParaRPr lang="zh-CN" altLang="en-US"/>
          </a:p>
        </p:txBody>
      </p:sp>
    </p:spTree>
    <p:extLst>
      <p:ext uri="{BB962C8B-B14F-4D97-AF65-F5344CB8AC3E}">
        <p14:creationId xmlns:p14="http://schemas.microsoft.com/office/powerpoint/2010/main" val="157142984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26DFD2-3C8F-460A-949E-3180412A97F6}"/>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2E776299-9095-4D9D-BC67-BF9E7C0A4DA7}"/>
              </a:ext>
            </a:extLst>
          </p:cNvPr>
          <p:cNvSpPr>
            <a:spLocks noGrp="1"/>
          </p:cNvSpPr>
          <p:nvPr>
            <p:ph type="body" idx="1"/>
          </p:nvPr>
        </p:nvSpPr>
        <p:spPr/>
        <p:txBody>
          <a:bodyPr>
            <a:normAutofit fontScale="92500"/>
          </a:bodyPr>
          <a:lstStyle/>
          <a:p>
            <a:pPr marR="0" lvl="0" rtl="0"/>
            <a:r>
              <a:rPr lang="zh-CN" altLang="en-US" b="0" i="0" u="none" strike="noStrike" kern="2200" baseline="0" dirty="0">
                <a:latin typeface="Times New Roman" panose="02020603050405020304" pitchFamily="18" charset="0"/>
                <a:ea typeface="微软雅黑" panose="020B0503020204020204" pitchFamily="34" charset="-122"/>
              </a:rPr>
              <a:t>四、基金会的终止</a:t>
            </a:r>
          </a:p>
          <a:p>
            <a:pPr marR="0" lvl="0" rtl="0"/>
            <a:r>
              <a:rPr lang="zh-CN" altLang="en-US" b="0" i="0" u="none" strike="noStrike" baseline="0" dirty="0">
                <a:latin typeface="宋体" panose="02010600030101010101" pitchFamily="2" charset="-122"/>
                <a:ea typeface="宋体" panose="02010600030101010101" pitchFamily="2" charset="-122"/>
              </a:rPr>
              <a:t>当出现法定终止情形时，基金会将失去法人资格，终止存在。基金会的终止有两种情形：一是基金会申请注销；二是被登记管理机关依法撤销。</a:t>
            </a:r>
          </a:p>
          <a:p>
            <a:pPr marR="0" lvl="0" rtl="0"/>
            <a:r>
              <a:rPr lang="zh-CN" altLang="en-US" b="0" i="0" u="none" strike="noStrike" kern="100" baseline="0" dirty="0">
                <a:latin typeface="宋体" panose="02010600030101010101" pitchFamily="2" charset="-122"/>
                <a:ea typeface="宋体" panose="02010600030101010101" pitchFamily="2" charset="-122"/>
              </a:rPr>
              <a:t>（一）注销登记</a:t>
            </a:r>
          </a:p>
          <a:p>
            <a:pPr marR="0" lvl="1" rtl="0"/>
            <a:r>
              <a:rPr lang="zh-CN" altLang="en-US" b="0" i="0" u="none" strike="noStrike" baseline="0" dirty="0">
                <a:latin typeface="宋体" panose="02010600030101010101" pitchFamily="2" charset="-122"/>
                <a:ea typeface="宋体" panose="02010600030101010101" pitchFamily="2" charset="-122"/>
              </a:rPr>
              <a:t>根据</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基金会管理条例</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的规定，“基金会、境外基金会代表机构按照章程规定终止，或者无法按照章程规定的宗旨继续从事公益活动等情形下，亦或者由于其他原因终止的，应当向登记管理机关申请注销登记。”</a:t>
            </a:r>
          </a:p>
          <a:p>
            <a:pPr lvl="2"/>
            <a:r>
              <a:rPr lang="en-US" altLang="zh-CN" b="0" dirty="0"/>
              <a:t>《</a:t>
            </a:r>
            <a:r>
              <a:rPr lang="zh-CN" altLang="en-US" b="0" dirty="0"/>
              <a:t>基金会管理条例</a:t>
            </a:r>
            <a:r>
              <a:rPr lang="en-US" altLang="zh-CN" b="0" dirty="0"/>
              <a:t>》</a:t>
            </a:r>
            <a:r>
              <a:rPr lang="zh-CN" altLang="en-US" b="0" dirty="0"/>
              <a:t>，第十六条。</a:t>
            </a:r>
          </a:p>
          <a:p>
            <a:pPr marR="0" lvl="1" rtl="0"/>
            <a:r>
              <a:rPr lang="zh-CN" altLang="en-US" b="0" i="0" u="none" strike="noStrike" baseline="0" dirty="0">
                <a:latin typeface="宋体" panose="02010600030101010101" pitchFamily="2" charset="-122"/>
                <a:ea typeface="宋体" panose="02010600030101010101" pitchFamily="2" charset="-122"/>
              </a:rPr>
              <a:t>此外，基金会撤销其分支机构、代表机构的，也应当向登记管理机关办理分支机构、代表机构的注销登记基金会在办理注销登记前，应当在登记管理机关、业务主管单位的指导下成立清算组线完成清算工作。在清算结朿之日起</a:t>
            </a:r>
            <a:r>
              <a:rPr lang="en-US" altLang="zh-CN" b="0" i="0" u="none" strike="noStrike" baseline="0" dirty="0">
                <a:latin typeface="宋体" panose="02010600030101010101" pitchFamily="2" charset="-122"/>
                <a:ea typeface="宋体" panose="02010600030101010101" pitchFamily="2" charset="-122"/>
              </a:rPr>
              <a:t>15</a:t>
            </a:r>
            <a:r>
              <a:rPr lang="zh-CN" altLang="en-US" b="0" i="0" u="none" strike="noStrike" baseline="0" dirty="0">
                <a:latin typeface="宋体" panose="02010600030101010101" pitchFamily="2" charset="-122"/>
                <a:ea typeface="宋体" panose="02010600030101010101" pitchFamily="2" charset="-122"/>
              </a:rPr>
              <a:t>日内，基金会应当向登记管理机关办理注销登记。基金会注销的，其分支机构、代表机构同时注销。</a:t>
            </a:r>
          </a:p>
        </p:txBody>
      </p:sp>
    </p:spTree>
    <p:extLst>
      <p:ext uri="{BB962C8B-B14F-4D97-AF65-F5344CB8AC3E}">
        <p14:creationId xmlns:p14="http://schemas.microsoft.com/office/powerpoint/2010/main" val="3811518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1AE7D29-B009-434F-93F4-39272E8A745F}"/>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EEB631C1-30FF-4B0E-A316-756EEC025045}"/>
              </a:ext>
            </a:extLst>
          </p:cNvPr>
          <p:cNvSpPr>
            <a:spLocks noGrp="1"/>
          </p:cNvSpPr>
          <p:nvPr>
            <p:ph type="body" idx="1"/>
          </p:nvPr>
        </p:nvSpPr>
        <p:spPr/>
        <p:txBody>
          <a:bodyPr>
            <a:normAutofit/>
          </a:bodyPr>
          <a:lstStyle/>
          <a:p>
            <a:pPr marR="0" lvl="1" rtl="0"/>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一般社会团体登记程序</a:t>
            </a:r>
          </a:p>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）申请筹备</a:t>
            </a:r>
          </a:p>
          <a:p>
            <a:pPr marR="0" lvl="1" rtl="0"/>
            <a:r>
              <a:rPr lang="zh-CN" altLang="en-US" b="0" i="0" u="none" strike="noStrike" baseline="0" dirty="0">
                <a:latin typeface="宋体" panose="02010600030101010101" pitchFamily="2" charset="-122"/>
                <a:ea typeface="宋体" panose="02010600030101010101" pitchFamily="2" charset="-122"/>
              </a:rPr>
              <a:t>申请成立社会团体，应当经业务主管单位审查同意，由发起人向登记管理机关申请筹备。依照</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申请成立登记全国性社会团体办事指南</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所说，申请筹备时，须向登记管理机关提交社会团体法人登记申请表、成立登记申请书、业务主管单位的批准文件、章程草案、住所使用权证明、捐资承诺书、发起人名单及基本情况表、会员名单、拟任负责人名单及基本情况表、拟任法定代表人登记表、秘书长专职承诺书。</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09549090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9C6575-1FD9-4070-BBCE-9E9FD8FB4AD2}"/>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34C3766F-DDC0-43A2-813F-38E4CE09A306}"/>
              </a:ext>
            </a:extLst>
          </p:cNvPr>
          <p:cNvSpPr>
            <a:spLocks noGrp="1"/>
          </p:cNvSpPr>
          <p:nvPr>
            <p:ph type="body" idx="1"/>
          </p:nvPr>
        </p:nvSpPr>
        <p:spPr/>
        <p:txBody>
          <a:bodyPr>
            <a:normAutofit fontScale="92500"/>
          </a:bodyPr>
          <a:lstStyle/>
          <a:p>
            <a:pPr marR="0" lvl="0" rtl="0"/>
            <a:r>
              <a:rPr lang="zh-CN" altLang="en-US" b="0" i="0" u="none" strike="noStrike" kern="100" baseline="0">
                <a:latin typeface="宋体" panose="02010600030101010101" pitchFamily="2" charset="-122"/>
                <a:ea typeface="宋体" panose="02010600030101010101" pitchFamily="2" charset="-122"/>
              </a:rPr>
              <a:t>（二）撤销登记</a:t>
            </a:r>
          </a:p>
          <a:p>
            <a:pPr marR="0" lvl="1" rtl="0"/>
            <a:r>
              <a:rPr lang="zh-CN" altLang="en-US" b="0" i="0" u="none" strike="noStrike" baseline="0">
                <a:latin typeface="宋体" panose="02010600030101010101" pitchFamily="2" charset="-122"/>
                <a:ea typeface="宋体" panose="02010600030101010101" pitchFamily="2" charset="-122"/>
              </a:rPr>
              <a:t>撤销登记是指登记管理机关依法撤销基金会登记的行政行为。根据</a:t>
            </a:r>
            <a:r>
              <a:rPr lang="en-US" altLang="zh-CN" b="0" i="0" u="none" strike="noStrike" baseline="0">
                <a:latin typeface="宋体" panose="02010600030101010101" pitchFamily="2" charset="-122"/>
                <a:ea typeface="宋体" panose="02010600030101010101" pitchFamily="2" charset="-122"/>
              </a:rPr>
              <a:t>《</a:t>
            </a:r>
            <a:r>
              <a:rPr lang="zh-CN" altLang="en-US" b="0" i="0" u="none" strike="noStrike" baseline="0">
                <a:latin typeface="宋体" panose="02010600030101010101" pitchFamily="2" charset="-122"/>
                <a:ea typeface="宋体" panose="02010600030101010101" pitchFamily="2" charset="-122"/>
              </a:rPr>
              <a:t>基金会管理条例</a:t>
            </a:r>
            <a:r>
              <a:rPr lang="en-US" altLang="zh-CN" b="0" i="0" u="none" strike="noStrike" baseline="0">
                <a:latin typeface="宋体" panose="02010600030101010101" pitchFamily="2" charset="-122"/>
                <a:ea typeface="宋体" panose="02010600030101010101" pitchFamily="2" charset="-122"/>
              </a:rPr>
              <a:t>》</a:t>
            </a:r>
            <a:r>
              <a:rPr lang="zh-CN" altLang="en-US" b="0" i="0" u="none" strike="noStrike" baseline="0">
                <a:latin typeface="宋体" panose="02010600030101010101" pitchFamily="2" charset="-122"/>
                <a:ea typeface="宋体" panose="02010600030101010101" pitchFamily="2" charset="-122"/>
              </a:rPr>
              <a:t>和</a:t>
            </a:r>
            <a:r>
              <a:rPr lang="en-US" altLang="zh-CN" b="0" i="0" u="none" strike="noStrike" baseline="0">
                <a:latin typeface="宋体" panose="02010600030101010101" pitchFamily="2" charset="-122"/>
                <a:ea typeface="宋体" panose="02010600030101010101" pitchFamily="2" charset="-122"/>
              </a:rPr>
              <a:t>《</a:t>
            </a:r>
            <a:r>
              <a:rPr lang="zh-CN" altLang="en-US" b="0" i="0" u="none" strike="noStrike" baseline="0">
                <a:latin typeface="宋体" panose="02010600030101010101" pitchFamily="2" charset="-122"/>
                <a:ea typeface="宋体" panose="02010600030101010101" pitchFamily="2" charset="-122"/>
              </a:rPr>
              <a:t>基金会年度检査办法</a:t>
            </a:r>
            <a:r>
              <a:rPr lang="en-US" altLang="zh-CN" b="0" i="0" u="none" strike="noStrike" baseline="0">
                <a:latin typeface="宋体" panose="02010600030101010101" pitchFamily="2" charset="-122"/>
                <a:ea typeface="宋体" panose="02010600030101010101" pitchFamily="2" charset="-122"/>
              </a:rPr>
              <a:t>》</a:t>
            </a:r>
            <a:r>
              <a:rPr lang="zh-CN" altLang="en-US" b="0" i="0" u="none" strike="noStrike" baseline="0">
                <a:latin typeface="宋体" panose="02010600030101010101" pitchFamily="2" charset="-122"/>
                <a:ea typeface="宋体" panose="02010600030101010101" pitchFamily="2" charset="-122"/>
              </a:rPr>
              <a:t>的有关规定，构成基金会撤销登记的情形有：（</a:t>
            </a:r>
            <a:r>
              <a:rPr lang="en-US" altLang="zh-CN" b="0" i="0" u="none" strike="noStrike" baseline="0">
                <a:latin typeface="宋体" panose="02010600030101010101" pitchFamily="2" charset="-122"/>
                <a:ea typeface="宋体" panose="02010600030101010101" pitchFamily="2" charset="-122"/>
              </a:rPr>
              <a:t>1</a:t>
            </a:r>
            <a:r>
              <a:rPr lang="zh-CN" altLang="en-US" b="0" i="0" u="none" strike="noStrike" baseline="0">
                <a:latin typeface="宋体" panose="02010600030101010101" pitchFamily="2" charset="-122"/>
                <a:ea typeface="宋体" panose="02010600030101010101" pitchFamily="2" charset="-122"/>
              </a:rPr>
              <a:t>）</a:t>
            </a:r>
            <a:r>
              <a:rPr lang="zh-CN" altLang="en-US" b="0" i="0" u="none" strike="noStrike" kern="100" baseline="0">
                <a:solidFill>
                  <a:srgbClr val="000000"/>
                </a:solidFill>
                <a:latin typeface="Times New Roman" panose="02020603050405020304" pitchFamily="18" charset="0"/>
                <a:ea typeface="宋体" panose="02010600030101010101" pitchFamily="2" charset="-122"/>
              </a:rPr>
              <a:t>在申请登记时弄虚作假骗取登记的，或者自取得登记证书之日起</a:t>
            </a:r>
            <a:r>
              <a:rPr lang="en-US" altLang="zh-CN" b="0" i="0" u="none" strike="noStrike" kern="100" baseline="0">
                <a:solidFill>
                  <a:srgbClr val="000000"/>
                </a:solidFill>
                <a:latin typeface="Times New Roman" panose="02020603050405020304" pitchFamily="18" charset="0"/>
                <a:ea typeface="宋体" panose="02010600030101010101" pitchFamily="2" charset="-122"/>
              </a:rPr>
              <a:t>12</a:t>
            </a:r>
            <a:r>
              <a:rPr lang="zh-CN" altLang="en-US" b="0" i="0" u="none" strike="noStrike" kern="100" baseline="0">
                <a:solidFill>
                  <a:srgbClr val="000000"/>
                </a:solidFill>
                <a:latin typeface="Times New Roman" panose="02020603050405020304" pitchFamily="18" charset="0"/>
                <a:ea typeface="宋体" panose="02010600030101010101" pitchFamily="2" charset="-122"/>
              </a:rPr>
              <a:t>个月内未按章程规定开展活动的；（</a:t>
            </a:r>
            <a:r>
              <a:rPr lang="en-US" altLang="zh-CN" b="0" i="0" u="none" strike="noStrike" kern="100" baseline="0">
                <a:solidFill>
                  <a:srgbClr val="000000"/>
                </a:solidFill>
                <a:latin typeface="Times New Roman" panose="02020603050405020304" pitchFamily="18" charset="0"/>
                <a:ea typeface="宋体" panose="02010600030101010101" pitchFamily="2" charset="-122"/>
              </a:rPr>
              <a:t>2</a:t>
            </a:r>
            <a:r>
              <a:rPr lang="zh-CN" altLang="en-US" b="0" i="0" u="none" strike="noStrike" kern="100" baseline="0">
                <a:solidFill>
                  <a:srgbClr val="000000"/>
                </a:solidFill>
                <a:latin typeface="Times New Roman" panose="02020603050405020304" pitchFamily="18" charset="0"/>
                <a:ea typeface="宋体" panose="02010600030101010101" pitchFamily="2" charset="-122"/>
              </a:rPr>
              <a:t>）符合注销条件，不按照规定办理注销登记仍继续开展活动的。</a:t>
            </a:r>
          </a:p>
          <a:p>
            <a:pPr marR="0" lvl="1" rtl="0"/>
            <a:r>
              <a:rPr lang="zh-CN" altLang="en-US" b="0" i="0" u="none" strike="noStrike" kern="100" baseline="0">
                <a:solidFill>
                  <a:srgbClr val="000000"/>
                </a:solidFill>
                <a:latin typeface="Times New Roman" panose="02020603050405020304" pitchFamily="18" charset="0"/>
                <a:ea typeface="宋体" panose="02010600030101010101" pitchFamily="2" charset="-122"/>
              </a:rPr>
              <a:t>基金会、基金会分支机构、基金会代表机构或者境外基金会代表机构有下列情形之一的，由登记管理机关给予警告、责令停止活动；情节严重的，可以撤销登记。</a:t>
            </a:r>
            <a:r>
              <a:rPr lang="zh-CN" altLang="en-US" b="0" i="0" u="none" strike="noStrike" kern="100" baseline="0">
                <a:solidFill>
                  <a:srgbClr val="000000"/>
                </a:solidFill>
                <a:latin typeface="宋体" panose="02010600030101010101" pitchFamily="2" charset="-122"/>
                <a:ea typeface="宋体" panose="02010600030101010101" pitchFamily="2" charset="-122"/>
              </a:rPr>
              <a:t>（</a:t>
            </a:r>
            <a:r>
              <a:rPr lang="en-US" altLang="zh-CN" b="0" i="0" u="none" strike="noStrike" kern="100" baseline="0">
                <a:solidFill>
                  <a:srgbClr val="000000"/>
                </a:solidFill>
                <a:latin typeface="宋体" panose="02010600030101010101" pitchFamily="2" charset="-122"/>
                <a:ea typeface="宋体" panose="02010600030101010101" pitchFamily="2" charset="-122"/>
              </a:rPr>
              <a:t>1</a:t>
            </a:r>
            <a:r>
              <a:rPr lang="zh-CN" altLang="en-US" b="0" i="0" u="none" strike="noStrike" kern="100" baseline="0">
                <a:solidFill>
                  <a:srgbClr val="000000"/>
                </a:solidFill>
                <a:latin typeface="宋体" panose="02010600030101010101" pitchFamily="2" charset="-122"/>
                <a:ea typeface="宋体" panose="02010600030101010101" pitchFamily="2" charset="-122"/>
              </a:rPr>
              <a:t>）未按照章程规定的宗旨和公益活动的业务范围进行活动的；（</a:t>
            </a:r>
            <a:r>
              <a:rPr lang="en-US" altLang="zh-CN" b="0" i="0" u="none" strike="noStrike" kern="100" baseline="0">
                <a:solidFill>
                  <a:srgbClr val="000000"/>
                </a:solidFill>
                <a:latin typeface="宋体" panose="02010600030101010101" pitchFamily="2" charset="-122"/>
                <a:ea typeface="宋体" panose="02010600030101010101" pitchFamily="2" charset="-122"/>
              </a:rPr>
              <a:t>2</a:t>
            </a:r>
            <a:r>
              <a:rPr lang="zh-CN" altLang="en-US" b="0" i="0" u="none" strike="noStrike" kern="100" baseline="0">
                <a:solidFill>
                  <a:srgbClr val="000000"/>
                </a:solidFill>
                <a:latin typeface="宋体" panose="02010600030101010101" pitchFamily="2" charset="-122"/>
                <a:ea typeface="宋体" panose="02010600030101010101" pitchFamily="2" charset="-122"/>
              </a:rPr>
              <a:t>）在填制会计凭证、登记会计账簿、编制财务会计报告中弄虚作假的；（</a:t>
            </a:r>
            <a:r>
              <a:rPr lang="en-US" altLang="zh-CN" b="0" i="0" u="none" strike="noStrike" kern="100" baseline="0">
                <a:solidFill>
                  <a:srgbClr val="000000"/>
                </a:solidFill>
                <a:latin typeface="宋体" panose="02010600030101010101" pitchFamily="2" charset="-122"/>
                <a:ea typeface="宋体" panose="02010600030101010101" pitchFamily="2" charset="-122"/>
              </a:rPr>
              <a:t>3</a:t>
            </a:r>
            <a:r>
              <a:rPr lang="zh-CN" altLang="en-US" b="0" i="0" u="none" strike="noStrike" kern="100" baseline="0">
                <a:solidFill>
                  <a:srgbClr val="000000"/>
                </a:solidFill>
                <a:latin typeface="宋体" panose="02010600030101010101" pitchFamily="2" charset="-122"/>
                <a:ea typeface="宋体" panose="02010600030101010101" pitchFamily="2" charset="-122"/>
              </a:rPr>
              <a:t>）不按照规定办理变更登记的；（</a:t>
            </a:r>
            <a:r>
              <a:rPr lang="en-US" altLang="zh-CN" b="0" i="0" u="none" strike="noStrike" kern="100" baseline="0">
                <a:solidFill>
                  <a:srgbClr val="000000"/>
                </a:solidFill>
                <a:latin typeface="宋体" panose="02010600030101010101" pitchFamily="2" charset="-122"/>
                <a:ea typeface="宋体" panose="02010600030101010101" pitchFamily="2" charset="-122"/>
              </a:rPr>
              <a:t>4</a:t>
            </a:r>
            <a:r>
              <a:rPr lang="zh-CN" altLang="en-US" b="0" i="0" u="none" strike="noStrike" kern="100" baseline="0">
                <a:solidFill>
                  <a:srgbClr val="000000"/>
                </a:solidFill>
                <a:latin typeface="宋体" panose="02010600030101010101" pitchFamily="2" charset="-122"/>
                <a:ea typeface="宋体" panose="02010600030101010101" pitchFamily="2" charset="-122"/>
              </a:rPr>
              <a:t>）未按照</a:t>
            </a:r>
            <a:r>
              <a:rPr lang="en-US" altLang="zh-CN" b="0" i="0" u="none" strike="noStrike" kern="100" baseline="0">
                <a:solidFill>
                  <a:srgbClr val="000000"/>
                </a:solidFill>
                <a:latin typeface="宋体" panose="02010600030101010101" pitchFamily="2" charset="-122"/>
                <a:ea typeface="宋体" panose="02010600030101010101" pitchFamily="2" charset="-122"/>
              </a:rPr>
              <a:t>《</a:t>
            </a:r>
            <a:r>
              <a:rPr lang="zh-CN" altLang="en-US" b="0" i="0" u="none" strike="noStrike" kern="100" baseline="0">
                <a:solidFill>
                  <a:srgbClr val="000000"/>
                </a:solidFill>
                <a:latin typeface="宋体" panose="02010600030101010101" pitchFamily="2" charset="-122"/>
                <a:ea typeface="宋体" panose="02010600030101010101" pitchFamily="2" charset="-122"/>
              </a:rPr>
              <a:t>基金会管理条例</a:t>
            </a:r>
            <a:r>
              <a:rPr lang="en-US" altLang="zh-CN" b="0" i="0" u="none" strike="noStrike" kern="100" baseline="0">
                <a:solidFill>
                  <a:srgbClr val="000000"/>
                </a:solidFill>
                <a:latin typeface="宋体" panose="02010600030101010101" pitchFamily="2" charset="-122"/>
                <a:ea typeface="宋体" panose="02010600030101010101" pitchFamily="2" charset="-122"/>
              </a:rPr>
              <a:t>》</a:t>
            </a:r>
            <a:r>
              <a:rPr lang="zh-CN" altLang="en-US" b="0" i="0" u="none" strike="noStrike" kern="100" baseline="0">
                <a:solidFill>
                  <a:srgbClr val="000000"/>
                </a:solidFill>
                <a:latin typeface="宋体" panose="02010600030101010101" pitchFamily="2" charset="-122"/>
                <a:ea typeface="宋体" panose="02010600030101010101" pitchFamily="2" charset="-122"/>
              </a:rPr>
              <a:t>的规定完成公益事业支出额度的；（</a:t>
            </a:r>
            <a:r>
              <a:rPr lang="en-US" altLang="zh-CN" b="0" i="0" u="none" strike="noStrike" kern="100" baseline="0">
                <a:solidFill>
                  <a:srgbClr val="000000"/>
                </a:solidFill>
                <a:latin typeface="宋体" panose="02010600030101010101" pitchFamily="2" charset="-122"/>
                <a:ea typeface="宋体" panose="02010600030101010101" pitchFamily="2" charset="-122"/>
              </a:rPr>
              <a:t>5</a:t>
            </a:r>
            <a:r>
              <a:rPr lang="zh-CN" altLang="en-US" b="0" i="0" u="none" strike="noStrike" kern="100" baseline="0">
                <a:solidFill>
                  <a:srgbClr val="000000"/>
                </a:solidFill>
                <a:latin typeface="宋体" panose="02010600030101010101" pitchFamily="2" charset="-122"/>
                <a:ea typeface="宋体" panose="02010600030101010101" pitchFamily="2" charset="-122"/>
              </a:rPr>
              <a:t>）未按照</a:t>
            </a:r>
            <a:r>
              <a:rPr lang="en-US" altLang="zh-CN" b="0" i="0" u="none" strike="noStrike" kern="100" baseline="0">
                <a:solidFill>
                  <a:srgbClr val="000000"/>
                </a:solidFill>
                <a:latin typeface="宋体" panose="02010600030101010101" pitchFamily="2" charset="-122"/>
                <a:ea typeface="宋体" panose="02010600030101010101" pitchFamily="2" charset="-122"/>
              </a:rPr>
              <a:t>《</a:t>
            </a:r>
            <a:r>
              <a:rPr lang="zh-CN" altLang="en-US" b="0" i="0" u="none" strike="noStrike" kern="100" baseline="0">
                <a:solidFill>
                  <a:srgbClr val="000000"/>
                </a:solidFill>
                <a:latin typeface="宋体" panose="02010600030101010101" pitchFamily="2" charset="-122"/>
                <a:ea typeface="宋体" panose="02010600030101010101" pitchFamily="2" charset="-122"/>
              </a:rPr>
              <a:t>基金会管理条例</a:t>
            </a:r>
            <a:r>
              <a:rPr lang="en-US" altLang="zh-CN" b="0" i="0" u="none" strike="noStrike" kern="100" baseline="0">
                <a:solidFill>
                  <a:srgbClr val="000000"/>
                </a:solidFill>
                <a:latin typeface="宋体" panose="02010600030101010101" pitchFamily="2" charset="-122"/>
                <a:ea typeface="宋体" panose="02010600030101010101" pitchFamily="2" charset="-122"/>
              </a:rPr>
              <a:t>》</a:t>
            </a:r>
            <a:r>
              <a:rPr lang="zh-CN" altLang="en-US" b="0" i="0" u="none" strike="noStrike" kern="100" baseline="0">
                <a:solidFill>
                  <a:srgbClr val="000000"/>
                </a:solidFill>
                <a:latin typeface="宋体" panose="02010600030101010101" pitchFamily="2" charset="-122"/>
                <a:ea typeface="宋体" panose="02010600030101010101" pitchFamily="2" charset="-122"/>
              </a:rPr>
              <a:t>的规定接受年度检查，或者年度检查不合格的；（</a:t>
            </a:r>
            <a:r>
              <a:rPr lang="en-US" altLang="zh-CN" b="0" i="0" u="none" strike="noStrike" kern="100" baseline="0">
                <a:solidFill>
                  <a:srgbClr val="000000"/>
                </a:solidFill>
                <a:latin typeface="宋体" panose="02010600030101010101" pitchFamily="2" charset="-122"/>
                <a:ea typeface="宋体" panose="02010600030101010101" pitchFamily="2" charset="-122"/>
              </a:rPr>
              <a:t>6</a:t>
            </a:r>
            <a:r>
              <a:rPr lang="zh-CN" altLang="en-US" b="0" i="0" u="none" strike="noStrike" kern="100" baseline="0">
                <a:solidFill>
                  <a:srgbClr val="000000"/>
                </a:solidFill>
                <a:latin typeface="宋体" panose="02010600030101010101" pitchFamily="2" charset="-122"/>
                <a:ea typeface="宋体" panose="02010600030101010101" pitchFamily="2" charset="-122"/>
              </a:rPr>
              <a:t>）不履行信息公布义务或者公布虚假信息的。基金会、境外基金会代表机构有所列行为的，登记管理机关应当提请税务机关责令补交违法行为存续期间所享受的税收减免。</a:t>
            </a:r>
            <a:endParaRPr lang="zh-CN" altLang="en-US"/>
          </a:p>
        </p:txBody>
      </p:sp>
    </p:spTree>
    <p:extLst>
      <p:ext uri="{BB962C8B-B14F-4D97-AF65-F5344CB8AC3E}">
        <p14:creationId xmlns:p14="http://schemas.microsoft.com/office/powerpoint/2010/main" val="57213659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22F793-9026-499E-B4A9-AF3745A95239}"/>
              </a:ext>
            </a:extLst>
          </p:cNvPr>
          <p:cNvSpPr>
            <a:spLocks noGrp="1"/>
          </p:cNvSpPr>
          <p:nvPr>
            <p:ph type="title"/>
          </p:nvPr>
        </p:nvSpPr>
        <p:spPr/>
        <p:txBody>
          <a:bodyPr/>
          <a:lstStyle/>
          <a:p>
            <a:pPr marR="0" rtl="0"/>
            <a:r>
              <a:rPr lang="zh-CN" altLang="en-US" b="0" i="0" u="none" strike="noStrike" baseline="0" dirty="0">
                <a:latin typeface="宋体" panose="02010600030101010101" pitchFamily="2" charset="-122"/>
                <a:ea typeface="宋体" panose="02010600030101010101" pitchFamily="2" charset="-122"/>
              </a:rPr>
              <a:t>复习思考题：</a:t>
            </a:r>
          </a:p>
        </p:txBody>
      </p:sp>
      <p:sp>
        <p:nvSpPr>
          <p:cNvPr id="3" name="文本占位符 2">
            <a:extLst>
              <a:ext uri="{FF2B5EF4-FFF2-40B4-BE49-F238E27FC236}">
                <a16:creationId xmlns:a16="http://schemas.microsoft.com/office/drawing/2014/main" id="{528A2D9E-E490-472D-ADA2-B662FD50E7E1}"/>
              </a:ext>
            </a:extLst>
          </p:cNvPr>
          <p:cNvSpPr>
            <a:spLocks noGrp="1"/>
          </p:cNvSpPr>
          <p:nvPr>
            <p:ph type="body" idx="1"/>
          </p:nvPr>
        </p:nvSpPr>
        <p:spPr/>
        <p:txBody>
          <a:bodyPr/>
          <a:lstStyle/>
          <a:p>
            <a:pPr marR="0" lvl="1" rtl="0"/>
            <a:r>
              <a:rPr lang="en-US" altLang="zh-CN" b="0" i="0" u="none" strike="noStrike" baseline="0" dirty="0">
                <a:latin typeface="宋体" panose="02010600030101010101" pitchFamily="2" charset="-122"/>
                <a:ea typeface="宋体" panose="02010600030101010101" pitchFamily="2" charset="-122"/>
              </a:rPr>
              <a:t>1</a:t>
            </a:r>
            <a:r>
              <a:rPr lang="zh-CN" altLang="en-US" b="0" i="0" u="none" strike="noStrike" baseline="0" dirty="0">
                <a:latin typeface="宋体" panose="02010600030101010101" pitchFamily="2" charset="-122"/>
                <a:ea typeface="宋体" panose="02010600030101010101" pitchFamily="2" charset="-122"/>
              </a:rPr>
              <a:t>、免于登记的社会团体有哪些？</a:t>
            </a:r>
          </a:p>
          <a:p>
            <a:pPr marR="0" lvl="1" rtl="0"/>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、简述慈善事业促进措施。</a:t>
            </a:r>
          </a:p>
          <a:p>
            <a:pPr marR="0" lvl="1" rtl="0"/>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、简述志愿服务组织的权利与义务。</a:t>
            </a:r>
          </a:p>
          <a:p>
            <a:pPr marR="0" lvl="1" rtl="0"/>
            <a:r>
              <a:rPr lang="en-US" altLang="zh-CN" b="0" i="0" u="none" strike="noStrike" baseline="0" dirty="0">
                <a:latin typeface="宋体" panose="02010600030101010101" pitchFamily="2" charset="-122"/>
                <a:ea typeface="宋体" panose="02010600030101010101" pitchFamily="2" charset="-122"/>
              </a:rPr>
              <a:t>4</a:t>
            </a:r>
            <a:r>
              <a:rPr lang="zh-CN" altLang="en-US" b="0" i="0" u="none" strike="noStrike" baseline="0" dirty="0">
                <a:latin typeface="宋体" panose="02010600030101010101" pitchFamily="2" charset="-122"/>
                <a:ea typeface="宋体" panose="02010600030101010101" pitchFamily="2" charset="-122"/>
              </a:rPr>
              <a:t>、试述社会服务机构的登记程序</a:t>
            </a:r>
          </a:p>
          <a:p>
            <a:pPr marR="0" lvl="1" rtl="0"/>
            <a:r>
              <a:rPr lang="en-US" altLang="zh-CN" b="0" i="0" u="none" strike="noStrike" baseline="0" dirty="0">
                <a:latin typeface="宋体" panose="02010600030101010101" pitchFamily="2" charset="-122"/>
                <a:ea typeface="宋体" panose="02010600030101010101" pitchFamily="2" charset="-122"/>
              </a:rPr>
              <a:t>5</a:t>
            </a:r>
            <a:r>
              <a:rPr lang="zh-CN" altLang="en-US" b="0" i="0" u="none" strike="noStrike" baseline="0" dirty="0">
                <a:latin typeface="宋体" panose="02010600030101010101" pitchFamily="2" charset="-122"/>
                <a:ea typeface="宋体" panose="02010600030101010101" pitchFamily="2" charset="-122"/>
              </a:rPr>
              <a:t>、试述基金会的治理结构。</a:t>
            </a:r>
          </a:p>
        </p:txBody>
      </p:sp>
    </p:spTree>
    <p:extLst>
      <p:ext uri="{BB962C8B-B14F-4D97-AF65-F5344CB8AC3E}">
        <p14:creationId xmlns:p14="http://schemas.microsoft.com/office/powerpoint/2010/main" val="24614046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98872A-8C01-45FC-9D3C-96E95EE4D6B1}"/>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CFDED450-1D36-4CBB-A1E4-07F3851AEFED}"/>
              </a:ext>
            </a:extLst>
          </p:cNvPr>
          <p:cNvSpPr>
            <a:spLocks noGrp="1"/>
          </p:cNvSpPr>
          <p:nvPr>
            <p:ph type="body" idx="1"/>
          </p:nvPr>
        </p:nvSpPr>
        <p:spPr/>
        <p:txBody>
          <a:bodyPr>
            <a:normAutofit/>
          </a:bodyPr>
          <a:lstStyle/>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2</a:t>
            </a:r>
            <a:r>
              <a:rPr lang="zh-CN" altLang="en-US" b="0" i="0" u="none" strike="noStrike" baseline="0" dirty="0">
                <a:latin typeface="宋体" panose="02010600030101010101" pitchFamily="2" charset="-122"/>
                <a:ea typeface="宋体" panose="02010600030101010101" pitchFamily="2" charset="-122"/>
              </a:rPr>
              <a:t>）受理审查</a:t>
            </a:r>
          </a:p>
          <a:p>
            <a:pPr marR="0" lvl="1" rtl="0"/>
            <a:r>
              <a:rPr lang="zh-CN" altLang="en-US" b="0" i="0" u="none" strike="noStrike" baseline="0" dirty="0">
                <a:latin typeface="宋体" panose="02010600030101010101" pitchFamily="2" charset="-122"/>
                <a:ea typeface="宋体" panose="02010600030101010101" pitchFamily="2" charset="-122"/>
              </a:rPr>
              <a:t>登记管理机关应当自收到全部有效文件之日起</a:t>
            </a:r>
            <a:r>
              <a:rPr lang="en-US" altLang="zh-CN" b="0" i="0" u="none" strike="noStrike" baseline="0" dirty="0">
                <a:latin typeface="宋体" panose="02010600030101010101" pitchFamily="2" charset="-122"/>
                <a:ea typeface="宋体" panose="02010600030101010101" pitchFamily="2" charset="-122"/>
              </a:rPr>
              <a:t>60</a:t>
            </a:r>
            <a:r>
              <a:rPr lang="zh-CN" altLang="en-US" b="0" i="0" u="none" strike="noStrike" baseline="0" dirty="0">
                <a:latin typeface="宋体" panose="02010600030101010101" pitchFamily="2" charset="-122"/>
                <a:ea typeface="宋体" panose="02010600030101010101" pitchFamily="2" charset="-122"/>
              </a:rPr>
              <a:t>日内，作出准予或者不予登记的决定。符合受理条件的，登记管理机关依法受理、审查，作出准予或不准予决定。对符合受理条件的，接收申请材料，并在中国社会组织公共服务平台网上办事大厅录入所有申请材料；对不符合受理条件的，出具不予受理通知书，列明不予通过的理由，退回申请人。</a:t>
            </a:r>
          </a:p>
          <a:p>
            <a:pPr marR="0" lvl="1" rtl="0"/>
            <a:r>
              <a:rPr lang="zh-CN" altLang="en-US" b="0" i="0" u="none" strike="noStrike" baseline="0" dirty="0">
                <a:latin typeface="宋体" panose="02010600030101010101" pitchFamily="2" charset="-122"/>
                <a:ea typeface="宋体" panose="02010600030101010101" pitchFamily="2" charset="-122"/>
              </a:rPr>
              <a:t>有下列情形之一的，登记管理机关不予批准： “有根据证明申请筹备的社会团体的宗旨、业务范围不符合本条例第四条的规定的；在同一行政区域内已有业务范围相同或者相似的社会团体，没有必要成立的；发起人、拟任负责人正在或者曾经受到剥夺政治权利的刑事处罚，或者不具有完全民事行为能力的； 在申请时弄虚作假的； 有法律、行政法规禁止的其他情形的。”</a:t>
            </a:r>
          </a:p>
          <a:p>
            <a:pPr lvl="2"/>
            <a:r>
              <a:rPr lang="zh-CN" altLang="en-US" b="0" dirty="0"/>
              <a:t> </a:t>
            </a:r>
            <a:r>
              <a:rPr lang="en-US" altLang="zh-CN" b="0" dirty="0"/>
              <a:t>《</a:t>
            </a:r>
            <a:r>
              <a:rPr lang="zh-CN" altLang="en-US" b="0" dirty="0"/>
              <a:t>社会团体登记管理条例</a:t>
            </a:r>
            <a:r>
              <a:rPr lang="en-US" altLang="zh-CN" b="0" dirty="0"/>
              <a:t>》</a:t>
            </a:r>
            <a:r>
              <a:rPr lang="zh-CN" altLang="en-US" b="0" dirty="0"/>
              <a:t>第十三条</a:t>
            </a:r>
            <a:endParaRPr lang="en-US" altLang="zh-CN" b="0" dirty="0"/>
          </a:p>
        </p:txBody>
      </p:sp>
    </p:spTree>
    <p:extLst>
      <p:ext uri="{BB962C8B-B14F-4D97-AF65-F5344CB8AC3E}">
        <p14:creationId xmlns:p14="http://schemas.microsoft.com/office/powerpoint/2010/main" val="20480240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EC38134-EEFF-4B6F-AA85-8B810971E7D9}"/>
              </a:ext>
            </a:extLst>
          </p:cNvPr>
          <p:cNvSpPr>
            <a:spLocks noGrp="1"/>
          </p:cNvSpPr>
          <p:nvPr>
            <p:ph type="title"/>
          </p:nvPr>
        </p:nvSpPr>
        <p:spPr/>
        <p:txBody>
          <a:bodyPr/>
          <a:lstStyle/>
          <a:p>
            <a:endParaRPr lang="zh-CN" altLang="en-US" dirty="0"/>
          </a:p>
        </p:txBody>
      </p:sp>
      <p:sp>
        <p:nvSpPr>
          <p:cNvPr id="3" name="文本占位符 2">
            <a:extLst>
              <a:ext uri="{FF2B5EF4-FFF2-40B4-BE49-F238E27FC236}">
                <a16:creationId xmlns:a16="http://schemas.microsoft.com/office/drawing/2014/main" id="{A0769A42-D953-44CB-A83C-CAD11780C8E9}"/>
              </a:ext>
            </a:extLst>
          </p:cNvPr>
          <p:cNvSpPr>
            <a:spLocks noGrp="1"/>
          </p:cNvSpPr>
          <p:nvPr>
            <p:ph type="body" idx="1"/>
          </p:nvPr>
        </p:nvSpPr>
        <p:spPr/>
        <p:txBody>
          <a:bodyPr/>
          <a:lstStyle/>
          <a:p>
            <a:pPr marR="0" lvl="1" rtl="0"/>
            <a:r>
              <a:rPr lang="zh-CN" altLang="en-US" b="0" i="0" u="none" strike="noStrike" baseline="0" dirty="0">
                <a:latin typeface="宋体" panose="02010600030101010101" pitchFamily="2" charset="-122"/>
                <a:ea typeface="宋体" panose="02010600030101010101" pitchFamily="2" charset="-122"/>
              </a:rPr>
              <a:t>（</a:t>
            </a:r>
            <a:r>
              <a:rPr lang="en-US" altLang="zh-CN" b="0" i="0" u="none" strike="noStrike" baseline="0" dirty="0">
                <a:latin typeface="宋体" panose="02010600030101010101" pitchFamily="2" charset="-122"/>
                <a:ea typeface="宋体" panose="02010600030101010101" pitchFamily="2" charset="-122"/>
              </a:rPr>
              <a:t>3</a:t>
            </a:r>
            <a:r>
              <a:rPr lang="zh-CN" altLang="en-US" b="0" i="0" u="none" strike="noStrike" baseline="0" dirty="0">
                <a:latin typeface="宋体" panose="02010600030101010101" pitchFamily="2" charset="-122"/>
                <a:ea typeface="宋体" panose="02010600030101010101" pitchFamily="2" charset="-122"/>
              </a:rPr>
              <a:t>）制证发证</a:t>
            </a:r>
          </a:p>
          <a:p>
            <a:pPr marR="0" lvl="1" rtl="0"/>
            <a:r>
              <a:rPr lang="zh-CN" altLang="en-US" b="0" i="0" u="none" strike="noStrike" baseline="0" dirty="0">
                <a:latin typeface="宋体" panose="02010600030101010101" pitchFamily="2" charset="-122"/>
                <a:ea typeface="宋体" panose="02010600030101010101" pitchFamily="2" charset="-122"/>
              </a:rPr>
              <a:t>自批准成立之日起即具有法人资格的社会团体，应当自批准成立之日起</a:t>
            </a:r>
            <a:r>
              <a:rPr lang="en-US" altLang="zh-CN" b="0" i="0" u="none" strike="noStrike" baseline="0" dirty="0">
                <a:latin typeface="宋体" panose="02010600030101010101" pitchFamily="2" charset="-122"/>
                <a:ea typeface="宋体" panose="02010600030101010101" pitchFamily="2" charset="-122"/>
              </a:rPr>
              <a:t>60</a:t>
            </a:r>
            <a:r>
              <a:rPr lang="zh-CN" altLang="en-US" b="0" i="0" u="none" strike="noStrike" baseline="0" dirty="0">
                <a:latin typeface="宋体" panose="02010600030101010101" pitchFamily="2" charset="-122"/>
                <a:ea typeface="宋体" panose="02010600030101010101" pitchFamily="2" charset="-122"/>
              </a:rPr>
              <a:t>日内向登记管理机关提交批准文件，申领</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社会团体法人登记证书</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。登记管理机关自收到文件之日起</a:t>
            </a:r>
            <a:r>
              <a:rPr lang="en-US" altLang="zh-CN" b="0" i="0" u="none" strike="noStrike" baseline="0" dirty="0">
                <a:latin typeface="宋体" panose="02010600030101010101" pitchFamily="2" charset="-122"/>
                <a:ea typeface="宋体" panose="02010600030101010101" pitchFamily="2" charset="-122"/>
              </a:rPr>
              <a:t>30</a:t>
            </a:r>
            <a:r>
              <a:rPr lang="zh-CN" altLang="en-US" b="0" i="0" u="none" strike="noStrike" baseline="0" dirty="0">
                <a:latin typeface="宋体" panose="02010600030101010101" pitchFamily="2" charset="-122"/>
                <a:ea typeface="宋体" panose="02010600030101010101" pitchFamily="2" charset="-122"/>
              </a:rPr>
              <a:t>日内发给</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社会团体法人登记证书</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a:t>
            </a:r>
          </a:p>
          <a:p>
            <a:pPr marR="0" lvl="1" rtl="0"/>
            <a:r>
              <a:rPr lang="zh-CN" altLang="en-US" b="0" i="0" u="none" strike="noStrike" baseline="0" dirty="0">
                <a:latin typeface="宋体" panose="02010600030101010101" pitchFamily="2" charset="-122"/>
                <a:ea typeface="宋体" panose="02010600030101010101" pitchFamily="2" charset="-122"/>
              </a:rPr>
              <a:t>社会团体凭</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社会团体法人登记证书</a:t>
            </a:r>
            <a:r>
              <a:rPr lang="en-US" altLang="zh-CN" b="0" i="0" u="none" strike="noStrike" baseline="0" dirty="0">
                <a:latin typeface="宋体" panose="02010600030101010101" pitchFamily="2" charset="-122"/>
                <a:ea typeface="宋体" panose="02010600030101010101" pitchFamily="2" charset="-122"/>
              </a:rPr>
              <a:t>》</a:t>
            </a:r>
            <a:r>
              <a:rPr lang="zh-CN" altLang="en-US" b="0" i="0" u="none" strike="noStrike" baseline="0" dirty="0">
                <a:latin typeface="宋体" panose="02010600030101010101" pitchFamily="2" charset="-122"/>
                <a:ea typeface="宋体" panose="02010600030101010101" pitchFamily="2" charset="-122"/>
              </a:rPr>
              <a:t>申请刻制印章，在税务部门办理税务登记，在银行开立银行账户，办理完毕后报登记管理机关备案。</a:t>
            </a:r>
            <a:endParaRPr lang="en-US" altLang="zh-CN" b="0" i="0" u="none" strike="noStrike" baseline="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8706890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学院主题（宽）">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extLst>
    <a:ext uri="{05A4C25C-085E-4340-85A3-A5531E510DB2}">
      <thm15:themeFamily xmlns:thm15="http://schemas.microsoft.com/office/thememl/2012/main" name="学院PPT(宽屏） [只读]" id="{D47382C0-B197-4A7F-B48C-CB1CC588FA3D}" vid="{2D5E22B3-A355-4DCB-9C7F-17340EF76E74}"/>
    </a:ext>
  </a:extLst>
</a:theme>
</file>

<file path=docProps/app.xml><?xml version="1.0" encoding="utf-8"?>
<Properties xmlns="http://schemas.openxmlformats.org/officeDocument/2006/extended-properties" xmlns:vt="http://schemas.openxmlformats.org/officeDocument/2006/docPropsVTypes">
  <Template>学院PPT宽屏（模板）</Template>
  <TotalTime>90</TotalTime>
  <Words>15067</Words>
  <Application>Microsoft Office PowerPoint</Application>
  <PresentationFormat>宽屏</PresentationFormat>
  <Paragraphs>359</Paragraphs>
  <Slides>71</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71</vt:i4>
      </vt:variant>
    </vt:vector>
  </HeadingPairs>
  <TitlesOfParts>
    <vt:vector size="82" baseType="lpstr">
      <vt:lpstr>仿宋_GB2312</vt:lpstr>
      <vt:lpstr>黑体</vt:lpstr>
      <vt:lpstr>宋体</vt:lpstr>
      <vt:lpstr>微软雅黑</vt:lpstr>
      <vt:lpstr>Calibri Light</vt:lpstr>
      <vt:lpstr>Lucida Sans Unicode</vt:lpstr>
      <vt:lpstr>Times New Roman</vt:lpstr>
      <vt:lpstr>Verdana</vt:lpstr>
      <vt:lpstr>Wingdings 2</vt:lpstr>
      <vt:lpstr>Wingdings 3</vt:lpstr>
      <vt:lpstr>学院主题（宽）</vt:lpstr>
      <vt:lpstr>第十章 社会团体和公益事业法规与政策</vt:lpstr>
      <vt:lpstr>PowerPoint 演示文稿</vt:lpstr>
      <vt:lpstr>第一节 社会团体法规与政策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第二节 慈善事业法规与政策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第三节 志愿服务的法规与政策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第四节  社会服务机构管理法规与政策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第五节 基金会管理法规与政策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复习思考题：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第十章 社会团体和公益事业法规与政策</dc:title>
  <dc:creator>HSW</dc:creator>
  <cp:lastModifiedBy>HSW</cp:lastModifiedBy>
  <cp:revision>5</cp:revision>
  <dcterms:created xsi:type="dcterms:W3CDTF">2024-04-29T04:08:18Z</dcterms:created>
  <dcterms:modified xsi:type="dcterms:W3CDTF">2024-04-30T11:29:49Z</dcterms:modified>
</cp:coreProperties>
</file>