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56" r:id="rId2"/>
    <p:sldId id="257" r:id="rId3"/>
    <p:sldId id="280" r:id="rId4"/>
    <p:sldId id="281" r:id="rId5"/>
    <p:sldId id="282" r:id="rId6"/>
    <p:sldId id="283" r:id="rId7"/>
    <p:sldId id="284" r:id="rId8"/>
    <p:sldId id="285" r:id="rId9"/>
    <p:sldId id="286" r:id="rId10"/>
    <p:sldId id="261" r:id="rId11"/>
    <p:sldId id="287" r:id="rId12"/>
    <p:sldId id="288" r:id="rId13"/>
    <p:sldId id="289" r:id="rId14"/>
    <p:sldId id="290" r:id="rId15"/>
    <p:sldId id="291" r:id="rId16"/>
    <p:sldId id="292" r:id="rId17"/>
    <p:sldId id="293" r:id="rId18"/>
    <p:sldId id="294" r:id="rId19"/>
    <p:sldId id="295" r:id="rId20"/>
    <p:sldId id="296" r:id="rId21"/>
    <p:sldId id="297" r:id="rId22"/>
    <p:sldId id="298" r:id="rId23"/>
    <p:sldId id="299" r:id="rId24"/>
    <p:sldId id="300" r:id="rId25"/>
    <p:sldId id="301" r:id="rId26"/>
    <p:sldId id="302" r:id="rId27"/>
    <p:sldId id="303" r:id="rId28"/>
    <p:sldId id="304" r:id="rId29"/>
    <p:sldId id="268" r:id="rId30"/>
    <p:sldId id="305" r:id="rId31"/>
    <p:sldId id="306" r:id="rId32"/>
    <p:sldId id="307" r:id="rId33"/>
    <p:sldId id="310" r:id="rId34"/>
    <p:sldId id="309" r:id="rId35"/>
    <p:sldId id="311" r:id="rId36"/>
    <p:sldId id="312" r:id="rId37"/>
    <p:sldId id="313" r:id="rId38"/>
    <p:sldId id="314" r:id="rId39"/>
    <p:sldId id="315" r:id="rId40"/>
    <p:sldId id="274" r:id="rId41"/>
    <p:sldId id="276" r:id="rId42"/>
    <p:sldId id="316" r:id="rId43"/>
    <p:sldId id="317" r:id="rId44"/>
    <p:sldId id="318" r:id="rId45"/>
    <p:sldId id="319" r:id="rId46"/>
    <p:sldId id="320" r:id="rId47"/>
    <p:sldId id="321" r:id="rId48"/>
    <p:sldId id="322" r:id="rId49"/>
    <p:sldId id="323" r:id="rId50"/>
    <p:sldId id="324" r:id="rId51"/>
    <p:sldId id="325" r:id="rId52"/>
    <p:sldId id="278" r:id="rId53"/>
    <p:sldId id="326" r:id="rId54"/>
    <p:sldId id="327" r:id="rId55"/>
    <p:sldId id="328" r:id="rId56"/>
    <p:sldId id="329" r:id="rId57"/>
    <p:sldId id="330" r:id="rId58"/>
    <p:sldId id="331" r:id="rId59"/>
    <p:sldId id="332" r:id="rId60"/>
    <p:sldId id="333" r:id="rId61"/>
    <p:sldId id="279" r:id="rId6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72" autoAdjust="0"/>
    <p:restoredTop sz="86418" autoAdjust="0"/>
  </p:normalViewPr>
  <p:slideViewPr>
    <p:cSldViewPr snapToGrid="0" showGuides="1">
      <p:cViewPr varScale="1">
        <p:scale>
          <a:sx n="55" d="100"/>
          <a:sy n="55" d="100"/>
        </p:scale>
        <p:origin x="276" y="44"/>
      </p:cViewPr>
      <p:guideLst>
        <p:guide orient="horz" pos="2160"/>
        <p:guide pos="3840"/>
      </p:guideLst>
    </p:cSldViewPr>
  </p:slideViewPr>
  <p:outlineViewPr>
    <p:cViewPr>
      <p:scale>
        <a:sx n="33" d="100"/>
        <a:sy n="33" d="100"/>
      </p:scale>
      <p:origin x="0" y="-18294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12163425" cy="1495425"/>
          </a:xfrm>
          <a:prstGeom prst="rect">
            <a:avLst/>
          </a:prstGeom>
        </p:spPr>
      </p:pic>
      <p:pic>
        <p:nvPicPr>
          <p:cNvPr id="3" name="图片 2"/>
          <p:cNvPicPr>
            <a:picLocks noChangeAspect="1"/>
          </p:cNvPicPr>
          <p:nvPr/>
        </p:nvPicPr>
        <p:blipFill>
          <a:blip r:embed="rId3"/>
          <a:stretch>
            <a:fillRect/>
          </a:stretch>
        </p:blipFill>
        <p:spPr>
          <a:xfrm>
            <a:off x="0" y="6086474"/>
            <a:ext cx="12077700" cy="771525"/>
          </a:xfrm>
          <a:prstGeom prst="rect">
            <a:avLst/>
          </a:prstGeom>
        </p:spPr>
      </p:pic>
      <p:sp>
        <p:nvSpPr>
          <p:cNvPr id="10" name="直角三角形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9" name="标题 8"/>
          <p:cNvSpPr>
            <a:spLocks noGrp="1"/>
          </p:cNvSpPr>
          <p:nvPr>
            <p:ph type="ctrTitle"/>
          </p:nvPr>
        </p:nvSpPr>
        <p:spPr>
          <a:xfrm>
            <a:off x="914400" y="1752602"/>
            <a:ext cx="10363200" cy="1829761"/>
          </a:xfrm>
        </p:spPr>
        <p:txBody>
          <a:bodyPr vert="horz" anchor="ctr">
            <a:normAutofit/>
            <a:scene3d>
              <a:camera prst="orthographicFront"/>
              <a:lightRig rig="soft" dir="t"/>
            </a:scene3d>
            <a:sp3d prstMaterial="softEdge">
              <a:bevelT w="25400" h="25400"/>
            </a:sp3d>
          </a:bodyPr>
          <a:lstStyle>
            <a:lvl1pPr algn="ctr">
              <a:defRPr sz="4800" b="1">
                <a:solidFill>
                  <a:srgbClr val="FF0000"/>
                </a:solidFill>
                <a:effectLst>
                  <a:outerShdw blurRad="31750" dist="25400" dir="5400000" algn="tl" rotWithShape="0">
                    <a:srgbClr val="000000">
                      <a:alpha val="25000"/>
                    </a:srgbClr>
                  </a:outerShdw>
                </a:effectLst>
              </a:defRPr>
            </a:lvl1pPr>
          </a:lstStyle>
          <a:p>
            <a:r>
              <a:rPr kumimoji="0" lang="zh-CN" altLang="en-US"/>
              <a:t>单击此处编辑母版标题样式</a:t>
            </a:r>
            <a:endParaRPr kumimoji="0" lang="en-US" dirty="0"/>
          </a:p>
        </p:txBody>
      </p:sp>
      <p:sp>
        <p:nvSpPr>
          <p:cNvPr id="17" name="副标题 16"/>
          <p:cNvSpPr>
            <a:spLocks noGrp="1"/>
          </p:cNvSpPr>
          <p:nvPr>
            <p:ph type="subTitle" idx="1"/>
          </p:nvPr>
        </p:nvSpPr>
        <p:spPr>
          <a:xfrm>
            <a:off x="914400" y="3611607"/>
            <a:ext cx="10363200" cy="1199704"/>
          </a:xfrm>
        </p:spPr>
        <p:txBody>
          <a:bodyPr lIns="45720" rIns="45720" anchor="ctr"/>
          <a:lstStyle>
            <a:lvl1pPr marL="0" marR="64135" indent="0" algn="ctr">
              <a:buNone/>
              <a:defRPr b="1">
                <a:solidFill>
                  <a:srgbClr val="0070C0"/>
                </a:solidFill>
                <a:effectLst>
                  <a:outerShdw blurRad="38100" dist="38100" dir="2700000" algn="tl">
                    <a:srgbClr val="000000">
                      <a:alpha val="43137"/>
                    </a:srgbClr>
                  </a:outerShdw>
                </a:effectLst>
                <a:latin typeface="仿宋_GB2312" pitchFamily="49" charset="-122"/>
                <a:ea typeface="仿宋_GB2312"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a:t>单击此处编辑母版副标题样式</a:t>
            </a:r>
            <a:endParaRPr kumimoji="0" lang="en-US" dirty="0"/>
          </a:p>
        </p:txBody>
      </p:sp>
      <p:sp>
        <p:nvSpPr>
          <p:cNvPr id="11" name="日期占位符 9"/>
          <p:cNvSpPr>
            <a:spLocks noGrp="1"/>
          </p:cNvSpPr>
          <p:nvPr>
            <p:ph type="dt" sz="half" idx="2"/>
          </p:nvPr>
        </p:nvSpPr>
        <p:spPr>
          <a:xfrm>
            <a:off x="3508788" y="6416783"/>
            <a:ext cx="2560320" cy="365760"/>
          </a:xfrm>
          <a:prstGeom prst="rect">
            <a:avLst/>
          </a:prstGeom>
        </p:spPr>
        <p:txBody>
          <a:bodyPr vert="horz" anchor="b"/>
          <a:lstStyle>
            <a:lvl1pPr algn="l" eaLnBrk="1" latinLnBrk="0" hangingPunct="1">
              <a:defRPr kumimoji="0" sz="1000">
                <a:solidFill>
                  <a:schemeClr val="tx1"/>
                </a:solidFill>
              </a:defRPr>
            </a:lvl1pPr>
          </a:lstStyle>
          <a:p>
            <a:fld id="{800896B6-30FD-4113-A55B-F5FE1B3F4582}" type="datetimeFigureOut">
              <a:rPr lang="zh-CN" altLang="en-US" smtClean="0"/>
              <a:t>2024/4/25</a:t>
            </a:fld>
            <a:endParaRPr lang="zh-CN" altLang="en-US"/>
          </a:p>
        </p:txBody>
      </p:sp>
      <p:sp>
        <p:nvSpPr>
          <p:cNvPr id="12" name="页脚占位符 21"/>
          <p:cNvSpPr>
            <a:spLocks noGrp="1"/>
          </p:cNvSpPr>
          <p:nvPr>
            <p:ph type="ftr" sz="quarter" idx="3"/>
          </p:nvPr>
        </p:nvSpPr>
        <p:spPr>
          <a:xfrm>
            <a:off x="379509" y="6416784"/>
            <a:ext cx="313424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4" name="灯片编号占位符 17"/>
          <p:cNvSpPr>
            <a:spLocks noGrp="1"/>
          </p:cNvSpPr>
          <p:nvPr>
            <p:ph type="sldNum" sz="quarter" idx="4"/>
          </p:nvPr>
        </p:nvSpPr>
        <p:spPr>
          <a:xfrm>
            <a:off x="6069108" y="6416784"/>
            <a:ext cx="487680" cy="365125"/>
          </a:xfrm>
          <a:prstGeom prst="rect">
            <a:avLst/>
          </a:prstGeom>
        </p:spPr>
        <p:txBody>
          <a:bodyPr vert="horz" anchor="b"/>
          <a:lstStyle>
            <a:lvl1pPr algn="r" eaLnBrk="1" latinLnBrk="0" hangingPunct="1">
              <a:defRPr kumimoji="0" sz="1000" b="0">
                <a:solidFill>
                  <a:schemeClr val="tx1"/>
                </a:solidFill>
              </a:defRPr>
            </a:lvl1pPr>
          </a:lstStyle>
          <a:p>
            <a:fld id="{40EB8A10-961D-4266-B0C3-A44D061FC798}" type="slidenum">
              <a:rPr lang="zh-CN" altLang="en-US" smtClean="0"/>
              <a:t>‹#›</a:t>
            </a:fld>
            <a:endParaRPr lang="zh-CN" altLang="en-US"/>
          </a:p>
        </p:txBody>
      </p:sp>
    </p:spTree>
    <p:extLst>
      <p:ext uri="{BB962C8B-B14F-4D97-AF65-F5344CB8AC3E}">
        <p14:creationId xmlns:p14="http://schemas.microsoft.com/office/powerpoint/2010/main" val="1598714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a:xfrm>
            <a:off x="609600" y="1481330"/>
            <a:ext cx="10972800" cy="4386071"/>
          </a:xfrm>
        </p:spPr>
        <p:txBody>
          <a:bodyPr vert="eaVert"/>
          <a:lstStyle>
            <a:lvl1pPr>
              <a:defRPr>
                <a:latin typeface="宋体" panose="02010600030101010101" pitchFamily="2" charset="-122"/>
                <a:ea typeface="宋体" panose="02010600030101010101" pitchFamily="2" charset="-122"/>
              </a:defRPr>
            </a:lvl1pPr>
            <a:lvl2pPr>
              <a:defRPr>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日期占位符 3"/>
          <p:cNvSpPr>
            <a:spLocks noGrp="1"/>
          </p:cNvSpPr>
          <p:nvPr>
            <p:ph type="dt" sz="half" idx="10"/>
          </p:nvPr>
        </p:nvSpPr>
        <p:spPr/>
        <p:txBody>
          <a:bodyPr/>
          <a:lstStyle/>
          <a:p>
            <a:fld id="{800896B6-30FD-4113-A55B-F5FE1B3F4582}" type="datetimeFigureOut">
              <a:rPr lang="zh-CN" altLang="en-US" smtClean="0"/>
              <a:t>2024/4/25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B8A10-961D-4266-B0C3-A44D061FC798}" type="slidenum">
              <a:rPr lang="zh-CN" altLang="en-US" smtClean="0"/>
              <a:t>‹#›</a:t>
            </a:fld>
            <a:endParaRPr lang="zh-CN" altLang="en-US"/>
          </a:p>
        </p:txBody>
      </p:sp>
    </p:spTree>
    <p:extLst>
      <p:ext uri="{BB962C8B-B14F-4D97-AF65-F5344CB8AC3E}">
        <p14:creationId xmlns:p14="http://schemas.microsoft.com/office/powerpoint/2010/main" val="2675466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25351" y="548681"/>
            <a:ext cx="2369960" cy="5318721"/>
          </a:xfrm>
        </p:spPr>
        <p:txBody>
          <a:bodyPr vert="eaVert"/>
          <a:lstStyle/>
          <a:p>
            <a:r>
              <a:rPr kumimoji="0" lang="zh-CN" altLang="en-US"/>
              <a:t>单击此处编辑母版标题样式</a:t>
            </a:r>
            <a:endParaRPr kumimoji="0" lang="en-US" dirty="0"/>
          </a:p>
        </p:txBody>
      </p:sp>
      <p:sp>
        <p:nvSpPr>
          <p:cNvPr id="3" name="竖排文字占位符 2"/>
          <p:cNvSpPr>
            <a:spLocks noGrp="1"/>
          </p:cNvSpPr>
          <p:nvPr>
            <p:ph type="body" orient="vert" idx="1"/>
          </p:nvPr>
        </p:nvSpPr>
        <p:spPr>
          <a:xfrm>
            <a:off x="609600" y="548680"/>
            <a:ext cx="8432800" cy="5318721"/>
          </a:xfrm>
        </p:spPr>
        <p:txBody>
          <a:bodyPr vert="eaVert"/>
          <a:lstStyle>
            <a:lvl1pPr>
              <a:defRPr>
                <a:latin typeface="宋体" panose="02010600030101010101" pitchFamily="2" charset="-122"/>
                <a:ea typeface="宋体" panose="02010600030101010101" pitchFamily="2" charset="-122"/>
              </a:defRPr>
            </a:lvl1pPr>
            <a:lvl2pPr>
              <a:defRPr>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日期占位符 3"/>
          <p:cNvSpPr>
            <a:spLocks noGrp="1"/>
          </p:cNvSpPr>
          <p:nvPr>
            <p:ph type="dt" sz="half" idx="10"/>
          </p:nvPr>
        </p:nvSpPr>
        <p:spPr/>
        <p:txBody>
          <a:bodyPr/>
          <a:lstStyle/>
          <a:p>
            <a:fld id="{800896B6-30FD-4113-A55B-F5FE1B3F4582}" type="datetimeFigureOut">
              <a:rPr lang="zh-CN" altLang="en-US" smtClean="0"/>
              <a:t>2024/4/25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B8A10-961D-4266-B0C3-A44D061FC798}" type="slidenum">
              <a:rPr lang="zh-CN" altLang="en-US" smtClean="0"/>
              <a:t>‹#›</a:t>
            </a:fld>
            <a:endParaRPr lang="zh-CN" altLang="en-US"/>
          </a:p>
        </p:txBody>
      </p:sp>
    </p:spTree>
    <p:extLst>
      <p:ext uri="{BB962C8B-B14F-4D97-AF65-F5344CB8AC3E}">
        <p14:creationId xmlns:p14="http://schemas.microsoft.com/office/powerpoint/2010/main" val="15672688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87D605-6636-4210-87BD-6B3E0E4ADAE1}"/>
              </a:ext>
            </a:extLst>
          </p:cNvPr>
          <p:cNvSpPr>
            <a:spLocks noGrp="1"/>
          </p:cNvSpPr>
          <p:nvPr>
            <p:ph type="title"/>
          </p:nvPr>
        </p:nvSpPr>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A2E2336-E99A-46B0-998C-A46483767842}"/>
              </a:ext>
            </a:extLst>
          </p:cNvPr>
          <p:cNvSpPr>
            <a:spLocks noGrp="1"/>
          </p:cNvSpPr>
          <p:nvPr>
            <p:ph type="body"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62D576F-038E-46A1-87F8-C4A61276211C}"/>
              </a:ext>
            </a:extLst>
          </p:cNvPr>
          <p:cNvSpPr>
            <a:spLocks noGrp="1"/>
          </p:cNvSpPr>
          <p:nvPr>
            <p:ph type="dt" sz="half" idx="10"/>
          </p:nvPr>
        </p:nvSpPr>
        <p:spPr/>
        <p:txBody>
          <a:bodyPr/>
          <a:lstStyle/>
          <a:p>
            <a:fld id="{800896B6-30FD-4113-A55B-F5FE1B3F4582}" type="datetimeFigureOut">
              <a:rPr lang="zh-CN" altLang="en-US" smtClean="0"/>
              <a:t>2024/4/25</a:t>
            </a:fld>
            <a:endParaRPr lang="zh-CN" altLang="en-US"/>
          </a:p>
        </p:txBody>
      </p:sp>
      <p:sp>
        <p:nvSpPr>
          <p:cNvPr id="5" name="页脚占位符 4">
            <a:extLst>
              <a:ext uri="{FF2B5EF4-FFF2-40B4-BE49-F238E27FC236}">
                <a16:creationId xmlns:a16="http://schemas.microsoft.com/office/drawing/2014/main" id="{3064EB71-3CCB-454E-B496-A5A974D4848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E63FAA3-8D2B-48C2-857B-B88D17EAC7C2}"/>
              </a:ext>
            </a:extLst>
          </p:cNvPr>
          <p:cNvSpPr>
            <a:spLocks noGrp="1"/>
          </p:cNvSpPr>
          <p:nvPr>
            <p:ph type="sldNum" sz="quarter" idx="12"/>
          </p:nvPr>
        </p:nvSpPr>
        <p:spPr/>
        <p:txBody>
          <a:bodyPr/>
          <a:lstStyle/>
          <a:p>
            <a:fld id="{40EB8A10-961D-4266-B0C3-A44D061FC798}" type="slidenum">
              <a:rPr lang="zh-CN" altLang="en-US" smtClean="0"/>
              <a:t>‹#›</a:t>
            </a:fld>
            <a:endParaRPr lang="zh-CN" altLang="en-US"/>
          </a:p>
        </p:txBody>
      </p:sp>
    </p:spTree>
    <p:extLst>
      <p:ext uri="{BB962C8B-B14F-4D97-AF65-F5344CB8AC3E}">
        <p14:creationId xmlns:p14="http://schemas.microsoft.com/office/powerpoint/2010/main" val="979907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971200" y="6408000"/>
            <a:ext cx="2560320" cy="365760"/>
          </a:xfrm>
        </p:spPr>
        <p:txBody>
          <a:bodyPr/>
          <a:lstStyle/>
          <a:p>
            <a:fld id="{800896B6-30FD-4113-A55B-F5FE1B3F4582}" type="datetimeFigureOut">
              <a:rPr lang="zh-CN" altLang="en-US" smtClean="0"/>
              <a:t>2024/4/25</a:t>
            </a:fld>
            <a:endParaRPr lang="zh-CN" altLang="en-US"/>
          </a:p>
        </p:txBody>
      </p:sp>
      <p:sp>
        <p:nvSpPr>
          <p:cNvPr id="5" name="页脚占位符 4"/>
          <p:cNvSpPr>
            <a:spLocks noGrp="1"/>
          </p:cNvSpPr>
          <p:nvPr>
            <p:ph type="ftr" sz="quarter" idx="11"/>
          </p:nvPr>
        </p:nvSpPr>
        <p:spPr>
          <a:xfrm>
            <a:off x="5841601" y="6408001"/>
            <a:ext cx="3134241" cy="365125"/>
          </a:xfrm>
        </p:spPr>
        <p:txBody>
          <a:bodyPr/>
          <a:lstStyle/>
          <a:p>
            <a:endParaRPr lang="zh-CN" altLang="en-US"/>
          </a:p>
        </p:txBody>
      </p:sp>
      <p:sp>
        <p:nvSpPr>
          <p:cNvPr id="6" name="灯片编号占位符 5"/>
          <p:cNvSpPr>
            <a:spLocks noGrp="1"/>
          </p:cNvSpPr>
          <p:nvPr>
            <p:ph type="sldNum" sz="quarter" idx="12"/>
          </p:nvPr>
        </p:nvSpPr>
        <p:spPr>
          <a:xfrm>
            <a:off x="11529600" y="6408001"/>
            <a:ext cx="487680" cy="365125"/>
          </a:xfrm>
        </p:spPr>
        <p:txBody>
          <a:bodyPr/>
          <a:lstStyle/>
          <a:p>
            <a:fld id="{40EB8A10-961D-4266-B0C3-A44D061FC798}" type="slidenum">
              <a:rPr lang="zh-CN" altLang="en-US" smtClean="0"/>
              <a:t>‹#›</a:t>
            </a:fld>
            <a:endParaRPr lang="zh-CN" altLang="en-US"/>
          </a:p>
        </p:txBody>
      </p:sp>
      <p:sp>
        <p:nvSpPr>
          <p:cNvPr id="7" name="标题占位符 8"/>
          <p:cNvSpPr>
            <a:spLocks noGrp="1"/>
          </p:cNvSpPr>
          <p:nvPr>
            <p:ph type="title"/>
          </p:nvPr>
        </p:nvSpPr>
        <p:spPr>
          <a:xfrm>
            <a:off x="609600" y="332656"/>
            <a:ext cx="10972800" cy="864096"/>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a:t>单击此处编辑母版标题样式</a:t>
            </a:r>
            <a:endParaRPr kumimoji="0" lang="en-US" dirty="0"/>
          </a:p>
        </p:txBody>
      </p:sp>
      <p:sp>
        <p:nvSpPr>
          <p:cNvPr id="8" name="文本占位符 29"/>
          <p:cNvSpPr>
            <a:spLocks noGrp="1"/>
          </p:cNvSpPr>
          <p:nvPr>
            <p:ph type="body" idx="1"/>
          </p:nvPr>
        </p:nvSpPr>
        <p:spPr>
          <a:xfrm>
            <a:off x="609600" y="1268761"/>
            <a:ext cx="10972800" cy="4738531"/>
          </a:xfrm>
          <a:prstGeom prst="rect">
            <a:avLst/>
          </a:prstGeom>
        </p:spPr>
        <p:txBody>
          <a:bodyPr vert="horz">
            <a:normAutofit/>
          </a:bodyPr>
          <a:lstStyle/>
          <a:p>
            <a:pPr lvl="0" eaLnBrk="1" latinLnBrk="0" hangingPunct="1"/>
            <a:r>
              <a:rPr kumimoji="0" lang="zh-CN" altLang="en-US"/>
              <a:t>编辑母版文本样式</a:t>
            </a:r>
          </a:p>
          <a:p>
            <a:pPr lvl="1" eaLnBrk="1" latinLnBrk="0" hangingPunct="1"/>
            <a:r>
              <a:rPr kumimoji="0" lang="zh-CN" altLang="en-US"/>
              <a:t>第二级</a:t>
            </a:r>
          </a:p>
          <a:p>
            <a:pPr lvl="2" eaLnBrk="1" latinLnBrk="0" hangingPunct="1"/>
            <a:r>
              <a:rPr kumimoji="0" lang="zh-CN" altLang="en-US"/>
              <a:t>第三级</a:t>
            </a:r>
          </a:p>
          <a:p>
            <a:pPr lvl="3" eaLnBrk="1" latinLnBrk="0" hangingPunct="1"/>
            <a:r>
              <a:rPr kumimoji="0" lang="zh-CN" altLang="en-US"/>
              <a:t>第四级</a:t>
            </a:r>
          </a:p>
          <a:p>
            <a:pPr lvl="4" eaLnBrk="1" latinLnBrk="0" hangingPunct="1"/>
            <a:r>
              <a:rPr kumimoji="0" lang="zh-CN" altLang="en-US"/>
              <a:t>第五级</a:t>
            </a:r>
            <a:endParaRPr kumimoji="0" lang="en-US" dirty="0"/>
          </a:p>
        </p:txBody>
      </p:sp>
    </p:spTree>
    <p:extLst>
      <p:ext uri="{BB962C8B-B14F-4D97-AF65-F5344CB8AC3E}">
        <p14:creationId xmlns:p14="http://schemas.microsoft.com/office/powerpoint/2010/main" val="30939222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a:t>单击此处编辑母版标题样式</a:t>
            </a:r>
            <a:endParaRPr kumimoji="0" lang="en-US" dirty="0"/>
          </a:p>
        </p:txBody>
      </p:sp>
      <p:sp>
        <p:nvSpPr>
          <p:cNvPr id="3" name="文本占位符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latin typeface="宋体" panose="02010600030101010101" pitchFamily="2" charset="-122"/>
                <a:ea typeface="宋体" panose="02010600030101010101" pitchFamily="2" charset="-122"/>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a:t>编辑母版文本样式</a:t>
            </a:r>
          </a:p>
        </p:txBody>
      </p:sp>
      <p:sp>
        <p:nvSpPr>
          <p:cNvPr id="4" name="日期占位符 3"/>
          <p:cNvSpPr>
            <a:spLocks noGrp="1"/>
          </p:cNvSpPr>
          <p:nvPr>
            <p:ph type="dt" sz="half" idx="10"/>
          </p:nvPr>
        </p:nvSpPr>
        <p:spPr/>
        <p:txBody>
          <a:bodyPr/>
          <a:lstStyle/>
          <a:p>
            <a:fld id="{800896B6-30FD-4113-A55B-F5FE1B3F4582}" type="datetimeFigureOut">
              <a:rPr lang="zh-CN" altLang="en-US" smtClean="0"/>
              <a:t>2024/4/25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B8A10-961D-4266-B0C3-A44D061FC798}" type="slidenum">
              <a:rPr lang="zh-CN" altLang="en-US" smtClean="0"/>
              <a:t>‹#›</a:t>
            </a:fld>
            <a:endParaRPr lang="zh-CN" altLang="en-US"/>
          </a:p>
        </p:txBody>
      </p:sp>
      <p:sp>
        <p:nvSpPr>
          <p:cNvPr id="7" name="燕尾形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8" name="燕尾形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Tree>
    <p:extLst>
      <p:ext uri="{BB962C8B-B14F-4D97-AF65-F5344CB8AC3E}">
        <p14:creationId xmlns:p14="http://schemas.microsoft.com/office/powerpoint/2010/main" val="2638980412"/>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09600" y="1481329"/>
            <a:ext cx="5384800" cy="4525963"/>
          </a:xfrm>
        </p:spPr>
        <p:txBody>
          <a:bodyPr/>
          <a:lstStyle>
            <a:lvl1pPr>
              <a:defRPr sz="2800">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sz="2000">
                <a:latin typeface="宋体" panose="02010600030101010101" pitchFamily="2" charset="-122"/>
                <a:ea typeface="宋体" panose="02010600030101010101" pitchFamily="2" charset="-122"/>
              </a:defRPr>
            </a:lvl3pPr>
            <a:lvl4pPr>
              <a:defRPr sz="1800">
                <a:latin typeface="宋体" panose="02010600030101010101" pitchFamily="2" charset="-122"/>
                <a:ea typeface="宋体" panose="02010600030101010101" pitchFamily="2" charset="-122"/>
              </a:defRPr>
            </a:lvl4pPr>
            <a:lvl5pPr>
              <a:defRPr sz="18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内容占位符 3"/>
          <p:cNvSpPr>
            <a:spLocks noGrp="1"/>
          </p:cNvSpPr>
          <p:nvPr>
            <p:ph sz="half" idx="2"/>
          </p:nvPr>
        </p:nvSpPr>
        <p:spPr>
          <a:xfrm>
            <a:off x="6197600" y="1481329"/>
            <a:ext cx="5384800" cy="4525963"/>
          </a:xfrm>
        </p:spPr>
        <p:txBody>
          <a:bodyPr/>
          <a:lstStyle>
            <a:lvl1pPr>
              <a:defRPr sz="2800">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sz="2000">
                <a:latin typeface="宋体" panose="02010600030101010101" pitchFamily="2" charset="-122"/>
                <a:ea typeface="宋体" panose="02010600030101010101" pitchFamily="2" charset="-122"/>
              </a:defRPr>
            </a:lvl3pPr>
            <a:lvl4pPr>
              <a:defRPr sz="1800">
                <a:latin typeface="宋体" panose="02010600030101010101" pitchFamily="2" charset="-122"/>
                <a:ea typeface="宋体" panose="02010600030101010101" pitchFamily="2" charset="-122"/>
              </a:defRPr>
            </a:lvl4pPr>
            <a:lvl5pPr>
              <a:defRPr sz="18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5" name="日期占位符 4"/>
          <p:cNvSpPr>
            <a:spLocks noGrp="1"/>
          </p:cNvSpPr>
          <p:nvPr>
            <p:ph type="dt" sz="half" idx="10"/>
          </p:nvPr>
        </p:nvSpPr>
        <p:spPr/>
        <p:txBody>
          <a:bodyPr/>
          <a:lstStyle/>
          <a:p>
            <a:fld id="{800896B6-30FD-4113-A55B-F5FE1B3F4582}" type="datetimeFigureOut">
              <a:rPr lang="zh-CN" altLang="en-US" smtClean="0"/>
              <a:t>2024/4/25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EB8A10-961D-4266-B0C3-A44D061FC798}" type="slidenum">
              <a:rPr lang="zh-CN" altLang="en-US" smtClean="0"/>
              <a:t>‹#›</a:t>
            </a:fld>
            <a:endParaRPr lang="zh-CN" altLang="en-US"/>
          </a:p>
        </p:txBody>
      </p:sp>
      <p:sp>
        <p:nvSpPr>
          <p:cNvPr id="8" name="标题 7"/>
          <p:cNvSpPr>
            <a:spLocks noGrp="1"/>
          </p:cNvSpPr>
          <p:nvPr>
            <p:ph type="title"/>
          </p:nvPr>
        </p:nvSpPr>
        <p:spPr/>
        <p:txBody>
          <a:bodyPr rtlCol="0"/>
          <a:lstStyle/>
          <a:p>
            <a:r>
              <a:rPr kumimoji="0" lang="zh-CN" altLang="en-US"/>
              <a:t>单击此处编辑母版标题样式</a:t>
            </a:r>
            <a:endParaRPr kumimoji="0" lang="en-US"/>
          </a:p>
        </p:txBody>
      </p:sp>
    </p:spTree>
    <p:extLst>
      <p:ext uri="{BB962C8B-B14F-4D97-AF65-F5344CB8AC3E}">
        <p14:creationId xmlns:p14="http://schemas.microsoft.com/office/powerpoint/2010/main" val="341487219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pic>
        <p:nvPicPr>
          <p:cNvPr id="12" name="图片 11"/>
          <p:cNvPicPr>
            <a:picLocks noChangeAspect="1"/>
          </p:cNvPicPr>
          <p:nvPr/>
        </p:nvPicPr>
        <p:blipFill>
          <a:blip r:embed="rId2"/>
          <a:stretch>
            <a:fillRect/>
          </a:stretch>
        </p:blipFill>
        <p:spPr>
          <a:xfrm>
            <a:off x="168276" y="6115050"/>
            <a:ext cx="11849100" cy="742950"/>
          </a:xfrm>
          <a:prstGeom prst="rect">
            <a:avLst/>
          </a:prstGeom>
        </p:spPr>
      </p:pic>
      <p:sp>
        <p:nvSpPr>
          <p:cNvPr id="2" name="标题 1"/>
          <p:cNvSpPr>
            <a:spLocks noGrp="1"/>
          </p:cNvSpPr>
          <p:nvPr>
            <p:ph type="title"/>
          </p:nvPr>
        </p:nvSpPr>
        <p:spPr>
          <a:xfrm>
            <a:off x="623392" y="332656"/>
            <a:ext cx="10972800" cy="936104"/>
          </a:xfrm>
        </p:spPr>
        <p:txBody>
          <a:bodyPr anchor="ctr"/>
          <a:lstStyle>
            <a:lvl1pPr>
              <a:defRPr/>
            </a:lvl1pPr>
          </a:lstStyle>
          <a:p>
            <a:r>
              <a:rPr kumimoji="0" lang="zh-CN" altLang="en-US"/>
              <a:t>单击此处编辑母版标题样式</a:t>
            </a:r>
            <a:endParaRPr kumimoji="0" lang="en-US" dirty="0"/>
          </a:p>
        </p:txBody>
      </p:sp>
      <p:sp>
        <p:nvSpPr>
          <p:cNvPr id="3" name="文本占位符 2"/>
          <p:cNvSpPr>
            <a:spLocks noGrp="1"/>
          </p:cNvSpPr>
          <p:nvPr>
            <p:ph type="body" idx="1"/>
          </p:nvPr>
        </p:nvSpPr>
        <p:spPr>
          <a:xfrm>
            <a:off x="609600" y="52560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编辑母版文本样式</a:t>
            </a:r>
          </a:p>
        </p:txBody>
      </p:sp>
      <p:sp>
        <p:nvSpPr>
          <p:cNvPr id="4" name="文本占位符 3"/>
          <p:cNvSpPr>
            <a:spLocks noGrp="1"/>
          </p:cNvSpPr>
          <p:nvPr>
            <p:ph type="body" sz="half" idx="3"/>
          </p:nvPr>
        </p:nvSpPr>
        <p:spPr>
          <a:xfrm>
            <a:off x="6193369" y="52560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编辑母版文本样式</a:t>
            </a:r>
          </a:p>
        </p:txBody>
      </p:sp>
      <p:sp>
        <p:nvSpPr>
          <p:cNvPr id="5" name="内容占位符 4"/>
          <p:cNvSpPr>
            <a:spLocks noGrp="1"/>
          </p:cNvSpPr>
          <p:nvPr>
            <p:ph sz="quarter" idx="2"/>
          </p:nvPr>
        </p:nvSpPr>
        <p:spPr>
          <a:xfrm>
            <a:off x="609600" y="1340769"/>
            <a:ext cx="5386917" cy="3874183"/>
          </a:xfrm>
          <a:ln>
            <a:noFill/>
            <a:prstDash val="sysDash"/>
            <a:miter lim="800000"/>
          </a:ln>
        </p:spPr>
        <p:txBody>
          <a:bodyPr/>
          <a:lstStyle>
            <a:lvl1pPr>
              <a:defRPr sz="2400">
                <a:latin typeface="宋体" panose="02010600030101010101" pitchFamily="2" charset="-122"/>
                <a:ea typeface="宋体" panose="02010600030101010101" pitchFamily="2" charset="-122"/>
              </a:defRPr>
            </a:lvl1pPr>
            <a:lvl2pPr>
              <a:defRPr sz="2000">
                <a:latin typeface="宋体" panose="02010600030101010101" pitchFamily="2" charset="-122"/>
                <a:ea typeface="宋体" panose="02010600030101010101" pitchFamily="2" charset="-122"/>
              </a:defRPr>
            </a:lvl2pPr>
            <a:lvl3pPr>
              <a:defRPr sz="1800">
                <a:latin typeface="宋体" panose="02010600030101010101" pitchFamily="2" charset="-122"/>
                <a:ea typeface="宋体" panose="02010600030101010101" pitchFamily="2" charset="-122"/>
              </a:defRPr>
            </a:lvl3pPr>
            <a:lvl4pPr>
              <a:defRPr sz="1600">
                <a:latin typeface="宋体" panose="02010600030101010101" pitchFamily="2" charset="-122"/>
                <a:ea typeface="宋体" panose="02010600030101010101" pitchFamily="2" charset="-122"/>
              </a:defRPr>
            </a:lvl4pPr>
            <a:lvl5pPr>
              <a:defRPr sz="16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6" name="内容占位符 5"/>
          <p:cNvSpPr>
            <a:spLocks noGrp="1"/>
          </p:cNvSpPr>
          <p:nvPr>
            <p:ph sz="quarter" idx="4"/>
          </p:nvPr>
        </p:nvSpPr>
        <p:spPr>
          <a:xfrm>
            <a:off x="6193368" y="1340768"/>
            <a:ext cx="5389033" cy="3874182"/>
          </a:xfrm>
          <a:ln>
            <a:noFill/>
            <a:prstDash val="sysDash"/>
            <a:miter lim="800000"/>
          </a:ln>
        </p:spPr>
        <p:txBody>
          <a:bodyPr/>
          <a:lstStyle>
            <a:lvl1pPr>
              <a:spcBef>
                <a:spcPts val="0"/>
              </a:spcBef>
              <a:defRPr sz="2400">
                <a:latin typeface="宋体" panose="02010600030101010101" pitchFamily="2" charset="-122"/>
                <a:ea typeface="宋体" panose="02010600030101010101" pitchFamily="2" charset="-122"/>
              </a:defRPr>
            </a:lvl1pPr>
            <a:lvl2pPr>
              <a:defRPr sz="2000">
                <a:latin typeface="宋体" panose="02010600030101010101" pitchFamily="2" charset="-122"/>
                <a:ea typeface="宋体" panose="02010600030101010101" pitchFamily="2" charset="-122"/>
              </a:defRPr>
            </a:lvl2pPr>
            <a:lvl3pPr>
              <a:defRPr sz="1800">
                <a:latin typeface="宋体" panose="02010600030101010101" pitchFamily="2" charset="-122"/>
                <a:ea typeface="宋体" panose="02010600030101010101" pitchFamily="2" charset="-122"/>
              </a:defRPr>
            </a:lvl3pPr>
            <a:lvl4pPr>
              <a:defRPr sz="1600">
                <a:latin typeface="宋体" panose="02010600030101010101" pitchFamily="2" charset="-122"/>
                <a:ea typeface="宋体" panose="02010600030101010101" pitchFamily="2" charset="-122"/>
              </a:defRPr>
            </a:lvl4pPr>
            <a:lvl5pPr>
              <a:defRPr sz="16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7" name="日期占位符 6"/>
          <p:cNvSpPr>
            <a:spLocks noGrp="1"/>
          </p:cNvSpPr>
          <p:nvPr>
            <p:ph type="dt" sz="half" idx="10"/>
          </p:nvPr>
        </p:nvSpPr>
        <p:spPr/>
        <p:txBody>
          <a:bodyPr/>
          <a:lstStyle/>
          <a:p>
            <a:fld id="{800896B6-30FD-4113-A55B-F5FE1B3F4582}" type="datetimeFigureOut">
              <a:rPr lang="zh-CN" altLang="en-US" smtClean="0"/>
              <a:t>2024/4/25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EB8A10-961D-4266-B0C3-A44D061FC798}" type="slidenum">
              <a:rPr lang="zh-CN" altLang="en-US" smtClean="0"/>
              <a:t>‹#›</a:t>
            </a:fld>
            <a:endParaRPr lang="zh-CN" altLang="en-US"/>
          </a:p>
        </p:txBody>
      </p:sp>
      <p:pic>
        <p:nvPicPr>
          <p:cNvPr id="14"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519530086"/>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800896B6-30FD-4113-A55B-F5FE1B3F4582}" type="datetimeFigureOut">
              <a:rPr lang="zh-CN" altLang="en-US" smtClean="0"/>
              <a:t>2024/4/25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EB8A10-961D-4266-B0C3-A44D061FC798}" type="slidenum">
              <a:rPr lang="zh-CN" altLang="en-US" smtClean="0"/>
              <a:t>‹#›</a:t>
            </a:fld>
            <a:endParaRPr lang="zh-CN" altLang="en-US"/>
          </a:p>
        </p:txBody>
      </p:sp>
      <p:sp>
        <p:nvSpPr>
          <p:cNvPr id="6" name="标题 5"/>
          <p:cNvSpPr>
            <a:spLocks noGrp="1"/>
          </p:cNvSpPr>
          <p:nvPr>
            <p:ph type="title"/>
          </p:nvPr>
        </p:nvSpPr>
        <p:spPr/>
        <p:txBody>
          <a:bodyPr rtlCol="0"/>
          <a:lstStyle/>
          <a:p>
            <a:r>
              <a:rPr kumimoji="0" lang="zh-CN" altLang="en-US"/>
              <a:t>单击此处编辑母版标题样式</a:t>
            </a:r>
            <a:endParaRPr kumimoji="0" lang="en-US"/>
          </a:p>
        </p:txBody>
      </p:sp>
    </p:spTree>
    <p:extLst>
      <p:ext uri="{BB962C8B-B14F-4D97-AF65-F5344CB8AC3E}">
        <p14:creationId xmlns:p14="http://schemas.microsoft.com/office/powerpoint/2010/main" val="364174102"/>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00896B6-30FD-4113-A55B-F5FE1B3F4582}" type="datetimeFigureOut">
              <a:rPr lang="zh-CN" altLang="en-US" smtClean="0"/>
              <a:t>2024/4/25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0EB8A10-961D-4266-B0C3-A44D061FC798}" type="slidenum">
              <a:rPr lang="zh-CN" altLang="en-US" smtClean="0"/>
              <a:t>‹#›</a:t>
            </a:fld>
            <a:endParaRPr lang="zh-CN" altLang="en-US"/>
          </a:p>
        </p:txBody>
      </p:sp>
    </p:spTree>
    <p:extLst>
      <p:ext uri="{BB962C8B-B14F-4D97-AF65-F5344CB8AC3E}">
        <p14:creationId xmlns:p14="http://schemas.microsoft.com/office/powerpoint/2010/main" val="3402676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174624" y="6115050"/>
            <a:ext cx="11849100" cy="742950"/>
          </a:xfrm>
          <a:prstGeom prst="rect">
            <a:avLst/>
          </a:prstGeom>
        </p:spPr>
      </p:pic>
      <p:sp>
        <p:nvSpPr>
          <p:cNvPr id="2" name="标题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a:t>单击此处编辑母版标题样式</a:t>
            </a:r>
            <a:endParaRPr kumimoji="0" lang="en-US"/>
          </a:p>
        </p:txBody>
      </p:sp>
      <p:sp>
        <p:nvSpPr>
          <p:cNvPr id="3" name="文本占位符 2"/>
          <p:cNvSpPr>
            <a:spLocks noGrp="1"/>
          </p:cNvSpPr>
          <p:nvPr>
            <p:ph type="body" idx="2"/>
          </p:nvPr>
        </p:nvSpPr>
        <p:spPr>
          <a:xfrm>
            <a:off x="5892800" y="5355102"/>
            <a:ext cx="5299456" cy="914400"/>
          </a:xfrm>
        </p:spPr>
        <p:txBody>
          <a:bodyPr/>
          <a:lstStyle>
            <a:lvl1pPr marL="0" indent="0" algn="r">
              <a:buNone/>
              <a:defRPr sz="1600">
                <a:latin typeface="宋体" panose="02010600030101010101" pitchFamily="2" charset="-122"/>
                <a:ea typeface="宋体" panose="02010600030101010101" pitchFamily="2" charset="-122"/>
              </a:defRPr>
            </a:lvl1pPr>
            <a:lvl2pPr>
              <a:buNone/>
              <a:defRPr sz="1200"/>
            </a:lvl2pPr>
            <a:lvl3pPr>
              <a:buNone/>
              <a:defRPr sz="1000"/>
            </a:lvl3pPr>
            <a:lvl4pPr>
              <a:buNone/>
              <a:defRPr sz="900"/>
            </a:lvl4pPr>
            <a:lvl5pPr>
              <a:buNone/>
              <a:defRPr sz="900"/>
            </a:lvl5pPr>
          </a:lstStyle>
          <a:p>
            <a:pPr lvl="0" eaLnBrk="1" latinLnBrk="0" hangingPunct="1"/>
            <a:r>
              <a:rPr kumimoji="0" lang="zh-CN" altLang="en-US"/>
              <a:t>编辑母版文本样式</a:t>
            </a:r>
          </a:p>
        </p:txBody>
      </p:sp>
      <p:sp>
        <p:nvSpPr>
          <p:cNvPr id="4" name="内容占位符 3"/>
          <p:cNvSpPr>
            <a:spLocks noGrp="1"/>
          </p:cNvSpPr>
          <p:nvPr>
            <p:ph sz="half" idx="1"/>
          </p:nvPr>
        </p:nvSpPr>
        <p:spPr>
          <a:xfrm>
            <a:off x="1219200" y="404664"/>
            <a:ext cx="9973056" cy="4441656"/>
          </a:xfrm>
        </p:spPr>
        <p:txBody>
          <a:bodyPr/>
          <a:lstStyle>
            <a:lvl1pPr>
              <a:defRPr sz="3200">
                <a:latin typeface="宋体" panose="02010600030101010101" pitchFamily="2" charset="-122"/>
                <a:ea typeface="宋体" panose="02010600030101010101" pitchFamily="2" charset="-122"/>
              </a:defRPr>
            </a:lvl1pPr>
            <a:lvl2pPr>
              <a:defRPr sz="2800">
                <a:latin typeface="宋体" panose="02010600030101010101" pitchFamily="2" charset="-122"/>
                <a:ea typeface="宋体" panose="02010600030101010101" pitchFamily="2" charset="-122"/>
              </a:defRPr>
            </a:lvl2pPr>
            <a:lvl3pPr>
              <a:defRPr sz="2400">
                <a:latin typeface="宋体" panose="02010600030101010101" pitchFamily="2" charset="-122"/>
                <a:ea typeface="宋体" panose="02010600030101010101" pitchFamily="2" charset="-122"/>
              </a:defRPr>
            </a:lvl3pPr>
            <a:lvl4pPr>
              <a:defRPr sz="2000">
                <a:latin typeface="宋体" panose="02010600030101010101" pitchFamily="2" charset="-122"/>
                <a:ea typeface="宋体" panose="02010600030101010101" pitchFamily="2" charset="-122"/>
              </a:defRPr>
            </a:lvl4pPr>
            <a:lvl5pPr>
              <a:defRPr sz="20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5" name="日期占位符 4"/>
          <p:cNvSpPr>
            <a:spLocks noGrp="1"/>
          </p:cNvSpPr>
          <p:nvPr>
            <p:ph type="dt" sz="half" idx="10"/>
          </p:nvPr>
        </p:nvSpPr>
        <p:spPr>
          <a:xfrm>
            <a:off x="8969376" y="6407944"/>
            <a:ext cx="2560320" cy="365760"/>
          </a:xfrm>
        </p:spPr>
        <p:txBody>
          <a:bodyPr/>
          <a:lstStyle/>
          <a:p>
            <a:fld id="{800896B6-30FD-4113-A55B-F5FE1B3F4582}" type="datetimeFigureOut">
              <a:rPr lang="zh-CN" altLang="en-US" smtClean="0"/>
              <a:t>2024/4/25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EB8A10-961D-4266-B0C3-A44D061FC798}" type="slidenum">
              <a:rPr lang="zh-CN" altLang="en-US" smtClean="0"/>
              <a:t>‹#›</a:t>
            </a:fld>
            <a:endParaRPr lang="zh-CN" altLang="en-US"/>
          </a:p>
        </p:txBody>
      </p:sp>
      <p:pic>
        <p:nvPicPr>
          <p:cNvPr id="11"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2640703513"/>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pic>
        <p:nvPicPr>
          <p:cNvPr id="16" name="图片 15"/>
          <p:cNvPicPr>
            <a:picLocks noChangeAspect="1"/>
          </p:cNvPicPr>
          <p:nvPr/>
        </p:nvPicPr>
        <p:blipFill>
          <a:blip r:embed="rId2"/>
          <a:stretch>
            <a:fillRect/>
          </a:stretch>
        </p:blipFill>
        <p:spPr>
          <a:xfrm>
            <a:off x="174624" y="6115050"/>
            <a:ext cx="11849100" cy="742950"/>
          </a:xfrm>
          <a:prstGeom prst="rect">
            <a:avLst/>
          </a:prstGeom>
        </p:spPr>
      </p:pic>
      <p:sp>
        <p:nvSpPr>
          <p:cNvPr id="4" name="文本占位符 3"/>
          <p:cNvSpPr>
            <a:spLocks noGrp="1"/>
          </p:cNvSpPr>
          <p:nvPr>
            <p:ph type="body" sz="half" idx="2"/>
          </p:nvPr>
        </p:nvSpPr>
        <p:spPr>
          <a:xfrm>
            <a:off x="1521643" y="5443402"/>
            <a:ext cx="95504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a:t>编辑母版文本样式</a:t>
            </a:r>
          </a:p>
        </p:txBody>
      </p:sp>
      <p:sp>
        <p:nvSpPr>
          <p:cNvPr id="3" name="图片占位符 2"/>
          <p:cNvSpPr>
            <a:spLocks noGrp="1"/>
          </p:cNvSpPr>
          <p:nvPr>
            <p:ph type="pic" idx="1"/>
          </p:nvPr>
        </p:nvSpPr>
        <p:spPr>
          <a:xfrm>
            <a:off x="304800" y="548680"/>
            <a:ext cx="11582400" cy="4030408"/>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fld id="{800896B6-30FD-4113-A55B-F5FE1B3F4582}" type="datetimeFigureOut">
              <a:rPr lang="zh-CN" altLang="en-US" smtClean="0"/>
              <a:t>2024/4/25</a:t>
            </a:fld>
            <a:endParaRPr lang="zh-CN" altLang="en-US"/>
          </a:p>
        </p:txBody>
      </p:sp>
      <p:sp>
        <p:nvSpPr>
          <p:cNvPr id="6" name="页脚占位符 5"/>
          <p:cNvSpPr>
            <a:spLocks noGrp="1"/>
          </p:cNvSpPr>
          <p:nvPr>
            <p:ph type="ftr" sz="quarter" idx="11"/>
          </p:nvPr>
        </p:nvSpPr>
        <p:spPr>
          <a:xfrm>
            <a:off x="5840097" y="6407945"/>
            <a:ext cx="3134241" cy="365125"/>
          </a:xfrm>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40EB8A10-961D-4266-B0C3-A44D061FC798}" type="slidenum">
              <a:rPr lang="zh-CN" altLang="en-US" smtClean="0"/>
              <a:t>‹#›</a:t>
            </a:fld>
            <a:endParaRPr lang="zh-CN" altLang="en-US"/>
          </a:p>
        </p:txBody>
      </p:sp>
      <p:sp>
        <p:nvSpPr>
          <p:cNvPr id="2" name="标题 1"/>
          <p:cNvSpPr>
            <a:spLocks noGrp="1"/>
          </p:cNvSpPr>
          <p:nvPr>
            <p:ph type="title"/>
          </p:nvPr>
        </p:nvSpPr>
        <p:spPr>
          <a:xfrm>
            <a:off x="304800"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a:t>单击此处编辑母版标题样式</a:t>
            </a:r>
            <a:endParaRPr kumimoji="0" lang="en-US" dirty="0"/>
          </a:p>
        </p:txBody>
      </p:sp>
      <p:sp>
        <p:nvSpPr>
          <p:cNvPr id="12" name="燕尾形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13" name="燕尾形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pic>
        <p:nvPicPr>
          <p:cNvPr id="14"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1066500193"/>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p:nvPicPr>
        <p:blipFill>
          <a:blip r:embed="rId14"/>
          <a:stretch>
            <a:fillRect/>
          </a:stretch>
        </p:blipFill>
        <p:spPr>
          <a:xfrm>
            <a:off x="174624" y="6115050"/>
            <a:ext cx="11849100" cy="742950"/>
          </a:xfrm>
          <a:prstGeom prst="rect">
            <a:avLst/>
          </a:prstGeom>
        </p:spPr>
      </p:pic>
      <p:sp>
        <p:nvSpPr>
          <p:cNvPr id="9" name="标题占位符 8"/>
          <p:cNvSpPr>
            <a:spLocks noGrp="1"/>
          </p:cNvSpPr>
          <p:nvPr>
            <p:ph type="title"/>
          </p:nvPr>
        </p:nvSpPr>
        <p:spPr>
          <a:xfrm>
            <a:off x="609600" y="332656"/>
            <a:ext cx="10972800" cy="864096"/>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dirty="0"/>
              <a:t>单击此处编辑母版标题样式</a:t>
            </a:r>
            <a:endParaRPr kumimoji="0" lang="en-US" dirty="0"/>
          </a:p>
        </p:txBody>
      </p:sp>
      <p:sp>
        <p:nvSpPr>
          <p:cNvPr id="30" name="文本占位符 29"/>
          <p:cNvSpPr>
            <a:spLocks noGrp="1"/>
          </p:cNvSpPr>
          <p:nvPr>
            <p:ph type="body" idx="1"/>
          </p:nvPr>
        </p:nvSpPr>
        <p:spPr>
          <a:xfrm>
            <a:off x="609600" y="1268761"/>
            <a:ext cx="10972800" cy="4738531"/>
          </a:xfrm>
          <a:prstGeom prst="rect">
            <a:avLst/>
          </a:prstGeom>
        </p:spPr>
        <p:txBody>
          <a:bodyPr vert="horz">
            <a:normAutofit/>
          </a:bodyPr>
          <a:lstStyle/>
          <a:p>
            <a:pPr lvl="0" eaLnBrk="1" latinLnBrk="0" hangingPunct="1"/>
            <a:r>
              <a:rPr kumimoji="0" lang="zh-CN" altLang="en-US" dirty="0"/>
              <a:t>单击此处编辑母版文本样式</a:t>
            </a:r>
          </a:p>
          <a:p>
            <a:pPr lvl="1" eaLnBrk="1" latinLnBrk="0" hangingPunct="1"/>
            <a:r>
              <a:rPr kumimoji="0" lang="zh-CN" altLang="en-US" dirty="0"/>
              <a:t>第二级</a:t>
            </a:r>
          </a:p>
          <a:p>
            <a:pPr lvl="2" eaLnBrk="1" latinLnBrk="0" hangingPunct="1"/>
            <a:r>
              <a:rPr kumimoji="0" lang="zh-CN" altLang="en-US" dirty="0"/>
              <a:t>第三级</a:t>
            </a:r>
          </a:p>
          <a:p>
            <a:pPr lvl="3" eaLnBrk="1" latinLnBrk="0" hangingPunct="1"/>
            <a:r>
              <a:rPr kumimoji="0" lang="zh-CN" altLang="en-US" dirty="0"/>
              <a:t>第四级</a:t>
            </a:r>
          </a:p>
          <a:p>
            <a:pPr lvl="4" eaLnBrk="1" latinLnBrk="0" hangingPunct="1"/>
            <a:r>
              <a:rPr kumimoji="0" lang="zh-CN" altLang="en-US" dirty="0"/>
              <a:t>第五级</a:t>
            </a:r>
            <a:endParaRPr kumimoji="0" lang="en-US" dirty="0"/>
          </a:p>
        </p:txBody>
      </p:sp>
      <p:sp>
        <p:nvSpPr>
          <p:cNvPr id="10" name="日期占位符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lstStyle>
          <a:p>
            <a:fld id="{800896B6-30FD-4113-A55B-F5FE1B3F4582}" type="datetimeFigureOut">
              <a:rPr lang="zh-CN" altLang="en-US" smtClean="0"/>
              <a:t>2024/4/25</a:t>
            </a:fld>
            <a:endParaRPr lang="zh-CN" altLang="en-US"/>
          </a:p>
        </p:txBody>
      </p:sp>
      <p:sp>
        <p:nvSpPr>
          <p:cNvPr id="22" name="页脚占位符 21"/>
          <p:cNvSpPr>
            <a:spLocks noGrp="1"/>
          </p:cNvSpPr>
          <p:nvPr>
            <p:ph type="ftr" sz="quarter" idx="3"/>
          </p:nvPr>
        </p:nvSpPr>
        <p:spPr>
          <a:xfrm>
            <a:off x="5840097" y="6407945"/>
            <a:ext cx="313424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8" name="灯片编号占位符 17"/>
          <p:cNvSpPr>
            <a:spLocks noGrp="1"/>
          </p:cNvSpPr>
          <p:nvPr>
            <p:ph type="sldNum" sz="quarter" idx="4"/>
          </p:nvPr>
        </p:nvSpPr>
        <p:spPr>
          <a:xfrm>
            <a:off x="11529696" y="6407945"/>
            <a:ext cx="487680" cy="365125"/>
          </a:xfrm>
          <a:prstGeom prst="rect">
            <a:avLst/>
          </a:prstGeom>
        </p:spPr>
        <p:txBody>
          <a:bodyPr vert="horz" anchor="b"/>
          <a:lstStyle>
            <a:lvl1pPr algn="r" eaLnBrk="1" latinLnBrk="0" hangingPunct="1">
              <a:defRPr kumimoji="0" sz="1000" b="0">
                <a:solidFill>
                  <a:schemeClr val="tx1"/>
                </a:solidFill>
              </a:defRPr>
            </a:lvl1pPr>
          </a:lstStyle>
          <a:p>
            <a:fld id="{40EB8A10-961D-4266-B0C3-A44D061FC798}" type="slidenum">
              <a:rPr lang="zh-CN" altLang="en-US" smtClean="0"/>
              <a:t>‹#›</a:t>
            </a:fld>
            <a:endParaRPr lang="zh-CN" altLang="en-US"/>
          </a:p>
        </p:txBody>
      </p:sp>
      <p:pic>
        <p:nvPicPr>
          <p:cNvPr id="3" name="Picture 3"/>
          <p:cNvPicPr>
            <a:picLocks noChangeAspect="1" noChangeArrowheads="1"/>
          </p:cNvPicPr>
          <p:nvPr/>
        </p:nvPicPr>
        <p:blipFill>
          <a:blip r:embed="rId15"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120128051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b="1" kern="1200">
          <a:solidFill>
            <a:schemeClr val="tx1"/>
          </a:solidFill>
          <a:latin typeface="宋体" panose="02010600030101010101" pitchFamily="2" charset="-122"/>
          <a:ea typeface="宋体" panose="02010600030101010101" pitchFamily="2" charset="-122"/>
          <a:cs typeface="+mn-cs"/>
        </a:defRPr>
      </a:lvl1pPr>
      <a:lvl2pPr marL="621665" indent="-228600" algn="l" rtl="0" eaLnBrk="1" latinLnBrk="0" hangingPunct="1">
        <a:spcBef>
          <a:spcPts val="325"/>
        </a:spcBef>
        <a:buClr>
          <a:schemeClr val="accent1"/>
        </a:buClr>
        <a:buFont typeface="Verdana" panose="020B0604030504040204"/>
        <a:buChar char="◦"/>
        <a:defRPr kumimoji="0" sz="2300" b="1" kern="1200">
          <a:solidFill>
            <a:schemeClr val="tx1"/>
          </a:solidFill>
          <a:latin typeface="宋体" panose="02010600030101010101" pitchFamily="2" charset="-122"/>
          <a:ea typeface="宋体" panose="02010600030101010101" pitchFamily="2" charset="-122"/>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b="1" kern="1200">
          <a:solidFill>
            <a:schemeClr val="tx1"/>
          </a:solidFill>
          <a:latin typeface="宋体" panose="02010600030101010101" pitchFamily="2" charset="-122"/>
          <a:ea typeface="宋体" panose="02010600030101010101" pitchFamily="2" charset="-122"/>
          <a:cs typeface="+mn-cs"/>
        </a:defRPr>
      </a:lvl3pPr>
      <a:lvl4pPr marL="1143000" indent="-228600" algn="l" rtl="0" eaLnBrk="1" latinLnBrk="0" hangingPunct="1">
        <a:spcBef>
          <a:spcPts val="350"/>
        </a:spcBef>
        <a:buClr>
          <a:schemeClr val="accent2"/>
        </a:buClr>
        <a:buFont typeface="Wingdings 2" panose="05020102010507070707"/>
        <a:buChar char=""/>
        <a:defRPr kumimoji="0" sz="1900" b="1" kern="1200">
          <a:solidFill>
            <a:schemeClr val="tx1"/>
          </a:solidFill>
          <a:latin typeface="宋体" panose="02010600030101010101" pitchFamily="2" charset="-122"/>
          <a:ea typeface="宋体" panose="02010600030101010101" pitchFamily="2" charset="-122"/>
          <a:cs typeface="+mn-cs"/>
        </a:defRPr>
      </a:lvl4pPr>
      <a:lvl5pPr marL="1371600" indent="-228600" algn="l" rtl="0" eaLnBrk="1" latinLnBrk="0" hangingPunct="1">
        <a:spcBef>
          <a:spcPts val="350"/>
        </a:spcBef>
        <a:buClr>
          <a:schemeClr val="accent2"/>
        </a:buClr>
        <a:buFont typeface="Wingdings 2" panose="05020102010507070707"/>
        <a:buChar char=""/>
        <a:defRPr kumimoji="0" sz="1800" b="1" kern="1200">
          <a:solidFill>
            <a:schemeClr val="tx1"/>
          </a:solidFill>
          <a:latin typeface="宋体" panose="02010600030101010101" pitchFamily="2" charset="-122"/>
          <a:ea typeface="宋体" panose="02010600030101010101" pitchFamily="2" charset="-122"/>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hyperlink" Target="https://www.pkulaw.com/chl/javascript:SLC(256346,0)"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hyperlink" Target="http://www.pkulaw.cn/javascript:SLC(15020,0)" TargetMode="Externa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D49E9D-14F6-459C-9F15-448037C7E7C0}"/>
              </a:ext>
            </a:extLst>
          </p:cNvPr>
          <p:cNvSpPr>
            <a:spLocks noGrp="1"/>
          </p:cNvSpPr>
          <p:nvPr>
            <p:ph type="ctrTitle"/>
          </p:nvPr>
        </p:nvSpPr>
        <p:spPr/>
        <p:txBody>
          <a:bodyPr>
            <a:normAutofit/>
          </a:bodyPr>
          <a:lstStyle/>
          <a:p>
            <a:pPr marR="0" rtl="0"/>
            <a:r>
              <a:rPr lang="zh-CN" altLang="en-US" b="0" i="0" u="none" strike="noStrike" kern="2200" baseline="0" dirty="0">
                <a:latin typeface="仿宋" panose="02010609060101010101" pitchFamily="49" charset="-122"/>
                <a:ea typeface="仿宋" panose="02010609060101010101" pitchFamily="49" charset="-122"/>
              </a:rPr>
              <a:t>第四章 妇女、未成年人、老年人、残疾人保障法规与政策</a:t>
            </a:r>
          </a:p>
        </p:txBody>
      </p:sp>
      <p:sp>
        <p:nvSpPr>
          <p:cNvPr id="4" name="副标题 3">
            <a:extLst>
              <a:ext uri="{FF2B5EF4-FFF2-40B4-BE49-F238E27FC236}">
                <a16:creationId xmlns:a16="http://schemas.microsoft.com/office/drawing/2014/main" id="{1835AF86-200D-4D83-B312-E3098AEF46DF}"/>
              </a:ext>
            </a:extLst>
          </p:cNvPr>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314095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CBB7BA-5717-4765-B60B-138BF497B94E}"/>
              </a:ext>
            </a:extLst>
          </p:cNvPr>
          <p:cNvSpPr>
            <a:spLocks noGrp="1"/>
          </p:cNvSpPr>
          <p:nvPr>
            <p:ph type="title"/>
          </p:nvPr>
        </p:nvSpPr>
        <p:spPr/>
        <p:txBody>
          <a:bodyPr/>
          <a:lstStyle/>
          <a:p>
            <a:pPr marR="0" rtl="0"/>
            <a:r>
              <a:rPr lang="zh-CN" altLang="en-US" b="0" i="0" u="none" strike="noStrike" kern="2200" baseline="0" dirty="0">
                <a:latin typeface="仿宋" panose="02010609060101010101" pitchFamily="49" charset="-122"/>
                <a:ea typeface="仿宋" panose="02010609060101010101" pitchFamily="49" charset="-122"/>
              </a:rPr>
              <a:t>第二节 未成年人权益保障</a:t>
            </a:r>
          </a:p>
        </p:txBody>
      </p:sp>
      <p:sp>
        <p:nvSpPr>
          <p:cNvPr id="3" name="文本占位符 2">
            <a:extLst>
              <a:ext uri="{FF2B5EF4-FFF2-40B4-BE49-F238E27FC236}">
                <a16:creationId xmlns:a16="http://schemas.microsoft.com/office/drawing/2014/main" id="{0EBC5603-3464-4B47-B1A0-892C9943A79D}"/>
              </a:ext>
            </a:extLst>
          </p:cNvPr>
          <p:cNvSpPr>
            <a:spLocks noGrp="1"/>
          </p:cNvSpPr>
          <p:nvPr>
            <p:ph type="body" idx="1"/>
          </p:nvPr>
        </p:nvSpPr>
        <p:spPr/>
        <p:txBody>
          <a:bodyPr>
            <a:normAutofit/>
          </a:bodyPr>
          <a:lstStyle/>
          <a:p>
            <a:pPr marR="0" lvl="3" rtl="0"/>
            <a:r>
              <a:rPr lang="en-US" altLang="zh-CN" b="0" i="0" u="none" strike="noStrike" baseline="0" dirty="0">
                <a:latin typeface="Times New Roman" panose="02020603050405020304" pitchFamily="18" charset="0"/>
                <a:ea typeface="宋体" panose="02010600030101010101" pitchFamily="2" charset="-122"/>
              </a:rPr>
              <a:t>《</a:t>
            </a:r>
            <a:r>
              <a:rPr lang="zh-CN" altLang="en-US" b="0" i="0" u="none" strike="noStrike" baseline="0" dirty="0">
                <a:latin typeface="Times New Roman" panose="02020603050405020304" pitchFamily="18" charset="0"/>
                <a:ea typeface="宋体" panose="02010600030101010101" pitchFamily="2" charset="-122"/>
              </a:rPr>
              <a:t>中华人民共和国未成年人保护法</a:t>
            </a:r>
            <a:r>
              <a:rPr lang="en-US" altLang="zh-CN" b="0" i="0" u="none" strike="noStrike" baseline="0" dirty="0">
                <a:latin typeface="Times New Roman" panose="02020603050405020304" pitchFamily="18" charset="0"/>
                <a:ea typeface="宋体" panose="02010600030101010101" pitchFamily="2" charset="-122"/>
              </a:rPr>
              <a:t>》</a:t>
            </a:r>
            <a:r>
              <a:rPr lang="zh-CN" altLang="en-US" b="0" i="0" u="none" strike="noStrike" baseline="0" dirty="0">
                <a:solidFill>
                  <a:srgbClr val="333333"/>
                </a:solidFill>
                <a:latin typeface="Times New Roman" panose="02020603050405020304" pitchFamily="18" charset="0"/>
                <a:ea typeface="宋体" panose="02010600030101010101" pitchFamily="2" charset="-122"/>
              </a:rPr>
              <a:t>（下文简称</a:t>
            </a:r>
            <a:r>
              <a:rPr lang="en-US" altLang="zh-CN" b="0" i="0" u="none" strike="noStrike" baseline="0" dirty="0">
                <a:solidFill>
                  <a:srgbClr val="333333"/>
                </a:solidFill>
                <a:latin typeface="Times New Roman" panose="02020603050405020304" pitchFamily="18" charset="0"/>
                <a:ea typeface="宋体" panose="02010600030101010101" pitchFamily="2" charset="-122"/>
              </a:rPr>
              <a:t>《</a:t>
            </a:r>
            <a:r>
              <a:rPr lang="zh-CN" altLang="en-US" b="0" i="0" u="none" strike="noStrike" kern="100" baseline="0" dirty="0">
                <a:solidFill>
                  <a:srgbClr val="333333"/>
                </a:solidFill>
                <a:latin typeface="Times New Roman" panose="02020603050405020304" pitchFamily="18" charset="0"/>
                <a:ea typeface="宋体" panose="02010600030101010101" pitchFamily="2" charset="-122"/>
              </a:rPr>
              <a:t>未成年人保护法</a:t>
            </a:r>
            <a:r>
              <a:rPr lang="en-US" altLang="zh-CN" b="0" i="0" u="none" strike="noStrike" kern="100" baseline="0" dirty="0">
                <a:solidFill>
                  <a:srgbClr val="333333"/>
                </a:solidFill>
                <a:latin typeface="Times New Roman" panose="02020603050405020304" pitchFamily="18" charset="0"/>
                <a:ea typeface="宋体" panose="02010600030101010101" pitchFamily="2" charset="-122"/>
              </a:rPr>
              <a:t>》</a:t>
            </a:r>
            <a:r>
              <a:rPr lang="zh-CN" altLang="en-US" b="0" i="0" u="none" strike="noStrike" kern="100" baseline="0" dirty="0">
                <a:solidFill>
                  <a:srgbClr val="333333"/>
                </a:solidFill>
                <a:latin typeface="Times New Roman" panose="02020603050405020304" pitchFamily="18" charset="0"/>
                <a:ea typeface="宋体" panose="02010600030101010101" pitchFamily="2" charset="-122"/>
              </a:rPr>
              <a:t>）中指出，未成年是指未满十八周岁的公民。</a:t>
            </a:r>
          </a:p>
          <a:p>
            <a:pPr marR="0" lvl="3" rtl="0"/>
            <a:r>
              <a:rPr lang="zh-CN" altLang="en-US" b="0" i="0" u="none" strike="noStrike" baseline="0" dirty="0">
                <a:solidFill>
                  <a:srgbClr val="333333"/>
                </a:solidFill>
                <a:latin typeface="Times New Roman" panose="02020603050405020304" pitchFamily="18" charset="0"/>
                <a:ea typeface="宋体" panose="02010600030101010101" pitchFamily="2" charset="-122"/>
              </a:rPr>
              <a:t>此外，为了保护未成年人的合法权益，促进未成年人健康成长，我国出台了</a:t>
            </a:r>
            <a:r>
              <a:rPr lang="en-US" altLang="zh-CN" b="0" i="0" u="none" strike="noStrike" baseline="0" dirty="0">
                <a:solidFill>
                  <a:srgbClr val="333333"/>
                </a:solidFill>
                <a:latin typeface="Times New Roman" panose="02020603050405020304" pitchFamily="18" charset="0"/>
                <a:ea typeface="宋体" panose="02010600030101010101" pitchFamily="2" charset="-122"/>
              </a:rPr>
              <a:t>《</a:t>
            </a:r>
            <a:r>
              <a:rPr lang="zh-CN" altLang="en-US" b="0" i="0" u="none" strike="noStrike" baseline="0" dirty="0">
                <a:solidFill>
                  <a:srgbClr val="333333"/>
                </a:solidFill>
                <a:latin typeface="Times New Roman" panose="02020603050405020304" pitchFamily="18" charset="0"/>
                <a:ea typeface="宋体" panose="02010600030101010101" pitchFamily="2" charset="-122"/>
              </a:rPr>
              <a:t>中华人民共和国预防未成年人犯罪法</a:t>
            </a:r>
            <a:r>
              <a:rPr lang="en-US" altLang="zh-CN" b="0" i="0" u="none" strike="noStrike" baseline="0" dirty="0">
                <a:solidFill>
                  <a:srgbClr val="333333"/>
                </a:solidFill>
                <a:latin typeface="Times New Roman" panose="02020603050405020304" pitchFamily="18" charset="0"/>
                <a:ea typeface="宋体" panose="02010600030101010101" pitchFamily="2" charset="-122"/>
              </a:rPr>
              <a:t>》</a:t>
            </a:r>
            <a:r>
              <a:rPr lang="zh-CN" altLang="en-US" b="0" i="0" u="none" strike="noStrike" baseline="0" dirty="0">
                <a:solidFill>
                  <a:srgbClr val="333333"/>
                </a:solidFill>
                <a:latin typeface="Times New Roman" panose="02020603050405020304" pitchFamily="18" charset="0"/>
                <a:ea typeface="宋体" panose="02010600030101010101" pitchFamily="2" charset="-122"/>
              </a:rPr>
              <a:t>（下文简称</a:t>
            </a:r>
            <a:r>
              <a:rPr lang="en-US" altLang="zh-CN" b="0" i="0" u="none" strike="noStrike" baseline="0" dirty="0">
                <a:solidFill>
                  <a:srgbClr val="333333"/>
                </a:solidFill>
                <a:latin typeface="Times New Roman" panose="02020603050405020304" pitchFamily="18" charset="0"/>
                <a:ea typeface="宋体" panose="02010600030101010101" pitchFamily="2" charset="-122"/>
              </a:rPr>
              <a:t>《</a:t>
            </a:r>
            <a:r>
              <a:rPr lang="zh-CN" altLang="en-US" b="0" i="0" u="none" strike="noStrike" baseline="0" dirty="0">
                <a:solidFill>
                  <a:srgbClr val="333333"/>
                </a:solidFill>
                <a:latin typeface="Times New Roman" panose="02020603050405020304" pitchFamily="18" charset="0"/>
                <a:ea typeface="宋体" panose="02010600030101010101" pitchFamily="2" charset="-122"/>
              </a:rPr>
              <a:t>预防</a:t>
            </a:r>
            <a:r>
              <a:rPr lang="zh-CN" altLang="en-US" b="0" i="0" u="none" strike="noStrike" kern="100" baseline="0" dirty="0">
                <a:solidFill>
                  <a:srgbClr val="333333"/>
                </a:solidFill>
                <a:latin typeface="Times New Roman" panose="02020603050405020304" pitchFamily="18" charset="0"/>
                <a:ea typeface="宋体" panose="02010600030101010101" pitchFamily="2" charset="-122"/>
              </a:rPr>
              <a:t>未成年人犯罪法</a:t>
            </a:r>
            <a:r>
              <a:rPr lang="en-US" altLang="zh-CN" b="0" i="0" u="none" strike="noStrike" kern="100" baseline="0" dirty="0">
                <a:solidFill>
                  <a:srgbClr val="333333"/>
                </a:solidFill>
                <a:latin typeface="Times New Roman" panose="02020603050405020304" pitchFamily="18" charset="0"/>
                <a:ea typeface="宋体" panose="02010600030101010101" pitchFamily="2" charset="-122"/>
              </a:rPr>
              <a:t>》</a:t>
            </a:r>
            <a:r>
              <a:rPr lang="zh-CN" altLang="en-US" b="0" i="0" u="none" strike="noStrike" kern="100" baseline="0" dirty="0">
                <a:solidFill>
                  <a:srgbClr val="333333"/>
                </a:solidFill>
                <a:latin typeface="Times New Roman" panose="02020603050405020304" pitchFamily="18" charset="0"/>
                <a:ea typeface="宋体" panose="02010600030101010101" pitchFamily="2" charset="-122"/>
              </a:rPr>
              <a:t>），有效地预防未成年人犯罪，保障未成年人身心健康，培养未成年人的良好品行。</a:t>
            </a:r>
            <a:endParaRPr lang="en-US" altLang="zh-CN" b="0" i="0" u="none" strike="noStrike" kern="100" baseline="0" dirty="0">
              <a:solidFill>
                <a:srgbClr val="333333"/>
              </a:solidFill>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961143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8F97CC-1F90-4FEC-9F6A-9C46745DBCF1}"/>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00F7B8F6-A9C7-4629-94D4-C3303C6A0F10}"/>
              </a:ext>
            </a:extLst>
          </p:cNvPr>
          <p:cNvSpPr>
            <a:spLocks noGrp="1"/>
          </p:cNvSpPr>
          <p:nvPr>
            <p:ph type="body" idx="1"/>
          </p:nvPr>
        </p:nvSpPr>
        <p:spPr/>
        <p:txBody>
          <a:bodyPr>
            <a:normAutofit fontScale="77500" lnSpcReduction="20000"/>
          </a:bodyPr>
          <a:lstStyle/>
          <a:p>
            <a:pPr marR="0" lvl="0" rtl="0"/>
            <a:r>
              <a:rPr lang="zh-CN" altLang="en-US" b="0" i="0" u="none" strike="noStrike" kern="100" baseline="0" dirty="0">
                <a:latin typeface="Calibri Light" panose="020F0302020204030204" pitchFamily="34" charset="0"/>
                <a:ea typeface="宋体" panose="02010600030101010101" pitchFamily="2" charset="-122"/>
              </a:rPr>
              <a:t>一、未成年人合法权益的主要内容</a:t>
            </a:r>
          </a:p>
          <a:p>
            <a:pPr marR="0" lvl="2" rtl="0"/>
            <a:r>
              <a:rPr lang="zh-CN" altLang="en-US" b="0" i="0" u="none" strike="noStrike" kern="100" baseline="0" dirty="0">
                <a:latin typeface="Calibri Light" panose="020F0302020204030204" pitchFamily="34" charset="0"/>
                <a:ea typeface="宋体" panose="02010600030101010101" pitchFamily="2" charset="-122"/>
              </a:rPr>
              <a:t>未成年人依法平等地享有各项权利，不因本人及其父母或者其他监护人的民族、种族、性别、户籍、职业、宗教信仰、教育程度、家庭状况、身心健康状况等受到歧视。</a:t>
            </a:r>
          </a:p>
          <a:p>
            <a:pPr marR="0" lvl="1" rtl="0"/>
            <a:r>
              <a:rPr lang="zh-CN" altLang="en-US" b="0" i="0" u="none" strike="noStrike" kern="100" baseline="0" dirty="0">
                <a:latin typeface="Times New Roman" panose="02020603050405020304" pitchFamily="18" charset="0"/>
                <a:ea typeface="宋体" panose="02010600030101010101" pitchFamily="2" charset="-122"/>
              </a:rPr>
              <a:t>（一）生存权</a:t>
            </a:r>
          </a:p>
          <a:p>
            <a:pPr marR="0" lvl="2" rtl="0"/>
            <a:r>
              <a:rPr lang="zh-CN" altLang="en-US" b="0" i="0" u="none" strike="noStrike" kern="100" baseline="0" dirty="0">
                <a:latin typeface="Calibri Light" panose="020F0302020204030204" pitchFamily="34" charset="0"/>
                <a:ea typeface="宋体" panose="02010600030101010101" pitchFamily="2" charset="-122"/>
              </a:rPr>
              <a:t>“生存权是指作为独立的有尊严的人类成员在社会中生活和存在的权利。”即未成年人享有获得生存所必需的各种条件的权利，包括基本的生活水准、医疗保健和获得父母照料等权利。对于孤儿和流浪未成年人，儿童救助机构应当为其提供必要的生存条件。</a:t>
            </a:r>
          </a:p>
          <a:p>
            <a:pPr marR="0" lvl="1" rtl="0"/>
            <a:r>
              <a:rPr lang="zh-CN" altLang="en-US" b="0" i="0" u="none" strike="noStrike" kern="100" baseline="0" dirty="0">
                <a:latin typeface="Times New Roman" panose="02020603050405020304" pitchFamily="18" charset="0"/>
                <a:ea typeface="宋体" panose="02010600030101010101" pitchFamily="2" charset="-122"/>
              </a:rPr>
              <a:t>（二）发展权</a:t>
            </a:r>
          </a:p>
          <a:p>
            <a:pPr marR="0" lvl="2" rtl="0"/>
            <a:r>
              <a:rPr lang="zh-CN" altLang="en-US" b="0" i="0" u="none" strike="noStrike" kern="100" baseline="0" dirty="0">
                <a:latin typeface="Calibri Light" panose="020F0302020204030204" pitchFamily="34" charset="0"/>
                <a:ea typeface="宋体" panose="02010600030101010101" pitchFamily="2" charset="-122"/>
              </a:rPr>
              <a:t>发展权是指“未成年享有足以促进未成年人生理、心理、精神、道德和社会发展水平的生活水平和接受与其心理发展水平相适应的教育的权利。”，具体包括受教育权、文化方面的权利等。学校应当与未成年学生的父母或者其他监护人相互配合，保障未成年学生的休息、娱乐和体育锻炼时间，合理安排其学习时间。</a:t>
            </a:r>
          </a:p>
          <a:p>
            <a:pPr marR="0" lvl="1" rtl="0"/>
            <a:r>
              <a:rPr lang="zh-CN" altLang="en-US" b="0" i="0" u="none" strike="noStrike" kern="100" baseline="0" dirty="0">
                <a:latin typeface="Times New Roman" panose="02020603050405020304" pitchFamily="18" charset="0"/>
                <a:ea typeface="宋体" panose="02010600030101010101" pitchFamily="2" charset="-122"/>
              </a:rPr>
              <a:t>（三）受保护权</a:t>
            </a:r>
          </a:p>
          <a:p>
            <a:pPr marR="0" lvl="2" rtl="0"/>
            <a:r>
              <a:rPr lang="zh-CN" altLang="en-US" b="0" i="0" u="none" strike="noStrike" kern="100" baseline="0" dirty="0">
                <a:latin typeface="Calibri Light" panose="020F0302020204030204" pitchFamily="34" charset="0"/>
                <a:ea typeface="宋体" panose="02010600030101010101" pitchFamily="2" charset="-122"/>
              </a:rPr>
              <a:t>“受保护权是指未成年人依法接受来自家庭、社区、社会组织和整个社会的特别保护，使其免受伤害、破坏或有害的影响的权利。”未成年人享有不受歧视、剥削、非人道待遇对待的权利，以及失去家庭、流浪乞讨等生活无着未成年人享有被特殊保护的权利。</a:t>
            </a:r>
          </a:p>
          <a:p>
            <a:pPr marR="0" lvl="1" rtl="0"/>
            <a:r>
              <a:rPr lang="zh-CN" altLang="en-US" b="0" i="0" u="none" strike="noStrike" kern="100" baseline="0" dirty="0">
                <a:latin typeface="Times New Roman" panose="02020603050405020304" pitchFamily="18" charset="0"/>
                <a:ea typeface="宋体" panose="02010600030101010101" pitchFamily="2" charset="-122"/>
              </a:rPr>
              <a:t>（四）参与权</a:t>
            </a:r>
          </a:p>
          <a:p>
            <a:pPr marR="0" lvl="2" rtl="0"/>
            <a:r>
              <a:rPr lang="zh-CN" altLang="en-US" b="0" i="0" u="none" strike="noStrike" kern="100" baseline="0" dirty="0">
                <a:latin typeface="Calibri Light" panose="020F0302020204030204" pitchFamily="34" charset="0"/>
                <a:ea typeface="宋体" panose="02010600030101010101" pitchFamily="2" charset="-122"/>
              </a:rPr>
              <a:t>“参与权指未成年人参加各种社会生活和与自身利益相关的社会活动，并通过发表言论和采取行动对其产生影响的权利。” 这一权利旨在使未成年人能够了解自身的处境，并提高表达和处事能力，是实现未成年人合法权益的重要条件。</a:t>
            </a:r>
            <a:endParaRPr lang="en-US" altLang="zh-CN" b="0" i="0" u="none" strike="noStrike" kern="100" baseline="0" dirty="0">
              <a:latin typeface="Calibri Light" panose="020F0302020204030204" pitchFamily="34" charset="0"/>
              <a:ea typeface="宋体" panose="02010600030101010101" pitchFamily="2" charset="-122"/>
            </a:endParaRPr>
          </a:p>
        </p:txBody>
      </p:sp>
    </p:spTree>
    <p:extLst>
      <p:ext uri="{BB962C8B-B14F-4D97-AF65-F5344CB8AC3E}">
        <p14:creationId xmlns:p14="http://schemas.microsoft.com/office/powerpoint/2010/main" val="24033163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043502-C69E-42F1-91F6-8D1D116B0D52}"/>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33F25E5B-D85D-4569-83FB-0F1D1DB1B2B6}"/>
              </a:ext>
            </a:extLst>
          </p:cNvPr>
          <p:cNvSpPr>
            <a:spLocks noGrp="1"/>
          </p:cNvSpPr>
          <p:nvPr>
            <p:ph type="body" idx="1"/>
          </p:nvPr>
        </p:nvSpPr>
        <p:spPr/>
        <p:txBody>
          <a:bodyPr>
            <a:normAutofit fontScale="70000" lnSpcReduction="20000"/>
          </a:bodyPr>
          <a:lstStyle/>
          <a:p>
            <a:pPr marR="0" lvl="0" rtl="0"/>
            <a:r>
              <a:rPr lang="zh-CN" altLang="en-US" b="0" i="0" u="none" strike="noStrike" kern="100" baseline="0" dirty="0">
                <a:latin typeface="Calibri Light" panose="020F0302020204030204" pitchFamily="34" charset="0"/>
                <a:ea typeface="宋体" panose="02010600030101010101" pitchFamily="2" charset="-122"/>
              </a:rPr>
              <a:t>二、保障未成年人合法权益的方式方法</a:t>
            </a:r>
          </a:p>
          <a:p>
            <a:pPr marR="0" lvl="1" rtl="0"/>
            <a:r>
              <a:rPr lang="zh-CN" altLang="en-US" b="0" i="0" u="none" strike="noStrike" kern="100" baseline="0" dirty="0">
                <a:latin typeface="Times New Roman" panose="02020603050405020304" pitchFamily="18" charset="0"/>
                <a:ea typeface="宋体" panose="02010600030101010101" pitchFamily="2" charset="-122"/>
              </a:rPr>
              <a:t>（一）家庭保护</a:t>
            </a: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zh-CN" altLang="en-US" b="0" i="0" u="none" strike="noStrike" kern="100" baseline="0" dirty="0">
                <a:latin typeface="Calibri Light" panose="020F0302020204030204" pitchFamily="34" charset="0"/>
                <a:ea typeface="宋体" panose="02010600030101010101" pitchFamily="2" charset="-122"/>
              </a:rPr>
              <a:t>监护和抚养</a:t>
            </a:r>
          </a:p>
          <a:p>
            <a:pPr marR="0" lvl="3" rtl="0"/>
            <a:r>
              <a:rPr lang="zh-CN" altLang="en-US" b="0" i="0" u="none" strike="noStrike" kern="100" baseline="0" dirty="0">
                <a:latin typeface="Times New Roman" panose="02020603050405020304" pitchFamily="18" charset="0"/>
                <a:ea typeface="宋体" panose="02010600030101010101" pitchFamily="2" charset="-122"/>
              </a:rPr>
              <a:t>未成年人的父母或者其他监护人应当学习家庭教育知识，接受家庭教育指导，创造良好、和睦、文明的家庭环境，依法履行对未成年人的监护职责，具体包括为未成年人提供衣食住行、医疗保健等方面的生活照顾、安全教育、遵守受教育的权力、妥善管理财产、预防未成年人不良行为和违法犯罪行为等监护职责。禁止对儿童实施家庭暴力，禁止虐待、遗弃儿童，禁止残害婴儿，不得歧视女童或者残疾儿童。</a:t>
            </a:r>
          </a:p>
          <a:p>
            <a:pPr marR="0" lvl="3" rtl="0"/>
            <a:r>
              <a:rPr lang="zh-CN" altLang="en-US" b="0" i="0" u="none" strike="noStrike" kern="100" baseline="0" dirty="0">
                <a:latin typeface="Times New Roman" panose="02020603050405020304" pitchFamily="18" charset="0"/>
                <a:ea typeface="宋体" panose="02010600030101010101" pitchFamily="2" charset="-122"/>
              </a:rPr>
              <a:t>未成年人的父母或者其他监护人不得使未满十六周岁的未成年人脱离监护单独生活。未成年人的父母或者其他监护人因外出务工等原因在一定期限内不能完全履行监护职责的，应当委托具有照护能力的完全民事行为能力人代为照护；无正当理由的，不得委托他人代为照护。未成年人的父母或者其他监护人在确定被委托人时，应当综合考虑其道德品质、家庭状况、与未成年人生活情感上的联系等情况，并听取有表达意愿能力未成年人的意见。</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关爱与引导</a:t>
            </a:r>
          </a:p>
          <a:p>
            <a:pPr marR="0" lvl="3" rtl="0"/>
            <a:r>
              <a:rPr lang="zh-CN" altLang="en-US" b="0" i="0" u="none" strike="noStrike" kern="100" baseline="0" dirty="0">
                <a:latin typeface="Times New Roman" panose="02020603050405020304" pitchFamily="18" charset="0"/>
                <a:ea typeface="宋体" panose="02010600030101010101" pitchFamily="2" charset="-122"/>
              </a:rPr>
              <a:t>父母或者其他监护人应当关注未成年人的生理、心理状况和情感需求，教育、引导未成年人养成良好的思想品德和行为习惯，预防和制止未成年人不良行为，并进行合理管教。监护人不得实施对未成年人家庭暴力、唆使吸烟、酗酒、迫使未成年人失学、辍学等行为。要保障未成年的休息、娱乐和体育锻炼时间，引导未成年人进行有益身心健康的活动。</a:t>
            </a:r>
          </a:p>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zh-CN" altLang="en-US" b="0" i="0" u="none" strike="noStrike" kern="100" baseline="0" dirty="0">
                <a:latin typeface="Calibri Light" panose="020F0302020204030204" pitchFamily="34" charset="0"/>
                <a:ea typeface="宋体" panose="02010600030101010101" pitchFamily="2" charset="-122"/>
              </a:rPr>
              <a:t>保障人身安全</a:t>
            </a:r>
          </a:p>
          <a:p>
            <a:pPr marR="0" lvl="3" rtl="0"/>
            <a:r>
              <a:rPr lang="zh-CN" altLang="en-US" b="0" i="0" u="none" strike="noStrike" kern="100" baseline="0" dirty="0">
                <a:latin typeface="Times New Roman" panose="02020603050405020304" pitchFamily="18" charset="0"/>
                <a:ea typeface="宋体" panose="02010600030101010101" pitchFamily="2" charset="-122"/>
              </a:rPr>
              <a:t>未成年人的父母或者其他监护人应当为未成年人提供安全的家庭生活环境，对未成年进行安全教育，提供必要的安全保障措施，预防、避免伤害和侵害的发生，当侵害、伤害发生时，应当及时制止和救助。未成年人的父母或者其他监护人发现未成年人身心健康受到侵害、疑似受到侵害或者其他合法权益受到侵犯的，应当及时了解情况并采取保护措施；情况严重的，应当立即向公安、民政、教育等部门报告。</a:t>
            </a:r>
          </a:p>
          <a:p>
            <a:pPr marR="0" lvl="2" rtl="0"/>
            <a:r>
              <a:rPr lang="en-US" altLang="zh-CN" b="0" i="0" u="none" strike="noStrike" kern="100" baseline="0" dirty="0">
                <a:latin typeface="Calibri Light" panose="020F0302020204030204" pitchFamily="34" charset="0"/>
                <a:ea typeface="宋体" panose="02010600030101010101" pitchFamily="2" charset="-122"/>
              </a:rPr>
              <a:t>4.</a:t>
            </a:r>
            <a:r>
              <a:rPr lang="zh-CN" altLang="en-US" b="0" i="0" u="none" strike="noStrike" kern="100" baseline="0" dirty="0">
                <a:latin typeface="Calibri Light" panose="020F0302020204030204" pitchFamily="34" charset="0"/>
                <a:ea typeface="宋体" panose="02010600030101010101" pitchFamily="2" charset="-122"/>
              </a:rPr>
              <a:t>民主与尊重</a:t>
            </a:r>
          </a:p>
          <a:p>
            <a:pPr marR="0" lvl="3" rtl="0"/>
            <a:r>
              <a:rPr lang="zh-CN" altLang="en-US" b="0" i="0" u="none" strike="noStrike" kern="100" baseline="0" dirty="0">
                <a:latin typeface="Times New Roman" panose="02020603050405020304" pitchFamily="18" charset="0"/>
                <a:ea typeface="宋体" panose="02010600030101010101" pitchFamily="2" charset="-122"/>
              </a:rPr>
              <a:t>父母或者其他监护人应当根据未成年人的年龄和智力发展状况，在作出与未成年人权益有关的决定时告知其本人，听取未成年人的意见，充分考虑其真实意愿。父母处理离婚事务时，应当妥善协商涉及未成年子女的抚养、教育、探望、财产等事宜，听取有表达意愿能力的未成年人的合理意见。不得以抢夺、藏匿未成年子女等方式争夺抚养权。</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7567583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04A997-15D7-4E27-A011-B490E62B9F50}"/>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FA579FE9-4BA4-4B26-8535-6FA46C5F2CA2}"/>
              </a:ext>
            </a:extLst>
          </p:cNvPr>
          <p:cNvSpPr>
            <a:spLocks noGrp="1"/>
          </p:cNvSpPr>
          <p:nvPr>
            <p:ph type="body" idx="1"/>
          </p:nvPr>
        </p:nvSpPr>
        <p:spPr/>
        <p:txBody>
          <a:bodyPr>
            <a:normAutofit fontScale="775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（二）学校保护</a:t>
            </a:r>
            <a:endParaRPr lang="en-US" altLang="zh-CN" b="0" i="0" u="none" strike="noStrike" kern="100" baseline="0" dirty="0">
              <a:latin typeface="Times New Roman" panose="02020603050405020304" pitchFamily="18" charset="0"/>
              <a:ea typeface="宋体" panose="02010600030101010101" pitchFamily="2" charset="-122"/>
            </a:endParaRPr>
          </a:p>
          <a:p>
            <a:pPr marR="0" lvl="1" rtl="0"/>
            <a:r>
              <a:rPr lang="zh-CN" altLang="en-US" b="0" i="0" u="none" strike="noStrike" baseline="0" dirty="0">
                <a:latin typeface="Times New Roman" panose="02020603050405020304" pitchFamily="18" charset="0"/>
                <a:ea typeface="宋体" panose="02010600030101010101" pitchFamily="2" charset="-122"/>
              </a:rPr>
              <a:t>学校应当全面贯彻国家教育方针，实施素质教育，提高教学质量，促进未成年学生全面发展，应当建立未成年学生保护工作制度，健全学生行为规范，教育未成年人养成遵纪守法的良好行为习惯。</a:t>
            </a:r>
            <a:endParaRPr lang="zh-CN" altLang="en-US" b="0" i="0" u="none" strike="noStrike" kern="100" baseline="0" dirty="0">
              <a:latin typeface="Times New Roman" panose="02020603050405020304" pitchFamily="18" charset="0"/>
              <a:ea typeface="宋体" panose="02010600030101010101" pitchFamily="2" charset="-122"/>
            </a:endParaRP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zh-CN" altLang="en-US" b="0" i="0" u="none" strike="noStrike" kern="100" baseline="0" dirty="0">
                <a:latin typeface="Calibri Light" panose="020F0302020204030204" pitchFamily="34" charset="0"/>
                <a:ea typeface="宋体" panose="02010600030101010101" pitchFamily="2" charset="-122"/>
              </a:rPr>
              <a:t>实施素质教育</a:t>
            </a:r>
          </a:p>
          <a:p>
            <a:pPr marR="0" lvl="3" rtl="0"/>
            <a:r>
              <a:rPr lang="zh-CN" altLang="en-US" b="0" i="0" u="none" strike="noStrike" kern="100" baseline="0" dirty="0">
                <a:latin typeface="Times New Roman" panose="02020603050405020304" pitchFamily="18" charset="0"/>
                <a:ea typeface="宋体" panose="02010600030101010101" pitchFamily="2" charset="-122"/>
              </a:rPr>
              <a:t>学校应当保障未成年学生受教育的权利，应当与未成年学生的父母或者其他监护人互相配合，合理安排未成年学生的学习时间，保障其休息、娱乐和体育锻炼的时间。学校不得占用国家法定节假日、休息日及寒暑假期，组织义务教育阶段的未成年学生集体补课，加重其学习负担。另外，幼儿园、校外培训机构不得对学龄前未成年人进行小学课程教育。</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关爱与尊重</a:t>
            </a:r>
          </a:p>
          <a:p>
            <a:pPr marR="0" lvl="3" rtl="0"/>
            <a:r>
              <a:rPr lang="zh-CN" altLang="en-US" b="0" i="0" u="none" strike="noStrike" kern="100" baseline="0" dirty="0">
                <a:latin typeface="Times New Roman" panose="02020603050405020304" pitchFamily="18" charset="0"/>
                <a:ea typeface="宋体" panose="02010600030101010101" pitchFamily="2" charset="-122"/>
              </a:rPr>
              <a:t>学校、幼儿园的教职工应当尊重未成年人的人格尊严，不得对未成年人实施体罚、侮辱人格尊严的行为。学校应当保障未成年学生的受教育权利，关心、爱护学生，对家庭较贫困、身心有障碍的学生，提供适当的帮助。对行为有偏差、学习有困难的学生，应当耐心教育。不得因家庭、身体、学习能力等情况歧视学生，不得违反法律和国家规定，开除、变相开除未成年学生或者限制未成年学生在校接受教育。</a:t>
            </a:r>
          </a:p>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zh-CN" altLang="en-US" b="0" i="0" u="none" strike="noStrike" kern="100" baseline="0" dirty="0">
                <a:latin typeface="Calibri Light" panose="020F0302020204030204" pitchFamily="34" charset="0"/>
                <a:ea typeface="宋体" panose="02010600030101010101" pitchFamily="2" charset="-122"/>
              </a:rPr>
              <a:t>开展成长教育</a:t>
            </a:r>
          </a:p>
          <a:p>
            <a:pPr marR="0" lvl="3" rtl="0"/>
            <a:r>
              <a:rPr lang="zh-CN" altLang="en-US" b="0" i="0" u="none" strike="noStrike" kern="100" baseline="0" dirty="0">
                <a:latin typeface="Times New Roman" panose="02020603050405020304" pitchFamily="18" charset="0"/>
                <a:ea typeface="宋体" panose="02010600030101010101" pitchFamily="2" charset="-122"/>
              </a:rPr>
              <a:t>学校应当根据未成年学生的身心发展特点，对其进行社会生活指导、心理健康辅导、安全教育和青春期教育，组织未成年学生参加与其年龄相适应的日常生活劳动、生产劳动和服务性劳动，帮助未成年学生掌握必要的劳动知识和技能，养成良好的劳动习惯。学校、幼儿园开展勤俭节约、反对浪费、珍惜粮食、文明饮食等宣传教育活动，帮助未成年人树立浪费可耻、节约为荣的意识，养成文明健康、绿色环保的生活习惯。因此，学校、幼儿园应当做好保育、教育工作，遵循幼儿身心发展规律，实施启蒙教育，促进幼儿在体质、智力、品德等方面和谐发展。</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42296644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A6F922-985C-498D-A695-FE3912092F5A}"/>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F621FDD8-BE61-41EC-817C-807967A47DED}"/>
              </a:ext>
            </a:extLst>
          </p:cNvPr>
          <p:cNvSpPr>
            <a:spLocks noGrp="1"/>
          </p:cNvSpPr>
          <p:nvPr>
            <p:ph type="body" idx="1"/>
          </p:nvPr>
        </p:nvSpPr>
        <p:spPr/>
        <p:txBody>
          <a:bodyPr>
            <a:normAutofit fontScale="92500" lnSpcReduction="20000"/>
          </a:bodyPr>
          <a:lstStyle/>
          <a:p>
            <a:pPr marR="0" lvl="2" rtl="0"/>
            <a:r>
              <a:rPr lang="en-US" altLang="zh-CN" b="0" i="0" u="none" strike="noStrike" kern="100" baseline="0" dirty="0">
                <a:latin typeface="Calibri Light" panose="020F0302020204030204" pitchFamily="34" charset="0"/>
                <a:ea typeface="宋体" panose="02010600030101010101" pitchFamily="2" charset="-122"/>
              </a:rPr>
              <a:t>4.</a:t>
            </a:r>
            <a:r>
              <a:rPr lang="zh-CN" altLang="en-US" b="0" i="0" u="none" strike="noStrike" kern="100" baseline="0" dirty="0">
                <a:latin typeface="Calibri Light" panose="020F0302020204030204" pitchFamily="34" charset="0"/>
                <a:ea typeface="宋体" panose="02010600030101010101" pitchFamily="2" charset="-122"/>
              </a:rPr>
              <a:t>确保健康与人身安全</a:t>
            </a:r>
          </a:p>
          <a:p>
            <a:pPr marR="0" lvl="3" rtl="0"/>
            <a:r>
              <a:rPr lang="zh-CN" altLang="en-US" b="0" i="0" u="none" strike="noStrike" kern="100" baseline="0" dirty="0">
                <a:latin typeface="Times New Roman" panose="02020603050405020304" pitchFamily="18" charset="0"/>
                <a:ea typeface="宋体" panose="02010600030101010101" pitchFamily="2" charset="-122"/>
              </a:rPr>
              <a:t>学校、幼儿园应当提供必要的卫生保健条件，协助卫生健康部门做好在校、在园未成年的卫生保健工作，保障学生健康水平。学校、幼儿园应当建立安全管理制度，对未成年人进行安全教育，完善安保设施、配备安保人员，保障未成年人在校、在园期间的人身和财产安全。根据需要建立健全校车安全管理制度，制定应对突发事件和意外伤害的预案，配备相应设施并定期进行必要的演练。未成年人在校内、园内或者本校、本园组织的校外、园外活动中发生人身伤害事故的，学校、幼儿园应当立即救护，妥善处理，及时通知未成年人的父母或者其他监护人，并向有关部门报告。</a:t>
            </a:r>
          </a:p>
          <a:p>
            <a:pPr marR="0" lvl="2" rtl="0"/>
            <a:r>
              <a:rPr lang="en-US" altLang="zh-CN" b="0" i="0" u="none" strike="noStrike" kern="100" baseline="0" dirty="0">
                <a:latin typeface="Calibri Light" panose="020F0302020204030204" pitchFamily="34" charset="0"/>
                <a:ea typeface="宋体" panose="02010600030101010101" pitchFamily="2" charset="-122"/>
              </a:rPr>
              <a:t>5</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建立欺凌防控与预防性侵害等工作制度</a:t>
            </a:r>
          </a:p>
          <a:p>
            <a:pPr marR="0" lvl="3" rtl="0"/>
            <a:r>
              <a:rPr lang="zh-CN" altLang="en-US" b="0" i="0" u="none" strike="noStrike" kern="100" baseline="0" dirty="0">
                <a:latin typeface="Times New Roman" panose="02020603050405020304" pitchFamily="18" charset="0"/>
                <a:ea typeface="宋体" panose="02010600030101010101" pitchFamily="2" charset="-122"/>
              </a:rPr>
              <a:t>学校应当建立学生欺凌防控工作制度，对教职员工、学生等开展防治学生欺凌的教育和培训，保障未成年人在校的人身安全。学校对学生欺凌行为应当立即制止，通知实施欺凌和被欺凌未成年学生的父母或者其他监护人参与欺凌行为的认定和处理；对相关未成年学生及时给予心理辅导、教育和引导；对相关未成年学生的父母或者其他监护人给予必要的家庭教育指导。对实施欺凌的未成年学生，学校应当根据欺凌行为的性质和程度，依法加强管教。对严重的欺凌行为，学校不得隐瞒，应当及时向公安机关、教育行政部门报告，并配合相关部门依法处理。</a:t>
            </a:r>
          </a:p>
          <a:p>
            <a:pPr marR="0" lvl="3" rtl="0"/>
            <a:r>
              <a:rPr lang="zh-CN" altLang="en-US" b="0" i="0" u="none" strike="noStrike" kern="100" baseline="0" dirty="0">
                <a:latin typeface="Times New Roman" panose="02020603050405020304" pitchFamily="18" charset="0"/>
                <a:ea typeface="宋体" panose="02010600030101010101" pitchFamily="2" charset="-122"/>
              </a:rPr>
              <a:t>学校、幼儿园应当建立预防性侵害、性骚扰未成年人工作制度，对性侵害、性骚扰未成年人等违法犯罪行为，学校、幼儿园不得隐瞒，应当及时向公安机关、教育行政部门报告，并配合相关部门依法处理。另外，开展适合其年龄的性教育，提高未成年人防范性侵害、性骚扰的自我保护意识和能力。对遭受性侵害、性骚扰的未成年人，学校、幼儿园应当及时采取相关的保护措施。</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4575459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739258-F52C-47DB-BF8A-11B4398A623C}"/>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FF320D03-45B2-42D4-9F5D-6561092E739D}"/>
              </a:ext>
            </a:extLst>
          </p:cNvPr>
          <p:cNvSpPr>
            <a:spLocks noGrp="1"/>
          </p:cNvSpPr>
          <p:nvPr>
            <p:ph type="body" idx="1"/>
          </p:nvPr>
        </p:nvSpPr>
        <p:spPr/>
        <p:txBody>
          <a:bodyPr>
            <a:normAutofit fontScale="92500" lnSpcReduction="1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（三）社会保护</a:t>
            </a:r>
          </a:p>
          <a:p>
            <a:pPr marR="0" lvl="2" rtl="0"/>
            <a:r>
              <a:rPr lang="zh-CN" altLang="en-US" b="0" i="0" u="none" strike="noStrike" kern="100" baseline="0" dirty="0">
                <a:latin typeface="Calibri Light" panose="020F0302020204030204" pitchFamily="34" charset="0"/>
                <a:ea typeface="宋体" panose="02010600030101010101" pitchFamily="2" charset="-122"/>
              </a:rPr>
              <a:t>全社会应当树立尊重、保护、教育未成年人的良好风尚，关心、爱护未成年人。国家鼓励、支持和引导社会团体、企业事业组织以及其他组织和个人，开展有利于未成年人健康成长的社会活动。居民委员会、村民委员会应当设置专人专岗负责未成年人保护工作，协助政府有关部门宣传未成年人保护方面的法律法规，指导、帮助和监督未成年人的父母或者其他监护人依法履行监护职责，建立留守未成年人、困境未成年人的信息档案并给予关爱帮扶。</a:t>
            </a: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维护受教育权</a:t>
            </a:r>
          </a:p>
          <a:p>
            <a:pPr marR="0" lvl="3" rtl="0"/>
            <a:r>
              <a:rPr lang="zh-CN" altLang="en-US" b="0" i="0" u="none" strike="noStrike" kern="100" baseline="0" dirty="0">
                <a:latin typeface="Times New Roman" panose="02020603050405020304" pitchFamily="18" charset="0"/>
                <a:ea typeface="宋体" panose="02010600030101010101" pitchFamily="2" charset="-122"/>
              </a:rPr>
              <a:t>保障未成年人受教育的权利，并积极采取多项措施保障家庭经济困难、残疾和流动人口中的未成年人接受义务教育。</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向未成年人免费、优惠开放多样化的活动场所</a:t>
            </a:r>
          </a:p>
          <a:p>
            <a:pPr marR="0" lvl="3" rtl="0"/>
            <a:r>
              <a:rPr lang="zh-CN" altLang="en-US" b="0" i="0" u="none" strike="noStrike" kern="100" baseline="0" dirty="0">
                <a:latin typeface="Times New Roman" panose="02020603050405020304" pitchFamily="18" charset="0"/>
                <a:ea typeface="宋体" panose="02010600030101010101" pitchFamily="2" charset="-122"/>
              </a:rPr>
              <a:t>图书馆、儿童活动中心等场所应当对未成年人免费开放；博物馆、科技馆应当按照有关规定对青少年免费或优惠开放，并开设未成年人专场，对未成年提供有针对性的服务。国家鼓励国家机关、事企业单位开发自身优质教育资源，设立开放日，为未成年人提供主题教育、社会实践、职业体验提供支持；国家鼓励科研机构和科技类社会组织对未成年人开展科学普及活动。另外，城市公共交通以及公路、铁路等应当按照有关规定对未成年人实施免费或者优惠票价，国家鼓励大型公共场所、公共交通工具、旅游景区景点等设置母婴室、婴儿护理台等卫生设施，为未成年人提供便利。</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2527314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B493195-E31A-4441-8156-40BAB241384A}"/>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29A0A0A0-A84E-4302-A2F5-B56B9B111D58}"/>
              </a:ext>
            </a:extLst>
          </p:cNvPr>
          <p:cNvSpPr>
            <a:spLocks noGrp="1"/>
          </p:cNvSpPr>
          <p:nvPr>
            <p:ph type="body" idx="1"/>
          </p:nvPr>
        </p:nvSpPr>
        <p:spPr/>
        <p:txBody>
          <a:bodyPr>
            <a:normAutofit/>
          </a:bodyPr>
          <a:lstStyle/>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zh-CN" altLang="en-US" b="0" i="0" u="none" strike="noStrike" kern="100" baseline="0" dirty="0">
                <a:latin typeface="Calibri Light" panose="020F0302020204030204" pitchFamily="34" charset="0"/>
                <a:ea typeface="宋体" panose="02010600030101010101" pitchFamily="2" charset="-122"/>
              </a:rPr>
              <a:t>提供丰富健康的文化产品</a:t>
            </a:r>
          </a:p>
          <a:p>
            <a:pPr marR="0" lvl="3" rtl="0"/>
            <a:r>
              <a:rPr lang="zh-CN" altLang="en-US" b="0" i="0" u="none" strike="noStrike" kern="100" baseline="0" dirty="0">
                <a:latin typeface="Times New Roman" panose="02020603050405020304" pitchFamily="18" charset="0"/>
                <a:ea typeface="宋体" panose="02010600030101010101" pitchFamily="2" charset="-122"/>
              </a:rPr>
              <a:t>国家鼓励新闻出版、电影、作家、科学家等公民，加强对未成年保护的宣传，制作和传播有利于未成年人健康成长的图书、影视节目、音像制品等。新闻媒体应当加强未成年人保护方面的宣传，对侵犯未成年人合法权益的行为进行舆论监督。新闻媒体采访报道涉及未成年人事件应当客观、审慎和适度，不得侵犯未成年人的名誉、隐私和其他合法权益。</a:t>
            </a:r>
          </a:p>
          <a:p>
            <a:pPr marR="0" lvl="3" rtl="0"/>
            <a:r>
              <a:rPr lang="zh-CN" altLang="en-US" b="0" i="0" u="none" strike="noStrike" kern="100" baseline="0" dirty="0">
                <a:latin typeface="Times New Roman" panose="02020603050405020304" pitchFamily="18" charset="0"/>
                <a:ea typeface="宋体" panose="02010600030101010101" pitchFamily="2" charset="-122"/>
              </a:rPr>
              <a:t>禁止制作、复制、发布、传播或者持有有关未成年人的淫秽色情物品和网络信息，任何组织或者个人不得刊登、播放、张贴或者散发含有危害未成年人身心健康内容的广告；不得在学校、幼儿园播放、张贴或者散发商业广告；不得利用校服、教材等发布或者变相发布商业广告。</a:t>
            </a:r>
          </a:p>
          <a:p>
            <a:pPr marR="0" lvl="2" rtl="0"/>
            <a:r>
              <a:rPr lang="en-US" altLang="zh-CN" b="0" i="0" u="none" strike="noStrike" kern="100" baseline="0" dirty="0">
                <a:latin typeface="Calibri Light" panose="020F0302020204030204" pitchFamily="34" charset="0"/>
                <a:ea typeface="宋体" panose="02010600030101010101" pitchFamily="2" charset="-122"/>
              </a:rPr>
              <a:t>4.</a:t>
            </a:r>
            <a:r>
              <a:rPr lang="zh-CN" altLang="en-US" b="0" i="0" u="none" strike="noStrike" kern="100" baseline="0" dirty="0">
                <a:latin typeface="Calibri Light" panose="020F0302020204030204" pitchFamily="34" charset="0"/>
                <a:ea typeface="宋体" panose="02010600030101010101" pitchFamily="2" charset="-122"/>
              </a:rPr>
              <a:t>提供安全的消费和娱乐产品</a:t>
            </a:r>
          </a:p>
          <a:p>
            <a:pPr marR="0" lvl="3" rtl="0"/>
            <a:r>
              <a:rPr lang="zh-CN" altLang="en-US" b="0" i="0" u="none" strike="noStrike" kern="100" baseline="0" dirty="0">
                <a:latin typeface="Times New Roman" panose="02020603050405020304" pitchFamily="18" charset="0"/>
                <a:ea typeface="宋体" panose="02010600030101010101" pitchFamily="2" charset="-122"/>
              </a:rPr>
              <a:t>生产、销售用于未成年人的食品、药品、玩具和游乐设施等，应当符合国家标准或者行业标准，不得有害于未成年人的安全和健康，需要标明注意事项的，应当在显著位置标明。未成年人集中活动的公共场所应当符合国家或者行业安全标准，并采取相应安全保护措施。对可能存在安全风险的设施，应当定期进行维护，在显著位置设置安全警示标志并标明适龄范围和注意事项。公共场所发生突发事件时，应当优先救护未成年人。</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1936998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47E523-53AB-4313-8444-DBB643A18A4B}"/>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FF80B14F-B68C-4702-8C64-D906B5C9A2C7}"/>
              </a:ext>
            </a:extLst>
          </p:cNvPr>
          <p:cNvSpPr>
            <a:spLocks noGrp="1"/>
          </p:cNvSpPr>
          <p:nvPr>
            <p:ph type="body" idx="1"/>
          </p:nvPr>
        </p:nvSpPr>
        <p:spPr/>
        <p:txBody>
          <a:bodyPr>
            <a:normAutofit/>
          </a:bodyPr>
          <a:lstStyle/>
          <a:p>
            <a:pPr marR="0" lvl="2" rtl="0"/>
            <a:r>
              <a:rPr lang="en-US" altLang="zh-CN" b="0" i="0" u="none" strike="noStrike" kern="100" baseline="0" dirty="0">
                <a:latin typeface="Calibri Light" panose="020F0302020204030204" pitchFamily="34" charset="0"/>
                <a:ea typeface="宋体" panose="02010600030101010101" pitchFamily="2" charset="-122"/>
              </a:rPr>
              <a:t>5.</a:t>
            </a:r>
            <a:r>
              <a:rPr lang="zh-CN" altLang="en-US" b="0" i="0" u="none" strike="noStrike" kern="100" baseline="0" dirty="0">
                <a:latin typeface="Calibri Light" panose="020F0302020204030204" pitchFamily="34" charset="0"/>
                <a:ea typeface="宋体" panose="02010600030101010101" pitchFamily="2" charset="-122"/>
              </a:rPr>
              <a:t>保障人身安全与自由</a:t>
            </a:r>
          </a:p>
          <a:p>
            <a:pPr marR="0" lvl="3" rtl="0"/>
            <a:r>
              <a:rPr lang="zh-CN" altLang="en-US" b="0" i="0" u="none" strike="noStrike" kern="100" baseline="0" dirty="0">
                <a:latin typeface="Times New Roman" panose="02020603050405020304" pitchFamily="18" charset="0"/>
                <a:ea typeface="宋体" panose="02010600030101010101" pitchFamily="2" charset="-122"/>
              </a:rPr>
              <a:t>禁止拐卖、绑架、虐待、非法收养未成年人，禁止对未成年人实施性侵害、性骚扰。禁止胁迫、引诱、教唆未成年人参加黑社会性质组织或者从事违法犯罪活动。禁止胁迫、诱骗、利用未成年人乞讨。</a:t>
            </a:r>
          </a:p>
          <a:p>
            <a:pPr marR="0" lvl="2" rtl="0"/>
            <a:r>
              <a:rPr lang="en-US" altLang="zh-CN" b="0" i="0" u="none" strike="noStrike" kern="100" baseline="0" dirty="0">
                <a:solidFill>
                  <a:srgbClr val="000000"/>
                </a:solidFill>
                <a:latin typeface="Calibri Light" panose="020F0302020204030204" pitchFamily="34" charset="0"/>
                <a:ea typeface="宋体" panose="02010600030101010101" pitchFamily="2" charset="-122"/>
              </a:rPr>
              <a:t>6.</a:t>
            </a:r>
            <a:r>
              <a:rPr lang="zh-CN" altLang="en-US" b="0" i="0" u="none" strike="noStrike" kern="100" baseline="0" dirty="0">
                <a:solidFill>
                  <a:srgbClr val="000000"/>
                </a:solidFill>
                <a:latin typeface="Calibri Light" panose="020F0302020204030204" pitchFamily="34" charset="0"/>
                <a:ea typeface="宋体" panose="02010600030101010101" pitchFamily="2" charset="-122"/>
              </a:rPr>
              <a:t>净化未成年人的生活环境</a:t>
            </a:r>
          </a:p>
          <a:p>
            <a:pPr marR="0" lvl="3" rtl="0"/>
            <a:r>
              <a:rPr lang="zh-CN" altLang="en-US" b="0" i="0" u="none" strike="noStrike" kern="100" baseline="0" dirty="0">
                <a:latin typeface="Times New Roman" panose="02020603050405020304" pitchFamily="18" charset="0"/>
                <a:ea typeface="宋体" panose="02010600030101010101" pitchFamily="2" charset="-122"/>
              </a:rPr>
              <a:t>中小学校园周边不得设置营业性娱乐场所、互联网上网服务营业场所等不适宜未成年活动的场所，且不得允许未成年进入。学校、幼儿园周边不得设置烟、酒、彩票销售网点，任何人不得在学校、幼儿园和其他未成年人集中活动的公共场所吸烟、饮酒。禁止向未成年人提供、销售管制刀具或者其他可能致人严重伤害的器具等物品。</a:t>
            </a:r>
          </a:p>
          <a:p>
            <a:pPr marR="0" lvl="3" rtl="0"/>
            <a:r>
              <a:rPr lang="zh-CN" altLang="en-US" b="0" i="0" u="none" strike="noStrike" kern="100" baseline="0" dirty="0">
                <a:latin typeface="Times New Roman" panose="02020603050405020304" pitchFamily="18" charset="0"/>
                <a:ea typeface="宋体" panose="02010600030101010101" pitchFamily="2" charset="-122"/>
              </a:rPr>
              <a:t>旅馆、宾馆、酒店等住宿经营者接待未成年人入住，或者接待未成年人和成年人共同入住时，应当询问父母或者其他监护人的联系方式、入住人员的身份关系等有关情况；发现有违法犯罪嫌疑的，应当立即向公安机关报告，并及时联系未成年人的父母或者其他监护人。</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0750268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486B5A-5F59-49E2-A590-352101225D5B}"/>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C8210B1E-3811-4692-BCDD-B7CD5638C9D4}"/>
              </a:ext>
            </a:extLst>
          </p:cNvPr>
          <p:cNvSpPr>
            <a:spLocks noGrp="1"/>
          </p:cNvSpPr>
          <p:nvPr>
            <p:ph type="body" idx="1"/>
          </p:nvPr>
        </p:nvSpPr>
        <p:spPr/>
        <p:txBody>
          <a:bodyPr>
            <a:normAutofit/>
          </a:bodyPr>
          <a:lstStyle/>
          <a:p>
            <a:pPr marR="0" lvl="2" rtl="0"/>
            <a:r>
              <a:rPr lang="en-US" altLang="zh-CN" b="0" i="0" u="none" strike="noStrike" kern="100" baseline="0" dirty="0">
                <a:latin typeface="Calibri Light" panose="020F0302020204030204" pitchFamily="34" charset="0"/>
                <a:ea typeface="宋体" panose="02010600030101010101" pitchFamily="2" charset="-122"/>
              </a:rPr>
              <a:t>7.</a:t>
            </a:r>
            <a:r>
              <a:rPr lang="zh-CN" altLang="en-US" b="0" i="0" u="none" strike="noStrike" kern="100" baseline="0" dirty="0">
                <a:latin typeface="Calibri Light" panose="020F0302020204030204" pitchFamily="34" charset="0"/>
                <a:ea typeface="宋体" panose="02010600030101010101" pitchFamily="2" charset="-122"/>
              </a:rPr>
              <a:t>实施特殊的劳动保护</a:t>
            </a:r>
          </a:p>
          <a:p>
            <a:pPr marR="0" lvl="3" rtl="0"/>
            <a:r>
              <a:rPr lang="zh-CN" altLang="en-US" b="0" i="0" u="none" strike="noStrike" kern="100" baseline="0" dirty="0">
                <a:latin typeface="Times New Roman" panose="02020603050405020304" pitchFamily="18" charset="0"/>
                <a:ea typeface="宋体" panose="02010600030101010101" pitchFamily="2" charset="-122"/>
              </a:rPr>
              <a:t>任何组织或者个人不得招用未满十六周岁的未成年人，国家另有规定的除外。任何组织或者个人不得组织未成年人进行危害其身心健康的表演等活动，经未成年人的父母或者其他监护人同意，未成年参与演出、网络直播等活动，活动组织方应当根据国家有关规定，保障未成年人的合法权益。</a:t>
            </a:r>
          </a:p>
          <a:p>
            <a:pPr marR="0" lvl="3" rtl="0"/>
            <a:r>
              <a:rPr lang="zh-CN" altLang="en-US" b="0" i="0" u="none" strike="noStrike" kern="100" baseline="0" dirty="0">
                <a:latin typeface="Times New Roman" panose="02020603050405020304" pitchFamily="18" charset="0"/>
                <a:ea typeface="宋体" panose="02010600030101010101" pitchFamily="2" charset="-122"/>
              </a:rPr>
              <a:t>密切接触未成年人的单位招聘工作人员时，应当向公安机关、人民检察院查询应聘者是否具有性侵害、虐待、拐卖、暴力伤害等违法犯罪记录，发现具有前述行为记录的，不得录用。另外，密切接触未成年人的单位应当每年定期对工作人员是否具有上述违法犯罪记录进行查询。通过查询或者其他方式发现其工作人员具有上述行为的，应当及时解聘。</a:t>
            </a:r>
          </a:p>
          <a:p>
            <a:pPr marR="0" lvl="2" rtl="0"/>
            <a:r>
              <a:rPr lang="en-US" altLang="zh-CN" b="0" i="0" u="none" strike="noStrike" kern="100" baseline="0" dirty="0">
                <a:latin typeface="Calibri Light" panose="020F0302020204030204" pitchFamily="34" charset="0"/>
                <a:ea typeface="宋体" panose="02010600030101010101" pitchFamily="2" charset="-122"/>
              </a:rPr>
              <a:t>8.</a:t>
            </a:r>
            <a:r>
              <a:rPr lang="zh-CN" altLang="en-US" b="0" i="0" u="none" strike="noStrike" kern="100" baseline="0" dirty="0">
                <a:latin typeface="Calibri Light" panose="020F0302020204030204" pitchFamily="34" charset="0"/>
                <a:ea typeface="宋体" panose="02010600030101010101" pitchFamily="2" charset="-122"/>
              </a:rPr>
              <a:t>尊重未成年人的隐私</a:t>
            </a:r>
          </a:p>
          <a:p>
            <a:pPr marR="0" lvl="3" rtl="0"/>
            <a:r>
              <a:rPr lang="zh-CN" altLang="en-US" b="0" i="0" u="none" strike="noStrike" kern="100" baseline="0" dirty="0">
                <a:latin typeface="Times New Roman" panose="02020603050405020304" pitchFamily="18" charset="0"/>
                <a:ea typeface="宋体" panose="02010600030101010101" pitchFamily="2" charset="-122"/>
              </a:rPr>
              <a:t>任何组织或者个人不得披露未成年人的个人隐私。对未成年人的信件、日记、网络通讯内容，不得隐匿、毁弃、删除，除因追查犯罪需要，由公安机关、人民检察院依法检查，或因无民事行为未成年，父母代为开拆、查阅外，任何组织或者个人不得开拆、查阅。</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9944950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61F325A-9240-413D-9862-A1D300F9C07E}"/>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23B776EF-92EB-4D99-BDE5-7A4CDDA9C71F}"/>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（四）司法保护</a:t>
            </a:r>
            <a:endParaRPr lang="en-US" altLang="zh-CN" b="0" i="0" u="none" strike="noStrike" kern="100" baseline="0" dirty="0">
              <a:latin typeface="Times New Roman" panose="02020603050405020304" pitchFamily="18" charset="0"/>
              <a:ea typeface="宋体" panose="02010600030101010101" pitchFamily="2" charset="-122"/>
            </a:endParaRPr>
          </a:p>
          <a:p>
            <a:pPr marR="0" lvl="1" rtl="0"/>
            <a:r>
              <a:rPr lang="zh-CN" altLang="en-US" b="0" i="0" u="none" strike="noStrike" baseline="0" dirty="0">
                <a:latin typeface="Times New Roman" panose="02020603050405020304" pitchFamily="18" charset="0"/>
                <a:ea typeface="宋体" panose="02010600030101010101" pitchFamily="2" charset="-122"/>
              </a:rPr>
              <a:t>公安机关、人民检察院、人民法院和司法行政部门应当依法履行职责，保障未成年人合法权益。</a:t>
            </a:r>
            <a:endParaRPr lang="zh-CN" altLang="en-US" b="0" i="0" u="none" strike="noStrike" kern="100" baseline="0" dirty="0">
              <a:latin typeface="Times New Roman" panose="02020603050405020304" pitchFamily="18" charset="0"/>
              <a:ea typeface="宋体" panose="02010600030101010101" pitchFamily="2" charset="-122"/>
            </a:endParaRP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审理案件应适应未成年人身心发展特点</a:t>
            </a:r>
          </a:p>
          <a:p>
            <a:pPr marR="0" lvl="3" rtl="0"/>
            <a:r>
              <a:rPr lang="zh-CN" altLang="en-US" b="0" i="0" u="none" strike="noStrike" kern="100" baseline="0" dirty="0">
                <a:latin typeface="Times New Roman" panose="02020603050405020304" pitchFamily="18" charset="0"/>
                <a:ea typeface="宋体" panose="02010600030101010101" pitchFamily="2" charset="-122"/>
              </a:rPr>
              <a:t>公安机关、人民检察院、人民法院和司法行政部门应当根据需要明确专门机构或者指定专门人员，负责办理涉未成年人案件。办理涉未成年人案件的人员应当经过专门培训，熟悉未成年人的身心特点。专门机构或者专门人员中，应当有女性工作人员。公安机关、人民检察院、人民法院和司法行政部门办理涉未成年案件，应当考虑未成年人身心特点和健康成长的需要，使用未成年人能够理解的语言和表达方式，听取未成年人及其法定代理人的意见。</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提供法律援助或司法保护</a:t>
            </a:r>
          </a:p>
          <a:p>
            <a:pPr marR="0" lvl="3" rtl="0"/>
            <a:r>
              <a:rPr lang="zh-CN" altLang="en-US" b="0" i="0" u="none" strike="noStrike" kern="100" baseline="0" dirty="0">
                <a:latin typeface="Times New Roman" panose="02020603050405020304" pitchFamily="18" charset="0"/>
                <a:ea typeface="宋体" panose="02010600030101010101" pitchFamily="2" charset="-122"/>
              </a:rPr>
              <a:t>在司法活动中对需要法律援助或者司法救助的未成年犯罪嫌疑人、被告人、被害人以及经济困难的未成年当事人，法律援助机构或者人民法院、人民检察院等应当给予帮助，依法为其提供法律援助或者司法救助，并对办理未成年人法律援助案件的律师进行指导和培训。</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2865725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0F9EB56-DB87-4418-BB80-22555761E127}"/>
              </a:ext>
            </a:extLst>
          </p:cNvPr>
          <p:cNvSpPr>
            <a:spLocks noGrp="1"/>
          </p:cNvSpPr>
          <p:nvPr>
            <p:ph type="title"/>
          </p:nvPr>
        </p:nvSpPr>
        <p:spPr/>
        <p:txBody>
          <a:bodyPr/>
          <a:lstStyle/>
          <a:p>
            <a:pPr marR="0" rtl="0"/>
            <a:r>
              <a:rPr lang="zh-CN" altLang="en-US" b="0" i="0" u="none" strike="noStrike" kern="2200" baseline="0" dirty="0">
                <a:latin typeface="仿宋" panose="02010609060101010101" pitchFamily="49" charset="-122"/>
                <a:ea typeface="仿宋" panose="02010609060101010101" pitchFamily="49" charset="-122"/>
              </a:rPr>
              <a:t>第一节 妇女权益保障</a:t>
            </a:r>
          </a:p>
        </p:txBody>
      </p:sp>
      <p:sp>
        <p:nvSpPr>
          <p:cNvPr id="3" name="文本占位符 2">
            <a:extLst>
              <a:ext uri="{FF2B5EF4-FFF2-40B4-BE49-F238E27FC236}">
                <a16:creationId xmlns:a16="http://schemas.microsoft.com/office/drawing/2014/main" id="{8338726A-0A72-4BE8-BD6F-85FB5BCEE827}"/>
              </a:ext>
            </a:extLst>
          </p:cNvPr>
          <p:cNvSpPr>
            <a:spLocks noGrp="1"/>
          </p:cNvSpPr>
          <p:nvPr>
            <p:ph type="body" idx="1"/>
          </p:nvPr>
        </p:nvSpPr>
        <p:spPr/>
        <p:txBody>
          <a:bodyPr>
            <a:normAutofit/>
          </a:bodyPr>
          <a:lstStyle/>
          <a:p>
            <a:pPr marR="0" lvl="0" rtl="0"/>
            <a:r>
              <a:rPr lang="zh-CN" altLang="en-US" b="0" i="0" u="none" strike="noStrike" kern="100" baseline="0" dirty="0">
                <a:latin typeface="Calibri Light" panose="020F0302020204030204" pitchFamily="34" charset="0"/>
                <a:ea typeface="宋体" panose="02010600030101010101" pitchFamily="2" charset="-122"/>
              </a:rPr>
              <a:t>一、妇女合法权益的主要内容</a:t>
            </a:r>
          </a:p>
          <a:p>
            <a:pPr marR="0" lvl="1" rtl="0"/>
            <a:r>
              <a:rPr lang="zh-CN" altLang="en-US" b="0" i="0" u="none" strike="noStrike" kern="100" baseline="0" dirty="0">
                <a:latin typeface="Times New Roman" panose="02020603050405020304" pitchFamily="18" charset="0"/>
                <a:ea typeface="宋体" panose="02010600030101010101" pitchFamily="2" charset="-122"/>
              </a:rPr>
              <a:t>（一）政治权利</a:t>
            </a:r>
          </a:p>
          <a:p>
            <a:pPr marR="0" lvl="3" rtl="0"/>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妇女权益保障法</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规定，国家保障妇女享有与男子平等的政治权利。</a:t>
            </a: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zh-CN" altLang="en-US" b="0" i="0" u="none" strike="noStrike" kern="100" baseline="0" dirty="0">
                <a:latin typeface="Calibri Light" panose="020F0302020204030204" pitchFamily="34" charset="0"/>
                <a:ea typeface="宋体" panose="02010600030101010101" pitchFamily="2" charset="-122"/>
              </a:rPr>
              <a:t>参与公共事务管理</a:t>
            </a:r>
          </a:p>
          <a:p>
            <a:pPr marR="0" lvl="3" rtl="0"/>
            <a:r>
              <a:rPr lang="zh-CN" altLang="en-US" b="0" i="0" u="none" strike="noStrike" kern="100" baseline="0" dirty="0">
                <a:latin typeface="Times New Roman" panose="02020603050405020304" pitchFamily="18" charset="0"/>
                <a:ea typeface="宋体" panose="02010600030101010101" pitchFamily="2" charset="-122"/>
              </a:rPr>
              <a:t>妇女有权通过各种途径和形式管理国家事务，管理经济、文化事业和社会事务。政府制定法律、法规、规章和公共政策，对涉及妇女权益的重大问题，应当听取妇女联合会的意见。</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妇女干部的培养和选拔</a:t>
            </a:r>
          </a:p>
          <a:p>
            <a:pPr marR="0" lvl="3" rtl="0"/>
            <a:r>
              <a:rPr lang="zh-CN" altLang="en-US" b="0" i="0" u="none" strike="noStrike" kern="100" baseline="0" dirty="0">
                <a:latin typeface="Times New Roman" panose="02020603050405020304" pitchFamily="18" charset="0"/>
                <a:ea typeface="宋体" panose="02010600030101010101" pitchFamily="2" charset="-122"/>
              </a:rPr>
              <a:t>妇女享有与男子平等的选举权和被选举权。全国人民代表大会和地方各级人民代表大会的代表中，应当有适当数量的妇女代表，逐步提高全国人民代表大会和地方各级人民代表大会妇女代表的比例。居民委员会、村民委员会成员中，妇女应当有适当的名额。国家机关、社会团体、企业事业单位，培养、选拔和任用干部，必须坚持男女平等的原则，并有适当数量的妇女担任领导成员。</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515560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6A200E-1DB9-4B65-916E-3BA6C6CB98F8}"/>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DE911AC6-F512-4268-9AF3-41DACF34BD1F}"/>
              </a:ext>
            </a:extLst>
          </p:cNvPr>
          <p:cNvSpPr>
            <a:spLocks noGrp="1"/>
          </p:cNvSpPr>
          <p:nvPr>
            <p:ph type="body" idx="1"/>
          </p:nvPr>
        </p:nvSpPr>
        <p:spPr/>
        <p:txBody>
          <a:bodyPr>
            <a:normAutofit fontScale="92500" lnSpcReduction="10000"/>
          </a:bodyPr>
          <a:lstStyle/>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zh-CN" altLang="en-US" b="0" i="0" u="none" strike="noStrike" kern="100" baseline="0" dirty="0">
                <a:latin typeface="Calibri Light" panose="020F0302020204030204" pitchFamily="34" charset="0"/>
                <a:ea typeface="宋体" panose="02010600030101010101" pitchFamily="2" charset="-122"/>
              </a:rPr>
              <a:t>保护未成年人的隐私权、继承权和受遗赠权</a:t>
            </a:r>
          </a:p>
          <a:p>
            <a:pPr marR="0" lvl="3" rtl="0"/>
            <a:r>
              <a:rPr lang="zh-CN" altLang="en-US" b="0" i="0" u="none" strike="noStrike" kern="100" baseline="0" dirty="0">
                <a:latin typeface="Times New Roman" panose="02020603050405020304" pitchFamily="18" charset="0"/>
                <a:ea typeface="宋体" panose="02010600030101010101" pitchFamily="2" charset="-122"/>
              </a:rPr>
              <a:t>公安机关、人民检察院、人民法院、司法行政部门以及其他组织和个人不得披露有关案件中未成年人的姓名、影像、住所、就读学校以及其他可能识别出其身份的信息，但查找失踪、被拐卖未成年人等情形除外。人民法院审理继承案件，应当依法保护未成年人的继承权和受遗赠权。人民法院审理涉及未成年人抚养问题的离婚案件时，应当听取有表达意愿能力的未成年子女的意见，根据保障子女权益原则和双方具体情况依法处理。</a:t>
            </a:r>
          </a:p>
          <a:p>
            <a:pPr marR="0" lvl="2" rtl="0"/>
            <a:r>
              <a:rPr lang="en-US" altLang="zh-CN" b="0" i="0" u="none" strike="noStrike" kern="100" baseline="0" dirty="0">
                <a:latin typeface="Calibri Light" panose="020F0302020204030204" pitchFamily="34" charset="0"/>
                <a:ea typeface="宋体" panose="02010600030101010101" pitchFamily="2" charset="-122"/>
              </a:rPr>
              <a:t>4</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强化父母和监护人的监护与抚养责任</a:t>
            </a:r>
          </a:p>
          <a:p>
            <a:pPr marR="0" lvl="3" rtl="0"/>
            <a:r>
              <a:rPr lang="zh-CN" altLang="en-US" b="0" i="0" u="none" strike="noStrike" kern="100" baseline="0" dirty="0">
                <a:latin typeface="Times New Roman" panose="02020603050405020304" pitchFamily="18" charset="0"/>
                <a:ea typeface="宋体" panose="02010600030101010101" pitchFamily="2" charset="-122"/>
              </a:rPr>
              <a:t>父母或者其他监护人不履行监护职责或者侵害被监护儿童的合法权益，人民法院可以撤销其监护人的资格，另行指定监护人。被撤销监护资格的父母应当依法继续负担抚养费用。监护人不依法履行监护职责，或者侵害儿童合法权益的，由其所在单位或者居民委员会、村民委员会予以劝解、制止。构成违反治安管理行为的，由公安机关依法给予行政处罚。</a:t>
            </a:r>
          </a:p>
          <a:p>
            <a:pPr marR="0" lvl="2" rtl="0"/>
            <a:r>
              <a:rPr lang="en-US" altLang="zh-CN" b="0" i="0" u="none" strike="noStrike" kern="100" baseline="0" dirty="0">
                <a:latin typeface="Calibri Light" panose="020F0302020204030204" pitchFamily="34" charset="0"/>
                <a:ea typeface="宋体" panose="02010600030101010101" pitchFamily="2" charset="-122"/>
              </a:rPr>
              <a:t>5.</a:t>
            </a:r>
            <a:r>
              <a:rPr lang="zh-CN" altLang="en-US" b="0" i="0" u="none" strike="noStrike" kern="100" baseline="0" dirty="0">
                <a:latin typeface="Calibri Light" panose="020F0302020204030204" pitchFamily="34" charset="0"/>
                <a:ea typeface="宋体" panose="02010600030101010101" pitchFamily="2" charset="-122"/>
              </a:rPr>
              <a:t>遵守教育为主，惩罚为辅的原则</a:t>
            </a:r>
          </a:p>
          <a:p>
            <a:pPr marR="0" lvl="3" rtl="0"/>
            <a:r>
              <a:rPr lang="zh-CN" altLang="en-US" b="0" i="0" u="none" strike="noStrike" kern="100" baseline="0" dirty="0">
                <a:latin typeface="Times New Roman" panose="02020603050405020304" pitchFamily="18" charset="0"/>
                <a:ea typeface="宋体" panose="02010600030101010101" pitchFamily="2" charset="-122"/>
              </a:rPr>
              <a:t>公安机关、人民检察院、人民法院和司法行政部门应当结合实际，根据涉及未成年人案件的特点，开展未成年人法治宣传教育工作。对违法犯罪未成年人，实行教育、感化、挽救方针，坚持教育为主，惩罚为辅原则。对违法犯罪未成年人，应当依法予以从轻、减轻或者免除处罚。对违法犯罪的未成年人依法处罚后，在升学、就业等方面不得歧视。</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3407793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004F8C3-F4C1-470D-99F5-2D4942777D70}"/>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AEDBDF9B-2D52-44C0-9F80-7402B11DE2E2}"/>
              </a:ext>
            </a:extLst>
          </p:cNvPr>
          <p:cNvSpPr>
            <a:spLocks noGrp="1"/>
          </p:cNvSpPr>
          <p:nvPr>
            <p:ph type="body" idx="1"/>
          </p:nvPr>
        </p:nvSpPr>
        <p:spPr/>
        <p:txBody>
          <a:bodyPr>
            <a:normAutofit fontScale="92500" lnSpcReduction="1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（五）网络保护</a:t>
            </a:r>
            <a:endParaRPr lang="en-US" altLang="zh-CN" b="0" i="0" u="none" strike="noStrike" kern="100" baseline="0" dirty="0">
              <a:latin typeface="Times New Roman" panose="02020603050405020304" pitchFamily="18" charset="0"/>
              <a:ea typeface="宋体" panose="02010600030101010101" pitchFamily="2" charset="-122"/>
            </a:endParaRPr>
          </a:p>
          <a:p>
            <a:pPr marR="0" lvl="1" rtl="0"/>
            <a:r>
              <a:rPr lang="zh-CN" altLang="en-US" b="0" i="0" u="none" strike="noStrike" baseline="0" dirty="0">
                <a:latin typeface="Times New Roman" panose="02020603050405020304" pitchFamily="18" charset="0"/>
                <a:ea typeface="宋体" panose="02010600030101010101" pitchFamily="2" charset="-122"/>
              </a:rPr>
              <a:t>国家、社会、学校和家庭应当加强未成年人网络素养宣传教育，培养和提高未成年人的网络素养，增强未成年人科学、文明、安全、合理使用网络的意识和能力，保障未成年人在网络空间的合法权益。</a:t>
            </a:r>
            <a:endParaRPr lang="zh-CN" altLang="en-US" b="0" i="0" u="none" strike="noStrike" kern="100" baseline="0" dirty="0">
              <a:latin typeface="Times New Roman" panose="02020603050405020304" pitchFamily="18" charset="0"/>
              <a:ea typeface="宋体" panose="02010600030101010101" pitchFamily="2" charset="-122"/>
            </a:endParaRP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zh-CN" altLang="en-US" b="0" i="0" u="none" strike="noStrike" kern="100" baseline="0" dirty="0">
                <a:latin typeface="Calibri Light" panose="020F0302020204030204" pitchFamily="34" charset="0"/>
                <a:ea typeface="宋体" panose="02010600030101010101" pitchFamily="2" charset="-122"/>
              </a:rPr>
              <a:t>网络环境管理</a:t>
            </a:r>
          </a:p>
          <a:p>
            <a:pPr marR="0" lvl="3" rtl="0"/>
            <a:r>
              <a:rPr lang="zh-CN" altLang="en-US" b="0" i="0" u="none" strike="noStrike" kern="100" baseline="0" dirty="0">
                <a:latin typeface="Times New Roman" panose="02020603050405020304" pitchFamily="18" charset="0"/>
                <a:ea typeface="宋体" panose="02010600030101010101" pitchFamily="2" charset="-122"/>
              </a:rPr>
              <a:t>国家鼓励和支持有利于未成年人健康成长的网络内容的创作与传播，鼓励和支持专门以未成年人为服务对象、适合未成年人身心发展特点的网络技术、设备、产品、服务的研发、生产和使用。网信部门及其他有关部门应当加强对未成年人网络保护工作的监督检查，依法惩处利用网络从事危害未成年人身心健康的活动，为未成年人提供安全、健康的网络环境。</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规范网络企业的责任</a:t>
            </a:r>
          </a:p>
          <a:p>
            <a:pPr marR="0" lvl="3" rtl="0"/>
            <a:r>
              <a:rPr lang="zh-CN" altLang="en-US" b="0" i="0" u="none" strike="noStrike" kern="100" baseline="0" dirty="0">
                <a:latin typeface="Times New Roman" panose="02020603050405020304" pitchFamily="18" charset="0"/>
                <a:ea typeface="宋体" panose="02010600030101010101" pitchFamily="2" charset="-122"/>
              </a:rPr>
              <a:t>学校、社区、图书馆、文化馆、青少年宫等场所为未成年人提供的互联网上网服务设施，应当安装未成年人网络保护软件或者采取其他安全保护技术措施。智能终端产品的制造者、销售者应当在产品上安装未成年人网络保护软件，或者以显著方式告知用户未成年人网络保护软件的安装渠道和方法。网络服务提供者应当针对未成年人使用其服务设置相应的时间管理、权限管理、消费管理等功能。以未成年人为服务对象的在线教育网络产品和服务，不得插入网络游戏链接，不得推送广告等与教学无关的信息。</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3987269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A9541F-B320-45D8-8BED-172DC21FD7F9}"/>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EEC43295-503C-41EB-ACE7-03962F74449F}"/>
              </a:ext>
            </a:extLst>
          </p:cNvPr>
          <p:cNvSpPr>
            <a:spLocks noGrp="1"/>
          </p:cNvSpPr>
          <p:nvPr>
            <p:ph type="body" idx="1"/>
          </p:nvPr>
        </p:nvSpPr>
        <p:spPr/>
        <p:txBody>
          <a:bodyPr>
            <a:normAutofit lnSpcReduction="10000"/>
          </a:bodyPr>
          <a:lstStyle/>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zh-CN" altLang="en-US" b="0" i="0" u="none" strike="noStrike" kern="100" baseline="0" dirty="0">
                <a:latin typeface="Calibri Light" panose="020F0302020204030204" pitchFamily="34" charset="0"/>
                <a:ea typeface="宋体" panose="02010600030101010101" pitchFamily="2" charset="-122"/>
              </a:rPr>
              <a:t>个人网络信息保护</a:t>
            </a:r>
          </a:p>
          <a:p>
            <a:pPr marR="0" lvl="3" rtl="0"/>
            <a:r>
              <a:rPr lang="zh-CN" altLang="en-US" b="0" i="0" u="none" strike="noStrike" kern="100" baseline="0" dirty="0">
                <a:latin typeface="Times New Roman" panose="02020603050405020304" pitchFamily="18" charset="0"/>
                <a:ea typeface="宋体" panose="02010600030101010101" pitchFamily="2" charset="-122"/>
              </a:rPr>
              <a:t>对未成年个人网络信息进行保护，网络产品和服务提供者应当提示未成年人保护其个人信息，并对未成年用户使用其个人信息进行保护性限制。信息处理者通过网络处理未成年人个人信息的，应当遵循合法、正当和必要的原则。处理不满十四周岁未成年人个人信息的，应当征得未成年人的父母或者其他监护人同意，但法律、行政法规另有规定的除外。网络服务提供者发现未成年人通过网络发布私密信息的，应当及时提示，并采取必要的保护措施。</a:t>
            </a:r>
          </a:p>
          <a:p>
            <a:pPr marR="0" lvl="2" rtl="0"/>
            <a:r>
              <a:rPr lang="en-US" altLang="zh-CN" b="0" i="0" u="none" strike="noStrike" kern="100" baseline="0" dirty="0">
                <a:latin typeface="Calibri Light" panose="020F0302020204030204" pitchFamily="34" charset="0"/>
                <a:ea typeface="宋体" panose="02010600030101010101" pitchFamily="2" charset="-122"/>
              </a:rPr>
              <a:t>4.</a:t>
            </a:r>
            <a:r>
              <a:rPr lang="zh-CN" altLang="en-US" b="0" i="0" u="none" strike="noStrike" kern="100" baseline="0" dirty="0">
                <a:latin typeface="Calibri Light" panose="020F0302020204030204" pitchFamily="34" charset="0"/>
                <a:ea typeface="宋体" panose="02010600030101010101" pitchFamily="2" charset="-122"/>
              </a:rPr>
              <a:t>预防未成年人沉迷网络</a:t>
            </a:r>
          </a:p>
          <a:p>
            <a:pPr marR="0" lvl="3" rtl="0"/>
            <a:r>
              <a:rPr lang="zh-CN" altLang="en-US" b="0" i="0" u="none" strike="noStrike" kern="100" baseline="0" dirty="0">
                <a:latin typeface="Times New Roman" panose="02020603050405020304" pitchFamily="18" charset="0"/>
                <a:ea typeface="宋体" panose="02010600030101010101" pitchFamily="2" charset="-122"/>
              </a:rPr>
              <a:t>新闻出版、教育、卫生健康、文化和旅游、网信等部门应当定期开展预防未成年人沉迷网络的宣传教育，监督网络产品和服务提供者履行预防未成年人沉迷网络的义务，指导家庭、学校、社会组织互相配合，采取科学、合理的方式对未成年人沉迷网络进行预防和干预。任何组织或者个人不得以侵害未成年人身心健康的方式对未成年人沉迷网络进行干预。</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zh-CN" altLang="en-US" b="0" i="0" u="none" strike="noStrike" baseline="0" dirty="0">
                <a:latin typeface="Times New Roman" panose="02020603050405020304" pitchFamily="18" charset="0"/>
                <a:ea typeface="宋体" panose="02010600030101010101" pitchFamily="2" charset="-122"/>
              </a:rPr>
              <a:t>网络产品和服务提供者不得向未成年人提供诱导其沉迷的产品和服务；学校应当合理使用网络开展教学活动。未经学校允许，未成年学生不得将手机等智能终端产品带入课堂，带入学校的应当统一管理；未成年人的父母或者其他监护人应当提高网络素养，规范自身使用网络的行为，加强对未成年人使用网络行为的引导和监督。</a:t>
            </a:r>
            <a:endParaRPr lang="en-US" altLang="zh-CN" b="0" i="0" u="none" strike="noStrike"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6608731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5B5348-C85C-4488-B67E-F24B2478FE01}"/>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C4E27146-DEE3-429B-BAF9-CB2F4CCE8F76}"/>
              </a:ext>
            </a:extLst>
          </p:cNvPr>
          <p:cNvSpPr>
            <a:spLocks noGrp="1"/>
          </p:cNvSpPr>
          <p:nvPr>
            <p:ph type="body" idx="1"/>
          </p:nvPr>
        </p:nvSpPr>
        <p:spPr/>
        <p:txBody>
          <a:bodyPr>
            <a:normAutofit/>
          </a:bodyPr>
          <a:lstStyle/>
          <a:p>
            <a:pPr marR="0" lvl="2" rtl="0"/>
            <a:r>
              <a:rPr lang="en-US" altLang="zh-CN" b="0" i="0" u="none" strike="noStrike" kern="100" baseline="0" dirty="0">
                <a:latin typeface="Calibri Light" panose="020F0302020204030204" pitchFamily="34" charset="0"/>
                <a:ea typeface="宋体" panose="02010600030101010101" pitchFamily="2" charset="-122"/>
              </a:rPr>
              <a:t>5.</a:t>
            </a:r>
            <a:r>
              <a:rPr lang="zh-CN" altLang="en-US" b="0" i="0" u="none" strike="noStrike" kern="100" baseline="0" dirty="0">
                <a:latin typeface="Calibri Light" panose="020F0302020204030204" pitchFamily="34" charset="0"/>
                <a:ea typeface="宋体" panose="02010600030101010101" pitchFamily="2" charset="-122"/>
              </a:rPr>
              <a:t>网络欺凌及侵害的预防和应对</a:t>
            </a:r>
          </a:p>
          <a:p>
            <a:pPr marR="0" lvl="3" rtl="0"/>
            <a:r>
              <a:rPr lang="zh-CN" altLang="en-US" b="0" i="0" u="none" strike="noStrike" kern="100" baseline="0" dirty="0">
                <a:latin typeface="Times New Roman" panose="02020603050405020304" pitchFamily="18" charset="0"/>
                <a:ea typeface="宋体" panose="02010600030101010101" pitchFamily="2" charset="-122"/>
              </a:rPr>
              <a:t>任何组织或者个人不得通过网络以文字、图片、音视频等形式侮辱、诽谤、威胁未成年人或者恶意扭曲、损害未成年人形象。发现未成年人遭受网络欺凌侵害或者形象遭到恶意扭曲、损害的，受害未成年人的父母或者其他监护人可以要求网络信息服务提供者及时采取删除、屏蔽等措施，停止侵害行为，防止信息扩散。</a:t>
            </a:r>
          </a:p>
          <a:p>
            <a:pPr marR="0" lvl="3" rtl="0"/>
            <a:r>
              <a:rPr lang="zh-CN" altLang="en-US" b="0" i="0" u="none" strike="noStrike" kern="100" baseline="0" dirty="0">
                <a:latin typeface="Times New Roman" panose="02020603050405020304" pitchFamily="18" charset="0"/>
                <a:ea typeface="宋体" panose="02010600030101010101" pitchFamily="2" charset="-122"/>
              </a:rPr>
              <a:t>任何组织或者个人发现网络产品、服务含有危害未成年人身心健康的信息，有权向网络产品和服务提供者或者网信、公安等部门投诉、举报。网络产品和服务提供者应当结合本单位提供的未成年人相关服务，建立便捷的举报渠道，通过显著方式公示举报途径和举报方法，配备与服务规模相适应的专职人员，及时受理并处置相关举报。</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1311222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1BD6E8E-0D72-4ADB-8595-0EB082357BD6}"/>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88B874B6-9B09-4933-8F94-3A6637AE50D8}"/>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（六）政府保护</a:t>
            </a:r>
            <a:endParaRPr lang="en-US" altLang="zh-CN" b="0" i="0" u="none" strike="noStrike" kern="100" baseline="0" dirty="0">
              <a:latin typeface="Times New Roman" panose="02020603050405020304" pitchFamily="18" charset="0"/>
              <a:ea typeface="宋体" panose="02010600030101010101" pitchFamily="2" charset="-122"/>
            </a:endParaRPr>
          </a:p>
          <a:p>
            <a:pPr marR="0" lvl="1" rtl="0"/>
            <a:r>
              <a:rPr lang="zh-CN" altLang="en-US" b="0" i="0" u="none" strike="noStrike" baseline="0" dirty="0">
                <a:latin typeface="Times New Roman" panose="02020603050405020304" pitchFamily="18" charset="0"/>
                <a:ea typeface="宋体" panose="02010600030101010101" pitchFamily="2" charset="-122"/>
              </a:rPr>
              <a:t>国务院和地方各级人民政府领导有关部门做好未成年人保护工作，将未成年人保护工作纳入国民经济和社会发展规划以及年度计划，相关经费纳入本级政府预算。</a:t>
            </a:r>
            <a:endParaRPr lang="zh-CN" altLang="en-US" b="0" i="0" u="none" strike="noStrike" kern="100" baseline="0" dirty="0">
              <a:latin typeface="Times New Roman" panose="02020603050405020304" pitchFamily="18" charset="0"/>
              <a:ea typeface="宋体" panose="02010600030101010101" pitchFamily="2" charset="-122"/>
            </a:endParaRP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zh-CN" altLang="en-US" b="0" i="0" u="none" strike="noStrike" kern="100" baseline="0" dirty="0">
                <a:latin typeface="Calibri Light" panose="020F0302020204030204" pitchFamily="34" charset="0"/>
                <a:ea typeface="宋体" panose="02010600030101010101" pitchFamily="2" charset="-122"/>
              </a:rPr>
              <a:t>建立未成年人保护协调机制</a:t>
            </a:r>
          </a:p>
          <a:p>
            <a:pPr marR="0" lvl="3" rtl="0"/>
            <a:r>
              <a:rPr lang="zh-CN" altLang="en-US" b="0" i="0" u="none" strike="noStrike" kern="100" baseline="0" dirty="0">
                <a:latin typeface="Times New Roman" panose="02020603050405020304" pitchFamily="18" charset="0"/>
                <a:ea typeface="宋体" panose="02010600030101010101" pitchFamily="2" charset="-122"/>
              </a:rPr>
              <a:t>国务院和县级以上地方人民政府应当建立未成年人保护工作协调机制，统筹、协调、督促、指导有关部门做好未成年人保护工作。县级以上人民政府承担未成年人保护协调机制具体工作的职能部门应当明确相关内设机构或者专门人员，负责承担未成年人保护工作。乡镇人民政府和街道办事处应当设立未成年人保护工作站或者指定专门人员，及时办理未成年人相关事务；支持、指导居民委员会、村民委员会设立专人专岗，做好未成年人保护工作。</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家庭教育指导与监督</a:t>
            </a:r>
          </a:p>
          <a:p>
            <a:pPr marR="0" lvl="3" rtl="0"/>
            <a:r>
              <a:rPr lang="zh-CN" altLang="en-US" b="0" i="0" u="none" strike="noStrike" kern="100" baseline="0" dirty="0">
                <a:latin typeface="Times New Roman" panose="02020603050405020304" pitchFamily="18" charset="0"/>
                <a:ea typeface="宋体" panose="02010600030101010101" pitchFamily="2" charset="-122"/>
              </a:rPr>
              <a:t>各级人民政府应当将家庭教育指导服务纳入城乡公共服务体系，开展家庭教育知识宣传，鼓励和支持有关社会团体、企业事业组织开展家庭教育服务。地方各级人民政府应当提供家庭监护的监督和支持，采取措施监督家庭监护状况，为有需要的家庭提供指导和帮助。</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2259298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B7E11E-A8CC-42BA-A966-4CED02F6B59A}"/>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A1F2634F-DCFB-4D5E-B344-5DBB5DE9506B}"/>
              </a:ext>
            </a:extLst>
          </p:cNvPr>
          <p:cNvSpPr>
            <a:spLocks noGrp="1"/>
          </p:cNvSpPr>
          <p:nvPr>
            <p:ph type="body" idx="1"/>
          </p:nvPr>
        </p:nvSpPr>
        <p:spPr/>
        <p:txBody>
          <a:bodyPr>
            <a:normAutofit lnSpcReduction="10000"/>
          </a:bodyPr>
          <a:lstStyle/>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zh-CN" altLang="en-US" b="0" i="0" u="none" strike="noStrike" kern="100" baseline="0" dirty="0">
                <a:latin typeface="Calibri Light" panose="020F0302020204030204" pitchFamily="34" charset="0"/>
                <a:ea typeface="宋体" panose="02010600030101010101" pitchFamily="2" charset="-122"/>
              </a:rPr>
              <a:t>保障未成年人受教育权利</a:t>
            </a:r>
          </a:p>
          <a:p>
            <a:pPr marR="0" lvl="3" rtl="0"/>
            <a:r>
              <a:rPr lang="zh-CN" altLang="en-US" b="0" i="0" u="none" strike="noStrike" kern="100" baseline="0" dirty="0">
                <a:latin typeface="Times New Roman" panose="02020603050405020304" pitchFamily="18" charset="0"/>
                <a:ea typeface="宋体" panose="02010600030101010101" pitchFamily="2" charset="-122"/>
              </a:rPr>
              <a:t>各级人民政府应当保障未成年人受教育权利，并采取措施保障因家庭或者自身原因处于困境的未成年人接受义务教育。</a:t>
            </a:r>
          </a:p>
          <a:p>
            <a:pPr marR="0" lvl="3" rtl="0"/>
            <a:r>
              <a:rPr lang="zh-CN" altLang="en-US" b="0" i="0" u="none" strike="noStrike" kern="100" baseline="0" dirty="0">
                <a:latin typeface="Times New Roman" panose="02020603050405020304" pitchFamily="18" charset="0"/>
                <a:ea typeface="宋体" panose="02010600030101010101" pitchFamily="2" charset="-122"/>
              </a:rPr>
              <a:t>对尚未完成义务教育的辍学未成年学生，教育行政部门应当责令父母或者其他监护人将其送入学校接受义务教育。各级人民政府应当发展托育、学前教育事业，办好婴幼儿照护服务机构、幼儿园，支持社会力量依法兴办母婴室、婴幼儿照护服务机构、幼儿园。另外，各级人民政府应当发展职业教育，保障没有进入普通高中学习的未成年人接受职业教育或者职业技能培训，鼓励和支持社会团体、企业事业组织为未成年人提供职业技能培训服务。</a:t>
            </a:r>
          </a:p>
          <a:p>
            <a:pPr marR="0" lvl="2" rtl="0"/>
            <a:r>
              <a:rPr lang="en-US" altLang="zh-CN" b="0" i="0" u="none" strike="noStrike" kern="100" baseline="0" dirty="0">
                <a:latin typeface="Calibri Light" panose="020F0302020204030204" pitchFamily="34" charset="0"/>
                <a:ea typeface="宋体" panose="02010600030101010101" pitchFamily="2" charset="-122"/>
              </a:rPr>
              <a:t>4.</a:t>
            </a:r>
            <a:r>
              <a:rPr lang="zh-CN" altLang="en-US" b="0" i="0" u="none" strike="noStrike" kern="100" baseline="0" dirty="0">
                <a:latin typeface="Calibri Light" panose="020F0302020204030204" pitchFamily="34" charset="0"/>
                <a:ea typeface="宋体" panose="02010600030101010101" pitchFamily="2" charset="-122"/>
              </a:rPr>
              <a:t>保障校园及周边环境安全</a:t>
            </a:r>
          </a:p>
          <a:p>
            <a:pPr marR="0" lvl="3" rtl="0"/>
            <a:r>
              <a:rPr lang="zh-CN" altLang="en-US" b="0" i="0" u="none" strike="noStrike" kern="100" baseline="0" dirty="0">
                <a:latin typeface="Times New Roman" panose="02020603050405020304" pitchFamily="18" charset="0"/>
                <a:ea typeface="宋体" panose="02010600030101010101" pitchFamily="2" charset="-122"/>
              </a:rPr>
              <a:t>县级以上地方人民政府及其有关部门应当保障校园安全，监督、指导学校、幼儿园等单位落实校园安全责任，并建立突发事件的报告、处置和协调机制。</a:t>
            </a:r>
          </a:p>
          <a:p>
            <a:pPr marR="0" lvl="3" rtl="0"/>
            <a:r>
              <a:rPr lang="zh-CN" altLang="en-US" b="0" i="0" u="none" strike="noStrike" kern="100" baseline="0" dirty="0">
                <a:latin typeface="Times New Roman" panose="02020603050405020304" pitchFamily="18" charset="0"/>
                <a:ea typeface="宋体" panose="02010600030101010101" pitchFamily="2" charset="-122"/>
              </a:rPr>
              <a:t>公安机关和其他有关部门应当依法维护校园周边的治安和交通秩序，预防和制止侵害未成年人合法权益的违法犯罪行为。地方人民政府应当建立和改善适合未成年人的活动场所和设施，支持公益性未成年人活动场所和设施的建设和运行，鼓励社会力量兴办活动场所和设施并加强管理。</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7579940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6118C1D-965E-4A5B-83D0-430593060E88}"/>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50527CB9-9777-4047-A03D-FB4879E0FA06}"/>
              </a:ext>
            </a:extLst>
          </p:cNvPr>
          <p:cNvSpPr>
            <a:spLocks noGrp="1"/>
          </p:cNvSpPr>
          <p:nvPr>
            <p:ph type="body" idx="1"/>
          </p:nvPr>
        </p:nvSpPr>
        <p:spPr/>
        <p:txBody>
          <a:bodyPr>
            <a:normAutofit fontScale="70000" lnSpcReduction="20000"/>
          </a:bodyPr>
          <a:lstStyle/>
          <a:p>
            <a:pPr marR="0" lvl="2" rtl="0"/>
            <a:r>
              <a:rPr lang="en-US" altLang="zh-CN" b="0" i="0" u="none" strike="noStrike" kern="100" baseline="0" dirty="0">
                <a:latin typeface="Calibri Light" panose="020F0302020204030204" pitchFamily="34" charset="0"/>
                <a:ea typeface="宋体" panose="02010600030101010101" pitchFamily="2" charset="-122"/>
              </a:rPr>
              <a:t>5.</a:t>
            </a:r>
            <a:r>
              <a:rPr lang="zh-CN" altLang="en-US" b="0" i="0" u="none" strike="noStrike" kern="100" baseline="0" dirty="0">
                <a:latin typeface="Calibri Light" panose="020F0302020204030204" pitchFamily="34" charset="0"/>
                <a:ea typeface="宋体" panose="02010600030101010101" pitchFamily="2" charset="-122"/>
              </a:rPr>
              <a:t>卫生保健和营养指导</a:t>
            </a:r>
          </a:p>
          <a:p>
            <a:pPr marR="0" lvl="3" rtl="0"/>
            <a:r>
              <a:rPr lang="zh-CN" altLang="en-US" b="0" i="0" u="none" strike="noStrike" kern="100" baseline="0" dirty="0">
                <a:latin typeface="Times New Roman" panose="02020603050405020304" pitchFamily="18" charset="0"/>
                <a:ea typeface="宋体" panose="02010600030101010101" pitchFamily="2" charset="-122"/>
              </a:rPr>
              <a:t>各级人民政府及其有关部门应当对未成年人进行卫生保健和营养指导，提供卫生保健服务。卫生健康部门应当依法对未成年人的疫苗预防接种进行规范，防治未成年人常见病、多发病，加强传染病防治和监督管理，做好伤害预防和干预，指导和监督学校、幼儿园、婴幼儿照护服务机构开展卫生保健工作。</a:t>
            </a:r>
          </a:p>
          <a:p>
            <a:pPr marR="0" lvl="3" rtl="0"/>
            <a:r>
              <a:rPr lang="zh-CN" altLang="en-US" b="0" i="0" u="none" strike="noStrike" kern="100" baseline="0" dirty="0">
                <a:latin typeface="Times New Roman" panose="02020603050405020304" pitchFamily="18" charset="0"/>
                <a:ea typeface="宋体" panose="02010600030101010101" pitchFamily="2" charset="-122"/>
              </a:rPr>
              <a:t>教育行政部门应当加强未成年人的心理健康教育，建立未成年人心理问题的早期发现和及时干预机制。卫生健康部门应当做好未成年人心理治疗、心理危机干预以及精神障碍早期识别和诊断治疗等工作。</a:t>
            </a:r>
          </a:p>
          <a:p>
            <a:pPr marR="0" lvl="2" rtl="0"/>
            <a:r>
              <a:rPr lang="en-US" altLang="zh-CN" b="0" i="0" u="none" strike="noStrike" kern="100" baseline="0" dirty="0">
                <a:latin typeface="Calibri Light" panose="020F0302020204030204" pitchFamily="34" charset="0"/>
                <a:ea typeface="宋体" panose="02010600030101010101" pitchFamily="2" charset="-122"/>
              </a:rPr>
              <a:t>6.</a:t>
            </a:r>
            <a:r>
              <a:rPr lang="zh-CN" altLang="en-US" b="0" i="0" u="none" strike="noStrike" kern="100" baseline="0" dirty="0">
                <a:latin typeface="Calibri Light" panose="020F0302020204030204" pitchFamily="34" charset="0"/>
                <a:ea typeface="宋体" panose="02010600030101010101" pitchFamily="2" charset="-122"/>
              </a:rPr>
              <a:t>为特殊需要的未成年人提供社会救助</a:t>
            </a:r>
          </a:p>
          <a:p>
            <a:pPr marR="0" lvl="3" rtl="0"/>
            <a:r>
              <a:rPr lang="zh-CN" altLang="en-US" b="0" i="0" u="none" strike="noStrike" kern="100" baseline="0" dirty="0">
                <a:latin typeface="Times New Roman" panose="02020603050405020304" pitchFamily="18" charset="0"/>
                <a:ea typeface="宋体" panose="02010600030101010101" pitchFamily="2" charset="-122"/>
              </a:rPr>
              <a:t>县级以上人民政府及其民政部门应当根据需要设立未成年人救助保护机构、儿童福利机构，负责收留、抚养需要国家监护的未成年人。对临时监护的未成年人，应当优先考虑亲属寄养</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不具备条件或者不适合的，可以由未成年人救助保护机构或者儿童福利机构进行收留、抚养。临时监护期满后仍无法查明或者确定监护人的，由国家进行长期监护。</a:t>
            </a:r>
          </a:p>
          <a:p>
            <a:pPr marR="0" lvl="3" rtl="0"/>
            <a:r>
              <a:rPr lang="zh-CN" altLang="en-US" b="0" i="0" u="none" strike="noStrike" kern="100" baseline="0" dirty="0">
                <a:latin typeface="Times New Roman" panose="02020603050405020304" pitchFamily="18" charset="0"/>
                <a:ea typeface="宋体" panose="02010600030101010101" pitchFamily="2" charset="-122"/>
              </a:rPr>
              <a:t>民政部门进行收养评估后，可以依法将其长期监护的未成年人交由符合条件的申请人收养。县级以上人民政府及其民政部门应当根据需要设立未成年人救助保护机构、儿童福利机构，负责收留、抚养由民政部门监护的未成年人。</a:t>
            </a:r>
          </a:p>
          <a:p>
            <a:pPr marR="0" lvl="2" rtl="0"/>
            <a:r>
              <a:rPr lang="en-US" altLang="zh-CN" b="0" i="0" u="none" strike="noStrike" kern="100" baseline="0" dirty="0">
                <a:latin typeface="Calibri Light" panose="020F0302020204030204" pitchFamily="34" charset="0"/>
                <a:ea typeface="宋体" panose="02010600030101010101" pitchFamily="2" charset="-122"/>
              </a:rPr>
              <a:t>7.</a:t>
            </a:r>
            <a:r>
              <a:rPr lang="zh-CN" altLang="en-US" b="0" i="0" u="none" strike="noStrike" kern="100" baseline="0" dirty="0">
                <a:latin typeface="Calibri Light" panose="020F0302020204030204" pitchFamily="34" charset="0"/>
                <a:ea typeface="宋体" panose="02010600030101010101" pitchFamily="2" charset="-122"/>
              </a:rPr>
              <a:t>开通保护热线和犯罪信息查询系统</a:t>
            </a:r>
          </a:p>
          <a:p>
            <a:pPr marR="0" lvl="3" rtl="0"/>
            <a:r>
              <a:rPr lang="zh-CN" altLang="en-US" b="0" i="0" u="none" strike="noStrike" kern="100" baseline="0" dirty="0">
                <a:latin typeface="Times New Roman" panose="02020603050405020304" pitchFamily="18" charset="0"/>
                <a:ea typeface="宋体" panose="02010600030101010101" pitchFamily="2" charset="-122"/>
              </a:rPr>
              <a:t>县级以上地方人民政府应当开通全国统一的未成年人保护热线，及时受理、转介侵害未成年人合法权益的投诉、举报。鼓励和支持社会团体、企业事业组织参与设立未成年人保护服务平台、服务热线，为未成年人提供咨询、帮助。国家建立性侵害、虐待、拐卖、暴力伤害等违法犯罪人员信息查询系统，向密切接触未成年人的单位提供免费查询服务。</a:t>
            </a:r>
          </a:p>
          <a:p>
            <a:pPr marR="0" lvl="3" rtl="0"/>
            <a:r>
              <a:rPr lang="zh-CN" altLang="en-US" b="0" i="0" u="none" strike="noStrike" kern="100" baseline="0" dirty="0">
                <a:latin typeface="Times New Roman" panose="02020603050405020304" pitchFamily="18" charset="0"/>
                <a:ea typeface="宋体" panose="02010600030101010101" pitchFamily="2" charset="-122"/>
              </a:rPr>
              <a:t>任何组织或者个人发现不利于未成年人身心健康或者侵犯未成年人合法权益的情形，都有权劝阻、制止或者向公安、民政、教育等有关部门提出检举、控告。国家机关、居民委员会、村民委员会、密切接触未成年人的单位及其工作人员，在工作中发现未成年人身心健康受到侵害、疑似受到侵害或者面临其他危险情形的，应当立即向公安、民政、教育等有关部门报告。有关部门接到涉及未成年人的检举、控告或者报告，应当依法及时受理、处置，并以适当方式将处理结果告知相关单位和人员。</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6846023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809019-D9A7-4CB4-B1A2-592FB06ACDF3}"/>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B519BC1F-BF7A-4922-B750-3AF8F7D98A86}"/>
              </a:ext>
            </a:extLst>
          </p:cNvPr>
          <p:cNvSpPr>
            <a:spLocks noGrp="1"/>
          </p:cNvSpPr>
          <p:nvPr>
            <p:ph type="body" idx="1"/>
          </p:nvPr>
        </p:nvSpPr>
        <p:spPr/>
        <p:txBody>
          <a:bodyPr>
            <a:normAutofit fontScale="92500" lnSpcReduction="10000"/>
          </a:bodyPr>
          <a:lstStyle/>
          <a:p>
            <a:pPr marR="0" lvl="0" rtl="0"/>
            <a:r>
              <a:rPr lang="zh-CN" altLang="en-US" b="0" i="0" u="none" strike="noStrike" kern="100" baseline="0" dirty="0">
                <a:latin typeface="Calibri Light" panose="020F0302020204030204" pitchFamily="34" charset="0"/>
                <a:ea typeface="宋体" panose="02010600030101010101" pitchFamily="2" charset="-122"/>
              </a:rPr>
              <a:t>三、未成年人不良行为和犯罪的预防和矫治</a:t>
            </a:r>
          </a:p>
          <a:p>
            <a:pPr marR="0" lvl="3" rtl="0"/>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预防未成年人犯罪法</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是为了保障未成年人身心健康，培养未成年人良好品行，有效预防未成年人违法犯罪而制定的法律。</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一</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预防未成年人犯罪的教育</a:t>
            </a: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预防未成年人犯罪教育的内容</a:t>
            </a:r>
          </a:p>
          <a:p>
            <a:pPr marR="0" lvl="3" rtl="0"/>
            <a:r>
              <a:rPr lang="zh-CN" altLang="en-US" b="0" i="0" u="none" strike="noStrike" kern="100" baseline="0" dirty="0">
                <a:latin typeface="Times New Roman" panose="02020603050405020304" pitchFamily="18" charset="0"/>
                <a:ea typeface="宋体" panose="02010600030101010101" pitchFamily="2" charset="-122"/>
              </a:rPr>
              <a:t>国家、社会、学校和家庭应当对未成年人加强社会主义核心价值观教育，开展预防犯罪教育，增强未成年人的法治观念，使未成年人树立遵纪守法和防范违法犯罪的意识，提高自我管控能力。对未成年人应当加强思想、道德、法制和爱国主义、集体主义、社会主义教育。</a:t>
            </a:r>
          </a:p>
          <a:p>
            <a:pPr marR="0" lvl="3" rtl="0"/>
            <a:r>
              <a:rPr lang="zh-CN" altLang="en-US" b="0" i="0" u="none" strike="noStrike" kern="100" baseline="0" dirty="0">
                <a:latin typeface="Times New Roman" panose="02020603050405020304" pitchFamily="18" charset="0"/>
                <a:ea typeface="宋体" panose="02010600030101010101" pitchFamily="2" charset="-122"/>
              </a:rPr>
              <a:t>学校、各行政部门、共产主义青年团、少年先锋队应结合实际，开展多种形式的预防未成年犯罪的法制宣传活动。在上述教育的同时，应当进行预防犯罪的法制教育，增强未成年人法制观念，了解和清楚违法犯罪给家庭、社会、学校带来的危害以及相应承担的法律意识。</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预防未成年人犯罪教育的责任人</a:t>
            </a:r>
          </a:p>
          <a:p>
            <a:pPr marR="0" lvl="3" rtl="0"/>
            <a:r>
              <a:rPr lang="zh-CN" altLang="en-US" b="0" i="0" u="none" strike="noStrike" kern="100" baseline="0" dirty="0">
                <a:latin typeface="Times New Roman" panose="02020603050405020304" pitchFamily="18" charset="0"/>
                <a:ea typeface="宋体" panose="02010600030101010101" pitchFamily="2" charset="-122"/>
              </a:rPr>
              <a:t>教育行政部门、学校、司法行政部门、共青团、少年先锋队、职教机构、用人单位、少年宫、青年活动中心、居</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村</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委会、父母及其他监护人等责任人。</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7874192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3B49D7-F53F-44FA-914C-D54BDC7CE50E}"/>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755B44BC-EC80-49EF-BE61-EB6DE91AFB8B}"/>
              </a:ext>
            </a:extLst>
          </p:cNvPr>
          <p:cNvSpPr>
            <a:spLocks noGrp="1"/>
          </p:cNvSpPr>
          <p:nvPr>
            <p:ph type="body" idx="1"/>
          </p:nvPr>
        </p:nvSpPr>
        <p:spPr/>
        <p:txBody>
          <a:bodyPr>
            <a:normAutofit fontScale="77500" lnSpcReduction="20000"/>
          </a:bodyPr>
          <a:lstStyle/>
          <a:p>
            <a:pPr marR="0" lvl="1" rtl="0"/>
            <a:r>
              <a:rPr lang="zh-CN" altLang="en-US" b="0" i="0" u="none" strike="noStrike" kern="100" baseline="0">
                <a:latin typeface="Times New Roman" panose="02020603050405020304" pitchFamily="18" charset="0"/>
                <a:ea typeface="宋体" panose="02010600030101010101" pitchFamily="2" charset="-122"/>
              </a:rPr>
              <a:t>（二）对未成年人不良行为的预防</a:t>
            </a:r>
          </a:p>
          <a:p>
            <a:pPr marR="0" lvl="3" rtl="0"/>
            <a:r>
              <a:rPr lang="zh-CN" altLang="en-US" b="0" i="0" u="none" strike="noStrike" kern="100" baseline="0">
                <a:latin typeface="Times New Roman" panose="02020603050405020304" pitchFamily="18" charset="0"/>
                <a:ea typeface="宋体" panose="02010600030101010101" pitchFamily="2" charset="-122"/>
              </a:rPr>
              <a:t>本法所称不良行为，是指未成年人实施的不利于其健康成长的下列行为：吸烟、饮酒；多次旷课、逃学；无故夜不归宿、离家出走；沉迷网络；与社会上具有不良习性的人交往，组织或者参加实施不良行为的团伙；进入法律法规规定未成年人不宜进入的场所；参与赌博、变相赌博，或者参加封建迷信、邪教等活动；阅览、观看或者收听宣扬淫秽、色情、暴力、恐怖、极端等内容的读物、音像制品或者网络信息等；其他不利于未成年人身心健康成长的不良行为。</a:t>
            </a:r>
          </a:p>
          <a:p>
            <a:pPr marR="0" lvl="2" rtl="0"/>
            <a:r>
              <a:rPr lang="en-US" altLang="zh-CN" b="0" i="0" u="none" strike="noStrike" kern="100" baseline="0">
                <a:latin typeface="Calibri Light" panose="020F0302020204030204" pitchFamily="34" charset="0"/>
                <a:ea typeface="宋体" panose="02010600030101010101" pitchFamily="2" charset="-122"/>
              </a:rPr>
              <a:t>1.</a:t>
            </a:r>
            <a:r>
              <a:rPr lang="zh-CN" altLang="en-US" b="0" i="0" u="none" strike="noStrike" kern="100" baseline="0">
                <a:latin typeface="Calibri Light" panose="020F0302020204030204" pitchFamily="34" charset="0"/>
                <a:ea typeface="宋体" panose="02010600030101010101" pitchFamily="2" charset="-122"/>
              </a:rPr>
              <a:t>家庭对未成年人的教育与监控</a:t>
            </a:r>
          </a:p>
          <a:p>
            <a:pPr marR="0" lvl="3" rtl="0"/>
            <a:r>
              <a:rPr lang="zh-CN" altLang="en-US" b="0" i="0" u="none" strike="noStrike" kern="100" baseline="0">
                <a:latin typeface="Times New Roman" panose="02020603050405020304" pitchFamily="18" charset="0"/>
                <a:ea typeface="宋体" panose="02010600030101010101" pitchFamily="2" charset="-122"/>
              </a:rPr>
              <a:t>未成年人的父母或者其他监护人发现未成年人有不良行为的，应当及时制止并加强管教。未成年的父母或者其他监护人和学校发现未成年人组织或者参加实施不良行为的团伙的，应当及时予以制止。发现该团伙有违法犯罪行为的，应当向公安机关报告。</a:t>
            </a:r>
          </a:p>
          <a:p>
            <a:pPr marR="0" lvl="2" rtl="0"/>
            <a:r>
              <a:rPr lang="en-US" altLang="zh-CN" b="0" i="0" u="none" strike="noStrike" kern="100" baseline="0">
                <a:latin typeface="Calibri Light" panose="020F0302020204030204" pitchFamily="34" charset="0"/>
                <a:ea typeface="宋体" panose="02010600030101010101" pitchFamily="2" charset="-122"/>
              </a:rPr>
              <a:t>2.</a:t>
            </a:r>
            <a:r>
              <a:rPr lang="zh-CN" altLang="en-US" b="0" i="0" u="none" strike="noStrike" kern="100" baseline="0">
                <a:latin typeface="Calibri Light" panose="020F0302020204030204" pitchFamily="34" charset="0"/>
                <a:ea typeface="宋体" panose="02010600030101010101" pitchFamily="2" charset="-122"/>
              </a:rPr>
              <a:t>社会环境监控与管理</a:t>
            </a:r>
          </a:p>
          <a:p>
            <a:pPr marR="0" lvl="3" rtl="0"/>
            <a:r>
              <a:rPr lang="zh-CN" altLang="en-US" b="0" i="0" u="none" strike="noStrike" kern="100" baseline="0">
                <a:latin typeface="Times New Roman" panose="02020603050405020304" pitchFamily="18" charset="0"/>
                <a:ea typeface="宋体" panose="02010600030101010101" pitchFamily="2" charset="-122"/>
              </a:rPr>
              <a:t>公安机关、居民委员会、村民委员会发现本辖区内未成年人有不良行为的，应当及时制止，并督促其父母或者其他监护人依法履行监护职责。</a:t>
            </a:r>
          </a:p>
          <a:p>
            <a:pPr marR="0" lvl="2" rtl="0"/>
            <a:r>
              <a:rPr lang="en-US" altLang="zh-CN" b="0" i="0" u="none" strike="noStrike" kern="100" baseline="0">
                <a:latin typeface="Calibri Light" panose="020F0302020204030204" pitchFamily="34" charset="0"/>
                <a:ea typeface="宋体" panose="02010600030101010101" pitchFamily="2" charset="-122"/>
              </a:rPr>
              <a:t>3.</a:t>
            </a:r>
            <a:r>
              <a:rPr lang="zh-CN" altLang="en-US" b="0" i="0" u="none" strike="noStrike" kern="100" baseline="0">
                <a:latin typeface="Calibri Light" panose="020F0302020204030204" pitchFamily="34" charset="0"/>
                <a:ea typeface="宋体" panose="02010600030101010101" pitchFamily="2" charset="-122"/>
              </a:rPr>
              <a:t>学校的教育与管理</a:t>
            </a:r>
          </a:p>
          <a:p>
            <a:pPr marR="0" lvl="3" rtl="0"/>
            <a:r>
              <a:rPr lang="zh-CN" altLang="en-US" b="0" i="0" u="none" strike="noStrike" kern="100" baseline="0">
                <a:latin typeface="Times New Roman" panose="02020603050405020304" pitchFamily="18" charset="0"/>
                <a:ea typeface="宋体" panose="02010600030101010101" pitchFamily="2" charset="-122"/>
              </a:rPr>
              <a:t>学校对有不良行为的未成年学生，应当加强管理教育，不得歧视，对拒不改正或者情节严重的，学校可以根据情况予以处分或者采取以下管理教育措施：予以训导；要求遵守特定的行为规范；要求参加特定的专题教育；要求参加校内服务活动；要求接受社会工作者或者其他专业人员的心理辅导和行为干预；其他适当的管理教育措施。</a:t>
            </a:r>
          </a:p>
          <a:p>
            <a:pPr marR="0" lvl="3" rtl="0"/>
            <a:r>
              <a:rPr lang="zh-CN" altLang="en-US" b="0" i="0" u="none" strike="noStrike" kern="100" baseline="0">
                <a:latin typeface="Times New Roman" panose="02020603050405020304" pitchFamily="18" charset="0"/>
                <a:ea typeface="宋体" panose="02010600030101010101" pitchFamily="2" charset="-122"/>
              </a:rPr>
              <a:t>教育行政部门、学校应当举办各种形式的讲座、座谈、培训等活动，针对未成年人不同时期的生理、心理特点，介绍良好有效的教育方法，以指导教师、未成年人的父母和其他监护人有效地防止、矫正未成年人的不良行为。学校和家庭应当加强沟通，建立家校合作机制。学校决定对未成年学生采取管理教育措施的，应当及时告知其父母或者其他监护人；未成年学生的父母或者其他监护人应当支持、配合学校进行管理教育。</a:t>
            </a:r>
            <a:endParaRPr lang="zh-CN" altLang="en-US" b="0"/>
          </a:p>
        </p:txBody>
      </p:sp>
    </p:spTree>
    <p:extLst>
      <p:ext uri="{BB962C8B-B14F-4D97-AF65-F5344CB8AC3E}">
        <p14:creationId xmlns:p14="http://schemas.microsoft.com/office/powerpoint/2010/main" val="14753648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8D161C-BB04-4AF7-8C8B-CB61EEC18538}"/>
              </a:ext>
            </a:extLst>
          </p:cNvPr>
          <p:cNvSpPr>
            <a:spLocks noGrp="1"/>
          </p:cNvSpPr>
          <p:nvPr>
            <p:ph type="title"/>
          </p:nvPr>
        </p:nvSpPr>
        <p:spPr/>
        <p:txBody>
          <a:bodyPr/>
          <a:lstStyle/>
          <a:p>
            <a:pPr marR="0" rtl="0"/>
            <a:endParaRPr lang="en-US" altLang="zh-CN" b="0" i="0" u="none" strike="noStrike" baseline="0" dirty="0">
              <a:latin typeface="Times New Roman" panose="02020603050405020304" pitchFamily="18" charset="0"/>
              <a:ea typeface="宋体" panose="02010600030101010101" pitchFamily="2" charset="-122"/>
            </a:endParaRPr>
          </a:p>
        </p:txBody>
      </p:sp>
      <p:sp>
        <p:nvSpPr>
          <p:cNvPr id="3" name="文本占位符 2">
            <a:extLst>
              <a:ext uri="{FF2B5EF4-FFF2-40B4-BE49-F238E27FC236}">
                <a16:creationId xmlns:a16="http://schemas.microsoft.com/office/drawing/2014/main" id="{F5624B5B-FFCC-4578-8C35-C44227F4A28F}"/>
              </a:ext>
            </a:extLst>
          </p:cNvPr>
          <p:cNvSpPr>
            <a:spLocks noGrp="1"/>
          </p:cNvSpPr>
          <p:nvPr>
            <p:ph type="body" idx="1"/>
          </p:nvPr>
        </p:nvSpPr>
        <p:spPr/>
        <p:txBody>
          <a:bodyPr>
            <a:normAutofit/>
          </a:bodyPr>
          <a:lstStyle/>
          <a:p>
            <a:pPr marR="0" lvl="1" rtl="0"/>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三</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对未成年人严重不良行为的矫治</a:t>
            </a: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严重不良行为的界定</a:t>
            </a:r>
          </a:p>
          <a:p>
            <a:pPr marR="0" lvl="3" rtl="0"/>
            <a:r>
              <a:rPr lang="zh-CN" altLang="en-US" b="0" i="0" u="none" strike="noStrike" kern="100" baseline="0" dirty="0">
                <a:latin typeface="Times New Roman" panose="02020603050405020304" pitchFamily="18" charset="0"/>
                <a:ea typeface="宋体" panose="02010600030101010101" pitchFamily="2" charset="-122"/>
              </a:rPr>
              <a:t>严重不良行为是指未成年人实施的有</a:t>
            </a:r>
            <a:r>
              <a:rPr lang="zh-CN" altLang="en-US" b="0" i="0" u="none" strike="noStrike" kern="100" baseline="0" dirty="0">
                <a:latin typeface="Times New Roman" panose="02020603050405020304" pitchFamily="18" charset="0"/>
                <a:ea typeface="宋体" panose="02010600030101010101" pitchFamily="2" charset="-122"/>
                <a:hlinkClick r:id="rId2"/>
              </a:rPr>
              <a:t>刑法规定，因不满法定刑事责任年龄不予刑事处罚的行为，以及严重危害社会的下列行为，主要包括：结伙斗殴，追逐、拦截他人，强拿硬要或者任意损毁、占用公私财物等寻衅滋事行为；非法携带枪支、弹药或者弩、匕首等国家规定的管制器具；殴打、辱骂、恐吓，或者故意伤害他人身体；盗窃、哄抢、抢夺或者故意损毁公私财物；传播淫秽的读物、音像制品或者信息等；卖淫、嫖娼，或者进行淫秽表演；吸食、注射毒品，或者向他人提供毒品；参与赌博赌资较大；其他严重危害社会的行为。</a:t>
            </a:r>
            <a:endParaRPr lang="en-US" altLang="zh-CN" b="0" i="0" u="none" strike="noStrike" kern="100" baseline="0" dirty="0">
              <a:latin typeface="Times New Roman" panose="02020603050405020304" pitchFamily="18" charset="0"/>
              <a:ea typeface="宋体" panose="02010600030101010101" pitchFamily="2" charset="-122"/>
              <a:hlinkClick r:id="rId2"/>
            </a:endParaRPr>
          </a:p>
        </p:txBody>
      </p:sp>
    </p:spTree>
    <p:extLst>
      <p:ext uri="{BB962C8B-B14F-4D97-AF65-F5344CB8AC3E}">
        <p14:creationId xmlns:p14="http://schemas.microsoft.com/office/powerpoint/2010/main" val="436342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DECE33-D14A-490C-9608-AEF6516F86AF}"/>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573E13A4-491F-4C84-9A4E-DDBFE15E37B1}"/>
              </a:ext>
            </a:extLst>
          </p:cNvPr>
          <p:cNvSpPr>
            <a:spLocks noGrp="1"/>
          </p:cNvSpPr>
          <p:nvPr>
            <p:ph type="body" idx="1"/>
          </p:nvPr>
        </p:nvSpPr>
        <p:spPr/>
        <p:txBody>
          <a:bodyPr>
            <a:normAutofit fontScale="92500" lnSpcReduction="1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（二）文化教育权利</a:t>
            </a: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zh-CN" altLang="en-US" b="0" i="0" u="none" strike="noStrike" kern="100" baseline="0" dirty="0">
                <a:latin typeface="Calibri Light" panose="020F0302020204030204" pitchFamily="34" charset="0"/>
                <a:ea typeface="宋体" panose="02010600030101010101" pitchFamily="2" charset="-122"/>
              </a:rPr>
              <a:t>教育机会平等</a:t>
            </a:r>
          </a:p>
          <a:p>
            <a:pPr marR="0" lvl="3" rtl="0"/>
            <a:r>
              <a:rPr lang="zh-CN" altLang="en-US" b="0" i="0" u="none" strike="noStrike" kern="100" baseline="0" dirty="0">
                <a:latin typeface="Times New Roman" panose="02020603050405020304" pitchFamily="18" charset="0"/>
                <a:ea typeface="宋体" panose="02010600030101010101" pitchFamily="2" charset="-122"/>
              </a:rPr>
              <a:t>国家保障妇女享有与男子平等的文化教育权利。学校和有关部门应当执行国家有关规定，保障妇女在入学、升学、毕业分配、授予学位、派出留学等方面享有与男子平等的权利。学校在录取学生时，除特殊专业外，不得以性别为由拒绝录取女性或提高对女性的录取标准。</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教育权利保障</a:t>
            </a:r>
          </a:p>
          <a:p>
            <a:pPr marR="0" lvl="3" rtl="0"/>
            <a:r>
              <a:rPr lang="zh-CN" altLang="en-US" b="0" i="0" u="none" strike="noStrike" kern="100" baseline="0" dirty="0">
                <a:latin typeface="Times New Roman" panose="02020603050405020304" pitchFamily="18" charset="0"/>
                <a:ea typeface="宋体" panose="02010600030101010101" pitchFamily="2" charset="-122"/>
              </a:rPr>
              <a:t>学校应当根据女性青少年的特点，在教育、管理、设施等方面采取措施，保障女性青少年的身心健康发展。父母或者其他监护人必须履行保障适龄女性儿童少年接受义务教育的义务。</a:t>
            </a:r>
          </a:p>
          <a:p>
            <a:pPr marR="0" lvl="3" rtl="0"/>
            <a:r>
              <a:rPr lang="zh-CN" altLang="en-US" b="0" i="0" u="none" strike="noStrike" kern="100" baseline="0" dirty="0">
                <a:latin typeface="Times New Roman" panose="02020603050405020304" pitchFamily="18" charset="0"/>
                <a:ea typeface="宋体" panose="02010600030101010101" pitchFamily="2" charset="-122"/>
              </a:rPr>
              <a:t>政府、社会、学校应当采取有效措施，解决适龄女性儿童少年就学存在的实际困难，并创造条件，保证贫困、残疾和流动人口中的适龄女性儿童少年完成义务教育。各级人民政府应当依照规定把扫除妇女中的文盲、半文盲工作，纳入扫盲和扫盲后继续教育规划，采取符合妇女特点的组织形式和工作方法，组织、监督有关部门具体实施。</a:t>
            </a:r>
          </a:p>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zh-CN" altLang="en-US" b="0" i="0" u="none" strike="noStrike" kern="100" baseline="0" dirty="0">
                <a:latin typeface="Calibri Light" panose="020F0302020204030204" pitchFamily="34" charset="0"/>
                <a:ea typeface="宋体" panose="02010600030101010101" pitchFamily="2" charset="-122"/>
              </a:rPr>
              <a:t>教育培训和文化活动参与</a:t>
            </a:r>
          </a:p>
          <a:p>
            <a:pPr marR="0" lvl="3" rtl="0"/>
            <a:r>
              <a:rPr lang="zh-CN" altLang="en-US" b="0" i="0" u="none" strike="noStrike" kern="100" baseline="0" dirty="0">
                <a:latin typeface="Times New Roman" panose="02020603050405020304" pitchFamily="18" charset="0"/>
                <a:ea typeface="宋体" panose="02010600030101010101" pitchFamily="2" charset="-122"/>
              </a:rPr>
              <a:t>各级人民政府和有关部门应当采取措施，根据城镇和农村妇女的需要，组织妇女接受职业教育和实用技术培训。国家机关、社会团体和企业事业单位应当执行国家有关规定，保障妇女从事科学、技术、文学、艺术和其他文化活动，享有与男子平等的权利。　</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2156516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B6480C-7554-4449-ADA6-BCDC007F0565}"/>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B36BE0F2-B7EE-4239-9FA6-7DC1858742B5}"/>
              </a:ext>
            </a:extLst>
          </p:cNvPr>
          <p:cNvSpPr>
            <a:spLocks noGrp="1"/>
          </p:cNvSpPr>
          <p:nvPr>
            <p:ph type="body" idx="1"/>
          </p:nvPr>
        </p:nvSpPr>
        <p:spPr/>
        <p:txBody>
          <a:bodyPr>
            <a:normAutofit fontScale="92500" lnSpcReduction="20000"/>
          </a:bodyPr>
          <a:lstStyle/>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对未成年人严重不良行为的矫治</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）工读学校的矫治</a:t>
            </a:r>
          </a:p>
          <a:p>
            <a:pPr marR="0" lvl="4" rtl="0"/>
            <a:r>
              <a:rPr lang="zh-CN" altLang="en-US" b="0" i="0" u="none" strike="noStrike" kern="100" baseline="0" dirty="0">
                <a:latin typeface="Calibri Light" panose="020F0302020204030204" pitchFamily="34" charset="0"/>
                <a:ea typeface="宋体" panose="02010600030101010101" pitchFamily="2" charset="-122"/>
              </a:rPr>
              <a:t>对有严重不良行为的未成年人，未成年人的父母或者其他监护人、所在学校无力管教或者管教无效的，可以向教育行政部门提出申请，经专门教育指导委员会评估同意后，由教育行政部门决定送入专门学校接受专门教育。</a:t>
            </a:r>
            <a:endParaRPr lang="en-US" altLang="zh-CN" b="0" i="0" u="none" strike="noStrike" kern="100" baseline="0" dirty="0">
              <a:latin typeface="Calibri Light" panose="020F0302020204030204" pitchFamily="34" charset="0"/>
              <a:ea typeface="宋体" panose="02010600030101010101" pitchFamily="2" charset="-122"/>
            </a:endParaRPr>
          </a:p>
          <a:p>
            <a:pPr marR="0" lvl="4" rtl="0"/>
            <a:r>
              <a:rPr lang="zh-CN" altLang="en-US" b="0" i="0" u="none" strike="noStrike" baseline="0" dirty="0">
                <a:latin typeface="Times New Roman" panose="02020603050405020304" pitchFamily="18" charset="0"/>
                <a:ea typeface="宋体" panose="02010600030101010101" pitchFamily="2" charset="-122"/>
              </a:rPr>
              <a:t>专门学校应当在每个学期适时提请专门教育指导委员会对接受专门教育的未成年学生的情况进行评估。对经评估适合转回普通学校就读的，专门教育指导委员会应当向原决定机关提出书面建议，由原决定机关决定是否将未成年学生转回普通学校就读。专门学校应当对接受专门教育的未成年人分级分类进行教育和矫治，有针对性地开展道德教育、法治教育、心理健康教育，并根据实际情况进行职业教育；对没有完成义务教育的未成年人，应当保证其继续接受义务教育。专门学校应当与接受专门教育的未成年人的父母或者其他监护人加强联系，定期向其反馈未成年人的矫治和教育情况，为父母或者其他监护人、亲属等看望未成年人提供便利。</a:t>
            </a:r>
            <a:endParaRPr lang="zh-CN" altLang="en-US" b="0" i="0" u="none" strike="noStrike" kern="100" baseline="0" dirty="0">
              <a:latin typeface="Calibri Light" panose="020F0302020204030204" pitchFamily="34" charset="0"/>
              <a:ea typeface="宋体" panose="02010600030101010101" pitchFamily="2" charset="-122"/>
            </a:endParaRP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）司法矫治</a:t>
            </a:r>
          </a:p>
          <a:p>
            <a:pPr marR="0" lvl="4" rtl="0"/>
            <a:r>
              <a:rPr lang="zh-CN" altLang="en-US" b="0" i="0" u="none" strike="noStrike" kern="100" baseline="0" dirty="0">
                <a:latin typeface="Calibri Light" panose="020F0302020204030204" pitchFamily="34" charset="0"/>
                <a:ea typeface="宋体" panose="02010600030101010101" pitchFamily="2" charset="-122"/>
              </a:rPr>
              <a:t>公安机关接到举报或者发现未成年人有严重不良行为的，应当及时制止，依法调查处理，并可以责令其父母或者其他监护人消除或者减轻违法后果，采取措施严加管教。未成年人有本法规定严重不良行为，构成违反治安管理行为的，由公安机关依法予以治安处罚。</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）社会矫治</a:t>
            </a:r>
          </a:p>
          <a:p>
            <a:pPr marR="0" lvl="4" rtl="0"/>
            <a:r>
              <a:rPr lang="zh-CN" altLang="en-US" b="0" i="0" u="none" strike="noStrike" kern="100" baseline="0" dirty="0">
                <a:latin typeface="Calibri Light" panose="020F0302020204030204" pitchFamily="34" charset="0"/>
                <a:ea typeface="宋体" panose="02010600030101010101" pitchFamily="2" charset="-122"/>
              </a:rPr>
              <a:t>工读学校毕业和解除收容教养的未成年人在复学、升学、就业等方面与其他未成年人享有同等权利。” 全社会应向相关未成年人给予关心和爱护，创造有利于未成年人积极接受矫正、平等对待的社会环境氛围。相关部门应提供合理的支持，禁止歧视相关未成年人。</a:t>
            </a:r>
          </a:p>
        </p:txBody>
      </p:sp>
    </p:spTree>
    <p:extLst>
      <p:ext uri="{BB962C8B-B14F-4D97-AF65-F5344CB8AC3E}">
        <p14:creationId xmlns:p14="http://schemas.microsoft.com/office/powerpoint/2010/main" val="2734492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9D0489-C790-4B5B-9AAB-2F7078A6B2BB}"/>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7F5FE71A-4C5E-4432-88D6-1DF49217689C}"/>
              </a:ext>
            </a:extLst>
          </p:cNvPr>
          <p:cNvSpPr>
            <a:spLocks noGrp="1"/>
          </p:cNvSpPr>
          <p:nvPr>
            <p:ph type="body" idx="1"/>
          </p:nvPr>
        </p:nvSpPr>
        <p:spPr/>
        <p:txBody>
          <a:bodyPr>
            <a:normAutofit fontScale="775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（四）对未成年人重新犯罪的预防措施</a:t>
            </a:r>
          </a:p>
          <a:p>
            <a:pPr marR="0" lvl="3" rtl="0"/>
            <a:r>
              <a:rPr lang="zh-CN" altLang="en-US" b="0" i="0" u="none" strike="noStrike" kern="100" baseline="0" dirty="0">
                <a:latin typeface="Times New Roman" panose="02020603050405020304" pitchFamily="18" charset="0"/>
                <a:ea typeface="宋体" panose="02010600030101010101" pitchFamily="2" charset="-122"/>
              </a:rPr>
              <a:t>公安机关、人民检察院、人民法院办理未成年人刑事案件，应当根据未成年人的生理、心理特点和犯罪的情况，有针对性地进行法治教育。对犯罪的未成年人追究刑事责任，实行教育、感化、挽救方针，坚持教育为主，惩罚为辅的原则。</a:t>
            </a: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zh-CN" altLang="en-US" b="0" i="0" u="none" strike="noStrike" kern="100" baseline="0" dirty="0">
                <a:latin typeface="Calibri Light" panose="020F0302020204030204" pitchFamily="34" charset="0"/>
                <a:ea typeface="宋体" panose="02010600030101010101" pitchFamily="2" charset="-122"/>
              </a:rPr>
              <a:t>未成年人犯罪案件不公开审理和报道</a:t>
            </a:r>
          </a:p>
          <a:p>
            <a:pPr marR="0" lvl="3" rtl="0"/>
            <a:r>
              <a:rPr lang="zh-CN" altLang="en-US" b="0" i="0" u="none" strike="noStrike" kern="100" baseline="0" dirty="0">
                <a:latin typeface="Times New Roman" panose="02020603050405020304" pitchFamily="18" charset="0"/>
                <a:ea typeface="宋体" panose="02010600030101010101" pitchFamily="2" charset="-122"/>
              </a:rPr>
              <a:t>人民法院审判未成年人犯罪的刑事案件，应当由熟悉未成年人身心特点的审判员依法组成少年法庭进行。对于审判被告人不满十八周岁的刑事案件，不公开审理。</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未成年人罪犯特殊对待和管理</a:t>
            </a:r>
          </a:p>
          <a:p>
            <a:pPr marR="0" lvl="3" rtl="0"/>
            <a:r>
              <a:rPr lang="zh-CN" altLang="en-US" b="0" i="0" u="none" strike="noStrike" kern="100" baseline="0" dirty="0">
                <a:latin typeface="Times New Roman" panose="02020603050405020304" pitchFamily="18" charset="0"/>
                <a:ea typeface="宋体" panose="02010600030101010101" pitchFamily="2" charset="-122"/>
              </a:rPr>
              <a:t>对被拘留、逮捕和执行刑罚的未成年人与成年人应当分别关押、分别管理、分别教育。　对有上述情形且没有完成义务教育的未成年人，公安机关、人民检察院、人民法院、司法行政部门应当与教育行政部门相互配合，保证其继续接受义务教育。未成年犯在执行刑罚期间，执行机关应当加强对未成年犯的法制教育和职业技术教育。</a:t>
            </a:r>
          </a:p>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zh-CN" altLang="en-US" b="0" i="0" u="none" strike="noStrike" kern="100" baseline="0" dirty="0">
                <a:latin typeface="Calibri Light" panose="020F0302020204030204" pitchFamily="34" charset="0"/>
                <a:ea typeface="宋体" panose="02010600030101010101" pitchFamily="2" charset="-122"/>
              </a:rPr>
              <a:t>对违法犯罪未成年人进行社会帮教和权利维护</a:t>
            </a:r>
          </a:p>
          <a:p>
            <a:pPr marR="0" lvl="3" rtl="0"/>
            <a:r>
              <a:rPr lang="zh-CN" altLang="en-US" b="0" i="0" u="none" strike="noStrike" kern="100" baseline="0" dirty="0">
                <a:latin typeface="Times New Roman" panose="02020603050405020304" pitchFamily="18" charset="0"/>
                <a:ea typeface="宋体" panose="02010600030101010101" pitchFamily="2" charset="-122"/>
              </a:rPr>
              <a:t>社区矫正机构应当告知未成年社区矫正对象安置帮教的有关规定，并配合安置帮教工作部门落实或者解决未成年社区矫正对象的就学、就业等问题。未成年的父母或者其他监护人和学校、城市居民委员会、农村村民委员会、对因不满十六周岁而不予刑事处罚、免予刑事处罚的未成年人，或者被判处非监禁刑罚、被判处刑罚宣告缓刑、被假释的未成年人，应当采取有效的帮教措施，协助司法机关做好对未成年人的教育、挽救工作。</a:t>
            </a:r>
          </a:p>
          <a:p>
            <a:pPr marR="0" lvl="2" rtl="0"/>
            <a:r>
              <a:rPr lang="en-US" altLang="zh-CN" b="0" i="0" u="none" strike="noStrike" kern="100" baseline="0" dirty="0">
                <a:latin typeface="Calibri Light" panose="020F0302020204030204" pitchFamily="34" charset="0"/>
                <a:ea typeface="宋体" panose="02010600030101010101" pitchFamily="2" charset="-122"/>
              </a:rPr>
              <a:t>4.</a:t>
            </a:r>
            <a:r>
              <a:rPr lang="zh-CN" altLang="en-US" b="0" i="0" u="none" strike="noStrike" kern="100" baseline="0" dirty="0">
                <a:latin typeface="Calibri Light" panose="020F0302020204030204" pitchFamily="34" charset="0"/>
                <a:ea typeface="宋体" panose="02010600030101010101" pitchFamily="2" charset="-122"/>
              </a:rPr>
              <a:t>保障刑满释放的未成年人权益</a:t>
            </a:r>
          </a:p>
          <a:p>
            <a:pPr marR="0" lvl="3" rtl="0"/>
            <a:r>
              <a:rPr lang="zh-CN" altLang="en-US" b="0" i="0" u="none" strike="noStrike" kern="100" baseline="0" dirty="0">
                <a:latin typeface="Times New Roman" panose="02020603050405020304" pitchFamily="18" charset="0"/>
                <a:ea typeface="宋体" panose="02010600030101010101" pitchFamily="2" charset="-122"/>
              </a:rPr>
              <a:t>对刑满释放的未成年人，未成年犯管教所应当提前通知其父母或者其他监护人按时接回，并协助落实安置帮教措施。未成年人的父母或者其他监护人和学校、居民委员会、村民委员会对接受社区矫正、刑满释放的未成年人，应当采取有效的帮教措施，协助司法机关以及有关部门做好安置帮教工作。刑满释放和接受社区矫正的未成年人，在复学、升学、就业等方面依法享有与其他未成年人同等的权利，任何单位和个人不得歧视。</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2147318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816696-4392-48BA-9C91-7FF4B7A28644}"/>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82E98DFB-E70E-438B-8EEC-6E4ED872D26D}"/>
              </a:ext>
            </a:extLst>
          </p:cNvPr>
          <p:cNvSpPr>
            <a:spLocks noGrp="1"/>
          </p:cNvSpPr>
          <p:nvPr>
            <p:ph type="body" idx="1"/>
          </p:nvPr>
        </p:nvSpPr>
        <p:spPr/>
        <p:txBody>
          <a:bodyPr>
            <a:normAutofit/>
          </a:bodyPr>
          <a:lstStyle/>
          <a:p>
            <a:pPr marR="0" lvl="0" rtl="0"/>
            <a:r>
              <a:rPr lang="zh-CN" altLang="en-US" b="0" i="0" u="none" strike="noStrike" kern="100" baseline="0" dirty="0">
                <a:latin typeface="Calibri Light" panose="020F0302020204030204" pitchFamily="34" charset="0"/>
                <a:ea typeface="宋体" panose="02010600030101010101" pitchFamily="2" charset="-122"/>
              </a:rPr>
              <a:t>四、孤儿和流浪未成年人的保护与安置</a:t>
            </a:r>
          </a:p>
          <a:p>
            <a:pPr marR="0" lvl="1" rtl="0"/>
            <a:r>
              <a:rPr lang="zh-CN" altLang="en-US" b="0" i="0" u="none" strike="noStrike" kern="100" baseline="0" dirty="0">
                <a:latin typeface="Times New Roman" panose="02020603050405020304" pitchFamily="18" charset="0"/>
                <a:ea typeface="宋体" panose="02010600030101010101" pitchFamily="2" charset="-122"/>
              </a:rPr>
              <a:t>孤儿是指失去父母、查找不到生父母的未满十八岁的未成年人，由地方县级以上民政部门依据有关规定和条件认定。</a:t>
            </a:r>
            <a:endParaRPr lang="en-US" altLang="zh-CN" b="0" i="0" u="none" strike="noStrike" kern="100" baseline="0" dirty="0">
              <a:latin typeface="Times New Roman" panose="02020603050405020304" pitchFamily="18" charset="0"/>
              <a:ea typeface="宋体" panose="02010600030101010101" pitchFamily="2" charset="-122"/>
            </a:endParaRPr>
          </a:p>
          <a:p>
            <a:pPr marR="0" lvl="1" rtl="0"/>
            <a:r>
              <a:rPr lang="zh-CN" altLang="en-US" b="0" i="0" u="none" strike="noStrike" baseline="0" dirty="0">
                <a:latin typeface="Times New Roman" panose="02020603050405020304" pitchFamily="18" charset="0"/>
                <a:ea typeface="宋体" panose="02010600030101010101" pitchFamily="2" charset="-122"/>
              </a:rPr>
              <a:t>地方各级政府要按照有利于孤儿身心健康成长的原则，采取多种方式，拓展孤儿安置渠道，妥善安置孤儿。</a:t>
            </a:r>
          </a:p>
          <a:p>
            <a:pPr marR="0" lvl="1" rtl="0"/>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7402869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1137C1-E976-4B9D-8273-36A41D4D1D57}"/>
              </a:ext>
            </a:extLst>
          </p:cNvPr>
          <p:cNvSpPr>
            <a:spLocks noGrp="1"/>
          </p:cNvSpPr>
          <p:nvPr>
            <p:ph type="title"/>
          </p:nvPr>
        </p:nvSpPr>
        <p:spPr/>
        <p:txBody>
          <a:bodyPr/>
          <a:lstStyle/>
          <a:p>
            <a:endParaRPr lang="zh-CN" altLang="en-US" b="0"/>
          </a:p>
        </p:txBody>
      </p:sp>
      <p:sp>
        <p:nvSpPr>
          <p:cNvPr id="3" name="文本占位符 2">
            <a:extLst>
              <a:ext uri="{FF2B5EF4-FFF2-40B4-BE49-F238E27FC236}">
                <a16:creationId xmlns:a16="http://schemas.microsoft.com/office/drawing/2014/main" id="{3B75E28E-B1DD-4D97-9422-1544E2D26836}"/>
              </a:ext>
            </a:extLst>
          </p:cNvPr>
          <p:cNvSpPr>
            <a:spLocks noGrp="1"/>
          </p:cNvSpPr>
          <p:nvPr>
            <p:ph type="body" idx="1"/>
          </p:nvPr>
        </p:nvSpPr>
        <p:spPr/>
        <p:txBody>
          <a:bodyPr/>
          <a:lstStyle/>
          <a:p>
            <a:pPr marR="0" lvl="0" rtl="0"/>
            <a:r>
              <a:rPr lang="zh-CN" altLang="en-US" b="0" i="0" u="none" strike="noStrike" kern="100" baseline="0" dirty="0">
                <a:latin typeface="Times New Roman" panose="02020603050405020304" pitchFamily="18" charset="0"/>
                <a:ea typeface="宋体" panose="02010600030101010101" pitchFamily="2" charset="-122"/>
              </a:rPr>
              <a:t>（一）监护人的责任</a:t>
            </a:r>
          </a:p>
          <a:p>
            <a:pPr marR="0" lvl="2" rtl="0"/>
            <a:r>
              <a:rPr lang="zh-CN" altLang="en-US" b="0" i="0" u="none" strike="noStrike" kern="100" baseline="0" dirty="0">
                <a:latin typeface="Calibri Light" panose="020F0302020204030204" pitchFamily="34" charset="0"/>
                <a:ea typeface="宋体" panose="02010600030101010101" pitchFamily="2" charset="-122"/>
              </a:rPr>
              <a:t>孤儿的监护人应当依法履行监护职责，维护孤儿的合法权益。监护人不履行监护职责或侵害被监护人的合法权益的，应当承担相应的法律责任。人民法院可以根据有关人员或有关单位的申请，依法撤销监护人的资格。</a:t>
            </a:r>
            <a:endParaRPr lang="zh-CN" altLang="en-US" b="0" dirty="0"/>
          </a:p>
        </p:txBody>
      </p:sp>
    </p:spTree>
    <p:extLst>
      <p:ext uri="{BB962C8B-B14F-4D97-AF65-F5344CB8AC3E}">
        <p14:creationId xmlns:p14="http://schemas.microsoft.com/office/powerpoint/2010/main" val="39683534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51F2B8-D197-4EBD-ABAF-F2E8352F705C}"/>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FAAFA997-AA0F-43DE-8882-19EB0C783D29}"/>
              </a:ext>
            </a:extLst>
          </p:cNvPr>
          <p:cNvSpPr>
            <a:spLocks noGrp="1"/>
          </p:cNvSpPr>
          <p:nvPr>
            <p:ph type="body" idx="1"/>
          </p:nvPr>
        </p:nvSpPr>
        <p:spPr/>
        <p:txBody>
          <a:bodyPr>
            <a:normAutofit fontScale="850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（二）安置孤儿的五种方式</a:t>
            </a: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zh-CN" altLang="en-US" b="0" i="0" u="none" strike="noStrike" kern="100" baseline="0" dirty="0">
                <a:latin typeface="Calibri Light" panose="020F0302020204030204" pitchFamily="34" charset="0"/>
                <a:ea typeface="宋体" panose="02010600030101010101" pitchFamily="2" charset="-122"/>
              </a:rPr>
              <a:t>亲属抚养</a:t>
            </a:r>
          </a:p>
          <a:p>
            <a:pPr marR="0" lvl="3" rtl="0"/>
            <a:r>
              <a:rPr lang="zh-CN" altLang="en-US" b="0" i="0" u="none" strike="noStrike" kern="100" baseline="0" dirty="0">
                <a:latin typeface="Times New Roman" panose="02020603050405020304" pitchFamily="18" charset="0"/>
                <a:ea typeface="宋体" panose="02010600030101010101" pitchFamily="2" charset="-122"/>
              </a:rPr>
              <a:t>孤儿的监护人依照</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中华人民共和国民法通则</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等法律法规确定。孤儿的祖父母、外祖父母、兄、姐要依法承担抚养义务、履行监护职责；鼓励关系密切的其他亲属、朋友担任孤儿监护人；没有前述监护人的，未成年人的父、母的所在单位或者未成年人住所地的居民委员会、村民委员会或者民政部门担任监护人。监护人不履行监护职责或者侵害孤儿合法权益的，应承担相应的法律责任。</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机构养育</a:t>
            </a:r>
          </a:p>
          <a:p>
            <a:pPr marR="0" lvl="3" rtl="0"/>
            <a:r>
              <a:rPr lang="zh-CN" altLang="en-US" b="0" i="0" u="none" strike="noStrike" kern="100" baseline="0" dirty="0">
                <a:latin typeface="Times New Roman" panose="02020603050405020304" pitchFamily="18" charset="0"/>
                <a:ea typeface="宋体" panose="02010600030101010101" pitchFamily="2" charset="-122"/>
              </a:rPr>
              <a:t>对没有亲属和其他监护人抚养的孤儿，经依法公告后由民政部门设立的儿童福利机构收留抚养。有条件的儿童福利机构可在社区购买、租赁房屋，或在机构内部建造单元式居所，为孤儿提供家庭式养育。公安部门应及时为孤儿办理儿童福利机构集体户口。</a:t>
            </a:r>
          </a:p>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zh-CN" altLang="en-US" b="0" i="0" u="none" strike="noStrike" kern="100" baseline="0" dirty="0">
                <a:latin typeface="Calibri Light" panose="020F0302020204030204" pitchFamily="34" charset="0"/>
                <a:ea typeface="宋体" panose="02010600030101010101" pitchFamily="2" charset="-122"/>
              </a:rPr>
              <a:t>家庭寄养</a:t>
            </a:r>
          </a:p>
          <a:p>
            <a:pPr marR="0" lvl="3" rtl="0"/>
            <a:r>
              <a:rPr lang="zh-CN" altLang="en-US" b="0" i="0" u="none" strike="noStrike" kern="100" baseline="0" dirty="0">
                <a:latin typeface="Times New Roman" panose="02020603050405020304" pitchFamily="18" charset="0"/>
                <a:ea typeface="宋体" panose="02010600030101010101" pitchFamily="2" charset="-122"/>
              </a:rPr>
              <a:t>由孤儿父母生前所在单位或者孤儿住所地的村（居）民委员会或者民政部门担任监护人的，可由监护人对有抚养意愿和能力的家庭进行评估，选择抚育条件较好的家庭开展委托监护或者家庭寄养，并给予养育费用补贴，当地政府可酌情给予劳务补贴。</a:t>
            </a:r>
          </a:p>
          <a:p>
            <a:pPr marR="0" lvl="2" rtl="0"/>
            <a:r>
              <a:rPr lang="en-US" altLang="zh-CN" b="0" i="0" u="none" strike="noStrike" kern="100" baseline="0" dirty="0">
                <a:latin typeface="Calibri Light" panose="020F0302020204030204" pitchFamily="34" charset="0"/>
                <a:ea typeface="宋体" panose="02010600030101010101" pitchFamily="2" charset="-122"/>
              </a:rPr>
              <a:t>4.</a:t>
            </a:r>
            <a:r>
              <a:rPr lang="zh-CN" altLang="en-US" b="0" i="0" u="none" strike="noStrike" kern="100" baseline="0" dirty="0">
                <a:latin typeface="Calibri Light" panose="020F0302020204030204" pitchFamily="34" charset="0"/>
                <a:ea typeface="宋体" panose="02010600030101010101" pitchFamily="2" charset="-122"/>
              </a:rPr>
              <a:t>依法收养</a:t>
            </a:r>
          </a:p>
          <a:p>
            <a:pPr marR="0" lvl="3" rtl="0"/>
            <a:r>
              <a:rPr lang="zh-CN" altLang="en-US" b="0" i="0" u="none" strike="noStrike" kern="100" baseline="0" dirty="0">
                <a:latin typeface="Times New Roman" panose="02020603050405020304" pitchFamily="18" charset="0"/>
                <a:ea typeface="宋体" panose="02010600030101010101" pitchFamily="2" charset="-122"/>
              </a:rPr>
              <a:t>国家鼓励收养孤儿。收养孤儿按照</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中华人民共和国收养法</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的规定办理。对中国公民依法收养的孤儿，需要为其办理户口登记或者迁移手续的，户口登记机关应及时予以办理，并在登记与户主关系时注明子女关系。对寄养的孤儿，寄养家庭有收养意愿的，应优先为其办理收养手续。继续稳妥开展涉外收养，进一步完善涉外收养办法。</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2567813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9EF177-30EA-4E5E-8C13-5AED2ADCADB7}"/>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2B91BCE0-289C-4F8D-967F-AE7888FE671B}"/>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（三）相关部门保障孤儿基本生活和合法权益的职责</a:t>
            </a:r>
          </a:p>
          <a:p>
            <a:pPr marR="0" lvl="2" rtl="0"/>
            <a:r>
              <a:rPr lang="zh-CN" altLang="en-US" b="0" i="0" u="none" strike="noStrike" kern="100" baseline="0" dirty="0">
                <a:latin typeface="Calibri Light" panose="020F0302020204030204" pitchFamily="34" charset="0"/>
                <a:ea typeface="宋体" panose="02010600030101010101" pitchFamily="2" charset="-122"/>
              </a:rPr>
              <a:t>地方各级政府要加强组织领导，高度重视孤儿保障工作，把孤儿福利事业纳入国民经济和社会发展总体规划、相关专项规划和年度计划。</a:t>
            </a:r>
            <a:endParaRPr lang="en-US" altLang="zh-CN" b="0" i="0" u="none" strike="noStrike" kern="100" baseline="0" dirty="0">
              <a:latin typeface="Calibri Light" panose="020F0302020204030204" pitchFamily="34" charset="0"/>
              <a:ea typeface="宋体" panose="02010600030101010101" pitchFamily="2" charset="-122"/>
            </a:endParaRPr>
          </a:p>
          <a:p>
            <a:pPr marR="0" lvl="2" rtl="0"/>
            <a:r>
              <a:rPr lang="zh-CN" altLang="en-US" b="0" i="0" u="none" strike="noStrike" baseline="0" dirty="0">
                <a:latin typeface="Times New Roman" panose="02020603050405020304" pitchFamily="18" charset="0"/>
                <a:ea typeface="宋体" panose="02010600030101010101" pitchFamily="2" charset="-122"/>
              </a:rPr>
              <a:t>要加强对孤儿保障工作的领导，健全“政府主导，民政牵头，部门协作，社会参与”的孤儿保障工作机制，及时研究解决孤儿保障工作中存在的实际困难和问题。</a:t>
            </a:r>
            <a:endParaRPr lang="en-US" altLang="zh-CN" b="0" i="0" u="none" strike="noStrike"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0840332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98A0E0-9FFB-4FF6-BD80-9286790CC158}"/>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6E150CFC-3C0F-4E7E-8B15-D043BAC75C50}"/>
              </a:ext>
            </a:extLst>
          </p:cNvPr>
          <p:cNvSpPr>
            <a:spLocks noGrp="1"/>
          </p:cNvSpPr>
          <p:nvPr>
            <p:ph type="body" idx="1"/>
          </p:nvPr>
        </p:nvSpPr>
        <p:spPr/>
        <p:txBody>
          <a:bodyPr>
            <a:normAutofit lnSpcReduction="10000"/>
          </a:bodyPr>
          <a:lstStyle/>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zh-CN" altLang="en-US" b="0" i="0" u="none" strike="noStrike" kern="100" baseline="0" dirty="0">
                <a:latin typeface="Calibri Light" panose="020F0302020204030204" pitchFamily="34" charset="0"/>
                <a:ea typeface="宋体" panose="02010600030101010101" pitchFamily="2" charset="-122"/>
              </a:rPr>
              <a:t>财政部门职责</a:t>
            </a:r>
          </a:p>
          <a:p>
            <a:pPr marR="0" lvl="3" rtl="0"/>
            <a:r>
              <a:rPr lang="zh-CN" altLang="en-US" b="0" i="0" u="none" strike="noStrike" kern="100" baseline="0" dirty="0">
                <a:latin typeface="Times New Roman" panose="02020603050405020304" pitchFamily="18" charset="0"/>
                <a:ea typeface="宋体" panose="02010600030101010101" pitchFamily="2" charset="-122"/>
              </a:rPr>
              <a:t>建立孤儿基本生活保障制度，满足孤儿基本生活需要。各省、自治区、直辖市政府按照不低于当地平均生活水平的原则，合理确定孤儿基本生活最低养育标准，机构抚养孤儿养育标准应高于散居孤儿养育标准，并建立孤儿基本生活最低养育标准自然增长机制。地方各级财政要安排专项资金，确保孤儿基本生活费及时足额到位；中央财政安排专项资金，对地方支出孤儿基本生活费按照一定标准给予补助。民政、财政部门要建立严格的孤儿基本生活费管理制度，加强监督检查，确保专款专用、按时发放，确保孤儿基本生活费用于孤儿。</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发展改革部门职责 </a:t>
            </a:r>
          </a:p>
          <a:p>
            <a:pPr marR="0" lvl="3" rtl="0"/>
            <a:r>
              <a:rPr lang="zh-CN" altLang="en-US" b="0" i="0" u="none" strike="noStrike" kern="100" baseline="0" dirty="0">
                <a:latin typeface="Times New Roman" panose="02020603050405020304" pitchFamily="18" charset="0"/>
                <a:ea typeface="宋体" panose="02010600030101010101" pitchFamily="2" charset="-122"/>
              </a:rPr>
              <a:t>发展改革部门要充分考虑儿童福利事业发展需要，统筹安排儿童福利机构设施建设项目，逐步改善儿童福利机构条件。首先，加强儿童福利机构工作队伍建设。科学设置儿童福利机构岗位，加强孤残儿童护理员、社工、康复师等专业人员培训。在整合现有儿童福利机构从业人员队伍的基础上，积极创造条件，通过购买服务和社会化用工等形式，充实儿童福利机构工作力量，提升服务水平。其次，发挥儿童福利机构的作用。儿童福利机构是孤儿保障的专业机构，要发挥其在孤儿保障中的重要作用。对社会上无人监护的孤儿，儿童福利机构要及时收留抚养，确保孤儿居有定所、生活有着。要发挥儿童福利机构的专业优势，为亲属抚养、家庭寄养的孤儿提供有针对性的指导和服务。</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1907516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8427A3-4936-4407-953E-032655F858DD}"/>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F0BD9D10-7493-43FD-9892-2B0F8315ADEB}"/>
              </a:ext>
            </a:extLst>
          </p:cNvPr>
          <p:cNvSpPr>
            <a:spLocks noGrp="1"/>
          </p:cNvSpPr>
          <p:nvPr>
            <p:ph type="body" idx="1"/>
          </p:nvPr>
        </p:nvSpPr>
        <p:spPr/>
        <p:txBody>
          <a:bodyPr>
            <a:normAutofit lnSpcReduction="10000"/>
          </a:bodyPr>
          <a:lstStyle/>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zh-CN" altLang="en-US" b="0" i="0" u="none" strike="noStrike" kern="100" baseline="0" dirty="0">
                <a:latin typeface="Calibri Light" panose="020F0302020204030204" pitchFamily="34" charset="0"/>
                <a:ea typeface="宋体" panose="02010600030101010101" pitchFamily="2" charset="-122"/>
              </a:rPr>
              <a:t>卫生部门职责</a:t>
            </a:r>
          </a:p>
          <a:p>
            <a:pPr marR="0" lvl="3" rtl="0"/>
            <a:r>
              <a:rPr lang="zh-CN" altLang="en-US" b="0" i="0" u="none" strike="noStrike" kern="100" baseline="0" dirty="0">
                <a:latin typeface="Times New Roman" panose="02020603050405020304" pitchFamily="18" charset="0"/>
                <a:ea typeface="宋体" panose="02010600030101010101" pitchFamily="2" charset="-122"/>
              </a:rPr>
              <a:t>提供基本的卫生医疗服务，提高孤儿医疗康复保障水平。将孤儿纳入城镇居民基本医疗保险、新型农村合作医疗、城乡医疗救助等制度覆盖范围，适当提高救助水平，参保（合）费用可通过城乡医疗救助制度解决；将符合规定的残疾孤儿医疗康复项目纳入基本医疗保障范围，稳步提高待遇水平。卫生部门要对儿童福利机构设置的医院、门诊部、诊所、卫生所（室）给予支持和指导；疾病预防控制机构要加强对儿童福利机构防疫工作的指导，及时调查处理机构内发生的传染病疫情；鼓励、支持医疗机构采取多种形式减免孤儿医疗费用。卫生部门要加强对医疗保健机构的监督管理，医疗保健机构发现弃婴，应及时向所在地公安机关报案，不得转送他人。</a:t>
            </a:r>
          </a:p>
          <a:p>
            <a:pPr marR="0" lvl="2" rtl="0"/>
            <a:r>
              <a:rPr lang="en-US" altLang="zh-CN" b="0" i="0" u="none" strike="noStrike" kern="100" baseline="0" dirty="0">
                <a:latin typeface="Calibri Light" panose="020F0302020204030204" pitchFamily="34" charset="0"/>
                <a:ea typeface="宋体" panose="02010600030101010101" pitchFamily="2" charset="-122"/>
              </a:rPr>
              <a:t>4</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教育部门职责</a:t>
            </a:r>
          </a:p>
          <a:p>
            <a:pPr marR="0" lvl="3" rtl="0"/>
            <a:r>
              <a:rPr lang="zh-CN" altLang="en-US" b="0" i="0" u="none" strike="noStrike" kern="100" baseline="0" dirty="0">
                <a:latin typeface="Times New Roman" panose="02020603050405020304" pitchFamily="18" charset="0"/>
                <a:ea typeface="宋体" panose="02010600030101010101" pitchFamily="2" charset="-122"/>
              </a:rPr>
              <a:t>落实孤儿教育保障政策。切实保障残疾孤儿受教育的权利，具备条件的残疾孤儿，在普通学校随班就读；不适合在普通学校就读的视力、听力、言语等残疾孤儿，安排到特殊教育学校就读；不能到特殊教育学校就读的残疾孤儿，鼓励并扶持儿童福利机构设立特殊教育班或特殊教育学校，为其提供特殊教育。家庭经济困难的学龄前孤儿到学前教育机构接受教育的，由当地政府予以资助。在普通高中、中等职业学校、高等职业学校和普通本科高校就读的孤儿，纳入国家资助政策体系优先予以资助；孤儿成年后仍在校就读的，继续享有相应政策；学校为其优先提供勤工助学机会。</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2239242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08E411-1519-4403-91DC-9A5BAF49A722}"/>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2D0E6A47-31DD-406F-9EE9-CF7271024232}"/>
              </a:ext>
            </a:extLst>
          </p:cNvPr>
          <p:cNvSpPr>
            <a:spLocks noGrp="1"/>
          </p:cNvSpPr>
          <p:nvPr>
            <p:ph type="body" idx="1"/>
          </p:nvPr>
        </p:nvSpPr>
        <p:spPr/>
        <p:txBody>
          <a:bodyPr>
            <a:normAutofit lnSpcReduction="10000"/>
          </a:bodyPr>
          <a:lstStyle/>
          <a:p>
            <a:pPr marR="0" lvl="2" rtl="0"/>
            <a:r>
              <a:rPr lang="en-US" altLang="zh-CN" b="0" i="0" u="none" strike="noStrike" kern="100" baseline="0" dirty="0">
                <a:latin typeface="Calibri Light" panose="020F0302020204030204" pitchFamily="34" charset="0"/>
                <a:ea typeface="宋体" panose="02010600030101010101" pitchFamily="2" charset="-122"/>
              </a:rPr>
              <a:t>5</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劳动保障部门职责</a:t>
            </a:r>
          </a:p>
          <a:p>
            <a:pPr marR="0" lvl="3" rtl="0"/>
            <a:r>
              <a:rPr lang="zh-CN" altLang="en-US" b="0" i="0" u="none" strike="noStrike" kern="100" baseline="0" dirty="0">
                <a:latin typeface="Times New Roman" panose="02020603050405020304" pitchFamily="18" charset="0"/>
                <a:ea typeface="宋体" panose="02010600030101010101" pitchFamily="2" charset="-122"/>
              </a:rPr>
              <a:t>认真贯彻落实</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就业促进法</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和</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国务院关于做好促进就业工作的通知</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等精神，鼓励和帮扶有劳动能力的孤儿成年后实现就业，按规定落实好职业培训补贴、职业技能鉴定补贴、职业介绍补贴和社会保险补贴等政策；孤儿成年后就业困难的，优先安排其到政府开发的公益性岗位就业。人力资源社会保障部门要进一步落实孤儿成年后就业扶持政策，提供针对性服务和就业援助，促进有劳动能力的孤儿成年后就业。</a:t>
            </a:r>
          </a:p>
          <a:p>
            <a:pPr marR="0" lvl="2" rtl="0"/>
            <a:r>
              <a:rPr lang="en-US" altLang="zh-CN" b="0" i="0" u="none" strike="noStrike" kern="100" baseline="0" dirty="0">
                <a:latin typeface="Calibri Light" panose="020F0302020204030204" pitchFamily="34" charset="0"/>
                <a:ea typeface="宋体" panose="02010600030101010101" pitchFamily="2" charset="-122"/>
              </a:rPr>
              <a:t>6.</a:t>
            </a:r>
            <a:r>
              <a:rPr lang="zh-CN" altLang="en-US" b="0" i="0" u="none" strike="noStrike" kern="100" baseline="0" dirty="0">
                <a:latin typeface="Calibri Light" panose="020F0302020204030204" pitchFamily="34" charset="0"/>
                <a:ea typeface="宋体" panose="02010600030101010101" pitchFamily="2" charset="-122"/>
              </a:rPr>
              <a:t>人口与计划生育部门</a:t>
            </a:r>
          </a:p>
          <a:p>
            <a:pPr marR="0" lvl="3" rtl="0"/>
            <a:r>
              <a:rPr lang="zh-CN" altLang="en-US" b="0" i="0" u="none" strike="noStrike" kern="100" baseline="0" dirty="0">
                <a:latin typeface="Times New Roman" panose="02020603050405020304" pitchFamily="18" charset="0"/>
                <a:ea typeface="宋体" panose="02010600030101010101" pitchFamily="2" charset="-122"/>
              </a:rPr>
              <a:t>为收养当事人出具相关证明材料的部门或机构，应当及时、如实出具证明材料。</a:t>
            </a:r>
          </a:p>
          <a:p>
            <a:pPr marR="0" lvl="2" rtl="0"/>
            <a:r>
              <a:rPr lang="en-US" altLang="zh-CN" b="0" i="0" u="none" strike="noStrike" kern="100" baseline="0" dirty="0">
                <a:latin typeface="Calibri Light" panose="020F0302020204030204" pitchFamily="34" charset="0"/>
                <a:ea typeface="宋体" panose="02010600030101010101" pitchFamily="2" charset="-122"/>
              </a:rPr>
              <a:t>7</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公安部门与司法部门职责</a:t>
            </a:r>
          </a:p>
          <a:p>
            <a:pPr marR="0" lvl="3" rtl="0"/>
            <a:r>
              <a:rPr lang="zh-CN" altLang="en-US" b="0" i="0" u="none" strike="noStrike" kern="100" baseline="0" dirty="0">
                <a:latin typeface="Times New Roman" panose="02020603050405020304" pitchFamily="18" charset="0"/>
                <a:ea typeface="宋体" panose="02010600030101010101" pitchFamily="2" charset="-122"/>
              </a:rPr>
              <a:t>为孤儿及时办理常住户口登记或迁移手续。公安部门应及时出具弃婴捡拾报案证明，积极查找弃婴和儿童的生父母或者其他监护人。</a:t>
            </a:r>
          </a:p>
          <a:p>
            <a:pPr marR="0" lvl="3" rtl="0"/>
            <a:r>
              <a:rPr lang="zh-CN" altLang="en-US" b="0" i="0" u="none" strike="noStrike" kern="100" baseline="0" dirty="0">
                <a:latin typeface="Times New Roman" panose="02020603050405020304" pitchFamily="18" charset="0"/>
                <a:ea typeface="宋体" panose="02010600030101010101" pitchFamily="2" charset="-122"/>
              </a:rPr>
              <a:t>保障孤儿合法权益。依法保护孤儿的人身、财产权利，积极引导法律服务人员为孤儿提供法律服务，为符合法律援助条件的孤儿依法提供法律援助。有关方面要严厉打击查处拐卖孤儿、遗弃婴儿等违法犯罪行为，及时发现并制止公民私自收养弃婴和儿童的行为。公安部门应及时出具弃婴捡拾报案证明，积极查找弃婴和儿童的生父母或者其他监护人。</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2704355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BBD65B-75E7-40E6-8E76-C76FA105B132}"/>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36A63012-9E7C-4CDF-ADB4-EC631B99FCBE}"/>
              </a:ext>
            </a:extLst>
          </p:cNvPr>
          <p:cNvSpPr>
            <a:spLocks noGrp="1"/>
          </p:cNvSpPr>
          <p:nvPr>
            <p:ph type="body" idx="1"/>
          </p:nvPr>
        </p:nvSpPr>
        <p:spPr/>
        <p:txBody>
          <a:bodyPr/>
          <a:lstStyle/>
          <a:p>
            <a:pPr marR="0" lvl="2" rtl="0"/>
            <a:r>
              <a:rPr lang="en-US" altLang="zh-CN" b="0" i="0" u="none" strike="noStrike" kern="100" baseline="0" dirty="0">
                <a:latin typeface="Calibri Light" panose="020F0302020204030204" pitchFamily="34" charset="0"/>
                <a:ea typeface="宋体" panose="02010600030101010101" pitchFamily="2" charset="-122"/>
              </a:rPr>
              <a:t>8.</a:t>
            </a:r>
            <a:r>
              <a:rPr lang="zh-CN" altLang="en-US" b="0" i="0" u="none" strike="noStrike" kern="100" baseline="0" dirty="0">
                <a:latin typeface="Calibri Light" panose="020F0302020204030204" pitchFamily="34" charset="0"/>
                <a:ea typeface="宋体" panose="02010600030101010101" pitchFamily="2" charset="-122"/>
              </a:rPr>
              <a:t>建设部门职责</a:t>
            </a:r>
          </a:p>
          <a:p>
            <a:pPr marR="0" lvl="3" rtl="0"/>
            <a:r>
              <a:rPr lang="zh-CN" altLang="en-US" b="0" i="0" u="none" strike="noStrike" kern="100" baseline="0" dirty="0">
                <a:latin typeface="Times New Roman" panose="02020603050405020304" pitchFamily="18" charset="0"/>
                <a:ea typeface="宋体" panose="02010600030101010101" pitchFamily="2" charset="-122"/>
              </a:rPr>
              <a:t>加强孤儿住房保障和服务。居住在农村的无住房孤儿成年后，按规定纳入农村危房改造计划优先予以资助，乡镇政府和村民委员会要组织动员社会力量和当地村民帮助其建房。居住在城市的孤儿成年后，符合城市廉租住房保障条件或其他保障性住房供应条件的，当地政府要优先安排、应保尽保。对有房产的孤儿，监护人要帮助其做好房屋的维修和保护工作。</a:t>
            </a:r>
          </a:p>
          <a:p>
            <a:pPr marR="0" lvl="2" rtl="0"/>
            <a:r>
              <a:rPr lang="en-US" altLang="zh-CN" b="0" i="0" u="none" strike="noStrike" kern="100" baseline="0" dirty="0">
                <a:latin typeface="Calibri Light" panose="020F0302020204030204" pitchFamily="34" charset="0"/>
                <a:ea typeface="宋体" panose="02010600030101010101" pitchFamily="2" charset="-122"/>
              </a:rPr>
              <a:t>9.</a:t>
            </a:r>
            <a:r>
              <a:rPr lang="zh-CN" altLang="en-US" b="0" i="0" u="none" strike="noStrike" kern="100" baseline="0" dirty="0">
                <a:latin typeface="Calibri Light" panose="020F0302020204030204" pitchFamily="34" charset="0"/>
                <a:ea typeface="宋体" panose="02010600030101010101" pitchFamily="2" charset="-122"/>
              </a:rPr>
              <a:t>民政部门职责及其他社会组织和机构职责</a:t>
            </a:r>
          </a:p>
          <a:p>
            <a:pPr marR="0" lvl="3" rtl="0"/>
            <a:r>
              <a:rPr lang="zh-CN" altLang="en-US" b="0" i="0" u="none" strike="noStrike" kern="100" baseline="0" dirty="0">
                <a:latin typeface="Times New Roman" panose="02020603050405020304" pitchFamily="18" charset="0"/>
                <a:ea typeface="宋体" panose="02010600030101010101" pitchFamily="2" charset="-122"/>
              </a:rPr>
              <a:t>民政部门要发挥牵头部门作用，加强孤儿保障工作能力建设，充实儿童福利工作力量，强化对儿童福利机构的监督管理，建设好全国儿童福利信息管理系统，建立健全孤儿福利服务工作网络、将散居孤儿纳入城乡社会救助体系。</a:t>
            </a:r>
            <a:endParaRPr lang="en-US" altLang="zh-CN" b="0" i="0" u="none" strike="noStrike" kern="100" baseline="0" dirty="0">
              <a:latin typeface="Times New Roman" panose="02020603050405020304" pitchFamily="18" charset="0"/>
              <a:ea typeface="宋体" panose="02010600030101010101" pitchFamily="2" charset="-122"/>
            </a:endParaRPr>
          </a:p>
          <a:p>
            <a:pPr marR="0" lvl="3" rtl="0"/>
            <a:r>
              <a:rPr lang="zh-CN" altLang="en-US" b="0" i="0" u="none" strike="noStrike" baseline="0" dirty="0">
                <a:latin typeface="Times New Roman" panose="02020603050405020304" pitchFamily="18" charset="0"/>
                <a:ea typeface="宋体" panose="02010600030101010101" pitchFamily="2" charset="-122"/>
              </a:rPr>
              <a:t>进一步加大宣传工作力度，弘扬中华民族慈幼恤孤的人道主义精神和传统美德，积极营造全社会关心关爱孤儿的氛围。大力发展孤儿慈善事业，引导社会力量通过慈善捐赠、实施公益项目、提供服务等多种方式，广泛开展救孤恤孤活动。</a:t>
            </a:r>
            <a:endParaRPr lang="zh-CN" altLang="en-US" b="0" dirty="0"/>
          </a:p>
        </p:txBody>
      </p:sp>
    </p:spTree>
    <p:extLst>
      <p:ext uri="{BB962C8B-B14F-4D97-AF65-F5344CB8AC3E}">
        <p14:creationId xmlns:p14="http://schemas.microsoft.com/office/powerpoint/2010/main" val="31019613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8DD22D-2365-4E32-B693-28227D9FF8F9}"/>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31C4D2F1-F7D5-4652-BB24-4562A4A8DF0B}"/>
              </a:ext>
            </a:extLst>
          </p:cNvPr>
          <p:cNvSpPr>
            <a:spLocks noGrp="1"/>
          </p:cNvSpPr>
          <p:nvPr>
            <p:ph type="body" idx="1"/>
          </p:nvPr>
        </p:nvSpPr>
        <p:spPr/>
        <p:txBody>
          <a:bodyPr>
            <a:normAutofit fontScale="850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（三）劳动和社会保障权利</a:t>
            </a: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zh-CN" altLang="en-US" b="0" i="0" u="none" strike="noStrike" kern="100" baseline="0" dirty="0">
                <a:latin typeface="Calibri Light" panose="020F0302020204030204" pitchFamily="34" charset="0"/>
                <a:ea typeface="宋体" panose="02010600030101010101" pitchFamily="2" charset="-122"/>
              </a:rPr>
              <a:t>就业机会平等</a:t>
            </a:r>
          </a:p>
          <a:p>
            <a:pPr marR="0" lvl="3" rtl="0"/>
            <a:r>
              <a:rPr lang="zh-CN" altLang="en-US" b="0" i="0" u="none" strike="noStrike" kern="100" baseline="0" dirty="0">
                <a:latin typeface="Times New Roman" panose="02020603050405020304" pitchFamily="18" charset="0"/>
                <a:ea typeface="宋体" panose="02010600030101010101" pitchFamily="2" charset="-122"/>
              </a:rPr>
              <a:t>国家保障妇女享有与男子平等的劳动权利和社会保障权利。各单位在录用职工时，除不适合妇女的工种或者岗位外，不得以性别为由拒绝录用妇女或者提高对妇女的录用标准。</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就业权益保障</a:t>
            </a:r>
          </a:p>
          <a:p>
            <a:pPr marR="0" lvl="3" rtl="0"/>
            <a:r>
              <a:rPr lang="zh-CN" altLang="en-US" b="0" i="0" u="none" strike="noStrike" kern="100" baseline="0" dirty="0">
                <a:latin typeface="Times New Roman" panose="02020603050405020304" pitchFamily="18" charset="0"/>
                <a:ea typeface="宋体" panose="02010600030101010101" pitchFamily="2" charset="-122"/>
              </a:rPr>
              <a:t>各单位在录用女职工时，应当依法与其签订劳动（聘用）合同或者服务协议，劳动（聘用）合同或者服务协议中不得规定限制女职工结婚、生育的内容。禁止录用未满十六周岁的女性未成年人，国家另有规定的除外。</a:t>
            </a:r>
          </a:p>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zh-CN" altLang="en-US" b="0" i="0" u="none" strike="noStrike" kern="100" baseline="0" dirty="0">
                <a:latin typeface="Calibri Light" panose="020F0302020204030204" pitchFamily="34" charset="0"/>
                <a:ea typeface="宋体" panose="02010600030101010101" pitchFamily="2" charset="-122"/>
              </a:rPr>
              <a:t>薪资待遇和晋升标准</a:t>
            </a:r>
          </a:p>
          <a:p>
            <a:pPr marR="0" lvl="3" rtl="0"/>
            <a:r>
              <a:rPr lang="zh-CN" altLang="en-US" b="0" i="0" u="none" strike="noStrike" kern="100" baseline="0" dirty="0">
                <a:latin typeface="Times New Roman" panose="02020603050405020304" pitchFamily="18" charset="0"/>
                <a:ea typeface="宋体" panose="02010600030101010101" pitchFamily="2" charset="-122"/>
              </a:rPr>
              <a:t>实行男女同工同酬。妇女在享受福利待遇方面享有与男子平等的权利。在晋职、评定专业技术职务等方面，应当坚持男女平等的原则，不得歧视妇女。</a:t>
            </a:r>
          </a:p>
          <a:p>
            <a:pPr marR="0" lvl="2" rtl="0"/>
            <a:r>
              <a:rPr lang="en-US" altLang="zh-CN" b="0" i="0" u="none" strike="noStrike" kern="100" baseline="0" dirty="0">
                <a:latin typeface="Calibri Light" panose="020F0302020204030204" pitchFamily="34" charset="0"/>
                <a:ea typeface="宋体" panose="02010600030101010101" pitchFamily="2" charset="-122"/>
              </a:rPr>
              <a:t>4.</a:t>
            </a:r>
            <a:r>
              <a:rPr lang="zh-CN" altLang="en-US" b="0" i="0" u="none" strike="noStrike" kern="100" baseline="0" dirty="0">
                <a:latin typeface="Calibri Light" panose="020F0302020204030204" pitchFamily="34" charset="0"/>
                <a:ea typeface="宋体" panose="02010600030101010101" pitchFamily="2" charset="-122"/>
              </a:rPr>
              <a:t>劳动保护</a:t>
            </a:r>
          </a:p>
          <a:p>
            <a:pPr marR="0" lvl="3" rtl="0"/>
            <a:r>
              <a:rPr lang="zh-CN" altLang="en-US" b="0" i="0" u="none" strike="noStrike" kern="100" baseline="0" dirty="0">
                <a:latin typeface="Times New Roman" panose="02020603050405020304" pitchFamily="18" charset="0"/>
                <a:ea typeface="宋体" panose="02010600030101010101" pitchFamily="2" charset="-122"/>
              </a:rPr>
              <a:t>任何单位均应根据妇女的特点，依法保护妇女在工作和劳动时的安全和健康，不得安排不适合妇女从事的工作和劳动。妇女在经期、孕期、产期、哺乳期受特殊保护。任何单位不得因结婚、怀孕、产假、哺乳等情形，降低女职工的工资，辞退女职工，单方解除劳动（聘用）合同或者服务协议。各单位在执行国家退休制度时，不得以性别为由歧视妇女。</a:t>
            </a:r>
          </a:p>
          <a:p>
            <a:pPr marR="0" lvl="2" rtl="0"/>
            <a:r>
              <a:rPr lang="en-US" altLang="zh-CN" b="0" i="0" u="none" strike="noStrike" kern="100" baseline="0" dirty="0">
                <a:latin typeface="Calibri Light" panose="020F0302020204030204" pitchFamily="34" charset="0"/>
                <a:ea typeface="宋体" panose="02010600030101010101" pitchFamily="2" charset="-122"/>
              </a:rPr>
              <a:t>5.</a:t>
            </a:r>
            <a:r>
              <a:rPr lang="zh-CN" altLang="en-US" b="0" i="0" u="none" strike="noStrike" kern="100" baseline="0" dirty="0">
                <a:latin typeface="Calibri Light" panose="020F0302020204030204" pitchFamily="34" charset="0"/>
                <a:ea typeface="宋体" panose="02010600030101010101" pitchFamily="2" charset="-122"/>
              </a:rPr>
              <a:t>社会保障制度</a:t>
            </a:r>
          </a:p>
          <a:p>
            <a:pPr marR="0" lvl="3" rtl="0"/>
            <a:r>
              <a:rPr lang="zh-CN" altLang="en-US" b="0" i="0" u="none" strike="noStrike" kern="100" baseline="0" dirty="0">
                <a:latin typeface="Times New Roman" panose="02020603050405020304" pitchFamily="18" charset="0"/>
                <a:ea typeface="宋体" panose="02010600030101010101" pitchFamily="2" charset="-122"/>
              </a:rPr>
              <a:t>国家发展社会保险、社会救助、社会福利和医疗卫生事业，保障妇女享有社会保险、社会救助、社会福利和卫生保健等权益。国家提倡和鼓励为帮助妇女开展的社会公益活动。推行生育保险制度，健全与生育相关的其他保障制度。地方各级人民政府和有关部门应当按照有关规定为贫困妇女提供必要的生育救助。</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3729259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054F60-1BD5-40EB-A86F-E3CD1A13630D}"/>
              </a:ext>
            </a:extLst>
          </p:cNvPr>
          <p:cNvSpPr>
            <a:spLocks noGrp="1"/>
          </p:cNvSpPr>
          <p:nvPr>
            <p:ph type="title"/>
          </p:nvPr>
        </p:nvSpPr>
        <p:spPr/>
        <p:txBody>
          <a:bodyPr/>
          <a:lstStyle/>
          <a:p>
            <a:pPr marR="0" rtl="0"/>
            <a:endParaRPr lang="en-US" altLang="zh-CN" b="0" i="0" u="none" strike="noStrike" baseline="0" dirty="0">
              <a:latin typeface="Times New Roman" panose="02020603050405020304" pitchFamily="18" charset="0"/>
              <a:ea typeface="宋体" panose="02010600030101010101" pitchFamily="2" charset="-122"/>
            </a:endParaRPr>
          </a:p>
        </p:txBody>
      </p:sp>
      <p:sp>
        <p:nvSpPr>
          <p:cNvPr id="3" name="文本占位符 2">
            <a:extLst>
              <a:ext uri="{FF2B5EF4-FFF2-40B4-BE49-F238E27FC236}">
                <a16:creationId xmlns:a16="http://schemas.microsoft.com/office/drawing/2014/main" id="{21023CEC-659E-410D-AACB-D3623A95789E}"/>
              </a:ext>
            </a:extLst>
          </p:cNvPr>
          <p:cNvSpPr>
            <a:spLocks noGrp="1"/>
          </p:cNvSpPr>
          <p:nvPr>
            <p:ph type="body" idx="1"/>
          </p:nvPr>
        </p:nvSpPr>
        <p:spPr/>
        <p:txBody>
          <a:bodyPr/>
          <a:lstStyle/>
          <a:p>
            <a:pPr marR="0" lvl="2" rtl="0"/>
            <a:r>
              <a:rPr lang="zh-CN" altLang="en-US" b="0" i="0" u="none" strike="noStrike" kern="100" baseline="0" dirty="0">
                <a:latin typeface="Calibri Light" panose="020F0302020204030204" pitchFamily="34" charset="0"/>
                <a:ea typeface="宋体" panose="02010600030101010101" pitchFamily="2" charset="-122"/>
              </a:rPr>
              <a:t>最后，要切实保护未成年人的合法权益，社会工作发挥重要和独特性的作用，一方面对于困境儿童，专业社会工作者能够利用社会工作方法提供专业化的服务，帮助解决服务对象的问题，并建立困境未成年人的社会支持网络，联合志愿群体、社会工作机构及社会组织共同参与未成年权益保护；另一方面，社会工作通过个案工作、小组工作、社区工作等方法，提高未成年的独立意识、自我保护意识和法律意识，增强未成年人辨别是非的能力，培养积极向上、爱国守法的优秀品质。此外，要继续推进未成年保护的相关法律制度的制定与实施，进一步维护未成年人的合法权益。</a:t>
            </a:r>
            <a:endParaRPr lang="zh-CN" altLang="en-US"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82723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6FAE9B-923C-4FE2-83F9-3EE00B3AFEE3}"/>
              </a:ext>
            </a:extLst>
          </p:cNvPr>
          <p:cNvSpPr>
            <a:spLocks noGrp="1"/>
          </p:cNvSpPr>
          <p:nvPr>
            <p:ph type="title"/>
          </p:nvPr>
        </p:nvSpPr>
        <p:spPr/>
        <p:txBody>
          <a:bodyPr/>
          <a:lstStyle/>
          <a:p>
            <a:pPr marR="0" rtl="0"/>
            <a:r>
              <a:rPr lang="zh-CN" altLang="en-US" b="0" i="0" u="none" strike="noStrike" kern="2200" baseline="0" dirty="0">
                <a:latin typeface="仿宋" panose="02010609060101010101" pitchFamily="49" charset="-122"/>
                <a:ea typeface="仿宋" panose="02010609060101010101" pitchFamily="49" charset="-122"/>
              </a:rPr>
              <a:t>第三节 老年人权益保障</a:t>
            </a:r>
          </a:p>
        </p:txBody>
      </p:sp>
      <p:sp>
        <p:nvSpPr>
          <p:cNvPr id="3" name="文本占位符 2">
            <a:extLst>
              <a:ext uri="{FF2B5EF4-FFF2-40B4-BE49-F238E27FC236}">
                <a16:creationId xmlns:a16="http://schemas.microsoft.com/office/drawing/2014/main" id="{62BEDB76-8BE7-4F58-A0E1-0AC4E029311B}"/>
              </a:ext>
            </a:extLst>
          </p:cNvPr>
          <p:cNvSpPr>
            <a:spLocks noGrp="1"/>
          </p:cNvSpPr>
          <p:nvPr>
            <p:ph type="body" idx="1"/>
          </p:nvPr>
        </p:nvSpPr>
        <p:spPr/>
        <p:txBody>
          <a:bodyPr>
            <a:normAutofit lnSpcReduction="10000"/>
          </a:bodyPr>
          <a:lstStyle/>
          <a:p>
            <a:pPr marR="0" lvl="0" rtl="0"/>
            <a:r>
              <a:rPr lang="zh-CN" altLang="en-US" b="0" i="0" u="none" strike="noStrike" kern="100" baseline="0" dirty="0">
                <a:latin typeface="Calibri Light" panose="020F0302020204030204" pitchFamily="34" charset="0"/>
                <a:ea typeface="宋体" panose="02010600030101010101" pitchFamily="2" charset="-122"/>
              </a:rPr>
              <a:t>一、老年人合法权益的主要内容</a:t>
            </a:r>
          </a:p>
          <a:p>
            <a:pPr marR="0" lvl="2" rtl="0"/>
            <a:r>
              <a:rPr lang="zh-CN" altLang="en-US" b="0" i="0" u="none" strike="noStrike" kern="100" baseline="0" dirty="0">
                <a:latin typeface="Calibri Light" panose="020F0302020204030204" pitchFamily="34" charset="0"/>
                <a:ea typeface="宋体" panose="02010600030101010101" pitchFamily="2" charset="-122"/>
              </a:rPr>
              <a:t>国家和社会应当采取措施，健全保障老年人权益的各项制度，逐步改善保障老年人生活、健康、安全以及参与社会发展的条件，实现老有所养、老有所医、老有所为、老有所学、老有所乐。</a:t>
            </a:r>
          </a:p>
          <a:p>
            <a:pPr marR="0" lvl="1" rtl="0"/>
            <a:r>
              <a:rPr lang="zh-CN" altLang="en-US" b="0" i="0" u="none" strike="noStrike" kern="100" baseline="0" dirty="0">
                <a:latin typeface="Times New Roman" panose="02020603050405020304" pitchFamily="18" charset="0"/>
                <a:ea typeface="宋体" panose="02010600030101010101" pitchFamily="2" charset="-122"/>
              </a:rPr>
              <a:t>（一）婚姻家庭权</a:t>
            </a: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享受家庭赡养与抚养的权利</a:t>
            </a:r>
          </a:p>
          <a:p>
            <a:pPr marR="0" lvl="3" rtl="0"/>
            <a:r>
              <a:rPr lang="zh-CN" altLang="en-US" b="0" i="0" u="none" strike="noStrike" kern="100" baseline="0" dirty="0">
                <a:latin typeface="Times New Roman" panose="02020603050405020304" pitchFamily="18" charset="0"/>
                <a:ea typeface="宋体" panose="02010600030101010101" pitchFamily="2" charset="-122"/>
              </a:rPr>
              <a:t>老年人养老以居家为基础，家庭成员应当尊重、关心和照料老年人。赡养人应当履行对老年人经济上供养、生活上照料和精神上慰藉的义务，满足老年人精神需要，不得忽视、冷落老年人，照顾老年人的特殊需要。对生活不能自理的老年人，赡养人应当承担照料责任，不能亲自照料的，可以按照老年人的意愿委托他人或者养老机构等照料。</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居住权</a:t>
            </a:r>
          </a:p>
          <a:p>
            <a:pPr marR="0" lvl="3" rtl="0"/>
            <a:r>
              <a:rPr lang="zh-CN" altLang="en-US" b="0" i="0" u="none" strike="noStrike" kern="100" baseline="0" dirty="0">
                <a:latin typeface="Times New Roman" panose="02020603050405020304" pitchFamily="18" charset="0"/>
                <a:ea typeface="宋体" panose="02010600030101010101" pitchFamily="2" charset="-122"/>
              </a:rPr>
              <a:t>赡养人应当妥善安排老年人的住房，不得强迫老年人居住或者迁居条件低劣的房屋。老年人自有的或者承租的住房，子女或者其他亲属不得侵占，不得擅自改变产权关系或者租赁关系。老年人自有的住房，赡养人有维修的义务。</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2732433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10C6DE-1D72-4501-961A-EF6D3BE43BF9}"/>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03D90F76-6DB3-4565-B2E3-5C5F202FE71A}"/>
              </a:ext>
            </a:extLst>
          </p:cNvPr>
          <p:cNvSpPr>
            <a:spLocks noGrp="1"/>
          </p:cNvSpPr>
          <p:nvPr>
            <p:ph type="body" idx="1"/>
          </p:nvPr>
        </p:nvSpPr>
        <p:spPr/>
        <p:txBody>
          <a:bodyPr>
            <a:normAutofit/>
          </a:bodyPr>
          <a:lstStyle/>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zh-CN" altLang="en-US" b="0" i="0" u="none" strike="noStrike" kern="100" baseline="0" dirty="0">
                <a:latin typeface="Calibri Light" panose="020F0302020204030204" pitchFamily="34" charset="0"/>
                <a:ea typeface="宋体" panose="02010600030101010101" pitchFamily="2" charset="-122"/>
              </a:rPr>
              <a:t>婚姻自由权</a:t>
            </a:r>
          </a:p>
          <a:p>
            <a:pPr marR="0" lvl="3" rtl="0"/>
            <a:r>
              <a:rPr lang="zh-CN" altLang="en-US" b="0" i="0" u="none" strike="noStrike" kern="100" baseline="0" dirty="0">
                <a:latin typeface="Times New Roman" panose="02020603050405020304" pitchFamily="18" charset="0"/>
                <a:ea typeface="宋体" panose="02010600030101010101" pitchFamily="2" charset="-122"/>
              </a:rPr>
              <a:t>老年人的婚姻自由受法律保护。子女或者其他亲属不得干涉老年人离婚、再婚及婚后的生活。赡养人的赡养义务不因老年人的婚姻关系变化而消除。</a:t>
            </a:r>
          </a:p>
          <a:p>
            <a:pPr marR="0" lvl="2" rtl="0"/>
            <a:r>
              <a:rPr lang="en-US" altLang="zh-CN" b="0" i="0" u="none" strike="noStrike" kern="100" baseline="0" dirty="0">
                <a:latin typeface="Calibri Light" panose="020F0302020204030204" pitchFamily="34" charset="0"/>
                <a:ea typeface="宋体" panose="02010600030101010101" pitchFamily="2" charset="-122"/>
              </a:rPr>
              <a:t>4.</a:t>
            </a:r>
            <a:r>
              <a:rPr lang="zh-CN" altLang="en-US" b="0" i="0" u="none" strike="noStrike" kern="100" baseline="0" dirty="0">
                <a:latin typeface="Calibri Light" panose="020F0302020204030204" pitchFamily="34" charset="0"/>
                <a:ea typeface="宋体" panose="02010600030101010101" pitchFamily="2" charset="-122"/>
              </a:rPr>
              <a:t>财产所有权</a:t>
            </a:r>
          </a:p>
          <a:p>
            <a:pPr marR="0" lvl="3" rtl="0"/>
            <a:r>
              <a:rPr lang="zh-CN" altLang="en-US" b="0" i="0" u="none" strike="noStrike" kern="100" baseline="0" dirty="0">
                <a:latin typeface="Times New Roman" panose="02020603050405020304" pitchFamily="18" charset="0"/>
                <a:ea typeface="宋体" panose="02010600030101010101" pitchFamily="2" charset="-122"/>
              </a:rPr>
              <a:t>老年人对个人的财产，依法享有占有、使用、收益和处分的权利，子女或者其他亲属不得干涉，不得以窃取、骗取、强行索取等方式侵犯老年人的财产权益。</a:t>
            </a:r>
          </a:p>
          <a:p>
            <a:pPr marR="0" lvl="2" rtl="0"/>
            <a:r>
              <a:rPr lang="en-US" altLang="zh-CN" b="0" i="0" u="none" strike="noStrike" kern="100" baseline="0" dirty="0">
                <a:latin typeface="Calibri Light" panose="020F0302020204030204" pitchFamily="34" charset="0"/>
                <a:ea typeface="宋体" panose="02010600030101010101" pitchFamily="2" charset="-122"/>
              </a:rPr>
              <a:t>5.</a:t>
            </a:r>
            <a:r>
              <a:rPr lang="zh-CN" altLang="en-US" b="0" i="0" u="none" strike="noStrike" kern="100" baseline="0" dirty="0">
                <a:latin typeface="Calibri Light" panose="020F0302020204030204" pitchFamily="34" charset="0"/>
                <a:ea typeface="宋体" panose="02010600030101010101" pitchFamily="2" charset="-122"/>
              </a:rPr>
              <a:t>继承权</a:t>
            </a:r>
          </a:p>
          <a:p>
            <a:pPr marR="0" lvl="3" rtl="0"/>
            <a:r>
              <a:rPr lang="zh-CN" altLang="en-US" b="0" i="0" u="none" strike="noStrike" kern="100" baseline="0" dirty="0">
                <a:latin typeface="Times New Roman" panose="02020603050405020304" pitchFamily="18" charset="0"/>
                <a:ea typeface="宋体" panose="02010600030101010101" pitchFamily="2" charset="-122"/>
              </a:rPr>
              <a:t>老年人有依法继承父母、配偶、子女或者其他亲属遗产的权利，有接受赠与的权利。子女或者其他亲属不得侵占、抢夺、转移、隐匿或者损毁应当由老年人继承或者接受赠与的财产。老年人以遗嘱处分财产，应当依法为老年配偶保留必要的份额。</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03358137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1D77B1-B964-4F1B-874B-6BEE5FFAD7A4}"/>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D1BB58F0-69AC-46B0-BCF1-926CEDE8CAFA}"/>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（二）社会保障</a:t>
            </a: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zh-CN" altLang="en-US" b="0" i="0" u="none" strike="noStrike" kern="100" baseline="0" dirty="0">
                <a:latin typeface="Calibri Light" panose="020F0302020204030204" pitchFamily="34" charset="0"/>
                <a:ea typeface="宋体" panose="02010600030101010101" pitchFamily="2" charset="-122"/>
              </a:rPr>
              <a:t>生活保障权</a:t>
            </a:r>
          </a:p>
          <a:p>
            <a:pPr marR="0" lvl="3" rtl="0"/>
            <a:r>
              <a:rPr lang="zh-CN" altLang="en-US" b="0" i="0" u="none" strike="noStrike" kern="100" baseline="0" dirty="0">
                <a:latin typeface="Times New Roman" panose="02020603050405020304" pitchFamily="18" charset="0"/>
                <a:ea typeface="宋体" panose="02010600030101010101" pitchFamily="2" charset="-122"/>
              </a:rPr>
              <a:t>通过基本养老保险制度，保障老年人的基本生活。对长期生活不能自理、经济困难的老年人，地方各级人民政府应当根据其失能程度等情况予以护理补贴。对流浪乞讨、遭受遗弃等生活无着的老年人按照有关规定予以救助。老年人无劳动能力、无生活来源、无赡养人和抚养人，或者其赡养人和抚养人确无赡养能力或者抚养能力的，由地方各级人民政府依照有关规定给予供养或者救助。</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医疗保障权</a:t>
            </a:r>
          </a:p>
          <a:p>
            <a:pPr marR="0" lvl="3" rtl="0"/>
            <a:r>
              <a:rPr lang="zh-CN" altLang="en-US" b="0" i="0" u="none" strike="noStrike" kern="100" baseline="0" dirty="0">
                <a:latin typeface="Times New Roman" panose="02020603050405020304" pitchFamily="18" charset="0"/>
                <a:ea typeface="宋体" panose="02010600030101010101" pitchFamily="2" charset="-122"/>
              </a:rPr>
              <a:t>通过基本医疗保险制度，保障老年人的基本医疗需要。享受最低生活保障的老年人和符合条件的低收入家庭中的老年人参加新型农村合作医疗和城镇居民基本医疗保险所需个人缴费部分，由政府给予补贴。有关部门制定医疗保险办法，应当对老年人给予照顾。</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1840194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D47662-C951-464F-A5E6-23D5B5F8D014}"/>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CA2624FC-6325-43F1-BE17-E7BF1CDA675E}"/>
              </a:ext>
            </a:extLst>
          </p:cNvPr>
          <p:cNvSpPr>
            <a:spLocks noGrp="1"/>
          </p:cNvSpPr>
          <p:nvPr>
            <p:ph type="body" idx="1"/>
          </p:nvPr>
        </p:nvSpPr>
        <p:spPr/>
        <p:txBody>
          <a:bodyPr>
            <a:normAutofit/>
          </a:bodyPr>
          <a:lstStyle/>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zh-CN" altLang="en-US" b="0" i="0" u="none" strike="noStrike" kern="100" baseline="0" dirty="0">
                <a:latin typeface="Calibri Light" panose="020F0302020204030204" pitchFamily="34" charset="0"/>
                <a:ea typeface="宋体" panose="02010600030101010101" pitchFamily="2" charset="-122"/>
              </a:rPr>
              <a:t>住房保障权</a:t>
            </a:r>
          </a:p>
          <a:p>
            <a:pPr marR="0" lvl="3" rtl="0"/>
            <a:r>
              <a:rPr lang="zh-CN" altLang="en-US" b="0" i="0" u="none" strike="noStrike" kern="100" baseline="0" dirty="0">
                <a:latin typeface="Times New Roman" panose="02020603050405020304" pitchFamily="18" charset="0"/>
                <a:ea typeface="宋体" panose="02010600030101010101" pitchFamily="2" charset="-122"/>
              </a:rPr>
              <a:t>地方各级人民政府在实施廉租住房、公共租赁住房等住房保障制度或者进行危旧房屋改造时，应当优先照顾符合条件的老年人。</a:t>
            </a:r>
          </a:p>
          <a:p>
            <a:pPr marR="0" lvl="2" rtl="0"/>
            <a:r>
              <a:rPr lang="en-US" altLang="zh-CN" b="0" i="0" u="none" strike="noStrike" kern="100" baseline="0" dirty="0">
                <a:latin typeface="Calibri Light" panose="020F0302020204030204" pitchFamily="34" charset="0"/>
                <a:ea typeface="宋体" panose="02010600030101010101" pitchFamily="2" charset="-122"/>
              </a:rPr>
              <a:t>4.</a:t>
            </a:r>
            <a:r>
              <a:rPr lang="zh-CN" altLang="en-US" b="0" i="0" u="none" strike="noStrike" kern="100" baseline="0" dirty="0">
                <a:latin typeface="Calibri Light" panose="020F0302020204030204" pitchFamily="34" charset="0"/>
                <a:ea typeface="宋体" panose="02010600030101010101" pitchFamily="2" charset="-122"/>
              </a:rPr>
              <a:t>社会福利与其他保障措施</a:t>
            </a:r>
          </a:p>
          <a:p>
            <a:pPr marR="0" lvl="3" rtl="0"/>
            <a:r>
              <a:rPr lang="zh-CN" altLang="en-US" b="0" i="0" u="none" strike="noStrike" kern="100" baseline="0" dirty="0">
                <a:latin typeface="Times New Roman" panose="02020603050405020304" pitchFamily="18" charset="0"/>
                <a:ea typeface="宋体" panose="02010600030101010101" pitchFamily="2" charset="-122"/>
              </a:rPr>
              <a:t>国家建立和完善老年人福利制度，根据经济社会发展水平和老年人的实际需要，增加老年人的社会福利。国家鼓励地方建立和完善八十周岁以上低收入老年人高龄津贴制度和计划生育家庭老年人扶助制度。老年人依法享有的养老金、医疗待遇和其他待遇应当得到保障，有关机构必须按时足额支付，不得克扣、拖欠或者挪用。国家根据经济发展以及职工平均工资增长、物价上涨情况，适时提高养老保障水平。</a:t>
            </a:r>
          </a:p>
          <a:p>
            <a:pPr marR="0" lvl="3" rtl="0"/>
            <a:r>
              <a:rPr lang="zh-CN" altLang="en-US" b="0" i="0" u="none" strike="noStrike" kern="100" baseline="0" dirty="0">
                <a:latin typeface="Times New Roman" panose="02020603050405020304" pitchFamily="18" charset="0"/>
                <a:ea typeface="宋体" panose="02010600030101010101" pitchFamily="2" charset="-122"/>
              </a:rPr>
              <a:t>老年人可以与集体经济组织、基层群众性自治组织、养老机构等组织或者个人签订遗赠扶养协议或者其他扶助协议。负有抚养义务的组织或者个人按照遗赠扶养协议，承担该老年人生养死葬的义务，享有受遗赠的权利。</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5397122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475266-B090-4CA6-8F7C-1190E17A59E8}"/>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010E1C1E-C971-4040-AF60-35AEE8945E63}"/>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（三）社会服务</a:t>
            </a: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zh-CN" altLang="en-US" b="0" i="0" u="none" strike="noStrike" kern="100" baseline="0" dirty="0">
                <a:latin typeface="Calibri Light" panose="020F0302020204030204" pitchFamily="34" charset="0"/>
                <a:ea typeface="宋体" panose="02010600030101010101" pitchFamily="2" charset="-122"/>
              </a:rPr>
              <a:t>社区养老</a:t>
            </a:r>
          </a:p>
          <a:p>
            <a:pPr marR="0" lvl="3" rtl="0"/>
            <a:r>
              <a:rPr lang="zh-CN" altLang="en-US" b="0" i="0" u="none" strike="noStrike" kern="100" baseline="0" dirty="0">
                <a:latin typeface="Times New Roman" panose="02020603050405020304" pitchFamily="18" charset="0"/>
                <a:ea typeface="宋体" panose="02010600030101010101" pitchFamily="2" charset="-122"/>
              </a:rPr>
              <a:t>地方各级人民政府和有关部门采取措施，发展城乡社区养老服务，鼓励、扶持专业服务机构及其他组织和个人，为居家的老年人提供生活照料、紧急救援、医疗护理、精神慰藉、心理咨询等多种形式的服务，并发扬邻里互助的传统，提倡邻里间关心、帮助有困难的老年人。对经济困难的老年人，地方各级人民政府应当逐步给予养老服务补贴。</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6769910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54D4BC8-664C-475E-9113-28C533397203}"/>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F33D3856-D9C1-46D2-BB24-2C749253E6C4}"/>
              </a:ext>
            </a:extLst>
          </p:cNvPr>
          <p:cNvSpPr>
            <a:spLocks noGrp="1"/>
          </p:cNvSpPr>
          <p:nvPr>
            <p:ph type="body" idx="1"/>
          </p:nvPr>
        </p:nvSpPr>
        <p:spPr/>
        <p:txBody>
          <a:bodyPr>
            <a:normAutofit fontScale="85000" lnSpcReduction="20000"/>
          </a:bodyPr>
          <a:lstStyle/>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养老服务设施的建设与管理</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）增大养老服务的投入</a:t>
            </a:r>
          </a:p>
          <a:p>
            <a:pPr marR="0" lvl="4" rtl="0"/>
            <a:r>
              <a:rPr lang="zh-CN" altLang="en-US" b="0" i="0" u="none" strike="noStrike" kern="100" baseline="0" dirty="0">
                <a:latin typeface="Calibri Light" panose="020F0302020204030204" pitchFamily="34" charset="0"/>
                <a:ea typeface="宋体" panose="02010600030101010101" pitchFamily="2" charset="-122"/>
              </a:rPr>
              <a:t>各级人民政府应当根据经济发展水平和老年人的服务需求，逐步增加对养老服务的投入。地方各级人民政府和有关部门应当按照老年人口比例及分布情况，将养老服务设施建设纳入城乡规划和土地利用总体规划，统筹安排养老服务设施建设用地及所需物资。</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）规范服务标准与评估制度</a:t>
            </a:r>
          </a:p>
          <a:p>
            <a:pPr marR="0" lvl="4" rtl="0"/>
            <a:r>
              <a:rPr lang="zh-CN" altLang="en-US" b="0" i="0" u="none" strike="noStrike" kern="100" baseline="0" dirty="0">
                <a:latin typeface="Calibri Light" panose="020F0302020204030204" pitchFamily="34" charset="0"/>
                <a:ea typeface="宋体" panose="02010600030101010101" pitchFamily="2" charset="-122"/>
              </a:rPr>
              <a:t>设立养老机构应当向县级以上人民政府民政部门申请行政许可。经许可的，依法办理相应的登记。县级以上人民政府民政部门负责养老机构的指导、监督和管理，其他有关部门依照职责分工对养老机构实施监督。国务院有关部门制定养老服务设施建设、养老服务质量和养老服务职业等标准，建立健全养老机构分类管理和养老服务评估制度。各级人民政府应当规范养老服务收费项目和标准，加强监督和管理。地方各级人民政府加强对本行政区域养老机构管理工作的领导，建立养老机构综合监管制度。</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）养老服务人才的培养</a:t>
            </a:r>
          </a:p>
          <a:p>
            <a:pPr marR="0" lvl="4" rtl="0"/>
            <a:r>
              <a:rPr lang="zh-CN" altLang="en-US" b="0" i="0" u="none" strike="noStrike" kern="100" baseline="0" dirty="0">
                <a:latin typeface="Calibri Light" panose="020F0302020204030204" pitchFamily="34" charset="0"/>
                <a:ea typeface="宋体" panose="02010600030101010101" pitchFamily="2" charset="-122"/>
              </a:rPr>
              <a:t>国家建立健全养老服务人才培养、使用、激励和评价制度，依法规范用工，促进从业人员劳动报酬合理增长，发展专职、兼职和志愿者相结合的养老服务队伍。国家鼓励高等学校，中等职业学校和职业培训机构设置相关专业或者培训项目，培养养老服务专业人才。</a:t>
            </a:r>
          </a:p>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zh-CN" altLang="en-US" b="0" i="0" u="none" strike="noStrike" kern="100" baseline="0" dirty="0">
                <a:latin typeface="Calibri Light" panose="020F0302020204030204" pitchFamily="34" charset="0"/>
                <a:ea typeface="宋体" panose="02010600030101010101" pitchFamily="2" charset="-122"/>
              </a:rPr>
              <a:t>医疗等其他老龄产业的扶持与发展</a:t>
            </a:r>
          </a:p>
          <a:p>
            <a:pPr marR="0" lvl="3" rtl="0"/>
            <a:r>
              <a:rPr lang="zh-CN" altLang="en-US" b="0" i="0" u="none" strike="noStrike" kern="100" baseline="0" dirty="0">
                <a:latin typeface="Times New Roman" panose="02020603050405020304" pitchFamily="18" charset="0"/>
                <a:ea typeface="宋体" panose="02010600030101010101" pitchFamily="2" charset="-122"/>
              </a:rPr>
              <a:t>各级人民政府和有关部门应当将老年医疗卫生服务纳入城乡医疗卫生服务规划，将老年人健康管理和常见病预防等纳入国家基本公共卫生服务项目。鼓励为老年人提供保健、护理、临终关怀等服务。国家采取措施，加强老年医学的研究和人才培养，提高老年病的预防、治疗、科研水平，促进老年病的早期发现、诊断和治疗。发展老龄产业，将老龄产业列入国家扶持行业目录，扶持和引导企业开发、生产、经营适应老年人需要的用品和提供相关的服务。</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5124564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FEB1E0-62C4-4137-93A3-6EB6490EC2DF}"/>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81D18F81-DE7A-4296-AAD5-B64DF4694AB9}"/>
              </a:ext>
            </a:extLst>
          </p:cNvPr>
          <p:cNvSpPr>
            <a:spLocks noGrp="1"/>
          </p:cNvSpPr>
          <p:nvPr>
            <p:ph type="body" idx="1"/>
          </p:nvPr>
        </p:nvSpPr>
        <p:spPr/>
        <p:txBody>
          <a:bodyPr>
            <a:normAutofit fontScale="925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（四）社会优待</a:t>
            </a:r>
          </a:p>
          <a:p>
            <a:pPr marR="0" lvl="3" rtl="0"/>
            <a:r>
              <a:rPr lang="zh-CN" altLang="en-US" b="0" i="0" u="none" strike="noStrike" kern="100" baseline="0" dirty="0">
                <a:latin typeface="Times New Roman" panose="02020603050405020304" pitchFamily="18" charset="0"/>
                <a:ea typeface="宋体" panose="02010600030101010101" pitchFamily="2" charset="-122"/>
              </a:rPr>
              <a:t>县级以上人民政府及其有关部门根据经济社会发展和老年人的特殊需要，制定优待老年人的办法，逐步提高优待水平。</a:t>
            </a: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zh-CN" altLang="en-US" b="0" i="0" u="none" strike="noStrike" kern="100" baseline="0" dirty="0">
                <a:latin typeface="Calibri Light" panose="020F0302020204030204" pitchFamily="34" charset="0"/>
                <a:ea typeface="宋体" panose="02010600030101010101" pitchFamily="2" charset="-122"/>
              </a:rPr>
              <a:t>医疗优待</a:t>
            </a:r>
          </a:p>
          <a:p>
            <a:pPr marR="0" lvl="3" rtl="0"/>
            <a:r>
              <a:rPr lang="zh-CN" altLang="en-US" b="0" i="0" u="none" strike="noStrike" kern="100" baseline="0" dirty="0">
                <a:latin typeface="Times New Roman" panose="02020603050405020304" pitchFamily="18" charset="0"/>
                <a:ea typeface="宋体" panose="02010600030101010101" pitchFamily="2" charset="-122"/>
              </a:rPr>
              <a:t>医疗机构应当为老年人就医方便，对老年人就医予以优先。有条件的地方，可以为老年人设立家庭病床，开展巡回医疗、护理、康复、免费体检等服务。提倡为老年人义诊。</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法律优待</a:t>
            </a:r>
          </a:p>
          <a:p>
            <a:pPr marR="0" lvl="3" rtl="0"/>
            <a:r>
              <a:rPr lang="zh-CN" altLang="en-US" b="0" i="0" u="none" strike="noStrike" kern="100" baseline="0" dirty="0">
                <a:latin typeface="Times New Roman" panose="02020603050405020304" pitchFamily="18" charset="0"/>
                <a:ea typeface="宋体" panose="02010600030101010101" pitchFamily="2" charset="-122"/>
              </a:rPr>
              <a:t>老年人因其合法权益受侵害提起诉讼，缴纳诉讼费有困难的，可以缓交或者免交；需要获得律师帮助，但无力支付律师费用的，可以获得法律援助。鼓励律师事务所、公证处、基层法律服务所及其他法律服务机构为经济困难老人提供免费或者优惠服务。</a:t>
            </a:r>
          </a:p>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特殊优待</a:t>
            </a:r>
          </a:p>
          <a:p>
            <a:pPr marR="0" lvl="3" rtl="0"/>
            <a:r>
              <a:rPr lang="zh-CN" altLang="en-US" b="0" i="0" u="none" strike="noStrike" kern="100" baseline="0" dirty="0">
                <a:latin typeface="Times New Roman" panose="02020603050405020304" pitchFamily="18" charset="0"/>
                <a:ea typeface="宋体" panose="02010600030101010101" pitchFamily="2" charset="-122"/>
              </a:rPr>
              <a:t>提倡与老年人日常生活密切相关的服务行业提供优待和照顾。各级人民政府和有关部门应当为老年人及时、便利地领取养老金、结算医疗费和享受其他物质帮助提供条件。各级人民政府和有关部门办理房屋权属关系变更、户口迁移等涉及老年人权益的重大事项时，应当就办理事项是否为老年人的真实意思表示进行询问，并依法优先办理。</a:t>
            </a:r>
          </a:p>
          <a:p>
            <a:pPr marR="0" lvl="3" rtl="0"/>
            <a:r>
              <a:rPr lang="zh-CN" altLang="en-US" b="0" i="0" u="none" strike="noStrike" kern="100" baseline="0" dirty="0">
                <a:latin typeface="Times New Roman" panose="02020603050405020304" pitchFamily="18" charset="0"/>
                <a:ea typeface="宋体" panose="02010600030101010101" pitchFamily="2" charset="-122"/>
              </a:rPr>
              <a:t>对老年人免费或者优惠开放博物馆、科技馆、公园、旅游景点等场所。老年人乘坐公共交通工具应当为老年人提供优先、优惠服务。</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3051466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0CA6D2-E441-478A-862B-CCD1D658B409}"/>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4F371E7D-F17A-41AF-8D87-3AB28E079047}"/>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（五）宜居环境</a:t>
            </a:r>
          </a:p>
          <a:p>
            <a:pPr marR="0" lvl="2" rtl="0"/>
            <a:r>
              <a:rPr lang="zh-CN" altLang="en-US" b="0" i="0" u="none" strike="noStrike" kern="100" baseline="0" dirty="0">
                <a:latin typeface="Calibri Light" panose="020F0302020204030204" pitchFamily="34" charset="0"/>
                <a:ea typeface="宋体" panose="02010600030101010101" pitchFamily="2" charset="-122"/>
              </a:rPr>
              <a:t>国家采取措施，推进宜居环境建设，为老年人提供安全、便利和舒适的环境。各级人民政府在制定城乡规划时，应当根据人口老龄化发展趋势、老年人口分布和老年人的特点，统筹考虑适合老年人的公共基础设施、生活服务设施、医疗卫生设施和文化体育设施建设。</a:t>
            </a:r>
          </a:p>
          <a:p>
            <a:pPr marR="0" lvl="2" rtl="0"/>
            <a:r>
              <a:rPr lang="zh-CN" altLang="en-US" b="0" i="0" u="none" strike="noStrike" kern="100" baseline="0" dirty="0">
                <a:latin typeface="Calibri Light" panose="020F0302020204030204" pitchFamily="34" charset="0"/>
                <a:ea typeface="宋体" panose="02010600030101010101" pitchFamily="2" charset="-122"/>
              </a:rPr>
              <a:t>国家制定和完善涉及老年人的工程建设标准体系，在规划、设计、施工、运行、维护、管理等环节加强相关标准的实施与监督。各级人民政府和有关部门应当按照国家无障碍设施工程建设标准，优先推进与老年人日常生活密切相关的公共服务设施的改造。国家推动老年宜居社区建设，引导、支持老年宜居住宅的开发，推动和扶持老年人家庭无障碍设施的改造，为老年人创造无障碍居住环境。</a:t>
            </a:r>
            <a:endParaRPr lang="en-US" altLang="zh-CN" b="0" i="0" u="none" strike="noStrike" kern="100" baseline="0" dirty="0">
              <a:latin typeface="Calibri Light" panose="020F0302020204030204" pitchFamily="34" charset="0"/>
              <a:ea typeface="宋体" panose="02010600030101010101" pitchFamily="2" charset="-122"/>
            </a:endParaRPr>
          </a:p>
        </p:txBody>
      </p:sp>
    </p:spTree>
    <p:extLst>
      <p:ext uri="{BB962C8B-B14F-4D97-AF65-F5344CB8AC3E}">
        <p14:creationId xmlns:p14="http://schemas.microsoft.com/office/powerpoint/2010/main" val="22694708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4E43EB-B8EF-45A6-8D6E-7B919632D2E8}"/>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F6E2045C-8873-4EEB-81DA-DB9648A238F1}"/>
              </a:ext>
            </a:extLst>
          </p:cNvPr>
          <p:cNvSpPr>
            <a:spLocks noGrp="1"/>
          </p:cNvSpPr>
          <p:nvPr>
            <p:ph type="body" idx="1"/>
          </p:nvPr>
        </p:nvSpPr>
        <p:spPr/>
        <p:txBody>
          <a:bodyPr>
            <a:normAutofit lnSpcReduction="1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（六）参与社会发展的权利</a:t>
            </a:r>
          </a:p>
          <a:p>
            <a:pPr marR="0" lvl="3" rtl="0"/>
            <a:r>
              <a:rPr lang="zh-CN" altLang="en-US" b="0" i="0" u="none" strike="noStrike" kern="100" baseline="0" dirty="0">
                <a:latin typeface="Times New Roman" panose="02020603050405020304" pitchFamily="18" charset="0"/>
                <a:ea typeface="宋体" panose="02010600030101010101" pitchFamily="2" charset="-122"/>
              </a:rPr>
              <a:t>    国家和社会应当重视、珍惜老年人的知识、技能、经验和优良品德，发挥老年人的专长和作用，保障老年人参与经济、政治、文化和社会生活，制定法规、公共政策，涉及老年人权益重大问题的，应当听取老年人和老年人组织的意见。</a:t>
            </a: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zh-CN" altLang="en-US" b="0" i="0" u="none" strike="noStrike" kern="100" baseline="0" dirty="0">
                <a:latin typeface="Calibri Light" panose="020F0302020204030204" pitchFamily="34" charset="0"/>
                <a:ea typeface="宋体" panose="02010600030101010101" pitchFamily="2" charset="-122"/>
              </a:rPr>
              <a:t>创造老年人参与社会发展的条件</a:t>
            </a:r>
          </a:p>
          <a:p>
            <a:pPr marR="0" lvl="3" rtl="0"/>
            <a:r>
              <a:rPr lang="zh-CN" altLang="en-US" b="0" i="0" u="none" strike="noStrike" kern="100" baseline="0" dirty="0">
                <a:latin typeface="Times New Roman" panose="02020603050405020304" pitchFamily="18" charset="0"/>
                <a:ea typeface="宋体" panose="02010600030101010101" pitchFamily="2" charset="-122"/>
              </a:rPr>
              <a:t>根据社会需要和可能，鼓励老年人在自愿和量力的情况下，可以从事对青少年和儿童进行社会主义、爱国主义等优良传统教育；传授文化和科技知识；提供咨询服务；参加志愿服务，兴办公益事务等其他社会活动。老年人参加劳动的合法收入受法律保护。任何单位个人不得安排老年人从事危害身心健康的劳动或危险作业。</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劳动受合法保护</a:t>
            </a:r>
          </a:p>
          <a:p>
            <a:pPr marR="0" lvl="3" rtl="0"/>
            <a:r>
              <a:rPr lang="zh-CN" altLang="en-US" b="0" i="0" u="none" strike="noStrike" kern="100" baseline="0" dirty="0">
                <a:latin typeface="Times New Roman" panose="02020603050405020304" pitchFamily="18" charset="0"/>
                <a:ea typeface="宋体" panose="02010600030101010101" pitchFamily="2" charset="-122"/>
              </a:rPr>
              <a:t>老年人参加劳动的合法收入受法律保护。任何单位和个人不得安排老年人从事危害其身心健康的劳动或者危险作业。</a:t>
            </a:r>
          </a:p>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zh-CN" altLang="en-US" b="0" i="0" u="none" strike="noStrike" kern="100" baseline="0" dirty="0">
                <a:latin typeface="Calibri Light" panose="020F0302020204030204" pitchFamily="34" charset="0"/>
                <a:ea typeface="宋体" panose="02010600030101010101" pitchFamily="2" charset="-122"/>
              </a:rPr>
              <a:t>继续受教育的权利</a:t>
            </a:r>
          </a:p>
          <a:p>
            <a:pPr marR="0" lvl="3" rtl="0"/>
            <a:r>
              <a:rPr lang="zh-CN" altLang="en-US" b="0" i="0" u="none" strike="noStrike" kern="100" baseline="0" dirty="0">
                <a:latin typeface="Times New Roman" panose="02020603050405020304" pitchFamily="18" charset="0"/>
                <a:ea typeface="宋体" panose="02010600030101010101" pitchFamily="2" charset="-122"/>
              </a:rPr>
              <a:t>老年人享有继续教育的权利。国家发展老年教育，把老年教育纳入终身教育体系，鼓励社会办好各类老年学校。各级人民政府对老年教育应当加强领导，统一规划，加大投入。</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42439137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8B936B-AC2B-46ED-9DBD-1CFA1745EB39}"/>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82A11E92-25F4-4448-A478-41B68154453E}"/>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（四）财产权利</a:t>
            </a: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zh-CN" altLang="en-US" b="0" i="0" u="none" strike="noStrike" kern="100" baseline="0" dirty="0">
                <a:latin typeface="Calibri Light" panose="020F0302020204030204" pitchFamily="34" charset="0"/>
                <a:ea typeface="宋体" panose="02010600030101010101" pitchFamily="2" charset="-122"/>
              </a:rPr>
              <a:t>土地承包经营权</a:t>
            </a:r>
          </a:p>
          <a:p>
            <a:pPr marR="0" lvl="3" rtl="0"/>
            <a:r>
              <a:rPr lang="zh-CN" altLang="en-US" b="0" i="0" u="none" strike="noStrike" kern="100" baseline="0" dirty="0">
                <a:latin typeface="Times New Roman" panose="02020603050405020304" pitchFamily="18" charset="0"/>
                <a:ea typeface="宋体" panose="02010600030101010101" pitchFamily="2" charset="-122"/>
              </a:rPr>
              <a:t>国家保障妇女享有与男子平等的财产权利。在婚姻、家庭共有财产关系中，不得侵害妇女依法享有的权益。妇女在农村土地承包经营、集体经济组织收益分配、土地征收或者征用补偿费使用以及宅基地使用等方面，享有与男子平等的权利。</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财产继承权</a:t>
            </a:r>
          </a:p>
          <a:p>
            <a:pPr marR="0" lvl="3" rtl="0"/>
            <a:r>
              <a:rPr lang="zh-CN" altLang="en-US" b="0" i="0" u="none" strike="noStrike" kern="100" baseline="0" dirty="0">
                <a:latin typeface="Times New Roman" panose="02020603050405020304" pitchFamily="18" charset="0"/>
                <a:ea typeface="宋体" panose="02010600030101010101" pitchFamily="2" charset="-122"/>
              </a:rPr>
              <a:t>妇女享有的与男子平等的财产继承权受法律保护。在同一顺序法定继承人中，不得歧视妇女。丧偶妇女有权处分继承的财产，任何人不得干涉。丧偶妇女对公婆尽了主要赡养义务的，作为公婆的第一顺序法定继承人，其继承权不受子女代位继承的影响。</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4753605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07D7D3-C2DE-4784-B0F1-E4DEE990F5D4}"/>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B6FBBC3F-6986-472A-8135-ACF6BEFFCA5A}"/>
              </a:ext>
            </a:extLst>
          </p:cNvPr>
          <p:cNvSpPr>
            <a:spLocks noGrp="1"/>
          </p:cNvSpPr>
          <p:nvPr>
            <p:ph type="body" idx="1"/>
          </p:nvPr>
        </p:nvSpPr>
        <p:spPr/>
        <p:txBody>
          <a:bodyPr>
            <a:normAutofit fontScale="77500" lnSpcReduction="20000"/>
          </a:bodyPr>
          <a:lstStyle/>
          <a:p>
            <a:pPr marR="0" lvl="0" rtl="0"/>
            <a:r>
              <a:rPr lang="zh-CN" altLang="en-US" b="0" i="0" u="none" strike="noStrike" kern="100" baseline="0" dirty="0">
                <a:latin typeface="Calibri Light" panose="020F0302020204030204" pitchFamily="34" charset="0"/>
                <a:ea typeface="宋体" panose="02010600030101010101" pitchFamily="2" charset="-122"/>
              </a:rPr>
              <a:t>二、保障老年人合法权益的方式方法</a:t>
            </a:r>
          </a:p>
          <a:p>
            <a:pPr marR="0" lvl="1" rtl="0"/>
            <a:r>
              <a:rPr lang="zh-CN" altLang="en-US" b="0" i="0" u="none" strike="noStrike" kern="100" baseline="0" dirty="0">
                <a:latin typeface="Times New Roman" panose="02020603050405020304" pitchFamily="18" charset="0"/>
                <a:ea typeface="宋体" panose="02010600030101010101" pitchFamily="2" charset="-122"/>
              </a:rPr>
              <a:t>（一）加强法制建设，积极开展法制教育与普法工作</a:t>
            </a:r>
          </a:p>
          <a:p>
            <a:pPr marR="0" lvl="2" rtl="0"/>
            <a:r>
              <a:rPr lang="zh-CN" altLang="en-US" b="0" i="0" u="none" strike="noStrike" kern="100" baseline="0" dirty="0">
                <a:latin typeface="Calibri Light" panose="020F0302020204030204" pitchFamily="34" charset="0"/>
                <a:ea typeface="宋体" panose="02010600030101010101" pitchFamily="2" charset="-122"/>
              </a:rPr>
              <a:t>要加强法制建设，进一步完善有关维护老年人权益的法律法规，加大执法和监督力度，依法处理和打击侵犯老年人合法权益的不法行为，将维权工作纳入老年人发展的全局中来，不断完善体制机制，加快各项制度举措实施和落实，依法取缔伤害老年人身心健康、宣传迷信邪说、侵害老年人合法权益的非法组织。老年人合法权益受到侵害的，被侵害人或者其代理人有权要求有关部门处理，或者依法向人民法院提起诉讼。</a:t>
            </a:r>
          </a:p>
          <a:p>
            <a:pPr marR="0" lvl="2" rtl="0"/>
            <a:r>
              <a:rPr lang="zh-CN" altLang="en-US" b="0" i="0" u="none" strike="noStrike" kern="100" baseline="0" dirty="0">
                <a:latin typeface="Calibri Light" panose="020F0302020204030204" pitchFamily="34" charset="0"/>
                <a:ea typeface="宋体" panose="02010600030101010101" pitchFamily="2" charset="-122"/>
              </a:rPr>
              <a:t>要在全社会积极开展维护老年人合法权益的法制教育和普法工作。各级司法行政和宣传部门要把</a:t>
            </a:r>
            <a:r>
              <a:rPr lang="zh-CN" altLang="en-US" b="0" i="0" u="none" strike="noStrike" kern="100" baseline="0" dirty="0">
                <a:latin typeface="Calibri Light" panose="020F0302020204030204" pitchFamily="34" charset="0"/>
                <a:ea typeface="宋体" panose="02010600030101010101" pitchFamily="2" charset="-122"/>
                <a:hlinkClick r:id="rId2"/>
              </a:rPr>
              <a:t>老年人权益保障法等相关法律法规纳入普法计划，加大宣传力度，举办法律知识讲座，组织法律服务人员集中深入老年人群体，帮助解答并宣传关于老年人在继承、财产等方面的法律问题，进一步提高全体公民维护老年人合法权益的自觉性和法律意识。最后，老年人也要学法、懂法、守法，依法维护自身的合法权益。</a:t>
            </a:r>
          </a:p>
          <a:p>
            <a:pPr marR="0" lvl="1" rtl="0"/>
            <a:r>
              <a:rPr lang="zh-CN" altLang="en-US" b="0" i="0" u="none" strike="noStrike" kern="100" baseline="0" dirty="0">
                <a:latin typeface="Times New Roman" panose="02020603050405020304" pitchFamily="18" charset="0"/>
                <a:ea typeface="宋体" panose="02010600030101010101" pitchFamily="2" charset="-122"/>
              </a:rPr>
              <a:t>（二）健全法律援助制度，保护老年人合法权益</a:t>
            </a:r>
          </a:p>
          <a:p>
            <a:pPr marR="0" lvl="2" rtl="0"/>
            <a:r>
              <a:rPr lang="zh-CN" altLang="en-US" b="0" i="0" u="none" strike="noStrike" kern="100" baseline="0" dirty="0">
                <a:latin typeface="Calibri Light" panose="020F0302020204030204" pitchFamily="34" charset="0"/>
                <a:ea typeface="宋体" panose="02010600030101010101" pitchFamily="2" charset="-122"/>
              </a:rPr>
              <a:t>要重视保护老年人合法权益，健全法律援助制度，加强老年人法律服务工作，使老年人能够就地、就近、及时地得到优质的法律服务。各级司法行政部门对需要获得律师及其他法律帮助但又无力支付法律服务费用的老年人，要按照有关规定向他们提供法律援助。</a:t>
            </a:r>
          </a:p>
          <a:p>
            <a:pPr marR="0" lvl="2" rtl="0"/>
            <a:r>
              <a:rPr lang="zh-CN" altLang="en-US" b="0" i="0" u="none" strike="noStrike" kern="100" baseline="0" dirty="0">
                <a:latin typeface="Calibri Light" panose="020F0302020204030204" pitchFamily="34" charset="0"/>
                <a:ea typeface="宋体" panose="02010600030101010101" pitchFamily="2" charset="-122"/>
              </a:rPr>
              <a:t>全国司法行政系统应积极为老年人提供法律服务和法律援助，丰富服务内容，提升服务质量，建立老年人维权的服务平台。同时，社会工作者可作为法律部门与老年人群体之间联系的桥梁，积极链接法律资源，建立老年人的社会支持网络，具体包括免费法律咨询服务、法制教育活动，为处在维权困境的老年人提供法律援助。</a:t>
            </a:r>
            <a:endParaRPr lang="en-US" altLang="zh-CN" b="0" i="0" u="none" strike="noStrike" kern="100" baseline="0" dirty="0">
              <a:latin typeface="Calibri Light" panose="020F0302020204030204" pitchFamily="34" charset="0"/>
              <a:ea typeface="宋体" panose="02010600030101010101" pitchFamily="2" charset="-122"/>
            </a:endParaRPr>
          </a:p>
        </p:txBody>
      </p:sp>
    </p:spTree>
    <p:extLst>
      <p:ext uri="{BB962C8B-B14F-4D97-AF65-F5344CB8AC3E}">
        <p14:creationId xmlns:p14="http://schemas.microsoft.com/office/powerpoint/2010/main" val="6127177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6B3F70-0F67-4A95-9707-E93E6E4E17F6}"/>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D949DE7B-3698-4DA8-BFD2-262E4EDDEE0B}"/>
              </a:ext>
            </a:extLst>
          </p:cNvPr>
          <p:cNvSpPr>
            <a:spLocks noGrp="1"/>
          </p:cNvSpPr>
          <p:nvPr>
            <p:ph type="body" idx="1"/>
          </p:nvPr>
        </p:nvSpPr>
        <p:spPr/>
        <p:txBody>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（三）弘扬传统美德，营造敬老、养老、助老的社会氛围</a:t>
            </a:r>
          </a:p>
          <a:p>
            <a:pPr marR="0" lvl="2" rtl="0"/>
            <a:r>
              <a:rPr lang="zh-CN" altLang="en-US" b="0" i="0" u="none" strike="noStrike" kern="100" baseline="0" dirty="0">
                <a:latin typeface="Calibri Light" panose="020F0302020204030204" pitchFamily="34" charset="0"/>
                <a:ea typeface="宋体" panose="02010600030101010101" pitchFamily="2" charset="-122"/>
              </a:rPr>
              <a:t>要大力弘扬中华民族传统美德，在全社会广泛开展敬老、养老、助老的道德教育，并与开展文明社区、文明村镇、文明家庭创建活动结合起来，树立尊重、关心、帮助老年人的社会风尚。要综合运用行政、法律和宣传、教育等手段，在全社会树立尊重、关心、帮助老年人的社会风尚。</a:t>
            </a:r>
          </a:p>
          <a:p>
            <a:pPr marR="0" lvl="2" rtl="0"/>
            <a:r>
              <a:rPr lang="zh-CN" altLang="en-US" b="0" i="0" u="none" strike="noStrike" kern="100" baseline="0" dirty="0">
                <a:latin typeface="Calibri Light" panose="020F0302020204030204" pitchFamily="34" charset="0"/>
                <a:ea typeface="宋体" panose="02010600030101010101" pitchFamily="2" charset="-122"/>
              </a:rPr>
              <a:t>中央和省级广播电视机构要开办老年节目，地、县级广播电视机构要结合本地情况进行转播，其他有条件的地方也可开办老年节目。中小学校要把敬老、养老、助老作为教育的重要内容纳入教育计划，开展青少年、学校的道德教育和法制教育。基层群众组织和依法设立的老年人组织应当反映老年人的要求，维护老年人合法权益，为老年人服务。</a:t>
            </a:r>
            <a:endParaRPr lang="zh-CN" altLang="en-US" b="0" dirty="0"/>
          </a:p>
        </p:txBody>
      </p:sp>
    </p:spTree>
    <p:extLst>
      <p:ext uri="{BB962C8B-B14F-4D97-AF65-F5344CB8AC3E}">
        <p14:creationId xmlns:p14="http://schemas.microsoft.com/office/powerpoint/2010/main" val="3040820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48C04F-E07B-4C65-90C3-44EFD979C6CA}"/>
              </a:ext>
            </a:extLst>
          </p:cNvPr>
          <p:cNvSpPr>
            <a:spLocks noGrp="1"/>
          </p:cNvSpPr>
          <p:nvPr>
            <p:ph type="title"/>
          </p:nvPr>
        </p:nvSpPr>
        <p:spPr/>
        <p:txBody>
          <a:bodyPr/>
          <a:lstStyle/>
          <a:p>
            <a:pPr marR="0" rtl="0"/>
            <a:r>
              <a:rPr lang="zh-CN" altLang="en-US" b="0" i="0" u="none" strike="noStrike" kern="2200" baseline="0" dirty="0">
                <a:latin typeface="仿宋" panose="02010609060101010101" pitchFamily="49" charset="-122"/>
                <a:ea typeface="仿宋" panose="02010609060101010101" pitchFamily="49" charset="-122"/>
              </a:rPr>
              <a:t>第四节 残疾人权益保障</a:t>
            </a:r>
          </a:p>
        </p:txBody>
      </p:sp>
      <p:sp>
        <p:nvSpPr>
          <p:cNvPr id="3" name="文本占位符 2">
            <a:extLst>
              <a:ext uri="{FF2B5EF4-FFF2-40B4-BE49-F238E27FC236}">
                <a16:creationId xmlns:a16="http://schemas.microsoft.com/office/drawing/2014/main" id="{73B83EB5-8DBB-40BB-B276-EEA03892AD9A}"/>
              </a:ext>
            </a:extLst>
          </p:cNvPr>
          <p:cNvSpPr>
            <a:spLocks noGrp="1"/>
          </p:cNvSpPr>
          <p:nvPr>
            <p:ph type="body" idx="1"/>
          </p:nvPr>
        </p:nvSpPr>
        <p:spPr/>
        <p:txBody>
          <a:bodyPr>
            <a:normAutofit/>
          </a:bodyPr>
          <a:lstStyle/>
          <a:p>
            <a:pPr marR="0" lvl="2" rtl="0"/>
            <a:r>
              <a:rPr lang="en-US" altLang="zh-CN" b="0" i="0" u="none" strike="noStrike" baseline="0" dirty="0">
                <a:solidFill>
                  <a:srgbClr val="000000"/>
                </a:solidFill>
                <a:latin typeface="Calibri Light" panose="020F0302020204030204" pitchFamily="34" charset="0"/>
                <a:ea typeface="宋体" panose="02010600030101010101" pitchFamily="2" charset="-122"/>
              </a:rPr>
              <a:t>《</a:t>
            </a:r>
            <a:r>
              <a:rPr lang="zh-CN" altLang="en-US" b="0" i="0" u="none" strike="noStrike" baseline="0" dirty="0">
                <a:solidFill>
                  <a:srgbClr val="000000"/>
                </a:solidFill>
                <a:latin typeface="Calibri Light" panose="020F0302020204030204" pitchFamily="34" charset="0"/>
                <a:ea typeface="宋体" panose="02010600030101010101" pitchFamily="2" charset="-122"/>
              </a:rPr>
              <a:t>中华人民共和国残疾人保障法</a:t>
            </a:r>
            <a:r>
              <a:rPr lang="en-US" altLang="zh-CN" b="0" i="0" u="none" strike="noStrike" baseline="0" dirty="0">
                <a:solidFill>
                  <a:srgbClr val="000000"/>
                </a:solidFill>
                <a:latin typeface="Calibri Light" panose="020F0302020204030204" pitchFamily="34" charset="0"/>
                <a:ea typeface="宋体" panose="02010600030101010101" pitchFamily="2" charset="-122"/>
              </a:rPr>
              <a:t>》</a:t>
            </a:r>
            <a:r>
              <a:rPr lang="zh-CN" altLang="en-US" b="0" i="0" u="none" strike="noStrike" baseline="0" dirty="0">
                <a:solidFill>
                  <a:srgbClr val="000000"/>
                </a:solidFill>
                <a:latin typeface="Calibri Light" panose="020F0302020204030204" pitchFamily="34" charset="0"/>
                <a:ea typeface="宋体" panose="02010600030101010101" pitchFamily="2" charset="-122"/>
              </a:rPr>
              <a:t>（下文简称</a:t>
            </a:r>
            <a:r>
              <a:rPr lang="en-US" altLang="zh-CN" b="0" i="0" u="none" strike="noStrike" baseline="0" dirty="0">
                <a:solidFill>
                  <a:srgbClr val="000000"/>
                </a:solidFill>
                <a:latin typeface="Calibri Light" panose="020F0302020204030204" pitchFamily="34" charset="0"/>
                <a:ea typeface="宋体" panose="02010600030101010101" pitchFamily="2" charset="-122"/>
              </a:rPr>
              <a:t>《</a:t>
            </a:r>
            <a:r>
              <a:rPr lang="zh-CN" altLang="en-US" b="0" i="0" u="none" strike="noStrike" baseline="0" dirty="0">
                <a:solidFill>
                  <a:srgbClr val="000000"/>
                </a:solidFill>
                <a:latin typeface="Calibri Light" panose="020F0302020204030204" pitchFamily="34" charset="0"/>
                <a:ea typeface="宋体" panose="02010600030101010101" pitchFamily="2" charset="-122"/>
              </a:rPr>
              <a:t>残疾人保障法</a:t>
            </a:r>
            <a:r>
              <a:rPr lang="en-US" altLang="zh-CN" b="0" i="0" u="none" strike="noStrike" baseline="0" dirty="0">
                <a:solidFill>
                  <a:srgbClr val="000000"/>
                </a:solidFill>
                <a:latin typeface="Calibri Light" panose="020F0302020204030204" pitchFamily="34" charset="0"/>
                <a:ea typeface="宋体" panose="02010600030101010101" pitchFamily="2" charset="-122"/>
              </a:rPr>
              <a:t>》</a:t>
            </a:r>
            <a:r>
              <a:rPr lang="zh-CN" altLang="en-US" b="0" i="0" u="none" strike="noStrike" baseline="0" dirty="0">
                <a:solidFill>
                  <a:srgbClr val="000000"/>
                </a:solidFill>
                <a:latin typeface="Calibri Light" panose="020F0302020204030204" pitchFamily="34" charset="0"/>
                <a:ea typeface="宋体" panose="02010600030101010101" pitchFamily="2" charset="-122"/>
              </a:rPr>
              <a:t>）是为了维护残疾人的合法权益，发展残疾人事业，保障残疾人平等充分地参与社会生活，共享社会物质文化成果，根据宪法而制定的法规。</a:t>
            </a:r>
          </a:p>
          <a:p>
            <a:pPr marR="0" lvl="0" rtl="0"/>
            <a:r>
              <a:rPr lang="zh-CN" altLang="en-US" b="0" i="0" u="none" strike="noStrike" kern="100" baseline="0" dirty="0">
                <a:latin typeface="Calibri Light" panose="020F0302020204030204" pitchFamily="34" charset="0"/>
                <a:ea typeface="宋体" panose="02010600030101010101" pitchFamily="2" charset="-122"/>
              </a:rPr>
              <a:t>一、残疾人合法权益的主要内容</a:t>
            </a:r>
          </a:p>
          <a:p>
            <a:pPr marR="0" lvl="2" rtl="0"/>
            <a:r>
              <a:rPr lang="zh-CN" altLang="en-US" b="0" i="0" u="none" strike="noStrike" kern="100" baseline="0" dirty="0">
                <a:latin typeface="Calibri Light" panose="020F0302020204030204" pitchFamily="34" charset="0"/>
                <a:ea typeface="宋体" panose="02010600030101010101" pitchFamily="2" charset="-122"/>
              </a:rPr>
              <a:t>残疾人是指在心理、生理、人体结构上，某种组织、功能丧失或者不正常，全部或者部分丧失以正常方式从事某种活动能力的人。残疾人包括视力残疾、听力残疾、言语残疾、肢体残疾、智力残疾、精神残疾、多重残疾、其他残疾。</a:t>
            </a:r>
          </a:p>
          <a:p>
            <a:pPr marR="0" lvl="2" rtl="0"/>
            <a:r>
              <a:rPr lang="zh-CN" altLang="en-US" b="0" i="0" u="none" strike="noStrike" kern="100" baseline="0" dirty="0">
                <a:latin typeface="Calibri Light" panose="020F0302020204030204" pitchFamily="34" charset="0"/>
                <a:ea typeface="宋体" panose="02010600030101010101" pitchFamily="2" charset="-122"/>
              </a:rPr>
              <a:t>残疾人在政治、经济、文化、社会和家庭生活等方面享有同其他公民平等的权利。残疾人的公民权利和人格尊严受法律保护。禁止基于残疾的歧视。禁止侮辱、侵害残疾人。禁止通过大众传播媒介或者其他方式贬低损害残疾人人格。</a:t>
            </a:r>
            <a:endParaRPr lang="en-US" altLang="zh-CN" b="0" i="0" u="none" strike="noStrike" kern="100" baseline="0" dirty="0">
              <a:latin typeface="Calibri Light" panose="020F0302020204030204" pitchFamily="34" charset="0"/>
              <a:ea typeface="宋体" panose="02010600030101010101" pitchFamily="2" charset="-122"/>
            </a:endParaRPr>
          </a:p>
        </p:txBody>
      </p:sp>
    </p:spTree>
    <p:extLst>
      <p:ext uri="{BB962C8B-B14F-4D97-AF65-F5344CB8AC3E}">
        <p14:creationId xmlns:p14="http://schemas.microsoft.com/office/powerpoint/2010/main" val="9985498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ECEBDD-7FEE-4649-8CEC-A7DE8605EFF4}"/>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F4803CDB-1931-4154-BF4D-6A2D07770F71}"/>
              </a:ext>
            </a:extLst>
          </p:cNvPr>
          <p:cNvSpPr>
            <a:spLocks noGrp="1"/>
          </p:cNvSpPr>
          <p:nvPr>
            <p:ph type="body" idx="1"/>
          </p:nvPr>
        </p:nvSpPr>
        <p:spPr/>
        <p:txBody>
          <a:bodyPr>
            <a:normAutofit fontScale="925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（一）康复权</a:t>
            </a:r>
          </a:p>
          <a:p>
            <a:pPr marR="0" lvl="2" rtl="0"/>
            <a:r>
              <a:rPr lang="zh-CN" altLang="en-US" b="0" i="0" u="none" strike="noStrike" kern="100" baseline="0" dirty="0">
                <a:latin typeface="Calibri Light" panose="020F0302020204030204" pitchFamily="34" charset="0"/>
                <a:ea typeface="宋体" panose="02010600030101010101" pitchFamily="2" charset="-122"/>
              </a:rPr>
              <a:t>康复权是指残疾人享有的、由国家和社会为残疾人提供的康复指导、康复训练、康复服务等权利。</a:t>
            </a:r>
            <a:r>
              <a:rPr lang="en-US" altLang="zh-CN" b="0" i="0" u="none" strike="noStrike" kern="100" baseline="0" dirty="0">
                <a:latin typeface="Calibri Light" panose="020F0302020204030204" pitchFamily="34"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残疾人保障法</a:t>
            </a:r>
            <a:r>
              <a:rPr lang="en-US" altLang="zh-CN" b="0" i="0" u="none" strike="noStrike" kern="100" baseline="0" dirty="0">
                <a:latin typeface="Calibri Light" panose="020F0302020204030204" pitchFamily="34"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规定，国家保障残疾人享有康复服务的权利。各级人民政府和有关部门应当采取措施，为残疾人康复创造条件，建立和完善残疾人康复服务体系，并分阶段实施重点康复项目，帮助残疾人恢复或者补偿功能，增强其参与社会生活的能力。康复工作应当从实际出发，以社区康复为基础，加强康复新技术的研究、开发和应用，为残疾人提供有效的康复服务。</a:t>
            </a: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zh-CN" altLang="en-US" b="0" i="0" u="none" strike="noStrike" kern="100" baseline="0" dirty="0">
                <a:latin typeface="Calibri Light" panose="020F0302020204030204" pitchFamily="34" charset="0"/>
                <a:ea typeface="宋体" panose="02010600030101010101" pitchFamily="2" charset="-122"/>
              </a:rPr>
              <a:t>建设残疾人康复机构</a:t>
            </a:r>
          </a:p>
          <a:p>
            <a:pPr marR="0" lvl="3" rtl="0"/>
            <a:r>
              <a:rPr lang="zh-CN" altLang="en-US" b="0" i="0" u="none" strike="noStrike" kern="100" baseline="0" dirty="0">
                <a:latin typeface="Times New Roman" panose="02020603050405020304" pitchFamily="18" charset="0"/>
                <a:ea typeface="宋体" panose="02010600030101010101" pitchFamily="2" charset="-122"/>
              </a:rPr>
              <a:t>各级人民政府鼓励扶持社会力量兴办残疾人康复机构，组织和指导城乡社区服务组织、医疗预防保健机构、残疾人组织、家庭和其他社会力量，开展社区康复工作。残疾人教育机构、福利性单位和其他为残疾人服务的机构，应当创造条件，开展康复训练活动。</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培养康复专业人才</a:t>
            </a:r>
          </a:p>
          <a:p>
            <a:pPr marR="0" lvl="3" rtl="0"/>
            <a:r>
              <a:rPr lang="zh-CN" altLang="en-US" b="0" i="0" u="none" strike="noStrike" kern="100" baseline="0" dirty="0">
                <a:latin typeface="Times New Roman" panose="02020603050405020304" pitchFamily="18" charset="0"/>
                <a:ea typeface="宋体" panose="02010600030101010101" pitchFamily="2" charset="-122"/>
              </a:rPr>
              <a:t>政府和社会采取多种形式对从事康复工作的人员进行技术培训。向残疾人、残疾人家属、有关工作人员和志愿工作者普及康复知识，传授康复方法。医学院校和其他有关院校应当有计划地开设康复课程，设置相关专业，培养各类康复专业人才。</a:t>
            </a:r>
          </a:p>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zh-CN" altLang="en-US" b="0" i="0" u="none" strike="noStrike" kern="100" baseline="0" dirty="0">
                <a:latin typeface="Calibri Light" panose="020F0302020204030204" pitchFamily="34" charset="0"/>
                <a:ea typeface="宋体" panose="02010600030101010101" pitchFamily="2" charset="-122"/>
              </a:rPr>
              <a:t>研发、供应康复器材</a:t>
            </a:r>
          </a:p>
          <a:p>
            <a:pPr marR="0" lvl="3" rtl="0"/>
            <a:r>
              <a:rPr lang="zh-CN" altLang="en-US" b="0" i="0" u="none" strike="noStrike" kern="100" baseline="0" dirty="0">
                <a:latin typeface="Times New Roman" panose="02020603050405020304" pitchFamily="18" charset="0"/>
                <a:ea typeface="宋体" panose="02010600030101010101" pitchFamily="2" charset="-122"/>
              </a:rPr>
              <a:t>政府有关部门应当组织和扶持残疾人康复器械、辅助器具的研制、生产、供应、维修等服务。</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6535624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F421E3-DF23-4F3B-9144-39B3C9C9AA4A}"/>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1BA90DE5-490A-47F7-8C8F-1FEFE2B7EF1C}"/>
              </a:ext>
            </a:extLst>
          </p:cNvPr>
          <p:cNvSpPr>
            <a:spLocks noGrp="1"/>
          </p:cNvSpPr>
          <p:nvPr>
            <p:ph type="body" idx="1"/>
          </p:nvPr>
        </p:nvSpPr>
        <p:spPr/>
        <p:txBody>
          <a:bodyPr>
            <a:normAutofit fontScale="625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（二）教育权</a:t>
            </a:r>
          </a:p>
          <a:p>
            <a:pPr marR="0" lvl="2" rtl="0"/>
            <a:r>
              <a:rPr lang="zh-CN" altLang="en-US" b="0" i="0" u="none" strike="noStrike" kern="100" baseline="0" dirty="0">
                <a:latin typeface="Calibri Light" panose="020F0302020204030204" pitchFamily="34" charset="0"/>
                <a:ea typeface="宋体" panose="02010600030101010101" pitchFamily="2" charset="-122"/>
              </a:rPr>
              <a:t>国家保障残疾人受教育的权利，各级政府应当将残疾人教育作为国家教育事业的组成部分，统一规划、加强领导，为残疾人接受教育创造条件。</a:t>
            </a: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zh-CN" altLang="en-US" b="0" i="0" u="none" strike="noStrike" kern="100" baseline="0" dirty="0">
                <a:latin typeface="Calibri Light" panose="020F0302020204030204" pitchFamily="34" charset="0"/>
                <a:ea typeface="宋体" panose="02010600030101010101" pitchFamily="2" charset="-122"/>
              </a:rPr>
              <a:t>义务教育</a:t>
            </a:r>
          </a:p>
          <a:p>
            <a:pPr marR="0" lvl="3" rtl="0"/>
            <a:r>
              <a:rPr lang="zh-CN" altLang="en-US" b="0" i="0" u="none" strike="noStrike" kern="100" baseline="0" dirty="0">
                <a:latin typeface="Times New Roman" panose="02020603050405020304" pitchFamily="18" charset="0"/>
                <a:ea typeface="宋体" panose="02010600030101010101" pitchFamily="2" charset="-122"/>
              </a:rPr>
              <a:t>政府、社会、学校应当采取有效措施，解决残疾儿童、少年就学存在的实际困难，帮助其完成义务教育。对接受义务教育的残疾学生、贫困残疾家庭学生提供免费教科书，并给予寄宿生活费等费用补助。</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教育方针与形式</a:t>
            </a:r>
          </a:p>
          <a:p>
            <a:pPr marR="0" lvl="3" rtl="0"/>
            <a:r>
              <a:rPr lang="zh-CN" altLang="en-US" b="0" i="0" u="none" strike="noStrike" kern="100" baseline="0" dirty="0">
                <a:latin typeface="Times New Roman" panose="02020603050405020304" pitchFamily="18" charset="0"/>
                <a:ea typeface="宋体" panose="02010600030101010101" pitchFamily="2" charset="-122"/>
              </a:rPr>
              <a:t>残疾人教育，实行普及与提高相结合、以普及为重点的方针，保障义务教育，着重发展职业教育，积极开展学前教育，逐步发展高级中等以上教育。同时，残疾人教育应当根据残疾人的身心特性和需要，符合以下要求：</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）进行思想和文化教育的同时，加强身心补偿和职业教育。</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）根据残疾类别和接受能力，采取普通教育方式或特殊教育方式。</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）特殊教育的课程设置、教材、教学方法、入学和在校年龄，可以有适度弹性。</a:t>
            </a:r>
          </a:p>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zh-CN" altLang="en-US" b="0" i="0" u="none" strike="noStrike" kern="100" baseline="0" dirty="0">
                <a:latin typeface="Calibri Light" panose="020F0302020204030204" pitchFamily="34" charset="0"/>
                <a:ea typeface="宋体" panose="02010600030101010101" pitchFamily="2" charset="-122"/>
              </a:rPr>
              <a:t>特殊教育机构的建设与管理</a:t>
            </a:r>
          </a:p>
          <a:p>
            <a:pPr marR="0" lvl="3" rtl="0"/>
            <a:r>
              <a:rPr lang="zh-CN" altLang="en-US" b="0" i="0" u="none" strike="noStrike" kern="100" baseline="0" dirty="0">
                <a:latin typeface="Times New Roman" panose="02020603050405020304" pitchFamily="18" charset="0"/>
                <a:ea typeface="宋体" panose="02010600030101010101" pitchFamily="2" charset="-122"/>
              </a:rPr>
              <a:t>县级以上人民政府应当根据残疾人的数量、分布状况和残疾类别等因素，合理设置残疾人教育机构，并鼓励社会力量办学、捐资助学。普通教育机构对具有接受普通教育能力的残疾人实施教育，并为其学习提供便利和帮助。普通小学、初级中等学校、普通高级中等学校应按照国家规定招收符合条件的残疾学生。</a:t>
            </a:r>
          </a:p>
          <a:p>
            <a:pPr marR="0" lvl="3" rtl="0"/>
            <a:r>
              <a:rPr lang="zh-CN" altLang="en-US" b="0" i="0" u="none" strike="noStrike" kern="100" baseline="0" dirty="0">
                <a:latin typeface="Times New Roman" panose="02020603050405020304" pitchFamily="18" charset="0"/>
                <a:ea typeface="宋体" panose="02010600030101010101" pitchFamily="2" charset="-122"/>
              </a:rPr>
              <a:t>提供特殊教育的机构应当具备适合残疾人学习、康复、生活特点的场所和措施。残疾幼儿教育机构、普通幼儿教育机构附设的残疾儿童班、特殊教育机构的学前班、残疾儿童福利机构、残疾儿童家庭，对残疾儿童实施学前教育。初级中等以下特殊教育机构和普通教育机构附设的特殊教育班，对不具有接受普通教育能力的残疾儿童、少年实施义务教育。高级中等以上特殊教育机构、普通教育机构附设的特殊教育班和残疾人职业教育机构，对符合条件的残疾人实施高级中等以上文化教育、职业教育。</a:t>
            </a:r>
          </a:p>
          <a:p>
            <a:pPr marR="0" lvl="2" rtl="0"/>
            <a:r>
              <a:rPr lang="en-US" altLang="zh-CN" b="0" i="0" u="none" strike="noStrike" kern="100" baseline="0" dirty="0">
                <a:latin typeface="Calibri Light" panose="020F0302020204030204" pitchFamily="34" charset="0"/>
                <a:ea typeface="宋体" panose="02010600030101010101" pitchFamily="2" charset="-122"/>
              </a:rPr>
              <a:t>4.</a:t>
            </a:r>
            <a:r>
              <a:rPr lang="zh-CN" altLang="en-US" b="0" i="0" u="none" strike="noStrike" kern="100" baseline="0" dirty="0">
                <a:latin typeface="Calibri Light" panose="020F0302020204030204" pitchFamily="34" charset="0"/>
                <a:ea typeface="宋体" panose="02010600030101010101" pitchFamily="2" charset="-122"/>
              </a:rPr>
              <a:t>特殊教育教师培养</a:t>
            </a:r>
          </a:p>
          <a:p>
            <a:pPr marR="0" lvl="3" rtl="0"/>
            <a:r>
              <a:rPr lang="zh-CN" altLang="en-US" b="0" i="0" u="none" strike="noStrike" kern="100" baseline="0" dirty="0">
                <a:latin typeface="Times New Roman" panose="02020603050405020304" pitchFamily="18" charset="0"/>
                <a:ea typeface="宋体" panose="02010600030101010101" pitchFamily="2" charset="-122"/>
              </a:rPr>
              <a:t>国家有计划地举办各级各类特殊教育师范院校、专业，在普通师范院校附设特殊教育班，培养、培训特殊教育师资。普通师范院校开设特殊教育课程或者讲授有关内容，使普通教师掌握必要的特殊教育知识。特殊教育教师和手语翻译，享受特殊教育津贴。</a:t>
            </a:r>
          </a:p>
          <a:p>
            <a:pPr marR="0" lvl="2" rtl="0"/>
            <a:r>
              <a:rPr lang="en-US" altLang="zh-CN" b="0" i="0" u="none" strike="noStrike" kern="100" baseline="0" dirty="0">
                <a:latin typeface="Calibri Light" panose="020F0302020204030204" pitchFamily="34" charset="0"/>
                <a:ea typeface="宋体" panose="02010600030101010101" pitchFamily="2" charset="-122"/>
              </a:rPr>
              <a:t>5.</a:t>
            </a:r>
            <a:r>
              <a:rPr lang="zh-CN" altLang="en-US" b="0" i="0" u="none" strike="noStrike" kern="100" baseline="0" dirty="0">
                <a:latin typeface="Calibri Light" panose="020F0302020204030204" pitchFamily="34" charset="0"/>
                <a:ea typeface="宋体" panose="02010600030101010101" pitchFamily="2" charset="-122"/>
              </a:rPr>
              <a:t>残疾人教育辅助工具</a:t>
            </a:r>
          </a:p>
          <a:p>
            <a:pPr marR="0" lvl="3" rtl="0"/>
            <a:r>
              <a:rPr lang="zh-CN" altLang="en-US" b="0" i="0" u="none" strike="noStrike" kern="100" baseline="0" dirty="0">
                <a:latin typeface="Times New Roman" panose="02020603050405020304" pitchFamily="18" charset="0"/>
                <a:ea typeface="宋体" panose="02010600030101010101" pitchFamily="2" charset="-122"/>
              </a:rPr>
              <a:t>政府有关部门应当组织和扶持盲文、手语的研究和应用，特殊教育教材的编写和出版，特殊教育教学用具及其他辅助用品的研制、生产和供应。</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400228190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432042-9ED8-4F53-A88B-63F73BF705D9}"/>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4B70BACB-F954-4CCC-96B7-90666ACF778E}"/>
              </a:ext>
            </a:extLst>
          </p:cNvPr>
          <p:cNvSpPr>
            <a:spLocks noGrp="1"/>
          </p:cNvSpPr>
          <p:nvPr>
            <p:ph type="body" idx="1"/>
          </p:nvPr>
        </p:nvSpPr>
        <p:spPr/>
        <p:txBody>
          <a:bodyPr>
            <a:normAutofit fontScale="775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（三）劳动就业权</a:t>
            </a:r>
          </a:p>
          <a:p>
            <a:pPr marR="0" lvl="3" rtl="0"/>
            <a:r>
              <a:rPr lang="zh-CN" altLang="en-US" b="0" i="0" u="none" strike="noStrike" kern="100" baseline="0" dirty="0">
                <a:latin typeface="Times New Roman" panose="02020603050405020304" pitchFamily="18" charset="0"/>
                <a:ea typeface="宋体" panose="02010600030101010101" pitchFamily="2" charset="-122"/>
              </a:rPr>
              <a:t>国家保障残疾人劳动的权利。各级人民政府应当对残疾人劳动就业统筹规划，为残疾人创造劳动就业条件。</a:t>
            </a: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zh-CN" altLang="en-US" b="0" i="0" u="none" strike="noStrike" kern="100" baseline="0" dirty="0">
                <a:latin typeface="Calibri Light" panose="020F0302020204030204" pitchFamily="34" charset="0"/>
                <a:ea typeface="宋体" panose="02010600030101010101" pitchFamily="2" charset="-122"/>
              </a:rPr>
              <a:t>残疾人就业方针</a:t>
            </a:r>
          </a:p>
          <a:p>
            <a:pPr marR="0" lvl="3" rtl="0"/>
            <a:r>
              <a:rPr lang="zh-CN" altLang="en-US" b="0" i="0" u="none" strike="noStrike" kern="100" baseline="0" dirty="0">
                <a:latin typeface="Times New Roman" panose="02020603050405020304" pitchFamily="18" charset="0"/>
                <a:ea typeface="宋体" panose="02010600030101010101" pitchFamily="2" charset="-122"/>
              </a:rPr>
              <a:t>残疾人劳动就业，实行集中与分散相结合的方针，采取优惠政策和扶持保护政策，通过多渠道、多层次、多种形式，使残疾人劳动就业逐步普及、稳定、合理。</a:t>
            </a:r>
          </a:p>
          <a:p>
            <a:pPr marR="0" lvl="3" rtl="0"/>
            <a:r>
              <a:rPr lang="zh-CN" altLang="en-US" b="0" i="0" u="none" strike="noStrike" kern="100" baseline="0" dirty="0">
                <a:latin typeface="Times New Roman" panose="02020603050405020304" pitchFamily="18" charset="0"/>
                <a:ea typeface="宋体" panose="02010600030101010101" pitchFamily="2" charset="-122"/>
              </a:rPr>
              <a:t>政府和社会举办残疾人福利企业、盲人按摩机构和其他福利性单位，集中安排残疾人就业。另外，国家实行按比例安排残疾人就业制度。国家机关、社会团体、企业事业单位、民办非企业单位应当按照规定的比例安排残疾人就业，并为其选择适当的工种和岗位。国家鼓励用人单位超过规定比例安排残疾人就业。</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残疾人就业扶持</a:t>
            </a:r>
          </a:p>
          <a:p>
            <a:pPr marR="0" lvl="3" rtl="0"/>
            <a:r>
              <a:rPr lang="zh-CN" altLang="en-US" b="0" i="0" u="none" strike="noStrike" kern="100" baseline="0" dirty="0">
                <a:latin typeface="Times New Roman" panose="02020603050405020304" pitchFamily="18" charset="0"/>
                <a:ea typeface="宋体" panose="02010600030101010101" pitchFamily="2" charset="-122"/>
              </a:rPr>
              <a:t>国家鼓励和扶持残疾人自主择业、自主创业。地方各级人民政府和农村基层组织，应当组织和扶持农村残疾人从事种植业、养殖业和其他形式的生产劳动。对安排残疾人就业达到、超过规定比例或者集中安排残疾人就业的用人单位和从事个体经营的残疾人，依法给予税收优惠，并在生产、经营、资金、物资、场地等方面给予扶持。地方各级人民政府应当开发适合残疾人就业的公益性岗位。政府采购，在同等条件下应当优先购买残疾人福利性单位的产品或服务。对申请从事个体经营的残疾人，有关部门应当优先核发营业执照。</a:t>
            </a:r>
          </a:p>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zh-CN" altLang="en-US" b="0" i="0" u="none" strike="noStrike" kern="100" baseline="0" dirty="0">
                <a:latin typeface="Calibri Light" panose="020F0302020204030204" pitchFamily="34" charset="0"/>
                <a:ea typeface="宋体" panose="02010600030101010101" pitchFamily="2" charset="-122"/>
              </a:rPr>
              <a:t>保护就业合法权益</a:t>
            </a:r>
          </a:p>
          <a:p>
            <a:pPr marR="0" lvl="3" rtl="0"/>
            <a:r>
              <a:rPr lang="zh-CN" altLang="en-US" b="0" i="0" u="none" strike="noStrike" kern="100" baseline="0" dirty="0">
                <a:latin typeface="Times New Roman" panose="02020603050405020304" pitchFamily="18" charset="0"/>
                <a:ea typeface="宋体" panose="02010600030101010101" pitchFamily="2" charset="-122"/>
              </a:rPr>
              <a:t>国家保护残疾人福利性单位的财产所有权和经营自主权，其合法权益不受侵犯。在职工的招用、转正、职称评定、劳动报酬、生活福利、休息休假、社会保险等方面，不得歧视残疾人。任何单位和个人不得以暴力、威胁或者非法限制人身自由的手段强迫残疾人劳动。</a:t>
            </a:r>
          </a:p>
          <a:p>
            <a:pPr marR="0" lvl="2" rtl="0"/>
            <a:r>
              <a:rPr lang="en-US" altLang="zh-CN" b="0" i="0" u="none" strike="noStrike" kern="100" baseline="0" dirty="0">
                <a:latin typeface="Calibri Light" panose="020F0302020204030204" pitchFamily="34" charset="0"/>
                <a:ea typeface="宋体" panose="02010600030101010101" pitchFamily="2" charset="-122"/>
              </a:rPr>
              <a:t>4.</a:t>
            </a:r>
            <a:r>
              <a:rPr lang="zh-CN" altLang="en-US" b="0" i="0" u="none" strike="noStrike" kern="100" baseline="0" dirty="0">
                <a:latin typeface="Calibri Light" panose="020F0302020204030204" pitchFamily="34" charset="0"/>
                <a:ea typeface="宋体" panose="02010600030101010101" pitchFamily="2" charset="-122"/>
              </a:rPr>
              <a:t>残疾人就业培训</a:t>
            </a:r>
          </a:p>
          <a:p>
            <a:pPr marR="0" lvl="3" rtl="0"/>
            <a:r>
              <a:rPr lang="zh-CN" altLang="en-US" b="0" i="0" u="none" strike="noStrike" kern="100" baseline="0" dirty="0">
                <a:latin typeface="Times New Roman" panose="02020603050405020304" pitchFamily="18" charset="0"/>
                <a:ea typeface="宋体" panose="02010600030101010101" pitchFamily="2" charset="-122"/>
              </a:rPr>
              <a:t>政府有关部门设立的公共就业服务机构，应当为残疾人免费提供就业服务。残疾人联合会举办的残疾人就业服务机构，应当组织开展免费的职业指导、职业介绍和职业培训，为残疾人就业和用人单位招用残疾人提供服务和帮助。</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1881338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1BE049-4065-4508-838B-016EC3D8BFA1}"/>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E689ED89-B88F-4264-BDEA-28E3FC8F6FE1}"/>
              </a:ext>
            </a:extLst>
          </p:cNvPr>
          <p:cNvSpPr>
            <a:spLocks noGrp="1"/>
          </p:cNvSpPr>
          <p:nvPr>
            <p:ph type="body" idx="1"/>
          </p:nvPr>
        </p:nvSpPr>
        <p:spPr/>
        <p:txBody>
          <a:bodyPr>
            <a:normAutofit lnSpcReduction="1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（四）精神文化生活权</a:t>
            </a:r>
          </a:p>
          <a:p>
            <a:pPr marR="0" lvl="2" rtl="0"/>
            <a:r>
              <a:rPr lang="zh-CN" altLang="en-US" b="0" i="0" u="none" strike="noStrike" kern="100" baseline="0" dirty="0">
                <a:latin typeface="Calibri Light" panose="020F0302020204030204" pitchFamily="34" charset="0"/>
                <a:ea typeface="宋体" panose="02010600030101010101" pitchFamily="2" charset="-122"/>
              </a:rPr>
              <a:t>国家保障残疾人享有平等参与文化生活的权利。各级人民政府和有关部门鼓励、帮助残疾人参加各种文化、体育、娱乐活动，积极创造条件，丰富残疾人精神文化生活。残疾人文化、体育、娱乐活动的开展应当面向基层，融于社会公共文化生活，适应各类残疾人的不同特点和需要，使残疾人能够广泛参与。</a:t>
            </a:r>
          </a:p>
          <a:p>
            <a:pPr marR="0" lvl="2" rtl="0"/>
            <a:r>
              <a:rPr lang="zh-CN" altLang="en-US" b="0" i="0" u="none" strike="noStrike" kern="100" baseline="0" dirty="0">
                <a:latin typeface="Calibri Light" panose="020F0302020204030204" pitchFamily="34" charset="0"/>
                <a:ea typeface="宋体" panose="02010600030101010101" pitchFamily="2" charset="-122"/>
              </a:rPr>
              <a:t>政府和社会采取下列措施，丰富残疾人的精神文化生活：通过大众传媒，及时宣传残疾人工作、生活情况，为残疾人服务；组织扶持残疾人读物的编写和出版，根据需要设置盲人读物图书室；开办电视手语节目、残疾人专题广播栏目，推进电视栏目、影视作品加配字幕和解说；组织和扶持残疾人开展群众性文化、体育、娱乐活动，举办特殊艺术演出和残疾人体育运动会；兴建公共场所为残疾人提供方便和照顾。</a:t>
            </a:r>
          </a:p>
          <a:p>
            <a:pPr marR="0" lvl="2" rtl="0"/>
            <a:r>
              <a:rPr lang="zh-CN" altLang="en-US" b="0" i="0" u="none" strike="noStrike" kern="100" baseline="0" dirty="0">
                <a:latin typeface="Calibri Light" panose="020F0302020204030204" pitchFamily="34" charset="0"/>
                <a:ea typeface="宋体" panose="02010600030101010101" pitchFamily="2" charset="-122"/>
              </a:rPr>
              <a:t>政府和社会鼓励、帮助残疾人从事文学、艺术、教育、科学、技术和其他有益于人民的创造性劳动。政府和社会促进残疾人与其他公民之间的相互理解和交流，宣传残疾人事业和扶助残疾人的事迹，弘扬残疾人自强不息的精神，倡导团结、友爱、互助的社会风尚。</a:t>
            </a:r>
            <a:endParaRPr lang="en-US" altLang="zh-CN" b="0" i="0" u="none" strike="noStrike" kern="100" baseline="0" dirty="0">
              <a:latin typeface="Calibri Light" panose="020F0302020204030204" pitchFamily="34" charset="0"/>
              <a:ea typeface="宋体" panose="02010600030101010101" pitchFamily="2" charset="-122"/>
            </a:endParaRPr>
          </a:p>
        </p:txBody>
      </p:sp>
    </p:spTree>
    <p:extLst>
      <p:ext uri="{BB962C8B-B14F-4D97-AF65-F5344CB8AC3E}">
        <p14:creationId xmlns:p14="http://schemas.microsoft.com/office/powerpoint/2010/main" val="118354162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E10546-6056-4929-BB73-E1BFCC260E40}"/>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E92156B9-5364-45D8-BA45-753CCD308DEA}"/>
              </a:ext>
            </a:extLst>
          </p:cNvPr>
          <p:cNvSpPr>
            <a:spLocks noGrp="1"/>
          </p:cNvSpPr>
          <p:nvPr>
            <p:ph type="body" idx="1"/>
          </p:nvPr>
        </p:nvSpPr>
        <p:spPr/>
        <p:txBody>
          <a:bodyPr>
            <a:normAutofit fontScale="850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（五）社会福利权</a:t>
            </a:r>
          </a:p>
          <a:p>
            <a:pPr marR="0" lvl="3" rtl="0"/>
            <a:r>
              <a:rPr lang="zh-CN" altLang="en-US" b="0" i="0" u="none" strike="noStrike" kern="100" baseline="0" dirty="0">
                <a:latin typeface="Times New Roman" panose="02020603050405020304" pitchFamily="18" charset="0"/>
                <a:ea typeface="宋体" panose="02010600030101010101" pitchFamily="2" charset="-122"/>
              </a:rPr>
              <a:t>国家保障残疾人享有各项社会保障的权利。政府和社会采取措施，完善对残疾人的社会保障，保护和改善残疾人的生活。</a:t>
            </a: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zh-CN" altLang="en-US" b="0" i="0" u="none" strike="noStrike" kern="100" baseline="0" dirty="0">
                <a:latin typeface="Calibri Light" panose="020F0302020204030204" pitchFamily="34" charset="0"/>
                <a:ea typeface="宋体" panose="02010600030101010101" pitchFamily="2" charset="-122"/>
              </a:rPr>
              <a:t>社会保险</a:t>
            </a:r>
          </a:p>
          <a:p>
            <a:pPr marR="0" lvl="3" rtl="0"/>
            <a:r>
              <a:rPr lang="zh-CN" altLang="en-US" b="0" i="0" u="none" strike="noStrike" kern="100" baseline="0" dirty="0">
                <a:latin typeface="Times New Roman" panose="02020603050405020304" pitchFamily="18" charset="0"/>
                <a:ea typeface="宋体" panose="02010600030101010101" pitchFamily="2" charset="-122"/>
              </a:rPr>
              <a:t>残疾人及其所在单位应当按照国家有关规定参加社会保险。残疾人所在城乡基层群众性自治组织、残疾人家庭，应当鼓励、帮助残疾人参加社会保险。对生活确有困难的残疾人，按照国家有关规定给予社会保险补贴。</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社会救助</a:t>
            </a:r>
          </a:p>
          <a:p>
            <a:pPr marR="0" lvl="3" rtl="0"/>
            <a:r>
              <a:rPr lang="zh-CN" altLang="en-US" b="0" i="0" u="none" strike="noStrike" kern="100" baseline="0" dirty="0">
                <a:latin typeface="Times New Roman" panose="02020603050405020304" pitchFamily="18" charset="0"/>
                <a:ea typeface="宋体" panose="02010600030101010101" pitchFamily="2" charset="-122"/>
              </a:rPr>
              <a:t>各级人民政府对生活确有困难的残疾人，通过多渠道给予生活、教育、住房和其他社会救助。各级人民政府对贫困残疾人的基本医疗、康复服务、必要的辅助器具的配置和更换，应当按照规定给予救助。对生活不能自理的残疾人，地方各级人民政府应当根据情况给予护理补贴。</a:t>
            </a:r>
          </a:p>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zh-CN" altLang="en-US" b="0" i="0" u="none" strike="noStrike" kern="100" baseline="0" dirty="0">
                <a:latin typeface="Calibri Light" panose="020F0302020204030204" pitchFamily="34" charset="0"/>
                <a:ea typeface="宋体" panose="02010600030101010101" pitchFamily="2" charset="-122"/>
              </a:rPr>
              <a:t>三无”残疾人员供养</a:t>
            </a:r>
          </a:p>
          <a:p>
            <a:pPr marR="0" lvl="3" rtl="0"/>
            <a:r>
              <a:rPr lang="zh-CN" altLang="en-US" b="0" i="0" u="none" strike="noStrike" kern="100" baseline="0" dirty="0">
                <a:latin typeface="Times New Roman" panose="02020603050405020304" pitchFamily="18" charset="0"/>
                <a:ea typeface="宋体" panose="02010600030101010101" pitchFamily="2" charset="-122"/>
              </a:rPr>
              <a:t>地方各级人民政府对无劳动能力、无抚养人或者抚养人不具有抚养能力、无生活来源的残疾人，按照规定予以供养。国家鼓励和扶持社会力量举办残疾人供养、托养机构。</a:t>
            </a:r>
          </a:p>
          <a:p>
            <a:pPr marR="0" lvl="2" rtl="0"/>
            <a:r>
              <a:rPr lang="en-US" altLang="zh-CN" b="0" i="0" u="none" strike="noStrike" kern="100" baseline="0" dirty="0">
                <a:latin typeface="Calibri Light" panose="020F0302020204030204" pitchFamily="34" charset="0"/>
                <a:ea typeface="宋体" panose="02010600030101010101" pitchFamily="2" charset="-122"/>
              </a:rPr>
              <a:t>4.</a:t>
            </a:r>
            <a:r>
              <a:rPr lang="zh-CN" altLang="en-US" b="0" i="0" u="none" strike="noStrike" kern="100" baseline="0" dirty="0">
                <a:latin typeface="Calibri Light" panose="020F0302020204030204" pitchFamily="34" charset="0"/>
                <a:ea typeface="宋体" panose="02010600030101010101" pitchFamily="2" charset="-122"/>
              </a:rPr>
              <a:t>残疾人社会优待</a:t>
            </a:r>
          </a:p>
          <a:p>
            <a:pPr marR="0" lvl="3" rtl="0"/>
            <a:r>
              <a:rPr lang="zh-CN" altLang="en-US" b="0" i="0" u="none" strike="noStrike" kern="100" baseline="0" dirty="0">
                <a:latin typeface="Times New Roman" panose="02020603050405020304" pitchFamily="18" charset="0"/>
                <a:ea typeface="宋体" panose="02010600030101010101" pitchFamily="2" charset="-122"/>
              </a:rPr>
              <a:t>县级以上人民政府对残疾人搭乘公共交通工具，应当根据实际情况给予便利和优惠。残疾人可以免费携带随身必备的辅助器具。国家鼓励和支持提供电信、广播电视服务的单位对盲人、听力残疾人、言语残疾人给予优惠。</a:t>
            </a:r>
          </a:p>
          <a:p>
            <a:pPr marR="0" lvl="3" rtl="0"/>
            <a:r>
              <a:rPr lang="zh-CN" altLang="en-US" b="0" i="0" u="none" strike="noStrike" kern="100" baseline="0" dirty="0">
                <a:latin typeface="Times New Roman" panose="02020603050405020304" pitchFamily="18" charset="0"/>
                <a:ea typeface="宋体" panose="02010600030101010101" pitchFamily="2" charset="-122"/>
              </a:rPr>
              <a:t>另外，各级人民政府应当逐步增加对残疾人的其他照顾和扶助。政府有关部门和残疾人组织应当建立和完善社会各界为残疾人捐助和服务的渠道，鼓励和支持发展残疾人慈善事业，开展志愿者助残等公益活动。</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0236359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F50C234-110C-4146-BF1B-1448485FEC25}"/>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E9E8E390-3B31-41E2-8CD4-9B6DE1190431}"/>
              </a:ext>
            </a:extLst>
          </p:cNvPr>
          <p:cNvSpPr>
            <a:spLocks noGrp="1"/>
          </p:cNvSpPr>
          <p:nvPr>
            <p:ph type="body" idx="1"/>
          </p:nvPr>
        </p:nvSpPr>
        <p:spPr/>
        <p:txBody>
          <a:bodyPr>
            <a:normAutofit fontScale="850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（六）环境友好权</a:t>
            </a:r>
          </a:p>
          <a:p>
            <a:pPr marR="0" lvl="3" rtl="0"/>
            <a:r>
              <a:rPr lang="zh-CN" altLang="en-US" b="0" i="0" u="none" strike="noStrike" kern="100" baseline="0" dirty="0">
                <a:latin typeface="Times New Roman" panose="02020603050405020304" pitchFamily="18" charset="0"/>
                <a:ea typeface="宋体" panose="02010600030101010101" pitchFamily="2" charset="-122"/>
              </a:rPr>
              <a:t>    国家和社会应当采取措施，逐步完善无障碍措施，推进信息交流无障碍，为残疾人平等参与社会生活创造无障碍环境，建设符合残疾人实际需求的无障碍设施。</a:t>
            </a: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zh-CN" altLang="en-US" b="0" i="0" u="none" strike="noStrike" kern="100" baseline="0" dirty="0">
                <a:latin typeface="Calibri Light" panose="020F0302020204030204" pitchFamily="34" charset="0"/>
                <a:ea typeface="宋体" panose="02010600030101010101" pitchFamily="2" charset="-122"/>
              </a:rPr>
              <a:t>无障碍设施建设</a:t>
            </a:r>
          </a:p>
          <a:p>
            <a:pPr marR="0" lvl="3" rtl="0"/>
            <a:r>
              <a:rPr lang="zh-CN" altLang="en-US" b="0" i="0" u="none" strike="noStrike" kern="100" baseline="0" dirty="0">
                <a:latin typeface="Times New Roman" panose="02020603050405020304" pitchFamily="18" charset="0"/>
                <a:ea typeface="宋体" panose="02010600030101010101" pitchFamily="2" charset="-122"/>
              </a:rPr>
              <a:t>无障碍设施的建设和改造，应当符合残疾人的实际需要。各级人民政府和有关部门应当按照国家无障碍设施工程规定，逐步推进已建成设施的改造，优先推进与残疾人日常工作、生活密切相关的公共服务设施的改造，并且应当进行及时的维修和保护。</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创造无障碍交流环境</a:t>
            </a:r>
          </a:p>
          <a:p>
            <a:pPr marR="0" lvl="3" rtl="0"/>
            <a:r>
              <a:rPr lang="zh-CN" altLang="en-US" b="0" i="0" u="none" strike="noStrike" kern="100" baseline="0" dirty="0">
                <a:latin typeface="Times New Roman" panose="02020603050405020304" pitchFamily="18" charset="0"/>
                <a:ea typeface="宋体" panose="02010600030101010101" pitchFamily="2" charset="-122"/>
              </a:rPr>
              <a:t>国家采取措施为残疾人信息交流无障碍创造条件。国家和社会研制、开发适合残疾人使用的信息交流技术和产品，为残疾人获取公共信息提供便利。国家举办的各类升学考试、职业资格考试和任职考试，有盲人参加的，应当为盲人提供盲文试卷、电子试卷或者由专门的工作人员予以协助。</a:t>
            </a:r>
          </a:p>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zh-CN" altLang="en-US" b="0" i="0" u="none" strike="noStrike" kern="100" baseline="0" dirty="0">
                <a:latin typeface="Calibri Light" panose="020F0302020204030204" pitchFamily="34" charset="0"/>
                <a:ea typeface="宋体" panose="02010600030101010101" pitchFamily="2" charset="-122"/>
              </a:rPr>
              <a:t>公共环境无障碍</a:t>
            </a:r>
          </a:p>
          <a:p>
            <a:pPr marR="0" lvl="3" rtl="0"/>
            <a:r>
              <a:rPr lang="zh-CN" altLang="en-US" b="0" i="0" u="none" strike="noStrike" kern="100" baseline="0" dirty="0">
                <a:latin typeface="Times New Roman" panose="02020603050405020304" pitchFamily="18" charset="0"/>
                <a:ea typeface="宋体" panose="02010600030101010101" pitchFamily="2" charset="-122"/>
              </a:rPr>
              <a:t>在公共服务机构和公共场所应当创造条件，为残疾人提供语音、手语、盲文等信息交流服务，并提供优先服务辅助性服务。公共交通工具应当逐步达到无障碍设施的要求为残疾人提供便利。有条件的停车场可设置残疾人专用车位。</a:t>
            </a:r>
          </a:p>
          <a:p>
            <a:pPr marR="0" lvl="2" rtl="0"/>
            <a:r>
              <a:rPr lang="en-US" altLang="zh-CN" b="0" i="0" u="none" strike="noStrike" kern="100" baseline="0" dirty="0">
                <a:latin typeface="Calibri Light" panose="020F0302020204030204" pitchFamily="34" charset="0"/>
                <a:ea typeface="宋体" panose="02010600030101010101" pitchFamily="2" charset="-122"/>
              </a:rPr>
              <a:t>4.</a:t>
            </a:r>
            <a:r>
              <a:rPr lang="zh-CN" altLang="en-US" b="0" i="0" u="none" strike="noStrike" kern="100" baseline="0" dirty="0">
                <a:latin typeface="Calibri Light" panose="020F0302020204030204" pitchFamily="34" charset="0"/>
                <a:ea typeface="宋体" panose="02010600030101010101" pitchFamily="2" charset="-122"/>
              </a:rPr>
              <a:t>政治参与无障碍</a:t>
            </a:r>
          </a:p>
          <a:p>
            <a:pPr marR="0" lvl="3" rtl="0"/>
            <a:r>
              <a:rPr lang="zh-CN" altLang="en-US" b="0" i="0" u="none" strike="noStrike" kern="100" baseline="0" dirty="0">
                <a:latin typeface="Times New Roman" panose="02020603050405020304" pitchFamily="18" charset="0"/>
                <a:ea typeface="宋体" panose="02010600030101010101" pitchFamily="2" charset="-122"/>
              </a:rPr>
              <a:t>组织选举的部门应当为残疾人参加选举提供便利，有条件的，应为盲人提供盲文选票。</a:t>
            </a:r>
          </a:p>
          <a:p>
            <a:pPr marR="0" lvl="2" rtl="0"/>
            <a:r>
              <a:rPr lang="en-US" altLang="zh-CN" b="0" i="0" u="none" strike="noStrike" kern="100" baseline="0" dirty="0">
                <a:latin typeface="Calibri Light" panose="020F0302020204030204" pitchFamily="34" charset="0"/>
                <a:ea typeface="宋体" panose="02010600030101010101" pitchFamily="2" charset="-122"/>
              </a:rPr>
              <a:t>5.</a:t>
            </a:r>
            <a:r>
              <a:rPr lang="zh-CN" altLang="en-US" b="0" i="0" u="none" strike="noStrike" kern="100" baseline="0" dirty="0">
                <a:latin typeface="Calibri Light" panose="020F0302020204030204" pitchFamily="34" charset="0"/>
                <a:ea typeface="宋体" panose="02010600030101010101" pitchFamily="2" charset="-122"/>
              </a:rPr>
              <a:t>无障碍设备研发</a:t>
            </a:r>
          </a:p>
          <a:p>
            <a:pPr marR="0" lvl="3" rtl="0"/>
            <a:r>
              <a:rPr lang="zh-CN" altLang="en-US" b="0" i="0" u="none" strike="noStrike" kern="100" baseline="0" dirty="0">
                <a:latin typeface="Times New Roman" panose="02020603050405020304" pitchFamily="18" charset="0"/>
                <a:ea typeface="宋体" panose="02010600030101010101" pitchFamily="2" charset="-122"/>
              </a:rPr>
              <a:t>国家扶持和鼓励无障碍辅助设备，无障碍交通工具的研制和开发。盲人携带导盲犬出入公共场所，应当遵守国家有关规定。</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86094932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6E330-3F9B-4649-8198-F24EB4C111A4}"/>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9B227798-C382-4CF9-A5AC-644606B54FF3}"/>
              </a:ext>
            </a:extLst>
          </p:cNvPr>
          <p:cNvSpPr>
            <a:spLocks noGrp="1"/>
          </p:cNvSpPr>
          <p:nvPr>
            <p:ph type="body" idx="1"/>
          </p:nvPr>
        </p:nvSpPr>
        <p:spPr/>
        <p:txBody>
          <a:bodyPr>
            <a:normAutofit/>
          </a:bodyPr>
          <a:lstStyle/>
          <a:p>
            <a:pPr marR="0" lvl="0" rtl="0"/>
            <a:r>
              <a:rPr lang="zh-CN" altLang="en-US" b="0" i="0" u="none" strike="noStrike" kern="100" baseline="0" dirty="0">
                <a:latin typeface="Calibri Light" panose="020F0302020204030204" pitchFamily="34" charset="0"/>
                <a:ea typeface="宋体" panose="02010600030101010101" pitchFamily="2" charset="-122"/>
              </a:rPr>
              <a:t>二、保障残疾人合法权益的方式方法</a:t>
            </a:r>
          </a:p>
          <a:p>
            <a:pPr marR="0" lvl="1" rtl="0"/>
            <a:r>
              <a:rPr lang="zh-CN" altLang="en-US" b="0" i="0" u="none" strike="noStrike" kern="100" baseline="0" dirty="0">
                <a:latin typeface="Times New Roman" panose="02020603050405020304" pitchFamily="18" charset="0"/>
                <a:ea typeface="宋体" panose="02010600030101010101" pitchFamily="2" charset="-122"/>
              </a:rPr>
              <a:t>保障残疾人合法权益可以通过完善法律法规、扩大法律宣传和援助、加强执法监督检查等手段和途径实现。及时了解到残疾人群体的法律需求，根据实际情况，完善残疾人权益保护的法律法规体系，健全相关配套法律法规，使残疾人合法权益在受到侵害时，能够有法可循，拿起法律武器保护自身合法权益。</a:t>
            </a:r>
          </a:p>
          <a:p>
            <a:pPr marR="0" lvl="1" rtl="0"/>
            <a:r>
              <a:rPr lang="zh-CN" altLang="en-US" b="0" i="0" u="none" strike="noStrike" kern="100" baseline="0" dirty="0">
                <a:latin typeface="Times New Roman" panose="02020603050405020304" pitchFamily="18" charset="0"/>
                <a:ea typeface="宋体" panose="02010600030101010101" pitchFamily="2" charset="-122"/>
              </a:rPr>
              <a:t>（一）开展法制宣传工作，提高法律意识与运用能力</a:t>
            </a:r>
          </a:p>
          <a:p>
            <a:pPr marR="0" lvl="2" rtl="0"/>
            <a:r>
              <a:rPr lang="zh-CN" altLang="en-US" b="0" i="0" u="none" strike="noStrike" kern="100" baseline="0" dirty="0">
                <a:latin typeface="Calibri Light" panose="020F0302020204030204" pitchFamily="34" charset="0"/>
                <a:ea typeface="宋体" panose="02010600030101010101" pitchFamily="2" charset="-122"/>
              </a:rPr>
              <a:t>利用广播、电视、报刊等大众传媒途径，加强残疾人权益的法制宣传工作，宣传关于残疾人权益保护的相关法律法规，提高残疾人对法律法规的认识度，营造良好的法制氛围，在合法权益受到侵害时，能够使用法律武器维护自身的合法权益。作为弱势群体的残疾人群体，在合法权益受到侵害时，可寻求社会工作机构的帮助，社会工作者作为残疾人群权益的代表者，运用专业知识与技能，根据相关法律法规，依法维护残疾人的合法权益。</a:t>
            </a:r>
            <a:endParaRPr lang="en-US" altLang="zh-CN" b="0" i="0" u="none" strike="noStrike" kern="100" baseline="0" dirty="0">
              <a:latin typeface="Calibri Light" panose="020F0302020204030204" pitchFamily="34" charset="0"/>
              <a:ea typeface="宋体" panose="02010600030101010101" pitchFamily="2" charset="-122"/>
            </a:endParaRPr>
          </a:p>
        </p:txBody>
      </p:sp>
    </p:spTree>
    <p:extLst>
      <p:ext uri="{BB962C8B-B14F-4D97-AF65-F5344CB8AC3E}">
        <p14:creationId xmlns:p14="http://schemas.microsoft.com/office/powerpoint/2010/main" val="28160243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F01401-6459-49D3-8732-0D3509FF3A49}"/>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CF92A574-196A-48E5-9903-4E094E93E8B2}"/>
              </a:ext>
            </a:extLst>
          </p:cNvPr>
          <p:cNvSpPr>
            <a:spLocks noGrp="1"/>
          </p:cNvSpPr>
          <p:nvPr>
            <p:ph type="body" idx="1"/>
          </p:nvPr>
        </p:nvSpPr>
        <p:spPr/>
        <p:txBody>
          <a:bodyPr>
            <a:normAutofit fontScale="925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（五）人身权利</a:t>
            </a: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zh-CN" altLang="en-US" b="0" i="0" u="none" strike="noStrike" kern="100" baseline="0" dirty="0">
                <a:latin typeface="Calibri Light" panose="020F0302020204030204" pitchFamily="34" charset="0"/>
                <a:ea typeface="宋体" panose="02010600030101010101" pitchFamily="2" charset="-122"/>
              </a:rPr>
              <a:t>人身自由权</a:t>
            </a:r>
          </a:p>
          <a:p>
            <a:pPr marR="0" lvl="3" rtl="0"/>
            <a:r>
              <a:rPr lang="zh-CN" altLang="en-US" b="0" i="0" u="none" strike="noStrike" kern="100" baseline="0" dirty="0">
                <a:latin typeface="Times New Roman" panose="02020603050405020304" pitchFamily="18" charset="0"/>
                <a:ea typeface="宋体" panose="02010600030101010101" pitchFamily="2" charset="-122"/>
              </a:rPr>
              <a:t>国家保障妇女享有与男子平等的人身权利。妇女的人身自由不受侵犯。禁止非法拘禁和以其他非法手段剥夺或者限制妇女的人身自由。禁止非法搜查妇女的身体。</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生命健康权</a:t>
            </a:r>
          </a:p>
          <a:p>
            <a:pPr marR="0" lvl="3" rtl="0"/>
            <a:r>
              <a:rPr lang="zh-CN" altLang="en-US" b="0" i="0" u="none" strike="noStrike" kern="100" baseline="0" dirty="0">
                <a:latin typeface="Times New Roman" panose="02020603050405020304" pitchFamily="18" charset="0"/>
                <a:ea typeface="宋体" panose="02010600030101010101" pitchFamily="2" charset="-122"/>
              </a:rPr>
              <a:t>妇女的生命健康权不受侵犯。禁止溺、弃、残害女婴；禁止歧视、虐待生育女婴的妇女和不育的妇女；禁止用迷信、暴力等手段残害妇女；禁止虐待和遗弃病、残妇女和老年妇女。禁止拐卖、绑架妇女；禁止收买被拐卖、绑架的妇女；禁止阻碍解救被拐卖、绑架的妇女。</a:t>
            </a:r>
          </a:p>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zh-CN" altLang="en-US" b="0" i="0" u="none" strike="noStrike" kern="100" baseline="0" dirty="0">
                <a:latin typeface="Calibri Light" panose="020F0302020204030204" pitchFamily="34" charset="0"/>
                <a:ea typeface="宋体" panose="02010600030101010101" pitchFamily="2" charset="-122"/>
              </a:rPr>
              <a:t>防止性侵害</a:t>
            </a:r>
          </a:p>
          <a:p>
            <a:pPr marR="0" lvl="3" rtl="0"/>
            <a:r>
              <a:rPr lang="zh-CN" altLang="en-US" b="0" i="0" u="none" strike="noStrike" kern="100" baseline="0" dirty="0">
                <a:latin typeface="Times New Roman" panose="02020603050405020304" pitchFamily="18" charset="0"/>
                <a:ea typeface="宋体" panose="02010600030101010101" pitchFamily="2" charset="-122"/>
              </a:rPr>
              <a:t>禁止对妇女实施性骚扰。受害妇女有权向单位和有关机关投诉。禁止卖淫、嫖娼。禁止组织、强迫、引诱、容留、介绍妇女卖淫或者对妇女进行猥亵活动。禁止组织、强迫、引诱妇女进行淫秽表演活动。</a:t>
            </a:r>
          </a:p>
          <a:p>
            <a:pPr marR="0" lvl="2" rtl="0"/>
            <a:r>
              <a:rPr lang="en-US" altLang="zh-CN" b="0" i="0" u="none" strike="noStrike" kern="100" baseline="0" dirty="0">
                <a:latin typeface="Calibri Light" panose="020F0302020204030204" pitchFamily="34" charset="0"/>
                <a:ea typeface="宋体" panose="02010600030101010101" pitchFamily="2" charset="-122"/>
              </a:rPr>
              <a:t>4.</a:t>
            </a:r>
            <a:r>
              <a:rPr lang="zh-CN" altLang="en-US" b="0" i="0" u="none" strike="noStrike" kern="100" baseline="0" dirty="0">
                <a:latin typeface="Calibri Light" panose="020F0302020204030204" pitchFamily="34" charset="0"/>
                <a:ea typeface="宋体" panose="02010600030101010101" pitchFamily="2" charset="-122"/>
              </a:rPr>
              <a:t>人格权</a:t>
            </a:r>
          </a:p>
          <a:p>
            <a:pPr marR="0" lvl="3" rtl="0"/>
            <a:r>
              <a:rPr lang="zh-CN" altLang="en-US" b="0" i="0" u="none" strike="noStrike" kern="100" baseline="0" dirty="0">
                <a:latin typeface="Times New Roman" panose="02020603050405020304" pitchFamily="18" charset="0"/>
                <a:ea typeface="宋体" panose="02010600030101010101" pitchFamily="2" charset="-122"/>
              </a:rPr>
              <a:t>妇女的名誉权、荣誉权、隐私权、肖像权等人格权受法律保护。禁止用侮辱、诽谤等方式损害妇女的人格尊严。禁止通过大众传播媒介或者其他方式贬低损害妇女人格。未经本人同意，不得以营利为目的，通过广告、商标、展览橱窗、报纸、期刊、图书、音像制品、电子出版物、网络等形式使用妇女肖像。</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03404387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16B1300-B68B-4921-A1A4-167752249C09}"/>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85B3327A-1A53-4F5F-AC63-64A2D62537D7}"/>
              </a:ext>
            </a:extLst>
          </p:cNvPr>
          <p:cNvSpPr>
            <a:spLocks noGrp="1"/>
          </p:cNvSpPr>
          <p:nvPr>
            <p:ph type="body" idx="1"/>
          </p:nvPr>
        </p:nvSpPr>
        <p:spPr/>
        <p:txBody>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（二）强化执法监督检查，提供法律援助和司法救助</a:t>
            </a:r>
          </a:p>
          <a:p>
            <a:pPr marR="0" lvl="2" rtl="0"/>
            <a:r>
              <a:rPr lang="zh-CN" altLang="en-US" b="0" i="0" u="none" strike="noStrike" kern="100" baseline="0" dirty="0">
                <a:latin typeface="Calibri Light" panose="020F0302020204030204" pitchFamily="34" charset="0"/>
                <a:ea typeface="宋体" panose="02010600030101010101" pitchFamily="2" charset="-122"/>
              </a:rPr>
              <a:t>用法律手段保障残疾人合法权益，强化执法监督检查。在落实残疾人权益保护的相关法律法规的过程中，需要各级单位，包括人民法院、检察院、残联等单位合作，互相协调沟通，各担其职，分工合作，认真履</a:t>
            </a:r>
            <a:r>
              <a:rPr lang="zh-CN" altLang="en-US" b="0" i="0" u="none" strike="noStrike" kern="100" baseline="0" dirty="0">
                <a:latin typeface="宋体" panose="02010600030101010101" pitchFamily="2" charset="-122"/>
                <a:ea typeface="宋体" panose="02010600030101010101" pitchFamily="2" charset="-122"/>
              </a:rPr>
              <a:t>行职责，避免出现走过场、形式化的活动。这就需要来自于政府、人民、大众传媒的监督，促进各单位能够真正去切实解决残疾人遇到的法律问题，合法保护残疾人的合法权益。</a:t>
            </a:r>
          </a:p>
          <a:p>
            <a:pPr marR="0" lvl="2" rtl="0"/>
            <a:r>
              <a:rPr lang="zh-CN" altLang="en-US" b="0" i="0" u="none" strike="noStrike" kern="100" baseline="0" dirty="0">
                <a:solidFill>
                  <a:srgbClr val="000000"/>
                </a:solidFill>
                <a:latin typeface="宋体" panose="02010600030101010101" pitchFamily="2" charset="-122"/>
                <a:ea typeface="宋体" panose="02010600030101010101" pitchFamily="2" charset="-122"/>
              </a:rPr>
              <a:t>为残疾人提供法律救助服务，是维护残疾人合法权益的科学方法和有效手段，充分发挥国家司法救助、法律援助、法律服务的功能和作用，使残疾人能够享受门槛更低、服务内容更多、服务范围更广的法律服务。对有经济困难或者其他原因确需法律援助或者司法救助的残疾人，当地法律援助机构或者人民法院应当给予帮助，依法为其提供法律援助或者司法救助。</a:t>
            </a:r>
            <a:endParaRPr lang="zh-CN" altLang="en-US" b="0" dirty="0"/>
          </a:p>
        </p:txBody>
      </p:sp>
    </p:spTree>
    <p:extLst>
      <p:ext uri="{BB962C8B-B14F-4D97-AF65-F5344CB8AC3E}">
        <p14:creationId xmlns:p14="http://schemas.microsoft.com/office/powerpoint/2010/main" val="89814350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A5F84C-61B8-46BC-BE9E-1A5035F72BA5}"/>
              </a:ext>
            </a:extLst>
          </p:cNvPr>
          <p:cNvSpPr>
            <a:spLocks noGrp="1"/>
          </p:cNvSpPr>
          <p:nvPr>
            <p:ph type="title"/>
          </p:nvPr>
        </p:nvSpPr>
        <p:spPr/>
        <p:txBody>
          <a:bodyPr/>
          <a:lstStyle/>
          <a:p>
            <a:pPr marR="0" rtl="0"/>
            <a:r>
              <a:rPr lang="zh-CN" altLang="en-US" b="0" i="0" u="none" strike="noStrike" kern="2200" baseline="0" dirty="0">
                <a:solidFill>
                  <a:srgbClr val="000000"/>
                </a:solidFill>
                <a:latin typeface="仿宋" panose="02010609060101010101" pitchFamily="49" charset="-122"/>
                <a:ea typeface="仿宋" panose="02010609060101010101" pitchFamily="49" charset="-122"/>
              </a:rPr>
              <a:t>复习思考题：</a:t>
            </a:r>
          </a:p>
        </p:txBody>
      </p:sp>
      <p:sp>
        <p:nvSpPr>
          <p:cNvPr id="3" name="文本占位符 2">
            <a:extLst>
              <a:ext uri="{FF2B5EF4-FFF2-40B4-BE49-F238E27FC236}">
                <a16:creationId xmlns:a16="http://schemas.microsoft.com/office/drawing/2014/main" id="{F45219EA-C474-49C0-8AE4-3C8CE01B9521}"/>
              </a:ext>
            </a:extLst>
          </p:cNvPr>
          <p:cNvSpPr>
            <a:spLocks noGrp="1"/>
          </p:cNvSpPr>
          <p:nvPr>
            <p:ph type="body" idx="1"/>
          </p:nvPr>
        </p:nvSpPr>
        <p:spPr/>
        <p:txBody>
          <a:bodyPr/>
          <a:lstStyle/>
          <a:p>
            <a:pPr marR="0" lvl="3" rtl="0"/>
            <a:r>
              <a:rPr lang="en-US" altLang="zh-CN" b="0" i="0" u="none" strike="noStrike" kern="100" baseline="0" dirty="0">
                <a:solidFill>
                  <a:srgbClr val="000000"/>
                </a:solidFill>
                <a:latin typeface="宋体" panose="02010600030101010101" pitchFamily="2" charset="-122"/>
                <a:ea typeface="宋体" panose="02010600030101010101" pitchFamily="2" charset="-122"/>
              </a:rPr>
              <a:t>1</a:t>
            </a:r>
            <a:r>
              <a:rPr lang="zh-CN" altLang="en-US" b="0" i="0" u="none" strike="noStrike" kern="100" baseline="0" dirty="0">
                <a:solidFill>
                  <a:srgbClr val="000000"/>
                </a:solidFill>
                <a:latin typeface="宋体" panose="02010600030101010101" pitchFamily="2" charset="-122"/>
                <a:ea typeface="宋体" panose="02010600030101010101" pitchFamily="2" charset="-122"/>
              </a:rPr>
              <a:t>、简述</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反家庭暴力法</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与</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妇女权益保障法</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的内容与联系。</a:t>
            </a:r>
          </a:p>
          <a:p>
            <a:pPr marR="0" lvl="3" rtl="0"/>
            <a:r>
              <a:rPr lang="en-US" altLang="zh-CN" b="0" i="0" u="none" strike="noStrike" kern="100" baseline="0" dirty="0">
                <a:solidFill>
                  <a:srgbClr val="000000"/>
                </a:solidFill>
                <a:latin typeface="宋体" panose="02010600030101010101" pitchFamily="2" charset="-122"/>
                <a:ea typeface="宋体" panose="02010600030101010101" pitchFamily="2" charset="-122"/>
              </a:rPr>
              <a:t>2</a:t>
            </a:r>
            <a:r>
              <a:rPr lang="zh-CN" altLang="en-US" b="0" i="0" u="none" strike="noStrike" kern="100" baseline="0" dirty="0">
                <a:solidFill>
                  <a:srgbClr val="000000"/>
                </a:solidFill>
                <a:latin typeface="宋体" panose="02010600030101010101" pitchFamily="2" charset="-122"/>
                <a:ea typeface="宋体" panose="02010600030101010101" pitchFamily="2" charset="-122"/>
              </a:rPr>
              <a:t>、简述维护妇女合法权益的方式与方法。</a:t>
            </a:r>
          </a:p>
          <a:p>
            <a:pPr marR="0" lvl="3" rtl="0"/>
            <a:r>
              <a:rPr lang="en-US" altLang="zh-CN" b="0" i="0" u="none" strike="noStrike" kern="100" baseline="0" dirty="0">
                <a:solidFill>
                  <a:srgbClr val="000000"/>
                </a:solidFill>
                <a:latin typeface="宋体" panose="02010600030101010101" pitchFamily="2" charset="-122"/>
                <a:ea typeface="宋体" panose="02010600030101010101" pitchFamily="2" charset="-122"/>
              </a:rPr>
              <a:t>3</a:t>
            </a:r>
            <a:r>
              <a:rPr lang="zh-CN" altLang="en-US" b="0" i="0" u="none" strike="noStrike" kern="100" baseline="0" dirty="0">
                <a:solidFill>
                  <a:srgbClr val="000000"/>
                </a:solidFill>
                <a:latin typeface="宋体" panose="02010600030101010101" pitchFamily="2" charset="-122"/>
                <a:ea typeface="宋体" panose="02010600030101010101" pitchFamily="2" charset="-122"/>
              </a:rPr>
              <a:t>、论述如何从社会工作视角维护妇女合法权益。</a:t>
            </a:r>
          </a:p>
          <a:p>
            <a:pPr marR="0" lvl="3" rtl="0"/>
            <a:r>
              <a:rPr lang="en-US" altLang="zh-CN" b="0" i="0" u="none" strike="noStrike" kern="100" baseline="0" dirty="0">
                <a:solidFill>
                  <a:srgbClr val="000000"/>
                </a:solidFill>
                <a:latin typeface="宋体" panose="02010600030101010101" pitchFamily="2" charset="-122"/>
                <a:ea typeface="宋体" panose="02010600030101010101" pitchFamily="2" charset="-122"/>
              </a:rPr>
              <a:t>4</a:t>
            </a:r>
            <a:r>
              <a:rPr lang="zh-CN" altLang="en-US" b="0" i="0" u="none" strike="noStrike" kern="100" baseline="0" dirty="0">
                <a:solidFill>
                  <a:srgbClr val="000000"/>
                </a:solidFill>
                <a:latin typeface="宋体" panose="02010600030101010101" pitchFamily="2" charset="-122"/>
                <a:ea typeface="宋体" panose="02010600030101010101" pitchFamily="2" charset="-122"/>
              </a:rPr>
              <a:t>、简述最新修订的</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未成年人保护法</a:t>
            </a:r>
            <a:r>
              <a:rPr lang="en-US" altLang="zh-CN" b="0" i="0" u="none" strike="noStrike" kern="100" baseline="0" dirty="0">
                <a:solidFill>
                  <a:srgbClr val="000000"/>
                </a:solidFill>
                <a:latin typeface="宋体" panose="02010600030101010101" pitchFamily="2" charset="-122"/>
                <a:ea typeface="宋体" panose="02010600030101010101" pitchFamily="2" charset="-122"/>
              </a:rPr>
              <a:t>》</a:t>
            </a:r>
            <a:r>
              <a:rPr lang="zh-CN" altLang="en-US" b="0" i="0" u="none" strike="noStrike" kern="100" baseline="0" dirty="0">
                <a:solidFill>
                  <a:srgbClr val="000000"/>
                </a:solidFill>
                <a:latin typeface="宋体" panose="02010600030101010101" pitchFamily="2" charset="-122"/>
                <a:ea typeface="宋体" panose="02010600030101010101" pitchFamily="2" charset="-122"/>
              </a:rPr>
              <a:t>的变化内容。</a:t>
            </a:r>
          </a:p>
        </p:txBody>
      </p:sp>
    </p:spTree>
    <p:extLst>
      <p:ext uri="{BB962C8B-B14F-4D97-AF65-F5344CB8AC3E}">
        <p14:creationId xmlns:p14="http://schemas.microsoft.com/office/powerpoint/2010/main" val="33896668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2959CAE-846C-4F83-AB52-3BBE0A7F2E3F}"/>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551EFF6E-11F4-4A33-90EB-03D88C43564A}"/>
              </a:ext>
            </a:extLst>
          </p:cNvPr>
          <p:cNvSpPr>
            <a:spLocks noGrp="1"/>
          </p:cNvSpPr>
          <p:nvPr>
            <p:ph type="body" idx="1"/>
          </p:nvPr>
        </p:nvSpPr>
        <p:spPr/>
        <p:txBody>
          <a:bodyPr>
            <a:normAutofit fontScale="700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（六）婚姻家庭权利</a:t>
            </a:r>
          </a:p>
          <a:p>
            <a:pPr marR="0" lvl="2" rtl="0"/>
            <a:r>
              <a:rPr lang="en-US" altLang="zh-CN" b="0" i="0" u="none" strike="noStrike" kern="100" baseline="0" dirty="0">
                <a:latin typeface="Calibri Light" panose="020F0302020204030204" pitchFamily="34" charset="0"/>
                <a:ea typeface="宋体" panose="02010600030101010101" pitchFamily="2" charset="-122"/>
              </a:rPr>
              <a:t>1.</a:t>
            </a:r>
            <a:r>
              <a:rPr lang="zh-CN" altLang="en-US" b="0" i="0" u="none" strike="noStrike" kern="100" baseline="0" dirty="0">
                <a:latin typeface="Calibri Light" panose="020F0302020204030204" pitchFamily="34" charset="0"/>
                <a:ea typeface="宋体" panose="02010600030101010101" pitchFamily="2" charset="-122"/>
              </a:rPr>
              <a:t>婚姻自由权</a:t>
            </a:r>
          </a:p>
          <a:p>
            <a:pPr marR="0" lvl="3" rtl="0"/>
            <a:r>
              <a:rPr lang="zh-CN" altLang="en-US" b="0" i="0" u="none" strike="noStrike" kern="100" baseline="0" dirty="0">
                <a:latin typeface="Times New Roman" panose="02020603050405020304" pitchFamily="18" charset="0"/>
                <a:ea typeface="宋体" panose="02010600030101010101" pitchFamily="2" charset="-122"/>
              </a:rPr>
              <a:t>国家保障妇女享有与男子平等的婚姻家庭权利。国家保护妇女的婚姻自主权。禁止干涉妇女的结婚、离婚自由。</a:t>
            </a:r>
          </a:p>
          <a:p>
            <a:pPr marR="0" lvl="2" rtl="0"/>
            <a:r>
              <a:rPr lang="en-US" altLang="zh-CN" b="0" i="0" u="none" strike="noStrike" kern="100" baseline="0" dirty="0">
                <a:latin typeface="Calibri Light" panose="020F0302020204030204" pitchFamily="34" charset="0"/>
                <a:ea typeface="宋体" panose="02010600030101010101" pitchFamily="2" charset="-122"/>
              </a:rPr>
              <a:t>2.</a:t>
            </a:r>
            <a:r>
              <a:rPr lang="zh-CN" altLang="en-US" b="0" i="0" u="none" strike="noStrike" kern="100" baseline="0" dirty="0">
                <a:latin typeface="Calibri Light" panose="020F0302020204030204" pitchFamily="34" charset="0"/>
                <a:ea typeface="宋体" panose="02010600030101010101" pitchFamily="2" charset="-122"/>
              </a:rPr>
              <a:t>受保护权</a:t>
            </a:r>
          </a:p>
          <a:p>
            <a:pPr marR="0" lvl="3" rtl="0"/>
            <a:r>
              <a:rPr lang="zh-CN" altLang="en-US" b="0" i="0" u="none" strike="noStrike" kern="100" baseline="0" dirty="0">
                <a:latin typeface="Times New Roman" panose="02020603050405020304" pitchFamily="18" charset="0"/>
                <a:ea typeface="宋体" panose="02010600030101010101" pitchFamily="2" charset="-122"/>
              </a:rPr>
              <a:t>禁止对妇女实施家庭暴力。国家采取措施，预防和制止家庭暴力。公安、民政、司法行政等部门以及城乡基层群众性自治组织、社会团体，应当在各自的职责范围内预防和制止家庭暴力，依法为受害妇女提供救助。</a:t>
            </a:r>
          </a:p>
          <a:p>
            <a:pPr marR="0" lvl="3" rtl="0"/>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中华人民共和国反家庭暴力法</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草案</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第十三条规定：“家庭暴力受害人及其法定代理人、近亲属可以向加害人或者受害人所在单位、城乡基层群众性自治组织、妇女联合会等单位投诉、反映或者求助。当事人因遭受家庭暴力或者面临家庭暴力的现实危险，向人民法院申请人身安全保护令的，人民法院应当受理，且法院受理申请后，应当在</a:t>
            </a:r>
            <a:r>
              <a:rPr lang="en-US" altLang="zh-CN" b="0" i="0" u="none" strike="noStrike" kern="100" baseline="0" dirty="0">
                <a:latin typeface="Times New Roman" panose="02020603050405020304" pitchFamily="18" charset="0"/>
                <a:ea typeface="宋体" panose="02010600030101010101" pitchFamily="2" charset="-122"/>
              </a:rPr>
              <a:t>48</a:t>
            </a:r>
            <a:r>
              <a:rPr lang="zh-CN" altLang="en-US" b="0" i="0" u="none" strike="noStrike" kern="100" baseline="0" dirty="0">
                <a:latin typeface="Times New Roman" panose="02020603050405020304" pitchFamily="18" charset="0"/>
                <a:ea typeface="宋体" panose="02010600030101010101" pitchFamily="2" charset="-122"/>
              </a:rPr>
              <a:t>小时内作出人身安全保护令或者驳回申请。”</a:t>
            </a:r>
          </a:p>
          <a:p>
            <a:pPr lvl="4"/>
            <a:r>
              <a:rPr lang="zh-CN" altLang="en-US" b="0" dirty="0"/>
              <a:t> </a:t>
            </a:r>
            <a:r>
              <a:rPr lang="en-US" altLang="zh-CN" b="0" dirty="0"/>
              <a:t>《</a:t>
            </a:r>
            <a:r>
              <a:rPr lang="zh-CN" altLang="en-US" b="0" dirty="0"/>
              <a:t>中华人民共和国反家庭暴力法</a:t>
            </a:r>
            <a:r>
              <a:rPr lang="en-US" altLang="zh-CN" b="0" dirty="0"/>
              <a:t>》</a:t>
            </a:r>
            <a:r>
              <a:rPr lang="zh-CN" altLang="en-US" b="0" dirty="0"/>
              <a:t>已由中华人民共和国第十二届全国人民代表大会常务委员会第十八次会议于</a:t>
            </a:r>
            <a:r>
              <a:rPr lang="en-US" altLang="zh-CN" b="0" dirty="0"/>
              <a:t>2015</a:t>
            </a:r>
            <a:r>
              <a:rPr lang="zh-CN" altLang="en-US" b="0" dirty="0"/>
              <a:t>年</a:t>
            </a:r>
            <a:r>
              <a:rPr lang="en-US" altLang="zh-CN" b="0" dirty="0"/>
              <a:t>12</a:t>
            </a:r>
            <a:r>
              <a:rPr lang="zh-CN" altLang="en-US" b="0" dirty="0"/>
              <a:t>月</a:t>
            </a:r>
            <a:r>
              <a:rPr lang="en-US" altLang="zh-CN" b="0" dirty="0"/>
              <a:t>27</a:t>
            </a:r>
            <a:r>
              <a:rPr lang="zh-CN" altLang="en-US" b="0" dirty="0"/>
              <a:t>日通过，现予公布，自</a:t>
            </a:r>
            <a:r>
              <a:rPr lang="en-US" altLang="zh-CN" b="0" dirty="0"/>
              <a:t>2016</a:t>
            </a:r>
            <a:r>
              <a:rPr lang="zh-CN" altLang="en-US" b="0" dirty="0"/>
              <a:t>年</a:t>
            </a:r>
            <a:r>
              <a:rPr lang="en-US" altLang="zh-CN" b="0" dirty="0"/>
              <a:t>3</a:t>
            </a:r>
            <a:r>
              <a:rPr lang="zh-CN" altLang="en-US" b="0" dirty="0"/>
              <a:t>月</a:t>
            </a:r>
            <a:r>
              <a:rPr lang="en-US" altLang="zh-CN" b="0" dirty="0"/>
              <a:t>1</a:t>
            </a:r>
            <a:r>
              <a:rPr lang="zh-CN" altLang="en-US" b="0" dirty="0"/>
              <a:t>日起施行。</a:t>
            </a:r>
          </a:p>
          <a:p>
            <a:pPr marR="0" lvl="2" rtl="0"/>
            <a:r>
              <a:rPr lang="en-US" altLang="zh-CN" b="0" i="0" u="none" strike="noStrike" kern="100" baseline="0" dirty="0">
                <a:latin typeface="Calibri Light" panose="020F0302020204030204" pitchFamily="34" charset="0"/>
                <a:ea typeface="宋体" panose="02010600030101010101" pitchFamily="2" charset="-122"/>
              </a:rPr>
              <a:t>3.</a:t>
            </a:r>
            <a:r>
              <a:rPr lang="zh-CN" altLang="en-US" b="0" i="0" u="none" strike="noStrike" kern="100" baseline="0" dirty="0">
                <a:latin typeface="Calibri Light" panose="020F0302020204030204" pitchFamily="34" charset="0"/>
                <a:ea typeface="宋体" panose="02010600030101010101" pitchFamily="2" charset="-122"/>
              </a:rPr>
              <a:t>家庭财产权</a:t>
            </a:r>
          </a:p>
          <a:p>
            <a:pPr marR="0" lvl="3" rtl="0"/>
            <a:r>
              <a:rPr lang="zh-CN" altLang="en-US" b="0" i="0" u="none" strike="noStrike" kern="100" baseline="0" dirty="0">
                <a:latin typeface="Times New Roman" panose="02020603050405020304" pitchFamily="18" charset="0"/>
                <a:ea typeface="宋体" panose="02010600030101010101" pitchFamily="2" charset="-122"/>
              </a:rPr>
              <a:t>妇女对依照法律规定的夫妻共同财产享有与其配偶平等的占有、使用、收益和处分的权利，不受双方收入状况的影响。</a:t>
            </a:r>
          </a:p>
          <a:p>
            <a:pPr marR="0" lvl="3" rtl="0"/>
            <a:r>
              <a:rPr lang="zh-CN" altLang="en-US" b="0" i="0" u="none" strike="noStrike" kern="100" baseline="0" dirty="0">
                <a:latin typeface="Times New Roman" panose="02020603050405020304" pitchFamily="18" charset="0"/>
                <a:ea typeface="宋体" panose="02010600030101010101" pitchFamily="2" charset="-122"/>
              </a:rPr>
              <a:t>夫妻书面约定婚姻关系存续期间所得的财产归各自所有，女方因抚育子女、照料老人、协助男方工作等承担较多义务的，有权在离婚时要求男方予以补偿。离婚时，夫妻共有的房屋，分割住房由双方协议解决；协议不成的，由人民法院根据双方的具体情况，按照照顾子女和女方权益的原则判决，夫妻双方另有约定的除外。</a:t>
            </a:r>
          </a:p>
          <a:p>
            <a:pPr marR="0" lvl="2" rtl="0"/>
            <a:r>
              <a:rPr lang="en-US" altLang="zh-CN" b="0" i="0" u="none" strike="noStrike" kern="100" baseline="0" dirty="0">
                <a:latin typeface="Calibri Light" panose="020F0302020204030204" pitchFamily="34" charset="0"/>
                <a:ea typeface="宋体" panose="02010600030101010101" pitchFamily="2" charset="-122"/>
              </a:rPr>
              <a:t>4.</a:t>
            </a:r>
            <a:r>
              <a:rPr lang="zh-CN" altLang="en-US" b="0" i="0" u="none" strike="noStrike" kern="100" baseline="0" dirty="0">
                <a:latin typeface="Calibri Light" panose="020F0302020204030204" pitchFamily="34" charset="0"/>
                <a:ea typeface="宋体" panose="02010600030101010101" pitchFamily="2" charset="-122"/>
              </a:rPr>
              <a:t>监护权</a:t>
            </a:r>
          </a:p>
          <a:p>
            <a:pPr marR="0" lvl="3" rtl="0"/>
            <a:r>
              <a:rPr lang="zh-CN" altLang="en-US" b="0" i="0" u="none" strike="noStrike" kern="100" baseline="0" dirty="0">
                <a:latin typeface="Times New Roman" panose="02020603050405020304" pitchFamily="18" charset="0"/>
                <a:ea typeface="宋体" panose="02010600030101010101" pitchFamily="2" charset="-122"/>
              </a:rPr>
              <a:t>父母双方对未成年子女享有平等的监护权。父亲死亡、丧失行为能力或者有其他情形不能担任未成年子女的监护人的，母亲的监护权任何人不得干涉。</a:t>
            </a:r>
          </a:p>
          <a:p>
            <a:pPr marR="0" lvl="2" rtl="0"/>
            <a:r>
              <a:rPr lang="en-US" altLang="zh-CN" b="0" i="0" u="none" strike="noStrike" kern="100" baseline="0" dirty="0">
                <a:latin typeface="Calibri Light" panose="020F0302020204030204" pitchFamily="34" charset="0"/>
                <a:ea typeface="宋体" panose="02010600030101010101" pitchFamily="2" charset="-122"/>
              </a:rPr>
              <a:t>5.</a:t>
            </a:r>
            <a:r>
              <a:rPr lang="zh-CN" altLang="en-US" b="0" i="0" u="none" strike="noStrike" kern="100" baseline="0" dirty="0">
                <a:latin typeface="Calibri Light" panose="020F0302020204030204" pitchFamily="34" charset="0"/>
                <a:ea typeface="宋体" panose="02010600030101010101" pitchFamily="2" charset="-122"/>
              </a:rPr>
              <a:t>生育权</a:t>
            </a:r>
          </a:p>
          <a:p>
            <a:pPr marR="0" lvl="3" rtl="0"/>
            <a:r>
              <a:rPr lang="zh-CN" altLang="en-US" b="0" i="0" u="none" strike="noStrike" kern="100" baseline="0" dirty="0">
                <a:latin typeface="Times New Roman" panose="02020603050405020304" pitchFamily="18" charset="0"/>
                <a:ea typeface="宋体" panose="02010600030101010101" pitchFamily="2" charset="-122"/>
              </a:rPr>
              <a:t>妇女有按照国家有关规定生育子女的权利，也有不生育的自由。育龄夫妻双方按照国家有关规定计划生育，有关部门应当提供安全、有效的避孕药具和技术，保障实施节育手术的妇女的健康和安全。国家实行婚前保健、孕产期保健制度，发展母婴保健事业。各级人民政府应当采取措施，保障妇女享有计划生育技术服务，提高妇女的生殖健康水平。</a:t>
            </a:r>
            <a:endParaRPr lang="en-US" altLang="zh-CN" b="0" i="0" u="none" strike="noStrike" kern="100"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9654628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6EC542-8DBE-40DD-9F55-F8D47B1B0BED}"/>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5B1311B9-128A-4452-B483-FA507258DFCD}"/>
              </a:ext>
            </a:extLst>
          </p:cNvPr>
          <p:cNvSpPr>
            <a:spLocks noGrp="1"/>
          </p:cNvSpPr>
          <p:nvPr>
            <p:ph type="body" idx="1"/>
          </p:nvPr>
        </p:nvSpPr>
        <p:spPr/>
        <p:txBody>
          <a:bodyPr>
            <a:normAutofit fontScale="85000" lnSpcReduction="20000"/>
          </a:bodyPr>
          <a:lstStyle/>
          <a:p>
            <a:pPr marR="0" lvl="0" rtl="0"/>
            <a:r>
              <a:rPr lang="zh-CN" altLang="en-US" b="0" i="0" u="none" strike="noStrike" kern="100" baseline="0" dirty="0">
                <a:latin typeface="Calibri Light" panose="020F0302020204030204" pitchFamily="34" charset="0"/>
                <a:ea typeface="宋体" panose="02010600030101010101" pitchFamily="2" charset="-122"/>
              </a:rPr>
              <a:t>二、保障妇女合法权益的方式方法</a:t>
            </a:r>
          </a:p>
          <a:p>
            <a:pPr marR="0" lvl="1" rtl="0"/>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妇女权益保障法</a:t>
            </a:r>
            <a:r>
              <a:rPr lang="en-US" altLang="zh-CN" b="0" i="0" u="none" strike="noStrike" kern="100"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中具体规定了保障妇女合法权益的方法，主要包括行政保护、法律保护和社会保护三种。</a:t>
            </a:r>
          </a:p>
          <a:p>
            <a:pPr marR="0" lvl="1" rtl="0"/>
            <a:r>
              <a:rPr lang="zh-CN" altLang="en-US" b="0" i="0" u="none" strike="noStrike" kern="100" baseline="0" dirty="0">
                <a:latin typeface="Times New Roman" panose="02020603050405020304" pitchFamily="18" charset="0"/>
                <a:ea typeface="宋体" panose="02010600030101010101" pitchFamily="2" charset="-122"/>
              </a:rPr>
              <a:t>（一）行政保护</a:t>
            </a:r>
          </a:p>
          <a:p>
            <a:pPr marR="0" lvl="2" rtl="0"/>
            <a:r>
              <a:rPr lang="zh-CN" altLang="en-US" b="0" i="0" u="none" strike="noStrike" kern="100" baseline="0" dirty="0">
                <a:latin typeface="Calibri Light" panose="020F0302020204030204" pitchFamily="34" charset="0"/>
                <a:ea typeface="宋体" panose="02010600030101010101" pitchFamily="2" charset="-122"/>
              </a:rPr>
              <a:t>各级主管部门在日常工作中对保障妇女合法权益负有责任。根据</a:t>
            </a:r>
            <a:r>
              <a:rPr lang="en-US" altLang="zh-CN" b="0" i="0" u="none" strike="noStrike" kern="100" baseline="0" dirty="0">
                <a:latin typeface="Calibri Light" panose="020F0302020204030204" pitchFamily="34"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中华人民共和国妇女权益保障法</a:t>
            </a:r>
            <a:r>
              <a:rPr lang="en-US" altLang="zh-CN" b="0" i="0" u="none" strike="noStrike" kern="100" baseline="0" dirty="0">
                <a:latin typeface="Calibri Light" panose="020F0302020204030204" pitchFamily="34"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规定，对于侵害妇女合法权益的人员，由其所在单位、上级主管部门或公安机关责令改正，并可根据具体情况，对直接责任人员给予行政处分。</a:t>
            </a:r>
          </a:p>
          <a:p>
            <a:pPr marR="0" lvl="1" rtl="0"/>
            <a:r>
              <a:rPr lang="zh-CN" altLang="en-US" b="0" i="0" u="none" strike="noStrike" kern="100" baseline="0" dirty="0">
                <a:latin typeface="Times New Roman" panose="02020603050405020304" pitchFamily="18" charset="0"/>
                <a:ea typeface="宋体" panose="02010600030101010101" pitchFamily="2" charset="-122"/>
              </a:rPr>
              <a:t>（二）法律保护</a:t>
            </a:r>
          </a:p>
          <a:p>
            <a:pPr marR="0" lvl="2" rtl="0"/>
            <a:r>
              <a:rPr lang="zh-CN" altLang="en-US" b="0" i="0" u="none" strike="noStrike" kern="100" baseline="0" dirty="0">
                <a:latin typeface="Calibri Light" panose="020F0302020204030204" pitchFamily="34" charset="0"/>
                <a:ea typeface="宋体" panose="02010600030101010101" pitchFamily="2" charset="-122"/>
              </a:rPr>
              <a:t>法律保护主要包括立法保护、司法和执法保护、法律知识的宣传教育以及法律服务和援助。在妇女权益保障方面，我国</a:t>
            </a:r>
            <a:r>
              <a:rPr lang="en-US" altLang="zh-CN" b="0" i="0" u="none" strike="noStrike" kern="100" baseline="0" dirty="0">
                <a:latin typeface="Calibri Light" panose="020F0302020204030204" pitchFamily="34"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宪法</a:t>
            </a:r>
            <a:r>
              <a:rPr lang="en-US" altLang="zh-CN" b="0" i="0" u="none" strike="noStrike" kern="100" baseline="0" dirty="0">
                <a:latin typeface="Calibri Light" panose="020F0302020204030204" pitchFamily="34"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作了原则性规定，</a:t>
            </a:r>
            <a:r>
              <a:rPr lang="en-US" altLang="zh-CN" b="0" i="0" u="none" strike="noStrike" kern="100" baseline="0" dirty="0">
                <a:latin typeface="Calibri Light" panose="020F0302020204030204" pitchFamily="34"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民法通则</a:t>
            </a:r>
            <a:r>
              <a:rPr lang="en-US" altLang="zh-CN" b="0" i="0" u="none" strike="noStrike" kern="100" baseline="0" dirty="0">
                <a:latin typeface="Calibri Light" panose="020F0302020204030204" pitchFamily="34"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刑法</a:t>
            </a:r>
            <a:r>
              <a:rPr lang="en-US" altLang="zh-CN" b="0" i="0" u="none" strike="noStrike" kern="100" baseline="0" dirty="0">
                <a:latin typeface="Calibri Light" panose="020F0302020204030204" pitchFamily="34"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婚姻法</a:t>
            </a:r>
            <a:r>
              <a:rPr lang="en-US" altLang="zh-CN" b="0" i="0" u="none" strike="noStrike" kern="100" baseline="0" dirty="0">
                <a:latin typeface="Calibri Light" panose="020F0302020204030204" pitchFamily="34"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妇女权益保障法</a:t>
            </a:r>
            <a:r>
              <a:rPr lang="en-US" altLang="zh-CN" b="0" i="0" u="none" strike="noStrike" kern="100" baseline="0" dirty="0">
                <a:latin typeface="Calibri Light" panose="020F0302020204030204" pitchFamily="34"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反家庭暴力法</a:t>
            </a:r>
            <a:r>
              <a:rPr lang="en-US" altLang="zh-CN" b="0" i="0" u="none" strike="noStrike" kern="100" baseline="0" dirty="0">
                <a:latin typeface="Calibri Light" panose="020F0302020204030204" pitchFamily="34" charset="0"/>
                <a:ea typeface="宋体" panose="02010600030101010101" pitchFamily="2" charset="-122"/>
              </a:rPr>
              <a:t>》</a:t>
            </a:r>
            <a:r>
              <a:rPr lang="zh-CN" altLang="en-US" b="0" i="0" u="none" strike="noStrike" kern="100" baseline="0" dirty="0">
                <a:latin typeface="Calibri Light" panose="020F0302020204030204" pitchFamily="34" charset="0"/>
                <a:ea typeface="宋体" panose="02010600030101010101" pitchFamily="2" charset="-122"/>
              </a:rPr>
              <a:t>等法律中作具体地规定，通过立法来确立妇女的合法权益。依法公正高效审理妇女权益案件，妇女的合法权益受到侵害的，有权要求有关部门依法处理，或者依法向仲裁机构申请仲裁，或者向人民法院起诉。</a:t>
            </a:r>
            <a:endParaRPr lang="en-US" altLang="zh-CN" b="0" i="0" u="none" strike="noStrike" kern="100" baseline="0" dirty="0">
              <a:latin typeface="Calibri Light" panose="020F0302020204030204" pitchFamily="34" charset="0"/>
              <a:ea typeface="宋体" panose="02010600030101010101" pitchFamily="2" charset="-122"/>
            </a:endParaRPr>
          </a:p>
          <a:p>
            <a:pPr marR="0" lvl="2" rtl="0"/>
            <a:r>
              <a:rPr lang="zh-CN" altLang="en-US" b="0" i="0" u="none" strike="noStrike" baseline="0" dirty="0">
                <a:latin typeface="Times New Roman" panose="02020603050405020304" pitchFamily="18" charset="0"/>
                <a:ea typeface="宋体" panose="02010600030101010101" pitchFamily="2" charset="-122"/>
              </a:rPr>
              <a:t>通过举办法律讲座，扩大社区宣传等途径，进行法律知识培训，向妇女宣传维权的相关知识，了解到本身所拥有的权利。其次，提供维权的途径和方式，不断提高妇女的法律意识，增强自身的维权能力，在合法权益受到侵害时，学会拿起法律武器保护自己的合法权益。对于有经济困难需要法律援助或者司法救助的妇女，当地法律援助机构或者人民法院应当给予帮助，依法为其提供法律援助或司法救助。</a:t>
            </a:r>
            <a:endParaRPr lang="en-US" altLang="zh-CN" b="0" i="0" u="none" strike="noStrike" baseline="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706967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2CF4F9-6ADD-4A50-80A6-57C5DD547121}"/>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06EFCDE6-1501-4D2A-9D79-B2EAB01A1BB7}"/>
              </a:ext>
            </a:extLst>
          </p:cNvPr>
          <p:cNvSpPr>
            <a:spLocks noGrp="1"/>
          </p:cNvSpPr>
          <p:nvPr>
            <p:ph type="body" idx="1"/>
          </p:nvPr>
        </p:nvSpPr>
        <p:spPr/>
        <p:txBody>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（三）社会保护</a:t>
            </a:r>
          </a:p>
          <a:p>
            <a:pPr marR="0" lvl="2" rtl="0"/>
            <a:r>
              <a:rPr lang="zh-CN" altLang="en-US" b="0" i="0" u="none" strike="noStrike" kern="100" baseline="0" dirty="0">
                <a:latin typeface="Calibri Light" panose="020F0302020204030204" pitchFamily="34" charset="0"/>
                <a:ea typeface="宋体" panose="02010600030101010101" pitchFamily="2" charset="-122"/>
              </a:rPr>
              <a:t>保护妇女合法权益是全社会的责任，努力营造有利于妇女权益保护的社会环境。</a:t>
            </a:r>
          </a:p>
          <a:p>
            <a:pPr marR="0" lvl="2" rtl="0"/>
            <a:r>
              <a:rPr lang="zh-CN" altLang="en-US" b="0" i="0" u="none" strike="noStrike" kern="100" baseline="0" dirty="0">
                <a:latin typeface="Calibri Light" panose="020F0302020204030204" pitchFamily="34" charset="0"/>
                <a:ea typeface="宋体" panose="02010600030101010101" pitchFamily="2" charset="-122"/>
              </a:rPr>
              <a:t>妇联、工会、共青团在各自的职责范围内对维护妇女合法权益负有责任。妇女的合法权益受到侵害的，可以向妇女组织投诉，妇女组织应当维护被侵害妇女的合法权益，有权要求并协助有关部门或者单位查处。</a:t>
            </a:r>
          </a:p>
          <a:p>
            <a:pPr marR="0" lvl="2" rtl="0"/>
            <a:r>
              <a:rPr lang="zh-CN" altLang="en-US" b="0" i="0" u="none" strike="noStrike" kern="100" baseline="0" dirty="0">
                <a:latin typeface="Calibri Light" panose="020F0302020204030204" pitchFamily="34" charset="0"/>
                <a:ea typeface="宋体" panose="02010600030101010101" pitchFamily="2" charset="-122"/>
              </a:rPr>
              <a:t>妇女组织对于受害妇女进行诉讼需要帮助的，应当给予支持。妇女联合会或者相关妇女组织对侵害特定妇女群体利益的行为，可以通过大众传播媒介揭露、批评，并有权要求有关部门依法查处。</a:t>
            </a:r>
            <a:endParaRPr lang="zh-CN" altLang="en-US" b="0" dirty="0"/>
          </a:p>
        </p:txBody>
      </p:sp>
    </p:spTree>
    <p:extLst>
      <p:ext uri="{BB962C8B-B14F-4D97-AF65-F5344CB8AC3E}">
        <p14:creationId xmlns:p14="http://schemas.microsoft.com/office/powerpoint/2010/main" val="277077272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学院主题（宽）">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extLst>
    <a:ext uri="{05A4C25C-085E-4340-85A3-A5531E510DB2}">
      <thm15:themeFamily xmlns:thm15="http://schemas.microsoft.com/office/thememl/2012/main" name="学院PPT(宽屏） [只读]" id="{D47382C0-B197-4A7F-B48C-CB1CC588FA3D}" vid="{2D5E22B3-A355-4DCB-9C7F-17340EF76E74}"/>
    </a:ext>
  </a:extLst>
</a:theme>
</file>

<file path=docProps/app.xml><?xml version="1.0" encoding="utf-8"?>
<Properties xmlns="http://schemas.openxmlformats.org/officeDocument/2006/extended-properties" xmlns:vt="http://schemas.openxmlformats.org/officeDocument/2006/docPropsVTypes">
  <Template>学院PPT宽屏（模板）</Template>
  <TotalTime>384</TotalTime>
  <Words>15440</Words>
  <Application>Microsoft Office PowerPoint</Application>
  <PresentationFormat>宽屏</PresentationFormat>
  <Paragraphs>394</Paragraphs>
  <Slides>61</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61</vt:i4>
      </vt:variant>
    </vt:vector>
  </HeadingPairs>
  <TitlesOfParts>
    <vt:vector size="72" baseType="lpstr">
      <vt:lpstr>仿宋</vt:lpstr>
      <vt:lpstr>仿宋_GB2312</vt:lpstr>
      <vt:lpstr>黑体</vt:lpstr>
      <vt:lpstr>宋体</vt:lpstr>
      <vt:lpstr>Calibri Light</vt:lpstr>
      <vt:lpstr>Lucida Sans Unicode</vt:lpstr>
      <vt:lpstr>Times New Roman</vt:lpstr>
      <vt:lpstr>Verdana</vt:lpstr>
      <vt:lpstr>Wingdings 2</vt:lpstr>
      <vt:lpstr>Wingdings 3</vt:lpstr>
      <vt:lpstr>学院主题（宽）</vt:lpstr>
      <vt:lpstr>第四章 妇女、未成年人、老年人、残疾人保障法规与政策</vt:lpstr>
      <vt:lpstr>第一节 妇女权益保障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未成年人权益保障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老年人权益保障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第四节 残疾人权益保障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复习思考题：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第四章 妇女、未成年人、老年人、残疾人保障法规与政策</dc:title>
  <dc:creator>HSW</dc:creator>
  <cp:lastModifiedBy>HSW</cp:lastModifiedBy>
  <cp:revision>4</cp:revision>
  <dcterms:created xsi:type="dcterms:W3CDTF">2024-04-25T04:34:39Z</dcterms:created>
  <dcterms:modified xsi:type="dcterms:W3CDTF">2024-04-25T10:59:30Z</dcterms:modified>
</cp:coreProperties>
</file>