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59" r:id="rId3"/>
    <p:sldId id="260" r:id="rId4"/>
    <p:sldId id="261" r:id="rId5"/>
    <p:sldId id="262" r:id="rId6"/>
    <p:sldId id="263" r:id="rId7"/>
    <p:sldId id="264" r:id="rId8"/>
    <p:sldId id="265" r:id="rId9"/>
    <p:sldId id="266" r:id="rId10"/>
    <p:sldId id="258"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41078" autoAdjust="0"/>
    <p:restoredTop sz="86418" autoAdjust="0"/>
  </p:normalViewPr>
  <p:slideViewPr>
    <p:cSldViewPr snapToGrid="0" showGuides="1">
      <p:cViewPr varScale="1">
        <p:scale>
          <a:sx n="45" d="100"/>
          <a:sy n="45" d="100"/>
        </p:scale>
        <p:origin x="76" y="268"/>
      </p:cViewPr>
      <p:guideLst>
        <p:guide orient="horz" pos="2160"/>
        <p:guide pos="3840"/>
      </p:guideLst>
    </p:cSldViewPr>
  </p:slideViewPr>
  <p:outlineViewPr>
    <p:cViewPr>
      <p:scale>
        <a:sx n="25" d="100"/>
        <a:sy n="25" d="100"/>
      </p:scale>
      <p:origin x="0" y="-6319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63425" cy="1495425"/>
          </a:xfrm>
          <a:prstGeom prst="rect">
            <a:avLst/>
          </a:prstGeom>
        </p:spPr>
      </p:pic>
      <p:pic>
        <p:nvPicPr>
          <p:cNvPr id="3" name="图片 2"/>
          <p:cNvPicPr>
            <a:picLocks noChangeAspect="1"/>
          </p:cNvPicPr>
          <p:nvPr/>
        </p:nvPicPr>
        <p:blipFill>
          <a:blip r:embed="rId3"/>
          <a:stretch>
            <a:fillRect/>
          </a:stretch>
        </p:blipFill>
        <p:spPr>
          <a:xfrm>
            <a:off x="0" y="6086474"/>
            <a:ext cx="12077700" cy="771525"/>
          </a:xfrm>
          <a:prstGeom prst="rect">
            <a:avLst/>
          </a:prstGeom>
        </p:spPr>
      </p:pic>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标题 8"/>
          <p:cNvSpPr>
            <a:spLocks noGrp="1"/>
          </p:cNvSpPr>
          <p:nvPr>
            <p:ph type="ctrTitle"/>
          </p:nvPr>
        </p:nvSpPr>
        <p:spPr>
          <a:xfrm>
            <a:off x="914400" y="1752602"/>
            <a:ext cx="10363200" cy="1829761"/>
          </a:xfrm>
        </p:spPr>
        <p:txBody>
          <a:bodyPr vert="horz" anchor="ctr">
            <a:normAutofit/>
            <a:scene3d>
              <a:camera prst="orthographicFront"/>
              <a:lightRig rig="soft" dir="t"/>
            </a:scene3d>
            <a:sp3d prstMaterial="softEdge">
              <a:bevelT w="25400" h="25400"/>
            </a:sp3d>
          </a:bodyPr>
          <a:lstStyle>
            <a:lvl1pPr algn="ctr">
              <a:defRPr sz="4800" b="1">
                <a:solidFill>
                  <a:srgbClr val="FF0000"/>
                </a:solidFill>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17" name="副标题 16"/>
          <p:cNvSpPr>
            <a:spLocks noGrp="1"/>
          </p:cNvSpPr>
          <p:nvPr>
            <p:ph type="subTitle" idx="1"/>
          </p:nvPr>
        </p:nvSpPr>
        <p:spPr>
          <a:xfrm>
            <a:off x="914400" y="3611607"/>
            <a:ext cx="10363200" cy="1199704"/>
          </a:xfrm>
        </p:spPr>
        <p:txBody>
          <a:bodyPr lIns="45720" rIns="45720" anchor="ctr"/>
          <a:lstStyle>
            <a:lvl1pPr marL="0" marR="64135" indent="0" algn="ctr">
              <a:buNone/>
              <a:defRPr b="1">
                <a:solidFill>
                  <a:srgbClr val="0070C0"/>
                </a:solidFill>
                <a:effectLst>
                  <a:outerShdw blurRad="38100" dist="38100" dir="2700000" algn="tl">
                    <a:srgbClr val="000000">
                      <a:alpha val="43137"/>
                    </a:srgbClr>
                  </a:outerShdw>
                </a:effectLst>
                <a:latin typeface="仿宋_GB2312" pitchFamily="49" charset="-122"/>
                <a:ea typeface="仿宋_GB2312"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dirty="0"/>
          </a:p>
        </p:txBody>
      </p:sp>
      <p:sp>
        <p:nvSpPr>
          <p:cNvPr id="11" name="日期占位符 9"/>
          <p:cNvSpPr>
            <a:spLocks noGrp="1"/>
          </p:cNvSpPr>
          <p:nvPr>
            <p:ph type="dt" sz="half" idx="2"/>
          </p:nvPr>
        </p:nvSpPr>
        <p:spPr>
          <a:xfrm>
            <a:off x="3508788" y="6416783"/>
            <a:ext cx="2560320" cy="365760"/>
          </a:xfrm>
          <a:prstGeom prst="rect">
            <a:avLst/>
          </a:prstGeom>
        </p:spPr>
        <p:txBody>
          <a:bodyPr vert="horz" anchor="b"/>
          <a:lstStyle>
            <a:lvl1pPr algn="l" eaLnBrk="1" latinLnBrk="0" hangingPunct="1">
              <a:defRPr kumimoji="0" sz="1000">
                <a:solidFill>
                  <a:schemeClr val="tx1"/>
                </a:solidFill>
              </a:defRPr>
            </a:lvl1pPr>
          </a:lstStyle>
          <a:p>
            <a:fld id="{2AC1D7AC-D3E9-4616-80D2-C66C0E1BB333}" type="datetimeFigureOut">
              <a:rPr lang="zh-CN" altLang="en-US" smtClean="0"/>
              <a:t>2024/4/30</a:t>
            </a:fld>
            <a:endParaRPr lang="zh-CN" altLang="en-US"/>
          </a:p>
        </p:txBody>
      </p:sp>
      <p:sp>
        <p:nvSpPr>
          <p:cNvPr id="12" name="页脚占位符 21"/>
          <p:cNvSpPr>
            <a:spLocks noGrp="1"/>
          </p:cNvSpPr>
          <p:nvPr>
            <p:ph type="ftr" sz="quarter" idx="3"/>
          </p:nvPr>
        </p:nvSpPr>
        <p:spPr>
          <a:xfrm>
            <a:off x="379509" y="6416784"/>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4" name="灯片编号占位符 17"/>
          <p:cNvSpPr>
            <a:spLocks noGrp="1"/>
          </p:cNvSpPr>
          <p:nvPr>
            <p:ph type="sldNum" sz="quarter" idx="4"/>
          </p:nvPr>
        </p:nvSpPr>
        <p:spPr>
          <a:xfrm>
            <a:off x="6069108" y="6416784"/>
            <a:ext cx="487680" cy="365125"/>
          </a:xfrm>
          <a:prstGeom prst="rect">
            <a:avLst/>
          </a:prstGeom>
        </p:spPr>
        <p:txBody>
          <a:bodyPr vert="horz" anchor="b"/>
          <a:lstStyle>
            <a:lvl1pPr algn="r" eaLnBrk="1" latinLnBrk="0" hangingPunct="1">
              <a:defRPr kumimoji="0" sz="1000" b="0">
                <a:solidFill>
                  <a:schemeClr val="tx1"/>
                </a:solidFill>
              </a:defRPr>
            </a:lvl1pPr>
          </a:lstStyle>
          <a:p>
            <a:fld id="{74A6FDDD-3B69-4016-9B56-C2AE17A33531}" type="slidenum">
              <a:rPr lang="zh-CN" altLang="en-US" smtClean="0"/>
              <a:t>‹#›</a:t>
            </a:fld>
            <a:endParaRPr lang="zh-CN" altLang="en-US"/>
          </a:p>
        </p:txBody>
      </p:sp>
    </p:spTree>
    <p:extLst>
      <p:ext uri="{BB962C8B-B14F-4D97-AF65-F5344CB8AC3E}">
        <p14:creationId xmlns:p14="http://schemas.microsoft.com/office/powerpoint/2010/main" val="9657221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2AC1D7AC-D3E9-4616-80D2-C66C0E1BB333}"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FDDD-3B69-4016-9B56-C2AE17A33531}" type="slidenum">
              <a:rPr lang="zh-CN" altLang="en-US" smtClean="0"/>
              <a:t>‹#›</a:t>
            </a:fld>
            <a:endParaRPr lang="zh-CN" altLang="en-US"/>
          </a:p>
        </p:txBody>
      </p:sp>
    </p:spTree>
    <p:extLst>
      <p:ext uri="{BB962C8B-B14F-4D97-AF65-F5344CB8AC3E}">
        <p14:creationId xmlns:p14="http://schemas.microsoft.com/office/powerpoint/2010/main" val="1267950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548681"/>
            <a:ext cx="2369960" cy="5318721"/>
          </a:xfrm>
        </p:spPr>
        <p:txBody>
          <a:bodyPr vert="eaVert"/>
          <a:lstStyle/>
          <a:p>
            <a:r>
              <a:rPr kumimoji="0" lang="zh-CN" altLang="en-US"/>
              <a:t>单击此处编辑母版标题样式</a:t>
            </a:r>
            <a:endParaRPr kumimoji="0" lang="en-US" dirty="0"/>
          </a:p>
        </p:txBody>
      </p:sp>
      <p:sp>
        <p:nvSpPr>
          <p:cNvPr id="3" name="竖排文字占位符 2"/>
          <p:cNvSpPr>
            <a:spLocks noGrp="1"/>
          </p:cNvSpPr>
          <p:nvPr>
            <p:ph type="body" orient="vert" idx="1"/>
          </p:nvPr>
        </p:nvSpPr>
        <p:spPr>
          <a:xfrm>
            <a:off x="609600" y="548680"/>
            <a:ext cx="8432800" cy="531872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2AC1D7AC-D3E9-4616-80D2-C66C0E1BB333}"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FDDD-3B69-4016-9B56-C2AE17A33531}" type="slidenum">
              <a:rPr lang="zh-CN" altLang="en-US" smtClean="0"/>
              <a:t>‹#›</a:t>
            </a:fld>
            <a:endParaRPr lang="zh-CN" altLang="en-US"/>
          </a:p>
        </p:txBody>
      </p:sp>
    </p:spTree>
    <p:extLst>
      <p:ext uri="{BB962C8B-B14F-4D97-AF65-F5344CB8AC3E}">
        <p14:creationId xmlns:p14="http://schemas.microsoft.com/office/powerpoint/2010/main" val="4196469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680A3E-16F6-4D38-9DAB-0D39F157A5AA}"/>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5E5C4EB-E77B-4DD4-B84D-DEB3728E241D}"/>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676E6DC-3D4D-474F-A9EA-BDD4F82831E2}"/>
              </a:ext>
            </a:extLst>
          </p:cNvPr>
          <p:cNvSpPr>
            <a:spLocks noGrp="1"/>
          </p:cNvSpPr>
          <p:nvPr>
            <p:ph type="dt" sz="half" idx="10"/>
          </p:nvPr>
        </p:nvSpPr>
        <p:spPr/>
        <p:txBody>
          <a:bodyPr/>
          <a:lstStyle/>
          <a:p>
            <a:fld id="{2AC1D7AC-D3E9-4616-80D2-C66C0E1BB333}" type="datetimeFigureOut">
              <a:rPr lang="zh-CN" altLang="en-US" smtClean="0"/>
              <a:t>2024/4/30</a:t>
            </a:fld>
            <a:endParaRPr lang="zh-CN" altLang="en-US"/>
          </a:p>
        </p:txBody>
      </p:sp>
      <p:sp>
        <p:nvSpPr>
          <p:cNvPr id="5" name="页脚占位符 4">
            <a:extLst>
              <a:ext uri="{FF2B5EF4-FFF2-40B4-BE49-F238E27FC236}">
                <a16:creationId xmlns:a16="http://schemas.microsoft.com/office/drawing/2014/main" id="{F1E44E1F-D41B-4636-BB95-2AB6E60E36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5B3D517-61C5-4721-8B21-F26B535D60C0}"/>
              </a:ext>
            </a:extLst>
          </p:cNvPr>
          <p:cNvSpPr>
            <a:spLocks noGrp="1"/>
          </p:cNvSpPr>
          <p:nvPr>
            <p:ph type="sldNum" sz="quarter" idx="12"/>
          </p:nvPr>
        </p:nvSpPr>
        <p:spPr/>
        <p:txBody>
          <a:bodyPr/>
          <a:lstStyle/>
          <a:p>
            <a:fld id="{74A6FDDD-3B69-4016-9B56-C2AE17A33531}" type="slidenum">
              <a:rPr lang="zh-CN" altLang="en-US" smtClean="0"/>
              <a:t>‹#›</a:t>
            </a:fld>
            <a:endParaRPr lang="zh-CN" altLang="en-US"/>
          </a:p>
        </p:txBody>
      </p:sp>
    </p:spTree>
    <p:extLst>
      <p:ext uri="{BB962C8B-B14F-4D97-AF65-F5344CB8AC3E}">
        <p14:creationId xmlns:p14="http://schemas.microsoft.com/office/powerpoint/2010/main" val="107128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971200" y="6408000"/>
            <a:ext cx="2560320" cy="365760"/>
          </a:xfrm>
        </p:spPr>
        <p:txBody>
          <a:bodyPr/>
          <a:lstStyle/>
          <a:p>
            <a:fld id="{2AC1D7AC-D3E9-4616-80D2-C66C0E1BB333}" type="datetimeFigureOut">
              <a:rPr lang="zh-CN" altLang="en-US" smtClean="0"/>
              <a:t>2024/4/30</a:t>
            </a:fld>
            <a:endParaRPr lang="zh-CN" altLang="en-US"/>
          </a:p>
        </p:txBody>
      </p:sp>
      <p:sp>
        <p:nvSpPr>
          <p:cNvPr id="5" name="页脚占位符 4"/>
          <p:cNvSpPr>
            <a:spLocks noGrp="1"/>
          </p:cNvSpPr>
          <p:nvPr>
            <p:ph type="ftr" sz="quarter" idx="11"/>
          </p:nvPr>
        </p:nvSpPr>
        <p:spPr>
          <a:xfrm>
            <a:off x="5841601" y="6408001"/>
            <a:ext cx="3134241" cy="365125"/>
          </a:xfrm>
        </p:spPr>
        <p:txBody>
          <a:bodyPr/>
          <a:lstStyle/>
          <a:p>
            <a:endParaRPr lang="zh-CN" altLang="en-US"/>
          </a:p>
        </p:txBody>
      </p:sp>
      <p:sp>
        <p:nvSpPr>
          <p:cNvPr id="6" name="灯片编号占位符 5"/>
          <p:cNvSpPr>
            <a:spLocks noGrp="1"/>
          </p:cNvSpPr>
          <p:nvPr>
            <p:ph type="sldNum" sz="quarter" idx="12"/>
          </p:nvPr>
        </p:nvSpPr>
        <p:spPr>
          <a:xfrm>
            <a:off x="11529600" y="6408001"/>
            <a:ext cx="487680" cy="365125"/>
          </a:xfrm>
        </p:spPr>
        <p:txBody>
          <a:bodyPr/>
          <a:lstStyle/>
          <a:p>
            <a:fld id="{74A6FDDD-3B69-4016-9B56-C2AE17A33531}" type="slidenum">
              <a:rPr lang="zh-CN" altLang="en-US" smtClean="0"/>
              <a:t>‹#›</a:t>
            </a:fld>
            <a:endParaRPr lang="zh-CN" altLang="en-US"/>
          </a:p>
        </p:txBody>
      </p:sp>
      <p:sp>
        <p:nvSpPr>
          <p:cNvPr id="7"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a:t>单击此处编辑母版标题样式</a:t>
            </a:r>
            <a:endParaRPr kumimoji="0" lang="en-US" dirty="0"/>
          </a:p>
        </p:txBody>
      </p:sp>
      <p:sp>
        <p:nvSpPr>
          <p:cNvPr id="8"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dirty="0"/>
          </a:p>
        </p:txBody>
      </p:sp>
    </p:spTree>
    <p:extLst>
      <p:ext uri="{BB962C8B-B14F-4D97-AF65-F5344CB8AC3E}">
        <p14:creationId xmlns:p14="http://schemas.microsoft.com/office/powerpoint/2010/main" val="4234911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latin typeface="宋体" panose="02010600030101010101" pitchFamily="2" charset="-122"/>
                <a:ea typeface="宋体" panose="02010600030101010101" pitchFamily="2"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编辑母版文本样式</a:t>
            </a:r>
          </a:p>
        </p:txBody>
      </p:sp>
      <p:sp>
        <p:nvSpPr>
          <p:cNvPr id="4" name="日期占位符 3"/>
          <p:cNvSpPr>
            <a:spLocks noGrp="1"/>
          </p:cNvSpPr>
          <p:nvPr>
            <p:ph type="dt" sz="half" idx="10"/>
          </p:nvPr>
        </p:nvSpPr>
        <p:spPr/>
        <p:txBody>
          <a:bodyPr/>
          <a:lstStyle/>
          <a:p>
            <a:fld id="{2AC1D7AC-D3E9-4616-80D2-C66C0E1BB333}"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FDDD-3B69-4016-9B56-C2AE17A33531}" type="slidenum">
              <a:rPr lang="zh-CN" altLang="en-US" smtClean="0"/>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extLst>
      <p:ext uri="{BB962C8B-B14F-4D97-AF65-F5344CB8AC3E}">
        <p14:creationId xmlns:p14="http://schemas.microsoft.com/office/powerpoint/2010/main" val="10956741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内容占位符 3"/>
          <p:cNvSpPr>
            <a:spLocks noGrp="1"/>
          </p:cNvSpPr>
          <p:nvPr>
            <p:ph sz="half" idx="2"/>
          </p:nvPr>
        </p:nvSpPr>
        <p:spPr>
          <a:xfrm>
            <a:off x="6197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p:txBody>
          <a:bodyPr/>
          <a:lstStyle/>
          <a:p>
            <a:fld id="{2AC1D7AC-D3E9-4616-80D2-C66C0E1BB333}"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A6FDDD-3B69-4016-9B56-C2AE17A33531}" type="slidenum">
              <a:rPr lang="zh-CN" altLang="en-US" smtClean="0"/>
              <a:t>‹#›</a:t>
            </a:fld>
            <a:endParaRPr lang="zh-CN" altLang="en-US"/>
          </a:p>
        </p:txBody>
      </p:sp>
      <p:sp>
        <p:nvSpPr>
          <p:cNvPr id="8" name="标题 7"/>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1682477733"/>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68276" y="6115050"/>
            <a:ext cx="11849100" cy="742950"/>
          </a:xfrm>
          <a:prstGeom prst="rect">
            <a:avLst/>
          </a:prstGeom>
        </p:spPr>
      </p:pic>
      <p:sp>
        <p:nvSpPr>
          <p:cNvPr id="2" name="标题 1"/>
          <p:cNvSpPr>
            <a:spLocks noGrp="1"/>
          </p:cNvSpPr>
          <p:nvPr>
            <p:ph type="title"/>
          </p:nvPr>
        </p:nvSpPr>
        <p:spPr>
          <a:xfrm>
            <a:off x="623392" y="332656"/>
            <a:ext cx="10972800" cy="936104"/>
          </a:xfrm>
        </p:spPr>
        <p:txBody>
          <a:bodyPr anchor="ctr"/>
          <a:lstStyle>
            <a:lvl1pPr>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609600" y="52560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4" name="文本占位符 3"/>
          <p:cNvSpPr>
            <a:spLocks noGrp="1"/>
          </p:cNvSpPr>
          <p:nvPr>
            <p:ph type="body" sz="half" idx="3"/>
          </p:nvPr>
        </p:nvSpPr>
        <p:spPr>
          <a:xfrm>
            <a:off x="6193369" y="52560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5" name="内容占位符 4"/>
          <p:cNvSpPr>
            <a:spLocks noGrp="1"/>
          </p:cNvSpPr>
          <p:nvPr>
            <p:ph sz="quarter" idx="2"/>
          </p:nvPr>
        </p:nvSpPr>
        <p:spPr>
          <a:xfrm>
            <a:off x="609600" y="1340769"/>
            <a:ext cx="5386917" cy="3874183"/>
          </a:xfrm>
          <a:ln>
            <a:noFill/>
            <a:prstDash val="sysDash"/>
            <a:miter lim="800000"/>
          </a:ln>
        </p:spPr>
        <p:txBody>
          <a:bodyPr/>
          <a:lstStyle>
            <a:lvl1pPr>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6" name="内容占位符 5"/>
          <p:cNvSpPr>
            <a:spLocks noGrp="1"/>
          </p:cNvSpPr>
          <p:nvPr>
            <p:ph sz="quarter" idx="4"/>
          </p:nvPr>
        </p:nvSpPr>
        <p:spPr>
          <a:xfrm>
            <a:off x="6193368" y="1340768"/>
            <a:ext cx="5389033" cy="3874182"/>
          </a:xfrm>
          <a:ln>
            <a:noFill/>
            <a:prstDash val="sysDash"/>
            <a:miter lim="800000"/>
          </a:ln>
        </p:spPr>
        <p:txBody>
          <a:bodyPr/>
          <a:lstStyle>
            <a:lvl1pPr>
              <a:spcBef>
                <a:spcPts val="0"/>
              </a:spcBef>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7" name="日期占位符 6"/>
          <p:cNvSpPr>
            <a:spLocks noGrp="1"/>
          </p:cNvSpPr>
          <p:nvPr>
            <p:ph type="dt" sz="half" idx="10"/>
          </p:nvPr>
        </p:nvSpPr>
        <p:spPr/>
        <p:txBody>
          <a:bodyPr/>
          <a:lstStyle/>
          <a:p>
            <a:fld id="{2AC1D7AC-D3E9-4616-80D2-C66C0E1BB333}" type="datetimeFigureOut">
              <a:rPr lang="zh-CN" altLang="en-US" smtClean="0"/>
              <a:t>2024/4/30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A6FDDD-3B69-4016-9B56-C2AE17A33531}" type="slidenum">
              <a:rPr lang="zh-CN" altLang="en-US" smtClean="0"/>
              <a:t>‹#›</a:t>
            </a:fld>
            <a:endParaRPr lang="zh-CN" altLang="en-US"/>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051780506"/>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AC1D7AC-D3E9-4616-80D2-C66C0E1BB333}" type="datetimeFigureOut">
              <a:rPr lang="zh-CN" altLang="en-US" smtClean="0"/>
              <a:t>2024/4/30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A6FDDD-3B69-4016-9B56-C2AE17A33531}" type="slidenum">
              <a:rPr lang="zh-CN" altLang="en-US" smtClean="0"/>
              <a:t>‹#›</a:t>
            </a:fld>
            <a:endParaRPr lang="zh-CN" altLang="en-US"/>
          </a:p>
        </p:txBody>
      </p:sp>
      <p:sp>
        <p:nvSpPr>
          <p:cNvPr id="6" name="标题 5"/>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928355858"/>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AC1D7AC-D3E9-4616-80D2-C66C0E1BB333}" type="datetimeFigureOut">
              <a:rPr lang="zh-CN" altLang="en-US" smtClean="0"/>
              <a:t>2024/4/30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A6FDDD-3B69-4016-9B56-C2AE17A33531}" type="slidenum">
              <a:rPr lang="zh-CN" altLang="en-US" smtClean="0"/>
              <a:t>‹#›</a:t>
            </a:fld>
            <a:endParaRPr lang="zh-CN" altLang="en-US"/>
          </a:p>
        </p:txBody>
      </p:sp>
    </p:spTree>
    <p:extLst>
      <p:ext uri="{BB962C8B-B14F-4D97-AF65-F5344CB8AC3E}">
        <p14:creationId xmlns:p14="http://schemas.microsoft.com/office/powerpoint/2010/main" val="3149123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74624" y="6115050"/>
            <a:ext cx="11849100" cy="742950"/>
          </a:xfrm>
          <a:prstGeom prst="rect">
            <a:avLst/>
          </a:prstGeom>
        </p:spPr>
      </p:pic>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atin typeface="宋体" panose="02010600030101010101" pitchFamily="2" charset="-122"/>
                <a:ea typeface="宋体" panose="02010600030101010101" pitchFamily="2"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a:t>编辑母版文本样式</a:t>
            </a:r>
          </a:p>
        </p:txBody>
      </p:sp>
      <p:sp>
        <p:nvSpPr>
          <p:cNvPr id="4" name="内容占位符 3"/>
          <p:cNvSpPr>
            <a:spLocks noGrp="1"/>
          </p:cNvSpPr>
          <p:nvPr>
            <p:ph sz="half" idx="1"/>
          </p:nvPr>
        </p:nvSpPr>
        <p:spPr>
          <a:xfrm>
            <a:off x="1219200" y="404664"/>
            <a:ext cx="9973056" cy="4441656"/>
          </a:xfrm>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sz="20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a:xfrm>
            <a:off x="8969376" y="6407944"/>
            <a:ext cx="2560320" cy="365760"/>
          </a:xfrm>
        </p:spPr>
        <p:txBody>
          <a:bodyPr/>
          <a:lstStyle/>
          <a:p>
            <a:fld id="{2AC1D7AC-D3E9-4616-80D2-C66C0E1BB333}"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A6FDDD-3B69-4016-9B56-C2AE17A33531}" type="slidenum">
              <a:rPr lang="zh-CN" altLang="en-US" smtClean="0"/>
              <a:t>‹#›</a:t>
            </a:fld>
            <a:endParaRPr lang="zh-CN" altLang="en-US"/>
          </a:p>
        </p:txBody>
      </p:sp>
      <p:pic>
        <p:nvPicPr>
          <p:cNvPr id="11"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27457174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174624" y="6115050"/>
            <a:ext cx="11849100" cy="742950"/>
          </a:xfrm>
          <a:prstGeom prst="rect">
            <a:avLst/>
          </a:prstGeom>
        </p:spPr>
      </p:pic>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a:t>编辑母版文本样式</a:t>
            </a:r>
          </a:p>
        </p:txBody>
      </p:sp>
      <p:sp>
        <p:nvSpPr>
          <p:cNvPr id="3" name="图片占位符 2"/>
          <p:cNvSpPr>
            <a:spLocks noGrp="1"/>
          </p:cNvSpPr>
          <p:nvPr>
            <p:ph type="pic" idx="1"/>
          </p:nvPr>
        </p:nvSpPr>
        <p:spPr>
          <a:xfrm>
            <a:off x="304800" y="548680"/>
            <a:ext cx="11582400" cy="4030408"/>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2AC1D7AC-D3E9-4616-80D2-C66C0E1BB333}" type="datetimeFigureOut">
              <a:rPr lang="zh-CN" altLang="en-US" smtClean="0"/>
              <a:t>2024/4/30</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74A6FDDD-3B69-4016-9B56-C2AE17A33531}" type="slidenum">
              <a:rPr lang="zh-CN" altLang="en-US" smtClean="0"/>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a:t>单击此处编辑母版标题样式</a:t>
            </a:r>
            <a:endParaRPr kumimoji="0" lang="en-US" dirty="0"/>
          </a:p>
        </p:txBody>
      </p: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05141205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4"/>
          <a:stretch>
            <a:fillRect/>
          </a:stretch>
        </p:blipFill>
        <p:spPr>
          <a:xfrm>
            <a:off x="174624" y="6115050"/>
            <a:ext cx="11849100" cy="742950"/>
          </a:xfrm>
          <a:prstGeom prst="rect">
            <a:avLst/>
          </a:prstGeom>
        </p:spPr>
      </p:pic>
      <p:sp>
        <p:nvSpPr>
          <p:cNvPr id="9"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dirty="0"/>
              <a:t>单击此处编辑母版标题样式</a:t>
            </a:r>
            <a:endParaRPr kumimoji="0" lang="en-US" dirty="0"/>
          </a:p>
        </p:txBody>
      </p:sp>
      <p:sp>
        <p:nvSpPr>
          <p:cNvPr id="30"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lstStyle>
          <a:p>
            <a:fld id="{2AC1D7AC-D3E9-4616-80D2-C66C0E1BB333}" type="datetimeFigureOut">
              <a:rPr lang="zh-CN" altLang="en-US" smtClean="0"/>
              <a:t>2024/4/30</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lstStyle>
          <a:p>
            <a:fld id="{74A6FDDD-3B69-4016-9B56-C2AE17A33531}" type="slidenum">
              <a:rPr lang="zh-CN" altLang="en-US" smtClean="0"/>
              <a:t>‹#›</a:t>
            </a:fld>
            <a:endParaRPr lang="zh-CN" altLang="en-US"/>
          </a:p>
        </p:txBody>
      </p:sp>
      <p:pic>
        <p:nvPicPr>
          <p:cNvPr id="3" name="Picture 3"/>
          <p:cNvPicPr>
            <a:picLocks noChangeAspect="1" noChangeArrowheads="1"/>
          </p:cNvPicPr>
          <p:nvPr/>
        </p:nvPicPr>
        <p:blipFill>
          <a:blip r:embed="rId15"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13337295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b="1" kern="1200">
          <a:solidFill>
            <a:schemeClr val="tx1"/>
          </a:solidFill>
          <a:latin typeface="宋体" panose="02010600030101010101" pitchFamily="2" charset="-122"/>
          <a:ea typeface="宋体" panose="02010600030101010101" pitchFamily="2" charset="-122"/>
          <a:cs typeface="+mn-cs"/>
        </a:defRPr>
      </a:lvl1pPr>
      <a:lvl2pPr marL="621665" indent="-228600" algn="l" rtl="0" eaLnBrk="1" latinLnBrk="0" hangingPunct="1">
        <a:spcBef>
          <a:spcPts val="325"/>
        </a:spcBef>
        <a:buClr>
          <a:schemeClr val="accent1"/>
        </a:buClr>
        <a:buFont typeface="Verdana" panose="020B0604030504040204"/>
        <a:buChar char="◦"/>
        <a:defRPr kumimoji="0" sz="2300" b="1" kern="1200">
          <a:solidFill>
            <a:schemeClr val="tx1"/>
          </a:solidFill>
          <a:latin typeface="宋体" panose="02010600030101010101" pitchFamily="2" charset="-122"/>
          <a:ea typeface="宋体" panose="02010600030101010101" pitchFamily="2" charset="-122"/>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b="1" kern="1200">
          <a:solidFill>
            <a:schemeClr val="tx1"/>
          </a:solidFill>
          <a:latin typeface="宋体" panose="02010600030101010101" pitchFamily="2" charset="-122"/>
          <a:ea typeface="宋体" panose="02010600030101010101" pitchFamily="2" charset="-122"/>
          <a:cs typeface="+mn-cs"/>
        </a:defRPr>
      </a:lvl3pPr>
      <a:lvl4pPr marL="1143000" indent="-228600" algn="l" rtl="0" eaLnBrk="1" latinLnBrk="0" hangingPunct="1">
        <a:spcBef>
          <a:spcPts val="350"/>
        </a:spcBef>
        <a:buClr>
          <a:schemeClr val="accent2"/>
        </a:buClr>
        <a:buFont typeface="Wingdings 2" panose="05020102010507070707"/>
        <a:buChar char=""/>
        <a:defRPr kumimoji="0" sz="1900" b="1" kern="1200">
          <a:solidFill>
            <a:schemeClr val="tx1"/>
          </a:solidFill>
          <a:latin typeface="宋体" panose="02010600030101010101" pitchFamily="2" charset="-122"/>
          <a:ea typeface="宋体" panose="02010600030101010101" pitchFamily="2" charset="-122"/>
          <a:cs typeface="+mn-cs"/>
        </a:defRPr>
      </a:lvl4pPr>
      <a:lvl5pPr marL="1371600" indent="-228600" algn="l" rtl="0" eaLnBrk="1" latinLnBrk="0" hangingPunct="1">
        <a:spcBef>
          <a:spcPts val="350"/>
        </a:spcBef>
        <a:buClr>
          <a:schemeClr val="accent2"/>
        </a:buClr>
        <a:buFont typeface="Wingdings 2" panose="05020102010507070707"/>
        <a:buChar char=""/>
        <a:defRPr kumimoji="0" sz="1800" b="1" kern="1200">
          <a:solidFill>
            <a:schemeClr val="tx1"/>
          </a:solidFill>
          <a:latin typeface="宋体" panose="02010600030101010101" pitchFamily="2" charset="-122"/>
          <a:ea typeface="宋体" panose="02010600030101010101" pitchFamily="2" charset="-122"/>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F35301-16E3-4672-BA31-8EF2484918E4}"/>
              </a:ext>
            </a:extLst>
          </p:cNvPr>
          <p:cNvSpPr>
            <a:spLocks noGrp="1"/>
          </p:cNvSpPr>
          <p:nvPr>
            <p:ph type="ctrTitle"/>
          </p:nvPr>
        </p:nvSpPr>
        <p:spPr/>
        <p:txBody>
          <a:bodyPr vert="horz" anchor="ctr">
            <a:normAutofit/>
            <a:scene3d>
              <a:camera prst="orthographicFront"/>
              <a:lightRig rig="soft" dir="t"/>
            </a:scene3d>
            <a:sp3d prstMaterial="softEdge">
              <a:bevelT w="25400" h="25400"/>
            </a:sp3d>
          </a:bodyPr>
          <a:lstStyle/>
          <a:p>
            <a:r>
              <a:rPr lang="zh-CN" altLang="en-US" b="0" kern="2200" dirty="0">
                <a:latin typeface="Times New Roman" panose="02020603050405020304" pitchFamily="18" charset="0"/>
                <a:ea typeface="宋体" panose="02010600030101010101" pitchFamily="2" charset="-122"/>
              </a:rPr>
              <a:t>第二章  社会救助法规与政策</a:t>
            </a:r>
          </a:p>
        </p:txBody>
      </p:sp>
      <p:sp>
        <p:nvSpPr>
          <p:cNvPr id="4" name="副标题 3">
            <a:extLst>
              <a:ext uri="{FF2B5EF4-FFF2-40B4-BE49-F238E27FC236}">
                <a16:creationId xmlns:a16="http://schemas.microsoft.com/office/drawing/2014/main" id="{2B75C38F-0909-4AFF-81BB-8CDC27250AC5}"/>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012661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AE991B-E4CA-4ECC-BBCB-021F7EF13FA5}"/>
              </a:ext>
            </a:extLst>
          </p:cNvPr>
          <p:cNvSpPr>
            <a:spLocks noGrp="1"/>
          </p:cNvSpPr>
          <p:nvPr>
            <p:ph type="title"/>
          </p:nvPr>
        </p:nvSpPr>
        <p:spPr/>
        <p:txBody>
          <a:bodyPr/>
          <a:lstStyle/>
          <a:p>
            <a:pPr marR="0" rtl="0"/>
            <a:r>
              <a:rPr lang="zh-CN" altLang="en-US" b="0" i="0" u="none" strike="noStrike" kern="2200" baseline="0" dirty="0">
                <a:solidFill>
                  <a:srgbClr val="000000"/>
                </a:solidFill>
                <a:latin typeface="微软雅黑" panose="020B0503020204020204" pitchFamily="34" charset="-122"/>
                <a:ea typeface="微软雅黑" panose="020B0503020204020204" pitchFamily="34" charset="-122"/>
              </a:rPr>
              <a:t>第二节 各类社会救助的法规与政策</a:t>
            </a:r>
          </a:p>
        </p:txBody>
      </p:sp>
      <p:sp>
        <p:nvSpPr>
          <p:cNvPr id="3" name="文本占位符 2">
            <a:extLst>
              <a:ext uri="{FF2B5EF4-FFF2-40B4-BE49-F238E27FC236}">
                <a16:creationId xmlns:a16="http://schemas.microsoft.com/office/drawing/2014/main" id="{0AB114E1-ED57-42FA-998C-95E548DD465D}"/>
              </a:ext>
            </a:extLst>
          </p:cNvPr>
          <p:cNvSpPr>
            <a:spLocks noGrp="1"/>
          </p:cNvSpPr>
          <p:nvPr>
            <p:ph type="body" idx="1"/>
          </p:nvPr>
        </p:nvSpPr>
        <p:spPr/>
        <p:txBody>
          <a:bodyPr>
            <a:normAutofit/>
          </a:bodyPr>
          <a:lstStyle/>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社会工作者往往直接或间接面对各类人群开展工作，有必要掌握最低生活保障、特困人员供养、受灾人员救助、医疗救助、教育救助、住房救助、就业救助、临时救助和法律援助等九类社会救助的法规与政策，明确实践工作需要全面详细的管理规范，以提供专业科学化、人性化服务。</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590686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CB9ABB-9ED2-4F8F-BDE2-C95E60957B8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A141188-DBFA-4693-8DCB-D84390B4639D}"/>
              </a:ext>
            </a:extLst>
          </p:cNvPr>
          <p:cNvSpPr>
            <a:spLocks noGrp="1"/>
          </p:cNvSpPr>
          <p:nvPr>
            <p:ph type="body" idx="1"/>
          </p:nvPr>
        </p:nvSpPr>
        <p:spPr/>
        <p:txBody>
          <a:bodyPr>
            <a:normAutofit fontScale="77500" lnSpcReduction="20000"/>
          </a:bodyPr>
          <a:lstStyle/>
          <a:p>
            <a:pPr marR="0" lvl="0"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一、最低生活保障法规与政策</a:t>
            </a:r>
          </a:p>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（一）低保对象资格</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户籍状况、家庭收入和家庭财产是认定低保对象的三个基本要件。即，持有当地常住户口的居民，凡共同生活的家庭成员人均收入低于当地低保标准，且家庭财产状况符合当地人民政府规定条件的，可以申请低保。</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具体而言，</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第一，户籍状况。</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申请低保的必须是共同生活的家庭成员，主要包括配偶；父母和未成年子女；已成年但不能独立生活的子女，包括在校接受本科及以下学历教育的成年子女；其他具有法定赡养、扶养、抚养义务关系并长期共同居住的人员。但以下人员不计入共同生活的家庭成员：连续</a:t>
            </a:r>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年以上（含</a:t>
            </a:r>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年）脱离家庭独立生活的宗教教职人员；在监狱、劳动教养场所内服刑、劳动教养的人员；省级人民政府民政部门根据本条原则和有关程序认定的其他人员。</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另外，持有非农业户口的居民，可以申请城市低保；持有农业户口的居民，可以申请农村低保；取消农业和非农业户口划分的地区，原则上可以将申请人户籍所在地为城镇且居住超过一定期限、无承包土地、不参加农村集体经济收益分配等作为申请城市低保的户籍条件。</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第二，家庭收入。</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家庭收入是指共同生活的家庭成员在规定期限内的全部可支配收入。</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第三，家庭财产。</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家庭财产是指家庭成员拥有的全部动产和不动产。</a:t>
            </a:r>
          </a:p>
        </p:txBody>
      </p:sp>
    </p:spTree>
    <p:extLst>
      <p:ext uri="{BB962C8B-B14F-4D97-AF65-F5344CB8AC3E}">
        <p14:creationId xmlns:p14="http://schemas.microsoft.com/office/powerpoint/2010/main" val="4083349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2D3CBF-6095-4A10-BBA3-97810905E35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4B82451-A241-4C95-A026-AC0D5C8B6161}"/>
              </a:ext>
            </a:extLst>
          </p:cNvPr>
          <p:cNvSpPr>
            <a:spLocks noGrp="1"/>
          </p:cNvSpPr>
          <p:nvPr>
            <p:ph type="body" idx="1"/>
          </p:nvPr>
        </p:nvSpPr>
        <p:spPr/>
        <p:txBody>
          <a:bodyPr>
            <a:normAutofit fontScale="85000" lnSpcReduction="20000"/>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（二）低保的申请和审核</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申请低保应当以家庭为单位，由户主或者其代理人以户主的名义向户籍所在在地乡镇人民政府（街道办事处）提出书面申请。另外，受申请人委托，村（居）民委员会也可以代其向户籍所在地乡镇人民政府（街道办事处）提交低保书面申请及其相关材料。</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申请人有下列情况之一的，可以单独提出申请：</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困难家庭中丧失劳动能力且单独立户的成年重度残疾人；</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脱离家庭、在宗教场所居住三年以上的生活困难的宗教教职人员。</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申请人或者其家庭成员的户籍有下列情况之一的，可以按以下方式办理：</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经常居住地：在同一市县辖区内，申请人经常居住地与户籍所在地不一致的，根据市县人民政府的规定，申请人凭户籍所在地县级人民政府民政部门出具的未享受最低生活保障的证明，可以向经常居住地乡镇人民政府（街道办事处）提出申请。</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户主及多数家庭成员户籍地：户籍类别相同但家庭成员户口不在一起的家庭，应将户口迁移到一起后再提出申请。因特殊原因无法将户口迁移到一起的，可选择在户主或者其主要家庭成员的户籍所在地提出申请，户籍不在申请地的其他家庭成员分别提供各自户籍所在地县级人民政府民政部门出具的未享受低保的证明。</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农业、非农业户口分别申请：共同生活的家庭成员分别持有非农业户口和农业户口的，一般按户籍类别分别申请城市低保和农村低保。当前，多地对于低保申请开始实施“指尖办”即“互联网</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政务服务”的创新举措，低保申请人足不出户即可完成申请，让城乡低保申请更加便捷，申办效率进一步提升，信息也更加透明通畅。</a:t>
            </a:r>
            <a:r>
              <a:rPr lang="zh-CN" altLang="en-US" b="0" i="0" u="none" strike="noStrike" baseline="0" dirty="0">
                <a:solidFill>
                  <a:srgbClr val="333333"/>
                </a:solidFill>
                <a:latin typeface="宋体" panose="02010600030101010101" pitchFamily="2" charset="-122"/>
                <a:ea typeface="宋体" panose="02010600030101010101" pitchFamily="2" charset="-122"/>
              </a:rPr>
              <a:t>”</a:t>
            </a:r>
          </a:p>
          <a:p>
            <a:pPr lvl="3"/>
            <a:r>
              <a:rPr lang="zh-CN" altLang="en-US" b="0" dirty="0"/>
              <a:t> 低保申请实现“指尖办”值得推广</a:t>
            </a:r>
            <a:r>
              <a:rPr lang="en-US" altLang="zh-CN" b="0" dirty="0"/>
              <a:t>[N]. </a:t>
            </a:r>
            <a:r>
              <a:rPr lang="zh-CN" altLang="en-US" b="0" dirty="0"/>
              <a:t>四平日报，</a:t>
            </a:r>
            <a:r>
              <a:rPr lang="en-US" altLang="zh-CN" b="0" dirty="0"/>
              <a:t>2020</a:t>
            </a:r>
            <a:r>
              <a:rPr lang="zh-CN" altLang="en-US" b="0" dirty="0"/>
              <a:t>年</a:t>
            </a:r>
            <a:r>
              <a:rPr lang="en-US" altLang="zh-CN" b="0" dirty="0"/>
              <a:t>1</a:t>
            </a:r>
            <a:r>
              <a:rPr lang="zh-CN" altLang="en-US" b="0" dirty="0"/>
              <a:t>月</a:t>
            </a:r>
            <a:r>
              <a:rPr lang="en-US" altLang="zh-CN" b="0" dirty="0"/>
              <a:t>8</a:t>
            </a:r>
            <a:r>
              <a:rPr lang="zh-CN" altLang="en-US" b="0" dirty="0"/>
              <a:t>日，第</a:t>
            </a:r>
            <a:r>
              <a:rPr lang="en-US" altLang="zh-CN" b="0" dirty="0"/>
              <a:t>8</a:t>
            </a:r>
            <a:r>
              <a:rPr lang="zh-CN" altLang="en-US" b="0" dirty="0"/>
              <a:t>版。</a:t>
            </a:r>
            <a:endParaRPr lang="en-US" altLang="zh-CN" b="0" dirty="0"/>
          </a:p>
        </p:txBody>
      </p:sp>
    </p:spTree>
    <p:extLst>
      <p:ext uri="{BB962C8B-B14F-4D97-AF65-F5344CB8AC3E}">
        <p14:creationId xmlns:p14="http://schemas.microsoft.com/office/powerpoint/2010/main" val="1011854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F8C0D0-B12F-4260-8C53-E991F9D9507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8907BD7-0287-40B0-A4EB-BD1329F0C517}"/>
              </a:ext>
            </a:extLst>
          </p:cNvPr>
          <p:cNvSpPr>
            <a:spLocks noGrp="1"/>
          </p:cNvSpPr>
          <p:nvPr>
            <p:ph type="body" idx="1"/>
          </p:nvPr>
        </p:nvSpPr>
        <p:spPr/>
        <p:txBody>
          <a:bodyPr>
            <a:normAutofit/>
          </a:bodyPr>
          <a:lstStyle/>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申请人应当履行三方面义务：</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第一，按规定提交相关材料，书面声明家庭收入和财产状况，并签字确认；</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第二，履行授权核查家庭经济状况的相关手续；</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第三，承诺所提供的信息真实、完整。</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乡镇人民政府（街道办事处）应当对申请人或者其代理人提交的材料进行审查，材料齐备的，予以受理；材料不齐备的，应当一次性告知申请人或者其代理人补齐所有规定材料。另外，乡镇人民政府（街道办事处）应当及时受理低保申请，农村地区可以实行定期集中受理。</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申请低保时，申请人与低保经办人员和村（居）民委员会成员有近亲属关系的，应当如实申明。对已受理的低保经办人员和村（居）民委员会成员近亲属的低保申请，乡镇人民政府（街道办事处）应当进行单独登记。</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3595055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1AD0F3-39BC-4EDE-94AF-584A7B12598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8ECDA2F-7E70-4F44-A8F8-D59C785E3E86}"/>
              </a:ext>
            </a:extLst>
          </p:cNvPr>
          <p:cNvSpPr>
            <a:spLocks noGrp="1"/>
          </p:cNvSpPr>
          <p:nvPr>
            <p:ph type="body" idx="1"/>
          </p:nvPr>
        </p:nvSpPr>
        <p:spPr/>
        <p:txBody>
          <a:bodyPr>
            <a:normAutofit fontScale="77500" lnSpcReduction="20000"/>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（三）家庭经济状况调查</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该审核审批办法规定家庭经济状况是指申请人及其家庭成员拥有的全部可支配收入和家庭财产。</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其中，家庭可支配收入是指扣除缴纳的个人所得税及个人按规定缴纳的社会保障性支出后的收入。</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主要包括：</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）工资性收入。</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指因任职或者受雇而取得的工资、薪金、奖金、劳动分红、津贴、补贴以及与任职或者受雇有关的其他所得等。</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）家庭经营净（纯）收入。</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指从事生产、经营及有偿服务活动所得。包括从事种植、养殖、采集及加工等农林牧渔业的生产收入，从事工业、建筑业、手工业、交通运输业、批发和零售贸易业、餐饮业、文教卫生业和社会服务业等经营及有偿服务活动的收入等。</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）财产性收入。</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包括动产收入和不动产收入。动产收入是指出让无形资产、特许权等收入，储蓄存款利息、有价证券红利、储蓄性保险投资以及其他股息和红利等收入，集体财产收入分红和其他动产收入等。不动产收入是指转租承包土地经营权、出租或者出让房产以及其他不动产收入等。</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4</a:t>
            </a:r>
            <a:r>
              <a:rPr lang="zh-CN" altLang="en-US" b="0" i="0" u="none" strike="noStrike" baseline="0" dirty="0">
                <a:solidFill>
                  <a:srgbClr val="333333"/>
                </a:solidFill>
                <a:latin typeface="宋体" panose="02010600030101010101" pitchFamily="2" charset="-122"/>
                <a:ea typeface="等线 Light" panose="02010600030101010101" pitchFamily="2" charset="-122"/>
              </a:rPr>
              <a:t>）转移性收入。</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指国家、单位、社会团体对居民家庭的各种转移支付和居民家庭见的收入转移。包括赡养费、扶养费、抚养费、离退休金、失业保险金、社会救济金、遗属补助金、赔偿收入，接受遗产收入、接受捐赠（赠送）收入等。家庭财产主要包括：银行存款和有价证券；机动车辆（残疾人功能性补偿代步机动车辆除外）、船舶；房屋；债权及其他财产。</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4595620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09559-3BD3-49A1-A713-5330C90EC90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5F82EBB-EAF9-4824-AA95-0DE3A43D34A0}"/>
              </a:ext>
            </a:extLst>
          </p:cNvPr>
          <p:cNvSpPr>
            <a:spLocks noGrp="1"/>
          </p:cNvSpPr>
          <p:nvPr>
            <p:ph type="body" idx="1"/>
          </p:nvPr>
        </p:nvSpPr>
        <p:spPr/>
        <p:txBody>
          <a:bodyPr>
            <a:normAutofit fontScale="77500" lnSpcReduction="20000"/>
          </a:bodyPr>
          <a:lstStyle/>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乡镇人民政府（街道办事处）应当自受理低保申请之日起</a:t>
            </a:r>
            <a:r>
              <a:rPr lang="en-US" altLang="zh-CN" b="0" i="0" u="none" strike="noStrike" baseline="0" dirty="0">
                <a:solidFill>
                  <a:srgbClr val="333333"/>
                </a:solidFill>
                <a:latin typeface="宋体" panose="02010600030101010101" pitchFamily="2" charset="-122"/>
                <a:ea typeface="等线 Light" panose="02010600030101010101" pitchFamily="2" charset="-122"/>
              </a:rPr>
              <a:t>10</a:t>
            </a:r>
            <a:r>
              <a:rPr lang="zh-CN" altLang="en-US" b="0" i="0" u="none" strike="noStrike" baseline="0" dirty="0">
                <a:solidFill>
                  <a:srgbClr val="333333"/>
                </a:solidFill>
                <a:latin typeface="宋体" panose="02010600030101010101" pitchFamily="2" charset="-122"/>
                <a:ea typeface="等线 Light" panose="02010600030101010101" pitchFamily="2" charset="-122"/>
              </a:rPr>
              <a:t>个工作日内，在村（居）民委员会协助下，组织驻村干部、社区低保专干等工作人员对申请人家庭经济状况和实际生活情况逐一进行调查核实。每组调查人员不得少于</a:t>
            </a:r>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人。调查申请人家庭经济状况和实际生活情况，可以采取以下方式：</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）信息核对。</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县镇人民政府（街道办事处）通过县级以上人民政府民政部门与公安、人力资源社会保障、住房城乡建设、税务、金融、工商等部门和机构，对低保申请家庭的户籍、车辆、住房、社会保险、养老金、存款、证券、个体经营、住房公积金等收入和财产信息进行核对，并根据信息核对情况，对申请人家庭经济状况声明的真实性和完整性提出意见。</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）入户调查。</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调查人员到申请人家中了解其家庭收入、财产情况和吃、穿、住、用等实际生活状况；根据申请人声明的家庭收入和财产状况，了解其真实性和完整性。入户调结束后，调查人员应当填写家庭经济状况核查表，并由调查人员和申请人（被调查人）分别签字。</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）邻里访问。</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调查人员到申请人所在村（居）委员会和社区，走访了解其家庭收入、财产和实际生活状况。</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4</a:t>
            </a:r>
            <a:r>
              <a:rPr lang="zh-CN" altLang="en-US" b="0" i="0" u="none" strike="noStrike" baseline="0" dirty="0">
                <a:solidFill>
                  <a:srgbClr val="333333"/>
                </a:solidFill>
                <a:latin typeface="宋体" panose="02010600030101010101" pitchFamily="2" charset="-122"/>
                <a:ea typeface="等线 Light" panose="02010600030101010101" pitchFamily="2" charset="-122"/>
              </a:rPr>
              <a:t>）信函索证。</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调查人员以信函方式向相关单位和部门索取有关证明材料。</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5</a:t>
            </a:r>
            <a:r>
              <a:rPr lang="zh-CN" altLang="en-US" b="0" i="0" u="none" strike="noStrike" baseline="0" dirty="0">
                <a:solidFill>
                  <a:srgbClr val="333333"/>
                </a:solidFill>
                <a:latin typeface="宋体" panose="02010600030101010101" pitchFamily="2" charset="-122"/>
                <a:ea typeface="等线 Light" panose="02010600030101010101" pitchFamily="2" charset="-122"/>
              </a:rPr>
              <a:t>）其他调查方式。</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经家庭经济状况信息核对，对符合条件的低保申请，乡镇人民政府（街道办事处）应当依程序开展入户调查。不符合条件的，乡镇人民政府（街道办事处）应当书面通知申请人并说明理由。申请人对家庭经济状况信息核对结果有异议的，应当提供相关证明材料；乡镇人民政府（街道办事处）应当对申请人提供的家庭经济状况证明材料进行审核，并组织开展复查。</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76432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7E2E45-E86D-43E6-AB87-AF571E9E68F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EBEB7D3-1267-4DFB-81CD-0EC7F0F3E58A}"/>
              </a:ext>
            </a:extLst>
          </p:cNvPr>
          <p:cNvSpPr>
            <a:spLocks noGrp="1"/>
          </p:cNvSpPr>
          <p:nvPr>
            <p:ph type="body" idx="1"/>
          </p:nvPr>
        </p:nvSpPr>
        <p:spPr/>
        <p:txBody>
          <a:bodyPr>
            <a:normAutofit/>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（四）民主评议</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家庭经济状况调查结束后，乡镇人民政府（街道办事处）应当在</a:t>
            </a:r>
            <a:r>
              <a:rPr lang="en-US" altLang="zh-CN" b="0" i="0" u="none" strike="noStrike" baseline="0" dirty="0">
                <a:solidFill>
                  <a:srgbClr val="333333"/>
                </a:solidFill>
                <a:latin typeface="宋体" panose="02010600030101010101" pitchFamily="2" charset="-122"/>
                <a:ea typeface="等线 Light" panose="02010600030101010101" pitchFamily="2" charset="-122"/>
              </a:rPr>
              <a:t>5</a:t>
            </a:r>
            <a:r>
              <a:rPr lang="zh-CN" altLang="en-US" b="0" i="0" u="none" strike="noStrike" baseline="0" dirty="0">
                <a:solidFill>
                  <a:srgbClr val="333333"/>
                </a:solidFill>
                <a:latin typeface="宋体" panose="02010600030101010101" pitchFamily="2" charset="-122"/>
                <a:ea typeface="等线 Light" panose="02010600030101010101" pitchFamily="2" charset="-122"/>
              </a:rPr>
              <a:t>个工作日内，在村（居）民委员会的协助下，以村（居）为单位对申请人家庭经济状况调查结果的客观性、真实性进行民主评议。</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民主评议由乡镇人民政府（街道办事处）工作人员、村（居）党组织和村（居）委会成员、熟悉村（居）民情况的党员代表、村（居）民代表等参加。村（居）民代表人数不得少于参加评议总人数的三分之二。有条件的地方，县级人民政府民政部门可以派人参加民主评议。</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6761709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27B617-311A-4702-9BE4-6C93E843DC2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AC9A826-CB9A-4346-8F3D-F42060CBF935}"/>
              </a:ext>
            </a:extLst>
          </p:cNvPr>
          <p:cNvSpPr>
            <a:spLocks noGrp="1"/>
          </p:cNvSpPr>
          <p:nvPr>
            <p:ph type="body" idx="1"/>
          </p:nvPr>
        </p:nvSpPr>
        <p:spPr/>
        <p:txBody>
          <a:bodyPr>
            <a:normAutofit/>
          </a:bodyPr>
          <a:lstStyle/>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民主评议应当遵循以下程序：</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）宣讲政策。乡镇人民政府（街道办事处）工作人员宣讲低保资格条件、补差发放、动态管理等政策规定，宣布评议规则和会议纪律。</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）介绍情况。申请人或者代理人陈述家庭基本情况，入户调查人员介绍申请家庭经济状况调查情况。</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）现场评议。民主评议人员对申请人家庭经济状况调查情况进行评议，对调查结果的真实性和完整性进行评价。</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4</a:t>
            </a:r>
            <a:r>
              <a:rPr lang="zh-CN" altLang="en-US" b="0" i="0" u="none" strike="noStrike" baseline="0" dirty="0">
                <a:solidFill>
                  <a:srgbClr val="333333"/>
                </a:solidFill>
                <a:latin typeface="宋体" panose="02010600030101010101" pitchFamily="2" charset="-122"/>
                <a:ea typeface="等线 Light" panose="02010600030101010101" pitchFamily="2" charset="-122"/>
              </a:rPr>
              <a:t>）形成结论。乡镇人民政府（街道办事处）工作人员根据现场评议情况，对申请人家庭经济状况调查结果的真实有效性作出结论。</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5</a:t>
            </a:r>
            <a:r>
              <a:rPr lang="zh-CN" altLang="en-US" b="0" i="0" u="none" strike="noStrike" baseline="0" dirty="0">
                <a:solidFill>
                  <a:srgbClr val="333333"/>
                </a:solidFill>
                <a:latin typeface="宋体" panose="02010600030101010101" pitchFamily="2" charset="-122"/>
                <a:ea typeface="等线 Light" panose="02010600030101010101" pitchFamily="2" charset="-122"/>
              </a:rPr>
              <a:t>）签字确认。民主评议应当有详细的评议记录。所有参加评议人员应当签字确认评议结果。对民主评议争议较大的低保申请，乡镇人民政府（街道办事处）应当重新组织家庭经济状况调查核实。</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4045719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8CD7B4-03F5-4815-8A79-139669CDE07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AFB6102-B86D-465E-AD4F-E540BEE5692A}"/>
              </a:ext>
            </a:extLst>
          </p:cNvPr>
          <p:cNvSpPr>
            <a:spLocks noGrp="1"/>
          </p:cNvSpPr>
          <p:nvPr>
            <p:ph type="body" idx="1"/>
          </p:nvPr>
        </p:nvSpPr>
        <p:spPr/>
        <p:txBody>
          <a:bodyPr>
            <a:normAutofit fontScale="92500" lnSpcReduction="10000"/>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（五）审批及发放</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乡镇人民政府（街道办事处）应当根据家庭经济状况信息核对、入户调查、民主评议等情况，对申请家庭是否给予低保提出建议意见，并及时在村（居）民委员会设置的村（居）务公开栏公示入户调查、民主评议和审核结果。公示期为</a:t>
            </a:r>
            <a:r>
              <a:rPr lang="en-US" altLang="zh-CN" b="0" i="0" u="none" strike="noStrike" baseline="0" dirty="0">
                <a:solidFill>
                  <a:srgbClr val="333333"/>
                </a:solidFill>
                <a:latin typeface="宋体" panose="02010600030101010101" pitchFamily="2" charset="-122"/>
                <a:ea typeface="等线 Light" panose="02010600030101010101" pitchFamily="2" charset="-122"/>
              </a:rPr>
              <a:t>7</a:t>
            </a:r>
            <a:r>
              <a:rPr lang="zh-CN" altLang="en-US" b="0" i="0" u="none" strike="noStrike" baseline="0" dirty="0">
                <a:solidFill>
                  <a:srgbClr val="333333"/>
                </a:solidFill>
                <a:latin typeface="宋体" panose="02010600030101010101" pitchFamily="2" charset="-122"/>
                <a:ea typeface="等线 Light" panose="02010600030101010101" pitchFamily="2" charset="-122"/>
              </a:rPr>
              <a:t>天。公示结束后，乡镇人民政府（街道办事处）应当将申请材料、家庭经济状况调查结果、民主评议情况等相关材料报送县级人民政府民政部门审批。</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县级人民政府民政部门在提出审批意见前，应当全面审查乡镇人民政府（街道办事处）上报的申请材料、调查材料和审核意见，并按照不低于</a:t>
            </a:r>
            <a:r>
              <a:rPr lang="en-US" altLang="zh-CN" b="0" i="0" u="none" strike="noStrike" baseline="0" dirty="0">
                <a:solidFill>
                  <a:srgbClr val="333333"/>
                </a:solidFill>
                <a:latin typeface="宋体" panose="02010600030101010101" pitchFamily="2" charset="-122"/>
                <a:ea typeface="等线 Light" panose="02010600030101010101" pitchFamily="2" charset="-122"/>
              </a:rPr>
              <a:t>30%</a:t>
            </a:r>
            <a:r>
              <a:rPr lang="zh-CN" altLang="en-US" b="0" i="0" u="none" strike="noStrike" baseline="0" dirty="0">
                <a:solidFill>
                  <a:srgbClr val="333333"/>
                </a:solidFill>
                <a:latin typeface="宋体" panose="02010600030101010101" pitchFamily="2" charset="-122"/>
                <a:ea typeface="等线 Light" panose="02010600030101010101" pitchFamily="2" charset="-122"/>
              </a:rPr>
              <a:t>的比例入户抽查。对单独登记的低保经办人员和村（居）民委员会成员近亲属的低保申请，以及有疑问、有举报或者其他需要重点调查的低保申请，县级人民政府民政部门应当全部入户调查。不得将不经过调查核实的任何群体或者个人直接审批为低保对象。</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保障金额应当按照核定的申请人家庭人均收入与当地低保标准的差额乘以共同生活的家庭成员人数计算。对低保家庭中的老年人、未成年人、重度残疾人、重病患者、县级以上地方人民政府确定的其他生活困难人员可以采取多种措施提高救助水平。</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低保金原则上实行社会化发放，通过银行、信用社等代理金融机构，每月</a:t>
            </a:r>
            <a:r>
              <a:rPr lang="en-US" altLang="zh-CN" b="0" i="0" u="none" strike="noStrike" baseline="0" dirty="0">
                <a:solidFill>
                  <a:srgbClr val="333333"/>
                </a:solidFill>
                <a:latin typeface="宋体" panose="02010600030101010101" pitchFamily="2" charset="-122"/>
                <a:ea typeface="等线 Light" panose="02010600030101010101" pitchFamily="2" charset="-122"/>
              </a:rPr>
              <a:t>10</a:t>
            </a:r>
            <a:r>
              <a:rPr lang="zh-CN" altLang="en-US" b="0" i="0" u="none" strike="noStrike" baseline="0" dirty="0">
                <a:solidFill>
                  <a:srgbClr val="333333"/>
                </a:solidFill>
                <a:latin typeface="宋体" panose="02010600030101010101" pitchFamily="2" charset="-122"/>
                <a:ea typeface="等线 Light" panose="02010600030101010101" pitchFamily="2" charset="-122"/>
              </a:rPr>
              <a:t>日前直接支付到低保家庭的账户，金融服务不发达的农村地区，低保金可以按季发放，每季度初</a:t>
            </a:r>
            <a:r>
              <a:rPr lang="en-US" altLang="zh-CN" b="0" i="0" u="none" strike="noStrike" baseline="0" dirty="0">
                <a:solidFill>
                  <a:srgbClr val="333333"/>
                </a:solidFill>
                <a:latin typeface="宋体" panose="02010600030101010101" pitchFamily="2" charset="-122"/>
                <a:ea typeface="等线 Light" panose="02010600030101010101" pitchFamily="2" charset="-122"/>
              </a:rPr>
              <a:t>10</a:t>
            </a:r>
            <a:r>
              <a:rPr lang="zh-CN" altLang="en-US" b="0" i="0" u="none" strike="noStrike" baseline="0" dirty="0">
                <a:solidFill>
                  <a:srgbClr val="333333"/>
                </a:solidFill>
                <a:latin typeface="宋体" panose="02010600030101010101" pitchFamily="2" charset="-122"/>
                <a:ea typeface="等线 Light" panose="02010600030101010101" pitchFamily="2" charset="-122"/>
              </a:rPr>
              <a:t>日前发放到户。</a:t>
            </a:r>
          </a:p>
        </p:txBody>
      </p:sp>
    </p:spTree>
    <p:extLst>
      <p:ext uri="{BB962C8B-B14F-4D97-AF65-F5344CB8AC3E}">
        <p14:creationId xmlns:p14="http://schemas.microsoft.com/office/powerpoint/2010/main" val="3936593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35DC5E-F96F-4024-AACF-5960E931A7F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8A2489A-2DCB-4596-919F-CF9D36433170}"/>
              </a:ext>
            </a:extLst>
          </p:cNvPr>
          <p:cNvSpPr>
            <a:spLocks noGrp="1"/>
          </p:cNvSpPr>
          <p:nvPr>
            <p:ph type="body" idx="1"/>
          </p:nvPr>
        </p:nvSpPr>
        <p:spPr/>
        <p:txBody>
          <a:bodyPr>
            <a:normAutofit fontScale="92500"/>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（六）动态管理</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县级人民政府民政部门应当根据低保对象的年龄、健康状况、劳动能力以及家庭收入来源等情况对低保家庭实行分类管理。</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乡镇人民政府（街道办事处）应当根据低保家庭成员和其他家庭经济状况的变化情况进行分类复核，并根据复核情况及时报请县级人民政府民政部门办理低保金停发、减发或者增发手续。</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 对城市“三无”人员和家庭成员中有重病、重残人员且收入基本无变化的低保家庭，可每年复核一次。对短期内家庭经济状况和家庭成员基本情况相对稳定的低保家庭，可每半年复核一次。对收入来源不固定、有劳动能力和劳动条件的低保家庭，原则上城市按月、农村按季复核。</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低保家庭应当向乡镇人民政府（街道办事处）定期报告家庭人口、收入和财产状况的变化情况。并且，县级人民政府民政部门应当对低保家庭实行长期公示，并完善面向公众的低保对象信息查询机制，同时公示中应当保护低保对象个人隐私，不得公开与低保无关的信息。另外，县级以上地方人民政府民政部门和乡镇人民政府（街道办事处）也应当公开低保监督咨询电话，主动接受社会和群众对低保审核审批工作的监督、投诉和举报。有条件的地方可以省为单位设置统一的举报投诉电话。</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802562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D322D8-80CE-46DD-A5A9-F79CA054B904}"/>
              </a:ext>
            </a:extLst>
          </p:cNvPr>
          <p:cNvSpPr>
            <a:spLocks noGrp="1"/>
          </p:cNvSpPr>
          <p:nvPr>
            <p:ph type="title"/>
          </p:nvPr>
        </p:nvSpPr>
        <p:spPr/>
        <p:txBody>
          <a:bodyPr/>
          <a:lstStyle/>
          <a:p>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第一节 社会救助法规与政策的一般规定</a:t>
            </a:r>
            <a:endParaRPr lang="zh-CN" altLang="en-US" b="0" dirty="0"/>
          </a:p>
        </p:txBody>
      </p:sp>
      <p:sp>
        <p:nvSpPr>
          <p:cNvPr id="3" name="文本占位符 2">
            <a:extLst>
              <a:ext uri="{FF2B5EF4-FFF2-40B4-BE49-F238E27FC236}">
                <a16:creationId xmlns:a16="http://schemas.microsoft.com/office/drawing/2014/main" id="{A61BA96D-B9B9-4D4C-BF49-BECD0F6E9BC8}"/>
              </a:ext>
            </a:extLst>
          </p:cNvPr>
          <p:cNvSpPr>
            <a:spLocks noGrp="1"/>
          </p:cNvSpPr>
          <p:nvPr>
            <p:ph type="body" idx="1"/>
          </p:nvPr>
        </p:nvSpPr>
        <p:spPr/>
        <p:txBody>
          <a:bodyPr>
            <a:normAutofit fontScale="92500"/>
          </a:bodyPr>
          <a:lstStyle/>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习近平在中国共产党第十九次全国代表大会（下文简称“十九大”）的报告中指出：当前，得益于深入贯彻以人民为中心的发展思想，一大批惠民举措的落地实施，人民生活不断改善，人民获得感显著增强。脱贫攻坚战取得决定性进展，六千多万贫困人口稳定脱贫，贫困发生率从百分之十点二下降到百分之四以下；教育事业全面发展，中西部和农村教育明显加强；就业状况持续改善，城镇新增就业年均一千三百万以上；城乡居民收入增速超过经济增速，中等收入群体持续扩大；覆盖城乡居民的社会保障体系基本建立，人民健康和医疗卫生水平大幅提高，保障性住房建设稳步推进。社会治理体系更加完善，社会大局保持稳定，国家安全全面加强。</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增进民生福祉是发展的根本目的，我国社会救助法规与政策的制定和实施更是以此为志。为了加强社会救助，保障公民的基本生活，促进社会公平，维护社会和谐稳定，根据宪法，国务院于</a:t>
            </a:r>
            <a:r>
              <a:rPr lang="en-US" altLang="zh-CN" b="0" i="0" u="none" strike="noStrike" baseline="0" dirty="0">
                <a:solidFill>
                  <a:srgbClr val="333333"/>
                </a:solidFill>
                <a:latin typeface="宋体" panose="02010600030101010101" pitchFamily="2" charset="-122"/>
                <a:ea typeface="宋体" panose="02010600030101010101" pitchFamily="2" charset="-122"/>
              </a:rPr>
              <a:t>2019</a:t>
            </a:r>
            <a:r>
              <a:rPr lang="zh-CN" altLang="en-US" b="0" i="0" u="none" strike="noStrike" baseline="0" dirty="0">
                <a:solidFill>
                  <a:srgbClr val="333333"/>
                </a:solidFill>
                <a:latin typeface="宋体" panose="02010600030101010101" pitchFamily="2" charset="-122"/>
                <a:ea typeface="宋体" panose="02010600030101010101" pitchFamily="2" charset="-122"/>
              </a:rPr>
              <a:t>年</a:t>
            </a:r>
            <a:r>
              <a:rPr lang="en-US" altLang="zh-CN" b="0" i="0" u="none" strike="noStrike" baseline="0" dirty="0">
                <a:solidFill>
                  <a:srgbClr val="333333"/>
                </a:solidFill>
                <a:latin typeface="宋体" panose="02010600030101010101" pitchFamily="2" charset="-122"/>
                <a:ea typeface="宋体" panose="02010600030101010101" pitchFamily="2" charset="-122"/>
              </a:rPr>
              <a:t>3</a:t>
            </a:r>
            <a:r>
              <a:rPr lang="zh-CN" altLang="en-US" b="0" i="0" u="none" strike="noStrike" baseline="0" dirty="0">
                <a:solidFill>
                  <a:srgbClr val="333333"/>
                </a:solidFill>
                <a:latin typeface="宋体" panose="02010600030101010101" pitchFamily="2" charset="-122"/>
                <a:ea typeface="宋体" panose="02010600030101010101" pitchFamily="2" charset="-122"/>
              </a:rPr>
              <a:t>月</a:t>
            </a:r>
            <a:r>
              <a:rPr lang="en-US" altLang="zh-CN" b="0" i="0" u="none" strike="noStrike" baseline="0" dirty="0">
                <a:solidFill>
                  <a:srgbClr val="333333"/>
                </a:solidFill>
                <a:latin typeface="宋体" panose="02010600030101010101" pitchFamily="2" charset="-122"/>
                <a:ea typeface="宋体" panose="02010600030101010101" pitchFamily="2" charset="-122"/>
              </a:rPr>
              <a:t>2</a:t>
            </a:r>
            <a:r>
              <a:rPr lang="zh-CN" altLang="en-US" b="0" i="0" u="none" strike="noStrike" baseline="0" dirty="0">
                <a:solidFill>
                  <a:srgbClr val="333333"/>
                </a:solidFill>
                <a:latin typeface="宋体" panose="02010600030101010101" pitchFamily="2" charset="-122"/>
                <a:ea typeface="宋体" panose="02010600030101010101" pitchFamily="2" charset="-122"/>
              </a:rPr>
              <a:t>日根据国务院令第</a:t>
            </a:r>
            <a:r>
              <a:rPr lang="en-US" altLang="zh-CN" b="0" i="0" u="none" strike="noStrike" baseline="0" dirty="0">
                <a:solidFill>
                  <a:srgbClr val="333333"/>
                </a:solidFill>
                <a:latin typeface="宋体" panose="02010600030101010101" pitchFamily="2" charset="-122"/>
                <a:ea typeface="宋体" panose="02010600030101010101" pitchFamily="2" charset="-122"/>
              </a:rPr>
              <a:t>709</a:t>
            </a:r>
            <a:r>
              <a:rPr lang="zh-CN" altLang="en-US" b="0" i="0" u="none" strike="noStrike" baseline="0" dirty="0">
                <a:solidFill>
                  <a:srgbClr val="333333"/>
                </a:solidFill>
                <a:latin typeface="宋体" panose="02010600030101010101" pitchFamily="2" charset="-122"/>
                <a:ea typeface="宋体" panose="02010600030101010101" pitchFamily="2" charset="-122"/>
              </a:rPr>
              <a:t>号</a:t>
            </a:r>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国务院关于修改部分行政法规的决定</a:t>
            </a:r>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修正了</a:t>
            </a:r>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社会救助暂行办法</a:t>
            </a:r>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（下文简称“办法”）。该办法在整个社会救助法规与政策中处于统筹全局的地位，是各类社会救助均应当遵守的基本准则。</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6799339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FE9C3A-EADB-4A70-B52F-B558325C630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E91F4F3-614B-47DC-BF83-A8686D8BAB06}"/>
              </a:ext>
            </a:extLst>
          </p:cNvPr>
          <p:cNvSpPr>
            <a:spLocks noGrp="1"/>
          </p:cNvSpPr>
          <p:nvPr>
            <p:ph type="body" idx="1"/>
          </p:nvPr>
        </p:nvSpPr>
        <p:spPr/>
        <p:txBody>
          <a:bodyPr>
            <a:normAutofit/>
          </a:bodyPr>
          <a:lstStyle/>
          <a:p>
            <a:pPr marR="0" lvl="0"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二、特困人员供养法规与政策</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特困人员生活困难、无依无靠、无人照料，是打赢脱贫攻坚战的困中之困、难中之难，是社会救助兜底保障的重点对象。”特困人员供养是指国家对无劳动能力、无生活来源且无法定赡养、抚养、扶养义务人，或者其法定赡养、抚养、扶养义务人无赡养、抚养、扶养能力的老年人、残疾人以及未满</a:t>
            </a:r>
            <a:r>
              <a:rPr lang="en-US" altLang="zh-CN" b="0" i="0" u="none" strike="noStrike" baseline="0" dirty="0">
                <a:solidFill>
                  <a:srgbClr val="333333"/>
                </a:solidFill>
                <a:latin typeface="宋体" panose="02010600030101010101" pitchFamily="2" charset="-122"/>
                <a:ea typeface="等线 Light" panose="02010600030101010101" pitchFamily="2" charset="-122"/>
              </a:rPr>
              <a:t>16</a:t>
            </a:r>
            <a:r>
              <a:rPr lang="zh-CN" altLang="en-US" b="0" i="0" u="none" strike="noStrike" baseline="0" dirty="0">
                <a:solidFill>
                  <a:srgbClr val="333333"/>
                </a:solidFill>
                <a:latin typeface="宋体" panose="02010600030101010101" pitchFamily="2" charset="-122"/>
                <a:ea typeface="等线 Light" panose="02010600030101010101" pitchFamily="2" charset="-122"/>
              </a:rPr>
              <a:t>周岁的未成年人，给予特困人员供养。政府和社会通过建立社会救助基金，将部分国民收入再分配给贫困者，以保障居民的基本生存权和发展权。</a:t>
            </a:r>
          </a:p>
          <a:p>
            <a:pPr lvl="3"/>
            <a:r>
              <a:rPr lang="zh-CN" altLang="en-US" b="0" dirty="0"/>
              <a:t> 切实保障分散供养特困人员基本生活权益</a:t>
            </a:r>
            <a:r>
              <a:rPr lang="en-US" altLang="zh-CN" b="0" dirty="0"/>
              <a:t>[N].</a:t>
            </a:r>
            <a:r>
              <a:rPr lang="zh-CN" altLang="en-US" b="0" dirty="0"/>
              <a:t>中国社会报，</a:t>
            </a:r>
            <a:r>
              <a:rPr lang="en-US" altLang="zh-CN" b="0" dirty="0"/>
              <a:t>2020</a:t>
            </a:r>
            <a:r>
              <a:rPr lang="zh-CN" altLang="en-US" b="0" dirty="0"/>
              <a:t>年</a:t>
            </a:r>
            <a:r>
              <a:rPr lang="en-US" altLang="zh-CN" b="0" dirty="0"/>
              <a:t>1</a:t>
            </a:r>
            <a:r>
              <a:rPr lang="zh-CN" altLang="en-US" b="0" dirty="0"/>
              <a:t>月</a:t>
            </a:r>
            <a:r>
              <a:rPr lang="en-US" altLang="zh-CN" b="0" dirty="0"/>
              <a:t>9</a:t>
            </a:r>
            <a:r>
              <a:rPr lang="zh-CN" altLang="en-US" b="0" dirty="0"/>
              <a:t>日，第</a:t>
            </a:r>
            <a:r>
              <a:rPr lang="en-US" altLang="zh-CN" b="0" dirty="0"/>
              <a:t>2</a:t>
            </a:r>
            <a:r>
              <a:rPr lang="zh-CN" altLang="en-US" b="0" dirty="0"/>
              <a:t>版。</a:t>
            </a:r>
            <a:endParaRPr lang="en-US" altLang="zh-CN" b="0" dirty="0"/>
          </a:p>
        </p:txBody>
      </p:sp>
    </p:spTree>
    <p:extLst>
      <p:ext uri="{BB962C8B-B14F-4D97-AF65-F5344CB8AC3E}">
        <p14:creationId xmlns:p14="http://schemas.microsoft.com/office/powerpoint/2010/main" val="40448391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2D0D39-F676-4E7D-908A-6E33D88D667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F463C27-641B-4FBF-8B6A-A62874234BCF}"/>
              </a:ext>
            </a:extLst>
          </p:cNvPr>
          <p:cNvSpPr>
            <a:spLocks noGrp="1"/>
          </p:cNvSpPr>
          <p:nvPr>
            <p:ph type="body" idx="1"/>
          </p:nvPr>
        </p:nvSpPr>
        <p:spPr/>
        <p:txBody>
          <a:bodyPr>
            <a:normAutofit/>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（一）特困人员供养的内容与方式</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我国特困人员供养的内容主要包括提供基本生活条件；对生活不能自理的给予照料；提供疾病治疗及办理丧葬事宜等方面。</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该人员供养标准，由省、自治区、直辖市或者设区的市级人民政府确定公布，并应当与城乡居民基本养老保险、基本医疗保障、最低生活保障、孤儿基本生活保障等制度相衔接。</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特困供养人员供养方式多样，可以自行选择供养形式，既可以在当地的供养服务机构集中供养，也可以在家分散供养。目前，集中供养已经成为国家给予特困人员供养的重要方式，“供养服务标准化是提高集中供养服务质量的重要保障”。</a:t>
            </a:r>
          </a:p>
          <a:p>
            <a:pPr lvl="3"/>
            <a:r>
              <a:rPr lang="zh-CN" altLang="en-US" b="0" dirty="0"/>
              <a:t> 陈锐，侯超华，刘红兵，徐燕娜</a:t>
            </a:r>
            <a:r>
              <a:rPr lang="en-US" altLang="zh-CN" b="0" dirty="0"/>
              <a:t>.</a:t>
            </a:r>
            <a:r>
              <a:rPr lang="zh-CN" altLang="en-US" b="0" dirty="0"/>
              <a:t>特困人员集中供养标准化研究浅析</a:t>
            </a:r>
            <a:r>
              <a:rPr lang="en-US" altLang="zh-CN" b="0" dirty="0"/>
              <a:t>[J].</a:t>
            </a:r>
            <a:r>
              <a:rPr lang="zh-CN" altLang="en-US" b="0" dirty="0"/>
              <a:t>中国标准化，</a:t>
            </a:r>
            <a:r>
              <a:rPr lang="en-US" altLang="zh-CN" b="0" dirty="0"/>
              <a:t>2019</a:t>
            </a:r>
            <a:r>
              <a:rPr lang="zh-CN" altLang="en-US" b="0" dirty="0"/>
              <a:t>（</a:t>
            </a:r>
            <a:r>
              <a:rPr lang="en-US" altLang="zh-CN" b="0" dirty="0"/>
              <a:t>24</a:t>
            </a:r>
            <a:r>
              <a:rPr lang="zh-CN" altLang="en-US" b="0" dirty="0"/>
              <a:t>）：</a:t>
            </a:r>
            <a:r>
              <a:rPr lang="en-US" altLang="zh-CN" b="0" dirty="0"/>
              <a:t>2.</a:t>
            </a:r>
          </a:p>
        </p:txBody>
      </p:sp>
    </p:spTree>
    <p:extLst>
      <p:ext uri="{BB962C8B-B14F-4D97-AF65-F5344CB8AC3E}">
        <p14:creationId xmlns:p14="http://schemas.microsoft.com/office/powerpoint/2010/main" val="4044285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82C951-9E17-4292-B1D9-A0B2A54E21F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2D8A08C-70B2-4367-AC66-CC4C6060E136}"/>
              </a:ext>
            </a:extLst>
          </p:cNvPr>
          <p:cNvSpPr>
            <a:spLocks noGrp="1"/>
          </p:cNvSpPr>
          <p:nvPr>
            <p:ph type="body" idx="1"/>
          </p:nvPr>
        </p:nvSpPr>
        <p:spPr/>
        <p:txBody>
          <a:bodyPr>
            <a:normAutofit/>
          </a:bodyPr>
          <a:lstStyle/>
          <a:p>
            <a:pPr marR="0" lvl="1"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二</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特困人员供养的申请与终止</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申请特困人员供养，按照下列程序办理：</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）由共同生活的家庭成员向户籍所在地的乡镇人民政府、街道办事处提出书面申请；家庭成员申请有困难的，可以委托村民委员会、居民委员会代为提出申请。</a:t>
            </a:r>
          </a:p>
          <a:p>
            <a:pPr marR="0" lvl="2" rtl="0"/>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乡镇人民政府、街道办事处应当通过入户调查、邻里访问、信函索证、群众评议、信息核查等方式，对申请人的家庭收入状况、财产状况进行调查核实，提出初审意见，在申请人所在村、社区公示后报县级人民政府民政部门审批。</a:t>
            </a:r>
          </a:p>
          <a:p>
            <a:pPr marR="0" lvl="2" rtl="0"/>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县级人民政府民政部门经审查，对符合条件的申请予以批准，并在申请人所在村、社区公布；对不符合条件的申请不予批准，并书面向申请人说明理由。</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特困供养人员不再符合供养条件的，村民委员会、居民委员会或者供养服务机构应当告知乡镇人民政府、街道办事处，由乡镇人民政府、街道办事处审核并报县级人民政府民政部门核准后，终止供养并予以公示。</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7406550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B83393-9B40-4505-A310-18710FC947A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E1876BD-3DA0-43D9-8860-4018B67C4360}"/>
              </a:ext>
            </a:extLst>
          </p:cNvPr>
          <p:cNvSpPr>
            <a:spLocks noGrp="1"/>
          </p:cNvSpPr>
          <p:nvPr>
            <p:ph type="body" idx="1"/>
          </p:nvPr>
        </p:nvSpPr>
        <p:spPr/>
        <p:txBody>
          <a:bodyPr>
            <a:normAutofit/>
          </a:bodyPr>
          <a:lstStyle/>
          <a:p>
            <a:pPr marR="0" lvl="0"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三、受灾人员救助法规与政策</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受灾人员救助是指在遭受自然灾害后，受灾群众面临自身无力克服的吃饭、饮水、住所、衣被等生活困难时，政府给予救助。国务院于</a:t>
            </a:r>
            <a:r>
              <a:rPr lang="en-US" altLang="zh-CN" b="0" i="0" u="none" strike="noStrike" baseline="0" dirty="0">
                <a:solidFill>
                  <a:srgbClr val="333333"/>
                </a:solidFill>
                <a:latin typeface="宋体" panose="02010600030101010101" pitchFamily="2" charset="-122"/>
                <a:ea typeface="等线 Light" panose="02010600030101010101" pitchFamily="2" charset="-122"/>
              </a:rPr>
              <a:t>2019</a:t>
            </a:r>
            <a:r>
              <a:rPr lang="zh-CN" altLang="en-US" b="0" i="0" u="none" strike="noStrike" baseline="0" dirty="0">
                <a:solidFill>
                  <a:srgbClr val="333333"/>
                </a:solidFill>
                <a:latin typeface="宋体" panose="02010600030101010101" pitchFamily="2" charset="-122"/>
                <a:ea typeface="等线 Light" panose="02010600030101010101" pitchFamily="2" charset="-122"/>
              </a:rPr>
              <a:t>年发布的最新</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自然灾害救助条例</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就是为了规范自然灾害救助工作，保障受灾人员基本生活而制定的。自然灾害救助工作遵循以人为本、政府主导、分级管理、社会互助、灾民自救的原则。</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0896401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3A41C7-DCA3-4F7A-960E-52225DAA1ED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38DD7C5-B8C0-4D36-B0B5-C9603DD32F5D}"/>
              </a:ext>
            </a:extLst>
          </p:cNvPr>
          <p:cNvSpPr>
            <a:spLocks noGrp="1"/>
          </p:cNvSpPr>
          <p:nvPr>
            <p:ph type="body" idx="1"/>
          </p:nvPr>
        </p:nvSpPr>
        <p:spPr/>
        <p:txBody>
          <a:bodyPr>
            <a:normAutofit/>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（一）自然灾害救助组织工作</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自然灾害救助工作实行各级人民政府行政领导负责制。</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在中央层面上，国家减灾委员会负责组织、领导全国的自然灾害救助工作，协调开展重大自然灾害救助活动；国务院应急管理部门负责全国的自然灾害救助工作，承担国家减灾委员会的具体工作；国务院有关部门按照各自职责做好全国的自然灾害救助相关工作。</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在地方上，县级以上地方人民政府或者人民政府的自然灾害救助应急综合协调机构，组织、协调本行政区域的自然灾害救助工作；县级以上地方人民政府应急管理部门负责本行政区域的自然灾害救助工作；县级以上地方人民政府有关部门按照各自职责做好本行政区域的自然灾害救助相关工作。</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对于村民委员会、居民委员会以及红十字会、慈善会和公募基金会等社会组织，依法协助人民政府开展灾害救助工作。另外，国家鼓励和引导单位和个人参与自然灾害救助捐赠、志愿服务等活动。</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9906104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1D039A-3A26-43E6-8048-05DCDFF89B5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84BDF7B-7CE0-4C59-90F0-48321FE54089}"/>
              </a:ext>
            </a:extLst>
          </p:cNvPr>
          <p:cNvSpPr>
            <a:spLocks noGrp="1"/>
          </p:cNvSpPr>
          <p:nvPr>
            <p:ph type="body" idx="1"/>
          </p:nvPr>
        </p:nvSpPr>
        <p:spPr/>
        <p:txBody>
          <a:bodyPr>
            <a:normAutofit/>
          </a:bodyPr>
          <a:lstStyle/>
          <a:p>
            <a:pPr marR="0" lvl="1" rtl="0"/>
            <a:r>
              <a:rPr lang="en-US" altLang="zh-CN" b="0" i="0" u="none" strike="noStrike" kern="100" baseline="0" dirty="0">
                <a:latin typeface="微软雅黑" panose="020B0503020204020204" pitchFamily="34" charset="-122"/>
                <a:ea typeface="微软雅黑" panose="020B0503020204020204" pitchFamily="34" charset="-122"/>
              </a:rPr>
              <a:t>(</a:t>
            </a:r>
            <a:r>
              <a:rPr lang="zh-CN" altLang="en-US" b="0" i="0" u="none" strike="noStrike" kern="100" baseline="0" dirty="0">
                <a:latin typeface="微软雅黑" panose="020B0503020204020204" pitchFamily="34" charset="-122"/>
                <a:ea typeface="微软雅黑" panose="020B0503020204020204" pitchFamily="34" charset="-122"/>
              </a:rPr>
              <a:t>二</a:t>
            </a:r>
            <a:r>
              <a:rPr lang="en-US" altLang="zh-CN" b="0" i="0" u="none" strike="noStrike" kern="100" baseline="0" dirty="0">
                <a:latin typeface="微软雅黑" panose="020B0503020204020204" pitchFamily="34" charset="-122"/>
                <a:ea typeface="微软雅黑" panose="020B0503020204020204" pitchFamily="34" charset="-122"/>
              </a:rPr>
              <a:t>)</a:t>
            </a:r>
            <a:r>
              <a:rPr lang="zh-CN" altLang="en-US" b="0" i="0" u="none" strike="noStrike" kern="100" baseline="0" dirty="0">
                <a:latin typeface="微软雅黑" panose="020B0503020204020204" pitchFamily="34" charset="-122"/>
                <a:ea typeface="微软雅黑" panose="020B0503020204020204" pitchFamily="34" charset="-122"/>
              </a:rPr>
              <a:t>自然灾害救助准备工作</a:t>
            </a:r>
          </a:p>
          <a:p>
            <a:pPr marR="0" lvl="2" rtl="0"/>
            <a:r>
              <a:rPr lang="zh-CN" altLang="en-US" b="0" i="0" u="none" strike="noStrike" baseline="0" dirty="0">
                <a:latin typeface="宋体" panose="02010600030101010101" pitchFamily="2" charset="-122"/>
                <a:ea typeface="等线 Light" panose="02010600030101010101" pitchFamily="2" charset="-122"/>
              </a:rPr>
              <a:t>自然灾害发生后，相关的救助准备工作应当按照有关法规和政策的要求有序推进，主要包括以下五步：</a:t>
            </a:r>
            <a:endParaRPr lang="en-US" altLang="zh-CN" b="0" i="0" u="none" strike="noStrike" baseline="0" dirty="0">
              <a:latin typeface="宋体" panose="02010600030101010101" pitchFamily="2" charset="-122"/>
              <a:ea typeface="等线 Light" panose="02010600030101010101" pitchFamily="2" charset="-122"/>
            </a:endParaRPr>
          </a:p>
          <a:p>
            <a:pPr marR="0" lvl="2" rtl="0"/>
            <a:r>
              <a:rPr lang="zh-CN" altLang="en-US" b="0" i="0" u="none" strike="noStrike" baseline="0" dirty="0">
                <a:latin typeface="宋体" panose="02010600030101010101" pitchFamily="2" charset="-122"/>
                <a:ea typeface="等线 Light" panose="02010600030101010101" pitchFamily="2" charset="-122"/>
              </a:rPr>
              <a:t>第一，制定相应的自然灾害救助应急预案。县级以上地方人民政府及其有关部门应当根据有关法律、法规、规章，上级人民政府及其有关部门的应急预案以及本行政区域的自然灾害风险调查情况，制定相应的自然灾害救助应急预案。自然灾害救助应急预案应当包括下列内容：</a:t>
            </a:r>
            <a:endParaRPr lang="en-US" altLang="zh-CN" b="0" i="0" u="none" strike="noStrike" baseline="0" dirty="0">
              <a:latin typeface="宋体" panose="02010600030101010101" pitchFamily="2" charset="-122"/>
              <a:ea typeface="等线 Light" panose="02010600030101010101" pitchFamily="2" charset="-122"/>
            </a:endParaRPr>
          </a:p>
          <a:p>
            <a:pPr marR="0" lvl="2" rtl="0"/>
            <a:r>
              <a:rPr lang="zh-CN" altLang="en-US" b="0" i="0" u="none" strike="noStrike" baseline="0" dirty="0">
                <a:latin typeface="宋体" panose="02010600030101010101" pitchFamily="2" charset="-122"/>
                <a:ea typeface="等线 Light" panose="02010600030101010101" pitchFamily="2" charset="-122"/>
              </a:rPr>
              <a:t>（</a:t>
            </a:r>
            <a:r>
              <a:rPr lang="en-US" altLang="zh-CN" b="0" i="0" u="none" strike="noStrike" baseline="0" dirty="0">
                <a:latin typeface="宋体" panose="02010600030101010101" pitchFamily="2" charset="-122"/>
                <a:ea typeface="等线 Light" panose="02010600030101010101" pitchFamily="2" charset="-122"/>
              </a:rPr>
              <a:t>1</a:t>
            </a:r>
            <a:r>
              <a:rPr lang="zh-CN" altLang="en-US" b="0" i="0" u="none" strike="noStrike" baseline="0" dirty="0">
                <a:latin typeface="宋体" panose="02010600030101010101" pitchFamily="2" charset="-122"/>
                <a:ea typeface="等线 Light" panose="02010600030101010101" pitchFamily="2" charset="-122"/>
              </a:rPr>
              <a:t>）自然灾害救助应急组织指挥体系及其职责；</a:t>
            </a:r>
            <a:endParaRPr lang="en-US" altLang="zh-CN" b="0" i="0" u="none" strike="noStrike" baseline="0" dirty="0">
              <a:latin typeface="宋体" panose="02010600030101010101" pitchFamily="2" charset="-122"/>
              <a:ea typeface="等线 Light" panose="02010600030101010101" pitchFamily="2" charset="-122"/>
            </a:endParaRPr>
          </a:p>
          <a:p>
            <a:pPr marR="0" lvl="2" rtl="0"/>
            <a:r>
              <a:rPr lang="zh-CN" altLang="en-US" b="0" i="0" u="none" strike="noStrike" baseline="0" dirty="0">
                <a:latin typeface="宋体" panose="02010600030101010101" pitchFamily="2" charset="-122"/>
                <a:ea typeface="等线 Light" panose="02010600030101010101" pitchFamily="2" charset="-122"/>
              </a:rPr>
              <a:t>（</a:t>
            </a:r>
            <a:r>
              <a:rPr lang="en-US" altLang="zh-CN" b="0" i="0" u="none" strike="noStrike" baseline="0" dirty="0">
                <a:latin typeface="宋体" panose="02010600030101010101" pitchFamily="2" charset="-122"/>
                <a:ea typeface="等线 Light" panose="02010600030101010101" pitchFamily="2" charset="-122"/>
              </a:rPr>
              <a:t>2</a:t>
            </a:r>
            <a:r>
              <a:rPr lang="zh-CN" altLang="en-US" b="0" i="0" u="none" strike="noStrike" baseline="0" dirty="0">
                <a:latin typeface="宋体" panose="02010600030101010101" pitchFamily="2" charset="-122"/>
                <a:ea typeface="等线 Light" panose="02010600030101010101" pitchFamily="2" charset="-122"/>
              </a:rPr>
              <a:t>）自然灾害救助应急队伍；</a:t>
            </a:r>
            <a:endParaRPr lang="en-US" altLang="zh-CN" b="0" i="0" u="none" strike="noStrike" baseline="0" dirty="0">
              <a:latin typeface="宋体" panose="02010600030101010101" pitchFamily="2" charset="-122"/>
              <a:ea typeface="等线 Light" panose="02010600030101010101" pitchFamily="2" charset="-122"/>
            </a:endParaRPr>
          </a:p>
          <a:p>
            <a:pPr marR="0" lvl="2" rtl="0"/>
            <a:r>
              <a:rPr lang="zh-CN" altLang="en-US" b="0" i="0" u="none" strike="noStrike" baseline="0" dirty="0">
                <a:latin typeface="宋体" panose="02010600030101010101" pitchFamily="2" charset="-122"/>
                <a:ea typeface="等线 Light" panose="02010600030101010101" pitchFamily="2" charset="-122"/>
              </a:rPr>
              <a:t>（</a:t>
            </a:r>
            <a:r>
              <a:rPr lang="en-US" altLang="zh-CN" b="0" i="0" u="none" strike="noStrike" baseline="0" dirty="0">
                <a:latin typeface="宋体" panose="02010600030101010101" pitchFamily="2" charset="-122"/>
                <a:ea typeface="等线 Light" panose="02010600030101010101" pitchFamily="2" charset="-122"/>
              </a:rPr>
              <a:t>3</a:t>
            </a:r>
            <a:r>
              <a:rPr lang="zh-CN" altLang="en-US" b="0" i="0" u="none" strike="noStrike" baseline="0" dirty="0">
                <a:latin typeface="宋体" panose="02010600030101010101" pitchFamily="2" charset="-122"/>
                <a:ea typeface="等线 Light" panose="02010600030101010101" pitchFamily="2" charset="-122"/>
              </a:rPr>
              <a:t>）自然灾害救助应急资金、物资、设备；</a:t>
            </a:r>
            <a:endParaRPr lang="en-US" altLang="zh-CN" b="0" i="0" u="none" strike="noStrike" baseline="0" dirty="0">
              <a:latin typeface="宋体" panose="02010600030101010101" pitchFamily="2" charset="-122"/>
              <a:ea typeface="等线 Light" panose="02010600030101010101" pitchFamily="2" charset="-122"/>
            </a:endParaRPr>
          </a:p>
          <a:p>
            <a:pPr marR="0" lvl="2" rtl="0"/>
            <a:r>
              <a:rPr lang="zh-CN" altLang="en-US" b="0" i="0" u="none" strike="noStrike" baseline="0" dirty="0">
                <a:latin typeface="宋体" panose="02010600030101010101" pitchFamily="2" charset="-122"/>
                <a:ea typeface="等线 Light" panose="02010600030101010101" pitchFamily="2" charset="-122"/>
              </a:rPr>
              <a:t>（</a:t>
            </a:r>
            <a:r>
              <a:rPr lang="en-US" altLang="zh-CN" b="0" i="0" u="none" strike="noStrike" baseline="0" dirty="0">
                <a:latin typeface="宋体" panose="02010600030101010101" pitchFamily="2" charset="-122"/>
                <a:ea typeface="等线 Light" panose="02010600030101010101" pitchFamily="2" charset="-122"/>
              </a:rPr>
              <a:t>4</a:t>
            </a:r>
            <a:r>
              <a:rPr lang="zh-CN" altLang="en-US" b="0" i="0" u="none" strike="noStrike" baseline="0" dirty="0">
                <a:latin typeface="宋体" panose="02010600030101010101" pitchFamily="2" charset="-122"/>
                <a:ea typeface="等线 Light" panose="02010600030101010101" pitchFamily="2" charset="-122"/>
              </a:rPr>
              <a:t>）自然灾害的预警预报和灾情信息的报告、处理；</a:t>
            </a:r>
            <a:endParaRPr lang="en-US" altLang="zh-CN" b="0" i="0" u="none" strike="noStrike" baseline="0" dirty="0">
              <a:latin typeface="宋体" panose="02010600030101010101" pitchFamily="2" charset="-122"/>
              <a:ea typeface="等线 Light" panose="02010600030101010101" pitchFamily="2" charset="-122"/>
            </a:endParaRPr>
          </a:p>
          <a:p>
            <a:pPr marR="0" lvl="2" rtl="0"/>
            <a:r>
              <a:rPr lang="zh-CN" altLang="en-US" b="0" i="0" u="none" strike="noStrike" baseline="0" dirty="0">
                <a:latin typeface="宋体" panose="02010600030101010101" pitchFamily="2" charset="-122"/>
                <a:ea typeface="等线 Light" panose="02010600030101010101" pitchFamily="2" charset="-122"/>
              </a:rPr>
              <a:t>（</a:t>
            </a:r>
            <a:r>
              <a:rPr lang="en-US" altLang="zh-CN" b="0" i="0" u="none" strike="noStrike" baseline="0" dirty="0">
                <a:latin typeface="宋体" panose="02010600030101010101" pitchFamily="2" charset="-122"/>
                <a:ea typeface="等线 Light" panose="02010600030101010101" pitchFamily="2" charset="-122"/>
              </a:rPr>
              <a:t>5</a:t>
            </a:r>
            <a:r>
              <a:rPr lang="zh-CN" altLang="en-US" b="0" i="0" u="none" strike="noStrike" baseline="0" dirty="0">
                <a:latin typeface="宋体" panose="02010600030101010101" pitchFamily="2" charset="-122"/>
                <a:ea typeface="等线 Light" panose="02010600030101010101" pitchFamily="2" charset="-122"/>
              </a:rPr>
              <a:t>）自然灾害救助应急响应的等级和相应措施；</a:t>
            </a:r>
            <a:endParaRPr lang="en-US" altLang="zh-CN" b="0" i="0" u="none" strike="noStrike" baseline="0" dirty="0">
              <a:latin typeface="宋体" panose="02010600030101010101" pitchFamily="2" charset="-122"/>
              <a:ea typeface="等线 Light" panose="02010600030101010101" pitchFamily="2" charset="-122"/>
            </a:endParaRPr>
          </a:p>
          <a:p>
            <a:pPr marR="0" lvl="2" rtl="0"/>
            <a:r>
              <a:rPr lang="zh-CN" altLang="en-US" b="0" i="0" u="none" strike="noStrike" baseline="0" dirty="0">
                <a:latin typeface="宋体" panose="02010600030101010101" pitchFamily="2" charset="-122"/>
                <a:ea typeface="等线 Light" panose="02010600030101010101" pitchFamily="2" charset="-122"/>
              </a:rPr>
              <a:t>（</a:t>
            </a:r>
            <a:r>
              <a:rPr lang="en-US" altLang="zh-CN" b="0" i="0" u="none" strike="noStrike" baseline="0" dirty="0">
                <a:latin typeface="宋体" panose="02010600030101010101" pitchFamily="2" charset="-122"/>
                <a:ea typeface="等线 Light" panose="02010600030101010101" pitchFamily="2" charset="-122"/>
              </a:rPr>
              <a:t>6</a:t>
            </a:r>
            <a:r>
              <a:rPr lang="zh-CN" altLang="en-US" b="0" i="0" u="none" strike="noStrike" baseline="0" dirty="0">
                <a:latin typeface="宋体" panose="02010600030101010101" pitchFamily="2" charset="-122"/>
                <a:ea typeface="等线 Light" panose="02010600030101010101" pitchFamily="2" charset="-122"/>
              </a:rPr>
              <a:t>）灾后应急救助和居民住房恢复重建措施。</a:t>
            </a:r>
          </a:p>
        </p:txBody>
      </p:sp>
    </p:spTree>
    <p:extLst>
      <p:ext uri="{BB962C8B-B14F-4D97-AF65-F5344CB8AC3E}">
        <p14:creationId xmlns:p14="http://schemas.microsoft.com/office/powerpoint/2010/main" val="24144571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21ECD4-70C8-4D61-96CE-036B8F4E8FC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C37025D-6554-4112-B278-E464AE077CDB}"/>
              </a:ext>
            </a:extLst>
          </p:cNvPr>
          <p:cNvSpPr>
            <a:spLocks noGrp="1"/>
          </p:cNvSpPr>
          <p:nvPr>
            <p:ph type="body" idx="1"/>
          </p:nvPr>
        </p:nvSpPr>
        <p:spPr/>
        <p:txBody>
          <a:bodyPr>
            <a:normAutofit fontScale="92500"/>
          </a:bodyPr>
          <a:lstStyle/>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第二，建立健全自然灾害救助应急指挥技术支撑系统。县级以上人民政府应当建立健全自然灾害救助应急指挥技术支撑系统，并为自然灾害救助工作提供必要的交通、通信等装备。  </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三，设立自然灾害救助物资储备。国家建立自然灾害救助物资储备制度。由国务院应急管理部门分别会同国务院财政部门、发展改革部门、工业和信息化部门、粮食和物资储备部门制定全国自然灾害救助物资储备规划和储备库规划，并组织实施，其中，由国务院粮食和物资储备部门会同相关部门制定中央救灾物资储备库规划，并组织实施；设区的市级以上人民政府和自然灾害多发、易发地区的县级人民政府应当根据自然灾害特点、居民人口数量和分布等情况，按照布局合理、规模适度的原则，设立自然灾害救助物资储备库。</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四，设立应急避难场所。县级以上地方人民政府应当根据当地居民人口数量和分布等情况，利用公园、广场、体育场馆当公共设施，统筹规划设立应急避难场所，并设置明显标志。另外，启动自然灾害预警响应或者应急响应，需要告知居民前往应急避难场所的，县级以上地方人民政府或者人民政府的自然灾害救助应急综合协调机构应当通过广播、电视、手机短信、电子显示屏、互联网等方式，及时公告应急避难场所的具体地址和到达路径。</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第五，队伍建设和业务培训。县级以上地方人民政府应当加强自然灾害救助人员的队伍建设和业务培训，村民委员会、居民委员会和企业事业单位应当设立专职或者兼职的自然灾害信息员。</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7037226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4D65ED-D73B-44CE-B160-E23D01976EF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7168590-EB41-41DA-9B7C-E91701E32C79}"/>
              </a:ext>
            </a:extLst>
          </p:cNvPr>
          <p:cNvSpPr>
            <a:spLocks noGrp="1"/>
          </p:cNvSpPr>
          <p:nvPr>
            <p:ph type="body" idx="1"/>
          </p:nvPr>
        </p:nvSpPr>
        <p:spPr/>
        <p:txBody>
          <a:bodyPr>
            <a:normAutofit fontScale="85000" lnSpcReduction="20000"/>
          </a:bodyPr>
          <a:lstStyle/>
          <a:p>
            <a:pPr marR="0" lvl="1"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三</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自然灾害的应急救助工作</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常用于各自然灾害的应急救助工作主要包括以下四种。</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第一，启动预警响应。县级以上人民政府或者人民政府的自然灾害救助应急综合协调机构应当根据自然灾害预警预报启动预警响应，采取下列一项或者多项措施：</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向社会发布规避自然灾害风险的警告，宣传避险常识和技能，提示公众做好自救互救准备；</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开放应急避难所，疏散、转移易受自然灾害危害的人员和财产，情况紧急时，实行有组织的避险转移；</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加强对易受自然灾害危害的乡村、社区以及公共场所的安全保障</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(4)</a:t>
            </a:r>
            <a:r>
              <a:rPr lang="zh-CN" altLang="en-US" b="0" i="0" u="none" strike="noStrike" baseline="0" dirty="0">
                <a:solidFill>
                  <a:srgbClr val="333333"/>
                </a:solidFill>
                <a:latin typeface="宋体" panose="02010600030101010101" pitchFamily="2" charset="-122"/>
                <a:ea typeface="等线 Light" panose="02010600030101010101" pitchFamily="2" charset="-122"/>
              </a:rPr>
              <a:t>责成应急管理等部门做好基本生活救助的准备。</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二，启动自然灾害救助应急响应。自然灾害发生并达到自然灾害救助应急预案启动条件的，县级以上人民政府或者人民政府的自然灾害救助应急综合协调机构应当及时启动自然灾害救助应急响应，采取下列一项或者多项措施：</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立即向社会发布政府应对措施和公众防范措施</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紧急转移安置受灾人员</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紧急调拨、运输自然灾害救助应急资金和物资，及时向受灾人员提供食品、饮用水、衣被、取暖、临时住所、医疗防疫等应急救助，保障受灾人员基本生活；</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(4)</a:t>
            </a:r>
            <a:r>
              <a:rPr lang="zh-CN" altLang="en-US" b="0" i="0" u="none" strike="noStrike" baseline="0" dirty="0">
                <a:solidFill>
                  <a:srgbClr val="333333"/>
                </a:solidFill>
                <a:latin typeface="宋体" panose="02010600030101010101" pitchFamily="2" charset="-122"/>
                <a:ea typeface="等线 Light" panose="02010600030101010101" pitchFamily="2" charset="-122"/>
              </a:rPr>
              <a:t>抚慰受灾人员，处理遇难人员善后事宜</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(5)</a:t>
            </a:r>
            <a:r>
              <a:rPr lang="zh-CN" altLang="en-US" b="0" i="0" u="none" strike="noStrike" baseline="0" dirty="0">
                <a:solidFill>
                  <a:srgbClr val="333333"/>
                </a:solidFill>
                <a:latin typeface="宋体" panose="02010600030101010101" pitchFamily="2" charset="-122"/>
                <a:ea typeface="等线 Light" panose="02010600030101010101" pitchFamily="2" charset="-122"/>
              </a:rPr>
              <a:t>组织受灾人员开展自救互救</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(6)</a:t>
            </a:r>
            <a:r>
              <a:rPr lang="zh-CN" altLang="en-US" b="0" i="0" u="none" strike="noStrike" baseline="0" dirty="0">
                <a:solidFill>
                  <a:srgbClr val="333333"/>
                </a:solidFill>
                <a:latin typeface="宋体" panose="02010600030101010101" pitchFamily="2" charset="-122"/>
                <a:ea typeface="等线 Light" panose="02010600030101010101" pitchFamily="2" charset="-122"/>
              </a:rPr>
              <a:t>分析评估灾情趋势和灾区需求，采取相应的自然灾害救助措施</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p>
          <a:p>
            <a:pPr marR="0" lvl="3" rtl="0"/>
            <a:r>
              <a:rPr lang="en-US" altLang="zh-CN" b="0" i="0" u="none" strike="noStrike" baseline="0" dirty="0">
                <a:solidFill>
                  <a:srgbClr val="333333"/>
                </a:solidFill>
                <a:latin typeface="宋体" panose="02010600030101010101" pitchFamily="2" charset="-122"/>
                <a:ea typeface="等线 Light" panose="02010600030101010101" pitchFamily="2" charset="-122"/>
              </a:rPr>
              <a:t>(7)</a:t>
            </a:r>
            <a:r>
              <a:rPr lang="zh-CN" altLang="en-US" b="0" i="0" u="none" strike="noStrike" baseline="0" dirty="0">
                <a:solidFill>
                  <a:srgbClr val="333333"/>
                </a:solidFill>
                <a:latin typeface="宋体" panose="02010600030101010101" pitchFamily="2" charset="-122"/>
                <a:ea typeface="等线 Light" panose="02010600030101010101" pitchFamily="2" charset="-122"/>
              </a:rPr>
              <a:t>组织自然灾害救助捐赠活动。</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0875118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336961-F1E1-453F-972B-F3D61681FFD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C2FE61E-44B1-4E4C-BDDC-1FEF69AF8601}"/>
              </a:ext>
            </a:extLst>
          </p:cNvPr>
          <p:cNvSpPr>
            <a:spLocks noGrp="1"/>
          </p:cNvSpPr>
          <p:nvPr>
            <p:ph type="body" idx="1"/>
          </p:nvPr>
        </p:nvSpPr>
        <p:spPr/>
        <p:txBody>
          <a:bodyPr>
            <a:normAutofit/>
          </a:bodyPr>
          <a:lstStyle/>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三，紧急征用物资、设备、交通运输工具和场地。在自然灾害救助应急期间，县级以上地方人民政府或者人民政府的自然灾害救助应急综合协调机构可以在本行政区域内紧急征用物资、设备、交通运输工具和场地，自然灾害救助应急工作结束后应当及时归还，并按照国家有关规定给予补偿。</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四，人员伤亡和财产损失报告。自然灾害造成人员伤亡或者较大财产损失的，受灾地区县级人民政府应急管理部门应当立即向本级人民政府和上一级人民政府应急管理部门报告；自然灾害造成特别重大或者重大人员伤亡、财产损失的，受灾地区县级人民政府应急管理部门应当按照有关法律、行政法规和国务院应急预案规定的程序及时报告，必要时可以直接报告国务院。</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另外，在灾情稳定前，受灾地区人民政府应急管理部门应当每日逐级上报自然灾害造成的人员伤亡、财产损失和自然灾害救助工作动态等情况，并及时向社会发布。当灾情稳定后，受灾地区县级以上人民政府或者人民政府的自然灾害救助应急综合协调机构应当评估、核定并发布自然灾害损失情况。</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1718217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1CF39F-CA67-48DB-A41D-4C82C78A949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BD36A88-7D07-436B-B554-6EB8D007EDF8}"/>
              </a:ext>
            </a:extLst>
          </p:cNvPr>
          <p:cNvSpPr>
            <a:spLocks noGrp="1"/>
          </p:cNvSpPr>
          <p:nvPr>
            <p:ph type="body" idx="1"/>
          </p:nvPr>
        </p:nvSpPr>
        <p:spPr/>
        <p:txBody>
          <a:bodyPr>
            <a:normAutofit fontScale="85000" lnSpcReduction="20000"/>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　</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四</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自然灾害的灾后救助工作</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自然灾害的灾后救助工作主要从以下三部分入手，以保障受灾地区人民最基础、最根本需求。</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第一，过渡性安置。</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受灾地区人民政府应当在确保安全的前提下，采取就地安置与异地安置、政府安置与自行安置相结合的方式，对受灾人员进行过渡性安置。另外，就地安置应当选择在交通便利，便于恢复生产和生活的地点，并避开可能发生次生自然灾害的区域，尽量不占用或者少占用耕地。</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第二，住房重建。</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自然灾害危险消除后，受灾地区人民政府应当统筹研究制定居民住房恢复重建规划和优惠政策，组织重建或者修缮因灾损毁的居民住房，对恢复重建确有困难的家庭予以重点帮扶。居民住房恢复重建补助对象由受灾人员本人申请或者由村民小组、居民小组提名。经村民委员会、居民委员会民主评议，符合救助条件的，在自然村、社区范围内公示；无异议或者经村民委员会、居民委员会民主评议异议不成立的，由村民委员会、居民委员会将评议意见和有关材料提交乡镇人民政府、街道办事处审核，报县级人民政府应急管理等部门审批。</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第三，基本生活救助。</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自然灾害发生后的当年冬季、次年春季，受灾地区人民政府应当为生活困难的受灾人员提供基本生活救助。受灾地区县级人民政府应急管理部门应当在每年</a:t>
            </a:r>
            <a:r>
              <a:rPr lang="en-US" altLang="zh-CN" b="0" i="0" u="none" strike="noStrike" baseline="0" dirty="0">
                <a:solidFill>
                  <a:srgbClr val="333333"/>
                </a:solidFill>
                <a:latin typeface="宋体" panose="02010600030101010101" pitchFamily="2" charset="-122"/>
                <a:ea typeface="等线 Light" panose="02010600030101010101" pitchFamily="2" charset="-122"/>
              </a:rPr>
              <a:t>10</a:t>
            </a:r>
            <a:r>
              <a:rPr lang="zh-CN" altLang="en-US" b="0" i="0" u="none" strike="noStrike" baseline="0" dirty="0">
                <a:solidFill>
                  <a:srgbClr val="333333"/>
                </a:solidFill>
                <a:latin typeface="宋体" panose="02010600030101010101" pitchFamily="2" charset="-122"/>
                <a:ea typeface="等线 Light" panose="02010600030101010101" pitchFamily="2" charset="-122"/>
              </a:rPr>
              <a:t>月底前统计、评估本行政区域受灾人员当年冬季、次年春季的基本生活困难和需求，核实救助对象，编制工作台账，制定救助工作方案，经本级人民政府批准后组织实施，并报上一级人民政府应急管理部门备案。</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901375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954C79-58AB-4167-A30D-476CDA42A3B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5F4C89F-87AA-477D-A9BC-B4A936131720}"/>
              </a:ext>
            </a:extLst>
          </p:cNvPr>
          <p:cNvSpPr>
            <a:spLocks noGrp="1"/>
          </p:cNvSpPr>
          <p:nvPr>
            <p:ph type="body" idx="1"/>
          </p:nvPr>
        </p:nvSpPr>
        <p:spPr/>
        <p:txBody>
          <a:bodyPr>
            <a:normAutofit/>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一、社会救助的总体要求</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社会救助最根本的目的是扶贫济困，保障困难群众的最低生活需求，建立城乡一体的社会救助体系，实现社会救助法治化是维护并实现困难群众生存权和发展权的核心内容之一。我国社会救助的总体要求为后续各具体救助类型的管理设置提供原则性指导，并由此形成一条完整的社会救助体系，为社会工作者提供全面系统的工作规范。</a:t>
            </a:r>
          </a:p>
          <a:p>
            <a:pPr marR="0" lvl="2" rtl="0"/>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一</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社会救助制度建立及原则</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社会救助制度坚持托底线、救急难、可持续，与其他社会保障制度相衔接；社会救助水平与经济社会发展水平相适应；社会救助工作应当遵循公开、公平、公正、及时的原则。</a:t>
            </a:r>
          </a:p>
          <a:p>
            <a:pPr marR="0" lvl="2" rtl="0"/>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二</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国务院民政部门统筹全国社会救助体系建设</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在中央上，国务院民政、应急管理、卫生健康、教育、住房城乡建设、人力资源社会保障、医疗保障等部门，按照各自职责负责相应的社会救助管理工作。在地方上，县级以上地方人民政府民政、应急管理、卫生健康、教育、住房城乡建设、人力资源社会保障、医疗保障等部门，按照各自职责负责本行政区域内相应的社会救助管理工作。最终由国务院民政部门统筹，建设全国社会救助体系。</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898894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C66534-D39C-44F1-9552-2731006DCD9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7D745C1-7CDB-4ED1-B212-A272035E7DC9}"/>
              </a:ext>
            </a:extLst>
          </p:cNvPr>
          <p:cNvSpPr>
            <a:spLocks noGrp="1"/>
          </p:cNvSpPr>
          <p:nvPr>
            <p:ph type="body" idx="1"/>
          </p:nvPr>
        </p:nvSpPr>
        <p:spPr/>
        <p:txBody>
          <a:bodyPr>
            <a:normAutofit fontScale="85000" lnSpcReduction="20000"/>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　</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五</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自然灾害的救助款物管理</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自然灾害的救助款物要求专款（物）专用，无偿使用，由县级以上人民政府财政部门、应急管理部门负责分配、管理并监督使用情况；县级以上人民政府应急管理部门负责调拨、分配、管理自然灾害救助物资。</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人民政府采购用于自然灾害救助准备和灾后恢复重建的货物、工程和服务，依照有关政府采购和招投标的法律规定组织实施；自然灾害应急救助和灾后恢复重建中涉及紧急抢救、紧急转移安置和临时性救助的紧急采购活动，按照国家有关规定执行。</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定向捐赠的款物，应当按照捐赠人的意愿使用；政府部门接受的捐赠人无指定意向的款物，由县级以上人民政府应急管理部门统筹安排用于自然灾害救助；社会组织接受的捐赠人无指定意向的款物，由社会组织按照有关规定用于自然灾害救助。</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自然灾害救助款物应当用于受灾人员的紧急转移安置，基本生活救助，医疗救助，教育、医疗等公共服务设施和住房的恢复重建，自然灾害救助物资的采购、储存和运输，以及因灾遇难人员亲属的抚慰等项支出。</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受灾地区人民政府应急管理、财政等部门和有关组织应当通过报刊、广播、电视、互联网，主动向社会公开所接受的自然灾害救助款物和捐赠款物的来源、数量及其使用情况。</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各级人民政府应当建立健全自然灾害救助款物和捐赠的监督检查制度，并及时受理投诉和举报。县级以上人民政府监察机关、审计机关应当依法对自然灾害救助款物和捐赠款物的管理使用情况进行监督检查，应急管理、财政等部门和有关社会组织应当予以配合。</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9069935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6F6A6C-F006-4C5D-8F1A-82C780D99CA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664E911-4D42-407F-B17F-2A57842F89C9}"/>
              </a:ext>
            </a:extLst>
          </p:cNvPr>
          <p:cNvSpPr>
            <a:spLocks noGrp="1"/>
          </p:cNvSpPr>
          <p:nvPr>
            <p:ph type="body" idx="1"/>
          </p:nvPr>
        </p:nvSpPr>
        <p:spPr/>
        <p:txBody>
          <a:bodyPr>
            <a:normAutofit fontScale="92500" lnSpcReduction="20000"/>
          </a:bodyPr>
          <a:lstStyle/>
          <a:p>
            <a:pPr marR="0" lvl="1"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六</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自然灾害救助中的法律责任</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第一，行政机关工作人员的法律责任。</a:t>
            </a:r>
          </a:p>
          <a:p>
            <a:pPr marR="0" lvl="3" rtl="0"/>
            <a:r>
              <a:rPr lang="zh-CN" altLang="en-US" b="0" i="0" u="none" strike="noStrike" baseline="0" dirty="0">
                <a:solidFill>
                  <a:srgbClr val="333333"/>
                </a:solidFill>
                <a:latin typeface="宋体" panose="02010600030101010101" pitchFamily="2" charset="-122"/>
                <a:ea typeface="等线 Light" panose="02010600030101010101" pitchFamily="2" charset="-122"/>
              </a:rPr>
              <a:t>行政机关工作人员违反本条例规定，有下列行为之一的，由任免机关或者监察机关依照法律法规给予处分；构成犯罪的，依法追究刑事责任：</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）迟报、谎报、瞒报自然灾害损失情况，造成后果的；</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）未及时组织受灾人员转移安置，或者在提供基本生活救助、组织恢复重建过程中工作不力，造成后果的；</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）截留、挪用、私分自然灾害救助款物或者捐赠款物的；</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4</a:t>
            </a:r>
            <a:r>
              <a:rPr lang="zh-CN" altLang="en-US" b="0" i="0" u="none" strike="noStrike" baseline="0" dirty="0">
                <a:solidFill>
                  <a:srgbClr val="333333"/>
                </a:solidFill>
                <a:latin typeface="宋体" panose="02010600030101010101" pitchFamily="2" charset="-122"/>
                <a:ea typeface="等线 Light" panose="02010600030101010101" pitchFamily="2" charset="-122"/>
              </a:rPr>
              <a:t>）不及时归还征用的财产，或者不按照规定给予补偿的；</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a:p>
            <a:pPr marR="0" lvl="3" rtl="0"/>
            <a:r>
              <a:rPr lang="zh-CN" altLang="en-US" b="0" i="0" u="none" strike="noStrike" baseline="0" dirty="0">
                <a:solidFill>
                  <a:srgbClr val="333333"/>
                </a:solidFill>
                <a:latin typeface="宋体" panose="02010600030101010101" pitchFamily="2" charset="-122"/>
                <a:ea typeface="等线 Light" panose="02010600030101010101" pitchFamily="2" charset="-122"/>
              </a:rPr>
              <a:t>（</a:t>
            </a:r>
            <a:r>
              <a:rPr lang="en-US" altLang="zh-CN" b="0" i="0" u="none" strike="noStrike" baseline="0" dirty="0">
                <a:solidFill>
                  <a:srgbClr val="333333"/>
                </a:solidFill>
                <a:latin typeface="宋体" panose="02010600030101010101" pitchFamily="2" charset="-122"/>
                <a:ea typeface="等线 Light" panose="02010600030101010101" pitchFamily="2" charset="-122"/>
              </a:rPr>
              <a:t>5</a:t>
            </a:r>
            <a:r>
              <a:rPr lang="zh-CN" altLang="en-US" b="0" i="0" u="none" strike="noStrike" baseline="0" dirty="0">
                <a:solidFill>
                  <a:srgbClr val="333333"/>
                </a:solidFill>
                <a:latin typeface="宋体" panose="02010600030101010101" pitchFamily="2" charset="-122"/>
                <a:ea typeface="等线 Light" panose="02010600030101010101" pitchFamily="2" charset="-122"/>
              </a:rPr>
              <a:t>）有滥用职权、玩忽职守、徇私舞弊的其他行为的。</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第二，公民（灾民）的法律责任。</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采取虚报、隐瞒、伪造等手段，骗取自然灾害救助款物或者捐赠款物的，由县级以上人民政府应急管理部门责令限期退回违法所得的款物；构成犯罪的，依法追究刑事责任。抢夺或者聚众哄抢自然灾害救助款物或者捐赠给款物的，由县级以上人民政府应急管理部门责令停止违法行为；构成违反治安管理行为的，由公安机关依法给予治安管理处罚；构成犯罪的，依法追究刑事责任。以暴力、威胁方法阻碍自然灾害救助工作人员依法执行职务，构成违反治安管理行为的，由公安机关依法给予治安管理处罚；构成犯罪的，依法追究刑事责任。</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2834975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4965CF-395A-44CA-8E49-BB31C2A27C0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2980706-BFAB-43B8-B6EA-D844292056B2}"/>
              </a:ext>
            </a:extLst>
          </p:cNvPr>
          <p:cNvSpPr>
            <a:spLocks noGrp="1"/>
          </p:cNvSpPr>
          <p:nvPr>
            <p:ph type="body" idx="1"/>
          </p:nvPr>
        </p:nvSpPr>
        <p:spPr/>
        <p:txBody>
          <a:bodyPr>
            <a:normAutofit/>
          </a:bodyPr>
          <a:lstStyle/>
          <a:p>
            <a:pPr marR="0" lvl="0"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四、医疗救助法规与政策</a:t>
            </a:r>
          </a:p>
          <a:p>
            <a:pPr marR="0" lvl="1"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一</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城乡医疗救助的对象</a:t>
            </a:r>
          </a:p>
          <a:p>
            <a:pPr marR="0" lvl="2" rtl="0"/>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城市医疗救助意见</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指出，救助对象的具体条件由地方民政部门会同卫生、劳动保障、财政等部门制定并报同级人民政府批准。主要包括以下两类：  </a:t>
            </a:r>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未参加职工基本医疗保险的低保对象</a:t>
            </a:r>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已参加职工基本医疗保险但负担仍较重的人员及其它特殊困难群众。</a:t>
            </a:r>
          </a:p>
          <a:p>
            <a:pPr marR="0" lvl="2" rtl="0"/>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关于实施农村医疗救助的意见</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指出，救助对象的具体条件由地方民政部门会同财政、卫生部门制定，报同级人民政府批准。主要包括以下两类：</a:t>
            </a:r>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五保户、贫困户家庭成员；</a:t>
            </a:r>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地方政府规定的符合条件的其他贫困农民。</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892163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E5B421-6228-4368-893F-4E921B5BD57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B66DBB9-04DA-4F64-8E9B-A6488B798D87}"/>
              </a:ext>
            </a:extLst>
          </p:cNvPr>
          <p:cNvSpPr>
            <a:spLocks noGrp="1"/>
          </p:cNvSpPr>
          <p:nvPr>
            <p:ph type="body" idx="1"/>
          </p:nvPr>
        </p:nvSpPr>
        <p:spPr/>
        <p:txBody>
          <a:bodyPr>
            <a:normAutofit/>
          </a:bodyPr>
          <a:lstStyle/>
          <a:p>
            <a:pPr marR="0" lvl="1"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二</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城乡医疗救助的形式</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城市医疗救助在坚持多方筹资、多种方式、量力而行的原则上，采取社会力量资助、城市医疗救助基金补助及医疗机构减免有关费用等多种救助形式对相关人员进行救助；在医疗费补助方面，当个人负担超过一定金额的医疗费用或特殊病种医疗费用时，给予一定比例或一定数量的补助。</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农村医疗救治形式则是分地区而定。在开展新型农村合作医疗的地区，一般情况下，由资助医疗救助对象缴纳个人负担的全部或部分资金，参加当地合作医疗，享受合作医疗待遇。对因患大病经合作医疗补助后个人负担医疗费用过高，影响家庭基本生活的，再给予适当的医疗救助。在尚未开展新型农村医疗合作地区，对因患大病个人负担费用难以承担，影响家庭基本生活的，给予适当医疗救助；对国家规定的特种传染病救治费用，则按有关规定给予补助。</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7371519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13F3EF-D328-4C33-ABDA-75455E81795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27734CD-EE3D-4A08-B805-947C0BA6F5B5}"/>
              </a:ext>
            </a:extLst>
          </p:cNvPr>
          <p:cNvSpPr>
            <a:spLocks noGrp="1"/>
          </p:cNvSpPr>
          <p:nvPr>
            <p:ph type="body" idx="1"/>
          </p:nvPr>
        </p:nvSpPr>
        <p:spPr/>
        <p:txBody>
          <a:bodyPr>
            <a:normAutofit/>
          </a:bodyPr>
          <a:lstStyle/>
          <a:p>
            <a:pPr marR="0" lvl="1"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三</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城乡医疗救助的申请与审批程序</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城市医疗救助按照以下程序有序进行：</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首先，由城市医疗救助对象向其户籍所在地的社区居委会递交书面申请。如果符合申请条件，填写</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城市低保对象医疗救助申请审批表</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，并告知应当提供的相关证明材料。</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之后，街道办事处或乡镇人民政府医疗救助部门收到申请后，应当对申请人提出的申请及申请人提供的相关证明材料进行核查。核查结束后，在</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城市低保对象医疗救助申请审批表</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签署审核意见。</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最后，区（县）民政局核实街道办事处（乡镇人民政府）上报的申请书及相关材料，对符合享受城市医疗救助待遇的，在</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城市低保对象医疗救助申请审批表</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上签署审批意见，核实救助金额。</a:t>
            </a:r>
          </a:p>
        </p:txBody>
      </p:sp>
    </p:spTree>
    <p:extLst>
      <p:ext uri="{BB962C8B-B14F-4D97-AF65-F5344CB8AC3E}">
        <p14:creationId xmlns:p14="http://schemas.microsoft.com/office/powerpoint/2010/main" val="24851715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5B6BE9-D043-49FD-B478-821E2995F1E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E45F4F3-A076-4DD5-9DB3-FD4B57DE334C}"/>
              </a:ext>
            </a:extLst>
          </p:cNvPr>
          <p:cNvSpPr>
            <a:spLocks noGrp="1"/>
          </p:cNvSpPr>
          <p:nvPr>
            <p:ph type="body" idx="1"/>
          </p:nvPr>
        </p:nvSpPr>
        <p:spPr/>
        <p:txBody>
          <a:bodyPr>
            <a:normAutofit/>
          </a:bodyPr>
          <a:lstStyle/>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农村医疗救助工作实行属地化管理的原则，在坚持该原则的基础上有序展开：</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首先，由农村医疗救助对象（户主）向村委会提出书面申请，并填写申请表，如实提供各类材料与证明等，经村民代表会议评议同意后报乡镇政府审核。</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乡镇人民政府对上报的申请表和有关材料进行逐项审核，对符合医疗救助条件的上报县（市、区）民政局审批。乡镇人民政府根据需要，可以采取入户调查、邻里访问、信函索证等方式对申请人的医疗支出和家庭经济状况等有关材料进行调查核实。</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最后，县级民政部门对乡镇上报的有关材料进行复审核实，并及时签署审批意见。对符合医疗救助条件的家庭核准其享受医疗救助金额，对不符合救助条件的，应当书面通知申请人，并说明理由。</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9874532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72FDB2-85AA-45AE-8A5A-3F2856A60EA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DB6E13A-5103-49FD-A9FF-A5BA9717EFBD}"/>
              </a:ext>
            </a:extLst>
          </p:cNvPr>
          <p:cNvSpPr>
            <a:spLocks noGrp="1"/>
          </p:cNvSpPr>
          <p:nvPr>
            <p:ph type="body" idx="1"/>
          </p:nvPr>
        </p:nvSpPr>
        <p:spPr/>
        <p:txBody>
          <a:bodyPr>
            <a:normAutofit fontScale="92500" lnSpcReduction="20000"/>
          </a:bodyPr>
          <a:lstStyle/>
          <a:p>
            <a:pPr marR="0" lvl="1"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四</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城乡医疗救助基金的筹集和管理</a:t>
            </a:r>
          </a:p>
          <a:p>
            <a:pPr marR="0" lvl="2" rtl="0"/>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城乡医疗救助基金管理办法</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规定，城乡医疗救助基金应按照公开、公平、公正、专款专用、收支平衡的原则进行管理和使用。</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县级财政部门将原来的社保基金专户中分设的“城市医疗救助基金专账”和“农村医疗救助基金专账”进行合并，建立“城乡医疗救助基金专账”，用于办理基金的筹集、核拨、支付等业务。</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县级以上人民政府建立城乡医疗救助基金，城乡医疗救助基金来源主要包括：</a:t>
            </a:r>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地方各级财政部门每年根据本地区开展城乡医疗救助工作的实际需要，按照预算管理的相关规定，在年初公共财政预算和彩票公益金中安排的城乡医疗救助资金。</a:t>
            </a:r>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社会各界自愿捐赠的资金。</a:t>
            </a:r>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城乡医疗救助基金形成的利息收入。</a:t>
            </a:r>
            <a:r>
              <a:rPr lang="en-US" altLang="zh-CN" b="0" i="0" u="none" strike="noStrike" baseline="0" dirty="0">
                <a:solidFill>
                  <a:srgbClr val="333333"/>
                </a:solidFill>
                <a:latin typeface="宋体" panose="02010600030101010101" pitchFamily="2" charset="-122"/>
                <a:ea typeface="等线 Light" panose="02010600030101010101" pitchFamily="2" charset="-122"/>
              </a:rPr>
              <a:t>(4)</a:t>
            </a:r>
            <a:r>
              <a:rPr lang="zh-CN" altLang="en-US" b="0" i="0" u="none" strike="noStrike" baseline="0" dirty="0">
                <a:solidFill>
                  <a:srgbClr val="333333"/>
                </a:solidFill>
                <a:latin typeface="宋体" panose="02010600030101010101" pitchFamily="2" charset="-122"/>
                <a:ea typeface="等线 Light" panose="02010600030101010101" pitchFamily="2" charset="-122"/>
              </a:rPr>
              <a:t>按规定可用于城乡医疗救助的其他资金。</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城乡医疗救助基金的救助对象是城乡低保对象、农村五保供养对象，以及其他符合医疗救助条件的经济困难群众。</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城乡医疗救助基金原则上实行财政直接支付。民政部门向同级财政部门提交拨款申请，财政部门审核后将城乡医疗救助基金由社保基金专户直接支付到定点医疗机构、顶点零售店或医疗救助对象。</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当然，医疗救助的法规与政策具有一定的滞后性，以上规定并无法涵盖社会生活中的全部医疗救助，但是也具有及时性，对于社会中突发的一些医疗问题能够及时有针对性的制定相关政策，以弥补不足。</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0677292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B8FADC-A917-4B17-83FF-E35551B9B13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3B69D23-F54C-49A0-ADEF-1496686519EC}"/>
              </a:ext>
            </a:extLst>
          </p:cNvPr>
          <p:cNvSpPr>
            <a:spLocks noGrp="1"/>
          </p:cNvSpPr>
          <p:nvPr>
            <p:ph type="body" idx="1"/>
          </p:nvPr>
        </p:nvSpPr>
        <p:spPr/>
        <p:txBody>
          <a:bodyPr>
            <a:normAutofit/>
          </a:bodyPr>
          <a:lstStyle/>
          <a:p>
            <a:pPr marR="0" lvl="0"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五、教育救助法规与政策</a:t>
            </a:r>
          </a:p>
          <a:p>
            <a:pPr marR="0" lvl="1"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一</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教育救助的形式与标准</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国家对在高中教育（含中等职业教育）、普通高等教育阶段就学的最低生活保障家庭成员、特困供养人员，以及不能入学接受义务教育的残疾儿童，根据实际情况给予适当教育救助。教育救助根据不同教育阶段需求，采取减免相关费用、发放助学金、给予生活补助、安排勤工助学等方式实施，保障教育救助对象基本学习、生活需求。</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教育救助标准，由省、自治区、直辖市人民政府根据经济社会发展水平和教育救助对象的基本学习、生活需求确定、公布。</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6500959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B32689-8EC7-4D40-889E-023EDA5240D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B483A6B-17DB-4AD7-8F53-751299506922}"/>
              </a:ext>
            </a:extLst>
          </p:cNvPr>
          <p:cNvSpPr>
            <a:spLocks noGrp="1"/>
          </p:cNvSpPr>
          <p:nvPr>
            <p:ph type="body" idx="1"/>
          </p:nvPr>
        </p:nvSpPr>
        <p:spPr/>
        <p:txBody>
          <a:bodyPr>
            <a:normAutofit/>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（二）未成年人教育救助的对象和工作目标</a:t>
            </a:r>
          </a:p>
          <a:p>
            <a:pPr marR="0" lvl="2" rtl="0"/>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关于进一步做好城乡特殊困难未成年人教育救助工作的通知</a:t>
            </a:r>
            <a:r>
              <a:rPr lang="en-US" altLang="zh-CN" b="0" i="0" u="none" strike="noStrike" baseline="0" dirty="0">
                <a:solidFill>
                  <a:srgbClr val="333333"/>
                </a:solidFill>
                <a:latin typeface="宋体" panose="02010600030101010101" pitchFamily="2" charset="-122"/>
                <a:ea typeface="等线 Light" panose="02010600030101010101" pitchFamily="2" charset="-122"/>
              </a:rPr>
              <a:t>》</a:t>
            </a:r>
            <a:r>
              <a:rPr lang="zh-CN" altLang="en-US" b="0" i="0" u="none" strike="noStrike" baseline="0" dirty="0">
                <a:solidFill>
                  <a:srgbClr val="333333"/>
                </a:solidFill>
                <a:latin typeface="宋体" panose="02010600030101010101" pitchFamily="2" charset="-122"/>
                <a:ea typeface="等线 Light" panose="02010600030101010101" pitchFamily="2" charset="-122"/>
              </a:rPr>
              <a:t>规定，对城乡特殊困难未成年人实施教育救助的对象主要包括：持有农村五保供养证的未成年人；属于城市“三无”对象（即无劳动能力、无生活来源、无法定扶养义务人或虽有法定扶养义务人但扶养义务人无扶养能力）的未成年人；持有城乡最低生活保障证和农村特困户救助证家庭的未成年子女和当地政府规定的其他需要教育救助的对象。</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9694370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B22BC3-CFEB-4176-9456-B1F590FAEF6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E082B97-DBD8-4C53-A331-582FD395B3A7}"/>
              </a:ext>
            </a:extLst>
          </p:cNvPr>
          <p:cNvSpPr>
            <a:spLocks noGrp="1"/>
          </p:cNvSpPr>
          <p:nvPr>
            <p:ph type="body" idx="1"/>
          </p:nvPr>
        </p:nvSpPr>
        <p:spPr/>
        <p:txBody>
          <a:bodyPr>
            <a:normAutofit/>
          </a:bodyPr>
          <a:lstStyle/>
          <a:p>
            <a:pPr marR="0" lvl="1"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三</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未成年人教育救助的程序和资源</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由本人或监护人提出申请，村委会（社区居委会）调查核实，乡镇政府、街道办事处审核，县级民政部门复核、审批。</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对已经由农村敬老院和其他社会福利机构收养的孤儿、弃婴和流浪儿童，各级民政部门要按照有关文件要求，在保证其生活达到当地居民一般生活水平的同时，确保这些未成年人接受教育。</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各地民政部门和教育行政部门要继续做好教育对口帮扶、“希望工程”“春蕾计划”等捐资助学活动，同时充分发扬中华民族尊师重教、邻里互助传统美德，同时，广泛发动社会力量，积极挖掘民间资源，鼓励社会力量在资助城乡特殊困难未成年子女就学方面发挥积极作用。各地民政部门在开展社会捐助活动中募集的物资和资金，可以用于城乡特殊困难未成年人的教育救助。</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1918756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6BEB4C-4FF3-488C-9246-14C47CB5A39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6EC82C7-1681-4C50-9FDC-90CA4AF15266}"/>
              </a:ext>
            </a:extLst>
          </p:cNvPr>
          <p:cNvSpPr>
            <a:spLocks noGrp="1"/>
          </p:cNvSpPr>
          <p:nvPr>
            <p:ph type="body" idx="1"/>
          </p:nvPr>
        </p:nvSpPr>
        <p:spPr/>
        <p:txBody>
          <a:bodyPr>
            <a:normAutofit/>
          </a:bodyPr>
          <a:lstStyle/>
          <a:p>
            <a:pPr marR="0" lvl="2" rtl="0"/>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三</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社会救助协调机制</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社会救助协调机制主要包括以下三个层面：</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第一，乡镇人民政府、街道办事处负责有关社会救助的申请受理、调查审核、具体工作由社会救助经办机构或者经办人员承担；</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第二，村民委员会、居民委员会协助做好有关社会救助工作；</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第三，县级以上人民政府应当将社会救助纳入国民经济和社会发展规划，建立健全政府领导、民政部门牵头、有关部门配合、社会力量参与的社会救助工作协调机制，完善社会救助资金、物质保障机制，将政府安排的社会救助资金和社会救助工作经费纳入财政预算。   </a:t>
            </a:r>
          </a:p>
          <a:p>
            <a:pPr marR="0" lvl="2" rtl="0"/>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四</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社会救助资金</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社会救助资金实行专项管理，分账核算，专款专用，任何单位或者个人不得挤占挪用。社会救助资金的支付，按照财政国库管理的有关规定执行。</a:t>
            </a:r>
          </a:p>
          <a:p>
            <a:pPr marR="0" lvl="2" rtl="0"/>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五</a:t>
            </a:r>
            <a:r>
              <a:rPr lang="en-US" altLang="zh-CN" b="0" i="0" u="none" strike="noStrike" kern="100" baseline="0" dirty="0">
                <a:solidFill>
                  <a:srgbClr val="333333"/>
                </a:solidFill>
                <a:latin typeface="宋体" panose="02010600030101010101" pitchFamily="2" charset="-122"/>
                <a:ea typeface="等线 Light" panose="02010600030101010101" pitchFamily="2" charset="-122"/>
              </a:rPr>
              <a:t>)</a:t>
            </a:r>
            <a:r>
              <a:rPr lang="zh-CN" altLang="en-US" b="0" i="0" u="none" strike="noStrike" kern="100" baseline="0" dirty="0">
                <a:solidFill>
                  <a:srgbClr val="333333"/>
                </a:solidFill>
                <a:latin typeface="宋体" panose="02010600030101010101" pitchFamily="2" charset="-122"/>
                <a:ea typeface="等线 Light" panose="02010600030101010101" pitchFamily="2" charset="-122"/>
              </a:rPr>
              <a:t>社会救助信息管理</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县级以上人民政府应当按照国家统一规划建立社会救助管理信息系统，实现社会救助信息互联互通、资源共享。</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5321059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86C8B2-D70D-4C45-AC7C-6B06EBBBFC6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843C753-CC73-46EA-ABDB-F5BC077F0FDE}"/>
              </a:ext>
            </a:extLst>
          </p:cNvPr>
          <p:cNvSpPr>
            <a:spLocks noGrp="1"/>
          </p:cNvSpPr>
          <p:nvPr>
            <p:ph type="body" idx="1"/>
          </p:nvPr>
        </p:nvSpPr>
        <p:spPr/>
        <p:txBody>
          <a:bodyPr>
            <a:normAutofit/>
          </a:bodyPr>
          <a:lstStyle/>
          <a:p>
            <a:pPr marR="0" lvl="0"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六、住房救助法规与政策</a:t>
            </a:r>
          </a:p>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（一）住房救助的标准、申请与保障</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住房困难标准和救助标准，由县以上地方人民政府根据本行政区域经济社会发展水平、住房价格水平等因素确定、公布。</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城镇家庭申请住房救助的，应当经由乡镇人民政府、街道办事处或者直接向县级人民政府住房保障部门提出，经县级人民政府民政部门审核家庭收入、财产状况和县级人民政府住房保障部门审核家庭住房状况并公示后，对符合申请条件的申请人，由县级人民政府住房保障部门优先给予保障。</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35424066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01FE5D-E2B5-4EE5-AA1C-DC7958D245B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DC1C330-EA78-4E65-9734-3D8630CA3D66}"/>
              </a:ext>
            </a:extLst>
          </p:cNvPr>
          <p:cNvSpPr>
            <a:spLocks noGrp="1"/>
          </p:cNvSpPr>
          <p:nvPr>
            <p:ph type="body" idx="1"/>
          </p:nvPr>
        </p:nvSpPr>
        <p:spPr/>
        <p:txBody>
          <a:bodyPr>
            <a:normAutofit lnSpcReduction="10000"/>
          </a:bodyPr>
          <a:lstStyle/>
          <a:p>
            <a:pPr marR="0" lvl="1"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二</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公共租赁住房和廉租住房并轨政策</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从</a:t>
            </a:r>
            <a:r>
              <a:rPr lang="en-US" altLang="zh-CN" b="0" i="0" u="none" strike="noStrike" baseline="0" dirty="0">
                <a:solidFill>
                  <a:srgbClr val="333333"/>
                </a:solidFill>
                <a:latin typeface="宋体" panose="02010600030101010101" pitchFamily="2" charset="-122"/>
                <a:ea typeface="等线 Light" panose="02010600030101010101" pitchFamily="2" charset="-122"/>
              </a:rPr>
              <a:t>2014</a:t>
            </a:r>
            <a:r>
              <a:rPr lang="zh-CN" altLang="en-US" b="0" i="0" u="none" strike="noStrike" baseline="0" dirty="0">
                <a:solidFill>
                  <a:srgbClr val="333333"/>
                </a:solidFill>
                <a:latin typeface="宋体" panose="02010600030101010101" pitchFamily="2" charset="-122"/>
                <a:ea typeface="等线 Light" panose="02010600030101010101" pitchFamily="2" charset="-122"/>
              </a:rPr>
              <a:t>年起，各地廉租住房（含购改租等方式筹集）建设计划调整并入公共租赁住房年度建设计划，</a:t>
            </a:r>
            <a:r>
              <a:rPr lang="en-US" altLang="zh-CN" b="0" i="0" u="none" strike="noStrike" baseline="0" dirty="0">
                <a:solidFill>
                  <a:srgbClr val="333333"/>
                </a:solidFill>
                <a:latin typeface="宋体" panose="02010600030101010101" pitchFamily="2" charset="-122"/>
                <a:ea typeface="等线 Light" panose="02010600030101010101" pitchFamily="2" charset="-122"/>
              </a:rPr>
              <a:t>2014</a:t>
            </a:r>
            <a:r>
              <a:rPr lang="zh-CN" altLang="en-US" b="0" i="0" u="none" strike="noStrike" baseline="0" dirty="0">
                <a:solidFill>
                  <a:srgbClr val="333333"/>
                </a:solidFill>
                <a:latin typeface="宋体" panose="02010600030101010101" pitchFamily="2" charset="-122"/>
                <a:ea typeface="等线 Light" panose="02010600030101010101" pitchFamily="2" charset="-122"/>
              </a:rPr>
              <a:t>年以前年度已列入廉租住房年度建设计划的在建项目可继续建设，建成后统一纳入公共租赁住房管理。廉租住房并入公共租赁住房后，地方政府原用于廉租住房建设的资金来源渠道，调整用于公共租赁住房（含</a:t>
            </a:r>
            <a:r>
              <a:rPr lang="en-US" altLang="zh-CN" b="0" i="0" u="none" strike="noStrike" baseline="0" dirty="0">
                <a:solidFill>
                  <a:srgbClr val="333333"/>
                </a:solidFill>
                <a:latin typeface="宋体" panose="02010600030101010101" pitchFamily="2" charset="-122"/>
                <a:ea typeface="等线 Light" panose="02010600030101010101" pitchFamily="2" charset="-122"/>
              </a:rPr>
              <a:t>2014</a:t>
            </a:r>
            <a:r>
              <a:rPr lang="zh-CN" altLang="en-US" b="0" i="0" u="none" strike="noStrike" baseline="0" dirty="0">
                <a:solidFill>
                  <a:srgbClr val="333333"/>
                </a:solidFill>
                <a:latin typeface="宋体" panose="02010600030101010101" pitchFamily="2" charset="-122"/>
                <a:ea typeface="等线 Light" panose="02010600030101010101" pitchFamily="2" charset="-122"/>
              </a:rPr>
              <a:t>年以前在建廉租住房）建设；原用于租赁补贴的资金，继续用于补贴在市场租赁住房的低收入住房保障对象。</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结合本地区经济发展水平、财政承受能力、住房市场租金水平、建设与运营成本、保障对象支付能力等因素，进一步完善公共租赁房的租金定价机制，动态调整租金。公共租赁住房租金原则上按照适当低于同地段、同类型住房市场租金水平确定。各地可根据保障对象支付能力的变化，动态调整租金减免或者补贴额度，直至按照市场价格收取租金。各地可以在综合考虑保障对象的住房困难程度、收入水平、申请顺序、保障需求以及房源等情况的基础上，合理确定轮候排序规则，统一轮候配租。已建成并分配入住的廉租住房统一纳入公共租赁住房管理，其租金水平仍按原有租金标准执行；已建成未入住的廉租房以及在建的廉租住房项目建成后，要优先解决原廉租住房保障对象住房困难，剩余房源统一按公共租赁住房分配。</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7902429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415735-0B82-4563-8717-0E6614759FC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35C2B24-837C-44D7-B10B-A2386D927747}"/>
              </a:ext>
            </a:extLst>
          </p:cNvPr>
          <p:cNvSpPr>
            <a:spLocks noGrp="1"/>
          </p:cNvSpPr>
          <p:nvPr>
            <p:ph type="body" idx="1"/>
          </p:nvPr>
        </p:nvSpPr>
        <p:spPr/>
        <p:txBody>
          <a:bodyPr>
            <a:normAutofit fontScale="92500" lnSpcReduction="10000"/>
          </a:bodyPr>
          <a:lstStyle/>
          <a:p>
            <a:pPr marR="0" lvl="0"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七、就业救助法规与政策</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就业救助制度是指国家对最低生活保障家庭中有劳动能力并处于失业状态的成员，通过贷款贴息、社会保险补贴、岗位补贴、培训补贴、费用减免、公益性岗位安置等办法，给予就业救助，对于最低生活保障家庭有劳动能力的成员均处于失业状态的，县级以上地方人民政府应当采取有针对性的措施，确保该家庭至少有一人就业。</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作为现代社会必不可少的社会救助制度之一，完善就业救助法规与政策有利于社会管理的创新，实现社会充分就业，缩小贫富差距，保障社会稳定，促进经济发展。</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申请就业救助的，应当向住所地街道、社区公共就业服务机构提出，公共就业服务机构核实后予以登记，并免费提供就业岗位信息、职业介绍、职业指导等就业服务。</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最低生活保障家庭中有劳动能力但未就业的成员，应当接受人力资源社会保障等部门介绍的工作；无正当理由，连续</a:t>
            </a:r>
            <a:r>
              <a:rPr lang="en-US" altLang="zh-CN" b="0" i="0" u="none" strike="noStrike" baseline="0" dirty="0">
                <a:solidFill>
                  <a:srgbClr val="333333"/>
                </a:solidFill>
                <a:latin typeface="宋体" panose="02010600030101010101" pitchFamily="2" charset="-122"/>
                <a:ea typeface="宋体" panose="02010600030101010101" pitchFamily="2" charset="-122"/>
              </a:rPr>
              <a:t>3</a:t>
            </a:r>
            <a:r>
              <a:rPr lang="zh-CN" altLang="en-US" b="0" i="0" u="none" strike="noStrike" baseline="0" dirty="0">
                <a:solidFill>
                  <a:srgbClr val="333333"/>
                </a:solidFill>
                <a:latin typeface="宋体" panose="02010600030101010101" pitchFamily="2" charset="-122"/>
                <a:ea typeface="宋体" panose="02010600030101010101" pitchFamily="2" charset="-122"/>
              </a:rPr>
              <a:t>次拒绝接受介绍与其健康状况、劳动能力等相适应的工作的，县级人民政府民政部门应当决定减发或者停发其本人的最低生活保障金。吸纳就业救助对象的用人单位，按照国家有关规定享受社会保险补贴、税收优惠、小额担保贷款等就业扶持政策。</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4784740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E70253-83D7-4839-A326-D4A4D69ACD4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C7AD9F0-2283-49A5-BB86-583DEAB3332E}"/>
              </a:ext>
            </a:extLst>
          </p:cNvPr>
          <p:cNvSpPr>
            <a:spLocks noGrp="1"/>
          </p:cNvSpPr>
          <p:nvPr>
            <p:ph type="body" idx="1"/>
          </p:nvPr>
        </p:nvSpPr>
        <p:spPr/>
        <p:txBody>
          <a:bodyPr>
            <a:normAutofit fontScale="70000" lnSpcReduction="20000"/>
          </a:bodyPr>
          <a:lstStyle/>
          <a:p>
            <a:pPr marR="0" lvl="0"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八、临时救助法规与政策</a:t>
            </a:r>
          </a:p>
          <a:p>
            <a:pPr marR="0" lvl="1" rtl="0"/>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社会救助暂行办法</a:t>
            </a:r>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规定，国家对因火灾、交通事故等意外事件，家庭成员突发重大疾病等原因，导致基本生活暂时出现严重困难的家庭，或者因生活必需支出突然增加超出家庭承受能力，导致基本生活暂时出现严重困难的最低生活保障家庭，以及遭遇其他特殊困难的家庭，给予临时救助。</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为了具体执行临时救助的规定，国务院于</a:t>
            </a:r>
            <a:r>
              <a:rPr lang="en-US" altLang="zh-CN" b="0" i="0" u="none" strike="noStrike" baseline="0" dirty="0">
                <a:solidFill>
                  <a:srgbClr val="333333"/>
                </a:solidFill>
                <a:latin typeface="宋体" panose="02010600030101010101" pitchFamily="2" charset="-122"/>
                <a:ea typeface="宋体" panose="02010600030101010101" pitchFamily="2" charset="-122"/>
              </a:rPr>
              <a:t>2014</a:t>
            </a:r>
            <a:r>
              <a:rPr lang="zh-CN" altLang="en-US" b="0" i="0" u="none" strike="noStrike" baseline="0" dirty="0">
                <a:solidFill>
                  <a:srgbClr val="333333"/>
                </a:solidFill>
                <a:latin typeface="宋体" panose="02010600030101010101" pitchFamily="2" charset="-122"/>
                <a:ea typeface="宋体" panose="02010600030101010101" pitchFamily="2" charset="-122"/>
              </a:rPr>
              <a:t>年</a:t>
            </a:r>
            <a:r>
              <a:rPr lang="en-US" altLang="zh-CN" b="0" i="0" u="none" strike="noStrike" baseline="0" dirty="0">
                <a:solidFill>
                  <a:srgbClr val="333333"/>
                </a:solidFill>
                <a:latin typeface="宋体" panose="02010600030101010101" pitchFamily="2" charset="-122"/>
                <a:ea typeface="宋体" panose="02010600030101010101" pitchFamily="2" charset="-122"/>
              </a:rPr>
              <a:t>10</a:t>
            </a:r>
            <a:r>
              <a:rPr lang="zh-CN" altLang="en-US" b="0" i="0" u="none" strike="noStrike" baseline="0" dirty="0">
                <a:solidFill>
                  <a:srgbClr val="333333"/>
                </a:solidFill>
                <a:latin typeface="宋体" panose="02010600030101010101" pitchFamily="2" charset="-122"/>
                <a:ea typeface="宋体" panose="02010600030101010101" pitchFamily="2" charset="-122"/>
              </a:rPr>
              <a:t>月</a:t>
            </a:r>
            <a:r>
              <a:rPr lang="en-US" altLang="zh-CN" b="0" i="0" u="none" strike="noStrike" baseline="0" dirty="0">
                <a:solidFill>
                  <a:srgbClr val="333333"/>
                </a:solidFill>
                <a:latin typeface="宋体" panose="02010600030101010101" pitchFamily="2" charset="-122"/>
                <a:ea typeface="宋体" panose="02010600030101010101" pitchFamily="2" charset="-122"/>
              </a:rPr>
              <a:t>3</a:t>
            </a:r>
            <a:r>
              <a:rPr lang="zh-CN" altLang="en-US" b="0" i="0" u="none" strike="noStrike" baseline="0" dirty="0">
                <a:solidFill>
                  <a:srgbClr val="333333"/>
                </a:solidFill>
                <a:latin typeface="宋体" panose="02010600030101010101" pitchFamily="2" charset="-122"/>
                <a:ea typeface="宋体" panose="02010600030101010101" pitchFamily="2" charset="-122"/>
              </a:rPr>
              <a:t>日发布了</a:t>
            </a:r>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国务院关于全面建立临时救助制度的通知</a:t>
            </a:r>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下文简称“通知”）。该通知明确规定，临时救助是国家对遭遇突发事件、意外伤害、重大疾病或其他特殊原因导致基本生活陷入困境，其他社会救助制度暂时无法覆盖或救助之后基本生活暂时仍有严重困难的家庭或个人给予的应急性、过渡性的救助。</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临时救助工作应当坚持应救尽救，确保有苦难的群众都能求助有门，并按规定得到及时救助；坚持适度救助，着眼于解决基本生活困难、摆脱临时困境；坚持公开公正，做到政策公开、过程透明、结果公正；坚持制度衔接，加强各项救助、保障制度的衔接配合，形成整体合力；坚持资源统筹，政府救助、社会帮扶、家庭自救有机结合；并且通过建立完善“一门受理、协同办理”机制、社会救助信息共享机制、社会力量参与机制和临时救助资金筹集机制进行落实。</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另外，国家对生活无着落的流浪、乞讨人员提供临时食宿、急病救治、协助返回等救助，为其提供符合食品卫生要求的食物、提供符合基本条件的住处、对在救助站内突发疾病的，及时送医院救治、帮助与其亲属或者所在单位联系、对没有交通返回其住所地或者所在单位的，提供乘车凭证。</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流浪乞讨人员在寻求临时救助时，应当遵循一定的程序。流浪乞讨人员应当向救助站提出求助需求，救助站在核实流浪乞讨人员的基本情况后，决定是否实行救助，并对属于救助对象的及时安排救助。救助站已经实施救助或者救助期满，受助人员应当离开救助站。对无正当理由不愿离站的受助人员，救助站应当终止救助。除此之外，在下列三种情况下，救助站也应当终止救助：第一，救助站发现受助人员故意提供虚假个人情况的；第二，受助人员自愿放弃救助离开救助站的，救助站不得限制；第三，受助人员擅自离开救助站的，视同放弃救助，救助站应当终止救助。</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720126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23B6BF4-FF12-44C5-8ABE-D6851F4689B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92E5C91-4A4D-4654-A92E-5A4A0C31A79B}"/>
              </a:ext>
            </a:extLst>
          </p:cNvPr>
          <p:cNvSpPr>
            <a:spLocks noGrp="1"/>
          </p:cNvSpPr>
          <p:nvPr>
            <p:ph type="body" idx="1"/>
          </p:nvPr>
        </p:nvSpPr>
        <p:spPr/>
        <p:txBody>
          <a:bodyPr>
            <a:normAutofit fontScale="85000" lnSpcReduction="20000"/>
          </a:bodyPr>
          <a:lstStyle/>
          <a:p>
            <a:pPr marR="0" lvl="0"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九、法律援助法规与政策</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根据</a:t>
            </a:r>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法律援助条例</a:t>
            </a:r>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规定，符合本条例规定的公民，可以依照本条例的规定获得法律咨询、代理、刑事辩护等无偿法律服务。</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第一，公民对下列需要代理的事项，因经济困难没有委托代理人的，可以向法律援助机构申请法律援助：（</a:t>
            </a:r>
            <a:r>
              <a:rPr lang="en-US" altLang="zh-CN" b="0" i="0" u="none" strike="noStrike" baseline="0" dirty="0">
                <a:solidFill>
                  <a:srgbClr val="333333"/>
                </a:solidFill>
                <a:latin typeface="宋体" panose="02010600030101010101" pitchFamily="2" charset="-122"/>
                <a:ea typeface="宋体" panose="02010600030101010101" pitchFamily="2" charset="-122"/>
              </a:rPr>
              <a:t>1</a:t>
            </a:r>
            <a:r>
              <a:rPr lang="zh-CN" altLang="en-US" b="0" i="0" u="none" strike="noStrike" baseline="0" dirty="0">
                <a:solidFill>
                  <a:srgbClr val="333333"/>
                </a:solidFill>
                <a:latin typeface="宋体" panose="02010600030101010101" pitchFamily="2" charset="-122"/>
                <a:ea typeface="宋体" panose="02010600030101010101" pitchFamily="2" charset="-122"/>
              </a:rPr>
              <a:t>）依法请求国家赔偿的；（</a:t>
            </a:r>
            <a:r>
              <a:rPr lang="en-US" altLang="zh-CN" b="0" i="0" u="none" strike="noStrike" baseline="0" dirty="0">
                <a:solidFill>
                  <a:srgbClr val="333333"/>
                </a:solidFill>
                <a:latin typeface="宋体" panose="02010600030101010101" pitchFamily="2" charset="-122"/>
                <a:ea typeface="宋体" panose="02010600030101010101" pitchFamily="2" charset="-122"/>
              </a:rPr>
              <a:t>2</a:t>
            </a:r>
            <a:r>
              <a:rPr lang="zh-CN" altLang="en-US" b="0" i="0" u="none" strike="noStrike" baseline="0" dirty="0">
                <a:solidFill>
                  <a:srgbClr val="333333"/>
                </a:solidFill>
                <a:latin typeface="宋体" panose="02010600030101010101" pitchFamily="2" charset="-122"/>
                <a:ea typeface="宋体" panose="02010600030101010101" pitchFamily="2" charset="-122"/>
              </a:rPr>
              <a:t>）请求给予社会保险待遇或者最低生活保障待遇的；（</a:t>
            </a:r>
            <a:r>
              <a:rPr lang="en-US" altLang="zh-CN" b="0" i="0" u="none" strike="noStrike" baseline="0" dirty="0">
                <a:solidFill>
                  <a:srgbClr val="333333"/>
                </a:solidFill>
                <a:latin typeface="宋体" panose="02010600030101010101" pitchFamily="2" charset="-122"/>
                <a:ea typeface="宋体" panose="02010600030101010101" pitchFamily="2" charset="-122"/>
              </a:rPr>
              <a:t>3</a:t>
            </a:r>
            <a:r>
              <a:rPr lang="zh-CN" altLang="en-US" b="0" i="0" u="none" strike="noStrike" baseline="0" dirty="0">
                <a:solidFill>
                  <a:srgbClr val="333333"/>
                </a:solidFill>
                <a:latin typeface="宋体" panose="02010600030101010101" pitchFamily="2" charset="-122"/>
                <a:ea typeface="宋体" panose="02010600030101010101" pitchFamily="2" charset="-122"/>
              </a:rPr>
              <a:t>）请求发给抚恤金、救济金的；（</a:t>
            </a:r>
            <a:r>
              <a:rPr lang="en-US" altLang="zh-CN" b="0" i="0" u="none" strike="noStrike" baseline="0" dirty="0">
                <a:solidFill>
                  <a:srgbClr val="333333"/>
                </a:solidFill>
                <a:latin typeface="宋体" panose="02010600030101010101" pitchFamily="2" charset="-122"/>
                <a:ea typeface="宋体" panose="02010600030101010101" pitchFamily="2" charset="-122"/>
              </a:rPr>
              <a:t>4</a:t>
            </a:r>
            <a:r>
              <a:rPr lang="zh-CN" altLang="en-US" b="0" i="0" u="none" strike="noStrike" baseline="0" dirty="0">
                <a:solidFill>
                  <a:srgbClr val="333333"/>
                </a:solidFill>
                <a:latin typeface="宋体" panose="02010600030101010101" pitchFamily="2" charset="-122"/>
                <a:ea typeface="宋体" panose="02010600030101010101" pitchFamily="2" charset="-122"/>
              </a:rPr>
              <a:t>）请求给付赡养费、抚养费、扶养费的；（</a:t>
            </a:r>
            <a:r>
              <a:rPr lang="en-US" altLang="zh-CN" b="0" i="0" u="none" strike="noStrike" baseline="0" dirty="0">
                <a:solidFill>
                  <a:srgbClr val="333333"/>
                </a:solidFill>
                <a:latin typeface="宋体" panose="02010600030101010101" pitchFamily="2" charset="-122"/>
                <a:ea typeface="宋体" panose="02010600030101010101" pitchFamily="2" charset="-122"/>
              </a:rPr>
              <a:t>5</a:t>
            </a:r>
            <a:r>
              <a:rPr lang="zh-CN" altLang="en-US" b="0" i="0" u="none" strike="noStrike" baseline="0" dirty="0">
                <a:solidFill>
                  <a:srgbClr val="333333"/>
                </a:solidFill>
                <a:latin typeface="宋体" panose="02010600030101010101" pitchFamily="2" charset="-122"/>
                <a:ea typeface="宋体" panose="02010600030101010101" pitchFamily="2" charset="-122"/>
              </a:rPr>
              <a:t>）请求支付劳动报酬的；（</a:t>
            </a:r>
            <a:r>
              <a:rPr lang="en-US" altLang="zh-CN" b="0" i="0" u="none" strike="noStrike" baseline="0" dirty="0">
                <a:solidFill>
                  <a:srgbClr val="333333"/>
                </a:solidFill>
                <a:latin typeface="宋体" panose="02010600030101010101" pitchFamily="2" charset="-122"/>
                <a:ea typeface="宋体" panose="02010600030101010101" pitchFamily="2" charset="-122"/>
              </a:rPr>
              <a:t>6</a:t>
            </a:r>
            <a:r>
              <a:rPr lang="zh-CN" altLang="en-US" b="0" i="0" u="none" strike="noStrike" baseline="0" dirty="0">
                <a:solidFill>
                  <a:srgbClr val="333333"/>
                </a:solidFill>
                <a:latin typeface="宋体" panose="02010600030101010101" pitchFamily="2" charset="-122"/>
                <a:ea typeface="宋体" panose="02010600030101010101" pitchFamily="2" charset="-122"/>
              </a:rPr>
              <a:t>）主张因见义勇为行为产生的民事权益的。</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第二，案件当事人在下列情形下，可以向法律援助机构申请法律援助：（</a:t>
            </a:r>
            <a:r>
              <a:rPr lang="en-US" altLang="zh-CN" b="0" i="0" u="none" strike="noStrike" baseline="0" dirty="0">
                <a:solidFill>
                  <a:srgbClr val="333333"/>
                </a:solidFill>
                <a:latin typeface="宋体" panose="02010600030101010101" pitchFamily="2" charset="-122"/>
                <a:ea typeface="宋体" panose="02010600030101010101" pitchFamily="2" charset="-122"/>
              </a:rPr>
              <a:t>1</a:t>
            </a:r>
            <a:r>
              <a:rPr lang="zh-CN" altLang="en-US" b="0" i="0" u="none" strike="noStrike" baseline="0" dirty="0">
                <a:solidFill>
                  <a:srgbClr val="333333"/>
                </a:solidFill>
                <a:latin typeface="宋体" panose="02010600030101010101" pitchFamily="2" charset="-122"/>
                <a:ea typeface="宋体" panose="02010600030101010101" pitchFamily="2" charset="-122"/>
              </a:rPr>
              <a:t>）犯罪嫌疑人在被侦查机关第一次讯问后或者采取强制措施之日起，因经济困难没有聘请律师的；（</a:t>
            </a:r>
            <a:r>
              <a:rPr lang="en-US" altLang="zh-CN" b="0" i="0" u="none" strike="noStrike" baseline="0" dirty="0">
                <a:solidFill>
                  <a:srgbClr val="333333"/>
                </a:solidFill>
                <a:latin typeface="宋体" panose="02010600030101010101" pitchFamily="2" charset="-122"/>
                <a:ea typeface="宋体" panose="02010600030101010101" pitchFamily="2" charset="-122"/>
              </a:rPr>
              <a:t>2</a:t>
            </a:r>
            <a:r>
              <a:rPr lang="zh-CN" altLang="en-US" b="0" i="0" u="none" strike="noStrike" baseline="0" dirty="0">
                <a:solidFill>
                  <a:srgbClr val="333333"/>
                </a:solidFill>
                <a:latin typeface="宋体" panose="02010600030101010101" pitchFamily="2" charset="-122"/>
                <a:ea typeface="宋体" panose="02010600030101010101" pitchFamily="2" charset="-122"/>
              </a:rPr>
              <a:t>）公诉案件中的被害人及其法定代理人或者近亲属，自案件移送审查起诉之日起，因经济困难没有委托诉讼代理人的；（</a:t>
            </a:r>
            <a:r>
              <a:rPr lang="en-US" altLang="zh-CN" b="0" i="0" u="none" strike="noStrike" baseline="0" dirty="0">
                <a:solidFill>
                  <a:srgbClr val="333333"/>
                </a:solidFill>
                <a:latin typeface="宋体" panose="02010600030101010101" pitchFamily="2" charset="-122"/>
                <a:ea typeface="宋体" panose="02010600030101010101" pitchFamily="2" charset="-122"/>
              </a:rPr>
              <a:t>3</a:t>
            </a:r>
            <a:r>
              <a:rPr lang="zh-CN" altLang="en-US" b="0" i="0" u="none" strike="noStrike" baseline="0" dirty="0">
                <a:solidFill>
                  <a:srgbClr val="333333"/>
                </a:solidFill>
                <a:latin typeface="宋体" panose="02010600030101010101" pitchFamily="2" charset="-122"/>
                <a:ea typeface="宋体" panose="02010600030101010101" pitchFamily="2" charset="-122"/>
              </a:rPr>
              <a:t>）自诉案件的自诉人及其法定代理人，自案件被人民法院受理之日起，因经济困难没有委托诉讼代理人的。</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第三，公诉人出庭公诉的案件，被告人因经济苦难或者其他原因没有委托辩护人，人民法院为被告人指定辩护时，法律援助机构应当提供法律援助；被告人是视力、听力、语言有障碍的残疾人或者未成年人而没有委托辩护人的，或者被告人可能被判处死刑而没有委托辩护人的，人民法院为被告人指定辩护时，法律援助机构应当提供法律援助，无须对被告人进行经济状况的审查。</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91725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EB72BF-6073-4C72-8021-B56DEAA6197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4C9FA01-7CC2-4A53-A79A-01F99CB75A57}"/>
              </a:ext>
            </a:extLst>
          </p:cNvPr>
          <p:cNvSpPr>
            <a:spLocks noGrp="1"/>
          </p:cNvSpPr>
          <p:nvPr>
            <p:ph type="body" idx="1"/>
          </p:nvPr>
        </p:nvSpPr>
        <p:spPr/>
        <p:txBody>
          <a:bodyPr>
            <a:normAutofit/>
          </a:bodyPr>
          <a:lstStyle/>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依照</a:t>
            </a:r>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法律援助条例</a:t>
            </a:r>
            <a:r>
              <a:rPr lang="en-US" altLang="zh-CN" b="0" i="0" u="none" strike="noStrike" baseline="0" dirty="0">
                <a:solidFill>
                  <a:srgbClr val="333333"/>
                </a:solidFill>
                <a:latin typeface="宋体" panose="02010600030101010101" pitchFamily="2" charset="-122"/>
                <a:ea typeface="宋体" panose="02010600030101010101" pitchFamily="2" charset="-122"/>
              </a:rPr>
              <a:t>》</a:t>
            </a:r>
            <a:r>
              <a:rPr lang="zh-CN" altLang="en-US" b="0" i="0" u="none" strike="noStrike" baseline="0" dirty="0">
                <a:solidFill>
                  <a:srgbClr val="333333"/>
                </a:solidFill>
                <a:latin typeface="宋体" panose="02010600030101010101" pitchFamily="2" charset="-122"/>
                <a:ea typeface="宋体" panose="02010600030101010101" pitchFamily="2" charset="-122"/>
              </a:rPr>
              <a:t>的规定，除上述第三种情况无须申请法律援助外，其他两种情况的公民要想获得法律援助均需提出申请。申请应当采用书面形式，填写申请表；以书面形式提出申请确有困难的，可以口头申请，由法律援助机构工作人员或者代为转交申请的有关机构工作人员作书面记录。</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6144658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E6B035-EF53-4641-A787-97D435D0B6E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5951E3F-E127-4B5F-A414-1568BBECE8CB}"/>
              </a:ext>
            </a:extLst>
          </p:cNvPr>
          <p:cNvSpPr>
            <a:spLocks noGrp="1"/>
          </p:cNvSpPr>
          <p:nvPr>
            <p:ph type="body" idx="1"/>
          </p:nvPr>
        </p:nvSpPr>
        <p:spPr/>
        <p:txBody>
          <a:bodyPr>
            <a:normAutofit/>
          </a:bodyPr>
          <a:lstStyle/>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对于第一种情况，公民因经济困难没有委托代理人时，应当按照下列规定提出：</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a:t>
            </a:r>
            <a:r>
              <a:rPr lang="en-US" altLang="zh-CN" b="0" i="0" u="none" strike="noStrike" baseline="0" dirty="0">
                <a:solidFill>
                  <a:srgbClr val="333333"/>
                </a:solidFill>
                <a:latin typeface="宋体" panose="02010600030101010101" pitchFamily="2" charset="-122"/>
                <a:ea typeface="宋体" panose="02010600030101010101" pitchFamily="2" charset="-122"/>
              </a:rPr>
              <a:t>1</a:t>
            </a:r>
            <a:r>
              <a:rPr lang="zh-CN" altLang="en-US" b="0" i="0" u="none" strike="noStrike" baseline="0" dirty="0">
                <a:solidFill>
                  <a:srgbClr val="333333"/>
                </a:solidFill>
                <a:latin typeface="宋体" panose="02010600030101010101" pitchFamily="2" charset="-122"/>
                <a:ea typeface="宋体" panose="02010600030101010101" pitchFamily="2" charset="-122"/>
              </a:rPr>
              <a:t>）请求国家赔偿的，向赔偿义务机关所在地的法律援助机构提出申请。</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a:t>
            </a:r>
            <a:r>
              <a:rPr lang="en-US" altLang="zh-CN" b="0" i="0" u="none" strike="noStrike" baseline="0" dirty="0">
                <a:solidFill>
                  <a:srgbClr val="333333"/>
                </a:solidFill>
                <a:latin typeface="宋体" panose="02010600030101010101" pitchFamily="2" charset="-122"/>
                <a:ea typeface="宋体" panose="02010600030101010101" pitchFamily="2" charset="-122"/>
              </a:rPr>
              <a:t>2</a:t>
            </a:r>
            <a:r>
              <a:rPr lang="zh-CN" altLang="en-US" b="0" i="0" u="none" strike="noStrike" baseline="0" dirty="0">
                <a:solidFill>
                  <a:srgbClr val="333333"/>
                </a:solidFill>
                <a:latin typeface="宋体" panose="02010600030101010101" pitchFamily="2" charset="-122"/>
                <a:ea typeface="宋体" panose="02010600030101010101" pitchFamily="2" charset="-122"/>
              </a:rPr>
              <a:t>）请求给予社会保险待遇、最低生活保障待遇或者请求发给抚恤金、救济金的，向提供社会保险待遇、最低生活保障待遇或者发放抚恤金、救济金的义务机关所在地的法律援助机构提出申请。</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a:t>
            </a:r>
            <a:r>
              <a:rPr lang="en-US" altLang="zh-CN" b="0" i="0" u="none" strike="noStrike" baseline="0" dirty="0">
                <a:solidFill>
                  <a:srgbClr val="333333"/>
                </a:solidFill>
                <a:latin typeface="宋体" panose="02010600030101010101" pitchFamily="2" charset="-122"/>
                <a:ea typeface="宋体" panose="02010600030101010101" pitchFamily="2" charset="-122"/>
              </a:rPr>
              <a:t>3</a:t>
            </a:r>
            <a:r>
              <a:rPr lang="zh-CN" altLang="en-US" b="0" i="0" u="none" strike="noStrike" baseline="0" dirty="0">
                <a:solidFill>
                  <a:srgbClr val="333333"/>
                </a:solidFill>
                <a:latin typeface="宋体" panose="02010600030101010101" pitchFamily="2" charset="-122"/>
                <a:ea typeface="宋体" panose="02010600030101010101" pitchFamily="2" charset="-122"/>
              </a:rPr>
              <a:t>）请求给付赡养费、抚养费、扶养费的，向给付赡养费、抚养费、扶养费的义务人住所地的法律援助机构提出申请。</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a:t>
            </a:r>
            <a:r>
              <a:rPr lang="en-US" altLang="zh-CN" b="0" i="0" u="none" strike="noStrike" baseline="0" dirty="0">
                <a:solidFill>
                  <a:srgbClr val="333333"/>
                </a:solidFill>
                <a:latin typeface="宋体" panose="02010600030101010101" pitchFamily="2" charset="-122"/>
                <a:ea typeface="宋体" panose="02010600030101010101" pitchFamily="2" charset="-122"/>
              </a:rPr>
              <a:t>4</a:t>
            </a:r>
            <a:r>
              <a:rPr lang="zh-CN" altLang="en-US" b="0" i="0" u="none" strike="noStrike" baseline="0" dirty="0">
                <a:solidFill>
                  <a:srgbClr val="333333"/>
                </a:solidFill>
                <a:latin typeface="宋体" panose="02010600030101010101" pitchFamily="2" charset="-122"/>
                <a:ea typeface="宋体" panose="02010600030101010101" pitchFamily="2" charset="-122"/>
              </a:rPr>
              <a:t>）请求支付劳动报酬的，向支付劳动报酬的义务人所在地的法律援助机构提出申请。</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a:t>
            </a:r>
            <a:r>
              <a:rPr lang="en-US" altLang="zh-CN" b="0" i="0" u="none" strike="noStrike" baseline="0" dirty="0">
                <a:solidFill>
                  <a:srgbClr val="333333"/>
                </a:solidFill>
                <a:latin typeface="宋体" panose="02010600030101010101" pitchFamily="2" charset="-122"/>
                <a:ea typeface="宋体" panose="02010600030101010101" pitchFamily="2" charset="-122"/>
              </a:rPr>
              <a:t>5</a:t>
            </a:r>
            <a:r>
              <a:rPr lang="zh-CN" altLang="en-US" b="0" i="0" u="none" strike="noStrike" baseline="0" dirty="0">
                <a:solidFill>
                  <a:srgbClr val="333333"/>
                </a:solidFill>
                <a:latin typeface="宋体" panose="02010600030101010101" pitchFamily="2" charset="-122"/>
                <a:ea typeface="宋体" panose="02010600030101010101" pitchFamily="2" charset="-122"/>
              </a:rPr>
              <a:t>）主张因见义勇为行为产生的民事权益的，向被请求人住所地的而法律援助机构提出申请。</a:t>
            </a:r>
          </a:p>
        </p:txBody>
      </p:sp>
    </p:spTree>
    <p:extLst>
      <p:ext uri="{BB962C8B-B14F-4D97-AF65-F5344CB8AC3E}">
        <p14:creationId xmlns:p14="http://schemas.microsoft.com/office/powerpoint/2010/main" val="7979835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F3E98F-5F70-4B56-8CE0-A71B524EAE1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25F254D-98C2-4F00-835A-DBB4D91218E3}"/>
              </a:ext>
            </a:extLst>
          </p:cNvPr>
          <p:cNvSpPr>
            <a:spLocks noGrp="1"/>
          </p:cNvSpPr>
          <p:nvPr>
            <p:ph type="body" idx="1"/>
          </p:nvPr>
        </p:nvSpPr>
        <p:spPr/>
        <p:txBody>
          <a:bodyPr>
            <a:normAutofit/>
          </a:bodyPr>
          <a:lstStyle/>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对于第二种情况，刑事辩护申请法律援助时，应当向审理案件的人民法院所在地的法律援助机构提出申请。</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法律援助机构收到法律援助申请后，应当进行审查。认为申请人提交的证件、证明材料不齐全的，可以要求申请人做出必要的补充或者说明，申请人未按要求作出补充或者说明的，视为撤销申请；认为申请人提交的证件、证明材料需要查证的，由法律援助机构向有关机关、单位查证。最后，对符合法律援助条件的，法律援助机构应当及时决定提供法律援助；对不符合法律援助条件的，应当书面告知申请人理由。</a:t>
            </a:r>
          </a:p>
          <a:p>
            <a:pPr marR="0" lvl="1" rtl="0"/>
            <a:r>
              <a:rPr lang="zh-CN" altLang="en-US" b="0" i="0" u="none" strike="noStrike" baseline="0" dirty="0">
                <a:solidFill>
                  <a:srgbClr val="333333"/>
                </a:solidFill>
                <a:latin typeface="宋体" panose="02010600030101010101" pitchFamily="2" charset="-122"/>
                <a:ea typeface="宋体" panose="02010600030101010101" pitchFamily="2" charset="-122"/>
              </a:rPr>
              <a:t>最低生活保障、特困人员供养、受灾人员救助、医疗救助、教育救助、住房救助、就业救助、临时救助和法律援助等九类社会救助法规与政策，较为细致的论述了各类社会救助制度的适用对象、申请和审批程序、救助标准与形式及监督管理等方面的内容，为相关社会工作者在今后的社会救助工作上提供操作规范，以向社会公众提供专业化、科学化、规范化服务。</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a:p>
            <a:pPr marR="0" lvl="0" rtl="0"/>
            <a:endParaRPr lang="zh-CN" altLang="en-US"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6636031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69106C-457F-41EC-A655-E60849B85510}"/>
              </a:ext>
            </a:extLst>
          </p:cNvPr>
          <p:cNvSpPr>
            <a:spLocks noGrp="1"/>
          </p:cNvSpPr>
          <p:nvPr>
            <p:ph type="title"/>
          </p:nvPr>
        </p:nvSpPr>
        <p:spPr/>
        <p:txBody>
          <a:bodyPr/>
          <a:lstStyle/>
          <a:p>
            <a:pPr marR="0" lvl="0" rtl="0"/>
            <a:r>
              <a:rPr lang="zh-CN" altLang="en-US" b="0" i="0" u="none" strike="noStrike" baseline="0" dirty="0">
                <a:solidFill>
                  <a:srgbClr val="333333"/>
                </a:solidFill>
                <a:latin typeface="宋体" panose="02010600030101010101" pitchFamily="2" charset="-122"/>
                <a:ea typeface="等线 Light" panose="02010600030101010101" pitchFamily="2" charset="-122"/>
              </a:rPr>
              <a:t>复习思考题：</a:t>
            </a:r>
            <a:endParaRPr lang="zh-CN" altLang="en-US" dirty="0"/>
          </a:p>
        </p:txBody>
      </p:sp>
      <p:sp>
        <p:nvSpPr>
          <p:cNvPr id="3" name="文本占位符 2">
            <a:extLst>
              <a:ext uri="{FF2B5EF4-FFF2-40B4-BE49-F238E27FC236}">
                <a16:creationId xmlns:a16="http://schemas.microsoft.com/office/drawing/2014/main" id="{A617EF92-C388-48C3-B345-C91E7FBDB47F}"/>
              </a:ext>
            </a:extLst>
          </p:cNvPr>
          <p:cNvSpPr>
            <a:spLocks noGrp="1"/>
          </p:cNvSpPr>
          <p:nvPr>
            <p:ph type="body" idx="1"/>
          </p:nvPr>
        </p:nvSpPr>
        <p:spPr/>
        <p:txBody>
          <a:bodyPr/>
          <a:lstStyle/>
          <a:p>
            <a:pPr marR="0" lvl="0" rtl="0"/>
            <a:r>
              <a:rPr lang="en-US" altLang="zh-CN" b="0" i="0" u="none" strike="noStrike" baseline="0">
                <a:solidFill>
                  <a:srgbClr val="333333"/>
                </a:solidFill>
                <a:latin typeface="宋体" panose="02010600030101010101" pitchFamily="2" charset="-122"/>
                <a:ea typeface="等线 Light" panose="02010600030101010101" pitchFamily="2" charset="-122"/>
              </a:rPr>
              <a:t>1.</a:t>
            </a:r>
            <a:r>
              <a:rPr lang="zh-CN" altLang="en-US" b="0" i="0" u="none" strike="noStrike" baseline="0">
                <a:solidFill>
                  <a:srgbClr val="333333"/>
                </a:solidFill>
                <a:latin typeface="宋体" panose="02010600030101010101" pitchFamily="2" charset="-122"/>
                <a:ea typeface="等线 Light" panose="02010600030101010101" pitchFamily="2" charset="-122"/>
              </a:rPr>
              <a:t>申请最低生活保障的基本条件？</a:t>
            </a:r>
          </a:p>
          <a:p>
            <a:pPr marR="0" lvl="0" rtl="0"/>
            <a:r>
              <a:rPr lang="en-US" altLang="zh-CN" b="0" i="0" u="none" strike="noStrike" baseline="0">
                <a:solidFill>
                  <a:srgbClr val="333333"/>
                </a:solidFill>
                <a:latin typeface="宋体" panose="02010600030101010101" pitchFamily="2" charset="-122"/>
                <a:ea typeface="等线 Light" panose="02010600030101010101" pitchFamily="2" charset="-122"/>
              </a:rPr>
              <a:t>2.</a:t>
            </a:r>
            <a:r>
              <a:rPr lang="zh-CN" altLang="en-US" b="0" i="0" u="none" strike="noStrike" baseline="0">
                <a:solidFill>
                  <a:srgbClr val="333333"/>
                </a:solidFill>
                <a:latin typeface="宋体" panose="02010600030101010101" pitchFamily="2" charset="-122"/>
                <a:ea typeface="等线 Light" panose="02010600030101010101" pitchFamily="2" charset="-122"/>
              </a:rPr>
              <a:t>城乡医疗救助的对象？</a:t>
            </a:r>
          </a:p>
          <a:p>
            <a:pPr marR="0" lvl="0" rtl="0"/>
            <a:r>
              <a:rPr lang="en-US" altLang="zh-CN" b="0" i="0" u="none" strike="noStrike" baseline="0">
                <a:solidFill>
                  <a:srgbClr val="333333"/>
                </a:solidFill>
                <a:latin typeface="宋体" panose="02010600030101010101" pitchFamily="2" charset="-122"/>
                <a:ea typeface="等线 Light" panose="02010600030101010101" pitchFamily="2" charset="-122"/>
              </a:rPr>
              <a:t>3.</a:t>
            </a:r>
            <a:r>
              <a:rPr lang="zh-CN" altLang="en-US" b="0" i="0" u="none" strike="noStrike" baseline="0">
                <a:solidFill>
                  <a:srgbClr val="333333"/>
                </a:solidFill>
                <a:latin typeface="宋体" panose="02010600030101010101" pitchFamily="2" charset="-122"/>
                <a:ea typeface="等线 Light" panose="02010600030101010101" pitchFamily="2" charset="-122"/>
              </a:rPr>
              <a:t>未成年人教育救助的工作目标是什么？</a:t>
            </a:r>
            <a:endParaRPr lang="zh-CN" altLang="en-US"/>
          </a:p>
        </p:txBody>
      </p:sp>
    </p:spTree>
    <p:extLst>
      <p:ext uri="{BB962C8B-B14F-4D97-AF65-F5344CB8AC3E}">
        <p14:creationId xmlns:p14="http://schemas.microsoft.com/office/powerpoint/2010/main" val="1273907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5A8D56-14F4-4093-B006-8A060C7BEE2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1B0873A-8257-456D-8036-78C9F8E2377D}"/>
              </a:ext>
            </a:extLst>
          </p:cNvPr>
          <p:cNvSpPr>
            <a:spLocks noGrp="1"/>
          </p:cNvSpPr>
          <p:nvPr>
            <p:ph type="body" idx="1"/>
          </p:nvPr>
        </p:nvSpPr>
        <p:spPr/>
        <p:txBody>
          <a:bodyPr>
            <a:normAutofit fontScale="92500"/>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二、社会救助类型和社会力量参与社会救助的规定</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该办法及其他相关法律法规对社会救助类型进行了详细的划分，共三类九种。第一类是困难群众基本生活救助。主要包括最低生活保障和特困人员供养。第二类是专项救护。主要包括受灾人员救助、医疗救助、教育救助、住房救助、就业救助和法律援助。其中，法律援助并未列入该办法中，但已有其他相关法律予以规范。第三类是临时救助。主要是指国家对生活无着落的流浪、乞讨人员提供临时食宿、急病救治、协助返回等救助。</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在社会力量参与社会救助的形式上，国家鼓励单位和个人等社会力量通过捐赠、设立帮扶项目、创办服务机构、提供志愿服务等方式，参与社会救助；社会力量参与社会救助的，按照国家有关规定享受财政补贴、税收优惠、费用减免等政策；在社会力量参与社会救助的方式上，县级以上地方人民政府可以将社会救助中的具体服务事项通过委托、承包、采购等方式，向社会力量购买服务；县级以上地方人民政府应当发挥社会工作服务机构和社会工作者的作用，为社会救助对象提供社会融入、能力提升、心理疏导等专业服务。</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社会救助管理部门及相关机构应当建立社会力量参与社会救助的机制和渠道，提供社会救助项目、需求信息，为社会力量参与社会救助创造条件、提供便利。</a:t>
            </a:r>
            <a:endParaRPr lang="en-US" altLang="zh-CN" b="0" i="0" u="none" strike="noStrike" baseline="0" dirty="0">
              <a:solidFill>
                <a:srgbClr val="333333"/>
              </a:solidFill>
              <a:latin typeface="宋体"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59562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B1E28F-9AC7-4CBC-BB35-A0BE0E4A8AB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A6EA164-0DD6-4B23-AB86-DCD96CDF07E8}"/>
              </a:ext>
            </a:extLst>
          </p:cNvPr>
          <p:cNvSpPr>
            <a:spLocks noGrp="1"/>
          </p:cNvSpPr>
          <p:nvPr>
            <p:ph type="body" idx="1"/>
          </p:nvPr>
        </p:nvSpPr>
        <p:spPr/>
        <p:txBody>
          <a:bodyPr>
            <a:normAutofit lnSpcReduction="10000"/>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三、社会救助的监督管理</a:t>
            </a:r>
          </a:p>
          <a:p>
            <a:pPr marR="0" lvl="2"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（一）社会救助监督管理机构与责任</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社会救助监督管理机构主要包括以下四类，并对各类管理机构的责任进行划分，内容如下：</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第一，县级以上人民政府及其社会救助管理部门应当加强对社会救助工作的监督检查，完善相关监督管理制度。</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第二，县级以上人民政府民政部门根据申请或者已获得社会救助家庭的请求、委托，可以通过户籍管理、税务、社会保险、不动产登记、工商登记、住房公积金管理、车船管理等单位和银行、保险、证券等金融机构，代为查询、核对其家庭收入状况、财产状况；有关单位和金融机构应当予以配合；并且应当建立申请和已获得社会救助家庭经济状况信息核对平台，为审核认定社会救助对象提供依据。</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第三，县级以上人民政府社会救助管理部门和乡镇人民政府、街道办事处在履行社会救助职责过程中，可以查询、记录、复制与社会救助事项有关的资料，询问与社会救助事项有关的单位、个人，要求其对相关情况作出说明，提供相关证明材料，有关单位、个人应当如实提供。</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第四，县级以上人民政府财政部门、审计机关依法对社会救助资金、物资的筹集、分配、管理和使用实施监督。</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47259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F12D82-1503-4110-8758-AA27E9E3141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2E17DA3-2EEC-4E83-8E31-7819922DB27F}"/>
              </a:ext>
            </a:extLst>
          </p:cNvPr>
          <p:cNvSpPr>
            <a:spLocks noGrp="1"/>
          </p:cNvSpPr>
          <p:nvPr>
            <p:ph type="body" idx="1"/>
          </p:nvPr>
        </p:nvSpPr>
        <p:spPr/>
        <p:txBody>
          <a:bodyPr>
            <a:normAutofit/>
          </a:bodyPr>
          <a:lstStyle/>
          <a:p>
            <a:pPr marR="0" lvl="2"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二</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申请救助的途径与相关监督</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对于申请人难以确定社会救助管理部门的，可以先向社会救助经办机构或者县级人民政府民政部门求助。</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社会救助经办机构或者县级人民政府民政部门接到求助后，应当及时办理或者转交其他社会救助管理部门办理；</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另外，乡镇人民政府、街道办事处应当建立统一受理社会救助申请的窗口，及时受理、转办申请事项。</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若申请或者已获得社会救助的家庭或者人员，对社会救助管理部门作出的具体行政行为不服的，可以依法申请行政复议或者提起行政诉讼。</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890843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DF76B3-7F38-437B-85BC-C5288788492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D4D6556-3C5C-4772-90E4-78CCB955BAE9}"/>
              </a:ext>
            </a:extLst>
          </p:cNvPr>
          <p:cNvSpPr>
            <a:spLocks noGrp="1"/>
          </p:cNvSpPr>
          <p:nvPr>
            <p:ph type="body" idx="1"/>
          </p:nvPr>
        </p:nvSpPr>
        <p:spPr/>
        <p:txBody>
          <a:bodyPr>
            <a:normAutofit/>
          </a:bodyPr>
          <a:lstStyle/>
          <a:p>
            <a:pPr marR="0" lvl="2" rtl="0"/>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三</a:t>
            </a:r>
            <a:r>
              <a:rPr lang="en-US" altLang="zh-CN" b="0" i="0" u="none" strike="noStrike" kern="100" baseline="0" dirty="0">
                <a:solidFill>
                  <a:srgbClr val="000000"/>
                </a:solidFill>
                <a:latin typeface="微软雅黑" panose="020B0503020204020204" pitchFamily="34" charset="-122"/>
                <a:ea typeface="微软雅黑" panose="020B0503020204020204" pitchFamily="34" charset="-122"/>
              </a:rPr>
              <a:t>)</a:t>
            </a:r>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社会救助的媒体宣传与监督</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履行社会救助职责的部门应当对社会救助的各事项进行媒体宣传，该部门及工作人均应当接受社会监督。</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一方面，县级以上人民政府及其社会救助管理部门应当通过报刊、广播、电视、互联网等媒体，宣传社会救助法律、法规和政策；并通过公共查阅室、资料索取点、信息公告栏等便于公众知晓的途径，及时公开社会救助资金、物资的管理和使用等情况，接受社会监督。</a:t>
            </a:r>
          </a:p>
          <a:p>
            <a:pPr marR="0" lvl="3" rtl="0"/>
            <a:r>
              <a:rPr lang="zh-CN" altLang="en-US" b="0" i="0" u="none" strike="noStrike" baseline="0" dirty="0">
                <a:solidFill>
                  <a:srgbClr val="333333"/>
                </a:solidFill>
                <a:latin typeface="宋体" panose="02010600030101010101" pitchFamily="2" charset="-122"/>
                <a:ea typeface="宋体" panose="02010600030101010101" pitchFamily="2" charset="-122"/>
              </a:rPr>
              <a:t>另一方面，履行社会救助职责的工作人员行使职权，应当接受社会监督。任何单位、个人有权对履行社会救助职责的工作人员在社会救助工作中的违法行为进行举报、投诉。受理举报、投诉的机关应当及时核实、处理。</a:t>
            </a:r>
            <a:endParaRPr lang="en-US" altLang="zh-CN" b="0" i="0" u="none" strike="noStrike" baseline="0" dirty="0">
              <a:solidFill>
                <a:srgbClr val="333333"/>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641170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D186DF-A344-48DF-994F-C758ADA2FF5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DC38ABB-25E5-405B-9062-CD5B567B1B48}"/>
              </a:ext>
            </a:extLst>
          </p:cNvPr>
          <p:cNvSpPr>
            <a:spLocks noGrp="1"/>
          </p:cNvSpPr>
          <p:nvPr>
            <p:ph type="body" idx="1"/>
          </p:nvPr>
        </p:nvSpPr>
        <p:spPr/>
        <p:txBody>
          <a:bodyPr>
            <a:normAutofit fontScale="92500" lnSpcReduction="20000"/>
          </a:bodyPr>
          <a:lstStyle/>
          <a:p>
            <a:pPr marR="0" lvl="1" rtl="0"/>
            <a:r>
              <a:rPr lang="zh-CN" altLang="en-US" b="0" i="0" u="none" strike="noStrike" kern="100" baseline="0" dirty="0">
                <a:solidFill>
                  <a:srgbClr val="000000"/>
                </a:solidFill>
                <a:latin typeface="微软雅黑" panose="020B0503020204020204" pitchFamily="34" charset="-122"/>
                <a:ea typeface="微软雅黑" panose="020B0503020204020204" pitchFamily="34" charset="-122"/>
              </a:rPr>
              <a:t>四、社会救助中的法律责任</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对于违反该办法规定的，应当承担相应的法律责任。主要包括以下四类：</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第一，应当承担行政处分的法律责任。</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有下列情形之一的，由上级行政机关或者监察机关责令改正；对直接负责的主管人员和其他直接责任人员依法给予处分：</a:t>
            </a:r>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对符合申请条件的救助申请不予受理的；</a:t>
            </a:r>
            <a:r>
              <a:rPr lang="en-US" altLang="zh-CN" b="0" i="0" u="none" strike="noStrike" baseline="0" dirty="0">
                <a:solidFill>
                  <a:srgbClr val="333333"/>
                </a:solidFill>
                <a:latin typeface="宋体" panose="02010600030101010101" pitchFamily="2" charset="-122"/>
                <a:ea typeface="等线 Light" panose="02010600030101010101" pitchFamily="2" charset="-122"/>
              </a:rPr>
              <a:t>2.</a:t>
            </a:r>
            <a:r>
              <a:rPr lang="zh-CN" altLang="en-US" b="0" i="0" u="none" strike="noStrike" baseline="0" dirty="0">
                <a:solidFill>
                  <a:srgbClr val="333333"/>
                </a:solidFill>
                <a:latin typeface="宋体" panose="02010600030101010101" pitchFamily="2" charset="-122"/>
                <a:ea typeface="等线 Light" panose="02010600030101010101" pitchFamily="2" charset="-122"/>
              </a:rPr>
              <a:t>对符合救助条件的救助申请不予批准的；</a:t>
            </a:r>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对不符合救助条件的救助申请予以批准的；</a:t>
            </a:r>
            <a:r>
              <a:rPr lang="en-US" altLang="zh-CN" b="0" i="0" u="none" strike="noStrike" baseline="0" dirty="0">
                <a:solidFill>
                  <a:srgbClr val="333333"/>
                </a:solidFill>
                <a:latin typeface="宋体" panose="02010600030101010101" pitchFamily="2" charset="-122"/>
                <a:ea typeface="等线 Light" panose="02010600030101010101" pitchFamily="2" charset="-122"/>
              </a:rPr>
              <a:t>4.</a:t>
            </a:r>
            <a:r>
              <a:rPr lang="zh-CN" altLang="en-US" b="0" i="0" u="none" strike="noStrike" baseline="0" dirty="0">
                <a:solidFill>
                  <a:srgbClr val="333333"/>
                </a:solidFill>
                <a:latin typeface="宋体" panose="02010600030101010101" pitchFamily="2" charset="-122"/>
                <a:ea typeface="等线 Light" panose="02010600030101010101" pitchFamily="2" charset="-122"/>
              </a:rPr>
              <a:t>泄露在工作中知悉的公民个人信息，造成后果的；</a:t>
            </a:r>
            <a:r>
              <a:rPr lang="en-US" altLang="zh-CN" b="0" i="0" u="none" strike="noStrike" baseline="0" dirty="0">
                <a:solidFill>
                  <a:srgbClr val="333333"/>
                </a:solidFill>
                <a:latin typeface="宋体" panose="02010600030101010101" pitchFamily="2" charset="-122"/>
                <a:ea typeface="等线 Light" panose="02010600030101010101" pitchFamily="2" charset="-122"/>
              </a:rPr>
              <a:t>5.</a:t>
            </a:r>
            <a:r>
              <a:rPr lang="zh-CN" altLang="en-US" b="0" i="0" u="none" strike="noStrike" baseline="0" dirty="0">
                <a:solidFill>
                  <a:srgbClr val="333333"/>
                </a:solidFill>
                <a:latin typeface="宋体" panose="02010600030101010101" pitchFamily="2" charset="-122"/>
                <a:ea typeface="等线 Light" panose="02010600030101010101" pitchFamily="2" charset="-122"/>
              </a:rPr>
              <a:t>丢失、篡改接受社会救助款物、服务记录等数据的；</a:t>
            </a:r>
            <a:r>
              <a:rPr lang="en-US" altLang="zh-CN" b="0" i="0" u="none" strike="noStrike" baseline="0" dirty="0">
                <a:solidFill>
                  <a:srgbClr val="333333"/>
                </a:solidFill>
                <a:latin typeface="宋体" panose="02010600030101010101" pitchFamily="2" charset="-122"/>
                <a:ea typeface="等线 Light" panose="02010600030101010101" pitchFamily="2" charset="-122"/>
              </a:rPr>
              <a:t>6.</a:t>
            </a:r>
            <a:r>
              <a:rPr lang="zh-CN" altLang="en-US" b="0" i="0" u="none" strike="noStrike" baseline="0" dirty="0">
                <a:solidFill>
                  <a:srgbClr val="333333"/>
                </a:solidFill>
                <a:latin typeface="宋体" panose="02010600030101010101" pitchFamily="2" charset="-122"/>
                <a:ea typeface="等线 Light" panose="02010600030101010101" pitchFamily="2" charset="-122"/>
              </a:rPr>
              <a:t>不按照规定发放社会救助资金、物资或者提供相关服务的；</a:t>
            </a:r>
            <a:r>
              <a:rPr lang="en-US" altLang="zh-CN" b="0" i="0" u="none" strike="noStrike" baseline="0" dirty="0">
                <a:solidFill>
                  <a:srgbClr val="333333"/>
                </a:solidFill>
                <a:latin typeface="宋体" panose="02010600030101010101" pitchFamily="2" charset="-122"/>
                <a:ea typeface="等线 Light" panose="02010600030101010101" pitchFamily="2" charset="-122"/>
              </a:rPr>
              <a:t>7.</a:t>
            </a:r>
            <a:r>
              <a:rPr lang="zh-CN" altLang="en-US" b="0" i="0" u="none" strike="noStrike" baseline="0" dirty="0">
                <a:solidFill>
                  <a:srgbClr val="333333"/>
                </a:solidFill>
                <a:latin typeface="宋体" panose="02010600030101010101" pitchFamily="2" charset="-122"/>
                <a:ea typeface="等线 Light" panose="02010600030101010101" pitchFamily="2" charset="-122"/>
              </a:rPr>
              <a:t>在履行社会救助职责过程中有其他滥用职权、玩忽职守、徇私舞弊行为的。</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第二，应当承担行政处罚、治安管理处罚的法律责任。</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对于截留、挤占、挪用、私分社会救助资金、物资的，由有关部门责令追回；有违法所得的，没收违法所得；对直接负责的主管人员和其他直接责任人员依法给予处分；对于采取虚报、隐瞒、伪造等手段，骗取社会救助资金、物资或者服务的，由有关部门决定停止社会救助，责令退回非法获取的救助资金、物资，可以处非法获取的救助款额或者物资价值</a:t>
            </a:r>
            <a:r>
              <a:rPr lang="en-US" altLang="zh-CN" b="0" i="0" u="none" strike="noStrike" baseline="0" dirty="0">
                <a:solidFill>
                  <a:srgbClr val="333333"/>
                </a:solidFill>
                <a:latin typeface="宋体" panose="02010600030101010101" pitchFamily="2" charset="-122"/>
                <a:ea typeface="等线 Light" panose="02010600030101010101" pitchFamily="2" charset="-122"/>
              </a:rPr>
              <a:t>1</a:t>
            </a:r>
            <a:r>
              <a:rPr lang="zh-CN" altLang="en-US" b="0" i="0" u="none" strike="noStrike" baseline="0" dirty="0">
                <a:solidFill>
                  <a:srgbClr val="333333"/>
                </a:solidFill>
                <a:latin typeface="宋体" panose="02010600030101010101" pitchFamily="2" charset="-122"/>
                <a:ea typeface="等线 Light" panose="02010600030101010101" pitchFamily="2" charset="-122"/>
              </a:rPr>
              <a:t>倍以上</a:t>
            </a:r>
            <a:r>
              <a:rPr lang="en-US" altLang="zh-CN" b="0" i="0" u="none" strike="noStrike" baseline="0" dirty="0">
                <a:solidFill>
                  <a:srgbClr val="333333"/>
                </a:solidFill>
                <a:latin typeface="宋体" panose="02010600030101010101" pitchFamily="2" charset="-122"/>
                <a:ea typeface="等线 Light" panose="02010600030101010101" pitchFamily="2" charset="-122"/>
              </a:rPr>
              <a:t>3</a:t>
            </a:r>
            <a:r>
              <a:rPr lang="zh-CN" altLang="en-US" b="0" i="0" u="none" strike="noStrike" baseline="0" dirty="0">
                <a:solidFill>
                  <a:srgbClr val="333333"/>
                </a:solidFill>
                <a:latin typeface="宋体" panose="02010600030101010101" pitchFamily="2" charset="-122"/>
                <a:ea typeface="等线 Light" panose="02010600030101010101" pitchFamily="2" charset="-122"/>
              </a:rPr>
              <a:t>倍以下的罚款；构成违反治安管理行为的，依法给予治安管理处罚。</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第三，应当承担相应的刑事责任。</a:t>
            </a:r>
          </a:p>
          <a:p>
            <a:pPr marR="0" lvl="2" rtl="0"/>
            <a:r>
              <a:rPr lang="zh-CN" altLang="en-US" b="0" i="0" u="none" strike="noStrike" baseline="0" dirty="0">
                <a:solidFill>
                  <a:srgbClr val="333333"/>
                </a:solidFill>
                <a:latin typeface="宋体" panose="02010600030101010101" pitchFamily="2" charset="-122"/>
                <a:ea typeface="等线 Light" panose="02010600030101010101" pitchFamily="2" charset="-122"/>
              </a:rPr>
              <a:t>对于违反该办法规定，构成犯罪的，依法追究其刑事责任。</a:t>
            </a:r>
            <a:endParaRPr lang="zh-CN" altLang="en-US" dirty="0"/>
          </a:p>
        </p:txBody>
      </p:sp>
    </p:spTree>
    <p:extLst>
      <p:ext uri="{BB962C8B-B14F-4D97-AF65-F5344CB8AC3E}">
        <p14:creationId xmlns:p14="http://schemas.microsoft.com/office/powerpoint/2010/main" val="11483646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学院主题（宽）">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学院PPT(宽屏） [只读]" id="{D47382C0-B197-4A7F-B48C-CB1CC588FA3D}" vid="{2D5E22B3-A355-4DCB-9C7F-17340EF76E74}"/>
    </a:ext>
  </a:extLst>
</a:theme>
</file>

<file path=docProps/app.xml><?xml version="1.0" encoding="utf-8"?>
<Properties xmlns="http://schemas.openxmlformats.org/officeDocument/2006/extended-properties" xmlns:vt="http://schemas.openxmlformats.org/officeDocument/2006/docPropsVTypes">
  <Template>学院PPT宽屏（模板）</Template>
  <TotalTime>479</TotalTime>
  <Words>10808</Words>
  <Application>Microsoft Office PowerPoint</Application>
  <PresentationFormat>宽屏</PresentationFormat>
  <Paragraphs>265</Paragraphs>
  <Slides>48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48</vt:i4>
      </vt:variant>
    </vt:vector>
  </HeadingPairs>
  <TitlesOfParts>
    <vt:vector size="59" baseType="lpstr">
      <vt:lpstr>等线 Light</vt:lpstr>
      <vt:lpstr>仿宋_GB2312</vt:lpstr>
      <vt:lpstr>黑体</vt:lpstr>
      <vt:lpstr>宋体</vt:lpstr>
      <vt:lpstr>微软雅黑</vt:lpstr>
      <vt:lpstr>Lucida Sans Unicode</vt:lpstr>
      <vt:lpstr>Times New Roman</vt:lpstr>
      <vt:lpstr>Verdana</vt:lpstr>
      <vt:lpstr>Wingdings 2</vt:lpstr>
      <vt:lpstr>Wingdings 3</vt:lpstr>
      <vt:lpstr>学院主题（宽）</vt:lpstr>
      <vt:lpstr>第二章  社会救助法规与政策</vt:lpstr>
      <vt:lpstr>第一节 社会救助法规与政策的一般规定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各类社会救助的法规与政策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复习思考题：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社会救助法规与政策</dc:title>
  <dc:creator>HSW</dc:creator>
  <cp:lastModifiedBy>HSW</cp:lastModifiedBy>
  <cp:revision>5</cp:revision>
  <dcterms:created xsi:type="dcterms:W3CDTF">2024-04-30T01:59:00Z</dcterms:created>
  <dcterms:modified xsi:type="dcterms:W3CDTF">2024-04-30T09:58:31Z</dcterms:modified>
</cp:coreProperties>
</file>