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61"/>
  </p:notesMasterIdLst>
  <p:sldIdLst>
    <p:sldId id="256" r:id="rId2"/>
    <p:sldId id="257" r:id="rId3"/>
    <p:sldId id="262" r:id="rId4"/>
    <p:sldId id="263" r:id="rId5"/>
    <p:sldId id="275" r:id="rId6"/>
    <p:sldId id="308" r:id="rId7"/>
    <p:sldId id="276" r:id="rId8"/>
    <p:sldId id="265" r:id="rId9"/>
    <p:sldId id="277" r:id="rId10"/>
    <p:sldId id="264" r:id="rId11"/>
    <p:sldId id="278" r:id="rId12"/>
    <p:sldId id="309" r:id="rId13"/>
    <p:sldId id="259" r:id="rId14"/>
    <p:sldId id="266" r:id="rId15"/>
    <p:sldId id="279" r:id="rId16"/>
    <p:sldId id="280" r:id="rId17"/>
    <p:sldId id="281" r:id="rId18"/>
    <p:sldId id="267" r:id="rId19"/>
    <p:sldId id="283" r:id="rId20"/>
    <p:sldId id="310" r:id="rId21"/>
    <p:sldId id="284" r:id="rId22"/>
    <p:sldId id="285" r:id="rId23"/>
    <p:sldId id="268" r:id="rId24"/>
    <p:sldId id="286" r:id="rId25"/>
    <p:sldId id="288" r:id="rId26"/>
    <p:sldId id="311" r:id="rId27"/>
    <p:sldId id="287" r:id="rId28"/>
    <p:sldId id="289" r:id="rId29"/>
    <p:sldId id="290" r:id="rId30"/>
    <p:sldId id="260" r:id="rId31"/>
    <p:sldId id="314" r:id="rId32"/>
    <p:sldId id="312" r:id="rId33"/>
    <p:sldId id="313" r:id="rId34"/>
    <p:sldId id="315" r:id="rId35"/>
    <p:sldId id="292" r:id="rId36"/>
    <p:sldId id="320" r:id="rId37"/>
    <p:sldId id="321" r:id="rId38"/>
    <p:sldId id="322" r:id="rId39"/>
    <p:sldId id="323" r:id="rId40"/>
    <p:sldId id="293" r:id="rId41"/>
    <p:sldId id="294" r:id="rId42"/>
    <p:sldId id="295" r:id="rId43"/>
    <p:sldId id="296" r:id="rId44"/>
    <p:sldId id="316" r:id="rId45"/>
    <p:sldId id="261" r:id="rId46"/>
    <p:sldId id="317" r:id="rId47"/>
    <p:sldId id="297" r:id="rId48"/>
    <p:sldId id="298" r:id="rId49"/>
    <p:sldId id="299" r:id="rId50"/>
    <p:sldId id="300" r:id="rId51"/>
    <p:sldId id="318" r:id="rId52"/>
    <p:sldId id="301" r:id="rId53"/>
    <p:sldId id="302" r:id="rId54"/>
    <p:sldId id="319" r:id="rId55"/>
    <p:sldId id="303" r:id="rId56"/>
    <p:sldId id="304" r:id="rId57"/>
    <p:sldId id="305" r:id="rId58"/>
    <p:sldId id="306" r:id="rId59"/>
    <p:sldId id="307"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80" autoAdjust="0"/>
    <p:restoredTop sz="86410" autoAdjust="0"/>
  </p:normalViewPr>
  <p:slideViewPr>
    <p:cSldViewPr snapToGrid="0" showGuides="1">
      <p:cViewPr varScale="1">
        <p:scale>
          <a:sx n="51" d="100"/>
          <a:sy n="51" d="100"/>
        </p:scale>
        <p:origin x="44" y="132"/>
      </p:cViewPr>
      <p:guideLst>
        <p:guide pos="416"/>
        <p:guide pos="7256"/>
        <p:guide orient="horz" pos="648"/>
        <p:guide orient="horz" pos="712"/>
        <p:guide orient="horz" pos="3928"/>
        <p:guide orient="horz" pos="3864"/>
      </p:guideLst>
    </p:cSldViewPr>
  </p:slideViewPr>
  <p:outlineViewPr>
    <p:cViewPr>
      <p:scale>
        <a:sx n="33" d="100"/>
        <a:sy n="33" d="100"/>
      </p:scale>
      <p:origin x="0" y="-7814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3D83F8-AFC0-4C04-809A-18951CCF4F7D}" type="datetimeFigureOut">
              <a:rPr lang="zh-CN" altLang="en-US" smtClean="0"/>
              <a:t>2024/4/30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6E7680-39CB-43C5-8D8F-878E63003AB4}" type="slidenum">
              <a:rPr lang="zh-CN" altLang="en-US" smtClean="0"/>
              <a:t>‹#›</a:t>
            </a:fld>
            <a:endParaRPr lang="zh-CN" altLang="en-US"/>
          </a:p>
        </p:txBody>
      </p:sp>
    </p:spTree>
    <p:extLst>
      <p:ext uri="{BB962C8B-B14F-4D97-AF65-F5344CB8AC3E}">
        <p14:creationId xmlns:p14="http://schemas.microsoft.com/office/powerpoint/2010/main" val="1258986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F6E7680-39CB-43C5-8D8F-878E63003AB4}" type="slidenum">
              <a:rPr lang="zh-CN" altLang="en-US" smtClean="0"/>
              <a:t>39</a:t>
            </a:fld>
            <a:endParaRPr lang="zh-CN" altLang="en-US"/>
          </a:p>
        </p:txBody>
      </p:sp>
    </p:spTree>
    <p:extLst>
      <p:ext uri="{BB962C8B-B14F-4D97-AF65-F5344CB8AC3E}">
        <p14:creationId xmlns:p14="http://schemas.microsoft.com/office/powerpoint/2010/main" val="3684649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F6E7680-39CB-43C5-8D8F-878E63003AB4}" type="slidenum">
              <a:rPr lang="zh-CN" altLang="en-US" smtClean="0"/>
              <a:t>59</a:t>
            </a:fld>
            <a:endParaRPr lang="zh-CN" altLang="en-US"/>
          </a:p>
        </p:txBody>
      </p:sp>
    </p:spTree>
    <p:extLst>
      <p:ext uri="{BB962C8B-B14F-4D97-AF65-F5344CB8AC3E}">
        <p14:creationId xmlns:p14="http://schemas.microsoft.com/office/powerpoint/2010/main" val="41156955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63425" cy="1495425"/>
          </a:xfrm>
          <a:prstGeom prst="rect">
            <a:avLst/>
          </a:prstGeom>
        </p:spPr>
      </p:pic>
      <p:pic>
        <p:nvPicPr>
          <p:cNvPr id="3" name="图片 2"/>
          <p:cNvPicPr>
            <a:picLocks noChangeAspect="1"/>
          </p:cNvPicPr>
          <p:nvPr/>
        </p:nvPicPr>
        <p:blipFill>
          <a:blip r:embed="rId3"/>
          <a:stretch>
            <a:fillRect/>
          </a:stretch>
        </p:blipFill>
        <p:spPr>
          <a:xfrm>
            <a:off x="0" y="6086474"/>
            <a:ext cx="12077700" cy="771525"/>
          </a:xfrm>
          <a:prstGeom prst="rect">
            <a:avLst/>
          </a:prstGeom>
        </p:spPr>
      </p:pic>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标题 8"/>
          <p:cNvSpPr>
            <a:spLocks noGrp="1"/>
          </p:cNvSpPr>
          <p:nvPr>
            <p:ph type="ctrTitle"/>
          </p:nvPr>
        </p:nvSpPr>
        <p:spPr>
          <a:xfrm>
            <a:off x="914400" y="1752602"/>
            <a:ext cx="10363200" cy="1829761"/>
          </a:xfrm>
        </p:spPr>
        <p:txBody>
          <a:bodyPr vert="horz" anchor="ctr">
            <a:normAutofit/>
            <a:scene3d>
              <a:camera prst="orthographicFront"/>
              <a:lightRig rig="soft" dir="t"/>
            </a:scene3d>
            <a:sp3d prstMaterial="softEdge">
              <a:bevelT w="25400" h="25400"/>
            </a:sp3d>
          </a:bodyPr>
          <a:lstStyle>
            <a:lvl1pPr algn="ctr">
              <a:defRPr sz="4800" b="1">
                <a:solidFill>
                  <a:srgbClr val="FF0000"/>
                </a:solidFill>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17" name="副标题 16"/>
          <p:cNvSpPr>
            <a:spLocks noGrp="1"/>
          </p:cNvSpPr>
          <p:nvPr>
            <p:ph type="subTitle" idx="1"/>
          </p:nvPr>
        </p:nvSpPr>
        <p:spPr>
          <a:xfrm>
            <a:off x="914400" y="3611607"/>
            <a:ext cx="10363200" cy="1199704"/>
          </a:xfrm>
        </p:spPr>
        <p:txBody>
          <a:bodyPr lIns="45720" rIns="45720" anchor="ctr"/>
          <a:lstStyle>
            <a:lvl1pPr marL="0" marR="64135" indent="0" algn="ctr">
              <a:buNone/>
              <a:defRPr b="1">
                <a:solidFill>
                  <a:srgbClr val="0070C0"/>
                </a:solidFill>
                <a:effectLst>
                  <a:outerShdw blurRad="38100" dist="38100" dir="2700000" algn="tl">
                    <a:srgbClr val="000000">
                      <a:alpha val="43137"/>
                    </a:srgbClr>
                  </a:outerShdw>
                </a:effectLst>
                <a:latin typeface="仿宋_GB2312" pitchFamily="49" charset="-122"/>
                <a:ea typeface="仿宋_GB2312"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dirty="0"/>
          </a:p>
        </p:txBody>
      </p:sp>
      <p:sp>
        <p:nvSpPr>
          <p:cNvPr id="11" name="日期占位符 9"/>
          <p:cNvSpPr>
            <a:spLocks noGrp="1"/>
          </p:cNvSpPr>
          <p:nvPr>
            <p:ph type="dt" sz="half" idx="2"/>
          </p:nvPr>
        </p:nvSpPr>
        <p:spPr>
          <a:xfrm>
            <a:off x="3508788" y="6416783"/>
            <a:ext cx="2560320" cy="365760"/>
          </a:xfrm>
          <a:prstGeom prst="rect">
            <a:avLst/>
          </a:prstGeom>
        </p:spPr>
        <p:txBody>
          <a:bodyPr vert="horz" anchor="b"/>
          <a:lstStyle>
            <a:lvl1pPr algn="l" eaLnBrk="1" latinLnBrk="0" hangingPunct="1">
              <a:defRPr kumimoji="0" sz="1000">
                <a:solidFill>
                  <a:schemeClr val="tx1"/>
                </a:solidFill>
              </a:defRPr>
            </a:lvl1pPr>
          </a:lstStyle>
          <a:p>
            <a:fld id="{CB8AE527-7FD8-4C7D-857B-BC711CD1239E}" type="datetimeFigureOut">
              <a:rPr lang="zh-CN" altLang="en-US" smtClean="0"/>
              <a:t>2024/4/30</a:t>
            </a:fld>
            <a:endParaRPr lang="zh-CN" altLang="en-US"/>
          </a:p>
        </p:txBody>
      </p:sp>
      <p:sp>
        <p:nvSpPr>
          <p:cNvPr id="12" name="页脚占位符 21"/>
          <p:cNvSpPr>
            <a:spLocks noGrp="1"/>
          </p:cNvSpPr>
          <p:nvPr>
            <p:ph type="ftr" sz="quarter" idx="3"/>
          </p:nvPr>
        </p:nvSpPr>
        <p:spPr>
          <a:xfrm>
            <a:off x="379509" y="6416784"/>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4" name="灯片编号占位符 17"/>
          <p:cNvSpPr>
            <a:spLocks noGrp="1"/>
          </p:cNvSpPr>
          <p:nvPr>
            <p:ph type="sldNum" sz="quarter" idx="4"/>
          </p:nvPr>
        </p:nvSpPr>
        <p:spPr>
          <a:xfrm>
            <a:off x="6069108" y="6416784"/>
            <a:ext cx="487680" cy="365125"/>
          </a:xfrm>
          <a:prstGeom prst="rect">
            <a:avLst/>
          </a:prstGeom>
        </p:spPr>
        <p:txBody>
          <a:bodyPr vert="horz" anchor="b"/>
          <a:lstStyle>
            <a:lvl1pPr algn="r" eaLnBrk="1" latinLnBrk="0" hangingPunct="1">
              <a:defRPr kumimoji="0" sz="1000" b="0">
                <a:solidFill>
                  <a:schemeClr val="tx1"/>
                </a:solidFill>
              </a:defRPr>
            </a:lvl1pPr>
          </a:lstStyle>
          <a:p>
            <a:fld id="{46BEF477-BDEF-47DF-8758-147D441E4E76}" type="slidenum">
              <a:rPr lang="zh-CN" altLang="en-US" smtClean="0"/>
              <a:t>‹#›</a:t>
            </a:fld>
            <a:endParaRPr lang="zh-CN" altLang="en-US"/>
          </a:p>
        </p:txBody>
      </p:sp>
    </p:spTree>
    <p:extLst>
      <p:ext uri="{BB962C8B-B14F-4D97-AF65-F5344CB8AC3E}">
        <p14:creationId xmlns:p14="http://schemas.microsoft.com/office/powerpoint/2010/main" val="2525244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CB8AE527-7FD8-4C7D-857B-BC711CD1239E}"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BEF477-BDEF-47DF-8758-147D441E4E76}" type="slidenum">
              <a:rPr lang="zh-CN" altLang="en-US" smtClean="0"/>
              <a:t>‹#›</a:t>
            </a:fld>
            <a:endParaRPr lang="zh-CN" altLang="en-US"/>
          </a:p>
        </p:txBody>
      </p:sp>
    </p:spTree>
    <p:extLst>
      <p:ext uri="{BB962C8B-B14F-4D97-AF65-F5344CB8AC3E}">
        <p14:creationId xmlns:p14="http://schemas.microsoft.com/office/powerpoint/2010/main" val="2407544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548681"/>
            <a:ext cx="2369960" cy="5318721"/>
          </a:xfrm>
        </p:spPr>
        <p:txBody>
          <a:bodyPr vert="eaVert"/>
          <a:lstStyle/>
          <a:p>
            <a:r>
              <a:rPr kumimoji="0" lang="zh-CN" altLang="en-US"/>
              <a:t>单击此处编辑母版标题样式</a:t>
            </a:r>
            <a:endParaRPr kumimoji="0" lang="en-US" dirty="0"/>
          </a:p>
        </p:txBody>
      </p:sp>
      <p:sp>
        <p:nvSpPr>
          <p:cNvPr id="3" name="竖排文字占位符 2"/>
          <p:cNvSpPr>
            <a:spLocks noGrp="1"/>
          </p:cNvSpPr>
          <p:nvPr>
            <p:ph type="body" orient="vert" idx="1"/>
          </p:nvPr>
        </p:nvSpPr>
        <p:spPr>
          <a:xfrm>
            <a:off x="609600" y="548680"/>
            <a:ext cx="8432800" cy="531872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CB8AE527-7FD8-4C7D-857B-BC711CD1239E}"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BEF477-BDEF-47DF-8758-147D441E4E76}" type="slidenum">
              <a:rPr lang="zh-CN" altLang="en-US" smtClean="0"/>
              <a:t>‹#›</a:t>
            </a:fld>
            <a:endParaRPr lang="zh-CN" altLang="en-US"/>
          </a:p>
        </p:txBody>
      </p:sp>
    </p:spTree>
    <p:extLst>
      <p:ext uri="{BB962C8B-B14F-4D97-AF65-F5344CB8AC3E}">
        <p14:creationId xmlns:p14="http://schemas.microsoft.com/office/powerpoint/2010/main" val="2745464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971200" y="6408000"/>
            <a:ext cx="2560320" cy="365760"/>
          </a:xfrm>
        </p:spPr>
        <p:txBody>
          <a:bodyPr/>
          <a:lstStyle/>
          <a:p>
            <a:fld id="{CB8AE527-7FD8-4C7D-857B-BC711CD1239E}" type="datetimeFigureOut">
              <a:rPr lang="zh-CN" altLang="en-US" smtClean="0"/>
              <a:t>2024/4/30</a:t>
            </a:fld>
            <a:endParaRPr lang="zh-CN" altLang="en-US"/>
          </a:p>
        </p:txBody>
      </p:sp>
      <p:sp>
        <p:nvSpPr>
          <p:cNvPr id="5" name="页脚占位符 4"/>
          <p:cNvSpPr>
            <a:spLocks noGrp="1"/>
          </p:cNvSpPr>
          <p:nvPr>
            <p:ph type="ftr" sz="quarter" idx="11"/>
          </p:nvPr>
        </p:nvSpPr>
        <p:spPr>
          <a:xfrm>
            <a:off x="5841601" y="6408001"/>
            <a:ext cx="3134241" cy="365125"/>
          </a:xfrm>
        </p:spPr>
        <p:txBody>
          <a:bodyPr/>
          <a:lstStyle/>
          <a:p>
            <a:endParaRPr lang="zh-CN" altLang="en-US"/>
          </a:p>
        </p:txBody>
      </p:sp>
      <p:sp>
        <p:nvSpPr>
          <p:cNvPr id="6" name="灯片编号占位符 5"/>
          <p:cNvSpPr>
            <a:spLocks noGrp="1"/>
          </p:cNvSpPr>
          <p:nvPr>
            <p:ph type="sldNum" sz="quarter" idx="12"/>
          </p:nvPr>
        </p:nvSpPr>
        <p:spPr>
          <a:xfrm>
            <a:off x="11529600" y="6408001"/>
            <a:ext cx="487680" cy="365125"/>
          </a:xfrm>
        </p:spPr>
        <p:txBody>
          <a:bodyPr/>
          <a:lstStyle/>
          <a:p>
            <a:fld id="{46BEF477-BDEF-47DF-8758-147D441E4E76}" type="slidenum">
              <a:rPr lang="zh-CN" altLang="en-US" smtClean="0"/>
              <a:t>‹#›</a:t>
            </a:fld>
            <a:endParaRPr lang="zh-CN" altLang="en-US"/>
          </a:p>
        </p:txBody>
      </p:sp>
      <p:sp>
        <p:nvSpPr>
          <p:cNvPr id="7"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a:t>单击此处编辑母版标题样式</a:t>
            </a:r>
            <a:endParaRPr kumimoji="0" lang="en-US" dirty="0"/>
          </a:p>
        </p:txBody>
      </p:sp>
      <p:sp>
        <p:nvSpPr>
          <p:cNvPr id="8"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dirty="0"/>
          </a:p>
        </p:txBody>
      </p:sp>
    </p:spTree>
    <p:extLst>
      <p:ext uri="{BB962C8B-B14F-4D97-AF65-F5344CB8AC3E}">
        <p14:creationId xmlns:p14="http://schemas.microsoft.com/office/powerpoint/2010/main" val="3653284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latin typeface="宋体" panose="02010600030101010101" pitchFamily="2" charset="-122"/>
                <a:ea typeface="宋体" panose="02010600030101010101" pitchFamily="2"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编辑母版文本样式</a:t>
            </a:r>
          </a:p>
        </p:txBody>
      </p:sp>
      <p:sp>
        <p:nvSpPr>
          <p:cNvPr id="4" name="日期占位符 3"/>
          <p:cNvSpPr>
            <a:spLocks noGrp="1"/>
          </p:cNvSpPr>
          <p:nvPr>
            <p:ph type="dt" sz="half" idx="10"/>
          </p:nvPr>
        </p:nvSpPr>
        <p:spPr/>
        <p:txBody>
          <a:bodyPr/>
          <a:lstStyle/>
          <a:p>
            <a:fld id="{CB8AE527-7FD8-4C7D-857B-BC711CD1239E}"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BEF477-BDEF-47DF-8758-147D441E4E76}" type="slidenum">
              <a:rPr lang="zh-CN" altLang="en-US" smtClean="0"/>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extLst>
      <p:ext uri="{BB962C8B-B14F-4D97-AF65-F5344CB8AC3E}">
        <p14:creationId xmlns:p14="http://schemas.microsoft.com/office/powerpoint/2010/main" val="381362383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内容占位符 3"/>
          <p:cNvSpPr>
            <a:spLocks noGrp="1"/>
          </p:cNvSpPr>
          <p:nvPr>
            <p:ph sz="half" idx="2"/>
          </p:nvPr>
        </p:nvSpPr>
        <p:spPr>
          <a:xfrm>
            <a:off x="6197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p:txBody>
          <a:bodyPr/>
          <a:lstStyle/>
          <a:p>
            <a:fld id="{CB8AE527-7FD8-4C7D-857B-BC711CD1239E}"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BEF477-BDEF-47DF-8758-147D441E4E76}" type="slidenum">
              <a:rPr lang="zh-CN" altLang="en-US" smtClean="0"/>
              <a:t>‹#›</a:t>
            </a:fld>
            <a:endParaRPr lang="zh-CN" altLang="en-US"/>
          </a:p>
        </p:txBody>
      </p:sp>
      <p:sp>
        <p:nvSpPr>
          <p:cNvPr id="8" name="标题 7"/>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149437916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68276" y="6115050"/>
            <a:ext cx="11849100" cy="742950"/>
          </a:xfrm>
          <a:prstGeom prst="rect">
            <a:avLst/>
          </a:prstGeom>
        </p:spPr>
      </p:pic>
      <p:sp>
        <p:nvSpPr>
          <p:cNvPr id="2" name="标题 1"/>
          <p:cNvSpPr>
            <a:spLocks noGrp="1"/>
          </p:cNvSpPr>
          <p:nvPr>
            <p:ph type="title"/>
          </p:nvPr>
        </p:nvSpPr>
        <p:spPr>
          <a:xfrm>
            <a:off x="623392" y="332656"/>
            <a:ext cx="10972800" cy="936104"/>
          </a:xfrm>
        </p:spPr>
        <p:txBody>
          <a:bodyPr anchor="ctr"/>
          <a:lstStyle>
            <a:lvl1pPr>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609600" y="52560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4" name="文本占位符 3"/>
          <p:cNvSpPr>
            <a:spLocks noGrp="1"/>
          </p:cNvSpPr>
          <p:nvPr>
            <p:ph type="body" sz="half" idx="3"/>
          </p:nvPr>
        </p:nvSpPr>
        <p:spPr>
          <a:xfrm>
            <a:off x="6193369" y="52560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5" name="内容占位符 4"/>
          <p:cNvSpPr>
            <a:spLocks noGrp="1"/>
          </p:cNvSpPr>
          <p:nvPr>
            <p:ph sz="quarter" idx="2"/>
          </p:nvPr>
        </p:nvSpPr>
        <p:spPr>
          <a:xfrm>
            <a:off x="609600" y="1340769"/>
            <a:ext cx="5386917" cy="3874183"/>
          </a:xfrm>
          <a:ln>
            <a:noFill/>
            <a:prstDash val="sysDash"/>
            <a:miter lim="800000"/>
          </a:ln>
        </p:spPr>
        <p:txBody>
          <a:bodyPr/>
          <a:lstStyle>
            <a:lvl1pPr>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6" name="内容占位符 5"/>
          <p:cNvSpPr>
            <a:spLocks noGrp="1"/>
          </p:cNvSpPr>
          <p:nvPr>
            <p:ph sz="quarter" idx="4"/>
          </p:nvPr>
        </p:nvSpPr>
        <p:spPr>
          <a:xfrm>
            <a:off x="6193368" y="1340768"/>
            <a:ext cx="5389033" cy="3874182"/>
          </a:xfrm>
          <a:ln>
            <a:noFill/>
            <a:prstDash val="sysDash"/>
            <a:miter lim="800000"/>
          </a:ln>
        </p:spPr>
        <p:txBody>
          <a:bodyPr/>
          <a:lstStyle>
            <a:lvl1pPr>
              <a:spcBef>
                <a:spcPts val="0"/>
              </a:spcBef>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7" name="日期占位符 6"/>
          <p:cNvSpPr>
            <a:spLocks noGrp="1"/>
          </p:cNvSpPr>
          <p:nvPr>
            <p:ph type="dt" sz="half" idx="10"/>
          </p:nvPr>
        </p:nvSpPr>
        <p:spPr/>
        <p:txBody>
          <a:bodyPr/>
          <a:lstStyle/>
          <a:p>
            <a:fld id="{CB8AE527-7FD8-4C7D-857B-BC711CD1239E}" type="datetimeFigureOut">
              <a:rPr lang="zh-CN" altLang="en-US" smtClean="0"/>
              <a:t>2024/4/30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6BEF477-BDEF-47DF-8758-147D441E4E76}" type="slidenum">
              <a:rPr lang="zh-CN" altLang="en-US" smtClean="0"/>
              <a:t>‹#›</a:t>
            </a:fld>
            <a:endParaRPr lang="zh-CN" altLang="en-US"/>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860723042"/>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B8AE527-7FD8-4C7D-857B-BC711CD1239E}" type="datetimeFigureOut">
              <a:rPr lang="zh-CN" altLang="en-US" smtClean="0"/>
              <a:t>2024/4/30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BEF477-BDEF-47DF-8758-147D441E4E76}" type="slidenum">
              <a:rPr lang="zh-CN" altLang="en-US" smtClean="0"/>
              <a:t>‹#›</a:t>
            </a:fld>
            <a:endParaRPr lang="zh-CN" altLang="en-US"/>
          </a:p>
        </p:txBody>
      </p:sp>
      <p:sp>
        <p:nvSpPr>
          <p:cNvPr id="6" name="标题 5"/>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119606022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B8AE527-7FD8-4C7D-857B-BC711CD1239E}" type="datetimeFigureOut">
              <a:rPr lang="zh-CN" altLang="en-US" smtClean="0"/>
              <a:t>2024/4/30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6BEF477-BDEF-47DF-8758-147D441E4E76}" type="slidenum">
              <a:rPr lang="zh-CN" altLang="en-US" smtClean="0"/>
              <a:t>‹#›</a:t>
            </a:fld>
            <a:endParaRPr lang="zh-CN" altLang="en-US"/>
          </a:p>
        </p:txBody>
      </p:sp>
    </p:spTree>
    <p:extLst>
      <p:ext uri="{BB962C8B-B14F-4D97-AF65-F5344CB8AC3E}">
        <p14:creationId xmlns:p14="http://schemas.microsoft.com/office/powerpoint/2010/main" val="2976370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74624" y="6115050"/>
            <a:ext cx="11849100" cy="742950"/>
          </a:xfrm>
          <a:prstGeom prst="rect">
            <a:avLst/>
          </a:prstGeom>
        </p:spPr>
      </p:pic>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atin typeface="宋体" panose="02010600030101010101" pitchFamily="2" charset="-122"/>
                <a:ea typeface="宋体" panose="02010600030101010101" pitchFamily="2"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a:t>编辑母版文本样式</a:t>
            </a:r>
          </a:p>
        </p:txBody>
      </p:sp>
      <p:sp>
        <p:nvSpPr>
          <p:cNvPr id="4" name="内容占位符 3"/>
          <p:cNvSpPr>
            <a:spLocks noGrp="1"/>
          </p:cNvSpPr>
          <p:nvPr>
            <p:ph sz="half" idx="1"/>
          </p:nvPr>
        </p:nvSpPr>
        <p:spPr>
          <a:xfrm>
            <a:off x="1219200" y="404664"/>
            <a:ext cx="9973056" cy="4441656"/>
          </a:xfrm>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sz="20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a:xfrm>
            <a:off x="8969376" y="6407944"/>
            <a:ext cx="2560320" cy="365760"/>
          </a:xfrm>
        </p:spPr>
        <p:txBody>
          <a:bodyPr/>
          <a:lstStyle/>
          <a:p>
            <a:fld id="{CB8AE527-7FD8-4C7D-857B-BC711CD1239E}"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BEF477-BDEF-47DF-8758-147D441E4E76}" type="slidenum">
              <a:rPr lang="zh-CN" altLang="en-US" smtClean="0"/>
              <a:t>‹#›</a:t>
            </a:fld>
            <a:endParaRPr lang="zh-CN" altLang="en-US"/>
          </a:p>
        </p:txBody>
      </p:sp>
      <p:pic>
        <p:nvPicPr>
          <p:cNvPr id="11"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96696104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174624" y="6115050"/>
            <a:ext cx="11849100" cy="742950"/>
          </a:xfrm>
          <a:prstGeom prst="rect">
            <a:avLst/>
          </a:prstGeom>
        </p:spPr>
      </p:pic>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a:t>编辑母版文本样式</a:t>
            </a:r>
          </a:p>
        </p:txBody>
      </p:sp>
      <p:sp>
        <p:nvSpPr>
          <p:cNvPr id="3" name="图片占位符 2"/>
          <p:cNvSpPr>
            <a:spLocks noGrp="1"/>
          </p:cNvSpPr>
          <p:nvPr>
            <p:ph type="pic" idx="1"/>
          </p:nvPr>
        </p:nvSpPr>
        <p:spPr>
          <a:xfrm>
            <a:off x="304800" y="548680"/>
            <a:ext cx="11582400" cy="4030408"/>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CB8AE527-7FD8-4C7D-857B-BC711CD1239E}" type="datetimeFigureOut">
              <a:rPr lang="zh-CN" altLang="en-US" smtClean="0"/>
              <a:t>2024/4/30</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46BEF477-BDEF-47DF-8758-147D441E4E76}" type="slidenum">
              <a:rPr lang="zh-CN" altLang="en-US" smtClean="0"/>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a:t>单击此处编辑母版标题样式</a:t>
            </a:r>
            <a:endParaRPr kumimoji="0" lang="en-US" dirty="0"/>
          </a:p>
        </p:txBody>
      </p: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2944921802"/>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3"/>
          <a:stretch>
            <a:fillRect/>
          </a:stretch>
        </p:blipFill>
        <p:spPr>
          <a:xfrm>
            <a:off x="174624" y="6115050"/>
            <a:ext cx="11849100" cy="742950"/>
          </a:xfrm>
          <a:prstGeom prst="rect">
            <a:avLst/>
          </a:prstGeom>
        </p:spPr>
      </p:pic>
      <p:sp>
        <p:nvSpPr>
          <p:cNvPr id="9"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dirty="0"/>
              <a:t>单击此处编辑母版标题样式</a:t>
            </a:r>
            <a:endParaRPr kumimoji="0" lang="en-US" dirty="0"/>
          </a:p>
        </p:txBody>
      </p:sp>
      <p:sp>
        <p:nvSpPr>
          <p:cNvPr id="30"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lstStyle>
          <a:p>
            <a:fld id="{CB8AE527-7FD8-4C7D-857B-BC711CD1239E}" type="datetimeFigureOut">
              <a:rPr lang="zh-CN" altLang="en-US" smtClean="0"/>
              <a:t>2024/4/30</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lstStyle>
          <a:p>
            <a:fld id="{46BEF477-BDEF-47DF-8758-147D441E4E76}" type="slidenum">
              <a:rPr lang="zh-CN" altLang="en-US" smtClean="0"/>
              <a:t>‹#›</a:t>
            </a:fld>
            <a:endParaRPr lang="zh-CN" altLang="en-US"/>
          </a:p>
        </p:txBody>
      </p:sp>
      <p:pic>
        <p:nvPicPr>
          <p:cNvPr id="3" name="Picture 3"/>
          <p:cNvPicPr>
            <a:picLocks noChangeAspect="1" noChangeArrowheads="1"/>
          </p:cNvPicPr>
          <p:nvPr/>
        </p:nvPicPr>
        <p:blipFill>
          <a:blip r:embed="rId14"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12666624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b="1" kern="1200">
          <a:solidFill>
            <a:schemeClr val="tx1"/>
          </a:solidFill>
          <a:latin typeface="宋体" panose="02010600030101010101" pitchFamily="2" charset="-122"/>
          <a:ea typeface="宋体" panose="02010600030101010101" pitchFamily="2" charset="-122"/>
          <a:cs typeface="+mn-cs"/>
        </a:defRPr>
      </a:lvl1pPr>
      <a:lvl2pPr marL="621665" indent="-228600" algn="l" rtl="0" eaLnBrk="1" latinLnBrk="0" hangingPunct="1">
        <a:spcBef>
          <a:spcPts val="325"/>
        </a:spcBef>
        <a:buClr>
          <a:schemeClr val="accent1"/>
        </a:buClr>
        <a:buFont typeface="Verdana" panose="020B0604030504040204"/>
        <a:buChar char="◦"/>
        <a:defRPr kumimoji="0" sz="2300" b="1" kern="1200">
          <a:solidFill>
            <a:schemeClr val="tx1"/>
          </a:solidFill>
          <a:latin typeface="宋体" panose="02010600030101010101" pitchFamily="2" charset="-122"/>
          <a:ea typeface="宋体" panose="02010600030101010101" pitchFamily="2" charset="-122"/>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b="1" kern="1200">
          <a:solidFill>
            <a:schemeClr val="tx1"/>
          </a:solidFill>
          <a:latin typeface="宋体" panose="02010600030101010101" pitchFamily="2" charset="-122"/>
          <a:ea typeface="宋体" panose="02010600030101010101" pitchFamily="2" charset="-122"/>
          <a:cs typeface="+mn-cs"/>
        </a:defRPr>
      </a:lvl3pPr>
      <a:lvl4pPr marL="1143000" indent="-228600" algn="l" rtl="0" eaLnBrk="1" latinLnBrk="0" hangingPunct="1">
        <a:spcBef>
          <a:spcPts val="350"/>
        </a:spcBef>
        <a:buClr>
          <a:schemeClr val="accent2"/>
        </a:buClr>
        <a:buFont typeface="Wingdings 2" panose="05020102010507070707"/>
        <a:buChar char=""/>
        <a:defRPr kumimoji="0" sz="1900" b="1" kern="1200">
          <a:solidFill>
            <a:schemeClr val="tx1"/>
          </a:solidFill>
          <a:latin typeface="宋体" panose="02010600030101010101" pitchFamily="2" charset="-122"/>
          <a:ea typeface="宋体" panose="02010600030101010101" pitchFamily="2" charset="-122"/>
          <a:cs typeface="+mn-cs"/>
        </a:defRPr>
      </a:lvl4pPr>
      <a:lvl5pPr marL="1371600" indent="-228600" algn="l" rtl="0" eaLnBrk="1" latinLnBrk="0" hangingPunct="1">
        <a:spcBef>
          <a:spcPts val="350"/>
        </a:spcBef>
        <a:buClr>
          <a:schemeClr val="accent2"/>
        </a:buClr>
        <a:buFont typeface="Wingdings 2" panose="05020102010507070707"/>
        <a:buChar char=""/>
        <a:defRPr kumimoji="0" sz="1800" b="1" kern="1200">
          <a:solidFill>
            <a:schemeClr val="tx1"/>
          </a:solidFill>
          <a:latin typeface="宋体" panose="02010600030101010101" pitchFamily="2" charset="-122"/>
          <a:ea typeface="宋体" panose="02010600030101010101" pitchFamily="2" charset="-122"/>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29FC95-DEE5-410C-9A10-4E7444D0EBD3}"/>
              </a:ext>
            </a:extLst>
          </p:cNvPr>
          <p:cNvSpPr>
            <a:spLocks noGrp="1"/>
          </p:cNvSpPr>
          <p:nvPr>
            <p:ph type="ctrTitle"/>
          </p:nvPr>
        </p:nvSpPr>
        <p:spPr>
          <a:xfrm>
            <a:off x="914400" y="2375486"/>
            <a:ext cx="10363200" cy="2012737"/>
          </a:xfrm>
        </p:spPr>
        <p:txBody>
          <a:bodyPr vert="horz" anchor="ctr">
            <a:normAutofit fontScale="90000"/>
            <a:scene3d>
              <a:camera prst="orthographicFront"/>
              <a:lightRig rig="soft" dir="t"/>
            </a:scene3d>
            <a:sp3d prstMaterial="softEdge">
              <a:bevelT w="25400" h="25400"/>
            </a:sp3d>
          </a:bodyPr>
          <a:lstStyle/>
          <a:p>
            <a:pPr>
              <a:lnSpc>
                <a:spcPct val="120000"/>
              </a:lnSpc>
              <a:spcBef>
                <a:spcPct val="5000"/>
              </a:spcBef>
              <a:spcAft>
                <a:spcPts val="5"/>
              </a:spcAft>
            </a:pPr>
            <a:r>
              <a:rPr lang="zh-CN" altLang="zh-CN" b="0" dirty="0">
                <a:sym typeface="+mn-lt"/>
              </a:rPr>
              <a:t>第一章 </a:t>
            </a:r>
            <a:br>
              <a:rPr lang="en-US" altLang="zh-CN" b="0" dirty="0">
                <a:sym typeface="+mn-lt"/>
              </a:rPr>
            </a:br>
            <a:r>
              <a:rPr lang="zh-CN" altLang="zh-CN" b="0" dirty="0">
                <a:sym typeface="+mn-lt"/>
              </a:rPr>
              <a:t>社会工作法规与政策的特点、运行及发展</a:t>
            </a:r>
            <a:endParaRPr lang="zh-CN" altLang="en-US" b="0" dirty="0">
              <a:sym typeface="+mn-lt"/>
            </a:endParaRPr>
          </a:p>
        </p:txBody>
      </p:sp>
    </p:spTree>
    <p:extLst>
      <p:ext uri="{BB962C8B-B14F-4D97-AF65-F5344CB8AC3E}">
        <p14:creationId xmlns:p14="http://schemas.microsoft.com/office/powerpoint/2010/main" val="16447296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F126BA9-8FB8-4C8C-A70C-3E94C4403039}"/>
              </a:ext>
            </a:extLst>
          </p:cNvPr>
          <p:cNvSpPr>
            <a:spLocks noGrp="1"/>
          </p:cNvSpPr>
          <p:nvPr>
            <p:ph type="body" idx="4294967295"/>
          </p:nvPr>
        </p:nvSpPr>
        <p:spPr>
          <a:xfrm>
            <a:off x="603250" y="1268413"/>
            <a:ext cx="10972800" cy="4738687"/>
          </a:xfrm>
        </p:spPr>
        <p:txBody>
          <a:bodyPr>
            <a:normAutofit fontScale="92500"/>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法律法规的制定原则</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根据《中华人民共和国立法法》的规定，我国法律制定的指导思想是：立法应当遵循宪法的基本原则，以经济建设为中心，坚持社会主义道路、坚持人民民主专政、坚持中国共产党的领导、坚持马克思列宁主义毛泽东思想邓小平理论、坚持改革开放。全国人民代表大会及其常务委员会行使国家立法权，应遵循以下三项基本原则：</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a:t>
            </a: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）立法应当依照法定的权限和程序，从国家整体利益出发，维护社会主义法制的统一和尊严。</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a:t>
            </a: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）立法应当体现人民的意志，发扬社会主义民主，保障人民通过多种途径参与立法活动。</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a:t>
            </a: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）立法应当从实际出发，适应经济社会发展和全面深化改革的要求，科学合理地规定公民、法人和其他组织的权利与义务、国家机关的权力与责任。</a:t>
            </a:r>
            <a:endParaRPr kumimoji="0" lang="en-US" altLang="zh-CN" sz="2400" b="0" kern="1200" dirty="0">
              <a:solidFill>
                <a:schemeClr val="tx2"/>
              </a:solidFill>
              <a:effectLst/>
              <a:latin typeface="+mn-lt"/>
              <a:ea typeface="+mn-ea"/>
              <a:cs typeface="+mn-ea"/>
              <a:sym typeface="+mn-lt"/>
            </a:endParaRPr>
          </a:p>
        </p:txBody>
      </p:sp>
      <p:sp>
        <p:nvSpPr>
          <p:cNvPr id="3" name="标题 2">
            <a:extLst>
              <a:ext uri="{FF2B5EF4-FFF2-40B4-BE49-F238E27FC236}">
                <a16:creationId xmlns:a16="http://schemas.microsoft.com/office/drawing/2014/main" id="{82C5D07A-0F2F-4109-A444-FF9281093DA5}"/>
              </a:ext>
            </a:extLst>
          </p:cNvPr>
          <p:cNvSpPr>
            <a:spLocks noGrp="1"/>
          </p:cNvSpPr>
          <p:nvPr>
            <p:ph type="title" idx="4294967295"/>
          </p:nvPr>
        </p:nvSpPr>
        <p:spPr>
          <a:xfrm>
            <a:off x="0" y="333375"/>
            <a:ext cx="10972800" cy="863600"/>
          </a:xfrm>
        </p:spPr>
        <p:txBody>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四、法律法规的制定原则和过程</a:t>
            </a:r>
            <a:endParaRPr lang="zh-CN" altLang="en-US" b="0" dirty="0">
              <a:latin typeface="+mn-lt"/>
              <a:ea typeface="+mn-ea"/>
              <a:cs typeface="+mn-ea"/>
              <a:sym typeface="+mn-lt"/>
            </a:endParaRPr>
          </a:p>
        </p:txBody>
      </p:sp>
    </p:spTree>
    <p:extLst>
      <p:ext uri="{BB962C8B-B14F-4D97-AF65-F5344CB8AC3E}">
        <p14:creationId xmlns:p14="http://schemas.microsoft.com/office/powerpoint/2010/main" val="74587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1AA7980-196A-4822-9A4B-9C4CD81FBE38}"/>
              </a:ext>
            </a:extLst>
          </p:cNvPr>
          <p:cNvSpPr>
            <a:spLocks noGrp="1"/>
          </p:cNvSpPr>
          <p:nvPr>
            <p:ph type="body" idx="4294967295"/>
          </p:nvPr>
        </p:nvSpPr>
        <p:spPr>
          <a:xfrm>
            <a:off x="0" y="1268413"/>
            <a:ext cx="10972800" cy="4738687"/>
          </a:xfrm>
        </p:spPr>
        <p:txBody>
          <a:bodyPr>
            <a:normAutofit fontScale="92500" lnSpcReduction="10000"/>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法律法规的制定程序</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a:t>
            </a: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）法律草案的提出</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“法律草案，也叫法律议案，是关于法律制定、修改或废止的提案或建议，由具有法律提案权的国家机关或代表向立法机关提出。” 提出法律草案，一般应同时提出法律草案文本及其说明，并提供必要的资料。法律草案提出后，由立法机关决定是否将其列入议事日程。如果决定列入议程，即转入审议和讨论阶段。</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a:t>
            </a: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）法律草案的审议和讨论</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法律草案的审议和讨论，是指法律制定机关的全体成员（全国人民代表大会）对列入议程的法律草案，从立法宗旨、基本精神、内容和合法性等方面，对草案进行审议和讨论，以使法律草案尽可能完善，并统一意见。一些重要的法律草案除立法机关审议外，还要发给各有关国家机关、民主党派、社会团体和人民群众讨论，通过书面征求、座谈会、听证会、网络意见征集等集思广益，充分发扬民主精神。</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32181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FFE05BB-9946-4C0E-A46E-E25E26582026}"/>
              </a:ext>
            </a:extLst>
          </p:cNvPr>
          <p:cNvSpPr>
            <a:spLocks noGrp="1"/>
          </p:cNvSpPr>
          <p:nvPr>
            <p:ph type="body" idx="4294967295"/>
          </p:nvPr>
        </p:nvSpPr>
        <p:spPr>
          <a:xfrm>
            <a:off x="0" y="1268413"/>
            <a:ext cx="10972800" cy="4738687"/>
          </a:xfrm>
        </p:spPr>
        <p:txBody>
          <a:bodyPr/>
          <a:lstStyle/>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a:t>
            </a:r>
            <a:r>
              <a:rPr kumimoji="0" lang="en-US" altLang="zh-CN" sz="2400" b="0" kern="1200">
                <a:solidFill>
                  <a:schemeClr val="tx2"/>
                </a:solidFill>
                <a:effectLst/>
                <a:latin typeface="+mn-lt"/>
                <a:ea typeface="+mn-ea"/>
                <a:cs typeface="+mn-ea"/>
                <a:sym typeface="+mn-lt"/>
              </a:rPr>
              <a:t>3</a:t>
            </a:r>
            <a:r>
              <a:rPr kumimoji="0" lang="zh-CN" altLang="zh-CN" sz="2400" b="0" kern="1200">
                <a:solidFill>
                  <a:schemeClr val="tx2"/>
                </a:solidFill>
                <a:effectLst/>
                <a:latin typeface="+mn-lt"/>
                <a:ea typeface="+mn-ea"/>
                <a:cs typeface="+mn-ea"/>
                <a:sym typeface="+mn-lt"/>
              </a:rPr>
              <a:t>）法律的通过</a:t>
            </a:r>
          </a:p>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法律的通过，是指立法机关的成员在对法律草案进行认真的审议和讨论以后，按照法定的方式，对法律草案进行表决。只要达到法定的赞成票便算通过，即成为正式的法律。在我国，普通法律由全国人民代表大会及其常委会以代表或委员过半数的方式通过。</a:t>
            </a:r>
          </a:p>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a:t>
            </a:r>
            <a:r>
              <a:rPr kumimoji="0" lang="en-US" altLang="zh-CN" sz="2400" b="0" kern="1200">
                <a:solidFill>
                  <a:schemeClr val="tx2"/>
                </a:solidFill>
                <a:effectLst/>
                <a:latin typeface="+mn-lt"/>
                <a:ea typeface="+mn-ea"/>
                <a:cs typeface="+mn-ea"/>
                <a:sym typeface="+mn-lt"/>
              </a:rPr>
              <a:t>4</a:t>
            </a:r>
            <a:r>
              <a:rPr kumimoji="0" lang="zh-CN" altLang="zh-CN" sz="2400" b="0" kern="1200">
                <a:solidFill>
                  <a:schemeClr val="tx2"/>
                </a:solidFill>
                <a:effectLst/>
                <a:latin typeface="+mn-lt"/>
                <a:ea typeface="+mn-ea"/>
                <a:cs typeface="+mn-ea"/>
                <a:sym typeface="+mn-lt"/>
              </a:rPr>
              <a:t>）法律的公布</a:t>
            </a:r>
          </a:p>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法律的公布是最后一道工序，也是法律生效的充分且必要条件，它是把经全国人大及其常委会通过的法律，以一定的形式予以正式公布，如由国家主席签署主席令，并载明该法律的制定机关、通过和施行日期。法律经过公布才能为社会所周知，从而便于全体社会成员遵守、执行。</a:t>
            </a:r>
          </a:p>
          <a:p>
            <a:pPr>
              <a:lnSpc>
                <a:spcPct val="120000"/>
              </a:lnSpc>
              <a:spcBef>
                <a:spcPts val="5"/>
              </a:spcBef>
              <a:spcAft>
                <a:spcPts val="5"/>
              </a:spcAft>
            </a:pPr>
            <a:endParaRPr lang="zh-CN" altLang="en-US" b="0"/>
          </a:p>
        </p:txBody>
      </p:sp>
    </p:spTree>
    <p:extLst>
      <p:ext uri="{BB962C8B-B14F-4D97-AF65-F5344CB8AC3E}">
        <p14:creationId xmlns:p14="http://schemas.microsoft.com/office/powerpoint/2010/main" val="2116744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385CE5-2D99-43AF-B94C-4288A3517761}"/>
              </a:ext>
            </a:extLst>
          </p:cNvPr>
          <p:cNvSpPr>
            <a:spLocks noGrp="1"/>
          </p:cNvSpPr>
          <p:nvPr>
            <p:ph type="ctrTitle"/>
          </p:nvPr>
        </p:nvSpPr>
        <p:spPr/>
        <p:txBody>
          <a:bodyPr vert="horz" anchor="ctr">
            <a:normAutofit/>
            <a:scene3d>
              <a:camera prst="orthographicFront"/>
              <a:lightRig rig="soft" dir="t"/>
            </a:scene3d>
            <a:sp3d prstMaterial="softEdge">
              <a:bevelT w="25400" h="25400"/>
            </a:sp3d>
          </a:bodyPr>
          <a:lstStyle/>
          <a:p>
            <a:pPr>
              <a:lnSpc>
                <a:spcPct val="120000"/>
              </a:lnSpc>
              <a:spcBef>
                <a:spcPct val="5000"/>
              </a:spcBef>
              <a:spcAft>
                <a:spcPts val="5"/>
              </a:spcAft>
            </a:pPr>
            <a:r>
              <a:rPr lang="zh-CN" altLang="zh-CN" b="0" dirty="0">
                <a:sym typeface="+mn-lt"/>
              </a:rPr>
              <a:t>第二节 社会政策的含义、特点及内容</a:t>
            </a:r>
          </a:p>
          <a:p>
            <a:pPr>
              <a:lnSpc>
                <a:spcPct val="120000"/>
              </a:lnSpc>
              <a:spcBef>
                <a:spcPct val="5000"/>
              </a:spcBef>
              <a:spcAft>
                <a:spcPts val="5"/>
              </a:spcAft>
            </a:pPr>
            <a:endParaRPr lang="zh-CN" altLang="en-US" b="0" dirty="0">
              <a:sym typeface="+mn-lt"/>
            </a:endParaRPr>
          </a:p>
        </p:txBody>
      </p:sp>
    </p:spTree>
    <p:extLst>
      <p:ext uri="{BB962C8B-B14F-4D97-AF65-F5344CB8AC3E}">
        <p14:creationId xmlns:p14="http://schemas.microsoft.com/office/powerpoint/2010/main" val="21408210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83311C-C8B3-4A03-BCF8-A98D3C70B0E4}"/>
              </a:ext>
            </a:extLst>
          </p:cNvPr>
          <p:cNvSpPr>
            <a:spLocks noGrp="1"/>
          </p:cNvSpPr>
          <p:nvPr>
            <p:ph type="title" idx="4294967295"/>
          </p:nvPr>
        </p:nvSpPr>
        <p:spPr>
          <a:xfrm>
            <a:off x="0" y="333375"/>
            <a:ext cx="10972800" cy="863600"/>
          </a:xfrm>
        </p:spPr>
        <p:txBody>
          <a:bodyPr>
            <a:normAutofit/>
          </a:bodyPr>
          <a:lstStyle/>
          <a:p>
            <a:pPr>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一、社会政策的含义</a:t>
            </a:r>
          </a:p>
        </p:txBody>
      </p:sp>
      <p:sp>
        <p:nvSpPr>
          <p:cNvPr id="3" name="文本占位符 2">
            <a:extLst>
              <a:ext uri="{FF2B5EF4-FFF2-40B4-BE49-F238E27FC236}">
                <a16:creationId xmlns:a16="http://schemas.microsoft.com/office/drawing/2014/main" id="{C35B3671-85E7-419D-A0E8-5EDB05A12C74}"/>
              </a:ext>
            </a:extLst>
          </p:cNvPr>
          <p:cNvSpPr>
            <a:spLocks noGrp="1"/>
          </p:cNvSpPr>
          <p:nvPr>
            <p:ph type="body" idx="4294967295"/>
          </p:nvPr>
        </p:nvSpPr>
        <p:spPr>
          <a:xfrm>
            <a:off x="0" y="1268413"/>
            <a:ext cx="10972800" cy="4738687"/>
          </a:xfrm>
        </p:spPr>
        <p:txBody>
          <a:bodyPr>
            <a:normAutofit/>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政策</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政策（</a:t>
            </a:r>
            <a:r>
              <a:rPr kumimoji="0" lang="en-US" altLang="zh-CN" sz="2400" b="0" kern="1200" dirty="0">
                <a:solidFill>
                  <a:schemeClr val="tx2"/>
                </a:solidFill>
                <a:effectLst/>
                <a:latin typeface="+mn-lt"/>
                <a:ea typeface="+mn-ea"/>
                <a:cs typeface="+mn-ea"/>
                <a:sym typeface="+mn-lt"/>
              </a:rPr>
              <a:t>Policy</a:t>
            </a:r>
            <a:r>
              <a:rPr kumimoji="0" lang="zh-CN" altLang="zh-CN" sz="2400" b="0" kern="1200" dirty="0">
                <a:solidFill>
                  <a:schemeClr val="tx2"/>
                </a:solidFill>
                <a:effectLst/>
                <a:latin typeface="+mn-lt"/>
                <a:ea typeface="+mn-ea"/>
                <a:cs typeface="+mn-ea"/>
                <a:sym typeface="+mn-lt"/>
              </a:rPr>
              <a:t>）是指国家、政府或政党为完成特定的任务，实现其目标而制定的方针、路线和行动准则，表现为对人们的利益进行分配和调节的具体措施和过程。在我国，政策包括党的政策和国家的政策。</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3540292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539EF16-615C-4727-8AE1-1ADA2AB82E7E}"/>
              </a:ext>
            </a:extLst>
          </p:cNvPr>
          <p:cNvSpPr>
            <a:spLocks noGrp="1"/>
          </p:cNvSpPr>
          <p:nvPr>
            <p:ph type="body" idx="4294967295"/>
          </p:nvPr>
        </p:nvSpPr>
        <p:spPr>
          <a:xfrm>
            <a:off x="0" y="1268413"/>
            <a:ext cx="10972800" cy="4738687"/>
          </a:xfrm>
        </p:spPr>
        <p:txBody>
          <a:bodyPr>
            <a:normAutofit fontScale="70000" lnSpcReduction="20000"/>
          </a:bodyPr>
          <a:lstStyle/>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政策和法律的联系与区别</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政策和法律在表述时经常连用，它们之间有着千丝万缕的联系，也存在着一定的区别。政策与法律都是党和国家领导人民实现无产阶级专政任务的重要工具，都是实现统治目标的不可或缺的重要手段。政策和法律虽然有着共同的作用和目的，但两者不可互相替代，其区别主要体现在以下几个方面：</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a:t>
            </a: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）政策，顾名思义，是政治决策。政策可以是临时的，也可以是针对具体问题和特定人群的；法律则是普遍的规则。只有那些成熟的、具有全局性和普遍性意义的政策才需要上升为法律。（</a:t>
            </a: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）政策可以很具体，也可以比较原则，执行中具有较大的灵活性，导向性强，规范性弱；而法律则具有明确的规范性。（</a:t>
            </a: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）现实生活中政策和法律经常配套使用，但二者的实施方式不同。在实施遇到障碍的情况下，法律具有相应的制裁手段；而政策的执行则主要靠行政措施和纪律手段。（</a:t>
            </a:r>
            <a:r>
              <a:rPr kumimoji="0" lang="en-US" altLang="zh-CN" sz="2400" b="0" kern="1200" dirty="0">
                <a:solidFill>
                  <a:schemeClr val="tx2"/>
                </a:solidFill>
                <a:effectLst/>
                <a:latin typeface="+mn-lt"/>
                <a:ea typeface="+mn-ea"/>
                <a:cs typeface="+mn-ea"/>
                <a:sym typeface="+mn-lt"/>
              </a:rPr>
              <a:t>4</a:t>
            </a:r>
            <a:r>
              <a:rPr kumimoji="0" lang="zh-CN" altLang="zh-CN" sz="2400" b="0" kern="1200" dirty="0">
                <a:solidFill>
                  <a:schemeClr val="tx2"/>
                </a:solidFill>
                <a:effectLst/>
                <a:latin typeface="+mn-lt"/>
                <a:ea typeface="+mn-ea"/>
                <a:cs typeface="+mn-ea"/>
                <a:sym typeface="+mn-lt"/>
              </a:rPr>
              <a:t>）政策可以是探索性的，它可以在一定时间、针对特定问题有效；而法律则调整稳定的、明确的社会关系。从我们改革开放以来的实践经验看，某些重大的改革总是先通过政策来实施，有了必要的实践经验后再以法律的形式确定为制度。”</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政策和法律除了以上的区别外，也可以从是否体现国家意志、是否有国家强制力保证、表现形式、稳定性等角度来探讨。但无论哪种区分，都不可笼统的、绝对的、一刀切的区分法律和政策，而应该从相对意义上来理解两者的区别。法律和政策紧密配合，互相补充，缺一不可，共同推动着国家和社会的进步。</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22028678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C2D938A3-476E-4808-9F0F-C93E374B502E}"/>
              </a:ext>
            </a:extLst>
          </p:cNvPr>
          <p:cNvSpPr>
            <a:spLocks noGrp="1"/>
          </p:cNvSpPr>
          <p:nvPr>
            <p:ph type="body" idx="4294967295"/>
          </p:nvPr>
        </p:nvSpPr>
        <p:spPr>
          <a:xfrm>
            <a:off x="0" y="1268413"/>
            <a:ext cx="10972800" cy="4738687"/>
          </a:xfrm>
        </p:spPr>
        <p:txBody>
          <a:bodyPr>
            <a:normAutofit fontScale="70000" lnSpcReduction="20000"/>
          </a:bodyPr>
          <a:lstStyle/>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公共政策</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公共政策（</a:t>
            </a:r>
            <a:r>
              <a:rPr kumimoji="0" lang="en-US" altLang="zh-CN" sz="2400" b="0" kern="1200" dirty="0">
                <a:solidFill>
                  <a:schemeClr val="tx2"/>
                </a:solidFill>
                <a:effectLst/>
                <a:latin typeface="+mn-lt"/>
                <a:ea typeface="+mn-ea"/>
                <a:cs typeface="+mn-ea"/>
                <a:sym typeface="+mn-lt"/>
              </a:rPr>
              <a:t>Public policy</a:t>
            </a:r>
            <a:r>
              <a:rPr kumimoji="0" lang="zh-CN" altLang="zh-CN" sz="2400" b="0" kern="1200" dirty="0">
                <a:solidFill>
                  <a:schemeClr val="tx2"/>
                </a:solidFill>
                <a:effectLst/>
                <a:latin typeface="+mn-lt"/>
                <a:ea typeface="+mn-ea"/>
                <a:cs typeface="+mn-ea"/>
                <a:sym typeface="+mn-lt"/>
              </a:rPr>
              <a:t>）是指政府或政党为了维护经济和社会正常的运行与发展、处理公共事务和解决社会问题而制定的行动方案和行为准则的总和。</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通常有广泛而深远的影响和后果，主要以政府的法律、法规、决策和行动表现出来。</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公共政策是政府施展其职能的主要手段，属于一种公共物品。</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公共政策是政策主体对社会价值的一种权威性分配，是一个动态的过程，表现为政策创立、政策执行、政策调整、政策监控、政策评优、政策终止等若干环节。</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公共政策的类型和种类多样，包括政治政策、经济政策、社会政策、文化政策、环境政策、国防政策和外交政策等。这些公共政策集中反映了社会利益，从而决定了公共政策必须反映大多数人的利益才能使其具有合法性。除合法性之外，公共政策还具有价值相关性和权威性。</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公共政策的制定，需要有相关的机构（一般是政府部门）负责，我国的各级政府都是公共政策的主体，通常通过政府文件的方式发布各项政策，这种政策文本被称之为“政策文件”。</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公共政策在制定的过程中应由有关领域的专家及各利益相关方对不同方案的利弊及可操作性进行充分的论证，并通过适当的程序进行决断。公众是公共政策的受众和主体，是最终的利益相关方，公众对于公共政策的制定拥有知情权和参与权，且可以通过一定的渠道直接和间接地表达对于公共政策的意见和观点。</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1906319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4A8F30F0-FB51-41A1-8CCA-A3D33318613F}"/>
              </a:ext>
            </a:extLst>
          </p:cNvPr>
          <p:cNvSpPr>
            <a:spLocks noGrp="1"/>
          </p:cNvSpPr>
          <p:nvPr>
            <p:ph type="body" idx="4294967295"/>
          </p:nvPr>
        </p:nvSpPr>
        <p:spPr>
          <a:xfrm>
            <a:off x="0" y="1268413"/>
            <a:ext cx="10972800" cy="4738687"/>
          </a:xfrm>
        </p:spPr>
        <p:txBody>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4.</a:t>
            </a:r>
            <a:r>
              <a:rPr kumimoji="0" lang="zh-CN" altLang="zh-CN" sz="2400" b="0" kern="1200" dirty="0">
                <a:solidFill>
                  <a:schemeClr val="tx2"/>
                </a:solidFill>
                <a:effectLst/>
                <a:latin typeface="+mn-lt"/>
                <a:ea typeface="+mn-ea"/>
                <a:cs typeface="+mn-ea"/>
                <a:sym typeface="+mn-lt"/>
              </a:rPr>
              <a:t>社会政策</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a:t>
            </a:r>
            <a:r>
              <a:rPr kumimoji="0" lang="en-US" altLang="zh-CN" sz="2400" b="0" kern="1200" dirty="0">
                <a:solidFill>
                  <a:schemeClr val="tx2"/>
                </a:solidFill>
                <a:effectLst/>
                <a:latin typeface="+mn-lt"/>
                <a:ea typeface="+mn-ea"/>
                <a:cs typeface="+mn-ea"/>
                <a:sym typeface="+mn-lt"/>
              </a:rPr>
              <a:t>Social policy</a:t>
            </a:r>
            <a:r>
              <a:rPr kumimoji="0" lang="zh-CN" altLang="zh-CN" sz="2400" b="0" kern="1200" dirty="0">
                <a:solidFill>
                  <a:schemeClr val="tx2"/>
                </a:solidFill>
                <a:effectLst/>
                <a:latin typeface="+mn-lt"/>
                <a:ea typeface="+mn-ea"/>
                <a:cs typeface="+mn-ea"/>
                <a:sym typeface="+mn-lt"/>
              </a:rPr>
              <a:t>）是现代社会的产物，它是公共政策的一部分，是政府为满足民生需要、维护社会公平、解决社会问题、增进社会安全，改善社会环境，促进各项社会事业发展、提升社会福利的一系列政策、行动准则和规定的总称。社会政策是社会集体应尽的责任，是每个公民应享受的权利。</a:t>
            </a:r>
            <a:endParaRPr lang="zh-CN" altLang="en-US" b="0" dirty="0">
              <a:latin typeface="+mn-lt"/>
              <a:ea typeface="+mn-ea"/>
              <a:cs typeface="+mn-ea"/>
              <a:sym typeface="+mn-lt"/>
            </a:endParaRPr>
          </a:p>
        </p:txBody>
      </p:sp>
    </p:spTree>
    <p:extLst>
      <p:ext uri="{BB962C8B-B14F-4D97-AF65-F5344CB8AC3E}">
        <p14:creationId xmlns:p14="http://schemas.microsoft.com/office/powerpoint/2010/main" val="42113659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F63F40-CBC0-43A9-A9D1-D8AEE6F2AB77}"/>
              </a:ext>
            </a:extLst>
          </p:cNvPr>
          <p:cNvSpPr>
            <a:spLocks noGrp="1"/>
          </p:cNvSpPr>
          <p:nvPr>
            <p:ph type="title" idx="4294967295"/>
          </p:nvPr>
        </p:nvSpPr>
        <p:spPr>
          <a:xfrm>
            <a:off x="0" y="333375"/>
            <a:ext cx="10972800" cy="863600"/>
          </a:xfrm>
        </p:spPr>
        <p:txBody>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二、社会政策的本质、特征、功能和原则</a:t>
            </a:r>
            <a:endParaRPr lang="zh-CN" altLang="en-US" b="0" dirty="0">
              <a:latin typeface="+mn-lt"/>
              <a:ea typeface="+mn-ea"/>
              <a:cs typeface="+mn-ea"/>
              <a:sym typeface="+mn-lt"/>
            </a:endParaRPr>
          </a:p>
        </p:txBody>
      </p:sp>
      <p:sp>
        <p:nvSpPr>
          <p:cNvPr id="5" name="文本占位符 4">
            <a:extLst>
              <a:ext uri="{FF2B5EF4-FFF2-40B4-BE49-F238E27FC236}">
                <a16:creationId xmlns:a16="http://schemas.microsoft.com/office/drawing/2014/main" id="{2016FF99-EFD5-41F2-8FC1-43BE60A91F33}"/>
              </a:ext>
            </a:extLst>
          </p:cNvPr>
          <p:cNvSpPr>
            <a:spLocks noGrp="1"/>
          </p:cNvSpPr>
          <p:nvPr>
            <p:ph type="body" idx="4294967295"/>
          </p:nvPr>
        </p:nvSpPr>
        <p:spPr/>
        <p:txBody>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社会政策的本质</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的本质属于社会利益再分配的范畴，是对社会资源的权威性分配，这种资源既包含有形的实物、金钱等物质资源范畴；也包含无形的权力、地位、教育等政治和精神文化资源。它是政府在社会福利事务中的干预行动，是“在市场体制之外、满足公民基本需要的一系列社会性行动的总和。”</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从过程上来看确实如此，但从社会政策的最终目标和结果来看，社会政策也是不同的利益集团之间的政治角斗和政治博弈，广义上来说是“资本集团与劳动集团的博弈，目前已经从工业化走向了信息化时代，且劳动集团的博弈能力有所降低。”社会政策和其他政策一样，也体现着阶级意志。</a:t>
            </a:r>
            <a:endParaRPr lang="zh-CN" altLang="en-US" b="0" dirty="0"/>
          </a:p>
        </p:txBody>
      </p:sp>
    </p:spTree>
    <p:extLst>
      <p:ext uri="{BB962C8B-B14F-4D97-AF65-F5344CB8AC3E}">
        <p14:creationId xmlns:p14="http://schemas.microsoft.com/office/powerpoint/2010/main" val="1506324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20DBB3D3-81E6-4155-9A61-7F5753022746}"/>
              </a:ext>
            </a:extLst>
          </p:cNvPr>
          <p:cNvSpPr>
            <a:spLocks noGrp="1"/>
          </p:cNvSpPr>
          <p:nvPr>
            <p:ph type="body" idx="4294967295"/>
          </p:nvPr>
        </p:nvSpPr>
        <p:spPr>
          <a:xfrm>
            <a:off x="0" y="1268413"/>
            <a:ext cx="10972800" cy="4738687"/>
          </a:xfrm>
        </p:spPr>
        <p:txBody>
          <a:bodyPr>
            <a:normAutofit/>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社会政策的特征</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根据社会政策的定义和本质来看，社会政策有着如下的特征：</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社会政策面向社会公众，解决社会问题，处理公共事务，增进公共福利</a:t>
            </a:r>
            <a:r>
              <a:rPr kumimoji="0" lang="en-US" altLang="zh-CN" sz="2400" b="0" kern="1200" dirty="0">
                <a:solidFill>
                  <a:schemeClr val="tx2"/>
                </a:solidFill>
                <a:effectLst/>
                <a:latin typeface="+mn-lt"/>
                <a:ea typeface="+mn-ea"/>
                <a:cs typeface="+mn-ea"/>
                <a:sym typeface="+mn-lt"/>
              </a:rPr>
              <a:t>,</a:t>
            </a:r>
            <a:r>
              <a:rPr kumimoji="0" lang="zh-CN" altLang="zh-CN" sz="2400" b="0" kern="1200" dirty="0">
                <a:solidFill>
                  <a:schemeClr val="tx2"/>
                </a:solidFill>
                <a:effectLst/>
                <a:latin typeface="+mn-lt"/>
                <a:ea typeface="+mn-ea"/>
                <a:cs typeface="+mn-ea"/>
                <a:sym typeface="+mn-lt"/>
              </a:rPr>
              <a:t>秉持着社会性的价值，实现社会性的目标，它的基本特征是社会性（公共性</a:t>
            </a:r>
            <a:r>
              <a:rPr kumimoji="0" lang="en-US" altLang="zh-CN" sz="2400" b="0" kern="1200" dirty="0">
                <a:solidFill>
                  <a:schemeClr val="tx2"/>
                </a:solidFill>
                <a:effectLst/>
                <a:latin typeface="+mn-lt"/>
                <a:ea typeface="+mn-ea"/>
                <a:cs typeface="+mn-ea"/>
                <a:sym typeface="+mn-lt"/>
              </a:rPr>
              <a:t>/</a:t>
            </a:r>
            <a:r>
              <a:rPr kumimoji="0" lang="zh-CN" altLang="zh-CN" sz="2400" b="0" kern="1200" dirty="0">
                <a:solidFill>
                  <a:schemeClr val="tx2"/>
                </a:solidFill>
                <a:effectLst/>
                <a:latin typeface="+mn-lt"/>
                <a:ea typeface="+mn-ea"/>
                <a:cs typeface="+mn-ea"/>
                <a:sym typeface="+mn-lt"/>
              </a:rPr>
              <a:t>福利性）；</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社会政策的制定和实施都会受到阶层的影响，深刻体现阶级之间的相互关系，是统治阶级意志的体现，因而带有明显的阶级特征；</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社会政策是社会利益的再分配，是政府对社会福利事务的干预行动，为保证顺利实施，社会政策需具有权威性，这来源于国家和政府的公信力和强制执行力；</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4006145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B363E6-06C5-43E3-8F10-D5EFE0FA216D}"/>
              </a:ext>
            </a:extLst>
          </p:cNvPr>
          <p:cNvSpPr>
            <a:spLocks noGrp="1"/>
          </p:cNvSpPr>
          <p:nvPr>
            <p:ph type="ctrTitle"/>
          </p:nvPr>
        </p:nvSpPr>
        <p:spPr/>
        <p:txBody>
          <a:bodyPr vert="horz" anchor="ctr">
            <a:normAutofit/>
            <a:scene3d>
              <a:camera prst="orthographicFront"/>
              <a:lightRig rig="soft" dir="t"/>
            </a:scene3d>
            <a:sp3d prstMaterial="softEdge">
              <a:bevelT w="25400" h="25400"/>
            </a:sp3d>
          </a:bodyPr>
          <a:lstStyle/>
          <a:p>
            <a:pPr>
              <a:lnSpc>
                <a:spcPct val="120000"/>
              </a:lnSpc>
              <a:spcBef>
                <a:spcPct val="5000"/>
              </a:spcBef>
              <a:spcAft>
                <a:spcPts val="5"/>
              </a:spcAft>
            </a:pPr>
            <a:r>
              <a:rPr lang="zh-CN" altLang="zh-CN" b="0" dirty="0">
                <a:sym typeface="+mn-lt"/>
              </a:rPr>
              <a:t>第一节 法律法规的本质和特征</a:t>
            </a:r>
          </a:p>
        </p:txBody>
      </p:sp>
    </p:spTree>
    <p:extLst>
      <p:ext uri="{BB962C8B-B14F-4D97-AF65-F5344CB8AC3E}">
        <p14:creationId xmlns:p14="http://schemas.microsoft.com/office/powerpoint/2010/main" val="14862065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E4B839C-B98E-476B-8321-284BF2D104E8}"/>
              </a:ext>
            </a:extLst>
          </p:cNvPr>
          <p:cNvSpPr>
            <a:spLocks noGrp="1"/>
          </p:cNvSpPr>
          <p:nvPr>
            <p:ph type="body" idx="4294967295"/>
          </p:nvPr>
        </p:nvSpPr>
        <p:spPr>
          <a:xfrm>
            <a:off x="0" y="1268413"/>
            <a:ext cx="10972800" cy="4738687"/>
          </a:xfrm>
        </p:spPr>
        <p:txBody>
          <a:bodyPr/>
          <a:lstStyle/>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社会政策是为了满足人民群众的基本需要，实现社会稳定，追求长远的社会发展，任何社会政策都有其特定的目标，因而具有目的性；</a:t>
            </a:r>
          </a:p>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社会政策也是一个变化着的概念，不同的时期有着不同的界定，它是由制定、实施、评估、变动等环节构成的一个动态的过程，所以社会政策具有动态性；同时，某一特定历史阶段的社会政策是稳定的，所以社会政策具有着稳定性和动态性相结合的特征。</a:t>
            </a:r>
          </a:p>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社会政策强调社会目标要与经济目标相协调，它是社会服务与社会管理的结合。</a:t>
            </a:r>
          </a:p>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社会政策来源于社会实践，指导着社会实践，也会随着社会环境的变迁不断的修改、补充、调整和完善，某一社会政策如果没有进行实施，也就不称之为社会政策了，所以社会实践具有很强的实践性。</a:t>
            </a:r>
            <a:endParaRPr lang="zh-CN" altLang="en-US" b="0"/>
          </a:p>
        </p:txBody>
      </p:sp>
    </p:spTree>
    <p:extLst>
      <p:ext uri="{BB962C8B-B14F-4D97-AF65-F5344CB8AC3E}">
        <p14:creationId xmlns:p14="http://schemas.microsoft.com/office/powerpoint/2010/main" val="3744374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30257AD0-0B3E-4156-B6A7-64031EDC6499}"/>
              </a:ext>
            </a:extLst>
          </p:cNvPr>
          <p:cNvSpPr>
            <a:spLocks noGrp="1"/>
          </p:cNvSpPr>
          <p:nvPr>
            <p:ph type="body" idx="4294967295"/>
          </p:nvPr>
        </p:nvSpPr>
        <p:spPr>
          <a:xfrm>
            <a:off x="0" y="1268413"/>
            <a:ext cx="10972800" cy="4738687"/>
          </a:xfrm>
        </p:spPr>
        <p:txBody>
          <a:bodyPr>
            <a:normAutofit/>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社会政策的功能</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作用于每一个个体，和人们的生活息息相关。其功能是指社会政策实施所产生的对现实环境的效果和影响。依照不同的分类标准，社会政策有着不同的功能类型，如主要功能和辅助功能、显性功能和隐性功能、正功能和负功能、宏观功能和微观功能、直接功能和间接功能等。从整体来说，“一个社会的社会政策系统对社会的构成、存在、运行和发展发挥着管制、引导、调控、分配和促进的建构功能。”</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若从一种实践行动的角度来看，社会政策具有解决社会问题、满足人类需要、促进社会发展的功能；从作为一种规范体系的社会政策来看，社会政策具有“实现社会整合、维持社会稳定、实现社会公正的功能。”</a:t>
            </a:r>
          </a:p>
        </p:txBody>
      </p:sp>
    </p:spTree>
    <p:extLst>
      <p:ext uri="{BB962C8B-B14F-4D97-AF65-F5344CB8AC3E}">
        <p14:creationId xmlns:p14="http://schemas.microsoft.com/office/powerpoint/2010/main" val="32493452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0460491-B54D-45D6-B94E-7CDEF6271F50}"/>
              </a:ext>
            </a:extLst>
          </p:cNvPr>
          <p:cNvSpPr>
            <a:spLocks noGrp="1"/>
          </p:cNvSpPr>
          <p:nvPr>
            <p:ph type="body" idx="4294967295"/>
          </p:nvPr>
        </p:nvSpPr>
        <p:spPr>
          <a:xfrm>
            <a:off x="0" y="1268413"/>
            <a:ext cx="10972800" cy="4738687"/>
          </a:xfrm>
        </p:spPr>
        <p:txBody>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4.</a:t>
            </a:r>
            <a:r>
              <a:rPr kumimoji="0" lang="zh-CN" altLang="zh-CN" sz="2400" b="0" kern="1200" dirty="0">
                <a:solidFill>
                  <a:schemeClr val="tx2"/>
                </a:solidFill>
                <a:effectLst/>
                <a:latin typeface="+mn-lt"/>
                <a:ea typeface="+mn-ea"/>
                <a:cs typeface="+mn-ea"/>
                <a:sym typeface="+mn-lt"/>
              </a:rPr>
              <a:t>社会政策的价值选择和原则</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放眼世界各国，纵观社会政策的发展历史，可以归结出四种社会价值类型：即民本主义（关注民众利益和福利）、官本主义（官僚本位）、人本主义（人的权利</a:t>
            </a:r>
            <a:r>
              <a:rPr kumimoji="0" lang="en-US" altLang="zh-CN" sz="2400" b="0" kern="1200" dirty="0">
                <a:solidFill>
                  <a:schemeClr val="tx2"/>
                </a:solidFill>
                <a:effectLst/>
                <a:latin typeface="+mn-lt"/>
                <a:ea typeface="+mn-ea"/>
                <a:cs typeface="+mn-ea"/>
                <a:sym typeface="+mn-lt"/>
              </a:rPr>
              <a:t>/</a:t>
            </a:r>
            <a:r>
              <a:rPr kumimoji="0" lang="zh-CN" altLang="zh-CN" sz="2400" b="0" kern="1200" dirty="0">
                <a:solidFill>
                  <a:schemeClr val="tx2"/>
                </a:solidFill>
                <a:effectLst/>
                <a:latin typeface="+mn-lt"/>
                <a:ea typeface="+mn-ea"/>
                <a:cs typeface="+mn-ea"/>
                <a:sym typeface="+mn-lt"/>
              </a:rPr>
              <a:t>尊严</a:t>
            </a:r>
            <a:r>
              <a:rPr kumimoji="0" lang="en-US" altLang="zh-CN" sz="2400" b="0" kern="1200" dirty="0">
                <a:solidFill>
                  <a:schemeClr val="tx2"/>
                </a:solidFill>
                <a:effectLst/>
                <a:latin typeface="+mn-lt"/>
                <a:ea typeface="+mn-ea"/>
                <a:cs typeface="+mn-ea"/>
                <a:sym typeface="+mn-lt"/>
              </a:rPr>
              <a:t>/</a:t>
            </a:r>
            <a:r>
              <a:rPr kumimoji="0" lang="zh-CN" altLang="zh-CN" sz="2400" b="0" kern="1200" dirty="0">
                <a:solidFill>
                  <a:schemeClr val="tx2"/>
                </a:solidFill>
                <a:effectLst/>
                <a:latin typeface="+mn-lt"/>
                <a:ea typeface="+mn-ea"/>
                <a:cs typeface="+mn-ea"/>
                <a:sym typeface="+mn-lt"/>
              </a:rPr>
              <a:t>价值）和事本主义（考核</a:t>
            </a:r>
            <a:r>
              <a:rPr kumimoji="0" lang="en-US" altLang="zh-CN" sz="2400" b="0" kern="1200" dirty="0">
                <a:solidFill>
                  <a:schemeClr val="tx2"/>
                </a:solidFill>
                <a:effectLst/>
                <a:latin typeface="+mn-lt"/>
                <a:ea typeface="+mn-ea"/>
                <a:cs typeface="+mn-ea"/>
                <a:sym typeface="+mn-lt"/>
              </a:rPr>
              <a:t>/</a:t>
            </a:r>
            <a:r>
              <a:rPr kumimoji="0" lang="zh-CN" altLang="zh-CN" sz="2400" b="0" kern="1200" dirty="0">
                <a:solidFill>
                  <a:schemeClr val="tx2"/>
                </a:solidFill>
                <a:effectLst/>
                <a:latin typeface="+mn-lt"/>
                <a:ea typeface="+mn-ea"/>
                <a:cs typeface="+mn-ea"/>
                <a:sym typeface="+mn-lt"/>
              </a:rPr>
              <a:t>达标</a:t>
            </a:r>
            <a:r>
              <a:rPr kumimoji="0" lang="en-US" altLang="zh-CN" sz="2400" b="0" kern="1200" dirty="0">
                <a:solidFill>
                  <a:schemeClr val="tx2"/>
                </a:solidFill>
                <a:effectLst/>
                <a:latin typeface="+mn-lt"/>
                <a:ea typeface="+mn-ea"/>
                <a:cs typeface="+mn-ea"/>
                <a:sym typeface="+mn-lt"/>
              </a:rPr>
              <a:t>/</a:t>
            </a:r>
            <a:r>
              <a:rPr kumimoji="0" lang="zh-CN" altLang="zh-CN" sz="2400" b="0" kern="1200" dirty="0">
                <a:solidFill>
                  <a:schemeClr val="tx2"/>
                </a:solidFill>
                <a:effectLst/>
                <a:latin typeface="+mn-lt"/>
                <a:ea typeface="+mn-ea"/>
                <a:cs typeface="+mn-ea"/>
                <a:sym typeface="+mn-lt"/>
              </a:rPr>
              <a:t>解决问题）；在社会政策实践的过程之中也存在着不同的价值观念，如公平与效率、自由与管控、个人与集体等，这些价值取向也成为社会政策制定过程中的原则，如：公平与效率、利益（反映、表达和综合、满足大多数人们的利益）、系统（社会政策要与其他法律法规形成上下一致的整体，协调一致）、连续性（继承和衔接、动态和稳定）、可行性等原则。</a:t>
            </a:r>
            <a:endParaRPr lang="zh-CN" altLang="en-US" b="0" dirty="0">
              <a:latin typeface="+mn-lt"/>
              <a:ea typeface="+mn-ea"/>
              <a:cs typeface="+mn-ea"/>
              <a:sym typeface="+mn-lt"/>
            </a:endParaRPr>
          </a:p>
        </p:txBody>
      </p:sp>
    </p:spTree>
    <p:extLst>
      <p:ext uri="{BB962C8B-B14F-4D97-AF65-F5344CB8AC3E}">
        <p14:creationId xmlns:p14="http://schemas.microsoft.com/office/powerpoint/2010/main" val="42275083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1F945B-90BF-458E-B3E0-B53CE371EE42}"/>
              </a:ext>
            </a:extLst>
          </p:cNvPr>
          <p:cNvSpPr>
            <a:spLocks noGrp="1"/>
          </p:cNvSpPr>
          <p:nvPr>
            <p:ph type="ctrTitle"/>
          </p:nvPr>
        </p:nvSpPr>
        <p:spPr/>
        <p:txBody>
          <a:bodyPr vert="horz" anchor="ctr">
            <a:normAutofit/>
            <a:scene3d>
              <a:camera prst="orthographicFront"/>
              <a:lightRig rig="soft" dir="t"/>
            </a:scene3d>
            <a:sp3d prstMaterial="softEdge">
              <a:bevelT w="25400" h="25400"/>
            </a:sp3d>
          </a:bodyPr>
          <a:lstStyle/>
          <a:p>
            <a:pPr>
              <a:lnSpc>
                <a:spcPct val="120000"/>
              </a:lnSpc>
              <a:spcBef>
                <a:spcPct val="5000"/>
              </a:spcBef>
              <a:spcAft>
                <a:spcPts val="5"/>
              </a:spcAft>
            </a:pPr>
            <a:r>
              <a:rPr lang="zh-CN" altLang="zh-CN" b="0" dirty="0">
                <a:sym typeface="+mn-lt"/>
              </a:rPr>
              <a:t>三、社会政策的主要内容</a:t>
            </a:r>
            <a:endParaRPr lang="zh-CN" altLang="en-US" b="0" dirty="0">
              <a:sym typeface="+mn-lt"/>
            </a:endParaRPr>
          </a:p>
        </p:txBody>
      </p:sp>
    </p:spTree>
    <p:extLst>
      <p:ext uri="{BB962C8B-B14F-4D97-AF65-F5344CB8AC3E}">
        <p14:creationId xmlns:p14="http://schemas.microsoft.com/office/powerpoint/2010/main" val="6481343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7B73B4-5748-49BF-A75A-B0BD536182C0}"/>
              </a:ext>
            </a:extLst>
          </p:cNvPr>
          <p:cNvSpPr>
            <a:spLocks noGrp="1"/>
          </p:cNvSpPr>
          <p:nvPr>
            <p:ph type="title" idx="4294967295"/>
          </p:nvPr>
        </p:nvSpPr>
        <p:spPr>
          <a:xfrm>
            <a:off x="0" y="333375"/>
            <a:ext cx="10972800" cy="863600"/>
          </a:xfrm>
        </p:spPr>
        <p:txBody>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（一）社会政策的主要领域</a:t>
            </a:r>
            <a:endParaRPr lang="zh-CN" altLang="en-US" b="0" dirty="0">
              <a:latin typeface="+mn-lt"/>
              <a:ea typeface="+mn-ea"/>
              <a:cs typeface="+mn-ea"/>
              <a:sym typeface="+mn-lt"/>
            </a:endParaRPr>
          </a:p>
        </p:txBody>
      </p:sp>
      <p:sp>
        <p:nvSpPr>
          <p:cNvPr id="3" name="文本占位符 2">
            <a:extLst>
              <a:ext uri="{FF2B5EF4-FFF2-40B4-BE49-F238E27FC236}">
                <a16:creationId xmlns:a16="http://schemas.microsoft.com/office/drawing/2014/main" id="{5A2257C1-C465-47D4-89CC-B54F11C0019D}"/>
              </a:ext>
            </a:extLst>
          </p:cNvPr>
          <p:cNvSpPr>
            <a:spLocks noGrp="1"/>
          </p:cNvSpPr>
          <p:nvPr>
            <p:ph type="body" idx="4294967295"/>
          </p:nvPr>
        </p:nvSpPr>
        <p:spPr>
          <a:xfrm>
            <a:off x="0" y="1268413"/>
            <a:ext cx="10972800" cy="4738687"/>
          </a:xfrm>
        </p:spPr>
        <p:txBody>
          <a:bodyPr>
            <a:normAutofit fontScale="92500" lnSpcReduction="10000"/>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社会保障政策</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社会保障是指政府通过特定的公共行动向社会成员提供基本生活保障，以便与疾病、生育、失业、工伤、年老和死亡等原因造成的经济和社会贫困作斗争。我国的社会保障政策包含社会保险、社会救助和社会福利。</a:t>
            </a:r>
            <a:endParaRPr kumimoji="0" lang="en-US" altLang="zh-CN" sz="2400" b="0" kern="1200" dirty="0">
              <a:solidFill>
                <a:schemeClr val="tx2"/>
              </a:solidFill>
              <a:effectLst/>
              <a:latin typeface="+mn-lt"/>
              <a:ea typeface="+mn-ea"/>
              <a:cs typeface="+mn-ea"/>
              <a:sym typeface="+mn-lt"/>
            </a:endParaRPr>
          </a:p>
          <a:p>
            <a:pPr lvl="0">
              <a:lnSpc>
                <a:spcPct val="120000"/>
              </a:lnSpc>
              <a:spcBef>
                <a:spcPts val="5"/>
              </a:spcBef>
              <a:spcAft>
                <a:spcPts val="5"/>
              </a:spcAft>
            </a:pPr>
            <a:endParaRPr kumimoji="0" lang="zh-CN" altLang="zh-CN" sz="2400" b="0" kern="1200" dirty="0">
              <a:solidFill>
                <a:schemeClr val="tx2"/>
              </a:solidFill>
              <a:effectLst/>
              <a:latin typeface="+mn-lt"/>
              <a:ea typeface="+mn-ea"/>
              <a:cs typeface="+mn-ea"/>
              <a:sym typeface="+mn-lt"/>
            </a:endParaRP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公共医疗卫生政策</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公共医疗卫生政策是指政府为社会成员提供医疗服务、配置医疗资源、解决医疗卫生问题、预防疾病，以促进、保护和恢复健康等方面的一些规定和行动的总称。</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它是社会政策体系的重要组成部分，其基本目标是降低各种疾病的发生和危害，满足社会成员的医疗卫生需要，提高全社会的健康水平，并进而促进经济发展与社会进步。</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公共医疗卫生政策包括疾病防控科普教育、建设公共医疗设施、降低医疗服务价格、妇女卫生保健、残疾人康复事业、医疗救助等。</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2076883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A34D48E-80E0-452E-AE51-DF5F7083D1A5}"/>
              </a:ext>
            </a:extLst>
          </p:cNvPr>
          <p:cNvSpPr>
            <a:spLocks noGrp="1"/>
          </p:cNvSpPr>
          <p:nvPr>
            <p:ph type="body" idx="4294967295"/>
          </p:nvPr>
        </p:nvSpPr>
        <p:spPr>
          <a:xfrm>
            <a:off x="0" y="1268413"/>
            <a:ext cx="10972800" cy="4738687"/>
          </a:xfrm>
        </p:spPr>
        <p:txBody>
          <a:bodyPr>
            <a:normAutofit fontScale="92500" lnSpcReduction="20000"/>
          </a:bodyPr>
          <a:lstStyle/>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公共教育政策</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公共教育政策是指政府或其他组织兴办教育事业，向社会成员提供公共教育服务的政策。</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它通过国家的干预满足公民的教育需求和保障其受教育权利，从而保障教育公平，提升国民素质。接受公共教育、发展教育事业既是社会成员的需求，也是国家和政府的需求。</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公共教育政策包括义务教育、流动人口子女教育、职业教育和高等教育等。</a:t>
            </a:r>
          </a:p>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4.</a:t>
            </a:r>
            <a:r>
              <a:rPr kumimoji="0" lang="zh-CN" altLang="zh-CN" sz="2400" b="0" kern="1200" dirty="0">
                <a:solidFill>
                  <a:schemeClr val="tx2"/>
                </a:solidFill>
                <a:effectLst/>
                <a:latin typeface="+mn-lt"/>
                <a:ea typeface="+mn-ea"/>
                <a:cs typeface="+mn-ea"/>
                <a:sym typeface="+mn-lt"/>
              </a:rPr>
              <a:t>住房保障政策</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住房保障政策是指“政府或其他组织以福利性的方式为社会成员提供公共住房或住房补贴的政策。”</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目的是为了解决国民住房问题。我国的住房保障政策包括住房公积金制度、廉租房、公租房、农村危房改造项目等。</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19352590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8814192-EA45-4909-AEAA-052CC4F48ACA}"/>
              </a:ext>
            </a:extLst>
          </p:cNvPr>
          <p:cNvSpPr>
            <a:spLocks noGrp="1"/>
          </p:cNvSpPr>
          <p:nvPr>
            <p:ph type="body" idx="4294967295"/>
          </p:nvPr>
        </p:nvSpPr>
        <p:spPr>
          <a:xfrm>
            <a:off x="0" y="1268413"/>
            <a:ext cx="10972800" cy="4738687"/>
          </a:xfrm>
        </p:spPr>
        <p:txBody>
          <a:bodyPr/>
          <a:lstStyle/>
          <a:p>
            <a:pPr lvl="0">
              <a:lnSpc>
                <a:spcPct val="120000"/>
              </a:lnSpc>
              <a:spcBef>
                <a:spcPts val="5"/>
              </a:spcBef>
              <a:spcAft>
                <a:spcPts val="5"/>
              </a:spcAft>
            </a:pPr>
            <a:r>
              <a:rPr kumimoji="0" lang="en-US" altLang="zh-CN" sz="2400" b="0" kern="1200">
                <a:solidFill>
                  <a:schemeClr val="tx2"/>
                </a:solidFill>
                <a:effectLst/>
                <a:latin typeface="+mn-lt"/>
                <a:ea typeface="+mn-ea"/>
                <a:cs typeface="+mn-ea"/>
                <a:sym typeface="+mn-lt"/>
              </a:rPr>
              <a:t>5.</a:t>
            </a:r>
            <a:r>
              <a:rPr kumimoji="0" lang="zh-CN" altLang="zh-CN" sz="2400" b="0" kern="1200">
                <a:solidFill>
                  <a:schemeClr val="tx2"/>
                </a:solidFill>
                <a:effectLst/>
                <a:latin typeface="+mn-lt"/>
                <a:ea typeface="+mn-ea"/>
                <a:cs typeface="+mn-ea"/>
                <a:sym typeface="+mn-lt"/>
              </a:rPr>
              <a:t>劳动就业政策</a:t>
            </a:r>
          </a:p>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劳动就业政策一般是指政府或其他组织为劳动者提供就业机会、合理分配就业机会、解决失业问题和保护劳动者权利而采取的各种行动的总和。我国的就业政策包括就业服务体系（职业介绍、就业训练等）、就业准入制度、职业培训制度、职业资格证书制度等。</a:t>
            </a:r>
            <a:endParaRPr lang="zh-CN" altLang="en-US" b="0"/>
          </a:p>
        </p:txBody>
      </p:sp>
    </p:spTree>
    <p:extLst>
      <p:ext uri="{BB962C8B-B14F-4D97-AF65-F5344CB8AC3E}">
        <p14:creationId xmlns:p14="http://schemas.microsoft.com/office/powerpoint/2010/main" val="35718314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06BCD4-53E0-45F6-9C05-05AB03B8B729}"/>
              </a:ext>
            </a:extLst>
          </p:cNvPr>
          <p:cNvSpPr>
            <a:spLocks noGrp="1"/>
          </p:cNvSpPr>
          <p:nvPr>
            <p:ph type="title" idx="4294967295"/>
          </p:nvPr>
        </p:nvSpPr>
        <p:spPr>
          <a:xfrm>
            <a:off x="0" y="333375"/>
            <a:ext cx="10972800" cy="863600"/>
          </a:xfrm>
        </p:spPr>
        <p:txBody>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（二）社会政策的主体和客体</a:t>
            </a:r>
            <a:endParaRPr lang="zh-CN" altLang="en-US" b="0" dirty="0">
              <a:latin typeface="+mn-lt"/>
              <a:ea typeface="+mn-ea"/>
              <a:cs typeface="+mn-ea"/>
              <a:sym typeface="+mn-lt"/>
            </a:endParaRPr>
          </a:p>
        </p:txBody>
      </p:sp>
      <p:sp>
        <p:nvSpPr>
          <p:cNvPr id="3" name="文本占位符 2">
            <a:extLst>
              <a:ext uri="{FF2B5EF4-FFF2-40B4-BE49-F238E27FC236}">
                <a16:creationId xmlns:a16="http://schemas.microsoft.com/office/drawing/2014/main" id="{50370964-A943-41C0-A693-9A823CE96D7B}"/>
              </a:ext>
            </a:extLst>
          </p:cNvPr>
          <p:cNvSpPr>
            <a:spLocks noGrp="1"/>
          </p:cNvSpPr>
          <p:nvPr>
            <p:ph type="body" idx="4294967295"/>
          </p:nvPr>
        </p:nvSpPr>
        <p:spPr>
          <a:xfrm>
            <a:off x="0" y="1268413"/>
            <a:ext cx="10972800" cy="4738687"/>
          </a:xfrm>
        </p:spPr>
        <p:txBody>
          <a:bodyPr>
            <a:normAutofit fontScale="70000" lnSpcReduction="20000"/>
          </a:bodyPr>
          <a:lstStyle/>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社会政策的主体</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社会政策作为一种公共产品和社会现象，总是由一定的主体发起、参与规划、实施的。</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主体根据其职责、职能、地位、身份、参与方式、参与程度及层次等方面的不同，有着不同的类型划分：如根据社会政策主体的职责和职能，可以将社会政策主体分为决策主体、参议主体和参与主体；根据社会政策主体的身份可分为官方的决策者和非官方的参与者；根据社会政策主体的群体规模可分为个人主体、组织主体、社会主体和国家主体；根据主体在社会运行中的作用可分为社会政策的制定主体、执行主体和评估主体；根据制定和执行社会政策过程中作用方式和影响程度可分为直接主体和间接主体；根据各类主体在社会政策行动中扮演的角色可分为责任者、组织者、资源提供者和社会服务的直接提供者。</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以制定和执行社会政策过程中作用方式和影响程度为标准，我们选取以下几类主体做简单的介绍。立法机关制定的法律决定了社会政策的基本形式；行政机关，如国务院，有权制定行政法规，这是行政机关制定社会政策的基本形式；司法机关的判决中逐渐确立的某些原则对社会政策的制定有着至关重要的影响；党和国家的政治组织在社会政策的制定和实施的过程中发挥着重要的主导作用。家庭、社区、就业组织、非政府和非营利组织、市场、志愿者组织、互助组织等都在社会政策行动之中扮演着重要的主体角色。</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31446092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4AA56977-BA22-4417-AAC7-F3475046B8B2}"/>
              </a:ext>
            </a:extLst>
          </p:cNvPr>
          <p:cNvSpPr>
            <a:spLocks noGrp="1"/>
          </p:cNvSpPr>
          <p:nvPr>
            <p:ph type="body" idx="4294967295"/>
          </p:nvPr>
        </p:nvSpPr>
        <p:spPr>
          <a:xfrm>
            <a:off x="0" y="1268413"/>
            <a:ext cx="10972800" cy="4738687"/>
          </a:xfrm>
        </p:spPr>
        <p:txBody>
          <a:bodyPr>
            <a:normAutofit fontScale="70000" lnSpcReduction="20000"/>
          </a:bodyPr>
          <a:lstStyle/>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社会政策的客体</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的客体又称社会政策的对象，是指那些受社会政策规范、管制、调节和制约的社会成员，关注的是应该为谁提供服务，社会政策更多的直接面向个人和群体，其直接目标就是为了解决社会中个人和群体所面临的各种困难，通过解决个人和群体的问题而促进社会的整合与发展。</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社会政策的主体和客体具有动态的相对性，不是一成不变的。不同的场域和情境之下，主体和客体的角色会发生变化。</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同样的，按照不同的分类标准，社会政策的客体也有着不同的分类。如“按照社会政策的基本原则，可分为一般性对象（普通民众）和专门性对象（特定人群）；按照社会政策行动的运作方式，可分为普遍性对象（无差异的整个群体，无论是否有特殊困难）和选择性对象（具有特殊困难的）。”</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客体的确定模式与一个国家或地区的社会政策的基本目标、原则、运作方式、经济水平、福利传统等有着密不可分的关系。一般分为普惠型（覆盖面广、社会效益大、资格审核不严格、减少贫困烙印、费用高、针对性不强）和特惠型（与普惠型的优缺点正好相反）两种福利模式，两种模式各有其优缺点，就社会政策的实践来看，它们只是某一国家或某一时期的福利体系的主要类型，事实上，在现代国家之中，往往都是两种模式并行，有机结合，形成一种混合型福利模式。</a:t>
            </a:r>
          </a:p>
        </p:txBody>
      </p:sp>
    </p:spTree>
    <p:extLst>
      <p:ext uri="{BB962C8B-B14F-4D97-AF65-F5344CB8AC3E}">
        <p14:creationId xmlns:p14="http://schemas.microsoft.com/office/powerpoint/2010/main" val="42615448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AE8D38-4E25-4908-8526-2E65EC5917C3}"/>
              </a:ext>
            </a:extLst>
          </p:cNvPr>
          <p:cNvSpPr>
            <a:spLocks noGrp="1"/>
          </p:cNvSpPr>
          <p:nvPr>
            <p:ph type="title" idx="4294967295"/>
          </p:nvPr>
        </p:nvSpPr>
        <p:spPr>
          <a:xfrm>
            <a:off x="0" y="333375"/>
            <a:ext cx="10972800" cy="863600"/>
          </a:xfrm>
        </p:spPr>
        <p:txBody>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（三）社会政策的资源调动方式</a:t>
            </a:r>
            <a:endParaRPr lang="zh-CN" altLang="en-US" b="0" dirty="0">
              <a:latin typeface="+mn-lt"/>
              <a:ea typeface="+mn-ea"/>
              <a:cs typeface="+mn-ea"/>
              <a:sym typeface="+mn-lt"/>
            </a:endParaRPr>
          </a:p>
        </p:txBody>
      </p:sp>
      <p:sp>
        <p:nvSpPr>
          <p:cNvPr id="3" name="文本占位符 2">
            <a:extLst>
              <a:ext uri="{FF2B5EF4-FFF2-40B4-BE49-F238E27FC236}">
                <a16:creationId xmlns:a16="http://schemas.microsoft.com/office/drawing/2014/main" id="{3DB2C8BA-4529-46FE-AB9F-2B3B32D8B64B}"/>
              </a:ext>
            </a:extLst>
          </p:cNvPr>
          <p:cNvSpPr>
            <a:spLocks noGrp="1"/>
          </p:cNvSpPr>
          <p:nvPr>
            <p:ph type="body" idx="4294967295"/>
          </p:nvPr>
        </p:nvSpPr>
        <p:spPr>
          <a:xfrm>
            <a:off x="0" y="1268413"/>
            <a:ext cx="10972800" cy="4738687"/>
          </a:xfrm>
        </p:spPr>
        <p:txBody>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社会政策的资源主要是指维持社会政策行动，实现其政策目标所需要的条件。</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此处的资源不光是资金投入，还包含人力、物力、信息、权力、志愿服务等。如何调动它们更好的满足社会政策的目标是社会政策行动中需要探讨的重要内容。</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政府主要通过税收、专项收费筹集资金；民间组织则通过社会集资、捐赠、志愿服务、社会资本和国际援助等来筹措资源。</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社会政策资源的运用不仅包括经费的支出，还包含其它方式的支出，主要有政府社会支出、社会保险基金、项目配套资金、国际援助、民间投入、人员调配和物资调拨等方式支持社会政策的运行。</a:t>
            </a:r>
          </a:p>
        </p:txBody>
      </p:sp>
    </p:spTree>
    <p:extLst>
      <p:ext uri="{BB962C8B-B14F-4D97-AF65-F5344CB8AC3E}">
        <p14:creationId xmlns:p14="http://schemas.microsoft.com/office/powerpoint/2010/main" val="2299070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6E4366-CB61-431E-8B34-4BC042AE6301}"/>
              </a:ext>
            </a:extLst>
          </p:cNvPr>
          <p:cNvSpPr>
            <a:spLocks noGrp="1"/>
          </p:cNvSpPr>
          <p:nvPr>
            <p:ph type="title"/>
          </p:nvPr>
        </p:nvSpPr>
        <p:spPr/>
        <p:txBody>
          <a:bodyPr>
            <a:normAutofit/>
          </a:bodyPr>
          <a:lstStyle/>
          <a:p>
            <a:pPr>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一、法律法规的定义</a:t>
            </a:r>
          </a:p>
        </p:txBody>
      </p:sp>
      <p:sp>
        <p:nvSpPr>
          <p:cNvPr id="5" name="文本占位符 4">
            <a:extLst>
              <a:ext uri="{FF2B5EF4-FFF2-40B4-BE49-F238E27FC236}">
                <a16:creationId xmlns:a16="http://schemas.microsoft.com/office/drawing/2014/main" id="{7B2D7E7C-EDC0-4435-87D4-B9CDFD1F58C0}"/>
              </a:ext>
            </a:extLst>
          </p:cNvPr>
          <p:cNvSpPr>
            <a:spLocks noGrp="1"/>
          </p:cNvSpPr>
          <p:nvPr>
            <p:ph type="body" idx="1"/>
          </p:nvPr>
        </p:nvSpPr>
        <p:spPr/>
        <p:txBody>
          <a:bodyPr>
            <a:normAutofit fontScale="92500"/>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法律（</a:t>
            </a:r>
            <a:r>
              <a:rPr kumimoji="0" lang="en-US" altLang="zh-CN" sz="2400" b="0" kern="1200" dirty="0">
                <a:solidFill>
                  <a:schemeClr val="tx2"/>
                </a:solidFill>
                <a:effectLst/>
                <a:latin typeface="+mn-lt"/>
                <a:ea typeface="+mn-ea"/>
                <a:cs typeface="+mn-ea"/>
                <a:sym typeface="+mn-lt"/>
              </a:rPr>
              <a:t>Law</a:t>
            </a:r>
            <a:r>
              <a:rPr kumimoji="0" lang="zh-CN" altLang="zh-CN" sz="2400" b="0" kern="1200" dirty="0">
                <a:solidFill>
                  <a:schemeClr val="tx2"/>
                </a:solidFill>
                <a:effectLst/>
                <a:latin typeface="+mn-lt"/>
                <a:ea typeface="+mn-ea"/>
                <a:cs typeface="+mn-ea"/>
                <a:sym typeface="+mn-lt"/>
              </a:rPr>
              <a:t>）是一种由规则组成的体系，经由社会组织来施予强制力量，规范个人行为。</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法规（</a:t>
            </a:r>
            <a:r>
              <a:rPr kumimoji="0" lang="en-US" altLang="zh-CN" sz="2400" b="0" kern="1200" dirty="0">
                <a:solidFill>
                  <a:schemeClr val="tx2"/>
                </a:solidFill>
                <a:effectLst/>
                <a:latin typeface="+mn-lt"/>
                <a:ea typeface="+mn-ea"/>
                <a:cs typeface="+mn-ea"/>
                <a:sym typeface="+mn-lt"/>
              </a:rPr>
              <a:t>Statute</a:t>
            </a:r>
            <a:r>
              <a:rPr kumimoji="0" lang="zh-CN" altLang="zh-CN" sz="2400" b="0" kern="1200" dirty="0">
                <a:solidFill>
                  <a:schemeClr val="tx2"/>
                </a:solidFill>
                <a:effectLst/>
                <a:latin typeface="+mn-lt"/>
                <a:ea typeface="+mn-ea"/>
                <a:cs typeface="+mn-ea"/>
                <a:sym typeface="+mn-lt"/>
              </a:rPr>
              <a:t>）是由立法机关正式明文写成的律例，用以管治国家、城市或地方。</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法律、法规连在一起使用时一般是指现行有效各类文件和规定，包括法律、行政法规、国务院部门规章、地方性法规、地方政府规章、司法解释和其他规范性文件等，以及对于某一现行法律、法规的修改和补充文件。广义上来看，法律泛指一切规范性文件；狭义上讲，法律是指全国人大及其常委会制定的规范性文件，与法规一同被提及时，其概念是指狭义上的法律；法规则主要指行政法规、地方性法规、民族自治法规及经济特区法规等。</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4.</a:t>
            </a:r>
            <a:r>
              <a:rPr kumimoji="0" lang="zh-CN" altLang="zh-CN" sz="2400" b="0" kern="1200" dirty="0">
                <a:solidFill>
                  <a:schemeClr val="tx2"/>
                </a:solidFill>
                <a:effectLst/>
                <a:latin typeface="+mn-lt"/>
                <a:ea typeface="+mn-ea"/>
                <a:cs typeface="+mn-ea"/>
                <a:sym typeface="+mn-lt"/>
              </a:rPr>
              <a:t>本书所指的法规是一个总称，包括正式的法律、国务院行政法规、地方性法规以及国务院部门、地方政府制定的规章等各种规范性文件。</a:t>
            </a:r>
          </a:p>
        </p:txBody>
      </p:sp>
    </p:spTree>
    <p:extLst>
      <p:ext uri="{BB962C8B-B14F-4D97-AF65-F5344CB8AC3E}">
        <p14:creationId xmlns:p14="http://schemas.microsoft.com/office/powerpoint/2010/main" val="4284838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B8CA47-9667-4B3B-A5AD-4155F1730248}"/>
              </a:ext>
            </a:extLst>
          </p:cNvPr>
          <p:cNvSpPr>
            <a:spLocks noGrp="1"/>
          </p:cNvSpPr>
          <p:nvPr>
            <p:ph type="ctrTitle"/>
          </p:nvPr>
        </p:nvSpPr>
        <p:spPr/>
        <p:txBody>
          <a:bodyPr vert="horz" anchor="ctr">
            <a:normAutofit/>
            <a:scene3d>
              <a:camera prst="orthographicFront"/>
              <a:lightRig rig="soft" dir="t"/>
            </a:scene3d>
            <a:sp3d prstMaterial="softEdge">
              <a:bevelT w="25400" h="25400"/>
            </a:sp3d>
          </a:bodyPr>
          <a:lstStyle/>
          <a:p>
            <a:pPr>
              <a:lnSpc>
                <a:spcPct val="120000"/>
              </a:lnSpc>
              <a:spcBef>
                <a:spcPct val="5000"/>
              </a:spcBef>
              <a:spcAft>
                <a:spcPts val="5"/>
              </a:spcAft>
            </a:pPr>
            <a:r>
              <a:rPr lang="zh-CN" altLang="zh-CN" b="0" dirty="0">
                <a:sym typeface="+mn-lt"/>
              </a:rPr>
              <a:t>第三节 我国社会工作法规与政策的特点、内容</a:t>
            </a:r>
          </a:p>
        </p:txBody>
      </p:sp>
    </p:spTree>
    <p:extLst>
      <p:ext uri="{BB962C8B-B14F-4D97-AF65-F5344CB8AC3E}">
        <p14:creationId xmlns:p14="http://schemas.microsoft.com/office/powerpoint/2010/main" val="8660082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A46DA7F-2AFA-46AF-ABC3-4ED8C4530287}"/>
              </a:ext>
            </a:extLst>
          </p:cNvPr>
          <p:cNvSpPr>
            <a:spLocks noGrp="1"/>
          </p:cNvSpPr>
          <p:nvPr>
            <p:ph type="body" idx="4294967295"/>
          </p:nvPr>
        </p:nvSpPr>
        <p:spPr/>
        <p:txBody>
          <a:bodyPr/>
          <a:lstStyle/>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一、我国社会工作法规与政策的含义、特点</a:t>
            </a:r>
          </a:p>
          <a:p>
            <a:pPr lvl="0">
              <a:lnSpc>
                <a:spcPct val="120000"/>
              </a:lnSpc>
              <a:spcBef>
                <a:spcPts val="5"/>
              </a:spcBef>
              <a:spcAft>
                <a:spcPts val="5"/>
              </a:spcAft>
            </a:pPr>
            <a:r>
              <a:rPr kumimoji="0" lang="en-US" altLang="zh-CN" sz="2400" b="0" kern="1200">
                <a:solidFill>
                  <a:schemeClr val="tx2"/>
                </a:solidFill>
                <a:effectLst/>
                <a:latin typeface="+mn-lt"/>
                <a:ea typeface="+mn-ea"/>
                <a:cs typeface="+mn-ea"/>
                <a:sym typeface="+mn-lt"/>
              </a:rPr>
              <a:t>1.</a:t>
            </a:r>
            <a:r>
              <a:rPr kumimoji="0" lang="zh-CN" altLang="zh-CN" sz="2400" b="0" kern="1200">
                <a:solidFill>
                  <a:schemeClr val="tx2"/>
                </a:solidFill>
                <a:effectLst/>
                <a:latin typeface="+mn-lt"/>
                <a:ea typeface="+mn-ea"/>
                <a:cs typeface="+mn-ea"/>
                <a:sym typeface="+mn-lt"/>
              </a:rPr>
              <a:t>社会工作法规与政策的含义</a:t>
            </a:r>
          </a:p>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社会工作法规与政策是指社会工作者在社会工作领域开展专业服务的过程中，所涉及到的国家相关法律法规和社会政策，包括法规体系与社会政策体系。</a:t>
            </a:r>
            <a:endParaRPr lang="zh-CN" altLang="en-US"/>
          </a:p>
        </p:txBody>
      </p:sp>
    </p:spTree>
    <p:extLst>
      <p:ext uri="{BB962C8B-B14F-4D97-AF65-F5344CB8AC3E}">
        <p14:creationId xmlns:p14="http://schemas.microsoft.com/office/powerpoint/2010/main" val="27181813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0B79766-1AD8-4AD2-891D-E652CE7B91B0}"/>
              </a:ext>
            </a:extLst>
          </p:cNvPr>
          <p:cNvSpPr>
            <a:spLocks noGrp="1"/>
          </p:cNvSpPr>
          <p:nvPr>
            <p:ph type="body" idx="4294967295"/>
          </p:nvPr>
        </p:nvSpPr>
        <p:spPr>
          <a:xfrm>
            <a:off x="0" y="1268413"/>
            <a:ext cx="10972800" cy="4738687"/>
          </a:xfrm>
        </p:spPr>
        <p:txBody>
          <a:bodyPr>
            <a:normAutofit fontScale="70000" lnSpcReduction="20000"/>
          </a:bodyPr>
          <a:lstStyle/>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社会工作法规与政策的特点</a:t>
            </a:r>
          </a:p>
          <a:p>
            <a:pPr lvl="0">
              <a:lnSpc>
                <a:spcPct val="140000"/>
              </a:lnSpc>
              <a:spcBef>
                <a:spcPts val="5"/>
              </a:spcBef>
              <a:spcAft>
                <a:spcPts val="5"/>
              </a:spcAft>
            </a:pPr>
            <a:r>
              <a:rPr kumimoji="0" lang="zh-CN" altLang="en-US" sz="2400" b="0" kern="1200" dirty="0">
                <a:solidFill>
                  <a:schemeClr val="tx2"/>
                </a:solidFill>
                <a:effectLst/>
                <a:latin typeface="+mn-lt"/>
                <a:ea typeface="+mn-ea"/>
                <a:cs typeface="+mn-ea"/>
                <a:sym typeface="+mn-lt"/>
              </a:rPr>
              <a:t>① 福利性</a:t>
            </a:r>
            <a:endParaRPr kumimoji="0" lang="en-US" altLang="zh-CN" sz="2400" b="0" kern="1200" dirty="0">
              <a:solidFill>
                <a:schemeClr val="tx2"/>
              </a:solidFill>
              <a:effectLst/>
              <a:latin typeface="+mn-lt"/>
              <a:ea typeface="+mn-ea"/>
              <a:cs typeface="+mn-ea"/>
              <a:sym typeface="+mn-lt"/>
            </a:endParaRP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社会工作法规与政策不同于其他领域的法规和政策，因为社会工作作为一门学科、一种职业、一个行业，有着鲜明的道德性，自诞生之日起就和社会关怀、公平正义密不可分，在发展的过程中更是充满了正义感、责任感和关怀感，以利他主义为指导，用专业方法服务弱势群体，所以社会工作法规和政策最大的特点就是</a:t>
            </a:r>
            <a:r>
              <a:rPr kumimoji="0" lang="zh-CN" altLang="zh-CN" sz="2400" b="1" kern="1200" dirty="0">
                <a:solidFill>
                  <a:schemeClr val="tx2"/>
                </a:solidFill>
                <a:effectLst/>
                <a:latin typeface="+mn-lt"/>
                <a:ea typeface="+mn-ea"/>
                <a:cs typeface="+mn-ea"/>
                <a:sym typeface="+mn-lt"/>
              </a:rPr>
              <a:t>福利性</a:t>
            </a:r>
            <a:r>
              <a:rPr kumimoji="0" lang="zh-CN" altLang="zh-CN" sz="2400" b="0" kern="1200" dirty="0">
                <a:solidFill>
                  <a:schemeClr val="tx2"/>
                </a:solidFill>
                <a:effectLst/>
                <a:latin typeface="+mn-lt"/>
                <a:ea typeface="+mn-ea"/>
                <a:cs typeface="+mn-ea"/>
                <a:sym typeface="+mn-lt"/>
              </a:rPr>
              <a:t>。</a:t>
            </a:r>
          </a:p>
          <a:p>
            <a:pPr lvl="0">
              <a:lnSpc>
                <a:spcPct val="140000"/>
              </a:lnSpc>
              <a:spcBef>
                <a:spcPts val="5"/>
              </a:spcBef>
              <a:spcAft>
                <a:spcPts val="5"/>
              </a:spcAft>
            </a:pPr>
            <a:r>
              <a:rPr kumimoji="0" lang="zh-CN" altLang="en-US" sz="2400" b="0" kern="1200" dirty="0">
                <a:solidFill>
                  <a:schemeClr val="tx2"/>
                </a:solidFill>
                <a:effectLst/>
                <a:latin typeface="+mn-lt"/>
                <a:ea typeface="+mn-ea"/>
                <a:cs typeface="+mn-ea"/>
                <a:sym typeface="+mn-lt"/>
              </a:rPr>
              <a:t>②目的性</a:t>
            </a:r>
            <a:endParaRPr kumimoji="0" lang="en-US" altLang="zh-CN" sz="2400" b="0" kern="1200" dirty="0">
              <a:solidFill>
                <a:schemeClr val="tx2"/>
              </a:solidFill>
              <a:effectLst/>
              <a:latin typeface="+mn-lt"/>
              <a:ea typeface="+mn-ea"/>
              <a:cs typeface="+mn-ea"/>
              <a:sym typeface="+mn-lt"/>
            </a:endParaRP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任何社会规范体系都有其特定的目的，紧承社会工作的道德性和政策法规的福利性，社会工作政策与法规作为一种社会规范体系也有着很强的</a:t>
            </a:r>
            <a:r>
              <a:rPr kumimoji="0" lang="zh-CN" altLang="zh-CN" sz="2400" b="1" kern="1200" dirty="0">
                <a:solidFill>
                  <a:schemeClr val="tx2"/>
                </a:solidFill>
                <a:effectLst/>
                <a:latin typeface="+mn-lt"/>
                <a:ea typeface="+mn-ea"/>
                <a:cs typeface="+mn-ea"/>
                <a:sym typeface="+mn-lt"/>
              </a:rPr>
              <a:t>目的性</a:t>
            </a:r>
            <a:r>
              <a:rPr kumimoji="0" lang="zh-CN" altLang="zh-CN" sz="2400" b="0" kern="1200" dirty="0">
                <a:solidFill>
                  <a:schemeClr val="tx2"/>
                </a:solidFill>
                <a:effectLst/>
                <a:latin typeface="+mn-lt"/>
                <a:ea typeface="+mn-ea"/>
                <a:cs typeface="+mn-ea"/>
                <a:sym typeface="+mn-lt"/>
              </a:rPr>
              <a:t>，不同的法规与政策有着各自的核心目标，但都围绕着社会工作法规与政策的总目标，并根据总目标设定具体目标，制定相关配套措施，进行贯彻和执行。</a:t>
            </a:r>
          </a:p>
          <a:p>
            <a:pPr lvl="0">
              <a:lnSpc>
                <a:spcPct val="140000"/>
              </a:lnSpc>
              <a:spcBef>
                <a:spcPts val="5"/>
              </a:spcBef>
              <a:spcAft>
                <a:spcPts val="5"/>
              </a:spcAft>
            </a:pPr>
            <a:r>
              <a:rPr kumimoji="0" lang="zh-CN" altLang="en-US" sz="2400" b="0" kern="1200" dirty="0">
                <a:solidFill>
                  <a:schemeClr val="tx2"/>
                </a:solidFill>
                <a:effectLst/>
                <a:latin typeface="+mn-lt"/>
                <a:ea typeface="+mn-ea"/>
                <a:cs typeface="+mn-ea"/>
                <a:sym typeface="+mn-lt"/>
              </a:rPr>
              <a:t>③规范性和强制性</a:t>
            </a:r>
            <a:endParaRPr kumimoji="0" lang="en-US" altLang="zh-CN" sz="2400" b="0" kern="1200" dirty="0">
              <a:solidFill>
                <a:schemeClr val="tx2"/>
              </a:solidFill>
              <a:effectLst/>
              <a:latin typeface="+mn-lt"/>
              <a:ea typeface="+mn-ea"/>
              <a:cs typeface="+mn-ea"/>
              <a:sym typeface="+mn-lt"/>
            </a:endParaRP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社会工作法规与政策对于其客体往往具有强制性的约束力，规范着个体和组织的行为，因而具有</a:t>
            </a:r>
            <a:r>
              <a:rPr kumimoji="0" lang="zh-CN" altLang="zh-CN" sz="2400" b="1" kern="1200" dirty="0">
                <a:solidFill>
                  <a:schemeClr val="tx2"/>
                </a:solidFill>
                <a:effectLst/>
                <a:latin typeface="+mn-lt"/>
                <a:ea typeface="+mn-ea"/>
                <a:cs typeface="+mn-ea"/>
                <a:sym typeface="+mn-lt"/>
              </a:rPr>
              <a:t>规范性和强制性。</a:t>
            </a:r>
          </a:p>
          <a:p>
            <a:pPr lvl="0">
              <a:lnSpc>
                <a:spcPct val="140000"/>
              </a:lnSpc>
              <a:spcBef>
                <a:spcPts val="5"/>
              </a:spcBef>
              <a:spcAft>
                <a:spcPts val="5"/>
              </a:spcAft>
            </a:pPr>
            <a:r>
              <a:rPr kumimoji="0" lang="zh-CN" altLang="en-US" sz="2400" b="0" kern="1200" dirty="0">
                <a:solidFill>
                  <a:schemeClr val="tx2"/>
                </a:solidFill>
                <a:effectLst/>
                <a:latin typeface="+mn-lt"/>
                <a:ea typeface="+mn-ea"/>
                <a:cs typeface="+mn-ea"/>
                <a:sym typeface="+mn-lt"/>
              </a:rPr>
              <a:t>④权威性</a:t>
            </a:r>
            <a:endParaRPr kumimoji="0" lang="en-US" altLang="zh-CN" sz="2400" b="0" kern="1200" dirty="0">
              <a:solidFill>
                <a:schemeClr val="tx2"/>
              </a:solidFill>
              <a:effectLst/>
              <a:latin typeface="+mn-lt"/>
              <a:ea typeface="+mn-ea"/>
              <a:cs typeface="+mn-ea"/>
              <a:sym typeface="+mn-lt"/>
            </a:endParaRP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社会工作法规与政策都是经过国家权威机关制定和颁布的，经过了严格的程序和一定的过程，它不是随意的个人意志的体现，也并非针对某一个体的服务或约束，而是由国家强制力进行实施，因而具有权威性。</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435801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9B48631-4CE9-4811-8C98-C2DFB1EF317C}"/>
              </a:ext>
            </a:extLst>
          </p:cNvPr>
          <p:cNvSpPr>
            <a:spLocks noGrp="1"/>
          </p:cNvSpPr>
          <p:nvPr>
            <p:ph type="body" idx="4294967295"/>
          </p:nvPr>
        </p:nvSpPr>
        <p:spPr>
          <a:xfrm>
            <a:off x="0" y="1268413"/>
            <a:ext cx="10972800" cy="4738687"/>
          </a:xfrm>
        </p:spPr>
        <p:txBody>
          <a:bodyPr>
            <a:normAutofit fontScale="62500" lnSpcReduction="20000"/>
          </a:bodyPr>
          <a:lstStyle/>
          <a:p>
            <a:pPr lvl="0">
              <a:lnSpc>
                <a:spcPct val="140000"/>
              </a:lnSpc>
              <a:spcBef>
                <a:spcPts val="5"/>
              </a:spcBef>
              <a:spcAft>
                <a:spcPts val="5"/>
              </a:spcAft>
            </a:pPr>
            <a:r>
              <a:rPr kumimoji="0" lang="zh-CN" altLang="en-US" sz="2400" b="0" kern="1200">
                <a:solidFill>
                  <a:schemeClr val="tx2"/>
                </a:solidFill>
                <a:effectLst/>
                <a:latin typeface="+mn-lt"/>
                <a:ea typeface="+mn-ea"/>
                <a:cs typeface="+mn-ea"/>
                <a:sym typeface="+mn-lt"/>
              </a:rPr>
              <a:t>⑤政治性和阶级性</a:t>
            </a:r>
            <a:endParaRPr kumimoji="0" lang="en-US" altLang="zh-CN" sz="2400" b="0" kern="1200">
              <a:solidFill>
                <a:schemeClr val="tx2"/>
              </a:solidFill>
              <a:effectLst/>
              <a:latin typeface="+mn-lt"/>
              <a:ea typeface="+mn-ea"/>
              <a:cs typeface="+mn-ea"/>
              <a:sym typeface="+mn-lt"/>
            </a:endParaRPr>
          </a:p>
          <a:p>
            <a:pPr lvl="0">
              <a:lnSpc>
                <a:spcPct val="140000"/>
              </a:lnSpc>
              <a:spcBef>
                <a:spcPts val="5"/>
              </a:spcBef>
              <a:spcAft>
                <a:spcPts val="5"/>
              </a:spcAft>
            </a:pPr>
            <a:r>
              <a:rPr kumimoji="0" lang="zh-CN" altLang="zh-CN" sz="2400" b="0" kern="1200">
                <a:solidFill>
                  <a:schemeClr val="tx2"/>
                </a:solidFill>
                <a:effectLst/>
                <a:latin typeface="+mn-lt"/>
                <a:ea typeface="+mn-ea"/>
                <a:cs typeface="+mn-ea"/>
                <a:sym typeface="+mn-lt"/>
              </a:rPr>
              <a:t>现代社会的公民总是生活在某一意识形态的国家之中，被不同的社会环境萦绕。社会工作法规与政策是一系列由统治阶级制定的，为解决社会问题，实现社会目标，维护社会稳定和发展而采取的手段，体现着一定的</a:t>
            </a:r>
            <a:r>
              <a:rPr kumimoji="0" lang="zh-CN" altLang="zh-CN" sz="2400" b="1" kern="1200">
                <a:solidFill>
                  <a:schemeClr val="tx2"/>
                </a:solidFill>
                <a:effectLst/>
                <a:latin typeface="+mn-lt"/>
                <a:ea typeface="+mn-ea"/>
                <a:cs typeface="+mn-ea"/>
                <a:sym typeface="+mn-lt"/>
              </a:rPr>
              <a:t>政治性和阶级性</a:t>
            </a:r>
            <a:r>
              <a:rPr kumimoji="0" lang="zh-CN" altLang="zh-CN" sz="2400" b="0" kern="1200">
                <a:solidFill>
                  <a:schemeClr val="tx2"/>
                </a:solidFill>
                <a:effectLst/>
                <a:latin typeface="+mn-lt"/>
                <a:ea typeface="+mn-ea"/>
                <a:cs typeface="+mn-ea"/>
                <a:sym typeface="+mn-lt"/>
              </a:rPr>
              <a:t>。</a:t>
            </a:r>
          </a:p>
          <a:p>
            <a:pPr lvl="0">
              <a:lnSpc>
                <a:spcPct val="140000"/>
              </a:lnSpc>
              <a:spcBef>
                <a:spcPts val="5"/>
              </a:spcBef>
              <a:spcAft>
                <a:spcPts val="5"/>
              </a:spcAft>
            </a:pPr>
            <a:r>
              <a:rPr kumimoji="0" lang="zh-CN" altLang="en-US" sz="2400" b="0" kern="1200">
                <a:solidFill>
                  <a:schemeClr val="tx2"/>
                </a:solidFill>
                <a:effectLst/>
                <a:latin typeface="+mn-lt"/>
                <a:ea typeface="+mn-ea"/>
                <a:cs typeface="+mn-ea"/>
                <a:sym typeface="+mn-lt"/>
              </a:rPr>
              <a:t>⑥严谨性和明确性</a:t>
            </a:r>
            <a:endParaRPr kumimoji="0" lang="en-US" altLang="zh-CN" sz="2400" b="0" kern="1200">
              <a:solidFill>
                <a:schemeClr val="tx2"/>
              </a:solidFill>
              <a:effectLst/>
              <a:latin typeface="+mn-lt"/>
              <a:ea typeface="+mn-ea"/>
              <a:cs typeface="+mn-ea"/>
              <a:sym typeface="+mn-lt"/>
            </a:endParaRPr>
          </a:p>
          <a:p>
            <a:pPr lvl="0">
              <a:lnSpc>
                <a:spcPct val="140000"/>
              </a:lnSpc>
              <a:spcBef>
                <a:spcPts val="5"/>
              </a:spcBef>
              <a:spcAft>
                <a:spcPts val="5"/>
              </a:spcAft>
            </a:pPr>
            <a:r>
              <a:rPr kumimoji="0" lang="zh-CN" altLang="zh-CN" sz="2400" b="0" kern="1200">
                <a:solidFill>
                  <a:schemeClr val="tx2"/>
                </a:solidFill>
                <a:effectLst/>
                <a:latin typeface="+mn-lt"/>
                <a:ea typeface="+mn-ea"/>
                <a:cs typeface="+mn-ea"/>
                <a:sym typeface="+mn-lt"/>
              </a:rPr>
              <a:t>社会工作法规和政策的产生经过一系列的程序，有特定的步骤，关于目标、措施、适用范围等要素的表达都清晰明了，具有</a:t>
            </a:r>
            <a:r>
              <a:rPr kumimoji="0" lang="zh-CN" altLang="zh-CN" sz="2400" b="1" kern="1200">
                <a:solidFill>
                  <a:schemeClr val="tx2"/>
                </a:solidFill>
                <a:effectLst/>
                <a:latin typeface="+mn-lt"/>
                <a:ea typeface="+mn-ea"/>
                <a:cs typeface="+mn-ea"/>
                <a:sym typeface="+mn-lt"/>
              </a:rPr>
              <a:t>严谨性和明确性</a:t>
            </a:r>
            <a:r>
              <a:rPr kumimoji="0" lang="zh-CN" altLang="zh-CN" sz="2400" b="0" kern="1200">
                <a:solidFill>
                  <a:schemeClr val="tx2"/>
                </a:solidFill>
                <a:effectLst/>
                <a:latin typeface="+mn-lt"/>
                <a:ea typeface="+mn-ea"/>
                <a:cs typeface="+mn-ea"/>
                <a:sym typeface="+mn-lt"/>
              </a:rPr>
              <a:t>。</a:t>
            </a:r>
            <a:endParaRPr kumimoji="0" lang="en-US" altLang="zh-CN" sz="2400" b="0" kern="1200">
              <a:solidFill>
                <a:schemeClr val="tx2"/>
              </a:solidFill>
              <a:effectLst/>
              <a:latin typeface="+mn-lt"/>
              <a:ea typeface="+mn-ea"/>
              <a:cs typeface="+mn-ea"/>
              <a:sym typeface="+mn-lt"/>
            </a:endParaRPr>
          </a:p>
          <a:p>
            <a:pPr lvl="0">
              <a:lnSpc>
                <a:spcPct val="140000"/>
              </a:lnSpc>
              <a:spcBef>
                <a:spcPts val="5"/>
              </a:spcBef>
              <a:spcAft>
                <a:spcPts val="5"/>
              </a:spcAft>
            </a:pPr>
            <a:r>
              <a:rPr kumimoji="0" lang="zh-CN" altLang="en-US" sz="2400" b="0" kern="1200">
                <a:solidFill>
                  <a:schemeClr val="tx2"/>
                </a:solidFill>
                <a:effectLst/>
                <a:latin typeface="+mn-lt"/>
                <a:ea typeface="+mn-ea"/>
                <a:cs typeface="+mn-ea"/>
                <a:sym typeface="+mn-lt"/>
              </a:rPr>
              <a:t>⑦稳定性和变动性</a:t>
            </a:r>
            <a:endParaRPr kumimoji="0" lang="zh-CN" altLang="zh-CN" sz="2400" b="0" kern="1200">
              <a:solidFill>
                <a:schemeClr val="tx2"/>
              </a:solidFill>
              <a:effectLst/>
              <a:latin typeface="+mn-lt"/>
              <a:ea typeface="+mn-ea"/>
              <a:cs typeface="+mn-ea"/>
              <a:sym typeface="+mn-lt"/>
            </a:endParaRPr>
          </a:p>
          <a:p>
            <a:pPr lvl="0">
              <a:lnSpc>
                <a:spcPct val="140000"/>
              </a:lnSpc>
              <a:spcBef>
                <a:spcPts val="5"/>
              </a:spcBef>
              <a:spcAft>
                <a:spcPts val="5"/>
              </a:spcAft>
            </a:pPr>
            <a:r>
              <a:rPr kumimoji="0" lang="zh-CN" altLang="zh-CN" sz="2400" b="0" kern="1200">
                <a:solidFill>
                  <a:schemeClr val="tx2"/>
                </a:solidFill>
                <a:effectLst/>
                <a:latin typeface="+mn-lt"/>
                <a:ea typeface="+mn-ea"/>
                <a:cs typeface="+mn-ea"/>
                <a:sym typeface="+mn-lt"/>
              </a:rPr>
              <a:t>社会工作法规和政策一经产生则不轻易更改，短期内拥有稳定性，长期来看又会根据实际的需求和情况进行调整、优化，具有动态的弹性，这种变动性是绝对的，稳定性是相对的，社会工作法规与政策是</a:t>
            </a:r>
            <a:r>
              <a:rPr kumimoji="0" lang="zh-CN" altLang="zh-CN" sz="2400" b="1" kern="1200">
                <a:solidFill>
                  <a:schemeClr val="tx2"/>
                </a:solidFill>
                <a:effectLst/>
                <a:latin typeface="+mn-lt"/>
                <a:ea typeface="+mn-ea"/>
                <a:cs typeface="+mn-ea"/>
                <a:sym typeface="+mn-lt"/>
              </a:rPr>
              <a:t>稳定性和变动性的统一</a:t>
            </a:r>
            <a:r>
              <a:rPr kumimoji="0" lang="zh-CN" altLang="zh-CN" sz="2400" b="0" kern="1200">
                <a:solidFill>
                  <a:schemeClr val="tx2"/>
                </a:solidFill>
                <a:effectLst/>
                <a:latin typeface="+mn-lt"/>
                <a:ea typeface="+mn-ea"/>
                <a:cs typeface="+mn-ea"/>
                <a:sym typeface="+mn-lt"/>
              </a:rPr>
              <a:t>。</a:t>
            </a:r>
            <a:endParaRPr kumimoji="0" lang="en-US" altLang="zh-CN" sz="2400" b="0" kern="1200">
              <a:solidFill>
                <a:schemeClr val="tx2"/>
              </a:solidFill>
              <a:effectLst/>
              <a:latin typeface="+mn-lt"/>
              <a:ea typeface="+mn-ea"/>
              <a:cs typeface="+mn-ea"/>
              <a:sym typeface="+mn-lt"/>
            </a:endParaRPr>
          </a:p>
          <a:p>
            <a:pPr lvl="0">
              <a:lnSpc>
                <a:spcPct val="140000"/>
              </a:lnSpc>
              <a:spcBef>
                <a:spcPts val="5"/>
              </a:spcBef>
              <a:spcAft>
                <a:spcPts val="5"/>
              </a:spcAft>
            </a:pPr>
            <a:r>
              <a:rPr kumimoji="0" lang="zh-CN" altLang="en-US" sz="2400" b="0" kern="1200">
                <a:solidFill>
                  <a:schemeClr val="tx2"/>
                </a:solidFill>
                <a:effectLst/>
                <a:latin typeface="+mn-lt"/>
                <a:ea typeface="+mn-ea"/>
                <a:cs typeface="+mn-ea"/>
                <a:sym typeface="+mn-lt"/>
              </a:rPr>
              <a:t>⑧时效性</a:t>
            </a:r>
            <a:endParaRPr kumimoji="0" lang="zh-CN" altLang="zh-CN" sz="2400" b="0" kern="1200">
              <a:solidFill>
                <a:schemeClr val="tx2"/>
              </a:solidFill>
              <a:effectLst/>
              <a:latin typeface="+mn-lt"/>
              <a:ea typeface="+mn-ea"/>
              <a:cs typeface="+mn-ea"/>
              <a:sym typeface="+mn-lt"/>
            </a:endParaRPr>
          </a:p>
          <a:p>
            <a:pPr lvl="0">
              <a:lnSpc>
                <a:spcPct val="140000"/>
              </a:lnSpc>
              <a:spcBef>
                <a:spcPts val="5"/>
              </a:spcBef>
              <a:spcAft>
                <a:spcPts val="5"/>
              </a:spcAft>
            </a:pPr>
            <a:r>
              <a:rPr kumimoji="0" lang="zh-CN" altLang="zh-CN" sz="2400" b="0" kern="1200">
                <a:solidFill>
                  <a:schemeClr val="tx2"/>
                </a:solidFill>
                <a:effectLst/>
                <a:latin typeface="+mn-lt"/>
                <a:ea typeface="+mn-ea"/>
                <a:cs typeface="+mn-ea"/>
                <a:sym typeface="+mn-lt"/>
              </a:rPr>
              <a:t>社会工作法规和政策总是在一定的时间范围内起作用，超出这个时间就失去效力，被新的政策法规所取代，因而社会工作法规和政策具有一定的</a:t>
            </a:r>
            <a:r>
              <a:rPr kumimoji="0" lang="zh-CN" altLang="zh-CN" sz="2400" b="1" kern="1200">
                <a:solidFill>
                  <a:schemeClr val="tx2"/>
                </a:solidFill>
                <a:effectLst/>
                <a:latin typeface="+mn-lt"/>
                <a:ea typeface="+mn-ea"/>
                <a:cs typeface="+mn-ea"/>
                <a:sym typeface="+mn-lt"/>
              </a:rPr>
              <a:t>时效性</a:t>
            </a:r>
            <a:r>
              <a:rPr kumimoji="0" lang="zh-CN" altLang="zh-CN" sz="2400" b="0" kern="1200">
                <a:solidFill>
                  <a:schemeClr val="tx2"/>
                </a:solidFill>
                <a:effectLst/>
                <a:latin typeface="+mn-lt"/>
                <a:ea typeface="+mn-ea"/>
                <a:cs typeface="+mn-ea"/>
                <a:sym typeface="+mn-lt"/>
              </a:rPr>
              <a:t>。</a:t>
            </a:r>
            <a:endParaRPr kumimoji="0" lang="en-US" altLang="zh-CN" sz="2400" b="0" kern="1200">
              <a:solidFill>
                <a:schemeClr val="tx2"/>
              </a:solidFill>
              <a:effectLst/>
              <a:latin typeface="+mn-lt"/>
              <a:ea typeface="+mn-ea"/>
              <a:cs typeface="+mn-ea"/>
              <a:sym typeface="+mn-lt"/>
            </a:endParaRPr>
          </a:p>
          <a:p>
            <a:pPr lvl="0">
              <a:lnSpc>
                <a:spcPct val="140000"/>
              </a:lnSpc>
              <a:spcBef>
                <a:spcPts val="5"/>
              </a:spcBef>
              <a:spcAft>
                <a:spcPts val="5"/>
              </a:spcAft>
            </a:pPr>
            <a:endParaRPr kumimoji="0" lang="zh-CN" altLang="zh-CN" sz="2400" b="0" kern="1200">
              <a:solidFill>
                <a:schemeClr val="tx2"/>
              </a:solidFill>
              <a:effectLst/>
              <a:latin typeface="+mn-lt"/>
              <a:ea typeface="+mn-ea"/>
              <a:cs typeface="+mn-ea"/>
              <a:sym typeface="+mn-lt"/>
            </a:endParaRPr>
          </a:p>
          <a:p>
            <a:pPr lvl="0">
              <a:lnSpc>
                <a:spcPct val="140000"/>
              </a:lnSpc>
              <a:spcBef>
                <a:spcPts val="5"/>
              </a:spcBef>
              <a:spcAft>
                <a:spcPts val="5"/>
              </a:spcAft>
            </a:pPr>
            <a:r>
              <a:rPr kumimoji="0" lang="zh-CN" altLang="zh-CN" sz="2400" b="0" kern="1200">
                <a:solidFill>
                  <a:schemeClr val="tx2"/>
                </a:solidFill>
                <a:effectLst/>
                <a:latin typeface="+mn-lt"/>
                <a:ea typeface="+mn-ea"/>
                <a:cs typeface="+mn-ea"/>
                <a:sym typeface="+mn-lt"/>
              </a:rPr>
              <a:t>总的来说，社会工作法规和政策既有着一般的法规和政策的特点，也有其本身特有的一些特点，如具有福利性和社会性，是将社会服务和社会管理有机结合的行动规则体系。</a:t>
            </a:r>
            <a:endParaRPr lang="zh-CN" altLang="en-US"/>
          </a:p>
        </p:txBody>
      </p:sp>
    </p:spTree>
    <p:extLst>
      <p:ext uri="{BB962C8B-B14F-4D97-AF65-F5344CB8AC3E}">
        <p14:creationId xmlns:p14="http://schemas.microsoft.com/office/powerpoint/2010/main" val="24336712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C9D7553-C053-4BA2-A609-B759B6687E9F}"/>
              </a:ext>
            </a:extLst>
          </p:cNvPr>
          <p:cNvSpPr>
            <a:spLocks noGrp="1"/>
          </p:cNvSpPr>
          <p:nvPr>
            <p:ph type="body" idx="4294967295"/>
          </p:nvPr>
        </p:nvSpPr>
        <p:spPr>
          <a:xfrm>
            <a:off x="609600" y="175365"/>
            <a:ext cx="10972800" cy="5831928"/>
          </a:xfrm>
        </p:spPr>
        <p:txBody>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二、我国社会工作法规与政策的主要内容</a:t>
            </a:r>
          </a:p>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（一）关于社会建设和民生保障的表述</a:t>
            </a:r>
          </a:p>
        </p:txBody>
      </p:sp>
      <p:graphicFrame>
        <p:nvGraphicFramePr>
          <p:cNvPr id="3" name="表格 2">
            <a:extLst>
              <a:ext uri="{FF2B5EF4-FFF2-40B4-BE49-F238E27FC236}">
                <a16:creationId xmlns:a16="http://schemas.microsoft.com/office/drawing/2014/main" id="{623EACA6-8C6D-4CEF-807E-739A9B4A8960}"/>
              </a:ext>
            </a:extLst>
          </p:cNvPr>
          <p:cNvGraphicFramePr>
            <a:graphicFrameLocks noGrp="1"/>
          </p:cNvGraphicFramePr>
          <p:nvPr>
            <p:extLst>
              <p:ext uri="{D42A27DB-BD31-4B8C-83A1-F6EECF244321}">
                <p14:modId xmlns:p14="http://schemas.microsoft.com/office/powerpoint/2010/main" val="1503764546"/>
              </p:ext>
            </p:extLst>
          </p:nvPr>
        </p:nvGraphicFramePr>
        <p:xfrm>
          <a:off x="513567" y="1130300"/>
          <a:ext cx="10835013" cy="5003800"/>
        </p:xfrm>
        <a:graphic>
          <a:graphicData uri="http://schemas.openxmlformats.org/drawingml/2006/table">
            <a:tbl>
              <a:tblPr firstRow="1" firstCol="1" bandRow="1">
                <a:tableStyleId>{5C22544A-7EE6-4342-B048-85BDC9FD1C3A}</a:tableStyleId>
              </a:tblPr>
              <a:tblGrid>
                <a:gridCol w="1139869">
                  <a:extLst>
                    <a:ext uri="{9D8B030D-6E8A-4147-A177-3AD203B41FA5}">
                      <a16:colId xmlns:a16="http://schemas.microsoft.com/office/drawing/2014/main" val="3432627886"/>
                    </a:ext>
                  </a:extLst>
                </a:gridCol>
                <a:gridCol w="2029216">
                  <a:extLst>
                    <a:ext uri="{9D8B030D-6E8A-4147-A177-3AD203B41FA5}">
                      <a16:colId xmlns:a16="http://schemas.microsoft.com/office/drawing/2014/main" val="2775605145"/>
                    </a:ext>
                  </a:extLst>
                </a:gridCol>
                <a:gridCol w="7665928">
                  <a:extLst>
                    <a:ext uri="{9D8B030D-6E8A-4147-A177-3AD203B41FA5}">
                      <a16:colId xmlns:a16="http://schemas.microsoft.com/office/drawing/2014/main" val="2680083816"/>
                    </a:ext>
                  </a:extLst>
                </a:gridCol>
              </a:tblGrid>
              <a:tr h="366935">
                <a:tc>
                  <a:txBody>
                    <a:bodyPr/>
                    <a:lstStyle/>
                    <a:p>
                      <a:pPr algn="l">
                        <a:lnSpc>
                          <a:spcPct val="150000"/>
                        </a:lnSpc>
                        <a:spcAft>
                          <a:spcPts val="0"/>
                        </a:spcAft>
                      </a:pPr>
                      <a:r>
                        <a:rPr lang="zh-CN" sz="1200" kern="0">
                          <a:effectLst/>
                        </a:rPr>
                        <a:t>时间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会议</a:t>
                      </a:r>
                      <a:r>
                        <a:rPr lang="en-US" sz="1200" kern="0">
                          <a:effectLst/>
                        </a:rPr>
                        <a:t>/</a:t>
                      </a:r>
                      <a:r>
                        <a:rPr lang="zh-CN" sz="1200" kern="0">
                          <a:effectLst/>
                        </a:rPr>
                        <a:t>报告</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要点</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74041889"/>
                  </a:ext>
                </a:extLst>
              </a:tr>
              <a:tr h="366935">
                <a:tc>
                  <a:txBody>
                    <a:bodyPr/>
                    <a:lstStyle/>
                    <a:p>
                      <a:pPr algn="l">
                        <a:lnSpc>
                          <a:spcPct val="150000"/>
                        </a:lnSpc>
                        <a:spcAft>
                          <a:spcPts val="0"/>
                        </a:spcAft>
                      </a:pPr>
                      <a:r>
                        <a:rPr lang="en-US" sz="1200" kern="0">
                          <a:effectLst/>
                        </a:rPr>
                        <a:t>2002</a:t>
                      </a:r>
                      <a:r>
                        <a:rPr lang="zh-CN" sz="1200" kern="0">
                          <a:effectLst/>
                        </a:rPr>
                        <a:t>年</a:t>
                      </a:r>
                      <a:r>
                        <a:rPr lang="en-US" sz="1200" kern="0">
                          <a:effectLst/>
                        </a:rPr>
                        <a:t>11</a:t>
                      </a:r>
                      <a:r>
                        <a:rPr lang="zh-CN" sz="1200" kern="0">
                          <a:effectLst/>
                        </a:rPr>
                        <a:t>月</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党的十六大报告</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初次提出建设和谐社会</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09569670"/>
                  </a:ext>
                </a:extLst>
              </a:tr>
              <a:tr h="780599">
                <a:tc>
                  <a:txBody>
                    <a:bodyPr/>
                    <a:lstStyle/>
                    <a:p>
                      <a:pPr algn="l">
                        <a:lnSpc>
                          <a:spcPct val="150000"/>
                        </a:lnSpc>
                        <a:spcAft>
                          <a:spcPts val="0"/>
                        </a:spcAft>
                      </a:pPr>
                      <a:r>
                        <a:rPr lang="en-US" sz="1200" kern="0">
                          <a:effectLst/>
                        </a:rPr>
                        <a:t>2003</a:t>
                      </a:r>
                      <a:r>
                        <a:rPr lang="zh-CN" sz="1200" kern="0">
                          <a:effectLst/>
                        </a:rPr>
                        <a:t>年</a:t>
                      </a:r>
                      <a:r>
                        <a:rPr lang="en-US" sz="1200" kern="0">
                          <a:effectLst/>
                        </a:rPr>
                        <a:t>10</a:t>
                      </a:r>
                      <a:r>
                        <a:rPr lang="zh-CN" sz="1200" kern="0">
                          <a:effectLst/>
                        </a:rPr>
                        <a:t>月</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党的十六届三中全会</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把构建社会主义和谐社会作为党的执政目标。</a:t>
                      </a:r>
                      <a:endParaRPr lang="zh-CN" sz="1600" kern="100">
                        <a:effectLst/>
                      </a:endParaRPr>
                    </a:p>
                    <a:p>
                      <a:pPr algn="l">
                        <a:lnSpc>
                          <a:spcPct val="150000"/>
                        </a:lnSpc>
                        <a:spcAft>
                          <a:spcPts val="0"/>
                        </a:spcAft>
                      </a:pPr>
                      <a:r>
                        <a:rPr lang="zh-CN" sz="1200" kern="0">
                          <a:effectLst/>
                        </a:rPr>
                        <a:t>初次把构建和谐社会写进党的文件，从三位一体到四位一体</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27380600"/>
                  </a:ext>
                </a:extLst>
              </a:tr>
              <a:tr h="780599">
                <a:tc>
                  <a:txBody>
                    <a:bodyPr/>
                    <a:lstStyle/>
                    <a:p>
                      <a:pPr algn="l">
                        <a:lnSpc>
                          <a:spcPct val="150000"/>
                        </a:lnSpc>
                        <a:spcAft>
                          <a:spcPts val="0"/>
                        </a:spcAft>
                      </a:pPr>
                      <a:r>
                        <a:rPr lang="en-US" sz="1200" kern="0">
                          <a:effectLst/>
                        </a:rPr>
                        <a:t>2006</a:t>
                      </a:r>
                      <a:r>
                        <a:rPr lang="zh-CN" sz="1200" kern="0">
                          <a:effectLst/>
                        </a:rPr>
                        <a:t>年</a:t>
                      </a:r>
                      <a:r>
                        <a:rPr lang="en-US" sz="1200" kern="0">
                          <a:effectLst/>
                        </a:rPr>
                        <a:t>10</a:t>
                      </a:r>
                      <a:r>
                        <a:rPr lang="zh-CN" sz="1200" kern="0">
                          <a:effectLst/>
                        </a:rPr>
                        <a:t>月</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党的十六届六中全会</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提出了构建社会主义和谐社会的重要性和紧迫性。提出了构建和谐社会的总体要求、目标任务和原则及重要任务。</a:t>
                      </a:r>
                      <a:endParaRPr lang="zh-CN" sz="1600" kern="100">
                        <a:effectLst/>
                      </a:endParaRPr>
                    </a:p>
                    <a:p>
                      <a:pPr algn="l">
                        <a:lnSpc>
                          <a:spcPct val="150000"/>
                        </a:lnSpc>
                        <a:spcAft>
                          <a:spcPts val="0"/>
                        </a:spcAft>
                      </a:pPr>
                      <a:r>
                        <a:rPr lang="zh-CN" sz="1200" kern="0">
                          <a:effectLst/>
                        </a:rPr>
                        <a:t>第一次明确提出建设宏大的社会工作人才队伍。</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78724573"/>
                  </a:ext>
                </a:extLst>
              </a:tr>
              <a:tr h="366935">
                <a:tc>
                  <a:txBody>
                    <a:bodyPr/>
                    <a:lstStyle/>
                    <a:p>
                      <a:pPr algn="l">
                        <a:lnSpc>
                          <a:spcPct val="150000"/>
                        </a:lnSpc>
                        <a:spcAft>
                          <a:spcPts val="0"/>
                        </a:spcAft>
                      </a:pPr>
                      <a:r>
                        <a:rPr lang="en-US" sz="1200" kern="0">
                          <a:effectLst/>
                        </a:rPr>
                        <a:t>2007</a:t>
                      </a:r>
                      <a:r>
                        <a:rPr lang="zh-CN" sz="1200" kern="0">
                          <a:effectLst/>
                        </a:rPr>
                        <a:t>年</a:t>
                      </a:r>
                      <a:r>
                        <a:rPr lang="en-US" sz="1200" kern="0">
                          <a:effectLst/>
                        </a:rPr>
                        <a:t>10</a:t>
                      </a:r>
                      <a:r>
                        <a:rPr lang="zh-CN" sz="1200" kern="0">
                          <a:effectLst/>
                        </a:rPr>
                        <a:t>月</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党的十七大报告</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首次将社会建设纳入到全面协调可持续发展的总体格局中，较为全面的论述了社会建设的主要任务。</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33641355"/>
                  </a:ext>
                </a:extLst>
              </a:tr>
              <a:tr h="780599">
                <a:tc>
                  <a:txBody>
                    <a:bodyPr/>
                    <a:lstStyle/>
                    <a:p>
                      <a:pPr algn="l">
                        <a:lnSpc>
                          <a:spcPct val="150000"/>
                        </a:lnSpc>
                        <a:spcAft>
                          <a:spcPts val="0"/>
                        </a:spcAft>
                      </a:pPr>
                      <a:r>
                        <a:rPr lang="en-US" sz="1200" kern="0">
                          <a:effectLst/>
                        </a:rPr>
                        <a:t>2012</a:t>
                      </a:r>
                      <a:r>
                        <a:rPr lang="zh-CN" sz="1200" kern="0">
                          <a:effectLst/>
                        </a:rPr>
                        <a:t>年</a:t>
                      </a:r>
                      <a:r>
                        <a:rPr lang="en-US" sz="1200" kern="0">
                          <a:effectLst/>
                        </a:rPr>
                        <a:t>11</a:t>
                      </a:r>
                      <a:r>
                        <a:rPr lang="zh-CN" sz="1200" kern="0">
                          <a:effectLst/>
                        </a:rPr>
                        <a:t>月</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党的十八大报告</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进一步确认了社会建设在中国特色社会主义建设总体布局中的重要地位，从四位一体到五位一体，提出在改善民生和创新社会管理中加强社会建设的要求。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96665650"/>
                  </a:ext>
                </a:extLst>
              </a:tr>
              <a:tr h="780599">
                <a:tc>
                  <a:txBody>
                    <a:bodyPr/>
                    <a:lstStyle/>
                    <a:p>
                      <a:pPr algn="l">
                        <a:lnSpc>
                          <a:spcPct val="150000"/>
                        </a:lnSpc>
                        <a:spcAft>
                          <a:spcPts val="0"/>
                        </a:spcAft>
                      </a:pPr>
                      <a:r>
                        <a:rPr lang="en-US" sz="1200" kern="0">
                          <a:effectLst/>
                        </a:rPr>
                        <a:t>2013</a:t>
                      </a:r>
                      <a:r>
                        <a:rPr lang="zh-CN" sz="1200" kern="0">
                          <a:effectLst/>
                        </a:rPr>
                        <a:t>年</a:t>
                      </a:r>
                      <a:r>
                        <a:rPr lang="en-US" sz="1200" kern="0">
                          <a:effectLst/>
                        </a:rPr>
                        <a:t>11</a:t>
                      </a:r>
                      <a:r>
                        <a:rPr lang="zh-CN" sz="1200" kern="0">
                          <a:effectLst/>
                        </a:rPr>
                        <a:t>月</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党的十八届三中全会</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《中共中央关于全面深化改革若干重大问题的决定》以全面深化改革为目标，将社会建设纳入了国家治理体系和治理能力现代化的行动体系中，确保社会既充满活力又和谐有序。</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76766893"/>
                  </a:ext>
                </a:extLst>
              </a:tr>
              <a:tr h="780599">
                <a:tc>
                  <a:txBody>
                    <a:bodyPr/>
                    <a:lstStyle/>
                    <a:p>
                      <a:pPr algn="l">
                        <a:lnSpc>
                          <a:spcPct val="150000"/>
                        </a:lnSpc>
                        <a:spcAft>
                          <a:spcPts val="0"/>
                        </a:spcAft>
                      </a:pPr>
                      <a:r>
                        <a:rPr lang="en-US" sz="1200" kern="0">
                          <a:effectLst/>
                        </a:rPr>
                        <a:t>2014</a:t>
                      </a:r>
                      <a:r>
                        <a:rPr lang="zh-CN" sz="1200" kern="0">
                          <a:effectLst/>
                        </a:rPr>
                        <a:t>年</a:t>
                      </a:r>
                      <a:r>
                        <a:rPr lang="en-US" sz="1200" kern="0">
                          <a:effectLst/>
                        </a:rPr>
                        <a:t>10</a:t>
                      </a:r>
                      <a:r>
                        <a:rPr lang="zh-CN" sz="1200" kern="0">
                          <a:effectLst/>
                        </a:rPr>
                        <a:t>月</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a:effectLst/>
                        </a:rPr>
                        <a:t>党的十八届四中全会</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200" kern="0" dirty="0">
                          <a:effectLst/>
                        </a:rPr>
                        <a:t>《中共中央关于全面推进依法治国若干重大问题的决定》强调了保障公民权利，保障和改善民生法制建设、加强社会治理法制建设。</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46552645"/>
                  </a:ext>
                </a:extLst>
              </a:tr>
            </a:tbl>
          </a:graphicData>
        </a:graphic>
      </p:graphicFrame>
    </p:spTree>
    <p:extLst>
      <p:ext uri="{BB962C8B-B14F-4D97-AF65-F5344CB8AC3E}">
        <p14:creationId xmlns:p14="http://schemas.microsoft.com/office/powerpoint/2010/main" val="1531324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BEB6CE26-4B07-4E4C-B618-C2555024E368}"/>
              </a:ext>
            </a:extLst>
          </p:cNvPr>
          <p:cNvSpPr>
            <a:spLocks noGrp="1"/>
          </p:cNvSpPr>
          <p:nvPr>
            <p:ph type="body" idx="4294967295"/>
          </p:nvPr>
        </p:nvSpPr>
        <p:spPr>
          <a:xfrm>
            <a:off x="0" y="1268413"/>
            <a:ext cx="10972800" cy="4738687"/>
          </a:xfrm>
        </p:spPr>
        <p:txBody>
          <a:bodyPr>
            <a:normAutofit/>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2022</a:t>
            </a:r>
            <a:r>
              <a:rPr kumimoji="0" lang="zh-CN" altLang="en-US" sz="2400" b="0" kern="1200" dirty="0">
                <a:solidFill>
                  <a:schemeClr val="tx2"/>
                </a:solidFill>
                <a:effectLst/>
                <a:latin typeface="+mn-lt"/>
                <a:ea typeface="+mn-ea"/>
                <a:cs typeface="+mn-ea"/>
                <a:sym typeface="+mn-lt"/>
              </a:rPr>
              <a:t>年</a:t>
            </a:r>
            <a:r>
              <a:rPr kumimoji="0" lang="en-US" altLang="zh-CN" sz="2400" b="0" kern="1200" dirty="0">
                <a:solidFill>
                  <a:schemeClr val="tx2"/>
                </a:solidFill>
                <a:effectLst/>
                <a:latin typeface="+mn-lt"/>
                <a:ea typeface="+mn-ea"/>
                <a:cs typeface="+mn-ea"/>
                <a:sym typeface="+mn-lt"/>
              </a:rPr>
              <a:t>10</a:t>
            </a:r>
            <a:r>
              <a:rPr kumimoji="0" lang="zh-CN" altLang="en-US" sz="2400" b="0" kern="1200" dirty="0">
                <a:solidFill>
                  <a:schemeClr val="tx2"/>
                </a:solidFill>
                <a:effectLst/>
                <a:latin typeface="+mn-lt"/>
                <a:ea typeface="+mn-ea"/>
                <a:cs typeface="+mn-ea"/>
                <a:sym typeface="+mn-lt"/>
              </a:rPr>
              <a:t>月</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党的二十大召开</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强调增进民生福祉</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提高人民生活品质</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强调江山就是人民</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人民就是江山。会议指出</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将为民造福确立为立党为公、执政为民的本质要求</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坚持在发展中保障和改善民生</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鼓励共同奋斗创造美好生活</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不断实现人民对美好生活的向往。党的二十大报告中数次提到社会建设必须紧紧抓住人民最关心、最直接、最现实的利益问题</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坚持尽力而为、量力而行</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深入群众、深人基层</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采取更多惠民生、暖民心举措</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着力解决好人民群众急难愁盼问题</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从而保障社会稳定发展。</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32493963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C00EB73-D796-4F05-B017-EC1EC4DFB9C1}"/>
              </a:ext>
            </a:extLst>
          </p:cNvPr>
          <p:cNvSpPr>
            <a:spLocks noGrp="1"/>
          </p:cNvSpPr>
          <p:nvPr>
            <p:ph type="body" idx="4294967295"/>
          </p:nvPr>
        </p:nvSpPr>
        <p:spPr/>
        <p:txBody>
          <a:bodyPr>
            <a:normAutofit/>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en-US" sz="2400" b="0" kern="1200" dirty="0">
                <a:solidFill>
                  <a:schemeClr val="tx2"/>
                </a:solidFill>
                <a:effectLst/>
                <a:latin typeface="+mn-lt"/>
                <a:ea typeface="+mn-ea"/>
                <a:cs typeface="+mn-ea"/>
                <a:sym typeface="+mn-lt"/>
              </a:rPr>
              <a:t>完善分配制度</a:t>
            </a:r>
            <a:endParaRPr kumimoji="0" lang="en-US" altLang="zh-CN" sz="2400" b="0" kern="1200" dirty="0">
              <a:solidFill>
                <a:schemeClr val="tx2"/>
              </a:solidFill>
              <a:effectLst/>
              <a:latin typeface="+mn-lt"/>
              <a:ea typeface="+mn-ea"/>
              <a:cs typeface="+mn-ea"/>
              <a:sym typeface="+mn-lt"/>
            </a:endParaRPr>
          </a:p>
          <a:p>
            <a:pPr lvl="0">
              <a:lnSpc>
                <a:spcPct val="120000"/>
              </a:lnSpc>
              <a:spcBef>
                <a:spcPts val="5"/>
              </a:spcBef>
              <a:spcAft>
                <a:spcPts val="5"/>
              </a:spcAft>
            </a:pPr>
            <a:r>
              <a:rPr kumimoji="0" lang="zh-CN" altLang="en-US" sz="2400" b="0" kern="1200" dirty="0">
                <a:solidFill>
                  <a:schemeClr val="tx2"/>
                </a:solidFill>
                <a:effectLst/>
                <a:latin typeface="+mn-lt"/>
                <a:ea typeface="+mn-ea"/>
                <a:cs typeface="+mn-ea"/>
                <a:sym typeface="+mn-lt"/>
              </a:rPr>
              <a:t>分配制度是促进共同富裕的基础性制度。坚持按劳分配为主体、多种分配方式并存</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构建初次分配、再分配、第三次分配协调配套的制度体系。努力提高居民收人在国民收入分配中的比重</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提高劳动报酬在初次分配中的比重。坚持多劳多得</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鼓励勤劳致富</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促进机会公平</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增加低收入者收入</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扩大中等收入群体。完善按要素分配政策制度</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探索多种渠道增加中低收入群众要素收入</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多渠道增加城乡居民财产性收人。加大税收、社会保障、转移支付等的调节力度。完善个人所得税制度</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规范收入分配秩序</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规范财富积累机制</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保护合法收入</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调节过高收入</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取缔非法收入。引导、支持有意愿有能力的企业、社会组织和个人积极参与公益慈善事业。</a:t>
            </a:r>
            <a:endParaRPr kumimoji="0" lang="en-US" altLang="zh-CN" sz="2400" b="0" kern="1200" dirty="0">
              <a:solidFill>
                <a:schemeClr val="tx2"/>
              </a:solidFill>
              <a:effectLst/>
              <a:latin typeface="+mn-lt"/>
              <a:ea typeface="+mn-ea"/>
              <a:cs typeface="+mn-ea"/>
              <a:sym typeface="+mn-lt"/>
            </a:endParaRPr>
          </a:p>
        </p:txBody>
      </p:sp>
      <p:sp>
        <p:nvSpPr>
          <p:cNvPr id="3" name="标题 2">
            <a:extLst>
              <a:ext uri="{FF2B5EF4-FFF2-40B4-BE49-F238E27FC236}">
                <a16:creationId xmlns:a16="http://schemas.microsoft.com/office/drawing/2014/main" id="{56C35EE1-2447-4DC7-B544-68004128CB84}"/>
              </a:ext>
            </a:extLst>
          </p:cNvPr>
          <p:cNvSpPr>
            <a:spLocks noGrp="1"/>
          </p:cNvSpPr>
          <p:nvPr>
            <p:ph type="title" idx="4294967295"/>
          </p:nvPr>
        </p:nvSpPr>
        <p:spPr/>
        <p:txBody>
          <a:bodyPr/>
          <a:lstStyle/>
          <a:p>
            <a:endParaRPr lang="zh-CN" altLang="en-US" dirty="0"/>
          </a:p>
        </p:txBody>
      </p:sp>
    </p:spTree>
    <p:extLst>
      <p:ext uri="{BB962C8B-B14F-4D97-AF65-F5344CB8AC3E}">
        <p14:creationId xmlns:p14="http://schemas.microsoft.com/office/powerpoint/2010/main" val="35082768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4135BCF-83C9-460E-8D17-C5845723D21B}"/>
              </a:ext>
            </a:extLst>
          </p:cNvPr>
          <p:cNvSpPr>
            <a:spLocks noGrp="1"/>
          </p:cNvSpPr>
          <p:nvPr>
            <p:ph type="body" idx="4294967295"/>
          </p:nvPr>
        </p:nvSpPr>
        <p:spPr/>
        <p:txBody>
          <a:bodyPr>
            <a:normAutofit/>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en-US" sz="2400" b="0" kern="1200" dirty="0">
                <a:solidFill>
                  <a:schemeClr val="tx2"/>
                </a:solidFill>
                <a:effectLst/>
                <a:latin typeface="+mn-lt"/>
                <a:ea typeface="+mn-ea"/>
                <a:cs typeface="+mn-ea"/>
                <a:sym typeface="+mn-lt"/>
              </a:rPr>
              <a:t>实施就业优先战略</a:t>
            </a:r>
            <a:endParaRPr kumimoji="0" lang="en-US" altLang="zh-CN" sz="2400" b="0" kern="1200" dirty="0">
              <a:solidFill>
                <a:schemeClr val="tx2"/>
              </a:solidFill>
              <a:effectLst/>
              <a:latin typeface="+mn-lt"/>
              <a:ea typeface="+mn-ea"/>
              <a:cs typeface="+mn-ea"/>
              <a:sym typeface="+mn-lt"/>
            </a:endParaRPr>
          </a:p>
          <a:p>
            <a:pPr lvl="0">
              <a:lnSpc>
                <a:spcPct val="120000"/>
              </a:lnSpc>
              <a:spcBef>
                <a:spcPts val="5"/>
              </a:spcBef>
              <a:spcAft>
                <a:spcPts val="5"/>
              </a:spcAft>
            </a:pPr>
            <a:r>
              <a:rPr kumimoji="0" lang="zh-CN" altLang="en-US" sz="2400" b="0" kern="1200" dirty="0">
                <a:solidFill>
                  <a:schemeClr val="tx2"/>
                </a:solidFill>
                <a:effectLst/>
                <a:latin typeface="+mn-lt"/>
                <a:ea typeface="+mn-ea"/>
                <a:cs typeface="+mn-ea"/>
                <a:sym typeface="+mn-lt"/>
              </a:rPr>
              <a:t>就业是最基本的民生。强化就业优先政策</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健全就业促进机制</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促进高质量充分就业。健全就业公共服务体系</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完善重点群体就业支持体系</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加强困难群体就业兜底帮扶。统筹城乡就业政策体系</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破除妨碍劳动力、人才流动的体制和政策弊端</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消除影响平等就业的不合理限制和就业歧视</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使人人都有通过勤奋劳动实现自身发展的机会。健全终身职业技能培训制度</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推动解决结构性就业矛盾。完善促进创业带动就业的保障制度</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支持和规范发展新就业形态。健全劳动法律法规</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完善劳动关系协商协调机制</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完善劳动者权益保障制度</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加强灵活就业和新就业形态劳动者权益保障。</a:t>
            </a:r>
            <a:endParaRPr kumimoji="0" lang="en-US" altLang="zh-CN" sz="2400" b="0" kern="1200" dirty="0">
              <a:solidFill>
                <a:schemeClr val="tx2"/>
              </a:solidFill>
              <a:effectLst/>
              <a:latin typeface="+mn-lt"/>
              <a:ea typeface="+mn-ea"/>
              <a:cs typeface="+mn-ea"/>
              <a:sym typeface="+mn-lt"/>
            </a:endParaRPr>
          </a:p>
        </p:txBody>
      </p:sp>
      <p:sp>
        <p:nvSpPr>
          <p:cNvPr id="3" name="标题 2">
            <a:extLst>
              <a:ext uri="{FF2B5EF4-FFF2-40B4-BE49-F238E27FC236}">
                <a16:creationId xmlns:a16="http://schemas.microsoft.com/office/drawing/2014/main" id="{73C6EFA1-0D67-49E3-91CA-E126122A24D5}"/>
              </a:ext>
            </a:extLst>
          </p:cNvPr>
          <p:cNvSpPr>
            <a:spLocks noGrp="1"/>
          </p:cNvSpPr>
          <p:nvPr>
            <p:ph type="title" idx="4294967295"/>
          </p:nvPr>
        </p:nvSpPr>
        <p:spPr/>
        <p:txBody>
          <a:bodyPr/>
          <a:lstStyle/>
          <a:p>
            <a:endParaRPr lang="zh-CN" altLang="en-US" dirty="0"/>
          </a:p>
        </p:txBody>
      </p:sp>
    </p:spTree>
    <p:extLst>
      <p:ext uri="{BB962C8B-B14F-4D97-AF65-F5344CB8AC3E}">
        <p14:creationId xmlns:p14="http://schemas.microsoft.com/office/powerpoint/2010/main" val="31318355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742846F-9434-4EC1-A9ED-95A8F39E678F}"/>
              </a:ext>
            </a:extLst>
          </p:cNvPr>
          <p:cNvSpPr>
            <a:spLocks noGrp="1"/>
          </p:cNvSpPr>
          <p:nvPr>
            <p:ph type="body" idx="4294967295"/>
          </p:nvPr>
        </p:nvSpPr>
        <p:spPr/>
        <p:txBody>
          <a:bodyPr>
            <a:normAutofit fontScale="92500"/>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en-US" sz="2400" b="0" kern="1200" dirty="0">
                <a:solidFill>
                  <a:schemeClr val="tx2"/>
                </a:solidFill>
                <a:effectLst/>
                <a:latin typeface="+mn-lt"/>
                <a:ea typeface="+mn-ea"/>
                <a:cs typeface="+mn-ea"/>
                <a:sym typeface="+mn-lt"/>
              </a:rPr>
              <a:t>健全社会保障体系</a:t>
            </a:r>
            <a:endParaRPr kumimoji="0" lang="en-US" altLang="zh-CN" sz="2400" b="0" kern="1200" dirty="0">
              <a:solidFill>
                <a:schemeClr val="tx2"/>
              </a:solidFill>
              <a:effectLst/>
              <a:latin typeface="+mn-lt"/>
              <a:ea typeface="+mn-ea"/>
              <a:cs typeface="+mn-ea"/>
              <a:sym typeface="+mn-lt"/>
            </a:endParaRPr>
          </a:p>
          <a:p>
            <a:pPr lvl="0">
              <a:lnSpc>
                <a:spcPct val="120000"/>
              </a:lnSpc>
              <a:spcBef>
                <a:spcPts val="5"/>
              </a:spcBef>
              <a:spcAft>
                <a:spcPts val="5"/>
              </a:spcAft>
            </a:pPr>
            <a:r>
              <a:rPr kumimoji="0" lang="zh-CN" altLang="en-US" sz="2400" b="0" kern="1200" dirty="0">
                <a:solidFill>
                  <a:schemeClr val="tx2"/>
                </a:solidFill>
                <a:effectLst/>
                <a:latin typeface="+mn-lt"/>
                <a:ea typeface="+mn-ea"/>
                <a:cs typeface="+mn-ea"/>
                <a:sym typeface="+mn-lt"/>
              </a:rPr>
              <a:t>社会保障体系是人民生活的安全网和社会运行的稳定器。健全覆盖全民、统筹城乡、公平统一、安全规范、可持续的多层次社会保障体系。完善基本养老保险全国统筹制度</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发展多层次、多支柱养老保险体系。实施渐进式延迟法定退休年龄。扩大社会保险覆盖面</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健全基本养老、基本医疗保险筹资和待遇调整机制</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推动基本医疗保险、失业保险、工伤保险省级统筹。促进多层次医疗保障有序衔接</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完善大病保险和医疗救助制度</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落实异地就医结算</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建立长期护理保险制度，积极发展商业医疗保险。加快完善全国统一的社会保险公共服务平台。健全社保基金保值增值和安全监管体系。健全分层分类的社会救助体系。坚持男女平等基本国策</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保障妇女儿童合法权益。完善残疾人社会保障制度和关爱服务体系</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促进残疾人事业全面发展。坚持房子是用来住的、不是用来炒的定位</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加快建立多主体供给、多渠道保障、租购并举的住房制度。</a:t>
            </a:r>
            <a:endParaRPr kumimoji="0" lang="en-US" altLang="zh-CN" sz="2400" b="0" kern="1200" dirty="0">
              <a:solidFill>
                <a:schemeClr val="tx2"/>
              </a:solidFill>
              <a:effectLst/>
              <a:latin typeface="+mn-lt"/>
              <a:ea typeface="+mn-ea"/>
              <a:cs typeface="+mn-ea"/>
              <a:sym typeface="+mn-lt"/>
            </a:endParaRPr>
          </a:p>
        </p:txBody>
      </p:sp>
      <p:sp>
        <p:nvSpPr>
          <p:cNvPr id="3" name="标题 2">
            <a:extLst>
              <a:ext uri="{FF2B5EF4-FFF2-40B4-BE49-F238E27FC236}">
                <a16:creationId xmlns:a16="http://schemas.microsoft.com/office/drawing/2014/main" id="{ED1C7D08-AB52-4F33-9553-89268A06FA4A}"/>
              </a:ext>
            </a:extLst>
          </p:cNvPr>
          <p:cNvSpPr>
            <a:spLocks noGrp="1"/>
          </p:cNvSpPr>
          <p:nvPr>
            <p:ph type="title" idx="4294967295"/>
          </p:nvPr>
        </p:nvSpPr>
        <p:spPr/>
        <p:txBody>
          <a:bodyPr/>
          <a:lstStyle/>
          <a:p>
            <a:endParaRPr lang="zh-CN" altLang="en-US" dirty="0"/>
          </a:p>
        </p:txBody>
      </p:sp>
    </p:spTree>
    <p:extLst>
      <p:ext uri="{BB962C8B-B14F-4D97-AF65-F5344CB8AC3E}">
        <p14:creationId xmlns:p14="http://schemas.microsoft.com/office/powerpoint/2010/main" val="16568355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E7D250C-BD93-4DC0-A1BD-A2A7D998F888}"/>
              </a:ext>
            </a:extLst>
          </p:cNvPr>
          <p:cNvSpPr>
            <a:spLocks noGrp="1"/>
          </p:cNvSpPr>
          <p:nvPr>
            <p:ph type="body" idx="4294967295"/>
          </p:nvPr>
        </p:nvSpPr>
        <p:spPr/>
        <p:txBody>
          <a:bodyPr>
            <a:normAutofit fontScale="92500" lnSpcReduction="10000"/>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4. </a:t>
            </a:r>
            <a:r>
              <a:rPr kumimoji="0" lang="zh-CN" altLang="en-US" sz="2400" b="0" kern="1200" dirty="0">
                <a:solidFill>
                  <a:schemeClr val="tx2"/>
                </a:solidFill>
                <a:effectLst/>
                <a:latin typeface="+mn-lt"/>
                <a:ea typeface="+mn-ea"/>
                <a:cs typeface="+mn-ea"/>
                <a:sym typeface="+mn-lt"/>
              </a:rPr>
              <a:t>推进健康中国建设</a:t>
            </a:r>
            <a:endParaRPr kumimoji="0" lang="en-US" altLang="zh-CN" sz="2400" b="0" kern="1200" dirty="0">
              <a:solidFill>
                <a:schemeClr val="tx2"/>
              </a:solidFill>
              <a:effectLst/>
              <a:latin typeface="+mn-lt"/>
              <a:ea typeface="+mn-ea"/>
              <a:cs typeface="+mn-ea"/>
              <a:sym typeface="+mn-lt"/>
            </a:endParaRPr>
          </a:p>
          <a:p>
            <a:pPr lvl="0">
              <a:lnSpc>
                <a:spcPct val="120000"/>
              </a:lnSpc>
              <a:spcBef>
                <a:spcPts val="5"/>
              </a:spcBef>
              <a:spcAft>
                <a:spcPts val="5"/>
              </a:spcAft>
            </a:pPr>
            <a:r>
              <a:rPr kumimoji="0" lang="zh-CN" altLang="en-US" sz="2400" b="0" kern="1200" dirty="0">
                <a:solidFill>
                  <a:schemeClr val="tx2"/>
                </a:solidFill>
                <a:effectLst/>
                <a:latin typeface="+mn-lt"/>
                <a:ea typeface="+mn-ea"/>
                <a:cs typeface="+mn-ea"/>
                <a:sym typeface="+mn-lt"/>
              </a:rPr>
              <a:t>人民健康是民族昌盛和国家强盛的重要标志。把保障人民健康放在优先发展的战略位置完善人民健康促进政策。优化人口发展战略</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建立生育支持政策体系</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降低生育、养育、教育成本。实施积极应对人口老龄化国家战略</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发展养老事业和养老产业</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优化孤寡老人服务</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推动实现全体老年人享有基本养老服务。深化医药卫生体制改革</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促进医保、医疗、医药协同发展和治理。促进优质医疗资源扩容和区域均衡布局</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坚持预防为主</a:t>
            </a:r>
            <a:r>
              <a:rPr kumimoji="0" lang="en-US" altLang="zh-CN" sz="2400" b="0" kern="1200" dirty="0">
                <a:solidFill>
                  <a:schemeClr val="tx2"/>
                </a:solidFill>
                <a:effectLst/>
                <a:latin typeface="+mn-lt"/>
                <a:ea typeface="+mn-ea"/>
                <a:cs typeface="+mn-ea"/>
                <a:sym typeface="+mn-lt"/>
              </a:rPr>
              <a:t>,</a:t>
            </a:r>
            <a:r>
              <a:rPr kumimoji="0" lang="zh-CN" altLang="en-US" sz="2400" b="0" kern="1200" dirty="0">
                <a:solidFill>
                  <a:schemeClr val="tx2"/>
                </a:solidFill>
                <a:effectLst/>
                <a:latin typeface="+mn-lt"/>
                <a:ea typeface="+mn-ea"/>
                <a:cs typeface="+mn-ea"/>
                <a:sym typeface="+mn-lt"/>
              </a:rPr>
              <a:t>加强重大慢性病健康管理</a:t>
            </a:r>
            <a:r>
              <a:rPr kumimoji="0" lang="en-US" altLang="zh-CN" sz="2400" b="0" kern="1200" dirty="0">
                <a:solidFill>
                  <a:schemeClr val="tx2"/>
                </a:solidFill>
                <a:effectLst/>
                <a:latin typeface="+mn-lt"/>
                <a:ea typeface="+mn-ea"/>
                <a:cs typeface="+mn-ea"/>
                <a:sym typeface="+mn-lt"/>
              </a:rPr>
              <a:t>,</a:t>
            </a:r>
            <a:r>
              <a:rPr lang="zh-CN" altLang="en-US" sz="2400" b="0" dirty="0">
                <a:solidFill>
                  <a:schemeClr val="tx2"/>
                </a:solidFill>
                <a:latin typeface="+mn-lt"/>
                <a:ea typeface="+mn-ea"/>
                <a:cs typeface="+mn-ea"/>
                <a:sym typeface="+mn-lt"/>
              </a:rPr>
              <a:t>提高基层防病治病和健康管理能力。深化以公益性为导向公立医院改革</a:t>
            </a:r>
            <a:r>
              <a:rPr lang="en-US" altLang="zh-CN" sz="2400" b="0" dirty="0">
                <a:solidFill>
                  <a:schemeClr val="tx2"/>
                </a:solidFill>
                <a:latin typeface="+mn-lt"/>
                <a:ea typeface="+mn-ea"/>
                <a:cs typeface="+mn-ea"/>
                <a:sym typeface="+mn-lt"/>
              </a:rPr>
              <a:t>,</a:t>
            </a:r>
            <a:r>
              <a:rPr lang="zh-CN" altLang="en-US" sz="2400" b="0" dirty="0">
                <a:solidFill>
                  <a:schemeClr val="tx2"/>
                </a:solidFill>
                <a:latin typeface="+mn-lt"/>
                <a:ea typeface="+mn-ea"/>
                <a:cs typeface="+mn-ea"/>
                <a:sym typeface="+mn-lt"/>
              </a:rPr>
              <a:t>规范民营医院发展。发展壮大医疗卫生队伍视心理健康和精神卫生。促进中医药传承</a:t>
            </a:r>
            <a:r>
              <a:rPr lang="en-US" altLang="zh-CN" sz="2400" b="0" dirty="0" err="1">
                <a:solidFill>
                  <a:schemeClr val="tx2"/>
                </a:solidFill>
                <a:latin typeface="+mn-lt"/>
                <a:ea typeface="+mn-ea"/>
                <a:cs typeface="+mn-ea"/>
                <a:sym typeface="+mn-lt"/>
              </a:rPr>
              <a:t>i</a:t>
            </a:r>
            <a:r>
              <a:rPr lang="en-US" altLang="zh-CN" sz="2400" b="0" dirty="0">
                <a:solidFill>
                  <a:schemeClr val="tx2"/>
                </a:solidFill>
                <a:latin typeface="+mn-lt"/>
                <a:ea typeface="+mn-ea"/>
                <a:cs typeface="+mn-ea"/>
                <a:sym typeface="+mn-lt"/>
              </a:rPr>
              <a:t>,</a:t>
            </a:r>
            <a:r>
              <a:rPr lang="zh-CN" altLang="en-US" sz="2400" b="0" dirty="0">
                <a:solidFill>
                  <a:schemeClr val="tx2"/>
                </a:solidFill>
                <a:latin typeface="+mn-lt"/>
                <a:ea typeface="+mn-ea"/>
                <a:cs typeface="+mn-ea"/>
                <a:sym typeface="+mn-lt"/>
              </a:rPr>
              <a:t>把工作重点放在农村和社区。重创新发展。创新医防协同、医防融合机制</a:t>
            </a:r>
            <a:r>
              <a:rPr lang="en-US" altLang="zh-CN" sz="2400" b="0" dirty="0">
                <a:solidFill>
                  <a:schemeClr val="tx2"/>
                </a:solidFill>
                <a:latin typeface="+mn-lt"/>
                <a:ea typeface="+mn-ea"/>
                <a:cs typeface="+mn-ea"/>
                <a:sym typeface="+mn-lt"/>
              </a:rPr>
              <a:t>,</a:t>
            </a:r>
            <a:r>
              <a:rPr lang="zh-CN" altLang="en-US" sz="2400" b="0" dirty="0">
                <a:solidFill>
                  <a:schemeClr val="tx2"/>
                </a:solidFill>
                <a:latin typeface="+mn-lt"/>
                <a:ea typeface="+mn-ea"/>
                <a:cs typeface="+mn-ea"/>
                <a:sym typeface="+mn-lt"/>
              </a:rPr>
              <a:t>健全公共生体系</a:t>
            </a:r>
            <a:r>
              <a:rPr lang="en-US" altLang="zh-CN" sz="2400" b="0" dirty="0">
                <a:solidFill>
                  <a:schemeClr val="tx2"/>
                </a:solidFill>
                <a:latin typeface="+mn-lt"/>
                <a:ea typeface="+mn-ea"/>
                <a:cs typeface="+mn-ea"/>
                <a:sym typeface="+mn-lt"/>
              </a:rPr>
              <a:t>,</a:t>
            </a:r>
            <a:r>
              <a:rPr lang="zh-CN" altLang="en-US" sz="2400" b="0" dirty="0">
                <a:solidFill>
                  <a:schemeClr val="tx2"/>
                </a:solidFill>
                <a:latin typeface="+mn-lt"/>
                <a:ea typeface="+mn-ea"/>
                <a:cs typeface="+mn-ea"/>
                <a:sym typeface="+mn-lt"/>
              </a:rPr>
              <a:t>提高重大疫情早发现能力</a:t>
            </a:r>
            <a:r>
              <a:rPr lang="en-US" altLang="zh-CN" sz="2400" b="0" dirty="0">
                <a:solidFill>
                  <a:schemeClr val="tx2"/>
                </a:solidFill>
                <a:latin typeface="+mn-lt"/>
                <a:ea typeface="+mn-ea"/>
                <a:cs typeface="+mn-ea"/>
                <a:sym typeface="+mn-lt"/>
              </a:rPr>
              <a:t>,</a:t>
            </a:r>
            <a:r>
              <a:rPr lang="zh-CN" altLang="en-US" sz="2400" b="0" dirty="0">
                <a:solidFill>
                  <a:schemeClr val="tx2"/>
                </a:solidFill>
                <a:latin typeface="+mn-lt"/>
                <a:ea typeface="+mn-ea"/>
                <a:cs typeface="+mn-ea"/>
                <a:sym typeface="+mn-lt"/>
              </a:rPr>
              <a:t>加强重大疫情防控救治伽系和应急能力建设</a:t>
            </a:r>
            <a:r>
              <a:rPr lang="en-US" altLang="zh-CN" sz="2400" b="0" dirty="0">
                <a:solidFill>
                  <a:schemeClr val="tx2"/>
                </a:solidFill>
                <a:latin typeface="+mn-lt"/>
                <a:ea typeface="+mn-ea"/>
                <a:cs typeface="+mn-ea"/>
                <a:sym typeface="+mn-lt"/>
              </a:rPr>
              <a:t>,</a:t>
            </a:r>
            <a:r>
              <a:rPr lang="zh-CN" altLang="en-US" sz="2400" b="0" dirty="0">
                <a:solidFill>
                  <a:schemeClr val="tx2"/>
                </a:solidFill>
                <a:latin typeface="+mn-lt"/>
                <a:ea typeface="+mn-ea"/>
                <a:cs typeface="+mn-ea"/>
                <a:sym typeface="+mn-lt"/>
              </a:rPr>
              <a:t>有效遏制重大传染性疾病传播。深入开展健康中国行动和爱国卫生运动倡导文明健康生活方式。</a:t>
            </a:r>
            <a:endParaRPr lang="zh-CN" altLang="en-US" dirty="0"/>
          </a:p>
        </p:txBody>
      </p:sp>
      <p:sp>
        <p:nvSpPr>
          <p:cNvPr id="3" name="标题 2">
            <a:extLst>
              <a:ext uri="{FF2B5EF4-FFF2-40B4-BE49-F238E27FC236}">
                <a16:creationId xmlns:a16="http://schemas.microsoft.com/office/drawing/2014/main" id="{92979CF4-B932-4CE5-B15A-8AACE210AE6A}"/>
              </a:ext>
            </a:extLst>
          </p:cNvPr>
          <p:cNvSpPr>
            <a:spLocks noGrp="1"/>
          </p:cNvSpPr>
          <p:nvPr>
            <p:ph type="title" idx="4294967295"/>
          </p:nvPr>
        </p:nvSpPr>
        <p:spPr/>
        <p:txBody>
          <a:bodyPr/>
          <a:lstStyle/>
          <a:p>
            <a:endParaRPr lang="zh-CN" altLang="en-US" dirty="0"/>
          </a:p>
        </p:txBody>
      </p:sp>
    </p:spTree>
    <p:extLst>
      <p:ext uri="{BB962C8B-B14F-4D97-AF65-F5344CB8AC3E}">
        <p14:creationId xmlns:p14="http://schemas.microsoft.com/office/powerpoint/2010/main" val="3270440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C6AA686-F26A-438E-8B49-7E6345295B0E}"/>
              </a:ext>
            </a:extLst>
          </p:cNvPr>
          <p:cNvSpPr>
            <a:spLocks noGrp="1"/>
          </p:cNvSpPr>
          <p:nvPr>
            <p:ph type="body" idx="4294967295"/>
          </p:nvPr>
        </p:nvSpPr>
        <p:spPr>
          <a:xfrm>
            <a:off x="0" y="1268413"/>
            <a:ext cx="10972800" cy="4738687"/>
          </a:xfrm>
        </p:spPr>
        <p:txBody>
          <a:bodyPr>
            <a:normAutofit/>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（一）法律法规的本质</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马克思主义认为法律的本质有以下几个特点：“法律是统治阶级意志的体现；是上升为国家意志的统治阶级意志；归根结底是由统治阶级的物质生活条件所决定的。”</a:t>
            </a:r>
          </a:p>
        </p:txBody>
      </p:sp>
      <p:sp>
        <p:nvSpPr>
          <p:cNvPr id="3" name="标题 2">
            <a:extLst>
              <a:ext uri="{FF2B5EF4-FFF2-40B4-BE49-F238E27FC236}">
                <a16:creationId xmlns:a16="http://schemas.microsoft.com/office/drawing/2014/main" id="{8A3C0D7F-4F8F-4F6B-9B5A-D02B63E4A412}"/>
              </a:ext>
            </a:extLst>
          </p:cNvPr>
          <p:cNvSpPr>
            <a:spLocks noGrp="1"/>
          </p:cNvSpPr>
          <p:nvPr>
            <p:ph type="title" idx="4294967295"/>
          </p:nvPr>
        </p:nvSpPr>
        <p:spPr>
          <a:xfrm>
            <a:off x="0" y="333375"/>
            <a:ext cx="10972800" cy="863600"/>
          </a:xfrm>
        </p:spPr>
        <p:txBody>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二、法律法规的本质、特征和职能</a:t>
            </a:r>
            <a:endParaRPr lang="zh-CN" altLang="en-US" b="0" dirty="0">
              <a:latin typeface="+mn-lt"/>
              <a:ea typeface="+mn-ea"/>
              <a:cs typeface="+mn-ea"/>
              <a:sym typeface="+mn-lt"/>
            </a:endParaRPr>
          </a:p>
        </p:txBody>
      </p:sp>
    </p:spTree>
    <p:extLst>
      <p:ext uri="{BB962C8B-B14F-4D97-AF65-F5344CB8AC3E}">
        <p14:creationId xmlns:p14="http://schemas.microsoft.com/office/powerpoint/2010/main" val="19669035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D7AC08A-8D47-4C90-B7CD-151CF9CC377A}"/>
              </a:ext>
            </a:extLst>
          </p:cNvPr>
          <p:cNvSpPr>
            <a:spLocks noGrp="1"/>
          </p:cNvSpPr>
          <p:nvPr>
            <p:ph type="body" idx="4294967295"/>
          </p:nvPr>
        </p:nvSpPr>
        <p:spPr>
          <a:xfrm>
            <a:off x="0" y="237995"/>
            <a:ext cx="11849622" cy="5769105"/>
          </a:xfrm>
        </p:spPr>
        <p:txBody>
          <a:bodyPr>
            <a:normAutofit/>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（二）促进和规范社会工作发展的法规与政策</a:t>
            </a:r>
          </a:p>
        </p:txBody>
      </p:sp>
      <p:graphicFrame>
        <p:nvGraphicFramePr>
          <p:cNvPr id="2" name="表格 1">
            <a:extLst>
              <a:ext uri="{FF2B5EF4-FFF2-40B4-BE49-F238E27FC236}">
                <a16:creationId xmlns:a16="http://schemas.microsoft.com/office/drawing/2014/main" id="{C8D575EB-24AF-457F-B469-DF41DAAF4AC7}"/>
              </a:ext>
            </a:extLst>
          </p:cNvPr>
          <p:cNvGraphicFramePr>
            <a:graphicFrameLocks noGrp="1"/>
          </p:cNvGraphicFramePr>
          <p:nvPr>
            <p:extLst>
              <p:ext uri="{D42A27DB-BD31-4B8C-83A1-F6EECF244321}">
                <p14:modId xmlns:p14="http://schemas.microsoft.com/office/powerpoint/2010/main" val="2344053569"/>
              </p:ext>
            </p:extLst>
          </p:nvPr>
        </p:nvGraphicFramePr>
        <p:xfrm>
          <a:off x="342378" y="760944"/>
          <a:ext cx="11507244" cy="5246156"/>
        </p:xfrm>
        <a:graphic>
          <a:graphicData uri="http://schemas.openxmlformats.org/drawingml/2006/table">
            <a:tbl>
              <a:tblPr firstRow="1" firstCol="1" bandRow="1">
                <a:tableStyleId>{5C22544A-7EE6-4342-B048-85BDC9FD1C3A}</a:tableStyleId>
              </a:tblPr>
              <a:tblGrid>
                <a:gridCol w="1210849">
                  <a:extLst>
                    <a:ext uri="{9D8B030D-6E8A-4147-A177-3AD203B41FA5}">
                      <a16:colId xmlns:a16="http://schemas.microsoft.com/office/drawing/2014/main" val="3542444665"/>
                    </a:ext>
                  </a:extLst>
                </a:gridCol>
                <a:gridCol w="6460647">
                  <a:extLst>
                    <a:ext uri="{9D8B030D-6E8A-4147-A177-3AD203B41FA5}">
                      <a16:colId xmlns:a16="http://schemas.microsoft.com/office/drawing/2014/main" val="201291001"/>
                    </a:ext>
                  </a:extLst>
                </a:gridCol>
                <a:gridCol w="3835748">
                  <a:extLst>
                    <a:ext uri="{9D8B030D-6E8A-4147-A177-3AD203B41FA5}">
                      <a16:colId xmlns:a16="http://schemas.microsoft.com/office/drawing/2014/main" val="3125465815"/>
                    </a:ext>
                  </a:extLst>
                </a:gridCol>
              </a:tblGrid>
              <a:tr h="270917">
                <a:tc>
                  <a:txBody>
                    <a:bodyPr/>
                    <a:lstStyle/>
                    <a:p>
                      <a:pPr algn="l">
                        <a:lnSpc>
                          <a:spcPct val="115000"/>
                        </a:lnSpc>
                        <a:spcAft>
                          <a:spcPts val="0"/>
                        </a:spcAft>
                      </a:pPr>
                      <a:r>
                        <a:rPr lang="zh-CN" sz="1200" kern="100">
                          <a:effectLst/>
                        </a:rPr>
                        <a:t>时间</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颁布主体</a:t>
                      </a:r>
                      <a:r>
                        <a:rPr lang="en-US" sz="1200" kern="100">
                          <a:effectLst/>
                        </a:rPr>
                        <a:t>/</a:t>
                      </a:r>
                      <a:r>
                        <a:rPr lang="zh-CN" sz="1200" kern="100">
                          <a:effectLst/>
                        </a:rPr>
                        <a:t>政策文件</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要点</a:t>
                      </a:r>
                      <a:r>
                        <a:rPr lang="en-US" sz="1200" kern="100">
                          <a:effectLst/>
                        </a:rPr>
                        <a:t>/</a:t>
                      </a:r>
                      <a:r>
                        <a:rPr lang="zh-CN" sz="1200" kern="100">
                          <a:effectLst/>
                        </a:rPr>
                        <a:t>意愿</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2195780077"/>
                  </a:ext>
                </a:extLst>
              </a:tr>
              <a:tr h="270917">
                <a:tc>
                  <a:txBody>
                    <a:bodyPr/>
                    <a:lstStyle/>
                    <a:p>
                      <a:pPr algn="l">
                        <a:lnSpc>
                          <a:spcPct val="115000"/>
                        </a:lnSpc>
                        <a:spcAft>
                          <a:spcPts val="0"/>
                        </a:spcAft>
                      </a:pPr>
                      <a:r>
                        <a:rPr lang="en-US" sz="1200" kern="100">
                          <a:effectLst/>
                        </a:rPr>
                        <a:t>2006</a:t>
                      </a:r>
                      <a:r>
                        <a:rPr lang="zh-CN" sz="1200" kern="100">
                          <a:effectLst/>
                        </a:rPr>
                        <a:t>年</a:t>
                      </a:r>
                      <a:r>
                        <a:rPr lang="en-US" sz="1200" kern="100">
                          <a:effectLst/>
                        </a:rPr>
                        <a:t>10</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党的十六届六中全会</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第一明确提出建设宏大的社会工作人才队伍</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88997705"/>
                  </a:ext>
                </a:extLst>
              </a:tr>
              <a:tr h="557424">
                <a:tc>
                  <a:txBody>
                    <a:bodyPr/>
                    <a:lstStyle/>
                    <a:p>
                      <a:pPr algn="l">
                        <a:lnSpc>
                          <a:spcPct val="115000"/>
                        </a:lnSpc>
                        <a:spcAft>
                          <a:spcPts val="0"/>
                        </a:spcAft>
                      </a:pPr>
                      <a:r>
                        <a:rPr lang="en-US" sz="1200" kern="100">
                          <a:effectLst/>
                        </a:rPr>
                        <a:t>2007</a:t>
                      </a:r>
                      <a:r>
                        <a:rPr lang="zh-CN" sz="1200" kern="100">
                          <a:effectLst/>
                        </a:rPr>
                        <a:t>年</a:t>
                      </a:r>
                      <a:r>
                        <a:rPr lang="en-US" sz="1200" kern="100">
                          <a:effectLst/>
                        </a:rPr>
                        <a:t>2</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nSpc>
                          <a:spcPct val="115000"/>
                        </a:lnSpc>
                      </a:pPr>
                      <a:r>
                        <a:rPr lang="zh-CN" sz="1200" kern="100">
                          <a:effectLst/>
                        </a:rPr>
                        <a:t>民政部发布《关于开展社会工作人才队伍建设试点工作的通知》</a:t>
                      </a:r>
                      <a:endParaRPr lang="zh-CN" sz="1200">
                        <a:effectLst/>
                        <a:latin typeface="Times New Roman" panose="02020603050405020304" pitchFamily="18" charset="0"/>
                        <a:ea typeface="宋体" panose="02010600030101010101" pitchFamily="2" charset="-122"/>
                        <a:cs typeface="宋体" panose="02010600030101010101" pitchFamily="2" charset="-122"/>
                      </a:endParaRPr>
                    </a:p>
                  </a:txBody>
                  <a:tcPr marL="58891" marR="58891" marT="0" marB="0"/>
                </a:tc>
                <a:tc>
                  <a:txBody>
                    <a:bodyPr/>
                    <a:lstStyle/>
                    <a:p>
                      <a:pPr>
                        <a:lnSpc>
                          <a:spcPct val="115000"/>
                        </a:lnSpc>
                      </a:pPr>
                      <a:r>
                        <a:rPr lang="zh-CN" sz="1200" kern="100">
                          <a:effectLst/>
                        </a:rPr>
                        <a:t>优先在省会城市、计划单列市开展社会工作人才队伍建设试点工作</a:t>
                      </a:r>
                      <a:endParaRPr lang="zh-CN" sz="1200">
                        <a:effectLst/>
                        <a:latin typeface="Times New Roman" panose="02020603050405020304" pitchFamily="18" charset="0"/>
                        <a:ea typeface="宋体" panose="02010600030101010101" pitchFamily="2" charset="-122"/>
                        <a:cs typeface="宋体" panose="02010600030101010101" pitchFamily="2" charset="-122"/>
                      </a:endParaRPr>
                    </a:p>
                  </a:txBody>
                  <a:tcPr marL="58891" marR="58891" marT="0" marB="0"/>
                </a:tc>
                <a:extLst>
                  <a:ext uri="{0D108BD9-81ED-4DB2-BD59-A6C34878D82A}">
                    <a16:rowId xmlns:a16="http://schemas.microsoft.com/office/drawing/2014/main" val="3452658484"/>
                  </a:ext>
                </a:extLst>
              </a:tr>
              <a:tr h="270917">
                <a:tc>
                  <a:txBody>
                    <a:bodyPr/>
                    <a:lstStyle/>
                    <a:p>
                      <a:pPr algn="l">
                        <a:lnSpc>
                          <a:spcPct val="115000"/>
                        </a:lnSpc>
                        <a:spcAft>
                          <a:spcPts val="0"/>
                        </a:spcAft>
                      </a:pPr>
                      <a:r>
                        <a:rPr lang="en-US" sz="1200" kern="100">
                          <a:effectLst/>
                        </a:rPr>
                        <a:t>2010</a:t>
                      </a:r>
                      <a:r>
                        <a:rPr lang="zh-CN" sz="1200" kern="100">
                          <a:effectLst/>
                        </a:rPr>
                        <a:t>年</a:t>
                      </a:r>
                      <a:r>
                        <a:rPr lang="en-US" sz="1200" kern="100">
                          <a:effectLst/>
                        </a:rPr>
                        <a:t>6</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中央颁布的《国家中长期人才发展规划纲要</a:t>
                      </a:r>
                      <a:r>
                        <a:rPr lang="en-US" sz="1200" kern="100">
                          <a:effectLst/>
                        </a:rPr>
                        <a:t>(2010—2020</a:t>
                      </a:r>
                      <a:r>
                        <a:rPr lang="zh-CN" sz="1200" kern="100">
                          <a:effectLst/>
                        </a:rPr>
                        <a:t>年</a:t>
                      </a:r>
                      <a:r>
                        <a:rPr lang="en-US" sz="1200" kern="100">
                          <a:effectLst/>
                        </a:rPr>
                        <a:t>)</a:t>
                      </a:r>
                      <a:r>
                        <a:rPr lang="zh-CN" sz="1200" kern="100">
                          <a:effectLst/>
                        </a:rPr>
                        <a:t>》</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奠定了社会工作专业人才在国家发展大局中的重要地位</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2311049169"/>
                  </a:ext>
                </a:extLst>
              </a:tr>
              <a:tr h="562620">
                <a:tc>
                  <a:txBody>
                    <a:bodyPr/>
                    <a:lstStyle/>
                    <a:p>
                      <a:pPr algn="l">
                        <a:lnSpc>
                          <a:spcPct val="115000"/>
                        </a:lnSpc>
                        <a:spcAft>
                          <a:spcPts val="0"/>
                        </a:spcAft>
                      </a:pPr>
                      <a:r>
                        <a:rPr lang="en-US" sz="1200" kern="100">
                          <a:effectLst/>
                        </a:rPr>
                        <a:t>2011</a:t>
                      </a:r>
                      <a:r>
                        <a:rPr lang="zh-CN" sz="1200" kern="100">
                          <a:effectLst/>
                        </a:rPr>
                        <a:t>年</a:t>
                      </a:r>
                      <a:r>
                        <a:rPr lang="en-US" sz="1200" kern="100">
                          <a:effectLst/>
                        </a:rPr>
                        <a:t>11</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dirty="0">
                          <a:effectLst/>
                        </a:rPr>
                        <a:t>中央组织部、中央政法委、民政部等</a:t>
                      </a:r>
                      <a:r>
                        <a:rPr lang="en-US" sz="1200" kern="100" dirty="0">
                          <a:effectLst/>
                        </a:rPr>
                        <a:t>18</a:t>
                      </a:r>
                      <a:r>
                        <a:rPr lang="zh-CN" sz="1200" kern="100" dirty="0">
                          <a:effectLst/>
                        </a:rPr>
                        <a:t>个部门和群团组织联合发布了《关于加强社会工作专业人才队伍建设的意见》</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在社会工作专业教育、职业道德、专业培训等方面做出规定</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3222656622"/>
                  </a:ext>
                </a:extLst>
              </a:tr>
              <a:tr h="854322">
                <a:tc>
                  <a:txBody>
                    <a:bodyPr/>
                    <a:lstStyle/>
                    <a:p>
                      <a:pPr algn="l">
                        <a:lnSpc>
                          <a:spcPct val="115000"/>
                        </a:lnSpc>
                        <a:spcAft>
                          <a:spcPts val="0"/>
                        </a:spcAft>
                      </a:pPr>
                      <a:r>
                        <a:rPr lang="en-US" sz="1200" kern="100">
                          <a:effectLst/>
                        </a:rPr>
                        <a:t>2012</a:t>
                      </a:r>
                      <a:r>
                        <a:rPr lang="zh-CN" sz="1200" kern="100">
                          <a:effectLst/>
                        </a:rPr>
                        <a:t>年</a:t>
                      </a:r>
                      <a:r>
                        <a:rPr lang="en-US" sz="1200" kern="100">
                          <a:effectLst/>
                        </a:rPr>
                        <a:t>4</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中央组织部、中央政法委、民政部等</a:t>
                      </a:r>
                      <a:r>
                        <a:rPr lang="en-US" sz="1200" kern="100">
                          <a:effectLst/>
                        </a:rPr>
                        <a:t>19</a:t>
                      </a:r>
                      <a:r>
                        <a:rPr lang="zh-CN" sz="1200" kern="100">
                          <a:effectLst/>
                        </a:rPr>
                        <a:t>个部门和群团组织根据《中共中央关于构建社会主义和谐社会若干重大问题的决定》等文件，出台《社会工作专业人才队伍建设中长期规划（</a:t>
                      </a:r>
                      <a:r>
                        <a:rPr lang="en-US" sz="1200" kern="100">
                          <a:effectLst/>
                        </a:rPr>
                        <a:t>2011-2020</a:t>
                      </a:r>
                      <a:r>
                        <a:rPr lang="zh-CN" sz="1200" kern="100">
                          <a:effectLst/>
                        </a:rPr>
                        <a:t>年）》</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明确了当前和今后一个时期我国社会工作发展的指导思想、基本原则、目标任务和主要措施</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3040951972"/>
                  </a:ext>
                </a:extLst>
              </a:tr>
              <a:tr h="270917">
                <a:tc>
                  <a:txBody>
                    <a:bodyPr/>
                    <a:lstStyle/>
                    <a:p>
                      <a:pPr algn="l">
                        <a:lnSpc>
                          <a:spcPct val="115000"/>
                        </a:lnSpc>
                        <a:spcAft>
                          <a:spcPts val="0"/>
                        </a:spcAft>
                      </a:pPr>
                      <a:r>
                        <a:rPr lang="en-US" sz="1200" kern="100">
                          <a:effectLst/>
                        </a:rPr>
                        <a:t>2012</a:t>
                      </a:r>
                      <a:r>
                        <a:rPr lang="zh-CN" sz="1200" kern="100">
                          <a:effectLst/>
                        </a:rPr>
                        <a:t>年</a:t>
                      </a:r>
                      <a:r>
                        <a:rPr lang="en-US" sz="1200" kern="100">
                          <a:effectLst/>
                        </a:rPr>
                        <a:t>11</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民政部、财政部出台《关于政府购买社会工作服务的指导意见》</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规定了主体、对象、范围、购买程序，要求等</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154514969"/>
                  </a:ext>
                </a:extLst>
              </a:tr>
              <a:tr h="270917">
                <a:tc>
                  <a:txBody>
                    <a:bodyPr/>
                    <a:lstStyle/>
                    <a:p>
                      <a:pPr algn="l">
                        <a:lnSpc>
                          <a:spcPct val="115000"/>
                        </a:lnSpc>
                        <a:spcAft>
                          <a:spcPts val="0"/>
                        </a:spcAft>
                      </a:pPr>
                      <a:r>
                        <a:rPr lang="en-US" sz="1200" kern="100">
                          <a:effectLst/>
                        </a:rPr>
                        <a:t>2014 </a:t>
                      </a:r>
                      <a:r>
                        <a:rPr lang="zh-CN" sz="1200" kern="100">
                          <a:effectLst/>
                        </a:rPr>
                        <a:t>年</a:t>
                      </a:r>
                      <a:r>
                        <a:rPr lang="en-US" sz="1200" kern="100">
                          <a:effectLst/>
                        </a:rPr>
                        <a:t> 4 </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民政部出台了《关干进一步加快推进民办社会工作服务机构发展的意见》</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推动社会工作服务机构的发展</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1173178482"/>
                  </a:ext>
                </a:extLst>
              </a:tr>
              <a:tr h="270917">
                <a:tc>
                  <a:txBody>
                    <a:bodyPr/>
                    <a:lstStyle/>
                    <a:p>
                      <a:pPr algn="l">
                        <a:lnSpc>
                          <a:spcPct val="115000"/>
                        </a:lnSpc>
                        <a:spcAft>
                          <a:spcPts val="0"/>
                        </a:spcAft>
                      </a:pPr>
                      <a:r>
                        <a:rPr lang="en-US" sz="1200" kern="100">
                          <a:effectLst/>
                        </a:rPr>
                        <a:t>2014</a:t>
                      </a:r>
                      <a:r>
                        <a:rPr lang="zh-CN" sz="1200" kern="100">
                          <a:effectLst/>
                        </a:rPr>
                        <a:t>年</a:t>
                      </a:r>
                      <a:r>
                        <a:rPr lang="en-US" sz="1200" kern="100">
                          <a:effectLst/>
                        </a:rPr>
                        <a:t>12</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民政部发布《社会工作服务项目绩效评估指南》和《儿童社会工作服务指南》</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社会工作评估领域、儿童服务领域的行业标准</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717551007"/>
                  </a:ext>
                </a:extLst>
              </a:tr>
              <a:tr h="270917">
                <a:tc>
                  <a:txBody>
                    <a:bodyPr/>
                    <a:lstStyle/>
                    <a:p>
                      <a:pPr algn="l">
                        <a:lnSpc>
                          <a:spcPct val="115000"/>
                        </a:lnSpc>
                        <a:spcAft>
                          <a:spcPts val="0"/>
                        </a:spcAft>
                      </a:pPr>
                      <a:r>
                        <a:rPr lang="en-US" sz="1200" kern="100">
                          <a:effectLst/>
                        </a:rPr>
                        <a:t>2016</a:t>
                      </a:r>
                      <a:r>
                        <a:rPr lang="zh-CN" sz="1200" kern="100">
                          <a:effectLst/>
                        </a:rPr>
                        <a:t>年</a:t>
                      </a:r>
                      <a:r>
                        <a:rPr lang="en-US" sz="1200" kern="100">
                          <a:effectLst/>
                        </a:rPr>
                        <a:t>2</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民政部发布《老年社会工作服务指南》</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老年工作领域的行业标准</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681031518"/>
                  </a:ext>
                </a:extLst>
              </a:tr>
              <a:tr h="270917">
                <a:tc>
                  <a:txBody>
                    <a:bodyPr/>
                    <a:lstStyle/>
                    <a:p>
                      <a:pPr algn="l">
                        <a:lnSpc>
                          <a:spcPct val="115000"/>
                        </a:lnSpc>
                        <a:spcAft>
                          <a:spcPts val="0"/>
                        </a:spcAft>
                      </a:pPr>
                      <a:r>
                        <a:rPr lang="en-US" sz="1200" kern="100">
                          <a:effectLst/>
                        </a:rPr>
                        <a:t>2016</a:t>
                      </a:r>
                      <a:r>
                        <a:rPr lang="zh-CN" sz="1200" kern="100">
                          <a:effectLst/>
                        </a:rPr>
                        <a:t>年</a:t>
                      </a:r>
                      <a:r>
                        <a:rPr lang="en-US" sz="1200" kern="100">
                          <a:effectLst/>
                        </a:rPr>
                        <a:t>9</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中华人民共和国慈善法</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关于公益慈善行业的立法</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2608032350"/>
                  </a:ext>
                </a:extLst>
              </a:tr>
              <a:tr h="562620">
                <a:tc>
                  <a:txBody>
                    <a:bodyPr/>
                    <a:lstStyle/>
                    <a:p>
                      <a:pPr algn="l">
                        <a:lnSpc>
                          <a:spcPct val="115000"/>
                        </a:lnSpc>
                        <a:spcAft>
                          <a:spcPts val="0"/>
                        </a:spcAft>
                      </a:pPr>
                      <a:r>
                        <a:rPr lang="en-US" sz="1200" kern="100">
                          <a:effectLst/>
                        </a:rPr>
                        <a:t>2018</a:t>
                      </a:r>
                      <a:r>
                        <a:rPr lang="zh-CN" sz="1200" kern="100">
                          <a:effectLst/>
                        </a:rPr>
                        <a:t>年</a:t>
                      </a:r>
                      <a:r>
                        <a:rPr lang="en-US" sz="1200" kern="100">
                          <a:effectLst/>
                        </a:rPr>
                        <a:t>3</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人力资源社会保障部、民政部联合印发了《高级社会工作师评价办法》</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完善社会工作人才队伍体系，提高服务水平，促进制度的完善和发展</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3458237543"/>
                  </a:ext>
                </a:extLst>
              </a:tr>
              <a:tr h="270917">
                <a:tc>
                  <a:txBody>
                    <a:bodyPr/>
                    <a:lstStyle/>
                    <a:p>
                      <a:pPr algn="l">
                        <a:lnSpc>
                          <a:spcPct val="115000"/>
                        </a:lnSpc>
                        <a:spcAft>
                          <a:spcPts val="0"/>
                        </a:spcAft>
                      </a:pPr>
                      <a:r>
                        <a:rPr lang="en-US" sz="1200" kern="100">
                          <a:effectLst/>
                        </a:rPr>
                        <a:t>2020</a:t>
                      </a:r>
                      <a:r>
                        <a:rPr lang="zh-CN" sz="1200" kern="100">
                          <a:effectLst/>
                        </a:rPr>
                        <a:t>年</a:t>
                      </a:r>
                      <a:r>
                        <a:rPr lang="en-US" sz="1200" kern="100">
                          <a:effectLst/>
                        </a:rPr>
                        <a:t>7</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中华人民共和国社区矫正法</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推进和规范社区矫正工作</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232135507"/>
                  </a:ext>
                </a:extLst>
              </a:tr>
              <a:tr h="270917">
                <a:tc>
                  <a:txBody>
                    <a:bodyPr/>
                    <a:lstStyle/>
                    <a:p>
                      <a:pPr algn="l">
                        <a:lnSpc>
                          <a:spcPct val="115000"/>
                        </a:lnSpc>
                        <a:spcAft>
                          <a:spcPts val="0"/>
                        </a:spcAft>
                      </a:pPr>
                      <a:r>
                        <a:rPr lang="en-US" sz="1200" kern="100">
                          <a:effectLst/>
                        </a:rPr>
                        <a:t>2020</a:t>
                      </a:r>
                      <a:r>
                        <a:rPr lang="zh-CN" sz="1200" kern="100">
                          <a:effectLst/>
                        </a:rPr>
                        <a:t>年</a:t>
                      </a:r>
                      <a:r>
                        <a:rPr lang="en-US" sz="1200" kern="100">
                          <a:effectLst/>
                        </a:rPr>
                        <a:t>8</a:t>
                      </a:r>
                      <a:r>
                        <a:rPr lang="zh-CN" sz="1200" kern="100">
                          <a:effectLst/>
                        </a:rPr>
                        <a:t>月</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a:effectLst/>
                        </a:rPr>
                        <a:t>中共中央办公厅、国务院办公厅《关于改革完善社会救助制度的意见》</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tc>
                  <a:txBody>
                    <a:bodyPr/>
                    <a:lstStyle/>
                    <a:p>
                      <a:pPr algn="l">
                        <a:lnSpc>
                          <a:spcPct val="115000"/>
                        </a:lnSpc>
                        <a:spcAft>
                          <a:spcPts val="0"/>
                        </a:spcAft>
                      </a:pPr>
                      <a:r>
                        <a:rPr lang="zh-CN" sz="1200" kern="100" dirty="0">
                          <a:effectLst/>
                        </a:rPr>
                        <a:t>统筹发展社会救助体系，巩固脱贫攻坚成果</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8891" marR="58891" marT="0" marB="0"/>
                </a:tc>
                <a:extLst>
                  <a:ext uri="{0D108BD9-81ED-4DB2-BD59-A6C34878D82A}">
                    <a16:rowId xmlns:a16="http://schemas.microsoft.com/office/drawing/2014/main" val="1686961766"/>
                  </a:ext>
                </a:extLst>
              </a:tr>
            </a:tbl>
          </a:graphicData>
        </a:graphic>
      </p:graphicFrame>
    </p:spTree>
    <p:extLst>
      <p:ext uri="{BB962C8B-B14F-4D97-AF65-F5344CB8AC3E}">
        <p14:creationId xmlns:p14="http://schemas.microsoft.com/office/powerpoint/2010/main" val="28270638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3DE86E1-FE02-4116-BA7B-48E565409CE8}"/>
              </a:ext>
            </a:extLst>
          </p:cNvPr>
          <p:cNvSpPr>
            <a:spLocks noGrp="1"/>
          </p:cNvSpPr>
          <p:nvPr>
            <p:ph type="body" idx="4294967295"/>
          </p:nvPr>
        </p:nvSpPr>
        <p:spPr>
          <a:xfrm>
            <a:off x="0" y="1268413"/>
            <a:ext cx="10972800" cy="4738687"/>
          </a:xfrm>
        </p:spPr>
        <p:txBody>
          <a:bodyPr>
            <a:normAutofit fontScale="85000" lnSpcReduction="10000"/>
          </a:bodyPr>
          <a:lstStyle/>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（三）主要业务领域相关的法规与政策</a:t>
            </a:r>
          </a:p>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社会救助法规与政策</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扶贫助困是社会工作自产生之初就存在的主要任务之一，社会救助的法规与政策包括城乡居民最低生活保障、就业、医疗、住房、教育、灾后等领域的救助工作，也包括法律援助、临时救助等。</a:t>
            </a:r>
          </a:p>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社会优抚法规与政策</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主要针对军人和烈士家属，用以维护军队稳定，巩固国防建设。</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主要包括烈士褒扬、抚恤优待、退伍军人安置、军队离退休干部安置等相关的法规和政策，做好优抚工作，对于密切军民关系，促进经济发展和保持社会稳定具有十分重要的意义。</a:t>
            </a:r>
          </a:p>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妇女、未成年人、老年人、残疾人保障法规与政策</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主要是指针对妇女、儿童、老年人和残疾人等，颁布的一些针对他们权益的法规和政策，旨在保护这些特定人群的权益，为他们提供专门的社会福利服务。</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37568567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112A0F44-4A7F-4F00-9678-ED3CB409EA9E}"/>
              </a:ext>
            </a:extLst>
          </p:cNvPr>
          <p:cNvSpPr>
            <a:spLocks noGrp="1"/>
          </p:cNvSpPr>
          <p:nvPr>
            <p:ph type="body" idx="4294967295"/>
          </p:nvPr>
        </p:nvSpPr>
        <p:spPr>
          <a:xfrm>
            <a:off x="0" y="1268413"/>
            <a:ext cx="10972800" cy="4738687"/>
          </a:xfrm>
        </p:spPr>
        <p:txBody>
          <a:bodyPr>
            <a:normAutofit fontScale="92500" lnSpcReduction="10000"/>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4.</a:t>
            </a:r>
            <a:r>
              <a:rPr kumimoji="0" lang="zh-CN" altLang="zh-CN" sz="2400" b="0" kern="1200" dirty="0">
                <a:solidFill>
                  <a:schemeClr val="tx2"/>
                </a:solidFill>
                <a:effectLst/>
                <a:latin typeface="+mn-lt"/>
                <a:ea typeface="+mn-ea"/>
                <a:cs typeface="+mn-ea"/>
                <a:sym typeface="+mn-lt"/>
              </a:rPr>
              <a:t>劳动保障法规与政策</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劳动和社会保障权利是公民的基本权利，其相关法规与政策的设立是为了规范和调整劳动关系和社会保障关系，关系到广大人民的切身利益，也是实现经济发展和社会进步的一个基本因素。</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5.</a:t>
            </a:r>
            <a:r>
              <a:rPr kumimoji="0" lang="zh-CN" altLang="zh-CN" sz="2400" b="0" kern="1200" dirty="0">
                <a:solidFill>
                  <a:schemeClr val="tx2"/>
                </a:solidFill>
                <a:effectLst/>
                <a:latin typeface="+mn-lt"/>
                <a:ea typeface="+mn-ea"/>
                <a:cs typeface="+mn-ea"/>
                <a:sym typeface="+mn-lt"/>
              </a:rPr>
              <a:t>医疗卫生法规与政策</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医疗卫生法规与政策旨在改善人们工作、学习和生活环境的卫生状况，科普和预防疾病的产生，增加医疗卫生投入，兴建医务设施，培训医疗卫生相关领域的人才，提高国民健康水平。</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6.</a:t>
            </a:r>
            <a:r>
              <a:rPr kumimoji="0" lang="zh-CN" altLang="zh-CN" sz="2400" b="0" kern="1200" dirty="0">
                <a:solidFill>
                  <a:schemeClr val="tx2"/>
                </a:solidFill>
                <a:effectLst/>
                <a:latin typeface="+mn-lt"/>
                <a:ea typeface="+mn-ea"/>
                <a:cs typeface="+mn-ea"/>
                <a:sym typeface="+mn-lt"/>
              </a:rPr>
              <a:t>婚姻家庭法规与政策</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婚姻和家庭关系仍然是现代生活中的重要组成单位，也是社会工作的重要工作领域，社会工作者主要依据有关婚姻、家庭关系、收养、遗产继承等方面的法规和政策开展社会工作专业服务。</a:t>
            </a:r>
          </a:p>
        </p:txBody>
      </p:sp>
    </p:spTree>
    <p:extLst>
      <p:ext uri="{BB962C8B-B14F-4D97-AF65-F5344CB8AC3E}">
        <p14:creationId xmlns:p14="http://schemas.microsoft.com/office/powerpoint/2010/main" val="38924171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41437A4-F6F2-4263-83AE-628BD7505255}"/>
              </a:ext>
            </a:extLst>
          </p:cNvPr>
          <p:cNvSpPr>
            <a:spLocks noGrp="1"/>
          </p:cNvSpPr>
          <p:nvPr>
            <p:ph type="body" idx="4294967295"/>
          </p:nvPr>
        </p:nvSpPr>
        <p:spPr>
          <a:xfrm>
            <a:off x="0" y="1268413"/>
            <a:ext cx="10972800" cy="4738687"/>
          </a:xfrm>
        </p:spPr>
        <p:txBody>
          <a:bodyPr>
            <a:normAutofit fontScale="70000" lnSpcReduction="20000"/>
          </a:bodyPr>
          <a:lstStyle/>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7.</a:t>
            </a:r>
            <a:r>
              <a:rPr kumimoji="0" lang="zh-CN" altLang="zh-CN" sz="2400" b="0" kern="1200" dirty="0">
                <a:solidFill>
                  <a:schemeClr val="tx2"/>
                </a:solidFill>
                <a:effectLst/>
                <a:latin typeface="+mn-lt"/>
                <a:ea typeface="+mn-ea"/>
                <a:cs typeface="+mn-ea"/>
                <a:sym typeface="+mn-lt"/>
              </a:rPr>
              <a:t>社区组织与管理法规与政策</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是指国家制定的一系列有关社区建设和社区发展的法律、地方性法规和地方性政府的规范性文件，包括城市居民自治、农村居民自治和城乡社区建设等方面的法规与政策。</a:t>
            </a:r>
          </a:p>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8.</a:t>
            </a:r>
            <a:r>
              <a:rPr kumimoji="0" lang="zh-CN" altLang="zh-CN" sz="2400" b="0" kern="1200" dirty="0">
                <a:solidFill>
                  <a:schemeClr val="tx2"/>
                </a:solidFill>
                <a:effectLst/>
                <a:latin typeface="+mn-lt"/>
                <a:ea typeface="+mn-ea"/>
                <a:cs typeface="+mn-ea"/>
                <a:sym typeface="+mn-lt"/>
              </a:rPr>
              <a:t>人民调解、信访工作法规与政策</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调解和信访都是具有中国特色的重要制度设计，旨在将社会工作者作为桥梁和渠道与当事人（或双方）进行沟通，通过排解疏导、说服教育，上情下达等方法，解决社会问题，化解社会矛盾。</a:t>
            </a:r>
          </a:p>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9.</a:t>
            </a:r>
            <a:r>
              <a:rPr kumimoji="0" lang="zh-CN" altLang="zh-CN" sz="2400" b="0" kern="1200" dirty="0">
                <a:solidFill>
                  <a:schemeClr val="tx2"/>
                </a:solidFill>
                <a:effectLst/>
                <a:latin typeface="+mn-lt"/>
                <a:ea typeface="+mn-ea"/>
                <a:cs typeface="+mn-ea"/>
                <a:sym typeface="+mn-lt"/>
              </a:rPr>
              <a:t>社会团体和公益事业法规与政策</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公益慈善事业的发展对于社会和公民个体来说有着重要的意义，它在促进社会公平、维护社会稳定方面发挥着重要的作用，各类社会团体、</a:t>
            </a:r>
            <a:r>
              <a:rPr kumimoji="0" lang="en-US" altLang="zh-CN" sz="2400" b="0" kern="1200" dirty="0">
                <a:solidFill>
                  <a:schemeClr val="tx2"/>
                </a:solidFill>
                <a:effectLst/>
                <a:latin typeface="+mn-lt"/>
                <a:ea typeface="+mn-ea"/>
                <a:cs typeface="+mn-ea"/>
                <a:sym typeface="+mn-lt"/>
              </a:rPr>
              <a:t>NGO</a:t>
            </a:r>
            <a:r>
              <a:rPr kumimoji="0" lang="zh-CN" altLang="zh-CN" sz="2400" b="0" kern="1200" dirty="0">
                <a:solidFill>
                  <a:schemeClr val="tx2"/>
                </a:solidFill>
                <a:effectLst/>
                <a:latin typeface="+mn-lt"/>
                <a:ea typeface="+mn-ea"/>
                <a:cs typeface="+mn-ea"/>
                <a:sym typeface="+mn-lt"/>
              </a:rPr>
              <a:t>、基金会的发展提供了多元的社会服务。</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相关法规与政策主要包括慈善法、非政府组织管理办法、志愿服务条例等。</a:t>
            </a:r>
          </a:p>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10.</a:t>
            </a:r>
            <a:r>
              <a:rPr kumimoji="0" lang="zh-CN" altLang="zh-CN" sz="2400" b="0" kern="1200" dirty="0">
                <a:solidFill>
                  <a:schemeClr val="tx2"/>
                </a:solidFill>
                <a:effectLst/>
                <a:latin typeface="+mn-lt"/>
                <a:ea typeface="+mn-ea"/>
                <a:cs typeface="+mn-ea"/>
                <a:sym typeface="+mn-lt"/>
              </a:rPr>
              <a:t>我国社会保险的法规与政策</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包括养老、医疗、失业、工伤、生育保险等方面的法规与政策，用来保障劳动者在丧失劳动能力或因其他原因不能劳动或暂时中断劳动时，从国家、社会和其所在单位获得帮助和补偿。</a:t>
            </a:r>
          </a:p>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11.</a:t>
            </a:r>
            <a:r>
              <a:rPr kumimoji="0" lang="zh-CN" altLang="zh-CN" sz="2400" b="0" kern="1200" dirty="0">
                <a:solidFill>
                  <a:schemeClr val="tx2"/>
                </a:solidFill>
                <a:effectLst/>
                <a:latin typeface="+mn-lt"/>
                <a:ea typeface="+mn-ea"/>
                <a:cs typeface="+mn-ea"/>
                <a:sym typeface="+mn-lt"/>
              </a:rPr>
              <a:t>社区矫正与禁毒法规与政策</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是我国控制偏差行为和维护社会秩序的重要领域，</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39152748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D624B87-F292-4388-A240-4B75287CA8AA}"/>
              </a:ext>
            </a:extLst>
          </p:cNvPr>
          <p:cNvSpPr>
            <a:spLocks noGrp="1"/>
          </p:cNvSpPr>
          <p:nvPr>
            <p:ph type="body" idx="4294967295"/>
          </p:nvPr>
        </p:nvSpPr>
        <p:spPr/>
        <p:txBody>
          <a:bodyPr/>
          <a:lstStyle/>
          <a:p>
            <a:pPr lvl="0">
              <a:lnSpc>
                <a:spcPct val="120000"/>
              </a:lnSpc>
              <a:spcBef>
                <a:spcPct val="5000"/>
              </a:spcBef>
              <a:spcAft>
                <a:spcPts val="5"/>
              </a:spcAft>
            </a:pPr>
            <a:r>
              <a:rPr kumimoji="0" lang="zh-CN" altLang="zh-CN" sz="2400" b="0" kern="1200">
                <a:solidFill>
                  <a:schemeClr val="tx2"/>
                </a:solidFill>
                <a:effectLst/>
                <a:latin typeface="+mn-lt"/>
                <a:ea typeface="+mn-ea"/>
                <a:cs typeface="+mn-ea"/>
                <a:sym typeface="+mn-lt"/>
              </a:rPr>
              <a:t>三、社会工作法规与政策和社会工作实践的关系</a:t>
            </a:r>
          </a:p>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（一）社会工作法规与政策对社会工作实践的作用</a:t>
            </a:r>
          </a:p>
          <a:p>
            <a:pPr lvl="0">
              <a:lnSpc>
                <a:spcPct val="120000"/>
              </a:lnSpc>
              <a:spcBef>
                <a:spcPts val="5"/>
              </a:spcBef>
              <a:spcAft>
                <a:spcPts val="5"/>
              </a:spcAft>
            </a:pPr>
            <a:r>
              <a:rPr kumimoji="0" lang="en-US" altLang="zh-CN" sz="2400" b="0" kern="1200">
                <a:solidFill>
                  <a:schemeClr val="tx2"/>
                </a:solidFill>
                <a:effectLst/>
                <a:latin typeface="+mn-lt"/>
                <a:ea typeface="+mn-ea"/>
                <a:cs typeface="+mn-ea"/>
                <a:sym typeface="+mn-lt"/>
              </a:rPr>
              <a:t>1.</a:t>
            </a:r>
            <a:r>
              <a:rPr kumimoji="0" lang="zh-CN" altLang="zh-CN" sz="2400" b="0" kern="1200">
                <a:solidFill>
                  <a:schemeClr val="tx2"/>
                </a:solidFill>
                <a:effectLst/>
                <a:latin typeface="+mn-lt"/>
                <a:ea typeface="+mn-ea"/>
                <a:cs typeface="+mn-ea"/>
                <a:sym typeface="+mn-lt"/>
              </a:rPr>
              <a:t>建构社会工作制度</a:t>
            </a:r>
          </a:p>
          <a:p>
            <a:pPr lvl="0">
              <a:lnSpc>
                <a:spcPct val="120000"/>
              </a:lnSpc>
              <a:spcBef>
                <a:spcPts val="5"/>
              </a:spcBef>
              <a:spcAft>
                <a:spcPts val="5"/>
              </a:spcAft>
            </a:pPr>
            <a:r>
              <a:rPr kumimoji="0" lang="en-US" altLang="zh-CN" sz="2400" b="0" kern="1200">
                <a:solidFill>
                  <a:schemeClr val="tx2"/>
                </a:solidFill>
                <a:effectLst/>
                <a:latin typeface="+mn-lt"/>
                <a:ea typeface="+mn-ea"/>
                <a:cs typeface="+mn-ea"/>
                <a:sym typeface="+mn-lt"/>
              </a:rPr>
              <a:t>2.</a:t>
            </a:r>
            <a:r>
              <a:rPr kumimoji="0" lang="zh-CN" altLang="zh-CN" sz="2400" b="0" kern="1200">
                <a:solidFill>
                  <a:schemeClr val="tx2"/>
                </a:solidFill>
                <a:effectLst/>
                <a:latin typeface="+mn-lt"/>
                <a:ea typeface="+mn-ea"/>
                <a:cs typeface="+mn-ea"/>
                <a:sym typeface="+mn-lt"/>
              </a:rPr>
              <a:t>为社会工作具体服务工作提供依据和保障</a:t>
            </a:r>
          </a:p>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（二）社会工作实践对社会工作法规与政策的作用</a:t>
            </a:r>
          </a:p>
          <a:p>
            <a:pPr lvl="0">
              <a:lnSpc>
                <a:spcPct val="120000"/>
              </a:lnSpc>
              <a:spcBef>
                <a:spcPts val="5"/>
              </a:spcBef>
              <a:spcAft>
                <a:spcPts val="5"/>
              </a:spcAft>
            </a:pPr>
            <a:r>
              <a:rPr kumimoji="0" lang="en-US" altLang="zh-CN" sz="2400" b="0" kern="1200">
                <a:solidFill>
                  <a:schemeClr val="tx2"/>
                </a:solidFill>
                <a:effectLst/>
                <a:latin typeface="+mn-lt"/>
                <a:ea typeface="+mn-ea"/>
                <a:cs typeface="+mn-ea"/>
                <a:sym typeface="+mn-lt"/>
              </a:rPr>
              <a:t>1.</a:t>
            </a:r>
            <a:r>
              <a:rPr kumimoji="0" lang="zh-CN" altLang="zh-CN" sz="2400" b="0" kern="1200">
                <a:solidFill>
                  <a:schemeClr val="tx2"/>
                </a:solidFill>
                <a:effectLst/>
                <a:latin typeface="+mn-lt"/>
                <a:ea typeface="+mn-ea"/>
                <a:cs typeface="+mn-ea"/>
                <a:sym typeface="+mn-lt"/>
              </a:rPr>
              <a:t>社会工作者是社会工作法规与政策的重要行动者</a:t>
            </a:r>
          </a:p>
          <a:p>
            <a:pPr lvl="0">
              <a:lnSpc>
                <a:spcPct val="120000"/>
              </a:lnSpc>
              <a:spcBef>
                <a:spcPts val="5"/>
              </a:spcBef>
              <a:spcAft>
                <a:spcPts val="5"/>
              </a:spcAft>
            </a:pPr>
            <a:r>
              <a:rPr kumimoji="0" lang="en-US" altLang="zh-CN" sz="2400" b="0" kern="1200">
                <a:solidFill>
                  <a:schemeClr val="tx2"/>
                </a:solidFill>
                <a:effectLst/>
                <a:latin typeface="+mn-lt"/>
                <a:ea typeface="+mn-ea"/>
                <a:cs typeface="+mn-ea"/>
                <a:sym typeface="+mn-lt"/>
              </a:rPr>
              <a:t>2.</a:t>
            </a:r>
            <a:r>
              <a:rPr kumimoji="0" lang="zh-CN" altLang="zh-CN" sz="2400" b="0" kern="1200">
                <a:solidFill>
                  <a:schemeClr val="tx2"/>
                </a:solidFill>
                <a:effectLst/>
                <a:latin typeface="+mn-lt"/>
                <a:ea typeface="+mn-ea"/>
                <a:cs typeface="+mn-ea"/>
                <a:sym typeface="+mn-lt"/>
              </a:rPr>
              <a:t>从专业视角就实践过程中发现的问题为社会政策的制定、评估和改革建言献策</a:t>
            </a:r>
            <a:endParaRPr lang="zh-CN" altLang="en-US"/>
          </a:p>
        </p:txBody>
      </p:sp>
      <p:sp>
        <p:nvSpPr>
          <p:cNvPr id="3" name="标题 2">
            <a:extLst>
              <a:ext uri="{FF2B5EF4-FFF2-40B4-BE49-F238E27FC236}">
                <a16:creationId xmlns:a16="http://schemas.microsoft.com/office/drawing/2014/main" id="{CBADC619-FA49-4FFE-A0B1-FD8BB4D0A18A}"/>
              </a:ext>
            </a:extLst>
          </p:cNvPr>
          <p:cNvSpPr>
            <a:spLocks noGrp="1"/>
          </p:cNvSpPr>
          <p:nvPr>
            <p:ph type="title" idx="4294967295"/>
          </p:nvPr>
        </p:nvSpPr>
        <p:spPr/>
        <p:txBody>
          <a:bodyPr/>
          <a:lstStyle/>
          <a:p>
            <a:endParaRPr lang="zh-CN" altLang="en-US" dirty="0"/>
          </a:p>
        </p:txBody>
      </p:sp>
    </p:spTree>
    <p:extLst>
      <p:ext uri="{BB962C8B-B14F-4D97-AF65-F5344CB8AC3E}">
        <p14:creationId xmlns:p14="http://schemas.microsoft.com/office/powerpoint/2010/main" val="6082988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2D4A4B-DE80-4F95-826C-6DEAFBC425B2}"/>
              </a:ext>
            </a:extLst>
          </p:cNvPr>
          <p:cNvSpPr>
            <a:spLocks noGrp="1"/>
          </p:cNvSpPr>
          <p:nvPr>
            <p:ph type="ctrTitle"/>
          </p:nvPr>
        </p:nvSpPr>
        <p:spPr/>
        <p:txBody>
          <a:bodyPr vert="horz" anchor="ctr">
            <a:normAutofit fontScale="90000"/>
            <a:scene3d>
              <a:camera prst="orthographicFront"/>
              <a:lightRig rig="soft" dir="t"/>
            </a:scene3d>
            <a:sp3d prstMaterial="softEdge">
              <a:bevelT w="25400" h="25400"/>
            </a:sp3d>
          </a:bodyPr>
          <a:lstStyle/>
          <a:p>
            <a:pPr>
              <a:lnSpc>
                <a:spcPct val="120000"/>
              </a:lnSpc>
              <a:spcBef>
                <a:spcPct val="5000"/>
              </a:spcBef>
              <a:spcAft>
                <a:spcPts val="5"/>
              </a:spcAft>
            </a:pPr>
            <a:r>
              <a:rPr lang="zh-CN" altLang="zh-CN" b="0" dirty="0">
                <a:sym typeface="+mn-lt"/>
              </a:rPr>
              <a:t>第四节 我国社会工作专业人才队伍建设的政策依据与保障</a:t>
            </a:r>
          </a:p>
          <a:p>
            <a:pPr>
              <a:lnSpc>
                <a:spcPct val="120000"/>
              </a:lnSpc>
              <a:spcBef>
                <a:spcPct val="5000"/>
              </a:spcBef>
              <a:spcAft>
                <a:spcPts val="5"/>
              </a:spcAft>
            </a:pPr>
            <a:endParaRPr lang="zh-CN" altLang="en-US" b="0" dirty="0">
              <a:sym typeface="+mn-lt"/>
            </a:endParaRPr>
          </a:p>
        </p:txBody>
      </p:sp>
      <p:sp>
        <p:nvSpPr>
          <p:cNvPr id="4" name="副标题 3">
            <a:extLst>
              <a:ext uri="{FF2B5EF4-FFF2-40B4-BE49-F238E27FC236}">
                <a16:creationId xmlns:a16="http://schemas.microsoft.com/office/drawing/2014/main" id="{64BC5B0F-86F7-4A7E-88AA-DCB6ACD3435E}"/>
              </a:ext>
            </a:extLst>
          </p:cNvPr>
          <p:cNvSpPr>
            <a:spLocks noGrp="1"/>
          </p:cNvSpPr>
          <p:nvPr>
            <p:ph type="subTitle" idx="1"/>
          </p:nvPr>
        </p:nvSpPr>
        <p:spPr/>
        <p:txBody>
          <a:bodyPr>
            <a:normAutofit/>
          </a:bodyPr>
          <a:lstStyle/>
          <a:p>
            <a:pPr lvl="0">
              <a:lnSpc>
                <a:spcPct val="120000"/>
              </a:lnSpc>
              <a:spcBef>
                <a:spcPct val="5000"/>
              </a:spcBef>
              <a:spcAft>
                <a:spcPts val="5"/>
              </a:spcAft>
            </a:pPr>
            <a:endParaRPr lang="zh-CN" altLang="en-US" dirty="0"/>
          </a:p>
        </p:txBody>
      </p:sp>
    </p:spTree>
    <p:extLst>
      <p:ext uri="{BB962C8B-B14F-4D97-AF65-F5344CB8AC3E}">
        <p14:creationId xmlns:p14="http://schemas.microsoft.com/office/powerpoint/2010/main" val="10018018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C3CCFF-481E-44ED-B17E-56B7563EFAC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231CBAC-19C1-48ED-8558-11382D52FDA8}"/>
              </a:ext>
            </a:extLst>
          </p:cNvPr>
          <p:cNvSpPr>
            <a:spLocks noGrp="1"/>
          </p:cNvSpPr>
          <p:nvPr>
            <p:ph type="body" idx="1"/>
          </p:nvPr>
        </p:nvSpPr>
        <p:spPr/>
        <p:txBody>
          <a:bodyPr/>
          <a:lstStyle/>
          <a:p>
            <a:pPr lvl="0">
              <a:lnSpc>
                <a:spcPct val="120000"/>
              </a:lnSpc>
              <a:spcBef>
                <a:spcPct val="5000"/>
              </a:spcBef>
              <a:spcAft>
                <a:spcPts val="5"/>
              </a:spcAft>
            </a:pPr>
            <a:r>
              <a:rPr kumimoji="0" lang="zh-CN" altLang="zh-CN" sz="2400" b="0" kern="1200">
                <a:solidFill>
                  <a:schemeClr val="tx2"/>
                </a:solidFill>
                <a:effectLst/>
                <a:latin typeface="+mn-lt"/>
                <a:ea typeface="+mn-ea"/>
                <a:cs typeface="+mn-ea"/>
                <a:sym typeface="+mn-lt"/>
              </a:rPr>
              <a:t>一、加强社会工作专业人才队伍建设的政策</a:t>
            </a:r>
          </a:p>
          <a:p>
            <a:pPr lvl="0">
              <a:lnSpc>
                <a:spcPct val="120000"/>
              </a:lnSpc>
              <a:spcBef>
                <a:spcPts val="5"/>
              </a:spcBef>
              <a:spcAft>
                <a:spcPts val="5"/>
              </a:spcAft>
            </a:pPr>
            <a:r>
              <a:rPr kumimoji="0" lang="zh-CN" altLang="zh-CN" sz="2400" b="0" kern="1200">
                <a:solidFill>
                  <a:schemeClr val="tx2"/>
                </a:solidFill>
                <a:effectLst/>
                <a:latin typeface="+mn-lt"/>
                <a:ea typeface="+mn-ea"/>
                <a:cs typeface="+mn-ea"/>
                <a:sym typeface="+mn-lt"/>
              </a:rPr>
              <a:t>（一）加强社会工作专业教育培训的要求</a:t>
            </a:r>
          </a:p>
          <a:p>
            <a:pPr lvl="0">
              <a:lnSpc>
                <a:spcPct val="120000"/>
              </a:lnSpc>
              <a:spcBef>
                <a:spcPts val="5"/>
              </a:spcBef>
              <a:spcAft>
                <a:spcPts val="5"/>
              </a:spcAft>
            </a:pPr>
            <a:r>
              <a:rPr kumimoji="0" lang="en-US" altLang="zh-CN" sz="2400" b="0" kern="1200">
                <a:solidFill>
                  <a:schemeClr val="tx2"/>
                </a:solidFill>
                <a:effectLst/>
                <a:latin typeface="+mn-lt"/>
                <a:ea typeface="+mn-ea"/>
                <a:cs typeface="+mn-ea"/>
                <a:sym typeface="+mn-lt"/>
              </a:rPr>
              <a:t>1.</a:t>
            </a:r>
            <a:r>
              <a:rPr kumimoji="0" lang="zh-CN" altLang="zh-CN" sz="2400" b="0" kern="1200">
                <a:solidFill>
                  <a:schemeClr val="tx2"/>
                </a:solidFill>
                <a:effectLst/>
                <a:latin typeface="+mn-lt"/>
                <a:ea typeface="+mn-ea"/>
                <a:cs typeface="+mn-ea"/>
                <a:sym typeface="+mn-lt"/>
              </a:rPr>
              <a:t>要切实加强专业人才职业道德建设。</a:t>
            </a:r>
          </a:p>
          <a:p>
            <a:pPr lvl="0">
              <a:lnSpc>
                <a:spcPct val="120000"/>
              </a:lnSpc>
              <a:spcBef>
                <a:spcPts val="5"/>
              </a:spcBef>
              <a:spcAft>
                <a:spcPts val="5"/>
              </a:spcAft>
            </a:pPr>
            <a:r>
              <a:rPr kumimoji="0" lang="en-US" altLang="zh-CN" sz="2400" b="0" kern="1200">
                <a:solidFill>
                  <a:schemeClr val="tx2"/>
                </a:solidFill>
                <a:effectLst/>
                <a:latin typeface="+mn-lt"/>
                <a:ea typeface="+mn-ea"/>
                <a:cs typeface="+mn-ea"/>
                <a:sym typeface="+mn-lt"/>
              </a:rPr>
              <a:t>2.</a:t>
            </a:r>
            <a:r>
              <a:rPr kumimoji="0" lang="zh-CN" altLang="zh-CN" sz="2400" b="0" kern="1200">
                <a:solidFill>
                  <a:schemeClr val="tx2"/>
                </a:solidFill>
                <a:effectLst/>
                <a:latin typeface="+mn-lt"/>
                <a:ea typeface="+mn-ea"/>
                <a:cs typeface="+mn-ea"/>
                <a:sym typeface="+mn-lt"/>
              </a:rPr>
              <a:t>大力开展社会工作专业培训。</a:t>
            </a:r>
          </a:p>
          <a:p>
            <a:pPr lvl="0">
              <a:lnSpc>
                <a:spcPct val="120000"/>
              </a:lnSpc>
              <a:spcBef>
                <a:spcPts val="5"/>
              </a:spcBef>
              <a:spcAft>
                <a:spcPts val="5"/>
              </a:spcAft>
            </a:pPr>
            <a:r>
              <a:rPr kumimoji="0" lang="en-US" altLang="zh-CN" sz="2400" b="0" kern="1200">
                <a:solidFill>
                  <a:schemeClr val="tx2"/>
                </a:solidFill>
                <a:effectLst/>
                <a:latin typeface="+mn-lt"/>
                <a:ea typeface="+mn-ea"/>
                <a:cs typeface="+mn-ea"/>
                <a:sym typeface="+mn-lt"/>
              </a:rPr>
              <a:t>3.</a:t>
            </a:r>
            <a:r>
              <a:rPr kumimoji="0" lang="zh-CN" altLang="zh-CN" sz="2400" b="0" kern="1200">
                <a:solidFill>
                  <a:schemeClr val="tx2"/>
                </a:solidFill>
                <a:effectLst/>
                <a:latin typeface="+mn-lt"/>
                <a:ea typeface="+mn-ea"/>
                <a:cs typeface="+mn-ea"/>
                <a:sym typeface="+mn-lt"/>
              </a:rPr>
              <a:t>大力发展社会工作专业教育。</a:t>
            </a:r>
            <a:endParaRPr lang="zh-CN" altLang="en-US"/>
          </a:p>
        </p:txBody>
      </p:sp>
    </p:spTree>
    <p:extLst>
      <p:ext uri="{BB962C8B-B14F-4D97-AF65-F5344CB8AC3E}">
        <p14:creationId xmlns:p14="http://schemas.microsoft.com/office/powerpoint/2010/main" val="35574964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2BCD4225-95FA-4CC9-BDA5-74257B78176F}"/>
              </a:ext>
            </a:extLst>
          </p:cNvPr>
          <p:cNvSpPr>
            <a:spLocks noGrp="1"/>
          </p:cNvSpPr>
          <p:nvPr>
            <p:ph type="body" idx="4294967295"/>
          </p:nvPr>
        </p:nvSpPr>
        <p:spPr>
          <a:xfrm>
            <a:off x="0" y="1268413"/>
            <a:ext cx="10972800" cy="4738687"/>
          </a:xfrm>
        </p:spPr>
        <p:txBody>
          <a:bodyPr>
            <a:normAutofit/>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（二）推动社会工作专业岗位开发和专业人才使用的要求</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根据按需设置、精简效能、循序渐进的原则，研究社会工作专业岗位设置的范围、数量结构、配备比例、职责任务和任职条件，制定出相应的政策措施和标准体系。</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以基层为重点配备社会工作专业人才；根据事业单位的社会功能、职责任务、工作性质、人员结构等明确社会工作专业岗位；通过支持社会组织发展，做好监督和培训，提供财政资助，采购专业服务等引导相关社会组织吸纳社会工作专业人才；加大相关行政部门和群团组织使用社会工作专业人才力度；建立社会工作人才流动机制；建立</a:t>
            </a:r>
            <a:r>
              <a:rPr kumimoji="0" lang="en-US" altLang="zh-CN" sz="2400" b="0" kern="1200" dirty="0">
                <a:solidFill>
                  <a:schemeClr val="tx2"/>
                </a:solidFill>
                <a:effectLst/>
                <a:latin typeface="+mn-lt"/>
                <a:ea typeface="+mn-ea"/>
                <a:cs typeface="+mn-ea"/>
                <a:sym typeface="+mn-lt"/>
              </a:rPr>
              <a:t>“</a:t>
            </a:r>
            <a:r>
              <a:rPr kumimoji="0" lang="zh-CN" altLang="zh-CN" sz="2400" b="0" kern="1200" dirty="0">
                <a:solidFill>
                  <a:schemeClr val="tx2"/>
                </a:solidFill>
                <a:effectLst/>
                <a:latin typeface="+mn-lt"/>
                <a:ea typeface="+mn-ea"/>
                <a:cs typeface="+mn-ea"/>
                <a:sym typeface="+mn-lt"/>
              </a:rPr>
              <a:t>社工</a:t>
            </a:r>
            <a:r>
              <a:rPr kumimoji="0" lang="en-US" altLang="zh-CN" sz="2400" b="0" kern="1200" dirty="0">
                <a:solidFill>
                  <a:schemeClr val="tx2"/>
                </a:solidFill>
                <a:effectLst/>
                <a:latin typeface="+mn-lt"/>
                <a:ea typeface="+mn-ea"/>
                <a:cs typeface="+mn-ea"/>
                <a:sym typeface="+mn-lt"/>
              </a:rPr>
              <a:t>+</a:t>
            </a:r>
            <a:r>
              <a:rPr kumimoji="0" lang="zh-CN" altLang="zh-CN" sz="2400" b="0" kern="1200" dirty="0">
                <a:solidFill>
                  <a:schemeClr val="tx2"/>
                </a:solidFill>
                <a:effectLst/>
                <a:latin typeface="+mn-lt"/>
                <a:ea typeface="+mn-ea"/>
                <a:cs typeface="+mn-ea"/>
                <a:sym typeface="+mn-lt"/>
              </a:rPr>
              <a:t>义工</a:t>
            </a:r>
            <a:r>
              <a:rPr kumimoji="0" lang="en-US" altLang="zh-CN" sz="2400" b="0" kern="1200" dirty="0">
                <a:solidFill>
                  <a:schemeClr val="tx2"/>
                </a:solidFill>
                <a:effectLst/>
                <a:latin typeface="+mn-lt"/>
                <a:ea typeface="+mn-ea"/>
                <a:cs typeface="+mn-ea"/>
                <a:sym typeface="+mn-lt"/>
              </a:rPr>
              <a:t>”</a:t>
            </a:r>
            <a:r>
              <a:rPr kumimoji="0" lang="zh-CN" altLang="zh-CN" sz="2400" b="0" kern="1200" dirty="0">
                <a:solidFill>
                  <a:schemeClr val="tx2"/>
                </a:solidFill>
                <a:effectLst/>
                <a:latin typeface="+mn-lt"/>
                <a:ea typeface="+mn-ea"/>
                <a:cs typeface="+mn-ea"/>
                <a:sym typeface="+mn-lt"/>
              </a:rPr>
              <a:t>专业人员和志愿者联动的服务机制。</a:t>
            </a:r>
          </a:p>
        </p:txBody>
      </p:sp>
    </p:spTree>
    <p:extLst>
      <p:ext uri="{BB962C8B-B14F-4D97-AF65-F5344CB8AC3E}">
        <p14:creationId xmlns:p14="http://schemas.microsoft.com/office/powerpoint/2010/main" val="22538911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2842A1E4-73D6-49EB-A8E8-437B8CCC0772}"/>
              </a:ext>
            </a:extLst>
          </p:cNvPr>
          <p:cNvSpPr>
            <a:spLocks noGrp="1"/>
          </p:cNvSpPr>
          <p:nvPr>
            <p:ph type="body" idx="4294967295"/>
          </p:nvPr>
        </p:nvSpPr>
        <p:spPr>
          <a:xfrm>
            <a:off x="0" y="1268413"/>
            <a:ext cx="10972800" cy="4738687"/>
          </a:xfrm>
        </p:spPr>
        <p:txBody>
          <a:bodyPr>
            <a:normAutofit/>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（三）推进社会工作专业人才评价和激励工作的要求</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建立健全人才评价制度。</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做好薪酬保障工作。</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建立人才表彰制度。</a:t>
            </a:r>
          </a:p>
        </p:txBody>
      </p:sp>
    </p:spTree>
    <p:extLst>
      <p:ext uri="{BB962C8B-B14F-4D97-AF65-F5344CB8AC3E}">
        <p14:creationId xmlns:p14="http://schemas.microsoft.com/office/powerpoint/2010/main" val="40786155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4CCEE9A3-447F-4262-BC72-DF13574D138F}"/>
              </a:ext>
            </a:extLst>
          </p:cNvPr>
          <p:cNvSpPr>
            <a:spLocks noGrp="1"/>
          </p:cNvSpPr>
          <p:nvPr>
            <p:ph type="body" idx="4294967295"/>
          </p:nvPr>
        </p:nvSpPr>
        <p:spPr>
          <a:xfrm>
            <a:off x="0" y="1268413"/>
            <a:ext cx="10972800" cy="4738687"/>
          </a:xfrm>
        </p:spPr>
        <p:txBody>
          <a:bodyPr>
            <a:normAutofit/>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（四）社会工作专业人才队伍建设中长期规划（</a:t>
            </a:r>
            <a:r>
              <a:rPr kumimoji="0" lang="en-US" altLang="zh-CN" sz="2400" b="0" kern="1200" dirty="0">
                <a:solidFill>
                  <a:schemeClr val="tx2"/>
                </a:solidFill>
                <a:effectLst/>
                <a:latin typeface="+mn-lt"/>
                <a:ea typeface="+mn-ea"/>
                <a:cs typeface="+mn-ea"/>
                <a:sym typeface="+mn-lt"/>
              </a:rPr>
              <a:t>2011-2020</a:t>
            </a:r>
            <a:r>
              <a:rPr kumimoji="0" lang="zh-CN" altLang="zh-CN" sz="2400" b="0" kern="1200" dirty="0">
                <a:solidFill>
                  <a:schemeClr val="tx2"/>
                </a:solidFill>
                <a:effectLst/>
                <a:latin typeface="+mn-lt"/>
                <a:ea typeface="+mn-ea"/>
                <a:cs typeface="+mn-ea"/>
                <a:sym typeface="+mn-lt"/>
              </a:rPr>
              <a:t>）</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社会工作人才队伍总体目标</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建立健全社会工作专业人才法规、政策和制度体系，打造一支结构合理、素质优良的社会工作专业人才队伍，能适应构建社会主义和谐社会的要求，满足人民群众日益增长的社会服务需求是社工人才队伍建设的总体目标。具体目标分别对专业人才队伍的规模、结构、专业人才的能力素质、效能、发展环境提出了要求。</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社会工作人才队伍建设的主要任务</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大规模开发社会工作服务人才、大力培养社会工作管理人才、加快培养社会工作教育与研究人才社工人才队伍建设的主要任务。</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654313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9F266C8-89EF-418F-ADE6-D1F3B51B9BD5}"/>
              </a:ext>
            </a:extLst>
          </p:cNvPr>
          <p:cNvSpPr>
            <a:spLocks noGrp="1"/>
          </p:cNvSpPr>
          <p:nvPr>
            <p:ph type="body" idx="4294967295"/>
          </p:nvPr>
        </p:nvSpPr>
        <p:spPr>
          <a:xfrm>
            <a:off x="0" y="1268413"/>
            <a:ext cx="10972800" cy="4738687"/>
          </a:xfrm>
        </p:spPr>
        <p:txBody>
          <a:bodyPr>
            <a:normAutofit fontScale="92500" lnSpcReduction="20000"/>
          </a:bodyPr>
          <a:lstStyle/>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法律法规的规范性是调整人们行为的社会规范</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法律法规对人的行为具有指引作用，告诉我们可以做什么，应该做什么，禁止做什么，人们根据法律法规来预测行为结果从而量度和决策自身的行为。</a:t>
            </a:r>
          </a:p>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法律法规具有概括性和普遍性</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法律法规总是对某一国家、地区或特征的人适用，因此具有普遍性，它不是某个人或某个组织的法律法规，而是针对具有一定特征的所有人或组织的规范。</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法律在一个国家的主权范围之内具有普遍效力，本着公平正义的原则，坚持法律面前人人平等，任何人或组织一旦触犯法律必将受到惩罚。</a:t>
            </a:r>
          </a:p>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法律法规是由国家公共权力机构制定与解释形成的</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法律法规由国家权力机构即国家立法部门和政府行政机关制定而成，这是由国家制定或认可的行为规范，是为了实现一定的目标而采取的有意识的活动，体现了统治者的意志。</a:t>
            </a:r>
            <a:endParaRPr kumimoji="0" lang="en-US" altLang="zh-CN" sz="2400" b="0" kern="1200" dirty="0">
              <a:solidFill>
                <a:schemeClr val="tx2"/>
              </a:solidFill>
              <a:effectLst/>
              <a:latin typeface="+mn-lt"/>
              <a:ea typeface="+mn-ea"/>
              <a:cs typeface="+mn-ea"/>
              <a:sym typeface="+mn-lt"/>
            </a:endParaRPr>
          </a:p>
        </p:txBody>
      </p:sp>
      <p:sp>
        <p:nvSpPr>
          <p:cNvPr id="3" name="标题 2">
            <a:extLst>
              <a:ext uri="{FF2B5EF4-FFF2-40B4-BE49-F238E27FC236}">
                <a16:creationId xmlns:a16="http://schemas.microsoft.com/office/drawing/2014/main" id="{7E6E1A71-31C5-497B-A963-9BD01772E7A2}"/>
              </a:ext>
            </a:extLst>
          </p:cNvPr>
          <p:cNvSpPr>
            <a:spLocks noGrp="1"/>
          </p:cNvSpPr>
          <p:nvPr>
            <p:ph type="title" idx="4294967295"/>
          </p:nvPr>
        </p:nvSpPr>
        <p:spPr>
          <a:xfrm>
            <a:off x="0" y="333375"/>
            <a:ext cx="10972800" cy="863600"/>
          </a:xfrm>
        </p:spPr>
        <p:txBody>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（二）法律法规的特征</a:t>
            </a:r>
            <a:endParaRPr lang="zh-CN" altLang="en-US" b="0" dirty="0">
              <a:latin typeface="+mn-lt"/>
              <a:ea typeface="+mn-ea"/>
              <a:cs typeface="+mn-ea"/>
              <a:sym typeface="+mn-lt"/>
            </a:endParaRPr>
          </a:p>
        </p:txBody>
      </p:sp>
    </p:spTree>
    <p:extLst>
      <p:ext uri="{BB962C8B-B14F-4D97-AF65-F5344CB8AC3E}">
        <p14:creationId xmlns:p14="http://schemas.microsoft.com/office/powerpoint/2010/main" val="33357961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9BADF7B1-06EF-4BAB-9ABC-A29A33456FA2}"/>
              </a:ext>
            </a:extLst>
          </p:cNvPr>
          <p:cNvSpPr>
            <a:spLocks noGrp="1"/>
          </p:cNvSpPr>
          <p:nvPr>
            <p:ph type="body" idx="4294967295"/>
          </p:nvPr>
        </p:nvSpPr>
        <p:spPr>
          <a:xfrm>
            <a:off x="0" y="1268413"/>
            <a:ext cx="10972800" cy="4738687"/>
          </a:xfrm>
        </p:spPr>
        <p:txBody>
          <a:bodyPr>
            <a:normAutofit fontScale="92500" lnSpcReduction="20000"/>
          </a:bodyPr>
          <a:lstStyle/>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社会工作人才队伍建设的基本要求</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建立健全社会工作专业人才队伍建设的体制机制、培养政策、评价政策、使用政策和激励保障政策，是社工人才队伍建设额基本需求。</a:t>
            </a:r>
          </a:p>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4.</a:t>
            </a:r>
            <a:r>
              <a:rPr kumimoji="0" lang="zh-CN" altLang="zh-CN" sz="2400" b="0" kern="1200" dirty="0">
                <a:solidFill>
                  <a:schemeClr val="tx2"/>
                </a:solidFill>
                <a:effectLst/>
                <a:latin typeface="+mn-lt"/>
                <a:ea typeface="+mn-ea"/>
                <a:cs typeface="+mn-ea"/>
                <a:sym typeface="+mn-lt"/>
              </a:rPr>
              <a:t>社工人才建设中需重点突击薄弱环节</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针对社会工作专业人才队伍建设急需加强的薄弱环节，提出要实施好</a:t>
            </a:r>
            <a:r>
              <a:rPr kumimoji="0" lang="en-US" altLang="zh-CN" sz="2400" b="0" kern="1200" dirty="0">
                <a:solidFill>
                  <a:schemeClr val="tx2"/>
                </a:solidFill>
                <a:effectLst/>
                <a:latin typeface="+mn-lt"/>
                <a:ea typeface="+mn-ea"/>
                <a:cs typeface="+mn-ea"/>
                <a:sym typeface="+mn-lt"/>
              </a:rPr>
              <a:t>10</a:t>
            </a:r>
            <a:r>
              <a:rPr kumimoji="0" lang="zh-CN" altLang="zh-CN" sz="2400" b="0" kern="1200" dirty="0">
                <a:solidFill>
                  <a:schemeClr val="tx2"/>
                </a:solidFill>
                <a:effectLst/>
                <a:latin typeface="+mn-lt"/>
                <a:ea typeface="+mn-ea"/>
                <a:cs typeface="+mn-ea"/>
                <a:sym typeface="+mn-lt"/>
              </a:rPr>
              <a:t>项重点工程。一是实施社会工作服务人才职业能力建设工程，到</a:t>
            </a:r>
            <a:r>
              <a:rPr kumimoji="0" lang="en-US" altLang="zh-CN" sz="2400" b="0" kern="1200" dirty="0">
                <a:solidFill>
                  <a:schemeClr val="tx2"/>
                </a:solidFill>
                <a:effectLst/>
                <a:latin typeface="+mn-lt"/>
                <a:ea typeface="+mn-ea"/>
                <a:cs typeface="+mn-ea"/>
                <a:sym typeface="+mn-lt"/>
              </a:rPr>
              <a:t>2020</a:t>
            </a:r>
            <a:r>
              <a:rPr kumimoji="0" lang="zh-CN" altLang="zh-CN" sz="2400" b="0" kern="1200" dirty="0">
                <a:solidFill>
                  <a:schemeClr val="tx2"/>
                </a:solidFill>
                <a:effectLst/>
                <a:latin typeface="+mn-lt"/>
                <a:ea typeface="+mn-ea"/>
                <a:cs typeface="+mn-ea"/>
                <a:sym typeface="+mn-lt"/>
              </a:rPr>
              <a:t>年，实现所有在岗社会工作服务人员系统接受良好的专业教育和培训，二是实施社会工作管理人才综合素质提升工程，三是实施社会工作教育与研究人才培养引进工程，四是实施社会工作知识普及工程，五是实施社会工作专业人才服务社会主义新农村建设计划，六是实施社会工作专业人才服务边远贫困地区、边疆民族地区和革命老区计划，七是实施社会工作专业人才培训基地和教材建设工程，八是实施民办社会工作服务机构孵化基地建设工程，九是实施社会工作服务标准化建设示范工程，十是实施社会工作信息系统建设工程。</a:t>
            </a:r>
            <a:endParaRPr kumimoji="0" lang="en-US" altLang="zh-CN" sz="2400" b="0" kern="1200" dirty="0">
              <a:solidFill>
                <a:schemeClr val="tx2"/>
              </a:solidFill>
              <a:effectLst/>
              <a:latin typeface="+mn-lt"/>
              <a:ea typeface="+mn-ea"/>
              <a:cs typeface="+mn-ea"/>
              <a:sym typeface="+mn-lt"/>
            </a:endParaRPr>
          </a:p>
        </p:txBody>
      </p:sp>
    </p:spTree>
    <p:extLst>
      <p:ext uri="{BB962C8B-B14F-4D97-AF65-F5344CB8AC3E}">
        <p14:creationId xmlns:p14="http://schemas.microsoft.com/office/powerpoint/2010/main" val="39118119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50E408-692F-4EEC-8ED4-0DAF20C24070}"/>
              </a:ext>
            </a:extLst>
          </p:cNvPr>
          <p:cNvSpPr>
            <a:spLocks noGrp="1"/>
          </p:cNvSpPr>
          <p:nvPr>
            <p:ph type="title" idx="4294967295"/>
          </p:nvPr>
        </p:nvSpPr>
        <p:spPr/>
        <p:txBody>
          <a:bodyPr/>
          <a:lstStyle/>
          <a:p>
            <a:endParaRPr lang="zh-CN" altLang="en-US" dirty="0"/>
          </a:p>
        </p:txBody>
      </p:sp>
      <p:sp>
        <p:nvSpPr>
          <p:cNvPr id="3" name="文本占位符 2">
            <a:extLst>
              <a:ext uri="{FF2B5EF4-FFF2-40B4-BE49-F238E27FC236}">
                <a16:creationId xmlns:a16="http://schemas.microsoft.com/office/drawing/2014/main" id="{26F0B5B5-101E-4EA5-85B4-B447A3BFCCA9}"/>
              </a:ext>
            </a:extLst>
          </p:cNvPr>
          <p:cNvSpPr>
            <a:spLocks noGrp="1"/>
          </p:cNvSpPr>
          <p:nvPr>
            <p:ph type="body" idx="4294967295"/>
          </p:nvPr>
        </p:nvSpPr>
        <p:spPr/>
        <p:txBody>
          <a:bodyPr>
            <a:normAutofit fontScale="92500"/>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二、政府购买社会工作服务的政策</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（一）政府购买社会工作服务的含义、主体、对象及范围</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政府购买社会工作服务，是政府利用财政资金，采取市场化、契约化方式，面向具有专业资质的社会组织和企事业单位购买社会工作服务的一项重要制度安排。</a:t>
            </a:r>
            <a:endParaRPr kumimoji="0" lang="en-US" altLang="zh-CN" sz="2400" b="0" kern="1200" dirty="0">
              <a:solidFill>
                <a:schemeClr val="tx2"/>
              </a:solidFill>
              <a:effectLst/>
              <a:latin typeface="+mn-lt"/>
              <a:ea typeface="+mn-ea"/>
              <a:cs typeface="+mn-ea"/>
              <a:sym typeface="+mn-lt"/>
            </a:endParaRPr>
          </a:p>
          <a:p>
            <a:pPr lvl="0">
              <a:lnSpc>
                <a:spcPct val="120000"/>
              </a:lnSpc>
              <a:spcBef>
                <a:spcPts val="5"/>
              </a:spcBef>
              <a:spcAft>
                <a:spcPts val="5"/>
              </a:spcAft>
            </a:pPr>
            <a:r>
              <a:rPr lang="en-US" altLang="zh-CN" sz="2400" b="0" dirty="0">
                <a:solidFill>
                  <a:schemeClr val="tx2"/>
                </a:solidFill>
                <a:latin typeface="+mn-lt"/>
                <a:ea typeface="+mn-ea"/>
                <a:cs typeface="+mn-ea"/>
                <a:sym typeface="+mn-lt"/>
              </a:rPr>
              <a:t>2.</a:t>
            </a:r>
            <a:r>
              <a:rPr lang="zh-CN" altLang="en-US" sz="2400" b="0" dirty="0">
                <a:solidFill>
                  <a:schemeClr val="tx2"/>
                </a:solidFill>
                <a:latin typeface="+mn-lt"/>
                <a:ea typeface="+mn-ea"/>
                <a:cs typeface="+mn-ea"/>
                <a:sym typeface="+mn-lt"/>
              </a:rPr>
              <a:t>“各级政府是购买社会工作服务的主体”，包括各级民政部门、财政部门和各有关部门及群团组织，根据“受益广泛、群众需要、服务专业”原则，购买范围“重点围绕城市流动人口、农村留守人员、困难群体、特殊人群和受灾群众等”，面向“具有独立法人资格、拥有社会工作专业知识和技能的专业团队、完善的内部治理结构、健全的规章制度和良好的社会公信力以及较强的公益项目运营管理和社会工作专业服务能力的社会团体、民办非企业单位和基金会”及企事业单位采购个性化和多样化的社会工作专业服务。</a:t>
            </a:r>
            <a:endParaRPr lang="zh-CN" altLang="en-US" dirty="0"/>
          </a:p>
        </p:txBody>
      </p:sp>
    </p:spTree>
    <p:extLst>
      <p:ext uri="{BB962C8B-B14F-4D97-AF65-F5344CB8AC3E}">
        <p14:creationId xmlns:p14="http://schemas.microsoft.com/office/powerpoint/2010/main" val="30931407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8FEFCBA-DEA3-42DE-8CDC-48878E1A64E9}"/>
              </a:ext>
            </a:extLst>
          </p:cNvPr>
          <p:cNvSpPr>
            <a:spLocks noGrp="1"/>
          </p:cNvSpPr>
          <p:nvPr>
            <p:ph type="body" idx="4294967295"/>
          </p:nvPr>
        </p:nvSpPr>
        <p:spPr>
          <a:xfrm>
            <a:off x="0" y="1268413"/>
            <a:ext cx="10972800" cy="4738687"/>
          </a:xfrm>
        </p:spPr>
        <p:txBody>
          <a:bodyPr>
            <a:normAutofit lnSpcReduction="10000"/>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（二）政府购买社会工作服务的程序与监督管理</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购买程序包括四个环节。一是编制预算。民政部门根据本地经济社会发展水平和财力状况，通过社会服务需求的摸底调查与分析评估，核算服务成本，科学编制年度社会工作服务项目预算并报同级财政部门审批。二是组织购买。原则上应通过公开招标方式进行；特殊情况经同级财政部门批准后，可以采用邀请招标、竞争性谈判的方式购买；也可以采取单一来源采购，但需提前向社会公示并获得同级财政部门的批准；采购需符合《中华人民共和国政府采购法》及相关法律法规和部门规章要求。三是签订合同。明确购买服务的范围、数量、质量要求以及服务期限、资金支付方式、违约责任等内容。四是指导实施。及时下拨购买经费，指导、督促服务承接机构严格履行合同义务，按时完成服务项目任务，保证服务数量、质量和效果。</a:t>
            </a:r>
          </a:p>
        </p:txBody>
      </p:sp>
    </p:spTree>
    <p:extLst>
      <p:ext uri="{BB962C8B-B14F-4D97-AF65-F5344CB8AC3E}">
        <p14:creationId xmlns:p14="http://schemas.microsoft.com/office/powerpoint/2010/main" val="25282680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59FD16B-E340-45F1-9EB8-D2BDB41AE66D}"/>
              </a:ext>
            </a:extLst>
          </p:cNvPr>
          <p:cNvSpPr>
            <a:spLocks noGrp="1"/>
          </p:cNvSpPr>
          <p:nvPr>
            <p:ph type="body" idx="4294967295"/>
          </p:nvPr>
        </p:nvSpPr>
        <p:spPr>
          <a:xfrm>
            <a:off x="0" y="1268413"/>
            <a:ext cx="10972800" cy="4738687"/>
          </a:xfrm>
        </p:spPr>
        <p:txBody>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政府购买服务的监督管理包括：一是建立健全政府购买社会工作服务监督管理制度，形成完善的购买文件档案，制定专业服务、资金管理及效果评价等方面的指导标准；二是加强过程监管，对专业服务过程、任务完成和资金使用情况等进行督促检查；三是建立由购买方、服务对象及第三方组成的综合性评审机制，及时组织对已完成社会工作服务项目的结项验收；四是积极推进第三方评估；五是坚持过程与结果、短期效果与长远效果、社会效益与经济效益评估相结合，确保全面性、客观性和科学性；六是将考评结果与后续政府购买服务挂钩；七是建立社会工作服务提供机构征信管理制度。</a:t>
            </a:r>
            <a:endParaRPr lang="zh-CN" altLang="en-US" b="0" dirty="0">
              <a:latin typeface="+mn-lt"/>
              <a:ea typeface="+mn-ea"/>
              <a:cs typeface="+mn-ea"/>
              <a:sym typeface="+mn-lt"/>
            </a:endParaRPr>
          </a:p>
        </p:txBody>
      </p:sp>
    </p:spTree>
    <p:extLst>
      <p:ext uri="{BB962C8B-B14F-4D97-AF65-F5344CB8AC3E}">
        <p14:creationId xmlns:p14="http://schemas.microsoft.com/office/powerpoint/2010/main" val="14390623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E395C34-1478-40EC-B831-3A132D0A02E2}"/>
              </a:ext>
            </a:extLst>
          </p:cNvPr>
          <p:cNvSpPr>
            <a:spLocks noGrp="1"/>
          </p:cNvSpPr>
          <p:nvPr>
            <p:ph type="body" idx="4294967295"/>
          </p:nvPr>
        </p:nvSpPr>
        <p:spPr/>
        <p:txBody>
          <a:bodyPr>
            <a:normAutofit fontScale="85000" lnSpcReduction="10000"/>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三、推进民办社会工作服务机构发展的政策</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（一）加快推进民办社会工作服务机构发展的原则和主要目标</a:t>
            </a:r>
          </a:p>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基本原则：坚持积极扶持、规范发展，将民办社会工作服务机构纳入社会组织建设管理之中，引导健康有序发展。坚持突出重点、统筹兼顾，优先扶持发展满足重点人群和重点领域服务需求的服务机构，优化发展布局。坚持改革创新、整合资源，按照社会组织体制改革方向，鼓励和支持社会力量参与。</a:t>
            </a:r>
          </a:p>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主要目标：建立健全加快推进民办社会工作服务机构发展的政策制度，逐步形成协调有力的管理体制和规范高效的工作机制；进一步完善登记服务和监督管理措施，为民办社会工作服务机构登记成立和健康发展创造有利条件；加强民办社会工作服务机构的能力建设，促进社会工作行业组织发展；加快推进政府购买社会工作服务，建立健全民办社会工作服务机构支持保障体系。到</a:t>
            </a:r>
            <a:r>
              <a:rPr kumimoji="0" lang="en-US" altLang="zh-CN" sz="2400" b="0" kern="1200" dirty="0">
                <a:solidFill>
                  <a:schemeClr val="tx2"/>
                </a:solidFill>
                <a:effectLst/>
                <a:latin typeface="+mn-lt"/>
                <a:ea typeface="+mn-ea"/>
                <a:cs typeface="+mn-ea"/>
                <a:sym typeface="+mn-lt"/>
              </a:rPr>
              <a:t>2020</a:t>
            </a:r>
            <a:r>
              <a:rPr kumimoji="0" lang="zh-CN" altLang="zh-CN" sz="2400" b="0" kern="1200" dirty="0">
                <a:solidFill>
                  <a:schemeClr val="tx2"/>
                </a:solidFill>
                <a:effectLst/>
                <a:latin typeface="+mn-lt"/>
                <a:ea typeface="+mn-ea"/>
                <a:cs typeface="+mn-ea"/>
                <a:sym typeface="+mn-lt"/>
              </a:rPr>
              <a:t>年，在全国发展</a:t>
            </a:r>
            <a:r>
              <a:rPr kumimoji="0" lang="en-US" altLang="zh-CN" sz="2400" b="0" kern="1200" dirty="0">
                <a:solidFill>
                  <a:schemeClr val="tx2"/>
                </a:solidFill>
                <a:effectLst/>
                <a:latin typeface="+mn-lt"/>
                <a:ea typeface="+mn-ea"/>
                <a:cs typeface="+mn-ea"/>
                <a:sym typeface="+mn-lt"/>
              </a:rPr>
              <a:t>8</a:t>
            </a:r>
            <a:r>
              <a:rPr kumimoji="0" lang="zh-CN" altLang="zh-CN" sz="2400" b="0" kern="1200" dirty="0">
                <a:solidFill>
                  <a:schemeClr val="tx2"/>
                </a:solidFill>
                <a:effectLst/>
                <a:latin typeface="+mn-lt"/>
                <a:ea typeface="+mn-ea"/>
                <a:cs typeface="+mn-ea"/>
                <a:sym typeface="+mn-lt"/>
              </a:rPr>
              <a:t>万家管理规范、服务专业、作用明显、公信力强的民办社会工作服务机构，有效承接政府社会服务职能，满足人民群众专业化、个性化的社会工作服务需求。</a:t>
            </a:r>
            <a:endParaRPr lang="zh-CN" altLang="en-US" dirty="0"/>
          </a:p>
        </p:txBody>
      </p:sp>
    </p:spTree>
    <p:extLst>
      <p:ext uri="{BB962C8B-B14F-4D97-AF65-F5344CB8AC3E}">
        <p14:creationId xmlns:p14="http://schemas.microsoft.com/office/powerpoint/2010/main" val="13355026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5C90030-C83E-4BC5-84AA-CA632329A5E7}"/>
              </a:ext>
            </a:extLst>
          </p:cNvPr>
          <p:cNvSpPr>
            <a:spLocks noGrp="1"/>
          </p:cNvSpPr>
          <p:nvPr>
            <p:ph type="body" idx="4294967295"/>
          </p:nvPr>
        </p:nvSpPr>
        <p:spPr>
          <a:xfrm>
            <a:off x="0" y="1268413"/>
            <a:ext cx="10972800" cy="4738687"/>
          </a:xfrm>
        </p:spPr>
        <p:txBody>
          <a:bodyPr>
            <a:normAutofit/>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（二）完善民办社会工作服务机构管理制度的措施</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改进登记方式。</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强化监督管理。</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推动信息公开。</a:t>
            </a:r>
          </a:p>
        </p:txBody>
      </p:sp>
    </p:spTree>
    <p:extLst>
      <p:ext uri="{BB962C8B-B14F-4D97-AF65-F5344CB8AC3E}">
        <p14:creationId xmlns:p14="http://schemas.microsoft.com/office/powerpoint/2010/main" val="18993867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50CACE1-1FC5-4AE9-8EA7-040EF8A8A76D}"/>
              </a:ext>
            </a:extLst>
          </p:cNvPr>
          <p:cNvSpPr>
            <a:spLocks noGrp="1"/>
          </p:cNvSpPr>
          <p:nvPr>
            <p:ph type="body" idx="4294967295"/>
          </p:nvPr>
        </p:nvSpPr>
        <p:spPr>
          <a:xfrm>
            <a:off x="609600" y="1268413"/>
            <a:ext cx="10972800" cy="4738687"/>
          </a:xfrm>
        </p:spPr>
        <p:txBody>
          <a:bodyPr>
            <a:normAutofit/>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（三）加强民办社会工作服务机构能力建设的要求</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增强内部治理能力。</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提升服务水平。</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建立健全联系志愿者制度。</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4.</a:t>
            </a:r>
            <a:r>
              <a:rPr kumimoji="0" lang="zh-CN" altLang="zh-CN" sz="2400" b="0" kern="1200" dirty="0">
                <a:solidFill>
                  <a:schemeClr val="tx2"/>
                </a:solidFill>
                <a:effectLst/>
                <a:latin typeface="+mn-lt"/>
                <a:ea typeface="+mn-ea"/>
                <a:cs typeface="+mn-ea"/>
                <a:sym typeface="+mn-lt"/>
              </a:rPr>
              <a:t>加强党群组织建设。</a:t>
            </a:r>
          </a:p>
        </p:txBody>
      </p:sp>
    </p:spTree>
    <p:extLst>
      <p:ext uri="{BB962C8B-B14F-4D97-AF65-F5344CB8AC3E}">
        <p14:creationId xmlns:p14="http://schemas.microsoft.com/office/powerpoint/2010/main" val="37223220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41C28C8-A990-4D47-94AD-CFB294EC34B9}"/>
              </a:ext>
            </a:extLst>
          </p:cNvPr>
          <p:cNvSpPr>
            <a:spLocks noGrp="1"/>
          </p:cNvSpPr>
          <p:nvPr>
            <p:ph type="body" idx="4294967295"/>
          </p:nvPr>
        </p:nvSpPr>
        <p:spPr>
          <a:xfrm>
            <a:off x="609600" y="1268413"/>
            <a:ext cx="10972800" cy="4738687"/>
          </a:xfrm>
        </p:spPr>
        <p:txBody>
          <a:bodyPr>
            <a:normAutofit/>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（四）发挥社会工作行业组织功能与作用的要求</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支持行业组织发展。</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推进行业自律。</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做好行业服务。</a:t>
            </a:r>
          </a:p>
        </p:txBody>
      </p:sp>
    </p:spTree>
    <p:extLst>
      <p:ext uri="{BB962C8B-B14F-4D97-AF65-F5344CB8AC3E}">
        <p14:creationId xmlns:p14="http://schemas.microsoft.com/office/powerpoint/2010/main" val="29526198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CA1AF98D-58B3-42A2-B207-2A06B0124CE8}"/>
              </a:ext>
            </a:extLst>
          </p:cNvPr>
          <p:cNvSpPr>
            <a:spLocks noGrp="1"/>
          </p:cNvSpPr>
          <p:nvPr>
            <p:ph type="body" idx="4294967295"/>
          </p:nvPr>
        </p:nvSpPr>
        <p:spPr>
          <a:xfrm>
            <a:off x="609600" y="1268413"/>
            <a:ext cx="10972800" cy="4738687"/>
          </a:xfrm>
        </p:spPr>
        <p:txBody>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（五）建立健全民办社会工作服务机构支持保障体系的要求</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加快推进政府购买服务。</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加大扶持力度。</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鼓励社会力量支持和参与。</a:t>
            </a:r>
          </a:p>
        </p:txBody>
      </p:sp>
    </p:spTree>
    <p:extLst>
      <p:ext uri="{BB962C8B-B14F-4D97-AF65-F5344CB8AC3E}">
        <p14:creationId xmlns:p14="http://schemas.microsoft.com/office/powerpoint/2010/main" val="18829747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4F888997-8FAF-46F0-9914-1DD8A302DC68}"/>
              </a:ext>
            </a:extLst>
          </p:cNvPr>
          <p:cNvSpPr>
            <a:spLocks noGrp="1"/>
          </p:cNvSpPr>
          <p:nvPr>
            <p:ph type="body" idx="4294967295"/>
          </p:nvPr>
        </p:nvSpPr>
        <p:spPr>
          <a:xfrm>
            <a:off x="609600" y="1268413"/>
            <a:ext cx="10972800" cy="4738687"/>
          </a:xfrm>
        </p:spPr>
        <p:txBody>
          <a:bodyPr/>
          <a:lstStyle/>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（六）加强对民办社会工作服务机构发展的组织领导</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建立健全领导体制和工作机制。</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加大经费投入。</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营造社会环境。</a:t>
            </a:r>
            <a:endParaRPr lang="zh-CN" altLang="en-US" b="0" dirty="0">
              <a:latin typeface="+mn-lt"/>
              <a:ea typeface="+mn-ea"/>
              <a:cs typeface="+mn-ea"/>
              <a:sym typeface="+mn-lt"/>
            </a:endParaRPr>
          </a:p>
        </p:txBody>
      </p:sp>
    </p:spTree>
    <p:extLst>
      <p:ext uri="{BB962C8B-B14F-4D97-AF65-F5344CB8AC3E}">
        <p14:creationId xmlns:p14="http://schemas.microsoft.com/office/powerpoint/2010/main" val="1983451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025A726-8E51-4070-9180-CFBF04A3A313}"/>
              </a:ext>
            </a:extLst>
          </p:cNvPr>
          <p:cNvSpPr>
            <a:spLocks noGrp="1"/>
          </p:cNvSpPr>
          <p:nvPr>
            <p:ph type="body" idx="4294967295"/>
          </p:nvPr>
        </p:nvSpPr>
        <p:spPr>
          <a:xfrm>
            <a:off x="0" y="1268413"/>
            <a:ext cx="10972800" cy="4738687"/>
          </a:xfrm>
        </p:spPr>
        <p:txBody>
          <a:bodyPr>
            <a:normAutofit fontScale="92500" lnSpcReduction="20000"/>
          </a:bodyPr>
          <a:lstStyle/>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4.</a:t>
            </a:r>
            <a:r>
              <a:rPr kumimoji="0" lang="zh-CN" altLang="zh-CN" sz="2400" b="0" kern="1200" dirty="0">
                <a:solidFill>
                  <a:schemeClr val="tx2"/>
                </a:solidFill>
                <a:effectLst/>
                <a:latin typeface="+mn-lt"/>
                <a:ea typeface="+mn-ea"/>
                <a:cs typeface="+mn-ea"/>
                <a:sym typeface="+mn-lt"/>
              </a:rPr>
              <a:t>法律法规是一种以权利义务为内容的调整机制</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法律法规是以权利和义务为主要内容的行为规范。</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在国家机构和社会之间、社会成员之间分配权利和义务，是法的一项重要任务。</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第一个分配要实现权力和责任的平衡以及权力和权利的平衡。</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第二个分配要实现权利和义务的平衡，通过合理地分配权利和义务来影响人们的行为动机和行为方式，塑造人们的行为模式，以此来维护正常的社会秩序。</a:t>
            </a:r>
          </a:p>
          <a:p>
            <a:pPr lvl="0">
              <a:lnSpc>
                <a:spcPct val="130000"/>
              </a:lnSpc>
              <a:spcBef>
                <a:spcPts val="5"/>
              </a:spcBef>
              <a:spcAft>
                <a:spcPts val="5"/>
              </a:spcAft>
            </a:pPr>
            <a:r>
              <a:rPr kumimoji="0" lang="en-US" altLang="zh-CN" sz="2400" b="0" kern="1200" dirty="0">
                <a:solidFill>
                  <a:schemeClr val="tx2"/>
                </a:solidFill>
                <a:effectLst/>
                <a:latin typeface="+mn-lt"/>
                <a:ea typeface="+mn-ea"/>
                <a:cs typeface="+mn-ea"/>
                <a:sym typeface="+mn-lt"/>
              </a:rPr>
              <a:t>5.</a:t>
            </a:r>
            <a:r>
              <a:rPr kumimoji="0" lang="zh-CN" altLang="zh-CN" sz="2400" b="0" kern="1200" dirty="0">
                <a:solidFill>
                  <a:schemeClr val="tx2"/>
                </a:solidFill>
                <a:effectLst/>
                <a:latin typeface="+mn-lt"/>
                <a:ea typeface="+mn-ea"/>
                <a:cs typeface="+mn-ea"/>
                <a:sym typeface="+mn-lt"/>
              </a:rPr>
              <a:t>法律法规具有强制性</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强制性和法定性也是法律法规最显著的特征，即法律法规由国家强制力加以保障和实施。</a:t>
            </a:r>
          </a:p>
          <a:p>
            <a:pPr lvl="0">
              <a:lnSpc>
                <a:spcPct val="130000"/>
              </a:lnSpc>
              <a:spcBef>
                <a:spcPts val="5"/>
              </a:spcBef>
              <a:spcAft>
                <a:spcPts val="5"/>
              </a:spcAft>
            </a:pPr>
            <a:r>
              <a:rPr kumimoji="0" lang="zh-CN" altLang="zh-CN" sz="2400" b="0" kern="1200" dirty="0">
                <a:solidFill>
                  <a:schemeClr val="tx2"/>
                </a:solidFill>
                <a:effectLst/>
                <a:latin typeface="+mn-lt"/>
                <a:ea typeface="+mn-ea"/>
                <a:cs typeface="+mn-ea"/>
                <a:sym typeface="+mn-lt"/>
              </a:rPr>
              <a:t>在执行、遵守和适用即主体、客体和过程三个方面都体现了法律法规的强制性，亦即由国家机关来执行法律法规；所有公民严格遵守法律法规且不得有超越其上的特权；国家机关按照职权和程序适用法律法规。</a:t>
            </a:r>
            <a:endParaRPr lang="zh-CN" altLang="en-US" b="0" dirty="0"/>
          </a:p>
        </p:txBody>
      </p:sp>
    </p:spTree>
    <p:extLst>
      <p:ext uri="{BB962C8B-B14F-4D97-AF65-F5344CB8AC3E}">
        <p14:creationId xmlns:p14="http://schemas.microsoft.com/office/powerpoint/2010/main" val="2443450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8AA2E05-A664-4362-B05F-B8DD9833DE61}"/>
              </a:ext>
            </a:extLst>
          </p:cNvPr>
          <p:cNvSpPr>
            <a:spLocks noGrp="1"/>
          </p:cNvSpPr>
          <p:nvPr>
            <p:ph type="body" idx="4294967295"/>
          </p:nvPr>
        </p:nvSpPr>
        <p:spPr>
          <a:xfrm>
            <a:off x="0" y="1268413"/>
            <a:ext cx="10972800" cy="4738687"/>
          </a:xfrm>
        </p:spPr>
        <p:txBody>
          <a:bodyPr>
            <a:normAutofit fontScale="92500" lnSpcReduction="10000"/>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政治功能</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法律法规的本质是统治阶级意志的体现，这很好的说明了法律法规的政治职能，即维护统治阶级的统治。</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这一功能主要表现在法律法规在调整阶级关系的方面：调整统治阶级和被统治阶级的关系，调整统治阶级内部关系，调整统治阶级和同盟者的关系。从而促进统治阶级内部团结、外部稳定和维护整体利益，达到统治阶级专政的目的。</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社会功能</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由于法律法规具有普遍适用性，它面向某一国家或区域的所有大众和组织，因而法律法规也具有社会功能。</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主要体现在：“保障国家存在的经济基础，规范和指导经济的发展；维护人类社会的基本生活条件；促进科学、教育、文化、卫生等领域的发展；引导和规范个人和组织的行为，承担着广泛的社会管理功能。”</a:t>
            </a:r>
            <a:endParaRPr lang="zh-CN" altLang="en-US" b="0" dirty="0">
              <a:latin typeface="+mn-lt"/>
              <a:ea typeface="+mn-ea"/>
              <a:cs typeface="+mn-ea"/>
              <a:sym typeface="+mn-lt"/>
            </a:endParaRPr>
          </a:p>
        </p:txBody>
      </p:sp>
      <p:sp>
        <p:nvSpPr>
          <p:cNvPr id="3" name="标题 2">
            <a:extLst>
              <a:ext uri="{FF2B5EF4-FFF2-40B4-BE49-F238E27FC236}">
                <a16:creationId xmlns:a16="http://schemas.microsoft.com/office/drawing/2014/main" id="{2DE35667-D999-4893-8446-C308C3BAFE44}"/>
              </a:ext>
            </a:extLst>
          </p:cNvPr>
          <p:cNvSpPr>
            <a:spLocks noGrp="1"/>
          </p:cNvSpPr>
          <p:nvPr>
            <p:ph type="title" idx="4294967295"/>
          </p:nvPr>
        </p:nvSpPr>
        <p:spPr>
          <a:xfrm>
            <a:off x="0" y="333375"/>
            <a:ext cx="10972800" cy="863600"/>
          </a:xfrm>
        </p:spPr>
        <p:txBody>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（三）法律法规的功能</a:t>
            </a:r>
            <a:endParaRPr lang="zh-CN" altLang="en-US" b="0" dirty="0">
              <a:latin typeface="+mn-lt"/>
              <a:ea typeface="+mn-ea"/>
              <a:cs typeface="+mn-ea"/>
              <a:sym typeface="+mn-lt"/>
            </a:endParaRPr>
          </a:p>
        </p:txBody>
      </p:sp>
    </p:spTree>
    <p:extLst>
      <p:ext uri="{BB962C8B-B14F-4D97-AF65-F5344CB8AC3E}">
        <p14:creationId xmlns:p14="http://schemas.microsoft.com/office/powerpoint/2010/main" val="35423948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8A083F9-9FB9-4677-A171-1985032EC465}"/>
              </a:ext>
            </a:extLst>
          </p:cNvPr>
          <p:cNvSpPr>
            <a:spLocks noGrp="1"/>
          </p:cNvSpPr>
          <p:nvPr>
            <p:ph type="body" idx="4294967295"/>
          </p:nvPr>
        </p:nvSpPr>
        <p:spPr>
          <a:xfrm>
            <a:off x="0" y="1268413"/>
            <a:ext cx="10972800" cy="4738687"/>
          </a:xfrm>
        </p:spPr>
        <p:txBody>
          <a:bodyPr>
            <a:normAutofit/>
          </a:bodyPr>
          <a:lstStyle/>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1.</a:t>
            </a:r>
            <a:r>
              <a:rPr kumimoji="0" lang="zh-CN" altLang="zh-CN" sz="2400" b="0" kern="1200" dirty="0">
                <a:solidFill>
                  <a:schemeClr val="tx2"/>
                </a:solidFill>
                <a:effectLst/>
                <a:latin typeface="+mn-lt"/>
                <a:ea typeface="+mn-ea"/>
                <a:cs typeface="+mn-ea"/>
                <a:sym typeface="+mn-lt"/>
              </a:rPr>
              <a:t>国家法律</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国家法律是指全国人民代表大会及其常务委员会制定的各种法律的规范性文件，其体系包括宪法、宪法相关法、行政法、刑法、民法、商法和社会法。</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比起法规，法律具有更强的权威性和更高的效力，宪法具有最高的法律效力。</a:t>
            </a:r>
          </a:p>
          <a:p>
            <a:pPr lvl="0">
              <a:lnSpc>
                <a:spcPct val="120000"/>
              </a:lnSpc>
              <a:spcBef>
                <a:spcPts val="5"/>
              </a:spcBef>
              <a:spcAft>
                <a:spcPts val="5"/>
              </a:spcAft>
            </a:pPr>
            <a:r>
              <a:rPr kumimoji="0" lang="en-US" altLang="zh-CN" sz="2400" b="0" kern="1200" dirty="0">
                <a:solidFill>
                  <a:schemeClr val="tx2"/>
                </a:solidFill>
                <a:effectLst/>
                <a:latin typeface="+mn-lt"/>
                <a:ea typeface="+mn-ea"/>
                <a:cs typeface="+mn-ea"/>
                <a:sym typeface="+mn-lt"/>
              </a:rPr>
              <a:t>2.</a:t>
            </a:r>
            <a:r>
              <a:rPr kumimoji="0" lang="zh-CN" altLang="zh-CN" sz="2400" b="0" kern="1200" dirty="0">
                <a:solidFill>
                  <a:schemeClr val="tx2"/>
                </a:solidFill>
                <a:effectLst/>
                <a:latin typeface="+mn-lt"/>
                <a:ea typeface="+mn-ea"/>
                <a:cs typeface="+mn-ea"/>
                <a:sym typeface="+mn-lt"/>
              </a:rPr>
              <a:t>行政法规</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行政法规是我国的最高权力机关——国务院，根据宪法和法律制定的有关行政管理等方面的规范性文件。</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其地位和效力仅次于法律，高于地方性法规。</a:t>
            </a:r>
          </a:p>
          <a:p>
            <a:pPr lvl="0">
              <a:lnSpc>
                <a:spcPct val="120000"/>
              </a:lnSpc>
              <a:spcBef>
                <a:spcPts val="5"/>
              </a:spcBef>
              <a:spcAft>
                <a:spcPts val="5"/>
              </a:spcAft>
            </a:pPr>
            <a:r>
              <a:rPr kumimoji="0" lang="zh-CN" altLang="zh-CN" sz="2400" b="0" kern="1200" dirty="0">
                <a:solidFill>
                  <a:schemeClr val="tx2"/>
                </a:solidFill>
                <a:effectLst/>
                <a:latin typeface="+mn-lt"/>
                <a:ea typeface="+mn-ea"/>
                <a:cs typeface="+mn-ea"/>
                <a:sym typeface="+mn-lt"/>
              </a:rPr>
              <a:t>一般称之为“条例”、“规定”、“办法”，根据全国人民代表大会及其常务委员会的授权制定的行政法规被称为“暂行条例”、“暂行规定”。</a:t>
            </a:r>
            <a:endParaRPr kumimoji="0" lang="en-US" altLang="zh-CN" sz="2400" b="0" kern="1200" dirty="0">
              <a:solidFill>
                <a:schemeClr val="tx2"/>
              </a:solidFill>
              <a:effectLst/>
              <a:latin typeface="+mn-lt"/>
              <a:ea typeface="+mn-ea"/>
              <a:cs typeface="+mn-ea"/>
              <a:sym typeface="+mn-lt"/>
            </a:endParaRPr>
          </a:p>
        </p:txBody>
      </p:sp>
      <p:sp>
        <p:nvSpPr>
          <p:cNvPr id="3" name="标题 2">
            <a:extLst>
              <a:ext uri="{FF2B5EF4-FFF2-40B4-BE49-F238E27FC236}">
                <a16:creationId xmlns:a16="http://schemas.microsoft.com/office/drawing/2014/main" id="{2B5AC44E-CBA0-4805-9855-2C6780B62C50}"/>
              </a:ext>
            </a:extLst>
          </p:cNvPr>
          <p:cNvSpPr>
            <a:spLocks noGrp="1"/>
          </p:cNvSpPr>
          <p:nvPr>
            <p:ph type="title" idx="4294967295"/>
          </p:nvPr>
        </p:nvSpPr>
        <p:spPr>
          <a:xfrm>
            <a:off x="0" y="333375"/>
            <a:ext cx="10972800" cy="863600"/>
          </a:xfrm>
        </p:spPr>
        <p:txBody>
          <a:bodyPr/>
          <a:lstStyle/>
          <a:p>
            <a:pPr lvl="0">
              <a:lnSpc>
                <a:spcPct val="120000"/>
              </a:lnSpc>
              <a:spcBef>
                <a:spcPct val="5000"/>
              </a:spcBef>
              <a:spcAft>
                <a:spcPts val="5"/>
              </a:spcAft>
            </a:pPr>
            <a:r>
              <a:rPr kumimoji="0" lang="zh-CN" altLang="zh-CN" sz="2400" b="0" kern="1200" dirty="0">
                <a:solidFill>
                  <a:schemeClr val="tx2"/>
                </a:solidFill>
                <a:effectLst/>
                <a:latin typeface="+mn-lt"/>
                <a:ea typeface="+mn-ea"/>
                <a:cs typeface="+mn-ea"/>
                <a:sym typeface="+mn-lt"/>
              </a:rPr>
              <a:t>三、法律法规的主要种类</a:t>
            </a:r>
            <a:endParaRPr lang="zh-CN" altLang="en-US" b="0" dirty="0">
              <a:latin typeface="+mn-lt"/>
              <a:ea typeface="+mn-ea"/>
              <a:cs typeface="+mn-ea"/>
              <a:sym typeface="+mn-lt"/>
            </a:endParaRPr>
          </a:p>
        </p:txBody>
      </p:sp>
    </p:spTree>
    <p:extLst>
      <p:ext uri="{BB962C8B-B14F-4D97-AF65-F5344CB8AC3E}">
        <p14:creationId xmlns:p14="http://schemas.microsoft.com/office/powerpoint/2010/main" val="861646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68A0988-193B-4E13-AF53-37D4A1D25435}"/>
              </a:ext>
            </a:extLst>
          </p:cNvPr>
          <p:cNvSpPr>
            <a:spLocks noGrp="1"/>
          </p:cNvSpPr>
          <p:nvPr>
            <p:ph type="body" idx="4294967295"/>
          </p:nvPr>
        </p:nvSpPr>
        <p:spPr>
          <a:xfrm>
            <a:off x="0" y="1268413"/>
            <a:ext cx="10972800" cy="4738687"/>
          </a:xfrm>
        </p:spPr>
        <p:txBody>
          <a:bodyPr>
            <a:normAutofit fontScale="70000" lnSpcReduction="20000"/>
          </a:bodyPr>
          <a:lstStyle/>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3.</a:t>
            </a:r>
            <a:r>
              <a:rPr kumimoji="0" lang="zh-CN" altLang="zh-CN" sz="2400" b="0" kern="1200" dirty="0">
                <a:solidFill>
                  <a:schemeClr val="tx2"/>
                </a:solidFill>
                <a:effectLst/>
                <a:latin typeface="+mn-lt"/>
                <a:ea typeface="+mn-ea"/>
                <a:cs typeface="+mn-ea"/>
                <a:sym typeface="+mn-lt"/>
              </a:rPr>
              <a:t>国务院部门规章</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国务院部门规章是指国务院有关部门包括国务院各院部、委员会、中国人民银行、审计署和具有行政管理职能的直属机构，根据国家法律和国务院制定的行政法规、决定、命令等，在其部门的职权范围内制定的规范性法律文件，其地位和效力高于地方性法规，一般称为“规定”、“办法”等，但不称为“条例”。</a:t>
            </a:r>
          </a:p>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4.</a:t>
            </a:r>
            <a:r>
              <a:rPr kumimoji="0" lang="zh-CN" altLang="zh-CN" sz="2400" b="0" kern="1200" dirty="0">
                <a:solidFill>
                  <a:schemeClr val="tx2"/>
                </a:solidFill>
                <a:effectLst/>
                <a:latin typeface="+mn-lt"/>
                <a:ea typeface="+mn-ea"/>
                <a:cs typeface="+mn-ea"/>
                <a:sym typeface="+mn-lt"/>
              </a:rPr>
              <a:t>地方性法规</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地方性法规是指根据有关法律规定，省、自治区、直辖市和较大的市（省会城市、经济特区所在市和经国务院批准的较大的市）的人民代表大会及其常务委员会根据本行政区域的实际情况和具体需要，在不与法律和行政法规相抵触的前提下制定的规范性法律文件，地方性法规可称为“实施细则”或“实施办法”等，只在本行政区域内有效，其地位和效力高于本级和下级地方政府规章。</a:t>
            </a:r>
          </a:p>
          <a:p>
            <a:pPr lvl="0">
              <a:lnSpc>
                <a:spcPct val="140000"/>
              </a:lnSpc>
              <a:spcBef>
                <a:spcPts val="5"/>
              </a:spcBef>
              <a:spcAft>
                <a:spcPts val="5"/>
              </a:spcAft>
            </a:pPr>
            <a:r>
              <a:rPr kumimoji="0" lang="en-US" altLang="zh-CN" sz="2400" b="0" kern="1200" dirty="0">
                <a:solidFill>
                  <a:schemeClr val="tx2"/>
                </a:solidFill>
                <a:effectLst/>
                <a:latin typeface="+mn-lt"/>
                <a:ea typeface="+mn-ea"/>
                <a:cs typeface="+mn-ea"/>
                <a:sym typeface="+mn-lt"/>
              </a:rPr>
              <a:t>5.</a:t>
            </a:r>
            <a:r>
              <a:rPr kumimoji="0" lang="zh-CN" altLang="zh-CN" sz="2400" b="0" kern="1200" dirty="0">
                <a:solidFill>
                  <a:schemeClr val="tx2"/>
                </a:solidFill>
                <a:effectLst/>
                <a:latin typeface="+mn-lt"/>
                <a:ea typeface="+mn-ea"/>
                <a:cs typeface="+mn-ea"/>
                <a:sym typeface="+mn-lt"/>
              </a:rPr>
              <a:t>地方政府规章</a:t>
            </a:r>
          </a:p>
          <a:p>
            <a:pPr lvl="0">
              <a:lnSpc>
                <a:spcPct val="140000"/>
              </a:lnSpc>
              <a:spcBef>
                <a:spcPts val="5"/>
              </a:spcBef>
              <a:spcAft>
                <a:spcPts val="5"/>
              </a:spcAft>
            </a:pPr>
            <a:r>
              <a:rPr kumimoji="0" lang="zh-CN" altLang="zh-CN" sz="2400" b="0" kern="1200" dirty="0">
                <a:solidFill>
                  <a:schemeClr val="tx2"/>
                </a:solidFill>
                <a:effectLst/>
                <a:latin typeface="+mn-lt"/>
                <a:ea typeface="+mn-ea"/>
                <a:cs typeface="+mn-ea"/>
                <a:sym typeface="+mn-lt"/>
              </a:rPr>
              <a:t>地方政府规章指省、自治区、直辖市和较大的市（省会城市、经济特区所在市和经国务院批准的较大的市）的人民政府根据法律、行政法规和本省、自治区和直辖市的地方性法规所制定的规范性法律文件，地方政府规章应当经政府常务会议或者全体会议决定，由省长、自治区主席、市长或自治州州长签署命令予以公布。</a:t>
            </a:r>
            <a:endParaRPr lang="zh-CN" altLang="en-US" b="0" dirty="0">
              <a:latin typeface="+mn-lt"/>
              <a:ea typeface="+mn-ea"/>
              <a:cs typeface="+mn-ea"/>
              <a:sym typeface="+mn-lt"/>
            </a:endParaRPr>
          </a:p>
        </p:txBody>
      </p:sp>
    </p:spTree>
    <p:extLst>
      <p:ext uri="{BB962C8B-B14F-4D97-AF65-F5344CB8AC3E}">
        <p14:creationId xmlns:p14="http://schemas.microsoft.com/office/powerpoint/2010/main" val="163056019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学院主题（宽）">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txfrt2ac">
      <a:majorFont>
        <a:latin typeface="Times New Roman"/>
        <a:ea typeface="幼圆"/>
        <a:cs typeface=""/>
      </a:majorFont>
      <a:minorFont>
        <a:latin typeface="Times New Roman"/>
        <a:ea typeface="幼圆"/>
        <a:cs typeface=""/>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学院PPT(宽屏） [只读]" id="{D47382C0-B197-4A7F-B48C-CB1CC588FA3D}" vid="{2D5E22B3-A355-4DCB-9C7F-17340EF76E74}"/>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学院PPT宽屏（模板）</Template>
  <TotalTime>120</TotalTime>
  <Words>9043</Words>
  <Application>Microsoft Office PowerPoint</Application>
  <PresentationFormat>宽屏</PresentationFormat>
  <Paragraphs>322</Paragraphs>
  <Slides>59</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59</vt:i4>
      </vt:variant>
    </vt:vector>
  </HeadingPairs>
  <TitlesOfParts>
    <vt:vector size="68" baseType="lpstr">
      <vt:lpstr>等线</vt:lpstr>
      <vt:lpstr>仿宋_GB2312</vt:lpstr>
      <vt:lpstr>宋体</vt:lpstr>
      <vt:lpstr>幼圆</vt:lpstr>
      <vt:lpstr>Times New Roman</vt:lpstr>
      <vt:lpstr>Verdana</vt:lpstr>
      <vt:lpstr>Wingdings 2</vt:lpstr>
      <vt:lpstr>Wingdings 3</vt:lpstr>
      <vt:lpstr>学院主题（宽）</vt:lpstr>
      <vt:lpstr>第一章  社会工作法规与政策的特点、运行及发展</vt:lpstr>
      <vt:lpstr>第一节 法律法规的本质和特征</vt:lpstr>
      <vt:lpstr>一、法律法规的定义</vt:lpstr>
      <vt:lpstr>二、法律法规的本质、特征和职能</vt:lpstr>
      <vt:lpstr>（二）法律法规的特征</vt:lpstr>
      <vt:lpstr>PowerPoint 演示文稿</vt:lpstr>
      <vt:lpstr>（三）法律法规的功能</vt:lpstr>
      <vt:lpstr>三、法律法规的主要种类</vt:lpstr>
      <vt:lpstr>PowerPoint 演示文稿</vt:lpstr>
      <vt:lpstr>四、法律法规的制定原则和过程</vt:lpstr>
      <vt:lpstr>PowerPoint 演示文稿</vt:lpstr>
      <vt:lpstr>PowerPoint 演示文稿</vt:lpstr>
      <vt:lpstr>第二节 社会政策的含义、特点及内容 </vt:lpstr>
      <vt:lpstr>一、社会政策的含义</vt:lpstr>
      <vt:lpstr>PowerPoint 演示文稿</vt:lpstr>
      <vt:lpstr>PowerPoint 演示文稿</vt:lpstr>
      <vt:lpstr>PowerPoint 演示文稿</vt:lpstr>
      <vt:lpstr>二、社会政策的本质、特征、功能和原则</vt:lpstr>
      <vt:lpstr>PowerPoint 演示文稿</vt:lpstr>
      <vt:lpstr>PowerPoint 演示文稿</vt:lpstr>
      <vt:lpstr>PowerPoint 演示文稿</vt:lpstr>
      <vt:lpstr>PowerPoint 演示文稿</vt:lpstr>
      <vt:lpstr>三、社会政策的主要内容</vt:lpstr>
      <vt:lpstr>（一）社会政策的主要领域</vt:lpstr>
      <vt:lpstr>PowerPoint 演示文稿</vt:lpstr>
      <vt:lpstr>PowerPoint 演示文稿</vt:lpstr>
      <vt:lpstr>（二）社会政策的主体和客体</vt:lpstr>
      <vt:lpstr>PowerPoint 演示文稿</vt:lpstr>
      <vt:lpstr>（三）社会政策的资源调动方式</vt:lpstr>
      <vt:lpstr>第三节 我国社会工作法规与政策的特点、内容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我国社会工作专业人才队伍建设的政策依据与保障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目录</dc:title>
  <dc:creator>HSW</dc:creator>
  <cp:lastModifiedBy>HSW</cp:lastModifiedBy>
  <cp:revision>16</cp:revision>
  <dcterms:created xsi:type="dcterms:W3CDTF">2024-04-23T12:21:35Z</dcterms:created>
  <dcterms:modified xsi:type="dcterms:W3CDTF">2024-04-30T10:17:23Z</dcterms:modified>
</cp:coreProperties>
</file>