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56" r:id="rId2"/>
    <p:sldId id="291" r:id="rId3"/>
    <p:sldId id="257" r:id="rId4"/>
    <p:sldId id="292" r:id="rId5"/>
    <p:sldId id="293" r:id="rId6"/>
    <p:sldId id="294" r:id="rId7"/>
    <p:sldId id="295" r:id="rId8"/>
    <p:sldId id="296" r:id="rId9"/>
    <p:sldId id="297" r:id="rId10"/>
    <p:sldId id="298" r:id="rId11"/>
    <p:sldId id="299" r:id="rId12"/>
    <p:sldId id="300" r:id="rId13"/>
    <p:sldId id="301" r:id="rId14"/>
    <p:sldId id="302" r:id="rId15"/>
    <p:sldId id="303" r:id="rId16"/>
    <p:sldId id="304" r:id="rId17"/>
    <p:sldId id="305" r:id="rId18"/>
    <p:sldId id="306" r:id="rId19"/>
    <p:sldId id="307" r:id="rId20"/>
    <p:sldId id="308" r:id="rId21"/>
    <p:sldId id="309" r:id="rId22"/>
    <p:sldId id="278" r:id="rId23"/>
    <p:sldId id="310" r:id="rId24"/>
    <p:sldId id="311" r:id="rId25"/>
    <p:sldId id="312" r:id="rId26"/>
    <p:sldId id="313" r:id="rId27"/>
    <p:sldId id="314" r:id="rId28"/>
    <p:sldId id="281" r:id="rId29"/>
    <p:sldId id="315" r:id="rId30"/>
    <p:sldId id="316" r:id="rId31"/>
    <p:sldId id="317" r:id="rId32"/>
    <p:sldId id="318" r:id="rId33"/>
    <p:sldId id="319" r:id="rId34"/>
    <p:sldId id="320" r:id="rId35"/>
    <p:sldId id="321" r:id="rId36"/>
    <p:sldId id="322" r:id="rId37"/>
    <p:sldId id="323" r:id="rId38"/>
    <p:sldId id="324" r:id="rId39"/>
    <p:sldId id="325" r:id="rId40"/>
    <p:sldId id="326" r:id="rId41"/>
    <p:sldId id="327" r:id="rId42"/>
    <p:sldId id="328" r:id="rId43"/>
    <p:sldId id="329" r:id="rId44"/>
    <p:sldId id="330" r:id="rId45"/>
    <p:sldId id="331" r:id="rId46"/>
    <p:sldId id="332" r:id="rId47"/>
    <p:sldId id="333" r:id="rId48"/>
    <p:sldId id="334" r:id="rId49"/>
    <p:sldId id="335" r:id="rId50"/>
    <p:sldId id="336" r:id="rId51"/>
    <p:sldId id="337" r:id="rId52"/>
    <p:sldId id="338" r:id="rId53"/>
    <p:sldId id="339" r:id="rId54"/>
    <p:sldId id="340" r:id="rId55"/>
    <p:sldId id="341" r:id="rId56"/>
    <p:sldId id="342" r:id="rId57"/>
    <p:sldId id="343" r:id="rId58"/>
    <p:sldId id="344" r:id="rId59"/>
    <p:sldId id="345" r:id="rId60"/>
    <p:sldId id="346" r:id="rId61"/>
    <p:sldId id="347" r:id="rId62"/>
    <p:sldId id="348" r:id="rId63"/>
    <p:sldId id="349" r:id="rId64"/>
    <p:sldId id="350" r:id="rId65"/>
    <p:sldId id="351" r:id="rId66"/>
    <p:sldId id="286" r:id="rId67"/>
    <p:sldId id="352" r:id="rId68"/>
    <p:sldId id="353" r:id="rId69"/>
    <p:sldId id="354" r:id="rId70"/>
    <p:sldId id="355" r:id="rId71"/>
    <p:sldId id="356" r:id="rId72"/>
    <p:sldId id="357" r:id="rId73"/>
    <p:sldId id="358" r:id="rId74"/>
    <p:sldId id="359" r:id="rId75"/>
    <p:sldId id="360" r:id="rId76"/>
    <p:sldId id="361" r:id="rId77"/>
    <p:sldId id="362" r:id="rId78"/>
    <p:sldId id="363" r:id="rId79"/>
    <p:sldId id="290" r:id="rId8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80" autoAdjust="0"/>
    <p:restoredTop sz="86410" autoAdjust="0"/>
  </p:normalViewPr>
  <p:slideViewPr>
    <p:cSldViewPr snapToGrid="0" showGuides="1">
      <p:cViewPr varScale="1">
        <p:scale>
          <a:sx n="51" d="100"/>
          <a:sy n="51" d="100"/>
        </p:scale>
        <p:origin x="44" y="132"/>
      </p:cViewPr>
      <p:guideLst>
        <p:guide orient="horz" pos="2160"/>
        <p:guide pos="3840"/>
      </p:guideLst>
    </p:cSldViewPr>
  </p:slideViewPr>
  <p:outlineViewPr>
    <p:cViewPr>
      <p:scale>
        <a:sx n="33" d="100"/>
        <a:sy n="33" d="100"/>
      </p:scale>
      <p:origin x="0" y="-16822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12163425" cy="1495425"/>
          </a:xfrm>
          <a:prstGeom prst="rect">
            <a:avLst/>
          </a:prstGeom>
        </p:spPr>
      </p:pic>
      <p:pic>
        <p:nvPicPr>
          <p:cNvPr id="3" name="图片 2"/>
          <p:cNvPicPr>
            <a:picLocks noChangeAspect="1"/>
          </p:cNvPicPr>
          <p:nvPr/>
        </p:nvPicPr>
        <p:blipFill>
          <a:blip r:embed="rId3"/>
          <a:stretch>
            <a:fillRect/>
          </a:stretch>
        </p:blipFill>
        <p:spPr>
          <a:xfrm>
            <a:off x="0" y="6086474"/>
            <a:ext cx="12077700" cy="771525"/>
          </a:xfrm>
          <a:prstGeom prst="rect">
            <a:avLst/>
          </a:prstGeom>
        </p:spPr>
      </p:pic>
      <p:sp>
        <p:nvSpPr>
          <p:cNvPr id="10" name="直角三角形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9" name="标题 8"/>
          <p:cNvSpPr>
            <a:spLocks noGrp="1"/>
          </p:cNvSpPr>
          <p:nvPr>
            <p:ph type="ctrTitle"/>
          </p:nvPr>
        </p:nvSpPr>
        <p:spPr>
          <a:xfrm>
            <a:off x="914400" y="1752602"/>
            <a:ext cx="10363200" cy="1829761"/>
          </a:xfrm>
        </p:spPr>
        <p:txBody>
          <a:bodyPr vert="horz" anchor="ctr">
            <a:normAutofit/>
            <a:scene3d>
              <a:camera prst="orthographicFront"/>
              <a:lightRig rig="soft" dir="t"/>
            </a:scene3d>
            <a:sp3d prstMaterial="softEdge">
              <a:bevelT w="25400" h="25400"/>
            </a:sp3d>
          </a:bodyPr>
          <a:lstStyle>
            <a:lvl1pPr algn="ctr">
              <a:defRPr sz="4800" b="1">
                <a:solidFill>
                  <a:srgbClr val="FF0000"/>
                </a:solidFill>
                <a:effectLst>
                  <a:outerShdw blurRad="31750" dist="25400" dir="5400000" algn="tl" rotWithShape="0">
                    <a:srgbClr val="000000">
                      <a:alpha val="25000"/>
                    </a:srgbClr>
                  </a:outerShdw>
                </a:effectLst>
              </a:defRPr>
            </a:lvl1pPr>
          </a:lstStyle>
          <a:p>
            <a:r>
              <a:rPr kumimoji="0" lang="zh-CN" altLang="en-US"/>
              <a:t>单击此处编辑母版标题样式</a:t>
            </a:r>
            <a:endParaRPr kumimoji="0" lang="en-US" dirty="0"/>
          </a:p>
        </p:txBody>
      </p:sp>
      <p:sp>
        <p:nvSpPr>
          <p:cNvPr id="17" name="副标题 16"/>
          <p:cNvSpPr>
            <a:spLocks noGrp="1"/>
          </p:cNvSpPr>
          <p:nvPr>
            <p:ph type="subTitle" idx="1"/>
          </p:nvPr>
        </p:nvSpPr>
        <p:spPr>
          <a:xfrm>
            <a:off x="914400" y="3611607"/>
            <a:ext cx="10363200" cy="1199704"/>
          </a:xfrm>
        </p:spPr>
        <p:txBody>
          <a:bodyPr lIns="45720" rIns="45720" anchor="ctr"/>
          <a:lstStyle>
            <a:lvl1pPr marL="0" marR="64135" indent="0" algn="ctr">
              <a:buNone/>
              <a:defRPr b="1">
                <a:solidFill>
                  <a:srgbClr val="0070C0"/>
                </a:solidFill>
                <a:effectLst>
                  <a:outerShdw blurRad="38100" dist="38100" dir="2700000" algn="tl">
                    <a:srgbClr val="000000">
                      <a:alpha val="43137"/>
                    </a:srgbClr>
                  </a:outerShdw>
                </a:effectLst>
                <a:latin typeface="仿宋_GB2312" pitchFamily="49" charset="-122"/>
                <a:ea typeface="仿宋_GB2312"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a:t>单击此处编辑母版副标题样式</a:t>
            </a:r>
            <a:endParaRPr kumimoji="0" lang="en-US" dirty="0"/>
          </a:p>
        </p:txBody>
      </p:sp>
      <p:sp>
        <p:nvSpPr>
          <p:cNvPr id="11" name="日期占位符 9"/>
          <p:cNvSpPr>
            <a:spLocks noGrp="1"/>
          </p:cNvSpPr>
          <p:nvPr>
            <p:ph type="dt" sz="half" idx="2"/>
          </p:nvPr>
        </p:nvSpPr>
        <p:spPr>
          <a:xfrm>
            <a:off x="3508788" y="6416783"/>
            <a:ext cx="2560320" cy="365760"/>
          </a:xfrm>
          <a:prstGeom prst="rect">
            <a:avLst/>
          </a:prstGeom>
        </p:spPr>
        <p:txBody>
          <a:bodyPr vert="horz" anchor="b"/>
          <a:lstStyle>
            <a:lvl1pPr algn="l" eaLnBrk="1" latinLnBrk="0" hangingPunct="1">
              <a:defRPr kumimoji="0" sz="1000">
                <a:solidFill>
                  <a:schemeClr val="tx1"/>
                </a:solidFill>
              </a:defRPr>
            </a:lvl1pPr>
          </a:lstStyle>
          <a:p>
            <a:fld id="{D1A04AFC-3438-4784-9B5B-BE99E2C46257}" type="datetimeFigureOut">
              <a:rPr lang="zh-CN" altLang="en-US" smtClean="0"/>
              <a:t>2024/4/30</a:t>
            </a:fld>
            <a:endParaRPr lang="zh-CN" altLang="en-US"/>
          </a:p>
        </p:txBody>
      </p:sp>
      <p:sp>
        <p:nvSpPr>
          <p:cNvPr id="12" name="页脚占位符 21"/>
          <p:cNvSpPr>
            <a:spLocks noGrp="1"/>
          </p:cNvSpPr>
          <p:nvPr>
            <p:ph type="ftr" sz="quarter" idx="3"/>
          </p:nvPr>
        </p:nvSpPr>
        <p:spPr>
          <a:xfrm>
            <a:off x="379509" y="6416784"/>
            <a:ext cx="313424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4" name="灯片编号占位符 17"/>
          <p:cNvSpPr>
            <a:spLocks noGrp="1"/>
          </p:cNvSpPr>
          <p:nvPr>
            <p:ph type="sldNum" sz="quarter" idx="4"/>
          </p:nvPr>
        </p:nvSpPr>
        <p:spPr>
          <a:xfrm>
            <a:off x="6069108" y="6416784"/>
            <a:ext cx="487680" cy="365125"/>
          </a:xfrm>
          <a:prstGeom prst="rect">
            <a:avLst/>
          </a:prstGeom>
        </p:spPr>
        <p:txBody>
          <a:bodyPr vert="horz" anchor="b"/>
          <a:lstStyle>
            <a:lvl1pPr algn="r" eaLnBrk="1" latinLnBrk="0" hangingPunct="1">
              <a:defRPr kumimoji="0" sz="1000" b="0">
                <a:solidFill>
                  <a:schemeClr val="tx1"/>
                </a:solidFill>
              </a:defRPr>
            </a:lvl1pPr>
          </a:lstStyle>
          <a:p>
            <a:fld id="{971765E3-7AF7-43DF-AC82-39BAAB823025}" type="slidenum">
              <a:rPr lang="zh-CN" altLang="en-US" smtClean="0"/>
              <a:t>‹#›</a:t>
            </a:fld>
            <a:endParaRPr lang="zh-CN" altLang="en-US"/>
          </a:p>
        </p:txBody>
      </p:sp>
    </p:spTree>
    <p:extLst>
      <p:ext uri="{BB962C8B-B14F-4D97-AF65-F5344CB8AC3E}">
        <p14:creationId xmlns:p14="http://schemas.microsoft.com/office/powerpoint/2010/main" val="3394737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a:xfrm>
            <a:off x="609600" y="1481330"/>
            <a:ext cx="10972800" cy="4386071"/>
          </a:xfrm>
        </p:spPr>
        <p:txBody>
          <a:bodyPr vert="eaVert"/>
          <a:lstStyle>
            <a:lvl1pPr>
              <a:defRPr>
                <a:latin typeface="宋体" panose="02010600030101010101" pitchFamily="2" charset="-122"/>
                <a:ea typeface="宋体" panose="02010600030101010101" pitchFamily="2" charset="-122"/>
              </a:defRPr>
            </a:lvl1pPr>
            <a:lvl2pPr>
              <a:defRPr>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日期占位符 3"/>
          <p:cNvSpPr>
            <a:spLocks noGrp="1"/>
          </p:cNvSpPr>
          <p:nvPr>
            <p:ph type="dt" sz="half" idx="10"/>
          </p:nvPr>
        </p:nvSpPr>
        <p:spPr/>
        <p:txBody>
          <a:bodyPr/>
          <a:lstStyle/>
          <a:p>
            <a:fld id="{D1A04AFC-3438-4784-9B5B-BE99E2C46257}" type="datetimeFigureOut">
              <a:rPr lang="zh-CN" altLang="en-US" smtClean="0"/>
              <a:t>2024/4/30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1765E3-7AF7-43DF-AC82-39BAAB823025}" type="slidenum">
              <a:rPr lang="zh-CN" altLang="en-US" smtClean="0"/>
              <a:t>‹#›</a:t>
            </a:fld>
            <a:endParaRPr lang="zh-CN" altLang="en-US"/>
          </a:p>
        </p:txBody>
      </p:sp>
    </p:spTree>
    <p:extLst>
      <p:ext uri="{BB962C8B-B14F-4D97-AF65-F5344CB8AC3E}">
        <p14:creationId xmlns:p14="http://schemas.microsoft.com/office/powerpoint/2010/main" val="34791618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25351" y="548681"/>
            <a:ext cx="2369960" cy="5318721"/>
          </a:xfrm>
        </p:spPr>
        <p:txBody>
          <a:bodyPr vert="eaVert"/>
          <a:lstStyle/>
          <a:p>
            <a:r>
              <a:rPr kumimoji="0" lang="zh-CN" altLang="en-US"/>
              <a:t>单击此处编辑母版标题样式</a:t>
            </a:r>
            <a:endParaRPr kumimoji="0" lang="en-US" dirty="0"/>
          </a:p>
        </p:txBody>
      </p:sp>
      <p:sp>
        <p:nvSpPr>
          <p:cNvPr id="3" name="竖排文字占位符 2"/>
          <p:cNvSpPr>
            <a:spLocks noGrp="1"/>
          </p:cNvSpPr>
          <p:nvPr>
            <p:ph type="body" orient="vert" idx="1"/>
          </p:nvPr>
        </p:nvSpPr>
        <p:spPr>
          <a:xfrm>
            <a:off x="609600" y="548680"/>
            <a:ext cx="8432800" cy="5318721"/>
          </a:xfrm>
        </p:spPr>
        <p:txBody>
          <a:bodyPr vert="eaVert"/>
          <a:lstStyle>
            <a:lvl1pPr>
              <a:defRPr>
                <a:latin typeface="宋体" panose="02010600030101010101" pitchFamily="2" charset="-122"/>
                <a:ea typeface="宋体" panose="02010600030101010101" pitchFamily="2" charset="-122"/>
              </a:defRPr>
            </a:lvl1pPr>
            <a:lvl2pPr>
              <a:defRPr>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日期占位符 3"/>
          <p:cNvSpPr>
            <a:spLocks noGrp="1"/>
          </p:cNvSpPr>
          <p:nvPr>
            <p:ph type="dt" sz="half" idx="10"/>
          </p:nvPr>
        </p:nvSpPr>
        <p:spPr/>
        <p:txBody>
          <a:bodyPr/>
          <a:lstStyle/>
          <a:p>
            <a:fld id="{D1A04AFC-3438-4784-9B5B-BE99E2C46257}" type="datetimeFigureOut">
              <a:rPr lang="zh-CN" altLang="en-US" smtClean="0"/>
              <a:t>2024/4/30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1765E3-7AF7-43DF-AC82-39BAAB823025}" type="slidenum">
              <a:rPr lang="zh-CN" altLang="en-US" smtClean="0"/>
              <a:t>‹#›</a:t>
            </a:fld>
            <a:endParaRPr lang="zh-CN" altLang="en-US"/>
          </a:p>
        </p:txBody>
      </p:sp>
    </p:spTree>
    <p:extLst>
      <p:ext uri="{BB962C8B-B14F-4D97-AF65-F5344CB8AC3E}">
        <p14:creationId xmlns:p14="http://schemas.microsoft.com/office/powerpoint/2010/main" val="2525100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5C50185-24CB-449C-9BD4-9DA534C5C884}"/>
              </a:ext>
            </a:extLst>
          </p:cNvPr>
          <p:cNvSpPr>
            <a:spLocks noGrp="1"/>
          </p:cNvSpPr>
          <p:nvPr>
            <p:ph type="title"/>
          </p:nvPr>
        </p:nvSpPr>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EF8FA50-5423-4697-9DD4-EFD7574BDCD4}"/>
              </a:ext>
            </a:extLst>
          </p:cNvPr>
          <p:cNvSpPr>
            <a:spLocks noGrp="1"/>
          </p:cNvSpPr>
          <p:nvPr>
            <p:ph type="body"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F49272C-100C-47F6-949B-8666A48CB317}"/>
              </a:ext>
            </a:extLst>
          </p:cNvPr>
          <p:cNvSpPr>
            <a:spLocks noGrp="1"/>
          </p:cNvSpPr>
          <p:nvPr>
            <p:ph type="dt" sz="half" idx="10"/>
          </p:nvPr>
        </p:nvSpPr>
        <p:spPr/>
        <p:txBody>
          <a:bodyPr/>
          <a:lstStyle/>
          <a:p>
            <a:fld id="{D1A04AFC-3438-4784-9B5B-BE99E2C46257}" type="datetimeFigureOut">
              <a:rPr lang="zh-CN" altLang="en-US" smtClean="0"/>
              <a:t>2024/4/30</a:t>
            </a:fld>
            <a:endParaRPr lang="zh-CN" altLang="en-US"/>
          </a:p>
        </p:txBody>
      </p:sp>
      <p:sp>
        <p:nvSpPr>
          <p:cNvPr id="5" name="页脚占位符 4">
            <a:extLst>
              <a:ext uri="{FF2B5EF4-FFF2-40B4-BE49-F238E27FC236}">
                <a16:creationId xmlns:a16="http://schemas.microsoft.com/office/drawing/2014/main" id="{3425BD15-D0EC-45F5-A002-1F8AD9CE462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4531254-81DD-403E-95FE-C323DF57E7F4}"/>
              </a:ext>
            </a:extLst>
          </p:cNvPr>
          <p:cNvSpPr>
            <a:spLocks noGrp="1"/>
          </p:cNvSpPr>
          <p:nvPr>
            <p:ph type="sldNum" sz="quarter" idx="12"/>
          </p:nvPr>
        </p:nvSpPr>
        <p:spPr/>
        <p:txBody>
          <a:bodyPr/>
          <a:lstStyle/>
          <a:p>
            <a:fld id="{971765E3-7AF7-43DF-AC82-39BAAB823025}" type="slidenum">
              <a:rPr lang="zh-CN" altLang="en-US" smtClean="0"/>
              <a:t>‹#›</a:t>
            </a:fld>
            <a:endParaRPr lang="zh-CN" altLang="en-US"/>
          </a:p>
        </p:txBody>
      </p:sp>
    </p:spTree>
    <p:extLst>
      <p:ext uri="{BB962C8B-B14F-4D97-AF65-F5344CB8AC3E}">
        <p14:creationId xmlns:p14="http://schemas.microsoft.com/office/powerpoint/2010/main" val="7693344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971200" y="6408000"/>
            <a:ext cx="2560320" cy="365760"/>
          </a:xfrm>
        </p:spPr>
        <p:txBody>
          <a:bodyPr/>
          <a:lstStyle/>
          <a:p>
            <a:fld id="{D1A04AFC-3438-4784-9B5B-BE99E2C46257}" type="datetimeFigureOut">
              <a:rPr lang="zh-CN" altLang="en-US" smtClean="0"/>
              <a:t>2024/4/30</a:t>
            </a:fld>
            <a:endParaRPr lang="zh-CN" altLang="en-US"/>
          </a:p>
        </p:txBody>
      </p:sp>
      <p:sp>
        <p:nvSpPr>
          <p:cNvPr id="5" name="页脚占位符 4"/>
          <p:cNvSpPr>
            <a:spLocks noGrp="1"/>
          </p:cNvSpPr>
          <p:nvPr>
            <p:ph type="ftr" sz="quarter" idx="11"/>
          </p:nvPr>
        </p:nvSpPr>
        <p:spPr>
          <a:xfrm>
            <a:off x="5841601" y="6408001"/>
            <a:ext cx="3134241" cy="365125"/>
          </a:xfrm>
        </p:spPr>
        <p:txBody>
          <a:bodyPr/>
          <a:lstStyle/>
          <a:p>
            <a:endParaRPr lang="zh-CN" altLang="en-US"/>
          </a:p>
        </p:txBody>
      </p:sp>
      <p:sp>
        <p:nvSpPr>
          <p:cNvPr id="6" name="灯片编号占位符 5"/>
          <p:cNvSpPr>
            <a:spLocks noGrp="1"/>
          </p:cNvSpPr>
          <p:nvPr>
            <p:ph type="sldNum" sz="quarter" idx="12"/>
          </p:nvPr>
        </p:nvSpPr>
        <p:spPr>
          <a:xfrm>
            <a:off x="11529600" y="6408001"/>
            <a:ext cx="487680" cy="365125"/>
          </a:xfrm>
        </p:spPr>
        <p:txBody>
          <a:bodyPr/>
          <a:lstStyle/>
          <a:p>
            <a:fld id="{971765E3-7AF7-43DF-AC82-39BAAB823025}" type="slidenum">
              <a:rPr lang="zh-CN" altLang="en-US" smtClean="0"/>
              <a:t>‹#›</a:t>
            </a:fld>
            <a:endParaRPr lang="zh-CN" altLang="en-US"/>
          </a:p>
        </p:txBody>
      </p:sp>
      <p:sp>
        <p:nvSpPr>
          <p:cNvPr id="7" name="标题占位符 8"/>
          <p:cNvSpPr>
            <a:spLocks noGrp="1"/>
          </p:cNvSpPr>
          <p:nvPr>
            <p:ph type="title"/>
          </p:nvPr>
        </p:nvSpPr>
        <p:spPr>
          <a:xfrm>
            <a:off x="609600" y="332656"/>
            <a:ext cx="10972800" cy="864096"/>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a:t>单击此处编辑母版标题样式</a:t>
            </a:r>
            <a:endParaRPr kumimoji="0" lang="en-US" dirty="0"/>
          </a:p>
        </p:txBody>
      </p:sp>
      <p:sp>
        <p:nvSpPr>
          <p:cNvPr id="8" name="文本占位符 29"/>
          <p:cNvSpPr>
            <a:spLocks noGrp="1"/>
          </p:cNvSpPr>
          <p:nvPr>
            <p:ph type="body" idx="1"/>
          </p:nvPr>
        </p:nvSpPr>
        <p:spPr>
          <a:xfrm>
            <a:off x="609600" y="1268761"/>
            <a:ext cx="10972800" cy="4738531"/>
          </a:xfrm>
          <a:prstGeom prst="rect">
            <a:avLst/>
          </a:prstGeom>
        </p:spPr>
        <p:txBody>
          <a:bodyPr vert="horz">
            <a:normAutofit/>
          </a:bodyPr>
          <a:lstStyle/>
          <a:p>
            <a:pPr lvl="0" eaLnBrk="1" latinLnBrk="0" hangingPunct="1"/>
            <a:r>
              <a:rPr kumimoji="0" lang="zh-CN" altLang="en-US"/>
              <a:t>编辑母版文本样式</a:t>
            </a:r>
          </a:p>
          <a:p>
            <a:pPr lvl="1" eaLnBrk="1" latinLnBrk="0" hangingPunct="1"/>
            <a:r>
              <a:rPr kumimoji="0" lang="zh-CN" altLang="en-US"/>
              <a:t>第二级</a:t>
            </a:r>
          </a:p>
          <a:p>
            <a:pPr lvl="2" eaLnBrk="1" latinLnBrk="0" hangingPunct="1"/>
            <a:r>
              <a:rPr kumimoji="0" lang="zh-CN" altLang="en-US"/>
              <a:t>第三级</a:t>
            </a:r>
          </a:p>
          <a:p>
            <a:pPr lvl="3" eaLnBrk="1" latinLnBrk="0" hangingPunct="1"/>
            <a:r>
              <a:rPr kumimoji="0" lang="zh-CN" altLang="en-US"/>
              <a:t>第四级</a:t>
            </a:r>
          </a:p>
          <a:p>
            <a:pPr lvl="4" eaLnBrk="1" latinLnBrk="0" hangingPunct="1"/>
            <a:r>
              <a:rPr kumimoji="0" lang="zh-CN" altLang="en-US"/>
              <a:t>第五级</a:t>
            </a:r>
            <a:endParaRPr kumimoji="0" lang="en-US" dirty="0"/>
          </a:p>
        </p:txBody>
      </p:sp>
    </p:spTree>
    <p:extLst>
      <p:ext uri="{BB962C8B-B14F-4D97-AF65-F5344CB8AC3E}">
        <p14:creationId xmlns:p14="http://schemas.microsoft.com/office/powerpoint/2010/main" val="18911592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a:t>单击此处编辑母版标题样式</a:t>
            </a:r>
            <a:endParaRPr kumimoji="0" lang="en-US" dirty="0"/>
          </a:p>
        </p:txBody>
      </p:sp>
      <p:sp>
        <p:nvSpPr>
          <p:cNvPr id="3" name="文本占位符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latin typeface="宋体" panose="02010600030101010101" pitchFamily="2" charset="-122"/>
                <a:ea typeface="宋体" panose="02010600030101010101" pitchFamily="2" charset="-122"/>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a:t>编辑母版文本样式</a:t>
            </a:r>
          </a:p>
        </p:txBody>
      </p:sp>
      <p:sp>
        <p:nvSpPr>
          <p:cNvPr id="4" name="日期占位符 3"/>
          <p:cNvSpPr>
            <a:spLocks noGrp="1"/>
          </p:cNvSpPr>
          <p:nvPr>
            <p:ph type="dt" sz="half" idx="10"/>
          </p:nvPr>
        </p:nvSpPr>
        <p:spPr/>
        <p:txBody>
          <a:bodyPr/>
          <a:lstStyle/>
          <a:p>
            <a:fld id="{D1A04AFC-3438-4784-9B5B-BE99E2C46257}" type="datetimeFigureOut">
              <a:rPr lang="zh-CN" altLang="en-US" smtClean="0"/>
              <a:t>2024/4/30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1765E3-7AF7-43DF-AC82-39BAAB823025}" type="slidenum">
              <a:rPr lang="zh-CN" altLang="en-US" smtClean="0"/>
              <a:t>‹#›</a:t>
            </a:fld>
            <a:endParaRPr lang="zh-CN" altLang="en-US"/>
          </a:p>
        </p:txBody>
      </p:sp>
      <p:sp>
        <p:nvSpPr>
          <p:cNvPr id="7" name="燕尾形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8" name="燕尾形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Tree>
    <p:extLst>
      <p:ext uri="{BB962C8B-B14F-4D97-AF65-F5344CB8AC3E}">
        <p14:creationId xmlns:p14="http://schemas.microsoft.com/office/powerpoint/2010/main" val="190022454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09600" y="1481329"/>
            <a:ext cx="5384800" cy="4525963"/>
          </a:xfrm>
        </p:spPr>
        <p:txBody>
          <a:bodyPr/>
          <a:lstStyle>
            <a:lvl1pPr>
              <a:defRPr sz="2800">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sz="2000">
                <a:latin typeface="宋体" panose="02010600030101010101" pitchFamily="2" charset="-122"/>
                <a:ea typeface="宋体" panose="02010600030101010101" pitchFamily="2" charset="-122"/>
              </a:defRPr>
            </a:lvl3pPr>
            <a:lvl4pPr>
              <a:defRPr sz="1800">
                <a:latin typeface="宋体" panose="02010600030101010101" pitchFamily="2" charset="-122"/>
                <a:ea typeface="宋体" panose="02010600030101010101" pitchFamily="2" charset="-122"/>
              </a:defRPr>
            </a:lvl4pPr>
            <a:lvl5pPr>
              <a:defRPr sz="18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内容占位符 3"/>
          <p:cNvSpPr>
            <a:spLocks noGrp="1"/>
          </p:cNvSpPr>
          <p:nvPr>
            <p:ph sz="half" idx="2"/>
          </p:nvPr>
        </p:nvSpPr>
        <p:spPr>
          <a:xfrm>
            <a:off x="6197600" y="1481329"/>
            <a:ext cx="5384800" cy="4525963"/>
          </a:xfrm>
        </p:spPr>
        <p:txBody>
          <a:bodyPr/>
          <a:lstStyle>
            <a:lvl1pPr>
              <a:defRPr sz="2800">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sz="2000">
                <a:latin typeface="宋体" panose="02010600030101010101" pitchFamily="2" charset="-122"/>
                <a:ea typeface="宋体" panose="02010600030101010101" pitchFamily="2" charset="-122"/>
              </a:defRPr>
            </a:lvl3pPr>
            <a:lvl4pPr>
              <a:defRPr sz="1800">
                <a:latin typeface="宋体" panose="02010600030101010101" pitchFamily="2" charset="-122"/>
                <a:ea typeface="宋体" panose="02010600030101010101" pitchFamily="2" charset="-122"/>
              </a:defRPr>
            </a:lvl4pPr>
            <a:lvl5pPr>
              <a:defRPr sz="18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5" name="日期占位符 4"/>
          <p:cNvSpPr>
            <a:spLocks noGrp="1"/>
          </p:cNvSpPr>
          <p:nvPr>
            <p:ph type="dt" sz="half" idx="10"/>
          </p:nvPr>
        </p:nvSpPr>
        <p:spPr/>
        <p:txBody>
          <a:bodyPr/>
          <a:lstStyle/>
          <a:p>
            <a:fld id="{D1A04AFC-3438-4784-9B5B-BE99E2C46257}" type="datetimeFigureOut">
              <a:rPr lang="zh-CN" altLang="en-US" smtClean="0"/>
              <a:t>2024/4/30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1765E3-7AF7-43DF-AC82-39BAAB823025}" type="slidenum">
              <a:rPr lang="zh-CN" altLang="en-US" smtClean="0"/>
              <a:t>‹#›</a:t>
            </a:fld>
            <a:endParaRPr lang="zh-CN" altLang="en-US"/>
          </a:p>
        </p:txBody>
      </p:sp>
      <p:sp>
        <p:nvSpPr>
          <p:cNvPr id="8" name="标题 7"/>
          <p:cNvSpPr>
            <a:spLocks noGrp="1"/>
          </p:cNvSpPr>
          <p:nvPr>
            <p:ph type="title"/>
          </p:nvPr>
        </p:nvSpPr>
        <p:spPr/>
        <p:txBody>
          <a:bodyPr rtlCol="0"/>
          <a:lstStyle/>
          <a:p>
            <a:r>
              <a:rPr kumimoji="0" lang="zh-CN" altLang="en-US"/>
              <a:t>单击此处编辑母版标题样式</a:t>
            </a:r>
            <a:endParaRPr kumimoji="0" lang="en-US"/>
          </a:p>
        </p:txBody>
      </p:sp>
    </p:spTree>
    <p:extLst>
      <p:ext uri="{BB962C8B-B14F-4D97-AF65-F5344CB8AC3E}">
        <p14:creationId xmlns:p14="http://schemas.microsoft.com/office/powerpoint/2010/main" val="340098476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pic>
        <p:nvPicPr>
          <p:cNvPr id="12" name="图片 11"/>
          <p:cNvPicPr>
            <a:picLocks noChangeAspect="1"/>
          </p:cNvPicPr>
          <p:nvPr/>
        </p:nvPicPr>
        <p:blipFill>
          <a:blip r:embed="rId2"/>
          <a:stretch>
            <a:fillRect/>
          </a:stretch>
        </p:blipFill>
        <p:spPr>
          <a:xfrm>
            <a:off x="168276" y="6115050"/>
            <a:ext cx="11849100" cy="742950"/>
          </a:xfrm>
          <a:prstGeom prst="rect">
            <a:avLst/>
          </a:prstGeom>
        </p:spPr>
      </p:pic>
      <p:sp>
        <p:nvSpPr>
          <p:cNvPr id="2" name="标题 1"/>
          <p:cNvSpPr>
            <a:spLocks noGrp="1"/>
          </p:cNvSpPr>
          <p:nvPr>
            <p:ph type="title"/>
          </p:nvPr>
        </p:nvSpPr>
        <p:spPr>
          <a:xfrm>
            <a:off x="623392" y="332656"/>
            <a:ext cx="10972800" cy="936104"/>
          </a:xfrm>
        </p:spPr>
        <p:txBody>
          <a:bodyPr anchor="ctr"/>
          <a:lstStyle>
            <a:lvl1pPr>
              <a:defRPr/>
            </a:lvl1pPr>
          </a:lstStyle>
          <a:p>
            <a:r>
              <a:rPr kumimoji="0" lang="zh-CN" altLang="en-US"/>
              <a:t>单击此处编辑母版标题样式</a:t>
            </a:r>
            <a:endParaRPr kumimoji="0" lang="en-US" dirty="0"/>
          </a:p>
        </p:txBody>
      </p:sp>
      <p:sp>
        <p:nvSpPr>
          <p:cNvPr id="3" name="文本占位符 2"/>
          <p:cNvSpPr>
            <a:spLocks noGrp="1"/>
          </p:cNvSpPr>
          <p:nvPr>
            <p:ph type="body" idx="1"/>
          </p:nvPr>
        </p:nvSpPr>
        <p:spPr>
          <a:xfrm>
            <a:off x="609600" y="52560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编辑母版文本样式</a:t>
            </a:r>
          </a:p>
        </p:txBody>
      </p:sp>
      <p:sp>
        <p:nvSpPr>
          <p:cNvPr id="4" name="文本占位符 3"/>
          <p:cNvSpPr>
            <a:spLocks noGrp="1"/>
          </p:cNvSpPr>
          <p:nvPr>
            <p:ph type="body" sz="half" idx="3"/>
          </p:nvPr>
        </p:nvSpPr>
        <p:spPr>
          <a:xfrm>
            <a:off x="6193369" y="52560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编辑母版文本样式</a:t>
            </a:r>
          </a:p>
        </p:txBody>
      </p:sp>
      <p:sp>
        <p:nvSpPr>
          <p:cNvPr id="5" name="内容占位符 4"/>
          <p:cNvSpPr>
            <a:spLocks noGrp="1"/>
          </p:cNvSpPr>
          <p:nvPr>
            <p:ph sz="quarter" idx="2"/>
          </p:nvPr>
        </p:nvSpPr>
        <p:spPr>
          <a:xfrm>
            <a:off x="609600" y="1340769"/>
            <a:ext cx="5386917" cy="3874183"/>
          </a:xfrm>
          <a:ln>
            <a:noFill/>
            <a:prstDash val="sysDash"/>
            <a:miter lim="800000"/>
          </a:ln>
        </p:spPr>
        <p:txBody>
          <a:bodyPr/>
          <a:lstStyle>
            <a:lvl1pPr>
              <a:defRPr sz="2400">
                <a:latin typeface="宋体" panose="02010600030101010101" pitchFamily="2" charset="-122"/>
                <a:ea typeface="宋体" panose="02010600030101010101" pitchFamily="2" charset="-122"/>
              </a:defRPr>
            </a:lvl1pPr>
            <a:lvl2pPr>
              <a:defRPr sz="2000">
                <a:latin typeface="宋体" panose="02010600030101010101" pitchFamily="2" charset="-122"/>
                <a:ea typeface="宋体" panose="02010600030101010101" pitchFamily="2" charset="-122"/>
              </a:defRPr>
            </a:lvl2pPr>
            <a:lvl3pPr>
              <a:defRPr sz="1800">
                <a:latin typeface="宋体" panose="02010600030101010101" pitchFamily="2" charset="-122"/>
                <a:ea typeface="宋体" panose="02010600030101010101" pitchFamily="2" charset="-122"/>
              </a:defRPr>
            </a:lvl3pPr>
            <a:lvl4pPr>
              <a:defRPr sz="1600">
                <a:latin typeface="宋体" panose="02010600030101010101" pitchFamily="2" charset="-122"/>
                <a:ea typeface="宋体" panose="02010600030101010101" pitchFamily="2" charset="-122"/>
              </a:defRPr>
            </a:lvl4pPr>
            <a:lvl5pPr>
              <a:defRPr sz="16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6" name="内容占位符 5"/>
          <p:cNvSpPr>
            <a:spLocks noGrp="1"/>
          </p:cNvSpPr>
          <p:nvPr>
            <p:ph sz="quarter" idx="4"/>
          </p:nvPr>
        </p:nvSpPr>
        <p:spPr>
          <a:xfrm>
            <a:off x="6193368" y="1340768"/>
            <a:ext cx="5389033" cy="3874182"/>
          </a:xfrm>
          <a:ln>
            <a:noFill/>
            <a:prstDash val="sysDash"/>
            <a:miter lim="800000"/>
          </a:ln>
        </p:spPr>
        <p:txBody>
          <a:bodyPr/>
          <a:lstStyle>
            <a:lvl1pPr>
              <a:spcBef>
                <a:spcPts val="0"/>
              </a:spcBef>
              <a:defRPr sz="2400">
                <a:latin typeface="宋体" panose="02010600030101010101" pitchFamily="2" charset="-122"/>
                <a:ea typeface="宋体" panose="02010600030101010101" pitchFamily="2" charset="-122"/>
              </a:defRPr>
            </a:lvl1pPr>
            <a:lvl2pPr>
              <a:defRPr sz="2000">
                <a:latin typeface="宋体" panose="02010600030101010101" pitchFamily="2" charset="-122"/>
                <a:ea typeface="宋体" panose="02010600030101010101" pitchFamily="2" charset="-122"/>
              </a:defRPr>
            </a:lvl2pPr>
            <a:lvl3pPr>
              <a:defRPr sz="1800">
                <a:latin typeface="宋体" panose="02010600030101010101" pitchFamily="2" charset="-122"/>
                <a:ea typeface="宋体" panose="02010600030101010101" pitchFamily="2" charset="-122"/>
              </a:defRPr>
            </a:lvl3pPr>
            <a:lvl4pPr>
              <a:defRPr sz="1600">
                <a:latin typeface="宋体" panose="02010600030101010101" pitchFamily="2" charset="-122"/>
                <a:ea typeface="宋体" panose="02010600030101010101" pitchFamily="2" charset="-122"/>
              </a:defRPr>
            </a:lvl4pPr>
            <a:lvl5pPr>
              <a:defRPr sz="16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7" name="日期占位符 6"/>
          <p:cNvSpPr>
            <a:spLocks noGrp="1"/>
          </p:cNvSpPr>
          <p:nvPr>
            <p:ph type="dt" sz="half" idx="10"/>
          </p:nvPr>
        </p:nvSpPr>
        <p:spPr/>
        <p:txBody>
          <a:bodyPr/>
          <a:lstStyle/>
          <a:p>
            <a:fld id="{D1A04AFC-3438-4784-9B5B-BE99E2C46257}" type="datetimeFigureOut">
              <a:rPr lang="zh-CN" altLang="en-US" smtClean="0"/>
              <a:t>2024/4/30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71765E3-7AF7-43DF-AC82-39BAAB823025}" type="slidenum">
              <a:rPr lang="zh-CN" altLang="en-US" smtClean="0"/>
              <a:t>‹#›</a:t>
            </a:fld>
            <a:endParaRPr lang="zh-CN" altLang="en-US"/>
          </a:p>
        </p:txBody>
      </p:sp>
      <p:pic>
        <p:nvPicPr>
          <p:cNvPr id="14"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2632909228"/>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1A04AFC-3438-4784-9B5B-BE99E2C46257}" type="datetimeFigureOut">
              <a:rPr lang="zh-CN" altLang="en-US" smtClean="0"/>
              <a:t>2024/4/30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71765E3-7AF7-43DF-AC82-39BAAB823025}" type="slidenum">
              <a:rPr lang="zh-CN" altLang="en-US" smtClean="0"/>
              <a:t>‹#›</a:t>
            </a:fld>
            <a:endParaRPr lang="zh-CN" altLang="en-US"/>
          </a:p>
        </p:txBody>
      </p:sp>
      <p:sp>
        <p:nvSpPr>
          <p:cNvPr id="6" name="标题 5"/>
          <p:cNvSpPr>
            <a:spLocks noGrp="1"/>
          </p:cNvSpPr>
          <p:nvPr>
            <p:ph type="title"/>
          </p:nvPr>
        </p:nvSpPr>
        <p:spPr/>
        <p:txBody>
          <a:bodyPr rtlCol="0"/>
          <a:lstStyle/>
          <a:p>
            <a:r>
              <a:rPr kumimoji="0" lang="zh-CN" altLang="en-US"/>
              <a:t>单击此处编辑母版标题样式</a:t>
            </a:r>
            <a:endParaRPr kumimoji="0" lang="en-US"/>
          </a:p>
        </p:txBody>
      </p:sp>
    </p:spTree>
    <p:extLst>
      <p:ext uri="{BB962C8B-B14F-4D97-AF65-F5344CB8AC3E}">
        <p14:creationId xmlns:p14="http://schemas.microsoft.com/office/powerpoint/2010/main" val="3528927779"/>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1A04AFC-3438-4784-9B5B-BE99E2C46257}" type="datetimeFigureOut">
              <a:rPr lang="zh-CN" altLang="en-US" smtClean="0"/>
              <a:t>2024/4/30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71765E3-7AF7-43DF-AC82-39BAAB823025}" type="slidenum">
              <a:rPr lang="zh-CN" altLang="en-US" smtClean="0"/>
              <a:t>‹#›</a:t>
            </a:fld>
            <a:endParaRPr lang="zh-CN" altLang="en-US"/>
          </a:p>
        </p:txBody>
      </p:sp>
    </p:spTree>
    <p:extLst>
      <p:ext uri="{BB962C8B-B14F-4D97-AF65-F5344CB8AC3E}">
        <p14:creationId xmlns:p14="http://schemas.microsoft.com/office/powerpoint/2010/main" val="2300790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174624" y="6115050"/>
            <a:ext cx="11849100" cy="742950"/>
          </a:xfrm>
          <a:prstGeom prst="rect">
            <a:avLst/>
          </a:prstGeom>
        </p:spPr>
      </p:pic>
      <p:sp>
        <p:nvSpPr>
          <p:cNvPr id="2" name="标题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a:t>单击此处编辑母版标题样式</a:t>
            </a:r>
            <a:endParaRPr kumimoji="0" lang="en-US"/>
          </a:p>
        </p:txBody>
      </p:sp>
      <p:sp>
        <p:nvSpPr>
          <p:cNvPr id="3" name="文本占位符 2"/>
          <p:cNvSpPr>
            <a:spLocks noGrp="1"/>
          </p:cNvSpPr>
          <p:nvPr>
            <p:ph type="body" idx="2"/>
          </p:nvPr>
        </p:nvSpPr>
        <p:spPr>
          <a:xfrm>
            <a:off x="5892800" y="5355102"/>
            <a:ext cx="5299456" cy="914400"/>
          </a:xfrm>
        </p:spPr>
        <p:txBody>
          <a:bodyPr/>
          <a:lstStyle>
            <a:lvl1pPr marL="0" indent="0" algn="r">
              <a:buNone/>
              <a:defRPr sz="1600">
                <a:latin typeface="宋体" panose="02010600030101010101" pitchFamily="2" charset="-122"/>
                <a:ea typeface="宋体" panose="02010600030101010101" pitchFamily="2" charset="-122"/>
              </a:defRPr>
            </a:lvl1pPr>
            <a:lvl2pPr>
              <a:buNone/>
              <a:defRPr sz="1200"/>
            </a:lvl2pPr>
            <a:lvl3pPr>
              <a:buNone/>
              <a:defRPr sz="1000"/>
            </a:lvl3pPr>
            <a:lvl4pPr>
              <a:buNone/>
              <a:defRPr sz="900"/>
            </a:lvl4pPr>
            <a:lvl5pPr>
              <a:buNone/>
              <a:defRPr sz="900"/>
            </a:lvl5pPr>
          </a:lstStyle>
          <a:p>
            <a:pPr lvl="0" eaLnBrk="1" latinLnBrk="0" hangingPunct="1"/>
            <a:r>
              <a:rPr kumimoji="0" lang="zh-CN" altLang="en-US"/>
              <a:t>编辑母版文本样式</a:t>
            </a:r>
          </a:p>
        </p:txBody>
      </p:sp>
      <p:sp>
        <p:nvSpPr>
          <p:cNvPr id="4" name="内容占位符 3"/>
          <p:cNvSpPr>
            <a:spLocks noGrp="1"/>
          </p:cNvSpPr>
          <p:nvPr>
            <p:ph sz="half" idx="1"/>
          </p:nvPr>
        </p:nvSpPr>
        <p:spPr>
          <a:xfrm>
            <a:off x="1219200" y="404664"/>
            <a:ext cx="9973056" cy="4441656"/>
          </a:xfrm>
        </p:spPr>
        <p:txBody>
          <a:bodyPr/>
          <a:lstStyle>
            <a:lvl1pPr>
              <a:defRPr sz="3200">
                <a:latin typeface="宋体" panose="02010600030101010101" pitchFamily="2" charset="-122"/>
                <a:ea typeface="宋体" panose="02010600030101010101" pitchFamily="2" charset="-122"/>
              </a:defRPr>
            </a:lvl1pPr>
            <a:lvl2pPr>
              <a:defRPr sz="2800">
                <a:latin typeface="宋体" panose="02010600030101010101" pitchFamily="2" charset="-122"/>
                <a:ea typeface="宋体" panose="02010600030101010101" pitchFamily="2" charset="-122"/>
              </a:defRPr>
            </a:lvl2pPr>
            <a:lvl3pPr>
              <a:defRPr sz="2400">
                <a:latin typeface="宋体" panose="02010600030101010101" pitchFamily="2" charset="-122"/>
                <a:ea typeface="宋体" panose="02010600030101010101" pitchFamily="2" charset="-122"/>
              </a:defRPr>
            </a:lvl3pPr>
            <a:lvl4pPr>
              <a:defRPr sz="2000">
                <a:latin typeface="宋体" panose="02010600030101010101" pitchFamily="2" charset="-122"/>
                <a:ea typeface="宋体" panose="02010600030101010101" pitchFamily="2" charset="-122"/>
              </a:defRPr>
            </a:lvl4pPr>
            <a:lvl5pPr>
              <a:defRPr sz="20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5" name="日期占位符 4"/>
          <p:cNvSpPr>
            <a:spLocks noGrp="1"/>
          </p:cNvSpPr>
          <p:nvPr>
            <p:ph type="dt" sz="half" idx="10"/>
          </p:nvPr>
        </p:nvSpPr>
        <p:spPr>
          <a:xfrm>
            <a:off x="8969376" y="6407944"/>
            <a:ext cx="2560320" cy="365760"/>
          </a:xfrm>
        </p:spPr>
        <p:txBody>
          <a:bodyPr/>
          <a:lstStyle/>
          <a:p>
            <a:fld id="{D1A04AFC-3438-4784-9B5B-BE99E2C46257}" type="datetimeFigureOut">
              <a:rPr lang="zh-CN" altLang="en-US" smtClean="0"/>
              <a:t>2024/4/30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1765E3-7AF7-43DF-AC82-39BAAB823025}" type="slidenum">
              <a:rPr lang="zh-CN" altLang="en-US" smtClean="0"/>
              <a:t>‹#›</a:t>
            </a:fld>
            <a:endParaRPr lang="zh-CN" altLang="en-US"/>
          </a:p>
        </p:txBody>
      </p:sp>
      <p:pic>
        <p:nvPicPr>
          <p:cNvPr id="11"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3290464209"/>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pic>
        <p:nvPicPr>
          <p:cNvPr id="16" name="图片 15"/>
          <p:cNvPicPr>
            <a:picLocks noChangeAspect="1"/>
          </p:cNvPicPr>
          <p:nvPr/>
        </p:nvPicPr>
        <p:blipFill>
          <a:blip r:embed="rId2"/>
          <a:stretch>
            <a:fillRect/>
          </a:stretch>
        </p:blipFill>
        <p:spPr>
          <a:xfrm>
            <a:off x="174624" y="6115050"/>
            <a:ext cx="11849100" cy="742950"/>
          </a:xfrm>
          <a:prstGeom prst="rect">
            <a:avLst/>
          </a:prstGeom>
        </p:spPr>
      </p:pic>
      <p:sp>
        <p:nvSpPr>
          <p:cNvPr id="4" name="文本占位符 3"/>
          <p:cNvSpPr>
            <a:spLocks noGrp="1"/>
          </p:cNvSpPr>
          <p:nvPr>
            <p:ph type="body" sz="half" idx="2"/>
          </p:nvPr>
        </p:nvSpPr>
        <p:spPr>
          <a:xfrm>
            <a:off x="1521643" y="5443402"/>
            <a:ext cx="95504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a:t>编辑母版文本样式</a:t>
            </a:r>
          </a:p>
        </p:txBody>
      </p:sp>
      <p:sp>
        <p:nvSpPr>
          <p:cNvPr id="3" name="图片占位符 2"/>
          <p:cNvSpPr>
            <a:spLocks noGrp="1"/>
          </p:cNvSpPr>
          <p:nvPr>
            <p:ph type="pic" idx="1"/>
          </p:nvPr>
        </p:nvSpPr>
        <p:spPr>
          <a:xfrm>
            <a:off x="304800" y="548680"/>
            <a:ext cx="11582400" cy="4030408"/>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fld id="{D1A04AFC-3438-4784-9B5B-BE99E2C46257}" type="datetimeFigureOut">
              <a:rPr lang="zh-CN" altLang="en-US" smtClean="0"/>
              <a:t>2024/4/30</a:t>
            </a:fld>
            <a:endParaRPr lang="zh-CN" altLang="en-US"/>
          </a:p>
        </p:txBody>
      </p:sp>
      <p:sp>
        <p:nvSpPr>
          <p:cNvPr id="6" name="页脚占位符 5"/>
          <p:cNvSpPr>
            <a:spLocks noGrp="1"/>
          </p:cNvSpPr>
          <p:nvPr>
            <p:ph type="ftr" sz="quarter" idx="11"/>
          </p:nvPr>
        </p:nvSpPr>
        <p:spPr>
          <a:xfrm>
            <a:off x="5840097" y="6407945"/>
            <a:ext cx="3134241" cy="365125"/>
          </a:xfrm>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971765E3-7AF7-43DF-AC82-39BAAB823025}" type="slidenum">
              <a:rPr lang="zh-CN" altLang="en-US" smtClean="0"/>
              <a:t>‹#›</a:t>
            </a:fld>
            <a:endParaRPr lang="zh-CN" altLang="en-US"/>
          </a:p>
        </p:txBody>
      </p:sp>
      <p:sp>
        <p:nvSpPr>
          <p:cNvPr id="2" name="标题 1"/>
          <p:cNvSpPr>
            <a:spLocks noGrp="1"/>
          </p:cNvSpPr>
          <p:nvPr>
            <p:ph type="title"/>
          </p:nvPr>
        </p:nvSpPr>
        <p:spPr>
          <a:xfrm>
            <a:off x="304800"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a:t>单击此处编辑母版标题样式</a:t>
            </a:r>
            <a:endParaRPr kumimoji="0" lang="en-US" dirty="0"/>
          </a:p>
        </p:txBody>
      </p:sp>
      <p:sp>
        <p:nvSpPr>
          <p:cNvPr id="12" name="燕尾形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13" name="燕尾形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pic>
        <p:nvPicPr>
          <p:cNvPr id="14"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1368505134"/>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p:nvPicPr>
        <p:blipFill>
          <a:blip r:embed="rId14"/>
          <a:stretch>
            <a:fillRect/>
          </a:stretch>
        </p:blipFill>
        <p:spPr>
          <a:xfrm>
            <a:off x="174624" y="6115050"/>
            <a:ext cx="11849100" cy="742950"/>
          </a:xfrm>
          <a:prstGeom prst="rect">
            <a:avLst/>
          </a:prstGeom>
        </p:spPr>
      </p:pic>
      <p:sp>
        <p:nvSpPr>
          <p:cNvPr id="9" name="标题占位符 8"/>
          <p:cNvSpPr>
            <a:spLocks noGrp="1"/>
          </p:cNvSpPr>
          <p:nvPr>
            <p:ph type="title"/>
          </p:nvPr>
        </p:nvSpPr>
        <p:spPr>
          <a:xfrm>
            <a:off x="609600" y="332656"/>
            <a:ext cx="10972800" cy="864096"/>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dirty="0"/>
              <a:t>单击此处编辑母版标题样式</a:t>
            </a:r>
            <a:endParaRPr kumimoji="0" lang="en-US" dirty="0"/>
          </a:p>
        </p:txBody>
      </p:sp>
      <p:sp>
        <p:nvSpPr>
          <p:cNvPr id="30" name="文本占位符 29"/>
          <p:cNvSpPr>
            <a:spLocks noGrp="1"/>
          </p:cNvSpPr>
          <p:nvPr>
            <p:ph type="body" idx="1"/>
          </p:nvPr>
        </p:nvSpPr>
        <p:spPr>
          <a:xfrm>
            <a:off x="609600" y="1268761"/>
            <a:ext cx="10972800" cy="4738531"/>
          </a:xfrm>
          <a:prstGeom prst="rect">
            <a:avLst/>
          </a:prstGeom>
        </p:spPr>
        <p:txBody>
          <a:bodyPr vert="horz">
            <a:normAutofit/>
          </a:bodyPr>
          <a:lstStyle/>
          <a:p>
            <a:pPr lvl="0" eaLnBrk="1" latinLnBrk="0" hangingPunct="1"/>
            <a:r>
              <a:rPr kumimoji="0" lang="zh-CN" altLang="en-US" dirty="0"/>
              <a:t>单击此处编辑母版文本样式</a:t>
            </a:r>
          </a:p>
          <a:p>
            <a:pPr lvl="1" eaLnBrk="1" latinLnBrk="0" hangingPunct="1"/>
            <a:r>
              <a:rPr kumimoji="0" lang="zh-CN" altLang="en-US" dirty="0"/>
              <a:t>第二级</a:t>
            </a:r>
          </a:p>
          <a:p>
            <a:pPr lvl="2" eaLnBrk="1" latinLnBrk="0" hangingPunct="1"/>
            <a:r>
              <a:rPr kumimoji="0" lang="zh-CN" altLang="en-US" dirty="0"/>
              <a:t>第三级</a:t>
            </a:r>
          </a:p>
          <a:p>
            <a:pPr lvl="3" eaLnBrk="1" latinLnBrk="0" hangingPunct="1"/>
            <a:r>
              <a:rPr kumimoji="0" lang="zh-CN" altLang="en-US" dirty="0"/>
              <a:t>第四级</a:t>
            </a:r>
          </a:p>
          <a:p>
            <a:pPr lvl="4" eaLnBrk="1" latinLnBrk="0" hangingPunct="1"/>
            <a:r>
              <a:rPr kumimoji="0" lang="zh-CN" altLang="en-US" dirty="0"/>
              <a:t>第五级</a:t>
            </a:r>
            <a:endParaRPr kumimoji="0" lang="en-US" dirty="0"/>
          </a:p>
        </p:txBody>
      </p:sp>
      <p:sp>
        <p:nvSpPr>
          <p:cNvPr id="10" name="日期占位符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lstStyle>
          <a:p>
            <a:fld id="{D1A04AFC-3438-4784-9B5B-BE99E2C46257}" type="datetimeFigureOut">
              <a:rPr lang="zh-CN" altLang="en-US" smtClean="0"/>
              <a:t>2024/4/30</a:t>
            </a:fld>
            <a:endParaRPr lang="zh-CN" altLang="en-US"/>
          </a:p>
        </p:txBody>
      </p:sp>
      <p:sp>
        <p:nvSpPr>
          <p:cNvPr id="22" name="页脚占位符 21"/>
          <p:cNvSpPr>
            <a:spLocks noGrp="1"/>
          </p:cNvSpPr>
          <p:nvPr>
            <p:ph type="ftr" sz="quarter" idx="3"/>
          </p:nvPr>
        </p:nvSpPr>
        <p:spPr>
          <a:xfrm>
            <a:off x="5840097" y="6407945"/>
            <a:ext cx="313424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8" name="灯片编号占位符 17"/>
          <p:cNvSpPr>
            <a:spLocks noGrp="1"/>
          </p:cNvSpPr>
          <p:nvPr>
            <p:ph type="sldNum" sz="quarter" idx="4"/>
          </p:nvPr>
        </p:nvSpPr>
        <p:spPr>
          <a:xfrm>
            <a:off x="11529696" y="6407945"/>
            <a:ext cx="487680" cy="365125"/>
          </a:xfrm>
          <a:prstGeom prst="rect">
            <a:avLst/>
          </a:prstGeom>
        </p:spPr>
        <p:txBody>
          <a:bodyPr vert="horz" anchor="b"/>
          <a:lstStyle>
            <a:lvl1pPr algn="r" eaLnBrk="1" latinLnBrk="0" hangingPunct="1">
              <a:defRPr kumimoji="0" sz="1000" b="0">
                <a:solidFill>
                  <a:schemeClr val="tx1"/>
                </a:solidFill>
              </a:defRPr>
            </a:lvl1pPr>
          </a:lstStyle>
          <a:p>
            <a:fld id="{971765E3-7AF7-43DF-AC82-39BAAB823025}" type="slidenum">
              <a:rPr lang="zh-CN" altLang="en-US" smtClean="0"/>
              <a:t>‹#›</a:t>
            </a:fld>
            <a:endParaRPr lang="zh-CN" altLang="en-US"/>
          </a:p>
        </p:txBody>
      </p:sp>
      <p:pic>
        <p:nvPicPr>
          <p:cNvPr id="3" name="Picture 3"/>
          <p:cNvPicPr>
            <a:picLocks noChangeAspect="1" noChangeArrowheads="1"/>
          </p:cNvPicPr>
          <p:nvPr/>
        </p:nvPicPr>
        <p:blipFill>
          <a:blip r:embed="rId15"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323274445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b="1" kern="1200">
          <a:solidFill>
            <a:schemeClr val="tx1"/>
          </a:solidFill>
          <a:latin typeface="宋体" panose="02010600030101010101" pitchFamily="2" charset="-122"/>
          <a:ea typeface="宋体" panose="02010600030101010101" pitchFamily="2" charset="-122"/>
          <a:cs typeface="+mn-cs"/>
        </a:defRPr>
      </a:lvl1pPr>
      <a:lvl2pPr marL="621665" indent="-228600" algn="l" rtl="0" eaLnBrk="1" latinLnBrk="0" hangingPunct="1">
        <a:spcBef>
          <a:spcPts val="325"/>
        </a:spcBef>
        <a:buClr>
          <a:schemeClr val="accent1"/>
        </a:buClr>
        <a:buFont typeface="Verdana" panose="020B0604030504040204"/>
        <a:buChar char="◦"/>
        <a:defRPr kumimoji="0" sz="2300" b="1" kern="1200">
          <a:solidFill>
            <a:schemeClr val="tx1"/>
          </a:solidFill>
          <a:latin typeface="宋体" panose="02010600030101010101" pitchFamily="2" charset="-122"/>
          <a:ea typeface="宋体" panose="02010600030101010101" pitchFamily="2" charset="-122"/>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b="1" kern="1200">
          <a:solidFill>
            <a:schemeClr val="tx1"/>
          </a:solidFill>
          <a:latin typeface="宋体" panose="02010600030101010101" pitchFamily="2" charset="-122"/>
          <a:ea typeface="宋体" panose="02010600030101010101" pitchFamily="2" charset="-122"/>
          <a:cs typeface="+mn-cs"/>
        </a:defRPr>
      </a:lvl3pPr>
      <a:lvl4pPr marL="1143000" indent="-228600" algn="l" rtl="0" eaLnBrk="1" latinLnBrk="0" hangingPunct="1">
        <a:spcBef>
          <a:spcPts val="350"/>
        </a:spcBef>
        <a:buClr>
          <a:schemeClr val="accent2"/>
        </a:buClr>
        <a:buFont typeface="Wingdings 2" panose="05020102010507070707"/>
        <a:buChar char=""/>
        <a:defRPr kumimoji="0" sz="1900" b="1" kern="1200">
          <a:solidFill>
            <a:schemeClr val="tx1"/>
          </a:solidFill>
          <a:latin typeface="宋体" panose="02010600030101010101" pitchFamily="2" charset="-122"/>
          <a:ea typeface="宋体" panose="02010600030101010101" pitchFamily="2" charset="-122"/>
          <a:cs typeface="+mn-cs"/>
        </a:defRPr>
      </a:lvl4pPr>
      <a:lvl5pPr marL="1371600" indent="-228600" algn="l" rtl="0" eaLnBrk="1" latinLnBrk="0" hangingPunct="1">
        <a:spcBef>
          <a:spcPts val="350"/>
        </a:spcBef>
        <a:buClr>
          <a:schemeClr val="accent2"/>
        </a:buClr>
        <a:buFont typeface="Wingdings 2" panose="05020102010507070707"/>
        <a:buChar char=""/>
        <a:defRPr kumimoji="0" sz="1800" b="1" kern="1200">
          <a:solidFill>
            <a:schemeClr val="tx1"/>
          </a:solidFill>
          <a:latin typeface="宋体" panose="02010600030101010101" pitchFamily="2" charset="-122"/>
          <a:ea typeface="宋体" panose="02010600030101010101" pitchFamily="2" charset="-122"/>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hyperlink" Target="https://www.baidu.com/s?wd=%E4%B8%AA%E6%A1%88%E5%B7%A5%E4%BD%9C&amp;tn=SE_PcZhidaonwhc_ngpagmjz&amp;rsv_dl=gh_pc_zhidao" TargetMode="Externa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hyperlink" Target="https://baike.so.com/doc/6924032-7146142.html" TargetMode="External"/><Relationship Id="rId2" Type="http://schemas.openxmlformats.org/officeDocument/2006/relationships/hyperlink" Target="https://baike.so.com/doc/2714035-2865265.html" TargetMode="Externa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hyperlink" Target="https://www.66law.cn/special/rmtj/" TargetMode="Externa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060E0D-D280-4463-A50F-9284DCAD99F7}"/>
              </a:ext>
            </a:extLst>
          </p:cNvPr>
          <p:cNvSpPr>
            <a:spLocks noGrp="1"/>
          </p:cNvSpPr>
          <p:nvPr>
            <p:ph type="ctrTitle"/>
          </p:nvPr>
        </p:nvSpPr>
        <p:spPr/>
        <p:txBody>
          <a:bodyPr>
            <a:normAutofit/>
          </a:bodyPr>
          <a:lstStyle/>
          <a:p>
            <a:pPr marR="0" rtl="0"/>
            <a:r>
              <a:rPr lang="zh-CN" altLang="en-US" b="0" i="0" u="none" strike="noStrike" kern="2200" baseline="0" dirty="0">
                <a:latin typeface="宋体-简"/>
              </a:rPr>
              <a:t>第九章 人民调解、信访工作和突发事件应对的法规与政策</a:t>
            </a:r>
          </a:p>
        </p:txBody>
      </p:sp>
      <p:sp>
        <p:nvSpPr>
          <p:cNvPr id="4" name="副标题 3">
            <a:extLst>
              <a:ext uri="{FF2B5EF4-FFF2-40B4-BE49-F238E27FC236}">
                <a16:creationId xmlns:a16="http://schemas.microsoft.com/office/drawing/2014/main" id="{E0ACBE1C-D43F-4CEF-8879-EA0088CE38ED}"/>
              </a:ext>
            </a:extLst>
          </p:cNvPr>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14906227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46D787-AE41-43D9-BD16-711FDD321FD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9535509-AF68-47B1-B4BB-975409293C6F}"/>
              </a:ext>
            </a:extLst>
          </p:cNvPr>
          <p:cNvSpPr>
            <a:spLocks noGrp="1"/>
          </p:cNvSpPr>
          <p:nvPr>
            <p:ph type="body" idx="1"/>
          </p:nvPr>
        </p:nvSpPr>
        <p:spPr/>
        <p:txBody>
          <a:bodyPr>
            <a:normAutofit fontScale="85000" lnSpcReduction="10000"/>
          </a:bodyPr>
          <a:lstStyle/>
          <a:p>
            <a:pPr marR="0" lvl="0" rtl="0"/>
            <a:r>
              <a:rPr lang="zh-CN" altLang="en-US" b="0" i="0" u="none" strike="noStrike" baseline="0" dirty="0">
                <a:latin typeface="宋体-简"/>
              </a:rPr>
              <a:t>四、当事人在调解中的权利和义务</a:t>
            </a:r>
          </a:p>
          <a:p>
            <a:pPr marR="0" lvl="1" rtl="0"/>
            <a:r>
              <a:rPr lang="zh-CN" altLang="en-US" b="0" i="0" u="none" strike="noStrike" baseline="0" dirty="0">
                <a:latin typeface="宋体-简"/>
              </a:rPr>
              <a:t>（一）当事人在人民调解活动中享有的权利</a:t>
            </a:r>
          </a:p>
          <a:p>
            <a:pPr marR="0" lvl="1" rtl="0"/>
            <a:r>
              <a:rPr lang="en-US" altLang="zh-CN" b="0" i="0" u="none" strike="noStrike" baseline="0" dirty="0">
                <a:latin typeface="宋体-简"/>
              </a:rPr>
              <a:t>1.</a:t>
            </a:r>
            <a:r>
              <a:rPr lang="zh-CN" altLang="en-US" b="0" i="0" u="none" strike="noStrike" baseline="0" dirty="0">
                <a:latin typeface="宋体-简"/>
              </a:rPr>
              <a:t>选择或者接受人民调解员。“在调解纠纷时，人民调解委员会可以根据需要指定一名或数名人民调解员调解，也可以由当事人选择一名或数名调解员进行调解。”</a:t>
            </a:r>
          </a:p>
          <a:p>
            <a:pPr lvl="2"/>
            <a:r>
              <a:rPr lang="zh-CN" altLang="en-US" b="0" dirty="0"/>
              <a:t> </a:t>
            </a:r>
            <a:r>
              <a:rPr lang="en-US" altLang="zh-CN" b="0" dirty="0"/>
              <a:t>《</a:t>
            </a:r>
            <a:r>
              <a:rPr lang="zh-CN" altLang="en-US" b="0" dirty="0"/>
              <a:t>中华人民共和国人民调解法</a:t>
            </a:r>
            <a:r>
              <a:rPr lang="en-US" altLang="zh-CN" b="0" dirty="0"/>
              <a:t>》</a:t>
            </a:r>
            <a:r>
              <a:rPr lang="zh-CN" altLang="en-US" b="0" dirty="0"/>
              <a:t>第</a:t>
            </a:r>
            <a:r>
              <a:rPr lang="en-US" altLang="zh-CN" b="0" dirty="0"/>
              <a:t>19</a:t>
            </a:r>
            <a:r>
              <a:rPr lang="zh-CN" altLang="en-US" b="0" dirty="0"/>
              <a:t>条</a:t>
            </a:r>
          </a:p>
          <a:p>
            <a:pPr marR="0" lvl="1" rtl="0"/>
            <a:r>
              <a:rPr lang="en-US" altLang="zh-CN" b="0" i="0" u="none" strike="noStrike" baseline="0" dirty="0">
                <a:latin typeface="宋体-简"/>
              </a:rPr>
              <a:t>2.</a:t>
            </a:r>
            <a:r>
              <a:rPr lang="zh-CN" altLang="en-US" b="0" i="0" u="none" strike="noStrike" baseline="0" dirty="0">
                <a:latin typeface="宋体-简"/>
              </a:rPr>
              <a:t>接受调解、拒绝调解或者要求终止调解。人民调解委员会受理调解申请，必须以双方当事人自愿调解为前提，一方当事人申请，另一方当事人不愿意调解的，人民调解委员会虽可受理，但不能强制其进行调解。另外，在调解过程中，一方当事人不愿继续调解的，应当终止调解。当事人申请调解后又撤回的，人民调解委员会应当尊重当事人的选择，不得强制调解。</a:t>
            </a:r>
          </a:p>
          <a:p>
            <a:pPr marR="0" lvl="1" rtl="0"/>
            <a:r>
              <a:rPr lang="en-US" altLang="zh-CN" b="0" i="0" u="none" strike="noStrike" baseline="0" dirty="0">
                <a:latin typeface="宋体-简"/>
              </a:rPr>
              <a:t>3.</a:t>
            </a:r>
            <a:r>
              <a:rPr lang="zh-CN" altLang="en-US" b="0" i="0" u="none" strike="noStrike" baseline="0" dirty="0">
                <a:latin typeface="宋体-简"/>
              </a:rPr>
              <a:t>要求调解公开进行或者不公开进行。调解是基于双方当事人的自愿，通过互谅互让达成调解，节省双方的时间，节约司法资源，对于当事人不希望他人知悉调解内容或具体情况，尤其是涉及商业秘密、个人隐私的，只要当事人一方申请不公开进行调解，人民法院应当准许。</a:t>
            </a:r>
          </a:p>
          <a:p>
            <a:pPr marR="0" lvl="1" rtl="0"/>
            <a:r>
              <a:rPr lang="en-US" altLang="zh-CN" b="0" i="0" u="none" strike="noStrike" baseline="0" dirty="0">
                <a:latin typeface="宋体-简"/>
              </a:rPr>
              <a:t>4.</a:t>
            </a:r>
            <a:r>
              <a:rPr lang="zh-CN" altLang="en-US" b="0" i="0" u="none" strike="noStrike" baseline="0" dirty="0">
                <a:latin typeface="宋体-简"/>
              </a:rPr>
              <a:t>自主表达意愿、自愿达成调解协议。在人民调解委员会主持下，经过双方当事人自主表达意愿、多轮的商讨、互谅互让，最终双方自愿达成一致意见而达成的协议即是调解协议。在调解过程中，调解员要善于倾听双方当事人意见，由当事人自主、充分的表达意愿，不可先入为主、偏听偏信。</a:t>
            </a:r>
            <a:endParaRPr lang="en-US" altLang="zh-CN" b="0" i="0" u="none" strike="noStrike" baseline="0" dirty="0">
              <a:latin typeface="宋体-简"/>
            </a:endParaRPr>
          </a:p>
        </p:txBody>
      </p:sp>
    </p:spTree>
    <p:extLst>
      <p:ext uri="{BB962C8B-B14F-4D97-AF65-F5344CB8AC3E}">
        <p14:creationId xmlns:p14="http://schemas.microsoft.com/office/powerpoint/2010/main" val="33174485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A34B466-8B95-4892-96E2-59740467283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ECB1EAF-616F-4643-879A-127E18976CC4}"/>
              </a:ext>
            </a:extLst>
          </p:cNvPr>
          <p:cNvSpPr>
            <a:spLocks noGrp="1"/>
          </p:cNvSpPr>
          <p:nvPr>
            <p:ph type="body" idx="1"/>
          </p:nvPr>
        </p:nvSpPr>
        <p:spPr/>
        <p:txBody>
          <a:bodyPr>
            <a:normAutofit/>
          </a:bodyPr>
          <a:lstStyle/>
          <a:p>
            <a:pPr marR="0" lvl="1" rtl="0"/>
            <a:r>
              <a:rPr lang="zh-CN" altLang="en-US" b="0" i="0" u="none" strike="noStrike" baseline="0" dirty="0">
                <a:latin typeface="宋体-简"/>
              </a:rPr>
              <a:t>（二）当事人在人民调解活动中需履行的义务</a:t>
            </a:r>
          </a:p>
          <a:p>
            <a:pPr marR="0" lvl="1" rtl="0"/>
            <a:r>
              <a:rPr lang="zh-CN" altLang="en-US" b="0" i="0" u="none" strike="noStrike" baseline="0" dirty="0">
                <a:latin typeface="宋体-简"/>
              </a:rPr>
              <a:t>权利和义务总是一体两面的辩证关系，当事人享有权利，同时需要履行以下义务：</a:t>
            </a:r>
          </a:p>
          <a:p>
            <a:pPr marR="0" lvl="1" rtl="0"/>
            <a:r>
              <a:rPr lang="en-US" altLang="zh-CN" b="0" i="0" u="none" strike="noStrike" baseline="0" dirty="0">
                <a:latin typeface="宋体-简"/>
              </a:rPr>
              <a:t>1</a:t>
            </a:r>
            <a:r>
              <a:rPr lang="zh-CN" altLang="en-US" b="0" i="0" u="none" strike="noStrike" baseline="0" dirty="0">
                <a:latin typeface="宋体-简"/>
              </a:rPr>
              <a:t>、如实陈述纠纷事实，不得提供虚假证明材料。</a:t>
            </a:r>
          </a:p>
          <a:p>
            <a:pPr marR="0" lvl="1" rtl="0"/>
            <a:r>
              <a:rPr lang="en-US" altLang="zh-CN" b="0" i="0" u="none" strike="noStrike" baseline="0" dirty="0">
                <a:latin typeface="宋体-简"/>
              </a:rPr>
              <a:t>2</a:t>
            </a:r>
            <a:r>
              <a:rPr lang="zh-CN" altLang="en-US" b="0" i="0" u="none" strike="noStrike" baseline="0" dirty="0">
                <a:latin typeface="宋体-简"/>
              </a:rPr>
              <a:t>、遵守调解现场秩序，尊重人民调解员，不得加剧纠纷、激化矛盾。</a:t>
            </a:r>
          </a:p>
          <a:p>
            <a:pPr marR="0" lvl="1" rtl="0"/>
            <a:r>
              <a:rPr lang="en-US" altLang="zh-CN" b="0" i="0" u="none" strike="noStrike" baseline="0" dirty="0">
                <a:latin typeface="宋体-简"/>
              </a:rPr>
              <a:t>3</a:t>
            </a:r>
            <a:r>
              <a:rPr lang="zh-CN" altLang="en-US" b="0" i="0" u="none" strike="noStrike" baseline="0" dirty="0">
                <a:latin typeface="宋体-简"/>
              </a:rPr>
              <a:t>、尊重对方当事人行使权利，自觉履行人民调解协议。</a:t>
            </a:r>
            <a:endParaRPr lang="en-US" altLang="zh-CN" b="0" i="0" u="none" strike="noStrike" baseline="0" dirty="0">
              <a:latin typeface="宋体-简"/>
            </a:endParaRPr>
          </a:p>
        </p:txBody>
      </p:sp>
    </p:spTree>
    <p:extLst>
      <p:ext uri="{BB962C8B-B14F-4D97-AF65-F5344CB8AC3E}">
        <p14:creationId xmlns:p14="http://schemas.microsoft.com/office/powerpoint/2010/main" val="29772713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832944-219D-4A56-8265-A48026042F1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11E8903-7E06-424F-813B-AD8265987F08}"/>
              </a:ext>
            </a:extLst>
          </p:cNvPr>
          <p:cNvSpPr>
            <a:spLocks noGrp="1"/>
          </p:cNvSpPr>
          <p:nvPr>
            <p:ph type="body" idx="1"/>
          </p:nvPr>
        </p:nvSpPr>
        <p:spPr/>
        <p:txBody>
          <a:bodyPr>
            <a:normAutofit/>
          </a:bodyPr>
          <a:lstStyle/>
          <a:p>
            <a:pPr marR="0" lvl="0" rtl="0"/>
            <a:r>
              <a:rPr lang="zh-CN" altLang="en-US" b="0" i="0" u="none" strike="noStrike" baseline="0" dirty="0">
                <a:latin typeface="宋体-简"/>
              </a:rPr>
              <a:t>五、人民调解的程序</a:t>
            </a:r>
          </a:p>
          <a:p>
            <a:pPr marR="0" lvl="1" rtl="0"/>
            <a:r>
              <a:rPr lang="zh-CN" altLang="en-US" b="0" i="0" u="none" strike="noStrike" baseline="0" dirty="0">
                <a:latin typeface="宋体-简"/>
              </a:rPr>
              <a:t>（一）受理纠纷</a:t>
            </a:r>
          </a:p>
          <a:p>
            <a:pPr marR="0" lvl="1" rtl="0"/>
            <a:r>
              <a:rPr lang="zh-CN" altLang="en-US" b="0" i="0" u="none" strike="noStrike" baseline="0" dirty="0">
                <a:latin typeface="宋体-简"/>
              </a:rPr>
              <a:t>人民调解委员会对纠纷进行审查，对属于它主管和管辖的纠纷予以接收的行为，称为受理纠纷。受理纠纷须具备以下条件：要有明确的申请调解人；要有具体的调解要求；要有提起申请调解的事实根据；申请调解的纠纷必须属于人民调解委员会主管和管辖。</a:t>
            </a:r>
            <a:endParaRPr lang="en-US" altLang="zh-CN" b="0" i="0" u="none" strike="noStrike" baseline="0" dirty="0">
              <a:latin typeface="宋体-简"/>
            </a:endParaRPr>
          </a:p>
        </p:txBody>
      </p:sp>
    </p:spTree>
    <p:extLst>
      <p:ext uri="{BB962C8B-B14F-4D97-AF65-F5344CB8AC3E}">
        <p14:creationId xmlns:p14="http://schemas.microsoft.com/office/powerpoint/2010/main" val="17645082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3BA3E4-BDAD-43F3-8914-DA386EDDE8E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48EB697-50A1-4408-B698-8ADCF3BB4567}"/>
              </a:ext>
            </a:extLst>
          </p:cNvPr>
          <p:cNvSpPr>
            <a:spLocks noGrp="1"/>
          </p:cNvSpPr>
          <p:nvPr>
            <p:ph type="body" idx="1"/>
          </p:nvPr>
        </p:nvSpPr>
        <p:spPr/>
        <p:txBody>
          <a:bodyPr>
            <a:normAutofit/>
          </a:bodyPr>
          <a:lstStyle/>
          <a:p>
            <a:pPr marR="0" lvl="1" rtl="0"/>
            <a:r>
              <a:rPr lang="zh-CN" altLang="en-US" b="0" i="0" u="none" strike="noStrike" baseline="0" dirty="0">
                <a:latin typeface="宋体-简"/>
              </a:rPr>
              <a:t>人民调解委员会受理纠纷的方式有三种：申请受理、主动受理以及移交受理。</a:t>
            </a:r>
          </a:p>
          <a:p>
            <a:pPr marR="0" lvl="1" rtl="0"/>
            <a:r>
              <a:rPr lang="en-US" altLang="zh-CN" b="0" i="0" u="none" strike="noStrike" baseline="0" dirty="0">
                <a:latin typeface="宋体-简"/>
              </a:rPr>
              <a:t>1.</a:t>
            </a:r>
            <a:r>
              <a:rPr lang="zh-CN" altLang="en-US" b="0" i="0" u="none" strike="noStrike" baseline="0" dirty="0">
                <a:latin typeface="宋体-简"/>
              </a:rPr>
              <a:t>申请受理，即当事人一方或双方主动要求人民调解委员会解决他们之间的纠纷。当事人一方可以口头申请，也可以递交材料，形式不拘，以方便易行为原则。</a:t>
            </a:r>
          </a:p>
          <a:p>
            <a:pPr marR="0" lvl="1" rtl="0"/>
            <a:r>
              <a:rPr lang="en-US" altLang="zh-CN" b="0" i="0" u="none" strike="noStrike" baseline="0" dirty="0">
                <a:latin typeface="宋体-简"/>
              </a:rPr>
              <a:t>2.</a:t>
            </a:r>
            <a:r>
              <a:rPr lang="zh-CN" altLang="en-US" b="0" i="0" u="none" strike="noStrike" baseline="0" dirty="0">
                <a:latin typeface="宋体-简"/>
              </a:rPr>
              <a:t>主动受理，即人民调解委员会根据群众报告、有关单位转告或调解委员亲自得知发生了纠纷，主动前去调查、斡旋。主动受理是人民调解委员会受理纠纷的基本来源和重要形式。当事人一方明确拒绝调解的，不得调解。</a:t>
            </a:r>
            <a:r>
              <a:rPr lang="en-US" altLang="zh-CN" b="0" i="0" u="none" strike="noStrike" baseline="0" dirty="0">
                <a:latin typeface="宋体-简"/>
              </a:rPr>
              <a:t>3.</a:t>
            </a:r>
            <a:r>
              <a:rPr lang="zh-CN" altLang="en-US" b="0" i="0" u="none" strike="noStrike" baseline="0" dirty="0">
                <a:latin typeface="宋体-简"/>
              </a:rPr>
              <a:t>移交受理，即党委政府及有关部门或人民法院已经受理的矛盾纠纷，党委政府及有关部门、人民法院认为更适宜通过人民调解方式解决的，在征得当事人同意后，移交当地人民调解委员会调解。</a:t>
            </a:r>
            <a:endParaRPr lang="en-US" altLang="zh-CN" b="0" i="0" u="none" strike="noStrike" baseline="0" dirty="0">
              <a:latin typeface="宋体-简"/>
            </a:endParaRPr>
          </a:p>
          <a:p>
            <a:pPr marR="0" lvl="1" rtl="0"/>
            <a:r>
              <a:rPr lang="zh-CN" altLang="en-US" b="0" i="0" u="none" strike="noStrike" baseline="0" dirty="0">
                <a:latin typeface="宋体-简"/>
              </a:rPr>
              <a:t>登记是人民调解委员会受理纠纷、进行调解的第一道程序。不管受理不受理都要登记，即使当事人明确拒绝不调解，也要进行记录。</a:t>
            </a:r>
            <a:endParaRPr lang="en-US" altLang="zh-CN" b="0" i="0" u="none" strike="noStrike" baseline="0" dirty="0">
              <a:latin typeface="宋体-简"/>
            </a:endParaRPr>
          </a:p>
        </p:txBody>
      </p:sp>
    </p:spTree>
    <p:extLst>
      <p:ext uri="{BB962C8B-B14F-4D97-AF65-F5344CB8AC3E}">
        <p14:creationId xmlns:p14="http://schemas.microsoft.com/office/powerpoint/2010/main" val="2773252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621669-6E12-4120-BEB4-81CF77869E3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93E6C72-3E7A-4F75-8E5F-622DC83EC233}"/>
              </a:ext>
            </a:extLst>
          </p:cNvPr>
          <p:cNvSpPr>
            <a:spLocks noGrp="1"/>
          </p:cNvSpPr>
          <p:nvPr>
            <p:ph type="body" idx="1"/>
          </p:nvPr>
        </p:nvSpPr>
        <p:spPr/>
        <p:txBody>
          <a:bodyPr>
            <a:normAutofit/>
          </a:bodyPr>
          <a:lstStyle/>
          <a:p>
            <a:pPr marR="0" lvl="1" rtl="0"/>
            <a:r>
              <a:rPr lang="zh-CN" altLang="en-US" b="0" i="0" u="none" strike="noStrike" baseline="0" dirty="0">
                <a:latin typeface="宋体-简"/>
              </a:rPr>
              <a:t>（二）调查研究</a:t>
            </a:r>
          </a:p>
          <a:p>
            <a:pPr marR="0" lvl="1" rtl="0"/>
            <a:r>
              <a:rPr lang="zh-CN" altLang="en-US" b="0" i="0" u="none" strike="noStrike" baseline="0" dirty="0">
                <a:latin typeface="宋体-简"/>
              </a:rPr>
              <a:t>人民调解委员会受理纠纷以后，为了确定纠纷性质，正确解决纠纷，要及时开展调查研究，查明纠纷发生的原因、争执的焦点、发展的过程并记录证据，勘察现场、向相关人了解后以便提出有针对性的在深入调查收集材料的基础上进行分析研究，提出调解方案。</a:t>
            </a:r>
            <a:endParaRPr lang="en-US" altLang="zh-CN" b="0" i="0" u="none" strike="noStrike" baseline="0" dirty="0">
              <a:latin typeface="宋体-简"/>
            </a:endParaRPr>
          </a:p>
        </p:txBody>
      </p:sp>
    </p:spTree>
    <p:extLst>
      <p:ext uri="{BB962C8B-B14F-4D97-AF65-F5344CB8AC3E}">
        <p14:creationId xmlns:p14="http://schemas.microsoft.com/office/powerpoint/2010/main" val="25232884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8C3329-7F31-4482-AF34-958297C9196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82AECEC-0F06-4B2A-8E49-30D18D70CFED}"/>
              </a:ext>
            </a:extLst>
          </p:cNvPr>
          <p:cNvSpPr>
            <a:spLocks noGrp="1"/>
          </p:cNvSpPr>
          <p:nvPr>
            <p:ph type="body" idx="1"/>
          </p:nvPr>
        </p:nvSpPr>
        <p:spPr/>
        <p:txBody>
          <a:bodyPr/>
          <a:lstStyle/>
          <a:p>
            <a:pPr marR="0" lvl="1" rtl="0"/>
            <a:r>
              <a:rPr lang="zh-CN" altLang="en-US" b="0" i="0" u="none" strike="noStrike" baseline="0" dirty="0">
                <a:latin typeface="宋体-简"/>
              </a:rPr>
              <a:t>（三）进行调解</a:t>
            </a:r>
          </a:p>
          <a:p>
            <a:pPr marR="0" lvl="1" rtl="0"/>
            <a:r>
              <a:rPr lang="zh-CN" altLang="en-US" b="0" i="0" u="none" strike="noStrike" baseline="0" dirty="0">
                <a:latin typeface="宋体-简"/>
              </a:rPr>
              <a:t>在确定调解方案后，人民调解委员会可确定时间、地点召开调解会进行调解，纠纷当事人双方必须按人民调解委员会通知的时间、地点出席调解会。双方有权接受、不接受和修改。</a:t>
            </a:r>
          </a:p>
        </p:txBody>
      </p:sp>
    </p:spTree>
    <p:extLst>
      <p:ext uri="{BB962C8B-B14F-4D97-AF65-F5344CB8AC3E}">
        <p14:creationId xmlns:p14="http://schemas.microsoft.com/office/powerpoint/2010/main" val="310260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BBD975-D857-4160-9D2D-09B1582CC2F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E124F4C-5DC7-4673-9253-03ED6C98EA5A}"/>
              </a:ext>
            </a:extLst>
          </p:cNvPr>
          <p:cNvSpPr>
            <a:spLocks noGrp="1"/>
          </p:cNvSpPr>
          <p:nvPr>
            <p:ph type="body" idx="1"/>
          </p:nvPr>
        </p:nvSpPr>
        <p:spPr/>
        <p:txBody>
          <a:bodyPr>
            <a:normAutofit/>
          </a:bodyPr>
          <a:lstStyle/>
          <a:p>
            <a:pPr marR="0" lvl="1" rtl="0"/>
            <a:r>
              <a:rPr lang="zh-CN" altLang="en-US" b="0" i="0" u="none" strike="noStrike" baseline="0" dirty="0">
                <a:latin typeface="宋体-简"/>
              </a:rPr>
              <a:t>（四）结束调解</a:t>
            </a:r>
          </a:p>
          <a:p>
            <a:pPr marR="0" lvl="1" rtl="0"/>
            <a:r>
              <a:rPr lang="zh-CN" altLang="en-US" b="0" i="0" u="none" strike="noStrike" baseline="0" dirty="0">
                <a:latin typeface="宋体-简"/>
              </a:rPr>
              <a:t>结束调解分两种情况：一是在调解会上，纠纷当事人双方在平等协商、互谅互让的基础上提出纠纷解决方案，自愿达成协议，调解成立而结束调解。二是纠纷当事人双方经过反复协商不能达成协议，调解不能成立而结束调解。一旦结束调解，人民调解委员应及时记录调解情况，并告知当事人纠纷解决的其他途径，如通过仲裁、行政、司法等途径维护自身权利。“人民调解委员会应当建立调解工作档案，将调解登记、调解工作记录、调解协议书等材料立卷归档。”</a:t>
            </a:r>
          </a:p>
        </p:txBody>
      </p:sp>
    </p:spTree>
    <p:extLst>
      <p:ext uri="{BB962C8B-B14F-4D97-AF65-F5344CB8AC3E}">
        <p14:creationId xmlns:p14="http://schemas.microsoft.com/office/powerpoint/2010/main" val="8510234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BA643B-F119-46FA-88AF-4804FB68616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CE1D9B9-56A5-4CF4-835D-CA932E0EB134}"/>
              </a:ext>
            </a:extLst>
          </p:cNvPr>
          <p:cNvSpPr>
            <a:spLocks noGrp="1"/>
          </p:cNvSpPr>
          <p:nvPr>
            <p:ph type="body" idx="1"/>
          </p:nvPr>
        </p:nvSpPr>
        <p:spPr/>
        <p:txBody>
          <a:bodyPr>
            <a:normAutofit/>
          </a:bodyPr>
          <a:lstStyle/>
          <a:p>
            <a:pPr marR="0" lvl="0" rtl="0"/>
            <a:r>
              <a:rPr lang="zh-CN" altLang="en-US" b="0" i="0" u="none" strike="noStrike" baseline="0" dirty="0">
                <a:latin typeface="宋体-简"/>
              </a:rPr>
              <a:t>六、调解协议的内容、效力及确认</a:t>
            </a:r>
          </a:p>
          <a:p>
            <a:pPr marR="0" lvl="1" rtl="0"/>
            <a:r>
              <a:rPr lang="zh-CN" altLang="en-US" b="0" i="0" u="none" strike="noStrike" baseline="0" dirty="0">
                <a:latin typeface="宋体-简"/>
              </a:rPr>
              <a:t>“经人民调解委员会调解达成调解协议的，可以制作调解协议书。当事人认为无需制作调解协议书的，可以采取口头协议方式，人民调解员应当记录协议内容。”“调解协议的可以载明下列事项：</a:t>
            </a:r>
          </a:p>
          <a:p>
            <a:pPr marR="0" lvl="1" rtl="0"/>
            <a:r>
              <a:rPr lang="en-US" altLang="zh-CN" b="0" i="0" u="none" strike="noStrike" baseline="0" dirty="0">
                <a:latin typeface="宋体-简"/>
              </a:rPr>
              <a:t>1.</a:t>
            </a:r>
            <a:r>
              <a:rPr lang="zh-CN" altLang="en-US" b="0" i="0" u="none" strike="noStrike" baseline="0" dirty="0">
                <a:latin typeface="宋体-简"/>
              </a:rPr>
              <a:t>当事人的基本情况；</a:t>
            </a:r>
          </a:p>
          <a:p>
            <a:pPr marR="0" lvl="1" rtl="0"/>
            <a:r>
              <a:rPr lang="en-US" altLang="zh-CN" b="0" i="0" u="none" strike="noStrike" baseline="0" dirty="0">
                <a:latin typeface="宋体-简"/>
              </a:rPr>
              <a:t>2.</a:t>
            </a:r>
            <a:r>
              <a:rPr lang="zh-CN" altLang="en-US" b="0" i="0" u="none" strike="noStrike" baseline="0" dirty="0">
                <a:latin typeface="宋体-简"/>
              </a:rPr>
              <a:t>纠纷的主要事实、争议事项以及各方当事人的责任；</a:t>
            </a:r>
          </a:p>
          <a:p>
            <a:pPr marR="0" lvl="1" rtl="0"/>
            <a:r>
              <a:rPr lang="en-US" altLang="zh-CN" b="0" i="0" u="none" strike="noStrike" baseline="0" dirty="0">
                <a:latin typeface="宋体-简"/>
              </a:rPr>
              <a:t>3.</a:t>
            </a:r>
            <a:r>
              <a:rPr lang="zh-CN" altLang="en-US" b="0" i="0" u="none" strike="noStrike" baseline="0" dirty="0">
                <a:latin typeface="宋体-简"/>
              </a:rPr>
              <a:t>当事人达成调解协议的内容，履行的方式、期限等。</a:t>
            </a:r>
          </a:p>
          <a:p>
            <a:pPr marR="0" lvl="1" rtl="0"/>
            <a:r>
              <a:rPr lang="zh-CN" altLang="en-US" b="0" i="0" u="none" strike="noStrike" baseline="0" dirty="0">
                <a:latin typeface="宋体-简"/>
              </a:rPr>
              <a:t>调解协议形成书自各方当事人签名、盖章或者按指印，人民调解员签名并加盖人民调解委员会印章之日起生效。调解协议书由当事人各执一份，人民调解委员会留存一份。”“如果是口头协议，自各方当事人达成协议之日起生效。”</a:t>
            </a:r>
          </a:p>
        </p:txBody>
      </p:sp>
    </p:spTree>
    <p:extLst>
      <p:ext uri="{BB962C8B-B14F-4D97-AF65-F5344CB8AC3E}">
        <p14:creationId xmlns:p14="http://schemas.microsoft.com/office/powerpoint/2010/main" val="14474383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3A3E59-2A63-46A3-8CB6-8A498BA01A9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93989DB-49DC-4395-A50D-6B2AAD5E58D3}"/>
              </a:ext>
            </a:extLst>
          </p:cNvPr>
          <p:cNvSpPr>
            <a:spLocks noGrp="1"/>
          </p:cNvSpPr>
          <p:nvPr>
            <p:ph type="body" idx="1"/>
          </p:nvPr>
        </p:nvSpPr>
        <p:spPr/>
        <p:txBody>
          <a:bodyPr>
            <a:normAutofit fontScale="85000" lnSpcReduction="20000"/>
          </a:bodyPr>
          <a:lstStyle/>
          <a:p>
            <a:pPr marR="0" lvl="0" rtl="0"/>
            <a:r>
              <a:rPr lang="zh-CN" altLang="en-US" b="0" i="0" u="none" strike="noStrike" baseline="0" dirty="0">
                <a:latin typeface="宋体-简"/>
              </a:rPr>
              <a:t>七、人民调解必须遵守的纪律</a:t>
            </a:r>
          </a:p>
          <a:p>
            <a:pPr marR="0" lvl="1" rtl="0"/>
            <a:r>
              <a:rPr lang="zh-CN" altLang="en-US" b="0" i="0" u="none" strike="noStrike" baseline="0" dirty="0">
                <a:latin typeface="宋体-简"/>
              </a:rPr>
              <a:t>人民调解必须遵守的纪律与社会工作的平等接纳原则、尊重原则、保密原则等相一致，具体内容如下：</a:t>
            </a:r>
          </a:p>
          <a:p>
            <a:pPr marR="0" lvl="1" rtl="0"/>
            <a:r>
              <a:rPr lang="en-US" altLang="zh-CN" b="0" i="0" u="none" strike="noStrike" baseline="0" dirty="0">
                <a:latin typeface="宋体-简"/>
              </a:rPr>
              <a:t>1.</a:t>
            </a:r>
            <a:r>
              <a:rPr lang="zh-CN" altLang="en-US" b="0" i="0" u="none" strike="noStrike" baseline="0" dirty="0">
                <a:latin typeface="宋体-简"/>
              </a:rPr>
              <a:t>不得徇私舞弊。这是保证调解员依法、公正地调解民间纠纷的一项重要纪律。调解员具有的这种权力，是人民委托给他们的，人民调解委员在调解过程中应当刚正不阿，忠于事实真相、忠于法律制度、忠于人民，严格依法办事，不贪污、不受贿、不徇私舞弊，热心为群众排难解纷。</a:t>
            </a:r>
          </a:p>
          <a:p>
            <a:pPr marR="0" lvl="1" rtl="0"/>
            <a:r>
              <a:rPr lang="en-US" altLang="zh-CN" b="0" i="0" u="none" strike="noStrike" baseline="0" dirty="0">
                <a:latin typeface="宋体-简"/>
              </a:rPr>
              <a:t>2.</a:t>
            </a:r>
            <a:r>
              <a:rPr lang="zh-CN" altLang="en-US" b="0" i="0" u="none" strike="noStrike" baseline="0" dirty="0">
                <a:latin typeface="宋体-简"/>
              </a:rPr>
              <a:t>不得打压报复。人民调解的基本原则之一就是自愿平等原则，即当事人不愿意接受调解，任何单位和个人都不能压制、强迫，更不允许调解员利用职权对当事人进行打击报复。</a:t>
            </a:r>
          </a:p>
          <a:p>
            <a:pPr marR="0" lvl="1" rtl="0"/>
            <a:r>
              <a:rPr lang="en-US" altLang="zh-CN" b="0" i="0" u="none" strike="noStrike" baseline="0" dirty="0">
                <a:latin typeface="宋体-简"/>
              </a:rPr>
              <a:t>3.</a:t>
            </a:r>
            <a:r>
              <a:rPr lang="zh-CN" altLang="en-US" b="0" i="0" u="none" strike="noStrike" baseline="0" dirty="0">
                <a:latin typeface="宋体-简"/>
              </a:rPr>
              <a:t>不得侮辱处罚。人民调解委员会是群众性的调解组织，在解决纠纷中没有采取任何强制措施的权力，只能采用说服教育的方法，使双方当事人自愿接受调解。在调解工作中，可能会遇到个别当事人无理取闹或者有违法犯罪行为，在这种情况下，调解员可以报送公安机关或者有关部门依法处理。</a:t>
            </a:r>
          </a:p>
          <a:p>
            <a:pPr marR="0" lvl="1" rtl="0"/>
            <a:r>
              <a:rPr lang="en-US" altLang="zh-CN" b="0" i="0" u="none" strike="noStrike" baseline="0" dirty="0">
                <a:latin typeface="宋体-简"/>
              </a:rPr>
              <a:t>4.</a:t>
            </a:r>
            <a:r>
              <a:rPr lang="zh-CN" altLang="en-US" b="0" i="0" u="none" strike="noStrike" baseline="0" dirty="0">
                <a:latin typeface="宋体-简"/>
              </a:rPr>
              <a:t>不得泄露隐私、商业秘密。当事人向调解员说出个人隐私是出于对调解员的信任，是为了澄清事实、解决问题。因此，调解员有责任和义务为当事人保密，不得泄露扩散。</a:t>
            </a:r>
          </a:p>
          <a:p>
            <a:pPr marR="0" lvl="1" rtl="0"/>
            <a:r>
              <a:rPr lang="en-US" altLang="zh-CN" b="0" i="0" u="none" strike="noStrike" baseline="0" dirty="0">
                <a:latin typeface="宋体-简"/>
              </a:rPr>
              <a:t>5.</a:t>
            </a:r>
            <a:r>
              <a:rPr lang="zh-CN" altLang="en-US" b="0" i="0" u="none" strike="noStrike" baseline="0" dirty="0">
                <a:latin typeface="宋体-简"/>
              </a:rPr>
              <a:t>不得索取、收受财物或者牟取其他不正当利益。调解员应当严格要求自己，自觉抵制不正之风，做到请客不去，送礼不收，秉公执法，这样才能使群众信得过，办事有威信。</a:t>
            </a:r>
            <a:endParaRPr lang="en-US" altLang="zh-CN" b="0" i="0" u="none" strike="noStrike" baseline="0" dirty="0">
              <a:latin typeface="宋体-简"/>
            </a:endParaRPr>
          </a:p>
        </p:txBody>
      </p:sp>
    </p:spTree>
    <p:extLst>
      <p:ext uri="{BB962C8B-B14F-4D97-AF65-F5344CB8AC3E}">
        <p14:creationId xmlns:p14="http://schemas.microsoft.com/office/powerpoint/2010/main" val="22850797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2F3951-ADCD-4E34-82B0-A6EC3517064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FC052B7-981A-4F0C-B03C-F5A14B6EB25F}"/>
              </a:ext>
            </a:extLst>
          </p:cNvPr>
          <p:cNvSpPr>
            <a:spLocks noGrp="1"/>
          </p:cNvSpPr>
          <p:nvPr>
            <p:ph type="body" idx="1"/>
          </p:nvPr>
        </p:nvSpPr>
        <p:spPr/>
        <p:txBody>
          <a:bodyPr>
            <a:normAutofit fontScale="77500" lnSpcReduction="20000"/>
          </a:bodyPr>
          <a:lstStyle/>
          <a:p>
            <a:pPr marR="0" lvl="0" rtl="0"/>
            <a:r>
              <a:rPr lang="zh-CN" altLang="en-US" b="0" i="0" u="none" strike="noStrike" baseline="0" dirty="0">
                <a:latin typeface="宋体-简"/>
              </a:rPr>
              <a:t>八、加强人民调解员队伍建设</a:t>
            </a:r>
          </a:p>
          <a:p>
            <a:pPr marR="0" lvl="1" rtl="0"/>
            <a:r>
              <a:rPr lang="zh-CN" altLang="en-US" b="0" i="0" u="none" strike="noStrike" baseline="0" dirty="0">
                <a:latin typeface="宋体-简"/>
              </a:rPr>
              <a:t>（一）加强人民调解员队伍建设的基本原则</a:t>
            </a:r>
          </a:p>
          <a:p>
            <a:pPr marR="0" lvl="1" rtl="0"/>
            <a:r>
              <a:rPr lang="zh-CN" altLang="en-US" b="0" i="0" u="none" strike="noStrike" baseline="0" dirty="0">
                <a:latin typeface="宋体-简"/>
              </a:rPr>
              <a:t>坚持党的领导，不断提高人民调解员队伍建设的规范化、法治化水平；按照法定条件和公开公平公正的原则，吸收更多符合条件的社会人士和专业人员参与人民调解工作；在积极发展兼职人民调解员队伍的同时，大力加强专职人民调解员队伍建设，不断优化人民调解员队伍结构；根据各地实际情况和专兼职人民调解员队伍的不同特点，完善管理制度，创新管理方式，不断提高人民调解工作质量。</a:t>
            </a:r>
          </a:p>
          <a:p>
            <a:pPr lvl="2"/>
            <a:r>
              <a:rPr lang="zh-CN" altLang="en-US" b="0" i="0" u="none" strike="noStrike" baseline="0" dirty="0">
                <a:latin typeface="宋体-简"/>
              </a:rPr>
              <a:t>（二）加强人民调解员队伍建设的主要任务</a:t>
            </a:r>
          </a:p>
          <a:p>
            <a:pPr marR="0" lvl="1" rtl="0"/>
            <a:r>
              <a:rPr lang="en-US" altLang="zh-CN" b="0" i="0" u="none" strike="noStrike" baseline="0" dirty="0">
                <a:latin typeface="宋体-简"/>
              </a:rPr>
              <a:t>1.</a:t>
            </a:r>
            <a:r>
              <a:rPr lang="zh-CN" altLang="en-US" b="0" i="0" u="none" strike="noStrike" baseline="0" dirty="0">
                <a:latin typeface="宋体-简"/>
              </a:rPr>
              <a:t>认真做好人民调解员的选任工作。严格选任条件，依法推选人民调解委员会委员，做好人民调解员聘任工作，提高人民调解员的专业化水平。</a:t>
            </a:r>
          </a:p>
          <a:p>
            <a:pPr marR="0" lvl="1" rtl="0"/>
            <a:r>
              <a:rPr lang="en-US" altLang="zh-CN" b="0" i="0" u="none" strike="noStrike" baseline="0" dirty="0">
                <a:latin typeface="宋体-简"/>
              </a:rPr>
              <a:t>2.</a:t>
            </a:r>
            <a:r>
              <a:rPr lang="zh-CN" altLang="en-US" b="0" i="0" u="none" strike="noStrike" baseline="0" dirty="0">
                <a:latin typeface="宋体-简"/>
              </a:rPr>
              <a:t>明确人民调解员职责任务。人民调解员应积极参与矛盾纠纷排查，对排查发现的矛盾纠纷线索，采取有针对性的措施，预防和减少矛盾纠纷的发生；认真开展矛盾纠纷调解；对主动申请调解的，无正当理由不得推诿不受理；做好法治宣传教育工作，注重通过调解工作宣传法律、法规、规章和政策，教育公民遵纪守法，弘扬社会公德、职业道德和家庭美德；自觉接受指导，严格遵守规定，积极参加学习和业务培训。</a:t>
            </a:r>
          </a:p>
          <a:p>
            <a:pPr marR="0" lvl="1" rtl="0"/>
            <a:r>
              <a:rPr lang="en-US" altLang="zh-CN" b="0" i="0" u="none" strike="noStrike" baseline="0" dirty="0">
                <a:latin typeface="宋体-简"/>
              </a:rPr>
              <a:t>3.</a:t>
            </a:r>
            <a:r>
              <a:rPr lang="zh-CN" altLang="en-US" b="0" i="0" u="none" strike="noStrike" baseline="0" dirty="0">
                <a:latin typeface="宋体-简"/>
              </a:rPr>
              <a:t>加强人民调解员思想作风建设。加强思想政治建设，组织广大人民调解员认真学习宣传贯彻党的十九大精神，树立政治意识、大局意识、核心意识，加强人民调解员职业道德教育，弘扬调解文化，增强人民调解员的社会责任感和职业荣誉感；加强纪律作风建设，完善人民调解员行为规范，教育人民调解员严格遵守和执行职业道德和工作纪律，建立投诉处理机制，及时查处人民调解员违法违纪行为，不断提高群众满意度；加强党建工作，人民调解员应自觉接受党内外群众的监督，发挥先锋模范作用。</a:t>
            </a:r>
            <a:endParaRPr lang="en-US" altLang="zh-CN" b="0" i="0" u="none" strike="noStrike" baseline="0" dirty="0">
              <a:latin typeface="宋体-简"/>
            </a:endParaRPr>
          </a:p>
        </p:txBody>
      </p:sp>
    </p:spTree>
    <p:extLst>
      <p:ext uri="{BB962C8B-B14F-4D97-AF65-F5344CB8AC3E}">
        <p14:creationId xmlns:p14="http://schemas.microsoft.com/office/powerpoint/2010/main" val="16535579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84535C1-EF9C-4521-A6F3-32B74EEDD15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FEB1C74-7950-4CE7-B164-F29989B045D4}"/>
              </a:ext>
            </a:extLst>
          </p:cNvPr>
          <p:cNvSpPr>
            <a:spLocks noGrp="1"/>
          </p:cNvSpPr>
          <p:nvPr>
            <p:ph type="body" idx="1"/>
          </p:nvPr>
        </p:nvSpPr>
        <p:spPr/>
        <p:txBody>
          <a:bodyPr/>
          <a:lstStyle/>
          <a:p>
            <a:r>
              <a:rPr lang="zh-CN" altLang="en-US" b="0" i="0" u="none" strike="noStrike" baseline="0" dirty="0">
                <a:latin typeface="宋体-简"/>
              </a:rPr>
              <a:t>我国人民调解制度被国际社会誉为矛盾纠纷化解的“东方经验”，信访制度同样被看作是一种具有中国特色的冲突化解机制，突发事件应对则关系到人民生命财产安全和社会安全，社会工作者在人民调解、信访工作领域、突发事件应对中都有积极参与和发挥作用，有必要熟悉和掌握相关法规与政策，主要涉及</a:t>
            </a:r>
            <a:r>
              <a:rPr lang="en-US" altLang="zh-CN" b="0" i="0" u="none" strike="noStrike" baseline="0" dirty="0">
                <a:latin typeface="宋体-简"/>
              </a:rPr>
              <a:t>2</a:t>
            </a:r>
            <a:r>
              <a:rPr lang="zh-CN" altLang="en-US" b="0" i="0" u="none" strike="noStrike" baseline="0" dirty="0">
                <a:latin typeface="宋体-简"/>
              </a:rPr>
              <a:t>部法律</a:t>
            </a:r>
            <a:r>
              <a:rPr lang="en-US" altLang="zh-CN" b="0" i="0" u="none" strike="noStrike" baseline="0" dirty="0">
                <a:latin typeface="宋体-简"/>
              </a:rPr>
              <a:t>《</a:t>
            </a:r>
            <a:r>
              <a:rPr lang="zh-CN" altLang="en-US" b="0" i="0" u="none" strike="noStrike" baseline="0" dirty="0">
                <a:latin typeface="宋体-简"/>
              </a:rPr>
              <a:t>中华人民共和国人民调解法</a:t>
            </a:r>
            <a:r>
              <a:rPr lang="en-US" altLang="zh-CN" b="0" i="0" u="none" strike="noStrike" baseline="0" dirty="0">
                <a:latin typeface="宋体-简"/>
              </a:rPr>
              <a:t>》</a:t>
            </a:r>
            <a:r>
              <a:rPr lang="zh-CN" altLang="en-US" b="0" i="0" u="none" strike="noStrike" baseline="0" dirty="0">
                <a:latin typeface="宋体-简"/>
              </a:rPr>
              <a:t>、</a:t>
            </a:r>
            <a:r>
              <a:rPr lang="en-US" altLang="zh-CN" b="0" i="0" u="none" strike="noStrike" baseline="0" dirty="0">
                <a:latin typeface="宋体-简"/>
              </a:rPr>
              <a:t>《</a:t>
            </a:r>
            <a:r>
              <a:rPr lang="zh-CN" altLang="en-US" b="0" i="0" u="none" strike="noStrike" baseline="0" dirty="0">
                <a:latin typeface="宋体-简"/>
              </a:rPr>
              <a:t>中华人民共和国突发事件应对法</a:t>
            </a:r>
            <a:r>
              <a:rPr lang="en-US" altLang="zh-CN" b="0" i="0" u="none" strike="noStrike" baseline="0" dirty="0">
                <a:latin typeface="宋体-简"/>
              </a:rPr>
              <a:t>》</a:t>
            </a:r>
            <a:r>
              <a:rPr lang="zh-CN" altLang="en-US" b="0" i="0" u="none" strike="noStrike" baseline="0" dirty="0">
                <a:latin typeface="宋体-简"/>
              </a:rPr>
              <a:t>，</a:t>
            </a:r>
            <a:r>
              <a:rPr lang="en-US" altLang="zh-CN" b="0" i="0" u="none" strike="noStrike" baseline="0" dirty="0">
                <a:latin typeface="宋体-简"/>
              </a:rPr>
              <a:t>2</a:t>
            </a:r>
            <a:r>
              <a:rPr lang="zh-CN" altLang="en-US" b="0" i="0" u="none" strike="noStrike" baseline="0" dirty="0">
                <a:latin typeface="宋体-简"/>
              </a:rPr>
              <a:t>个行政法规（</a:t>
            </a:r>
            <a:r>
              <a:rPr lang="en-US" altLang="zh-CN" b="0" i="0" u="none" strike="noStrike" baseline="0" dirty="0">
                <a:latin typeface="宋体-简"/>
              </a:rPr>
              <a:t>《</a:t>
            </a:r>
            <a:r>
              <a:rPr lang="zh-CN" altLang="en-US" b="0" i="0" u="none" strike="noStrike" baseline="0" dirty="0">
                <a:latin typeface="宋体-简"/>
              </a:rPr>
              <a:t>人民调解委员会组织条例</a:t>
            </a:r>
            <a:r>
              <a:rPr lang="en-US" altLang="zh-CN" b="0" i="0" u="none" strike="noStrike" baseline="0" dirty="0">
                <a:latin typeface="宋体-简"/>
              </a:rPr>
              <a:t>》</a:t>
            </a:r>
            <a:r>
              <a:rPr lang="zh-CN" altLang="en-US" b="0" i="0" u="none" strike="noStrike" baseline="0" dirty="0">
                <a:latin typeface="宋体-简"/>
              </a:rPr>
              <a:t>、</a:t>
            </a:r>
            <a:r>
              <a:rPr lang="en-US" altLang="zh-CN" b="0" i="0" u="none" strike="noStrike" baseline="0" dirty="0">
                <a:latin typeface="宋体-简"/>
              </a:rPr>
              <a:t>《</a:t>
            </a:r>
            <a:r>
              <a:rPr lang="zh-CN" altLang="en-US" b="0" i="0" u="none" strike="noStrike" baseline="0" dirty="0">
                <a:latin typeface="宋体-简"/>
              </a:rPr>
              <a:t>中华人民共和国信访条例</a:t>
            </a:r>
            <a:r>
              <a:rPr lang="en-US" altLang="zh-CN" b="0" i="0" u="none" strike="noStrike" baseline="0" dirty="0">
                <a:latin typeface="宋体-简"/>
              </a:rPr>
              <a:t>》</a:t>
            </a:r>
            <a:r>
              <a:rPr lang="zh-CN" altLang="en-US" b="0" i="0" u="none" strike="noStrike" baseline="0" dirty="0">
                <a:latin typeface="宋体-简"/>
              </a:rPr>
              <a:t>）等。</a:t>
            </a:r>
            <a:endParaRPr lang="zh-CN" altLang="en-US" dirty="0"/>
          </a:p>
        </p:txBody>
      </p:sp>
    </p:spTree>
    <p:extLst>
      <p:ext uri="{BB962C8B-B14F-4D97-AF65-F5344CB8AC3E}">
        <p14:creationId xmlns:p14="http://schemas.microsoft.com/office/powerpoint/2010/main" val="11173450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C904A4-64D1-46F2-BACB-0E1DF3468DE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35B046B-1DCF-4C8E-AC89-53676251D5F8}"/>
              </a:ext>
            </a:extLst>
          </p:cNvPr>
          <p:cNvSpPr>
            <a:spLocks noGrp="1"/>
          </p:cNvSpPr>
          <p:nvPr>
            <p:ph type="body" idx="1"/>
          </p:nvPr>
        </p:nvSpPr>
        <p:spPr/>
        <p:txBody>
          <a:bodyPr>
            <a:normAutofit fontScale="92500" lnSpcReduction="20000"/>
          </a:bodyPr>
          <a:lstStyle/>
          <a:p>
            <a:pPr marR="0" lvl="1" rtl="0"/>
            <a:r>
              <a:rPr lang="en-US" altLang="zh-CN" b="0" i="0" u="none" strike="noStrike" baseline="0" dirty="0">
                <a:latin typeface="宋体-简"/>
              </a:rPr>
              <a:t>4.</a:t>
            </a:r>
            <a:r>
              <a:rPr lang="zh-CN" altLang="en-US" b="0" i="0" u="none" strike="noStrike" baseline="0" dirty="0">
                <a:latin typeface="宋体-简"/>
              </a:rPr>
              <a:t>加强人民调解员业务培训。落实司法行政部门作为培训主体的培训责任，分级负责，加大对人民调解员的培训力度；根据本地和行业、专业领域矛盾纠纷特点设置培训课程，重点开展社会形势、法律政策、职业道德、专业知识和调解技能等方面的培训，丰富培训内容，创新培训形式，开发人民调解员培训课程和教材，建立完善人民调解员培训质量评估体系。</a:t>
            </a:r>
          </a:p>
          <a:p>
            <a:pPr marR="0" lvl="1" rtl="0"/>
            <a:r>
              <a:rPr lang="en-US" altLang="zh-CN" b="0" i="0" u="none" strike="noStrike" baseline="0" dirty="0">
                <a:latin typeface="宋体-简"/>
              </a:rPr>
              <a:t>5.</a:t>
            </a:r>
            <a:r>
              <a:rPr lang="zh-CN" altLang="en-US" b="0" i="0" u="none" strike="noStrike" baseline="0" dirty="0">
                <a:latin typeface="宋体-简"/>
              </a:rPr>
              <a:t>加强对人民调解员的管理。健全管理制度，人民调解委员会应当建立健全人民调解员聘用、学习、培训、考评、奖惩等各项管理制度，加强对人民调解员的日常管理，及时向社会公开人民调解员基本信息，方便当事人选择和监督。建立岗位责任和绩效评价制度，完善评价指标体系和退出机制。</a:t>
            </a:r>
          </a:p>
          <a:p>
            <a:pPr marR="0" lvl="1" rtl="0"/>
            <a:r>
              <a:rPr lang="en-US" altLang="zh-CN" b="0" i="0" u="none" strike="noStrike" baseline="0" dirty="0">
                <a:latin typeface="宋体-简"/>
              </a:rPr>
              <a:t>6.</a:t>
            </a:r>
            <a:r>
              <a:rPr lang="zh-CN" altLang="en-US" b="0" i="0" u="none" strike="noStrike" baseline="0" dirty="0">
                <a:latin typeface="宋体-简"/>
              </a:rPr>
              <a:t>积极动员社会力量参与人民调解工作。切实发挥村（居）民小组长、楼栋长、网格员的积极作用，发展调解志愿者队伍，积极邀请社区老党员干部，人大代表委员、专家学者、专业技术人员、城乡社区工作者、大学生村官等参与矛盾纠纷化解。充分发挥司法行政系统资源优势，形成化解矛盾纠纷工作合力。建立人民调解咨询专家库。县级以上司法行政部门可以根据调解纠纷需要，会同相关行业主管部门设立人民调解咨询专家库，由法学、心理学、社会工作和相关行业、专业领域的专业人员组成，相关专家负责向人民调解委员会提供专家咨询意见和调解建议。</a:t>
            </a:r>
            <a:endParaRPr lang="en-US" altLang="zh-CN" b="0" i="0" u="none" strike="noStrike" baseline="0" dirty="0">
              <a:latin typeface="宋体-简"/>
            </a:endParaRPr>
          </a:p>
        </p:txBody>
      </p:sp>
    </p:spTree>
    <p:extLst>
      <p:ext uri="{BB962C8B-B14F-4D97-AF65-F5344CB8AC3E}">
        <p14:creationId xmlns:p14="http://schemas.microsoft.com/office/powerpoint/2010/main" val="23441055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466A1C1-0BBC-4E1A-A58A-9E2EA265D79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1958927-51D0-4173-91D3-51E7373A94E3}"/>
              </a:ext>
            </a:extLst>
          </p:cNvPr>
          <p:cNvSpPr>
            <a:spLocks noGrp="1"/>
          </p:cNvSpPr>
          <p:nvPr>
            <p:ph type="body" idx="1"/>
          </p:nvPr>
        </p:nvSpPr>
        <p:spPr/>
        <p:txBody>
          <a:bodyPr>
            <a:normAutofit fontScale="77500" lnSpcReduction="20000"/>
          </a:bodyPr>
          <a:lstStyle/>
          <a:p>
            <a:pPr marR="0" lvl="1" rtl="0"/>
            <a:r>
              <a:rPr lang="en-US" altLang="zh-CN" b="0" i="0" strike="noStrike" baseline="0" dirty="0">
                <a:latin typeface="宋体-简"/>
              </a:rPr>
              <a:t>7.</a:t>
            </a:r>
            <a:r>
              <a:rPr lang="zh-CN" altLang="en-US" b="0" i="0" strike="noStrike" baseline="0" dirty="0">
                <a:latin typeface="宋体-简"/>
              </a:rPr>
              <a:t>强化对人民调解员的工作保障。落实人民调解员待遇，适当安排人民调解员补贴经费，接受社会监督；通过政府购买人民调解委员会、相关行业协会等社会组织的服务推进人民调解工作；落实人民调解员抚恤政策，探索多种资金渠道为在调解工作中因工作原因死亡、伤残的人民调解员或其亲属提供帮扶；探索建立人民调解员人身保障机制，加强对人民调解员的人身保护。</a:t>
            </a:r>
          </a:p>
          <a:p>
            <a:pPr lvl="2"/>
            <a:r>
              <a:rPr lang="zh-CN" altLang="en-US" b="0" dirty="0"/>
              <a:t> </a:t>
            </a:r>
            <a:r>
              <a:rPr lang="en-US" altLang="zh-CN" b="0" dirty="0"/>
              <a:t>《</a:t>
            </a:r>
            <a:r>
              <a:rPr lang="zh-CN" altLang="en-US" b="0" dirty="0"/>
              <a:t>中共中央政法委员会、最高人民法院、司法部、民政部、财政部、人力资源和社会保障部关于加强人民调解员队伍建设的意见</a:t>
            </a:r>
            <a:r>
              <a:rPr lang="en-US" altLang="zh-CN" b="0" dirty="0"/>
              <a:t>》</a:t>
            </a:r>
          </a:p>
          <a:p>
            <a:pPr marR="0" lvl="1" rtl="0"/>
            <a:endParaRPr lang="en-US" altLang="zh-CN" b="0" i="0" strike="noStrike" baseline="0" dirty="0">
              <a:latin typeface="宋体-简"/>
            </a:endParaRPr>
          </a:p>
          <a:p>
            <a:pPr marR="0" lvl="1" rtl="0"/>
            <a:r>
              <a:rPr lang="zh-CN" altLang="en-US" b="0" i="0" strike="noStrike" baseline="0" dirty="0">
                <a:latin typeface="宋体-简"/>
              </a:rPr>
              <a:t>人民调解员又被称为不穿法袍的编外</a:t>
            </a:r>
            <a:r>
              <a:rPr lang="zh-CN" altLang="en-US" b="0" i="0" strike="noStrike" baseline="0" dirty="0">
                <a:latin typeface="ËÎÌå-¼ò"/>
              </a:rPr>
              <a:t>“</a:t>
            </a:r>
            <a:r>
              <a:rPr lang="zh-CN" altLang="en-US" b="0" i="0" strike="noStrike" baseline="0" dirty="0">
                <a:latin typeface="宋体-简"/>
              </a:rPr>
              <a:t>布衣法官</a:t>
            </a:r>
            <a:r>
              <a:rPr lang="zh-CN" altLang="en-US" b="0" i="0" strike="noStrike" baseline="0" dirty="0">
                <a:latin typeface="ËÎÌå-¼ò"/>
              </a:rPr>
              <a:t>”</a:t>
            </a:r>
            <a:r>
              <a:rPr lang="zh-CN" altLang="en-US" b="0" i="0" strike="noStrike" baseline="0" dirty="0">
                <a:latin typeface="宋体-简"/>
              </a:rPr>
              <a:t>。提高人民调解员素质，完善管理制度，强化工作保障，建设一支政治合格、熟悉业务、热心公益、公道正派、秉持中立的人民调解员队伍，才能充分发挥人民调解维护社会和谐稳定“第一道防线”作用，推进平安中国、法治中国建设。</a:t>
            </a:r>
          </a:p>
          <a:p>
            <a:pPr lvl="2"/>
            <a:r>
              <a:rPr lang="zh-CN" altLang="en-US" b="0" dirty="0"/>
              <a:t> 廖永安</a:t>
            </a:r>
            <a:r>
              <a:rPr lang="en-US" altLang="zh-CN" b="0" dirty="0"/>
              <a:t>.</a:t>
            </a:r>
            <a:r>
              <a:rPr lang="zh-CN" altLang="en-US" b="0" dirty="0"/>
              <a:t>加强人民调解员队伍建设 再造人民调解新辉煌</a:t>
            </a:r>
            <a:r>
              <a:rPr lang="en-US" altLang="zh-CN" b="0" dirty="0"/>
              <a:t>[J].</a:t>
            </a:r>
            <a:r>
              <a:rPr lang="zh-CN" altLang="en-US" b="0" dirty="0"/>
              <a:t>中国司法</a:t>
            </a:r>
            <a:r>
              <a:rPr lang="en-US" altLang="zh-CN" b="0" dirty="0"/>
              <a:t>,2018(05):42-45.</a:t>
            </a:r>
          </a:p>
          <a:p>
            <a:pPr marR="0" lvl="1" rtl="0"/>
            <a:r>
              <a:rPr lang="zh-CN" altLang="en-US" b="0" i="0" strike="noStrike" baseline="0" dirty="0">
                <a:latin typeface="宋体-简"/>
              </a:rPr>
              <a:t>人民调解工作是司法工作的组成部分。人民调解委员会是群众性的自治组织，没有行政命令和司法强制的权力，解决人民群众内部矛盾纠纷时，只能采用说服教育的方法。人民调解委员会委员可以学习掌握社会工作的相关知识，社会工作者也可以成为人民调解委员会委员，充分运用社会工作理论、</a:t>
            </a:r>
            <a:r>
              <a:rPr lang="zh-CN" altLang="en-US" b="0" i="0" strike="noStrike" baseline="0" dirty="0">
                <a:latin typeface="宋体-简"/>
                <a:hlinkClick r:id="rId2">
                  <a:extLst>
                    <a:ext uri="{A12FA001-AC4F-418D-AE19-62706E023703}">
                      <ahyp:hlinkClr xmlns:ahyp="http://schemas.microsoft.com/office/drawing/2018/hyperlinkcolor" val="tx"/>
                    </a:ext>
                  </a:extLst>
                </a:hlinkClick>
              </a:rPr>
              <a:t>个案工作、</a:t>
            </a:r>
            <a:r>
              <a:rPr lang="zh-CN" altLang="en-US" b="0" i="0" strike="noStrike" baseline="0" dirty="0">
                <a:latin typeface="宋体-简"/>
              </a:rPr>
              <a:t>小组工作、社区工作等工作方法参与人民调解工作，将社会工作技巧融入人民调解工作，有效化解纠纷，提高工作效率，对于维护社会稳定发展发挥着十分重要的作用。</a:t>
            </a:r>
            <a:endParaRPr lang="zh-CN" altLang="en-US" dirty="0"/>
          </a:p>
        </p:txBody>
      </p:sp>
    </p:spTree>
    <p:extLst>
      <p:ext uri="{BB962C8B-B14F-4D97-AF65-F5344CB8AC3E}">
        <p14:creationId xmlns:p14="http://schemas.microsoft.com/office/powerpoint/2010/main" val="24613171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91DF73D-1F2D-40F1-8F2E-4F1995208F64}"/>
              </a:ext>
            </a:extLst>
          </p:cNvPr>
          <p:cNvSpPr>
            <a:spLocks noGrp="1"/>
          </p:cNvSpPr>
          <p:nvPr>
            <p:ph type="title"/>
          </p:nvPr>
        </p:nvSpPr>
        <p:spPr/>
        <p:txBody>
          <a:bodyPr/>
          <a:lstStyle/>
          <a:p>
            <a:pPr marR="0" rtl="0"/>
            <a:r>
              <a:rPr lang="zh-CN" altLang="en-US" b="0" i="0" u="none" strike="noStrike" kern="2200" baseline="0" dirty="0">
                <a:latin typeface="宋体-简"/>
              </a:rPr>
              <a:t>第二节 信访工作法规与政策</a:t>
            </a:r>
          </a:p>
        </p:txBody>
      </p:sp>
      <p:sp>
        <p:nvSpPr>
          <p:cNvPr id="3" name="文本占位符 2">
            <a:extLst>
              <a:ext uri="{FF2B5EF4-FFF2-40B4-BE49-F238E27FC236}">
                <a16:creationId xmlns:a16="http://schemas.microsoft.com/office/drawing/2014/main" id="{7DFE70D2-0F95-44C8-BA2A-3CA3AFE08751}"/>
              </a:ext>
            </a:extLst>
          </p:cNvPr>
          <p:cNvSpPr>
            <a:spLocks noGrp="1"/>
          </p:cNvSpPr>
          <p:nvPr>
            <p:ph type="body" idx="1"/>
          </p:nvPr>
        </p:nvSpPr>
        <p:spPr/>
        <p:txBody>
          <a:bodyPr>
            <a:normAutofit/>
          </a:bodyPr>
          <a:lstStyle/>
          <a:p>
            <a:pPr marR="0" lvl="0" rtl="0"/>
            <a:r>
              <a:rPr lang="zh-CN" altLang="en-US" b="0" i="0" u="none" strike="noStrike" baseline="0" dirty="0">
                <a:latin typeface="宋体-简"/>
              </a:rPr>
              <a:t>信访反映了民众对行政投诉和救济的特殊需要，信访制度已经成为社会治理系统的重要环节，作为法律系统的一部分发挥着其独特的功能。信访工作法规与政策是信访制度的重要组成部分，主要包括</a:t>
            </a:r>
            <a:r>
              <a:rPr lang="en-US" altLang="zh-CN" b="0" i="0" u="none" strike="noStrike" baseline="0" dirty="0">
                <a:latin typeface="宋体-简"/>
              </a:rPr>
              <a:t>《</a:t>
            </a:r>
            <a:r>
              <a:rPr lang="zh-CN" altLang="en-US" b="0" i="0" u="none" strike="noStrike" baseline="0" dirty="0">
                <a:latin typeface="宋体-简"/>
              </a:rPr>
              <a:t>中华人民共和国信访条例</a:t>
            </a:r>
            <a:r>
              <a:rPr lang="en-US" altLang="zh-CN" b="0" i="0" u="none" strike="noStrike" baseline="0" dirty="0">
                <a:latin typeface="宋体-简"/>
              </a:rPr>
              <a:t>》</a:t>
            </a:r>
            <a:r>
              <a:rPr lang="zh-CN" altLang="en-US" b="0" i="0" u="none" strike="noStrike" baseline="0" dirty="0">
                <a:latin typeface="宋体-简"/>
              </a:rPr>
              <a:t>（下文简称</a:t>
            </a:r>
            <a:r>
              <a:rPr lang="en-US" altLang="zh-CN" b="0" i="0" u="none" strike="noStrike" baseline="0" dirty="0">
                <a:latin typeface="宋体-简"/>
              </a:rPr>
              <a:t>《</a:t>
            </a:r>
            <a:r>
              <a:rPr lang="zh-CN" altLang="en-US" b="0" i="0" u="none" strike="noStrike" baseline="0" dirty="0">
                <a:latin typeface="宋体-简"/>
              </a:rPr>
              <a:t>信访条例</a:t>
            </a:r>
            <a:r>
              <a:rPr lang="en-US" altLang="zh-CN" b="0" i="0" u="none" strike="noStrike" baseline="0" dirty="0">
                <a:latin typeface="宋体-简"/>
              </a:rPr>
              <a:t>》</a:t>
            </a:r>
            <a:r>
              <a:rPr lang="zh-CN" altLang="en-US" b="0" i="0" u="none" strike="noStrike" baseline="0" dirty="0">
                <a:latin typeface="宋体-简"/>
              </a:rPr>
              <a:t>）和</a:t>
            </a:r>
            <a:r>
              <a:rPr lang="en-US" altLang="zh-CN" b="0" i="0" u="none" strike="noStrike" baseline="0" dirty="0">
                <a:latin typeface="宋体-简"/>
              </a:rPr>
              <a:t>《</a:t>
            </a:r>
            <a:r>
              <a:rPr lang="zh-CN" altLang="en-US" b="0" i="0" u="none" strike="noStrike" baseline="0" dirty="0">
                <a:latin typeface="宋体-简"/>
              </a:rPr>
              <a:t>信访工作责任制</a:t>
            </a:r>
            <a:r>
              <a:rPr lang="zh-CN" altLang="en-US" b="0" i="0" u="none" strike="noStrike" baseline="0" dirty="0">
                <a:solidFill>
                  <a:schemeClr val="tx1"/>
                </a:solidFill>
                <a:latin typeface="宋体-简"/>
              </a:rPr>
              <a:t>实施办法</a:t>
            </a:r>
            <a:r>
              <a:rPr lang="en-US" altLang="zh-CN" b="0" i="0" u="none" strike="noStrike" baseline="0" dirty="0">
                <a:solidFill>
                  <a:schemeClr val="tx1"/>
                </a:solidFill>
                <a:latin typeface="宋体-简"/>
              </a:rPr>
              <a:t>》</a:t>
            </a:r>
            <a:r>
              <a:rPr lang="zh-CN" altLang="en-US" b="0" i="0" u="none" strike="noStrike" baseline="0" dirty="0">
                <a:solidFill>
                  <a:schemeClr val="tx1"/>
                </a:solidFill>
                <a:latin typeface="宋体-简"/>
              </a:rPr>
              <a:t>。</a:t>
            </a:r>
            <a:r>
              <a:rPr lang="en-US" altLang="zh-CN" b="0" i="0" u="none" strike="noStrike" baseline="0" dirty="0">
                <a:solidFill>
                  <a:schemeClr val="tx1"/>
                </a:solidFill>
                <a:latin typeface="宋体-简"/>
              </a:rPr>
              <a:t>《</a:t>
            </a:r>
            <a:r>
              <a:rPr lang="zh-CN" altLang="en-US" b="0" i="0" u="none" strike="noStrike" baseline="0" dirty="0">
                <a:solidFill>
                  <a:schemeClr val="tx1"/>
                </a:solidFill>
                <a:latin typeface="宋体-简"/>
              </a:rPr>
              <a:t>信访条例</a:t>
            </a:r>
            <a:r>
              <a:rPr lang="en-US" altLang="zh-CN" b="0" i="0" u="none" strike="noStrike" baseline="0" dirty="0">
                <a:solidFill>
                  <a:schemeClr val="tx1"/>
                </a:solidFill>
                <a:latin typeface="宋体-简"/>
              </a:rPr>
              <a:t>》</a:t>
            </a:r>
            <a:r>
              <a:rPr lang="zh-CN" altLang="en-US" b="0" i="0" u="none" strike="noStrike" baseline="0" dirty="0">
                <a:solidFill>
                  <a:schemeClr val="tx1"/>
                </a:solidFill>
                <a:latin typeface="宋体-简"/>
              </a:rPr>
              <a:t>由国务院第</a:t>
            </a:r>
            <a:r>
              <a:rPr lang="en-US" altLang="zh-CN" b="0" i="0" u="none" strike="noStrike" baseline="0" dirty="0">
                <a:solidFill>
                  <a:schemeClr val="tx1"/>
                </a:solidFill>
                <a:latin typeface="宋体-简"/>
              </a:rPr>
              <a:t>76</a:t>
            </a:r>
            <a:r>
              <a:rPr lang="zh-CN" altLang="en-US" b="0" i="0" u="none" strike="noStrike" baseline="0" dirty="0">
                <a:solidFill>
                  <a:schemeClr val="tx1"/>
                </a:solidFill>
                <a:latin typeface="宋体-简"/>
              </a:rPr>
              <a:t>次常务会议</a:t>
            </a:r>
            <a:r>
              <a:rPr lang="zh-CN" altLang="en-US" b="0" i="0" u="none" strike="noStrike" baseline="0" dirty="0">
                <a:solidFill>
                  <a:schemeClr val="tx1"/>
                </a:solidFill>
                <a:latin typeface="宋体-简"/>
                <a:hlinkClick r:id="rId2">
                  <a:extLst>
                    <a:ext uri="{A12FA001-AC4F-418D-AE19-62706E023703}">
                      <ahyp:hlinkClr xmlns:ahyp="http://schemas.microsoft.com/office/drawing/2018/hyperlinkcolor" val="tx"/>
                    </a:ext>
                  </a:extLst>
                </a:hlinkClick>
              </a:rPr>
              <a:t>通过，自</a:t>
            </a:r>
            <a:r>
              <a:rPr lang="en-US" altLang="zh-CN" b="0" i="0" u="none" strike="noStrike" baseline="0" dirty="0">
                <a:solidFill>
                  <a:schemeClr val="tx1"/>
                </a:solidFill>
                <a:latin typeface="宋体-简"/>
                <a:hlinkClick r:id="rId2">
                  <a:extLst>
                    <a:ext uri="{A12FA001-AC4F-418D-AE19-62706E023703}">
                      <ahyp:hlinkClr xmlns:ahyp="http://schemas.microsoft.com/office/drawing/2018/hyperlinkcolor" val="tx"/>
                    </a:ext>
                  </a:extLst>
                </a:hlinkClick>
              </a:rPr>
              <a:t>2005</a:t>
            </a:r>
            <a:r>
              <a:rPr lang="zh-CN" altLang="en-US" b="0" i="0" u="none" strike="noStrike" baseline="0" dirty="0">
                <a:solidFill>
                  <a:schemeClr val="tx1"/>
                </a:solidFill>
                <a:latin typeface="宋体-简"/>
                <a:hlinkClick r:id="rId2">
                  <a:extLst>
                    <a:ext uri="{A12FA001-AC4F-418D-AE19-62706E023703}">
                      <ahyp:hlinkClr xmlns:ahyp="http://schemas.microsoft.com/office/drawing/2018/hyperlinkcolor" val="tx"/>
                    </a:ext>
                  </a:extLst>
                </a:hlinkClick>
              </a:rPr>
              <a:t>年</a:t>
            </a:r>
            <a:r>
              <a:rPr lang="en-US" altLang="zh-CN" b="0" i="0" u="none" strike="noStrike" baseline="0" dirty="0">
                <a:solidFill>
                  <a:schemeClr val="tx1"/>
                </a:solidFill>
                <a:latin typeface="宋体-简"/>
                <a:hlinkClick r:id="rId2">
                  <a:extLst>
                    <a:ext uri="{A12FA001-AC4F-418D-AE19-62706E023703}">
                      <ahyp:hlinkClr xmlns:ahyp="http://schemas.microsoft.com/office/drawing/2018/hyperlinkcolor" val="tx"/>
                    </a:ext>
                  </a:extLst>
                </a:hlinkClick>
              </a:rPr>
              <a:t>5</a:t>
            </a:r>
            <a:r>
              <a:rPr lang="zh-CN" altLang="en-US" b="0" i="0" u="none" strike="noStrike" baseline="0" dirty="0">
                <a:solidFill>
                  <a:schemeClr val="tx1"/>
                </a:solidFill>
                <a:latin typeface="宋体-简"/>
                <a:hlinkClick r:id="rId2">
                  <a:extLst>
                    <a:ext uri="{A12FA001-AC4F-418D-AE19-62706E023703}">
                      <ahyp:hlinkClr xmlns:ahyp="http://schemas.microsoft.com/office/drawing/2018/hyperlinkcolor" val="tx"/>
                    </a:ext>
                  </a:extLst>
                </a:hlinkClick>
              </a:rPr>
              <a:t>月</a:t>
            </a:r>
            <a:r>
              <a:rPr lang="en-US" altLang="zh-CN" b="0" i="0" u="none" strike="noStrike" baseline="0" dirty="0">
                <a:solidFill>
                  <a:schemeClr val="tx1"/>
                </a:solidFill>
                <a:latin typeface="宋体-简"/>
                <a:hlinkClick r:id="rId2">
                  <a:extLst>
                    <a:ext uri="{A12FA001-AC4F-418D-AE19-62706E023703}">
                      <ahyp:hlinkClr xmlns:ahyp="http://schemas.microsoft.com/office/drawing/2018/hyperlinkcolor" val="tx"/>
                    </a:ext>
                  </a:extLst>
                </a:hlinkClick>
              </a:rPr>
              <a:t>1</a:t>
            </a:r>
            <a:r>
              <a:rPr lang="zh-CN" altLang="en-US" b="0" i="0" u="none" strike="noStrike" baseline="0" dirty="0">
                <a:solidFill>
                  <a:schemeClr val="tx1"/>
                </a:solidFill>
                <a:latin typeface="宋体-简"/>
                <a:hlinkClick r:id="rId2">
                  <a:extLst>
                    <a:ext uri="{A12FA001-AC4F-418D-AE19-62706E023703}">
                      <ahyp:hlinkClr xmlns:ahyp="http://schemas.microsoft.com/office/drawing/2018/hyperlinkcolor" val="tx"/>
                    </a:ext>
                  </a:extLst>
                </a:hlinkClick>
              </a:rPr>
              <a:t>日起</a:t>
            </a:r>
            <a:r>
              <a:rPr lang="zh-CN" altLang="en-US" b="0" i="0" u="none" strike="noStrike" baseline="0" dirty="0">
                <a:solidFill>
                  <a:schemeClr val="tx1"/>
                </a:solidFill>
                <a:latin typeface="宋体-简"/>
              </a:rPr>
              <a:t>施行，共</a:t>
            </a:r>
            <a:r>
              <a:rPr lang="en-US" altLang="zh-CN" b="0" i="0" u="none" strike="noStrike" baseline="0" dirty="0">
                <a:solidFill>
                  <a:schemeClr val="tx1"/>
                </a:solidFill>
                <a:latin typeface="宋体-简"/>
              </a:rPr>
              <a:t>7</a:t>
            </a:r>
            <a:r>
              <a:rPr lang="zh-CN" altLang="en-US" b="0" i="0" u="none" strike="noStrike" baseline="0" dirty="0">
                <a:solidFill>
                  <a:schemeClr val="tx1"/>
                </a:solidFill>
                <a:latin typeface="宋体-简"/>
              </a:rPr>
              <a:t>章</a:t>
            </a:r>
            <a:r>
              <a:rPr lang="en-US" altLang="zh-CN" b="0" i="0" u="none" strike="noStrike" baseline="0" dirty="0">
                <a:solidFill>
                  <a:schemeClr val="tx1"/>
                </a:solidFill>
                <a:latin typeface="宋体-简"/>
              </a:rPr>
              <a:t>51</a:t>
            </a:r>
            <a:r>
              <a:rPr lang="zh-CN" altLang="en-US" b="0" i="0" u="none" strike="noStrike" baseline="0" dirty="0">
                <a:solidFill>
                  <a:schemeClr val="tx1"/>
                </a:solidFill>
                <a:latin typeface="宋体-简"/>
              </a:rPr>
              <a:t>条。中共中央办公厅、国务院办公厅印发</a:t>
            </a:r>
            <a:r>
              <a:rPr lang="en-US" altLang="zh-CN" b="0" i="0" u="none" strike="noStrike" baseline="0" dirty="0">
                <a:solidFill>
                  <a:schemeClr val="tx1"/>
                </a:solidFill>
                <a:latin typeface="宋体-简"/>
              </a:rPr>
              <a:t>《</a:t>
            </a:r>
            <a:r>
              <a:rPr lang="zh-CN" altLang="en-US" b="0" i="0" u="none" strike="noStrike" baseline="0" dirty="0">
                <a:solidFill>
                  <a:schemeClr val="tx1"/>
                </a:solidFill>
                <a:latin typeface="宋体-简"/>
              </a:rPr>
              <a:t>信访工作责任制实施办法</a:t>
            </a:r>
            <a:r>
              <a:rPr lang="en-US" altLang="zh-CN" b="0" i="0" u="none" strike="noStrike" baseline="0" dirty="0">
                <a:solidFill>
                  <a:schemeClr val="tx1"/>
                </a:solidFill>
                <a:latin typeface="宋体-简"/>
              </a:rPr>
              <a:t>》</a:t>
            </a:r>
            <a:r>
              <a:rPr lang="zh-CN" altLang="en-US" b="0" i="0" u="none" strike="noStrike" baseline="0" dirty="0">
                <a:solidFill>
                  <a:schemeClr val="tx1"/>
                </a:solidFill>
                <a:latin typeface="宋体-简"/>
              </a:rPr>
              <a:t>自</a:t>
            </a:r>
            <a:r>
              <a:rPr lang="en-US" altLang="zh-CN" b="0" i="0" u="none" strike="noStrike" baseline="0" dirty="0">
                <a:solidFill>
                  <a:schemeClr val="tx1"/>
                </a:solidFill>
                <a:latin typeface="宋体-简"/>
              </a:rPr>
              <a:t>2016</a:t>
            </a:r>
            <a:r>
              <a:rPr lang="zh-CN" altLang="en-US" b="0" i="0" u="none" strike="noStrike" baseline="0" dirty="0">
                <a:solidFill>
                  <a:schemeClr val="tx1"/>
                </a:solidFill>
                <a:latin typeface="宋体-简"/>
              </a:rPr>
              <a:t>年</a:t>
            </a:r>
            <a:r>
              <a:rPr lang="en-US" altLang="zh-CN" b="0" i="0" u="none" strike="noStrike" baseline="0" dirty="0">
                <a:solidFill>
                  <a:schemeClr val="tx1"/>
                </a:solidFill>
                <a:latin typeface="宋体-简"/>
              </a:rPr>
              <a:t>10</a:t>
            </a:r>
            <a:r>
              <a:rPr lang="zh-CN" altLang="en-US" b="0" i="0" u="none" strike="noStrike" baseline="0" dirty="0">
                <a:solidFill>
                  <a:schemeClr val="tx1"/>
                </a:solidFill>
                <a:latin typeface="宋体-简"/>
              </a:rPr>
              <a:t>月</a:t>
            </a:r>
            <a:r>
              <a:rPr lang="en-US" altLang="zh-CN" b="0" i="0" u="none" strike="noStrike" baseline="0" dirty="0">
                <a:solidFill>
                  <a:schemeClr val="tx1"/>
                </a:solidFill>
                <a:latin typeface="宋体-简"/>
              </a:rPr>
              <a:t>8</a:t>
            </a:r>
            <a:r>
              <a:rPr lang="zh-CN" altLang="en-US" b="0" i="0" u="none" strike="noStrike" baseline="0" dirty="0">
                <a:solidFill>
                  <a:schemeClr val="tx1"/>
                </a:solidFill>
                <a:latin typeface="宋体-简"/>
              </a:rPr>
              <a:t>日起施行，共</a:t>
            </a:r>
            <a:r>
              <a:rPr lang="en-US" altLang="zh-CN" b="0" i="0" u="none" strike="noStrike" baseline="0" dirty="0">
                <a:solidFill>
                  <a:schemeClr val="tx1"/>
                </a:solidFill>
                <a:latin typeface="宋体-简"/>
              </a:rPr>
              <a:t>5</a:t>
            </a:r>
            <a:r>
              <a:rPr lang="zh-CN" altLang="en-US" b="0" i="0" u="none" strike="noStrike" baseline="0" dirty="0">
                <a:solidFill>
                  <a:schemeClr val="tx1"/>
                </a:solidFill>
                <a:latin typeface="宋体-简"/>
              </a:rPr>
              <a:t>章</a:t>
            </a:r>
            <a:r>
              <a:rPr lang="en-US" altLang="zh-CN" b="0" i="0" u="none" strike="noStrike" baseline="0" dirty="0">
                <a:solidFill>
                  <a:schemeClr val="tx1"/>
                </a:solidFill>
                <a:latin typeface="宋体-简"/>
              </a:rPr>
              <a:t>19</a:t>
            </a:r>
            <a:r>
              <a:rPr lang="zh-CN" altLang="en-US" b="0" i="0" u="none" strike="noStrike" baseline="0" dirty="0">
                <a:solidFill>
                  <a:schemeClr val="tx1"/>
                </a:solidFill>
                <a:latin typeface="宋体-简"/>
              </a:rPr>
              <a:t>条。此外，还有中共中央办公厅国务院办公厅印发</a:t>
            </a:r>
            <a:r>
              <a:rPr lang="en-US" altLang="zh-CN" b="0" i="0" u="none" strike="noStrike" baseline="0" dirty="0">
                <a:solidFill>
                  <a:schemeClr val="tx1"/>
                </a:solidFill>
                <a:latin typeface="宋体-简"/>
              </a:rPr>
              <a:t>《</a:t>
            </a:r>
            <a:r>
              <a:rPr lang="zh-CN" altLang="en-US" b="0" i="0" u="none" strike="noStrike" baseline="0" dirty="0">
                <a:solidFill>
                  <a:schemeClr val="tx1"/>
                </a:solidFill>
                <a:latin typeface="宋体-简"/>
              </a:rPr>
              <a:t>关于进一步加强信访法治化建设的意见</a:t>
            </a:r>
            <a:r>
              <a:rPr lang="en-US" altLang="zh-CN" b="0" i="0" u="none" strike="noStrike" baseline="0" dirty="0">
                <a:solidFill>
                  <a:schemeClr val="tx1"/>
                </a:solidFill>
                <a:latin typeface="宋体-简"/>
              </a:rPr>
              <a:t>》</a:t>
            </a:r>
            <a:r>
              <a:rPr lang="zh-CN" altLang="en-US" b="0" i="0" u="none" strike="noStrike" baseline="0" dirty="0">
                <a:solidFill>
                  <a:schemeClr val="tx1"/>
                </a:solidFill>
                <a:latin typeface="宋体-简"/>
              </a:rPr>
              <a:t>（中办发</a:t>
            </a:r>
            <a:r>
              <a:rPr lang="en-US" altLang="zh-CN" b="0" i="0" u="none" strike="noStrike" baseline="0" dirty="0">
                <a:solidFill>
                  <a:schemeClr val="tx1"/>
                </a:solidFill>
                <a:latin typeface="宋体-简"/>
              </a:rPr>
              <a:t>〔2017〕51</a:t>
            </a:r>
            <a:r>
              <a:rPr lang="zh-CN" altLang="en-US" b="0" i="0" u="none" strike="noStrike" baseline="0" dirty="0">
                <a:solidFill>
                  <a:schemeClr val="tx1"/>
                </a:solidFill>
                <a:latin typeface="宋体-简"/>
              </a:rPr>
              <a:t>号）等规范性文件。</a:t>
            </a:r>
            <a:endParaRPr lang="en-US" altLang="zh-CN" b="0" i="0" u="none" strike="noStrike" baseline="0" dirty="0">
              <a:solidFill>
                <a:schemeClr val="tx1"/>
              </a:solidFill>
              <a:latin typeface="宋体-简"/>
              <a:hlinkClick r:id="rId3">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8098840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7BB36BC-F3A2-43E1-AEE9-C75BB84CB50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7CAB145-9902-412C-927D-39AD265FBB5D}"/>
              </a:ext>
            </a:extLst>
          </p:cNvPr>
          <p:cNvSpPr>
            <a:spLocks noGrp="1"/>
          </p:cNvSpPr>
          <p:nvPr>
            <p:ph type="body" idx="1"/>
          </p:nvPr>
        </p:nvSpPr>
        <p:spPr/>
        <p:txBody>
          <a:bodyPr>
            <a:normAutofit/>
          </a:bodyPr>
          <a:lstStyle/>
          <a:p>
            <a:pPr marR="0" lvl="0" rtl="0"/>
            <a:r>
              <a:rPr lang="zh-CN" altLang="en-US" b="0" i="0" u="none" strike="noStrike" baseline="0" dirty="0">
                <a:latin typeface="宋体-简"/>
              </a:rPr>
              <a:t>一、信访工作的概念、机构与渠道</a:t>
            </a:r>
          </a:p>
          <a:p>
            <a:pPr marR="0" lvl="1" rtl="0"/>
            <a:r>
              <a:rPr lang="zh-CN" altLang="en-US" b="0" i="0" u="none" strike="noStrike" baseline="0" dirty="0">
                <a:latin typeface="宋体-简"/>
              </a:rPr>
              <a:t>（一）信访工作的概念</a:t>
            </a:r>
          </a:p>
          <a:p>
            <a:pPr marR="0" lvl="1" rtl="0"/>
            <a:r>
              <a:rPr lang="zh-CN" altLang="en-US" b="0" i="0" u="none" strike="noStrike" baseline="0" dirty="0">
                <a:latin typeface="宋体-简"/>
              </a:rPr>
              <a:t>信访工作是指“公民、法人或者其他组织采用书信、电子邮件、传真、电话、走访等形式向各级人民政府、县级以上人民政府工作部门反映情况，提出建议、意见或投诉请求，依法由相关部门处理的活动。”信访也称反映情况、上访等。“反映情况，提出建议、意见或者投诉请求的公民、法人或者其他组织，称信访人。”</a:t>
            </a:r>
            <a:endParaRPr lang="en-US" altLang="zh-CN" b="0" i="0" u="none" strike="noStrike" baseline="0" dirty="0">
              <a:latin typeface="宋体-简"/>
            </a:endParaRPr>
          </a:p>
        </p:txBody>
      </p:sp>
    </p:spTree>
    <p:extLst>
      <p:ext uri="{BB962C8B-B14F-4D97-AF65-F5344CB8AC3E}">
        <p14:creationId xmlns:p14="http://schemas.microsoft.com/office/powerpoint/2010/main" val="32103606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8DB93B0-3449-4E7D-8590-96C8662ACE5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A42D572-EB4B-4D92-B19B-9A9E5FAD6462}"/>
              </a:ext>
            </a:extLst>
          </p:cNvPr>
          <p:cNvSpPr>
            <a:spLocks noGrp="1"/>
          </p:cNvSpPr>
          <p:nvPr>
            <p:ph type="body" idx="1"/>
          </p:nvPr>
        </p:nvSpPr>
        <p:spPr/>
        <p:txBody>
          <a:bodyPr>
            <a:normAutofit/>
          </a:bodyPr>
          <a:lstStyle/>
          <a:p>
            <a:pPr marR="0" lvl="1" rtl="0"/>
            <a:r>
              <a:rPr lang="zh-CN" altLang="en-US" b="0" i="0" u="none" strike="noStrike" baseline="0" dirty="0">
                <a:latin typeface="宋体-简"/>
              </a:rPr>
              <a:t>（二）信访工作机构的职责</a:t>
            </a:r>
          </a:p>
          <a:p>
            <a:pPr marR="0" lvl="2" rtl="0"/>
            <a:r>
              <a:rPr lang="zh-CN" altLang="en-US" b="0" i="0" u="none" strike="noStrike" baseline="0" dirty="0">
                <a:latin typeface="宋体-简"/>
              </a:rPr>
              <a:t>“各级人民政府、县级以上人民政府工作部门应当做好信访工作，认真处理来信、接待来访，倾听人民群众的意见、建议和要求，接受人民群众的监督，努力为人民群众服务。各级人民政府、县级以上人民政府工作部门应当畅通信访渠道，为信访人采用本条例规定的形式反映情况，提出建议、意见或者投诉请求提供便利条件。任何组织和个人不得打击报复信访人。”</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3</a:t>
            </a:r>
            <a:r>
              <a:rPr lang="zh-CN" altLang="en-US" b="0" dirty="0"/>
              <a:t>条</a:t>
            </a:r>
            <a:endParaRPr lang="en-US" altLang="zh-CN" b="0" dirty="0"/>
          </a:p>
        </p:txBody>
      </p:sp>
    </p:spTree>
    <p:extLst>
      <p:ext uri="{BB962C8B-B14F-4D97-AF65-F5344CB8AC3E}">
        <p14:creationId xmlns:p14="http://schemas.microsoft.com/office/powerpoint/2010/main" val="30714625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B00F10-CAEA-4607-A6DE-A812A990B1D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380CABA-E527-4BBF-B0C8-7EFECCCCF047}"/>
              </a:ext>
            </a:extLst>
          </p:cNvPr>
          <p:cNvSpPr>
            <a:spLocks noGrp="1"/>
          </p:cNvSpPr>
          <p:nvPr>
            <p:ph type="body" idx="1"/>
          </p:nvPr>
        </p:nvSpPr>
        <p:spPr/>
        <p:txBody>
          <a:bodyPr>
            <a:normAutofit/>
          </a:bodyPr>
          <a:lstStyle/>
          <a:p>
            <a:pPr marR="0" lvl="2" rtl="0"/>
            <a:r>
              <a:rPr lang="en-US" altLang="zh-CN" b="0" i="0" u="none" strike="noStrike" baseline="0" dirty="0">
                <a:latin typeface="宋体-简"/>
              </a:rPr>
              <a:t>《</a:t>
            </a:r>
            <a:r>
              <a:rPr lang="zh-CN" altLang="en-US" b="0" i="0" u="none" strike="noStrike" baseline="0" dirty="0">
                <a:latin typeface="宋体-简"/>
              </a:rPr>
              <a:t>信访条例</a:t>
            </a:r>
            <a:r>
              <a:rPr lang="en-US" altLang="zh-CN" b="0" i="0" u="none" strike="noStrike" baseline="0" dirty="0">
                <a:latin typeface="宋体-简"/>
              </a:rPr>
              <a:t>》</a:t>
            </a:r>
            <a:r>
              <a:rPr lang="zh-CN" altLang="en-US" b="0" i="0" u="none" strike="noStrike" baseline="0" dirty="0">
                <a:latin typeface="宋体-简"/>
              </a:rPr>
              <a:t>明确规定：“信访工作应当在各级人民政府领导下，坚持属地管理，分级负责，谁主管、谁负责，依法、及时、就地解决问题与疏导教育相结合的原则。”“县级以上人民政府应当建立统一领导、部门协调、统筹兼顾、标本兼治、各负其责、齐抓共管的信访工作格局，通过联席会议、建立排查调处机制、建立信访督察工作制度等方式，及时化解矛盾和纠纷。各级人民政府、县级以上人民政府各工作部门的负责人应当阅批重要来信、接待重要来访、听取信访工作汇报，研究解决信访工作中的突出问题。”</a:t>
            </a:r>
            <a:endParaRPr lang="en-US" altLang="zh-CN" b="0" i="0" u="none" strike="noStrike" baseline="0" dirty="0">
              <a:latin typeface="宋体-简"/>
            </a:endParaRPr>
          </a:p>
        </p:txBody>
      </p:sp>
    </p:spTree>
    <p:extLst>
      <p:ext uri="{BB962C8B-B14F-4D97-AF65-F5344CB8AC3E}">
        <p14:creationId xmlns:p14="http://schemas.microsoft.com/office/powerpoint/2010/main" val="30413899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63522A-10F8-4CCC-97A1-E8DE0C87C93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91FDCA7-4857-4EAE-A977-56800B8405D5}"/>
              </a:ext>
            </a:extLst>
          </p:cNvPr>
          <p:cNvSpPr>
            <a:spLocks noGrp="1"/>
          </p:cNvSpPr>
          <p:nvPr>
            <p:ph type="body" idx="1"/>
          </p:nvPr>
        </p:nvSpPr>
        <p:spPr/>
        <p:txBody>
          <a:bodyPr>
            <a:normAutofit/>
          </a:bodyPr>
          <a:lstStyle/>
          <a:p>
            <a:pPr marR="0" lvl="2" rtl="0"/>
            <a:r>
              <a:rPr lang="zh-CN" altLang="en-US" b="0" i="0" u="none" strike="noStrike" baseline="0" dirty="0">
                <a:latin typeface="宋体-简"/>
              </a:rPr>
              <a:t>“县级以上人民政府应当设立信访工作机构；县级以上人民政府工作部门及乡、镇人民政府应当按照有利工作、方便信访人的原则，确定负责信访工作的机构</a:t>
            </a:r>
            <a:r>
              <a:rPr lang="en-US" altLang="zh-CN" b="0" i="0" u="none" strike="noStrike" baseline="0" dirty="0">
                <a:latin typeface="宋体-简"/>
              </a:rPr>
              <a:t>(</a:t>
            </a:r>
            <a:r>
              <a:rPr lang="zh-CN" altLang="en-US" b="0" i="0" u="none" strike="noStrike" baseline="0" dirty="0">
                <a:latin typeface="宋体-简"/>
              </a:rPr>
              <a:t>以下简称信访工作机构</a:t>
            </a:r>
            <a:r>
              <a:rPr lang="en-US" altLang="zh-CN" b="0" i="0" u="none" strike="noStrike" baseline="0" dirty="0">
                <a:latin typeface="宋体-简"/>
              </a:rPr>
              <a:t>)</a:t>
            </a:r>
            <a:r>
              <a:rPr lang="zh-CN" altLang="en-US" b="0" i="0" u="none" strike="noStrike" baseline="0" dirty="0">
                <a:latin typeface="宋体-简"/>
              </a:rPr>
              <a:t>或者人员，具体负责信访工作，履行以下职责：</a:t>
            </a:r>
          </a:p>
          <a:p>
            <a:pPr marR="0" lvl="2" rtl="0"/>
            <a:r>
              <a:rPr lang="zh-CN" altLang="en-US" b="0" i="0" u="none" strike="noStrike" baseline="0" dirty="0">
                <a:latin typeface="宋体-简"/>
              </a:rPr>
              <a:t>（</a:t>
            </a:r>
            <a:r>
              <a:rPr lang="en-US" altLang="zh-CN" b="0" i="0" u="none" strike="noStrike" baseline="0" dirty="0">
                <a:latin typeface="宋体-简"/>
              </a:rPr>
              <a:t>1</a:t>
            </a:r>
            <a:r>
              <a:rPr lang="zh-CN" altLang="en-US" b="0" i="0" u="none" strike="noStrike" baseline="0" dirty="0">
                <a:latin typeface="宋体-简"/>
              </a:rPr>
              <a:t>）受理、交办、转达信访人提出的信访事项；</a:t>
            </a:r>
          </a:p>
          <a:p>
            <a:pPr marR="0" lvl="2" rtl="0"/>
            <a:r>
              <a:rPr lang="zh-CN" altLang="en-US" b="0" i="0" u="none" strike="noStrike" baseline="0" dirty="0">
                <a:latin typeface="宋体-简"/>
              </a:rPr>
              <a:t>（</a:t>
            </a:r>
            <a:r>
              <a:rPr lang="en-US" altLang="zh-CN" b="0" i="0" u="none" strike="noStrike" baseline="0" dirty="0">
                <a:latin typeface="宋体-简"/>
              </a:rPr>
              <a:t>2</a:t>
            </a:r>
            <a:r>
              <a:rPr lang="zh-CN" altLang="en-US" b="0" i="0" u="none" strike="noStrike" baseline="0" dirty="0">
                <a:latin typeface="宋体-简"/>
              </a:rPr>
              <a:t>）承办上级和本级人民政府交由处理的信访事项；</a:t>
            </a:r>
          </a:p>
          <a:p>
            <a:pPr marR="0" lvl="2" rtl="0"/>
            <a:r>
              <a:rPr lang="zh-CN" altLang="en-US" b="0" i="0" u="none" strike="noStrike" baseline="0" dirty="0">
                <a:latin typeface="宋体-简"/>
              </a:rPr>
              <a:t>（</a:t>
            </a:r>
            <a:r>
              <a:rPr lang="en-US" altLang="zh-CN" b="0" i="0" u="none" strike="noStrike" baseline="0" dirty="0">
                <a:latin typeface="宋体-简"/>
              </a:rPr>
              <a:t>3</a:t>
            </a:r>
            <a:r>
              <a:rPr lang="zh-CN" altLang="en-US" b="0" i="0" u="none" strike="noStrike" baseline="0" dirty="0">
                <a:latin typeface="宋体-简"/>
              </a:rPr>
              <a:t>）协调处理重要信访事项；</a:t>
            </a:r>
          </a:p>
          <a:p>
            <a:pPr marR="0" lvl="2" rtl="0"/>
            <a:r>
              <a:rPr lang="zh-CN" altLang="en-US" b="0" i="0" u="none" strike="noStrike" baseline="0" dirty="0">
                <a:latin typeface="宋体-简"/>
              </a:rPr>
              <a:t>（</a:t>
            </a:r>
            <a:r>
              <a:rPr lang="en-US" altLang="zh-CN" b="0" i="0" u="none" strike="noStrike" baseline="0" dirty="0">
                <a:latin typeface="宋体-简"/>
              </a:rPr>
              <a:t>4</a:t>
            </a:r>
            <a:r>
              <a:rPr lang="zh-CN" altLang="en-US" b="0" i="0" u="none" strike="noStrike" baseline="0" dirty="0">
                <a:latin typeface="宋体-简"/>
              </a:rPr>
              <a:t>）督促检查信访事项的处理；</a:t>
            </a:r>
          </a:p>
          <a:p>
            <a:pPr marR="0" lvl="2" rtl="0"/>
            <a:r>
              <a:rPr lang="zh-CN" altLang="en-US" b="0" i="0" u="none" strike="noStrike" baseline="0" dirty="0">
                <a:latin typeface="宋体-简"/>
              </a:rPr>
              <a:t>（</a:t>
            </a:r>
            <a:r>
              <a:rPr lang="en-US" altLang="zh-CN" b="0" i="0" u="none" strike="noStrike" baseline="0" dirty="0">
                <a:latin typeface="宋体-简"/>
              </a:rPr>
              <a:t>5</a:t>
            </a:r>
            <a:r>
              <a:rPr lang="zh-CN" altLang="en-US" b="0" i="0" u="none" strike="noStrike" baseline="0" dirty="0">
                <a:latin typeface="宋体-简"/>
              </a:rPr>
              <a:t>）研究、分析信访情况，开展调查研究，及时向本级人民政府提出完善政策和改进工作的建议；</a:t>
            </a:r>
          </a:p>
          <a:p>
            <a:pPr marR="0" lvl="2" rtl="0"/>
            <a:r>
              <a:rPr lang="zh-CN" altLang="en-US" b="0" i="0" u="none" strike="noStrike" baseline="0" dirty="0">
                <a:latin typeface="宋体-简"/>
              </a:rPr>
              <a:t>（</a:t>
            </a:r>
            <a:r>
              <a:rPr lang="en-US" altLang="zh-CN" b="0" i="0" u="none" strike="noStrike" baseline="0" dirty="0">
                <a:latin typeface="宋体-简"/>
              </a:rPr>
              <a:t>6</a:t>
            </a:r>
            <a:r>
              <a:rPr lang="zh-CN" altLang="en-US" b="0" i="0" u="none" strike="noStrike" baseline="0" dirty="0">
                <a:latin typeface="宋体-简"/>
              </a:rPr>
              <a:t>）对本级人民政府其他工作部门和下级人民政府机构的信访工作进行指导。”</a:t>
            </a:r>
            <a:endParaRPr lang="en-US" altLang="zh-CN" b="0" i="0" u="none" strike="noStrike" baseline="0" dirty="0">
              <a:latin typeface="宋体-简"/>
            </a:endParaRPr>
          </a:p>
        </p:txBody>
      </p:sp>
    </p:spTree>
    <p:extLst>
      <p:ext uri="{BB962C8B-B14F-4D97-AF65-F5344CB8AC3E}">
        <p14:creationId xmlns:p14="http://schemas.microsoft.com/office/powerpoint/2010/main" val="3963114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999239F-4569-4AD2-BC08-96F7635CF89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E9AD7B2-F983-4D40-9AEC-AC4359EC540D}"/>
              </a:ext>
            </a:extLst>
          </p:cNvPr>
          <p:cNvSpPr>
            <a:spLocks noGrp="1"/>
          </p:cNvSpPr>
          <p:nvPr>
            <p:ph type="body" idx="1"/>
          </p:nvPr>
        </p:nvSpPr>
        <p:spPr/>
        <p:txBody>
          <a:bodyPr/>
          <a:lstStyle/>
          <a:p>
            <a:pPr lvl="3"/>
            <a:r>
              <a:rPr lang="zh-CN" altLang="en-US" b="0"/>
              <a:t> </a:t>
            </a:r>
            <a:r>
              <a:rPr lang="en-US" altLang="zh-CN" b="0"/>
              <a:t>《</a:t>
            </a:r>
            <a:r>
              <a:rPr lang="zh-CN" altLang="en-US" b="0"/>
              <a:t>中华人民共和国信访条例</a:t>
            </a:r>
            <a:r>
              <a:rPr lang="en-US" altLang="zh-CN" b="0"/>
              <a:t>》</a:t>
            </a:r>
            <a:r>
              <a:rPr lang="zh-CN" altLang="en-US" b="0"/>
              <a:t>第</a:t>
            </a:r>
            <a:r>
              <a:rPr lang="en-US" altLang="zh-CN" b="0"/>
              <a:t>6</a:t>
            </a:r>
            <a:r>
              <a:rPr lang="zh-CN" altLang="en-US" b="0"/>
              <a:t>条</a:t>
            </a:r>
          </a:p>
          <a:p>
            <a:pPr marR="0" lvl="2" rtl="0"/>
            <a:r>
              <a:rPr lang="zh-CN" altLang="en-US" b="0" i="0" u="none" strike="noStrike" baseline="0">
                <a:latin typeface="宋体-简"/>
              </a:rPr>
              <a:t>“各级人民政府应当建立健全信访工作责任制，对信访工作中的失职、渎职行为，严格依照有关法律、行政法规和本条例的规定，追究有关责任人员的责任，并在一定范围内予以通报。各级人民政府应当将信访工作绩效纳入公务员考核体系。”“信访人反映的情况，提出的建议、意见，对国民经济和社会发展或者对改进国家机关工作以及保护社会公共利益有贡献的，由有关行政机关或者单位给予奖励。对在信访工作中做出优异成绩的单位或者个人，由有关行政机关给予奖励。”</a:t>
            </a:r>
            <a:endParaRPr lang="zh-CN" altLang="en-US"/>
          </a:p>
        </p:txBody>
      </p:sp>
    </p:spTree>
    <p:extLst>
      <p:ext uri="{BB962C8B-B14F-4D97-AF65-F5344CB8AC3E}">
        <p14:creationId xmlns:p14="http://schemas.microsoft.com/office/powerpoint/2010/main" val="2341321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45E866-821D-4F1A-AC8B-FFD6916E0CB3}"/>
              </a:ext>
            </a:extLst>
          </p:cNvPr>
          <p:cNvSpPr>
            <a:spLocks noGrp="1"/>
          </p:cNvSpPr>
          <p:nvPr>
            <p:ph type="title"/>
          </p:nvPr>
        </p:nvSpPr>
        <p:spPr/>
        <p:txBody>
          <a:bodyPr/>
          <a:lstStyle/>
          <a:p>
            <a:pPr marR="0" lvl="1" rtl="0"/>
            <a:r>
              <a:rPr lang="zh-CN" altLang="en-US" b="0" dirty="0"/>
              <a:t> </a:t>
            </a:r>
            <a:r>
              <a:rPr lang="zh-CN" altLang="en-US" b="0" i="0" u="none" strike="noStrike" baseline="0" dirty="0">
                <a:latin typeface="宋体-简"/>
              </a:rPr>
              <a:t>（三）信访的渠道</a:t>
            </a:r>
          </a:p>
        </p:txBody>
      </p:sp>
      <p:sp>
        <p:nvSpPr>
          <p:cNvPr id="3" name="文本占位符 2">
            <a:extLst>
              <a:ext uri="{FF2B5EF4-FFF2-40B4-BE49-F238E27FC236}">
                <a16:creationId xmlns:a16="http://schemas.microsoft.com/office/drawing/2014/main" id="{619637A3-39D1-48F2-9199-8836EF107697}"/>
              </a:ext>
            </a:extLst>
          </p:cNvPr>
          <p:cNvSpPr>
            <a:spLocks noGrp="1"/>
          </p:cNvSpPr>
          <p:nvPr>
            <p:ph type="body" idx="1"/>
          </p:nvPr>
        </p:nvSpPr>
        <p:spPr/>
        <p:txBody>
          <a:bodyPr>
            <a:normAutofit/>
          </a:bodyPr>
          <a:lstStyle/>
          <a:p>
            <a:pPr marR="0" lvl="2" rtl="0"/>
            <a:r>
              <a:rPr lang="en-US" altLang="zh-CN" b="0" i="0" u="none" strike="noStrike" baseline="0" dirty="0">
                <a:latin typeface="宋体-简"/>
              </a:rPr>
              <a:t>1.</a:t>
            </a:r>
            <a:r>
              <a:rPr lang="zh-CN" altLang="en-US" b="0" i="0" u="none" strike="noStrike" baseline="0" dirty="0">
                <a:latin typeface="宋体-简"/>
              </a:rPr>
              <a:t>信息公开</a:t>
            </a:r>
          </a:p>
          <a:p>
            <a:pPr marR="0" lvl="2" rtl="0"/>
            <a:r>
              <a:rPr lang="en-US" altLang="zh-CN" b="0" i="0" u="none" strike="noStrike" baseline="0" dirty="0">
                <a:latin typeface="宋体-简"/>
              </a:rPr>
              <a:t>《</a:t>
            </a:r>
            <a:r>
              <a:rPr lang="zh-CN" altLang="en-US" b="0" i="0" u="none" strike="noStrike" baseline="0" dirty="0">
                <a:latin typeface="宋体-简"/>
              </a:rPr>
              <a:t>信访条例</a:t>
            </a:r>
            <a:r>
              <a:rPr lang="en-US" altLang="zh-CN" b="0" i="0" u="none" strike="noStrike" baseline="0" dirty="0">
                <a:latin typeface="宋体-简"/>
              </a:rPr>
              <a:t>》</a:t>
            </a:r>
            <a:r>
              <a:rPr lang="zh-CN" altLang="en-US" b="0" i="0" u="none" strike="noStrike" baseline="0" dirty="0">
                <a:latin typeface="宋体-简"/>
              </a:rPr>
              <a:t>规定，“各级人民政府、县级以上人民政府工作部门应当向社会公布信访工作机构的通信地址、电子信箱、投诉电话、信访接待的时间和地点、查询信访事项处理进展及结果的方式等相关事项。各级人民政府、县级以上人民政府工作部门应当在其信访接待场所或者网站公布与信访工作有关的法律、法规、规章，信访事项的处理程序，以及其他为信访人提供便利的相关事项。”</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9</a:t>
            </a:r>
            <a:r>
              <a:rPr lang="zh-CN" altLang="en-US" b="0" dirty="0"/>
              <a:t>条</a:t>
            </a:r>
            <a:endParaRPr lang="en-US" altLang="zh-CN" b="0" dirty="0"/>
          </a:p>
        </p:txBody>
      </p:sp>
    </p:spTree>
    <p:extLst>
      <p:ext uri="{BB962C8B-B14F-4D97-AF65-F5344CB8AC3E}">
        <p14:creationId xmlns:p14="http://schemas.microsoft.com/office/powerpoint/2010/main" val="12257418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0C9093-7412-4B0B-85CD-A0FCB99DD9E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DA466F8-C0B5-4920-826C-7F870A320301}"/>
              </a:ext>
            </a:extLst>
          </p:cNvPr>
          <p:cNvSpPr>
            <a:spLocks noGrp="1"/>
          </p:cNvSpPr>
          <p:nvPr>
            <p:ph type="body" idx="1"/>
          </p:nvPr>
        </p:nvSpPr>
        <p:spPr/>
        <p:txBody>
          <a:bodyPr>
            <a:normAutofit/>
          </a:bodyPr>
          <a:lstStyle/>
          <a:p>
            <a:pPr marR="0" lvl="1" rtl="0"/>
            <a:r>
              <a:rPr lang="en-US" altLang="zh-CN" b="0" i="0" u="none" strike="noStrike" baseline="0" dirty="0">
                <a:latin typeface="宋体-简"/>
              </a:rPr>
              <a:t>2.</a:t>
            </a:r>
            <a:r>
              <a:rPr lang="zh-CN" altLang="en-US" b="0" i="0" u="none" strike="noStrike" baseline="0" dirty="0">
                <a:latin typeface="宋体-简"/>
              </a:rPr>
              <a:t>信访接待日</a:t>
            </a:r>
          </a:p>
          <a:p>
            <a:pPr marR="0" lvl="1" rtl="0"/>
            <a:r>
              <a:rPr lang="zh-CN" altLang="en-US" b="0" i="0" u="none" strike="noStrike" baseline="0" dirty="0">
                <a:latin typeface="宋体-简"/>
              </a:rPr>
              <a:t>“设区的市级、县级人民政府及其工作部门，乡、镇人民政府应当建立行政机关负责人信访接待日制度，由行政机关负责人协调处理信访事项。信访人可以在公布的接待日和接待地点向有关行政机关负责人当面反映信访事项。县级以上人民政府及其工作部门负责人或者其指定的人员，可以就信访人反映突出的问题到信访人居住地与信访人面谈沟通。”</a:t>
            </a:r>
          </a:p>
          <a:p>
            <a:pPr lvl="1"/>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10</a:t>
            </a:r>
            <a:r>
              <a:rPr lang="zh-CN" altLang="en-US" b="0" dirty="0"/>
              <a:t>条</a:t>
            </a:r>
            <a:endParaRPr lang="en-US" altLang="zh-CN" b="0" dirty="0"/>
          </a:p>
        </p:txBody>
      </p:sp>
    </p:spTree>
    <p:extLst>
      <p:ext uri="{BB962C8B-B14F-4D97-AF65-F5344CB8AC3E}">
        <p14:creationId xmlns:p14="http://schemas.microsoft.com/office/powerpoint/2010/main" val="8894476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7AFDC0-1B89-4F85-B78B-A2DB15848CC6}"/>
              </a:ext>
            </a:extLst>
          </p:cNvPr>
          <p:cNvSpPr>
            <a:spLocks noGrp="1"/>
          </p:cNvSpPr>
          <p:nvPr>
            <p:ph type="title"/>
          </p:nvPr>
        </p:nvSpPr>
        <p:spPr/>
        <p:txBody>
          <a:bodyPr/>
          <a:lstStyle/>
          <a:p>
            <a:pPr marR="0" rtl="0"/>
            <a:r>
              <a:rPr lang="zh-CN" altLang="en-US" b="0" i="0" u="none" strike="noStrike" kern="2200" baseline="0" dirty="0">
                <a:latin typeface="宋体" panose="02010600030101010101" pitchFamily="2" charset="-122"/>
                <a:ea typeface="宋体" panose="02010600030101010101" pitchFamily="2" charset="-122"/>
              </a:rPr>
              <a:t>第一节 人民调解法规与政策</a:t>
            </a:r>
          </a:p>
        </p:txBody>
      </p:sp>
      <p:sp>
        <p:nvSpPr>
          <p:cNvPr id="3" name="文本占位符 2">
            <a:extLst>
              <a:ext uri="{FF2B5EF4-FFF2-40B4-BE49-F238E27FC236}">
                <a16:creationId xmlns:a16="http://schemas.microsoft.com/office/drawing/2014/main" id="{93FFF1DC-E403-4276-B84D-319356A6A134}"/>
              </a:ext>
            </a:extLst>
          </p:cNvPr>
          <p:cNvSpPr>
            <a:spLocks noGrp="1"/>
          </p:cNvSpPr>
          <p:nvPr>
            <p:ph type="body" idx="1"/>
          </p:nvPr>
        </p:nvSpPr>
        <p:spPr/>
        <p:txBody>
          <a:bodyPr>
            <a:normAutofit/>
          </a:bodyPr>
          <a:lstStyle/>
          <a:p>
            <a:pPr marR="0" lvl="0" rtl="0"/>
            <a:r>
              <a:rPr lang="zh-CN" altLang="en-US" b="0" i="0" u="none" strike="noStrike" baseline="0" dirty="0">
                <a:latin typeface="宋体-简"/>
              </a:rPr>
              <a:t>人民调解是“在继承和发扬我国民间调解优良传统基础上发展起来的一项具有中国特色的法律制度，是公共法律服务体系的重要组成部分，在矛盾纠纷多元化解机制中发挥着基础性作用。”人民调解工作是司法工作的重要组成部分。我国人民调解的主要法律依据是</a:t>
            </a:r>
            <a:r>
              <a:rPr lang="en-US" altLang="zh-CN" b="0" i="0" u="none" strike="noStrike" baseline="0" dirty="0">
                <a:latin typeface="宋体-简"/>
              </a:rPr>
              <a:t>2010</a:t>
            </a:r>
            <a:r>
              <a:rPr lang="zh-CN" altLang="en-US" b="0" i="0" u="none" strike="noStrike" baseline="0" dirty="0">
                <a:latin typeface="宋体-简"/>
              </a:rPr>
              <a:t>年</a:t>
            </a:r>
            <a:r>
              <a:rPr lang="en-US" altLang="zh-CN" b="0" i="0" u="none" strike="noStrike" baseline="0" dirty="0">
                <a:latin typeface="宋体-简"/>
              </a:rPr>
              <a:t>8</a:t>
            </a:r>
            <a:r>
              <a:rPr lang="zh-CN" altLang="en-US" b="0" i="0" u="none" strike="noStrike" baseline="0" dirty="0">
                <a:latin typeface="宋体-简"/>
              </a:rPr>
              <a:t>月</a:t>
            </a:r>
            <a:r>
              <a:rPr lang="en-US" altLang="zh-CN" b="0" i="0" u="none" strike="noStrike" baseline="0" dirty="0">
                <a:latin typeface="宋体-简"/>
              </a:rPr>
              <a:t>28</a:t>
            </a:r>
            <a:r>
              <a:rPr lang="zh-CN" altLang="en-US" b="0" i="0" u="none" strike="noStrike" baseline="0" dirty="0">
                <a:latin typeface="宋体-简"/>
              </a:rPr>
              <a:t>日通过公布，于</a:t>
            </a:r>
            <a:r>
              <a:rPr lang="en-US" altLang="zh-CN" b="0" i="0" u="none" strike="noStrike" baseline="0" dirty="0">
                <a:latin typeface="宋体-简"/>
              </a:rPr>
              <a:t>2011</a:t>
            </a:r>
            <a:r>
              <a:rPr lang="zh-CN" altLang="en-US" b="0" i="0" u="none" strike="noStrike" baseline="0" dirty="0">
                <a:latin typeface="宋体-简"/>
              </a:rPr>
              <a:t>年</a:t>
            </a:r>
            <a:r>
              <a:rPr lang="en-US" altLang="zh-CN" b="0" i="0" u="none" strike="noStrike" baseline="0" dirty="0">
                <a:latin typeface="宋体-简"/>
              </a:rPr>
              <a:t>1</a:t>
            </a:r>
            <a:r>
              <a:rPr lang="zh-CN" altLang="en-US" b="0" i="0" u="none" strike="noStrike" baseline="0" dirty="0">
                <a:latin typeface="宋体-简"/>
              </a:rPr>
              <a:t>月</a:t>
            </a:r>
            <a:r>
              <a:rPr lang="en-US" altLang="zh-CN" b="0" i="0" u="none" strike="noStrike" baseline="0" dirty="0">
                <a:latin typeface="宋体-简"/>
              </a:rPr>
              <a:t>1</a:t>
            </a:r>
            <a:r>
              <a:rPr lang="zh-CN" altLang="en-US" b="0" i="0" u="none" strike="noStrike" baseline="0" dirty="0">
                <a:latin typeface="宋体-简"/>
              </a:rPr>
              <a:t>日起开始实施的</a:t>
            </a:r>
            <a:r>
              <a:rPr lang="en-US" altLang="zh-CN" b="0" i="0" u="none" strike="noStrike" baseline="0" dirty="0">
                <a:latin typeface="宋体-简"/>
              </a:rPr>
              <a:t>《</a:t>
            </a:r>
            <a:r>
              <a:rPr lang="zh-CN" altLang="en-US" b="0" i="0" u="none" strike="noStrike" baseline="0" dirty="0">
                <a:latin typeface="宋体-简"/>
              </a:rPr>
              <a:t>中华人民共和国人民调解法</a:t>
            </a:r>
            <a:r>
              <a:rPr lang="en-US" altLang="zh-CN" b="0" i="0" u="none" strike="noStrike" baseline="0" dirty="0">
                <a:latin typeface="宋体-简"/>
              </a:rPr>
              <a:t>》</a:t>
            </a:r>
            <a:r>
              <a:rPr lang="zh-CN" altLang="en-US" b="0" i="0" u="none" strike="noStrike" baseline="0" dirty="0">
                <a:latin typeface="宋体-简"/>
              </a:rPr>
              <a:t>（下文简称</a:t>
            </a:r>
            <a:r>
              <a:rPr lang="en-US" altLang="zh-CN" b="0" i="0" u="none" strike="noStrike" baseline="0" dirty="0">
                <a:latin typeface="宋体-简"/>
              </a:rPr>
              <a:t>《</a:t>
            </a:r>
            <a:r>
              <a:rPr lang="zh-CN" altLang="en-US" b="0" i="0" u="none" strike="noStrike" baseline="0" dirty="0">
                <a:latin typeface="宋体-简"/>
              </a:rPr>
              <a:t>人民调解法</a:t>
            </a:r>
            <a:r>
              <a:rPr lang="en-US" altLang="zh-CN" b="0" i="0" u="none" strike="noStrike" baseline="0" dirty="0">
                <a:latin typeface="宋体-简"/>
              </a:rPr>
              <a:t>》</a:t>
            </a:r>
            <a:r>
              <a:rPr lang="zh-CN" altLang="en-US" b="0" i="0" u="none" strike="noStrike" baseline="0" dirty="0">
                <a:latin typeface="宋体-简"/>
              </a:rPr>
              <a:t>）共六章</a:t>
            </a:r>
            <a:r>
              <a:rPr lang="en-US" altLang="zh-CN" b="0" i="0" u="none" strike="noStrike" baseline="0" dirty="0">
                <a:latin typeface="宋体-简"/>
              </a:rPr>
              <a:t>35</a:t>
            </a:r>
            <a:r>
              <a:rPr lang="zh-CN" altLang="en-US" b="0" i="0" u="none" strike="noStrike" baseline="0" dirty="0">
                <a:latin typeface="宋体-简"/>
              </a:rPr>
              <a:t>条。此外，还有国务院</a:t>
            </a:r>
            <a:r>
              <a:rPr lang="en-US" altLang="zh-CN" b="0" i="0" u="none" strike="noStrike" baseline="0" dirty="0">
                <a:latin typeface="宋体-简"/>
              </a:rPr>
              <a:t>1989</a:t>
            </a:r>
            <a:r>
              <a:rPr lang="zh-CN" altLang="en-US" b="0" i="0" u="none" strike="noStrike" baseline="0" dirty="0">
                <a:latin typeface="宋体-简"/>
              </a:rPr>
              <a:t>年颁布并实施的</a:t>
            </a:r>
            <a:r>
              <a:rPr lang="en-US" altLang="zh-CN" b="0" i="0" u="none" strike="noStrike" baseline="0" dirty="0">
                <a:latin typeface="宋体-简"/>
              </a:rPr>
              <a:t>《</a:t>
            </a:r>
            <a:r>
              <a:rPr lang="zh-CN" altLang="en-US" b="0" i="0" u="none" strike="noStrike" baseline="0" dirty="0">
                <a:latin typeface="宋体-简"/>
              </a:rPr>
              <a:t>人民调解委员会组织条例</a:t>
            </a:r>
            <a:r>
              <a:rPr lang="en-US" altLang="zh-CN" b="0" i="0" u="none" strike="noStrike" baseline="0" dirty="0">
                <a:latin typeface="宋体-简"/>
              </a:rPr>
              <a:t>》17</a:t>
            </a:r>
            <a:r>
              <a:rPr lang="zh-CN" altLang="en-US" b="0" i="0" u="none" strike="noStrike" baseline="0" dirty="0">
                <a:latin typeface="宋体-简"/>
              </a:rPr>
              <a:t>条。</a:t>
            </a:r>
          </a:p>
          <a:p>
            <a:pPr lvl="1"/>
            <a:r>
              <a:rPr lang="zh-CN" altLang="en-US" b="0" dirty="0"/>
              <a:t> 加强人民调解队伍建设 促进民生调解节目创新</a:t>
            </a:r>
            <a:r>
              <a:rPr lang="en-US" altLang="zh-CN" b="0" dirty="0"/>
              <a:t>[J].</a:t>
            </a:r>
            <a:r>
              <a:rPr lang="zh-CN" altLang="en-US" b="0" dirty="0"/>
              <a:t>传媒</a:t>
            </a:r>
            <a:r>
              <a:rPr lang="en-US" altLang="zh-CN" b="0" dirty="0"/>
              <a:t>,2020(10):6-7.</a:t>
            </a:r>
          </a:p>
        </p:txBody>
      </p:sp>
    </p:spTree>
    <p:extLst>
      <p:ext uri="{BB962C8B-B14F-4D97-AF65-F5344CB8AC3E}">
        <p14:creationId xmlns:p14="http://schemas.microsoft.com/office/powerpoint/2010/main" val="2578201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607C91-2A43-45DD-9B4B-639E1B66059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1743A41-77F7-483F-8B28-80D303872A36}"/>
              </a:ext>
            </a:extLst>
          </p:cNvPr>
          <p:cNvSpPr>
            <a:spLocks noGrp="1"/>
          </p:cNvSpPr>
          <p:nvPr>
            <p:ph type="body" idx="1"/>
          </p:nvPr>
        </p:nvSpPr>
        <p:spPr/>
        <p:txBody>
          <a:bodyPr>
            <a:normAutofit/>
          </a:bodyPr>
          <a:lstStyle/>
          <a:p>
            <a:pPr marR="0" lvl="2" rtl="0"/>
            <a:r>
              <a:rPr lang="en-US" altLang="zh-CN" b="0" i="0" u="none" strike="noStrike" baseline="0" dirty="0">
                <a:latin typeface="宋体-简"/>
              </a:rPr>
              <a:t>3.</a:t>
            </a:r>
            <a:r>
              <a:rPr lang="zh-CN" altLang="en-US" b="0" i="0" u="none" strike="noStrike" baseline="0" dirty="0">
                <a:latin typeface="宋体-简"/>
              </a:rPr>
              <a:t>全国信访信息系统</a:t>
            </a:r>
          </a:p>
          <a:p>
            <a:pPr marR="0" lvl="2" rtl="0"/>
            <a:r>
              <a:rPr lang="zh-CN" altLang="en-US" b="0" i="0" u="none" strike="noStrike" baseline="0" dirty="0">
                <a:latin typeface="宋体-简"/>
              </a:rPr>
              <a:t>“国家信访工作机构充分利用现有政务信息网络资源，建立全国信访信息系统，为信访人在当地提出信访事项、查询信访事项办理情况提供便利。县级以上地方人民政府应当充分利用现有政务信息网络资源，建立或者确定本行政区域的信访信息系统，并与上级人民政府、政府有关部门、下级人民政府的信访信息系统实现互联互通。”</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11</a:t>
            </a:r>
            <a:r>
              <a:rPr lang="zh-CN" altLang="en-US" b="0" dirty="0"/>
              <a:t>条</a:t>
            </a:r>
          </a:p>
          <a:p>
            <a:pPr marR="0" lvl="2" rtl="0"/>
            <a:r>
              <a:rPr lang="zh-CN" altLang="en-US" b="0" i="0" u="none" strike="noStrike" baseline="0" dirty="0">
                <a:latin typeface="宋体-简"/>
              </a:rPr>
              <a:t>“县级以上各级人民政府的信访工作机构或者有关工作部门应当及时将信访人的投诉请求输入信访信息系统，信访人可以持行政机关出具的投诉请求受理凭证到当地人民政府的信访工作机构或者有关工作部门的接待场所查询其所提出的投诉请求的办理情况。具体实施办法和步骤由省、自治区、直辖市人民政府规定。”</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12</a:t>
            </a:r>
            <a:r>
              <a:rPr lang="zh-CN" altLang="en-US" b="0" dirty="0"/>
              <a:t>条</a:t>
            </a:r>
            <a:endParaRPr lang="en-US" altLang="zh-CN" b="0" dirty="0"/>
          </a:p>
        </p:txBody>
      </p:sp>
    </p:spTree>
    <p:extLst>
      <p:ext uri="{BB962C8B-B14F-4D97-AF65-F5344CB8AC3E}">
        <p14:creationId xmlns:p14="http://schemas.microsoft.com/office/powerpoint/2010/main" val="9689943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78E630-8F99-4092-B486-8391F179A43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8304BFB-05BB-4F0E-BFF8-5092DFC45EAD}"/>
              </a:ext>
            </a:extLst>
          </p:cNvPr>
          <p:cNvSpPr>
            <a:spLocks noGrp="1"/>
          </p:cNvSpPr>
          <p:nvPr>
            <p:ph type="body" idx="1"/>
          </p:nvPr>
        </p:nvSpPr>
        <p:spPr/>
        <p:txBody>
          <a:bodyPr>
            <a:normAutofit/>
          </a:bodyPr>
          <a:lstStyle/>
          <a:p>
            <a:pPr marR="0" lvl="2" rtl="0"/>
            <a:r>
              <a:rPr lang="en-US" altLang="zh-CN" b="0" i="0" u="none" strike="noStrike" baseline="0" dirty="0">
                <a:latin typeface="宋体-简"/>
              </a:rPr>
              <a:t>4.</a:t>
            </a:r>
            <a:r>
              <a:rPr lang="zh-CN" altLang="en-US" b="0" i="0" u="none" strike="noStrike" baseline="0" dirty="0">
                <a:latin typeface="宋体-简"/>
              </a:rPr>
              <a:t>社会力量参与</a:t>
            </a:r>
          </a:p>
          <a:p>
            <a:pPr marR="0" lvl="2" rtl="0"/>
            <a:r>
              <a:rPr lang="zh-CN" altLang="en-US" b="0" i="0" u="none" strike="noStrike" baseline="0" dirty="0">
                <a:latin typeface="宋体-简"/>
              </a:rPr>
              <a:t>“设区的市、县两级人民政府可以根据信访工作的实际需要，建立政府主导、社会参与、有利于迅速解决纠纷的工作机制。信访工作机构应当组织相关社会团体、法律援助机构、相关专业人员、社会志愿者等共同参与，运用咨询、教育、协商、调解、听证等方法，依法、及时、合理处理信访人的投诉请求。”</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13</a:t>
            </a:r>
            <a:r>
              <a:rPr lang="zh-CN" altLang="en-US" b="0" dirty="0"/>
              <a:t>条</a:t>
            </a:r>
            <a:endParaRPr lang="en-US" altLang="zh-CN" b="0" dirty="0"/>
          </a:p>
        </p:txBody>
      </p:sp>
    </p:spTree>
    <p:extLst>
      <p:ext uri="{BB962C8B-B14F-4D97-AF65-F5344CB8AC3E}">
        <p14:creationId xmlns:p14="http://schemas.microsoft.com/office/powerpoint/2010/main" val="28946137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D92051-C699-4887-987F-FC6A2AB3F8B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4EA372F-4269-4319-ADC3-40B8E3AB453F}"/>
              </a:ext>
            </a:extLst>
          </p:cNvPr>
          <p:cNvSpPr>
            <a:spLocks noGrp="1"/>
          </p:cNvSpPr>
          <p:nvPr>
            <p:ph type="body" idx="1"/>
          </p:nvPr>
        </p:nvSpPr>
        <p:spPr/>
        <p:txBody>
          <a:bodyPr>
            <a:normAutofit/>
          </a:bodyPr>
          <a:lstStyle/>
          <a:p>
            <a:pPr marR="0" lvl="0" rtl="0"/>
            <a:r>
              <a:rPr lang="zh-CN" altLang="en-US" b="0" i="0" u="none" strike="noStrike" baseline="0" dirty="0">
                <a:latin typeface="宋体-简"/>
              </a:rPr>
              <a:t>二、信访事项的提出、受理、办理和督办程序</a:t>
            </a:r>
          </a:p>
          <a:p>
            <a:pPr marR="0" lvl="1" rtl="0"/>
            <a:r>
              <a:rPr lang="zh-CN" altLang="en-US" b="0" i="0" u="none" strike="noStrike" baseline="0" dirty="0">
                <a:latin typeface="宋体-简"/>
              </a:rPr>
              <a:t>（一）信访事项的提出</a:t>
            </a:r>
          </a:p>
          <a:p>
            <a:pPr marR="0" lvl="2" rtl="0"/>
            <a:r>
              <a:rPr lang="en-US" altLang="zh-CN" b="0" i="0" u="none" strike="noStrike" baseline="0" dirty="0">
                <a:latin typeface="宋体-简"/>
              </a:rPr>
              <a:t>1.</a:t>
            </a:r>
            <a:r>
              <a:rPr lang="zh-CN" altLang="en-US" b="0" i="0" u="none" strike="noStrike" baseline="0" dirty="0">
                <a:latin typeface="宋体-简"/>
              </a:rPr>
              <a:t>信访的对象</a:t>
            </a:r>
          </a:p>
          <a:p>
            <a:pPr marR="0" lvl="2" rtl="0"/>
            <a:r>
              <a:rPr lang="zh-CN" altLang="en-US" b="0" i="0" u="none" strike="noStrike" baseline="0" dirty="0">
                <a:latin typeface="宋体-简"/>
              </a:rPr>
              <a:t>“信访人下列组织、人员的职务行为反映情况，提出建议、意见，或者不服下列组织、人员的职务行为，可以向有关行政机关提出信访事项：</a:t>
            </a:r>
          </a:p>
          <a:p>
            <a:pPr marR="0" lvl="2" rtl="0"/>
            <a:r>
              <a:rPr lang="zh-CN" altLang="en-US" b="0" i="0" u="none" strike="noStrike" baseline="0" dirty="0">
                <a:latin typeface="宋体-简"/>
              </a:rPr>
              <a:t>（</a:t>
            </a:r>
            <a:r>
              <a:rPr lang="en-US" altLang="zh-CN" b="0" i="0" u="none" strike="noStrike" baseline="0" dirty="0">
                <a:latin typeface="宋体-简"/>
              </a:rPr>
              <a:t>1</a:t>
            </a:r>
            <a:r>
              <a:rPr lang="zh-CN" altLang="en-US" b="0" i="0" u="none" strike="noStrike" baseline="0" dirty="0">
                <a:latin typeface="宋体-简"/>
              </a:rPr>
              <a:t>）行政机关及其工作人员；</a:t>
            </a:r>
          </a:p>
          <a:p>
            <a:pPr marR="0" lvl="2" rtl="0"/>
            <a:r>
              <a:rPr lang="zh-CN" altLang="en-US" b="0" i="0" u="none" strike="noStrike" baseline="0" dirty="0">
                <a:latin typeface="宋体-简"/>
              </a:rPr>
              <a:t>（</a:t>
            </a:r>
            <a:r>
              <a:rPr lang="en-US" altLang="zh-CN" b="0" i="0" u="none" strike="noStrike" baseline="0" dirty="0">
                <a:latin typeface="宋体-简"/>
              </a:rPr>
              <a:t>2</a:t>
            </a:r>
            <a:r>
              <a:rPr lang="zh-CN" altLang="en-US" b="0" i="0" u="none" strike="noStrike" baseline="0" dirty="0">
                <a:latin typeface="宋体-简"/>
              </a:rPr>
              <a:t>）法律、法规授权的具有管理公共事务职能的组织及其工作人员；</a:t>
            </a:r>
          </a:p>
          <a:p>
            <a:pPr marR="0" lvl="2" rtl="0"/>
            <a:r>
              <a:rPr lang="zh-CN" altLang="en-US" b="0" i="0" u="none" strike="noStrike" baseline="0" dirty="0">
                <a:latin typeface="宋体-简"/>
              </a:rPr>
              <a:t>（</a:t>
            </a:r>
            <a:r>
              <a:rPr lang="en-US" altLang="zh-CN" b="0" i="0" u="none" strike="noStrike" baseline="0" dirty="0">
                <a:latin typeface="宋体-简"/>
              </a:rPr>
              <a:t>3</a:t>
            </a:r>
            <a:r>
              <a:rPr lang="zh-CN" altLang="en-US" b="0" i="0" u="none" strike="noStrike" baseline="0" dirty="0">
                <a:latin typeface="宋体-简"/>
              </a:rPr>
              <a:t>）提供公共服务的企业、事业单位及其工作人员；</a:t>
            </a:r>
          </a:p>
          <a:p>
            <a:pPr marR="0" lvl="2" rtl="0"/>
            <a:r>
              <a:rPr lang="zh-CN" altLang="en-US" b="0" i="0" u="none" strike="noStrike" baseline="0" dirty="0">
                <a:latin typeface="宋体-简"/>
              </a:rPr>
              <a:t>（</a:t>
            </a:r>
            <a:r>
              <a:rPr lang="en-US" altLang="zh-CN" b="0" i="0" u="none" strike="noStrike" baseline="0" dirty="0">
                <a:latin typeface="宋体-简"/>
              </a:rPr>
              <a:t>4</a:t>
            </a:r>
            <a:r>
              <a:rPr lang="zh-CN" altLang="en-US" b="0" i="0" u="none" strike="noStrike" baseline="0" dirty="0">
                <a:latin typeface="宋体-简"/>
              </a:rPr>
              <a:t>）社会团体或者其他企业、事业单位中由国家行政机关任命、派出的人员；</a:t>
            </a:r>
          </a:p>
          <a:p>
            <a:pPr marR="0" lvl="2" rtl="0"/>
            <a:r>
              <a:rPr lang="zh-CN" altLang="en-US" b="0" i="0" u="none" strike="noStrike" baseline="0" dirty="0">
                <a:latin typeface="宋体-简"/>
              </a:rPr>
              <a:t>（</a:t>
            </a:r>
            <a:r>
              <a:rPr lang="en-US" altLang="zh-CN" b="0" i="0" u="none" strike="noStrike" baseline="0" dirty="0">
                <a:latin typeface="宋体-简"/>
              </a:rPr>
              <a:t>5</a:t>
            </a:r>
            <a:r>
              <a:rPr lang="zh-CN" altLang="en-US" b="0" i="0" u="none" strike="noStrike" baseline="0" dirty="0">
                <a:latin typeface="宋体-简"/>
              </a:rPr>
              <a:t>）村民委员会、居民委员会及其成员。</a:t>
            </a:r>
          </a:p>
          <a:p>
            <a:pPr marR="0" lvl="2" rtl="0"/>
            <a:r>
              <a:rPr lang="zh-CN" altLang="en-US" b="0" i="0" u="none" strike="noStrike" baseline="0" dirty="0">
                <a:latin typeface="宋体-简"/>
              </a:rPr>
              <a:t>对依法应当通过诉讼、仲裁、行政复议等法定途径解决的投诉请求，信访人应当依照有关法律、行政法规规定的程序向有关机关提出。”</a:t>
            </a:r>
            <a:endParaRPr lang="en-US" altLang="zh-CN" b="0" i="0" u="none" strike="noStrike" baseline="0" dirty="0">
              <a:latin typeface="宋体-简"/>
            </a:endParaRPr>
          </a:p>
        </p:txBody>
      </p:sp>
    </p:spTree>
    <p:extLst>
      <p:ext uri="{BB962C8B-B14F-4D97-AF65-F5344CB8AC3E}">
        <p14:creationId xmlns:p14="http://schemas.microsoft.com/office/powerpoint/2010/main" val="19405164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38B8A21-196C-4936-BA93-C5444AB5444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4304D34-7E9B-4B30-8C6F-CD394E3D14C7}"/>
              </a:ext>
            </a:extLst>
          </p:cNvPr>
          <p:cNvSpPr>
            <a:spLocks noGrp="1"/>
          </p:cNvSpPr>
          <p:nvPr>
            <p:ph type="body" idx="1"/>
          </p:nvPr>
        </p:nvSpPr>
        <p:spPr/>
        <p:txBody>
          <a:bodyPr>
            <a:normAutofit/>
          </a:bodyPr>
          <a:lstStyle/>
          <a:p>
            <a:pPr marR="0" lvl="2" rtl="0"/>
            <a:r>
              <a:rPr lang="en-US" altLang="zh-CN" b="0" i="0" u="none" strike="noStrike" baseline="0" dirty="0">
                <a:latin typeface="宋体-简"/>
              </a:rPr>
              <a:t>2.</a:t>
            </a:r>
            <a:r>
              <a:rPr lang="zh-CN" altLang="en-US" b="0" i="0" u="none" strike="noStrike" baseline="0" dirty="0">
                <a:latin typeface="宋体-简"/>
              </a:rPr>
              <a:t>提出信访事项应采用的形式</a:t>
            </a:r>
            <a:endParaRPr lang="en-US" altLang="zh-CN" b="0" i="0" u="none" strike="noStrike" baseline="0" dirty="0">
              <a:latin typeface="宋体-简"/>
            </a:endParaRPr>
          </a:p>
          <a:p>
            <a:pPr marL="859790" marR="0" lvl="2" indent="-228600" algn="l" defTabSz="914400" rtl="0" eaLnBrk="1" fontAlgn="auto" latinLnBrk="0" hangingPunct="1">
              <a:lnSpc>
                <a:spcPct val="100000"/>
              </a:lnSpc>
              <a:spcBef>
                <a:spcPts val="350"/>
              </a:spcBef>
              <a:spcAft>
                <a:spcPts val="0"/>
              </a:spcAft>
              <a:buClr>
                <a:schemeClr val="accent2"/>
              </a:buClr>
              <a:buSzPct val="100000"/>
              <a:buFont typeface="Wingdings 2" panose="05020102010507070707"/>
              <a:buChar char=""/>
              <a:tabLst/>
              <a:defRPr/>
            </a:pPr>
            <a:r>
              <a:rPr kumimoji="0" lang="en-US" altLang="zh-CN" sz="2100" b="0" kern="1200" dirty="0">
                <a:solidFill>
                  <a:schemeClr val="tx1"/>
                </a:solidFill>
                <a:effectLst/>
                <a:latin typeface="宋体" panose="02010600030101010101" pitchFamily="2" charset="-122"/>
                <a:ea typeface="宋体" panose="02010600030101010101" pitchFamily="2" charset="-122"/>
                <a:cs typeface="+mn-cs"/>
              </a:rPr>
              <a:t>《</a:t>
            </a:r>
            <a:r>
              <a:rPr kumimoji="0" lang="zh-CN" altLang="zh-CN" sz="2100" b="0" kern="1200" dirty="0">
                <a:solidFill>
                  <a:schemeClr val="tx1"/>
                </a:solidFill>
                <a:effectLst/>
                <a:latin typeface="宋体" panose="02010600030101010101" pitchFamily="2" charset="-122"/>
                <a:ea typeface="宋体" panose="02010600030101010101" pitchFamily="2" charset="-122"/>
                <a:cs typeface="+mn-cs"/>
              </a:rPr>
              <a:t>中华人民共和国信访条例</a:t>
            </a:r>
            <a:r>
              <a:rPr kumimoji="0" lang="en-US" altLang="zh-CN" sz="2100" b="0" kern="1200" dirty="0">
                <a:solidFill>
                  <a:schemeClr val="tx1"/>
                </a:solidFill>
                <a:effectLst/>
                <a:latin typeface="宋体" panose="02010600030101010101" pitchFamily="2" charset="-122"/>
                <a:ea typeface="宋体" panose="02010600030101010101" pitchFamily="2" charset="-122"/>
                <a:cs typeface="+mn-cs"/>
              </a:rPr>
              <a:t>》:</a:t>
            </a:r>
            <a:r>
              <a:rPr lang="en-US" altLang="zh-CN" b="0" i="0" u="none" strike="noStrike" baseline="0" dirty="0">
                <a:latin typeface="宋体-简"/>
              </a:rPr>
              <a:t>:</a:t>
            </a:r>
            <a:endParaRPr lang="zh-CN" altLang="en-US" b="0" i="0" u="none" strike="noStrike" baseline="0" dirty="0">
              <a:latin typeface="宋体-简"/>
            </a:endParaRPr>
          </a:p>
          <a:p>
            <a:pPr marR="0" lvl="2" rtl="0"/>
            <a:r>
              <a:rPr lang="zh-CN" altLang="en-US" b="0" i="0" u="none" strike="noStrike" baseline="0" dirty="0">
                <a:latin typeface="宋体-简"/>
              </a:rPr>
              <a:t>“信访人提出信访事项，一般应当采用书信、电子邮件、传真等书面形式；信访人提出投诉请求的，还应当载明信访人的姓名</a:t>
            </a:r>
            <a:r>
              <a:rPr lang="en-US" altLang="zh-CN" b="0" i="0" u="none" strike="noStrike" baseline="0" dirty="0">
                <a:latin typeface="宋体-简"/>
              </a:rPr>
              <a:t>(</a:t>
            </a:r>
            <a:r>
              <a:rPr lang="zh-CN" altLang="en-US" b="0" i="0" u="none" strike="noStrike" baseline="0" dirty="0">
                <a:latin typeface="宋体-简"/>
              </a:rPr>
              <a:t>名称</a:t>
            </a:r>
            <a:r>
              <a:rPr lang="en-US" altLang="zh-CN" b="0" i="0" u="none" strike="noStrike" baseline="0" dirty="0">
                <a:latin typeface="宋体-简"/>
              </a:rPr>
              <a:t>)</a:t>
            </a:r>
            <a:r>
              <a:rPr lang="zh-CN" altLang="en-US" b="0" i="0" u="none" strike="noStrike" baseline="0" dirty="0">
                <a:latin typeface="宋体-简"/>
              </a:rPr>
              <a:t>、住址和请求、事实、理由。有关机关对采用口头形式提出的投诉请求，应当记录信访人的姓名</a:t>
            </a:r>
            <a:r>
              <a:rPr lang="en-US" altLang="zh-CN" b="0" i="0" u="none" strike="noStrike" baseline="0" dirty="0">
                <a:latin typeface="宋体-简"/>
              </a:rPr>
              <a:t>(</a:t>
            </a:r>
            <a:r>
              <a:rPr lang="zh-CN" altLang="en-US" b="0" i="0" u="none" strike="noStrike" baseline="0" dirty="0">
                <a:latin typeface="宋体-简"/>
              </a:rPr>
              <a:t>名称</a:t>
            </a:r>
            <a:r>
              <a:rPr lang="en-US" altLang="zh-CN" b="0" i="0" u="none" strike="noStrike" baseline="0" dirty="0">
                <a:latin typeface="宋体-简"/>
              </a:rPr>
              <a:t>)</a:t>
            </a:r>
            <a:r>
              <a:rPr lang="zh-CN" altLang="en-US" b="0" i="0" u="none" strike="noStrike" baseline="0" dirty="0">
                <a:latin typeface="宋体-简"/>
              </a:rPr>
              <a:t>、住址和请求、事实、理由。”</a:t>
            </a:r>
          </a:p>
          <a:p>
            <a:pPr marR="0" lvl="2" rtl="0"/>
            <a:r>
              <a:rPr lang="zh-CN" altLang="en-US" b="0" i="0" u="none" strike="noStrike" baseline="0" dirty="0">
                <a:latin typeface="宋体-简"/>
              </a:rPr>
              <a:t>“信访人采用走访形式提出信访事项的，应当到有关机关设立或者指定的接待场所提出。多人采用走访形式提出共同的信访事项的，应当推选代表，代表人数不得超过</a:t>
            </a:r>
            <a:r>
              <a:rPr lang="en-US" altLang="zh-CN" b="0" i="0" u="none" strike="noStrike" baseline="0" dirty="0">
                <a:latin typeface="宋体-简"/>
              </a:rPr>
              <a:t>5</a:t>
            </a:r>
            <a:r>
              <a:rPr lang="zh-CN" altLang="en-US" b="0" i="0" u="none" strike="noStrike" baseline="0" dirty="0">
                <a:latin typeface="宋体-简"/>
              </a:rPr>
              <a:t>人。”“信访人所提出信访事项，应当客观真实，对其所提供材料内容的真实性负责，不得捏造、歪曲事实，不得诬告、陷害他人。”</a:t>
            </a:r>
            <a:endParaRPr lang="en-US" altLang="zh-CN" b="0" i="0" u="none" strike="noStrike" baseline="0" dirty="0">
              <a:latin typeface="宋体-简"/>
            </a:endParaRPr>
          </a:p>
        </p:txBody>
      </p:sp>
    </p:spTree>
    <p:extLst>
      <p:ext uri="{BB962C8B-B14F-4D97-AF65-F5344CB8AC3E}">
        <p14:creationId xmlns:p14="http://schemas.microsoft.com/office/powerpoint/2010/main" val="39240621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D7B97A-2B5A-4002-A902-58F9C441FDE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C2329B3-92D6-42C0-ACFA-BDBEF5C1047A}"/>
              </a:ext>
            </a:extLst>
          </p:cNvPr>
          <p:cNvSpPr>
            <a:spLocks noGrp="1"/>
          </p:cNvSpPr>
          <p:nvPr>
            <p:ph type="body" idx="1"/>
          </p:nvPr>
        </p:nvSpPr>
        <p:spPr/>
        <p:txBody>
          <a:bodyPr>
            <a:normAutofit/>
          </a:bodyPr>
          <a:lstStyle/>
          <a:p>
            <a:pPr marR="0" lvl="2" rtl="0"/>
            <a:r>
              <a:rPr lang="en-US" altLang="zh-CN" b="0" i="0" u="none" strike="noStrike" baseline="0" dirty="0">
                <a:latin typeface="宋体-简"/>
              </a:rPr>
              <a:t>3.</a:t>
            </a:r>
            <a:r>
              <a:rPr lang="zh-CN" altLang="en-US" b="0" i="0" u="none" strike="noStrike" baseline="0" dirty="0">
                <a:latin typeface="宋体-简"/>
              </a:rPr>
              <a:t>信访人禁止行为</a:t>
            </a:r>
          </a:p>
          <a:p>
            <a:pPr marR="0" lvl="2" rtl="0"/>
            <a:r>
              <a:rPr lang="zh-CN" altLang="en-US" b="0" i="0" u="none" strike="noStrike" baseline="0" dirty="0">
                <a:latin typeface="宋体-简"/>
              </a:rPr>
              <a:t>“信访人在信访过程中应当遵守法律、法规，不得损害国家、社会、集体的利益和其他公民的合法权利，自觉维护社会公共秩序和信访秩序，不得有下列行为：</a:t>
            </a:r>
          </a:p>
          <a:p>
            <a:pPr marR="0" lvl="2" rtl="0"/>
            <a:r>
              <a:rPr lang="zh-CN" altLang="en-US" b="0" i="0" u="none" strike="noStrike" baseline="0" dirty="0">
                <a:latin typeface="宋体-简"/>
              </a:rPr>
              <a:t>（</a:t>
            </a:r>
            <a:r>
              <a:rPr lang="en-US" altLang="zh-CN" b="0" i="0" u="none" strike="noStrike" baseline="0" dirty="0">
                <a:latin typeface="宋体-简"/>
              </a:rPr>
              <a:t>1</a:t>
            </a:r>
            <a:r>
              <a:rPr lang="zh-CN" altLang="en-US" b="0" i="0" u="none" strike="noStrike" baseline="0" dirty="0">
                <a:latin typeface="宋体-简"/>
              </a:rPr>
              <a:t>）在国家机关办公场所周围、公共场所非法聚集，围堵、冲击国家机关，拦截公务车辆，或者堵塞、阻断交通的；</a:t>
            </a:r>
          </a:p>
          <a:p>
            <a:pPr marR="0" lvl="2" rtl="0"/>
            <a:r>
              <a:rPr lang="zh-CN" altLang="en-US" b="0" i="0" u="none" strike="noStrike" baseline="0" dirty="0">
                <a:latin typeface="宋体-简"/>
              </a:rPr>
              <a:t>（</a:t>
            </a:r>
            <a:r>
              <a:rPr lang="en-US" altLang="zh-CN" b="0" i="0" u="none" strike="noStrike" baseline="0" dirty="0">
                <a:latin typeface="宋体-简"/>
              </a:rPr>
              <a:t>2</a:t>
            </a:r>
            <a:r>
              <a:rPr lang="zh-CN" altLang="en-US" b="0" i="0" u="none" strike="noStrike" baseline="0" dirty="0">
                <a:latin typeface="宋体-简"/>
              </a:rPr>
              <a:t>）携带危险物品、管制器具的；</a:t>
            </a:r>
          </a:p>
          <a:p>
            <a:pPr marR="0" lvl="2" rtl="0"/>
            <a:r>
              <a:rPr lang="zh-CN" altLang="en-US" b="0" i="0" u="none" strike="noStrike" baseline="0" dirty="0">
                <a:latin typeface="宋体-简"/>
              </a:rPr>
              <a:t>（</a:t>
            </a:r>
            <a:r>
              <a:rPr lang="en-US" altLang="zh-CN" b="0" i="0" u="none" strike="noStrike" baseline="0" dirty="0">
                <a:latin typeface="宋体-简"/>
              </a:rPr>
              <a:t>3</a:t>
            </a:r>
            <a:r>
              <a:rPr lang="zh-CN" altLang="en-US" b="0" i="0" u="none" strike="noStrike" baseline="0" dirty="0">
                <a:latin typeface="宋体-简"/>
              </a:rPr>
              <a:t>）侮辱、殴打、威胁国家机关工作人员，或者非法限制他人人身自由的；</a:t>
            </a:r>
          </a:p>
          <a:p>
            <a:pPr marR="0" lvl="2" rtl="0"/>
            <a:r>
              <a:rPr lang="zh-CN" altLang="en-US" b="0" i="0" u="none" strike="noStrike" baseline="0" dirty="0">
                <a:latin typeface="宋体-简"/>
              </a:rPr>
              <a:t>（</a:t>
            </a:r>
            <a:r>
              <a:rPr lang="en-US" altLang="zh-CN" b="0" i="0" u="none" strike="noStrike" baseline="0" dirty="0">
                <a:latin typeface="宋体-简"/>
              </a:rPr>
              <a:t>4</a:t>
            </a:r>
            <a:r>
              <a:rPr lang="zh-CN" altLang="en-US" b="0" i="0" u="none" strike="noStrike" baseline="0" dirty="0">
                <a:latin typeface="宋体-简"/>
              </a:rPr>
              <a:t>）在信访接待场所滞留、滋事，或者将生活不能自理的人弃留在信访接待场所的；</a:t>
            </a:r>
          </a:p>
          <a:p>
            <a:pPr marR="0" lvl="2" rtl="0"/>
            <a:r>
              <a:rPr lang="zh-CN" altLang="en-US" b="0" i="0" u="none" strike="noStrike" baseline="0" dirty="0">
                <a:latin typeface="宋体-简"/>
              </a:rPr>
              <a:t>（</a:t>
            </a:r>
            <a:r>
              <a:rPr lang="en-US" altLang="zh-CN" b="0" i="0" u="none" strike="noStrike" baseline="0" dirty="0">
                <a:latin typeface="宋体-简"/>
              </a:rPr>
              <a:t>5</a:t>
            </a:r>
            <a:r>
              <a:rPr lang="zh-CN" altLang="en-US" b="0" i="0" u="none" strike="noStrike" baseline="0" dirty="0">
                <a:latin typeface="宋体-简"/>
              </a:rPr>
              <a:t>）煽动、串联、胁迫、以财物诱使、幕后操纵他人信访或者以信访为名借机敛财的；</a:t>
            </a:r>
          </a:p>
          <a:p>
            <a:pPr marR="0" lvl="2" rtl="0"/>
            <a:r>
              <a:rPr lang="zh-CN" altLang="en-US" b="0" i="0" u="none" strike="noStrike" baseline="0" dirty="0">
                <a:latin typeface="宋体-简"/>
              </a:rPr>
              <a:t>（</a:t>
            </a:r>
            <a:r>
              <a:rPr lang="en-US" altLang="zh-CN" b="0" i="0" u="none" strike="noStrike" baseline="0" dirty="0">
                <a:latin typeface="宋体-简"/>
              </a:rPr>
              <a:t>6</a:t>
            </a:r>
            <a:r>
              <a:rPr lang="zh-CN" altLang="en-US" b="0" i="0" u="none" strike="noStrike" baseline="0" dirty="0">
                <a:latin typeface="宋体-简"/>
              </a:rPr>
              <a:t>）扰乱公共秩序、妨害国家和公共安全的其他行为。”</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20</a:t>
            </a:r>
            <a:r>
              <a:rPr lang="zh-CN" altLang="en-US" b="0" dirty="0"/>
              <a:t>条</a:t>
            </a:r>
            <a:endParaRPr lang="en-US" altLang="zh-CN" b="0" dirty="0"/>
          </a:p>
        </p:txBody>
      </p:sp>
    </p:spTree>
    <p:extLst>
      <p:ext uri="{BB962C8B-B14F-4D97-AF65-F5344CB8AC3E}">
        <p14:creationId xmlns:p14="http://schemas.microsoft.com/office/powerpoint/2010/main" val="34472903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58D53D-3C24-4C6A-B821-1422874B848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9E42945-A427-4FEB-8054-5B8D9C306F34}"/>
              </a:ext>
            </a:extLst>
          </p:cNvPr>
          <p:cNvSpPr>
            <a:spLocks noGrp="1"/>
          </p:cNvSpPr>
          <p:nvPr>
            <p:ph type="body" idx="1"/>
          </p:nvPr>
        </p:nvSpPr>
        <p:spPr/>
        <p:txBody>
          <a:bodyPr>
            <a:normAutofit/>
          </a:bodyPr>
          <a:lstStyle/>
          <a:p>
            <a:pPr marR="0" lvl="1" rtl="0"/>
            <a:r>
              <a:rPr lang="zh-CN" altLang="en-US" b="0" i="0" u="none" strike="noStrike" baseline="0" dirty="0">
                <a:latin typeface="宋体-简"/>
              </a:rPr>
              <a:t>（二）信访事项的受理</a:t>
            </a:r>
          </a:p>
          <a:p>
            <a:pPr marR="0" lvl="2" rtl="0"/>
            <a:r>
              <a:rPr lang="en-US" altLang="zh-CN" b="0" i="0" u="none" strike="noStrike" baseline="0" dirty="0">
                <a:latin typeface="宋体-简"/>
              </a:rPr>
              <a:t>1.</a:t>
            </a:r>
            <a:r>
              <a:rPr lang="zh-CN" altLang="en-US" b="0" i="0" u="none" strike="noStrike" baseline="0" dirty="0">
                <a:latin typeface="宋体-简"/>
              </a:rPr>
              <a:t>县级以上人民政府信访工作机构收到信访事项，应当予以登记，并区分情况，在</a:t>
            </a:r>
            <a:r>
              <a:rPr lang="en-US" altLang="zh-CN" b="0" i="0" u="none" strike="noStrike" baseline="0" dirty="0">
                <a:latin typeface="宋体-简"/>
              </a:rPr>
              <a:t>15</a:t>
            </a:r>
            <a:r>
              <a:rPr lang="zh-CN" altLang="en-US" b="0" i="0" u="none" strike="noStrike" baseline="0" dirty="0">
                <a:latin typeface="宋体-简"/>
              </a:rPr>
              <a:t>日内分别按下列方式处理：</a:t>
            </a:r>
          </a:p>
          <a:p>
            <a:pPr marR="0" lvl="2" rtl="0"/>
            <a:r>
              <a:rPr lang="zh-CN" altLang="en-US" b="0" i="0" u="none" strike="noStrike" baseline="0" dirty="0">
                <a:latin typeface="宋体-简"/>
              </a:rPr>
              <a:t>（</a:t>
            </a:r>
            <a:r>
              <a:rPr lang="en-US" altLang="zh-CN" b="0" i="0" u="none" strike="noStrike" baseline="0" dirty="0">
                <a:latin typeface="宋体-简"/>
              </a:rPr>
              <a:t>1</a:t>
            </a:r>
            <a:r>
              <a:rPr lang="zh-CN" altLang="en-US" b="0" i="0" u="none" strike="noStrike" baseline="0" dirty="0">
                <a:latin typeface="宋体-简"/>
              </a:rPr>
              <a:t>）对各级人民代表大会以及县级以上各级人民代表大会常务委员会、人民法院、人民检察院职权范围内的信访事项，应当告知信访人分别向有关的人民代表大会及其常务委员会、人民法院、人民检察院提出，对已经或者依法应当通过诉讼、仲裁、行政复议等法定途径解决的，不予受理，但应当告知信访人依照有关法律、行政法规规定程序向有关机关提出。</a:t>
            </a:r>
          </a:p>
          <a:p>
            <a:pPr marR="0" lvl="2" rtl="0"/>
            <a:r>
              <a:rPr lang="zh-CN" altLang="en-US" b="0" i="0" u="none" strike="noStrike" baseline="0" dirty="0">
                <a:latin typeface="宋体-简"/>
              </a:rPr>
              <a:t>（</a:t>
            </a:r>
            <a:r>
              <a:rPr lang="en-US" altLang="zh-CN" b="0" i="0" u="none" strike="noStrike" baseline="0" dirty="0">
                <a:latin typeface="宋体-简"/>
              </a:rPr>
              <a:t>2</a:t>
            </a:r>
            <a:r>
              <a:rPr lang="zh-CN" altLang="en-US" b="0" i="0" u="none" strike="noStrike" baseline="0" dirty="0">
                <a:latin typeface="宋体-简"/>
              </a:rPr>
              <a:t>）对依照法定职责属于本级人民政府或者其工作部门处理决定的信访事项，应当转送有权处理的行政机关；情况重大、紧急的，应当及时提出建议，报请本级人民政府决定。</a:t>
            </a:r>
            <a:endParaRPr lang="en-US" altLang="zh-CN" b="0" i="0" u="none" strike="noStrike" baseline="0" dirty="0">
              <a:latin typeface="宋体-简"/>
            </a:endParaRPr>
          </a:p>
        </p:txBody>
      </p:sp>
    </p:spTree>
    <p:extLst>
      <p:ext uri="{BB962C8B-B14F-4D97-AF65-F5344CB8AC3E}">
        <p14:creationId xmlns:p14="http://schemas.microsoft.com/office/powerpoint/2010/main" val="4979621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26E78-7E25-4D52-A77F-25345A293FC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197051E-8D42-45BD-AF56-6A68BB81E531}"/>
              </a:ext>
            </a:extLst>
          </p:cNvPr>
          <p:cNvSpPr>
            <a:spLocks noGrp="1"/>
          </p:cNvSpPr>
          <p:nvPr>
            <p:ph type="body" idx="1"/>
          </p:nvPr>
        </p:nvSpPr>
        <p:spPr/>
        <p:txBody>
          <a:bodyPr>
            <a:normAutofit/>
          </a:bodyPr>
          <a:lstStyle/>
          <a:p>
            <a:pPr marR="0" lvl="2" rtl="0"/>
            <a:r>
              <a:rPr lang="zh-CN" altLang="en-US" b="0" i="0" u="none" strike="noStrike" baseline="0" dirty="0">
                <a:latin typeface="宋体-简"/>
              </a:rPr>
              <a:t>（</a:t>
            </a:r>
            <a:r>
              <a:rPr lang="en-US" altLang="zh-CN" b="0" i="0" u="none" strike="noStrike" baseline="0" dirty="0">
                <a:latin typeface="宋体-简"/>
              </a:rPr>
              <a:t>3</a:t>
            </a:r>
            <a:r>
              <a:rPr lang="zh-CN" altLang="en-US" b="0" i="0" u="none" strike="noStrike" baseline="0" dirty="0">
                <a:latin typeface="宋体-简"/>
              </a:rPr>
              <a:t>）信访事项涉及下级行政机关或者其工作人员的，按照“属地管理、分级负责，谁主管、谁负责”的原则，直接转送有权处理的行政机关，并抄送下一级人民政府信访工作机构。县级以上人民政府信访工作机构要定期向下一级人民政府信访工作机构通报转送情况，下级人民政府信访工作机构要定期向上一级人民政府信访工作机构报告转送信访事项的办理情况。</a:t>
            </a:r>
          </a:p>
          <a:p>
            <a:pPr marR="0" lvl="2" rtl="0"/>
            <a:r>
              <a:rPr lang="zh-CN" altLang="en-US" b="0" i="0" u="none" strike="noStrike" baseline="0" dirty="0">
                <a:latin typeface="宋体-简"/>
              </a:rPr>
              <a:t>（</a:t>
            </a:r>
            <a:r>
              <a:rPr lang="en-US" altLang="zh-CN" b="0" i="0" u="none" strike="noStrike" baseline="0" dirty="0">
                <a:latin typeface="宋体-简"/>
              </a:rPr>
              <a:t>4</a:t>
            </a:r>
            <a:r>
              <a:rPr lang="zh-CN" altLang="en-US" b="0" i="0" u="none" strike="noStrike" baseline="0" dirty="0">
                <a:latin typeface="宋体-简"/>
              </a:rPr>
              <a:t>）对转送信访事项中的重要情况需要反馈办理结果的，可以直接交由有权处理的行政机关办理，要求其在制定办理期限内反馈结果，提交办结报告。</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15</a:t>
            </a:r>
            <a:r>
              <a:rPr lang="zh-CN" altLang="en-US" b="0" dirty="0"/>
              <a:t>条、第</a:t>
            </a:r>
            <a:r>
              <a:rPr lang="en-US" altLang="zh-CN" b="0" dirty="0"/>
              <a:t>21</a:t>
            </a:r>
            <a:r>
              <a:rPr lang="zh-CN" altLang="en-US" b="0" dirty="0"/>
              <a:t>条</a:t>
            </a:r>
            <a:endParaRPr lang="en-US" altLang="zh-CN" b="0" dirty="0"/>
          </a:p>
        </p:txBody>
      </p:sp>
    </p:spTree>
    <p:extLst>
      <p:ext uri="{BB962C8B-B14F-4D97-AF65-F5344CB8AC3E}">
        <p14:creationId xmlns:p14="http://schemas.microsoft.com/office/powerpoint/2010/main" val="40522532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16905F1-2BED-4BA8-BBA5-97B7B9997AE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E95DE1D-9DF5-4D3B-84A6-41F285A161B7}"/>
              </a:ext>
            </a:extLst>
          </p:cNvPr>
          <p:cNvSpPr>
            <a:spLocks noGrp="1"/>
          </p:cNvSpPr>
          <p:nvPr>
            <p:ph type="body" idx="1"/>
          </p:nvPr>
        </p:nvSpPr>
        <p:spPr/>
        <p:txBody>
          <a:bodyPr>
            <a:normAutofit/>
          </a:bodyPr>
          <a:lstStyle/>
          <a:p>
            <a:pPr marR="0" lvl="2" rtl="0"/>
            <a:r>
              <a:rPr lang="en-US" altLang="zh-CN" b="0" i="0" u="none" strike="noStrike" baseline="0" dirty="0">
                <a:latin typeface="宋体-简"/>
              </a:rPr>
              <a:t>2.“</a:t>
            </a:r>
            <a:r>
              <a:rPr lang="zh-CN" altLang="en-US" b="0" i="0" u="none" strike="noStrike" baseline="0" dirty="0">
                <a:latin typeface="宋体-简"/>
              </a:rPr>
              <a:t>信访人按照本条例规定直接向各级人民政府信访工作机构以外的行政机关提出的信访事项，有关行政机关应当予以登记；对符合</a:t>
            </a:r>
            <a:r>
              <a:rPr lang="en-US" altLang="zh-CN" b="0" i="0" u="none" strike="noStrike" baseline="0" dirty="0">
                <a:latin typeface="宋体-简"/>
              </a:rPr>
              <a:t>《</a:t>
            </a:r>
            <a:r>
              <a:rPr lang="zh-CN" altLang="en-US" b="0" i="0" u="none" strike="noStrike" baseline="0" dirty="0">
                <a:latin typeface="宋体-简"/>
              </a:rPr>
              <a:t>信访条例</a:t>
            </a:r>
            <a:r>
              <a:rPr lang="en-US" altLang="zh-CN" b="0" i="0" u="none" strike="noStrike" baseline="0" dirty="0">
                <a:latin typeface="宋体-简"/>
              </a:rPr>
              <a:t>》</a:t>
            </a:r>
            <a:r>
              <a:rPr lang="zh-CN" altLang="en-US" b="0" i="0" u="none" strike="noStrike" baseline="0" dirty="0">
                <a:latin typeface="宋体-简"/>
              </a:rPr>
              <a:t>的相关规定并属于本机关法定职权范围的信访事项，应当受理，不得推诿、敷衍、拖延；对不属于本机关职权范围的信访事项，应当告知信访人向有权的机关提出。</a:t>
            </a:r>
          </a:p>
          <a:p>
            <a:pPr marR="0" lvl="2" rtl="0"/>
            <a:r>
              <a:rPr lang="zh-CN" altLang="en-US" b="0" i="0" u="none" strike="noStrike" baseline="0" dirty="0">
                <a:latin typeface="宋体-简"/>
              </a:rPr>
              <a:t>有关行政机关收到信访事项后，能够当场答复是否受理的，应当当场书面答复；不能当场答复的，应当自收到信访事项之日起</a:t>
            </a:r>
            <a:r>
              <a:rPr lang="en-US" altLang="zh-CN" b="0" i="0" u="none" strike="noStrike" baseline="0" dirty="0">
                <a:latin typeface="宋体-简"/>
              </a:rPr>
              <a:t>15</a:t>
            </a:r>
            <a:r>
              <a:rPr lang="zh-CN" altLang="en-US" b="0" i="0" u="none" strike="noStrike" baseline="0" dirty="0">
                <a:latin typeface="宋体-简"/>
              </a:rPr>
              <a:t>日内书面告知信访人。但信访人的姓名</a:t>
            </a:r>
            <a:r>
              <a:rPr lang="en-US" altLang="zh-CN" b="0" i="0" u="none" strike="noStrike" baseline="0" dirty="0">
                <a:latin typeface="宋体-简"/>
              </a:rPr>
              <a:t>(</a:t>
            </a:r>
            <a:r>
              <a:rPr lang="zh-CN" altLang="en-US" b="0" i="0" u="none" strike="noStrike" baseline="0" dirty="0">
                <a:latin typeface="宋体-简"/>
              </a:rPr>
              <a:t>名称</a:t>
            </a:r>
            <a:r>
              <a:rPr lang="en-US" altLang="zh-CN" b="0" i="0" u="none" strike="noStrike" baseline="0" dirty="0">
                <a:latin typeface="宋体-简"/>
              </a:rPr>
              <a:t>)</a:t>
            </a:r>
            <a:r>
              <a:rPr lang="zh-CN" altLang="en-US" b="0" i="0" u="none" strike="noStrike" baseline="0" dirty="0">
                <a:latin typeface="宋体-简"/>
              </a:rPr>
              <a:t>、住址不清的除外。有关行政机关应当相互通报信访事项的受理情况。”</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22</a:t>
            </a:r>
            <a:r>
              <a:rPr lang="zh-CN" altLang="en-US" b="0" dirty="0"/>
              <a:t>条</a:t>
            </a:r>
            <a:endParaRPr lang="en-US" altLang="zh-CN" b="0" dirty="0"/>
          </a:p>
        </p:txBody>
      </p:sp>
    </p:spTree>
    <p:extLst>
      <p:ext uri="{BB962C8B-B14F-4D97-AF65-F5344CB8AC3E}">
        <p14:creationId xmlns:p14="http://schemas.microsoft.com/office/powerpoint/2010/main" val="13052749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B41435-5C69-467B-B838-60F238C0C88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29DAC80-41FA-48F2-9E74-332B8F87EF16}"/>
              </a:ext>
            </a:extLst>
          </p:cNvPr>
          <p:cNvSpPr>
            <a:spLocks noGrp="1"/>
          </p:cNvSpPr>
          <p:nvPr>
            <p:ph type="body" idx="1"/>
          </p:nvPr>
        </p:nvSpPr>
        <p:spPr/>
        <p:txBody>
          <a:bodyPr>
            <a:normAutofit/>
          </a:bodyPr>
          <a:lstStyle/>
          <a:p>
            <a:pPr marR="0" lvl="2" rtl="0"/>
            <a:r>
              <a:rPr lang="en-US" altLang="zh-CN" b="0" i="0" u="none" strike="noStrike" baseline="0" dirty="0">
                <a:latin typeface="宋体-简"/>
              </a:rPr>
              <a:t>3.“</a:t>
            </a:r>
            <a:r>
              <a:rPr lang="zh-CN" altLang="en-US" b="0" i="0" u="none" strike="noStrike" baseline="0" dirty="0">
                <a:latin typeface="宋体-简"/>
              </a:rPr>
              <a:t>行政机关及其工作人员不得将信访人的检举、揭发材料及有关情况透露或者转给被检举、揭发的人员或者单位。”</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23</a:t>
            </a:r>
            <a:r>
              <a:rPr lang="zh-CN" altLang="en-US" b="0" dirty="0"/>
              <a:t>条</a:t>
            </a:r>
          </a:p>
          <a:p>
            <a:pPr marR="0" lvl="2" rtl="0"/>
            <a:r>
              <a:rPr lang="en-US" altLang="zh-CN" b="0" i="0" u="none" strike="noStrike" baseline="0" dirty="0">
                <a:latin typeface="宋体-简"/>
              </a:rPr>
              <a:t>4.“</a:t>
            </a:r>
            <a:r>
              <a:rPr lang="zh-CN" altLang="en-US" b="0" i="0" u="none" strike="noStrike" baseline="0" dirty="0">
                <a:latin typeface="宋体-简"/>
              </a:rPr>
              <a:t>涉及两个或者两个以上行政机关的信访事项，由所涉及的行政机关协商受理；受理有争议的，由其共同上一级行政机关决定受理机关。”</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24</a:t>
            </a:r>
            <a:r>
              <a:rPr lang="zh-CN" altLang="en-US" b="0" dirty="0"/>
              <a:t>条</a:t>
            </a:r>
            <a:endParaRPr lang="en-US" altLang="zh-CN" b="0" dirty="0"/>
          </a:p>
        </p:txBody>
      </p:sp>
    </p:spTree>
    <p:extLst>
      <p:ext uri="{BB962C8B-B14F-4D97-AF65-F5344CB8AC3E}">
        <p14:creationId xmlns:p14="http://schemas.microsoft.com/office/powerpoint/2010/main" val="5275842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750212-ACC1-417D-BD86-30A3B78B7C1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9D08535-83F0-4545-B240-B9B7E08CBCBB}"/>
              </a:ext>
            </a:extLst>
          </p:cNvPr>
          <p:cNvSpPr>
            <a:spLocks noGrp="1"/>
          </p:cNvSpPr>
          <p:nvPr>
            <p:ph type="body" idx="1"/>
          </p:nvPr>
        </p:nvSpPr>
        <p:spPr/>
        <p:txBody>
          <a:bodyPr>
            <a:normAutofit/>
          </a:bodyPr>
          <a:lstStyle/>
          <a:p>
            <a:pPr marR="0" lvl="2" rtl="0"/>
            <a:r>
              <a:rPr lang="en-US" altLang="zh-CN" b="0" i="0" u="none" strike="noStrike" baseline="0" dirty="0">
                <a:latin typeface="宋体-简"/>
              </a:rPr>
              <a:t>5.“</a:t>
            </a:r>
            <a:r>
              <a:rPr lang="zh-CN" altLang="en-US" b="0" i="0" u="none" strike="noStrike" baseline="0" dirty="0">
                <a:latin typeface="宋体-简"/>
              </a:rPr>
              <a:t>应当对信访事项作出处理的行政机关分立、合并、撤销的，由继续行使其职权的行政机关受理；职责不清的，由本级人民政府或者其指定的机关受理。”</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25</a:t>
            </a:r>
            <a:r>
              <a:rPr lang="zh-CN" altLang="en-US" b="0" dirty="0"/>
              <a:t>条</a:t>
            </a:r>
          </a:p>
          <a:p>
            <a:pPr marL="859790" marR="0" lvl="2" indent="-228600" algn="l" defTabSz="914400" rtl="0" eaLnBrk="1" fontAlgn="auto" latinLnBrk="0" hangingPunct="1">
              <a:lnSpc>
                <a:spcPct val="100000"/>
              </a:lnSpc>
              <a:spcBef>
                <a:spcPts val="350"/>
              </a:spcBef>
              <a:spcAft>
                <a:spcPts val="0"/>
              </a:spcAft>
              <a:buClr>
                <a:schemeClr val="accent2"/>
              </a:buClr>
              <a:buSzPct val="100000"/>
              <a:buFont typeface="Wingdings 2" panose="05020102010507070707"/>
              <a:buChar char=""/>
              <a:tabLst/>
              <a:defRPr/>
            </a:pPr>
            <a:r>
              <a:rPr lang="en-US" altLang="zh-CN" b="0" i="0" u="none" strike="noStrike" baseline="0" dirty="0">
                <a:latin typeface="宋体-简"/>
              </a:rPr>
              <a:t>6.“</a:t>
            </a:r>
            <a:r>
              <a:rPr lang="zh-CN" altLang="en-US" b="0" i="0" u="none" strike="noStrike" baseline="0" dirty="0">
                <a:latin typeface="宋体-简"/>
              </a:rPr>
              <a:t>公民、法人或者其他组织发现可能造成社会影响的重大、紧急信访事项和信访信息时，可以就近向有关行政机关报告。地方各级人民政府接到报告后，应当立即报告上一级人民政府；必要时，通报有关主管部门。县级以上地方人民政府有关部门接到报告后，应当立即报告本级人民政府和上一级主管部门；必要时，通报有关主管部门。国务院有关部门接到报告后，应当立即报告国务院；必要时，通报有关主管部门。行政机关对重大、紧急信访事项和信访信息不得隐瞒、谎报、缓报，或者授意他人隐瞒、谎报、缓报。”</a:t>
            </a:r>
            <a:r>
              <a:rPr kumimoji="0" lang="en-US" altLang="zh-CN" sz="2100" b="0" kern="1200" dirty="0">
                <a:solidFill>
                  <a:schemeClr val="tx1"/>
                </a:solidFill>
                <a:effectLst>
                  <a:outerShdw blurRad="31750" dist="25400" dir="5400000" algn="tl" rotWithShape="0">
                    <a:srgbClr val="000000">
                      <a:alpha val="25000"/>
                    </a:srgbClr>
                  </a:outerShdw>
                </a:effectLst>
                <a:latin typeface="宋体" panose="02010600030101010101" pitchFamily="2" charset="-122"/>
                <a:ea typeface="宋体" panose="02010600030101010101" pitchFamily="2" charset="-122"/>
                <a:cs typeface="+mn-cs"/>
              </a:rPr>
              <a:t> 《</a:t>
            </a:r>
            <a:r>
              <a:rPr kumimoji="0" lang="zh-CN" altLang="zh-CN" sz="2100" b="0" kern="1200" dirty="0">
                <a:solidFill>
                  <a:schemeClr val="tx1"/>
                </a:solidFill>
                <a:effectLst>
                  <a:outerShdw blurRad="31750" dist="25400" dir="5400000" algn="tl" rotWithShape="0">
                    <a:srgbClr val="000000">
                      <a:alpha val="25000"/>
                    </a:srgbClr>
                  </a:outerShdw>
                </a:effectLst>
                <a:latin typeface="宋体" panose="02010600030101010101" pitchFamily="2" charset="-122"/>
                <a:ea typeface="宋体" panose="02010600030101010101" pitchFamily="2" charset="-122"/>
                <a:cs typeface="+mn-cs"/>
              </a:rPr>
              <a:t>中华人民共和国信访条例</a:t>
            </a:r>
            <a:r>
              <a:rPr kumimoji="0" lang="en-US" altLang="zh-CN" sz="2100" b="0" kern="1200" dirty="0">
                <a:solidFill>
                  <a:schemeClr val="tx1"/>
                </a:solidFill>
                <a:effectLst>
                  <a:outerShdw blurRad="31750" dist="25400" dir="5400000" algn="tl" rotWithShape="0">
                    <a:srgbClr val="000000">
                      <a:alpha val="25000"/>
                    </a:srgbClr>
                  </a:outerShdw>
                </a:effectLst>
                <a:latin typeface="宋体" panose="02010600030101010101" pitchFamily="2" charset="-122"/>
                <a:ea typeface="宋体" panose="02010600030101010101" pitchFamily="2" charset="-122"/>
                <a:cs typeface="+mn-cs"/>
              </a:rPr>
              <a:t>》</a:t>
            </a:r>
            <a:r>
              <a:rPr kumimoji="0" lang="zh-CN" altLang="zh-CN" sz="2100" b="0" kern="1200" dirty="0">
                <a:solidFill>
                  <a:schemeClr val="tx1"/>
                </a:solidFill>
                <a:effectLst>
                  <a:outerShdw blurRad="31750" dist="25400" dir="5400000" algn="tl" rotWithShape="0">
                    <a:srgbClr val="000000">
                      <a:alpha val="25000"/>
                    </a:srgbClr>
                  </a:outerShdw>
                </a:effectLst>
                <a:latin typeface="宋体" panose="02010600030101010101" pitchFamily="2" charset="-122"/>
                <a:ea typeface="宋体" panose="02010600030101010101" pitchFamily="2" charset="-122"/>
                <a:cs typeface="+mn-cs"/>
              </a:rPr>
              <a:t>第</a:t>
            </a:r>
            <a:r>
              <a:rPr kumimoji="0" lang="en-US" altLang="zh-CN" sz="2100" b="0" kern="1200" dirty="0">
                <a:solidFill>
                  <a:schemeClr val="tx1"/>
                </a:solidFill>
                <a:effectLst>
                  <a:outerShdw blurRad="31750" dist="25400" dir="5400000" algn="tl" rotWithShape="0">
                    <a:srgbClr val="000000">
                      <a:alpha val="25000"/>
                    </a:srgbClr>
                  </a:outerShdw>
                </a:effectLst>
                <a:latin typeface="宋体" panose="02010600030101010101" pitchFamily="2" charset="-122"/>
                <a:ea typeface="宋体" panose="02010600030101010101" pitchFamily="2" charset="-122"/>
                <a:cs typeface="+mn-cs"/>
              </a:rPr>
              <a:t>26</a:t>
            </a:r>
            <a:r>
              <a:rPr kumimoji="0" lang="zh-CN" altLang="zh-CN" sz="2100" b="0" kern="1200" dirty="0">
                <a:solidFill>
                  <a:schemeClr val="tx1"/>
                </a:solidFill>
                <a:effectLst>
                  <a:outerShdw blurRad="31750" dist="25400" dir="5400000" algn="tl" rotWithShape="0">
                    <a:srgbClr val="000000">
                      <a:alpha val="25000"/>
                    </a:srgbClr>
                  </a:outerShdw>
                </a:effectLst>
                <a:latin typeface="宋体" panose="02010600030101010101" pitchFamily="2" charset="-122"/>
                <a:ea typeface="宋体" panose="02010600030101010101" pitchFamily="2" charset="-122"/>
                <a:cs typeface="+mn-cs"/>
              </a:rPr>
              <a:t>条</a:t>
            </a:r>
            <a:endParaRPr lang="zh-CN" altLang="zh-CN" dirty="0">
              <a:effectLst/>
            </a:endParaRPr>
          </a:p>
          <a:p>
            <a:pPr marR="0" lvl="2" rtl="0"/>
            <a:r>
              <a:rPr lang="zh-CN" altLang="en-US" b="0" i="0" u="none" strike="noStrike" baseline="0" dirty="0">
                <a:latin typeface="宋体-简"/>
              </a:rPr>
              <a:t>“对于可能造成社会影响的重大、紧急信访事项和信访信息，有关行政机关应当在职责范围内依法及时采取措施，防止不良影响的产生、扩大。”</a:t>
            </a:r>
            <a:r>
              <a:rPr lang="zh-CN" altLang="en-US" b="0" dirty="0"/>
              <a:t> </a:t>
            </a:r>
            <a:endParaRPr lang="zh-CN" altLang="en-US" b="0" i="0" u="none" strike="noStrike" baseline="0" dirty="0">
              <a:latin typeface="宋体-简"/>
            </a:endParaRP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27</a:t>
            </a:r>
            <a:r>
              <a:rPr lang="zh-CN" altLang="en-US" b="0" dirty="0"/>
              <a:t>条</a:t>
            </a:r>
            <a:endParaRPr lang="en-US" altLang="zh-CN" b="0" dirty="0"/>
          </a:p>
        </p:txBody>
      </p:sp>
    </p:spTree>
    <p:extLst>
      <p:ext uri="{BB962C8B-B14F-4D97-AF65-F5344CB8AC3E}">
        <p14:creationId xmlns:p14="http://schemas.microsoft.com/office/powerpoint/2010/main" val="33433574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1A5907-BF78-4BCC-A684-15BA38235AA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CE47045-C623-40FE-9342-A6A52158A1F4}"/>
              </a:ext>
            </a:extLst>
          </p:cNvPr>
          <p:cNvSpPr>
            <a:spLocks noGrp="1"/>
          </p:cNvSpPr>
          <p:nvPr>
            <p:ph type="body" idx="1"/>
          </p:nvPr>
        </p:nvSpPr>
        <p:spPr/>
        <p:txBody>
          <a:bodyPr>
            <a:normAutofit/>
          </a:bodyPr>
          <a:lstStyle/>
          <a:p>
            <a:pPr marR="0" lvl="0" rtl="0"/>
            <a:r>
              <a:rPr lang="zh-CN" altLang="en-US" b="0" i="0" u="none" strike="noStrike" baseline="0" dirty="0">
                <a:latin typeface="宋体-简"/>
              </a:rPr>
              <a:t>一、人民调解工作的含义和目的</a:t>
            </a:r>
          </a:p>
          <a:p>
            <a:pPr marR="0" lvl="1" rtl="0"/>
            <a:r>
              <a:rPr lang="zh-CN" altLang="en-US" b="0" i="0" u="none" strike="noStrike" baseline="0" dirty="0">
                <a:latin typeface="宋体-简"/>
              </a:rPr>
              <a:t>人民调解又称诉讼外调解，是指人民调解委员会以国家法律、法规、规章、政策和社会公德为依据，通过对民间纠纷当事人进行说服、疏导等方法，促使纠纷各方在平等协商基础上自愿达成调解协议，解决民间纠纷的活动。人民调解是人民群众实现自我管理、自我约束和自我服务的一项民主制度，也是化解社会矛盾和维护社会稳定的一项法律制度，具有群众性、自治性、民间性的基本属性和特征。人民调解的目的是调解纠纷、增进团结、维护稳定。</a:t>
            </a:r>
            <a:endParaRPr lang="en-US" altLang="zh-CN" b="0" i="0" u="none" strike="noStrike" baseline="0" dirty="0">
              <a:latin typeface="宋体-简"/>
            </a:endParaRPr>
          </a:p>
          <a:p>
            <a:pPr marR="0" lvl="1" rtl="0"/>
            <a:r>
              <a:rPr lang="zh-CN" altLang="en-US" b="0" dirty="0"/>
              <a:t> 师容</a:t>
            </a:r>
            <a:r>
              <a:rPr lang="en-US" altLang="zh-CN" b="0" dirty="0"/>
              <a:t>,</a:t>
            </a:r>
            <a:r>
              <a:rPr lang="zh-CN" altLang="en-US" b="0" dirty="0"/>
              <a:t>李遥</a:t>
            </a:r>
            <a:r>
              <a:rPr lang="en-US" altLang="zh-CN" b="0" dirty="0"/>
              <a:t>.</a:t>
            </a:r>
            <a:r>
              <a:rPr lang="zh-CN" altLang="en-US" b="0" dirty="0"/>
              <a:t>基层派出所治安调解研究</a:t>
            </a:r>
            <a:r>
              <a:rPr lang="en-US" altLang="zh-CN" b="0" dirty="0"/>
              <a:t>[J].</a:t>
            </a:r>
            <a:r>
              <a:rPr lang="zh-CN" altLang="en-US" b="0" dirty="0"/>
              <a:t>法制博览</a:t>
            </a:r>
            <a:r>
              <a:rPr lang="en-US" altLang="zh-CN" b="0" dirty="0"/>
              <a:t>,2019(08):38-40.</a:t>
            </a:r>
            <a:endParaRPr lang="zh-CN" altLang="en-US" b="0" i="0" u="none" strike="noStrike" baseline="0" dirty="0">
              <a:latin typeface="宋体-简"/>
            </a:endParaRPr>
          </a:p>
          <a:p>
            <a:pPr lvl="2"/>
            <a:r>
              <a:rPr lang="zh-CN" altLang="en-US" b="0" dirty="0"/>
              <a:t> 国晓娇</a:t>
            </a:r>
            <a:r>
              <a:rPr lang="en-US" altLang="zh-CN" b="0" dirty="0"/>
              <a:t>. </a:t>
            </a:r>
            <a:r>
              <a:rPr lang="zh-CN" altLang="en-US" b="0" dirty="0"/>
              <a:t>社会转型期人民调解制度的变迁与路径探析</a:t>
            </a:r>
            <a:r>
              <a:rPr lang="en-US" altLang="zh-CN" b="0" dirty="0"/>
              <a:t>[D].</a:t>
            </a:r>
            <a:r>
              <a:rPr lang="zh-CN" altLang="en-US" b="0" dirty="0"/>
              <a:t>烟台大学</a:t>
            </a:r>
            <a:r>
              <a:rPr lang="en-US" altLang="zh-CN" b="0" dirty="0"/>
              <a:t>,2011.</a:t>
            </a:r>
          </a:p>
        </p:txBody>
      </p:sp>
    </p:spTree>
    <p:extLst>
      <p:ext uri="{BB962C8B-B14F-4D97-AF65-F5344CB8AC3E}">
        <p14:creationId xmlns:p14="http://schemas.microsoft.com/office/powerpoint/2010/main" val="16931556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DF1A8C-1BEB-4388-842C-A3E0445F692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099C851-E6E0-4A4B-8366-537F325CE6AC}"/>
              </a:ext>
            </a:extLst>
          </p:cNvPr>
          <p:cNvSpPr>
            <a:spLocks noGrp="1"/>
          </p:cNvSpPr>
          <p:nvPr>
            <p:ph type="body" idx="1"/>
          </p:nvPr>
        </p:nvSpPr>
        <p:spPr/>
        <p:txBody>
          <a:bodyPr>
            <a:normAutofit/>
          </a:bodyPr>
          <a:lstStyle/>
          <a:p>
            <a:pPr marR="0" lvl="1" rtl="0"/>
            <a:r>
              <a:rPr lang="zh-CN" altLang="en-US" b="0" i="0" u="none" strike="noStrike" baseline="0" dirty="0">
                <a:latin typeface="宋体-简"/>
              </a:rPr>
              <a:t>（三）信访事项的办理和督办</a:t>
            </a:r>
          </a:p>
          <a:p>
            <a:pPr marR="0" lvl="2" rtl="0"/>
            <a:r>
              <a:rPr lang="en-US" altLang="zh-CN" b="0" i="0" u="none" strike="noStrike" baseline="0" dirty="0">
                <a:latin typeface="宋体-简"/>
              </a:rPr>
              <a:t>1.</a:t>
            </a:r>
            <a:r>
              <a:rPr lang="zh-CN" altLang="en-US" b="0" i="0" u="none" strike="noStrike" baseline="0" dirty="0">
                <a:latin typeface="宋体-简"/>
              </a:rPr>
              <a:t>办理原则</a:t>
            </a:r>
          </a:p>
          <a:p>
            <a:pPr marR="0" lvl="2" rtl="0"/>
            <a:r>
              <a:rPr lang="zh-CN" altLang="en-US" b="0" i="0" u="none" strike="noStrike" baseline="0" dirty="0">
                <a:latin typeface="宋体-简"/>
              </a:rPr>
              <a:t>“行政机关及其工作人员办理信访事项，应当恪尽职实、秉公办事，查明事实、分清责任，宣传法制、教育疏导，及时妥善处理，不得推诿、敷衍、拖延。”</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28</a:t>
            </a:r>
            <a:r>
              <a:rPr lang="zh-CN" altLang="en-US" b="0" dirty="0"/>
              <a:t>条</a:t>
            </a:r>
            <a:endParaRPr lang="en-US" altLang="zh-CN" b="0" dirty="0"/>
          </a:p>
        </p:txBody>
      </p:sp>
    </p:spTree>
    <p:extLst>
      <p:ext uri="{BB962C8B-B14F-4D97-AF65-F5344CB8AC3E}">
        <p14:creationId xmlns:p14="http://schemas.microsoft.com/office/powerpoint/2010/main" val="24271468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C52F7E-F6DA-483A-A9BD-825041DC910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8B1A0F0-64B6-40F9-99B7-F3556BD55912}"/>
              </a:ext>
            </a:extLst>
          </p:cNvPr>
          <p:cNvSpPr>
            <a:spLocks noGrp="1"/>
          </p:cNvSpPr>
          <p:nvPr>
            <p:ph type="body" idx="1"/>
          </p:nvPr>
        </p:nvSpPr>
        <p:spPr/>
        <p:txBody>
          <a:bodyPr>
            <a:normAutofit/>
          </a:bodyPr>
          <a:lstStyle/>
          <a:p>
            <a:pPr marR="0" lvl="2" rtl="0"/>
            <a:r>
              <a:rPr lang="en-US" altLang="zh-CN" b="0" i="0" u="none" strike="noStrike" baseline="0" dirty="0">
                <a:latin typeface="宋体-简"/>
              </a:rPr>
              <a:t>2.</a:t>
            </a:r>
            <a:r>
              <a:rPr lang="zh-CN" altLang="en-US" b="0" i="0" u="none" strike="noStrike" baseline="0" dirty="0">
                <a:latin typeface="宋体-简"/>
              </a:rPr>
              <a:t>办理方式</a:t>
            </a:r>
          </a:p>
          <a:p>
            <a:pPr marR="0" lvl="2" rtl="0"/>
            <a:r>
              <a:rPr lang="zh-CN" altLang="en-US" b="0" i="0" u="none" strike="noStrike" baseline="0" dirty="0">
                <a:latin typeface="宋体-简"/>
              </a:rPr>
              <a:t>“信访人反映的情况，提出的建议、意见，有利于行政机关改进工作、促进国民经济和社会发展的，有关行政机关应当认真研究论证并积极采纳。”</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29</a:t>
            </a:r>
            <a:r>
              <a:rPr lang="zh-CN" altLang="en-US" b="0" dirty="0"/>
              <a:t>条</a:t>
            </a:r>
          </a:p>
          <a:p>
            <a:pPr marR="0" lvl="2" rtl="0"/>
            <a:r>
              <a:rPr lang="zh-CN" altLang="en-US" b="0" i="0" u="none" strike="noStrike" baseline="0" dirty="0">
                <a:latin typeface="宋体-简"/>
              </a:rPr>
              <a:t>“行政机关工作人员与信访事项或者信访人有直接利害关系的，应当回避。”</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30</a:t>
            </a:r>
            <a:r>
              <a:rPr lang="zh-CN" altLang="en-US" b="0" dirty="0"/>
              <a:t>条</a:t>
            </a:r>
          </a:p>
          <a:p>
            <a:pPr marR="0" lvl="2" rtl="0"/>
            <a:r>
              <a:rPr lang="zh-CN" altLang="en-US" b="0" i="0" u="none" strike="noStrike" baseline="0" dirty="0">
                <a:latin typeface="宋体-简"/>
              </a:rPr>
              <a:t>“对信访事项有权处理的行政机关办理信访事项，应当听取信访人陈述事实和理由；必要时可以要求信访人、有关组织和人员说明情况；需要进一步核实有关情况的，可以向其他组织和人员调查。</a:t>
            </a:r>
          </a:p>
          <a:p>
            <a:pPr marR="0" lvl="2" rtl="0"/>
            <a:r>
              <a:rPr lang="zh-CN" altLang="en-US" b="0" i="0" u="none" strike="noStrike" baseline="0" dirty="0">
                <a:latin typeface="宋体-简"/>
              </a:rPr>
              <a:t>对重大、复杂、疑难的信访事项，可以举行听证。听证应当公开举行，通过质询、辩论、评议、合议等方式，查明事实，分清责任。听证范围、主持人、参加人、程序等由省、自治区、直辖市人民政府规定。”</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31</a:t>
            </a:r>
            <a:r>
              <a:rPr lang="zh-CN" altLang="en-US" b="0" dirty="0"/>
              <a:t>条</a:t>
            </a:r>
            <a:endParaRPr lang="en-US" altLang="zh-CN" b="0" dirty="0"/>
          </a:p>
        </p:txBody>
      </p:sp>
    </p:spTree>
    <p:extLst>
      <p:ext uri="{BB962C8B-B14F-4D97-AF65-F5344CB8AC3E}">
        <p14:creationId xmlns:p14="http://schemas.microsoft.com/office/powerpoint/2010/main" val="14424697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B37EDC-AC39-4425-86A1-FAC998FC34D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73F6E3D-C56B-4588-8D27-9F0AF8548413}"/>
              </a:ext>
            </a:extLst>
          </p:cNvPr>
          <p:cNvSpPr>
            <a:spLocks noGrp="1"/>
          </p:cNvSpPr>
          <p:nvPr>
            <p:ph type="body" idx="1"/>
          </p:nvPr>
        </p:nvSpPr>
        <p:spPr/>
        <p:txBody>
          <a:bodyPr>
            <a:normAutofit/>
          </a:bodyPr>
          <a:lstStyle/>
          <a:p>
            <a:pPr marR="0" lvl="2" rtl="0"/>
            <a:r>
              <a:rPr lang="en-US" altLang="zh-CN" b="0" i="0" u="none" strike="noStrike" baseline="0" dirty="0">
                <a:latin typeface="宋体-简"/>
              </a:rPr>
              <a:t>3.</a:t>
            </a:r>
            <a:r>
              <a:rPr lang="zh-CN" altLang="en-US" b="0" i="0" u="none" strike="noStrike" baseline="0" dirty="0">
                <a:latin typeface="宋体-简"/>
              </a:rPr>
              <a:t>处理结果</a:t>
            </a:r>
          </a:p>
          <a:p>
            <a:pPr marR="0" lvl="2" rtl="0"/>
            <a:r>
              <a:rPr lang="zh-CN" altLang="en-US" b="0" i="0" u="none" strike="noStrike" baseline="0" dirty="0">
                <a:latin typeface="宋体-简"/>
              </a:rPr>
              <a:t>对信访事项有权处理的行政机关经调查核实，应当依照有关法律、法规、规章及其他有关规定，分别作出以下处理，并书面答复信访人：</a:t>
            </a:r>
          </a:p>
          <a:p>
            <a:pPr marR="0" lvl="2" rtl="0"/>
            <a:r>
              <a:rPr lang="zh-CN" altLang="en-US" b="0" i="0" u="none" strike="noStrike" baseline="0" dirty="0">
                <a:latin typeface="宋体-简"/>
              </a:rPr>
              <a:t>（</a:t>
            </a:r>
            <a:r>
              <a:rPr lang="en-US" altLang="zh-CN" b="0" i="0" u="none" strike="noStrike" baseline="0" dirty="0">
                <a:latin typeface="宋体-简"/>
              </a:rPr>
              <a:t>1</a:t>
            </a:r>
            <a:r>
              <a:rPr lang="zh-CN" altLang="en-US" b="0" i="0" u="none" strike="noStrike" baseline="0" dirty="0">
                <a:latin typeface="宋体-简"/>
              </a:rPr>
              <a:t>）请求事实清楚，符合法律、法规、规章或者其他有关规定的，予以支持；有权处理的行政机关作出支持信访请求意见的，应当督促有关机关或者单位执行；</a:t>
            </a:r>
          </a:p>
          <a:p>
            <a:pPr marR="0" lvl="2" rtl="0"/>
            <a:r>
              <a:rPr lang="zh-CN" altLang="en-US" b="0" i="0" u="none" strike="noStrike" baseline="0" dirty="0">
                <a:latin typeface="宋体-简"/>
              </a:rPr>
              <a:t>（</a:t>
            </a:r>
            <a:r>
              <a:rPr lang="en-US" altLang="zh-CN" b="0" i="0" u="none" strike="noStrike" baseline="0" dirty="0">
                <a:latin typeface="宋体-简"/>
              </a:rPr>
              <a:t>2</a:t>
            </a:r>
            <a:r>
              <a:rPr lang="zh-CN" altLang="en-US" b="0" i="0" u="none" strike="noStrike" baseline="0" dirty="0">
                <a:latin typeface="宋体-简"/>
              </a:rPr>
              <a:t>）请求事由合理但缺乏法律依据的，应当对信访人做好解释工作；</a:t>
            </a:r>
          </a:p>
          <a:p>
            <a:pPr marR="0" lvl="2" rtl="0"/>
            <a:r>
              <a:rPr lang="zh-CN" altLang="en-US" b="0" i="0" u="none" strike="noStrike" baseline="0" dirty="0">
                <a:latin typeface="宋体-简"/>
              </a:rPr>
              <a:t>（</a:t>
            </a:r>
            <a:r>
              <a:rPr lang="en-US" altLang="zh-CN" b="0" i="0" u="none" strike="noStrike" baseline="0" dirty="0">
                <a:latin typeface="宋体-简"/>
              </a:rPr>
              <a:t>3</a:t>
            </a:r>
            <a:r>
              <a:rPr lang="zh-CN" altLang="en-US" b="0" i="0" u="none" strike="noStrike" baseline="0" dirty="0">
                <a:latin typeface="宋体-简"/>
              </a:rPr>
              <a:t>）请求缺乏事实根据或者不符合法律、法规、规章或者其他有关规定的，不予支持。</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31</a:t>
            </a:r>
            <a:r>
              <a:rPr lang="zh-CN" altLang="en-US" b="0" dirty="0"/>
              <a:t>条、第</a:t>
            </a:r>
            <a:r>
              <a:rPr lang="en-US" altLang="zh-CN" b="0" dirty="0"/>
              <a:t>32</a:t>
            </a:r>
            <a:r>
              <a:rPr lang="zh-CN" altLang="en-US" b="0" dirty="0"/>
              <a:t>条</a:t>
            </a:r>
            <a:endParaRPr lang="en-US" altLang="zh-CN" b="0" dirty="0"/>
          </a:p>
        </p:txBody>
      </p:sp>
    </p:spTree>
    <p:extLst>
      <p:ext uri="{BB962C8B-B14F-4D97-AF65-F5344CB8AC3E}">
        <p14:creationId xmlns:p14="http://schemas.microsoft.com/office/powerpoint/2010/main" val="33736282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6E77E5-55CA-4327-964F-2B1512ED805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EB6DCAE-95B2-4434-A2F7-8E286B6F431E}"/>
              </a:ext>
            </a:extLst>
          </p:cNvPr>
          <p:cNvSpPr>
            <a:spLocks noGrp="1"/>
          </p:cNvSpPr>
          <p:nvPr>
            <p:ph type="body" idx="1"/>
          </p:nvPr>
        </p:nvSpPr>
        <p:spPr/>
        <p:txBody>
          <a:bodyPr>
            <a:normAutofit/>
          </a:bodyPr>
          <a:lstStyle/>
          <a:p>
            <a:pPr marR="0" lvl="2" rtl="0"/>
            <a:r>
              <a:rPr lang="en-US" altLang="zh-CN" b="0" i="0" u="none" strike="noStrike" baseline="0" dirty="0">
                <a:latin typeface="宋体-简"/>
              </a:rPr>
              <a:t>4.</a:t>
            </a:r>
            <a:r>
              <a:rPr lang="zh-CN" altLang="en-US" b="0" i="0" u="none" strike="noStrike" baseline="0" dirty="0">
                <a:latin typeface="宋体-简"/>
              </a:rPr>
              <a:t>时间要求</a:t>
            </a:r>
          </a:p>
          <a:p>
            <a:pPr marR="0" lvl="2" rtl="0"/>
            <a:r>
              <a:rPr lang="zh-CN" altLang="en-US" b="0" i="0" u="none" strike="noStrike" baseline="0" dirty="0">
                <a:latin typeface="宋体-简"/>
              </a:rPr>
              <a:t>“信访事项应当自受理之日起</a:t>
            </a:r>
            <a:r>
              <a:rPr lang="en-US" altLang="zh-CN" b="0" i="0" u="none" strike="noStrike" baseline="0" dirty="0">
                <a:latin typeface="宋体-简"/>
              </a:rPr>
              <a:t>60</a:t>
            </a:r>
            <a:r>
              <a:rPr lang="zh-CN" altLang="en-US" b="0" i="0" u="none" strike="noStrike" baseline="0" dirty="0">
                <a:latin typeface="宋体-简"/>
              </a:rPr>
              <a:t>日内办结，情况复杂的，经行政机关负责人批准，可以适当延长办理期限，但延长期限不得超过</a:t>
            </a:r>
            <a:r>
              <a:rPr lang="en-US" altLang="zh-CN" b="0" i="0" u="none" strike="noStrike" baseline="0" dirty="0">
                <a:latin typeface="宋体-简"/>
              </a:rPr>
              <a:t>30</a:t>
            </a:r>
            <a:r>
              <a:rPr lang="zh-CN" altLang="en-US" b="0" i="0" u="none" strike="noStrike" baseline="0" dirty="0">
                <a:latin typeface="宋体-简"/>
              </a:rPr>
              <a:t>日，并告信访人知延期理由。”</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33</a:t>
            </a:r>
            <a:r>
              <a:rPr lang="zh-CN" altLang="en-US" b="0" dirty="0"/>
              <a:t>条</a:t>
            </a:r>
            <a:endParaRPr lang="en-US" altLang="zh-CN" b="0" dirty="0"/>
          </a:p>
        </p:txBody>
      </p:sp>
    </p:spTree>
    <p:extLst>
      <p:ext uri="{BB962C8B-B14F-4D97-AF65-F5344CB8AC3E}">
        <p14:creationId xmlns:p14="http://schemas.microsoft.com/office/powerpoint/2010/main" val="20265441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BC4AAB-A54F-40FA-A728-E5E9B052EB4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6F9D020-7DD4-4FE8-8A09-E38452D7BDF9}"/>
              </a:ext>
            </a:extLst>
          </p:cNvPr>
          <p:cNvSpPr>
            <a:spLocks noGrp="1"/>
          </p:cNvSpPr>
          <p:nvPr>
            <p:ph type="body" idx="1"/>
          </p:nvPr>
        </p:nvSpPr>
        <p:spPr/>
        <p:txBody>
          <a:bodyPr>
            <a:normAutofit/>
          </a:bodyPr>
          <a:lstStyle/>
          <a:p>
            <a:pPr marR="0" lvl="2" rtl="0"/>
            <a:r>
              <a:rPr lang="en-US" altLang="zh-CN" b="0" i="0" u="none" strike="noStrike" baseline="0" dirty="0">
                <a:latin typeface="宋体-简"/>
              </a:rPr>
              <a:t>5.</a:t>
            </a:r>
            <a:r>
              <a:rPr lang="zh-CN" altLang="en-US" b="0" i="0" u="none" strike="noStrike" baseline="0" dirty="0">
                <a:latin typeface="宋体-简"/>
              </a:rPr>
              <a:t>复查</a:t>
            </a:r>
          </a:p>
          <a:p>
            <a:pPr marR="0" lvl="2" rtl="0"/>
            <a:r>
              <a:rPr lang="zh-CN" altLang="en-US" b="0" i="0" u="none" strike="noStrike" baseline="0" dirty="0">
                <a:latin typeface="宋体-简"/>
              </a:rPr>
              <a:t>“信访人对行政机关作出的信访事项处理意见不服的，可以自收到书面答复之日起</a:t>
            </a:r>
            <a:r>
              <a:rPr lang="en-US" altLang="zh-CN" b="0" i="0" u="none" strike="noStrike" baseline="0" dirty="0">
                <a:latin typeface="宋体-简"/>
              </a:rPr>
              <a:t>30</a:t>
            </a:r>
            <a:r>
              <a:rPr lang="zh-CN" altLang="en-US" b="0" i="0" u="none" strike="noStrike" baseline="0" dirty="0">
                <a:latin typeface="宋体-简"/>
              </a:rPr>
              <a:t>日内请求原办理行政机关的上一级行政机关复查。收到复查请求的行政机关应当自收到复查请求之日起</a:t>
            </a:r>
            <a:r>
              <a:rPr lang="en-US" altLang="zh-CN" b="0" i="0" u="none" strike="noStrike" baseline="0" dirty="0">
                <a:latin typeface="宋体-简"/>
              </a:rPr>
              <a:t>30</a:t>
            </a:r>
            <a:r>
              <a:rPr lang="zh-CN" altLang="en-US" b="0" i="0" u="none" strike="noStrike" baseline="0" dirty="0">
                <a:latin typeface="宋体-简"/>
              </a:rPr>
              <a:t>日内提出复查意见，并予以书面答复。”</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34</a:t>
            </a:r>
            <a:r>
              <a:rPr lang="zh-CN" altLang="en-US" b="0" dirty="0"/>
              <a:t>条</a:t>
            </a:r>
            <a:endParaRPr lang="en-US" altLang="zh-CN" b="0" dirty="0"/>
          </a:p>
        </p:txBody>
      </p:sp>
    </p:spTree>
    <p:extLst>
      <p:ext uri="{BB962C8B-B14F-4D97-AF65-F5344CB8AC3E}">
        <p14:creationId xmlns:p14="http://schemas.microsoft.com/office/powerpoint/2010/main" val="242158671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187644-1643-4C8A-8249-AB62DC11D3E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C2AB053-941B-4886-9EAE-F47D0FB4BDC6}"/>
              </a:ext>
            </a:extLst>
          </p:cNvPr>
          <p:cNvSpPr>
            <a:spLocks noGrp="1"/>
          </p:cNvSpPr>
          <p:nvPr>
            <p:ph type="body" idx="1"/>
          </p:nvPr>
        </p:nvSpPr>
        <p:spPr/>
        <p:txBody>
          <a:bodyPr>
            <a:normAutofit/>
          </a:bodyPr>
          <a:lstStyle/>
          <a:p>
            <a:pPr marR="0" lvl="2" rtl="0"/>
            <a:r>
              <a:rPr lang="en-US" altLang="zh-CN" b="0" i="0" u="none" strike="noStrike" baseline="0" dirty="0">
                <a:latin typeface="宋体-简"/>
              </a:rPr>
              <a:t>6.</a:t>
            </a:r>
            <a:r>
              <a:rPr lang="zh-CN" altLang="en-US" b="0" i="0" u="none" strike="noStrike" baseline="0" dirty="0">
                <a:latin typeface="宋体-简"/>
              </a:rPr>
              <a:t>复核</a:t>
            </a:r>
          </a:p>
          <a:p>
            <a:pPr marR="0" lvl="2" rtl="0"/>
            <a:r>
              <a:rPr lang="zh-CN" altLang="en-US" b="0" i="0" u="none" strike="noStrike" baseline="0" dirty="0">
                <a:latin typeface="宋体-简"/>
              </a:rPr>
              <a:t>信访人对复查意见不服的，可以自收到书面答复之日起</a:t>
            </a:r>
            <a:r>
              <a:rPr lang="en-US" altLang="zh-CN" b="0" i="0" u="none" strike="noStrike" baseline="0" dirty="0">
                <a:latin typeface="宋体-简"/>
              </a:rPr>
              <a:t>30</a:t>
            </a:r>
            <a:r>
              <a:rPr lang="zh-CN" altLang="en-US" b="0" i="0" u="none" strike="noStrike" baseline="0" dirty="0">
                <a:latin typeface="宋体-简"/>
              </a:rPr>
              <a:t>日内向复查机关的上一级行政机关请求复核，收到复核请求的行政机关应当自收到复核请求之日起</a:t>
            </a:r>
            <a:r>
              <a:rPr lang="en-US" altLang="zh-CN" b="0" i="0" u="none" strike="noStrike" baseline="0" dirty="0">
                <a:latin typeface="宋体-简"/>
              </a:rPr>
              <a:t>30</a:t>
            </a:r>
            <a:r>
              <a:rPr lang="zh-CN" altLang="en-US" b="0" i="0" u="none" strike="noStrike" baseline="0" dirty="0">
                <a:latin typeface="宋体-简"/>
              </a:rPr>
              <a:t>日内提出复核意见；对重大、复杂、疑难的信访事项，复核机关可以按照相关规定举行听证，经过听证的复核意见可以依法向社会公示。听证所需时间不计算在前款规定的期限内。信访人对复核意见不服，仍然以同一事实和理由提出投诉请求的，各级人民政府信访工作机构和其他行政机关不再受理。</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31</a:t>
            </a:r>
            <a:r>
              <a:rPr lang="zh-CN" altLang="en-US" b="0" dirty="0"/>
              <a:t>条、第</a:t>
            </a:r>
            <a:r>
              <a:rPr lang="en-US" altLang="zh-CN" b="0" dirty="0"/>
              <a:t>35</a:t>
            </a:r>
            <a:r>
              <a:rPr lang="zh-CN" altLang="en-US" b="0" dirty="0"/>
              <a:t>条</a:t>
            </a:r>
            <a:endParaRPr lang="en-US" altLang="zh-CN" b="0" dirty="0"/>
          </a:p>
        </p:txBody>
      </p:sp>
    </p:spTree>
    <p:extLst>
      <p:ext uri="{BB962C8B-B14F-4D97-AF65-F5344CB8AC3E}">
        <p14:creationId xmlns:p14="http://schemas.microsoft.com/office/powerpoint/2010/main" val="2521840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7E421FB-56F2-4E77-83CC-DD057515857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C1B5FE6-1247-442E-A0A3-5F43FA4FE343}"/>
              </a:ext>
            </a:extLst>
          </p:cNvPr>
          <p:cNvSpPr>
            <a:spLocks noGrp="1"/>
          </p:cNvSpPr>
          <p:nvPr>
            <p:ph type="body" idx="1"/>
          </p:nvPr>
        </p:nvSpPr>
        <p:spPr/>
        <p:txBody>
          <a:bodyPr>
            <a:normAutofit/>
          </a:bodyPr>
          <a:lstStyle/>
          <a:p>
            <a:pPr marR="0" lvl="1" rtl="0"/>
            <a:r>
              <a:rPr lang="zh-CN" altLang="en-US" b="0" i="0" u="none" strike="noStrike" baseline="0" dirty="0">
                <a:latin typeface="宋体-简"/>
              </a:rPr>
              <a:t>（四）督办</a:t>
            </a:r>
          </a:p>
          <a:p>
            <a:pPr marR="0" lvl="2" rtl="0"/>
            <a:r>
              <a:rPr lang="en-US" altLang="zh-CN" b="0" i="0" u="none" strike="noStrike" baseline="0" dirty="0">
                <a:latin typeface="宋体-简"/>
              </a:rPr>
              <a:t>1.“</a:t>
            </a:r>
            <a:r>
              <a:rPr lang="zh-CN" altLang="en-US" b="0" i="0" u="none" strike="noStrike" baseline="0" dirty="0">
                <a:latin typeface="宋体-简"/>
              </a:rPr>
              <a:t>县级以上人民政府信访工作机构发现有关行政机关有下列情形之一的，应当及时督办，并提出改进建议：</a:t>
            </a:r>
          </a:p>
          <a:p>
            <a:pPr marR="0" lvl="2" rtl="0"/>
            <a:r>
              <a:rPr lang="zh-CN" altLang="en-US" b="0" i="0" u="none" strike="noStrike" baseline="0" dirty="0">
                <a:latin typeface="宋体-简"/>
              </a:rPr>
              <a:t>（</a:t>
            </a:r>
            <a:r>
              <a:rPr lang="en-US" altLang="zh-CN" b="0" i="0" u="none" strike="noStrike" baseline="0" dirty="0">
                <a:latin typeface="宋体-简"/>
              </a:rPr>
              <a:t>1</a:t>
            </a:r>
            <a:r>
              <a:rPr lang="zh-CN" altLang="en-US" b="0" i="0" u="none" strike="noStrike" baseline="0" dirty="0">
                <a:latin typeface="宋体-简"/>
              </a:rPr>
              <a:t>）无正当理由未按规定的办理期限办结信访事项的；</a:t>
            </a:r>
          </a:p>
          <a:p>
            <a:pPr marR="0" lvl="2" rtl="0"/>
            <a:r>
              <a:rPr lang="zh-CN" altLang="en-US" b="0" i="0" u="none" strike="noStrike" baseline="0" dirty="0">
                <a:latin typeface="宋体-简"/>
              </a:rPr>
              <a:t>（</a:t>
            </a:r>
            <a:r>
              <a:rPr lang="en-US" altLang="zh-CN" b="0" i="0" u="none" strike="noStrike" baseline="0" dirty="0">
                <a:latin typeface="宋体-简"/>
              </a:rPr>
              <a:t>2</a:t>
            </a:r>
            <a:r>
              <a:rPr lang="zh-CN" altLang="en-US" b="0" i="0" u="none" strike="noStrike" baseline="0" dirty="0">
                <a:latin typeface="宋体-简"/>
              </a:rPr>
              <a:t>）未按规定反馈信访事项办理结果的；</a:t>
            </a:r>
          </a:p>
          <a:p>
            <a:pPr marR="0" lvl="2" rtl="0"/>
            <a:r>
              <a:rPr lang="zh-CN" altLang="en-US" b="0" i="0" u="none" strike="noStrike" baseline="0" dirty="0">
                <a:latin typeface="宋体-简"/>
              </a:rPr>
              <a:t>（</a:t>
            </a:r>
            <a:r>
              <a:rPr lang="en-US" altLang="zh-CN" b="0" i="0" u="none" strike="noStrike" baseline="0" dirty="0">
                <a:latin typeface="宋体-简"/>
              </a:rPr>
              <a:t>3</a:t>
            </a:r>
            <a:r>
              <a:rPr lang="zh-CN" altLang="en-US" b="0" i="0" u="none" strike="noStrike" baseline="0" dirty="0">
                <a:latin typeface="宋体-简"/>
              </a:rPr>
              <a:t>）未按规定程序办理信访事项的；</a:t>
            </a:r>
          </a:p>
          <a:p>
            <a:pPr marR="0" lvl="2" rtl="0"/>
            <a:r>
              <a:rPr lang="zh-CN" altLang="en-US" b="0" i="0" u="none" strike="noStrike" baseline="0" dirty="0">
                <a:latin typeface="宋体-简"/>
              </a:rPr>
              <a:t>（</a:t>
            </a:r>
            <a:r>
              <a:rPr lang="en-US" altLang="zh-CN" b="0" i="0" u="none" strike="noStrike" baseline="0" dirty="0">
                <a:latin typeface="宋体-简"/>
              </a:rPr>
              <a:t>4</a:t>
            </a:r>
            <a:r>
              <a:rPr lang="zh-CN" altLang="en-US" b="0" i="0" u="none" strike="noStrike" baseline="0" dirty="0">
                <a:latin typeface="宋体-简"/>
              </a:rPr>
              <a:t>）办理信访事项推诿、敷衍、拖延的；</a:t>
            </a:r>
          </a:p>
          <a:p>
            <a:pPr marR="0" lvl="2" rtl="0"/>
            <a:r>
              <a:rPr lang="zh-CN" altLang="en-US" b="0" i="0" u="none" strike="noStrike" baseline="0" dirty="0">
                <a:latin typeface="宋体-简"/>
              </a:rPr>
              <a:t>（</a:t>
            </a:r>
            <a:r>
              <a:rPr lang="en-US" altLang="zh-CN" b="0" i="0" u="none" strike="noStrike" baseline="0" dirty="0">
                <a:latin typeface="宋体-简"/>
              </a:rPr>
              <a:t>5</a:t>
            </a:r>
            <a:r>
              <a:rPr lang="zh-CN" altLang="en-US" b="0" i="0" u="none" strike="noStrike" baseline="0" dirty="0">
                <a:latin typeface="宋体-简"/>
              </a:rPr>
              <a:t>）不执行信访处理意见的；</a:t>
            </a:r>
          </a:p>
          <a:p>
            <a:pPr marR="0" lvl="2" rtl="0"/>
            <a:r>
              <a:rPr lang="zh-CN" altLang="en-US" b="0" i="0" u="none" strike="noStrike" baseline="0" dirty="0">
                <a:latin typeface="宋体-简"/>
              </a:rPr>
              <a:t>（</a:t>
            </a:r>
            <a:r>
              <a:rPr lang="en-US" altLang="zh-CN" b="0" i="0" u="none" strike="noStrike" baseline="0" dirty="0">
                <a:latin typeface="宋体-简"/>
              </a:rPr>
              <a:t>6</a:t>
            </a:r>
            <a:r>
              <a:rPr lang="zh-CN" altLang="en-US" b="0" i="0" u="none" strike="noStrike" baseline="0" dirty="0">
                <a:latin typeface="宋体-简"/>
              </a:rPr>
              <a:t>）其他需要督办的情形。</a:t>
            </a:r>
          </a:p>
          <a:p>
            <a:pPr marR="0" lvl="2" rtl="0"/>
            <a:r>
              <a:rPr lang="zh-CN" altLang="en-US" b="0" i="0" u="none" strike="noStrike" baseline="0" dirty="0">
                <a:latin typeface="宋体-简"/>
              </a:rPr>
              <a:t>收到改进建议的行政机关应当在</a:t>
            </a:r>
            <a:r>
              <a:rPr lang="en-US" altLang="zh-CN" b="0" i="0" u="none" strike="noStrike" baseline="0" dirty="0">
                <a:latin typeface="宋体-简"/>
              </a:rPr>
              <a:t>30</a:t>
            </a:r>
            <a:r>
              <a:rPr lang="zh-CN" altLang="en-US" b="0" i="0" u="none" strike="noStrike" baseline="0" dirty="0">
                <a:latin typeface="宋体-简"/>
              </a:rPr>
              <a:t>日内书面反映情况；未采纳改进建议的，应当说明理由。”</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36</a:t>
            </a:r>
            <a:r>
              <a:rPr lang="zh-CN" altLang="en-US" b="0" dirty="0"/>
              <a:t>条</a:t>
            </a:r>
            <a:endParaRPr lang="en-US" altLang="zh-CN" b="0" dirty="0"/>
          </a:p>
        </p:txBody>
      </p:sp>
    </p:spTree>
    <p:extLst>
      <p:ext uri="{BB962C8B-B14F-4D97-AF65-F5344CB8AC3E}">
        <p14:creationId xmlns:p14="http://schemas.microsoft.com/office/powerpoint/2010/main" val="5475327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CAA020-B6A8-487C-B26A-E24A4A1512F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EBEAA73-8821-4031-9394-0D357DAE942D}"/>
              </a:ext>
            </a:extLst>
          </p:cNvPr>
          <p:cNvSpPr>
            <a:spLocks noGrp="1"/>
          </p:cNvSpPr>
          <p:nvPr>
            <p:ph type="body" idx="1"/>
          </p:nvPr>
        </p:nvSpPr>
        <p:spPr/>
        <p:txBody>
          <a:bodyPr>
            <a:normAutofit/>
          </a:bodyPr>
          <a:lstStyle/>
          <a:p>
            <a:pPr marR="0" lvl="2" rtl="0"/>
            <a:r>
              <a:rPr lang="en-US" altLang="zh-CN" b="0" i="0" u="none" strike="noStrike" baseline="0" dirty="0">
                <a:latin typeface="宋体-简"/>
              </a:rPr>
              <a:t>2.“</a:t>
            </a:r>
            <a:r>
              <a:rPr lang="zh-CN" altLang="en-US" b="0" i="0" u="none" strike="noStrike" baseline="0" dirty="0">
                <a:latin typeface="宋体-简"/>
              </a:rPr>
              <a:t>县级以上人民政府信访工作机构对于信访人反映的有关政策性问题，应当及时向本级人民政府报告，并提出完善政策、解决问题的建议。</a:t>
            </a:r>
            <a:r>
              <a:rPr lang="zh-CN" altLang="en-US" b="0" i="0" u="none" strike="noStrike" baseline="0" dirty="0">
                <a:latin typeface="ËÎÌå-¼ò"/>
              </a:rPr>
              <a:t>”</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37</a:t>
            </a:r>
            <a:r>
              <a:rPr lang="zh-CN" altLang="en-US" b="0" dirty="0"/>
              <a:t>条</a:t>
            </a:r>
          </a:p>
          <a:p>
            <a:pPr marR="0" lvl="2" rtl="0"/>
            <a:r>
              <a:rPr lang="en-US" altLang="zh-CN" b="0" i="0" u="none" strike="noStrike" baseline="0" dirty="0">
                <a:latin typeface="宋体-简"/>
              </a:rPr>
              <a:t>3.“</a:t>
            </a:r>
            <a:r>
              <a:rPr lang="zh-CN" altLang="en-US" b="0" i="0" u="none" strike="noStrike" baseline="0" dirty="0">
                <a:latin typeface="宋体-简"/>
              </a:rPr>
              <a:t>县级以上人民政府信访工作机构对在信访工作中推诿、敷衍、拖延、弄虚作假造成严重后果的行政机关工作人员，可以向有关行政机关提出给予行政处分的建议。”</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38</a:t>
            </a:r>
            <a:r>
              <a:rPr lang="zh-CN" altLang="en-US" b="0" dirty="0"/>
              <a:t>条</a:t>
            </a:r>
          </a:p>
          <a:p>
            <a:pPr marR="0" lvl="2" rtl="0"/>
            <a:r>
              <a:rPr lang="en-US" altLang="zh-CN" b="0" i="0" u="none" strike="noStrike" baseline="0" dirty="0">
                <a:latin typeface="宋体-简"/>
              </a:rPr>
              <a:t>4.“</a:t>
            </a:r>
            <a:r>
              <a:rPr lang="zh-CN" altLang="en-US" b="0" i="0" u="none" strike="noStrike" baseline="0" dirty="0">
                <a:latin typeface="宋体-简"/>
              </a:rPr>
              <a:t>县级以上人民政府信访工作机构应当就以下事项向本级人民政府定期提交信访情况分析报告：</a:t>
            </a:r>
          </a:p>
          <a:p>
            <a:pPr marR="0" lvl="2" rtl="0"/>
            <a:r>
              <a:rPr lang="zh-CN" altLang="en-US" b="0" i="0" u="none" strike="noStrike" baseline="0" dirty="0">
                <a:latin typeface="宋体-简"/>
              </a:rPr>
              <a:t>（</a:t>
            </a:r>
            <a:r>
              <a:rPr lang="en-US" altLang="zh-CN" b="0" i="0" u="none" strike="noStrike" baseline="0" dirty="0">
                <a:latin typeface="宋体-简"/>
              </a:rPr>
              <a:t>1</a:t>
            </a:r>
            <a:r>
              <a:rPr lang="zh-CN" altLang="en-US" b="0" i="0" u="none" strike="noStrike" baseline="0" dirty="0">
                <a:latin typeface="宋体-简"/>
              </a:rPr>
              <a:t>）受理信访事项的数据统计、信访事项涉及领域以及被投诉较多的机关；</a:t>
            </a:r>
          </a:p>
          <a:p>
            <a:pPr marR="0" lvl="2" rtl="0"/>
            <a:r>
              <a:rPr lang="zh-CN" altLang="en-US" b="0" i="0" u="none" strike="noStrike" baseline="0" dirty="0">
                <a:latin typeface="宋体-简"/>
              </a:rPr>
              <a:t>（</a:t>
            </a:r>
            <a:r>
              <a:rPr lang="en-US" altLang="zh-CN" b="0" i="0" u="none" strike="noStrike" baseline="0" dirty="0">
                <a:latin typeface="宋体-简"/>
              </a:rPr>
              <a:t>2</a:t>
            </a:r>
            <a:r>
              <a:rPr lang="zh-CN" altLang="en-US" b="0" i="0" u="none" strike="noStrike" baseline="0" dirty="0">
                <a:latin typeface="宋体-简"/>
              </a:rPr>
              <a:t>）转送、督办情况以及各部门采纳改进建议的情况；</a:t>
            </a:r>
          </a:p>
          <a:p>
            <a:pPr marR="0" lvl="2" rtl="0"/>
            <a:r>
              <a:rPr lang="zh-CN" altLang="en-US" b="0" i="0" u="none" strike="noStrike" baseline="0" dirty="0">
                <a:latin typeface="宋体-简"/>
              </a:rPr>
              <a:t>（</a:t>
            </a:r>
            <a:r>
              <a:rPr lang="en-US" altLang="zh-CN" b="0" i="0" u="none" strike="noStrike" baseline="0" dirty="0">
                <a:latin typeface="宋体-简"/>
              </a:rPr>
              <a:t>3</a:t>
            </a:r>
            <a:r>
              <a:rPr lang="zh-CN" altLang="en-US" b="0" i="0" u="none" strike="noStrike" baseline="0" dirty="0">
                <a:latin typeface="宋体-简"/>
              </a:rPr>
              <a:t>）提出的政策性建议及其被采纳情况。”</a:t>
            </a:r>
          </a:p>
          <a:p>
            <a:pPr lvl="3"/>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39</a:t>
            </a:r>
            <a:r>
              <a:rPr lang="zh-CN" altLang="en-US" b="0" dirty="0"/>
              <a:t>条</a:t>
            </a:r>
            <a:endParaRPr lang="en-US" altLang="zh-CN" b="0" dirty="0"/>
          </a:p>
        </p:txBody>
      </p:sp>
    </p:spTree>
    <p:extLst>
      <p:ext uri="{BB962C8B-B14F-4D97-AF65-F5344CB8AC3E}">
        <p14:creationId xmlns:p14="http://schemas.microsoft.com/office/powerpoint/2010/main" val="6990724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492603-F4AE-43EA-8B28-261417FE6D0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AC6FBB3-0F32-44E8-9BE5-A787F7B044A1}"/>
              </a:ext>
            </a:extLst>
          </p:cNvPr>
          <p:cNvSpPr>
            <a:spLocks noGrp="1"/>
          </p:cNvSpPr>
          <p:nvPr>
            <p:ph type="body" idx="1"/>
          </p:nvPr>
        </p:nvSpPr>
        <p:spPr/>
        <p:txBody>
          <a:bodyPr>
            <a:normAutofit fontScale="92500"/>
          </a:bodyPr>
          <a:lstStyle/>
          <a:p>
            <a:pPr marR="0" lvl="0" rtl="0"/>
            <a:r>
              <a:rPr lang="zh-CN" altLang="en-US" b="0" i="0" u="none" strike="noStrike" baseline="0" dirty="0">
                <a:latin typeface="宋体-简"/>
              </a:rPr>
              <a:t>三、信访的法律责任</a:t>
            </a:r>
          </a:p>
          <a:p>
            <a:pPr marR="0" lvl="1" rtl="0"/>
            <a:r>
              <a:rPr lang="en-US" altLang="zh-CN" b="0" i="0" u="none" strike="noStrike" baseline="0" dirty="0">
                <a:latin typeface="宋体-简"/>
              </a:rPr>
              <a:t>1.</a:t>
            </a:r>
            <a:r>
              <a:rPr lang="zh-CN" altLang="en-US" b="0" i="0" u="none" strike="noStrike" baseline="0" dirty="0">
                <a:latin typeface="宋体-简"/>
              </a:rPr>
              <a:t>导致信访事项发生严重后果的情形</a:t>
            </a:r>
          </a:p>
          <a:p>
            <a:pPr marR="0" lvl="1" rtl="0"/>
            <a:r>
              <a:rPr lang="en-US" altLang="zh-CN" b="0" i="0" u="none" strike="noStrike" baseline="0" dirty="0">
                <a:latin typeface="宋体-简"/>
              </a:rPr>
              <a:t>《</a:t>
            </a:r>
            <a:r>
              <a:rPr lang="zh-CN" altLang="en-US" b="0" i="0" u="none" strike="noStrike" baseline="0" dirty="0">
                <a:latin typeface="宋体-简"/>
              </a:rPr>
              <a:t>信访条例</a:t>
            </a:r>
            <a:r>
              <a:rPr lang="en-US" altLang="zh-CN" b="0" i="0" u="none" strike="noStrike" baseline="0" dirty="0">
                <a:latin typeface="宋体-简"/>
              </a:rPr>
              <a:t>》</a:t>
            </a:r>
            <a:r>
              <a:rPr lang="zh-CN" altLang="en-US" b="0" i="0" u="none" strike="noStrike" baseline="0" dirty="0">
                <a:latin typeface="宋体-简"/>
              </a:rPr>
              <a:t>规定：县级以上人民政府信访机构发现有关行政机关有下列情形之一的，应当依法追究法律责任：</a:t>
            </a:r>
          </a:p>
          <a:p>
            <a:pPr marR="0" lvl="1" rtl="0"/>
            <a:r>
              <a:rPr lang="zh-CN" altLang="en-US" b="0" i="0" u="none" strike="noStrike" baseline="0" dirty="0">
                <a:latin typeface="宋体-简"/>
              </a:rPr>
              <a:t>（</a:t>
            </a:r>
            <a:r>
              <a:rPr lang="en-US" altLang="zh-CN" b="0" i="0" u="none" strike="noStrike" baseline="0" dirty="0">
                <a:latin typeface="宋体-简"/>
              </a:rPr>
              <a:t>1</a:t>
            </a:r>
            <a:r>
              <a:rPr lang="zh-CN" altLang="en-US" b="0" i="0" u="none" strike="noStrike" baseline="0" dirty="0">
                <a:latin typeface="宋体-简"/>
              </a:rPr>
              <a:t>）超越或者滥用职权，侵害信访人合法权益的；</a:t>
            </a:r>
          </a:p>
          <a:p>
            <a:pPr marR="0" lvl="1" rtl="0"/>
            <a:r>
              <a:rPr lang="zh-CN" altLang="en-US" b="0" i="0" u="none" strike="noStrike" baseline="0" dirty="0">
                <a:latin typeface="宋体-简"/>
              </a:rPr>
              <a:t>（</a:t>
            </a:r>
            <a:r>
              <a:rPr lang="en-US" altLang="zh-CN" b="0" i="0" u="none" strike="noStrike" baseline="0" dirty="0">
                <a:latin typeface="宋体-简"/>
              </a:rPr>
              <a:t>2</a:t>
            </a:r>
            <a:r>
              <a:rPr lang="zh-CN" altLang="en-US" b="0" i="0" u="none" strike="noStrike" baseline="0" dirty="0">
                <a:latin typeface="宋体-简"/>
              </a:rPr>
              <a:t>）行政机关应当作为而不作为，侵害信访人合法权益的；</a:t>
            </a:r>
          </a:p>
          <a:p>
            <a:pPr marR="0" lvl="1" rtl="0"/>
            <a:r>
              <a:rPr lang="zh-CN" altLang="en-US" b="0" i="0" u="none" strike="noStrike" baseline="0" dirty="0">
                <a:latin typeface="宋体-简"/>
              </a:rPr>
              <a:t>（</a:t>
            </a:r>
            <a:r>
              <a:rPr lang="en-US" altLang="zh-CN" b="0" i="0" u="none" strike="noStrike" baseline="0" dirty="0">
                <a:latin typeface="宋体-简"/>
              </a:rPr>
              <a:t>3</a:t>
            </a:r>
            <a:r>
              <a:rPr lang="zh-CN" altLang="en-US" b="0" i="0" u="none" strike="noStrike" baseline="0" dirty="0">
                <a:latin typeface="宋体-简"/>
              </a:rPr>
              <a:t>）适用法律、法规错误或者违反法定程序，侵害信访人合法权益的；</a:t>
            </a:r>
          </a:p>
          <a:p>
            <a:pPr marR="0" lvl="1" rtl="0"/>
            <a:r>
              <a:rPr lang="zh-CN" altLang="en-US" b="0" i="0" u="none" strike="noStrike" baseline="0" dirty="0">
                <a:latin typeface="宋体-简"/>
              </a:rPr>
              <a:t>（</a:t>
            </a:r>
            <a:r>
              <a:rPr lang="en-US" altLang="zh-CN" b="0" i="0" u="none" strike="noStrike" baseline="0" dirty="0">
                <a:latin typeface="宋体-简"/>
              </a:rPr>
              <a:t>4</a:t>
            </a:r>
            <a:r>
              <a:rPr lang="zh-CN" altLang="en-US" b="0" i="0" u="none" strike="noStrike" baseline="0" dirty="0">
                <a:latin typeface="宋体-简"/>
              </a:rPr>
              <a:t>）拒不执行有权处理的行政机关作出的支持信访事项请求意见的。</a:t>
            </a:r>
          </a:p>
          <a:p>
            <a:pPr lvl="2"/>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40</a:t>
            </a:r>
            <a:r>
              <a:rPr lang="zh-CN" altLang="en-US" b="0" dirty="0"/>
              <a:t>条</a:t>
            </a:r>
          </a:p>
          <a:p>
            <a:pPr marR="0" lvl="1" rtl="0"/>
            <a:r>
              <a:rPr lang="zh-CN" altLang="en-US" b="0" i="0" u="none" strike="noStrike" baseline="0" dirty="0">
                <a:latin typeface="宋体-简"/>
              </a:rPr>
              <a:t>“县级以上人民政府信访工作机构对收到的信访事项应当登记、转送、交办而未按规定登记、转送、交办，或者应当履行督办职责而未履行的，由其上级行政机关责令改正；造成严重后果的，对直接负责的主管人员和其他直接责任人员依法给予行政处分。”</a:t>
            </a:r>
          </a:p>
          <a:p>
            <a:pPr lvl="2"/>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41</a:t>
            </a:r>
            <a:r>
              <a:rPr lang="zh-CN" altLang="en-US" b="0" dirty="0"/>
              <a:t>条</a:t>
            </a:r>
            <a:endParaRPr lang="en-US" altLang="zh-CN" b="0" dirty="0"/>
          </a:p>
        </p:txBody>
      </p:sp>
    </p:spTree>
    <p:extLst>
      <p:ext uri="{BB962C8B-B14F-4D97-AF65-F5344CB8AC3E}">
        <p14:creationId xmlns:p14="http://schemas.microsoft.com/office/powerpoint/2010/main" val="16307716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FC14CCA-0F3E-40F1-8068-E0BA1C43839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4A2F3C7-E539-47BA-801F-FE0FEF7B32F4}"/>
              </a:ext>
            </a:extLst>
          </p:cNvPr>
          <p:cNvSpPr>
            <a:spLocks noGrp="1"/>
          </p:cNvSpPr>
          <p:nvPr>
            <p:ph type="body" idx="1"/>
          </p:nvPr>
        </p:nvSpPr>
        <p:spPr/>
        <p:txBody>
          <a:bodyPr>
            <a:normAutofit/>
          </a:bodyPr>
          <a:lstStyle/>
          <a:p>
            <a:pPr marR="0" lvl="1" rtl="0"/>
            <a:r>
              <a:rPr lang="en-US" altLang="zh-CN" b="0" i="0" u="none" strike="noStrike" baseline="0" dirty="0">
                <a:latin typeface="宋体-简"/>
              </a:rPr>
              <a:t>2.</a:t>
            </a:r>
            <a:r>
              <a:rPr lang="zh-CN" altLang="en-US" b="0" i="0" u="none" strike="noStrike" baseline="0" dirty="0">
                <a:latin typeface="宋体-简"/>
              </a:rPr>
              <a:t>受理机关在受理过程中违反</a:t>
            </a:r>
            <a:r>
              <a:rPr lang="en-US" altLang="zh-CN" b="0" i="0" u="none" strike="noStrike" baseline="0" dirty="0">
                <a:latin typeface="宋体-简"/>
              </a:rPr>
              <a:t>《</a:t>
            </a:r>
            <a:r>
              <a:rPr lang="zh-CN" altLang="en-US" b="0" i="0" u="none" strike="noStrike" baseline="0" dirty="0">
                <a:latin typeface="宋体-简"/>
              </a:rPr>
              <a:t>信访条例</a:t>
            </a:r>
            <a:r>
              <a:rPr lang="en-US" altLang="zh-CN" b="0" i="0" u="none" strike="noStrike" baseline="0" dirty="0">
                <a:latin typeface="宋体-简"/>
              </a:rPr>
              <a:t>》</a:t>
            </a:r>
            <a:r>
              <a:rPr lang="zh-CN" altLang="en-US" b="0" i="0" u="none" strike="noStrike" baseline="0" dirty="0">
                <a:latin typeface="宋体-简"/>
              </a:rPr>
              <a:t>情形</a:t>
            </a:r>
          </a:p>
          <a:p>
            <a:pPr marR="0" lvl="1" rtl="0"/>
            <a:r>
              <a:rPr lang="zh-CN" altLang="en-US" b="0" i="0" u="none" strike="noStrike" baseline="0" dirty="0">
                <a:latin typeface="宋体-简"/>
              </a:rPr>
              <a:t>负有受理信访事项职责而未履行的，由其上级行政机关责令改正；造成严重后果的，对直接负责的主管人员和其他直接负责人员依法给予行政处分：</a:t>
            </a:r>
          </a:p>
          <a:p>
            <a:pPr marR="0" lvl="1" rtl="0"/>
            <a:r>
              <a:rPr lang="zh-CN" altLang="en-US" b="0" i="0" u="none" strike="noStrike" baseline="0" dirty="0">
                <a:latin typeface="宋体-简"/>
              </a:rPr>
              <a:t>（</a:t>
            </a:r>
            <a:r>
              <a:rPr lang="en-US" altLang="zh-CN" b="0" i="0" u="none" strike="noStrike" baseline="0" dirty="0">
                <a:latin typeface="宋体-简"/>
              </a:rPr>
              <a:t>1</a:t>
            </a:r>
            <a:r>
              <a:rPr lang="zh-CN" altLang="en-US" b="0" i="0" u="none" strike="noStrike" baseline="0" dirty="0">
                <a:latin typeface="宋体-简"/>
              </a:rPr>
              <a:t>）对收到的信访事项不按规定登记的；</a:t>
            </a:r>
          </a:p>
          <a:p>
            <a:pPr marR="0" lvl="1" rtl="0"/>
            <a:r>
              <a:rPr lang="zh-CN" altLang="en-US" b="0" i="0" u="none" strike="noStrike" baseline="0" dirty="0">
                <a:latin typeface="宋体-简"/>
              </a:rPr>
              <a:t>（</a:t>
            </a:r>
            <a:r>
              <a:rPr lang="en-US" altLang="zh-CN" b="0" i="0" u="none" strike="noStrike" baseline="0" dirty="0">
                <a:latin typeface="宋体-简"/>
              </a:rPr>
              <a:t>2</a:t>
            </a:r>
            <a:r>
              <a:rPr lang="zh-CN" altLang="en-US" b="0" i="0" u="none" strike="noStrike" baseline="0" dirty="0">
                <a:latin typeface="宋体-简"/>
              </a:rPr>
              <a:t>）对属于其法定职权范围的信访事项不予受理的；</a:t>
            </a:r>
          </a:p>
          <a:p>
            <a:pPr marR="0" lvl="1" rtl="0"/>
            <a:r>
              <a:rPr lang="zh-CN" altLang="en-US" b="0" i="0" u="none" strike="noStrike" baseline="0" dirty="0">
                <a:latin typeface="宋体-简"/>
              </a:rPr>
              <a:t>（</a:t>
            </a:r>
            <a:r>
              <a:rPr lang="en-US" altLang="zh-CN" b="0" i="0" u="none" strike="noStrike" baseline="0" dirty="0">
                <a:latin typeface="宋体-简"/>
              </a:rPr>
              <a:t>3</a:t>
            </a:r>
            <a:r>
              <a:rPr lang="zh-CN" altLang="en-US" b="0" i="0" u="none" strike="noStrike" baseline="0" dirty="0">
                <a:latin typeface="宋体-简"/>
              </a:rPr>
              <a:t>）行政机关未在规定期限内书面告知信访人是否受理信访事项的。</a:t>
            </a:r>
          </a:p>
          <a:p>
            <a:pPr lvl="2"/>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42</a:t>
            </a:r>
            <a:r>
              <a:rPr lang="zh-CN" altLang="en-US" b="0" dirty="0"/>
              <a:t>条</a:t>
            </a:r>
            <a:endParaRPr lang="en-US" altLang="zh-CN" b="0" dirty="0"/>
          </a:p>
        </p:txBody>
      </p:sp>
    </p:spTree>
    <p:extLst>
      <p:ext uri="{BB962C8B-B14F-4D97-AF65-F5344CB8AC3E}">
        <p14:creationId xmlns:p14="http://schemas.microsoft.com/office/powerpoint/2010/main" val="15308820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4F24A1-8D9E-49D9-AEE0-3CF6C381979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DD7D751-36C1-45E9-8A8B-04134775F46C}"/>
              </a:ext>
            </a:extLst>
          </p:cNvPr>
          <p:cNvSpPr>
            <a:spLocks noGrp="1"/>
          </p:cNvSpPr>
          <p:nvPr>
            <p:ph type="body" idx="1"/>
          </p:nvPr>
        </p:nvSpPr>
        <p:spPr/>
        <p:txBody>
          <a:bodyPr>
            <a:normAutofit/>
          </a:bodyPr>
          <a:lstStyle/>
          <a:p>
            <a:pPr marR="0" lvl="1" rtl="0"/>
            <a:r>
              <a:rPr lang="zh-CN" altLang="en-US" b="0" i="0" u="none" strike="noStrike" baseline="0" dirty="0">
                <a:latin typeface="宋体-简"/>
              </a:rPr>
              <a:t>人民调解制度在</a:t>
            </a:r>
            <a:r>
              <a:rPr lang="en-US" altLang="zh-CN" b="0" i="0" u="none" strike="noStrike" baseline="0" dirty="0">
                <a:latin typeface="宋体-简"/>
              </a:rPr>
              <a:t>1954</a:t>
            </a:r>
            <a:r>
              <a:rPr lang="zh-CN" altLang="en-US" b="0" i="0" u="none" strike="noStrike" baseline="0" dirty="0">
                <a:latin typeface="宋体-简"/>
              </a:rPr>
              <a:t>年</a:t>
            </a:r>
            <a:r>
              <a:rPr lang="en-US" altLang="zh-CN" b="0" i="0" u="none" strike="noStrike" baseline="0" dirty="0">
                <a:latin typeface="宋体-简"/>
              </a:rPr>
              <a:t>《</a:t>
            </a:r>
            <a:r>
              <a:rPr lang="zh-CN" altLang="en-US" b="0" i="0" u="none" strike="noStrike" baseline="0" dirty="0">
                <a:latin typeface="宋体-简"/>
              </a:rPr>
              <a:t>人民调解委员会暂行组织通则</a:t>
            </a:r>
            <a:r>
              <a:rPr lang="en-US" altLang="zh-CN" b="0" i="0" u="none" strike="noStrike" baseline="0" dirty="0">
                <a:latin typeface="宋体-简"/>
              </a:rPr>
              <a:t>》</a:t>
            </a:r>
            <a:r>
              <a:rPr lang="zh-CN" altLang="en-US" b="0" i="0" u="none" strike="noStrike" baseline="0" dirty="0">
                <a:latin typeface="宋体-简"/>
              </a:rPr>
              <a:t>正式确立。</a:t>
            </a:r>
            <a:r>
              <a:rPr lang="en-US" altLang="zh-CN" b="0" i="0" u="none" strike="noStrike" baseline="0" dirty="0">
                <a:latin typeface="宋体-简"/>
              </a:rPr>
              <a:t>1982</a:t>
            </a:r>
            <a:r>
              <a:rPr lang="zh-CN" altLang="en-US" b="0" i="0" u="none" strike="noStrike" baseline="0" dirty="0">
                <a:latin typeface="宋体-简"/>
              </a:rPr>
              <a:t>年</a:t>
            </a:r>
            <a:r>
              <a:rPr lang="en-US" altLang="zh-CN" b="0" i="0" u="none" strike="noStrike" baseline="0" dirty="0">
                <a:latin typeface="宋体-简"/>
              </a:rPr>
              <a:t>《</a:t>
            </a:r>
            <a:r>
              <a:rPr lang="zh-CN" altLang="en-US" b="0" i="0" u="none" strike="noStrike" baseline="0" dirty="0">
                <a:latin typeface="宋体-简"/>
              </a:rPr>
              <a:t>宪法</a:t>
            </a:r>
            <a:r>
              <a:rPr lang="en-US" altLang="zh-CN" b="0" i="0" u="none" strike="noStrike" baseline="0" dirty="0">
                <a:latin typeface="宋体-简"/>
              </a:rPr>
              <a:t>》</a:t>
            </a:r>
            <a:r>
              <a:rPr lang="zh-CN" altLang="en-US" b="0" i="0" u="none" strike="noStrike" baseline="0" dirty="0">
                <a:latin typeface="宋体-简"/>
              </a:rPr>
              <a:t>规定了人民调解制度的作用和地位，</a:t>
            </a:r>
            <a:r>
              <a:rPr lang="en-US" altLang="zh-CN" b="0" i="0" u="none" strike="noStrike" baseline="0" dirty="0">
                <a:latin typeface="宋体-简"/>
              </a:rPr>
              <a:t>《</a:t>
            </a:r>
            <a:r>
              <a:rPr lang="zh-CN" altLang="en-US" b="0" i="0" u="none" strike="noStrike" baseline="0" dirty="0">
                <a:latin typeface="宋体-简"/>
              </a:rPr>
              <a:t>继承法</a:t>
            </a:r>
            <a:r>
              <a:rPr lang="en-US" altLang="zh-CN" b="0" i="0" u="none" strike="noStrike" baseline="0" dirty="0">
                <a:latin typeface="宋体-简"/>
              </a:rPr>
              <a:t>》</a:t>
            </a:r>
            <a:r>
              <a:rPr lang="zh-CN" altLang="en-US" b="0" i="0" u="none" strike="noStrike" baseline="0" dirty="0">
                <a:latin typeface="宋体-简"/>
              </a:rPr>
              <a:t>、</a:t>
            </a:r>
            <a:r>
              <a:rPr lang="en-US" altLang="zh-CN" b="0" i="0" u="none" strike="noStrike" baseline="0" dirty="0">
                <a:latin typeface="宋体-简"/>
              </a:rPr>
              <a:t>《</a:t>
            </a:r>
            <a:r>
              <a:rPr lang="zh-CN" altLang="en-US" b="0" i="0" u="none" strike="noStrike" baseline="0" dirty="0">
                <a:latin typeface="宋体-简"/>
              </a:rPr>
              <a:t>村民委员会组织法</a:t>
            </a:r>
            <a:r>
              <a:rPr lang="en-US" altLang="zh-CN" b="0" i="0" u="none" strike="noStrike" baseline="0" dirty="0">
                <a:latin typeface="宋体-简"/>
              </a:rPr>
              <a:t>》</a:t>
            </a:r>
            <a:r>
              <a:rPr lang="zh-CN" altLang="en-US" b="0" i="0" u="none" strike="noStrike" baseline="0" dirty="0">
                <a:latin typeface="宋体-简"/>
              </a:rPr>
              <a:t>、</a:t>
            </a:r>
            <a:r>
              <a:rPr lang="en-US" altLang="zh-CN" b="0" i="0" u="none" strike="noStrike" baseline="0" dirty="0">
                <a:latin typeface="宋体-简"/>
              </a:rPr>
              <a:t>《</a:t>
            </a:r>
            <a:r>
              <a:rPr lang="zh-CN" altLang="en-US" b="0" i="0" u="none" strike="noStrike" baseline="0" dirty="0">
                <a:latin typeface="宋体-简"/>
              </a:rPr>
              <a:t>居民委员会组织法</a:t>
            </a:r>
            <a:r>
              <a:rPr lang="en-US" altLang="zh-CN" b="0" i="0" u="none" strike="noStrike" baseline="0" dirty="0">
                <a:latin typeface="宋体-简"/>
              </a:rPr>
              <a:t>》</a:t>
            </a:r>
            <a:r>
              <a:rPr lang="zh-CN" altLang="en-US" b="0" i="0" u="none" strike="noStrike" baseline="0" dirty="0">
                <a:latin typeface="宋体-简"/>
              </a:rPr>
              <a:t>、</a:t>
            </a:r>
            <a:r>
              <a:rPr lang="en-US" altLang="zh-CN" b="0" i="0" u="none" strike="noStrike" baseline="0" dirty="0">
                <a:latin typeface="宋体-简"/>
              </a:rPr>
              <a:t>《</a:t>
            </a:r>
            <a:r>
              <a:rPr lang="zh-CN" altLang="en-US" b="0" i="0" u="none" strike="noStrike" baseline="0" dirty="0">
                <a:latin typeface="宋体-简"/>
              </a:rPr>
              <a:t>人民法院组织法</a:t>
            </a:r>
            <a:r>
              <a:rPr lang="en-US" altLang="zh-CN" b="0" i="0" u="none" strike="noStrike" baseline="0" dirty="0">
                <a:latin typeface="宋体-简"/>
              </a:rPr>
              <a:t>》</a:t>
            </a:r>
            <a:r>
              <a:rPr lang="zh-CN" altLang="en-US" b="0" i="0" u="none" strike="noStrike" baseline="0" dirty="0">
                <a:latin typeface="宋体-简"/>
              </a:rPr>
              <a:t>当中对人民调解工作均有明确规定。人民调解制度在组织规范、程序规范、效力规范方面逐步完善，使得相关工作有法可依，有规可循。人民调解的基本体制意义在于进一步做好群众工作，加强和创新社会治理，维护社会和谐稳定。</a:t>
            </a:r>
            <a:endParaRPr lang="en-US" altLang="zh-CN" b="0" i="0" u="none" strike="noStrike" baseline="0" dirty="0">
              <a:latin typeface="宋体-简"/>
            </a:endParaRPr>
          </a:p>
          <a:p>
            <a:pPr marR="0" lvl="1" rtl="0"/>
            <a:r>
              <a:rPr lang="zh-CN" altLang="en-US" b="0" dirty="0"/>
              <a:t> 齐金艳</a:t>
            </a:r>
            <a:r>
              <a:rPr lang="en-US" altLang="zh-CN" b="0" dirty="0"/>
              <a:t>. </a:t>
            </a:r>
            <a:r>
              <a:rPr lang="zh-CN" altLang="en-US" b="0" dirty="0"/>
              <a:t>论人民调解程序的构建</a:t>
            </a:r>
            <a:r>
              <a:rPr lang="en-US" altLang="zh-CN" b="0" dirty="0"/>
              <a:t>[D].</a:t>
            </a:r>
            <a:r>
              <a:rPr lang="zh-CN" altLang="en-US" b="0" dirty="0"/>
              <a:t>对外经济贸易大学</a:t>
            </a:r>
            <a:r>
              <a:rPr lang="en-US" altLang="zh-CN" b="0" dirty="0"/>
              <a:t>,2004.</a:t>
            </a:r>
            <a:endParaRPr lang="zh-CN" altLang="en-US" b="0" i="0" u="none" strike="noStrike" baseline="0" dirty="0">
              <a:latin typeface="宋体-简"/>
            </a:endParaRPr>
          </a:p>
          <a:p>
            <a:pPr lvl="2"/>
            <a:r>
              <a:rPr lang="zh-CN" altLang="en-US" b="0" dirty="0"/>
              <a:t> 最高人民法院 司法部关于认真贯彻实施</a:t>
            </a:r>
            <a:r>
              <a:rPr lang="en-US" altLang="zh-CN" b="0" dirty="0"/>
              <a:t>《</a:t>
            </a:r>
            <a:r>
              <a:rPr lang="zh-CN" altLang="en-US" b="0" dirty="0"/>
              <a:t>中华人民共和国人民调解法</a:t>
            </a:r>
            <a:r>
              <a:rPr lang="en-US" altLang="zh-CN" b="0" dirty="0"/>
              <a:t>》</a:t>
            </a:r>
            <a:r>
              <a:rPr lang="zh-CN" altLang="en-US" b="0" dirty="0"/>
              <a:t>加强和创新社会管理的意见</a:t>
            </a:r>
            <a:r>
              <a:rPr lang="en-US" altLang="zh-CN" b="0" dirty="0"/>
              <a:t>[J].</a:t>
            </a:r>
            <a:r>
              <a:rPr lang="zh-CN" altLang="en-US" b="0" dirty="0"/>
              <a:t>人民调解</a:t>
            </a:r>
            <a:r>
              <a:rPr lang="en-US" altLang="zh-CN" b="0" dirty="0"/>
              <a:t>,2011(06):12-16.</a:t>
            </a:r>
          </a:p>
        </p:txBody>
      </p:sp>
    </p:spTree>
    <p:extLst>
      <p:ext uri="{BB962C8B-B14F-4D97-AF65-F5344CB8AC3E}">
        <p14:creationId xmlns:p14="http://schemas.microsoft.com/office/powerpoint/2010/main" val="41648711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06C292-57FB-4E57-AEA2-80964CD7DDE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43293EC-7C6D-40DD-A2F1-C97EC4F5D696}"/>
              </a:ext>
            </a:extLst>
          </p:cNvPr>
          <p:cNvSpPr>
            <a:spLocks noGrp="1"/>
          </p:cNvSpPr>
          <p:nvPr>
            <p:ph type="body" idx="1"/>
          </p:nvPr>
        </p:nvSpPr>
        <p:spPr/>
        <p:txBody>
          <a:bodyPr>
            <a:normAutofit/>
          </a:bodyPr>
          <a:lstStyle/>
          <a:p>
            <a:pPr marR="0" lvl="1" rtl="0"/>
            <a:r>
              <a:rPr lang="en-US" altLang="zh-CN" b="0" i="0" u="none" strike="noStrike" baseline="0" dirty="0">
                <a:latin typeface="宋体-简"/>
              </a:rPr>
              <a:t>3.</a:t>
            </a:r>
            <a:r>
              <a:rPr lang="zh-CN" altLang="en-US" b="0" i="0" u="none" strike="noStrike" baseline="0" dirty="0">
                <a:latin typeface="宋体-简"/>
              </a:rPr>
              <a:t>有权处理的行政机关在办理中的禁止行为</a:t>
            </a:r>
          </a:p>
          <a:p>
            <a:pPr marR="0" lvl="1" rtl="0"/>
            <a:r>
              <a:rPr lang="zh-CN" altLang="en-US" b="0" i="0" u="none" strike="noStrike" baseline="0" dirty="0">
                <a:latin typeface="宋体-简"/>
              </a:rPr>
              <a:t>“对信访事项有权处理的行政机关在办理信访事件过程中，有下列行为之一的，由其上级行政机关责令改正；造成严重后果的，对直接负责的主管人员和其他直接负责人员已发给与行政处分：</a:t>
            </a:r>
          </a:p>
          <a:p>
            <a:pPr marR="0" lvl="1" rtl="0"/>
            <a:r>
              <a:rPr lang="zh-CN" altLang="en-US" b="0" i="0" u="none" strike="noStrike" baseline="0" dirty="0">
                <a:latin typeface="宋体-简"/>
              </a:rPr>
              <a:t>（</a:t>
            </a:r>
            <a:r>
              <a:rPr lang="en-US" altLang="zh-CN" b="0" i="0" u="none" strike="noStrike" baseline="0" dirty="0">
                <a:latin typeface="宋体-简"/>
              </a:rPr>
              <a:t>1</a:t>
            </a:r>
            <a:r>
              <a:rPr lang="zh-CN" altLang="en-US" b="0" i="0" u="none" strike="noStrike" baseline="0" dirty="0">
                <a:latin typeface="宋体-简"/>
              </a:rPr>
              <a:t>）推诿、敷衍、拖延信访事项办理或者未在法定期限内办结信访事项的；（</a:t>
            </a:r>
            <a:r>
              <a:rPr lang="en-US" altLang="zh-CN" b="0" i="0" u="none" strike="noStrike" baseline="0" dirty="0">
                <a:latin typeface="宋体-简"/>
              </a:rPr>
              <a:t>2</a:t>
            </a:r>
            <a:r>
              <a:rPr lang="zh-CN" altLang="en-US" b="0" i="0" u="none" strike="noStrike" baseline="0" dirty="0">
                <a:latin typeface="宋体-简"/>
              </a:rPr>
              <a:t>）对事实清楚，符合法律、法规、或者其他有关规定的投诉请求未给予支持的。”</a:t>
            </a:r>
          </a:p>
          <a:p>
            <a:pPr lvl="2"/>
            <a:r>
              <a:rPr lang="zh-CN" altLang="en-US" b="0" dirty="0"/>
              <a:t> </a:t>
            </a:r>
            <a:r>
              <a:rPr lang="en-US" altLang="zh-CN" b="0" dirty="0"/>
              <a:t>《</a:t>
            </a:r>
            <a:r>
              <a:rPr lang="zh-CN" altLang="en-US" b="0" dirty="0"/>
              <a:t>中华人民共和国信访条例</a:t>
            </a:r>
            <a:r>
              <a:rPr lang="en-US" altLang="zh-CN" b="0" dirty="0"/>
              <a:t>》</a:t>
            </a:r>
            <a:r>
              <a:rPr lang="zh-CN" altLang="en-US" b="0" dirty="0"/>
              <a:t>第</a:t>
            </a:r>
            <a:r>
              <a:rPr lang="en-US" altLang="zh-CN" b="0" dirty="0"/>
              <a:t>43</a:t>
            </a:r>
            <a:r>
              <a:rPr lang="zh-CN" altLang="en-US" b="0" dirty="0"/>
              <a:t>条</a:t>
            </a:r>
            <a:endParaRPr lang="en-US" altLang="zh-CN" b="0" dirty="0"/>
          </a:p>
        </p:txBody>
      </p:sp>
    </p:spTree>
    <p:extLst>
      <p:ext uri="{BB962C8B-B14F-4D97-AF65-F5344CB8AC3E}">
        <p14:creationId xmlns:p14="http://schemas.microsoft.com/office/powerpoint/2010/main" val="26892926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A48087-2A9C-4C64-BDEE-1BA58734815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EC4DAEE-6C15-4E7C-8776-7BC1EB57D05E}"/>
              </a:ext>
            </a:extLst>
          </p:cNvPr>
          <p:cNvSpPr>
            <a:spLocks noGrp="1"/>
          </p:cNvSpPr>
          <p:nvPr>
            <p:ph type="body" idx="1"/>
          </p:nvPr>
        </p:nvSpPr>
        <p:spPr/>
        <p:txBody>
          <a:bodyPr>
            <a:normAutofit/>
          </a:bodyPr>
          <a:lstStyle/>
          <a:p>
            <a:pPr marR="0" lvl="1" rtl="0"/>
            <a:r>
              <a:rPr lang="en-US" altLang="zh-CN" b="0" i="0" u="none" strike="noStrike" baseline="0" dirty="0">
                <a:latin typeface="宋体-简"/>
              </a:rPr>
              <a:t>4.</a:t>
            </a:r>
            <a:r>
              <a:rPr lang="zh-CN" altLang="en-US" b="0" i="0" u="none" strike="noStrike" baseline="0" dirty="0">
                <a:latin typeface="宋体-简"/>
              </a:rPr>
              <a:t>违反</a:t>
            </a:r>
            <a:r>
              <a:rPr lang="en-US" altLang="zh-CN" b="0" i="0" u="none" strike="noStrike" baseline="0" dirty="0">
                <a:latin typeface="宋体-简"/>
              </a:rPr>
              <a:t>《</a:t>
            </a:r>
            <a:r>
              <a:rPr lang="zh-CN" altLang="en-US" b="0" i="0" u="none" strike="noStrike" baseline="0" dirty="0">
                <a:latin typeface="宋体-简"/>
              </a:rPr>
              <a:t>信访条例</a:t>
            </a:r>
            <a:r>
              <a:rPr lang="en-US" altLang="zh-CN" b="0" i="0" u="none" strike="noStrike" baseline="0" dirty="0">
                <a:latin typeface="宋体-简"/>
              </a:rPr>
              <a:t>》</a:t>
            </a:r>
            <a:r>
              <a:rPr lang="zh-CN" altLang="en-US" b="0" i="0" u="none" strike="noStrike" baseline="0" dirty="0">
                <a:latin typeface="宋体-简"/>
              </a:rPr>
              <a:t>的信访人</a:t>
            </a:r>
          </a:p>
          <a:p>
            <a:pPr marR="0" lvl="1" rtl="0"/>
            <a:r>
              <a:rPr lang="zh-CN" altLang="en-US" b="0" i="0" u="none" strike="noStrike" baseline="0" dirty="0">
                <a:latin typeface="宋体-简"/>
              </a:rPr>
              <a:t>信访人违反有关信访事项提出的规定的，有关国家机关工作人员应当对信访人进行劝阻、批评或者教育。经劝阻、批评和教育无效的，由公安机关予以警告、训诫或者制止；违反集会游行示威的法律、行政法规，或者构成违反治安管理行为的，由公安机关依法采取必要的现场处置措施、给予治安管理处罚；构成犯罪的，依法追究刑事责任。</a:t>
            </a:r>
            <a:endParaRPr lang="en-US" altLang="zh-CN" b="0" i="0" u="none" strike="noStrike" baseline="0" dirty="0">
              <a:latin typeface="宋体-简"/>
            </a:endParaRPr>
          </a:p>
          <a:p>
            <a:pPr marL="621665" marR="0" lvl="1" indent="-228600" algn="l" defTabSz="914400" rtl="0" eaLnBrk="1" fontAlgn="auto" latinLnBrk="0" hangingPunct="1">
              <a:lnSpc>
                <a:spcPct val="100000"/>
              </a:lnSpc>
              <a:spcBef>
                <a:spcPts val="325"/>
              </a:spcBef>
              <a:spcAft>
                <a:spcPts val="0"/>
              </a:spcAft>
              <a:buClr>
                <a:schemeClr val="accent1"/>
              </a:buClr>
              <a:buSzTx/>
              <a:buFont typeface="Verdana" panose="020B0604030504040204"/>
              <a:buChar char="◦"/>
              <a:tabLst/>
              <a:defRPr/>
            </a:pPr>
            <a:r>
              <a:rPr kumimoji="0" lang="en-US" altLang="zh-CN" sz="2300" b="0" kern="1200" dirty="0">
                <a:solidFill>
                  <a:schemeClr val="tx1"/>
                </a:solidFill>
                <a:effectLst>
                  <a:outerShdw blurRad="31750" dist="25400" dir="5400000" algn="tl" rotWithShape="0">
                    <a:srgbClr val="000000">
                      <a:alpha val="25000"/>
                    </a:srgbClr>
                  </a:outerShdw>
                </a:effectLst>
                <a:latin typeface="宋体" panose="02010600030101010101" pitchFamily="2" charset="-122"/>
                <a:ea typeface="宋体" panose="02010600030101010101" pitchFamily="2" charset="-122"/>
                <a:cs typeface="+mn-cs"/>
              </a:rPr>
              <a:t>《</a:t>
            </a:r>
            <a:r>
              <a:rPr kumimoji="0" lang="zh-CN" altLang="zh-CN" sz="2300" b="0" kern="1200" dirty="0">
                <a:solidFill>
                  <a:schemeClr val="tx1"/>
                </a:solidFill>
                <a:effectLst>
                  <a:outerShdw blurRad="31750" dist="25400" dir="5400000" algn="tl" rotWithShape="0">
                    <a:srgbClr val="000000">
                      <a:alpha val="25000"/>
                    </a:srgbClr>
                  </a:outerShdw>
                </a:effectLst>
                <a:latin typeface="宋体" panose="02010600030101010101" pitchFamily="2" charset="-122"/>
                <a:ea typeface="宋体" panose="02010600030101010101" pitchFamily="2" charset="-122"/>
                <a:cs typeface="+mn-cs"/>
              </a:rPr>
              <a:t>中华人民共和国信访条例</a:t>
            </a:r>
            <a:r>
              <a:rPr kumimoji="0" lang="en-US" altLang="zh-CN" sz="2300" b="0" kern="1200" dirty="0">
                <a:solidFill>
                  <a:schemeClr val="tx1"/>
                </a:solidFill>
                <a:effectLst>
                  <a:outerShdw blurRad="31750" dist="25400" dir="5400000" algn="tl" rotWithShape="0">
                    <a:srgbClr val="000000">
                      <a:alpha val="25000"/>
                    </a:srgbClr>
                  </a:outerShdw>
                </a:effectLst>
                <a:latin typeface="宋体" panose="02010600030101010101" pitchFamily="2" charset="-122"/>
                <a:ea typeface="宋体" panose="02010600030101010101" pitchFamily="2" charset="-122"/>
                <a:cs typeface="+mn-cs"/>
              </a:rPr>
              <a:t>》</a:t>
            </a:r>
            <a:r>
              <a:rPr kumimoji="0" lang="zh-CN" altLang="zh-CN" sz="2300" b="0" kern="1200" dirty="0">
                <a:solidFill>
                  <a:schemeClr val="tx1"/>
                </a:solidFill>
                <a:effectLst>
                  <a:outerShdw blurRad="31750" dist="25400" dir="5400000" algn="tl" rotWithShape="0">
                    <a:srgbClr val="000000">
                      <a:alpha val="25000"/>
                    </a:srgbClr>
                  </a:outerShdw>
                </a:effectLst>
                <a:latin typeface="宋体" panose="02010600030101010101" pitchFamily="2" charset="-122"/>
                <a:ea typeface="宋体" panose="02010600030101010101" pitchFamily="2" charset="-122"/>
                <a:cs typeface="+mn-cs"/>
              </a:rPr>
              <a:t>第</a:t>
            </a:r>
            <a:r>
              <a:rPr kumimoji="0" lang="en-US" altLang="zh-CN" sz="2300" b="0" kern="1200" dirty="0">
                <a:solidFill>
                  <a:schemeClr val="tx1"/>
                </a:solidFill>
                <a:effectLst>
                  <a:outerShdw blurRad="31750" dist="25400" dir="5400000" algn="tl" rotWithShape="0">
                    <a:srgbClr val="000000">
                      <a:alpha val="25000"/>
                    </a:srgbClr>
                  </a:outerShdw>
                </a:effectLst>
                <a:latin typeface="宋体" panose="02010600030101010101" pitchFamily="2" charset="-122"/>
                <a:ea typeface="宋体" panose="02010600030101010101" pitchFamily="2" charset="-122"/>
                <a:cs typeface="+mn-cs"/>
              </a:rPr>
              <a:t>47</a:t>
            </a:r>
            <a:r>
              <a:rPr kumimoji="0" lang="zh-CN" altLang="zh-CN" sz="2300" b="0" kern="1200" dirty="0">
                <a:solidFill>
                  <a:schemeClr val="tx1"/>
                </a:solidFill>
                <a:effectLst>
                  <a:outerShdw blurRad="31750" dist="25400" dir="5400000" algn="tl" rotWithShape="0">
                    <a:srgbClr val="000000">
                      <a:alpha val="25000"/>
                    </a:srgbClr>
                  </a:outerShdw>
                </a:effectLst>
                <a:latin typeface="宋体" panose="02010600030101010101" pitchFamily="2" charset="-122"/>
                <a:ea typeface="宋体" panose="02010600030101010101" pitchFamily="2" charset="-122"/>
                <a:cs typeface="+mn-cs"/>
              </a:rPr>
              <a:t>条</a:t>
            </a:r>
            <a:endParaRPr lang="zh-CN" altLang="zh-CN" dirty="0">
              <a:effectLst/>
            </a:endParaRPr>
          </a:p>
          <a:p>
            <a:pPr marR="0" lvl="1" rtl="0"/>
            <a:r>
              <a:rPr lang="zh-CN" altLang="en-US" b="0" i="0" u="none" strike="noStrike" baseline="0" dirty="0">
                <a:latin typeface="宋体-简"/>
              </a:rPr>
              <a:t>“信访人捏造歪曲事实、诬告陷害他人，构成犯罪的，依法追究刑事责任，不构成犯罪的，公安机关依法给予治安管理处罚。”</a:t>
            </a:r>
            <a:endParaRPr lang="en-US" altLang="zh-CN" b="0" i="0" u="none" strike="noStrike" baseline="0" dirty="0">
              <a:latin typeface="宋体-简"/>
            </a:endParaRPr>
          </a:p>
          <a:p>
            <a:pPr marR="0" lvl="1" rtl="0"/>
            <a:r>
              <a:rPr lang="en-US" altLang="zh-CN" b="0" dirty="0"/>
              <a:t>《</a:t>
            </a:r>
            <a:r>
              <a:rPr lang="zh-CN" altLang="en-US" b="0" dirty="0"/>
              <a:t>中华人民共和国信访条例</a:t>
            </a:r>
            <a:r>
              <a:rPr lang="en-US" altLang="zh-CN" b="0" dirty="0"/>
              <a:t>》</a:t>
            </a:r>
            <a:r>
              <a:rPr lang="zh-CN" altLang="en-US" b="0" dirty="0"/>
              <a:t>第</a:t>
            </a:r>
            <a:r>
              <a:rPr lang="en-US" altLang="zh-CN" b="0" dirty="0"/>
              <a:t>48</a:t>
            </a:r>
            <a:r>
              <a:rPr lang="zh-CN" altLang="en-US" b="0" dirty="0"/>
              <a:t>条</a:t>
            </a:r>
            <a:endParaRPr lang="en-US" altLang="zh-CN" b="0" dirty="0"/>
          </a:p>
        </p:txBody>
      </p:sp>
    </p:spTree>
    <p:extLst>
      <p:ext uri="{BB962C8B-B14F-4D97-AF65-F5344CB8AC3E}">
        <p14:creationId xmlns:p14="http://schemas.microsoft.com/office/powerpoint/2010/main" val="32053248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545AACC-A162-4FDC-8BA4-FB6ADC58E56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360AF84-3FC3-45B3-A62F-CCA2FC0CB086}"/>
              </a:ext>
            </a:extLst>
          </p:cNvPr>
          <p:cNvSpPr>
            <a:spLocks noGrp="1"/>
          </p:cNvSpPr>
          <p:nvPr>
            <p:ph type="body" idx="1"/>
          </p:nvPr>
        </p:nvSpPr>
        <p:spPr/>
        <p:txBody>
          <a:bodyPr>
            <a:normAutofit fontScale="92500" lnSpcReduction="20000"/>
          </a:bodyPr>
          <a:lstStyle/>
          <a:p>
            <a:pPr marR="0" lvl="1" rtl="0"/>
            <a:r>
              <a:rPr lang="en-US" altLang="zh-CN" b="0" i="0" u="none" strike="noStrike" baseline="0" dirty="0">
                <a:latin typeface="宋体-简"/>
              </a:rPr>
              <a:t>《</a:t>
            </a:r>
            <a:r>
              <a:rPr lang="zh-CN" altLang="en-US" b="0" i="0" u="none" strike="noStrike" baseline="0" dirty="0">
                <a:latin typeface="宋体-简"/>
              </a:rPr>
              <a:t>信访工作责任制实施办法</a:t>
            </a:r>
            <a:r>
              <a:rPr lang="en-US" altLang="zh-CN" b="0" i="0" u="none" strike="noStrike" baseline="0" dirty="0">
                <a:latin typeface="宋体-简"/>
              </a:rPr>
              <a:t>》</a:t>
            </a:r>
            <a:r>
              <a:rPr lang="zh-CN" altLang="en-US" b="0" i="0" u="none" strike="noStrike" baseline="0" dirty="0">
                <a:latin typeface="宋体-简"/>
              </a:rPr>
              <a:t>规定：“各级党政机关及其领导干部、工作人员不履行或者未能正确履行本办法所列责任内容，有下列情形之一的，应当追究责任：</a:t>
            </a:r>
          </a:p>
          <a:p>
            <a:pPr marR="0" lvl="1" rtl="0"/>
            <a:r>
              <a:rPr lang="zh-CN" altLang="en-US" b="0" i="0" u="none" strike="noStrike" baseline="0" dirty="0">
                <a:latin typeface="宋体-简"/>
              </a:rPr>
              <a:t>（</a:t>
            </a:r>
            <a:r>
              <a:rPr lang="en-US" altLang="zh-CN" b="0" i="0" u="none" strike="noStrike" baseline="0" dirty="0">
                <a:latin typeface="宋体-简"/>
              </a:rPr>
              <a:t>1</a:t>
            </a:r>
            <a:r>
              <a:rPr lang="zh-CN" altLang="en-US" b="0" i="0" u="none" strike="noStrike" baseline="0" dirty="0">
                <a:latin typeface="宋体-简"/>
              </a:rPr>
              <a:t>）因决策失误、工作失职，损害群众利益，导致信访问题产生，造成严重后果的；</a:t>
            </a:r>
          </a:p>
          <a:p>
            <a:pPr marR="0" lvl="1" rtl="0"/>
            <a:r>
              <a:rPr lang="zh-CN" altLang="en-US" b="0" i="0" u="none" strike="noStrike" baseline="0" dirty="0">
                <a:latin typeface="宋体-简"/>
              </a:rPr>
              <a:t>（</a:t>
            </a:r>
            <a:r>
              <a:rPr lang="en-US" altLang="zh-CN" b="0" i="0" u="none" strike="noStrike" baseline="0" dirty="0">
                <a:latin typeface="宋体-简"/>
              </a:rPr>
              <a:t>2</a:t>
            </a:r>
            <a:r>
              <a:rPr lang="zh-CN" altLang="en-US" b="0" i="0" u="none" strike="noStrike" baseline="0" dirty="0">
                <a:latin typeface="宋体-简"/>
              </a:rPr>
              <a:t>）未按照规定受理、交办、转送和督办信访事项，或者不执行信访事项处理意见，严重损害信访群众合法权益的；</a:t>
            </a:r>
          </a:p>
          <a:p>
            <a:pPr marR="0" lvl="1" rtl="0"/>
            <a:r>
              <a:rPr lang="zh-CN" altLang="en-US" b="0" i="0" u="none" strike="noStrike" baseline="0" dirty="0">
                <a:latin typeface="宋体-简"/>
              </a:rPr>
              <a:t>（</a:t>
            </a:r>
            <a:r>
              <a:rPr lang="en-US" altLang="zh-CN" b="0" i="0" u="none" strike="noStrike" baseline="0" dirty="0">
                <a:latin typeface="宋体-简"/>
              </a:rPr>
              <a:t>3</a:t>
            </a:r>
            <a:r>
              <a:rPr lang="zh-CN" altLang="en-US" b="0" i="0" u="none" strike="noStrike" baseline="0" dirty="0">
                <a:latin typeface="宋体-简"/>
              </a:rPr>
              <a:t>）违反群众纪律，对应当解决的群众合理合法诉求消极应付、推诿扯皮，或者对待信访群众态度恶劣、简单粗暴，损害党群干群关系，造成严重后果的；</a:t>
            </a:r>
          </a:p>
          <a:p>
            <a:pPr marR="0" lvl="1" rtl="0"/>
            <a:r>
              <a:rPr lang="zh-CN" altLang="en-US" b="0" i="0" u="none" strike="noStrike" baseline="0" dirty="0">
                <a:latin typeface="宋体-简"/>
              </a:rPr>
              <a:t>（</a:t>
            </a:r>
            <a:r>
              <a:rPr lang="en-US" altLang="zh-CN" b="0" i="0" u="none" strike="noStrike" baseline="0" dirty="0">
                <a:latin typeface="宋体-简"/>
              </a:rPr>
              <a:t>4</a:t>
            </a:r>
            <a:r>
              <a:rPr lang="zh-CN" altLang="en-US" b="0" i="0" u="none" strike="noStrike" baseline="0" dirty="0">
                <a:latin typeface="宋体-简"/>
              </a:rPr>
              <a:t>）对发生的集体访或者信访负面舆情处置不力，导致事态扩大，造成不良影响的；</a:t>
            </a:r>
          </a:p>
          <a:p>
            <a:pPr marR="0" lvl="1" rtl="0"/>
            <a:r>
              <a:rPr lang="zh-CN" altLang="en-US" b="0" i="0" u="none" strike="noStrike" baseline="0" dirty="0">
                <a:latin typeface="宋体-简"/>
              </a:rPr>
              <a:t>（</a:t>
            </a:r>
            <a:r>
              <a:rPr lang="en-US" altLang="zh-CN" b="0" i="0" u="none" strike="noStrike" baseline="0" dirty="0">
                <a:latin typeface="宋体-简"/>
              </a:rPr>
              <a:t>5</a:t>
            </a:r>
            <a:r>
              <a:rPr lang="zh-CN" altLang="en-US" b="0" i="0" u="none" strike="noStrike" baseline="0" dirty="0">
                <a:latin typeface="宋体-简"/>
              </a:rPr>
              <a:t>）对信访部门提出的改进工作、完善政策和给予处分等建议重视不够、落实不力，导致问题长期得不到解决的；</a:t>
            </a:r>
          </a:p>
          <a:p>
            <a:pPr marR="0" lvl="1" rtl="0"/>
            <a:r>
              <a:rPr lang="zh-CN" altLang="en-US" b="0" i="0" u="none" strike="noStrike" baseline="0" dirty="0">
                <a:latin typeface="宋体-简"/>
              </a:rPr>
              <a:t>（</a:t>
            </a:r>
            <a:r>
              <a:rPr lang="en-US" altLang="zh-CN" b="0" i="0" u="none" strike="noStrike" baseline="0" dirty="0">
                <a:latin typeface="宋体-简"/>
              </a:rPr>
              <a:t>6</a:t>
            </a:r>
            <a:r>
              <a:rPr lang="zh-CN" altLang="en-US" b="0" i="0" u="none" strike="noStrike" baseline="0" dirty="0">
                <a:latin typeface="宋体-简"/>
              </a:rPr>
              <a:t>）其他应当追究责任的失职失责情形。对前款规定中涉及的集体责任，领导班子主要负责人和直接主管的负责人承担主要领导责任，参与决策和工作的班子其他成员承担重要领导责任，对错误决策或者行为提出明确反对意见而没有被采纳的，不承担领导责任；涉及的个人责任，具体负责的工作人员承担直接责任，领导班子主要负责人和直接主管的负责人承担领导责任。”</a:t>
            </a:r>
          </a:p>
          <a:p>
            <a:pPr lvl="2"/>
            <a:r>
              <a:rPr lang="zh-CN" altLang="en-US" b="0" dirty="0"/>
              <a:t> </a:t>
            </a:r>
            <a:r>
              <a:rPr lang="en-US" altLang="zh-CN" b="0" dirty="0"/>
              <a:t>《</a:t>
            </a:r>
            <a:r>
              <a:rPr lang="zh-CN" altLang="en-US" b="0" dirty="0"/>
              <a:t>信访工作责任制实施办法</a:t>
            </a:r>
            <a:r>
              <a:rPr lang="en-US" altLang="zh-CN" b="0" dirty="0"/>
              <a:t>》</a:t>
            </a:r>
            <a:r>
              <a:rPr lang="zh-CN" altLang="en-US" b="0" dirty="0"/>
              <a:t>第</a:t>
            </a:r>
            <a:r>
              <a:rPr lang="en-US" altLang="zh-CN" b="0" dirty="0"/>
              <a:t>11</a:t>
            </a:r>
            <a:r>
              <a:rPr lang="zh-CN" altLang="en-US" b="0" dirty="0"/>
              <a:t>条</a:t>
            </a:r>
            <a:endParaRPr lang="en-US" altLang="zh-CN" b="0" dirty="0"/>
          </a:p>
        </p:txBody>
      </p:sp>
    </p:spTree>
    <p:extLst>
      <p:ext uri="{BB962C8B-B14F-4D97-AF65-F5344CB8AC3E}">
        <p14:creationId xmlns:p14="http://schemas.microsoft.com/office/powerpoint/2010/main" val="203762753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0C31532-04A6-44EE-9ACC-0A6A390716B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0B24D7C-1A27-49FE-95C3-FD260A970661}"/>
              </a:ext>
            </a:extLst>
          </p:cNvPr>
          <p:cNvSpPr>
            <a:spLocks noGrp="1"/>
          </p:cNvSpPr>
          <p:nvPr>
            <p:ph type="body" idx="1"/>
          </p:nvPr>
        </p:nvSpPr>
        <p:spPr/>
        <p:txBody>
          <a:bodyPr>
            <a:normAutofit fontScale="85000" lnSpcReduction="20000"/>
          </a:bodyPr>
          <a:lstStyle/>
          <a:p>
            <a:pPr marR="0" lvl="0" rtl="0"/>
            <a:r>
              <a:rPr lang="zh-CN" altLang="en-US" b="0" i="0" u="none" strike="noStrike" baseline="0" dirty="0">
                <a:latin typeface="宋体-简"/>
              </a:rPr>
              <a:t>四、信访制度改革</a:t>
            </a:r>
          </a:p>
          <a:p>
            <a:pPr marR="0" lvl="0" rtl="0"/>
            <a:r>
              <a:rPr lang="zh-CN" altLang="en-US" b="0" i="0" u="none" strike="noStrike" baseline="0" dirty="0">
                <a:latin typeface="宋体-简"/>
              </a:rPr>
              <a:t>党的十九大报告中对“加强预防和化解社会矛盾机制建设，正确处理人民内部矛盾”“不断推进国家治理体系和治理能力现代化”等方面作出了重要指示、提出了明确要求，为做好新时代信访工作提供了行动指南和根本遵循。</a:t>
            </a:r>
          </a:p>
          <a:p>
            <a:pPr marR="0" lvl="0" rtl="0"/>
            <a:r>
              <a:rPr lang="zh-CN" altLang="en-US" b="0" i="0" u="none" strike="noStrike" baseline="0" dirty="0">
                <a:latin typeface="宋体-简"/>
              </a:rPr>
              <a:t>（一）预防和减少信访问题发生</a:t>
            </a:r>
          </a:p>
          <a:p>
            <a:pPr marR="0" lvl="0" rtl="0"/>
            <a:r>
              <a:rPr lang="en-US" altLang="zh-CN" b="0" i="0" u="none" strike="noStrike" baseline="0" dirty="0">
                <a:latin typeface="宋体-简"/>
              </a:rPr>
              <a:t>1.</a:t>
            </a:r>
            <a:r>
              <a:rPr lang="zh-CN" altLang="en-US" b="0" i="0" u="none" strike="noStrike" baseline="0" dirty="0">
                <a:latin typeface="宋体-简"/>
              </a:rPr>
              <a:t>加大保障和改善民生力度。将保障和改善民生作为预防和化解矛盾纠纷的基础性工作，更加注重落实好各项民生政策，优先保障民生支出。针对土地征用、房屋拆迁、劳动和社会保障等方面的突出问题，加强顶层设计，完善相关政策，全力推动落实。</a:t>
            </a:r>
          </a:p>
          <a:p>
            <a:pPr marR="0" lvl="0" rtl="0"/>
            <a:r>
              <a:rPr lang="en-US" altLang="zh-CN" b="0" i="0" u="none" strike="noStrike" baseline="0" dirty="0">
                <a:latin typeface="宋体-简"/>
              </a:rPr>
              <a:t>2.</a:t>
            </a:r>
            <a:r>
              <a:rPr lang="zh-CN" altLang="en-US" b="0" i="0" u="none" strike="noStrike" baseline="0" dirty="0">
                <a:latin typeface="宋体-简"/>
              </a:rPr>
              <a:t>提高科学民主决策水平。完善决策机制和程序，增强决策透明度和公众参与度。建立健全人民建议征集制度，鼓励和引导人民群众献计献策。健全重大决策社会稳定风险评估机制，对决策可能引发的各种风险进行科学预测、综合研判，并制定应对预案。健全决策纠错改正机制，适时决定是否对决策予以调整或者停止执行。落实决策责任追究制度，对违反决策规定、出现重大决策失误而造成重大损失或者恶劣影响的，严肃追究法律责任。</a:t>
            </a:r>
            <a:endParaRPr lang="en-US" altLang="zh-CN" b="0" i="0" u="none" strike="noStrike" baseline="0" dirty="0">
              <a:latin typeface="宋体-简"/>
            </a:endParaRPr>
          </a:p>
        </p:txBody>
      </p:sp>
    </p:spTree>
    <p:extLst>
      <p:ext uri="{BB962C8B-B14F-4D97-AF65-F5344CB8AC3E}">
        <p14:creationId xmlns:p14="http://schemas.microsoft.com/office/powerpoint/2010/main" val="260061494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A98167-C5D4-4D92-8EF6-5AEAC32A55D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AA76DEE-C346-407B-983D-A364108B3EFB}"/>
              </a:ext>
            </a:extLst>
          </p:cNvPr>
          <p:cNvSpPr>
            <a:spLocks noGrp="1"/>
          </p:cNvSpPr>
          <p:nvPr>
            <p:ph type="body" idx="1"/>
          </p:nvPr>
        </p:nvSpPr>
        <p:spPr/>
        <p:txBody>
          <a:bodyPr>
            <a:normAutofit fontScale="92500" lnSpcReduction="20000"/>
          </a:bodyPr>
          <a:lstStyle/>
          <a:p>
            <a:pPr marR="0" lvl="0" rtl="0"/>
            <a:r>
              <a:rPr lang="en-US" altLang="zh-CN" b="0" i="0" u="none" strike="noStrike" baseline="0" dirty="0">
                <a:latin typeface="宋体-简"/>
              </a:rPr>
              <a:t>3.</a:t>
            </a:r>
            <a:r>
              <a:rPr lang="zh-CN" altLang="en-US" b="0" i="0" u="none" strike="noStrike" baseline="0" dirty="0">
                <a:latin typeface="宋体-简"/>
              </a:rPr>
              <a:t>坚持依法办事。各级国家机关及其工作人员要严格按照法定权限和程序行使权力、履行职责。依法保障人民群众参与社会治理和公共事务，坚决纠正限制和干涉群众正常信访活动的错误做法。严格落实行政执法责任制，对于不作为、乱作为的，依法追究责任。深化司法体制改革，确保司法公平公正。建立健全冤假错案责任追究制度，实行法官、检察官、人民警察对办案质量终身负责制，严肃查处刑讯逼供、暴力取证、隐匿伪造证据等违法行为，不断提高司法公信力。</a:t>
            </a:r>
          </a:p>
          <a:p>
            <a:pPr marR="0" lvl="0" rtl="0"/>
            <a:r>
              <a:rPr lang="en-US" altLang="zh-CN" b="0" i="0" u="none" strike="noStrike" baseline="0" dirty="0">
                <a:latin typeface="宋体-简"/>
              </a:rPr>
              <a:t>4.</a:t>
            </a:r>
            <a:r>
              <a:rPr lang="zh-CN" altLang="en-US" b="0" i="0" u="none" strike="noStrike" baseline="0" dirty="0">
                <a:latin typeface="宋体-简"/>
              </a:rPr>
              <a:t>改进工作作风。发扬求真务实、真抓实干、密切联系群众的优良作风，深入基层调查研究，解决突出问题。总结推广干部进村入户、送政策送温暖送服务、记民情日记、建民情档案等做法，坚持与群众共同分析研究解决实际问题。坚决反对形式主义、官僚主义、享乐主义和奢靡之风，做到联系群众而不脱离群众、服务群众而不损害群众、解决问题而不引发问题，进一步密切党群干群关系。</a:t>
            </a:r>
          </a:p>
          <a:p>
            <a:pPr lvl="1"/>
            <a:r>
              <a:rPr lang="zh-CN" altLang="en-US" b="0" dirty="0"/>
              <a:t> 中共中央办公厅 国务院办公厅印发</a:t>
            </a:r>
            <a:r>
              <a:rPr lang="en-US" altLang="zh-CN" b="0" dirty="0"/>
              <a:t>《</a:t>
            </a:r>
            <a:r>
              <a:rPr lang="zh-CN" altLang="en-US" b="0" dirty="0"/>
              <a:t>关于创新群众工作方法解决信访突出问题的意见</a:t>
            </a:r>
            <a:r>
              <a:rPr lang="en-US" altLang="zh-CN" b="0" dirty="0"/>
              <a:t>》[J].</a:t>
            </a:r>
            <a:r>
              <a:rPr lang="zh-CN" altLang="en-US" b="0" dirty="0"/>
              <a:t>江西省人民政府公报</a:t>
            </a:r>
            <a:r>
              <a:rPr lang="en-US" altLang="zh-CN" b="0" dirty="0"/>
              <a:t>,2014(04):4-8.</a:t>
            </a:r>
          </a:p>
        </p:txBody>
      </p:sp>
    </p:spTree>
    <p:extLst>
      <p:ext uri="{BB962C8B-B14F-4D97-AF65-F5344CB8AC3E}">
        <p14:creationId xmlns:p14="http://schemas.microsoft.com/office/powerpoint/2010/main" val="32197611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9E788D8-264C-4F2C-A32A-CEA44B4303C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EC45E8B-7CA1-4D7B-B71D-B485DFA9A84A}"/>
              </a:ext>
            </a:extLst>
          </p:cNvPr>
          <p:cNvSpPr>
            <a:spLocks noGrp="1"/>
          </p:cNvSpPr>
          <p:nvPr>
            <p:ph type="body" idx="1"/>
          </p:nvPr>
        </p:nvSpPr>
        <p:spPr/>
        <p:txBody>
          <a:bodyPr>
            <a:normAutofit fontScale="85000" lnSpcReduction="10000"/>
          </a:bodyPr>
          <a:lstStyle/>
          <a:p>
            <a:pPr marR="0" lvl="0" rtl="0"/>
            <a:r>
              <a:rPr lang="zh-CN" altLang="en-US" b="0" i="0" u="none" strike="noStrike" baseline="0" dirty="0">
                <a:latin typeface="宋体-简"/>
              </a:rPr>
              <a:t>（二）畅通和拓宽信访渠道</a:t>
            </a:r>
          </a:p>
          <a:p>
            <a:pPr marR="0" lvl="0" rtl="0"/>
            <a:r>
              <a:rPr lang="en-US" altLang="zh-CN" b="0" i="0" u="none" strike="noStrike" baseline="0" dirty="0">
                <a:latin typeface="宋体-简"/>
              </a:rPr>
              <a:t>1.</a:t>
            </a:r>
            <a:r>
              <a:rPr lang="zh-CN" altLang="en-US" b="0" i="0" u="none" strike="noStrike" baseline="0" dirty="0">
                <a:latin typeface="宋体-简"/>
              </a:rPr>
              <a:t>健全公开透明的诉求表达和办理方式。完善民生热线、视频接访、绿色邮政、信访代理等做法，更加重视群众来信尤其是初次来信办理，引导群众更多以书信、电话、传真、视频、电子邮件等形式表达诉求，树立通过上述形式也能有效解决问题的导向。实行网上受理信访制度，大力推行阳光信访，全面推进信访信息化建设，建立网下办理、网上流转的群众信访事项办理程序，实现办理过程和结果可查询、可跟踪、可督办、可评价，增强透明度和公正性；逐步推行信访事项办理群众满意度评价，把办理工作置于群众监督之下，提高信访公信力。</a:t>
            </a:r>
          </a:p>
          <a:p>
            <a:pPr marR="0" lvl="0" rtl="0"/>
            <a:r>
              <a:rPr lang="en-US" altLang="zh-CN" b="0" i="0" u="none" strike="noStrike" baseline="0" dirty="0">
                <a:latin typeface="宋体-简"/>
              </a:rPr>
              <a:t>2.</a:t>
            </a:r>
            <a:r>
              <a:rPr lang="zh-CN" altLang="en-US" b="0" i="0" u="none" strike="noStrike" baseline="0" dirty="0">
                <a:latin typeface="宋体-简"/>
              </a:rPr>
              <a:t>突出领导干部接访下访重点。把领导干部接访下访作为党员干部直接联系群众的一项重要制度，与下基层调查研究、深入联系点、扶贫帮困等结合起来，提高工作实效性。在坚持定点接访的同时，更多采取重点约访、专题接访、带案下访、下基层接访、领导包案等方式，把行政资源集中用于解决重大疑难复杂问题、检验施政得失、完善政策措施、加强督查问效上。</a:t>
            </a:r>
            <a:endParaRPr lang="en-US" altLang="zh-CN" b="0" i="0" u="none" strike="noStrike" baseline="0" dirty="0">
              <a:latin typeface="宋体-简"/>
            </a:endParaRPr>
          </a:p>
        </p:txBody>
      </p:sp>
    </p:spTree>
    <p:extLst>
      <p:ext uri="{BB962C8B-B14F-4D97-AF65-F5344CB8AC3E}">
        <p14:creationId xmlns:p14="http://schemas.microsoft.com/office/powerpoint/2010/main" val="267150318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C2CEF4-8A94-4906-8930-C1207CA7036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9694A66-6622-49E6-8861-062015DDA628}"/>
              </a:ext>
            </a:extLst>
          </p:cNvPr>
          <p:cNvSpPr>
            <a:spLocks noGrp="1"/>
          </p:cNvSpPr>
          <p:nvPr>
            <p:ph type="body" idx="1"/>
          </p:nvPr>
        </p:nvSpPr>
        <p:spPr/>
        <p:txBody>
          <a:bodyPr>
            <a:normAutofit fontScale="92500" lnSpcReduction="10000"/>
          </a:bodyPr>
          <a:lstStyle/>
          <a:p>
            <a:pPr marR="0" lvl="0" rtl="0"/>
            <a:r>
              <a:rPr lang="en-US" altLang="zh-CN" b="0" i="0" u="none" strike="noStrike" baseline="0" dirty="0">
                <a:latin typeface="宋体-简"/>
              </a:rPr>
              <a:t>3.</a:t>
            </a:r>
            <a:r>
              <a:rPr lang="zh-CN" altLang="en-US" b="0" i="0" u="none" strike="noStrike" baseline="0" dirty="0">
                <a:latin typeface="宋体-简"/>
              </a:rPr>
              <a:t>完善联合接访运行方式。按照一站式接待、一条龙办理、一揽子解决的要求，在市、县两级全部实行联合接访，减少群众信访成本，提高工作效率。加强对进驻联合接访场所责任部门的动态管理，做到信访问题突出的责任部门及时进驻，信访问题明显减少的责任部门有序退出；推行律师参与接访、心理咨询疏导和专业社会工作服务等第三方介入的方法，促进问题解决。</a:t>
            </a:r>
          </a:p>
          <a:p>
            <a:pPr marR="0" lvl="0" rtl="0"/>
            <a:r>
              <a:rPr lang="en-US" altLang="zh-CN" b="0" i="0" u="none" strike="noStrike" baseline="0" dirty="0">
                <a:latin typeface="宋体-简"/>
              </a:rPr>
              <a:t>4.</a:t>
            </a:r>
            <a:r>
              <a:rPr lang="zh-CN" altLang="en-US" b="0" i="0" u="none" strike="noStrike" baseline="0" dirty="0">
                <a:latin typeface="宋体-简"/>
              </a:rPr>
              <a:t>引导群众依法逐级反映诉求。深入学习宣传贯彻</a:t>
            </a:r>
            <a:r>
              <a:rPr lang="en-US" altLang="zh-CN" b="0" i="0" u="none" strike="noStrike" baseline="0" dirty="0">
                <a:latin typeface="宋体-简"/>
              </a:rPr>
              <a:t>《</a:t>
            </a:r>
            <a:r>
              <a:rPr lang="zh-CN" altLang="en-US" b="0" i="0" u="none" strike="noStrike" baseline="0" dirty="0">
                <a:latin typeface="宋体-简"/>
              </a:rPr>
              <a:t>信访条例</a:t>
            </a:r>
            <a:r>
              <a:rPr lang="en-US" altLang="zh-CN" b="0" i="0" u="none" strike="noStrike" baseline="0" dirty="0">
                <a:latin typeface="宋体-简"/>
              </a:rPr>
              <a:t>》</a:t>
            </a:r>
            <a:r>
              <a:rPr lang="zh-CN" altLang="en-US" b="0" i="0" u="none" strike="noStrike" baseline="0" dirty="0">
                <a:latin typeface="宋体-简"/>
              </a:rPr>
              <a:t>、</a:t>
            </a:r>
            <a:r>
              <a:rPr lang="en-US" altLang="zh-CN" b="0" i="0" u="none" strike="noStrike" baseline="0" dirty="0">
                <a:latin typeface="宋体-简"/>
              </a:rPr>
              <a:t>《</a:t>
            </a:r>
            <a:r>
              <a:rPr lang="zh-CN" altLang="en-US" b="0" i="0" u="none" strike="noStrike" baseline="0" dirty="0">
                <a:latin typeface="宋体-简"/>
              </a:rPr>
              <a:t>信访条例</a:t>
            </a:r>
            <a:r>
              <a:rPr lang="en-US" altLang="zh-CN" b="0" i="0" u="none" strike="noStrike" baseline="0" dirty="0">
                <a:latin typeface="宋体-简"/>
              </a:rPr>
              <a:t>》</a:t>
            </a:r>
            <a:r>
              <a:rPr lang="zh-CN" altLang="en-US" b="0" i="0" u="none" strike="noStrike" baseline="0" dirty="0">
                <a:latin typeface="宋体-简"/>
              </a:rPr>
              <a:t>，健全依法及时就地解决群众合理诉求机制，进一步强化属地责任，积极引导群众以理性合法方式逐级表达诉求，不支持、不受理越级上访。中央和国家机关来访接待部门对应到而未到省级职能部门反映诉求的，或者省级职能部门正在处理且未超出法定处理期限的，或者信访事项已经依法终结的，不予受理。各地可结合实际制定具体实施办法。依法维护信访秩序，对信访活动中的违法犯罪行为，由公安机关依法处理。</a:t>
            </a:r>
            <a:endParaRPr lang="en-US" altLang="zh-CN" b="0" i="0" u="none" strike="noStrike" baseline="0" dirty="0">
              <a:latin typeface="宋体-简"/>
            </a:endParaRPr>
          </a:p>
        </p:txBody>
      </p:sp>
    </p:spTree>
    <p:extLst>
      <p:ext uri="{BB962C8B-B14F-4D97-AF65-F5344CB8AC3E}">
        <p14:creationId xmlns:p14="http://schemas.microsoft.com/office/powerpoint/2010/main" val="7814188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16DE49-5943-4652-902F-99EB462A8B8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296715D-37AB-4F3A-8B68-B60F2BF3FA91}"/>
              </a:ext>
            </a:extLst>
          </p:cNvPr>
          <p:cNvSpPr>
            <a:spLocks noGrp="1"/>
          </p:cNvSpPr>
          <p:nvPr>
            <p:ph type="body" idx="1"/>
          </p:nvPr>
        </p:nvSpPr>
        <p:spPr/>
        <p:txBody>
          <a:bodyPr>
            <a:normAutofit/>
          </a:bodyPr>
          <a:lstStyle/>
          <a:p>
            <a:pPr marR="0" lvl="0" rtl="0"/>
            <a:r>
              <a:rPr lang="en-US" altLang="zh-CN" b="0" i="0" u="none" strike="noStrike" baseline="0" dirty="0">
                <a:latin typeface="宋体-简"/>
              </a:rPr>
              <a:t>5.</a:t>
            </a:r>
            <a:r>
              <a:rPr lang="zh-CN" altLang="en-US" b="0" i="0" u="none" strike="noStrike" baseline="0" dirty="0">
                <a:latin typeface="宋体-简"/>
              </a:rPr>
              <a:t>充分发挥法定诉求表达渠道作用。按照涉法涉诉信访工作机制改革的总体要求，严格实行诉讼与信访分离，把涉法涉诉信访纳入法治轨道解决，建立涉法涉诉信访依法终结制度。各级政府信访部门对涉法涉诉事项不予受理，引导信访人依照规定程序向有关政法机关提出，或者及时转同级政法机关依法办理。完善法院、检察院、公安、司法行政机关信访事项受理办理制度，落实便民利民措施，为群众提供便捷高效热情服务。完善诉讼、仲裁、行政复议等法定诉求表达方式，使合理合法诉求通过法律程序得到解决。</a:t>
            </a:r>
          </a:p>
          <a:p>
            <a:pPr lvl="1"/>
            <a:r>
              <a:rPr lang="zh-CN" altLang="en-US" b="0" dirty="0"/>
              <a:t> 中共中央办公厅 国务院办公厅印发</a:t>
            </a:r>
            <a:r>
              <a:rPr lang="en-US" altLang="zh-CN" b="0" dirty="0"/>
              <a:t>《</a:t>
            </a:r>
            <a:r>
              <a:rPr lang="zh-CN" altLang="en-US" b="0" dirty="0"/>
              <a:t>关于创新群众工作方法解决信访突出问题的意见</a:t>
            </a:r>
            <a:r>
              <a:rPr lang="en-US" altLang="zh-CN" b="0" dirty="0"/>
              <a:t>》[J].</a:t>
            </a:r>
            <a:r>
              <a:rPr lang="zh-CN" altLang="en-US" b="0" dirty="0"/>
              <a:t>江西省人民政府公报</a:t>
            </a:r>
            <a:r>
              <a:rPr lang="en-US" altLang="zh-CN" b="0" dirty="0"/>
              <a:t>,2014(04):4-8.</a:t>
            </a:r>
          </a:p>
        </p:txBody>
      </p:sp>
    </p:spTree>
    <p:extLst>
      <p:ext uri="{BB962C8B-B14F-4D97-AF65-F5344CB8AC3E}">
        <p14:creationId xmlns:p14="http://schemas.microsoft.com/office/powerpoint/2010/main" val="13679167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3E5E5A-9E3A-42D5-B2C1-697223D809B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0BF92BE-E86D-4B93-99F5-F00E0F64ADA9}"/>
              </a:ext>
            </a:extLst>
          </p:cNvPr>
          <p:cNvSpPr>
            <a:spLocks noGrp="1"/>
          </p:cNvSpPr>
          <p:nvPr>
            <p:ph type="body" idx="1"/>
          </p:nvPr>
        </p:nvSpPr>
        <p:spPr/>
        <p:txBody>
          <a:bodyPr>
            <a:normAutofit fontScale="92500" lnSpcReduction="10000"/>
          </a:bodyPr>
          <a:lstStyle/>
          <a:p>
            <a:pPr marR="0" lvl="0" rtl="0"/>
            <a:r>
              <a:rPr lang="zh-CN" altLang="en-US" b="0" i="0" u="none" strike="noStrike" baseline="0" dirty="0">
                <a:latin typeface="宋体-简"/>
              </a:rPr>
              <a:t>（三）依法规范信访工作</a:t>
            </a:r>
          </a:p>
          <a:p>
            <a:pPr marR="0" lvl="0" rtl="0"/>
            <a:r>
              <a:rPr lang="en-US" altLang="zh-CN" b="0" i="0" u="none" strike="noStrike" baseline="0" dirty="0">
                <a:latin typeface="宋体-简"/>
              </a:rPr>
              <a:t>1.</a:t>
            </a:r>
            <a:r>
              <a:rPr lang="zh-CN" altLang="en-US" b="0" i="0" u="none" strike="noStrike" baseline="0" dirty="0">
                <a:latin typeface="宋体-简"/>
              </a:rPr>
              <a:t>完善信访联席会议制度。强化各级信访联席会议综合协调、组织推动、督导落实等职能作用，形成整合资源、解决信访突出问题的工作合力。根据实际需要，及时调整成员单位组成和专项工作小组设置，进一步明确各自职责任务，建立健全相关工作制度，特别注重从政策层面研究解决带有倾向性、普遍性和合理性的突出问题。</a:t>
            </a:r>
          </a:p>
          <a:p>
            <a:pPr marR="0" lvl="0" rtl="0"/>
            <a:r>
              <a:rPr lang="en-US" altLang="zh-CN" b="0" i="0" u="none" strike="noStrike" baseline="0" dirty="0">
                <a:latin typeface="宋体-简"/>
              </a:rPr>
              <a:t>2.</a:t>
            </a:r>
            <a:r>
              <a:rPr lang="zh-CN" altLang="en-US" b="0" i="0" u="none" strike="noStrike" baseline="0" dirty="0">
                <a:latin typeface="宋体-简"/>
              </a:rPr>
              <a:t>健全解决特殊疑难信访问题工作机制。综合运用法律、政策、经济、行政等手段和教育、协商、调解、疏导等办法，认真解决特殊疑难信访问题，做到诉求合理的解决问题到位，诉求无理的思想教育到位，生活困难的帮扶救助到位，行为违法的依法处理。建立信访听证制度，对疑难复杂信访问题进行公开听证，促进息诉息访；规范信访事项复查复核工作，对已审核认定办结的信访事项不再受理；健全信访事项协商会办等制度，明确相关责任，加大化解“三跨三分离”信访事项力度。</a:t>
            </a:r>
            <a:endParaRPr lang="en-US" altLang="zh-CN" b="0" i="0" u="none" strike="noStrike" baseline="0" dirty="0">
              <a:latin typeface="宋体-简"/>
            </a:endParaRPr>
          </a:p>
        </p:txBody>
      </p:sp>
    </p:spTree>
    <p:extLst>
      <p:ext uri="{BB962C8B-B14F-4D97-AF65-F5344CB8AC3E}">
        <p14:creationId xmlns:p14="http://schemas.microsoft.com/office/powerpoint/2010/main" val="248733599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27C0BDE-ABC6-496D-A3DD-EBA2AE8D1A2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C4D98DC-B783-4622-ACE1-6EB99AF8A42F}"/>
              </a:ext>
            </a:extLst>
          </p:cNvPr>
          <p:cNvSpPr>
            <a:spLocks noGrp="1"/>
          </p:cNvSpPr>
          <p:nvPr>
            <p:ph type="body" idx="1"/>
          </p:nvPr>
        </p:nvSpPr>
        <p:spPr/>
        <p:txBody>
          <a:bodyPr>
            <a:normAutofit fontScale="92500" lnSpcReduction="10000"/>
          </a:bodyPr>
          <a:lstStyle/>
          <a:p>
            <a:pPr marR="0" lvl="0" rtl="0"/>
            <a:r>
              <a:rPr lang="en-US" altLang="zh-CN" b="0" i="0" u="none" strike="noStrike" baseline="0" dirty="0">
                <a:latin typeface="宋体-简"/>
              </a:rPr>
              <a:t>3.</a:t>
            </a:r>
            <a:r>
              <a:rPr lang="zh-CN" altLang="en-US" b="0" i="0" u="none" strike="noStrike" baseline="0" dirty="0">
                <a:latin typeface="宋体-简"/>
              </a:rPr>
              <a:t>健全统筹督查督办信访事项工作机制。建立健全党委和政府统一领导、信访联席会议组织实施、相关职能部门共同参与的督查督办工作机制，进一步加大解决和化解信访突出问题的力度。对久拖不决、涉及面广、群众反映强烈、社会关注度高的重大疑难信访突出问题，列入党委和政府督查机构督查范围；采取有针对性的方法，加强对重点地区、重点领域、重点问题的跟踪督查和问效。各级党委和政府要支持信访部门开展督查，重视信访部门提出的改进工作、完善政策、给予处分等建议。</a:t>
            </a:r>
          </a:p>
          <a:p>
            <a:pPr marR="0" lvl="0" rtl="0"/>
            <a:r>
              <a:rPr lang="en-US" altLang="zh-CN" b="0" i="0" u="none" strike="noStrike" baseline="0" dirty="0">
                <a:latin typeface="宋体-简"/>
              </a:rPr>
              <a:t>4.</a:t>
            </a:r>
            <a:r>
              <a:rPr lang="zh-CN" altLang="en-US" b="0" i="0" u="none" strike="noStrike" baseline="0" dirty="0">
                <a:latin typeface="宋体-简"/>
              </a:rPr>
              <a:t>健全科学合理的信访工作考核评价体系。改进和完善考核方式，综合考虑各地区经济社会发展情况、人口数量、地域特点、信访总量、诉求构成、解决问题的质量和效率等因素，合理设置考核项目和指标，不简单以信访数量多少为标准进行考评，推动各地区把工作重点放在预防和解决问题上。坚持量化考核和综合评议、上级评议和群众评议、平时考核和阶段性考核相结合，提高考核的科学性、客观性和可信度。</a:t>
            </a:r>
            <a:endParaRPr lang="en-US" altLang="zh-CN" b="0" i="0" u="none" strike="noStrike" baseline="0" dirty="0">
              <a:latin typeface="宋体-简"/>
            </a:endParaRPr>
          </a:p>
        </p:txBody>
      </p:sp>
    </p:spTree>
    <p:extLst>
      <p:ext uri="{BB962C8B-B14F-4D97-AF65-F5344CB8AC3E}">
        <p14:creationId xmlns:p14="http://schemas.microsoft.com/office/powerpoint/2010/main" val="10704792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8554158-C1A4-4816-AC00-6715E1A9243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FFD58E2-03AA-4B7A-BF12-89D5F54B03C8}"/>
              </a:ext>
            </a:extLst>
          </p:cNvPr>
          <p:cNvSpPr>
            <a:spLocks noGrp="1"/>
          </p:cNvSpPr>
          <p:nvPr>
            <p:ph type="body" idx="1"/>
          </p:nvPr>
        </p:nvSpPr>
        <p:spPr/>
        <p:txBody>
          <a:bodyPr>
            <a:normAutofit/>
          </a:bodyPr>
          <a:lstStyle/>
          <a:p>
            <a:pPr marR="0" lvl="0" rtl="0"/>
            <a:r>
              <a:rPr lang="zh-CN" altLang="en-US" b="0" i="0" u="none" strike="noStrike" baseline="0" dirty="0">
                <a:latin typeface="宋体-简"/>
              </a:rPr>
              <a:t>二、人民调解委员会和人民调解员</a:t>
            </a:r>
          </a:p>
          <a:p>
            <a:pPr marR="0" lvl="1" rtl="0"/>
            <a:r>
              <a:rPr lang="en-US" altLang="zh-CN" b="0" i="0" u="none" strike="noStrike" baseline="0" dirty="0">
                <a:latin typeface="宋体-简"/>
              </a:rPr>
              <a:t>1.</a:t>
            </a:r>
            <a:r>
              <a:rPr lang="zh-CN" altLang="en-US" b="0" i="0" u="none" strike="noStrike" baseline="0" dirty="0">
                <a:latin typeface="宋体-简"/>
              </a:rPr>
              <a:t>人民调解委员会</a:t>
            </a:r>
          </a:p>
          <a:p>
            <a:pPr lvl="3"/>
            <a:endParaRPr lang="zh-CN" altLang="en-US" b="0" dirty="0"/>
          </a:p>
          <a:p>
            <a:pPr marR="0" lvl="2" rtl="0"/>
            <a:r>
              <a:rPr lang="zh-CN" altLang="en-US" b="0" i="0" u="none" strike="noStrike" baseline="0" dirty="0">
                <a:latin typeface="宋体-简"/>
              </a:rPr>
              <a:t>目前，我国形成了城乡村（居）民委员会设调解委员会，村（居）民小组设调解小组，村（居）人民调解委员村民会议或者村民代表会议、居民会议推选产生，每十户设一名调解委员会或纠纷信息员，基本形成镇（街）调委会、村（居）调委会、调解小组的三级调解网络。企业事业单位可根据需要设立人民调解委员会，其委员会成员由职工大会、职工代表大会或者工会组织推选产生。“村民委员会、居民委员会和企业事业单位应当为人民调解委员会开展工作提供办公条件和必要的工作经费。”</a:t>
            </a:r>
            <a:endParaRPr lang="en-US" altLang="zh-CN" b="0" i="0" u="none" strike="noStrike" baseline="0" dirty="0">
              <a:latin typeface="宋体-简"/>
            </a:endParaRPr>
          </a:p>
          <a:p>
            <a:pPr marR="0" lvl="2" rtl="0"/>
            <a:r>
              <a:rPr lang="zh-CN" altLang="en-US" b="0" dirty="0"/>
              <a:t> 郑星</a:t>
            </a:r>
            <a:r>
              <a:rPr lang="en-US" altLang="zh-CN" b="0" dirty="0"/>
              <a:t>. </a:t>
            </a:r>
            <a:r>
              <a:rPr lang="zh-CN" altLang="en-US" b="0" dirty="0"/>
              <a:t>论人民调解制度的现状和发展</a:t>
            </a:r>
            <a:r>
              <a:rPr lang="en-US" altLang="zh-CN" b="0" dirty="0"/>
              <a:t>[D].</a:t>
            </a:r>
            <a:r>
              <a:rPr lang="zh-CN" altLang="en-US" b="0" dirty="0"/>
              <a:t>天津大学</a:t>
            </a:r>
            <a:r>
              <a:rPr lang="en-US" altLang="zh-CN" b="0" dirty="0"/>
              <a:t>,2012.</a:t>
            </a:r>
          </a:p>
        </p:txBody>
      </p:sp>
    </p:spTree>
    <p:extLst>
      <p:ext uri="{BB962C8B-B14F-4D97-AF65-F5344CB8AC3E}">
        <p14:creationId xmlns:p14="http://schemas.microsoft.com/office/powerpoint/2010/main" val="330932636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9EA9216-26DF-4EF2-902B-10BF1C34F9A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BB1B335-5979-4609-8D57-FFB53A06BFD9}"/>
              </a:ext>
            </a:extLst>
          </p:cNvPr>
          <p:cNvSpPr>
            <a:spLocks noGrp="1"/>
          </p:cNvSpPr>
          <p:nvPr>
            <p:ph type="body" idx="1"/>
          </p:nvPr>
        </p:nvSpPr>
        <p:spPr/>
        <p:txBody>
          <a:bodyPr>
            <a:normAutofit/>
          </a:bodyPr>
          <a:lstStyle/>
          <a:p>
            <a:pPr marR="0" lvl="0" rtl="0"/>
            <a:r>
              <a:rPr lang="en-US" altLang="zh-CN" b="0" i="0" u="none" strike="noStrike" baseline="0" dirty="0">
                <a:latin typeface="宋体-简"/>
              </a:rPr>
              <a:t>5.</a:t>
            </a:r>
            <a:r>
              <a:rPr lang="zh-CN" altLang="en-US" b="0" i="0" u="none" strike="noStrike" baseline="0" dirty="0">
                <a:latin typeface="宋体-简"/>
              </a:rPr>
              <a:t>健全经常性教育疏导机制。认真研究把握新形势下思想政治工作特点和规律，教育和引导群众正确认识发展中存在的问题，正确处理个人利益和集体利益、局部利益和全局利益、当前利益和长远利益的关系，确立与当前经济社会发展阶段相适应的心理预期，自觉维护改革发展稳定大局。充分运用现代科技手段，通过建立政务微博、民生微信、民情</a:t>
            </a:r>
            <a:r>
              <a:rPr lang="en-US" altLang="zh-CN" b="0" i="0" u="none" strike="noStrike" baseline="0" dirty="0">
                <a:latin typeface="宋体-简"/>
              </a:rPr>
              <a:t>QQ</a:t>
            </a:r>
            <a:r>
              <a:rPr lang="zh-CN" altLang="en-US" b="0" i="0" u="none" strike="noStrike" baseline="0" dirty="0">
                <a:latin typeface="宋体-简"/>
              </a:rPr>
              <a:t>群等方式，搭建联系群众、体察民情、回应民意的新平台，提高互联网时代做好群众思想政治工作的能力和水平。</a:t>
            </a:r>
          </a:p>
          <a:p>
            <a:pPr lvl="1"/>
            <a:r>
              <a:rPr lang="zh-CN" altLang="en-US" b="0" dirty="0"/>
              <a:t> 中共中央办公厅 国务院办公厅印发</a:t>
            </a:r>
            <a:r>
              <a:rPr lang="en-US" altLang="zh-CN" b="0" dirty="0"/>
              <a:t>《</a:t>
            </a:r>
            <a:r>
              <a:rPr lang="zh-CN" altLang="en-US" b="0" dirty="0"/>
              <a:t>关于创新群众工作方法解决信访突出问题的意见</a:t>
            </a:r>
            <a:r>
              <a:rPr lang="en-US" altLang="zh-CN" b="0" dirty="0"/>
              <a:t>》[J].</a:t>
            </a:r>
            <a:r>
              <a:rPr lang="zh-CN" altLang="en-US" b="0" dirty="0"/>
              <a:t>江西省人民政府公报</a:t>
            </a:r>
            <a:r>
              <a:rPr lang="en-US" altLang="zh-CN" b="0" dirty="0"/>
              <a:t>,2014(04):4-8.</a:t>
            </a:r>
          </a:p>
        </p:txBody>
      </p:sp>
    </p:spTree>
    <p:extLst>
      <p:ext uri="{BB962C8B-B14F-4D97-AF65-F5344CB8AC3E}">
        <p14:creationId xmlns:p14="http://schemas.microsoft.com/office/powerpoint/2010/main" val="24035576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2DDAE0-559B-4DB6-BDE7-A4ABB0C541A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1E6AAE1-4F8A-47C9-8103-59CF17095265}"/>
              </a:ext>
            </a:extLst>
          </p:cNvPr>
          <p:cNvSpPr>
            <a:spLocks noGrp="1"/>
          </p:cNvSpPr>
          <p:nvPr>
            <p:ph type="body" idx="1"/>
          </p:nvPr>
        </p:nvSpPr>
        <p:spPr/>
        <p:txBody>
          <a:bodyPr>
            <a:normAutofit fontScale="85000" lnSpcReduction="20000"/>
          </a:bodyPr>
          <a:lstStyle/>
          <a:p>
            <a:pPr marR="0" lvl="0" rtl="0"/>
            <a:r>
              <a:rPr lang="zh-CN" altLang="en-US" b="0" i="0" u="none" strike="noStrike" baseline="0" dirty="0">
                <a:latin typeface="宋体-简"/>
              </a:rPr>
              <a:t>（四）全面夯实基层基础</a:t>
            </a:r>
          </a:p>
          <a:p>
            <a:pPr marR="0" lvl="0" rtl="0"/>
            <a:r>
              <a:rPr lang="en-US" altLang="zh-CN" b="0" i="0" u="none" strike="noStrike" baseline="0" dirty="0">
                <a:latin typeface="宋体-简"/>
              </a:rPr>
              <a:t>1.</a:t>
            </a:r>
            <a:r>
              <a:rPr lang="zh-CN" altLang="en-US" b="0" i="0" u="none" strike="noStrike" baseline="0" dirty="0">
                <a:latin typeface="宋体-简"/>
              </a:rPr>
              <a:t>健全基层组织网络。进一步强化基层基础工作，把更多人力物力财力投向基层，把问题解决在基层，把矛盾化解在基层。创新党组织设置，推动党的组织和工作全覆盖。加强基层服务型党组织建设，提升基层党组织服务群众、做群众工作的能力和水平。建立健全基层民主管理机制，落实党务公开、政务公开、厂务公开、村务公开制度，充分调动群众民主参与、民主管理、民主监督的积极性。进一步加强乡镇（街道）、村（社区）、机关、企事业单位、社会组织党组织建设，建立健全解决问题、化解矛盾的基层综合服务管理平台。</a:t>
            </a:r>
          </a:p>
          <a:p>
            <a:pPr marR="0" lvl="0" rtl="0"/>
            <a:r>
              <a:rPr lang="en-US" altLang="zh-CN" b="0" i="0" u="none" strike="noStrike" baseline="0" dirty="0">
                <a:latin typeface="宋体-简"/>
              </a:rPr>
              <a:t>2.</a:t>
            </a:r>
            <a:r>
              <a:rPr lang="zh-CN" altLang="en-US" b="0" i="0" u="none" strike="noStrike" baseline="0" dirty="0">
                <a:latin typeface="宋体-简"/>
              </a:rPr>
              <a:t>组织动员社会力量参与。完善党代表、人大代表、政协委员联系群众制度，组织老干部、老党员、老模范、老教师、老军人等参与解决和化解信访突出问题相关工作。发挥工会、共青团、妇联等人民团体优势，做好组织引导服务群众和维护群众权益工作。制定扶持引导政策，通过政府购买服务、提供办公场所等形式，发挥好社会组织的积极作用。建立健全群众参与机制和激励机制，把群众工作触角延伸到家家户户；引导村（社区）制定符合国家法律的村规民约，运用道德、习俗、伦理的力量调节关系、化解纠纷。</a:t>
            </a:r>
            <a:endParaRPr lang="en-US" altLang="zh-CN" b="0" i="0" u="none" strike="noStrike" baseline="0" dirty="0">
              <a:latin typeface="宋体-简"/>
            </a:endParaRPr>
          </a:p>
        </p:txBody>
      </p:sp>
    </p:spTree>
    <p:extLst>
      <p:ext uri="{BB962C8B-B14F-4D97-AF65-F5344CB8AC3E}">
        <p14:creationId xmlns:p14="http://schemas.microsoft.com/office/powerpoint/2010/main" val="6705908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4ED79D-BEFC-4622-A87A-2EEF0E25F95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269FBC0-2203-4216-A0FE-069489204596}"/>
              </a:ext>
            </a:extLst>
          </p:cNvPr>
          <p:cNvSpPr>
            <a:spLocks noGrp="1"/>
          </p:cNvSpPr>
          <p:nvPr>
            <p:ph type="body" idx="1"/>
          </p:nvPr>
        </p:nvSpPr>
        <p:spPr/>
        <p:txBody>
          <a:bodyPr>
            <a:normAutofit/>
          </a:bodyPr>
          <a:lstStyle/>
          <a:p>
            <a:pPr marR="0" lvl="0" rtl="0"/>
            <a:r>
              <a:rPr lang="en-US" altLang="zh-CN" b="0" i="0" u="none" strike="noStrike" baseline="0" dirty="0">
                <a:latin typeface="宋体-简"/>
              </a:rPr>
              <a:t>3.</a:t>
            </a:r>
            <a:r>
              <a:rPr lang="zh-CN" altLang="en-US" b="0" i="0" u="none" strike="noStrike" baseline="0" dirty="0">
                <a:latin typeface="宋体-简"/>
              </a:rPr>
              <a:t>加大社会矛盾纠纷排查化解工作力度。把矛盾纠纷排查化解工作的重心从事后处理转移到事前预防上来，做到发现得早、化解得了、控制得住、处理得好。健全矛盾纠纷预警机制，加强信息汇集分析研判；推行民情分析会、民情恳谈会等做法，充分发挥村（社区）、企事业单位信息员、调解员的作用。全面推行网格化管理模式，完善信访和人民调解、行政调解、司法调解联动工作体系，实现小事不出村、大事不出乡、矛盾不上交。</a:t>
            </a:r>
          </a:p>
          <a:p>
            <a:pPr lvl="1"/>
            <a:r>
              <a:rPr lang="zh-CN" altLang="en-US" b="0" dirty="0"/>
              <a:t> 中共中央办公厅 国务院办公厅印发</a:t>
            </a:r>
            <a:r>
              <a:rPr lang="en-US" altLang="zh-CN" b="0" dirty="0"/>
              <a:t>《</a:t>
            </a:r>
            <a:r>
              <a:rPr lang="zh-CN" altLang="en-US" b="0" dirty="0"/>
              <a:t>关于创新群众工作方法解决信访突出问题的意见</a:t>
            </a:r>
            <a:r>
              <a:rPr lang="en-US" altLang="zh-CN" b="0" dirty="0"/>
              <a:t>》[J].</a:t>
            </a:r>
            <a:r>
              <a:rPr lang="zh-CN" altLang="en-US" b="0" dirty="0"/>
              <a:t>江西省人民政府公报</a:t>
            </a:r>
            <a:r>
              <a:rPr lang="en-US" altLang="zh-CN" b="0" dirty="0"/>
              <a:t>,2014(04):4-8.</a:t>
            </a:r>
          </a:p>
        </p:txBody>
      </p:sp>
    </p:spTree>
    <p:extLst>
      <p:ext uri="{BB962C8B-B14F-4D97-AF65-F5344CB8AC3E}">
        <p14:creationId xmlns:p14="http://schemas.microsoft.com/office/powerpoint/2010/main" val="358803812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CCFFCA-D9BE-42DF-BD38-46EB8FE1156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B6BA052-03BB-4927-96BD-0C1672BCE5B1}"/>
              </a:ext>
            </a:extLst>
          </p:cNvPr>
          <p:cNvSpPr>
            <a:spLocks noGrp="1"/>
          </p:cNvSpPr>
          <p:nvPr>
            <p:ph type="body" idx="1"/>
          </p:nvPr>
        </p:nvSpPr>
        <p:spPr/>
        <p:txBody>
          <a:bodyPr>
            <a:normAutofit fontScale="92500" lnSpcReduction="20000"/>
          </a:bodyPr>
          <a:lstStyle/>
          <a:p>
            <a:pPr marR="0" lvl="0" rtl="0"/>
            <a:r>
              <a:rPr lang="zh-CN" altLang="en-US" b="0" i="0" u="none" strike="noStrike" baseline="0" dirty="0">
                <a:latin typeface="宋体-简"/>
              </a:rPr>
              <a:t>（五）切实加强组织领导</a:t>
            </a:r>
          </a:p>
          <a:p>
            <a:pPr marR="0" lvl="0" rtl="0"/>
            <a:r>
              <a:rPr lang="en-US" altLang="zh-CN" b="0" i="0" u="none" strike="noStrike" baseline="0" dirty="0">
                <a:latin typeface="宋体-简"/>
              </a:rPr>
              <a:t>1.</a:t>
            </a:r>
            <a:r>
              <a:rPr lang="zh-CN" altLang="en-US" b="0" i="0" u="none" strike="noStrike" baseline="0" dirty="0">
                <a:latin typeface="宋体-简"/>
              </a:rPr>
              <a:t>严格落实信访工作责任。各级党委和政府要把信访工作作为党的群众工作的重要组成部分和送上门来的群众工作，把创新群众工作方法、解决信访突出问题列入重要议事日程，定期研究部署，认真组织推动。落实主要领导负总责、分管领导具体负责、其他领导一岗双责，一级抓一级、层层抓落实的领导体制，为解决和化解信访突出问题提供组织保障。加大问责力度，对损害群众利益、造成信访突出问题的，对群众反映的问题推诿扯皮、不认真解决造成不良影响的，严肃追究责任。</a:t>
            </a:r>
          </a:p>
          <a:p>
            <a:pPr marR="0" lvl="0" rtl="0"/>
            <a:r>
              <a:rPr lang="en-US" altLang="zh-CN" b="0" i="0" u="none" strike="noStrike" baseline="0" dirty="0">
                <a:latin typeface="宋体-简"/>
              </a:rPr>
              <a:t>2.</a:t>
            </a:r>
            <a:r>
              <a:rPr lang="zh-CN" altLang="en-US" b="0" i="0" u="none" strike="noStrike" baseline="0" dirty="0">
                <a:latin typeface="宋体-简"/>
              </a:rPr>
              <a:t>强化舆论引导。各级党委宣传部门和新闻媒体要高度重视对创新群众工作方法、解决信访突出问题的正面宣传和舆论引导，大力宣传党委和政府为保障和改善民生所付出的艰苦努力、取得的巨大成绩，大力推广解决群众合理诉求、维护群众合法权益的典型经验和做法，发出主流声音，树立正确导向；选择典型案例，向社会曝光无理缠访闹访、违法聚集滋事而依法受到处理的行为。</a:t>
            </a:r>
            <a:endParaRPr lang="en-US" altLang="zh-CN" b="0" i="0" u="none" strike="noStrike" baseline="0" dirty="0">
              <a:latin typeface="宋体-简"/>
            </a:endParaRPr>
          </a:p>
        </p:txBody>
      </p:sp>
    </p:spTree>
    <p:extLst>
      <p:ext uri="{BB962C8B-B14F-4D97-AF65-F5344CB8AC3E}">
        <p14:creationId xmlns:p14="http://schemas.microsoft.com/office/powerpoint/2010/main" val="393049131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F7679C8-D17C-4401-A335-9A9B13B5613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5E8BB54-9EC8-4001-8FAA-4147752BC91F}"/>
              </a:ext>
            </a:extLst>
          </p:cNvPr>
          <p:cNvSpPr>
            <a:spLocks noGrp="1"/>
          </p:cNvSpPr>
          <p:nvPr>
            <p:ph type="body" idx="1"/>
          </p:nvPr>
        </p:nvSpPr>
        <p:spPr/>
        <p:txBody>
          <a:bodyPr>
            <a:normAutofit fontScale="92500" lnSpcReduction="10000"/>
          </a:bodyPr>
          <a:lstStyle/>
          <a:p>
            <a:pPr marR="0" lvl="0" rtl="0"/>
            <a:r>
              <a:rPr lang="en-US" altLang="zh-CN" b="0" i="0" u="none" strike="noStrike" baseline="0" dirty="0">
                <a:latin typeface="宋体-简"/>
              </a:rPr>
              <a:t>3.</a:t>
            </a:r>
            <a:r>
              <a:rPr lang="zh-CN" altLang="en-US" b="0" i="0" u="none" strike="noStrike" baseline="0" dirty="0">
                <a:latin typeface="宋体-简"/>
              </a:rPr>
              <a:t>加强信访干部队伍建设。各级党委和政府要重视和加强信访干部队伍建设，根据形势任务需要，不断充实信访工作力量。完善后备干部、新提拔干部和中青年干部到信访部门、信访干部到基层一线挂职锻炼制度；选拔群众工作经验丰富的干部到信访部门工作，重视信访干部的使用，深入开展信访干部交流工作，增强信访干部队伍活力，不断提高做好新形势下群众工作、解决信访突出问题的能力。</a:t>
            </a:r>
          </a:p>
          <a:p>
            <a:pPr marR="0" lvl="0" rtl="0"/>
            <a:r>
              <a:rPr lang="en-US" altLang="zh-CN" b="0" i="0" u="none" strike="noStrike" baseline="0" dirty="0">
                <a:latin typeface="宋体-简"/>
              </a:rPr>
              <a:t>4.</a:t>
            </a:r>
            <a:r>
              <a:rPr lang="zh-CN" altLang="en-US" b="0" i="0" u="none" strike="noStrike" baseline="0" dirty="0">
                <a:latin typeface="宋体-简"/>
              </a:rPr>
              <a:t>健全、拓宽第三方参与信访问题化解的制度化渠道。调动社会力量和专业力量参与到信访工作中来，共同推动信访事项特别是疑难复杂问题的化解。社会工作可以增强信访人对于解决方案的认可度，为“阳光信访”、“责任信访”、“法治信访”奠定扎实基础，促进群众依法上访，有序上访，有利于切实维护信访工作的正常秩序。</a:t>
            </a:r>
          </a:p>
          <a:p>
            <a:pPr lvl="1"/>
            <a:r>
              <a:rPr lang="zh-CN" altLang="en-US" b="0" dirty="0"/>
              <a:t> 中共中央办公厅 国务院办公厅印发</a:t>
            </a:r>
            <a:r>
              <a:rPr lang="en-US" altLang="zh-CN" b="0" dirty="0"/>
              <a:t>《</a:t>
            </a:r>
            <a:r>
              <a:rPr lang="zh-CN" altLang="en-US" b="0" dirty="0"/>
              <a:t>关于创新群众工作方法解决信访突出问题的意见</a:t>
            </a:r>
            <a:r>
              <a:rPr lang="en-US" altLang="zh-CN" b="0" dirty="0"/>
              <a:t>》[J].</a:t>
            </a:r>
            <a:r>
              <a:rPr lang="zh-CN" altLang="en-US" b="0" dirty="0"/>
              <a:t>江西省人民政府公报</a:t>
            </a:r>
            <a:r>
              <a:rPr lang="en-US" altLang="zh-CN" b="0" dirty="0"/>
              <a:t>,2014(04):4-8.</a:t>
            </a:r>
          </a:p>
        </p:txBody>
      </p:sp>
    </p:spTree>
    <p:extLst>
      <p:ext uri="{BB962C8B-B14F-4D97-AF65-F5344CB8AC3E}">
        <p14:creationId xmlns:p14="http://schemas.microsoft.com/office/powerpoint/2010/main" val="226558376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36D2AE3-9D32-4018-AC29-4F3C10C427B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589A96F-EF97-4E42-BB92-309F83577A2D}"/>
              </a:ext>
            </a:extLst>
          </p:cNvPr>
          <p:cNvSpPr>
            <a:spLocks noGrp="1"/>
          </p:cNvSpPr>
          <p:nvPr>
            <p:ph type="body" idx="1"/>
          </p:nvPr>
        </p:nvSpPr>
        <p:spPr/>
        <p:txBody>
          <a:bodyPr/>
          <a:lstStyle/>
          <a:p>
            <a:pPr marR="0" lvl="0" rtl="0"/>
            <a:r>
              <a:rPr lang="zh-CN" altLang="en-US" b="0" i="0" u="none" strike="noStrike" baseline="0">
                <a:latin typeface="宋体-简"/>
              </a:rPr>
              <a:t>新时代的信访工作，需要探索适应群众新需要、体现时代新特征的信访工作新模式，着力在专业化、法治化、信息化上下功夫，带着感情和责任为民解难、为党分忧。目前，国家信访局正在加快推进信访立法，强化信访制度的顶层设计，在畅通信访渠道、源头预防、依法解决群众诉求、多元化解矛盾纠纷、加强督查督办等方面持续发力，让群众参与基层社会治理的制度化渠道更加完善。</a:t>
            </a:r>
            <a:endParaRPr lang="zh-CN" altLang="en-US"/>
          </a:p>
        </p:txBody>
      </p:sp>
    </p:spTree>
    <p:extLst>
      <p:ext uri="{BB962C8B-B14F-4D97-AF65-F5344CB8AC3E}">
        <p14:creationId xmlns:p14="http://schemas.microsoft.com/office/powerpoint/2010/main" val="365012753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F91ABD-427E-4895-8D52-D1A8B662DCB8}"/>
              </a:ext>
            </a:extLst>
          </p:cNvPr>
          <p:cNvSpPr>
            <a:spLocks noGrp="1"/>
          </p:cNvSpPr>
          <p:nvPr>
            <p:ph type="title"/>
          </p:nvPr>
        </p:nvSpPr>
        <p:spPr/>
        <p:txBody>
          <a:bodyPr/>
          <a:lstStyle/>
          <a:p>
            <a:pPr marR="0" rtl="0"/>
            <a:r>
              <a:rPr lang="zh-CN" altLang="en-US" b="0" i="0" u="none" strike="noStrike" kern="2200" baseline="0" dirty="0">
                <a:latin typeface="宋体-简"/>
              </a:rPr>
              <a:t>第三节 突发事件应对的法规与政策</a:t>
            </a:r>
          </a:p>
        </p:txBody>
      </p:sp>
      <p:sp>
        <p:nvSpPr>
          <p:cNvPr id="3" name="文本占位符 2">
            <a:extLst>
              <a:ext uri="{FF2B5EF4-FFF2-40B4-BE49-F238E27FC236}">
                <a16:creationId xmlns:a16="http://schemas.microsoft.com/office/drawing/2014/main" id="{B937BB81-14F6-4A62-89B5-701D873BE10E}"/>
              </a:ext>
            </a:extLst>
          </p:cNvPr>
          <p:cNvSpPr>
            <a:spLocks noGrp="1"/>
          </p:cNvSpPr>
          <p:nvPr>
            <p:ph type="body" idx="1"/>
          </p:nvPr>
        </p:nvSpPr>
        <p:spPr/>
        <p:txBody>
          <a:bodyPr>
            <a:normAutofit/>
          </a:bodyPr>
          <a:lstStyle/>
          <a:p>
            <a:pPr marR="0" lvl="0" rtl="0"/>
            <a:r>
              <a:rPr lang="zh-CN" altLang="en-US" b="0" i="0" u="none" strike="noStrike" baseline="0" dirty="0">
                <a:latin typeface="宋体-简"/>
              </a:rPr>
              <a:t>为了预防和减少突发事件的发生，控制、减轻和消除突发事件引起的严重社会危害，规范突发事件应对活动，保护人民生命财产安全，维护国家安全、公共安全、环境安全和社会秩序，党和政府于</a:t>
            </a:r>
            <a:r>
              <a:rPr lang="en-US" altLang="zh-CN" b="0" i="0" u="none" strike="noStrike" baseline="0" dirty="0">
                <a:latin typeface="宋体-简"/>
              </a:rPr>
              <a:t>2007</a:t>
            </a:r>
            <a:r>
              <a:rPr lang="zh-CN" altLang="en-US" b="0" i="0" u="none" strike="noStrike" baseline="0" dirty="0">
                <a:latin typeface="宋体-简"/>
              </a:rPr>
              <a:t>年</a:t>
            </a:r>
            <a:r>
              <a:rPr lang="en-US" altLang="zh-CN" b="0" i="0" u="none" strike="noStrike" baseline="0" dirty="0">
                <a:latin typeface="宋体-简"/>
              </a:rPr>
              <a:t>8</a:t>
            </a:r>
            <a:r>
              <a:rPr lang="zh-CN" altLang="en-US" b="0" i="0" u="none" strike="noStrike" baseline="0" dirty="0">
                <a:latin typeface="宋体-简"/>
              </a:rPr>
              <a:t>月</a:t>
            </a:r>
            <a:r>
              <a:rPr lang="en-US" altLang="zh-CN" b="0" i="0" u="none" strike="noStrike" baseline="0" dirty="0">
                <a:latin typeface="宋体-简"/>
              </a:rPr>
              <a:t>30</a:t>
            </a:r>
            <a:r>
              <a:rPr lang="zh-CN" altLang="en-US" b="0" i="0" u="none" strike="noStrike" baseline="0" dirty="0">
                <a:latin typeface="宋体-简"/>
              </a:rPr>
              <a:t>日通过了</a:t>
            </a:r>
            <a:r>
              <a:rPr lang="en-US" altLang="zh-CN" b="0" i="0" u="none" strike="noStrike" baseline="0" dirty="0">
                <a:latin typeface="宋体-简"/>
              </a:rPr>
              <a:t>《</a:t>
            </a:r>
            <a:r>
              <a:rPr lang="zh-CN" altLang="en-US" b="0" i="0" u="none" strike="noStrike" baseline="0" dirty="0">
                <a:latin typeface="宋体-简"/>
              </a:rPr>
              <a:t>中华人民共和国突发事件应对法</a:t>
            </a:r>
            <a:r>
              <a:rPr lang="en-US" altLang="zh-CN" b="0" i="0" u="none" strike="noStrike" baseline="0" dirty="0">
                <a:latin typeface="宋体-简"/>
              </a:rPr>
              <a:t>》</a:t>
            </a:r>
            <a:r>
              <a:rPr lang="zh-CN" altLang="en-US" b="0" i="0" u="none" strike="noStrike" baseline="0" dirty="0">
                <a:latin typeface="宋体-简"/>
              </a:rPr>
              <a:t>（下文简称</a:t>
            </a:r>
            <a:r>
              <a:rPr lang="en-US" altLang="zh-CN" b="0" i="0" u="none" strike="noStrike" baseline="0" dirty="0">
                <a:latin typeface="宋体-简"/>
              </a:rPr>
              <a:t>《</a:t>
            </a:r>
            <a:r>
              <a:rPr lang="zh-CN" altLang="en-US" b="0" i="0" u="none" strike="noStrike" baseline="0" dirty="0">
                <a:latin typeface="宋体-简"/>
              </a:rPr>
              <a:t>突发事件应对法</a:t>
            </a:r>
            <a:r>
              <a:rPr lang="en-US" altLang="zh-CN" b="0" i="0" u="none" strike="noStrike" baseline="0" dirty="0">
                <a:latin typeface="宋体-简"/>
              </a:rPr>
              <a:t>》</a:t>
            </a:r>
            <a:r>
              <a:rPr lang="zh-CN" altLang="en-US" b="0" i="0" u="none" strike="noStrike" baseline="0" dirty="0">
                <a:latin typeface="宋体-简"/>
              </a:rPr>
              <a:t>），随着社会的发展，突发事件的应对中社会工作的参与和作用也越来越明显，因此，社会工作者十分有必要了解突发事件应对的相关法规与政策。</a:t>
            </a:r>
            <a:endParaRPr lang="en-US" altLang="zh-CN" b="0" i="0" u="none" strike="noStrike" baseline="0" dirty="0">
              <a:latin typeface="宋体-简"/>
            </a:endParaRPr>
          </a:p>
        </p:txBody>
      </p:sp>
    </p:spTree>
    <p:extLst>
      <p:ext uri="{BB962C8B-B14F-4D97-AF65-F5344CB8AC3E}">
        <p14:creationId xmlns:p14="http://schemas.microsoft.com/office/powerpoint/2010/main" val="268486883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429A87-EECD-4B65-B0AB-B692ADFE87C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240EFDB-7EF0-48B2-8EE0-3686791AD7E6}"/>
              </a:ext>
            </a:extLst>
          </p:cNvPr>
          <p:cNvSpPr>
            <a:spLocks noGrp="1"/>
          </p:cNvSpPr>
          <p:nvPr>
            <p:ph type="body" idx="1"/>
          </p:nvPr>
        </p:nvSpPr>
        <p:spPr/>
        <p:txBody>
          <a:bodyPr>
            <a:normAutofit/>
          </a:bodyPr>
          <a:lstStyle/>
          <a:p>
            <a:pPr marR="0" lvl="0" rtl="0"/>
            <a:r>
              <a:rPr lang="zh-CN" altLang="en-US" b="0" i="0" u="none" strike="noStrike" baseline="0" dirty="0">
                <a:latin typeface="Cambria" panose="02040503050406030204" pitchFamily="18" charset="0"/>
                <a:ea typeface="宋体" panose="02010600030101010101" pitchFamily="2" charset="-122"/>
              </a:rPr>
              <a:t>一、突发事件的概念和管理体制</a:t>
            </a:r>
          </a:p>
          <a:p>
            <a:pPr marR="0" lvl="1" rtl="0"/>
            <a:r>
              <a:rPr lang="zh-CN" altLang="en-US" b="0" i="0" u="none" strike="noStrike" baseline="0" dirty="0">
                <a:latin typeface="宋体-简"/>
              </a:rPr>
              <a:t>突发事件是指“突然发生，造成或者可能造成严重社会危害，需要采取应急处置措施予以应对的自然灾害、事故灾难、公共卫生事件和社会安全事件。</a:t>
            </a:r>
          </a:p>
          <a:p>
            <a:pPr marR="0" lvl="1" rtl="0"/>
            <a:r>
              <a:rPr lang="zh-CN" altLang="en-US" b="0" i="0" u="none" strike="noStrike" baseline="0" dirty="0">
                <a:latin typeface="宋体-简"/>
              </a:rPr>
              <a:t>按照社会危害程度、影响范围等因素，自然灾害、事故灾难、公共卫生事件分为特别重大、重大、较大和一般四级。法律、行政法规或者国务院另有规定的，从其规定。突发事件的分级标准由国务院或者国务院确定的部门制定。”</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3</a:t>
            </a:r>
            <a:r>
              <a:rPr lang="zh-CN" altLang="en-US" b="0" dirty="0"/>
              <a:t>条</a:t>
            </a:r>
            <a:endParaRPr lang="en-US" altLang="zh-CN" b="0" dirty="0"/>
          </a:p>
        </p:txBody>
      </p:sp>
    </p:spTree>
    <p:extLst>
      <p:ext uri="{BB962C8B-B14F-4D97-AF65-F5344CB8AC3E}">
        <p14:creationId xmlns:p14="http://schemas.microsoft.com/office/powerpoint/2010/main" val="78583075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BE6299-8FA2-41BE-8C64-E163C3E1C9D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EE4CCC7-743E-4F83-B67F-3F6AA8550443}"/>
              </a:ext>
            </a:extLst>
          </p:cNvPr>
          <p:cNvSpPr>
            <a:spLocks noGrp="1"/>
          </p:cNvSpPr>
          <p:nvPr>
            <p:ph type="body" idx="1"/>
          </p:nvPr>
        </p:nvSpPr>
        <p:spPr/>
        <p:txBody>
          <a:bodyPr>
            <a:normAutofit fontScale="92500" lnSpcReduction="10000"/>
          </a:bodyPr>
          <a:lstStyle/>
          <a:p>
            <a:pPr marR="0" lvl="0" rtl="0"/>
            <a:r>
              <a:rPr lang="zh-CN" altLang="en-US" b="0" i="0" u="none" strike="noStrike" baseline="0" dirty="0">
                <a:latin typeface="Cambria" panose="02040503050406030204" pitchFamily="18" charset="0"/>
                <a:ea typeface="宋体" panose="02010600030101010101" pitchFamily="2" charset="-122"/>
              </a:rPr>
              <a:t>二、突发事件应对的过程与方法</a:t>
            </a:r>
          </a:p>
          <a:p>
            <a:pPr marR="0" lvl="1" rtl="0"/>
            <a:r>
              <a:rPr lang="zh-CN" altLang="en-US" b="0" i="0" u="none" strike="noStrike" baseline="0" dirty="0">
                <a:latin typeface="宋体-简"/>
              </a:rPr>
              <a:t>（一）预防与应急准备</a:t>
            </a:r>
          </a:p>
          <a:p>
            <a:pPr marR="0" lvl="1" rtl="0"/>
            <a:r>
              <a:rPr lang="en-US" altLang="zh-CN" b="0" i="0" u="none" strike="noStrike" baseline="0" dirty="0">
                <a:latin typeface="宋体-简"/>
              </a:rPr>
              <a:t>1.</a:t>
            </a:r>
            <a:r>
              <a:rPr lang="zh-CN" altLang="en-US" b="0" i="0" u="none" strike="noStrike" baseline="0" dirty="0">
                <a:latin typeface="宋体-简"/>
              </a:rPr>
              <a:t>建立健全突发事件应急预案体系，国务院制定国家突发事件总体应急预案，组织制定国家突发事件专项应急预案；应急预案制定机关应当根据实际需要和情势变化，适时修订应急预案。</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17</a:t>
            </a:r>
            <a:r>
              <a:rPr lang="zh-CN" altLang="en-US" b="0" dirty="0"/>
              <a:t>条</a:t>
            </a:r>
          </a:p>
          <a:p>
            <a:pPr marR="0" lvl="1" rtl="0"/>
            <a:r>
              <a:rPr lang="en-US" altLang="zh-CN" b="0" i="0" u="none" strike="noStrike" baseline="0" dirty="0">
                <a:latin typeface="宋体-简"/>
              </a:rPr>
              <a:t>2.</a:t>
            </a:r>
            <a:r>
              <a:rPr lang="zh-CN" altLang="en-US" b="0" i="0" u="none" strike="noStrike" baseline="0" dirty="0">
                <a:latin typeface="宋体-简"/>
              </a:rPr>
              <a:t>建立健全安全管理制度，各企事业单位应该定期检查本单位各项安全防范措施的落实情况，及时消除事故隐患，对报警装置和应急救援设备、设施进行定期检测、维护，使其处于良好状态，确保正常使用。</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22</a:t>
            </a:r>
            <a:r>
              <a:rPr lang="zh-CN" altLang="en-US" b="0" dirty="0"/>
              <a:t>条、第</a:t>
            </a:r>
            <a:r>
              <a:rPr lang="en-US" altLang="zh-CN" b="0" dirty="0"/>
              <a:t>24</a:t>
            </a:r>
            <a:r>
              <a:rPr lang="zh-CN" altLang="en-US" b="0" dirty="0"/>
              <a:t>条</a:t>
            </a:r>
          </a:p>
          <a:p>
            <a:pPr marR="0" lvl="1" rtl="0"/>
            <a:r>
              <a:rPr lang="en-US" altLang="zh-CN" b="0" i="0" u="none" strike="noStrike" baseline="0" dirty="0">
                <a:latin typeface="宋体-简"/>
              </a:rPr>
              <a:t>3</a:t>
            </a:r>
            <a:r>
              <a:rPr lang="zh-CN" altLang="en-US" b="0" i="0" u="none" strike="noStrike" baseline="0" dirty="0">
                <a:latin typeface="宋体-简"/>
              </a:rPr>
              <a:t>、建立健全突发事件应急管理培训制度，“县级以上人民政府应当建立健全突发事件应急管理培训制度，对人民政府及其有关部门负有处置突发事件职责的工作人员定期进行培训。”</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25</a:t>
            </a:r>
            <a:r>
              <a:rPr lang="zh-CN" altLang="en-US" b="0" dirty="0"/>
              <a:t>条</a:t>
            </a:r>
            <a:endParaRPr lang="en-US" altLang="zh-CN" b="0" dirty="0"/>
          </a:p>
        </p:txBody>
      </p:sp>
    </p:spTree>
    <p:extLst>
      <p:ext uri="{BB962C8B-B14F-4D97-AF65-F5344CB8AC3E}">
        <p14:creationId xmlns:p14="http://schemas.microsoft.com/office/powerpoint/2010/main" val="64705930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FD514B-C316-42F0-8BF2-2B5EB6DEE55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8A1BCC5-9C54-4003-BF42-EB22955841B6}"/>
              </a:ext>
            </a:extLst>
          </p:cNvPr>
          <p:cNvSpPr>
            <a:spLocks noGrp="1"/>
          </p:cNvSpPr>
          <p:nvPr>
            <p:ph type="body" idx="1"/>
          </p:nvPr>
        </p:nvSpPr>
        <p:spPr/>
        <p:txBody>
          <a:bodyPr>
            <a:normAutofit lnSpcReduction="10000"/>
          </a:bodyPr>
          <a:lstStyle/>
          <a:p>
            <a:pPr marR="0" lvl="1" rtl="0"/>
            <a:r>
              <a:rPr lang="en-US" altLang="zh-CN" b="0" i="0" u="none" strike="noStrike" baseline="0" dirty="0">
                <a:latin typeface="宋体-简"/>
              </a:rPr>
              <a:t>4.</a:t>
            </a:r>
            <a:r>
              <a:rPr lang="zh-CN" altLang="en-US" b="0" i="0" u="none" strike="noStrike" baseline="0" dirty="0">
                <a:latin typeface="宋体-简"/>
              </a:rPr>
              <a:t>建立健全应急物资储备保障制度，“完善重要应急物资的监管、生产、储备、调拨和紧急配送体系。”</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32</a:t>
            </a:r>
            <a:r>
              <a:rPr lang="zh-CN" altLang="en-US" b="0" dirty="0"/>
              <a:t>条</a:t>
            </a:r>
          </a:p>
          <a:p>
            <a:pPr marR="0" lvl="1" rtl="0"/>
            <a:r>
              <a:rPr lang="en-US" altLang="zh-CN" b="0" i="0" u="none" strike="noStrike" baseline="0" dirty="0">
                <a:latin typeface="宋体-简"/>
              </a:rPr>
              <a:t>5.</a:t>
            </a:r>
            <a:r>
              <a:rPr lang="zh-CN" altLang="en-US" b="0" i="0" u="none" strike="noStrike" baseline="0" dirty="0">
                <a:latin typeface="宋体-简"/>
              </a:rPr>
              <a:t>建立健全应急通讯保障体系，“完善公用通信网，建立有线与无线相结合、基础电信网络与机动通信系统相配套的应急通信系统，确保突发事件应对工作的通信畅通。”</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33</a:t>
            </a:r>
            <a:r>
              <a:rPr lang="zh-CN" altLang="en-US" b="0" dirty="0"/>
              <a:t>条</a:t>
            </a:r>
          </a:p>
          <a:p>
            <a:pPr marR="0" lvl="1" rtl="0"/>
            <a:r>
              <a:rPr lang="en-US" altLang="zh-CN" b="0" i="0" u="none" strike="noStrike" baseline="0" dirty="0">
                <a:latin typeface="宋体-简"/>
              </a:rPr>
              <a:t>6.</a:t>
            </a:r>
            <a:r>
              <a:rPr lang="zh-CN" altLang="en-US" b="0" i="0" u="none" strike="noStrike" baseline="0" dirty="0">
                <a:latin typeface="宋体-简"/>
              </a:rPr>
              <a:t>整合应急资源。“建立或者确定综合性应急救援队伍。人民政府有关部门可以根据实际需要设立专业应急救援队伍。县级以上人民政府及其有关部门可以建立由成年志愿者组成的应急救援队伍。单位应当建立由本单位职工组成的专职或者兼职应急救援队伍。县级以上人民政府加强专业应急救援队伍与非专业应急救援队伍的合作，联合培训、联合演练，提高合成应急、协同应急的能力。”</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26</a:t>
            </a:r>
            <a:r>
              <a:rPr lang="zh-CN" altLang="en-US" b="0" dirty="0"/>
              <a:t>条</a:t>
            </a:r>
            <a:endParaRPr lang="en-US" altLang="zh-CN" b="0" dirty="0"/>
          </a:p>
        </p:txBody>
      </p:sp>
    </p:spTree>
    <p:extLst>
      <p:ext uri="{BB962C8B-B14F-4D97-AF65-F5344CB8AC3E}">
        <p14:creationId xmlns:p14="http://schemas.microsoft.com/office/powerpoint/2010/main" val="3040743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387221-DB42-4DFB-946E-649F28ABE93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FB3FEC6-1511-4C4B-8685-0EF6B8CF1F90}"/>
              </a:ext>
            </a:extLst>
          </p:cNvPr>
          <p:cNvSpPr>
            <a:spLocks noGrp="1"/>
          </p:cNvSpPr>
          <p:nvPr>
            <p:ph type="body" idx="1"/>
          </p:nvPr>
        </p:nvSpPr>
        <p:spPr/>
        <p:txBody>
          <a:bodyPr>
            <a:normAutofit/>
          </a:bodyPr>
          <a:lstStyle/>
          <a:p>
            <a:pPr marR="0" lvl="2" rtl="0"/>
            <a:r>
              <a:rPr lang="en-US" altLang="zh-CN" b="0" i="0" u="none" strike="noStrike" baseline="0" dirty="0">
                <a:latin typeface="宋体-简"/>
              </a:rPr>
              <a:t>2.</a:t>
            </a:r>
            <a:r>
              <a:rPr lang="zh-CN" altLang="en-US" b="0" i="0" u="none" strike="noStrike" baseline="0" dirty="0">
                <a:latin typeface="宋体-简"/>
              </a:rPr>
              <a:t>人民调解员</a:t>
            </a:r>
          </a:p>
          <a:p>
            <a:pPr marR="0" lvl="2" rtl="0"/>
            <a:r>
              <a:rPr lang="zh-CN" altLang="en-US" b="0" i="0" u="none" strike="noStrike" baseline="0" dirty="0">
                <a:latin typeface="宋体-简"/>
              </a:rPr>
              <a:t>“人民调解员是人民调解工作的具体承担者，肩负着化解矛盾、宣传法治、维护稳定、促进和谐的职责使命。”“人民调解员由人民调解委员会委员和人民调解委员会聘任的人员担任”，“应当由公道正派、热心人民调解工作，并具有一定文化水平、政策水平和法律知识的成年公民担任。县级人民政府司法行政部门应当定期对人民调解员进行业务培训。”基层人民政府及其派出机关指导人民调解委员会的日常工作由司法助理员负责。</a:t>
            </a:r>
          </a:p>
        </p:txBody>
      </p:sp>
    </p:spTree>
    <p:extLst>
      <p:ext uri="{BB962C8B-B14F-4D97-AF65-F5344CB8AC3E}">
        <p14:creationId xmlns:p14="http://schemas.microsoft.com/office/powerpoint/2010/main" val="300165621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7DEF3B-0734-446E-BCC5-EEB6D52665E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3B0E3F3-C182-41E1-969A-0599229D58FF}"/>
              </a:ext>
            </a:extLst>
          </p:cNvPr>
          <p:cNvSpPr>
            <a:spLocks noGrp="1"/>
          </p:cNvSpPr>
          <p:nvPr>
            <p:ph type="body" idx="1"/>
          </p:nvPr>
        </p:nvSpPr>
        <p:spPr/>
        <p:txBody>
          <a:bodyPr>
            <a:normAutofit/>
          </a:bodyPr>
          <a:lstStyle/>
          <a:p>
            <a:pPr marR="0" lvl="1" rtl="0"/>
            <a:r>
              <a:rPr lang="en-US" altLang="zh-CN" b="0" i="0" u="none" strike="noStrike" baseline="0" dirty="0">
                <a:latin typeface="宋体-简"/>
              </a:rPr>
              <a:t>7.</a:t>
            </a:r>
            <a:r>
              <a:rPr lang="zh-CN" altLang="en-US" b="0" i="0" u="none" strike="noStrike" baseline="0" dirty="0">
                <a:latin typeface="宋体-简"/>
              </a:rPr>
              <a:t>鼓励社会力量参与支持。“国家鼓励公民、法人和其他组织为人民政府应对突发事件工作提供物资、资金、技术支持和捐赠。”</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34</a:t>
            </a:r>
            <a:r>
              <a:rPr lang="zh-CN" altLang="en-US" b="0" dirty="0"/>
              <a:t>条</a:t>
            </a:r>
          </a:p>
          <a:p>
            <a:pPr marR="0" lvl="1" rtl="0"/>
            <a:r>
              <a:rPr lang="en-US" altLang="zh-CN" b="0" i="0" u="none" strike="noStrike" baseline="0" dirty="0">
                <a:latin typeface="宋体-简"/>
              </a:rPr>
              <a:t>8.</a:t>
            </a:r>
            <a:r>
              <a:rPr lang="zh-CN" altLang="en-US" b="0" i="0" u="none" strike="noStrike" baseline="0" dirty="0">
                <a:latin typeface="宋体-简"/>
              </a:rPr>
              <a:t>建立保险体系。“国家发展保险事业，建立国家财政支持的巨灾风险保险体系，并鼓励单位和公民参加保险。”</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35</a:t>
            </a:r>
            <a:r>
              <a:rPr lang="zh-CN" altLang="en-US" b="0" dirty="0"/>
              <a:t>条</a:t>
            </a:r>
          </a:p>
          <a:p>
            <a:pPr marR="0" lvl="1" rtl="0"/>
            <a:r>
              <a:rPr lang="en-US" altLang="zh-CN" b="0" i="0" u="none" strike="noStrike" baseline="0" dirty="0">
                <a:latin typeface="宋体-简"/>
              </a:rPr>
              <a:t>9.</a:t>
            </a:r>
            <a:r>
              <a:rPr lang="zh-CN" altLang="en-US" b="0" i="0" u="none" strike="noStrike" baseline="0" dirty="0">
                <a:latin typeface="宋体-简"/>
              </a:rPr>
              <a:t>培养专门人才，鼓励研发新技术、新工具。“国家鼓励、扶持具备相应条件的教学科研机构培养应急管理专门人才，鼓励、扶持教学科研机构和有关企业研究开发用于突发事件预防、监测、预警、应急处置与救援的新技术、新设备和新工具。”</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36</a:t>
            </a:r>
            <a:r>
              <a:rPr lang="zh-CN" altLang="en-US" b="0" dirty="0"/>
              <a:t>条</a:t>
            </a:r>
            <a:endParaRPr lang="en-US" altLang="zh-CN" b="0" dirty="0"/>
          </a:p>
        </p:txBody>
      </p:sp>
    </p:spTree>
    <p:extLst>
      <p:ext uri="{BB962C8B-B14F-4D97-AF65-F5344CB8AC3E}">
        <p14:creationId xmlns:p14="http://schemas.microsoft.com/office/powerpoint/2010/main" val="272332790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3EDA67-9E30-42F5-B6EE-C142986ADF5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10EF7A0-498E-4813-8735-8F33D82A5CDA}"/>
              </a:ext>
            </a:extLst>
          </p:cNvPr>
          <p:cNvSpPr>
            <a:spLocks noGrp="1"/>
          </p:cNvSpPr>
          <p:nvPr>
            <p:ph type="body" idx="1"/>
          </p:nvPr>
        </p:nvSpPr>
        <p:spPr/>
        <p:txBody>
          <a:bodyPr>
            <a:normAutofit fontScale="77500" lnSpcReduction="20000"/>
          </a:bodyPr>
          <a:lstStyle/>
          <a:p>
            <a:pPr marR="0" lvl="1" rtl="0"/>
            <a:r>
              <a:rPr lang="zh-CN" altLang="en-US" b="0" i="0" u="none" strike="noStrike" baseline="0" dirty="0">
                <a:latin typeface="宋体-简"/>
              </a:rPr>
              <a:t>（二）监测与预警</a:t>
            </a:r>
          </a:p>
          <a:p>
            <a:pPr marR="0" lvl="1" rtl="0"/>
            <a:r>
              <a:rPr lang="en-US" altLang="zh-CN" b="0" i="0" u="none" strike="noStrike" baseline="0" dirty="0">
                <a:latin typeface="宋体-简"/>
              </a:rPr>
              <a:t>1.</a:t>
            </a:r>
            <a:r>
              <a:rPr lang="zh-CN" altLang="en-US" b="0" i="0" u="none" strike="noStrike" baseline="0" dirty="0">
                <a:latin typeface="宋体-简"/>
              </a:rPr>
              <a:t>建立全国统一的突发事件信息系统。县级以上人民政府及其有关部门、专业机构应当通过多种途径收集突发事件信息，如设立专（兼）职汇报员制度，按照国家有关规定向上级人民政府报送突发事件信息，及时、客观、真实，不得迟报、谎报、瞒报、漏报，必要时组织相关部门、专业技术人员、专家学者对发生突发事件的可能性及其可能造成的影响进行评估。</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39</a:t>
            </a:r>
            <a:r>
              <a:rPr lang="zh-CN" altLang="en-US" b="0" dirty="0"/>
              <a:t>条、第</a:t>
            </a:r>
            <a:r>
              <a:rPr lang="en-US" altLang="zh-CN" b="0" dirty="0"/>
              <a:t>40</a:t>
            </a:r>
            <a:r>
              <a:rPr lang="zh-CN" altLang="en-US" b="0" dirty="0"/>
              <a:t>条</a:t>
            </a:r>
          </a:p>
          <a:p>
            <a:pPr marR="0" lvl="1" rtl="0"/>
            <a:r>
              <a:rPr lang="en-US" altLang="zh-CN" b="0" i="0" u="none" strike="noStrike" baseline="0" dirty="0">
                <a:latin typeface="宋体-简"/>
              </a:rPr>
              <a:t>2.</a:t>
            </a:r>
            <a:r>
              <a:rPr lang="zh-CN" altLang="en-US" b="0" i="0" u="none" strike="noStrike" baseline="0" dirty="0">
                <a:latin typeface="宋体-简"/>
              </a:rPr>
              <a:t>建立健全突发事件监测制度。“县级以上人民政府及其有关部门应当根据自然灾害、事故灾难和公共卫生事件的种类和特点，建立健全基础信息数据库，完善监测网络，划分监测区域，确定监测点，明确监测项目，提供必要的设备、设施，配备专职或者兼职人员，对可能发生的突发事件进行监测。”</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41</a:t>
            </a:r>
            <a:r>
              <a:rPr lang="zh-CN" altLang="en-US" b="0" dirty="0"/>
              <a:t>条</a:t>
            </a:r>
          </a:p>
          <a:p>
            <a:pPr marL="621665" marR="0" lvl="1" indent="-228600" algn="l" defTabSz="914400" rtl="0" eaLnBrk="1" fontAlgn="auto" latinLnBrk="0" hangingPunct="1">
              <a:lnSpc>
                <a:spcPct val="100000"/>
              </a:lnSpc>
              <a:spcBef>
                <a:spcPts val="325"/>
              </a:spcBef>
              <a:spcAft>
                <a:spcPts val="0"/>
              </a:spcAft>
              <a:buClr>
                <a:schemeClr val="accent1"/>
              </a:buClr>
              <a:buSzTx/>
              <a:buFont typeface="Verdana" panose="020B0604030504040204"/>
              <a:buChar char="◦"/>
              <a:tabLst/>
              <a:defRPr/>
            </a:pPr>
            <a:r>
              <a:rPr lang="en-US" altLang="zh-CN" b="0" i="0" u="none" strike="noStrike" baseline="0" dirty="0">
                <a:latin typeface="宋体-简"/>
              </a:rPr>
              <a:t>3.</a:t>
            </a:r>
            <a:r>
              <a:rPr lang="zh-CN" altLang="en-US" b="0" i="0" u="none" strike="noStrike" baseline="0" dirty="0">
                <a:latin typeface="宋体-简"/>
              </a:rPr>
              <a:t>建立健全突发事件预警制度。“按照突发事件发生的紧急程度、发展势态和可能造成的危害程度分为一级、二级、三级和四级，分别用红色、橙色、黄色和蓝色标示，一级为最高级别。”</a:t>
            </a:r>
            <a:endParaRPr lang="en-US" altLang="zh-CN" b="0" i="0" u="none" strike="noStrike" baseline="0" dirty="0">
              <a:latin typeface="宋体-简"/>
            </a:endParaRPr>
          </a:p>
          <a:p>
            <a:pPr marL="621665" marR="0" lvl="1" indent="-228600" algn="l" defTabSz="914400" rtl="0" eaLnBrk="1" fontAlgn="auto" latinLnBrk="0" hangingPunct="1">
              <a:lnSpc>
                <a:spcPct val="100000"/>
              </a:lnSpc>
              <a:spcBef>
                <a:spcPts val="325"/>
              </a:spcBef>
              <a:spcAft>
                <a:spcPts val="0"/>
              </a:spcAft>
              <a:buClr>
                <a:schemeClr val="accent1"/>
              </a:buClr>
              <a:buSzTx/>
              <a:buFont typeface="Verdana" panose="020B0604030504040204"/>
              <a:buChar char="◦"/>
              <a:tabLst/>
              <a:defRPr/>
            </a:pPr>
            <a:r>
              <a:rPr kumimoji="0" lang="en-US" altLang="zh-CN" sz="2300" b="0" kern="1200" dirty="0">
                <a:solidFill>
                  <a:schemeClr val="tx1"/>
                </a:solidFill>
                <a:effectLst>
                  <a:outerShdw blurRad="31750" dist="25400" dir="5400000" algn="tl" rotWithShape="0">
                    <a:srgbClr val="000000">
                      <a:alpha val="25000"/>
                    </a:srgbClr>
                  </a:outerShdw>
                </a:effectLst>
                <a:latin typeface="宋体" panose="02010600030101010101" pitchFamily="2" charset="-122"/>
                <a:ea typeface="宋体" panose="02010600030101010101" pitchFamily="2" charset="-122"/>
                <a:cs typeface="+mn-cs"/>
              </a:rPr>
              <a:t> 《</a:t>
            </a:r>
            <a:r>
              <a:rPr kumimoji="0" lang="zh-CN" altLang="zh-CN" sz="2300" b="0" kern="1200" dirty="0">
                <a:solidFill>
                  <a:schemeClr val="tx1"/>
                </a:solidFill>
                <a:effectLst>
                  <a:outerShdw blurRad="31750" dist="25400" dir="5400000" algn="tl" rotWithShape="0">
                    <a:srgbClr val="000000">
                      <a:alpha val="25000"/>
                    </a:srgbClr>
                  </a:outerShdw>
                </a:effectLst>
                <a:latin typeface="宋体" panose="02010600030101010101" pitchFamily="2" charset="-122"/>
                <a:ea typeface="宋体" panose="02010600030101010101" pitchFamily="2" charset="-122"/>
                <a:cs typeface="+mn-cs"/>
              </a:rPr>
              <a:t>中华人民共和国突发事件应对法</a:t>
            </a:r>
            <a:r>
              <a:rPr kumimoji="0" lang="en-US" altLang="zh-CN" sz="2300" b="0" kern="1200" dirty="0">
                <a:solidFill>
                  <a:schemeClr val="tx1"/>
                </a:solidFill>
                <a:effectLst>
                  <a:outerShdw blurRad="31750" dist="25400" dir="5400000" algn="tl" rotWithShape="0">
                    <a:srgbClr val="000000">
                      <a:alpha val="25000"/>
                    </a:srgbClr>
                  </a:outerShdw>
                </a:effectLst>
                <a:latin typeface="宋体" panose="02010600030101010101" pitchFamily="2" charset="-122"/>
                <a:ea typeface="宋体" panose="02010600030101010101" pitchFamily="2" charset="-122"/>
                <a:cs typeface="+mn-cs"/>
              </a:rPr>
              <a:t>》</a:t>
            </a:r>
            <a:r>
              <a:rPr kumimoji="0" lang="zh-CN" altLang="zh-CN" sz="2300" b="0" kern="1200" dirty="0">
                <a:solidFill>
                  <a:schemeClr val="tx1"/>
                </a:solidFill>
                <a:effectLst>
                  <a:outerShdw blurRad="31750" dist="25400" dir="5400000" algn="tl" rotWithShape="0">
                    <a:srgbClr val="000000">
                      <a:alpha val="25000"/>
                    </a:srgbClr>
                  </a:outerShdw>
                </a:effectLst>
                <a:latin typeface="宋体" panose="02010600030101010101" pitchFamily="2" charset="-122"/>
                <a:ea typeface="宋体" panose="02010600030101010101" pitchFamily="2" charset="-122"/>
                <a:cs typeface="+mn-cs"/>
              </a:rPr>
              <a:t>第</a:t>
            </a:r>
            <a:r>
              <a:rPr kumimoji="0" lang="en-US" altLang="zh-CN" sz="2300" b="0" kern="1200" dirty="0">
                <a:solidFill>
                  <a:schemeClr val="tx1"/>
                </a:solidFill>
                <a:effectLst>
                  <a:outerShdw blurRad="31750" dist="25400" dir="5400000" algn="tl" rotWithShape="0">
                    <a:srgbClr val="000000">
                      <a:alpha val="25000"/>
                    </a:srgbClr>
                  </a:outerShdw>
                </a:effectLst>
                <a:latin typeface="宋体" panose="02010600030101010101" pitchFamily="2" charset="-122"/>
                <a:ea typeface="宋体" panose="02010600030101010101" pitchFamily="2" charset="-122"/>
                <a:cs typeface="+mn-cs"/>
              </a:rPr>
              <a:t>42</a:t>
            </a:r>
            <a:r>
              <a:rPr kumimoji="0" lang="zh-CN" altLang="zh-CN" sz="2300" b="0" kern="1200" dirty="0">
                <a:solidFill>
                  <a:schemeClr val="tx1"/>
                </a:solidFill>
                <a:effectLst>
                  <a:outerShdw blurRad="31750" dist="25400" dir="5400000" algn="tl" rotWithShape="0">
                    <a:srgbClr val="000000">
                      <a:alpha val="25000"/>
                    </a:srgbClr>
                  </a:outerShdw>
                </a:effectLst>
                <a:latin typeface="宋体" panose="02010600030101010101" pitchFamily="2" charset="-122"/>
                <a:ea typeface="宋体" panose="02010600030101010101" pitchFamily="2" charset="-122"/>
                <a:cs typeface="+mn-cs"/>
              </a:rPr>
              <a:t>条</a:t>
            </a:r>
            <a:endParaRPr lang="zh-CN" altLang="zh-CN" dirty="0">
              <a:effectLst/>
            </a:endParaRPr>
          </a:p>
          <a:p>
            <a:pPr marR="0" lvl="1" rtl="0"/>
            <a:r>
              <a:rPr lang="zh-CN" altLang="en-US" b="0" i="0" u="none" strike="noStrike" baseline="0" dirty="0">
                <a:latin typeface="宋体-简"/>
              </a:rPr>
              <a:t>“对即将发生或者已经发生的社会安全事件，县级以上地方各级人民政府及其有关主管部门应当按照规定向上一级人民政府及其有关主管部门报告，必要时可以越级上报”；</a:t>
            </a:r>
            <a:endParaRPr lang="en-US" altLang="zh-CN" b="0" i="0" u="none" strike="noStrike" baseline="0" dirty="0">
              <a:latin typeface="宋体-简"/>
            </a:endParaRPr>
          </a:p>
          <a:p>
            <a:pPr marL="621665" marR="0" lvl="1" indent="-228600" algn="l" defTabSz="914400" rtl="0" eaLnBrk="1" fontAlgn="auto" latinLnBrk="0" hangingPunct="1">
              <a:lnSpc>
                <a:spcPct val="100000"/>
              </a:lnSpc>
              <a:spcBef>
                <a:spcPts val="325"/>
              </a:spcBef>
              <a:spcAft>
                <a:spcPts val="0"/>
              </a:spcAft>
              <a:buClr>
                <a:schemeClr val="accent1"/>
              </a:buClr>
              <a:buSzTx/>
              <a:buFont typeface="Verdana" panose="020B0604030504040204"/>
              <a:buChar char="◦"/>
              <a:tabLst/>
              <a:defRPr/>
            </a:pPr>
            <a:r>
              <a:rPr kumimoji="0" lang="zh-CN" altLang="zh-CN" sz="2300" b="0" i="0" kern="1200" baseline="0" dirty="0">
                <a:solidFill>
                  <a:schemeClr val="tx1"/>
                </a:solidFill>
                <a:effectLst/>
                <a:latin typeface="宋体" panose="02010600030101010101" pitchFamily="2" charset="-122"/>
                <a:ea typeface="宋体" panose="02010600030101010101" pitchFamily="2" charset="-122"/>
                <a:cs typeface="+mn-cs"/>
              </a:rPr>
              <a:t>有关规定适时调整预警级别并重新发布。</a:t>
            </a:r>
            <a:endParaRPr lang="zh-CN" altLang="zh-CN" sz="2300" dirty="0">
              <a:effectLst/>
            </a:endParaRPr>
          </a:p>
          <a:p>
            <a:pPr marR="0" lvl="1" rtl="0"/>
            <a:r>
              <a:rPr kumimoji="0" lang="zh-CN" altLang="zh-CN" sz="2300" b="1" kern="1200" dirty="0">
                <a:solidFill>
                  <a:schemeClr val="tx1"/>
                </a:solidFill>
                <a:effectLst/>
                <a:latin typeface="宋体" panose="02010600030101010101" pitchFamily="2" charset="-122"/>
                <a:ea typeface="宋体" panose="02010600030101010101" pitchFamily="2" charset="-122"/>
                <a:cs typeface="+mn-cs"/>
              </a:rPr>
              <a:t>按照有关规定适时调整预警级别并重新发布</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47</a:t>
            </a:r>
            <a:r>
              <a:rPr lang="zh-CN" altLang="en-US" b="0" dirty="0"/>
              <a:t>条</a:t>
            </a:r>
          </a:p>
        </p:txBody>
      </p:sp>
    </p:spTree>
    <p:extLst>
      <p:ext uri="{BB962C8B-B14F-4D97-AF65-F5344CB8AC3E}">
        <p14:creationId xmlns:p14="http://schemas.microsoft.com/office/powerpoint/2010/main" val="347323236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411079-A279-4AF6-82EF-CDE0A81B120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3838047-35CD-43FD-BC38-B507B3F503A4}"/>
              </a:ext>
            </a:extLst>
          </p:cNvPr>
          <p:cNvSpPr>
            <a:spLocks noGrp="1"/>
          </p:cNvSpPr>
          <p:nvPr>
            <p:ph type="body" idx="1"/>
          </p:nvPr>
        </p:nvSpPr>
        <p:spPr/>
        <p:txBody>
          <a:bodyPr>
            <a:normAutofit fontScale="77500" lnSpcReduction="20000"/>
          </a:bodyPr>
          <a:lstStyle/>
          <a:p>
            <a:pPr marR="0" lvl="1" rtl="0"/>
            <a:r>
              <a:rPr lang="zh-CN" altLang="en-US" b="0" i="0" u="none" strike="noStrike" baseline="0" dirty="0">
                <a:latin typeface="宋体-简"/>
              </a:rPr>
              <a:t>（三）应急处置与救援</a:t>
            </a:r>
          </a:p>
          <a:p>
            <a:pPr marR="0" lvl="1" rtl="0"/>
            <a:r>
              <a:rPr lang="en-US" altLang="zh-CN" b="0" i="0" u="none" strike="noStrike" baseline="0" dirty="0">
                <a:latin typeface="宋体-简"/>
              </a:rPr>
              <a:t>1.</a:t>
            </a:r>
            <a:r>
              <a:rPr lang="zh-CN" altLang="en-US" b="0" i="0" u="none" strike="noStrike" baseline="0" dirty="0">
                <a:latin typeface="宋体-简"/>
              </a:rPr>
              <a:t>自然灾害、事故灾害或公共卫生事件发生后的应急处置措施</a:t>
            </a:r>
          </a:p>
          <a:p>
            <a:pPr marR="0" lvl="1" rtl="0"/>
            <a:r>
              <a:rPr lang="zh-CN" altLang="en-US" b="0" i="0" u="none" strike="noStrike" baseline="0" dirty="0">
                <a:latin typeface="宋体-简"/>
              </a:rPr>
              <a:t>“（</a:t>
            </a:r>
            <a:r>
              <a:rPr lang="en-US" altLang="zh-CN" b="0" i="0" u="none" strike="noStrike" baseline="0" dirty="0">
                <a:latin typeface="宋体-简"/>
              </a:rPr>
              <a:t>1</a:t>
            </a:r>
            <a:r>
              <a:rPr lang="zh-CN" altLang="en-US" b="0" i="0" u="none" strike="noStrike" baseline="0" dirty="0">
                <a:latin typeface="宋体-简"/>
              </a:rPr>
              <a:t>）组织营救和救治受害人员，疏散、撤离并妥善安置受到威胁的人员以及采取其他救助措施；</a:t>
            </a:r>
          </a:p>
          <a:p>
            <a:pPr marR="0" lvl="1" rtl="0"/>
            <a:r>
              <a:rPr lang="zh-CN" altLang="en-US" b="0" i="0" u="none" strike="noStrike" baseline="0" dirty="0">
                <a:latin typeface="宋体-简"/>
              </a:rPr>
              <a:t>（</a:t>
            </a:r>
            <a:r>
              <a:rPr lang="en-US" altLang="zh-CN" b="0" i="0" u="none" strike="noStrike" baseline="0" dirty="0">
                <a:latin typeface="宋体-简"/>
              </a:rPr>
              <a:t>2</a:t>
            </a:r>
            <a:r>
              <a:rPr lang="zh-CN" altLang="en-US" b="0" i="0" u="none" strike="noStrike" baseline="0" dirty="0">
                <a:latin typeface="宋体-简"/>
              </a:rPr>
              <a:t>）迅速控制危险源，标明危险区域，封锁危险场所，划定警戒区，实行交通管制以及其他控制措施；</a:t>
            </a:r>
          </a:p>
          <a:p>
            <a:pPr marR="0" lvl="1" rtl="0"/>
            <a:r>
              <a:rPr lang="zh-CN" altLang="en-US" b="0" i="0" u="none" strike="noStrike" baseline="0" dirty="0">
                <a:latin typeface="宋体-简"/>
              </a:rPr>
              <a:t>（</a:t>
            </a:r>
            <a:r>
              <a:rPr lang="en-US" altLang="zh-CN" b="0" i="0" u="none" strike="noStrike" baseline="0" dirty="0">
                <a:latin typeface="宋体-简"/>
              </a:rPr>
              <a:t>3</a:t>
            </a:r>
            <a:r>
              <a:rPr lang="zh-CN" altLang="en-US" b="0" i="0" u="none" strike="noStrike" baseline="0" dirty="0">
                <a:latin typeface="宋体-简"/>
              </a:rPr>
              <a:t>）立即抢修被损坏的交通、通信、供水、排水、供电、供气、供热等公共设施，向受到危害的人员提供避难场所和生活必需品，实施医疗救护和卫生防疫以及其他保障措施；</a:t>
            </a:r>
          </a:p>
          <a:p>
            <a:pPr marR="0" lvl="1" rtl="0"/>
            <a:r>
              <a:rPr lang="zh-CN" altLang="en-US" b="0" i="0" u="none" strike="noStrike" baseline="0" dirty="0">
                <a:latin typeface="宋体-简"/>
              </a:rPr>
              <a:t>（</a:t>
            </a:r>
            <a:r>
              <a:rPr lang="en-US" altLang="zh-CN" b="0" i="0" u="none" strike="noStrike" baseline="0" dirty="0">
                <a:latin typeface="宋体-简"/>
              </a:rPr>
              <a:t>4</a:t>
            </a:r>
            <a:r>
              <a:rPr lang="zh-CN" altLang="en-US" b="0" i="0" u="none" strike="noStrike" baseline="0" dirty="0">
                <a:latin typeface="宋体-简"/>
              </a:rPr>
              <a:t>）禁止或者限制使用有关设备、设施，关闭或者限制使用有关场所，中止人员密集的活动或者可能导致危害扩大的生产经营活动以及采取其他保护措施；</a:t>
            </a:r>
          </a:p>
          <a:p>
            <a:pPr marR="0" lvl="1" rtl="0"/>
            <a:r>
              <a:rPr lang="zh-CN" altLang="en-US" b="0" i="0" u="none" strike="noStrike" baseline="0" dirty="0">
                <a:latin typeface="宋体-简"/>
              </a:rPr>
              <a:t>（</a:t>
            </a:r>
            <a:r>
              <a:rPr lang="en-US" altLang="zh-CN" b="0" i="0" u="none" strike="noStrike" baseline="0" dirty="0">
                <a:latin typeface="宋体-简"/>
              </a:rPr>
              <a:t>5</a:t>
            </a:r>
            <a:r>
              <a:rPr lang="zh-CN" altLang="en-US" b="0" i="0" u="none" strike="noStrike" baseline="0" dirty="0">
                <a:latin typeface="宋体-简"/>
              </a:rPr>
              <a:t>）启用本级人民政府设置的财政预备费和储备的应急救援物资，必要时调用其他急需物资、设备、设施、工具；</a:t>
            </a:r>
          </a:p>
          <a:p>
            <a:pPr marR="0" lvl="1" rtl="0"/>
            <a:r>
              <a:rPr lang="zh-CN" altLang="en-US" b="0" i="0" u="none" strike="noStrike" baseline="0" dirty="0">
                <a:latin typeface="宋体-简"/>
              </a:rPr>
              <a:t>（</a:t>
            </a:r>
            <a:r>
              <a:rPr lang="en-US" altLang="zh-CN" b="0" i="0" u="none" strike="noStrike" baseline="0" dirty="0">
                <a:latin typeface="宋体-简"/>
              </a:rPr>
              <a:t>6</a:t>
            </a:r>
            <a:r>
              <a:rPr lang="zh-CN" altLang="en-US" b="0" i="0" u="none" strike="noStrike" baseline="0" dirty="0">
                <a:latin typeface="宋体-简"/>
              </a:rPr>
              <a:t>）组织公民参加应急救援和处置工作，要求具有特定专长的人员提供服务；</a:t>
            </a:r>
          </a:p>
          <a:p>
            <a:pPr marR="0" lvl="1" rtl="0"/>
            <a:r>
              <a:rPr lang="zh-CN" altLang="en-US" b="0" i="0" u="none" strike="noStrike" baseline="0" dirty="0">
                <a:latin typeface="宋体-简"/>
              </a:rPr>
              <a:t>（</a:t>
            </a:r>
            <a:r>
              <a:rPr lang="en-US" altLang="zh-CN" b="0" i="0" u="none" strike="noStrike" baseline="0" dirty="0">
                <a:latin typeface="宋体-简"/>
              </a:rPr>
              <a:t>7</a:t>
            </a:r>
            <a:r>
              <a:rPr lang="zh-CN" altLang="en-US" b="0" i="0" u="none" strike="noStrike" baseline="0" dirty="0">
                <a:latin typeface="宋体-简"/>
              </a:rPr>
              <a:t>）保障食品、饮用水、燃料等基本生活必需品的供应；</a:t>
            </a:r>
          </a:p>
          <a:p>
            <a:pPr marR="0" lvl="1" rtl="0"/>
            <a:r>
              <a:rPr lang="zh-CN" altLang="en-US" b="0" i="0" u="none" strike="noStrike" baseline="0" dirty="0">
                <a:latin typeface="宋体-简"/>
              </a:rPr>
              <a:t>（</a:t>
            </a:r>
            <a:r>
              <a:rPr lang="en-US" altLang="zh-CN" b="0" i="0" u="none" strike="noStrike" baseline="0" dirty="0">
                <a:latin typeface="宋体-简"/>
              </a:rPr>
              <a:t>8</a:t>
            </a:r>
            <a:r>
              <a:rPr lang="zh-CN" altLang="en-US" b="0" i="0" u="none" strike="noStrike" baseline="0" dirty="0">
                <a:latin typeface="宋体-简"/>
              </a:rPr>
              <a:t>）依法从严惩处囤积居奇、哄抬物价、制假售假等扰乱市场秩序的行为，稳定市场价格，维护市场秩序；</a:t>
            </a:r>
          </a:p>
          <a:p>
            <a:pPr marR="0" lvl="1" rtl="0"/>
            <a:r>
              <a:rPr lang="zh-CN" altLang="en-US" b="0" i="0" u="none" strike="noStrike" baseline="0" dirty="0">
                <a:latin typeface="宋体-简"/>
              </a:rPr>
              <a:t>（</a:t>
            </a:r>
            <a:r>
              <a:rPr lang="en-US" altLang="zh-CN" b="0" i="0" u="none" strike="noStrike" baseline="0" dirty="0">
                <a:latin typeface="宋体-简"/>
              </a:rPr>
              <a:t>9</a:t>
            </a:r>
            <a:r>
              <a:rPr lang="zh-CN" altLang="en-US" b="0" i="0" u="none" strike="noStrike" baseline="0" dirty="0">
                <a:latin typeface="宋体-简"/>
              </a:rPr>
              <a:t>）依法从严惩处哄抢财物、干扰破坏应急处置工作等扰乱社会秩序的行为，维护社会治安；</a:t>
            </a:r>
          </a:p>
          <a:p>
            <a:pPr marR="0" lvl="1" rtl="0"/>
            <a:r>
              <a:rPr lang="zh-CN" altLang="en-US" b="0" i="0" u="none" strike="noStrike" baseline="0" dirty="0">
                <a:latin typeface="宋体-简"/>
              </a:rPr>
              <a:t>（</a:t>
            </a:r>
            <a:r>
              <a:rPr lang="en-US" altLang="zh-CN" b="0" i="0" u="none" strike="noStrike" baseline="0" dirty="0">
                <a:latin typeface="宋体-简"/>
              </a:rPr>
              <a:t>10</a:t>
            </a:r>
            <a:r>
              <a:rPr lang="zh-CN" altLang="en-US" b="0" i="0" u="none" strike="noStrike" baseline="0" dirty="0">
                <a:latin typeface="宋体-简"/>
              </a:rPr>
              <a:t>）采取防止发生次生、衍生事件的必要措施。”</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49</a:t>
            </a:r>
            <a:r>
              <a:rPr lang="zh-CN" altLang="en-US" b="0" dirty="0"/>
              <a:t>条</a:t>
            </a:r>
            <a:endParaRPr lang="en-US" altLang="zh-CN" b="0" dirty="0"/>
          </a:p>
        </p:txBody>
      </p:sp>
    </p:spTree>
    <p:extLst>
      <p:ext uri="{BB962C8B-B14F-4D97-AF65-F5344CB8AC3E}">
        <p14:creationId xmlns:p14="http://schemas.microsoft.com/office/powerpoint/2010/main" val="104662484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510FCF-4A3A-4D7B-920E-27185C39B08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3D435BE-636F-4ECE-9EA8-FF079AD50209}"/>
              </a:ext>
            </a:extLst>
          </p:cNvPr>
          <p:cNvSpPr>
            <a:spLocks noGrp="1"/>
          </p:cNvSpPr>
          <p:nvPr>
            <p:ph type="body" idx="1"/>
          </p:nvPr>
        </p:nvSpPr>
        <p:spPr/>
        <p:txBody>
          <a:bodyPr>
            <a:normAutofit/>
          </a:bodyPr>
          <a:lstStyle/>
          <a:p>
            <a:pPr marR="0" lvl="1" rtl="0"/>
            <a:r>
              <a:rPr lang="en-US" altLang="zh-CN" b="0" i="0" u="none" strike="noStrike" baseline="0" dirty="0">
                <a:latin typeface="宋体-简"/>
              </a:rPr>
              <a:t>2.</a:t>
            </a:r>
            <a:r>
              <a:rPr lang="zh-CN" altLang="en-US" b="0" i="0" u="none" strike="noStrike" baseline="0" dirty="0">
                <a:latin typeface="宋体-简"/>
              </a:rPr>
              <a:t>社会安全事件发生后的应急处置措施</a:t>
            </a:r>
          </a:p>
          <a:p>
            <a:pPr marR="0" lvl="1" rtl="0"/>
            <a:r>
              <a:rPr lang="zh-CN" altLang="en-US" b="0" i="0" u="none" strike="noStrike" baseline="0" dirty="0">
                <a:latin typeface="宋体-简"/>
              </a:rPr>
              <a:t>“（</a:t>
            </a:r>
            <a:r>
              <a:rPr lang="en-US" altLang="zh-CN" b="0" i="0" u="none" strike="noStrike" baseline="0" dirty="0">
                <a:latin typeface="宋体-简"/>
              </a:rPr>
              <a:t>1</a:t>
            </a:r>
            <a:r>
              <a:rPr lang="zh-CN" altLang="en-US" b="0" i="0" u="none" strike="noStrike" baseline="0" dirty="0">
                <a:latin typeface="宋体-简"/>
              </a:rPr>
              <a:t>）强制隔离使用器械相互对抗或者以暴力行为参与冲突的当事人，妥善解决现场纠纷和争端，控制事态发展；</a:t>
            </a:r>
          </a:p>
          <a:p>
            <a:pPr marR="0" lvl="1" rtl="0"/>
            <a:r>
              <a:rPr lang="zh-CN" altLang="en-US" b="0" i="0" u="none" strike="noStrike" baseline="0" dirty="0">
                <a:latin typeface="宋体-简"/>
              </a:rPr>
              <a:t>（</a:t>
            </a:r>
            <a:r>
              <a:rPr lang="en-US" altLang="zh-CN" b="0" i="0" u="none" strike="noStrike" baseline="0" dirty="0">
                <a:latin typeface="宋体-简"/>
              </a:rPr>
              <a:t>2</a:t>
            </a:r>
            <a:r>
              <a:rPr lang="zh-CN" altLang="en-US" b="0" i="0" u="none" strike="noStrike" baseline="0" dirty="0">
                <a:latin typeface="宋体-简"/>
              </a:rPr>
              <a:t>）对特定区域内的建筑物、交通工具、设备、设施以及燃料、燃气、电力、水的供应进行控制；</a:t>
            </a:r>
          </a:p>
          <a:p>
            <a:pPr marR="0" lvl="1" rtl="0"/>
            <a:r>
              <a:rPr lang="zh-CN" altLang="en-US" b="0" i="0" u="none" strike="noStrike" baseline="0" dirty="0">
                <a:latin typeface="宋体-简"/>
              </a:rPr>
              <a:t>（</a:t>
            </a:r>
            <a:r>
              <a:rPr lang="en-US" altLang="zh-CN" b="0" i="0" u="none" strike="noStrike" baseline="0" dirty="0">
                <a:latin typeface="宋体-简"/>
              </a:rPr>
              <a:t>3</a:t>
            </a:r>
            <a:r>
              <a:rPr lang="zh-CN" altLang="en-US" b="0" i="0" u="none" strike="noStrike" baseline="0" dirty="0">
                <a:latin typeface="宋体-简"/>
              </a:rPr>
              <a:t>）封锁有关场所、道路，查验现场人员的身份证件，限制有关公共场所内的活动；</a:t>
            </a:r>
          </a:p>
          <a:p>
            <a:pPr marR="0" lvl="1" rtl="0"/>
            <a:r>
              <a:rPr lang="zh-CN" altLang="en-US" b="0" i="0" u="none" strike="noStrike" baseline="0" dirty="0">
                <a:latin typeface="宋体-简"/>
              </a:rPr>
              <a:t>（</a:t>
            </a:r>
            <a:r>
              <a:rPr lang="en-US" altLang="zh-CN" b="0" i="0" u="none" strike="noStrike" baseline="0" dirty="0">
                <a:latin typeface="宋体-简"/>
              </a:rPr>
              <a:t>4</a:t>
            </a:r>
            <a:r>
              <a:rPr lang="zh-CN" altLang="en-US" b="0" i="0" u="none" strike="noStrike" baseline="0" dirty="0">
                <a:latin typeface="宋体-简"/>
              </a:rPr>
              <a:t>）加强对易受冲击的核心机关和单位的警卫，在国家机关、军事机关、国家通讯社、广播电台、电视台、外国驻华使领馆等单位附近设置临时警戒线；</a:t>
            </a:r>
          </a:p>
          <a:p>
            <a:pPr marR="0" lvl="1" rtl="0"/>
            <a:r>
              <a:rPr lang="zh-CN" altLang="en-US" b="0" i="0" u="none" strike="noStrike" baseline="0" dirty="0">
                <a:latin typeface="宋体-简"/>
              </a:rPr>
              <a:t>（</a:t>
            </a:r>
            <a:r>
              <a:rPr lang="en-US" altLang="zh-CN" b="0" i="0" u="none" strike="noStrike" baseline="0" dirty="0">
                <a:latin typeface="宋体-简"/>
              </a:rPr>
              <a:t>5</a:t>
            </a:r>
            <a:r>
              <a:rPr lang="zh-CN" altLang="en-US" b="0" i="0" u="none" strike="noStrike" baseline="0" dirty="0">
                <a:latin typeface="宋体-简"/>
              </a:rPr>
              <a:t>）法律、行政法规和国务院规定的其他必要措施。”</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50</a:t>
            </a:r>
            <a:r>
              <a:rPr lang="zh-CN" altLang="en-US" b="0" dirty="0"/>
              <a:t>条</a:t>
            </a:r>
            <a:endParaRPr lang="en-US" altLang="zh-CN" b="0" dirty="0"/>
          </a:p>
        </p:txBody>
      </p:sp>
    </p:spTree>
    <p:extLst>
      <p:ext uri="{BB962C8B-B14F-4D97-AF65-F5344CB8AC3E}">
        <p14:creationId xmlns:p14="http://schemas.microsoft.com/office/powerpoint/2010/main" val="102632638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60E834-58BF-486C-B3DA-5529B66AEC4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9702594-801D-47E6-8101-A3B101185FF7}"/>
              </a:ext>
            </a:extLst>
          </p:cNvPr>
          <p:cNvSpPr>
            <a:spLocks noGrp="1"/>
          </p:cNvSpPr>
          <p:nvPr>
            <p:ph type="body" idx="1"/>
          </p:nvPr>
        </p:nvSpPr>
        <p:spPr/>
        <p:txBody>
          <a:bodyPr>
            <a:normAutofit fontScale="77500" lnSpcReduction="20000"/>
          </a:bodyPr>
          <a:lstStyle/>
          <a:p>
            <a:pPr marR="0" lvl="1" rtl="0"/>
            <a:r>
              <a:rPr lang="en-US" altLang="zh-CN" b="0" i="0" u="none" strike="noStrike" baseline="0" dirty="0">
                <a:latin typeface="宋体-简"/>
              </a:rPr>
              <a:t>3.</a:t>
            </a:r>
            <a:r>
              <a:rPr lang="zh-CN" altLang="en-US" b="0" i="0" u="none" strike="noStrike" baseline="0" dirty="0">
                <a:latin typeface="宋体-简"/>
              </a:rPr>
              <a:t>各单位、组织的职责</a:t>
            </a:r>
          </a:p>
          <a:p>
            <a:pPr marR="0" lvl="1" rtl="0"/>
            <a:r>
              <a:rPr lang="zh-CN" altLang="en-US" b="0" i="0" u="none" strike="noStrike" baseline="0" dirty="0">
                <a:latin typeface="宋体-简"/>
              </a:rPr>
              <a:t>（</a:t>
            </a:r>
            <a:r>
              <a:rPr lang="en-US" altLang="zh-CN" b="0" i="0" u="none" strike="noStrike" baseline="0" dirty="0">
                <a:latin typeface="宋体-简"/>
              </a:rPr>
              <a:t>1</a:t>
            </a:r>
            <a:r>
              <a:rPr lang="zh-CN" altLang="en-US" b="0" i="0" u="none" strike="noStrike" baseline="0" dirty="0">
                <a:latin typeface="宋体-简"/>
              </a:rPr>
              <a:t>）“严重危害社会治安秩序的事件发生时，公安机关应当立即依法出动警力，根据现场情况依法采取相应的强制性措施，尽快使社会秩序恢复正常。”</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50</a:t>
            </a:r>
            <a:r>
              <a:rPr lang="zh-CN" altLang="en-US" b="0" dirty="0"/>
              <a:t>条</a:t>
            </a:r>
          </a:p>
          <a:p>
            <a:pPr marR="0" lvl="1" rtl="0"/>
            <a:r>
              <a:rPr lang="zh-CN" altLang="en-US" b="0" i="0" u="none" strike="noStrike" baseline="0" dirty="0">
                <a:latin typeface="宋体-简"/>
              </a:rPr>
              <a:t>（</a:t>
            </a:r>
            <a:r>
              <a:rPr lang="en-US" altLang="zh-CN" b="0" i="0" u="none" strike="noStrike" baseline="0" dirty="0">
                <a:latin typeface="宋体-简"/>
              </a:rPr>
              <a:t>2</a:t>
            </a:r>
            <a:r>
              <a:rPr lang="zh-CN" altLang="en-US" b="0" i="0" u="none" strike="noStrike" baseline="0" dirty="0">
                <a:latin typeface="宋体-简"/>
              </a:rPr>
              <a:t>）“突发事件发生地的居民委员会、村民委员会和其他组织应当按照当地人民政府的决定、命令，进行宣传动员，组织群众开展自救和互救，协助维护社会秩序。”</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55</a:t>
            </a:r>
            <a:r>
              <a:rPr lang="zh-CN" altLang="en-US" b="0" dirty="0"/>
              <a:t>条</a:t>
            </a:r>
          </a:p>
          <a:p>
            <a:pPr marR="0" lvl="1" rtl="0"/>
            <a:r>
              <a:rPr lang="zh-CN" altLang="en-US" b="0" i="0" u="none" strike="noStrike" baseline="0" dirty="0">
                <a:latin typeface="宋体-简"/>
              </a:rPr>
              <a:t>（</a:t>
            </a:r>
            <a:r>
              <a:rPr lang="en-US" altLang="zh-CN" b="0" i="0" u="none" strike="noStrike" baseline="0" dirty="0">
                <a:latin typeface="宋体-简"/>
              </a:rPr>
              <a:t>3</a:t>
            </a:r>
            <a:r>
              <a:rPr lang="zh-CN" altLang="en-US" b="0" i="0" u="none" strike="noStrike" baseline="0" dirty="0">
                <a:latin typeface="宋体-简"/>
              </a:rPr>
              <a:t>）“受到自然灾害危害或者发生事故灾难、公共卫生事件的单位，应当立即组织本单位应急救援队伍和工作人员营救受害人员，疏散、撤离、安置受到威胁的人员，控制危险源，标明危险区域，封锁危险场所，并采取其他防止危害扩大的必要措施，同时向所在地县级人民政府报告”；“其他单位应当服从人民政府发布的决定、命令，配合人民政府采取的应急处置措施，做好本单位的应急救援工作，并积极组织人员参加所在地的应急救援和处置工作。”</a:t>
            </a:r>
            <a:r>
              <a:rPr lang="zh-CN" altLang="en-US" b="0" dirty="0"/>
              <a:t> </a:t>
            </a:r>
            <a:endParaRPr lang="zh-CN" altLang="en-US" b="0" i="0" u="none" strike="noStrike" baseline="0" dirty="0">
              <a:latin typeface="宋体-简"/>
            </a:endParaRP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56</a:t>
            </a:r>
            <a:r>
              <a:rPr lang="zh-CN" altLang="en-US" b="0" dirty="0"/>
              <a:t>条</a:t>
            </a:r>
          </a:p>
          <a:p>
            <a:pPr marR="0" lvl="1" rtl="0"/>
            <a:r>
              <a:rPr lang="zh-CN" altLang="en-US" b="0" i="0" u="none" strike="noStrike" baseline="0" dirty="0">
                <a:latin typeface="宋体-简"/>
              </a:rPr>
              <a:t>（</a:t>
            </a:r>
            <a:r>
              <a:rPr lang="en-US" altLang="zh-CN" b="0" i="0" u="none" strike="noStrike" baseline="0" dirty="0">
                <a:latin typeface="宋体-简"/>
              </a:rPr>
              <a:t>4</a:t>
            </a:r>
            <a:r>
              <a:rPr lang="zh-CN" altLang="en-US" b="0" i="0" u="none" strike="noStrike" baseline="0" dirty="0">
                <a:latin typeface="宋体-简"/>
              </a:rPr>
              <a:t>）“突发事件发生地的公民应当服从人民政府、居民委员会、村民委员会或者所属单位的指挥和安排，配合人民政府采取的应急处置措施，积极参加应急救援工作，协助维护社会秩序。”</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57</a:t>
            </a:r>
            <a:r>
              <a:rPr lang="zh-CN" altLang="en-US" b="0" dirty="0"/>
              <a:t>条</a:t>
            </a:r>
          </a:p>
          <a:p>
            <a:pPr marR="0" lvl="1" rtl="0"/>
            <a:r>
              <a:rPr lang="zh-CN" altLang="en-US" b="0" i="0" u="none" strike="noStrike" baseline="0" dirty="0">
                <a:latin typeface="宋体-简"/>
              </a:rPr>
              <a:t>（</a:t>
            </a:r>
            <a:r>
              <a:rPr lang="en-US" altLang="zh-CN" b="0" i="0" u="none" strike="noStrike" baseline="0" dirty="0">
                <a:latin typeface="宋体-简"/>
              </a:rPr>
              <a:t>5</a:t>
            </a:r>
            <a:r>
              <a:rPr lang="zh-CN" altLang="en-US" b="0" i="0" u="none" strike="noStrike" baseline="0" dirty="0">
                <a:latin typeface="宋体-简"/>
              </a:rPr>
              <a:t>）“任何单位和个人不得编造、传播有关突发事件事态发展或者应急处置工作的虚假信息。”</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54</a:t>
            </a:r>
            <a:r>
              <a:rPr lang="zh-CN" altLang="en-US" b="0" dirty="0"/>
              <a:t>条</a:t>
            </a:r>
            <a:endParaRPr lang="en-US" altLang="zh-CN" b="0" dirty="0"/>
          </a:p>
        </p:txBody>
      </p:sp>
    </p:spTree>
    <p:extLst>
      <p:ext uri="{BB962C8B-B14F-4D97-AF65-F5344CB8AC3E}">
        <p14:creationId xmlns:p14="http://schemas.microsoft.com/office/powerpoint/2010/main" val="291045611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1FE4D0-E517-420F-A2A1-5EA676E19CA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090089A-CC2D-4ADB-A4D3-7F355F361F31}"/>
              </a:ext>
            </a:extLst>
          </p:cNvPr>
          <p:cNvSpPr>
            <a:spLocks noGrp="1"/>
          </p:cNvSpPr>
          <p:nvPr>
            <p:ph type="body" idx="1"/>
          </p:nvPr>
        </p:nvSpPr>
        <p:spPr/>
        <p:txBody>
          <a:bodyPr>
            <a:normAutofit fontScale="62500" lnSpcReduction="20000"/>
          </a:bodyPr>
          <a:lstStyle/>
          <a:p>
            <a:pPr marR="0" lvl="1" rtl="0"/>
            <a:r>
              <a:rPr lang="zh-CN" altLang="en-US" b="0" i="0" u="none" strike="noStrike" baseline="0" dirty="0">
                <a:latin typeface="宋体-简"/>
              </a:rPr>
              <a:t>（四）事后恢复与重建</a:t>
            </a:r>
          </a:p>
          <a:p>
            <a:pPr marR="0" lvl="1" rtl="0"/>
            <a:r>
              <a:rPr lang="en-US" altLang="zh-CN" b="0" i="0" u="none" strike="noStrike" baseline="0" dirty="0">
                <a:latin typeface="宋体-简"/>
              </a:rPr>
              <a:t>1.“</a:t>
            </a:r>
            <a:r>
              <a:rPr lang="zh-CN" altLang="en-US" b="0" i="0" u="none" strike="noStrike" baseline="0" dirty="0">
                <a:latin typeface="宋体-简"/>
              </a:rPr>
              <a:t>突发事件的威胁和危害得到控制或者消除后，履行统一领导职责或者组织处置突发事件的人民政府应当停止执行依照本法规定采取的应急处置措施，同时采取或者继续实施必要措施，防止发生自然灾害、事故灾难、公共卫生事件的次生、衍生事件或者重新引发社会安全事件。”</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58</a:t>
            </a:r>
            <a:r>
              <a:rPr lang="zh-CN" altLang="en-US" b="0" dirty="0"/>
              <a:t>条</a:t>
            </a:r>
          </a:p>
          <a:p>
            <a:pPr marR="0" lvl="1" rtl="0"/>
            <a:r>
              <a:rPr lang="en-US" altLang="zh-CN" b="0" i="0" u="none" strike="noStrike" baseline="0" dirty="0">
                <a:latin typeface="宋体-简"/>
              </a:rPr>
              <a:t>2.“</a:t>
            </a:r>
            <a:r>
              <a:rPr lang="zh-CN" altLang="en-US" b="0" i="0" u="none" strike="noStrike" baseline="0" dirty="0">
                <a:latin typeface="宋体-简"/>
              </a:rPr>
              <a:t>突发事件应急处置工作结束后，履行统一领导职责的人民政府应当立即组织对突发事件造成的损失进行评估，组织受影响地区尽快恢复生产、生活、工作和社会秩序，制定恢复重建计划，并向上一级人民政府报告。受突发事件影响地区的人民政府应当及时组织和协调公安、交通、铁路、民航、邮电、建设等有关部门恢复社会治安秩序，尽快修复被损坏的交通、通信、供水、排水、供电、供气、供热等公共设施。”</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59</a:t>
            </a:r>
            <a:r>
              <a:rPr lang="zh-CN" altLang="en-US" b="0" dirty="0"/>
              <a:t>条</a:t>
            </a:r>
          </a:p>
          <a:p>
            <a:pPr marR="0" lvl="1" rtl="0"/>
            <a:r>
              <a:rPr lang="en-US" altLang="zh-CN" b="0" i="0" u="none" strike="noStrike" baseline="0" dirty="0">
                <a:latin typeface="宋体-简"/>
              </a:rPr>
              <a:t>3.“</a:t>
            </a:r>
            <a:r>
              <a:rPr lang="zh-CN" altLang="en-US" b="0" i="0" u="none" strike="noStrike" baseline="0" dirty="0">
                <a:latin typeface="宋体-简"/>
              </a:rPr>
              <a:t>受突发事件影响地区的人民政府开展恢复重建工作需要上一级人民政府支持的，可以向上一级人民政府提出请求。上一级人民政府应当根据受影响地区遭受的损失和实际情况，提供资金、物资支持和技术指导，组织其他地区提供资金、物资和人力支援。”</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60</a:t>
            </a:r>
            <a:r>
              <a:rPr lang="zh-CN" altLang="en-US" b="0" dirty="0"/>
              <a:t>条</a:t>
            </a:r>
          </a:p>
          <a:p>
            <a:pPr marR="0" lvl="1" rtl="0"/>
            <a:r>
              <a:rPr lang="en-US" altLang="zh-CN" b="0" i="0" u="none" strike="noStrike" baseline="0" dirty="0">
                <a:latin typeface="宋体-简"/>
              </a:rPr>
              <a:t>4.“</a:t>
            </a:r>
            <a:r>
              <a:rPr lang="zh-CN" altLang="en-US" b="0" i="0" u="none" strike="noStrike" baseline="0" dirty="0">
                <a:latin typeface="宋体-简"/>
              </a:rPr>
              <a:t>国务院根据受突发事件影响地区遭受损失的情况，制定扶持该地区有关行业发展的优惠政策。</a:t>
            </a:r>
          </a:p>
          <a:p>
            <a:pPr marR="0" lvl="1" rtl="0"/>
            <a:r>
              <a:rPr lang="zh-CN" altLang="en-US" b="0" i="0" u="none" strike="noStrike" baseline="0" dirty="0">
                <a:latin typeface="宋体-简"/>
              </a:rPr>
              <a:t>受突发事件影响地区的人民政府应当根据本地区遭受损失的情况，制定救助、补偿、抚慰、抚恤、安置等善后工作计划并组织实施，妥善解决因处置突发事件引发的矛盾和纠纷。公民参加应急救援工作或者协助维护社会秩序期间，其在本单位的工资待遇和福利不变；表现突出、成绩显著的，由县级以上人民政府给予表彰或者奖励。县级以上人民政府对在应急救援工作中伤亡的人员依法给予抚恤。”</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61</a:t>
            </a:r>
            <a:r>
              <a:rPr lang="zh-CN" altLang="en-US" b="0" dirty="0"/>
              <a:t>条</a:t>
            </a:r>
          </a:p>
          <a:p>
            <a:pPr marR="0" lvl="1" rtl="0"/>
            <a:r>
              <a:rPr lang="en-US" altLang="zh-CN" b="0" i="0" u="none" strike="noStrike" baseline="0" dirty="0">
                <a:latin typeface="宋体-简"/>
              </a:rPr>
              <a:t>5.“</a:t>
            </a:r>
            <a:r>
              <a:rPr lang="zh-CN" altLang="en-US" b="0" i="0" u="none" strike="noStrike" baseline="0" dirty="0">
                <a:latin typeface="宋体-简"/>
              </a:rPr>
              <a:t>履行统一领导职责的人民政府应当及时查明突发事件的发生经过和原因，总结突发事件应急处置工作的经验教训，制定改进措施，并向上一级人民政府提出报告。”</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62</a:t>
            </a:r>
            <a:r>
              <a:rPr lang="zh-CN" altLang="en-US" b="0" dirty="0"/>
              <a:t>条</a:t>
            </a:r>
            <a:endParaRPr lang="en-US" altLang="zh-CN" b="0" dirty="0"/>
          </a:p>
        </p:txBody>
      </p:sp>
    </p:spTree>
    <p:extLst>
      <p:ext uri="{BB962C8B-B14F-4D97-AF65-F5344CB8AC3E}">
        <p14:creationId xmlns:p14="http://schemas.microsoft.com/office/powerpoint/2010/main" val="48719948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CE8201-3A8A-4B60-AAD2-CB0CBEA6FF6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DEFB7E7-68E4-4C42-B4DD-85B008CF44E2}"/>
              </a:ext>
            </a:extLst>
          </p:cNvPr>
          <p:cNvSpPr>
            <a:spLocks noGrp="1"/>
          </p:cNvSpPr>
          <p:nvPr>
            <p:ph type="body" idx="1"/>
          </p:nvPr>
        </p:nvSpPr>
        <p:spPr/>
        <p:txBody>
          <a:bodyPr>
            <a:normAutofit fontScale="85000" lnSpcReduction="20000"/>
          </a:bodyPr>
          <a:lstStyle/>
          <a:p>
            <a:pPr marR="0" lvl="0" rtl="0"/>
            <a:r>
              <a:rPr lang="zh-CN" altLang="en-US" b="0" i="0" u="none" strike="noStrike" baseline="0" dirty="0">
                <a:latin typeface="Cambria" panose="02040503050406030204" pitchFamily="18" charset="0"/>
                <a:ea typeface="宋体" panose="02010600030101010101" pitchFamily="2" charset="-122"/>
              </a:rPr>
              <a:t>三、突发事件的法律责任</a:t>
            </a:r>
          </a:p>
          <a:p>
            <a:pPr marR="0" lvl="1" rtl="0"/>
            <a:r>
              <a:rPr lang="zh-CN" altLang="en-US" b="0" i="0" u="none" strike="noStrike" baseline="0" dirty="0">
                <a:latin typeface="宋体-简"/>
              </a:rPr>
              <a:t>（一）各级人民政府和县级以上各级人民政府有关部门违反规定的情形</a:t>
            </a:r>
          </a:p>
          <a:p>
            <a:pPr marR="0" lvl="1" rtl="0"/>
            <a:r>
              <a:rPr lang="zh-CN" altLang="en-US" b="0" i="0" u="none" strike="noStrike" baseline="0" dirty="0">
                <a:latin typeface="宋体-简"/>
              </a:rPr>
              <a:t>地方各级人民政府和县级以上各级人民政府有关部门违反</a:t>
            </a:r>
            <a:r>
              <a:rPr lang="en-US" altLang="zh-CN" b="0" i="0" u="none" strike="noStrike" baseline="0" dirty="0">
                <a:latin typeface="宋体-简"/>
              </a:rPr>
              <a:t>《</a:t>
            </a:r>
            <a:r>
              <a:rPr lang="zh-CN" altLang="en-US" b="0" i="0" u="none" strike="noStrike" baseline="0" dirty="0">
                <a:latin typeface="宋体-简"/>
              </a:rPr>
              <a:t>突发事件应对法</a:t>
            </a:r>
            <a:r>
              <a:rPr lang="en-US" altLang="zh-CN" b="0" i="0" u="none" strike="noStrike" baseline="0" dirty="0">
                <a:latin typeface="宋体-简"/>
              </a:rPr>
              <a:t>》</a:t>
            </a:r>
            <a:r>
              <a:rPr lang="zh-CN" altLang="en-US" b="0" i="0" u="none" strike="noStrike" baseline="0" dirty="0">
                <a:latin typeface="宋体-简"/>
              </a:rPr>
              <a:t>规定，不履行法定职责的，由其上级行政机关或者监察机关责令改正；有下列情形之一的，根据情节对直接负责的主管人员和其他直接责任人员依法给予处分：</a:t>
            </a:r>
          </a:p>
          <a:p>
            <a:pPr marR="0" lvl="1" rtl="0"/>
            <a:r>
              <a:rPr lang="zh-CN" altLang="en-US" b="0" i="0" u="none" strike="noStrike" baseline="0" dirty="0">
                <a:latin typeface="宋体-简"/>
              </a:rPr>
              <a:t>“</a:t>
            </a:r>
            <a:r>
              <a:rPr lang="en-US" altLang="zh-CN" b="0" i="0" u="none" strike="noStrike" baseline="0" dirty="0">
                <a:latin typeface="宋体-简"/>
              </a:rPr>
              <a:t>1.</a:t>
            </a:r>
            <a:r>
              <a:rPr lang="zh-CN" altLang="en-US" b="0" i="0" u="none" strike="noStrike" baseline="0" dirty="0">
                <a:latin typeface="宋体-简"/>
              </a:rPr>
              <a:t>未按规定采取预防措施，导致发生突发事件，或者未采取必要的防范措施，导致发生次生、衍生事件的；</a:t>
            </a:r>
          </a:p>
          <a:p>
            <a:pPr marR="0" lvl="1" rtl="0"/>
            <a:r>
              <a:rPr lang="en-US" altLang="zh-CN" b="0" i="0" u="none" strike="noStrike" baseline="0" dirty="0">
                <a:latin typeface="宋体-简"/>
              </a:rPr>
              <a:t>2.</a:t>
            </a:r>
            <a:r>
              <a:rPr lang="zh-CN" altLang="en-US" b="0" i="0" u="none" strike="noStrike" baseline="0" dirty="0">
                <a:latin typeface="宋体-简"/>
              </a:rPr>
              <a:t>迟报、谎报、瞒报、漏报有关突发事件的信息，或者通报、报送、公布虚假信息，造成后果的；</a:t>
            </a:r>
          </a:p>
          <a:p>
            <a:pPr marR="0" lvl="1" rtl="0"/>
            <a:r>
              <a:rPr lang="en-US" altLang="zh-CN" b="0" i="0" u="none" strike="noStrike" baseline="0" dirty="0">
                <a:latin typeface="宋体-简"/>
              </a:rPr>
              <a:t>3.</a:t>
            </a:r>
            <a:r>
              <a:rPr lang="zh-CN" altLang="en-US" b="0" i="0" u="none" strike="noStrike" baseline="0" dirty="0">
                <a:latin typeface="宋体-简"/>
              </a:rPr>
              <a:t>未按规定及时发布突发事件警报、采取预警期的措施，导致损害发生的；</a:t>
            </a:r>
          </a:p>
          <a:p>
            <a:pPr marR="0" lvl="1" rtl="0"/>
            <a:r>
              <a:rPr lang="en-US" altLang="zh-CN" b="0" i="0" u="none" strike="noStrike" baseline="0" dirty="0">
                <a:latin typeface="宋体-简"/>
              </a:rPr>
              <a:t>4.</a:t>
            </a:r>
            <a:r>
              <a:rPr lang="zh-CN" altLang="en-US" b="0" i="0" u="none" strike="noStrike" baseline="0" dirty="0">
                <a:latin typeface="宋体-简"/>
              </a:rPr>
              <a:t>未按规定及时采取措施处置突发事件或者处置不当，造成后果的；</a:t>
            </a:r>
          </a:p>
          <a:p>
            <a:pPr marR="0" lvl="1" rtl="0"/>
            <a:r>
              <a:rPr lang="en-US" altLang="zh-CN" b="0" i="0" u="none" strike="noStrike" baseline="0" dirty="0">
                <a:latin typeface="宋体-简"/>
              </a:rPr>
              <a:t>5.</a:t>
            </a:r>
            <a:r>
              <a:rPr lang="zh-CN" altLang="en-US" b="0" i="0" u="none" strike="noStrike" baseline="0" dirty="0">
                <a:latin typeface="宋体-简"/>
              </a:rPr>
              <a:t>不服从上级人民政府对突发事件应急处置工作的统一领导、指挥和协调的；</a:t>
            </a:r>
          </a:p>
          <a:p>
            <a:pPr marR="0" lvl="1" rtl="0"/>
            <a:r>
              <a:rPr lang="en-US" altLang="zh-CN" b="0" i="0" u="none" strike="noStrike" baseline="0" dirty="0">
                <a:latin typeface="宋体-简"/>
              </a:rPr>
              <a:t>6.</a:t>
            </a:r>
            <a:r>
              <a:rPr lang="zh-CN" altLang="en-US" b="0" i="0" u="none" strike="noStrike" baseline="0" dirty="0">
                <a:latin typeface="宋体-简"/>
              </a:rPr>
              <a:t>及时组织开展生产自救、恢复重建等善后工作的；</a:t>
            </a:r>
          </a:p>
          <a:p>
            <a:pPr marR="0" lvl="1" rtl="0"/>
            <a:r>
              <a:rPr lang="en-US" altLang="zh-CN" b="0" i="0" u="none" strike="noStrike" baseline="0" dirty="0">
                <a:latin typeface="宋体-简"/>
              </a:rPr>
              <a:t>7.</a:t>
            </a:r>
            <a:r>
              <a:rPr lang="zh-CN" altLang="en-US" b="0" i="0" u="none" strike="noStrike" baseline="0" dirty="0">
                <a:latin typeface="宋体-简"/>
              </a:rPr>
              <a:t>截留、挪用、私分或者变相私分应急救援资金、物资的；</a:t>
            </a:r>
          </a:p>
          <a:p>
            <a:pPr marR="0" lvl="1" rtl="0"/>
            <a:r>
              <a:rPr lang="en-US" altLang="zh-CN" b="0" i="0" u="none" strike="noStrike" baseline="0" dirty="0">
                <a:latin typeface="宋体-简"/>
              </a:rPr>
              <a:t>8.</a:t>
            </a:r>
            <a:r>
              <a:rPr lang="zh-CN" altLang="en-US" b="0" i="0" u="none" strike="noStrike" baseline="0" dirty="0">
                <a:latin typeface="宋体-简"/>
              </a:rPr>
              <a:t>不及时归还征用的单位和个人的财产，或者对被征用财产的单位和个人不按规定给予补偿的。”</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63</a:t>
            </a:r>
            <a:r>
              <a:rPr lang="zh-CN" altLang="en-US" b="0" dirty="0"/>
              <a:t>条</a:t>
            </a:r>
            <a:endParaRPr lang="en-US" altLang="zh-CN" b="0" dirty="0"/>
          </a:p>
        </p:txBody>
      </p:sp>
    </p:spTree>
    <p:extLst>
      <p:ext uri="{BB962C8B-B14F-4D97-AF65-F5344CB8AC3E}">
        <p14:creationId xmlns:p14="http://schemas.microsoft.com/office/powerpoint/2010/main" val="236421789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07B8AA-9C5A-4B1E-B727-A0950D6A2A1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3819D27-B58F-4CBA-AD91-3240F00F18E6}"/>
              </a:ext>
            </a:extLst>
          </p:cNvPr>
          <p:cNvSpPr>
            <a:spLocks noGrp="1"/>
          </p:cNvSpPr>
          <p:nvPr>
            <p:ph type="body" idx="1"/>
          </p:nvPr>
        </p:nvSpPr>
        <p:spPr/>
        <p:txBody>
          <a:bodyPr>
            <a:normAutofit/>
          </a:bodyPr>
          <a:lstStyle/>
          <a:p>
            <a:pPr marR="0" lvl="1" rtl="0"/>
            <a:r>
              <a:rPr lang="zh-CN" altLang="en-US" b="0" i="0" u="none" strike="noStrike" baseline="0" dirty="0">
                <a:latin typeface="宋体-简"/>
              </a:rPr>
              <a:t>（二）有关单位违反规定的情形</a:t>
            </a:r>
          </a:p>
          <a:p>
            <a:pPr marR="0" lvl="1" rtl="0"/>
            <a:r>
              <a:rPr lang="zh-CN" altLang="en-US" b="0" i="0" u="none" strike="noStrike" baseline="0" dirty="0">
                <a:latin typeface="宋体-简"/>
              </a:rPr>
              <a:t>“有关单位有下列情形之一的，由所在地履行统一领导职责的人民政府责令停产停业，暂扣或者吊销许可证或者营业执照，并处五万元以上二十万元以下的罚款；构成违反治安管理行为的，由公安机关依法给予处罚：</a:t>
            </a:r>
          </a:p>
          <a:p>
            <a:pPr marR="0" lvl="1" rtl="0"/>
            <a:r>
              <a:rPr lang="en-US" altLang="zh-CN" b="0" i="0" u="none" strike="noStrike" baseline="0" dirty="0">
                <a:latin typeface="宋体-简"/>
              </a:rPr>
              <a:t>1.</a:t>
            </a:r>
            <a:r>
              <a:rPr lang="zh-CN" altLang="en-US" b="0" i="0" u="none" strike="noStrike" baseline="0" dirty="0">
                <a:latin typeface="宋体-简"/>
              </a:rPr>
              <a:t>未按规定采取预防措施，导致发生严重突发事件的；</a:t>
            </a:r>
          </a:p>
          <a:p>
            <a:pPr marR="0" lvl="1" rtl="0"/>
            <a:r>
              <a:rPr lang="en-US" altLang="zh-CN" b="0" i="0" u="none" strike="noStrike" baseline="0" dirty="0">
                <a:latin typeface="宋体-简"/>
              </a:rPr>
              <a:t>2.</a:t>
            </a:r>
            <a:r>
              <a:rPr lang="zh-CN" altLang="en-US" b="0" i="0" u="none" strike="noStrike" baseline="0" dirty="0">
                <a:latin typeface="宋体-简"/>
              </a:rPr>
              <a:t>未及时消除已发现的可能引发突发事件的隐患，导致发生严重突发事件的；</a:t>
            </a:r>
          </a:p>
          <a:p>
            <a:pPr marR="0" lvl="1" rtl="0"/>
            <a:r>
              <a:rPr lang="en-US" altLang="zh-CN" b="0" i="0" u="none" strike="noStrike" baseline="0" dirty="0">
                <a:latin typeface="宋体-简"/>
              </a:rPr>
              <a:t>3.</a:t>
            </a:r>
            <a:r>
              <a:rPr lang="zh-CN" altLang="en-US" b="0" i="0" u="none" strike="noStrike" baseline="0" dirty="0">
                <a:latin typeface="宋体-简"/>
              </a:rPr>
              <a:t>未做好应急设备、设施日常维护、检测工作，导致发生严重突发事件或者突发事件危害扩大的；</a:t>
            </a:r>
          </a:p>
          <a:p>
            <a:pPr marR="0" lvl="1" rtl="0"/>
            <a:r>
              <a:rPr lang="en-US" altLang="zh-CN" b="0" i="0" u="none" strike="noStrike" baseline="0" dirty="0">
                <a:latin typeface="宋体-简"/>
              </a:rPr>
              <a:t>4.</a:t>
            </a:r>
            <a:r>
              <a:rPr lang="zh-CN" altLang="en-US" b="0" i="0" u="none" strike="noStrike" baseline="0" dirty="0">
                <a:latin typeface="宋体-简"/>
              </a:rPr>
              <a:t>突发事件发生后，不及时组织开展应急救援工作，造成严重后果的。”</a:t>
            </a:r>
          </a:p>
          <a:p>
            <a:pPr lvl="2"/>
            <a:r>
              <a:rPr lang="zh-CN" altLang="en-US" b="0" dirty="0"/>
              <a:t> </a:t>
            </a:r>
            <a:r>
              <a:rPr lang="en-US" altLang="zh-CN" b="0" dirty="0"/>
              <a:t>《</a:t>
            </a:r>
            <a:r>
              <a:rPr lang="zh-CN" altLang="en-US" b="0" dirty="0"/>
              <a:t>中华人民共和国突发事件应对法</a:t>
            </a:r>
            <a:r>
              <a:rPr lang="en-US" altLang="zh-CN" b="0" dirty="0"/>
              <a:t>》</a:t>
            </a:r>
            <a:r>
              <a:rPr lang="zh-CN" altLang="en-US" b="0" dirty="0"/>
              <a:t>第</a:t>
            </a:r>
            <a:r>
              <a:rPr lang="en-US" altLang="zh-CN" b="0" dirty="0"/>
              <a:t>64</a:t>
            </a:r>
            <a:r>
              <a:rPr lang="zh-CN" altLang="en-US" b="0" dirty="0"/>
              <a:t>条</a:t>
            </a:r>
            <a:endParaRPr lang="en-US" altLang="zh-CN" b="0" dirty="0"/>
          </a:p>
        </p:txBody>
      </p:sp>
    </p:spTree>
    <p:extLst>
      <p:ext uri="{BB962C8B-B14F-4D97-AF65-F5344CB8AC3E}">
        <p14:creationId xmlns:p14="http://schemas.microsoft.com/office/powerpoint/2010/main" val="325391213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07EB26-81E8-4D7D-B717-9278A42B0F7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42177AC-B2D5-4B3B-AC43-67B4630901D3}"/>
              </a:ext>
            </a:extLst>
          </p:cNvPr>
          <p:cNvSpPr>
            <a:spLocks noGrp="1"/>
          </p:cNvSpPr>
          <p:nvPr>
            <p:ph type="body" idx="1"/>
          </p:nvPr>
        </p:nvSpPr>
        <p:spPr/>
        <p:txBody>
          <a:bodyPr>
            <a:normAutofit fontScale="92500" lnSpcReduction="20000"/>
          </a:bodyPr>
          <a:lstStyle/>
          <a:p>
            <a:pPr marR="0" lvl="1" rtl="0"/>
            <a:r>
              <a:rPr lang="zh-CN" altLang="en-US" b="0" i="0" u="none" strike="noStrike" baseline="0">
                <a:latin typeface="宋体-简"/>
              </a:rPr>
              <a:t>（三）其他违反情形</a:t>
            </a:r>
          </a:p>
          <a:p>
            <a:pPr marR="0" lvl="1" rtl="0"/>
            <a:r>
              <a:rPr lang="en-US" altLang="zh-CN" b="0" i="0" u="none" strike="noStrike" baseline="0">
                <a:latin typeface="宋体-简"/>
              </a:rPr>
              <a:t>1.“</a:t>
            </a:r>
            <a:r>
              <a:rPr lang="zh-CN" altLang="en-US" b="0" i="0" u="none" strike="noStrike" baseline="0">
                <a:latin typeface="宋体-简"/>
              </a:rPr>
              <a:t>编造并传播有关突发事件事态发展或者应急处置工作的虚假信息，或者明知是有关突发事件事态发展或者应急处置工作的虚假信息而进行传播的，责令改正，给予警告；造成严重后果的，依法暂停其业务活动或者吊销其执业许可证；负有直接责任的人员是国家工作人员的，还应当对其依法给予处分；构成违反治安管理行为的，由公安机关依法给予处罚。”</a:t>
            </a:r>
          </a:p>
          <a:p>
            <a:pPr lvl="2"/>
            <a:r>
              <a:rPr lang="zh-CN" altLang="en-US" b="0"/>
              <a:t> </a:t>
            </a:r>
            <a:r>
              <a:rPr lang="en-US" altLang="zh-CN" b="0"/>
              <a:t>《</a:t>
            </a:r>
            <a:r>
              <a:rPr lang="zh-CN" altLang="en-US" b="0"/>
              <a:t>中华人民共和国突发事件应对法</a:t>
            </a:r>
            <a:r>
              <a:rPr lang="en-US" altLang="zh-CN" b="0"/>
              <a:t>》</a:t>
            </a:r>
            <a:r>
              <a:rPr lang="zh-CN" altLang="en-US" b="0"/>
              <a:t>第</a:t>
            </a:r>
            <a:r>
              <a:rPr lang="en-US" altLang="zh-CN" b="0"/>
              <a:t>65</a:t>
            </a:r>
            <a:r>
              <a:rPr lang="zh-CN" altLang="en-US" b="0"/>
              <a:t>条</a:t>
            </a:r>
          </a:p>
          <a:p>
            <a:pPr marR="0" lvl="1" rtl="0"/>
            <a:r>
              <a:rPr lang="en-US" altLang="zh-CN" b="0" i="0" u="none" strike="noStrike" baseline="0">
                <a:latin typeface="宋体-简"/>
              </a:rPr>
              <a:t>2.“</a:t>
            </a:r>
            <a:r>
              <a:rPr lang="zh-CN" altLang="en-US" b="0" i="0" u="none" strike="noStrike" baseline="0">
                <a:latin typeface="宋体-简"/>
              </a:rPr>
              <a:t>单位或者个人违反本法规定，不服从所在地人民政府及其有关部门发布的决定、命令或者不配合其依法采取的措施，构成违反治安管理行为的，由公安机关依法给予处罚。”</a:t>
            </a:r>
          </a:p>
          <a:p>
            <a:pPr lvl="2"/>
            <a:r>
              <a:rPr lang="zh-CN" altLang="en-US" b="0"/>
              <a:t> </a:t>
            </a:r>
            <a:r>
              <a:rPr lang="en-US" altLang="zh-CN" b="0"/>
              <a:t>《</a:t>
            </a:r>
            <a:r>
              <a:rPr lang="zh-CN" altLang="en-US" b="0"/>
              <a:t>中华人民共和国突发事件应对法</a:t>
            </a:r>
            <a:r>
              <a:rPr lang="en-US" altLang="zh-CN" b="0"/>
              <a:t>》</a:t>
            </a:r>
            <a:r>
              <a:rPr lang="zh-CN" altLang="en-US" b="0"/>
              <a:t>第</a:t>
            </a:r>
            <a:r>
              <a:rPr lang="en-US" altLang="zh-CN" b="0"/>
              <a:t>66</a:t>
            </a:r>
            <a:r>
              <a:rPr lang="zh-CN" altLang="en-US" b="0"/>
              <a:t>条</a:t>
            </a:r>
          </a:p>
          <a:p>
            <a:pPr marR="0" lvl="1" rtl="0"/>
            <a:r>
              <a:rPr lang="en-US" altLang="zh-CN" b="0" i="0" u="none" strike="noStrike" baseline="0">
                <a:latin typeface="宋体-简"/>
              </a:rPr>
              <a:t>3.“</a:t>
            </a:r>
            <a:r>
              <a:rPr lang="zh-CN" altLang="en-US" b="0" i="0" u="none" strike="noStrike" baseline="0">
                <a:latin typeface="宋体-简"/>
              </a:rPr>
              <a:t>单位或者个人违反本法规定，导致突发事件发生或者危害扩大，给他人人身、财产造成损害的，应当依法承担民事责任。”</a:t>
            </a:r>
          </a:p>
          <a:p>
            <a:pPr lvl="2"/>
            <a:r>
              <a:rPr lang="zh-CN" altLang="en-US" b="0"/>
              <a:t> </a:t>
            </a:r>
            <a:r>
              <a:rPr lang="en-US" altLang="zh-CN" b="0"/>
              <a:t>《</a:t>
            </a:r>
            <a:r>
              <a:rPr lang="zh-CN" altLang="en-US" b="0"/>
              <a:t>中华人民共和国突发事件应对法</a:t>
            </a:r>
            <a:r>
              <a:rPr lang="en-US" altLang="zh-CN" b="0"/>
              <a:t>》</a:t>
            </a:r>
            <a:r>
              <a:rPr lang="zh-CN" altLang="en-US" b="0"/>
              <a:t>第</a:t>
            </a:r>
            <a:r>
              <a:rPr lang="en-US" altLang="zh-CN" b="0"/>
              <a:t>67</a:t>
            </a:r>
            <a:r>
              <a:rPr lang="zh-CN" altLang="en-US" b="0"/>
              <a:t>条</a:t>
            </a:r>
          </a:p>
          <a:p>
            <a:pPr marR="0" lvl="1" rtl="0"/>
            <a:r>
              <a:rPr lang="en-US" altLang="zh-CN" b="0" i="0" u="none" strike="noStrike" baseline="0">
                <a:latin typeface="宋体-简"/>
              </a:rPr>
              <a:t>4.“</a:t>
            </a:r>
            <a:r>
              <a:rPr lang="zh-CN" altLang="en-US" b="0" i="0" u="none" strike="noStrike" baseline="0">
                <a:latin typeface="宋体-简"/>
              </a:rPr>
              <a:t>违反法律规定构成犯罪的，应依法追究刑事责任。”</a:t>
            </a:r>
          </a:p>
          <a:p>
            <a:pPr lvl="2"/>
            <a:r>
              <a:rPr lang="zh-CN" altLang="en-US" b="0"/>
              <a:t> </a:t>
            </a:r>
            <a:r>
              <a:rPr lang="en-US" altLang="zh-CN" b="0"/>
              <a:t>《</a:t>
            </a:r>
            <a:r>
              <a:rPr lang="zh-CN" altLang="en-US" b="0"/>
              <a:t>中华人民共和国突发事件应对法</a:t>
            </a:r>
            <a:r>
              <a:rPr lang="en-US" altLang="zh-CN" b="0"/>
              <a:t>》</a:t>
            </a:r>
            <a:r>
              <a:rPr lang="zh-CN" altLang="en-US" b="0"/>
              <a:t>第</a:t>
            </a:r>
            <a:r>
              <a:rPr lang="en-US" altLang="zh-CN" b="0"/>
              <a:t>68</a:t>
            </a:r>
            <a:r>
              <a:rPr lang="zh-CN" altLang="en-US" b="0"/>
              <a:t>条</a:t>
            </a:r>
            <a:endParaRPr lang="zh-CN" altLang="en-US"/>
          </a:p>
        </p:txBody>
      </p:sp>
    </p:spTree>
    <p:extLst>
      <p:ext uri="{BB962C8B-B14F-4D97-AF65-F5344CB8AC3E}">
        <p14:creationId xmlns:p14="http://schemas.microsoft.com/office/powerpoint/2010/main" val="253750830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65A985-49E2-4395-9632-F334EE11E024}"/>
              </a:ext>
            </a:extLst>
          </p:cNvPr>
          <p:cNvSpPr>
            <a:spLocks noGrp="1"/>
          </p:cNvSpPr>
          <p:nvPr>
            <p:ph type="title"/>
          </p:nvPr>
        </p:nvSpPr>
        <p:spPr/>
        <p:txBody>
          <a:bodyPr/>
          <a:lstStyle/>
          <a:p>
            <a:pPr marR="0" rtl="0"/>
            <a:r>
              <a:rPr lang="zh-CN" altLang="en-US" b="0" i="0" u="none" strike="noStrike" kern="2200" baseline="0" dirty="0">
                <a:latin typeface="宋体-简"/>
              </a:rPr>
              <a:t>思考题：</a:t>
            </a:r>
          </a:p>
        </p:txBody>
      </p:sp>
      <p:sp>
        <p:nvSpPr>
          <p:cNvPr id="3" name="文本占位符 2">
            <a:extLst>
              <a:ext uri="{FF2B5EF4-FFF2-40B4-BE49-F238E27FC236}">
                <a16:creationId xmlns:a16="http://schemas.microsoft.com/office/drawing/2014/main" id="{0C69B0EC-8AA1-4FDE-B770-90AEA3E07A38}"/>
              </a:ext>
            </a:extLst>
          </p:cNvPr>
          <p:cNvSpPr>
            <a:spLocks noGrp="1"/>
          </p:cNvSpPr>
          <p:nvPr>
            <p:ph type="body" idx="1"/>
          </p:nvPr>
        </p:nvSpPr>
        <p:spPr/>
        <p:txBody>
          <a:bodyPr/>
          <a:lstStyle/>
          <a:p>
            <a:pPr marR="0" lvl="1" rtl="0"/>
            <a:r>
              <a:rPr lang="en-US" altLang="zh-CN" b="0" i="0" u="none" strike="noStrike" baseline="0" dirty="0">
                <a:latin typeface="宋体-简"/>
              </a:rPr>
              <a:t>1</a:t>
            </a:r>
            <a:r>
              <a:rPr lang="zh-CN" altLang="en-US" b="0" i="0" u="none" strike="noStrike" baseline="0" dirty="0">
                <a:latin typeface="宋体-简"/>
              </a:rPr>
              <a:t>、人民调解的原则是什么？</a:t>
            </a:r>
          </a:p>
          <a:p>
            <a:pPr marR="0" lvl="1" rtl="0"/>
            <a:r>
              <a:rPr lang="en-US" altLang="zh-CN" b="0" i="0" u="none" strike="noStrike" baseline="0" dirty="0">
                <a:latin typeface="宋体-简"/>
              </a:rPr>
              <a:t>2</a:t>
            </a:r>
            <a:r>
              <a:rPr lang="zh-CN" altLang="en-US" b="0" i="0" u="none" strike="noStrike" baseline="0" dirty="0">
                <a:latin typeface="宋体-简"/>
              </a:rPr>
              <a:t>、当事人在调解中的权利和义务有哪些？</a:t>
            </a:r>
          </a:p>
          <a:p>
            <a:pPr marR="0" lvl="1" rtl="0"/>
            <a:r>
              <a:rPr lang="en-US" altLang="zh-CN" b="0" i="0" u="none" strike="noStrike" baseline="0" dirty="0">
                <a:latin typeface="宋体-简"/>
              </a:rPr>
              <a:t>3</a:t>
            </a:r>
            <a:r>
              <a:rPr lang="zh-CN" altLang="en-US" b="0" i="0" u="none" strike="noStrike" baseline="0" dirty="0">
                <a:latin typeface="宋体-简"/>
              </a:rPr>
              <a:t>、信访的对象和渠道分别包括哪些？</a:t>
            </a:r>
          </a:p>
          <a:p>
            <a:pPr marR="0" lvl="1" rtl="0"/>
            <a:r>
              <a:rPr lang="en-US" altLang="zh-CN" b="0" i="0" u="none" strike="noStrike" baseline="0" dirty="0">
                <a:latin typeface="宋体-简"/>
              </a:rPr>
              <a:t>4</a:t>
            </a:r>
            <a:r>
              <a:rPr lang="zh-CN" altLang="en-US" b="0" i="0" u="none" strike="noStrike" baseline="0" dirty="0">
                <a:latin typeface="宋体-简"/>
              </a:rPr>
              <a:t>、突发事件应对的过程和方法是什么？</a:t>
            </a:r>
          </a:p>
        </p:txBody>
      </p:sp>
    </p:spTree>
    <p:extLst>
      <p:ext uri="{BB962C8B-B14F-4D97-AF65-F5344CB8AC3E}">
        <p14:creationId xmlns:p14="http://schemas.microsoft.com/office/powerpoint/2010/main" val="35412446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DE5E312-021A-41C0-AC2C-BC607E93387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2193B90-99D8-452D-815B-63E27FBAAD38}"/>
              </a:ext>
            </a:extLst>
          </p:cNvPr>
          <p:cNvSpPr>
            <a:spLocks noGrp="1"/>
          </p:cNvSpPr>
          <p:nvPr>
            <p:ph type="body" idx="1"/>
          </p:nvPr>
        </p:nvSpPr>
        <p:spPr/>
        <p:txBody>
          <a:bodyPr>
            <a:normAutofit/>
          </a:bodyPr>
          <a:lstStyle/>
          <a:p>
            <a:pPr marR="0" lvl="0" rtl="0"/>
            <a:r>
              <a:rPr lang="zh-CN" altLang="en-US" b="0" i="0" u="none" strike="noStrike" baseline="0" dirty="0">
                <a:latin typeface="宋体-简"/>
              </a:rPr>
              <a:t>三、人民调解的原则</a:t>
            </a:r>
          </a:p>
          <a:p>
            <a:pPr marR="0" lvl="1" rtl="0"/>
            <a:r>
              <a:rPr lang="zh-CN" altLang="en-US" b="0" i="0" u="none" strike="noStrike" baseline="0" dirty="0">
                <a:latin typeface="宋体-简"/>
              </a:rPr>
              <a:t>“人民调解委员会依据法律、法规、政策对民问纠纷进行调解，法律、法规、政策没有明确规定的，依据社会公德进行调解。”人民调解的基本原则是从人民调解的实践经验中总结出来的对调解工作具有普遍指导意义的和行为准则，表明人民调解的群众性、民主性、自治性和法制性。</a:t>
            </a:r>
            <a:r>
              <a:rPr lang="en-US" altLang="zh-CN" b="0" i="0" u="none" strike="noStrike" baseline="0" dirty="0">
                <a:latin typeface="宋体-简"/>
              </a:rPr>
              <a:t>《</a:t>
            </a:r>
            <a:r>
              <a:rPr lang="zh-CN" altLang="en-US" b="0" i="0" u="none" strike="noStrike" baseline="0" dirty="0">
                <a:latin typeface="宋体-简"/>
              </a:rPr>
              <a:t>人民调解法</a:t>
            </a:r>
            <a:r>
              <a:rPr lang="en-US" altLang="zh-CN" b="0" i="0" u="none" strike="noStrike" baseline="0" dirty="0">
                <a:latin typeface="宋体-简"/>
              </a:rPr>
              <a:t>》</a:t>
            </a:r>
            <a:r>
              <a:rPr lang="zh-CN" altLang="en-US" b="0" i="0" u="none" strike="noStrike" baseline="0" dirty="0">
                <a:latin typeface="宋体-简"/>
              </a:rPr>
              <a:t>规定，“人民调解委员会调解民间纠纷，应当遵循当事人自愿平等，不违背法律法规政策，尊重当事人权利三项原则。”</a:t>
            </a:r>
            <a:endParaRPr lang="en-US" altLang="zh-CN" b="0" i="0" u="none" strike="noStrike" baseline="0" dirty="0">
              <a:latin typeface="宋体-简"/>
            </a:endParaRPr>
          </a:p>
        </p:txBody>
      </p:sp>
    </p:spTree>
    <p:extLst>
      <p:ext uri="{BB962C8B-B14F-4D97-AF65-F5344CB8AC3E}">
        <p14:creationId xmlns:p14="http://schemas.microsoft.com/office/powerpoint/2010/main" val="38379207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5E0407-0F57-44D3-9EFD-DB1CCB2D74E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65AA6B0-C28E-4008-AE3F-223D3434BEA3}"/>
              </a:ext>
            </a:extLst>
          </p:cNvPr>
          <p:cNvSpPr>
            <a:spLocks noGrp="1"/>
          </p:cNvSpPr>
          <p:nvPr>
            <p:ph type="body" idx="1"/>
          </p:nvPr>
        </p:nvSpPr>
        <p:spPr/>
        <p:txBody>
          <a:bodyPr>
            <a:normAutofit fontScale="77500" lnSpcReduction="20000"/>
          </a:bodyPr>
          <a:lstStyle/>
          <a:p>
            <a:pPr marR="0" lvl="1" rtl="0"/>
            <a:r>
              <a:rPr lang="en-US" altLang="zh-CN" b="0" i="0" u="none" strike="noStrike" baseline="0" dirty="0">
                <a:latin typeface="宋体-简"/>
              </a:rPr>
              <a:t>1.</a:t>
            </a:r>
            <a:r>
              <a:rPr lang="zh-CN" altLang="en-US" b="0" i="0" u="none" strike="noStrike" baseline="0" dirty="0">
                <a:latin typeface="宋体-简"/>
              </a:rPr>
              <a:t>自愿平等原则。</a:t>
            </a:r>
          </a:p>
          <a:p>
            <a:pPr marR="0" lvl="1" rtl="0"/>
            <a:r>
              <a:rPr lang="zh-CN" altLang="en-US" b="0" i="0" u="none" strike="noStrike" baseline="0" dirty="0">
                <a:latin typeface="宋体-简"/>
              </a:rPr>
              <a:t>“人民调解应当在当事人自愿、平等的基础上进行，当事人享有充分的意思自治，不受任何强迫、歧视。”这一原则体现在调解活动的始终。调解纠纷必须双方愿意、调解协议必须双方一致同意、协议履行与否必须当事人自愿。</a:t>
            </a:r>
          </a:p>
          <a:p>
            <a:pPr lvl="2"/>
            <a:r>
              <a:rPr lang="zh-CN" altLang="en-US" b="0" dirty="0"/>
              <a:t> </a:t>
            </a:r>
            <a:r>
              <a:rPr lang="en-US" altLang="zh-CN" b="0" dirty="0"/>
              <a:t>《</a:t>
            </a:r>
            <a:r>
              <a:rPr lang="zh-CN" altLang="en-US" b="0" dirty="0"/>
              <a:t>司法部关于印发</a:t>
            </a:r>
            <a:r>
              <a:rPr lang="en-US" altLang="zh-CN" b="0" dirty="0"/>
              <a:t>《</a:t>
            </a:r>
            <a:r>
              <a:rPr lang="zh-CN" altLang="en-US" b="0" dirty="0"/>
              <a:t>＜中华人民共和国人民调解法＞宣传提纲</a:t>
            </a:r>
            <a:r>
              <a:rPr lang="en-US" altLang="zh-CN" b="0" dirty="0"/>
              <a:t>》</a:t>
            </a:r>
            <a:r>
              <a:rPr lang="zh-CN" altLang="en-US" b="0" dirty="0"/>
              <a:t>的通知</a:t>
            </a:r>
            <a:r>
              <a:rPr lang="en-US" altLang="zh-CN" b="0" dirty="0"/>
              <a:t>》</a:t>
            </a:r>
          </a:p>
          <a:p>
            <a:pPr marR="0" lvl="1" rtl="0"/>
            <a:r>
              <a:rPr lang="en-US" altLang="zh-CN" b="0" i="0" u="none" strike="noStrike" baseline="0" dirty="0">
                <a:latin typeface="宋体-简"/>
              </a:rPr>
              <a:t>2.</a:t>
            </a:r>
            <a:r>
              <a:rPr lang="zh-CN" altLang="en-US" b="0" i="0" u="none" strike="noStrike" baseline="0" dirty="0">
                <a:latin typeface="宋体-简"/>
              </a:rPr>
              <a:t>不违背法律法规政策原则。</a:t>
            </a:r>
          </a:p>
          <a:p>
            <a:pPr marR="0" lvl="1" rtl="0"/>
            <a:r>
              <a:rPr lang="zh-CN" altLang="en-US" b="0" i="0" u="none" strike="noStrike" baseline="0" dirty="0">
                <a:latin typeface="宋体-简"/>
              </a:rPr>
              <a:t>“人民调解是中国特色社会主义法律制度的组成部分，国家的法律、法规和政策是人民调解组织调解民间纠纷的主要依据。民间纠纷的内容主要涉及当事人有权自行处分的人身、财产权益。因此，在不违背法律、法规和国家政策的前提下，可以依照社会公德、村规民约、公序良俗、行业惯例进行调解。”</a:t>
            </a:r>
          </a:p>
          <a:p>
            <a:pPr lvl="2"/>
            <a:r>
              <a:rPr lang="zh-CN" altLang="en-US" b="0" dirty="0"/>
              <a:t> </a:t>
            </a:r>
            <a:r>
              <a:rPr lang="en-US" altLang="zh-CN" b="0" dirty="0"/>
              <a:t>《</a:t>
            </a:r>
            <a:r>
              <a:rPr lang="zh-CN" altLang="en-US" b="0" dirty="0"/>
              <a:t>司法部关于印发</a:t>
            </a:r>
            <a:r>
              <a:rPr lang="en-US" altLang="zh-CN" b="0" dirty="0"/>
              <a:t>《</a:t>
            </a:r>
            <a:r>
              <a:rPr lang="zh-CN" altLang="en-US" b="0" dirty="0"/>
              <a:t>＜中华人民共和国人民调解法＞宣传提纲</a:t>
            </a:r>
            <a:r>
              <a:rPr lang="en-US" altLang="zh-CN" b="0" dirty="0"/>
              <a:t>》</a:t>
            </a:r>
            <a:r>
              <a:rPr lang="zh-CN" altLang="en-US" b="0" dirty="0"/>
              <a:t>的通知</a:t>
            </a:r>
            <a:r>
              <a:rPr lang="en-US" altLang="zh-CN" b="0" dirty="0"/>
              <a:t>》</a:t>
            </a:r>
          </a:p>
          <a:p>
            <a:pPr marR="0" lvl="1" rtl="0"/>
            <a:r>
              <a:rPr lang="en-US" altLang="zh-CN" b="0" i="0" u="none" strike="noStrike" baseline="0" dirty="0">
                <a:latin typeface="宋体-简"/>
              </a:rPr>
              <a:t>3.</a:t>
            </a:r>
            <a:r>
              <a:rPr lang="zh-CN" altLang="en-US" b="0" i="0" u="none" strike="noStrike" baseline="0" dirty="0">
                <a:latin typeface="宋体-简"/>
              </a:rPr>
              <a:t>尊重当事人权利原则。</a:t>
            </a:r>
          </a:p>
          <a:p>
            <a:pPr marR="0" lvl="1" rtl="0"/>
            <a:r>
              <a:rPr lang="zh-CN" altLang="en-US" b="0" i="0" u="none" strike="noStrike" baseline="0" dirty="0">
                <a:latin typeface="宋体-简"/>
              </a:rPr>
              <a:t>这里的权利，既包括“当事人的实体权利，也包括当事人通过仲裁、行政、司法等途径解决纠纷、要求救济的程序权利。人民调解是化解矛盾纠纷的有效机制，但并不是唯一机制。”经调解达成或未达成调解协议，双方当事人均可再向法院起诉。不得因调解而阻止当事人依法通过仲裁、行政、司法等途径维护自己的权利。尊重当事人权利原则是</a:t>
            </a:r>
            <a:r>
              <a:rPr lang="zh-CN" altLang="en-US" b="0" i="0" u="none" strike="noStrike" baseline="0" dirty="0">
                <a:latin typeface="宋体-简"/>
                <a:hlinkClick r:id="rId2" tooltip="人民调解"/>
              </a:rPr>
              <a:t>人民调解的保障，也是自愿平等原则的延伸。</a:t>
            </a:r>
          </a:p>
          <a:p>
            <a:pPr lvl="2"/>
            <a:r>
              <a:rPr lang="zh-CN" altLang="en-US" b="0" dirty="0"/>
              <a:t> </a:t>
            </a:r>
            <a:r>
              <a:rPr lang="en-US" altLang="zh-CN" b="0" dirty="0"/>
              <a:t>《</a:t>
            </a:r>
            <a:r>
              <a:rPr lang="zh-CN" altLang="en-US" b="0" dirty="0"/>
              <a:t>司法部关于印发</a:t>
            </a:r>
            <a:r>
              <a:rPr lang="en-US" altLang="zh-CN" b="0" dirty="0"/>
              <a:t>《</a:t>
            </a:r>
            <a:r>
              <a:rPr lang="zh-CN" altLang="en-US" b="0" dirty="0"/>
              <a:t>＜中华人民共和国人民调解法＞宣传提纲</a:t>
            </a:r>
            <a:r>
              <a:rPr lang="en-US" altLang="zh-CN" b="0" dirty="0"/>
              <a:t>》</a:t>
            </a:r>
            <a:r>
              <a:rPr lang="zh-CN" altLang="en-US" b="0" dirty="0"/>
              <a:t>的通知</a:t>
            </a:r>
            <a:r>
              <a:rPr lang="en-US" altLang="zh-CN" b="0" dirty="0"/>
              <a:t>》</a:t>
            </a:r>
          </a:p>
          <a:p>
            <a:pPr marR="0" lvl="1" rtl="0"/>
            <a:r>
              <a:rPr lang="zh-CN" altLang="en-US" b="0" i="0" u="none" strike="noStrike" baseline="0" dirty="0">
                <a:latin typeface="宋体-简"/>
              </a:rPr>
              <a:t>同时，</a:t>
            </a:r>
            <a:r>
              <a:rPr lang="en-US" altLang="zh-CN" b="0" i="0" u="none" strike="noStrike" baseline="0" dirty="0">
                <a:latin typeface="宋体-简"/>
              </a:rPr>
              <a:t>《</a:t>
            </a:r>
            <a:r>
              <a:rPr lang="zh-CN" altLang="en-US" b="0" i="0" u="none" strike="noStrike" baseline="0" dirty="0">
                <a:latin typeface="宋体-简"/>
              </a:rPr>
              <a:t>人民调解法</a:t>
            </a:r>
            <a:r>
              <a:rPr lang="en-US" altLang="zh-CN" b="0" i="0" u="none" strike="noStrike" baseline="0" dirty="0">
                <a:latin typeface="宋体-简"/>
              </a:rPr>
              <a:t>》</a:t>
            </a:r>
            <a:r>
              <a:rPr lang="zh-CN" altLang="en-US" b="0" i="0" u="none" strike="noStrike" baseline="0" dirty="0">
                <a:latin typeface="宋体-简"/>
              </a:rPr>
              <a:t>规定，“人民调解委员会调解民间纠纷，不收取任何费用。”与人民调解三项原则一样，“人民调解不收费制度也是人民调解工作必须遵循的一项基本制度”。</a:t>
            </a:r>
          </a:p>
        </p:txBody>
      </p:sp>
    </p:spTree>
    <p:extLst>
      <p:ext uri="{BB962C8B-B14F-4D97-AF65-F5344CB8AC3E}">
        <p14:creationId xmlns:p14="http://schemas.microsoft.com/office/powerpoint/2010/main" val="31184309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学院主题（宽）">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学院PPT(宽屏）</Template>
  <TotalTime>120</TotalTime>
  <Words>13969</Words>
  <Application>Microsoft Office PowerPoint</Application>
  <PresentationFormat>宽屏</PresentationFormat>
  <Paragraphs>386</Paragraphs>
  <Slides>79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79</vt:i4>
      </vt:variant>
    </vt:vector>
  </HeadingPairs>
  <TitlesOfParts>
    <vt:vector size="90" baseType="lpstr">
      <vt:lpstr>ËÎÌå-¼ò</vt:lpstr>
      <vt:lpstr>仿宋_GB2312</vt:lpstr>
      <vt:lpstr>黑体</vt:lpstr>
      <vt:lpstr>宋体</vt:lpstr>
      <vt:lpstr>宋体-简</vt:lpstr>
      <vt:lpstr>Cambria</vt:lpstr>
      <vt:lpstr>Lucida Sans Unicode</vt:lpstr>
      <vt:lpstr>Verdana</vt:lpstr>
      <vt:lpstr>Wingdings 2</vt:lpstr>
      <vt:lpstr>Wingdings 3</vt:lpstr>
      <vt:lpstr>学院主题（宽）</vt:lpstr>
      <vt:lpstr>第九章 人民调解、信访工作和突发事件应对的法规与政策</vt:lpstr>
      <vt:lpstr>PowerPoint 演示文稿</vt:lpstr>
      <vt:lpstr>第一节 人民调解法规与政策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信访工作法规与政策</vt:lpstr>
      <vt:lpstr>PowerPoint 演示文稿</vt:lpstr>
      <vt:lpstr>PowerPoint 演示文稿</vt:lpstr>
      <vt:lpstr>PowerPoint 演示文稿</vt:lpstr>
      <vt:lpstr>PowerPoint 演示文稿</vt:lpstr>
      <vt:lpstr>PowerPoint 演示文稿</vt:lpstr>
      <vt:lpstr> （三）信访的渠道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突发事件应对的法规与政策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第九章 人民调解、信访工作和突发事件应对的法规与政策</dc:title>
  <dc:creator>HSW</dc:creator>
  <cp:lastModifiedBy>HSW</cp:lastModifiedBy>
  <cp:revision>4</cp:revision>
  <dcterms:created xsi:type="dcterms:W3CDTF">2024-04-29T03:16:18Z</dcterms:created>
  <dcterms:modified xsi:type="dcterms:W3CDTF">2024-04-30T11:35:44Z</dcterms:modified>
</cp:coreProperties>
</file>