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60" r:id="rId2"/>
    <p:sldId id="264" r:id="rId3"/>
    <p:sldId id="271" r:id="rId4"/>
    <p:sldId id="263" r:id="rId5"/>
    <p:sldId id="262" r:id="rId6"/>
    <p:sldId id="305" r:id="rId7"/>
    <p:sldId id="307" r:id="rId8"/>
    <p:sldId id="306" r:id="rId9"/>
    <p:sldId id="308" r:id="rId10"/>
    <p:sldId id="309" r:id="rId11"/>
    <p:sldId id="310" r:id="rId12"/>
    <p:sldId id="311" r:id="rId13"/>
    <p:sldId id="312" r:id="rId14"/>
    <p:sldId id="313" r:id="rId15"/>
    <p:sldId id="314" r:id="rId16"/>
    <p:sldId id="315" r:id="rId17"/>
    <p:sldId id="316" r:id="rId18"/>
    <p:sldId id="318" r:id="rId19"/>
    <p:sldId id="317" r:id="rId20"/>
    <p:sldId id="266" r:id="rId21"/>
    <p:sldId id="295" r:id="rId22"/>
    <p:sldId id="304"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171" autoAdjust="0"/>
  </p:normalViewPr>
  <p:slideViewPr>
    <p:cSldViewPr snapToGrid="0">
      <p:cViewPr varScale="1">
        <p:scale>
          <a:sx n="68" d="100"/>
          <a:sy n="68" d="100"/>
        </p:scale>
        <p:origin x="792" y="4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472082-2E47-41E0-8670-578065FB09B4}" type="datetimeFigureOut">
              <a:rPr lang="zh-CN" altLang="en-US" smtClean="0"/>
              <a:t>2020/9/7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3B9A12-F344-451B-9445-1BC31D1A0372}" type="slidenum">
              <a:rPr lang="zh-CN" altLang="en-US" smtClean="0"/>
              <a:t>‹#›</a:t>
            </a:fld>
            <a:endParaRPr lang="zh-CN" altLang="en-US"/>
          </a:p>
        </p:txBody>
      </p:sp>
    </p:spTree>
    <p:extLst>
      <p:ext uri="{BB962C8B-B14F-4D97-AF65-F5344CB8AC3E}">
        <p14:creationId xmlns:p14="http://schemas.microsoft.com/office/powerpoint/2010/main" val="3338112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1</a:t>
            </a:fld>
            <a:endParaRPr lang="zh-CN" altLang="en-US"/>
          </a:p>
        </p:txBody>
      </p:sp>
    </p:spTree>
    <p:extLst>
      <p:ext uri="{BB962C8B-B14F-4D97-AF65-F5344CB8AC3E}">
        <p14:creationId xmlns:p14="http://schemas.microsoft.com/office/powerpoint/2010/main" val="16020261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41459076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14856236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34661744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21898108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4679618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27884271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1297091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30103119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14000857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63B9A12-F344-451B-9445-1BC31D1A0372}"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1958005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a:t>
            </a:fld>
            <a:endParaRPr lang="zh-CN" altLang="en-US"/>
          </a:p>
        </p:txBody>
      </p:sp>
    </p:spTree>
    <p:extLst>
      <p:ext uri="{BB962C8B-B14F-4D97-AF65-F5344CB8AC3E}">
        <p14:creationId xmlns:p14="http://schemas.microsoft.com/office/powerpoint/2010/main" val="30002449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20</a:t>
            </a:fld>
            <a:endParaRPr lang="zh-CN" altLang="en-US"/>
          </a:p>
        </p:txBody>
      </p:sp>
    </p:spTree>
    <p:extLst>
      <p:ext uri="{BB962C8B-B14F-4D97-AF65-F5344CB8AC3E}">
        <p14:creationId xmlns:p14="http://schemas.microsoft.com/office/powerpoint/2010/main" val="21019730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21</a:t>
            </a:fld>
            <a:endParaRPr lang="zh-CN" altLang="en-US"/>
          </a:p>
        </p:txBody>
      </p:sp>
    </p:spTree>
    <p:extLst>
      <p:ext uri="{BB962C8B-B14F-4D97-AF65-F5344CB8AC3E}">
        <p14:creationId xmlns:p14="http://schemas.microsoft.com/office/powerpoint/2010/main" val="38598871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22</a:t>
            </a:fld>
            <a:endParaRPr lang="zh-CN" altLang="en-US"/>
          </a:p>
        </p:txBody>
      </p:sp>
    </p:spTree>
    <p:extLst>
      <p:ext uri="{BB962C8B-B14F-4D97-AF65-F5344CB8AC3E}">
        <p14:creationId xmlns:p14="http://schemas.microsoft.com/office/powerpoint/2010/main" val="1248934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3</a:t>
            </a:fld>
            <a:endParaRPr lang="zh-CN" altLang="en-US"/>
          </a:p>
        </p:txBody>
      </p:sp>
    </p:spTree>
    <p:extLst>
      <p:ext uri="{BB962C8B-B14F-4D97-AF65-F5344CB8AC3E}">
        <p14:creationId xmlns:p14="http://schemas.microsoft.com/office/powerpoint/2010/main" val="26204210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4</a:t>
            </a:fld>
            <a:endParaRPr lang="zh-CN" altLang="en-US"/>
          </a:p>
        </p:txBody>
      </p:sp>
    </p:spTree>
    <p:extLst>
      <p:ext uri="{BB962C8B-B14F-4D97-AF65-F5344CB8AC3E}">
        <p14:creationId xmlns:p14="http://schemas.microsoft.com/office/powerpoint/2010/main" val="1084147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t>5</a:t>
            </a:fld>
            <a:endParaRPr lang="zh-CN" altLang="en-US"/>
          </a:p>
        </p:txBody>
      </p:sp>
    </p:spTree>
    <p:extLst>
      <p:ext uri="{BB962C8B-B14F-4D97-AF65-F5344CB8AC3E}">
        <p14:creationId xmlns:p14="http://schemas.microsoft.com/office/powerpoint/2010/main" val="4167104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3642521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3521588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1619109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63B9A12-F344-451B-9445-1BC31D1A0372}"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4258778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ABF65646-77AF-4CD8-B231-3323D780BA8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p14="http://schemas.microsoft.com/office/powerpoint/2010/main" xmlns="" id="{E3E906F1-7341-46CA-BCD9-10B7B0E10D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p14="http://schemas.microsoft.com/office/powerpoint/2010/main" xmlns="" id="{DB30D8DB-EA49-45C8-9AA6-9675EFCEB07E}"/>
              </a:ext>
            </a:extLst>
          </p:cNvPr>
          <p:cNvSpPr>
            <a:spLocks noGrp="1"/>
          </p:cNvSpPr>
          <p:nvPr>
            <p:ph type="dt" sz="half" idx="10"/>
          </p:nvPr>
        </p:nvSpPr>
        <p:spPr/>
        <p:txBody>
          <a:bodyPr/>
          <a:lstStyle/>
          <a:p>
            <a:fld id="{019B36F2-EC20-437F-AF5E-12C913FA461F}" type="datetimeFigureOut">
              <a:rPr lang="zh-CN" altLang="en-US" smtClean="0"/>
              <a:t>2020/9/7</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0F02CDAB-DF81-412F-94DE-7873EA01EA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48BF496F-A4C0-4DB2-B941-C225E69EA332}"/>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448819652"/>
      </p:ext>
    </p:extLst>
  </p:cSld>
  <p:clrMapOvr>
    <a:masterClrMapping/>
  </p:clrMapOvr>
  <p:transition spd="slow" advClick="0" advTm="3000">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375D5934-A0AC-4657-AB6E-86EFC06FC30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p14="http://schemas.microsoft.com/office/powerpoint/2010/main" xmlns="" id="{64EE4CA4-1BEC-49DF-BDFF-7059EACFECD4}"/>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p14="http://schemas.microsoft.com/office/powerpoint/2010/main" xmlns="" id="{1570D9D3-7733-44DB-814F-0407BDAA7D5B}"/>
              </a:ext>
            </a:extLst>
          </p:cNvPr>
          <p:cNvSpPr>
            <a:spLocks noGrp="1"/>
          </p:cNvSpPr>
          <p:nvPr>
            <p:ph type="dt" sz="half" idx="10"/>
          </p:nvPr>
        </p:nvSpPr>
        <p:spPr/>
        <p:txBody>
          <a:bodyPr/>
          <a:lstStyle/>
          <a:p>
            <a:fld id="{019B36F2-EC20-437F-AF5E-12C913FA461F}" type="datetimeFigureOut">
              <a:rPr lang="zh-CN" altLang="en-US" smtClean="0"/>
              <a:t>2020/9/7</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A8597BE7-0D24-46C0-AB89-D2ACCCBED80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9B5EBB26-6D9D-4063-975C-A4BC134288F6}"/>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2453075083"/>
      </p:ext>
    </p:extLst>
  </p:cSld>
  <p:clrMapOvr>
    <a:masterClrMapping/>
  </p:clrMapOvr>
  <p:transition spd="slow" advClick="0" advTm="300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p14="http://schemas.microsoft.com/office/powerpoint/2010/main" xmlns="" id="{FD03692D-E969-4023-9868-2FB2E30153E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p14="http://schemas.microsoft.com/office/powerpoint/2010/main" xmlns="" id="{A7FDA07A-CFDF-46EF-B976-2B99956668F1}"/>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p14="http://schemas.microsoft.com/office/powerpoint/2010/main" xmlns="" id="{DA0401A7-D4A5-438C-BB7D-8F430E2B5E77}"/>
              </a:ext>
            </a:extLst>
          </p:cNvPr>
          <p:cNvSpPr>
            <a:spLocks noGrp="1"/>
          </p:cNvSpPr>
          <p:nvPr>
            <p:ph type="dt" sz="half" idx="10"/>
          </p:nvPr>
        </p:nvSpPr>
        <p:spPr/>
        <p:txBody>
          <a:bodyPr/>
          <a:lstStyle/>
          <a:p>
            <a:fld id="{019B36F2-EC20-437F-AF5E-12C913FA461F}" type="datetimeFigureOut">
              <a:rPr lang="zh-CN" altLang="en-US" smtClean="0"/>
              <a:t>2020/9/7</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399BCE07-2980-4B7C-B3A0-14623F407E6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372210DB-576C-4AFA-A6E4-B934DE29D1E8}"/>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3866224612"/>
      </p:ext>
    </p:extLst>
  </p:cSld>
  <p:clrMapOvr>
    <a:masterClrMapping/>
  </p:clrMapOvr>
  <p:transition spd="slow" advClick="0" advTm="3000">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A03A8211-600E-4F8C-8D79-A45AA5FCE28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p14="http://schemas.microsoft.com/office/powerpoint/2010/main" xmlns="" id="{69119F64-8168-4489-8EC3-BCC56051B0FD}"/>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p14="http://schemas.microsoft.com/office/powerpoint/2010/main" xmlns="" id="{9AC73F2F-61ED-4E4E-BBF2-D36D01CFC0E6}"/>
              </a:ext>
            </a:extLst>
          </p:cNvPr>
          <p:cNvSpPr>
            <a:spLocks noGrp="1"/>
          </p:cNvSpPr>
          <p:nvPr>
            <p:ph type="dt" sz="half" idx="10"/>
          </p:nvPr>
        </p:nvSpPr>
        <p:spPr/>
        <p:txBody>
          <a:bodyPr/>
          <a:lstStyle/>
          <a:p>
            <a:fld id="{019B36F2-EC20-437F-AF5E-12C913FA461F}" type="datetimeFigureOut">
              <a:rPr lang="zh-CN" altLang="en-US" smtClean="0"/>
              <a:t>2020/9/7</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FCCC7C27-5E14-4124-8612-E44E9163DD7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CAC5B14C-CC8B-4F65-BB23-0FAD79A101A8}"/>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4272863331"/>
      </p:ext>
    </p:extLst>
  </p:cSld>
  <p:clrMapOvr>
    <a:masterClrMapping/>
  </p:clrMapOvr>
  <p:transition spd="slow" advClick="0" advTm="3000">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6BD6D633-C7B1-40A0-9F63-FD3913A693D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C877F10B-8A00-4C8F-BEB9-081736B09A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p14="http://schemas.microsoft.com/office/powerpoint/2010/main" xmlns="" id="{A44C223C-156D-4FF2-9071-797D323540EA}"/>
              </a:ext>
            </a:extLst>
          </p:cNvPr>
          <p:cNvSpPr>
            <a:spLocks noGrp="1"/>
          </p:cNvSpPr>
          <p:nvPr>
            <p:ph type="dt" sz="half" idx="10"/>
          </p:nvPr>
        </p:nvSpPr>
        <p:spPr/>
        <p:txBody>
          <a:bodyPr/>
          <a:lstStyle/>
          <a:p>
            <a:fld id="{019B36F2-EC20-437F-AF5E-12C913FA461F}" type="datetimeFigureOut">
              <a:rPr lang="zh-CN" altLang="en-US" smtClean="0"/>
              <a:t>2020/9/7</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CA65848A-6D51-4BB7-8CB2-B76EEFA5286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D05408A5-4276-4F19-85D1-E38FA40CE315}"/>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3549485177"/>
      </p:ext>
    </p:extLst>
  </p:cSld>
  <p:clrMapOvr>
    <a:masterClrMapping/>
  </p:clrMapOvr>
  <p:transition spd="slow" advClick="0" advTm="3000">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3E4B30FD-3474-4288-B75D-DC231494B01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p14="http://schemas.microsoft.com/office/powerpoint/2010/main" xmlns="" id="{A5E8117D-5761-410C-BD7E-55C00ECA0AB4}"/>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p14="http://schemas.microsoft.com/office/powerpoint/2010/main" xmlns="" id="{9DC5EE00-2B53-4B9D-9DAF-09380E31C67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p14="http://schemas.microsoft.com/office/powerpoint/2010/main" xmlns="" id="{22BA8C5A-55AF-4CF3-AE8F-B97D9BA823E0}"/>
              </a:ext>
            </a:extLst>
          </p:cNvPr>
          <p:cNvSpPr>
            <a:spLocks noGrp="1"/>
          </p:cNvSpPr>
          <p:nvPr>
            <p:ph type="dt" sz="half" idx="10"/>
          </p:nvPr>
        </p:nvSpPr>
        <p:spPr/>
        <p:txBody>
          <a:bodyPr/>
          <a:lstStyle/>
          <a:p>
            <a:fld id="{019B36F2-EC20-437F-AF5E-12C913FA461F}" type="datetimeFigureOut">
              <a:rPr lang="zh-CN" altLang="en-US" smtClean="0"/>
              <a:t>2020/9/7</a:t>
            </a:fld>
            <a:endParaRPr lang="zh-CN" altLang="en-US"/>
          </a:p>
        </p:txBody>
      </p:sp>
      <p:sp>
        <p:nvSpPr>
          <p:cNvPr id="6" name="页脚占位符 5">
            <a:extLst>
              <a:ext uri="{FF2B5EF4-FFF2-40B4-BE49-F238E27FC236}">
                <a16:creationId xmlns:a16="http://schemas.microsoft.com/office/drawing/2014/main" xmlns:p14="http://schemas.microsoft.com/office/powerpoint/2010/main" xmlns="" id="{D97ABBEF-19A9-48F5-9683-373411A6D1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p14="http://schemas.microsoft.com/office/powerpoint/2010/main" xmlns="" id="{155C88F6-26A8-4A64-9125-8883601BEC23}"/>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1229537430"/>
      </p:ext>
    </p:extLst>
  </p:cSld>
  <p:clrMapOvr>
    <a:masterClrMapping/>
  </p:clrMapOvr>
  <p:transition spd="slow" advClick="0" advTm="3000">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AFE06286-FDE2-481B-A60F-FBB2D973343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B053930C-A63A-4C35-969F-E370B198EE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p14="http://schemas.microsoft.com/office/powerpoint/2010/main" xmlns="" id="{6EFC2C76-D65E-451E-9CD6-C68D3A980198}"/>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p14="http://schemas.microsoft.com/office/powerpoint/2010/main" xmlns="" id="{1E8F8F07-A3D7-48F4-B8D5-74FEEBB2868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p14="http://schemas.microsoft.com/office/powerpoint/2010/main" xmlns="" id="{91564A13-243D-4482-884F-8E4E48A16BC9}"/>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p14="http://schemas.microsoft.com/office/powerpoint/2010/main" xmlns="" id="{6FE88C15-7132-4204-878A-C68B9B6BAFEB}"/>
              </a:ext>
            </a:extLst>
          </p:cNvPr>
          <p:cNvSpPr>
            <a:spLocks noGrp="1"/>
          </p:cNvSpPr>
          <p:nvPr>
            <p:ph type="dt" sz="half" idx="10"/>
          </p:nvPr>
        </p:nvSpPr>
        <p:spPr/>
        <p:txBody>
          <a:bodyPr/>
          <a:lstStyle/>
          <a:p>
            <a:fld id="{019B36F2-EC20-437F-AF5E-12C913FA461F}" type="datetimeFigureOut">
              <a:rPr lang="zh-CN" altLang="en-US" smtClean="0"/>
              <a:t>2020/9/7</a:t>
            </a:fld>
            <a:endParaRPr lang="zh-CN" altLang="en-US"/>
          </a:p>
        </p:txBody>
      </p:sp>
      <p:sp>
        <p:nvSpPr>
          <p:cNvPr id="8" name="页脚占位符 7">
            <a:extLst>
              <a:ext uri="{FF2B5EF4-FFF2-40B4-BE49-F238E27FC236}">
                <a16:creationId xmlns:a16="http://schemas.microsoft.com/office/drawing/2014/main" xmlns:p14="http://schemas.microsoft.com/office/powerpoint/2010/main" xmlns="" id="{3854CE54-1D2A-458D-B56B-911A054A7D6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p14="http://schemas.microsoft.com/office/powerpoint/2010/main" xmlns="" id="{FFD307E9-B97F-453C-B048-D5C7E1785AE6}"/>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
        <p:nvSpPr>
          <p:cNvPr id="11" name="矩形 10"/>
          <p:cNvSpPr/>
          <p:nvPr userDrawn="1"/>
        </p:nvSpPr>
        <p:spPr>
          <a:xfrm>
            <a:off x="8967792" y="6446569"/>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Tree>
    <p:extLst>
      <p:ext uri="{BB962C8B-B14F-4D97-AF65-F5344CB8AC3E}">
        <p14:creationId xmlns:p14="http://schemas.microsoft.com/office/powerpoint/2010/main" val="642040103"/>
      </p:ext>
    </p:extLst>
  </p:cSld>
  <p:clrMapOvr>
    <a:masterClrMapping/>
  </p:clrMapOvr>
  <p:transition spd="slow" advClick="0" advTm="300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8BD32F18-104F-424B-A14A-9DD1F17AD65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p14="http://schemas.microsoft.com/office/powerpoint/2010/main" xmlns="" id="{F8A3BB6B-4D40-4B80-9C88-13EC99F1A301}"/>
              </a:ext>
            </a:extLst>
          </p:cNvPr>
          <p:cNvSpPr>
            <a:spLocks noGrp="1"/>
          </p:cNvSpPr>
          <p:nvPr>
            <p:ph type="dt" sz="half" idx="10"/>
          </p:nvPr>
        </p:nvSpPr>
        <p:spPr/>
        <p:txBody>
          <a:bodyPr/>
          <a:lstStyle/>
          <a:p>
            <a:fld id="{019B36F2-EC20-437F-AF5E-12C913FA461F}" type="datetimeFigureOut">
              <a:rPr lang="zh-CN" altLang="en-US" smtClean="0"/>
              <a:t>2020/9/7</a:t>
            </a:fld>
            <a:endParaRPr lang="zh-CN" altLang="en-US"/>
          </a:p>
        </p:txBody>
      </p:sp>
      <p:sp>
        <p:nvSpPr>
          <p:cNvPr id="4" name="页脚占位符 3">
            <a:extLst>
              <a:ext uri="{FF2B5EF4-FFF2-40B4-BE49-F238E27FC236}">
                <a16:creationId xmlns:a16="http://schemas.microsoft.com/office/drawing/2014/main" xmlns:p14="http://schemas.microsoft.com/office/powerpoint/2010/main" xmlns="" id="{B998CF4A-F918-44AD-B565-33ADE6AD81C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p14="http://schemas.microsoft.com/office/powerpoint/2010/main" xmlns="" id="{607330CE-4489-4011-B21F-283B6D95223D}"/>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3927095655"/>
      </p:ext>
    </p:extLst>
  </p:cSld>
  <p:clrMapOvr>
    <a:masterClrMapping/>
  </p:clrMapOvr>
  <p:transition spd="slow" advClick="0" advTm="3000">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p14="http://schemas.microsoft.com/office/powerpoint/2010/main" xmlns="" id="{04DDA125-6AE2-41F7-B818-A29DEC681475}"/>
              </a:ext>
            </a:extLst>
          </p:cNvPr>
          <p:cNvSpPr>
            <a:spLocks noGrp="1"/>
          </p:cNvSpPr>
          <p:nvPr>
            <p:ph type="dt" sz="half" idx="10"/>
          </p:nvPr>
        </p:nvSpPr>
        <p:spPr/>
        <p:txBody>
          <a:bodyPr/>
          <a:lstStyle/>
          <a:p>
            <a:fld id="{019B36F2-EC20-437F-AF5E-12C913FA461F}" type="datetimeFigureOut">
              <a:rPr lang="zh-CN" altLang="en-US" smtClean="0"/>
              <a:t>2020/9/7</a:t>
            </a:fld>
            <a:endParaRPr lang="zh-CN" altLang="en-US"/>
          </a:p>
        </p:txBody>
      </p:sp>
      <p:sp>
        <p:nvSpPr>
          <p:cNvPr id="3" name="页脚占位符 2">
            <a:extLst>
              <a:ext uri="{FF2B5EF4-FFF2-40B4-BE49-F238E27FC236}">
                <a16:creationId xmlns:a16="http://schemas.microsoft.com/office/drawing/2014/main" xmlns:p14="http://schemas.microsoft.com/office/powerpoint/2010/main" xmlns="" id="{EFE35F69-CFCA-416E-AF92-31C2937C7B3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p14="http://schemas.microsoft.com/office/powerpoint/2010/main" xmlns="" id="{E9CB230A-1BF0-46A0-8CD0-6030627AC134}"/>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2663023722"/>
      </p:ext>
    </p:extLst>
  </p:cSld>
  <p:clrMapOvr>
    <a:masterClrMapping/>
  </p:clrMapOvr>
  <p:transition spd="slow" advClick="0" advTm="3000">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8DEF5079-F19A-42B9-8565-D29FB8D04CB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p14="http://schemas.microsoft.com/office/powerpoint/2010/main" xmlns="" id="{FA445416-537F-4C6B-A2D5-6A2280A9AE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p14="http://schemas.microsoft.com/office/powerpoint/2010/main" xmlns="" id="{7726F845-3559-40BB-A7FF-6BEC0EC067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p14="http://schemas.microsoft.com/office/powerpoint/2010/main" xmlns="" id="{970B8F4F-3008-43A3-A8E4-A1FECB7DBD54}"/>
              </a:ext>
            </a:extLst>
          </p:cNvPr>
          <p:cNvSpPr>
            <a:spLocks noGrp="1"/>
          </p:cNvSpPr>
          <p:nvPr>
            <p:ph type="dt" sz="half" idx="10"/>
          </p:nvPr>
        </p:nvSpPr>
        <p:spPr/>
        <p:txBody>
          <a:bodyPr/>
          <a:lstStyle/>
          <a:p>
            <a:fld id="{019B36F2-EC20-437F-AF5E-12C913FA461F}" type="datetimeFigureOut">
              <a:rPr lang="zh-CN" altLang="en-US" smtClean="0"/>
              <a:t>2020/9/7</a:t>
            </a:fld>
            <a:endParaRPr lang="zh-CN" altLang="en-US"/>
          </a:p>
        </p:txBody>
      </p:sp>
      <p:sp>
        <p:nvSpPr>
          <p:cNvPr id="6" name="页脚占位符 5">
            <a:extLst>
              <a:ext uri="{FF2B5EF4-FFF2-40B4-BE49-F238E27FC236}">
                <a16:creationId xmlns:a16="http://schemas.microsoft.com/office/drawing/2014/main" xmlns:p14="http://schemas.microsoft.com/office/powerpoint/2010/main" xmlns="" id="{12965852-9FFA-4E48-91A2-9501B304843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p14="http://schemas.microsoft.com/office/powerpoint/2010/main" xmlns="" id="{E2707BC2-A5DF-4C8E-9277-375BEB6F7DC8}"/>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3203916035"/>
      </p:ext>
    </p:extLst>
  </p:cSld>
  <p:clrMapOvr>
    <a:masterClrMapping/>
  </p:clrMapOvr>
  <p:transition spd="slow" advClick="0" advTm="300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6BE91DB6-BFD6-44E5-9984-A031461ACDC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p14="http://schemas.microsoft.com/office/powerpoint/2010/main" xmlns="" id="{AC320EC9-9918-4443-BCAE-0C926C82FE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p14="http://schemas.microsoft.com/office/powerpoint/2010/main" xmlns="" id="{3DFF3D34-0BD3-42DC-B799-F1189FD315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p14="http://schemas.microsoft.com/office/powerpoint/2010/main" xmlns="" id="{933E34A5-CC58-448E-8028-05C88C1482A4}"/>
              </a:ext>
            </a:extLst>
          </p:cNvPr>
          <p:cNvSpPr>
            <a:spLocks noGrp="1"/>
          </p:cNvSpPr>
          <p:nvPr>
            <p:ph type="dt" sz="half" idx="10"/>
          </p:nvPr>
        </p:nvSpPr>
        <p:spPr/>
        <p:txBody>
          <a:bodyPr/>
          <a:lstStyle/>
          <a:p>
            <a:fld id="{019B36F2-EC20-437F-AF5E-12C913FA461F}" type="datetimeFigureOut">
              <a:rPr lang="zh-CN" altLang="en-US" smtClean="0"/>
              <a:t>2020/9/7</a:t>
            </a:fld>
            <a:endParaRPr lang="zh-CN" altLang="en-US"/>
          </a:p>
        </p:txBody>
      </p:sp>
      <p:sp>
        <p:nvSpPr>
          <p:cNvPr id="6" name="页脚占位符 5">
            <a:extLst>
              <a:ext uri="{FF2B5EF4-FFF2-40B4-BE49-F238E27FC236}">
                <a16:creationId xmlns:a16="http://schemas.microsoft.com/office/drawing/2014/main" xmlns:p14="http://schemas.microsoft.com/office/powerpoint/2010/main" xmlns="" id="{9C8298A4-F030-4EEB-9053-37F860B9EE4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p14="http://schemas.microsoft.com/office/powerpoint/2010/main" xmlns="" id="{6C9BD772-FBCD-4F08-871C-7CCD17B52FBA}"/>
              </a:ext>
            </a:extLst>
          </p:cNvPr>
          <p:cNvSpPr>
            <a:spLocks noGrp="1"/>
          </p:cNvSpPr>
          <p:nvPr>
            <p:ph type="sldNum" sz="quarter" idx="12"/>
          </p:nvPr>
        </p:nvSpPr>
        <p:spPr/>
        <p:txBody>
          <a:body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3019904328"/>
      </p:ext>
    </p:extLst>
  </p:cSld>
  <p:clrMapOvr>
    <a:masterClrMapping/>
  </p:clrMapOvr>
  <p:transition spd="slow" advClick="0" advTm="3000">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p14="http://schemas.microsoft.com/office/powerpoint/2010/main" xmlns="" id="{139AC7CA-4121-4D05-8DD2-396F39BDE4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5D2BCAD5-6961-40FC-B0BB-77424419DF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p14="http://schemas.microsoft.com/office/powerpoint/2010/main" xmlns="" id="{B27B5F0B-C424-4F41-9C8D-6B00D3CB40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9B36F2-EC20-437F-AF5E-12C913FA461F}" type="datetimeFigureOut">
              <a:rPr lang="zh-CN" altLang="en-US" smtClean="0"/>
              <a:t>2020/9/7</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95557EB4-EAE9-4883-A2CC-1B334DEDB4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F8657947-9071-40D4-A0A9-ACAD2257B4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F5A085-723A-4686-BD75-278B013A8CFE}" type="slidenum">
              <a:rPr lang="zh-CN" altLang="en-US" smtClean="0"/>
              <a:t>‹#›</a:t>
            </a:fld>
            <a:endParaRPr lang="zh-CN" altLang="en-US"/>
          </a:p>
        </p:txBody>
      </p:sp>
    </p:spTree>
    <p:extLst>
      <p:ext uri="{BB962C8B-B14F-4D97-AF65-F5344CB8AC3E}">
        <p14:creationId xmlns:p14="http://schemas.microsoft.com/office/powerpoint/2010/main" val="2295840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3000">
    <p:comb/>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677467" y="110172"/>
            <a:ext cx="2990850" cy="6096000"/>
          </a:xfrm>
          <a:prstGeom prst="rect">
            <a:avLst/>
          </a:prstGeom>
          <a:solidFill>
            <a:srgbClr val="889B79"/>
          </a:solidFill>
          <a:ln>
            <a:noFill/>
          </a:ln>
          <a:effectLst>
            <a:outerShdw blurRad="50800" dist="38100" dir="2700000" algn="tl" rotWithShape="0">
              <a:prstClr val="black">
                <a:alpha val="40000"/>
              </a:prst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5" name="文本框 14"/>
          <p:cNvSpPr txBox="1"/>
          <p:nvPr/>
        </p:nvSpPr>
        <p:spPr>
          <a:xfrm>
            <a:off x="8471376" y="604519"/>
            <a:ext cx="1477328" cy="4655185"/>
          </a:xfrm>
          <a:prstGeom prst="rect">
            <a:avLst/>
          </a:prstGeom>
          <a:noFill/>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smtClean="0">
                <a:ln>
                  <a:noFill/>
                </a:ln>
                <a:solidFill>
                  <a:prstClr val="white"/>
                </a:solidFill>
                <a:uLnTx/>
                <a:uFillTx/>
                <a:latin typeface="方正细谭黑简体" panose="02000000000000000000" pitchFamily="2" charset="-122"/>
                <a:ea typeface="方正细谭黑简体" panose="02000000000000000000" pitchFamily="2" charset="-122"/>
                <a:cs typeface="经典行书简" panose="02010609010101010101" pitchFamily="49" charset="-122"/>
              </a:rPr>
              <a:t>语言发展与教育</a:t>
            </a:r>
            <a:endParaRPr kumimoji="0" lang="en-US" altLang="zh-CN" sz="4800" i="0" u="none" strike="noStrike" kern="1200" cap="none" spc="0" normalizeH="0" baseline="0" noProof="0" dirty="0" smtClean="0">
              <a:ln>
                <a:noFill/>
              </a:ln>
              <a:solidFill>
                <a:prstClr val="white"/>
              </a:solidFill>
              <a:uLnTx/>
              <a:uFillTx/>
              <a:latin typeface="方正细谭黑简体" panose="02000000000000000000" pitchFamily="2" charset="-122"/>
              <a:ea typeface="方正细谭黑简体" panose="02000000000000000000" pitchFamily="2" charset="-122"/>
              <a:cs typeface="经典行书简" panose="02010609010101010101" pitchFamily="49"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i="0" u="none" strike="noStrike" kern="1200" cap="none" spc="0" normalizeH="0" baseline="0" noProof="0" dirty="0" smtClean="0">
                <a:ln>
                  <a:noFill/>
                </a:ln>
                <a:solidFill>
                  <a:prstClr val="white"/>
                </a:solidFill>
                <a:uLnTx/>
                <a:uFillTx/>
                <a:latin typeface="方正细谭黑简体" panose="02000000000000000000" pitchFamily="2" charset="-122"/>
                <a:ea typeface="方正细谭黑简体" panose="02000000000000000000" pitchFamily="2" charset="-122"/>
                <a:cs typeface="经典行书简" panose="02010609010101010101" pitchFamily="49" charset="-122"/>
              </a:rPr>
              <a:t>0——3</a:t>
            </a:r>
            <a:r>
              <a:rPr kumimoji="0" lang="zh-CN" altLang="en-US" sz="3600" i="0" u="none" strike="noStrike" kern="1200" cap="none" spc="0" normalizeH="0" baseline="0" noProof="0" dirty="0" smtClean="0">
                <a:ln>
                  <a:noFill/>
                </a:ln>
                <a:solidFill>
                  <a:prstClr val="white"/>
                </a:solidFill>
                <a:uLnTx/>
                <a:uFillTx/>
                <a:latin typeface="方正细谭黑简体" panose="02000000000000000000" pitchFamily="2" charset="-122"/>
                <a:ea typeface="方正细谭黑简体" panose="02000000000000000000" pitchFamily="2" charset="-122"/>
                <a:cs typeface="经典行书简" panose="02010609010101010101" pitchFamily="49" charset="-122"/>
              </a:rPr>
              <a:t>岁婴幼儿</a:t>
            </a:r>
            <a:endParaRPr kumimoji="0" lang="zh-CN" altLang="en-US" sz="3600" i="0" u="none" strike="noStrike" kern="1200" cap="none" spc="0" normalizeH="0" baseline="0" noProof="0" dirty="0">
              <a:ln>
                <a:noFill/>
              </a:ln>
              <a:solidFill>
                <a:prstClr val="white"/>
              </a:solidFill>
              <a:uLnTx/>
              <a:uFillTx/>
              <a:latin typeface="方正细谭黑简体" panose="02000000000000000000" pitchFamily="2" charset="-122"/>
              <a:ea typeface="方正细谭黑简体" panose="02000000000000000000" pitchFamily="2" charset="-122"/>
              <a:cs typeface="经典行书简" panose="02010609010101010101" pitchFamily="49" charset="-122"/>
            </a:endParaRPr>
          </a:p>
        </p:txBody>
      </p:sp>
      <p:sp>
        <p:nvSpPr>
          <p:cNvPr id="8" name="矩形 7"/>
          <p:cNvSpPr/>
          <p:nvPr/>
        </p:nvSpPr>
        <p:spPr>
          <a:xfrm>
            <a:off x="8103235" y="518160"/>
            <a:ext cx="2139315" cy="4827905"/>
          </a:xfrm>
          <a:prstGeom prst="rect">
            <a:avLst/>
          </a:prstGeom>
          <a:noFill/>
          <a:ln w="38100">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pic>
        <p:nvPicPr>
          <p:cNvPr id="7" name="图片 6"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797165" y="213995"/>
            <a:ext cx="1043940" cy="986790"/>
          </a:xfrm>
          <a:prstGeom prst="rect">
            <a:avLst/>
          </a:prstGeom>
        </p:spPr>
      </p:pic>
      <p:sp>
        <p:nvSpPr>
          <p:cNvPr id="12" name="文本框 11"/>
          <p:cNvSpPr txBox="1"/>
          <p:nvPr/>
        </p:nvSpPr>
        <p:spPr>
          <a:xfrm>
            <a:off x="8140700" y="5481955"/>
            <a:ext cx="2138680" cy="368300"/>
          </a:xfrm>
          <a:prstGeom prst="rect">
            <a:avLst/>
          </a:prstGeom>
          <a:noFill/>
          <a:ln w="28575">
            <a:solidFill>
              <a:schemeClr val="bg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张明红 主编</a:t>
            </a:r>
            <a:endParaRPr kumimoji="0" lang="zh-CN" altLang="en-US" sz="1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nvGrpSpPr>
          <p:cNvPr id="9" name="组合 8"/>
          <p:cNvGrpSpPr/>
          <p:nvPr/>
        </p:nvGrpSpPr>
        <p:grpSpPr>
          <a:xfrm>
            <a:off x="24130" y="1365250"/>
            <a:ext cx="4777740" cy="5079365"/>
            <a:chOff x="8485" y="2346"/>
            <a:chExt cx="5098" cy="5553"/>
          </a:xfrm>
        </p:grpSpPr>
        <p:pic>
          <p:nvPicPr>
            <p:cNvPr id="10" name="图片 9"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496" y="2845"/>
              <a:ext cx="4087" cy="4555"/>
            </a:xfrm>
            <a:prstGeom prst="rect">
              <a:avLst/>
            </a:prstGeom>
          </p:spPr>
        </p:pic>
        <p:pic>
          <p:nvPicPr>
            <p:cNvPr id="11" name="图片 10" descr="5b39e8e13864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485" y="2346"/>
              <a:ext cx="3298" cy="5553"/>
            </a:xfrm>
            <a:prstGeom prst="rect">
              <a:avLst/>
            </a:prstGeom>
          </p:spPr>
        </p:pic>
      </p:grpSp>
      <p:pic>
        <p:nvPicPr>
          <p:cNvPr id="2" name="图片 1"/>
          <p:cNvPicPr>
            <a:picLocks noChangeAspect="1"/>
          </p:cNvPicPr>
          <p:nvPr/>
        </p:nvPicPr>
        <p:blipFill>
          <a:blip r:embed="rId6"/>
          <a:stretch>
            <a:fillRect/>
          </a:stretch>
        </p:blipFill>
        <p:spPr>
          <a:xfrm>
            <a:off x="2482190" y="-272955"/>
            <a:ext cx="5195277" cy="7283100"/>
          </a:xfrm>
          <a:prstGeom prst="rect">
            <a:avLst/>
          </a:prstGeom>
        </p:spPr>
      </p:pic>
      <p:grpSp>
        <p:nvGrpSpPr>
          <p:cNvPr id="13" name="组合 12"/>
          <p:cNvGrpSpPr/>
          <p:nvPr/>
        </p:nvGrpSpPr>
        <p:grpSpPr>
          <a:xfrm>
            <a:off x="10986770" y="-60325"/>
            <a:ext cx="1189990" cy="6964680"/>
            <a:chOff x="17512" y="-16"/>
            <a:chExt cx="1874" cy="10968"/>
          </a:xfrm>
        </p:grpSpPr>
        <p:pic>
          <p:nvPicPr>
            <p:cNvPr id="14" name="图片 13" descr="222"/>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16" name="图片 15" descr="5b39e8e138645"/>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17" name="图片 16" descr="5b39e8e138645"/>
            <p:cNvPicPr>
              <a:picLocks noChangeAspect="1"/>
            </p:cNvPicPr>
            <p:nvPr userDrawn="1"/>
          </p:nvPicPr>
          <p:blipFill>
            <a:blip r:embed="rId9"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18" name="图片 17" descr="222"/>
            <p:cNvPicPr>
              <a:picLocks noChangeAspect="1"/>
            </p:cNvPicPr>
            <p:nvPr userDrawn="1"/>
          </p:nvPicPr>
          <p:blipFill>
            <a:blip r:embed="rId10"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par>
                                <p:cTn id="10" presetID="22" presetClass="entr" presetSubtype="1"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up)">
                                      <p:cBhvr>
                                        <p:cTn id="12" dur="1000"/>
                                        <p:tgtEl>
                                          <p:spTgt spid="6"/>
                                        </p:tgtEl>
                                      </p:cBhvr>
                                    </p:animEffect>
                                  </p:childTnLst>
                                </p:cTn>
                              </p:par>
                            </p:childTnLst>
                          </p:cTn>
                        </p:par>
                        <p:par>
                          <p:cTn id="13" fill="hold">
                            <p:stCondLst>
                              <p:cond delay="1000"/>
                            </p:stCondLst>
                            <p:childTnLst>
                              <p:par>
                                <p:cTn id="14" presetID="21" presetClass="entr" presetSubtype="1"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heel(1)">
                                      <p:cBhvr>
                                        <p:cTn id="16" dur="2000"/>
                                        <p:tgtEl>
                                          <p:spTgt spid="7"/>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2" presetClass="entr" presetSubtype="8"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right)">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p:bldP spid="8" grpId="0" animBg="1"/>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7"/>
          <p:cNvSpPr txBox="1"/>
          <p:nvPr/>
        </p:nvSpPr>
        <p:spPr>
          <a:xfrm>
            <a:off x="327546" y="1389201"/>
            <a:ext cx="4708688" cy="830997"/>
          </a:xfrm>
          <a:prstGeom prst="rect">
            <a:avLst/>
          </a:prstGeom>
          <a:noFill/>
        </p:spPr>
        <p:txBody>
          <a:bodyPr wrap="square">
            <a:spAutoFit/>
          </a:bodyPr>
          <a:lstStyle/>
          <a:p>
            <a:pPr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0—3</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岁婴幼儿语言发展评价</a:t>
            </a:r>
          </a:p>
        </p:txBody>
      </p:sp>
      <p:sp>
        <p:nvSpPr>
          <p:cNvPr id="26" name="TextBox 29"/>
          <p:cNvSpPr txBox="1"/>
          <p:nvPr/>
        </p:nvSpPr>
        <p:spPr>
          <a:xfrm>
            <a:off x="467536" y="2382361"/>
            <a:ext cx="4765646" cy="1938992"/>
          </a:xfrm>
          <a:prstGeom prst="rect">
            <a:avLst/>
          </a:prstGeom>
          <a:noFill/>
        </p:spPr>
        <p:txBody>
          <a:bodyPr wrap="square">
            <a:spAutoFit/>
          </a:bodyPr>
          <a:lstStyle/>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三、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岁婴幼儿语言发展评价的内容</a:t>
            </a: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（四） 语法（</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Syntax</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语法包含两个方面的内涵，一个是词法，指的是词语的构成与分类；另一个是句法，指的是短语和句子的构成与变化规则</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pic>
        <p:nvPicPr>
          <p:cNvPr id="5" name="图片 4"/>
          <p:cNvPicPr>
            <a:picLocks noChangeAspect="1"/>
          </p:cNvPicPr>
          <p:nvPr/>
        </p:nvPicPr>
        <p:blipFill>
          <a:blip r:embed="rId3"/>
          <a:stretch>
            <a:fillRect/>
          </a:stretch>
        </p:blipFill>
        <p:spPr>
          <a:xfrm>
            <a:off x="5233182" y="1217135"/>
            <a:ext cx="6545717" cy="3914595"/>
          </a:xfrm>
          <a:prstGeom prst="rect">
            <a:avLst/>
          </a:prstGeom>
        </p:spPr>
      </p:pic>
    </p:spTree>
    <p:extLst>
      <p:ext uri="{BB962C8B-B14F-4D97-AF65-F5344CB8AC3E}">
        <p14:creationId xmlns:p14="http://schemas.microsoft.com/office/powerpoint/2010/main" val="3096899812"/>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1+#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0—3</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岁婴幼儿语言发展评价</a:t>
            </a:r>
          </a:p>
        </p:txBody>
      </p:sp>
      <p:sp>
        <p:nvSpPr>
          <p:cNvPr id="26" name="TextBox 29"/>
          <p:cNvSpPr txBox="1"/>
          <p:nvPr/>
        </p:nvSpPr>
        <p:spPr>
          <a:xfrm>
            <a:off x="852980" y="2357465"/>
            <a:ext cx="7785560" cy="1938992"/>
          </a:xfrm>
          <a:prstGeom prst="rect">
            <a:avLst/>
          </a:prstGeom>
          <a:noFill/>
        </p:spPr>
        <p:txBody>
          <a:bodyPr wrap="square">
            <a:spAutoFit/>
          </a:bodyPr>
          <a:lstStyle/>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四、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岁婴幼儿语言发展评价的</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基本原则</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（一） 有目的的系统评价</a:t>
            </a:r>
          </a:p>
          <a:p>
            <a:pPr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二） 从连贯、整体的角度关注婴幼儿语言水平的发展</a:t>
            </a:r>
          </a:p>
          <a:p>
            <a:pPr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三） 评价过程中充分重视婴幼儿的反应</a:t>
            </a:r>
          </a:p>
          <a:p>
            <a:pPr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四） 保密性原则</a:t>
            </a:r>
            <a:endPar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961950237"/>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0—3</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岁婴幼儿语言发展评价</a:t>
            </a:r>
          </a:p>
        </p:txBody>
      </p:sp>
      <p:sp>
        <p:nvSpPr>
          <p:cNvPr id="26" name="TextBox 29"/>
          <p:cNvSpPr txBox="1"/>
          <p:nvPr/>
        </p:nvSpPr>
        <p:spPr>
          <a:xfrm>
            <a:off x="430950" y="2067855"/>
            <a:ext cx="7785560" cy="3416320"/>
          </a:xfrm>
          <a:prstGeom prst="rect">
            <a:avLst/>
          </a:prstGeom>
          <a:noFill/>
        </p:spPr>
        <p:txBody>
          <a:bodyPr wrap="square">
            <a:spAutoFit/>
          </a:bodyPr>
          <a:lstStyle/>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五、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岁婴幼儿语言发展评价的常用</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方法</a:t>
            </a:r>
            <a:endPar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（一） 观察法</a:t>
            </a: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观察法是指观察者在自然情境下对婴幼儿早期的能力发展水平进行有目的</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、有计划</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的系统性观察，进而得出婴幼儿当前某些特定领域的能力发展水平。</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marL="342900" indent="-342900" defTabSz="1828165">
              <a:lnSpc>
                <a:spcPct val="150000"/>
              </a:lnSpc>
              <a:buAutoNum type="arabicPeriod"/>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轶事</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记录</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法</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marL="342900" indent="-342900" defTabSz="1828165">
              <a:lnSpc>
                <a:spcPct val="150000"/>
              </a:lnSpc>
              <a:buAutoNum type="arabicPeriod"/>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连续</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记录法</a:t>
            </a:r>
          </a:p>
          <a:p>
            <a:pPr defTabSz="1828165">
              <a:lnSpc>
                <a:spcPct val="150000"/>
              </a:lnSpc>
              <a:defRPr/>
            </a:pP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3</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时间取样法</a:t>
            </a:r>
          </a:p>
          <a:p>
            <a:pPr defTabSz="1828165">
              <a:lnSpc>
                <a:spcPct val="150000"/>
              </a:lnSpc>
              <a:defRPr/>
            </a:pP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4</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事件取样法</a:t>
            </a:r>
            <a:endPar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1525292293"/>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0—3</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岁婴幼儿语言发展评价</a:t>
            </a:r>
          </a:p>
        </p:txBody>
      </p:sp>
      <p:sp>
        <p:nvSpPr>
          <p:cNvPr id="26" name="TextBox 29"/>
          <p:cNvSpPr txBox="1"/>
          <p:nvPr/>
        </p:nvSpPr>
        <p:spPr>
          <a:xfrm>
            <a:off x="430950" y="2067855"/>
            <a:ext cx="7785560" cy="3416320"/>
          </a:xfrm>
          <a:prstGeom prst="rect">
            <a:avLst/>
          </a:prstGeom>
          <a:noFill/>
        </p:spPr>
        <p:txBody>
          <a:bodyPr wrap="square">
            <a:spAutoFit/>
          </a:bodyPr>
          <a:lstStyle/>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五、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岁婴幼儿语言发展评价的常用</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方法</a:t>
            </a:r>
            <a:endPar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二） 问卷法</a:t>
            </a: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问卷法是指在专业评价人员的指导下，由熟悉婴幼儿个体的主要养育者或早教机构的教师填写关于婴幼儿各方面能力表现的标准化问卷，再通过计分、换算、比较等方法获得婴幼儿现阶段能力发展水平的一种常用的评价方法。问卷法相对容易操作，早教机构中从事早期教育的工作者或者婴幼儿的养育者都可以在通过学习、培训之后掌握某种具体的婴幼儿早期语言能力水平的评价工具，相关的国内外常见量表将在本章的第三节详细地进行介绍。</a:t>
            </a:r>
            <a:endPar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1958964360"/>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0—3</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岁婴幼儿语言发展评价</a:t>
            </a:r>
          </a:p>
        </p:txBody>
      </p:sp>
      <p:sp>
        <p:nvSpPr>
          <p:cNvPr id="26" name="TextBox 29"/>
          <p:cNvSpPr txBox="1"/>
          <p:nvPr/>
        </p:nvSpPr>
        <p:spPr>
          <a:xfrm>
            <a:off x="430950" y="2067855"/>
            <a:ext cx="7785560" cy="3046988"/>
          </a:xfrm>
          <a:prstGeom prst="rect">
            <a:avLst/>
          </a:prstGeom>
          <a:noFill/>
        </p:spPr>
        <p:txBody>
          <a:bodyPr wrap="square">
            <a:spAutoFit/>
          </a:bodyPr>
          <a:lstStyle/>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五、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岁婴幼儿语言发展评价的常用</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方法</a:t>
            </a:r>
            <a:endPar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（三） 基于养育者观察记录的访谈法</a:t>
            </a: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除了上述提及的观察法、问卷法之外，对</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能力发展水平的评价的另一种常用方法就是对熟悉婴幼儿语言表现情况的养育者进行专业化的访谈。访谈的对象主要涉及婴幼儿的主要照料人（主要包括爸爸、妈妈、爷爷、奶奶、外公、外婆等），他们每天都有机会与婴幼儿之间发生大量的直接互动，因此也能够娓娓道来婴幼儿的很多具体且典型的语言能力表现</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4114837901"/>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第二节  早教机构语言教育活动评价</a:t>
            </a:r>
          </a:p>
        </p:txBody>
      </p:sp>
      <p:sp>
        <p:nvSpPr>
          <p:cNvPr id="26" name="TextBox 29"/>
          <p:cNvSpPr txBox="1"/>
          <p:nvPr/>
        </p:nvSpPr>
        <p:spPr>
          <a:xfrm>
            <a:off x="430950" y="2067855"/>
            <a:ext cx="7785560" cy="2677656"/>
          </a:xfrm>
          <a:prstGeom prst="rect">
            <a:avLst/>
          </a:prstGeom>
          <a:noFill/>
        </p:spPr>
        <p:txBody>
          <a:bodyPr wrap="square">
            <a:spAutoFit/>
          </a:bodyPr>
          <a:lstStyle/>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一、 早教机构中语言活动评价的常见手段</a:t>
            </a: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在国内外许多知名的早教机构中，对婴幼儿的能力发展进行评估是早教活动中必不可少的一个环节，受到早教机构的教师和婴幼儿家长的重视。在一份常见的婴幼儿发展能力测评</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表中</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早教机构的教师通过观察婴幼儿在早教活动中的表现以及婴幼儿与自己的互动情况，了解到该婴幼儿的某方面能力水平的具体表现，然后通过记录反馈给该婴幼儿的家长，帮助家长更好地了解自己的孩子在某些方面的能力表现水平</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3022044693"/>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第二节  早教机构语言教育活动评价</a:t>
            </a:r>
          </a:p>
        </p:txBody>
      </p:sp>
      <p:sp>
        <p:nvSpPr>
          <p:cNvPr id="26" name="TextBox 29"/>
          <p:cNvSpPr txBox="1"/>
          <p:nvPr/>
        </p:nvSpPr>
        <p:spPr>
          <a:xfrm>
            <a:off x="430950" y="2067855"/>
            <a:ext cx="7785560" cy="3416320"/>
          </a:xfrm>
          <a:prstGeom prst="rect">
            <a:avLst/>
          </a:prstGeom>
          <a:noFill/>
        </p:spPr>
        <p:txBody>
          <a:bodyPr wrap="square">
            <a:spAutoFit/>
          </a:bodyPr>
          <a:lstStyle/>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二、 基于早教活动的语言教学评价设计</a:t>
            </a: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基于活动的评价（</a:t>
            </a:r>
            <a:r>
              <a:rPr lang="en-US" altLang="zh-CN" sz="1600" spc="300" dirty="0" err="1">
                <a:solidFill>
                  <a:prstClr val="black">
                    <a:lumMod val="65000"/>
                    <a:lumOff val="35000"/>
                  </a:prstClr>
                </a:solidFill>
                <a:latin typeface="微软雅黑" panose="020B0503020204020204" charset="-122"/>
                <a:ea typeface="微软雅黑" panose="020B0503020204020204" charset="-122"/>
                <a:cs typeface="Montserrat Light" charset="0"/>
              </a:rPr>
              <a:t>activitybased</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assessment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是指在婴幼儿参与早期活动的过程中对其进行发展性的评价，这种评价方式能够在一个特定的活动情境中观察到婴幼儿与周围成人或物品之间的互动情况，进而得出其发展能力水平的判断。基于活动的评价方式能够在专门的活动设计中了解婴幼儿某一特定领域的行为表现，进而得到更多直观、可见的评价信息；与此同时，基于活动的评价还能够帮助早期教育工作者或婴幼儿养育者确认评价与活动设计的关系，在评价的基础上发展出“基于评价的活动”，促进婴幼儿在活动中获得更好的能力发展</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1675129869"/>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第二节  早教机构语言教育活动评价</a:t>
            </a:r>
          </a:p>
        </p:txBody>
      </p:sp>
      <p:sp>
        <p:nvSpPr>
          <p:cNvPr id="26" name="TextBox 29"/>
          <p:cNvSpPr txBox="1"/>
          <p:nvPr/>
        </p:nvSpPr>
        <p:spPr>
          <a:xfrm>
            <a:off x="384857" y="2581571"/>
            <a:ext cx="7785560" cy="2308324"/>
          </a:xfrm>
          <a:prstGeom prst="rect">
            <a:avLst/>
          </a:prstGeom>
          <a:noFill/>
        </p:spPr>
        <p:txBody>
          <a:bodyPr wrap="square">
            <a:spAutoFit/>
          </a:bodyPr>
          <a:lstStyle/>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二、 基于早教活动的语言教学评价</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设计</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一） 参考国内外专业评价量表，梳理婴幼儿某年龄阶段的语言能力发展特点”</a:t>
            </a: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（二） 结合婴幼儿语言能力的年龄特点，提取早期语言活动中的关键点</a:t>
            </a:r>
          </a:p>
          <a:p>
            <a:pPr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三） 整理形成测评表</a:t>
            </a: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1227451797"/>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830997"/>
          </a:xfrm>
          <a:prstGeom prst="rect">
            <a:avLst/>
          </a:prstGeom>
          <a:noFill/>
        </p:spPr>
        <p:txBody>
          <a:bodyPr wrap="square">
            <a:spAutoFit/>
          </a:bodyPr>
          <a:lstStyle/>
          <a:p>
            <a:pPr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第三节  国内外婴幼儿语言发展评价量表简介</a:t>
            </a:r>
          </a:p>
        </p:txBody>
      </p:sp>
      <p:sp>
        <p:nvSpPr>
          <p:cNvPr id="26" name="TextBox 29"/>
          <p:cNvSpPr txBox="1"/>
          <p:nvPr/>
        </p:nvSpPr>
        <p:spPr>
          <a:xfrm>
            <a:off x="430950" y="2220198"/>
            <a:ext cx="7785560" cy="1569660"/>
          </a:xfrm>
          <a:prstGeom prst="rect">
            <a:avLst/>
          </a:prstGeom>
          <a:noFill/>
        </p:spPr>
        <p:txBody>
          <a:bodyPr wrap="square">
            <a:spAutoFit/>
          </a:bodyPr>
          <a:lstStyle/>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一、 国内</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岁婴幼儿语言发展评价量表简介</a:t>
            </a:r>
          </a:p>
          <a:p>
            <a:pPr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一）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《CDCC</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婴幼儿智能发育量表</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p>
          <a:p>
            <a:pPr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二）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零至三岁汉语婴幼儿沟通及语言筛检测验（</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 CLST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p>
          <a:p>
            <a:pPr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三）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岁婴幼儿语言发展检核表</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3481880639"/>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830997"/>
          </a:xfrm>
          <a:prstGeom prst="rect">
            <a:avLst/>
          </a:prstGeom>
          <a:noFill/>
        </p:spPr>
        <p:txBody>
          <a:bodyPr wrap="square">
            <a:spAutoFit/>
          </a:bodyPr>
          <a:lstStyle/>
          <a:p>
            <a:pPr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第三节  国内外婴幼儿语言发展评价量表简介</a:t>
            </a:r>
          </a:p>
        </p:txBody>
      </p:sp>
      <p:sp>
        <p:nvSpPr>
          <p:cNvPr id="26" name="TextBox 29"/>
          <p:cNvSpPr txBox="1"/>
          <p:nvPr/>
        </p:nvSpPr>
        <p:spPr>
          <a:xfrm>
            <a:off x="430950" y="2220198"/>
            <a:ext cx="7785560" cy="1569660"/>
          </a:xfrm>
          <a:prstGeom prst="rect">
            <a:avLst/>
          </a:prstGeom>
          <a:noFill/>
        </p:spPr>
        <p:txBody>
          <a:bodyPr wrap="square">
            <a:spAutoFit/>
          </a:bodyPr>
          <a:lstStyle/>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二、 国外</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岁婴幼儿语言发展评价量表简介</a:t>
            </a:r>
          </a:p>
          <a:p>
            <a:pPr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一）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岁评估与干预系统第二版（</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BTAIS—2</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p>
          <a:p>
            <a:pPr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二）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接受性</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表达性语言测试第三版（</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REEL—3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p>
          <a:p>
            <a:pPr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三）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岁婴幼儿评量、评价及课程计划系统（</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AEPS</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1991008940"/>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34751" y="3670300"/>
            <a:ext cx="7496353" cy="2183682"/>
            <a:chOff x="394" y="2515"/>
            <a:chExt cx="8418" cy="2581"/>
          </a:xfrm>
        </p:grpSpPr>
        <p:grpSp>
          <p:nvGrpSpPr>
            <p:cNvPr id="10" name="组合 9"/>
            <p:cNvGrpSpPr/>
            <p:nvPr/>
          </p:nvGrpSpPr>
          <p:grpSpPr>
            <a:xfrm>
              <a:off x="3783" y="2515"/>
              <a:ext cx="1786" cy="1504"/>
              <a:chOff x="3518" y="3374"/>
              <a:chExt cx="1786" cy="1504"/>
            </a:xfrm>
          </p:grpSpPr>
          <p:pic>
            <p:nvPicPr>
              <p:cNvPr id="11" name="图片 10"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617" y="3374"/>
                <a:ext cx="1590" cy="1504"/>
              </a:xfrm>
              <a:prstGeom prst="rect">
                <a:avLst/>
              </a:prstGeom>
            </p:spPr>
          </p:pic>
          <p:sp>
            <p:nvSpPr>
              <p:cNvPr id="12" name="文本框 11"/>
              <p:cNvSpPr txBox="1"/>
              <p:nvPr/>
            </p:nvSpPr>
            <p:spPr>
              <a:xfrm>
                <a:off x="3518" y="3547"/>
                <a:ext cx="1786" cy="109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02</a:t>
                </a:r>
                <a:endParaRPr kumimoji="0" lang="en-US" altLang="zh-CN" sz="5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grpSp>
          <p:nvGrpSpPr>
            <p:cNvPr id="14" name="组合 13"/>
            <p:cNvGrpSpPr/>
            <p:nvPr/>
          </p:nvGrpSpPr>
          <p:grpSpPr>
            <a:xfrm>
              <a:off x="394" y="4217"/>
              <a:ext cx="8418" cy="879"/>
              <a:chOff x="-1812385" y="5698266"/>
              <a:chExt cx="5346537" cy="558305"/>
            </a:xfrm>
          </p:grpSpPr>
          <p:sp>
            <p:nvSpPr>
              <p:cNvPr id="15" name="任意多边形 14"/>
              <p:cNvSpPr/>
              <p:nvPr/>
            </p:nvSpPr>
            <p:spPr>
              <a:xfrm>
                <a:off x="-1812385" y="5698266"/>
                <a:ext cx="360958" cy="380010"/>
              </a:xfrm>
              <a:custGeom>
                <a:avLst/>
                <a:gdLst>
                  <a:gd name="connsiteX0" fmla="*/ 0 w 381000"/>
                  <a:gd name="connsiteY0" fmla="*/ 368300 h 368300"/>
                  <a:gd name="connsiteX1" fmla="*/ 0 w 381000"/>
                  <a:gd name="connsiteY1" fmla="*/ 0 h 368300"/>
                  <a:gd name="connsiteX2" fmla="*/ 381000 w 381000"/>
                  <a:gd name="connsiteY2" fmla="*/ 0 h 368300"/>
                </a:gdLst>
                <a:ahLst/>
                <a:cxnLst>
                  <a:cxn ang="0">
                    <a:pos x="connsiteX0" y="connsiteY0"/>
                  </a:cxn>
                  <a:cxn ang="0">
                    <a:pos x="connsiteX1" y="connsiteY1"/>
                  </a:cxn>
                  <a:cxn ang="0">
                    <a:pos x="connsiteX2" y="connsiteY2"/>
                  </a:cxn>
                </a:cxnLst>
                <a:rect l="l" t="t" r="r" b="b"/>
                <a:pathLst>
                  <a:path w="381000" h="368300">
                    <a:moveTo>
                      <a:pt x="0" y="368300"/>
                    </a:moveTo>
                    <a:lnTo>
                      <a:pt x="0" y="0"/>
                    </a:lnTo>
                    <a:lnTo>
                      <a:pt x="381000" y="0"/>
                    </a:lnTo>
                  </a:path>
                </a:pathLst>
              </a:custGeom>
              <a:noFill/>
              <a:ln w="63500">
                <a:solidFill>
                  <a:srgbClr val="F0B137"/>
                </a:solidFill>
              </a:ln>
              <a:effectLst/>
              <a:extLst>
                <a:ext uri="{909E8E84-426E-40DD-AFC4-6F175D3DCCD1}">
                  <a14:hiddenFill xmlns:a14="http://schemas.microsoft.com/office/drawing/2010/main">
                    <a:solidFill>
                      <a:schemeClr val="accent6">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喵呜体" panose="02010600010101010101" pitchFamily="2" charset="-122"/>
                  <a:ea typeface="方正喵呜体" panose="02010600010101010101" pitchFamily="2" charset="-122"/>
                  <a:cs typeface="+mn-cs"/>
                </a:endParaRPr>
              </a:p>
            </p:txBody>
          </p:sp>
          <p:sp>
            <p:nvSpPr>
              <p:cNvPr id="16" name="任意多边形 15"/>
              <p:cNvSpPr/>
              <p:nvPr/>
            </p:nvSpPr>
            <p:spPr>
              <a:xfrm rot="10800000">
                <a:off x="3141452" y="5888271"/>
                <a:ext cx="381000" cy="368300"/>
              </a:xfrm>
              <a:custGeom>
                <a:avLst/>
                <a:gdLst>
                  <a:gd name="connsiteX0" fmla="*/ 0 w 381000"/>
                  <a:gd name="connsiteY0" fmla="*/ 368300 h 368300"/>
                  <a:gd name="connsiteX1" fmla="*/ 0 w 381000"/>
                  <a:gd name="connsiteY1" fmla="*/ 0 h 368300"/>
                  <a:gd name="connsiteX2" fmla="*/ 381000 w 381000"/>
                  <a:gd name="connsiteY2" fmla="*/ 0 h 368300"/>
                </a:gdLst>
                <a:ahLst/>
                <a:cxnLst>
                  <a:cxn ang="0">
                    <a:pos x="connsiteX0" y="connsiteY0"/>
                  </a:cxn>
                  <a:cxn ang="0">
                    <a:pos x="connsiteX1" y="connsiteY1"/>
                  </a:cxn>
                  <a:cxn ang="0">
                    <a:pos x="connsiteX2" y="connsiteY2"/>
                  </a:cxn>
                </a:cxnLst>
                <a:rect l="l" t="t" r="r" b="b"/>
                <a:pathLst>
                  <a:path w="381000" h="368300">
                    <a:moveTo>
                      <a:pt x="0" y="368300"/>
                    </a:moveTo>
                    <a:lnTo>
                      <a:pt x="0" y="0"/>
                    </a:lnTo>
                    <a:lnTo>
                      <a:pt x="381000" y="0"/>
                    </a:lnTo>
                  </a:path>
                </a:pathLst>
              </a:custGeom>
              <a:noFill/>
              <a:ln w="63500">
                <a:solidFill>
                  <a:srgbClr val="F0B13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喵呜体" panose="02010600010101010101" pitchFamily="2" charset="-122"/>
                  <a:ea typeface="方正喵呜体" panose="02010600010101010101" pitchFamily="2" charset="-122"/>
                  <a:cs typeface="+mn-cs"/>
                </a:endParaRPr>
              </a:p>
            </p:txBody>
          </p:sp>
          <p:sp>
            <p:nvSpPr>
              <p:cNvPr id="17" name="文本框 16"/>
              <p:cNvSpPr txBox="1"/>
              <p:nvPr/>
            </p:nvSpPr>
            <p:spPr>
              <a:xfrm>
                <a:off x="-1812385" y="5769771"/>
                <a:ext cx="5346537" cy="358052"/>
              </a:xfrm>
              <a:prstGeom prst="rect">
                <a:avLst/>
              </a:prstGeom>
              <a:noFill/>
              <a:ln>
                <a:noFill/>
              </a:ln>
            </p:spPr>
            <p:txBody>
              <a:bodyPr wrap="square" bIns="0" rtlCol="0">
                <a:spAutoFit/>
              </a:bodyPr>
              <a:lstStyle>
                <a:defPPr>
                  <a:defRPr lang="zh-CN"/>
                </a:defPPr>
                <a:lvl1pPr>
                  <a:defRPr sz="2400" b="1">
                    <a:solidFill>
                      <a:schemeClr val="bg1"/>
                    </a:solidFill>
                    <a:latin typeface="+mj-lt"/>
                  </a:defRPr>
                </a:lvl1pPr>
              </a:lstStyle>
              <a:p>
                <a:pPr lvl="0" algn="ctr">
                  <a:defRPr/>
                </a:pPr>
                <a:r>
                  <a:rPr lang="zh-CN" altLang="en-US" sz="2800" dirty="0" smtClean="0">
                    <a:solidFill>
                      <a:prstClr val="black">
                        <a:lumMod val="65000"/>
                        <a:lumOff val="35000"/>
                      </a:prstClr>
                    </a:solidFill>
                    <a:latin typeface="微软雅黑" panose="020B0503020204020204" charset="-122"/>
                    <a:ea typeface="微软雅黑" panose="020B0503020204020204" charset="-122"/>
                  </a:rPr>
                  <a:t>第十章  </a:t>
                </a:r>
                <a:r>
                  <a:rPr lang="en-US" altLang="zh-CN" sz="2800" dirty="0">
                    <a:solidFill>
                      <a:prstClr val="black">
                        <a:lumMod val="65000"/>
                        <a:lumOff val="35000"/>
                      </a:prstClr>
                    </a:solidFill>
                    <a:latin typeface="微软雅黑" panose="020B0503020204020204" charset="-122"/>
                    <a:ea typeface="微软雅黑" panose="020B0503020204020204" charset="-122"/>
                  </a:rPr>
                  <a:t>0—3</a:t>
                </a:r>
                <a:r>
                  <a:rPr lang="zh-CN" altLang="en-US" sz="2800" dirty="0">
                    <a:solidFill>
                      <a:prstClr val="black">
                        <a:lumMod val="65000"/>
                        <a:lumOff val="35000"/>
                      </a:prstClr>
                    </a:solidFill>
                    <a:latin typeface="微软雅黑" panose="020B0503020204020204" charset="-122"/>
                    <a:ea typeface="微软雅黑" panose="020B0503020204020204" charset="-122"/>
                  </a:rPr>
                  <a:t>岁婴幼儿语言发展与教育的评价</a:t>
                </a:r>
                <a:endParaRPr kumimoji="0" lang="zh-CN" altLang="en-US" sz="2800" b="1"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endParaRPr>
              </a:p>
            </p:txBody>
          </p:sp>
        </p:grpSp>
      </p:grpSp>
      <p:pic>
        <p:nvPicPr>
          <p:cNvPr id="18" name="图片 17"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540" y="-5715"/>
            <a:ext cx="12186285" cy="3542665"/>
          </a:xfrm>
          <a:prstGeom prst="rect">
            <a:avLst/>
          </a:prstGeom>
          <a:effectLst>
            <a:outerShdw blurRad="50800" dist="114300" dir="2700000" algn="tl" rotWithShape="0">
              <a:prstClr val="black">
                <a:alpha val="40000"/>
              </a:prstClr>
            </a:outerShdw>
          </a:effectLst>
        </p:spPr>
      </p:pic>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513455" y="2356485"/>
            <a:ext cx="4059555" cy="798195"/>
          </a:xfrm>
          <a:prstGeom prst="rect">
            <a:avLst/>
          </a:prstGeom>
          <a:noFill/>
          <a:ln w="57150">
            <a:solidFill>
              <a:srgbClr val="9AAF89"/>
            </a:solidFill>
          </a:ln>
          <a:extLst>
            <a:ext uri="{909E8E84-426E-40DD-AFC4-6F175D3DCCD1}">
              <a14:hiddenFill xmlns:a14="http://schemas.microsoft.com/office/drawing/2010/main">
                <a:solidFill>
                  <a:srgbClr val="9AAF89"/>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B172"/>
              </a:solidFill>
              <a:effectLst/>
              <a:uLnTx/>
              <a:uFillTx/>
              <a:latin typeface="Calibri"/>
              <a:ea typeface="宋体" panose="02010600030101010101" pitchFamily="2" charset="-122"/>
              <a:cs typeface="+mn-cs"/>
            </a:endParaRPr>
          </a:p>
        </p:txBody>
      </p:sp>
      <p:grpSp>
        <p:nvGrpSpPr>
          <p:cNvPr id="8" name="组合 7"/>
          <p:cNvGrpSpPr/>
          <p:nvPr/>
        </p:nvGrpSpPr>
        <p:grpSpPr>
          <a:xfrm>
            <a:off x="24130" y="1365250"/>
            <a:ext cx="4777740" cy="5079365"/>
            <a:chOff x="8485" y="2346"/>
            <a:chExt cx="5098" cy="5553"/>
          </a:xfrm>
        </p:grpSpPr>
        <p:pic>
          <p:nvPicPr>
            <p:cNvPr id="5" name="图片 4"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496" y="2845"/>
              <a:ext cx="4087" cy="4555"/>
            </a:xfrm>
            <a:prstGeom prst="rect">
              <a:avLst/>
            </a:prstGeom>
          </p:spPr>
        </p:pic>
        <p:pic>
          <p:nvPicPr>
            <p:cNvPr id="6" name="图片 5"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485" y="2346"/>
              <a:ext cx="3298" cy="5553"/>
            </a:xfrm>
            <a:prstGeom prst="rect">
              <a:avLst/>
            </a:prstGeom>
          </p:spPr>
        </p:pic>
      </p:grpSp>
      <p:sp>
        <p:nvSpPr>
          <p:cNvPr id="27" name="矩形 26"/>
          <p:cNvSpPr/>
          <p:nvPr/>
        </p:nvSpPr>
        <p:spPr>
          <a:xfrm>
            <a:off x="7739380" y="2331008"/>
            <a:ext cx="1410876" cy="26670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5" name="TextBox 27"/>
          <p:cNvSpPr txBox="1"/>
          <p:nvPr/>
        </p:nvSpPr>
        <p:spPr>
          <a:xfrm>
            <a:off x="4798060" y="2525395"/>
            <a:ext cx="2973070" cy="460375"/>
          </a:xfrm>
          <a:prstGeom prst="rect">
            <a:avLst/>
          </a:prstGeom>
          <a:noFill/>
        </p:spPr>
        <p:txBody>
          <a:bodyPr wrap="square">
            <a:spAutoFit/>
          </a:bodyPr>
          <a:lstStyle/>
          <a:p>
            <a:pPr marL="0" marR="0" lvl="0" indent="0" algn="l" defTabSz="182816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6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rPr>
              <a:t>思考与练习</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4" name="TextBox 27"/>
          <p:cNvSpPr txBox="1"/>
          <p:nvPr/>
        </p:nvSpPr>
        <p:spPr>
          <a:xfrm>
            <a:off x="7739380" y="2786380"/>
            <a:ext cx="2654935" cy="400110"/>
          </a:xfrm>
          <a:prstGeom prst="rect">
            <a:avLst/>
          </a:prstGeom>
          <a:noFill/>
        </p:spPr>
        <p:txBody>
          <a:bodyPr wrap="square">
            <a:spAutoFit/>
          </a:bodyPr>
          <a:lstStyle/>
          <a:p>
            <a:pPr marL="0" marR="0" lvl="0" indent="0" algn="l" defTabSz="1828165"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6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rPr>
              <a:t>第十章</a:t>
            </a:r>
            <a:endParaRPr kumimoji="0" lang="zh-CN" altLang="en-US" sz="20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4655332" y="3335209"/>
            <a:ext cx="6331438" cy="3416320"/>
          </a:xfrm>
          <a:prstGeom prst="rect">
            <a:avLst/>
          </a:prstGeom>
          <a:noFill/>
        </p:spPr>
        <p:txBody>
          <a:bodyPr wrap="square">
            <a:spAutoFit/>
          </a:bodyPr>
          <a:lstStyle/>
          <a:p>
            <a:pPr lvl="0" defTabSz="1828165">
              <a:lnSpc>
                <a:spcPct val="150000"/>
              </a:lnSpc>
              <a:defRPr/>
            </a:pP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1. </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什么是</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岁婴幼儿语言能力发展评价？</a:t>
            </a:r>
          </a:p>
          <a:p>
            <a:pPr lvl="0" defTabSz="1828165">
              <a:lnSpc>
                <a:spcPct val="150000"/>
              </a:lnSpc>
              <a:defRPr/>
            </a:pPr>
            <a:r>
              <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2</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常用的</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岁婴幼儿语言发展评价的方法有哪些？</a:t>
            </a:r>
          </a:p>
          <a:p>
            <a:pPr lvl="0" defTabSz="1828165">
              <a:lnSpc>
                <a:spcPct val="150000"/>
              </a:lnSpc>
              <a:defRPr/>
            </a:pPr>
            <a:r>
              <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3</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 0—3</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岁婴幼儿语言发展评价的基本原则是什么？</a:t>
            </a:r>
          </a:p>
          <a:p>
            <a:pPr lvl="0" defTabSz="1828165">
              <a:lnSpc>
                <a:spcPct val="150000"/>
              </a:lnSpc>
              <a:defRPr/>
            </a:pPr>
            <a:r>
              <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4</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国内外用于</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岁婴幼儿语言发展评价的量表有哪些？</a:t>
            </a:r>
          </a:p>
          <a:p>
            <a:pPr lvl="0" defTabSz="1828165">
              <a:lnSpc>
                <a:spcPct val="150000"/>
              </a:lnSpc>
              <a:defRPr/>
            </a:pPr>
            <a:r>
              <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5</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请根据婴幼儿语言能力发展的特点，结合具体的语言早期教育活动，为</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19—24</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个月龄的幼儿设计一个观察评估方案。</a:t>
            </a:r>
            <a:endParaRPr kumimoji="0" lang="zh-CN" altLang="en-US"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grpSp>
        <p:nvGrpSpPr>
          <p:cNvPr id="19" name="组合 18"/>
          <p:cNvGrpSpPr/>
          <p:nvPr/>
        </p:nvGrpSpPr>
        <p:grpSpPr>
          <a:xfrm>
            <a:off x="10986770" y="-60325"/>
            <a:ext cx="1189990" cy="6964680"/>
            <a:chOff x="17512" y="-16"/>
            <a:chExt cx="1874" cy="10968"/>
          </a:xfrm>
        </p:grpSpPr>
        <p:pic>
          <p:nvPicPr>
            <p:cNvPr id="14" name="图片 13" descr="222"/>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15" name="图片 14" descr="5b39e8e138645"/>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16" name="图片 15" descr="5b39e8e138645"/>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18" name="图片 17" descr="222"/>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2"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right)">
                                      <p:cBhvr>
                                        <p:cTn id="10" dur="500"/>
                                        <p:tgtEl>
                                          <p:spTgt spid="19"/>
                                        </p:tgtEl>
                                      </p:cBhvr>
                                    </p:animEffect>
                                  </p:childTnLst>
                                </p:cTn>
                              </p:par>
                            </p:childTnLst>
                          </p:cTn>
                        </p:par>
                        <p:par>
                          <p:cTn id="11" fill="hold">
                            <p:stCondLst>
                              <p:cond delay="500"/>
                            </p:stCondLst>
                            <p:childTnLst>
                              <p:par>
                                <p:cTn id="12" presetID="16" presetClass="entr" presetSubtype="37"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outVertical)">
                                      <p:cBhvr>
                                        <p:cTn id="14" dur="500"/>
                                        <p:tgtEl>
                                          <p:spTgt spid="11"/>
                                        </p:tgtEl>
                                      </p:cBhvr>
                                    </p:animEffect>
                                  </p:childTnLst>
                                </p:cTn>
                              </p:par>
                              <p:par>
                                <p:cTn id="15" presetID="2" presetClass="entr" presetSubtype="2"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1+#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1+#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1+#ppt_w/2"/>
                                          </p:val>
                                        </p:tav>
                                        <p:tav tm="100000">
                                          <p:val>
                                            <p:strVal val="#ppt_x"/>
                                          </p:val>
                                        </p:tav>
                                      </p:tavLst>
                                    </p:anim>
                                    <p:anim calcmode="lin" valueType="num">
                                      <p:cBhvr additive="base">
                                        <p:cTn id="30" dur="500" fill="hold"/>
                                        <p:tgtEl>
                                          <p:spTgt spid="4"/>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1+#ppt_w/2"/>
                                          </p:val>
                                        </p:tav>
                                        <p:tav tm="100000">
                                          <p:val>
                                            <p:strVal val="#ppt_x"/>
                                          </p:val>
                                        </p:tav>
                                      </p:tavLst>
                                    </p:anim>
                                    <p:anim calcmode="lin" valueType="num">
                                      <p:cBhvr additive="base">
                                        <p:cTn id="34"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27" grpId="0" bldLvl="0" animBg="1"/>
      <p:bldP spid="25" grpId="0"/>
      <p:bldP spid="4"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513455" y="2356485"/>
            <a:ext cx="4059555" cy="798195"/>
          </a:xfrm>
          <a:prstGeom prst="rect">
            <a:avLst/>
          </a:prstGeom>
          <a:noFill/>
          <a:ln w="57150">
            <a:solidFill>
              <a:srgbClr val="9AAF89"/>
            </a:solidFill>
          </a:ln>
          <a:extLst>
            <a:ext uri="{909E8E84-426E-40DD-AFC4-6F175D3DCCD1}">
              <a14:hiddenFill xmlns:a14="http://schemas.microsoft.com/office/drawing/2010/main">
                <a:solidFill>
                  <a:srgbClr val="9AAF89"/>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B172"/>
              </a:solidFill>
              <a:effectLst/>
              <a:uLnTx/>
              <a:uFillTx/>
              <a:latin typeface="Calibri"/>
              <a:ea typeface="宋体" panose="02010600030101010101" pitchFamily="2" charset="-122"/>
              <a:cs typeface="+mn-cs"/>
            </a:endParaRPr>
          </a:p>
        </p:txBody>
      </p:sp>
      <p:grpSp>
        <p:nvGrpSpPr>
          <p:cNvPr id="8" name="组合 7"/>
          <p:cNvGrpSpPr/>
          <p:nvPr/>
        </p:nvGrpSpPr>
        <p:grpSpPr>
          <a:xfrm>
            <a:off x="24130" y="1365250"/>
            <a:ext cx="4777740" cy="5079365"/>
            <a:chOff x="8485" y="2346"/>
            <a:chExt cx="5098" cy="5553"/>
          </a:xfrm>
        </p:grpSpPr>
        <p:pic>
          <p:nvPicPr>
            <p:cNvPr id="5" name="图片 4"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496" y="2845"/>
              <a:ext cx="4087" cy="4555"/>
            </a:xfrm>
            <a:prstGeom prst="rect">
              <a:avLst/>
            </a:prstGeom>
          </p:spPr>
        </p:pic>
        <p:pic>
          <p:nvPicPr>
            <p:cNvPr id="6" name="图片 5"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485" y="2346"/>
              <a:ext cx="3298" cy="5553"/>
            </a:xfrm>
            <a:prstGeom prst="rect">
              <a:avLst/>
            </a:prstGeom>
          </p:spPr>
        </p:pic>
      </p:grpSp>
      <p:sp>
        <p:nvSpPr>
          <p:cNvPr id="27" name="矩形 26"/>
          <p:cNvSpPr/>
          <p:nvPr/>
        </p:nvSpPr>
        <p:spPr>
          <a:xfrm>
            <a:off x="7739380" y="2331008"/>
            <a:ext cx="1410876" cy="26670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5" name="TextBox 27"/>
          <p:cNvSpPr txBox="1"/>
          <p:nvPr/>
        </p:nvSpPr>
        <p:spPr>
          <a:xfrm>
            <a:off x="4798060" y="2525395"/>
            <a:ext cx="2973070" cy="460375"/>
          </a:xfrm>
          <a:prstGeom prst="rect">
            <a:avLst/>
          </a:prstGeom>
          <a:noFill/>
        </p:spPr>
        <p:txBody>
          <a:bodyPr wrap="square">
            <a:spAutoFit/>
          </a:bodyPr>
          <a:lstStyle/>
          <a:p>
            <a:pPr marL="0" marR="0" lvl="0" indent="0" algn="l" defTabSz="1828165"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6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rPr>
              <a:t>推荐资源</a:t>
            </a:r>
            <a:endParaRPr kumimoji="0" lang="zh-CN" altLang="en-US" sz="24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4" name="TextBox 27"/>
          <p:cNvSpPr txBox="1"/>
          <p:nvPr/>
        </p:nvSpPr>
        <p:spPr>
          <a:xfrm>
            <a:off x="7739380" y="2786380"/>
            <a:ext cx="2654935" cy="400110"/>
          </a:xfrm>
          <a:prstGeom prst="rect">
            <a:avLst/>
          </a:prstGeom>
          <a:noFill/>
        </p:spPr>
        <p:txBody>
          <a:bodyPr wrap="square">
            <a:spAutoFit/>
          </a:bodyPr>
          <a:lstStyle/>
          <a:p>
            <a:pPr marL="0" marR="0" lvl="0" indent="0" algn="l" defTabSz="1828165"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6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rPr>
              <a:t>第十章</a:t>
            </a:r>
            <a:endParaRPr kumimoji="0" lang="zh-CN" altLang="en-US" sz="2000" b="1" i="0" u="none" strike="noStrike" kern="1200" cap="none" spc="6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Oswald" charset="0"/>
            </a:endParaRPr>
          </a:p>
        </p:txBody>
      </p:sp>
      <p:sp>
        <p:nvSpPr>
          <p:cNvPr id="26" name="TextBox 29"/>
          <p:cNvSpPr txBox="1"/>
          <p:nvPr/>
        </p:nvSpPr>
        <p:spPr>
          <a:xfrm>
            <a:off x="4798060" y="3172422"/>
            <a:ext cx="5991860" cy="874407"/>
          </a:xfrm>
          <a:prstGeom prst="rect">
            <a:avLst/>
          </a:prstGeom>
          <a:noFill/>
        </p:spPr>
        <p:txBody>
          <a:bodyPr wrap="square">
            <a:spAutoFit/>
          </a:bodyPr>
          <a:lstStyle/>
          <a:p>
            <a:pPr lvl="0" algn="just"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贝蒂著，郑福明、费广洪译： </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幼儿发展的观察与评价（第</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7</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版）</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，高等教育出版社</a:t>
            </a:r>
            <a:r>
              <a:rPr lang="en-US" altLang="zh-CN" spc="300" dirty="0">
                <a:solidFill>
                  <a:prstClr val="black">
                    <a:lumMod val="65000"/>
                    <a:lumOff val="35000"/>
                  </a:prstClr>
                </a:solidFill>
                <a:latin typeface="微软雅黑" panose="020B0503020204020204" charset="-122"/>
                <a:ea typeface="微软雅黑" panose="020B0503020204020204" charset="-122"/>
                <a:cs typeface="Montserrat Light" charset="0"/>
              </a:rPr>
              <a:t>2011</a:t>
            </a: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年版。</a:t>
            </a:r>
            <a:endPar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grpSp>
        <p:nvGrpSpPr>
          <p:cNvPr id="19" name="组合 18"/>
          <p:cNvGrpSpPr/>
          <p:nvPr/>
        </p:nvGrpSpPr>
        <p:grpSpPr>
          <a:xfrm>
            <a:off x="10986770" y="-60325"/>
            <a:ext cx="1189990" cy="6964680"/>
            <a:chOff x="17512" y="-16"/>
            <a:chExt cx="1874" cy="10968"/>
          </a:xfrm>
        </p:grpSpPr>
        <p:pic>
          <p:nvPicPr>
            <p:cNvPr id="14" name="图片 13" descr="222"/>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a:off x="17643" y="5551"/>
              <a:ext cx="1743" cy="3418"/>
            </a:xfrm>
            <a:prstGeom prst="rect">
              <a:avLst/>
            </a:prstGeom>
          </p:spPr>
        </p:pic>
        <p:pic>
          <p:nvPicPr>
            <p:cNvPr id="15" name="图片 14" descr="5b39e8e138645"/>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17919" y="3458"/>
              <a:ext cx="1467" cy="3125"/>
            </a:xfrm>
            <a:prstGeom prst="rect">
              <a:avLst/>
            </a:prstGeom>
          </p:spPr>
        </p:pic>
        <p:pic>
          <p:nvPicPr>
            <p:cNvPr id="16" name="图片 15" descr="5b39e8e138645"/>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17512" y="-16"/>
              <a:ext cx="1874" cy="4107"/>
            </a:xfrm>
            <a:prstGeom prst="rect">
              <a:avLst/>
            </a:prstGeom>
          </p:spPr>
        </p:pic>
        <p:pic>
          <p:nvPicPr>
            <p:cNvPr id="18" name="图片 17" descr="222"/>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17932" y="8604"/>
              <a:ext cx="1454" cy="2348"/>
            </a:xfrm>
            <a:prstGeom prst="rect">
              <a:avLst/>
            </a:prstGeom>
          </p:spPr>
        </p:pic>
      </p:grpSp>
    </p:spTree>
    <p:extLst>
      <p:ext uri="{BB962C8B-B14F-4D97-AF65-F5344CB8AC3E}">
        <p14:creationId xmlns:p14="http://schemas.microsoft.com/office/powerpoint/2010/main" val="2410390671"/>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2"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right)">
                                      <p:cBhvr>
                                        <p:cTn id="10" dur="500"/>
                                        <p:tgtEl>
                                          <p:spTgt spid="19"/>
                                        </p:tgtEl>
                                      </p:cBhvr>
                                    </p:animEffect>
                                  </p:childTnLst>
                                </p:cTn>
                              </p:par>
                            </p:childTnLst>
                          </p:cTn>
                        </p:par>
                        <p:par>
                          <p:cTn id="11" fill="hold">
                            <p:stCondLst>
                              <p:cond delay="500"/>
                            </p:stCondLst>
                            <p:childTnLst>
                              <p:par>
                                <p:cTn id="12" presetID="16" presetClass="entr" presetSubtype="37"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outVertical)">
                                      <p:cBhvr>
                                        <p:cTn id="14" dur="500"/>
                                        <p:tgtEl>
                                          <p:spTgt spid="11"/>
                                        </p:tgtEl>
                                      </p:cBhvr>
                                    </p:animEffect>
                                  </p:childTnLst>
                                </p:cTn>
                              </p:par>
                              <p:par>
                                <p:cTn id="15" presetID="2" presetClass="entr" presetSubtype="2"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1+#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1+#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1+#ppt_w/2"/>
                                          </p:val>
                                        </p:tav>
                                        <p:tav tm="100000">
                                          <p:val>
                                            <p:strVal val="#ppt_x"/>
                                          </p:val>
                                        </p:tav>
                                      </p:tavLst>
                                    </p:anim>
                                    <p:anim calcmode="lin" valueType="num">
                                      <p:cBhvr additive="base">
                                        <p:cTn id="30" dur="500" fill="hold"/>
                                        <p:tgtEl>
                                          <p:spTgt spid="4"/>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1+#ppt_w/2"/>
                                          </p:val>
                                        </p:tav>
                                        <p:tav tm="100000">
                                          <p:val>
                                            <p:strVal val="#ppt_x"/>
                                          </p:val>
                                        </p:tav>
                                      </p:tavLst>
                                    </p:anim>
                                    <p:anim calcmode="lin" valueType="num">
                                      <p:cBhvr additive="base">
                                        <p:cTn id="34"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27" grpId="0" bldLvl="0" animBg="1"/>
      <p:bldP spid="25" grpId="0"/>
      <p:bldP spid="4" grpId="0"/>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540" y="-5715"/>
            <a:ext cx="12186285" cy="6885305"/>
          </a:xfrm>
          <a:prstGeom prst="rect">
            <a:avLst/>
          </a:prstGeom>
        </p:spPr>
      </p:pic>
      <p:sp>
        <p:nvSpPr>
          <p:cNvPr id="6" name="文本框 5"/>
          <p:cNvSpPr txBox="1"/>
          <p:nvPr/>
        </p:nvSpPr>
        <p:spPr>
          <a:xfrm>
            <a:off x="7646670" y="-5715"/>
            <a:ext cx="2990850" cy="6096000"/>
          </a:xfrm>
          <a:prstGeom prst="rect">
            <a:avLst/>
          </a:prstGeom>
          <a:solidFill>
            <a:srgbClr val="889B79"/>
          </a:solidFill>
          <a:ln>
            <a:noFill/>
          </a:ln>
          <a:effectLst>
            <a:outerShdw blurRad="50800" dist="38100" dir="2700000" algn="tl" rotWithShape="0">
              <a:prstClr val="black">
                <a:alpha val="40000"/>
              </a:prst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5" name="文本框 14"/>
          <p:cNvSpPr txBox="1"/>
          <p:nvPr/>
        </p:nvSpPr>
        <p:spPr>
          <a:xfrm>
            <a:off x="8114983" y="583440"/>
            <a:ext cx="2031325" cy="4655185"/>
          </a:xfrm>
          <a:prstGeom prst="rect">
            <a:avLst/>
          </a:prstGeom>
          <a:noFill/>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00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方正细谭黑简体" panose="02000000000000000000" pitchFamily="2" charset="-122"/>
                <a:ea typeface="方正细谭黑简体" panose="02000000000000000000" pitchFamily="2" charset="-122"/>
                <a:cs typeface="经典行书简" panose="02010609010101010101" pitchFamily="49" charset="-122"/>
              </a:rPr>
              <a:t>谢谢观看</a:t>
            </a:r>
            <a:endParaRPr kumimoji="0" lang="en-US" altLang="zh-CN" sz="600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方正细谭黑简体" panose="02000000000000000000" pitchFamily="2" charset="-122"/>
              <a:ea typeface="方正细谭黑简体" panose="02000000000000000000" pitchFamily="2" charset="-122"/>
              <a:cs typeface="经典行书简" panose="02010609010101010101" pitchFamily="49"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6000" dirty="0" smtClean="0">
                <a:solidFill>
                  <a:prstClr val="white"/>
                </a:solidFill>
                <a:effectLst>
                  <a:outerShdw blurRad="38100" dist="38100" dir="2700000" algn="tl">
                    <a:srgbClr val="000000">
                      <a:alpha val="43137"/>
                    </a:srgbClr>
                  </a:outerShdw>
                </a:effectLst>
                <a:latin typeface="方正细谭黑简体" panose="02000000000000000000" pitchFamily="2" charset="-122"/>
                <a:ea typeface="方正细谭黑简体" panose="02000000000000000000" pitchFamily="2" charset="-122"/>
                <a:cs typeface="经典行书简" panose="02010609010101010101" pitchFamily="49" charset="-122"/>
              </a:rPr>
              <a:t>Thanks</a:t>
            </a:r>
            <a:endParaRPr kumimoji="0" lang="zh-CN" altLang="en-US" sz="600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方正细谭黑简体" panose="02000000000000000000" pitchFamily="2" charset="-122"/>
              <a:ea typeface="方正细谭黑简体" panose="02000000000000000000" pitchFamily="2" charset="-122"/>
              <a:cs typeface="经典行书简" panose="02010609010101010101" pitchFamily="49" charset="-122"/>
            </a:endParaRPr>
          </a:p>
        </p:txBody>
      </p:sp>
      <p:sp>
        <p:nvSpPr>
          <p:cNvPr id="8" name="矩形 7"/>
          <p:cNvSpPr/>
          <p:nvPr/>
        </p:nvSpPr>
        <p:spPr>
          <a:xfrm>
            <a:off x="8103235" y="518160"/>
            <a:ext cx="2139315" cy="4827905"/>
          </a:xfrm>
          <a:prstGeom prst="rect">
            <a:avLst/>
          </a:prstGeom>
          <a:noFill/>
          <a:ln w="38100">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pic>
        <p:nvPicPr>
          <p:cNvPr id="7" name="图片 6"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797165" y="213995"/>
            <a:ext cx="1043940" cy="986790"/>
          </a:xfrm>
          <a:prstGeom prst="rect">
            <a:avLst/>
          </a:prstGeom>
        </p:spPr>
      </p:pic>
    </p:spTree>
    <p:extLst>
      <p:ext uri="{BB962C8B-B14F-4D97-AF65-F5344CB8AC3E}">
        <p14:creationId xmlns:p14="http://schemas.microsoft.com/office/powerpoint/2010/main" val="373784791"/>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par>
                                <p:cTn id="10" presetID="14" presetClass="entr" presetSubtype="5"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vertical)">
                                      <p:cBhvr>
                                        <p:cTn id="12" dur="500"/>
                                        <p:tgtEl>
                                          <p:spTgt spid="5"/>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1000"/>
                                        <p:tgtEl>
                                          <p:spTgt spid="6"/>
                                        </p:tgtEl>
                                      </p:cBhvr>
                                    </p:animEffect>
                                  </p:childTnLst>
                                </p:cTn>
                              </p:par>
                            </p:childTnLst>
                          </p:cTn>
                        </p:par>
                        <p:par>
                          <p:cTn id="16" fill="hold">
                            <p:stCondLst>
                              <p:cond delay="1000"/>
                            </p:stCondLst>
                            <p:childTnLst>
                              <p:par>
                                <p:cTn id="17" presetID="21"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2000"/>
                                        <p:tgtEl>
                                          <p:spTgt spid="7"/>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363588" y="2450487"/>
            <a:ext cx="3296975" cy="2186940"/>
            <a:chOff x="9009" y="4155"/>
            <a:chExt cx="4775" cy="3167"/>
          </a:xfrm>
          <a:solidFill>
            <a:srgbClr val="F49B25"/>
          </a:solidFill>
        </p:grpSpPr>
        <p:cxnSp>
          <p:nvCxnSpPr>
            <p:cNvPr id="33" name="Straight Connector 32"/>
            <p:cNvCxnSpPr>
              <a:stCxn id="38" idx="0"/>
            </p:cNvCxnSpPr>
            <p:nvPr/>
          </p:nvCxnSpPr>
          <p:spPr>
            <a:xfrm flipV="1">
              <a:off x="9077" y="4155"/>
              <a:ext cx="1831" cy="1251"/>
            </a:xfrm>
            <a:prstGeom prst="line">
              <a:avLst/>
            </a:prstGeom>
            <a:grpFill/>
            <a:ln w="19050">
              <a:solidFill>
                <a:srgbClr val="9AAF8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38" idx="0"/>
            </p:cNvCxnSpPr>
            <p:nvPr/>
          </p:nvCxnSpPr>
          <p:spPr>
            <a:xfrm>
              <a:off x="9077" y="5406"/>
              <a:ext cx="4707" cy="1450"/>
            </a:xfrm>
            <a:prstGeom prst="line">
              <a:avLst/>
            </a:prstGeom>
            <a:grpFill/>
            <a:ln w="19050">
              <a:solidFill>
                <a:srgbClr val="9AAF8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38" idx="0"/>
            </p:cNvCxnSpPr>
            <p:nvPr/>
          </p:nvCxnSpPr>
          <p:spPr>
            <a:xfrm flipH="1">
              <a:off x="9054" y="5406"/>
              <a:ext cx="22" cy="160"/>
            </a:xfrm>
            <a:prstGeom prst="line">
              <a:avLst/>
            </a:prstGeom>
            <a:grpFill/>
            <a:ln w="19050">
              <a:solidFill>
                <a:srgbClr val="9AAF8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38" idx="0"/>
            </p:cNvCxnSpPr>
            <p:nvPr/>
          </p:nvCxnSpPr>
          <p:spPr>
            <a:xfrm>
              <a:off x="9077" y="5406"/>
              <a:ext cx="690" cy="1916"/>
            </a:xfrm>
            <a:prstGeom prst="line">
              <a:avLst/>
            </a:prstGeom>
            <a:grpFill/>
            <a:ln w="19050">
              <a:solidFill>
                <a:srgbClr val="9AAF8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sp>
          <p:nvSpPr>
            <p:cNvPr id="38" name="Shape 3287"/>
            <p:cNvSpPr/>
            <p:nvPr/>
          </p:nvSpPr>
          <p:spPr>
            <a:xfrm>
              <a:off x="9009" y="5338"/>
              <a:ext cx="135" cy="13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cap="flat">
              <a:solidFill>
                <a:srgbClr val="9AAF89"/>
              </a:solidFill>
              <a:miter lim="400000"/>
            </a:ln>
            <a:effectLst/>
          </p:spPr>
          <p:txBody>
            <a:bodyPr wrap="square" lIns="0" tIns="0" rIns="0" bIns="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1200" cap="none" spc="0" normalizeH="0" baseline="0" noProof="0">
                <a:ln>
                  <a:noFill/>
                </a:ln>
                <a:solidFill>
                  <a:srgbClr val="FFFFFF"/>
                </a:solidFill>
                <a:effectLst/>
                <a:uLnTx/>
                <a:uFillTx/>
                <a:latin typeface="Helvetica Light"/>
                <a:sym typeface="Helvetica Light"/>
              </a:endParaRPr>
            </a:p>
          </p:txBody>
        </p:sp>
      </p:grpSp>
      <p:pic>
        <p:nvPicPr>
          <p:cNvPr id="6" name="图片 5" descr="5b39e8e13864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72490" y="1584960"/>
            <a:ext cx="3731895" cy="3526155"/>
          </a:xfrm>
          <a:prstGeom prst="rect">
            <a:avLst/>
          </a:prstGeom>
        </p:spPr>
      </p:pic>
      <p:grpSp>
        <p:nvGrpSpPr>
          <p:cNvPr id="14" name="组合 13"/>
          <p:cNvGrpSpPr/>
          <p:nvPr/>
        </p:nvGrpSpPr>
        <p:grpSpPr>
          <a:xfrm>
            <a:off x="5717540" y="1613535"/>
            <a:ext cx="937906" cy="945537"/>
            <a:chOff x="5641" y="3190"/>
            <a:chExt cx="1291" cy="1301"/>
          </a:xfrm>
        </p:grpSpPr>
        <p:pic>
          <p:nvPicPr>
            <p:cNvPr id="10" name="图片 9"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641" y="3190"/>
              <a:ext cx="1277" cy="1301"/>
            </a:xfrm>
            <a:prstGeom prst="rect">
              <a:avLst/>
            </a:prstGeom>
          </p:spPr>
        </p:pic>
        <p:sp>
          <p:nvSpPr>
            <p:cNvPr id="12" name="TextBox 17"/>
            <p:cNvSpPr txBox="1"/>
            <p:nvPr/>
          </p:nvSpPr>
          <p:spPr>
            <a:xfrm>
              <a:off x="5684" y="3526"/>
              <a:ext cx="1248" cy="633"/>
            </a:xfrm>
            <a:prstGeom prst="rect">
              <a:avLst/>
            </a:prstGeom>
            <a:noFill/>
          </p:spPr>
          <p:txBody>
            <a:bodyPr wrap="square" rtlCol="0">
              <a:spAutoFit/>
            </a:body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01</a:t>
              </a:r>
            </a:p>
          </p:txBody>
        </p:sp>
      </p:grpSp>
      <p:grpSp>
        <p:nvGrpSpPr>
          <p:cNvPr id="15" name="组合 14"/>
          <p:cNvGrpSpPr/>
          <p:nvPr/>
        </p:nvGrpSpPr>
        <p:grpSpPr>
          <a:xfrm>
            <a:off x="7748899" y="3862252"/>
            <a:ext cx="937906" cy="945537"/>
            <a:chOff x="5641" y="3190"/>
            <a:chExt cx="1291" cy="1301"/>
          </a:xfrm>
        </p:grpSpPr>
        <p:pic>
          <p:nvPicPr>
            <p:cNvPr id="16" name="图片 15"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641" y="3190"/>
              <a:ext cx="1277" cy="1301"/>
            </a:xfrm>
            <a:prstGeom prst="rect">
              <a:avLst/>
            </a:prstGeom>
          </p:spPr>
        </p:pic>
        <p:sp>
          <p:nvSpPr>
            <p:cNvPr id="17" name="TextBox 17"/>
            <p:cNvSpPr txBox="1"/>
            <p:nvPr/>
          </p:nvSpPr>
          <p:spPr>
            <a:xfrm>
              <a:off x="5684" y="3526"/>
              <a:ext cx="1248" cy="633"/>
            </a:xfrm>
            <a:prstGeom prst="rect">
              <a:avLst/>
            </a:prstGeom>
            <a:noFill/>
          </p:spPr>
          <p:txBody>
            <a:bodyPr wrap="square" rtlCol="0">
              <a:spAutoFit/>
            </a:body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02</a:t>
              </a:r>
              <a:endParaRPr kumimoji="0" lang="en-US" altLang="zh-CN"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grpSp>
        <p:nvGrpSpPr>
          <p:cNvPr id="21" name="组合 20"/>
          <p:cNvGrpSpPr/>
          <p:nvPr/>
        </p:nvGrpSpPr>
        <p:grpSpPr>
          <a:xfrm>
            <a:off x="4604385" y="4504690"/>
            <a:ext cx="937906" cy="945537"/>
            <a:chOff x="5641" y="3190"/>
            <a:chExt cx="1291" cy="1301"/>
          </a:xfrm>
        </p:grpSpPr>
        <p:pic>
          <p:nvPicPr>
            <p:cNvPr id="22" name="图片 21"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641" y="3190"/>
              <a:ext cx="1277" cy="1301"/>
            </a:xfrm>
            <a:prstGeom prst="rect">
              <a:avLst/>
            </a:prstGeom>
          </p:spPr>
        </p:pic>
        <p:sp>
          <p:nvSpPr>
            <p:cNvPr id="23" name="TextBox 17"/>
            <p:cNvSpPr txBox="1"/>
            <p:nvPr/>
          </p:nvSpPr>
          <p:spPr>
            <a:xfrm>
              <a:off x="5684" y="3526"/>
              <a:ext cx="1248" cy="633"/>
            </a:xfrm>
            <a:prstGeom prst="rect">
              <a:avLst/>
            </a:prstGeom>
            <a:noFill/>
          </p:spPr>
          <p:txBody>
            <a:bodyPr wrap="square" rtlCol="0">
              <a:spAutoFit/>
            </a:body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03</a:t>
              </a:r>
              <a:endParaRPr kumimoji="0" lang="en-US" altLang="zh-CN"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sp>
        <p:nvSpPr>
          <p:cNvPr id="30" name="TextBox 29"/>
          <p:cNvSpPr txBox="1"/>
          <p:nvPr/>
        </p:nvSpPr>
        <p:spPr>
          <a:xfrm>
            <a:off x="6686685" y="1553349"/>
            <a:ext cx="4400162" cy="830997"/>
          </a:xfrm>
          <a:prstGeom prst="rect">
            <a:avLst/>
          </a:prstGeom>
          <a:noFill/>
        </p:spPr>
        <p:txBody>
          <a:bodyPr wrap="square">
            <a:spAutoFit/>
          </a:bodyPr>
          <a:lstStyle/>
          <a:p>
            <a:pPr marL="0" marR="0" lvl="0" indent="0" algn="l" defTabSz="1828165" rtl="0" eaLnBrk="1" fontAlgn="auto" latinLnBrk="0" hangingPunct="1">
              <a:lnSpc>
                <a:spcPct val="150000"/>
              </a:lnSpc>
              <a:spcBef>
                <a:spcPts val="0"/>
              </a:spcBef>
              <a:spcAft>
                <a:spcPts val="0"/>
              </a:spcAft>
              <a:buClrTx/>
              <a:buSzTx/>
              <a:buFontTx/>
              <a:buNone/>
              <a:tabLst/>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了解</a:t>
            </a: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0—3</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岁婴幼儿语言发展评价的意义与目标。</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sp>
        <p:nvSpPr>
          <p:cNvPr id="26" name="TextBox 29"/>
          <p:cNvSpPr txBox="1"/>
          <p:nvPr/>
        </p:nvSpPr>
        <p:spPr>
          <a:xfrm>
            <a:off x="8797772" y="3980328"/>
            <a:ext cx="2159139" cy="1569660"/>
          </a:xfrm>
          <a:prstGeom prst="rect">
            <a:avLst/>
          </a:prstGeom>
          <a:noFill/>
        </p:spPr>
        <p:txBody>
          <a:bodyPr wrap="square">
            <a:spAutoFit/>
          </a:bodyPr>
          <a:lstStyle/>
          <a:p>
            <a:pPr lvl="0"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sym typeface="+mn-ea"/>
              </a:rPr>
              <a:t>熟练掌握</a:t>
            </a: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sym typeface="+mn-ea"/>
              </a:rPr>
              <a:t>岁婴幼儿语言发展与教育评价</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的基本方法和常用手段</a:t>
            </a:r>
            <a:r>
              <a:rPr kumimoji="0" lang="zh-CN" altLang="en-US" sz="1600" b="0" i="0" u="none" strike="noStrike" kern="1200" cap="none" spc="3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rPr>
              <a:t>。</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sp>
        <p:nvSpPr>
          <p:cNvPr id="28" name="TextBox 29"/>
          <p:cNvSpPr txBox="1"/>
          <p:nvPr/>
        </p:nvSpPr>
        <p:spPr>
          <a:xfrm>
            <a:off x="3874134" y="5450205"/>
            <a:ext cx="4552414" cy="830997"/>
          </a:xfrm>
          <a:prstGeom prst="rect">
            <a:avLst/>
          </a:prstGeom>
          <a:noFill/>
        </p:spPr>
        <p:txBody>
          <a:bodyPr wrap="square">
            <a:spAutoFit/>
          </a:bodyPr>
          <a:lstStyle/>
          <a:p>
            <a:pPr marL="0" marR="0" lvl="0" indent="0" algn="l" defTabSz="1828165"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3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rPr>
              <a:t>有效运用</a:t>
            </a:r>
            <a:r>
              <a:rPr kumimoji="0" lang="en-US" altLang="zh-CN" sz="1600" b="0" i="0" u="none" strike="noStrike" kern="1200" cap="none" spc="3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rPr>
              <a:t>0—3</a:t>
            </a:r>
            <a:r>
              <a:rPr kumimoji="0" lang="zh-CN" altLang="en-US" sz="1600" b="0" i="0" u="none" strike="noStrike" kern="1200" cap="none" spc="30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rPr>
              <a:t>岁婴幼儿语言发展的阶段性特征，设计相应的早教活动评价方案。</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grpSp>
        <p:nvGrpSpPr>
          <p:cNvPr id="31" name="组合 30">
            <a:extLst>
              <a:ext uri="{FF2B5EF4-FFF2-40B4-BE49-F238E27FC236}">
                <a16:creationId xmlns:a16="http://schemas.microsoft.com/office/drawing/2014/main" xmlns:a14="http://schemas.microsoft.com/office/drawing/2010/main" xmlns="" id="{B4F97AC8-89FD-43A0-BF63-B9F5E37EAE53}"/>
              </a:ext>
            </a:extLst>
          </p:cNvPr>
          <p:cNvGrpSpPr/>
          <p:nvPr/>
        </p:nvGrpSpPr>
        <p:grpSpPr>
          <a:xfrm>
            <a:off x="331470" y="274320"/>
            <a:ext cx="2575374" cy="675005"/>
            <a:chOff x="3882" y="2515"/>
            <a:chExt cx="5740" cy="1504"/>
          </a:xfrm>
        </p:grpSpPr>
        <p:grpSp>
          <p:nvGrpSpPr>
            <p:cNvPr id="32" name="组合 31">
              <a:extLst>
                <a:ext uri="{FF2B5EF4-FFF2-40B4-BE49-F238E27FC236}">
                  <a16:creationId xmlns:a16="http://schemas.microsoft.com/office/drawing/2014/main" xmlns:a14="http://schemas.microsoft.com/office/drawing/2010/main" xmlns="" id="{F8EA8B33-4BB2-4CF6-82D0-86C52AC2810B}"/>
                </a:ext>
              </a:extLst>
            </p:cNvPr>
            <p:cNvGrpSpPr/>
            <p:nvPr/>
          </p:nvGrpSpPr>
          <p:grpSpPr>
            <a:xfrm>
              <a:off x="3882" y="2515"/>
              <a:ext cx="1590" cy="1504"/>
              <a:chOff x="3617" y="3374"/>
              <a:chExt cx="1590" cy="1504"/>
            </a:xfrm>
          </p:grpSpPr>
          <p:pic>
            <p:nvPicPr>
              <p:cNvPr id="43" name="图片 42" descr="5b39e8e138645">
                <a:extLst>
                  <a:ext uri="{FF2B5EF4-FFF2-40B4-BE49-F238E27FC236}">
                    <a16:creationId xmlns:a16="http://schemas.microsoft.com/office/drawing/2014/main" xmlns:a14="http://schemas.microsoft.com/office/drawing/2010/main" xmlns="" id="{086512A1-D28E-4D49-96A8-A3B52ACA7EF8}"/>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3617" y="3374"/>
                <a:ext cx="1590" cy="1504"/>
              </a:xfrm>
              <a:prstGeom prst="rect">
                <a:avLst/>
              </a:prstGeom>
            </p:spPr>
          </p:pic>
          <p:sp>
            <p:nvSpPr>
              <p:cNvPr id="44" name="文本框 43">
                <a:extLst>
                  <a:ext uri="{FF2B5EF4-FFF2-40B4-BE49-F238E27FC236}">
                    <a16:creationId xmlns:a16="http://schemas.microsoft.com/office/drawing/2014/main" xmlns:a14="http://schemas.microsoft.com/office/drawing/2010/main" xmlns="" id="{5CBC98BE-652B-453C-892C-70070B720211}"/>
                  </a:ext>
                </a:extLst>
              </p:cNvPr>
              <p:cNvSpPr txBox="1"/>
              <p:nvPr/>
            </p:nvSpPr>
            <p:spPr>
              <a:xfrm>
                <a:off x="3775" y="3570"/>
                <a:ext cx="1274" cy="10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grpSp>
          <p:nvGrpSpPr>
            <p:cNvPr id="39" name="组合 38">
              <a:extLst>
                <a:ext uri="{FF2B5EF4-FFF2-40B4-BE49-F238E27FC236}">
                  <a16:creationId xmlns:a16="http://schemas.microsoft.com/office/drawing/2014/main" xmlns:a14="http://schemas.microsoft.com/office/drawing/2010/main" xmlns="" id="{1510C9C5-0C21-4F89-8F77-10980463F307}"/>
                </a:ext>
              </a:extLst>
            </p:cNvPr>
            <p:cNvGrpSpPr/>
            <p:nvPr/>
          </p:nvGrpSpPr>
          <p:grpSpPr>
            <a:xfrm>
              <a:off x="5827" y="2764"/>
              <a:ext cx="3795" cy="1073"/>
              <a:chOff x="1638300" y="4775200"/>
              <a:chExt cx="2409946" cy="681415"/>
            </a:xfrm>
          </p:grpSpPr>
          <p:sp>
            <p:nvSpPr>
              <p:cNvPr id="40" name="任意多边形 32">
                <a:extLst>
                  <a:ext uri="{FF2B5EF4-FFF2-40B4-BE49-F238E27FC236}">
                    <a16:creationId xmlns:a16="http://schemas.microsoft.com/office/drawing/2014/main" xmlns:a14="http://schemas.microsoft.com/office/drawing/2010/main" xmlns="" id="{52F3DF7D-C426-490F-9D1C-A6DA37EC1B98}"/>
                  </a:ext>
                </a:extLst>
              </p:cNvPr>
              <p:cNvSpPr/>
              <p:nvPr/>
            </p:nvSpPr>
            <p:spPr>
              <a:xfrm>
                <a:off x="1638300" y="4775200"/>
                <a:ext cx="381000" cy="368300"/>
              </a:xfrm>
              <a:custGeom>
                <a:avLst/>
                <a:gdLst>
                  <a:gd name="connsiteX0" fmla="*/ 0 w 381000"/>
                  <a:gd name="connsiteY0" fmla="*/ 368300 h 368300"/>
                  <a:gd name="connsiteX1" fmla="*/ 0 w 381000"/>
                  <a:gd name="connsiteY1" fmla="*/ 0 h 368300"/>
                  <a:gd name="connsiteX2" fmla="*/ 381000 w 381000"/>
                  <a:gd name="connsiteY2" fmla="*/ 0 h 368300"/>
                </a:gdLst>
                <a:ahLst/>
                <a:cxnLst>
                  <a:cxn ang="0">
                    <a:pos x="connsiteX0" y="connsiteY0"/>
                  </a:cxn>
                  <a:cxn ang="0">
                    <a:pos x="connsiteX1" y="connsiteY1"/>
                  </a:cxn>
                  <a:cxn ang="0">
                    <a:pos x="connsiteX2" y="connsiteY2"/>
                  </a:cxn>
                </a:cxnLst>
                <a:rect l="l" t="t" r="r" b="b"/>
                <a:pathLst>
                  <a:path w="381000" h="368300">
                    <a:moveTo>
                      <a:pt x="0" y="368300"/>
                    </a:moveTo>
                    <a:lnTo>
                      <a:pt x="0" y="0"/>
                    </a:lnTo>
                    <a:lnTo>
                      <a:pt x="381000" y="0"/>
                    </a:lnTo>
                  </a:path>
                </a:pathLst>
              </a:custGeom>
              <a:noFill/>
              <a:ln w="63500">
                <a:solidFill>
                  <a:srgbClr val="F0B137"/>
                </a:solidFill>
              </a:ln>
              <a:effectLst/>
              <a:extLst>
                <a:ext uri="{909E8E84-426E-40DD-AFC4-6F175D3DCCD1}">
                  <a14:hiddenFill xmlns:a14="http://schemas.microsoft.com/office/drawing/2010/main">
                    <a:solidFill>
                      <a:schemeClr val="accent6">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喵呜体" panose="02010600010101010101" pitchFamily="2" charset="-122"/>
                  <a:ea typeface="方正喵呜体" panose="02010600010101010101" pitchFamily="2" charset="-122"/>
                  <a:cs typeface="+mn-cs"/>
                </a:endParaRPr>
              </a:p>
            </p:txBody>
          </p:sp>
          <p:sp>
            <p:nvSpPr>
              <p:cNvPr id="41" name="任意多边形 33">
                <a:extLst>
                  <a:ext uri="{FF2B5EF4-FFF2-40B4-BE49-F238E27FC236}">
                    <a16:creationId xmlns:a16="http://schemas.microsoft.com/office/drawing/2014/main" xmlns:a14="http://schemas.microsoft.com/office/drawing/2010/main" xmlns="" id="{72748619-ED52-478F-AA7E-ADC39C48B209}"/>
                  </a:ext>
                </a:extLst>
              </p:cNvPr>
              <p:cNvSpPr/>
              <p:nvPr/>
            </p:nvSpPr>
            <p:spPr>
              <a:xfrm rot="10800000">
                <a:off x="3667246" y="5088315"/>
                <a:ext cx="381000" cy="368300"/>
              </a:xfrm>
              <a:custGeom>
                <a:avLst/>
                <a:gdLst>
                  <a:gd name="connsiteX0" fmla="*/ 0 w 381000"/>
                  <a:gd name="connsiteY0" fmla="*/ 368300 h 368300"/>
                  <a:gd name="connsiteX1" fmla="*/ 0 w 381000"/>
                  <a:gd name="connsiteY1" fmla="*/ 0 h 368300"/>
                  <a:gd name="connsiteX2" fmla="*/ 381000 w 381000"/>
                  <a:gd name="connsiteY2" fmla="*/ 0 h 368300"/>
                </a:gdLst>
                <a:ahLst/>
                <a:cxnLst>
                  <a:cxn ang="0">
                    <a:pos x="connsiteX0" y="connsiteY0"/>
                  </a:cxn>
                  <a:cxn ang="0">
                    <a:pos x="connsiteX1" y="connsiteY1"/>
                  </a:cxn>
                  <a:cxn ang="0">
                    <a:pos x="connsiteX2" y="connsiteY2"/>
                  </a:cxn>
                </a:cxnLst>
                <a:rect l="l" t="t" r="r" b="b"/>
                <a:pathLst>
                  <a:path w="381000" h="368300">
                    <a:moveTo>
                      <a:pt x="0" y="368300"/>
                    </a:moveTo>
                    <a:lnTo>
                      <a:pt x="0" y="0"/>
                    </a:lnTo>
                    <a:lnTo>
                      <a:pt x="381000" y="0"/>
                    </a:lnTo>
                  </a:path>
                </a:pathLst>
              </a:custGeom>
              <a:noFill/>
              <a:ln w="63500">
                <a:solidFill>
                  <a:srgbClr val="F0B13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喵呜体" panose="02010600010101010101" pitchFamily="2" charset="-122"/>
                  <a:ea typeface="方正喵呜体" panose="02010600010101010101" pitchFamily="2" charset="-122"/>
                  <a:cs typeface="+mn-cs"/>
                </a:endParaRPr>
              </a:p>
            </p:txBody>
          </p:sp>
          <p:sp>
            <p:nvSpPr>
              <p:cNvPr id="42" name="文本框 41">
                <a:extLst>
                  <a:ext uri="{FF2B5EF4-FFF2-40B4-BE49-F238E27FC236}">
                    <a16:creationId xmlns:a16="http://schemas.microsoft.com/office/drawing/2014/main" xmlns:a14="http://schemas.microsoft.com/office/drawing/2010/main" xmlns="" id="{378625FF-F5C6-4A33-ABB4-EF58FB0BD63A}"/>
                  </a:ext>
                </a:extLst>
              </p:cNvPr>
              <p:cNvSpPr txBox="1"/>
              <p:nvPr/>
            </p:nvSpPr>
            <p:spPr>
              <a:xfrm>
                <a:off x="1705289" y="4874195"/>
                <a:ext cx="2316444" cy="457275"/>
              </a:xfrm>
              <a:prstGeom prst="rect">
                <a:avLst/>
              </a:prstGeom>
              <a:noFill/>
              <a:ln>
                <a:noFill/>
              </a:ln>
            </p:spPr>
            <p:txBody>
              <a:bodyPr wrap="square" bIns="0" rtlCol="0">
                <a:spAutoFit/>
              </a:bodyPr>
              <a:lstStyle>
                <a:defPPr>
                  <a:defRPr lang="zh-CN"/>
                </a:defPPr>
                <a:lvl1pPr>
                  <a:defRPr sz="2400" b="1">
                    <a:solidFill>
                      <a:schemeClr val="bg1"/>
                    </a:solidFill>
                    <a:latin typeface="+mj-lt"/>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n-cs"/>
                  </a:rPr>
                  <a:t>学习目标</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n-cs"/>
                </a:endParaRPr>
              </a:p>
            </p:txBody>
          </p:sp>
        </p:grpSp>
      </p:grpSp>
      <p:grpSp>
        <p:nvGrpSpPr>
          <p:cNvPr id="34" name="组合 33"/>
          <p:cNvGrpSpPr/>
          <p:nvPr/>
        </p:nvGrpSpPr>
        <p:grpSpPr>
          <a:xfrm>
            <a:off x="7624965" y="2454313"/>
            <a:ext cx="937906" cy="945537"/>
            <a:chOff x="5641" y="3190"/>
            <a:chExt cx="1291" cy="1301"/>
          </a:xfrm>
        </p:grpSpPr>
        <p:pic>
          <p:nvPicPr>
            <p:cNvPr id="45" name="图片 44" descr="2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641" y="3190"/>
              <a:ext cx="1277" cy="1301"/>
            </a:xfrm>
            <a:prstGeom prst="rect">
              <a:avLst/>
            </a:prstGeom>
          </p:spPr>
        </p:pic>
        <p:sp>
          <p:nvSpPr>
            <p:cNvPr id="46" name="TextBox 17"/>
            <p:cNvSpPr txBox="1"/>
            <p:nvPr/>
          </p:nvSpPr>
          <p:spPr>
            <a:xfrm>
              <a:off x="5684" y="3526"/>
              <a:ext cx="1248" cy="633"/>
            </a:xfrm>
            <a:prstGeom prst="rect">
              <a:avLst/>
            </a:prstGeom>
            <a:noFill/>
          </p:spPr>
          <p:txBody>
            <a:bodyPr wrap="square" rtlCol="0">
              <a:spAutoFit/>
            </a:body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02</a:t>
              </a:r>
              <a:endParaRPr kumimoji="0" lang="en-US" altLang="zh-CN"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grpSp>
      <p:cxnSp>
        <p:nvCxnSpPr>
          <p:cNvPr id="49" name="Straight Connector 33"/>
          <p:cNvCxnSpPr/>
          <p:nvPr/>
        </p:nvCxnSpPr>
        <p:spPr>
          <a:xfrm flipV="1">
            <a:off x="4486193" y="3057469"/>
            <a:ext cx="3195477" cy="280359"/>
          </a:xfrm>
          <a:prstGeom prst="line">
            <a:avLst/>
          </a:prstGeom>
          <a:solidFill>
            <a:srgbClr val="F49B25"/>
          </a:solidFill>
          <a:ln w="19050">
            <a:solidFill>
              <a:srgbClr val="9AAF8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sp>
        <p:nvSpPr>
          <p:cNvPr id="50" name="TextBox 29"/>
          <p:cNvSpPr txBox="1"/>
          <p:nvPr/>
        </p:nvSpPr>
        <p:spPr>
          <a:xfrm>
            <a:off x="8724103" y="2466920"/>
            <a:ext cx="2474510" cy="1200329"/>
          </a:xfrm>
          <a:prstGeom prst="rect">
            <a:avLst/>
          </a:prstGeom>
          <a:noFill/>
        </p:spPr>
        <p:txBody>
          <a:bodyPr wrap="square">
            <a:spAutoFit/>
          </a:bodyPr>
          <a:lstStyle/>
          <a:p>
            <a:pPr marL="0" marR="0" lvl="0" indent="0" algn="l" defTabSz="1828165" rtl="0" eaLnBrk="1" fontAlgn="auto" latinLnBrk="0" hangingPunct="1">
              <a:lnSpc>
                <a:spcPct val="150000"/>
              </a:lnSpc>
              <a:spcBef>
                <a:spcPts val="0"/>
              </a:spcBef>
              <a:spcAft>
                <a:spcPts val="0"/>
              </a:spcAft>
              <a:buClrTx/>
              <a:buSzTx/>
              <a:buFontTx/>
              <a:buNone/>
              <a:tabLst/>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理解</a:t>
            </a: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0—3</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sym typeface="+mn-ea"/>
              </a:rPr>
              <a:t>岁婴幼儿语言发展与教育评价的指导原则。</a:t>
            </a:r>
            <a:endParaRPr kumimoji="0" lang="zh-CN" altLang="en-US" sz="1600" b="0" i="0" u="none" strike="noStrike" kern="1200" cap="none" spc="30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cs typeface="Montserrat Light" charset="0"/>
              <a:sym typeface="+mn-ea"/>
            </a:endParaRPr>
          </a:p>
        </p:txBody>
      </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1" presetClass="entr" presetSubtype="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heel(1)">
                                      <p:cBhvr>
                                        <p:cTn id="10" dur="750"/>
                                        <p:tgtEl>
                                          <p:spTgt spid="6"/>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1250"/>
                            </p:stCondLst>
                            <p:childTnLst>
                              <p:par>
                                <p:cTn id="16" presetID="22" presetClass="entr" presetSubtype="8"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childTnLst>
                          </p:cTn>
                        </p:par>
                        <p:par>
                          <p:cTn id="19" fill="hold">
                            <p:stCondLst>
                              <p:cond delay="1750"/>
                            </p:stCondLst>
                            <p:childTnLst>
                              <p:par>
                                <p:cTn id="20" presetID="22" presetClass="entr" presetSubtype="8"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500"/>
                                        <p:tgtEl>
                                          <p:spTgt spid="15"/>
                                        </p:tgtEl>
                                      </p:cBhvr>
                                    </p:animEffect>
                                  </p:childTnLst>
                                </p:cTn>
                              </p:par>
                            </p:childTnLst>
                          </p:cTn>
                        </p:par>
                        <p:par>
                          <p:cTn id="23" fill="hold">
                            <p:stCondLst>
                              <p:cond delay="2250"/>
                            </p:stCondLst>
                            <p:childTnLst>
                              <p:par>
                                <p:cTn id="24" presetID="22" presetClass="entr" presetSubtype="8"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left)">
                                      <p:cBhvr>
                                        <p:cTn id="26" dur="500"/>
                                        <p:tgtEl>
                                          <p:spTgt spid="21"/>
                                        </p:tgtEl>
                                      </p:cBhvr>
                                    </p:animEffect>
                                  </p:childTnLst>
                                </p:cTn>
                              </p:par>
                              <p:par>
                                <p:cTn id="27" presetID="2" presetClass="entr" presetSubtype="2"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1+#ppt_w/2"/>
                                          </p:val>
                                        </p:tav>
                                        <p:tav tm="100000">
                                          <p:val>
                                            <p:strVal val="#ppt_x"/>
                                          </p:val>
                                        </p:tav>
                                      </p:tavLst>
                                    </p:anim>
                                    <p:anim calcmode="lin" valueType="num">
                                      <p:cBhvr additive="base">
                                        <p:cTn id="30" dur="500" fill="hold"/>
                                        <p:tgtEl>
                                          <p:spTgt spid="30"/>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1+#ppt_w/2"/>
                                          </p:val>
                                        </p:tav>
                                        <p:tav tm="100000">
                                          <p:val>
                                            <p:strVal val="#ppt_x"/>
                                          </p:val>
                                        </p:tav>
                                      </p:tavLst>
                                    </p:anim>
                                    <p:anim calcmode="lin" valueType="num">
                                      <p:cBhvr additive="base">
                                        <p:cTn id="34" dur="500" fill="hold"/>
                                        <p:tgtEl>
                                          <p:spTgt spid="26"/>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1+#ppt_w/2"/>
                                          </p:val>
                                        </p:tav>
                                        <p:tav tm="100000">
                                          <p:val>
                                            <p:strVal val="#ppt_x"/>
                                          </p:val>
                                        </p:tav>
                                      </p:tavLst>
                                    </p:anim>
                                    <p:anim calcmode="lin" valueType="num">
                                      <p:cBhvr additive="base">
                                        <p:cTn id="38" dur="500" fill="hold"/>
                                        <p:tgtEl>
                                          <p:spTgt spid="28"/>
                                        </p:tgtEl>
                                        <p:attrNameLst>
                                          <p:attrName>ppt_y</p:attrName>
                                        </p:attrNameLst>
                                      </p:cBhvr>
                                      <p:tavLst>
                                        <p:tav tm="0">
                                          <p:val>
                                            <p:strVal val="#ppt_y"/>
                                          </p:val>
                                        </p:tav>
                                        <p:tav tm="100000">
                                          <p:val>
                                            <p:strVal val="#ppt_y"/>
                                          </p:val>
                                        </p:tav>
                                      </p:tavLst>
                                    </p:anim>
                                  </p:childTnLst>
                                </p:cTn>
                              </p:par>
                            </p:childTnLst>
                          </p:cTn>
                        </p:par>
                        <p:par>
                          <p:cTn id="39" fill="hold">
                            <p:stCondLst>
                              <p:cond delay="2750"/>
                            </p:stCondLst>
                            <p:childTnLst>
                              <p:par>
                                <p:cTn id="40" presetID="22" presetClass="entr" presetSubtype="8" fill="hold"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wipe(left)">
                                      <p:cBhvr>
                                        <p:cTn id="42" dur="500"/>
                                        <p:tgtEl>
                                          <p:spTgt spid="34"/>
                                        </p:tgtEl>
                                      </p:cBhvr>
                                    </p:animEffect>
                                  </p:childTnLst>
                                </p:cTn>
                              </p:par>
                              <p:par>
                                <p:cTn id="43" presetID="2" presetClass="entr" presetSubtype="2"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500" fill="hold"/>
                                        <p:tgtEl>
                                          <p:spTgt spid="50"/>
                                        </p:tgtEl>
                                        <p:attrNameLst>
                                          <p:attrName>ppt_x</p:attrName>
                                        </p:attrNameLst>
                                      </p:cBhvr>
                                      <p:tavLst>
                                        <p:tav tm="0">
                                          <p:val>
                                            <p:strVal val="1+#ppt_w/2"/>
                                          </p:val>
                                        </p:tav>
                                        <p:tav tm="100000">
                                          <p:val>
                                            <p:strVal val="#ppt_x"/>
                                          </p:val>
                                        </p:tav>
                                      </p:tavLst>
                                    </p:anim>
                                    <p:anim calcmode="lin" valueType="num">
                                      <p:cBhvr additive="base">
                                        <p:cTn id="46"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26" grpId="0"/>
      <p:bldP spid="28" grpId="0"/>
      <p:bldP spid="5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540" y="-5715"/>
            <a:ext cx="12186285" cy="6885305"/>
          </a:xfrm>
          <a:prstGeom prst="rect">
            <a:avLst/>
          </a:prstGeom>
        </p:spPr>
      </p:pic>
      <p:sp>
        <p:nvSpPr>
          <p:cNvPr id="30" name="矩形 29"/>
          <p:cNvSpPr/>
          <p:nvPr/>
        </p:nvSpPr>
        <p:spPr>
          <a:xfrm>
            <a:off x="179648" y="1321530"/>
            <a:ext cx="11832610" cy="4230806"/>
          </a:xfrm>
          <a:prstGeom prst="rect">
            <a:avLst/>
          </a:prstGeom>
          <a:solidFill>
            <a:schemeClr val="bg1">
              <a:alpha val="91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方正喵呜体" panose="02010600010101010101" pitchFamily="2" charset="-122"/>
              <a:ea typeface="方正喵呜体" panose="02010600010101010101" pitchFamily="2" charset="-122"/>
              <a:cs typeface="+mn-cs"/>
            </a:endParaRPr>
          </a:p>
        </p:txBody>
      </p:sp>
      <p:sp>
        <p:nvSpPr>
          <p:cNvPr id="4" name="文本框 3"/>
          <p:cNvSpPr txBox="1"/>
          <p:nvPr/>
        </p:nvSpPr>
        <p:spPr>
          <a:xfrm>
            <a:off x="1179116" y="2251075"/>
            <a:ext cx="861774" cy="2355850"/>
          </a:xfrm>
          <a:prstGeom prst="rect">
            <a:avLst/>
          </a:prstGeom>
          <a:solidFill>
            <a:srgbClr val="9AAF89"/>
          </a:solidFill>
          <a:ln>
            <a:noFill/>
          </a:ln>
          <a:effectLst>
            <a:outerShdw blurRad="88900" dist="114300" dir="2700000" algn="tl" rotWithShape="0">
              <a:prstClr val="black">
                <a:alpha val="39000"/>
              </a:prstClr>
            </a:outerShdw>
          </a:effectLst>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4400" b="1" dirty="0" smtClean="0">
                <a:solidFill>
                  <a:prstClr val="white"/>
                </a:solidFill>
                <a:effectLst>
                  <a:outerShdw blurRad="38100" dist="38100" dir="2700000" algn="tl">
                    <a:srgbClr val="000000">
                      <a:alpha val="43137"/>
                    </a:srgbClr>
                  </a:outerShdw>
                </a:effectLst>
                <a:latin typeface="郑庆科黄油体Regular " panose="02000603000000000000" pitchFamily="2" charset="-122"/>
                <a:ea typeface="郑庆科黄油体Regular " panose="02000603000000000000" pitchFamily="2" charset="-122"/>
              </a:rPr>
              <a:t>本章导引</a:t>
            </a:r>
            <a:endParaRPr kumimoji="0" lang="zh-CN" altLang="en-US" sz="4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郑庆科黄油体Regular " panose="02000603000000000000" pitchFamily="2" charset="-122"/>
              <a:ea typeface="郑庆科黄油体Regular " panose="02000603000000000000" pitchFamily="2" charset="-122"/>
            </a:endParaRPr>
          </a:p>
        </p:txBody>
      </p:sp>
      <p:pic>
        <p:nvPicPr>
          <p:cNvPr id="7" name="图片 6" descr="5b39e8e13864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95325" y="1894840"/>
            <a:ext cx="697865" cy="659765"/>
          </a:xfrm>
          <a:prstGeom prst="rect">
            <a:avLst/>
          </a:prstGeom>
        </p:spPr>
      </p:pic>
      <p:sp>
        <p:nvSpPr>
          <p:cNvPr id="2" name="矩形 1"/>
          <p:cNvSpPr/>
          <p:nvPr/>
        </p:nvSpPr>
        <p:spPr>
          <a:xfrm>
            <a:off x="2923398" y="2298601"/>
            <a:ext cx="6901218" cy="2245102"/>
          </a:xfrm>
          <a:prstGeom prst="rect">
            <a:avLst/>
          </a:prstGeom>
        </p:spPr>
        <p:txBody>
          <a:bodyPr wrap="square">
            <a:spAutoFit/>
          </a:bodyPr>
          <a:lstStyle/>
          <a:p>
            <a:pPr algn="just">
              <a:lnSpc>
                <a:spcPct val="150000"/>
              </a:lnSpc>
              <a:spcAft>
                <a:spcPts val="0"/>
              </a:spcAft>
            </a:pPr>
            <a:r>
              <a:rPr lang="zh-CN" altLang="en-US" sz="2400" b="1" kern="0" dirty="0">
                <a:solidFill>
                  <a:srgbClr val="231F20"/>
                </a:solidFill>
                <a:latin typeface="Calibri" panose="020F0502020204030204" pitchFamily="34" charset="0"/>
                <a:ea typeface="宋体" panose="02010600030101010101" pitchFamily="2" charset="-122"/>
                <a:cs typeface="宋体" panose="02010600030101010101" pitchFamily="2" charset="-122"/>
              </a:rPr>
              <a:t>第十章  </a:t>
            </a:r>
            <a:r>
              <a:rPr lang="en-US" altLang="zh-CN" sz="2400" b="1" kern="0" dirty="0">
                <a:solidFill>
                  <a:srgbClr val="231F20"/>
                </a:solidFill>
                <a:latin typeface="Calibri" panose="020F0502020204030204" pitchFamily="34" charset="0"/>
                <a:ea typeface="宋体" panose="02010600030101010101" pitchFamily="2" charset="-122"/>
                <a:cs typeface="宋体" panose="02010600030101010101" pitchFamily="2" charset="-122"/>
              </a:rPr>
              <a:t>0—3</a:t>
            </a:r>
            <a:r>
              <a:rPr lang="zh-CN" altLang="en-US" sz="2400" b="1" kern="0" dirty="0">
                <a:solidFill>
                  <a:srgbClr val="231F20"/>
                </a:solidFill>
                <a:latin typeface="Calibri" panose="020F0502020204030204" pitchFamily="34" charset="0"/>
                <a:ea typeface="宋体" panose="02010600030101010101" pitchFamily="2" charset="-122"/>
                <a:cs typeface="宋体" panose="02010600030101010101" pitchFamily="2" charset="-122"/>
              </a:rPr>
              <a:t>岁婴幼儿语言发展与教育的评价</a:t>
            </a:r>
          </a:p>
          <a:p>
            <a:pPr algn="just">
              <a:lnSpc>
                <a:spcPct val="150000"/>
              </a:lnSpc>
              <a:spcAft>
                <a:spcPts val="0"/>
              </a:spcAft>
            </a:pPr>
            <a:r>
              <a:rPr lang="zh-CN" altLang="en-US" sz="2400" kern="0" dirty="0">
                <a:solidFill>
                  <a:srgbClr val="231F20"/>
                </a:solidFill>
                <a:latin typeface="Calibri" panose="020F0502020204030204" pitchFamily="34" charset="0"/>
                <a:ea typeface="宋体" panose="02010600030101010101" pitchFamily="2" charset="-122"/>
                <a:cs typeface="宋体" panose="02010600030101010101" pitchFamily="2" charset="-122"/>
              </a:rPr>
              <a:t>第一节  </a:t>
            </a:r>
            <a:r>
              <a:rPr lang="en-US" altLang="zh-CN" sz="2400" kern="0" dirty="0">
                <a:solidFill>
                  <a:srgbClr val="231F20"/>
                </a:solidFill>
                <a:latin typeface="Calibri" panose="020F0502020204030204" pitchFamily="34" charset="0"/>
                <a:ea typeface="宋体" panose="02010600030101010101" pitchFamily="2" charset="-122"/>
                <a:cs typeface="宋体" panose="02010600030101010101" pitchFamily="2" charset="-122"/>
              </a:rPr>
              <a:t>0—3</a:t>
            </a:r>
            <a:r>
              <a:rPr lang="zh-CN" altLang="en-US" sz="2400" kern="0" dirty="0">
                <a:solidFill>
                  <a:srgbClr val="231F20"/>
                </a:solidFill>
                <a:latin typeface="Calibri" panose="020F0502020204030204" pitchFamily="34" charset="0"/>
                <a:ea typeface="宋体" panose="02010600030101010101" pitchFamily="2" charset="-122"/>
                <a:cs typeface="宋体" panose="02010600030101010101" pitchFamily="2" charset="-122"/>
              </a:rPr>
              <a:t>岁婴幼儿语言发展评价</a:t>
            </a:r>
          </a:p>
          <a:p>
            <a:pPr algn="just">
              <a:lnSpc>
                <a:spcPct val="150000"/>
              </a:lnSpc>
              <a:spcAft>
                <a:spcPts val="0"/>
              </a:spcAft>
            </a:pPr>
            <a:r>
              <a:rPr lang="zh-CN" altLang="en-US" sz="2400" kern="0" dirty="0">
                <a:solidFill>
                  <a:srgbClr val="231F20"/>
                </a:solidFill>
                <a:latin typeface="Calibri" panose="020F0502020204030204" pitchFamily="34" charset="0"/>
                <a:ea typeface="宋体" panose="02010600030101010101" pitchFamily="2" charset="-122"/>
                <a:cs typeface="宋体" panose="02010600030101010101" pitchFamily="2" charset="-122"/>
              </a:rPr>
              <a:t>第二节  早教机构语言教育活动评价</a:t>
            </a:r>
          </a:p>
          <a:p>
            <a:pPr algn="just">
              <a:lnSpc>
                <a:spcPct val="150000"/>
              </a:lnSpc>
              <a:spcAft>
                <a:spcPts val="0"/>
              </a:spcAft>
            </a:pPr>
            <a:r>
              <a:rPr lang="zh-CN" altLang="en-US" sz="2400" kern="0" dirty="0">
                <a:solidFill>
                  <a:srgbClr val="231F20"/>
                </a:solidFill>
                <a:latin typeface="Calibri" panose="020F0502020204030204" pitchFamily="34" charset="0"/>
                <a:ea typeface="宋体" panose="02010600030101010101" pitchFamily="2" charset="-122"/>
                <a:cs typeface="宋体" panose="02010600030101010101" pitchFamily="2" charset="-122"/>
              </a:rPr>
              <a:t>第三节  国内外婴幼儿语言发展评价量表简介</a:t>
            </a:r>
            <a:endParaRPr lang="zh-CN" altLang="en-US" sz="2400" kern="0" dirty="0">
              <a:solidFill>
                <a:srgbClr val="231F20"/>
              </a:solidFill>
              <a:latin typeface="Calibri" panose="020F0502020204030204" pitchFamily="34" charset="0"/>
              <a:ea typeface="宋体" panose="02010600030101010101" pitchFamily="2" charset="-122"/>
              <a:cs typeface="宋体" panose="02010600030101010101" pitchFamily="2" charset="-122"/>
            </a:endParaRPr>
          </a:p>
        </p:txBody>
      </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vertical)">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lvl="0"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0—3</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岁婴幼儿语言发展评价</a:t>
            </a:r>
            <a:endPar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endParaRPr>
          </a:p>
        </p:txBody>
      </p:sp>
      <p:sp>
        <p:nvSpPr>
          <p:cNvPr id="26" name="TextBox 29"/>
          <p:cNvSpPr txBox="1"/>
          <p:nvPr/>
        </p:nvSpPr>
        <p:spPr>
          <a:xfrm>
            <a:off x="1184988" y="2610683"/>
            <a:ext cx="7785560" cy="2816156"/>
          </a:xfrm>
          <a:prstGeom prst="rect">
            <a:avLst/>
          </a:prstGeom>
          <a:noFill/>
        </p:spPr>
        <p:txBody>
          <a:bodyPr wrap="square">
            <a:spAutoFit/>
          </a:bodyPr>
          <a:lstStyle/>
          <a:p>
            <a:pPr lvl="0"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一</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岁婴幼儿语言发展评价的概念</a:t>
            </a:r>
            <a:endPar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lvl="0"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岁婴幼儿语言发展评价是指早期教育工作者依据科学、客观的评价标准，系统地观察、记录与收集</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岁婴幼儿语言发展的各方面表现，进而对</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岁婴幼儿的语言发展水平进行专业的评价与判定的过程。对</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岁婴幼儿早期语言发展进行系统的评价是早期教育活动中一个必不可少的环节。</a:t>
            </a:r>
          </a:p>
          <a:p>
            <a:pPr lvl="0" defTabSz="1828165">
              <a:lnSpc>
                <a:spcPct val="150000"/>
              </a:lnSpc>
              <a:defRPr/>
            </a:pPr>
            <a:r>
              <a:rPr lang="zh-CN" altLang="en-US"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endPar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矩形 1"/>
          <p:cNvSpPr/>
          <p:nvPr/>
        </p:nvSpPr>
        <p:spPr>
          <a:xfrm>
            <a:off x="832594" y="2197256"/>
            <a:ext cx="5517857" cy="461665"/>
          </a:xfrm>
          <a:prstGeom prst="rect">
            <a:avLst/>
          </a:prstGeom>
        </p:spPr>
        <p:txBody>
          <a:bodyPr wrap="none">
            <a:spAutoFit/>
          </a:bodyPr>
          <a:lstStyle/>
          <a:p>
            <a:r>
              <a:rPr lang="zh-CN" altLang="en-US" sz="2400" dirty="0"/>
              <a:t>一、 </a:t>
            </a:r>
            <a:r>
              <a:rPr lang="en-US" altLang="zh-CN" sz="2400" dirty="0"/>
              <a:t>0—3</a:t>
            </a:r>
            <a:r>
              <a:rPr lang="zh-CN" altLang="en-US" sz="2400" dirty="0"/>
              <a:t>岁婴幼儿语言发展评价的概念</a:t>
            </a:r>
          </a:p>
        </p:txBody>
      </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5b39e8e1385a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96930" y="24765"/>
            <a:ext cx="1040130" cy="4277995"/>
          </a:xfrm>
          <a:prstGeom prst="rect">
            <a:avLst/>
          </a:prstGeom>
          <a:effectLst>
            <a:outerShdw blurRad="50800" dist="76200" dir="5400000" algn="tl" rotWithShape="0">
              <a:srgbClr val="000000">
                <a:alpha val="98000"/>
              </a:srgbClr>
            </a:outerShdw>
          </a:effectLst>
        </p:spPr>
      </p:pic>
      <p:pic>
        <p:nvPicPr>
          <p:cNvPr id="14" name="图片 13" descr="5b39e8e1385a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84110" y="24765"/>
            <a:ext cx="923290" cy="2038350"/>
          </a:xfrm>
          <a:prstGeom prst="rect">
            <a:avLst/>
          </a:prstGeom>
          <a:effectLst>
            <a:outerShdw blurRad="50800" dist="76200" dir="5400000" algn="tl" rotWithShape="0">
              <a:srgbClr val="000000">
                <a:alpha val="98000"/>
              </a:srgbClr>
            </a:outerShdw>
          </a:effectLst>
        </p:spPr>
      </p:pic>
      <p:pic>
        <p:nvPicPr>
          <p:cNvPr id="22" name="图片 21" descr="5b39e8e1385a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540" y="24765"/>
            <a:ext cx="923290" cy="2990850"/>
          </a:xfrm>
          <a:prstGeom prst="rect">
            <a:avLst/>
          </a:prstGeom>
          <a:effectLst>
            <a:outerShdw blurRad="50800" dist="76200" dir="5400000" algn="tl" rotWithShape="0">
              <a:srgbClr val="000000">
                <a:alpha val="98000"/>
              </a:srgbClr>
            </a:outerShdw>
          </a:effectLst>
        </p:spPr>
      </p:pic>
      <p:pic>
        <p:nvPicPr>
          <p:cNvPr id="23" name="图片 22"/>
          <p:cNvPicPr>
            <a:picLocks noChangeAspect="1"/>
          </p:cNvPicPr>
          <p:nvPr/>
        </p:nvPicPr>
        <p:blipFill>
          <a:blip r:embed="rId6"/>
          <a:stretch>
            <a:fillRect/>
          </a:stretch>
        </p:blipFill>
        <p:spPr>
          <a:xfrm>
            <a:off x="9792970" y="24765"/>
            <a:ext cx="972820" cy="3487420"/>
          </a:xfrm>
          <a:prstGeom prst="rect">
            <a:avLst/>
          </a:prstGeom>
          <a:effectLst>
            <a:outerShdw blurRad="50800" dist="76200" dir="5400000" algn="tl" rotWithShape="0">
              <a:srgbClr val="000000">
                <a:alpha val="98000"/>
              </a:srgbClr>
            </a:outerShdw>
          </a:effectLst>
        </p:spPr>
      </p:pic>
      <p:sp>
        <p:nvSpPr>
          <p:cNvPr id="25" name="TextBox 27"/>
          <p:cNvSpPr txBox="1"/>
          <p:nvPr/>
        </p:nvSpPr>
        <p:spPr>
          <a:xfrm>
            <a:off x="327546" y="1389201"/>
            <a:ext cx="7156564" cy="461665"/>
          </a:xfrm>
          <a:prstGeom prst="rect">
            <a:avLst/>
          </a:prstGeom>
          <a:noFill/>
        </p:spPr>
        <p:txBody>
          <a:bodyPr wrap="square">
            <a:spAutoFit/>
          </a:bodyPr>
          <a:lstStyle/>
          <a:p>
            <a:pPr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0—3</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岁婴幼儿语言发展评价</a:t>
            </a:r>
          </a:p>
        </p:txBody>
      </p:sp>
      <p:sp>
        <p:nvSpPr>
          <p:cNvPr id="26" name="TextBox 29"/>
          <p:cNvSpPr txBox="1"/>
          <p:nvPr/>
        </p:nvSpPr>
        <p:spPr>
          <a:xfrm>
            <a:off x="852980" y="2063115"/>
            <a:ext cx="7785560" cy="4154984"/>
          </a:xfrm>
          <a:prstGeom prst="rect">
            <a:avLst/>
          </a:prstGeom>
          <a:noFill/>
        </p:spPr>
        <p:txBody>
          <a:bodyPr wrap="square">
            <a:spAutoFit/>
          </a:bodyPr>
          <a:lstStyle/>
          <a:p>
            <a:pPr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二</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岁婴幼儿语言发展评价的意义</a:t>
            </a:r>
          </a:p>
          <a:p>
            <a:pPr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一） 通过评估可以对</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岁婴幼儿的语言能力进行科学有序的练习与</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开发   </a:t>
            </a:r>
            <a:endPar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二） 通过评估可以筛查出</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岁婴幼儿语言发展迟缓的</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高危</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defTabSz="1828165">
              <a:lnSpc>
                <a:spcPct val="150000"/>
              </a:lnSpc>
              <a:defRPr/>
            </a:pP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1</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听觉器官是否异常</a:t>
            </a:r>
          </a:p>
          <a:p>
            <a:pPr defTabSz="1828165">
              <a:lnSpc>
                <a:spcPct val="150000"/>
              </a:lnSpc>
              <a:defRPr/>
            </a:pP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2</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大脑发育是否</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正常</a:t>
            </a:r>
            <a:endPar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a:p>
            <a:pPr defTabSz="1828165">
              <a:lnSpc>
                <a:spcPct val="150000"/>
              </a:lnSpc>
              <a:defRPr/>
            </a:pP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3</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是否有良好的语言学习环境</a:t>
            </a:r>
          </a:p>
          <a:p>
            <a:pPr defTabSz="1828165">
              <a:lnSpc>
                <a:spcPct val="150000"/>
              </a:lnSpc>
              <a:defRPr/>
            </a:pP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4</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构音器官是否正常</a:t>
            </a:r>
          </a:p>
          <a:p>
            <a:pPr defTabSz="1828165">
              <a:lnSpc>
                <a:spcPct val="150000"/>
              </a:lnSpc>
              <a:defRPr/>
            </a:pPr>
            <a:r>
              <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5</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是否是自闭症</a:t>
            </a:r>
          </a:p>
          <a:p>
            <a:pPr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三） 通过评估可以对婴幼儿语言发展中的弱势部分进行额外的人为训练与干预</a:t>
            </a:r>
            <a:endParaRPr lang="en-US" altLang="zh-CN"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2526398440"/>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par>
                                <p:cTn id="11" presetID="22" presetClass="entr" presetSubtype="1"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up)">
                                      <p:cBhvr>
                                        <p:cTn id="13" dur="500"/>
                                        <p:tgtEl>
                                          <p:spTgt spid="22"/>
                                        </p:tgtEl>
                                      </p:cBhvr>
                                    </p:animEffect>
                                  </p:childTnLst>
                                </p:cTn>
                              </p:par>
                              <p:par>
                                <p:cTn id="14" presetID="22" presetClass="entr" presetSubtype="1"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1+#ppt_w/2"/>
                                          </p:val>
                                        </p:tav>
                                        <p:tav tm="100000">
                                          <p:val>
                                            <p:strVal val="#ppt_x"/>
                                          </p:val>
                                        </p:tav>
                                      </p:tavLst>
                                    </p:anim>
                                    <p:anim calcmode="lin" valueType="num">
                                      <p:cBhvr additive="base">
                                        <p:cTn id="26" dur="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7"/>
          <p:cNvSpPr txBox="1"/>
          <p:nvPr/>
        </p:nvSpPr>
        <p:spPr>
          <a:xfrm>
            <a:off x="327546" y="1389201"/>
            <a:ext cx="4708688" cy="830997"/>
          </a:xfrm>
          <a:prstGeom prst="rect">
            <a:avLst/>
          </a:prstGeom>
          <a:noFill/>
        </p:spPr>
        <p:txBody>
          <a:bodyPr wrap="square">
            <a:spAutoFit/>
          </a:bodyPr>
          <a:lstStyle/>
          <a:p>
            <a:pPr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0—3</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岁婴幼儿语言发展评价</a:t>
            </a:r>
          </a:p>
        </p:txBody>
      </p:sp>
      <p:sp>
        <p:nvSpPr>
          <p:cNvPr id="26" name="TextBox 29"/>
          <p:cNvSpPr txBox="1"/>
          <p:nvPr/>
        </p:nvSpPr>
        <p:spPr>
          <a:xfrm>
            <a:off x="467536" y="2382361"/>
            <a:ext cx="7785560" cy="3785652"/>
          </a:xfrm>
          <a:prstGeom prst="rect">
            <a:avLst/>
          </a:prstGeom>
          <a:noFill/>
        </p:spPr>
        <p:txBody>
          <a:bodyPr wrap="square">
            <a:spAutoFit/>
          </a:bodyPr>
          <a:lstStyle/>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三、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岁婴幼儿语言发展评价的内容</a:t>
            </a:r>
          </a:p>
          <a:p>
            <a:pPr defTabSz="1828165">
              <a:lnSpc>
                <a:spcPct val="150000"/>
              </a:lnSpc>
              <a:defRPr/>
            </a:pP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一） 语音（</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Phonological</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 语音能力是婴幼儿语言发展的开端与基础。在新生儿的哭声中就时常会伴有“</a:t>
            </a:r>
            <a:r>
              <a:rPr lang="en-US" altLang="zh-CN" sz="1600" spc="300" dirty="0" err="1">
                <a:solidFill>
                  <a:prstClr val="black">
                    <a:lumMod val="65000"/>
                    <a:lumOff val="35000"/>
                  </a:prstClr>
                </a:solidFill>
                <a:latin typeface="微软雅黑" panose="020B0503020204020204" charset="-122"/>
                <a:ea typeface="微软雅黑" panose="020B0503020204020204" charset="-122"/>
                <a:cs typeface="Montserrat Light" charset="0"/>
              </a:rPr>
              <a:t>a”“e”“o”“u</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等基本元音音节；而在两三个月大的婴儿的哭声中也会听到“</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m—ma”“</a:t>
            </a:r>
            <a:r>
              <a:rPr lang="en-US" altLang="zh-CN" sz="1600" spc="300" dirty="0" err="1">
                <a:solidFill>
                  <a:prstClr val="black">
                    <a:lumMod val="65000"/>
                    <a:lumOff val="35000"/>
                  </a:prstClr>
                </a:solidFill>
                <a:latin typeface="微软雅黑" panose="020B0503020204020204" charset="-122"/>
                <a:ea typeface="微软雅黑" panose="020B0503020204020204" charset="-122"/>
                <a:cs typeface="Montserrat Light" charset="0"/>
              </a:rPr>
              <a:t>ai</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err="1">
                <a:solidFill>
                  <a:prstClr val="black">
                    <a:lumMod val="65000"/>
                    <a:lumOff val="35000"/>
                  </a:prstClr>
                </a:solidFill>
                <a:latin typeface="微软雅黑" panose="020B0503020204020204" charset="-122"/>
                <a:ea typeface="微软雅黑" panose="020B0503020204020204" charset="-122"/>
                <a:cs typeface="Montserrat Light" charset="0"/>
              </a:rPr>
              <a:t>i</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err="1">
                <a:solidFill>
                  <a:prstClr val="black">
                    <a:lumMod val="65000"/>
                    <a:lumOff val="35000"/>
                  </a:prstClr>
                </a:solidFill>
                <a:latin typeface="微软雅黑" panose="020B0503020204020204" charset="-122"/>
                <a:ea typeface="微软雅黑" panose="020B0503020204020204" charset="-122"/>
                <a:cs typeface="Montserrat Light" charset="0"/>
              </a:rPr>
              <a:t>ou</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—o”“</a:t>
            </a:r>
            <a:r>
              <a:rPr lang="en-US" altLang="zh-CN" sz="1600" spc="300" dirty="0" err="1">
                <a:solidFill>
                  <a:prstClr val="black">
                    <a:lumMod val="65000"/>
                    <a:lumOff val="35000"/>
                  </a:prstClr>
                </a:solidFill>
                <a:latin typeface="微软雅黑" panose="020B0503020204020204" charset="-122"/>
                <a:ea typeface="微软雅黑" panose="020B0503020204020204" charset="-122"/>
                <a:cs typeface="Montserrat Light" charset="0"/>
              </a:rPr>
              <a:t>hai</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等音节；随着月龄的增长，四五个月大的婴儿逐渐开始发出“</a:t>
            </a:r>
            <a:r>
              <a:rPr lang="en-US" altLang="zh-CN" sz="1600" spc="300" dirty="0" err="1">
                <a:solidFill>
                  <a:prstClr val="black">
                    <a:lumMod val="65000"/>
                    <a:lumOff val="35000"/>
                  </a:prstClr>
                </a:solidFill>
                <a:latin typeface="微软雅黑" panose="020B0503020204020204" charset="-122"/>
                <a:ea typeface="微软雅黑" panose="020B0503020204020204" charset="-122"/>
                <a:cs typeface="Montserrat Light" charset="0"/>
              </a:rPr>
              <a:t>b”“p”“f”“d”“g</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等声母音节；</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6</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个月以后，婴儿便开始发出“</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ma—ma”“</a:t>
            </a:r>
            <a:r>
              <a:rPr lang="en-US" altLang="zh-CN" sz="1600" spc="300" dirty="0" err="1">
                <a:solidFill>
                  <a:prstClr val="black">
                    <a:lumMod val="65000"/>
                    <a:lumOff val="35000"/>
                  </a:prstClr>
                </a:solidFill>
                <a:latin typeface="微软雅黑" panose="020B0503020204020204" charset="-122"/>
                <a:ea typeface="微软雅黑" panose="020B0503020204020204" charset="-122"/>
                <a:cs typeface="Montserrat Light" charset="0"/>
              </a:rPr>
              <a:t>ba</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en-US" altLang="zh-CN" sz="1600" spc="300" dirty="0" err="1">
                <a:solidFill>
                  <a:prstClr val="black">
                    <a:lumMod val="65000"/>
                    <a:lumOff val="35000"/>
                  </a:prstClr>
                </a:solidFill>
                <a:latin typeface="微软雅黑" panose="020B0503020204020204" charset="-122"/>
                <a:ea typeface="微软雅黑" panose="020B0503020204020204" charset="-122"/>
                <a:cs typeface="Montserrat Light" charset="0"/>
              </a:rPr>
              <a:t>ba</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等简单、近似的组合音；</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10</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个月左右婴儿的语言变得更加丰富，逐渐开始发出更多的组合音节并开始出现音节的变化。</a:t>
            </a:r>
            <a:endPar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pic>
        <p:nvPicPr>
          <p:cNvPr id="3" name="图片 2"/>
          <p:cNvPicPr>
            <a:picLocks noChangeAspect="1"/>
          </p:cNvPicPr>
          <p:nvPr/>
        </p:nvPicPr>
        <p:blipFill>
          <a:blip r:embed="rId3"/>
          <a:stretch>
            <a:fillRect/>
          </a:stretch>
        </p:blipFill>
        <p:spPr>
          <a:xfrm>
            <a:off x="5637100" y="464234"/>
            <a:ext cx="6205283" cy="5411301"/>
          </a:xfrm>
          <a:prstGeom prst="rect">
            <a:avLst/>
          </a:prstGeom>
        </p:spPr>
      </p:pic>
    </p:spTree>
    <p:extLst>
      <p:ext uri="{BB962C8B-B14F-4D97-AF65-F5344CB8AC3E}">
        <p14:creationId xmlns:p14="http://schemas.microsoft.com/office/powerpoint/2010/main" val="758161877"/>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1+#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7"/>
          <p:cNvSpPr txBox="1"/>
          <p:nvPr/>
        </p:nvSpPr>
        <p:spPr>
          <a:xfrm>
            <a:off x="327546" y="1389201"/>
            <a:ext cx="4708688" cy="830997"/>
          </a:xfrm>
          <a:prstGeom prst="rect">
            <a:avLst/>
          </a:prstGeom>
          <a:noFill/>
        </p:spPr>
        <p:txBody>
          <a:bodyPr wrap="square">
            <a:spAutoFit/>
          </a:bodyPr>
          <a:lstStyle/>
          <a:p>
            <a:pPr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0—3</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岁婴幼儿语言发展评价</a:t>
            </a:r>
          </a:p>
        </p:txBody>
      </p:sp>
      <p:sp>
        <p:nvSpPr>
          <p:cNvPr id="26" name="TextBox 29"/>
          <p:cNvSpPr txBox="1"/>
          <p:nvPr/>
        </p:nvSpPr>
        <p:spPr>
          <a:xfrm>
            <a:off x="467536" y="2382361"/>
            <a:ext cx="4765646" cy="3785652"/>
          </a:xfrm>
          <a:prstGeom prst="rect">
            <a:avLst/>
          </a:prstGeom>
          <a:noFill/>
        </p:spPr>
        <p:txBody>
          <a:bodyPr wrap="square">
            <a:spAutoFit/>
          </a:bodyPr>
          <a:lstStyle/>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三、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岁婴幼儿语言发展评价的内容</a:t>
            </a: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（二） 语意（</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Semantics</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algn="just"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语意即语言的意思，语意能力也可以称之为语言理解能力。婴幼儿能否正确理解成人对自己所讲的话的意思、能否正确理解一个词语的含义，会影响婴幼儿正确合理地使用语言的能力，对婴幼儿的语用能力也起着至关重要的作用</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    </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婴幼儿语意能力的提升在很大程度上体现在其对词汇的掌握程度上</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pic>
        <p:nvPicPr>
          <p:cNvPr id="4" name="图片 3"/>
          <p:cNvPicPr>
            <a:picLocks noChangeAspect="1"/>
          </p:cNvPicPr>
          <p:nvPr/>
        </p:nvPicPr>
        <p:blipFill>
          <a:blip r:embed="rId3"/>
          <a:stretch>
            <a:fillRect/>
          </a:stretch>
        </p:blipFill>
        <p:spPr>
          <a:xfrm>
            <a:off x="5693176" y="270720"/>
            <a:ext cx="5476572" cy="6206782"/>
          </a:xfrm>
          <a:prstGeom prst="rect">
            <a:avLst/>
          </a:prstGeom>
        </p:spPr>
      </p:pic>
    </p:spTree>
    <p:extLst>
      <p:ext uri="{BB962C8B-B14F-4D97-AF65-F5344CB8AC3E}">
        <p14:creationId xmlns:p14="http://schemas.microsoft.com/office/powerpoint/2010/main" val="2609282071"/>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1+#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7"/>
          <p:cNvSpPr txBox="1"/>
          <p:nvPr/>
        </p:nvSpPr>
        <p:spPr>
          <a:xfrm>
            <a:off x="327546" y="1389201"/>
            <a:ext cx="4708688" cy="830997"/>
          </a:xfrm>
          <a:prstGeom prst="rect">
            <a:avLst/>
          </a:prstGeom>
          <a:noFill/>
        </p:spPr>
        <p:txBody>
          <a:bodyPr wrap="square">
            <a:spAutoFit/>
          </a:bodyPr>
          <a:lstStyle/>
          <a:p>
            <a:pPr defTabSz="1828165">
              <a:defRPr/>
            </a:pP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第一节  </a:t>
            </a:r>
            <a:r>
              <a:rPr lang="en-US" altLang="zh-CN" sz="2400" b="1" spc="600" dirty="0">
                <a:solidFill>
                  <a:prstClr val="black">
                    <a:lumMod val="65000"/>
                    <a:lumOff val="35000"/>
                  </a:prstClr>
                </a:solidFill>
                <a:latin typeface="微软雅黑" panose="020B0503020204020204" charset="-122"/>
                <a:ea typeface="微软雅黑" panose="020B0503020204020204" charset="-122"/>
                <a:cs typeface="Oswald" charset="0"/>
              </a:rPr>
              <a:t>0—3</a:t>
            </a:r>
            <a:r>
              <a:rPr lang="zh-CN" altLang="en-US" sz="2400" b="1" spc="600" dirty="0">
                <a:solidFill>
                  <a:prstClr val="black">
                    <a:lumMod val="65000"/>
                    <a:lumOff val="35000"/>
                  </a:prstClr>
                </a:solidFill>
                <a:latin typeface="微软雅黑" panose="020B0503020204020204" charset="-122"/>
                <a:ea typeface="微软雅黑" panose="020B0503020204020204" charset="-122"/>
                <a:cs typeface="Oswald" charset="0"/>
              </a:rPr>
              <a:t>岁婴幼儿语言发展评价</a:t>
            </a:r>
          </a:p>
        </p:txBody>
      </p:sp>
      <p:sp>
        <p:nvSpPr>
          <p:cNvPr id="26" name="TextBox 29"/>
          <p:cNvSpPr txBox="1"/>
          <p:nvPr/>
        </p:nvSpPr>
        <p:spPr>
          <a:xfrm>
            <a:off x="467536" y="2382361"/>
            <a:ext cx="4765646" cy="2677656"/>
          </a:xfrm>
          <a:prstGeom prst="rect">
            <a:avLst/>
          </a:prstGeom>
          <a:noFill/>
        </p:spPr>
        <p:txBody>
          <a:bodyPr wrap="square">
            <a:spAutoFit/>
          </a:bodyPr>
          <a:lstStyle/>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三、 </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岁婴幼儿语言发展评价的内容</a:t>
            </a: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（三） 语用（</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Pragmatics</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a:t>
            </a:r>
            <a:endParaRPr lang="en-US" altLang="zh-CN"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endParaRPr>
          </a:p>
          <a:p>
            <a:pPr defTabSz="1828165">
              <a:lnSpc>
                <a:spcPct val="150000"/>
              </a:lnSpc>
              <a:defRPr/>
            </a:pP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语用是指正确合理地使用语言，可以说语用是语言作为一种交流工具中最重要的部分，也是婴幼儿早期语言能力发展中最需要培养的内容。</a:t>
            </a:r>
            <a:r>
              <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rPr>
              <a:t>0—3</a:t>
            </a:r>
            <a:r>
              <a:rPr lang="zh-CN" altLang="en-US" sz="1600" spc="300" dirty="0">
                <a:solidFill>
                  <a:prstClr val="black">
                    <a:lumMod val="65000"/>
                    <a:lumOff val="35000"/>
                  </a:prstClr>
                </a:solidFill>
                <a:latin typeface="微软雅黑" panose="020B0503020204020204" charset="-122"/>
                <a:ea typeface="微软雅黑" panose="020B0503020204020204" charset="-122"/>
                <a:cs typeface="Montserrat Light" charset="0"/>
              </a:rPr>
              <a:t>岁婴幼儿的语用能力从刚出生就开始不断地向前</a:t>
            </a:r>
            <a:r>
              <a:rPr lang="zh-CN" altLang="en-US" sz="1600" spc="300" dirty="0" smtClean="0">
                <a:solidFill>
                  <a:prstClr val="black">
                    <a:lumMod val="65000"/>
                    <a:lumOff val="35000"/>
                  </a:prstClr>
                </a:solidFill>
                <a:latin typeface="微软雅黑" panose="020B0503020204020204" charset="-122"/>
                <a:ea typeface="微软雅黑" panose="020B0503020204020204" charset="-122"/>
                <a:cs typeface="Montserrat Light" charset="0"/>
              </a:rPr>
              <a:t>发展。</a:t>
            </a:r>
            <a:endParaRPr lang="en-US" altLang="zh-CN" sz="1600" spc="300" dirty="0">
              <a:solidFill>
                <a:prstClr val="black">
                  <a:lumMod val="65000"/>
                  <a:lumOff val="35000"/>
                </a:prstClr>
              </a:solidFill>
              <a:latin typeface="微软雅黑" panose="020B0503020204020204" charset="-122"/>
              <a:ea typeface="微软雅黑" panose="020B0503020204020204" charset="-122"/>
              <a:cs typeface="Montserrat Light" charset="0"/>
            </a:endParaRPr>
          </a:p>
        </p:txBody>
      </p:sp>
      <p:sp>
        <p:nvSpPr>
          <p:cNvPr id="27" name="矩形 26"/>
          <p:cNvSpPr/>
          <p:nvPr/>
        </p:nvSpPr>
        <p:spPr>
          <a:xfrm>
            <a:off x="327546" y="870745"/>
            <a:ext cx="2010230" cy="346390"/>
          </a:xfrm>
          <a:prstGeom prst="rect">
            <a:avLst/>
          </a:prstGeom>
          <a:solidFill>
            <a:srgbClr val="9AA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宋体" panose="02010600030101010101" pitchFamily="2" charset="-122"/>
            </a:endParaRPr>
          </a:p>
        </p:txBody>
      </p:sp>
      <p:pic>
        <p:nvPicPr>
          <p:cNvPr id="2" name="图片 1"/>
          <p:cNvPicPr>
            <a:picLocks noChangeAspect="1"/>
          </p:cNvPicPr>
          <p:nvPr/>
        </p:nvPicPr>
        <p:blipFill>
          <a:blip r:embed="rId3"/>
          <a:stretch>
            <a:fillRect/>
          </a:stretch>
        </p:blipFill>
        <p:spPr>
          <a:xfrm>
            <a:off x="5684961" y="307657"/>
            <a:ext cx="5683287" cy="4348750"/>
          </a:xfrm>
          <a:prstGeom prst="rect">
            <a:avLst/>
          </a:prstGeom>
        </p:spPr>
      </p:pic>
      <p:pic>
        <p:nvPicPr>
          <p:cNvPr id="3" name="图片 2"/>
          <p:cNvPicPr>
            <a:picLocks noChangeAspect="1"/>
          </p:cNvPicPr>
          <p:nvPr/>
        </p:nvPicPr>
        <p:blipFill>
          <a:blip r:embed="rId4"/>
          <a:stretch>
            <a:fillRect/>
          </a:stretch>
        </p:blipFill>
        <p:spPr>
          <a:xfrm>
            <a:off x="5684961" y="4333580"/>
            <a:ext cx="5751947" cy="1452873"/>
          </a:xfrm>
          <a:prstGeom prst="rect">
            <a:avLst/>
          </a:prstGeom>
        </p:spPr>
      </p:pic>
    </p:spTree>
    <p:extLst>
      <p:ext uri="{BB962C8B-B14F-4D97-AF65-F5344CB8AC3E}">
        <p14:creationId xmlns:p14="http://schemas.microsoft.com/office/powerpoint/2010/main" val="1813287457"/>
      </p:ext>
    </p:extLst>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1+#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bldLvl="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169</TotalTime>
  <Words>1798</Words>
  <Application>Microsoft Office PowerPoint</Application>
  <PresentationFormat>宽屏</PresentationFormat>
  <Paragraphs>128</Paragraphs>
  <Slides>22</Slides>
  <Notes>22</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22</vt:i4>
      </vt:variant>
    </vt:vector>
  </HeadingPairs>
  <TitlesOfParts>
    <vt:vector size="36" baseType="lpstr">
      <vt:lpstr>Helvetica Light</vt:lpstr>
      <vt:lpstr>Montserrat Light</vt:lpstr>
      <vt:lpstr>Oswald</vt:lpstr>
      <vt:lpstr>等线</vt:lpstr>
      <vt:lpstr>等线 Light</vt:lpstr>
      <vt:lpstr>方正喵呜体</vt:lpstr>
      <vt:lpstr>方正细谭黑简体</vt:lpstr>
      <vt:lpstr>经典行书简</vt:lpstr>
      <vt:lpstr>宋体</vt:lpstr>
      <vt:lpstr>微软雅黑</vt:lpstr>
      <vt:lpstr>郑庆科黄油体Regular </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wang</dc:creator>
  <cp:keywords/>
  <dc:description>www.1ppt.com</dc:description>
  <cp:lastModifiedBy>余思洋</cp:lastModifiedBy>
  <cp:revision>45</cp:revision>
  <dcterms:created xsi:type="dcterms:W3CDTF">2018-08-18T05:24:05Z</dcterms:created>
  <dcterms:modified xsi:type="dcterms:W3CDTF">2020-09-07T08:20:56Z</dcterms:modified>
</cp:coreProperties>
</file>