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0" r:id="rId2"/>
    <p:sldId id="264" r:id="rId3"/>
    <p:sldId id="304" r:id="rId4"/>
    <p:sldId id="263" r:id="rId5"/>
    <p:sldId id="262" r:id="rId6"/>
    <p:sldId id="364" r:id="rId7"/>
    <p:sldId id="365" r:id="rId8"/>
    <p:sldId id="366" r:id="rId9"/>
    <p:sldId id="315" r:id="rId10"/>
    <p:sldId id="367" r:id="rId11"/>
    <p:sldId id="298" r:id="rId12"/>
    <p:sldId id="361" r:id="rId13"/>
    <p:sldId id="368" r:id="rId14"/>
    <p:sldId id="323" r:id="rId15"/>
    <p:sldId id="266" r:id="rId16"/>
    <p:sldId id="295" r:id="rId17"/>
    <p:sldId id="32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71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493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634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9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949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565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8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838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346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067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85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430395" y="23802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55523" y="297202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会变的字</a:t>
            </a:r>
            <a:endParaRPr lang="zh-CN" altLang="en-US" sz="2400" b="1" spc="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1605744" y="4207864"/>
            <a:ext cx="27717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和幼儿一起写一些简单的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汉字。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接电话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1526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成人创设一个场景来教幼儿对话，现在可以让快三岁的幼儿学着自己接电话了。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8011111" y="3864199"/>
            <a:ext cx="28425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我的反应快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成人说一个词的同时，让幼儿先说出这个词的相反词再做出动作。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67" y="1190871"/>
            <a:ext cx="4695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34—36</a:t>
            </a:r>
            <a:r>
              <a:rPr lang="zh-CN" altLang="en-US" sz="2400" dirty="0"/>
              <a:t>个月幼儿的语言游戏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0741008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43117" y="1964353"/>
            <a:ext cx="5151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幼儿园中班有两位小朋友： 胖胖小朋友的外婆说的是苏州话，妈妈说的是盐城话，爸爸说的是普通话，胖胖的普通话说得很清楚，并且其他方言都掌握得很好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;</a:t>
            </a:r>
            <a:endParaRPr lang="en-US" altLang="zh-CN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天天出生在南京，到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岁的时候爸爸妈妈工作调动到了上海，他就被送到苏州的奶奶家由奶奶照顾，到了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的时候，爸爸妈妈把他接到上海上幼儿园，但是天天不但南京话、苏州话、上海话都讲不清楚，连普通话也说得怪怪的，一定要妈妈在旁边“翻译”。久而久之，小朋友们都不喜欢和天天说话了，天天也从热情开朗变得沉默寡言起来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5891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一、 幼儿多种语言混杂着说的原因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语言环境的频繁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变化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周围多种语言不适当呈现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家长盲目追求孩子学习多种语言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98649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二、 幼儿多种语言混杂着说的对策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对语言混淆的判断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二） 不要把语言问题夸大，也不要因为幼儿使用或不使用某种语言而责备他们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及时进行科学有效的矫正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10850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007848" y="1018963"/>
            <a:ext cx="9184005" cy="5846445"/>
            <a:chOff x="1793" y="2448"/>
            <a:chExt cx="14463" cy="9207"/>
          </a:xfrm>
        </p:grpSpPr>
        <p:grpSp>
          <p:nvGrpSpPr>
            <p:cNvPr id="12" name="组合 11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14" name="图片 13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15" name="图片 1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16" name="TextBox 27"/>
            <p:cNvSpPr txBox="1"/>
            <p:nvPr/>
          </p:nvSpPr>
          <p:spPr>
            <a:xfrm>
              <a:off x="2031" y="4819"/>
              <a:ext cx="4175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31—33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7262" y="6275"/>
              <a:ext cx="8994" cy="53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会用代词“我们”“他们”“你们”。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能进行简短对话。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会说出并使用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个物品的名称。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能完成含代词的指示。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能看图讲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1—2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句话。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能讲出一件物品的名称、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用途。</a:t>
              </a:r>
              <a:endPara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7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会用“和”或“但是”来连接句子。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8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能说出完整的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句以上的儿歌。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9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能说出自己的性别。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5443" y="1018963"/>
            <a:ext cx="9135745" cy="5846445"/>
            <a:chOff x="-8223" y="2448"/>
            <a:chExt cx="14387" cy="9207"/>
          </a:xfrm>
        </p:grpSpPr>
        <p:grpSp>
          <p:nvGrpSpPr>
            <p:cNvPr id="19" name="组合 18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20" name="图片 19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21" name="图片 20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22" name="TextBox 27"/>
            <p:cNvSpPr txBox="1"/>
            <p:nvPr/>
          </p:nvSpPr>
          <p:spPr>
            <a:xfrm>
              <a:off x="2031" y="4819"/>
              <a:ext cx="4133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34—36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23" name="TextBox 29"/>
            <p:cNvSpPr txBox="1"/>
            <p:nvPr/>
          </p:nvSpPr>
          <p:spPr>
            <a:xfrm>
              <a:off x="-8223" y="6275"/>
              <a:ext cx="9625" cy="53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正确使用代词“我”“你”“他”。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能指认只被描述出用途的物品。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会用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个以上礼貌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用语。</a:t>
              </a:r>
              <a:endPara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能回答下列问题中的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个以上： 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谁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的鼻子长？谁的耳朵长？谁爱吃草？谁爱吃鱼？谁会生蛋？谁会看家？谁会拉车？谁会过沙漠？谁会耕田？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能回答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个反义词（大、上、长等）。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回答故事的问题： 谁？在何处？准备干什么？遇见了谁？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a16="http://schemas.microsoft.com/office/drawing/2014/main" id="{3D9708AE-ED86-45A5-BD9E-AC52F39080B9}"/>
              </a:ext>
            </a:extLst>
          </p:cNvPr>
          <p:cNvGrpSpPr/>
          <p:nvPr/>
        </p:nvGrpSpPr>
        <p:grpSpPr>
          <a:xfrm>
            <a:off x="275200" y="232117"/>
            <a:ext cx="2575374" cy="675005"/>
            <a:chOff x="3882" y="2515"/>
            <a:chExt cx="5740" cy="1504"/>
          </a:xfrm>
        </p:grpSpPr>
        <p:grpSp>
          <p:nvGrpSpPr>
            <p:cNvPr id="29" name="组合 28">
              <a:extLst>
                <a:ext uri="{FF2B5EF4-FFF2-40B4-BE49-F238E27FC236}">
                  <a16:creationId xmlns="" xmlns:a14="http://schemas.microsoft.com/office/drawing/2010/main" xmlns:a16="http://schemas.microsoft.com/office/drawing/2014/main" id="{7D20CB2A-5AE7-462F-A364-72CD2B1B34B2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918291A7-EFAB-4EA2-B417-3583B3B15F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B9673AD6-EC5E-4891-9E62-A5A1E97848C0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4="http://schemas.microsoft.com/office/drawing/2010/main" xmlns:a16="http://schemas.microsoft.com/office/drawing/2014/main" id="{A3C81BB6-D40D-4A32-9D59-9C9595C44D29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1" name="任意多边形 32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F7FB40A2-5272-4145-B96B-7E6BA93AF2D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497DB64-9813-4E8A-A86E-880FFB073EC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7E208434-C281-4E31-A43E-458726A399F1}"/>
                  </a:ext>
                </a:extLst>
              </p:cNvPr>
              <p:cNvSpPr txBox="1"/>
              <p:nvPr/>
            </p:nvSpPr>
            <p:spPr>
              <a:xfrm>
                <a:off x="1705254" y="4874195"/>
                <a:ext cx="2316480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做一做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02578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第八章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655332" y="3335209"/>
            <a:ext cx="6331438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1.31—36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个月幼儿语言发展特点是什么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针对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31—36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个月的幼儿，可以开展哪些方面的语言教育活动？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请根据本章内容，设计一个适合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31—36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个月幼儿家庭开展的亲子语言游戏。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第八章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798060" y="3172422"/>
            <a:ext cx="5991860" cy="25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冯德权主编：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岁婴幼儿家长指导手册（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2—2.5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，中国妇女出版社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2007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袁萍、祝泽舟主编：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岁婴幼儿语言发展与教育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，复旦大学出版社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2011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金扣干、文春玉主编：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岁婴幼儿保育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，复旦大学出版社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2012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  <a:endParaRPr lang="zh-CN" altLang="en-US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0460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4963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  <a:endPara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782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782" cy="358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第八章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31—36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个月幼儿的语言发展与教育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27615"/>
            <a:ext cx="3296975" cy="2186940"/>
            <a:chOff x="9009" y="4155"/>
            <a:chExt cx="4775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281560" y="1128392"/>
            <a:ext cx="5255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掌握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31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—36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月婴幼儿语言发展的特点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3874134" y="5450205"/>
            <a:ext cx="4150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掌握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31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—36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月婴儿语言教育的常见问题及对策。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a14="http://schemas.microsoft.com/office/drawing/2010/main" xmlns="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:a14="http://schemas.microsoft.com/office/drawing/2010/main" xmlns="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:a14="http://schemas.microsoft.com/office/drawing/2010/main" xmlns="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9" name="TextBox 29"/>
          <p:cNvSpPr txBox="1"/>
          <p:nvPr/>
        </p:nvSpPr>
        <p:spPr>
          <a:xfrm>
            <a:off x="8851316" y="3573827"/>
            <a:ext cx="1999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理解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31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—36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月婴幼儿语言教育的内容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92303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8265" y="2033920"/>
            <a:ext cx="75521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第八章  </a:t>
            </a:r>
            <a:r>
              <a:rPr lang="en-US" altLang="zh-CN" sz="2400" b="1" dirty="0"/>
              <a:t>31—36</a:t>
            </a:r>
            <a:r>
              <a:rPr lang="zh-CN" altLang="en-US" sz="2400" b="1" dirty="0"/>
              <a:t>个月幼儿的语言发展与教育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第一节  </a:t>
            </a:r>
            <a:r>
              <a:rPr lang="en-US" altLang="zh-CN" sz="2400" dirty="0"/>
              <a:t>31—36</a:t>
            </a:r>
            <a:r>
              <a:rPr lang="zh-CN" altLang="en-US" sz="2400" dirty="0"/>
              <a:t>个月幼儿语言发展的特点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第二节  </a:t>
            </a:r>
            <a:r>
              <a:rPr lang="en-US" altLang="zh-CN" sz="2400" dirty="0"/>
              <a:t>31—36</a:t>
            </a:r>
            <a:r>
              <a:rPr lang="zh-CN" altLang="en-US" sz="2400" dirty="0"/>
              <a:t>个月幼儿的语言教育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第三节  </a:t>
            </a:r>
            <a:r>
              <a:rPr lang="en-US" altLang="zh-CN" sz="2400" dirty="0"/>
              <a:t>31—36</a:t>
            </a:r>
            <a:r>
              <a:rPr lang="zh-CN" altLang="en-US" sz="2400" dirty="0"/>
              <a:t>个月幼儿的语言游戏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第四节  </a:t>
            </a:r>
            <a:r>
              <a:rPr lang="en-US" altLang="zh-CN" sz="2400" dirty="0"/>
              <a:t>31—36</a:t>
            </a:r>
            <a:r>
              <a:rPr lang="zh-CN" altLang="en-US" sz="2400" dirty="0"/>
              <a:t>个月幼儿语言教育的常见问题及对策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说话不流畅，表达常有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“破句现象”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能抽象句子规则，常表现出系统整合的语言内化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能力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语言调节能力增强，自言自语现象逐渐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减少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四） 进入“语法爆发期”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6213" y="1999942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31—33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44170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词汇量迅速增加，对新词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感兴趣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能说出完整的句子，出现了多词句和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复合句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言语功能呈现出越来越丰富、准确的趋势，口语表达能力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增强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（四） 开始会说“附属句子”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6213" y="1999942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34—36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759197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04" y="3134517"/>
            <a:ext cx="4249420" cy="2700020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8978" y="1616009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11764" y="1927382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733586" y="3730890"/>
            <a:ext cx="30041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提供丰富的语言学习环境，丰富幼儿的语言经验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704" y="1927382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4600736" y="365353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组织幼儿进行谈话活动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8471589" y="367766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在听说游戏中发展婴幼儿的语言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31—33</a:t>
            </a:r>
            <a:r>
              <a:rPr lang="zh-CN" altLang="en-US" sz="2400" dirty="0"/>
              <a:t>个月幼儿的语言教育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16871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2" grpId="0"/>
      <p:bldP spid="22" grpId="0" bldLvl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04" y="3134517"/>
            <a:ext cx="4249420" cy="2700020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8978" y="1616009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11764" y="1927382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733586" y="3730890"/>
            <a:ext cx="30041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欣赏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文学作品，重复和理解作品内容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704" y="1927382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4600736" y="365353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开展早期集体阅读活动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8471589" y="367766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为幼儿提供第二语言学习的经验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/>
              <a:t>二、 </a:t>
            </a:r>
            <a:r>
              <a:rPr lang="en-US" altLang="zh-CN" sz="2400" dirty="0"/>
              <a:t>34—36</a:t>
            </a:r>
            <a:r>
              <a:rPr lang="zh-CN" altLang="en-US" sz="2400" dirty="0"/>
              <a:t>个月幼儿的语言教育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1859376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2" grpId="0"/>
      <p:bldP spid="22" grpId="0" bldLvl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430395" y="23802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55523" y="297202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猜猜，谁在学动物叫</a:t>
            </a:r>
            <a:endParaRPr lang="zh-CN" altLang="en-US" sz="2400" b="1" spc="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1636236" y="4534649"/>
            <a:ext cx="2771775" cy="41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学一种小动物的叫声。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送南瓜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用纸做几个南瓜或在纸上画上几个南瓜，请若干名幼儿沿着圆圈边走边念“小篮子，手上拿，我给奶奶送南瓜”。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8011111" y="3864199"/>
            <a:ext cx="28425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开商店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把幼儿的名字写在纸片上，开始教幼儿认识自己的名字。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31—36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67" y="1190871"/>
            <a:ext cx="4695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31—33</a:t>
            </a:r>
            <a:r>
              <a:rPr lang="zh-CN" altLang="en-US" sz="2400" dirty="0"/>
              <a:t>个月幼儿的语言游戏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9363661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</TotalTime>
  <Words>1159</Words>
  <Application>Microsoft Office PowerPoint</Application>
  <PresentationFormat>宽屏</PresentationFormat>
  <Paragraphs>116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85</cp:revision>
  <dcterms:created xsi:type="dcterms:W3CDTF">2018-08-18T05:24:05Z</dcterms:created>
  <dcterms:modified xsi:type="dcterms:W3CDTF">2020-09-04T06:10:49Z</dcterms:modified>
</cp:coreProperties>
</file>