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0" r:id="rId2"/>
    <p:sldId id="264" r:id="rId3"/>
    <p:sldId id="304" r:id="rId4"/>
    <p:sldId id="263" r:id="rId5"/>
    <p:sldId id="262" r:id="rId6"/>
    <p:sldId id="333" r:id="rId7"/>
    <p:sldId id="334" r:id="rId8"/>
    <p:sldId id="335" r:id="rId9"/>
    <p:sldId id="336" r:id="rId10"/>
    <p:sldId id="313" r:id="rId11"/>
    <p:sldId id="337" r:id="rId12"/>
    <p:sldId id="338" r:id="rId13"/>
    <p:sldId id="315" r:id="rId14"/>
    <p:sldId id="316" r:id="rId15"/>
    <p:sldId id="329" r:id="rId16"/>
    <p:sldId id="298" r:id="rId17"/>
    <p:sldId id="339" r:id="rId18"/>
    <p:sldId id="341" r:id="rId19"/>
    <p:sldId id="343" r:id="rId20"/>
    <p:sldId id="342" r:id="rId21"/>
    <p:sldId id="344" r:id="rId22"/>
    <p:sldId id="345" r:id="rId23"/>
    <p:sldId id="346" r:id="rId24"/>
    <p:sldId id="347" r:id="rId25"/>
    <p:sldId id="323" r:id="rId26"/>
    <p:sldId id="266" r:id="rId27"/>
    <p:sldId id="295" r:id="rId28"/>
    <p:sldId id="322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71" autoAdjust="0"/>
  </p:normalViewPr>
  <p:slideViewPr>
    <p:cSldViewPr snapToGrid="0">
      <p:cViewPr varScale="1">
        <p:scale>
          <a:sx n="68" d="100"/>
          <a:sy n="68" d="100"/>
        </p:scale>
        <p:origin x="79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72082-2E47-41E0-8670-578065FB09B4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B9A12-F344-451B-9445-1BC31D1A0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11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026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349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5228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818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857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424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6145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6345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461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6964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401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2449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3535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6923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3331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2737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2949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5652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9730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8871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82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8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147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104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643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802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073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734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BF65646-77AF-4CD8-B231-3323D780BA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p14="http://schemas.microsoft.com/office/powerpoint/2010/main" xmlns="" id="{E3E906F1-7341-46CA-BCD9-10B7B0E10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B30D8DB-EA49-45C8-9AA6-9675EFCEB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0F02CDAB-DF81-412F-94DE-7873EA01E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48BF496F-A4C0-4DB2-B941-C225E69EA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819652"/>
      </p:ext>
    </p:extLst>
  </p:cSld>
  <p:clrMapOvr>
    <a:masterClrMapping/>
  </p:clrMapOvr>
  <p:transition spd="slow" advClick="0" advTm="3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375D5934-A0AC-4657-AB6E-86EFC06F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64EE4CA4-1BEC-49DF-BDFF-7059EACFE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1570D9D3-7733-44DB-814F-0407BDAA7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A8597BE7-0D24-46C0-AB89-D2ACCCBE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B5EBB26-6D9D-4063-975C-A4BC13428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075083"/>
      </p:ext>
    </p:extLst>
  </p:cSld>
  <p:clrMapOvr>
    <a:masterClrMapping/>
  </p:clrMapOvr>
  <p:transition spd="slow" advClick="0" advTm="3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FD03692D-E969-4023-9868-2FB2E30153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7FDA07A-CFDF-46EF-B976-2B9995666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A0401A7-D4A5-438C-BB7D-8F430E2B5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399BCE07-2980-4B7C-B3A0-14623F40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372210DB-576C-4AFA-A6E4-B934DE29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24612"/>
      </p:ext>
    </p:extLst>
  </p:cSld>
  <p:clrMapOvr>
    <a:masterClrMapping/>
  </p:clrMapOvr>
  <p:transition spd="slow" advClick="0" advTm="3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03A8211-600E-4F8C-8D79-A45AA5FCE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69119F64-8168-4489-8EC3-BCC56051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AC73F2F-61ED-4E4E-BBF2-D36D01CFC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FCCC7C27-5E14-4124-8612-E44E9163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CAC5B14C-CC8B-4F65-BB23-0FAD79A10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863331"/>
      </p:ext>
    </p:extLst>
  </p:cSld>
  <p:clrMapOvr>
    <a:masterClrMapping/>
  </p:clrMapOvr>
  <p:transition spd="slow" advClick="0" advTm="3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6BD6D633-C7B1-40A0-9F63-FD3913A69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C877F10B-8A00-4C8F-BEB9-081736B09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A44C223C-156D-4FF2-9071-797D32354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CA65848A-6D51-4BB7-8CB2-B76EEFA5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D05408A5-4276-4F19-85D1-E38FA40C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485177"/>
      </p:ext>
    </p:extLst>
  </p:cSld>
  <p:clrMapOvr>
    <a:masterClrMapping/>
  </p:clrMapOvr>
  <p:transition spd="slow" advClick="0" advTm="3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3E4B30FD-3474-4288-B75D-DC231494B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5E8117D-5761-410C-BD7E-55C00ECA0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DC5EE00-2B53-4B9D-9DAF-09380E31C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22BA8C5A-55AF-4CF3-AE8F-B97D9BA8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D97ABBEF-19A9-48F5-9683-373411A6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155C88F6-26A8-4A64-9125-8883601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537430"/>
      </p:ext>
    </p:extLst>
  </p:cSld>
  <p:clrMapOvr>
    <a:masterClrMapping/>
  </p:clrMapOvr>
  <p:transition spd="slow" advClick="0" advTm="3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FE06286-FDE2-481B-A60F-FBB2D9733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B053930C-A63A-4C35-969F-E370B198E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6EFC2C76-D65E-451E-9CD6-C68D3A980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1E8F8F07-A3D7-48F4-B8D5-74FEEBB28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1564A13-243D-4482-884F-8E4E48A16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6FE88C15-7132-4204-878A-C68B9B6BA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3854CE54-1D2A-458D-B56B-911A054A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FFD307E9-B97F-453C-B048-D5C7E178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967792" y="64465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2040103"/>
      </p:ext>
    </p:extLst>
  </p:cSld>
  <p:clrMapOvr>
    <a:masterClrMapping/>
  </p:clrMapOvr>
  <p:transition spd="slow" advClick="0" advTm="3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BD32F18-104F-424B-A14A-9DD1F17AD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8A3BB6B-4D40-4B80-9C88-13EC99F1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B998CF4A-F918-44AD-B565-33ADE6AD8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607330CE-4489-4011-B21F-283B6D952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095655"/>
      </p:ext>
    </p:extLst>
  </p:cSld>
  <p:clrMapOvr>
    <a:masterClrMapping/>
  </p:clrMapOvr>
  <p:transition spd="slow" advClick="0" advTm="3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04DDA125-6AE2-41F7-B818-A29DEC681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EFE35F69-CFCA-416E-AF92-31C2937C7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E9CB230A-1BF0-46A0-8CD0-6030627A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023722"/>
      </p:ext>
    </p:extLst>
  </p:cSld>
  <p:clrMapOvr>
    <a:masterClrMapping/>
  </p:clrMapOvr>
  <p:transition spd="slow" advClick="0" advTm="3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DEF5079-F19A-42B9-8565-D29FB8D04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A445416-537F-4C6B-A2D5-6A2280A9A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7726F845-3559-40BB-A7FF-6BEC0EC06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70B8F4F-3008-43A3-A8E4-A1FECB7DB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12965852-9FFA-4E48-91A2-9501B3048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E2707BC2-A5DF-4C8E-9277-375BEB6F7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916035"/>
      </p:ext>
    </p:extLst>
  </p:cSld>
  <p:clrMapOvr>
    <a:masterClrMapping/>
  </p:clrMapOvr>
  <p:transition spd="slow" advClick="0" advTm="3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6BE91DB6-BFD6-44E5-9984-A031461AC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C320EC9-9918-4443-BCAE-0C926C82FE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3DFF3D34-0BD3-42DC-B799-F1189FD31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33E34A5-CC58-448E-8028-05C88C14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C8298A4-F030-4EEB-9053-37F860B9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6C9BD772-FBCD-4F08-871C-7CCD17B5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904328"/>
      </p:ext>
    </p:extLst>
  </p:cSld>
  <p:clrMapOvr>
    <a:masterClrMapping/>
  </p:clrMapOvr>
  <p:transition spd="slow" advClick="0" advTm="3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139AC7CA-4121-4D05-8DD2-396F39BDE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5D2BCAD5-6961-40FC-B0BB-77424419D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B27B5F0B-C424-4F41-9C8D-6B00D3CB4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B36F2-EC20-437F-AF5E-12C913FA461F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5557EB4-EAE9-4883-A2CC-1B334DEDB4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F8657947-9071-40D4-A0A9-ACAD2257B4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84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77467" y="110172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71376" y="604519"/>
            <a:ext cx="1477328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语言发展与教育</a:t>
            </a:r>
            <a:endParaRPr kumimoji="0" lang="en-US" altLang="zh-CN" sz="48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0——3</a:t>
            </a:r>
            <a:r>
              <a:rPr kumimoji="0" lang="zh-CN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岁婴幼儿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140700" y="5481955"/>
            <a:ext cx="2138680" cy="3683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张明红 主编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10" name="图片 9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11" name="图片 10" descr="5b39e8e13864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2190" y="-272955"/>
            <a:ext cx="5195277" cy="72831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7" name="图片 16" descr="5b39e8e138645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010082" y="3133452"/>
            <a:ext cx="3350030" cy="2549895"/>
            <a:chOff x="5342" y="5760"/>
            <a:chExt cx="8610" cy="391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9287" y="1783443"/>
            <a:ext cx="1760220" cy="1663065"/>
          </a:xfrm>
          <a:prstGeom prst="rect">
            <a:avLst/>
          </a:prstGeom>
        </p:spPr>
      </p:pic>
      <p:pic>
        <p:nvPicPr>
          <p:cNvPr id="8" name="图片 7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8104" y="1955528"/>
            <a:ext cx="1842135" cy="1490980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97605" y="3677660"/>
            <a:ext cx="3004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抓住一切机会对幼儿说话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pic>
        <p:nvPicPr>
          <p:cNvPr id="9" name="图片 8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6786" y="1981649"/>
            <a:ext cx="1842135" cy="1490980"/>
          </a:xfrm>
          <a:prstGeom prst="rect">
            <a:avLst/>
          </a:prstGeom>
        </p:spPr>
      </p:pic>
      <p:sp>
        <p:nvSpPr>
          <p:cNvPr id="10" name="TextBox 27"/>
          <p:cNvSpPr txBox="1"/>
          <p:nvPr/>
        </p:nvSpPr>
        <p:spPr>
          <a:xfrm>
            <a:off x="3434403" y="3677659"/>
            <a:ext cx="248815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回答幼儿疑问时，多补充几句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6586505" y="3677659"/>
            <a:ext cx="26993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对幼儿说话，句子要完整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个月幼儿的语言教育</a:t>
            </a:r>
            <a:endParaRPr lang="zh-CN" altLang="en-US" sz="2400" b="1" spc="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9100" y="1314955"/>
            <a:ext cx="4610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</a:t>
            </a:r>
            <a:r>
              <a:rPr lang="en-US" altLang="zh-CN" sz="2400" dirty="0"/>
              <a:t>13—15</a:t>
            </a:r>
            <a:r>
              <a:rPr lang="zh-CN" altLang="en-US" sz="2400" dirty="0"/>
              <a:t>个月幼儿的语言教育</a:t>
            </a:r>
            <a:endParaRPr lang="zh-CN" altLang="en-US" sz="2400" dirty="0"/>
          </a:p>
        </p:txBody>
      </p:sp>
      <p:grpSp>
        <p:nvGrpSpPr>
          <p:cNvPr id="14" name="组合 13"/>
          <p:cNvGrpSpPr/>
          <p:nvPr/>
        </p:nvGrpSpPr>
        <p:grpSpPr>
          <a:xfrm>
            <a:off x="6360112" y="3049046"/>
            <a:ext cx="3004185" cy="2634302"/>
            <a:chOff x="5342" y="5760"/>
            <a:chExt cx="8610" cy="3915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98356" y="1776620"/>
            <a:ext cx="1760220" cy="1663065"/>
          </a:xfrm>
          <a:prstGeom prst="rect">
            <a:avLst/>
          </a:prstGeom>
        </p:spPr>
      </p:pic>
      <p:sp>
        <p:nvSpPr>
          <p:cNvPr id="18" name="TextBox 27"/>
          <p:cNvSpPr txBox="1"/>
          <p:nvPr/>
        </p:nvSpPr>
        <p:spPr>
          <a:xfrm>
            <a:off x="9618435" y="3581367"/>
            <a:ext cx="25156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充分利用多媒体资源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33374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" grpId="0"/>
      <p:bldP spid="12" grpId="0"/>
      <p:bldP spid="22" grpId="0" bldLvl="0" animBg="1"/>
      <p:bldP spid="23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010082" y="3133452"/>
            <a:ext cx="3350030" cy="2549895"/>
            <a:chOff x="5342" y="5760"/>
            <a:chExt cx="8610" cy="391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9287" y="1783443"/>
            <a:ext cx="1760220" cy="1663065"/>
          </a:xfrm>
          <a:prstGeom prst="rect">
            <a:avLst/>
          </a:prstGeom>
        </p:spPr>
      </p:pic>
      <p:pic>
        <p:nvPicPr>
          <p:cNvPr id="8" name="图片 7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8104" y="1955528"/>
            <a:ext cx="1842135" cy="1490980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97605" y="3677660"/>
            <a:ext cx="3004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帮助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幼儿掌握新词，扩大词汇量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pic>
        <p:nvPicPr>
          <p:cNvPr id="9" name="图片 8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6786" y="1981649"/>
            <a:ext cx="1842135" cy="1490980"/>
          </a:xfrm>
          <a:prstGeom prst="rect">
            <a:avLst/>
          </a:prstGeom>
        </p:spPr>
      </p:pic>
      <p:sp>
        <p:nvSpPr>
          <p:cNvPr id="10" name="TextBox 27"/>
          <p:cNvSpPr txBox="1"/>
          <p:nvPr/>
        </p:nvSpPr>
        <p:spPr>
          <a:xfrm>
            <a:off x="3434403" y="3677659"/>
            <a:ext cx="248815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多跟幼儿交谈，提供语言模仿的榜样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6586505" y="3677659"/>
            <a:ext cx="269931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自制或购买图书，促进幼儿阅读兴趣和阅读能力的提高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个月幼儿的语言教育</a:t>
            </a:r>
            <a:endParaRPr lang="zh-CN" altLang="en-US" sz="2400" b="1" spc="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9100" y="1314955"/>
            <a:ext cx="4610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16—18</a:t>
            </a:r>
            <a:r>
              <a:rPr lang="zh-CN" altLang="en-US" sz="2400" dirty="0"/>
              <a:t>个月幼儿的语言教育</a:t>
            </a:r>
            <a:endParaRPr lang="zh-CN" altLang="en-US" sz="2400" dirty="0"/>
          </a:p>
        </p:txBody>
      </p:sp>
      <p:grpSp>
        <p:nvGrpSpPr>
          <p:cNvPr id="14" name="组合 13"/>
          <p:cNvGrpSpPr/>
          <p:nvPr/>
        </p:nvGrpSpPr>
        <p:grpSpPr>
          <a:xfrm>
            <a:off x="6360112" y="3049046"/>
            <a:ext cx="3004185" cy="2634302"/>
            <a:chOff x="5342" y="5760"/>
            <a:chExt cx="8610" cy="3915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98356" y="1776620"/>
            <a:ext cx="1760220" cy="1663065"/>
          </a:xfrm>
          <a:prstGeom prst="rect">
            <a:avLst/>
          </a:prstGeom>
        </p:spPr>
      </p:pic>
      <p:sp>
        <p:nvSpPr>
          <p:cNvPr id="18" name="TextBox 27"/>
          <p:cNvSpPr txBox="1"/>
          <p:nvPr/>
        </p:nvSpPr>
        <p:spPr>
          <a:xfrm>
            <a:off x="9618435" y="3581367"/>
            <a:ext cx="25156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鼓励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幼儿多开口，成人要耐心地倾听并予以应答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659560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" grpId="0"/>
      <p:bldP spid="12" grpId="0"/>
      <p:bldP spid="22" grpId="0" bldLvl="0" animBg="1"/>
      <p:bldP spid="23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个月幼儿的语言教育</a:t>
            </a:r>
            <a:endParaRPr lang="zh-CN" altLang="en-US" sz="2400" b="1" spc="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814" y="1239425"/>
            <a:ext cx="8658169" cy="540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4815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íṥlïḑè"/>
          <p:cNvSpPr/>
          <p:nvPr/>
        </p:nvSpPr>
        <p:spPr>
          <a:xfrm>
            <a:off x="4528771" y="2327804"/>
            <a:ext cx="3329940" cy="407543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BD374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îŝļîḍe"/>
          <p:cNvSpPr/>
          <p:nvPr/>
        </p:nvSpPr>
        <p:spPr>
          <a:xfrm>
            <a:off x="1449021" y="289455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ïṣļíḑé"/>
          <p:cNvSpPr/>
          <p:nvPr/>
        </p:nvSpPr>
        <p:spPr>
          <a:xfrm>
            <a:off x="7783781" y="289455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1613486" y="378672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镜子</a:t>
            </a: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游戏</a:t>
            </a:r>
          </a:p>
        </p:txBody>
      </p:sp>
      <p:sp>
        <p:nvSpPr>
          <p:cNvPr id="5" name="TextBox 29"/>
          <p:cNvSpPr txBox="1"/>
          <p:nvPr/>
        </p:nvSpPr>
        <p:spPr>
          <a:xfrm>
            <a:off x="1588086" y="4295091"/>
            <a:ext cx="27717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成人</a:t>
            </a: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可以挑选几首简单押韵的儿歌念给幼儿听，一边给幼儿念，一边做动作。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46836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4744036" y="3083149"/>
            <a:ext cx="300418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学新词，做动作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8" name="TextBox 29"/>
          <p:cNvSpPr txBox="1"/>
          <p:nvPr/>
        </p:nvSpPr>
        <p:spPr>
          <a:xfrm>
            <a:off x="4744036" y="3675604"/>
            <a:ext cx="27717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带幼儿学习新词时，可以让幼儿用肢体动作或表情等表现一下这个词汇。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77386" y="287296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7877761" y="378672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做家务，学新词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3" name="TextBox 29"/>
          <p:cNvSpPr txBox="1"/>
          <p:nvPr/>
        </p:nvSpPr>
        <p:spPr>
          <a:xfrm>
            <a:off x="7894271" y="4215354"/>
            <a:ext cx="27717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成人可以经常带幼儿一起做家务劳动，随机在情境中丰富幼儿的新</a:t>
            </a: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词汇。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11111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6921" y="2422114"/>
            <a:ext cx="1059180" cy="1000760"/>
          </a:xfrm>
          <a:prstGeom prst="rect">
            <a:avLst/>
          </a:prstGeom>
        </p:spPr>
      </p:pic>
      <p:pic>
        <p:nvPicPr>
          <p:cNvPr id="16" name="图片 1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33741" y="2354804"/>
            <a:ext cx="1059180" cy="1000760"/>
          </a:xfrm>
          <a:prstGeom prst="rect">
            <a:avLst/>
          </a:prstGeom>
        </p:spPr>
      </p:pic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3796" y="1235244"/>
            <a:ext cx="1531620" cy="144716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个月幼儿的语言游戏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70676" y="1235244"/>
            <a:ext cx="4610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</a:t>
            </a:r>
            <a:r>
              <a:rPr lang="en-US" altLang="zh-CN" sz="2400" dirty="0"/>
              <a:t>13—15</a:t>
            </a:r>
            <a:r>
              <a:rPr lang="zh-CN" altLang="en-US" sz="2400" dirty="0"/>
              <a:t>个月幼儿的语言游戏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9363661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5" grpId="0" animBg="1"/>
      <p:bldP spid="4" grpId="0"/>
      <p:bldP spid="5" grpId="0"/>
      <p:bldP spid="6" grpId="0" bldLvl="0" animBg="1"/>
      <p:bldP spid="7" grpId="0"/>
      <p:bldP spid="8" grpId="0"/>
      <p:bldP spid="10" grpId="0" bldLvl="0" animBg="1"/>
      <p:bldP spid="12" grpId="0"/>
      <p:bldP spid="13" grpId="0"/>
      <p:bldP spid="14" grpId="0" bldLvl="0" animBg="1"/>
      <p:bldP spid="29" grpId="0" bldLvl="0" animBg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íṥlïḑè"/>
          <p:cNvSpPr/>
          <p:nvPr/>
        </p:nvSpPr>
        <p:spPr>
          <a:xfrm>
            <a:off x="1738603" y="1828935"/>
            <a:ext cx="8296275" cy="2244725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BD374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îŝļîḍe"/>
          <p:cNvSpPr/>
          <p:nvPr/>
        </p:nvSpPr>
        <p:spPr>
          <a:xfrm>
            <a:off x="1738603" y="4494349"/>
            <a:ext cx="8296275" cy="224536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1021" y="3658339"/>
            <a:ext cx="1531620" cy="1447165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1978349" y="1985526"/>
            <a:ext cx="427672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猜猜看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5" name="TextBox 29"/>
          <p:cNvSpPr txBox="1"/>
          <p:nvPr/>
        </p:nvSpPr>
        <p:spPr>
          <a:xfrm>
            <a:off x="2186396" y="2385665"/>
            <a:ext cx="8088228" cy="418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把玩具放</a:t>
            </a: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在口袋</a:t>
            </a: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或箱子里，也可以藏在手掌或衣服里，让幼儿</a:t>
            </a: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猜。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538431" y="771004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个月幼儿的语言游戏</a:t>
            </a:r>
            <a:endParaRPr lang="zh-CN" altLang="en-US" sz="2400" b="1" spc="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69150" y="1303720"/>
            <a:ext cx="4610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16—18</a:t>
            </a:r>
            <a:r>
              <a:rPr lang="zh-CN" altLang="en-US" sz="2400" dirty="0"/>
              <a:t>个月幼儿的语言游戏</a:t>
            </a:r>
            <a:endParaRPr lang="zh-CN" alt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1978349" y="2892927"/>
            <a:ext cx="427672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鼻子、眼睛在哪里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2186396" y="3332576"/>
            <a:ext cx="7848482" cy="418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妈妈、爸爸和孩子一起面对着家里的大镜子做游戏。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2064653" y="4631292"/>
            <a:ext cx="427672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念儿歌，学说押韵的字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2189621" y="5032721"/>
            <a:ext cx="8003319" cy="418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家长可以先念前面的部分，让幼儿跟着念出最后一个字。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32" name="TextBox 27"/>
          <p:cNvSpPr txBox="1"/>
          <p:nvPr/>
        </p:nvSpPr>
        <p:spPr>
          <a:xfrm>
            <a:off x="2064653" y="5538693"/>
            <a:ext cx="52646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朗读一些带数字的古诗或儿歌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3" name="TextBox 29"/>
          <p:cNvSpPr txBox="1"/>
          <p:nvPr/>
        </p:nvSpPr>
        <p:spPr>
          <a:xfrm>
            <a:off x="2232640" y="6001566"/>
            <a:ext cx="7960299" cy="418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可以</a:t>
            </a: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找一些带数字的儿歌，让幼儿在听赏儿歌的同时接触</a:t>
            </a: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数字。</a:t>
            </a:r>
            <a:endParaRPr lang="zh-CN" altLang="en-US" sz="1600" b="1" spc="3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338405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5" grpId="0"/>
      <p:bldP spid="5" grpId="0"/>
      <p:bldP spid="22" grpId="0" bldLvl="0" animBg="1"/>
      <p:bldP spid="23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538431" y="771004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个月幼儿的语言游戏</a:t>
            </a:r>
            <a:endParaRPr lang="zh-CN" altLang="en-US" sz="2400" b="1" spc="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338" y="1232669"/>
            <a:ext cx="6952256" cy="525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8567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一、 不开口说话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幼儿不开口说话的原因</a:t>
            </a: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语言环境复杂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——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家长使用的口语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丰富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来自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不同地方的人组成家庭，父母使用的语言不同，加上长辈或保姆，各种方言混合，虽然幼儿在语音的学习能力上有一定优势，但如果让幼儿过早接触多种方言，也会使幼儿混淆口音，造成语言思维混乱，从而导致开口晚、说得没有其他家庭的幼儿好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5891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一、 不开口说话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幼儿不开口说话的原因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语言环境缺乏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缺乏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交流、抚触、亲子互动是造成幼儿不开口说话的原因之一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缺乏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语言刺激对幼儿的语言发展不利，会使幼儿缺乏丰富的语言素材和练习说话的机会，从而影响幼儿语言的发育。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59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一、 不开口说话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幼儿不开口说话的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对策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固定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主要教养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人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简单表达，每次只给一个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指令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找一些话题，与幼儿愉快地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交流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在“玩”的过程中练习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发音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68965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二、 突然沉默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幼儿突然沉默的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原因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家长潜意识的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行为表现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幼儿没表达就帮他们完成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和其他同龄幼儿进行对比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引导方式错误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——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引起幼儿的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反抗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不断矫正幼儿的表达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——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导致对开口的恐惧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家长表达过速、繁琐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——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导致幼儿听不懂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71251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534751" y="3670300"/>
            <a:ext cx="7496353" cy="2183682"/>
            <a:chOff x="394" y="2515"/>
            <a:chExt cx="8418" cy="2581"/>
          </a:xfrm>
        </p:grpSpPr>
        <p:grpSp>
          <p:nvGrpSpPr>
            <p:cNvPr id="10" name="组合 9"/>
            <p:cNvGrpSpPr/>
            <p:nvPr/>
          </p:nvGrpSpPr>
          <p:grpSpPr>
            <a:xfrm>
              <a:off x="3783" y="2515"/>
              <a:ext cx="1786" cy="1504"/>
              <a:chOff x="3518" y="3374"/>
              <a:chExt cx="1786" cy="1504"/>
            </a:xfrm>
          </p:grpSpPr>
          <p:pic>
            <p:nvPicPr>
              <p:cNvPr id="11" name="图片 10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3518" y="3547"/>
                <a:ext cx="1786" cy="1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  <a:endParaRPr kumimoji="0" lang="en-US" altLang="zh-CN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94" y="4217"/>
              <a:ext cx="8418" cy="879"/>
              <a:chOff x="-1812385" y="5698266"/>
              <a:chExt cx="5346782" cy="55830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-1812385" y="5698266"/>
                <a:ext cx="360958" cy="38001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3141452" y="5888271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-1812385" y="5769771"/>
                <a:ext cx="5346782" cy="3580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第五章  </a:t>
                </a:r>
                <a:r>
                  <a:rPr lang="en-US" altLang="zh-CN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13—18</a:t>
                </a:r>
                <a:r>
                  <a:rPr lang="zh-CN" altLang="en-US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个月幼儿的语言发展与教育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3542665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二、 突然沉默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幼儿突然沉默的对策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——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幼儿开口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有门道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告诉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幼儿怎么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说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鼓励幼儿大声说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出来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追随注意，适当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介入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与生活中的点点滴滴结合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起来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315880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三、 出现说“坏话”现象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620308"/>
            <a:ext cx="5151896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幼儿说“坏话”的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原因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家长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言辞不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注意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家长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有时候表示对幼儿的喜爱，会说“看这坏小子”“就是个小坏蛋”等，诸如此类的语言，在无意识的过程中，给幼儿提供了模仿学习的素材。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夸张的反应，强化了幼儿的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“俏皮话”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当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家长第一次听到幼儿说坏蛋时会表现出夸张而惊讶：“哇，宝宝会说坏蛋了。”夸张的反应起了强化的作用，给幼儿传达了一个错误信息： 我这样讲话，会引起爸爸妈妈的注意。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90082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三、 出现说“坏话”现象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620308"/>
            <a:ext cx="5151896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幼儿说“坏话”的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对策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消退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法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——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弱化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刺激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当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幼儿第一次说出诸如“坏蛋”之类的词时，家长不宜表现出不可思议的神情，一定要及时给予正确的引导，告诉幼儿说脏话的孩子不是好宝宝，爸爸妈妈不喜欢。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2.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和幼儿一起远离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坏话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家长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和幼儿一起改正说“坏话”的习惯，可以和幼儿订个口头约定，让幼儿监督家长的语言，如果家长说了“坏话”，就接受幼儿的批评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982610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四、 口齿不清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620308"/>
            <a:ext cx="515189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幼儿口齿不清的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原因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家庭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语言环境会造成幼儿开口困难，常见情况是父母忙于工作，把孩子托付给老人或保姆看护，由于看护人与孩子不常交流，孩子缺乏充分的情感交流与感官刺激，或受到过分溺爱和约束等，导致孩子表达困难，影响孩子的语言发展。此外，在抚养过程中，很多家长采用错误的方法，比如，怕食物消化不良，总是把食物做得稀软、比较烂，其实这样做不利于幼儿发展咀嚼功能，进而影响发音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9949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四、 口齿不清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620308"/>
            <a:ext cx="515189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幼儿口齿不清的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策略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理解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幼儿，认真听幼儿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说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2.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教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幼儿正确的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发音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3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减少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“小儿语”的使用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036858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007848" y="1018963"/>
            <a:ext cx="9184005" cy="5107940"/>
            <a:chOff x="1793" y="2448"/>
            <a:chExt cx="14463" cy="8044"/>
          </a:xfrm>
        </p:grpSpPr>
        <p:grpSp>
          <p:nvGrpSpPr>
            <p:cNvPr id="12" name="组合 11"/>
            <p:cNvGrpSpPr/>
            <p:nvPr/>
          </p:nvGrpSpPr>
          <p:grpSpPr>
            <a:xfrm>
              <a:off x="1793" y="2448"/>
              <a:ext cx="3646" cy="2888"/>
              <a:chOff x="9496" y="2845"/>
              <a:chExt cx="7865" cy="6228"/>
            </a:xfrm>
          </p:grpSpPr>
          <p:pic>
            <p:nvPicPr>
              <p:cNvPr id="14" name="图片 13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" y="3521"/>
                <a:ext cx="5877" cy="5553"/>
              </a:xfrm>
              <a:prstGeom prst="rect">
                <a:avLst/>
              </a:prstGeom>
            </p:spPr>
          </p:pic>
          <p:pic>
            <p:nvPicPr>
              <p:cNvPr id="15" name="图片 14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496" y="2845"/>
                <a:ext cx="4087" cy="4555"/>
              </a:xfrm>
              <a:prstGeom prst="rect">
                <a:avLst/>
              </a:prstGeom>
            </p:spPr>
          </p:pic>
        </p:grpSp>
        <p:sp>
          <p:nvSpPr>
            <p:cNvPr id="16" name="TextBox 27"/>
            <p:cNvSpPr txBox="1"/>
            <p:nvPr/>
          </p:nvSpPr>
          <p:spPr>
            <a:xfrm>
              <a:off x="2031" y="4819"/>
              <a:ext cx="4175" cy="1309"/>
            </a:xfrm>
            <a:prstGeom prst="rect">
              <a:avLst/>
            </a:prstGeom>
            <a:solidFill>
              <a:srgbClr val="9AAF89"/>
            </a:solidFill>
            <a:effectLst>
              <a:outerShdw blurRad="50800" dist="63500" dir="5400000" algn="ctr" rotWithShape="0">
                <a:srgbClr val="000000">
                  <a:alpha val="99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lvl="0" algn="ctr" defTabSz="1828165">
                <a:defRPr/>
              </a:pPr>
              <a:r>
                <a:rPr lang="en-US" altLang="zh-CN" sz="2400" b="1" spc="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13—</a:t>
              </a:r>
              <a:r>
                <a:rPr lang="en-US" altLang="zh-CN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15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个月观察</a:t>
              </a:r>
              <a:r>
                <a:rPr lang="zh-CN" altLang="en-US" sz="2400" b="1" spc="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与记录</a:t>
              </a:r>
              <a:endPara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endParaRPr>
            </a:p>
          </p:txBody>
        </p:sp>
        <p:sp>
          <p:nvSpPr>
            <p:cNvPr id="17" name="TextBox 29"/>
            <p:cNvSpPr txBox="1"/>
            <p:nvPr/>
          </p:nvSpPr>
          <p:spPr>
            <a:xfrm>
              <a:off x="7262" y="6275"/>
              <a:ext cx="8994" cy="42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1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会说出“妈妈”和“大大”以外的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词语。</a:t>
              </a:r>
              <a:endPara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endParaRP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会指着自己想要的东西。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3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会说出自己的小名。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4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能用单音给物体命名，如叫小狗“汪汪”。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5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会模仿成人背儿歌，虽然说不清楚。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6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会说出自己“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1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岁”，伸食指表示。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7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听从成人的指令，会帮成人拿东西。</a:t>
              </a:r>
              <a:endPara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035028" y="1018963"/>
            <a:ext cx="7376160" cy="4738370"/>
            <a:chOff x="-5452" y="2448"/>
            <a:chExt cx="11616" cy="7462"/>
          </a:xfrm>
        </p:grpSpPr>
        <p:grpSp>
          <p:nvGrpSpPr>
            <p:cNvPr id="19" name="组合 18"/>
            <p:cNvGrpSpPr/>
            <p:nvPr/>
          </p:nvGrpSpPr>
          <p:grpSpPr>
            <a:xfrm>
              <a:off x="1793" y="2448"/>
              <a:ext cx="3646" cy="2888"/>
              <a:chOff x="9496" y="2845"/>
              <a:chExt cx="7865" cy="6228"/>
            </a:xfrm>
          </p:grpSpPr>
          <p:pic>
            <p:nvPicPr>
              <p:cNvPr id="20" name="图片 19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" y="3521"/>
                <a:ext cx="5877" cy="5553"/>
              </a:xfrm>
              <a:prstGeom prst="rect">
                <a:avLst/>
              </a:prstGeom>
            </p:spPr>
          </p:pic>
          <p:pic>
            <p:nvPicPr>
              <p:cNvPr id="21" name="图片 20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496" y="2845"/>
                <a:ext cx="4087" cy="4555"/>
              </a:xfrm>
              <a:prstGeom prst="rect">
                <a:avLst/>
              </a:prstGeom>
            </p:spPr>
          </p:pic>
        </p:grpSp>
        <p:sp>
          <p:nvSpPr>
            <p:cNvPr id="22" name="TextBox 27"/>
            <p:cNvSpPr txBox="1"/>
            <p:nvPr/>
          </p:nvSpPr>
          <p:spPr>
            <a:xfrm>
              <a:off x="2031" y="4819"/>
              <a:ext cx="4133" cy="1309"/>
            </a:xfrm>
            <a:prstGeom prst="rect">
              <a:avLst/>
            </a:prstGeom>
            <a:solidFill>
              <a:srgbClr val="9AAF89"/>
            </a:solidFill>
            <a:effectLst>
              <a:outerShdw blurRad="50800" dist="63500" dir="5400000" algn="ctr" rotWithShape="0">
                <a:srgbClr val="000000">
                  <a:alpha val="99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lvl="0" algn="ctr" defTabSz="1828165">
                <a:defRPr/>
              </a:pPr>
              <a:r>
                <a:rPr lang="en-US" altLang="zh-CN" sz="2400" b="1" spc="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16—</a:t>
              </a:r>
              <a:r>
                <a:rPr lang="en-US" altLang="zh-CN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18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个月观察</a:t>
              </a:r>
              <a:r>
                <a:rPr lang="zh-CN" altLang="en-US" sz="2400" b="1" spc="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与记录</a:t>
              </a:r>
              <a:endPara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endParaRPr>
            </a:p>
          </p:txBody>
        </p:sp>
        <p:sp>
          <p:nvSpPr>
            <p:cNvPr id="23" name="TextBox 29"/>
            <p:cNvSpPr txBox="1"/>
            <p:nvPr/>
          </p:nvSpPr>
          <p:spPr>
            <a:xfrm>
              <a:off x="-5452" y="6275"/>
              <a:ext cx="6854" cy="36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1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会主动玩手势游戏。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能完成只有一个步骤的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要求。</a:t>
              </a:r>
              <a:endPara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endParaRP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3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会模仿词句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“喵喵喵” 等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4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会说一个字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以上。</a:t>
              </a:r>
              <a:endPara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endParaRP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5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知道别人在叫自己的名字。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6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会称呼两个以上的家人。</a:t>
              </a:r>
              <a:endPara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a14="http://schemas.microsoft.com/office/drawing/2010/main" xmlns="" id="{3D9708AE-ED86-45A5-BD9E-AC52F39080B9}"/>
              </a:ext>
            </a:extLst>
          </p:cNvPr>
          <p:cNvGrpSpPr/>
          <p:nvPr/>
        </p:nvGrpSpPr>
        <p:grpSpPr>
          <a:xfrm>
            <a:off x="275200" y="232117"/>
            <a:ext cx="2575374" cy="675005"/>
            <a:chOff x="3882" y="2515"/>
            <a:chExt cx="5740" cy="1504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:a14="http://schemas.microsoft.com/office/drawing/2010/main" xmlns="" id="{7D20CB2A-5AE7-462F-A364-72CD2B1B34B2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38" name="图片 37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18291A7-EFAB-4EA2-B417-3583B3B15F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9673AD6-EC5E-4891-9E62-A5A1E97848C0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:a14="http://schemas.microsoft.com/office/drawing/2010/main" xmlns="" id="{A3C81BB6-D40D-4A32-9D59-9C9595C44D29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31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7FB40A2-5272-4145-B96B-7E6BA93AF2D7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6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497DB64-9813-4E8A-A86E-880FFB073ECF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E208434-C281-4E31-A43E-458726A399F1}"/>
                  </a:ext>
                </a:extLst>
              </p:cNvPr>
              <p:cNvSpPr txBox="1"/>
              <p:nvPr/>
            </p:nvSpPr>
            <p:spPr>
              <a:xfrm>
                <a:off x="1705254" y="4874195"/>
                <a:ext cx="2316480" cy="457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做一做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202578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思考与练习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第五章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655332" y="3335209"/>
            <a:ext cx="6331438" cy="1705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请根据本章内容，罗列出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13—18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个月幼儿语言发展的特点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请根据本章内容，设计一个适合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13—18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个月幼儿家庭开展的亲子语言游戏。</a:t>
            </a:r>
            <a:endParaRPr kumimoji="0" lang="zh-CN" altLang="en-US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推荐资源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第五章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798060" y="3172422"/>
            <a:ext cx="5991860" cy="29518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琳达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·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杜威尔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-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沃森等著，苏贵民、陈晓霞译：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婴儿和学步儿的课程与教学（第五版）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，人民教育出版社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2009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年版。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尹坚勤、张元编著：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《0—3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岁婴幼儿教养手册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，南京师范大学出版社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2008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年版。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北京师范大学纪录片中心制作：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成长的秘密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039067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46670" y="-5715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14983" y="583440"/>
            <a:ext cx="2031325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谢谢观看</a:t>
            </a:r>
            <a:endParaRPr kumimoji="0" lang="en-US" altLang="zh-CN" sz="60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Thanks</a:t>
            </a:r>
            <a:endParaRPr kumimoji="0" lang="zh-CN" altLang="en-US" sz="6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0460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63588" y="2427615"/>
            <a:ext cx="3296975" cy="2186940"/>
            <a:chOff x="9009" y="4155"/>
            <a:chExt cx="4775" cy="3167"/>
          </a:xfrm>
          <a:solidFill>
            <a:srgbClr val="F49B25"/>
          </a:solidFill>
        </p:grpSpPr>
        <p:cxnSp>
          <p:nvCxnSpPr>
            <p:cNvPr id="33" name="Straight Connector 32"/>
            <p:cNvCxnSpPr>
              <a:stCxn id="38" idx="0"/>
            </p:cNvCxnSpPr>
            <p:nvPr/>
          </p:nvCxnSpPr>
          <p:spPr>
            <a:xfrm flipV="1">
              <a:off x="9077" y="4155"/>
              <a:ext cx="1831" cy="1251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8" idx="0"/>
            </p:cNvCxnSpPr>
            <p:nvPr/>
          </p:nvCxnSpPr>
          <p:spPr>
            <a:xfrm>
              <a:off x="9077" y="5406"/>
              <a:ext cx="4707" cy="145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38" idx="0"/>
            </p:cNvCxnSpPr>
            <p:nvPr/>
          </p:nvCxnSpPr>
          <p:spPr>
            <a:xfrm flipH="1">
              <a:off x="9054" y="5406"/>
              <a:ext cx="22" cy="16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8" idx="0"/>
            </p:cNvCxnSpPr>
            <p:nvPr/>
          </p:nvCxnSpPr>
          <p:spPr>
            <a:xfrm>
              <a:off x="9077" y="5406"/>
              <a:ext cx="690" cy="1916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Shape 3287"/>
            <p:cNvSpPr/>
            <p:nvPr/>
          </p:nvSpPr>
          <p:spPr>
            <a:xfrm>
              <a:off x="9009" y="5338"/>
              <a:ext cx="135" cy="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solidFill>
                <a:srgbClr val="9AAF89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</p:grpSp>
      <p:pic>
        <p:nvPicPr>
          <p:cNvPr id="6" name="图片 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2490" y="1584960"/>
            <a:ext cx="3731895" cy="352615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717540" y="1613535"/>
            <a:ext cx="937906" cy="945537"/>
            <a:chOff x="5641" y="3190"/>
            <a:chExt cx="1291" cy="1301"/>
          </a:xfrm>
        </p:grpSpPr>
        <p:pic>
          <p:nvPicPr>
            <p:cNvPr id="10" name="图片 9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2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01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53985" y="3691890"/>
            <a:ext cx="937906" cy="945537"/>
            <a:chOff x="5641" y="3190"/>
            <a:chExt cx="1291" cy="1301"/>
          </a:xfrm>
        </p:grpSpPr>
        <p:pic>
          <p:nvPicPr>
            <p:cNvPr id="16" name="图片 15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04385" y="4504690"/>
            <a:ext cx="937906" cy="945537"/>
            <a:chOff x="5641" y="3190"/>
            <a:chExt cx="1291" cy="1301"/>
          </a:xfrm>
        </p:grpSpPr>
        <p:pic>
          <p:nvPicPr>
            <p:cNvPr id="22" name="图片 21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23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03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281560" y="1128392"/>
            <a:ext cx="52551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掌握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13—18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月婴幼儿语言发展的特点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8" name="TextBox 29"/>
          <p:cNvSpPr txBox="1"/>
          <p:nvPr/>
        </p:nvSpPr>
        <p:spPr>
          <a:xfrm>
            <a:off x="3874134" y="5450205"/>
            <a:ext cx="4150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掌握</a:t>
            </a:r>
            <a:r>
              <a:rPr kumimoji="0" lang="en-US" altLang="zh-CN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13—18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月婴儿语言教育的常见问题及对策。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4="http://schemas.microsoft.com/office/drawing/2010/main" xmlns:a16="http://schemas.microsoft.com/office/drawing/2014/main" id="{B4F97AC8-89FD-43A0-BF63-B9F5E37EAE53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2" name="组合 31">
              <a:extLst>
                <a:ext uri="{FF2B5EF4-FFF2-40B4-BE49-F238E27FC236}">
                  <a16:creationId xmlns="" xmlns:a14="http://schemas.microsoft.com/office/drawing/2010/main" xmlns:a16="http://schemas.microsoft.com/office/drawing/2014/main" id="{F8EA8B33-4BB2-4CF6-82D0-86C52AC2810B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3" name="图片 42" descr="5b39e8e138645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086512A1-D28E-4D49-96A8-A3B52ACA7E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5CBC98BE-652B-453C-892C-70070B720211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="" xmlns:a14="http://schemas.microsoft.com/office/drawing/2010/main" xmlns:a16="http://schemas.microsoft.com/office/drawing/2014/main" id="{1510C9C5-0C21-4F89-8F77-10980463F307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0" name="任意多边形 32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52F3DF7D-C426-490F-9D1C-A6DA37EC1B98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1" name="任意多边形 33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72748619-ED52-478F-AA7E-ADC39C48B209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378625FF-F5C6-4A33-ABB4-EF58FB0BD63A}"/>
                  </a:ext>
                </a:extLst>
              </p:cNvPr>
              <p:cNvSpPr txBox="1"/>
              <p:nvPr/>
            </p:nvSpPr>
            <p:spPr>
              <a:xfrm>
                <a:off x="1705289" y="4874195"/>
                <a:ext cx="2316444" cy="457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学习目标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9" name="TextBox 29"/>
          <p:cNvSpPr txBox="1"/>
          <p:nvPr/>
        </p:nvSpPr>
        <p:spPr>
          <a:xfrm>
            <a:off x="8851316" y="3573827"/>
            <a:ext cx="19991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理解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13—18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月婴幼儿语言教育的内容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7923033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179648" y="1321530"/>
            <a:ext cx="11832610" cy="423080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9116" y="2251075"/>
            <a:ext cx="861774" cy="2355850"/>
          </a:xfrm>
          <a:prstGeom prst="rect">
            <a:avLst/>
          </a:prstGeom>
          <a:solidFill>
            <a:srgbClr val="9AAF89"/>
          </a:solidFill>
          <a:ln>
            <a:noFill/>
          </a:ln>
          <a:effectLst>
            <a:outerShdw blurRad="88900" dist="114300" dir="2700000" algn="tl" rotWithShape="0">
              <a:prstClr val="black">
                <a:alpha val="39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郑庆科黄油体Regular " panose="02000603000000000000" pitchFamily="2" charset="-122"/>
                <a:ea typeface="郑庆科黄油体Regular " panose="02000603000000000000" pitchFamily="2" charset="-122"/>
              </a:rPr>
              <a:t>本章导引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郑庆科黄油体Regular " panose="02000603000000000000" pitchFamily="2" charset="-122"/>
              <a:ea typeface="郑庆科黄油体Regular " panose="02000603000000000000" pitchFamily="2" charset="-122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5" y="1894840"/>
            <a:ext cx="697865" cy="6597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928265" y="2033920"/>
            <a:ext cx="75521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/>
              <a:t>第五章  </a:t>
            </a:r>
            <a:r>
              <a:rPr lang="en-US" altLang="zh-CN" sz="2400" b="1" dirty="0"/>
              <a:t>13—18</a:t>
            </a:r>
            <a:r>
              <a:rPr lang="zh-CN" altLang="en-US" sz="2400" b="1" dirty="0"/>
              <a:t>个月幼儿的语言发展与教育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第一节  </a:t>
            </a:r>
            <a:r>
              <a:rPr lang="en-US" altLang="zh-CN" sz="2400" dirty="0"/>
              <a:t>13—18</a:t>
            </a:r>
            <a:r>
              <a:rPr lang="zh-CN" altLang="en-US" sz="2400" dirty="0"/>
              <a:t>个月幼儿语言发展的特点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第二节  </a:t>
            </a:r>
            <a:r>
              <a:rPr lang="en-US" altLang="zh-CN" sz="2400" dirty="0"/>
              <a:t>13—18</a:t>
            </a:r>
            <a:r>
              <a:rPr lang="zh-CN" altLang="en-US" sz="2400" dirty="0"/>
              <a:t>个月幼儿的语言教育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第三节  </a:t>
            </a:r>
            <a:r>
              <a:rPr lang="en-US" altLang="zh-CN" sz="2400" dirty="0"/>
              <a:t>13—18</a:t>
            </a:r>
            <a:r>
              <a:rPr lang="zh-CN" altLang="en-US" sz="2400" dirty="0"/>
              <a:t>个月幼儿的语言游戏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第四节  </a:t>
            </a:r>
            <a:r>
              <a:rPr lang="en-US" altLang="zh-CN" sz="2400" dirty="0"/>
              <a:t>13—18</a:t>
            </a:r>
            <a:r>
              <a:rPr lang="zh-CN" altLang="en-US" sz="2400" dirty="0"/>
              <a:t>个月幼儿语言教育的常见问题及对策</a:t>
            </a:r>
            <a:endParaRPr lang="zh-CN" altLang="en-US" sz="2400" dirty="0"/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个月幼儿语言发展的特点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5" y="2638579"/>
            <a:ext cx="783679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发音进入沉默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期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理解语言迅速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发展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三） 喜欢听成人重复地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说话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（四） 第一个真正意义上的字词出现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6213" y="1999942"/>
            <a:ext cx="5226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</a:t>
            </a:r>
            <a:r>
              <a:rPr lang="en-US" altLang="zh-CN" sz="2400" dirty="0"/>
              <a:t>13—15</a:t>
            </a:r>
            <a:r>
              <a:rPr lang="zh-CN" altLang="en-US" sz="2400" dirty="0"/>
              <a:t>个月幼儿语言发展的特点</a:t>
            </a:r>
            <a:endParaRPr lang="zh-CN" altLang="en-US" sz="2400" dirty="0"/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个月幼儿语言发展的特点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011782" y="2235181"/>
            <a:ext cx="7836796" cy="346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理解更多句子</a:t>
            </a:r>
            <a:endParaRPr lang="en-US" altLang="zh-CN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4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1.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述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事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句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所谓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述事句就是指幼儿对自己发现的事情的述说。如爷爷问：“宝宝，你的球呢？”幼儿（四处张望一下）说：“没。”这表示他没有看见球，不知道球在哪里。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2.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述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意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句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所谓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述意句是指幼儿述说自己意愿的句子。幼儿所表述的意愿大多是表示否定的。如成人让幼儿赶快收拾玩具来吃饭，幼儿会说“不”，以表示不愿意。这主要发生在本阶段的后期。</a:t>
            </a:r>
            <a:endParaRPr lang="en-US" altLang="zh-CN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2594" y="1815588"/>
            <a:ext cx="5226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16—18</a:t>
            </a:r>
            <a:r>
              <a:rPr lang="zh-CN" altLang="en-US" sz="2400" dirty="0"/>
              <a:t>个月幼儿语言发展的特点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3170483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个月幼儿语言发展的特点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011782" y="2277253"/>
            <a:ext cx="7836796" cy="272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二） 会给经常见到的物体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命名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在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词汇方面，以声音代物是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半前婴幼儿说话的一个明显特点。例如把狗称作为“汪汪”，把猫叫作“喵喵”或“喵呜”，或者用某种声音来代表某种活动，如用“嘘嘘”声音代表小便。这种声音固然与成人常对孩子以声代物有关，同时也和婴幼儿生活范围的扩大、生活内容不断丰富、认知能力逐渐提高有关。婴幼儿会用声响来给日常生活中常见的物体命名，这是因为声音是物体或活动的鲜明特征，容易记住。</a:t>
            </a:r>
            <a:endParaRPr lang="en-US" altLang="zh-CN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2594" y="1815588"/>
            <a:ext cx="5226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16—18</a:t>
            </a:r>
            <a:r>
              <a:rPr lang="zh-CN" altLang="en-US" sz="2400" dirty="0"/>
              <a:t>个月幼儿语言发展的特点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7537557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个月幼儿语言发展的特点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039918" y="2277253"/>
            <a:ext cx="7836796" cy="3093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三） 词义使用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错误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1.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词义泛化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又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称为词语扩充，是指幼儿对词义的理解使用超出了目标语言范围的现象，即一词多义。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2.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词义窄化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它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是指幼儿对于词义的理解和使用达不到目标语言的现象。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3.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词义特化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它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是指幼儿的词语指称对象与目标语言完全不同。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2594" y="1815588"/>
            <a:ext cx="5226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16—18</a:t>
            </a:r>
            <a:r>
              <a:rPr lang="zh-CN" altLang="en-US" sz="2400" dirty="0"/>
              <a:t>个月幼儿语言发展的特点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6405530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13—18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个月幼儿语言发展的特点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011782" y="2213146"/>
            <a:ext cx="7836796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四） 继续讲“小儿语”，发音中常用省略音、替代音和重叠音等一些特殊的发音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策略</a:t>
            </a:r>
            <a:endParaRPr lang="en-US" altLang="zh-CN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4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4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省略音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省略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词首或词尾辅音，如</a:t>
            </a:r>
            <a:r>
              <a:rPr lang="en-US" altLang="zh-CN" sz="1600" spc="3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níu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（牛）说成</a:t>
            </a:r>
            <a:r>
              <a:rPr lang="en-US" altLang="zh-CN" sz="1600" spc="3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yóu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（油），</a:t>
            </a:r>
            <a:r>
              <a:rPr lang="en-US" altLang="zh-CN" sz="1600" spc="3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xīng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xīng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（星星）说成</a:t>
            </a:r>
            <a:r>
              <a:rPr lang="en-US" altLang="zh-CN" sz="1600" spc="3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xī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xī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（西西）。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2.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替代音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用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浊辅音替代清辅音，如</a:t>
            </a:r>
            <a:r>
              <a:rPr lang="en-US" altLang="zh-CN" sz="1600" spc="3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gē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ge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（哥哥）说成</a:t>
            </a:r>
            <a:r>
              <a:rPr lang="en-US" altLang="zh-CN" sz="1600" spc="3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dē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de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（得得）；用擦音替代词首塞音，如</a:t>
            </a:r>
            <a:r>
              <a:rPr lang="en-US" altLang="zh-CN" sz="1600" spc="3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chá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（茶）说成是</a:t>
            </a:r>
            <a:r>
              <a:rPr lang="en-US" altLang="zh-CN" sz="1600" spc="3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tā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（他）。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3.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重叠音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岁是幼儿叠音词使用的高峰期，不仅使用数量多，而且遍及范围广，名词、动词、形容词、量词和感叹词等多种词类均有重叠的单音节。一般来说，名词的叠音现象最多，延续时间最长。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2594" y="1815588"/>
            <a:ext cx="5226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16—18</a:t>
            </a:r>
            <a:r>
              <a:rPr lang="zh-CN" altLang="en-US" sz="2400" dirty="0"/>
              <a:t>个月幼儿语言发展的特点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6330308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</TotalTime>
  <Words>2236</Words>
  <Application>Microsoft Office PowerPoint</Application>
  <PresentationFormat>宽屏</PresentationFormat>
  <Paragraphs>199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Helvetica Light</vt:lpstr>
      <vt:lpstr>Montserrat Light</vt:lpstr>
      <vt:lpstr>Oswald</vt:lpstr>
      <vt:lpstr>等线</vt:lpstr>
      <vt:lpstr>等线 Light</vt:lpstr>
      <vt:lpstr>方正喵呜体</vt:lpstr>
      <vt:lpstr>方正细谭黑简体</vt:lpstr>
      <vt:lpstr>经典行书简</vt:lpstr>
      <vt:lpstr>宋体</vt:lpstr>
      <vt:lpstr>微软雅黑</vt:lpstr>
      <vt:lpstr>郑庆科黄油体Regular 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</dc:creator>
  <cp:keywords/>
  <dc:description>www.1ppt.com</dc:description>
  <cp:lastModifiedBy>余思洋</cp:lastModifiedBy>
  <cp:revision>68</cp:revision>
  <dcterms:created xsi:type="dcterms:W3CDTF">2018-08-18T05:24:05Z</dcterms:created>
  <dcterms:modified xsi:type="dcterms:W3CDTF">2020-09-03T05:55:34Z</dcterms:modified>
</cp:coreProperties>
</file>