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0" r:id="rId2"/>
    <p:sldId id="264" r:id="rId3"/>
    <p:sldId id="271" r:id="rId4"/>
    <p:sldId id="263" r:id="rId5"/>
    <p:sldId id="262" r:id="rId6"/>
    <p:sldId id="296" r:id="rId7"/>
    <p:sldId id="290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266" r:id="rId16"/>
    <p:sldId id="295" r:id="rId17"/>
    <p:sldId id="304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171" autoAdjust="0"/>
  </p:normalViewPr>
  <p:slideViewPr>
    <p:cSldViewPr snapToGrid="0">
      <p:cViewPr varScale="1">
        <p:scale>
          <a:sx n="68" d="100"/>
          <a:sy n="68" d="100"/>
        </p:scale>
        <p:origin x="79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72082-2E47-41E0-8670-578065FB09B4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B9A12-F344-451B-9445-1BC31D1A0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112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026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9646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6943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4954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2166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2253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9730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8871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934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244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421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147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104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745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508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4419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634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ABF65646-77AF-4CD8-B231-3323D780BA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p14="http://schemas.microsoft.com/office/powerpoint/2010/main" xmlns:a16="http://schemas.microsoft.com/office/drawing/2014/main" id="{E3E906F1-7341-46CA-BCD9-10B7B0E10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DB30D8DB-EA49-45C8-9AA6-9675EFCEB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0F02CDAB-DF81-412F-94DE-7873EA01E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48BF496F-A4C0-4DB2-B941-C225E69EA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819652"/>
      </p:ext>
    </p:extLst>
  </p:cSld>
  <p:clrMapOvr>
    <a:masterClrMapping/>
  </p:clrMapOvr>
  <p:transition spd="slow" advClick="0" advTm="300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375D5934-A0AC-4657-AB6E-86EFC06FC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64EE4CA4-1BEC-49DF-BDFF-7059EACFE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1570D9D3-7733-44DB-814F-0407BDAA7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A8597BE7-0D24-46C0-AB89-D2ACCCBED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9B5EBB26-6D9D-4063-975C-A4BC13428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075083"/>
      </p:ext>
    </p:extLst>
  </p:cSld>
  <p:clrMapOvr>
    <a:masterClrMapping/>
  </p:clrMapOvr>
  <p:transition spd="slow" advClick="0" advTm="300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FD03692D-E969-4023-9868-2FB2E30153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A7FDA07A-CFDF-46EF-B976-2B9995666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DA0401A7-D4A5-438C-BB7D-8F430E2B5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399BCE07-2980-4B7C-B3A0-14623F407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372210DB-576C-4AFA-A6E4-B934DE29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224612"/>
      </p:ext>
    </p:extLst>
  </p:cSld>
  <p:clrMapOvr>
    <a:masterClrMapping/>
  </p:clrMapOvr>
  <p:transition spd="slow" advClick="0" advTm="300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A03A8211-600E-4F8C-8D79-A45AA5FCE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69119F64-8168-4489-8EC3-BCC56051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9AC73F2F-61ED-4E4E-BBF2-D36D01CFC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FCCC7C27-5E14-4124-8612-E44E9163D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CAC5B14C-CC8B-4F65-BB23-0FAD79A10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863331"/>
      </p:ext>
    </p:extLst>
  </p:cSld>
  <p:clrMapOvr>
    <a:masterClrMapping/>
  </p:clrMapOvr>
  <p:transition spd="slow" advClick="0" advTm="300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6BD6D633-C7B1-40A0-9F63-FD3913A69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C877F10B-8A00-4C8F-BEB9-081736B09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A44C223C-156D-4FF2-9071-797D32354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CA65848A-6D51-4BB7-8CB2-B76EEFA52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D05408A5-4276-4F19-85D1-E38FA40C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485177"/>
      </p:ext>
    </p:extLst>
  </p:cSld>
  <p:clrMapOvr>
    <a:masterClrMapping/>
  </p:clrMapOvr>
  <p:transition spd="slow" advClick="0" advTm="300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3E4B30FD-3474-4288-B75D-DC231494B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A5E8117D-5761-410C-BD7E-55C00ECA0A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9DC5EE00-2B53-4B9D-9DAF-09380E31C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22BA8C5A-55AF-4CF3-AE8F-B97D9BA82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D97ABBEF-19A9-48F5-9683-373411A6D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155C88F6-26A8-4A64-9125-8883601B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537430"/>
      </p:ext>
    </p:extLst>
  </p:cSld>
  <p:clrMapOvr>
    <a:masterClrMapping/>
  </p:clrMapOvr>
  <p:transition spd="slow" advClick="0" advTm="300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AFE06286-FDE2-481B-A60F-FBB2D9733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B053930C-A63A-4C35-969F-E370B198E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6EFC2C76-D65E-451E-9CD6-C68D3A980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1E8F8F07-A3D7-48F4-B8D5-74FEEBB286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91564A13-243D-4482-884F-8E4E48A16B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6FE88C15-7132-4204-878A-C68B9B6BA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p14="http://schemas.microsoft.com/office/powerpoint/2010/main" xmlns:a16="http://schemas.microsoft.com/office/drawing/2014/main" id="{3854CE54-1D2A-458D-B56B-911A054A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p14="http://schemas.microsoft.com/office/powerpoint/2010/main" xmlns:a16="http://schemas.microsoft.com/office/drawing/2014/main" id="{FFD307E9-B97F-453C-B048-D5C7E1785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967792" y="644656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2040103"/>
      </p:ext>
    </p:extLst>
  </p:cSld>
  <p:clrMapOvr>
    <a:masterClrMapping/>
  </p:clrMapOvr>
  <p:transition spd="slow" advClick="0" advTm="300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8BD32F18-104F-424B-A14A-9DD1F17AD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F8A3BB6B-4D40-4B80-9C88-13EC99F1A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B998CF4A-F918-44AD-B565-33ADE6AD8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607330CE-4489-4011-B21F-283B6D952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095655"/>
      </p:ext>
    </p:extLst>
  </p:cSld>
  <p:clrMapOvr>
    <a:masterClrMapping/>
  </p:clrMapOvr>
  <p:transition spd="slow" advClick="0" advTm="300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p14="http://schemas.microsoft.com/office/powerpoint/2010/main" xmlns:a16="http://schemas.microsoft.com/office/drawing/2014/main" id="{04DDA125-6AE2-41F7-B818-A29DEC681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EFE35F69-CFCA-416E-AF92-31C2937C7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E9CB230A-1BF0-46A0-8CD0-6030627A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023722"/>
      </p:ext>
    </p:extLst>
  </p:cSld>
  <p:clrMapOvr>
    <a:masterClrMapping/>
  </p:clrMapOvr>
  <p:transition spd="slow" advClick="0" advTm="300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8DEF5079-F19A-42B9-8565-D29FB8D04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FA445416-537F-4C6B-A2D5-6A2280A9A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7726F845-3559-40BB-A7FF-6BEC0EC067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970B8F4F-3008-43A3-A8E4-A1FECB7DB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12965852-9FFA-4E48-91A2-9501B3048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E2707BC2-A5DF-4C8E-9277-375BEB6F7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916035"/>
      </p:ext>
    </p:extLst>
  </p:cSld>
  <p:clrMapOvr>
    <a:masterClrMapping/>
  </p:clrMapOvr>
  <p:transition spd="slow" advClick="0" advTm="300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6BE91DB6-BFD6-44E5-9984-A031461AC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AC320EC9-9918-4443-BCAE-0C926C82FE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3DFF3D34-0BD3-42DC-B799-F1189FD315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933E34A5-CC58-448E-8028-05C88C148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9C8298A4-F030-4EEB-9053-37F860B9E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6C9BD772-FBCD-4F08-871C-7CCD17B52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904328"/>
      </p:ext>
    </p:extLst>
  </p:cSld>
  <p:clrMapOvr>
    <a:masterClrMapping/>
  </p:clrMapOvr>
  <p:transition spd="slow" advClick="0" advTm="3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p14="http://schemas.microsoft.com/office/powerpoint/2010/main" xmlns:a16="http://schemas.microsoft.com/office/drawing/2014/main" id="{139AC7CA-4121-4D05-8DD2-396F39BDE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5D2BCAD5-6961-40FC-B0BB-77424419D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B27B5F0B-C424-4F41-9C8D-6B00D3CB40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95557EB4-EAE9-4883-A2CC-1B334DEDB4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F8657947-9071-40D4-A0A9-ACAD2257B4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84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7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7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77467" y="110172"/>
            <a:ext cx="2990850" cy="6096000"/>
          </a:xfrm>
          <a:prstGeom prst="rect">
            <a:avLst/>
          </a:prstGeom>
          <a:solidFill>
            <a:srgbClr val="889B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71376" y="604519"/>
            <a:ext cx="1477328" cy="4655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语言发展与教育</a:t>
            </a:r>
            <a:endParaRPr kumimoji="0" lang="en-US" altLang="zh-CN" sz="48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0——3</a:t>
            </a:r>
            <a:r>
              <a:rPr kumimoji="0" lang="zh-CN" altLang="en-US" sz="3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岁婴幼儿</a:t>
            </a:r>
            <a:endParaRPr kumimoji="0" lang="zh-CN" altLang="en-US" sz="36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03235" y="518160"/>
            <a:ext cx="2139315" cy="482790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7165" y="213995"/>
            <a:ext cx="1043940" cy="98679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140700" y="5481955"/>
            <a:ext cx="2138680" cy="3683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张明红 主编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10" name="图片 9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11" name="图片 10" descr="5b39e8e13864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2190" y="-272955"/>
            <a:ext cx="5195277" cy="72831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7" name="图片 16" descr="5b39e8e138645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8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二、 语言功能的大脑定位和侧化与婴幼儿的语言发展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5671820" y="3265601"/>
            <a:ext cx="53105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大脑左右半脑的分开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研究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（二） “裂脑人”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研究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（三） 语言功能的大脑定位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节 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岁婴幼儿语言发生发展的脑功能基础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414698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9" grpId="0"/>
      <p:bldP spid="28" grpId="0" bldLvl="0" animBg="1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三</a:t>
            </a: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、 语言中枢的机能成熟与外部刺激的辩证关系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5671820" y="3265601"/>
            <a:ext cx="531050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）加强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完整语言训练，促使各语言中枢协调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发展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（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二）选择语言和非语言的复合刺激，促进语言活动分析器的联合协调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作用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（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三）语言训练要选择适当的时机和强度，提高婴幼儿语言学习的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兴趣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（四） 在听说游戏中进行单项练习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节 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岁婴幼儿语言发生发展的脑功能基础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653929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9" grpId="0"/>
      <p:bldP spid="28" grpId="0" bldLvl="0" animBg="1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19"/>
          <p:cNvCxnSpPr/>
          <p:nvPr/>
        </p:nvCxnSpPr>
        <p:spPr>
          <a:xfrm flipH="1">
            <a:off x="6142494" y="3196587"/>
            <a:ext cx="1696" cy="65831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4346133" y="2377163"/>
            <a:ext cx="615989" cy="19931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4909819" y="2963113"/>
            <a:ext cx="534537" cy="57767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6899749" y="2963113"/>
            <a:ext cx="534537" cy="57767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39310" y="150495"/>
            <a:ext cx="2912745" cy="324612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3439160" y="2181860"/>
            <a:ext cx="949325" cy="899030"/>
            <a:chOff x="5623" y="1649"/>
            <a:chExt cx="1307" cy="1236"/>
          </a:xfrm>
        </p:grpSpPr>
        <p:pic>
          <p:nvPicPr>
            <p:cNvPr id="11" name="图片 10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23" y="1649"/>
              <a:ext cx="1307" cy="1236"/>
            </a:xfrm>
            <a:prstGeom prst="rect">
              <a:avLst/>
            </a:prstGeom>
          </p:spPr>
        </p:pic>
        <p:sp>
          <p:nvSpPr>
            <p:cNvPr id="31" name="TextBox 17"/>
            <p:cNvSpPr txBox="1"/>
            <p:nvPr/>
          </p:nvSpPr>
          <p:spPr>
            <a:xfrm>
              <a:off x="5623" y="1904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01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200525" y="3495040"/>
            <a:ext cx="949325" cy="899030"/>
            <a:chOff x="5623" y="1649"/>
            <a:chExt cx="1307" cy="1236"/>
          </a:xfrm>
        </p:grpSpPr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23" y="1649"/>
              <a:ext cx="1307" cy="1236"/>
            </a:xfrm>
            <a:prstGeom prst="rect">
              <a:avLst/>
            </a:prstGeom>
          </p:spPr>
        </p:pic>
        <p:sp>
          <p:nvSpPr>
            <p:cNvPr id="7" name="TextBox 17"/>
            <p:cNvSpPr txBox="1"/>
            <p:nvPr/>
          </p:nvSpPr>
          <p:spPr>
            <a:xfrm>
              <a:off x="5623" y="1904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02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641975" y="3855720"/>
            <a:ext cx="949325" cy="899030"/>
            <a:chOff x="5623" y="1649"/>
            <a:chExt cx="1307" cy="1236"/>
          </a:xfrm>
        </p:grpSpPr>
        <p:pic>
          <p:nvPicPr>
            <p:cNvPr id="9" name="图片 8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23" y="1649"/>
              <a:ext cx="1307" cy="1236"/>
            </a:xfrm>
            <a:prstGeom prst="rect">
              <a:avLst/>
            </a:prstGeom>
          </p:spPr>
        </p:pic>
        <p:sp>
          <p:nvSpPr>
            <p:cNvPr id="10" name="TextBox 17"/>
            <p:cNvSpPr txBox="1"/>
            <p:nvPr/>
          </p:nvSpPr>
          <p:spPr>
            <a:xfrm>
              <a:off x="5623" y="1904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03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193915" y="3495040"/>
            <a:ext cx="949325" cy="899030"/>
            <a:chOff x="5623" y="1649"/>
            <a:chExt cx="1307" cy="1236"/>
          </a:xfrm>
        </p:grpSpPr>
        <p:pic>
          <p:nvPicPr>
            <p:cNvPr id="14" name="图片 13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23" y="1649"/>
              <a:ext cx="1307" cy="1236"/>
            </a:xfrm>
            <a:prstGeom prst="rect">
              <a:avLst/>
            </a:prstGeom>
          </p:spPr>
        </p:pic>
        <p:sp>
          <p:nvSpPr>
            <p:cNvPr id="15" name="TextBox 17"/>
            <p:cNvSpPr txBox="1"/>
            <p:nvPr/>
          </p:nvSpPr>
          <p:spPr>
            <a:xfrm>
              <a:off x="5623" y="1904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04</a:t>
              </a:r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2028629" y="3005082"/>
            <a:ext cx="17185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组句扩词联系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1" name="TextBox 27"/>
          <p:cNvSpPr txBox="1"/>
          <p:nvPr/>
        </p:nvSpPr>
        <p:spPr>
          <a:xfrm>
            <a:off x="3190239" y="4568376"/>
            <a:ext cx="17195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词语的替换练习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5282704" y="4769543"/>
            <a:ext cx="171958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围绕同一内容进行扩句和缩句的练习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8143240" y="3714750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连词成句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06996" y="1187041"/>
            <a:ext cx="24593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2400" spc="300" dirty="0"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在听说游戏中进行单项练习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43" name="图片 42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44" name="图片 43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45" name="图片 44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46" name="图片 45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grpSp>
        <p:nvGrpSpPr>
          <p:cNvPr id="47" name="组合 46"/>
          <p:cNvGrpSpPr/>
          <p:nvPr/>
        </p:nvGrpSpPr>
        <p:grpSpPr>
          <a:xfrm rot="10800000">
            <a:off x="-33586" y="-106680"/>
            <a:ext cx="1189990" cy="6964680"/>
            <a:chOff x="17512" y="-16"/>
            <a:chExt cx="1874" cy="10968"/>
          </a:xfrm>
        </p:grpSpPr>
        <p:pic>
          <p:nvPicPr>
            <p:cNvPr id="48" name="图片 47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49" name="图片 48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50" name="图片 49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51" name="图片 50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grpSp>
        <p:nvGrpSpPr>
          <p:cNvPr id="52" name="组合 51"/>
          <p:cNvGrpSpPr/>
          <p:nvPr/>
        </p:nvGrpSpPr>
        <p:grpSpPr>
          <a:xfrm>
            <a:off x="11139170" y="92075"/>
            <a:ext cx="1189990" cy="6964680"/>
            <a:chOff x="17512" y="-16"/>
            <a:chExt cx="1874" cy="10968"/>
          </a:xfrm>
        </p:grpSpPr>
        <p:pic>
          <p:nvPicPr>
            <p:cNvPr id="53" name="图片 52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54" name="图片 53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55" name="图片 54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56" name="图片 55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6238166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1" grpId="0"/>
      <p:bldP spid="23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192266"/>
            <a:ext cx="5914390" cy="1403985"/>
          </a:xfrm>
          <a:prstGeom prst="rect">
            <a:avLst/>
          </a:prstGeom>
          <a:solidFill>
            <a:srgbClr val="F49B25"/>
          </a:solidFill>
          <a:ln>
            <a:solidFill>
              <a:srgbClr val="F49B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" name="图片 7" descr="2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2661" y="2547620"/>
            <a:ext cx="4096385" cy="4170045"/>
          </a:xfrm>
          <a:prstGeom prst="rect">
            <a:avLst/>
          </a:prstGeom>
        </p:spPr>
      </p:pic>
      <p:pic>
        <p:nvPicPr>
          <p:cNvPr id="9" name="图片 8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3732" y="4261771"/>
            <a:ext cx="1487170" cy="1204595"/>
          </a:xfrm>
          <a:prstGeom prst="rect">
            <a:avLst/>
          </a:prstGeom>
        </p:spPr>
      </p:pic>
      <p:sp>
        <p:nvSpPr>
          <p:cNvPr id="25" name="TextBox 27"/>
          <p:cNvSpPr txBox="1"/>
          <p:nvPr/>
        </p:nvSpPr>
        <p:spPr>
          <a:xfrm>
            <a:off x="6083853" y="2409081"/>
            <a:ext cx="45457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（一） 语言产生于社会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6569044" y="2857615"/>
            <a:ext cx="450091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语言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作为一种社会现象，社会存在为语言的产生和发展提供了可能，社会也离不开语言，语言是维系社会的纽带。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5951509" y="4169897"/>
            <a:ext cx="53019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 （二） 语言与社会相互影响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12" name="TextBox 29"/>
          <p:cNvSpPr txBox="1"/>
          <p:nvPr/>
        </p:nvSpPr>
        <p:spPr>
          <a:xfrm>
            <a:off x="6573329" y="4671419"/>
            <a:ext cx="455903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语言是在社会中使用的，社会的各种因素不能不对语言产生各种影响；而语言作为社会内部交流信息的工具，也会对社会产生一定的影响。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20" name="图片 19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24" name="矩形 23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6428" y="1389201"/>
            <a:ext cx="98051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第三节  </a:t>
            </a:r>
            <a:r>
              <a:rPr lang="en-US" altLang="zh-CN" sz="2400" b="1" spc="60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岁婴幼儿语言发生发展的社会基础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7035" y="1873319"/>
            <a:ext cx="5705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/>
              <a:t> 一、 语言与社会的关系</a:t>
            </a:r>
          </a:p>
        </p:txBody>
      </p:sp>
    </p:spTree>
    <p:extLst>
      <p:ext uri="{BB962C8B-B14F-4D97-AF65-F5344CB8AC3E}">
        <p14:creationId xmlns:p14="http://schemas.microsoft.com/office/powerpoint/2010/main" val="4142038978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5" grpId="0"/>
      <p:bldP spid="26" grpId="0"/>
      <p:bldP spid="11" grpId="0"/>
      <p:bldP spid="12" grpId="0"/>
      <p:bldP spid="24" grpId="0" bldLvl="0" animBg="1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192266"/>
            <a:ext cx="5914390" cy="1403985"/>
          </a:xfrm>
          <a:prstGeom prst="rect">
            <a:avLst/>
          </a:prstGeom>
          <a:solidFill>
            <a:srgbClr val="F49B25"/>
          </a:solidFill>
          <a:ln>
            <a:solidFill>
              <a:srgbClr val="F49B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" name="图片 7" descr="2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2661" y="2547620"/>
            <a:ext cx="4096385" cy="4170045"/>
          </a:xfrm>
          <a:prstGeom prst="rect">
            <a:avLst/>
          </a:prstGeom>
        </p:spPr>
      </p:pic>
      <p:pic>
        <p:nvPicPr>
          <p:cNvPr id="9" name="图片 8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3732" y="4261771"/>
            <a:ext cx="1487170" cy="1204595"/>
          </a:xfrm>
          <a:prstGeom prst="rect">
            <a:avLst/>
          </a:prstGeom>
        </p:spPr>
      </p:pic>
      <p:sp>
        <p:nvSpPr>
          <p:cNvPr id="12" name="TextBox 29"/>
          <p:cNvSpPr txBox="1"/>
          <p:nvPr/>
        </p:nvSpPr>
        <p:spPr>
          <a:xfrm>
            <a:off x="6381703" y="3058177"/>
            <a:ext cx="4559030" cy="3003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以布鲁纳（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Bruner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）、贝茨（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Bates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）等学者为代表的社会交往说理论认为，语言获得和发展需要一定的生理成熟和认知的发展，更需要在交往中发挥语言的实际交际功能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婴幼儿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与成人、同伴在交往中的语言交流、刺激对婴幼儿的语言发展起着重要的作用。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20" name="图片 19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24" name="矩形 23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6428" y="1389201"/>
            <a:ext cx="98051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第三节  </a:t>
            </a:r>
            <a:r>
              <a:rPr lang="en-US" altLang="zh-CN" sz="2400" b="1" spc="60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岁婴幼儿语言发生发展的社会基础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6670" y="1914832"/>
            <a:ext cx="30717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/>
              <a:t>二、 </a:t>
            </a:r>
            <a:r>
              <a:rPr lang="zh-CN" altLang="en-US" sz="2400" b="1" dirty="0"/>
              <a:t>社会交往说</a:t>
            </a:r>
          </a:p>
        </p:txBody>
      </p:sp>
    </p:spTree>
    <p:extLst>
      <p:ext uri="{BB962C8B-B14F-4D97-AF65-F5344CB8AC3E}">
        <p14:creationId xmlns:p14="http://schemas.microsoft.com/office/powerpoint/2010/main" val="366996653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24" grpId="0" bldLvl="0" animBg="1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13455" y="2356485"/>
            <a:ext cx="4059555" cy="798195"/>
          </a:xfrm>
          <a:prstGeom prst="rect">
            <a:avLst/>
          </a:prstGeom>
          <a:noFill/>
          <a:ln w="57150">
            <a:solidFill>
              <a:srgbClr val="9AAF8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7739380" y="2331008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4798060" y="2525395"/>
            <a:ext cx="297307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思考与练习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7739380" y="2786380"/>
            <a:ext cx="2654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第二章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4655332" y="3335209"/>
            <a:ext cx="633143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试述发音器官的成熟和语言发展的联系。</a:t>
            </a: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试述语音听觉系统的成熟和语言发展的联系。</a:t>
            </a: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试述大脑神经中枢的成熟和语言发展的联系。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4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语言中枢成熟水平可能导致婴幼儿语言能力有哪些差异？</a:t>
            </a: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5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试述加强语言训练、优化外部刺激与促进婴幼儿语言中枢成熟的关系。</a:t>
            </a: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6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试述语言和社会的关系。</a:t>
            </a:r>
            <a:endParaRPr kumimoji="0" lang="zh-CN" altLang="en-US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 bldLvl="0" animBg="1"/>
      <p:bldP spid="25" grpId="0"/>
      <p:bldP spid="4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13455" y="2356485"/>
            <a:ext cx="4059555" cy="798195"/>
          </a:xfrm>
          <a:prstGeom prst="rect">
            <a:avLst/>
          </a:prstGeom>
          <a:noFill/>
          <a:ln w="57150">
            <a:solidFill>
              <a:srgbClr val="9AAF8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7739380" y="2331008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4798060" y="2525395"/>
            <a:ext cx="297307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推荐资源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7739380" y="2786380"/>
            <a:ext cx="2654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第二章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4798060" y="3172422"/>
            <a:ext cx="5991860" cy="30008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徐冬雪：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《“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视、听、做”一体化的婴幼儿语言习得环境研究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，华南师范大学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2003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年。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曹梦雪：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婴幼儿音位范畴习得的神经网络建模研究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，中国社会科学院研究生院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2015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年。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唐朝秀：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婴幼儿语言习得规律对商务英语口语教学的启示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泸州技术学院学报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》2013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年第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期。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039067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 bldLvl="0" animBg="1"/>
      <p:bldP spid="25" grpId="0"/>
      <p:bldP spid="4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646670" y="-5715"/>
            <a:ext cx="2990850" cy="6096000"/>
          </a:xfrm>
          <a:prstGeom prst="rect">
            <a:avLst/>
          </a:prstGeom>
          <a:solidFill>
            <a:srgbClr val="889B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114983" y="583440"/>
            <a:ext cx="2031325" cy="4655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谢谢观看</a:t>
            </a:r>
            <a:endParaRPr kumimoji="0" lang="en-US" altLang="zh-CN" sz="60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Thanks</a:t>
            </a:r>
            <a:endParaRPr kumimoji="0" lang="zh-CN" altLang="en-US" sz="6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03235" y="518160"/>
            <a:ext cx="2139315" cy="482790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7165" y="213995"/>
            <a:ext cx="1043940" cy="98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8479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534751" y="3670300"/>
            <a:ext cx="7496353" cy="2183682"/>
            <a:chOff x="394" y="2515"/>
            <a:chExt cx="8418" cy="2581"/>
          </a:xfrm>
        </p:grpSpPr>
        <p:grpSp>
          <p:nvGrpSpPr>
            <p:cNvPr id="10" name="组合 9"/>
            <p:cNvGrpSpPr/>
            <p:nvPr/>
          </p:nvGrpSpPr>
          <p:grpSpPr>
            <a:xfrm>
              <a:off x="3783" y="2515"/>
              <a:ext cx="1786" cy="1504"/>
              <a:chOff x="3518" y="3374"/>
              <a:chExt cx="1786" cy="1504"/>
            </a:xfrm>
          </p:grpSpPr>
          <p:pic>
            <p:nvPicPr>
              <p:cNvPr id="11" name="图片 10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3518" y="3547"/>
                <a:ext cx="1786" cy="1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02</a:t>
                </a:r>
                <a:endParaRPr kumimoji="0" lang="en-US" altLang="zh-CN" sz="5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394" y="4217"/>
              <a:ext cx="8418" cy="879"/>
              <a:chOff x="-1812385" y="5698266"/>
              <a:chExt cx="5346537" cy="558305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-1812385" y="5698266"/>
                <a:ext cx="360958" cy="38001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rot="10800000">
                <a:off x="3141452" y="5888271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-1812385" y="5769771"/>
                <a:ext cx="5346537" cy="3580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lvl="0" algn="ctr">
                  <a:defRPr/>
                </a:pPr>
                <a:r>
                  <a:rPr lang="zh-CN" altLang="en-US" sz="280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第二章  </a:t>
                </a:r>
                <a:r>
                  <a:rPr lang="en-US" altLang="zh-CN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0—3</a:t>
                </a:r>
                <a:r>
                  <a:rPr lang="zh-CN" altLang="en-US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岁婴幼儿语言发展与教育的基础</a:t>
                </a:r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3542665"/>
          </a:xfrm>
          <a:prstGeom prst="rect">
            <a:avLst/>
          </a:prstGeom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363588" y="2450487"/>
            <a:ext cx="3296975" cy="2186940"/>
            <a:chOff x="9009" y="4155"/>
            <a:chExt cx="4775" cy="3167"/>
          </a:xfrm>
          <a:solidFill>
            <a:srgbClr val="F49B25"/>
          </a:solidFill>
        </p:grpSpPr>
        <p:cxnSp>
          <p:nvCxnSpPr>
            <p:cNvPr id="33" name="Straight Connector 32"/>
            <p:cNvCxnSpPr>
              <a:stCxn id="38" idx="0"/>
            </p:cNvCxnSpPr>
            <p:nvPr/>
          </p:nvCxnSpPr>
          <p:spPr>
            <a:xfrm flipV="1">
              <a:off x="9077" y="4155"/>
              <a:ext cx="1831" cy="1251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38" idx="0"/>
            </p:cNvCxnSpPr>
            <p:nvPr/>
          </p:nvCxnSpPr>
          <p:spPr>
            <a:xfrm>
              <a:off x="9077" y="5406"/>
              <a:ext cx="4707" cy="1450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38" idx="0"/>
            </p:cNvCxnSpPr>
            <p:nvPr/>
          </p:nvCxnSpPr>
          <p:spPr>
            <a:xfrm flipH="1">
              <a:off x="9054" y="5406"/>
              <a:ext cx="22" cy="160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38" idx="0"/>
            </p:cNvCxnSpPr>
            <p:nvPr/>
          </p:nvCxnSpPr>
          <p:spPr>
            <a:xfrm>
              <a:off x="9077" y="5406"/>
              <a:ext cx="690" cy="1916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Shape 3287"/>
            <p:cNvSpPr/>
            <p:nvPr/>
          </p:nvSpPr>
          <p:spPr>
            <a:xfrm>
              <a:off x="9009" y="5338"/>
              <a:ext cx="135" cy="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solidFill>
                <a:srgbClr val="9AAF89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</p:grpSp>
      <p:pic>
        <p:nvPicPr>
          <p:cNvPr id="6" name="图片 5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2490" y="1584960"/>
            <a:ext cx="3731895" cy="352615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717540" y="1613535"/>
            <a:ext cx="937906" cy="945537"/>
            <a:chOff x="5641" y="3190"/>
            <a:chExt cx="1291" cy="1301"/>
          </a:xfrm>
        </p:grpSpPr>
        <p:pic>
          <p:nvPicPr>
            <p:cNvPr id="10" name="图片 9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2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01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748899" y="3862252"/>
            <a:ext cx="937906" cy="945537"/>
            <a:chOff x="5641" y="3190"/>
            <a:chExt cx="1291" cy="1301"/>
          </a:xfrm>
        </p:grpSpPr>
        <p:pic>
          <p:nvPicPr>
            <p:cNvPr id="16" name="图片 15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7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02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04385" y="4504690"/>
            <a:ext cx="937906" cy="945537"/>
            <a:chOff x="5641" y="3190"/>
            <a:chExt cx="1291" cy="1301"/>
          </a:xfrm>
        </p:grpSpPr>
        <p:pic>
          <p:nvPicPr>
            <p:cNvPr id="22" name="图片 21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23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03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648751" y="1073974"/>
            <a:ext cx="44001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了解婴幼儿语言发生发展的生理基础。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8797772" y="3980328"/>
            <a:ext cx="215913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了解婴幼儿语言发生发展的社会基础。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8" name="TextBox 29"/>
          <p:cNvSpPr txBox="1"/>
          <p:nvPr/>
        </p:nvSpPr>
        <p:spPr>
          <a:xfrm>
            <a:off x="3874134" y="5450205"/>
            <a:ext cx="43413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在尊重婴幼儿脑功能发展的基础上，采用合理的策略促进婴幼儿的语言学习。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4="http://schemas.microsoft.com/office/drawing/2010/main" xmlns:a16="http://schemas.microsoft.com/office/drawing/2014/main" id="{B4F97AC8-89FD-43A0-BF63-B9F5E37EAE53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32" name="组合 31">
              <a:extLst>
                <a:ext uri="{FF2B5EF4-FFF2-40B4-BE49-F238E27FC236}">
                  <a16:creationId xmlns="" xmlns:a14="http://schemas.microsoft.com/office/drawing/2010/main" xmlns:a16="http://schemas.microsoft.com/office/drawing/2014/main" id="{F8EA8B33-4BB2-4CF6-82D0-86C52AC2810B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43" name="图片 42" descr="5b39e8e138645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086512A1-D28E-4D49-96A8-A3B52ACA7E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44" name="文本框 43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5CBC98BE-652B-453C-892C-70070B720211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="" xmlns:a14="http://schemas.microsoft.com/office/drawing/2010/main" xmlns:a16="http://schemas.microsoft.com/office/drawing/2014/main" id="{1510C9C5-0C21-4F89-8F77-10980463F307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40" name="任意多边形 32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52F3DF7D-C426-490F-9D1C-A6DA37EC1B98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1" name="任意多边形 33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72748619-ED52-478F-AA7E-ADC39C48B209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378625FF-F5C6-4A33-ABB4-EF58FB0BD63A}"/>
                  </a:ext>
                </a:extLst>
              </p:cNvPr>
              <p:cNvSpPr txBox="1"/>
              <p:nvPr/>
            </p:nvSpPr>
            <p:spPr>
              <a:xfrm>
                <a:off x="1705289" y="4874195"/>
                <a:ext cx="2316444" cy="4572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学习目标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7624965" y="2454313"/>
            <a:ext cx="937906" cy="945537"/>
            <a:chOff x="5641" y="3190"/>
            <a:chExt cx="1291" cy="1301"/>
          </a:xfrm>
        </p:grpSpPr>
        <p:pic>
          <p:nvPicPr>
            <p:cNvPr id="45" name="图片 44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46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02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cxnSp>
        <p:nvCxnSpPr>
          <p:cNvPr id="49" name="Straight Connector 33"/>
          <p:cNvCxnSpPr/>
          <p:nvPr/>
        </p:nvCxnSpPr>
        <p:spPr>
          <a:xfrm flipV="1">
            <a:off x="4486193" y="3057469"/>
            <a:ext cx="3195477" cy="280359"/>
          </a:xfrm>
          <a:prstGeom prst="line">
            <a:avLst/>
          </a:prstGeom>
          <a:solidFill>
            <a:srgbClr val="F49B25"/>
          </a:solidFill>
          <a:ln w="19050">
            <a:solidFill>
              <a:srgbClr val="9AAF89"/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29"/>
          <p:cNvSpPr txBox="1"/>
          <p:nvPr/>
        </p:nvSpPr>
        <p:spPr>
          <a:xfrm>
            <a:off x="8724103" y="2466920"/>
            <a:ext cx="24745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了解婴幼儿语言发生发展的脑功能基础。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6" grpId="0"/>
      <p:bldP spid="28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179648" y="1321530"/>
            <a:ext cx="11832610" cy="4230806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喵呜体" panose="02010600010101010101" pitchFamily="2" charset="-122"/>
              <a:ea typeface="方正喵呜体" panose="02010600010101010101" pitchFamily="2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9116" y="2251075"/>
            <a:ext cx="861774" cy="2355850"/>
          </a:xfrm>
          <a:prstGeom prst="rect">
            <a:avLst/>
          </a:prstGeom>
          <a:solidFill>
            <a:srgbClr val="9AAF89"/>
          </a:solidFill>
          <a:ln>
            <a:noFill/>
          </a:ln>
          <a:effectLst>
            <a:outerShdw blurRad="88900" dist="114300" dir="2700000" algn="tl" rotWithShape="0">
              <a:prstClr val="black">
                <a:alpha val="39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郑庆科黄油体Regular " panose="02000603000000000000" pitchFamily="2" charset="-122"/>
                <a:ea typeface="郑庆科黄油体Regular " panose="02000603000000000000" pitchFamily="2" charset="-122"/>
              </a:rPr>
              <a:t>本章导引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郑庆科黄油体Regular " panose="02000603000000000000" pitchFamily="2" charset="-122"/>
              <a:ea typeface="郑庆科黄油体Regular " panose="02000603000000000000" pitchFamily="2" charset="-122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5325" y="1894840"/>
            <a:ext cx="697865" cy="6597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923398" y="2298601"/>
            <a:ext cx="6901218" cy="2245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400" b="1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第二章  </a:t>
            </a:r>
            <a:r>
              <a:rPr lang="en-US" altLang="zh-CN" sz="2400" b="1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0—3</a:t>
            </a:r>
            <a:r>
              <a:rPr lang="zh-CN" altLang="en-US" sz="2400" b="1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岁婴幼儿语言发展与教育的基础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第一节  </a:t>
            </a:r>
            <a:r>
              <a:rPr lang="en-US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0—3</a:t>
            </a:r>
            <a:r>
              <a:rPr lang="zh-CN" altLang="en-US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岁婴幼儿语言发生发展的生理基础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第二节  </a:t>
            </a:r>
            <a:r>
              <a:rPr lang="en-US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0—3</a:t>
            </a:r>
            <a:r>
              <a:rPr lang="zh-CN" altLang="en-US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岁婴幼儿语言发生发展的脑功能基础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第三节  </a:t>
            </a:r>
            <a:r>
              <a:rPr lang="en-US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0—3</a:t>
            </a:r>
            <a:r>
              <a:rPr lang="zh-CN" altLang="en-US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岁婴幼儿语言发生发展的社会基础</a:t>
            </a: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岁婴幼儿语言发生发展的生理基础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1184988" y="2610683"/>
            <a:ext cx="7785560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20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婴幼儿听觉器官的成熟与语言的</a:t>
            </a:r>
            <a:r>
              <a:rPr lang="zh-CN" altLang="en-US" sz="20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发展</a:t>
            </a:r>
            <a:endParaRPr lang="en-US" altLang="zh-CN" sz="20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人的听觉器官主要包括： 外耳、中耳和内耳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2594" y="2197256"/>
            <a:ext cx="3740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 一、 语音听觉系统的成熟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1729" y="3512185"/>
            <a:ext cx="5352381" cy="3180952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岁婴幼儿语言发生发展的生理基础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1156852" y="2740136"/>
            <a:ext cx="7785560" cy="2167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20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z="20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二</a:t>
            </a:r>
            <a:r>
              <a:rPr lang="zh-CN" altLang="en-US" sz="20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</a:t>
            </a:r>
            <a:r>
              <a:rPr lang="zh-CN" altLang="en-US" sz="20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婴幼儿听觉的成熟与语言</a:t>
            </a:r>
            <a:r>
              <a:rPr lang="zh-CN" altLang="en-US" sz="20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发展</a:t>
            </a:r>
            <a:endParaRPr lang="en-US" altLang="zh-CN" sz="20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marL="457200" lvl="0" indent="-457200" defTabSz="1828165">
              <a:lnSpc>
                <a:spcPct val="150000"/>
              </a:lnSpc>
              <a:buAutoNum type="arabicPeriod"/>
              <a:defRPr/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婴幼儿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辨别声音细微差别的能力随着年龄的增长而不断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提高。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marL="457200" lvl="0" indent="-457200" defTabSz="1828165">
              <a:lnSpc>
                <a:spcPct val="150000"/>
              </a:lnSpc>
              <a:buAutoNum type="arabicPeriod"/>
              <a:defRPr/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婴幼儿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辨别声音细微差别的能力随着年龄的增长而不断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提高。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  <a:p>
            <a:pPr marL="457200" lvl="0" indent="-457200" defTabSz="1828165">
              <a:lnSpc>
                <a:spcPct val="150000"/>
              </a:lnSpc>
              <a:buAutoNum type="arabicPeriod"/>
              <a:defRPr/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婴幼儿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听觉的个别差异很大，但这种差异随着年龄的增长而不断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减少。</a:t>
            </a:r>
            <a:endParaRPr kumimoji="0" lang="zh-CN" altLang="en-US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2594" y="2197256"/>
            <a:ext cx="3740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 一、 语音听觉系统的成熟</a:t>
            </a:r>
          </a:p>
        </p:txBody>
      </p:sp>
    </p:spTree>
    <p:extLst>
      <p:ext uri="{BB962C8B-B14F-4D97-AF65-F5344CB8AC3E}">
        <p14:creationId xmlns:p14="http://schemas.microsoft.com/office/powerpoint/2010/main" val="4006812412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岁婴幼儿语言发展的意义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746981" y="2681329"/>
            <a:ext cx="5310505" cy="1800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20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</a:t>
            </a:r>
            <a:r>
              <a:rPr lang="zh-CN" altLang="en-US" sz="20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人的发音器官</a:t>
            </a:r>
            <a:endParaRPr lang="en-US" altLang="zh-CN" sz="20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marL="457200" lvl="0" indent="-457200" defTabSz="1828165">
              <a:lnSpc>
                <a:spcPct val="150000"/>
              </a:lnSpc>
              <a:buAutoNum type="arabicPeriod"/>
              <a:defRPr/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呼吸系统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marL="457200" lvl="0" indent="-457200" defTabSz="1828165">
              <a:lnSpc>
                <a:spcPct val="150000"/>
              </a:lnSpc>
              <a:buAutoNum type="arabicPeriod"/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声带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——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发音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系统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marL="457200" lvl="0" indent="-457200" defTabSz="1828165">
              <a:lnSpc>
                <a:spcPct val="150000"/>
              </a:lnSpc>
              <a:buAutoNum type="arabicPeriod"/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口腔、鼻腔和咽腔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——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共鸣系统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2594" y="2197256"/>
            <a:ext cx="3039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</a:t>
            </a:r>
            <a:r>
              <a:rPr lang="zh-CN" altLang="en-US" sz="2400" dirty="0" smtClean="0"/>
              <a:t>、 发音器官的成熟</a:t>
            </a:r>
            <a:endParaRPr lang="zh-CN" altLang="en-US" sz="24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04547" y="3215302"/>
            <a:ext cx="4352381" cy="33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647077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岁婴幼儿语言发展的意义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1216956" y="2805014"/>
            <a:ext cx="5310505" cy="1800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20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发音器官的保护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呼吸系统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marL="457200" lvl="0" indent="-457200" defTabSz="1828165">
              <a:lnSpc>
                <a:spcPct val="150000"/>
              </a:lnSpc>
              <a:buAutoNum type="arabicPeriod"/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培养婴幼儿良好的卫生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习惯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marL="457200" lvl="0" indent="-457200" defTabSz="1828165">
              <a:lnSpc>
                <a:spcPct val="150000"/>
              </a:lnSpc>
              <a:buAutoNum type="arabicPeriod"/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要注意婴幼儿说话、朗读以及唱歌时声带的保护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2594" y="2197256"/>
            <a:ext cx="3039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</a:t>
            </a:r>
            <a:r>
              <a:rPr lang="zh-CN" altLang="en-US" sz="2400" dirty="0" smtClean="0"/>
              <a:t>、 发音器官的成熟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09965940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 一、 脑的生长发育与婴幼儿的语言发展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5468345" y="2944031"/>
            <a:ext cx="531050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婴儿出生时平均脑重量为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390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克，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岁时为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1101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克，而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7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岁时可达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1280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克，基本接近成人的脑重量（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1400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克）。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岁半以后，脑内细胞的大量增殖已基本结束。随后出现的脑生长主要表现为脑细胞体积增加，轴突和树突延长，形成分支，神经纤维迅速形成髓鞘，使得神经传导的数量增多，这是加工词语形成概念的物质基础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脑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的生长发育与幼儿语言发展的进程基本上是同步的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节 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岁婴幼儿语言发生发展的脑功能基础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5891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9" grpId="0"/>
      <p:bldP spid="28" grpId="0" bldLvl="0" animBg="1"/>
      <p:bldP spid="30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</TotalTime>
  <Words>1006</Words>
  <Application>Microsoft Office PowerPoint</Application>
  <PresentationFormat>宽屏</PresentationFormat>
  <Paragraphs>108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Helvetica Light</vt:lpstr>
      <vt:lpstr>Montserrat Light</vt:lpstr>
      <vt:lpstr>Oswald</vt:lpstr>
      <vt:lpstr>等线</vt:lpstr>
      <vt:lpstr>等线 Light</vt:lpstr>
      <vt:lpstr>方正喵呜体</vt:lpstr>
      <vt:lpstr>方正细谭黑简体</vt:lpstr>
      <vt:lpstr>经典行书简</vt:lpstr>
      <vt:lpstr>宋体</vt:lpstr>
      <vt:lpstr>微软雅黑</vt:lpstr>
      <vt:lpstr>郑庆科黄油体Regular 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</dc:creator>
  <cp:keywords/>
  <dc:description>www.1ppt.com</dc:description>
  <cp:lastModifiedBy>余思洋</cp:lastModifiedBy>
  <cp:revision>37</cp:revision>
  <dcterms:created xsi:type="dcterms:W3CDTF">2018-08-18T05:24:05Z</dcterms:created>
  <dcterms:modified xsi:type="dcterms:W3CDTF">2020-09-01T06:09:57Z</dcterms:modified>
</cp:coreProperties>
</file>