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60" r:id="rId2"/>
    <p:sldId id="264" r:id="rId3"/>
    <p:sldId id="304" r:id="rId4"/>
    <p:sldId id="263" r:id="rId5"/>
    <p:sldId id="262" r:id="rId6"/>
    <p:sldId id="324" r:id="rId7"/>
    <p:sldId id="325" r:id="rId8"/>
    <p:sldId id="326" r:id="rId9"/>
    <p:sldId id="327" r:id="rId10"/>
    <p:sldId id="328" r:id="rId11"/>
    <p:sldId id="312" r:id="rId12"/>
    <p:sldId id="313" r:id="rId13"/>
    <p:sldId id="315" r:id="rId14"/>
    <p:sldId id="316" r:id="rId15"/>
    <p:sldId id="329" r:id="rId16"/>
    <p:sldId id="298" r:id="rId17"/>
    <p:sldId id="330" r:id="rId18"/>
    <p:sldId id="331" r:id="rId19"/>
    <p:sldId id="332" r:id="rId20"/>
    <p:sldId id="323" r:id="rId21"/>
    <p:sldId id="266" r:id="rId22"/>
    <p:sldId id="295" r:id="rId23"/>
    <p:sldId id="322"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71" autoAdjust="0"/>
  </p:normalViewPr>
  <p:slideViewPr>
    <p:cSldViewPr snapToGrid="0">
      <p:cViewPr varScale="1">
        <p:scale>
          <a:sx n="68" d="100"/>
          <a:sy n="68" d="100"/>
        </p:scale>
        <p:origin x="792" y="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472082-2E47-41E0-8670-578065FB09B4}" type="datetimeFigureOut">
              <a:rPr lang="zh-CN" altLang="en-US" smtClean="0"/>
              <a:t>2020/9/3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3B9A12-F344-451B-9445-1BC31D1A0372}" type="slidenum">
              <a:rPr lang="zh-CN" altLang="en-US" smtClean="0"/>
              <a:t>‹#›</a:t>
            </a:fld>
            <a:endParaRPr lang="zh-CN" altLang="en-US"/>
          </a:p>
        </p:txBody>
      </p:sp>
    </p:spTree>
    <p:extLst>
      <p:ext uri="{BB962C8B-B14F-4D97-AF65-F5344CB8AC3E}">
        <p14:creationId xmlns:p14="http://schemas.microsoft.com/office/powerpoint/2010/main" val="3338112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a:t>
            </a:fld>
            <a:endParaRPr lang="zh-CN" altLang="en-US"/>
          </a:p>
        </p:txBody>
      </p:sp>
    </p:spTree>
    <p:extLst>
      <p:ext uri="{BB962C8B-B14F-4D97-AF65-F5344CB8AC3E}">
        <p14:creationId xmlns:p14="http://schemas.microsoft.com/office/powerpoint/2010/main" val="16020261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10</a:t>
            </a:fld>
            <a:endParaRPr lang="zh-CN" altLang="en-US"/>
          </a:p>
        </p:txBody>
      </p:sp>
    </p:spTree>
    <p:extLst>
      <p:ext uri="{BB962C8B-B14F-4D97-AF65-F5344CB8AC3E}">
        <p14:creationId xmlns:p14="http://schemas.microsoft.com/office/powerpoint/2010/main" val="11358859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11</a:t>
            </a:fld>
            <a:endParaRPr lang="zh-CN" altLang="en-US"/>
          </a:p>
        </p:txBody>
      </p:sp>
    </p:spTree>
    <p:extLst>
      <p:ext uri="{BB962C8B-B14F-4D97-AF65-F5344CB8AC3E}">
        <p14:creationId xmlns:p14="http://schemas.microsoft.com/office/powerpoint/2010/main" val="1248137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12</a:t>
            </a:fld>
            <a:endParaRPr lang="zh-CN" altLang="en-US"/>
          </a:p>
        </p:txBody>
      </p:sp>
    </p:spTree>
    <p:extLst>
      <p:ext uri="{BB962C8B-B14F-4D97-AF65-F5344CB8AC3E}">
        <p14:creationId xmlns:p14="http://schemas.microsoft.com/office/powerpoint/2010/main" val="10513499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13</a:t>
            </a:fld>
            <a:endParaRPr lang="zh-CN" altLang="en-US"/>
          </a:p>
        </p:txBody>
      </p:sp>
    </p:spTree>
    <p:extLst>
      <p:ext uri="{BB962C8B-B14F-4D97-AF65-F5344CB8AC3E}">
        <p14:creationId xmlns:p14="http://schemas.microsoft.com/office/powerpoint/2010/main" val="30488572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14</a:t>
            </a:fld>
            <a:endParaRPr lang="zh-CN" altLang="en-US"/>
          </a:p>
        </p:txBody>
      </p:sp>
    </p:spTree>
    <p:extLst>
      <p:ext uri="{BB962C8B-B14F-4D97-AF65-F5344CB8AC3E}">
        <p14:creationId xmlns:p14="http://schemas.microsoft.com/office/powerpoint/2010/main" val="589424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t>15</a:t>
            </a:fld>
            <a:endParaRPr lang="zh-CN" altLang="en-US"/>
          </a:p>
        </p:txBody>
      </p:sp>
    </p:spTree>
    <p:extLst>
      <p:ext uri="{BB962C8B-B14F-4D97-AF65-F5344CB8AC3E}">
        <p14:creationId xmlns:p14="http://schemas.microsoft.com/office/powerpoint/2010/main" val="3072614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16</a:t>
            </a:fld>
            <a:endParaRPr lang="zh-CN" altLang="en-US"/>
          </a:p>
        </p:txBody>
      </p:sp>
    </p:spTree>
    <p:extLst>
      <p:ext uri="{BB962C8B-B14F-4D97-AF65-F5344CB8AC3E}">
        <p14:creationId xmlns:p14="http://schemas.microsoft.com/office/powerpoint/2010/main" val="4181634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17</a:t>
            </a:fld>
            <a:endParaRPr lang="zh-CN" altLang="en-US"/>
          </a:p>
        </p:txBody>
      </p:sp>
    </p:spTree>
    <p:extLst>
      <p:ext uri="{BB962C8B-B14F-4D97-AF65-F5344CB8AC3E}">
        <p14:creationId xmlns:p14="http://schemas.microsoft.com/office/powerpoint/2010/main" val="2409683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18</a:t>
            </a:fld>
            <a:endParaRPr lang="zh-CN" altLang="en-US"/>
          </a:p>
        </p:txBody>
      </p:sp>
    </p:spTree>
    <p:extLst>
      <p:ext uri="{BB962C8B-B14F-4D97-AF65-F5344CB8AC3E}">
        <p14:creationId xmlns:p14="http://schemas.microsoft.com/office/powerpoint/2010/main" val="14024012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19</a:t>
            </a:fld>
            <a:endParaRPr lang="zh-CN" altLang="en-US"/>
          </a:p>
        </p:txBody>
      </p:sp>
    </p:spTree>
    <p:extLst>
      <p:ext uri="{BB962C8B-B14F-4D97-AF65-F5344CB8AC3E}">
        <p14:creationId xmlns:p14="http://schemas.microsoft.com/office/powerpoint/2010/main" val="1190875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a:t>
            </a:fld>
            <a:endParaRPr lang="zh-CN" altLang="en-US"/>
          </a:p>
        </p:txBody>
      </p:sp>
    </p:spTree>
    <p:extLst>
      <p:ext uri="{BB962C8B-B14F-4D97-AF65-F5344CB8AC3E}">
        <p14:creationId xmlns:p14="http://schemas.microsoft.com/office/powerpoint/2010/main" val="30002449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20</a:t>
            </a:fld>
            <a:endParaRPr lang="zh-CN" altLang="en-US"/>
          </a:p>
        </p:txBody>
      </p:sp>
    </p:spTree>
    <p:extLst>
      <p:ext uri="{BB962C8B-B14F-4D97-AF65-F5344CB8AC3E}">
        <p14:creationId xmlns:p14="http://schemas.microsoft.com/office/powerpoint/2010/main" val="9185652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21</a:t>
            </a:fld>
            <a:endParaRPr lang="zh-CN" altLang="en-US"/>
          </a:p>
        </p:txBody>
      </p:sp>
    </p:spTree>
    <p:extLst>
      <p:ext uri="{BB962C8B-B14F-4D97-AF65-F5344CB8AC3E}">
        <p14:creationId xmlns:p14="http://schemas.microsoft.com/office/powerpoint/2010/main" val="2101973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22</a:t>
            </a:fld>
            <a:endParaRPr lang="zh-CN" altLang="en-US"/>
          </a:p>
        </p:txBody>
      </p:sp>
    </p:spTree>
    <p:extLst>
      <p:ext uri="{BB962C8B-B14F-4D97-AF65-F5344CB8AC3E}">
        <p14:creationId xmlns:p14="http://schemas.microsoft.com/office/powerpoint/2010/main" val="3859887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23</a:t>
            </a:fld>
            <a:endParaRPr lang="zh-CN" altLang="en-US"/>
          </a:p>
        </p:txBody>
      </p:sp>
    </p:spTree>
    <p:extLst>
      <p:ext uri="{BB962C8B-B14F-4D97-AF65-F5344CB8AC3E}">
        <p14:creationId xmlns:p14="http://schemas.microsoft.com/office/powerpoint/2010/main" val="327282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3</a:t>
            </a:fld>
            <a:endParaRPr lang="zh-CN" altLang="en-US"/>
          </a:p>
        </p:txBody>
      </p:sp>
    </p:spTree>
    <p:extLst>
      <p:ext uri="{BB962C8B-B14F-4D97-AF65-F5344CB8AC3E}">
        <p14:creationId xmlns:p14="http://schemas.microsoft.com/office/powerpoint/2010/main" val="307688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4</a:t>
            </a:fld>
            <a:endParaRPr lang="zh-CN" altLang="en-US"/>
          </a:p>
        </p:txBody>
      </p:sp>
    </p:spTree>
    <p:extLst>
      <p:ext uri="{BB962C8B-B14F-4D97-AF65-F5344CB8AC3E}">
        <p14:creationId xmlns:p14="http://schemas.microsoft.com/office/powerpoint/2010/main" val="1084147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5</a:t>
            </a:fld>
            <a:endParaRPr lang="zh-CN" altLang="en-US"/>
          </a:p>
        </p:txBody>
      </p:sp>
    </p:spTree>
    <p:extLst>
      <p:ext uri="{BB962C8B-B14F-4D97-AF65-F5344CB8AC3E}">
        <p14:creationId xmlns:p14="http://schemas.microsoft.com/office/powerpoint/2010/main" val="4167104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6</a:t>
            </a:fld>
            <a:endParaRPr lang="zh-CN" altLang="en-US"/>
          </a:p>
        </p:txBody>
      </p:sp>
    </p:spTree>
    <p:extLst>
      <p:ext uri="{BB962C8B-B14F-4D97-AF65-F5344CB8AC3E}">
        <p14:creationId xmlns:p14="http://schemas.microsoft.com/office/powerpoint/2010/main" val="3628390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7</a:t>
            </a:fld>
            <a:endParaRPr lang="zh-CN" altLang="en-US"/>
          </a:p>
        </p:txBody>
      </p:sp>
    </p:spTree>
    <p:extLst>
      <p:ext uri="{BB962C8B-B14F-4D97-AF65-F5344CB8AC3E}">
        <p14:creationId xmlns:p14="http://schemas.microsoft.com/office/powerpoint/2010/main" val="3384344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8</a:t>
            </a:fld>
            <a:endParaRPr lang="zh-CN" altLang="en-US"/>
          </a:p>
        </p:txBody>
      </p:sp>
    </p:spTree>
    <p:extLst>
      <p:ext uri="{BB962C8B-B14F-4D97-AF65-F5344CB8AC3E}">
        <p14:creationId xmlns:p14="http://schemas.microsoft.com/office/powerpoint/2010/main" val="1120793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9</a:t>
            </a:fld>
            <a:endParaRPr lang="zh-CN" altLang="en-US"/>
          </a:p>
        </p:txBody>
      </p:sp>
    </p:spTree>
    <p:extLst>
      <p:ext uri="{BB962C8B-B14F-4D97-AF65-F5344CB8AC3E}">
        <p14:creationId xmlns:p14="http://schemas.microsoft.com/office/powerpoint/2010/main" val="3668283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ABF65646-77AF-4CD8-B231-3323D780BA8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p14="http://schemas.microsoft.com/office/powerpoint/2010/main" xmlns="" id="{E3E906F1-7341-46CA-BCD9-10B7B0E10D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p14="http://schemas.microsoft.com/office/powerpoint/2010/main" xmlns="" id="{DB30D8DB-EA49-45C8-9AA6-9675EFCEB07E}"/>
              </a:ext>
            </a:extLst>
          </p:cNvPr>
          <p:cNvSpPr>
            <a:spLocks noGrp="1"/>
          </p:cNvSpPr>
          <p:nvPr>
            <p:ph type="dt" sz="half" idx="10"/>
          </p:nvPr>
        </p:nvSpPr>
        <p:spPr/>
        <p:txBody>
          <a:bodyPr/>
          <a:lstStyle/>
          <a:p>
            <a:fld id="{019B36F2-EC20-437F-AF5E-12C913FA461F}" type="datetimeFigureOut">
              <a:rPr lang="zh-CN" altLang="en-US" smtClean="0"/>
              <a:t>2020/9/3</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0F02CDAB-DF81-412F-94DE-7873EA01EA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48BF496F-A4C0-4DB2-B941-C225E69EA332}"/>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448819652"/>
      </p:ext>
    </p:extLst>
  </p:cSld>
  <p:clrMapOvr>
    <a:masterClrMapping/>
  </p:clrMapOvr>
  <p:transition spd="slow" advClick="0" advTm="300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375D5934-A0AC-4657-AB6E-86EFC06FC30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p14="http://schemas.microsoft.com/office/powerpoint/2010/main" xmlns="" id="{64EE4CA4-1BEC-49DF-BDFF-7059EACFECD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1570D9D3-7733-44DB-814F-0407BDAA7D5B}"/>
              </a:ext>
            </a:extLst>
          </p:cNvPr>
          <p:cNvSpPr>
            <a:spLocks noGrp="1"/>
          </p:cNvSpPr>
          <p:nvPr>
            <p:ph type="dt" sz="half" idx="10"/>
          </p:nvPr>
        </p:nvSpPr>
        <p:spPr/>
        <p:txBody>
          <a:bodyPr/>
          <a:lstStyle/>
          <a:p>
            <a:fld id="{019B36F2-EC20-437F-AF5E-12C913FA461F}" type="datetimeFigureOut">
              <a:rPr lang="zh-CN" altLang="en-US" smtClean="0"/>
              <a:t>2020/9/3</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A8597BE7-0D24-46C0-AB89-D2ACCCBED80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9B5EBB26-6D9D-4063-975C-A4BC134288F6}"/>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2453075083"/>
      </p:ext>
    </p:extLst>
  </p:cSld>
  <p:clrMapOvr>
    <a:masterClrMapping/>
  </p:clrMapOvr>
  <p:transition spd="slow" advClick="0" advTm="300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p14="http://schemas.microsoft.com/office/powerpoint/2010/main" xmlns="" id="{FD03692D-E969-4023-9868-2FB2E30153E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p14="http://schemas.microsoft.com/office/powerpoint/2010/main" xmlns="" id="{A7FDA07A-CFDF-46EF-B976-2B99956668F1}"/>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DA0401A7-D4A5-438C-BB7D-8F430E2B5E77}"/>
              </a:ext>
            </a:extLst>
          </p:cNvPr>
          <p:cNvSpPr>
            <a:spLocks noGrp="1"/>
          </p:cNvSpPr>
          <p:nvPr>
            <p:ph type="dt" sz="half" idx="10"/>
          </p:nvPr>
        </p:nvSpPr>
        <p:spPr/>
        <p:txBody>
          <a:bodyPr/>
          <a:lstStyle/>
          <a:p>
            <a:fld id="{019B36F2-EC20-437F-AF5E-12C913FA461F}" type="datetimeFigureOut">
              <a:rPr lang="zh-CN" altLang="en-US" smtClean="0"/>
              <a:t>2020/9/3</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399BCE07-2980-4B7C-B3A0-14623F407E6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372210DB-576C-4AFA-A6E4-B934DE29D1E8}"/>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866224612"/>
      </p:ext>
    </p:extLst>
  </p:cSld>
  <p:clrMapOvr>
    <a:masterClrMapping/>
  </p:clrMapOvr>
  <p:transition spd="slow" advClick="0" advTm="300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A03A8211-600E-4F8C-8D79-A45AA5FCE28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69119F64-8168-4489-8EC3-BCC56051B0FD}"/>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9AC73F2F-61ED-4E4E-BBF2-D36D01CFC0E6}"/>
              </a:ext>
            </a:extLst>
          </p:cNvPr>
          <p:cNvSpPr>
            <a:spLocks noGrp="1"/>
          </p:cNvSpPr>
          <p:nvPr>
            <p:ph type="dt" sz="half" idx="10"/>
          </p:nvPr>
        </p:nvSpPr>
        <p:spPr/>
        <p:txBody>
          <a:bodyPr/>
          <a:lstStyle/>
          <a:p>
            <a:fld id="{019B36F2-EC20-437F-AF5E-12C913FA461F}" type="datetimeFigureOut">
              <a:rPr lang="zh-CN" altLang="en-US" smtClean="0"/>
              <a:t>2020/9/3</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FCCC7C27-5E14-4124-8612-E44E9163DD7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CAC5B14C-CC8B-4F65-BB23-0FAD79A101A8}"/>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4272863331"/>
      </p:ext>
    </p:extLst>
  </p:cSld>
  <p:clrMapOvr>
    <a:masterClrMapping/>
  </p:clrMapOvr>
  <p:transition spd="slow" advClick="0" advTm="3000">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6BD6D633-C7B1-40A0-9F63-FD3913A693D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C877F10B-8A00-4C8F-BEB9-081736B09A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p14="http://schemas.microsoft.com/office/powerpoint/2010/main" xmlns="" id="{A44C223C-156D-4FF2-9071-797D323540EA}"/>
              </a:ext>
            </a:extLst>
          </p:cNvPr>
          <p:cNvSpPr>
            <a:spLocks noGrp="1"/>
          </p:cNvSpPr>
          <p:nvPr>
            <p:ph type="dt" sz="half" idx="10"/>
          </p:nvPr>
        </p:nvSpPr>
        <p:spPr/>
        <p:txBody>
          <a:bodyPr/>
          <a:lstStyle/>
          <a:p>
            <a:fld id="{019B36F2-EC20-437F-AF5E-12C913FA461F}" type="datetimeFigureOut">
              <a:rPr lang="zh-CN" altLang="en-US" smtClean="0"/>
              <a:t>2020/9/3</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CA65848A-6D51-4BB7-8CB2-B76EEFA5286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D05408A5-4276-4F19-85D1-E38FA40CE315}"/>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549485177"/>
      </p:ext>
    </p:extLst>
  </p:cSld>
  <p:clrMapOvr>
    <a:masterClrMapping/>
  </p:clrMapOvr>
  <p:transition spd="slow" advClick="0" advTm="3000">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3E4B30FD-3474-4288-B75D-DC231494B01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A5E8117D-5761-410C-BD7E-55C00ECA0AB4}"/>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p14="http://schemas.microsoft.com/office/powerpoint/2010/main" xmlns="" id="{9DC5EE00-2B53-4B9D-9DAF-09380E31C67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p14="http://schemas.microsoft.com/office/powerpoint/2010/main" xmlns="" id="{22BA8C5A-55AF-4CF3-AE8F-B97D9BA823E0}"/>
              </a:ext>
            </a:extLst>
          </p:cNvPr>
          <p:cNvSpPr>
            <a:spLocks noGrp="1"/>
          </p:cNvSpPr>
          <p:nvPr>
            <p:ph type="dt" sz="half" idx="10"/>
          </p:nvPr>
        </p:nvSpPr>
        <p:spPr/>
        <p:txBody>
          <a:bodyPr/>
          <a:lstStyle/>
          <a:p>
            <a:fld id="{019B36F2-EC20-437F-AF5E-12C913FA461F}" type="datetimeFigureOut">
              <a:rPr lang="zh-CN" altLang="en-US" smtClean="0"/>
              <a:t>2020/9/3</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D97ABBEF-19A9-48F5-9683-373411A6D1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155C88F6-26A8-4A64-9125-8883601BEC23}"/>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1229537430"/>
      </p:ext>
    </p:extLst>
  </p:cSld>
  <p:clrMapOvr>
    <a:masterClrMapping/>
  </p:clrMapOvr>
  <p:transition spd="slow" advClick="0" advTm="300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AFE06286-FDE2-481B-A60F-FBB2D973343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B053930C-A63A-4C35-969F-E370B198EE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p14="http://schemas.microsoft.com/office/powerpoint/2010/main" xmlns="" id="{6EFC2C76-D65E-451E-9CD6-C68D3A980198}"/>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p14="http://schemas.microsoft.com/office/powerpoint/2010/main" xmlns="" id="{1E8F8F07-A3D7-48F4-B8D5-74FEEBB286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p14="http://schemas.microsoft.com/office/powerpoint/2010/main" xmlns="" id="{91564A13-243D-4482-884F-8E4E48A16BC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p14="http://schemas.microsoft.com/office/powerpoint/2010/main" xmlns="" id="{6FE88C15-7132-4204-878A-C68B9B6BAFEB}"/>
              </a:ext>
            </a:extLst>
          </p:cNvPr>
          <p:cNvSpPr>
            <a:spLocks noGrp="1"/>
          </p:cNvSpPr>
          <p:nvPr>
            <p:ph type="dt" sz="half" idx="10"/>
          </p:nvPr>
        </p:nvSpPr>
        <p:spPr/>
        <p:txBody>
          <a:bodyPr/>
          <a:lstStyle/>
          <a:p>
            <a:fld id="{019B36F2-EC20-437F-AF5E-12C913FA461F}" type="datetimeFigureOut">
              <a:rPr lang="zh-CN" altLang="en-US" smtClean="0"/>
              <a:t>2020/9/3</a:t>
            </a:fld>
            <a:endParaRPr lang="zh-CN" altLang="en-US"/>
          </a:p>
        </p:txBody>
      </p:sp>
      <p:sp>
        <p:nvSpPr>
          <p:cNvPr id="8" name="页脚占位符 7">
            <a:extLst>
              <a:ext uri="{FF2B5EF4-FFF2-40B4-BE49-F238E27FC236}">
                <a16:creationId xmlns:a16="http://schemas.microsoft.com/office/drawing/2014/main" xmlns:p14="http://schemas.microsoft.com/office/powerpoint/2010/main" xmlns="" id="{3854CE54-1D2A-458D-B56B-911A054A7D6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p14="http://schemas.microsoft.com/office/powerpoint/2010/main" xmlns="" id="{FFD307E9-B97F-453C-B048-D5C7E1785AE6}"/>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
        <p:nvSpPr>
          <p:cNvPr id="11" name="矩形 10"/>
          <p:cNvSpPr/>
          <p:nvPr userDrawn="1"/>
        </p:nvSpPr>
        <p:spPr>
          <a:xfrm>
            <a:off x="8967792" y="6446569"/>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642040103"/>
      </p:ext>
    </p:extLst>
  </p:cSld>
  <p:clrMapOvr>
    <a:masterClrMapping/>
  </p:clrMapOvr>
  <p:transition spd="slow" advClick="0" advTm="300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8BD32F18-104F-424B-A14A-9DD1F17AD65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p14="http://schemas.microsoft.com/office/powerpoint/2010/main" xmlns="" id="{F8A3BB6B-4D40-4B80-9C88-13EC99F1A301}"/>
              </a:ext>
            </a:extLst>
          </p:cNvPr>
          <p:cNvSpPr>
            <a:spLocks noGrp="1"/>
          </p:cNvSpPr>
          <p:nvPr>
            <p:ph type="dt" sz="half" idx="10"/>
          </p:nvPr>
        </p:nvSpPr>
        <p:spPr/>
        <p:txBody>
          <a:bodyPr/>
          <a:lstStyle/>
          <a:p>
            <a:fld id="{019B36F2-EC20-437F-AF5E-12C913FA461F}" type="datetimeFigureOut">
              <a:rPr lang="zh-CN" altLang="en-US" smtClean="0"/>
              <a:t>2020/9/3</a:t>
            </a:fld>
            <a:endParaRPr lang="zh-CN" altLang="en-US"/>
          </a:p>
        </p:txBody>
      </p:sp>
      <p:sp>
        <p:nvSpPr>
          <p:cNvPr id="4" name="页脚占位符 3">
            <a:extLst>
              <a:ext uri="{FF2B5EF4-FFF2-40B4-BE49-F238E27FC236}">
                <a16:creationId xmlns:a16="http://schemas.microsoft.com/office/drawing/2014/main" xmlns:p14="http://schemas.microsoft.com/office/powerpoint/2010/main" xmlns="" id="{B998CF4A-F918-44AD-B565-33ADE6AD81C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p14="http://schemas.microsoft.com/office/powerpoint/2010/main" xmlns="" id="{607330CE-4489-4011-B21F-283B6D95223D}"/>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927095655"/>
      </p:ext>
    </p:extLst>
  </p:cSld>
  <p:clrMapOvr>
    <a:masterClrMapping/>
  </p:clrMapOvr>
  <p:transition spd="slow" advClick="0" advTm="300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p14="http://schemas.microsoft.com/office/powerpoint/2010/main" xmlns="" id="{04DDA125-6AE2-41F7-B818-A29DEC681475}"/>
              </a:ext>
            </a:extLst>
          </p:cNvPr>
          <p:cNvSpPr>
            <a:spLocks noGrp="1"/>
          </p:cNvSpPr>
          <p:nvPr>
            <p:ph type="dt" sz="half" idx="10"/>
          </p:nvPr>
        </p:nvSpPr>
        <p:spPr/>
        <p:txBody>
          <a:bodyPr/>
          <a:lstStyle/>
          <a:p>
            <a:fld id="{019B36F2-EC20-437F-AF5E-12C913FA461F}" type="datetimeFigureOut">
              <a:rPr lang="zh-CN" altLang="en-US" smtClean="0"/>
              <a:t>2020/9/3</a:t>
            </a:fld>
            <a:endParaRPr lang="zh-CN" altLang="en-US"/>
          </a:p>
        </p:txBody>
      </p:sp>
      <p:sp>
        <p:nvSpPr>
          <p:cNvPr id="3" name="页脚占位符 2">
            <a:extLst>
              <a:ext uri="{FF2B5EF4-FFF2-40B4-BE49-F238E27FC236}">
                <a16:creationId xmlns:a16="http://schemas.microsoft.com/office/drawing/2014/main" xmlns:p14="http://schemas.microsoft.com/office/powerpoint/2010/main" xmlns="" id="{EFE35F69-CFCA-416E-AF92-31C2937C7B3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p14="http://schemas.microsoft.com/office/powerpoint/2010/main" xmlns="" id="{E9CB230A-1BF0-46A0-8CD0-6030627AC134}"/>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2663023722"/>
      </p:ext>
    </p:extLst>
  </p:cSld>
  <p:clrMapOvr>
    <a:masterClrMapping/>
  </p:clrMapOvr>
  <p:transition spd="slow" advClick="0" advTm="300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8DEF5079-F19A-42B9-8565-D29FB8D04CB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FA445416-537F-4C6B-A2D5-6A2280A9AE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p14="http://schemas.microsoft.com/office/powerpoint/2010/main" xmlns="" id="{7726F845-3559-40BB-A7FF-6BEC0EC067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p14="http://schemas.microsoft.com/office/powerpoint/2010/main" xmlns="" id="{970B8F4F-3008-43A3-A8E4-A1FECB7DBD54}"/>
              </a:ext>
            </a:extLst>
          </p:cNvPr>
          <p:cNvSpPr>
            <a:spLocks noGrp="1"/>
          </p:cNvSpPr>
          <p:nvPr>
            <p:ph type="dt" sz="half" idx="10"/>
          </p:nvPr>
        </p:nvSpPr>
        <p:spPr/>
        <p:txBody>
          <a:bodyPr/>
          <a:lstStyle/>
          <a:p>
            <a:fld id="{019B36F2-EC20-437F-AF5E-12C913FA461F}" type="datetimeFigureOut">
              <a:rPr lang="zh-CN" altLang="en-US" smtClean="0"/>
              <a:t>2020/9/3</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12965852-9FFA-4E48-91A2-9501B304843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E2707BC2-A5DF-4C8E-9277-375BEB6F7DC8}"/>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203916035"/>
      </p:ext>
    </p:extLst>
  </p:cSld>
  <p:clrMapOvr>
    <a:masterClrMapping/>
  </p:clrMapOvr>
  <p:transition spd="slow" advClick="0" advTm="300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6BE91DB6-BFD6-44E5-9984-A031461ACDC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p14="http://schemas.microsoft.com/office/powerpoint/2010/main" xmlns="" id="{AC320EC9-9918-4443-BCAE-0C926C82FE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p14="http://schemas.microsoft.com/office/powerpoint/2010/main" xmlns="" id="{3DFF3D34-0BD3-42DC-B799-F1189FD315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p14="http://schemas.microsoft.com/office/powerpoint/2010/main" xmlns="" id="{933E34A5-CC58-448E-8028-05C88C1482A4}"/>
              </a:ext>
            </a:extLst>
          </p:cNvPr>
          <p:cNvSpPr>
            <a:spLocks noGrp="1"/>
          </p:cNvSpPr>
          <p:nvPr>
            <p:ph type="dt" sz="half" idx="10"/>
          </p:nvPr>
        </p:nvSpPr>
        <p:spPr/>
        <p:txBody>
          <a:bodyPr/>
          <a:lstStyle/>
          <a:p>
            <a:fld id="{019B36F2-EC20-437F-AF5E-12C913FA461F}" type="datetimeFigureOut">
              <a:rPr lang="zh-CN" altLang="en-US" smtClean="0"/>
              <a:t>2020/9/3</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9C8298A4-F030-4EEB-9053-37F860B9EE4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6C9BD772-FBCD-4F08-871C-7CCD17B52FBA}"/>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019904328"/>
      </p:ext>
    </p:extLst>
  </p:cSld>
  <p:clrMapOvr>
    <a:masterClrMapping/>
  </p:clrMapOvr>
  <p:transition spd="slow" advClick="0" advTm="300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p14="http://schemas.microsoft.com/office/powerpoint/2010/main" xmlns="" id="{139AC7CA-4121-4D05-8DD2-396F39BDE4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5D2BCAD5-6961-40FC-B0BB-77424419DF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B27B5F0B-C424-4F41-9C8D-6B00D3CB40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9B36F2-EC20-437F-AF5E-12C913FA461F}" type="datetimeFigureOut">
              <a:rPr lang="zh-CN" altLang="en-US" smtClean="0"/>
              <a:t>2020/9/3</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95557EB4-EAE9-4883-A2CC-1B334DEDB4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F8657947-9071-40D4-A0A9-ACAD2257B4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2295840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3000">
    <p:comb/>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7.png"/><Relationship Id="rId7"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8.png"/></Relationships>
</file>

<file path=ppt/slides/_rels/slide1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7.png"/><Relationship Id="rId7"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7.png"/><Relationship Id="rId7"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7.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677467" y="110172"/>
            <a:ext cx="2990850" cy="6096000"/>
          </a:xfrm>
          <a:prstGeom prst="rect">
            <a:avLst/>
          </a:prstGeom>
          <a:solidFill>
            <a:srgbClr val="889B79"/>
          </a:solidFill>
          <a:ln>
            <a:noFill/>
          </a:ln>
          <a:effectLst>
            <a:outerShdw blurRad="50800" dist="38100" dir="2700000" algn="tl" rotWithShape="0">
              <a:prstClr val="black">
                <a:alpha val="40000"/>
              </a:prst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5" name="文本框 14"/>
          <p:cNvSpPr txBox="1"/>
          <p:nvPr/>
        </p:nvSpPr>
        <p:spPr>
          <a:xfrm>
            <a:off x="8471376" y="604519"/>
            <a:ext cx="1477328" cy="4655185"/>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rPr>
              <a:t>语言发展与教育</a:t>
            </a:r>
            <a:endParaRPr kumimoji="0" lang="en-US" altLang="zh-CN" sz="48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rPr>
              <a:t>0——3</a:t>
            </a:r>
            <a:r>
              <a:rPr kumimoji="0" lang="zh-CN" altLang="en-US" sz="36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rPr>
              <a:t>岁婴幼儿</a:t>
            </a:r>
            <a:endParaRPr kumimoji="0" lang="zh-CN" altLang="en-US" sz="3600" i="0" u="none" strike="noStrike" kern="1200" cap="none" spc="0" normalizeH="0" baseline="0" noProof="0" dirty="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p:txBody>
      </p:sp>
      <p:sp>
        <p:nvSpPr>
          <p:cNvPr id="8" name="矩形 7"/>
          <p:cNvSpPr/>
          <p:nvPr/>
        </p:nvSpPr>
        <p:spPr>
          <a:xfrm>
            <a:off x="8103235" y="518160"/>
            <a:ext cx="2139315" cy="4827905"/>
          </a:xfrm>
          <a:prstGeom prst="rect">
            <a:avLst/>
          </a:prstGeom>
          <a:noFill/>
          <a:ln w="381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7" name="图片 6"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797165" y="213995"/>
            <a:ext cx="1043940" cy="986790"/>
          </a:xfrm>
          <a:prstGeom prst="rect">
            <a:avLst/>
          </a:prstGeom>
        </p:spPr>
      </p:pic>
      <p:sp>
        <p:nvSpPr>
          <p:cNvPr id="12" name="文本框 11"/>
          <p:cNvSpPr txBox="1"/>
          <p:nvPr/>
        </p:nvSpPr>
        <p:spPr>
          <a:xfrm>
            <a:off x="8140700" y="5481955"/>
            <a:ext cx="2138680" cy="368300"/>
          </a:xfrm>
          <a:prstGeom prst="rect">
            <a:avLst/>
          </a:prstGeom>
          <a:noFill/>
          <a:ln w="28575">
            <a:solidFill>
              <a:schemeClr val="bg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张明红 主编</a:t>
            </a:r>
            <a:endParaRPr kumimoji="0" lang="zh-CN" altLang="en-US" sz="1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nvGrpSpPr>
          <p:cNvPr id="9" name="组合 8"/>
          <p:cNvGrpSpPr/>
          <p:nvPr/>
        </p:nvGrpSpPr>
        <p:grpSpPr>
          <a:xfrm>
            <a:off x="24130" y="1365250"/>
            <a:ext cx="4777740" cy="5079365"/>
            <a:chOff x="8485" y="2346"/>
            <a:chExt cx="5098" cy="5553"/>
          </a:xfrm>
        </p:grpSpPr>
        <p:pic>
          <p:nvPicPr>
            <p:cNvPr id="10" name="图片 9"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pic>
          <p:nvPicPr>
            <p:cNvPr id="11" name="图片 10" descr="5b39e8e13864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485" y="2346"/>
              <a:ext cx="3298" cy="5553"/>
            </a:xfrm>
            <a:prstGeom prst="rect">
              <a:avLst/>
            </a:prstGeom>
          </p:spPr>
        </p:pic>
      </p:grpSp>
      <p:pic>
        <p:nvPicPr>
          <p:cNvPr id="2" name="图片 1"/>
          <p:cNvPicPr>
            <a:picLocks noChangeAspect="1"/>
          </p:cNvPicPr>
          <p:nvPr/>
        </p:nvPicPr>
        <p:blipFill>
          <a:blip r:embed="rId6"/>
          <a:stretch>
            <a:fillRect/>
          </a:stretch>
        </p:blipFill>
        <p:spPr>
          <a:xfrm>
            <a:off x="2482190" y="-272955"/>
            <a:ext cx="5195277" cy="7283100"/>
          </a:xfrm>
          <a:prstGeom prst="rect">
            <a:avLst/>
          </a:prstGeom>
        </p:spPr>
      </p:pic>
      <p:grpSp>
        <p:nvGrpSpPr>
          <p:cNvPr id="13" name="组合 12"/>
          <p:cNvGrpSpPr/>
          <p:nvPr/>
        </p:nvGrpSpPr>
        <p:grpSpPr>
          <a:xfrm>
            <a:off x="10986770" y="-60325"/>
            <a:ext cx="1189990" cy="6964680"/>
            <a:chOff x="17512" y="-16"/>
            <a:chExt cx="1874" cy="10968"/>
          </a:xfrm>
        </p:grpSpPr>
        <p:pic>
          <p:nvPicPr>
            <p:cNvPr id="14" name="图片 13" descr="222"/>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16" name="图片 15" descr="5b39e8e138645"/>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17" name="图片 16" descr="5b39e8e138645"/>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18" name="图片 17" descr="222"/>
            <p:cNvPicPr>
              <a:picLocks noChangeAspect="1"/>
            </p:cNvPicPr>
            <p:nvPr userDrawn="1"/>
          </p:nvPicPr>
          <p:blipFill>
            <a:blip r:embed="rId10"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1000"/>
                                        <p:tgtEl>
                                          <p:spTgt spid="6"/>
                                        </p:tgtEl>
                                      </p:cBhvr>
                                    </p:animEffect>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heel(1)">
                                      <p:cBhvr>
                                        <p:cTn id="16" dur="2000"/>
                                        <p:tgtEl>
                                          <p:spTgt spid="7"/>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right)">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8" grpId="0" animBg="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997715" y="2638579"/>
            <a:ext cx="7836796" cy="2354491"/>
          </a:xfrm>
          <a:prstGeom prst="rect">
            <a:avLst/>
          </a:prstGeom>
          <a:noFill/>
        </p:spPr>
        <p:txBody>
          <a:bodyPr wrap="square">
            <a:spAutoFit/>
          </a:bodyPr>
          <a:lstStyle/>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（四） 开口说话，出现第一个有意义的</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单词</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大约到</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10</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个月后，婴儿会说出第一个有意义的单词，这是婴儿语言发展过程中最为重要的里程碑，也是前一阶段成人辛勤培育的结果。而婴儿最初掌握的词语，都是与某一特定的对象相联系的，与他们每日所感知接受的语言有着必然的联系，具有专指的性质。如“狗狗”就是指他们自己的玩具狗。婴儿一般较早掌握的都是这些具体名称。</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5226111" cy="461665"/>
          </a:xfrm>
          <a:prstGeom prst="rect">
            <a:avLst/>
          </a:prstGeom>
        </p:spPr>
        <p:txBody>
          <a:bodyPr wrap="none">
            <a:spAutoFit/>
          </a:bodyPr>
          <a:lstStyle/>
          <a:p>
            <a:r>
              <a:rPr lang="zh-CN" altLang="en-US" sz="2400" dirty="0"/>
              <a:t>二、 </a:t>
            </a:r>
            <a:r>
              <a:rPr lang="en-US" altLang="zh-CN" sz="2400" dirty="0"/>
              <a:t>10—12</a:t>
            </a:r>
            <a:r>
              <a:rPr lang="zh-CN" altLang="en-US" sz="2400" dirty="0"/>
              <a:t>个月婴儿语言发展的特点</a:t>
            </a:r>
          </a:p>
        </p:txBody>
      </p:sp>
    </p:spTree>
    <p:extLst>
      <p:ext uri="{BB962C8B-B14F-4D97-AF65-F5344CB8AC3E}">
        <p14:creationId xmlns:p14="http://schemas.microsoft.com/office/powerpoint/2010/main" val="156288100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870804" y="3134517"/>
            <a:ext cx="4249420" cy="2700020"/>
            <a:chOff x="5342" y="5760"/>
            <a:chExt cx="8610" cy="3915"/>
          </a:xfrm>
        </p:grpSpPr>
        <p:cxnSp>
          <p:nvCxnSpPr>
            <p:cNvPr id="34" name="直接连接符 33"/>
            <p:cNvCxnSpPr/>
            <p:nvPr/>
          </p:nvCxnSpPr>
          <p:spPr>
            <a:xfrm>
              <a:off x="534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395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pic>
        <p:nvPicPr>
          <p:cNvPr id="5" name="图片 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168978" y="1616009"/>
            <a:ext cx="1760220" cy="1663065"/>
          </a:xfrm>
          <a:prstGeom prst="rect">
            <a:avLst/>
          </a:prstGeom>
        </p:spPr>
      </p:pic>
      <p:pic>
        <p:nvPicPr>
          <p:cNvPr id="8" name="图片 7"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011764" y="1927382"/>
            <a:ext cx="1842135" cy="1490980"/>
          </a:xfrm>
          <a:prstGeom prst="rect">
            <a:avLst/>
          </a:prstGeom>
        </p:spPr>
      </p:pic>
      <p:sp>
        <p:nvSpPr>
          <p:cNvPr id="25" name="TextBox 27"/>
          <p:cNvSpPr txBox="1"/>
          <p:nvPr/>
        </p:nvSpPr>
        <p:spPr>
          <a:xfrm>
            <a:off x="733586" y="3730890"/>
            <a:ext cx="3004185" cy="1569660"/>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用动作、实物配合法，建立语音和实体之间的联系</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pic>
        <p:nvPicPr>
          <p:cNvPr id="9" name="图片 8"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65704" y="1927382"/>
            <a:ext cx="1842135" cy="1490980"/>
          </a:xfrm>
          <a:prstGeom prst="rect">
            <a:avLst/>
          </a:prstGeom>
        </p:spPr>
      </p:pic>
      <p:sp>
        <p:nvSpPr>
          <p:cNvPr id="10" name="TextBox 27"/>
          <p:cNvSpPr txBox="1"/>
          <p:nvPr/>
        </p:nvSpPr>
        <p:spPr>
          <a:xfrm>
            <a:off x="4600736" y="3653530"/>
            <a:ext cx="3004185" cy="1569660"/>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和</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婴儿进行“平行”的亲子阅读，初步培养良好的阅读习惯</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12" name="TextBox 27"/>
          <p:cNvSpPr txBox="1"/>
          <p:nvPr/>
        </p:nvSpPr>
        <p:spPr>
          <a:xfrm>
            <a:off x="8430738" y="3653530"/>
            <a:ext cx="3004185" cy="1200329"/>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用</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与婴儿生活有密切关系的词语教婴儿</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2" name="矩形 21"/>
          <p:cNvSpPr/>
          <p:nvPr/>
        </p:nvSpPr>
        <p:spPr>
          <a:xfrm>
            <a:off x="261075" y="280906"/>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TextBox 27"/>
          <p:cNvSpPr txBox="1"/>
          <p:nvPr/>
        </p:nvSpPr>
        <p:spPr>
          <a:xfrm>
            <a:off x="439957" y="702528"/>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 第二节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个月婴儿的语言教育</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 name="矩形 1"/>
          <p:cNvSpPr/>
          <p:nvPr/>
        </p:nvSpPr>
        <p:spPr>
          <a:xfrm>
            <a:off x="1079100" y="1314955"/>
            <a:ext cx="4371710" cy="461665"/>
          </a:xfrm>
          <a:prstGeom prst="rect">
            <a:avLst/>
          </a:prstGeom>
        </p:spPr>
        <p:txBody>
          <a:bodyPr wrap="none">
            <a:spAutoFit/>
          </a:bodyPr>
          <a:lstStyle/>
          <a:p>
            <a:r>
              <a:rPr lang="zh-CN" altLang="en-US" sz="2400" dirty="0"/>
              <a:t> 一、 </a:t>
            </a:r>
            <a:r>
              <a:rPr lang="en-US" altLang="zh-CN" sz="2400" dirty="0"/>
              <a:t>7—9</a:t>
            </a:r>
            <a:r>
              <a:rPr lang="zh-CN" altLang="en-US" sz="2400" dirty="0"/>
              <a:t>个月婴儿的语言教育</a:t>
            </a:r>
          </a:p>
        </p:txBody>
      </p:sp>
    </p:spTree>
    <p:extLst>
      <p:ext uri="{BB962C8B-B14F-4D97-AF65-F5344CB8AC3E}">
        <p14:creationId xmlns:p14="http://schemas.microsoft.com/office/powerpoint/2010/main" val="95119262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ppt_w</p:attrName>
                                        </p:attrNameLst>
                                      </p:cBhvr>
                                      <p:tavLst>
                                        <p:tav tm="0" fmla="#ppt_w*sin(2.5*pi*$)">
                                          <p:val>
                                            <p:fltVal val="0"/>
                                          </p:val>
                                        </p:tav>
                                        <p:tav tm="100000">
                                          <p:val>
                                            <p:fltVal val="1"/>
                                          </p:val>
                                        </p:tav>
                                      </p:tavLst>
                                    </p:anim>
                                    <p:anim calcmode="lin" valueType="num">
                                      <p:cBhvr>
                                        <p:cTn id="9" dur="1000" fill="hold"/>
                                        <p:tgtEl>
                                          <p:spTgt spid="9"/>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ppt_w</p:attrName>
                                        </p:attrNameLst>
                                      </p:cBhvr>
                                      <p:tavLst>
                                        <p:tav tm="0" fmla="#ppt_w*sin(2.5*pi*$)">
                                          <p:val>
                                            <p:fltVal val="0"/>
                                          </p:val>
                                        </p:tav>
                                        <p:tav tm="100000">
                                          <p:val>
                                            <p:fltVal val="1"/>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childTnLst>
                                </p:cTn>
                              </p:par>
                            </p:childTnLst>
                          </p:cTn>
                        </p:par>
                        <p:par>
                          <p:cTn id="16" fill="hold">
                            <p:stCondLst>
                              <p:cond delay="2000"/>
                            </p:stCondLst>
                            <p:childTnLst>
                              <p:par>
                                <p:cTn id="17" presetID="45"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ppt_w</p:attrName>
                                        </p:attrNameLst>
                                      </p:cBhvr>
                                      <p:tavLst>
                                        <p:tav tm="0" fmla="#ppt_w*sin(2.5*pi*$)">
                                          <p:val>
                                            <p:fltVal val="0"/>
                                          </p:val>
                                        </p:tav>
                                        <p:tav tm="100000">
                                          <p:val>
                                            <p:fltVal val="1"/>
                                          </p:val>
                                        </p:tav>
                                      </p:tavLst>
                                    </p:anim>
                                    <p:anim calcmode="lin" valueType="num">
                                      <p:cBhvr>
                                        <p:cTn id="21" dur="1000" fill="hold"/>
                                        <p:tgtEl>
                                          <p:spTgt spid="8"/>
                                        </p:tgtEl>
                                        <p:attrNameLst>
                                          <p:attrName>ppt_h</p:attrName>
                                        </p:attrNameLst>
                                      </p:cBhvr>
                                      <p:tavLst>
                                        <p:tav tm="0">
                                          <p:val>
                                            <p:strVal val="#ppt_h"/>
                                          </p:val>
                                        </p:tav>
                                        <p:tav tm="100000">
                                          <p:val>
                                            <p:strVal val="#ppt_h"/>
                                          </p:val>
                                        </p:tav>
                                      </p:tavLst>
                                    </p:anim>
                                  </p:childTnLst>
                                </p:cTn>
                              </p:par>
                            </p:childTnLst>
                          </p:cTn>
                        </p:par>
                        <p:par>
                          <p:cTn id="22" fill="hold">
                            <p:stCondLst>
                              <p:cond delay="3000"/>
                            </p:stCondLst>
                            <p:childTnLst>
                              <p:par>
                                <p:cTn id="23" presetID="22" presetClass="entr" presetSubtype="1"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up)">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1+#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1+#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1+#ppt_w/2"/>
                                          </p:val>
                                        </p:tav>
                                        <p:tav tm="100000">
                                          <p:val>
                                            <p:strVal val="#ppt_x"/>
                                          </p:val>
                                        </p:tav>
                                      </p:tavLst>
                                    </p:anim>
                                    <p:anim calcmode="lin" valueType="num">
                                      <p:cBhvr additive="base">
                                        <p:cTn id="47"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1+#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0" grpId="0"/>
      <p:bldP spid="12" grpId="0"/>
      <p:bldP spid="22" grpId="0" bldLvl="0" animBg="1"/>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10082" y="3133452"/>
            <a:ext cx="3350030" cy="2549895"/>
            <a:chOff x="5342" y="5760"/>
            <a:chExt cx="8610" cy="3915"/>
          </a:xfrm>
        </p:grpSpPr>
        <p:cxnSp>
          <p:nvCxnSpPr>
            <p:cNvPr id="34" name="直接连接符 33"/>
            <p:cNvCxnSpPr/>
            <p:nvPr/>
          </p:nvCxnSpPr>
          <p:spPr>
            <a:xfrm>
              <a:off x="534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395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pic>
        <p:nvPicPr>
          <p:cNvPr id="5" name="图片 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889287" y="1783443"/>
            <a:ext cx="1760220" cy="1663065"/>
          </a:xfrm>
          <a:prstGeom prst="rect">
            <a:avLst/>
          </a:prstGeom>
        </p:spPr>
      </p:pic>
      <p:pic>
        <p:nvPicPr>
          <p:cNvPr id="8" name="图片 7"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988104" y="1955528"/>
            <a:ext cx="1842135" cy="1490980"/>
          </a:xfrm>
          <a:prstGeom prst="rect">
            <a:avLst/>
          </a:prstGeom>
        </p:spPr>
      </p:pic>
      <p:sp>
        <p:nvSpPr>
          <p:cNvPr id="25" name="TextBox 27"/>
          <p:cNvSpPr txBox="1"/>
          <p:nvPr/>
        </p:nvSpPr>
        <p:spPr>
          <a:xfrm>
            <a:off x="97605" y="3677660"/>
            <a:ext cx="3004185" cy="1200329"/>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丰富婴儿的生活内容，提供丰富的语言环境</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pic>
        <p:nvPicPr>
          <p:cNvPr id="9" name="图片 8"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58032" y="1969585"/>
            <a:ext cx="1842135" cy="1490980"/>
          </a:xfrm>
          <a:prstGeom prst="rect">
            <a:avLst/>
          </a:prstGeom>
        </p:spPr>
      </p:pic>
      <p:sp>
        <p:nvSpPr>
          <p:cNvPr id="10" name="TextBox 27"/>
          <p:cNvSpPr txBox="1"/>
          <p:nvPr/>
        </p:nvSpPr>
        <p:spPr>
          <a:xfrm>
            <a:off x="3434403" y="3677659"/>
            <a:ext cx="2488157" cy="1569660"/>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鼓励婴儿尝试发出新语音，并反复进行练习强化</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12" name="TextBox 27"/>
          <p:cNvSpPr txBox="1"/>
          <p:nvPr/>
        </p:nvSpPr>
        <p:spPr>
          <a:xfrm>
            <a:off x="6586505" y="3677659"/>
            <a:ext cx="2699317" cy="1200329"/>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在行动中伴随语言刺激，让婴儿学说话</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2" name="矩形 21"/>
          <p:cNvSpPr/>
          <p:nvPr/>
        </p:nvSpPr>
        <p:spPr>
          <a:xfrm>
            <a:off x="261075" y="280906"/>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TextBox 27"/>
          <p:cNvSpPr txBox="1"/>
          <p:nvPr/>
        </p:nvSpPr>
        <p:spPr>
          <a:xfrm>
            <a:off x="439957" y="702528"/>
            <a:ext cx="7156564" cy="461665"/>
          </a:xfrm>
          <a:prstGeom prst="rect">
            <a:avLst/>
          </a:prstGeom>
          <a:noFill/>
        </p:spPr>
        <p:txBody>
          <a:bodyPr wrap="square">
            <a:spAutoFit/>
          </a:bodyPr>
          <a:lstStyle/>
          <a:p>
            <a:pPr lvl="0" defTabSz="1828165">
              <a:defRPr/>
            </a:pPr>
            <a:r>
              <a:rPr lang="zh-CN" altLang="en-US" sz="2400" b="1" spc="600" dirty="0" smtClean="0">
                <a:solidFill>
                  <a:prstClr val="black">
                    <a:lumMod val="65000"/>
                    <a:lumOff val="35000"/>
                  </a:prstClr>
                </a:solidFill>
                <a:latin typeface="微软雅黑" panose="020B0503020204020204" charset="-122"/>
                <a:ea typeface="微软雅黑" panose="020B0503020204020204" charset="-122"/>
                <a:cs typeface="Oswald" charset="0"/>
              </a:rPr>
              <a:t>第二</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0—6</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个月婴儿的语言教育</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 name="矩形 1"/>
          <p:cNvSpPr/>
          <p:nvPr/>
        </p:nvSpPr>
        <p:spPr>
          <a:xfrm>
            <a:off x="1079100" y="1314955"/>
            <a:ext cx="4610558" cy="461665"/>
          </a:xfrm>
          <a:prstGeom prst="rect">
            <a:avLst/>
          </a:prstGeom>
        </p:spPr>
        <p:txBody>
          <a:bodyPr wrap="none">
            <a:spAutoFit/>
          </a:bodyPr>
          <a:lstStyle/>
          <a:p>
            <a:r>
              <a:rPr lang="zh-CN" altLang="en-US" sz="2400" dirty="0"/>
              <a:t>二、 </a:t>
            </a:r>
            <a:r>
              <a:rPr lang="en-US" altLang="zh-CN" sz="2400" dirty="0"/>
              <a:t>10—12</a:t>
            </a:r>
            <a:r>
              <a:rPr lang="zh-CN" altLang="en-US" sz="2400" dirty="0"/>
              <a:t>个月婴儿的语言教育</a:t>
            </a:r>
          </a:p>
        </p:txBody>
      </p:sp>
      <p:grpSp>
        <p:nvGrpSpPr>
          <p:cNvPr id="14" name="组合 13"/>
          <p:cNvGrpSpPr/>
          <p:nvPr/>
        </p:nvGrpSpPr>
        <p:grpSpPr>
          <a:xfrm>
            <a:off x="6360112" y="3049046"/>
            <a:ext cx="3004185" cy="2634302"/>
            <a:chOff x="5342" y="5760"/>
            <a:chExt cx="8610" cy="3915"/>
          </a:xfrm>
        </p:grpSpPr>
        <p:cxnSp>
          <p:nvCxnSpPr>
            <p:cNvPr id="15" name="直接连接符 14"/>
            <p:cNvCxnSpPr/>
            <p:nvPr/>
          </p:nvCxnSpPr>
          <p:spPr>
            <a:xfrm>
              <a:off x="534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3952" y="5760"/>
              <a:ext cx="0" cy="3915"/>
            </a:xfrm>
            <a:prstGeom prst="line">
              <a:avLst/>
            </a:prstGeom>
            <a:ln w="3175" cap="rnd">
              <a:solidFill>
                <a:srgbClr val="F49B2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pic>
        <p:nvPicPr>
          <p:cNvPr id="17" name="图片 16"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898356" y="1776620"/>
            <a:ext cx="1760220" cy="1663065"/>
          </a:xfrm>
          <a:prstGeom prst="rect">
            <a:avLst/>
          </a:prstGeom>
        </p:spPr>
      </p:pic>
      <p:sp>
        <p:nvSpPr>
          <p:cNvPr id="18" name="TextBox 27"/>
          <p:cNvSpPr txBox="1"/>
          <p:nvPr/>
        </p:nvSpPr>
        <p:spPr>
          <a:xfrm>
            <a:off x="9618435" y="3581367"/>
            <a:ext cx="2515663" cy="1569660"/>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开展早期阅读，初步培养婴儿良好的阅读习惯</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Tree>
    <p:extLst>
      <p:ext uri="{BB962C8B-B14F-4D97-AF65-F5344CB8AC3E}">
        <p14:creationId xmlns:p14="http://schemas.microsoft.com/office/powerpoint/2010/main" val="1785333747"/>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ppt_w</p:attrName>
                                        </p:attrNameLst>
                                      </p:cBhvr>
                                      <p:tavLst>
                                        <p:tav tm="0" fmla="#ppt_w*sin(2.5*pi*$)">
                                          <p:val>
                                            <p:fltVal val="0"/>
                                          </p:val>
                                        </p:tav>
                                        <p:tav tm="100000">
                                          <p:val>
                                            <p:fltVal val="1"/>
                                          </p:val>
                                        </p:tav>
                                      </p:tavLst>
                                    </p:anim>
                                    <p:anim calcmode="lin" valueType="num">
                                      <p:cBhvr>
                                        <p:cTn id="9" dur="1000" fill="hold"/>
                                        <p:tgtEl>
                                          <p:spTgt spid="9"/>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ppt_w</p:attrName>
                                        </p:attrNameLst>
                                      </p:cBhvr>
                                      <p:tavLst>
                                        <p:tav tm="0" fmla="#ppt_w*sin(2.5*pi*$)">
                                          <p:val>
                                            <p:fltVal val="0"/>
                                          </p:val>
                                        </p:tav>
                                        <p:tav tm="100000">
                                          <p:val>
                                            <p:fltVal val="1"/>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childTnLst>
                                </p:cTn>
                              </p:par>
                            </p:childTnLst>
                          </p:cTn>
                        </p:par>
                        <p:par>
                          <p:cTn id="16" fill="hold">
                            <p:stCondLst>
                              <p:cond delay="2000"/>
                            </p:stCondLst>
                            <p:childTnLst>
                              <p:par>
                                <p:cTn id="17" presetID="45"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ppt_w</p:attrName>
                                        </p:attrNameLst>
                                      </p:cBhvr>
                                      <p:tavLst>
                                        <p:tav tm="0" fmla="#ppt_w*sin(2.5*pi*$)">
                                          <p:val>
                                            <p:fltVal val="0"/>
                                          </p:val>
                                        </p:tav>
                                        <p:tav tm="100000">
                                          <p:val>
                                            <p:fltVal val="1"/>
                                          </p:val>
                                        </p:tav>
                                      </p:tavLst>
                                    </p:anim>
                                    <p:anim calcmode="lin" valueType="num">
                                      <p:cBhvr>
                                        <p:cTn id="21" dur="1000" fill="hold"/>
                                        <p:tgtEl>
                                          <p:spTgt spid="8"/>
                                        </p:tgtEl>
                                        <p:attrNameLst>
                                          <p:attrName>ppt_h</p:attrName>
                                        </p:attrNameLst>
                                      </p:cBhvr>
                                      <p:tavLst>
                                        <p:tav tm="0">
                                          <p:val>
                                            <p:strVal val="#ppt_h"/>
                                          </p:val>
                                        </p:tav>
                                        <p:tav tm="100000">
                                          <p:val>
                                            <p:strVal val="#ppt_h"/>
                                          </p:val>
                                        </p:tav>
                                      </p:tavLst>
                                    </p:anim>
                                  </p:childTnLst>
                                </p:cTn>
                              </p:par>
                            </p:childTnLst>
                          </p:cTn>
                        </p:par>
                        <p:par>
                          <p:cTn id="22" fill="hold">
                            <p:stCondLst>
                              <p:cond delay="3000"/>
                            </p:stCondLst>
                            <p:childTnLst>
                              <p:par>
                                <p:cTn id="23" presetID="22" presetClass="entr" presetSubtype="1"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up)">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1+#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1+#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1+#ppt_w/2"/>
                                          </p:val>
                                        </p:tav>
                                        <p:tav tm="100000">
                                          <p:val>
                                            <p:strVal val="#ppt_x"/>
                                          </p:val>
                                        </p:tav>
                                      </p:tavLst>
                                    </p:anim>
                                    <p:anim calcmode="lin" valueType="num">
                                      <p:cBhvr additive="base">
                                        <p:cTn id="47"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1+#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childTnLst>
                          </p:cTn>
                        </p:par>
                        <p:par>
                          <p:cTn id="54" fill="hold">
                            <p:stCondLst>
                              <p:cond delay="500"/>
                            </p:stCondLst>
                            <p:childTnLst>
                              <p:par>
                                <p:cTn id="55" presetID="22" presetClass="entr" presetSubtype="1" fill="hold"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up)">
                                      <p:cBhvr>
                                        <p:cTn id="57" dur="500"/>
                                        <p:tgtEl>
                                          <p:spTgt spid="14"/>
                                        </p:tgtEl>
                                      </p:cBhvr>
                                    </p:animEffect>
                                  </p:childTnLst>
                                </p:cTn>
                              </p:par>
                            </p:childTnLst>
                          </p:cTn>
                        </p:par>
                        <p:par>
                          <p:cTn id="58" fill="hold">
                            <p:stCondLst>
                              <p:cond delay="1000"/>
                            </p:stCondLst>
                            <p:childTnLst>
                              <p:par>
                                <p:cTn id="59" presetID="45" presetClass="entr" presetSubtype="0"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ppt_w</p:attrName>
                                        </p:attrNameLst>
                                      </p:cBhvr>
                                      <p:tavLst>
                                        <p:tav tm="0" fmla="#ppt_w*sin(2.5*pi*$)">
                                          <p:val>
                                            <p:fltVal val="0"/>
                                          </p:val>
                                        </p:tav>
                                        <p:tav tm="100000">
                                          <p:val>
                                            <p:fltVal val="1"/>
                                          </p:val>
                                        </p:tav>
                                      </p:tavLst>
                                    </p:anim>
                                    <p:anim calcmode="lin" valueType="num">
                                      <p:cBhvr>
                                        <p:cTn id="63" dur="10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2"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1+#ppt_w/2"/>
                                          </p:val>
                                        </p:tav>
                                        <p:tav tm="100000">
                                          <p:val>
                                            <p:strVal val="#ppt_x"/>
                                          </p:val>
                                        </p:tav>
                                      </p:tavLst>
                                    </p:anim>
                                    <p:anim calcmode="lin" valueType="num">
                                      <p:cBhvr additive="base">
                                        <p:cTn id="69"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0" grpId="0"/>
      <p:bldP spid="12" grpId="0"/>
      <p:bldP spid="22" grpId="0" bldLvl="0" animBg="1"/>
      <p:bldP spid="23"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íṥlïḑè"/>
          <p:cNvSpPr/>
          <p:nvPr/>
        </p:nvSpPr>
        <p:spPr>
          <a:xfrm>
            <a:off x="4528771" y="2327804"/>
            <a:ext cx="3329940" cy="407543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dirty="0">
              <a:ln>
                <a:noFill/>
              </a:ln>
              <a:solidFill>
                <a:srgbClr val="BD374A"/>
              </a:solidFill>
              <a:effectLst/>
              <a:uLnTx/>
              <a:uFillTx/>
              <a:latin typeface="Calibri"/>
              <a:ea typeface="+mn-ea"/>
              <a:cs typeface="+mn-cs"/>
            </a:endParaRPr>
          </a:p>
        </p:txBody>
      </p:sp>
      <p:sp>
        <p:nvSpPr>
          <p:cNvPr id="26" name="îŝļîḍe"/>
          <p:cNvSpPr/>
          <p:nvPr/>
        </p:nvSpPr>
        <p:spPr>
          <a:xfrm>
            <a:off x="1449021" y="2894554"/>
            <a:ext cx="3015615" cy="3046730"/>
          </a:xfrm>
          <a:prstGeom prst="rect">
            <a:avLst/>
          </a:prstGeom>
          <a:solidFill>
            <a:srgbClr val="B3BC7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altLang="zh-CN" sz="1100" b="1" i="0" u="none" strike="noStrike" kern="1200" cap="none" spc="0" normalizeH="0" baseline="0" noProof="0" dirty="0">
              <a:ln>
                <a:noFill/>
              </a:ln>
              <a:solidFill>
                <a:srgbClr val="000000"/>
              </a:solidFill>
              <a:effectLst/>
              <a:uLnTx/>
              <a:uFillTx/>
              <a:latin typeface="Calibri"/>
              <a:ea typeface="宋体" panose="02010600030101010101" pitchFamily="2" charset="-122"/>
              <a:cs typeface="+mn-cs"/>
            </a:endParaRPr>
          </a:p>
        </p:txBody>
      </p:sp>
      <p:sp>
        <p:nvSpPr>
          <p:cNvPr id="25" name="ïṣļíḑé"/>
          <p:cNvSpPr/>
          <p:nvPr/>
        </p:nvSpPr>
        <p:spPr>
          <a:xfrm>
            <a:off x="7783781" y="2894554"/>
            <a:ext cx="3015615" cy="3046730"/>
          </a:xfrm>
          <a:prstGeom prst="rect">
            <a:avLst/>
          </a:prstGeom>
          <a:solidFill>
            <a:srgbClr val="B3BC7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altLang="zh-CN" sz="1100" b="1" i="0" u="none" strike="noStrike" kern="1200" cap="none" spc="0" normalizeH="0" baseline="0" noProof="0" dirty="0">
              <a:ln>
                <a:noFill/>
              </a:ln>
              <a:solidFill>
                <a:srgbClr val="000000"/>
              </a:solidFill>
              <a:effectLst/>
              <a:uLnTx/>
              <a:uFillTx/>
              <a:latin typeface="Calibri"/>
              <a:ea typeface="宋体" panose="02010600030101010101" pitchFamily="2" charset="-122"/>
              <a:cs typeface="+mn-cs"/>
            </a:endParaRPr>
          </a:p>
        </p:txBody>
      </p:sp>
      <p:sp>
        <p:nvSpPr>
          <p:cNvPr id="4" name="TextBox 27"/>
          <p:cNvSpPr txBox="1"/>
          <p:nvPr/>
        </p:nvSpPr>
        <p:spPr>
          <a:xfrm>
            <a:off x="1613486" y="3786729"/>
            <a:ext cx="3004185" cy="461665"/>
          </a:xfrm>
          <a:prstGeom prst="rect">
            <a:avLst/>
          </a:prstGeom>
          <a:noFill/>
        </p:spPr>
        <p:txBody>
          <a:bodyPr wrap="square">
            <a:spAutoFit/>
          </a:bodyPr>
          <a:lstStyle/>
          <a:p>
            <a:pPr lvl="0" defTabSz="1828165">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镜子</a:t>
            </a: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游戏</a:t>
            </a:r>
          </a:p>
        </p:txBody>
      </p:sp>
      <p:sp>
        <p:nvSpPr>
          <p:cNvPr id="5" name="TextBox 29"/>
          <p:cNvSpPr txBox="1"/>
          <p:nvPr/>
        </p:nvSpPr>
        <p:spPr>
          <a:xfrm>
            <a:off x="1613486" y="4379184"/>
            <a:ext cx="2771775" cy="1200329"/>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成人可以抱着婴儿或让婴儿坐在镜子前面，告诉他们镜子里的人是</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谁。</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6" name="矩形 5"/>
          <p:cNvSpPr/>
          <p:nvPr/>
        </p:nvSpPr>
        <p:spPr>
          <a:xfrm>
            <a:off x="1746836" y="3576544"/>
            <a:ext cx="1127760" cy="99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a:ea typeface="宋体" panose="02010600030101010101" pitchFamily="2" charset="-122"/>
              <a:cs typeface="+mn-cs"/>
            </a:endParaRPr>
          </a:p>
        </p:txBody>
      </p:sp>
      <p:sp>
        <p:nvSpPr>
          <p:cNvPr id="7" name="TextBox 27"/>
          <p:cNvSpPr txBox="1"/>
          <p:nvPr/>
        </p:nvSpPr>
        <p:spPr>
          <a:xfrm>
            <a:off x="4744036" y="3083149"/>
            <a:ext cx="3004185" cy="460375"/>
          </a:xfrm>
          <a:prstGeom prst="rect">
            <a:avLst/>
          </a:prstGeom>
          <a:noFill/>
        </p:spPr>
        <p:txBody>
          <a:bodyPr wrap="square">
            <a:spAutoFit/>
          </a:bodyPr>
          <a:lstStyle/>
          <a:p>
            <a:pPr lvl="0" defTabSz="1828165">
              <a:defRPr/>
            </a:pP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指认物体</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8" name="TextBox 29"/>
          <p:cNvSpPr txBox="1"/>
          <p:nvPr/>
        </p:nvSpPr>
        <p:spPr>
          <a:xfrm>
            <a:off x="4744036" y="3675604"/>
            <a:ext cx="2771775" cy="1526187"/>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把一些玩具和物品放在孩子面前，边拿取物品边指认物品，并发出“指令”。</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10" name="矩形 9"/>
          <p:cNvSpPr/>
          <p:nvPr/>
        </p:nvSpPr>
        <p:spPr>
          <a:xfrm>
            <a:off x="4877386" y="2872964"/>
            <a:ext cx="1127760" cy="99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a:ea typeface="宋体" panose="02010600030101010101" pitchFamily="2" charset="-122"/>
              <a:cs typeface="+mn-cs"/>
            </a:endParaRPr>
          </a:p>
        </p:txBody>
      </p:sp>
      <p:sp>
        <p:nvSpPr>
          <p:cNvPr id="12" name="TextBox 27"/>
          <p:cNvSpPr txBox="1"/>
          <p:nvPr/>
        </p:nvSpPr>
        <p:spPr>
          <a:xfrm>
            <a:off x="7877761" y="3786729"/>
            <a:ext cx="3004185" cy="461665"/>
          </a:xfrm>
          <a:prstGeom prst="rect">
            <a:avLst/>
          </a:prstGeom>
          <a:noFill/>
        </p:spPr>
        <p:txBody>
          <a:bodyPr wrap="square">
            <a:spAutoFit/>
          </a:bodyPr>
          <a:lstStyle/>
          <a:p>
            <a:pPr lvl="0" defTabSz="1828165">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看</a:t>
            </a: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图片及照片</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13" name="TextBox 29"/>
          <p:cNvSpPr txBox="1"/>
          <p:nvPr/>
        </p:nvSpPr>
        <p:spPr>
          <a:xfrm>
            <a:off x="7894271" y="4332760"/>
            <a:ext cx="2771775" cy="1526187"/>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成人抱着孩子看大挂图，指着图片说出名称，然后让孩子用小手去拍拍图片中的物体。</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14" name="矩形 13"/>
          <p:cNvSpPr/>
          <p:nvPr/>
        </p:nvSpPr>
        <p:spPr>
          <a:xfrm>
            <a:off x="8011111" y="3576544"/>
            <a:ext cx="1127760" cy="990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a:ea typeface="宋体" panose="02010600030101010101" pitchFamily="2" charset="-122"/>
              <a:cs typeface="+mn-cs"/>
            </a:endParaRPr>
          </a:p>
        </p:txBody>
      </p:sp>
      <p:pic>
        <p:nvPicPr>
          <p:cNvPr id="15" name="图片 1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426921" y="2422114"/>
            <a:ext cx="1059180" cy="1000760"/>
          </a:xfrm>
          <a:prstGeom prst="rect">
            <a:avLst/>
          </a:prstGeom>
        </p:spPr>
      </p:pic>
      <p:pic>
        <p:nvPicPr>
          <p:cNvPr id="16" name="图片 15"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733741" y="2354804"/>
            <a:ext cx="1059180" cy="1000760"/>
          </a:xfrm>
          <a:prstGeom prst="rect">
            <a:avLst/>
          </a:prstGeom>
        </p:spPr>
      </p:pic>
      <p:pic>
        <p:nvPicPr>
          <p:cNvPr id="17" name="图片 16"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363796" y="1235244"/>
            <a:ext cx="1531620" cy="1447165"/>
          </a:xfrm>
          <a:prstGeom prst="rect">
            <a:avLst/>
          </a:prstGeom>
        </p:spPr>
      </p:pic>
      <p:sp>
        <p:nvSpPr>
          <p:cNvPr id="29" name="矩形 28"/>
          <p:cNvSpPr/>
          <p:nvPr/>
        </p:nvSpPr>
        <p:spPr>
          <a:xfrm>
            <a:off x="261075" y="280906"/>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TextBox 27"/>
          <p:cNvSpPr txBox="1"/>
          <p:nvPr/>
        </p:nvSpPr>
        <p:spPr>
          <a:xfrm>
            <a:off x="439957" y="702528"/>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第三节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个月婴儿的语言游戏</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31" name="矩形 30"/>
          <p:cNvSpPr/>
          <p:nvPr/>
        </p:nvSpPr>
        <p:spPr>
          <a:xfrm>
            <a:off x="1070676" y="1235244"/>
            <a:ext cx="4286751" cy="461665"/>
          </a:xfrm>
          <a:prstGeom prst="rect">
            <a:avLst/>
          </a:prstGeom>
        </p:spPr>
        <p:txBody>
          <a:bodyPr wrap="none">
            <a:spAutoFit/>
          </a:bodyPr>
          <a:lstStyle/>
          <a:p>
            <a:r>
              <a:rPr lang="zh-CN" altLang="en-US" sz="2400" dirty="0"/>
              <a:t>一、 </a:t>
            </a:r>
            <a:r>
              <a:rPr lang="en-US" altLang="zh-CN" sz="2400" dirty="0"/>
              <a:t>7—9</a:t>
            </a:r>
            <a:r>
              <a:rPr lang="zh-CN" altLang="en-US" sz="2400" dirty="0"/>
              <a:t>个月婴儿的语言游戏</a:t>
            </a:r>
          </a:p>
        </p:txBody>
      </p:sp>
    </p:spTree>
    <p:extLst>
      <p:ext uri="{BB962C8B-B14F-4D97-AF65-F5344CB8AC3E}">
        <p14:creationId xmlns:p14="http://schemas.microsoft.com/office/powerpoint/2010/main" val="1093636617"/>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ppt_w</p:attrName>
                                        </p:attrNameLst>
                                      </p:cBhvr>
                                      <p:tavLst>
                                        <p:tav tm="0" fmla="#ppt_w*sin(2.5*pi*$)">
                                          <p:val>
                                            <p:fltVal val="0"/>
                                          </p:val>
                                        </p:tav>
                                        <p:tav tm="100000">
                                          <p:val>
                                            <p:fltVal val="1"/>
                                          </p:val>
                                        </p:tav>
                                      </p:tavLst>
                                    </p:anim>
                                    <p:anim calcmode="lin" valueType="num">
                                      <p:cBhvr>
                                        <p:cTn id="9" dur="1000" fill="hold"/>
                                        <p:tgtEl>
                                          <p:spTgt spid="15"/>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ppt_w</p:attrName>
                                        </p:attrNameLst>
                                      </p:cBhvr>
                                      <p:tavLst>
                                        <p:tav tm="0" fmla="#ppt_w*sin(2.5*pi*$)">
                                          <p:val>
                                            <p:fltVal val="0"/>
                                          </p:val>
                                        </p:tav>
                                        <p:tav tm="100000">
                                          <p:val>
                                            <p:fltVal val="1"/>
                                          </p:val>
                                        </p:tav>
                                      </p:tavLst>
                                    </p:anim>
                                    <p:anim calcmode="lin" valueType="num">
                                      <p:cBhvr>
                                        <p:cTn id="14" dur="1000" fill="hold"/>
                                        <p:tgtEl>
                                          <p:spTgt spid="17"/>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ppt_w</p:attrName>
                                        </p:attrNameLst>
                                      </p:cBhvr>
                                      <p:tavLst>
                                        <p:tav tm="0" fmla="#ppt_w*sin(2.5*pi*$)">
                                          <p:val>
                                            <p:fltVal val="0"/>
                                          </p:val>
                                        </p:tav>
                                        <p:tav tm="100000">
                                          <p:val>
                                            <p:fltVal val="1"/>
                                          </p:val>
                                        </p:tav>
                                      </p:tavLst>
                                    </p:anim>
                                    <p:anim calcmode="lin" valueType="num">
                                      <p:cBhvr>
                                        <p:cTn id="19" dur="1000" fill="hold"/>
                                        <p:tgtEl>
                                          <p:spTgt spid="16"/>
                                        </p:tgtEl>
                                        <p:attrNameLst>
                                          <p:attrName>ppt_h</p:attrName>
                                        </p:attrNameLst>
                                      </p:cBhvr>
                                      <p:tavLst>
                                        <p:tav tm="0">
                                          <p:val>
                                            <p:strVal val="#ppt_h"/>
                                          </p:val>
                                        </p:tav>
                                        <p:tav tm="100000">
                                          <p:val>
                                            <p:strVal val="#ppt_h"/>
                                          </p:val>
                                        </p:tav>
                                      </p:tavLst>
                                    </p:anim>
                                  </p:childTnLst>
                                </p:cTn>
                              </p:par>
                              <p:par>
                                <p:cTn id="20" presetID="22" presetClass="entr" presetSubtype="4"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down)">
                                      <p:cBhvr>
                                        <p:cTn id="22" dur="500"/>
                                        <p:tgtEl>
                                          <p:spTgt spid="2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down)">
                                      <p:cBhvr>
                                        <p:cTn id="25" dur="500"/>
                                        <p:tgtEl>
                                          <p:spTgt spid="2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5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1+#ppt_w/2"/>
                                          </p:val>
                                        </p:tav>
                                        <p:tav tm="100000">
                                          <p:val>
                                            <p:strVal val="#ppt_x"/>
                                          </p:val>
                                        </p:tav>
                                      </p:tavLst>
                                    </p:anim>
                                    <p:anim calcmode="lin" valueType="num">
                                      <p:cBhvr additive="base">
                                        <p:cTn id="34" dur="500" fill="hold"/>
                                        <p:tgtEl>
                                          <p:spTgt spid="4"/>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1+#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1+#ppt_w/2"/>
                                          </p:val>
                                        </p:tav>
                                        <p:tav tm="100000">
                                          <p:val>
                                            <p:strVal val="#ppt_x"/>
                                          </p:val>
                                        </p:tav>
                                      </p:tavLst>
                                    </p:anim>
                                    <p:anim calcmode="lin" valueType="num">
                                      <p:cBhvr additive="base">
                                        <p:cTn id="4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1+#ppt_w/2"/>
                                          </p:val>
                                        </p:tav>
                                        <p:tav tm="100000">
                                          <p:val>
                                            <p:strVal val="#ppt_x"/>
                                          </p:val>
                                        </p:tav>
                                      </p:tavLst>
                                    </p:anim>
                                    <p:anim calcmode="lin" valueType="num">
                                      <p:cBhvr additive="base">
                                        <p:cTn id="48" dur="500" fill="hold"/>
                                        <p:tgtEl>
                                          <p:spTgt spid="7"/>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1+#ppt_w/2"/>
                                          </p:val>
                                        </p:tav>
                                        <p:tav tm="100000">
                                          <p:val>
                                            <p:strVal val="#ppt_x"/>
                                          </p:val>
                                        </p:tav>
                                      </p:tavLst>
                                    </p:anim>
                                    <p:anim calcmode="lin" valueType="num">
                                      <p:cBhvr additive="base">
                                        <p:cTn id="52" dur="500" fill="hold"/>
                                        <p:tgtEl>
                                          <p:spTgt spid="8"/>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1+#ppt_w/2"/>
                                          </p:val>
                                        </p:tav>
                                        <p:tav tm="100000">
                                          <p:val>
                                            <p:strVal val="#ppt_x"/>
                                          </p:val>
                                        </p:tav>
                                      </p:tavLst>
                                    </p:anim>
                                    <p:anim calcmode="lin" valueType="num">
                                      <p:cBhvr additive="base">
                                        <p:cTn id="5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1+#ppt_w/2"/>
                                          </p:val>
                                        </p:tav>
                                        <p:tav tm="100000">
                                          <p:val>
                                            <p:strVal val="#ppt_x"/>
                                          </p:val>
                                        </p:tav>
                                      </p:tavLst>
                                    </p:anim>
                                    <p:anim calcmode="lin" valueType="num">
                                      <p:cBhvr additive="base">
                                        <p:cTn id="62" dur="500" fill="hold"/>
                                        <p:tgtEl>
                                          <p:spTgt spid="12"/>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1+#ppt_w/2"/>
                                          </p:val>
                                        </p:tav>
                                        <p:tav tm="100000">
                                          <p:val>
                                            <p:strVal val="#ppt_x"/>
                                          </p:val>
                                        </p:tav>
                                      </p:tavLst>
                                    </p:anim>
                                    <p:anim calcmode="lin" valueType="num">
                                      <p:cBhvr additive="base">
                                        <p:cTn id="66" dur="50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1+#ppt_w/2"/>
                                          </p:val>
                                        </p:tav>
                                        <p:tav tm="100000">
                                          <p:val>
                                            <p:strVal val="#ppt_x"/>
                                          </p:val>
                                        </p:tav>
                                      </p:tavLst>
                                    </p:anim>
                                    <p:anim calcmode="lin" valueType="num">
                                      <p:cBhvr additive="base">
                                        <p:cTn id="70" dur="500" fill="hold"/>
                                        <p:tgtEl>
                                          <p:spTgt spid="14"/>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additive="base">
                                        <p:cTn id="73" dur="500" fill="hold"/>
                                        <p:tgtEl>
                                          <p:spTgt spid="29"/>
                                        </p:tgtEl>
                                        <p:attrNameLst>
                                          <p:attrName>ppt_x</p:attrName>
                                        </p:attrNameLst>
                                      </p:cBhvr>
                                      <p:tavLst>
                                        <p:tav tm="0">
                                          <p:val>
                                            <p:strVal val="1+#ppt_w/2"/>
                                          </p:val>
                                        </p:tav>
                                        <p:tav tm="100000">
                                          <p:val>
                                            <p:strVal val="#ppt_x"/>
                                          </p:val>
                                        </p:tav>
                                      </p:tavLst>
                                    </p:anim>
                                    <p:anim calcmode="lin" valueType="num">
                                      <p:cBhvr additive="base">
                                        <p:cTn id="7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30"/>
                                        </p:tgtEl>
                                        <p:attrNameLst>
                                          <p:attrName>style.visibility</p:attrName>
                                        </p:attrNameLst>
                                      </p:cBhvr>
                                      <p:to>
                                        <p:strVal val="visible"/>
                                      </p:to>
                                    </p:set>
                                    <p:anim calcmode="lin" valueType="num">
                                      <p:cBhvr additive="base">
                                        <p:cTn id="79" dur="500" fill="hold"/>
                                        <p:tgtEl>
                                          <p:spTgt spid="30"/>
                                        </p:tgtEl>
                                        <p:attrNameLst>
                                          <p:attrName>ppt_x</p:attrName>
                                        </p:attrNameLst>
                                      </p:cBhvr>
                                      <p:tavLst>
                                        <p:tav tm="0">
                                          <p:val>
                                            <p:strVal val="1+#ppt_w/2"/>
                                          </p:val>
                                        </p:tav>
                                        <p:tav tm="100000">
                                          <p:val>
                                            <p:strVal val="#ppt_x"/>
                                          </p:val>
                                        </p:tav>
                                      </p:tavLst>
                                    </p:anim>
                                    <p:anim calcmode="lin" valueType="num">
                                      <p:cBhvr additive="base">
                                        <p:cTn id="8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5" grpId="0" animBg="1"/>
      <p:bldP spid="4" grpId="0"/>
      <p:bldP spid="5" grpId="0"/>
      <p:bldP spid="6" grpId="0" bldLvl="0" animBg="1"/>
      <p:bldP spid="7" grpId="0"/>
      <p:bldP spid="8" grpId="0"/>
      <p:bldP spid="10" grpId="0" bldLvl="0" animBg="1"/>
      <p:bldP spid="12" grpId="0"/>
      <p:bldP spid="13" grpId="0"/>
      <p:bldP spid="14" grpId="0" bldLvl="0" animBg="1"/>
      <p:bldP spid="29" grpId="0" bldLvl="0" animBg="1"/>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íṥlïḑè"/>
          <p:cNvSpPr/>
          <p:nvPr/>
        </p:nvSpPr>
        <p:spPr>
          <a:xfrm>
            <a:off x="1738603" y="1828935"/>
            <a:ext cx="8296275" cy="2244725"/>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dirty="0">
              <a:ln>
                <a:noFill/>
              </a:ln>
              <a:solidFill>
                <a:srgbClr val="BD374A"/>
              </a:solidFill>
              <a:effectLst/>
              <a:uLnTx/>
              <a:uFillTx/>
              <a:latin typeface="Calibri"/>
              <a:ea typeface="+mn-ea"/>
              <a:cs typeface="+mn-cs"/>
            </a:endParaRPr>
          </a:p>
        </p:txBody>
      </p:sp>
      <p:sp>
        <p:nvSpPr>
          <p:cNvPr id="26" name="îŝļîḍe"/>
          <p:cNvSpPr/>
          <p:nvPr/>
        </p:nvSpPr>
        <p:spPr>
          <a:xfrm>
            <a:off x="1738603" y="4494349"/>
            <a:ext cx="8296275" cy="2245360"/>
          </a:xfrm>
          <a:prstGeom prst="rect">
            <a:avLst/>
          </a:prstGeom>
          <a:solidFill>
            <a:srgbClr val="B3BC7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en-US" altLang="zh-CN" sz="1100" b="1" i="0" u="none" strike="noStrike" kern="1200" cap="none" spc="0" normalizeH="0" baseline="0" noProof="0" dirty="0">
              <a:ln>
                <a:noFill/>
              </a:ln>
              <a:solidFill>
                <a:srgbClr val="000000"/>
              </a:solidFill>
              <a:effectLst/>
              <a:uLnTx/>
              <a:uFillTx/>
              <a:latin typeface="Calibri"/>
              <a:ea typeface="宋体" panose="02010600030101010101" pitchFamily="2" charset="-122"/>
              <a:cs typeface="+mn-cs"/>
            </a:endParaRPr>
          </a:p>
        </p:txBody>
      </p:sp>
      <p:pic>
        <p:nvPicPr>
          <p:cNvPr id="4" name="图片 3"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01021" y="3658339"/>
            <a:ext cx="1531620" cy="1447165"/>
          </a:xfrm>
          <a:prstGeom prst="rect">
            <a:avLst/>
          </a:prstGeom>
        </p:spPr>
      </p:pic>
      <p:sp>
        <p:nvSpPr>
          <p:cNvPr id="25" name="TextBox 27"/>
          <p:cNvSpPr txBox="1"/>
          <p:nvPr/>
        </p:nvSpPr>
        <p:spPr>
          <a:xfrm>
            <a:off x="1978349" y="1985526"/>
            <a:ext cx="4276725" cy="460375"/>
          </a:xfrm>
          <a:prstGeom prst="rect">
            <a:avLst/>
          </a:prstGeom>
          <a:noFill/>
        </p:spPr>
        <p:txBody>
          <a:bodyPr wrap="square">
            <a:spAutoFit/>
          </a:bodyPr>
          <a:lstStyle/>
          <a:p>
            <a:pPr lvl="0" defTabSz="1828165">
              <a:defRPr/>
            </a:pP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打电话</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5" name="TextBox 29"/>
          <p:cNvSpPr txBox="1"/>
          <p:nvPr/>
        </p:nvSpPr>
        <p:spPr>
          <a:xfrm>
            <a:off x="2186396" y="2385665"/>
            <a:ext cx="6338626" cy="461665"/>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让孩子拿着电话打电话，成人在旁边配合孩子一起说话。</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22" name="矩形 21"/>
          <p:cNvSpPr/>
          <p:nvPr/>
        </p:nvSpPr>
        <p:spPr>
          <a:xfrm>
            <a:off x="261075" y="280906"/>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TextBox 27"/>
          <p:cNvSpPr txBox="1"/>
          <p:nvPr/>
        </p:nvSpPr>
        <p:spPr>
          <a:xfrm>
            <a:off x="538431" y="771004"/>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第三节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个月婴儿的语言游戏</a:t>
            </a:r>
          </a:p>
        </p:txBody>
      </p:sp>
      <p:sp>
        <p:nvSpPr>
          <p:cNvPr id="24" name="矩形 23"/>
          <p:cNvSpPr/>
          <p:nvPr/>
        </p:nvSpPr>
        <p:spPr>
          <a:xfrm>
            <a:off x="1169150" y="1303720"/>
            <a:ext cx="4610558" cy="461665"/>
          </a:xfrm>
          <a:prstGeom prst="rect">
            <a:avLst/>
          </a:prstGeom>
        </p:spPr>
        <p:txBody>
          <a:bodyPr wrap="none">
            <a:spAutoFit/>
          </a:bodyPr>
          <a:lstStyle/>
          <a:p>
            <a:r>
              <a:rPr lang="zh-CN" altLang="en-US" sz="2400" dirty="0"/>
              <a:t>二、 </a:t>
            </a:r>
            <a:r>
              <a:rPr lang="en-US" altLang="zh-CN" sz="2400" dirty="0"/>
              <a:t>10—12</a:t>
            </a:r>
            <a:r>
              <a:rPr lang="zh-CN" altLang="en-US" sz="2400" dirty="0"/>
              <a:t>个月婴儿的语言游戏</a:t>
            </a:r>
          </a:p>
        </p:txBody>
      </p:sp>
      <p:sp>
        <p:nvSpPr>
          <p:cNvPr id="28" name="TextBox 27"/>
          <p:cNvSpPr txBox="1"/>
          <p:nvPr/>
        </p:nvSpPr>
        <p:spPr>
          <a:xfrm>
            <a:off x="1978349" y="2892927"/>
            <a:ext cx="4276725" cy="460375"/>
          </a:xfrm>
          <a:prstGeom prst="rect">
            <a:avLst/>
          </a:prstGeom>
          <a:noFill/>
        </p:spPr>
        <p:txBody>
          <a:bodyPr wrap="square">
            <a:spAutoFit/>
          </a:bodyPr>
          <a:lstStyle/>
          <a:p>
            <a:pPr lvl="0" defTabSz="1828165">
              <a:defRPr/>
            </a:pP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听声音找</a:t>
            </a: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图片</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29" name="TextBox 29"/>
          <p:cNvSpPr txBox="1"/>
          <p:nvPr/>
        </p:nvSpPr>
        <p:spPr>
          <a:xfrm>
            <a:off x="2186396" y="3332576"/>
            <a:ext cx="7848482" cy="461665"/>
          </a:xfrm>
          <a:prstGeom prst="rect">
            <a:avLst/>
          </a:prstGeom>
          <a:noFill/>
        </p:spPr>
        <p:txBody>
          <a:bodyPr wrap="square">
            <a:spAutoFit/>
          </a:bodyPr>
          <a:lstStyle/>
          <a:p>
            <a:pPr lvl="0" defTabSz="1828165">
              <a:lnSpc>
                <a:spcPct val="150000"/>
              </a:lnSpc>
              <a:defRPr/>
            </a:pP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把图片</a:t>
            </a: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都放在孩子面前</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，念</a:t>
            </a: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出图片上物体的名称，让孩子把图片找出来。</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30" name="TextBox 27"/>
          <p:cNvSpPr txBox="1"/>
          <p:nvPr/>
        </p:nvSpPr>
        <p:spPr>
          <a:xfrm>
            <a:off x="2064653" y="4631292"/>
            <a:ext cx="4276725" cy="460375"/>
          </a:xfrm>
          <a:prstGeom prst="rect">
            <a:avLst/>
          </a:prstGeom>
          <a:noFill/>
        </p:spPr>
        <p:txBody>
          <a:bodyPr wrap="square">
            <a:spAutoFit/>
          </a:bodyPr>
          <a:lstStyle/>
          <a:p>
            <a:pPr lvl="0" defTabSz="1828165">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学</a:t>
            </a: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动物叫</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31" name="TextBox 29"/>
          <p:cNvSpPr txBox="1"/>
          <p:nvPr/>
        </p:nvSpPr>
        <p:spPr>
          <a:xfrm>
            <a:off x="2189621" y="5032721"/>
            <a:ext cx="8003319" cy="418191"/>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和孩子一起学一些小动物的叫声。</a:t>
            </a:r>
            <a:endParaRPr kumimoji="0" lang="zh-CN" altLang="en-US" sz="16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ontserrat Light" charset="0"/>
              <a:sym typeface="+mn-ea"/>
            </a:endParaRPr>
          </a:p>
        </p:txBody>
      </p:sp>
      <p:sp>
        <p:nvSpPr>
          <p:cNvPr id="32" name="TextBox 27"/>
          <p:cNvSpPr txBox="1"/>
          <p:nvPr/>
        </p:nvSpPr>
        <p:spPr>
          <a:xfrm>
            <a:off x="2064653" y="5538693"/>
            <a:ext cx="4276725" cy="460375"/>
          </a:xfrm>
          <a:prstGeom prst="rect">
            <a:avLst/>
          </a:prstGeom>
          <a:noFill/>
        </p:spPr>
        <p:txBody>
          <a:bodyPr wrap="square">
            <a:spAutoFit/>
          </a:bodyPr>
          <a:lstStyle/>
          <a:p>
            <a:pPr lvl="0" defTabSz="1828165">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妈妈</a:t>
            </a: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的小帮手</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33" name="TextBox 29"/>
          <p:cNvSpPr txBox="1"/>
          <p:nvPr/>
        </p:nvSpPr>
        <p:spPr>
          <a:xfrm>
            <a:off x="2232640" y="6001566"/>
            <a:ext cx="7960299" cy="461665"/>
          </a:xfrm>
          <a:prstGeom prst="rect">
            <a:avLst/>
          </a:prstGeom>
          <a:noFill/>
        </p:spPr>
        <p:txBody>
          <a:bodyPr wrap="square">
            <a:spAutoFit/>
          </a:bodyPr>
          <a:lstStyle/>
          <a:p>
            <a:pPr lvl="0" defTabSz="1828165">
              <a:lnSpc>
                <a:spcPct val="150000"/>
              </a:lnSpc>
              <a:defRPr/>
            </a:pP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孩子想拿一个物品</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，成人</a:t>
            </a: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把物品拿给</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孩子或让孩子</a:t>
            </a: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自己</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拿后</a:t>
            </a:r>
            <a:r>
              <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告诉他</a:t>
            </a:r>
            <a:r>
              <a:rPr lang="zh-CN" altLang="en-US" sz="1600" b="1" spc="3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rPr>
              <a:t>名称。</a:t>
            </a:r>
            <a:endParaRPr lang="zh-CN" altLang="en-US" sz="1600" b="1" spc="3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ontserrat Light" charset="0"/>
            </a:endParaRPr>
          </a:p>
        </p:txBody>
      </p:sp>
    </p:spTree>
    <p:extLst>
      <p:ext uri="{BB962C8B-B14F-4D97-AF65-F5344CB8AC3E}">
        <p14:creationId xmlns:p14="http://schemas.microsoft.com/office/powerpoint/2010/main" val="3011338405"/>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1+#ppt_w/2"/>
                                          </p:val>
                                        </p:tav>
                                        <p:tav tm="100000">
                                          <p:val>
                                            <p:strVal val="#ppt_x"/>
                                          </p:val>
                                        </p:tav>
                                      </p:tavLst>
                                    </p:anim>
                                    <p:anim calcmode="lin" valueType="num">
                                      <p:cBhvr additive="base">
                                        <p:cTn id="3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1+#ppt_w/2"/>
                                          </p:val>
                                        </p:tav>
                                        <p:tav tm="100000">
                                          <p:val>
                                            <p:strVal val="#ppt_x"/>
                                          </p:val>
                                        </p:tav>
                                      </p:tavLst>
                                    </p:anim>
                                    <p:anim calcmode="lin" valueType="num">
                                      <p:cBhvr additive="base">
                                        <p:cTn id="44" dur="500" fill="hold"/>
                                        <p:tgtEl>
                                          <p:spTgt spid="28"/>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fill="hold"/>
                                        <p:tgtEl>
                                          <p:spTgt spid="29"/>
                                        </p:tgtEl>
                                        <p:attrNameLst>
                                          <p:attrName>ppt_x</p:attrName>
                                        </p:attrNameLst>
                                      </p:cBhvr>
                                      <p:tavLst>
                                        <p:tav tm="0">
                                          <p:val>
                                            <p:strVal val="1+#ppt_w/2"/>
                                          </p:val>
                                        </p:tav>
                                        <p:tav tm="100000">
                                          <p:val>
                                            <p:strVal val="#ppt_x"/>
                                          </p:val>
                                        </p:tav>
                                      </p:tavLst>
                                    </p:anim>
                                    <p:anim calcmode="lin" valueType="num">
                                      <p:cBhvr additive="base">
                                        <p:cTn id="48"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1+#ppt_w/2"/>
                                          </p:val>
                                        </p:tav>
                                        <p:tav tm="100000">
                                          <p:val>
                                            <p:strVal val="#ppt_x"/>
                                          </p:val>
                                        </p:tav>
                                      </p:tavLst>
                                    </p:anim>
                                    <p:anim calcmode="lin" valueType="num">
                                      <p:cBhvr additive="base">
                                        <p:cTn id="54" dur="500" fill="hold"/>
                                        <p:tgtEl>
                                          <p:spTgt spid="30"/>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1+#ppt_w/2"/>
                                          </p:val>
                                        </p:tav>
                                        <p:tav tm="100000">
                                          <p:val>
                                            <p:strVal val="#ppt_x"/>
                                          </p:val>
                                        </p:tav>
                                      </p:tavLst>
                                    </p:anim>
                                    <p:anim calcmode="lin" valueType="num">
                                      <p:cBhvr additive="base">
                                        <p:cTn id="5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2" fill="hold" grpId="0" nodeType="click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1+#ppt_w/2"/>
                                          </p:val>
                                        </p:tav>
                                        <p:tav tm="100000">
                                          <p:val>
                                            <p:strVal val="#ppt_x"/>
                                          </p:val>
                                        </p:tav>
                                      </p:tavLst>
                                    </p:anim>
                                    <p:anim calcmode="lin" valueType="num">
                                      <p:cBhvr additive="base">
                                        <p:cTn id="64" dur="500" fill="hold"/>
                                        <p:tgtEl>
                                          <p:spTgt spid="3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fill="hold"/>
                                        <p:tgtEl>
                                          <p:spTgt spid="33"/>
                                        </p:tgtEl>
                                        <p:attrNameLst>
                                          <p:attrName>ppt_x</p:attrName>
                                        </p:attrNameLst>
                                      </p:cBhvr>
                                      <p:tavLst>
                                        <p:tav tm="0">
                                          <p:val>
                                            <p:strVal val="1+#ppt_w/2"/>
                                          </p:val>
                                        </p:tav>
                                        <p:tav tm="100000">
                                          <p:val>
                                            <p:strVal val="#ppt_x"/>
                                          </p:val>
                                        </p:tav>
                                      </p:tavLst>
                                    </p:anim>
                                    <p:anim calcmode="lin" valueType="num">
                                      <p:cBhvr additive="base">
                                        <p:cTn id="68"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5" grpId="0"/>
      <p:bldP spid="5" grpId="0"/>
      <p:bldP spid="22" grpId="0" bldLvl="0" animBg="1"/>
      <p:bldP spid="23" grpId="0"/>
      <p:bldP spid="28" grpId="0"/>
      <p:bldP spid="29" grpId="0"/>
      <p:bldP spid="30" grpId="0"/>
      <p:bldP spid="31" grpId="0"/>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61075" y="280906"/>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2" name="图片 1"/>
          <p:cNvPicPr>
            <a:picLocks noChangeAspect="1"/>
          </p:cNvPicPr>
          <p:nvPr/>
        </p:nvPicPr>
        <p:blipFill>
          <a:blip r:embed="rId3"/>
          <a:stretch>
            <a:fillRect/>
          </a:stretch>
        </p:blipFill>
        <p:spPr>
          <a:xfrm>
            <a:off x="1717348" y="1060502"/>
            <a:ext cx="8124720" cy="6072904"/>
          </a:xfrm>
          <a:prstGeom prst="rect">
            <a:avLst/>
          </a:prstGeom>
        </p:spPr>
      </p:pic>
      <p:sp>
        <p:nvSpPr>
          <p:cNvPr id="23" name="TextBox 27"/>
          <p:cNvSpPr txBox="1"/>
          <p:nvPr/>
        </p:nvSpPr>
        <p:spPr>
          <a:xfrm>
            <a:off x="538431" y="771004"/>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第三节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个月婴儿的语言游戏</a:t>
            </a:r>
          </a:p>
        </p:txBody>
      </p:sp>
      <p:sp>
        <p:nvSpPr>
          <p:cNvPr id="24" name="矩形 23"/>
          <p:cNvSpPr/>
          <p:nvPr/>
        </p:nvSpPr>
        <p:spPr>
          <a:xfrm>
            <a:off x="1169150" y="1303720"/>
            <a:ext cx="4610558" cy="461665"/>
          </a:xfrm>
          <a:prstGeom prst="rect">
            <a:avLst/>
          </a:prstGeom>
        </p:spPr>
        <p:txBody>
          <a:bodyPr wrap="none">
            <a:spAutoFit/>
          </a:bodyPr>
          <a:lstStyle/>
          <a:p>
            <a:r>
              <a:rPr lang="zh-CN" altLang="en-US" sz="2400" dirty="0"/>
              <a:t>二、 </a:t>
            </a:r>
            <a:r>
              <a:rPr lang="en-US" altLang="zh-CN" sz="2400" dirty="0"/>
              <a:t>10—12</a:t>
            </a:r>
            <a:r>
              <a:rPr lang="zh-CN" altLang="en-US" sz="2400" dirty="0"/>
              <a:t>个月婴儿的语言游戏</a:t>
            </a:r>
          </a:p>
        </p:txBody>
      </p:sp>
    </p:spTree>
    <p:extLst>
      <p:ext uri="{BB962C8B-B14F-4D97-AF65-F5344CB8AC3E}">
        <p14:creationId xmlns:p14="http://schemas.microsoft.com/office/powerpoint/2010/main" val="160028567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1+#ppt_w/2"/>
                                          </p:val>
                                        </p:tav>
                                        <p:tav tm="100000">
                                          <p:val>
                                            <p:strVal val="#ppt_x"/>
                                          </p:val>
                                        </p:tav>
                                      </p:tavLst>
                                    </p:anim>
                                    <p:anim calcmode="lin" valueType="num">
                                      <p:cBhvr additive="base">
                                        <p:cTn id="14"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4625" y="2541758"/>
            <a:ext cx="5309235" cy="3651250"/>
            <a:chOff x="8163" y="329"/>
            <a:chExt cx="8177" cy="5623"/>
          </a:xfrm>
        </p:grpSpPr>
        <p:pic>
          <p:nvPicPr>
            <p:cNvPr id="4" name="图片 3" descr="2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63" y="1774"/>
              <a:ext cx="5163" cy="4179"/>
            </a:xfrm>
            <a:prstGeom prst="rect">
              <a:avLst/>
            </a:prstGeom>
          </p:spPr>
        </p:pic>
        <p:pic>
          <p:nvPicPr>
            <p:cNvPr id="5" name="图片 4"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0294" y="329"/>
              <a:ext cx="4429" cy="4295"/>
            </a:xfrm>
            <a:prstGeom prst="ellipse">
              <a:avLst/>
            </a:prstGeom>
            <a:ln w="76200">
              <a:solidFill>
                <a:schemeClr val="bg1"/>
              </a:solidFill>
            </a:ln>
          </p:spPr>
        </p:pic>
        <p:pic>
          <p:nvPicPr>
            <p:cNvPr id="7" name="图片 6" descr="22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2788" y="2368"/>
              <a:ext cx="3552" cy="3585"/>
            </a:xfrm>
            <a:prstGeom prst="ellipse">
              <a:avLst/>
            </a:prstGeom>
            <a:ln w="76200">
              <a:solidFill>
                <a:schemeClr val="bg1"/>
              </a:solidFill>
            </a:ln>
          </p:spPr>
        </p:pic>
      </p:grpSp>
      <p:grpSp>
        <p:nvGrpSpPr>
          <p:cNvPr id="8" name="组合 7"/>
          <p:cNvGrpSpPr/>
          <p:nvPr/>
        </p:nvGrpSpPr>
        <p:grpSpPr>
          <a:xfrm>
            <a:off x="10986770" y="-60325"/>
            <a:ext cx="1189990" cy="6964680"/>
            <a:chOff x="17512" y="-16"/>
            <a:chExt cx="1874" cy="10968"/>
          </a:xfrm>
        </p:grpSpPr>
        <p:pic>
          <p:nvPicPr>
            <p:cNvPr id="9" name="图片 8" descr="222"/>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21" name="图片 20"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22" name="图片 21" descr="5b39e8e138645"/>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23" name="图片 22" descr="222"/>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
        <p:nvSpPr>
          <p:cNvPr id="10" name="TextBox 27"/>
          <p:cNvSpPr txBox="1"/>
          <p:nvPr/>
        </p:nvSpPr>
        <p:spPr>
          <a:xfrm>
            <a:off x="5270125" y="2220198"/>
            <a:ext cx="6138773" cy="400110"/>
          </a:xfrm>
          <a:prstGeom prst="rect">
            <a:avLst/>
          </a:prstGeom>
          <a:noFill/>
        </p:spPr>
        <p:txBody>
          <a:bodyPr wrap="square">
            <a:spAutoFit/>
          </a:bodyPr>
          <a:lstStyle/>
          <a:p>
            <a:pPr lvl="0" defTabSz="1828165">
              <a:defRPr/>
            </a:pPr>
            <a:r>
              <a:rPr lang="zh-CN" altLang="en-US" sz="2000" b="1" spc="600" dirty="0">
                <a:solidFill>
                  <a:prstClr val="black">
                    <a:lumMod val="65000"/>
                    <a:lumOff val="35000"/>
                  </a:prstClr>
                </a:solidFill>
                <a:latin typeface="微软雅黑" panose="020B0503020204020204" charset="-122"/>
                <a:ea typeface="微软雅黑" panose="020B0503020204020204" charset="-122"/>
                <a:cs typeface="Oswald" charset="0"/>
              </a:rPr>
              <a:t>一、 发音兴趣减弱</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9" name="TextBox 29"/>
          <p:cNvSpPr txBox="1"/>
          <p:nvPr/>
        </p:nvSpPr>
        <p:spPr>
          <a:xfrm>
            <a:off x="5468345" y="2944031"/>
            <a:ext cx="5310505" cy="2264851"/>
          </a:xfrm>
          <a:prstGeom prst="rect">
            <a:avLst/>
          </a:prstGeom>
          <a:noFill/>
        </p:spPr>
        <p:txBody>
          <a:bodyPr wrap="square">
            <a:spAutoFit/>
          </a:bodyPr>
          <a:lstStyle/>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般而言，由于家庭环境发生重大变化，禁止婴儿哭泣或者发声，婴儿发声后收到不好的反馈结果等，会导致婴儿发音的兴趣骤减。也有可能是婴儿听力损伤或者大脑发育出现异样，家长应去医院咨询，完善的检查能够帮助父母及早发现导致婴儿语言与交往异常现象的原因。</a:t>
            </a:r>
          </a:p>
        </p:txBody>
      </p:sp>
      <p:sp>
        <p:nvSpPr>
          <p:cNvPr id="28" name="矩形 27"/>
          <p:cNvSpPr/>
          <p:nvPr/>
        </p:nvSpPr>
        <p:spPr>
          <a:xfrm>
            <a:off x="327546" y="967579"/>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TextBox 27"/>
          <p:cNvSpPr txBox="1"/>
          <p:nvPr/>
        </p:nvSpPr>
        <p:spPr>
          <a:xfrm>
            <a:off x="506428" y="1389201"/>
            <a:ext cx="7156564" cy="830997"/>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第四节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个月婴儿语言教育的常见问题及对策</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Tree>
    <p:extLst>
      <p:ext uri="{BB962C8B-B14F-4D97-AF65-F5344CB8AC3E}">
        <p14:creationId xmlns:p14="http://schemas.microsoft.com/office/powerpoint/2010/main" val="12025891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9" grpId="0"/>
      <p:bldP spid="28" grpId="0" bldLvl="0" animBg="1"/>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4625" y="2541758"/>
            <a:ext cx="5309235" cy="3651250"/>
            <a:chOff x="8163" y="329"/>
            <a:chExt cx="8177" cy="5623"/>
          </a:xfrm>
        </p:grpSpPr>
        <p:pic>
          <p:nvPicPr>
            <p:cNvPr id="4" name="图片 3" descr="2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63" y="1774"/>
              <a:ext cx="5163" cy="4179"/>
            </a:xfrm>
            <a:prstGeom prst="rect">
              <a:avLst/>
            </a:prstGeom>
          </p:spPr>
        </p:pic>
        <p:pic>
          <p:nvPicPr>
            <p:cNvPr id="5" name="图片 4"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0294" y="329"/>
              <a:ext cx="4429" cy="4295"/>
            </a:xfrm>
            <a:prstGeom prst="ellipse">
              <a:avLst/>
            </a:prstGeom>
            <a:ln w="76200">
              <a:solidFill>
                <a:schemeClr val="bg1"/>
              </a:solidFill>
            </a:ln>
          </p:spPr>
        </p:pic>
        <p:pic>
          <p:nvPicPr>
            <p:cNvPr id="7" name="图片 6" descr="22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2788" y="2368"/>
              <a:ext cx="3552" cy="3585"/>
            </a:xfrm>
            <a:prstGeom prst="ellipse">
              <a:avLst/>
            </a:prstGeom>
            <a:ln w="76200">
              <a:solidFill>
                <a:schemeClr val="bg1"/>
              </a:solidFill>
            </a:ln>
          </p:spPr>
        </p:pic>
      </p:grpSp>
      <p:grpSp>
        <p:nvGrpSpPr>
          <p:cNvPr id="8" name="组合 7"/>
          <p:cNvGrpSpPr/>
          <p:nvPr/>
        </p:nvGrpSpPr>
        <p:grpSpPr>
          <a:xfrm>
            <a:off x="10986770" y="-60325"/>
            <a:ext cx="1189990" cy="6964680"/>
            <a:chOff x="17512" y="-16"/>
            <a:chExt cx="1874" cy="10968"/>
          </a:xfrm>
        </p:grpSpPr>
        <p:pic>
          <p:nvPicPr>
            <p:cNvPr id="9" name="图片 8" descr="222"/>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21" name="图片 20"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22" name="图片 21" descr="5b39e8e138645"/>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23" name="图片 22" descr="222"/>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
        <p:nvSpPr>
          <p:cNvPr id="10" name="TextBox 27"/>
          <p:cNvSpPr txBox="1"/>
          <p:nvPr/>
        </p:nvSpPr>
        <p:spPr>
          <a:xfrm>
            <a:off x="5270125" y="2220198"/>
            <a:ext cx="6138773" cy="400110"/>
          </a:xfrm>
          <a:prstGeom prst="rect">
            <a:avLst/>
          </a:prstGeom>
          <a:noFill/>
        </p:spPr>
        <p:txBody>
          <a:bodyPr wrap="square">
            <a:spAutoFit/>
          </a:bodyPr>
          <a:lstStyle/>
          <a:p>
            <a:pPr lvl="0" defTabSz="1828165">
              <a:defRPr/>
            </a:pPr>
            <a:r>
              <a:rPr lang="zh-CN" altLang="en-US" sz="2000" b="1" spc="600" dirty="0">
                <a:solidFill>
                  <a:prstClr val="black">
                    <a:lumMod val="65000"/>
                    <a:lumOff val="35000"/>
                  </a:prstClr>
                </a:solidFill>
                <a:latin typeface="微软雅黑" panose="020B0503020204020204" charset="-122"/>
                <a:ea typeface="微软雅黑" panose="020B0503020204020204" charset="-122"/>
                <a:cs typeface="Oswald" charset="0"/>
              </a:rPr>
              <a:t>二、 不理解简单的指令</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9" name="TextBox 29"/>
          <p:cNvSpPr txBox="1"/>
          <p:nvPr/>
        </p:nvSpPr>
        <p:spPr>
          <a:xfrm>
            <a:off x="5468345" y="2694841"/>
            <a:ext cx="5310505" cy="3785652"/>
          </a:xfrm>
          <a:prstGeom prst="rect">
            <a:avLst/>
          </a:prstGeom>
          <a:noFill/>
        </p:spPr>
        <p:txBody>
          <a:bodyPr wrap="square">
            <a:spAutoFit/>
          </a:bodyPr>
          <a:lstStyle/>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这个</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阶段孩子的理解能力还高度依赖于情境，只有当相关物体出现在孩子视线内时，他们才能较好地判断成人的意思。但是，如果孩子在日常熟悉的情境中无法听懂简单的词、手势和命令，经常出现判断失误的情况，无法对周围信息进行整合，甚至当家长借助一些物体、图片、动作等帮助孩子理解语言的意义，孩子依然无法理解和回应，并且没有表现出沟通欲望时，家长就需要高度重视，反思是不是平时和孩子的沟通太少或是孩子有一些发育迟缓的情况出现。</a:t>
            </a:r>
          </a:p>
        </p:txBody>
      </p:sp>
      <p:sp>
        <p:nvSpPr>
          <p:cNvPr id="28" name="矩形 27"/>
          <p:cNvSpPr/>
          <p:nvPr/>
        </p:nvSpPr>
        <p:spPr>
          <a:xfrm>
            <a:off x="327546" y="967579"/>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TextBox 27"/>
          <p:cNvSpPr txBox="1"/>
          <p:nvPr/>
        </p:nvSpPr>
        <p:spPr>
          <a:xfrm>
            <a:off x="506428" y="1389201"/>
            <a:ext cx="7156564" cy="830997"/>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第四节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个月婴儿语言教育的常见问题及对策</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Tree>
    <p:extLst>
      <p:ext uri="{BB962C8B-B14F-4D97-AF65-F5344CB8AC3E}">
        <p14:creationId xmlns:p14="http://schemas.microsoft.com/office/powerpoint/2010/main" val="316136443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9" grpId="0"/>
      <p:bldP spid="28" grpId="0" bldLvl="0" animBg="1"/>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4625" y="2541758"/>
            <a:ext cx="5309235" cy="3651250"/>
            <a:chOff x="8163" y="329"/>
            <a:chExt cx="8177" cy="5623"/>
          </a:xfrm>
        </p:grpSpPr>
        <p:pic>
          <p:nvPicPr>
            <p:cNvPr id="4" name="图片 3" descr="2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63" y="1774"/>
              <a:ext cx="5163" cy="4179"/>
            </a:xfrm>
            <a:prstGeom prst="rect">
              <a:avLst/>
            </a:prstGeom>
          </p:spPr>
        </p:pic>
        <p:pic>
          <p:nvPicPr>
            <p:cNvPr id="5" name="图片 4"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0294" y="329"/>
              <a:ext cx="4429" cy="4295"/>
            </a:xfrm>
            <a:prstGeom prst="ellipse">
              <a:avLst/>
            </a:prstGeom>
            <a:ln w="76200">
              <a:solidFill>
                <a:schemeClr val="bg1"/>
              </a:solidFill>
            </a:ln>
          </p:spPr>
        </p:pic>
        <p:pic>
          <p:nvPicPr>
            <p:cNvPr id="7" name="图片 6" descr="22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2788" y="2368"/>
              <a:ext cx="3552" cy="3585"/>
            </a:xfrm>
            <a:prstGeom prst="ellipse">
              <a:avLst/>
            </a:prstGeom>
            <a:ln w="76200">
              <a:solidFill>
                <a:schemeClr val="bg1"/>
              </a:solidFill>
            </a:ln>
          </p:spPr>
        </p:pic>
      </p:grpSp>
      <p:grpSp>
        <p:nvGrpSpPr>
          <p:cNvPr id="8" name="组合 7"/>
          <p:cNvGrpSpPr/>
          <p:nvPr/>
        </p:nvGrpSpPr>
        <p:grpSpPr>
          <a:xfrm>
            <a:off x="10986770" y="-60325"/>
            <a:ext cx="1189990" cy="6964680"/>
            <a:chOff x="17512" y="-16"/>
            <a:chExt cx="1874" cy="10968"/>
          </a:xfrm>
        </p:grpSpPr>
        <p:pic>
          <p:nvPicPr>
            <p:cNvPr id="9" name="图片 8" descr="222"/>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21" name="图片 20"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22" name="图片 21" descr="5b39e8e138645"/>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23" name="图片 22" descr="222"/>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
        <p:nvSpPr>
          <p:cNvPr id="10" name="TextBox 27"/>
          <p:cNvSpPr txBox="1"/>
          <p:nvPr/>
        </p:nvSpPr>
        <p:spPr>
          <a:xfrm>
            <a:off x="5134610" y="1959610"/>
            <a:ext cx="6138773" cy="707886"/>
          </a:xfrm>
          <a:prstGeom prst="rect">
            <a:avLst/>
          </a:prstGeom>
          <a:noFill/>
        </p:spPr>
        <p:txBody>
          <a:bodyPr wrap="square">
            <a:spAutoFit/>
          </a:bodyPr>
          <a:lstStyle/>
          <a:p>
            <a:pPr lvl="0" defTabSz="1828165">
              <a:defRPr/>
            </a:pPr>
            <a:r>
              <a:rPr lang="zh-CN" altLang="en-US" sz="2000" b="1" spc="600" dirty="0">
                <a:solidFill>
                  <a:prstClr val="black">
                    <a:lumMod val="65000"/>
                    <a:lumOff val="35000"/>
                  </a:prstClr>
                </a:solidFill>
                <a:latin typeface="微软雅黑" panose="020B0503020204020204" charset="-122"/>
                <a:ea typeface="微软雅黑" panose="020B0503020204020204" charset="-122"/>
                <a:cs typeface="Oswald" charset="0"/>
              </a:rPr>
              <a:t>三、 对语音、语调、语气的变化没有反应，对与人交流不感兴趣</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9" name="TextBox 29"/>
          <p:cNvSpPr txBox="1"/>
          <p:nvPr/>
        </p:nvSpPr>
        <p:spPr>
          <a:xfrm>
            <a:off x="5468345" y="2771174"/>
            <a:ext cx="5310505" cy="3003515"/>
          </a:xfrm>
          <a:prstGeom prst="rect">
            <a:avLst/>
          </a:prstGeom>
          <a:noFill/>
        </p:spPr>
        <p:txBody>
          <a:bodyPr wrap="square">
            <a:spAutoFit/>
          </a:bodyPr>
          <a:lstStyle/>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如果</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这时候的孩子仍然对与人交流不感兴趣，或是对于成人的这些语调变化、表情变化等无动于衷，那么，家长一方面要检查一下孩子的生理需要是否没有获得满足，另一方面要思考是否平时很少与孩子进行亲子互动。如果这两方面都没有太大的问题，家长应该对孩子的这些情况进行进一步观察，以判断是否有早期社会交往能力缺失的问题。</a:t>
            </a:r>
          </a:p>
        </p:txBody>
      </p:sp>
      <p:sp>
        <p:nvSpPr>
          <p:cNvPr id="28" name="矩形 27"/>
          <p:cNvSpPr/>
          <p:nvPr/>
        </p:nvSpPr>
        <p:spPr>
          <a:xfrm>
            <a:off x="327546" y="967579"/>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TextBox 27"/>
          <p:cNvSpPr txBox="1"/>
          <p:nvPr/>
        </p:nvSpPr>
        <p:spPr>
          <a:xfrm>
            <a:off x="506428" y="1389201"/>
            <a:ext cx="7156564" cy="830997"/>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第四节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个月婴儿语言教育的常见问题及对策</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Tree>
    <p:extLst>
      <p:ext uri="{BB962C8B-B14F-4D97-AF65-F5344CB8AC3E}">
        <p14:creationId xmlns:p14="http://schemas.microsoft.com/office/powerpoint/2010/main" val="220775603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9" grpId="0"/>
      <p:bldP spid="28" grpId="0" bldLvl="0" animBg="1"/>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4625" y="2541758"/>
            <a:ext cx="5309235" cy="3651250"/>
            <a:chOff x="8163" y="329"/>
            <a:chExt cx="8177" cy="5623"/>
          </a:xfrm>
        </p:grpSpPr>
        <p:pic>
          <p:nvPicPr>
            <p:cNvPr id="4" name="图片 3" descr="2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63" y="1774"/>
              <a:ext cx="5163" cy="4179"/>
            </a:xfrm>
            <a:prstGeom prst="rect">
              <a:avLst/>
            </a:prstGeom>
          </p:spPr>
        </p:pic>
        <p:pic>
          <p:nvPicPr>
            <p:cNvPr id="5" name="图片 4"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0294" y="329"/>
              <a:ext cx="4429" cy="4295"/>
            </a:xfrm>
            <a:prstGeom prst="ellipse">
              <a:avLst/>
            </a:prstGeom>
            <a:ln w="76200">
              <a:solidFill>
                <a:schemeClr val="bg1"/>
              </a:solidFill>
            </a:ln>
          </p:spPr>
        </p:pic>
        <p:pic>
          <p:nvPicPr>
            <p:cNvPr id="7" name="图片 6" descr="22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2788" y="2368"/>
              <a:ext cx="3552" cy="3585"/>
            </a:xfrm>
            <a:prstGeom prst="ellipse">
              <a:avLst/>
            </a:prstGeom>
            <a:ln w="76200">
              <a:solidFill>
                <a:schemeClr val="bg1"/>
              </a:solidFill>
            </a:ln>
          </p:spPr>
        </p:pic>
      </p:grpSp>
      <p:grpSp>
        <p:nvGrpSpPr>
          <p:cNvPr id="8" name="组合 7"/>
          <p:cNvGrpSpPr/>
          <p:nvPr/>
        </p:nvGrpSpPr>
        <p:grpSpPr>
          <a:xfrm>
            <a:off x="10986770" y="-60325"/>
            <a:ext cx="1189990" cy="6964680"/>
            <a:chOff x="17512" y="-16"/>
            <a:chExt cx="1874" cy="10968"/>
          </a:xfrm>
        </p:grpSpPr>
        <p:pic>
          <p:nvPicPr>
            <p:cNvPr id="9" name="图片 8" descr="222"/>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21" name="图片 20"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22" name="图片 21" descr="5b39e8e138645"/>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23" name="图片 22" descr="222"/>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
        <p:nvSpPr>
          <p:cNvPr id="10" name="TextBox 27"/>
          <p:cNvSpPr txBox="1"/>
          <p:nvPr/>
        </p:nvSpPr>
        <p:spPr>
          <a:xfrm>
            <a:off x="5134610" y="1959610"/>
            <a:ext cx="6138773" cy="400110"/>
          </a:xfrm>
          <a:prstGeom prst="rect">
            <a:avLst/>
          </a:prstGeom>
          <a:noFill/>
        </p:spPr>
        <p:txBody>
          <a:bodyPr wrap="square">
            <a:spAutoFit/>
          </a:bodyPr>
          <a:lstStyle/>
          <a:p>
            <a:pPr lvl="0" defTabSz="1828165">
              <a:defRPr/>
            </a:pPr>
            <a:r>
              <a:rPr lang="zh-CN" altLang="en-US" sz="2000" b="1" spc="600" dirty="0">
                <a:solidFill>
                  <a:prstClr val="black">
                    <a:lumMod val="65000"/>
                    <a:lumOff val="35000"/>
                  </a:prstClr>
                </a:solidFill>
                <a:latin typeface="微软雅黑" panose="020B0503020204020204" charset="-122"/>
                <a:ea typeface="微软雅黑" panose="020B0503020204020204" charset="-122"/>
                <a:cs typeface="Oswald" charset="0"/>
              </a:rPr>
              <a:t> 四、 家庭语言环境比较复杂</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9" name="TextBox 29"/>
          <p:cNvSpPr txBox="1"/>
          <p:nvPr/>
        </p:nvSpPr>
        <p:spPr>
          <a:xfrm>
            <a:off x="5468345" y="2771174"/>
            <a:ext cx="5310505" cy="3003515"/>
          </a:xfrm>
          <a:prstGeom prst="rect">
            <a:avLst/>
          </a:prstGeom>
          <a:noFill/>
        </p:spPr>
        <p:txBody>
          <a:bodyPr wrap="square">
            <a:spAutoFit/>
          </a:bodyPr>
          <a:lstStyle/>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单一的语言刺激得到不断的强化和巩固，有助于婴儿自始至终地感知、理解和运用语言，有利于婴儿更快地习得语言，促进语言的发展。因此，应避免让婴儿置身于语言复杂的环境当中。有些家庭中父母、爷爷、奶奶、保姆各有各的方言，多种方言并存，家庭的语言环境复杂，这会使正处于模仿成人学习说话阶段的婴儿产生困惑，导致说话较晚</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8" name="矩形 27"/>
          <p:cNvSpPr/>
          <p:nvPr/>
        </p:nvSpPr>
        <p:spPr>
          <a:xfrm>
            <a:off x="327546" y="967579"/>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TextBox 27"/>
          <p:cNvSpPr txBox="1"/>
          <p:nvPr/>
        </p:nvSpPr>
        <p:spPr>
          <a:xfrm>
            <a:off x="506428" y="1389201"/>
            <a:ext cx="7156564" cy="830997"/>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第四节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个月婴儿语言教育的常见问题及对策</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Tree>
    <p:extLst>
      <p:ext uri="{BB962C8B-B14F-4D97-AF65-F5344CB8AC3E}">
        <p14:creationId xmlns:p14="http://schemas.microsoft.com/office/powerpoint/2010/main" val="3756495235"/>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9" grpId="0"/>
      <p:bldP spid="28" grpId="0" bldLvl="0" animBg="1"/>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34751" y="3670300"/>
            <a:ext cx="7496353" cy="2183682"/>
            <a:chOff x="394" y="2515"/>
            <a:chExt cx="8418" cy="2581"/>
          </a:xfrm>
        </p:grpSpPr>
        <p:grpSp>
          <p:nvGrpSpPr>
            <p:cNvPr id="10" name="组合 9"/>
            <p:cNvGrpSpPr/>
            <p:nvPr/>
          </p:nvGrpSpPr>
          <p:grpSpPr>
            <a:xfrm>
              <a:off x="3783" y="2515"/>
              <a:ext cx="1786" cy="1504"/>
              <a:chOff x="3518" y="3374"/>
              <a:chExt cx="1786" cy="1504"/>
            </a:xfrm>
          </p:grpSpPr>
          <p:pic>
            <p:nvPicPr>
              <p:cNvPr id="11" name="图片 10"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617" y="3374"/>
                <a:ext cx="1590" cy="1504"/>
              </a:xfrm>
              <a:prstGeom prst="rect">
                <a:avLst/>
              </a:prstGeom>
            </p:spPr>
          </p:pic>
          <p:sp>
            <p:nvSpPr>
              <p:cNvPr id="12" name="文本框 11"/>
              <p:cNvSpPr txBox="1"/>
              <p:nvPr/>
            </p:nvSpPr>
            <p:spPr>
              <a:xfrm>
                <a:off x="3518" y="3547"/>
                <a:ext cx="1786" cy="109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02</a:t>
                </a:r>
                <a:endParaRPr kumimoji="0" lang="en-US" altLang="zh-CN" sz="5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grpSp>
          <p:nvGrpSpPr>
            <p:cNvPr id="14" name="组合 13"/>
            <p:cNvGrpSpPr/>
            <p:nvPr/>
          </p:nvGrpSpPr>
          <p:grpSpPr>
            <a:xfrm>
              <a:off x="394" y="4217"/>
              <a:ext cx="8418" cy="879"/>
              <a:chOff x="-1812385" y="5698266"/>
              <a:chExt cx="5346782" cy="558305"/>
            </a:xfrm>
          </p:grpSpPr>
          <p:sp>
            <p:nvSpPr>
              <p:cNvPr id="15" name="任意多边形 14"/>
              <p:cNvSpPr/>
              <p:nvPr/>
            </p:nvSpPr>
            <p:spPr>
              <a:xfrm>
                <a:off x="-1812385" y="5698266"/>
                <a:ext cx="360958" cy="38001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a:extLst>
                <a:ext uri="{909E8E84-426E-40DD-AFC4-6F175D3DCCD1}">
                  <a14:hiddenFill xmlns:a14="http://schemas.microsoft.com/office/drawing/2010/main">
                    <a:solidFill>
                      <a:schemeClr val="accent6">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16" name="任意多边形 15"/>
              <p:cNvSpPr/>
              <p:nvPr/>
            </p:nvSpPr>
            <p:spPr>
              <a:xfrm rot="10800000">
                <a:off x="3141452" y="5888271"/>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17" name="文本框 16"/>
              <p:cNvSpPr txBox="1"/>
              <p:nvPr/>
            </p:nvSpPr>
            <p:spPr>
              <a:xfrm>
                <a:off x="-1812385" y="5769771"/>
                <a:ext cx="5346782" cy="358052"/>
              </a:xfrm>
              <a:prstGeom prst="rect">
                <a:avLst/>
              </a:prstGeom>
              <a:noFill/>
              <a:ln>
                <a:noFill/>
              </a:ln>
            </p:spPr>
            <p:txBody>
              <a:bodyPr wrap="square" bIns="0" rtlCol="0">
                <a:spAutoFit/>
              </a:bodyPr>
              <a:lstStyle>
                <a:defPPr>
                  <a:defRPr lang="zh-CN"/>
                </a:defPPr>
                <a:lvl1pPr>
                  <a:defRPr sz="2400" b="1">
                    <a:solidFill>
                      <a:schemeClr val="bg1"/>
                    </a:solidFill>
                    <a:latin typeface="+mj-lt"/>
                  </a:defRPr>
                </a:lvl1pPr>
              </a:lstStyle>
              <a:p>
                <a:pPr lvl="0" algn="ctr">
                  <a:defRPr/>
                </a:pPr>
                <a:r>
                  <a:rPr lang="zh-CN" altLang="en-US" sz="2800" dirty="0" smtClean="0">
                    <a:solidFill>
                      <a:prstClr val="black">
                        <a:lumMod val="65000"/>
                        <a:lumOff val="35000"/>
                      </a:prstClr>
                    </a:solidFill>
                    <a:latin typeface="微软雅黑" panose="020B0503020204020204" charset="-122"/>
                    <a:ea typeface="微软雅黑" panose="020B0503020204020204" charset="-122"/>
                  </a:rPr>
                  <a:t>第四章  </a:t>
                </a:r>
                <a:r>
                  <a:rPr lang="en-US" altLang="zh-CN" sz="2800" dirty="0">
                    <a:solidFill>
                      <a:prstClr val="black">
                        <a:lumMod val="65000"/>
                        <a:lumOff val="35000"/>
                      </a:prstClr>
                    </a:solidFill>
                    <a:latin typeface="微软雅黑" panose="020B0503020204020204" charset="-122"/>
                    <a:ea typeface="微软雅黑" panose="020B0503020204020204" charset="-122"/>
                  </a:rPr>
                  <a:t>7—12</a:t>
                </a:r>
                <a:r>
                  <a:rPr lang="zh-CN" altLang="en-US" sz="2800" dirty="0">
                    <a:solidFill>
                      <a:prstClr val="black">
                        <a:lumMod val="65000"/>
                        <a:lumOff val="35000"/>
                      </a:prstClr>
                    </a:solidFill>
                    <a:latin typeface="微软雅黑" panose="020B0503020204020204" charset="-122"/>
                    <a:ea typeface="微软雅黑" panose="020B0503020204020204" charset="-122"/>
                  </a:rPr>
                  <a:t>个月婴儿的语言发展与教育</a:t>
                </a:r>
                <a:endParaRPr kumimoji="0" lang="zh-CN" altLang="en-US" sz="2800" b="1"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grpSp>
      </p:grpSp>
      <p:pic>
        <p:nvPicPr>
          <p:cNvPr id="18" name="图片 17"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540" y="-5715"/>
            <a:ext cx="12186285" cy="3542665"/>
          </a:xfrm>
          <a:prstGeom prst="rect">
            <a:avLst/>
          </a:prstGeom>
          <a:effectLst>
            <a:outerShdw blurRad="50800" dist="114300" dir="2700000" algn="tl" rotWithShape="0">
              <a:prstClr val="black">
                <a:alpha val="40000"/>
              </a:prstClr>
            </a:outerShdw>
          </a:effectLst>
        </p:spPr>
      </p:pic>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007848" y="1018963"/>
            <a:ext cx="9184005" cy="5476875"/>
            <a:chOff x="1793" y="2448"/>
            <a:chExt cx="14463" cy="8625"/>
          </a:xfrm>
        </p:grpSpPr>
        <p:grpSp>
          <p:nvGrpSpPr>
            <p:cNvPr id="12" name="组合 11"/>
            <p:cNvGrpSpPr/>
            <p:nvPr/>
          </p:nvGrpSpPr>
          <p:grpSpPr>
            <a:xfrm>
              <a:off x="1793" y="2448"/>
              <a:ext cx="3646" cy="2888"/>
              <a:chOff x="9496" y="2845"/>
              <a:chExt cx="7865" cy="6228"/>
            </a:xfrm>
          </p:grpSpPr>
          <p:pic>
            <p:nvPicPr>
              <p:cNvPr id="14" name="图片 13"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485" y="3521"/>
                <a:ext cx="5877" cy="5553"/>
              </a:xfrm>
              <a:prstGeom prst="rect">
                <a:avLst/>
              </a:prstGeom>
            </p:spPr>
          </p:pic>
          <p:pic>
            <p:nvPicPr>
              <p:cNvPr id="15" name="图片 14"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grpSp>
        <p:sp>
          <p:nvSpPr>
            <p:cNvPr id="16" name="TextBox 27"/>
            <p:cNvSpPr txBox="1"/>
            <p:nvPr/>
          </p:nvSpPr>
          <p:spPr>
            <a:xfrm>
              <a:off x="2031" y="4819"/>
              <a:ext cx="3408" cy="1309"/>
            </a:xfrm>
            <a:prstGeom prst="rect">
              <a:avLst/>
            </a:prstGeom>
            <a:solidFill>
              <a:srgbClr val="9AAF89"/>
            </a:solidFill>
            <a:effectLst>
              <a:outerShdw blurRad="50800" dist="63500" dir="5400000" algn="ctr" rotWithShape="0">
                <a:srgbClr val="000000">
                  <a:alpha val="99000"/>
                </a:srgbClr>
              </a:outerShdw>
            </a:effectLst>
          </p:spPr>
          <p:txBody>
            <a:bodyPr wrap="square">
              <a:spAutoFit/>
            </a:bodyPr>
            <a:lstStyle/>
            <a:p>
              <a:pPr lvl="0" algn="ctr" defTabSz="1828165">
                <a:defRPr/>
              </a:pPr>
              <a:r>
                <a:rPr lang="en-US" altLang="zh-CN"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7—9</a:t>
              </a: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个月观察</a:t>
              </a:r>
              <a:r>
                <a:rPr lang="zh-CN" altLang="en-US" sz="2400" b="1" spc="6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与记录</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17" name="TextBox 29"/>
            <p:cNvSpPr txBox="1"/>
            <p:nvPr/>
          </p:nvSpPr>
          <p:spPr>
            <a:xfrm>
              <a:off x="7262" y="6275"/>
              <a:ext cx="8994" cy="4798"/>
            </a:xfrm>
            <a:prstGeom prst="rect">
              <a:avLst/>
            </a:prstGeom>
            <a:noFill/>
          </p:spPr>
          <p:txBody>
            <a:bodyPr wrap="square">
              <a:spAutoFit/>
            </a:bodyPr>
            <a:lstStyle/>
            <a:p>
              <a:pPr lvl="0" algn="just"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1</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听到自己的名字时会有回应。</a:t>
              </a: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2</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回应简单的要求。</a:t>
              </a: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能说出一个或更多可理解但发音不清楚的字。</a:t>
              </a: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4</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喜欢有趣的文字游戏。</a:t>
              </a: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5</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从游戏中认出</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惯用语。</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6</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从日常生活中认出</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词语。</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7</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听到“爸爸在哪里，妈妈在哪里”会转头找。</a:t>
              </a: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8</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对成人说的“不行”会有反应。</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grpSp>
      <p:grpSp>
        <p:nvGrpSpPr>
          <p:cNvPr id="18" name="组合 17"/>
          <p:cNvGrpSpPr/>
          <p:nvPr/>
        </p:nvGrpSpPr>
        <p:grpSpPr>
          <a:xfrm>
            <a:off x="2035028" y="1018963"/>
            <a:ext cx="7376160" cy="5476875"/>
            <a:chOff x="-5452" y="2448"/>
            <a:chExt cx="11616" cy="8625"/>
          </a:xfrm>
        </p:grpSpPr>
        <p:grpSp>
          <p:nvGrpSpPr>
            <p:cNvPr id="19" name="组合 18"/>
            <p:cNvGrpSpPr/>
            <p:nvPr/>
          </p:nvGrpSpPr>
          <p:grpSpPr>
            <a:xfrm>
              <a:off x="1793" y="2448"/>
              <a:ext cx="3646" cy="2888"/>
              <a:chOff x="9496" y="2845"/>
              <a:chExt cx="7865" cy="6228"/>
            </a:xfrm>
          </p:grpSpPr>
          <p:pic>
            <p:nvPicPr>
              <p:cNvPr id="20" name="图片 19"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485" y="3521"/>
                <a:ext cx="5877" cy="5553"/>
              </a:xfrm>
              <a:prstGeom prst="rect">
                <a:avLst/>
              </a:prstGeom>
            </p:spPr>
          </p:pic>
          <p:pic>
            <p:nvPicPr>
              <p:cNvPr id="21" name="图片 20"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grpSp>
        <p:sp>
          <p:nvSpPr>
            <p:cNvPr id="22" name="TextBox 27"/>
            <p:cNvSpPr txBox="1"/>
            <p:nvPr/>
          </p:nvSpPr>
          <p:spPr>
            <a:xfrm>
              <a:off x="2031" y="4819"/>
              <a:ext cx="4133" cy="1309"/>
            </a:xfrm>
            <a:prstGeom prst="rect">
              <a:avLst/>
            </a:prstGeom>
            <a:solidFill>
              <a:srgbClr val="9AAF89"/>
            </a:solidFill>
            <a:effectLst>
              <a:outerShdw blurRad="50800" dist="63500" dir="5400000" algn="ctr" rotWithShape="0">
                <a:srgbClr val="000000">
                  <a:alpha val="99000"/>
                </a:srgbClr>
              </a:outerShdw>
            </a:effectLst>
          </p:spPr>
          <p:txBody>
            <a:bodyPr wrap="square">
              <a:spAutoFit/>
            </a:bodyPr>
            <a:lstStyle/>
            <a:p>
              <a:pPr marL="0" marR="0" lvl="0" indent="0" algn="ctr" defTabSz="1828165" rtl="0" eaLnBrk="1" fontAlgn="auto" latinLnBrk="0" hangingPunct="1">
                <a:lnSpc>
                  <a:spcPct val="100000"/>
                </a:lnSpc>
                <a:spcBef>
                  <a:spcPts val="0"/>
                </a:spcBef>
                <a:spcAft>
                  <a:spcPts val="0"/>
                </a:spcAft>
                <a:buClrTx/>
                <a:buSzTx/>
                <a:buFontTx/>
                <a:buNone/>
                <a:tabLst/>
                <a:defRPr/>
              </a:pPr>
              <a:r>
                <a:rPr lang="en-US" altLang="zh-CN" sz="2400" b="1" spc="600" noProof="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10—12</a:t>
              </a:r>
              <a:r>
                <a:rPr kumimoji="0" lang="zh-CN" altLang="en-US" sz="2400" b="1" i="0" u="none" strike="noStrike" kern="1200" cap="none" spc="60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rPr>
                <a:t>个月</a:t>
              </a:r>
              <a:endParaRPr kumimoji="0" lang="en-US" altLang="zh-CN" sz="2400" b="1" i="0" u="none" strike="noStrike" kern="1200" cap="none" spc="60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a:p>
              <a:pPr marL="0" marR="0" lvl="0" indent="0" algn="ctr" defTabSz="1828165" rtl="0" eaLnBrk="1" fontAlgn="auto" latinLnBrk="0" hangingPunct="1">
                <a:lnSpc>
                  <a:spcPct val="100000"/>
                </a:lnSpc>
                <a:spcBef>
                  <a:spcPts val="0"/>
                </a:spcBef>
                <a:spcAft>
                  <a:spcPts val="0"/>
                </a:spcAft>
                <a:buClrTx/>
                <a:buSzTx/>
                <a:buFontTx/>
                <a:buNone/>
                <a:tabLst/>
                <a:defRPr/>
              </a:pPr>
              <a:r>
                <a:rPr lang="zh-CN" altLang="en-US" sz="2400" b="1" spc="600" dirty="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Oswald" charset="0"/>
                </a:rPr>
                <a:t>观察与记录</a:t>
              </a:r>
              <a:endParaRPr kumimoji="0" lang="zh-CN" altLang="en-US" sz="2400" b="1" i="0" u="none" strike="noStrike" kern="1200" cap="none" spc="6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Oswald" charset="0"/>
              </a:endParaRPr>
            </a:p>
          </p:txBody>
        </p:sp>
        <p:sp>
          <p:nvSpPr>
            <p:cNvPr id="23" name="TextBox 29"/>
            <p:cNvSpPr txBox="1"/>
            <p:nvPr/>
          </p:nvSpPr>
          <p:spPr>
            <a:xfrm>
              <a:off x="-5452" y="6275"/>
              <a:ext cx="6854" cy="4798"/>
            </a:xfrm>
            <a:prstGeom prst="rect">
              <a:avLst/>
            </a:prstGeom>
            <a:noFill/>
          </p:spPr>
          <p:txBody>
            <a:bodyPr wrap="square">
              <a:spAutoFit/>
            </a:bodyPr>
            <a:lstStyle/>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1</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模糊地重复着像音节或子音和母音的声音。</a:t>
              </a: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2</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常常模仿说话者的声音。</a:t>
              </a: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利用声音获得别人的注意。</a:t>
              </a: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4</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喋喋不休地重复发出</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声音。</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5</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喜欢用玩具及家庭中的小物件制造出声音。</a:t>
              </a:r>
            </a:p>
            <a:p>
              <a:pPr lvl="0"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6</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专心看母亲的嘴和嘴唇</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grpSp>
      <p:grpSp>
        <p:nvGrpSpPr>
          <p:cNvPr id="28" name="组合 27">
            <a:extLst>
              <a:ext uri="{FF2B5EF4-FFF2-40B4-BE49-F238E27FC236}">
                <a16:creationId xmlns:a16="http://schemas.microsoft.com/office/drawing/2014/main" xmlns:a14="http://schemas.microsoft.com/office/drawing/2010/main" xmlns="" id="{3D9708AE-ED86-45A5-BD9E-AC52F39080B9}"/>
              </a:ext>
            </a:extLst>
          </p:cNvPr>
          <p:cNvGrpSpPr/>
          <p:nvPr/>
        </p:nvGrpSpPr>
        <p:grpSpPr>
          <a:xfrm>
            <a:off x="275200" y="232117"/>
            <a:ext cx="2575374" cy="675005"/>
            <a:chOff x="3882" y="2515"/>
            <a:chExt cx="5740" cy="1504"/>
          </a:xfrm>
        </p:grpSpPr>
        <p:grpSp>
          <p:nvGrpSpPr>
            <p:cNvPr id="29" name="组合 28">
              <a:extLst>
                <a:ext uri="{FF2B5EF4-FFF2-40B4-BE49-F238E27FC236}">
                  <a16:creationId xmlns:a16="http://schemas.microsoft.com/office/drawing/2014/main" xmlns:a14="http://schemas.microsoft.com/office/drawing/2010/main" xmlns="" id="{7D20CB2A-5AE7-462F-A364-72CD2B1B34B2}"/>
                </a:ext>
              </a:extLst>
            </p:cNvPr>
            <p:cNvGrpSpPr/>
            <p:nvPr/>
          </p:nvGrpSpPr>
          <p:grpSpPr>
            <a:xfrm>
              <a:off x="3882" y="2515"/>
              <a:ext cx="1590" cy="1504"/>
              <a:chOff x="3617" y="3374"/>
              <a:chExt cx="1590" cy="1504"/>
            </a:xfrm>
          </p:grpSpPr>
          <p:pic>
            <p:nvPicPr>
              <p:cNvPr id="38" name="图片 37" descr="5b39e8e138645">
                <a:extLst>
                  <a:ext uri="{FF2B5EF4-FFF2-40B4-BE49-F238E27FC236}">
                    <a16:creationId xmlns:a16="http://schemas.microsoft.com/office/drawing/2014/main" xmlns:a14="http://schemas.microsoft.com/office/drawing/2010/main" xmlns="" id="{918291A7-EFAB-4EA2-B417-3583B3B15FC8}"/>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617" y="3374"/>
                <a:ext cx="1590" cy="1504"/>
              </a:xfrm>
              <a:prstGeom prst="rect">
                <a:avLst/>
              </a:prstGeom>
            </p:spPr>
          </p:pic>
          <p:sp>
            <p:nvSpPr>
              <p:cNvPr id="39" name="文本框 38">
                <a:extLst>
                  <a:ext uri="{FF2B5EF4-FFF2-40B4-BE49-F238E27FC236}">
                    <a16:creationId xmlns:a16="http://schemas.microsoft.com/office/drawing/2014/main" xmlns:a14="http://schemas.microsoft.com/office/drawing/2010/main" xmlns="" id="{B9673AD6-EC5E-4891-9E62-A5A1E97848C0}"/>
                  </a:ext>
                </a:extLst>
              </p:cNvPr>
              <p:cNvSpPr txBox="1"/>
              <p:nvPr/>
            </p:nvSpPr>
            <p:spPr>
              <a:xfrm>
                <a:off x="3775" y="3570"/>
                <a:ext cx="1274" cy="10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grpSp>
          <p:nvGrpSpPr>
            <p:cNvPr id="30" name="组合 29">
              <a:extLst>
                <a:ext uri="{FF2B5EF4-FFF2-40B4-BE49-F238E27FC236}">
                  <a16:creationId xmlns:a16="http://schemas.microsoft.com/office/drawing/2014/main" xmlns:a14="http://schemas.microsoft.com/office/drawing/2010/main" xmlns="" id="{A3C81BB6-D40D-4A32-9D59-9C9595C44D29}"/>
                </a:ext>
              </a:extLst>
            </p:cNvPr>
            <p:cNvGrpSpPr/>
            <p:nvPr/>
          </p:nvGrpSpPr>
          <p:grpSpPr>
            <a:xfrm>
              <a:off x="5827" y="2764"/>
              <a:ext cx="3795" cy="1073"/>
              <a:chOff x="1638300" y="4775200"/>
              <a:chExt cx="2409946" cy="681415"/>
            </a:xfrm>
          </p:grpSpPr>
          <p:sp>
            <p:nvSpPr>
              <p:cNvPr id="31" name="任意多边形 32">
                <a:extLst>
                  <a:ext uri="{FF2B5EF4-FFF2-40B4-BE49-F238E27FC236}">
                    <a16:creationId xmlns:a16="http://schemas.microsoft.com/office/drawing/2014/main" xmlns:a14="http://schemas.microsoft.com/office/drawing/2010/main" xmlns="" id="{F7FB40A2-5272-4145-B96B-7E6BA93AF2D7}"/>
                  </a:ext>
                </a:extLst>
              </p:cNvPr>
              <p:cNvSpPr/>
              <p:nvPr/>
            </p:nvSpPr>
            <p:spPr>
              <a:xfrm>
                <a:off x="1638300" y="4775200"/>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a:extLst>
                <a:ext uri="{909E8E84-426E-40DD-AFC4-6F175D3DCCD1}">
                  <a14:hiddenFill xmlns:a14="http://schemas.microsoft.com/office/drawing/2010/main">
                    <a:solidFill>
                      <a:schemeClr val="accent6">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36" name="任意多边形 33">
                <a:extLst>
                  <a:ext uri="{FF2B5EF4-FFF2-40B4-BE49-F238E27FC236}">
                    <a16:creationId xmlns:a16="http://schemas.microsoft.com/office/drawing/2014/main" xmlns:a14="http://schemas.microsoft.com/office/drawing/2010/main" xmlns="" id="{5497DB64-9813-4E8A-A86E-880FFB073ECF}"/>
                  </a:ext>
                </a:extLst>
              </p:cNvPr>
              <p:cNvSpPr/>
              <p:nvPr/>
            </p:nvSpPr>
            <p:spPr>
              <a:xfrm rot="10800000">
                <a:off x="3667246" y="5088315"/>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37" name="文本框 36">
                <a:extLst>
                  <a:ext uri="{FF2B5EF4-FFF2-40B4-BE49-F238E27FC236}">
                    <a16:creationId xmlns:a16="http://schemas.microsoft.com/office/drawing/2014/main" xmlns:a14="http://schemas.microsoft.com/office/drawing/2010/main" xmlns="" id="{7E208434-C281-4E31-A43E-458726A399F1}"/>
                  </a:ext>
                </a:extLst>
              </p:cNvPr>
              <p:cNvSpPr txBox="1"/>
              <p:nvPr/>
            </p:nvSpPr>
            <p:spPr>
              <a:xfrm>
                <a:off x="1705254" y="4874195"/>
                <a:ext cx="2316480" cy="457275"/>
              </a:xfrm>
              <a:prstGeom prst="rect">
                <a:avLst/>
              </a:prstGeom>
              <a:noFill/>
              <a:ln>
                <a:noFill/>
              </a:ln>
            </p:spPr>
            <p:txBody>
              <a:bodyPr wrap="square" bIns="0" rtlCol="0">
                <a:spAutoFit/>
              </a:bodyPr>
              <a:lstStyle>
                <a:defPPr>
                  <a:defRPr lang="zh-CN"/>
                </a:defPPr>
                <a:lvl1pPr>
                  <a:defRPr sz="2400" b="1">
                    <a:solidFill>
                      <a:schemeClr val="bg1"/>
                    </a:solidFill>
                    <a:latin typeface="+mj-lt"/>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n-cs"/>
                  </a:rPr>
                  <a:t>做一做</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grpSp>
      </p:grpSp>
    </p:spTree>
    <p:extLst>
      <p:ext uri="{BB962C8B-B14F-4D97-AF65-F5344CB8AC3E}">
        <p14:creationId xmlns:p14="http://schemas.microsoft.com/office/powerpoint/2010/main" val="373202578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513455" y="2356485"/>
            <a:ext cx="4059555" cy="798195"/>
          </a:xfrm>
          <a:prstGeom prst="rect">
            <a:avLst/>
          </a:prstGeom>
          <a:noFill/>
          <a:ln w="57150">
            <a:solidFill>
              <a:srgbClr val="9AAF89"/>
            </a:solidFill>
          </a:ln>
          <a:extLst>
            <a:ext uri="{909E8E84-426E-40DD-AFC4-6F175D3DCCD1}">
              <a14:hiddenFill xmlns:a14="http://schemas.microsoft.com/office/drawing/2010/main">
                <a:solidFill>
                  <a:srgbClr val="9AAF8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B172"/>
              </a:solidFill>
              <a:effectLst/>
              <a:uLnTx/>
              <a:uFillTx/>
              <a:latin typeface="Calibri"/>
              <a:ea typeface="宋体" panose="02010600030101010101" pitchFamily="2" charset="-122"/>
              <a:cs typeface="+mn-cs"/>
            </a:endParaRPr>
          </a:p>
        </p:txBody>
      </p:sp>
      <p:grpSp>
        <p:nvGrpSpPr>
          <p:cNvPr id="8" name="组合 7"/>
          <p:cNvGrpSpPr/>
          <p:nvPr/>
        </p:nvGrpSpPr>
        <p:grpSpPr>
          <a:xfrm>
            <a:off x="24130" y="1365250"/>
            <a:ext cx="4777740" cy="5079365"/>
            <a:chOff x="8485" y="2346"/>
            <a:chExt cx="5098" cy="5553"/>
          </a:xfrm>
        </p:grpSpPr>
        <p:pic>
          <p:nvPicPr>
            <p:cNvPr id="5" name="图片 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pic>
          <p:nvPicPr>
            <p:cNvPr id="6" name="图片 5"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485" y="2346"/>
              <a:ext cx="3298" cy="5553"/>
            </a:xfrm>
            <a:prstGeom prst="rect">
              <a:avLst/>
            </a:prstGeom>
          </p:spPr>
        </p:pic>
      </p:grpSp>
      <p:sp>
        <p:nvSpPr>
          <p:cNvPr id="27" name="矩形 26"/>
          <p:cNvSpPr/>
          <p:nvPr/>
        </p:nvSpPr>
        <p:spPr>
          <a:xfrm>
            <a:off x="7739380" y="2331008"/>
            <a:ext cx="1410876" cy="26670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TextBox 27"/>
          <p:cNvSpPr txBox="1"/>
          <p:nvPr/>
        </p:nvSpPr>
        <p:spPr>
          <a:xfrm>
            <a:off x="4798060" y="2525395"/>
            <a:ext cx="2973070" cy="460375"/>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6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思考与练习</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4" name="TextBox 27"/>
          <p:cNvSpPr txBox="1"/>
          <p:nvPr/>
        </p:nvSpPr>
        <p:spPr>
          <a:xfrm>
            <a:off x="7739380" y="2786380"/>
            <a:ext cx="2654935" cy="400110"/>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6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第四章</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4655332" y="3335209"/>
            <a:ext cx="6331438" cy="2120902"/>
          </a:xfrm>
          <a:prstGeom prst="rect">
            <a:avLst/>
          </a:prstGeom>
          <a:noFill/>
        </p:spPr>
        <p:txBody>
          <a:bodyPr wrap="square">
            <a:spAutoFit/>
          </a:bodyPr>
          <a:lstStyle/>
          <a:p>
            <a:pPr lvl="0" defTabSz="1828165">
              <a:lnSpc>
                <a:spcPct val="150000"/>
              </a:lnSpc>
              <a:defRPr/>
            </a:pP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1.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观察</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7—12</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个月婴儿，任一月龄段均可，请分析该时期婴儿语言发展的特点，并给出针对性的发展建议。</a:t>
            </a:r>
          </a:p>
          <a:p>
            <a:pPr lvl="0" defTabSz="1828165">
              <a:lnSpc>
                <a:spcPct val="150000"/>
              </a:lnSpc>
              <a:defRPr/>
            </a:pPr>
            <a:r>
              <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2</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请根据本章内容，设计一个适合</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7—12</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个月婴儿家庭开展的亲子语言游戏。</a:t>
            </a:r>
            <a:endParaRPr kumimoji="0" lang="zh-CN" altLang="en-US"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grpSp>
        <p:nvGrpSpPr>
          <p:cNvPr id="19" name="组合 18"/>
          <p:cNvGrpSpPr/>
          <p:nvPr/>
        </p:nvGrpSpPr>
        <p:grpSpPr>
          <a:xfrm>
            <a:off x="10986770" y="-60325"/>
            <a:ext cx="1189990" cy="6964680"/>
            <a:chOff x="17512" y="-16"/>
            <a:chExt cx="1874" cy="10968"/>
          </a:xfrm>
        </p:grpSpPr>
        <p:pic>
          <p:nvPicPr>
            <p:cNvPr id="14" name="图片 13" descr="222"/>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15" name="图片 14" descr="5b39e8e138645"/>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16" name="图片 15"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18" name="图片 17" descr="222"/>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right)">
                                      <p:cBhvr>
                                        <p:cTn id="10" dur="500"/>
                                        <p:tgtEl>
                                          <p:spTgt spid="19"/>
                                        </p:tgtEl>
                                      </p:cBhvr>
                                    </p:animEffect>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outVertical)">
                                      <p:cBhvr>
                                        <p:cTn id="14" dur="500"/>
                                        <p:tgtEl>
                                          <p:spTgt spid="11"/>
                                        </p:tgtEl>
                                      </p:cBhvr>
                                    </p:animEffect>
                                  </p:childTnLst>
                                </p:cTn>
                              </p:par>
                              <p:par>
                                <p:cTn id="15" presetID="2" presetClass="entr" presetSubtype="2"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1+#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27" grpId="0" bldLvl="0" animBg="1"/>
      <p:bldP spid="25" grpId="0"/>
      <p:bldP spid="4"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513455" y="2356485"/>
            <a:ext cx="4059555" cy="798195"/>
          </a:xfrm>
          <a:prstGeom prst="rect">
            <a:avLst/>
          </a:prstGeom>
          <a:noFill/>
          <a:ln w="57150">
            <a:solidFill>
              <a:srgbClr val="9AAF89"/>
            </a:solidFill>
          </a:ln>
          <a:extLst>
            <a:ext uri="{909E8E84-426E-40DD-AFC4-6F175D3DCCD1}">
              <a14:hiddenFill xmlns:a14="http://schemas.microsoft.com/office/drawing/2010/main">
                <a:solidFill>
                  <a:srgbClr val="9AAF8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B172"/>
              </a:solidFill>
              <a:effectLst/>
              <a:uLnTx/>
              <a:uFillTx/>
              <a:latin typeface="Calibri"/>
              <a:ea typeface="宋体" panose="02010600030101010101" pitchFamily="2" charset="-122"/>
              <a:cs typeface="+mn-cs"/>
            </a:endParaRPr>
          </a:p>
        </p:txBody>
      </p:sp>
      <p:grpSp>
        <p:nvGrpSpPr>
          <p:cNvPr id="8" name="组合 7"/>
          <p:cNvGrpSpPr/>
          <p:nvPr/>
        </p:nvGrpSpPr>
        <p:grpSpPr>
          <a:xfrm>
            <a:off x="24130" y="1365250"/>
            <a:ext cx="4777740" cy="5079365"/>
            <a:chOff x="8485" y="2346"/>
            <a:chExt cx="5098" cy="5553"/>
          </a:xfrm>
        </p:grpSpPr>
        <p:pic>
          <p:nvPicPr>
            <p:cNvPr id="5" name="图片 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pic>
          <p:nvPicPr>
            <p:cNvPr id="6" name="图片 5"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485" y="2346"/>
              <a:ext cx="3298" cy="5553"/>
            </a:xfrm>
            <a:prstGeom prst="rect">
              <a:avLst/>
            </a:prstGeom>
          </p:spPr>
        </p:pic>
      </p:grpSp>
      <p:sp>
        <p:nvSpPr>
          <p:cNvPr id="27" name="矩形 26"/>
          <p:cNvSpPr/>
          <p:nvPr/>
        </p:nvSpPr>
        <p:spPr>
          <a:xfrm>
            <a:off x="7739380" y="2331008"/>
            <a:ext cx="1410876" cy="26670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TextBox 27"/>
          <p:cNvSpPr txBox="1"/>
          <p:nvPr/>
        </p:nvSpPr>
        <p:spPr>
          <a:xfrm>
            <a:off x="4798060" y="2525395"/>
            <a:ext cx="2973070" cy="460375"/>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6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推荐资源</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4" name="TextBox 27"/>
          <p:cNvSpPr txBox="1"/>
          <p:nvPr/>
        </p:nvSpPr>
        <p:spPr>
          <a:xfrm>
            <a:off x="7739380" y="2786380"/>
            <a:ext cx="2654935" cy="400110"/>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600" normalizeH="0" baseline="0" noProof="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第四章</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4798060" y="3172422"/>
            <a:ext cx="5991860" cy="3367397"/>
          </a:xfrm>
          <a:prstGeom prst="rect">
            <a:avLst/>
          </a:prstGeom>
          <a:noFill/>
        </p:spPr>
        <p:txBody>
          <a:bodyPr wrap="square">
            <a:spAutoFit/>
          </a:bodyPr>
          <a:lstStyle/>
          <a:p>
            <a:pPr lvl="0" algn="just" defTabSz="1828165">
              <a:lnSpc>
                <a:spcPct val="150000"/>
              </a:lnSpc>
              <a:defRPr/>
            </a:pP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1.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曹桂莲主编： </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岁儿童亲子活动设计与指导</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，复旦大学出版社</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2014</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年版。</a:t>
            </a:r>
          </a:p>
          <a:p>
            <a:pPr lvl="0" algn="just" defTabSz="1828165">
              <a:lnSpc>
                <a:spcPct val="150000"/>
              </a:lnSpc>
              <a:defRPr/>
            </a:pPr>
            <a:r>
              <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2</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特蕾西</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霍格、梅琳达</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布劳著，张利新译： </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婴语的秘密</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2</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 美国超级育儿师教你养育</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1—3</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岁宝宝</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，天津人民出版社</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2017</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年版。</a:t>
            </a:r>
          </a:p>
          <a:p>
            <a:pPr lvl="0" algn="just" defTabSz="1828165">
              <a:lnSpc>
                <a:spcPct val="150000"/>
              </a:lnSpc>
              <a:defRPr/>
            </a:pPr>
            <a:r>
              <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3</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路易丝</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埃姆斯、弗兰西斯</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伊尔克著，崔运帷译： </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你的</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1</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岁孩子</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，北京联合出版社</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2018</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年版。 </a:t>
            </a:r>
          </a:p>
        </p:txBody>
      </p:sp>
      <p:grpSp>
        <p:nvGrpSpPr>
          <p:cNvPr id="19" name="组合 18"/>
          <p:cNvGrpSpPr/>
          <p:nvPr/>
        </p:nvGrpSpPr>
        <p:grpSpPr>
          <a:xfrm>
            <a:off x="10986770" y="-60325"/>
            <a:ext cx="1189990" cy="6964680"/>
            <a:chOff x="17512" y="-16"/>
            <a:chExt cx="1874" cy="10968"/>
          </a:xfrm>
        </p:grpSpPr>
        <p:pic>
          <p:nvPicPr>
            <p:cNvPr id="14" name="图片 13" descr="222"/>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15" name="图片 14" descr="5b39e8e138645"/>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16" name="图片 15"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18" name="图片 17" descr="222"/>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Tree>
    <p:extLst>
      <p:ext uri="{BB962C8B-B14F-4D97-AF65-F5344CB8AC3E}">
        <p14:creationId xmlns:p14="http://schemas.microsoft.com/office/powerpoint/2010/main" val="241039067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right)">
                                      <p:cBhvr>
                                        <p:cTn id="10" dur="500"/>
                                        <p:tgtEl>
                                          <p:spTgt spid="19"/>
                                        </p:tgtEl>
                                      </p:cBhvr>
                                    </p:animEffect>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outVertical)">
                                      <p:cBhvr>
                                        <p:cTn id="14" dur="500"/>
                                        <p:tgtEl>
                                          <p:spTgt spid="11"/>
                                        </p:tgtEl>
                                      </p:cBhvr>
                                    </p:animEffect>
                                  </p:childTnLst>
                                </p:cTn>
                              </p:par>
                              <p:par>
                                <p:cTn id="15" presetID="2" presetClass="entr" presetSubtype="2"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1+#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27" grpId="0" bldLvl="0" animBg="1"/>
      <p:bldP spid="25" grpId="0"/>
      <p:bldP spid="4"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40" y="-5715"/>
            <a:ext cx="12186285" cy="6885305"/>
          </a:xfrm>
          <a:prstGeom prst="rect">
            <a:avLst/>
          </a:prstGeom>
        </p:spPr>
      </p:pic>
      <p:sp>
        <p:nvSpPr>
          <p:cNvPr id="6" name="文本框 5"/>
          <p:cNvSpPr txBox="1"/>
          <p:nvPr/>
        </p:nvSpPr>
        <p:spPr>
          <a:xfrm>
            <a:off x="7646670" y="-5715"/>
            <a:ext cx="2990850" cy="6096000"/>
          </a:xfrm>
          <a:prstGeom prst="rect">
            <a:avLst/>
          </a:prstGeom>
          <a:solidFill>
            <a:srgbClr val="889B79"/>
          </a:solidFill>
          <a:ln>
            <a:noFill/>
          </a:ln>
          <a:effectLst>
            <a:outerShdw blurRad="50800" dist="38100" dir="2700000" algn="tl" rotWithShape="0">
              <a:prstClr val="black">
                <a:alpha val="40000"/>
              </a:prst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5" name="文本框 14"/>
          <p:cNvSpPr txBox="1"/>
          <p:nvPr/>
        </p:nvSpPr>
        <p:spPr>
          <a:xfrm>
            <a:off x="8114983" y="583440"/>
            <a:ext cx="2031325" cy="4655185"/>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00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方正细谭黑简体" panose="02000000000000000000" pitchFamily="2" charset="-122"/>
                <a:ea typeface="方正细谭黑简体" panose="02000000000000000000" pitchFamily="2" charset="-122"/>
                <a:cs typeface="经典行书简" panose="02010609010101010101" pitchFamily="49" charset="-122"/>
              </a:rPr>
              <a:t>谢谢观看</a:t>
            </a:r>
            <a:endParaRPr kumimoji="0" lang="en-US" altLang="zh-CN" sz="600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6000" dirty="0" smtClean="0">
                <a:solidFill>
                  <a:prstClr val="white"/>
                </a:solidFill>
                <a:effectLst>
                  <a:outerShdw blurRad="38100" dist="38100" dir="2700000" algn="tl">
                    <a:srgbClr val="000000">
                      <a:alpha val="43137"/>
                    </a:srgbClr>
                  </a:outerShdw>
                </a:effectLst>
                <a:latin typeface="方正细谭黑简体" panose="02000000000000000000" pitchFamily="2" charset="-122"/>
                <a:ea typeface="方正细谭黑简体" panose="02000000000000000000" pitchFamily="2" charset="-122"/>
                <a:cs typeface="经典行书简" panose="02010609010101010101" pitchFamily="49" charset="-122"/>
              </a:rPr>
              <a:t>Thanks</a:t>
            </a:r>
            <a:endParaRPr kumimoji="0" lang="zh-CN" altLang="en-US" sz="600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p:txBody>
      </p:sp>
      <p:sp>
        <p:nvSpPr>
          <p:cNvPr id="8" name="矩形 7"/>
          <p:cNvSpPr/>
          <p:nvPr/>
        </p:nvSpPr>
        <p:spPr>
          <a:xfrm>
            <a:off x="8103235" y="518160"/>
            <a:ext cx="2139315" cy="4827905"/>
          </a:xfrm>
          <a:prstGeom prst="rect">
            <a:avLst/>
          </a:prstGeom>
          <a:noFill/>
          <a:ln w="381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7" name="图片 6"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797165" y="213995"/>
            <a:ext cx="1043940" cy="986790"/>
          </a:xfrm>
          <a:prstGeom prst="rect">
            <a:avLst/>
          </a:prstGeom>
        </p:spPr>
      </p:pic>
    </p:spTree>
    <p:extLst>
      <p:ext uri="{BB962C8B-B14F-4D97-AF65-F5344CB8AC3E}">
        <p14:creationId xmlns:p14="http://schemas.microsoft.com/office/powerpoint/2010/main" val="57440460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par>
                                <p:cTn id="10" presetID="14" presetClass="entr" presetSubtype="5"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vertical)">
                                      <p:cBhvr>
                                        <p:cTn id="12" dur="500"/>
                                        <p:tgtEl>
                                          <p:spTgt spid="5"/>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1000"/>
                                        <p:tgtEl>
                                          <p:spTgt spid="6"/>
                                        </p:tgtEl>
                                      </p:cBhvr>
                                    </p:animEffect>
                                  </p:childTnLst>
                                </p:cTn>
                              </p:par>
                            </p:childTnLst>
                          </p:cTn>
                        </p:par>
                        <p:par>
                          <p:cTn id="16" fill="hold">
                            <p:stCondLst>
                              <p:cond delay="1000"/>
                            </p:stCondLst>
                            <p:childTnLst>
                              <p:par>
                                <p:cTn id="17" presetID="21"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2000"/>
                                        <p:tgtEl>
                                          <p:spTgt spid="7"/>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363588" y="2427615"/>
            <a:ext cx="3296975" cy="2186940"/>
            <a:chOff x="9009" y="4155"/>
            <a:chExt cx="4775" cy="3167"/>
          </a:xfrm>
          <a:solidFill>
            <a:srgbClr val="F49B25"/>
          </a:solidFill>
        </p:grpSpPr>
        <p:cxnSp>
          <p:nvCxnSpPr>
            <p:cNvPr id="33" name="Straight Connector 32"/>
            <p:cNvCxnSpPr>
              <a:stCxn id="38" idx="0"/>
            </p:cNvCxnSpPr>
            <p:nvPr/>
          </p:nvCxnSpPr>
          <p:spPr>
            <a:xfrm flipV="1">
              <a:off x="9077" y="4155"/>
              <a:ext cx="1831" cy="1251"/>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38" idx="0"/>
            </p:cNvCxnSpPr>
            <p:nvPr/>
          </p:nvCxnSpPr>
          <p:spPr>
            <a:xfrm>
              <a:off x="9077" y="5406"/>
              <a:ext cx="4707" cy="1450"/>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38" idx="0"/>
            </p:cNvCxnSpPr>
            <p:nvPr/>
          </p:nvCxnSpPr>
          <p:spPr>
            <a:xfrm flipH="1">
              <a:off x="9054" y="5406"/>
              <a:ext cx="22" cy="160"/>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38" idx="0"/>
            </p:cNvCxnSpPr>
            <p:nvPr/>
          </p:nvCxnSpPr>
          <p:spPr>
            <a:xfrm>
              <a:off x="9077" y="5406"/>
              <a:ext cx="690" cy="1916"/>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sp>
          <p:nvSpPr>
            <p:cNvPr id="38" name="Shape 3287"/>
            <p:cNvSpPr/>
            <p:nvPr/>
          </p:nvSpPr>
          <p:spPr>
            <a:xfrm>
              <a:off x="9009" y="5338"/>
              <a:ext cx="135" cy="13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solidFill>
                <a:srgbClr val="9AAF89"/>
              </a:solid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1200" cap="none" spc="0" normalizeH="0" baseline="0" noProof="0">
                <a:ln>
                  <a:noFill/>
                </a:ln>
                <a:solidFill>
                  <a:srgbClr val="FFFFFF"/>
                </a:solidFill>
                <a:effectLst/>
                <a:uLnTx/>
                <a:uFillTx/>
                <a:latin typeface="Helvetica Light"/>
                <a:sym typeface="Helvetica Light"/>
              </a:endParaRPr>
            </a:p>
          </p:txBody>
        </p:sp>
      </p:grpSp>
      <p:pic>
        <p:nvPicPr>
          <p:cNvPr id="6" name="图片 5"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72490" y="1584960"/>
            <a:ext cx="3731895" cy="3526155"/>
          </a:xfrm>
          <a:prstGeom prst="rect">
            <a:avLst/>
          </a:prstGeom>
        </p:spPr>
      </p:pic>
      <p:grpSp>
        <p:nvGrpSpPr>
          <p:cNvPr id="14" name="组合 13"/>
          <p:cNvGrpSpPr/>
          <p:nvPr/>
        </p:nvGrpSpPr>
        <p:grpSpPr>
          <a:xfrm>
            <a:off x="5717540" y="1613535"/>
            <a:ext cx="937906" cy="945537"/>
            <a:chOff x="5641" y="3190"/>
            <a:chExt cx="1291" cy="1301"/>
          </a:xfrm>
        </p:grpSpPr>
        <p:pic>
          <p:nvPicPr>
            <p:cNvPr id="10" name="图片 9"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41" y="3190"/>
              <a:ext cx="1277" cy="1301"/>
            </a:xfrm>
            <a:prstGeom prst="rect">
              <a:avLst/>
            </a:prstGeom>
          </p:spPr>
        </p:pic>
        <p:sp>
          <p:nvSpPr>
            <p:cNvPr id="12" name="TextBox 17"/>
            <p:cNvSpPr txBox="1"/>
            <p:nvPr/>
          </p:nvSpPr>
          <p:spPr>
            <a:xfrm>
              <a:off x="5684" y="3526"/>
              <a:ext cx="1248" cy="633"/>
            </a:xfrm>
            <a:prstGeom prst="rect">
              <a:avLst/>
            </a:prstGeom>
            <a:noFill/>
          </p:spPr>
          <p:txBody>
            <a:bodyPr wrap="square" rtlCol="0">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01</a:t>
              </a:r>
            </a:p>
          </p:txBody>
        </p:sp>
      </p:grpSp>
      <p:grpSp>
        <p:nvGrpSpPr>
          <p:cNvPr id="15" name="组合 14"/>
          <p:cNvGrpSpPr/>
          <p:nvPr/>
        </p:nvGrpSpPr>
        <p:grpSpPr>
          <a:xfrm>
            <a:off x="7753985" y="3691890"/>
            <a:ext cx="937906" cy="945537"/>
            <a:chOff x="5641" y="3190"/>
            <a:chExt cx="1291" cy="1301"/>
          </a:xfrm>
        </p:grpSpPr>
        <p:pic>
          <p:nvPicPr>
            <p:cNvPr id="16" name="图片 15"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41" y="3190"/>
              <a:ext cx="1277" cy="1301"/>
            </a:xfrm>
            <a:prstGeom prst="rect">
              <a:avLst/>
            </a:prstGeom>
          </p:spPr>
        </p:pic>
        <p:sp>
          <p:nvSpPr>
            <p:cNvPr id="17" name="TextBox 17"/>
            <p:cNvSpPr txBox="1"/>
            <p:nvPr/>
          </p:nvSpPr>
          <p:spPr>
            <a:xfrm>
              <a:off x="5684" y="3526"/>
              <a:ext cx="1248" cy="633"/>
            </a:xfrm>
            <a:prstGeom prst="rect">
              <a:avLst/>
            </a:prstGeom>
            <a:noFill/>
          </p:spPr>
          <p:txBody>
            <a:bodyPr wrap="square" rtlCol="0">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02</a:t>
              </a:r>
              <a:endParaRPr kumimoji="0" lang="en-US" altLang="zh-CN"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grpSp>
        <p:nvGrpSpPr>
          <p:cNvPr id="21" name="组合 20"/>
          <p:cNvGrpSpPr/>
          <p:nvPr/>
        </p:nvGrpSpPr>
        <p:grpSpPr>
          <a:xfrm>
            <a:off x="4604385" y="4504690"/>
            <a:ext cx="937906" cy="945537"/>
            <a:chOff x="5641" y="3190"/>
            <a:chExt cx="1291" cy="1301"/>
          </a:xfrm>
        </p:grpSpPr>
        <p:pic>
          <p:nvPicPr>
            <p:cNvPr id="22" name="图片 21"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41" y="3190"/>
              <a:ext cx="1277" cy="1301"/>
            </a:xfrm>
            <a:prstGeom prst="rect">
              <a:avLst/>
            </a:prstGeom>
          </p:spPr>
        </p:pic>
        <p:sp>
          <p:nvSpPr>
            <p:cNvPr id="23" name="TextBox 17"/>
            <p:cNvSpPr txBox="1"/>
            <p:nvPr/>
          </p:nvSpPr>
          <p:spPr>
            <a:xfrm>
              <a:off x="5684" y="3526"/>
              <a:ext cx="1248" cy="633"/>
            </a:xfrm>
            <a:prstGeom prst="rect">
              <a:avLst/>
            </a:prstGeom>
            <a:noFill/>
          </p:spPr>
          <p:txBody>
            <a:bodyPr wrap="square" rtlCol="0">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03</a:t>
              </a:r>
              <a:endParaRPr kumimoji="0" lang="en-US" altLang="zh-CN"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sp>
        <p:nvSpPr>
          <p:cNvPr id="30" name="TextBox 29"/>
          <p:cNvSpPr txBox="1"/>
          <p:nvPr/>
        </p:nvSpPr>
        <p:spPr>
          <a:xfrm>
            <a:off x="5281560" y="1128392"/>
            <a:ext cx="4400162" cy="461665"/>
          </a:xfrm>
          <a:prstGeom prst="rect">
            <a:avLst/>
          </a:prstGeom>
          <a:noFill/>
        </p:spPr>
        <p:txBody>
          <a:bodyPr wrap="square">
            <a:spAutoFit/>
          </a:bodyPr>
          <a:lstStyle/>
          <a:p>
            <a:pPr marL="0" marR="0" lvl="0" indent="0" algn="l" defTabSz="1828165" rtl="0" eaLnBrk="1" fontAlgn="auto" latinLnBrk="0" hangingPunct="1">
              <a:lnSpc>
                <a:spcPct val="150000"/>
              </a:lnSpc>
              <a:spcBef>
                <a:spcPts val="0"/>
              </a:spcBef>
              <a:spcAft>
                <a:spcPts val="0"/>
              </a:spcAft>
              <a:buClrTx/>
              <a:buSzTx/>
              <a:buFontTx/>
              <a:buNone/>
              <a:tabLst/>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掌握</a:t>
            </a: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7—12</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个月婴幼儿语言发展的特点</a:t>
            </a: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rPr>
              <a:t>。</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sp>
        <p:nvSpPr>
          <p:cNvPr id="28" name="TextBox 29"/>
          <p:cNvSpPr txBox="1"/>
          <p:nvPr/>
        </p:nvSpPr>
        <p:spPr>
          <a:xfrm>
            <a:off x="3874134" y="5450205"/>
            <a:ext cx="4150749" cy="830997"/>
          </a:xfrm>
          <a:prstGeom prst="rect">
            <a:avLst/>
          </a:prstGeom>
          <a:noFill/>
        </p:spPr>
        <p:txBody>
          <a:bodyPr wrap="square">
            <a:spAutoFit/>
          </a:bodyPr>
          <a:lstStyle/>
          <a:p>
            <a:pPr marL="0" marR="0" lvl="0" indent="0" algn="l" defTabSz="1828165"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rPr>
              <a:t>掌握</a:t>
            </a:r>
            <a:r>
              <a:rPr kumimoji="0" lang="en-US" altLang="zh-CN"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rPr>
              <a:t>7—12</a:t>
            </a: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rPr>
              <a:t>个月婴儿语言教育的常见问题及对策。</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grpSp>
        <p:nvGrpSpPr>
          <p:cNvPr id="31" name="组合 30">
            <a:extLst>
              <a:ext uri="{FF2B5EF4-FFF2-40B4-BE49-F238E27FC236}">
                <a16:creationId xmlns="" xmlns:a14="http://schemas.microsoft.com/office/drawing/2010/main" xmlns:a16="http://schemas.microsoft.com/office/drawing/2014/main" id="{B4F97AC8-89FD-43A0-BF63-B9F5E37EAE53}"/>
              </a:ext>
            </a:extLst>
          </p:cNvPr>
          <p:cNvGrpSpPr/>
          <p:nvPr/>
        </p:nvGrpSpPr>
        <p:grpSpPr>
          <a:xfrm>
            <a:off x="331470" y="274320"/>
            <a:ext cx="2575374" cy="675005"/>
            <a:chOff x="3882" y="2515"/>
            <a:chExt cx="5740" cy="1504"/>
          </a:xfrm>
        </p:grpSpPr>
        <p:grpSp>
          <p:nvGrpSpPr>
            <p:cNvPr id="32" name="组合 31">
              <a:extLst>
                <a:ext uri="{FF2B5EF4-FFF2-40B4-BE49-F238E27FC236}">
                  <a16:creationId xmlns="" xmlns:a14="http://schemas.microsoft.com/office/drawing/2010/main" xmlns:a16="http://schemas.microsoft.com/office/drawing/2014/main" id="{F8EA8B33-4BB2-4CF6-82D0-86C52AC2810B}"/>
                </a:ext>
              </a:extLst>
            </p:cNvPr>
            <p:cNvGrpSpPr/>
            <p:nvPr/>
          </p:nvGrpSpPr>
          <p:grpSpPr>
            <a:xfrm>
              <a:off x="3882" y="2515"/>
              <a:ext cx="1590" cy="1504"/>
              <a:chOff x="3617" y="3374"/>
              <a:chExt cx="1590" cy="1504"/>
            </a:xfrm>
          </p:grpSpPr>
          <p:pic>
            <p:nvPicPr>
              <p:cNvPr id="43" name="图片 42" descr="5b39e8e138645">
                <a:extLst>
                  <a:ext uri="{FF2B5EF4-FFF2-40B4-BE49-F238E27FC236}">
                    <a16:creationId xmlns="" xmlns:a14="http://schemas.microsoft.com/office/drawing/2010/main" xmlns:a16="http://schemas.microsoft.com/office/drawing/2014/main" id="{086512A1-D28E-4D49-96A8-A3B52ACA7EF8}"/>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617" y="3374"/>
                <a:ext cx="1590" cy="1504"/>
              </a:xfrm>
              <a:prstGeom prst="rect">
                <a:avLst/>
              </a:prstGeom>
            </p:spPr>
          </p:pic>
          <p:sp>
            <p:nvSpPr>
              <p:cNvPr id="44" name="文本框 43">
                <a:extLst>
                  <a:ext uri="{FF2B5EF4-FFF2-40B4-BE49-F238E27FC236}">
                    <a16:creationId xmlns="" xmlns:a14="http://schemas.microsoft.com/office/drawing/2010/main" xmlns:a16="http://schemas.microsoft.com/office/drawing/2014/main" id="{5CBC98BE-652B-453C-892C-70070B720211}"/>
                  </a:ext>
                </a:extLst>
              </p:cNvPr>
              <p:cNvSpPr txBox="1"/>
              <p:nvPr/>
            </p:nvSpPr>
            <p:spPr>
              <a:xfrm>
                <a:off x="3775" y="3570"/>
                <a:ext cx="1274" cy="10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grpSp>
          <p:nvGrpSpPr>
            <p:cNvPr id="39" name="组合 38">
              <a:extLst>
                <a:ext uri="{FF2B5EF4-FFF2-40B4-BE49-F238E27FC236}">
                  <a16:creationId xmlns="" xmlns:a14="http://schemas.microsoft.com/office/drawing/2010/main" xmlns:a16="http://schemas.microsoft.com/office/drawing/2014/main" id="{1510C9C5-0C21-4F89-8F77-10980463F307}"/>
                </a:ext>
              </a:extLst>
            </p:cNvPr>
            <p:cNvGrpSpPr/>
            <p:nvPr/>
          </p:nvGrpSpPr>
          <p:grpSpPr>
            <a:xfrm>
              <a:off x="5827" y="2764"/>
              <a:ext cx="3795" cy="1073"/>
              <a:chOff x="1638300" y="4775200"/>
              <a:chExt cx="2409946" cy="681415"/>
            </a:xfrm>
          </p:grpSpPr>
          <p:sp>
            <p:nvSpPr>
              <p:cNvPr id="40" name="任意多边形 32">
                <a:extLst>
                  <a:ext uri="{FF2B5EF4-FFF2-40B4-BE49-F238E27FC236}">
                    <a16:creationId xmlns="" xmlns:a14="http://schemas.microsoft.com/office/drawing/2010/main" xmlns:a16="http://schemas.microsoft.com/office/drawing/2014/main" id="{52F3DF7D-C426-490F-9D1C-A6DA37EC1B98}"/>
                  </a:ext>
                </a:extLst>
              </p:cNvPr>
              <p:cNvSpPr/>
              <p:nvPr/>
            </p:nvSpPr>
            <p:spPr>
              <a:xfrm>
                <a:off x="1638300" y="4775200"/>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a:extLst>
                <a:ext uri="{909E8E84-426E-40DD-AFC4-6F175D3DCCD1}">
                  <a14:hiddenFill xmlns:a14="http://schemas.microsoft.com/office/drawing/2010/main">
                    <a:solidFill>
                      <a:schemeClr val="accent6">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41" name="任意多边形 33">
                <a:extLst>
                  <a:ext uri="{FF2B5EF4-FFF2-40B4-BE49-F238E27FC236}">
                    <a16:creationId xmlns="" xmlns:a14="http://schemas.microsoft.com/office/drawing/2010/main" xmlns:a16="http://schemas.microsoft.com/office/drawing/2014/main" id="{72748619-ED52-478F-AA7E-ADC39C48B209}"/>
                  </a:ext>
                </a:extLst>
              </p:cNvPr>
              <p:cNvSpPr/>
              <p:nvPr/>
            </p:nvSpPr>
            <p:spPr>
              <a:xfrm rot="10800000">
                <a:off x="3667246" y="5088315"/>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42" name="文本框 41">
                <a:extLst>
                  <a:ext uri="{FF2B5EF4-FFF2-40B4-BE49-F238E27FC236}">
                    <a16:creationId xmlns="" xmlns:a14="http://schemas.microsoft.com/office/drawing/2010/main" xmlns:a16="http://schemas.microsoft.com/office/drawing/2014/main" id="{378625FF-F5C6-4A33-ABB4-EF58FB0BD63A}"/>
                  </a:ext>
                </a:extLst>
              </p:cNvPr>
              <p:cNvSpPr txBox="1"/>
              <p:nvPr/>
            </p:nvSpPr>
            <p:spPr>
              <a:xfrm>
                <a:off x="1705289" y="4874195"/>
                <a:ext cx="2316444" cy="457275"/>
              </a:xfrm>
              <a:prstGeom prst="rect">
                <a:avLst/>
              </a:prstGeom>
              <a:noFill/>
              <a:ln>
                <a:noFill/>
              </a:ln>
            </p:spPr>
            <p:txBody>
              <a:bodyPr wrap="square" bIns="0" rtlCol="0">
                <a:spAutoFit/>
              </a:bodyPr>
              <a:lstStyle>
                <a:defPPr>
                  <a:defRPr lang="zh-CN"/>
                </a:defPPr>
                <a:lvl1pPr>
                  <a:defRPr sz="2400" b="1">
                    <a:solidFill>
                      <a:schemeClr val="bg1"/>
                    </a:solidFill>
                    <a:latin typeface="+mj-lt"/>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n-cs"/>
                  </a:rPr>
                  <a:t>学习目标</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grpSp>
      </p:grpSp>
      <p:sp>
        <p:nvSpPr>
          <p:cNvPr id="29" name="TextBox 29"/>
          <p:cNvSpPr txBox="1"/>
          <p:nvPr/>
        </p:nvSpPr>
        <p:spPr>
          <a:xfrm>
            <a:off x="8851316" y="3573827"/>
            <a:ext cx="1999148" cy="1200329"/>
          </a:xfrm>
          <a:prstGeom prst="rect">
            <a:avLst/>
          </a:prstGeom>
          <a:noFill/>
        </p:spPr>
        <p:txBody>
          <a:bodyPr wrap="square">
            <a:spAutoFit/>
          </a:bodyPr>
          <a:lstStyle/>
          <a:p>
            <a:pPr marL="0" marR="0" lvl="0" indent="0" algn="l" defTabSz="1828165" rtl="0" eaLnBrk="1" fontAlgn="auto" latinLnBrk="0" hangingPunct="1">
              <a:lnSpc>
                <a:spcPct val="150000"/>
              </a:lnSpc>
              <a:spcBef>
                <a:spcPts val="0"/>
              </a:spcBef>
              <a:spcAft>
                <a:spcPts val="0"/>
              </a:spcAft>
              <a:buClrTx/>
              <a:buSzTx/>
              <a:buFontTx/>
              <a:buNone/>
              <a:tabLst/>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理解</a:t>
            </a: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7—12</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个月婴幼儿语言教育的内容</a:t>
            </a: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rPr>
              <a:t>。</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spTree>
    <p:extLst>
      <p:ext uri="{BB962C8B-B14F-4D97-AF65-F5344CB8AC3E}">
        <p14:creationId xmlns:p14="http://schemas.microsoft.com/office/powerpoint/2010/main" val="297923033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1" presetClass="entr" presetSubtype="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1)">
                                      <p:cBhvr>
                                        <p:cTn id="10" dur="750"/>
                                        <p:tgtEl>
                                          <p:spTgt spid="6"/>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250"/>
                            </p:stCondLst>
                            <p:childTnLst>
                              <p:par>
                                <p:cTn id="16" presetID="22" presetClass="entr" presetSubtype="8"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1750"/>
                            </p:stCondLst>
                            <p:childTnLst>
                              <p:par>
                                <p:cTn id="20" presetID="22" presetClass="entr" presetSubtype="8"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childTnLst>
                          </p:cTn>
                        </p:par>
                        <p:par>
                          <p:cTn id="23" fill="hold">
                            <p:stCondLst>
                              <p:cond delay="2250"/>
                            </p:stCondLst>
                            <p:childTnLst>
                              <p:par>
                                <p:cTn id="24" presetID="22" presetClass="entr" presetSubtype="8"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par>
                                <p:cTn id="27" presetID="2" presetClass="entr" presetSubtype="2"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1+#ppt_w/2"/>
                                          </p:val>
                                        </p:tav>
                                        <p:tav tm="100000">
                                          <p:val>
                                            <p:strVal val="#ppt_x"/>
                                          </p:val>
                                        </p:tav>
                                      </p:tavLst>
                                    </p:anim>
                                    <p:anim calcmode="lin" valueType="num">
                                      <p:cBhvr additive="base">
                                        <p:cTn id="34" dur="500" fill="hold"/>
                                        <p:tgtEl>
                                          <p:spTgt spid="28"/>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1+#ppt_w/2"/>
                                          </p:val>
                                        </p:tav>
                                        <p:tav tm="100000">
                                          <p:val>
                                            <p:strVal val="#ppt_x"/>
                                          </p:val>
                                        </p:tav>
                                      </p:tavLst>
                                    </p:anim>
                                    <p:anim calcmode="lin" valueType="num">
                                      <p:cBhvr additive="base">
                                        <p:cTn id="38"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40" y="-5715"/>
            <a:ext cx="12186285" cy="6885305"/>
          </a:xfrm>
          <a:prstGeom prst="rect">
            <a:avLst/>
          </a:prstGeom>
        </p:spPr>
      </p:pic>
      <p:sp>
        <p:nvSpPr>
          <p:cNvPr id="30" name="矩形 29"/>
          <p:cNvSpPr/>
          <p:nvPr/>
        </p:nvSpPr>
        <p:spPr>
          <a:xfrm>
            <a:off x="179648" y="1321530"/>
            <a:ext cx="11832610" cy="4230806"/>
          </a:xfrm>
          <a:prstGeom prst="rect">
            <a:avLst/>
          </a:prstGeom>
          <a:solidFill>
            <a:schemeClr val="bg1">
              <a:alpha val="91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方正喵呜体" panose="02010600010101010101" pitchFamily="2" charset="-122"/>
              <a:ea typeface="方正喵呜体" panose="02010600010101010101" pitchFamily="2" charset="-122"/>
              <a:cs typeface="+mn-cs"/>
            </a:endParaRPr>
          </a:p>
        </p:txBody>
      </p:sp>
      <p:sp>
        <p:nvSpPr>
          <p:cNvPr id="4" name="文本框 3"/>
          <p:cNvSpPr txBox="1"/>
          <p:nvPr/>
        </p:nvSpPr>
        <p:spPr>
          <a:xfrm>
            <a:off x="1179116" y="2251075"/>
            <a:ext cx="861774" cy="2355850"/>
          </a:xfrm>
          <a:prstGeom prst="rect">
            <a:avLst/>
          </a:prstGeom>
          <a:solidFill>
            <a:srgbClr val="9AAF89"/>
          </a:solidFill>
          <a:ln>
            <a:noFill/>
          </a:ln>
          <a:effectLst>
            <a:outerShdw blurRad="88900" dist="114300" dir="2700000" algn="tl" rotWithShape="0">
              <a:prstClr val="black">
                <a:alpha val="39000"/>
              </a:prstClr>
            </a:outerShdw>
          </a:effectLst>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400" b="1" dirty="0" smtClean="0">
                <a:solidFill>
                  <a:prstClr val="white"/>
                </a:solidFill>
                <a:effectLst>
                  <a:outerShdw blurRad="38100" dist="38100" dir="2700000" algn="tl">
                    <a:srgbClr val="000000">
                      <a:alpha val="43137"/>
                    </a:srgbClr>
                  </a:outerShdw>
                </a:effectLst>
                <a:latin typeface="郑庆科黄油体Regular " panose="02000603000000000000" pitchFamily="2" charset="-122"/>
                <a:ea typeface="郑庆科黄油体Regular " panose="02000603000000000000" pitchFamily="2" charset="-122"/>
              </a:rPr>
              <a:t>本章导引</a:t>
            </a:r>
            <a:endParaRPr kumimoji="0" lang="zh-CN" altLang="en-US" sz="4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郑庆科黄油体Regular " panose="02000603000000000000" pitchFamily="2" charset="-122"/>
              <a:ea typeface="郑庆科黄油体Regular " panose="02000603000000000000" pitchFamily="2" charset="-122"/>
            </a:endParaRPr>
          </a:p>
        </p:txBody>
      </p:sp>
      <p:pic>
        <p:nvPicPr>
          <p:cNvPr id="7" name="图片 6"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95325" y="1894840"/>
            <a:ext cx="697865" cy="659765"/>
          </a:xfrm>
          <a:prstGeom prst="rect">
            <a:avLst/>
          </a:prstGeom>
        </p:spPr>
      </p:pic>
      <p:sp>
        <p:nvSpPr>
          <p:cNvPr id="2" name="矩形 1"/>
          <p:cNvSpPr/>
          <p:nvPr/>
        </p:nvSpPr>
        <p:spPr>
          <a:xfrm>
            <a:off x="2928265" y="2033920"/>
            <a:ext cx="7552166" cy="2862322"/>
          </a:xfrm>
          <a:prstGeom prst="rect">
            <a:avLst/>
          </a:prstGeom>
        </p:spPr>
        <p:txBody>
          <a:bodyPr wrap="square">
            <a:spAutoFit/>
          </a:bodyPr>
          <a:lstStyle/>
          <a:p>
            <a:pPr>
              <a:lnSpc>
                <a:spcPct val="150000"/>
              </a:lnSpc>
            </a:pPr>
            <a:r>
              <a:rPr lang="zh-CN" altLang="en-US" sz="2400" b="1" dirty="0"/>
              <a:t>第四章  </a:t>
            </a:r>
            <a:r>
              <a:rPr lang="en-US" altLang="zh-CN" sz="2400" b="1" dirty="0"/>
              <a:t>7—12</a:t>
            </a:r>
            <a:r>
              <a:rPr lang="zh-CN" altLang="en-US" sz="2400" b="1" dirty="0"/>
              <a:t>个月婴儿的语言发展与教育</a:t>
            </a:r>
          </a:p>
          <a:p>
            <a:pPr>
              <a:lnSpc>
                <a:spcPct val="150000"/>
              </a:lnSpc>
            </a:pPr>
            <a:r>
              <a:rPr lang="zh-CN" altLang="en-US" sz="2400" dirty="0"/>
              <a:t>第一节  </a:t>
            </a:r>
            <a:r>
              <a:rPr lang="en-US" altLang="zh-CN" sz="2400" dirty="0"/>
              <a:t>7—12</a:t>
            </a:r>
            <a:r>
              <a:rPr lang="zh-CN" altLang="en-US" sz="2400" dirty="0"/>
              <a:t>个月婴儿语言发展的特点</a:t>
            </a:r>
          </a:p>
          <a:p>
            <a:pPr>
              <a:lnSpc>
                <a:spcPct val="150000"/>
              </a:lnSpc>
            </a:pPr>
            <a:r>
              <a:rPr lang="zh-CN" altLang="en-US" sz="2400" dirty="0"/>
              <a:t>第二节  </a:t>
            </a:r>
            <a:r>
              <a:rPr lang="en-US" altLang="zh-CN" sz="2400" dirty="0"/>
              <a:t>7—12</a:t>
            </a:r>
            <a:r>
              <a:rPr lang="zh-CN" altLang="en-US" sz="2400" dirty="0"/>
              <a:t>个月婴儿的语言教育</a:t>
            </a:r>
          </a:p>
          <a:p>
            <a:pPr>
              <a:lnSpc>
                <a:spcPct val="150000"/>
              </a:lnSpc>
            </a:pPr>
            <a:r>
              <a:rPr lang="zh-CN" altLang="en-US" sz="2400" dirty="0"/>
              <a:t>第三节  </a:t>
            </a:r>
            <a:r>
              <a:rPr lang="en-US" altLang="zh-CN" sz="2400" dirty="0"/>
              <a:t>7—12</a:t>
            </a:r>
            <a:r>
              <a:rPr lang="zh-CN" altLang="en-US" sz="2400" dirty="0"/>
              <a:t>个月婴儿的语言游戏</a:t>
            </a:r>
          </a:p>
          <a:p>
            <a:pPr>
              <a:lnSpc>
                <a:spcPct val="150000"/>
              </a:lnSpc>
            </a:pPr>
            <a:r>
              <a:rPr lang="zh-CN" altLang="en-US" sz="2400" dirty="0"/>
              <a:t>第四节  </a:t>
            </a:r>
            <a:r>
              <a:rPr lang="en-US" altLang="zh-CN" sz="2400" dirty="0"/>
              <a:t>7—12</a:t>
            </a:r>
            <a:r>
              <a:rPr lang="zh-CN" altLang="en-US" sz="2400" dirty="0"/>
              <a:t>个月婴儿语言教育的常见问题及对策</a:t>
            </a: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vertical)">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997715" y="2638579"/>
            <a:ext cx="7836796" cy="1754326"/>
          </a:xfrm>
          <a:prstGeom prst="rect">
            <a:avLst/>
          </a:prstGeom>
          <a:noFill/>
        </p:spPr>
        <p:txBody>
          <a:bodyPr wrap="square">
            <a:spAutoFit/>
          </a:bodyPr>
          <a:lstStyle/>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（一） 能辨别更多的语调、语气和音色的</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变化</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（二） 懂得简单的词、手势、和命令，但理解具有情境</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性</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（三） 出现更多“小儿语”，会用语音来吸引成人的</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注意</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（四） 能初步分辨出故事中曾听过的、熟悉的字和</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词汇</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4902304" cy="461665"/>
          </a:xfrm>
          <a:prstGeom prst="rect">
            <a:avLst/>
          </a:prstGeom>
        </p:spPr>
        <p:txBody>
          <a:bodyPr wrap="none">
            <a:spAutoFit/>
          </a:bodyPr>
          <a:lstStyle/>
          <a:p>
            <a:r>
              <a:rPr lang="zh-CN" altLang="en-US" sz="2400" dirty="0"/>
              <a:t>一、 </a:t>
            </a:r>
            <a:r>
              <a:rPr lang="en-US" altLang="zh-CN" sz="2400" dirty="0"/>
              <a:t>7—9</a:t>
            </a:r>
            <a:r>
              <a:rPr lang="zh-CN" altLang="en-US" sz="2400" dirty="0"/>
              <a:t>个月婴儿语言发展的特点</a:t>
            </a: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4" name="图片 3"/>
          <p:cNvPicPr>
            <a:picLocks noChangeAspect="1"/>
          </p:cNvPicPr>
          <p:nvPr/>
        </p:nvPicPr>
        <p:blipFill>
          <a:blip r:embed="rId7"/>
          <a:stretch>
            <a:fillRect/>
          </a:stretch>
        </p:blipFill>
        <p:spPr>
          <a:xfrm>
            <a:off x="355118" y="2002441"/>
            <a:ext cx="8004120" cy="4600637"/>
          </a:xfrm>
          <a:prstGeom prst="rect">
            <a:avLst/>
          </a:prstGeom>
        </p:spPr>
      </p:pic>
    </p:spTree>
    <p:extLst>
      <p:ext uri="{BB962C8B-B14F-4D97-AF65-F5344CB8AC3E}">
        <p14:creationId xmlns:p14="http://schemas.microsoft.com/office/powerpoint/2010/main" val="3592942562"/>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1+#ppt_w/2"/>
                                          </p:val>
                                        </p:tav>
                                        <p:tav tm="100000">
                                          <p:val>
                                            <p:strVal val="#ppt_x"/>
                                          </p:val>
                                        </p:tav>
                                      </p:tavLst>
                                    </p:anim>
                                    <p:anim calcmode="lin" valueType="num">
                                      <p:cBhvr additive="base">
                                        <p:cTn id="2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997715" y="2638579"/>
            <a:ext cx="4999769" cy="1292662"/>
          </a:xfrm>
          <a:prstGeom prst="rect">
            <a:avLst/>
          </a:prstGeom>
          <a:noFill/>
        </p:spPr>
        <p:txBody>
          <a:bodyPr wrap="square">
            <a:spAutoFit/>
          </a:bodyPr>
          <a:lstStyle/>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（一） 不同的连续音节明显增加，近似词的发音增加</a:t>
            </a:r>
            <a:endPar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defTabSz="1828165">
              <a:lnSpc>
                <a:spcPct val="150000"/>
              </a:lnSpc>
              <a:defRPr/>
            </a:pPr>
            <a:r>
              <a:rPr lang="zh-CN" altLang="en-US" sz="1600" b="1" spc="300" dirty="0" smtClean="0">
                <a:solidFill>
                  <a:schemeClr val="accent6"/>
                </a:solidFill>
                <a:latin typeface="微软雅黑" panose="020B0503020204020204" charset="-122"/>
                <a:ea typeface="微软雅黑" panose="020B0503020204020204" charset="-122"/>
                <a:cs typeface="Montserrat Light" charset="0"/>
              </a:rPr>
              <a:t>。</a:t>
            </a:r>
            <a:endParaRPr lang="en-US" altLang="zh-CN" sz="1400" b="1" spc="300" dirty="0" smtClean="0">
              <a:solidFill>
                <a:schemeClr val="accent6"/>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5311069" cy="461665"/>
          </a:xfrm>
          <a:prstGeom prst="rect">
            <a:avLst/>
          </a:prstGeom>
        </p:spPr>
        <p:txBody>
          <a:bodyPr wrap="none">
            <a:spAutoFit/>
          </a:bodyPr>
          <a:lstStyle/>
          <a:p>
            <a:r>
              <a:rPr lang="zh-CN" altLang="en-US" sz="2400" dirty="0"/>
              <a:t> 二、 </a:t>
            </a:r>
            <a:r>
              <a:rPr lang="en-US" altLang="zh-CN" sz="2400" dirty="0"/>
              <a:t>10—12</a:t>
            </a:r>
            <a:r>
              <a:rPr lang="zh-CN" altLang="en-US" sz="2400" dirty="0"/>
              <a:t>个月婴儿语言发展的特点</a:t>
            </a:r>
          </a:p>
        </p:txBody>
      </p:sp>
      <p:pic>
        <p:nvPicPr>
          <p:cNvPr id="3" name="图片 2"/>
          <p:cNvPicPr>
            <a:picLocks noChangeAspect="1"/>
          </p:cNvPicPr>
          <p:nvPr/>
        </p:nvPicPr>
        <p:blipFill>
          <a:blip r:embed="rId3"/>
          <a:stretch>
            <a:fillRect/>
          </a:stretch>
        </p:blipFill>
        <p:spPr>
          <a:xfrm>
            <a:off x="7363413" y="1043940"/>
            <a:ext cx="4685714" cy="5361905"/>
          </a:xfrm>
          <a:prstGeom prst="rect">
            <a:avLst/>
          </a:prstGeom>
        </p:spPr>
      </p:pic>
      <p:grpSp>
        <p:nvGrpSpPr>
          <p:cNvPr id="11" name="组合 10"/>
          <p:cNvGrpSpPr/>
          <p:nvPr/>
        </p:nvGrpSpPr>
        <p:grpSpPr>
          <a:xfrm>
            <a:off x="0" y="3629465"/>
            <a:ext cx="3868615" cy="3234206"/>
            <a:chOff x="8485" y="2346"/>
            <a:chExt cx="5098" cy="5553"/>
          </a:xfrm>
        </p:grpSpPr>
        <p:pic>
          <p:nvPicPr>
            <p:cNvPr id="12" name="图片 11"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pic>
          <p:nvPicPr>
            <p:cNvPr id="13" name="图片 12" descr="5b39e8e13864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485" y="2346"/>
              <a:ext cx="3298" cy="5553"/>
            </a:xfrm>
            <a:prstGeom prst="rect">
              <a:avLst/>
            </a:prstGeom>
          </p:spPr>
        </p:pic>
      </p:grpSp>
    </p:spTree>
    <p:extLst>
      <p:ext uri="{BB962C8B-B14F-4D97-AF65-F5344CB8AC3E}">
        <p14:creationId xmlns:p14="http://schemas.microsoft.com/office/powerpoint/2010/main" val="2991161884"/>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1+#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997715" y="2638579"/>
            <a:ext cx="7836796" cy="3462486"/>
          </a:xfrm>
          <a:prstGeom prst="rect">
            <a:avLst/>
          </a:prstGeom>
          <a:noFill/>
        </p:spPr>
        <p:txBody>
          <a:bodyPr wrap="square">
            <a:spAutoFit/>
          </a:bodyPr>
          <a:lstStyle/>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（二） 开始真正理解成人的</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语言</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研究表明，婴儿大约从</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9</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个月开始才真正能理解成人的语言</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婴儿</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大约在</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6</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个月时，已有话语理解的萌芽，到</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9</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个月之后，理解反应迅速发展。到</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1</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岁时，发生理解反应的祈使句和疑问句有十个之多。如果把婴儿理解的最小话语单位称为“语元”的话，如“走”“看”等，那么婴儿在这一阶段已经可以理解</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230</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多个不同的“语元”</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虽然</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婴儿在此阶段还不能说话，但是他们的听觉已经开始语言化了。</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5226111" cy="461665"/>
          </a:xfrm>
          <a:prstGeom prst="rect">
            <a:avLst/>
          </a:prstGeom>
        </p:spPr>
        <p:txBody>
          <a:bodyPr wrap="none">
            <a:spAutoFit/>
          </a:bodyPr>
          <a:lstStyle/>
          <a:p>
            <a:r>
              <a:rPr lang="zh-CN" altLang="en-US" sz="2400" dirty="0"/>
              <a:t>二、 </a:t>
            </a:r>
            <a:r>
              <a:rPr lang="en-US" altLang="zh-CN" sz="2400" dirty="0"/>
              <a:t>10—12</a:t>
            </a:r>
            <a:r>
              <a:rPr lang="zh-CN" altLang="en-US" sz="2400" dirty="0"/>
              <a:t>个月婴儿语言发展的特点</a:t>
            </a:r>
          </a:p>
        </p:txBody>
      </p:sp>
    </p:spTree>
    <p:extLst>
      <p:ext uri="{BB962C8B-B14F-4D97-AF65-F5344CB8AC3E}">
        <p14:creationId xmlns:p14="http://schemas.microsoft.com/office/powerpoint/2010/main" val="2986994030"/>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7—12</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个月婴儿语言发展的特点</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997715" y="2638579"/>
            <a:ext cx="7836796" cy="2723823"/>
          </a:xfrm>
          <a:prstGeom prst="rect">
            <a:avLst/>
          </a:prstGeom>
          <a:noFill/>
        </p:spPr>
        <p:txBody>
          <a:bodyPr wrap="square">
            <a:spAutoFit/>
          </a:bodyPr>
          <a:lstStyle/>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（三） 语言交际功能开始</a:t>
            </a:r>
            <a:r>
              <a:rPr lang="zh-CN" altLang="en-US"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扩展</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1</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能理解成人简单的命令，并建立相应的动作</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联系</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这</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是婴儿真正理解语言的一种表现。婴儿能够对成人的命令（有时甚至不要命令，只要有相应的情景）马上作出反应</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2. </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一定的语音能和实体相联系，但缺少</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概括性</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algn="just"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不同的婴儿会用各自经常重复的发音来表达某一种意思。</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66213" y="1999942"/>
            <a:ext cx="5226111" cy="461665"/>
          </a:xfrm>
          <a:prstGeom prst="rect">
            <a:avLst/>
          </a:prstGeom>
        </p:spPr>
        <p:txBody>
          <a:bodyPr wrap="none">
            <a:spAutoFit/>
          </a:bodyPr>
          <a:lstStyle/>
          <a:p>
            <a:r>
              <a:rPr lang="zh-CN" altLang="en-US" sz="2400" dirty="0"/>
              <a:t>二、 </a:t>
            </a:r>
            <a:r>
              <a:rPr lang="en-US" altLang="zh-CN" sz="2400" dirty="0"/>
              <a:t>10—12</a:t>
            </a:r>
            <a:r>
              <a:rPr lang="zh-CN" altLang="en-US" sz="2400" dirty="0"/>
              <a:t>个月婴儿语言发展的特点</a:t>
            </a:r>
          </a:p>
        </p:txBody>
      </p:sp>
    </p:spTree>
    <p:extLst>
      <p:ext uri="{BB962C8B-B14F-4D97-AF65-F5344CB8AC3E}">
        <p14:creationId xmlns:p14="http://schemas.microsoft.com/office/powerpoint/2010/main" val="2103859814"/>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504</TotalTime>
  <Words>1794</Words>
  <Application>Microsoft Office PowerPoint</Application>
  <PresentationFormat>宽屏</PresentationFormat>
  <Paragraphs>144</Paragraphs>
  <Slides>23</Slides>
  <Notes>23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23</vt:i4>
      </vt:variant>
    </vt:vector>
  </HeadingPairs>
  <TitlesOfParts>
    <vt:vector size="37" baseType="lpstr">
      <vt:lpstr>Helvetica Light</vt:lpstr>
      <vt:lpstr>Montserrat Light</vt:lpstr>
      <vt:lpstr>Oswald</vt:lpstr>
      <vt:lpstr>等线</vt:lpstr>
      <vt:lpstr>等线 Light</vt:lpstr>
      <vt:lpstr>方正喵呜体</vt:lpstr>
      <vt:lpstr>方正细谭黑简体</vt:lpstr>
      <vt:lpstr>经典行书简</vt:lpstr>
      <vt:lpstr>宋体</vt:lpstr>
      <vt:lpstr>微软雅黑</vt:lpstr>
      <vt:lpstr>郑庆科黄油体Regular </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wang</dc:creator>
  <cp:keywords/>
  <dc:description>www.1ppt.com</dc:description>
  <cp:lastModifiedBy>余思洋</cp:lastModifiedBy>
  <cp:revision>57</cp:revision>
  <dcterms:created xsi:type="dcterms:W3CDTF">2018-08-18T05:24:05Z</dcterms:created>
  <dcterms:modified xsi:type="dcterms:W3CDTF">2020-09-03T05:53:52Z</dcterms:modified>
</cp:coreProperties>
</file>