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0" r:id="rId2"/>
    <p:sldId id="264" r:id="rId3"/>
    <p:sldId id="304" r:id="rId4"/>
    <p:sldId id="263" r:id="rId5"/>
    <p:sldId id="262" r:id="rId6"/>
    <p:sldId id="305" r:id="rId7"/>
    <p:sldId id="306" r:id="rId8"/>
    <p:sldId id="307" r:id="rId9"/>
    <p:sldId id="308" r:id="rId10"/>
    <p:sldId id="309" r:id="rId11"/>
    <p:sldId id="310" r:id="rId12"/>
    <p:sldId id="311" r:id="rId13"/>
    <p:sldId id="312" r:id="rId14"/>
    <p:sldId id="313" r:id="rId15"/>
    <p:sldId id="314" r:id="rId16"/>
    <p:sldId id="315" r:id="rId17"/>
    <p:sldId id="318" r:id="rId18"/>
    <p:sldId id="316" r:id="rId19"/>
    <p:sldId id="298" r:id="rId20"/>
    <p:sldId id="319" r:id="rId21"/>
    <p:sldId id="321" r:id="rId22"/>
    <p:sldId id="320" r:id="rId23"/>
    <p:sldId id="323" r:id="rId24"/>
    <p:sldId id="266" r:id="rId25"/>
    <p:sldId id="295" r:id="rId26"/>
    <p:sldId id="32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71" autoAdjust="0"/>
  </p:normalViewPr>
  <p:slideViewPr>
    <p:cSldViewPr snapToGrid="0">
      <p:cViewPr varScale="1">
        <p:scale>
          <a:sx n="68" d="100"/>
          <a:sy n="68" d="100"/>
        </p:scale>
        <p:origin x="792" y="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472082-2E47-41E0-8670-578065FB09B4}" type="datetimeFigureOut">
              <a:rPr lang="zh-CN" altLang="en-US" smtClean="0"/>
              <a:t>2020/9/1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B9A12-F344-451B-9445-1BC31D1A0372}" type="slidenum">
              <a:rPr lang="zh-CN" altLang="en-US" smtClean="0"/>
              <a:t>‹#›</a:t>
            </a:fld>
            <a:endParaRPr lang="zh-CN" altLang="en-US"/>
          </a:p>
        </p:txBody>
      </p:sp>
    </p:spTree>
    <p:extLst>
      <p:ext uri="{BB962C8B-B14F-4D97-AF65-F5344CB8AC3E}">
        <p14:creationId xmlns:p14="http://schemas.microsoft.com/office/powerpoint/2010/main" val="3338112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a:t>
            </a:fld>
            <a:endParaRPr lang="zh-CN" altLang="en-US"/>
          </a:p>
        </p:txBody>
      </p:sp>
    </p:spTree>
    <p:extLst>
      <p:ext uri="{BB962C8B-B14F-4D97-AF65-F5344CB8AC3E}">
        <p14:creationId xmlns:p14="http://schemas.microsoft.com/office/powerpoint/2010/main" val="1602026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10</a:t>
            </a:fld>
            <a:endParaRPr lang="zh-CN" altLang="en-US"/>
          </a:p>
        </p:txBody>
      </p:sp>
    </p:spTree>
    <p:extLst>
      <p:ext uri="{BB962C8B-B14F-4D97-AF65-F5344CB8AC3E}">
        <p14:creationId xmlns:p14="http://schemas.microsoft.com/office/powerpoint/2010/main" val="1945028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11</a:t>
            </a:fld>
            <a:endParaRPr lang="zh-CN" altLang="en-US"/>
          </a:p>
        </p:txBody>
      </p:sp>
    </p:spTree>
    <p:extLst>
      <p:ext uri="{BB962C8B-B14F-4D97-AF65-F5344CB8AC3E}">
        <p14:creationId xmlns:p14="http://schemas.microsoft.com/office/powerpoint/2010/main" val="666787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12</a:t>
            </a:fld>
            <a:endParaRPr lang="zh-CN" altLang="en-US"/>
          </a:p>
        </p:txBody>
      </p:sp>
    </p:spTree>
    <p:extLst>
      <p:ext uri="{BB962C8B-B14F-4D97-AF65-F5344CB8AC3E}">
        <p14:creationId xmlns:p14="http://schemas.microsoft.com/office/powerpoint/2010/main" val="2676550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13</a:t>
            </a:fld>
            <a:endParaRPr lang="zh-CN" altLang="en-US"/>
          </a:p>
        </p:txBody>
      </p:sp>
    </p:spTree>
    <p:extLst>
      <p:ext uri="{BB962C8B-B14F-4D97-AF65-F5344CB8AC3E}">
        <p14:creationId xmlns:p14="http://schemas.microsoft.com/office/powerpoint/2010/main" val="1248137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14</a:t>
            </a:fld>
            <a:endParaRPr lang="zh-CN" altLang="en-US"/>
          </a:p>
        </p:txBody>
      </p:sp>
    </p:spTree>
    <p:extLst>
      <p:ext uri="{BB962C8B-B14F-4D97-AF65-F5344CB8AC3E}">
        <p14:creationId xmlns:p14="http://schemas.microsoft.com/office/powerpoint/2010/main" val="1051349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15</a:t>
            </a:fld>
            <a:endParaRPr lang="zh-CN" altLang="en-US"/>
          </a:p>
        </p:txBody>
      </p:sp>
    </p:spTree>
    <p:extLst>
      <p:ext uri="{BB962C8B-B14F-4D97-AF65-F5344CB8AC3E}">
        <p14:creationId xmlns:p14="http://schemas.microsoft.com/office/powerpoint/2010/main" val="510293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16</a:t>
            </a:fld>
            <a:endParaRPr lang="zh-CN" altLang="en-US"/>
          </a:p>
        </p:txBody>
      </p:sp>
    </p:spTree>
    <p:extLst>
      <p:ext uri="{BB962C8B-B14F-4D97-AF65-F5344CB8AC3E}">
        <p14:creationId xmlns:p14="http://schemas.microsoft.com/office/powerpoint/2010/main" val="3048857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17</a:t>
            </a:fld>
            <a:endParaRPr lang="zh-CN" altLang="en-US"/>
          </a:p>
        </p:txBody>
      </p:sp>
    </p:spTree>
    <p:extLst>
      <p:ext uri="{BB962C8B-B14F-4D97-AF65-F5344CB8AC3E}">
        <p14:creationId xmlns:p14="http://schemas.microsoft.com/office/powerpoint/2010/main" val="788319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18</a:t>
            </a:fld>
            <a:endParaRPr lang="zh-CN" altLang="en-US"/>
          </a:p>
        </p:txBody>
      </p:sp>
    </p:spTree>
    <p:extLst>
      <p:ext uri="{BB962C8B-B14F-4D97-AF65-F5344CB8AC3E}">
        <p14:creationId xmlns:p14="http://schemas.microsoft.com/office/powerpoint/2010/main" val="58942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19</a:t>
            </a:fld>
            <a:endParaRPr lang="zh-CN" altLang="en-US"/>
          </a:p>
        </p:txBody>
      </p:sp>
    </p:spTree>
    <p:extLst>
      <p:ext uri="{BB962C8B-B14F-4D97-AF65-F5344CB8AC3E}">
        <p14:creationId xmlns:p14="http://schemas.microsoft.com/office/powerpoint/2010/main" val="4181634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a:t>
            </a:fld>
            <a:endParaRPr lang="zh-CN" altLang="en-US"/>
          </a:p>
        </p:txBody>
      </p:sp>
    </p:spTree>
    <p:extLst>
      <p:ext uri="{BB962C8B-B14F-4D97-AF65-F5344CB8AC3E}">
        <p14:creationId xmlns:p14="http://schemas.microsoft.com/office/powerpoint/2010/main" val="3000244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20</a:t>
            </a:fld>
            <a:endParaRPr lang="zh-CN" altLang="en-US"/>
          </a:p>
        </p:txBody>
      </p:sp>
    </p:spTree>
    <p:extLst>
      <p:ext uri="{BB962C8B-B14F-4D97-AF65-F5344CB8AC3E}">
        <p14:creationId xmlns:p14="http://schemas.microsoft.com/office/powerpoint/2010/main" val="3473201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21</a:t>
            </a:fld>
            <a:endParaRPr lang="zh-CN" altLang="en-US"/>
          </a:p>
        </p:txBody>
      </p:sp>
    </p:spTree>
    <p:extLst>
      <p:ext uri="{BB962C8B-B14F-4D97-AF65-F5344CB8AC3E}">
        <p14:creationId xmlns:p14="http://schemas.microsoft.com/office/powerpoint/2010/main" val="3489996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22</a:t>
            </a:fld>
            <a:endParaRPr lang="zh-CN" altLang="en-US"/>
          </a:p>
        </p:txBody>
      </p:sp>
    </p:spTree>
    <p:extLst>
      <p:ext uri="{BB962C8B-B14F-4D97-AF65-F5344CB8AC3E}">
        <p14:creationId xmlns:p14="http://schemas.microsoft.com/office/powerpoint/2010/main" val="42726920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23</a:t>
            </a:fld>
            <a:endParaRPr lang="zh-CN" altLang="en-US"/>
          </a:p>
        </p:txBody>
      </p:sp>
    </p:spTree>
    <p:extLst>
      <p:ext uri="{BB962C8B-B14F-4D97-AF65-F5344CB8AC3E}">
        <p14:creationId xmlns:p14="http://schemas.microsoft.com/office/powerpoint/2010/main" val="918565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24</a:t>
            </a:fld>
            <a:endParaRPr lang="zh-CN" altLang="en-US"/>
          </a:p>
        </p:txBody>
      </p:sp>
    </p:spTree>
    <p:extLst>
      <p:ext uri="{BB962C8B-B14F-4D97-AF65-F5344CB8AC3E}">
        <p14:creationId xmlns:p14="http://schemas.microsoft.com/office/powerpoint/2010/main" val="21019730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25</a:t>
            </a:fld>
            <a:endParaRPr lang="zh-CN" altLang="en-US"/>
          </a:p>
        </p:txBody>
      </p:sp>
    </p:spTree>
    <p:extLst>
      <p:ext uri="{BB962C8B-B14F-4D97-AF65-F5344CB8AC3E}">
        <p14:creationId xmlns:p14="http://schemas.microsoft.com/office/powerpoint/2010/main" val="3859887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26</a:t>
            </a:fld>
            <a:endParaRPr lang="zh-CN" altLang="en-US"/>
          </a:p>
        </p:txBody>
      </p:sp>
    </p:spTree>
    <p:extLst>
      <p:ext uri="{BB962C8B-B14F-4D97-AF65-F5344CB8AC3E}">
        <p14:creationId xmlns:p14="http://schemas.microsoft.com/office/powerpoint/2010/main" val="327282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3</a:t>
            </a:fld>
            <a:endParaRPr lang="zh-CN" altLang="en-US"/>
          </a:p>
        </p:txBody>
      </p:sp>
    </p:spTree>
    <p:extLst>
      <p:ext uri="{BB962C8B-B14F-4D97-AF65-F5344CB8AC3E}">
        <p14:creationId xmlns:p14="http://schemas.microsoft.com/office/powerpoint/2010/main" val="307688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4</a:t>
            </a:fld>
            <a:endParaRPr lang="zh-CN" altLang="en-US"/>
          </a:p>
        </p:txBody>
      </p:sp>
    </p:spTree>
    <p:extLst>
      <p:ext uri="{BB962C8B-B14F-4D97-AF65-F5344CB8AC3E}">
        <p14:creationId xmlns:p14="http://schemas.microsoft.com/office/powerpoint/2010/main" val="1084147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5</a:t>
            </a:fld>
            <a:endParaRPr lang="zh-CN" altLang="en-US"/>
          </a:p>
        </p:txBody>
      </p:sp>
    </p:spTree>
    <p:extLst>
      <p:ext uri="{BB962C8B-B14F-4D97-AF65-F5344CB8AC3E}">
        <p14:creationId xmlns:p14="http://schemas.microsoft.com/office/powerpoint/2010/main" val="4167104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6</a:t>
            </a:fld>
            <a:endParaRPr lang="zh-CN" altLang="en-US"/>
          </a:p>
        </p:txBody>
      </p:sp>
    </p:spTree>
    <p:extLst>
      <p:ext uri="{BB962C8B-B14F-4D97-AF65-F5344CB8AC3E}">
        <p14:creationId xmlns:p14="http://schemas.microsoft.com/office/powerpoint/2010/main" val="3035359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7</a:t>
            </a:fld>
            <a:endParaRPr lang="zh-CN" altLang="en-US"/>
          </a:p>
        </p:txBody>
      </p:sp>
    </p:spTree>
    <p:extLst>
      <p:ext uri="{BB962C8B-B14F-4D97-AF65-F5344CB8AC3E}">
        <p14:creationId xmlns:p14="http://schemas.microsoft.com/office/powerpoint/2010/main" val="2352253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8</a:t>
            </a:fld>
            <a:endParaRPr lang="zh-CN" altLang="en-US"/>
          </a:p>
        </p:txBody>
      </p:sp>
    </p:spTree>
    <p:extLst>
      <p:ext uri="{BB962C8B-B14F-4D97-AF65-F5344CB8AC3E}">
        <p14:creationId xmlns:p14="http://schemas.microsoft.com/office/powerpoint/2010/main" val="2742636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（二） 新生儿能辨认不同的语言</a:t>
            </a:r>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9</a:t>
            </a:fld>
            <a:endParaRPr lang="zh-CN" altLang="en-US"/>
          </a:p>
        </p:txBody>
      </p:sp>
    </p:spTree>
    <p:extLst>
      <p:ext uri="{BB962C8B-B14F-4D97-AF65-F5344CB8AC3E}">
        <p14:creationId xmlns:p14="http://schemas.microsoft.com/office/powerpoint/2010/main" val="1132140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BF65646-77AF-4CD8-B231-3323D780BA8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p14="http://schemas.microsoft.com/office/powerpoint/2010/main" xmlns="" id="{E3E906F1-7341-46CA-BCD9-10B7B0E10D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p14="http://schemas.microsoft.com/office/powerpoint/2010/main" xmlns="" id="{DB30D8DB-EA49-45C8-9AA6-9675EFCEB07E}"/>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0F02CDAB-DF81-412F-94DE-7873EA01EA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48BF496F-A4C0-4DB2-B941-C225E69EA332}"/>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48819652"/>
      </p:ext>
    </p:extLst>
  </p:cSld>
  <p:clrMapOvr>
    <a:masterClrMapping/>
  </p:clrMapOvr>
  <p:transition spd="slow" advClick="0" advTm="3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75D5934-A0AC-4657-AB6E-86EFC06FC30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64EE4CA4-1BEC-49DF-BDFF-7059EACFECD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1570D9D3-7733-44DB-814F-0407BDAA7D5B}"/>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A8597BE7-0D24-46C0-AB89-D2ACCCBED8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9B5EBB26-6D9D-4063-975C-A4BC134288F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453075083"/>
      </p:ext>
    </p:extLst>
  </p:cSld>
  <p:clrMapOvr>
    <a:masterClrMapping/>
  </p:clrMapOvr>
  <p:transition spd="slow" advClick="0" advTm="3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p14="http://schemas.microsoft.com/office/powerpoint/2010/main" xmlns="" id="{FD03692D-E969-4023-9868-2FB2E30153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A7FDA07A-CFDF-46EF-B976-2B99956668F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DA0401A7-D4A5-438C-BB7D-8F430E2B5E77}"/>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399BCE07-2980-4B7C-B3A0-14623F407E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372210DB-576C-4AFA-A6E4-B934DE29D1E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866224612"/>
      </p:ext>
    </p:extLst>
  </p:cSld>
  <p:clrMapOvr>
    <a:masterClrMapping/>
  </p:clrMapOvr>
  <p:transition spd="slow" advClick="0" advTm="3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03A8211-600E-4F8C-8D79-A45AA5FCE28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69119F64-8168-4489-8EC3-BCC56051B0FD}"/>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9AC73F2F-61ED-4E4E-BBF2-D36D01CFC0E6}"/>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FCCC7C27-5E14-4124-8612-E44E9163DD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CAC5B14C-CC8B-4F65-BB23-0FAD79A101A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272863331"/>
      </p:ext>
    </p:extLst>
  </p:cSld>
  <p:clrMapOvr>
    <a:masterClrMapping/>
  </p:clrMapOvr>
  <p:transition spd="slow" advClick="0" advTm="300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D6D633-C7B1-40A0-9F63-FD3913A693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C877F10B-8A00-4C8F-BEB9-081736B09A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p14="http://schemas.microsoft.com/office/powerpoint/2010/main" xmlns="" id="{A44C223C-156D-4FF2-9071-797D323540EA}"/>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CA65848A-6D51-4BB7-8CB2-B76EEFA528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D05408A5-4276-4F19-85D1-E38FA40CE315}"/>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549485177"/>
      </p:ext>
    </p:extLst>
  </p:cSld>
  <p:clrMapOvr>
    <a:masterClrMapping/>
  </p:clrMapOvr>
  <p:transition spd="slow" advClick="0" advTm="300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E4B30FD-3474-4288-B75D-DC231494B0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A5E8117D-5761-410C-BD7E-55C00ECA0AB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p14="http://schemas.microsoft.com/office/powerpoint/2010/main" xmlns="" id="{9DC5EE00-2B53-4B9D-9DAF-09380E31C67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p14="http://schemas.microsoft.com/office/powerpoint/2010/main" xmlns="" id="{22BA8C5A-55AF-4CF3-AE8F-B97D9BA823E0}"/>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D97ABBEF-19A9-48F5-9683-373411A6D1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155C88F6-26A8-4A64-9125-8883601BEC23}"/>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1229537430"/>
      </p:ext>
    </p:extLst>
  </p:cSld>
  <p:clrMapOvr>
    <a:masterClrMapping/>
  </p:clrMapOvr>
  <p:transition spd="slow" advClick="0" advTm="3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FE06286-FDE2-481B-A60F-FBB2D973343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053930C-A63A-4C35-969F-E370B198EE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p14="http://schemas.microsoft.com/office/powerpoint/2010/main" xmlns="" id="{6EFC2C76-D65E-451E-9CD6-C68D3A98019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p14="http://schemas.microsoft.com/office/powerpoint/2010/main" xmlns="" id="{1E8F8F07-A3D7-48F4-B8D5-74FEEBB286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p14="http://schemas.microsoft.com/office/powerpoint/2010/main" xmlns="" id="{91564A13-243D-4482-884F-8E4E48A16BC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p14="http://schemas.microsoft.com/office/powerpoint/2010/main" xmlns="" id="{6FE88C15-7132-4204-878A-C68B9B6BAFEB}"/>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3854CE54-1D2A-458D-B56B-911A054A7D6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FFD307E9-B97F-453C-B048-D5C7E1785AE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
        <p:nvSpPr>
          <p:cNvPr id="11" name="矩形 10"/>
          <p:cNvSpPr/>
          <p:nvPr userDrawn="1"/>
        </p:nvSpPr>
        <p:spPr>
          <a:xfrm>
            <a:off x="8967792" y="6446569"/>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642040103"/>
      </p:ext>
    </p:extLst>
  </p:cSld>
  <p:clrMapOvr>
    <a:masterClrMapping/>
  </p:clrMapOvr>
  <p:transition spd="slow" advClick="0" advTm="3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BD32F18-104F-424B-A14A-9DD1F17AD65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p14="http://schemas.microsoft.com/office/powerpoint/2010/main" xmlns="" id="{F8A3BB6B-4D40-4B80-9C88-13EC99F1A301}"/>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4" name="页脚占位符 3">
            <a:extLst>
              <a:ext uri="{FF2B5EF4-FFF2-40B4-BE49-F238E27FC236}">
                <a16:creationId xmlns:a16="http://schemas.microsoft.com/office/drawing/2014/main" xmlns:p14="http://schemas.microsoft.com/office/powerpoint/2010/main" xmlns="" id="{B998CF4A-F918-44AD-B565-33ADE6AD81C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p14="http://schemas.microsoft.com/office/powerpoint/2010/main" xmlns="" id="{607330CE-4489-4011-B21F-283B6D95223D}"/>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927095655"/>
      </p:ext>
    </p:extLst>
  </p:cSld>
  <p:clrMapOvr>
    <a:masterClrMapping/>
  </p:clrMapOvr>
  <p:transition spd="slow" advClick="0" advTm="300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p14="http://schemas.microsoft.com/office/powerpoint/2010/main" xmlns="" id="{04DDA125-6AE2-41F7-B818-A29DEC681475}"/>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3" name="页脚占位符 2">
            <a:extLst>
              <a:ext uri="{FF2B5EF4-FFF2-40B4-BE49-F238E27FC236}">
                <a16:creationId xmlns:a16="http://schemas.microsoft.com/office/drawing/2014/main" xmlns:p14="http://schemas.microsoft.com/office/powerpoint/2010/main" xmlns="" id="{EFE35F69-CFCA-416E-AF92-31C2937C7B3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p14="http://schemas.microsoft.com/office/powerpoint/2010/main" xmlns="" id="{E9CB230A-1BF0-46A0-8CD0-6030627AC134}"/>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663023722"/>
      </p:ext>
    </p:extLst>
  </p:cSld>
  <p:clrMapOvr>
    <a:masterClrMapping/>
  </p:clrMapOvr>
  <p:transition spd="slow" advClick="0" advTm="300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DEF5079-F19A-42B9-8565-D29FB8D04CB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FA445416-537F-4C6B-A2D5-6A2280A9AE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p14="http://schemas.microsoft.com/office/powerpoint/2010/main" xmlns="" id="{7726F845-3559-40BB-A7FF-6BEC0EC06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70B8F4F-3008-43A3-A8E4-A1FECB7DBD54}"/>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12965852-9FFA-4E48-91A2-9501B304843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E2707BC2-A5DF-4C8E-9277-375BEB6F7DC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203916035"/>
      </p:ext>
    </p:extLst>
  </p:cSld>
  <p:clrMapOvr>
    <a:masterClrMapping/>
  </p:clrMapOvr>
  <p:transition spd="slow" advClick="0" advTm="3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E91DB6-BFD6-44E5-9984-A031461ACD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p14="http://schemas.microsoft.com/office/powerpoint/2010/main" xmlns="" id="{AC320EC9-9918-4443-BCAE-0C926C82FE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p14="http://schemas.microsoft.com/office/powerpoint/2010/main" xmlns="" id="{3DFF3D34-0BD3-42DC-B799-F1189FD315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33E34A5-CC58-448E-8028-05C88C1482A4}"/>
              </a:ext>
            </a:extLst>
          </p:cNvPr>
          <p:cNvSpPr>
            <a:spLocks noGrp="1"/>
          </p:cNvSpPr>
          <p:nvPr>
            <p:ph type="dt" sz="half" idx="10"/>
          </p:nvPr>
        </p:nvSpPr>
        <p:spPr/>
        <p:txBody>
          <a:bodyPr/>
          <a:lstStyle/>
          <a:p>
            <a:fld id="{019B36F2-EC20-437F-AF5E-12C913FA461F}" type="datetimeFigureOut">
              <a:rPr lang="zh-CN" altLang="en-US" smtClean="0"/>
              <a:t>2020/9/1</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9C8298A4-F030-4EEB-9053-37F860B9EE4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6C9BD772-FBCD-4F08-871C-7CCD17B52FBA}"/>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019904328"/>
      </p:ext>
    </p:extLst>
  </p:cSld>
  <p:clrMapOvr>
    <a:masterClrMapping/>
  </p:clrMapOvr>
  <p:transition spd="slow" advClick="0" advTm="3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p14="http://schemas.microsoft.com/office/powerpoint/2010/main" xmlns="" id="{139AC7CA-4121-4D05-8DD2-396F39BDE4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5D2BCAD5-6961-40FC-B0BB-77424419DF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B27B5F0B-C424-4F41-9C8D-6B00D3CB40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B36F2-EC20-437F-AF5E-12C913FA461F}" type="datetimeFigureOut">
              <a:rPr lang="zh-CN" altLang="en-US" smtClean="0"/>
              <a:t>2020/9/1</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95557EB4-EAE9-4883-A2CC-1B334DEDB4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F8657947-9071-40D4-A0A9-ACAD2257B4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295840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300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677467" y="110172"/>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471376" y="604519"/>
            <a:ext cx="1477328"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语言发展与教育</a:t>
            </a:r>
            <a:endParaRPr kumimoji="0" lang="en-US" altLang="zh-CN"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0——3</a:t>
            </a:r>
            <a:r>
              <a:rPr kumimoji="0" lang="zh-CN" altLang="en-US"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岁婴幼儿</a:t>
            </a:r>
            <a:endParaRPr kumimoji="0" lang="zh-CN" altLang="en-US" sz="3600" i="0" u="none" strike="noStrike" kern="1200" cap="none" spc="0" normalizeH="0" baseline="0" noProof="0" dirty="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
        <p:nvSpPr>
          <p:cNvPr id="12" name="文本框 11"/>
          <p:cNvSpPr txBox="1"/>
          <p:nvPr/>
        </p:nvSpPr>
        <p:spPr>
          <a:xfrm>
            <a:off x="8140700" y="5481955"/>
            <a:ext cx="2138680" cy="368300"/>
          </a:xfrm>
          <a:prstGeom prst="rect">
            <a:avLst/>
          </a:prstGeom>
          <a:noFill/>
          <a:ln w="28575">
            <a:solidFill>
              <a:schemeClr val="bg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张明红 主编</a:t>
            </a:r>
            <a:endPar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nvGrpSpPr>
          <p:cNvPr id="9" name="组合 8"/>
          <p:cNvGrpSpPr/>
          <p:nvPr/>
        </p:nvGrpSpPr>
        <p:grpSpPr>
          <a:xfrm>
            <a:off x="24130" y="1365250"/>
            <a:ext cx="4777740" cy="5079365"/>
            <a:chOff x="8485" y="2346"/>
            <a:chExt cx="5098" cy="5553"/>
          </a:xfrm>
        </p:grpSpPr>
        <p:pic>
          <p:nvPicPr>
            <p:cNvPr id="10" name="图片 9"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11" name="图片 10" descr="5b39e8e1386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pic>
        <p:nvPicPr>
          <p:cNvPr id="2" name="图片 1"/>
          <p:cNvPicPr>
            <a:picLocks noChangeAspect="1"/>
          </p:cNvPicPr>
          <p:nvPr/>
        </p:nvPicPr>
        <p:blipFill>
          <a:blip r:embed="rId6"/>
          <a:stretch>
            <a:fillRect/>
          </a:stretch>
        </p:blipFill>
        <p:spPr>
          <a:xfrm>
            <a:off x="2482190" y="-272955"/>
            <a:ext cx="5195277" cy="7283100"/>
          </a:xfrm>
          <a:prstGeom prst="rect">
            <a:avLst/>
          </a:prstGeom>
        </p:spPr>
      </p:pic>
      <p:grpSp>
        <p:nvGrpSpPr>
          <p:cNvPr id="13" name="组合 12"/>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6" name="图片 15"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7" name="图片 16" descr="5b39e8e138645"/>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10"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1000"/>
                                        <p:tgtEl>
                                          <p:spTgt spid="6"/>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pic>
        <p:nvPicPr>
          <p:cNvPr id="3" name="图片 2"/>
          <p:cNvPicPr>
            <a:picLocks noChangeAspect="1"/>
          </p:cNvPicPr>
          <p:nvPr/>
        </p:nvPicPr>
        <p:blipFill>
          <a:blip r:embed="rId7"/>
          <a:stretch>
            <a:fillRect/>
          </a:stretch>
        </p:blipFill>
        <p:spPr>
          <a:xfrm>
            <a:off x="1628027" y="2811025"/>
            <a:ext cx="6548868" cy="4055564"/>
          </a:xfrm>
          <a:prstGeom prst="rect">
            <a:avLst/>
          </a:prstGeom>
        </p:spPr>
      </p:pic>
      <p:sp>
        <p:nvSpPr>
          <p:cNvPr id="26" name="TextBox 29"/>
          <p:cNvSpPr txBox="1"/>
          <p:nvPr/>
        </p:nvSpPr>
        <p:spPr>
          <a:xfrm>
            <a:off x="904761" y="2581571"/>
            <a:ext cx="8195424" cy="458908"/>
          </a:xfrm>
          <a:prstGeom prst="rect">
            <a:avLst/>
          </a:prstGeom>
          <a:noFill/>
        </p:spPr>
        <p:txBody>
          <a:bodyPr wrap="square">
            <a:spAutoFit/>
          </a:bodyPr>
          <a:lstStyle/>
          <a:p>
            <a:pPr lvl="0" algn="just" defTabSz="1828165">
              <a:lnSpc>
                <a:spcPct val="150000"/>
              </a:lnSpc>
              <a:defRPr/>
            </a:pP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一） 经常发出连续的音节</a:t>
            </a: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87263" cy="461665"/>
          </a:xfrm>
          <a:prstGeom prst="rect">
            <a:avLst/>
          </a:prstGeom>
        </p:spPr>
        <p:txBody>
          <a:bodyPr wrap="none">
            <a:spAutoFit/>
          </a:bodyPr>
          <a:lstStyle/>
          <a:p>
            <a:r>
              <a:rPr lang="zh-CN" altLang="en-US" sz="2400" dirty="0"/>
              <a:t> 四、 </a:t>
            </a:r>
            <a:r>
              <a:rPr lang="en-US" altLang="zh-CN" sz="2400" dirty="0"/>
              <a:t>4—6</a:t>
            </a:r>
            <a:r>
              <a:rPr lang="zh-CN" altLang="en-US" sz="2400" dirty="0"/>
              <a:t>个月婴儿语言发展的特点</a:t>
            </a:r>
          </a:p>
        </p:txBody>
      </p:sp>
    </p:spTree>
    <p:extLst>
      <p:ext uri="{BB962C8B-B14F-4D97-AF65-F5344CB8AC3E}">
        <p14:creationId xmlns:p14="http://schemas.microsoft.com/office/powerpoint/2010/main" val="854595062"/>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04761" y="2581571"/>
            <a:ext cx="8195424" cy="458908"/>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（二） 与成人交往中出现学习交际“规则”的雏形</a:t>
            </a: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87263" cy="461665"/>
          </a:xfrm>
          <a:prstGeom prst="rect">
            <a:avLst/>
          </a:prstGeom>
        </p:spPr>
        <p:txBody>
          <a:bodyPr wrap="none">
            <a:spAutoFit/>
          </a:bodyPr>
          <a:lstStyle/>
          <a:p>
            <a:r>
              <a:rPr lang="zh-CN" altLang="en-US" sz="2400" dirty="0"/>
              <a:t> 四、 </a:t>
            </a:r>
            <a:r>
              <a:rPr lang="en-US" altLang="zh-CN" sz="2400" dirty="0"/>
              <a:t>4—6</a:t>
            </a:r>
            <a:r>
              <a:rPr lang="zh-CN" altLang="en-US" sz="2400" dirty="0"/>
              <a:t>个月婴儿语言发展的特点</a:t>
            </a:r>
          </a:p>
        </p:txBody>
      </p:sp>
      <p:sp>
        <p:nvSpPr>
          <p:cNvPr id="4" name="矩形 3"/>
          <p:cNvSpPr/>
          <p:nvPr/>
        </p:nvSpPr>
        <p:spPr>
          <a:xfrm>
            <a:off x="1332661" y="3288961"/>
            <a:ext cx="8033589" cy="2308324"/>
          </a:xfrm>
          <a:prstGeom prst="rect">
            <a:avLst/>
          </a:prstGeom>
        </p:spPr>
        <p:txBody>
          <a:bodyPr wrap="square">
            <a:spAutoFit/>
          </a:bodyPr>
          <a:lstStyle/>
          <a:p>
            <a:pPr>
              <a:lnSpc>
                <a:spcPct val="150000"/>
              </a:lnSpc>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（1）对成人的话语逗弄给予语音应答，仿佛开始说话交谈</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a:lnSpc>
                <a:spcPct val="150000"/>
              </a:lnSpc>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2）在用语音与成人“对话”时，婴儿出现与成人轮流“说”的倾向。</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a:lnSpc>
                <a:spcPct val="150000"/>
              </a:lnSpc>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（3）当成人和婴儿之间的一段“对话”结束后，婴幼儿会用发一个或几个音来主动地引起另一段“对话”，从而使这种交流延续下去。</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a:lnSpc>
                <a:spcPct val="150000"/>
              </a:lnSpc>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（4）婴儿在4—10个月期间，逐渐学会使用不同的语调来表达自己的态度，而这种表达往往伴以一定的动作和表情。</a:t>
            </a:r>
          </a:p>
        </p:txBody>
      </p:sp>
    </p:spTree>
    <p:extLst>
      <p:ext uri="{BB962C8B-B14F-4D97-AF65-F5344CB8AC3E}">
        <p14:creationId xmlns:p14="http://schemas.microsoft.com/office/powerpoint/2010/main" val="3717309976"/>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04761" y="2581571"/>
            <a:ext cx="8195424" cy="458908"/>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（三） 能辨别一些语调、语气和音色的变化</a:t>
            </a: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87263" cy="461665"/>
          </a:xfrm>
          <a:prstGeom prst="rect">
            <a:avLst/>
          </a:prstGeom>
        </p:spPr>
        <p:txBody>
          <a:bodyPr wrap="none">
            <a:spAutoFit/>
          </a:bodyPr>
          <a:lstStyle/>
          <a:p>
            <a:r>
              <a:rPr lang="zh-CN" altLang="en-US" sz="2400" dirty="0"/>
              <a:t> 四、 </a:t>
            </a:r>
            <a:r>
              <a:rPr lang="en-US" altLang="zh-CN" sz="2400" dirty="0"/>
              <a:t>4—6</a:t>
            </a:r>
            <a:r>
              <a:rPr lang="zh-CN" altLang="en-US" sz="2400" dirty="0"/>
              <a:t>个月婴儿语言发展的特点</a:t>
            </a:r>
          </a:p>
        </p:txBody>
      </p:sp>
      <p:sp>
        <p:nvSpPr>
          <p:cNvPr id="4" name="矩形 3"/>
          <p:cNvSpPr/>
          <p:nvPr/>
        </p:nvSpPr>
        <p:spPr>
          <a:xfrm>
            <a:off x="1800872" y="3387435"/>
            <a:ext cx="5251019" cy="1200329"/>
          </a:xfrm>
          <a:prstGeom prst="rect">
            <a:avLst/>
          </a:prstGeom>
        </p:spPr>
        <p:txBody>
          <a:bodyPr wrap="square">
            <a:spAutoFit/>
          </a:bodyPr>
          <a:lstStyle/>
          <a:p>
            <a:pPr>
              <a:lnSpc>
                <a:spcPct val="150000"/>
              </a:lnSpc>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这一时期的婴儿正处于辨调阶段，他们能区别男声和女声、熟悉和陌生的声音、愤怒和友好的声音，如婴儿能区别出母亲与其他人的声音。</a:t>
            </a:r>
          </a:p>
        </p:txBody>
      </p:sp>
    </p:spTree>
    <p:extLst>
      <p:ext uri="{BB962C8B-B14F-4D97-AF65-F5344CB8AC3E}">
        <p14:creationId xmlns:p14="http://schemas.microsoft.com/office/powerpoint/2010/main" val="1959962538"/>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70804" y="3134517"/>
            <a:ext cx="4249420" cy="2700020"/>
            <a:chOff x="5342" y="5760"/>
            <a:chExt cx="8610" cy="3915"/>
          </a:xfrm>
        </p:grpSpPr>
        <p:cxnSp>
          <p:nvCxnSpPr>
            <p:cNvPr id="34" name="直接连接符 33"/>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68978" y="1616009"/>
            <a:ext cx="1760220" cy="1663065"/>
          </a:xfrm>
          <a:prstGeom prst="rect">
            <a:avLst/>
          </a:prstGeom>
        </p:spPr>
      </p:pic>
      <p:pic>
        <p:nvPicPr>
          <p:cNvPr id="8" name="图片 7"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011764" y="1927382"/>
            <a:ext cx="1842135" cy="1490980"/>
          </a:xfrm>
          <a:prstGeom prst="rect">
            <a:avLst/>
          </a:prstGeom>
        </p:spPr>
      </p:pic>
      <p:sp>
        <p:nvSpPr>
          <p:cNvPr id="25" name="TextBox 27"/>
          <p:cNvSpPr txBox="1"/>
          <p:nvPr/>
        </p:nvSpPr>
        <p:spPr>
          <a:xfrm>
            <a:off x="733586" y="3730890"/>
            <a:ext cx="3004185" cy="830997"/>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尽量</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多地和新生儿讲话</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832964" y="4508657"/>
            <a:ext cx="2771775" cy="1938992"/>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不断地用语言给予新生儿足够的刺激，促使新生儿的听觉更加发达，同时能让新生儿积累更多的发音和词汇。</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pic>
        <p:nvPicPr>
          <p:cNvPr id="9" name="图片 8"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65704" y="1927382"/>
            <a:ext cx="1842135" cy="1490980"/>
          </a:xfrm>
          <a:prstGeom prst="rect">
            <a:avLst/>
          </a:prstGeom>
        </p:spPr>
      </p:pic>
      <p:sp>
        <p:nvSpPr>
          <p:cNvPr id="10" name="TextBox 27"/>
          <p:cNvSpPr txBox="1"/>
          <p:nvPr/>
        </p:nvSpPr>
        <p:spPr>
          <a:xfrm>
            <a:off x="4600736" y="3653530"/>
            <a:ext cx="3004185" cy="830997"/>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让</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新生儿听周围适度的声响</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1" name="TextBox 29"/>
          <p:cNvSpPr txBox="1"/>
          <p:nvPr/>
        </p:nvSpPr>
        <p:spPr>
          <a:xfrm>
            <a:off x="4632169" y="4508657"/>
            <a:ext cx="2771775" cy="1200329"/>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听各种各样的自然生活中的声音，但避免噪音，同时保证充足的睡眠。</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12" name="TextBox 27"/>
          <p:cNvSpPr txBox="1"/>
          <p:nvPr/>
        </p:nvSpPr>
        <p:spPr>
          <a:xfrm>
            <a:off x="8471589" y="3677660"/>
            <a:ext cx="3004185" cy="830997"/>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及时</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回应新生儿的哭闹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3" name="TextBox 29"/>
          <p:cNvSpPr txBox="1"/>
          <p:nvPr/>
        </p:nvSpPr>
        <p:spPr>
          <a:xfrm>
            <a:off x="8431374" y="4508657"/>
            <a:ext cx="2771775" cy="1938992"/>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成人可以用相似的声音去回应新生儿的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哭闹；</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sym typeface="+mn-ea"/>
              </a:rPr>
              <a:t>鼓励新生儿发声自娱，让新生儿学会用声音与其他人相</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呼应。</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 name="矩形 1"/>
          <p:cNvSpPr/>
          <p:nvPr/>
        </p:nvSpPr>
        <p:spPr>
          <a:xfrm>
            <a:off x="1079100" y="1314955"/>
            <a:ext cx="3347391" cy="461665"/>
          </a:xfrm>
          <a:prstGeom prst="rect">
            <a:avLst/>
          </a:prstGeom>
        </p:spPr>
        <p:txBody>
          <a:bodyPr wrap="none">
            <a:spAutoFit/>
          </a:bodyPr>
          <a:lstStyle/>
          <a:p>
            <a:r>
              <a:rPr lang="zh-CN" altLang="en-US" sz="2400" dirty="0"/>
              <a:t>一、 新生儿的语言教育</a:t>
            </a:r>
          </a:p>
        </p:txBody>
      </p:sp>
    </p:spTree>
    <p:extLst>
      <p:ext uri="{BB962C8B-B14F-4D97-AF65-F5344CB8AC3E}">
        <p14:creationId xmlns:p14="http://schemas.microsoft.com/office/powerpoint/2010/main" val="95119262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ppt_w</p:attrName>
                                        </p:attrNameLst>
                                      </p:cBhvr>
                                      <p:tavLst>
                                        <p:tav tm="0" fmla="#ppt_w*sin(2.5*pi*$)">
                                          <p:val>
                                            <p:fltVal val="0"/>
                                          </p:val>
                                        </p:tav>
                                        <p:tav tm="100000">
                                          <p:val>
                                            <p:fltVal val="1"/>
                                          </p:val>
                                        </p:tav>
                                      </p:tavLst>
                                    </p:anim>
                                    <p:anim calcmode="lin" valueType="num">
                                      <p:cBhvr>
                                        <p:cTn id="9" dur="10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ppt_w</p:attrName>
                                        </p:attrNameLst>
                                      </p:cBhvr>
                                      <p:tavLst>
                                        <p:tav tm="0" fmla="#ppt_w*sin(2.5*pi*$)">
                                          <p:val>
                                            <p:fltVal val="0"/>
                                          </p:val>
                                        </p:tav>
                                        <p:tav tm="100000">
                                          <p:val>
                                            <p:fltVal val="1"/>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ppt_w</p:attrName>
                                        </p:attrNameLst>
                                      </p:cBhvr>
                                      <p:tavLst>
                                        <p:tav tm="0" fmla="#ppt_w*sin(2.5*pi*$)">
                                          <p:val>
                                            <p:fltVal val="0"/>
                                          </p:val>
                                        </p:tav>
                                        <p:tav tm="100000">
                                          <p:val>
                                            <p:fltVal val="1"/>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childTnLst>
                                </p:cTn>
                              </p:par>
                            </p:childTnLst>
                          </p:cTn>
                        </p:par>
                        <p:par>
                          <p:cTn id="22" fill="hold">
                            <p:stCondLst>
                              <p:cond delay="3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1+#ppt_w/2"/>
                                          </p:val>
                                        </p:tav>
                                        <p:tav tm="100000">
                                          <p:val>
                                            <p:strVal val="#ppt_x"/>
                                          </p:val>
                                        </p:tav>
                                      </p:tavLst>
                                    </p:anim>
                                    <p:anim calcmode="lin" valueType="num">
                                      <p:cBhvr additive="base">
                                        <p:cTn id="35"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1+#ppt_w/2"/>
                                          </p:val>
                                        </p:tav>
                                        <p:tav tm="100000">
                                          <p:val>
                                            <p:strVal val="#ppt_x"/>
                                          </p:val>
                                        </p:tav>
                                      </p:tavLst>
                                    </p:anim>
                                    <p:anim calcmode="lin" valueType="num">
                                      <p:cBhvr additive="base">
                                        <p:cTn id="4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1+#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1+#ppt_w/2"/>
                                          </p:val>
                                        </p:tav>
                                        <p:tav tm="100000">
                                          <p:val>
                                            <p:strVal val="#ppt_x"/>
                                          </p:val>
                                        </p:tav>
                                      </p:tavLst>
                                    </p:anim>
                                    <p:anim calcmode="lin" valueType="num">
                                      <p:cBhvr additive="base">
                                        <p:cTn id="65"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10" grpId="0"/>
      <p:bldP spid="11" grpId="0"/>
      <p:bldP spid="12" grpId="0"/>
      <p:bldP spid="13" grpId="0"/>
      <p:bldP spid="22" grpId="0" bldLvl="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70804" y="3134517"/>
            <a:ext cx="4249420" cy="2700020"/>
            <a:chOff x="5342" y="5760"/>
            <a:chExt cx="8610" cy="3915"/>
          </a:xfrm>
        </p:grpSpPr>
        <p:cxnSp>
          <p:nvCxnSpPr>
            <p:cNvPr id="34" name="直接连接符 33"/>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68978" y="1616009"/>
            <a:ext cx="1760220" cy="1663065"/>
          </a:xfrm>
          <a:prstGeom prst="rect">
            <a:avLst/>
          </a:prstGeom>
        </p:spPr>
      </p:pic>
      <p:pic>
        <p:nvPicPr>
          <p:cNvPr id="8" name="图片 7"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011764" y="1927382"/>
            <a:ext cx="1842135" cy="1490980"/>
          </a:xfrm>
          <a:prstGeom prst="rect">
            <a:avLst/>
          </a:prstGeom>
        </p:spPr>
      </p:pic>
      <p:sp>
        <p:nvSpPr>
          <p:cNvPr id="25" name="TextBox 27"/>
          <p:cNvSpPr txBox="1"/>
          <p:nvPr/>
        </p:nvSpPr>
        <p:spPr>
          <a:xfrm>
            <a:off x="733586" y="3730890"/>
            <a:ext cx="3004185" cy="1569660"/>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多抚摸、拥抱婴儿，并和婴儿进行面对面的语言交流</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pic>
        <p:nvPicPr>
          <p:cNvPr id="9" name="图片 8"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65704" y="1927382"/>
            <a:ext cx="1842135" cy="1490980"/>
          </a:xfrm>
          <a:prstGeom prst="rect">
            <a:avLst/>
          </a:prstGeom>
        </p:spPr>
      </p:pic>
      <p:sp>
        <p:nvSpPr>
          <p:cNvPr id="10" name="TextBox 27"/>
          <p:cNvSpPr txBox="1"/>
          <p:nvPr/>
        </p:nvSpPr>
        <p:spPr>
          <a:xfrm>
            <a:off x="4600736" y="3653530"/>
            <a:ext cx="3004185" cy="1569660"/>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睡</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前倾听摇篮曲等乐曲，训练婴儿的有意倾听的能力</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2" name="TextBox 27"/>
          <p:cNvSpPr txBox="1"/>
          <p:nvPr/>
        </p:nvSpPr>
        <p:spPr>
          <a:xfrm>
            <a:off x="8471589" y="3677660"/>
            <a:ext cx="3004185" cy="1200329"/>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开展早期阅读，初步激发婴儿阅读的兴趣</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 name="矩形 1"/>
          <p:cNvSpPr/>
          <p:nvPr/>
        </p:nvSpPr>
        <p:spPr>
          <a:xfrm>
            <a:off x="1079100" y="1314955"/>
            <a:ext cx="4286751" cy="461665"/>
          </a:xfrm>
          <a:prstGeom prst="rect">
            <a:avLst/>
          </a:prstGeom>
        </p:spPr>
        <p:txBody>
          <a:bodyPr wrap="none">
            <a:spAutoFit/>
          </a:bodyPr>
          <a:lstStyle/>
          <a:p>
            <a:r>
              <a:rPr lang="zh-CN" altLang="en-US" sz="2400" dirty="0"/>
              <a:t>二、 </a:t>
            </a:r>
            <a:r>
              <a:rPr lang="en-US" altLang="zh-CN" sz="2400" dirty="0"/>
              <a:t>1—3</a:t>
            </a:r>
            <a:r>
              <a:rPr lang="zh-CN" altLang="en-US" sz="2400" dirty="0"/>
              <a:t>个月婴儿的语言教育</a:t>
            </a:r>
          </a:p>
        </p:txBody>
      </p:sp>
    </p:spTree>
    <p:extLst>
      <p:ext uri="{BB962C8B-B14F-4D97-AF65-F5344CB8AC3E}">
        <p14:creationId xmlns:p14="http://schemas.microsoft.com/office/powerpoint/2010/main" val="178533374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ppt_w</p:attrName>
                                        </p:attrNameLst>
                                      </p:cBhvr>
                                      <p:tavLst>
                                        <p:tav tm="0" fmla="#ppt_w*sin(2.5*pi*$)">
                                          <p:val>
                                            <p:fltVal val="0"/>
                                          </p:val>
                                        </p:tav>
                                        <p:tav tm="100000">
                                          <p:val>
                                            <p:fltVal val="1"/>
                                          </p:val>
                                        </p:tav>
                                      </p:tavLst>
                                    </p:anim>
                                    <p:anim calcmode="lin" valueType="num">
                                      <p:cBhvr>
                                        <p:cTn id="9" dur="10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ppt_w</p:attrName>
                                        </p:attrNameLst>
                                      </p:cBhvr>
                                      <p:tavLst>
                                        <p:tav tm="0" fmla="#ppt_w*sin(2.5*pi*$)">
                                          <p:val>
                                            <p:fltVal val="0"/>
                                          </p:val>
                                        </p:tav>
                                        <p:tav tm="100000">
                                          <p:val>
                                            <p:fltVal val="1"/>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ppt_w</p:attrName>
                                        </p:attrNameLst>
                                      </p:cBhvr>
                                      <p:tavLst>
                                        <p:tav tm="0" fmla="#ppt_w*sin(2.5*pi*$)">
                                          <p:val>
                                            <p:fltVal val="0"/>
                                          </p:val>
                                        </p:tav>
                                        <p:tav tm="100000">
                                          <p:val>
                                            <p:fltVal val="1"/>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childTnLst>
                                </p:cTn>
                              </p:par>
                            </p:childTnLst>
                          </p:cTn>
                        </p:par>
                        <p:par>
                          <p:cTn id="22" fill="hold">
                            <p:stCondLst>
                              <p:cond delay="3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p:bldP spid="12" grpId="0"/>
      <p:bldP spid="22" grpId="0" bldLvl="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70804" y="3134517"/>
            <a:ext cx="4249420" cy="2700020"/>
            <a:chOff x="5342" y="5760"/>
            <a:chExt cx="8610" cy="3915"/>
          </a:xfrm>
        </p:grpSpPr>
        <p:cxnSp>
          <p:nvCxnSpPr>
            <p:cNvPr id="34" name="直接连接符 33"/>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68978" y="1616009"/>
            <a:ext cx="1760220" cy="1663065"/>
          </a:xfrm>
          <a:prstGeom prst="rect">
            <a:avLst/>
          </a:prstGeom>
        </p:spPr>
      </p:pic>
      <p:pic>
        <p:nvPicPr>
          <p:cNvPr id="8" name="图片 7"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011764" y="1927382"/>
            <a:ext cx="1842135" cy="1490980"/>
          </a:xfrm>
          <a:prstGeom prst="rect">
            <a:avLst/>
          </a:prstGeom>
        </p:spPr>
      </p:pic>
      <p:sp>
        <p:nvSpPr>
          <p:cNvPr id="25" name="TextBox 27"/>
          <p:cNvSpPr txBox="1"/>
          <p:nvPr/>
        </p:nvSpPr>
        <p:spPr>
          <a:xfrm>
            <a:off x="733586" y="3730890"/>
            <a:ext cx="3004185" cy="1569660"/>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继续坚持用语言刺激婴儿，鼓励婴儿模仿和学习发音</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pic>
        <p:nvPicPr>
          <p:cNvPr id="9" name="图片 8"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65704" y="1927382"/>
            <a:ext cx="1842135" cy="1490980"/>
          </a:xfrm>
          <a:prstGeom prst="rect">
            <a:avLst/>
          </a:prstGeom>
        </p:spPr>
      </p:pic>
      <p:sp>
        <p:nvSpPr>
          <p:cNvPr id="10" name="TextBox 27"/>
          <p:cNvSpPr txBox="1"/>
          <p:nvPr/>
        </p:nvSpPr>
        <p:spPr>
          <a:xfrm>
            <a:off x="4600736" y="3653530"/>
            <a:ext cx="3004185" cy="1200329"/>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用</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强化、鼓励等方法诱导婴儿发音</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2" name="TextBox 27"/>
          <p:cNvSpPr txBox="1"/>
          <p:nvPr/>
        </p:nvSpPr>
        <p:spPr>
          <a:xfrm>
            <a:off x="8471589" y="3677660"/>
            <a:ext cx="3004185" cy="1200329"/>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初步养成睡前倾听文学作品的习惯</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 name="矩形 1"/>
          <p:cNvSpPr/>
          <p:nvPr/>
        </p:nvSpPr>
        <p:spPr>
          <a:xfrm>
            <a:off x="1079100" y="1314955"/>
            <a:ext cx="4286751" cy="461665"/>
          </a:xfrm>
          <a:prstGeom prst="rect">
            <a:avLst/>
          </a:prstGeom>
        </p:spPr>
        <p:txBody>
          <a:bodyPr wrap="none">
            <a:spAutoFit/>
          </a:bodyPr>
          <a:lstStyle/>
          <a:p>
            <a:r>
              <a:rPr lang="zh-CN" altLang="en-US" sz="2400" dirty="0"/>
              <a:t>三、 </a:t>
            </a:r>
            <a:r>
              <a:rPr lang="en-US" altLang="zh-CN" sz="2400" dirty="0"/>
              <a:t>4—6</a:t>
            </a:r>
            <a:r>
              <a:rPr lang="zh-CN" altLang="en-US" sz="2400" dirty="0"/>
              <a:t>个月婴儿的语言教育</a:t>
            </a:r>
          </a:p>
        </p:txBody>
      </p:sp>
    </p:spTree>
    <p:extLst>
      <p:ext uri="{BB962C8B-B14F-4D97-AF65-F5344CB8AC3E}">
        <p14:creationId xmlns:p14="http://schemas.microsoft.com/office/powerpoint/2010/main" val="280175634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ppt_w</p:attrName>
                                        </p:attrNameLst>
                                      </p:cBhvr>
                                      <p:tavLst>
                                        <p:tav tm="0" fmla="#ppt_w*sin(2.5*pi*$)">
                                          <p:val>
                                            <p:fltVal val="0"/>
                                          </p:val>
                                        </p:tav>
                                        <p:tav tm="100000">
                                          <p:val>
                                            <p:fltVal val="1"/>
                                          </p:val>
                                        </p:tav>
                                      </p:tavLst>
                                    </p:anim>
                                    <p:anim calcmode="lin" valueType="num">
                                      <p:cBhvr>
                                        <p:cTn id="9" dur="10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ppt_w</p:attrName>
                                        </p:attrNameLst>
                                      </p:cBhvr>
                                      <p:tavLst>
                                        <p:tav tm="0" fmla="#ppt_w*sin(2.5*pi*$)">
                                          <p:val>
                                            <p:fltVal val="0"/>
                                          </p:val>
                                        </p:tav>
                                        <p:tav tm="100000">
                                          <p:val>
                                            <p:fltVal val="1"/>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ppt_w</p:attrName>
                                        </p:attrNameLst>
                                      </p:cBhvr>
                                      <p:tavLst>
                                        <p:tav tm="0" fmla="#ppt_w*sin(2.5*pi*$)">
                                          <p:val>
                                            <p:fltVal val="0"/>
                                          </p:val>
                                        </p:tav>
                                        <p:tav tm="100000">
                                          <p:val>
                                            <p:fltVal val="1"/>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childTnLst>
                                </p:cTn>
                              </p:par>
                            </p:childTnLst>
                          </p:cTn>
                        </p:par>
                        <p:par>
                          <p:cTn id="22" fill="hold">
                            <p:stCondLst>
                              <p:cond delay="3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p:bldP spid="12" grpId="0"/>
      <p:bldP spid="22" grpId="0" bldLvl="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íṥlïḑè"/>
          <p:cNvSpPr/>
          <p:nvPr/>
        </p:nvSpPr>
        <p:spPr>
          <a:xfrm>
            <a:off x="4464636" y="2354804"/>
            <a:ext cx="3329940" cy="407543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BD374A"/>
              </a:solidFill>
              <a:effectLst/>
              <a:uLnTx/>
              <a:uFillTx/>
              <a:latin typeface="Calibri"/>
              <a:ea typeface="+mn-ea"/>
              <a:cs typeface="+mn-cs"/>
            </a:endParaRPr>
          </a:p>
        </p:txBody>
      </p:sp>
      <p:sp>
        <p:nvSpPr>
          <p:cNvPr id="26" name="îŝļîḍe"/>
          <p:cNvSpPr/>
          <p:nvPr/>
        </p:nvSpPr>
        <p:spPr>
          <a:xfrm>
            <a:off x="144902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25" name="ïṣļíḑé"/>
          <p:cNvSpPr/>
          <p:nvPr/>
        </p:nvSpPr>
        <p:spPr>
          <a:xfrm>
            <a:off x="778378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4" name="TextBox 27"/>
          <p:cNvSpPr txBox="1"/>
          <p:nvPr/>
        </p:nvSpPr>
        <p:spPr>
          <a:xfrm>
            <a:off x="1613486" y="3786729"/>
            <a:ext cx="300418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看看妈妈的脸</a:t>
            </a:r>
          </a:p>
        </p:txBody>
      </p:sp>
      <p:sp>
        <p:nvSpPr>
          <p:cNvPr id="5" name="TextBox 29"/>
          <p:cNvSpPr txBox="1"/>
          <p:nvPr/>
        </p:nvSpPr>
        <p:spPr>
          <a:xfrm>
            <a:off x="1613486" y="4379184"/>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打印几张彩色放大的妈妈脸的照片</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sym typeface="+mn-ea"/>
              </a:rPr>
              <a:t>挂在宝宝随时可以看到的</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sym typeface="+mn-ea"/>
              </a:rPr>
              <a:t>地方。</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6" name="矩形 5"/>
          <p:cNvSpPr/>
          <p:nvPr/>
        </p:nvSpPr>
        <p:spPr>
          <a:xfrm>
            <a:off x="1746836"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7" name="TextBox 27"/>
          <p:cNvSpPr txBox="1"/>
          <p:nvPr/>
        </p:nvSpPr>
        <p:spPr>
          <a:xfrm>
            <a:off x="4744036" y="3083149"/>
            <a:ext cx="300418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 听妈妈念儿歌</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8" name="TextBox 29"/>
          <p:cNvSpPr txBox="1"/>
          <p:nvPr/>
        </p:nvSpPr>
        <p:spPr>
          <a:xfrm>
            <a:off x="4744036" y="3675604"/>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选一些具有节奏感、有韵律的儿歌或者童谣念给宝宝</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听。</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0" name="矩形 9"/>
          <p:cNvSpPr/>
          <p:nvPr/>
        </p:nvSpPr>
        <p:spPr>
          <a:xfrm>
            <a:off x="4877386" y="287296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11" name="TextBox 29"/>
          <p:cNvSpPr txBox="1"/>
          <p:nvPr/>
        </p:nvSpPr>
        <p:spPr>
          <a:xfrm>
            <a:off x="4744036" y="4821779"/>
            <a:ext cx="2771775" cy="1200329"/>
          </a:xfrm>
          <a:prstGeom prst="rect">
            <a:avLst/>
          </a:prstGeom>
          <a:noFill/>
        </p:spPr>
        <p:txBody>
          <a:bodyPr wrap="square">
            <a:spAutoFit/>
          </a:bodyPr>
          <a:lstStyle/>
          <a:p>
            <a:pPr lvl="0" defTabSz="1828165">
              <a:lnSpc>
                <a:spcPct val="150000"/>
              </a:lnSpc>
              <a:defRPr/>
            </a:pP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用</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轻柔、温暖、优美的声调和声音，让宝宝能感受到妈妈的爱。</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2" name="TextBox 27"/>
          <p:cNvSpPr txBox="1"/>
          <p:nvPr/>
        </p:nvSpPr>
        <p:spPr>
          <a:xfrm>
            <a:off x="7877761" y="3786729"/>
            <a:ext cx="3004185" cy="830997"/>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认识我们的家和亲人</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13" name="TextBox 29"/>
          <p:cNvSpPr txBox="1"/>
          <p:nvPr/>
        </p:nvSpPr>
        <p:spPr>
          <a:xfrm>
            <a:off x="7877443" y="4593722"/>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带着宝宝在家里参观，看家里的各种挂饰、图片、</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器具。</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4" name="矩形 13"/>
          <p:cNvSpPr/>
          <p:nvPr/>
        </p:nvSpPr>
        <p:spPr>
          <a:xfrm>
            <a:off x="8011111"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pic>
        <p:nvPicPr>
          <p:cNvPr id="15" name="图片 1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426921" y="2422114"/>
            <a:ext cx="1059180" cy="1000760"/>
          </a:xfrm>
          <a:prstGeom prst="rect">
            <a:avLst/>
          </a:prstGeom>
        </p:spPr>
      </p:pic>
      <p:pic>
        <p:nvPicPr>
          <p:cNvPr id="16" name="图片 1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33741" y="2354804"/>
            <a:ext cx="1059180" cy="1000760"/>
          </a:xfrm>
          <a:prstGeom prst="rect">
            <a:avLst/>
          </a:prstGeom>
        </p:spPr>
      </p:pic>
      <p:pic>
        <p:nvPicPr>
          <p:cNvPr id="17" name="图片 1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363796" y="1235244"/>
            <a:ext cx="1531620" cy="1447165"/>
          </a:xfrm>
          <a:prstGeom prst="rect">
            <a:avLst/>
          </a:prstGeom>
        </p:spPr>
      </p:pic>
      <p:sp>
        <p:nvSpPr>
          <p:cNvPr id="29" name="矩形 28"/>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第二节   </a:t>
            </a:r>
            <a:r>
              <a:rPr lang="en-US" altLang="zh-CN"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31" name="矩形 30"/>
          <p:cNvSpPr/>
          <p:nvPr/>
        </p:nvSpPr>
        <p:spPr>
          <a:xfrm>
            <a:off x="1070676" y="1235244"/>
            <a:ext cx="3347391" cy="461665"/>
          </a:xfrm>
          <a:prstGeom prst="rect">
            <a:avLst/>
          </a:prstGeom>
        </p:spPr>
        <p:txBody>
          <a:bodyPr wrap="none">
            <a:spAutoFit/>
          </a:bodyPr>
          <a:lstStyle/>
          <a:p>
            <a:r>
              <a:rPr lang="zh-CN" altLang="en-US" sz="2400" dirty="0"/>
              <a:t>一、 新生儿的语言游戏</a:t>
            </a:r>
          </a:p>
        </p:txBody>
      </p:sp>
    </p:spTree>
    <p:extLst>
      <p:ext uri="{BB962C8B-B14F-4D97-AF65-F5344CB8AC3E}">
        <p14:creationId xmlns:p14="http://schemas.microsoft.com/office/powerpoint/2010/main" val="109363661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ppt_w</p:attrName>
                                        </p:attrNameLst>
                                      </p:cBhvr>
                                      <p:tavLst>
                                        <p:tav tm="0" fmla="#ppt_w*sin(2.5*pi*$)">
                                          <p:val>
                                            <p:fltVal val="0"/>
                                          </p:val>
                                        </p:tav>
                                        <p:tav tm="100000">
                                          <p:val>
                                            <p:fltVal val="1"/>
                                          </p:val>
                                        </p:tav>
                                      </p:tavLst>
                                    </p:anim>
                                    <p:anim calcmode="lin" valueType="num">
                                      <p:cBhvr>
                                        <p:cTn id="9" dur="1000" fill="hold"/>
                                        <p:tgtEl>
                                          <p:spTgt spid="1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ppt_w</p:attrName>
                                        </p:attrNameLst>
                                      </p:cBhvr>
                                      <p:tavLst>
                                        <p:tav tm="0" fmla="#ppt_w*sin(2.5*pi*$)">
                                          <p:val>
                                            <p:fltVal val="0"/>
                                          </p:val>
                                        </p:tav>
                                        <p:tav tm="100000">
                                          <p:val>
                                            <p:fltVal val="1"/>
                                          </p:val>
                                        </p:tav>
                                      </p:tavLst>
                                    </p:anim>
                                    <p:anim calcmode="lin" valueType="num">
                                      <p:cBhvr>
                                        <p:cTn id="14" dur="1000" fill="hold"/>
                                        <p:tgtEl>
                                          <p:spTgt spid="17"/>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ppt_w</p:attrName>
                                        </p:attrNameLst>
                                      </p:cBhvr>
                                      <p:tavLst>
                                        <p:tav tm="0" fmla="#ppt_w*sin(2.5*pi*$)">
                                          <p:val>
                                            <p:fltVal val="0"/>
                                          </p:val>
                                        </p:tav>
                                        <p:tav tm="100000">
                                          <p:val>
                                            <p:fltVal val="1"/>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fill="hold"/>
                                        <p:tgtEl>
                                          <p:spTgt spid="12"/>
                                        </p:tgtEl>
                                        <p:attrNameLst>
                                          <p:attrName>ppt_x</p:attrName>
                                        </p:attrNameLst>
                                      </p:cBhvr>
                                      <p:tavLst>
                                        <p:tav tm="0">
                                          <p:val>
                                            <p:strVal val="1+#ppt_w/2"/>
                                          </p:val>
                                        </p:tav>
                                        <p:tav tm="100000">
                                          <p:val>
                                            <p:strVal val="#ppt_x"/>
                                          </p:val>
                                        </p:tav>
                                      </p:tavLst>
                                    </p:anim>
                                    <p:anim calcmode="lin" valueType="num">
                                      <p:cBhvr additive="base">
                                        <p:cTn id="66" dur="500" fill="hold"/>
                                        <p:tgtEl>
                                          <p:spTgt spid="12"/>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500" fill="hold"/>
                                        <p:tgtEl>
                                          <p:spTgt spid="13"/>
                                        </p:tgtEl>
                                        <p:attrNameLst>
                                          <p:attrName>ppt_x</p:attrName>
                                        </p:attrNameLst>
                                      </p:cBhvr>
                                      <p:tavLst>
                                        <p:tav tm="0">
                                          <p:val>
                                            <p:strVal val="1+#ppt_w/2"/>
                                          </p:val>
                                        </p:tav>
                                        <p:tav tm="100000">
                                          <p:val>
                                            <p:strVal val="#ppt_x"/>
                                          </p:val>
                                        </p:tav>
                                      </p:tavLst>
                                    </p:anim>
                                    <p:anim calcmode="lin" valueType="num">
                                      <p:cBhvr additive="base">
                                        <p:cTn id="70" dur="500" fill="hold"/>
                                        <p:tgtEl>
                                          <p:spTgt spid="1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1+#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2"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1+#ppt_w/2"/>
                                          </p:val>
                                        </p:tav>
                                        <p:tav tm="100000">
                                          <p:val>
                                            <p:strVal val="#ppt_x"/>
                                          </p:val>
                                        </p:tav>
                                      </p:tavLst>
                                    </p:anim>
                                    <p:anim calcmode="lin" valueType="num">
                                      <p:cBhvr additive="base">
                                        <p:cTn id="84"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animBg="1"/>
      <p:bldP spid="4" grpId="0"/>
      <p:bldP spid="5" grpId="0"/>
      <p:bldP spid="6" grpId="0" bldLvl="0" animBg="1"/>
      <p:bldP spid="7" grpId="0"/>
      <p:bldP spid="8" grpId="0"/>
      <p:bldP spid="10" grpId="0" bldLvl="0" animBg="1"/>
      <p:bldP spid="11" grpId="0"/>
      <p:bldP spid="12" grpId="0"/>
      <p:bldP spid="13" grpId="0"/>
      <p:bldP spid="14" grpId="0" bldLvl="0" animBg="1"/>
      <p:bldP spid="29" grpId="0" bldLvl="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íṥlïḑè"/>
          <p:cNvSpPr/>
          <p:nvPr/>
        </p:nvSpPr>
        <p:spPr>
          <a:xfrm>
            <a:off x="4464636" y="2354804"/>
            <a:ext cx="3329940" cy="407543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BD374A"/>
              </a:solidFill>
              <a:effectLst/>
              <a:uLnTx/>
              <a:uFillTx/>
              <a:latin typeface="Calibri"/>
              <a:ea typeface="+mn-ea"/>
              <a:cs typeface="+mn-cs"/>
            </a:endParaRPr>
          </a:p>
        </p:txBody>
      </p:sp>
      <p:sp>
        <p:nvSpPr>
          <p:cNvPr id="26" name="îŝļîḍe"/>
          <p:cNvSpPr/>
          <p:nvPr/>
        </p:nvSpPr>
        <p:spPr>
          <a:xfrm>
            <a:off x="144902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25" name="ïṣļíḑé"/>
          <p:cNvSpPr/>
          <p:nvPr/>
        </p:nvSpPr>
        <p:spPr>
          <a:xfrm>
            <a:off x="778378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4" name="TextBox 27"/>
          <p:cNvSpPr txBox="1"/>
          <p:nvPr/>
        </p:nvSpPr>
        <p:spPr>
          <a:xfrm>
            <a:off x="1613486" y="3786729"/>
            <a:ext cx="3004185" cy="46166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一起</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来笑一笑</a:t>
            </a:r>
          </a:p>
        </p:txBody>
      </p:sp>
      <p:sp>
        <p:nvSpPr>
          <p:cNvPr id="5" name="TextBox 29"/>
          <p:cNvSpPr txBox="1"/>
          <p:nvPr/>
        </p:nvSpPr>
        <p:spPr>
          <a:xfrm>
            <a:off x="1613486" y="4379184"/>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在宝宝比较舒适的时候逗逗宝宝，让宝宝能笑出声来</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sym typeface="+mn-ea"/>
              </a:rPr>
              <a:t>。</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6" name="矩形 5"/>
          <p:cNvSpPr/>
          <p:nvPr/>
        </p:nvSpPr>
        <p:spPr>
          <a:xfrm>
            <a:off x="1746836"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7" name="TextBox 27"/>
          <p:cNvSpPr txBox="1"/>
          <p:nvPr/>
        </p:nvSpPr>
        <p:spPr>
          <a:xfrm>
            <a:off x="4744036" y="3083149"/>
            <a:ext cx="3004185" cy="46166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听爸爸</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妈妈唱歌</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8" name="TextBox 29"/>
          <p:cNvSpPr txBox="1"/>
          <p:nvPr/>
        </p:nvSpPr>
        <p:spPr>
          <a:xfrm>
            <a:off x="4744036" y="3675604"/>
            <a:ext cx="2771775" cy="830997"/>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抱着宝宝的时候，可以对着宝宝轻轻地</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唱歌曲。</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0" name="矩形 9"/>
          <p:cNvSpPr/>
          <p:nvPr/>
        </p:nvSpPr>
        <p:spPr>
          <a:xfrm>
            <a:off x="4877386" y="287296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11" name="TextBox 29"/>
          <p:cNvSpPr txBox="1"/>
          <p:nvPr/>
        </p:nvSpPr>
        <p:spPr>
          <a:xfrm>
            <a:off x="4744036" y="4821779"/>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伴随着歌曲的旋律轻轻晃动宝宝的身体或者宝宝的小手小脚。</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2" name="TextBox 27"/>
          <p:cNvSpPr txBox="1"/>
          <p:nvPr/>
        </p:nvSpPr>
        <p:spPr>
          <a:xfrm>
            <a:off x="7877761" y="3786729"/>
            <a:ext cx="3004185" cy="46166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我</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会说</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“啊</a:t>
            </a:r>
            <a:r>
              <a:rPr lang="en-US" altLang="zh-CN"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13" name="TextBox 29"/>
          <p:cNvSpPr txBox="1"/>
          <p:nvPr/>
        </p:nvSpPr>
        <p:spPr>
          <a:xfrm>
            <a:off x="7877443" y="4310009"/>
            <a:ext cx="2771775" cy="1569660"/>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及时地回应</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宝宝的“啊”</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、加长版的“啊</a:t>
            </a:r>
            <a:r>
              <a:rPr lang="en-US" altLang="zh-CN"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或“哦哦”“嘿嘿”的</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声音。</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4" name="矩形 13"/>
          <p:cNvSpPr/>
          <p:nvPr/>
        </p:nvSpPr>
        <p:spPr>
          <a:xfrm>
            <a:off x="8011111"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pic>
        <p:nvPicPr>
          <p:cNvPr id="15" name="图片 1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426921" y="2422114"/>
            <a:ext cx="1059180" cy="1000760"/>
          </a:xfrm>
          <a:prstGeom prst="rect">
            <a:avLst/>
          </a:prstGeom>
        </p:spPr>
      </p:pic>
      <p:pic>
        <p:nvPicPr>
          <p:cNvPr id="16" name="图片 1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33741" y="2354804"/>
            <a:ext cx="1059180" cy="1000760"/>
          </a:xfrm>
          <a:prstGeom prst="rect">
            <a:avLst/>
          </a:prstGeom>
        </p:spPr>
      </p:pic>
      <p:pic>
        <p:nvPicPr>
          <p:cNvPr id="17" name="图片 1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363796" y="1235244"/>
            <a:ext cx="1531620" cy="1447165"/>
          </a:xfrm>
          <a:prstGeom prst="rect">
            <a:avLst/>
          </a:prstGeom>
        </p:spPr>
      </p:pic>
      <p:sp>
        <p:nvSpPr>
          <p:cNvPr id="29" name="矩形 28"/>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第二节   </a:t>
            </a:r>
            <a:r>
              <a:rPr lang="en-US" altLang="zh-CN"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31" name="矩形 30"/>
          <p:cNvSpPr/>
          <p:nvPr/>
        </p:nvSpPr>
        <p:spPr>
          <a:xfrm>
            <a:off x="1070676" y="1235244"/>
            <a:ext cx="4286751" cy="461665"/>
          </a:xfrm>
          <a:prstGeom prst="rect">
            <a:avLst/>
          </a:prstGeom>
        </p:spPr>
        <p:txBody>
          <a:bodyPr wrap="none">
            <a:spAutoFit/>
          </a:bodyPr>
          <a:lstStyle/>
          <a:p>
            <a:r>
              <a:rPr lang="zh-CN" altLang="en-US" sz="2400" dirty="0" smtClean="0"/>
              <a:t>二、 </a:t>
            </a:r>
            <a:r>
              <a:rPr lang="en-US" altLang="zh-CN" sz="2400" dirty="0" smtClean="0"/>
              <a:t>1—3</a:t>
            </a:r>
            <a:r>
              <a:rPr lang="zh-CN" altLang="en-US" sz="2400" dirty="0" smtClean="0"/>
              <a:t>个月婴儿的</a:t>
            </a:r>
            <a:r>
              <a:rPr lang="zh-CN" altLang="en-US" sz="2400" dirty="0"/>
              <a:t>语言游戏</a:t>
            </a:r>
          </a:p>
        </p:txBody>
      </p:sp>
    </p:spTree>
    <p:extLst>
      <p:ext uri="{BB962C8B-B14F-4D97-AF65-F5344CB8AC3E}">
        <p14:creationId xmlns:p14="http://schemas.microsoft.com/office/powerpoint/2010/main" val="378632478"/>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ppt_w</p:attrName>
                                        </p:attrNameLst>
                                      </p:cBhvr>
                                      <p:tavLst>
                                        <p:tav tm="0" fmla="#ppt_w*sin(2.5*pi*$)">
                                          <p:val>
                                            <p:fltVal val="0"/>
                                          </p:val>
                                        </p:tav>
                                        <p:tav tm="100000">
                                          <p:val>
                                            <p:fltVal val="1"/>
                                          </p:val>
                                        </p:tav>
                                      </p:tavLst>
                                    </p:anim>
                                    <p:anim calcmode="lin" valueType="num">
                                      <p:cBhvr>
                                        <p:cTn id="9" dur="1000" fill="hold"/>
                                        <p:tgtEl>
                                          <p:spTgt spid="1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ppt_w</p:attrName>
                                        </p:attrNameLst>
                                      </p:cBhvr>
                                      <p:tavLst>
                                        <p:tav tm="0" fmla="#ppt_w*sin(2.5*pi*$)">
                                          <p:val>
                                            <p:fltVal val="0"/>
                                          </p:val>
                                        </p:tav>
                                        <p:tav tm="100000">
                                          <p:val>
                                            <p:fltVal val="1"/>
                                          </p:val>
                                        </p:tav>
                                      </p:tavLst>
                                    </p:anim>
                                    <p:anim calcmode="lin" valueType="num">
                                      <p:cBhvr>
                                        <p:cTn id="14" dur="1000" fill="hold"/>
                                        <p:tgtEl>
                                          <p:spTgt spid="17"/>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ppt_w</p:attrName>
                                        </p:attrNameLst>
                                      </p:cBhvr>
                                      <p:tavLst>
                                        <p:tav tm="0" fmla="#ppt_w*sin(2.5*pi*$)">
                                          <p:val>
                                            <p:fltVal val="0"/>
                                          </p:val>
                                        </p:tav>
                                        <p:tav tm="100000">
                                          <p:val>
                                            <p:fltVal val="1"/>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fill="hold"/>
                                        <p:tgtEl>
                                          <p:spTgt spid="12"/>
                                        </p:tgtEl>
                                        <p:attrNameLst>
                                          <p:attrName>ppt_x</p:attrName>
                                        </p:attrNameLst>
                                      </p:cBhvr>
                                      <p:tavLst>
                                        <p:tav tm="0">
                                          <p:val>
                                            <p:strVal val="1+#ppt_w/2"/>
                                          </p:val>
                                        </p:tav>
                                        <p:tav tm="100000">
                                          <p:val>
                                            <p:strVal val="#ppt_x"/>
                                          </p:val>
                                        </p:tav>
                                      </p:tavLst>
                                    </p:anim>
                                    <p:anim calcmode="lin" valueType="num">
                                      <p:cBhvr additive="base">
                                        <p:cTn id="66" dur="500" fill="hold"/>
                                        <p:tgtEl>
                                          <p:spTgt spid="12"/>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500" fill="hold"/>
                                        <p:tgtEl>
                                          <p:spTgt spid="13"/>
                                        </p:tgtEl>
                                        <p:attrNameLst>
                                          <p:attrName>ppt_x</p:attrName>
                                        </p:attrNameLst>
                                      </p:cBhvr>
                                      <p:tavLst>
                                        <p:tav tm="0">
                                          <p:val>
                                            <p:strVal val="1+#ppt_w/2"/>
                                          </p:val>
                                        </p:tav>
                                        <p:tav tm="100000">
                                          <p:val>
                                            <p:strVal val="#ppt_x"/>
                                          </p:val>
                                        </p:tav>
                                      </p:tavLst>
                                    </p:anim>
                                    <p:anim calcmode="lin" valueType="num">
                                      <p:cBhvr additive="base">
                                        <p:cTn id="70" dur="500" fill="hold"/>
                                        <p:tgtEl>
                                          <p:spTgt spid="1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1+#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2"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1+#ppt_w/2"/>
                                          </p:val>
                                        </p:tav>
                                        <p:tav tm="100000">
                                          <p:val>
                                            <p:strVal val="#ppt_x"/>
                                          </p:val>
                                        </p:tav>
                                      </p:tavLst>
                                    </p:anim>
                                    <p:anim calcmode="lin" valueType="num">
                                      <p:cBhvr additive="base">
                                        <p:cTn id="84"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animBg="1"/>
      <p:bldP spid="4" grpId="0"/>
      <p:bldP spid="5" grpId="0"/>
      <p:bldP spid="6" grpId="0" bldLvl="0" animBg="1"/>
      <p:bldP spid="7" grpId="0"/>
      <p:bldP spid="8" grpId="0"/>
      <p:bldP spid="10" grpId="0" bldLvl="0" animBg="1"/>
      <p:bldP spid="11" grpId="0"/>
      <p:bldP spid="12" grpId="0"/>
      <p:bldP spid="13" grpId="0"/>
      <p:bldP spid="14" grpId="0" bldLvl="0" animBg="1"/>
      <p:bldP spid="29" grpId="0" bldLvl="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íṥlïḑè"/>
          <p:cNvSpPr/>
          <p:nvPr/>
        </p:nvSpPr>
        <p:spPr>
          <a:xfrm>
            <a:off x="1738603" y="1828935"/>
            <a:ext cx="8296275" cy="2244725"/>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BD374A"/>
              </a:solidFill>
              <a:effectLst/>
              <a:uLnTx/>
              <a:uFillTx/>
              <a:latin typeface="Calibri"/>
              <a:ea typeface="+mn-ea"/>
              <a:cs typeface="+mn-cs"/>
            </a:endParaRPr>
          </a:p>
        </p:txBody>
      </p:sp>
      <p:sp>
        <p:nvSpPr>
          <p:cNvPr id="26" name="îŝļîḍe"/>
          <p:cNvSpPr/>
          <p:nvPr/>
        </p:nvSpPr>
        <p:spPr>
          <a:xfrm>
            <a:off x="1738603" y="4494349"/>
            <a:ext cx="8296275" cy="224536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pic>
        <p:nvPicPr>
          <p:cNvPr id="4" name="图片 3"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01021" y="3658339"/>
            <a:ext cx="1531620" cy="1447165"/>
          </a:xfrm>
          <a:prstGeom prst="rect">
            <a:avLst/>
          </a:prstGeom>
        </p:spPr>
      </p:pic>
      <p:sp>
        <p:nvSpPr>
          <p:cNvPr id="25" name="TextBox 27"/>
          <p:cNvSpPr txBox="1"/>
          <p:nvPr/>
        </p:nvSpPr>
        <p:spPr>
          <a:xfrm>
            <a:off x="1978349" y="1985526"/>
            <a:ext cx="427672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手指、脚趾游戏</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5" name="TextBox 29"/>
          <p:cNvSpPr txBox="1"/>
          <p:nvPr/>
        </p:nvSpPr>
        <p:spPr>
          <a:xfrm>
            <a:off x="2186396" y="2385665"/>
            <a:ext cx="5660857" cy="461665"/>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经常去摸摸、闻闻、咬咬、尝尝自己的手指和</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脚趾。</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538431" y="771004"/>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第二节   </a:t>
            </a:r>
            <a:r>
              <a:rPr lang="en-US" altLang="zh-CN"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4" name="矩形 23"/>
          <p:cNvSpPr/>
          <p:nvPr/>
        </p:nvSpPr>
        <p:spPr>
          <a:xfrm>
            <a:off x="1169150" y="1303720"/>
            <a:ext cx="4371710" cy="461665"/>
          </a:xfrm>
          <a:prstGeom prst="rect">
            <a:avLst/>
          </a:prstGeom>
        </p:spPr>
        <p:txBody>
          <a:bodyPr wrap="none">
            <a:spAutoFit/>
          </a:bodyPr>
          <a:lstStyle/>
          <a:p>
            <a:r>
              <a:rPr lang="zh-CN" altLang="en-US" sz="2400" dirty="0"/>
              <a:t> 三、 </a:t>
            </a:r>
            <a:r>
              <a:rPr lang="en-US" altLang="zh-CN" sz="2400" dirty="0"/>
              <a:t>4—6</a:t>
            </a:r>
            <a:r>
              <a:rPr lang="zh-CN" altLang="en-US" sz="2400" dirty="0"/>
              <a:t>个月婴儿的语言游戏</a:t>
            </a:r>
          </a:p>
        </p:txBody>
      </p:sp>
      <p:sp>
        <p:nvSpPr>
          <p:cNvPr id="28" name="TextBox 27"/>
          <p:cNvSpPr txBox="1"/>
          <p:nvPr/>
        </p:nvSpPr>
        <p:spPr>
          <a:xfrm>
            <a:off x="1978349" y="2892927"/>
            <a:ext cx="4276725" cy="46037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我</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是爸爸（</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妈妈）</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2186396" y="3332576"/>
            <a:ext cx="5660857" cy="461665"/>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让宝宝将发音与人联系</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起来。</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30" name="TextBox 27"/>
          <p:cNvSpPr txBox="1"/>
          <p:nvPr/>
        </p:nvSpPr>
        <p:spPr>
          <a:xfrm>
            <a:off x="2064653" y="4631292"/>
            <a:ext cx="4276725" cy="46037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我们</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来认灯</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31" name="TextBox 29"/>
          <p:cNvSpPr txBox="1"/>
          <p:nvPr/>
        </p:nvSpPr>
        <p:spPr>
          <a:xfrm>
            <a:off x="2189621" y="5032721"/>
            <a:ext cx="8003319" cy="461665"/>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爸爸或妈妈可以抱着宝宝来到台灯前，指着台灯告诉宝宝这是</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“灯”。</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32" name="TextBox 27"/>
          <p:cNvSpPr txBox="1"/>
          <p:nvPr/>
        </p:nvSpPr>
        <p:spPr>
          <a:xfrm>
            <a:off x="2064653" y="5538693"/>
            <a:ext cx="427672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宝宝我在叫你</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哦</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33" name="TextBox 29"/>
          <p:cNvSpPr txBox="1"/>
          <p:nvPr/>
        </p:nvSpPr>
        <p:spPr>
          <a:xfrm>
            <a:off x="2232641" y="6001566"/>
            <a:ext cx="5660857" cy="418191"/>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成人可以在不同的角度去叫宝宝的名字。</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Tree>
    <p:extLst>
      <p:ext uri="{BB962C8B-B14F-4D97-AF65-F5344CB8AC3E}">
        <p14:creationId xmlns:p14="http://schemas.microsoft.com/office/powerpoint/2010/main" val="3011338405"/>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1+#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1+#ppt_w/2"/>
                                          </p:val>
                                        </p:tav>
                                        <p:tav tm="100000">
                                          <p:val>
                                            <p:strVal val="#ppt_x"/>
                                          </p:val>
                                        </p:tav>
                                      </p:tavLst>
                                    </p:anim>
                                    <p:anim calcmode="lin" valueType="num">
                                      <p:cBhvr additive="base">
                                        <p:cTn id="44" dur="500" fill="hold"/>
                                        <p:tgtEl>
                                          <p:spTgt spid="2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1+#ppt_w/2"/>
                                          </p:val>
                                        </p:tav>
                                        <p:tav tm="100000">
                                          <p:val>
                                            <p:strVal val="#ppt_x"/>
                                          </p:val>
                                        </p:tav>
                                      </p:tavLst>
                                    </p:anim>
                                    <p:anim calcmode="lin" valueType="num">
                                      <p:cBhvr additive="base">
                                        <p:cTn id="4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1+#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1+#ppt_w/2"/>
                                          </p:val>
                                        </p:tav>
                                        <p:tav tm="100000">
                                          <p:val>
                                            <p:strVal val="#ppt_x"/>
                                          </p:val>
                                        </p:tav>
                                      </p:tavLst>
                                    </p:anim>
                                    <p:anim calcmode="lin" valueType="num">
                                      <p:cBhvr additive="base">
                                        <p:cTn id="5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1+#ppt_w/2"/>
                                          </p:val>
                                        </p:tav>
                                        <p:tav tm="100000">
                                          <p:val>
                                            <p:strVal val="#ppt_x"/>
                                          </p:val>
                                        </p:tav>
                                      </p:tavLst>
                                    </p:anim>
                                    <p:anim calcmode="lin" valueType="num">
                                      <p:cBhvr additive="base">
                                        <p:cTn id="64" dur="500" fill="hold"/>
                                        <p:tgtEl>
                                          <p:spTgt spid="3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1+#ppt_w/2"/>
                                          </p:val>
                                        </p:tav>
                                        <p:tav tm="100000">
                                          <p:val>
                                            <p:strVal val="#ppt_x"/>
                                          </p:val>
                                        </p:tav>
                                      </p:tavLst>
                                    </p:anim>
                                    <p:anim calcmode="lin" valueType="num">
                                      <p:cBhvr additive="base">
                                        <p:cTn id="68"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p:bldP spid="5" grpId="0"/>
      <p:bldP spid="22" grpId="0" bldLvl="0" animBg="1"/>
      <p:bldP spid="23" grpId="0"/>
      <p:bldP spid="28" grpId="0"/>
      <p:bldP spid="29" grpId="0"/>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270125" y="2220198"/>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 一、 不注意区分婴儿的哭声</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944031"/>
            <a:ext cx="5310505" cy="3003515"/>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一般情况下，婴儿哭可能包含以下五种原因： 饥饿、排尿（便）、生病、害怕、引起成人关注</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婴儿</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因为各种原因哭闹是正常现象，家长首先要放平心态。其次，家长要注意区分婴儿的不同哭声，了解不同原因下婴儿哭声的特征。再次，根据可能的原因及时回应婴儿的哭闹行为，切忌置之不理。</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12025891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34751" y="3670300"/>
            <a:ext cx="7496353" cy="2183682"/>
            <a:chOff x="394" y="2515"/>
            <a:chExt cx="8418" cy="2581"/>
          </a:xfrm>
        </p:grpSpPr>
        <p:grpSp>
          <p:nvGrpSpPr>
            <p:cNvPr id="10" name="组合 9"/>
            <p:cNvGrpSpPr/>
            <p:nvPr/>
          </p:nvGrpSpPr>
          <p:grpSpPr>
            <a:xfrm>
              <a:off x="3783" y="2515"/>
              <a:ext cx="1786" cy="1504"/>
              <a:chOff x="3518" y="3374"/>
              <a:chExt cx="1786" cy="1504"/>
            </a:xfrm>
          </p:grpSpPr>
          <p:pic>
            <p:nvPicPr>
              <p:cNvPr id="11" name="图片 10"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12" name="文本框 11"/>
              <p:cNvSpPr txBox="1"/>
              <p:nvPr/>
            </p:nvSpPr>
            <p:spPr>
              <a:xfrm>
                <a:off x="3518" y="3547"/>
                <a:ext cx="1786" cy="10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5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14" name="组合 13"/>
            <p:cNvGrpSpPr/>
            <p:nvPr/>
          </p:nvGrpSpPr>
          <p:grpSpPr>
            <a:xfrm>
              <a:off x="394" y="4217"/>
              <a:ext cx="8418" cy="879"/>
              <a:chOff x="-1812385" y="5698266"/>
              <a:chExt cx="5346537" cy="558305"/>
            </a:xfrm>
          </p:grpSpPr>
          <p:sp>
            <p:nvSpPr>
              <p:cNvPr id="15" name="任意多边形 14"/>
              <p:cNvSpPr/>
              <p:nvPr/>
            </p:nvSpPr>
            <p:spPr>
              <a:xfrm>
                <a:off x="-1812385" y="5698266"/>
                <a:ext cx="360958" cy="38001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6" name="任意多边形 15"/>
              <p:cNvSpPr/>
              <p:nvPr/>
            </p:nvSpPr>
            <p:spPr>
              <a:xfrm rot="10800000">
                <a:off x="3141452" y="5888271"/>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7" name="文本框 16"/>
              <p:cNvSpPr txBox="1"/>
              <p:nvPr/>
            </p:nvSpPr>
            <p:spPr>
              <a:xfrm>
                <a:off x="-1812385" y="5769771"/>
                <a:ext cx="5346537" cy="358052"/>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lvl="0" algn="ctr">
                  <a:defRPr/>
                </a:pPr>
                <a:r>
                  <a:rPr lang="zh-CN" altLang="en-US" sz="2800" dirty="0">
                    <a:solidFill>
                      <a:prstClr val="black">
                        <a:lumMod val="65000"/>
                        <a:lumOff val="35000"/>
                      </a:prstClr>
                    </a:solidFill>
                    <a:latin typeface="微软雅黑" panose="020B0503020204020204" charset="-122"/>
                    <a:ea typeface="微软雅黑" panose="020B0503020204020204" charset="-122"/>
                  </a:rPr>
                  <a:t>第三章  </a:t>
                </a:r>
                <a:r>
                  <a:rPr lang="en-US" altLang="zh-CN" sz="2800" dirty="0">
                    <a:solidFill>
                      <a:prstClr val="black">
                        <a:lumMod val="65000"/>
                        <a:lumOff val="35000"/>
                      </a:prstClr>
                    </a:solidFill>
                    <a:latin typeface="微软雅黑" panose="020B0503020204020204" charset="-122"/>
                    <a:ea typeface="微软雅黑" panose="020B0503020204020204" charset="-122"/>
                  </a:rPr>
                  <a:t>0—6</a:t>
                </a:r>
                <a:r>
                  <a:rPr lang="zh-CN" altLang="en-US" sz="2800" dirty="0">
                    <a:solidFill>
                      <a:prstClr val="black">
                        <a:lumMod val="65000"/>
                        <a:lumOff val="35000"/>
                      </a:prstClr>
                    </a:solidFill>
                    <a:latin typeface="微软雅黑" panose="020B0503020204020204" charset="-122"/>
                    <a:ea typeface="微软雅黑" panose="020B0503020204020204" charset="-122"/>
                  </a:rPr>
                  <a:t>个月婴儿的语言发展与教育</a:t>
                </a:r>
                <a:endParaRPr kumimoji="0" lang="zh-CN" altLang="en-US" sz="2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pic>
        <p:nvPicPr>
          <p:cNvPr id="18" name="图片 17"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540" y="-5715"/>
            <a:ext cx="12186285" cy="3542665"/>
          </a:xfrm>
          <a:prstGeom prst="rect">
            <a:avLst/>
          </a:prstGeom>
          <a:effectLst>
            <a:outerShdw blurRad="50800" dist="114300" dir="2700000" algn="tl" rotWithShape="0">
              <a:prstClr val="black">
                <a:alpha val="40000"/>
              </a:prstClr>
            </a:outerShdw>
          </a:effectLst>
        </p:spPr>
      </p:pic>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270125" y="2220198"/>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 二、 不关注对婴儿的语言刺激</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944031"/>
            <a:ext cx="5310505" cy="2634183"/>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在日常生活中，成人应尽量利用一切机会对婴儿进行适当的语言刺激。如在喂奶时，可以对宝宝说：“宝宝、宝宝，吃奶了，吃饱了我们就更有力气。”在换尿布时说：“宝宝又尿尿了？来，我们赶紧换一块新的，变成香香宝贝。”这些生活环节中语言上的刺激，都能为婴儿日后的语言发展打下良好的基础。</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111216561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442992" y="2219002"/>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三、 忽视婴儿的早期阅读</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530533" y="2607566"/>
            <a:ext cx="5310505" cy="4154984"/>
          </a:xfrm>
          <a:prstGeom prst="rect">
            <a:avLst/>
          </a:prstGeom>
          <a:noFill/>
        </p:spPr>
        <p:txBody>
          <a:bodyPr wrap="square">
            <a:spAutoFit/>
          </a:bodyPr>
          <a:lstStyle/>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阅读</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对婴儿的发展十分</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重要。</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首先</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婴儿时期的阅读目的应该是培养婴儿的阅读兴趣以及良好的阅读习惯，而不是为了让婴儿学到更多的知识；其次，成人要为婴儿创设良好的阅读环境，例如家长可以为孩子在家中布置一个图书角，铺上软软的爬行垫，放上孩子喜欢的装饰品等。再次，成人要注意婴儿的阅读方法</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。另外</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，为婴儿选择合适的阅读材料也十分重要，考虑到他们的年龄特点，可为他们选择色彩对比强烈、情节互动性强的绘本</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203338556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442992" y="2261700"/>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四、 对婴儿的语言“输出”回应不及时</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585678" y="2661810"/>
            <a:ext cx="5659537" cy="3785652"/>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首先，家长应该耐心倾听孩子的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语言，尽管</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0—6</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个月婴儿的语言并不通过有意义的词语表达，但婴儿的表情、动作、声音都是他们语言表达的信号，成人要善于捕捉这些信号，并且对这些信号及时作出回应。</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成人可以模仿婴儿发出的声音，也可以与婴儿就某一话题展开“对话”。婴儿可能听不懂成人的话，但这种方式会让他们觉得很有趣，从而对语言充满兴趣。同时，婴儿从中也能学到一些交流的技巧与规则，例如轮流、等待等。另外，通过谈话的过程，成人与婴儿之间的关系也会更加密切。</a:t>
            </a: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3842206846"/>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31470" y="1100646"/>
            <a:ext cx="3627755" cy="5497830"/>
            <a:chOff x="522" y="2448"/>
            <a:chExt cx="5713" cy="8658"/>
          </a:xfrm>
        </p:grpSpPr>
        <p:grpSp>
          <p:nvGrpSpPr>
            <p:cNvPr id="8" name="组合 7"/>
            <p:cNvGrpSpPr/>
            <p:nvPr/>
          </p:nvGrpSpPr>
          <p:grpSpPr>
            <a:xfrm>
              <a:off x="1793" y="2448"/>
              <a:ext cx="3646" cy="2888"/>
              <a:chOff x="9496" y="2845"/>
              <a:chExt cx="7865" cy="6228"/>
            </a:xfrm>
          </p:grpSpPr>
          <p:pic>
            <p:nvPicPr>
              <p:cNvPr id="6" name="图片 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485" y="3521"/>
                <a:ext cx="5877" cy="5553"/>
              </a:xfrm>
              <a:prstGeom prst="rect">
                <a:avLst/>
              </a:prstGeom>
            </p:spPr>
          </p:pic>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grpSp>
        <p:sp>
          <p:nvSpPr>
            <p:cNvPr id="25" name="TextBox 27"/>
            <p:cNvSpPr txBox="1"/>
            <p:nvPr/>
          </p:nvSpPr>
          <p:spPr>
            <a:xfrm>
              <a:off x="2031" y="4819"/>
              <a:ext cx="3408" cy="1309"/>
            </a:xfrm>
            <a:prstGeom prst="rect">
              <a:avLst/>
            </a:prstGeom>
            <a:solidFill>
              <a:srgbClr val="9AAF89"/>
            </a:solidFill>
            <a:effectLst>
              <a:outerShdw blurRad="50800" dist="63500" dir="5400000" algn="ctr" rotWithShape="0">
                <a:srgbClr val="000000">
                  <a:alpha val="99000"/>
                </a:srgbClr>
              </a:outerShdw>
            </a:effectLst>
          </p:spPr>
          <p:txBody>
            <a:bodyPr wrap="square">
              <a:spAutoFit/>
            </a:bodyPr>
            <a:lstStyle/>
            <a:p>
              <a:pPr lvl="0" algn="ctr"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新生儿</a:t>
              </a:r>
              <a:endParaRPr lang="en-US" altLang="zh-CN"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endParaRPr>
            </a:p>
            <a:p>
              <a:pPr lvl="0" algn="ctr"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观察</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与记录</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522" y="6308"/>
              <a:ext cx="5713" cy="4798"/>
            </a:xfrm>
            <a:prstGeom prst="rect">
              <a:avLst/>
            </a:prstGeom>
            <a:noFill/>
          </p:spPr>
          <p:txBody>
            <a:bodyPr wrap="square">
              <a:spAutoFit/>
            </a:bodyPr>
            <a:lstStyle/>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会因大的声音而惊醒</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会因噪音而惊吓、哭或有所反应</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会发出声音。</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先注视环境中的声音再转移视线。</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5</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在听到耳朵边的声音时，会转过头来。</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grpSp>
        <p:nvGrpSpPr>
          <p:cNvPr id="11" name="组合 10"/>
          <p:cNvGrpSpPr/>
          <p:nvPr/>
        </p:nvGrpSpPr>
        <p:grpSpPr>
          <a:xfrm>
            <a:off x="4766310" y="1100646"/>
            <a:ext cx="7100570" cy="5476875"/>
            <a:chOff x="1793" y="2448"/>
            <a:chExt cx="11182" cy="8625"/>
          </a:xfrm>
        </p:grpSpPr>
        <p:grpSp>
          <p:nvGrpSpPr>
            <p:cNvPr id="12" name="组合 11"/>
            <p:cNvGrpSpPr/>
            <p:nvPr/>
          </p:nvGrpSpPr>
          <p:grpSpPr>
            <a:xfrm>
              <a:off x="1793" y="2448"/>
              <a:ext cx="3646" cy="2888"/>
              <a:chOff x="9496" y="2845"/>
              <a:chExt cx="7865" cy="6228"/>
            </a:xfrm>
          </p:grpSpPr>
          <p:pic>
            <p:nvPicPr>
              <p:cNvPr id="14" name="图片 13"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485" y="3521"/>
                <a:ext cx="5877" cy="5553"/>
              </a:xfrm>
              <a:prstGeom prst="rect">
                <a:avLst/>
              </a:prstGeom>
            </p:spPr>
          </p:pic>
          <p:pic>
            <p:nvPicPr>
              <p:cNvPr id="15" name="图片 1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grpSp>
        <p:sp>
          <p:nvSpPr>
            <p:cNvPr id="16" name="TextBox 27"/>
            <p:cNvSpPr txBox="1"/>
            <p:nvPr/>
          </p:nvSpPr>
          <p:spPr>
            <a:xfrm>
              <a:off x="2031" y="4819"/>
              <a:ext cx="3408" cy="1309"/>
            </a:xfrm>
            <a:prstGeom prst="rect">
              <a:avLst/>
            </a:prstGeom>
            <a:solidFill>
              <a:srgbClr val="9AAF89"/>
            </a:solidFill>
            <a:effectLst>
              <a:outerShdw blurRad="50800" dist="63500" dir="5400000" algn="ctr" rotWithShape="0">
                <a:srgbClr val="000000">
                  <a:alpha val="99000"/>
                </a:srgbClr>
              </a:outerShdw>
            </a:effectLst>
          </p:spPr>
          <p:txBody>
            <a:bodyPr wrap="square">
              <a:spAutoFit/>
            </a:bodyPr>
            <a:lstStyle/>
            <a:p>
              <a:pPr lvl="0" algn="ctr" defTabSz="1828165">
                <a:defRPr/>
              </a:pPr>
              <a:r>
                <a:rPr lang="en-US" altLang="zh-CN"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1—3</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个月观察</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与记录</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17" name="TextBox 29"/>
            <p:cNvSpPr txBox="1"/>
            <p:nvPr/>
          </p:nvSpPr>
          <p:spPr>
            <a:xfrm>
              <a:off x="7262" y="6275"/>
              <a:ext cx="5713" cy="4798"/>
            </a:xfrm>
            <a:prstGeom prst="rect">
              <a:avLst/>
            </a:prstGeom>
            <a:noFill/>
          </p:spPr>
          <p:txBody>
            <a:bodyPr wrap="square">
              <a:spAutoFit/>
            </a:bodyPr>
            <a:lstStyle/>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注意环境中的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声音。</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被有声音的玩具吸引。</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）模糊</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地发出一些</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语音。</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把自己的需要用声音表达出来。</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5</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似乎了解“不”的意思。</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以不同方式回应说话者不同的语调。</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grpSp>
        <p:nvGrpSpPr>
          <p:cNvPr id="18" name="组合 17"/>
          <p:cNvGrpSpPr/>
          <p:nvPr/>
        </p:nvGrpSpPr>
        <p:grpSpPr>
          <a:xfrm>
            <a:off x="3833495" y="1100646"/>
            <a:ext cx="6875780" cy="5445760"/>
            <a:chOff x="-5389" y="2448"/>
            <a:chExt cx="10828" cy="8576"/>
          </a:xfrm>
        </p:grpSpPr>
        <p:grpSp>
          <p:nvGrpSpPr>
            <p:cNvPr id="19" name="组合 18"/>
            <p:cNvGrpSpPr/>
            <p:nvPr/>
          </p:nvGrpSpPr>
          <p:grpSpPr>
            <a:xfrm>
              <a:off x="1793" y="2448"/>
              <a:ext cx="3646" cy="2888"/>
              <a:chOff x="9496" y="2845"/>
              <a:chExt cx="7865" cy="6228"/>
            </a:xfrm>
          </p:grpSpPr>
          <p:pic>
            <p:nvPicPr>
              <p:cNvPr id="20" name="图片 19"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485" y="3521"/>
                <a:ext cx="5877" cy="5553"/>
              </a:xfrm>
              <a:prstGeom prst="rect">
                <a:avLst/>
              </a:prstGeom>
            </p:spPr>
          </p:pic>
          <p:pic>
            <p:nvPicPr>
              <p:cNvPr id="21" name="图片 20"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grpSp>
        <p:sp>
          <p:nvSpPr>
            <p:cNvPr id="22" name="TextBox 27"/>
            <p:cNvSpPr txBox="1"/>
            <p:nvPr/>
          </p:nvSpPr>
          <p:spPr>
            <a:xfrm>
              <a:off x="2031" y="4819"/>
              <a:ext cx="3408" cy="1309"/>
            </a:xfrm>
            <a:prstGeom prst="rect">
              <a:avLst/>
            </a:prstGeom>
            <a:solidFill>
              <a:srgbClr val="9AAF89"/>
            </a:solidFill>
            <a:effectLst>
              <a:outerShdw blurRad="50800" dist="63500" dir="5400000" algn="ctr" rotWithShape="0">
                <a:srgbClr val="000000">
                  <a:alpha val="99000"/>
                </a:srgbClr>
              </a:outerShdw>
            </a:effectLst>
          </p:spPr>
          <p:txBody>
            <a:bodyPr wrap="square">
              <a:spAutoFit/>
            </a:bodyPr>
            <a:lstStyle/>
            <a:p>
              <a:pPr marL="0" marR="0" lvl="0" indent="0" algn="ctr" defTabSz="18281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6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rPr>
                <a:t>4—6</a:t>
              </a:r>
              <a:r>
                <a:rPr kumimoji="0" lang="zh-CN" altLang="en-US" sz="2400" b="1" i="0" u="none" strike="noStrike" kern="1200" cap="none" spc="6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rPr>
                <a:t>个月</a:t>
              </a:r>
              <a:endParaRPr kumimoji="0" lang="en-US" altLang="zh-CN" sz="2400" b="1" i="0" u="none" strike="noStrike" kern="1200" cap="none" spc="6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a:p>
              <a:pPr marL="0" marR="0" lvl="0" indent="0" algn="ctr" defTabSz="1828165" rtl="0" eaLnBrk="1" fontAlgn="auto" latinLnBrk="0" hangingPunct="1">
                <a:lnSpc>
                  <a:spcPct val="100000"/>
                </a:lnSpc>
                <a:spcBef>
                  <a:spcPts val="0"/>
                </a:spcBef>
                <a:spcAft>
                  <a:spcPts val="0"/>
                </a:spcAft>
                <a:buClrTx/>
                <a:buSzTx/>
                <a:buFontTx/>
                <a:buNone/>
                <a:tabLst/>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观察与记录</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23" name="TextBox 29"/>
            <p:cNvSpPr txBox="1"/>
            <p:nvPr/>
          </p:nvSpPr>
          <p:spPr>
            <a:xfrm>
              <a:off x="-5389" y="6226"/>
              <a:ext cx="7861" cy="4798"/>
            </a:xfrm>
            <a:prstGeom prst="rect">
              <a:avLst/>
            </a:prstGeom>
            <a:noFill/>
          </p:spPr>
          <p:txBody>
            <a:bodyPr wrap="square">
              <a:spAutoFit/>
            </a:bodyPr>
            <a:lstStyle/>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转头聆听父母或其他人的说话。</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以微笑回应说话者。</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张嘴好像模仿成人说话。</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咿呀学语。</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5</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似乎了解熟悉的声音。</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因成人温柔的声音而平静。</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7</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重复自己会发出的声音。</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8</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聆听并专注于熟悉的成人的声音</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grpSp>
        <p:nvGrpSpPr>
          <p:cNvPr id="28" name="组合 27">
            <a:extLst>
              <a:ext uri="{FF2B5EF4-FFF2-40B4-BE49-F238E27FC236}">
                <a16:creationId xmlns:a16="http://schemas.microsoft.com/office/drawing/2014/main" xmlns:a14="http://schemas.microsoft.com/office/drawing/2010/main" xmlns="" id="{3D9708AE-ED86-45A5-BD9E-AC52F39080B9}"/>
              </a:ext>
            </a:extLst>
          </p:cNvPr>
          <p:cNvGrpSpPr/>
          <p:nvPr/>
        </p:nvGrpSpPr>
        <p:grpSpPr>
          <a:xfrm>
            <a:off x="331470" y="274320"/>
            <a:ext cx="2575374" cy="675005"/>
            <a:chOff x="3882" y="2515"/>
            <a:chExt cx="5740" cy="1504"/>
          </a:xfrm>
        </p:grpSpPr>
        <p:grpSp>
          <p:nvGrpSpPr>
            <p:cNvPr id="29" name="组合 28">
              <a:extLst>
                <a:ext uri="{FF2B5EF4-FFF2-40B4-BE49-F238E27FC236}">
                  <a16:creationId xmlns:a16="http://schemas.microsoft.com/office/drawing/2014/main" xmlns:a14="http://schemas.microsoft.com/office/drawing/2010/main" xmlns="" id="{7D20CB2A-5AE7-462F-A364-72CD2B1B34B2}"/>
                </a:ext>
              </a:extLst>
            </p:cNvPr>
            <p:cNvGrpSpPr/>
            <p:nvPr/>
          </p:nvGrpSpPr>
          <p:grpSpPr>
            <a:xfrm>
              <a:off x="3882" y="2515"/>
              <a:ext cx="1590" cy="1504"/>
              <a:chOff x="3617" y="3374"/>
              <a:chExt cx="1590" cy="1504"/>
            </a:xfrm>
          </p:grpSpPr>
          <p:pic>
            <p:nvPicPr>
              <p:cNvPr id="38" name="图片 37" descr="5b39e8e138645">
                <a:extLst>
                  <a:ext uri="{FF2B5EF4-FFF2-40B4-BE49-F238E27FC236}">
                    <a16:creationId xmlns:a16="http://schemas.microsoft.com/office/drawing/2014/main" xmlns:a14="http://schemas.microsoft.com/office/drawing/2010/main" xmlns="" id="{918291A7-EFAB-4EA2-B417-3583B3B15FC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39" name="文本框 38">
                <a:extLst>
                  <a:ext uri="{FF2B5EF4-FFF2-40B4-BE49-F238E27FC236}">
                    <a16:creationId xmlns:a16="http://schemas.microsoft.com/office/drawing/2014/main" xmlns:a14="http://schemas.microsoft.com/office/drawing/2010/main" xmlns="" id="{B9673AD6-EC5E-4891-9E62-A5A1E97848C0}"/>
                  </a:ext>
                </a:extLst>
              </p:cNvPr>
              <p:cNvSpPr txBox="1"/>
              <p:nvPr/>
            </p:nvSpPr>
            <p:spPr>
              <a:xfrm>
                <a:off x="3775" y="3570"/>
                <a:ext cx="1274" cy="10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30" name="组合 29">
              <a:extLst>
                <a:ext uri="{FF2B5EF4-FFF2-40B4-BE49-F238E27FC236}">
                  <a16:creationId xmlns:a16="http://schemas.microsoft.com/office/drawing/2014/main" xmlns:a14="http://schemas.microsoft.com/office/drawing/2010/main" xmlns="" id="{A3C81BB6-D40D-4A32-9D59-9C9595C44D29}"/>
                </a:ext>
              </a:extLst>
            </p:cNvPr>
            <p:cNvGrpSpPr/>
            <p:nvPr/>
          </p:nvGrpSpPr>
          <p:grpSpPr>
            <a:xfrm>
              <a:off x="5827" y="2764"/>
              <a:ext cx="3795" cy="1073"/>
              <a:chOff x="1638300" y="4775200"/>
              <a:chExt cx="2409946" cy="681415"/>
            </a:xfrm>
          </p:grpSpPr>
          <p:sp>
            <p:nvSpPr>
              <p:cNvPr id="31" name="任意多边形 32">
                <a:extLst>
                  <a:ext uri="{FF2B5EF4-FFF2-40B4-BE49-F238E27FC236}">
                    <a16:creationId xmlns:a16="http://schemas.microsoft.com/office/drawing/2014/main" xmlns:a14="http://schemas.microsoft.com/office/drawing/2010/main" xmlns="" id="{F7FB40A2-5272-4145-B96B-7E6BA93AF2D7}"/>
                  </a:ext>
                </a:extLst>
              </p:cNvPr>
              <p:cNvSpPr/>
              <p:nvPr/>
            </p:nvSpPr>
            <p:spPr>
              <a:xfrm>
                <a:off x="1638300" y="4775200"/>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36" name="任意多边形 33">
                <a:extLst>
                  <a:ext uri="{FF2B5EF4-FFF2-40B4-BE49-F238E27FC236}">
                    <a16:creationId xmlns:a16="http://schemas.microsoft.com/office/drawing/2014/main" xmlns:a14="http://schemas.microsoft.com/office/drawing/2010/main" xmlns="" id="{5497DB64-9813-4E8A-A86E-880FFB073ECF}"/>
                  </a:ext>
                </a:extLst>
              </p:cNvPr>
              <p:cNvSpPr/>
              <p:nvPr/>
            </p:nvSpPr>
            <p:spPr>
              <a:xfrm rot="10800000">
                <a:off x="3667246" y="5088315"/>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37" name="文本框 36">
                <a:extLst>
                  <a:ext uri="{FF2B5EF4-FFF2-40B4-BE49-F238E27FC236}">
                    <a16:creationId xmlns:a16="http://schemas.microsoft.com/office/drawing/2014/main" xmlns:a14="http://schemas.microsoft.com/office/drawing/2010/main" xmlns="" id="{7E208434-C281-4E31-A43E-458726A399F1}"/>
                  </a:ext>
                </a:extLst>
              </p:cNvPr>
              <p:cNvSpPr txBox="1"/>
              <p:nvPr/>
            </p:nvSpPr>
            <p:spPr>
              <a:xfrm>
                <a:off x="1705254" y="4874195"/>
                <a:ext cx="2316480" cy="457275"/>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做一做</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spTree>
    <p:extLst>
      <p:ext uri="{BB962C8B-B14F-4D97-AF65-F5344CB8AC3E}">
        <p14:creationId xmlns:p14="http://schemas.microsoft.com/office/powerpoint/2010/main" val="373202578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思考与练习</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第三章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655332" y="3335209"/>
            <a:ext cx="6331438" cy="2536400"/>
          </a:xfrm>
          <a:prstGeom prst="rect">
            <a:avLst/>
          </a:prstGeom>
          <a:noFill/>
        </p:spPr>
        <p:txBody>
          <a:bodyPr wrap="square">
            <a:spAutoFit/>
          </a:bodyPr>
          <a:lstStyle/>
          <a:p>
            <a:pPr lvl="0" defTabSz="1828165">
              <a:lnSpc>
                <a:spcPct val="150000"/>
              </a:lnSpc>
              <a:defRPr/>
            </a:pP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新生儿的语言教育规律和语言教育策略有哪些？</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1—3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个月婴儿的语言发展有哪些规律？如何进行语言教育？</a:t>
            </a:r>
          </a:p>
          <a:p>
            <a:pPr lvl="0" algn="just"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收集</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个月婴儿的图片或视频，形成一个小的资源库，熟悉这个年龄阶段婴儿的特征，获得感性的直观印象。</a:t>
            </a:r>
            <a:endParaRPr kumimoji="0" lang="zh-CN" altLang="en-US"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推荐资源</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第三章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798060" y="3172422"/>
            <a:ext cx="5991860" cy="2120902"/>
          </a:xfrm>
          <a:prstGeom prst="rect">
            <a:avLst/>
          </a:prstGeom>
          <a:noFill/>
        </p:spPr>
        <p:txBody>
          <a:bodyPr wrap="square">
            <a:spAutoFit/>
          </a:bodyPr>
          <a:lstStyle/>
          <a:p>
            <a:pPr lvl="0" algn="just" defTabSz="1828165">
              <a:lnSpc>
                <a:spcPct val="150000"/>
              </a:lnSpc>
              <a:defRPr/>
            </a:pP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冯微焱，王永慧编：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婴儿视觉卡</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，吉林美术出版社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2010</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a:t>
            </a:r>
          </a:p>
          <a:p>
            <a:pPr lvl="0" algn="just"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熊亮主编：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中国童谣</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，中信出版社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2019</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a:t>
            </a: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extLst>
      <p:ext uri="{BB962C8B-B14F-4D97-AF65-F5344CB8AC3E}">
        <p14:creationId xmlns:p14="http://schemas.microsoft.com/office/powerpoint/2010/main" val="241039067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6" name="文本框 5"/>
          <p:cNvSpPr txBox="1"/>
          <p:nvPr/>
        </p:nvSpPr>
        <p:spPr>
          <a:xfrm>
            <a:off x="7646670" y="-5715"/>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114983" y="583440"/>
            <a:ext cx="2031325"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rPr>
              <a:t>谢谢观看</a:t>
            </a:r>
            <a:endParaRPr kumimoji="0" lang="en-US" altLang="zh-CN"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6000" dirty="0" smtClean="0">
                <a:solidFill>
                  <a:prstClr val="white"/>
                </a:solidFill>
                <a:effectLst>
                  <a:outerShdw blurRad="38100" dist="38100" dir="2700000" algn="tl">
                    <a:srgbClr val="000000">
                      <a:alpha val="43137"/>
                    </a:srgbClr>
                  </a:outerShdw>
                </a:effectLst>
                <a:latin typeface="方正细谭黑简体" panose="02000000000000000000" pitchFamily="2" charset="-122"/>
                <a:ea typeface="方正细谭黑简体" panose="02000000000000000000" pitchFamily="2" charset="-122"/>
                <a:cs typeface="经典行书简" panose="02010609010101010101" pitchFamily="49" charset="-122"/>
              </a:rPr>
              <a:t>Thanks</a:t>
            </a:r>
            <a:endParaRPr kumimoji="0" lang="zh-CN" altLang="en-US" sz="6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Tree>
    <p:extLst>
      <p:ext uri="{BB962C8B-B14F-4D97-AF65-F5344CB8AC3E}">
        <p14:creationId xmlns:p14="http://schemas.microsoft.com/office/powerpoint/2010/main" val="57440460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14" presetClass="entr" presetSubtype="5"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vertical)">
                                      <p:cBhvr>
                                        <p:cTn id="12" dur="500"/>
                                        <p:tgtEl>
                                          <p:spTgt spid="5"/>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3588" y="2427615"/>
            <a:ext cx="3296975" cy="2186940"/>
            <a:chOff x="9009" y="4155"/>
            <a:chExt cx="4775" cy="3167"/>
          </a:xfrm>
          <a:solidFill>
            <a:srgbClr val="F49B25"/>
          </a:solidFill>
        </p:grpSpPr>
        <p:cxnSp>
          <p:nvCxnSpPr>
            <p:cNvPr id="33" name="Straight Connector 32"/>
            <p:cNvCxnSpPr>
              <a:stCxn id="38" idx="0"/>
            </p:cNvCxnSpPr>
            <p:nvPr/>
          </p:nvCxnSpPr>
          <p:spPr>
            <a:xfrm flipV="1">
              <a:off x="9077" y="4155"/>
              <a:ext cx="1831" cy="1251"/>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38" idx="0"/>
            </p:cNvCxnSpPr>
            <p:nvPr/>
          </p:nvCxnSpPr>
          <p:spPr>
            <a:xfrm>
              <a:off x="9077" y="5406"/>
              <a:ext cx="4707" cy="145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38" idx="0"/>
            </p:cNvCxnSpPr>
            <p:nvPr/>
          </p:nvCxnSpPr>
          <p:spPr>
            <a:xfrm flipH="1">
              <a:off x="9054" y="5406"/>
              <a:ext cx="22" cy="16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8" idx="0"/>
            </p:cNvCxnSpPr>
            <p:nvPr/>
          </p:nvCxnSpPr>
          <p:spPr>
            <a:xfrm>
              <a:off x="9077" y="5406"/>
              <a:ext cx="690" cy="1916"/>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sp>
          <p:nvSpPr>
            <p:cNvPr id="38" name="Shape 3287"/>
            <p:cNvSpPr/>
            <p:nvPr/>
          </p:nvSpPr>
          <p:spPr>
            <a:xfrm>
              <a:off x="9009" y="5338"/>
              <a:ext cx="135" cy="1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rgbClr val="9AAF89"/>
              </a:solid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1200" cap="none" spc="0" normalizeH="0" baseline="0" noProof="0">
                <a:ln>
                  <a:noFill/>
                </a:ln>
                <a:solidFill>
                  <a:srgbClr val="FFFFFF"/>
                </a:solidFill>
                <a:effectLst/>
                <a:uLnTx/>
                <a:uFillTx/>
                <a:latin typeface="Helvetica Light"/>
                <a:sym typeface="Helvetica Light"/>
              </a:endParaRPr>
            </a:p>
          </p:txBody>
        </p:sp>
      </p:grpSp>
      <p:pic>
        <p:nvPicPr>
          <p:cNvPr id="6" name="图片 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2490" y="1584960"/>
            <a:ext cx="3731895" cy="3526155"/>
          </a:xfrm>
          <a:prstGeom prst="rect">
            <a:avLst/>
          </a:prstGeom>
        </p:spPr>
      </p:pic>
      <p:grpSp>
        <p:nvGrpSpPr>
          <p:cNvPr id="14" name="组合 13"/>
          <p:cNvGrpSpPr/>
          <p:nvPr/>
        </p:nvGrpSpPr>
        <p:grpSpPr>
          <a:xfrm>
            <a:off x="5717540" y="1613535"/>
            <a:ext cx="937906" cy="945537"/>
            <a:chOff x="5641" y="3190"/>
            <a:chExt cx="1291" cy="1301"/>
          </a:xfrm>
        </p:grpSpPr>
        <p:pic>
          <p:nvPicPr>
            <p:cNvPr id="10" name="图片 9"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2"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01</a:t>
              </a:r>
            </a:p>
          </p:txBody>
        </p:sp>
      </p:grpSp>
      <p:grpSp>
        <p:nvGrpSpPr>
          <p:cNvPr id="15" name="组合 14"/>
          <p:cNvGrpSpPr/>
          <p:nvPr/>
        </p:nvGrpSpPr>
        <p:grpSpPr>
          <a:xfrm>
            <a:off x="7753985" y="3691890"/>
            <a:ext cx="937906" cy="945537"/>
            <a:chOff x="5641" y="3190"/>
            <a:chExt cx="1291" cy="1301"/>
          </a:xfrm>
        </p:grpSpPr>
        <p:pic>
          <p:nvPicPr>
            <p:cNvPr id="16" name="图片 15"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7"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21" name="组合 20"/>
          <p:cNvGrpSpPr/>
          <p:nvPr/>
        </p:nvGrpSpPr>
        <p:grpSpPr>
          <a:xfrm>
            <a:off x="4604385" y="4504690"/>
            <a:ext cx="937906" cy="945537"/>
            <a:chOff x="5641" y="3190"/>
            <a:chExt cx="1291" cy="1301"/>
          </a:xfrm>
        </p:grpSpPr>
        <p:pic>
          <p:nvPicPr>
            <p:cNvPr id="22" name="图片 21"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23"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03</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sp>
        <p:nvSpPr>
          <p:cNvPr id="30" name="TextBox 29"/>
          <p:cNvSpPr txBox="1"/>
          <p:nvPr/>
        </p:nvSpPr>
        <p:spPr>
          <a:xfrm>
            <a:off x="5281560" y="1128392"/>
            <a:ext cx="4400162" cy="461665"/>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掌握</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0—6</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个月婴幼儿语言发展的特点</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8" name="TextBox 29"/>
          <p:cNvSpPr txBox="1"/>
          <p:nvPr/>
        </p:nvSpPr>
        <p:spPr>
          <a:xfrm>
            <a:off x="3874134" y="5450205"/>
            <a:ext cx="4150749" cy="830997"/>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掌握</a:t>
            </a:r>
            <a:r>
              <a:rPr kumimoji="0" lang="en-US" altLang="zh-CN"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0—6</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个月婴儿语言教育的常见问题及对策。</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31" name="组合 30">
            <a:extLst>
              <a:ext uri="{FF2B5EF4-FFF2-40B4-BE49-F238E27FC236}">
                <a16:creationId xmlns="" xmlns:a14="http://schemas.microsoft.com/office/drawing/2010/main" xmlns:a16="http://schemas.microsoft.com/office/drawing/2014/main" id="{B4F97AC8-89FD-43A0-BF63-B9F5E37EAE53}"/>
              </a:ext>
            </a:extLst>
          </p:cNvPr>
          <p:cNvGrpSpPr/>
          <p:nvPr/>
        </p:nvGrpSpPr>
        <p:grpSpPr>
          <a:xfrm>
            <a:off x="331470" y="274320"/>
            <a:ext cx="2575374" cy="675005"/>
            <a:chOff x="3882" y="2515"/>
            <a:chExt cx="5740" cy="1504"/>
          </a:xfrm>
        </p:grpSpPr>
        <p:grpSp>
          <p:nvGrpSpPr>
            <p:cNvPr id="32" name="组合 31">
              <a:extLst>
                <a:ext uri="{FF2B5EF4-FFF2-40B4-BE49-F238E27FC236}">
                  <a16:creationId xmlns="" xmlns:a14="http://schemas.microsoft.com/office/drawing/2010/main" xmlns:a16="http://schemas.microsoft.com/office/drawing/2014/main" id="{F8EA8B33-4BB2-4CF6-82D0-86C52AC2810B}"/>
                </a:ext>
              </a:extLst>
            </p:cNvPr>
            <p:cNvGrpSpPr/>
            <p:nvPr/>
          </p:nvGrpSpPr>
          <p:grpSpPr>
            <a:xfrm>
              <a:off x="3882" y="2515"/>
              <a:ext cx="1590" cy="1504"/>
              <a:chOff x="3617" y="3374"/>
              <a:chExt cx="1590" cy="1504"/>
            </a:xfrm>
          </p:grpSpPr>
          <p:pic>
            <p:nvPicPr>
              <p:cNvPr id="43" name="图片 42" descr="5b39e8e138645">
                <a:extLst>
                  <a:ext uri="{FF2B5EF4-FFF2-40B4-BE49-F238E27FC236}">
                    <a16:creationId xmlns="" xmlns:a14="http://schemas.microsoft.com/office/drawing/2010/main" xmlns:a16="http://schemas.microsoft.com/office/drawing/2014/main" id="{086512A1-D28E-4D49-96A8-A3B52ACA7EF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44" name="文本框 43">
                <a:extLst>
                  <a:ext uri="{FF2B5EF4-FFF2-40B4-BE49-F238E27FC236}">
                    <a16:creationId xmlns="" xmlns:a14="http://schemas.microsoft.com/office/drawing/2010/main" xmlns:a16="http://schemas.microsoft.com/office/drawing/2014/main" id="{5CBC98BE-652B-453C-892C-70070B720211}"/>
                  </a:ext>
                </a:extLst>
              </p:cNvPr>
              <p:cNvSpPr txBox="1"/>
              <p:nvPr/>
            </p:nvSpPr>
            <p:spPr>
              <a:xfrm>
                <a:off x="3775" y="3570"/>
                <a:ext cx="1274" cy="10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39" name="组合 38">
              <a:extLst>
                <a:ext uri="{FF2B5EF4-FFF2-40B4-BE49-F238E27FC236}">
                  <a16:creationId xmlns="" xmlns:a14="http://schemas.microsoft.com/office/drawing/2010/main" xmlns:a16="http://schemas.microsoft.com/office/drawing/2014/main" id="{1510C9C5-0C21-4F89-8F77-10980463F307}"/>
                </a:ext>
              </a:extLst>
            </p:cNvPr>
            <p:cNvGrpSpPr/>
            <p:nvPr/>
          </p:nvGrpSpPr>
          <p:grpSpPr>
            <a:xfrm>
              <a:off x="5827" y="2764"/>
              <a:ext cx="3795" cy="1073"/>
              <a:chOff x="1638300" y="4775200"/>
              <a:chExt cx="2409946" cy="681415"/>
            </a:xfrm>
          </p:grpSpPr>
          <p:sp>
            <p:nvSpPr>
              <p:cNvPr id="40" name="任意多边形 32">
                <a:extLst>
                  <a:ext uri="{FF2B5EF4-FFF2-40B4-BE49-F238E27FC236}">
                    <a16:creationId xmlns="" xmlns:a14="http://schemas.microsoft.com/office/drawing/2010/main" xmlns:a16="http://schemas.microsoft.com/office/drawing/2014/main" id="{52F3DF7D-C426-490F-9D1C-A6DA37EC1B98}"/>
                  </a:ext>
                </a:extLst>
              </p:cNvPr>
              <p:cNvSpPr/>
              <p:nvPr/>
            </p:nvSpPr>
            <p:spPr>
              <a:xfrm>
                <a:off x="1638300" y="4775200"/>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1" name="任意多边形 33">
                <a:extLst>
                  <a:ext uri="{FF2B5EF4-FFF2-40B4-BE49-F238E27FC236}">
                    <a16:creationId xmlns="" xmlns:a14="http://schemas.microsoft.com/office/drawing/2010/main" xmlns:a16="http://schemas.microsoft.com/office/drawing/2014/main" id="{72748619-ED52-478F-AA7E-ADC39C48B209}"/>
                  </a:ext>
                </a:extLst>
              </p:cNvPr>
              <p:cNvSpPr/>
              <p:nvPr/>
            </p:nvSpPr>
            <p:spPr>
              <a:xfrm rot="10800000">
                <a:off x="3667246" y="5088315"/>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2" name="文本框 41">
                <a:extLst>
                  <a:ext uri="{FF2B5EF4-FFF2-40B4-BE49-F238E27FC236}">
                    <a16:creationId xmlns="" xmlns:a14="http://schemas.microsoft.com/office/drawing/2010/main" xmlns:a16="http://schemas.microsoft.com/office/drawing/2014/main" id="{378625FF-F5C6-4A33-ABB4-EF58FB0BD63A}"/>
                  </a:ext>
                </a:extLst>
              </p:cNvPr>
              <p:cNvSpPr txBox="1"/>
              <p:nvPr/>
            </p:nvSpPr>
            <p:spPr>
              <a:xfrm>
                <a:off x="1705289" y="4874195"/>
                <a:ext cx="2316444" cy="457275"/>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学习目标</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sp>
        <p:nvSpPr>
          <p:cNvPr id="29" name="TextBox 29"/>
          <p:cNvSpPr txBox="1"/>
          <p:nvPr/>
        </p:nvSpPr>
        <p:spPr>
          <a:xfrm>
            <a:off x="8851316" y="3573827"/>
            <a:ext cx="1999148" cy="1200329"/>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理解</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0—6</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个月婴幼儿语言教育的内容</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Tree>
    <p:extLst>
      <p:ext uri="{BB962C8B-B14F-4D97-AF65-F5344CB8AC3E}">
        <p14:creationId xmlns:p14="http://schemas.microsoft.com/office/powerpoint/2010/main" val="297923033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750"/>
                                        <p:tgtEl>
                                          <p:spTgt spid="6"/>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250"/>
                            </p:stCondLst>
                            <p:childTnLst>
                              <p:par>
                                <p:cTn id="16" presetID="2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1+#ppt_w/2"/>
                                          </p:val>
                                        </p:tav>
                                        <p:tav tm="100000">
                                          <p:val>
                                            <p:strVal val="#ppt_x"/>
                                          </p:val>
                                        </p:tav>
                                      </p:tavLst>
                                    </p:anim>
                                    <p:anim calcmode="lin" valueType="num">
                                      <p:cBhvr additive="base">
                                        <p:cTn id="3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30" name="矩形 29"/>
          <p:cNvSpPr/>
          <p:nvPr/>
        </p:nvSpPr>
        <p:spPr>
          <a:xfrm>
            <a:off x="179648" y="1321530"/>
            <a:ext cx="11832610" cy="4230806"/>
          </a:xfrm>
          <a:prstGeom prst="rect">
            <a:avLst/>
          </a:prstGeom>
          <a:solidFill>
            <a:schemeClr val="bg1">
              <a:alpha val="91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方正喵呜体" panose="02010600010101010101" pitchFamily="2" charset="-122"/>
              <a:ea typeface="方正喵呜体" panose="02010600010101010101" pitchFamily="2" charset="-122"/>
              <a:cs typeface="+mn-cs"/>
            </a:endParaRPr>
          </a:p>
        </p:txBody>
      </p:sp>
      <p:sp>
        <p:nvSpPr>
          <p:cNvPr id="4" name="文本框 3"/>
          <p:cNvSpPr txBox="1"/>
          <p:nvPr/>
        </p:nvSpPr>
        <p:spPr>
          <a:xfrm>
            <a:off x="1179116" y="2251075"/>
            <a:ext cx="861774" cy="2355850"/>
          </a:xfrm>
          <a:prstGeom prst="rect">
            <a:avLst/>
          </a:prstGeom>
          <a:solidFill>
            <a:srgbClr val="9AAF89"/>
          </a:solidFill>
          <a:ln>
            <a:noFill/>
          </a:ln>
          <a:effectLst>
            <a:outerShdw blurRad="88900" dist="114300" dir="2700000" algn="tl" rotWithShape="0">
              <a:prstClr val="black">
                <a:alpha val="39000"/>
              </a:prstClr>
            </a:outerShdw>
          </a:effectLst>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prstClr val="white"/>
                </a:solidFill>
                <a:effectLst>
                  <a:outerShdw blurRad="38100" dist="38100" dir="2700000" algn="tl">
                    <a:srgbClr val="000000">
                      <a:alpha val="43137"/>
                    </a:srgbClr>
                  </a:outerShdw>
                </a:effectLst>
                <a:latin typeface="郑庆科黄油体Regular " panose="02000603000000000000" pitchFamily="2" charset="-122"/>
                <a:ea typeface="郑庆科黄油体Regular " panose="02000603000000000000" pitchFamily="2" charset="-122"/>
              </a:rPr>
              <a:t>本章导引</a:t>
            </a:r>
            <a:endPar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郑庆科黄油体Regular " panose="02000603000000000000" pitchFamily="2" charset="-122"/>
              <a:ea typeface="郑庆科黄油体Regular " panose="02000603000000000000" pitchFamily="2" charset="-122"/>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95325" y="1894840"/>
            <a:ext cx="697865" cy="659765"/>
          </a:xfrm>
          <a:prstGeom prst="rect">
            <a:avLst/>
          </a:prstGeom>
        </p:spPr>
      </p:pic>
      <p:sp>
        <p:nvSpPr>
          <p:cNvPr id="2" name="矩形 1"/>
          <p:cNvSpPr/>
          <p:nvPr/>
        </p:nvSpPr>
        <p:spPr>
          <a:xfrm>
            <a:off x="2928265" y="2033920"/>
            <a:ext cx="6901218" cy="2806025"/>
          </a:xfrm>
          <a:prstGeom prst="rect">
            <a:avLst/>
          </a:prstGeom>
        </p:spPr>
        <p:txBody>
          <a:bodyPr wrap="square">
            <a:spAutoFit/>
          </a:bodyPr>
          <a:lstStyle/>
          <a:p>
            <a:pPr>
              <a:lnSpc>
                <a:spcPct val="150000"/>
              </a:lnSpc>
            </a:pPr>
            <a:r>
              <a:rPr lang="zh-CN" altLang="en-US" sz="2400" b="1" dirty="0"/>
              <a:t>第三章  </a:t>
            </a:r>
            <a:r>
              <a:rPr lang="en-US" altLang="zh-CN" sz="2400" b="1" dirty="0"/>
              <a:t>0—6</a:t>
            </a:r>
            <a:r>
              <a:rPr lang="zh-CN" altLang="en-US" sz="2400" b="1" dirty="0"/>
              <a:t>个月婴儿的语言发展与教育</a:t>
            </a:r>
          </a:p>
          <a:p>
            <a:pPr>
              <a:lnSpc>
                <a:spcPct val="150000"/>
              </a:lnSpc>
            </a:pPr>
            <a:r>
              <a:rPr lang="zh-CN" altLang="en-US" sz="2400" dirty="0"/>
              <a:t>第一节  </a:t>
            </a:r>
            <a:r>
              <a:rPr lang="en-US" altLang="zh-CN" sz="2400" dirty="0"/>
              <a:t>0—6</a:t>
            </a:r>
            <a:r>
              <a:rPr lang="zh-CN" altLang="en-US" sz="2400" dirty="0"/>
              <a:t>个月婴儿语言发展的特点</a:t>
            </a:r>
          </a:p>
          <a:p>
            <a:pPr>
              <a:lnSpc>
                <a:spcPct val="150000"/>
              </a:lnSpc>
            </a:pPr>
            <a:r>
              <a:rPr lang="zh-CN" altLang="en-US" sz="2400" dirty="0"/>
              <a:t>第二节  </a:t>
            </a:r>
            <a:r>
              <a:rPr lang="en-US" altLang="zh-CN" sz="2400" dirty="0"/>
              <a:t>0—6</a:t>
            </a:r>
            <a:r>
              <a:rPr lang="zh-CN" altLang="en-US" sz="2400" dirty="0"/>
              <a:t>个月婴儿的语言教育</a:t>
            </a:r>
          </a:p>
          <a:p>
            <a:pPr>
              <a:lnSpc>
                <a:spcPct val="150000"/>
              </a:lnSpc>
            </a:pPr>
            <a:r>
              <a:rPr lang="zh-CN" altLang="en-US" sz="2400" dirty="0"/>
              <a:t>第三节  </a:t>
            </a:r>
            <a:r>
              <a:rPr lang="en-US" altLang="zh-CN" sz="2400" dirty="0"/>
              <a:t>0—6</a:t>
            </a:r>
            <a:r>
              <a:rPr lang="zh-CN" altLang="en-US" sz="2400" dirty="0"/>
              <a:t>个月婴儿的语言游戏</a:t>
            </a:r>
          </a:p>
          <a:p>
            <a:pPr>
              <a:lnSpc>
                <a:spcPct val="150000"/>
              </a:lnSpc>
            </a:pPr>
            <a:r>
              <a:rPr lang="zh-CN" altLang="en-US" sz="2400" dirty="0"/>
              <a:t>第四节  </a:t>
            </a:r>
            <a:r>
              <a:rPr lang="en-US" altLang="zh-CN" sz="2400" dirty="0"/>
              <a:t>0—6</a:t>
            </a:r>
            <a:r>
              <a:rPr lang="zh-CN" altLang="en-US" sz="2400" dirty="0"/>
              <a:t>个月婴儿语言教育的常见问题及对策</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433232"/>
            <a:ext cx="7409685" cy="4154984"/>
          </a:xfrm>
          <a:prstGeom prst="rect">
            <a:avLst/>
          </a:prstGeom>
          <a:noFill/>
        </p:spPr>
        <p:txBody>
          <a:bodyPr wrap="square">
            <a:spAutoFit/>
          </a:bodyPr>
          <a:lstStyle/>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胎儿很早就为自己的学习做好了准备：妊娠后期，胎儿的主要任务是发育感知觉，并且开始学习如何控制身体。第</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周时，胎儿的嗅觉、味觉、触觉发展，开始有了感觉，脑部开始接受感觉细胞的信息。第</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周时，胎儿多数时间在睡觉，很难被吵醒，但对突然的声音有惊跳反射。第</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28</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周时，胎儿的知觉越来越清楚，出现意识，并且首次产生了记忆。到第</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周时，胎儿已经能辨识音乐并随之起舞，睡眠时会进入快速眼动时期，已经开始做梦了。</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子宫日记</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指出，胎儿的感知觉中听觉发展得最敏锐，在第</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周时，胎儿的耳朵首次听见了母亲身体所发出的汩汩声与隆隆声音。</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b="1" spc="300" dirty="0" smtClean="0">
                <a:solidFill>
                  <a:schemeClr val="accent6"/>
                </a:solidFill>
                <a:latin typeface="微软雅黑" panose="020B0503020204020204" charset="-122"/>
                <a:ea typeface="微软雅黑" panose="020B0503020204020204" charset="-122"/>
                <a:cs typeface="Montserrat Light" charset="0"/>
              </a:rPr>
              <a:t>胎儿</a:t>
            </a:r>
            <a:r>
              <a:rPr lang="zh-CN" altLang="en-US" sz="1600" b="1" spc="300" dirty="0">
                <a:solidFill>
                  <a:schemeClr val="accent6"/>
                </a:solidFill>
                <a:latin typeface="微软雅黑" panose="020B0503020204020204" charset="-122"/>
                <a:ea typeface="微软雅黑" panose="020B0503020204020204" charset="-122"/>
                <a:cs typeface="Montserrat Light" charset="0"/>
              </a:rPr>
              <a:t>的听力能力与记忆能力已经为婴幼儿语言的学习做好了</a:t>
            </a:r>
            <a:r>
              <a:rPr lang="zh-CN" altLang="en-US" sz="1600" b="1" spc="300" dirty="0" smtClean="0">
                <a:solidFill>
                  <a:schemeClr val="accent6"/>
                </a:solidFill>
                <a:latin typeface="微软雅黑" panose="020B0503020204020204" charset="-122"/>
                <a:ea typeface="微软雅黑" panose="020B0503020204020204" charset="-122"/>
                <a:cs typeface="Montserrat Light" charset="0"/>
              </a:rPr>
              <a:t>准备。</a:t>
            </a:r>
            <a:endParaRPr lang="en-US" altLang="zh-CN" sz="14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3039615" cy="461665"/>
          </a:xfrm>
          <a:prstGeom prst="rect">
            <a:avLst/>
          </a:prstGeom>
        </p:spPr>
        <p:txBody>
          <a:bodyPr wrap="none">
            <a:spAutoFit/>
          </a:bodyPr>
          <a:lstStyle/>
          <a:p>
            <a:r>
              <a:rPr lang="zh-CN" altLang="en-US" sz="2400" dirty="0"/>
              <a:t>一、 胎儿的语言准备</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1113285" y="2610683"/>
            <a:ext cx="7409685" cy="2539157"/>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（一） 新生儿首先学会辨别语音和其他声音的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区别</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（二） 新生儿能辨认不同的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语言</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（三） 新生儿获得辨别不同话语声音的感知</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能力</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（四） 新生儿天生能够分辨不同的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词类</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（五） 新生儿具有初步的交际倾向</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3262432" cy="461665"/>
          </a:xfrm>
          <a:prstGeom prst="rect">
            <a:avLst/>
          </a:prstGeom>
        </p:spPr>
        <p:txBody>
          <a:bodyPr wrap="none">
            <a:spAutoFit/>
          </a:bodyPr>
          <a:lstStyle/>
          <a:p>
            <a:r>
              <a:rPr lang="zh-CN" altLang="en-US" sz="2400" dirty="0" smtClean="0"/>
              <a:t>二、新生儿的</a:t>
            </a:r>
            <a:r>
              <a:rPr lang="zh-CN" altLang="en-US" sz="2400" dirty="0"/>
              <a:t>语言准备</a:t>
            </a:r>
          </a:p>
        </p:txBody>
      </p:sp>
    </p:spTree>
    <p:extLst>
      <p:ext uri="{BB962C8B-B14F-4D97-AF65-F5344CB8AC3E}">
        <p14:creationId xmlns:p14="http://schemas.microsoft.com/office/powerpoint/2010/main" val="160127586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04761" y="2581571"/>
            <a:ext cx="8195424" cy="877163"/>
          </a:xfrm>
          <a:prstGeom prst="rect">
            <a:avLst/>
          </a:prstGeom>
          <a:noFill/>
        </p:spPr>
        <p:txBody>
          <a:bodyPr wrap="square">
            <a:spAutoFit/>
          </a:bodyPr>
          <a:lstStyle/>
          <a:p>
            <a:pPr lvl="0" algn="just" defTabSz="1828165">
              <a:lnSpc>
                <a:spcPct val="150000"/>
              </a:lnSpc>
              <a:defRPr/>
            </a:pP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一） 与成人面对面进行“交谈”时，产生进一步的交际</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倾向</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02304" cy="461665"/>
          </a:xfrm>
          <a:prstGeom prst="rect">
            <a:avLst/>
          </a:prstGeom>
        </p:spPr>
        <p:txBody>
          <a:bodyPr wrap="none">
            <a:spAutoFit/>
          </a:bodyPr>
          <a:lstStyle/>
          <a:p>
            <a:r>
              <a:rPr lang="zh-CN" altLang="en-US" sz="2400" dirty="0"/>
              <a:t>三、 </a:t>
            </a:r>
            <a:r>
              <a:rPr lang="en-US" altLang="zh-CN" sz="2400" dirty="0"/>
              <a:t>1—3</a:t>
            </a:r>
            <a:r>
              <a:rPr lang="zh-CN" altLang="en-US" sz="2400" dirty="0"/>
              <a:t>个月婴儿语言发展的特点</a:t>
            </a:r>
          </a:p>
        </p:txBody>
      </p:sp>
      <p:pic>
        <p:nvPicPr>
          <p:cNvPr id="4" name="图片 3"/>
          <p:cNvPicPr>
            <a:picLocks noChangeAspect="1"/>
          </p:cNvPicPr>
          <p:nvPr/>
        </p:nvPicPr>
        <p:blipFill>
          <a:blip r:embed="rId7"/>
          <a:stretch>
            <a:fillRect/>
          </a:stretch>
        </p:blipFill>
        <p:spPr>
          <a:xfrm>
            <a:off x="179818" y="3121827"/>
            <a:ext cx="9266759" cy="3452322"/>
          </a:xfrm>
          <a:prstGeom prst="rect">
            <a:avLst/>
          </a:prstGeom>
        </p:spPr>
      </p:pic>
    </p:spTree>
    <p:extLst>
      <p:ext uri="{BB962C8B-B14F-4D97-AF65-F5344CB8AC3E}">
        <p14:creationId xmlns:p14="http://schemas.microsoft.com/office/powerpoint/2010/main" val="189783715"/>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04761" y="2581571"/>
            <a:ext cx="8195424" cy="458908"/>
          </a:xfrm>
          <a:prstGeom prst="rect">
            <a:avLst/>
          </a:prstGeom>
          <a:noFill/>
        </p:spPr>
        <p:txBody>
          <a:bodyPr wrap="square">
            <a:spAutoFit/>
          </a:bodyPr>
          <a:lstStyle/>
          <a:p>
            <a:pPr lvl="0" algn="just" defTabSz="1828165">
              <a:lnSpc>
                <a:spcPct val="150000"/>
              </a:lnSpc>
              <a:defRPr/>
            </a:pP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二） 能发出一些简单的音节，多为单音节</a:t>
            </a: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3" name="图片 2"/>
          <p:cNvPicPr>
            <a:picLocks noChangeAspect="1"/>
          </p:cNvPicPr>
          <p:nvPr/>
        </p:nvPicPr>
        <p:blipFill>
          <a:blip r:embed="rId7"/>
          <a:stretch>
            <a:fillRect/>
          </a:stretch>
        </p:blipFill>
        <p:spPr>
          <a:xfrm>
            <a:off x="263085" y="3360239"/>
            <a:ext cx="9298745" cy="2519364"/>
          </a:xfrm>
          <a:prstGeom prst="rect">
            <a:avLst/>
          </a:prstGeom>
        </p:spPr>
      </p:pic>
      <p:sp>
        <p:nvSpPr>
          <p:cNvPr id="2" name="矩形 1"/>
          <p:cNvSpPr/>
          <p:nvPr/>
        </p:nvSpPr>
        <p:spPr>
          <a:xfrm>
            <a:off x="866213" y="1999942"/>
            <a:ext cx="4902304" cy="461665"/>
          </a:xfrm>
          <a:prstGeom prst="rect">
            <a:avLst/>
          </a:prstGeom>
        </p:spPr>
        <p:txBody>
          <a:bodyPr wrap="none">
            <a:spAutoFit/>
          </a:bodyPr>
          <a:lstStyle/>
          <a:p>
            <a:r>
              <a:rPr lang="zh-CN" altLang="en-US" sz="2400" dirty="0"/>
              <a:t>三、 </a:t>
            </a:r>
            <a:r>
              <a:rPr lang="en-US" altLang="zh-CN" sz="2400" dirty="0"/>
              <a:t>1—3</a:t>
            </a:r>
            <a:r>
              <a:rPr lang="zh-CN" altLang="en-US" sz="2400" dirty="0"/>
              <a:t>个月婴儿语言发展的特点</a:t>
            </a:r>
          </a:p>
        </p:txBody>
      </p:sp>
    </p:spTree>
    <p:extLst>
      <p:ext uri="{BB962C8B-B14F-4D97-AF65-F5344CB8AC3E}">
        <p14:creationId xmlns:p14="http://schemas.microsoft.com/office/powerpoint/2010/main" val="1725946605"/>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04761" y="2581571"/>
            <a:ext cx="8195424" cy="458908"/>
          </a:xfrm>
          <a:prstGeom prst="rect">
            <a:avLst/>
          </a:prstGeom>
          <a:noFill/>
        </p:spPr>
        <p:txBody>
          <a:bodyPr wrap="square">
            <a:spAutoFit/>
          </a:bodyPr>
          <a:lstStyle/>
          <a:p>
            <a:pPr lvl="0" algn="just" defTabSz="1828165">
              <a:lnSpc>
                <a:spcPct val="150000"/>
              </a:lnSpc>
              <a:defRPr/>
            </a:pP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三） 能够把声音与脸结合在一起</a:t>
            </a:r>
            <a:endParaRPr lang="en-US" altLang="zh-CN" sz="16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02304" cy="461665"/>
          </a:xfrm>
          <a:prstGeom prst="rect">
            <a:avLst/>
          </a:prstGeom>
        </p:spPr>
        <p:txBody>
          <a:bodyPr wrap="none">
            <a:spAutoFit/>
          </a:bodyPr>
          <a:lstStyle/>
          <a:p>
            <a:r>
              <a:rPr lang="zh-CN" altLang="en-US" sz="2400" dirty="0"/>
              <a:t>三、 </a:t>
            </a:r>
            <a:r>
              <a:rPr lang="en-US" altLang="zh-CN" sz="2400" dirty="0"/>
              <a:t>1—3</a:t>
            </a:r>
            <a:r>
              <a:rPr lang="zh-CN" altLang="en-US" sz="2400" dirty="0"/>
              <a:t>个月婴儿语言发展的特点</a:t>
            </a:r>
          </a:p>
        </p:txBody>
      </p:sp>
      <p:sp>
        <p:nvSpPr>
          <p:cNvPr id="4" name="矩形 3"/>
          <p:cNvSpPr/>
          <p:nvPr/>
        </p:nvSpPr>
        <p:spPr>
          <a:xfrm>
            <a:off x="1495571" y="3215302"/>
            <a:ext cx="6813355" cy="1938992"/>
          </a:xfrm>
          <a:prstGeom prst="rect">
            <a:avLst/>
          </a:prstGeom>
        </p:spPr>
        <p:txBody>
          <a:bodyPr wrap="square">
            <a:spAutoFit/>
          </a:bodyPr>
          <a:lstStyle/>
          <a:p>
            <a:pPr>
              <a:lnSpc>
                <a:spcPct val="150000"/>
              </a:lnSpc>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有一个很有趣的实验，实验人员让10周到16周大的婴儿观看女性说话的录像带，有时候女性说话的声音跟她嘴巴的动作完全同步，有时候声音出现的时间大约比嘴巴的动作晚了400毫秒（将近半秒），而婴儿转头不看录像带的频率，嘴巴动作与声音不同步是同步时的两倍。</a:t>
            </a:r>
          </a:p>
        </p:txBody>
      </p:sp>
    </p:spTree>
    <p:extLst>
      <p:ext uri="{BB962C8B-B14F-4D97-AF65-F5344CB8AC3E}">
        <p14:creationId xmlns:p14="http://schemas.microsoft.com/office/powerpoint/2010/main" val="175050604"/>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470</TotalTime>
  <Words>2255</Words>
  <Application>Microsoft Office PowerPoint</Application>
  <PresentationFormat>宽屏</PresentationFormat>
  <Paragraphs>187</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Helvetica Light</vt:lpstr>
      <vt:lpstr>Montserrat Light</vt:lpstr>
      <vt:lpstr>Oswald</vt:lpstr>
      <vt:lpstr>等线</vt:lpstr>
      <vt:lpstr>等线 Light</vt:lpstr>
      <vt:lpstr>方正喵呜体</vt:lpstr>
      <vt:lpstr>方正细谭黑简体</vt:lpstr>
      <vt:lpstr>经典行书简</vt:lpstr>
      <vt:lpstr>宋体</vt:lpstr>
      <vt:lpstr>微软雅黑</vt:lpstr>
      <vt:lpstr>郑庆科黄油体Regular </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dc:creator>
  <cp:keywords/>
  <dc:description>www.1ppt.com</dc:description>
  <cp:lastModifiedBy>余思洋</cp:lastModifiedBy>
  <cp:revision>48</cp:revision>
  <dcterms:created xsi:type="dcterms:W3CDTF">2018-08-18T05:24:05Z</dcterms:created>
  <dcterms:modified xsi:type="dcterms:W3CDTF">2020-09-01T06:15:40Z</dcterms:modified>
</cp:coreProperties>
</file>