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0" r:id="rId2"/>
    <p:sldId id="264" r:id="rId3"/>
    <p:sldId id="304" r:id="rId4"/>
    <p:sldId id="263" r:id="rId5"/>
    <p:sldId id="262" r:id="rId6"/>
    <p:sldId id="333" r:id="rId7"/>
    <p:sldId id="348" r:id="rId8"/>
    <p:sldId id="349" r:id="rId9"/>
    <p:sldId id="338" r:id="rId10"/>
    <p:sldId id="315" r:id="rId11"/>
    <p:sldId id="350" r:id="rId12"/>
    <p:sldId id="298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23" r:id="rId21"/>
    <p:sldId id="266" r:id="rId22"/>
    <p:sldId id="295" r:id="rId23"/>
    <p:sldId id="32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71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85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920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4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10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062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780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84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6110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450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040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65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871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2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8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643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303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30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81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2020/9/4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7467" y="110172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1376" y="604519"/>
            <a:ext cx="1477328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语言发展与教育</a:t>
            </a:r>
            <a:endParaRPr kumimoji="0" lang="en-US" altLang="zh-CN" sz="48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0——3</a:t>
            </a:r>
            <a:r>
              <a:rPr kumimoji="0" lang="zh-CN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岁婴幼儿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张明红 主编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190" y="-272955"/>
            <a:ext cx="5195277" cy="72831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7" name="图片 16" descr="5b39e8e138645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528771" y="23278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8378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你说我来做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1588086" y="4295091"/>
            <a:ext cx="27717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可以有意识地让幼儿去拿东西，以认识物品的名称。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去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逛“动物园”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带幼儿去逛逛动物园，让幼儿认识不同的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动物。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877761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词语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接龙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与幼儿一起玩词语接龙的游戏，来促进他们对词的理解和认知。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69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 一、 </a:t>
            </a:r>
            <a:r>
              <a:rPr lang="en-US" altLang="zh-CN" sz="2400" dirty="0"/>
              <a:t>19—21</a:t>
            </a:r>
            <a:r>
              <a:rPr lang="zh-CN" altLang="en-US" sz="2400" dirty="0"/>
              <a:t>个月幼儿的语言游戏</a:t>
            </a:r>
          </a:p>
        </p:txBody>
      </p:sp>
    </p:spTree>
    <p:extLst>
      <p:ext uri="{BB962C8B-B14F-4D97-AF65-F5344CB8AC3E}">
        <p14:creationId xmlns:p14="http://schemas.microsoft.com/office/powerpoint/2010/main" val="109363661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528771" y="2327804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44902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783781" y="2894554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613486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我是小喇叭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1588086" y="4295091"/>
            <a:ext cx="2771775" cy="787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这个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游戏是让幼儿重复或者模仿成人的语言。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46836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744036" y="308314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谁在敲门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4744036" y="3675604"/>
            <a:ext cx="2771775" cy="1895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成人和幼儿在玩这个游戏的时候，可以选择一间房间，把门关上，幼儿在房间里面，成人在外面。。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7386" y="287296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877761" y="3786729"/>
            <a:ext cx="30041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</a:t>
            </a:r>
            <a:r>
              <a:rPr lang="zh-CN" altLang="en-US" sz="2400" b="1" spc="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我我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7894271" y="4215354"/>
            <a:ext cx="2771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让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幼儿更加理解“我”的含义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，在</a:t>
            </a:r>
            <a:r>
              <a:rPr lang="zh-CN" altLang="en-US" sz="1600" b="1" spc="3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家里有意地问幼儿关于他自己的一些</a:t>
            </a:r>
            <a:r>
              <a:rPr lang="zh-CN" altLang="en-US" sz="1600" b="1" spc="3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情况。</a:t>
            </a:r>
            <a:endParaRPr kumimoji="0" lang="zh-CN" altLang="en-US" sz="1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1111" y="3576544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6921" y="2422114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3741" y="2354804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796" y="1235244"/>
            <a:ext cx="1531620" cy="144716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第三节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个月幼儿的语言游戏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967" y="1190871"/>
            <a:ext cx="4525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/>
              <a:t>二、</a:t>
            </a:r>
            <a:r>
              <a:rPr lang="en-US" altLang="zh-CN" sz="2400" dirty="0" smtClean="0"/>
              <a:t>22—24</a:t>
            </a:r>
            <a:r>
              <a:rPr lang="zh-CN" altLang="en-US" sz="2400" dirty="0"/>
              <a:t>个月幼儿的语言游戏</a:t>
            </a:r>
          </a:p>
        </p:txBody>
      </p:sp>
    </p:spTree>
    <p:extLst>
      <p:ext uri="{BB962C8B-B14F-4D97-AF65-F5344CB8AC3E}">
        <p14:creationId xmlns:p14="http://schemas.microsoft.com/office/powerpoint/2010/main" val="820808630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2" grpId="0"/>
      <p:bldP spid="13" grpId="0"/>
      <p:bldP spid="14" grpId="0" bldLvl="0" animBg="1"/>
      <p:bldP spid="29" grpId="0" bldLvl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一、 词汇贫乏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词汇贫乏的原因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分析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语言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发展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缓慢</a:t>
            </a:r>
            <a:endParaRPr lang="en-US" altLang="zh-CN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缺乏语言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交流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家长词汇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匮乏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早期阅读空白</a:t>
            </a:r>
          </a:p>
        </p:txBody>
      </p:sp>
    </p:spTree>
    <p:extLst>
      <p:ext uri="{BB962C8B-B14F-4D97-AF65-F5344CB8AC3E}">
        <p14:creationId xmlns:p14="http://schemas.microsoft.com/office/powerpoint/2010/main" val="12025891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一、 词汇贫乏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丰富幼儿词汇的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在日常交往中积累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词汇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在亲子阅读中丰富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词汇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在大自然中学习新词汇</a:t>
            </a:r>
          </a:p>
        </p:txBody>
      </p:sp>
    </p:spTree>
    <p:extLst>
      <p:ext uri="{BB962C8B-B14F-4D97-AF65-F5344CB8AC3E}">
        <p14:creationId xmlns:p14="http://schemas.microsoft.com/office/powerpoint/2010/main" val="403107261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二、 回避交往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婴幼儿回避交往的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气质特点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特殊事件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主要教养人性格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亲子依恋程度</a:t>
            </a:r>
          </a:p>
        </p:txBody>
      </p:sp>
    </p:spTree>
    <p:extLst>
      <p:ext uri="{BB962C8B-B14F-4D97-AF65-F5344CB8AC3E}">
        <p14:creationId xmlns:p14="http://schemas.microsoft.com/office/powerpoint/2010/main" val="230899786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二、 回避交往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鼓励幼儿交往的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循序渐进地引导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合理看待怕生行为。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逐步引导参与交往。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及时表扬每次进步。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充分感受美好世界。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因人而异地顺应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言传身教地示范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加强亲子间的交流沟通。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（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） 树立成人的榜样示范。</a:t>
            </a:r>
          </a:p>
          <a:p>
            <a:pPr>
              <a:lnSpc>
                <a:spcPct val="150000"/>
              </a:lnSpc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   </a:t>
            </a:r>
            <a:endParaRPr lang="zh-CN" altLang="en-US" sz="1600" spc="3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97425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 语言发育迟缓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一） 语言迟缓发生的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生活环境的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限制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2.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不良的语言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环境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26808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三、 语言发育迟缓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语言迟缓的干预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措施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抓住一日生活中的各个机会开展积极的语言教育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建立良好的语言环境有的放矢地进行语言教育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8434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四、 频繁说“不”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喜欢说“不”的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原因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身心上的大发展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成人不恰当的沟通方式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 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成人对幼儿错误的控制欲望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16747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74625" y="2541758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70125" y="2220198"/>
            <a:ext cx="613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0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 四、 频繁说“不”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7546" y="967579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06428" y="1389201"/>
            <a:ext cx="71565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第四节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个月幼儿语言教育的常见问题及对策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57804" y="2782058"/>
            <a:ext cx="515189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幼儿喜欢说“不”的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对策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教给幼儿用来回答问题的其他语言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不理睬顺嘴说“不”的幼儿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转移婴幼儿的注意力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给幼儿提供选择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5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家长要少说“不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6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要坚持你的立场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7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利用时机培养幼儿的独立性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8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正确地看待幼儿说“不”</a:t>
            </a:r>
            <a:endParaRPr lang="en-US" altLang="zh-CN" sz="1600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03346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 bldLvl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34751" y="3670300"/>
            <a:ext cx="7496353" cy="2183682"/>
            <a:chOff x="394" y="2515"/>
            <a:chExt cx="8418" cy="2581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  <a:endPara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94" y="4217"/>
              <a:ext cx="8418" cy="879"/>
              <a:chOff x="-1812385" y="5698266"/>
              <a:chExt cx="5346782" cy="55830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1812385" y="5698266"/>
                <a:ext cx="360958" cy="38001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3141452" y="5888271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1812385" y="5769771"/>
                <a:ext cx="5346782" cy="358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第六章  </a:t>
                </a:r>
                <a:r>
                  <a:rPr lang="en-US" altLang="zh-CN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19—24</a:t>
                </a:r>
                <a:r>
                  <a:rPr lang="zh-CN" altLang="en-US" sz="28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个月幼儿的语言发展与教育</a:t>
                </a:r>
                <a:endPara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007848" y="1018963"/>
            <a:ext cx="9184005" cy="5476875"/>
            <a:chOff x="1793" y="2448"/>
            <a:chExt cx="14463" cy="8625"/>
          </a:xfrm>
        </p:grpSpPr>
        <p:grpSp>
          <p:nvGrpSpPr>
            <p:cNvPr id="12" name="组合 11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14" name="图片 1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15" name="图片 1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16" name="TextBox 27"/>
            <p:cNvSpPr txBox="1"/>
            <p:nvPr/>
          </p:nvSpPr>
          <p:spPr>
            <a:xfrm>
              <a:off x="2031" y="4819"/>
              <a:ext cx="4175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19—24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7262" y="6275"/>
              <a:ext cx="8994" cy="47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对个别词语有反应，也知道它代表哪些</a:t>
              </a: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事物。</a:t>
              </a:r>
              <a:endParaRPr lang="zh-CN" altLang="en-US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endParaRP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会说出自己想要的物品名称，如饼干。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当问到“那是什么”时，能说出物品的名称。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说出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个词语的句子，如“爸爸，再见”等。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能完整地背一首儿歌。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听故事后会回答故事中“谁是好人，谁是坏人”等简单问题。</a:t>
              </a:r>
            </a:p>
            <a:p>
              <a:pPr lvl="0" algn="just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能说清楚家人的姓名。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5443" y="1018963"/>
            <a:ext cx="9135745" cy="5476875"/>
            <a:chOff x="-8223" y="2448"/>
            <a:chExt cx="14387" cy="8625"/>
          </a:xfrm>
        </p:grpSpPr>
        <p:grpSp>
          <p:nvGrpSpPr>
            <p:cNvPr id="19" name="组合 18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20" name="图片 19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21" name="图片 20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2" name="TextBox 27"/>
            <p:cNvSpPr txBox="1"/>
            <p:nvPr/>
          </p:nvSpPr>
          <p:spPr>
            <a:xfrm>
              <a:off x="2031" y="4819"/>
              <a:ext cx="4133" cy="1309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lvl="0" algn="ctr" defTabSz="1828165">
                <a:defRPr/>
              </a:pPr>
              <a:r>
                <a:rPr lang="en-US" altLang="zh-CN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19—24</a:t>
              </a:r>
              <a:r>
                <a:rPr lang="zh-CN" altLang="en-US" sz="2400" b="1" spc="6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个月观察</a:t>
              </a:r>
              <a:r>
                <a:rPr lang="zh-CN" altLang="en-US" sz="2400" b="1" spc="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与记录</a:t>
              </a:r>
              <a:endPara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endParaRPr>
            </a:p>
          </p:txBody>
        </p:sp>
        <p:sp>
          <p:nvSpPr>
            <p:cNvPr id="23" name="TextBox 29"/>
            <p:cNvSpPr txBox="1"/>
            <p:nvPr/>
          </p:nvSpPr>
          <p:spPr>
            <a:xfrm>
              <a:off x="-8223" y="6275"/>
              <a:ext cx="9625" cy="47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能说出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个以上的要求。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能模仿说出“起床”等生活相关的词句。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3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能用简单的词表达自己想要的东西。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4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会说出至少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1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件物体的名称或指认出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件物体。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会说出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50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个左右的字词。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6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指着幼儿的衣服问：“这是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××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（幼儿的名字）的吧？”能回答：“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××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（幼儿的名字）的。”</a:t>
              </a:r>
            </a:p>
            <a:p>
              <a:pPr lvl="0" defTabSz="1828165">
                <a:lnSpc>
                  <a:spcPct val="150000"/>
                </a:lnSpc>
                <a:defRPr/>
              </a:pPr>
              <a:r>
                <a:rPr lang="zh-CN" altLang="en-US" sz="1600" spc="3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（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7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） 会背诵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首儿歌或唱</a:t>
              </a:r>
              <a:r>
                <a:rPr lang="en-US" altLang="zh-CN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2</a:t>
              </a:r>
              <a:r>
                <a:rPr lang="zh-CN" altLang="en-US" sz="1600" spc="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句歌。</a:t>
              </a:r>
              <a:endPara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a14="http://schemas.microsoft.com/office/drawing/2010/main" xmlns="" id="{3D9708AE-ED86-45A5-BD9E-AC52F39080B9}"/>
              </a:ext>
            </a:extLst>
          </p:cNvPr>
          <p:cNvGrpSpPr/>
          <p:nvPr/>
        </p:nvGrpSpPr>
        <p:grpSpPr>
          <a:xfrm>
            <a:off x="275200" y="232117"/>
            <a:ext cx="2575374" cy="675005"/>
            <a:chOff x="3882" y="2515"/>
            <a:chExt cx="5740" cy="150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a14="http://schemas.microsoft.com/office/drawing/2010/main" xmlns="" id="{7D20CB2A-5AE7-462F-A364-72CD2B1B34B2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8291A7-EFAB-4EA2-B417-3583B3B15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9673AD6-EC5E-4891-9E62-A5A1E97848C0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a14="http://schemas.microsoft.com/office/drawing/2010/main" xmlns="" id="{A3C81BB6-D40D-4A32-9D59-9C9595C44D29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7FB40A2-5272-4145-B96B-7E6BA93AF2D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497DB64-9813-4E8A-A86E-880FFB073EC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E208434-C281-4E31-A43E-458726A399F1}"/>
                  </a:ext>
                </a:extLst>
              </p:cNvPr>
              <p:cNvSpPr txBox="1"/>
              <p:nvPr/>
            </p:nvSpPr>
            <p:spPr>
              <a:xfrm>
                <a:off x="1705254" y="4874195"/>
                <a:ext cx="2316480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做一做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202578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思考与练习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第六章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655332" y="3335209"/>
            <a:ext cx="6331438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19—24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个月的幼儿词汇发展的特点是什么？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针对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19—24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个月的幼儿，可以开展哪些方面的语言教育活动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？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对于一个喜欢说“不”的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岁孩子，你有哪些应对方法？</a:t>
            </a:r>
          </a:p>
          <a:p>
            <a:pPr lvl="0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4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请根据本章内容，设计一个适合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19—24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个月幼儿家庭开展的亲子语言游戏。</a:t>
            </a:r>
            <a:endParaRPr kumimoji="0" lang="zh-CN" altLang="en-US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推荐资源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6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第六章</a:t>
            </a:r>
            <a:endParaRPr kumimoji="0" lang="zh-CN" altLang="en-US" sz="20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4798060" y="3172422"/>
            <a:ext cx="5991860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1.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芭芭拉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尼尔森著，叶平枝、孟亭含等译：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一周又一周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——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儿童发展记录（第三版）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，人民教育出版社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2011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袁萍、祝泽舟主编： 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《0—3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岁婴幼儿语言发展与教育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，复旦大学出版社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2011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年版。</a:t>
            </a:r>
          </a:p>
          <a:p>
            <a:pPr lvl="0" algn="just" defTabSz="1828165">
              <a:lnSpc>
                <a:spcPct val="150000"/>
              </a:lnSpc>
              <a:defRPr/>
            </a:pPr>
            <a:r>
              <a:rPr lang="en-US" altLang="zh-CN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3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. 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鲍勃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·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克拉克导演：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《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强棒奶娃</a:t>
            </a:r>
            <a:r>
              <a:rPr lang="en-US" altLang="zh-CN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》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039067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方正细谭黑简体" panose="02000000000000000000" pitchFamily="2" charset="-122"/>
              <a:ea typeface="方正细谭黑简体" panose="02000000000000000000" pitchFamily="2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0460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63588" y="2427615"/>
            <a:ext cx="3296975" cy="2186940"/>
            <a:chOff x="9009" y="4155"/>
            <a:chExt cx="4775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 flipH="1">
              <a:off x="9054" y="5406"/>
              <a:ext cx="22" cy="16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81560" y="1128392"/>
            <a:ext cx="52551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19—24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个月婴幼儿语言发展的特点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3874134" y="5450205"/>
            <a:ext cx="4150749" cy="787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掌握</a:t>
            </a:r>
            <a:r>
              <a:rPr lang="en-US" altLang="zh-CN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19—24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个月婴儿语言教育的常见问题及对策。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a16="http://schemas.microsoft.com/office/drawing/2014/main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a16="http://schemas.microsoft.com/office/drawing/2014/main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4="http://schemas.microsoft.com/office/drawing/2010/main" xmlns:a16="http://schemas.microsoft.com/office/drawing/2014/main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4="http://schemas.microsoft.com/office/drawing/2010/main" xmlns:a16="http://schemas.microsoft.com/office/drawing/2014/main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89" y="4874195"/>
                <a:ext cx="2316444" cy="4572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学习目标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9" name="TextBox 29"/>
          <p:cNvSpPr txBox="1"/>
          <p:nvPr/>
        </p:nvSpPr>
        <p:spPr>
          <a:xfrm>
            <a:off x="8851316" y="3573827"/>
            <a:ext cx="1999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lnSpc>
                <a:spcPct val="150000"/>
              </a:lnSpc>
              <a:defRPr/>
            </a:pP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理解</a:t>
            </a:r>
            <a:r>
              <a:rPr lang="en-US" altLang="zh-CN" sz="1600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19—24</a:t>
            </a:r>
            <a:r>
              <a:rPr lang="zh-CN" altLang="en-US" sz="16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个月婴幼儿语言教育的内容</a:t>
            </a:r>
            <a:r>
              <a:rPr kumimoji="0" lang="zh-CN" altLang="en-US" sz="16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。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Montserrat Light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923033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116" y="2251075"/>
            <a:ext cx="861774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本章导引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郑庆科黄油体Regular " panose="02000603000000000000" pitchFamily="2" charset="-122"/>
              <a:ea typeface="郑庆科黄油体Regular " panose="02000603000000000000" pitchFamily="2" charset="-122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28265" y="2033920"/>
            <a:ext cx="7552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第六章  </a:t>
            </a:r>
            <a:r>
              <a:rPr lang="en-US" altLang="zh-CN" sz="2400" b="1" dirty="0"/>
              <a:t>19—24</a:t>
            </a:r>
            <a:r>
              <a:rPr lang="zh-CN" altLang="en-US" sz="2400" b="1" dirty="0"/>
              <a:t>个月幼儿的语言发展与教育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第一节  </a:t>
            </a:r>
            <a:r>
              <a:rPr lang="en-US" altLang="zh-CN" sz="2400" dirty="0"/>
              <a:t>19—24</a:t>
            </a:r>
            <a:r>
              <a:rPr lang="zh-CN" altLang="en-US" sz="2400" dirty="0"/>
              <a:t>个月幼儿语言发展的特点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第二节  </a:t>
            </a:r>
            <a:r>
              <a:rPr lang="en-US" altLang="zh-CN" sz="2400" dirty="0"/>
              <a:t>19—24</a:t>
            </a:r>
            <a:r>
              <a:rPr lang="zh-CN" altLang="en-US" sz="2400" dirty="0"/>
              <a:t>个月幼儿的语言教育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第三节  </a:t>
            </a:r>
            <a:r>
              <a:rPr lang="en-US" altLang="zh-CN" sz="2400" dirty="0"/>
              <a:t>19—24</a:t>
            </a:r>
            <a:r>
              <a:rPr lang="zh-CN" altLang="en-US" sz="2400" dirty="0"/>
              <a:t>个月幼儿的语言游戏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第四节  </a:t>
            </a:r>
            <a:r>
              <a:rPr lang="en-US" altLang="zh-CN" sz="2400" dirty="0"/>
              <a:t>19—24</a:t>
            </a:r>
            <a:r>
              <a:rPr lang="zh-CN" altLang="en-US" sz="2400" dirty="0"/>
              <a:t>个月幼儿语言教育的常见问题及对策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638579"/>
            <a:ext cx="80618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能理解的词汇数目和种类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“与日俱增”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（二） 语言理解逐步摆脱具体情境的制约，词语理解能力不断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提高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掌握新词的速度突飞猛进，处于“词汇爆炸”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阶段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会自创新词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6213" y="1999942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19—21</a:t>
            </a:r>
            <a:r>
              <a:rPr lang="zh-CN" altLang="en-US" sz="2400" dirty="0"/>
              <a:t>个月幼儿语言发展的特点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327546" y="1389201"/>
            <a:ext cx="74518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第一节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个月幼儿语言发展的特点</a:t>
            </a:r>
            <a:endParaRPr lang="zh-CN" altLang="en-US" sz="2400" b="1" spc="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97714" y="2351646"/>
            <a:ext cx="78367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（一） 喜欢提问，语言上出现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“反抗行为”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</a:t>
            </a: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二） 处于双词句为主的阶段，双词句增长速度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加快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（三） 出现代词“我”的</a:t>
            </a:r>
            <a:r>
              <a:rPr lang="zh-CN" altLang="en-US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使用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  <a:p>
            <a:pPr lvl="0" algn="just" defTabSz="1828165">
              <a:lnSpc>
                <a:spcPct val="150000"/>
              </a:lnSpc>
              <a:defRPr/>
            </a:pPr>
            <a:r>
              <a:rPr lang="zh-CN" altLang="en-US" spc="3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（四） 通过阅读学习更多的词汇</a:t>
            </a:r>
            <a:endParaRPr lang="en-US" altLang="zh-CN" spc="3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  <a:cs typeface="Montserrat Light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7546" y="870745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5550" y="1932929"/>
            <a:ext cx="5226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22—24</a:t>
            </a:r>
            <a:r>
              <a:rPr lang="zh-CN" altLang="en-US" sz="2400" dirty="0"/>
              <a:t>个月幼儿语言发展的特点</a:t>
            </a:r>
          </a:p>
        </p:txBody>
      </p:sp>
    </p:spTree>
    <p:extLst>
      <p:ext uri="{BB962C8B-B14F-4D97-AF65-F5344CB8AC3E}">
        <p14:creationId xmlns:p14="http://schemas.microsoft.com/office/powerpoint/2010/main" val="293170483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04" y="3134517"/>
            <a:ext cx="4249420" cy="2700020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8978" y="1616009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11764" y="1927382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733586" y="3730890"/>
            <a:ext cx="30041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为幼儿提供良好的语言榜样和语言示范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704" y="1927382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4600736" y="365353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继续开展早期阅读指导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8430738" y="3653530"/>
            <a:ext cx="3004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开始教幼儿学“认字”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一、 </a:t>
            </a:r>
            <a:r>
              <a:rPr lang="en-US" altLang="zh-CN" sz="2400" dirty="0"/>
              <a:t>19—21</a:t>
            </a:r>
            <a:r>
              <a:rPr lang="zh-CN" altLang="en-US" sz="2400" dirty="0"/>
              <a:t>个月幼儿的语言教育</a:t>
            </a:r>
          </a:p>
        </p:txBody>
      </p:sp>
    </p:spTree>
    <p:extLst>
      <p:ext uri="{BB962C8B-B14F-4D97-AF65-F5344CB8AC3E}">
        <p14:creationId xmlns:p14="http://schemas.microsoft.com/office/powerpoint/2010/main" val="3907441121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" grpId="0"/>
      <p:bldP spid="12" grpId="0"/>
      <p:bldP spid="22" grpId="0" bldLvl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28682" y="1969693"/>
            <a:ext cx="45719" cy="4087157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0119" y="1776620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1345265" y="3622328"/>
            <a:ext cx="300418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正确对待幼儿的提问，耐心地回答幼儿的问题，讲述要准确生动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5111" y="1836076"/>
            <a:ext cx="1842135" cy="1490980"/>
          </a:xfrm>
          <a:prstGeom prst="rect">
            <a:avLst/>
          </a:prstGeom>
        </p:spPr>
      </p:pic>
      <p:sp>
        <p:nvSpPr>
          <p:cNvPr id="12" name="TextBox 27"/>
          <p:cNvSpPr txBox="1"/>
          <p:nvPr/>
        </p:nvSpPr>
        <p:spPr>
          <a:xfrm>
            <a:off x="7596521" y="3622328"/>
            <a:ext cx="30041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倾听文学作品，观看儿童美术片或动画片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  <a:endParaRPr kumimoji="0" lang="zh-CN" altLang="en-US" sz="2400" b="1" i="0" u="none" strike="noStrike" kern="1200" cap="none" spc="6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Oswald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9100" y="1314955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二、 </a:t>
            </a:r>
            <a:r>
              <a:rPr lang="en-US" altLang="zh-CN" sz="2400" dirty="0"/>
              <a:t>22—24</a:t>
            </a:r>
            <a:r>
              <a:rPr lang="zh-CN" altLang="en-US" sz="2400" dirty="0"/>
              <a:t>个月幼儿的语言教育</a:t>
            </a:r>
          </a:p>
        </p:txBody>
      </p:sp>
    </p:spTree>
    <p:extLst>
      <p:ext uri="{BB962C8B-B14F-4D97-AF65-F5344CB8AC3E}">
        <p14:creationId xmlns:p14="http://schemas.microsoft.com/office/powerpoint/2010/main" val="12724645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  <p:bldP spid="22" grpId="0" bldLvl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61075" y="280906"/>
            <a:ext cx="2010230" cy="34639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39957" y="702528"/>
            <a:ext cx="71565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1828165">
              <a:defRPr/>
            </a:pP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第二节  </a:t>
            </a:r>
            <a:r>
              <a:rPr lang="en-US" altLang="zh-CN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19—24</a:t>
            </a:r>
            <a:r>
              <a:rPr lang="zh-CN" altLang="en-US" sz="2400" b="1" spc="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个月幼儿的语言教育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629" y="1444961"/>
            <a:ext cx="8009524" cy="4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48152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1396</Words>
  <Application>Microsoft Office PowerPoint</Application>
  <PresentationFormat>宽屏</PresentationFormat>
  <Paragraphs>169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Helvetica Light</vt:lpstr>
      <vt:lpstr>Montserrat Light</vt:lpstr>
      <vt:lpstr>Oswald</vt:lpstr>
      <vt:lpstr>等线</vt:lpstr>
      <vt:lpstr>等线 Light</vt:lpstr>
      <vt:lpstr>方正喵呜体</vt:lpstr>
      <vt:lpstr>方正细谭黑简体</vt:lpstr>
      <vt:lpstr>经典行书简</vt:lpstr>
      <vt:lpstr>宋体</vt:lpstr>
      <vt:lpstr>微软雅黑</vt:lpstr>
      <vt:lpstr>郑庆科黄油体Regular 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</dc:creator>
  <cp:keywords/>
  <dc:description>www.1ppt.com</dc:description>
  <cp:lastModifiedBy>余思洋</cp:lastModifiedBy>
  <cp:revision>77</cp:revision>
  <dcterms:created xsi:type="dcterms:W3CDTF">2018-08-18T05:24:05Z</dcterms:created>
  <dcterms:modified xsi:type="dcterms:W3CDTF">2020-09-04T05:19:44Z</dcterms:modified>
</cp:coreProperties>
</file>