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0" r:id="rId2"/>
    <p:sldId id="264" r:id="rId3"/>
    <p:sldId id="304" r:id="rId4"/>
    <p:sldId id="263" r:id="rId5"/>
    <p:sldId id="262" r:id="rId6"/>
    <p:sldId id="358" r:id="rId7"/>
    <p:sldId id="349" r:id="rId8"/>
    <p:sldId id="359" r:id="rId9"/>
    <p:sldId id="315" r:id="rId10"/>
    <p:sldId id="360" r:id="rId11"/>
    <p:sldId id="298" r:id="rId12"/>
    <p:sldId id="361" r:id="rId13"/>
    <p:sldId id="362" r:id="rId14"/>
    <p:sldId id="363" r:id="rId15"/>
    <p:sldId id="323" r:id="rId16"/>
    <p:sldId id="266" r:id="rId17"/>
    <p:sldId id="295" r:id="rId18"/>
    <p:sldId id="322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71" autoAdjust="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2082-2E47-41E0-8670-578065FB09B4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B9A12-F344-451B-9445-1BC31D1A0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11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26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084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634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9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051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4066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5652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73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8871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82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244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8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147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104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637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030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175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85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BF65646-77AF-4CD8-B231-3323D780B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p14="http://schemas.microsoft.com/office/powerpoint/2010/main" xmlns="" id="{E3E906F1-7341-46CA-BCD9-10B7B0E10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B30D8DB-EA49-45C8-9AA6-9675EFCE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0F02CDAB-DF81-412F-94DE-7873EA01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48BF496F-A4C0-4DB2-B941-C225E69E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819652"/>
      </p:ext>
    </p:extLst>
  </p:cSld>
  <p:clrMapOvr>
    <a:masterClrMapping/>
  </p:clrMapOvr>
  <p:transition spd="slow" advClick="0" advTm="3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75D5934-A0AC-4657-AB6E-86EFC06F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4EE4CA4-1BEC-49DF-BDFF-7059EACFE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1570D9D3-7733-44DB-814F-0407BDAA7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A8597BE7-0D24-46C0-AB89-D2ACCCBE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B5EBB26-6D9D-4063-975C-A4BC1342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75083"/>
      </p:ext>
    </p:extLst>
  </p:cSld>
  <p:clrMapOvr>
    <a:masterClrMapping/>
  </p:clrMapOvr>
  <p:transition spd="slow" advClick="0" advTm="3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FD03692D-E969-4023-9868-2FB2E3015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7FDA07A-CFDF-46EF-B976-2B9995666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A0401A7-D4A5-438C-BB7D-8F430E2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399BCE07-2980-4B7C-B3A0-14623F4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372210DB-576C-4AFA-A6E4-B934DE29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4612"/>
      </p:ext>
    </p:extLst>
  </p:cSld>
  <p:clrMapOvr>
    <a:masterClrMapping/>
  </p:clrMapOvr>
  <p:transition spd="slow" advClick="0" advTm="3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03A8211-600E-4F8C-8D79-A45AA5FC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9119F64-8168-4489-8EC3-BCC56051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AC73F2F-61ED-4E4E-BBF2-D36D01CF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FCCC7C27-5E14-4124-8612-E44E9163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CAC5B14C-CC8B-4F65-BB23-0FAD79A10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863331"/>
      </p:ext>
    </p:extLst>
  </p:cSld>
  <p:clrMapOvr>
    <a:masterClrMapping/>
  </p:clrMapOvr>
  <p:transition spd="slow" advClick="0" advTm="3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6BD6D633-C7B1-40A0-9F63-FD3913A69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C877F10B-8A00-4C8F-BEB9-081736B09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A44C223C-156D-4FF2-9071-797D3235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CA65848A-6D51-4BB7-8CB2-B76EEFA5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05408A5-4276-4F19-85D1-E38FA40C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85177"/>
      </p:ext>
    </p:extLst>
  </p:cSld>
  <p:clrMapOvr>
    <a:masterClrMapping/>
  </p:clrMapOvr>
  <p:transition spd="slow" advClick="0" advTm="3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E4B30FD-3474-4288-B75D-DC231494B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5E8117D-5761-410C-BD7E-55C00ECA0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DC5EE00-2B53-4B9D-9DAF-09380E31C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22BA8C5A-55AF-4CF3-AE8F-B97D9BA8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97ABBEF-19A9-48F5-9683-373411A6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155C88F6-26A8-4A64-9125-8883601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537430"/>
      </p:ext>
    </p:extLst>
  </p:cSld>
  <p:clrMapOvr>
    <a:masterClrMapping/>
  </p:clrMapOvr>
  <p:transition spd="slow" advClick="0" advTm="3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FE06286-FDE2-481B-A60F-FBB2D973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B053930C-A63A-4C35-969F-E370B198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6EFC2C76-D65E-451E-9CD6-C68D3A980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1E8F8F07-A3D7-48F4-B8D5-74FEEBB2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1564A13-243D-4482-884F-8E4E48A16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6FE88C15-7132-4204-878A-C68B9B6B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3854CE54-1D2A-458D-B56B-911A054A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FFD307E9-B97F-453C-B048-D5C7E178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967792" y="64465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2040103"/>
      </p:ext>
    </p:extLst>
  </p:cSld>
  <p:clrMapOvr>
    <a:masterClrMapping/>
  </p:clrMapOvr>
  <p:transition spd="slow" advClick="0" advTm="3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BD32F18-104F-424B-A14A-9DD1F17AD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8A3BB6B-4D40-4B80-9C88-13EC99F1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998CF4A-F918-44AD-B565-33ADE6AD8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607330CE-4489-4011-B21F-283B6D95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95655"/>
      </p:ext>
    </p:extLst>
  </p:cSld>
  <p:clrMapOvr>
    <a:masterClrMapping/>
  </p:clrMapOvr>
  <p:transition spd="slow" advClick="0" advTm="3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04DDA125-6AE2-41F7-B818-A29DEC681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FE35F69-CFCA-416E-AF92-31C2937C7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E9CB230A-1BF0-46A0-8CD0-6030627A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023722"/>
      </p:ext>
    </p:extLst>
  </p:cSld>
  <p:clrMapOvr>
    <a:masterClrMapping/>
  </p:clrMapOvr>
  <p:transition spd="slow" advClick="0" advTm="3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DEF5079-F19A-42B9-8565-D29FB8D04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A445416-537F-4C6B-A2D5-6A2280A9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7726F845-3559-40BB-A7FF-6BEC0EC06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70B8F4F-3008-43A3-A8E4-A1FECB7D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12965852-9FFA-4E48-91A2-9501B304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E2707BC2-A5DF-4C8E-9277-375BEB6F7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916035"/>
      </p:ext>
    </p:extLst>
  </p:cSld>
  <p:clrMapOvr>
    <a:masterClrMapping/>
  </p:clrMapOvr>
  <p:transition spd="slow" advClick="0" advTm="3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6BE91DB6-BFD6-44E5-9984-A031461A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C320EC9-9918-4443-BCAE-0C926C82FE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3DFF3D34-0BD3-42DC-B799-F1189FD31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33E34A5-CC58-448E-8028-05C88C14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C8298A4-F030-4EEB-9053-37F860B9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6C9BD772-FBCD-4F08-871C-7CCD17B5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904328"/>
      </p:ext>
    </p:extLst>
  </p:cSld>
  <p:clrMapOvr>
    <a:masterClrMapping/>
  </p:clrMapOvr>
  <p:transition spd="slow" advClick="0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139AC7CA-4121-4D05-8DD2-396F39BD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5D2BCAD5-6961-40FC-B0BB-77424419D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27B5F0B-C424-4F41-9C8D-6B00D3CB4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5557EB4-EAE9-4883-A2CC-1B334DEDB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F8657947-9071-40D4-A0A9-ACAD2257B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84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77467" y="110172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71376" y="604519"/>
            <a:ext cx="1477328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语言发展与教育</a:t>
            </a:r>
            <a:endParaRPr kumimoji="0" lang="en-US" altLang="zh-CN" sz="48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0——3</a:t>
            </a:r>
            <a:r>
              <a:rPr kumimoji="0" lang="zh-CN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岁婴幼儿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40700" y="5481955"/>
            <a:ext cx="2138680" cy="368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张明红 主编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10" name="图片 9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2190" y="-272955"/>
            <a:ext cx="5195277" cy="72831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7" name="图片 16" descr="5b39e8e138645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4430395" y="2380204"/>
            <a:ext cx="3329940" cy="407543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44902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ïṣļíḑé"/>
          <p:cNvSpPr/>
          <p:nvPr/>
        </p:nvSpPr>
        <p:spPr>
          <a:xfrm>
            <a:off x="7755523" y="297202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1613486" y="378672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我会拼句子</a:t>
            </a:r>
            <a:endParaRPr lang="zh-CN" altLang="en-US" sz="2400" b="1" spc="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5" name="TextBox 29"/>
          <p:cNvSpPr txBox="1"/>
          <p:nvPr/>
        </p:nvSpPr>
        <p:spPr>
          <a:xfrm>
            <a:off x="1588086" y="4295091"/>
            <a:ext cx="27717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把各种表示物体名称、动作、人物的图片放在一起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，让幼儿根据句子拼。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46836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4744036" y="308314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宝宝你来说一说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4744036" y="3675604"/>
            <a:ext cx="2771775" cy="1526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让幼儿把自己看到的、听到的、想到的他们觉得有趣的事情讲出来，鼓励幼儿开口。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77386" y="287296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7849503" y="386419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看书</a:t>
            </a: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讲故事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3" name="TextBox 29"/>
          <p:cNvSpPr txBox="1"/>
          <p:nvPr/>
        </p:nvSpPr>
        <p:spPr>
          <a:xfrm>
            <a:off x="7894271" y="4215354"/>
            <a:ext cx="2771775" cy="787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让幼儿拿着这本书给家里的人讲书上的故事。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11111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6921" y="2422114"/>
            <a:ext cx="1059180" cy="1000760"/>
          </a:xfrm>
          <a:prstGeom prst="rect">
            <a:avLst/>
          </a:prstGeom>
        </p:spPr>
      </p:pic>
      <p:pic>
        <p:nvPicPr>
          <p:cNvPr id="16" name="图片 1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33741" y="2354804"/>
            <a:ext cx="1059180" cy="1000760"/>
          </a:xfrm>
          <a:prstGeom prst="rect">
            <a:avLst/>
          </a:prstGeom>
        </p:spPr>
      </p:pic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3796" y="1235244"/>
            <a:ext cx="1531620" cy="144716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个月幼儿的语言游戏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967" y="1190871"/>
            <a:ext cx="4695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28—30</a:t>
            </a:r>
            <a:r>
              <a:rPr lang="zh-CN" altLang="en-US" sz="2400" dirty="0"/>
              <a:t>个月幼儿的语言游戏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588827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 animBg="1"/>
      <p:bldP spid="4" grpId="0"/>
      <p:bldP spid="5" grpId="0"/>
      <p:bldP spid="6" grpId="0" bldLvl="0" animBg="1"/>
      <p:bldP spid="7" grpId="0"/>
      <p:bldP spid="8" grpId="0"/>
      <p:bldP spid="10" grpId="0" bldLvl="0" animBg="1"/>
      <p:bldP spid="12" grpId="0"/>
      <p:bldP spid="13" grpId="0"/>
      <p:bldP spid="14" grpId="0" bldLvl="0" animBg="1"/>
      <p:bldP spid="29" grpId="0" bldLvl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263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岁半的亮亮在草地上玩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,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捡起一个苹果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,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拿来送给妈妈看。妈妈问亮亮：“你给我什么呀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?”“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苹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苹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苹果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,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这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这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这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是给妈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的苹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苹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果。”妈妈听了皱了皱眉头，说：“再说一遍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!”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亮亮小心翼翼地看看妈妈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,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又说了：“是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是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苹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苹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……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苹果。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”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5891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一、 幼儿口吃并不可怕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幼儿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从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开始，语言和心理迅速发展，词汇量不断增加。但是，因为他们还不能把自己的想法用语言自如地表达出来，因此他们在说话时容易出现停顿和重复。当他们不能自如表达的时候，自己也很着急，但是越着急越表达不清，从而导致口吃现象时有发生。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这些“口吃”的幼儿绝大部分都能够随着年龄的增长、词汇量的激增、语言运用能力的提高而自愈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zh-CN" altLang="en-US" sz="14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98649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二、 幼儿口吃的原因分析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遗传</a:t>
            </a:r>
          </a:p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二） 模仿</a:t>
            </a:r>
          </a:p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三） 过多的矫正</a:t>
            </a:r>
          </a:p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四） 心理压抑</a:t>
            </a:r>
          </a:p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五） 语言编码问题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4154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三、 幼儿口吃的对策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34874" y="2694841"/>
            <a:ext cx="5151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分清口吃和幼儿口吃现象的表现，避免给幼儿贴标签</a:t>
            </a:r>
          </a:p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二） 要对幼儿充满信心，采用恰当的强化技术</a:t>
            </a:r>
          </a:p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三） 理解幼儿的语言表达愿望，给幼儿充分的表达机会</a:t>
            </a:r>
          </a:p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四） 给幼儿树立良好的语言表达榜样，营造良好的语言学习环境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142999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007848" y="1018963"/>
            <a:ext cx="9184005" cy="5476875"/>
            <a:chOff x="1793" y="2448"/>
            <a:chExt cx="14463" cy="8625"/>
          </a:xfrm>
        </p:grpSpPr>
        <p:grpSp>
          <p:nvGrpSpPr>
            <p:cNvPr id="12" name="组合 11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14" name="图片 13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15" name="图片 14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16" name="TextBox 27"/>
            <p:cNvSpPr txBox="1"/>
            <p:nvPr/>
          </p:nvSpPr>
          <p:spPr>
            <a:xfrm>
              <a:off x="2031" y="4819"/>
              <a:ext cx="4175" cy="1309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lvl="0" algn="ctr" defTabSz="1828165">
                <a:defRPr/>
              </a:pPr>
              <a:r>
                <a:rPr lang="en-US" altLang="zh-CN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25—27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个月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观察</a:t>
              </a:r>
              <a:r>
                <a:rPr lang="zh-CN" altLang="en-US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与记录</a:t>
              </a:r>
              <a:endPara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endParaRPr>
            </a:p>
          </p:txBody>
        </p:sp>
        <p:sp>
          <p:nvSpPr>
            <p:cNvPr id="17" name="TextBox 29"/>
            <p:cNvSpPr txBox="1"/>
            <p:nvPr/>
          </p:nvSpPr>
          <p:spPr>
            <a:xfrm>
              <a:off x="7262" y="6275"/>
              <a:ext cx="8994" cy="47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能模仿成人说“我非常喜欢玩游戏”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。 </a:t>
              </a:r>
              <a:endPara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endParaRP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会正确使用“我”或“你”。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3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分清我的、你的、在家的、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××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的。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4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能猜出谁在说话（爸、妈、奶奶、爷爷）。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会主动问自己听不懂的词汇。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6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成人讲话时会插话，却跟成人说的不是一回事。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7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愿意自己拿着书看。</a:t>
              </a:r>
              <a:endPara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5443" y="1018963"/>
            <a:ext cx="9135745" cy="5476875"/>
            <a:chOff x="-8223" y="2448"/>
            <a:chExt cx="14387" cy="8625"/>
          </a:xfrm>
        </p:grpSpPr>
        <p:grpSp>
          <p:nvGrpSpPr>
            <p:cNvPr id="19" name="组合 18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20" name="图片 19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21" name="图片 20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22" name="TextBox 27"/>
            <p:cNvSpPr txBox="1"/>
            <p:nvPr/>
          </p:nvSpPr>
          <p:spPr>
            <a:xfrm>
              <a:off x="2031" y="4819"/>
              <a:ext cx="4133" cy="1309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lvl="0" algn="ctr" defTabSz="1828165">
                <a:defRPr/>
              </a:pPr>
              <a:r>
                <a:rPr lang="en-US" altLang="zh-CN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27</a:t>
              </a:r>
              <a:r>
                <a:rPr lang="en-US" altLang="zh-CN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—30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个月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观察</a:t>
              </a:r>
              <a:r>
                <a:rPr lang="zh-CN" altLang="en-US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与记录</a:t>
              </a:r>
              <a:endPara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endParaRPr>
            </a:p>
          </p:txBody>
        </p:sp>
        <p:sp>
          <p:nvSpPr>
            <p:cNvPr id="23" name="TextBox 29"/>
            <p:cNvSpPr txBox="1"/>
            <p:nvPr/>
          </p:nvSpPr>
          <p:spPr>
            <a:xfrm>
              <a:off x="-8223" y="6275"/>
              <a:ext cx="9625" cy="47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 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问到“你几岁”时会回答“我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岁”。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 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会随成人讲： 耳朵、眼睛、鼻子，并能按要求边讲边指。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 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3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会说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50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个以上的单词。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 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4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能执行含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个步骤的要求。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 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能模仿成人说“我吃香蕉”。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 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6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开始问问题。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 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7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会重复说自己听到过的新词汇。</a:t>
              </a:r>
              <a:endPara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a14="http://schemas.microsoft.com/office/drawing/2010/main" xmlns="" id="{3D9708AE-ED86-45A5-BD9E-AC52F39080B9}"/>
              </a:ext>
            </a:extLst>
          </p:cNvPr>
          <p:cNvGrpSpPr/>
          <p:nvPr/>
        </p:nvGrpSpPr>
        <p:grpSpPr>
          <a:xfrm>
            <a:off x="275200" y="232117"/>
            <a:ext cx="2575374" cy="675005"/>
            <a:chOff x="3882" y="2515"/>
            <a:chExt cx="5740" cy="1504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:a14="http://schemas.microsoft.com/office/drawing/2010/main" xmlns="" id="{7D20CB2A-5AE7-462F-A364-72CD2B1B34B2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8" name="图片 37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8291A7-EFAB-4EA2-B417-3583B3B15F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9673AD6-EC5E-4891-9E62-A5A1E97848C0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:a14="http://schemas.microsoft.com/office/drawing/2010/main" xmlns="" id="{A3C81BB6-D40D-4A32-9D59-9C9595C44D29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1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7FB40A2-5272-4145-B96B-7E6BA93AF2D7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6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497DB64-9813-4E8A-A86E-880FFB073ECF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E208434-C281-4E31-A43E-458726A399F1}"/>
                  </a:ext>
                </a:extLst>
              </p:cNvPr>
              <p:cNvSpPr txBox="1"/>
              <p:nvPr/>
            </p:nvSpPr>
            <p:spPr>
              <a:xfrm>
                <a:off x="1705254" y="4874195"/>
                <a:ext cx="2316480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做一做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202578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思考与练习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第七章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655332" y="3335209"/>
            <a:ext cx="6331438" cy="1705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defTabSz="1828165">
              <a:lnSpc>
                <a:spcPct val="150000"/>
              </a:lnSpc>
              <a:buAutoNum type="arabicPeriod"/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简述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25—30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个月幼儿语言发展的特点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简述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28—30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个月幼儿语言教育的主要内容。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根据这一年龄段幼儿的语言发展特点，自己设计一些小游戏。</a:t>
            </a:r>
            <a:endParaRPr kumimoji="0" lang="zh-CN" altLang="en-US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推荐资源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第七章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798060" y="3172422"/>
            <a:ext cx="5991860" cy="2536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冯霞：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基于父辈祖辈教养情境下的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18—36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个月婴幼儿社会性行为比较研究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，华东师范大学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2013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徐琼等：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上海地区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2—36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个月婴幼儿进食行为调查研究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中国儿童保健杂志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》2011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年第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9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期。</a:t>
            </a:r>
            <a:endParaRPr lang="zh-CN" altLang="en-US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039067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6670" y="-5715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4983" y="583440"/>
            <a:ext cx="2031325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谢谢观看</a:t>
            </a:r>
            <a:endParaRPr kumimoji="0" lang="en-US" altLang="zh-CN" sz="6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Thanks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0460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34751" y="3670300"/>
            <a:ext cx="7496353" cy="2183682"/>
            <a:chOff x="394" y="2515"/>
            <a:chExt cx="8418" cy="2581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  <a:endPara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94" y="4217"/>
              <a:ext cx="8418" cy="879"/>
              <a:chOff x="-1812385" y="5698266"/>
              <a:chExt cx="5346782" cy="55830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1812385" y="5698266"/>
                <a:ext cx="360958" cy="38001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3141452" y="5888271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1812385" y="5769771"/>
                <a:ext cx="5346782" cy="358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8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第七章  </a:t>
                </a:r>
                <a:r>
                  <a:rPr lang="en-US" altLang="zh-CN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25—30</a:t>
                </a: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个月幼儿的语言发展与教育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63588" y="2427615"/>
            <a:ext cx="3296975" cy="2186940"/>
            <a:chOff x="9009" y="4155"/>
            <a:chExt cx="4775" cy="3167"/>
          </a:xfrm>
          <a:solidFill>
            <a:srgbClr val="F49B25"/>
          </a:solidFill>
        </p:grpSpPr>
        <p:cxnSp>
          <p:nvCxnSpPr>
            <p:cNvPr id="33" name="Straight Connector 32"/>
            <p:cNvCxnSpPr>
              <a:stCxn id="38" idx="0"/>
            </p:cNvCxnSpPr>
            <p:nvPr/>
          </p:nvCxnSpPr>
          <p:spPr>
            <a:xfrm flipV="1">
              <a:off x="9077" y="4155"/>
              <a:ext cx="1831" cy="1251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8" idx="0"/>
            </p:cNvCxnSpPr>
            <p:nvPr/>
          </p:nvCxnSpPr>
          <p:spPr>
            <a:xfrm>
              <a:off x="9077" y="5406"/>
              <a:ext cx="4707" cy="145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38" idx="0"/>
            </p:cNvCxnSpPr>
            <p:nvPr/>
          </p:nvCxnSpPr>
          <p:spPr>
            <a:xfrm flipH="1">
              <a:off x="9054" y="5406"/>
              <a:ext cx="22" cy="16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8" idx="0"/>
            </p:cNvCxnSpPr>
            <p:nvPr/>
          </p:nvCxnSpPr>
          <p:spPr>
            <a:xfrm>
              <a:off x="9077" y="5406"/>
              <a:ext cx="690" cy="1916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Shape 3287"/>
            <p:cNvSpPr/>
            <p:nvPr/>
          </p:nvSpPr>
          <p:spPr>
            <a:xfrm>
              <a:off x="9009" y="5338"/>
              <a:ext cx="135" cy="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solidFill>
                <a:srgbClr val="9AAF89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pic>
        <p:nvPicPr>
          <p:cNvPr id="6" name="图片 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490" y="1584960"/>
            <a:ext cx="3731895" cy="352615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717540" y="1613535"/>
            <a:ext cx="937906" cy="945537"/>
            <a:chOff x="5641" y="3190"/>
            <a:chExt cx="1291" cy="1301"/>
          </a:xfrm>
        </p:grpSpPr>
        <p:pic>
          <p:nvPicPr>
            <p:cNvPr id="10" name="图片 9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53985" y="3691890"/>
            <a:ext cx="937906" cy="945537"/>
            <a:chOff x="5641" y="3190"/>
            <a:chExt cx="1291" cy="1301"/>
          </a:xfrm>
        </p:grpSpPr>
        <p:pic>
          <p:nvPicPr>
            <p:cNvPr id="16" name="图片 15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04385" y="4504690"/>
            <a:ext cx="937906" cy="945537"/>
            <a:chOff x="5641" y="3190"/>
            <a:chExt cx="1291" cy="1301"/>
          </a:xfrm>
        </p:grpSpPr>
        <p:pic>
          <p:nvPicPr>
            <p:cNvPr id="22" name="图片 21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23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281560" y="1128392"/>
            <a:ext cx="52551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掌握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25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—30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月婴幼儿语言发展的特点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3874134" y="5450205"/>
            <a:ext cx="4150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掌握</a:t>
            </a:r>
            <a:r>
              <a:rPr lang="en-US" altLang="zh-CN" sz="1600" spc="300" noProof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25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—30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月婴儿语言教育的常见问题及对策。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a16="http://schemas.microsoft.com/office/drawing/2014/main" id="{B4F97AC8-89FD-43A0-BF63-B9F5E37EAE53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2" name="组合 31">
              <a:extLst>
                <a:ext uri="{FF2B5EF4-FFF2-40B4-BE49-F238E27FC236}">
                  <a16:creationId xmlns="" xmlns:a14="http://schemas.microsoft.com/office/drawing/2010/main" xmlns:a16="http://schemas.microsoft.com/office/drawing/2014/main" id="{F8EA8B33-4BB2-4CF6-82D0-86C52AC2810B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3" name="图片 42" descr="5b39e8e138645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086512A1-D28E-4D49-96A8-A3B52ACA7E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CBC98BE-652B-453C-892C-70070B72021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="" xmlns:a14="http://schemas.microsoft.com/office/drawing/2010/main" xmlns:a16="http://schemas.microsoft.com/office/drawing/2014/main" id="{1510C9C5-0C21-4F89-8F77-10980463F307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2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2F3DF7D-C426-490F-9D1C-A6DA37EC1B98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3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72748619-ED52-478F-AA7E-ADC39C48B209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378625FF-F5C6-4A33-ABB4-EF58FB0BD63A}"/>
                  </a:ext>
                </a:extLst>
              </p:cNvPr>
              <p:cNvSpPr txBox="1"/>
              <p:nvPr/>
            </p:nvSpPr>
            <p:spPr>
              <a:xfrm>
                <a:off x="1705289" y="4874195"/>
                <a:ext cx="2316444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学习目标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9" name="TextBox 29"/>
          <p:cNvSpPr txBox="1"/>
          <p:nvPr/>
        </p:nvSpPr>
        <p:spPr>
          <a:xfrm>
            <a:off x="8851316" y="3573827"/>
            <a:ext cx="19991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理解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25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—30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月婴幼儿语言教育的内容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7923033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79648" y="1321530"/>
            <a:ext cx="11832610" cy="423080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9116" y="2251075"/>
            <a:ext cx="861774" cy="2355850"/>
          </a:xfrm>
          <a:prstGeom prst="rect">
            <a:avLst/>
          </a:prstGeom>
          <a:solidFill>
            <a:srgbClr val="9AAF89"/>
          </a:solidFill>
          <a:ln>
            <a:noFill/>
          </a:ln>
          <a:effectLst>
            <a:outerShdw blurRad="88900" dist="114300" dir="2700000" algn="tl" rotWithShape="0">
              <a:prstClr val="black">
                <a:alpha val="39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郑庆科黄油体Regular " panose="02000603000000000000" pitchFamily="2" charset="-122"/>
                <a:ea typeface="郑庆科黄油体Regular " panose="02000603000000000000" pitchFamily="2" charset="-122"/>
              </a:rPr>
              <a:t>本章导引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郑庆科黄油体Regular " panose="02000603000000000000" pitchFamily="2" charset="-122"/>
              <a:ea typeface="郑庆科黄油体Regular " panose="02000603000000000000" pitchFamily="2" charset="-122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894840"/>
            <a:ext cx="697865" cy="6597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28265" y="2033920"/>
            <a:ext cx="75521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第七章  </a:t>
            </a:r>
            <a:r>
              <a:rPr lang="en-US" altLang="zh-CN" sz="2400" b="1" dirty="0"/>
              <a:t>25—30</a:t>
            </a:r>
            <a:r>
              <a:rPr lang="zh-CN" altLang="en-US" sz="2400" b="1" dirty="0"/>
              <a:t>个月幼儿的语言发展与教育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第一节  </a:t>
            </a:r>
            <a:r>
              <a:rPr lang="en-US" altLang="zh-CN" sz="2400" dirty="0"/>
              <a:t>25—30</a:t>
            </a:r>
            <a:r>
              <a:rPr lang="zh-CN" altLang="en-US" sz="2400" dirty="0"/>
              <a:t>个月幼儿语言发展的特点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第二节  </a:t>
            </a:r>
            <a:r>
              <a:rPr lang="en-US" altLang="zh-CN" sz="2400" dirty="0"/>
              <a:t>25—30</a:t>
            </a:r>
            <a:r>
              <a:rPr lang="zh-CN" altLang="en-US" sz="2400" dirty="0"/>
              <a:t>个月幼儿的语言教育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第三节  </a:t>
            </a:r>
            <a:r>
              <a:rPr lang="en-US" altLang="zh-CN" sz="2400" dirty="0"/>
              <a:t>25—30</a:t>
            </a:r>
            <a:r>
              <a:rPr lang="zh-CN" altLang="en-US" sz="2400" dirty="0"/>
              <a:t>个月幼儿的语言游戏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第四节  </a:t>
            </a:r>
            <a:r>
              <a:rPr lang="en-US" altLang="zh-CN" sz="2400" dirty="0"/>
              <a:t>25—30</a:t>
            </a:r>
            <a:r>
              <a:rPr lang="zh-CN" altLang="en-US" sz="2400" dirty="0"/>
              <a:t>个月幼儿语言教育的常见问题及对策 </a:t>
            </a:r>
            <a:endParaRPr lang="zh-CN" altLang="en-US" sz="2400" dirty="0"/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基本上能理解成人所用的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句子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语音逐渐稳定和规范，发不出的语音逐渐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减少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语言常常使用接尾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策略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（四） 已经能注意到语法要素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6213" y="1999942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25—27</a:t>
            </a:r>
            <a:r>
              <a:rPr lang="zh-CN" altLang="en-US" sz="2400" dirty="0"/>
              <a:t>个月幼儿语言发展的特点</a:t>
            </a:r>
            <a:endParaRPr lang="zh-CN" altLang="en-US" sz="2400" dirty="0"/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能运用多种简单句型，复合句也初步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疑问句逐渐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增多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三） 喜欢自言自语，游戏时常常一个人讲话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6213" y="1999942"/>
            <a:ext cx="5311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/>
              <a:t> 二、 </a:t>
            </a:r>
            <a:r>
              <a:rPr lang="en-US" altLang="zh-CN" sz="2400" dirty="0"/>
              <a:t>28—30</a:t>
            </a:r>
            <a:r>
              <a:rPr lang="zh-CN" altLang="en-US" sz="2400" dirty="0"/>
              <a:t>个月幼儿语言发展的特点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0692199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828682" y="1969693"/>
            <a:ext cx="45719" cy="4087157"/>
            <a:chOff x="5342" y="5760"/>
            <a:chExt cx="8610" cy="391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2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50119" y="1776620"/>
            <a:ext cx="1842135" cy="149098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1345265" y="3622328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让幼儿多看、多听、多说、多练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9" name="图片 8" descr="2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65111" y="1836076"/>
            <a:ext cx="1842135" cy="1490980"/>
          </a:xfrm>
          <a:prstGeom prst="rect">
            <a:avLst/>
          </a:prstGeom>
        </p:spPr>
      </p:pic>
      <p:sp>
        <p:nvSpPr>
          <p:cNvPr id="12" name="TextBox 27"/>
          <p:cNvSpPr txBox="1"/>
          <p:nvPr/>
        </p:nvSpPr>
        <p:spPr>
          <a:xfrm>
            <a:off x="7596521" y="3622328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在游戏中练习讲话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79100" y="1314955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25—27</a:t>
            </a:r>
            <a:r>
              <a:rPr lang="zh-CN" altLang="en-US" sz="2400" dirty="0"/>
              <a:t>个月幼儿的语言教育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724645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/>
      <p:bldP spid="22" grpId="0" bldLvl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010082" y="3133452"/>
            <a:ext cx="3350030" cy="2549895"/>
            <a:chOff x="5342" y="5760"/>
            <a:chExt cx="8610" cy="391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9287" y="1783443"/>
            <a:ext cx="1760220" cy="1663065"/>
          </a:xfrm>
          <a:prstGeom prst="rect">
            <a:avLst/>
          </a:prstGeom>
        </p:spPr>
      </p:pic>
      <p:pic>
        <p:nvPicPr>
          <p:cNvPr id="8" name="图片 7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8104" y="1955528"/>
            <a:ext cx="1842135" cy="149098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97605" y="3677660"/>
            <a:ext cx="30041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鼓励幼儿与同伴之间的自发模仿和相互交谈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6786" y="1981649"/>
            <a:ext cx="1842135" cy="1490980"/>
          </a:xfrm>
          <a:prstGeom prst="rect">
            <a:avLst/>
          </a:prstGeom>
        </p:spPr>
      </p:pic>
      <p:sp>
        <p:nvSpPr>
          <p:cNvPr id="10" name="TextBox 27"/>
          <p:cNvSpPr txBox="1"/>
          <p:nvPr/>
        </p:nvSpPr>
        <p:spPr>
          <a:xfrm>
            <a:off x="3434403" y="3677659"/>
            <a:ext cx="24881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随时随地帮助幼儿正确使用语言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6586505" y="3677659"/>
            <a:ext cx="26993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引导幼儿问问题和回答问题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  <a:endParaRPr lang="zh-CN" altLang="en-US" sz="2400" b="1" spc="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9100" y="1314955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28—30</a:t>
            </a:r>
            <a:r>
              <a:rPr lang="zh-CN" altLang="en-US" sz="2400" dirty="0"/>
              <a:t>个月幼儿的语言教育</a:t>
            </a:r>
            <a:endParaRPr lang="zh-CN" altLang="en-US" sz="24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6360112" y="3049046"/>
            <a:ext cx="3004185" cy="2634302"/>
            <a:chOff x="5342" y="5760"/>
            <a:chExt cx="8610" cy="3915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98356" y="1776620"/>
            <a:ext cx="1760220" cy="1663065"/>
          </a:xfrm>
          <a:prstGeom prst="rect">
            <a:avLst/>
          </a:prstGeom>
        </p:spPr>
      </p:pic>
      <p:sp>
        <p:nvSpPr>
          <p:cNvPr id="18" name="TextBox 27"/>
          <p:cNvSpPr txBox="1"/>
          <p:nvPr/>
        </p:nvSpPr>
        <p:spPr>
          <a:xfrm>
            <a:off x="9618435" y="3581367"/>
            <a:ext cx="25156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组织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多种形式的语言教育活动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97333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/>
      <p:bldP spid="12" grpId="0"/>
      <p:bldP spid="22" grpId="0" bldLvl="0" animBg="1"/>
      <p:bldP spid="23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4430395" y="2380204"/>
            <a:ext cx="3329940" cy="407543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44902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ïṣļíḑé"/>
          <p:cNvSpPr/>
          <p:nvPr/>
        </p:nvSpPr>
        <p:spPr>
          <a:xfrm>
            <a:off x="7755523" y="297202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1613486" y="378672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我</a:t>
            </a: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上幼儿园</a:t>
            </a:r>
            <a:endParaRPr lang="zh-CN" altLang="en-US" sz="2400" b="1" spc="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5" name="TextBox 29"/>
          <p:cNvSpPr txBox="1"/>
          <p:nvPr/>
        </p:nvSpPr>
        <p:spPr>
          <a:xfrm>
            <a:off x="1588086" y="4295091"/>
            <a:ext cx="27717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让幼儿学会自我介绍，让幼儿记住自己家住在什么地方、家里的电话是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多少。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46836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4744036" y="308314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听</a:t>
            </a: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故事回答问题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4744036" y="3675604"/>
            <a:ext cx="2771775" cy="1156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在给幼儿讲故事之后，可以提一些这个年龄段幼儿可以回答的问题。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77386" y="287296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7849503" y="386419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我的名字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3" name="TextBox 29"/>
          <p:cNvSpPr txBox="1"/>
          <p:nvPr/>
        </p:nvSpPr>
        <p:spPr>
          <a:xfrm>
            <a:off x="7894271" y="4215354"/>
            <a:ext cx="27717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把幼儿的名字写在纸片上，开始教幼儿认识自己的名字。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11111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6921" y="2422114"/>
            <a:ext cx="1059180" cy="1000760"/>
          </a:xfrm>
          <a:prstGeom prst="rect">
            <a:avLst/>
          </a:prstGeom>
        </p:spPr>
      </p:pic>
      <p:pic>
        <p:nvPicPr>
          <p:cNvPr id="16" name="图片 1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33741" y="2354804"/>
            <a:ext cx="1059180" cy="1000760"/>
          </a:xfrm>
          <a:prstGeom prst="rect">
            <a:avLst/>
          </a:prstGeom>
        </p:spPr>
      </p:pic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3796" y="1235244"/>
            <a:ext cx="1531620" cy="144716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25—30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个月幼儿的语言游戏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967" y="1190871"/>
            <a:ext cx="4695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25—27</a:t>
            </a:r>
            <a:r>
              <a:rPr lang="zh-CN" altLang="en-US" sz="2400" dirty="0"/>
              <a:t>个月幼儿的语言游戏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9363661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 animBg="1"/>
      <p:bldP spid="4" grpId="0"/>
      <p:bldP spid="5" grpId="0"/>
      <p:bldP spid="6" grpId="0" bldLvl="0" animBg="1"/>
      <p:bldP spid="7" grpId="0"/>
      <p:bldP spid="8" grpId="0"/>
      <p:bldP spid="10" grpId="0" bldLvl="0" animBg="1"/>
      <p:bldP spid="12" grpId="0"/>
      <p:bldP spid="13" grpId="0"/>
      <p:bldP spid="14" grpId="0" bldLvl="0" animBg="1"/>
      <p:bldP spid="29" grpId="0" bldLvl="0" animBg="1"/>
      <p:bldP spid="3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</TotalTime>
  <Words>1187</Words>
  <Application>Microsoft Office PowerPoint</Application>
  <PresentationFormat>宽屏</PresentationFormat>
  <Paragraphs>120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Helvetica Light</vt:lpstr>
      <vt:lpstr>Montserrat Light</vt:lpstr>
      <vt:lpstr>Oswald</vt:lpstr>
      <vt:lpstr>等线</vt:lpstr>
      <vt:lpstr>等线 Light</vt:lpstr>
      <vt:lpstr>方正喵呜体</vt:lpstr>
      <vt:lpstr>方正细谭黑简体</vt:lpstr>
      <vt:lpstr>经典行书简</vt:lpstr>
      <vt:lpstr>宋体</vt:lpstr>
      <vt:lpstr>微软雅黑</vt:lpstr>
      <vt:lpstr>郑庆科黄油体Regular 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</dc:creator>
  <cp:keywords/>
  <dc:description>www.1ppt.com</dc:description>
  <cp:lastModifiedBy>余思洋</cp:lastModifiedBy>
  <cp:revision>81</cp:revision>
  <dcterms:created xsi:type="dcterms:W3CDTF">2018-08-18T05:24:05Z</dcterms:created>
  <dcterms:modified xsi:type="dcterms:W3CDTF">2020-09-04T05:34:58Z</dcterms:modified>
</cp:coreProperties>
</file>