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0" r:id="rId2"/>
    <p:sldId id="264" r:id="rId3"/>
    <p:sldId id="271" r:id="rId4"/>
    <p:sldId id="263" r:id="rId5"/>
    <p:sldId id="262" r:id="rId6"/>
    <p:sldId id="290" r:id="rId7"/>
    <p:sldId id="273" r:id="rId8"/>
    <p:sldId id="267" r:id="rId9"/>
    <p:sldId id="291" r:id="rId10"/>
    <p:sldId id="292" r:id="rId11"/>
    <p:sldId id="293" r:id="rId12"/>
    <p:sldId id="294" r:id="rId13"/>
    <p:sldId id="266" r:id="rId14"/>
    <p:sldId id="295" r:id="rId15"/>
    <p:sldId id="296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472082-2E47-41E0-8670-578065FB09B4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B9A12-F344-451B-9445-1BC31D1A03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8112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026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6399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48679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86401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9730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8871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590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2449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421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147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7104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95083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0708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54607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4150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ABF65646-77AF-4CD8-B231-3323D780BA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p14="http://schemas.microsoft.com/office/powerpoint/2010/main" xmlns:a16="http://schemas.microsoft.com/office/drawing/2014/main" id="{E3E906F1-7341-46CA-BCD9-10B7B0E10D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DB30D8DB-EA49-45C8-9AA6-9675EFCEB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0F02CDAB-DF81-412F-94DE-7873EA01E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48BF496F-A4C0-4DB2-B941-C225E69EA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8819652"/>
      </p:ext>
    </p:extLst>
  </p:cSld>
  <p:clrMapOvr>
    <a:masterClrMapping/>
  </p:clrMapOvr>
  <p:transition spd="slow" advClick="0" advTm="300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375D5934-A0AC-4657-AB6E-86EFC06FC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64EE4CA4-1BEC-49DF-BDFF-7059EACFEC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1570D9D3-7733-44DB-814F-0407BDAA7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A8597BE7-0D24-46C0-AB89-D2ACCCBED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9B5EBB26-6D9D-4063-975C-A4BC13428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3075083"/>
      </p:ext>
    </p:extLst>
  </p:cSld>
  <p:clrMapOvr>
    <a:masterClrMapping/>
  </p:clrMapOvr>
  <p:transition spd="slow" advClick="0" advTm="300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FD03692D-E969-4023-9868-2FB2E30153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A7FDA07A-CFDF-46EF-B976-2B99956668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DA0401A7-D4A5-438C-BB7D-8F430E2B5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399BCE07-2980-4B7C-B3A0-14623F407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372210DB-576C-4AFA-A6E4-B934DE29D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224612"/>
      </p:ext>
    </p:extLst>
  </p:cSld>
  <p:clrMapOvr>
    <a:masterClrMapping/>
  </p:clrMapOvr>
  <p:transition spd="slow" advClick="0" advTm="300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A03A8211-600E-4F8C-8D79-A45AA5FCE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69119F64-8168-4489-8EC3-BCC56051B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9AC73F2F-61ED-4E4E-BBF2-D36D01CFC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FCCC7C27-5E14-4124-8612-E44E9163D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CAC5B14C-CC8B-4F65-BB23-0FAD79A10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863331"/>
      </p:ext>
    </p:extLst>
  </p:cSld>
  <p:clrMapOvr>
    <a:masterClrMapping/>
  </p:clrMapOvr>
  <p:transition spd="slow" advClick="0" advTm="300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6BD6D633-C7B1-40A0-9F63-FD3913A69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C877F10B-8A00-4C8F-BEB9-081736B09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A44C223C-156D-4FF2-9071-797D32354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CA65848A-6D51-4BB7-8CB2-B76EEFA52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D05408A5-4276-4F19-85D1-E38FA40CE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485177"/>
      </p:ext>
    </p:extLst>
  </p:cSld>
  <p:clrMapOvr>
    <a:masterClrMapping/>
  </p:clrMapOvr>
  <p:transition spd="slow" advClick="0" advTm="300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3E4B30FD-3474-4288-B75D-DC231494B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A5E8117D-5761-410C-BD7E-55C00ECA0A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9DC5EE00-2B53-4B9D-9DAF-09380E31C6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22BA8C5A-55AF-4CF3-AE8F-B97D9BA82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D97ABBEF-19A9-48F5-9683-373411A6D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155C88F6-26A8-4A64-9125-8883601BE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537430"/>
      </p:ext>
    </p:extLst>
  </p:cSld>
  <p:clrMapOvr>
    <a:masterClrMapping/>
  </p:clrMapOvr>
  <p:transition spd="slow" advClick="0" advTm="300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AFE06286-FDE2-481B-A60F-FBB2D9733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B053930C-A63A-4C35-969F-E370B198E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6EFC2C76-D65E-451E-9CD6-C68D3A9801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1E8F8F07-A3D7-48F4-B8D5-74FEEBB286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91564A13-243D-4482-884F-8E4E48A16B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6FE88C15-7132-4204-878A-C68B9B6BA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p14="http://schemas.microsoft.com/office/powerpoint/2010/main" xmlns:a16="http://schemas.microsoft.com/office/drawing/2014/main" id="{3854CE54-1D2A-458D-B56B-911A054A7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p14="http://schemas.microsoft.com/office/powerpoint/2010/main" xmlns:a16="http://schemas.microsoft.com/office/drawing/2014/main" id="{FFD307E9-B97F-453C-B048-D5C7E1785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967792" y="644656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42040103"/>
      </p:ext>
    </p:extLst>
  </p:cSld>
  <p:clrMapOvr>
    <a:masterClrMapping/>
  </p:clrMapOvr>
  <p:transition spd="slow" advClick="0" advTm="300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8BD32F18-104F-424B-A14A-9DD1F17AD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F8A3BB6B-4D40-4B80-9C88-13EC99F1A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B998CF4A-F918-44AD-B565-33ADE6AD8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607330CE-4489-4011-B21F-283B6D952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7095655"/>
      </p:ext>
    </p:extLst>
  </p:cSld>
  <p:clrMapOvr>
    <a:masterClrMapping/>
  </p:clrMapOvr>
  <p:transition spd="slow" advClick="0" advTm="300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p14="http://schemas.microsoft.com/office/powerpoint/2010/main" xmlns:a16="http://schemas.microsoft.com/office/drawing/2014/main" id="{04DDA125-6AE2-41F7-B818-A29DEC681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EFE35F69-CFCA-416E-AF92-31C2937C7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E9CB230A-1BF0-46A0-8CD0-6030627AC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023722"/>
      </p:ext>
    </p:extLst>
  </p:cSld>
  <p:clrMapOvr>
    <a:masterClrMapping/>
  </p:clrMapOvr>
  <p:transition spd="slow" advClick="0" advTm="300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8DEF5079-F19A-42B9-8565-D29FB8D04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FA445416-537F-4C6B-A2D5-6A2280A9A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7726F845-3559-40BB-A7FF-6BEC0EC067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970B8F4F-3008-43A3-A8E4-A1FECB7DB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12965852-9FFA-4E48-91A2-9501B3048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E2707BC2-A5DF-4C8E-9277-375BEB6F7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916035"/>
      </p:ext>
    </p:extLst>
  </p:cSld>
  <p:clrMapOvr>
    <a:masterClrMapping/>
  </p:clrMapOvr>
  <p:transition spd="slow" advClick="0" advTm="300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6BE91DB6-BFD6-44E5-9984-A031461AC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AC320EC9-9918-4443-BCAE-0C926C82FE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3DFF3D34-0BD3-42DC-B799-F1189FD315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933E34A5-CC58-448E-8028-05C88C148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9C8298A4-F030-4EEB-9053-37F860B9E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6C9BD772-FBCD-4F08-871C-7CCD17B52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904328"/>
      </p:ext>
    </p:extLst>
  </p:cSld>
  <p:clrMapOvr>
    <a:masterClrMapping/>
  </p:clrMapOvr>
  <p:transition spd="slow" advClick="0" advTm="3000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p14="http://schemas.microsoft.com/office/powerpoint/2010/main" xmlns:a16="http://schemas.microsoft.com/office/drawing/2014/main" id="{139AC7CA-4121-4D05-8DD2-396F39BDE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5D2BCAD5-6961-40FC-B0BB-77424419D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B27B5F0B-C424-4F41-9C8D-6B00D3CB40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B36F2-EC20-437F-AF5E-12C913FA461F}" type="datetimeFigureOut">
              <a:rPr lang="zh-CN" altLang="en-US" smtClean="0"/>
              <a:t>2020/9/1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95557EB4-EAE9-4883-A2CC-1B334DEDB4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F8657947-9071-40D4-A0A9-ACAD2257B4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84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3000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677467" y="110172"/>
            <a:ext cx="2990850" cy="6096000"/>
          </a:xfrm>
          <a:prstGeom prst="rect">
            <a:avLst/>
          </a:prstGeom>
          <a:solidFill>
            <a:srgbClr val="889B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471376" y="604519"/>
            <a:ext cx="1477328" cy="46551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语言发展与教育</a:t>
            </a:r>
            <a:endParaRPr kumimoji="0" lang="en-US" altLang="zh-CN" sz="480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0——3</a:t>
            </a:r>
            <a:r>
              <a:rPr kumimoji="0" lang="zh-CN" altLang="en-US" sz="36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岁婴幼儿</a:t>
            </a:r>
            <a:endParaRPr kumimoji="0" lang="zh-CN" altLang="en-US" sz="36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03235" y="518160"/>
            <a:ext cx="2139315" cy="4827905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97165" y="213995"/>
            <a:ext cx="1043940" cy="98679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8140700" y="5481955"/>
            <a:ext cx="2138680" cy="36830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张明红 主编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4130" y="1365250"/>
            <a:ext cx="4777740" cy="5079365"/>
            <a:chOff x="8485" y="2346"/>
            <a:chExt cx="5098" cy="5553"/>
          </a:xfrm>
        </p:grpSpPr>
        <p:pic>
          <p:nvPicPr>
            <p:cNvPr id="10" name="图片 9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96" y="2845"/>
              <a:ext cx="4087" cy="4555"/>
            </a:xfrm>
            <a:prstGeom prst="rect">
              <a:avLst/>
            </a:prstGeom>
          </p:spPr>
        </p:pic>
        <p:pic>
          <p:nvPicPr>
            <p:cNvPr id="11" name="图片 10" descr="5b39e8e13864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85" y="2346"/>
              <a:ext cx="3298" cy="5553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2190" y="-272955"/>
            <a:ext cx="5195277" cy="728310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7" name="图片 16" descr="5b39e8e138645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8" grpId="0" animBg="1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194435" y="2389331"/>
            <a:ext cx="6731000" cy="4106545"/>
          </a:xfrm>
          <a:prstGeom prst="rect">
            <a:avLst/>
          </a:prstGeom>
          <a:noFill/>
          <a:ln w="57150">
            <a:solidFill>
              <a:srgbClr val="F49B2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9AAF8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FB172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 rot="20700000">
            <a:off x="5846724" y="1936874"/>
            <a:ext cx="5768874" cy="3911194"/>
            <a:chOff x="5705" y="5389"/>
            <a:chExt cx="4898" cy="3321"/>
          </a:xfrm>
        </p:grpSpPr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705" y="5389"/>
              <a:ext cx="3261" cy="3321"/>
            </a:xfrm>
            <a:prstGeom prst="rect">
              <a:avLst/>
            </a:prstGeom>
          </p:spPr>
        </p:pic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702" y="5828"/>
              <a:ext cx="2901" cy="2348"/>
            </a:xfrm>
            <a:prstGeom prst="rect">
              <a:avLst/>
            </a:prstGeom>
          </p:spPr>
        </p:pic>
      </p:grpSp>
      <p:sp>
        <p:nvSpPr>
          <p:cNvPr id="25" name="TextBox 27"/>
          <p:cNvSpPr txBox="1"/>
          <p:nvPr/>
        </p:nvSpPr>
        <p:spPr>
          <a:xfrm>
            <a:off x="1788795" y="2781300"/>
            <a:ext cx="42767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三、对语言基本成分的探索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1788795" y="3336826"/>
            <a:ext cx="414798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在经历多年的大量研究之后，研究者们精心总结出了学习语言所必备的几种基本知识：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一） 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语音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（二） 语法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（三） 语义与语用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788795" y="2418638"/>
            <a:ext cx="1410876" cy="266700"/>
          </a:xfrm>
          <a:prstGeom prst="rect">
            <a:avLst/>
          </a:prstGeom>
          <a:solidFill>
            <a:srgbClr val="F49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5" name="图片 14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32" name="TextBox 27"/>
          <p:cNvSpPr txBox="1"/>
          <p:nvPr/>
        </p:nvSpPr>
        <p:spPr>
          <a:xfrm>
            <a:off x="327545" y="1389201"/>
            <a:ext cx="914400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第三节  国内外</a:t>
            </a:r>
            <a:r>
              <a:rPr lang="en-US" altLang="zh-CN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岁婴幼儿语言发展的最新研究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27545" y="910572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9536917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5" grpId="0"/>
      <p:bldP spid="26" grpId="0"/>
      <p:bldP spid="27" grpId="0" bldLvl="0" animBg="1"/>
      <p:bldP spid="32" grpId="0"/>
      <p:bldP spid="33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194435" y="2389331"/>
            <a:ext cx="6731000" cy="4363815"/>
          </a:xfrm>
          <a:prstGeom prst="rect">
            <a:avLst/>
          </a:prstGeom>
          <a:noFill/>
          <a:ln w="57150">
            <a:solidFill>
              <a:srgbClr val="F49B2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9AAF8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FB172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 rot="20700000">
            <a:off x="5970955" y="1936875"/>
            <a:ext cx="5768874" cy="3911194"/>
            <a:chOff x="5705" y="5389"/>
            <a:chExt cx="4898" cy="3321"/>
          </a:xfrm>
        </p:grpSpPr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705" y="5389"/>
              <a:ext cx="3261" cy="3321"/>
            </a:xfrm>
            <a:prstGeom prst="rect">
              <a:avLst/>
            </a:prstGeom>
          </p:spPr>
        </p:pic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702" y="5828"/>
              <a:ext cx="2901" cy="2348"/>
            </a:xfrm>
            <a:prstGeom prst="rect">
              <a:avLst/>
            </a:prstGeom>
          </p:spPr>
        </p:pic>
      </p:grpSp>
      <p:sp>
        <p:nvSpPr>
          <p:cNvPr id="25" name="TextBox 27"/>
          <p:cNvSpPr txBox="1"/>
          <p:nvPr/>
        </p:nvSpPr>
        <p:spPr>
          <a:xfrm>
            <a:off x="1788795" y="2781300"/>
            <a:ext cx="42767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三、语言发展的阶段性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1788795" y="3189370"/>
            <a:ext cx="4775778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语言发展的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准备期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marL="342900" lvl="0" indent="-342900" defTabSz="1828165">
              <a:lnSpc>
                <a:spcPct val="150000"/>
              </a:lnSpc>
              <a:buAutoNum type="arabicPeriod"/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0—3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个月： 单音节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阶段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 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2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. 4—8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个月： 多音节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阶段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3. 9—12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个月： 萌芽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阶段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（二） 语言发生发展阶段（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12—36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个月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）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1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. 13—18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个月： 单词句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阶段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2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. 19—24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个月： 双词句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阶段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3. 24—30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个月： 初步掌握口语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阶段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4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. 30—36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个月： 目标口语初步发展阶段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788795" y="2418638"/>
            <a:ext cx="1410876" cy="266700"/>
          </a:xfrm>
          <a:prstGeom prst="rect">
            <a:avLst/>
          </a:prstGeom>
          <a:solidFill>
            <a:srgbClr val="F49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5" name="图片 14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32" name="TextBox 27"/>
          <p:cNvSpPr txBox="1"/>
          <p:nvPr/>
        </p:nvSpPr>
        <p:spPr>
          <a:xfrm>
            <a:off x="327545" y="1389201"/>
            <a:ext cx="914400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第三节  国内外</a:t>
            </a:r>
            <a:r>
              <a:rPr lang="en-US" altLang="zh-CN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岁婴幼儿语言发展的最新研究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27545" y="910572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9600790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5" grpId="0"/>
      <p:bldP spid="26" grpId="0"/>
      <p:bldP spid="27" grpId="0" bldLvl="0" animBg="1"/>
      <p:bldP spid="32" grpId="0"/>
      <p:bldP spid="33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194435" y="2389331"/>
            <a:ext cx="6731000" cy="4106545"/>
          </a:xfrm>
          <a:prstGeom prst="rect">
            <a:avLst/>
          </a:prstGeom>
          <a:noFill/>
          <a:ln w="57150">
            <a:solidFill>
              <a:srgbClr val="F49B2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9AAF8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FB172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 rot="20700000">
            <a:off x="6555720" y="1923559"/>
            <a:ext cx="5768874" cy="3911194"/>
            <a:chOff x="5705" y="5389"/>
            <a:chExt cx="4898" cy="3321"/>
          </a:xfrm>
        </p:grpSpPr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705" y="5389"/>
              <a:ext cx="3261" cy="3321"/>
            </a:xfrm>
            <a:prstGeom prst="rect">
              <a:avLst/>
            </a:prstGeom>
          </p:spPr>
        </p:pic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702" y="5828"/>
              <a:ext cx="2901" cy="2348"/>
            </a:xfrm>
            <a:prstGeom prst="rect">
              <a:avLst/>
            </a:prstGeom>
          </p:spPr>
        </p:pic>
      </p:grpSp>
      <p:sp>
        <p:nvSpPr>
          <p:cNvPr id="25" name="TextBox 27"/>
          <p:cNvSpPr txBox="1"/>
          <p:nvPr/>
        </p:nvSpPr>
        <p:spPr>
          <a:xfrm>
            <a:off x="1788795" y="2781300"/>
            <a:ext cx="42767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五、 社会经济地位对婴幼儿语言发展具有重要影响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1711904" y="3534055"/>
            <a:ext cx="5146948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相关研究表明，家庭的社会经济地位会对儿童的发展产生重要的影响，这种影响表现在语言、认知、社会性等各方面的发展上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defTabSz="1828165">
              <a:lnSpc>
                <a:spcPct val="150000"/>
              </a:lnSpc>
              <a:defRPr/>
            </a:pPr>
            <a:endParaRPr kumimoji="0" lang="en-US" altLang="zh-CN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社会经济地位（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Socioeconomic Status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， 以下简称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SES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）是指与个体或家庭的经济收入、受教育水平、职业等因素相关的衡量标准。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788795" y="2418638"/>
            <a:ext cx="1410876" cy="266700"/>
          </a:xfrm>
          <a:prstGeom prst="rect">
            <a:avLst/>
          </a:prstGeom>
          <a:solidFill>
            <a:srgbClr val="F49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5" name="图片 14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32" name="TextBox 27"/>
          <p:cNvSpPr txBox="1"/>
          <p:nvPr/>
        </p:nvSpPr>
        <p:spPr>
          <a:xfrm>
            <a:off x="327545" y="1389201"/>
            <a:ext cx="914400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第三节  国内外</a:t>
            </a:r>
            <a:r>
              <a:rPr lang="en-US" altLang="zh-CN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岁婴幼儿语言发展的最新研究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27545" y="910572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7686633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5" grpId="0"/>
      <p:bldP spid="26" grpId="0"/>
      <p:bldP spid="27" grpId="0" bldLvl="0" animBg="1"/>
      <p:bldP spid="32" grpId="0"/>
      <p:bldP spid="33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13455" y="2356485"/>
            <a:ext cx="4059555" cy="798195"/>
          </a:xfrm>
          <a:prstGeom prst="rect">
            <a:avLst/>
          </a:prstGeom>
          <a:noFill/>
          <a:ln w="57150">
            <a:solidFill>
              <a:srgbClr val="9AAF8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9AAF8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FB172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4130" y="1365250"/>
            <a:ext cx="4777740" cy="5079365"/>
            <a:chOff x="8485" y="2346"/>
            <a:chExt cx="5098" cy="5553"/>
          </a:xfrm>
        </p:grpSpPr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96" y="2845"/>
              <a:ext cx="4087" cy="4555"/>
            </a:xfrm>
            <a:prstGeom prst="rect">
              <a:avLst/>
            </a:prstGeom>
          </p:spPr>
        </p:pic>
        <p:pic>
          <p:nvPicPr>
            <p:cNvPr id="6" name="图片 5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85" y="2346"/>
              <a:ext cx="3298" cy="5553"/>
            </a:xfrm>
            <a:prstGeom prst="rect">
              <a:avLst/>
            </a:prstGeom>
          </p:spPr>
        </p:pic>
      </p:grpSp>
      <p:sp>
        <p:nvSpPr>
          <p:cNvPr id="27" name="矩形 26"/>
          <p:cNvSpPr/>
          <p:nvPr/>
        </p:nvSpPr>
        <p:spPr>
          <a:xfrm>
            <a:off x="7739380" y="2331008"/>
            <a:ext cx="1410876" cy="26670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4798060" y="2525395"/>
            <a:ext cx="297307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思考与练习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7739380" y="2786380"/>
            <a:ext cx="26549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第一章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4801870" y="3489960"/>
            <a:ext cx="5310505" cy="1289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试述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0—3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岁婴幼儿语言发展的意义。</a:t>
            </a:r>
          </a:p>
          <a:p>
            <a:pPr lvl="0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试述有关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0—3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岁婴幼儿语言发生与发展的各理论流派的主要观点。</a:t>
            </a:r>
            <a:endParaRPr kumimoji="0" lang="zh-CN" altLang="en-US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5" name="图片 14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7" grpId="0" bldLvl="0" animBg="1"/>
      <p:bldP spid="25" grpId="0"/>
      <p:bldP spid="4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13455" y="2356485"/>
            <a:ext cx="4059555" cy="798195"/>
          </a:xfrm>
          <a:prstGeom prst="rect">
            <a:avLst/>
          </a:prstGeom>
          <a:noFill/>
          <a:ln w="57150">
            <a:solidFill>
              <a:srgbClr val="9AAF8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9AAF8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FB172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4130" y="1365250"/>
            <a:ext cx="4777740" cy="5079365"/>
            <a:chOff x="8485" y="2346"/>
            <a:chExt cx="5098" cy="5553"/>
          </a:xfrm>
        </p:grpSpPr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96" y="2845"/>
              <a:ext cx="4087" cy="4555"/>
            </a:xfrm>
            <a:prstGeom prst="rect">
              <a:avLst/>
            </a:prstGeom>
          </p:spPr>
        </p:pic>
        <p:pic>
          <p:nvPicPr>
            <p:cNvPr id="6" name="图片 5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85" y="2346"/>
              <a:ext cx="3298" cy="5553"/>
            </a:xfrm>
            <a:prstGeom prst="rect">
              <a:avLst/>
            </a:prstGeom>
          </p:spPr>
        </p:pic>
      </p:grpSp>
      <p:sp>
        <p:nvSpPr>
          <p:cNvPr id="27" name="矩形 26"/>
          <p:cNvSpPr/>
          <p:nvPr/>
        </p:nvSpPr>
        <p:spPr>
          <a:xfrm>
            <a:off x="7739380" y="2331008"/>
            <a:ext cx="1410876" cy="26670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4798060" y="2525395"/>
            <a:ext cx="297307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推荐资源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7739380" y="2786380"/>
            <a:ext cx="26549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第一章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4801870" y="3489960"/>
            <a:ext cx="5310505" cy="1289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蒙台梭利著，齐开霞编译： 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《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蒙台梭利早教方案： 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0—3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岁智力及语言系统训练全书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》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，北京理工大学出版社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2013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年版。</a:t>
            </a:r>
            <a:endParaRPr kumimoji="0" lang="zh-CN" altLang="en-US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5" name="图片 14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10390671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7" grpId="0" bldLvl="0" animBg="1"/>
      <p:bldP spid="25" grpId="0"/>
      <p:bldP spid="4" grpId="0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688530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646670" y="-5715"/>
            <a:ext cx="2990850" cy="6096000"/>
          </a:xfrm>
          <a:prstGeom prst="rect">
            <a:avLst/>
          </a:prstGeom>
          <a:solidFill>
            <a:srgbClr val="889B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114983" y="583440"/>
            <a:ext cx="2031325" cy="46551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谢谢观看</a:t>
            </a:r>
            <a:endParaRPr kumimoji="0" lang="en-US" altLang="zh-CN" sz="600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Thanks</a:t>
            </a:r>
            <a:endParaRPr kumimoji="0" lang="zh-CN" altLang="en-US" sz="60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03235" y="518160"/>
            <a:ext cx="2139315" cy="4827905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97165" y="213995"/>
            <a:ext cx="1043940" cy="98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996316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534751" y="3670300"/>
            <a:ext cx="7121653" cy="2183682"/>
            <a:chOff x="394" y="2515"/>
            <a:chExt cx="8418" cy="2581"/>
          </a:xfrm>
        </p:grpSpPr>
        <p:grpSp>
          <p:nvGrpSpPr>
            <p:cNvPr id="10" name="组合 9"/>
            <p:cNvGrpSpPr/>
            <p:nvPr/>
          </p:nvGrpSpPr>
          <p:grpSpPr>
            <a:xfrm>
              <a:off x="3783" y="2515"/>
              <a:ext cx="1786" cy="1504"/>
              <a:chOff x="3518" y="3374"/>
              <a:chExt cx="1786" cy="1504"/>
            </a:xfrm>
          </p:grpSpPr>
          <p:pic>
            <p:nvPicPr>
              <p:cNvPr id="11" name="图片 10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12" name="文本框 11"/>
              <p:cNvSpPr txBox="1"/>
              <p:nvPr/>
            </p:nvSpPr>
            <p:spPr>
              <a:xfrm>
                <a:off x="3518" y="3547"/>
                <a:ext cx="1786" cy="1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01</a:t>
                </a: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394" y="4217"/>
              <a:ext cx="8418" cy="879"/>
              <a:chOff x="-1812385" y="5698266"/>
              <a:chExt cx="5346537" cy="558305"/>
            </a:xfrm>
          </p:grpSpPr>
          <p:sp>
            <p:nvSpPr>
              <p:cNvPr id="15" name="任意多边形 14"/>
              <p:cNvSpPr/>
              <p:nvPr/>
            </p:nvSpPr>
            <p:spPr>
              <a:xfrm>
                <a:off x="-1812385" y="5698266"/>
                <a:ext cx="360958" cy="38001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 rot="10800000">
                <a:off x="3141452" y="5888271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-1812385" y="5769771"/>
                <a:ext cx="5346537" cy="3581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lvl="0" algn="ctr">
                  <a:defRPr/>
                </a:pPr>
                <a:r>
                  <a:rPr lang="zh-CN" altLang="en-US" sz="28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第一章  </a:t>
                </a:r>
                <a:r>
                  <a:rPr lang="en-US" altLang="zh-CN" sz="28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0—3</a:t>
                </a:r>
                <a:r>
                  <a:rPr lang="zh-CN" altLang="en-US" sz="28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岁婴幼儿语言发展与教育概述</a:t>
                </a:r>
                <a:endPara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3542665"/>
          </a:xfrm>
          <a:prstGeom prst="rect">
            <a:avLst/>
          </a:prstGeom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363588" y="2427615"/>
            <a:ext cx="3296975" cy="2186940"/>
            <a:chOff x="9009" y="4155"/>
            <a:chExt cx="4775" cy="3167"/>
          </a:xfrm>
          <a:solidFill>
            <a:srgbClr val="F49B25"/>
          </a:solidFill>
        </p:grpSpPr>
        <p:cxnSp>
          <p:nvCxnSpPr>
            <p:cNvPr id="33" name="Straight Connector 32"/>
            <p:cNvCxnSpPr>
              <a:stCxn id="38" idx="0"/>
            </p:cNvCxnSpPr>
            <p:nvPr/>
          </p:nvCxnSpPr>
          <p:spPr>
            <a:xfrm flipV="1">
              <a:off x="9077" y="4155"/>
              <a:ext cx="1831" cy="1251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38" idx="0"/>
            </p:cNvCxnSpPr>
            <p:nvPr/>
          </p:nvCxnSpPr>
          <p:spPr>
            <a:xfrm>
              <a:off x="9077" y="5406"/>
              <a:ext cx="4707" cy="1450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38" idx="0"/>
            </p:cNvCxnSpPr>
            <p:nvPr/>
          </p:nvCxnSpPr>
          <p:spPr>
            <a:xfrm flipH="1">
              <a:off x="9054" y="5406"/>
              <a:ext cx="22" cy="160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38" idx="0"/>
            </p:cNvCxnSpPr>
            <p:nvPr/>
          </p:nvCxnSpPr>
          <p:spPr>
            <a:xfrm>
              <a:off x="9077" y="5406"/>
              <a:ext cx="690" cy="1916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Shape 3287"/>
            <p:cNvSpPr/>
            <p:nvPr/>
          </p:nvSpPr>
          <p:spPr>
            <a:xfrm>
              <a:off x="9009" y="5338"/>
              <a:ext cx="135" cy="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solidFill>
                <a:srgbClr val="9AAF89"/>
              </a:solidFill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</p:grpSp>
      <p:pic>
        <p:nvPicPr>
          <p:cNvPr id="6" name="图片 5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2490" y="1584960"/>
            <a:ext cx="3731895" cy="3526155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5717540" y="1613535"/>
            <a:ext cx="937906" cy="945537"/>
            <a:chOff x="5641" y="3190"/>
            <a:chExt cx="1291" cy="1301"/>
          </a:xfrm>
        </p:grpSpPr>
        <p:pic>
          <p:nvPicPr>
            <p:cNvPr id="10" name="图片 9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12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01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753985" y="3691890"/>
            <a:ext cx="937906" cy="945537"/>
            <a:chOff x="5641" y="3190"/>
            <a:chExt cx="1291" cy="1301"/>
          </a:xfrm>
        </p:grpSpPr>
        <p:pic>
          <p:nvPicPr>
            <p:cNvPr id="16" name="图片 15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17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02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604385" y="4504690"/>
            <a:ext cx="937906" cy="945537"/>
            <a:chOff x="5641" y="3190"/>
            <a:chExt cx="1291" cy="1301"/>
          </a:xfrm>
        </p:grpSpPr>
        <p:pic>
          <p:nvPicPr>
            <p:cNvPr id="22" name="图片 21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23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03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5098680" y="831478"/>
            <a:ext cx="440016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初步了解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0—3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岁婴幼儿语言教育的价值与意义</a:t>
            </a: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，激发学习兴趣。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8775142" y="3691890"/>
            <a:ext cx="294828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学习</a:t>
            </a:r>
            <a:r>
              <a:rPr kumimoji="0" lang="en-US" altLang="zh-CN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0—3</a:t>
            </a: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岁婴幼儿语言发生与发展的理论，了解婴幼儿语言发展的过程。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28" name="TextBox 29"/>
          <p:cNvSpPr txBox="1"/>
          <p:nvPr/>
        </p:nvSpPr>
        <p:spPr>
          <a:xfrm>
            <a:off x="3874134" y="5450205"/>
            <a:ext cx="41507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了解</a:t>
            </a:r>
            <a:r>
              <a:rPr kumimoji="0" lang="en-US" altLang="zh-CN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0—3</a:t>
            </a: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岁婴幼儿语言发展的最新研究，把握婴幼儿语言发展的基本规律。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="" xmlns:a14="http://schemas.microsoft.com/office/drawing/2010/main" xmlns:a16="http://schemas.microsoft.com/office/drawing/2014/main" id="{B4F97AC8-89FD-43A0-BF63-B9F5E37EAE53}"/>
              </a:ext>
            </a:extLst>
          </p:cNvPr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32" name="组合 31">
              <a:extLst>
                <a:ext uri="{FF2B5EF4-FFF2-40B4-BE49-F238E27FC236}">
                  <a16:creationId xmlns="" xmlns:a14="http://schemas.microsoft.com/office/drawing/2010/main" xmlns:a16="http://schemas.microsoft.com/office/drawing/2014/main" id="{F8EA8B33-4BB2-4CF6-82D0-86C52AC2810B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43" name="图片 42" descr="5b39e8e138645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086512A1-D28E-4D49-96A8-A3B52ACA7E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44" name="文本框 43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5CBC98BE-652B-453C-892C-70070B720211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="" xmlns:a14="http://schemas.microsoft.com/office/drawing/2010/main" xmlns:a16="http://schemas.microsoft.com/office/drawing/2014/main" id="{1510C9C5-0C21-4F89-8F77-10980463F307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40" name="任意多边形 32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52F3DF7D-C426-490F-9D1C-A6DA37EC1B98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1" name="任意多边形 33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72748619-ED52-478F-AA7E-ADC39C48B209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378625FF-F5C6-4A33-ABB4-EF58FB0BD63A}"/>
                  </a:ext>
                </a:extLst>
              </p:cNvPr>
              <p:cNvSpPr txBox="1"/>
              <p:nvPr/>
            </p:nvSpPr>
            <p:spPr>
              <a:xfrm>
                <a:off x="1705289" y="4874195"/>
                <a:ext cx="2316444" cy="4572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学习目标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6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6885305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179648" y="1321530"/>
            <a:ext cx="11832610" cy="4230806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喵呜体" panose="02010600010101010101" pitchFamily="2" charset="-122"/>
              <a:ea typeface="方正喵呜体" panose="02010600010101010101" pitchFamily="2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79116" y="2251075"/>
            <a:ext cx="861774" cy="2355850"/>
          </a:xfrm>
          <a:prstGeom prst="rect">
            <a:avLst/>
          </a:prstGeom>
          <a:solidFill>
            <a:srgbClr val="9AAF89"/>
          </a:solidFill>
          <a:ln>
            <a:noFill/>
          </a:ln>
          <a:effectLst>
            <a:outerShdw blurRad="88900" dist="114300" dir="2700000" algn="tl" rotWithShape="0">
              <a:prstClr val="black">
                <a:alpha val="39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郑庆科黄油体Regular " panose="02000603000000000000" pitchFamily="2" charset="-122"/>
                <a:ea typeface="郑庆科黄油体Regular " panose="02000603000000000000" pitchFamily="2" charset="-122"/>
              </a:rPr>
              <a:t>本章导引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郑庆科黄油体Regular " panose="02000603000000000000" pitchFamily="2" charset="-122"/>
              <a:ea typeface="郑庆科黄油体Regular " panose="02000603000000000000" pitchFamily="2" charset="-122"/>
            </a:endParaRP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5325" y="1894840"/>
            <a:ext cx="697865" cy="65976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923398" y="2298601"/>
            <a:ext cx="69012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第一章</a:t>
            </a:r>
            <a:r>
              <a:rPr lang="en-US" altLang="zh-CN" sz="2400" b="1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  0</a:t>
            </a:r>
            <a:r>
              <a:rPr lang="zh-CN" altLang="zh-CN" sz="2400" b="1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—</a:t>
            </a:r>
            <a:r>
              <a:rPr lang="en-US" altLang="zh-CN" sz="2400" b="1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zh-CN" sz="2400" b="1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岁婴幼儿语言发展与教育概述</a:t>
            </a:r>
            <a:endParaRPr lang="zh-CN" altLang="zh-CN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第一节</a:t>
            </a:r>
            <a:r>
              <a:rPr lang="en-US" altLang="zh-CN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  0</a:t>
            </a:r>
            <a:r>
              <a:rPr lang="zh-CN" altLang="zh-CN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—</a:t>
            </a:r>
            <a:r>
              <a:rPr lang="en-US" altLang="zh-CN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zh-CN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岁婴幼儿语言发展的意义 </a:t>
            </a:r>
            <a:endParaRPr lang="zh-CN" altLang="zh-CN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第二节</a:t>
            </a:r>
            <a:r>
              <a:rPr lang="en-US" altLang="zh-CN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  0</a:t>
            </a:r>
            <a:r>
              <a:rPr lang="zh-CN" altLang="zh-CN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—</a:t>
            </a:r>
            <a:r>
              <a:rPr lang="en-US" altLang="zh-CN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zh-CN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岁婴幼儿语言发生与发展的理论</a:t>
            </a:r>
            <a:endParaRPr lang="zh-CN" altLang="zh-CN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第三节</a:t>
            </a:r>
            <a:r>
              <a:rPr lang="en-US" altLang="zh-CN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zh-CN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国内外</a:t>
            </a:r>
            <a:r>
              <a:rPr lang="en-US" altLang="zh-CN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r>
              <a:rPr lang="zh-CN" altLang="zh-CN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—</a:t>
            </a:r>
            <a:r>
              <a:rPr lang="en-US" altLang="zh-CN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zh-CN" sz="2400" kern="0" dirty="0">
                <a:solidFill>
                  <a:srgbClr val="231F2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岁婴幼儿语言发展的最新研究</a:t>
            </a:r>
            <a:endParaRPr lang="zh-CN" altLang="zh-CN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156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岁婴幼儿语言发展的意义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1332661" y="2857247"/>
            <a:ext cx="531050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20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扩大认知空间</a:t>
            </a:r>
          </a:p>
          <a:p>
            <a:pPr lvl="0" defTabSz="1828165">
              <a:lnSpc>
                <a:spcPct val="150000"/>
              </a:lnSpc>
              <a:defRPr/>
            </a:pPr>
            <a:r>
              <a:rPr lang="zh-CN" altLang="en-US" sz="20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（二） 促进思维发展</a:t>
            </a:r>
          </a:p>
          <a:p>
            <a:pPr lvl="0" defTabSz="1828165">
              <a:lnSpc>
                <a:spcPct val="150000"/>
              </a:lnSpc>
              <a:defRPr/>
            </a:pPr>
            <a:r>
              <a:rPr lang="zh-CN" altLang="en-US" sz="20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（三） 促进脑神经发展</a:t>
            </a:r>
          </a:p>
          <a:p>
            <a:pPr lvl="0" defTabSz="1828165">
              <a:lnSpc>
                <a:spcPct val="150000"/>
              </a:lnSpc>
              <a:defRPr/>
            </a:pPr>
            <a:r>
              <a:rPr lang="zh-CN" altLang="en-US" sz="20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  </a:t>
            </a:r>
            <a:endParaRPr kumimoji="0" lang="zh-CN" altLang="en-US" sz="20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8" name="图片 27" descr="5b39e8e13864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93941" y="3388302"/>
            <a:ext cx="2428240" cy="270700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832594" y="2197256"/>
            <a:ext cx="42707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一、 对婴幼儿认知发展的意义</a:t>
            </a:r>
          </a:p>
        </p:txBody>
      </p:sp>
      <p:sp>
        <p:nvSpPr>
          <p:cNvPr id="3" name="矩形 2"/>
          <p:cNvSpPr/>
          <p:nvPr/>
        </p:nvSpPr>
        <p:spPr>
          <a:xfrm>
            <a:off x="189399" y="4634798"/>
            <a:ext cx="763076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 dirty="0" smtClean="0">
                <a:solidFill>
                  <a:schemeClr val="accent6"/>
                </a:solidFill>
              </a:rPr>
              <a:t>语言</a:t>
            </a:r>
            <a:r>
              <a:rPr lang="zh-CN" altLang="en-US" b="1" dirty="0">
                <a:solidFill>
                  <a:schemeClr val="accent6"/>
                </a:solidFill>
              </a:rPr>
              <a:t>在人的认知过程中起着非常重要的作用</a:t>
            </a:r>
            <a:r>
              <a:rPr lang="zh-CN" altLang="en-US" b="1" dirty="0" smtClean="0">
                <a:solidFill>
                  <a:schemeClr val="accent6"/>
                </a:solidFill>
              </a:rPr>
              <a:t>。语言</a:t>
            </a:r>
            <a:r>
              <a:rPr lang="zh-CN" altLang="en-US" b="1" dirty="0">
                <a:solidFill>
                  <a:schemeClr val="accent6"/>
                </a:solidFill>
              </a:rPr>
              <a:t>知觉能力的发展</a:t>
            </a:r>
            <a:r>
              <a:rPr lang="zh-CN" altLang="en-US" b="1" dirty="0" smtClean="0">
                <a:solidFill>
                  <a:schemeClr val="accent6"/>
                </a:solidFill>
              </a:rPr>
              <a:t>为</a:t>
            </a:r>
            <a:r>
              <a:rPr lang="zh-CN" altLang="en-US" b="1" dirty="0">
                <a:solidFill>
                  <a:schemeClr val="accent6"/>
                </a:solidFill>
              </a:rPr>
              <a:t>婴幼儿</a:t>
            </a:r>
            <a:r>
              <a:rPr lang="zh-CN" altLang="en-US" b="1" dirty="0" smtClean="0">
                <a:solidFill>
                  <a:schemeClr val="accent6"/>
                </a:solidFill>
              </a:rPr>
              <a:t>进一步</a:t>
            </a:r>
            <a:r>
              <a:rPr lang="zh-CN" altLang="en-US" b="1" dirty="0">
                <a:solidFill>
                  <a:schemeClr val="accent6"/>
                </a:solidFill>
              </a:rPr>
              <a:t>认识世界、探索世界开辟了一条捷径。成人在带领儿童观察周围世界，向他们传授知识技能和解释行为规则时，都伴随着语言。语言的参与，将使儿童的认知过程发生质的变化。</a:t>
            </a:r>
          </a:p>
        </p:txBody>
      </p: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156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岁婴幼儿语言发展的意义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1477291" y="2773521"/>
            <a:ext cx="531050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20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促进儿童的个性</a:t>
            </a:r>
            <a:r>
              <a:rPr lang="zh-CN" altLang="en-US" sz="20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发展</a:t>
            </a:r>
            <a:endParaRPr lang="en-US" altLang="zh-CN" sz="20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zh-CN" altLang="en-US" sz="20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（二） 提高儿童的社会交往</a:t>
            </a:r>
            <a:r>
              <a:rPr lang="zh-CN" altLang="en-US" sz="20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能力</a:t>
            </a:r>
            <a:endParaRPr lang="en-US" altLang="zh-CN" sz="20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zh-CN" altLang="en-US" sz="20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（三） 促进儿童的道德发展</a:t>
            </a:r>
            <a:endParaRPr kumimoji="0" lang="zh-CN" altLang="en-US" sz="20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8" name="图片 27" descr="5b39e8e13864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78243" y="3620912"/>
            <a:ext cx="2428240" cy="270700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832594" y="2197256"/>
            <a:ext cx="45784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二</a:t>
            </a:r>
            <a:r>
              <a:rPr lang="zh-CN" altLang="en-US" sz="2400" smtClean="0"/>
              <a:t>、 </a:t>
            </a:r>
            <a:r>
              <a:rPr lang="zh-CN" altLang="en-US" sz="2400" dirty="0"/>
              <a:t>对</a:t>
            </a:r>
            <a:r>
              <a:rPr lang="zh-CN" altLang="en-US" sz="2400" dirty="0" smtClean="0"/>
              <a:t>婴幼儿社会化发展</a:t>
            </a:r>
            <a:r>
              <a:rPr lang="zh-CN" altLang="en-US" sz="2400" dirty="0"/>
              <a:t>的意义</a:t>
            </a:r>
          </a:p>
        </p:txBody>
      </p:sp>
      <p:sp>
        <p:nvSpPr>
          <p:cNvPr id="3" name="矩形 2"/>
          <p:cNvSpPr/>
          <p:nvPr/>
        </p:nvSpPr>
        <p:spPr>
          <a:xfrm>
            <a:off x="327546" y="4812242"/>
            <a:ext cx="735069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 dirty="0" smtClean="0">
                <a:solidFill>
                  <a:schemeClr val="accent6"/>
                </a:solidFill>
              </a:rPr>
              <a:t>人们</a:t>
            </a:r>
            <a:r>
              <a:rPr lang="zh-CN" altLang="en-US" b="1" dirty="0">
                <a:solidFill>
                  <a:schemeClr val="accent6"/>
                </a:solidFill>
              </a:rPr>
              <a:t>通过语言表达思想感情，完成与他人的沟通和交流。从这个意义上说，儿童学习语言的过程也就是学习和掌握交际工具的过程。语言的学习和掌握、语用能力的发展与儿童的社会化进程有着重要的关系。</a:t>
            </a:r>
          </a:p>
        </p:txBody>
      </p:sp>
    </p:spTree>
    <p:extLst>
      <p:ext uri="{BB962C8B-B14F-4D97-AF65-F5344CB8AC3E}">
        <p14:creationId xmlns:p14="http://schemas.microsoft.com/office/powerpoint/2010/main" val="3188647077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930593" y="1983105"/>
            <a:ext cx="10330815" cy="2881630"/>
            <a:chOff x="1011" y="3123"/>
            <a:chExt cx="16269" cy="4538"/>
          </a:xfrm>
        </p:grpSpPr>
        <p:grpSp>
          <p:nvGrpSpPr>
            <p:cNvPr id="4" name="组合 3"/>
            <p:cNvGrpSpPr/>
            <p:nvPr/>
          </p:nvGrpSpPr>
          <p:grpSpPr>
            <a:xfrm>
              <a:off x="1011" y="3123"/>
              <a:ext cx="8333" cy="4539"/>
              <a:chOff x="37" y="1468"/>
              <a:chExt cx="11227" cy="6116"/>
            </a:xfrm>
          </p:grpSpPr>
          <p:pic>
            <p:nvPicPr>
              <p:cNvPr id="6" name="图片 5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7" y="4610"/>
                <a:ext cx="5877" cy="2974"/>
              </a:xfrm>
              <a:prstGeom prst="rect">
                <a:avLst/>
              </a:prstGeom>
            </p:spPr>
          </p:pic>
          <p:pic>
            <p:nvPicPr>
              <p:cNvPr id="5" name="图片 4" descr="5b39e8e138645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 flipH="1" flipV="1">
                <a:off x="5494" y="1468"/>
                <a:ext cx="5771" cy="3142"/>
              </a:xfrm>
              <a:prstGeom prst="rect">
                <a:avLst/>
              </a:prstGeom>
            </p:spPr>
          </p:pic>
        </p:grpSp>
        <p:grpSp>
          <p:nvGrpSpPr>
            <p:cNvPr id="7" name="组合 6"/>
            <p:cNvGrpSpPr/>
            <p:nvPr/>
          </p:nvGrpSpPr>
          <p:grpSpPr>
            <a:xfrm>
              <a:off x="8948" y="3123"/>
              <a:ext cx="8333" cy="4539"/>
              <a:chOff x="37" y="1468"/>
              <a:chExt cx="11227" cy="6116"/>
            </a:xfrm>
          </p:grpSpPr>
          <p:pic>
            <p:nvPicPr>
              <p:cNvPr id="8" name="图片 7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7" y="4610"/>
                <a:ext cx="5877" cy="2974"/>
              </a:xfrm>
              <a:prstGeom prst="rect">
                <a:avLst/>
              </a:prstGeom>
            </p:spPr>
          </p:pic>
          <p:pic>
            <p:nvPicPr>
              <p:cNvPr id="9" name="图片 8" descr="5b39e8e138645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 flipH="1" flipV="1">
                <a:off x="5494" y="1468"/>
                <a:ext cx="5771" cy="3142"/>
              </a:xfrm>
              <a:prstGeom prst="rect">
                <a:avLst/>
              </a:prstGeom>
            </p:spPr>
          </p:pic>
        </p:grpSp>
      </p:grpSp>
      <p:sp>
        <p:nvSpPr>
          <p:cNvPr id="27" name="TextBox 27"/>
          <p:cNvSpPr txBox="1"/>
          <p:nvPr/>
        </p:nvSpPr>
        <p:spPr>
          <a:xfrm>
            <a:off x="916134" y="2190016"/>
            <a:ext cx="27065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16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强调</a:t>
            </a:r>
            <a:r>
              <a:rPr lang="zh-CN" altLang="en-US" sz="16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后天学习的理论</a:t>
            </a:r>
            <a:endParaRPr kumimoji="0" lang="zh-CN" altLang="en-US" sz="16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8" name="TextBox 29"/>
          <p:cNvSpPr txBox="1"/>
          <p:nvPr/>
        </p:nvSpPr>
        <p:spPr>
          <a:xfrm>
            <a:off x="586854" y="2528570"/>
            <a:ext cx="31145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spc="300" noProof="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强化</a:t>
            </a:r>
            <a:r>
              <a:rPr lang="zh-CN" altLang="en-US" sz="1600" spc="300" noProof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说  巴浦洛夫、斯金纳</a:t>
            </a:r>
            <a:endParaRPr kumimoji="0" lang="en-US" altLang="zh-CN" sz="1600" b="0" i="0" u="none" strike="noStrike" kern="1200" cap="none" spc="30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模仿说  阿尔波特、班杜拉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12" name="TextBox 29"/>
          <p:cNvSpPr txBox="1"/>
          <p:nvPr/>
        </p:nvSpPr>
        <p:spPr>
          <a:xfrm>
            <a:off x="3527318" y="3987929"/>
            <a:ext cx="27711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     乔姆斯基</a:t>
            </a:r>
            <a:endParaRPr kumimoji="0" lang="en-US" altLang="zh-CN" sz="1600" b="0" i="0" u="none" strike="noStrike" kern="1200" cap="none" spc="30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语言获得装置（</a:t>
            </a:r>
            <a:r>
              <a:rPr kumimoji="0" lang="en-US" altLang="zh-CN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LAD</a:t>
            </a: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）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14" name="TextBox 29"/>
          <p:cNvSpPr txBox="1"/>
          <p:nvPr/>
        </p:nvSpPr>
        <p:spPr>
          <a:xfrm>
            <a:off x="8491375" y="3987928"/>
            <a:ext cx="27711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          古德曼</a:t>
            </a:r>
            <a:endParaRPr kumimoji="0" lang="en-US" altLang="zh-CN" sz="1600" b="0" i="0" u="none" strike="noStrike" kern="1200" cap="none" spc="30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    语言具有完整性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16" name="TextBox 29"/>
          <p:cNvSpPr txBox="1"/>
          <p:nvPr/>
        </p:nvSpPr>
        <p:spPr>
          <a:xfrm>
            <a:off x="5970270" y="2528570"/>
            <a:ext cx="27711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皮亚杰 认知发展理论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环境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与主体的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相互作用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327545" y="1389201"/>
            <a:ext cx="81897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岁婴幼儿语言发生与发展的理论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27545" y="910572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TextBox 27"/>
          <p:cNvSpPr txBox="1"/>
          <p:nvPr/>
        </p:nvSpPr>
        <p:spPr>
          <a:xfrm>
            <a:off x="3621200" y="3656766"/>
            <a:ext cx="27065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16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强调先天机制理论</a:t>
            </a:r>
            <a:endParaRPr kumimoji="0" lang="zh-CN" altLang="en-US" sz="16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884381" y="2243433"/>
            <a:ext cx="31586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16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先天与后天相互作用论</a:t>
            </a:r>
            <a:endParaRPr kumimoji="0" lang="zh-CN" altLang="en-US" sz="16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31" name="TextBox 27"/>
          <p:cNvSpPr txBox="1"/>
          <p:nvPr/>
        </p:nvSpPr>
        <p:spPr>
          <a:xfrm>
            <a:off x="8736688" y="3656766"/>
            <a:ext cx="27065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16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全语言教育理念</a:t>
            </a:r>
            <a:endParaRPr kumimoji="0" lang="zh-CN" altLang="en-US" sz="16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12" grpId="0"/>
      <p:bldP spid="14" grpId="0"/>
      <p:bldP spid="16" grpId="0"/>
      <p:bldP spid="25" grpId="0"/>
      <p:bldP spid="26" grpId="0" bldLvl="0" animBg="1"/>
      <p:bldP spid="29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194435" y="2389331"/>
            <a:ext cx="6731000" cy="4106545"/>
          </a:xfrm>
          <a:prstGeom prst="rect">
            <a:avLst/>
          </a:prstGeom>
          <a:noFill/>
          <a:ln w="57150">
            <a:solidFill>
              <a:srgbClr val="F49B2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9AAF8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FB172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 rot="20700000">
            <a:off x="5846724" y="1936874"/>
            <a:ext cx="5768874" cy="3911194"/>
            <a:chOff x="5705" y="5389"/>
            <a:chExt cx="4898" cy="3321"/>
          </a:xfrm>
        </p:grpSpPr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705" y="5389"/>
              <a:ext cx="3261" cy="3321"/>
            </a:xfrm>
            <a:prstGeom prst="rect">
              <a:avLst/>
            </a:prstGeom>
          </p:spPr>
        </p:pic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702" y="5828"/>
              <a:ext cx="2901" cy="2348"/>
            </a:xfrm>
            <a:prstGeom prst="rect">
              <a:avLst/>
            </a:prstGeom>
          </p:spPr>
        </p:pic>
      </p:grpSp>
      <p:sp>
        <p:nvSpPr>
          <p:cNvPr id="25" name="TextBox 27"/>
          <p:cNvSpPr txBox="1"/>
          <p:nvPr/>
        </p:nvSpPr>
        <p:spPr>
          <a:xfrm>
            <a:off x="1788795" y="2781300"/>
            <a:ext cx="42767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 一、 神经科学对婴幼儿语言教育和语言研究的贡献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1788794" y="3580130"/>
            <a:ext cx="414798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发展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认知神经科学告诉我们： 大脑神经生理方面的变化影响着儿童的语言发展，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0—3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岁婴幼儿的大脑具有相当程度的可塑性，所以，这一阶段被认为是儿童语言发展的关键期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788795" y="2418638"/>
            <a:ext cx="1410876" cy="266700"/>
          </a:xfrm>
          <a:prstGeom prst="rect">
            <a:avLst/>
          </a:prstGeom>
          <a:solidFill>
            <a:srgbClr val="F49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5" name="图片 14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32" name="TextBox 27"/>
          <p:cNvSpPr txBox="1"/>
          <p:nvPr/>
        </p:nvSpPr>
        <p:spPr>
          <a:xfrm>
            <a:off x="327545" y="1389201"/>
            <a:ext cx="914400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第三节  国内外</a:t>
            </a:r>
            <a:r>
              <a:rPr lang="en-US" altLang="zh-CN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岁婴幼儿语言发展的最新研究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27545" y="910572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5" grpId="0"/>
      <p:bldP spid="26" grpId="0"/>
      <p:bldP spid="27" grpId="0" bldLvl="0" animBg="1"/>
      <p:bldP spid="32" grpId="0"/>
      <p:bldP spid="33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194435" y="2389331"/>
            <a:ext cx="6731000" cy="4106545"/>
          </a:xfrm>
          <a:prstGeom prst="rect">
            <a:avLst/>
          </a:prstGeom>
          <a:noFill/>
          <a:ln w="57150">
            <a:solidFill>
              <a:srgbClr val="F49B2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9AAF8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FB172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 rot="20700000">
            <a:off x="5846724" y="1936874"/>
            <a:ext cx="5768874" cy="3911194"/>
            <a:chOff x="5705" y="5389"/>
            <a:chExt cx="4898" cy="3321"/>
          </a:xfrm>
        </p:grpSpPr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705" y="5389"/>
              <a:ext cx="3261" cy="3321"/>
            </a:xfrm>
            <a:prstGeom prst="rect">
              <a:avLst/>
            </a:prstGeom>
          </p:spPr>
        </p:pic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702" y="5828"/>
              <a:ext cx="2901" cy="2348"/>
            </a:xfrm>
            <a:prstGeom prst="rect">
              <a:avLst/>
            </a:prstGeom>
          </p:spPr>
        </p:pic>
      </p:grpSp>
      <p:sp>
        <p:nvSpPr>
          <p:cNvPr id="25" name="TextBox 27"/>
          <p:cNvSpPr txBox="1"/>
          <p:nvPr/>
        </p:nvSpPr>
        <p:spPr>
          <a:xfrm>
            <a:off x="1788795" y="2781300"/>
            <a:ext cx="42767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 二、 语言发展的关键期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1788794" y="3580130"/>
            <a:ext cx="414798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0—1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岁是婴幼儿语言形成的准备期，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1—3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岁是语言形成期，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岁以后是语言发展期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defTabSz="1828165">
              <a:lnSpc>
                <a:spcPct val="150000"/>
              </a:lnSpc>
              <a:defRPr/>
            </a:pPr>
            <a:endParaRPr kumimoji="0" lang="en-US" altLang="zh-CN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我们要充分重视对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0—3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岁婴幼儿语言发展的教育。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788795" y="2418638"/>
            <a:ext cx="1410876" cy="266700"/>
          </a:xfrm>
          <a:prstGeom prst="rect">
            <a:avLst/>
          </a:prstGeom>
          <a:solidFill>
            <a:srgbClr val="F49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5" name="图片 14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32" name="TextBox 27"/>
          <p:cNvSpPr txBox="1"/>
          <p:nvPr/>
        </p:nvSpPr>
        <p:spPr>
          <a:xfrm>
            <a:off x="327545" y="1389201"/>
            <a:ext cx="914400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第三节  国内外</a:t>
            </a:r>
            <a:r>
              <a:rPr lang="en-US" altLang="zh-CN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0—3</a:t>
            </a:r>
            <a:r>
              <a:rPr lang="zh-CN" altLang="en-US" sz="2400" b="1" spc="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岁婴幼儿语言发展的最新研究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27545" y="910572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0783292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5" grpId="0"/>
      <p:bldP spid="26" grpId="0"/>
      <p:bldP spid="27" grpId="0" bldLvl="0" animBg="1"/>
      <p:bldP spid="32" grpId="0"/>
      <p:bldP spid="33" grpId="0" bldLvl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</TotalTime>
  <Words>851</Words>
  <Application>Microsoft Office PowerPoint</Application>
  <PresentationFormat>宽屏</PresentationFormat>
  <Paragraphs>97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Helvetica Light</vt:lpstr>
      <vt:lpstr>Montserrat Light</vt:lpstr>
      <vt:lpstr>Oswald</vt:lpstr>
      <vt:lpstr>等线</vt:lpstr>
      <vt:lpstr>等线 Light</vt:lpstr>
      <vt:lpstr>方正喵呜体</vt:lpstr>
      <vt:lpstr>方正细谭黑简体</vt:lpstr>
      <vt:lpstr>经典行书简</vt:lpstr>
      <vt:lpstr>宋体</vt:lpstr>
      <vt:lpstr>微软雅黑</vt:lpstr>
      <vt:lpstr>郑庆科黄油体Regular </vt:lpstr>
      <vt:lpstr>Arial</vt:lpstr>
      <vt:lpstr>Calibri</vt:lpstr>
      <vt:lpstr>Times New Roman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</dc:creator>
  <cp:keywords/>
  <dc:description>www.1ppt.com</dc:description>
  <cp:lastModifiedBy>余思洋</cp:lastModifiedBy>
  <cp:revision>31</cp:revision>
  <dcterms:created xsi:type="dcterms:W3CDTF">2018-08-18T05:24:05Z</dcterms:created>
  <dcterms:modified xsi:type="dcterms:W3CDTF">2020-09-01T06:09:39Z</dcterms:modified>
</cp:coreProperties>
</file>