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3.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4.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5.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286" r:id="rId2"/>
    <p:sldId id="291" r:id="rId3"/>
    <p:sldId id="327" r:id="rId4"/>
    <p:sldId id="1176" r:id="rId5"/>
    <p:sldId id="328" r:id="rId6"/>
    <p:sldId id="329" r:id="rId7"/>
    <p:sldId id="299" r:id="rId8"/>
    <p:sldId id="506" r:id="rId9"/>
    <p:sldId id="1178" r:id="rId10"/>
    <p:sldId id="1136" r:id="rId11"/>
    <p:sldId id="1181" r:id="rId12"/>
    <p:sldId id="1182" r:id="rId13"/>
    <p:sldId id="1183" r:id="rId14"/>
    <p:sldId id="1184" r:id="rId15"/>
    <p:sldId id="1185" r:id="rId16"/>
    <p:sldId id="1186" r:id="rId17"/>
    <p:sldId id="1187" r:id="rId18"/>
    <p:sldId id="1188" r:id="rId19"/>
    <p:sldId id="1189" r:id="rId20"/>
    <p:sldId id="1179" r:id="rId21"/>
    <p:sldId id="1180" r:id="rId22"/>
    <p:sldId id="1192" r:id="rId23"/>
    <p:sldId id="1195" r:id="rId24"/>
    <p:sldId id="1193" r:id="rId25"/>
    <p:sldId id="1194" r:id="rId26"/>
    <p:sldId id="1190" r:id="rId27"/>
    <p:sldId id="1198" r:id="rId28"/>
    <p:sldId id="1199" r:id="rId29"/>
    <p:sldId id="1196" r:id="rId30"/>
    <p:sldId id="1200" r:id="rId31"/>
    <p:sldId id="1201" r:id="rId32"/>
    <p:sldId id="1197" r:id="rId33"/>
    <p:sldId id="1203" r:id="rId34"/>
    <p:sldId id="1204" r:id="rId35"/>
    <p:sldId id="1205" r:id="rId36"/>
    <p:sldId id="1206" r:id="rId37"/>
    <p:sldId id="1207" r:id="rId38"/>
    <p:sldId id="1208" r:id="rId39"/>
    <p:sldId id="1209" r:id="rId40"/>
    <p:sldId id="1211" r:id="rId41"/>
    <p:sldId id="1212" r:id="rId42"/>
    <p:sldId id="1213" r:id="rId43"/>
    <p:sldId id="1214" r:id="rId44"/>
    <p:sldId id="1215" r:id="rId45"/>
    <p:sldId id="1216" r:id="rId46"/>
    <p:sldId id="1217" r:id="rId47"/>
    <p:sldId id="1218" r:id="rId48"/>
    <p:sldId id="1093" r:id="rId49"/>
    <p:sldId id="503" r:id="rId50"/>
    <p:sldId id="504" r:id="rId51"/>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18C47"/>
    <a:srgbClr val="74C8C7"/>
    <a:srgbClr val="E48958"/>
    <a:srgbClr val="26A09D"/>
    <a:srgbClr val="DC7C2A"/>
    <a:srgbClr val="EAA57C"/>
    <a:srgbClr val="FCEFE5"/>
    <a:srgbClr val="EEB78F"/>
    <a:srgbClr val="F7DBC5"/>
    <a:srgbClr val="F1C0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5492061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2858985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1350798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7</a:t>
            </a:fld>
            <a:endParaRPr lang="zh-CN" altLang="en-US"/>
          </a:p>
        </p:txBody>
      </p:sp>
    </p:spTree>
    <p:extLst>
      <p:ext uri="{BB962C8B-B14F-4D97-AF65-F5344CB8AC3E}">
        <p14:creationId xmlns:p14="http://schemas.microsoft.com/office/powerpoint/2010/main" val="1322683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15</a:t>
            </a:fld>
            <a:endParaRPr lang="zh-CN" altLang="en-US"/>
          </a:p>
        </p:txBody>
      </p:sp>
    </p:spTree>
    <p:extLst>
      <p:ext uri="{BB962C8B-B14F-4D97-AF65-F5344CB8AC3E}">
        <p14:creationId xmlns:p14="http://schemas.microsoft.com/office/powerpoint/2010/main" val="79080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33</a:t>
            </a:fld>
            <a:endParaRPr lang="zh-CN" altLang="en-US"/>
          </a:p>
        </p:txBody>
      </p:sp>
    </p:spTree>
    <p:extLst>
      <p:ext uri="{BB962C8B-B14F-4D97-AF65-F5344CB8AC3E}">
        <p14:creationId xmlns:p14="http://schemas.microsoft.com/office/powerpoint/2010/main" val="830756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39</a:t>
            </a:fld>
            <a:endParaRPr lang="zh-CN" altLang="en-US"/>
          </a:p>
        </p:txBody>
      </p:sp>
    </p:spTree>
    <p:extLst>
      <p:ext uri="{BB962C8B-B14F-4D97-AF65-F5344CB8AC3E}">
        <p14:creationId xmlns:p14="http://schemas.microsoft.com/office/powerpoint/2010/main" val="188088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50</a:t>
            </a:fld>
            <a:endParaRPr lang="zh-CN" altLang="en-US"/>
          </a:p>
        </p:txBody>
      </p:sp>
    </p:spTree>
    <p:extLst>
      <p:ext uri="{BB962C8B-B14F-4D97-AF65-F5344CB8AC3E}">
        <p14:creationId xmlns:p14="http://schemas.microsoft.com/office/powerpoint/2010/main" val="1034293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slideLayout" Target="../slideLayouts/slideLayout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s/_rels/slide11.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slideLayout" Target="../slideLayouts/slideLayout5.xml"/><Relationship Id="rId4" Type="http://schemas.openxmlformats.org/officeDocument/2006/relationships/tags" Target="../tags/tag8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0.xml"/><Relationship Id="rId1" Type="http://schemas.openxmlformats.org/officeDocument/2006/relationships/tags" Target="../tags/tag89.xml"/></Relationships>
</file>

<file path=ppt/slides/_rels/slide13.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image" Target="../media/image22.png"/><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image" Target="../media/image16.pn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notesSlide" Target="../notesSlides/notesSlide3.xml"/><Relationship Id="rId5" Type="http://schemas.openxmlformats.org/officeDocument/2006/relationships/tags" Target="../tags/tag99.xml"/><Relationship Id="rId10" Type="http://schemas.openxmlformats.org/officeDocument/2006/relationships/slideLayout" Target="../slideLayouts/slideLayout9.xml"/><Relationship Id="rId4" Type="http://schemas.openxmlformats.org/officeDocument/2006/relationships/tags" Target="../tags/tag98.xml"/><Relationship Id="rId9" Type="http://schemas.openxmlformats.org/officeDocument/2006/relationships/tags" Target="../tags/tag103.xml"/></Relationships>
</file>

<file path=ppt/slides/_rels/slide16.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Layout" Target="../slideLayouts/slideLayout5.xml"/><Relationship Id="rId4" Type="http://schemas.openxmlformats.org/officeDocument/2006/relationships/tags" Target="../tags/tag111.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tags" Target="../tags/tag119.xml"/><Relationship Id="rId3" Type="http://schemas.openxmlformats.org/officeDocument/2006/relationships/tags" Target="../tags/tag114.xml"/><Relationship Id="rId7" Type="http://schemas.openxmlformats.org/officeDocument/2006/relationships/tags" Target="../tags/tag118.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5" Type="http://schemas.openxmlformats.org/officeDocument/2006/relationships/tags" Target="../tags/tag116.xml"/><Relationship Id="rId10" Type="http://schemas.openxmlformats.org/officeDocument/2006/relationships/slideLayout" Target="../slideLayouts/slideLayout5.xml"/><Relationship Id="rId4" Type="http://schemas.openxmlformats.org/officeDocument/2006/relationships/tags" Target="../tags/tag115.xml"/><Relationship Id="rId9" Type="http://schemas.openxmlformats.org/officeDocument/2006/relationships/tags" Target="../tags/tag120.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slideLayout" Target="../slideLayouts/slideLayout5.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s>
</file>

<file path=ppt/slides/_rels/slide25.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slideLayout" Target="../slideLayouts/slideLayout5.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35.xml"/><Relationship Id="rId7" Type="http://schemas.openxmlformats.org/officeDocument/2006/relationships/tags" Target="../tags/tag139.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s>
</file>

<file path=ppt/slides/_rels/slide28.xml.rels><?xml version="1.0" encoding="UTF-8" standalone="yes"?>
<Relationships xmlns="http://schemas.openxmlformats.org/package/2006/relationships"><Relationship Id="rId3" Type="http://schemas.openxmlformats.org/officeDocument/2006/relationships/tags" Target="../tags/tag142.xml"/><Relationship Id="rId7" Type="http://schemas.openxmlformats.org/officeDocument/2006/relationships/slideLayout" Target="../slideLayouts/slideLayout5.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s>
</file>

<file path=ppt/slides/_rels/slide29.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slideLayout" Target="../slideLayouts/slideLayout5.xml"/><Relationship Id="rId3" Type="http://schemas.openxmlformats.org/officeDocument/2006/relationships/tags" Target="../tags/tag148.xml"/><Relationship Id="rId7" Type="http://schemas.openxmlformats.org/officeDocument/2006/relationships/tags" Target="../tags/tag152.xml"/><Relationship Id="rId12" Type="http://schemas.openxmlformats.org/officeDocument/2006/relationships/tags" Target="../tags/tag157.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0" Type="http://schemas.openxmlformats.org/officeDocument/2006/relationships/tags" Target="../tags/tag155.xml"/><Relationship Id="rId4" Type="http://schemas.openxmlformats.org/officeDocument/2006/relationships/tags" Target="../tags/tag149.xml"/><Relationship Id="rId9" Type="http://schemas.openxmlformats.org/officeDocument/2006/relationships/tags" Target="../tags/tag154.xml"/></Relationships>
</file>

<file path=ppt/slides/_rels/slide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8.xml"/></Relationships>
</file>

<file path=ppt/slides/_rels/slide31.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tags" Target="../tags/tag170.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5" Type="http://schemas.openxmlformats.org/officeDocument/2006/relationships/image" Target="../media/image26.jpeg"/><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image" Target="../media/image28.png"/><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image" Target="../media/image16.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notesSlide" Target="../notesSlides/notesSlide4.xml"/><Relationship Id="rId5" Type="http://schemas.openxmlformats.org/officeDocument/2006/relationships/tags" Target="../tags/tag176.xml"/><Relationship Id="rId10" Type="http://schemas.openxmlformats.org/officeDocument/2006/relationships/slideLayout" Target="../slideLayouts/slideLayout9.xml"/><Relationship Id="rId4" Type="http://schemas.openxmlformats.org/officeDocument/2006/relationships/tags" Target="../tags/tag175.xml"/><Relationship Id="rId9" Type="http://schemas.openxmlformats.org/officeDocument/2006/relationships/tags" Target="../tags/tag180.xml"/></Relationships>
</file>

<file path=ppt/slides/_rels/slide34.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4"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4.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18" Type="http://schemas.openxmlformats.org/officeDocument/2006/relationships/tags" Target="../tags/tag202.xml"/><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tags" Target="../tags/tag196.xml"/><Relationship Id="rId17" Type="http://schemas.openxmlformats.org/officeDocument/2006/relationships/tags" Target="../tags/tag201.xml"/><Relationship Id="rId2" Type="http://schemas.openxmlformats.org/officeDocument/2006/relationships/tags" Target="../tags/tag186.xml"/><Relationship Id="rId16" Type="http://schemas.openxmlformats.org/officeDocument/2006/relationships/tags" Target="../tags/tag200.xml"/><Relationship Id="rId20" Type="http://schemas.openxmlformats.org/officeDocument/2006/relationships/image" Target="../media/image30.jpeg"/><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5" Type="http://schemas.openxmlformats.org/officeDocument/2006/relationships/tags" Target="../tags/tag189.xml"/><Relationship Id="rId15" Type="http://schemas.openxmlformats.org/officeDocument/2006/relationships/tags" Target="../tags/tag199.xml"/><Relationship Id="rId10" Type="http://schemas.openxmlformats.org/officeDocument/2006/relationships/tags" Target="../tags/tag194.xml"/><Relationship Id="rId19" Type="http://schemas.openxmlformats.org/officeDocument/2006/relationships/slideLayout" Target="../slideLayouts/slideLayout5.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tags" Target="../tags/tag198.xml"/></Relationships>
</file>

<file path=ppt/slides/_rels/slide38.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tags" Target="../tags/tag214.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5" Type="http://schemas.openxmlformats.org/officeDocument/2006/relationships/tags" Target="../tags/tag207.xml"/><Relationship Id="rId10" Type="http://schemas.openxmlformats.org/officeDocument/2006/relationships/tags" Target="../tags/tag212.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image" Target="../media/image31.png"/><Relationship Id="rId3" Type="http://schemas.openxmlformats.org/officeDocument/2006/relationships/tags" Target="../tags/tag218.xml"/><Relationship Id="rId7" Type="http://schemas.openxmlformats.org/officeDocument/2006/relationships/tags" Target="../tags/tag222.xml"/><Relationship Id="rId12" Type="http://schemas.openxmlformats.org/officeDocument/2006/relationships/image" Target="../media/image16.png"/><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notesSlide" Target="../notesSlides/notesSlide5.xml"/><Relationship Id="rId5" Type="http://schemas.openxmlformats.org/officeDocument/2006/relationships/tags" Target="../tags/tag220.xml"/><Relationship Id="rId10" Type="http://schemas.openxmlformats.org/officeDocument/2006/relationships/slideLayout" Target="../slideLayouts/slideLayout9.xml"/><Relationship Id="rId4" Type="http://schemas.openxmlformats.org/officeDocument/2006/relationships/tags" Target="../tags/tag219.xml"/><Relationship Id="rId9" Type="http://schemas.openxmlformats.org/officeDocument/2006/relationships/tags" Target="../tags/tag224.xml"/></Relationships>
</file>

<file path=ppt/slides/_rels/slide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26.xml"/><Relationship Id="rId1" Type="http://schemas.openxmlformats.org/officeDocument/2006/relationships/tags" Target="../tags/tag225.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4"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230.xml"/></Relationships>
</file>

<file path=ppt/slides/_rels/slide44.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slideLayout" Target="../slideLayouts/slideLayout5.xml"/><Relationship Id="rId2" Type="http://schemas.openxmlformats.org/officeDocument/2006/relationships/tags" Target="../tags/tag232.xml"/><Relationship Id="rId16" Type="http://schemas.openxmlformats.org/officeDocument/2006/relationships/tags" Target="../tags/tag246.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5" Type="http://schemas.openxmlformats.org/officeDocument/2006/relationships/tags" Target="../tags/tag235.xml"/><Relationship Id="rId15" Type="http://schemas.openxmlformats.org/officeDocument/2006/relationships/tags" Target="../tags/tag245.xml"/><Relationship Id="rId10" Type="http://schemas.openxmlformats.org/officeDocument/2006/relationships/tags" Target="../tags/tag240.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47.xml"/></Relationships>
</file>

<file path=ppt/slides/_rels/slide46.xml.rels><?xml version="1.0" encoding="UTF-8" standalone="yes"?>
<Relationships xmlns="http://schemas.openxmlformats.org/package/2006/relationships"><Relationship Id="rId8" Type="http://schemas.openxmlformats.org/officeDocument/2006/relationships/tags" Target="../tags/tag255.xml"/><Relationship Id="rId3" Type="http://schemas.openxmlformats.org/officeDocument/2006/relationships/tags" Target="../tags/tag250.xml"/><Relationship Id="rId7" Type="http://schemas.openxmlformats.org/officeDocument/2006/relationships/tags" Target="../tags/tag254.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slideLayout" Target="../slideLayouts/slideLayout5.xml"/><Relationship Id="rId5" Type="http://schemas.openxmlformats.org/officeDocument/2006/relationships/tags" Target="../tags/tag252.xml"/><Relationship Id="rId10" Type="http://schemas.openxmlformats.org/officeDocument/2006/relationships/tags" Target="../tags/tag257.xml"/><Relationship Id="rId4" Type="http://schemas.openxmlformats.org/officeDocument/2006/relationships/tags" Target="../tags/tag251.xml"/><Relationship Id="rId9" Type="http://schemas.openxmlformats.org/officeDocument/2006/relationships/tags" Target="../tags/tag256.xml"/></Relationships>
</file>

<file path=ppt/slides/_rels/slide47.xml.rels><?xml version="1.0" encoding="UTF-8" standalone="yes"?>
<Relationships xmlns="http://schemas.openxmlformats.org/package/2006/relationships"><Relationship Id="rId8" Type="http://schemas.openxmlformats.org/officeDocument/2006/relationships/tags" Target="../tags/tag265.xml"/><Relationship Id="rId3" Type="http://schemas.openxmlformats.org/officeDocument/2006/relationships/tags" Target="../tags/tag260.xml"/><Relationship Id="rId7" Type="http://schemas.openxmlformats.org/officeDocument/2006/relationships/tags" Target="../tags/tag264.xml"/><Relationship Id="rId12" Type="http://schemas.openxmlformats.org/officeDocument/2006/relationships/image" Target="../media/image34.png"/><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slideLayout" Target="../slideLayouts/slideLayout5.xml"/><Relationship Id="rId5" Type="http://schemas.openxmlformats.org/officeDocument/2006/relationships/tags" Target="../tags/tag262.xml"/><Relationship Id="rId10" Type="http://schemas.openxmlformats.org/officeDocument/2006/relationships/tags" Target="../tags/tag267.xml"/><Relationship Id="rId4" Type="http://schemas.openxmlformats.org/officeDocument/2006/relationships/tags" Target="../tags/tag261.xml"/><Relationship Id="rId9" Type="http://schemas.openxmlformats.org/officeDocument/2006/relationships/tags" Target="../tags/tag266.xml"/></Relationships>
</file>

<file path=ppt/slides/_rels/slide48.xml.rels><?xml version="1.0" encoding="UTF-8" standalone="yes"?>
<Relationships xmlns="http://schemas.openxmlformats.org/package/2006/relationships"><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image" Target="../media/image13.png"/><Relationship Id="rId3" Type="http://schemas.openxmlformats.org/officeDocument/2006/relationships/tags" Target="../tags/tag48.xml"/><Relationship Id="rId21" Type="http://schemas.openxmlformats.org/officeDocument/2006/relationships/tags" Target="../tags/tag66.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slideLayout" Target="../slideLayouts/slideLayout5.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10" Type="http://schemas.openxmlformats.org/officeDocument/2006/relationships/tags" Target="../tags/tag55.xml"/><Relationship Id="rId19" Type="http://schemas.openxmlformats.org/officeDocument/2006/relationships/tags" Target="../tags/tag64.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s>
</file>

<file path=ppt/slides/_rels/slide7.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image" Target="../media/image20.png"/><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media/image16.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notesSlide" Target="../notesSlides/notesSlide2.xml"/><Relationship Id="rId5" Type="http://schemas.openxmlformats.org/officeDocument/2006/relationships/tags" Target="../tags/tag74.xml"/><Relationship Id="rId10" Type="http://schemas.openxmlformats.org/officeDocument/2006/relationships/slideLayout" Target="../slideLayouts/slideLayout9.xml"/><Relationship Id="rId4" Type="http://schemas.openxmlformats.org/officeDocument/2006/relationships/tags" Target="../tags/tag73.xml"/><Relationship Id="rId9" Type="http://schemas.openxmlformats.org/officeDocument/2006/relationships/tags" Target="../tags/tag78.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3446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559935" cy="445135"/>
          </a:xfrm>
          <a:prstGeom prst="rect">
            <a:avLst/>
          </a:prstGeom>
          <a:noFill/>
        </p:spPr>
        <p:txBody>
          <a:bodyPr wrap="square">
            <a:spAutoFit/>
          </a:bodyPr>
          <a:lstStyle/>
          <a:p>
            <a:pPr algn="l"/>
            <a:r>
              <a:rPr lang="zh-CN" altLang="en-US" sz="2300" b="1" dirty="0">
                <a:solidFill>
                  <a:srgbClr val="E18C47"/>
                </a:solidFill>
                <a:cs typeface="+mn-ea"/>
                <a:sym typeface="+mn-lt"/>
              </a:rPr>
              <a:t>一、影响婴儿生长发育的因素</a:t>
            </a:r>
          </a:p>
        </p:txBody>
      </p:sp>
      <p:sp>
        <p:nvSpPr>
          <p:cNvPr id="17" name="矩形: 圆角 16"/>
          <p:cNvSpPr/>
          <p:nvPr>
            <p:custDataLst>
              <p:tags r:id="rId3"/>
            </p:custDataLst>
          </p:nvPr>
        </p:nvSpPr>
        <p:spPr>
          <a:xfrm>
            <a:off x="6428740" y="2040890"/>
            <a:ext cx="4451985" cy="371221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custDataLst>
              <p:tags r:id="rId4"/>
            </p:custDataLst>
          </p:nvPr>
        </p:nvSpPr>
        <p:spPr>
          <a:xfrm>
            <a:off x="1364615" y="2040890"/>
            <a:ext cx="4451985" cy="371221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custDataLst>
              <p:tags r:id="rId5"/>
            </p:custDataLst>
          </p:nvPr>
        </p:nvSpPr>
        <p:spPr>
          <a:xfrm>
            <a:off x="1536700" y="2294890"/>
            <a:ext cx="4093845"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遗传因素</a:t>
            </a:r>
          </a:p>
          <a:p>
            <a:pPr indent="0" algn="just" fontAlgn="auto">
              <a:lnSpc>
                <a:spcPct val="160000"/>
              </a:lnSpc>
              <a:buClrTx/>
              <a:buSzTx/>
              <a:buFontTx/>
            </a:pPr>
            <a:r>
              <a:rPr lang="zh-CN" altLang="en-US" dirty="0">
                <a:solidFill>
                  <a:schemeClr val="bg1"/>
                </a:solidFill>
                <a:cs typeface="+mn-ea"/>
              </a:rPr>
              <a:t>细胞染色体所载基因是决定遗传的物质基础，同时也决定着婴儿的生长轨迹。家族的遗传信息对子代的影响深远。</a:t>
            </a:r>
          </a:p>
        </p:txBody>
      </p:sp>
      <p:sp>
        <p:nvSpPr>
          <p:cNvPr id="3" name="文本框 2"/>
          <p:cNvSpPr txBox="1"/>
          <p:nvPr>
            <p:custDataLst>
              <p:tags r:id="rId6"/>
            </p:custDataLst>
          </p:nvPr>
        </p:nvSpPr>
        <p:spPr>
          <a:xfrm>
            <a:off x="6612890" y="2294890"/>
            <a:ext cx="410337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环境因素</a:t>
            </a:r>
          </a:p>
          <a:p>
            <a:pPr indent="0" algn="just" fontAlgn="auto">
              <a:lnSpc>
                <a:spcPct val="160000"/>
              </a:lnSpc>
              <a:buClrTx/>
              <a:buSzTx/>
              <a:buFontTx/>
            </a:pPr>
            <a:r>
              <a:rPr lang="zh-CN" altLang="en-US" dirty="0">
                <a:solidFill>
                  <a:schemeClr val="tx1">
                    <a:lumMod val="85000"/>
                    <a:lumOff val="15000"/>
                  </a:schemeClr>
                </a:solidFill>
                <a:cs typeface="+mn-ea"/>
              </a:rPr>
              <a:t>影响婴儿生长的环境因素：客观生活条件和主观家庭养育环境。客观生活条件是指阳光、空气、清洁水源、良好居住条件等。主观家庭养育环境包括家庭氛围、饮食习惯、行为习惯、体育锻炼习惯、家庭养育方式等。</a:t>
            </a:r>
            <a:endParaRPr lang="en-US" altLang="zh-CN" dirty="0">
              <a:solidFill>
                <a:schemeClr val="tx1">
                  <a:lumMod val="85000"/>
                  <a:lumOff val="15000"/>
                </a:schemeClr>
              </a:solidFill>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428740" y="1326515"/>
            <a:ext cx="4451985" cy="3769360"/>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custDataLst>
              <p:tags r:id="rId2"/>
            </p:custDataLst>
          </p:nvPr>
        </p:nvSpPr>
        <p:spPr>
          <a:xfrm>
            <a:off x="1364615" y="1326515"/>
            <a:ext cx="4451985" cy="376936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custDataLst>
              <p:tags r:id="rId3"/>
            </p:custDataLst>
          </p:nvPr>
        </p:nvSpPr>
        <p:spPr>
          <a:xfrm>
            <a:off x="1536700" y="1580515"/>
            <a:ext cx="4093845"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（三） 营养因素</a:t>
            </a:r>
          </a:p>
          <a:p>
            <a:pPr indent="0" algn="just" fontAlgn="auto">
              <a:lnSpc>
                <a:spcPct val="160000"/>
              </a:lnSpc>
              <a:buClrTx/>
              <a:buSzTx/>
              <a:buFontTx/>
            </a:pPr>
            <a:r>
              <a:rPr lang="zh-CN" altLang="en-US" dirty="0">
                <a:solidFill>
                  <a:schemeClr val="bg1"/>
                </a:solidFill>
                <a:cs typeface="+mn-ea"/>
              </a:rPr>
              <a:t>对于6个月以内的婴儿，要尽可能进行母乳喂养，纯母乳喂养的婴儿不需要添加其他液体食物。当婴儿满6个月时，照护者应开始为其添加辅食，辅食添加的形式应遵循泥—沫—碎的过程，应该采取少量多次的形式。</a:t>
            </a:r>
            <a:endParaRPr lang="en-US" altLang="zh-CN" dirty="0">
              <a:solidFill>
                <a:schemeClr val="bg1"/>
              </a:solidFill>
              <a:cs typeface="+mn-ea"/>
            </a:endParaRPr>
          </a:p>
        </p:txBody>
      </p:sp>
      <p:sp>
        <p:nvSpPr>
          <p:cNvPr id="3" name="文本框 2"/>
          <p:cNvSpPr txBox="1"/>
          <p:nvPr>
            <p:custDataLst>
              <p:tags r:id="rId4"/>
            </p:custDataLst>
          </p:nvPr>
        </p:nvSpPr>
        <p:spPr>
          <a:xfrm>
            <a:off x="6612890" y="1580515"/>
            <a:ext cx="410337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（四） 疾病因素</a:t>
            </a:r>
          </a:p>
          <a:p>
            <a:pPr indent="0" algn="just" fontAlgn="auto">
              <a:lnSpc>
                <a:spcPct val="160000"/>
              </a:lnSpc>
              <a:buClrTx/>
              <a:buSzTx/>
              <a:buFontTx/>
            </a:pPr>
            <a:r>
              <a:rPr lang="zh-CN" altLang="en-US" dirty="0">
                <a:solidFill>
                  <a:schemeClr val="tx1">
                    <a:lumMod val="85000"/>
                    <a:lumOff val="15000"/>
                  </a:schemeClr>
                </a:solidFill>
                <a:cs typeface="+mn-ea"/>
              </a:rPr>
              <a:t>在照料婴儿时，要对疾病的危害程度进行分级处理，优先处理急症及其并发症，随后处理同儿童发育里程碑相关的问题，最后处理一般性问题，如正畸、矫形等。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custDataLst>
              <p:tags r:id="rId1"/>
            </p:custDataLst>
          </p:nvPr>
        </p:nvSpPr>
        <p:spPr>
          <a:xfrm>
            <a:off x="1364615" y="1326515"/>
            <a:ext cx="9518650" cy="258826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custDataLst>
              <p:tags r:id="rId2"/>
            </p:custDataLst>
          </p:nvPr>
        </p:nvSpPr>
        <p:spPr>
          <a:xfrm>
            <a:off x="1669415" y="1580515"/>
            <a:ext cx="8837930"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（五） 意外伤害</a:t>
            </a:r>
          </a:p>
          <a:p>
            <a:pPr indent="0" algn="just" fontAlgn="auto">
              <a:lnSpc>
                <a:spcPct val="160000"/>
              </a:lnSpc>
              <a:buClrTx/>
              <a:buSzTx/>
              <a:buFontTx/>
            </a:pPr>
            <a:r>
              <a:rPr lang="zh-CN" altLang="en-US" dirty="0">
                <a:solidFill>
                  <a:schemeClr val="bg1"/>
                </a:solidFill>
                <a:cs typeface="+mn-ea"/>
              </a:rPr>
              <a:t>婴儿对于距离、空间、温度、高度等方面的把控能力较弱，如坠床、锐器伤害、窒息、夹伤、高空坠物砸伤等都是极易出现的。特别是婴儿非常喜欢探索家中的各种事物，如带孔的插座、洗衣机等，这样也非常容易发生危险。</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55175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5150485" cy="445135"/>
          </a:xfrm>
          <a:prstGeom prst="rect">
            <a:avLst/>
          </a:prstGeom>
          <a:noFill/>
        </p:spPr>
        <p:txBody>
          <a:bodyPr wrap="square">
            <a:spAutoFit/>
          </a:bodyPr>
          <a:lstStyle/>
          <a:p>
            <a:pPr algn="l"/>
            <a:r>
              <a:rPr lang="zh-CN" altLang="en-US" sz="2300" b="1" dirty="0">
                <a:solidFill>
                  <a:srgbClr val="E18C47"/>
                </a:solidFill>
                <a:cs typeface="+mn-ea"/>
                <a:sym typeface="+mn-lt"/>
              </a:rPr>
              <a:t>二、生命早期健康理论与儿童早期发展</a:t>
            </a:r>
          </a:p>
        </p:txBody>
      </p:sp>
      <p:sp>
        <p:nvSpPr>
          <p:cNvPr id="2" name="文本框 1"/>
          <p:cNvSpPr txBox="1"/>
          <p:nvPr>
            <p:custDataLst>
              <p:tags r:id="rId3"/>
            </p:custDataLst>
          </p:nvPr>
        </p:nvSpPr>
        <p:spPr>
          <a:xfrm>
            <a:off x="1151255" y="1720850"/>
            <a:ext cx="1001585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体格发育和心理发展是婴儿成长发展的两条主线，也是照护者促进婴儿身心全面健康发展的共同基础。</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提起都哈理论，大家并不陌生，意指“健康和疾病的发育起源”学说。早在1995年，巴克就提出了“成人疾病的胎儿起源”假说，即著名的“巴克假说”。这一假说认为胎儿在孕晚期的营养不良，会影响到胎儿的生长发育，进而增加其成年后冠心病的罹患率。同时研究表明，胎儿的低出生体重同日后罹患代谢综合征的风险密切相关，因此渐渐过渡到“健康和疾病的发育起源”学说。</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149350"/>
            <a:ext cx="10015855" cy="31610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随后，生命最初的1 000天概念出现，即胎儿期和出生后的2年，是儿童早期不良干预的“窗口期”，这提醒人们不断地重视胎儿期的营养和出生后的养育问题。2010年4月在纽约召开的儿童早期营养国际高层会议，一致认可母亲和儿童是改善全球营养的关键，提出了要在全球推动以改善婴幼儿为目的的“1 000天行动”。</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儿童早期发展是指儿童的早期学习和教育，目的是保护儿童生存、生长、发育的权利，包括认知、情感和社会潜能的发展。</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0—1岁婴儿病理生理特点</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163456_坐着抱着奶瓶喝奶的尿不湿小婴儿宝宝（企业商用）"/>
          <p:cNvPicPr>
            <a:picLocks noChangeAspect="1"/>
          </p:cNvPicPr>
          <p:nvPr/>
        </p:nvPicPr>
        <p:blipFill>
          <a:blip r:embed="rId13"/>
          <a:stretch>
            <a:fillRect/>
          </a:stretch>
        </p:blipFill>
        <p:spPr>
          <a:xfrm>
            <a:off x="889000" y="3204845"/>
            <a:ext cx="3742690" cy="37426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1820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217545" cy="445135"/>
          </a:xfrm>
          <a:prstGeom prst="rect">
            <a:avLst/>
          </a:prstGeom>
          <a:noFill/>
        </p:spPr>
        <p:txBody>
          <a:bodyPr wrap="square">
            <a:spAutoFit/>
          </a:bodyPr>
          <a:lstStyle/>
          <a:p>
            <a:pPr algn="l"/>
            <a:r>
              <a:rPr lang="zh-CN" altLang="en-US" sz="2300" b="1" dirty="0">
                <a:solidFill>
                  <a:srgbClr val="E18C47"/>
                </a:solidFill>
                <a:cs typeface="+mn-ea"/>
                <a:sym typeface="+mn-lt"/>
              </a:rPr>
              <a:t>一、体格生长常用指标</a:t>
            </a:r>
          </a:p>
        </p:txBody>
      </p:sp>
      <p:sp>
        <p:nvSpPr>
          <p:cNvPr id="2" name="文本框 1"/>
          <p:cNvSpPr txBox="1"/>
          <p:nvPr>
            <p:custDataLst>
              <p:tags r:id="rId3"/>
            </p:custDataLst>
          </p:nvPr>
        </p:nvSpPr>
        <p:spPr>
          <a:xfrm>
            <a:off x="1151255" y="1720850"/>
            <a:ext cx="1001585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体重</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体重是身体各部重量的总和，是反映营养状况最常用的指标。临床输液量、给药量也常根据体重计算。</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婴儿的体重可用以下公式推算。</a:t>
            </a:r>
          </a:p>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前半年：体重（千克）=出生体重（千克）+月龄×7</a:t>
            </a:r>
          </a:p>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后半年：体重（千克）=出生体重（千克）+ 6×0.7 +（月龄—6）×0.4</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身长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婴儿的身高，称为身长，是指从头顶到足底的长度。身长的增长规律和体重一样，月龄越小增长越快，出生时平均为50厘米。</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身长为身体的全长，包括头部、脊柱、下肢的长度。</a:t>
            </a:r>
          </a:p>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上、下部量：</a:t>
            </a:r>
            <a:r>
              <a:rPr lang="zh-CN" altLang="en-US" sz="1900" dirty="0">
                <a:solidFill>
                  <a:schemeClr val="bg2">
                    <a:lumMod val="25000"/>
                  </a:schemeClr>
                </a:solidFill>
                <a:latin typeface="微软雅黑" panose="020B0503020204020204" charset="-122"/>
                <a:ea typeface="微软雅黑" panose="020B0503020204020204" charset="-122"/>
              </a:rPr>
              <a:t>从头顶到耻骨联合上缘的长度称为上部量，表示头及脊椎的长度；自耻骨联合上缘至足底的长度为下部量，代表下肢长骨的生长。</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255" y="1012190"/>
            <a:ext cx="9991090" cy="37807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头围</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头围反映脑和颅骨的发育程度。出生时平均为34厘米，前半年增长很快，约增加8厘米，后半年约增加4厘米。1岁时平均约为46厘米。大脑发育不全时头围常偏小；头围过大时应注意有无脑积水。</a:t>
            </a:r>
          </a:p>
          <a:p>
            <a:pPr indent="504190" algn="just" fontAlgn="auto">
              <a:lnSpc>
                <a:spcPct val="175000"/>
              </a:lnSpc>
              <a:buClrTx/>
              <a:buSzTx/>
              <a:buFontTx/>
              <a:buNone/>
            </a:pPr>
            <a:r>
              <a:rPr lang="zh-CN" altLang="en-US" sz="2100" b="1" dirty="0">
                <a:solidFill>
                  <a:schemeClr val="tx1">
                    <a:lumMod val="85000"/>
                    <a:lumOff val="15000"/>
                  </a:schemeClr>
                </a:solidFill>
                <a:cs typeface="+mn-ea"/>
              </a:rPr>
              <a:t>（四） 胸围</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胸围反映胸廓、胸背肌肉、皮下脂肪及肺的发育程度。婴儿期头围大于胸围，1岁时胸围与头围大致相等。营养差者胸围小。显著的胸部畸形见于佝偻病、肺气肿和心脏病等。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544703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5425440" cy="445135"/>
          </a:xfrm>
          <a:prstGeom prst="rect">
            <a:avLst/>
          </a:prstGeom>
          <a:noFill/>
        </p:spPr>
        <p:txBody>
          <a:bodyPr wrap="square">
            <a:spAutoFit/>
          </a:bodyPr>
          <a:lstStyle/>
          <a:p>
            <a:pPr algn="l"/>
            <a:r>
              <a:rPr lang="zh-CN" altLang="en-US" sz="2300" b="1" dirty="0">
                <a:solidFill>
                  <a:srgbClr val="E18C47"/>
                </a:solidFill>
                <a:cs typeface="+mn-ea"/>
                <a:sym typeface="+mn-lt"/>
              </a:rPr>
              <a:t>二、与体格生长有关的其他系统的发育</a:t>
            </a:r>
          </a:p>
        </p:txBody>
      </p:sp>
      <p:sp>
        <p:nvSpPr>
          <p:cNvPr id="7" name="矩形: 圆角 6"/>
          <p:cNvSpPr/>
          <p:nvPr>
            <p:custDataLst>
              <p:tags r:id="rId3"/>
            </p:custDataLst>
          </p:nvPr>
        </p:nvSpPr>
        <p:spPr>
          <a:xfrm>
            <a:off x="1364615" y="2040890"/>
            <a:ext cx="9551035" cy="330200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custDataLst>
              <p:tags r:id="rId4"/>
            </p:custDataLst>
          </p:nvPr>
        </p:nvSpPr>
        <p:spPr>
          <a:xfrm>
            <a:off x="1607185" y="2294890"/>
            <a:ext cx="901827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颅骨的发育</a:t>
            </a:r>
          </a:p>
          <a:p>
            <a:pPr indent="0" algn="just" fontAlgn="auto">
              <a:lnSpc>
                <a:spcPct val="160000"/>
              </a:lnSpc>
              <a:buClrTx/>
              <a:buSzTx/>
              <a:buFontTx/>
            </a:pPr>
            <a:r>
              <a:rPr lang="zh-CN" altLang="en-US" dirty="0">
                <a:solidFill>
                  <a:schemeClr val="bg1"/>
                </a:solidFill>
                <a:cs typeface="+mn-ea"/>
              </a:rPr>
              <a:t>后囟是两块顶骨和枕骨形成的三角形间隙，出生时有的已闭合或很小，一般生后6—8周即闭合。前囟为额骨和顶骨形成的菱形间隙，出生时1.5—2厘米（对边中点连线），前囟大小存在个体差异较大，其范围为0.6—3.6厘米。前囟在生后数月随头围增大而变大，6个月以后逐渐骨化而变小，直至1—1.5岁时闭合。骨缝在出生时可稍分开，至3—4个月时闭合。</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2" name="文本框 1"/>
          <p:cNvSpPr txBox="1"/>
          <p:nvPr>
            <p:custDataLst>
              <p:tags r:id="rId1"/>
            </p:custDataLst>
          </p:nvPr>
        </p:nvSpPr>
        <p:spPr>
          <a:xfrm>
            <a:off x="4877435" y="1637665"/>
            <a:ext cx="6675755" cy="341503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第十三章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a:t>
            </a:r>
            <a:r>
              <a:rPr sz="6000" b="1" dirty="0">
                <a:solidFill>
                  <a:srgbClr val="DC7C2A"/>
                </a:solidFill>
                <a:latin typeface="+mn-ea"/>
                <a:cs typeface="+mn-ea"/>
                <a:sym typeface="+mn-lt"/>
              </a:rPr>
              <a:t>0—1</a:t>
            </a:r>
            <a:r>
              <a:rPr sz="6000" b="1" dirty="0" smtClean="0">
                <a:solidFill>
                  <a:srgbClr val="DC7C2A"/>
                </a:solidFill>
                <a:latin typeface="+mn-ea"/>
                <a:cs typeface="+mn-ea"/>
                <a:sym typeface="+mn-lt"/>
              </a:rPr>
              <a:t>岁婴儿发展和评价</a:t>
            </a:r>
            <a:endParaRPr sz="6000" b="1" dirty="0">
              <a:solidFill>
                <a:srgbClr val="DC7C2A"/>
              </a:solidFill>
              <a:latin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4608830" y="1217930"/>
            <a:ext cx="3074035" cy="436689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050290" y="1217930"/>
            <a:ext cx="3135630" cy="436689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nvSpPr>
        <p:spPr>
          <a:xfrm>
            <a:off x="1222375" y="1290955"/>
            <a:ext cx="2804795" cy="41033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（二） 脊柱的发育</a:t>
            </a:r>
          </a:p>
          <a:p>
            <a:pPr indent="0" algn="just" fontAlgn="auto">
              <a:lnSpc>
                <a:spcPct val="160000"/>
              </a:lnSpc>
              <a:buClrTx/>
              <a:buSzTx/>
              <a:buFontTx/>
            </a:pPr>
            <a:r>
              <a:rPr lang="zh-CN" altLang="en-US" dirty="0">
                <a:solidFill>
                  <a:schemeClr val="bg1"/>
                </a:solidFill>
                <a:cs typeface="+mn-ea"/>
              </a:rPr>
              <a:t>新生儿的脊柱是直的，到3个月能抬头时，脊柱出现颈部前凸；到6个月会坐时，出现胸部脊柱后凸；到1岁后会行走时，出现腰部脊柱前凸，形成了脊柱的自然弯曲，以保持身体的平衡。</a:t>
            </a:r>
          </a:p>
        </p:txBody>
      </p:sp>
      <p:sp>
        <p:nvSpPr>
          <p:cNvPr id="3" name="文本框 2"/>
          <p:cNvSpPr txBox="1"/>
          <p:nvPr/>
        </p:nvSpPr>
        <p:spPr>
          <a:xfrm>
            <a:off x="4782820" y="1290955"/>
            <a:ext cx="2717165" cy="41033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（三） 骨化中心的出现</a:t>
            </a:r>
          </a:p>
          <a:p>
            <a:pPr indent="0" algn="just" fontAlgn="auto">
              <a:lnSpc>
                <a:spcPct val="160000"/>
              </a:lnSpc>
              <a:buClrTx/>
              <a:buSzTx/>
              <a:buFontTx/>
            </a:pPr>
            <a:r>
              <a:rPr lang="zh-CN" altLang="en-US" dirty="0">
                <a:solidFill>
                  <a:schemeClr val="tx1">
                    <a:lumMod val="85000"/>
                    <a:lumOff val="15000"/>
                  </a:schemeClr>
                </a:solidFill>
                <a:cs typeface="+mn-ea"/>
              </a:rPr>
              <a:t>足月婴儿出生时股骨远端和胫骨近端的骨骺已骨化。通常用腕骨骨骼的X线片观察其发育程度。正常婴儿在出生4—6个月后出现头骨及钩骨，因此婴儿1岁时在腕部已有2—3个骨化中心。</a:t>
            </a:r>
          </a:p>
        </p:txBody>
      </p:sp>
      <p:sp>
        <p:nvSpPr>
          <p:cNvPr id="2" name="矩形: 圆角 6"/>
          <p:cNvSpPr/>
          <p:nvPr/>
        </p:nvSpPr>
        <p:spPr>
          <a:xfrm>
            <a:off x="8070215" y="1217930"/>
            <a:ext cx="3135630" cy="436689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5" name="文本框 4"/>
          <p:cNvSpPr txBox="1"/>
          <p:nvPr/>
        </p:nvSpPr>
        <p:spPr>
          <a:xfrm>
            <a:off x="8242300" y="1290955"/>
            <a:ext cx="2804795"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（四） 牙齿的发育</a:t>
            </a:r>
          </a:p>
          <a:p>
            <a:pPr indent="0" algn="just" fontAlgn="auto">
              <a:lnSpc>
                <a:spcPct val="160000"/>
              </a:lnSpc>
              <a:buClrTx/>
              <a:buSzTx/>
              <a:buFontTx/>
            </a:pPr>
            <a:r>
              <a:rPr lang="zh-CN" altLang="en-US" dirty="0">
                <a:solidFill>
                  <a:schemeClr val="bg1"/>
                </a:solidFill>
                <a:cs typeface="+mn-ea"/>
              </a:rPr>
              <a:t>儿童出生时无牙，乳牙牙胚隐在颌骨中，被牙龈遮盖，出生时已骨化。人一生有乳牙共20颗，出生后4—10个月乳牙开始萌出，13个月后未萌出者为乳牙萌出延迟。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855595" y="1475740"/>
            <a:ext cx="6602730" cy="329628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536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三、神经心理发育</a:t>
            </a:r>
          </a:p>
        </p:txBody>
      </p:sp>
      <p:sp>
        <p:nvSpPr>
          <p:cNvPr id="2" name="文本框 1"/>
          <p:cNvSpPr txBox="1"/>
          <p:nvPr>
            <p:custDataLst>
              <p:tags r:id="rId3"/>
            </p:custDataLst>
          </p:nvPr>
        </p:nvSpPr>
        <p:spPr>
          <a:xfrm>
            <a:off x="1151255" y="1720850"/>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神经系统和运动的发育</a:t>
            </a:r>
          </a:p>
        </p:txBody>
      </p:sp>
      <p:sp>
        <p:nvSpPr>
          <p:cNvPr id="29" name="矩形 28"/>
          <p:cNvSpPr/>
          <p:nvPr>
            <p:custDataLst>
              <p:tags r:id="rId4"/>
            </p:custDataLst>
          </p:nvPr>
        </p:nvSpPr>
        <p:spPr>
          <a:xfrm>
            <a:off x="1181735" y="2829560"/>
            <a:ext cx="10033635" cy="151130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2608580"/>
            <a:ext cx="2808396" cy="450850"/>
            <a:chOff x="1996" y="2352"/>
            <a:chExt cx="4956" cy="795"/>
          </a:xfrm>
        </p:grpSpPr>
        <p:sp>
          <p:nvSpPr>
            <p:cNvPr id="31" name="圆角矩形 30"/>
            <p:cNvSpPr/>
            <p:nvPr>
              <p:custDataLst>
                <p:tags r:id="rId6"/>
              </p:custDataLst>
            </p:nvPr>
          </p:nvSpPr>
          <p:spPr>
            <a:xfrm>
              <a:off x="1996" y="2352"/>
              <a:ext cx="4956"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7"/>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神经系统</a:t>
              </a:r>
            </a:p>
          </p:txBody>
        </p:sp>
        <p:sp>
          <p:nvSpPr>
            <p:cNvPr id="33" name="椭圆 32"/>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5"/>
            </p:custDataLst>
          </p:nvPr>
        </p:nvSpPr>
        <p:spPr>
          <a:xfrm>
            <a:off x="1546860" y="3142615"/>
            <a:ext cx="9352280" cy="922020"/>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（1）头尾原则。（2）近远原则。（3）大小原则。（4）从泛化到分化。（5）从无意动作到有意动作。</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179320" y="431165"/>
            <a:ext cx="7832725" cy="590042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custDataLst>
              <p:tags r:id="rId1"/>
            </p:custDataLst>
          </p:nvPr>
        </p:nvSpPr>
        <p:spPr>
          <a:xfrm>
            <a:off x="1181735" y="1476375"/>
            <a:ext cx="9944735" cy="366268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1263015"/>
            <a:ext cx="2808396" cy="450850"/>
            <a:chOff x="1996" y="2352"/>
            <a:chExt cx="4956" cy="795"/>
          </a:xfrm>
        </p:grpSpPr>
        <p:sp>
          <p:nvSpPr>
            <p:cNvPr id="38" name="圆角矩形 37"/>
            <p:cNvSpPr/>
            <p:nvPr>
              <p:custDataLst>
                <p:tags r:id="rId3"/>
              </p:custDataLst>
            </p:nvPr>
          </p:nvSpPr>
          <p:spPr>
            <a:xfrm>
              <a:off x="1996" y="2352"/>
              <a:ext cx="4956"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4"/>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运动发育</a:t>
              </a:r>
            </a:p>
          </p:txBody>
        </p:sp>
        <p:sp>
          <p:nvSpPr>
            <p:cNvPr id="40" name="椭圆 39"/>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2"/>
            </p:custDataLst>
          </p:nvPr>
        </p:nvSpPr>
        <p:spPr>
          <a:xfrm>
            <a:off x="1358265" y="1835150"/>
            <a:ext cx="9615805" cy="2999740"/>
          </a:xfrm>
          <a:prstGeom prst="rect">
            <a:avLst/>
          </a:prstGeom>
          <a:noFill/>
        </p:spPr>
        <p:txBody>
          <a:bodyPr wrap="square" rtlCol="0" anchor="t">
            <a:spAutoFit/>
          </a:bodyPr>
          <a:lstStyle/>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（1） 大运动（平衡），主要包括以下内容。</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① </a:t>
            </a:r>
            <a:r>
              <a:rPr b="1" dirty="0">
                <a:solidFill>
                  <a:schemeClr val="bg2">
                    <a:lumMod val="25000"/>
                  </a:schemeClr>
                </a:solidFill>
                <a:latin typeface="微软雅黑" panose="020B0503020204020204" charset="-122"/>
                <a:ea typeface="微软雅黑" panose="020B0503020204020204" charset="-122"/>
                <a:sym typeface="+mn-ea"/>
              </a:rPr>
              <a:t>抬头</a:t>
            </a:r>
            <a:r>
              <a:rPr dirty="0">
                <a:solidFill>
                  <a:schemeClr val="bg2">
                    <a:lumMod val="25000"/>
                  </a:schemeClr>
                </a:solidFill>
                <a:latin typeface="微软雅黑" panose="020B0503020204020204" charset="-122"/>
                <a:ea typeface="微软雅黑" panose="020B0503020204020204" charset="-122"/>
                <a:sym typeface="+mn-ea"/>
              </a:rPr>
              <a:t>：3个月时抬头较稳；4个月时抬头很稳。</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② </a:t>
            </a:r>
            <a:r>
              <a:rPr b="1" dirty="0">
                <a:solidFill>
                  <a:schemeClr val="bg2">
                    <a:lumMod val="25000"/>
                  </a:schemeClr>
                </a:solidFill>
                <a:latin typeface="微软雅黑" panose="020B0503020204020204" charset="-122"/>
                <a:ea typeface="微软雅黑" panose="020B0503020204020204" charset="-122"/>
                <a:sym typeface="+mn-ea"/>
              </a:rPr>
              <a:t>坐</a:t>
            </a:r>
            <a:r>
              <a:rPr dirty="0">
                <a:solidFill>
                  <a:schemeClr val="bg2">
                    <a:lumMod val="25000"/>
                  </a:schemeClr>
                </a:solidFill>
                <a:latin typeface="微软雅黑" panose="020B0503020204020204" charset="-122"/>
                <a:ea typeface="微软雅黑" panose="020B0503020204020204" charset="-122"/>
                <a:sym typeface="+mn-ea"/>
              </a:rPr>
              <a:t>：6个月时能双手向前撑住独坐；8个月时能坐稳。</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③ </a:t>
            </a:r>
            <a:r>
              <a:rPr b="1" dirty="0">
                <a:solidFill>
                  <a:schemeClr val="bg2">
                    <a:lumMod val="25000"/>
                  </a:schemeClr>
                </a:solidFill>
                <a:latin typeface="微软雅黑" panose="020B0503020204020204" charset="-122"/>
                <a:ea typeface="微软雅黑" panose="020B0503020204020204" charset="-122"/>
                <a:sym typeface="+mn-ea"/>
              </a:rPr>
              <a:t>翻身</a:t>
            </a:r>
            <a:r>
              <a:rPr dirty="0">
                <a:solidFill>
                  <a:schemeClr val="bg2">
                    <a:lumMod val="25000"/>
                  </a:schemeClr>
                </a:solidFill>
                <a:latin typeface="微软雅黑" panose="020B0503020204020204" charset="-122"/>
                <a:ea typeface="微软雅黑" panose="020B0503020204020204" charset="-122"/>
                <a:sym typeface="+mn-ea"/>
              </a:rPr>
              <a:t>：7个月时能有意识地从仰卧位翻身至俯卧位，然后从俯卧位翻至俯卧位。</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④ </a:t>
            </a:r>
            <a:r>
              <a:rPr b="1" dirty="0">
                <a:solidFill>
                  <a:schemeClr val="bg2">
                    <a:lumMod val="25000"/>
                  </a:schemeClr>
                </a:solidFill>
                <a:latin typeface="微软雅黑" panose="020B0503020204020204" charset="-122"/>
                <a:ea typeface="微软雅黑" panose="020B0503020204020204" charset="-122"/>
                <a:sym typeface="+mn-ea"/>
              </a:rPr>
              <a:t>爬</a:t>
            </a:r>
            <a:r>
              <a:rPr dirty="0">
                <a:solidFill>
                  <a:schemeClr val="bg2">
                    <a:lumMod val="25000"/>
                  </a:schemeClr>
                </a:solidFill>
                <a:latin typeface="微软雅黑" panose="020B0503020204020204" charset="-122"/>
                <a:ea typeface="微软雅黑" panose="020B0503020204020204" charset="-122"/>
                <a:sym typeface="+mn-ea"/>
              </a:rPr>
              <a:t>：应从3—4个月时开始训练，8—9个月可用双上肢向前爬。</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⑤ </a:t>
            </a:r>
            <a:r>
              <a:rPr b="1" dirty="0">
                <a:solidFill>
                  <a:schemeClr val="bg2">
                    <a:lumMod val="25000"/>
                  </a:schemeClr>
                </a:solidFill>
                <a:latin typeface="微软雅黑" panose="020B0503020204020204" charset="-122"/>
                <a:ea typeface="微软雅黑" panose="020B0503020204020204" charset="-122"/>
                <a:sym typeface="+mn-ea"/>
              </a:rPr>
              <a:t>站、走</a:t>
            </a:r>
            <a:r>
              <a:rPr dirty="0">
                <a:solidFill>
                  <a:schemeClr val="bg2">
                    <a:lumMod val="25000"/>
                  </a:schemeClr>
                </a:solidFill>
                <a:latin typeface="微软雅黑" panose="020B0503020204020204" charset="-122"/>
                <a:ea typeface="微软雅黑" panose="020B0503020204020204" charset="-122"/>
                <a:sym typeface="+mn-ea"/>
              </a:rPr>
              <a:t>：11个月拉着一只手能走，会独自站立片刻；12个月能走几步，会爬台阶。</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custDataLst>
              <p:tags r:id="rId1"/>
            </p:custDataLst>
          </p:nvPr>
        </p:nvSpPr>
        <p:spPr>
          <a:xfrm>
            <a:off x="1181735" y="1476375"/>
            <a:ext cx="9944735" cy="31578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1263015"/>
            <a:ext cx="2808396" cy="450850"/>
            <a:chOff x="1996" y="2352"/>
            <a:chExt cx="4956" cy="795"/>
          </a:xfrm>
        </p:grpSpPr>
        <p:sp>
          <p:nvSpPr>
            <p:cNvPr id="38" name="圆角矩形 37"/>
            <p:cNvSpPr/>
            <p:nvPr>
              <p:custDataLst>
                <p:tags r:id="rId3"/>
              </p:custDataLst>
            </p:nvPr>
          </p:nvSpPr>
          <p:spPr>
            <a:xfrm>
              <a:off x="1996" y="2352"/>
              <a:ext cx="4956"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4"/>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运动发育</a:t>
              </a:r>
            </a:p>
          </p:txBody>
        </p:sp>
        <p:sp>
          <p:nvSpPr>
            <p:cNvPr id="40" name="椭圆 39"/>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2"/>
            </p:custDataLst>
          </p:nvPr>
        </p:nvSpPr>
        <p:spPr>
          <a:xfrm>
            <a:off x="1358265" y="1835150"/>
            <a:ext cx="9615805" cy="2515235"/>
          </a:xfrm>
          <a:prstGeom prst="rect">
            <a:avLst/>
          </a:prstGeom>
          <a:noFill/>
        </p:spPr>
        <p:txBody>
          <a:bodyPr wrap="square" rtlCol="0" anchor="t">
            <a:spAutoFit/>
          </a:bodyPr>
          <a:lstStyle/>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（2） 细运动，主要包括以下内容。</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① 3—4个月握持反射消失之后手指可以活动。</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② 6—7个月时出现换手与捏、敲等探索性动作。</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③ 9—10个月时可用拇、示指拾物、喜撕纸。</a:t>
            </a:r>
          </a:p>
          <a:p>
            <a:pPr indent="0" algn="just" fontAlgn="auto">
              <a:lnSpc>
                <a:spcPct val="175000"/>
              </a:lnSpc>
            </a:pPr>
            <a:r>
              <a:rPr dirty="0">
                <a:solidFill>
                  <a:schemeClr val="bg2">
                    <a:lumMod val="25000"/>
                  </a:schemeClr>
                </a:solidFill>
                <a:latin typeface="微软雅黑" panose="020B0503020204020204" charset="-122"/>
                <a:ea typeface="微软雅黑" panose="020B0503020204020204" charset="-122"/>
                <a:sym typeface="+mn-ea"/>
              </a:rPr>
              <a:t>④ 12个月一手能同时抓握2—3个小物品，会有控制地抛球，开始学会用匙、乱涂画。</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71190" y="546735"/>
            <a:ext cx="5848985" cy="576389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6000"/>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感知觉的发育</a:t>
            </a:r>
          </a:p>
        </p:txBody>
      </p:sp>
      <p:sp>
        <p:nvSpPr>
          <p:cNvPr id="29" name="矩形 28"/>
          <p:cNvSpPr/>
          <p:nvPr>
            <p:custDataLst>
              <p:tags r:id="rId2"/>
            </p:custDataLst>
          </p:nvPr>
        </p:nvSpPr>
        <p:spPr>
          <a:xfrm>
            <a:off x="1181735" y="2124710"/>
            <a:ext cx="9944735" cy="356933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03730"/>
            <a:ext cx="1646731" cy="450850"/>
            <a:chOff x="1996" y="2352"/>
            <a:chExt cx="2906" cy="795"/>
          </a:xfrm>
        </p:grpSpPr>
        <p:sp>
          <p:nvSpPr>
            <p:cNvPr id="31" name="圆角矩形 30"/>
            <p:cNvSpPr/>
            <p:nvPr>
              <p:custDataLst>
                <p:tags r:id="rId4"/>
              </p:custDataLst>
            </p:nvPr>
          </p:nvSpPr>
          <p:spPr>
            <a:xfrm>
              <a:off x="1996" y="2352"/>
              <a:ext cx="2906"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5"/>
              </p:custDataLst>
            </p:nvPr>
          </p:nvSpPr>
          <p:spPr>
            <a:xfrm>
              <a:off x="2925" y="2404"/>
              <a:ext cx="128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视觉</a:t>
              </a:r>
            </a:p>
          </p:txBody>
        </p:sp>
        <p:sp>
          <p:nvSpPr>
            <p:cNvPr id="33" name="椭圆 32"/>
            <p:cNvSpPr/>
            <p:nvPr>
              <p:custDataLst>
                <p:tags r:id="rId6"/>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7"/>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546860" y="2437765"/>
            <a:ext cx="9382760" cy="2999740"/>
          </a:xfrm>
          <a:prstGeom prst="rect">
            <a:avLst/>
          </a:prstGeom>
          <a:noFill/>
        </p:spPr>
        <p:txBody>
          <a:bodyPr wrap="square" rtlCol="0" anchor="t">
            <a:spAutoFit/>
          </a:bodyPr>
          <a:lstStyle/>
          <a:p>
            <a:pPr indent="0" algn="just" fontAlgn="auto">
              <a:lnSpc>
                <a:spcPct val="150000"/>
              </a:lnSpc>
            </a:pPr>
            <a:r>
              <a:rPr b="1" dirty="0">
                <a:solidFill>
                  <a:srgbClr val="E18C47"/>
                </a:solidFill>
                <a:latin typeface="微软雅黑" panose="020B0503020204020204" charset="-122"/>
                <a:ea typeface="微软雅黑" panose="020B0503020204020204" charset="-122"/>
                <a:sym typeface="+mn-ea"/>
              </a:rPr>
              <a:t>1个月：</a:t>
            </a:r>
            <a:r>
              <a:rPr dirty="0">
                <a:solidFill>
                  <a:schemeClr val="bg2">
                    <a:lumMod val="25000"/>
                  </a:schemeClr>
                </a:solidFill>
                <a:latin typeface="微软雅黑" panose="020B0503020204020204" charset="-122"/>
                <a:ea typeface="微软雅黑" panose="020B0503020204020204" charset="-122"/>
                <a:sym typeface="+mn-ea"/>
              </a:rPr>
              <a:t>开始出现头眼协调，眼在水平方向跟随物体在90度范围内移动。</a:t>
            </a:r>
          </a:p>
          <a:p>
            <a:pPr indent="0" algn="just" fontAlgn="auto">
              <a:lnSpc>
                <a:spcPct val="150000"/>
              </a:lnSpc>
            </a:pPr>
            <a:r>
              <a:rPr b="1" dirty="0">
                <a:solidFill>
                  <a:srgbClr val="E18C47"/>
                </a:solidFill>
                <a:latin typeface="微软雅黑" panose="020B0503020204020204" charset="-122"/>
                <a:ea typeface="微软雅黑" panose="020B0503020204020204" charset="-122"/>
                <a:sym typeface="+mn-ea"/>
              </a:rPr>
              <a:t>3个月：</a:t>
            </a:r>
            <a:r>
              <a:rPr dirty="0">
                <a:solidFill>
                  <a:schemeClr val="bg2">
                    <a:lumMod val="25000"/>
                  </a:schemeClr>
                </a:solidFill>
                <a:latin typeface="微软雅黑" panose="020B0503020204020204" charset="-122"/>
                <a:ea typeface="微软雅黑" panose="020B0503020204020204" charset="-122"/>
                <a:sym typeface="+mn-ea"/>
              </a:rPr>
              <a:t>调节范围扩大，头眼协调好。仰卧位时水平位视线可跟随180度，能看见直径0.8厘米的物体，视觉集中时间可达7—10分钟。</a:t>
            </a:r>
          </a:p>
          <a:p>
            <a:pPr indent="0" algn="just" fontAlgn="auto">
              <a:lnSpc>
                <a:spcPct val="150000"/>
              </a:lnSpc>
            </a:pPr>
            <a:r>
              <a:rPr b="1" dirty="0">
                <a:solidFill>
                  <a:srgbClr val="E18C47"/>
                </a:solidFill>
                <a:latin typeface="微软雅黑" panose="020B0503020204020204" charset="-122"/>
                <a:ea typeface="微软雅黑" panose="020B0503020204020204" charset="-122"/>
                <a:sym typeface="+mn-ea"/>
              </a:rPr>
              <a:t>6个月：</a:t>
            </a:r>
            <a:r>
              <a:rPr dirty="0">
                <a:solidFill>
                  <a:schemeClr val="bg2">
                    <a:lumMod val="25000"/>
                  </a:schemeClr>
                </a:solidFill>
                <a:latin typeface="微软雅黑" panose="020B0503020204020204" charset="-122"/>
                <a:ea typeface="微软雅黑" panose="020B0503020204020204" charset="-122"/>
                <a:sym typeface="+mn-ea"/>
              </a:rPr>
              <a:t>视线跟随在水平及垂直方向移动的物体转动，并改变体位以协调视觉，可以注视远距离的物体，如飞机、汽车，并能主动观察事物。</a:t>
            </a:r>
          </a:p>
          <a:p>
            <a:pPr indent="0" algn="just" fontAlgn="auto">
              <a:lnSpc>
                <a:spcPct val="150000"/>
              </a:lnSpc>
            </a:pPr>
            <a:r>
              <a:rPr b="1" dirty="0">
                <a:solidFill>
                  <a:srgbClr val="E18C47"/>
                </a:solidFill>
                <a:latin typeface="微软雅黑" panose="020B0503020204020204" charset="-122"/>
                <a:ea typeface="微软雅黑" panose="020B0503020204020204" charset="-122"/>
                <a:sym typeface="+mn-ea"/>
              </a:rPr>
              <a:t>9个月：</a:t>
            </a:r>
            <a:r>
              <a:rPr dirty="0">
                <a:solidFill>
                  <a:schemeClr val="bg2">
                    <a:lumMod val="25000"/>
                  </a:schemeClr>
                </a:solidFill>
                <a:latin typeface="微软雅黑" panose="020B0503020204020204" charset="-122"/>
                <a:ea typeface="微软雅黑" panose="020B0503020204020204" charset="-122"/>
                <a:sym typeface="+mn-ea"/>
              </a:rPr>
              <a:t>较长时间地看相距3—3.5米以内人物的活动，能看到小物体，喜欢鲜艳的颜色。</a:t>
            </a:r>
          </a:p>
          <a:p>
            <a:pPr indent="0" algn="just" fontAlgn="auto">
              <a:lnSpc>
                <a:spcPct val="150000"/>
              </a:lnSpc>
            </a:pPr>
            <a:r>
              <a:rPr b="1" dirty="0">
                <a:solidFill>
                  <a:srgbClr val="E18C47"/>
                </a:solidFill>
                <a:latin typeface="微软雅黑" panose="020B0503020204020204" charset="-122"/>
                <a:ea typeface="微软雅黑" panose="020B0503020204020204" charset="-122"/>
                <a:sym typeface="+mn-ea"/>
              </a:rPr>
              <a:t>12个月：</a:t>
            </a:r>
            <a:r>
              <a:rPr dirty="0">
                <a:solidFill>
                  <a:schemeClr val="bg2">
                    <a:lumMod val="25000"/>
                  </a:schemeClr>
                </a:solidFill>
                <a:latin typeface="微软雅黑" panose="020B0503020204020204" charset="-122"/>
                <a:ea typeface="微软雅黑" panose="020B0503020204020204" charset="-122"/>
                <a:sym typeface="+mn-ea"/>
              </a:rPr>
              <a:t>婴儿开始对各种颜色的分辨，并有意识地去区别大与小的概念。</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custDataLst>
              <p:tags r:id="rId1"/>
            </p:custDataLst>
          </p:nvPr>
        </p:nvSpPr>
        <p:spPr>
          <a:xfrm>
            <a:off x="1181735" y="1476375"/>
            <a:ext cx="10163810" cy="36429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1263015"/>
            <a:ext cx="2436097" cy="450850"/>
            <a:chOff x="1996" y="2352"/>
            <a:chExt cx="4299" cy="795"/>
          </a:xfrm>
        </p:grpSpPr>
        <p:sp>
          <p:nvSpPr>
            <p:cNvPr id="38" name="圆角矩形 37"/>
            <p:cNvSpPr/>
            <p:nvPr>
              <p:custDataLst>
                <p:tags r:id="rId3"/>
              </p:custDataLst>
            </p:nvPr>
          </p:nvSpPr>
          <p:spPr>
            <a:xfrm>
              <a:off x="1996" y="2352"/>
              <a:ext cx="2823"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4"/>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听觉</a:t>
              </a:r>
            </a:p>
          </p:txBody>
        </p:sp>
        <p:sp>
          <p:nvSpPr>
            <p:cNvPr id="40" name="椭圆 39"/>
            <p:cNvSpPr/>
            <p:nvPr>
              <p:custDataLst>
                <p:tags r:id="rId5"/>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6"/>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2"/>
            </p:custDataLst>
          </p:nvPr>
        </p:nvSpPr>
        <p:spPr>
          <a:xfrm>
            <a:off x="1358265" y="1835150"/>
            <a:ext cx="9845444" cy="2999740"/>
          </a:xfrm>
          <a:prstGeom prst="rect">
            <a:avLst/>
          </a:prstGeom>
          <a:noFill/>
        </p:spPr>
        <p:txBody>
          <a:bodyPr wrap="square" rtlCol="0" anchor="t">
            <a:spAutoFit/>
          </a:bodyPr>
          <a:lstStyle/>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1—2个月</a:t>
            </a:r>
            <a:r>
              <a:rPr dirty="0">
                <a:solidFill>
                  <a:schemeClr val="bg2">
                    <a:lumMod val="25000"/>
                  </a:schemeClr>
                </a:solidFill>
                <a:latin typeface="微软雅黑" panose="020B0503020204020204" charset="-122"/>
                <a:ea typeface="微软雅黑" panose="020B0503020204020204" charset="-122"/>
                <a:sym typeface="+mn-ea"/>
              </a:rPr>
              <a:t>的婴儿似乎表现出对有规律且和谐的音乐的偏好，不喜欢杂乱无章的噪声；喜欢听人说话的声音，尤其是母亲说话的声音。</a:t>
            </a:r>
          </a:p>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4—5个月</a:t>
            </a:r>
            <a:r>
              <a:rPr dirty="0">
                <a:solidFill>
                  <a:schemeClr val="bg2">
                    <a:lumMod val="25000"/>
                  </a:schemeClr>
                </a:solidFill>
                <a:latin typeface="微软雅黑" panose="020B0503020204020204" charset="-122"/>
                <a:ea typeface="微软雅黑" panose="020B0503020204020204" charset="-122"/>
                <a:sym typeface="+mn-ea"/>
              </a:rPr>
              <a:t>的婴儿已经能够从相似的词语中识别出自己的名字。</a:t>
            </a:r>
          </a:p>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7—8个月</a:t>
            </a:r>
            <a:r>
              <a:rPr dirty="0">
                <a:solidFill>
                  <a:schemeClr val="bg2">
                    <a:lumMod val="25000"/>
                  </a:schemeClr>
                </a:solidFill>
                <a:latin typeface="微软雅黑" panose="020B0503020204020204" charset="-122"/>
                <a:ea typeface="微软雅黑" panose="020B0503020204020204" charset="-122"/>
                <a:sym typeface="+mn-ea"/>
              </a:rPr>
              <a:t>的婴儿乐于合着音乐的节拍舞动双臂和身躯，且对大人说话的语气、语调也越来越敏感，会以欢愉的表情回报成人愉快、柔和的语调，而以不安甚至大哭来应对生硬、严厉的声音。</a:t>
            </a:r>
          </a:p>
          <a:p>
            <a:pPr indent="0" algn="just" fontAlgn="auto">
              <a:lnSpc>
                <a:spcPct val="175000"/>
              </a:lnSpc>
            </a:pPr>
            <a:r>
              <a:rPr b="1" dirty="0">
                <a:solidFill>
                  <a:srgbClr val="74C8C7"/>
                </a:solidFill>
                <a:latin typeface="微软雅黑" panose="020B0503020204020204" charset="-122"/>
                <a:ea typeface="微软雅黑" panose="020B0503020204020204" charset="-122"/>
                <a:sym typeface="+mn-ea"/>
              </a:rPr>
              <a:t>9—12个月</a:t>
            </a:r>
            <a:r>
              <a:rPr dirty="0">
                <a:solidFill>
                  <a:schemeClr val="bg2">
                    <a:lumMod val="25000"/>
                  </a:schemeClr>
                </a:solidFill>
                <a:latin typeface="微软雅黑" panose="020B0503020204020204" charset="-122"/>
                <a:ea typeface="微软雅黑" panose="020B0503020204020204" charset="-122"/>
                <a:sym typeface="+mn-ea"/>
              </a:rPr>
              <a:t>的婴儿对有些来自其视野以外的声音也会努力寻找，并判断声音的来源。</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477010"/>
            <a:ext cx="9944735" cy="141795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256030"/>
            <a:ext cx="2654263" cy="450850"/>
            <a:chOff x="1996" y="2352"/>
            <a:chExt cx="4684" cy="795"/>
          </a:xfrm>
        </p:grpSpPr>
        <p:sp>
          <p:nvSpPr>
            <p:cNvPr id="31" name="圆角矩形 30"/>
            <p:cNvSpPr/>
            <p:nvPr>
              <p:custDataLst>
                <p:tags r:id="rId9"/>
              </p:custDataLst>
            </p:nvPr>
          </p:nvSpPr>
          <p:spPr>
            <a:xfrm>
              <a:off x="1996" y="2352"/>
              <a:ext cx="3477"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味觉</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35" name="文本框 34"/>
          <p:cNvSpPr txBox="1"/>
          <p:nvPr>
            <p:custDataLst>
              <p:tags r:id="rId2"/>
            </p:custDataLst>
          </p:nvPr>
        </p:nvSpPr>
        <p:spPr>
          <a:xfrm>
            <a:off x="1358265" y="1751965"/>
            <a:ext cx="9586826"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新生儿对不同味觉物质已有不同反应，半个月左右时对甜味做吸吮动作，露出愉快表情，对苦、酸、咸的物质则表示不安、皱眉、闭眼、恶心。</a:t>
            </a:r>
          </a:p>
        </p:txBody>
      </p:sp>
      <p:sp>
        <p:nvSpPr>
          <p:cNvPr id="36" name="矩形 35"/>
          <p:cNvSpPr/>
          <p:nvPr>
            <p:custDataLst>
              <p:tags r:id="rId3"/>
            </p:custDataLst>
          </p:nvPr>
        </p:nvSpPr>
        <p:spPr>
          <a:xfrm>
            <a:off x="1181735" y="3419475"/>
            <a:ext cx="9944735" cy="146431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206115"/>
            <a:ext cx="2436097" cy="450850"/>
            <a:chOff x="1996" y="2352"/>
            <a:chExt cx="4299" cy="795"/>
          </a:xfrm>
        </p:grpSpPr>
        <p:sp>
          <p:nvSpPr>
            <p:cNvPr id="38" name="圆角矩形 37"/>
            <p:cNvSpPr/>
            <p:nvPr>
              <p:custDataLst>
                <p:tags r:id="rId5"/>
              </p:custDataLst>
            </p:nvPr>
          </p:nvSpPr>
          <p:spPr>
            <a:xfrm>
              <a:off x="1996" y="2352"/>
              <a:ext cx="3477"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皮肤觉</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4</a:t>
              </a:r>
            </a:p>
          </p:txBody>
        </p:sp>
      </p:grpSp>
      <p:sp>
        <p:nvSpPr>
          <p:cNvPr id="42" name="文本框 41"/>
          <p:cNvSpPr txBox="1"/>
          <p:nvPr>
            <p:custDataLst>
              <p:tags r:id="rId4"/>
            </p:custDataLst>
          </p:nvPr>
        </p:nvSpPr>
        <p:spPr>
          <a:xfrm>
            <a:off x="1358265" y="3740150"/>
            <a:ext cx="9615805" cy="922020"/>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皮肤觉包括温觉、痛觉、触觉，是最早出现的感觉。新生儿触觉已很发达，当身体不同部位受到刺激时就会作出不同的反应。</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90017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03606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878330"/>
            <a:ext cx="8571865" cy="291909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生长发育是衡量婴儿健康状况的重要方面之一，并且由于早期生长发育与心理发展密切相关，其发展的顺序和规律也影响着婴儿心理发展的顺序和规律、制约着婴儿心理发展的水平。任何儿童的生长发育都有着基本相同的轨迹，其中生长主要是指器官、系统形态的增长，发育是指细胞、组织、器官功能的成熟，这两者密切相关。同时，儿童的生长发育是一个连续性和阶段性并存的过程。它还遵循非常重要的顺序性规律，即自上而下、由近到远、由低级到高级、由简单到复杂的过程。</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语言的发育</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1个月：</a:t>
            </a:r>
            <a:r>
              <a:rPr lang="zh-CN" altLang="en-US" sz="1900" dirty="0">
                <a:solidFill>
                  <a:schemeClr val="bg2">
                    <a:lumMod val="25000"/>
                  </a:schemeClr>
                </a:solidFill>
                <a:latin typeface="微软雅黑" panose="020B0503020204020204" charset="-122"/>
                <a:ea typeface="微软雅黑" panose="020B0503020204020204" charset="-122"/>
              </a:rPr>
              <a:t>能发出小喉音。</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2—3个月：</a:t>
            </a:r>
            <a:r>
              <a:rPr lang="zh-CN" altLang="en-US" sz="1900" dirty="0">
                <a:solidFill>
                  <a:schemeClr val="bg2">
                    <a:lumMod val="25000"/>
                  </a:schemeClr>
                </a:solidFill>
                <a:latin typeface="微软雅黑" panose="020B0503020204020204" charset="-122"/>
                <a:ea typeface="微软雅黑" panose="020B0503020204020204" charset="-122"/>
              </a:rPr>
              <a:t>能发a、o等元音。</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4个月：</a:t>
            </a:r>
            <a:r>
              <a:rPr lang="zh-CN" altLang="en-US" sz="1900" dirty="0">
                <a:solidFill>
                  <a:schemeClr val="bg2">
                    <a:lumMod val="25000"/>
                  </a:schemeClr>
                </a:solidFill>
                <a:latin typeface="微软雅黑" panose="020B0503020204020204" charset="-122"/>
                <a:ea typeface="微软雅黑" panose="020B0503020204020204" charset="-122"/>
              </a:rPr>
              <a:t>在愉快的社交接触中能大声笑。</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6—7个月：</a:t>
            </a:r>
            <a:r>
              <a:rPr lang="zh-CN" altLang="en-US" sz="1900" dirty="0">
                <a:solidFill>
                  <a:schemeClr val="bg2">
                    <a:lumMod val="25000"/>
                  </a:schemeClr>
                </a:solidFill>
                <a:latin typeface="微软雅黑" panose="020B0503020204020204" charset="-122"/>
                <a:ea typeface="微软雅黑" panose="020B0503020204020204" charset="-122"/>
              </a:rPr>
              <a:t>发唇音，能听懂自己的名字，并能将元音和辅音相结合，如ma、da等。</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8个月：</a:t>
            </a:r>
            <a:r>
              <a:rPr lang="zh-CN" altLang="en-US" sz="1900" dirty="0">
                <a:solidFill>
                  <a:schemeClr val="bg2">
                    <a:lumMod val="25000"/>
                  </a:schemeClr>
                </a:solidFill>
                <a:latin typeface="微软雅黑" panose="020B0503020204020204" charset="-122"/>
                <a:ea typeface="微软雅黑" panose="020B0503020204020204" charset="-122"/>
              </a:rPr>
              <a:t>常重复某一个音节，如ma—ma、da—da、ba—ba等。</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8—9个月：</a:t>
            </a:r>
            <a:r>
              <a:rPr lang="zh-CN" altLang="en-US" sz="1900" dirty="0">
                <a:solidFill>
                  <a:schemeClr val="bg2">
                    <a:lumMod val="25000"/>
                  </a:schemeClr>
                </a:solidFill>
                <a:latin typeface="微软雅黑" panose="020B0503020204020204" charset="-122"/>
                <a:ea typeface="微软雅黑" panose="020B0503020204020204" charset="-122"/>
              </a:rPr>
              <a:t>能区别大人的语气，对大人的要求有反应，如拍手，能模仿发ma、ba等音。</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12个月：</a:t>
            </a:r>
            <a:r>
              <a:rPr lang="zh-CN" altLang="en-US" sz="1900" dirty="0">
                <a:solidFill>
                  <a:schemeClr val="bg2">
                    <a:lumMod val="25000"/>
                  </a:schemeClr>
                </a:solidFill>
                <a:latin typeface="微软雅黑" panose="020B0503020204020204" charset="-122"/>
                <a:ea typeface="微软雅黑" panose="020B0503020204020204" charset="-122"/>
              </a:rPr>
              <a:t>懂得某些物体的名称，如灯灯、鞋鞋、帽帽，并会用手指出；同时还知道自己的名字，约半数12个月的儿童能有意识地叫爸爸、妈妈，并能说简单的词，如再见、没了等。</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158875"/>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心理活动的发展</a:t>
            </a:r>
          </a:p>
        </p:txBody>
      </p:sp>
      <p:sp>
        <p:nvSpPr>
          <p:cNvPr id="8" name="îšḻíḍê"/>
          <p:cNvSpPr/>
          <p:nvPr>
            <p:custDataLst>
              <p:tags r:id="rId2"/>
            </p:custDataLst>
          </p:nvPr>
        </p:nvSpPr>
        <p:spPr>
          <a:xfrm>
            <a:off x="1837055" y="2049780"/>
            <a:ext cx="53378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210815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804160"/>
            <a:ext cx="53378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86282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568700"/>
            <a:ext cx="53378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62702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30500" y="1998345"/>
            <a:ext cx="199644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早期的社会行为</a:t>
            </a:r>
          </a:p>
        </p:txBody>
      </p:sp>
      <p:sp>
        <p:nvSpPr>
          <p:cNvPr id="38" name="矩形 37"/>
          <p:cNvSpPr/>
          <p:nvPr>
            <p:custDataLst>
              <p:tags r:id="rId9"/>
            </p:custDataLst>
          </p:nvPr>
        </p:nvSpPr>
        <p:spPr>
          <a:xfrm>
            <a:off x="2730500" y="2737485"/>
            <a:ext cx="407098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注意、记忆、思维、想象的发展</a:t>
            </a:r>
          </a:p>
        </p:txBody>
      </p:sp>
      <p:sp>
        <p:nvSpPr>
          <p:cNvPr id="39" name="矩形 38"/>
          <p:cNvSpPr/>
          <p:nvPr>
            <p:custDataLst>
              <p:tags r:id="rId10"/>
            </p:custDataLst>
          </p:nvPr>
        </p:nvSpPr>
        <p:spPr>
          <a:xfrm>
            <a:off x="2730500" y="3498215"/>
            <a:ext cx="232727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情绪、情感的发展</a:t>
            </a:r>
          </a:p>
        </p:txBody>
      </p:sp>
      <p:sp>
        <p:nvSpPr>
          <p:cNvPr id="3" name="íṥļiḑe"/>
          <p:cNvSpPr/>
          <p:nvPr>
            <p:custDataLst>
              <p:tags r:id="rId11"/>
            </p:custDataLst>
          </p:nvPr>
        </p:nvSpPr>
        <p:spPr>
          <a:xfrm>
            <a:off x="1837055" y="4391660"/>
            <a:ext cx="53384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4" name="îṧļîḑe"/>
          <p:cNvSpPr/>
          <p:nvPr>
            <p:custDataLst>
              <p:tags r:id="rId12"/>
            </p:custDataLst>
          </p:nvPr>
        </p:nvSpPr>
        <p:spPr>
          <a:xfrm>
            <a:off x="1916316" y="445032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5" name="矩形 4"/>
          <p:cNvSpPr/>
          <p:nvPr>
            <p:custDataLst>
              <p:tags r:id="rId13"/>
            </p:custDataLst>
          </p:nvPr>
        </p:nvSpPr>
        <p:spPr>
          <a:xfrm>
            <a:off x="2730500" y="4324985"/>
            <a:ext cx="225171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个性和性格的发展</a:t>
            </a:r>
          </a:p>
        </p:txBody>
      </p:sp>
      <p:pic>
        <p:nvPicPr>
          <p:cNvPr id="6" name="图片 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693889" y="2281382"/>
            <a:ext cx="3789218" cy="25261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813560" y="464185"/>
            <a:ext cx="8565515" cy="587248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0—1岁婴儿发展水平和评价</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157784_睡着的可爱小婴儿宝宝（企业商用）"/>
          <p:cNvPicPr>
            <a:picLocks noChangeAspect="1"/>
          </p:cNvPicPr>
          <p:nvPr/>
        </p:nvPicPr>
        <p:blipFill>
          <a:blip r:embed="rId13"/>
          <a:stretch>
            <a:fillRect/>
          </a:stretch>
        </p:blipFill>
        <p:spPr>
          <a:xfrm>
            <a:off x="1012190" y="2957195"/>
            <a:ext cx="3865880" cy="38658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060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41270" cy="445135"/>
          </a:xfrm>
          <a:prstGeom prst="rect">
            <a:avLst/>
          </a:prstGeom>
          <a:noFill/>
        </p:spPr>
        <p:txBody>
          <a:bodyPr wrap="square">
            <a:spAutoFit/>
          </a:bodyPr>
          <a:lstStyle/>
          <a:p>
            <a:pPr algn="l"/>
            <a:r>
              <a:rPr lang="zh-CN" altLang="en-US" sz="2300" b="1" dirty="0">
                <a:solidFill>
                  <a:srgbClr val="E18C47"/>
                </a:solidFill>
                <a:cs typeface="+mn-ea"/>
                <a:sym typeface="+mn-lt"/>
              </a:rPr>
              <a:t>一、体格生长评价</a:t>
            </a:r>
          </a:p>
        </p:txBody>
      </p:sp>
      <p:sp>
        <p:nvSpPr>
          <p:cNvPr id="2" name="文本框 1"/>
          <p:cNvSpPr txBox="1"/>
          <p:nvPr>
            <p:custDataLst>
              <p:tags r:id="rId3"/>
            </p:custDataLst>
          </p:nvPr>
        </p:nvSpPr>
        <p:spPr>
          <a:xfrm>
            <a:off x="1151255" y="1720850"/>
            <a:ext cx="100158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评价原则</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选择适宜的体格生长指标。</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采用准确的测量工具及规范的测量方法。</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选择恰当的生长标准或参照值。</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（4） 定期评估儿童生长状况，即生长监测。</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评价内容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a:t>
            </a:r>
            <a:r>
              <a:rPr lang="zh-CN" altLang="en-US" sz="1900" b="1" dirty="0">
                <a:solidFill>
                  <a:srgbClr val="E18C47"/>
                </a:solidFill>
                <a:latin typeface="微软雅黑" panose="020B0503020204020204" charset="-122"/>
                <a:ea typeface="微软雅黑" panose="020B0503020204020204" charset="-122"/>
              </a:rPr>
              <a:t>生长水平</a:t>
            </a:r>
            <a:r>
              <a:rPr lang="zh-CN" altLang="en-US" sz="1900" dirty="0">
                <a:solidFill>
                  <a:schemeClr val="bg2">
                    <a:lumMod val="25000"/>
                  </a:schemeClr>
                </a:solidFill>
                <a:latin typeface="微软雅黑" panose="020B0503020204020204" charset="-122"/>
                <a:ea typeface="微软雅黑" panose="020B0503020204020204" charset="-122"/>
              </a:rPr>
              <a:t>，是指将某一年龄时点所获得的某一项体格生长指标测量值（横断面测量）与生长标准或参照值比较，得到该儿童在同年龄、同性别人群中所处的位置。</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a:t>
            </a:r>
            <a:r>
              <a:rPr lang="zh-CN" altLang="en-US" sz="1900" b="1" dirty="0">
                <a:solidFill>
                  <a:srgbClr val="E18C47"/>
                </a:solidFill>
                <a:latin typeface="微软雅黑" panose="020B0503020204020204" charset="-122"/>
                <a:ea typeface="微软雅黑" panose="020B0503020204020204" charset="-122"/>
              </a:rPr>
              <a:t> 生长速度</a:t>
            </a:r>
            <a:r>
              <a:rPr lang="zh-CN" altLang="en-US" sz="1900" dirty="0">
                <a:solidFill>
                  <a:schemeClr val="bg2">
                    <a:lumMod val="25000"/>
                  </a:schemeClr>
                </a:solidFill>
                <a:latin typeface="微软雅黑" panose="020B0503020204020204" charset="-122"/>
                <a:ea typeface="微软雅黑" panose="020B0503020204020204" charset="-122"/>
              </a:rPr>
              <a:t>，是对某一单项体格生长指标定期连续测量（纵向观察），所获得的该项指标在某一年龄阶段的增长为该儿童该项体格生长指标的生长速度。</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a:t>
            </a:r>
            <a:r>
              <a:rPr lang="zh-CN" altLang="en-US" sz="1900" b="1" dirty="0">
                <a:solidFill>
                  <a:srgbClr val="E18C47"/>
                </a:solidFill>
                <a:latin typeface="微软雅黑" panose="020B0503020204020204" charset="-122"/>
                <a:ea typeface="微软雅黑" panose="020B0503020204020204" charset="-122"/>
              </a:rPr>
              <a:t>匀称度</a:t>
            </a:r>
            <a:r>
              <a:rPr lang="zh-CN" altLang="en-US" sz="1900" dirty="0">
                <a:solidFill>
                  <a:schemeClr val="bg2">
                    <a:lumMod val="25000"/>
                  </a:schemeClr>
                </a:solidFill>
                <a:latin typeface="微软雅黑" panose="020B0503020204020204" charset="-122"/>
                <a:ea typeface="微软雅黑" panose="020B0503020204020204" charset="-122"/>
              </a:rPr>
              <a:t>，是对体格生长指标之间关系的评价。体型匀称度表示体型（形态）生长的比例关系，常用的指标有身高的体重（W/H）以及年龄的体质指数。</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255" y="1012190"/>
            <a:ext cx="9991090"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生长曲线的应用</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（1） 生长监测</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（2） 生长的个体差异</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（3） 喂养方式</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（4） “回归”均值趋势</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（5） 生长波动</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（6） 生长异常</a:t>
            </a: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996815" y="784225"/>
            <a:ext cx="6698615" cy="46774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29260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二、婴儿神经心理发育的评价</a:t>
            </a:r>
          </a:p>
        </p:txBody>
      </p:sp>
      <p:sp>
        <p:nvSpPr>
          <p:cNvPr id="2" name="文本框 1"/>
          <p:cNvSpPr txBox="1"/>
          <p:nvPr>
            <p:custDataLst>
              <p:tags r:id="rId3"/>
            </p:custDataLst>
          </p:nvPr>
        </p:nvSpPr>
        <p:spPr>
          <a:xfrm>
            <a:off x="1151255" y="1720850"/>
            <a:ext cx="1006411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评价内容</a:t>
            </a:r>
          </a:p>
        </p:txBody>
      </p:sp>
      <p:sp>
        <p:nvSpPr>
          <p:cNvPr id="8" name="îšḻíḍê"/>
          <p:cNvSpPr/>
          <p:nvPr>
            <p:custDataLst>
              <p:tags r:id="rId4"/>
            </p:custDataLst>
          </p:nvPr>
        </p:nvSpPr>
        <p:spPr>
          <a:xfrm>
            <a:off x="1837055" y="2553970"/>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5"/>
            </p:custDataLst>
          </p:nvPr>
        </p:nvSpPr>
        <p:spPr>
          <a:xfrm>
            <a:off x="1916316" y="2612342"/>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6"/>
            </p:custDataLst>
          </p:nvPr>
        </p:nvSpPr>
        <p:spPr>
          <a:xfrm>
            <a:off x="1837055" y="3308350"/>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7"/>
            </p:custDataLst>
          </p:nvPr>
        </p:nvSpPr>
        <p:spPr>
          <a:xfrm>
            <a:off x="1916316" y="33670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8"/>
            </p:custDataLst>
          </p:nvPr>
        </p:nvSpPr>
        <p:spPr>
          <a:xfrm>
            <a:off x="1837055" y="4072890"/>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9"/>
            </p:custDataLst>
          </p:nvPr>
        </p:nvSpPr>
        <p:spPr>
          <a:xfrm>
            <a:off x="1916316" y="413121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10"/>
            </p:custDataLst>
          </p:nvPr>
        </p:nvSpPr>
        <p:spPr>
          <a:xfrm>
            <a:off x="2832098" y="2521007"/>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感知觉</a:t>
            </a:r>
          </a:p>
        </p:txBody>
      </p:sp>
      <p:sp>
        <p:nvSpPr>
          <p:cNvPr id="38" name="矩形 37"/>
          <p:cNvSpPr/>
          <p:nvPr>
            <p:custDataLst>
              <p:tags r:id="rId11"/>
            </p:custDataLst>
          </p:nvPr>
        </p:nvSpPr>
        <p:spPr>
          <a:xfrm>
            <a:off x="2832098" y="3260147"/>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前言语</a:t>
            </a:r>
          </a:p>
        </p:txBody>
      </p:sp>
      <p:sp>
        <p:nvSpPr>
          <p:cNvPr id="39" name="矩形 38"/>
          <p:cNvSpPr/>
          <p:nvPr>
            <p:custDataLst>
              <p:tags r:id="rId12"/>
            </p:custDataLst>
          </p:nvPr>
        </p:nvSpPr>
        <p:spPr>
          <a:xfrm>
            <a:off x="2832098" y="4020877"/>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情绪情感交流</a:t>
            </a:r>
          </a:p>
        </p:txBody>
      </p:sp>
      <p:sp>
        <p:nvSpPr>
          <p:cNvPr id="5" name="íṥļiḑe"/>
          <p:cNvSpPr/>
          <p:nvPr>
            <p:custDataLst>
              <p:tags r:id="rId13"/>
            </p:custDataLst>
          </p:nvPr>
        </p:nvSpPr>
        <p:spPr>
          <a:xfrm>
            <a:off x="1837055" y="4845050"/>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4"/>
            </p:custDataLst>
          </p:nvPr>
        </p:nvSpPr>
        <p:spPr>
          <a:xfrm>
            <a:off x="1916316" y="4903715"/>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5"/>
            </p:custDataLst>
          </p:nvPr>
        </p:nvSpPr>
        <p:spPr>
          <a:xfrm>
            <a:off x="2832098" y="4796847"/>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社会化</a:t>
            </a:r>
          </a:p>
        </p:txBody>
      </p:sp>
      <p:sp>
        <p:nvSpPr>
          <p:cNvPr id="16" name="îsļíde"/>
          <p:cNvSpPr/>
          <p:nvPr>
            <p:custDataLst>
              <p:tags r:id="rId16"/>
            </p:custDataLst>
          </p:nvPr>
        </p:nvSpPr>
        <p:spPr>
          <a:xfrm>
            <a:off x="1831340" y="5612130"/>
            <a:ext cx="40170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7"/>
            </p:custDataLst>
          </p:nvPr>
        </p:nvSpPr>
        <p:spPr>
          <a:xfrm>
            <a:off x="1910601" y="5670453"/>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8"/>
            </p:custDataLst>
          </p:nvPr>
        </p:nvSpPr>
        <p:spPr>
          <a:xfrm>
            <a:off x="2826383" y="5560117"/>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记忆</a:t>
            </a:r>
          </a:p>
        </p:txBody>
      </p:sp>
      <p:pic>
        <p:nvPicPr>
          <p:cNvPr id="14" name="图片 13"/>
          <p:cNvPicPr>
            <a:picLocks noChangeAspect="1"/>
          </p:cNvPicPr>
          <p:nvPr/>
        </p:nvPicPr>
        <p:blipFill rotWithShape="1">
          <a:blip r:embed="rId20" cstate="screen">
            <a:extLst>
              <a:ext uri="{28A0092B-C50C-407E-A947-70E740481C1C}">
                <a14:useLocalDpi xmlns:a14="http://schemas.microsoft.com/office/drawing/2010/main"/>
              </a:ext>
            </a:extLst>
          </a:blip>
          <a:srcRect l="36090"/>
          <a:stretch/>
        </p:blipFill>
        <p:spPr>
          <a:xfrm>
            <a:off x="7019636" y="2730201"/>
            <a:ext cx="3232728" cy="33721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342011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评价方法</a:t>
            </a:r>
          </a:p>
        </p:txBody>
      </p:sp>
      <p:sp>
        <p:nvSpPr>
          <p:cNvPr id="29" name="矩形 28"/>
          <p:cNvSpPr/>
          <p:nvPr>
            <p:custDataLst>
              <p:tags r:id="rId2"/>
            </p:custDataLst>
          </p:nvPr>
        </p:nvSpPr>
        <p:spPr>
          <a:xfrm>
            <a:off x="1181735" y="2210435"/>
            <a:ext cx="9944735" cy="178435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654263" cy="450850"/>
            <a:chOff x="1996" y="2352"/>
            <a:chExt cx="4684" cy="795"/>
          </a:xfrm>
        </p:grpSpPr>
        <p:sp>
          <p:nvSpPr>
            <p:cNvPr id="31" name="圆角矩形 30"/>
            <p:cNvSpPr/>
            <p:nvPr>
              <p:custDataLst>
                <p:tags r:id="rId10"/>
              </p:custDataLst>
            </p:nvPr>
          </p:nvSpPr>
          <p:spPr>
            <a:xfrm>
              <a:off x="1996" y="2352"/>
              <a:ext cx="3739"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筛查性评估</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358265" y="2485390"/>
            <a:ext cx="9494520" cy="133794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发育筛查有助于识别可能需要获得早期干预或康复服务的婴儿，并尽早接受专业医疗人员的诊断性评估及后续康复干预。</a:t>
            </a:r>
          </a:p>
          <a:p>
            <a:pPr indent="0" algn="just" fontAlgn="auto">
              <a:lnSpc>
                <a:spcPct val="150000"/>
              </a:lnSpc>
            </a:pPr>
            <a:r>
              <a:rPr b="1" dirty="0">
                <a:solidFill>
                  <a:schemeClr val="bg2">
                    <a:lumMod val="25000"/>
                  </a:schemeClr>
                </a:solidFill>
                <a:latin typeface="微软雅黑" panose="020B0503020204020204" charset="-122"/>
                <a:ea typeface="微软雅黑" panose="020B0503020204020204" charset="-122"/>
                <a:sym typeface="+mn-ea"/>
              </a:rPr>
              <a:t>（1） 丹佛发育筛查法。（2） 年龄及发育进程问卷。</a:t>
            </a:r>
          </a:p>
        </p:txBody>
      </p:sp>
      <p:sp>
        <p:nvSpPr>
          <p:cNvPr id="36" name="矩形 35"/>
          <p:cNvSpPr/>
          <p:nvPr>
            <p:custDataLst>
              <p:tags r:id="rId4"/>
            </p:custDataLst>
          </p:nvPr>
        </p:nvSpPr>
        <p:spPr>
          <a:xfrm>
            <a:off x="1181735" y="4342765"/>
            <a:ext cx="9944735" cy="177990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4129405"/>
            <a:ext cx="2436097" cy="450850"/>
            <a:chOff x="1996" y="2352"/>
            <a:chExt cx="4299" cy="795"/>
          </a:xfrm>
        </p:grpSpPr>
        <p:sp>
          <p:nvSpPr>
            <p:cNvPr id="38" name="圆角矩形 37"/>
            <p:cNvSpPr/>
            <p:nvPr>
              <p:custDataLst>
                <p:tags r:id="rId6"/>
              </p:custDataLst>
            </p:nvPr>
          </p:nvSpPr>
          <p:spPr>
            <a:xfrm>
              <a:off x="1996" y="2352"/>
              <a:ext cx="3739"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诊断性评估</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358265" y="4663440"/>
            <a:ext cx="9495155" cy="1337945"/>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诊断性评估工具，需要具有资质的专业人员使用，因此它不仅用于评估儿童符合接受早期干预、康复治疗的资格，也为进一步的康复干预服务提供指导。儿科临床中最常用的诊断性测试如</a:t>
            </a:r>
            <a:r>
              <a:rPr b="1" dirty="0">
                <a:solidFill>
                  <a:schemeClr val="bg2">
                    <a:lumMod val="25000"/>
                  </a:schemeClr>
                </a:solidFill>
                <a:latin typeface="微软雅黑" panose="020B0503020204020204" charset="-122"/>
                <a:ea typeface="微软雅黑" panose="020B0503020204020204" charset="-122"/>
                <a:sym typeface="+mn-ea"/>
              </a:rPr>
              <a:t>贝莉婴幼儿发育量表、盖塞尔发育量表</a:t>
            </a:r>
            <a:r>
              <a:rPr dirty="0">
                <a:solidFill>
                  <a:schemeClr val="bg2">
                    <a:lumMod val="25000"/>
                  </a:schemeClr>
                </a:solidFill>
                <a:latin typeface="微软雅黑" panose="020B0503020204020204" charset="-122"/>
                <a:ea typeface="微软雅黑" panose="020B0503020204020204" charset="-122"/>
                <a:sym typeface="+mn-ea"/>
              </a:rPr>
              <a:t>等。</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第四节    0—1岁婴儿发展促进措施</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565301_卡通婴儿爬行快乐（企业商用）"/>
          <p:cNvPicPr>
            <a:picLocks noChangeAspect="1"/>
          </p:cNvPicPr>
          <p:nvPr/>
        </p:nvPicPr>
        <p:blipFill>
          <a:blip r:embed="rId13"/>
          <a:stretch>
            <a:fillRect/>
          </a:stretch>
        </p:blipFill>
        <p:spPr>
          <a:xfrm>
            <a:off x="678815" y="3237230"/>
            <a:ext cx="3494405" cy="34944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90017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036060"/>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878330"/>
            <a:ext cx="8639868" cy="244792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婴儿期处于儿童早期发展过程中的关键时期，也是人体生长发育和心理发展最为迅猛的时期。婴儿有独特的发展特点和成长规律，应了解婴儿的体格生长的常用指标及相关其他系统的发育。需要特别指出的是，婴儿的心理活动是一个有机的整体，在婴儿的实际成长过程中，动作、认知、语言等各领域的发展是相互促进和相互支持的，共同构成了婴儿的心理整体的发展。</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88417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578735" cy="445135"/>
          </a:xfrm>
          <a:prstGeom prst="rect">
            <a:avLst/>
          </a:prstGeom>
          <a:noFill/>
        </p:spPr>
        <p:txBody>
          <a:bodyPr wrap="square">
            <a:spAutoFit/>
          </a:bodyPr>
          <a:lstStyle/>
          <a:p>
            <a:r>
              <a:rPr lang="zh-CN" altLang="en-US" sz="2300" b="1" dirty="0">
                <a:solidFill>
                  <a:srgbClr val="E18C47"/>
                </a:solidFill>
                <a:cs typeface="+mn-ea"/>
                <a:sym typeface="+mn-lt"/>
              </a:rPr>
              <a:t>一、婴儿保健重点</a:t>
            </a:r>
          </a:p>
        </p:txBody>
      </p:sp>
      <p:sp>
        <p:nvSpPr>
          <p:cNvPr id="2" name="文本框 1"/>
          <p:cNvSpPr txBox="1"/>
          <p:nvPr/>
        </p:nvSpPr>
        <p:spPr>
          <a:xfrm>
            <a:off x="1151255" y="1720850"/>
            <a:ext cx="5626100" cy="235331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65000"/>
                    <a:lumOff val="35000"/>
                  </a:schemeClr>
                </a:solidFill>
                <a:cs typeface="+mn-ea"/>
              </a:rPr>
              <a:t>（一） 合理喂养</a:t>
            </a:r>
          </a:p>
          <a:p>
            <a:pPr indent="504190" algn="just" fontAlgn="auto">
              <a:lnSpc>
                <a:spcPct val="175000"/>
              </a:lnSpc>
              <a:buClrTx/>
              <a:buSzTx/>
              <a:buFontTx/>
            </a:pPr>
            <a:r>
              <a:rPr lang="zh-CN" altLang="en-US" sz="2100" b="1" dirty="0">
                <a:solidFill>
                  <a:schemeClr val="tx1">
                    <a:lumMod val="65000"/>
                    <a:lumOff val="35000"/>
                  </a:schemeClr>
                </a:solidFill>
                <a:cs typeface="+mn-ea"/>
              </a:rPr>
              <a:t>（二） 定期体检</a:t>
            </a:r>
          </a:p>
          <a:p>
            <a:pPr indent="504190" algn="just" fontAlgn="auto">
              <a:lnSpc>
                <a:spcPct val="175000"/>
              </a:lnSpc>
              <a:buClrTx/>
              <a:buSzTx/>
              <a:buFontTx/>
            </a:pPr>
            <a:r>
              <a:rPr lang="zh-CN" altLang="en-US" sz="2100" b="1" dirty="0">
                <a:solidFill>
                  <a:schemeClr val="tx1">
                    <a:lumMod val="65000"/>
                    <a:lumOff val="35000"/>
                  </a:schemeClr>
                </a:solidFill>
                <a:cs typeface="+mn-ea"/>
              </a:rPr>
              <a:t>（三） 定期预防接种、预防感染</a:t>
            </a:r>
          </a:p>
          <a:p>
            <a:pPr indent="504190" algn="just" fontAlgn="auto">
              <a:lnSpc>
                <a:spcPct val="175000"/>
              </a:lnSpc>
              <a:buClrTx/>
              <a:buSzTx/>
              <a:buFontTx/>
            </a:pPr>
            <a:r>
              <a:rPr lang="zh-CN" altLang="en-US" sz="2100" b="1" dirty="0">
                <a:solidFill>
                  <a:schemeClr val="tx1">
                    <a:lumMod val="65000"/>
                    <a:lumOff val="35000"/>
                  </a:schemeClr>
                </a:solidFill>
                <a:cs typeface="+mn-ea"/>
              </a:rPr>
              <a:t>（四） 培养生活技能、促进各项技能发育</a:t>
            </a:r>
          </a:p>
        </p:txBody>
      </p:sp>
      <p:pic>
        <p:nvPicPr>
          <p:cNvPr id="3" name="图片 2" descr="摄图网_401914607_儿童预防接种（企业商用）"/>
          <p:cNvPicPr>
            <a:picLocks noChangeAspect="1"/>
          </p:cNvPicPr>
          <p:nvPr/>
        </p:nvPicPr>
        <p:blipFill>
          <a:blip r:embed="rId4"/>
          <a:stretch>
            <a:fillRect/>
          </a:stretch>
        </p:blipFill>
        <p:spPr>
          <a:xfrm>
            <a:off x="7442200" y="1051560"/>
            <a:ext cx="4007485" cy="4007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70649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435985" cy="445135"/>
          </a:xfrm>
          <a:prstGeom prst="rect">
            <a:avLst/>
          </a:prstGeom>
          <a:noFill/>
        </p:spPr>
        <p:txBody>
          <a:bodyPr wrap="square">
            <a:spAutoFit/>
          </a:bodyPr>
          <a:lstStyle/>
          <a:p>
            <a:pPr algn="l"/>
            <a:r>
              <a:rPr lang="zh-CN" altLang="en-US" sz="2300" b="1" dirty="0">
                <a:solidFill>
                  <a:srgbClr val="E18C47"/>
                </a:solidFill>
                <a:cs typeface="+mn-ea"/>
                <a:sym typeface="+mn-lt"/>
              </a:rPr>
              <a:t>二、婴儿保健的具体措施</a:t>
            </a:r>
          </a:p>
        </p:txBody>
      </p:sp>
      <p:sp>
        <p:nvSpPr>
          <p:cNvPr id="2" name="文本框 1"/>
          <p:cNvSpPr txBox="1"/>
          <p:nvPr>
            <p:custDataLst>
              <p:tags r:id="rId3"/>
            </p:custDataLst>
          </p:nvPr>
        </p:nvSpPr>
        <p:spPr>
          <a:xfrm>
            <a:off x="1151255" y="1720850"/>
            <a:ext cx="1001585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护理</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a:t>
            </a:r>
            <a:r>
              <a:rPr lang="zh-CN" altLang="en-US" sz="1900" b="1" dirty="0">
                <a:solidFill>
                  <a:srgbClr val="E18C47"/>
                </a:solidFill>
                <a:latin typeface="微软雅黑" panose="020B0503020204020204" charset="-122"/>
                <a:ea typeface="微软雅黑" panose="020B0503020204020204" charset="-122"/>
              </a:rPr>
              <a:t>居室：</a:t>
            </a:r>
            <a:r>
              <a:rPr lang="zh-CN" altLang="en-US" sz="1900" dirty="0">
                <a:solidFill>
                  <a:schemeClr val="bg2">
                    <a:lumMod val="25000"/>
                  </a:schemeClr>
                </a:solidFill>
                <a:latin typeface="微软雅黑" panose="020B0503020204020204" charset="-122"/>
                <a:ea typeface="微软雅黑" panose="020B0503020204020204" charset="-122"/>
              </a:rPr>
              <a:t>应阳光充足，通气良好，冬季室内温度尽可能达到18—20度，湿度为55%—60%。</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a:t>
            </a:r>
            <a:r>
              <a:rPr lang="zh-CN" altLang="en-US" sz="1900" b="1" dirty="0">
                <a:solidFill>
                  <a:srgbClr val="E18C47"/>
                </a:solidFill>
                <a:latin typeface="微软雅黑" panose="020B0503020204020204" charset="-122"/>
                <a:ea typeface="微软雅黑" panose="020B0503020204020204" charset="-122"/>
              </a:rPr>
              <a:t>衣着（尿布）：</a:t>
            </a:r>
            <a:r>
              <a:rPr lang="zh-CN" altLang="en-US" sz="1900" dirty="0">
                <a:solidFill>
                  <a:schemeClr val="bg2">
                    <a:lumMod val="25000"/>
                  </a:schemeClr>
                </a:solidFill>
                <a:latin typeface="微软雅黑" panose="020B0503020204020204" charset="-122"/>
                <a:ea typeface="微软雅黑" panose="020B0503020204020204" charset="-122"/>
              </a:rPr>
              <a:t>应选择浅色、柔软的纯棉织物，宽松而少接缝，以避免摩擦皮肤和便于穿、脱。婴儿最好穿连衣裤或背带裤，不用松紧腰裤，以利于胸廓发育。</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1255" y="1012190"/>
            <a:ext cx="9991090"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喂养</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1. 6个月以内的婴儿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建议婴儿出生后至6个月纯乳喂养；母乳量不足时，可采用婴儿配方奶补充。</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2. 6—8个月的婴儿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母乳仍然是这一阶段婴儿最主要营养来源；坚持母乳喂养，引入富含铁的固体食物，如铁强化米粉或富含铁和锌的红肉类食物；固体食物质地逐渐过渡到碎末状。</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3. 9—11个月的婴儿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乳类仍然是婴儿营养的主要来源，摄入富含铁和锌的食物，食物品种应逐步多样化，逐渐过渡到成人食物。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5688330"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计划免疫</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计划免疫是根据儿童的免疫特点和传染病发生的情况而制定的免疫程序，通过有计划地使用生物制品进行预防接种，以提高人群的免疫水平、达到控制和消灭传染病的目的。</a:t>
            </a:r>
          </a:p>
        </p:txBody>
      </p:sp>
      <p:pic>
        <p:nvPicPr>
          <p:cNvPr id="3" name="图片 2" descr="摄图网_401813703_健康绿色医疗免疫防御盾（企业商用）"/>
          <p:cNvPicPr>
            <a:picLocks noChangeAspect="1"/>
          </p:cNvPicPr>
          <p:nvPr/>
        </p:nvPicPr>
        <p:blipFill>
          <a:blip r:embed="rId3"/>
          <a:stretch>
            <a:fillRect/>
          </a:stretch>
        </p:blipFill>
        <p:spPr>
          <a:xfrm>
            <a:off x="7574280" y="1134745"/>
            <a:ext cx="3657600" cy="329184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儿童心理卫生</a:t>
            </a:r>
          </a:p>
        </p:txBody>
      </p:sp>
      <p:sp>
        <p:nvSpPr>
          <p:cNvPr id="8" name="îšḻíḍê"/>
          <p:cNvSpPr/>
          <p:nvPr>
            <p:custDataLst>
              <p:tags r:id="rId2"/>
            </p:custDataLst>
          </p:nvPr>
        </p:nvSpPr>
        <p:spPr>
          <a:xfrm>
            <a:off x="1837055" y="18802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623820" y="1856508"/>
            <a:ext cx="186753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习惯的培养</a:t>
            </a:r>
          </a:p>
        </p:txBody>
      </p:sp>
      <p:sp>
        <p:nvSpPr>
          <p:cNvPr id="38" name="矩形 37"/>
          <p:cNvSpPr/>
          <p:nvPr>
            <p:custDataLst>
              <p:tags r:id="rId9"/>
            </p:custDataLst>
          </p:nvPr>
        </p:nvSpPr>
        <p:spPr>
          <a:xfrm>
            <a:off x="2623820" y="2595648"/>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社会适应性的培养</a:t>
            </a:r>
          </a:p>
        </p:txBody>
      </p:sp>
      <p:sp>
        <p:nvSpPr>
          <p:cNvPr id="39" name="矩形 38"/>
          <p:cNvSpPr/>
          <p:nvPr>
            <p:custDataLst>
              <p:tags r:id="rId10"/>
            </p:custDataLst>
          </p:nvPr>
        </p:nvSpPr>
        <p:spPr>
          <a:xfrm>
            <a:off x="2623820" y="3356378"/>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促进婴儿认知发展</a:t>
            </a:r>
          </a:p>
        </p:txBody>
      </p:sp>
      <p:sp>
        <p:nvSpPr>
          <p:cNvPr id="5" name="íṥļiḑe"/>
          <p:cNvSpPr/>
          <p:nvPr>
            <p:custDataLst>
              <p:tags r:id="rId11"/>
            </p:custDataLst>
          </p:nvPr>
        </p:nvSpPr>
        <p:spPr>
          <a:xfrm>
            <a:off x="1837055" y="417131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3" name="îṧļîḑe"/>
          <p:cNvSpPr/>
          <p:nvPr>
            <p:custDataLst>
              <p:tags r:id="rId12"/>
            </p:custDataLst>
          </p:nvPr>
        </p:nvSpPr>
        <p:spPr>
          <a:xfrm>
            <a:off x="1916316" y="42299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623820" y="4132348"/>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促进婴儿语言发展</a:t>
            </a:r>
          </a:p>
        </p:txBody>
      </p:sp>
      <p:sp>
        <p:nvSpPr>
          <p:cNvPr id="16" name="îsļíde"/>
          <p:cNvSpPr/>
          <p:nvPr>
            <p:custDataLst>
              <p:tags r:id="rId14"/>
            </p:custDataLst>
          </p:nvPr>
        </p:nvSpPr>
        <p:spPr>
          <a:xfrm>
            <a:off x="1831340" y="4938395"/>
            <a:ext cx="401701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7" name="í$ļiḓe"/>
          <p:cNvSpPr/>
          <p:nvPr>
            <p:custDataLst>
              <p:tags r:id="rId15"/>
            </p:custDataLst>
          </p:nvPr>
        </p:nvSpPr>
        <p:spPr>
          <a:xfrm>
            <a:off x="1910601" y="499671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5</a:t>
            </a:r>
          </a:p>
        </p:txBody>
      </p:sp>
      <p:sp>
        <p:nvSpPr>
          <p:cNvPr id="18" name="矩形 17"/>
          <p:cNvSpPr/>
          <p:nvPr>
            <p:custDataLst>
              <p:tags r:id="rId16"/>
            </p:custDataLst>
          </p:nvPr>
        </p:nvSpPr>
        <p:spPr>
          <a:xfrm>
            <a:off x="2618105" y="4895618"/>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促进婴儿情绪和情感发展</a:t>
            </a:r>
          </a:p>
        </p:txBody>
      </p:sp>
      <p:sp>
        <p:nvSpPr>
          <p:cNvPr id="100" name="文本框 99"/>
          <p:cNvSpPr txBox="1"/>
          <p:nvPr/>
        </p:nvSpPr>
        <p:spPr>
          <a:xfrm>
            <a:off x="6002020" y="1963420"/>
            <a:ext cx="5507355" cy="368300"/>
          </a:xfrm>
          <a:prstGeom prst="rect">
            <a:avLst/>
          </a:prstGeom>
          <a:noFill/>
          <a:ln w="9525">
            <a:noFill/>
          </a:ln>
        </p:spPr>
        <p:txBody>
          <a:bodyPr wrap="square">
            <a:spAutoFit/>
          </a:bodyPr>
          <a:lstStyle/>
          <a:p>
            <a:pPr indent="0"/>
            <a:r>
              <a:rPr lang="en-US" altLang="zh-CN" b="0" dirty="0">
                <a:solidFill>
                  <a:srgbClr val="E18C47"/>
                </a:solidFill>
              </a:rPr>
              <a:t>1.</a:t>
            </a:r>
            <a:r>
              <a:rPr lang="zh-CN" altLang="en-US" b="0" dirty="0">
                <a:solidFill>
                  <a:srgbClr val="E18C47"/>
                </a:solidFill>
              </a:rPr>
              <a:t>睡眠习惯。</a:t>
            </a:r>
            <a:r>
              <a:rPr lang="en-US" altLang="zh-CN" b="0" dirty="0">
                <a:solidFill>
                  <a:srgbClr val="E18C47"/>
                </a:solidFill>
              </a:rPr>
              <a:t>2.</a:t>
            </a:r>
            <a:r>
              <a:rPr lang="zh-CN" altLang="en-US" b="0" dirty="0">
                <a:solidFill>
                  <a:srgbClr val="E18C47"/>
                </a:solidFill>
              </a:rPr>
              <a:t>进食习惯。</a:t>
            </a:r>
            <a:r>
              <a:rPr lang="en-US" altLang="zh-CN" b="0" dirty="0">
                <a:solidFill>
                  <a:srgbClr val="E18C47"/>
                </a:solidFill>
              </a:rPr>
              <a:t>3.</a:t>
            </a:r>
            <a:r>
              <a:rPr lang="zh-CN" altLang="en-US" b="0" dirty="0">
                <a:solidFill>
                  <a:srgbClr val="E18C47"/>
                </a:solidFill>
              </a:rPr>
              <a:t>排便习惯。</a:t>
            </a:r>
            <a:r>
              <a:rPr lang="en-US" altLang="zh-CN" b="0" dirty="0">
                <a:solidFill>
                  <a:srgbClr val="E18C47"/>
                </a:solidFill>
              </a:rPr>
              <a:t>4.</a:t>
            </a:r>
            <a:r>
              <a:rPr lang="zh-CN" altLang="en-US" b="0" dirty="0">
                <a:solidFill>
                  <a:srgbClr val="E18C47"/>
                </a:solidFill>
              </a:rPr>
              <a:t>卫生习惯。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（五） 定期健康检查</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定期检查的频度：</a:t>
            </a:r>
            <a:r>
              <a:rPr lang="zh-CN" altLang="en-US" sz="1900" dirty="0">
                <a:solidFill>
                  <a:schemeClr val="bg2">
                    <a:lumMod val="25000"/>
                  </a:schemeClr>
                </a:solidFill>
                <a:latin typeface="微软雅黑" panose="020B0503020204020204" charset="-122"/>
                <a:ea typeface="微软雅黑" panose="020B0503020204020204" charset="-122"/>
              </a:rPr>
              <a:t>6个月以内婴儿每月1次检查；7—12个月婴儿每2—3个月检查1次；高危儿、体弱儿宜适当增加检查次数。</a:t>
            </a:r>
          </a:p>
          <a:p>
            <a:pPr indent="504190" algn="just" fontAlgn="auto">
              <a:lnSpc>
                <a:spcPct val="175000"/>
              </a:lnSpc>
              <a:buClrTx/>
              <a:buSzTx/>
              <a:buFontTx/>
              <a:buNone/>
            </a:pPr>
            <a:r>
              <a:rPr lang="zh-CN" altLang="en-US" sz="1900" b="1" dirty="0">
                <a:solidFill>
                  <a:srgbClr val="E18C47"/>
                </a:solidFill>
                <a:latin typeface="微软雅黑" panose="020B0503020204020204" charset="-122"/>
                <a:ea typeface="微软雅黑" panose="020B0503020204020204" charset="-122"/>
              </a:rPr>
              <a:t>定期检查的内容：</a:t>
            </a:r>
            <a:r>
              <a:rPr lang="zh-CN" altLang="en-US" sz="1900" dirty="0">
                <a:solidFill>
                  <a:schemeClr val="bg2">
                    <a:lumMod val="25000"/>
                  </a:schemeClr>
                </a:solidFill>
                <a:latin typeface="微软雅黑" panose="020B0503020204020204" charset="-122"/>
                <a:ea typeface="微软雅黑" panose="020B0503020204020204" charset="-122"/>
              </a:rPr>
              <a:t>① 体格测量及评价；② 全身各系统体格检查；③ 常见病的定期实验室检查如缺铁性贫血、寄生虫病等，对临床可疑的疾病如佝偻病、微量元素缺乏、发育迟缓等应进行相应的进一步检查。</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（六） 体格锻炼</a:t>
            </a:r>
          </a:p>
        </p:txBody>
      </p:sp>
      <p:sp>
        <p:nvSpPr>
          <p:cNvPr id="8" name="îšḻíḍê"/>
          <p:cNvSpPr/>
          <p:nvPr>
            <p:custDataLst>
              <p:tags r:id="rId2"/>
            </p:custDataLst>
          </p:nvPr>
        </p:nvSpPr>
        <p:spPr>
          <a:xfrm>
            <a:off x="1837055" y="1880235"/>
            <a:ext cx="293814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2993563"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3012036"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90075" y="1856508"/>
            <a:ext cx="186753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户外活动</a:t>
            </a:r>
          </a:p>
        </p:txBody>
      </p:sp>
      <p:sp>
        <p:nvSpPr>
          <p:cNvPr id="38" name="矩形 37"/>
          <p:cNvSpPr/>
          <p:nvPr>
            <p:custDataLst>
              <p:tags r:id="rId9"/>
            </p:custDataLst>
          </p:nvPr>
        </p:nvSpPr>
        <p:spPr>
          <a:xfrm>
            <a:off x="2790075" y="2595648"/>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皮肤锻炼</a:t>
            </a:r>
          </a:p>
        </p:txBody>
      </p:sp>
      <p:sp>
        <p:nvSpPr>
          <p:cNvPr id="39" name="矩形 38"/>
          <p:cNvSpPr/>
          <p:nvPr>
            <p:custDataLst>
              <p:tags r:id="rId10"/>
            </p:custDataLst>
          </p:nvPr>
        </p:nvSpPr>
        <p:spPr>
          <a:xfrm>
            <a:off x="2790075" y="3356378"/>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身体活动</a:t>
            </a:r>
          </a:p>
        </p:txBody>
      </p:sp>
      <p:sp>
        <p:nvSpPr>
          <p:cNvPr id="100" name="文本框 99"/>
          <p:cNvSpPr txBox="1"/>
          <p:nvPr/>
        </p:nvSpPr>
        <p:spPr>
          <a:xfrm>
            <a:off x="5170747" y="2707640"/>
            <a:ext cx="5507355" cy="368300"/>
          </a:xfrm>
          <a:prstGeom prst="rect">
            <a:avLst/>
          </a:prstGeom>
          <a:noFill/>
          <a:ln w="9525">
            <a:noFill/>
          </a:ln>
        </p:spPr>
        <p:txBody>
          <a:bodyPr wrap="square">
            <a:spAutoFit/>
          </a:bodyPr>
          <a:lstStyle/>
          <a:p>
            <a:pPr indent="0"/>
            <a:r>
              <a:rPr lang="en-US" altLang="zh-CN" b="0" dirty="0">
                <a:solidFill>
                  <a:srgbClr val="E18C47"/>
                </a:solidFill>
              </a:rPr>
              <a:t>1.</a:t>
            </a:r>
            <a:r>
              <a:rPr b="0" dirty="0">
                <a:solidFill>
                  <a:srgbClr val="E18C47"/>
                </a:solidFill>
              </a:rPr>
              <a:t>婴儿皮肤按摩</a:t>
            </a:r>
            <a:r>
              <a:rPr lang="en-US" b="0" dirty="0">
                <a:solidFill>
                  <a:srgbClr val="E18C47"/>
                </a:solidFill>
              </a:rPr>
              <a:t>  2.温水浴  3.擦浴</a:t>
            </a:r>
          </a:p>
        </p:txBody>
      </p:sp>
      <p:sp>
        <p:nvSpPr>
          <p:cNvPr id="4" name="文本框 3"/>
          <p:cNvSpPr txBox="1"/>
          <p:nvPr/>
        </p:nvSpPr>
        <p:spPr>
          <a:xfrm>
            <a:off x="5170747" y="3457575"/>
            <a:ext cx="3172460" cy="368300"/>
          </a:xfrm>
          <a:prstGeom prst="rect">
            <a:avLst/>
          </a:prstGeom>
          <a:noFill/>
          <a:ln w="9525">
            <a:noFill/>
          </a:ln>
        </p:spPr>
        <p:txBody>
          <a:bodyPr wrap="square">
            <a:spAutoFit/>
          </a:bodyPr>
          <a:lstStyle/>
          <a:p>
            <a:pPr indent="0"/>
            <a:r>
              <a:rPr lang="en-US" altLang="zh-CN" b="0" dirty="0">
                <a:solidFill>
                  <a:srgbClr val="E18C47"/>
                </a:solidFill>
              </a:rPr>
              <a:t>1.</a:t>
            </a:r>
            <a:r>
              <a:rPr b="0" dirty="0">
                <a:solidFill>
                  <a:srgbClr val="E18C47"/>
                </a:solidFill>
              </a:rPr>
              <a:t>婴儿被动操</a:t>
            </a:r>
            <a:r>
              <a:rPr lang="en-US" b="0" dirty="0">
                <a:solidFill>
                  <a:srgbClr val="E18C47"/>
                </a:solidFill>
              </a:rPr>
              <a:t>  2.婴儿主动操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9109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（七） 意外事故预防</a:t>
            </a:r>
          </a:p>
        </p:txBody>
      </p:sp>
      <p:sp>
        <p:nvSpPr>
          <p:cNvPr id="8" name="îšḻíḍê"/>
          <p:cNvSpPr/>
          <p:nvPr>
            <p:custDataLst>
              <p:tags r:id="rId2"/>
            </p:custDataLst>
          </p:nvPr>
        </p:nvSpPr>
        <p:spPr>
          <a:xfrm>
            <a:off x="1837055" y="18802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16316" y="193860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37055" y="263461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16316" y="269328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37055" y="339915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16316" y="345747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790074" y="1847272"/>
            <a:ext cx="197231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窒息与异物吸入</a:t>
            </a:r>
          </a:p>
        </p:txBody>
      </p:sp>
      <p:sp>
        <p:nvSpPr>
          <p:cNvPr id="38" name="矩形 37"/>
          <p:cNvSpPr/>
          <p:nvPr>
            <p:custDataLst>
              <p:tags r:id="rId9"/>
            </p:custDataLst>
          </p:nvPr>
        </p:nvSpPr>
        <p:spPr>
          <a:xfrm>
            <a:off x="2790074" y="2586412"/>
            <a:ext cx="2398395"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中毒</a:t>
            </a:r>
          </a:p>
        </p:txBody>
      </p:sp>
      <p:sp>
        <p:nvSpPr>
          <p:cNvPr id="39" name="矩形 38"/>
          <p:cNvSpPr/>
          <p:nvPr>
            <p:custDataLst>
              <p:tags r:id="rId10"/>
            </p:custDataLst>
          </p:nvPr>
        </p:nvSpPr>
        <p:spPr>
          <a:xfrm>
            <a:off x="2790074" y="3347142"/>
            <a:ext cx="239903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外伤</a:t>
            </a:r>
          </a:p>
        </p:txBody>
      </p:sp>
      <p:pic>
        <p:nvPicPr>
          <p:cNvPr id="3" name="图片 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67418" y="1154558"/>
            <a:ext cx="3592946" cy="35929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537511"/>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660958"/>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11" name="文本框 10"/>
          <p:cNvSpPr txBox="1"/>
          <p:nvPr/>
        </p:nvSpPr>
        <p:spPr>
          <a:xfrm>
            <a:off x="1566314" y="1921510"/>
            <a:ext cx="9073977" cy="3970318"/>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婴儿的生长发育是一个动态变化发展的过程，受遗传、环境、营养等多方面的影响。了解婴儿各个系统及器官的发育都具有独特的规律。了解评价婴儿生长发育的基本方法和步骤。在综合评价婴儿的生长发育时，要把婴儿作为一个独立的个体，尊重其自身特点和客观的发育水平。婴儿的心理发展遵循从简单、具体、被动、无意、零散等方面逐渐向着复杂、抽象、主动、有意、系统等方面发展的规律。掌握婴儿的保健重点及具体措施。在婴儿生长发育过程中，经过有效的生长评价，可通过预警征象对婴儿的生长发育进行便捷、高效的筛查，并对婴儿发育问题做到早识别、早干预、早治疗</a:t>
            </a:r>
            <a:r>
              <a:rPr sz="1750" dirty="0" smtClean="0">
                <a:solidFill>
                  <a:schemeClr val="tx1">
                    <a:lumMod val="85000"/>
                    <a:lumOff val="15000"/>
                  </a:schemeClr>
                </a:solidFill>
                <a:latin typeface="+mn-ea"/>
                <a:cs typeface="+mn-ea"/>
              </a:rPr>
              <a:t>。</a:t>
            </a:r>
            <a:endParaRPr lang="en-US" sz="1750" dirty="0" smtClean="0">
              <a:solidFill>
                <a:schemeClr val="tx1">
                  <a:lumMod val="85000"/>
                  <a:lumOff val="15000"/>
                </a:schemeClr>
              </a:solidFill>
              <a:latin typeface="+mn-ea"/>
              <a:cs typeface="+mn-ea"/>
            </a:endParaRPr>
          </a:p>
          <a:p>
            <a:pPr indent="457200" algn="just">
              <a:lnSpc>
                <a:spcPct val="160000"/>
              </a:lnSpc>
            </a:pPr>
            <a:r>
              <a:rPr lang="zh-CN" altLang="en-US" sz="1750" dirty="0">
                <a:solidFill>
                  <a:schemeClr val="tx1">
                    <a:lumMod val="85000"/>
                    <a:lumOff val="15000"/>
                  </a:schemeClr>
                </a:solidFill>
                <a:latin typeface="+mn-ea"/>
                <a:cs typeface="+mn-ea"/>
                <a:sym typeface="+mn-ea"/>
              </a:rPr>
              <a:t>本章的重点在于掌握衡量婴儿生长发育的基本指标的测量和评价方法，了解婴儿生长发育的保健措施。本章的难点是如何运用这些基本指标测量的结果对婴儿进行评价</a:t>
            </a:r>
            <a:r>
              <a:rPr lang="zh-CN" altLang="en-US" sz="1750" dirty="0" smtClean="0">
                <a:solidFill>
                  <a:schemeClr val="tx1">
                    <a:lumMod val="85000"/>
                    <a:lumOff val="15000"/>
                  </a:schemeClr>
                </a:solidFill>
                <a:latin typeface="+mn-ea"/>
                <a:cs typeface="+mn-ea"/>
                <a:sym typeface="+mn-ea"/>
              </a:rPr>
              <a:t>。</a:t>
            </a:r>
            <a:endParaRPr lang="zh-CN" altLang="en-US" sz="1750" dirty="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309753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75316"/>
            <a:ext cx="8505334" cy="197612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出生后28天至1岁婴儿的生长发育的基本指标有哪些？其发展水平的评价方法有哪些？</a:t>
            </a:r>
          </a:p>
          <a:p>
            <a:pPr indent="457200" algn="just">
              <a:lnSpc>
                <a:spcPct val="175000"/>
              </a:lnSpc>
              <a:buClrTx/>
              <a:buSzTx/>
              <a:buFontTx/>
              <a:buNone/>
            </a:pPr>
            <a:r>
              <a:rPr sz="1750" dirty="0">
                <a:solidFill>
                  <a:schemeClr val="tx1">
                    <a:lumMod val="85000"/>
                    <a:lumOff val="15000"/>
                  </a:schemeClr>
                </a:solidFill>
                <a:latin typeface="+mn-ea"/>
                <a:cs typeface="+mn-ea"/>
              </a:rPr>
              <a:t>2. 出生后28天至1岁婴儿的心理发展有哪些基本特点？</a:t>
            </a:r>
          </a:p>
          <a:p>
            <a:pPr indent="457200" algn="just">
              <a:lnSpc>
                <a:spcPct val="175000"/>
              </a:lnSpc>
              <a:buClrTx/>
              <a:buSzTx/>
              <a:buFontTx/>
              <a:buNone/>
            </a:pPr>
            <a:r>
              <a:rPr sz="1750" dirty="0">
                <a:solidFill>
                  <a:schemeClr val="tx1">
                    <a:lumMod val="85000"/>
                    <a:lumOff val="15000"/>
                  </a:schemeClr>
                </a:solidFill>
                <a:latin typeface="+mn-ea"/>
                <a:cs typeface="+mn-ea"/>
              </a:rPr>
              <a:t>3. 促进婴儿生长发育的保健措施有哪些？</a:t>
            </a:r>
          </a:p>
        </p:txBody>
      </p:sp>
      <p:sp>
        <p:nvSpPr>
          <p:cNvPr id="7" name="矩形: 圆角 6"/>
          <p:cNvSpPr/>
          <p:nvPr/>
        </p:nvSpPr>
        <p:spPr>
          <a:xfrm>
            <a:off x="1263015" y="1626235"/>
            <a:ext cx="9674860" cy="322199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29827"/>
            <a:ext cx="8505334" cy="2447925"/>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了解婴儿生长发育的概念并理解其内涵和重要意义，掌握衡量婴儿生长发育的基本指标的测量和评价方法，运用基本指标测量的结果对婴儿进行简单评价。</a:t>
            </a:r>
          </a:p>
          <a:p>
            <a:pPr indent="457200" algn="just">
              <a:lnSpc>
                <a:spcPct val="175000"/>
              </a:lnSpc>
              <a:buClrTx/>
              <a:buSzTx/>
              <a:buFontTx/>
              <a:buNone/>
            </a:pPr>
            <a:r>
              <a:rPr sz="1750" dirty="0">
                <a:solidFill>
                  <a:schemeClr val="tx1">
                    <a:lumMod val="85000"/>
                    <a:lumOff val="15000"/>
                  </a:schemeClr>
                </a:solidFill>
                <a:latin typeface="+mn-ea"/>
                <a:cs typeface="+mn-ea"/>
              </a:rPr>
              <a:t>（2） 了解生后28天至1岁婴儿的动作发展的进程，熟悉婴儿认知发展的基本理论及对婴儿成长的意义。</a:t>
            </a:r>
          </a:p>
          <a:p>
            <a:pPr indent="457200" algn="just">
              <a:lnSpc>
                <a:spcPct val="175000"/>
              </a:lnSpc>
              <a:buClrTx/>
              <a:buSzTx/>
              <a:buFontTx/>
              <a:buNone/>
            </a:pPr>
            <a:r>
              <a:rPr sz="1750" dirty="0">
                <a:solidFill>
                  <a:schemeClr val="tx1">
                    <a:lumMod val="85000"/>
                    <a:lumOff val="15000"/>
                  </a:schemeClr>
                </a:solidFill>
                <a:latin typeface="+mn-ea"/>
                <a:cs typeface="+mn-ea"/>
              </a:rPr>
              <a:t>（3） 了解促进婴儿成长发展的措施。</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流程图: 数据 4"/>
          <p:cNvSpPr/>
          <p:nvPr>
            <p:custDataLst>
              <p:tags r:id="rId1"/>
            </p:custDataLst>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数据 6"/>
          <p:cNvSpPr/>
          <p:nvPr>
            <p:custDataLst>
              <p:tags r:id="rId2"/>
            </p:custDataLst>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14"/>
          <p:cNvSpPr/>
          <p:nvPr>
            <p:custDataLst>
              <p:tags r:id="rId3"/>
            </p:custDataLst>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16"/>
          <p:cNvSpPr/>
          <p:nvPr>
            <p:custDataLst>
              <p:tags r:id="rId4"/>
            </p:custDataLst>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数据 28"/>
          <p:cNvSpPr/>
          <p:nvPr>
            <p:custDataLst>
              <p:tags r:id="rId5"/>
            </p:custDataLst>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数据 29"/>
          <p:cNvSpPr/>
          <p:nvPr>
            <p:custDataLst>
              <p:tags r:id="rId6"/>
            </p:custDataLst>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5"/>
          <p:cNvSpPr/>
          <p:nvPr>
            <p:custDataLst>
              <p:tags r:id="rId7"/>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p:cNvSpPr txBox="1"/>
          <p:nvPr>
            <p:custDataLst>
              <p:tags r:id="rId8"/>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cxnSp>
        <p:nvCxnSpPr>
          <p:cNvPr id="33" name="直接连接符 32"/>
          <p:cNvCxnSpPr/>
          <p:nvPr>
            <p:custDataLst>
              <p:tags r:id="rId9"/>
            </p:custDataLst>
          </p:nvPr>
        </p:nvCxnSpPr>
        <p:spPr>
          <a:xfrm>
            <a:off x="5945596" y="2620177"/>
            <a:ext cx="0" cy="47815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34" name="矩形: 圆角 1"/>
          <p:cNvSpPr/>
          <p:nvPr>
            <p:custDataLst>
              <p:tags r:id="rId10"/>
            </p:custDataLst>
          </p:nvPr>
        </p:nvSpPr>
        <p:spPr>
          <a:xfrm>
            <a:off x="4130040" y="2019935"/>
            <a:ext cx="3640455" cy="64833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custDataLst>
              <p:tags r:id="rId11"/>
            </p:custDataLst>
          </p:nvPr>
        </p:nvSpPr>
        <p:spPr>
          <a:xfrm>
            <a:off x="4478020" y="2107565"/>
            <a:ext cx="2952750" cy="451485"/>
          </a:xfrm>
          <a:prstGeom prst="rect">
            <a:avLst/>
          </a:prstGeom>
          <a:noFill/>
        </p:spPr>
        <p:txBody>
          <a:bodyPr wrap="square" lIns="0" tIns="0" rtlCol="0">
            <a:spAutoFit/>
          </a:bodyPr>
          <a:lstStyle/>
          <a:p>
            <a:pPr algn="ctr">
              <a:lnSpc>
                <a:spcPct val="120000"/>
              </a:lnSpc>
            </a:pPr>
            <a:r>
              <a:rPr lang="zh-CN" altLang="en-US" sz="2200" b="1" dirty="0">
                <a:solidFill>
                  <a:schemeClr val="bg1"/>
                </a:solidFill>
                <a:cs typeface="+mn-ea"/>
                <a:sym typeface="+mn-lt"/>
              </a:rPr>
              <a:t>0—1岁婴儿发展和评价</a:t>
            </a:r>
          </a:p>
        </p:txBody>
      </p:sp>
      <p:cxnSp>
        <p:nvCxnSpPr>
          <p:cNvPr id="37" name="直接连接符 36"/>
          <p:cNvCxnSpPr/>
          <p:nvPr>
            <p:custDataLst>
              <p:tags r:id="rId12"/>
            </p:custDataLst>
          </p:nvPr>
        </p:nvCxnSpPr>
        <p:spPr>
          <a:xfrm>
            <a:off x="2469661" y="3091288"/>
            <a:ext cx="7155815"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custDataLst>
              <p:tags r:id="rId13"/>
            </p:custDataLst>
          </p:nvPr>
        </p:nvCxnSpPr>
        <p:spPr>
          <a:xfrm>
            <a:off x="2501265" y="308292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custDataLst>
              <p:tags r:id="rId14"/>
            </p:custDataLst>
          </p:nvPr>
        </p:nvCxnSpPr>
        <p:spPr>
          <a:xfrm>
            <a:off x="4691380" y="308292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custDataLst>
              <p:tags r:id="rId15"/>
            </p:custDataLst>
          </p:nvPr>
        </p:nvCxnSpPr>
        <p:spPr>
          <a:xfrm>
            <a:off x="9610090" y="308292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44" name="矩形: 圆角 9"/>
          <p:cNvSpPr/>
          <p:nvPr>
            <p:custDataLst>
              <p:tags r:id="rId16"/>
            </p:custDataLst>
          </p:nvPr>
        </p:nvSpPr>
        <p:spPr>
          <a:xfrm>
            <a:off x="1582420" y="3952875"/>
            <a:ext cx="1814195"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49" name="文本框 48"/>
          <p:cNvSpPr txBox="1"/>
          <p:nvPr>
            <p:custDataLst>
              <p:tags r:id="rId17"/>
            </p:custDataLst>
          </p:nvPr>
        </p:nvSpPr>
        <p:spPr>
          <a:xfrm>
            <a:off x="1679575" y="4009390"/>
            <a:ext cx="169418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0—1岁婴儿概述</a:t>
            </a:r>
          </a:p>
        </p:txBody>
      </p:sp>
      <p:sp>
        <p:nvSpPr>
          <p:cNvPr id="13" name="矩形: 圆角 9"/>
          <p:cNvSpPr/>
          <p:nvPr>
            <p:custDataLst>
              <p:tags r:id="rId18"/>
            </p:custDataLst>
          </p:nvPr>
        </p:nvSpPr>
        <p:spPr>
          <a:xfrm>
            <a:off x="6025515" y="3956685"/>
            <a:ext cx="2226310" cy="821055"/>
          </a:xfrm>
          <a:prstGeom prst="roundRect">
            <a:avLst>
              <a:gd name="adj" fmla="val 16705"/>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4" name="文本框 13"/>
          <p:cNvSpPr txBox="1"/>
          <p:nvPr>
            <p:custDataLst>
              <p:tags r:id="rId19"/>
            </p:custDataLst>
          </p:nvPr>
        </p:nvSpPr>
        <p:spPr>
          <a:xfrm>
            <a:off x="6090920" y="4013200"/>
            <a:ext cx="2110740" cy="709930"/>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0—1岁婴儿发展水平</a:t>
            </a:r>
          </a:p>
          <a:p>
            <a:pPr algn="ctr">
              <a:lnSpc>
                <a:spcPct val="120000"/>
              </a:lnSpc>
            </a:pPr>
            <a:r>
              <a:rPr lang="zh-CN" altLang="en-US" dirty="0">
                <a:solidFill>
                  <a:srgbClr val="211D1E"/>
                </a:solidFill>
                <a:cs typeface="+mn-ea"/>
                <a:sym typeface="+mn-lt"/>
              </a:rPr>
              <a:t>和评价</a:t>
            </a:r>
          </a:p>
        </p:txBody>
      </p:sp>
      <p:sp>
        <p:nvSpPr>
          <p:cNvPr id="15" name="矩形: 圆角 9"/>
          <p:cNvSpPr/>
          <p:nvPr>
            <p:custDataLst>
              <p:tags r:id="rId20"/>
            </p:custDataLst>
          </p:nvPr>
        </p:nvSpPr>
        <p:spPr>
          <a:xfrm>
            <a:off x="8675370" y="3957320"/>
            <a:ext cx="1856740" cy="821055"/>
          </a:xfrm>
          <a:prstGeom prst="roundRect">
            <a:avLst>
              <a:gd name="adj" fmla="val 16782"/>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6" name="文本框 15"/>
          <p:cNvSpPr txBox="1"/>
          <p:nvPr>
            <p:custDataLst>
              <p:tags r:id="rId21"/>
            </p:custDataLst>
          </p:nvPr>
        </p:nvSpPr>
        <p:spPr>
          <a:xfrm>
            <a:off x="8731250" y="4013835"/>
            <a:ext cx="1758950" cy="709930"/>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0—1岁婴儿发展</a:t>
            </a:r>
          </a:p>
          <a:p>
            <a:pPr algn="ctr">
              <a:lnSpc>
                <a:spcPct val="120000"/>
              </a:lnSpc>
            </a:pPr>
            <a:r>
              <a:rPr lang="zh-CN" altLang="en-US" dirty="0">
                <a:solidFill>
                  <a:srgbClr val="211D1E"/>
                </a:solidFill>
                <a:cs typeface="+mn-ea"/>
                <a:sym typeface="+mn-lt"/>
              </a:rPr>
              <a:t>促进措施</a:t>
            </a:r>
          </a:p>
        </p:txBody>
      </p:sp>
      <p:cxnSp>
        <p:nvCxnSpPr>
          <p:cNvPr id="18" name="直接连接符 17"/>
          <p:cNvCxnSpPr/>
          <p:nvPr>
            <p:custDataLst>
              <p:tags r:id="rId22"/>
            </p:custDataLst>
          </p:nvPr>
        </p:nvCxnSpPr>
        <p:spPr>
          <a:xfrm>
            <a:off x="7092950" y="307784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20" name="矩形: 圆角 9"/>
          <p:cNvSpPr/>
          <p:nvPr>
            <p:custDataLst>
              <p:tags r:id="rId23"/>
            </p:custDataLst>
          </p:nvPr>
        </p:nvSpPr>
        <p:spPr>
          <a:xfrm>
            <a:off x="3769995" y="3956685"/>
            <a:ext cx="1864995" cy="821055"/>
          </a:xfrm>
          <a:prstGeom prst="roundRect">
            <a:avLst>
              <a:gd name="adj" fmla="val 16705"/>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1" name="文本框 20"/>
          <p:cNvSpPr txBox="1"/>
          <p:nvPr>
            <p:custDataLst>
              <p:tags r:id="rId24"/>
            </p:custDataLst>
          </p:nvPr>
        </p:nvSpPr>
        <p:spPr>
          <a:xfrm>
            <a:off x="3808730" y="4013200"/>
            <a:ext cx="1766570" cy="709930"/>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0—1岁婴儿病理</a:t>
            </a:r>
          </a:p>
          <a:p>
            <a:pPr algn="ctr">
              <a:lnSpc>
                <a:spcPct val="120000"/>
              </a:lnSpc>
            </a:pPr>
            <a:r>
              <a:rPr lang="zh-CN" altLang="en-US" dirty="0">
                <a:solidFill>
                  <a:srgbClr val="211D1E"/>
                </a:solidFill>
                <a:cs typeface="+mn-ea"/>
                <a:sym typeface="+mn-lt"/>
              </a:rPr>
              <a:t>生理特点</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0—1岁婴儿概述</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9" name="图片 8" descr="摄图网_401157771_抱着奶瓶的可爱小女孩婴儿宝宝（企业商用）"/>
          <p:cNvPicPr>
            <a:picLocks noChangeAspect="1"/>
          </p:cNvPicPr>
          <p:nvPr/>
        </p:nvPicPr>
        <p:blipFill>
          <a:blip r:embed="rId13"/>
          <a:stretch>
            <a:fillRect/>
          </a:stretch>
        </p:blipFill>
        <p:spPr>
          <a:xfrm>
            <a:off x="544195" y="3100070"/>
            <a:ext cx="3557905" cy="35579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007235"/>
            <a:ext cx="8382635" cy="4841875"/>
          </a:xfrm>
          <a:prstGeom prst="rect">
            <a:avLst/>
          </a:prstGeom>
          <a:noFill/>
        </p:spPr>
        <p:txBody>
          <a:bodyPr wrap="square" lIns="0" tIns="0" rtlCol="0">
            <a:spAutoFit/>
          </a:bodyPr>
          <a:lstStyle/>
          <a:p>
            <a:pPr indent="457200" algn="just" fontAlgn="auto">
              <a:lnSpc>
                <a:spcPct val="13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婴儿常常喜欢把手里的物品放进嘴里啃咬或者会摆弄食物玩，有些家长见状后会斥责或禁止婴儿的行为，担心物品不卫生或者病从口入。照护者应该如何对待婴儿的这种“另类”表现呢？在感知运动阶段，婴儿还不能完成头脑中的许多活动，口腔触觉是婴儿认识物品的重要手段。婴儿将物品放进嘴里啃咬，是对该物体进行的一种触觉探索，通过口腔活动辨别不同的物品，体验物品的不同属性。热衷于探索是感知运动阶段婴儿的特点，婴儿会花很长时间来探究这些小物品，例如把物品放进嘴里，扔物品、敲物品、把物品转来转去，反反复复，乐此不疲。</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007235"/>
            <a:ext cx="8382635" cy="3402965"/>
          </a:xfrm>
          <a:prstGeom prst="rect">
            <a:avLst/>
          </a:prstGeom>
          <a:noFill/>
        </p:spPr>
        <p:txBody>
          <a:bodyPr wrap="square" lIns="0" tIns="0" rtlCol="0">
            <a:spAutoFit/>
          </a:bodyPr>
          <a:lstStyle/>
          <a:p>
            <a:pPr indent="457200" algn="just" fontAlgn="auto">
              <a:lnSpc>
                <a:spcPct val="13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婴儿在操纵和探索物品的过程中，积极地建构了对世界的新知识，发展了智慧、体验到了愉快，所表现出来的好奇心和喜欢探究的精神也是未来取得学习成就的基础。不过，婴幼儿常常不能分辨出什么物品有危险，容易出现意外，需照护者加倍小心。总之，照护者应正确看待感知运动阶段婴儿的这些“另类”的探索行为，不应简单阻止婴儿的探索行为，而应为他们提供安全、卫生、适宜的物品来探索。</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4329</Words>
  <Application>Microsoft Office PowerPoint</Application>
  <PresentationFormat>宽屏</PresentationFormat>
  <Paragraphs>226</Paragraphs>
  <Slides>50</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50</vt:i4>
      </vt:variant>
    </vt:vector>
  </HeadingPairs>
  <TitlesOfParts>
    <vt:vector size="60" baseType="lpstr">
      <vt:lpstr>等线</vt:lpstr>
      <vt:lpstr>方正行黑简体</vt:lpstr>
      <vt:lpstr>汉仪太极体简</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案例导入</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516</cp:revision>
  <dcterms:created xsi:type="dcterms:W3CDTF">2022-05-22T12:08:00Z</dcterms:created>
  <dcterms:modified xsi:type="dcterms:W3CDTF">2023-02-13T06:48:23Z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683CDB4E3D6C4990A1BCCA71D4405E49</vt:lpwstr>
  </property>
  <property fmtid="{D5CDD505-2E9C-101B-9397-08002B2CF9AE}" pid="3" name="KSOProductBuildVer">
    <vt:lpwstr>2052-11.1.0.13703</vt:lpwstr>
  </property>
</Properties>
</file>