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4.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5.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8"/>
  </p:notesMasterIdLst>
  <p:handoutMasterIdLst>
    <p:handoutMasterId r:id="rId49"/>
  </p:handoutMasterIdLst>
  <p:sldIdLst>
    <p:sldId id="286" r:id="rId2"/>
    <p:sldId id="291" r:id="rId3"/>
    <p:sldId id="327" r:id="rId4"/>
    <p:sldId id="509" r:id="rId5"/>
    <p:sldId id="328" r:id="rId6"/>
    <p:sldId id="329" r:id="rId7"/>
    <p:sldId id="299" r:id="rId8"/>
    <p:sldId id="506" r:id="rId9"/>
    <p:sldId id="545" r:id="rId10"/>
    <p:sldId id="548" r:id="rId11"/>
    <p:sldId id="546" r:id="rId12"/>
    <p:sldId id="547" r:id="rId13"/>
    <p:sldId id="550" r:id="rId14"/>
    <p:sldId id="551" r:id="rId15"/>
    <p:sldId id="552" r:id="rId16"/>
    <p:sldId id="553" r:id="rId17"/>
    <p:sldId id="554" r:id="rId18"/>
    <p:sldId id="556" r:id="rId19"/>
    <p:sldId id="558" r:id="rId20"/>
    <p:sldId id="564" r:id="rId21"/>
    <p:sldId id="557" r:id="rId22"/>
    <p:sldId id="559" r:id="rId23"/>
    <p:sldId id="560" r:id="rId24"/>
    <p:sldId id="561" r:id="rId25"/>
    <p:sldId id="562" r:id="rId26"/>
    <p:sldId id="565" r:id="rId27"/>
    <p:sldId id="568" r:id="rId28"/>
    <p:sldId id="567" r:id="rId29"/>
    <p:sldId id="569" r:id="rId30"/>
    <p:sldId id="570" r:id="rId31"/>
    <p:sldId id="573" r:id="rId32"/>
    <p:sldId id="574" r:id="rId33"/>
    <p:sldId id="575" r:id="rId34"/>
    <p:sldId id="566" r:id="rId35"/>
    <p:sldId id="576" r:id="rId36"/>
    <p:sldId id="577" r:id="rId37"/>
    <p:sldId id="571" r:id="rId38"/>
    <p:sldId id="578" r:id="rId39"/>
    <p:sldId id="581" r:id="rId40"/>
    <p:sldId id="582" r:id="rId41"/>
    <p:sldId id="583" r:id="rId42"/>
    <p:sldId id="584" r:id="rId43"/>
    <p:sldId id="502" r:id="rId44"/>
    <p:sldId id="585" r:id="rId45"/>
    <p:sldId id="503" r:id="rId46"/>
    <p:sldId id="504" r:id="rId47"/>
  </p:sldIdLst>
  <p:sldSz cx="12192000" cy="6858000"/>
  <p:notesSz cx="6858000" cy="9144000"/>
  <p:embeddedFontLst>
    <p:embeddedFont>
      <p:font typeface="Calibri" panose="020F0502020204030204" pitchFamily="34" charset="0"/>
      <p:regular r:id="rId50"/>
      <p:bold r:id="rId51"/>
      <p:italic r:id="rId52"/>
      <p:boldItalic r:id="rId53"/>
    </p:embeddedFont>
    <p:embeddedFont>
      <p:font typeface="字魂27号-布丁体" panose="00000500000000000000" pitchFamily="2" charset="-122"/>
      <p:regular r:id="rId54"/>
    </p:embeddedFont>
    <p:embeddedFont>
      <p:font typeface="汉仪太极体简" panose="02010600000101010101" pitchFamily="2" charset="-122"/>
      <p:regular r:id="rId55"/>
    </p:embeddedFont>
    <p:embeddedFont>
      <p:font typeface="方正行黑简体" panose="02000000000000000000" pitchFamily="2" charset="-122"/>
      <p:regular r:id="rId56"/>
    </p:embeddedFont>
    <p:embeddedFont>
      <p:font typeface="等线" panose="02010600030101010101" pitchFamily="2" charset="-122"/>
      <p:regular r:id="rId57"/>
      <p:bold r:id="rId58"/>
    </p:embeddedFont>
    <p:embeddedFont>
      <p:font typeface="微软雅黑" panose="020B0503020204020204" pitchFamily="34" charset="-122"/>
      <p:regular r:id="rId59"/>
      <p:bold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C7C2A"/>
    <a:srgbClr val="74C8C7"/>
    <a:srgbClr val="E18C47"/>
    <a:srgbClr val="FCEFE5"/>
    <a:srgbClr val="EEB78F"/>
    <a:srgbClr val="F7DBC5"/>
    <a:srgbClr val="F1C0A6"/>
    <a:srgbClr val="F9E4D4"/>
    <a:srgbClr val="EAA57C"/>
    <a:srgbClr val="EAAA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tags" Target="tags/tag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681791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718281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663240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1644079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29303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20</a:t>
            </a:fld>
            <a:endParaRPr lang="zh-CN" altLang="en-US"/>
          </a:p>
        </p:txBody>
      </p:sp>
    </p:spTree>
    <p:extLst>
      <p:ext uri="{BB962C8B-B14F-4D97-AF65-F5344CB8AC3E}">
        <p14:creationId xmlns:p14="http://schemas.microsoft.com/office/powerpoint/2010/main" val="2926677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33</a:t>
            </a:fld>
            <a:endParaRPr lang="zh-CN" altLang="en-US"/>
          </a:p>
        </p:txBody>
      </p:sp>
    </p:spTree>
    <p:extLst>
      <p:ext uri="{BB962C8B-B14F-4D97-AF65-F5344CB8AC3E}">
        <p14:creationId xmlns:p14="http://schemas.microsoft.com/office/powerpoint/2010/main" val="2398851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46</a:t>
            </a:fld>
            <a:endParaRPr lang="zh-CN" altLang="en-US"/>
          </a:p>
        </p:txBody>
      </p:sp>
    </p:spTree>
    <p:extLst>
      <p:ext uri="{BB962C8B-B14F-4D97-AF65-F5344CB8AC3E}">
        <p14:creationId xmlns:p14="http://schemas.microsoft.com/office/powerpoint/2010/main" val="1168497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36.xml"/><Relationship Id="rId7" Type="http://schemas.openxmlformats.org/officeDocument/2006/relationships/slideLayout" Target="../slideLayouts/slideLayout5.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40.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slideLayout" Target="../slideLayouts/slideLayout5.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tags" Target="../tags/tag52.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 Type="http://schemas.openxmlformats.org/officeDocument/2006/relationships/tags" Target="../tags/tag54.xml"/><Relationship Id="rId16" Type="http://schemas.openxmlformats.org/officeDocument/2006/relationships/tags" Target="../tags/tag68.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tags" Target="../tags/tag67.xml"/><Relationship Id="rId10" Type="http://schemas.openxmlformats.org/officeDocument/2006/relationships/tags" Target="../tags/tag62.xml"/><Relationship Id="rId19" Type="http://schemas.openxmlformats.org/officeDocument/2006/relationships/slideLayout" Target="../slideLayouts/slideLayout5.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slideLayout" Target="../slideLayouts/slideLayout5.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s>
</file>

<file path=ppt/slides/_rels/slide19.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slideLayout" Target="../slideLayouts/slideLayout5.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image" Target="../media/image29.png"/><Relationship Id="rId3" Type="http://schemas.openxmlformats.org/officeDocument/2006/relationships/tags" Target="../tags/tag85.xml"/><Relationship Id="rId7" Type="http://schemas.openxmlformats.org/officeDocument/2006/relationships/tags" Target="../tags/tag89.xml"/><Relationship Id="rId12" Type="http://schemas.openxmlformats.org/officeDocument/2006/relationships/image" Target="../media/image16.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notesSlide" Target="../notesSlides/notesSlide4.xml"/><Relationship Id="rId5" Type="http://schemas.openxmlformats.org/officeDocument/2006/relationships/tags" Target="../tags/tag87.xml"/><Relationship Id="rId10" Type="http://schemas.openxmlformats.org/officeDocument/2006/relationships/slideLayout" Target="../slideLayouts/slideLayout9.xml"/><Relationship Id="rId4" Type="http://schemas.openxmlformats.org/officeDocument/2006/relationships/tags" Target="../tags/tag86.xml"/><Relationship Id="rId9" Type="http://schemas.openxmlformats.org/officeDocument/2006/relationships/tags" Target="../tags/tag9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5.xml"/><Relationship Id="rId1" Type="http://schemas.openxmlformats.org/officeDocument/2006/relationships/tags" Target="../tags/tag9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slideLayout" Target="../slideLayouts/slideLayout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5.xml"/><Relationship Id="rId1" Type="http://schemas.openxmlformats.org/officeDocument/2006/relationships/tags" Target="../tags/tag10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5.xml"/><Relationship Id="rId1" Type="http://schemas.openxmlformats.org/officeDocument/2006/relationships/tags" Target="../tags/tag10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image" Target="../media/image29.png"/><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image" Target="../media/image16.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notesSlide" Target="../notesSlides/notesSlide5.xml"/><Relationship Id="rId5" Type="http://schemas.openxmlformats.org/officeDocument/2006/relationships/tags" Target="../tags/tag111.xml"/><Relationship Id="rId10" Type="http://schemas.openxmlformats.org/officeDocument/2006/relationships/slideLayout" Target="../slideLayouts/slideLayout9.xml"/><Relationship Id="rId4" Type="http://schemas.openxmlformats.org/officeDocument/2006/relationships/tags" Target="../tags/tag110.xml"/><Relationship Id="rId9" Type="http://schemas.openxmlformats.org/officeDocument/2006/relationships/tags" Target="../tags/tag115.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tags" Target="../tags/tag116.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20.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16.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notesSlide" Target="../notesSlides/notesSlide2.xml"/><Relationship Id="rId5" Type="http://schemas.openxmlformats.org/officeDocument/2006/relationships/tags" Target="../tags/tag29.xml"/><Relationship Id="rId10" Type="http://schemas.openxmlformats.org/officeDocument/2006/relationships/slideLayout" Target="../slideLayouts/slideLayout9.xml"/><Relationship Id="rId4" Type="http://schemas.openxmlformats.org/officeDocument/2006/relationships/tags" Target="../tags/tag28.xml"/><Relationship Id="rId9" Type="http://schemas.openxmlformats.org/officeDocument/2006/relationships/tags" Target="../tags/tag33.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sp>
        <p:nvSpPr>
          <p:cNvPr id="5" name="标题 1"/>
          <p:cNvSpPr txBox="1"/>
          <p:nvPr/>
        </p:nvSpPr>
        <p:spPr>
          <a:xfrm>
            <a:off x="595630" y="2702560"/>
            <a:ext cx="7150735" cy="974090"/>
          </a:xfrm>
          <a:prstGeom prst="rect">
            <a:avLst/>
          </a:prstGeom>
          <a:noFill/>
          <a:ln>
            <a:noFill/>
          </a:ln>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dirty="0">
                <a:ln w="22225">
                  <a:noFill/>
                  <a:prstDash val="solid"/>
                </a:ln>
                <a:solidFill>
                  <a:srgbClr val="DC7C2A"/>
                </a:solidFill>
                <a:latin typeface="字魂27号-布丁体" panose="00000500000000000000" pitchFamily="2" charset="-122"/>
                <a:ea typeface="字魂27号-布丁体" panose="00000500000000000000" pitchFamily="2" charset="-122"/>
                <a:cs typeface="+mn-ea"/>
                <a:sym typeface="+mn-lt"/>
              </a:rPr>
              <a:t>幼儿医学基础与评价</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57390" y="2040890"/>
            <a:ext cx="4175760" cy="305816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993140" y="2040890"/>
            <a:ext cx="4349750" cy="305816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cxnSp>
        <p:nvCxnSpPr>
          <p:cNvPr id="4" name="直接连接符 3"/>
          <p:cNvCxnSpPr/>
          <p:nvPr/>
        </p:nvCxnSpPr>
        <p:spPr>
          <a:xfrm>
            <a:off x="1689100" y="1544589"/>
            <a:ext cx="31292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65225" y="2294890"/>
            <a:ext cx="4037330" cy="23552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（一）生物小分子是细胞的构建单元</a:t>
            </a:r>
          </a:p>
          <a:p>
            <a:pPr indent="0" algn="just" fontAlgn="auto">
              <a:lnSpc>
                <a:spcPct val="160000"/>
              </a:lnSpc>
              <a:buClrTx/>
              <a:buSzTx/>
              <a:buFontTx/>
            </a:pPr>
            <a:r>
              <a:rPr lang="zh-CN" altLang="en-US" dirty="0">
                <a:solidFill>
                  <a:schemeClr val="bg1"/>
                </a:solidFill>
                <a:cs typeface="+mn-ea"/>
              </a:rPr>
              <a:t>细胞中的水除了以游离形式存在之外，还能以氢键与蛋白质分子相结合，成为结合水，构成细胞结构的组成成分。</a:t>
            </a:r>
          </a:p>
        </p:txBody>
      </p:sp>
      <p:sp>
        <p:nvSpPr>
          <p:cNvPr id="3" name="文本框 2"/>
          <p:cNvSpPr txBox="1"/>
          <p:nvPr/>
        </p:nvSpPr>
        <p:spPr>
          <a:xfrm>
            <a:off x="7231380" y="2294890"/>
            <a:ext cx="3827780" cy="19119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（二）有机小分子是组成生物大分子的亚单位</a:t>
            </a:r>
          </a:p>
          <a:p>
            <a:pPr indent="0" algn="just" fontAlgn="auto">
              <a:lnSpc>
                <a:spcPct val="160000"/>
              </a:lnSpc>
              <a:buClrTx/>
              <a:buSzTx/>
              <a:buFontTx/>
            </a:pPr>
            <a:r>
              <a:rPr lang="zh-CN" altLang="en-US" dirty="0">
                <a:solidFill>
                  <a:schemeClr val="tx1">
                    <a:lumMod val="85000"/>
                    <a:lumOff val="15000"/>
                  </a:schemeClr>
                </a:solidFill>
                <a:cs typeface="+mn-ea"/>
              </a:rPr>
              <a:t>细胞中含有四种主要的有机小分子：</a:t>
            </a:r>
            <a:r>
              <a:rPr lang="zh-CN" altLang="en-US" b="1" dirty="0">
                <a:solidFill>
                  <a:srgbClr val="E18C47"/>
                </a:solidFill>
                <a:cs typeface="+mn-ea"/>
              </a:rPr>
              <a:t>单糖、脂肪酸、氨基酸</a:t>
            </a:r>
            <a:r>
              <a:rPr lang="zh-CN" altLang="en-US" dirty="0">
                <a:solidFill>
                  <a:schemeClr val="tx1">
                    <a:lumMod val="85000"/>
                    <a:lumOff val="15000"/>
                  </a:schemeClr>
                </a:solidFill>
                <a:cs typeface="+mn-ea"/>
              </a:rPr>
              <a:t>及</a:t>
            </a:r>
            <a:r>
              <a:rPr lang="zh-CN" altLang="en-US" dirty="0">
                <a:solidFill>
                  <a:srgbClr val="E18C47"/>
                </a:solidFill>
                <a:cs typeface="+mn-ea"/>
              </a:rPr>
              <a:t>核苷酸</a:t>
            </a:r>
            <a:r>
              <a:rPr lang="zh-CN" altLang="en-US" dirty="0">
                <a:solidFill>
                  <a:schemeClr val="tx1">
                    <a:lumMod val="85000"/>
                    <a:lumOff val="15000"/>
                  </a:schemeClr>
                </a:solidFill>
                <a:cs typeface="+mn-ea"/>
              </a:rPr>
              <a:t>。</a:t>
            </a:r>
          </a:p>
        </p:txBody>
      </p:sp>
      <p:sp>
        <p:nvSpPr>
          <p:cNvPr id="6" name="文本框 5"/>
          <p:cNvSpPr txBox="1"/>
          <p:nvPr/>
        </p:nvSpPr>
        <p:spPr>
          <a:xfrm>
            <a:off x="1837055" y="1029970"/>
            <a:ext cx="3082290" cy="445135"/>
          </a:xfrm>
          <a:prstGeom prst="rect">
            <a:avLst/>
          </a:prstGeom>
          <a:noFill/>
        </p:spPr>
        <p:txBody>
          <a:bodyPr wrap="square">
            <a:spAutoFit/>
          </a:bodyPr>
          <a:lstStyle/>
          <a:p>
            <a:pPr algn="l"/>
            <a:r>
              <a:rPr lang="zh-CN" altLang="en-US" sz="2300" b="1" dirty="0">
                <a:solidFill>
                  <a:srgbClr val="E18C47"/>
                </a:solidFill>
                <a:cs typeface="+mn-ea"/>
                <a:sym typeface="+mn-lt"/>
              </a:rPr>
              <a:t>一、细胞的分子基础</a:t>
            </a:r>
          </a:p>
        </p:txBody>
      </p:sp>
      <p:pic>
        <p:nvPicPr>
          <p:cNvPr id="5" name="图片 4" descr="摄图网_402061116_透明质酸分子（企业商用）"/>
          <p:cNvPicPr>
            <a:picLocks noChangeAspect="1"/>
          </p:cNvPicPr>
          <p:nvPr/>
        </p:nvPicPr>
        <p:blipFill>
          <a:blip r:embed="rId2"/>
          <a:stretch>
            <a:fillRect/>
          </a:stretch>
        </p:blipFill>
        <p:spPr>
          <a:xfrm>
            <a:off x="4705985" y="2614930"/>
            <a:ext cx="2965450" cy="29654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1"/>
            </p:custDataLst>
          </p:nvPr>
        </p:nvSpPr>
        <p:spPr>
          <a:xfrm>
            <a:off x="1640205" y="2644140"/>
            <a:ext cx="4782185" cy="234442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生物大分子执行细胞的特定功能</a:t>
            </a:r>
            <a:endParaRPr lang="zh-CN" altLang="en-US" sz="2000" dirty="0">
              <a:solidFill>
                <a:schemeClr val="tx1">
                  <a:lumMod val="85000"/>
                  <a:lumOff val="15000"/>
                </a:schemeClr>
              </a:solidFill>
              <a:cs typeface="+mn-ea"/>
            </a:endParaRPr>
          </a:p>
        </p:txBody>
      </p:sp>
      <p:sp>
        <p:nvSpPr>
          <p:cNvPr id="9" name="文本框 8"/>
          <p:cNvSpPr txBox="1"/>
          <p:nvPr>
            <p:custDataLst>
              <p:tags r:id="rId2"/>
            </p:custDataLst>
          </p:nvPr>
        </p:nvSpPr>
        <p:spPr>
          <a:xfrm>
            <a:off x="1790518" y="2794027"/>
            <a:ext cx="4493260" cy="1845310"/>
          </a:xfrm>
          <a:prstGeom prst="rect">
            <a:avLst/>
          </a:prstGeom>
          <a:noFill/>
        </p:spPr>
        <p:txBody>
          <a:bodyPr wrap="square" rtlCol="0">
            <a:spAutoFit/>
          </a:bodyPr>
          <a:lstStyle/>
          <a:p>
            <a:pPr indent="0" algn="just" fontAlgn="auto">
              <a:lnSpc>
                <a:spcPct val="150000"/>
              </a:lnSpc>
            </a:pPr>
            <a:r>
              <a:rPr lang="zh-CN" altLang="en-US" sz="1900" dirty="0">
                <a:solidFill>
                  <a:schemeClr val="bg2">
                    <a:lumMod val="25000"/>
                  </a:schemeClr>
                </a:solidFill>
                <a:latin typeface="微软雅黑" panose="020B0503020204020204" charset="-122"/>
                <a:ea typeface="微软雅黑" panose="020B0503020204020204" charset="-122"/>
                <a:sym typeface="+mn-ea"/>
              </a:rPr>
              <a:t>核酸是生物遗传的物质基础，核酸与生物的生长、发育、繁殖、遗传和变异的关系极为密切。细胞内的核酸分为</a:t>
            </a:r>
            <a:r>
              <a:rPr lang="zh-CN" altLang="en-US" sz="1900" b="1" dirty="0">
                <a:solidFill>
                  <a:srgbClr val="E18C47"/>
                </a:solidFill>
                <a:latin typeface="微软雅黑" panose="020B0503020204020204" charset="-122"/>
                <a:ea typeface="微软雅黑" panose="020B0503020204020204" charset="-122"/>
                <a:sym typeface="+mn-ea"/>
              </a:rPr>
              <a:t>核糖核酸</a:t>
            </a:r>
            <a:r>
              <a:rPr lang="zh-CN" altLang="en-US" sz="1900" dirty="0">
                <a:solidFill>
                  <a:schemeClr val="bg2">
                    <a:lumMod val="25000"/>
                  </a:schemeClr>
                </a:solidFill>
                <a:latin typeface="微软雅黑" panose="020B0503020204020204" charset="-122"/>
                <a:ea typeface="微软雅黑" panose="020B0503020204020204" charset="-122"/>
                <a:sym typeface="+mn-ea"/>
              </a:rPr>
              <a:t>和</a:t>
            </a:r>
            <a:r>
              <a:rPr lang="zh-CN" altLang="en-US" sz="1900" b="1" dirty="0">
                <a:solidFill>
                  <a:srgbClr val="E18C47"/>
                </a:solidFill>
                <a:latin typeface="微软雅黑" panose="020B0503020204020204" charset="-122"/>
                <a:ea typeface="微软雅黑" panose="020B0503020204020204" charset="-122"/>
                <a:sym typeface="+mn-ea"/>
              </a:rPr>
              <a:t>脱氧核糖核酸</a:t>
            </a:r>
            <a:r>
              <a:rPr lang="zh-CN" altLang="en-US" sz="1900" dirty="0">
                <a:solidFill>
                  <a:schemeClr val="bg2">
                    <a:lumMod val="25000"/>
                  </a:schemeClr>
                </a:solidFill>
                <a:latin typeface="微软雅黑" panose="020B0503020204020204" charset="-122"/>
                <a:ea typeface="微软雅黑" panose="020B0503020204020204" charset="-122"/>
                <a:sym typeface="+mn-ea"/>
              </a:rPr>
              <a:t>两大类。</a:t>
            </a:r>
          </a:p>
        </p:txBody>
      </p:sp>
      <p:pic>
        <p:nvPicPr>
          <p:cNvPr id="2" name="图片 1"/>
          <p:cNvPicPr>
            <a:picLocks noChangeAspect="1"/>
          </p:cNvPicPr>
          <p:nvPr/>
        </p:nvPicPr>
        <p:blipFill>
          <a:blip r:embed="rId8"/>
          <a:stretch>
            <a:fillRect/>
          </a:stretch>
        </p:blipFill>
        <p:spPr>
          <a:xfrm>
            <a:off x="7363460" y="962660"/>
            <a:ext cx="3118485" cy="4968240"/>
          </a:xfrm>
          <a:prstGeom prst="rect">
            <a:avLst/>
          </a:prstGeom>
        </p:spPr>
      </p:pic>
      <p:grpSp>
        <p:nvGrpSpPr>
          <p:cNvPr id="10" name="组合 9"/>
          <p:cNvGrpSpPr/>
          <p:nvPr/>
        </p:nvGrpSpPr>
        <p:grpSpPr>
          <a:xfrm>
            <a:off x="1640205" y="2289810"/>
            <a:ext cx="2627630" cy="450850"/>
            <a:chOff x="1996" y="2352"/>
            <a:chExt cx="4637" cy="795"/>
          </a:xfrm>
        </p:grpSpPr>
        <p:sp>
          <p:nvSpPr>
            <p:cNvPr id="11" name="圆角矩形 10"/>
            <p:cNvSpPr/>
            <p:nvPr>
              <p:custDataLst>
                <p:tags r:id="rId3"/>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4" name="文本框 1"/>
            <p:cNvSpPr txBox="1"/>
            <p:nvPr>
              <p:custDataLst>
                <p:tags r:id="rId4"/>
              </p:custDataLst>
            </p:nvPr>
          </p:nvSpPr>
          <p:spPr>
            <a:xfrm>
              <a:off x="2857" y="2404"/>
              <a:ext cx="377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核酸携带遗传信息</a:t>
              </a:r>
              <a:endParaRPr lang="zh-CN" altLang="en-US" b="1">
                <a:solidFill>
                  <a:schemeClr val="bg1"/>
                </a:solidFill>
                <a:latin typeface="微软雅黑" panose="020B0503020204020204" charset="-122"/>
                <a:ea typeface="微软雅黑" panose="020B0503020204020204" charset="-122"/>
              </a:endParaRPr>
            </a:p>
          </p:txBody>
        </p:sp>
        <p:sp>
          <p:nvSpPr>
            <p:cNvPr id="21" name="椭圆 20"/>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文本框 21"/>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561465" y="869315"/>
            <a:ext cx="9337675" cy="2195195"/>
          </a:xfrm>
          <a:prstGeom prst="rect">
            <a:avLst/>
          </a:prstGeom>
        </p:spPr>
      </p:pic>
      <p:pic>
        <p:nvPicPr>
          <p:cNvPr id="3" name="图片 2"/>
          <p:cNvPicPr>
            <a:picLocks noChangeAspect="1"/>
          </p:cNvPicPr>
          <p:nvPr>
            <p:custDataLst>
              <p:tags r:id="rId1"/>
            </p:custDataLst>
          </p:nvPr>
        </p:nvPicPr>
        <p:blipFill>
          <a:blip r:embed="rId5"/>
          <a:srcRect t="16197"/>
          <a:stretch>
            <a:fillRect/>
          </a:stretch>
        </p:blipFill>
        <p:spPr>
          <a:xfrm>
            <a:off x="1580515" y="3046730"/>
            <a:ext cx="9313545" cy="311848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819785" y="1780540"/>
            <a:ext cx="9944735" cy="10496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8" name="组合 7"/>
          <p:cNvGrpSpPr/>
          <p:nvPr/>
        </p:nvGrpSpPr>
        <p:grpSpPr>
          <a:xfrm>
            <a:off x="1129665" y="1559560"/>
            <a:ext cx="2923996" cy="450850"/>
            <a:chOff x="1996" y="2352"/>
            <a:chExt cx="5160" cy="795"/>
          </a:xfrm>
        </p:grpSpPr>
        <p:sp>
          <p:nvSpPr>
            <p:cNvPr id="15" name="圆角矩形 14"/>
            <p:cNvSpPr/>
            <p:nvPr>
              <p:custDataLst>
                <p:tags r:id="rId9"/>
              </p:custDataLst>
            </p:nvPr>
          </p:nvSpPr>
          <p:spPr>
            <a:xfrm>
              <a:off x="1996" y="2352"/>
              <a:ext cx="5160"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0"/>
              </p:custDataLst>
            </p:nvPr>
          </p:nvSpPr>
          <p:spPr>
            <a:xfrm>
              <a:off x="2857" y="2404"/>
              <a:ext cx="41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蛋白质表达遗传信息</a:t>
              </a:r>
              <a:endParaRPr lang="zh-CN" altLang="en-US" b="1">
                <a:solidFill>
                  <a:schemeClr val="bg1"/>
                </a:solidFill>
                <a:latin typeface="微软雅黑" panose="020B0503020204020204" charset="-122"/>
                <a:ea typeface="微软雅黑" panose="020B0503020204020204" charset="-122"/>
              </a:endParaRPr>
            </a:p>
          </p:txBody>
        </p:sp>
        <p:sp>
          <p:nvSpPr>
            <p:cNvPr id="51" name="椭圆 50"/>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2</a:t>
              </a:r>
            </a:p>
          </p:txBody>
        </p:sp>
      </p:grpSp>
      <p:sp>
        <p:nvSpPr>
          <p:cNvPr id="10" name="文本框 9"/>
          <p:cNvSpPr txBox="1"/>
          <p:nvPr>
            <p:custDataLst>
              <p:tags r:id="rId2"/>
            </p:custDataLst>
          </p:nvPr>
        </p:nvSpPr>
        <p:spPr>
          <a:xfrm>
            <a:off x="1184910" y="2118995"/>
            <a:ext cx="9277985" cy="50673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（1）蛋白质的组成。（2）蛋白质的结构。（3）蛋白质的结构和功能的关系。（4）酶。</a:t>
            </a:r>
          </a:p>
        </p:txBody>
      </p:sp>
      <p:sp>
        <p:nvSpPr>
          <p:cNvPr id="11" name="矩形 10"/>
          <p:cNvSpPr/>
          <p:nvPr>
            <p:custDataLst>
              <p:tags r:id="rId3"/>
            </p:custDataLst>
          </p:nvPr>
        </p:nvSpPr>
        <p:spPr>
          <a:xfrm>
            <a:off x="819785" y="3537585"/>
            <a:ext cx="9944735" cy="15195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14" name="组合 13"/>
          <p:cNvGrpSpPr/>
          <p:nvPr/>
        </p:nvGrpSpPr>
        <p:grpSpPr>
          <a:xfrm>
            <a:off x="1129665" y="3324225"/>
            <a:ext cx="4885794" cy="450850"/>
            <a:chOff x="1996" y="2352"/>
            <a:chExt cx="8622" cy="795"/>
          </a:xfrm>
        </p:grpSpPr>
        <p:sp>
          <p:nvSpPr>
            <p:cNvPr id="16" name="圆角矩形 15"/>
            <p:cNvSpPr/>
            <p:nvPr>
              <p:custDataLst>
                <p:tags r:id="rId5"/>
              </p:custDataLst>
            </p:nvPr>
          </p:nvSpPr>
          <p:spPr>
            <a:xfrm>
              <a:off x="1996" y="2352"/>
              <a:ext cx="8040"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文本框 1"/>
            <p:cNvSpPr txBox="1"/>
            <p:nvPr>
              <p:custDataLst>
                <p:tags r:id="rId6"/>
              </p:custDataLst>
            </p:nvPr>
          </p:nvSpPr>
          <p:spPr>
            <a:xfrm>
              <a:off x="2857" y="2404"/>
              <a:ext cx="7761"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多糖存在于细胞膜表面和细胞间质中</a:t>
              </a:r>
              <a:endParaRPr lang="zh-CN" altLang="en-US" sz="1800" b="1">
                <a:solidFill>
                  <a:schemeClr val="bg1"/>
                </a:solidFill>
                <a:latin typeface="微软雅黑" panose="020B0503020204020204" charset="-122"/>
                <a:ea typeface="微软雅黑" panose="020B0503020204020204" charset="-122"/>
                <a:sym typeface="+mn-ea"/>
              </a:endParaRPr>
            </a:p>
          </p:txBody>
        </p:sp>
        <p:sp>
          <p:nvSpPr>
            <p:cNvPr id="18" name="椭圆 17"/>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3</a:t>
              </a:r>
            </a:p>
          </p:txBody>
        </p:sp>
      </p:grpSp>
      <p:sp>
        <p:nvSpPr>
          <p:cNvPr id="20" name="文本框 19"/>
          <p:cNvSpPr txBox="1"/>
          <p:nvPr>
            <p:custDataLst>
              <p:tags r:id="rId4"/>
            </p:custDataLst>
          </p:nvPr>
        </p:nvSpPr>
        <p:spPr>
          <a:xfrm>
            <a:off x="996315" y="3902710"/>
            <a:ext cx="9465945" cy="92202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糖在细胞中占有很大比例，细胞中的糖除了以单糖外，还广泛分布着多糖和寡糖。其主要形式有糖蛋白、蛋白聚糖、糖脂和脂多糖等。</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7055" y="1029970"/>
            <a:ext cx="3215640" cy="445135"/>
          </a:xfrm>
          <a:prstGeom prst="rect">
            <a:avLst/>
          </a:prstGeom>
          <a:noFill/>
        </p:spPr>
        <p:txBody>
          <a:bodyPr wrap="square">
            <a:spAutoFit/>
          </a:bodyPr>
          <a:lstStyle/>
          <a:p>
            <a:pPr algn="l" fontAlgn="auto"/>
            <a:r>
              <a:rPr lang="zh-CN" altLang="en-US" sz="2300" b="1" dirty="0">
                <a:solidFill>
                  <a:srgbClr val="E18C47"/>
                </a:solidFill>
                <a:cs typeface="+mn-ea"/>
                <a:sym typeface="+mn-lt"/>
              </a:rPr>
              <a:t>二、 细胞的结构和功能</a:t>
            </a:r>
          </a:p>
        </p:txBody>
      </p:sp>
      <p:cxnSp>
        <p:nvCxnSpPr>
          <p:cNvPr id="5" name="直接连接符 4"/>
          <p:cNvCxnSpPr/>
          <p:nvPr/>
        </p:nvCxnSpPr>
        <p:spPr>
          <a:xfrm>
            <a:off x="1679575" y="1554114"/>
            <a:ext cx="35204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2"/>
          <a:stretch>
            <a:fillRect/>
          </a:stretch>
        </p:blipFill>
        <p:spPr>
          <a:xfrm>
            <a:off x="3577590" y="1788160"/>
            <a:ext cx="5036185" cy="455231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细胞的结构</a:t>
            </a:r>
          </a:p>
        </p:txBody>
      </p:sp>
      <p:sp>
        <p:nvSpPr>
          <p:cNvPr id="29" name="矩形 28"/>
          <p:cNvSpPr/>
          <p:nvPr>
            <p:custDataLst>
              <p:tags r:id="rId1"/>
            </p:custDataLst>
          </p:nvPr>
        </p:nvSpPr>
        <p:spPr>
          <a:xfrm>
            <a:off x="819785" y="2115185"/>
            <a:ext cx="9944735" cy="134048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129665" y="1894205"/>
            <a:ext cx="2627630" cy="450850"/>
            <a:chOff x="1996" y="2352"/>
            <a:chExt cx="4637" cy="795"/>
          </a:xfrm>
        </p:grpSpPr>
        <p:sp>
          <p:nvSpPr>
            <p:cNvPr id="31" name="圆角矩形 30"/>
            <p:cNvSpPr/>
            <p:nvPr>
              <p:custDataLst>
                <p:tags r:id="rId15"/>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6"/>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细胞膜</a:t>
              </a:r>
              <a:endParaRPr lang="zh-CN" altLang="en-US" b="1">
                <a:solidFill>
                  <a:schemeClr val="bg1"/>
                </a:solidFill>
                <a:latin typeface="微软雅黑" panose="020B0503020204020204" charset="-122"/>
                <a:ea typeface="微软雅黑" panose="020B0503020204020204" charset="-122"/>
              </a:endParaRPr>
            </a:p>
          </p:txBody>
        </p:sp>
        <p:sp>
          <p:nvSpPr>
            <p:cNvPr id="33" name="椭圆 32"/>
            <p:cNvSpPr/>
            <p:nvPr>
              <p:custDataLst>
                <p:tags r:id="rId1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2"/>
            </p:custDataLst>
          </p:nvPr>
        </p:nvSpPr>
        <p:spPr>
          <a:xfrm>
            <a:off x="1184910" y="2390140"/>
            <a:ext cx="9163685" cy="92202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① 屏障功能以维持细胞内各种物质成分保持相对稳定。② 物质穿膜转运是细胞膜的基本功能。③ 信号转导功能。</a:t>
            </a:r>
          </a:p>
        </p:txBody>
      </p:sp>
      <p:sp>
        <p:nvSpPr>
          <p:cNvPr id="36" name="矩形 35"/>
          <p:cNvSpPr/>
          <p:nvPr>
            <p:custDataLst>
              <p:tags r:id="rId3"/>
            </p:custDataLst>
          </p:nvPr>
        </p:nvSpPr>
        <p:spPr>
          <a:xfrm>
            <a:off x="819785" y="3796030"/>
            <a:ext cx="9944735" cy="9124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129665" y="3582670"/>
            <a:ext cx="2627630" cy="450850"/>
            <a:chOff x="1996" y="2352"/>
            <a:chExt cx="4637" cy="795"/>
          </a:xfrm>
        </p:grpSpPr>
        <p:sp>
          <p:nvSpPr>
            <p:cNvPr id="38" name="圆角矩形 37"/>
            <p:cNvSpPr/>
            <p:nvPr>
              <p:custDataLst>
                <p:tags r:id="rId11"/>
              </p:custDataLst>
            </p:nvPr>
          </p:nvSpPr>
          <p:spPr>
            <a:xfrm>
              <a:off x="1996" y="2352"/>
              <a:ext cx="463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12"/>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细胞质</a:t>
              </a:r>
              <a:endParaRPr lang="zh-CN" altLang="en-US" sz="1800" b="1">
                <a:solidFill>
                  <a:schemeClr val="bg1"/>
                </a:solidFill>
                <a:latin typeface="微软雅黑" panose="020B0503020204020204" charset="-122"/>
                <a:ea typeface="微软雅黑" panose="020B0503020204020204" charset="-122"/>
                <a:sym typeface="+mn-ea"/>
              </a:endParaRPr>
            </a:p>
          </p:txBody>
        </p:sp>
        <p:sp>
          <p:nvSpPr>
            <p:cNvPr id="40" name="椭圆 39"/>
            <p:cNvSpPr/>
            <p:nvPr>
              <p:custDataLst>
                <p:tags r:id="rId13"/>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14"/>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4"/>
            </p:custDataLst>
          </p:nvPr>
        </p:nvSpPr>
        <p:spPr>
          <a:xfrm>
            <a:off x="996315" y="4097655"/>
            <a:ext cx="9615805" cy="50673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细胞质包括细胞质基质和细胞器。细胞器包括内质网、线粒体、高尔基体、核糖体、溶酶体等。</a:t>
            </a:r>
          </a:p>
        </p:txBody>
      </p:sp>
      <p:sp>
        <p:nvSpPr>
          <p:cNvPr id="49" name="矩形 48"/>
          <p:cNvSpPr/>
          <p:nvPr>
            <p:custDataLst>
              <p:tags r:id="rId5"/>
            </p:custDataLst>
          </p:nvPr>
        </p:nvSpPr>
        <p:spPr>
          <a:xfrm>
            <a:off x="819785" y="5059045"/>
            <a:ext cx="9944735" cy="87693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52" name="组合 51"/>
          <p:cNvGrpSpPr/>
          <p:nvPr/>
        </p:nvGrpSpPr>
        <p:grpSpPr>
          <a:xfrm>
            <a:off x="1129665" y="4838065"/>
            <a:ext cx="2627630" cy="450850"/>
            <a:chOff x="1996" y="2352"/>
            <a:chExt cx="4637" cy="795"/>
          </a:xfrm>
        </p:grpSpPr>
        <p:sp>
          <p:nvSpPr>
            <p:cNvPr id="53" name="圆角矩形 52"/>
            <p:cNvSpPr/>
            <p:nvPr>
              <p:custDataLst>
                <p:tags r:id="rId7"/>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4" name="文本框 1"/>
            <p:cNvSpPr txBox="1"/>
            <p:nvPr>
              <p:custDataLst>
                <p:tags r:id="rId8"/>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细胞核</a:t>
              </a:r>
              <a:endParaRPr lang="zh-CN" altLang="en-US" b="1">
                <a:solidFill>
                  <a:schemeClr val="bg1"/>
                </a:solidFill>
                <a:latin typeface="微软雅黑" panose="020B0503020204020204" charset="-122"/>
                <a:ea typeface="微软雅黑" panose="020B0503020204020204" charset="-122"/>
              </a:endParaRPr>
            </a:p>
          </p:txBody>
        </p:sp>
        <p:sp>
          <p:nvSpPr>
            <p:cNvPr id="55" name="椭圆 54"/>
            <p:cNvSpPr/>
            <p:nvPr>
              <p:custDataLst>
                <p:tags r:id="rId9"/>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文本框 55"/>
            <p:cNvSpPr txBox="1"/>
            <p:nvPr>
              <p:custDataLst>
                <p:tags r:id="rId10"/>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57" name="文本框 56"/>
          <p:cNvSpPr txBox="1"/>
          <p:nvPr>
            <p:custDataLst>
              <p:tags r:id="rId6"/>
            </p:custDataLst>
          </p:nvPr>
        </p:nvSpPr>
        <p:spPr>
          <a:xfrm>
            <a:off x="1184910" y="5334000"/>
            <a:ext cx="9163685" cy="50673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① 遗传信息的贮存和复制；② 遗传信息的转录；③ 损伤DNA的修复等。</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ïṣliḋe"/>
          <p:cNvSpPr/>
          <p:nvPr/>
        </p:nvSpPr>
        <p:spPr>
          <a:xfrm>
            <a:off x="1019810" y="1943100"/>
            <a:ext cx="3117215" cy="3157855"/>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chemeClr val="tx1"/>
              </a:solidFill>
            </a:endParaRPr>
          </a:p>
        </p:txBody>
      </p:sp>
      <p:sp>
        <p:nvSpPr>
          <p:cNvPr id="31" name="ïṣliḋe"/>
          <p:cNvSpPr/>
          <p:nvPr/>
        </p:nvSpPr>
        <p:spPr>
          <a:xfrm>
            <a:off x="8046085" y="1943100"/>
            <a:ext cx="3117215" cy="3157855"/>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chemeClr val="tx1"/>
              </a:solidFill>
            </a:endParaRPr>
          </a:p>
        </p:txBody>
      </p:sp>
      <p:sp>
        <p:nvSpPr>
          <p:cNvPr id="29" name="ïṣliḋe"/>
          <p:cNvSpPr/>
          <p:nvPr/>
        </p:nvSpPr>
        <p:spPr>
          <a:xfrm>
            <a:off x="4537710" y="1943100"/>
            <a:ext cx="3117215" cy="3157855"/>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chemeClr val="tx1"/>
              </a:solidFill>
            </a:endParaRPr>
          </a:p>
        </p:txBody>
      </p:sp>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细胞的功能</a:t>
            </a:r>
          </a:p>
        </p:txBody>
      </p:sp>
      <p:sp>
        <p:nvSpPr>
          <p:cNvPr id="2" name="文本框 1"/>
          <p:cNvSpPr txBox="1"/>
          <p:nvPr/>
        </p:nvSpPr>
        <p:spPr>
          <a:xfrm>
            <a:off x="1226820" y="2176780"/>
            <a:ext cx="2641600" cy="1706880"/>
          </a:xfrm>
          <a:prstGeom prst="rect">
            <a:avLst/>
          </a:prstGeom>
          <a:noFill/>
          <a:ln w="9525">
            <a:noFill/>
          </a:ln>
        </p:spPr>
        <p:txBody>
          <a:bodyPr wrap="square">
            <a:spAutoFit/>
          </a:bodyPr>
          <a:lstStyle/>
          <a:p>
            <a:pPr indent="0" algn="just" fontAlgn="auto">
              <a:lnSpc>
                <a:spcPct val="175000"/>
              </a:lnSpc>
              <a:buClrTx/>
              <a:buSzTx/>
              <a:buFontTx/>
            </a:pPr>
            <a:r>
              <a:rPr lang="zh-CN" altLang="en-US" sz="2000" dirty="0">
                <a:solidFill>
                  <a:schemeClr val="tx1">
                    <a:lumMod val="85000"/>
                    <a:lumOff val="15000"/>
                  </a:schemeClr>
                </a:solidFill>
                <a:cs typeface="+mn-ea"/>
              </a:rPr>
              <a:t>一是通过信号转导过程实现接受外界或相近细胞的生物学信息。</a:t>
            </a:r>
          </a:p>
        </p:txBody>
      </p:sp>
      <p:sp>
        <p:nvSpPr>
          <p:cNvPr id="3" name="文本框 2"/>
          <p:cNvSpPr txBox="1"/>
          <p:nvPr/>
        </p:nvSpPr>
        <p:spPr>
          <a:xfrm>
            <a:off x="4879975" y="2176780"/>
            <a:ext cx="2510790" cy="2738755"/>
          </a:xfrm>
          <a:prstGeom prst="rect">
            <a:avLst/>
          </a:prstGeom>
          <a:noFill/>
        </p:spPr>
        <p:txBody>
          <a:bodyPr wrap="square" lIns="0" tIns="0" rtlCol="0" anchor="t">
            <a:spAutoFit/>
          </a:bodyPr>
          <a:lstStyle/>
          <a:p>
            <a:pPr algn="just" fontAlgn="auto">
              <a:lnSpc>
                <a:spcPct val="175000"/>
              </a:lnSpc>
              <a:buClrTx/>
              <a:buSzTx/>
              <a:buFontTx/>
            </a:pPr>
            <a:r>
              <a:rPr lang="zh-CN" altLang="en-US" sz="2000" dirty="0">
                <a:solidFill>
                  <a:schemeClr val="tx1">
                    <a:lumMod val="85000"/>
                    <a:lumOff val="15000"/>
                  </a:schemeClr>
                </a:solidFill>
                <a:cs typeface="+mn-ea"/>
                <a:sym typeface="+mn-ea"/>
              </a:rPr>
              <a:t>二是细胞内外带电离子（如Na+、K+、Cl—、Ca2+等）跨膜流动产生膜电位（静息电位和动作电位）。</a:t>
            </a:r>
            <a:endParaRPr lang="zh-CN" altLang="en-US" sz="2000" dirty="0">
              <a:solidFill>
                <a:schemeClr val="tx1">
                  <a:lumMod val="85000"/>
                  <a:lumOff val="15000"/>
                </a:schemeClr>
              </a:solidFill>
              <a:cs typeface="+mn-ea"/>
            </a:endParaRPr>
          </a:p>
        </p:txBody>
      </p:sp>
      <p:sp>
        <p:nvSpPr>
          <p:cNvPr id="6" name="文本框 5"/>
          <p:cNvSpPr txBox="1"/>
          <p:nvPr/>
        </p:nvSpPr>
        <p:spPr>
          <a:xfrm>
            <a:off x="8402320" y="2176780"/>
            <a:ext cx="2527300" cy="2199640"/>
          </a:xfrm>
          <a:prstGeom prst="rect">
            <a:avLst/>
          </a:prstGeom>
          <a:noFill/>
        </p:spPr>
        <p:txBody>
          <a:bodyPr wrap="square" lIns="0" tIns="0" rtlCol="0" anchor="t">
            <a:spAutoFit/>
          </a:bodyPr>
          <a:lstStyle/>
          <a:p>
            <a:pPr algn="just" fontAlgn="auto">
              <a:lnSpc>
                <a:spcPct val="175000"/>
              </a:lnSpc>
              <a:buClrTx/>
              <a:buSzTx/>
              <a:buFontTx/>
            </a:pPr>
            <a:r>
              <a:rPr lang="zh-CN" altLang="en-US" sz="2000" dirty="0">
                <a:solidFill>
                  <a:schemeClr val="tx1">
                    <a:lumMod val="85000"/>
                    <a:lumOff val="15000"/>
                  </a:schemeClr>
                </a:solidFill>
                <a:cs typeface="+mn-ea"/>
                <a:sym typeface="+mn-ea"/>
              </a:rPr>
              <a:t>三是肌细胞都有产生机械运动的收缩功能，是人类躯体运动和内脏活动的基础。</a:t>
            </a:r>
            <a:endParaRPr lang="zh-CN" altLang="en-US" sz="2000" dirty="0">
              <a:solidFill>
                <a:schemeClr val="tx1">
                  <a:lumMod val="85000"/>
                  <a:lumOff val="15000"/>
                </a:schemeClr>
              </a:solidFill>
              <a:cs typeface="+mn-ea"/>
            </a:endParaRPr>
          </a:p>
        </p:txBody>
      </p:sp>
      <p:sp>
        <p:nvSpPr>
          <p:cNvPr id="46" name="矩形 45"/>
          <p:cNvSpPr/>
          <p:nvPr/>
        </p:nvSpPr>
        <p:spPr>
          <a:xfrm>
            <a:off x="1019810" y="1943100"/>
            <a:ext cx="3117215" cy="76200"/>
          </a:xfrm>
          <a:prstGeom prst="rect">
            <a:avLst/>
          </a:prstGeom>
          <a:solidFill>
            <a:srgbClr val="E18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537710" y="1943100"/>
            <a:ext cx="3117215" cy="76200"/>
          </a:xfrm>
          <a:prstGeom prst="rect">
            <a:avLst/>
          </a:prstGeom>
          <a:solidFill>
            <a:srgbClr val="E18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046085" y="1943100"/>
            <a:ext cx="3117215" cy="76200"/>
          </a:xfrm>
          <a:prstGeom prst="rect">
            <a:avLst/>
          </a:prstGeom>
          <a:solidFill>
            <a:srgbClr val="E18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7055" y="1029970"/>
            <a:ext cx="3215640" cy="445135"/>
          </a:xfrm>
          <a:prstGeom prst="rect">
            <a:avLst/>
          </a:prstGeom>
          <a:noFill/>
        </p:spPr>
        <p:txBody>
          <a:bodyPr wrap="square">
            <a:spAutoFit/>
          </a:bodyPr>
          <a:lstStyle/>
          <a:p>
            <a:pPr algn="l" fontAlgn="auto"/>
            <a:r>
              <a:rPr lang="zh-CN" altLang="en-US" sz="2300" b="1" dirty="0">
                <a:solidFill>
                  <a:srgbClr val="E18C47"/>
                </a:solidFill>
                <a:cs typeface="+mn-ea"/>
                <a:sym typeface="+mn-lt"/>
              </a:rPr>
              <a:t>三、 组织的分类和功能</a:t>
            </a:r>
          </a:p>
        </p:txBody>
      </p:sp>
      <p:cxnSp>
        <p:nvCxnSpPr>
          <p:cNvPr id="5" name="直接连接符 4"/>
          <p:cNvCxnSpPr/>
          <p:nvPr/>
        </p:nvCxnSpPr>
        <p:spPr>
          <a:xfrm>
            <a:off x="1679575" y="1554114"/>
            <a:ext cx="35204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2" name="iśļïḍè"/>
          <p:cNvSpPr txBox="1"/>
          <p:nvPr/>
        </p:nvSpPr>
        <p:spPr>
          <a:xfrm>
            <a:off x="1298572" y="2633073"/>
            <a:ext cx="388478" cy="320789"/>
          </a:xfrm>
          <a:prstGeom prst="rect">
            <a:avLst/>
          </a:prstGeom>
          <a:noFill/>
        </p:spPr>
        <p:txBody>
          <a:bodyPr wrap="square" lIns="91440" tIns="45720" rIns="91440" bIns="45720" rtlCol="0" anchor="ctr" anchorCtr="0">
            <a:prstTxWarp prst="textPlain">
              <a:avLst/>
            </a:prstTxWarp>
            <a:normAutofit fontScale="25000" lnSpcReduction="20000"/>
          </a:bodyPr>
          <a:lstStyle/>
          <a:p>
            <a:pPr algn="ctr">
              <a:lnSpc>
                <a:spcPct val="110000"/>
              </a:lnSpc>
            </a:pPr>
            <a:r>
              <a:rPr lang="en-US" altLang="zh-CN" sz="16600" b="1" dirty="0">
                <a:solidFill>
                  <a:srgbClr val="FFD966"/>
                </a:solidFill>
              </a:rPr>
              <a:t>“</a:t>
            </a:r>
            <a:endParaRPr lang="zh-CN" altLang="en-US" sz="16600" b="1" dirty="0">
              <a:solidFill>
                <a:srgbClr val="FFD966"/>
              </a:solidFill>
            </a:endParaRPr>
          </a:p>
        </p:txBody>
      </p:sp>
      <p:sp>
        <p:nvSpPr>
          <p:cNvPr id="4" name="iṧḷîḑe"/>
          <p:cNvSpPr txBox="1"/>
          <p:nvPr/>
        </p:nvSpPr>
        <p:spPr>
          <a:xfrm>
            <a:off x="10523166" y="2636193"/>
            <a:ext cx="388478" cy="320789"/>
          </a:xfrm>
          <a:prstGeom prst="rect">
            <a:avLst/>
          </a:prstGeom>
          <a:noFill/>
        </p:spPr>
        <p:txBody>
          <a:bodyPr wrap="square" lIns="91440" tIns="45720" rIns="91440" bIns="45720" rtlCol="0" anchor="ctr" anchorCtr="0">
            <a:prstTxWarp prst="textPlain">
              <a:avLst/>
            </a:prstTxWarp>
            <a:normAutofit fontScale="25000" lnSpcReduction="20000"/>
          </a:bodyPr>
          <a:lstStyle/>
          <a:p>
            <a:pPr algn="ctr">
              <a:lnSpc>
                <a:spcPct val="110000"/>
              </a:lnSpc>
            </a:pPr>
            <a:r>
              <a:rPr lang="en-US" altLang="zh-CN" sz="16600" b="1" dirty="0">
                <a:solidFill>
                  <a:srgbClr val="FFD966"/>
                </a:solidFill>
              </a:rPr>
              <a:t>”</a:t>
            </a:r>
            <a:endParaRPr lang="zh-CN" altLang="en-US" sz="16600" b="1" dirty="0">
              <a:solidFill>
                <a:srgbClr val="FFD966"/>
              </a:solidFill>
            </a:endParaRPr>
          </a:p>
        </p:txBody>
      </p:sp>
      <p:cxnSp>
        <p:nvCxnSpPr>
          <p:cNvPr id="6" name="ïṧ1idè"/>
          <p:cNvCxnSpPr/>
          <p:nvPr/>
        </p:nvCxnSpPr>
        <p:spPr>
          <a:xfrm flipV="1">
            <a:off x="6986018" y="3228062"/>
            <a:ext cx="0" cy="81343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85290" y="2686050"/>
            <a:ext cx="4307205" cy="1383665"/>
          </a:xfrm>
          <a:prstGeom prst="rect">
            <a:avLst/>
          </a:prstGeom>
        </p:spPr>
        <p:txBody>
          <a:bodyPr wrap="square">
            <a:spAutoFit/>
          </a:bodyPr>
          <a:lstStyle/>
          <a:p>
            <a:pPr lvl="0" algn="just">
              <a:lnSpc>
                <a:spcPct val="150000"/>
              </a:lnSpc>
            </a:pPr>
            <a:r>
              <a:rPr lang="zh-CN" altLang="en-US" sz="2000" b="1" dirty="0">
                <a:solidFill>
                  <a:schemeClr val="tx1">
                    <a:lumMod val="75000"/>
                    <a:lumOff val="25000"/>
                  </a:schemeClr>
                </a:solidFill>
              </a:rPr>
              <a:t>定义</a:t>
            </a:r>
          </a:p>
          <a:p>
            <a:pPr lvl="0" algn="just">
              <a:lnSpc>
                <a:spcPct val="150000"/>
              </a:lnSpc>
            </a:pPr>
            <a:r>
              <a:rPr lang="zh-CN" altLang="en-US" dirty="0">
                <a:solidFill>
                  <a:schemeClr val="tx1">
                    <a:lumMod val="75000"/>
                    <a:lumOff val="25000"/>
                  </a:schemeClr>
                </a:solidFill>
              </a:rPr>
              <a:t>众多形态相似、功能相同或相近的细胞以及细胞间质所构成的细胞群体叫作组织。</a:t>
            </a:r>
          </a:p>
        </p:txBody>
      </p:sp>
      <p:sp>
        <p:nvSpPr>
          <p:cNvPr id="8" name="矩形 7"/>
          <p:cNvSpPr/>
          <p:nvPr/>
        </p:nvSpPr>
        <p:spPr>
          <a:xfrm>
            <a:off x="7865110" y="2707005"/>
            <a:ext cx="2616200" cy="1383665"/>
          </a:xfrm>
          <a:prstGeom prst="rect">
            <a:avLst/>
          </a:prstGeom>
        </p:spPr>
        <p:txBody>
          <a:bodyPr wrap="square">
            <a:spAutoFit/>
          </a:bodyPr>
          <a:lstStyle/>
          <a:p>
            <a:pPr algn="r">
              <a:lnSpc>
                <a:spcPct val="150000"/>
              </a:lnSpc>
            </a:pPr>
            <a:r>
              <a:rPr lang="zh-CN" altLang="en-US" sz="2000" b="1" dirty="0">
                <a:solidFill>
                  <a:schemeClr val="tx1">
                    <a:lumMod val="75000"/>
                    <a:lumOff val="25000"/>
                  </a:schemeClr>
                </a:solidFill>
              </a:rPr>
              <a:t>分类</a:t>
            </a:r>
          </a:p>
          <a:p>
            <a:pPr algn="r">
              <a:lnSpc>
                <a:spcPct val="150000"/>
              </a:lnSpc>
            </a:pPr>
            <a:r>
              <a:rPr lang="zh-CN" altLang="en-US" dirty="0">
                <a:solidFill>
                  <a:schemeClr val="tx1">
                    <a:lumMod val="75000"/>
                    <a:lumOff val="25000"/>
                  </a:schemeClr>
                </a:solidFill>
              </a:rPr>
              <a:t>上皮组织、结缔组织、</a:t>
            </a:r>
          </a:p>
          <a:p>
            <a:pPr algn="r">
              <a:lnSpc>
                <a:spcPct val="150000"/>
              </a:lnSpc>
            </a:pPr>
            <a:r>
              <a:rPr lang="zh-CN" altLang="en-US" dirty="0">
                <a:solidFill>
                  <a:schemeClr val="tx1">
                    <a:lumMod val="75000"/>
                    <a:lumOff val="25000"/>
                  </a:schemeClr>
                </a:solidFill>
              </a:rPr>
              <a:t>肌组织和神经组织。</a:t>
            </a:r>
            <a:endParaRPr lang="en-US" altLang="zh-CN" dirty="0">
              <a:solidFill>
                <a:schemeClr val="tx1">
                  <a:lumMod val="75000"/>
                  <a:lumOff val="25000"/>
                </a:schemeClr>
              </a:solidFill>
            </a:endParaRPr>
          </a:p>
        </p:txBody>
      </p:sp>
      <p:sp>
        <p:nvSpPr>
          <p:cNvPr id="100" name="文本框 99"/>
          <p:cNvSpPr txBox="1"/>
          <p:nvPr/>
        </p:nvSpPr>
        <p:spPr>
          <a:xfrm>
            <a:off x="947420" y="1761490"/>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（一）一级预防措施</a:t>
            </a:r>
            <a:endParaRPr lang="zh-CN" altLang="en-US" sz="2000" dirty="0">
              <a:solidFill>
                <a:schemeClr val="tx1">
                  <a:lumMod val="85000"/>
                  <a:lumOff val="15000"/>
                </a:schemeClr>
              </a:solidFill>
              <a:cs typeface="+mn-ea"/>
            </a:endParaRPr>
          </a:p>
        </p:txBody>
      </p:sp>
      <p:pic>
        <p:nvPicPr>
          <p:cNvPr id="15" name="图片 1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800225" y="4274820"/>
            <a:ext cx="8896350" cy="1911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组织的构成和功能</a:t>
            </a:r>
          </a:p>
        </p:txBody>
      </p:sp>
      <p:sp>
        <p:nvSpPr>
          <p:cNvPr id="12" name="Rectangle: Rounded Corners 54"/>
          <p:cNvSpPr/>
          <p:nvPr>
            <p:custDataLst>
              <p:tags r:id="rId1"/>
            </p:custDataLst>
          </p:nvPr>
        </p:nvSpPr>
        <p:spPr>
          <a:xfrm>
            <a:off x="1130300" y="2419985"/>
            <a:ext cx="4382770" cy="3232785"/>
          </a:xfrm>
          <a:prstGeom prst="roundRect">
            <a:avLst>
              <a:gd name="adj" fmla="val 6226"/>
            </a:avLst>
          </a:prstGeom>
          <a:solidFill>
            <a:srgbClr val="FCEFE5"/>
          </a:solidFill>
          <a:ln>
            <a:solidFill>
              <a:schemeClr val="bg1"/>
            </a:solidFill>
          </a:ln>
          <a:effectLst/>
        </p:spPr>
        <p:txBody>
          <a:bodyPr anchor="ctr"/>
          <a:lstStyle/>
          <a:p>
            <a:pPr algn="ctr"/>
            <a:endParaRPr/>
          </a:p>
        </p:txBody>
      </p:sp>
      <p:sp>
        <p:nvSpPr>
          <p:cNvPr id="6" name="TextBox 63"/>
          <p:cNvSpPr txBox="1"/>
          <p:nvPr>
            <p:custDataLst>
              <p:tags r:id="rId2"/>
            </p:custDataLst>
          </p:nvPr>
        </p:nvSpPr>
        <p:spPr>
          <a:xfrm>
            <a:off x="1130300" y="2087245"/>
            <a:ext cx="1545590"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1. 上皮组织</a:t>
            </a:r>
          </a:p>
        </p:txBody>
      </p:sp>
      <p:sp>
        <p:nvSpPr>
          <p:cNvPr id="9" name="文本框 8"/>
          <p:cNvSpPr txBox="1"/>
          <p:nvPr>
            <p:custDataLst>
              <p:tags r:id="rId3"/>
            </p:custDataLst>
          </p:nvPr>
        </p:nvSpPr>
        <p:spPr>
          <a:xfrm>
            <a:off x="1280613" y="2569872"/>
            <a:ext cx="4065270" cy="2861310"/>
          </a:xfrm>
          <a:prstGeom prst="rect">
            <a:avLst/>
          </a:prstGeom>
          <a:noFill/>
        </p:spPr>
        <p:txBody>
          <a:bodyPr wrap="square" rtlCol="0">
            <a:spAutoFit/>
          </a:bodyPr>
          <a:lstStyle/>
          <a:p>
            <a:pPr indent="0" algn="just" fontAlgn="auto">
              <a:lnSpc>
                <a:spcPct val="150000"/>
              </a:lnSpc>
            </a:pPr>
            <a:r>
              <a:rPr lang="zh-CN" altLang="en-US" sz="2000" dirty="0">
                <a:solidFill>
                  <a:schemeClr val="bg2">
                    <a:lumMod val="25000"/>
                  </a:schemeClr>
                </a:solidFill>
                <a:latin typeface="微软雅黑" panose="020B0503020204020204" charset="-122"/>
                <a:ea typeface="微软雅黑" panose="020B0503020204020204" charset="-122"/>
                <a:sym typeface="+mn-ea"/>
              </a:rPr>
              <a:t>上皮组织由形态规则、排列密集的上皮细胞和少量细胞外基质组成。上皮组织主要覆盖于人体外表面或铺衬在体内各种管、腔及囊的内表面，故被称为被覆上皮，少部分上皮被称为腺上皮（构成腺）。</a:t>
            </a:r>
          </a:p>
        </p:txBody>
      </p:sp>
      <p:sp>
        <p:nvSpPr>
          <p:cNvPr id="7" name="Rectangle: Rounded Corners 54"/>
          <p:cNvSpPr/>
          <p:nvPr>
            <p:custDataLst>
              <p:tags r:id="rId4"/>
            </p:custDataLst>
          </p:nvPr>
        </p:nvSpPr>
        <p:spPr>
          <a:xfrm>
            <a:off x="6337300" y="2419985"/>
            <a:ext cx="4782820" cy="3232785"/>
          </a:xfrm>
          <a:prstGeom prst="roundRect">
            <a:avLst>
              <a:gd name="adj" fmla="val 6226"/>
            </a:avLst>
          </a:prstGeom>
          <a:solidFill>
            <a:srgbClr val="FCEFE5"/>
          </a:solidFill>
          <a:ln>
            <a:solidFill>
              <a:schemeClr val="bg1"/>
            </a:solidFill>
          </a:ln>
          <a:effectLst/>
        </p:spPr>
        <p:txBody>
          <a:bodyPr anchor="ctr"/>
          <a:lstStyle/>
          <a:p>
            <a:pPr algn="ctr"/>
            <a:endParaRPr/>
          </a:p>
        </p:txBody>
      </p:sp>
      <p:sp>
        <p:nvSpPr>
          <p:cNvPr id="8" name="TextBox 63"/>
          <p:cNvSpPr txBox="1"/>
          <p:nvPr>
            <p:custDataLst>
              <p:tags r:id="rId5"/>
            </p:custDataLst>
          </p:nvPr>
        </p:nvSpPr>
        <p:spPr>
          <a:xfrm>
            <a:off x="6337300" y="2087245"/>
            <a:ext cx="1556385"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2. 结缔组织</a:t>
            </a:r>
          </a:p>
        </p:txBody>
      </p:sp>
      <p:sp>
        <p:nvSpPr>
          <p:cNvPr id="10" name="文本框 9"/>
          <p:cNvSpPr txBox="1"/>
          <p:nvPr>
            <p:custDataLst>
              <p:tags r:id="rId6"/>
            </p:custDataLst>
          </p:nvPr>
        </p:nvSpPr>
        <p:spPr>
          <a:xfrm>
            <a:off x="6487613" y="2569872"/>
            <a:ext cx="4493260" cy="1938020"/>
          </a:xfrm>
          <a:prstGeom prst="rect">
            <a:avLst/>
          </a:prstGeom>
          <a:noFill/>
        </p:spPr>
        <p:txBody>
          <a:bodyPr wrap="square" rtlCol="0">
            <a:spAutoFit/>
          </a:bodyPr>
          <a:lstStyle/>
          <a:p>
            <a:pPr indent="0" algn="just" fontAlgn="auto">
              <a:lnSpc>
                <a:spcPct val="150000"/>
              </a:lnSpc>
            </a:pPr>
            <a:r>
              <a:rPr lang="zh-CN" altLang="en-US" sz="2000" dirty="0">
                <a:solidFill>
                  <a:schemeClr val="bg2">
                    <a:lumMod val="25000"/>
                  </a:schemeClr>
                </a:solidFill>
                <a:latin typeface="微软雅黑" panose="020B0503020204020204" charset="-122"/>
                <a:ea typeface="微软雅黑" panose="020B0503020204020204" charset="-122"/>
                <a:sym typeface="+mn-ea"/>
              </a:rPr>
              <a:t>结缔组织由细胞和大量细胞外基质（又称细胞间质）构成。结缔组织的细胞外基质，包括无定形的基质、细丝状的纤维和不断循环更新的组织液。</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54"/>
          <p:cNvSpPr/>
          <p:nvPr>
            <p:custDataLst>
              <p:tags r:id="rId1"/>
            </p:custDataLst>
          </p:nvPr>
        </p:nvSpPr>
        <p:spPr>
          <a:xfrm>
            <a:off x="1130300" y="1915160"/>
            <a:ext cx="4382770" cy="3157220"/>
          </a:xfrm>
          <a:prstGeom prst="roundRect">
            <a:avLst>
              <a:gd name="adj" fmla="val 6226"/>
            </a:avLst>
          </a:prstGeom>
          <a:solidFill>
            <a:srgbClr val="FCEFE5"/>
          </a:solidFill>
          <a:ln>
            <a:solidFill>
              <a:schemeClr val="bg1"/>
            </a:solidFill>
          </a:ln>
          <a:effectLst/>
        </p:spPr>
        <p:txBody>
          <a:bodyPr anchor="ctr"/>
          <a:lstStyle/>
          <a:p>
            <a:pPr algn="ctr"/>
            <a:endParaRPr/>
          </a:p>
        </p:txBody>
      </p:sp>
      <p:sp>
        <p:nvSpPr>
          <p:cNvPr id="6" name="TextBox 63"/>
          <p:cNvSpPr txBox="1"/>
          <p:nvPr>
            <p:custDataLst>
              <p:tags r:id="rId2"/>
            </p:custDataLst>
          </p:nvPr>
        </p:nvSpPr>
        <p:spPr>
          <a:xfrm>
            <a:off x="1130300" y="1582420"/>
            <a:ext cx="1308735"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3. 肌组织</a:t>
            </a:r>
          </a:p>
        </p:txBody>
      </p:sp>
      <p:sp>
        <p:nvSpPr>
          <p:cNvPr id="9" name="文本框 8"/>
          <p:cNvSpPr txBox="1"/>
          <p:nvPr>
            <p:custDataLst>
              <p:tags r:id="rId3"/>
            </p:custDataLst>
          </p:nvPr>
        </p:nvSpPr>
        <p:spPr>
          <a:xfrm>
            <a:off x="1280613" y="2065047"/>
            <a:ext cx="4065270" cy="2399665"/>
          </a:xfrm>
          <a:prstGeom prst="rect">
            <a:avLst/>
          </a:prstGeom>
          <a:noFill/>
        </p:spPr>
        <p:txBody>
          <a:bodyPr wrap="square" rtlCol="0">
            <a:spAutoFit/>
          </a:bodyPr>
          <a:lstStyle/>
          <a:p>
            <a:pPr indent="0" algn="just" fontAlgn="auto">
              <a:lnSpc>
                <a:spcPct val="150000"/>
              </a:lnSpc>
            </a:pPr>
            <a:r>
              <a:rPr lang="zh-CN" altLang="en-US" sz="2000" dirty="0">
                <a:solidFill>
                  <a:schemeClr val="bg2">
                    <a:lumMod val="25000"/>
                  </a:schemeClr>
                </a:solidFill>
                <a:latin typeface="微软雅黑" panose="020B0503020204020204" charset="-122"/>
                <a:ea typeface="微软雅黑" panose="020B0503020204020204" charset="-122"/>
                <a:sym typeface="+mn-ea"/>
              </a:rPr>
              <a:t>肌组织主要由具有收缩功能的肌细胞构成，主要功能是收缩使机体产生活动或改变器官的形状。根据肌细胞结构和功能的特点，可将肌组织分为两类：</a:t>
            </a:r>
            <a:r>
              <a:rPr lang="zh-CN" altLang="en-US" sz="2000" b="1" dirty="0">
                <a:solidFill>
                  <a:schemeClr val="bg2">
                    <a:lumMod val="25000"/>
                  </a:schemeClr>
                </a:solidFill>
                <a:latin typeface="微软雅黑" panose="020B0503020204020204" charset="-122"/>
                <a:ea typeface="微软雅黑" panose="020B0503020204020204" charset="-122"/>
                <a:sym typeface="+mn-ea"/>
              </a:rPr>
              <a:t>横纹肌</a:t>
            </a:r>
            <a:r>
              <a:rPr lang="zh-CN" altLang="en-US" sz="2000" dirty="0">
                <a:solidFill>
                  <a:schemeClr val="bg2">
                    <a:lumMod val="25000"/>
                  </a:schemeClr>
                </a:solidFill>
                <a:latin typeface="微软雅黑" panose="020B0503020204020204" charset="-122"/>
                <a:ea typeface="微软雅黑" panose="020B0503020204020204" charset="-122"/>
                <a:sym typeface="+mn-ea"/>
              </a:rPr>
              <a:t>和</a:t>
            </a:r>
            <a:r>
              <a:rPr lang="zh-CN" altLang="en-US" sz="2000" b="1" dirty="0">
                <a:solidFill>
                  <a:schemeClr val="bg2">
                    <a:lumMod val="25000"/>
                  </a:schemeClr>
                </a:solidFill>
                <a:latin typeface="微软雅黑" panose="020B0503020204020204" charset="-122"/>
                <a:ea typeface="微软雅黑" panose="020B0503020204020204" charset="-122"/>
                <a:sym typeface="+mn-ea"/>
              </a:rPr>
              <a:t>平滑肌</a:t>
            </a:r>
            <a:r>
              <a:rPr lang="zh-CN" altLang="en-US" sz="2000" dirty="0">
                <a:solidFill>
                  <a:schemeClr val="bg2">
                    <a:lumMod val="25000"/>
                  </a:schemeClr>
                </a:solidFill>
                <a:latin typeface="微软雅黑" panose="020B0503020204020204" charset="-122"/>
                <a:ea typeface="微软雅黑" panose="020B0503020204020204" charset="-122"/>
                <a:sym typeface="+mn-ea"/>
              </a:rPr>
              <a:t>。</a:t>
            </a:r>
          </a:p>
        </p:txBody>
      </p:sp>
      <p:sp>
        <p:nvSpPr>
          <p:cNvPr id="7" name="Rectangle: Rounded Corners 54"/>
          <p:cNvSpPr/>
          <p:nvPr>
            <p:custDataLst>
              <p:tags r:id="rId4"/>
            </p:custDataLst>
          </p:nvPr>
        </p:nvSpPr>
        <p:spPr>
          <a:xfrm>
            <a:off x="6337300" y="1915160"/>
            <a:ext cx="4782820" cy="3156585"/>
          </a:xfrm>
          <a:prstGeom prst="roundRect">
            <a:avLst>
              <a:gd name="adj" fmla="val 6226"/>
            </a:avLst>
          </a:prstGeom>
          <a:solidFill>
            <a:srgbClr val="FCEFE5"/>
          </a:solidFill>
          <a:ln>
            <a:solidFill>
              <a:schemeClr val="bg1"/>
            </a:solidFill>
          </a:ln>
          <a:effectLst/>
        </p:spPr>
        <p:txBody>
          <a:bodyPr anchor="ctr"/>
          <a:lstStyle/>
          <a:p>
            <a:pPr algn="ctr"/>
            <a:endParaRPr/>
          </a:p>
        </p:txBody>
      </p:sp>
      <p:sp>
        <p:nvSpPr>
          <p:cNvPr id="8" name="TextBox 63"/>
          <p:cNvSpPr txBox="1"/>
          <p:nvPr>
            <p:custDataLst>
              <p:tags r:id="rId5"/>
            </p:custDataLst>
          </p:nvPr>
        </p:nvSpPr>
        <p:spPr>
          <a:xfrm>
            <a:off x="6337300" y="1582420"/>
            <a:ext cx="1556385"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4. 神经组织</a:t>
            </a:r>
          </a:p>
        </p:txBody>
      </p:sp>
      <p:sp>
        <p:nvSpPr>
          <p:cNvPr id="10" name="文本框 9"/>
          <p:cNvSpPr txBox="1"/>
          <p:nvPr>
            <p:custDataLst>
              <p:tags r:id="rId6"/>
            </p:custDataLst>
          </p:nvPr>
        </p:nvSpPr>
        <p:spPr>
          <a:xfrm>
            <a:off x="6487613" y="2065047"/>
            <a:ext cx="4493260" cy="2861310"/>
          </a:xfrm>
          <a:prstGeom prst="rect">
            <a:avLst/>
          </a:prstGeom>
          <a:noFill/>
        </p:spPr>
        <p:txBody>
          <a:bodyPr wrap="square" rtlCol="0">
            <a:spAutoFit/>
          </a:bodyPr>
          <a:lstStyle/>
          <a:p>
            <a:pPr indent="0" algn="just" fontAlgn="auto">
              <a:lnSpc>
                <a:spcPct val="150000"/>
              </a:lnSpc>
            </a:pPr>
            <a:r>
              <a:rPr lang="zh-CN" altLang="en-US" sz="2000" dirty="0">
                <a:solidFill>
                  <a:schemeClr val="bg2">
                    <a:lumMod val="25000"/>
                  </a:schemeClr>
                </a:solidFill>
                <a:latin typeface="微软雅黑" panose="020B0503020204020204" charset="-122"/>
                <a:ea typeface="微软雅黑" panose="020B0503020204020204" charset="-122"/>
                <a:sym typeface="+mn-ea"/>
              </a:rPr>
              <a:t>神经组织主要由神经细胞和神经胶质细胞组成。神经细胞是神经系统的形态和功能单位，因而也称为神经元。神经元数量庞大，估计在10</a:t>
            </a:r>
            <a:r>
              <a:rPr lang="zh-CN" altLang="en-US" sz="2000" baseline="30000" dirty="0">
                <a:solidFill>
                  <a:schemeClr val="bg2">
                    <a:lumMod val="25000"/>
                  </a:schemeClr>
                </a:solidFill>
                <a:latin typeface="微软雅黑" panose="020B0503020204020204" charset="-122"/>
                <a:ea typeface="微软雅黑" panose="020B0503020204020204" charset="-122"/>
                <a:sym typeface="+mn-ea"/>
              </a:rPr>
              <a:t>12</a:t>
            </a:r>
            <a:r>
              <a:rPr lang="zh-CN" altLang="en-US" sz="2000" dirty="0">
                <a:solidFill>
                  <a:schemeClr val="bg2">
                    <a:lumMod val="25000"/>
                  </a:schemeClr>
                </a:solidFill>
                <a:latin typeface="微软雅黑" panose="020B0503020204020204" charset="-122"/>
                <a:ea typeface="微软雅黑" panose="020B0503020204020204" charset="-122"/>
                <a:sym typeface="+mn-ea"/>
              </a:rPr>
              <a:t>个以上，它们具有感受体内外刺激、整合信息和传导神经冲动的能力。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16" name="文本框 15"/>
          <p:cNvSpPr txBox="1"/>
          <p:nvPr/>
        </p:nvSpPr>
        <p:spPr>
          <a:xfrm>
            <a:off x="5220808" y="2110407"/>
            <a:ext cx="5683501"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第二章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a:t>
            </a:r>
            <a:r>
              <a:rPr sz="6000" b="1" dirty="0">
                <a:solidFill>
                  <a:srgbClr val="DC7C2A"/>
                </a:solidFill>
                <a:latin typeface="+mn-ea"/>
                <a:cs typeface="+mn-ea"/>
                <a:sym typeface="+mn-lt"/>
              </a:rPr>
              <a:t>人体概述</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2" name="PA_任意多边形 7"/>
          <p:cNvSpPr/>
          <p:nvPr>
            <p:custDataLst>
              <p:tags r:id="rId2"/>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3"/>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634775"/>
            <a:ext cx="10415615" cy="162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人体宏观结构</a:t>
            </a:r>
          </a:p>
          <a:p>
            <a:pPr algn="ctr" fontAlgn="auto">
              <a:lnSpc>
                <a:spcPct val="130000"/>
              </a:lnSpc>
            </a:pPr>
            <a:r>
              <a:rPr lang="zh-CN" altLang="en-US" sz="3000" b="1" kern="2200" dirty="0">
                <a:ln w="6600">
                  <a:noFill/>
                  <a:prstDash val="solid"/>
                </a:ln>
                <a:solidFill>
                  <a:srgbClr val="E18C47"/>
                </a:solidFill>
                <a:effectLst/>
                <a:cs typeface="+mn-ea"/>
                <a:sym typeface="+mn-lt"/>
              </a:rPr>
              <a:t>—皮肤、黏膜、肌肉、骨骼的生理功能</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52424" y="2857501"/>
            <a:ext cx="4000499" cy="4000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7055" y="1029970"/>
            <a:ext cx="2454275" cy="445135"/>
          </a:xfrm>
          <a:prstGeom prst="rect">
            <a:avLst/>
          </a:prstGeom>
          <a:noFill/>
        </p:spPr>
        <p:txBody>
          <a:bodyPr wrap="square">
            <a:spAutoFit/>
          </a:bodyPr>
          <a:lstStyle/>
          <a:p>
            <a:pPr fontAlgn="auto"/>
            <a:r>
              <a:rPr lang="zh-CN" altLang="en-US" sz="2300" b="1" dirty="0">
                <a:solidFill>
                  <a:srgbClr val="E18C47"/>
                </a:solidFill>
                <a:cs typeface="+mn-ea"/>
                <a:sym typeface="+mn-lt"/>
              </a:rPr>
              <a:t>一、 皮肤和黏膜</a:t>
            </a:r>
          </a:p>
        </p:txBody>
      </p:sp>
      <p:cxnSp>
        <p:nvCxnSpPr>
          <p:cNvPr id="5" name="直接连接符 4"/>
          <p:cNvCxnSpPr/>
          <p:nvPr/>
        </p:nvCxnSpPr>
        <p:spPr>
          <a:xfrm>
            <a:off x="1679575" y="1554114"/>
            <a:ext cx="26155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47420" y="1761490"/>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皮肤的结构和功能</a:t>
            </a:r>
          </a:p>
        </p:txBody>
      </p:sp>
      <p:sp>
        <p:nvSpPr>
          <p:cNvPr id="6" name="TextBox 63"/>
          <p:cNvSpPr txBox="1"/>
          <p:nvPr>
            <p:custDataLst>
              <p:tags r:id="rId1"/>
            </p:custDataLst>
          </p:nvPr>
        </p:nvSpPr>
        <p:spPr>
          <a:xfrm>
            <a:off x="1549400" y="3754120"/>
            <a:ext cx="1774825" cy="422275"/>
          </a:xfrm>
          <a:prstGeom prst="round2SameRect">
            <a:avLst/>
          </a:prstGeom>
          <a:solidFill>
            <a:srgbClr val="E5995C"/>
          </a:solidFill>
          <a:ln>
            <a:solidFill>
              <a:schemeClr val="bg1">
                <a:lumMod val="95000"/>
              </a:schemeClr>
            </a:solidFill>
          </a:ln>
        </p:spPr>
        <p:txBody>
          <a:bodyPr wrap="none" lIns="72000" tIns="0" rIns="72000" bIns="0">
            <a:normAutofit/>
          </a:bodyPr>
          <a:lstStyle/>
          <a:p>
            <a:r>
              <a:rPr lang="zh-CN" altLang="en-US" sz="2000" b="1" dirty="0">
                <a:solidFill>
                  <a:srgbClr val="FFFFFF"/>
                </a:solidFill>
                <a:latin typeface="微软雅黑" panose="020B0503020204020204" charset="-122"/>
                <a:ea typeface="微软雅黑" panose="020B0503020204020204" charset="-122"/>
              </a:rPr>
              <a:t>1. 皮肤的结构</a:t>
            </a:r>
          </a:p>
        </p:txBody>
      </p:sp>
      <p:cxnSp>
        <p:nvCxnSpPr>
          <p:cNvPr id="8" name="直接连接符 7"/>
          <p:cNvCxnSpPr/>
          <p:nvPr/>
        </p:nvCxnSpPr>
        <p:spPr>
          <a:xfrm>
            <a:off x="3327400" y="3940810"/>
            <a:ext cx="80137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2" name="直接连接符 31"/>
          <p:cNvCxnSpPr/>
          <p:nvPr/>
        </p:nvCxnSpPr>
        <p:spPr>
          <a:xfrm>
            <a:off x="3639820" y="3082925"/>
            <a:ext cx="48895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3" name="直接连接符 32"/>
          <p:cNvCxnSpPr/>
          <p:nvPr/>
        </p:nvCxnSpPr>
        <p:spPr>
          <a:xfrm>
            <a:off x="3658870" y="4824730"/>
            <a:ext cx="46990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4" name="直接连接符 33"/>
          <p:cNvCxnSpPr/>
          <p:nvPr/>
        </p:nvCxnSpPr>
        <p:spPr>
          <a:xfrm flipV="1">
            <a:off x="3653790" y="3082925"/>
            <a:ext cx="0" cy="1764665"/>
          </a:xfrm>
          <a:prstGeom prst="line">
            <a:avLst/>
          </a:prstGeom>
          <a:ln w="28575">
            <a:solidFill>
              <a:srgbClr val="FFD200"/>
            </a:solidFill>
            <a:tailEnd type="none"/>
          </a:ln>
        </p:spPr>
        <p:style>
          <a:lnRef idx="1">
            <a:schemeClr val="accent3"/>
          </a:lnRef>
          <a:fillRef idx="0">
            <a:schemeClr val="accent3"/>
          </a:fillRef>
          <a:effectRef idx="0">
            <a:schemeClr val="accent3"/>
          </a:effectRef>
          <a:fontRef idx="minor">
            <a:schemeClr val="tx1"/>
          </a:fontRef>
        </p:style>
      </p:cxnSp>
      <p:sp>
        <p:nvSpPr>
          <p:cNvPr id="2" name="文本框 1"/>
          <p:cNvSpPr txBox="1"/>
          <p:nvPr/>
        </p:nvSpPr>
        <p:spPr>
          <a:xfrm>
            <a:off x="4335780" y="2885440"/>
            <a:ext cx="746760" cy="398780"/>
          </a:xfrm>
          <a:prstGeom prst="rect">
            <a:avLst/>
          </a:prstGeom>
          <a:noFill/>
          <a:ln w="9525">
            <a:noFill/>
          </a:ln>
        </p:spPr>
        <p:txBody>
          <a:bodyPr wrap="square">
            <a:spAutoFit/>
          </a:bodyPr>
          <a:lstStyle/>
          <a:p>
            <a:pPr algn="l" fontAlgn="auto">
              <a:buClrTx/>
              <a:buSzTx/>
              <a:buFontTx/>
            </a:pPr>
            <a:r>
              <a:rPr lang="zh-CN" altLang="en-US" sz="2000" b="0" dirty="0">
                <a:solidFill>
                  <a:srgbClr val="E18C47"/>
                </a:solidFill>
                <a:latin typeface="微软雅黑" panose="020B0503020204020204" charset="-122"/>
                <a:ea typeface="微软雅黑" panose="020B0503020204020204" charset="-122"/>
              </a:rPr>
              <a:t>表皮</a:t>
            </a:r>
            <a:endParaRPr lang="zh-CN" altLang="en-US" sz="2000" dirty="0">
              <a:solidFill>
                <a:srgbClr val="E18C47"/>
              </a:solidFill>
              <a:latin typeface="微软雅黑" panose="020B0503020204020204" charset="-122"/>
              <a:ea typeface="微软雅黑" panose="020B0503020204020204" charset="-122"/>
            </a:endParaRPr>
          </a:p>
        </p:txBody>
      </p:sp>
      <p:sp>
        <p:nvSpPr>
          <p:cNvPr id="4" name="文本框 3"/>
          <p:cNvSpPr txBox="1"/>
          <p:nvPr/>
        </p:nvSpPr>
        <p:spPr>
          <a:xfrm>
            <a:off x="4431030" y="3785235"/>
            <a:ext cx="599440" cy="353060"/>
          </a:xfrm>
          <a:prstGeom prst="rect">
            <a:avLst/>
          </a:prstGeom>
          <a:noFill/>
        </p:spPr>
        <p:txBody>
          <a:bodyPr wrap="none" lIns="0" tIns="0" rtlCol="0" anchor="t">
            <a:spAutoFit/>
          </a:bodyPr>
          <a:lstStyle/>
          <a:p>
            <a:pPr algn="l">
              <a:buClrTx/>
              <a:buSzTx/>
              <a:buFontTx/>
            </a:pPr>
            <a:r>
              <a:rPr lang="zh-CN" altLang="en-US" sz="2000" dirty="0">
                <a:solidFill>
                  <a:srgbClr val="E18C47"/>
                </a:solidFill>
                <a:latin typeface="微软雅黑" panose="020B0503020204020204" charset="-122"/>
                <a:ea typeface="微软雅黑" panose="020B0503020204020204" charset="-122"/>
                <a:sym typeface="+mn-ea"/>
              </a:rPr>
              <a:t>真皮</a:t>
            </a:r>
            <a:endParaRPr lang="zh-CN" altLang="en-US" sz="2000" dirty="0">
              <a:solidFill>
                <a:srgbClr val="E18C47"/>
              </a:solidFill>
              <a:latin typeface="微软雅黑" panose="020B0503020204020204" charset="-122"/>
              <a:ea typeface="微软雅黑" panose="020B0503020204020204" charset="-122"/>
            </a:endParaRPr>
          </a:p>
        </p:txBody>
      </p:sp>
      <p:sp>
        <p:nvSpPr>
          <p:cNvPr id="7" name="文本框 6"/>
          <p:cNvSpPr txBox="1"/>
          <p:nvPr/>
        </p:nvSpPr>
        <p:spPr>
          <a:xfrm>
            <a:off x="4431030" y="4653915"/>
            <a:ext cx="1107440" cy="353060"/>
          </a:xfrm>
          <a:prstGeom prst="rect">
            <a:avLst/>
          </a:prstGeom>
          <a:noFill/>
        </p:spPr>
        <p:txBody>
          <a:bodyPr wrap="none" lIns="0" tIns="0" rtlCol="0" anchor="t">
            <a:spAutoFit/>
          </a:bodyPr>
          <a:lstStyle/>
          <a:p>
            <a:pPr indent="0" algn="l"/>
            <a:r>
              <a:rPr lang="zh-CN" altLang="en-US" sz="2000" dirty="0">
                <a:solidFill>
                  <a:srgbClr val="E18C47"/>
                </a:solidFill>
                <a:latin typeface="微软雅黑" panose="020B0503020204020204" charset="-122"/>
                <a:ea typeface="微软雅黑" panose="020B0503020204020204" charset="-122"/>
                <a:sym typeface="+mn-ea"/>
              </a:rPr>
              <a:t>皮下组织</a:t>
            </a:r>
          </a:p>
        </p:txBody>
      </p:sp>
      <p:pic>
        <p:nvPicPr>
          <p:cNvPr id="10" name="图片 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137910" y="1698625"/>
            <a:ext cx="4686935" cy="407987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îšḻíḍê"/>
          <p:cNvSpPr/>
          <p:nvPr/>
        </p:nvSpPr>
        <p:spPr>
          <a:xfrm>
            <a:off x="2577465" y="215011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48" name="iślîḋé"/>
          <p:cNvSpPr/>
          <p:nvPr/>
        </p:nvSpPr>
        <p:spPr>
          <a:xfrm>
            <a:off x="2656726" y="220848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49" name="íṥļiḑe"/>
          <p:cNvSpPr/>
          <p:nvPr/>
        </p:nvSpPr>
        <p:spPr>
          <a:xfrm>
            <a:off x="2577465" y="3037840"/>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0" name="îṧļîḑe"/>
          <p:cNvSpPr/>
          <p:nvPr/>
        </p:nvSpPr>
        <p:spPr>
          <a:xfrm>
            <a:off x="2656726" y="309650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51" name="îsļíde"/>
          <p:cNvSpPr/>
          <p:nvPr/>
        </p:nvSpPr>
        <p:spPr>
          <a:xfrm>
            <a:off x="2577465" y="392620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2" name="í$ļiḓe"/>
          <p:cNvSpPr/>
          <p:nvPr/>
        </p:nvSpPr>
        <p:spPr>
          <a:xfrm>
            <a:off x="2656726" y="398452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53" name="íṡlïḓé"/>
          <p:cNvSpPr/>
          <p:nvPr/>
        </p:nvSpPr>
        <p:spPr>
          <a:xfrm>
            <a:off x="2577465" y="4813935"/>
            <a:ext cx="262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4" name="iṡḷiḓe"/>
          <p:cNvSpPr/>
          <p:nvPr/>
        </p:nvSpPr>
        <p:spPr>
          <a:xfrm>
            <a:off x="2656726" y="4872551"/>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55" name="îṣḻîḋè"/>
          <p:cNvSpPr/>
          <p:nvPr/>
        </p:nvSpPr>
        <p:spPr>
          <a:xfrm>
            <a:off x="6715760" y="2150110"/>
            <a:ext cx="26403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8" name="íṧľíḍé"/>
          <p:cNvSpPr/>
          <p:nvPr/>
        </p:nvSpPr>
        <p:spPr>
          <a:xfrm>
            <a:off x="6795003" y="2208482"/>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59" name="íśļíḋè"/>
          <p:cNvSpPr/>
          <p:nvPr/>
        </p:nvSpPr>
        <p:spPr>
          <a:xfrm>
            <a:off x="6715760" y="3037840"/>
            <a:ext cx="26403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60" name="iSlíḓè"/>
          <p:cNvSpPr/>
          <p:nvPr/>
        </p:nvSpPr>
        <p:spPr>
          <a:xfrm>
            <a:off x="6795003" y="3096505"/>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6</a:t>
            </a:r>
          </a:p>
        </p:txBody>
      </p:sp>
      <p:sp>
        <p:nvSpPr>
          <p:cNvPr id="61" name="îṥ1íḓê"/>
          <p:cNvSpPr/>
          <p:nvPr/>
        </p:nvSpPr>
        <p:spPr>
          <a:xfrm>
            <a:off x="6715760" y="3926205"/>
            <a:ext cx="26403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62" name="îṩ1ide"/>
          <p:cNvSpPr/>
          <p:nvPr/>
        </p:nvSpPr>
        <p:spPr>
          <a:xfrm>
            <a:off x="6795003" y="3984528"/>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7</a:t>
            </a:r>
          </a:p>
        </p:txBody>
      </p:sp>
      <p:sp>
        <p:nvSpPr>
          <p:cNvPr id="41" name="矩形 40"/>
          <p:cNvSpPr/>
          <p:nvPr/>
        </p:nvSpPr>
        <p:spPr>
          <a:xfrm>
            <a:off x="7440553" y="2101409"/>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体温调节</a:t>
            </a:r>
          </a:p>
        </p:txBody>
      </p:sp>
      <p:sp>
        <p:nvSpPr>
          <p:cNvPr id="42" name="矩形 41"/>
          <p:cNvSpPr/>
          <p:nvPr/>
        </p:nvSpPr>
        <p:spPr>
          <a:xfrm>
            <a:off x="7440553" y="2985870"/>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代谢功能</a:t>
            </a:r>
          </a:p>
        </p:txBody>
      </p:sp>
      <p:sp>
        <p:nvSpPr>
          <p:cNvPr id="43" name="矩形 42"/>
          <p:cNvSpPr/>
          <p:nvPr/>
        </p:nvSpPr>
        <p:spPr>
          <a:xfrm>
            <a:off x="7440553" y="3886055"/>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免疫功能</a:t>
            </a:r>
          </a:p>
        </p:txBody>
      </p:sp>
      <p:sp>
        <p:nvSpPr>
          <p:cNvPr id="206" name="矩形 205"/>
          <p:cNvSpPr/>
          <p:nvPr/>
        </p:nvSpPr>
        <p:spPr>
          <a:xfrm>
            <a:off x="3378487" y="2098903"/>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物理防御</a:t>
            </a:r>
          </a:p>
        </p:txBody>
      </p:sp>
      <p:sp>
        <p:nvSpPr>
          <p:cNvPr id="38" name="矩形 37"/>
          <p:cNvSpPr/>
          <p:nvPr/>
        </p:nvSpPr>
        <p:spPr>
          <a:xfrm>
            <a:off x="3378487" y="2971117"/>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吸收功能</a:t>
            </a:r>
          </a:p>
        </p:txBody>
      </p:sp>
      <p:sp>
        <p:nvSpPr>
          <p:cNvPr id="39" name="矩形 38"/>
          <p:cNvSpPr/>
          <p:nvPr/>
        </p:nvSpPr>
        <p:spPr>
          <a:xfrm>
            <a:off x="3378487" y="3855721"/>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感觉功能</a:t>
            </a:r>
          </a:p>
        </p:txBody>
      </p:sp>
      <p:sp>
        <p:nvSpPr>
          <p:cNvPr id="40" name="矩形 39"/>
          <p:cNvSpPr/>
          <p:nvPr/>
        </p:nvSpPr>
        <p:spPr>
          <a:xfrm>
            <a:off x="3322207" y="4740945"/>
            <a:ext cx="3179064"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分泌排泄</a:t>
            </a:r>
          </a:p>
        </p:txBody>
      </p:sp>
      <p:sp>
        <p:nvSpPr>
          <p:cNvPr id="2" name="文本框 1"/>
          <p:cNvSpPr txBox="1"/>
          <p:nvPr/>
        </p:nvSpPr>
        <p:spPr>
          <a:xfrm>
            <a:off x="1501775" y="1303655"/>
            <a:ext cx="1666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2. 皮肤的功能</a:t>
            </a:r>
            <a:endParaRPr lang="zh-CN" altLang="en-US" sz="2000" b="1" dirty="0" smtClean="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20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黏膜的结构和功能</a:t>
            </a:r>
          </a:p>
        </p:txBody>
      </p:sp>
      <p:sp>
        <p:nvSpPr>
          <p:cNvPr id="4" name="矩形 3"/>
          <p:cNvSpPr/>
          <p:nvPr>
            <p:custDataLst>
              <p:tags r:id="rId1"/>
            </p:custDataLst>
          </p:nvPr>
        </p:nvSpPr>
        <p:spPr>
          <a:xfrm>
            <a:off x="819785" y="2250440"/>
            <a:ext cx="9944735" cy="138874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2" name="组合 1"/>
          <p:cNvGrpSpPr/>
          <p:nvPr/>
        </p:nvGrpSpPr>
        <p:grpSpPr>
          <a:xfrm>
            <a:off x="1129665" y="2029460"/>
            <a:ext cx="2627630" cy="450850"/>
            <a:chOff x="1996" y="2352"/>
            <a:chExt cx="4637" cy="795"/>
          </a:xfrm>
        </p:grpSpPr>
        <p:sp>
          <p:nvSpPr>
            <p:cNvPr id="15" name="圆角矩形 14"/>
            <p:cNvSpPr/>
            <p:nvPr>
              <p:custDataLst>
                <p:tags r:id="rId9"/>
              </p:custDataLst>
            </p:nvPr>
          </p:nvSpPr>
          <p:spPr>
            <a:xfrm>
              <a:off x="1996" y="2352"/>
              <a:ext cx="463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文本框 1"/>
            <p:cNvSpPr txBox="1"/>
            <p:nvPr>
              <p:custDataLst>
                <p:tags r:id="rId10"/>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FFFF"/>
                  </a:solidFill>
                  <a:latin typeface="微软雅黑" panose="020B0503020204020204" charset="-122"/>
                  <a:ea typeface="微软雅黑" panose="020B0503020204020204" charset="-122"/>
                  <a:sym typeface="+mn-ea"/>
                </a:rPr>
                <a:t>黏膜的结构</a:t>
              </a:r>
              <a:endParaRPr lang="zh-CN" altLang="en-US" b="1">
                <a:solidFill>
                  <a:schemeClr val="bg1"/>
                </a:solidFill>
                <a:latin typeface="微软雅黑" panose="020B0503020204020204" charset="-122"/>
                <a:ea typeface="微软雅黑" panose="020B0503020204020204" charset="-122"/>
              </a:endParaRPr>
            </a:p>
          </p:txBody>
        </p:sp>
        <p:sp>
          <p:nvSpPr>
            <p:cNvPr id="51" name="椭圆 50"/>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文本框 49"/>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5" name="文本框 4"/>
          <p:cNvSpPr txBox="1"/>
          <p:nvPr>
            <p:custDataLst>
              <p:tags r:id="rId2"/>
            </p:custDataLst>
          </p:nvPr>
        </p:nvSpPr>
        <p:spPr>
          <a:xfrm>
            <a:off x="1184910" y="2588895"/>
            <a:ext cx="9277985" cy="922020"/>
          </a:xfrm>
          <a:prstGeom prst="rect">
            <a:avLst/>
          </a:prstGeom>
          <a:noFill/>
        </p:spPr>
        <p:txBody>
          <a:bodyPr wrap="square" rtlCol="0" anchor="t">
            <a:spAutoFit/>
          </a:bodyPr>
          <a:lstStyle/>
          <a:p>
            <a:pPr indent="0" algn="just" fontAlgn="auto">
              <a:lnSpc>
                <a:spcPct val="150000"/>
              </a:lnSpc>
            </a:pPr>
            <a:r>
              <a:rPr lang="zh-CN" altLang="en-US" dirty="0" smtClean="0">
                <a:solidFill>
                  <a:schemeClr val="bg2">
                    <a:lumMod val="25000"/>
                  </a:schemeClr>
                </a:solidFill>
                <a:latin typeface="微软雅黑" panose="020B0503020204020204" charset="-122"/>
                <a:ea typeface="微软雅黑" panose="020B0503020204020204" charset="-122"/>
                <a:sym typeface="+mn-ea"/>
              </a:rPr>
              <a:t>       黏</a:t>
            </a:r>
            <a:r>
              <a:rPr lang="zh-CN" altLang="en-US" dirty="0">
                <a:solidFill>
                  <a:schemeClr val="bg2">
                    <a:lumMod val="25000"/>
                  </a:schemeClr>
                </a:solidFill>
                <a:latin typeface="微软雅黑" panose="020B0503020204020204" charset="-122"/>
                <a:ea typeface="微软雅黑" panose="020B0503020204020204" charset="-122"/>
                <a:sym typeface="+mn-ea"/>
              </a:rPr>
              <a:t>膜是生物体（口腔、器官、胃、肠、尿道等器官里面）中由</a:t>
            </a:r>
            <a:r>
              <a:rPr lang="zh-CN" altLang="en-US" b="1" dirty="0">
                <a:solidFill>
                  <a:schemeClr val="bg2">
                    <a:lumMod val="25000"/>
                  </a:schemeClr>
                </a:solidFill>
                <a:latin typeface="微软雅黑" panose="020B0503020204020204" charset="-122"/>
                <a:ea typeface="微软雅黑" panose="020B0503020204020204" charset="-122"/>
                <a:sym typeface="+mn-ea"/>
              </a:rPr>
              <a:t>上皮组织</a:t>
            </a:r>
            <a:r>
              <a:rPr lang="zh-CN" altLang="en-US" dirty="0">
                <a:solidFill>
                  <a:schemeClr val="bg2">
                    <a:lumMod val="25000"/>
                  </a:schemeClr>
                </a:solidFill>
                <a:latin typeface="微软雅黑" panose="020B0503020204020204" charset="-122"/>
                <a:ea typeface="微软雅黑" panose="020B0503020204020204" charset="-122"/>
                <a:sym typeface="+mn-ea"/>
              </a:rPr>
              <a:t>和</a:t>
            </a:r>
            <a:r>
              <a:rPr lang="zh-CN" altLang="en-US" b="1" dirty="0">
                <a:solidFill>
                  <a:schemeClr val="bg2">
                    <a:lumMod val="25000"/>
                  </a:schemeClr>
                </a:solidFill>
                <a:latin typeface="微软雅黑" panose="020B0503020204020204" charset="-122"/>
                <a:ea typeface="微软雅黑" panose="020B0503020204020204" charset="-122"/>
                <a:sym typeface="+mn-ea"/>
              </a:rPr>
              <a:t>结缔组织</a:t>
            </a:r>
            <a:r>
              <a:rPr lang="zh-CN" altLang="en-US" dirty="0">
                <a:solidFill>
                  <a:schemeClr val="bg2">
                    <a:lumMod val="25000"/>
                  </a:schemeClr>
                </a:solidFill>
                <a:latin typeface="微软雅黑" panose="020B0503020204020204" charset="-122"/>
                <a:ea typeface="微软雅黑" panose="020B0503020204020204" charset="-122"/>
                <a:sym typeface="+mn-ea"/>
              </a:rPr>
              <a:t>构成的膜状结构。</a:t>
            </a:r>
          </a:p>
        </p:txBody>
      </p:sp>
      <p:sp>
        <p:nvSpPr>
          <p:cNvPr id="3" name="矩形 2"/>
          <p:cNvSpPr/>
          <p:nvPr>
            <p:custDataLst>
              <p:tags r:id="rId3"/>
            </p:custDataLst>
          </p:nvPr>
        </p:nvSpPr>
        <p:spPr>
          <a:xfrm>
            <a:off x="819785" y="4007485"/>
            <a:ext cx="9944735" cy="10255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13" name="组合 12"/>
          <p:cNvGrpSpPr/>
          <p:nvPr/>
        </p:nvGrpSpPr>
        <p:grpSpPr>
          <a:xfrm>
            <a:off x="1129665" y="3794125"/>
            <a:ext cx="2627630" cy="450850"/>
            <a:chOff x="1996" y="2352"/>
            <a:chExt cx="4637" cy="795"/>
          </a:xfrm>
        </p:grpSpPr>
        <p:sp>
          <p:nvSpPr>
            <p:cNvPr id="16" name="圆角矩形 15"/>
            <p:cNvSpPr/>
            <p:nvPr>
              <p:custDataLst>
                <p:tags r:id="rId5"/>
              </p:custDataLst>
            </p:nvPr>
          </p:nvSpPr>
          <p:spPr>
            <a:xfrm>
              <a:off x="1996" y="2352"/>
              <a:ext cx="463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文本框 1"/>
            <p:cNvSpPr txBox="1"/>
            <p:nvPr>
              <p:custDataLst>
                <p:tags r:id="rId6"/>
              </p:custDataLst>
            </p:nvPr>
          </p:nvSpPr>
          <p:spPr>
            <a:xfrm>
              <a:off x="2857" y="2403"/>
              <a:ext cx="3369"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黏膜功能</a:t>
              </a:r>
              <a:endParaRPr lang="zh-CN" altLang="en-US" sz="1800" b="1">
                <a:solidFill>
                  <a:schemeClr val="bg1"/>
                </a:solidFill>
                <a:latin typeface="微软雅黑" panose="020B0503020204020204" charset="-122"/>
                <a:ea typeface="微软雅黑" panose="020B0503020204020204" charset="-122"/>
                <a:sym typeface="+mn-ea"/>
              </a:endParaRPr>
            </a:p>
          </p:txBody>
        </p:sp>
        <p:sp>
          <p:nvSpPr>
            <p:cNvPr id="18" name="椭圆 17"/>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20" name="文本框 19"/>
          <p:cNvSpPr txBox="1"/>
          <p:nvPr>
            <p:custDataLst>
              <p:tags r:id="rId4"/>
            </p:custDataLst>
          </p:nvPr>
        </p:nvSpPr>
        <p:spPr>
          <a:xfrm>
            <a:off x="1200727" y="4372610"/>
            <a:ext cx="8521757" cy="506730"/>
          </a:xfrm>
          <a:prstGeom prst="rect">
            <a:avLst/>
          </a:prstGeom>
          <a:noFill/>
        </p:spPr>
        <p:txBody>
          <a:bodyPr wrap="square" rtlCol="0" anchor="t">
            <a:spAutoFit/>
          </a:bodyPr>
          <a:lstStyle/>
          <a:p>
            <a:pPr indent="0" algn="just" fontAlgn="auto">
              <a:lnSpc>
                <a:spcPct val="150000"/>
              </a:lnSpc>
            </a:pPr>
            <a:r>
              <a:rPr lang="zh-CN" altLang="en-US" dirty="0">
                <a:solidFill>
                  <a:schemeClr val="bg2">
                    <a:lumMod val="25000"/>
                  </a:schemeClr>
                </a:solidFill>
                <a:latin typeface="微软雅黑" panose="020B0503020204020204" charset="-122"/>
                <a:ea typeface="微软雅黑" panose="020B0503020204020204" charset="-122"/>
                <a:sym typeface="+mn-ea"/>
              </a:rPr>
              <a:t>① 免疫防御。② 免疫监视。③ 免疫耐受和修复。</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58545"/>
            <a:ext cx="10420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儿童皮肤黏膜的特点</a:t>
            </a:r>
          </a:p>
        </p:txBody>
      </p:sp>
      <p:sp>
        <p:nvSpPr>
          <p:cNvPr id="3" name="文本框 2"/>
          <p:cNvSpPr txBox="1"/>
          <p:nvPr/>
        </p:nvSpPr>
        <p:spPr>
          <a:xfrm>
            <a:off x="1320800" y="2237740"/>
            <a:ext cx="9080500" cy="2895600"/>
          </a:xfrm>
          <a:prstGeom prst="rect">
            <a:avLst/>
          </a:prstGeom>
          <a:noFill/>
          <a:ln w="9525">
            <a:noFill/>
          </a:ln>
        </p:spPr>
        <p:txBody>
          <a:bodyPr wrap="square">
            <a:spAutoFit/>
          </a:bodyPr>
          <a:lstStyle/>
          <a:p>
            <a:pPr marL="342900" indent="-342900" algn="just" fontAlgn="auto">
              <a:lnSpc>
                <a:spcPct val="160000"/>
              </a:lnSpc>
              <a:buClrTx/>
              <a:buSzTx/>
              <a:buFont typeface="Wingdings" panose="05000000000000000000" charset="0"/>
              <a:buChar char="l"/>
            </a:pPr>
            <a:r>
              <a:rPr lang="zh-CN" altLang="en-US" sz="1900" dirty="0">
                <a:solidFill>
                  <a:schemeClr val="bg2">
                    <a:lumMod val="25000"/>
                  </a:schemeClr>
                </a:solidFill>
                <a:latin typeface="微软雅黑" panose="020B0503020204020204" charset="-122"/>
                <a:ea typeface="微软雅黑" panose="020B0503020204020204" charset="-122"/>
              </a:rPr>
              <a:t>儿童皮肤角质层薄弱，皮肤娇嫩敏感，容易受伤。</a:t>
            </a:r>
          </a:p>
          <a:p>
            <a:pPr marL="342900" indent="-342900" algn="just" fontAlgn="auto">
              <a:lnSpc>
                <a:spcPct val="160000"/>
              </a:lnSpc>
              <a:buClrTx/>
              <a:buSzTx/>
              <a:buFont typeface="Wingdings" panose="05000000000000000000" charset="0"/>
              <a:buChar char="l"/>
            </a:pPr>
            <a:r>
              <a:rPr lang="zh-CN" altLang="en-US" sz="1900" dirty="0">
                <a:solidFill>
                  <a:schemeClr val="bg2">
                    <a:lumMod val="25000"/>
                  </a:schemeClr>
                </a:solidFill>
                <a:latin typeface="微软雅黑" panose="020B0503020204020204" charset="-122"/>
                <a:ea typeface="微软雅黑" panose="020B0503020204020204" charset="-122"/>
              </a:rPr>
              <a:t>儿童皮肤体温调节能量弱，局部护理不当容易产生皮疹。</a:t>
            </a:r>
          </a:p>
          <a:p>
            <a:pPr marL="342900" indent="-342900" algn="just" fontAlgn="auto">
              <a:lnSpc>
                <a:spcPct val="160000"/>
              </a:lnSpc>
              <a:buClrTx/>
              <a:buSzTx/>
              <a:buFont typeface="Wingdings" panose="05000000000000000000" charset="0"/>
              <a:buChar char="l"/>
            </a:pPr>
            <a:r>
              <a:rPr lang="zh-CN" altLang="en-US" sz="1900" dirty="0">
                <a:solidFill>
                  <a:schemeClr val="bg2">
                    <a:lumMod val="25000"/>
                  </a:schemeClr>
                </a:solidFill>
                <a:latin typeface="微软雅黑" panose="020B0503020204020204" charset="-122"/>
                <a:ea typeface="微软雅黑" panose="020B0503020204020204" charset="-122"/>
              </a:rPr>
              <a:t>儿童皮脂腺分泌少，冬季干冷环境易干裂。</a:t>
            </a:r>
          </a:p>
          <a:p>
            <a:pPr marL="342900" indent="-342900" algn="just" fontAlgn="auto">
              <a:lnSpc>
                <a:spcPct val="160000"/>
              </a:lnSpc>
              <a:buClrTx/>
              <a:buSzTx/>
              <a:buFont typeface="Wingdings" panose="05000000000000000000" charset="0"/>
              <a:buChar char="l"/>
            </a:pPr>
            <a:r>
              <a:rPr lang="zh-CN" altLang="en-US" sz="1900" dirty="0">
                <a:solidFill>
                  <a:schemeClr val="bg2">
                    <a:lumMod val="25000"/>
                  </a:schemeClr>
                </a:solidFill>
                <a:latin typeface="微软雅黑" panose="020B0503020204020204" charset="-122"/>
                <a:ea typeface="微软雅黑" panose="020B0503020204020204" charset="-122"/>
              </a:rPr>
              <a:t>儿童相对体表面积大，皮肤散热和经皮水的排泄也多，且小婴儿神经系统发育不完善，容易导致失温和脱水。</a:t>
            </a:r>
          </a:p>
          <a:p>
            <a:pPr marL="342900" indent="-342900" algn="just" fontAlgn="auto">
              <a:lnSpc>
                <a:spcPct val="160000"/>
              </a:lnSpc>
              <a:buClrTx/>
              <a:buSzTx/>
              <a:buFont typeface="Wingdings" panose="05000000000000000000" charset="0"/>
              <a:buChar char="l"/>
            </a:pPr>
            <a:r>
              <a:rPr lang="zh-CN" altLang="en-US" sz="1900" dirty="0">
                <a:solidFill>
                  <a:schemeClr val="bg2">
                    <a:lumMod val="25000"/>
                  </a:schemeClr>
                </a:solidFill>
                <a:latin typeface="微软雅黑" panose="020B0503020204020204" charset="-122"/>
                <a:ea typeface="微软雅黑" panose="020B0503020204020204" charset="-122"/>
              </a:rPr>
              <a:t>儿童皮肤黏膜屏障功能不完善，极易出现感染，如呼吸系统感染、泌尿道感染等。</a:t>
            </a:r>
          </a:p>
        </p:txBody>
      </p:sp>
      <p:grpSp>
        <p:nvGrpSpPr>
          <p:cNvPr id="5" name="组合 4"/>
          <p:cNvGrpSpPr/>
          <p:nvPr/>
        </p:nvGrpSpPr>
        <p:grpSpPr>
          <a:xfrm>
            <a:off x="885650" y="1943540"/>
            <a:ext cx="9524369" cy="3370661"/>
            <a:chOff x="1993090" y="2878993"/>
            <a:chExt cx="9524369" cy="3370661"/>
          </a:xfrm>
        </p:grpSpPr>
        <p:sp>
          <p:nvSpPr>
            <p:cNvPr id="7" name="直角三角形 6"/>
            <p:cNvSpPr/>
            <p:nvPr/>
          </p:nvSpPr>
          <p:spPr>
            <a:xfrm rot="5400000">
              <a:off x="2021626" y="2850456"/>
              <a:ext cx="555071" cy="612144"/>
            </a:xfrm>
            <a:prstGeom prst="r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2605234" y="2878993"/>
              <a:ext cx="89122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281559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flipH="1" flipV="1">
            <a:off x="1085040" y="2194365"/>
            <a:ext cx="9661529" cy="3370661"/>
            <a:chOff x="1993090" y="2878993"/>
            <a:chExt cx="9661529" cy="3370661"/>
          </a:xfrm>
        </p:grpSpPr>
        <p:sp>
          <p:nvSpPr>
            <p:cNvPr id="4" name="直角三角形 3"/>
            <p:cNvSpPr/>
            <p:nvPr/>
          </p:nvSpPr>
          <p:spPr>
            <a:xfrm rot="5400000">
              <a:off x="2021626" y="2850456"/>
              <a:ext cx="555071" cy="612144"/>
            </a:xfrm>
            <a:prstGeom prst="r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605234" y="2878993"/>
              <a:ext cx="904938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4"/>
            </p:cNvCxnSpPr>
            <p:nvPr/>
          </p:nvCxnSpPr>
          <p:spPr>
            <a:xfrm>
              <a:off x="1993090" y="3434064"/>
              <a:ext cx="0" cy="281559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7055" y="1029970"/>
            <a:ext cx="2397760" cy="445135"/>
          </a:xfrm>
          <a:prstGeom prst="rect">
            <a:avLst/>
          </a:prstGeom>
          <a:noFill/>
        </p:spPr>
        <p:txBody>
          <a:bodyPr wrap="square">
            <a:spAutoFit/>
          </a:bodyPr>
          <a:lstStyle/>
          <a:p>
            <a:pPr algn="l" fontAlgn="auto"/>
            <a:r>
              <a:rPr lang="zh-CN" altLang="en-US" sz="2300" b="1" dirty="0">
                <a:solidFill>
                  <a:srgbClr val="E18C47"/>
                </a:solidFill>
                <a:cs typeface="+mn-ea"/>
                <a:sym typeface="+mn-lt"/>
              </a:rPr>
              <a:t>二、 骨骼和肌肉</a:t>
            </a:r>
          </a:p>
        </p:txBody>
      </p:sp>
      <p:cxnSp>
        <p:nvCxnSpPr>
          <p:cNvPr id="4" name="直接连接符 3"/>
          <p:cNvCxnSpPr/>
          <p:nvPr/>
        </p:nvCxnSpPr>
        <p:spPr>
          <a:xfrm>
            <a:off x="1679575" y="1554114"/>
            <a:ext cx="26346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47420" y="1828165"/>
            <a:ext cx="5848985" cy="281114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骨骼的结构和功能及儿童骨骼的特点</a:t>
            </a:r>
          </a:p>
          <a:p>
            <a:pPr indent="504190" algn="just" fontAlgn="auto">
              <a:lnSpc>
                <a:spcPct val="175000"/>
              </a:lnSpc>
              <a:buClrTx/>
              <a:buSzTx/>
              <a:buFontTx/>
            </a:pPr>
            <a:r>
              <a:rPr lang="zh-CN" altLang="en-US" sz="2000" dirty="0">
                <a:solidFill>
                  <a:schemeClr val="tx1">
                    <a:lumMod val="85000"/>
                    <a:lumOff val="15000"/>
                  </a:schemeClr>
                </a:solidFill>
                <a:cs typeface="+mn-ea"/>
              </a:rPr>
              <a:t>骨是一种器官，主要由骨组织（细胞和骨基质）构成，外被骨膜，内容骨髓，含有丰富的血管、淋巴管及神经。成人骨共有206块，根据形态分为长骨、短骨、扁骨、不规则骨等。</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83120" y="803910"/>
            <a:ext cx="4163060" cy="519684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3"/>
          <p:cNvSpPr txBox="1"/>
          <p:nvPr>
            <p:custDataLst>
              <p:tags r:id="rId1"/>
            </p:custDataLst>
          </p:nvPr>
        </p:nvSpPr>
        <p:spPr>
          <a:xfrm>
            <a:off x="1454150" y="2849245"/>
            <a:ext cx="1565275"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1. 骨的结构</a:t>
            </a:r>
          </a:p>
        </p:txBody>
      </p:sp>
      <p:cxnSp>
        <p:nvCxnSpPr>
          <p:cNvPr id="8" name="直接连接符 7"/>
          <p:cNvCxnSpPr/>
          <p:nvPr/>
        </p:nvCxnSpPr>
        <p:spPr>
          <a:xfrm>
            <a:off x="3013075" y="3035935"/>
            <a:ext cx="80137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2" name="直接连接符 31"/>
          <p:cNvCxnSpPr/>
          <p:nvPr/>
        </p:nvCxnSpPr>
        <p:spPr>
          <a:xfrm>
            <a:off x="3325495" y="2178050"/>
            <a:ext cx="48895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3" name="直接连接符 32"/>
          <p:cNvCxnSpPr/>
          <p:nvPr/>
        </p:nvCxnSpPr>
        <p:spPr>
          <a:xfrm>
            <a:off x="3344545" y="3919855"/>
            <a:ext cx="46990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4" name="直接连接符 33"/>
          <p:cNvCxnSpPr/>
          <p:nvPr/>
        </p:nvCxnSpPr>
        <p:spPr>
          <a:xfrm flipV="1">
            <a:off x="3339465" y="2178050"/>
            <a:ext cx="0" cy="1764665"/>
          </a:xfrm>
          <a:prstGeom prst="line">
            <a:avLst/>
          </a:prstGeom>
          <a:ln w="28575">
            <a:solidFill>
              <a:srgbClr val="FFD200"/>
            </a:solidFill>
            <a:tailEnd type="none"/>
          </a:ln>
        </p:spPr>
        <p:style>
          <a:lnRef idx="1">
            <a:schemeClr val="accent3"/>
          </a:lnRef>
          <a:fillRef idx="0">
            <a:schemeClr val="accent3"/>
          </a:fillRef>
          <a:effectRef idx="0">
            <a:schemeClr val="accent3"/>
          </a:effectRef>
          <a:fontRef idx="minor">
            <a:schemeClr val="tx1"/>
          </a:fontRef>
        </p:style>
      </p:cxnSp>
      <p:sp>
        <p:nvSpPr>
          <p:cNvPr id="2" name="文本框 1"/>
          <p:cNvSpPr txBox="1"/>
          <p:nvPr/>
        </p:nvSpPr>
        <p:spPr>
          <a:xfrm>
            <a:off x="4021455" y="1980565"/>
            <a:ext cx="746760" cy="398780"/>
          </a:xfrm>
          <a:prstGeom prst="rect">
            <a:avLst/>
          </a:prstGeom>
          <a:noFill/>
          <a:ln w="9525">
            <a:noFill/>
          </a:ln>
        </p:spPr>
        <p:txBody>
          <a:bodyPr wrap="square">
            <a:spAutoFit/>
          </a:bodyPr>
          <a:lstStyle/>
          <a:p>
            <a:pPr algn="l" fontAlgn="auto">
              <a:buClrTx/>
              <a:buSzTx/>
              <a:buFontTx/>
            </a:pPr>
            <a:r>
              <a:rPr lang="zh-CN" altLang="en-US" sz="2000" b="0" dirty="0">
                <a:solidFill>
                  <a:srgbClr val="E18C47"/>
                </a:solidFill>
                <a:latin typeface="微软雅黑" panose="020B0503020204020204" charset="-122"/>
                <a:ea typeface="微软雅黑" panose="020B0503020204020204" charset="-122"/>
              </a:rPr>
              <a:t>骨膜</a:t>
            </a:r>
          </a:p>
        </p:txBody>
      </p:sp>
      <p:sp>
        <p:nvSpPr>
          <p:cNvPr id="4" name="文本框 3"/>
          <p:cNvSpPr txBox="1"/>
          <p:nvPr/>
        </p:nvSpPr>
        <p:spPr>
          <a:xfrm>
            <a:off x="4116705" y="2880360"/>
            <a:ext cx="1869440" cy="353060"/>
          </a:xfrm>
          <a:prstGeom prst="rect">
            <a:avLst/>
          </a:prstGeom>
          <a:noFill/>
        </p:spPr>
        <p:txBody>
          <a:bodyPr wrap="none" lIns="0" tIns="0" rtlCol="0" anchor="t">
            <a:spAutoFit/>
          </a:bodyPr>
          <a:lstStyle/>
          <a:p>
            <a:pPr algn="l">
              <a:buClrTx/>
              <a:buSzTx/>
              <a:buFontTx/>
            </a:pPr>
            <a:r>
              <a:rPr lang="zh-CN" altLang="en-US" sz="2000" dirty="0">
                <a:solidFill>
                  <a:srgbClr val="E18C47"/>
                </a:solidFill>
                <a:latin typeface="微软雅黑" panose="020B0503020204020204" charset="-122"/>
                <a:ea typeface="微软雅黑" panose="020B0503020204020204" charset="-122"/>
                <a:sym typeface="+mn-ea"/>
              </a:rPr>
              <a:t>骨髓腔内的骨髓</a:t>
            </a:r>
          </a:p>
        </p:txBody>
      </p:sp>
      <p:sp>
        <p:nvSpPr>
          <p:cNvPr id="7" name="文本框 6"/>
          <p:cNvSpPr txBox="1"/>
          <p:nvPr/>
        </p:nvSpPr>
        <p:spPr>
          <a:xfrm>
            <a:off x="4116705" y="3749040"/>
            <a:ext cx="853440" cy="353060"/>
          </a:xfrm>
          <a:prstGeom prst="rect">
            <a:avLst/>
          </a:prstGeom>
          <a:noFill/>
        </p:spPr>
        <p:txBody>
          <a:bodyPr wrap="none" lIns="0" tIns="0" rtlCol="0" anchor="t">
            <a:spAutoFit/>
          </a:bodyPr>
          <a:lstStyle/>
          <a:p>
            <a:pPr indent="0" algn="l"/>
            <a:r>
              <a:rPr lang="zh-CN" altLang="en-US" sz="2000" dirty="0">
                <a:solidFill>
                  <a:srgbClr val="E18C47"/>
                </a:solidFill>
                <a:latin typeface="微软雅黑" panose="020B0503020204020204" charset="-122"/>
                <a:ea typeface="微软雅黑" panose="020B0503020204020204" charset="-122"/>
                <a:sym typeface="+mn-ea"/>
              </a:rPr>
              <a:t>骨基质</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764655" y="1006475"/>
            <a:ext cx="4221480" cy="508317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îšḻíḍê"/>
          <p:cNvSpPr/>
          <p:nvPr/>
        </p:nvSpPr>
        <p:spPr>
          <a:xfrm>
            <a:off x="1091565" y="1892935"/>
            <a:ext cx="969327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48" name="iślîḋé"/>
          <p:cNvSpPr/>
          <p:nvPr/>
        </p:nvSpPr>
        <p:spPr>
          <a:xfrm>
            <a:off x="1170826" y="19513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49" name="íṥļiḑe"/>
          <p:cNvSpPr/>
          <p:nvPr/>
        </p:nvSpPr>
        <p:spPr>
          <a:xfrm>
            <a:off x="1091565" y="2713990"/>
            <a:ext cx="969518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0" name="îṧļîḑe"/>
          <p:cNvSpPr/>
          <p:nvPr/>
        </p:nvSpPr>
        <p:spPr>
          <a:xfrm>
            <a:off x="1170826" y="277265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51" name="îsļíde"/>
          <p:cNvSpPr/>
          <p:nvPr/>
        </p:nvSpPr>
        <p:spPr>
          <a:xfrm>
            <a:off x="1091565" y="3535680"/>
            <a:ext cx="969518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2" name="í$ļiḓe"/>
          <p:cNvSpPr/>
          <p:nvPr/>
        </p:nvSpPr>
        <p:spPr>
          <a:xfrm>
            <a:off x="1170826" y="359400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53" name="íṡlïḓé"/>
          <p:cNvSpPr/>
          <p:nvPr/>
        </p:nvSpPr>
        <p:spPr>
          <a:xfrm>
            <a:off x="1091565" y="4334510"/>
            <a:ext cx="96945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4" name="iṡḷiḓe"/>
          <p:cNvSpPr/>
          <p:nvPr/>
        </p:nvSpPr>
        <p:spPr>
          <a:xfrm>
            <a:off x="1170826" y="4393126"/>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206" name="矩形 205"/>
          <p:cNvSpPr/>
          <p:nvPr/>
        </p:nvSpPr>
        <p:spPr>
          <a:xfrm>
            <a:off x="1787525" y="1841500"/>
            <a:ext cx="7950835" cy="553085"/>
          </a:xfrm>
          <a:prstGeom prst="rect">
            <a:avLst/>
          </a:prstGeom>
        </p:spPr>
        <p:txBody>
          <a:bodyPr wrap="square">
            <a:spAutoFit/>
          </a:bodyPr>
          <a:lstStyle/>
          <a:p>
            <a:pPr>
              <a:lnSpc>
                <a:spcPct val="150000"/>
              </a:lnSpc>
            </a:pPr>
            <a:r>
              <a:rPr lang="zh-CN" altLang="en-US" sz="2000" b="1" dirty="0">
                <a:solidFill>
                  <a:srgbClr val="74C8C7"/>
                </a:solidFill>
              </a:rPr>
              <a:t>保护功能：</a:t>
            </a:r>
            <a:r>
              <a:rPr lang="zh-CN" altLang="en-US" sz="2000" dirty="0">
                <a:solidFill>
                  <a:schemeClr val="tx1">
                    <a:lumMod val="75000"/>
                    <a:lumOff val="25000"/>
                  </a:schemeClr>
                </a:solidFill>
              </a:rPr>
              <a:t>骨骼能保护内部器官，如颅骨保护脑、肋骨保护胸腔脏器。</a:t>
            </a:r>
          </a:p>
        </p:txBody>
      </p:sp>
      <p:sp>
        <p:nvSpPr>
          <p:cNvPr id="38" name="矩形 37"/>
          <p:cNvSpPr/>
          <p:nvPr/>
        </p:nvSpPr>
        <p:spPr>
          <a:xfrm>
            <a:off x="1787525" y="2647315"/>
            <a:ext cx="5121910" cy="553085"/>
          </a:xfrm>
          <a:prstGeom prst="rect">
            <a:avLst/>
          </a:prstGeom>
        </p:spPr>
        <p:txBody>
          <a:bodyPr wrap="square">
            <a:spAutoFit/>
          </a:bodyPr>
          <a:lstStyle/>
          <a:p>
            <a:pPr>
              <a:lnSpc>
                <a:spcPct val="150000"/>
              </a:lnSpc>
            </a:pPr>
            <a:r>
              <a:rPr lang="zh-CN" altLang="en-US" sz="2000" b="1" dirty="0">
                <a:solidFill>
                  <a:srgbClr val="FFC000"/>
                </a:solidFill>
              </a:rPr>
              <a:t>支持功能：</a:t>
            </a:r>
            <a:r>
              <a:rPr lang="zh-CN" altLang="en-US" sz="2000" dirty="0">
                <a:solidFill>
                  <a:schemeClr val="tx1">
                    <a:lumMod val="75000"/>
                    <a:lumOff val="25000"/>
                  </a:schemeClr>
                </a:solidFill>
              </a:rPr>
              <a:t>骨骼构成骨架，维持身体姿势。</a:t>
            </a:r>
          </a:p>
        </p:txBody>
      </p:sp>
      <p:sp>
        <p:nvSpPr>
          <p:cNvPr id="39" name="矩形 38"/>
          <p:cNvSpPr/>
          <p:nvPr/>
        </p:nvSpPr>
        <p:spPr>
          <a:xfrm>
            <a:off x="1787525" y="3465195"/>
            <a:ext cx="8721725" cy="553085"/>
          </a:xfrm>
          <a:prstGeom prst="rect">
            <a:avLst/>
          </a:prstGeom>
        </p:spPr>
        <p:txBody>
          <a:bodyPr wrap="square">
            <a:spAutoFit/>
          </a:bodyPr>
          <a:lstStyle/>
          <a:p>
            <a:pPr>
              <a:lnSpc>
                <a:spcPct val="150000"/>
              </a:lnSpc>
            </a:pPr>
            <a:r>
              <a:rPr lang="zh-CN" altLang="en-US" sz="2000" b="1" dirty="0">
                <a:solidFill>
                  <a:srgbClr val="74C8C7"/>
                </a:solidFill>
              </a:rPr>
              <a:t>造血功能：</a:t>
            </a:r>
            <a:r>
              <a:rPr lang="zh-CN" altLang="en-US" sz="2000" dirty="0">
                <a:solidFill>
                  <a:schemeClr val="tx1">
                    <a:lumMod val="75000"/>
                    <a:lumOff val="25000"/>
                  </a:schemeClr>
                </a:solidFill>
              </a:rPr>
              <a:t>骨髓在长骨的骨髓腔和海绵骨的空隙，透过造血作用制造血细胞。</a:t>
            </a:r>
          </a:p>
        </p:txBody>
      </p:sp>
      <p:sp>
        <p:nvSpPr>
          <p:cNvPr id="40" name="矩形 39"/>
          <p:cNvSpPr/>
          <p:nvPr/>
        </p:nvSpPr>
        <p:spPr>
          <a:xfrm>
            <a:off x="1798320" y="4261485"/>
            <a:ext cx="6263640" cy="553085"/>
          </a:xfrm>
          <a:prstGeom prst="rect">
            <a:avLst/>
          </a:prstGeom>
        </p:spPr>
        <p:txBody>
          <a:bodyPr wrap="square">
            <a:spAutoFit/>
          </a:bodyPr>
          <a:lstStyle/>
          <a:p>
            <a:pPr>
              <a:lnSpc>
                <a:spcPct val="150000"/>
              </a:lnSpc>
            </a:pPr>
            <a:r>
              <a:rPr lang="zh-CN" altLang="en-US" sz="2000" b="1" dirty="0">
                <a:solidFill>
                  <a:srgbClr val="FFC000"/>
                </a:solidFill>
              </a:rPr>
              <a:t>贮存功能：</a:t>
            </a:r>
            <a:r>
              <a:rPr lang="zh-CN" altLang="en-US" sz="2000" dirty="0">
                <a:solidFill>
                  <a:schemeClr val="tx1">
                    <a:lumMod val="75000"/>
                    <a:lumOff val="25000"/>
                  </a:schemeClr>
                </a:solidFill>
              </a:rPr>
              <a:t>骨骼贮存身体重要的矿物质，例如钙和磷。</a:t>
            </a:r>
          </a:p>
        </p:txBody>
      </p:sp>
      <p:sp>
        <p:nvSpPr>
          <p:cNvPr id="2" name="文本框 1"/>
          <p:cNvSpPr txBox="1"/>
          <p:nvPr/>
        </p:nvSpPr>
        <p:spPr>
          <a:xfrm>
            <a:off x="1501775" y="1303655"/>
            <a:ext cx="2174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2. 骨骼的生理功能</a:t>
            </a:r>
          </a:p>
        </p:txBody>
      </p:sp>
      <p:sp>
        <p:nvSpPr>
          <p:cNvPr id="3" name="îšḻíḍê"/>
          <p:cNvSpPr/>
          <p:nvPr/>
        </p:nvSpPr>
        <p:spPr>
          <a:xfrm>
            <a:off x="1091565" y="5133340"/>
            <a:ext cx="969327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4" name="iślîḋé"/>
          <p:cNvSpPr/>
          <p:nvPr/>
        </p:nvSpPr>
        <p:spPr>
          <a:xfrm>
            <a:off x="1170826" y="519171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5</a:t>
            </a:r>
          </a:p>
        </p:txBody>
      </p:sp>
      <p:sp>
        <p:nvSpPr>
          <p:cNvPr id="5" name="矩形 4"/>
          <p:cNvSpPr/>
          <p:nvPr/>
        </p:nvSpPr>
        <p:spPr>
          <a:xfrm>
            <a:off x="1787525" y="5081905"/>
            <a:ext cx="8997950" cy="553085"/>
          </a:xfrm>
          <a:prstGeom prst="rect">
            <a:avLst/>
          </a:prstGeom>
        </p:spPr>
        <p:txBody>
          <a:bodyPr wrap="square">
            <a:spAutoFit/>
          </a:bodyPr>
          <a:lstStyle/>
          <a:p>
            <a:pPr>
              <a:lnSpc>
                <a:spcPct val="150000"/>
              </a:lnSpc>
            </a:pPr>
            <a:r>
              <a:rPr lang="zh-CN" altLang="en-US" sz="2000" b="1" dirty="0">
                <a:solidFill>
                  <a:srgbClr val="74C8C7"/>
                </a:solidFill>
              </a:rPr>
              <a:t>运动功能：</a:t>
            </a:r>
            <a:r>
              <a:rPr lang="zh-CN" altLang="en-US" sz="2000" dirty="0">
                <a:solidFill>
                  <a:schemeClr val="tx1">
                    <a:lumMod val="75000"/>
                    <a:lumOff val="25000"/>
                  </a:schemeClr>
                </a:solidFill>
              </a:rPr>
              <a:t>骨骼、骨骼肌、肌腱、韧带和关节一起产生并传递力量使身体运动。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40"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1775" y="1303655"/>
            <a:ext cx="2936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3. 影响骨生长发育的因素</a:t>
            </a:r>
          </a:p>
        </p:txBody>
      </p:sp>
      <p:grpSp>
        <p:nvGrpSpPr>
          <p:cNvPr id="5" name="组合 4"/>
          <p:cNvGrpSpPr/>
          <p:nvPr/>
        </p:nvGrpSpPr>
        <p:grpSpPr>
          <a:xfrm>
            <a:off x="1066625" y="2210240"/>
            <a:ext cx="7585714" cy="2541986"/>
            <a:chOff x="1993090" y="2878993"/>
            <a:chExt cx="7585714" cy="2541986"/>
          </a:xfrm>
        </p:grpSpPr>
        <p:sp>
          <p:nvSpPr>
            <p:cNvPr id="7" name="直角三角形 6"/>
            <p:cNvSpPr/>
            <p:nvPr/>
          </p:nvSpPr>
          <p:spPr>
            <a:xfrm rot="5400000">
              <a:off x="2021626" y="2850456"/>
              <a:ext cx="555071" cy="612144"/>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a:endCxn id="15" idx="0"/>
            </p:cNvCxnSpPr>
            <p:nvPr/>
          </p:nvCxnSpPr>
          <p:spPr>
            <a:xfrm>
              <a:off x="2605234" y="2878993"/>
              <a:ext cx="697357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198691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27216" t="20905" r="25398" b="6274"/>
          <a:stretch>
            <a:fillRect/>
          </a:stretch>
        </p:blipFill>
        <p:spPr>
          <a:xfrm>
            <a:off x="8354060" y="2210435"/>
            <a:ext cx="2662555" cy="2733040"/>
          </a:xfrm>
          <a:custGeom>
            <a:avLst/>
            <a:gdLst>
              <a:gd name="connsiteX0" fmla="*/ 232888 w 2075469"/>
              <a:gd name="connsiteY0" fmla="*/ 0 h 2130454"/>
              <a:gd name="connsiteX1" fmla="*/ 1842581 w 2075469"/>
              <a:gd name="connsiteY1" fmla="*/ 0 h 2130454"/>
              <a:gd name="connsiteX2" fmla="*/ 2075469 w 2075469"/>
              <a:gd name="connsiteY2" fmla="*/ 232888 h 2130454"/>
              <a:gd name="connsiteX3" fmla="*/ 2075469 w 2075469"/>
              <a:gd name="connsiteY3" fmla="*/ 1897566 h 2130454"/>
              <a:gd name="connsiteX4" fmla="*/ 1842581 w 2075469"/>
              <a:gd name="connsiteY4" fmla="*/ 2130454 h 2130454"/>
              <a:gd name="connsiteX5" fmla="*/ 232888 w 2075469"/>
              <a:gd name="connsiteY5" fmla="*/ 2130454 h 2130454"/>
              <a:gd name="connsiteX6" fmla="*/ 0 w 2075469"/>
              <a:gd name="connsiteY6" fmla="*/ 1897566 h 2130454"/>
              <a:gd name="connsiteX7" fmla="*/ 0 w 2075469"/>
              <a:gd name="connsiteY7" fmla="*/ 232888 h 2130454"/>
              <a:gd name="connsiteX8" fmla="*/ 232888 w 2075469"/>
              <a:gd name="connsiteY8" fmla="*/ 0 h 213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469" h="2130454">
                <a:moveTo>
                  <a:pt x="232888" y="0"/>
                </a:moveTo>
                <a:lnTo>
                  <a:pt x="1842581" y="0"/>
                </a:lnTo>
                <a:cubicBezTo>
                  <a:pt x="1971201" y="0"/>
                  <a:pt x="2075469" y="104268"/>
                  <a:pt x="2075469" y="232888"/>
                </a:cubicBezTo>
                <a:lnTo>
                  <a:pt x="2075469" y="1897566"/>
                </a:lnTo>
                <a:cubicBezTo>
                  <a:pt x="2075469" y="2026186"/>
                  <a:pt x="1971201" y="2130454"/>
                  <a:pt x="1842581" y="2130454"/>
                </a:cubicBezTo>
                <a:lnTo>
                  <a:pt x="232888" y="2130454"/>
                </a:lnTo>
                <a:cubicBezTo>
                  <a:pt x="104268" y="2130454"/>
                  <a:pt x="0" y="2026186"/>
                  <a:pt x="0" y="1897566"/>
                </a:cubicBezTo>
                <a:lnTo>
                  <a:pt x="0" y="232888"/>
                </a:lnTo>
                <a:cubicBezTo>
                  <a:pt x="0" y="104268"/>
                  <a:pt x="104268" y="0"/>
                  <a:pt x="232888" y="0"/>
                </a:cubicBezTo>
                <a:close/>
              </a:path>
            </a:pathLst>
          </a:custGeom>
        </p:spPr>
      </p:pic>
      <p:sp>
        <p:nvSpPr>
          <p:cNvPr id="3" name="文本框 2"/>
          <p:cNvSpPr txBox="1"/>
          <p:nvPr/>
        </p:nvSpPr>
        <p:spPr>
          <a:xfrm>
            <a:off x="1521460" y="3028315"/>
            <a:ext cx="6016625" cy="97726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影响骨生长发育的因素主要有</a:t>
            </a:r>
            <a:r>
              <a:rPr lang="zh-CN" altLang="en-US" b="1" dirty="0">
                <a:solidFill>
                  <a:srgbClr val="DC7C2A"/>
                </a:solidFill>
                <a:cs typeface="+mn-ea"/>
              </a:rPr>
              <a:t>神经、内分泌、营养、疾病</a:t>
            </a:r>
            <a:r>
              <a:rPr lang="zh-CN" altLang="en-US" dirty="0">
                <a:solidFill>
                  <a:schemeClr val="tx1">
                    <a:lumMod val="85000"/>
                    <a:lumOff val="15000"/>
                  </a:schemeClr>
                </a:solidFill>
                <a:cs typeface="+mn-ea"/>
              </a:rPr>
              <a:t>及其他</a:t>
            </a:r>
            <a:r>
              <a:rPr lang="zh-CN" altLang="en-US" b="1" dirty="0">
                <a:solidFill>
                  <a:srgbClr val="DC7C2A"/>
                </a:solidFill>
                <a:cs typeface="+mn-ea"/>
              </a:rPr>
              <a:t>物理、化学因素</a:t>
            </a:r>
            <a:r>
              <a:rPr lang="zh-CN" altLang="en-US" dirty="0">
                <a:solidFill>
                  <a:schemeClr val="tx1">
                    <a:lumMod val="85000"/>
                    <a:lumOff val="15000"/>
                  </a:schemeClr>
                </a:solidFill>
                <a:cs typeface="+mn-ea"/>
              </a:rPr>
              <a:t>等。</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1775" y="1303655"/>
            <a:ext cx="2174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4. 儿童骨骼的特点</a:t>
            </a:r>
          </a:p>
        </p:txBody>
      </p:sp>
      <p:grpSp>
        <p:nvGrpSpPr>
          <p:cNvPr id="5" name="组合 4"/>
          <p:cNvGrpSpPr/>
          <p:nvPr/>
        </p:nvGrpSpPr>
        <p:grpSpPr>
          <a:xfrm>
            <a:off x="1066625" y="2210240"/>
            <a:ext cx="10400669" cy="3161111"/>
            <a:chOff x="1993090" y="2878993"/>
            <a:chExt cx="10400669" cy="3161111"/>
          </a:xfrm>
        </p:grpSpPr>
        <p:sp>
          <p:nvSpPr>
            <p:cNvPr id="7" name="直角三角形 6"/>
            <p:cNvSpPr/>
            <p:nvPr/>
          </p:nvSpPr>
          <p:spPr>
            <a:xfrm rot="5400000">
              <a:off x="2021626" y="2850456"/>
              <a:ext cx="555071" cy="612144"/>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2605234" y="2878993"/>
              <a:ext cx="97885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260604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521460" y="2599690"/>
            <a:ext cx="9825990" cy="2306320"/>
          </a:xfrm>
          <a:prstGeom prst="rect">
            <a:avLst/>
          </a:prstGeom>
          <a:noFill/>
          <a:ln w="9525">
            <a:noFill/>
          </a:ln>
        </p:spPr>
        <p:txBody>
          <a:bodyPr wrap="square">
            <a:spAutoFit/>
          </a:bodyPr>
          <a:lstStyle/>
          <a:p>
            <a:pPr indent="0" algn="just" fontAlgn="auto">
              <a:lnSpc>
                <a:spcPct val="160000"/>
              </a:lnSpc>
              <a:buClrTx/>
              <a:buSzTx/>
              <a:buFontTx/>
            </a:pPr>
            <a:r>
              <a:rPr lang="zh-CN" altLang="en-US" dirty="0">
                <a:cs typeface="+mn-ea"/>
              </a:rPr>
              <a:t>（1） 儿童骨骼处于生长中，骨骼的形态在不断地增长、增大，并不断地重新塑形中。</a:t>
            </a:r>
          </a:p>
          <a:p>
            <a:pPr indent="0" algn="just" fontAlgn="auto">
              <a:lnSpc>
                <a:spcPct val="160000"/>
              </a:lnSpc>
              <a:buClrTx/>
              <a:buSzTx/>
              <a:buFontTx/>
            </a:pPr>
            <a:r>
              <a:rPr lang="zh-CN" altLang="en-US" dirty="0">
                <a:cs typeface="+mn-ea"/>
              </a:rPr>
              <a:t>（2） 儿童骨基质中有机质比例大，故柔软且弹性较大，在外力作用下出现折而不断的青枝骨折。</a:t>
            </a:r>
          </a:p>
          <a:p>
            <a:pPr indent="0" algn="just" fontAlgn="auto">
              <a:lnSpc>
                <a:spcPct val="160000"/>
              </a:lnSpc>
              <a:buClrTx/>
              <a:buSzTx/>
              <a:buFontTx/>
            </a:pPr>
            <a:r>
              <a:rPr lang="zh-CN" altLang="en-US" dirty="0">
                <a:cs typeface="+mn-ea"/>
              </a:rPr>
              <a:t>（3） 5岁以下儿童长骨内的红骨髓，具有造血功能。</a:t>
            </a:r>
          </a:p>
          <a:p>
            <a:pPr indent="0" algn="just" fontAlgn="auto">
              <a:lnSpc>
                <a:spcPct val="160000"/>
              </a:lnSpc>
              <a:buClrTx/>
              <a:buSzTx/>
              <a:buFontTx/>
            </a:pPr>
            <a:r>
              <a:rPr lang="zh-CN" altLang="en-US" dirty="0">
                <a:cs typeface="+mn-ea"/>
              </a:rPr>
              <a:t>（4） 儿童长骨干骺端具有分裂增殖功能的骺软骨细胞，在一定年龄阶段会完全骨化，从</a:t>
            </a:r>
          </a:p>
          <a:p>
            <a:pPr indent="0" algn="just" fontAlgn="auto">
              <a:lnSpc>
                <a:spcPct val="160000"/>
              </a:lnSpc>
              <a:buClrTx/>
              <a:buSzTx/>
              <a:buFontTx/>
            </a:pPr>
            <a:r>
              <a:rPr lang="zh-CN" altLang="en-US" dirty="0">
                <a:cs typeface="+mn-ea"/>
              </a:rPr>
              <a:t>而失去骨骼增长作用，故矮小的治疗一定要在骨骺线闭合前进行。</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人体是一种复杂的有机体。自人类社会诞生以来，人类就没有停止过对自身的研究。通过对人体自身结构和功能的认知，可以帮助我们更好地认识自己，在自身机体出现各种问题时能够更好地解决问题。即便经过数千年的发展，人类至今仍然不能完全认识自己，但已经可以对人体的微观结构和宏观构成及其生理功能有比较系统深入的了解。本章内容就是对人体基本构成做一个简单的概述，同时对生长发育期的儿童生理特点进行说明。</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009015"/>
            <a:ext cx="584898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肌肉的结构、功能及儿童肌肉的特点</a:t>
            </a:r>
            <a:endParaRPr lang="zh-CN" altLang="en-US" sz="2000" dirty="0">
              <a:solidFill>
                <a:schemeClr val="tx1">
                  <a:lumMod val="85000"/>
                  <a:lumOff val="15000"/>
                </a:schemeClr>
              </a:solidFill>
              <a:cs typeface="+mn-ea"/>
            </a:endParaRPr>
          </a:p>
        </p:txBody>
      </p:sp>
      <p:sp>
        <p:nvSpPr>
          <p:cNvPr id="6" name="TextBox 63"/>
          <p:cNvSpPr txBox="1"/>
          <p:nvPr>
            <p:custDataLst>
              <p:tags r:id="rId1"/>
            </p:custDataLst>
          </p:nvPr>
        </p:nvSpPr>
        <p:spPr>
          <a:xfrm>
            <a:off x="911225" y="3144520"/>
            <a:ext cx="1241425" cy="422275"/>
          </a:xfrm>
          <a:prstGeom prst="round2SameRect">
            <a:avLst/>
          </a:prstGeom>
          <a:solidFill>
            <a:srgbClr val="E5995C"/>
          </a:solidFill>
          <a:ln>
            <a:solidFill>
              <a:schemeClr val="bg1">
                <a:lumMod val="95000"/>
              </a:schemeClr>
            </a:solidFill>
          </a:ln>
        </p:spPr>
        <p:txBody>
          <a:bodyPr wrap="none" lIns="72000" tIns="0" rIns="72000" bIns="0">
            <a:normAutofit/>
          </a:bodyPr>
          <a:lstStyle/>
          <a:p>
            <a:pPr algn="l"/>
            <a:r>
              <a:rPr lang="zh-CN" altLang="en-US" sz="2000" b="1" dirty="0">
                <a:solidFill>
                  <a:srgbClr val="FFFFFF"/>
                </a:solidFill>
                <a:latin typeface="微软雅黑" panose="020B0503020204020204" charset="-122"/>
                <a:ea typeface="微软雅黑" panose="020B0503020204020204" charset="-122"/>
              </a:rPr>
              <a:t>肌肉分类</a:t>
            </a:r>
          </a:p>
        </p:txBody>
      </p:sp>
      <p:cxnSp>
        <p:nvCxnSpPr>
          <p:cNvPr id="8" name="直接连接符 7"/>
          <p:cNvCxnSpPr/>
          <p:nvPr/>
        </p:nvCxnSpPr>
        <p:spPr>
          <a:xfrm>
            <a:off x="2146300" y="3331210"/>
            <a:ext cx="80137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2" name="直接连接符 31"/>
          <p:cNvCxnSpPr/>
          <p:nvPr/>
        </p:nvCxnSpPr>
        <p:spPr>
          <a:xfrm>
            <a:off x="2458720" y="2473325"/>
            <a:ext cx="48895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3" name="直接连接符 32"/>
          <p:cNvCxnSpPr/>
          <p:nvPr/>
        </p:nvCxnSpPr>
        <p:spPr>
          <a:xfrm>
            <a:off x="2477770" y="4215130"/>
            <a:ext cx="469900" cy="0"/>
          </a:xfrm>
          <a:prstGeom prst="line">
            <a:avLst/>
          </a:prstGeom>
          <a:ln w="28575">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4" name="直接连接符 33"/>
          <p:cNvCxnSpPr/>
          <p:nvPr/>
        </p:nvCxnSpPr>
        <p:spPr>
          <a:xfrm flipV="1">
            <a:off x="2472690" y="2473325"/>
            <a:ext cx="0" cy="1764665"/>
          </a:xfrm>
          <a:prstGeom prst="line">
            <a:avLst/>
          </a:prstGeom>
          <a:ln w="28575">
            <a:solidFill>
              <a:srgbClr val="FFD200"/>
            </a:solidFill>
            <a:tailEnd type="none"/>
          </a:ln>
        </p:spPr>
        <p:style>
          <a:lnRef idx="1">
            <a:schemeClr val="accent3"/>
          </a:lnRef>
          <a:fillRef idx="0">
            <a:schemeClr val="accent3"/>
          </a:fillRef>
          <a:effectRef idx="0">
            <a:schemeClr val="accent3"/>
          </a:effectRef>
          <a:fontRef idx="minor">
            <a:schemeClr val="tx1"/>
          </a:fontRef>
        </p:style>
      </p:cxnSp>
      <p:sp>
        <p:nvSpPr>
          <p:cNvPr id="5" name="文本框 4"/>
          <p:cNvSpPr txBox="1"/>
          <p:nvPr/>
        </p:nvSpPr>
        <p:spPr>
          <a:xfrm>
            <a:off x="3154680" y="2275840"/>
            <a:ext cx="948055" cy="398780"/>
          </a:xfrm>
          <a:prstGeom prst="rect">
            <a:avLst/>
          </a:prstGeom>
          <a:noFill/>
          <a:ln w="9525">
            <a:noFill/>
          </a:ln>
        </p:spPr>
        <p:txBody>
          <a:bodyPr wrap="square">
            <a:spAutoFit/>
          </a:bodyPr>
          <a:lstStyle/>
          <a:p>
            <a:pPr algn="l" fontAlgn="auto">
              <a:buClrTx/>
              <a:buSzTx/>
              <a:buFontTx/>
            </a:pPr>
            <a:r>
              <a:rPr lang="zh-CN" altLang="en-US" sz="2000" b="0" dirty="0">
                <a:solidFill>
                  <a:srgbClr val="E18C47"/>
                </a:solidFill>
                <a:latin typeface="微软雅黑" panose="020B0503020204020204" charset="-122"/>
                <a:ea typeface="微软雅黑" panose="020B0503020204020204" charset="-122"/>
              </a:rPr>
              <a:t>平滑肌</a:t>
            </a:r>
          </a:p>
        </p:txBody>
      </p:sp>
      <p:sp>
        <p:nvSpPr>
          <p:cNvPr id="7" name="文本框 6"/>
          <p:cNvSpPr txBox="1"/>
          <p:nvPr/>
        </p:nvSpPr>
        <p:spPr>
          <a:xfrm>
            <a:off x="3249930" y="3175635"/>
            <a:ext cx="599440" cy="353060"/>
          </a:xfrm>
          <a:prstGeom prst="rect">
            <a:avLst/>
          </a:prstGeom>
          <a:noFill/>
        </p:spPr>
        <p:txBody>
          <a:bodyPr wrap="none" lIns="0" tIns="0" rtlCol="0" anchor="t">
            <a:spAutoFit/>
          </a:bodyPr>
          <a:lstStyle/>
          <a:p>
            <a:pPr algn="l">
              <a:buClrTx/>
              <a:buSzTx/>
              <a:buFontTx/>
            </a:pPr>
            <a:r>
              <a:rPr lang="zh-CN" altLang="en-US" sz="2000" dirty="0">
                <a:solidFill>
                  <a:srgbClr val="E18C47"/>
                </a:solidFill>
                <a:latin typeface="微软雅黑" panose="020B0503020204020204" charset="-122"/>
                <a:ea typeface="微软雅黑" panose="020B0503020204020204" charset="-122"/>
                <a:sym typeface="+mn-ea"/>
              </a:rPr>
              <a:t>心肌</a:t>
            </a:r>
          </a:p>
        </p:txBody>
      </p:sp>
      <p:sp>
        <p:nvSpPr>
          <p:cNvPr id="9" name="文本框 8"/>
          <p:cNvSpPr txBox="1"/>
          <p:nvPr/>
        </p:nvSpPr>
        <p:spPr>
          <a:xfrm>
            <a:off x="3249930" y="4044315"/>
            <a:ext cx="853440" cy="353060"/>
          </a:xfrm>
          <a:prstGeom prst="rect">
            <a:avLst/>
          </a:prstGeom>
          <a:noFill/>
        </p:spPr>
        <p:txBody>
          <a:bodyPr wrap="none" lIns="0" tIns="0" rtlCol="0" anchor="t">
            <a:spAutoFit/>
          </a:bodyPr>
          <a:lstStyle/>
          <a:p>
            <a:pPr indent="0" algn="l"/>
            <a:r>
              <a:rPr lang="zh-CN" altLang="en-US" sz="2000" dirty="0">
                <a:solidFill>
                  <a:srgbClr val="E18C47"/>
                </a:solidFill>
                <a:latin typeface="微软雅黑" panose="020B0503020204020204" charset="-122"/>
                <a:ea typeface="微软雅黑" panose="020B0503020204020204" charset="-122"/>
                <a:sym typeface="+mn-ea"/>
              </a:rPr>
              <a:t>骨骼肌</a:t>
            </a:r>
          </a:p>
        </p:txBody>
      </p:sp>
      <p:pic>
        <p:nvPicPr>
          <p:cNvPr id="10" name="图片 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491355" y="1826895"/>
            <a:ext cx="6344285" cy="386143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1775" y="1303655"/>
            <a:ext cx="2682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2. 骨骼肌的结构和功能</a:t>
            </a:r>
          </a:p>
        </p:txBody>
      </p:sp>
      <p:cxnSp>
        <p:nvCxnSpPr>
          <p:cNvPr id="19" name="直接连接符 18"/>
          <p:cNvCxnSpPr/>
          <p:nvPr/>
        </p:nvCxnSpPr>
        <p:spPr>
          <a:xfrm>
            <a:off x="3320415" y="3218815"/>
            <a:ext cx="76231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91871" y="2190043"/>
            <a:ext cx="1362075" cy="628015"/>
            <a:chOff x="1249960" y="2699203"/>
            <a:chExt cx="2516771" cy="628015"/>
          </a:xfrm>
        </p:grpSpPr>
        <p:sp>
          <p:nvSpPr>
            <p:cNvPr id="22" name="矩形: 圆角 15"/>
            <p:cNvSpPr/>
            <p:nvPr/>
          </p:nvSpPr>
          <p:spPr>
            <a:xfrm>
              <a:off x="1249960" y="2730318"/>
              <a:ext cx="2516771" cy="596900"/>
            </a:xfrm>
            <a:prstGeom prst="roundRect">
              <a:avLst>
                <a:gd name="adj" fmla="val 50000"/>
              </a:avLst>
            </a:prstGeom>
            <a:solidFill>
              <a:srgbClr val="FECA3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854220" y="2699203"/>
              <a:ext cx="1356358" cy="553085"/>
            </a:xfrm>
            <a:prstGeom prst="rect">
              <a:avLst/>
            </a:prstGeom>
          </p:spPr>
          <p:txBody>
            <a:bodyPr vert="horz" wrap="squar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solidFill>
                    <a:schemeClr val="bg1"/>
                  </a:solidFill>
                </a:rPr>
                <a:t>结构</a:t>
              </a:r>
            </a:p>
          </p:txBody>
        </p:sp>
      </p:grpSp>
      <p:sp>
        <p:nvSpPr>
          <p:cNvPr id="24" name="文本框 23"/>
          <p:cNvSpPr txBox="1"/>
          <p:nvPr/>
        </p:nvSpPr>
        <p:spPr>
          <a:xfrm>
            <a:off x="3260090" y="2096135"/>
            <a:ext cx="7742555" cy="810260"/>
          </a:xfrm>
          <a:prstGeom prst="rect">
            <a:avLst/>
          </a:prstGeom>
        </p:spPr>
        <p:txBody>
          <a:bodyPr vert="horz" wrap="squar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sz="1800" dirty="0">
                <a:solidFill>
                  <a:prstClr val="black">
                    <a:lumMod val="75000"/>
                    <a:lumOff val="25000"/>
                  </a:prstClr>
                </a:solidFill>
              </a:rPr>
              <a:t>骨骼肌在人体内分布极为广泛，有600余块，约占体质量的40%。骨骼肌包括</a:t>
            </a:r>
            <a:r>
              <a:rPr lang="zh-CN" altLang="en-US" sz="1800" b="1" dirty="0">
                <a:solidFill>
                  <a:prstClr val="black">
                    <a:lumMod val="75000"/>
                    <a:lumOff val="25000"/>
                  </a:prstClr>
                </a:solidFill>
              </a:rPr>
              <a:t>肌腹</a:t>
            </a:r>
            <a:r>
              <a:rPr lang="zh-CN" altLang="en-US" sz="1800" dirty="0">
                <a:solidFill>
                  <a:prstClr val="black">
                    <a:lumMod val="75000"/>
                    <a:lumOff val="25000"/>
                  </a:prstClr>
                </a:solidFill>
              </a:rPr>
              <a:t>和</a:t>
            </a:r>
            <a:r>
              <a:rPr lang="zh-CN" altLang="en-US" sz="1800" b="1" dirty="0">
                <a:solidFill>
                  <a:prstClr val="black">
                    <a:lumMod val="75000"/>
                    <a:lumOff val="25000"/>
                  </a:prstClr>
                </a:solidFill>
              </a:rPr>
              <a:t>肌腱</a:t>
            </a:r>
            <a:r>
              <a:rPr lang="zh-CN" altLang="en-US" sz="1800" dirty="0">
                <a:solidFill>
                  <a:prstClr val="black">
                    <a:lumMod val="75000"/>
                    <a:lumOff val="25000"/>
                  </a:prstClr>
                </a:solidFill>
              </a:rPr>
              <a:t>两部分。</a:t>
            </a:r>
            <a:endParaRPr lang="en-US" altLang="zh-CN" sz="1800" dirty="0">
              <a:solidFill>
                <a:prstClr val="black">
                  <a:lumMod val="75000"/>
                  <a:lumOff val="25000"/>
                </a:prstClr>
              </a:solidFill>
            </a:endParaRPr>
          </a:p>
        </p:txBody>
      </p:sp>
      <p:grpSp>
        <p:nvGrpSpPr>
          <p:cNvPr id="25" name="组合 24"/>
          <p:cNvGrpSpPr/>
          <p:nvPr/>
        </p:nvGrpSpPr>
        <p:grpSpPr>
          <a:xfrm>
            <a:off x="1491871" y="3597191"/>
            <a:ext cx="1362710" cy="609600"/>
            <a:chOff x="1272879" y="2870200"/>
            <a:chExt cx="2517946" cy="609600"/>
          </a:xfrm>
        </p:grpSpPr>
        <p:sp>
          <p:nvSpPr>
            <p:cNvPr id="26" name="矩形: 圆角 13"/>
            <p:cNvSpPr/>
            <p:nvPr/>
          </p:nvSpPr>
          <p:spPr>
            <a:xfrm>
              <a:off x="1272879" y="2882900"/>
              <a:ext cx="2517946" cy="596900"/>
            </a:xfrm>
            <a:prstGeom prst="roundRect">
              <a:avLst>
                <a:gd name="adj" fmla="val 50000"/>
              </a:avLst>
            </a:prstGeom>
            <a:solidFill>
              <a:srgbClr val="E18C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814953" y="2870200"/>
              <a:ext cx="1418544" cy="553085"/>
            </a:xfrm>
            <a:prstGeom prst="rect">
              <a:avLst/>
            </a:prstGeom>
          </p:spPr>
          <p:txBody>
            <a:bodyPr vert="horz" wrap="squar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solidFill>
                    <a:schemeClr val="bg1"/>
                  </a:solidFill>
                </a:rPr>
                <a:t>功能</a:t>
              </a:r>
            </a:p>
          </p:txBody>
        </p:sp>
      </p:grpSp>
      <p:sp>
        <p:nvSpPr>
          <p:cNvPr id="28" name="文本框 27"/>
          <p:cNvSpPr txBox="1"/>
          <p:nvPr/>
        </p:nvSpPr>
        <p:spPr>
          <a:xfrm>
            <a:off x="3230880" y="3495675"/>
            <a:ext cx="7771130" cy="810260"/>
          </a:xfrm>
          <a:prstGeom prst="rect">
            <a:avLst/>
          </a:prstGeom>
        </p:spPr>
        <p:txBody>
          <a:bodyPr vert="horz" wrap="square" lIns="91440" tIns="45720" rIns="91440" bIns="45720" rtlCol="0">
            <a:spAutoFit/>
          </a:bodyPr>
          <a:lstStyle>
            <a:lvl1pPr indent="0" algn="just">
              <a:lnSpc>
                <a:spcPct val="150000"/>
              </a:lnSpc>
              <a:spcBef>
                <a:spcPts val="0"/>
              </a:spcBef>
              <a:buFontTx/>
              <a:buNone/>
              <a:defRPr sz="2000">
                <a:solidFill>
                  <a:schemeClr val="tx1">
                    <a:lumMod val="75000"/>
                    <a:lumOff val="25000"/>
                  </a:schemeClr>
                </a:solidFill>
              </a:defRPr>
            </a:lvl1pPr>
            <a:lvl2pPr marL="0" indent="0" algn="just">
              <a:lnSpc>
                <a:spcPct val="150000"/>
              </a:lnSpc>
              <a:spcBef>
                <a:spcPts val="0"/>
              </a:spcBef>
              <a:buFontTx/>
              <a:buNone/>
              <a:defRPr sz="2000">
                <a:solidFill>
                  <a:schemeClr val="tx1">
                    <a:lumMod val="75000"/>
                    <a:lumOff val="25000"/>
                  </a:schemeClr>
                </a:solidFill>
              </a:defRPr>
            </a:lvl2pPr>
            <a:lvl3pPr marL="0" indent="0" algn="just">
              <a:lnSpc>
                <a:spcPct val="150000"/>
              </a:lnSpc>
              <a:spcBef>
                <a:spcPts val="0"/>
              </a:spcBef>
              <a:buFontTx/>
              <a:buNone/>
              <a:defRPr sz="2000">
                <a:solidFill>
                  <a:schemeClr val="tx1">
                    <a:lumMod val="75000"/>
                    <a:lumOff val="25000"/>
                  </a:schemeClr>
                </a:solidFill>
              </a:defRPr>
            </a:lvl3pPr>
            <a:lvl4pPr marL="0" indent="0" algn="just">
              <a:lnSpc>
                <a:spcPct val="150000"/>
              </a:lnSpc>
              <a:spcBef>
                <a:spcPts val="0"/>
              </a:spcBef>
              <a:buFontTx/>
              <a:buNone/>
              <a:defRPr sz="2000">
                <a:solidFill>
                  <a:schemeClr val="tx1">
                    <a:lumMod val="75000"/>
                    <a:lumOff val="25000"/>
                  </a:schemeClr>
                </a:solidFill>
              </a:defRPr>
            </a:lvl4pPr>
            <a:lvl5pPr marL="0" indent="0" algn="just">
              <a:lnSpc>
                <a:spcPct val="150000"/>
              </a:lnSpc>
              <a:spcBef>
                <a:spcPts val="0"/>
              </a:spcBef>
              <a:buFontTx/>
              <a:buNone/>
              <a:defRPr sz="20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sz="1800" dirty="0">
                <a:solidFill>
                  <a:prstClr val="black">
                    <a:lumMod val="75000"/>
                    <a:lumOff val="25000"/>
                  </a:prstClr>
                </a:solidFill>
              </a:rPr>
              <a:t>骨骼肌的血供丰富，代谢旺盛，对缺血较为敏感。每块骨骼肌都有神经支配，有躯体神经及自主神经，其中躯体神经有</a:t>
            </a:r>
            <a:r>
              <a:rPr lang="zh-CN" altLang="en-US" sz="1800" b="1" dirty="0">
                <a:solidFill>
                  <a:prstClr val="black">
                    <a:lumMod val="75000"/>
                    <a:lumOff val="25000"/>
                  </a:prstClr>
                </a:solidFill>
              </a:rPr>
              <a:t>感觉纤维</a:t>
            </a:r>
            <a:r>
              <a:rPr lang="zh-CN" altLang="en-US" sz="1800" dirty="0">
                <a:solidFill>
                  <a:prstClr val="black">
                    <a:lumMod val="75000"/>
                    <a:lumOff val="25000"/>
                  </a:prstClr>
                </a:solidFill>
              </a:rPr>
              <a:t>与</a:t>
            </a:r>
            <a:r>
              <a:rPr lang="zh-CN" altLang="en-US" sz="1800" b="1" dirty="0">
                <a:solidFill>
                  <a:prstClr val="black">
                    <a:lumMod val="75000"/>
                    <a:lumOff val="25000"/>
                  </a:prstClr>
                </a:solidFill>
              </a:rPr>
              <a:t>运动纤维</a:t>
            </a:r>
            <a:r>
              <a:rPr lang="zh-CN" altLang="en-US" sz="1800" dirty="0">
                <a:solidFill>
                  <a:prstClr val="black">
                    <a:lumMod val="75000"/>
                    <a:lumOff val="25000"/>
                  </a:prstClr>
                </a:solidFill>
              </a:rPr>
              <a:t>两种。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1775" y="1303655"/>
            <a:ext cx="2174240" cy="353060"/>
          </a:xfrm>
          <a:prstGeom prst="rect">
            <a:avLst/>
          </a:prstGeom>
          <a:noFill/>
        </p:spPr>
        <p:txBody>
          <a:bodyPr wrap="none" lIns="0" tIns="0" rtlCol="0" anchor="t">
            <a:spAutoFit/>
          </a:bodyPr>
          <a:lstStyle/>
          <a:p>
            <a:pPr algn="l"/>
            <a:r>
              <a:rPr lang="zh-CN" altLang="en-US" sz="2000" b="1" dirty="0">
                <a:solidFill>
                  <a:schemeClr val="tx1">
                    <a:lumMod val="75000"/>
                    <a:lumOff val="25000"/>
                  </a:schemeClr>
                </a:solidFill>
                <a:latin typeface="微软雅黑" panose="020B0503020204020204" charset="-122"/>
                <a:ea typeface="微软雅黑" panose="020B0503020204020204" charset="-122"/>
                <a:sym typeface="+mn-ea"/>
              </a:rPr>
              <a:t>3. 儿童肌肉的特点</a:t>
            </a:r>
          </a:p>
        </p:txBody>
      </p:sp>
      <p:grpSp>
        <p:nvGrpSpPr>
          <p:cNvPr id="5" name="组合 4"/>
          <p:cNvGrpSpPr/>
          <p:nvPr/>
        </p:nvGrpSpPr>
        <p:grpSpPr>
          <a:xfrm>
            <a:off x="1066625" y="2210240"/>
            <a:ext cx="10400669" cy="3161111"/>
            <a:chOff x="1993090" y="2878993"/>
            <a:chExt cx="10400669" cy="3161111"/>
          </a:xfrm>
        </p:grpSpPr>
        <p:sp>
          <p:nvSpPr>
            <p:cNvPr id="7" name="直角三角形 6"/>
            <p:cNvSpPr/>
            <p:nvPr/>
          </p:nvSpPr>
          <p:spPr>
            <a:xfrm rot="5400000">
              <a:off x="2021626" y="2850456"/>
              <a:ext cx="555071" cy="612144"/>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2605234" y="2878993"/>
              <a:ext cx="97885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260604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521460" y="2599690"/>
            <a:ext cx="9825990" cy="2749550"/>
          </a:xfrm>
          <a:prstGeom prst="rect">
            <a:avLst/>
          </a:prstGeom>
          <a:noFill/>
          <a:ln w="9525">
            <a:noFill/>
          </a:ln>
        </p:spPr>
        <p:txBody>
          <a:bodyPr wrap="square">
            <a:spAutoFit/>
          </a:bodyPr>
          <a:lstStyle/>
          <a:p>
            <a:pPr marL="285750" indent="-285750" algn="just" fontAlgn="auto">
              <a:lnSpc>
                <a:spcPct val="160000"/>
              </a:lnSpc>
              <a:buClrTx/>
              <a:buSzTx/>
              <a:buFont typeface="Arial" panose="020B0604020202020204" pitchFamily="34" charset="0"/>
              <a:buChar char="•"/>
            </a:pPr>
            <a:r>
              <a:rPr lang="zh-CN" altLang="en-US" dirty="0">
                <a:cs typeface="+mn-ea"/>
              </a:rPr>
              <a:t>胎儿期肌肉组织生长较差，出生后随着活动增加逐渐生长，基本与体重增加平行。</a:t>
            </a:r>
          </a:p>
          <a:p>
            <a:pPr marL="285750" indent="-285750" algn="just" fontAlgn="auto">
              <a:lnSpc>
                <a:spcPct val="160000"/>
              </a:lnSpc>
              <a:buClrTx/>
              <a:buSzTx/>
              <a:buFont typeface="Arial" panose="020B0604020202020204" pitchFamily="34" charset="0"/>
              <a:buChar char="•"/>
            </a:pPr>
            <a:r>
              <a:rPr lang="zh-CN" altLang="en-US" dirty="0">
                <a:cs typeface="+mn-ea"/>
              </a:rPr>
              <a:t>儿童肌肉纤维较细，间质组织较多。</a:t>
            </a:r>
          </a:p>
          <a:p>
            <a:pPr marL="285750" indent="-285750" algn="just" fontAlgn="auto">
              <a:lnSpc>
                <a:spcPct val="160000"/>
              </a:lnSpc>
              <a:buClrTx/>
              <a:buSzTx/>
              <a:buFont typeface="Arial" panose="020B0604020202020204" pitchFamily="34" charset="0"/>
              <a:buChar char="•"/>
            </a:pPr>
            <a:r>
              <a:rPr lang="zh-CN" altLang="en-US" dirty="0">
                <a:cs typeface="+mn-ea"/>
              </a:rPr>
              <a:t>儿童出生后肌肉的生长主要表现为肌纤维增粗，5岁以后则肌肉增长明显，并有性别差异。</a:t>
            </a:r>
          </a:p>
          <a:p>
            <a:pPr marL="285750" indent="-285750" algn="just" fontAlgn="auto">
              <a:lnSpc>
                <a:spcPct val="160000"/>
              </a:lnSpc>
              <a:buClrTx/>
              <a:buSzTx/>
              <a:buFont typeface="Arial" panose="020B0604020202020204" pitchFamily="34" charset="0"/>
              <a:buChar char="•"/>
            </a:pPr>
            <a:r>
              <a:rPr lang="zh-CN" altLang="en-US" dirty="0">
                <a:cs typeface="+mn-ea"/>
              </a:rPr>
              <a:t>随大脑皮层的发育，1—2个月后肌张力逐渐减退，一般上肢到2—2.5月龄，下肢3—4月龄肌张力正常，肢体可自由伸屈活动。</a:t>
            </a:r>
          </a:p>
          <a:p>
            <a:pPr marL="285750" indent="-285750" algn="just" fontAlgn="auto">
              <a:lnSpc>
                <a:spcPct val="160000"/>
              </a:lnSpc>
              <a:buClrTx/>
              <a:buSzTx/>
              <a:buFont typeface="Arial" panose="020B0604020202020204" pitchFamily="34" charset="0"/>
              <a:buChar char="•"/>
            </a:pPr>
            <a:r>
              <a:rPr lang="zh-CN" altLang="en-US" dirty="0">
                <a:cs typeface="+mn-ea"/>
              </a:rPr>
              <a:t>肌肉的生长与营养状况、生活方式、运动量密切有关。</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2" name="PA_任意多边形 7"/>
          <p:cNvSpPr/>
          <p:nvPr>
            <p:custDataLst>
              <p:tags r:id="rId2"/>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3"/>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86337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人体器官和系统</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52424" y="2857501"/>
            <a:ext cx="4000499" cy="4000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66915" y="1945640"/>
            <a:ext cx="4175760" cy="402653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002665" y="1945640"/>
            <a:ext cx="4175760" cy="402653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120900"/>
            <a:ext cx="3827780"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神经系统主要由神经组织构成，神经系统能对外环境中的变化产生应</a:t>
            </a:r>
          </a:p>
          <a:p>
            <a:pPr indent="0" algn="just" fontAlgn="auto">
              <a:lnSpc>
                <a:spcPct val="160000"/>
              </a:lnSpc>
              <a:buClrTx/>
              <a:buSzTx/>
              <a:buFontTx/>
            </a:pPr>
            <a:r>
              <a:rPr lang="zh-CN" altLang="en-US" dirty="0">
                <a:solidFill>
                  <a:schemeClr val="tx1">
                    <a:lumMod val="75000"/>
                    <a:lumOff val="25000"/>
                  </a:schemeClr>
                </a:solidFill>
                <a:cs typeface="+mn-ea"/>
              </a:rPr>
              <a:t>答，并控制和整合各器官、系统的功能活性，在维持机体内环境稳态、保持机体完整统一性方面起主导作用。神经系统分为中枢神经系统和周围神经系统。</a:t>
            </a:r>
          </a:p>
        </p:txBody>
      </p:sp>
      <p:sp>
        <p:nvSpPr>
          <p:cNvPr id="3" name="文本框 2"/>
          <p:cNvSpPr txBox="1"/>
          <p:nvPr/>
        </p:nvSpPr>
        <p:spPr>
          <a:xfrm>
            <a:off x="7240905" y="2120900"/>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儿童神经系统的特点</a:t>
            </a:r>
          </a:p>
          <a:p>
            <a:pPr indent="0" algn="just" fontAlgn="auto">
              <a:lnSpc>
                <a:spcPct val="160000"/>
              </a:lnSpc>
              <a:buClrTx/>
              <a:buSzTx/>
              <a:buFontTx/>
            </a:pPr>
            <a:r>
              <a:rPr lang="zh-CN" altLang="en-US" dirty="0">
                <a:solidFill>
                  <a:schemeClr val="tx1">
                    <a:lumMod val="85000"/>
                    <a:lumOff val="15000"/>
                  </a:schemeClr>
                </a:solidFill>
                <a:cs typeface="+mn-ea"/>
              </a:rPr>
              <a:t>脑皮质细胞在儿童3岁时分化基本成熟，8岁时才接近成人；脊髓神经在儿童3岁才完成髓鞘化。儿童脑处于快速发育中，对营养物质和氧气的消耗量也较大。儿童出生后会有觅食、吸吮、拥抱等原始反射。</a:t>
            </a:r>
            <a:endParaRPr lang="en-US" altLang="zh-CN" dirty="0">
              <a:solidFill>
                <a:schemeClr val="tx1">
                  <a:lumMod val="85000"/>
                  <a:lumOff val="15000"/>
                </a:schemeClr>
              </a:solidFill>
              <a:cs typeface="+mn-ea"/>
            </a:endParaRP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一、 神经系统</a:t>
            </a:r>
          </a:p>
        </p:txBody>
      </p:sp>
      <p:pic>
        <p:nvPicPr>
          <p:cNvPr id="5" name="图片 4"/>
          <p:cNvPicPr>
            <a:picLocks noChangeAspect="1"/>
          </p:cNvPicPr>
          <p:nvPr>
            <p:custDataLst>
              <p:tags r:id="rId1"/>
            </p:custDataLst>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98" t="707" r="4262" b="616"/>
          <a:stretch>
            <a:fillRect/>
          </a:stretch>
        </p:blipFill>
        <p:spPr>
          <a:xfrm>
            <a:off x="5222875" y="3644900"/>
            <a:ext cx="1743710" cy="2249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66915" y="1945640"/>
            <a:ext cx="4175760" cy="353631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002665" y="1945640"/>
            <a:ext cx="3111500" cy="3536950"/>
          </a:xfrm>
          <a:prstGeom prst="roundRect">
            <a:avLst>
              <a:gd name="adj" fmla="val 7693"/>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085975"/>
            <a:ext cx="2840355"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循环系统是连续而封闭的管道系统，包括</a:t>
            </a:r>
            <a:r>
              <a:rPr lang="zh-CN" altLang="en-US" b="1" dirty="0">
                <a:solidFill>
                  <a:schemeClr val="tx1">
                    <a:lumMod val="75000"/>
                    <a:lumOff val="25000"/>
                  </a:schemeClr>
                </a:solidFill>
                <a:cs typeface="+mn-ea"/>
              </a:rPr>
              <a:t>心血管系统</a:t>
            </a:r>
            <a:r>
              <a:rPr lang="zh-CN" altLang="en-US" dirty="0">
                <a:solidFill>
                  <a:schemeClr val="tx1">
                    <a:lumMod val="75000"/>
                    <a:lumOff val="25000"/>
                  </a:schemeClr>
                </a:solidFill>
                <a:cs typeface="+mn-ea"/>
              </a:rPr>
              <a:t>和</a:t>
            </a:r>
            <a:r>
              <a:rPr lang="zh-CN" altLang="en-US" b="1" dirty="0">
                <a:solidFill>
                  <a:schemeClr val="tx1">
                    <a:lumMod val="75000"/>
                    <a:lumOff val="25000"/>
                  </a:schemeClr>
                </a:solidFill>
                <a:cs typeface="+mn-ea"/>
              </a:rPr>
              <a:t>淋巴系统</a:t>
            </a:r>
            <a:r>
              <a:rPr lang="zh-CN" altLang="en-US" dirty="0">
                <a:solidFill>
                  <a:schemeClr val="tx1">
                    <a:lumMod val="75000"/>
                    <a:lumOff val="25000"/>
                  </a:schemeClr>
                </a:solidFill>
                <a:cs typeface="+mn-ea"/>
              </a:rPr>
              <a:t>两个部分。</a:t>
            </a:r>
          </a:p>
        </p:txBody>
      </p:sp>
      <p:sp>
        <p:nvSpPr>
          <p:cNvPr id="3" name="文本框 2"/>
          <p:cNvSpPr txBox="1"/>
          <p:nvPr/>
        </p:nvSpPr>
        <p:spPr>
          <a:xfrm>
            <a:off x="7240905" y="2085975"/>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儿童循环系统的特点</a:t>
            </a:r>
          </a:p>
          <a:p>
            <a:pPr indent="0" algn="just" fontAlgn="auto">
              <a:lnSpc>
                <a:spcPct val="160000"/>
              </a:lnSpc>
              <a:buClrTx/>
              <a:buSzTx/>
              <a:buFontTx/>
            </a:pPr>
            <a:r>
              <a:rPr lang="zh-CN" altLang="en-US" dirty="0">
                <a:solidFill>
                  <a:schemeClr val="tx1">
                    <a:lumMod val="85000"/>
                    <a:lumOff val="15000"/>
                  </a:schemeClr>
                </a:solidFill>
                <a:cs typeface="+mn-ea"/>
              </a:rPr>
              <a:t>（1）血液组成比例不同。</a:t>
            </a:r>
          </a:p>
          <a:p>
            <a:pPr indent="0" algn="just" fontAlgn="auto">
              <a:lnSpc>
                <a:spcPct val="160000"/>
              </a:lnSpc>
              <a:buClrTx/>
              <a:buSzTx/>
              <a:buFontTx/>
            </a:pPr>
            <a:r>
              <a:rPr lang="zh-CN" altLang="en-US" dirty="0">
                <a:solidFill>
                  <a:schemeClr val="tx1">
                    <a:lumMod val="85000"/>
                    <a:lumOff val="15000"/>
                  </a:schemeClr>
                </a:solidFill>
                <a:cs typeface="+mn-ea"/>
              </a:rPr>
              <a:t>（2）因神经功能不完善，且生长发育代谢旺盛，年龄越小心率越快。</a:t>
            </a:r>
          </a:p>
          <a:p>
            <a:pPr indent="0" algn="just" fontAlgn="auto">
              <a:lnSpc>
                <a:spcPct val="160000"/>
              </a:lnSpc>
              <a:buClrTx/>
              <a:buSzTx/>
              <a:buFontTx/>
            </a:pPr>
            <a:r>
              <a:rPr lang="zh-CN" altLang="en-US" dirty="0">
                <a:solidFill>
                  <a:schemeClr val="tx1">
                    <a:lumMod val="85000"/>
                    <a:lumOff val="15000"/>
                  </a:schemeClr>
                </a:solidFill>
                <a:cs typeface="+mn-ea"/>
              </a:rPr>
              <a:t>（3）心肌收缩力弱，心排血量小。</a:t>
            </a:r>
          </a:p>
          <a:p>
            <a:pPr indent="0" algn="just" fontAlgn="auto">
              <a:lnSpc>
                <a:spcPct val="160000"/>
              </a:lnSpc>
              <a:buClrTx/>
              <a:buSzTx/>
              <a:buFontTx/>
            </a:pPr>
            <a:r>
              <a:rPr lang="zh-CN" altLang="en-US" dirty="0">
                <a:solidFill>
                  <a:schemeClr val="tx1">
                    <a:lumMod val="85000"/>
                    <a:lumOff val="15000"/>
                  </a:schemeClr>
                </a:solidFill>
                <a:cs typeface="+mn-ea"/>
              </a:rPr>
              <a:t>（4）儿童期淋巴结的防御功能较显著。</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二、 循环系统</a:t>
            </a:r>
          </a:p>
        </p:txBody>
      </p:sp>
      <p:pic>
        <p:nvPicPr>
          <p:cNvPr id="8" name="图片 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107180" y="1684655"/>
            <a:ext cx="2959735" cy="4401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1002665" y="1945640"/>
            <a:ext cx="4297680" cy="2914650"/>
          </a:xfrm>
          <a:prstGeom prst="roundRect">
            <a:avLst>
              <a:gd name="adj" fmla="val 9359"/>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085975"/>
            <a:ext cx="3950335"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呼吸系统主要由</a:t>
            </a:r>
            <a:r>
              <a:rPr lang="zh-CN" altLang="en-US" b="1" dirty="0">
                <a:solidFill>
                  <a:schemeClr val="tx1">
                    <a:lumMod val="75000"/>
                    <a:lumOff val="25000"/>
                  </a:schemeClr>
                </a:solidFill>
                <a:cs typeface="+mn-ea"/>
              </a:rPr>
              <a:t>鼻、咽、喉、气管</a:t>
            </a:r>
            <a:r>
              <a:rPr lang="zh-CN" altLang="en-US" dirty="0">
                <a:solidFill>
                  <a:schemeClr val="tx1">
                    <a:lumMod val="75000"/>
                    <a:lumOff val="25000"/>
                  </a:schemeClr>
                </a:solidFill>
                <a:cs typeface="+mn-ea"/>
              </a:rPr>
              <a:t>、</a:t>
            </a:r>
            <a:r>
              <a:rPr lang="zh-CN" altLang="en-US" b="1" dirty="0">
                <a:solidFill>
                  <a:schemeClr val="tx1">
                    <a:lumMod val="75000"/>
                    <a:lumOff val="25000"/>
                  </a:schemeClr>
                </a:solidFill>
                <a:cs typeface="+mn-ea"/>
              </a:rPr>
              <a:t>主支气管</a:t>
            </a:r>
            <a:r>
              <a:rPr lang="zh-CN" altLang="en-US" dirty="0">
                <a:solidFill>
                  <a:schemeClr val="tx1">
                    <a:lumMod val="75000"/>
                    <a:lumOff val="25000"/>
                  </a:schemeClr>
                </a:solidFill>
                <a:cs typeface="+mn-ea"/>
              </a:rPr>
              <a:t>和</a:t>
            </a:r>
            <a:r>
              <a:rPr lang="zh-CN" altLang="en-US" b="1" dirty="0">
                <a:solidFill>
                  <a:schemeClr val="tx1">
                    <a:lumMod val="75000"/>
                    <a:lumOff val="25000"/>
                  </a:schemeClr>
                </a:solidFill>
                <a:cs typeface="+mn-ea"/>
              </a:rPr>
              <a:t>肺</a:t>
            </a:r>
            <a:r>
              <a:rPr lang="zh-CN" altLang="en-US" dirty="0">
                <a:solidFill>
                  <a:schemeClr val="tx1">
                    <a:lumMod val="75000"/>
                    <a:lumOff val="25000"/>
                  </a:schemeClr>
                </a:solidFill>
                <a:cs typeface="+mn-ea"/>
              </a:rPr>
              <a:t>组成。呼吸系统各器官共同完成从外界摄入氧气，排出二氧化碳的功能。</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三、 呼吸系统</a:t>
            </a:r>
          </a:p>
        </p:txBody>
      </p:sp>
      <p:pic>
        <p:nvPicPr>
          <p:cNvPr id="9" name="图片 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917055" y="1564005"/>
            <a:ext cx="3109595" cy="393065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1224915" y="1283970"/>
            <a:ext cx="9660890" cy="427990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3" name="文本框 2"/>
          <p:cNvSpPr txBox="1"/>
          <p:nvPr/>
        </p:nvSpPr>
        <p:spPr>
          <a:xfrm>
            <a:off x="1423670" y="1537970"/>
            <a:ext cx="9217660"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儿童呼吸系统的特点</a:t>
            </a:r>
          </a:p>
          <a:p>
            <a:pPr indent="0" algn="just" fontAlgn="auto">
              <a:lnSpc>
                <a:spcPct val="160000"/>
              </a:lnSpc>
              <a:buClrTx/>
              <a:buSzTx/>
              <a:buFontTx/>
            </a:pPr>
            <a:r>
              <a:rPr lang="zh-CN" altLang="en-US" dirty="0">
                <a:solidFill>
                  <a:schemeClr val="tx1">
                    <a:lumMod val="85000"/>
                    <a:lumOff val="15000"/>
                  </a:schemeClr>
                </a:solidFill>
                <a:cs typeface="+mn-ea"/>
              </a:rPr>
              <a:t>（1） 儿童鼻腔狭窄，容易阻塞；没有鼻毛，容易患上呼吸道感染；鼻黏膜柔嫩，感染后易水肿，分泌物多，加重呼吸困难。</a:t>
            </a:r>
          </a:p>
          <a:p>
            <a:pPr indent="0" algn="just" fontAlgn="auto">
              <a:lnSpc>
                <a:spcPct val="160000"/>
              </a:lnSpc>
              <a:buClrTx/>
              <a:buSzTx/>
              <a:buFontTx/>
            </a:pPr>
            <a:r>
              <a:rPr lang="zh-CN" altLang="en-US" dirty="0">
                <a:solidFill>
                  <a:schemeClr val="tx1">
                    <a:lumMod val="85000"/>
                    <a:lumOff val="15000"/>
                  </a:schemeClr>
                </a:solidFill>
                <a:cs typeface="+mn-ea"/>
              </a:rPr>
              <a:t>（2） 儿童耳咽管宽短平直，上呼吸道感染时极易合并中耳炎。</a:t>
            </a:r>
          </a:p>
          <a:p>
            <a:pPr indent="0" algn="just" fontAlgn="auto">
              <a:lnSpc>
                <a:spcPct val="160000"/>
              </a:lnSpc>
              <a:buClrTx/>
              <a:buSzTx/>
              <a:buFontTx/>
            </a:pPr>
            <a:r>
              <a:rPr lang="zh-CN" altLang="en-US" dirty="0">
                <a:solidFill>
                  <a:schemeClr val="tx1">
                    <a:lumMod val="85000"/>
                    <a:lumOff val="15000"/>
                  </a:schemeClr>
                </a:solidFill>
                <a:cs typeface="+mn-ea"/>
              </a:rPr>
              <a:t>（3） 儿童支气管缺乏弹力组织而易被压塌陷，管腔狭窄且纤毛运动能力差，不能及时有效清除病原微生物，从而易患肺炎。</a:t>
            </a:r>
          </a:p>
          <a:p>
            <a:pPr indent="0" algn="just" fontAlgn="auto">
              <a:lnSpc>
                <a:spcPct val="160000"/>
              </a:lnSpc>
              <a:buClrTx/>
              <a:buSzTx/>
              <a:buFontTx/>
            </a:pPr>
            <a:r>
              <a:rPr lang="zh-CN" altLang="en-US" dirty="0">
                <a:solidFill>
                  <a:schemeClr val="tx1">
                    <a:lumMod val="85000"/>
                    <a:lumOff val="15000"/>
                  </a:schemeClr>
                </a:solidFill>
                <a:cs typeface="+mn-ea"/>
              </a:rPr>
              <a:t>（4） 肺容量小，换气功能不足，神经调节功能不健全，故呼吸表浅、不均匀，年龄越小，呼吸频率越快。肺代偿能力差，严重感染时容易出现呼吸衰竭。</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6490970" y="1945640"/>
            <a:ext cx="4751705" cy="402653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002665" y="1945640"/>
            <a:ext cx="2595245" cy="4026535"/>
          </a:xfrm>
          <a:prstGeom prst="roundRect">
            <a:avLst>
              <a:gd name="adj" fmla="val 12307"/>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079625"/>
            <a:ext cx="2199005"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消化系统主要由</a:t>
            </a:r>
            <a:r>
              <a:rPr lang="zh-CN" altLang="en-US" b="1" dirty="0">
                <a:solidFill>
                  <a:schemeClr val="tx1">
                    <a:lumMod val="75000"/>
                    <a:lumOff val="25000"/>
                  </a:schemeClr>
                </a:solidFill>
                <a:cs typeface="+mn-ea"/>
              </a:rPr>
              <a:t>消化管</a:t>
            </a:r>
            <a:r>
              <a:rPr lang="zh-CN" altLang="en-US" dirty="0">
                <a:solidFill>
                  <a:schemeClr val="tx1">
                    <a:lumMod val="75000"/>
                    <a:lumOff val="25000"/>
                  </a:schemeClr>
                </a:solidFill>
                <a:cs typeface="+mn-ea"/>
              </a:rPr>
              <a:t>和</a:t>
            </a:r>
            <a:r>
              <a:rPr lang="zh-CN" altLang="en-US" b="1" dirty="0">
                <a:solidFill>
                  <a:schemeClr val="tx1">
                    <a:lumMod val="75000"/>
                    <a:lumOff val="25000"/>
                  </a:schemeClr>
                </a:solidFill>
                <a:cs typeface="+mn-ea"/>
              </a:rPr>
              <a:t>消化腺</a:t>
            </a:r>
            <a:r>
              <a:rPr lang="zh-CN" altLang="en-US" dirty="0">
                <a:solidFill>
                  <a:schemeClr val="tx1">
                    <a:lumMod val="75000"/>
                    <a:lumOff val="25000"/>
                  </a:schemeClr>
                </a:solidFill>
                <a:cs typeface="+mn-ea"/>
              </a:rPr>
              <a:t>组成。消化管是从口腔到肛门的连续性管道。</a:t>
            </a:r>
          </a:p>
        </p:txBody>
      </p:sp>
      <p:sp>
        <p:nvSpPr>
          <p:cNvPr id="3" name="文本框 2"/>
          <p:cNvSpPr txBox="1"/>
          <p:nvPr/>
        </p:nvSpPr>
        <p:spPr>
          <a:xfrm>
            <a:off x="6675755" y="2079625"/>
            <a:ext cx="4392930"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儿童消化系统的特点</a:t>
            </a:r>
          </a:p>
          <a:p>
            <a:pPr indent="0" algn="just" fontAlgn="auto">
              <a:lnSpc>
                <a:spcPct val="160000"/>
              </a:lnSpc>
              <a:buClrTx/>
              <a:buSzTx/>
              <a:buFontTx/>
            </a:pPr>
            <a:r>
              <a:rPr lang="zh-CN" altLang="en-US" dirty="0">
                <a:solidFill>
                  <a:schemeClr val="tx1">
                    <a:lumMod val="85000"/>
                    <a:lumOff val="15000"/>
                  </a:schemeClr>
                </a:solidFill>
                <a:cs typeface="+mn-ea"/>
              </a:rPr>
              <a:t>（1）婴儿食管下段贲门括约肌发育不成熟，且婴儿胃呈水平位，幽门括约肌发育较好，所以容易发生溢奶及呕吐。</a:t>
            </a:r>
          </a:p>
          <a:p>
            <a:pPr indent="0" algn="just" fontAlgn="auto">
              <a:lnSpc>
                <a:spcPct val="160000"/>
              </a:lnSpc>
              <a:buClrTx/>
              <a:buSzTx/>
              <a:buFontTx/>
            </a:pPr>
            <a:r>
              <a:rPr lang="zh-CN" altLang="en-US" dirty="0">
                <a:solidFill>
                  <a:schemeClr val="tx1">
                    <a:lumMod val="85000"/>
                    <a:lumOff val="15000"/>
                  </a:schemeClr>
                </a:solidFill>
                <a:cs typeface="+mn-ea"/>
              </a:rPr>
              <a:t>（2）婴儿胃容量小，代谢却旺盛，容易饥饿，需要频繁喂养。</a:t>
            </a:r>
          </a:p>
          <a:p>
            <a:pPr indent="0" algn="just" fontAlgn="auto">
              <a:lnSpc>
                <a:spcPct val="160000"/>
              </a:lnSpc>
              <a:buClrTx/>
              <a:buSzTx/>
              <a:buFontTx/>
            </a:pPr>
            <a:r>
              <a:rPr lang="zh-CN" altLang="en-US" dirty="0">
                <a:solidFill>
                  <a:schemeClr val="tx1">
                    <a:lumMod val="85000"/>
                    <a:lumOff val="15000"/>
                  </a:schemeClr>
                </a:solidFill>
                <a:cs typeface="+mn-ea"/>
              </a:rPr>
              <a:t>（3）儿童消化酶活力低、数量不足，神经调节不完善，极易出现消化功能紊乱。</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四、 消化系统</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607435" y="2077720"/>
            <a:ext cx="2814955" cy="3651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4627245" y="1945640"/>
            <a:ext cx="6615430" cy="353631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002665" y="1945640"/>
            <a:ext cx="3111500" cy="1718310"/>
          </a:xfrm>
          <a:prstGeom prst="roundRect">
            <a:avLst>
              <a:gd name="adj" fmla="val 7693"/>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085975"/>
            <a:ext cx="2840355" cy="144462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泌尿系统主要由</a:t>
            </a:r>
            <a:r>
              <a:rPr lang="zh-CN" altLang="en-US" b="1" dirty="0">
                <a:solidFill>
                  <a:schemeClr val="tx1">
                    <a:lumMod val="75000"/>
                    <a:lumOff val="25000"/>
                  </a:schemeClr>
                </a:solidFill>
                <a:cs typeface="+mn-ea"/>
              </a:rPr>
              <a:t>肾、输尿管、膀胱</a:t>
            </a:r>
            <a:r>
              <a:rPr lang="zh-CN" altLang="en-US" dirty="0">
                <a:solidFill>
                  <a:schemeClr val="tx1">
                    <a:lumMod val="75000"/>
                    <a:lumOff val="25000"/>
                  </a:schemeClr>
                </a:solidFill>
                <a:cs typeface="+mn-ea"/>
              </a:rPr>
              <a:t>及</a:t>
            </a:r>
            <a:r>
              <a:rPr lang="zh-CN" altLang="en-US" b="1" dirty="0">
                <a:solidFill>
                  <a:schemeClr val="tx1">
                    <a:lumMod val="75000"/>
                    <a:lumOff val="25000"/>
                  </a:schemeClr>
                </a:solidFill>
                <a:cs typeface="+mn-ea"/>
              </a:rPr>
              <a:t>尿道</a:t>
            </a:r>
            <a:r>
              <a:rPr lang="zh-CN" altLang="en-US" dirty="0">
                <a:solidFill>
                  <a:schemeClr val="tx1">
                    <a:lumMod val="75000"/>
                    <a:lumOff val="25000"/>
                  </a:schemeClr>
                </a:solidFill>
                <a:cs typeface="+mn-ea"/>
              </a:rPr>
              <a:t>组成。</a:t>
            </a:r>
          </a:p>
        </p:txBody>
      </p:sp>
      <p:sp>
        <p:nvSpPr>
          <p:cNvPr id="3" name="文本框 2"/>
          <p:cNvSpPr txBox="1"/>
          <p:nvPr/>
        </p:nvSpPr>
        <p:spPr>
          <a:xfrm>
            <a:off x="4803140" y="2085975"/>
            <a:ext cx="62915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儿童泌尿系统的特点</a:t>
            </a:r>
          </a:p>
          <a:p>
            <a:pPr indent="0" algn="just" fontAlgn="auto">
              <a:lnSpc>
                <a:spcPct val="160000"/>
              </a:lnSpc>
              <a:buClrTx/>
              <a:buSzTx/>
              <a:buFontTx/>
            </a:pPr>
            <a:r>
              <a:rPr lang="zh-CN" altLang="en-US" dirty="0">
                <a:solidFill>
                  <a:schemeClr val="tx1">
                    <a:lumMod val="85000"/>
                    <a:lumOff val="15000"/>
                  </a:schemeClr>
                </a:solidFill>
                <a:cs typeface="+mn-ea"/>
              </a:rPr>
              <a:t>儿童年龄越小，未成熟肾单位越多，肾小管越短，肾小球滤过功能差，肾小管重吸收及分泌功能差。</a:t>
            </a:r>
          </a:p>
          <a:p>
            <a:pPr indent="0" algn="just" fontAlgn="auto">
              <a:lnSpc>
                <a:spcPct val="160000"/>
              </a:lnSpc>
              <a:buClrTx/>
              <a:buSzTx/>
              <a:buFontTx/>
            </a:pPr>
            <a:r>
              <a:rPr lang="zh-CN" altLang="en-US" dirty="0">
                <a:solidFill>
                  <a:schemeClr val="tx1">
                    <a:lumMod val="85000"/>
                    <a:lumOff val="15000"/>
                  </a:schemeClr>
                </a:solidFill>
                <a:cs typeface="+mn-ea"/>
              </a:rPr>
              <a:t>肾脏代偿能力差，紧急情况下更容易出现肾衰竭。</a:t>
            </a:r>
          </a:p>
          <a:p>
            <a:pPr indent="0" algn="just" fontAlgn="auto">
              <a:lnSpc>
                <a:spcPct val="160000"/>
              </a:lnSpc>
              <a:buClrTx/>
              <a:buSzTx/>
              <a:buFontTx/>
            </a:pPr>
            <a:r>
              <a:rPr lang="zh-CN" altLang="en-US" dirty="0">
                <a:solidFill>
                  <a:schemeClr val="tx1">
                    <a:lumMod val="85000"/>
                    <a:lumOff val="15000"/>
                  </a:schemeClr>
                </a:solidFill>
                <a:cs typeface="+mn-ea"/>
              </a:rPr>
              <a:t>输尿管弹力差、弯曲度大，更容易出现反流及尿路感染。</a:t>
            </a:r>
          </a:p>
          <a:p>
            <a:pPr indent="0" algn="just" fontAlgn="auto">
              <a:lnSpc>
                <a:spcPct val="160000"/>
              </a:lnSpc>
              <a:buClrTx/>
              <a:buSzTx/>
              <a:buFontTx/>
            </a:pPr>
            <a:r>
              <a:rPr lang="zh-CN" altLang="en-US" dirty="0">
                <a:solidFill>
                  <a:schemeClr val="tx1">
                    <a:lumMod val="85000"/>
                    <a:lumOff val="15000"/>
                  </a:schemeClr>
                </a:solidFill>
                <a:cs typeface="+mn-ea"/>
              </a:rPr>
              <a:t>儿童膀胱容量小，排尿次数多，且主动控制排尿能力差。</a:t>
            </a:r>
          </a:p>
          <a:p>
            <a:pPr indent="0" algn="just" fontAlgn="auto">
              <a:lnSpc>
                <a:spcPct val="160000"/>
              </a:lnSpc>
              <a:buClrTx/>
              <a:buSzTx/>
              <a:buFontTx/>
            </a:pPr>
            <a:r>
              <a:rPr lang="zh-CN" altLang="en-US" dirty="0">
                <a:solidFill>
                  <a:schemeClr val="tx1">
                    <a:lumMod val="85000"/>
                    <a:lumOff val="15000"/>
                  </a:schemeClr>
                </a:solidFill>
                <a:cs typeface="+mn-ea"/>
              </a:rPr>
              <a:t>婴儿尿道短，易患上行性泌尿道感染。</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五、 泌尿系统</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10615" y="3662680"/>
            <a:ext cx="2935605" cy="29356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244792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随着宝宝的第一声啼哭，一个新生的人类个体来到了这个世界。宝宝一出生就会吸吮乳头，吃饱时会安静地睡觉，哭闹时提示大人需要给宝宝喂奶或换尿布了。宝宝一天一天长大，宝宝会冲你微笑，会第一次发音叫“妈妈”“爸爸”，这些都给家长带来无尽的欢乐。</a:t>
            </a:r>
          </a:p>
          <a:p>
            <a:pPr indent="457200" algn="just">
              <a:lnSpc>
                <a:spcPct val="175000"/>
              </a:lnSpc>
              <a:buClrTx/>
              <a:buSzTx/>
              <a:buFontTx/>
              <a:buNone/>
            </a:pPr>
            <a:r>
              <a:rPr sz="1750" dirty="0">
                <a:solidFill>
                  <a:schemeClr val="tx1">
                    <a:lumMod val="85000"/>
                    <a:lumOff val="15000"/>
                  </a:schemeClr>
                </a:solidFill>
                <a:latin typeface="+mn-ea"/>
                <a:cs typeface="+mn-ea"/>
              </a:rPr>
              <a:t>你会感叹生命的神奇，这样一个复杂的人体竟然起源于一个细胞、一个受精卵。</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6638925" y="1945640"/>
            <a:ext cx="4175760" cy="316928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422400" y="1945640"/>
            <a:ext cx="4175760" cy="316928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594485" y="2120900"/>
            <a:ext cx="382778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免疫系统由</a:t>
            </a:r>
            <a:r>
              <a:rPr lang="zh-CN" altLang="en-US" b="1" dirty="0">
                <a:solidFill>
                  <a:schemeClr val="tx1">
                    <a:lumMod val="75000"/>
                    <a:lumOff val="25000"/>
                  </a:schemeClr>
                </a:solidFill>
                <a:cs typeface="+mn-ea"/>
              </a:rPr>
              <a:t>淋巴器官、淋巴组织、免疫细胞</a:t>
            </a:r>
            <a:r>
              <a:rPr lang="zh-CN" altLang="en-US" dirty="0">
                <a:solidFill>
                  <a:schemeClr val="tx1">
                    <a:lumMod val="75000"/>
                    <a:lumOff val="25000"/>
                  </a:schemeClr>
                </a:solidFill>
                <a:cs typeface="+mn-ea"/>
              </a:rPr>
              <a:t>和</a:t>
            </a:r>
            <a:r>
              <a:rPr lang="zh-CN" altLang="en-US" b="1" dirty="0">
                <a:solidFill>
                  <a:schemeClr val="tx1">
                    <a:lumMod val="75000"/>
                    <a:lumOff val="25000"/>
                  </a:schemeClr>
                </a:solidFill>
                <a:cs typeface="+mn-ea"/>
              </a:rPr>
              <a:t>免疫活性分子</a:t>
            </a:r>
            <a:r>
              <a:rPr lang="zh-CN" altLang="en-US" dirty="0">
                <a:solidFill>
                  <a:schemeClr val="tx1">
                    <a:lumMod val="75000"/>
                    <a:lumOff val="25000"/>
                  </a:schemeClr>
                </a:solidFill>
                <a:cs typeface="+mn-ea"/>
              </a:rPr>
              <a:t>构成。</a:t>
            </a:r>
          </a:p>
          <a:p>
            <a:pPr indent="0" algn="just" fontAlgn="auto">
              <a:lnSpc>
                <a:spcPct val="160000"/>
              </a:lnSpc>
              <a:buClrTx/>
              <a:buSzTx/>
              <a:buFontTx/>
            </a:pPr>
            <a:r>
              <a:rPr lang="zh-CN" altLang="en-US" dirty="0">
                <a:solidFill>
                  <a:schemeClr val="tx1">
                    <a:lumMod val="75000"/>
                    <a:lumOff val="25000"/>
                  </a:schemeClr>
                </a:solidFill>
                <a:cs typeface="+mn-ea"/>
              </a:rPr>
              <a:t>免疫系统的功能主要有三个方面：</a:t>
            </a:r>
            <a:r>
              <a:rPr lang="zh-CN" altLang="en-US" b="1" dirty="0">
                <a:solidFill>
                  <a:schemeClr val="tx1">
                    <a:lumMod val="75000"/>
                    <a:lumOff val="25000"/>
                  </a:schemeClr>
                </a:solidFill>
                <a:cs typeface="+mn-ea"/>
              </a:rPr>
              <a:t>免疫防御、免疫监视、免疫稳定</a:t>
            </a:r>
            <a:r>
              <a:rPr lang="zh-CN" altLang="en-US" dirty="0">
                <a:solidFill>
                  <a:schemeClr val="tx1">
                    <a:lumMod val="75000"/>
                    <a:lumOff val="25000"/>
                  </a:schemeClr>
                </a:solidFill>
                <a:cs typeface="+mn-ea"/>
              </a:rPr>
              <a:t>。</a:t>
            </a:r>
          </a:p>
        </p:txBody>
      </p:sp>
      <p:sp>
        <p:nvSpPr>
          <p:cNvPr id="3" name="文本框 2"/>
          <p:cNvSpPr txBox="1"/>
          <p:nvPr/>
        </p:nvSpPr>
        <p:spPr>
          <a:xfrm>
            <a:off x="6812915" y="2120900"/>
            <a:ext cx="382778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儿童免疫系统的特点</a:t>
            </a:r>
          </a:p>
          <a:p>
            <a:pPr indent="0" algn="just" fontAlgn="auto">
              <a:lnSpc>
                <a:spcPct val="160000"/>
              </a:lnSpc>
              <a:buClrTx/>
              <a:buSzTx/>
              <a:buFontTx/>
            </a:pPr>
            <a:r>
              <a:rPr lang="zh-CN" altLang="en-US" dirty="0">
                <a:solidFill>
                  <a:schemeClr val="tx1">
                    <a:lumMod val="85000"/>
                    <a:lumOff val="15000"/>
                  </a:schemeClr>
                </a:solidFill>
                <a:cs typeface="+mn-ea"/>
              </a:rPr>
              <a:t>（1） 婴幼儿免疫细胞和免疫球蛋白等数量及质量不足。</a:t>
            </a:r>
          </a:p>
          <a:p>
            <a:pPr indent="0" algn="just" fontAlgn="auto">
              <a:lnSpc>
                <a:spcPct val="160000"/>
              </a:lnSpc>
              <a:buClrTx/>
              <a:buSzTx/>
              <a:buFontTx/>
            </a:pPr>
            <a:r>
              <a:rPr lang="zh-CN" altLang="en-US" dirty="0">
                <a:solidFill>
                  <a:schemeClr val="tx1">
                    <a:lumMod val="85000"/>
                    <a:lumOff val="15000"/>
                  </a:schemeClr>
                </a:solidFill>
                <a:cs typeface="+mn-ea"/>
              </a:rPr>
              <a:t>（2） 婴幼儿皮肤薄嫩，黏膜通透性高，淋巴结功能不成熟，且补体浓度低，故屏蔽功能弱。</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六、 免疫系统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6638925" y="1945640"/>
            <a:ext cx="4175760" cy="315976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422400" y="1945640"/>
            <a:ext cx="4175760" cy="315976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59588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594485" y="2120900"/>
            <a:ext cx="382778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内分泌系统由</a:t>
            </a:r>
            <a:r>
              <a:rPr lang="zh-CN" altLang="en-US" b="1" dirty="0">
                <a:solidFill>
                  <a:schemeClr val="tx1">
                    <a:lumMod val="75000"/>
                    <a:lumOff val="25000"/>
                  </a:schemeClr>
                </a:solidFill>
                <a:cs typeface="+mn-ea"/>
              </a:rPr>
              <a:t>内分泌腺</a:t>
            </a:r>
            <a:r>
              <a:rPr lang="zh-CN" altLang="en-US" dirty="0">
                <a:solidFill>
                  <a:schemeClr val="tx1">
                    <a:lumMod val="75000"/>
                    <a:lumOff val="25000"/>
                  </a:schemeClr>
                </a:solidFill>
                <a:cs typeface="+mn-ea"/>
              </a:rPr>
              <a:t>（甲状腺、甲状旁腺、肾上腺、胰腺、脑垂体、松果体等）与分布于其他器官内的</a:t>
            </a:r>
            <a:r>
              <a:rPr lang="zh-CN" altLang="en-US" b="1" dirty="0">
                <a:solidFill>
                  <a:schemeClr val="tx1">
                    <a:lumMod val="75000"/>
                    <a:lumOff val="25000"/>
                  </a:schemeClr>
                </a:solidFill>
                <a:cs typeface="+mn-ea"/>
              </a:rPr>
              <a:t>内分泌细胞</a:t>
            </a:r>
            <a:r>
              <a:rPr lang="zh-CN" altLang="en-US" dirty="0">
                <a:solidFill>
                  <a:schemeClr val="tx1">
                    <a:lumMod val="75000"/>
                    <a:lumOff val="25000"/>
                  </a:schemeClr>
                </a:solidFill>
                <a:cs typeface="+mn-ea"/>
              </a:rPr>
              <a:t>组成。</a:t>
            </a:r>
          </a:p>
        </p:txBody>
      </p:sp>
      <p:sp>
        <p:nvSpPr>
          <p:cNvPr id="3" name="文本框 2"/>
          <p:cNvSpPr txBox="1"/>
          <p:nvPr/>
        </p:nvSpPr>
        <p:spPr>
          <a:xfrm>
            <a:off x="6812915" y="2120900"/>
            <a:ext cx="382778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儿童内分泌系统的特点</a:t>
            </a:r>
          </a:p>
          <a:p>
            <a:pPr indent="0" algn="just" fontAlgn="auto">
              <a:lnSpc>
                <a:spcPct val="160000"/>
              </a:lnSpc>
              <a:buClrTx/>
              <a:buSzTx/>
              <a:buFontTx/>
            </a:pPr>
            <a:r>
              <a:rPr lang="zh-CN" altLang="en-US" dirty="0">
                <a:solidFill>
                  <a:schemeClr val="tx1">
                    <a:lumMod val="85000"/>
                    <a:lumOff val="15000"/>
                  </a:schemeClr>
                </a:solidFill>
                <a:cs typeface="+mn-ea"/>
              </a:rPr>
              <a:t>儿童期甲状腺功能低下会导致身材矮小和智力低下，即呆小症。</a:t>
            </a:r>
          </a:p>
          <a:p>
            <a:pPr indent="0" algn="just" fontAlgn="auto">
              <a:lnSpc>
                <a:spcPct val="160000"/>
              </a:lnSpc>
              <a:buClrTx/>
              <a:buSzTx/>
              <a:buFontTx/>
            </a:pPr>
            <a:r>
              <a:rPr lang="zh-CN" altLang="en-US" dirty="0">
                <a:solidFill>
                  <a:schemeClr val="tx1">
                    <a:lumMod val="85000"/>
                    <a:lumOff val="15000"/>
                  </a:schemeClr>
                </a:solidFill>
                <a:cs typeface="+mn-ea"/>
              </a:rPr>
              <a:t>垂体瘤等导致的生长激素分泌过度发生在儿童期会导致巨人症，而发生在成人表现为肢端肥大。</a:t>
            </a:r>
          </a:p>
        </p:txBody>
      </p:sp>
      <p:sp>
        <p:nvSpPr>
          <p:cNvPr id="6" name="文本框 5"/>
          <p:cNvSpPr txBox="1"/>
          <p:nvPr/>
        </p:nvSpPr>
        <p:spPr>
          <a:xfrm>
            <a:off x="1837055" y="1029970"/>
            <a:ext cx="2527935" cy="445135"/>
          </a:xfrm>
          <a:prstGeom prst="rect">
            <a:avLst/>
          </a:prstGeom>
          <a:noFill/>
        </p:spPr>
        <p:txBody>
          <a:bodyPr wrap="square">
            <a:spAutoFit/>
          </a:bodyPr>
          <a:lstStyle/>
          <a:p>
            <a:pPr algn="l"/>
            <a:r>
              <a:rPr lang="zh-CN" altLang="en-US" sz="2300" b="1" dirty="0">
                <a:solidFill>
                  <a:srgbClr val="E18C47"/>
                </a:solidFill>
                <a:cs typeface="+mn-ea"/>
                <a:sym typeface="+mn-lt"/>
              </a:rPr>
              <a:t>七、 内分泌系统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6372860" y="1945640"/>
            <a:ext cx="4441825" cy="392684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nvSpPr>
        <p:spPr>
          <a:xfrm>
            <a:off x="1422400" y="1945640"/>
            <a:ext cx="4460875" cy="392684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cxnSp>
        <p:nvCxnSpPr>
          <p:cNvPr id="4" name="直接连接符 3"/>
          <p:cNvCxnSpPr/>
          <p:nvPr/>
        </p:nvCxnSpPr>
        <p:spPr>
          <a:xfrm>
            <a:off x="1689100" y="1544589"/>
            <a:ext cx="2425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594485" y="2044700"/>
            <a:ext cx="414210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概述</a:t>
            </a:r>
          </a:p>
          <a:p>
            <a:pPr indent="0" algn="just" fontAlgn="auto">
              <a:lnSpc>
                <a:spcPct val="160000"/>
              </a:lnSpc>
              <a:buClrTx/>
              <a:buSzTx/>
              <a:buFontTx/>
            </a:pPr>
            <a:r>
              <a:rPr lang="zh-CN" altLang="en-US" dirty="0">
                <a:solidFill>
                  <a:schemeClr val="tx1">
                    <a:lumMod val="75000"/>
                    <a:lumOff val="25000"/>
                  </a:schemeClr>
                </a:solidFill>
                <a:cs typeface="+mn-ea"/>
              </a:rPr>
              <a:t>生殖系统的功能是产生生殖细胞，分泌性激素维持第二性征。</a:t>
            </a:r>
            <a:r>
              <a:rPr lang="zh-CN" altLang="en-US" b="1" dirty="0">
                <a:solidFill>
                  <a:schemeClr val="tx1">
                    <a:lumMod val="75000"/>
                    <a:lumOff val="25000"/>
                  </a:schemeClr>
                </a:solidFill>
                <a:cs typeface="+mn-ea"/>
              </a:rPr>
              <a:t>男性内生殖系统</a:t>
            </a:r>
            <a:r>
              <a:rPr lang="zh-CN" altLang="en-US" dirty="0">
                <a:solidFill>
                  <a:schemeClr val="tx1">
                    <a:lumMod val="75000"/>
                    <a:lumOff val="25000"/>
                  </a:schemeClr>
                </a:solidFill>
                <a:cs typeface="+mn-ea"/>
              </a:rPr>
              <a:t>包括睾丸、附睾、输精管、射精管、精囊腺和前列腺等，外生殖细胞包括阴茎和阴囊。</a:t>
            </a:r>
            <a:r>
              <a:rPr lang="zh-CN" altLang="en-US" b="1" dirty="0">
                <a:solidFill>
                  <a:schemeClr val="tx1">
                    <a:lumMod val="75000"/>
                    <a:lumOff val="25000"/>
                  </a:schemeClr>
                </a:solidFill>
                <a:cs typeface="+mn-ea"/>
              </a:rPr>
              <a:t>女性内生殖细胞</a:t>
            </a:r>
            <a:r>
              <a:rPr lang="zh-CN" altLang="en-US" dirty="0">
                <a:solidFill>
                  <a:schemeClr val="tx1">
                    <a:lumMod val="75000"/>
                    <a:lumOff val="25000"/>
                  </a:schemeClr>
                </a:solidFill>
                <a:cs typeface="+mn-ea"/>
              </a:rPr>
              <a:t>包括子宫、输卵管、卵巢和阴道，外生殖器包括阴阜、阴蒂、阴唇、前庭大腺和处女膜。</a:t>
            </a:r>
          </a:p>
        </p:txBody>
      </p:sp>
      <p:sp>
        <p:nvSpPr>
          <p:cNvPr id="3" name="文本框 2"/>
          <p:cNvSpPr txBox="1"/>
          <p:nvPr/>
        </p:nvSpPr>
        <p:spPr>
          <a:xfrm>
            <a:off x="6546850" y="2044700"/>
            <a:ext cx="409384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儿童生殖系统的特点</a:t>
            </a:r>
          </a:p>
          <a:p>
            <a:pPr indent="0" algn="just" fontAlgn="auto">
              <a:lnSpc>
                <a:spcPct val="160000"/>
              </a:lnSpc>
              <a:buClrTx/>
              <a:buSzTx/>
              <a:buFontTx/>
            </a:pPr>
            <a:r>
              <a:rPr lang="zh-CN" altLang="en-US" dirty="0">
                <a:solidFill>
                  <a:schemeClr val="tx1">
                    <a:lumMod val="85000"/>
                    <a:lumOff val="15000"/>
                  </a:schemeClr>
                </a:solidFill>
                <a:cs typeface="+mn-ea"/>
              </a:rPr>
              <a:t>人类性腺在出生时已发育完善，直到青春期第二性征逐渐出现。</a:t>
            </a:r>
          </a:p>
          <a:p>
            <a:pPr indent="0" algn="just" fontAlgn="auto">
              <a:lnSpc>
                <a:spcPct val="160000"/>
              </a:lnSpc>
              <a:buClrTx/>
              <a:buSzTx/>
              <a:buFontTx/>
            </a:pPr>
            <a:r>
              <a:rPr lang="zh-CN" altLang="en-US" dirty="0">
                <a:solidFill>
                  <a:schemeClr val="tx1">
                    <a:lumMod val="85000"/>
                    <a:lumOff val="15000"/>
                  </a:schemeClr>
                </a:solidFill>
                <a:cs typeface="+mn-ea"/>
              </a:rPr>
              <a:t>经过2—5年的时间，性发育成熟。</a:t>
            </a:r>
          </a:p>
          <a:p>
            <a:pPr indent="0" algn="just" fontAlgn="auto">
              <a:lnSpc>
                <a:spcPct val="160000"/>
              </a:lnSpc>
              <a:buClrTx/>
              <a:buSzTx/>
              <a:buFontTx/>
            </a:pPr>
            <a:r>
              <a:rPr lang="zh-CN" altLang="en-US" dirty="0">
                <a:solidFill>
                  <a:schemeClr val="tx1">
                    <a:lumMod val="85000"/>
                    <a:lumOff val="15000"/>
                  </a:schemeClr>
                </a:solidFill>
                <a:cs typeface="+mn-ea"/>
              </a:rPr>
              <a:t>青春期儿童在身高增长的同时，骨骺线加速闭合，直至最终身高增长完全停止。</a:t>
            </a:r>
          </a:p>
          <a:p>
            <a:pPr indent="0" algn="just" fontAlgn="auto">
              <a:lnSpc>
                <a:spcPct val="160000"/>
              </a:lnSpc>
              <a:buClrTx/>
              <a:buSzTx/>
              <a:buFontTx/>
            </a:pPr>
            <a:r>
              <a:rPr lang="zh-CN" altLang="en-US" dirty="0">
                <a:solidFill>
                  <a:schemeClr val="tx1">
                    <a:lumMod val="85000"/>
                    <a:lumOff val="15000"/>
                  </a:schemeClr>
                </a:solidFill>
                <a:cs typeface="+mn-ea"/>
              </a:rPr>
              <a:t>性早熟的出现不仅对儿童产生生理，心理各种问题，还会造成成年身材矮小。</a:t>
            </a:r>
          </a:p>
        </p:txBody>
      </p:sp>
      <p:sp>
        <p:nvSpPr>
          <p:cNvPr id="6" name="文本框 5"/>
          <p:cNvSpPr txBox="1"/>
          <p:nvPr/>
        </p:nvSpPr>
        <p:spPr>
          <a:xfrm>
            <a:off x="1837055" y="1029970"/>
            <a:ext cx="2178050" cy="445135"/>
          </a:xfrm>
          <a:prstGeom prst="rect">
            <a:avLst/>
          </a:prstGeom>
          <a:noFill/>
        </p:spPr>
        <p:txBody>
          <a:bodyPr wrap="square">
            <a:spAutoFit/>
          </a:bodyPr>
          <a:lstStyle/>
          <a:p>
            <a:pPr algn="l"/>
            <a:r>
              <a:rPr lang="zh-CN" altLang="en-US" sz="2300" b="1" dirty="0">
                <a:solidFill>
                  <a:srgbClr val="E18C47"/>
                </a:solidFill>
                <a:cs typeface="+mn-ea"/>
                <a:sym typeface="+mn-lt"/>
              </a:rPr>
              <a:t>八、 生殖系统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353822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细胞的化学组分主要包括生物小分子和生物大分子。其中，生物大分子主要是由生物小分子组成的核酸、蛋白质和多糖。蛋白质和核酸是构成生命体和生命活动的最关键的生物大分子。核酸携带着控制生命活动的全部遗传信息。人体细胞由细胞膜、细胞质（包括细胞质基质和细胞器）和细胞核构成。作为人体的基本单位，细胞承担着生命活动的最基本功能，如通过细胞膜的物质转运功能、细胞的信号转导、细胞生物电现象以及肌细胞的收缩功能。众多形态相似功能相同或相近的细胞以及细胞间质组构成的细胞群体叫作组织。按其结构和功能分为四种基本类型，即上皮组织、结缔组织、肌组织和神经组织。</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sym typeface="+mn-ea"/>
              </a:rPr>
              <a:t>本章小结</a:t>
            </a:r>
            <a:endParaRPr lang="en-US" altLang="zh-CN" sz="2000" b="1" dirty="0">
              <a:solidFill>
                <a:srgbClr val="DC7C2A"/>
              </a:solidFill>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396938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皮肤被覆于身体表面，直接同外界环境接触。皮肤与口腔、鼻、尿道口、肛门等体内管腔表面的黏膜移行连接，构成闭合系统，维持人体内环境稳定。黏膜主要包裹于脏器表面。皮肤黏膜均有物理防御、免疫防御、分泌等功能。骨骼和肌肉构成运动系统。骨借关节相连形成骨骼，构成坚韧的骨支架，支持体质量，赋予人体基本形态，并对脑、心、肺、肝、脾等器官起保护作用。骨骼肌附着于骨，在神经系统支配下产生收缩和舒张运动，以关节为支点牵引骨改变位置，产生运动。各个系统中的器官也在发挥着各自的功能。但是，儿童个体发育的不成熟体现在各个组织系统中，有其独特的特点，这些特点又与儿童成长中的相关问题直接相关。</a:t>
            </a:r>
          </a:p>
          <a:p>
            <a:pPr indent="457200" algn="just" fontAlgn="auto">
              <a:lnSpc>
                <a:spcPct val="160000"/>
              </a:lnSpc>
              <a:buClrTx/>
              <a:buSzTx/>
              <a:buNone/>
            </a:pPr>
            <a:r>
              <a:rPr sz="1750" dirty="0">
                <a:solidFill>
                  <a:schemeClr val="tx1">
                    <a:lumMod val="85000"/>
                    <a:lumOff val="15000"/>
                  </a:schemeClr>
                </a:solidFill>
                <a:latin typeface="+mn-ea"/>
                <a:cs typeface="+mn-ea"/>
              </a:rPr>
              <a:t>本章重点是：</a:t>
            </a:r>
            <a:r>
              <a:rPr sz="1750" b="1" dirty="0">
                <a:solidFill>
                  <a:schemeClr val="tx1">
                    <a:lumMod val="85000"/>
                    <a:lumOff val="15000"/>
                  </a:schemeClr>
                </a:solidFill>
                <a:latin typeface="+mn-ea"/>
                <a:cs typeface="+mn-ea"/>
              </a:rPr>
              <a:t>人体微观结构、宏观结构及其功能、儿童各个系统的特点</a:t>
            </a:r>
            <a:r>
              <a:rPr sz="1750" dirty="0">
                <a:solidFill>
                  <a:schemeClr val="tx1">
                    <a:lumMod val="85000"/>
                    <a:lumOff val="15000"/>
                  </a:schemeClr>
                </a:solidFill>
                <a:latin typeface="+mn-ea"/>
                <a:cs typeface="+mn-ea"/>
              </a:rPr>
              <a:t>。</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sym typeface="+mn-ea"/>
              </a:rPr>
              <a:t>本章小结</a:t>
            </a:r>
            <a:endParaRPr lang="en-US" altLang="zh-CN" sz="2000" b="1" dirty="0">
              <a:solidFill>
                <a:srgbClr val="DC7C2A"/>
              </a:solidFill>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1506182"/>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儿童真的是个“小大人”吗？</a:t>
            </a:r>
          </a:p>
          <a:p>
            <a:pPr indent="457200" algn="just">
              <a:lnSpc>
                <a:spcPct val="175000"/>
              </a:lnSpc>
              <a:buClrTx/>
              <a:buSzTx/>
              <a:buFontTx/>
              <a:buNone/>
            </a:pPr>
            <a:endParaRPr lang="en-US" sz="1750" dirty="0" smtClean="0">
              <a:solidFill>
                <a:schemeClr val="tx1">
                  <a:lumMod val="85000"/>
                  <a:lumOff val="15000"/>
                </a:schemeClr>
              </a:solidFill>
              <a:latin typeface="+mn-ea"/>
              <a:cs typeface="+mn-ea"/>
            </a:endParaRPr>
          </a:p>
          <a:p>
            <a:pPr indent="457200" algn="just">
              <a:lnSpc>
                <a:spcPct val="175000"/>
              </a:lnSpc>
              <a:buClrTx/>
              <a:buSzTx/>
              <a:buFontTx/>
              <a:buNone/>
            </a:pPr>
            <a:r>
              <a:rPr sz="1750" dirty="0" smtClean="0">
                <a:solidFill>
                  <a:schemeClr val="tx1">
                    <a:lumMod val="85000"/>
                    <a:lumOff val="15000"/>
                  </a:schemeClr>
                </a:solidFill>
                <a:latin typeface="+mn-ea"/>
                <a:cs typeface="+mn-ea"/>
              </a:rPr>
              <a:t>2</a:t>
            </a:r>
            <a:r>
              <a:rPr sz="1750" dirty="0">
                <a:solidFill>
                  <a:schemeClr val="tx1">
                    <a:lumMod val="85000"/>
                    <a:lumOff val="15000"/>
                  </a:schemeClr>
                </a:solidFill>
                <a:latin typeface="+mn-ea"/>
                <a:cs typeface="+mn-ea"/>
              </a:rPr>
              <a:t>. 对待儿童，我们需要注意哪些事项？</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150495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（1）了解人体的微观结构及宏观构成。</a:t>
            </a:r>
          </a:p>
          <a:p>
            <a:pPr indent="457200" algn="just">
              <a:lnSpc>
                <a:spcPct val="175000"/>
              </a:lnSpc>
              <a:buClrTx/>
              <a:buSzTx/>
              <a:buFontTx/>
              <a:buNone/>
            </a:pPr>
            <a:r>
              <a:rPr sz="1750" dirty="0">
                <a:solidFill>
                  <a:schemeClr val="tx1">
                    <a:lumMod val="85000"/>
                    <a:lumOff val="15000"/>
                  </a:schemeClr>
                </a:solidFill>
                <a:latin typeface="+mn-ea"/>
                <a:cs typeface="+mn-ea"/>
              </a:rPr>
              <a:t>（2）熟悉人体构成部分的生理功能。</a:t>
            </a:r>
          </a:p>
          <a:p>
            <a:pPr indent="457200" algn="just">
              <a:lnSpc>
                <a:spcPct val="175000"/>
              </a:lnSpc>
              <a:buClrTx/>
              <a:buSzTx/>
              <a:buFontTx/>
              <a:buNone/>
            </a:pPr>
            <a:r>
              <a:rPr sz="1750" dirty="0">
                <a:solidFill>
                  <a:schemeClr val="tx1">
                    <a:lumMod val="85000"/>
                    <a:lumOff val="15000"/>
                  </a:schemeClr>
                </a:solidFill>
                <a:latin typeface="+mn-ea"/>
                <a:cs typeface="+mn-ea"/>
              </a:rPr>
              <a:t>（3）掌握生长发育中儿童的生理特点概要。</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8" name="直接连接符 7"/>
          <p:cNvCxnSpPr/>
          <p:nvPr/>
        </p:nvCxnSpPr>
        <p:spPr>
          <a:xfrm>
            <a:off x="3685540" y="3401695"/>
            <a:ext cx="801370" cy="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12" name="矩形: 圆角 11"/>
          <p:cNvSpPr/>
          <p:nvPr/>
        </p:nvSpPr>
        <p:spPr>
          <a:xfrm>
            <a:off x="4613910" y="2298700"/>
            <a:ext cx="567372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5" name="文本框 24"/>
          <p:cNvSpPr txBox="1"/>
          <p:nvPr/>
        </p:nvSpPr>
        <p:spPr>
          <a:xfrm>
            <a:off x="4820285" y="2346960"/>
            <a:ext cx="5481320" cy="377825"/>
          </a:xfrm>
          <a:prstGeom prst="rect">
            <a:avLst/>
          </a:prstGeom>
          <a:noFill/>
        </p:spPr>
        <p:txBody>
          <a:bodyPr wrap="square" lIns="0" tIns="0" rtlCol="0">
            <a:spAutoFit/>
          </a:bodyPr>
          <a:lstStyle/>
          <a:p>
            <a:pPr algn="l">
              <a:lnSpc>
                <a:spcPct val="120000"/>
              </a:lnSpc>
            </a:pPr>
            <a:r>
              <a:rPr lang="zh-CN" altLang="en-US" dirty="0">
                <a:cs typeface="+mn-ea"/>
                <a:sym typeface="+mn-lt"/>
              </a:rPr>
              <a:t>人体微观结构</a:t>
            </a:r>
            <a:r>
              <a:rPr lang="en-US" altLang="zh-CN" dirty="0">
                <a:cs typeface="+mn-ea"/>
                <a:sym typeface="+mn-lt"/>
              </a:rPr>
              <a:t>——</a:t>
            </a:r>
            <a:r>
              <a:rPr lang="zh-CN" altLang="en-US" dirty="0">
                <a:cs typeface="+mn-ea"/>
                <a:sym typeface="+mn-lt"/>
              </a:rPr>
              <a:t>分子、细胞、组织的结构和生理功能</a:t>
            </a:r>
          </a:p>
        </p:txBody>
      </p:sp>
      <p:sp>
        <p:nvSpPr>
          <p:cNvPr id="2" name="矩形: 圆角 1"/>
          <p:cNvSpPr/>
          <p:nvPr/>
        </p:nvSpPr>
        <p:spPr>
          <a:xfrm>
            <a:off x="1972310" y="3127375"/>
            <a:ext cx="1723390" cy="571500"/>
          </a:xfrm>
          <a:prstGeom prst="roundRect">
            <a:avLst>
              <a:gd name="adj" fmla="val 36826"/>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1971675" y="3157855"/>
            <a:ext cx="1763395" cy="488315"/>
          </a:xfrm>
          <a:prstGeom prst="rect">
            <a:avLst/>
          </a:prstGeom>
          <a:noFill/>
        </p:spPr>
        <p:txBody>
          <a:bodyPr wrap="square" lIns="0" tIns="0" rtlCol="0">
            <a:spAutoFit/>
          </a:bodyPr>
          <a:lstStyle/>
          <a:p>
            <a:pPr algn="ctr">
              <a:lnSpc>
                <a:spcPct val="120000"/>
              </a:lnSpc>
            </a:pPr>
            <a:r>
              <a:rPr lang="zh-CN" altLang="en-US" sz="2400" b="1" dirty="0">
                <a:solidFill>
                  <a:schemeClr val="bg1"/>
                </a:solidFill>
                <a:cs typeface="+mn-ea"/>
                <a:sym typeface="+mn-lt"/>
              </a:rPr>
              <a:t>人体概述</a:t>
            </a:r>
          </a:p>
        </p:txBody>
      </p:sp>
      <p:sp>
        <p:nvSpPr>
          <p:cNvPr id="21" name="矩形: 圆角 11"/>
          <p:cNvSpPr/>
          <p:nvPr/>
        </p:nvSpPr>
        <p:spPr>
          <a:xfrm>
            <a:off x="4613910" y="3155950"/>
            <a:ext cx="567372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9" name="文本框 28"/>
          <p:cNvSpPr txBox="1"/>
          <p:nvPr/>
        </p:nvSpPr>
        <p:spPr>
          <a:xfrm>
            <a:off x="4820285" y="3204210"/>
            <a:ext cx="5514340" cy="377825"/>
          </a:xfrm>
          <a:prstGeom prst="rect">
            <a:avLst/>
          </a:prstGeom>
          <a:noFill/>
        </p:spPr>
        <p:txBody>
          <a:bodyPr wrap="square" lIns="0" tIns="0" rtlCol="0">
            <a:spAutoFit/>
          </a:bodyPr>
          <a:lstStyle/>
          <a:p>
            <a:pPr algn="l">
              <a:lnSpc>
                <a:spcPct val="120000"/>
              </a:lnSpc>
            </a:pPr>
            <a:r>
              <a:rPr lang="zh-CN" altLang="en-US" dirty="0">
                <a:cs typeface="+mn-ea"/>
                <a:sym typeface="+mn-lt"/>
              </a:rPr>
              <a:t>人体宏观结构</a:t>
            </a:r>
            <a:r>
              <a:rPr lang="en-US" altLang="zh-CN" dirty="0">
                <a:cs typeface="+mn-ea"/>
                <a:sym typeface="+mn-lt"/>
              </a:rPr>
              <a:t>——</a:t>
            </a:r>
            <a:r>
              <a:rPr lang="zh-CN" altLang="en-US" dirty="0">
                <a:cs typeface="+mn-ea"/>
                <a:sym typeface="+mn-lt"/>
              </a:rPr>
              <a:t>皮肤、黏膜、肌肉、骨骼的生理功能</a:t>
            </a:r>
          </a:p>
        </p:txBody>
      </p:sp>
      <p:sp>
        <p:nvSpPr>
          <p:cNvPr id="30" name="矩形: 圆角 11"/>
          <p:cNvSpPr/>
          <p:nvPr/>
        </p:nvSpPr>
        <p:spPr>
          <a:xfrm>
            <a:off x="4613910" y="4040505"/>
            <a:ext cx="1978660"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1" name="文本框 30"/>
          <p:cNvSpPr txBox="1"/>
          <p:nvPr/>
        </p:nvSpPr>
        <p:spPr>
          <a:xfrm>
            <a:off x="4820285" y="4088765"/>
            <a:ext cx="1953895" cy="377825"/>
          </a:xfrm>
          <a:prstGeom prst="rect">
            <a:avLst/>
          </a:prstGeom>
          <a:noFill/>
        </p:spPr>
        <p:txBody>
          <a:bodyPr wrap="square" lIns="0" tIns="0" rtlCol="0">
            <a:spAutoFit/>
          </a:bodyPr>
          <a:lstStyle/>
          <a:p>
            <a:pPr algn="l">
              <a:lnSpc>
                <a:spcPct val="120000"/>
              </a:lnSpc>
            </a:pPr>
            <a:r>
              <a:rPr lang="zh-CN" altLang="en-US" dirty="0">
                <a:cs typeface="+mn-ea"/>
                <a:sym typeface="+mn-lt"/>
              </a:rPr>
              <a:t>人体器官和系统</a:t>
            </a:r>
          </a:p>
        </p:txBody>
      </p:sp>
      <p:cxnSp>
        <p:nvCxnSpPr>
          <p:cNvPr id="32" name="直接连接符 31"/>
          <p:cNvCxnSpPr/>
          <p:nvPr/>
        </p:nvCxnSpPr>
        <p:spPr>
          <a:xfrm>
            <a:off x="3997960" y="2543810"/>
            <a:ext cx="488950" cy="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3" name="直接连接符 32"/>
          <p:cNvCxnSpPr/>
          <p:nvPr/>
        </p:nvCxnSpPr>
        <p:spPr>
          <a:xfrm>
            <a:off x="4017010" y="4285615"/>
            <a:ext cx="469900" cy="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4" name="直接连接符 33"/>
          <p:cNvCxnSpPr/>
          <p:nvPr/>
        </p:nvCxnSpPr>
        <p:spPr>
          <a:xfrm flipV="1">
            <a:off x="4011930" y="2543810"/>
            <a:ext cx="0" cy="1764665"/>
          </a:xfrm>
          <a:prstGeom prst="line">
            <a:avLst/>
          </a:prstGeom>
          <a:ln w="38100">
            <a:solidFill>
              <a:srgbClr val="FFD200"/>
            </a:solidFill>
            <a:tailEnd type="none"/>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634775"/>
            <a:ext cx="10415615" cy="162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人体微观结构</a:t>
            </a:r>
          </a:p>
          <a:p>
            <a:pPr algn="ctr" fontAlgn="auto">
              <a:lnSpc>
                <a:spcPct val="130000"/>
              </a:lnSpc>
            </a:pPr>
            <a:r>
              <a:rPr lang="zh-CN" altLang="en-US" sz="3000" b="1" kern="2200" dirty="0">
                <a:ln w="6600">
                  <a:noFill/>
                  <a:prstDash val="solid"/>
                </a:ln>
                <a:solidFill>
                  <a:srgbClr val="E18C47"/>
                </a:solidFill>
                <a:effectLst/>
                <a:cs typeface="+mn-ea"/>
                <a:sym typeface="+mn-lt"/>
              </a:rPr>
              <a:t>—分子、细胞、组织的结构和生理功能</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skin_melan2 [转换]-01"/>
          <p:cNvPicPr>
            <a:picLocks noChangeAspect="1"/>
          </p:cNvPicPr>
          <p:nvPr/>
        </p:nvPicPr>
        <p:blipFill>
          <a:blip r:embed="rId13"/>
          <a:stretch>
            <a:fillRect/>
          </a:stretch>
        </p:blipFill>
        <p:spPr>
          <a:xfrm>
            <a:off x="896620" y="3030855"/>
            <a:ext cx="3718560" cy="33299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208530"/>
            <a:ext cx="8382635" cy="366331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一天，豆豆开心地在公园的广场上追鸽子，在草丛里找蚂蚱，一会儿就累得满头大汗，小脸也红扑扑的。奶奶追豆豆更是累得气喘吁吁。晚上大家发现豆豆像只泄气的皮球一样趴在沙发上，还不停地打喷嚏。奶奶一抹豆豆的额头，“呀，这么烫！”奶奶叫道：“一定是感冒了，我前几天感冒才配的药，拿来给豆豆少吃点。”妈妈赶紧拦住奶奶，要带豆豆去医院。</a:t>
            </a:r>
          </a:p>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想一想，奶奶和妈妈谁做得对？为什么？</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44420" y="412115"/>
            <a:ext cx="7059295" cy="5347335"/>
          </a:xfrm>
          <a:prstGeom prst="rect">
            <a:avLst/>
          </a:prstGeom>
        </p:spPr>
      </p:pic>
      <p:sp>
        <p:nvSpPr>
          <p:cNvPr id="100" name="文本框 99"/>
          <p:cNvSpPr txBox="1"/>
          <p:nvPr/>
        </p:nvSpPr>
        <p:spPr>
          <a:xfrm>
            <a:off x="5053013" y="5979160"/>
            <a:ext cx="1642110" cy="337185"/>
          </a:xfrm>
          <a:prstGeom prst="rect">
            <a:avLst/>
          </a:prstGeom>
          <a:noFill/>
          <a:ln w="9525">
            <a:noFill/>
          </a:ln>
        </p:spPr>
        <p:txBody>
          <a:bodyPr wrap="square">
            <a:spAutoFit/>
          </a:bodyPr>
          <a:lstStyle/>
          <a:p>
            <a:pPr indent="0" algn="ctr"/>
            <a:r>
              <a:rPr lang="zh-CN" sz="1600">
                <a:solidFill>
                  <a:srgbClr val="E18C47"/>
                </a:solidFill>
                <a:latin typeface="微软雅黑" panose="020B0503020204020204" charset="-122"/>
                <a:ea typeface="微软雅黑" panose="020B0503020204020204" charset="-122"/>
              </a:rPr>
              <a:t>人类胚胎发育</a:t>
            </a:r>
            <a:endParaRPr lang="zh-CN" altLang="en-US" sz="1600">
              <a:solidFill>
                <a:srgbClr val="E18C47"/>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4741.971653543307,&quot;width&quot;:3675.6771653543306}"/>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4265</Words>
  <Application>Microsoft Office PowerPoint</Application>
  <PresentationFormat>宽屏</PresentationFormat>
  <Paragraphs>227</Paragraphs>
  <Slides>46</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Calibri</vt:lpstr>
      <vt:lpstr>Wingdings</vt:lpstr>
      <vt:lpstr>字魂27号-布丁体</vt:lpstr>
      <vt:lpstr>汉仪太极体简</vt:lpstr>
      <vt:lpstr>Arial</vt:lpstr>
      <vt:lpstr>Alibaba Sans</vt:lpstr>
      <vt:lpstr>宋体</vt:lpstr>
      <vt:lpstr>方正行黑简体</vt:lpstr>
      <vt:lpstr>等线</vt:lpstr>
      <vt:lpstr>微软雅黑</vt:lpstr>
      <vt:lpstr>Alex Brush</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185</cp:revision>
  <dcterms:created xsi:type="dcterms:W3CDTF">2022-05-22T12:08:00Z</dcterms:created>
  <dcterms:modified xsi:type="dcterms:W3CDTF">2023-02-13T06:11:44Z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4C130D1F02514CECA2CC76119B6B5C79</vt:lpwstr>
  </property>
  <property fmtid="{D5CDD505-2E9C-101B-9397-08002B2CF9AE}" pid="3" name="KSOProductBuildVer">
    <vt:lpwstr>2052-11.1.0.13703</vt:lpwstr>
  </property>
</Properties>
</file>