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4.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5.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handoutMasterIdLst>
    <p:handoutMasterId r:id="rId45"/>
  </p:handoutMasterIdLst>
  <p:sldIdLst>
    <p:sldId id="286" r:id="rId2"/>
    <p:sldId id="291" r:id="rId3"/>
    <p:sldId id="327" r:id="rId4"/>
    <p:sldId id="328" r:id="rId5"/>
    <p:sldId id="329" r:id="rId6"/>
    <p:sldId id="299" r:id="rId7"/>
    <p:sldId id="506" r:id="rId8"/>
    <p:sldId id="548" r:id="rId9"/>
    <p:sldId id="591" r:id="rId10"/>
    <p:sldId id="594" r:id="rId11"/>
    <p:sldId id="595" r:id="rId12"/>
    <p:sldId id="596" r:id="rId13"/>
    <p:sldId id="592" r:id="rId14"/>
    <p:sldId id="597" r:id="rId15"/>
    <p:sldId id="600" r:id="rId16"/>
    <p:sldId id="593" r:id="rId17"/>
    <p:sldId id="598" r:id="rId18"/>
    <p:sldId id="601" r:id="rId19"/>
    <p:sldId id="604" r:id="rId20"/>
    <p:sldId id="599" r:id="rId21"/>
    <p:sldId id="602" r:id="rId22"/>
    <p:sldId id="603" r:id="rId23"/>
    <p:sldId id="607" r:id="rId24"/>
    <p:sldId id="608" r:id="rId25"/>
    <p:sldId id="605" r:id="rId26"/>
    <p:sldId id="611" r:id="rId27"/>
    <p:sldId id="606" r:id="rId28"/>
    <p:sldId id="609" r:id="rId29"/>
    <p:sldId id="655" r:id="rId30"/>
    <p:sldId id="610" r:id="rId31"/>
    <p:sldId id="653" r:id="rId32"/>
    <p:sldId id="654" r:id="rId33"/>
    <p:sldId id="660" r:id="rId34"/>
    <p:sldId id="656" r:id="rId35"/>
    <p:sldId id="658" r:id="rId36"/>
    <p:sldId id="659" r:id="rId37"/>
    <p:sldId id="657" r:id="rId38"/>
    <p:sldId id="706" r:id="rId39"/>
    <p:sldId id="502" r:id="rId40"/>
    <p:sldId id="585" r:id="rId41"/>
    <p:sldId id="503" r:id="rId42"/>
    <p:sldId id="504" r:id="rId43"/>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C7C2A"/>
    <a:srgbClr val="74C8C7"/>
    <a:srgbClr val="E18C47"/>
    <a:srgbClr val="FCEFE5"/>
    <a:srgbClr val="EEB78F"/>
    <a:srgbClr val="F7DBC5"/>
    <a:srgbClr val="F1C0A6"/>
    <a:srgbClr val="F9E4D4"/>
    <a:srgbClr val="EAA57C"/>
    <a:srgbClr val="EAAA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p:scale>
          <a:sx n="100" d="100"/>
          <a:sy n="100" d="100"/>
        </p:scale>
        <p:origin x="270" y="30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834528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4195383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1970336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4047139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15</a:t>
            </a:fld>
            <a:endParaRPr lang="zh-CN" altLang="en-US"/>
          </a:p>
        </p:txBody>
      </p:sp>
    </p:spTree>
    <p:extLst>
      <p:ext uri="{BB962C8B-B14F-4D97-AF65-F5344CB8AC3E}">
        <p14:creationId xmlns:p14="http://schemas.microsoft.com/office/powerpoint/2010/main" val="1146720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23</a:t>
            </a:fld>
            <a:endParaRPr lang="zh-CN" altLang="en-US"/>
          </a:p>
        </p:txBody>
      </p:sp>
    </p:spTree>
    <p:extLst>
      <p:ext uri="{BB962C8B-B14F-4D97-AF65-F5344CB8AC3E}">
        <p14:creationId xmlns:p14="http://schemas.microsoft.com/office/powerpoint/2010/main" val="1731140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29</a:t>
            </a:fld>
            <a:endParaRPr lang="zh-CN" altLang="en-US"/>
          </a:p>
        </p:txBody>
      </p:sp>
    </p:spTree>
    <p:extLst>
      <p:ext uri="{BB962C8B-B14F-4D97-AF65-F5344CB8AC3E}">
        <p14:creationId xmlns:p14="http://schemas.microsoft.com/office/powerpoint/2010/main" val="1106613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42</a:t>
            </a:fld>
            <a:endParaRPr lang="zh-CN" altLang="en-US"/>
          </a:p>
        </p:txBody>
      </p:sp>
    </p:spTree>
    <p:extLst>
      <p:ext uri="{BB962C8B-B14F-4D97-AF65-F5344CB8AC3E}">
        <p14:creationId xmlns:p14="http://schemas.microsoft.com/office/powerpoint/2010/main" val="2135158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8.png"/><Relationship Id="rId3" Type="http://schemas.openxmlformats.org/officeDocument/2006/relationships/tags" Target="../tags/tag18.xml"/><Relationship Id="rId21" Type="http://schemas.openxmlformats.org/officeDocument/2006/relationships/slideLayout" Target="../slideLayouts/slideLayout2.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17.pn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image" Target="../media/image16.png"/><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image" Target="../media/image15.png"/><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slideLayout" Target="../slideLayouts/slideLayout5.xml"/><Relationship Id="rId5" Type="http://schemas.openxmlformats.org/officeDocument/2006/relationships/tags" Target="../tags/tag82.xml"/><Relationship Id="rId10" Type="http://schemas.openxmlformats.org/officeDocument/2006/relationships/tags" Target="../tags/tag87.xml"/><Relationship Id="rId4" Type="http://schemas.openxmlformats.org/officeDocument/2006/relationships/tags" Target="../tags/tag81.xml"/><Relationship Id="rId9" Type="http://schemas.openxmlformats.org/officeDocument/2006/relationships/tags" Target="../tags/tag86.xml"/></Relationships>
</file>

<file path=ppt/slides/_rels/slide13.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slideLayout" Target="../slideLayouts/slideLayout5.xml"/><Relationship Id="rId4" Type="http://schemas.openxmlformats.org/officeDocument/2006/relationships/tags" Target="../tags/tag91.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s>
</file>

<file path=ppt/slides/_rels/slide15.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16.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notesSlide" Target="../notesSlides/notesSlide3.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slideLayout" Target="../slideLayouts/slideLayout9.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tags" Target="../tags/tag111.xml"/><Relationship Id="rId7" Type="http://schemas.openxmlformats.org/officeDocument/2006/relationships/slideLayout" Target="../slideLayouts/slideLayout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Layout" Target="../slideLayouts/slideLayout5.xml"/><Relationship Id="rId4" Type="http://schemas.openxmlformats.org/officeDocument/2006/relationships/tags" Target="../tags/tag120.xml"/></Relationships>
</file>

<file path=ppt/slides/_rels/slide19.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image" Target="../media/image28.png"/><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Layout" Target="../slideLayouts/slideLayout5.xml"/><Relationship Id="rId5" Type="http://schemas.openxmlformats.org/officeDocument/2006/relationships/tags" Target="../tags/tag125.xml"/><Relationship Id="rId4" Type="http://schemas.openxmlformats.org/officeDocument/2006/relationships/tags" Target="../tags/tag124.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tags" Target="../tags/tag138.xml"/><Relationship Id="rId18" Type="http://schemas.openxmlformats.org/officeDocument/2006/relationships/tags" Target="../tags/tag143.xml"/><Relationship Id="rId26" Type="http://schemas.openxmlformats.org/officeDocument/2006/relationships/tags" Target="../tags/tag151.xml"/><Relationship Id="rId3" Type="http://schemas.openxmlformats.org/officeDocument/2006/relationships/tags" Target="../tags/tag128.xml"/><Relationship Id="rId21" Type="http://schemas.openxmlformats.org/officeDocument/2006/relationships/tags" Target="../tags/tag146.xml"/><Relationship Id="rId7" Type="http://schemas.openxmlformats.org/officeDocument/2006/relationships/tags" Target="../tags/tag132.xml"/><Relationship Id="rId12" Type="http://schemas.openxmlformats.org/officeDocument/2006/relationships/tags" Target="../tags/tag137.xml"/><Relationship Id="rId17" Type="http://schemas.openxmlformats.org/officeDocument/2006/relationships/tags" Target="../tags/tag142.xml"/><Relationship Id="rId25" Type="http://schemas.openxmlformats.org/officeDocument/2006/relationships/tags" Target="../tags/tag150.xml"/><Relationship Id="rId2" Type="http://schemas.openxmlformats.org/officeDocument/2006/relationships/tags" Target="../tags/tag127.xml"/><Relationship Id="rId16" Type="http://schemas.openxmlformats.org/officeDocument/2006/relationships/tags" Target="../tags/tag141.xml"/><Relationship Id="rId20" Type="http://schemas.openxmlformats.org/officeDocument/2006/relationships/tags" Target="../tags/tag145.xml"/><Relationship Id="rId29" Type="http://schemas.openxmlformats.org/officeDocument/2006/relationships/tags" Target="../tags/tag154.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tags" Target="../tags/tag136.xml"/><Relationship Id="rId24" Type="http://schemas.openxmlformats.org/officeDocument/2006/relationships/tags" Target="../tags/tag149.xml"/><Relationship Id="rId5" Type="http://schemas.openxmlformats.org/officeDocument/2006/relationships/tags" Target="../tags/tag130.xml"/><Relationship Id="rId15" Type="http://schemas.openxmlformats.org/officeDocument/2006/relationships/tags" Target="../tags/tag140.xml"/><Relationship Id="rId23" Type="http://schemas.openxmlformats.org/officeDocument/2006/relationships/tags" Target="../tags/tag148.xml"/><Relationship Id="rId28" Type="http://schemas.openxmlformats.org/officeDocument/2006/relationships/tags" Target="../tags/tag153.xml"/><Relationship Id="rId10" Type="http://schemas.openxmlformats.org/officeDocument/2006/relationships/tags" Target="../tags/tag135.xml"/><Relationship Id="rId19" Type="http://schemas.openxmlformats.org/officeDocument/2006/relationships/tags" Target="../tags/tag144.xml"/><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tags" Target="../tags/tag139.xml"/><Relationship Id="rId22" Type="http://schemas.openxmlformats.org/officeDocument/2006/relationships/tags" Target="../tags/tag147.xml"/><Relationship Id="rId27" Type="http://schemas.openxmlformats.org/officeDocument/2006/relationships/tags" Target="../tags/tag152.xml"/><Relationship Id="rId30"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slideLayout" Target="../slideLayouts/slideLayout5.xml"/><Relationship Id="rId5" Type="http://schemas.openxmlformats.org/officeDocument/2006/relationships/tags" Target="../tags/tag159.xml"/><Relationship Id="rId4" Type="http://schemas.openxmlformats.org/officeDocument/2006/relationships/tags" Target="../tags/tag158.xml"/></Relationships>
</file>

<file path=ppt/slides/_rels/slide22.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image" Target="../media/image16.png"/><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notesSlide" Target="../notesSlides/notesSlide4.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slideLayout" Target="../slideLayouts/slideLayout9.xml"/><Relationship Id="rId5" Type="http://schemas.openxmlformats.org/officeDocument/2006/relationships/tags" Target="../tags/tag167.xml"/><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image" Target="../media/image29.png"/></Relationships>
</file>

<file path=ppt/slides/_rels/slide24.xml.rels><?xml version="1.0" encoding="UTF-8" standalone="yes"?>
<Relationships xmlns="http://schemas.openxmlformats.org/package/2006/relationships"><Relationship Id="rId8" Type="http://schemas.openxmlformats.org/officeDocument/2006/relationships/tags" Target="../tags/tag180.xml"/><Relationship Id="rId3" Type="http://schemas.openxmlformats.org/officeDocument/2006/relationships/tags" Target="../tags/tag175.xml"/><Relationship Id="rId7" Type="http://schemas.openxmlformats.org/officeDocument/2006/relationships/tags" Target="../tags/tag179.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slideLayout" Target="../slideLayouts/slideLayout5.xml"/><Relationship Id="rId5" Type="http://schemas.openxmlformats.org/officeDocument/2006/relationships/tags" Target="../tags/tag177.xml"/><Relationship Id="rId10" Type="http://schemas.openxmlformats.org/officeDocument/2006/relationships/tags" Target="../tags/tag182.xml"/><Relationship Id="rId4" Type="http://schemas.openxmlformats.org/officeDocument/2006/relationships/tags" Target="../tags/tag176.xml"/><Relationship Id="rId9" Type="http://schemas.openxmlformats.org/officeDocument/2006/relationships/tags" Target="../tags/tag181.xml"/></Relationships>
</file>

<file path=ppt/slides/_rels/slide25.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tags" Target="../tags/tag195.xml"/><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tags" Target="../tags/tag194.xml"/><Relationship Id="rId2" Type="http://schemas.openxmlformats.org/officeDocument/2006/relationships/tags" Target="../tags/tag184.xml"/><Relationship Id="rId16" Type="http://schemas.openxmlformats.org/officeDocument/2006/relationships/image" Target="../media/image28.png"/><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tags" Target="../tags/tag193.xml"/><Relationship Id="rId5" Type="http://schemas.openxmlformats.org/officeDocument/2006/relationships/tags" Target="../tags/tag187.xml"/><Relationship Id="rId15" Type="http://schemas.openxmlformats.org/officeDocument/2006/relationships/slideLayout" Target="../slideLayouts/slideLayout5.xml"/><Relationship Id="rId10" Type="http://schemas.openxmlformats.org/officeDocument/2006/relationships/tags" Target="../tags/tag192.xml"/><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tags" Target="../tags/tag196.xml"/></Relationships>
</file>

<file path=ppt/slides/_rels/slide26.xml.rels><?xml version="1.0" encoding="UTF-8" standalone="yes"?>
<Relationships xmlns="http://schemas.openxmlformats.org/package/2006/relationships"><Relationship Id="rId8" Type="http://schemas.openxmlformats.org/officeDocument/2006/relationships/tags" Target="../tags/tag204.xml"/><Relationship Id="rId3" Type="http://schemas.openxmlformats.org/officeDocument/2006/relationships/tags" Target="../tags/tag199.xml"/><Relationship Id="rId7" Type="http://schemas.openxmlformats.org/officeDocument/2006/relationships/tags" Target="../tags/tag203.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10" Type="http://schemas.openxmlformats.org/officeDocument/2006/relationships/image" Target="../media/image30.png"/><Relationship Id="rId4" Type="http://schemas.openxmlformats.org/officeDocument/2006/relationships/tags" Target="../tags/tag200.xml"/><Relationship Id="rId9"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tags" Target="../tags/tag222.xml"/><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tags" Target="../tags/tag221.xml"/><Relationship Id="rId2" Type="http://schemas.openxmlformats.org/officeDocument/2006/relationships/tags" Target="../tags/tag206.xml"/><Relationship Id="rId16" Type="http://schemas.openxmlformats.org/officeDocument/2006/relationships/tags" Target="../tags/tag220.xml"/><Relationship Id="rId20" Type="http://schemas.openxmlformats.org/officeDocument/2006/relationships/slideLayout" Target="../slideLayouts/slideLayout5.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tags" Target="../tags/tag219.xml"/><Relationship Id="rId10" Type="http://schemas.openxmlformats.org/officeDocument/2006/relationships/tags" Target="../tags/tag214.xml"/><Relationship Id="rId19" Type="http://schemas.openxmlformats.org/officeDocument/2006/relationships/tags" Target="../tags/tag223.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s/_rels/slide28.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4"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image" Target="../media/image16.png"/><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notesSlide" Target="../notesSlides/notesSlide5.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slideLayout" Target="../slideLayouts/slideLayout9.xml"/><Relationship Id="rId5" Type="http://schemas.openxmlformats.org/officeDocument/2006/relationships/tags" Target="../tags/tag231.xml"/><Relationship Id="rId10" Type="http://schemas.openxmlformats.org/officeDocument/2006/relationships/tags" Target="../tags/tag236.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tags" Target="../tags/tag244.xml"/><Relationship Id="rId13" Type="http://schemas.openxmlformats.org/officeDocument/2006/relationships/tags" Target="../tags/tag249.xml"/><Relationship Id="rId18" Type="http://schemas.openxmlformats.org/officeDocument/2006/relationships/tags" Target="../tags/tag254.xml"/><Relationship Id="rId26" Type="http://schemas.openxmlformats.org/officeDocument/2006/relationships/tags" Target="../tags/tag262.xml"/><Relationship Id="rId3" Type="http://schemas.openxmlformats.org/officeDocument/2006/relationships/tags" Target="../tags/tag239.xml"/><Relationship Id="rId21" Type="http://schemas.openxmlformats.org/officeDocument/2006/relationships/tags" Target="../tags/tag257.xml"/><Relationship Id="rId7" Type="http://schemas.openxmlformats.org/officeDocument/2006/relationships/tags" Target="../tags/tag243.xml"/><Relationship Id="rId12" Type="http://schemas.openxmlformats.org/officeDocument/2006/relationships/tags" Target="../tags/tag248.xml"/><Relationship Id="rId17" Type="http://schemas.openxmlformats.org/officeDocument/2006/relationships/tags" Target="../tags/tag253.xml"/><Relationship Id="rId25" Type="http://schemas.openxmlformats.org/officeDocument/2006/relationships/tags" Target="../tags/tag261.xml"/><Relationship Id="rId2" Type="http://schemas.openxmlformats.org/officeDocument/2006/relationships/tags" Target="../tags/tag238.xml"/><Relationship Id="rId16" Type="http://schemas.openxmlformats.org/officeDocument/2006/relationships/tags" Target="../tags/tag252.xml"/><Relationship Id="rId20" Type="http://schemas.openxmlformats.org/officeDocument/2006/relationships/tags" Target="../tags/tag256.xml"/><Relationship Id="rId29" Type="http://schemas.openxmlformats.org/officeDocument/2006/relationships/tags" Target="../tags/tag265.xml"/><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tags" Target="../tags/tag247.xml"/><Relationship Id="rId24" Type="http://schemas.openxmlformats.org/officeDocument/2006/relationships/tags" Target="../tags/tag260.xml"/><Relationship Id="rId5" Type="http://schemas.openxmlformats.org/officeDocument/2006/relationships/tags" Target="../tags/tag241.xml"/><Relationship Id="rId15" Type="http://schemas.openxmlformats.org/officeDocument/2006/relationships/tags" Target="../tags/tag251.xml"/><Relationship Id="rId23" Type="http://schemas.openxmlformats.org/officeDocument/2006/relationships/tags" Target="../tags/tag259.xml"/><Relationship Id="rId28" Type="http://schemas.openxmlformats.org/officeDocument/2006/relationships/tags" Target="../tags/tag264.xml"/><Relationship Id="rId10" Type="http://schemas.openxmlformats.org/officeDocument/2006/relationships/tags" Target="../tags/tag246.xml"/><Relationship Id="rId19" Type="http://schemas.openxmlformats.org/officeDocument/2006/relationships/tags" Target="../tags/tag255.xml"/><Relationship Id="rId31" Type="http://schemas.openxmlformats.org/officeDocument/2006/relationships/slideLayout" Target="../slideLayouts/slideLayout5.xml"/><Relationship Id="rId4" Type="http://schemas.openxmlformats.org/officeDocument/2006/relationships/tags" Target="../tags/tag240.xml"/><Relationship Id="rId9" Type="http://schemas.openxmlformats.org/officeDocument/2006/relationships/tags" Target="../tags/tag245.xml"/><Relationship Id="rId14" Type="http://schemas.openxmlformats.org/officeDocument/2006/relationships/tags" Target="../tags/tag250.xml"/><Relationship Id="rId22" Type="http://schemas.openxmlformats.org/officeDocument/2006/relationships/tags" Target="../tags/tag258.xml"/><Relationship Id="rId27" Type="http://schemas.openxmlformats.org/officeDocument/2006/relationships/tags" Target="../tags/tag263.xml"/><Relationship Id="rId30" Type="http://schemas.openxmlformats.org/officeDocument/2006/relationships/tags" Target="../tags/tag266.xml"/></Relationships>
</file>

<file path=ppt/slides/_rels/slide31.xml.rels><?xml version="1.0" encoding="UTF-8" standalone="yes"?>
<Relationships xmlns="http://schemas.openxmlformats.org/package/2006/relationships"><Relationship Id="rId3" Type="http://schemas.openxmlformats.org/officeDocument/2006/relationships/tags" Target="../tags/tag269.xml"/><Relationship Id="rId7" Type="http://schemas.openxmlformats.org/officeDocument/2006/relationships/image" Target="../media/image32.png"/><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slideLayout" Target="../slideLayouts/slideLayout5.xml"/><Relationship Id="rId5" Type="http://schemas.openxmlformats.org/officeDocument/2006/relationships/tags" Target="../tags/tag271.xml"/><Relationship Id="rId4" Type="http://schemas.openxmlformats.org/officeDocument/2006/relationships/tags" Target="../tags/tag270.xml"/></Relationships>
</file>

<file path=ppt/slides/_rels/slide32.xml.rels><?xml version="1.0" encoding="UTF-8" standalone="yes"?>
<Relationships xmlns="http://schemas.openxmlformats.org/package/2006/relationships"><Relationship Id="rId8" Type="http://schemas.openxmlformats.org/officeDocument/2006/relationships/tags" Target="../tags/tag279.xml"/><Relationship Id="rId13" Type="http://schemas.openxmlformats.org/officeDocument/2006/relationships/tags" Target="../tags/tag284.xml"/><Relationship Id="rId18" Type="http://schemas.openxmlformats.org/officeDocument/2006/relationships/tags" Target="../tags/tag289.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tags" Target="../tags/tag283.xml"/><Relationship Id="rId17" Type="http://schemas.openxmlformats.org/officeDocument/2006/relationships/tags" Target="../tags/tag288.xml"/><Relationship Id="rId2" Type="http://schemas.openxmlformats.org/officeDocument/2006/relationships/tags" Target="../tags/tag273.xml"/><Relationship Id="rId16" Type="http://schemas.openxmlformats.org/officeDocument/2006/relationships/tags" Target="../tags/tag287.xml"/><Relationship Id="rId20" Type="http://schemas.openxmlformats.org/officeDocument/2006/relationships/slideLayout" Target="../slideLayouts/slideLayout5.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tags" Target="../tags/tag282.xml"/><Relationship Id="rId5" Type="http://schemas.openxmlformats.org/officeDocument/2006/relationships/tags" Target="../tags/tag276.xml"/><Relationship Id="rId15" Type="http://schemas.openxmlformats.org/officeDocument/2006/relationships/tags" Target="../tags/tag286.xml"/><Relationship Id="rId10" Type="http://schemas.openxmlformats.org/officeDocument/2006/relationships/tags" Target="../tags/tag281.xml"/><Relationship Id="rId19" Type="http://schemas.openxmlformats.org/officeDocument/2006/relationships/tags" Target="../tags/tag290.xml"/><Relationship Id="rId4" Type="http://schemas.openxmlformats.org/officeDocument/2006/relationships/tags" Target="../tags/tag275.xml"/><Relationship Id="rId9" Type="http://schemas.openxmlformats.org/officeDocument/2006/relationships/tags" Target="../tags/tag280.xml"/><Relationship Id="rId14" Type="http://schemas.openxmlformats.org/officeDocument/2006/relationships/tags" Target="../tags/tag285.xml"/></Relationships>
</file>

<file path=ppt/slides/_rels/slide33.xml.rels><?xml version="1.0" encoding="UTF-8" standalone="yes"?>
<Relationships xmlns="http://schemas.openxmlformats.org/package/2006/relationships"><Relationship Id="rId8" Type="http://schemas.openxmlformats.org/officeDocument/2006/relationships/tags" Target="../tags/tag298.xml"/><Relationship Id="rId13" Type="http://schemas.openxmlformats.org/officeDocument/2006/relationships/tags" Target="../tags/tag303.xml"/><Relationship Id="rId3" Type="http://schemas.openxmlformats.org/officeDocument/2006/relationships/tags" Target="../tags/tag293.xml"/><Relationship Id="rId7" Type="http://schemas.openxmlformats.org/officeDocument/2006/relationships/tags" Target="../tags/tag297.xml"/><Relationship Id="rId12" Type="http://schemas.openxmlformats.org/officeDocument/2006/relationships/tags" Target="../tags/tag302.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tags" Target="../tags/tag296.xml"/><Relationship Id="rId11" Type="http://schemas.openxmlformats.org/officeDocument/2006/relationships/tags" Target="../tags/tag301.xml"/><Relationship Id="rId5" Type="http://schemas.openxmlformats.org/officeDocument/2006/relationships/tags" Target="../tags/tag295.xml"/><Relationship Id="rId10" Type="http://schemas.openxmlformats.org/officeDocument/2006/relationships/tags" Target="../tags/tag300.xml"/><Relationship Id="rId4" Type="http://schemas.openxmlformats.org/officeDocument/2006/relationships/tags" Target="../tags/tag294.xml"/><Relationship Id="rId9" Type="http://schemas.openxmlformats.org/officeDocument/2006/relationships/tags" Target="../tags/tag299.xml"/><Relationship Id="rId14"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04.xml"/></Relationships>
</file>

<file path=ppt/slides/_rels/slide35.xml.rels><?xml version="1.0" encoding="UTF-8" standalone="yes"?>
<Relationships xmlns="http://schemas.openxmlformats.org/package/2006/relationships"><Relationship Id="rId8" Type="http://schemas.openxmlformats.org/officeDocument/2006/relationships/tags" Target="../tags/tag312.xml"/><Relationship Id="rId13" Type="http://schemas.openxmlformats.org/officeDocument/2006/relationships/tags" Target="../tags/tag317.xml"/><Relationship Id="rId18" Type="http://schemas.openxmlformats.org/officeDocument/2006/relationships/tags" Target="../tags/tag322.xml"/><Relationship Id="rId3" Type="http://schemas.openxmlformats.org/officeDocument/2006/relationships/tags" Target="../tags/tag307.xml"/><Relationship Id="rId21" Type="http://schemas.openxmlformats.org/officeDocument/2006/relationships/tags" Target="../tags/tag325.xml"/><Relationship Id="rId7" Type="http://schemas.openxmlformats.org/officeDocument/2006/relationships/tags" Target="../tags/tag311.xml"/><Relationship Id="rId12" Type="http://schemas.openxmlformats.org/officeDocument/2006/relationships/tags" Target="../tags/tag316.xml"/><Relationship Id="rId17" Type="http://schemas.openxmlformats.org/officeDocument/2006/relationships/tags" Target="../tags/tag321.xml"/><Relationship Id="rId2" Type="http://schemas.openxmlformats.org/officeDocument/2006/relationships/tags" Target="../tags/tag306.xml"/><Relationship Id="rId16" Type="http://schemas.openxmlformats.org/officeDocument/2006/relationships/tags" Target="../tags/tag320.xml"/><Relationship Id="rId20" Type="http://schemas.openxmlformats.org/officeDocument/2006/relationships/tags" Target="../tags/tag324.xml"/><Relationship Id="rId1" Type="http://schemas.openxmlformats.org/officeDocument/2006/relationships/tags" Target="../tags/tag305.xml"/><Relationship Id="rId6" Type="http://schemas.openxmlformats.org/officeDocument/2006/relationships/tags" Target="../tags/tag310.xml"/><Relationship Id="rId11" Type="http://schemas.openxmlformats.org/officeDocument/2006/relationships/tags" Target="../tags/tag315.xml"/><Relationship Id="rId24" Type="http://schemas.openxmlformats.org/officeDocument/2006/relationships/slideLayout" Target="../slideLayouts/slideLayout5.xml"/><Relationship Id="rId5" Type="http://schemas.openxmlformats.org/officeDocument/2006/relationships/tags" Target="../tags/tag309.xml"/><Relationship Id="rId15" Type="http://schemas.openxmlformats.org/officeDocument/2006/relationships/tags" Target="../tags/tag319.xml"/><Relationship Id="rId23" Type="http://schemas.openxmlformats.org/officeDocument/2006/relationships/tags" Target="../tags/tag327.xml"/><Relationship Id="rId10" Type="http://schemas.openxmlformats.org/officeDocument/2006/relationships/tags" Target="../tags/tag314.xml"/><Relationship Id="rId19" Type="http://schemas.openxmlformats.org/officeDocument/2006/relationships/tags" Target="../tags/tag323.xml"/><Relationship Id="rId4" Type="http://schemas.openxmlformats.org/officeDocument/2006/relationships/tags" Target="../tags/tag308.xml"/><Relationship Id="rId9" Type="http://schemas.openxmlformats.org/officeDocument/2006/relationships/tags" Target="../tags/tag313.xml"/><Relationship Id="rId14" Type="http://schemas.openxmlformats.org/officeDocument/2006/relationships/tags" Target="../tags/tag318.xml"/><Relationship Id="rId22" Type="http://schemas.openxmlformats.org/officeDocument/2006/relationships/tags" Target="../tags/tag32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28.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32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30.xml"/></Relationships>
</file>

<file path=ppt/slides/_rels/slide39.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Layout" Target="../slideLayouts/slideLayout5.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media/image20.png"/><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16.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notesSlide" Target="../notesSlides/notesSlide2.xml"/><Relationship Id="rId5" Type="http://schemas.openxmlformats.org/officeDocument/2006/relationships/tags" Target="../tags/tag58.xml"/><Relationship Id="rId10" Type="http://schemas.openxmlformats.org/officeDocument/2006/relationships/slideLayout" Target="../slideLayouts/slideLayout9.xml"/><Relationship Id="rId4" Type="http://schemas.openxmlformats.org/officeDocument/2006/relationships/tags" Target="../tags/tag57.xml"/><Relationship Id="rId9" Type="http://schemas.openxmlformats.org/officeDocument/2006/relationships/tags" Target="../tags/tag62.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22.png"/><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slideLayout" Target="../slideLayouts/slideLayout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738505" y="2772410"/>
            <a:ext cx="6781165" cy="680720"/>
            <a:chOff x="1163" y="4366"/>
            <a:chExt cx="10679" cy="1072"/>
          </a:xfrm>
        </p:grpSpPr>
        <p:sp>
          <p:nvSpPr>
            <p:cNvPr id="35" name="任意多边形 34"/>
            <p:cNvSpPr/>
            <p:nvPr>
              <p:custDataLst>
                <p:tags r:id="rId1"/>
              </p:custDataLst>
            </p:nvPr>
          </p:nvSpPr>
          <p:spPr>
            <a:xfrm>
              <a:off x="5181" y="4378"/>
              <a:ext cx="231" cy="233"/>
            </a:xfrm>
            <a:custGeom>
              <a:avLst/>
              <a:gdLst/>
              <a:ahLst/>
              <a:cxnLst>
                <a:cxn ang="3">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custDataLst>
                <p:tags r:id="rId2"/>
              </p:custDataLst>
            </p:nvPr>
          </p:nvSpPr>
          <p:spPr>
            <a:xfrm>
              <a:off x="4927" y="4366"/>
              <a:ext cx="888" cy="582"/>
            </a:xfrm>
            <a:custGeom>
              <a:avLst/>
              <a:gdLst/>
              <a:ahLst/>
              <a:cxnLst>
                <a:cxn ang="3">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custDataLst>
                <p:tags r:id="rId3"/>
              </p:custDataLst>
            </p:nvPr>
          </p:nvSpPr>
          <p:spPr>
            <a:xfrm>
              <a:off x="8514" y="4433"/>
              <a:ext cx="889" cy="974"/>
            </a:xfrm>
            <a:custGeom>
              <a:avLst/>
              <a:gdLst/>
              <a:ahLst/>
              <a:cxnLst>
                <a:cxn ang="3">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4"/>
              </p:custDataLst>
            </p:nvPr>
          </p:nvSpPr>
          <p:spPr>
            <a:xfrm>
              <a:off x="10718" y="4396"/>
              <a:ext cx="829" cy="1023"/>
            </a:xfrm>
            <a:custGeom>
              <a:avLst/>
              <a:gdLst/>
              <a:ahLst/>
              <a:cxnLst>
                <a:cxn ang="3">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5"/>
              </p:custDataLst>
            </p:nvPr>
          </p:nvSpPr>
          <p:spPr>
            <a:xfrm>
              <a:off x="1163" y="4382"/>
              <a:ext cx="1052" cy="1022"/>
            </a:xfrm>
            <a:custGeom>
              <a:avLst/>
              <a:gdLst/>
              <a:ahLst/>
              <a:cxnLst>
                <a:cxn ang="3">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6"/>
              </p:custDataLst>
            </p:nvPr>
          </p:nvSpPr>
          <p:spPr>
            <a:xfrm>
              <a:off x="9621" y="4474"/>
              <a:ext cx="242" cy="217"/>
            </a:xfrm>
            <a:custGeom>
              <a:avLst/>
              <a:gdLst/>
              <a:ahLst/>
              <a:cxnLst>
                <a:cxn ang="3">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7"/>
              </p:custDataLst>
            </p:nvPr>
          </p:nvSpPr>
          <p:spPr>
            <a:xfrm>
              <a:off x="2877" y="4492"/>
              <a:ext cx="500" cy="850"/>
            </a:xfrm>
            <a:custGeom>
              <a:avLst/>
              <a:gdLst/>
              <a:ahLst/>
              <a:cxnLst>
                <a:cxn ang="3">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custDataLst>
                <p:tags r:id="rId8"/>
              </p:custDataLst>
            </p:nvPr>
          </p:nvSpPr>
          <p:spPr>
            <a:xfrm>
              <a:off x="2399" y="4542"/>
              <a:ext cx="389" cy="802"/>
            </a:xfrm>
            <a:custGeom>
              <a:avLst/>
              <a:gdLst/>
              <a:ahLst/>
              <a:cxnLst>
                <a:cxn ang="3">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custDataLst>
                <p:tags r:id="rId9"/>
              </p:custDataLst>
            </p:nvPr>
          </p:nvSpPr>
          <p:spPr>
            <a:xfrm>
              <a:off x="11490" y="4544"/>
              <a:ext cx="352" cy="258"/>
            </a:xfrm>
            <a:custGeom>
              <a:avLst/>
              <a:gdLst/>
              <a:ahLst/>
              <a:cxnLst>
                <a:cxn ang="3">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10"/>
              </p:custDataLst>
            </p:nvPr>
          </p:nvSpPr>
          <p:spPr>
            <a:xfrm>
              <a:off x="5965" y="4411"/>
              <a:ext cx="1060" cy="1003"/>
            </a:xfrm>
            <a:custGeom>
              <a:avLst/>
              <a:gdLst/>
              <a:ahLst/>
              <a:cxnLst>
                <a:cxn ang="3">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11"/>
              </p:custDataLst>
            </p:nvPr>
          </p:nvSpPr>
          <p:spPr>
            <a:xfrm>
              <a:off x="10362" y="4644"/>
              <a:ext cx="242" cy="262"/>
            </a:xfrm>
            <a:custGeom>
              <a:avLst/>
              <a:gdLst/>
              <a:ahLst/>
              <a:cxnLst>
                <a:cxn ang="3">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12"/>
              </p:custDataLst>
            </p:nvPr>
          </p:nvSpPr>
          <p:spPr>
            <a:xfrm>
              <a:off x="4812" y="4649"/>
              <a:ext cx="191" cy="327"/>
            </a:xfrm>
            <a:custGeom>
              <a:avLst/>
              <a:gdLst/>
              <a:ahLst/>
              <a:cxnLst>
                <a:cxn ang="3">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13"/>
              </p:custDataLst>
            </p:nvPr>
          </p:nvSpPr>
          <p:spPr>
            <a:xfrm>
              <a:off x="9883" y="4473"/>
              <a:ext cx="781" cy="946"/>
            </a:xfrm>
            <a:custGeom>
              <a:avLst/>
              <a:gdLst/>
              <a:ahLst/>
              <a:cxnLst>
                <a:cxn ang="3">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custDataLst>
                <p:tags r:id="rId14"/>
              </p:custDataLst>
            </p:nvPr>
          </p:nvSpPr>
          <p:spPr>
            <a:xfrm>
              <a:off x="9537" y="4766"/>
              <a:ext cx="375" cy="569"/>
            </a:xfrm>
            <a:custGeom>
              <a:avLst/>
              <a:gdLst/>
              <a:ahLst/>
              <a:cxnLst>
                <a:cxn ang="3">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custDataLst>
                <p:tags r:id="rId15"/>
              </p:custDataLst>
            </p:nvPr>
          </p:nvSpPr>
          <p:spPr>
            <a:xfrm>
              <a:off x="4841" y="4803"/>
              <a:ext cx="957" cy="628"/>
            </a:xfrm>
            <a:custGeom>
              <a:avLst/>
              <a:gdLst/>
              <a:ahLst/>
              <a:cxnLst>
                <a:cxn ang="3">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custDataLst>
                <p:tags r:id="rId16"/>
              </p:custDataLst>
            </p:nvPr>
          </p:nvSpPr>
          <p:spPr>
            <a:xfrm>
              <a:off x="11503" y="4894"/>
              <a:ext cx="214" cy="530"/>
            </a:xfrm>
            <a:custGeom>
              <a:avLst/>
              <a:gdLst/>
              <a:ahLst/>
              <a:cxnLst>
                <a:cxn ang="3">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custDataLst>
                <p:tags r:id="rId17"/>
              </p:custDataLst>
            </p:nvPr>
          </p:nvSpPr>
          <p:spPr>
            <a:xfrm>
              <a:off x="11124" y="4944"/>
              <a:ext cx="310" cy="495"/>
            </a:xfrm>
            <a:custGeom>
              <a:avLst/>
              <a:gdLst/>
              <a:ahLst/>
              <a:cxnLst>
                <a:cxn ang="3">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custDataLst>
                <p:tags r:id="rId18"/>
              </p:custDataLst>
            </p:nvPr>
          </p:nvSpPr>
          <p:spPr>
            <a:xfrm>
              <a:off x="3639" y="4448"/>
              <a:ext cx="980" cy="946"/>
            </a:xfrm>
            <a:custGeom>
              <a:avLst/>
              <a:gdLst/>
              <a:ahLst/>
              <a:cxnLst>
                <a:cxn ang="3">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19"/>
              </p:custDataLst>
            </p:nvPr>
          </p:nvSpPr>
          <p:spPr>
            <a:xfrm>
              <a:off x="8373" y="5077"/>
              <a:ext cx="607" cy="179"/>
            </a:xfrm>
            <a:custGeom>
              <a:avLst/>
              <a:gdLst/>
              <a:ahLst/>
              <a:cxnLst>
                <a:cxn ang="3">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20"/>
              </p:custDataLst>
            </p:nvPr>
          </p:nvSpPr>
          <p:spPr>
            <a:xfrm>
              <a:off x="7120" y="4425"/>
              <a:ext cx="1102" cy="967"/>
            </a:xfrm>
            <a:custGeom>
              <a:avLst/>
              <a:gdLst/>
              <a:ahLst/>
              <a:cxnLst>
                <a:cxn ang="3">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7" name="图片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2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991870"/>
            <a:ext cx="9915525" cy="16802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肺</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肺段支气管在妊娠5—6周建立，此后分为</a:t>
            </a:r>
            <a:r>
              <a:rPr lang="zh-CN" altLang="en-US" sz="1900" b="1" dirty="0">
                <a:solidFill>
                  <a:srgbClr val="DC7C2A"/>
                </a:solidFill>
                <a:latin typeface="微软雅黑" panose="020B0503020204020204" charset="-122"/>
                <a:ea typeface="微软雅黑" panose="020B0503020204020204" charset="-122"/>
              </a:rPr>
              <a:t>假性腺期</a:t>
            </a:r>
            <a:r>
              <a:rPr lang="zh-CN" altLang="en-US" sz="1900" dirty="0">
                <a:solidFill>
                  <a:schemeClr val="bg2">
                    <a:lumMod val="25000"/>
                  </a:schemeClr>
                </a:solidFill>
                <a:latin typeface="微软雅黑" panose="020B0503020204020204" charset="-122"/>
                <a:ea typeface="微软雅黑" panose="020B0503020204020204" charset="-122"/>
              </a:rPr>
              <a:t>（7—17周）、</a:t>
            </a:r>
            <a:r>
              <a:rPr lang="zh-CN" altLang="en-US" sz="1900" b="1" dirty="0">
                <a:solidFill>
                  <a:srgbClr val="DC7C2A"/>
                </a:solidFill>
                <a:latin typeface="微软雅黑" panose="020B0503020204020204" charset="-122"/>
                <a:ea typeface="微软雅黑" panose="020B0503020204020204" charset="-122"/>
              </a:rPr>
              <a:t>成管期</a:t>
            </a:r>
            <a:r>
              <a:rPr lang="zh-CN" altLang="en-US" sz="1900" dirty="0">
                <a:solidFill>
                  <a:schemeClr val="bg2">
                    <a:lumMod val="25000"/>
                  </a:schemeClr>
                </a:solidFill>
                <a:latin typeface="微软雅黑" panose="020B0503020204020204" charset="-122"/>
                <a:ea typeface="微软雅黑" panose="020B0503020204020204" charset="-122"/>
              </a:rPr>
              <a:t>（17—27周）、</a:t>
            </a:r>
            <a:r>
              <a:rPr lang="zh-CN" altLang="en-US" sz="1900" b="1" dirty="0">
                <a:solidFill>
                  <a:srgbClr val="DC7C2A"/>
                </a:solidFill>
                <a:latin typeface="微软雅黑" panose="020B0503020204020204" charset="-122"/>
                <a:ea typeface="微软雅黑" panose="020B0503020204020204" charset="-122"/>
              </a:rPr>
              <a:t>成囊期</a:t>
            </a:r>
            <a:r>
              <a:rPr lang="zh-CN" altLang="en-US" sz="1900" dirty="0">
                <a:solidFill>
                  <a:schemeClr val="bg2">
                    <a:lumMod val="25000"/>
                  </a:schemeClr>
                </a:solidFill>
                <a:latin typeface="微软雅黑" panose="020B0503020204020204" charset="-122"/>
                <a:ea typeface="微软雅黑" panose="020B0503020204020204" charset="-122"/>
              </a:rPr>
              <a:t>（27—34周）、</a:t>
            </a:r>
            <a:r>
              <a:rPr lang="zh-CN" altLang="en-US" sz="1900" b="1" dirty="0">
                <a:solidFill>
                  <a:srgbClr val="DC7C2A"/>
                </a:solidFill>
                <a:latin typeface="微软雅黑" panose="020B0503020204020204" charset="-122"/>
                <a:ea typeface="微软雅黑" panose="020B0503020204020204" charset="-122"/>
              </a:rPr>
              <a:t>肺泡期</a:t>
            </a:r>
            <a:r>
              <a:rPr lang="zh-CN" altLang="en-US" sz="1900" dirty="0">
                <a:solidFill>
                  <a:schemeClr val="bg2">
                    <a:lumMod val="25000"/>
                  </a:schemeClr>
                </a:solidFill>
                <a:latin typeface="微软雅黑" panose="020B0503020204020204" charset="-122"/>
                <a:ea typeface="微软雅黑" panose="020B0503020204020204" charset="-122"/>
              </a:rPr>
              <a:t>（34周以上）。</a:t>
            </a:r>
          </a:p>
        </p:txBody>
      </p:sp>
      <p:pic>
        <p:nvPicPr>
          <p:cNvPr id="2" name="图片 1"/>
          <p:cNvPicPr>
            <a:picLocks noChangeAspect="1"/>
          </p:cNvPicPr>
          <p:nvPr>
            <p:custDataLst>
              <p:tags r:id="rId2"/>
            </p:custDataLst>
          </p:nvPr>
        </p:nvPicPr>
        <p:blipFill>
          <a:blip r:embed="rId4"/>
          <a:stretch>
            <a:fillRect/>
          </a:stretch>
        </p:blipFill>
        <p:spPr>
          <a:xfrm>
            <a:off x="3338195" y="2818765"/>
            <a:ext cx="5515610" cy="362585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991870"/>
            <a:ext cx="991552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胸壁与横膈</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胸壁的肋间肌和横膈在呼吸时的活动使胸廓体积改变，气体得以吸入和呼出。</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新生儿肋骨主要为软骨，与脊柱成直角，吸气时不能通过抬高肋骨增加潮气量，横膈呈横位，倾斜度小，收缩时易将肋骨拉向内，胸廓内陷，呼吸效率减低。</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55683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5406390" cy="445135"/>
          </a:xfrm>
          <a:prstGeom prst="rect">
            <a:avLst/>
          </a:prstGeom>
          <a:noFill/>
        </p:spPr>
        <p:txBody>
          <a:bodyPr wrap="square">
            <a:spAutoFit/>
          </a:bodyPr>
          <a:lstStyle/>
          <a:p>
            <a:pPr algn="l"/>
            <a:r>
              <a:rPr lang="zh-CN" altLang="en-US" sz="2300" b="1" dirty="0">
                <a:solidFill>
                  <a:srgbClr val="E18C47"/>
                </a:solidFill>
                <a:cs typeface="+mn-ea"/>
                <a:sym typeface="+mn-lt"/>
              </a:rPr>
              <a:t>二、 婴幼儿呼吸系统疾病常用检查方法</a:t>
            </a:r>
          </a:p>
        </p:txBody>
      </p:sp>
      <p:sp>
        <p:nvSpPr>
          <p:cNvPr id="8" name="îšḻíḍê"/>
          <p:cNvSpPr/>
          <p:nvPr>
            <p:custDataLst>
              <p:tags r:id="rId1"/>
            </p:custDataLst>
          </p:nvPr>
        </p:nvSpPr>
        <p:spPr>
          <a:xfrm>
            <a:off x="2210435" y="2749550"/>
            <a:ext cx="35471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2"/>
            </p:custDataLst>
          </p:nvPr>
        </p:nvSpPr>
        <p:spPr>
          <a:xfrm>
            <a:off x="2289696" y="280792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3"/>
            </p:custDataLst>
          </p:nvPr>
        </p:nvSpPr>
        <p:spPr>
          <a:xfrm>
            <a:off x="2210435" y="3637280"/>
            <a:ext cx="35477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4"/>
            </p:custDataLst>
          </p:nvPr>
        </p:nvSpPr>
        <p:spPr>
          <a:xfrm>
            <a:off x="2289696" y="369594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5"/>
            </p:custDataLst>
          </p:nvPr>
        </p:nvSpPr>
        <p:spPr>
          <a:xfrm>
            <a:off x="2210435" y="4525645"/>
            <a:ext cx="35471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6"/>
            </p:custDataLst>
          </p:nvPr>
        </p:nvSpPr>
        <p:spPr>
          <a:xfrm>
            <a:off x="2289696" y="458396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7"/>
            </p:custDataLst>
          </p:nvPr>
        </p:nvSpPr>
        <p:spPr>
          <a:xfrm>
            <a:off x="3011170" y="2698115"/>
            <a:ext cx="16840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胸部X线</a:t>
            </a:r>
          </a:p>
        </p:txBody>
      </p:sp>
      <p:sp>
        <p:nvSpPr>
          <p:cNvPr id="38" name="矩形 37"/>
          <p:cNvSpPr/>
          <p:nvPr>
            <p:custDataLst>
              <p:tags r:id="rId8"/>
            </p:custDataLst>
          </p:nvPr>
        </p:nvSpPr>
        <p:spPr>
          <a:xfrm>
            <a:off x="3011170" y="3570605"/>
            <a:ext cx="24993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高分辨率CT（HRCT）</a:t>
            </a:r>
          </a:p>
        </p:txBody>
      </p:sp>
      <p:sp>
        <p:nvSpPr>
          <p:cNvPr id="39" name="矩形 38"/>
          <p:cNvSpPr/>
          <p:nvPr>
            <p:custDataLst>
              <p:tags r:id="rId9"/>
            </p:custDataLst>
          </p:nvPr>
        </p:nvSpPr>
        <p:spPr>
          <a:xfrm>
            <a:off x="3011170" y="4455160"/>
            <a:ext cx="240284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磁共振成像术（MRI）</a:t>
            </a:r>
          </a:p>
        </p:txBody>
      </p:sp>
      <p:sp>
        <p:nvSpPr>
          <p:cNvPr id="14" name="文本框 13"/>
          <p:cNvSpPr txBox="1"/>
          <p:nvPr>
            <p:custDataLst>
              <p:tags r:id="rId10"/>
            </p:custDataLst>
          </p:nvPr>
        </p:nvSpPr>
        <p:spPr>
          <a:xfrm>
            <a:off x="1151255" y="168719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胸部影像学</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590665" y="1354455"/>
            <a:ext cx="4175760" cy="409321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2"/>
            </p:custDataLst>
          </p:nvPr>
        </p:nvSpPr>
        <p:spPr>
          <a:xfrm>
            <a:off x="1326515" y="1354455"/>
            <a:ext cx="4471035" cy="4093210"/>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3"/>
            </p:custDataLst>
          </p:nvPr>
        </p:nvSpPr>
        <p:spPr>
          <a:xfrm>
            <a:off x="1498600" y="1529715"/>
            <a:ext cx="4056380"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（二） 支气管镜检查</a:t>
            </a:r>
          </a:p>
          <a:p>
            <a:pPr indent="0" algn="just" fontAlgn="auto">
              <a:lnSpc>
                <a:spcPct val="160000"/>
              </a:lnSpc>
              <a:buClrTx/>
              <a:buSzTx/>
              <a:buFontTx/>
            </a:pPr>
            <a:r>
              <a:rPr lang="zh-CN" altLang="en-US" dirty="0">
                <a:solidFill>
                  <a:schemeClr val="tx1">
                    <a:lumMod val="75000"/>
                    <a:lumOff val="25000"/>
                  </a:schemeClr>
                </a:solidFill>
                <a:cs typeface="+mn-ea"/>
              </a:rPr>
              <a:t>利用纤维支气管镜和电子支气管镜不仅能直视气管和支气管内的各种病变，还能利用黏膜刷检技术、活体组织检查技术和肺泡灌洗技术提高对儿童呼吸系统疾病的诊断率。近年来，球囊扩张、冷冻、电凝等支气管镜下介入治疗也已应用于儿科临床。</a:t>
            </a:r>
          </a:p>
        </p:txBody>
      </p:sp>
      <p:sp>
        <p:nvSpPr>
          <p:cNvPr id="3" name="文本框 2"/>
          <p:cNvSpPr txBox="1"/>
          <p:nvPr>
            <p:custDataLst>
              <p:tags r:id="rId4"/>
            </p:custDataLst>
          </p:nvPr>
        </p:nvSpPr>
        <p:spPr>
          <a:xfrm>
            <a:off x="6764655" y="1529715"/>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（三） 肺功能检查</a:t>
            </a:r>
          </a:p>
          <a:p>
            <a:pPr indent="0" algn="just" fontAlgn="auto">
              <a:lnSpc>
                <a:spcPct val="160000"/>
              </a:lnSpc>
              <a:buClrTx/>
              <a:buSzTx/>
              <a:buFontTx/>
            </a:pPr>
            <a:r>
              <a:rPr lang="zh-CN" altLang="en-US" dirty="0">
                <a:solidFill>
                  <a:schemeClr val="tx1">
                    <a:lumMod val="85000"/>
                    <a:lumOff val="15000"/>
                  </a:schemeClr>
                </a:solidFill>
                <a:cs typeface="+mn-ea"/>
              </a:rPr>
              <a:t>5岁以上儿童可进行较全面的肺功能检查。脉冲震荡需要患儿配合较少，可对3岁以上的儿童进行检查。应用人体体积描记法和潮气—流速容量曲线（TFV）技术使婴幼儿肺功能检查成为可能。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55683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5406390" cy="445135"/>
          </a:xfrm>
          <a:prstGeom prst="rect">
            <a:avLst/>
          </a:prstGeom>
          <a:noFill/>
        </p:spPr>
        <p:txBody>
          <a:bodyPr wrap="square">
            <a:spAutoFit/>
          </a:bodyPr>
          <a:lstStyle/>
          <a:p>
            <a:r>
              <a:rPr lang="zh-CN" altLang="en-US" sz="2300" b="1" dirty="0">
                <a:solidFill>
                  <a:srgbClr val="E18C47"/>
                </a:solidFill>
                <a:cs typeface="+mn-ea"/>
                <a:sym typeface="+mn-lt"/>
              </a:rPr>
              <a:t>三、 生长发育与年龄特点</a:t>
            </a:r>
          </a:p>
        </p:txBody>
      </p:sp>
      <p:sp>
        <p:nvSpPr>
          <p:cNvPr id="7" name="矩形: 圆角 6"/>
          <p:cNvSpPr/>
          <p:nvPr>
            <p:custDataLst>
              <p:tags r:id="rId1"/>
            </p:custDataLst>
          </p:nvPr>
        </p:nvSpPr>
        <p:spPr>
          <a:xfrm>
            <a:off x="1240790" y="2331720"/>
            <a:ext cx="2889885" cy="3411220"/>
          </a:xfrm>
          <a:prstGeom prst="roundRect">
            <a:avLst>
              <a:gd name="adj" fmla="val 0"/>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2" name="圆角矩形 1"/>
          <p:cNvSpPr/>
          <p:nvPr/>
        </p:nvSpPr>
        <p:spPr>
          <a:xfrm>
            <a:off x="1219200" y="2090420"/>
            <a:ext cx="2927350" cy="504825"/>
          </a:xfrm>
          <a:prstGeom prst="roundRect">
            <a:avLst/>
          </a:pr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cs typeface="+mn-ea"/>
                <a:sym typeface="+mn-ea"/>
              </a:rPr>
              <a:t>（一） 呼吸频率与节律</a:t>
            </a:r>
          </a:p>
        </p:txBody>
      </p:sp>
      <p:sp>
        <p:nvSpPr>
          <p:cNvPr id="100" name="文本框 99"/>
          <p:cNvSpPr txBox="1"/>
          <p:nvPr/>
        </p:nvSpPr>
        <p:spPr>
          <a:xfrm>
            <a:off x="1412875" y="2734310"/>
            <a:ext cx="2539365" cy="2722880"/>
          </a:xfrm>
          <a:prstGeom prst="rect">
            <a:avLst/>
          </a:prstGeom>
          <a:noFill/>
          <a:ln w="9525">
            <a:noFill/>
          </a:ln>
        </p:spPr>
        <p:txBody>
          <a:bodyPr>
            <a:noAutofit/>
          </a:bodyPr>
          <a:lstStyle/>
          <a:p>
            <a:pPr algn="just">
              <a:lnSpc>
                <a:spcPct val="160000"/>
              </a:lnSpc>
              <a:buClrTx/>
              <a:buSzTx/>
              <a:buFontTx/>
            </a:pPr>
            <a:r>
              <a:rPr lang="zh-CN" altLang="en-US" b="0" dirty="0">
                <a:solidFill>
                  <a:schemeClr val="tx1">
                    <a:lumMod val="75000"/>
                    <a:lumOff val="25000"/>
                  </a:schemeClr>
                </a:solidFill>
                <a:cs typeface="+mn-ea"/>
              </a:rPr>
              <a:t>正常呼吸频率新生儿为40—44次/分，1岁前为30次/分，3岁前为24次/分，3—7岁为22次/分，14岁前为20次/分，18岁前为16—18次/分。</a:t>
            </a:r>
          </a:p>
        </p:txBody>
      </p:sp>
      <p:sp>
        <p:nvSpPr>
          <p:cNvPr id="3" name="矩形: 圆角 6"/>
          <p:cNvSpPr/>
          <p:nvPr>
            <p:custDataLst>
              <p:tags r:id="rId2"/>
            </p:custDataLst>
          </p:nvPr>
        </p:nvSpPr>
        <p:spPr>
          <a:xfrm>
            <a:off x="4650740" y="2331720"/>
            <a:ext cx="2889885" cy="3411220"/>
          </a:xfrm>
          <a:prstGeom prst="roundRect">
            <a:avLst>
              <a:gd name="adj" fmla="val 0"/>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5" name="圆角矩形 4"/>
          <p:cNvSpPr/>
          <p:nvPr>
            <p:custDataLst>
              <p:tags r:id="rId3"/>
            </p:custDataLst>
          </p:nvPr>
        </p:nvSpPr>
        <p:spPr>
          <a:xfrm>
            <a:off x="4629150" y="2090420"/>
            <a:ext cx="2927350" cy="504825"/>
          </a:xfrm>
          <a:prstGeom prst="roundRect">
            <a:avLst/>
          </a:pr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cs typeface="+mn-ea"/>
                <a:sym typeface="+mn-ea"/>
              </a:rPr>
              <a:t>（二） 呼吸类型</a:t>
            </a:r>
          </a:p>
        </p:txBody>
      </p:sp>
      <p:sp>
        <p:nvSpPr>
          <p:cNvPr id="15" name="文本框 14"/>
          <p:cNvSpPr txBox="1"/>
          <p:nvPr>
            <p:custDataLst>
              <p:tags r:id="rId4"/>
            </p:custDataLst>
          </p:nvPr>
        </p:nvSpPr>
        <p:spPr>
          <a:xfrm>
            <a:off x="4822825" y="2734310"/>
            <a:ext cx="2539365" cy="2722880"/>
          </a:xfrm>
          <a:prstGeom prst="rect">
            <a:avLst/>
          </a:prstGeom>
          <a:noFill/>
          <a:ln w="9525">
            <a:noFill/>
          </a:ln>
        </p:spPr>
        <p:txBody>
          <a:bodyPr>
            <a:noAutofit/>
          </a:bodyPr>
          <a:lstStyle/>
          <a:p>
            <a:pPr algn="just">
              <a:lnSpc>
                <a:spcPct val="160000"/>
              </a:lnSpc>
              <a:buClrTx/>
              <a:buSzTx/>
              <a:buFontTx/>
            </a:pPr>
            <a:endParaRPr lang="en-US" altLang="zh-CN" b="0" dirty="0">
              <a:solidFill>
                <a:schemeClr val="tx1">
                  <a:lumMod val="75000"/>
                  <a:lumOff val="25000"/>
                </a:schemeClr>
              </a:solidFill>
              <a:cs typeface="+mn-ea"/>
            </a:endParaRPr>
          </a:p>
          <a:p>
            <a:pPr algn="just">
              <a:lnSpc>
                <a:spcPct val="160000"/>
              </a:lnSpc>
              <a:buClrTx/>
              <a:buSzTx/>
              <a:buFontTx/>
            </a:pPr>
            <a:r>
              <a:rPr lang="en-US" altLang="zh-CN" b="0" dirty="0">
                <a:solidFill>
                  <a:schemeClr val="tx1">
                    <a:lumMod val="75000"/>
                    <a:lumOff val="25000"/>
                  </a:schemeClr>
                </a:solidFill>
                <a:cs typeface="+mn-ea"/>
              </a:rPr>
              <a:t>1.腹膈式呼吸</a:t>
            </a:r>
          </a:p>
          <a:p>
            <a:pPr algn="just">
              <a:lnSpc>
                <a:spcPct val="160000"/>
              </a:lnSpc>
              <a:buClrTx/>
              <a:buSzTx/>
              <a:buFontTx/>
            </a:pPr>
            <a:r>
              <a:rPr lang="en-US" altLang="zh-CN" b="0" dirty="0">
                <a:solidFill>
                  <a:schemeClr val="tx1">
                    <a:lumMod val="75000"/>
                    <a:lumOff val="25000"/>
                  </a:schemeClr>
                </a:solidFill>
                <a:cs typeface="+mn-ea"/>
              </a:rPr>
              <a:t>2.胸腹式呼吸</a:t>
            </a:r>
          </a:p>
        </p:txBody>
      </p:sp>
      <p:sp>
        <p:nvSpPr>
          <p:cNvPr id="16" name="矩形: 圆角 6"/>
          <p:cNvSpPr/>
          <p:nvPr>
            <p:custDataLst>
              <p:tags r:id="rId5"/>
            </p:custDataLst>
          </p:nvPr>
        </p:nvSpPr>
        <p:spPr>
          <a:xfrm>
            <a:off x="8039100" y="2331720"/>
            <a:ext cx="2889885" cy="3411220"/>
          </a:xfrm>
          <a:prstGeom prst="roundRect">
            <a:avLst>
              <a:gd name="adj" fmla="val 0"/>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7" name="圆角矩形 16"/>
          <p:cNvSpPr/>
          <p:nvPr>
            <p:custDataLst>
              <p:tags r:id="rId6"/>
            </p:custDataLst>
          </p:nvPr>
        </p:nvSpPr>
        <p:spPr>
          <a:xfrm>
            <a:off x="8017510" y="2090420"/>
            <a:ext cx="2927350" cy="504825"/>
          </a:xfrm>
          <a:prstGeom prst="roundRect">
            <a:avLst/>
          </a:pr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cs typeface="+mn-ea"/>
                <a:sym typeface="+mn-ea"/>
              </a:rPr>
              <a:t>（三） 呼吸道免疫特点</a:t>
            </a:r>
          </a:p>
        </p:txBody>
      </p:sp>
      <p:sp>
        <p:nvSpPr>
          <p:cNvPr id="18" name="文本框 17"/>
          <p:cNvSpPr txBox="1"/>
          <p:nvPr>
            <p:custDataLst>
              <p:tags r:id="rId7"/>
            </p:custDataLst>
          </p:nvPr>
        </p:nvSpPr>
        <p:spPr>
          <a:xfrm>
            <a:off x="8211185" y="2734310"/>
            <a:ext cx="2539365" cy="2722880"/>
          </a:xfrm>
          <a:prstGeom prst="rect">
            <a:avLst/>
          </a:prstGeom>
          <a:noFill/>
          <a:ln w="9525">
            <a:noFill/>
          </a:ln>
        </p:spPr>
        <p:txBody>
          <a:bodyPr>
            <a:noAutofit/>
          </a:bodyPr>
          <a:lstStyle/>
          <a:p>
            <a:pPr algn="just">
              <a:lnSpc>
                <a:spcPct val="160000"/>
              </a:lnSpc>
              <a:buClrTx/>
              <a:buSzTx/>
              <a:buFontTx/>
            </a:pPr>
            <a:endParaRPr lang="zh-CN" altLang="en-US" b="0" dirty="0">
              <a:solidFill>
                <a:schemeClr val="tx1">
                  <a:lumMod val="75000"/>
                  <a:lumOff val="25000"/>
                </a:schemeClr>
              </a:solidFill>
              <a:cs typeface="+mn-ea"/>
            </a:endParaRPr>
          </a:p>
          <a:p>
            <a:pPr algn="just">
              <a:lnSpc>
                <a:spcPct val="160000"/>
              </a:lnSpc>
              <a:buClrTx/>
              <a:buSzTx/>
              <a:buFontTx/>
            </a:pPr>
            <a:r>
              <a:rPr lang="zh-CN" altLang="en-US" b="0" dirty="0">
                <a:solidFill>
                  <a:schemeClr val="tx1">
                    <a:lumMod val="75000"/>
                    <a:lumOff val="25000"/>
                  </a:schemeClr>
                </a:solidFill>
                <a:cs typeface="+mn-ea"/>
              </a:rPr>
              <a:t>儿童呼吸道的非特异性和特异性免疫功能均较差。</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循环系统</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a:off x="231775" y="2927985"/>
            <a:ext cx="5120640" cy="51206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52920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987925" cy="445135"/>
          </a:xfrm>
          <a:prstGeom prst="rect">
            <a:avLst/>
          </a:prstGeom>
          <a:noFill/>
        </p:spPr>
        <p:txBody>
          <a:bodyPr wrap="square">
            <a:spAutoFit/>
          </a:bodyPr>
          <a:lstStyle/>
          <a:p>
            <a:pPr algn="l"/>
            <a:r>
              <a:rPr lang="zh-CN" altLang="en-US" sz="2300" b="1" dirty="0">
                <a:solidFill>
                  <a:srgbClr val="E18C47"/>
                </a:solidFill>
                <a:cs typeface="+mn-ea"/>
                <a:sym typeface="+mn-lt"/>
              </a:rPr>
              <a:t>一、 婴幼儿循环系统解剖、生理特点</a:t>
            </a:r>
          </a:p>
        </p:txBody>
      </p:sp>
      <p:sp>
        <p:nvSpPr>
          <p:cNvPr id="17" name="矩形: 圆角 16"/>
          <p:cNvSpPr/>
          <p:nvPr>
            <p:custDataLst>
              <p:tags r:id="rId3"/>
            </p:custDataLst>
          </p:nvPr>
        </p:nvSpPr>
        <p:spPr>
          <a:xfrm>
            <a:off x="6981190" y="2040255"/>
            <a:ext cx="4175760" cy="373126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4"/>
            </p:custDataLst>
          </p:nvPr>
        </p:nvSpPr>
        <p:spPr>
          <a:xfrm>
            <a:off x="1002665" y="2040255"/>
            <a:ext cx="4309745" cy="3731260"/>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5"/>
            </p:custDataLst>
          </p:nvPr>
        </p:nvSpPr>
        <p:spPr>
          <a:xfrm>
            <a:off x="1174750" y="2215515"/>
            <a:ext cx="395224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心脏位置</a:t>
            </a:r>
          </a:p>
          <a:p>
            <a:pPr indent="0" algn="just" fontAlgn="auto">
              <a:lnSpc>
                <a:spcPct val="160000"/>
              </a:lnSpc>
              <a:buClrTx/>
              <a:buSzTx/>
              <a:buFontTx/>
            </a:pPr>
            <a:r>
              <a:rPr lang="zh-CN" altLang="en-US" dirty="0">
                <a:solidFill>
                  <a:schemeClr val="tx1">
                    <a:lumMod val="75000"/>
                    <a:lumOff val="25000"/>
                  </a:schemeClr>
                </a:solidFill>
                <a:cs typeface="+mn-ea"/>
              </a:rPr>
              <a:t>新生儿心脏位置较高并且呈横位，心尖搏动在第4肋间隙锁骨中线外，心尖部分主要为右心室。2岁以后，横位心逐渐变成斜位，心尖搏动下移至第5肋间隙，心尖部分主要为左心室。</a:t>
            </a:r>
          </a:p>
        </p:txBody>
      </p:sp>
      <p:sp>
        <p:nvSpPr>
          <p:cNvPr id="3" name="文本框 2"/>
          <p:cNvSpPr txBox="1"/>
          <p:nvPr>
            <p:custDataLst>
              <p:tags r:id="rId6"/>
            </p:custDataLst>
          </p:nvPr>
        </p:nvSpPr>
        <p:spPr>
          <a:xfrm>
            <a:off x="7155180" y="2215515"/>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心脏重量</a:t>
            </a:r>
          </a:p>
          <a:p>
            <a:pPr indent="0" algn="just" fontAlgn="auto">
              <a:lnSpc>
                <a:spcPct val="160000"/>
              </a:lnSpc>
              <a:buClrTx/>
              <a:buSzTx/>
              <a:buFontTx/>
            </a:pPr>
            <a:r>
              <a:rPr lang="zh-CN" altLang="en-US" dirty="0">
                <a:solidFill>
                  <a:schemeClr val="tx1">
                    <a:lumMod val="85000"/>
                    <a:lumOff val="15000"/>
                  </a:schemeClr>
                </a:solidFill>
                <a:cs typeface="+mn-ea"/>
              </a:rPr>
              <a:t>新生儿心脏相对比成人大，其重量为20—25克，占体重的0.8%，而成人只占0.5%。在整个儿童时期，心脏重量的增长速度并非均等，出生6周内心脏增长很少。此后，心脏的重量呈持续跳跃式增长。</a:t>
            </a:r>
          </a:p>
        </p:txBody>
      </p:sp>
      <p:pic>
        <p:nvPicPr>
          <p:cNvPr id="2" name="图片 1" descr="摄图网_401445949_3d心脏模型（企业商用）"/>
          <p:cNvPicPr>
            <a:picLocks noChangeAspect="1"/>
          </p:cNvPicPr>
          <p:nvPr/>
        </p:nvPicPr>
        <p:blipFill>
          <a:blip r:embed="rId8">
            <a:clrChange>
              <a:clrFrom>
                <a:srgbClr val="FEFCFF">
                  <a:alpha val="100000"/>
                </a:srgbClr>
              </a:clrFrom>
              <a:clrTo>
                <a:srgbClr val="FEFCFF">
                  <a:alpha val="100000"/>
                  <a:alpha val="0"/>
                </a:srgbClr>
              </a:clrTo>
            </a:clrChange>
          </a:blip>
          <a:stretch>
            <a:fillRect/>
          </a:stretch>
        </p:blipFill>
        <p:spPr>
          <a:xfrm>
            <a:off x="4032250" y="3581400"/>
            <a:ext cx="3979545" cy="2651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stretch>
            <a:fillRect/>
          </a:stretch>
        </p:blipFill>
        <p:spPr>
          <a:xfrm>
            <a:off x="893445" y="1748790"/>
            <a:ext cx="6504940" cy="3065145"/>
          </a:xfrm>
          <a:prstGeom prst="rect">
            <a:avLst/>
          </a:prstGeom>
        </p:spPr>
      </p:pic>
      <p:pic>
        <p:nvPicPr>
          <p:cNvPr id="3" name="图片 2"/>
          <p:cNvPicPr>
            <a:picLocks noChangeAspect="1"/>
          </p:cNvPicPr>
          <p:nvPr>
            <p:custDataLst>
              <p:tags r:id="rId2"/>
            </p:custDataLst>
          </p:nvPr>
        </p:nvPicPr>
        <p:blipFill>
          <a:blip r:embed="rId5"/>
          <a:stretch>
            <a:fillRect/>
          </a:stretch>
        </p:blipFill>
        <p:spPr>
          <a:xfrm>
            <a:off x="7816850" y="1517015"/>
            <a:ext cx="3488055" cy="331597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590665" y="1134745"/>
            <a:ext cx="4175760" cy="454025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2"/>
            </p:custDataLst>
          </p:nvPr>
        </p:nvSpPr>
        <p:spPr>
          <a:xfrm>
            <a:off x="1326515" y="1134745"/>
            <a:ext cx="4471035" cy="4540250"/>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3"/>
            </p:custDataLst>
          </p:nvPr>
        </p:nvSpPr>
        <p:spPr>
          <a:xfrm>
            <a:off x="1498600" y="1310005"/>
            <a:ext cx="4093845" cy="410337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（三） 心腔容积</a:t>
            </a:r>
          </a:p>
          <a:p>
            <a:pPr indent="0" algn="just" fontAlgn="auto">
              <a:lnSpc>
                <a:spcPct val="160000"/>
              </a:lnSpc>
              <a:buClrTx/>
              <a:buSzTx/>
              <a:buFontTx/>
            </a:pPr>
            <a:r>
              <a:rPr lang="zh-CN" altLang="en-US" dirty="0">
                <a:solidFill>
                  <a:schemeClr val="tx1">
                    <a:lumMod val="75000"/>
                    <a:lumOff val="25000"/>
                  </a:schemeClr>
                </a:solidFill>
                <a:cs typeface="+mn-ea"/>
              </a:rPr>
              <a:t>四个心腔的容积初生时为20—22毫升，出生后第一年增长最快。心腔容积在1岁时达到出生时的2倍，2.5岁时达3倍，近7岁时增至5倍，约100—120毫升。其后增长缓慢，至青春期开始，心腔容积仅约140毫升；青春期后增长又渐迅速，至18—20岁时达240—250毫升，为出生时的12倍。</a:t>
            </a:r>
          </a:p>
        </p:txBody>
      </p:sp>
      <p:sp>
        <p:nvSpPr>
          <p:cNvPr id="3" name="文本框 2"/>
          <p:cNvSpPr txBox="1"/>
          <p:nvPr>
            <p:custDataLst>
              <p:tags r:id="rId4"/>
            </p:custDataLst>
          </p:nvPr>
        </p:nvSpPr>
        <p:spPr>
          <a:xfrm>
            <a:off x="6764655" y="1310005"/>
            <a:ext cx="3827780" cy="410337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（四） 房室发育</a:t>
            </a:r>
          </a:p>
          <a:p>
            <a:pPr indent="0" algn="just" fontAlgn="auto">
              <a:lnSpc>
                <a:spcPct val="160000"/>
              </a:lnSpc>
              <a:buClrTx/>
              <a:buSzTx/>
              <a:buFontTx/>
            </a:pPr>
            <a:r>
              <a:rPr lang="zh-CN" altLang="en-US" dirty="0">
                <a:solidFill>
                  <a:schemeClr val="tx1">
                    <a:lumMod val="85000"/>
                    <a:lumOff val="15000"/>
                  </a:schemeClr>
                </a:solidFill>
                <a:cs typeface="+mn-ea"/>
              </a:rPr>
              <a:t>胎儿时期，右心室负荷大，左心室负荷小，新生儿期两心室厚度几乎相等。婴儿出生以后，左心室负荷明显增加，而肺循环阻力在生后明显下降，故左心室壁较右心室壁增长快。15岁时，儿童左心室室壁厚度增长至出生时的2.5倍，而右心室壁厚仅为出生时厚度的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409690" y="1134745"/>
            <a:ext cx="4356735" cy="366458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2"/>
            </p:custDataLst>
          </p:nvPr>
        </p:nvSpPr>
        <p:spPr>
          <a:xfrm>
            <a:off x="1326515" y="1134745"/>
            <a:ext cx="4471035" cy="3664585"/>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3"/>
            </p:custDataLst>
          </p:nvPr>
        </p:nvSpPr>
        <p:spPr>
          <a:xfrm>
            <a:off x="1498600" y="1310005"/>
            <a:ext cx="4093845"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（五） 血管特点</a:t>
            </a:r>
          </a:p>
          <a:p>
            <a:pPr indent="0" algn="just" fontAlgn="auto">
              <a:lnSpc>
                <a:spcPct val="160000"/>
              </a:lnSpc>
              <a:buClrTx/>
              <a:buSzTx/>
              <a:buFontTx/>
            </a:pPr>
            <a:r>
              <a:rPr lang="zh-CN" altLang="en-US" dirty="0">
                <a:solidFill>
                  <a:schemeClr val="tx1">
                    <a:lumMod val="75000"/>
                    <a:lumOff val="25000"/>
                  </a:schemeClr>
                </a:solidFill>
                <a:cs typeface="+mn-ea"/>
              </a:rPr>
              <a:t>成人的静脉内径较动脉大1倍，而儿童的动、静脉内径相差较小。在大血管方面，儿童10岁以前肺动脉内径较主动脉宽，青春期主动脉直径则开始超过肺动脉。血管壁的弹力纤维较少，至12岁时才达到成人水平。</a:t>
            </a:r>
          </a:p>
        </p:txBody>
      </p:sp>
      <p:sp>
        <p:nvSpPr>
          <p:cNvPr id="3" name="文本框 2"/>
          <p:cNvSpPr txBox="1"/>
          <p:nvPr>
            <p:custDataLst>
              <p:tags r:id="rId4"/>
            </p:custDataLst>
          </p:nvPr>
        </p:nvSpPr>
        <p:spPr>
          <a:xfrm>
            <a:off x="6603365" y="1310005"/>
            <a:ext cx="398907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（六） 心脏传导系统</a:t>
            </a:r>
          </a:p>
          <a:p>
            <a:pPr indent="0" algn="just" fontAlgn="auto">
              <a:lnSpc>
                <a:spcPct val="160000"/>
              </a:lnSpc>
              <a:buClrTx/>
              <a:buSzTx/>
              <a:buFontTx/>
            </a:pPr>
            <a:r>
              <a:rPr lang="zh-CN" altLang="en-US" dirty="0">
                <a:solidFill>
                  <a:schemeClr val="tx1">
                    <a:lumMod val="85000"/>
                    <a:lumOff val="15000"/>
                  </a:schemeClr>
                </a:solidFill>
                <a:cs typeface="+mn-ea"/>
              </a:rPr>
              <a:t>新生儿期窦房结起搏细胞原始，过渡细胞较少，房室结区相对较大。心房、心室之间可残留心肌细胞的连续。大约至1岁以后该系统发育成熟。</a:t>
            </a:r>
          </a:p>
        </p:txBody>
      </p:sp>
      <p:pic>
        <p:nvPicPr>
          <p:cNvPr id="2" name="图片 1"/>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4853517" y="3640952"/>
            <a:ext cx="3952606" cy="29642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0"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16" name="文本框 15"/>
          <p:cNvSpPr txBox="1"/>
          <p:nvPr/>
        </p:nvSpPr>
        <p:spPr>
          <a:xfrm>
            <a:off x="4947920" y="1772920"/>
            <a:ext cx="6409690" cy="330454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微软雅黑" panose="020B0503020204020204" charset="-122"/>
                <a:ea typeface="微软雅黑" panose="020B0503020204020204" charset="-122"/>
                <a:cs typeface="微软雅黑" panose="020B0503020204020204" charset="-122"/>
                <a:sym typeface="+mn-lt"/>
              </a:rPr>
              <a:t>第三章</a:t>
            </a:r>
            <a:endParaRPr lang="en-US" altLang="zh-CN" sz="6000" b="1" dirty="0">
              <a:solidFill>
                <a:srgbClr val="DC7C2A"/>
              </a:solidFill>
              <a:latin typeface="微软雅黑" panose="020B0503020204020204" charset="-122"/>
              <a:ea typeface="微软雅黑" panose="020B0503020204020204" charset="-122"/>
              <a:cs typeface="微软雅黑" panose="020B0503020204020204" charset="-122"/>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微软雅黑" panose="020B0503020204020204" charset="-122"/>
                <a:ea typeface="微软雅黑" panose="020B0503020204020204" charset="-122"/>
                <a:cs typeface="微软雅黑" panose="020B0503020204020204" charset="-122"/>
                <a:sym typeface="+mn-lt"/>
              </a:rPr>
              <a:t> </a:t>
            </a:r>
            <a:r>
              <a:rPr sz="5400" b="1" dirty="0">
                <a:solidFill>
                  <a:srgbClr val="DC7C2A"/>
                </a:solidFill>
                <a:latin typeface="微软雅黑" panose="020B0503020204020204" charset="-122"/>
                <a:ea typeface="微软雅黑" panose="020B0503020204020204" charset="-122"/>
                <a:cs typeface="微软雅黑" panose="020B0503020204020204" charset="-122"/>
                <a:sym typeface="+mn-lt"/>
              </a:rPr>
              <a:t>呼吸、循环和血液系统与生命体征</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1689100" y="1544589"/>
            <a:ext cx="55016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custDataLst>
              <p:tags r:id="rId2"/>
            </p:custDataLst>
          </p:nvPr>
        </p:nvSpPr>
        <p:spPr>
          <a:xfrm>
            <a:off x="1837055" y="1029970"/>
            <a:ext cx="5311140" cy="445135"/>
          </a:xfrm>
          <a:prstGeom prst="rect">
            <a:avLst/>
          </a:prstGeom>
          <a:noFill/>
        </p:spPr>
        <p:txBody>
          <a:bodyPr wrap="square">
            <a:spAutoFit/>
          </a:bodyPr>
          <a:lstStyle/>
          <a:p>
            <a:pPr algn="l"/>
            <a:r>
              <a:rPr lang="zh-CN" altLang="en-US" sz="2300" b="1" dirty="0">
                <a:solidFill>
                  <a:srgbClr val="E18C47"/>
                </a:solidFill>
                <a:cs typeface="+mn-ea"/>
                <a:sym typeface="+mn-lt"/>
              </a:rPr>
              <a:t>二、 婴幼儿循环系统疾病常用检查方法</a:t>
            </a:r>
          </a:p>
        </p:txBody>
      </p:sp>
      <p:sp>
        <p:nvSpPr>
          <p:cNvPr id="37" name="任意多边形: 形状 7"/>
          <p:cNvSpPr/>
          <p:nvPr>
            <p:custDataLst>
              <p:tags r:id="rId3"/>
            </p:custDataLst>
          </p:nvPr>
        </p:nvSpPr>
        <p:spPr>
          <a:xfrm>
            <a:off x="1600200" y="2159000"/>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经皮脉搏血氧饱和度测定</a:t>
            </a:r>
          </a:p>
        </p:txBody>
      </p:sp>
      <p:sp>
        <p:nvSpPr>
          <p:cNvPr id="38" name="任意多边形: 形状 7"/>
          <p:cNvSpPr/>
          <p:nvPr>
            <p:custDataLst>
              <p:tags r:id="rId4"/>
            </p:custDataLst>
          </p:nvPr>
        </p:nvSpPr>
        <p:spPr>
          <a:xfrm rot="5400000">
            <a:off x="1350328" y="2078355"/>
            <a:ext cx="560070" cy="716915"/>
          </a:xfrm>
          <a:prstGeom prst="round2SameRect">
            <a:avLst>
              <a:gd name="adj1" fmla="val 50000"/>
              <a:gd name="adj2" fmla="val 0"/>
            </a:avLst>
          </a:prstGeom>
          <a:solidFill>
            <a:srgbClr val="74C8C7"/>
          </a:solidFill>
          <a:ln>
            <a:solidFill>
              <a:srgbClr val="74C8C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39" name="文本框 38"/>
          <p:cNvSpPr txBox="1"/>
          <p:nvPr>
            <p:custDataLst>
              <p:tags r:id="rId5"/>
            </p:custDataLst>
          </p:nvPr>
        </p:nvSpPr>
        <p:spPr>
          <a:xfrm>
            <a:off x="1394460" y="2256790"/>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01</a:t>
            </a:r>
          </a:p>
        </p:txBody>
      </p:sp>
      <p:sp>
        <p:nvSpPr>
          <p:cNvPr id="40" name="任意多边形: 形状 8"/>
          <p:cNvSpPr/>
          <p:nvPr>
            <p:custDataLst>
              <p:tags r:id="rId6"/>
            </p:custDataLst>
          </p:nvPr>
        </p:nvSpPr>
        <p:spPr>
          <a:xfrm>
            <a:off x="1600200" y="2825115"/>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普通X线检查</a:t>
            </a:r>
          </a:p>
        </p:txBody>
      </p:sp>
      <p:sp>
        <p:nvSpPr>
          <p:cNvPr id="41" name="任意多边形: 形状 7"/>
          <p:cNvSpPr/>
          <p:nvPr>
            <p:custDataLst>
              <p:tags r:id="rId7"/>
            </p:custDataLst>
          </p:nvPr>
        </p:nvSpPr>
        <p:spPr>
          <a:xfrm rot="5400000">
            <a:off x="1350328" y="2746375"/>
            <a:ext cx="560070" cy="716915"/>
          </a:xfrm>
          <a:prstGeom prst="round2SameRect">
            <a:avLst>
              <a:gd name="adj1" fmla="val 50000"/>
              <a:gd name="adj2" fmla="val 0"/>
            </a:avLst>
          </a:prstGeom>
          <a:solidFill>
            <a:srgbClr val="F39D57"/>
          </a:solidFill>
          <a:ln>
            <a:solidFill>
              <a:srgbClr val="F39D5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42" name="文本框 41"/>
          <p:cNvSpPr txBox="1"/>
          <p:nvPr>
            <p:custDataLst>
              <p:tags r:id="rId8"/>
            </p:custDataLst>
          </p:nvPr>
        </p:nvSpPr>
        <p:spPr>
          <a:xfrm>
            <a:off x="1394460" y="2922905"/>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02</a:t>
            </a:r>
          </a:p>
        </p:txBody>
      </p:sp>
      <p:sp>
        <p:nvSpPr>
          <p:cNvPr id="43" name="任意多边形: 形状 9"/>
          <p:cNvSpPr/>
          <p:nvPr>
            <p:custDataLst>
              <p:tags r:id="rId9"/>
            </p:custDataLst>
          </p:nvPr>
        </p:nvSpPr>
        <p:spPr>
          <a:xfrm>
            <a:off x="1600835" y="3491230"/>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心电图检查</a:t>
            </a:r>
          </a:p>
        </p:txBody>
      </p:sp>
      <p:sp>
        <p:nvSpPr>
          <p:cNvPr id="44" name="任意多边形: 形状 7"/>
          <p:cNvSpPr/>
          <p:nvPr>
            <p:custDataLst>
              <p:tags r:id="rId10"/>
            </p:custDataLst>
          </p:nvPr>
        </p:nvSpPr>
        <p:spPr>
          <a:xfrm rot="5400000">
            <a:off x="1350328" y="3412490"/>
            <a:ext cx="560070" cy="716915"/>
          </a:xfrm>
          <a:prstGeom prst="round2SameRect">
            <a:avLst>
              <a:gd name="adj1" fmla="val 50000"/>
              <a:gd name="adj2" fmla="val 0"/>
            </a:avLst>
          </a:prstGeom>
          <a:solidFill>
            <a:srgbClr val="74C8C7"/>
          </a:solidFill>
          <a:ln>
            <a:solidFill>
              <a:srgbClr val="74C8C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45" name="文本框 44"/>
          <p:cNvSpPr txBox="1"/>
          <p:nvPr>
            <p:custDataLst>
              <p:tags r:id="rId11"/>
            </p:custDataLst>
          </p:nvPr>
        </p:nvSpPr>
        <p:spPr>
          <a:xfrm>
            <a:off x="1394460" y="3589020"/>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03</a:t>
            </a:r>
          </a:p>
        </p:txBody>
      </p:sp>
      <p:sp>
        <p:nvSpPr>
          <p:cNvPr id="46" name="任意多边形: 形状 10"/>
          <p:cNvSpPr/>
          <p:nvPr>
            <p:custDataLst>
              <p:tags r:id="rId12"/>
            </p:custDataLst>
          </p:nvPr>
        </p:nvSpPr>
        <p:spPr>
          <a:xfrm>
            <a:off x="1601470" y="4157345"/>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超声心动图检查</a:t>
            </a:r>
          </a:p>
        </p:txBody>
      </p:sp>
      <p:sp>
        <p:nvSpPr>
          <p:cNvPr id="47" name="任意多边形: 形状 7"/>
          <p:cNvSpPr/>
          <p:nvPr>
            <p:custDataLst>
              <p:tags r:id="rId13"/>
            </p:custDataLst>
          </p:nvPr>
        </p:nvSpPr>
        <p:spPr>
          <a:xfrm rot="5400000">
            <a:off x="1350328" y="4078605"/>
            <a:ext cx="560070" cy="716915"/>
          </a:xfrm>
          <a:prstGeom prst="round2SameRect">
            <a:avLst>
              <a:gd name="adj1" fmla="val 50000"/>
              <a:gd name="adj2" fmla="val 0"/>
            </a:avLst>
          </a:prstGeom>
          <a:solidFill>
            <a:srgbClr val="F39D57"/>
          </a:solidFill>
          <a:ln>
            <a:solidFill>
              <a:srgbClr val="F39D5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48" name="文本框 47"/>
          <p:cNvSpPr txBox="1"/>
          <p:nvPr>
            <p:custDataLst>
              <p:tags r:id="rId14"/>
            </p:custDataLst>
          </p:nvPr>
        </p:nvSpPr>
        <p:spPr>
          <a:xfrm>
            <a:off x="1394460" y="4255135"/>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04</a:t>
            </a:r>
          </a:p>
        </p:txBody>
      </p:sp>
      <p:sp>
        <p:nvSpPr>
          <p:cNvPr id="49" name="任意多边形: 形状 11"/>
          <p:cNvSpPr/>
          <p:nvPr>
            <p:custDataLst>
              <p:tags r:id="rId15"/>
            </p:custDataLst>
          </p:nvPr>
        </p:nvSpPr>
        <p:spPr>
          <a:xfrm>
            <a:off x="1602105" y="4823460"/>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心导管检查</a:t>
            </a:r>
          </a:p>
        </p:txBody>
      </p:sp>
      <p:sp>
        <p:nvSpPr>
          <p:cNvPr id="50" name="任意多边形: 形状 7"/>
          <p:cNvSpPr/>
          <p:nvPr>
            <p:custDataLst>
              <p:tags r:id="rId16"/>
            </p:custDataLst>
          </p:nvPr>
        </p:nvSpPr>
        <p:spPr>
          <a:xfrm rot="5400000">
            <a:off x="1350328" y="4744720"/>
            <a:ext cx="560070" cy="716915"/>
          </a:xfrm>
          <a:prstGeom prst="round2SameRect">
            <a:avLst>
              <a:gd name="adj1" fmla="val 50000"/>
              <a:gd name="adj2" fmla="val 0"/>
            </a:avLst>
          </a:prstGeom>
          <a:solidFill>
            <a:srgbClr val="74C8C7"/>
          </a:solidFill>
          <a:ln>
            <a:solidFill>
              <a:srgbClr val="74C8C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51" name="文本框 50"/>
          <p:cNvSpPr txBox="1"/>
          <p:nvPr>
            <p:custDataLst>
              <p:tags r:id="rId17"/>
            </p:custDataLst>
          </p:nvPr>
        </p:nvSpPr>
        <p:spPr>
          <a:xfrm>
            <a:off x="1394460" y="4921250"/>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05</a:t>
            </a:r>
          </a:p>
        </p:txBody>
      </p:sp>
      <p:sp>
        <p:nvSpPr>
          <p:cNvPr id="52" name="任意多边形: 形状 7"/>
          <p:cNvSpPr/>
          <p:nvPr>
            <p:custDataLst>
              <p:tags r:id="rId18"/>
            </p:custDataLst>
          </p:nvPr>
        </p:nvSpPr>
        <p:spPr>
          <a:xfrm>
            <a:off x="6842125" y="2162810"/>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心血管造影</a:t>
            </a:r>
          </a:p>
        </p:txBody>
      </p:sp>
      <p:sp>
        <p:nvSpPr>
          <p:cNvPr id="53" name="任意多边形: 形状 7"/>
          <p:cNvSpPr/>
          <p:nvPr>
            <p:custDataLst>
              <p:tags r:id="rId19"/>
            </p:custDataLst>
          </p:nvPr>
        </p:nvSpPr>
        <p:spPr>
          <a:xfrm rot="5400000">
            <a:off x="6592253" y="2082165"/>
            <a:ext cx="560070" cy="716915"/>
          </a:xfrm>
          <a:prstGeom prst="round2SameRect">
            <a:avLst>
              <a:gd name="adj1" fmla="val 50000"/>
              <a:gd name="adj2" fmla="val 0"/>
            </a:avLst>
          </a:prstGeom>
          <a:solidFill>
            <a:srgbClr val="74C8C7"/>
          </a:solidFill>
          <a:ln>
            <a:solidFill>
              <a:srgbClr val="74C8C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54" name="文本框 53"/>
          <p:cNvSpPr txBox="1"/>
          <p:nvPr>
            <p:custDataLst>
              <p:tags r:id="rId20"/>
            </p:custDataLst>
          </p:nvPr>
        </p:nvSpPr>
        <p:spPr>
          <a:xfrm>
            <a:off x="6636385" y="2260600"/>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06</a:t>
            </a:r>
          </a:p>
        </p:txBody>
      </p:sp>
      <p:sp>
        <p:nvSpPr>
          <p:cNvPr id="55" name="任意多边形: 形状 8"/>
          <p:cNvSpPr/>
          <p:nvPr>
            <p:custDataLst>
              <p:tags r:id="rId21"/>
            </p:custDataLst>
          </p:nvPr>
        </p:nvSpPr>
        <p:spPr>
          <a:xfrm>
            <a:off x="6842125" y="2828925"/>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磁共振成像</a:t>
            </a:r>
          </a:p>
        </p:txBody>
      </p:sp>
      <p:sp>
        <p:nvSpPr>
          <p:cNvPr id="56" name="任意多边形: 形状 7"/>
          <p:cNvSpPr/>
          <p:nvPr>
            <p:custDataLst>
              <p:tags r:id="rId22"/>
            </p:custDataLst>
          </p:nvPr>
        </p:nvSpPr>
        <p:spPr>
          <a:xfrm rot="5400000">
            <a:off x="6592253" y="2750185"/>
            <a:ext cx="560070" cy="716915"/>
          </a:xfrm>
          <a:prstGeom prst="round2SameRect">
            <a:avLst>
              <a:gd name="adj1" fmla="val 50000"/>
              <a:gd name="adj2" fmla="val 0"/>
            </a:avLst>
          </a:prstGeom>
          <a:solidFill>
            <a:srgbClr val="F39D57"/>
          </a:solidFill>
          <a:ln>
            <a:solidFill>
              <a:srgbClr val="F39D5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57" name="文本框 56"/>
          <p:cNvSpPr txBox="1"/>
          <p:nvPr>
            <p:custDataLst>
              <p:tags r:id="rId23"/>
            </p:custDataLst>
          </p:nvPr>
        </p:nvSpPr>
        <p:spPr>
          <a:xfrm>
            <a:off x="6636385" y="2926715"/>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07</a:t>
            </a:r>
          </a:p>
        </p:txBody>
      </p:sp>
      <p:sp>
        <p:nvSpPr>
          <p:cNvPr id="58" name="任意多边形: 形状 9"/>
          <p:cNvSpPr/>
          <p:nvPr>
            <p:custDataLst>
              <p:tags r:id="rId24"/>
            </p:custDataLst>
          </p:nvPr>
        </p:nvSpPr>
        <p:spPr>
          <a:xfrm>
            <a:off x="6842760" y="3495040"/>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计算机断层扫描</a:t>
            </a:r>
          </a:p>
        </p:txBody>
      </p:sp>
      <p:sp>
        <p:nvSpPr>
          <p:cNvPr id="59" name="任意多边形: 形状 7"/>
          <p:cNvSpPr/>
          <p:nvPr>
            <p:custDataLst>
              <p:tags r:id="rId25"/>
            </p:custDataLst>
          </p:nvPr>
        </p:nvSpPr>
        <p:spPr>
          <a:xfrm rot="5400000">
            <a:off x="6592253" y="3416300"/>
            <a:ext cx="560070" cy="716915"/>
          </a:xfrm>
          <a:prstGeom prst="round2SameRect">
            <a:avLst>
              <a:gd name="adj1" fmla="val 50000"/>
              <a:gd name="adj2" fmla="val 0"/>
            </a:avLst>
          </a:prstGeom>
          <a:solidFill>
            <a:srgbClr val="74C8C7"/>
          </a:solidFill>
          <a:ln>
            <a:solidFill>
              <a:srgbClr val="74C8C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60" name="文本框 59"/>
          <p:cNvSpPr txBox="1"/>
          <p:nvPr>
            <p:custDataLst>
              <p:tags r:id="rId26"/>
            </p:custDataLst>
          </p:nvPr>
        </p:nvSpPr>
        <p:spPr>
          <a:xfrm>
            <a:off x="6636385" y="3592830"/>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08</a:t>
            </a:r>
          </a:p>
        </p:txBody>
      </p:sp>
      <p:sp>
        <p:nvSpPr>
          <p:cNvPr id="61" name="任意多边形: 形状 10"/>
          <p:cNvSpPr/>
          <p:nvPr>
            <p:custDataLst>
              <p:tags r:id="rId27"/>
            </p:custDataLst>
          </p:nvPr>
        </p:nvSpPr>
        <p:spPr>
          <a:xfrm>
            <a:off x="6843395" y="4161155"/>
            <a:ext cx="4031615" cy="558165"/>
          </a:xfrm>
          <a:prstGeom prst="roundRect">
            <a:avLst/>
          </a:prstGeom>
          <a:noFill/>
          <a:ln>
            <a:gradFill>
              <a:gsLst>
                <a:gs pos="0">
                  <a:srgbClr val="089F8C">
                    <a:alpha val="0"/>
                  </a:srgbClr>
                </a:gs>
                <a:gs pos="100000">
                  <a:srgbClr val="74C8C7"/>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720090" lvl="0" indent="0" algn="l" defTabSz="444500" fontAlgn="auto">
              <a:lnSpc>
                <a:spcPct val="90000"/>
              </a:lnSpc>
              <a:spcBef>
                <a:spcPct val="0"/>
              </a:spcBef>
              <a:spcAft>
                <a:spcPts val="0"/>
              </a:spcAft>
              <a:buNone/>
            </a:pPr>
            <a:r>
              <a:rPr lang="zh-CN" sz="2000" kern="1200">
                <a:solidFill>
                  <a:schemeClr val="tx1">
                    <a:lumMod val="75000"/>
                    <a:lumOff val="25000"/>
                  </a:schemeClr>
                </a:solidFill>
                <a:latin typeface="汉仪旗黑-55简" panose="00020600040101010101" charset="-128"/>
                <a:ea typeface="汉仪旗黑-55简" panose="00020600040101010101" charset="-128"/>
              </a:rPr>
              <a:t>放射性核素心血管显像</a:t>
            </a:r>
          </a:p>
        </p:txBody>
      </p:sp>
      <p:sp>
        <p:nvSpPr>
          <p:cNvPr id="62" name="任意多边形: 形状 7"/>
          <p:cNvSpPr/>
          <p:nvPr>
            <p:custDataLst>
              <p:tags r:id="rId28"/>
            </p:custDataLst>
          </p:nvPr>
        </p:nvSpPr>
        <p:spPr>
          <a:xfrm rot="5400000">
            <a:off x="6592253" y="4082415"/>
            <a:ext cx="560070" cy="716915"/>
          </a:xfrm>
          <a:prstGeom prst="round2SameRect">
            <a:avLst>
              <a:gd name="adj1" fmla="val 50000"/>
              <a:gd name="adj2" fmla="val 0"/>
            </a:avLst>
          </a:prstGeom>
          <a:solidFill>
            <a:srgbClr val="F39D57"/>
          </a:solidFill>
          <a:ln>
            <a:solidFill>
              <a:srgbClr val="F39D57"/>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l" defTabSz="444500" fontAlgn="auto">
              <a:lnSpc>
                <a:spcPct val="90000"/>
              </a:lnSpc>
              <a:spcBef>
                <a:spcPct val="0"/>
              </a:spcBef>
              <a:spcAft>
                <a:spcPts val="0"/>
              </a:spcAft>
              <a:buNone/>
            </a:pPr>
            <a:endParaRPr lang="zh-CN" kern="1200">
              <a:solidFill>
                <a:schemeClr val="tx1">
                  <a:lumMod val="75000"/>
                  <a:lumOff val="25000"/>
                </a:schemeClr>
              </a:solidFill>
              <a:latin typeface="汉仪旗黑-55简" panose="00020600040101010101" charset="-128"/>
              <a:ea typeface="汉仪旗黑-55简" panose="00020600040101010101" charset="-128"/>
            </a:endParaRPr>
          </a:p>
        </p:txBody>
      </p:sp>
      <p:sp>
        <p:nvSpPr>
          <p:cNvPr id="63" name="文本框 62"/>
          <p:cNvSpPr txBox="1"/>
          <p:nvPr>
            <p:custDataLst>
              <p:tags r:id="rId29"/>
            </p:custDataLst>
          </p:nvPr>
        </p:nvSpPr>
        <p:spPr>
          <a:xfrm>
            <a:off x="6636385" y="4258945"/>
            <a:ext cx="471805" cy="337185"/>
          </a:xfrm>
          <a:prstGeom prst="rect">
            <a:avLst/>
          </a:prstGeom>
          <a:noFill/>
        </p:spPr>
        <p:txBody>
          <a:bodyPr wrap="square" rtlCol="0" anchor="t">
            <a:spAutoFit/>
          </a:bodyPr>
          <a:lstStyle/>
          <a:p>
            <a:pPr algn="ctr"/>
            <a:r>
              <a:rPr lang="en-US" altLang="zh-CN" sz="1600">
                <a:solidFill>
                  <a:schemeClr val="bg1"/>
                </a:solidFill>
                <a:latin typeface="微软雅黑" panose="020B0503020204020204" charset="-122"/>
                <a:ea typeface="微软雅黑" panose="020B0503020204020204" charset="-122"/>
                <a:cs typeface="微软雅黑" panose="020B0503020204020204" charset="-122"/>
                <a:sym typeface="+mn-ea"/>
              </a:rPr>
              <a:t>09</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1689100" y="1544589"/>
            <a:ext cx="38157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custDataLst>
              <p:tags r:id="rId2"/>
            </p:custDataLst>
          </p:nvPr>
        </p:nvSpPr>
        <p:spPr>
          <a:xfrm>
            <a:off x="1837055" y="1029970"/>
            <a:ext cx="3529965" cy="445135"/>
          </a:xfrm>
          <a:prstGeom prst="rect">
            <a:avLst/>
          </a:prstGeom>
          <a:noFill/>
        </p:spPr>
        <p:txBody>
          <a:bodyPr wrap="square">
            <a:spAutoFit/>
          </a:bodyPr>
          <a:lstStyle/>
          <a:p>
            <a:pPr algn="l"/>
            <a:r>
              <a:rPr lang="zh-CN" altLang="en-US" sz="2300" b="1" dirty="0">
                <a:solidFill>
                  <a:srgbClr val="E18C47"/>
                </a:solidFill>
                <a:cs typeface="+mn-ea"/>
                <a:sym typeface="+mn-lt"/>
              </a:rPr>
              <a:t>三、 生长发育与年龄特点</a:t>
            </a:r>
          </a:p>
        </p:txBody>
      </p:sp>
      <p:sp>
        <p:nvSpPr>
          <p:cNvPr id="14" name="文本框 13"/>
          <p:cNvSpPr txBox="1"/>
          <p:nvPr>
            <p:custDataLst>
              <p:tags r:id="rId3"/>
            </p:custDataLst>
          </p:nvPr>
        </p:nvSpPr>
        <p:spPr>
          <a:xfrm>
            <a:off x="1151255" y="168719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出生前后循环变化</a:t>
            </a:r>
          </a:p>
        </p:txBody>
      </p:sp>
      <p:sp>
        <p:nvSpPr>
          <p:cNvPr id="17" name="矩形 16"/>
          <p:cNvSpPr/>
          <p:nvPr>
            <p:custDataLst>
              <p:tags r:id="rId4"/>
            </p:custDataLst>
          </p:nvPr>
        </p:nvSpPr>
        <p:spPr>
          <a:xfrm>
            <a:off x="1005840" y="2574925"/>
            <a:ext cx="10151110" cy="3129915"/>
          </a:xfrm>
          <a:prstGeom prst="rect">
            <a:avLst/>
          </a:prstGeom>
          <a:solidFill>
            <a:schemeClr val="bg1"/>
          </a:solidFill>
          <a:ln>
            <a:noFill/>
          </a:ln>
          <a:effectLst>
            <a:outerShdw blurRad="254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82" charset="2"/>
              <a:cs typeface="+mn-cs"/>
            </a:endParaRPr>
          </a:p>
        </p:txBody>
      </p:sp>
      <p:sp>
        <p:nvSpPr>
          <p:cNvPr id="3" name="文本框 2"/>
          <p:cNvSpPr txBox="1"/>
          <p:nvPr>
            <p:custDataLst>
              <p:tags r:id="rId5"/>
            </p:custDataLst>
          </p:nvPr>
        </p:nvSpPr>
        <p:spPr>
          <a:xfrm>
            <a:off x="1456055" y="2794000"/>
            <a:ext cx="922020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胎儿时期的营养代谢和气体交换是通过脐血管连接胎盘与母体之间以弥散方式完成的。婴儿出生后脐血管被阻断，呼吸建立，肺循环压力下降，从右心经肺动脉流入肺脏的血液增多，左心房压增高。当左心房压力超过右心房时，卵圆孔先在功能上关闭，到出生后第5—7个月，解剖上大多闭合。足月儿约80%在生后10—15小时形成功能性关闭。</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934720"/>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心率随年龄增长减慢</a:t>
            </a:r>
          </a:p>
        </p:txBody>
      </p:sp>
      <p:sp>
        <p:nvSpPr>
          <p:cNvPr id="17" name="矩形 16"/>
          <p:cNvSpPr/>
          <p:nvPr>
            <p:custDataLst>
              <p:tags r:id="rId2"/>
            </p:custDataLst>
          </p:nvPr>
        </p:nvSpPr>
        <p:spPr>
          <a:xfrm>
            <a:off x="1005840" y="1955800"/>
            <a:ext cx="10151110" cy="2636520"/>
          </a:xfrm>
          <a:prstGeom prst="rect">
            <a:avLst/>
          </a:prstGeom>
          <a:solidFill>
            <a:schemeClr val="bg1"/>
          </a:solidFill>
          <a:ln>
            <a:noFill/>
          </a:ln>
          <a:effectLst>
            <a:outerShdw blurRad="254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82" charset="2"/>
              <a:cs typeface="+mn-cs"/>
            </a:endParaRPr>
          </a:p>
        </p:txBody>
      </p:sp>
      <p:sp>
        <p:nvSpPr>
          <p:cNvPr id="3" name="文本框 2"/>
          <p:cNvSpPr txBox="1"/>
          <p:nvPr>
            <p:custDataLst>
              <p:tags r:id="rId3"/>
            </p:custDataLst>
          </p:nvPr>
        </p:nvSpPr>
        <p:spPr>
          <a:xfrm>
            <a:off x="1456055" y="2174875"/>
            <a:ext cx="9220200"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年龄愈小，代谢水平相对较高，心率愈快，血流速度也愈快。</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婴儿血液循环时间平均需12秒，学龄前期需15秒，年长儿童则需18—20秒。儿童每分钟心脏输出量相对成人较大，新生儿约400—500毫升/千克·分钟，婴儿约180—240毫升/千克·分钟。</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血液系统</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flipH="1">
            <a:off x="352424" y="2857501"/>
            <a:ext cx="4000499" cy="4000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52825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5006975" cy="445135"/>
          </a:xfrm>
          <a:prstGeom prst="rect">
            <a:avLst/>
          </a:prstGeom>
          <a:noFill/>
        </p:spPr>
        <p:txBody>
          <a:bodyPr wrap="square">
            <a:spAutoFit/>
          </a:bodyPr>
          <a:lstStyle/>
          <a:p>
            <a:pPr algn="l"/>
            <a:r>
              <a:rPr lang="zh-CN" altLang="en-US" sz="2300" b="1" dirty="0">
                <a:solidFill>
                  <a:srgbClr val="E18C47"/>
                </a:solidFill>
                <a:cs typeface="+mn-ea"/>
                <a:sym typeface="+mn-lt"/>
              </a:rPr>
              <a:t>一、 婴幼儿血液系统解剖、生理特点</a:t>
            </a:r>
          </a:p>
        </p:txBody>
      </p:sp>
      <p:sp>
        <p:nvSpPr>
          <p:cNvPr id="8" name="îšḻíḍê"/>
          <p:cNvSpPr/>
          <p:nvPr>
            <p:custDataLst>
              <p:tags r:id="rId1"/>
            </p:custDataLst>
          </p:nvPr>
        </p:nvSpPr>
        <p:spPr>
          <a:xfrm>
            <a:off x="2210435" y="2749550"/>
            <a:ext cx="35471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2"/>
            </p:custDataLst>
          </p:nvPr>
        </p:nvSpPr>
        <p:spPr>
          <a:xfrm>
            <a:off x="2289696" y="280792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3"/>
            </p:custDataLst>
          </p:nvPr>
        </p:nvSpPr>
        <p:spPr>
          <a:xfrm>
            <a:off x="2210435" y="3637280"/>
            <a:ext cx="35477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4"/>
            </p:custDataLst>
          </p:nvPr>
        </p:nvSpPr>
        <p:spPr>
          <a:xfrm>
            <a:off x="2289696" y="369594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5"/>
            </p:custDataLst>
          </p:nvPr>
        </p:nvSpPr>
        <p:spPr>
          <a:xfrm>
            <a:off x="2210435" y="4525645"/>
            <a:ext cx="35471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6"/>
            </p:custDataLst>
          </p:nvPr>
        </p:nvSpPr>
        <p:spPr>
          <a:xfrm>
            <a:off x="2289696" y="458396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7"/>
            </p:custDataLst>
          </p:nvPr>
        </p:nvSpPr>
        <p:spPr>
          <a:xfrm>
            <a:off x="3011170" y="2698115"/>
            <a:ext cx="274637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中胚叶造血期</a:t>
            </a:r>
          </a:p>
        </p:txBody>
      </p:sp>
      <p:sp>
        <p:nvSpPr>
          <p:cNvPr id="38" name="矩形 37"/>
          <p:cNvSpPr/>
          <p:nvPr>
            <p:custDataLst>
              <p:tags r:id="rId8"/>
            </p:custDataLst>
          </p:nvPr>
        </p:nvSpPr>
        <p:spPr>
          <a:xfrm>
            <a:off x="3011170" y="3570605"/>
            <a:ext cx="24993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肝脾造血期</a:t>
            </a:r>
          </a:p>
        </p:txBody>
      </p:sp>
      <p:sp>
        <p:nvSpPr>
          <p:cNvPr id="39" name="矩形 38"/>
          <p:cNvSpPr/>
          <p:nvPr>
            <p:custDataLst>
              <p:tags r:id="rId9"/>
            </p:custDataLst>
          </p:nvPr>
        </p:nvSpPr>
        <p:spPr>
          <a:xfrm>
            <a:off x="3011170" y="4455160"/>
            <a:ext cx="240284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骨髓造血期</a:t>
            </a:r>
          </a:p>
        </p:txBody>
      </p:sp>
      <p:sp>
        <p:nvSpPr>
          <p:cNvPr id="14" name="文本框 13"/>
          <p:cNvSpPr txBox="1"/>
          <p:nvPr>
            <p:custDataLst>
              <p:tags r:id="rId10"/>
            </p:custDataLst>
          </p:nvPr>
        </p:nvSpPr>
        <p:spPr>
          <a:xfrm>
            <a:off x="1151255" y="168719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胎儿期</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îšḻíḍê"/>
          <p:cNvSpPr/>
          <p:nvPr>
            <p:custDataLst>
              <p:tags r:id="rId1"/>
            </p:custDataLst>
          </p:nvPr>
        </p:nvSpPr>
        <p:spPr>
          <a:xfrm>
            <a:off x="2210435" y="2092960"/>
            <a:ext cx="35471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2"/>
            </p:custDataLst>
          </p:nvPr>
        </p:nvSpPr>
        <p:spPr>
          <a:xfrm>
            <a:off x="2289696" y="215133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3"/>
            </p:custDataLst>
          </p:nvPr>
        </p:nvSpPr>
        <p:spPr>
          <a:xfrm>
            <a:off x="2210435" y="2980690"/>
            <a:ext cx="35477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4"/>
            </p:custDataLst>
          </p:nvPr>
        </p:nvSpPr>
        <p:spPr>
          <a:xfrm>
            <a:off x="2289696" y="303935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5"/>
            </p:custDataLst>
          </p:nvPr>
        </p:nvSpPr>
        <p:spPr>
          <a:xfrm>
            <a:off x="2210435" y="3869055"/>
            <a:ext cx="35471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6"/>
            </p:custDataLst>
          </p:nvPr>
        </p:nvSpPr>
        <p:spPr>
          <a:xfrm>
            <a:off x="2289696" y="39273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7"/>
            </p:custDataLst>
          </p:nvPr>
        </p:nvSpPr>
        <p:spPr>
          <a:xfrm>
            <a:off x="3011170" y="2041525"/>
            <a:ext cx="274637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骨髓造血</a:t>
            </a:r>
          </a:p>
        </p:txBody>
      </p:sp>
      <p:sp>
        <p:nvSpPr>
          <p:cNvPr id="38" name="矩形 37"/>
          <p:cNvSpPr/>
          <p:nvPr>
            <p:custDataLst>
              <p:tags r:id="rId8"/>
            </p:custDataLst>
          </p:nvPr>
        </p:nvSpPr>
        <p:spPr>
          <a:xfrm>
            <a:off x="3011170" y="2914015"/>
            <a:ext cx="24993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淋巴器官造血</a:t>
            </a:r>
          </a:p>
        </p:txBody>
      </p:sp>
      <p:sp>
        <p:nvSpPr>
          <p:cNvPr id="39" name="矩形 38"/>
          <p:cNvSpPr/>
          <p:nvPr>
            <p:custDataLst>
              <p:tags r:id="rId9"/>
            </p:custDataLst>
          </p:nvPr>
        </p:nvSpPr>
        <p:spPr>
          <a:xfrm>
            <a:off x="3011170" y="3798570"/>
            <a:ext cx="240284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单核—吞噬细胞系统</a:t>
            </a:r>
          </a:p>
        </p:txBody>
      </p:sp>
      <p:sp>
        <p:nvSpPr>
          <p:cNvPr id="14" name="文本框 13"/>
          <p:cNvSpPr txBox="1"/>
          <p:nvPr>
            <p:custDataLst>
              <p:tags r:id="rId10"/>
            </p:custDataLst>
          </p:nvPr>
        </p:nvSpPr>
        <p:spPr>
          <a:xfrm>
            <a:off x="1151255" y="103060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出生后造血</a:t>
            </a:r>
          </a:p>
        </p:txBody>
      </p:sp>
      <p:sp>
        <p:nvSpPr>
          <p:cNvPr id="2" name="íṥļiḑe"/>
          <p:cNvSpPr/>
          <p:nvPr>
            <p:custDataLst>
              <p:tags r:id="rId11"/>
            </p:custDataLst>
          </p:nvPr>
        </p:nvSpPr>
        <p:spPr>
          <a:xfrm>
            <a:off x="2209800" y="4815840"/>
            <a:ext cx="35477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3" name="îṧļîḑe"/>
          <p:cNvSpPr/>
          <p:nvPr>
            <p:custDataLst>
              <p:tags r:id="rId12"/>
            </p:custDataLst>
          </p:nvPr>
        </p:nvSpPr>
        <p:spPr>
          <a:xfrm>
            <a:off x="2289061" y="487450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4" name="矩形 3"/>
          <p:cNvSpPr/>
          <p:nvPr>
            <p:custDataLst>
              <p:tags r:id="rId13"/>
            </p:custDataLst>
          </p:nvPr>
        </p:nvSpPr>
        <p:spPr>
          <a:xfrm>
            <a:off x="3010535" y="4749165"/>
            <a:ext cx="24993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骨髓外造血</a:t>
            </a:r>
          </a:p>
        </p:txBody>
      </p:sp>
      <p:pic>
        <p:nvPicPr>
          <p:cNvPr id="5" name="图片 4"/>
          <p:cNvPicPr>
            <a:picLocks noChangeAspect="1"/>
          </p:cNvPicPr>
          <p:nvPr>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6806142" y="2041387"/>
            <a:ext cx="3952606" cy="29642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55302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5387975" cy="445135"/>
          </a:xfrm>
          <a:prstGeom prst="rect">
            <a:avLst/>
          </a:prstGeom>
          <a:noFill/>
        </p:spPr>
        <p:txBody>
          <a:bodyPr wrap="square">
            <a:spAutoFit/>
          </a:bodyPr>
          <a:lstStyle/>
          <a:p>
            <a:r>
              <a:rPr lang="zh-CN" altLang="en-US" sz="2300" b="1" dirty="0">
                <a:solidFill>
                  <a:srgbClr val="E18C47"/>
                </a:solidFill>
                <a:cs typeface="+mn-ea"/>
                <a:sym typeface="+mn-lt"/>
              </a:rPr>
              <a:t>二、 婴幼儿血液系统疾病常用检查方法</a:t>
            </a:r>
          </a:p>
        </p:txBody>
      </p:sp>
      <p:grpSp>
        <p:nvGrpSpPr>
          <p:cNvPr id="21" name="组合 20"/>
          <p:cNvGrpSpPr/>
          <p:nvPr/>
        </p:nvGrpSpPr>
        <p:grpSpPr>
          <a:xfrm>
            <a:off x="908685" y="2038919"/>
            <a:ext cx="6587085" cy="2992821"/>
            <a:chOff x="290" y="1998"/>
            <a:chExt cx="14086" cy="6400"/>
          </a:xfrm>
        </p:grpSpPr>
        <p:pic>
          <p:nvPicPr>
            <p:cNvPr id="185347" name="图片 10"/>
            <p:cNvPicPr>
              <a:picLocks noChangeAspect="1" noChangeArrowheads="1"/>
            </p:cNvPicPr>
            <p:nvPr>
              <p:custDataLst>
                <p:tags r:id="rId5"/>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290" y="2021"/>
              <a:ext cx="6925" cy="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5348" name="图片 11"/>
            <p:cNvPicPr>
              <a:picLocks noChangeAspect="1" noChangeArrowheads="1"/>
            </p:cNvPicPr>
            <p:nvPr>
              <p:custDataLst>
                <p:tags r:id="rId6"/>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7451" y="1998"/>
              <a:ext cx="6925" cy="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5350" name="TextBox 13"/>
            <p:cNvSpPr>
              <a:spLocks noChangeArrowheads="1"/>
            </p:cNvSpPr>
            <p:nvPr>
              <p:custDataLst>
                <p:tags r:id="rId7"/>
              </p:custDataLst>
            </p:nvPr>
          </p:nvSpPr>
          <p:spPr bwMode="auto">
            <a:xfrm flipH="1">
              <a:off x="1390" y="3153"/>
              <a:ext cx="1735" cy="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6862B8"/>
                  </a:solidFill>
                  <a:latin typeface="Arial Rounded MT Bold" panose="020F0704030504030204" pitchFamily="2" charset="0"/>
                  <a:ea typeface="微软雅黑" panose="020B0503020204020204" charset="-122"/>
                  <a:sym typeface="Arial Rounded MT Bold" panose="020F0704030504030204" pitchFamily="2" charset="0"/>
                </a:rPr>
                <a:t>01</a:t>
              </a:r>
              <a:endParaRPr lang="zh-CN" altLang="en-US" sz="4000" b="1" i="1">
                <a:solidFill>
                  <a:srgbClr val="6862B8"/>
                </a:solidFill>
                <a:latin typeface="Arial Rounded MT Bold" panose="020F0704030504030204" pitchFamily="2" charset="0"/>
                <a:ea typeface="微软雅黑" panose="020B0503020204020204" charset="-122"/>
                <a:sym typeface="Arial Rounded MT Bold" panose="020F0704030504030204" pitchFamily="2" charset="0"/>
              </a:endParaRPr>
            </a:p>
          </p:txBody>
        </p:sp>
        <p:sp>
          <p:nvSpPr>
            <p:cNvPr id="185353" name="TextBox 16"/>
            <p:cNvSpPr>
              <a:spLocks noChangeArrowheads="1"/>
            </p:cNvSpPr>
            <p:nvPr>
              <p:custDataLst>
                <p:tags r:id="rId8"/>
              </p:custDataLst>
            </p:nvPr>
          </p:nvSpPr>
          <p:spPr bwMode="auto">
            <a:xfrm flipH="1">
              <a:off x="8478" y="3153"/>
              <a:ext cx="1735" cy="1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Tx/>
                <a:buSzTx/>
              </a:pPr>
              <a:r>
                <a:rPr lang="en-US" altLang="zh-CN" sz="4000" b="1" i="1">
                  <a:solidFill>
                    <a:srgbClr val="6862B8"/>
                  </a:solidFill>
                  <a:latin typeface="Arial Rounded MT Bold" panose="020F0704030504030204" pitchFamily="2" charset="0"/>
                  <a:ea typeface="微软雅黑" panose="020B0503020204020204" charset="-122"/>
                  <a:sym typeface="Arial Rounded MT Bold" panose="020F0704030504030204" pitchFamily="2" charset="0"/>
                </a:rPr>
                <a:t>02</a:t>
              </a:r>
            </a:p>
          </p:txBody>
        </p:sp>
      </p:grpSp>
      <p:pic>
        <p:nvPicPr>
          <p:cNvPr id="23" name="图片 11"/>
          <p:cNvPicPr>
            <a:picLocks noChangeAspect="1" noChangeArrowheads="1"/>
          </p:cNvPicPr>
          <p:nvPr>
            <p:custDataLst>
              <p:tags r:id="rId1"/>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7670576" y="2038919"/>
            <a:ext cx="3238319" cy="2981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6"/>
          <p:cNvSpPr>
            <a:spLocks noChangeArrowheads="1"/>
          </p:cNvSpPr>
          <p:nvPr>
            <p:custDataLst>
              <p:tags r:id="rId2"/>
            </p:custDataLst>
          </p:nvPr>
        </p:nvSpPr>
        <p:spPr bwMode="auto">
          <a:xfrm flipH="1">
            <a:off x="8150829" y="2579017"/>
            <a:ext cx="81133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ClrTx/>
              <a:buSzTx/>
            </a:pPr>
            <a:r>
              <a:rPr lang="en-US" altLang="zh-CN" sz="4000" b="1" i="1">
                <a:solidFill>
                  <a:srgbClr val="6862B8"/>
                </a:solidFill>
                <a:latin typeface="Arial Rounded MT Bold" panose="020F0704030504030204" pitchFamily="2" charset="0"/>
                <a:ea typeface="微软雅黑" panose="020B0503020204020204" charset="-122"/>
                <a:sym typeface="Arial Rounded MT Bold" panose="020F0704030504030204" pitchFamily="2" charset="0"/>
              </a:rPr>
              <a:t>03</a:t>
            </a:r>
          </a:p>
        </p:txBody>
      </p:sp>
      <p:sp>
        <p:nvSpPr>
          <p:cNvPr id="100" name="文本框 99"/>
          <p:cNvSpPr txBox="1"/>
          <p:nvPr/>
        </p:nvSpPr>
        <p:spPr>
          <a:xfrm>
            <a:off x="1555750" y="3515995"/>
            <a:ext cx="1181735" cy="490220"/>
          </a:xfrm>
          <a:prstGeom prst="rect">
            <a:avLst/>
          </a:prstGeom>
          <a:noFill/>
          <a:ln w="9525">
            <a:noFill/>
          </a:ln>
        </p:spPr>
        <p:txBody>
          <a:bodyPr>
            <a:noAutofit/>
          </a:bodyPr>
          <a:lstStyle/>
          <a:p>
            <a:pPr indent="0"/>
            <a:r>
              <a:rPr lang="zh-CN" altLang="en-US" sz="2100" b="1" dirty="0">
                <a:solidFill>
                  <a:schemeClr val="tx1">
                    <a:lumMod val="85000"/>
                    <a:lumOff val="15000"/>
                  </a:schemeClr>
                </a:solidFill>
                <a:cs typeface="+mn-ea"/>
              </a:rPr>
              <a:t>血涂片</a:t>
            </a:r>
          </a:p>
        </p:txBody>
      </p:sp>
      <p:sp>
        <p:nvSpPr>
          <p:cNvPr id="25" name="文本框 24"/>
          <p:cNvSpPr txBox="1"/>
          <p:nvPr>
            <p:custDataLst>
              <p:tags r:id="rId3"/>
            </p:custDataLst>
          </p:nvPr>
        </p:nvSpPr>
        <p:spPr>
          <a:xfrm>
            <a:off x="4845050" y="3515995"/>
            <a:ext cx="1752600" cy="490220"/>
          </a:xfrm>
          <a:prstGeom prst="rect">
            <a:avLst/>
          </a:prstGeom>
          <a:noFill/>
          <a:ln w="9525">
            <a:noFill/>
          </a:ln>
        </p:spPr>
        <p:txBody>
          <a:bodyPr>
            <a:noAutofit/>
          </a:bodyPr>
          <a:lstStyle/>
          <a:p>
            <a:pPr indent="0"/>
            <a:r>
              <a:rPr lang="zh-CN" altLang="en-US" sz="2100" b="1" dirty="0">
                <a:solidFill>
                  <a:schemeClr val="tx1">
                    <a:lumMod val="85000"/>
                    <a:lumOff val="15000"/>
                  </a:schemeClr>
                </a:solidFill>
                <a:cs typeface="+mn-ea"/>
              </a:rPr>
              <a:t>骨髓穿刺术</a:t>
            </a:r>
          </a:p>
        </p:txBody>
      </p:sp>
      <p:sp>
        <p:nvSpPr>
          <p:cNvPr id="26" name="文本框 25"/>
          <p:cNvSpPr txBox="1"/>
          <p:nvPr>
            <p:custDataLst>
              <p:tags r:id="rId4"/>
            </p:custDataLst>
          </p:nvPr>
        </p:nvSpPr>
        <p:spPr>
          <a:xfrm>
            <a:off x="8220075" y="3402330"/>
            <a:ext cx="1752600" cy="718185"/>
          </a:xfrm>
          <a:prstGeom prst="rect">
            <a:avLst/>
          </a:prstGeom>
          <a:noFill/>
          <a:ln w="9525">
            <a:noFill/>
          </a:ln>
        </p:spPr>
        <p:txBody>
          <a:bodyPr>
            <a:noAutofit/>
          </a:bodyPr>
          <a:lstStyle/>
          <a:p>
            <a:pPr indent="0"/>
            <a:r>
              <a:rPr lang="zh-CN" altLang="en-US" sz="2100" b="1" dirty="0">
                <a:solidFill>
                  <a:schemeClr val="tx1">
                    <a:lumMod val="85000"/>
                    <a:lumOff val="15000"/>
                  </a:schemeClr>
                </a:solidFill>
                <a:cs typeface="+mn-ea"/>
              </a:rPr>
              <a:t>特殊实验室检查</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819785" y="2351405"/>
            <a:ext cx="3258185" cy="221932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6" name="组合 5"/>
          <p:cNvGrpSpPr/>
          <p:nvPr/>
        </p:nvGrpSpPr>
        <p:grpSpPr>
          <a:xfrm>
            <a:off x="1129665" y="2130425"/>
            <a:ext cx="2627630" cy="450850"/>
            <a:chOff x="1996" y="2352"/>
            <a:chExt cx="4637" cy="795"/>
          </a:xfrm>
        </p:grpSpPr>
        <p:sp>
          <p:nvSpPr>
            <p:cNvPr id="15" name="圆角矩形 14"/>
            <p:cNvSpPr/>
            <p:nvPr>
              <p:custDataLst>
                <p:tags r:id="rId16"/>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17"/>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贫血类疾病</a:t>
              </a:r>
            </a:p>
          </p:txBody>
        </p:sp>
        <p:sp>
          <p:nvSpPr>
            <p:cNvPr id="51" name="椭圆 50"/>
            <p:cNvSpPr/>
            <p:nvPr>
              <p:custDataLst>
                <p:tags r:id="rId1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5" name="文本框 4"/>
          <p:cNvSpPr txBox="1"/>
          <p:nvPr>
            <p:custDataLst>
              <p:tags r:id="rId2"/>
            </p:custDataLst>
          </p:nvPr>
        </p:nvSpPr>
        <p:spPr>
          <a:xfrm>
            <a:off x="1184910" y="2756535"/>
            <a:ext cx="2858770" cy="1503045"/>
          </a:xfrm>
          <a:prstGeom prst="rect">
            <a:avLst/>
          </a:prstGeom>
          <a:noFill/>
        </p:spPr>
        <p:txBody>
          <a:bodyPr wrap="square" rtlCol="0" anchor="t">
            <a:spAutoFit/>
          </a:bodyPr>
          <a:lstStyle/>
          <a:p>
            <a:pPr indent="0" algn="l" fontAlgn="auto">
              <a:lnSpc>
                <a:spcPct val="17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（1）血红蛋白分析检查。</a:t>
            </a:r>
          </a:p>
          <a:p>
            <a:pPr indent="0" algn="l" fontAlgn="auto">
              <a:lnSpc>
                <a:spcPct val="17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（2）红细胞脆性试验。</a:t>
            </a:r>
          </a:p>
          <a:p>
            <a:pPr indent="0" algn="l" fontAlgn="auto">
              <a:lnSpc>
                <a:spcPct val="17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（3）其他特殊检查。</a:t>
            </a:r>
          </a:p>
        </p:txBody>
      </p:sp>
      <p:sp>
        <p:nvSpPr>
          <p:cNvPr id="8" name="矩形 7"/>
          <p:cNvSpPr/>
          <p:nvPr>
            <p:custDataLst>
              <p:tags r:id="rId3"/>
            </p:custDataLst>
          </p:nvPr>
        </p:nvSpPr>
        <p:spPr>
          <a:xfrm>
            <a:off x="4285615" y="2343785"/>
            <a:ext cx="3258185" cy="222631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9" name="组合 8"/>
          <p:cNvGrpSpPr/>
          <p:nvPr/>
        </p:nvGrpSpPr>
        <p:grpSpPr>
          <a:xfrm>
            <a:off x="4595495" y="2130425"/>
            <a:ext cx="2627630" cy="450850"/>
            <a:chOff x="1996" y="2352"/>
            <a:chExt cx="4637" cy="795"/>
          </a:xfrm>
        </p:grpSpPr>
        <p:sp>
          <p:nvSpPr>
            <p:cNvPr id="10" name="圆角矩形 9"/>
            <p:cNvSpPr/>
            <p:nvPr>
              <p:custDataLst>
                <p:tags r:id="rId12"/>
              </p:custDataLst>
            </p:nvPr>
          </p:nvSpPr>
          <p:spPr>
            <a:xfrm>
              <a:off x="1996" y="2352"/>
              <a:ext cx="463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文本框 1"/>
            <p:cNvSpPr txBox="1"/>
            <p:nvPr>
              <p:custDataLst>
                <p:tags r:id="rId13"/>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1800" b="1">
                  <a:solidFill>
                    <a:schemeClr val="bg1"/>
                  </a:solidFill>
                  <a:latin typeface="微软雅黑" panose="020B0503020204020204" charset="-122"/>
                  <a:ea typeface="微软雅黑" panose="020B0503020204020204" charset="-122"/>
                  <a:sym typeface="+mn-ea"/>
                </a:rPr>
                <a:t>出血类疾病</a:t>
              </a:r>
            </a:p>
          </p:txBody>
        </p:sp>
        <p:sp>
          <p:nvSpPr>
            <p:cNvPr id="12" name="椭圆 11"/>
            <p:cNvSpPr/>
            <p:nvPr>
              <p:custDataLst>
                <p:tags r:id="rId14"/>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13"/>
            <p:cNvSpPr txBox="1"/>
            <p:nvPr>
              <p:custDataLst>
                <p:tags r:id="rId15"/>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2" name="文本框 1"/>
          <p:cNvSpPr txBox="1"/>
          <p:nvPr>
            <p:custDataLst>
              <p:tags r:id="rId4"/>
            </p:custDataLst>
          </p:nvPr>
        </p:nvSpPr>
        <p:spPr>
          <a:xfrm>
            <a:off x="1151255" y="103060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特殊实验室检查</a:t>
            </a:r>
          </a:p>
        </p:txBody>
      </p:sp>
      <p:sp>
        <p:nvSpPr>
          <p:cNvPr id="3" name="文本框 2"/>
          <p:cNvSpPr txBox="1"/>
          <p:nvPr>
            <p:custDataLst>
              <p:tags r:id="rId5"/>
            </p:custDataLst>
          </p:nvPr>
        </p:nvSpPr>
        <p:spPr>
          <a:xfrm>
            <a:off x="4462145" y="2756535"/>
            <a:ext cx="2858770" cy="1503045"/>
          </a:xfrm>
          <a:prstGeom prst="rect">
            <a:avLst/>
          </a:prstGeom>
          <a:noFill/>
        </p:spPr>
        <p:txBody>
          <a:bodyPr wrap="square" rtlCol="0" anchor="t">
            <a:spAutoFit/>
          </a:bodyPr>
          <a:lstStyle/>
          <a:p>
            <a:pPr algn="l" fontAlgn="auto">
              <a:lnSpc>
                <a:spcPct val="170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（1）免疫性血小板减少症。</a:t>
            </a:r>
          </a:p>
          <a:p>
            <a:pPr algn="l" fontAlgn="auto">
              <a:lnSpc>
                <a:spcPct val="170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（2）血友病的基因诊断。</a:t>
            </a:r>
          </a:p>
          <a:p>
            <a:pPr algn="l" fontAlgn="auto">
              <a:lnSpc>
                <a:spcPct val="170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（3）弥漫性血管内凝血。</a:t>
            </a:r>
          </a:p>
        </p:txBody>
      </p:sp>
      <p:sp>
        <p:nvSpPr>
          <p:cNvPr id="22" name="矩形 21"/>
          <p:cNvSpPr/>
          <p:nvPr>
            <p:custDataLst>
              <p:tags r:id="rId6"/>
            </p:custDataLst>
          </p:nvPr>
        </p:nvSpPr>
        <p:spPr>
          <a:xfrm>
            <a:off x="7725410" y="2343785"/>
            <a:ext cx="3258185" cy="222631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23" name="组合 22"/>
          <p:cNvGrpSpPr/>
          <p:nvPr/>
        </p:nvGrpSpPr>
        <p:grpSpPr>
          <a:xfrm>
            <a:off x="8035290" y="2122805"/>
            <a:ext cx="2627630" cy="450850"/>
            <a:chOff x="1996" y="2352"/>
            <a:chExt cx="4637" cy="795"/>
          </a:xfrm>
        </p:grpSpPr>
        <p:sp>
          <p:nvSpPr>
            <p:cNvPr id="24" name="圆角矩形 23"/>
            <p:cNvSpPr/>
            <p:nvPr>
              <p:custDataLst>
                <p:tags r:id="rId8"/>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5" name="文本框 1"/>
            <p:cNvSpPr txBox="1"/>
            <p:nvPr>
              <p:custDataLst>
                <p:tags r:id="rId9"/>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急性白血病</a:t>
              </a:r>
            </a:p>
          </p:txBody>
        </p:sp>
        <p:sp>
          <p:nvSpPr>
            <p:cNvPr id="27" name="椭圆 26"/>
            <p:cNvSpPr/>
            <p:nvPr>
              <p:custDataLst>
                <p:tags r:id="rId10"/>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文本框 27"/>
            <p:cNvSpPr txBox="1"/>
            <p:nvPr>
              <p:custDataLst>
                <p:tags r:id="rId11"/>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29" name="文本框 28"/>
          <p:cNvSpPr txBox="1"/>
          <p:nvPr>
            <p:custDataLst>
              <p:tags r:id="rId7"/>
            </p:custDataLst>
          </p:nvPr>
        </p:nvSpPr>
        <p:spPr>
          <a:xfrm>
            <a:off x="8090535" y="2928620"/>
            <a:ext cx="2858770" cy="1032510"/>
          </a:xfrm>
          <a:prstGeom prst="rect">
            <a:avLst/>
          </a:prstGeom>
          <a:noFill/>
        </p:spPr>
        <p:txBody>
          <a:bodyPr wrap="square" rtlCol="0" anchor="t">
            <a:spAutoFit/>
          </a:bodyPr>
          <a:lstStyle/>
          <a:p>
            <a:pPr algn="l" fontAlgn="auto">
              <a:lnSpc>
                <a:spcPct val="170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（1）组织化学染色。</a:t>
            </a:r>
          </a:p>
          <a:p>
            <a:pPr algn="l" fontAlgn="auto">
              <a:lnSpc>
                <a:spcPct val="170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（2）溶菌酶检查。</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7871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73450" cy="445135"/>
          </a:xfrm>
          <a:prstGeom prst="rect">
            <a:avLst/>
          </a:prstGeom>
          <a:noFill/>
        </p:spPr>
        <p:txBody>
          <a:bodyPr wrap="square">
            <a:spAutoFit/>
          </a:bodyPr>
          <a:lstStyle/>
          <a:p>
            <a:pPr algn="l"/>
            <a:r>
              <a:rPr lang="zh-CN" altLang="en-US" sz="2300" b="1" dirty="0">
                <a:solidFill>
                  <a:srgbClr val="E18C47"/>
                </a:solidFill>
                <a:cs typeface="+mn-ea"/>
                <a:sym typeface="+mn-lt"/>
              </a:rPr>
              <a:t>三、 生长发育与年龄特点</a:t>
            </a:r>
          </a:p>
        </p:txBody>
      </p:sp>
      <p:sp>
        <p:nvSpPr>
          <p:cNvPr id="14" name="文本框 13"/>
          <p:cNvSpPr txBox="1"/>
          <p:nvPr>
            <p:custDataLst>
              <p:tags r:id="rId3"/>
            </p:custDataLst>
          </p:nvPr>
        </p:nvSpPr>
        <p:spPr>
          <a:xfrm>
            <a:off x="1151255" y="1687195"/>
            <a:ext cx="10012680" cy="418465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血液是结缔组织的一种，由血浆和血细胞两部分组成。血细胞包括</a:t>
            </a:r>
            <a:r>
              <a:rPr lang="zh-CN" altLang="en-US" sz="1900" b="1" dirty="0">
                <a:solidFill>
                  <a:schemeClr val="bg2">
                    <a:lumMod val="25000"/>
                  </a:schemeClr>
                </a:solidFill>
                <a:latin typeface="微软雅黑" panose="020B0503020204020204" charset="-122"/>
                <a:ea typeface="微软雅黑" panose="020B0503020204020204" charset="-122"/>
              </a:rPr>
              <a:t>红细胞</a:t>
            </a:r>
            <a:r>
              <a:rPr lang="zh-CN" altLang="en-US" sz="1900" dirty="0">
                <a:solidFill>
                  <a:schemeClr val="bg2">
                    <a:lumMod val="25000"/>
                  </a:schemeClr>
                </a:solidFill>
                <a:latin typeface="微软雅黑" panose="020B0503020204020204" charset="-122"/>
                <a:ea typeface="微软雅黑" panose="020B0503020204020204" charset="-122"/>
              </a:rPr>
              <a:t>、</a:t>
            </a:r>
            <a:r>
              <a:rPr lang="zh-CN" altLang="en-US" sz="1900" b="1" dirty="0">
                <a:solidFill>
                  <a:schemeClr val="bg2">
                    <a:lumMod val="25000"/>
                  </a:schemeClr>
                </a:solidFill>
                <a:latin typeface="微软雅黑" panose="020B0503020204020204" charset="-122"/>
                <a:ea typeface="微软雅黑" panose="020B0503020204020204" charset="-122"/>
              </a:rPr>
              <a:t>白细胞</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chemeClr val="bg2">
                    <a:lumMod val="25000"/>
                  </a:schemeClr>
                </a:solidFill>
                <a:latin typeface="微软雅黑" panose="020B0503020204020204" charset="-122"/>
                <a:ea typeface="微软雅黑" panose="020B0503020204020204" charset="-122"/>
              </a:rPr>
              <a:t>血小板</a:t>
            </a:r>
            <a:r>
              <a:rPr lang="zh-CN" altLang="en-US" sz="1900" dirty="0">
                <a:solidFill>
                  <a:schemeClr val="bg2">
                    <a:lumMod val="25000"/>
                  </a:schemeClr>
                </a:solidFill>
                <a:latin typeface="微软雅黑" panose="020B0503020204020204" charset="-122"/>
                <a:ea typeface="微软雅黑" panose="020B0503020204020204" charset="-122"/>
              </a:rPr>
              <a:t>。血浆中溶解有多种化学物质。按容积计算，血浆占55%，其中包括：水（91%）、蛋白质（7%）、脂质（1%）、糖类（0.1%）、无机盐类（0.9%）、代谢产物（尿素、肌酐、尿酸）等。</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红细胞是边缘较厚，中央略凹的扁圆形细胞，直径为7—8微米。</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白细胞为无色，呈球形，直径在7—20微米之间。</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正常血小板为圆形或椭圆形小体，直径为2—3微米，显微镜下可见有中央颗粒区与周围透明区。</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第四节    生命体征</a:t>
            </a:r>
          </a:p>
        </p:txBody>
      </p:sp>
      <p:pic>
        <p:nvPicPr>
          <p:cNvPr id="2" name="图片 1" descr="形状&#10;&#10;中度可信度描述已自动生成"/>
          <p:cNvPicPr>
            <a:picLocks noChangeAspect="1"/>
          </p:cNvPicPr>
          <p:nvPr/>
        </p:nvPicPr>
        <p:blipFill rotWithShape="1">
          <a:blip r:embed="rId13"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8" name="图片 7" descr="卡通人物&#10;&#10;描述已自动生成"/>
          <p:cNvPicPr>
            <a:picLocks noChangeAspect="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a:xfrm flipH="1">
            <a:off x="-1273175" y="2137410"/>
            <a:ext cx="6610350" cy="4958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78841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92747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从出生后第一次啼哭开始，新生儿就有了呼吸。婴幼儿期，鼻腔黏膜纤毛发育还不完善，支气管肺区分不清，对外界抵抗力较差，极易受到病原体的侵犯，引起呼吸道的感染。心脏循环从胎儿变成初生儿，容易产生心内结构异常、传导通路异常等。这些依靠一系列辅助检查可以在早期识别与治疗。在儿童的血常规化验中，不同年龄数值不同，代表的临床意义也不一样。通过对体温、呼吸、脉搏、血压及瞳孔、尿量等生命体征的熟悉，可尽早尽快地辅助我们识别婴幼儿的危急重症。</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68270" y="1924050"/>
            <a:ext cx="6579310" cy="4157980"/>
            <a:chOff x="4112" y="3626"/>
            <a:chExt cx="9270" cy="5858"/>
          </a:xfrm>
        </p:grpSpPr>
        <p:sp>
          <p:nvSpPr>
            <p:cNvPr id="10" name="椭圆 9"/>
            <p:cNvSpPr/>
            <p:nvPr>
              <p:custDataLst>
                <p:tags r:id="rId3"/>
              </p:custDataLst>
            </p:nvPr>
          </p:nvSpPr>
          <p:spPr>
            <a:xfrm>
              <a:off x="4321" y="4138"/>
              <a:ext cx="4834" cy="4834"/>
            </a:xfrm>
            <a:prstGeom prst="ellipse">
              <a:avLst/>
            </a:prstGeom>
            <a:gradFill>
              <a:gsLst>
                <a:gs pos="0">
                  <a:srgbClr val="FCE7D6"/>
                </a:gs>
                <a:gs pos="89000">
                  <a:srgbClr val="FCE7D6">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custDataLst>
                <p:tags r:id="rId4"/>
              </p:custDataLst>
            </p:nvPr>
          </p:nvSpPr>
          <p:spPr>
            <a:xfrm>
              <a:off x="5183" y="4856"/>
              <a:ext cx="3435" cy="3434"/>
            </a:xfrm>
            <a:prstGeom prst="ellipse">
              <a:avLst/>
            </a:prstGeom>
            <a:solidFill>
              <a:srgbClr val="74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弧形 11"/>
            <p:cNvSpPr/>
            <p:nvPr>
              <p:custDataLst>
                <p:tags r:id="rId5"/>
              </p:custDataLst>
            </p:nvPr>
          </p:nvSpPr>
          <p:spPr>
            <a:xfrm>
              <a:off x="4112" y="3626"/>
              <a:ext cx="5858" cy="5858"/>
            </a:xfrm>
            <a:prstGeom prst="arc">
              <a:avLst>
                <a:gd name="adj1" fmla="val 16200000"/>
                <a:gd name="adj2" fmla="val 5414109"/>
              </a:avLst>
            </a:prstGeom>
            <a:noFill/>
            <a:ln w="12700">
              <a:gradFill>
                <a:gsLst>
                  <a:gs pos="0">
                    <a:srgbClr val="089F8C">
                      <a:alpha val="0"/>
                    </a:srgbClr>
                  </a:gs>
                  <a:gs pos="100000">
                    <a:srgbClr val="089F8C">
                      <a:alpha val="50000"/>
                    </a:srgbClr>
                  </a:gs>
                </a:gsLst>
                <a:lin ang="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圆角矩形 14"/>
            <p:cNvSpPr/>
            <p:nvPr>
              <p:custDataLst>
                <p:tags r:id="rId6"/>
              </p:custDataLst>
            </p:nvPr>
          </p:nvSpPr>
          <p:spPr>
            <a:xfrm>
              <a:off x="8322" y="3688"/>
              <a:ext cx="3833" cy="657"/>
            </a:xfrm>
            <a:prstGeom prst="roundRect">
              <a:avLst>
                <a:gd name="adj" fmla="val 50000"/>
              </a:avLst>
            </a:prstGeom>
            <a:gradFill>
              <a:gsLst>
                <a:gs pos="35000">
                  <a:schemeClr val="bg1"/>
                </a:gs>
                <a:gs pos="100000">
                  <a:srgbClr val="F2F9F8"/>
                </a:gs>
              </a:gsLst>
              <a:lin ang="0" scaled="0"/>
            </a:gra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圆角矩形 15"/>
            <p:cNvSpPr/>
            <p:nvPr>
              <p:custDataLst>
                <p:tags r:id="rId7"/>
              </p:custDataLst>
            </p:nvPr>
          </p:nvSpPr>
          <p:spPr>
            <a:xfrm>
              <a:off x="9016" y="4703"/>
              <a:ext cx="3833" cy="657"/>
            </a:xfrm>
            <a:prstGeom prst="roundRect">
              <a:avLst>
                <a:gd name="adj" fmla="val 50000"/>
              </a:avLst>
            </a:prstGeom>
            <a:gradFill>
              <a:gsLst>
                <a:gs pos="35000">
                  <a:schemeClr val="bg1"/>
                </a:gs>
                <a:gs pos="100000">
                  <a:srgbClr val="F2F9F8"/>
                </a:gs>
              </a:gsLst>
              <a:lin ang="0" scaled="0"/>
            </a:gra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圆角矩形 16"/>
            <p:cNvSpPr/>
            <p:nvPr>
              <p:custDataLst>
                <p:tags r:id="rId8"/>
              </p:custDataLst>
            </p:nvPr>
          </p:nvSpPr>
          <p:spPr>
            <a:xfrm>
              <a:off x="9549" y="5719"/>
              <a:ext cx="3833" cy="657"/>
            </a:xfrm>
            <a:prstGeom prst="roundRect">
              <a:avLst>
                <a:gd name="adj" fmla="val 50000"/>
              </a:avLst>
            </a:prstGeom>
            <a:gradFill>
              <a:gsLst>
                <a:gs pos="35000">
                  <a:schemeClr val="bg1"/>
                </a:gs>
                <a:gs pos="100000">
                  <a:srgbClr val="F2F9F8"/>
                </a:gs>
              </a:gsLst>
              <a:lin ang="0" scaled="0"/>
            </a:gra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圆角矩形 17"/>
            <p:cNvSpPr/>
            <p:nvPr>
              <p:custDataLst>
                <p:tags r:id="rId9"/>
              </p:custDataLst>
            </p:nvPr>
          </p:nvSpPr>
          <p:spPr>
            <a:xfrm>
              <a:off x="9549" y="6734"/>
              <a:ext cx="3833" cy="657"/>
            </a:xfrm>
            <a:prstGeom prst="roundRect">
              <a:avLst>
                <a:gd name="adj" fmla="val 50000"/>
              </a:avLst>
            </a:prstGeom>
            <a:gradFill>
              <a:gsLst>
                <a:gs pos="35000">
                  <a:schemeClr val="bg1"/>
                </a:gs>
                <a:gs pos="100000">
                  <a:srgbClr val="F2F9F8"/>
                </a:gs>
              </a:gsLst>
              <a:lin ang="0" scaled="0"/>
            </a:gra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圆角矩形 18"/>
            <p:cNvSpPr/>
            <p:nvPr>
              <p:custDataLst>
                <p:tags r:id="rId10"/>
              </p:custDataLst>
            </p:nvPr>
          </p:nvSpPr>
          <p:spPr>
            <a:xfrm>
              <a:off x="9016" y="7750"/>
              <a:ext cx="3833" cy="657"/>
            </a:xfrm>
            <a:prstGeom prst="roundRect">
              <a:avLst>
                <a:gd name="adj" fmla="val 50000"/>
              </a:avLst>
            </a:prstGeom>
            <a:gradFill>
              <a:gsLst>
                <a:gs pos="35000">
                  <a:schemeClr val="bg1"/>
                </a:gs>
                <a:gs pos="100000">
                  <a:srgbClr val="F2F9F8"/>
                </a:gs>
              </a:gsLst>
              <a:lin ang="0" scaled="0"/>
            </a:gra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圆角矩形 19"/>
            <p:cNvSpPr/>
            <p:nvPr>
              <p:custDataLst>
                <p:tags r:id="rId11"/>
              </p:custDataLst>
            </p:nvPr>
          </p:nvSpPr>
          <p:spPr>
            <a:xfrm>
              <a:off x="8322" y="8765"/>
              <a:ext cx="3833" cy="657"/>
            </a:xfrm>
            <a:prstGeom prst="roundRect">
              <a:avLst>
                <a:gd name="adj" fmla="val 50000"/>
              </a:avLst>
            </a:prstGeom>
            <a:gradFill>
              <a:gsLst>
                <a:gs pos="35000">
                  <a:schemeClr val="bg1"/>
                </a:gs>
                <a:gs pos="100000">
                  <a:srgbClr val="F2F9F8"/>
                </a:gs>
              </a:gsLst>
              <a:lin ang="0" scaled="0"/>
            </a:gra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文本框 1"/>
            <p:cNvSpPr txBox="1"/>
            <p:nvPr>
              <p:custDataLst>
                <p:tags r:id="rId12"/>
              </p:custDataLst>
            </p:nvPr>
          </p:nvSpPr>
          <p:spPr>
            <a:xfrm>
              <a:off x="9034" y="3727"/>
              <a:ext cx="2785" cy="5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a:solidFill>
                    <a:schemeClr val="tx1">
                      <a:lumMod val="75000"/>
                      <a:lumOff val="25000"/>
                    </a:schemeClr>
                  </a:solidFill>
                  <a:latin typeface="+mn-ea"/>
                </a:rPr>
                <a:t>体温</a:t>
              </a:r>
            </a:p>
          </p:txBody>
        </p:sp>
        <p:sp>
          <p:nvSpPr>
            <p:cNvPr id="27" name="文本框 1"/>
            <p:cNvSpPr txBox="1"/>
            <p:nvPr>
              <p:custDataLst>
                <p:tags r:id="rId13"/>
              </p:custDataLst>
            </p:nvPr>
          </p:nvSpPr>
          <p:spPr>
            <a:xfrm>
              <a:off x="9502" y="4749"/>
              <a:ext cx="2785" cy="5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1800">
                  <a:solidFill>
                    <a:schemeClr val="tx1">
                      <a:lumMod val="75000"/>
                      <a:lumOff val="25000"/>
                    </a:schemeClr>
                  </a:solidFill>
                  <a:latin typeface="+mn-ea"/>
                </a:rPr>
                <a:t>呼吸</a:t>
              </a:r>
            </a:p>
          </p:txBody>
        </p:sp>
        <p:sp>
          <p:nvSpPr>
            <p:cNvPr id="28" name="文本框 1"/>
            <p:cNvSpPr txBox="1"/>
            <p:nvPr>
              <p:custDataLst>
                <p:tags r:id="rId14"/>
              </p:custDataLst>
            </p:nvPr>
          </p:nvSpPr>
          <p:spPr>
            <a:xfrm>
              <a:off x="10114" y="5772"/>
              <a:ext cx="2785" cy="5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1800">
                  <a:solidFill>
                    <a:schemeClr val="tx1">
                      <a:lumMod val="75000"/>
                      <a:lumOff val="25000"/>
                    </a:schemeClr>
                  </a:solidFill>
                  <a:latin typeface="+mn-ea"/>
                </a:rPr>
                <a:t>脉搏</a:t>
              </a:r>
            </a:p>
          </p:txBody>
        </p:sp>
        <p:sp>
          <p:nvSpPr>
            <p:cNvPr id="29" name="文本框 1"/>
            <p:cNvSpPr txBox="1"/>
            <p:nvPr>
              <p:custDataLst>
                <p:tags r:id="rId15"/>
              </p:custDataLst>
            </p:nvPr>
          </p:nvSpPr>
          <p:spPr>
            <a:xfrm>
              <a:off x="10114" y="6783"/>
              <a:ext cx="2785" cy="5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1800">
                  <a:solidFill>
                    <a:schemeClr val="tx1">
                      <a:lumMod val="75000"/>
                      <a:lumOff val="25000"/>
                    </a:schemeClr>
                  </a:solidFill>
                  <a:latin typeface="+mn-ea"/>
                </a:rPr>
                <a:t>血压</a:t>
              </a:r>
            </a:p>
          </p:txBody>
        </p:sp>
        <p:sp>
          <p:nvSpPr>
            <p:cNvPr id="30" name="文本框 1"/>
            <p:cNvSpPr txBox="1"/>
            <p:nvPr>
              <p:custDataLst>
                <p:tags r:id="rId16"/>
              </p:custDataLst>
            </p:nvPr>
          </p:nvSpPr>
          <p:spPr>
            <a:xfrm>
              <a:off x="9502" y="7794"/>
              <a:ext cx="2785" cy="5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1800">
                  <a:solidFill>
                    <a:schemeClr val="tx1">
                      <a:lumMod val="75000"/>
                      <a:lumOff val="25000"/>
                    </a:schemeClr>
                  </a:solidFill>
                  <a:latin typeface="+mn-ea"/>
                </a:rPr>
                <a:t>瞳孔</a:t>
              </a:r>
            </a:p>
          </p:txBody>
        </p:sp>
        <p:sp>
          <p:nvSpPr>
            <p:cNvPr id="31" name="文本框 1"/>
            <p:cNvSpPr txBox="1"/>
            <p:nvPr>
              <p:custDataLst>
                <p:tags r:id="rId17"/>
              </p:custDataLst>
            </p:nvPr>
          </p:nvSpPr>
          <p:spPr>
            <a:xfrm>
              <a:off x="9034" y="8817"/>
              <a:ext cx="2785" cy="51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1800">
                  <a:solidFill>
                    <a:schemeClr val="tx1">
                      <a:lumMod val="75000"/>
                      <a:lumOff val="25000"/>
                    </a:schemeClr>
                  </a:solidFill>
                  <a:latin typeface="+mn-ea"/>
                </a:rPr>
                <a:t>尿量</a:t>
              </a:r>
            </a:p>
          </p:txBody>
        </p:sp>
        <p:sp>
          <p:nvSpPr>
            <p:cNvPr id="25" name="文本框 24"/>
            <p:cNvSpPr txBox="1"/>
            <p:nvPr>
              <p:custDataLst>
                <p:tags r:id="rId18"/>
              </p:custDataLst>
            </p:nvPr>
          </p:nvSpPr>
          <p:spPr>
            <a:xfrm>
              <a:off x="6155" y="5721"/>
              <a:ext cx="1877" cy="1646"/>
            </a:xfrm>
            <a:prstGeom prst="rect">
              <a:avLst/>
            </a:prstGeom>
            <a:noFill/>
          </p:spPr>
          <p:txBody>
            <a:bodyPr wrap="square" rtlCol="0" anchor="t">
              <a:spAutoFit/>
            </a:bodyPr>
            <a:lstStyle/>
            <a:p>
              <a:r>
                <a:rPr lang="zh-CN" sz="3500" b="1">
                  <a:solidFill>
                    <a:schemeClr val="bg1"/>
                  </a:solidFill>
                  <a:latin typeface="微软雅黑" panose="020B0503020204020204" charset="-122"/>
                  <a:ea typeface="微软雅黑" panose="020B0503020204020204" charset="-122"/>
                  <a:sym typeface="+mn-ea"/>
                </a:rPr>
                <a:t>生命体征</a:t>
              </a:r>
            </a:p>
          </p:txBody>
        </p:sp>
        <p:grpSp>
          <p:nvGrpSpPr>
            <p:cNvPr id="52" name="组合 51"/>
            <p:cNvGrpSpPr/>
            <p:nvPr/>
          </p:nvGrpSpPr>
          <p:grpSpPr>
            <a:xfrm>
              <a:off x="8364" y="3754"/>
              <a:ext cx="556" cy="515"/>
              <a:chOff x="5640" y="2946"/>
              <a:chExt cx="526" cy="487"/>
            </a:xfrm>
          </p:grpSpPr>
          <p:sp>
            <p:nvSpPr>
              <p:cNvPr id="51" name="椭圆 50"/>
              <p:cNvSpPr/>
              <p:nvPr>
                <p:custDataLst>
                  <p:tags r:id="rId29"/>
                </p:custDataLst>
              </p:nvPr>
            </p:nvSpPr>
            <p:spPr>
              <a:xfrm>
                <a:off x="5660" y="2946"/>
                <a:ext cx="487" cy="487"/>
              </a:xfrm>
              <a:prstGeom prst="ellipse">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custDataLst>
                  <p:tags r:id="rId30"/>
                </p:custDataLst>
              </p:nvPr>
            </p:nvSpPr>
            <p:spPr>
              <a:xfrm>
                <a:off x="5640" y="2997"/>
                <a:ext cx="526" cy="416"/>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sz="1600">
                    <a:ln>
                      <a:noFill/>
                    </a:ln>
                    <a:solidFill>
                      <a:schemeClr val="bg1"/>
                    </a:solidFill>
                    <a:latin typeface="微软雅黑" panose="020B0503020204020204" charset="-122"/>
                    <a:ea typeface="微软雅黑" panose="020B0503020204020204" charset="-122"/>
                    <a:sym typeface="+mn-ea"/>
                  </a:rPr>
                  <a:t>1</a:t>
                </a:r>
              </a:p>
            </p:txBody>
          </p:sp>
        </p:grpSp>
        <p:grpSp>
          <p:nvGrpSpPr>
            <p:cNvPr id="53" name="组合 52"/>
            <p:cNvGrpSpPr/>
            <p:nvPr/>
          </p:nvGrpSpPr>
          <p:grpSpPr>
            <a:xfrm>
              <a:off x="9061" y="4770"/>
              <a:ext cx="556" cy="515"/>
              <a:chOff x="5640" y="2946"/>
              <a:chExt cx="526" cy="487"/>
            </a:xfrm>
          </p:grpSpPr>
          <p:sp>
            <p:nvSpPr>
              <p:cNvPr id="54" name="椭圆 53"/>
              <p:cNvSpPr/>
              <p:nvPr>
                <p:custDataLst>
                  <p:tags r:id="rId27"/>
                </p:custDataLst>
              </p:nvPr>
            </p:nvSpPr>
            <p:spPr>
              <a:xfrm>
                <a:off x="5660" y="2946"/>
                <a:ext cx="487" cy="487"/>
              </a:xfrm>
              <a:prstGeom prst="ellipse">
                <a:avLst/>
              </a:prstGeom>
              <a:solidFill>
                <a:srgbClr val="74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custDataLst>
                  <p:tags r:id="rId28"/>
                </p:custDataLst>
              </p:nvPr>
            </p:nvSpPr>
            <p:spPr>
              <a:xfrm>
                <a:off x="5640" y="2971"/>
                <a:ext cx="526" cy="416"/>
              </a:xfrm>
              <a:prstGeom prst="rect">
                <a:avLst/>
              </a:prstGeom>
              <a:noFill/>
            </p:spPr>
            <p:txBody>
              <a:bodyPr wrap="square" rtlCol="0" anchor="t">
                <a:spAutoFit/>
              </a:bodyPr>
              <a:lstStyle/>
              <a:p>
                <a:pPr lvl="0" algn="ctr" defTabSz="444500" fontAlgn="auto">
                  <a:lnSpc>
                    <a:spcPct val="90000"/>
                  </a:lnSpc>
                  <a:spcAft>
                    <a:spcPts val="0"/>
                  </a:spcAft>
                  <a:buClrTx/>
                  <a:buSzTx/>
                  <a:buFontTx/>
                  <a:buNone/>
                </a:pPr>
                <a:r>
                  <a:rPr lang="en-US" altLang="zh-CN" sz="1600">
                    <a:ln>
                      <a:noFill/>
                    </a:ln>
                    <a:solidFill>
                      <a:schemeClr val="bg1"/>
                    </a:solidFill>
                    <a:latin typeface="微软雅黑" panose="020B0503020204020204" charset="-122"/>
                    <a:ea typeface="微软雅黑" panose="020B0503020204020204" charset="-122"/>
                    <a:sym typeface="+mn-ea"/>
                  </a:rPr>
                  <a:t>2</a:t>
                </a:r>
              </a:p>
            </p:txBody>
          </p:sp>
        </p:grpSp>
        <p:grpSp>
          <p:nvGrpSpPr>
            <p:cNvPr id="57" name="组合 56"/>
            <p:cNvGrpSpPr/>
            <p:nvPr/>
          </p:nvGrpSpPr>
          <p:grpSpPr>
            <a:xfrm>
              <a:off x="9594" y="5780"/>
              <a:ext cx="556" cy="515"/>
              <a:chOff x="5640" y="2946"/>
              <a:chExt cx="526" cy="487"/>
            </a:xfrm>
          </p:grpSpPr>
          <p:sp>
            <p:nvSpPr>
              <p:cNvPr id="58" name="椭圆 57"/>
              <p:cNvSpPr/>
              <p:nvPr>
                <p:custDataLst>
                  <p:tags r:id="rId25"/>
                </p:custDataLst>
              </p:nvPr>
            </p:nvSpPr>
            <p:spPr>
              <a:xfrm>
                <a:off x="5660" y="2946"/>
                <a:ext cx="487" cy="487"/>
              </a:xfrm>
              <a:prstGeom prst="ellipse">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custDataLst>
                  <p:tags r:id="rId26"/>
                </p:custDataLst>
              </p:nvPr>
            </p:nvSpPr>
            <p:spPr>
              <a:xfrm>
                <a:off x="5640" y="2971"/>
                <a:ext cx="526" cy="416"/>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sz="1600">
                    <a:ln>
                      <a:noFill/>
                    </a:ln>
                    <a:solidFill>
                      <a:schemeClr val="bg1"/>
                    </a:solidFill>
                    <a:latin typeface="微软雅黑" panose="020B0503020204020204" charset="-122"/>
                    <a:ea typeface="微软雅黑" panose="020B0503020204020204" charset="-122"/>
                    <a:sym typeface="+mn-ea"/>
                  </a:rPr>
                  <a:t>3</a:t>
                </a:r>
                <a:endParaRPr lang="en-US" altLang="zh-CN" sz="900">
                  <a:ln>
                    <a:noFill/>
                  </a:ln>
                  <a:solidFill>
                    <a:schemeClr val="bg1"/>
                  </a:solidFill>
                  <a:latin typeface="微软雅黑" panose="020B0503020204020204" charset="-122"/>
                  <a:ea typeface="微软雅黑" panose="020B0503020204020204" charset="-122"/>
                  <a:sym typeface="+mn-ea"/>
                </a:endParaRPr>
              </a:p>
            </p:txBody>
          </p:sp>
        </p:grpSp>
        <p:grpSp>
          <p:nvGrpSpPr>
            <p:cNvPr id="60" name="组合 59"/>
            <p:cNvGrpSpPr/>
            <p:nvPr/>
          </p:nvGrpSpPr>
          <p:grpSpPr>
            <a:xfrm>
              <a:off x="9597" y="6792"/>
              <a:ext cx="556" cy="515"/>
              <a:chOff x="5640" y="2946"/>
              <a:chExt cx="526" cy="487"/>
            </a:xfrm>
          </p:grpSpPr>
          <p:sp>
            <p:nvSpPr>
              <p:cNvPr id="61" name="椭圆 60"/>
              <p:cNvSpPr/>
              <p:nvPr>
                <p:custDataLst>
                  <p:tags r:id="rId23"/>
                </p:custDataLst>
              </p:nvPr>
            </p:nvSpPr>
            <p:spPr>
              <a:xfrm>
                <a:off x="5660" y="2946"/>
                <a:ext cx="487" cy="487"/>
              </a:xfrm>
              <a:prstGeom prst="ellipse">
                <a:avLst/>
              </a:prstGeom>
              <a:solidFill>
                <a:srgbClr val="74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custDataLst>
                  <p:tags r:id="rId24"/>
                </p:custDataLst>
              </p:nvPr>
            </p:nvSpPr>
            <p:spPr>
              <a:xfrm>
                <a:off x="5640" y="2971"/>
                <a:ext cx="526" cy="416"/>
              </a:xfrm>
              <a:prstGeom prst="rect">
                <a:avLst/>
              </a:prstGeom>
              <a:noFill/>
            </p:spPr>
            <p:txBody>
              <a:bodyPr wrap="square" rtlCol="0" anchor="t">
                <a:spAutoFit/>
              </a:bodyPr>
              <a:lstStyle/>
              <a:p>
                <a:pPr lvl="0" algn="ctr" defTabSz="444500" fontAlgn="auto">
                  <a:lnSpc>
                    <a:spcPct val="90000"/>
                  </a:lnSpc>
                  <a:spcAft>
                    <a:spcPts val="0"/>
                  </a:spcAft>
                  <a:buClrTx/>
                  <a:buSzTx/>
                  <a:buFontTx/>
                  <a:buNone/>
                </a:pPr>
                <a:r>
                  <a:rPr lang="en-US" altLang="zh-CN" sz="1600">
                    <a:ln>
                      <a:noFill/>
                    </a:ln>
                    <a:solidFill>
                      <a:schemeClr val="bg1"/>
                    </a:solidFill>
                    <a:latin typeface="微软雅黑" panose="020B0503020204020204" charset="-122"/>
                    <a:ea typeface="微软雅黑" panose="020B0503020204020204" charset="-122"/>
                    <a:sym typeface="+mn-ea"/>
                  </a:rPr>
                  <a:t>4</a:t>
                </a:r>
              </a:p>
            </p:txBody>
          </p:sp>
        </p:grpSp>
        <p:grpSp>
          <p:nvGrpSpPr>
            <p:cNvPr id="63" name="组合 62"/>
            <p:cNvGrpSpPr/>
            <p:nvPr/>
          </p:nvGrpSpPr>
          <p:grpSpPr>
            <a:xfrm>
              <a:off x="9061" y="7810"/>
              <a:ext cx="556" cy="515"/>
              <a:chOff x="5640" y="2946"/>
              <a:chExt cx="526" cy="487"/>
            </a:xfrm>
          </p:grpSpPr>
          <p:sp>
            <p:nvSpPr>
              <p:cNvPr id="64" name="椭圆 63"/>
              <p:cNvSpPr/>
              <p:nvPr>
                <p:custDataLst>
                  <p:tags r:id="rId21"/>
                </p:custDataLst>
              </p:nvPr>
            </p:nvSpPr>
            <p:spPr>
              <a:xfrm>
                <a:off x="5660" y="2946"/>
                <a:ext cx="487" cy="487"/>
              </a:xfrm>
              <a:prstGeom prst="ellipse">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custDataLst>
                  <p:tags r:id="rId22"/>
                </p:custDataLst>
              </p:nvPr>
            </p:nvSpPr>
            <p:spPr>
              <a:xfrm>
                <a:off x="5640" y="2971"/>
                <a:ext cx="526" cy="416"/>
              </a:xfrm>
              <a:prstGeom prst="rect">
                <a:avLst/>
              </a:prstGeom>
              <a:noFill/>
            </p:spPr>
            <p:txBody>
              <a:bodyPr wrap="square" rtlCol="0" anchor="t">
                <a:spAutoFit/>
              </a:bodyPr>
              <a:lstStyle/>
              <a:p>
                <a:pPr lvl="0" algn="ctr" defTabSz="444500" fontAlgn="auto">
                  <a:lnSpc>
                    <a:spcPct val="90000"/>
                  </a:lnSpc>
                  <a:spcAft>
                    <a:spcPts val="0"/>
                  </a:spcAft>
                  <a:buClrTx/>
                  <a:buSzTx/>
                  <a:buFontTx/>
                  <a:buNone/>
                </a:pPr>
                <a:r>
                  <a:rPr lang="en-US" altLang="zh-CN" sz="1600">
                    <a:ln>
                      <a:noFill/>
                    </a:ln>
                    <a:solidFill>
                      <a:schemeClr val="bg1"/>
                    </a:solidFill>
                    <a:latin typeface="微软雅黑" panose="020B0503020204020204" charset="-122"/>
                    <a:ea typeface="微软雅黑" panose="020B0503020204020204" charset="-122"/>
                    <a:sym typeface="+mn-ea"/>
                  </a:rPr>
                  <a:t>5</a:t>
                </a:r>
              </a:p>
            </p:txBody>
          </p:sp>
        </p:grpSp>
        <p:grpSp>
          <p:nvGrpSpPr>
            <p:cNvPr id="66" name="组合 65"/>
            <p:cNvGrpSpPr/>
            <p:nvPr/>
          </p:nvGrpSpPr>
          <p:grpSpPr>
            <a:xfrm>
              <a:off x="8361" y="8833"/>
              <a:ext cx="556" cy="515"/>
              <a:chOff x="5640" y="2946"/>
              <a:chExt cx="526" cy="487"/>
            </a:xfrm>
          </p:grpSpPr>
          <p:sp>
            <p:nvSpPr>
              <p:cNvPr id="67" name="椭圆 66"/>
              <p:cNvSpPr/>
              <p:nvPr>
                <p:custDataLst>
                  <p:tags r:id="rId19"/>
                </p:custDataLst>
              </p:nvPr>
            </p:nvSpPr>
            <p:spPr>
              <a:xfrm>
                <a:off x="5660" y="2946"/>
                <a:ext cx="487" cy="487"/>
              </a:xfrm>
              <a:prstGeom prst="ellipse">
                <a:avLst/>
              </a:prstGeom>
              <a:solidFill>
                <a:srgbClr val="74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custDataLst>
                  <p:tags r:id="rId20"/>
                </p:custDataLst>
              </p:nvPr>
            </p:nvSpPr>
            <p:spPr>
              <a:xfrm>
                <a:off x="5640" y="2971"/>
                <a:ext cx="526" cy="416"/>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sz="1600">
                    <a:ln>
                      <a:noFill/>
                    </a:ln>
                    <a:solidFill>
                      <a:schemeClr val="bg1"/>
                    </a:solidFill>
                    <a:latin typeface="微软雅黑" panose="020B0503020204020204" charset="-122"/>
                    <a:ea typeface="微软雅黑" panose="020B0503020204020204" charset="-122"/>
                    <a:sym typeface="+mn-ea"/>
                  </a:rPr>
                  <a:t>6</a:t>
                </a:r>
                <a:endParaRPr lang="en-US" altLang="zh-CN" sz="900">
                  <a:ln>
                    <a:noFill/>
                  </a:ln>
                  <a:solidFill>
                    <a:schemeClr val="bg1"/>
                  </a:solidFill>
                  <a:latin typeface="微软雅黑" panose="020B0503020204020204" charset="-122"/>
                  <a:ea typeface="微软雅黑" panose="020B0503020204020204" charset="-122"/>
                  <a:sym typeface="+mn-ea"/>
                </a:endParaRPr>
              </a:p>
            </p:txBody>
          </p:sp>
        </p:grpSp>
      </p:grpSp>
      <p:sp>
        <p:nvSpPr>
          <p:cNvPr id="5" name="文本框 4"/>
          <p:cNvSpPr txBox="1"/>
          <p:nvPr>
            <p:custDataLst>
              <p:tags r:id="rId1"/>
            </p:custDataLst>
          </p:nvPr>
        </p:nvSpPr>
        <p:spPr>
          <a:xfrm>
            <a:off x="1837055" y="1029970"/>
            <a:ext cx="1607185" cy="445135"/>
          </a:xfrm>
          <a:prstGeom prst="rect">
            <a:avLst/>
          </a:prstGeom>
          <a:noFill/>
        </p:spPr>
        <p:txBody>
          <a:bodyPr wrap="square">
            <a:spAutoFit/>
          </a:bodyPr>
          <a:lstStyle/>
          <a:p>
            <a:pPr algn="l"/>
            <a:r>
              <a:rPr lang="zh-CN" altLang="en-US" sz="2300" b="1" dirty="0">
                <a:solidFill>
                  <a:srgbClr val="E18C47"/>
                </a:solidFill>
                <a:cs typeface="+mn-ea"/>
                <a:sym typeface="+mn-lt"/>
              </a:rPr>
              <a:t>一、 概念</a:t>
            </a:r>
          </a:p>
        </p:txBody>
      </p:sp>
      <p:cxnSp>
        <p:nvCxnSpPr>
          <p:cNvPr id="7" name="直接连接符 6"/>
          <p:cNvCxnSpPr/>
          <p:nvPr>
            <p:custDataLst>
              <p:tags r:id="rId2"/>
            </p:custDataLst>
          </p:nvPr>
        </p:nvCxnSpPr>
        <p:spPr>
          <a:xfrm>
            <a:off x="1689100" y="1544589"/>
            <a:ext cx="17392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837055" y="1029970"/>
            <a:ext cx="2863850" cy="445135"/>
          </a:xfrm>
          <a:prstGeom prst="rect">
            <a:avLst/>
          </a:prstGeom>
          <a:noFill/>
        </p:spPr>
        <p:txBody>
          <a:bodyPr wrap="square">
            <a:spAutoFit/>
          </a:bodyPr>
          <a:lstStyle/>
          <a:p>
            <a:pPr algn="l"/>
            <a:r>
              <a:rPr lang="zh-CN" altLang="en-US" sz="2300" b="1" dirty="0">
                <a:solidFill>
                  <a:srgbClr val="E18C47"/>
                </a:solidFill>
                <a:cs typeface="+mn-ea"/>
                <a:sym typeface="+mn-lt"/>
              </a:rPr>
              <a:t>二、 指标及其评价</a:t>
            </a:r>
          </a:p>
        </p:txBody>
      </p:sp>
      <p:cxnSp>
        <p:nvCxnSpPr>
          <p:cNvPr id="7" name="直接连接符 6"/>
          <p:cNvCxnSpPr/>
          <p:nvPr>
            <p:custDataLst>
              <p:tags r:id="rId2"/>
            </p:custDataLst>
          </p:nvPr>
        </p:nvCxnSpPr>
        <p:spPr>
          <a:xfrm>
            <a:off x="1689100" y="1544589"/>
            <a:ext cx="28917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
            </p:custDataLst>
          </p:nvPr>
        </p:nvSpPr>
        <p:spPr>
          <a:xfrm>
            <a:off x="1151255" y="168719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体温</a:t>
            </a:r>
          </a:p>
        </p:txBody>
      </p:sp>
      <p:sp>
        <p:nvSpPr>
          <p:cNvPr id="2" name="文本框 1"/>
          <p:cNvSpPr txBox="1"/>
          <p:nvPr>
            <p:custDataLst>
              <p:tags r:id="rId4"/>
            </p:custDataLst>
          </p:nvPr>
        </p:nvSpPr>
        <p:spPr>
          <a:xfrm>
            <a:off x="1303655" y="2292985"/>
            <a:ext cx="7910195" cy="396938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b="1" dirty="0">
                <a:solidFill>
                  <a:srgbClr val="DC7C2A"/>
                </a:solidFill>
                <a:latin typeface="微软雅黑" panose="020B0503020204020204" charset="-122"/>
                <a:ea typeface="微软雅黑" panose="020B0503020204020204" charset="-122"/>
              </a:rPr>
              <a:t>发热按温度分为：</a:t>
            </a:r>
          </a:p>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rPr>
              <a:t>① 37.3—38℃低热；② 38.1—38.9℃中度发热；</a:t>
            </a:r>
          </a:p>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rPr>
              <a:t>③ 39.1—41℃为高热；④ ≥41℃为超高热。</a:t>
            </a:r>
          </a:p>
          <a:p>
            <a:pPr indent="504190" algn="just" fontAlgn="auto">
              <a:lnSpc>
                <a:spcPct val="175000"/>
              </a:lnSpc>
              <a:buClrTx/>
              <a:buSzTx/>
              <a:buFontTx/>
              <a:buNone/>
            </a:pPr>
            <a:r>
              <a:rPr lang="zh-CN" altLang="en-US" b="1" dirty="0">
                <a:solidFill>
                  <a:srgbClr val="DC7C2A"/>
                </a:solidFill>
                <a:latin typeface="微软雅黑" panose="020B0503020204020204" charset="-122"/>
                <a:ea typeface="微软雅黑" panose="020B0503020204020204" charset="-122"/>
              </a:rPr>
              <a:t>发热按时间长短分为：</a:t>
            </a:r>
          </a:p>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rPr>
              <a:t>① 短期发热：＜2周；② 长期发热：≥2周；</a:t>
            </a:r>
          </a:p>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rPr>
              <a:t>③ 发热待查：发热持续2周以上；④ 慢性低热：低热持续1个月以上。</a:t>
            </a:r>
          </a:p>
          <a:p>
            <a:pPr indent="504190" algn="just" fontAlgn="auto">
              <a:lnSpc>
                <a:spcPct val="175000"/>
              </a:lnSpc>
              <a:buClrTx/>
              <a:buSzTx/>
              <a:buFontTx/>
              <a:buNone/>
            </a:pPr>
            <a:r>
              <a:rPr lang="zh-CN" altLang="en-US" b="1" dirty="0">
                <a:solidFill>
                  <a:srgbClr val="DC7C2A"/>
                </a:solidFill>
                <a:latin typeface="微软雅黑" panose="020B0503020204020204" charset="-122"/>
                <a:ea typeface="微软雅黑" panose="020B0503020204020204" charset="-122"/>
              </a:rPr>
              <a:t>发热按热型分为：</a:t>
            </a:r>
          </a:p>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rPr>
              <a:t>① 稽留热</a:t>
            </a:r>
            <a:r>
              <a:rPr lang="en-US" altLang="zh-CN" dirty="0">
                <a:solidFill>
                  <a:schemeClr val="bg2">
                    <a:lumMod val="25000"/>
                  </a:schemeClr>
                </a:solidFill>
                <a:latin typeface="微软雅黑" panose="020B0503020204020204" charset="-122"/>
                <a:ea typeface="微软雅黑" panose="020B0503020204020204" charset="-122"/>
              </a:rPr>
              <a:t>  </a:t>
            </a:r>
            <a:r>
              <a:rPr lang="zh-CN" altLang="en-US" dirty="0">
                <a:solidFill>
                  <a:schemeClr val="bg2">
                    <a:lumMod val="25000"/>
                  </a:schemeClr>
                </a:solidFill>
                <a:latin typeface="微软雅黑" panose="020B0503020204020204" charset="-122"/>
                <a:ea typeface="微软雅黑" panose="020B0503020204020204" charset="-122"/>
              </a:rPr>
              <a:t>② 弛张热</a:t>
            </a:r>
            <a:r>
              <a:rPr lang="en-US" altLang="zh-CN" dirty="0">
                <a:solidFill>
                  <a:schemeClr val="bg2">
                    <a:lumMod val="25000"/>
                  </a:schemeClr>
                </a:solidFill>
                <a:latin typeface="微软雅黑" panose="020B0503020204020204" charset="-122"/>
                <a:ea typeface="微软雅黑" panose="020B0503020204020204" charset="-122"/>
              </a:rPr>
              <a:t>  </a:t>
            </a:r>
            <a:r>
              <a:rPr lang="zh-CN" altLang="en-US" dirty="0">
                <a:solidFill>
                  <a:schemeClr val="bg2">
                    <a:lumMod val="25000"/>
                  </a:schemeClr>
                </a:solidFill>
                <a:latin typeface="微软雅黑" panose="020B0503020204020204" charset="-122"/>
                <a:ea typeface="微软雅黑" panose="020B0503020204020204" charset="-122"/>
              </a:rPr>
              <a:t>③ 间歇热</a:t>
            </a:r>
            <a:r>
              <a:rPr lang="en-US" altLang="zh-CN" dirty="0">
                <a:solidFill>
                  <a:schemeClr val="bg2">
                    <a:lumMod val="25000"/>
                  </a:schemeClr>
                </a:solidFill>
                <a:latin typeface="微软雅黑" panose="020B0503020204020204" charset="-122"/>
                <a:ea typeface="微软雅黑" panose="020B0503020204020204" charset="-122"/>
              </a:rPr>
              <a:t>  </a:t>
            </a:r>
            <a:r>
              <a:rPr lang="zh-CN" altLang="en-US" dirty="0">
                <a:solidFill>
                  <a:schemeClr val="bg2">
                    <a:lumMod val="25000"/>
                  </a:schemeClr>
                </a:solidFill>
                <a:latin typeface="微软雅黑" panose="020B0503020204020204" charset="-122"/>
                <a:ea typeface="微软雅黑" panose="020B0503020204020204" charset="-122"/>
              </a:rPr>
              <a:t>④ 波浪热</a:t>
            </a:r>
            <a:r>
              <a:rPr lang="en-US" altLang="zh-CN" dirty="0">
                <a:solidFill>
                  <a:schemeClr val="bg2">
                    <a:lumMod val="25000"/>
                  </a:schemeClr>
                </a:solidFill>
                <a:latin typeface="微软雅黑" panose="020B0503020204020204" charset="-122"/>
                <a:ea typeface="微软雅黑" panose="020B0503020204020204" charset="-122"/>
              </a:rPr>
              <a:t>  </a:t>
            </a:r>
            <a:r>
              <a:rPr lang="zh-CN" altLang="en-US" dirty="0">
                <a:solidFill>
                  <a:schemeClr val="bg2">
                    <a:lumMod val="25000"/>
                  </a:schemeClr>
                </a:solidFill>
                <a:latin typeface="微软雅黑" panose="020B0503020204020204" charset="-122"/>
                <a:ea typeface="微软雅黑" panose="020B0503020204020204" charset="-122"/>
              </a:rPr>
              <a:t>⑤ 不规则热</a:t>
            </a:r>
          </a:p>
        </p:txBody>
      </p:sp>
      <p:pic>
        <p:nvPicPr>
          <p:cNvPr id="3" name="图片 2" descr="卡通人物&#10;&#10;中度可信度描述已自动生成"/>
          <p:cNvPicPr>
            <a:picLocks noChangeAspect="1"/>
          </p:cNvPicPr>
          <p:nvPr>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8045706" y="1891952"/>
            <a:ext cx="3702748" cy="3702748"/>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819785" y="2256155"/>
            <a:ext cx="3258185" cy="283845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6" name="组合 5"/>
          <p:cNvGrpSpPr/>
          <p:nvPr/>
        </p:nvGrpSpPr>
        <p:grpSpPr>
          <a:xfrm>
            <a:off x="1129665" y="2035175"/>
            <a:ext cx="2627630" cy="450850"/>
            <a:chOff x="1996" y="2352"/>
            <a:chExt cx="4637" cy="795"/>
          </a:xfrm>
        </p:grpSpPr>
        <p:sp>
          <p:nvSpPr>
            <p:cNvPr id="15" name="圆角矩形 14"/>
            <p:cNvSpPr/>
            <p:nvPr>
              <p:custDataLst>
                <p:tags r:id="rId16"/>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17"/>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呼吸频率减慢</a:t>
              </a:r>
            </a:p>
          </p:txBody>
        </p:sp>
        <p:sp>
          <p:nvSpPr>
            <p:cNvPr id="51" name="椭圆 50"/>
            <p:cNvSpPr/>
            <p:nvPr>
              <p:custDataLst>
                <p:tags r:id="rId1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5" name="文本框 4"/>
          <p:cNvSpPr txBox="1"/>
          <p:nvPr>
            <p:custDataLst>
              <p:tags r:id="rId2"/>
            </p:custDataLst>
          </p:nvPr>
        </p:nvSpPr>
        <p:spPr>
          <a:xfrm>
            <a:off x="1184910" y="2661285"/>
            <a:ext cx="2858770" cy="2168525"/>
          </a:xfrm>
          <a:prstGeom prst="rect">
            <a:avLst/>
          </a:prstGeom>
          <a:noFill/>
        </p:spPr>
        <p:txBody>
          <a:bodyPr wrap="square" rtlCol="0" anchor="t">
            <a:spAutoFit/>
          </a:bodyPr>
          <a:lstStyle/>
          <a:p>
            <a:pPr indent="0" algn="l"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呼吸频率减慢由呼吸中枢或肺病变引起，在婴儿中多见，危重婴儿肺炎可因脑水肿和脑疝引起，严重者导致呼吸衰竭。</a:t>
            </a:r>
          </a:p>
        </p:txBody>
      </p:sp>
      <p:sp>
        <p:nvSpPr>
          <p:cNvPr id="8" name="矩形 7"/>
          <p:cNvSpPr/>
          <p:nvPr>
            <p:custDataLst>
              <p:tags r:id="rId3"/>
            </p:custDataLst>
          </p:nvPr>
        </p:nvSpPr>
        <p:spPr>
          <a:xfrm>
            <a:off x="4285615" y="2248535"/>
            <a:ext cx="3258185" cy="284734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9" name="组合 8"/>
          <p:cNvGrpSpPr/>
          <p:nvPr/>
        </p:nvGrpSpPr>
        <p:grpSpPr>
          <a:xfrm>
            <a:off x="4595495" y="2035175"/>
            <a:ext cx="2627630" cy="450850"/>
            <a:chOff x="1996" y="2352"/>
            <a:chExt cx="4637" cy="795"/>
          </a:xfrm>
        </p:grpSpPr>
        <p:sp>
          <p:nvSpPr>
            <p:cNvPr id="10" name="圆角矩形 9"/>
            <p:cNvSpPr/>
            <p:nvPr>
              <p:custDataLst>
                <p:tags r:id="rId12"/>
              </p:custDataLst>
            </p:nvPr>
          </p:nvSpPr>
          <p:spPr>
            <a:xfrm>
              <a:off x="1996" y="2352"/>
              <a:ext cx="463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文本框 1"/>
            <p:cNvSpPr txBox="1"/>
            <p:nvPr>
              <p:custDataLst>
                <p:tags r:id="rId13"/>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1800" b="1">
                  <a:solidFill>
                    <a:schemeClr val="bg1"/>
                  </a:solidFill>
                  <a:latin typeface="微软雅黑" panose="020B0503020204020204" charset="-122"/>
                  <a:ea typeface="微软雅黑" panose="020B0503020204020204" charset="-122"/>
                  <a:sym typeface="+mn-ea"/>
                </a:rPr>
                <a:t>呼吸过速</a:t>
              </a:r>
            </a:p>
          </p:txBody>
        </p:sp>
        <p:sp>
          <p:nvSpPr>
            <p:cNvPr id="12" name="椭圆 11"/>
            <p:cNvSpPr/>
            <p:nvPr>
              <p:custDataLst>
                <p:tags r:id="rId14"/>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13"/>
            <p:cNvSpPr txBox="1"/>
            <p:nvPr>
              <p:custDataLst>
                <p:tags r:id="rId15"/>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2" name="文本框 1"/>
          <p:cNvSpPr txBox="1"/>
          <p:nvPr>
            <p:custDataLst>
              <p:tags r:id="rId4"/>
            </p:custDataLst>
          </p:nvPr>
        </p:nvSpPr>
        <p:spPr>
          <a:xfrm>
            <a:off x="1151255" y="103060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呼吸</a:t>
            </a:r>
          </a:p>
        </p:txBody>
      </p:sp>
      <p:sp>
        <p:nvSpPr>
          <p:cNvPr id="3" name="文本框 2"/>
          <p:cNvSpPr txBox="1"/>
          <p:nvPr>
            <p:custDataLst>
              <p:tags r:id="rId5"/>
            </p:custDataLst>
          </p:nvPr>
        </p:nvSpPr>
        <p:spPr>
          <a:xfrm>
            <a:off x="4462145" y="2661285"/>
            <a:ext cx="2858770" cy="1753235"/>
          </a:xfrm>
          <a:prstGeom prst="rect">
            <a:avLst/>
          </a:prstGeom>
          <a:noFill/>
        </p:spPr>
        <p:txBody>
          <a:bodyPr wrap="square" rtlCol="0" anchor="t">
            <a:spAutoFit/>
          </a:bodyPr>
          <a:lstStyle/>
          <a:p>
            <a:pPr algn="l"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呼吸过速常见于呼吸道感染或中枢神经系统疾患儿，也见于心、肝、血液系统患儿。</a:t>
            </a:r>
          </a:p>
        </p:txBody>
      </p:sp>
      <p:sp>
        <p:nvSpPr>
          <p:cNvPr id="22" name="矩形 21"/>
          <p:cNvSpPr/>
          <p:nvPr>
            <p:custDataLst>
              <p:tags r:id="rId6"/>
            </p:custDataLst>
          </p:nvPr>
        </p:nvSpPr>
        <p:spPr>
          <a:xfrm>
            <a:off x="7725410" y="2248535"/>
            <a:ext cx="3258185" cy="284607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23" name="组合 22"/>
          <p:cNvGrpSpPr/>
          <p:nvPr/>
        </p:nvGrpSpPr>
        <p:grpSpPr>
          <a:xfrm>
            <a:off x="8035290" y="2027555"/>
            <a:ext cx="2627630" cy="450850"/>
            <a:chOff x="1996" y="2352"/>
            <a:chExt cx="4637" cy="795"/>
          </a:xfrm>
        </p:grpSpPr>
        <p:sp>
          <p:nvSpPr>
            <p:cNvPr id="24" name="圆角矩形 23"/>
            <p:cNvSpPr/>
            <p:nvPr>
              <p:custDataLst>
                <p:tags r:id="rId8"/>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5" name="文本框 1"/>
            <p:cNvSpPr txBox="1"/>
            <p:nvPr>
              <p:custDataLst>
                <p:tags r:id="rId9"/>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周期性呼吸</a:t>
              </a:r>
            </a:p>
          </p:txBody>
        </p:sp>
        <p:sp>
          <p:nvSpPr>
            <p:cNvPr id="27" name="椭圆 26"/>
            <p:cNvSpPr/>
            <p:nvPr>
              <p:custDataLst>
                <p:tags r:id="rId10"/>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文本框 27"/>
            <p:cNvSpPr txBox="1"/>
            <p:nvPr>
              <p:custDataLst>
                <p:tags r:id="rId11"/>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29" name="文本框 28"/>
          <p:cNvSpPr txBox="1"/>
          <p:nvPr>
            <p:custDataLst>
              <p:tags r:id="rId7"/>
            </p:custDataLst>
          </p:nvPr>
        </p:nvSpPr>
        <p:spPr>
          <a:xfrm>
            <a:off x="8090535" y="2661285"/>
            <a:ext cx="2858770" cy="1753235"/>
          </a:xfrm>
          <a:prstGeom prst="rect">
            <a:avLst/>
          </a:prstGeom>
          <a:noFill/>
        </p:spPr>
        <p:txBody>
          <a:bodyPr wrap="square" rtlCol="0" anchor="t">
            <a:spAutoFit/>
          </a:bodyPr>
          <a:lstStyle/>
          <a:p>
            <a:pPr algn="l"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呼吸的深度和次数呈不规则的周期性改变，其发生可能与脑缺血有关，多为严重疾病的征兆。</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819785" y="3200400"/>
            <a:ext cx="9944735" cy="138874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6" name="组合 5"/>
          <p:cNvGrpSpPr/>
          <p:nvPr/>
        </p:nvGrpSpPr>
        <p:grpSpPr>
          <a:xfrm>
            <a:off x="1129665" y="2979420"/>
            <a:ext cx="2627630" cy="450850"/>
            <a:chOff x="1996" y="2352"/>
            <a:chExt cx="4637" cy="795"/>
          </a:xfrm>
        </p:grpSpPr>
        <p:sp>
          <p:nvSpPr>
            <p:cNvPr id="15" name="圆角矩形 14"/>
            <p:cNvSpPr/>
            <p:nvPr>
              <p:custDataLst>
                <p:tags r:id="rId10"/>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11"/>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a:solidFill>
                    <a:schemeClr val="bg1"/>
                  </a:solidFill>
                  <a:latin typeface="微软雅黑" panose="020B0503020204020204" charset="-122"/>
                  <a:ea typeface="微软雅黑" panose="020B0503020204020204" charset="-122"/>
                </a:rPr>
                <a:t>心动过速</a:t>
              </a:r>
            </a:p>
          </p:txBody>
        </p:sp>
        <p:sp>
          <p:nvSpPr>
            <p:cNvPr id="51" name="椭圆 50"/>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5" name="文本框 4"/>
          <p:cNvSpPr txBox="1"/>
          <p:nvPr>
            <p:custDataLst>
              <p:tags r:id="rId2"/>
            </p:custDataLst>
          </p:nvPr>
        </p:nvSpPr>
        <p:spPr>
          <a:xfrm>
            <a:off x="1184910" y="3538855"/>
            <a:ext cx="9277985" cy="922020"/>
          </a:xfrm>
          <a:prstGeom prst="rect">
            <a:avLst/>
          </a:prstGeom>
          <a:noFill/>
        </p:spPr>
        <p:txBody>
          <a:bodyPr wrap="square" rtlCol="0" anchor="t">
            <a:spAutoFit/>
          </a:bodyPr>
          <a:lstStyle/>
          <a:p>
            <a:pPr indent="0"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心动过速常见于贫血、慢性传染病、先天性心脏病、心肌炎、风湿热、心力衰竭及甲状腺功能亢进以及应用肾上腺素或阿托品等。</a:t>
            </a:r>
          </a:p>
        </p:txBody>
      </p:sp>
      <p:sp>
        <p:nvSpPr>
          <p:cNvPr id="2" name="文本框 1"/>
          <p:cNvSpPr txBox="1"/>
          <p:nvPr>
            <p:custDataLst>
              <p:tags r:id="rId3"/>
            </p:custDataLst>
          </p:nvPr>
        </p:nvSpPr>
        <p:spPr>
          <a:xfrm>
            <a:off x="1151255" y="103060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脉搏</a:t>
            </a:r>
          </a:p>
        </p:txBody>
      </p:sp>
      <p:sp>
        <p:nvSpPr>
          <p:cNvPr id="7" name="矩形 6"/>
          <p:cNvSpPr/>
          <p:nvPr>
            <p:custDataLst>
              <p:tags r:id="rId4"/>
            </p:custDataLst>
          </p:nvPr>
        </p:nvSpPr>
        <p:spPr>
          <a:xfrm>
            <a:off x="819785" y="4957445"/>
            <a:ext cx="9944735" cy="102552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13" name="组合 12"/>
          <p:cNvGrpSpPr/>
          <p:nvPr/>
        </p:nvGrpSpPr>
        <p:grpSpPr>
          <a:xfrm>
            <a:off x="1129665" y="4744085"/>
            <a:ext cx="2627630" cy="450850"/>
            <a:chOff x="1996" y="2352"/>
            <a:chExt cx="4637" cy="795"/>
          </a:xfrm>
        </p:grpSpPr>
        <p:sp>
          <p:nvSpPr>
            <p:cNvPr id="16" name="圆角矩形 15"/>
            <p:cNvSpPr/>
            <p:nvPr>
              <p:custDataLst>
                <p:tags r:id="rId6"/>
              </p:custDataLst>
            </p:nvPr>
          </p:nvSpPr>
          <p:spPr>
            <a:xfrm>
              <a:off x="1996" y="2352"/>
              <a:ext cx="463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文本框 1"/>
            <p:cNvSpPr txBox="1"/>
            <p:nvPr>
              <p:custDataLst>
                <p:tags r:id="rId7"/>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1800" b="1">
                  <a:solidFill>
                    <a:schemeClr val="bg1"/>
                  </a:solidFill>
                  <a:latin typeface="微软雅黑" panose="020B0503020204020204" charset="-122"/>
                  <a:ea typeface="微软雅黑" panose="020B0503020204020204" charset="-122"/>
                  <a:sym typeface="+mn-ea"/>
                </a:rPr>
                <a:t>心动过缓</a:t>
              </a:r>
            </a:p>
          </p:txBody>
        </p:sp>
        <p:sp>
          <p:nvSpPr>
            <p:cNvPr id="18" name="椭圆 17"/>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20" name="文本框 19"/>
          <p:cNvSpPr txBox="1"/>
          <p:nvPr>
            <p:custDataLst>
              <p:tags r:id="rId5"/>
            </p:custDataLst>
          </p:nvPr>
        </p:nvSpPr>
        <p:spPr>
          <a:xfrm>
            <a:off x="996315" y="5322570"/>
            <a:ext cx="8726170" cy="506730"/>
          </a:xfrm>
          <a:prstGeom prst="rect">
            <a:avLst/>
          </a:prstGeom>
          <a:noFill/>
        </p:spPr>
        <p:txBody>
          <a:bodyPr wrap="square" rtlCol="0" anchor="t">
            <a:spAutoFit/>
          </a:bodyPr>
          <a:lstStyle/>
          <a:p>
            <a:pPr fontAlgn="auto">
              <a:lnSpc>
                <a:spcPct val="150000"/>
              </a:lnSpc>
              <a:buClrTx/>
              <a:buSzTx/>
              <a:buFontTx/>
            </a:pPr>
            <a:r>
              <a:rPr lang="zh-CN" altLang="en-US" dirty="0">
                <a:solidFill>
                  <a:schemeClr val="bg2">
                    <a:lumMod val="25000"/>
                  </a:schemeClr>
                </a:solidFill>
                <a:latin typeface="微软雅黑" panose="020B0503020204020204" charset="-122"/>
                <a:ea typeface="微软雅黑" panose="020B0503020204020204" charset="-122"/>
                <a:sym typeface="+mn-ea"/>
              </a:rPr>
              <a:t>心动过缓可见于健康儿童、运动员，也可见于克汀病、伤寒、阻塞性黄疸病等。</a:t>
            </a:r>
          </a:p>
        </p:txBody>
      </p:sp>
      <p:sp>
        <p:nvSpPr>
          <p:cNvPr id="100" name="文本框 99"/>
          <p:cNvSpPr txBox="1"/>
          <p:nvPr/>
        </p:nvSpPr>
        <p:spPr>
          <a:xfrm>
            <a:off x="1129665" y="1687195"/>
            <a:ext cx="9641840" cy="1085215"/>
          </a:xfrm>
          <a:prstGeom prst="rect">
            <a:avLst/>
          </a:prstGeom>
          <a:noFill/>
          <a:ln w="9525">
            <a:noFill/>
          </a:ln>
        </p:spPr>
        <p:txBody>
          <a:bodyPr wrap="square">
            <a:spAutoFit/>
          </a:bodyPr>
          <a:lstStyle/>
          <a:p>
            <a:pPr algn="l">
              <a:lnSpc>
                <a:spcPct val="170000"/>
              </a:lnSpc>
              <a:buClrTx/>
              <a:buSzTx/>
              <a:buNone/>
            </a:pPr>
            <a:r>
              <a:rPr lang="zh-CN" altLang="en-US" sz="1900" b="1" dirty="0">
                <a:solidFill>
                  <a:srgbClr val="DC7C2A"/>
                </a:solidFill>
                <a:latin typeface="微软雅黑" panose="020B0503020204020204" charset="-122"/>
                <a:ea typeface="微软雅黑" panose="020B0503020204020204" charset="-122"/>
              </a:rPr>
              <a:t>各年龄段儿童呼吸脉搏正常参考值为：</a:t>
            </a:r>
            <a:r>
              <a:rPr lang="zh-CN" altLang="en-US" sz="1900" b="0" dirty="0">
                <a:solidFill>
                  <a:schemeClr val="bg2">
                    <a:lumMod val="25000"/>
                  </a:schemeClr>
                </a:solidFill>
                <a:latin typeface="微软雅黑" panose="020B0503020204020204" charset="-122"/>
                <a:ea typeface="微软雅黑" panose="020B0503020204020204" charset="-122"/>
              </a:rPr>
              <a:t>新生儿120—140次/分；3岁前婴幼儿为100—130次/分；4—7岁儿童为80—100次/分；8—14岁儿童为70—90次/分。</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30605"/>
            <a:ext cx="10125075" cy="434657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血压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血液在血管内流动并作用于血管壁的侧压力称为血压，常指动脉血压。心室收缩时，动脉内最高的压力称为收缩压；心室舒张时，动脉内最低的压力称为舒张压。收缩压与舒张压之差为脉压。</a:t>
            </a:r>
          </a:p>
          <a:p>
            <a:pPr indent="504190" algn="just" fontAlgn="auto">
              <a:lnSpc>
                <a:spcPct val="175000"/>
              </a:lnSpc>
              <a:buClrTx/>
              <a:buSzTx/>
              <a:buFontTx/>
            </a:pPr>
            <a:r>
              <a:rPr lang="zh-CN" altLang="en-US" sz="2100" b="1" dirty="0">
                <a:solidFill>
                  <a:schemeClr val="tx1">
                    <a:lumMod val="85000"/>
                    <a:lumOff val="15000"/>
                  </a:schemeClr>
                </a:solidFill>
                <a:cs typeface="+mn-ea"/>
              </a:rPr>
              <a:t>（五） 瞳孔</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正常瞳孔在一般光线下直径为2—4毫米，两侧等大同圆。如果神志出现昏迷等异常，我们需要关注瞳孔的大小。</a:t>
            </a:r>
          </a:p>
          <a:p>
            <a:pPr indent="504190" algn="just" fontAlgn="auto">
              <a:lnSpc>
                <a:spcPct val="175000"/>
              </a:lnSpc>
              <a:buClrTx/>
              <a:buSzTx/>
              <a:buFontTx/>
            </a:pPr>
            <a:r>
              <a:rPr lang="zh-CN" altLang="en-US" sz="2100" b="1" dirty="0">
                <a:solidFill>
                  <a:schemeClr val="tx1">
                    <a:lumMod val="85000"/>
                    <a:lumOff val="15000"/>
                  </a:schemeClr>
                </a:solidFill>
                <a:cs typeface="+mn-ea"/>
              </a:rPr>
              <a:t>（六） 尿量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弧形 4"/>
          <p:cNvSpPr/>
          <p:nvPr>
            <p:custDataLst>
              <p:tags r:id="rId1"/>
            </p:custDataLst>
          </p:nvPr>
        </p:nvSpPr>
        <p:spPr>
          <a:xfrm>
            <a:off x="2310765" y="1842135"/>
            <a:ext cx="4367530" cy="4367530"/>
          </a:xfrm>
          <a:prstGeom prst="arc">
            <a:avLst>
              <a:gd name="adj1" fmla="val 17941713"/>
              <a:gd name="adj2" fmla="val 3789969"/>
            </a:avLst>
          </a:prstGeom>
          <a:gradFill>
            <a:gsLst>
              <a:gs pos="0">
                <a:srgbClr val="FCE7D6"/>
              </a:gs>
              <a:gs pos="51000">
                <a:srgbClr val="FBE7DE">
                  <a:alpha val="0"/>
                </a:srgbClr>
              </a:gs>
            </a:gsLst>
            <a:lin ang="10800000" scaled="0"/>
          </a:gradFill>
          <a:ln>
            <a:gradFill>
              <a:gsLst>
                <a:gs pos="74000">
                  <a:srgbClr val="EEF7F4"/>
                </a:gs>
                <a:gs pos="100000">
                  <a:srgbClr val="EAAA7A"/>
                </a:gs>
              </a:gsLst>
              <a:lin ang="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custDataLst>
              <p:tags r:id="rId2"/>
            </p:custDataLst>
          </p:nvPr>
        </p:nvSpPr>
        <p:spPr>
          <a:xfrm>
            <a:off x="3053715" y="2900680"/>
            <a:ext cx="2278380" cy="2280920"/>
          </a:xfrm>
          <a:prstGeom prst="ellipse">
            <a:avLst/>
          </a:prstGeom>
          <a:solidFill>
            <a:srgbClr val="EAA57C"/>
          </a:solid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35" name="文本框 34"/>
          <p:cNvSpPr txBox="1"/>
          <p:nvPr>
            <p:custDataLst>
              <p:tags r:id="rId3"/>
            </p:custDataLst>
          </p:nvPr>
        </p:nvSpPr>
        <p:spPr>
          <a:xfrm>
            <a:off x="3656965" y="3533458"/>
            <a:ext cx="944880" cy="1014730"/>
          </a:xfrm>
          <a:prstGeom prst="rect">
            <a:avLst/>
          </a:prstGeom>
          <a:noFill/>
        </p:spPr>
        <p:txBody>
          <a:bodyPr wrap="none" rtlCol="0" anchor="t">
            <a:spAutoFit/>
          </a:bodyPr>
          <a:lstStyle/>
          <a:p>
            <a:pPr algn="l">
              <a:buClrTx/>
              <a:buSzTx/>
              <a:buFontTx/>
            </a:pPr>
            <a:r>
              <a:rPr lang="zh-CN" sz="3000" b="1">
                <a:solidFill>
                  <a:schemeClr val="bg1"/>
                </a:solidFill>
                <a:latin typeface="微软雅黑" panose="020B0503020204020204" charset="-122"/>
                <a:ea typeface="微软雅黑" panose="020B0503020204020204" charset="-122"/>
                <a:sym typeface="+mn-ea"/>
              </a:rPr>
              <a:t>测温</a:t>
            </a:r>
          </a:p>
          <a:p>
            <a:pPr algn="l">
              <a:buClrTx/>
              <a:buSzTx/>
              <a:buFontTx/>
            </a:pPr>
            <a:r>
              <a:rPr lang="zh-CN" sz="3000" b="1">
                <a:solidFill>
                  <a:schemeClr val="bg1"/>
                </a:solidFill>
                <a:latin typeface="微软雅黑" panose="020B0503020204020204" charset="-122"/>
                <a:ea typeface="微软雅黑" panose="020B0503020204020204" charset="-122"/>
                <a:sym typeface="+mn-ea"/>
              </a:rPr>
              <a:t>方法</a:t>
            </a:r>
          </a:p>
        </p:txBody>
      </p:sp>
      <p:sp>
        <p:nvSpPr>
          <p:cNvPr id="36" name="弧形 35"/>
          <p:cNvSpPr/>
          <p:nvPr>
            <p:custDataLst>
              <p:tags r:id="rId4"/>
            </p:custDataLst>
          </p:nvPr>
        </p:nvSpPr>
        <p:spPr>
          <a:xfrm>
            <a:off x="2552065" y="2385060"/>
            <a:ext cx="3281680" cy="3281680"/>
          </a:xfrm>
          <a:prstGeom prst="arc">
            <a:avLst>
              <a:gd name="adj1" fmla="val 17941713"/>
              <a:gd name="adj2" fmla="val 3789969"/>
            </a:avLst>
          </a:prstGeom>
          <a:noFill/>
          <a:ln>
            <a:gradFill>
              <a:gsLst>
                <a:gs pos="46000">
                  <a:srgbClr val="EEF7F4">
                    <a:alpha val="0"/>
                  </a:srgbClr>
                </a:gs>
                <a:gs pos="100000">
                  <a:srgbClr val="EAAA7A"/>
                </a:gs>
              </a:gsLst>
              <a:lin ang="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圆角矩形 5"/>
          <p:cNvSpPr/>
          <p:nvPr>
            <p:custDataLst>
              <p:tags r:id="rId5"/>
            </p:custDataLst>
          </p:nvPr>
        </p:nvSpPr>
        <p:spPr>
          <a:xfrm>
            <a:off x="6042660" y="2378075"/>
            <a:ext cx="3160395" cy="641985"/>
          </a:xfrm>
          <a:prstGeom prst="roundRect">
            <a:avLst>
              <a:gd name="adj" fmla="val 50000"/>
            </a:avLst>
          </a:prstGeom>
          <a:gradFill>
            <a:gsLst>
              <a:gs pos="35000">
                <a:schemeClr val="bg1"/>
              </a:gs>
              <a:gs pos="100000">
                <a:srgbClr val="FCEFE5"/>
              </a:gs>
            </a:gsLst>
            <a:lin ang="0" scaled="0"/>
          </a:gradFill>
          <a:ln w="15875">
            <a:gradFill>
              <a:gsLst>
                <a:gs pos="0">
                  <a:srgbClr val="EAAA7A">
                    <a:alpha val="0"/>
                  </a:srgbClr>
                </a:gs>
                <a:gs pos="86000">
                  <a:srgbClr val="EAAA7A"/>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lvl="0" algn="l"/>
            <a:endParaRPr>
              <a:solidFill>
                <a:schemeClr val="lt1"/>
              </a:solidFill>
              <a:sym typeface="+mn-ea"/>
            </a:endParaRPr>
          </a:p>
        </p:txBody>
      </p:sp>
      <p:sp>
        <p:nvSpPr>
          <p:cNvPr id="8" name="椭圆 7"/>
          <p:cNvSpPr/>
          <p:nvPr>
            <p:custDataLst>
              <p:tags r:id="rId6"/>
            </p:custDataLst>
          </p:nvPr>
        </p:nvSpPr>
        <p:spPr>
          <a:xfrm>
            <a:off x="6040120" y="2378075"/>
            <a:ext cx="641350" cy="641985"/>
          </a:xfrm>
          <a:prstGeom prst="ellipse">
            <a:avLst/>
          </a:prstGeom>
          <a:solidFill>
            <a:srgbClr val="EEB78F"/>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7"/>
            </p:custDataLst>
          </p:nvPr>
        </p:nvSpPr>
        <p:spPr>
          <a:xfrm>
            <a:off x="6957060" y="2501900"/>
            <a:ext cx="1831975" cy="398780"/>
          </a:xfrm>
          <a:prstGeom prst="rect">
            <a:avLst/>
          </a:prstGeom>
          <a:noFill/>
        </p:spPr>
        <p:txBody>
          <a:bodyPr wrap="square" rtlCol="0" anchor="t">
            <a:spAutoFit/>
          </a:bodyPr>
          <a:lstStyle/>
          <a:p>
            <a:r>
              <a:rPr lang="zh-CN" altLang="en-US" sz="2000">
                <a:latin typeface="汉仪旗黑-55简" panose="00020600040101010101" charset="-128"/>
                <a:ea typeface="汉仪旗黑-55简" panose="00020600040101010101" charset="-128"/>
                <a:sym typeface="+mn-ea"/>
              </a:rPr>
              <a:t>腋下测温法</a:t>
            </a:r>
            <a:endParaRPr lang="zh-CN" altLang="en-US" sz="2000">
              <a:solidFill>
                <a:srgbClr val="387A63"/>
              </a:solidFill>
              <a:latin typeface="汉仪旗黑-55简" panose="00020600040101010101" charset="-128"/>
              <a:ea typeface="汉仪旗黑-55简" panose="00020600040101010101" charset="-128"/>
              <a:sym typeface="+mn-ea"/>
            </a:endParaRPr>
          </a:p>
        </p:txBody>
      </p:sp>
      <p:sp>
        <p:nvSpPr>
          <p:cNvPr id="37" name="文本框 36"/>
          <p:cNvSpPr txBox="1"/>
          <p:nvPr>
            <p:custDataLst>
              <p:tags r:id="rId8"/>
            </p:custDataLst>
          </p:nvPr>
        </p:nvSpPr>
        <p:spPr>
          <a:xfrm>
            <a:off x="6104890" y="2540635"/>
            <a:ext cx="513080" cy="306705"/>
          </a:xfrm>
          <a:prstGeom prst="rect">
            <a:avLst/>
          </a:prstGeom>
          <a:noFill/>
        </p:spPr>
        <p:txBody>
          <a:bodyPr wrap="square" rtlCol="0">
            <a:spAutoFit/>
          </a:bodyPr>
          <a:lstStyle/>
          <a:p>
            <a:pPr algn="ctr"/>
            <a:r>
              <a:rPr lang="en-US" altLang="zh-CN" sz="1400">
                <a:solidFill>
                  <a:schemeClr val="bg1"/>
                </a:solidFill>
                <a:latin typeface="微软雅黑" panose="020B0503020204020204" charset="-122"/>
                <a:ea typeface="微软雅黑" panose="020B0503020204020204" charset="-122"/>
              </a:rPr>
              <a:t>01</a:t>
            </a:r>
          </a:p>
        </p:txBody>
      </p:sp>
      <p:sp>
        <p:nvSpPr>
          <p:cNvPr id="16" name="圆角矩形 15"/>
          <p:cNvSpPr/>
          <p:nvPr>
            <p:custDataLst>
              <p:tags r:id="rId9"/>
            </p:custDataLst>
          </p:nvPr>
        </p:nvSpPr>
        <p:spPr>
          <a:xfrm>
            <a:off x="6396355" y="3288030"/>
            <a:ext cx="3160395" cy="641985"/>
          </a:xfrm>
          <a:prstGeom prst="roundRect">
            <a:avLst>
              <a:gd name="adj" fmla="val 50000"/>
            </a:avLst>
          </a:prstGeom>
          <a:gradFill>
            <a:gsLst>
              <a:gs pos="35000">
                <a:schemeClr val="bg1"/>
              </a:gs>
              <a:gs pos="100000">
                <a:srgbClr val="FCEFE5"/>
              </a:gs>
            </a:gsLst>
            <a:lin ang="0" scaled="0"/>
          </a:gradFill>
          <a:ln w="15875">
            <a:gradFill>
              <a:gsLst>
                <a:gs pos="0">
                  <a:srgbClr val="EAAA7A">
                    <a:alpha val="0"/>
                  </a:srgbClr>
                </a:gs>
                <a:gs pos="86000">
                  <a:srgbClr val="EAAA7A"/>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lvl="0" algn="l">
              <a:buClrTx/>
              <a:buSzTx/>
              <a:buFontTx/>
            </a:pPr>
            <a:endParaRPr>
              <a:solidFill>
                <a:schemeClr val="lt1"/>
              </a:solidFill>
              <a:sym typeface="+mn-ea"/>
            </a:endParaRPr>
          </a:p>
        </p:txBody>
      </p:sp>
      <p:sp>
        <p:nvSpPr>
          <p:cNvPr id="17" name="椭圆 16"/>
          <p:cNvSpPr/>
          <p:nvPr>
            <p:custDataLst>
              <p:tags r:id="rId10"/>
            </p:custDataLst>
          </p:nvPr>
        </p:nvSpPr>
        <p:spPr>
          <a:xfrm>
            <a:off x="6393815" y="3288030"/>
            <a:ext cx="641350" cy="641985"/>
          </a:xfrm>
          <a:prstGeom prst="ellipse">
            <a:avLst/>
          </a:prstGeom>
          <a:solidFill>
            <a:srgbClr val="EEB78F"/>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11"/>
            </p:custDataLst>
          </p:nvPr>
        </p:nvSpPr>
        <p:spPr>
          <a:xfrm>
            <a:off x="7167880" y="3400425"/>
            <a:ext cx="2118360" cy="398780"/>
          </a:xfrm>
          <a:prstGeom prst="rect">
            <a:avLst/>
          </a:prstGeom>
          <a:noFill/>
        </p:spPr>
        <p:txBody>
          <a:bodyPr wrap="square" rtlCol="0" anchor="t">
            <a:spAutoFit/>
          </a:bodyPr>
          <a:lstStyle/>
          <a:p>
            <a:r>
              <a:rPr lang="zh-CN" altLang="en-US" sz="2000">
                <a:latin typeface="汉仪旗黑-55简" panose="00020600040101010101" charset="-128"/>
                <a:ea typeface="汉仪旗黑-55简" panose="00020600040101010101" charset="-128"/>
                <a:sym typeface="+mn-ea"/>
              </a:rPr>
              <a:t>口腔测温法</a:t>
            </a:r>
          </a:p>
        </p:txBody>
      </p:sp>
      <p:sp>
        <p:nvSpPr>
          <p:cNvPr id="38" name="文本框 37"/>
          <p:cNvSpPr txBox="1"/>
          <p:nvPr>
            <p:custDataLst>
              <p:tags r:id="rId12"/>
            </p:custDataLst>
          </p:nvPr>
        </p:nvSpPr>
        <p:spPr>
          <a:xfrm>
            <a:off x="6457950" y="3457575"/>
            <a:ext cx="513080" cy="306705"/>
          </a:xfrm>
          <a:prstGeom prst="rect">
            <a:avLst/>
          </a:prstGeom>
          <a:noFill/>
        </p:spPr>
        <p:txBody>
          <a:bodyPr wrap="square" rtlCol="0">
            <a:spAutoFit/>
          </a:bodyPr>
          <a:lstStyle/>
          <a:p>
            <a:pPr algn="ctr"/>
            <a:r>
              <a:rPr lang="en-US" altLang="zh-CN" sz="1400">
                <a:solidFill>
                  <a:schemeClr val="bg1"/>
                </a:solidFill>
                <a:latin typeface="微软雅黑" panose="020B0503020204020204" charset="-122"/>
                <a:ea typeface="微软雅黑" panose="020B0503020204020204" charset="-122"/>
              </a:rPr>
              <a:t>02</a:t>
            </a:r>
          </a:p>
        </p:txBody>
      </p:sp>
      <p:sp>
        <p:nvSpPr>
          <p:cNvPr id="12" name="圆角矩形 11"/>
          <p:cNvSpPr/>
          <p:nvPr>
            <p:custDataLst>
              <p:tags r:id="rId13"/>
            </p:custDataLst>
          </p:nvPr>
        </p:nvSpPr>
        <p:spPr>
          <a:xfrm>
            <a:off x="6309995" y="4197985"/>
            <a:ext cx="3160395" cy="641985"/>
          </a:xfrm>
          <a:prstGeom prst="roundRect">
            <a:avLst>
              <a:gd name="adj" fmla="val 50000"/>
            </a:avLst>
          </a:prstGeom>
          <a:gradFill>
            <a:gsLst>
              <a:gs pos="35000">
                <a:schemeClr val="bg1"/>
              </a:gs>
              <a:gs pos="100000">
                <a:srgbClr val="FCEFE5"/>
              </a:gs>
            </a:gsLst>
            <a:lin ang="0" scaled="0"/>
          </a:gradFill>
          <a:ln w="15875">
            <a:gradFill>
              <a:gsLst>
                <a:gs pos="0">
                  <a:srgbClr val="EAAA7A">
                    <a:alpha val="0"/>
                  </a:srgbClr>
                </a:gs>
                <a:gs pos="86000">
                  <a:srgbClr val="EAAA7A"/>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lvl="0" algn="l">
              <a:buClrTx/>
              <a:buSzTx/>
              <a:buFontTx/>
            </a:pPr>
            <a:endParaRPr>
              <a:solidFill>
                <a:schemeClr val="lt1"/>
              </a:solidFill>
              <a:sym typeface="+mn-ea"/>
            </a:endParaRPr>
          </a:p>
        </p:txBody>
      </p:sp>
      <p:sp>
        <p:nvSpPr>
          <p:cNvPr id="10" name="椭圆 9"/>
          <p:cNvSpPr/>
          <p:nvPr>
            <p:custDataLst>
              <p:tags r:id="rId14"/>
            </p:custDataLst>
          </p:nvPr>
        </p:nvSpPr>
        <p:spPr>
          <a:xfrm>
            <a:off x="6307455" y="4197985"/>
            <a:ext cx="641350" cy="641985"/>
          </a:xfrm>
          <a:prstGeom prst="ellipse">
            <a:avLst/>
          </a:prstGeom>
          <a:solidFill>
            <a:srgbClr val="EEB78F"/>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custDataLst>
              <p:tags r:id="rId15"/>
            </p:custDataLst>
          </p:nvPr>
        </p:nvSpPr>
        <p:spPr>
          <a:xfrm>
            <a:off x="7224395" y="4321175"/>
            <a:ext cx="1884045" cy="398780"/>
          </a:xfrm>
          <a:prstGeom prst="rect">
            <a:avLst/>
          </a:prstGeom>
          <a:noFill/>
        </p:spPr>
        <p:txBody>
          <a:bodyPr wrap="square" rtlCol="0" anchor="t">
            <a:spAutoFit/>
          </a:bodyPr>
          <a:lstStyle/>
          <a:p>
            <a:r>
              <a:rPr lang="zh-CN" altLang="en-US" sz="2000">
                <a:latin typeface="汉仪旗黑-55简" panose="00020600040101010101" charset="-128"/>
                <a:ea typeface="汉仪旗黑-55简" panose="00020600040101010101" charset="-128"/>
                <a:sym typeface="+mn-ea"/>
              </a:rPr>
              <a:t>肛门内测温法</a:t>
            </a:r>
          </a:p>
        </p:txBody>
      </p:sp>
      <p:sp>
        <p:nvSpPr>
          <p:cNvPr id="39" name="文本框 38"/>
          <p:cNvSpPr txBox="1"/>
          <p:nvPr>
            <p:custDataLst>
              <p:tags r:id="rId16"/>
            </p:custDataLst>
          </p:nvPr>
        </p:nvSpPr>
        <p:spPr>
          <a:xfrm>
            <a:off x="6374130" y="4374515"/>
            <a:ext cx="513080" cy="306705"/>
          </a:xfrm>
          <a:prstGeom prst="rect">
            <a:avLst/>
          </a:prstGeom>
          <a:noFill/>
        </p:spPr>
        <p:txBody>
          <a:bodyPr wrap="square" rtlCol="0">
            <a:spAutoFit/>
          </a:bodyPr>
          <a:lstStyle/>
          <a:p>
            <a:pPr algn="ctr"/>
            <a:r>
              <a:rPr lang="en-US" altLang="zh-CN" sz="1400">
                <a:solidFill>
                  <a:schemeClr val="bg1"/>
                </a:solidFill>
                <a:latin typeface="微软雅黑" panose="020B0503020204020204" charset="-122"/>
                <a:ea typeface="微软雅黑" panose="020B0503020204020204" charset="-122"/>
              </a:rPr>
              <a:t>03</a:t>
            </a:r>
          </a:p>
        </p:txBody>
      </p:sp>
      <p:sp>
        <p:nvSpPr>
          <p:cNvPr id="52" name="圆角矩形 51"/>
          <p:cNvSpPr/>
          <p:nvPr>
            <p:custDataLst>
              <p:tags r:id="rId17"/>
            </p:custDataLst>
          </p:nvPr>
        </p:nvSpPr>
        <p:spPr>
          <a:xfrm>
            <a:off x="6042660" y="5107940"/>
            <a:ext cx="3160395" cy="641985"/>
          </a:xfrm>
          <a:prstGeom prst="roundRect">
            <a:avLst>
              <a:gd name="adj" fmla="val 50000"/>
            </a:avLst>
          </a:prstGeom>
          <a:gradFill>
            <a:gsLst>
              <a:gs pos="35000">
                <a:schemeClr val="bg1"/>
              </a:gs>
              <a:gs pos="100000">
                <a:srgbClr val="FCEFE5"/>
              </a:gs>
            </a:gsLst>
            <a:lin ang="0" scaled="0"/>
          </a:gradFill>
          <a:ln w="15875">
            <a:gradFill>
              <a:gsLst>
                <a:gs pos="0">
                  <a:srgbClr val="EAAA7A">
                    <a:alpha val="0"/>
                  </a:srgbClr>
                </a:gs>
                <a:gs pos="86000">
                  <a:srgbClr val="EAAA7A"/>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lvl="0" algn="l">
              <a:buClrTx/>
              <a:buSzTx/>
              <a:buFontTx/>
            </a:pPr>
            <a:endParaRPr>
              <a:solidFill>
                <a:schemeClr val="lt1"/>
              </a:solidFill>
              <a:sym typeface="+mn-ea"/>
            </a:endParaRPr>
          </a:p>
        </p:txBody>
      </p:sp>
      <p:sp>
        <p:nvSpPr>
          <p:cNvPr id="53" name="椭圆 52"/>
          <p:cNvSpPr/>
          <p:nvPr>
            <p:custDataLst>
              <p:tags r:id="rId18"/>
            </p:custDataLst>
          </p:nvPr>
        </p:nvSpPr>
        <p:spPr>
          <a:xfrm>
            <a:off x="6040120" y="5107940"/>
            <a:ext cx="641350" cy="641985"/>
          </a:xfrm>
          <a:prstGeom prst="ellipse">
            <a:avLst/>
          </a:prstGeom>
          <a:solidFill>
            <a:srgbClr val="EEB78F"/>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custDataLst>
              <p:tags r:id="rId19"/>
            </p:custDataLst>
          </p:nvPr>
        </p:nvSpPr>
        <p:spPr>
          <a:xfrm>
            <a:off x="6957060" y="5231765"/>
            <a:ext cx="1983740" cy="398780"/>
          </a:xfrm>
          <a:prstGeom prst="rect">
            <a:avLst/>
          </a:prstGeom>
          <a:noFill/>
        </p:spPr>
        <p:txBody>
          <a:bodyPr wrap="square" rtlCol="0" anchor="t">
            <a:spAutoFit/>
          </a:bodyPr>
          <a:lstStyle/>
          <a:p>
            <a:r>
              <a:rPr lang="zh-CN" altLang="en-US" sz="2000">
                <a:latin typeface="汉仪旗黑-55简" panose="00020600040101010101" charset="-128"/>
                <a:ea typeface="汉仪旗黑-55简" panose="00020600040101010101" charset="-128"/>
                <a:sym typeface="+mn-ea"/>
              </a:rPr>
              <a:t>耳内测温法</a:t>
            </a:r>
          </a:p>
        </p:txBody>
      </p:sp>
      <p:sp>
        <p:nvSpPr>
          <p:cNvPr id="58" name="文本框 57"/>
          <p:cNvSpPr txBox="1"/>
          <p:nvPr>
            <p:custDataLst>
              <p:tags r:id="rId20"/>
            </p:custDataLst>
          </p:nvPr>
        </p:nvSpPr>
        <p:spPr>
          <a:xfrm>
            <a:off x="6104890" y="5270500"/>
            <a:ext cx="513080" cy="306705"/>
          </a:xfrm>
          <a:prstGeom prst="rect">
            <a:avLst/>
          </a:prstGeom>
          <a:noFill/>
        </p:spPr>
        <p:txBody>
          <a:bodyPr wrap="square" rtlCol="0">
            <a:spAutoFit/>
          </a:bodyPr>
          <a:lstStyle/>
          <a:p>
            <a:pPr algn="ctr"/>
            <a:r>
              <a:rPr lang="en-US" altLang="zh-CN" sz="1400">
                <a:solidFill>
                  <a:schemeClr val="bg1"/>
                </a:solidFill>
                <a:latin typeface="微软雅黑" panose="020B0503020204020204" charset="-122"/>
                <a:ea typeface="微软雅黑" panose="020B0503020204020204" charset="-122"/>
              </a:rPr>
              <a:t>04</a:t>
            </a:r>
          </a:p>
        </p:txBody>
      </p:sp>
      <p:sp>
        <p:nvSpPr>
          <p:cNvPr id="2" name="文本框 1"/>
          <p:cNvSpPr txBox="1"/>
          <p:nvPr>
            <p:custDataLst>
              <p:tags r:id="rId21"/>
            </p:custDataLst>
          </p:nvPr>
        </p:nvSpPr>
        <p:spPr>
          <a:xfrm>
            <a:off x="1837055" y="1029970"/>
            <a:ext cx="2101850" cy="445135"/>
          </a:xfrm>
          <a:prstGeom prst="rect">
            <a:avLst/>
          </a:prstGeom>
          <a:noFill/>
        </p:spPr>
        <p:txBody>
          <a:bodyPr wrap="square">
            <a:spAutoFit/>
          </a:bodyPr>
          <a:lstStyle/>
          <a:p>
            <a:pPr algn="l"/>
            <a:r>
              <a:rPr lang="zh-CN" altLang="en-US" sz="2300" b="1" dirty="0">
                <a:solidFill>
                  <a:srgbClr val="E18C47"/>
                </a:solidFill>
                <a:cs typeface="+mn-ea"/>
                <a:sym typeface="+mn-lt"/>
              </a:rPr>
              <a:t>三、 检查方法</a:t>
            </a:r>
          </a:p>
        </p:txBody>
      </p:sp>
      <p:cxnSp>
        <p:nvCxnSpPr>
          <p:cNvPr id="7" name="直接连接符 6"/>
          <p:cNvCxnSpPr/>
          <p:nvPr>
            <p:custDataLst>
              <p:tags r:id="rId22"/>
            </p:custDataLst>
          </p:nvPr>
        </p:nvCxnSpPr>
        <p:spPr>
          <a:xfrm>
            <a:off x="1689100" y="1544589"/>
            <a:ext cx="23107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3"/>
            </p:custDataLst>
          </p:nvPr>
        </p:nvSpPr>
        <p:spPr>
          <a:xfrm>
            <a:off x="1151255" y="168719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体温</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30605"/>
            <a:ext cx="1012507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呼吸、脉搏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儿童呼吸频率可通过听诊或观察腹部起伏而得，也可将棉花少许置于小儿鼻孔边缘，观察棉花纤维的摆动而得。要同时观察儿童呼吸的节律和深浅。</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对年长儿童一般选择较浅的动脉如栈动脉来检查脉搏；</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婴幼儿亦可检查股动脉或通过心脏听诊来对比检测。</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1284605" y="1140460"/>
            <a:ext cx="9646920" cy="383476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30605"/>
            <a:ext cx="1012507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血压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新生儿多釆用</a:t>
            </a:r>
            <a:r>
              <a:rPr lang="zh-CN" altLang="en-US" sz="1900" b="1" dirty="0">
                <a:solidFill>
                  <a:srgbClr val="DC7C2A"/>
                </a:solidFill>
                <a:latin typeface="微软雅黑" panose="020B0503020204020204" charset="-122"/>
                <a:ea typeface="微软雅黑" panose="020B0503020204020204" charset="-122"/>
              </a:rPr>
              <a:t>振荡法电子血压计</a:t>
            </a:r>
            <a:r>
              <a:rPr lang="zh-CN" altLang="en-US" sz="1900" dirty="0">
                <a:solidFill>
                  <a:schemeClr val="bg2">
                    <a:lumMod val="25000"/>
                  </a:schemeClr>
                </a:solidFill>
                <a:latin typeface="微软雅黑" panose="020B0503020204020204" charset="-122"/>
                <a:ea typeface="微软雅黑" panose="020B0503020204020204" charset="-122"/>
              </a:rPr>
              <a:t>测量血压。</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新生儿也可用简易</a:t>
            </a:r>
            <a:r>
              <a:rPr lang="zh-CN" altLang="en-US" sz="1900" b="1" dirty="0">
                <a:solidFill>
                  <a:srgbClr val="DC7C2A"/>
                </a:solidFill>
                <a:latin typeface="微软雅黑" panose="020B0503020204020204" charset="-122"/>
                <a:ea typeface="微软雅黑" panose="020B0503020204020204" charset="-122"/>
              </a:rPr>
              <a:t>潮红法</a:t>
            </a:r>
            <a:r>
              <a:rPr lang="zh-CN" altLang="en-US" sz="1900" dirty="0">
                <a:solidFill>
                  <a:schemeClr val="bg2">
                    <a:lumMod val="25000"/>
                  </a:schemeClr>
                </a:solidFill>
                <a:latin typeface="微软雅黑" panose="020B0503020204020204" charset="-122"/>
                <a:ea typeface="微软雅黑" panose="020B0503020204020204" charset="-122"/>
              </a:rPr>
              <a:t>测量：测量时使新生儿仰卧位，将气带包裹于腕部（或踝部）以上，然后用加压绑带从肢体远端指（趾）尖向上，连续包裹至气带处，打气使压力达200毫米汞柱或收缩压正常高限以上，将压力绑带去除，只见手或足的皮肤均泛白，然后以每秒钟降低5毫米汞柱的速度放气，当气带远端手（或足）的皮肤刚出现潮红时，即为平均压；若有严重贫血、水肿及明显低温，则可影响观察结果。潮红法测量方法已逐渐被电子血压计所取代。</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14757" y="1990867"/>
            <a:ext cx="8634167" cy="353822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体温、呼吸、脉搏、血液等生命体征的发生及监护与呼吸、循环、血液等系统密切相关。由于不同年龄段各系统发育成熟度不同，指标也有所不同。本章先从呼吸、循环、泌尿系统的基本解剖及生理特点开始叙述，介绍了一些常见的检查方法及生理年龄特点，继而引出生命体征的概念、评价及检查方法。</a:t>
            </a:r>
          </a:p>
          <a:p>
            <a:pPr indent="457200" algn="just" fontAlgn="auto">
              <a:lnSpc>
                <a:spcPct val="160000"/>
              </a:lnSpc>
              <a:buClrTx/>
              <a:buSzTx/>
              <a:buNone/>
            </a:pPr>
            <a:r>
              <a:rPr sz="1750" dirty="0">
                <a:solidFill>
                  <a:schemeClr val="tx1">
                    <a:lumMod val="85000"/>
                    <a:lumOff val="15000"/>
                  </a:schemeClr>
                </a:solidFill>
                <a:latin typeface="+mn-ea"/>
                <a:cs typeface="+mn-ea"/>
              </a:rPr>
              <a:t>通过本章学习，希望保教人员大致了解婴幼儿呼吸、循环、血液系统的解剖、生理特点及不同年龄阶段各器官结构、功能的发育特点，熟悉相关系统疾病可使用的检查方法，掌握不同年龄阶段婴幼儿呼吸、心率、体温、血压的参数，并在科学照顾婴幼儿的过程中，将基础医学知识纳入其中，以减少疾病的发生或提高疾病的早期识别。</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sym typeface="+mn-ea"/>
              </a:rPr>
              <a:t>本章小结</a:t>
            </a:r>
            <a:endParaRPr lang="en-US" altLang="zh-CN" sz="2000" b="1" dirty="0">
              <a:solidFill>
                <a:srgbClr val="DC7C2A"/>
              </a:solidFill>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58757"/>
            <a:ext cx="8505334" cy="150495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 了解婴幼儿呼吸、循环、血液系统常见疾病的检查方法。</a:t>
            </a:r>
          </a:p>
          <a:p>
            <a:pPr indent="457200" algn="just">
              <a:lnSpc>
                <a:spcPct val="175000"/>
              </a:lnSpc>
              <a:buClrTx/>
              <a:buSzTx/>
              <a:buFontTx/>
              <a:buNone/>
            </a:pPr>
            <a:r>
              <a:rPr sz="1750" dirty="0">
                <a:solidFill>
                  <a:schemeClr val="tx1">
                    <a:lumMod val="85000"/>
                    <a:lumOff val="15000"/>
                  </a:schemeClr>
                </a:solidFill>
                <a:latin typeface="+mn-ea"/>
                <a:cs typeface="+mn-ea"/>
              </a:rPr>
              <a:t>（2） 识别婴幼儿呼吸、循环、血液系统解剖及生理特点。</a:t>
            </a:r>
          </a:p>
          <a:p>
            <a:pPr indent="457200" algn="just">
              <a:lnSpc>
                <a:spcPct val="175000"/>
              </a:lnSpc>
              <a:buClrTx/>
              <a:buSzTx/>
              <a:buFontTx/>
              <a:buNone/>
            </a:pPr>
            <a:r>
              <a:rPr sz="1750" dirty="0">
                <a:solidFill>
                  <a:schemeClr val="tx1">
                    <a:lumMod val="85000"/>
                    <a:lumOff val="15000"/>
                  </a:schemeClr>
                </a:solidFill>
                <a:latin typeface="+mn-ea"/>
                <a:cs typeface="+mn-ea"/>
              </a:rPr>
              <a:t>（3） 掌握婴幼儿呼吸、循环、血液系统发育与年龄特点及生命体征监护。</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14757" y="1990867"/>
            <a:ext cx="8653217" cy="224536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本章的重点是婴幼儿呼吸、心脏、血液系统的解剖、生理特点、常见检查方法及生命体征的监测，保教人员可根据其不同年龄阶段，采取不同的照顾措施。本章的难点在于跨专业学习医学知识可能有些难，保教人员不用像医护人员一样深究本质原理，只要在照护婴幼儿的同时，关注他们的呼吸、面色、精神反应及吃喝拉撒等情况，结合医学知识，警惕危重情况的发生。</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sym typeface="+mn-ea"/>
              </a:rPr>
              <a:t>本章小结</a:t>
            </a:r>
            <a:endParaRPr lang="en-US" altLang="zh-CN" sz="2000" b="1" dirty="0">
              <a:solidFill>
                <a:srgbClr val="DC7C2A"/>
              </a:solidFill>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58757"/>
            <a:ext cx="8505334" cy="56261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当3岁的幼儿不小心出现异物吸入时，作为保教人员该如何做？</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pic>
        <p:nvPicPr>
          <p:cNvPr id="4" name="图片 3"/>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custDataLst>
              <p:tags r:id="rId1"/>
            </p:custDataLst>
          </p:nvPr>
        </p:nvCxnSpPr>
        <p:spPr>
          <a:xfrm>
            <a:off x="6097996" y="2620177"/>
            <a:ext cx="0" cy="69913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5" name="矩形: 圆角 1"/>
          <p:cNvSpPr/>
          <p:nvPr>
            <p:custDataLst>
              <p:tags r:id="rId2"/>
            </p:custDataLst>
          </p:nvPr>
        </p:nvSpPr>
        <p:spPr>
          <a:xfrm>
            <a:off x="3788410" y="2047875"/>
            <a:ext cx="4639945" cy="56324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9" name="文本框 8"/>
          <p:cNvSpPr txBox="1"/>
          <p:nvPr>
            <p:custDataLst>
              <p:tags r:id="rId3"/>
            </p:custDataLst>
          </p:nvPr>
        </p:nvSpPr>
        <p:spPr>
          <a:xfrm>
            <a:off x="4107815" y="2108200"/>
            <a:ext cx="4001135" cy="414655"/>
          </a:xfrm>
          <a:prstGeom prst="rect">
            <a:avLst/>
          </a:prstGeom>
          <a:noFill/>
        </p:spPr>
        <p:txBody>
          <a:bodyPr wrap="square" lIns="0" tIns="0" rtlCol="0">
            <a:spAutoFit/>
          </a:bodyPr>
          <a:lstStyle/>
          <a:p>
            <a:pPr algn="ctr">
              <a:lnSpc>
                <a:spcPct val="120000"/>
              </a:lnSpc>
            </a:pPr>
            <a:r>
              <a:rPr lang="zh-CN" altLang="en-US" sz="2000" b="1" dirty="0">
                <a:solidFill>
                  <a:schemeClr val="bg1"/>
                </a:solidFill>
                <a:cs typeface="+mn-ea"/>
                <a:sym typeface="+mn-lt"/>
              </a:rPr>
              <a:t>呼吸、循环和血液系统与生命体征</a:t>
            </a:r>
          </a:p>
        </p:txBody>
      </p:sp>
      <p:cxnSp>
        <p:nvCxnSpPr>
          <p:cNvPr id="20" name="直接连接符 19"/>
          <p:cNvCxnSpPr/>
          <p:nvPr>
            <p:custDataLst>
              <p:tags r:id="rId4"/>
            </p:custDataLst>
          </p:nvPr>
        </p:nvCxnSpPr>
        <p:spPr>
          <a:xfrm>
            <a:off x="2500141" y="3319253"/>
            <a:ext cx="7143750"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10" name="直接连接符 9"/>
          <p:cNvCxnSpPr/>
          <p:nvPr>
            <p:custDataLst>
              <p:tags r:id="rId5"/>
            </p:custDataLst>
          </p:nvPr>
        </p:nvCxnSpPr>
        <p:spPr>
          <a:xfrm>
            <a:off x="2524125" y="3302635"/>
            <a:ext cx="0" cy="7213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11" name="直接连接符 10"/>
          <p:cNvCxnSpPr/>
          <p:nvPr>
            <p:custDataLst>
              <p:tags r:id="rId6"/>
            </p:custDataLst>
          </p:nvPr>
        </p:nvCxnSpPr>
        <p:spPr>
          <a:xfrm>
            <a:off x="4885690" y="330263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16" name="直接连接符 15"/>
          <p:cNvCxnSpPr/>
          <p:nvPr>
            <p:custDataLst>
              <p:tags r:id="rId7"/>
            </p:custDataLst>
          </p:nvPr>
        </p:nvCxnSpPr>
        <p:spPr>
          <a:xfrm>
            <a:off x="9626600" y="3302635"/>
            <a:ext cx="0" cy="7594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custDataLst>
              <p:tags r:id="rId8"/>
            </p:custDataLst>
          </p:nvPr>
        </p:nvCxnSpPr>
        <p:spPr>
          <a:xfrm flipH="1">
            <a:off x="7263130" y="3302635"/>
            <a:ext cx="4445" cy="59753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35" name="矩形: 圆角 11"/>
          <p:cNvSpPr/>
          <p:nvPr>
            <p:custDataLst>
              <p:tags r:id="rId9"/>
            </p:custDataLst>
          </p:nvPr>
        </p:nvSpPr>
        <p:spPr>
          <a:xfrm>
            <a:off x="1725930" y="4161790"/>
            <a:ext cx="163131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r>
              <a:rPr lang="zh-CN" altLang="en-US" dirty="0">
                <a:cs typeface="+mn-ea"/>
                <a:sym typeface="+mn-lt"/>
              </a:rPr>
              <a:t>呼吸系统</a:t>
            </a:r>
          </a:p>
        </p:txBody>
      </p:sp>
      <p:sp>
        <p:nvSpPr>
          <p:cNvPr id="40" name="矩形: 圆角 11"/>
          <p:cNvSpPr/>
          <p:nvPr>
            <p:custDataLst>
              <p:tags r:id="rId10"/>
            </p:custDataLst>
          </p:nvPr>
        </p:nvSpPr>
        <p:spPr>
          <a:xfrm>
            <a:off x="4070350" y="4161790"/>
            <a:ext cx="163131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r>
              <a:rPr lang="zh-CN" altLang="en-US" dirty="0">
                <a:cs typeface="+mn-ea"/>
                <a:sym typeface="+mn-lt"/>
              </a:rPr>
              <a:t>循环系统</a:t>
            </a:r>
          </a:p>
        </p:txBody>
      </p:sp>
      <p:sp>
        <p:nvSpPr>
          <p:cNvPr id="41" name="矩形: 圆角 11"/>
          <p:cNvSpPr/>
          <p:nvPr>
            <p:custDataLst>
              <p:tags r:id="rId11"/>
            </p:custDataLst>
          </p:nvPr>
        </p:nvSpPr>
        <p:spPr>
          <a:xfrm>
            <a:off x="6449695" y="4161790"/>
            <a:ext cx="163131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r>
              <a:rPr lang="zh-CN" altLang="en-US" dirty="0">
                <a:cs typeface="+mn-ea"/>
                <a:sym typeface="+mn-lt"/>
              </a:rPr>
              <a:t>血液系统</a:t>
            </a:r>
          </a:p>
        </p:txBody>
      </p:sp>
      <p:sp>
        <p:nvSpPr>
          <p:cNvPr id="42" name="矩形: 圆角 11"/>
          <p:cNvSpPr/>
          <p:nvPr>
            <p:custDataLst>
              <p:tags r:id="rId12"/>
            </p:custDataLst>
          </p:nvPr>
        </p:nvSpPr>
        <p:spPr>
          <a:xfrm>
            <a:off x="8815070" y="4161790"/>
            <a:ext cx="163131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r>
              <a:rPr lang="zh-CN" altLang="en-US" dirty="0">
                <a:cs typeface="+mn-ea"/>
                <a:sym typeface="+mn-lt"/>
              </a:rPr>
              <a:t>生命体征</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呼吸系统</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1678178_春天开窗透风的女孩（企业商用）"/>
          <p:cNvPicPr>
            <a:picLocks noChangeAspect="1"/>
          </p:cNvPicPr>
          <p:nvPr/>
        </p:nvPicPr>
        <p:blipFill>
          <a:blip r:embed="rId13"/>
          <a:stretch>
            <a:fillRect/>
          </a:stretch>
        </p:blipFill>
        <p:spPr>
          <a:xfrm>
            <a:off x="307975" y="3080385"/>
            <a:ext cx="5562600" cy="3708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208530"/>
            <a:ext cx="8382635" cy="418020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3岁的婧婧去幼儿园时发现，好朋友晶晶最近几天都没有来上学。老师说，晶晶感冒了，需要去医院住院几天以消灭细菌。</a:t>
            </a:r>
          </a:p>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婴幼儿期，尤其是从婴儿6个月开始，由于母乳中抗体含量的减少，婴幼儿容易受到外界病原体侵犯而出现呼吸道疾病。病毒性疾病多为自限性，细菌性、非典型病原体性疾病需要抗生素干预。如果不加干预，不积极监护生命体征，不动态监测血常规、感染指标等化验，就有可能并发心脏衰竭、暴发性心肌炎等凶险疾病。</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52730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5025390" cy="445135"/>
          </a:xfrm>
          <a:prstGeom prst="rect">
            <a:avLst/>
          </a:prstGeom>
          <a:noFill/>
        </p:spPr>
        <p:txBody>
          <a:bodyPr wrap="square">
            <a:spAutoFit/>
          </a:bodyPr>
          <a:lstStyle/>
          <a:p>
            <a:pPr algn="l"/>
            <a:r>
              <a:rPr lang="zh-CN" altLang="en-US" sz="2300" b="1" dirty="0">
                <a:solidFill>
                  <a:srgbClr val="E18C47"/>
                </a:solidFill>
                <a:cs typeface="+mn-ea"/>
                <a:sym typeface="+mn-lt"/>
              </a:rPr>
              <a:t>一、 婴幼儿呼吸系统解剖、生理特点</a:t>
            </a:r>
          </a:p>
        </p:txBody>
      </p:sp>
      <p:pic>
        <p:nvPicPr>
          <p:cNvPr id="2" name="图片 1"/>
          <p:cNvPicPr>
            <a:picLocks noChangeAspect="1"/>
          </p:cNvPicPr>
          <p:nvPr>
            <p:custDataLst>
              <p:tags r:id="rId1"/>
            </p:custDataLst>
          </p:nvPr>
        </p:nvPicPr>
        <p:blipFill>
          <a:blip r:embed="rId13">
            <a:clrChange>
              <a:clrFrom>
                <a:srgbClr val="FFFFFF">
                  <a:alpha val="100000"/>
                </a:srgbClr>
              </a:clrFrom>
              <a:clrTo>
                <a:srgbClr val="FFFFFF">
                  <a:alpha val="100000"/>
                  <a:alpha val="0"/>
                </a:srgbClr>
              </a:clrTo>
            </a:clrChange>
          </a:blip>
          <a:stretch>
            <a:fillRect/>
          </a:stretch>
        </p:blipFill>
        <p:spPr>
          <a:xfrm>
            <a:off x="6300470" y="1960880"/>
            <a:ext cx="3305175" cy="3989705"/>
          </a:xfrm>
          <a:prstGeom prst="rect">
            <a:avLst/>
          </a:prstGeom>
        </p:spPr>
      </p:pic>
      <p:sp>
        <p:nvSpPr>
          <p:cNvPr id="8" name="îšḻíḍê"/>
          <p:cNvSpPr/>
          <p:nvPr>
            <p:custDataLst>
              <p:tags r:id="rId2"/>
            </p:custDataLst>
          </p:nvPr>
        </p:nvSpPr>
        <p:spPr>
          <a:xfrm>
            <a:off x="2210435" y="274955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2289696" y="280792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2210435" y="363728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2289696" y="369594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2210435" y="452564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2289696" y="458396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3011170" y="2698115"/>
            <a:ext cx="16840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鼻</a:t>
            </a:r>
          </a:p>
        </p:txBody>
      </p:sp>
      <p:sp>
        <p:nvSpPr>
          <p:cNvPr id="38" name="矩形 37"/>
          <p:cNvSpPr/>
          <p:nvPr>
            <p:custDataLst>
              <p:tags r:id="rId9"/>
            </p:custDataLst>
          </p:nvPr>
        </p:nvSpPr>
        <p:spPr>
          <a:xfrm>
            <a:off x="3011170" y="3570605"/>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咽</a:t>
            </a:r>
          </a:p>
        </p:txBody>
      </p:sp>
      <p:sp>
        <p:nvSpPr>
          <p:cNvPr id="39" name="矩形 38"/>
          <p:cNvSpPr/>
          <p:nvPr>
            <p:custDataLst>
              <p:tags r:id="rId10"/>
            </p:custDataLst>
          </p:nvPr>
        </p:nvSpPr>
        <p:spPr>
          <a:xfrm>
            <a:off x="3011170" y="4455160"/>
            <a:ext cx="1822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喉</a:t>
            </a:r>
          </a:p>
        </p:txBody>
      </p:sp>
      <p:sp>
        <p:nvSpPr>
          <p:cNvPr id="14" name="文本框 13"/>
          <p:cNvSpPr txBox="1"/>
          <p:nvPr>
            <p:custDataLst>
              <p:tags r:id="rId11"/>
            </p:custDataLst>
          </p:nvPr>
        </p:nvSpPr>
        <p:spPr>
          <a:xfrm>
            <a:off x="1151255" y="1687195"/>
            <a:ext cx="58108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上呼吸道</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991870"/>
            <a:ext cx="991552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下呼吸道</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气管、支气管以下呼吸道共有</a:t>
            </a:r>
            <a:r>
              <a:rPr lang="zh-CN" altLang="en-US" sz="1900" b="1" dirty="0">
                <a:solidFill>
                  <a:srgbClr val="DC7C2A"/>
                </a:solidFill>
                <a:latin typeface="微软雅黑" panose="020B0503020204020204" charset="-122"/>
                <a:ea typeface="微软雅黑" panose="020B0503020204020204" charset="-122"/>
              </a:rPr>
              <a:t>23</a:t>
            </a:r>
            <a:r>
              <a:rPr lang="zh-CN" altLang="en-US" sz="1900" dirty="0">
                <a:solidFill>
                  <a:schemeClr val="bg2">
                    <a:lumMod val="25000"/>
                  </a:schemeClr>
                </a:solidFill>
                <a:latin typeface="微软雅黑" panose="020B0503020204020204" charset="-122"/>
                <a:ea typeface="微软雅黑" panose="020B0503020204020204" charset="-122"/>
              </a:rPr>
              <a:t>级，分为</a:t>
            </a:r>
            <a:r>
              <a:rPr lang="zh-CN" altLang="en-US" sz="1900" b="1" dirty="0">
                <a:solidFill>
                  <a:srgbClr val="DC7C2A"/>
                </a:solidFill>
                <a:latin typeface="微软雅黑" panose="020B0503020204020204" charset="-122"/>
                <a:ea typeface="微软雅黑" panose="020B0503020204020204" charset="-122"/>
              </a:rPr>
              <a:t>传导区</a:t>
            </a:r>
            <a:r>
              <a:rPr lang="zh-CN" altLang="en-US" sz="1900" dirty="0">
                <a:solidFill>
                  <a:schemeClr val="bg2">
                    <a:lumMod val="25000"/>
                  </a:schemeClr>
                </a:solidFill>
                <a:latin typeface="微软雅黑" panose="020B0503020204020204" charset="-122"/>
                <a:ea typeface="微软雅黑" panose="020B0503020204020204" charset="-122"/>
              </a:rPr>
              <a:t>（前16级）、</a:t>
            </a:r>
            <a:r>
              <a:rPr lang="zh-CN" altLang="en-US" sz="1900" b="1" dirty="0">
                <a:solidFill>
                  <a:srgbClr val="DC7C2A"/>
                </a:solidFill>
                <a:latin typeface="微软雅黑" panose="020B0503020204020204" charset="-122"/>
                <a:ea typeface="微软雅黑" panose="020B0503020204020204" charset="-122"/>
              </a:rPr>
              <a:t>移行区</a:t>
            </a:r>
            <a:r>
              <a:rPr lang="zh-CN" altLang="en-US" sz="1900" dirty="0">
                <a:solidFill>
                  <a:schemeClr val="bg2">
                    <a:lumMod val="25000"/>
                  </a:schemeClr>
                </a:solidFill>
                <a:latin typeface="微软雅黑" panose="020B0503020204020204" charset="-122"/>
                <a:ea typeface="微软雅黑" panose="020B0503020204020204" charset="-122"/>
              </a:rPr>
              <a:t>（17—19级）和</a:t>
            </a:r>
            <a:r>
              <a:rPr lang="zh-CN" altLang="en-US" sz="1900" b="1" dirty="0">
                <a:solidFill>
                  <a:srgbClr val="DC7C2A"/>
                </a:solidFill>
                <a:latin typeface="微软雅黑" panose="020B0503020204020204" charset="-122"/>
                <a:ea typeface="微软雅黑" panose="020B0503020204020204" charset="-122"/>
              </a:rPr>
              <a:t>呼吸区</a:t>
            </a:r>
            <a:r>
              <a:rPr lang="zh-CN" altLang="en-US" sz="1900" dirty="0">
                <a:solidFill>
                  <a:schemeClr val="bg2">
                    <a:lumMod val="25000"/>
                  </a:schemeClr>
                </a:solidFill>
                <a:latin typeface="微软雅黑" panose="020B0503020204020204" charset="-122"/>
                <a:ea typeface="微软雅黑" panose="020B0503020204020204" charset="-122"/>
              </a:rPr>
              <a:t>（20—23级）。</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细支气管（12—16级）向下，分支数目明显增多。气管分叉在新生儿位于第3—4胸椎，右侧支气管较直，所以支气管异物以右侧多见。</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3610</Words>
  <Application>Microsoft Office PowerPoint</Application>
  <PresentationFormat>宽屏</PresentationFormat>
  <Paragraphs>224</Paragraphs>
  <Slides>42</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等线</vt:lpstr>
      <vt:lpstr>方正行黑简体</vt:lpstr>
      <vt:lpstr>汉仪旗黑-55简</vt:lpstr>
      <vt:lpstr>汉仪太极体简</vt:lpstr>
      <vt:lpstr>宋体</vt:lpstr>
      <vt:lpstr>微软雅黑</vt:lpstr>
      <vt:lpstr>Alex Brush</vt:lpstr>
      <vt:lpstr>Alibaba Sans</vt:lpstr>
      <vt:lpstr>Arial</vt:lpstr>
      <vt:lpstr>Arial Rounded MT Bold</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212</cp:revision>
  <dcterms:created xsi:type="dcterms:W3CDTF">2022-05-22T12:08:00Z</dcterms:created>
  <dcterms:modified xsi:type="dcterms:W3CDTF">2023-02-13T06:14:05Z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0C54657DFEAA4665ABB2CADBF2268294</vt:lpwstr>
  </property>
  <property fmtid="{D5CDD505-2E9C-101B-9397-08002B2CF9AE}" pid="3" name="KSOProductBuildVer">
    <vt:lpwstr>2052-11.1.0.13703</vt:lpwstr>
  </property>
</Properties>
</file>