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3.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4.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5.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86" r:id="rId2"/>
    <p:sldId id="291" r:id="rId3"/>
    <p:sldId id="327" r:id="rId4"/>
    <p:sldId id="328" r:id="rId5"/>
    <p:sldId id="329" r:id="rId6"/>
    <p:sldId id="299" r:id="rId7"/>
    <p:sldId id="506" r:id="rId8"/>
    <p:sldId id="548" r:id="rId9"/>
    <p:sldId id="825" r:id="rId10"/>
    <p:sldId id="826" r:id="rId11"/>
    <p:sldId id="827" r:id="rId12"/>
    <p:sldId id="821" r:id="rId13"/>
    <p:sldId id="828" r:id="rId14"/>
    <p:sldId id="829" r:id="rId15"/>
    <p:sldId id="822" r:id="rId16"/>
    <p:sldId id="823" r:id="rId17"/>
    <p:sldId id="832" r:id="rId18"/>
    <p:sldId id="824" r:id="rId19"/>
    <p:sldId id="830" r:id="rId20"/>
    <p:sldId id="831" r:id="rId21"/>
    <p:sldId id="836" r:id="rId22"/>
    <p:sldId id="833" r:id="rId23"/>
    <p:sldId id="839" r:id="rId24"/>
    <p:sldId id="840" r:id="rId25"/>
    <p:sldId id="834" r:id="rId26"/>
    <p:sldId id="502" r:id="rId27"/>
    <p:sldId id="585" r:id="rId28"/>
    <p:sldId id="503" r:id="rId29"/>
    <p:sldId id="504"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AA57C"/>
    <a:srgbClr val="DC7C2A"/>
    <a:srgbClr val="74C8C7"/>
    <a:srgbClr val="E18C47"/>
    <a:srgbClr val="FCEFE5"/>
    <a:srgbClr val="EEB78F"/>
    <a:srgbClr val="F7DBC5"/>
    <a:srgbClr val="F1C0A6"/>
    <a:srgbClr val="F9E4D4"/>
    <a:srgbClr val="EAAA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91751" autoAdjust="0"/>
  </p:normalViewPr>
  <p:slideViewPr>
    <p:cSldViewPr snapToGrid="0">
      <p:cViewPr varScale="1">
        <p:scale>
          <a:sx n="104" d="100"/>
          <a:sy n="104" d="100"/>
        </p:scale>
        <p:origin x="150" y="23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2023/2/13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1434108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EFABB-19E0-474B-8A11-641D82543D47}" type="datetimeFigureOut">
              <a:rPr lang="zh-CN" altLang="en-US" smtClean="0"/>
              <a:t>2023/2/13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8DE1C-E921-449B-9BC3-FF1F66888423}" type="slidenum">
              <a:rPr lang="zh-CN" altLang="en-US" smtClean="0"/>
              <a:t>‹#›</a:t>
            </a:fld>
            <a:endParaRPr lang="zh-CN" altLang="en-US"/>
          </a:p>
        </p:txBody>
      </p:sp>
    </p:spTree>
    <p:extLst>
      <p:ext uri="{BB962C8B-B14F-4D97-AF65-F5344CB8AC3E}">
        <p14:creationId xmlns:p14="http://schemas.microsoft.com/office/powerpoint/2010/main" val="2528247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1</a:t>
            </a:fld>
            <a:endParaRPr lang="zh-CN" altLang="en-US"/>
          </a:p>
        </p:txBody>
      </p:sp>
    </p:spTree>
    <p:extLst>
      <p:ext uri="{BB962C8B-B14F-4D97-AF65-F5344CB8AC3E}">
        <p14:creationId xmlns:p14="http://schemas.microsoft.com/office/powerpoint/2010/main" val="3087106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6</a:t>
            </a:fld>
            <a:endParaRPr lang="zh-CN" altLang="en-US"/>
          </a:p>
        </p:txBody>
      </p:sp>
    </p:spTree>
    <p:extLst>
      <p:ext uri="{BB962C8B-B14F-4D97-AF65-F5344CB8AC3E}">
        <p14:creationId xmlns:p14="http://schemas.microsoft.com/office/powerpoint/2010/main" val="1241728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11</a:t>
            </a:fld>
            <a:endParaRPr lang="zh-CN" altLang="en-US"/>
          </a:p>
        </p:txBody>
      </p:sp>
    </p:spTree>
    <p:extLst>
      <p:ext uri="{BB962C8B-B14F-4D97-AF65-F5344CB8AC3E}">
        <p14:creationId xmlns:p14="http://schemas.microsoft.com/office/powerpoint/2010/main" val="412360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14</a:t>
            </a:fld>
            <a:endParaRPr lang="zh-CN" altLang="en-US"/>
          </a:p>
        </p:txBody>
      </p:sp>
    </p:spTree>
    <p:extLst>
      <p:ext uri="{BB962C8B-B14F-4D97-AF65-F5344CB8AC3E}">
        <p14:creationId xmlns:p14="http://schemas.microsoft.com/office/powerpoint/2010/main" val="422278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17</a:t>
            </a:fld>
            <a:endParaRPr lang="zh-CN" altLang="en-US"/>
          </a:p>
        </p:txBody>
      </p:sp>
    </p:spTree>
    <p:extLst>
      <p:ext uri="{BB962C8B-B14F-4D97-AF65-F5344CB8AC3E}">
        <p14:creationId xmlns:p14="http://schemas.microsoft.com/office/powerpoint/2010/main" val="3940402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29</a:t>
            </a:fld>
            <a:endParaRPr lang="zh-CN" altLang="en-US"/>
          </a:p>
        </p:txBody>
      </p:sp>
    </p:spTree>
    <p:extLst>
      <p:ext uri="{BB962C8B-B14F-4D97-AF65-F5344CB8AC3E}">
        <p14:creationId xmlns:p14="http://schemas.microsoft.com/office/powerpoint/2010/main" val="3362202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 name="矩形 9"/>
          <p:cNvSpPr/>
          <p:nvPr userDrawn="1"/>
        </p:nvSpPr>
        <p:spPr>
          <a:xfrm>
            <a:off x="-13488" y="0"/>
            <a:ext cx="122189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76" y="0"/>
            <a:ext cx="12218976" cy="6873186"/>
          </a:xfrm>
          <a:prstGeom prst="rect">
            <a:avLst/>
          </a:prstGeom>
        </p:spPr>
      </p:pic>
      <p:pic>
        <p:nvPicPr>
          <p:cNvPr id="12" name="图片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8776" t="27301" r="42498"/>
          <a:stretch>
            <a:fillRect/>
          </a:stretch>
        </p:blipFill>
        <p:spPr>
          <a:xfrm>
            <a:off x="-45331" y="-94046"/>
            <a:ext cx="4720148" cy="4985656"/>
          </a:xfrm>
          <a:prstGeom prst="rect">
            <a:avLst/>
          </a:prstGeom>
        </p:spPr>
      </p:pic>
      <p:pic>
        <p:nvPicPr>
          <p:cNvPr id="19" name="图片 18"/>
          <p:cNvPicPr>
            <a:picLocks noChangeAspect="1"/>
          </p:cNvPicPr>
          <p:nvPr userDrawn="1"/>
        </p:nvPicPr>
        <p:blipFill rotWithShape="1">
          <a:blip r:embed="rId3" cstate="print">
            <a:extLst>
              <a:ext uri="{28A0092B-C50C-407E-A947-70E740481C1C}">
                <a14:useLocalDpi xmlns:a14="http://schemas.microsoft.com/office/drawing/2010/main" val="0"/>
              </a:ext>
            </a:extLst>
          </a:blip>
          <a:srcRect l="22977" t="23280" r="42498"/>
          <a:stretch>
            <a:fillRect/>
          </a:stretch>
        </p:blipFill>
        <p:spPr>
          <a:xfrm flipH="1">
            <a:off x="7983890" y="-231933"/>
            <a:ext cx="4208110" cy="5261429"/>
          </a:xfrm>
          <a:prstGeom prst="rect">
            <a:avLst/>
          </a:prstGeom>
        </p:spPr>
      </p:pic>
      <p:sp>
        <p:nvSpPr>
          <p:cNvPr id="2" name="矩形: 圆角 1"/>
          <p:cNvSpPr/>
          <p:nvPr userDrawn="1"/>
        </p:nvSpPr>
        <p:spPr>
          <a:xfrm>
            <a:off x="584200" y="522151"/>
            <a:ext cx="11049000" cy="5813698"/>
          </a:xfrm>
          <a:prstGeom prst="roundRect">
            <a:avLst>
              <a:gd name="adj" fmla="val 7327"/>
            </a:avLst>
          </a:prstGeom>
          <a:solidFill>
            <a:schemeClr val="bg1"/>
          </a:solidFill>
          <a:ln w="31750">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2889" y="4609713"/>
            <a:ext cx="2357519" cy="2357519"/>
          </a:xfrm>
          <a:prstGeom prst="rect">
            <a:avLst/>
          </a:prstGeom>
        </p:spPr>
      </p:pic>
      <p:pic>
        <p:nvPicPr>
          <p:cNvPr id="6" name="图片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4446242">
            <a:off x="9971607" y="-677619"/>
            <a:ext cx="2535260" cy="314743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幻灯片">
    <p:spTree>
      <p:nvGrpSpPr>
        <p:cNvPr id="1" name=""/>
        <p:cNvGrpSpPr/>
        <p:nvPr/>
      </p:nvGrpSpPr>
      <p:grpSpPr>
        <a:xfrm>
          <a:off x="0" y="0"/>
          <a:ext cx="0" cy="0"/>
          <a:chOff x="0" y="0"/>
          <a:chExt cx="0" cy="0"/>
        </a:xfrm>
      </p:grpSpPr>
      <p:sp>
        <p:nvSpPr>
          <p:cNvPr id="9" name="任意多边形: 形状 8"/>
          <p:cNvSpPr/>
          <p:nvPr userDrawn="1"/>
        </p:nvSpPr>
        <p:spPr>
          <a:xfrm rot="5400000" flipH="1">
            <a:off x="152400" y="468757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p:nvSpPr>
        <p:spPr>
          <a:xfrm>
            <a:off x="4583304" y="0"/>
            <a:ext cx="7608696" cy="5775382"/>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p:nvSpPr>
        <p:spPr>
          <a:xfrm>
            <a:off x="4932900" y="0"/>
            <a:ext cx="7259100" cy="5809375"/>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8" name="任意多边形: 形状 7"/>
          <p:cNvSpPr/>
          <p:nvPr userDrawn="1"/>
        </p:nvSpPr>
        <p:spPr>
          <a:xfrm rot="5400000" flipH="1">
            <a:off x="310515" y="504507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3" name="图片 12"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t="22252" r="90831" b="61383"/>
          <a:stretch>
            <a:fillRect/>
          </a:stretch>
        </p:blipFill>
        <p:spPr>
          <a:xfrm>
            <a:off x="269888" y="5214201"/>
            <a:ext cx="791872" cy="1122362"/>
          </a:xfrm>
          <a:prstGeom prst="rect">
            <a:avLst/>
          </a:prstGeom>
        </p:spPr>
      </p:pic>
      <p:pic>
        <p:nvPicPr>
          <p:cNvPr id="22" name="图片 21"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8775066" y="288667"/>
            <a:ext cx="630275" cy="471292"/>
          </a:xfrm>
          <a:prstGeom prst="rect">
            <a:avLst/>
          </a:prstGeom>
        </p:spPr>
      </p:pic>
      <p:pic>
        <p:nvPicPr>
          <p:cNvPr id="23" name="图片 22"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11561725" y="2199195"/>
            <a:ext cx="630275" cy="471292"/>
          </a:xfrm>
          <a:prstGeom prst="rect">
            <a:avLst/>
          </a:prstGeom>
        </p:spPr>
      </p:pic>
      <p:pic>
        <p:nvPicPr>
          <p:cNvPr id="40" name="图片 39" descr="图标&#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37640" y="1023436"/>
            <a:ext cx="1450336" cy="1277918"/>
          </a:xfrm>
          <a:prstGeom prst="rect">
            <a:avLst/>
          </a:prstGeom>
        </p:spPr>
      </p:pic>
      <p:pic>
        <p:nvPicPr>
          <p:cNvPr id="41" name="图片 40" descr="图片包含 游戏机, 粉色&#10;&#10;描述已自动生成"/>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69888" y="5866456"/>
            <a:ext cx="477194" cy="611530"/>
          </a:xfrm>
          <a:prstGeom prst="rect">
            <a:avLst/>
          </a:prstGeom>
        </p:spPr>
      </p:pic>
      <p:pic>
        <p:nvPicPr>
          <p:cNvPr id="42" name="图片 41"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635072">
            <a:off x="6751255" y="325866"/>
            <a:ext cx="388753" cy="498192"/>
          </a:xfrm>
          <a:prstGeom prst="rect">
            <a:avLst/>
          </a:prstGeom>
        </p:spPr>
      </p:pic>
      <p:pic>
        <p:nvPicPr>
          <p:cNvPr id="43" name="图片 42"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4500000">
            <a:off x="11468703" y="325902"/>
            <a:ext cx="388753" cy="498192"/>
          </a:xfrm>
          <a:prstGeom prst="rect">
            <a:avLst/>
          </a:prstGeom>
        </p:spPr>
      </p:pic>
      <p:pic>
        <p:nvPicPr>
          <p:cNvPr id="21" name="图片 20" descr="图标&#10;&#10;描述已自动生成"/>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961639">
            <a:off x="10525097" y="990205"/>
            <a:ext cx="986230" cy="157327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空白幻灯片">
    <p:spTree>
      <p:nvGrpSpPr>
        <p:cNvPr id="1" name=""/>
        <p:cNvGrpSpPr/>
        <p:nvPr/>
      </p:nvGrpSpPr>
      <p:grpSpPr>
        <a:xfrm>
          <a:off x="0" y="0"/>
          <a:ext cx="0" cy="0"/>
          <a:chOff x="0" y="0"/>
          <a:chExt cx="0" cy="0"/>
        </a:xfrm>
      </p:grpSpPr>
      <p:sp>
        <p:nvSpPr>
          <p:cNvPr id="17" name="图形1"/>
          <p:cNvSpPr/>
          <p:nvPr userDrawn="1"/>
        </p:nvSpPr>
        <p:spPr>
          <a:xfrm rot="17526603">
            <a:off x="10787380" y="-732790"/>
            <a:ext cx="1061085" cy="181610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2" name="任意多边形: 形状 1"/>
          <p:cNvSpPr/>
          <p:nvPr userDrawn="1"/>
        </p:nvSpPr>
        <p:spPr>
          <a:xfrm>
            <a:off x="-613597" y="-1007011"/>
            <a:ext cx="6033322" cy="874609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userDrawn="1"/>
        </p:nvSpPr>
        <p:spPr>
          <a:xfrm>
            <a:off x="-613597" y="-810151"/>
            <a:ext cx="5837087" cy="854923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4" name="椭圆 3"/>
          <p:cNvSpPr/>
          <p:nvPr userDrawn="1"/>
        </p:nvSpPr>
        <p:spPr>
          <a:xfrm>
            <a:off x="1807854" y="2127166"/>
            <a:ext cx="1717672" cy="1717672"/>
          </a:xfrm>
          <a:prstGeom prst="ellipse">
            <a:avLst/>
          </a:prstGeom>
          <a:solidFill>
            <a:schemeClr val="bg1"/>
          </a:solidFill>
          <a:ln w="38100">
            <a:solidFill>
              <a:srgbClr val="DC7C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rot="2859236">
            <a:off x="3320087" y="4533135"/>
            <a:ext cx="630275" cy="471292"/>
          </a:xfrm>
          <a:prstGeom prst="rect">
            <a:avLst/>
          </a:prstGeom>
        </p:spPr>
      </p:pic>
      <p:pic>
        <p:nvPicPr>
          <p:cNvPr id="7" name="图片 6" descr="图标&#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23661" y="5285620"/>
            <a:ext cx="1450336" cy="1277918"/>
          </a:xfrm>
          <a:prstGeom prst="rect">
            <a:avLst/>
          </a:prstGeom>
        </p:spPr>
      </p:pic>
      <p:pic>
        <p:nvPicPr>
          <p:cNvPr id="8" name="图片 7"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4500000">
            <a:off x="2958295" y="6340452"/>
            <a:ext cx="388753" cy="498192"/>
          </a:xfrm>
          <a:prstGeom prst="rect">
            <a:avLst/>
          </a:prstGeom>
        </p:spPr>
      </p:pic>
      <p:pic>
        <p:nvPicPr>
          <p:cNvPr id="9" name="图片 8"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860931">
            <a:off x="1490308" y="171974"/>
            <a:ext cx="388753" cy="498192"/>
          </a:xfrm>
          <a:prstGeom prst="rect">
            <a:avLst/>
          </a:prstGeom>
        </p:spPr>
      </p:pic>
      <p:pic>
        <p:nvPicPr>
          <p:cNvPr id="10" name="图片 9"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2982890" y="1302208"/>
            <a:ext cx="373554" cy="362338"/>
          </a:xfrm>
          <a:prstGeom prst="rect">
            <a:avLst/>
          </a:prstGeom>
        </p:spPr>
      </p:pic>
      <p:pic>
        <p:nvPicPr>
          <p:cNvPr id="11" name="图片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774672" y="3329861"/>
            <a:ext cx="620844" cy="627147"/>
          </a:xfrm>
          <a:prstGeom prst="rect">
            <a:avLst/>
          </a:prstGeom>
        </p:spPr>
      </p:pic>
      <p:pic>
        <p:nvPicPr>
          <p:cNvPr id="12" name="图片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5400000">
            <a:off x="2756286" y="7286385"/>
            <a:ext cx="658539" cy="665225"/>
          </a:xfrm>
          <a:prstGeom prst="rect">
            <a:avLst/>
          </a:prstGeom>
        </p:spPr>
      </p:pic>
      <p:pic>
        <p:nvPicPr>
          <p:cNvPr id="13" name="图片 12"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031803">
            <a:off x="1134023" y="5881810"/>
            <a:ext cx="388753" cy="498192"/>
          </a:xfrm>
          <a:prstGeom prst="rect">
            <a:avLst/>
          </a:prstGeom>
        </p:spPr>
      </p:pic>
      <p:sp>
        <p:nvSpPr>
          <p:cNvPr id="15" name="图形1"/>
          <p:cNvSpPr/>
          <p:nvPr userDrawn="1"/>
        </p:nvSpPr>
        <p:spPr>
          <a:xfrm rot="17526603">
            <a:off x="10671175" y="-820420"/>
            <a:ext cx="1069975" cy="207899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pic>
        <p:nvPicPr>
          <p:cNvPr id="19" name="图片 18"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10937516" y="37870"/>
            <a:ext cx="373554" cy="362338"/>
          </a:xfrm>
          <a:prstGeom prst="rect">
            <a:avLst/>
          </a:prstGeom>
        </p:spPr>
      </p:pic>
      <p:pic>
        <p:nvPicPr>
          <p:cNvPr id="20" name="图片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10866564" y="-130895"/>
            <a:ext cx="620844" cy="62714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空白幻灯片">
    <p:spTree>
      <p:nvGrpSpPr>
        <p:cNvPr id="1" name=""/>
        <p:cNvGrpSpPr/>
        <p:nvPr/>
      </p:nvGrpSpPr>
      <p:grpSpPr>
        <a:xfrm>
          <a:off x="0" y="0"/>
          <a:ext cx="0" cy="0"/>
          <a:chOff x="0" y="0"/>
          <a:chExt cx="0" cy="0"/>
        </a:xfrm>
      </p:grpSpPr>
      <p:sp>
        <p:nvSpPr>
          <p:cNvPr id="2" name="矩形 3"/>
          <p:cNvSpPr/>
          <p:nvPr userDrawn="1"/>
        </p:nvSpPr>
        <p:spPr>
          <a:xfrm>
            <a:off x="0" y="246449"/>
            <a:ext cx="12192000" cy="4776319"/>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sp>
        <p:nvSpPr>
          <p:cNvPr id="3" name="矩形 3"/>
          <p:cNvSpPr/>
          <p:nvPr userDrawn="1"/>
        </p:nvSpPr>
        <p:spPr>
          <a:xfrm>
            <a:off x="-47252" y="-14144"/>
            <a:ext cx="12239251" cy="4808113"/>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空白幻灯片">
    <p:spTree>
      <p:nvGrpSpPr>
        <p:cNvPr id="1" name=""/>
        <p:cNvGrpSpPr/>
        <p:nvPr/>
      </p:nvGrpSpPr>
      <p:grpSpPr>
        <a:xfrm>
          <a:off x="0" y="0"/>
          <a:ext cx="0" cy="0"/>
          <a:chOff x="0" y="0"/>
          <a:chExt cx="0" cy="0"/>
        </a:xfrm>
      </p:grpSpPr>
      <p:sp>
        <p:nvSpPr>
          <p:cNvPr id="9"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userDrawn="1"/>
        </p:nvSpPr>
        <p:spPr>
          <a:xfrm rot="10800000" flipH="1">
            <a:off x="9544050" y="4803775"/>
            <a:ext cx="2647950" cy="2054225"/>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userDrawn="1"/>
        </p:nvSpPr>
        <p:spPr>
          <a:xfrm rot="10800000" flipH="1">
            <a:off x="9665970" y="4791710"/>
            <a:ext cx="2526030" cy="2066290"/>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8" name="任意多边形: 形状 7"/>
          <p:cNvSpPr/>
          <p:nvPr userDrawn="1"/>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22" name="图片 21"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42" name="图片 41" descr="图片包含 游戏机, 粉色&#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pic>
        <p:nvPicPr>
          <p:cNvPr id="3" name="图片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48900" y="4803775"/>
            <a:ext cx="2211705" cy="221170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空白幻灯片">
    <p:spTree>
      <p:nvGrpSpPr>
        <p:cNvPr id="1" name=""/>
        <p:cNvGrpSpPr/>
        <p:nvPr/>
      </p:nvGrpSpPr>
      <p:grpSpPr>
        <a:xfrm>
          <a:off x="0" y="0"/>
          <a:ext cx="0" cy="0"/>
          <a:chOff x="0" y="0"/>
          <a:chExt cx="0" cy="0"/>
        </a:xfrm>
      </p:grpSpPr>
      <p:sp>
        <p:nvSpPr>
          <p:cNvPr id="2"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3"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4" name="图片 3"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1" name="图片 10"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2" name="标题 11"/>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空白幻灯片">
    <p:spTree>
      <p:nvGrpSpPr>
        <p:cNvPr id="1" name=""/>
        <p:cNvGrpSpPr/>
        <p:nvPr/>
      </p:nvGrpSpPr>
      <p:grpSpPr>
        <a:xfrm>
          <a:off x="0" y="0"/>
          <a:ext cx="0" cy="0"/>
          <a:chOff x="0" y="0"/>
          <a:chExt cx="0" cy="0"/>
        </a:xfrm>
      </p:grpSpPr>
      <p:sp>
        <p:nvSpPr>
          <p:cNvPr id="14" name="矩形 13"/>
          <p:cNvSpPr/>
          <p:nvPr userDrawn="1"/>
        </p:nvSpPr>
        <p:spPr>
          <a:xfrm>
            <a:off x="0" y="1727835"/>
            <a:ext cx="12192000" cy="5144770"/>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1887855"/>
            <a:ext cx="12192000" cy="4984750"/>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11"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2" name="图片 11" descr="人在玩飞盘&#10;&#10;低可信度描述已自动生成"/>
          <p:cNvPicPr>
            <a:picLocks noChangeAspect="1"/>
          </p:cNvPicPr>
          <p:nvPr userDrawn="1">
            <p:custDataLst>
              <p:tags r:id="rId3"/>
            </p:custDataLst>
          </p:nvPr>
        </p:nvPicPr>
        <p:blipFill rotWithShape="1">
          <a:blip r:embed="rId6"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3" name="图片 12" descr="图片包含 游戏机, 粉色&#10;&#10;描述已自动生成"/>
          <p:cNvPicPr>
            <a:picLocks noChangeAspect="1"/>
          </p:cNvPicPr>
          <p:nvPr userDrawn="1">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空白幻灯片">
    <p:spTree>
      <p:nvGrpSpPr>
        <p:cNvPr id="1" name=""/>
        <p:cNvGrpSpPr/>
        <p:nvPr/>
      </p:nvGrpSpPr>
      <p:grpSpPr>
        <a:xfrm>
          <a:off x="0" y="0"/>
          <a:ext cx="0" cy="0"/>
          <a:chOff x="0" y="0"/>
          <a:chExt cx="0" cy="0"/>
        </a:xfrm>
      </p:grpSpPr>
      <p:sp>
        <p:nvSpPr>
          <p:cNvPr id="14" name="矩形 13"/>
          <p:cNvSpPr/>
          <p:nvPr userDrawn="1"/>
        </p:nvSpPr>
        <p:spPr>
          <a:xfrm>
            <a:off x="0" y="3962400"/>
            <a:ext cx="12192000" cy="2910237"/>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矩形 1"/>
          <p:cNvSpPr/>
          <p:nvPr userDrawn="1"/>
        </p:nvSpPr>
        <p:spPr>
          <a:xfrm>
            <a:off x="0" y="4191000"/>
            <a:ext cx="12192000" cy="2681636"/>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4"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1" name="图片 10"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2" name="图片 11"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3" name="标题 12"/>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2DFAE-9087-4058-ADF6-FA065AE66DB3}" type="datetimeFigureOut">
              <a:rPr lang="zh-CN" altLang="en-US" smtClean="0"/>
              <a:t>2023/2/13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2FA5BA2-A26C-4920-B2B8-258E9BC7F0E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5893241" y="-3666026"/>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5893241" y="10625455"/>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6414765"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18192148"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11.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image" Target="../media/image16.png"/><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notesSlide" Target="../notesSlides/notesSlide3.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slideLayout" Target="../slideLayouts/slideLayout9.xml"/><Relationship Id="rId5" Type="http://schemas.openxmlformats.org/officeDocument/2006/relationships/tags" Target="../tags/tag52.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26.png"/><Relationship Id="rId4"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27.png"/><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image" Target="../media/image16.png"/><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notesSlide" Target="../notesSlides/notesSlide4.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slideLayout" Target="../slideLayouts/slideLayout9.xml"/><Relationship Id="rId5" Type="http://schemas.openxmlformats.org/officeDocument/2006/relationships/tags" Target="../tags/tag68.xml"/><Relationship Id="rId10" Type="http://schemas.openxmlformats.org/officeDocument/2006/relationships/tags" Target="../tags/tag73.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image" Target="../media/image28.png"/><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slideLayout" Target="../slideLayouts/slideLayout5.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0" Type="http://schemas.openxmlformats.org/officeDocument/2006/relationships/tags" Target="../tags/tag83.xml"/><Relationship Id="rId4" Type="http://schemas.openxmlformats.org/officeDocument/2006/relationships/tags" Target="../tags/tag77.xml"/><Relationship Id="rId9" Type="http://schemas.openxmlformats.org/officeDocument/2006/relationships/tags" Target="../tags/tag82.xml"/></Relationships>
</file>

<file path=ppt/slides/_rels/slide16.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18" Type="http://schemas.openxmlformats.org/officeDocument/2006/relationships/tags" Target="../tags/tag102.xml"/><Relationship Id="rId26" Type="http://schemas.openxmlformats.org/officeDocument/2006/relationships/tags" Target="../tags/tag110.xml"/><Relationship Id="rId3" Type="http://schemas.openxmlformats.org/officeDocument/2006/relationships/tags" Target="../tags/tag87.xml"/><Relationship Id="rId21" Type="http://schemas.openxmlformats.org/officeDocument/2006/relationships/tags" Target="../tags/tag105.xml"/><Relationship Id="rId7" Type="http://schemas.openxmlformats.org/officeDocument/2006/relationships/tags" Target="../tags/tag91.xml"/><Relationship Id="rId12" Type="http://schemas.openxmlformats.org/officeDocument/2006/relationships/tags" Target="../tags/tag96.xml"/><Relationship Id="rId17" Type="http://schemas.openxmlformats.org/officeDocument/2006/relationships/tags" Target="../tags/tag101.xml"/><Relationship Id="rId25" Type="http://schemas.openxmlformats.org/officeDocument/2006/relationships/tags" Target="../tags/tag109.xml"/><Relationship Id="rId2" Type="http://schemas.openxmlformats.org/officeDocument/2006/relationships/tags" Target="../tags/tag86.xml"/><Relationship Id="rId16" Type="http://schemas.openxmlformats.org/officeDocument/2006/relationships/tags" Target="../tags/tag100.xml"/><Relationship Id="rId20" Type="http://schemas.openxmlformats.org/officeDocument/2006/relationships/tags" Target="../tags/tag104.xml"/><Relationship Id="rId29" Type="http://schemas.openxmlformats.org/officeDocument/2006/relationships/tags" Target="../tags/tag113.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24" Type="http://schemas.openxmlformats.org/officeDocument/2006/relationships/tags" Target="../tags/tag108.xml"/><Relationship Id="rId32" Type="http://schemas.openxmlformats.org/officeDocument/2006/relationships/slideLayout" Target="../slideLayouts/slideLayout5.xml"/><Relationship Id="rId5" Type="http://schemas.openxmlformats.org/officeDocument/2006/relationships/tags" Target="../tags/tag89.xml"/><Relationship Id="rId15" Type="http://schemas.openxmlformats.org/officeDocument/2006/relationships/tags" Target="../tags/tag99.xml"/><Relationship Id="rId23" Type="http://schemas.openxmlformats.org/officeDocument/2006/relationships/tags" Target="../tags/tag107.xml"/><Relationship Id="rId28" Type="http://schemas.openxmlformats.org/officeDocument/2006/relationships/tags" Target="../tags/tag112.xml"/><Relationship Id="rId10" Type="http://schemas.openxmlformats.org/officeDocument/2006/relationships/tags" Target="../tags/tag94.xml"/><Relationship Id="rId19" Type="http://schemas.openxmlformats.org/officeDocument/2006/relationships/tags" Target="../tags/tag103.xml"/><Relationship Id="rId31" Type="http://schemas.openxmlformats.org/officeDocument/2006/relationships/tags" Target="../tags/tag115.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 Id="rId22" Type="http://schemas.openxmlformats.org/officeDocument/2006/relationships/tags" Target="../tags/tag106.xml"/><Relationship Id="rId27" Type="http://schemas.openxmlformats.org/officeDocument/2006/relationships/tags" Target="../tags/tag111.xml"/><Relationship Id="rId30" Type="http://schemas.openxmlformats.org/officeDocument/2006/relationships/tags" Target="../tags/tag114.xml"/></Relationships>
</file>

<file path=ppt/slides/_rels/slide17.xml.rels><?xml version="1.0" encoding="UTF-8" standalone="yes"?>
<Relationships xmlns="http://schemas.openxmlformats.org/package/2006/relationships"><Relationship Id="rId8" Type="http://schemas.openxmlformats.org/officeDocument/2006/relationships/tags" Target="../tags/tag123.xml"/><Relationship Id="rId13" Type="http://schemas.openxmlformats.org/officeDocument/2006/relationships/notesSlide" Target="../notesSlides/notesSlide5.xml"/><Relationship Id="rId3" Type="http://schemas.openxmlformats.org/officeDocument/2006/relationships/tags" Target="../tags/tag118.xml"/><Relationship Id="rId7" Type="http://schemas.openxmlformats.org/officeDocument/2006/relationships/tags" Target="../tags/tag122.xml"/><Relationship Id="rId12" Type="http://schemas.openxmlformats.org/officeDocument/2006/relationships/slideLayout" Target="../slideLayouts/slideLayout9.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5" Type="http://schemas.openxmlformats.org/officeDocument/2006/relationships/tags" Target="../tags/tag120.xml"/><Relationship Id="rId15" Type="http://schemas.openxmlformats.org/officeDocument/2006/relationships/image" Target="../media/image29.png"/><Relationship Id="rId10" Type="http://schemas.openxmlformats.org/officeDocument/2006/relationships/tags" Target="../tags/tag125.xml"/><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image" Target="../media/image16.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slideLayout" Target="../slideLayouts/slideLayout5.xml"/><Relationship Id="rId4" Type="http://schemas.openxmlformats.org/officeDocument/2006/relationships/tags" Target="../tags/tag137.xml"/></Relationships>
</file>

<file path=ppt/slides/_rels/slide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8.xml"/></Relationships>
</file>

<file path=ppt/slides/_rels/slide21.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tags" Target="../tags/tag151.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tags" Target="../tags/tag150.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5" Type="http://schemas.openxmlformats.org/officeDocument/2006/relationships/tags" Target="../tags/tag143.xml"/><Relationship Id="rId10" Type="http://schemas.openxmlformats.org/officeDocument/2006/relationships/tags" Target="../tags/tag148.xml"/><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tags" Target="../tags/tag159.xml"/><Relationship Id="rId13" Type="http://schemas.openxmlformats.org/officeDocument/2006/relationships/tags" Target="../tags/tag164.xml"/><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tags" Target="../tags/tag163.xml"/><Relationship Id="rId2" Type="http://schemas.openxmlformats.org/officeDocument/2006/relationships/tags" Target="../tags/tag153.xml"/><Relationship Id="rId16" Type="http://schemas.openxmlformats.org/officeDocument/2006/relationships/slideLayout" Target="../slideLayouts/slideLayout5.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tags" Target="../tags/tag162.xml"/><Relationship Id="rId5" Type="http://schemas.openxmlformats.org/officeDocument/2006/relationships/tags" Target="../tags/tag156.xml"/><Relationship Id="rId15" Type="http://schemas.openxmlformats.org/officeDocument/2006/relationships/tags" Target="../tags/tag166.xml"/><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 Id="rId14" Type="http://schemas.openxmlformats.org/officeDocument/2006/relationships/tags" Target="../tags/tag16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8.xml"/><Relationship Id="rId1" Type="http://schemas.openxmlformats.org/officeDocument/2006/relationships/tags" Target="../tags/tag167.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70.xml"/><Relationship Id="rId1" Type="http://schemas.openxmlformats.org/officeDocument/2006/relationships/tags" Target="../tags/tag169.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 Id="rId5" Type="http://schemas.openxmlformats.org/officeDocument/2006/relationships/image" Target="../media/image33.png"/><Relationship Id="rId4"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tags" Target="../tags/tag179.xml"/><Relationship Id="rId7" Type="http://schemas.openxmlformats.org/officeDocument/2006/relationships/image" Target="../media/image13.png"/><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slideLayout" Target="../slideLayouts/slideLayout5.xml"/><Relationship Id="rId5" Type="http://schemas.openxmlformats.org/officeDocument/2006/relationships/tags" Target="../tags/tag181.xml"/><Relationship Id="rId4" Type="http://schemas.openxmlformats.org/officeDocument/2006/relationships/tags" Target="../tags/tag180.xml"/></Relationships>
</file>

<file path=ppt/slides/_rels/slide28.xml.rels><?xml version="1.0" encoding="UTF-8" standalone="yes"?>
<Relationships xmlns="http://schemas.openxmlformats.org/package/2006/relationships"><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slideLayout" Target="../slideLayouts/slideLayout5.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tags" Target="../tags/tag34.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16.pn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notesSlide" Target="../notesSlides/notesSlide2.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9.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tags" Target="../tags/tag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38215" y="1581150"/>
            <a:ext cx="7172960" cy="5379085"/>
          </a:xfrm>
          <a:prstGeom prst="rect">
            <a:avLst/>
          </a:prstGeom>
        </p:spPr>
      </p:pic>
      <p:grpSp>
        <p:nvGrpSpPr>
          <p:cNvPr id="3" name="组合 2"/>
          <p:cNvGrpSpPr/>
          <p:nvPr/>
        </p:nvGrpSpPr>
        <p:grpSpPr>
          <a:xfrm>
            <a:off x="595487" y="1731346"/>
            <a:ext cx="3676016" cy="569595"/>
            <a:chOff x="1162759" y="1700110"/>
            <a:chExt cx="2783880" cy="508888"/>
          </a:xfrm>
          <a:solidFill>
            <a:srgbClr val="DC7C2A"/>
          </a:solidFill>
        </p:grpSpPr>
        <p:sp>
          <p:nvSpPr>
            <p:cNvPr id="2" name="矩形: 圆角 1"/>
            <p:cNvSpPr/>
            <p:nvPr/>
          </p:nvSpPr>
          <p:spPr>
            <a:xfrm>
              <a:off x="1162759" y="1700110"/>
              <a:ext cx="2783880" cy="508888"/>
            </a:xfrm>
            <a:prstGeom prst="roundRect">
              <a:avLst>
                <a:gd name="adj" fmla="val 50000"/>
              </a:avLst>
            </a:prstGeom>
            <a:solidFill>
              <a:srgbClr val="E5995C"/>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3" name="文本框 22"/>
            <p:cNvSpPr txBox="1"/>
            <p:nvPr/>
          </p:nvSpPr>
          <p:spPr>
            <a:xfrm>
              <a:off x="1288270" y="1814142"/>
              <a:ext cx="2608354" cy="28820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pPr algn="ctr"/>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grpSp>
      <p:pic>
        <p:nvPicPr>
          <p:cNvPr id="28" name="图片 27" descr="形状&#10;&#10;中度可信度描述已自动生成"/>
          <p:cNvPicPr>
            <a:picLocks noChangeAspect="1"/>
          </p:cNvPicPr>
          <p:nvPr/>
        </p:nvPicPr>
        <p:blipFill rotWithShape="1">
          <a:blip r:embed="rId5" cstate="print">
            <a:extLst>
              <a:ext uri="{28A0092B-C50C-407E-A947-70E740481C1C}">
                <a14:useLocalDpi xmlns:a14="http://schemas.microsoft.com/office/drawing/2010/main" val="0"/>
              </a:ext>
            </a:extLst>
          </a:blip>
          <a:srcRect r="90532" b="74613"/>
          <a:stretch>
            <a:fillRect/>
          </a:stretch>
        </p:blipFill>
        <p:spPr>
          <a:xfrm>
            <a:off x="4939220" y="1251888"/>
            <a:ext cx="626807" cy="607986"/>
          </a:xfrm>
          <a:prstGeom prst="rect">
            <a:avLst/>
          </a:prstGeom>
        </p:spPr>
      </p:pic>
      <p:pic>
        <p:nvPicPr>
          <p:cNvPr id="30" name="图片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77051" y="1541753"/>
            <a:ext cx="939902" cy="949444"/>
          </a:xfrm>
          <a:prstGeom prst="rect">
            <a:avLst/>
          </a:prstGeom>
        </p:spPr>
      </p:pic>
      <p:cxnSp>
        <p:nvCxnSpPr>
          <p:cNvPr id="13" name="直接连接符 12"/>
          <p:cNvCxnSpPr/>
          <p:nvPr/>
        </p:nvCxnSpPr>
        <p:spPr>
          <a:xfrm>
            <a:off x="773750" y="3777095"/>
            <a:ext cx="6705600" cy="0"/>
          </a:xfrm>
          <a:prstGeom prst="line">
            <a:avLst/>
          </a:prstGeom>
          <a:ln w="63500">
            <a:solidFill>
              <a:srgbClr val="DC7C2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8799" y="4119505"/>
            <a:ext cx="4924628" cy="645160"/>
          </a:xfrm>
          <a:prstGeom prst="rect">
            <a:avLst/>
          </a:prstGeom>
          <a:noFill/>
        </p:spPr>
        <p:txBody>
          <a:bodyPr wrap="square">
            <a:spAutoFit/>
          </a:bodyPr>
          <a:lstStyle/>
          <a:p>
            <a:pPr algn="l"/>
            <a:r>
              <a:rPr lang="zh-CN" altLang="en-US" sz="1800" b="0" i="0" u="none" strike="noStrike" baseline="0" dirty="0">
                <a:solidFill>
                  <a:schemeClr val="tx1">
                    <a:lumMod val="50000"/>
                    <a:lumOff val="50000"/>
                  </a:schemeClr>
                </a:solidFill>
                <a:cs typeface="+mn-ea"/>
                <a:sym typeface="+mn-lt"/>
              </a:rPr>
              <a:t>主</a:t>
            </a:r>
            <a:r>
              <a:rPr lang="zh-CN" altLang="en-US" dirty="0">
                <a:solidFill>
                  <a:schemeClr val="tx1">
                    <a:lumMod val="50000"/>
                    <a:lumOff val="50000"/>
                  </a:schemeClr>
                </a:solidFill>
                <a:cs typeface="+mn-ea"/>
                <a:sym typeface="+mn-lt"/>
              </a:rPr>
              <a:t>　</a:t>
            </a:r>
            <a:r>
              <a:rPr lang="zh-CN" altLang="en-US" sz="1800" b="0" i="0" u="none" strike="noStrike" baseline="0" dirty="0">
                <a:solidFill>
                  <a:schemeClr val="tx1">
                    <a:lumMod val="50000"/>
                    <a:lumOff val="50000"/>
                  </a:schemeClr>
                </a:solidFill>
                <a:cs typeface="+mn-ea"/>
                <a:sym typeface="+mn-lt"/>
              </a:rPr>
              <a:t>编◎徐灵敏</a:t>
            </a:r>
          </a:p>
          <a:p>
            <a:r>
              <a:rPr lang="zh-CN" altLang="en-US" sz="1800" b="0" i="0" u="none" strike="noStrike" baseline="0" dirty="0">
                <a:solidFill>
                  <a:schemeClr val="tx1">
                    <a:lumMod val="50000"/>
                    <a:lumOff val="50000"/>
                  </a:schemeClr>
                </a:solidFill>
                <a:cs typeface="+mn-ea"/>
                <a:sym typeface="+mn-lt"/>
              </a:rPr>
              <a:t>副主编◎符　莉　贾西燕　徐改玲 </a:t>
            </a:r>
          </a:p>
        </p:txBody>
      </p:sp>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2264" y="6128377"/>
            <a:ext cx="2393513" cy="457297"/>
          </a:xfrm>
          <a:prstGeom prst="rect">
            <a:avLst/>
          </a:prstGeom>
        </p:spPr>
      </p:pic>
      <p:pic>
        <p:nvPicPr>
          <p:cNvPr id="4" name="图片 3" descr="图片1"/>
          <p:cNvPicPr>
            <a:picLocks noChangeAspect="1"/>
          </p:cNvPicPr>
          <p:nvPr>
            <p:custDataLst>
              <p:tags r:id="rId1"/>
            </p:custDataLst>
          </p:nvPr>
        </p:nvPicPr>
        <p:blipFill>
          <a:blip r:embed="rId8"/>
          <a:stretch>
            <a:fillRect/>
          </a:stretch>
        </p:blipFill>
        <p:spPr>
          <a:xfrm>
            <a:off x="595630" y="2697480"/>
            <a:ext cx="7156450" cy="975360"/>
          </a:xfrm>
          <a:prstGeom prst="rect">
            <a:avLst/>
          </a:prstGeom>
        </p:spPr>
      </p:pic>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689100" y="1544589"/>
            <a:ext cx="408432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837055" y="1029970"/>
            <a:ext cx="3983355" cy="445135"/>
          </a:xfrm>
          <a:prstGeom prst="rect">
            <a:avLst/>
          </a:prstGeom>
          <a:noFill/>
        </p:spPr>
        <p:txBody>
          <a:bodyPr wrap="square">
            <a:spAutoFit/>
          </a:bodyPr>
          <a:lstStyle/>
          <a:p>
            <a:pPr algn="l"/>
            <a:r>
              <a:rPr lang="zh-CN" altLang="en-US" sz="2300" b="1" dirty="0">
                <a:solidFill>
                  <a:srgbClr val="E18C47"/>
                </a:solidFill>
                <a:cs typeface="+mn-ea"/>
                <a:sym typeface="+mn-lt"/>
              </a:rPr>
              <a:t>三、 各器官发育的不平衡性</a:t>
            </a:r>
          </a:p>
        </p:txBody>
      </p:sp>
      <p:cxnSp>
        <p:nvCxnSpPr>
          <p:cNvPr id="2" name="直接连接符 1"/>
          <p:cNvCxnSpPr/>
          <p:nvPr/>
        </p:nvCxnSpPr>
        <p:spPr>
          <a:xfrm>
            <a:off x="1689100" y="3365769"/>
            <a:ext cx="378142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37055" y="2851150"/>
            <a:ext cx="3472180" cy="445135"/>
          </a:xfrm>
          <a:prstGeom prst="rect">
            <a:avLst/>
          </a:prstGeom>
          <a:noFill/>
        </p:spPr>
        <p:txBody>
          <a:bodyPr wrap="square">
            <a:spAutoFit/>
          </a:bodyPr>
          <a:lstStyle/>
          <a:p>
            <a:pPr algn="l"/>
            <a:r>
              <a:rPr lang="zh-CN" altLang="en-US" sz="2300" b="1" dirty="0">
                <a:solidFill>
                  <a:srgbClr val="E18C47"/>
                </a:solidFill>
                <a:cs typeface="+mn-ea"/>
                <a:sym typeface="+mn-lt"/>
              </a:rPr>
              <a:t>四、 生长发育的个体差异</a:t>
            </a:r>
          </a:p>
        </p:txBody>
      </p:sp>
      <p:pic>
        <p:nvPicPr>
          <p:cNvPr id="5" name="图片 4"/>
          <p:cNvPicPr>
            <a:picLocks noChangeAspect="1"/>
          </p:cNvPicPr>
          <p:nvPr>
            <p:custDataLst>
              <p:tags r:id="rId1"/>
            </p:custDataLst>
          </p:nvPr>
        </p:nvPicPr>
        <p:blipFill>
          <a:blip r:embed="rId3"/>
          <a:stretch>
            <a:fillRect/>
          </a:stretch>
        </p:blipFill>
        <p:spPr>
          <a:xfrm>
            <a:off x="6937375" y="702310"/>
            <a:ext cx="4030345" cy="419163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第二节    体格生长发育的影响因素</a:t>
            </a:r>
          </a:p>
        </p:txBody>
      </p:sp>
      <p:pic>
        <p:nvPicPr>
          <p:cNvPr id="2" name="图片 1" descr="形状&#10;&#10;中度可信度描述已自动生成"/>
          <p:cNvPicPr>
            <a:picLocks noChangeAspect="1"/>
          </p:cNvPicPr>
          <p:nvPr/>
        </p:nvPicPr>
        <p:blipFill rotWithShape="1">
          <a:blip r:embed="rId13"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5" name="图片 4"/>
          <p:cNvPicPr>
            <a:picLocks noChangeAspect="1"/>
          </p:cNvPicPr>
          <p:nvPr>
            <p:custDataLst>
              <p:tags r:id="rId10"/>
            </p:custDataLst>
          </p:nvPr>
        </p:nvPicPr>
        <p:blipFill>
          <a:blip r:embed="rId14" cstate="print">
            <a:extLst>
              <a:ext uri="{28A0092B-C50C-407E-A947-70E740481C1C}">
                <a14:useLocalDpi xmlns:a14="http://schemas.microsoft.com/office/drawing/2010/main" val="0"/>
              </a:ext>
            </a:extLst>
          </a:blip>
          <a:stretch>
            <a:fillRect/>
          </a:stretch>
        </p:blipFill>
        <p:spPr>
          <a:xfrm>
            <a:off x="-1905" y="3120390"/>
            <a:ext cx="6086475" cy="4565015"/>
          </a:xfrm>
          <a:prstGeom prst="rect">
            <a:avLst/>
          </a:prstGeom>
        </p:spPr>
      </p:pic>
    </p:spTree>
  </p:cSld>
  <p:clrMapOvr>
    <a:masterClrMapping/>
  </p:clrMapOvr>
  <p:transition spd="slow">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70192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327910" cy="445135"/>
          </a:xfrm>
          <a:prstGeom prst="rect">
            <a:avLst/>
          </a:prstGeom>
          <a:noFill/>
        </p:spPr>
        <p:txBody>
          <a:bodyPr wrap="square">
            <a:spAutoFit/>
          </a:bodyPr>
          <a:lstStyle/>
          <a:p>
            <a:pPr algn="l"/>
            <a:r>
              <a:rPr lang="zh-CN" altLang="en-US" sz="2300" b="1" dirty="0">
                <a:solidFill>
                  <a:srgbClr val="E18C47"/>
                </a:solidFill>
                <a:cs typeface="+mn-ea"/>
                <a:sym typeface="+mn-lt"/>
              </a:rPr>
              <a:t>一、 遗传和性别</a:t>
            </a:r>
          </a:p>
        </p:txBody>
      </p:sp>
      <p:sp>
        <p:nvSpPr>
          <p:cNvPr id="14" name="文本框 13"/>
          <p:cNvSpPr txBox="1"/>
          <p:nvPr>
            <p:custDataLst>
              <p:tags r:id="rId3"/>
            </p:custDataLst>
          </p:nvPr>
        </p:nvSpPr>
        <p:spPr>
          <a:xfrm>
            <a:off x="1151255" y="1938655"/>
            <a:ext cx="2882265" cy="122237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75000"/>
                    <a:lumOff val="25000"/>
                  </a:schemeClr>
                </a:solidFill>
                <a:cs typeface="+mn-ea"/>
              </a:rPr>
              <a:t>（一） 遗传基因</a:t>
            </a:r>
          </a:p>
          <a:p>
            <a:pPr indent="504190" algn="just" fontAlgn="auto">
              <a:lnSpc>
                <a:spcPct val="175000"/>
              </a:lnSpc>
              <a:buClrTx/>
              <a:buSzTx/>
              <a:buFontTx/>
            </a:pPr>
            <a:r>
              <a:rPr lang="zh-CN" altLang="en-US" sz="2100" b="1" dirty="0">
                <a:solidFill>
                  <a:schemeClr val="tx1">
                    <a:lumMod val="75000"/>
                    <a:lumOff val="25000"/>
                  </a:schemeClr>
                </a:solidFill>
                <a:cs typeface="+mn-ea"/>
              </a:rPr>
              <a:t>（二） 性别因素</a:t>
            </a:r>
          </a:p>
        </p:txBody>
      </p:sp>
      <p:cxnSp>
        <p:nvCxnSpPr>
          <p:cNvPr id="2" name="直接连接符 1"/>
          <p:cNvCxnSpPr/>
          <p:nvPr/>
        </p:nvCxnSpPr>
        <p:spPr>
          <a:xfrm>
            <a:off x="6559550" y="1544589"/>
            <a:ext cx="232791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6707505" y="1029970"/>
            <a:ext cx="2101850" cy="445135"/>
          </a:xfrm>
          <a:prstGeom prst="rect">
            <a:avLst/>
          </a:prstGeom>
          <a:noFill/>
        </p:spPr>
        <p:txBody>
          <a:bodyPr wrap="square">
            <a:spAutoFit/>
          </a:bodyPr>
          <a:lstStyle/>
          <a:p>
            <a:pPr algn="l"/>
            <a:r>
              <a:rPr lang="zh-CN" altLang="en-US" sz="2300" b="1" dirty="0">
                <a:solidFill>
                  <a:srgbClr val="E18C47"/>
                </a:solidFill>
                <a:cs typeface="+mn-ea"/>
                <a:sym typeface="+mn-lt"/>
              </a:rPr>
              <a:t>二、 环境因素</a:t>
            </a:r>
          </a:p>
        </p:txBody>
      </p:sp>
      <p:sp>
        <p:nvSpPr>
          <p:cNvPr id="5" name="文本框 4"/>
          <p:cNvSpPr txBox="1"/>
          <p:nvPr/>
        </p:nvSpPr>
        <p:spPr>
          <a:xfrm>
            <a:off x="6021705" y="1938655"/>
            <a:ext cx="2882265" cy="178752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100" b="1" dirty="0">
                <a:solidFill>
                  <a:schemeClr val="tx1">
                    <a:lumMod val="75000"/>
                    <a:lumOff val="25000"/>
                  </a:schemeClr>
                </a:solidFill>
                <a:cs typeface="+mn-ea"/>
              </a:rPr>
              <a:t>（一） 社会环境</a:t>
            </a:r>
          </a:p>
          <a:p>
            <a:pPr indent="504190" algn="just" fontAlgn="auto">
              <a:lnSpc>
                <a:spcPct val="175000"/>
              </a:lnSpc>
              <a:buClrTx/>
              <a:buSzTx/>
              <a:buFontTx/>
              <a:buNone/>
            </a:pPr>
            <a:r>
              <a:rPr lang="zh-CN" altLang="en-US" sz="2100" b="1" dirty="0">
                <a:solidFill>
                  <a:schemeClr val="tx1">
                    <a:lumMod val="75000"/>
                    <a:lumOff val="25000"/>
                  </a:schemeClr>
                </a:solidFill>
                <a:cs typeface="+mn-ea"/>
              </a:rPr>
              <a:t>（二） 家庭环境</a:t>
            </a:r>
          </a:p>
          <a:p>
            <a:pPr indent="504190" algn="just" fontAlgn="auto">
              <a:lnSpc>
                <a:spcPct val="175000"/>
              </a:lnSpc>
              <a:buClrTx/>
              <a:buSzTx/>
              <a:buFontTx/>
              <a:buNone/>
            </a:pPr>
            <a:r>
              <a:rPr lang="zh-CN" altLang="en-US" sz="2100" b="1" dirty="0">
                <a:solidFill>
                  <a:schemeClr val="tx1">
                    <a:lumMod val="75000"/>
                    <a:lumOff val="25000"/>
                  </a:schemeClr>
                </a:solidFill>
                <a:cs typeface="+mn-ea"/>
              </a:rPr>
              <a:t>（三） 自然环境</a:t>
            </a:r>
          </a:p>
        </p:txBody>
      </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97660" y="3368040"/>
            <a:ext cx="3909695" cy="2932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320"/>
            <a:ext cx="2352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105025" cy="445135"/>
          </a:xfrm>
          <a:prstGeom prst="rect">
            <a:avLst/>
          </a:prstGeom>
          <a:noFill/>
        </p:spPr>
        <p:txBody>
          <a:bodyPr wrap="square">
            <a:spAutoFit/>
          </a:bodyPr>
          <a:lstStyle/>
          <a:p>
            <a:pPr algn="l"/>
            <a:r>
              <a:rPr lang="zh-CN" altLang="en-US" sz="2300" b="1" dirty="0">
                <a:solidFill>
                  <a:srgbClr val="E18C47"/>
                </a:solidFill>
                <a:cs typeface="+mn-ea"/>
                <a:sym typeface="+mn-lt"/>
              </a:rPr>
              <a:t>三、 营养因素</a:t>
            </a:r>
          </a:p>
        </p:txBody>
      </p:sp>
      <p:sp>
        <p:nvSpPr>
          <p:cNvPr id="14" name="文本框 13"/>
          <p:cNvSpPr txBox="1"/>
          <p:nvPr>
            <p:custDataLst>
              <p:tags r:id="rId3"/>
            </p:custDataLst>
          </p:nvPr>
        </p:nvSpPr>
        <p:spPr>
          <a:xfrm>
            <a:off x="1151255" y="1720850"/>
            <a:ext cx="9915525" cy="1114425"/>
          </a:xfrm>
          <a:prstGeom prst="rect">
            <a:avLst/>
          </a:prstGeom>
          <a:noFill/>
          <a:ln w="9525">
            <a:noFill/>
          </a:ln>
        </p:spPr>
        <p:txBody>
          <a:bodyPr wrap="square">
            <a:spAutoFit/>
          </a:bodyPr>
          <a:lstStyle/>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充足的营养是供给机体足够能量的基础，而能量是机体进行生理活动和生活活动所需的动力来源。如果营养素比例恰当，生活环境也适宜，儿童的生长潜力会得到较好的发挥。</a:t>
            </a:r>
          </a:p>
        </p:txBody>
      </p:sp>
      <p:cxnSp>
        <p:nvCxnSpPr>
          <p:cNvPr id="2" name="直接连接符 1"/>
          <p:cNvCxnSpPr/>
          <p:nvPr/>
        </p:nvCxnSpPr>
        <p:spPr>
          <a:xfrm>
            <a:off x="1689100" y="4021455"/>
            <a:ext cx="2352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837055" y="3507105"/>
            <a:ext cx="2105025" cy="445135"/>
          </a:xfrm>
          <a:prstGeom prst="rect">
            <a:avLst/>
          </a:prstGeom>
          <a:noFill/>
        </p:spPr>
        <p:txBody>
          <a:bodyPr wrap="square">
            <a:spAutoFit/>
          </a:bodyPr>
          <a:lstStyle/>
          <a:p>
            <a:pPr algn="l"/>
            <a:r>
              <a:rPr lang="zh-CN" altLang="en-US" sz="2300" b="1" dirty="0">
                <a:solidFill>
                  <a:srgbClr val="E18C47"/>
                </a:solidFill>
                <a:cs typeface="+mn-ea"/>
                <a:sym typeface="+mn-lt"/>
              </a:rPr>
              <a:t>四、 疾病</a:t>
            </a:r>
          </a:p>
        </p:txBody>
      </p:sp>
      <p:sp>
        <p:nvSpPr>
          <p:cNvPr id="5" name="文本框 4"/>
          <p:cNvSpPr txBox="1"/>
          <p:nvPr/>
        </p:nvSpPr>
        <p:spPr>
          <a:xfrm>
            <a:off x="1151255" y="4197985"/>
            <a:ext cx="3251835" cy="122237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100" b="1" dirty="0">
                <a:solidFill>
                  <a:schemeClr val="tx1">
                    <a:lumMod val="75000"/>
                    <a:lumOff val="25000"/>
                  </a:schemeClr>
                </a:solidFill>
                <a:cs typeface="+mn-ea"/>
              </a:rPr>
              <a:t>（一） 胎儿期疾病</a:t>
            </a:r>
          </a:p>
          <a:p>
            <a:pPr indent="504190" algn="just" fontAlgn="auto">
              <a:lnSpc>
                <a:spcPct val="175000"/>
              </a:lnSpc>
              <a:buClrTx/>
              <a:buSzTx/>
              <a:buFontTx/>
              <a:buNone/>
            </a:pPr>
            <a:r>
              <a:rPr lang="zh-CN" altLang="en-US" sz="2100" b="1" dirty="0">
                <a:solidFill>
                  <a:schemeClr val="tx1">
                    <a:lumMod val="75000"/>
                    <a:lumOff val="25000"/>
                  </a:schemeClr>
                </a:solidFill>
                <a:cs typeface="+mn-ea"/>
              </a:rPr>
              <a:t>（二） 出生后疾病</a:t>
            </a:r>
          </a:p>
        </p:txBody>
      </p:sp>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47970" y="2731135"/>
            <a:ext cx="5079365" cy="38093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第三节    体格生长发育的评价</a:t>
            </a:r>
          </a:p>
        </p:txBody>
      </p:sp>
      <p:pic>
        <p:nvPicPr>
          <p:cNvPr id="2" name="图片 1" descr="形状&#10;&#10;中度可信度描述已自动生成"/>
          <p:cNvPicPr>
            <a:picLocks noChangeAspect="1"/>
          </p:cNvPicPr>
          <p:nvPr/>
        </p:nvPicPr>
        <p:blipFill rotWithShape="1">
          <a:blip r:embed="rId13"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7" name="图片 6"/>
          <p:cNvPicPr>
            <a:picLocks noChangeAspect="1"/>
          </p:cNvPicPr>
          <p:nvPr>
            <p:custDataLst>
              <p:tags r:id="rId10"/>
            </p:custDataLst>
          </p:nvPr>
        </p:nvPicPr>
        <p:blipFill>
          <a:blip r:embed="rId14" cstate="print">
            <a:extLst>
              <a:ext uri="{28A0092B-C50C-407E-A947-70E740481C1C}">
                <a14:useLocalDpi xmlns:a14="http://schemas.microsoft.com/office/drawing/2010/main" val="0"/>
              </a:ext>
            </a:extLst>
          </a:blip>
          <a:stretch>
            <a:fillRect/>
          </a:stretch>
        </p:blipFill>
        <p:spPr>
          <a:xfrm>
            <a:off x="-588010" y="2778760"/>
            <a:ext cx="5781675" cy="4336415"/>
          </a:xfrm>
          <a:prstGeom prst="rect">
            <a:avLst/>
          </a:prstGeom>
        </p:spPr>
      </p:pic>
    </p:spTree>
  </p:cSld>
  <p:clrMapOvr>
    <a:masterClrMapping/>
  </p:clrMapOvr>
  <p:transition spd="slow">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320"/>
            <a:ext cx="2352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105025" cy="445135"/>
          </a:xfrm>
          <a:prstGeom prst="rect">
            <a:avLst/>
          </a:prstGeom>
          <a:noFill/>
        </p:spPr>
        <p:txBody>
          <a:bodyPr wrap="square">
            <a:spAutoFit/>
          </a:bodyPr>
          <a:lstStyle/>
          <a:p>
            <a:pPr algn="l"/>
            <a:r>
              <a:rPr lang="zh-CN" altLang="en-US" sz="2300" b="1" dirty="0">
                <a:solidFill>
                  <a:srgbClr val="E18C47"/>
                </a:solidFill>
                <a:cs typeface="+mn-ea"/>
                <a:sym typeface="+mn-lt"/>
              </a:rPr>
              <a:t>一、 评价内容</a:t>
            </a:r>
          </a:p>
        </p:txBody>
      </p:sp>
      <p:grpSp>
        <p:nvGrpSpPr>
          <p:cNvPr id="21" name="组合 20"/>
          <p:cNvGrpSpPr/>
          <p:nvPr/>
        </p:nvGrpSpPr>
        <p:grpSpPr>
          <a:xfrm>
            <a:off x="908685" y="2038919"/>
            <a:ext cx="6587085" cy="2992821"/>
            <a:chOff x="290" y="1998"/>
            <a:chExt cx="14086" cy="6400"/>
          </a:xfrm>
        </p:grpSpPr>
        <p:pic>
          <p:nvPicPr>
            <p:cNvPr id="185347" name="图片 10"/>
            <p:cNvPicPr>
              <a:picLocks noChangeAspect="1" noChangeArrowheads="1"/>
            </p:cNvPicPr>
            <p:nvPr>
              <p:custDataLst>
                <p:tags r:id="rId8"/>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290" y="2021"/>
              <a:ext cx="6925" cy="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348" name="图片 11"/>
            <p:cNvPicPr>
              <a:picLocks noChangeAspect="1" noChangeArrowheads="1"/>
            </p:cNvPicPr>
            <p:nvPr>
              <p:custDataLst>
                <p:tags r:id="rId9"/>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7451" y="1998"/>
              <a:ext cx="6925" cy="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50" name="TextBox 13"/>
            <p:cNvSpPr>
              <a:spLocks noChangeArrowheads="1"/>
            </p:cNvSpPr>
            <p:nvPr>
              <p:custDataLst>
                <p:tags r:id="rId10"/>
              </p:custDataLst>
            </p:nvPr>
          </p:nvSpPr>
          <p:spPr bwMode="auto">
            <a:xfrm flipH="1">
              <a:off x="1390" y="3153"/>
              <a:ext cx="1735" cy="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i="1">
                  <a:solidFill>
                    <a:srgbClr val="6862B8"/>
                  </a:solidFill>
                  <a:latin typeface="Arial Rounded MT Bold" panose="020F0704030504030204" pitchFamily="2" charset="0"/>
                  <a:ea typeface="微软雅黑" panose="020B0503020204020204" charset="-122"/>
                  <a:sym typeface="Arial Rounded MT Bold" panose="020F0704030504030204" pitchFamily="2" charset="0"/>
                </a:rPr>
                <a:t>01</a:t>
              </a:r>
              <a:endParaRPr lang="zh-CN" altLang="en-US" sz="4000" b="1" i="1">
                <a:solidFill>
                  <a:srgbClr val="6862B8"/>
                </a:solidFill>
                <a:latin typeface="Arial Rounded MT Bold" panose="020F0704030504030204" pitchFamily="2" charset="0"/>
                <a:ea typeface="微软雅黑" panose="020B0503020204020204" charset="-122"/>
                <a:sym typeface="Arial Rounded MT Bold" panose="020F0704030504030204" pitchFamily="2" charset="0"/>
              </a:endParaRPr>
            </a:p>
          </p:txBody>
        </p:sp>
        <p:sp>
          <p:nvSpPr>
            <p:cNvPr id="185353" name="TextBox 16"/>
            <p:cNvSpPr>
              <a:spLocks noChangeArrowheads="1"/>
            </p:cNvSpPr>
            <p:nvPr>
              <p:custDataLst>
                <p:tags r:id="rId11"/>
              </p:custDataLst>
            </p:nvPr>
          </p:nvSpPr>
          <p:spPr bwMode="auto">
            <a:xfrm flipH="1">
              <a:off x="8478" y="3153"/>
              <a:ext cx="1735" cy="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ClrTx/>
                <a:buSzTx/>
              </a:pPr>
              <a:r>
                <a:rPr lang="en-US" altLang="zh-CN" sz="4000" b="1" i="1">
                  <a:solidFill>
                    <a:srgbClr val="6862B8"/>
                  </a:solidFill>
                  <a:latin typeface="Arial Rounded MT Bold" panose="020F0704030504030204" pitchFamily="2" charset="0"/>
                  <a:ea typeface="微软雅黑" panose="020B0503020204020204" charset="-122"/>
                  <a:sym typeface="Arial Rounded MT Bold" panose="020F0704030504030204" pitchFamily="2" charset="0"/>
                </a:rPr>
                <a:t>02</a:t>
              </a:r>
            </a:p>
          </p:txBody>
        </p:sp>
      </p:grpSp>
      <p:pic>
        <p:nvPicPr>
          <p:cNvPr id="23" name="图片 11"/>
          <p:cNvPicPr>
            <a:picLocks noChangeAspect="1" noChangeArrowheads="1"/>
          </p:cNvPicPr>
          <p:nvPr>
            <p:custDataLst>
              <p:tags r:id="rId3"/>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7670576" y="2038919"/>
            <a:ext cx="3238319" cy="298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16"/>
          <p:cNvSpPr>
            <a:spLocks noChangeArrowheads="1"/>
          </p:cNvSpPr>
          <p:nvPr>
            <p:custDataLst>
              <p:tags r:id="rId4"/>
            </p:custDataLst>
          </p:nvPr>
        </p:nvSpPr>
        <p:spPr bwMode="auto">
          <a:xfrm flipH="1">
            <a:off x="8150829" y="2579017"/>
            <a:ext cx="81133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ClrTx/>
              <a:buSzTx/>
            </a:pPr>
            <a:r>
              <a:rPr lang="en-US" altLang="zh-CN" sz="4000" b="1" i="1">
                <a:solidFill>
                  <a:srgbClr val="6862B8"/>
                </a:solidFill>
                <a:latin typeface="Arial Rounded MT Bold" panose="020F0704030504030204" pitchFamily="2" charset="0"/>
                <a:ea typeface="微软雅黑" panose="020B0503020204020204" charset="-122"/>
                <a:sym typeface="Arial Rounded MT Bold" panose="020F0704030504030204" pitchFamily="2" charset="0"/>
              </a:rPr>
              <a:t>03</a:t>
            </a:r>
          </a:p>
        </p:txBody>
      </p:sp>
      <p:sp>
        <p:nvSpPr>
          <p:cNvPr id="100" name="文本框 99"/>
          <p:cNvSpPr txBox="1"/>
          <p:nvPr>
            <p:custDataLst>
              <p:tags r:id="rId5"/>
            </p:custDataLst>
          </p:nvPr>
        </p:nvSpPr>
        <p:spPr>
          <a:xfrm>
            <a:off x="1555750" y="3515995"/>
            <a:ext cx="1666875" cy="490220"/>
          </a:xfrm>
          <a:prstGeom prst="rect">
            <a:avLst/>
          </a:prstGeom>
          <a:noFill/>
          <a:ln w="9525">
            <a:noFill/>
          </a:ln>
        </p:spPr>
        <p:txBody>
          <a:bodyPr>
            <a:noAutofit/>
          </a:bodyPr>
          <a:lstStyle/>
          <a:p>
            <a:pPr indent="0"/>
            <a:r>
              <a:rPr lang="zh-CN" altLang="en-US" sz="2100" b="1" dirty="0">
                <a:solidFill>
                  <a:schemeClr val="tx1">
                    <a:lumMod val="85000"/>
                    <a:lumOff val="15000"/>
                  </a:schemeClr>
                </a:solidFill>
                <a:cs typeface="+mn-ea"/>
              </a:rPr>
              <a:t>生长水平</a:t>
            </a:r>
          </a:p>
        </p:txBody>
      </p:sp>
      <p:sp>
        <p:nvSpPr>
          <p:cNvPr id="25" name="文本框 24"/>
          <p:cNvSpPr txBox="1"/>
          <p:nvPr>
            <p:custDataLst>
              <p:tags r:id="rId6"/>
            </p:custDataLst>
          </p:nvPr>
        </p:nvSpPr>
        <p:spPr>
          <a:xfrm>
            <a:off x="4845050" y="3515995"/>
            <a:ext cx="1752600" cy="490220"/>
          </a:xfrm>
          <a:prstGeom prst="rect">
            <a:avLst/>
          </a:prstGeom>
          <a:noFill/>
          <a:ln w="9525">
            <a:noFill/>
          </a:ln>
        </p:spPr>
        <p:txBody>
          <a:bodyPr>
            <a:noAutofit/>
          </a:bodyPr>
          <a:lstStyle/>
          <a:p>
            <a:pPr indent="0"/>
            <a:r>
              <a:rPr lang="zh-CN" altLang="en-US" sz="2100" b="1" dirty="0">
                <a:solidFill>
                  <a:schemeClr val="tx1">
                    <a:lumMod val="85000"/>
                    <a:lumOff val="15000"/>
                  </a:schemeClr>
                </a:solidFill>
                <a:cs typeface="+mn-ea"/>
              </a:rPr>
              <a:t>生长速度</a:t>
            </a:r>
          </a:p>
        </p:txBody>
      </p:sp>
      <p:sp>
        <p:nvSpPr>
          <p:cNvPr id="26" name="文本框 25"/>
          <p:cNvSpPr txBox="1"/>
          <p:nvPr>
            <p:custDataLst>
              <p:tags r:id="rId7"/>
            </p:custDataLst>
          </p:nvPr>
        </p:nvSpPr>
        <p:spPr>
          <a:xfrm>
            <a:off x="8220075" y="3515360"/>
            <a:ext cx="1752600" cy="490855"/>
          </a:xfrm>
          <a:prstGeom prst="rect">
            <a:avLst/>
          </a:prstGeom>
          <a:noFill/>
          <a:ln w="9525">
            <a:noFill/>
          </a:ln>
        </p:spPr>
        <p:txBody>
          <a:bodyPr>
            <a:noAutofit/>
          </a:bodyPr>
          <a:lstStyle/>
          <a:p>
            <a:pPr indent="0"/>
            <a:r>
              <a:rPr lang="zh-CN" altLang="en-US" sz="2100" b="1" dirty="0">
                <a:solidFill>
                  <a:schemeClr val="tx1">
                    <a:lumMod val="85000"/>
                    <a:lumOff val="15000"/>
                  </a:schemeClr>
                </a:solidFill>
                <a:cs typeface="+mn-ea"/>
              </a:rPr>
              <a:t>匀称程度</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320"/>
            <a:ext cx="2352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105025" cy="445135"/>
          </a:xfrm>
          <a:prstGeom prst="rect">
            <a:avLst/>
          </a:prstGeom>
          <a:noFill/>
        </p:spPr>
        <p:txBody>
          <a:bodyPr wrap="square">
            <a:spAutoFit/>
          </a:bodyPr>
          <a:lstStyle/>
          <a:p>
            <a:pPr algn="l"/>
            <a:r>
              <a:rPr lang="zh-CN" altLang="en-US" sz="2300" b="1" dirty="0">
                <a:solidFill>
                  <a:srgbClr val="E18C47"/>
                </a:solidFill>
                <a:cs typeface="+mn-ea"/>
                <a:sym typeface="+mn-lt"/>
              </a:rPr>
              <a:t>二、 评价指标</a:t>
            </a:r>
          </a:p>
        </p:txBody>
      </p:sp>
      <p:grpSp>
        <p:nvGrpSpPr>
          <p:cNvPr id="3" name="组合 2"/>
          <p:cNvGrpSpPr/>
          <p:nvPr/>
        </p:nvGrpSpPr>
        <p:grpSpPr>
          <a:xfrm>
            <a:off x="2668270" y="1924050"/>
            <a:ext cx="6579310" cy="4157980"/>
            <a:chOff x="4112" y="3626"/>
            <a:chExt cx="9270" cy="5858"/>
          </a:xfrm>
        </p:grpSpPr>
        <p:sp>
          <p:nvSpPr>
            <p:cNvPr id="10" name="椭圆 9"/>
            <p:cNvSpPr/>
            <p:nvPr>
              <p:custDataLst>
                <p:tags r:id="rId4"/>
              </p:custDataLst>
            </p:nvPr>
          </p:nvSpPr>
          <p:spPr>
            <a:xfrm>
              <a:off x="4321" y="4138"/>
              <a:ext cx="4834" cy="4834"/>
            </a:xfrm>
            <a:prstGeom prst="ellipse">
              <a:avLst/>
            </a:prstGeom>
            <a:gradFill>
              <a:gsLst>
                <a:gs pos="0">
                  <a:srgbClr val="FCE7D6"/>
                </a:gs>
                <a:gs pos="89000">
                  <a:srgbClr val="FCE7D6">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custDataLst>
                <p:tags r:id="rId5"/>
              </p:custDataLst>
            </p:nvPr>
          </p:nvSpPr>
          <p:spPr>
            <a:xfrm>
              <a:off x="5274" y="4993"/>
              <a:ext cx="3125" cy="3124"/>
            </a:xfrm>
            <a:prstGeom prst="ellipse">
              <a:avLst/>
            </a:prstGeom>
            <a:solidFill>
              <a:srgbClr val="EEB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弧形 11"/>
            <p:cNvSpPr/>
            <p:nvPr>
              <p:custDataLst>
                <p:tags r:id="rId6"/>
              </p:custDataLst>
            </p:nvPr>
          </p:nvSpPr>
          <p:spPr>
            <a:xfrm>
              <a:off x="4112" y="3626"/>
              <a:ext cx="5858" cy="5858"/>
            </a:xfrm>
            <a:prstGeom prst="arc">
              <a:avLst>
                <a:gd name="adj1" fmla="val 16200000"/>
                <a:gd name="adj2" fmla="val 5414109"/>
              </a:avLst>
            </a:prstGeom>
            <a:noFill/>
            <a:ln w="12700">
              <a:gradFill>
                <a:gsLst>
                  <a:gs pos="0">
                    <a:srgbClr val="089F8C">
                      <a:alpha val="0"/>
                    </a:srgbClr>
                  </a:gs>
                  <a:gs pos="100000">
                    <a:srgbClr val="089F8C">
                      <a:alpha val="50000"/>
                    </a:srgbClr>
                  </a:gs>
                </a:gsLst>
                <a:lin ang="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圆角矩形 14"/>
            <p:cNvSpPr/>
            <p:nvPr>
              <p:custDataLst>
                <p:tags r:id="rId7"/>
              </p:custDataLst>
            </p:nvPr>
          </p:nvSpPr>
          <p:spPr>
            <a:xfrm>
              <a:off x="8322" y="3688"/>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圆角矩形 15"/>
            <p:cNvSpPr/>
            <p:nvPr>
              <p:custDataLst>
                <p:tags r:id="rId8"/>
              </p:custDataLst>
            </p:nvPr>
          </p:nvSpPr>
          <p:spPr>
            <a:xfrm>
              <a:off x="9016" y="4703"/>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圆角矩形 16"/>
            <p:cNvSpPr/>
            <p:nvPr>
              <p:custDataLst>
                <p:tags r:id="rId9"/>
              </p:custDataLst>
            </p:nvPr>
          </p:nvSpPr>
          <p:spPr>
            <a:xfrm>
              <a:off x="9549" y="5719"/>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圆角矩形 17"/>
            <p:cNvSpPr/>
            <p:nvPr>
              <p:custDataLst>
                <p:tags r:id="rId10"/>
              </p:custDataLst>
            </p:nvPr>
          </p:nvSpPr>
          <p:spPr>
            <a:xfrm>
              <a:off x="9549" y="6734"/>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9" name="圆角矩形 18"/>
            <p:cNvSpPr/>
            <p:nvPr>
              <p:custDataLst>
                <p:tags r:id="rId11"/>
              </p:custDataLst>
            </p:nvPr>
          </p:nvSpPr>
          <p:spPr>
            <a:xfrm>
              <a:off x="9016" y="7750"/>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0" name="圆角矩形 19"/>
            <p:cNvSpPr/>
            <p:nvPr>
              <p:custDataLst>
                <p:tags r:id="rId12"/>
              </p:custDataLst>
            </p:nvPr>
          </p:nvSpPr>
          <p:spPr>
            <a:xfrm>
              <a:off x="8322" y="8765"/>
              <a:ext cx="3833" cy="657"/>
            </a:xfrm>
            <a:prstGeom prst="roundRect">
              <a:avLst>
                <a:gd name="adj" fmla="val 50000"/>
              </a:avLst>
            </a:prstGeom>
            <a:gradFill>
              <a:gsLst>
                <a:gs pos="35000">
                  <a:schemeClr val="bg1"/>
                </a:gs>
                <a:gs pos="100000">
                  <a:srgbClr val="F2F9F8"/>
                </a:gs>
              </a:gsLst>
              <a:lin ang="0" scaled="0"/>
            </a:gra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6" name="文本框 1"/>
            <p:cNvSpPr txBox="1"/>
            <p:nvPr>
              <p:custDataLst>
                <p:tags r:id="rId13"/>
              </p:custDataLst>
            </p:nvPr>
          </p:nvSpPr>
          <p:spPr>
            <a:xfrm>
              <a:off x="9034" y="3727"/>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solidFill>
                    <a:schemeClr val="tx1">
                      <a:lumMod val="75000"/>
                      <a:lumOff val="25000"/>
                    </a:schemeClr>
                  </a:solidFill>
                  <a:latin typeface="+mn-ea"/>
                </a:rPr>
                <a:t>体重</a:t>
              </a:r>
            </a:p>
          </p:txBody>
        </p:sp>
        <p:sp>
          <p:nvSpPr>
            <p:cNvPr id="27" name="文本框 1"/>
            <p:cNvSpPr txBox="1"/>
            <p:nvPr>
              <p:custDataLst>
                <p:tags r:id="rId14"/>
              </p:custDataLst>
            </p:nvPr>
          </p:nvSpPr>
          <p:spPr>
            <a:xfrm>
              <a:off x="10061" y="4749"/>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pPr>
              <a:r>
                <a:rPr lang="zh-CN" altLang="en-US" sz="1800">
                  <a:solidFill>
                    <a:schemeClr val="tx1">
                      <a:lumMod val="75000"/>
                      <a:lumOff val="25000"/>
                    </a:schemeClr>
                  </a:solidFill>
                  <a:latin typeface="+mn-ea"/>
                </a:rPr>
                <a:t>身长（高）</a:t>
              </a:r>
            </a:p>
          </p:txBody>
        </p:sp>
        <p:sp>
          <p:nvSpPr>
            <p:cNvPr id="28" name="文本框 1"/>
            <p:cNvSpPr txBox="1"/>
            <p:nvPr>
              <p:custDataLst>
                <p:tags r:id="rId15"/>
              </p:custDataLst>
            </p:nvPr>
          </p:nvSpPr>
          <p:spPr>
            <a:xfrm>
              <a:off x="10114" y="5772"/>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pPr>
              <a:r>
                <a:rPr lang="zh-CN" altLang="en-US" sz="1800">
                  <a:solidFill>
                    <a:schemeClr val="tx1">
                      <a:lumMod val="75000"/>
                      <a:lumOff val="25000"/>
                    </a:schemeClr>
                  </a:solidFill>
                  <a:latin typeface="+mn-ea"/>
                </a:rPr>
                <a:t>头围</a:t>
              </a:r>
            </a:p>
          </p:txBody>
        </p:sp>
        <p:sp>
          <p:nvSpPr>
            <p:cNvPr id="29" name="文本框 1"/>
            <p:cNvSpPr txBox="1"/>
            <p:nvPr>
              <p:custDataLst>
                <p:tags r:id="rId16"/>
              </p:custDataLst>
            </p:nvPr>
          </p:nvSpPr>
          <p:spPr>
            <a:xfrm>
              <a:off x="10114" y="6783"/>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pPr>
              <a:r>
                <a:rPr lang="zh-CN" altLang="en-US" sz="1800">
                  <a:solidFill>
                    <a:schemeClr val="tx1">
                      <a:lumMod val="75000"/>
                      <a:lumOff val="25000"/>
                    </a:schemeClr>
                  </a:solidFill>
                  <a:latin typeface="+mn-ea"/>
                </a:rPr>
                <a:t>胸围</a:t>
              </a:r>
            </a:p>
          </p:txBody>
        </p:sp>
        <p:sp>
          <p:nvSpPr>
            <p:cNvPr id="30" name="文本框 1"/>
            <p:cNvSpPr txBox="1"/>
            <p:nvPr>
              <p:custDataLst>
                <p:tags r:id="rId17"/>
              </p:custDataLst>
            </p:nvPr>
          </p:nvSpPr>
          <p:spPr>
            <a:xfrm>
              <a:off x="9502" y="7794"/>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pPr>
              <a:r>
                <a:rPr lang="zh-CN" altLang="en-US" sz="1800">
                  <a:solidFill>
                    <a:schemeClr val="tx1">
                      <a:lumMod val="75000"/>
                      <a:lumOff val="25000"/>
                    </a:schemeClr>
                  </a:solidFill>
                  <a:latin typeface="+mn-ea"/>
                </a:rPr>
                <a:t>腹围</a:t>
              </a:r>
            </a:p>
          </p:txBody>
        </p:sp>
        <p:sp>
          <p:nvSpPr>
            <p:cNvPr id="31" name="文本框 1"/>
            <p:cNvSpPr txBox="1"/>
            <p:nvPr>
              <p:custDataLst>
                <p:tags r:id="rId18"/>
              </p:custDataLst>
            </p:nvPr>
          </p:nvSpPr>
          <p:spPr>
            <a:xfrm>
              <a:off x="9034" y="8817"/>
              <a:ext cx="2785" cy="51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Tx/>
                <a:buSzTx/>
                <a:buFontTx/>
              </a:pPr>
              <a:r>
                <a:rPr lang="zh-CN" altLang="en-US" sz="1800">
                  <a:solidFill>
                    <a:schemeClr val="tx1">
                      <a:lumMod val="75000"/>
                      <a:lumOff val="25000"/>
                    </a:schemeClr>
                  </a:solidFill>
                  <a:latin typeface="+mn-ea"/>
                </a:rPr>
                <a:t>上臂围</a:t>
              </a:r>
            </a:p>
          </p:txBody>
        </p:sp>
        <p:sp>
          <p:nvSpPr>
            <p:cNvPr id="25" name="文本框 24"/>
            <p:cNvSpPr txBox="1"/>
            <p:nvPr>
              <p:custDataLst>
                <p:tags r:id="rId19"/>
              </p:custDataLst>
            </p:nvPr>
          </p:nvSpPr>
          <p:spPr>
            <a:xfrm>
              <a:off x="6220" y="5798"/>
              <a:ext cx="1877" cy="1430"/>
            </a:xfrm>
            <a:prstGeom prst="rect">
              <a:avLst/>
            </a:prstGeom>
            <a:noFill/>
          </p:spPr>
          <p:txBody>
            <a:bodyPr wrap="square" rtlCol="0" anchor="t">
              <a:spAutoFit/>
            </a:bodyPr>
            <a:lstStyle/>
            <a:p>
              <a:r>
                <a:rPr lang="zh-CN" sz="3000" b="1">
                  <a:solidFill>
                    <a:schemeClr val="bg1"/>
                  </a:solidFill>
                  <a:latin typeface="微软雅黑" panose="020B0503020204020204" charset="-122"/>
                  <a:ea typeface="微软雅黑" panose="020B0503020204020204" charset="-122"/>
                  <a:sym typeface="+mn-ea"/>
                </a:rPr>
                <a:t>评价</a:t>
              </a:r>
            </a:p>
            <a:p>
              <a:r>
                <a:rPr lang="zh-CN" sz="3000" b="1">
                  <a:solidFill>
                    <a:schemeClr val="bg1"/>
                  </a:solidFill>
                  <a:latin typeface="微软雅黑" panose="020B0503020204020204" charset="-122"/>
                  <a:ea typeface="微软雅黑" panose="020B0503020204020204" charset="-122"/>
                  <a:sym typeface="+mn-ea"/>
                </a:rPr>
                <a:t>指标</a:t>
              </a:r>
            </a:p>
          </p:txBody>
        </p:sp>
        <p:grpSp>
          <p:nvGrpSpPr>
            <p:cNvPr id="52" name="组合 51"/>
            <p:cNvGrpSpPr/>
            <p:nvPr/>
          </p:nvGrpSpPr>
          <p:grpSpPr>
            <a:xfrm>
              <a:off x="8364" y="3754"/>
              <a:ext cx="556" cy="515"/>
              <a:chOff x="5640" y="2946"/>
              <a:chExt cx="526" cy="487"/>
            </a:xfrm>
          </p:grpSpPr>
          <p:sp>
            <p:nvSpPr>
              <p:cNvPr id="51" name="椭圆 50"/>
              <p:cNvSpPr/>
              <p:nvPr>
                <p:custDataLst>
                  <p:tags r:id="rId30"/>
                </p:custDataLst>
              </p:nvPr>
            </p:nvSpPr>
            <p:spPr>
              <a:xfrm>
                <a:off x="5660" y="2946"/>
                <a:ext cx="487" cy="487"/>
              </a:xfrm>
              <a:prstGeom prst="ellipse">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custDataLst>
                  <p:tags r:id="rId31"/>
                </p:custDataLst>
              </p:nvPr>
            </p:nvSpPr>
            <p:spPr>
              <a:xfrm>
                <a:off x="5640" y="2997"/>
                <a:ext cx="526" cy="416"/>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sz="1600">
                    <a:ln>
                      <a:noFill/>
                    </a:ln>
                    <a:solidFill>
                      <a:schemeClr val="bg1"/>
                    </a:solidFill>
                    <a:latin typeface="微软雅黑" panose="020B0503020204020204" charset="-122"/>
                    <a:ea typeface="微软雅黑" panose="020B0503020204020204" charset="-122"/>
                    <a:sym typeface="+mn-ea"/>
                  </a:rPr>
                  <a:t>1</a:t>
                </a:r>
              </a:p>
            </p:txBody>
          </p:sp>
        </p:grpSp>
        <p:grpSp>
          <p:nvGrpSpPr>
            <p:cNvPr id="53" name="组合 52"/>
            <p:cNvGrpSpPr/>
            <p:nvPr/>
          </p:nvGrpSpPr>
          <p:grpSpPr>
            <a:xfrm>
              <a:off x="9061" y="4770"/>
              <a:ext cx="556" cy="515"/>
              <a:chOff x="5640" y="2946"/>
              <a:chExt cx="526" cy="487"/>
            </a:xfrm>
          </p:grpSpPr>
          <p:sp>
            <p:nvSpPr>
              <p:cNvPr id="54" name="椭圆 53"/>
              <p:cNvSpPr/>
              <p:nvPr>
                <p:custDataLst>
                  <p:tags r:id="rId28"/>
                </p:custDataLst>
              </p:nvPr>
            </p:nvSpPr>
            <p:spPr>
              <a:xfrm>
                <a:off x="5660" y="2946"/>
                <a:ext cx="487" cy="487"/>
              </a:xfrm>
              <a:prstGeom prst="ellipse">
                <a:avLst/>
              </a:prstGeom>
              <a:solidFill>
                <a:srgbClr val="74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custDataLst>
                  <p:tags r:id="rId29"/>
                </p:custDataLst>
              </p:nvPr>
            </p:nvSpPr>
            <p:spPr>
              <a:xfrm>
                <a:off x="5640" y="2971"/>
                <a:ext cx="526" cy="416"/>
              </a:xfrm>
              <a:prstGeom prst="rect">
                <a:avLst/>
              </a:prstGeom>
              <a:noFill/>
            </p:spPr>
            <p:txBody>
              <a:bodyPr wrap="square" rtlCol="0" anchor="t">
                <a:spAutoFit/>
              </a:bodyPr>
              <a:lstStyle/>
              <a:p>
                <a:pPr lvl="0" algn="ctr" defTabSz="444500" fontAlgn="auto">
                  <a:lnSpc>
                    <a:spcPct val="90000"/>
                  </a:lnSpc>
                  <a:spcAft>
                    <a:spcPts val="0"/>
                  </a:spcAft>
                  <a:buClrTx/>
                  <a:buSzTx/>
                  <a:buFontTx/>
                  <a:buNone/>
                </a:pPr>
                <a:r>
                  <a:rPr lang="en-US" altLang="zh-CN" sz="1600">
                    <a:ln>
                      <a:noFill/>
                    </a:ln>
                    <a:solidFill>
                      <a:schemeClr val="bg1"/>
                    </a:solidFill>
                    <a:latin typeface="微软雅黑" panose="020B0503020204020204" charset="-122"/>
                    <a:ea typeface="微软雅黑" panose="020B0503020204020204" charset="-122"/>
                    <a:sym typeface="+mn-ea"/>
                  </a:rPr>
                  <a:t>2</a:t>
                </a:r>
              </a:p>
            </p:txBody>
          </p:sp>
        </p:grpSp>
        <p:grpSp>
          <p:nvGrpSpPr>
            <p:cNvPr id="57" name="组合 56"/>
            <p:cNvGrpSpPr/>
            <p:nvPr/>
          </p:nvGrpSpPr>
          <p:grpSpPr>
            <a:xfrm>
              <a:off x="9594" y="5780"/>
              <a:ext cx="556" cy="515"/>
              <a:chOff x="5640" y="2946"/>
              <a:chExt cx="526" cy="487"/>
            </a:xfrm>
          </p:grpSpPr>
          <p:sp>
            <p:nvSpPr>
              <p:cNvPr id="58" name="椭圆 57"/>
              <p:cNvSpPr/>
              <p:nvPr>
                <p:custDataLst>
                  <p:tags r:id="rId26"/>
                </p:custDataLst>
              </p:nvPr>
            </p:nvSpPr>
            <p:spPr>
              <a:xfrm>
                <a:off x="5660" y="2946"/>
                <a:ext cx="487" cy="487"/>
              </a:xfrm>
              <a:prstGeom prst="ellipse">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custDataLst>
                  <p:tags r:id="rId27"/>
                </p:custDataLst>
              </p:nvPr>
            </p:nvSpPr>
            <p:spPr>
              <a:xfrm>
                <a:off x="5640" y="2971"/>
                <a:ext cx="526" cy="416"/>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sz="1600">
                    <a:ln>
                      <a:noFill/>
                    </a:ln>
                    <a:solidFill>
                      <a:schemeClr val="bg1"/>
                    </a:solidFill>
                    <a:latin typeface="微软雅黑" panose="020B0503020204020204" charset="-122"/>
                    <a:ea typeface="微软雅黑" panose="020B0503020204020204" charset="-122"/>
                    <a:sym typeface="+mn-ea"/>
                  </a:rPr>
                  <a:t>3</a:t>
                </a:r>
                <a:endParaRPr lang="en-US" altLang="zh-CN" sz="900">
                  <a:ln>
                    <a:noFill/>
                  </a:ln>
                  <a:solidFill>
                    <a:schemeClr val="bg1"/>
                  </a:solidFill>
                  <a:latin typeface="微软雅黑" panose="020B0503020204020204" charset="-122"/>
                  <a:ea typeface="微软雅黑" panose="020B0503020204020204" charset="-122"/>
                  <a:sym typeface="+mn-ea"/>
                </a:endParaRPr>
              </a:p>
            </p:txBody>
          </p:sp>
        </p:grpSp>
        <p:grpSp>
          <p:nvGrpSpPr>
            <p:cNvPr id="60" name="组合 59"/>
            <p:cNvGrpSpPr/>
            <p:nvPr/>
          </p:nvGrpSpPr>
          <p:grpSpPr>
            <a:xfrm>
              <a:off x="9597" y="6792"/>
              <a:ext cx="556" cy="515"/>
              <a:chOff x="5640" y="2946"/>
              <a:chExt cx="526" cy="487"/>
            </a:xfrm>
          </p:grpSpPr>
          <p:sp>
            <p:nvSpPr>
              <p:cNvPr id="61" name="椭圆 60"/>
              <p:cNvSpPr/>
              <p:nvPr>
                <p:custDataLst>
                  <p:tags r:id="rId24"/>
                </p:custDataLst>
              </p:nvPr>
            </p:nvSpPr>
            <p:spPr>
              <a:xfrm>
                <a:off x="5660" y="2946"/>
                <a:ext cx="487" cy="487"/>
              </a:xfrm>
              <a:prstGeom prst="ellipse">
                <a:avLst/>
              </a:prstGeom>
              <a:solidFill>
                <a:srgbClr val="74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custDataLst>
                  <p:tags r:id="rId25"/>
                </p:custDataLst>
              </p:nvPr>
            </p:nvSpPr>
            <p:spPr>
              <a:xfrm>
                <a:off x="5640" y="2971"/>
                <a:ext cx="526" cy="416"/>
              </a:xfrm>
              <a:prstGeom prst="rect">
                <a:avLst/>
              </a:prstGeom>
              <a:noFill/>
            </p:spPr>
            <p:txBody>
              <a:bodyPr wrap="square" rtlCol="0" anchor="t">
                <a:spAutoFit/>
              </a:bodyPr>
              <a:lstStyle/>
              <a:p>
                <a:pPr lvl="0" algn="ctr" defTabSz="444500" fontAlgn="auto">
                  <a:lnSpc>
                    <a:spcPct val="90000"/>
                  </a:lnSpc>
                  <a:spcAft>
                    <a:spcPts val="0"/>
                  </a:spcAft>
                  <a:buClrTx/>
                  <a:buSzTx/>
                  <a:buFontTx/>
                  <a:buNone/>
                </a:pPr>
                <a:r>
                  <a:rPr lang="en-US" altLang="zh-CN" sz="1600">
                    <a:ln>
                      <a:noFill/>
                    </a:ln>
                    <a:solidFill>
                      <a:schemeClr val="bg1"/>
                    </a:solidFill>
                    <a:latin typeface="微软雅黑" panose="020B0503020204020204" charset="-122"/>
                    <a:ea typeface="微软雅黑" panose="020B0503020204020204" charset="-122"/>
                    <a:sym typeface="+mn-ea"/>
                  </a:rPr>
                  <a:t>4</a:t>
                </a:r>
              </a:p>
            </p:txBody>
          </p:sp>
        </p:grpSp>
        <p:grpSp>
          <p:nvGrpSpPr>
            <p:cNvPr id="63" name="组合 62"/>
            <p:cNvGrpSpPr/>
            <p:nvPr/>
          </p:nvGrpSpPr>
          <p:grpSpPr>
            <a:xfrm>
              <a:off x="9061" y="7810"/>
              <a:ext cx="556" cy="515"/>
              <a:chOff x="5640" y="2946"/>
              <a:chExt cx="526" cy="487"/>
            </a:xfrm>
          </p:grpSpPr>
          <p:sp>
            <p:nvSpPr>
              <p:cNvPr id="64" name="椭圆 63"/>
              <p:cNvSpPr/>
              <p:nvPr>
                <p:custDataLst>
                  <p:tags r:id="rId22"/>
                </p:custDataLst>
              </p:nvPr>
            </p:nvSpPr>
            <p:spPr>
              <a:xfrm>
                <a:off x="5660" y="2946"/>
                <a:ext cx="487" cy="487"/>
              </a:xfrm>
              <a:prstGeom prst="ellipse">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custDataLst>
                  <p:tags r:id="rId23"/>
                </p:custDataLst>
              </p:nvPr>
            </p:nvSpPr>
            <p:spPr>
              <a:xfrm>
                <a:off x="5640" y="2971"/>
                <a:ext cx="526" cy="416"/>
              </a:xfrm>
              <a:prstGeom prst="rect">
                <a:avLst/>
              </a:prstGeom>
              <a:noFill/>
            </p:spPr>
            <p:txBody>
              <a:bodyPr wrap="square" rtlCol="0" anchor="t">
                <a:spAutoFit/>
              </a:bodyPr>
              <a:lstStyle/>
              <a:p>
                <a:pPr lvl="0" algn="ctr" defTabSz="444500" fontAlgn="auto">
                  <a:lnSpc>
                    <a:spcPct val="90000"/>
                  </a:lnSpc>
                  <a:spcAft>
                    <a:spcPts val="0"/>
                  </a:spcAft>
                  <a:buClrTx/>
                  <a:buSzTx/>
                  <a:buFontTx/>
                  <a:buNone/>
                </a:pPr>
                <a:r>
                  <a:rPr lang="en-US" altLang="zh-CN" sz="1600">
                    <a:ln>
                      <a:noFill/>
                    </a:ln>
                    <a:solidFill>
                      <a:schemeClr val="bg1"/>
                    </a:solidFill>
                    <a:latin typeface="微软雅黑" panose="020B0503020204020204" charset="-122"/>
                    <a:ea typeface="微软雅黑" panose="020B0503020204020204" charset="-122"/>
                    <a:sym typeface="+mn-ea"/>
                  </a:rPr>
                  <a:t>5</a:t>
                </a:r>
              </a:p>
            </p:txBody>
          </p:sp>
        </p:grpSp>
        <p:grpSp>
          <p:nvGrpSpPr>
            <p:cNvPr id="66" name="组合 65"/>
            <p:cNvGrpSpPr/>
            <p:nvPr/>
          </p:nvGrpSpPr>
          <p:grpSpPr>
            <a:xfrm>
              <a:off x="8361" y="8833"/>
              <a:ext cx="556" cy="515"/>
              <a:chOff x="5640" y="2946"/>
              <a:chExt cx="526" cy="487"/>
            </a:xfrm>
          </p:grpSpPr>
          <p:sp>
            <p:nvSpPr>
              <p:cNvPr id="67" name="椭圆 66"/>
              <p:cNvSpPr/>
              <p:nvPr>
                <p:custDataLst>
                  <p:tags r:id="rId20"/>
                </p:custDataLst>
              </p:nvPr>
            </p:nvSpPr>
            <p:spPr>
              <a:xfrm>
                <a:off x="5660" y="2946"/>
                <a:ext cx="487" cy="487"/>
              </a:xfrm>
              <a:prstGeom prst="ellipse">
                <a:avLst/>
              </a:prstGeom>
              <a:solidFill>
                <a:srgbClr val="74C8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custDataLst>
                  <p:tags r:id="rId21"/>
                </p:custDataLst>
              </p:nvPr>
            </p:nvSpPr>
            <p:spPr>
              <a:xfrm>
                <a:off x="5640" y="2971"/>
                <a:ext cx="526" cy="416"/>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sz="1600">
                    <a:ln>
                      <a:noFill/>
                    </a:ln>
                    <a:solidFill>
                      <a:schemeClr val="bg1"/>
                    </a:solidFill>
                    <a:latin typeface="微软雅黑" panose="020B0503020204020204" charset="-122"/>
                    <a:ea typeface="微软雅黑" panose="020B0503020204020204" charset="-122"/>
                    <a:sym typeface="+mn-ea"/>
                  </a:rPr>
                  <a:t>6</a:t>
                </a:r>
                <a:endParaRPr lang="en-US" altLang="zh-CN" sz="900">
                  <a:ln>
                    <a:noFill/>
                  </a:ln>
                  <a:solidFill>
                    <a:schemeClr val="bg1"/>
                  </a:solidFill>
                  <a:latin typeface="微软雅黑" panose="020B0503020204020204" charset="-122"/>
                  <a:ea typeface="微软雅黑" panose="020B0503020204020204" charset="-122"/>
                  <a:sym typeface="+mn-ea"/>
                </a:endParaRPr>
              </a:p>
            </p:txBody>
          </p:sp>
        </p:grpSp>
      </p:grpSp>
      <p:cxnSp>
        <p:nvCxnSpPr>
          <p:cNvPr id="7" name="直接连接符 6"/>
          <p:cNvCxnSpPr/>
          <p:nvPr>
            <p:custDataLst>
              <p:tags r:id="rId3"/>
            </p:custDataLst>
          </p:nvPr>
        </p:nvCxnSpPr>
        <p:spPr>
          <a:xfrm>
            <a:off x="1689100" y="1544589"/>
            <a:ext cx="17392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587150"/>
            <a:ext cx="10415615" cy="19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第四节    其他器官系统生长</a:t>
            </a:r>
          </a:p>
          <a:p>
            <a:pPr algn="ctr" fontAlgn="auto">
              <a:lnSpc>
                <a:spcPct val="130000"/>
              </a:lnSpc>
            </a:pPr>
            <a:r>
              <a:rPr lang="zh-CN" altLang="en-US" sz="4800" b="1" kern="2200" dirty="0">
                <a:ln w="6600">
                  <a:noFill/>
                  <a:prstDash val="solid"/>
                </a:ln>
                <a:solidFill>
                  <a:srgbClr val="E18C47"/>
                </a:solidFill>
                <a:effectLst/>
                <a:cs typeface="+mn-ea"/>
                <a:sym typeface="+mn-lt"/>
              </a:rPr>
              <a:t>发育的评价</a:t>
            </a:r>
          </a:p>
        </p:txBody>
      </p:sp>
      <p:pic>
        <p:nvPicPr>
          <p:cNvPr id="2" name="图片 1" descr="形状&#10;&#10;中度可信度描述已自动生成"/>
          <p:cNvPicPr>
            <a:picLocks noChangeAspect="1"/>
          </p:cNvPicPr>
          <p:nvPr/>
        </p:nvPicPr>
        <p:blipFill rotWithShape="1">
          <a:blip r:embed="rId14"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grpSp>
        <p:nvGrpSpPr>
          <p:cNvPr id="6" name="组合 5"/>
          <p:cNvGrpSpPr/>
          <p:nvPr/>
        </p:nvGrpSpPr>
        <p:grpSpPr>
          <a:xfrm>
            <a:off x="1117600" y="3053715"/>
            <a:ext cx="2066925" cy="3575685"/>
            <a:chOff x="2918" y="3274"/>
            <a:chExt cx="3715" cy="6425"/>
          </a:xfrm>
        </p:grpSpPr>
        <p:sp>
          <p:nvSpPr>
            <p:cNvPr id="8" name="椭圆 7"/>
            <p:cNvSpPr/>
            <p:nvPr>
              <p:custDataLst>
                <p:tags r:id="rId10"/>
              </p:custDataLst>
            </p:nvPr>
          </p:nvSpPr>
          <p:spPr>
            <a:xfrm>
              <a:off x="2918" y="8936"/>
              <a:ext cx="3715" cy="763"/>
            </a:xfrm>
            <a:prstGeom prst="ellipse">
              <a:avLst/>
            </a:prstGeom>
            <a:solidFill>
              <a:srgbClr val="F9CEAB">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custDataLst>
                <p:tags r:id="rId11"/>
              </p:custDataLst>
            </p:nvPr>
          </p:nvPicPr>
          <p:blipFill>
            <a:blip r:embed="rId15">
              <a:lum contrast="6000"/>
            </a:blip>
            <a:stretch>
              <a:fillRect/>
            </a:stretch>
          </p:blipFill>
          <p:spPr>
            <a:xfrm flipH="1">
              <a:off x="3223" y="3274"/>
              <a:ext cx="3104" cy="6083"/>
            </a:xfrm>
            <a:prstGeom prst="rect">
              <a:avLst/>
            </a:prstGeom>
          </p:spPr>
        </p:pic>
      </p:grpSp>
    </p:spTree>
  </p:cSld>
  <p:clrMapOvr>
    <a:masterClrMapping/>
  </p:clrMapOvr>
  <p:transition spd="slow">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175577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1591945" cy="445135"/>
          </a:xfrm>
          <a:prstGeom prst="rect">
            <a:avLst/>
          </a:prstGeom>
          <a:noFill/>
        </p:spPr>
        <p:txBody>
          <a:bodyPr wrap="square">
            <a:spAutoFit/>
          </a:bodyPr>
          <a:lstStyle/>
          <a:p>
            <a:pPr algn="l"/>
            <a:r>
              <a:rPr lang="zh-CN" altLang="en-US" sz="2300" b="1" dirty="0">
                <a:solidFill>
                  <a:srgbClr val="E18C47"/>
                </a:solidFill>
                <a:cs typeface="+mn-ea"/>
                <a:sym typeface="+mn-lt"/>
              </a:rPr>
              <a:t>一、 牙齿</a:t>
            </a:r>
          </a:p>
        </p:txBody>
      </p:sp>
      <p:sp>
        <p:nvSpPr>
          <p:cNvPr id="14" name="文本框 13"/>
          <p:cNvSpPr txBox="1"/>
          <p:nvPr>
            <p:custDataLst>
              <p:tags r:id="rId3"/>
            </p:custDataLst>
          </p:nvPr>
        </p:nvSpPr>
        <p:spPr>
          <a:xfrm>
            <a:off x="1151255" y="1687195"/>
            <a:ext cx="581088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牙齿生长发育</a:t>
            </a:r>
          </a:p>
        </p:txBody>
      </p:sp>
      <p:sp>
        <p:nvSpPr>
          <p:cNvPr id="2" name="îšḻíḍê"/>
          <p:cNvSpPr/>
          <p:nvPr>
            <p:custDataLst>
              <p:tags r:id="rId4"/>
            </p:custDataLst>
          </p:nvPr>
        </p:nvSpPr>
        <p:spPr>
          <a:xfrm>
            <a:off x="1748790" y="2651125"/>
            <a:ext cx="352425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3" name="iślîḋé"/>
          <p:cNvSpPr/>
          <p:nvPr>
            <p:custDataLst>
              <p:tags r:id="rId5"/>
            </p:custDataLst>
          </p:nvPr>
        </p:nvSpPr>
        <p:spPr>
          <a:xfrm>
            <a:off x="1828051" y="270949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22" name="矩形 21"/>
          <p:cNvSpPr/>
          <p:nvPr>
            <p:custDataLst>
              <p:tags r:id="rId6"/>
            </p:custDataLst>
          </p:nvPr>
        </p:nvSpPr>
        <p:spPr>
          <a:xfrm>
            <a:off x="2549812" y="2599918"/>
            <a:ext cx="3179064"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乳牙生长发育</a:t>
            </a:r>
          </a:p>
        </p:txBody>
      </p:sp>
      <p:pic>
        <p:nvPicPr>
          <p:cNvPr id="5" name="图片 4"/>
          <p:cNvPicPr>
            <a:picLocks noChangeAspect="1"/>
          </p:cNvPicPr>
          <p:nvPr>
            <p:custDataLst>
              <p:tags r:id="rId7"/>
            </p:custDataLst>
          </p:nvPr>
        </p:nvPicPr>
        <p:blipFill>
          <a:blip r:embed="rId9"/>
          <a:stretch>
            <a:fillRect/>
          </a:stretch>
        </p:blipFill>
        <p:spPr>
          <a:xfrm>
            <a:off x="3519170" y="3592195"/>
            <a:ext cx="5274945" cy="24599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íṥļiḑe"/>
          <p:cNvSpPr/>
          <p:nvPr>
            <p:custDataLst>
              <p:tags r:id="rId1"/>
            </p:custDataLst>
          </p:nvPr>
        </p:nvSpPr>
        <p:spPr>
          <a:xfrm>
            <a:off x="1748790" y="1130300"/>
            <a:ext cx="352425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7" name="îṧļîḑe"/>
          <p:cNvSpPr/>
          <p:nvPr>
            <p:custDataLst>
              <p:tags r:id="rId2"/>
            </p:custDataLst>
          </p:nvPr>
        </p:nvSpPr>
        <p:spPr>
          <a:xfrm>
            <a:off x="1828051" y="118896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23" name="矩形 22"/>
          <p:cNvSpPr/>
          <p:nvPr>
            <p:custDataLst>
              <p:tags r:id="rId3"/>
            </p:custDataLst>
          </p:nvPr>
        </p:nvSpPr>
        <p:spPr>
          <a:xfrm>
            <a:off x="2549812" y="1063577"/>
            <a:ext cx="3179064"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恒牙生长发育</a:t>
            </a:r>
          </a:p>
        </p:txBody>
      </p:sp>
      <p:sp>
        <p:nvSpPr>
          <p:cNvPr id="14" name="文本框 13"/>
          <p:cNvSpPr txBox="1"/>
          <p:nvPr>
            <p:custDataLst>
              <p:tags r:id="rId4"/>
            </p:custDataLst>
          </p:nvPr>
        </p:nvSpPr>
        <p:spPr>
          <a:xfrm>
            <a:off x="1151255" y="1891030"/>
            <a:ext cx="9915525" cy="3672840"/>
          </a:xfrm>
          <a:prstGeom prst="rect">
            <a:avLst/>
          </a:prstGeom>
          <a:noFill/>
          <a:ln w="9525">
            <a:noFill/>
          </a:ln>
        </p:spPr>
        <p:txBody>
          <a:bodyPr wrap="square">
            <a:spAutoFit/>
          </a:bodyPr>
          <a:lstStyle/>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恒牙的矿化从胎儿后期开始，婴儿出生时第一恒磨牙已矿化，18—24月龄时第3恒磨牙矿化。</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6岁左右在第二乳磨牙之后萌出第1恒磨牙；</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7—8岁时乳牙开始脱落，逐渐以恒牙代之，换牙顺序与乳牙萌出顺序相同；</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12岁左右出第二恒磨牙；</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17—18岁以后出第三恒磨牙（智齿），也有终生不出第三恒磨牙者。</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恒牙共32个，一般于20—30岁时出齐。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箭头&#10;&#10;描述已自动生成"/>
          <p:cNvPicPr>
            <a:picLocks noChangeAspect="1"/>
          </p:cNvPicPr>
          <p:nvPr/>
        </p:nvPicPr>
        <p:blipFill rotWithShape="1">
          <a:blip r:embed="rId2" cstate="print">
            <a:extLst>
              <a:ext uri="{28A0092B-C50C-407E-A947-70E740481C1C}">
                <a14:useLocalDpi xmlns:a14="http://schemas.microsoft.com/office/drawing/2010/main" val="0"/>
              </a:ext>
            </a:extLst>
          </a:blip>
          <a:srcRect t="53976" r="72756"/>
          <a:stretch>
            <a:fillRect/>
          </a:stretch>
        </p:blipFill>
        <p:spPr>
          <a:xfrm rot="18229100">
            <a:off x="1543184" y="2098625"/>
            <a:ext cx="1875774" cy="2045371"/>
          </a:xfrm>
          <a:prstGeom prst="rect">
            <a:avLst/>
          </a:prstGeom>
        </p:spPr>
      </p:pic>
      <p:sp>
        <p:nvSpPr>
          <p:cNvPr id="16" name="文本框 15"/>
          <p:cNvSpPr txBox="1"/>
          <p:nvPr/>
        </p:nvSpPr>
        <p:spPr>
          <a:xfrm>
            <a:off x="4947920" y="1772920"/>
            <a:ext cx="6409690" cy="2306955"/>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微软雅黑" panose="020B0503020204020204" charset="-122"/>
                <a:ea typeface="微软雅黑" panose="020B0503020204020204" charset="-122"/>
                <a:cs typeface="微软雅黑" panose="020B0503020204020204" charset="-122"/>
                <a:sym typeface="+mn-lt"/>
              </a:rPr>
              <a:t>第五章</a:t>
            </a:r>
            <a:endParaRPr lang="en-US" altLang="zh-CN" sz="6000" b="1" dirty="0">
              <a:solidFill>
                <a:srgbClr val="DC7C2A"/>
              </a:solidFill>
              <a:latin typeface="微软雅黑" panose="020B0503020204020204" charset="-122"/>
              <a:ea typeface="微软雅黑" panose="020B0503020204020204" charset="-122"/>
              <a:cs typeface="微软雅黑" panose="020B0503020204020204" charset="-122"/>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微软雅黑" panose="020B0503020204020204" charset="-122"/>
                <a:ea typeface="微软雅黑" panose="020B0503020204020204" charset="-122"/>
                <a:cs typeface="微软雅黑" panose="020B0503020204020204" charset="-122"/>
                <a:sym typeface="+mn-lt"/>
              </a:rPr>
              <a:t> </a:t>
            </a:r>
            <a:r>
              <a:rPr sz="5400" b="1" dirty="0">
                <a:solidFill>
                  <a:srgbClr val="DC7C2A"/>
                </a:solidFill>
                <a:latin typeface="微软雅黑" panose="020B0503020204020204" charset="-122"/>
                <a:ea typeface="微软雅黑" panose="020B0503020204020204" charset="-122"/>
                <a:cs typeface="微软雅黑" panose="020B0503020204020204" charset="-122"/>
                <a:sym typeface="+mn-lt"/>
              </a:rPr>
              <a:t>体格生长与评价</a:t>
            </a: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991870"/>
            <a:ext cx="9915525" cy="475043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牙齿生长发育的影响因素</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（1） 物理因素：</a:t>
            </a:r>
            <a:r>
              <a:rPr lang="zh-CN" altLang="en-US" sz="1900" dirty="0">
                <a:solidFill>
                  <a:schemeClr val="bg2">
                    <a:lumMod val="25000"/>
                  </a:schemeClr>
                </a:solidFill>
                <a:latin typeface="微软雅黑" panose="020B0503020204020204" charset="-122"/>
                <a:ea typeface="微软雅黑" panose="020B0503020204020204" charset="-122"/>
              </a:rPr>
              <a:t>机械的外伤在发育中可造成恒牙弯曲。</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（2） 化学因素：</a:t>
            </a:r>
            <a:r>
              <a:rPr lang="zh-CN" altLang="en-US" sz="1900" dirty="0">
                <a:solidFill>
                  <a:schemeClr val="bg2">
                    <a:lumMod val="25000"/>
                  </a:schemeClr>
                </a:solidFill>
                <a:latin typeface="微软雅黑" panose="020B0503020204020204" charset="-122"/>
                <a:ea typeface="微软雅黑" panose="020B0503020204020204" charset="-122"/>
              </a:rPr>
              <a:t>化学药物如氟的含量过高造成发育中的恒牙变色，严重的导致釉质发育不良。</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（3）病理代谢产物：</a:t>
            </a:r>
            <a:r>
              <a:rPr lang="zh-CN" altLang="en-US" sz="1900" dirty="0">
                <a:solidFill>
                  <a:schemeClr val="bg2">
                    <a:lumMod val="25000"/>
                  </a:schemeClr>
                </a:solidFill>
                <a:latin typeface="微软雅黑" panose="020B0503020204020204" charset="-122"/>
                <a:ea typeface="微软雅黑" panose="020B0503020204020204" charset="-122"/>
              </a:rPr>
              <a:t>如新生儿溶血性黄疸，可使乳牙呈现绿色。</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（4）微生物因素：</a:t>
            </a:r>
            <a:r>
              <a:rPr lang="zh-CN" altLang="en-US" sz="1900" dirty="0">
                <a:solidFill>
                  <a:schemeClr val="bg2">
                    <a:lumMod val="25000"/>
                  </a:schemeClr>
                </a:solidFill>
                <a:latin typeface="微软雅黑" panose="020B0503020204020204" charset="-122"/>
                <a:ea typeface="微软雅黑" panose="020B0503020204020204" charset="-122"/>
              </a:rPr>
              <a:t>细菌、病毒，如牙胚周围的细菌感染，可导致牙釉质发育不良。</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（5）遗传因素：</a:t>
            </a:r>
            <a:r>
              <a:rPr lang="zh-CN" altLang="en-US" sz="1900" dirty="0">
                <a:solidFill>
                  <a:schemeClr val="bg2">
                    <a:lumMod val="25000"/>
                  </a:schemeClr>
                </a:solidFill>
                <a:latin typeface="微软雅黑" panose="020B0503020204020204" charset="-122"/>
                <a:ea typeface="微软雅黑" panose="020B0503020204020204" charset="-122"/>
              </a:rPr>
              <a:t>如牙齿结构异常，常见的抗维生素D佝偻病是一种遗传性磷代谢障碍，可造成儿童骨骼和牙本质发育不良。</a:t>
            </a:r>
          </a:p>
          <a:p>
            <a:pPr indent="504190" algn="just" fontAlgn="auto">
              <a:lnSpc>
                <a:spcPct val="175000"/>
              </a:lnSpc>
              <a:buClrTx/>
              <a:buSzTx/>
              <a:buFontTx/>
            </a:pPr>
            <a:r>
              <a:rPr lang="zh-CN" altLang="en-US" sz="1900" b="1" dirty="0">
                <a:solidFill>
                  <a:srgbClr val="EAA57C"/>
                </a:solidFill>
                <a:latin typeface="微软雅黑" panose="020B0503020204020204" charset="-122"/>
                <a:ea typeface="微软雅黑" panose="020B0503020204020204" charset="-122"/>
              </a:rPr>
              <a:t>（6）营养因素：</a:t>
            </a:r>
            <a:r>
              <a:rPr lang="zh-CN" altLang="en-US" sz="1900" dirty="0">
                <a:solidFill>
                  <a:schemeClr val="bg2">
                    <a:lumMod val="25000"/>
                  </a:schemeClr>
                </a:solidFill>
                <a:latin typeface="微软雅黑" panose="020B0503020204020204" charset="-122"/>
                <a:ea typeface="微软雅黑" panose="020B0503020204020204" charset="-122"/>
              </a:rPr>
              <a:t>内分泌激素异常及营养缺乏。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1038860" y="2238375"/>
            <a:ext cx="9944735" cy="106362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6" name="组合 5"/>
          <p:cNvGrpSpPr/>
          <p:nvPr/>
        </p:nvGrpSpPr>
        <p:grpSpPr>
          <a:xfrm>
            <a:off x="1348740" y="2017395"/>
            <a:ext cx="2627630" cy="450850"/>
            <a:chOff x="1996" y="2352"/>
            <a:chExt cx="4637" cy="795"/>
          </a:xfrm>
        </p:grpSpPr>
        <p:sp>
          <p:nvSpPr>
            <p:cNvPr id="15" name="圆角矩形 14"/>
            <p:cNvSpPr/>
            <p:nvPr>
              <p:custDataLst>
                <p:tags r:id="rId10"/>
              </p:custDataLst>
            </p:nvPr>
          </p:nvSpPr>
          <p:spPr>
            <a:xfrm>
              <a:off x="1996" y="2352"/>
              <a:ext cx="463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文本框 1"/>
            <p:cNvSpPr txBox="1"/>
            <p:nvPr>
              <p:custDataLst>
                <p:tags r:id="rId11"/>
              </p:custDataLst>
            </p:nvPr>
          </p:nvSpPr>
          <p:spPr>
            <a:xfrm>
              <a:off x="2857" y="2403"/>
              <a:ext cx="3369"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b="1">
                  <a:solidFill>
                    <a:schemeClr val="bg1"/>
                  </a:solidFill>
                  <a:latin typeface="微软雅黑" panose="020B0503020204020204" charset="-122"/>
                  <a:ea typeface="微软雅黑" panose="020B0503020204020204" charset="-122"/>
                </a:rPr>
                <a:t>乳牙保健</a:t>
              </a:r>
            </a:p>
          </p:txBody>
        </p:sp>
        <p:sp>
          <p:nvSpPr>
            <p:cNvPr id="51" name="椭圆 50"/>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文本框 49"/>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5" name="文本框 4"/>
          <p:cNvSpPr txBox="1"/>
          <p:nvPr>
            <p:custDataLst>
              <p:tags r:id="rId2"/>
            </p:custDataLst>
          </p:nvPr>
        </p:nvSpPr>
        <p:spPr>
          <a:xfrm>
            <a:off x="1215390" y="2576830"/>
            <a:ext cx="9277985" cy="506730"/>
          </a:xfrm>
          <a:prstGeom prst="rect">
            <a:avLst/>
          </a:prstGeom>
          <a:noFill/>
        </p:spPr>
        <p:txBody>
          <a:bodyPr wrap="square" rtlCol="0" anchor="t">
            <a:spAutoFit/>
          </a:bodyPr>
          <a:lstStyle/>
          <a:p>
            <a:pPr indent="0" fontAlgn="auto">
              <a:lnSpc>
                <a:spcPct val="150000"/>
              </a:lnSpc>
              <a:buClrTx/>
              <a:buSzTx/>
              <a:buFontTx/>
            </a:pPr>
            <a:r>
              <a:rPr lang="zh-CN" altLang="en-US" dirty="0">
                <a:solidFill>
                  <a:schemeClr val="bg2">
                    <a:lumMod val="25000"/>
                  </a:schemeClr>
                </a:solidFill>
                <a:latin typeface="微软雅黑" panose="020B0503020204020204" charset="-122"/>
                <a:ea typeface="微软雅黑" panose="020B0503020204020204" charset="-122"/>
                <a:sym typeface="+mn-ea"/>
              </a:rPr>
              <a:t>① 保证充足的营养；② 正确的哺乳方式；③ 饮食控制；④ 重视乳牙护理</a:t>
            </a:r>
          </a:p>
        </p:txBody>
      </p:sp>
      <p:sp>
        <p:nvSpPr>
          <p:cNvPr id="2" name="文本框 1"/>
          <p:cNvSpPr txBox="1"/>
          <p:nvPr>
            <p:custDataLst>
              <p:tags r:id="rId3"/>
            </p:custDataLst>
          </p:nvPr>
        </p:nvSpPr>
        <p:spPr>
          <a:xfrm>
            <a:off x="1151255" y="1030605"/>
            <a:ext cx="581088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牙齿保健</a:t>
            </a:r>
          </a:p>
        </p:txBody>
      </p:sp>
      <p:sp>
        <p:nvSpPr>
          <p:cNvPr id="7" name="矩形 6"/>
          <p:cNvSpPr/>
          <p:nvPr>
            <p:custDataLst>
              <p:tags r:id="rId4"/>
            </p:custDataLst>
          </p:nvPr>
        </p:nvSpPr>
        <p:spPr>
          <a:xfrm>
            <a:off x="1038860" y="3719195"/>
            <a:ext cx="9944735" cy="183134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13" name="组合 12"/>
          <p:cNvGrpSpPr/>
          <p:nvPr/>
        </p:nvGrpSpPr>
        <p:grpSpPr>
          <a:xfrm>
            <a:off x="1348740" y="3505835"/>
            <a:ext cx="2627630" cy="450850"/>
            <a:chOff x="1996" y="2352"/>
            <a:chExt cx="4637" cy="795"/>
          </a:xfrm>
        </p:grpSpPr>
        <p:sp>
          <p:nvSpPr>
            <p:cNvPr id="16" name="圆角矩形 15"/>
            <p:cNvSpPr/>
            <p:nvPr>
              <p:custDataLst>
                <p:tags r:id="rId6"/>
              </p:custDataLst>
            </p:nvPr>
          </p:nvSpPr>
          <p:spPr>
            <a:xfrm>
              <a:off x="1996" y="2352"/>
              <a:ext cx="4637"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7" name="文本框 1"/>
            <p:cNvSpPr txBox="1"/>
            <p:nvPr>
              <p:custDataLst>
                <p:tags r:id="rId7"/>
              </p:custDataLst>
            </p:nvPr>
          </p:nvSpPr>
          <p:spPr>
            <a:xfrm>
              <a:off x="2857" y="2403"/>
              <a:ext cx="3369"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1800" b="1">
                  <a:solidFill>
                    <a:schemeClr val="bg1"/>
                  </a:solidFill>
                  <a:latin typeface="微软雅黑" panose="020B0503020204020204" charset="-122"/>
                  <a:ea typeface="微软雅黑" panose="020B0503020204020204" charset="-122"/>
                  <a:sym typeface="+mn-ea"/>
                </a:rPr>
                <a:t>恒牙保健</a:t>
              </a:r>
            </a:p>
          </p:txBody>
        </p:sp>
        <p:sp>
          <p:nvSpPr>
            <p:cNvPr id="18" name="椭圆 17"/>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文本框 18"/>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20" name="文本框 19"/>
          <p:cNvSpPr txBox="1"/>
          <p:nvPr>
            <p:custDataLst>
              <p:tags r:id="rId5"/>
            </p:custDataLst>
          </p:nvPr>
        </p:nvSpPr>
        <p:spPr>
          <a:xfrm>
            <a:off x="1215390" y="4084320"/>
            <a:ext cx="9277985" cy="1337945"/>
          </a:xfrm>
          <a:prstGeom prst="rect">
            <a:avLst/>
          </a:prstGeom>
          <a:noFill/>
        </p:spPr>
        <p:txBody>
          <a:bodyPr wrap="square" rtlCol="0" anchor="t">
            <a:spAutoFit/>
          </a:bodyPr>
          <a:lstStyle/>
          <a:p>
            <a:pPr fontAlgn="auto">
              <a:lnSpc>
                <a:spcPct val="150000"/>
              </a:lnSpc>
              <a:buClrTx/>
              <a:buSzTx/>
              <a:buFontTx/>
            </a:pPr>
            <a:r>
              <a:rPr lang="zh-CN" altLang="en-US" dirty="0">
                <a:solidFill>
                  <a:schemeClr val="bg2">
                    <a:lumMod val="25000"/>
                  </a:schemeClr>
                </a:solidFill>
                <a:latin typeface="微软雅黑" panose="020B0503020204020204" charset="-122"/>
                <a:ea typeface="微软雅黑" panose="020B0503020204020204" charset="-122"/>
                <a:sym typeface="+mn-ea"/>
              </a:rPr>
              <a:t>① 选择合适的牙刷，掌握正确的刷牙方法。② 纠正口腔不良习惯。③ 换牙期间，及时拔掉滞留的乳牙。④ 定期进行口腔健康检查。⑤ 采取一定的保护措施，如氟化物、窝沟封闭剂的应用。</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3202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030345" cy="445135"/>
          </a:xfrm>
          <a:prstGeom prst="rect">
            <a:avLst/>
          </a:prstGeom>
          <a:noFill/>
        </p:spPr>
        <p:txBody>
          <a:bodyPr wrap="square">
            <a:spAutoFit/>
          </a:bodyPr>
          <a:lstStyle/>
          <a:p>
            <a:pPr algn="l"/>
            <a:r>
              <a:rPr lang="zh-CN" altLang="en-US" sz="2300" b="1" dirty="0">
                <a:solidFill>
                  <a:srgbClr val="E18C47"/>
                </a:solidFill>
                <a:cs typeface="+mn-ea"/>
                <a:sym typeface="+mn-lt"/>
              </a:rPr>
              <a:t>二、 骨骼系统</a:t>
            </a:r>
          </a:p>
        </p:txBody>
      </p:sp>
      <p:sp>
        <p:nvSpPr>
          <p:cNvPr id="14" name="文本框 13"/>
          <p:cNvSpPr txBox="1"/>
          <p:nvPr>
            <p:custDataLst>
              <p:tags r:id="rId3"/>
            </p:custDataLst>
          </p:nvPr>
        </p:nvSpPr>
        <p:spPr>
          <a:xfrm>
            <a:off x="1151255" y="1687195"/>
            <a:ext cx="5810885" cy="116840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颅骨生长发育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颅骨主要由</a:t>
            </a:r>
            <a:r>
              <a:rPr lang="zh-CN" altLang="en-US" sz="1900" b="1" dirty="0">
                <a:solidFill>
                  <a:srgbClr val="EAA57C"/>
                </a:solidFill>
                <a:latin typeface="微软雅黑" panose="020B0503020204020204" charset="-122"/>
                <a:ea typeface="微软雅黑" panose="020B0503020204020204" charset="-122"/>
              </a:rPr>
              <a:t>枕骨、额骨、顶骨</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AA57C"/>
                </a:solidFill>
                <a:latin typeface="微软雅黑" panose="020B0503020204020204" charset="-122"/>
                <a:ea typeface="微软雅黑" panose="020B0503020204020204" charset="-122"/>
              </a:rPr>
              <a:t>颞骨</a:t>
            </a:r>
            <a:r>
              <a:rPr lang="zh-CN" altLang="en-US" sz="1900" dirty="0">
                <a:solidFill>
                  <a:schemeClr val="bg2">
                    <a:lumMod val="25000"/>
                  </a:schemeClr>
                </a:solidFill>
                <a:latin typeface="微软雅黑" panose="020B0503020204020204" charset="-122"/>
                <a:ea typeface="微软雅黑" panose="020B0503020204020204" charset="-122"/>
              </a:rPr>
              <a:t>组成。</a:t>
            </a:r>
          </a:p>
        </p:txBody>
      </p:sp>
      <p:sp>
        <p:nvSpPr>
          <p:cNvPr id="2" name="矩形 1"/>
          <p:cNvSpPr/>
          <p:nvPr>
            <p:custDataLst>
              <p:tags r:id="rId4"/>
            </p:custDataLst>
          </p:nvPr>
        </p:nvSpPr>
        <p:spPr>
          <a:xfrm>
            <a:off x="1349375" y="3362960"/>
            <a:ext cx="4124960" cy="153098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 name="组合 2"/>
          <p:cNvGrpSpPr/>
          <p:nvPr/>
        </p:nvGrpSpPr>
        <p:grpSpPr>
          <a:xfrm>
            <a:off x="1659255" y="3141980"/>
            <a:ext cx="1409298" cy="450850"/>
            <a:chOff x="1996" y="2352"/>
            <a:chExt cx="2487" cy="795"/>
          </a:xfrm>
        </p:grpSpPr>
        <p:sp>
          <p:nvSpPr>
            <p:cNvPr id="15" name="圆角矩形 14"/>
            <p:cNvSpPr/>
            <p:nvPr>
              <p:custDataLst>
                <p:tags r:id="rId12"/>
              </p:custDataLst>
            </p:nvPr>
          </p:nvSpPr>
          <p:spPr>
            <a:xfrm>
              <a:off x="1996" y="2352"/>
              <a:ext cx="248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文本框 1"/>
            <p:cNvSpPr txBox="1"/>
            <p:nvPr>
              <p:custDataLst>
                <p:tags r:id="rId13"/>
              </p:custDataLst>
            </p:nvPr>
          </p:nvSpPr>
          <p:spPr>
            <a:xfrm>
              <a:off x="2857" y="2404"/>
              <a:ext cx="140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b="1">
                  <a:solidFill>
                    <a:schemeClr val="bg1"/>
                  </a:solidFill>
                  <a:latin typeface="微软雅黑" panose="020B0503020204020204" charset="-122"/>
                  <a:ea typeface="微软雅黑" panose="020B0503020204020204" charset="-122"/>
                </a:rPr>
                <a:t>骨缝</a:t>
              </a:r>
            </a:p>
          </p:txBody>
        </p:sp>
        <p:sp>
          <p:nvSpPr>
            <p:cNvPr id="51" name="椭圆 50"/>
            <p:cNvSpPr/>
            <p:nvPr>
              <p:custDataLst>
                <p:tags r:id="rId14"/>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文本框 49"/>
            <p:cNvSpPr txBox="1"/>
            <p:nvPr>
              <p:custDataLst>
                <p:tags r:id="rId15"/>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5" name="文本框 4"/>
          <p:cNvSpPr txBox="1"/>
          <p:nvPr>
            <p:custDataLst>
              <p:tags r:id="rId5"/>
            </p:custDataLst>
          </p:nvPr>
        </p:nvSpPr>
        <p:spPr>
          <a:xfrm>
            <a:off x="1525905" y="3701415"/>
            <a:ext cx="3515995" cy="1045845"/>
          </a:xfrm>
          <a:prstGeom prst="rect">
            <a:avLst/>
          </a:prstGeom>
          <a:noFill/>
        </p:spPr>
        <p:txBody>
          <a:bodyPr wrap="square" rtlCol="0" anchor="t">
            <a:noAutofit/>
          </a:bodyPr>
          <a:lstStyle/>
          <a:p>
            <a:pPr indent="0" fontAlgn="auto">
              <a:lnSpc>
                <a:spcPct val="150000"/>
              </a:lnSpc>
              <a:buClrTx/>
              <a:buSzTx/>
              <a:buFontTx/>
            </a:pPr>
            <a:r>
              <a:rPr lang="zh-CN" altLang="en-US" dirty="0">
                <a:solidFill>
                  <a:schemeClr val="bg2">
                    <a:lumMod val="25000"/>
                  </a:schemeClr>
                </a:solidFill>
                <a:latin typeface="微软雅黑" panose="020B0503020204020204" charset="-122"/>
                <a:ea typeface="微软雅黑" panose="020B0503020204020204" charset="-122"/>
                <a:sym typeface="+mn-ea"/>
              </a:rPr>
              <a:t>颅骨间小的缝隙称为骨缝，包括额缝、冠状缝、矢状缝和人字缝。</a:t>
            </a:r>
          </a:p>
        </p:txBody>
      </p:sp>
      <p:sp>
        <p:nvSpPr>
          <p:cNvPr id="7" name="矩形 6"/>
          <p:cNvSpPr/>
          <p:nvPr>
            <p:custDataLst>
              <p:tags r:id="rId6"/>
            </p:custDataLst>
          </p:nvPr>
        </p:nvSpPr>
        <p:spPr>
          <a:xfrm>
            <a:off x="6580505" y="3354070"/>
            <a:ext cx="3428365" cy="153987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13" name="组合 12"/>
          <p:cNvGrpSpPr/>
          <p:nvPr/>
        </p:nvGrpSpPr>
        <p:grpSpPr>
          <a:xfrm>
            <a:off x="6890385" y="3140710"/>
            <a:ext cx="1409865" cy="450850"/>
            <a:chOff x="1996" y="2352"/>
            <a:chExt cx="2488" cy="795"/>
          </a:xfrm>
        </p:grpSpPr>
        <p:sp>
          <p:nvSpPr>
            <p:cNvPr id="16" name="圆角矩形 15"/>
            <p:cNvSpPr/>
            <p:nvPr>
              <p:custDataLst>
                <p:tags r:id="rId8"/>
              </p:custDataLst>
            </p:nvPr>
          </p:nvSpPr>
          <p:spPr>
            <a:xfrm>
              <a:off x="1996" y="2352"/>
              <a:ext cx="2488"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7" name="文本框 1"/>
            <p:cNvSpPr txBox="1"/>
            <p:nvPr>
              <p:custDataLst>
                <p:tags r:id="rId9"/>
              </p:custDataLst>
            </p:nvPr>
          </p:nvSpPr>
          <p:spPr>
            <a:xfrm>
              <a:off x="2857" y="2404"/>
              <a:ext cx="140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1800" b="1">
                  <a:solidFill>
                    <a:schemeClr val="bg1"/>
                  </a:solidFill>
                  <a:latin typeface="微软雅黑" panose="020B0503020204020204" charset="-122"/>
                  <a:ea typeface="微软雅黑" panose="020B0503020204020204" charset="-122"/>
                  <a:sym typeface="+mn-ea"/>
                </a:rPr>
                <a:t>囟门</a:t>
              </a:r>
            </a:p>
          </p:txBody>
        </p:sp>
        <p:sp>
          <p:nvSpPr>
            <p:cNvPr id="18" name="椭圆 17"/>
            <p:cNvSpPr/>
            <p:nvPr>
              <p:custDataLst>
                <p:tags r:id="rId10"/>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文本框 18"/>
            <p:cNvSpPr txBox="1"/>
            <p:nvPr>
              <p:custDataLst>
                <p:tags r:id="rId11"/>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20" name="文本框 19"/>
          <p:cNvSpPr txBox="1"/>
          <p:nvPr>
            <p:custDataLst>
              <p:tags r:id="rId7"/>
            </p:custDataLst>
          </p:nvPr>
        </p:nvSpPr>
        <p:spPr>
          <a:xfrm>
            <a:off x="6757035" y="3719195"/>
            <a:ext cx="2760980" cy="1115695"/>
          </a:xfrm>
          <a:prstGeom prst="rect">
            <a:avLst/>
          </a:prstGeom>
          <a:noFill/>
        </p:spPr>
        <p:txBody>
          <a:bodyPr wrap="square" rtlCol="0" anchor="t">
            <a:noAutofit/>
          </a:bodyPr>
          <a:lstStyle/>
          <a:p>
            <a:pPr fontAlgn="auto">
              <a:lnSpc>
                <a:spcPct val="150000"/>
              </a:lnSpc>
              <a:buClrTx/>
              <a:buSzTx/>
              <a:buFontTx/>
            </a:pPr>
            <a:r>
              <a:rPr lang="zh-CN" altLang="en-US" dirty="0">
                <a:solidFill>
                  <a:schemeClr val="bg2">
                    <a:lumMod val="25000"/>
                  </a:schemeClr>
                </a:solidFill>
                <a:latin typeface="微软雅黑" panose="020B0503020204020204" charset="-122"/>
                <a:ea typeface="微软雅黑" panose="020B0503020204020204" charset="-122"/>
                <a:sym typeface="+mn-ea"/>
              </a:rPr>
              <a:t>颅骨间大的缝隙称为囟门，囟门分为前囟门和后囟门。</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991870"/>
            <a:ext cx="9915525" cy="116840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脊柱生长发育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脊柱由肌肉和韧带连接椎骨组成。</a:t>
            </a:r>
          </a:p>
        </p:txBody>
      </p:sp>
      <p:pic>
        <p:nvPicPr>
          <p:cNvPr id="2" name="图片 1"/>
          <p:cNvPicPr>
            <a:picLocks noChangeAspect="1"/>
          </p:cNvPicPr>
          <p:nvPr>
            <p:custDataLst>
              <p:tags r:id="rId2"/>
            </p:custDataLst>
          </p:nvPr>
        </p:nvPicPr>
        <p:blipFill>
          <a:blip r:embed="rId4">
            <a:clrChange>
              <a:clrFrom>
                <a:srgbClr val="FFFFFF">
                  <a:alpha val="100000"/>
                </a:srgbClr>
              </a:clrFrom>
              <a:clrTo>
                <a:srgbClr val="FFFFFF">
                  <a:alpha val="100000"/>
                  <a:alpha val="0"/>
                </a:srgbClr>
              </a:clrTo>
            </a:clrChange>
          </a:blip>
          <a:stretch>
            <a:fillRect/>
          </a:stretch>
        </p:blipFill>
        <p:spPr>
          <a:xfrm>
            <a:off x="2863850" y="1988820"/>
            <a:ext cx="6490335" cy="431355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991870"/>
            <a:ext cx="9915525" cy="168021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长骨生长发育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从胚胎早期间充质向骨原基分化起始，到成人期骨发育成熟即干骺端骨性融合后，长骨即停止生长，约为20年。</a:t>
            </a:r>
          </a:p>
        </p:txBody>
      </p:sp>
      <p:pic>
        <p:nvPicPr>
          <p:cNvPr id="3" name="图片 2"/>
          <p:cNvPicPr>
            <a:picLocks noChangeAspect="1"/>
          </p:cNvPicPr>
          <p:nvPr>
            <p:custDataLst>
              <p:tags r:id="rId2"/>
            </p:custDataLst>
          </p:nvPr>
        </p:nvPicPr>
        <p:blipFill>
          <a:blip r:embed="rId4"/>
          <a:stretch>
            <a:fillRect/>
          </a:stretch>
        </p:blipFill>
        <p:spPr>
          <a:xfrm>
            <a:off x="2708910" y="2738755"/>
            <a:ext cx="6515735" cy="386969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1965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337560" cy="445135"/>
          </a:xfrm>
          <a:prstGeom prst="rect">
            <a:avLst/>
          </a:prstGeom>
          <a:noFill/>
        </p:spPr>
        <p:txBody>
          <a:bodyPr wrap="square">
            <a:spAutoFit/>
          </a:bodyPr>
          <a:lstStyle/>
          <a:p>
            <a:pPr algn="l"/>
            <a:r>
              <a:rPr lang="zh-CN" altLang="en-US" sz="2300" b="1" dirty="0">
                <a:solidFill>
                  <a:srgbClr val="E18C47"/>
                </a:solidFill>
                <a:cs typeface="+mn-ea"/>
                <a:sym typeface="+mn-lt"/>
              </a:rPr>
              <a:t>三、 肌肉和脂肪组织</a:t>
            </a:r>
          </a:p>
        </p:txBody>
      </p:sp>
      <p:sp>
        <p:nvSpPr>
          <p:cNvPr id="14" name="文本框 13"/>
          <p:cNvSpPr txBox="1"/>
          <p:nvPr>
            <p:custDataLst>
              <p:tags r:id="rId3"/>
            </p:custDataLst>
          </p:nvPr>
        </p:nvSpPr>
        <p:spPr>
          <a:xfrm>
            <a:off x="1151255" y="1938655"/>
            <a:ext cx="6473190" cy="122237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100" b="1" dirty="0">
                <a:solidFill>
                  <a:schemeClr val="tx1">
                    <a:lumMod val="75000"/>
                    <a:lumOff val="25000"/>
                  </a:schemeClr>
                </a:solidFill>
                <a:cs typeface="+mn-ea"/>
              </a:rPr>
              <a:t>（一） 肌肉系统生长发育</a:t>
            </a:r>
          </a:p>
          <a:p>
            <a:pPr indent="504190" algn="just" fontAlgn="auto">
              <a:lnSpc>
                <a:spcPct val="175000"/>
              </a:lnSpc>
              <a:buClrTx/>
              <a:buSzTx/>
              <a:buFontTx/>
              <a:buNone/>
            </a:pPr>
            <a:r>
              <a:rPr lang="zh-CN" altLang="en-US" sz="2100" b="1" dirty="0">
                <a:solidFill>
                  <a:schemeClr val="tx1">
                    <a:lumMod val="75000"/>
                    <a:lumOff val="25000"/>
                  </a:schemeClr>
                </a:solidFill>
                <a:cs typeface="+mn-ea"/>
              </a:rPr>
              <a:t>（二） 脂肪组织生长发育</a:t>
            </a:r>
          </a:p>
        </p:txBody>
      </p:sp>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8455" y="1389380"/>
            <a:ext cx="2978785" cy="297878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348996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3651885"/>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1976897"/>
            <a:ext cx="8505334" cy="2676525"/>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婴幼儿时期是儿童体格生长发育的关键时期，了解儿童体格生长的规律性及影响因素，对于促进儿童生长发育至关重要，本章详细介绍了对儿童体格生长的各项评价指标及其评价意义。通过本章学习，了解儿童生长发育是连续性、非匀速性、阶段性的，各系统器官的发育是不平衡的，有其一定的程序性。生长发育过程不仅受遗传因素影响，更与社会条件、自然环境、营养、疾病等密切相关。儿童体格生长发育可以从身高（长）、体重、头围、胸围及牙齿、骨骼肌肉等系统多方面评价。</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p:transition spd="slow">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4"/>
          <p:cNvSpPr/>
          <p:nvPr>
            <p:custDataLst>
              <p:tags r:id="rId1"/>
            </p:custDataLst>
          </p:nvPr>
        </p:nvSpPr>
        <p:spPr>
          <a:xfrm>
            <a:off x="1327150" y="1612900"/>
            <a:ext cx="9537700" cy="348996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16"/>
          <p:cNvSpPr/>
          <p:nvPr>
            <p:custDataLst>
              <p:tags r:id="rId2"/>
            </p:custDataLst>
          </p:nvPr>
        </p:nvSpPr>
        <p:spPr>
          <a:xfrm>
            <a:off x="1263015" y="1555115"/>
            <a:ext cx="9674860" cy="3651885"/>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1990867"/>
            <a:ext cx="8505334" cy="181483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sym typeface="+mn-ea"/>
              </a:rPr>
              <a:t>本章的重点在于掌握体格生长过程中各器官系统如牙齿、骨骼、肌肉脂肪组织的生长发育规律，以及各个不同年龄阶段的各器官组织的护理重点，防止相关疾病的发生。本章的难点在于掌握体格生长评价相关指标的测量方法及评价意义，只有掌握正确的测量方法，才能对相关指标作出正确的评价，从而及时指导家长进行早期干预。</a:t>
            </a:r>
            <a:endParaRPr sz="1750" dirty="0">
              <a:solidFill>
                <a:schemeClr val="tx1">
                  <a:lumMod val="85000"/>
                  <a:lumOff val="15000"/>
                </a:schemeClr>
              </a:solidFill>
              <a:latin typeface="+mn-ea"/>
              <a:cs typeface="+mn-ea"/>
            </a:endParaRPr>
          </a:p>
        </p:txBody>
      </p:sp>
      <p:sp>
        <p:nvSpPr>
          <p:cNvPr id="5" name="任意多边形: 形状 5"/>
          <p:cNvSpPr/>
          <p:nvPr>
            <p:custDataLst>
              <p:tags r:id="rId3"/>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4"/>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sym typeface="+mn-ea"/>
              </a:rPr>
              <a:t>本章小结</a:t>
            </a:r>
            <a:endParaRPr lang="en-US" altLang="zh-CN" sz="2000" b="1" dirty="0">
              <a:solidFill>
                <a:srgbClr val="DC7C2A"/>
              </a:solidFill>
            </a:endParaRPr>
          </a:p>
        </p:txBody>
      </p:sp>
      <p:pic>
        <p:nvPicPr>
          <p:cNvPr id="8" name="图片 7"/>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p:transition spd="slow">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292"/>
            <a:ext cx="9537700" cy="3477986"/>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2458757"/>
            <a:ext cx="8505334" cy="1504950"/>
          </a:xfrm>
          <a:prstGeom prst="rect">
            <a:avLst/>
          </a:prstGeom>
          <a:noFill/>
        </p:spPr>
        <p:txBody>
          <a:bodyPr wrap="square" rtlCol="0">
            <a:spAutoFit/>
          </a:bodyPr>
          <a:lstStyle/>
          <a:p>
            <a:pPr indent="457200" algn="just">
              <a:lnSpc>
                <a:spcPct val="175000"/>
              </a:lnSpc>
              <a:buClrTx/>
              <a:buSzTx/>
              <a:buFontTx/>
              <a:buNone/>
            </a:pPr>
            <a:r>
              <a:rPr sz="1750" dirty="0">
                <a:solidFill>
                  <a:schemeClr val="tx1">
                    <a:lumMod val="85000"/>
                    <a:lumOff val="15000"/>
                  </a:schemeClr>
                </a:solidFill>
                <a:latin typeface="+mn-ea"/>
                <a:cs typeface="+mn-ea"/>
              </a:rPr>
              <a:t>1. 儿童体格生长发育的规律是什么？</a:t>
            </a:r>
          </a:p>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2. 如果发现小明同学比其他同学身高矮一截，此时该如何作出评价？</a:t>
            </a:r>
          </a:p>
        </p:txBody>
      </p:sp>
      <p:sp>
        <p:nvSpPr>
          <p:cNvPr id="7" name="矩形: 圆角 6"/>
          <p:cNvSpPr/>
          <p:nvPr/>
        </p:nvSpPr>
        <p:spPr>
          <a:xfrm>
            <a:off x="1262742" y="1626138"/>
            <a:ext cx="9674678" cy="360385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276850" y="822325"/>
            <a:ext cx="162179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332413" y="842645"/>
            <a:ext cx="1556385" cy="398780"/>
          </a:xfrm>
          <a:prstGeom prst="rect">
            <a:avLst/>
          </a:prstGeom>
          <a:noFill/>
        </p:spPr>
        <p:txBody>
          <a:bodyPr wrap="square" rtlCol="0">
            <a:spAutoFit/>
          </a:bodyPr>
          <a:lstStyle/>
          <a:p>
            <a:pPr algn="ctr"/>
            <a:r>
              <a:rPr lang="zh-CN" altLang="en-US" sz="2000" b="1" dirty="0">
                <a:solidFill>
                  <a:srgbClr val="47B9A9"/>
                </a:solidFill>
              </a:rPr>
              <a:t>思考与练习</a:t>
            </a:r>
          </a:p>
        </p:txBody>
      </p:sp>
    </p:spTree>
  </p:cSld>
  <p:clrMapOvr>
    <a:masterClrMapping/>
  </p:clrMapOvr>
  <p:transition spd="slow">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8190" y="1571625"/>
            <a:ext cx="7172960" cy="5379085"/>
          </a:xfrm>
          <a:prstGeom prst="rect">
            <a:avLst/>
          </a:prstGeom>
        </p:spPr>
      </p:pic>
      <p:sp>
        <p:nvSpPr>
          <p:cNvPr id="23" name="文本框 22"/>
          <p:cNvSpPr txBox="1"/>
          <p:nvPr/>
        </p:nvSpPr>
        <p:spPr>
          <a:xfrm>
            <a:off x="713740" y="1859280"/>
            <a:ext cx="3444240" cy="32258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939" y="5775952"/>
            <a:ext cx="2393513" cy="457297"/>
          </a:xfrm>
          <a:prstGeom prst="rect">
            <a:avLst/>
          </a:prstGeom>
        </p:spPr>
      </p:pic>
      <p:sp>
        <p:nvSpPr>
          <p:cNvPr id="42" name="文本框 41"/>
          <p:cNvSpPr txBox="1"/>
          <p:nvPr/>
        </p:nvSpPr>
        <p:spPr>
          <a:xfrm>
            <a:off x="1621790" y="2465070"/>
            <a:ext cx="3977640" cy="899160"/>
          </a:xfrm>
          <a:custGeom>
            <a:avLst/>
            <a:gdLst/>
            <a:ahLst/>
            <a:cxnLst/>
            <a:rect l="l" t="t" r="r" b="b"/>
            <a:pathLst>
              <a:path w="5872228" h="1328207">
                <a:moveTo>
                  <a:pt x="5204339" y="939682"/>
                </a:moveTo>
                <a:cubicBezTo>
                  <a:pt x="5201181" y="939801"/>
                  <a:pt x="5198238" y="940275"/>
                  <a:pt x="5195511" y="941105"/>
                </a:cubicBezTo>
                <a:cubicBezTo>
                  <a:pt x="5184600" y="944426"/>
                  <a:pt x="5177484" y="951305"/>
                  <a:pt x="5174163" y="961741"/>
                </a:cubicBezTo>
                <a:cubicBezTo>
                  <a:pt x="5170842" y="972178"/>
                  <a:pt x="5172028" y="982377"/>
                  <a:pt x="5177721" y="992339"/>
                </a:cubicBezTo>
                <a:cubicBezTo>
                  <a:pt x="5179144" y="995186"/>
                  <a:pt x="5184244" y="1001946"/>
                  <a:pt x="5193020" y="1012619"/>
                </a:cubicBezTo>
                <a:cubicBezTo>
                  <a:pt x="5201796" y="1023293"/>
                  <a:pt x="5206896" y="1034086"/>
                  <a:pt x="5208319" y="1044997"/>
                </a:cubicBezTo>
                <a:cubicBezTo>
                  <a:pt x="5209268" y="1060177"/>
                  <a:pt x="5204524" y="1072867"/>
                  <a:pt x="5194088" y="1083066"/>
                </a:cubicBezTo>
                <a:cubicBezTo>
                  <a:pt x="5183651" y="1093266"/>
                  <a:pt x="5179381" y="1098128"/>
                  <a:pt x="5181279" y="1097654"/>
                </a:cubicBezTo>
                <a:cubicBezTo>
                  <a:pt x="5207845" y="1093384"/>
                  <a:pt x="5226227" y="1087099"/>
                  <a:pt x="5236427" y="1078797"/>
                </a:cubicBezTo>
                <a:cubicBezTo>
                  <a:pt x="5246626" y="1070495"/>
                  <a:pt x="5254572" y="1059821"/>
                  <a:pt x="5260265" y="1046776"/>
                </a:cubicBezTo>
                <a:cubicBezTo>
                  <a:pt x="5265958" y="1033730"/>
                  <a:pt x="5268567" y="1019380"/>
                  <a:pt x="5268092" y="1003725"/>
                </a:cubicBezTo>
                <a:cubicBezTo>
                  <a:pt x="5266195" y="974787"/>
                  <a:pt x="5256351" y="956286"/>
                  <a:pt x="5238562" y="948221"/>
                </a:cubicBezTo>
                <a:cubicBezTo>
                  <a:pt x="5225219" y="942173"/>
                  <a:pt x="5213812" y="939326"/>
                  <a:pt x="5204339" y="939682"/>
                </a:cubicBezTo>
                <a:close/>
                <a:moveTo>
                  <a:pt x="5196222" y="903747"/>
                </a:moveTo>
                <a:cubicBezTo>
                  <a:pt x="5228481" y="903035"/>
                  <a:pt x="5254335" y="913353"/>
                  <a:pt x="5273785" y="934701"/>
                </a:cubicBezTo>
                <a:cubicBezTo>
                  <a:pt x="5293235" y="956049"/>
                  <a:pt x="5302486" y="982852"/>
                  <a:pt x="5301537" y="1015110"/>
                </a:cubicBezTo>
                <a:cubicBezTo>
                  <a:pt x="5300588" y="1035509"/>
                  <a:pt x="5292523" y="1057568"/>
                  <a:pt x="5277343" y="1081287"/>
                </a:cubicBezTo>
                <a:cubicBezTo>
                  <a:pt x="5262162" y="1105007"/>
                  <a:pt x="5236783" y="1118527"/>
                  <a:pt x="5201203" y="1121848"/>
                </a:cubicBezTo>
                <a:cubicBezTo>
                  <a:pt x="5170842" y="1125168"/>
                  <a:pt x="5143921" y="1115918"/>
                  <a:pt x="5120439" y="1094096"/>
                </a:cubicBezTo>
                <a:cubicBezTo>
                  <a:pt x="5096956" y="1072274"/>
                  <a:pt x="5086164" y="1043336"/>
                  <a:pt x="5088061" y="1007283"/>
                </a:cubicBezTo>
                <a:cubicBezTo>
                  <a:pt x="5089010" y="977870"/>
                  <a:pt x="5099210" y="953439"/>
                  <a:pt x="5118660" y="933989"/>
                </a:cubicBezTo>
                <a:cubicBezTo>
                  <a:pt x="5138110" y="914539"/>
                  <a:pt x="5163964" y="904459"/>
                  <a:pt x="5196222" y="903747"/>
                </a:cubicBezTo>
                <a:close/>
                <a:moveTo>
                  <a:pt x="5415902" y="846198"/>
                </a:moveTo>
                <a:cubicBezTo>
                  <a:pt x="5412774" y="846376"/>
                  <a:pt x="5409876" y="846939"/>
                  <a:pt x="5407207" y="847888"/>
                </a:cubicBezTo>
                <a:cubicBezTo>
                  <a:pt x="5396533" y="851683"/>
                  <a:pt x="5389536" y="858680"/>
                  <a:pt x="5386215" y="868879"/>
                </a:cubicBezTo>
                <a:cubicBezTo>
                  <a:pt x="5382895" y="879079"/>
                  <a:pt x="5384081" y="889160"/>
                  <a:pt x="5389773" y="899122"/>
                </a:cubicBezTo>
                <a:cubicBezTo>
                  <a:pt x="5391671" y="903391"/>
                  <a:pt x="5397008" y="910626"/>
                  <a:pt x="5405784" y="920825"/>
                </a:cubicBezTo>
                <a:cubicBezTo>
                  <a:pt x="5414560" y="931024"/>
                  <a:pt x="5419423" y="941580"/>
                  <a:pt x="5420371" y="952491"/>
                </a:cubicBezTo>
                <a:cubicBezTo>
                  <a:pt x="5421320" y="967671"/>
                  <a:pt x="5416576" y="980242"/>
                  <a:pt x="5406140" y="990205"/>
                </a:cubicBezTo>
                <a:cubicBezTo>
                  <a:pt x="5395703" y="1000167"/>
                  <a:pt x="5391434" y="1004911"/>
                  <a:pt x="5393331" y="1004436"/>
                </a:cubicBezTo>
                <a:cubicBezTo>
                  <a:pt x="5407088" y="1002539"/>
                  <a:pt x="5421202" y="999218"/>
                  <a:pt x="5435670" y="994474"/>
                </a:cubicBezTo>
                <a:cubicBezTo>
                  <a:pt x="5450139" y="989730"/>
                  <a:pt x="5461287" y="978463"/>
                  <a:pt x="5469115" y="960674"/>
                </a:cubicBezTo>
                <a:cubicBezTo>
                  <a:pt x="5476942" y="942884"/>
                  <a:pt x="5480619" y="926399"/>
                  <a:pt x="5480144" y="911219"/>
                </a:cubicBezTo>
                <a:cubicBezTo>
                  <a:pt x="5478247" y="882281"/>
                  <a:pt x="5468285" y="863543"/>
                  <a:pt x="5450258" y="855004"/>
                </a:cubicBezTo>
                <a:cubicBezTo>
                  <a:pt x="5436738" y="848599"/>
                  <a:pt x="5425286" y="845664"/>
                  <a:pt x="5415902" y="846198"/>
                </a:cubicBezTo>
                <a:close/>
                <a:moveTo>
                  <a:pt x="5407919" y="811241"/>
                </a:moveTo>
                <a:cubicBezTo>
                  <a:pt x="5439940" y="810529"/>
                  <a:pt x="5465794" y="820729"/>
                  <a:pt x="5485481" y="841839"/>
                </a:cubicBezTo>
                <a:cubicBezTo>
                  <a:pt x="5505169" y="862950"/>
                  <a:pt x="5514538" y="889634"/>
                  <a:pt x="5513589" y="921892"/>
                </a:cubicBezTo>
                <a:cubicBezTo>
                  <a:pt x="5512640" y="942291"/>
                  <a:pt x="5504457" y="964469"/>
                  <a:pt x="5489039" y="988426"/>
                </a:cubicBezTo>
                <a:cubicBezTo>
                  <a:pt x="5473622" y="1012382"/>
                  <a:pt x="5448123" y="1026021"/>
                  <a:pt x="5412544" y="1029342"/>
                </a:cubicBezTo>
                <a:cubicBezTo>
                  <a:pt x="5382657" y="1032662"/>
                  <a:pt x="5355973" y="1023412"/>
                  <a:pt x="5332491" y="1001590"/>
                </a:cubicBezTo>
                <a:cubicBezTo>
                  <a:pt x="5309008" y="979768"/>
                  <a:pt x="5298216" y="950593"/>
                  <a:pt x="5300114" y="914065"/>
                </a:cubicBezTo>
                <a:cubicBezTo>
                  <a:pt x="5301537" y="884653"/>
                  <a:pt x="5311855" y="860340"/>
                  <a:pt x="5331068" y="841128"/>
                </a:cubicBezTo>
                <a:cubicBezTo>
                  <a:pt x="5350280" y="821915"/>
                  <a:pt x="5375897" y="811953"/>
                  <a:pt x="5407919" y="811241"/>
                </a:cubicBezTo>
                <a:close/>
                <a:moveTo>
                  <a:pt x="2502666" y="703147"/>
                </a:moveTo>
                <a:cubicBezTo>
                  <a:pt x="2499538" y="703340"/>
                  <a:pt x="2496640" y="703910"/>
                  <a:pt x="2493971" y="704859"/>
                </a:cubicBezTo>
                <a:cubicBezTo>
                  <a:pt x="2483297" y="708654"/>
                  <a:pt x="2476300" y="715652"/>
                  <a:pt x="2472979" y="725851"/>
                </a:cubicBezTo>
                <a:cubicBezTo>
                  <a:pt x="2469659" y="736050"/>
                  <a:pt x="2470845" y="746131"/>
                  <a:pt x="2476537" y="756093"/>
                </a:cubicBezTo>
                <a:cubicBezTo>
                  <a:pt x="2477960" y="758940"/>
                  <a:pt x="2483060" y="765700"/>
                  <a:pt x="2491836" y="776373"/>
                </a:cubicBezTo>
                <a:cubicBezTo>
                  <a:pt x="2500613" y="787047"/>
                  <a:pt x="2505712" y="797840"/>
                  <a:pt x="2507135" y="808751"/>
                </a:cubicBezTo>
                <a:cubicBezTo>
                  <a:pt x="2508084" y="823931"/>
                  <a:pt x="2503340" y="836621"/>
                  <a:pt x="2492904" y="846820"/>
                </a:cubicBezTo>
                <a:cubicBezTo>
                  <a:pt x="2482467" y="857020"/>
                  <a:pt x="2478198" y="861882"/>
                  <a:pt x="2480095" y="861408"/>
                </a:cubicBezTo>
                <a:cubicBezTo>
                  <a:pt x="2506661" y="857138"/>
                  <a:pt x="2525044" y="850853"/>
                  <a:pt x="2535243" y="842551"/>
                </a:cubicBezTo>
                <a:cubicBezTo>
                  <a:pt x="2545442" y="834249"/>
                  <a:pt x="2553388" y="823575"/>
                  <a:pt x="2559081" y="810529"/>
                </a:cubicBezTo>
                <a:cubicBezTo>
                  <a:pt x="2564774" y="797484"/>
                  <a:pt x="2567383" y="783133"/>
                  <a:pt x="2566909" y="767479"/>
                </a:cubicBezTo>
                <a:cubicBezTo>
                  <a:pt x="2565011" y="738541"/>
                  <a:pt x="2555049" y="719921"/>
                  <a:pt x="2537022" y="711619"/>
                </a:cubicBezTo>
                <a:cubicBezTo>
                  <a:pt x="2523502" y="705393"/>
                  <a:pt x="2512050" y="702569"/>
                  <a:pt x="2502666" y="703147"/>
                </a:cubicBezTo>
                <a:close/>
                <a:moveTo>
                  <a:pt x="988191" y="703147"/>
                </a:moveTo>
                <a:cubicBezTo>
                  <a:pt x="985063" y="703340"/>
                  <a:pt x="982165" y="703910"/>
                  <a:pt x="979496" y="704859"/>
                </a:cubicBezTo>
                <a:cubicBezTo>
                  <a:pt x="968822" y="708654"/>
                  <a:pt x="961825" y="715652"/>
                  <a:pt x="958504" y="725851"/>
                </a:cubicBezTo>
                <a:cubicBezTo>
                  <a:pt x="955184" y="736050"/>
                  <a:pt x="956370" y="746131"/>
                  <a:pt x="962062" y="756093"/>
                </a:cubicBezTo>
                <a:cubicBezTo>
                  <a:pt x="963486" y="758940"/>
                  <a:pt x="968585" y="765700"/>
                  <a:pt x="977361" y="776373"/>
                </a:cubicBezTo>
                <a:cubicBezTo>
                  <a:pt x="986138" y="787047"/>
                  <a:pt x="991238" y="797840"/>
                  <a:pt x="992660" y="808751"/>
                </a:cubicBezTo>
                <a:cubicBezTo>
                  <a:pt x="993609" y="823931"/>
                  <a:pt x="988865" y="836621"/>
                  <a:pt x="978429" y="846820"/>
                </a:cubicBezTo>
                <a:cubicBezTo>
                  <a:pt x="967992" y="857020"/>
                  <a:pt x="963723" y="861882"/>
                  <a:pt x="965620" y="861408"/>
                </a:cubicBezTo>
                <a:cubicBezTo>
                  <a:pt x="992186" y="857138"/>
                  <a:pt x="1010569" y="850853"/>
                  <a:pt x="1020768" y="842551"/>
                </a:cubicBezTo>
                <a:cubicBezTo>
                  <a:pt x="1030968" y="834249"/>
                  <a:pt x="1038914" y="823575"/>
                  <a:pt x="1044606" y="810529"/>
                </a:cubicBezTo>
                <a:cubicBezTo>
                  <a:pt x="1050299" y="797484"/>
                  <a:pt x="1052908" y="783133"/>
                  <a:pt x="1052434" y="767479"/>
                </a:cubicBezTo>
                <a:cubicBezTo>
                  <a:pt x="1050536" y="738541"/>
                  <a:pt x="1040574" y="719921"/>
                  <a:pt x="1022547" y="711619"/>
                </a:cubicBezTo>
                <a:cubicBezTo>
                  <a:pt x="1009027" y="705393"/>
                  <a:pt x="997575" y="702569"/>
                  <a:pt x="988191" y="703147"/>
                </a:cubicBezTo>
                <a:close/>
                <a:moveTo>
                  <a:pt x="2494683" y="667501"/>
                </a:moveTo>
                <a:cubicBezTo>
                  <a:pt x="2526704" y="666789"/>
                  <a:pt x="2552558" y="677226"/>
                  <a:pt x="2572245" y="698811"/>
                </a:cubicBezTo>
                <a:cubicBezTo>
                  <a:pt x="2591933" y="720395"/>
                  <a:pt x="2601302" y="747080"/>
                  <a:pt x="2600353" y="778864"/>
                </a:cubicBezTo>
                <a:cubicBezTo>
                  <a:pt x="2599404" y="799263"/>
                  <a:pt x="2591221" y="821440"/>
                  <a:pt x="2575803" y="845397"/>
                </a:cubicBezTo>
                <a:cubicBezTo>
                  <a:pt x="2560386" y="869354"/>
                  <a:pt x="2534887" y="882993"/>
                  <a:pt x="2499308" y="886313"/>
                </a:cubicBezTo>
                <a:cubicBezTo>
                  <a:pt x="2469421" y="889634"/>
                  <a:pt x="2442737" y="880265"/>
                  <a:pt x="2419255" y="858206"/>
                </a:cubicBezTo>
                <a:cubicBezTo>
                  <a:pt x="2395772" y="836147"/>
                  <a:pt x="2384980" y="807090"/>
                  <a:pt x="2386878" y="771037"/>
                </a:cubicBezTo>
                <a:cubicBezTo>
                  <a:pt x="2387826" y="741624"/>
                  <a:pt x="2398026" y="717193"/>
                  <a:pt x="2417476" y="697743"/>
                </a:cubicBezTo>
                <a:cubicBezTo>
                  <a:pt x="2436926" y="678293"/>
                  <a:pt x="2462661" y="668213"/>
                  <a:pt x="2494683" y="667501"/>
                </a:cubicBezTo>
                <a:close/>
                <a:moveTo>
                  <a:pt x="980208" y="667501"/>
                </a:moveTo>
                <a:cubicBezTo>
                  <a:pt x="1012229" y="666789"/>
                  <a:pt x="1038083" y="677226"/>
                  <a:pt x="1057771" y="698811"/>
                </a:cubicBezTo>
                <a:cubicBezTo>
                  <a:pt x="1077458" y="720395"/>
                  <a:pt x="1086827" y="747080"/>
                  <a:pt x="1085878" y="778864"/>
                </a:cubicBezTo>
                <a:cubicBezTo>
                  <a:pt x="1084929" y="799263"/>
                  <a:pt x="1076746" y="821440"/>
                  <a:pt x="1061329" y="845397"/>
                </a:cubicBezTo>
                <a:cubicBezTo>
                  <a:pt x="1045911" y="869354"/>
                  <a:pt x="1020412" y="882993"/>
                  <a:pt x="984833" y="886313"/>
                </a:cubicBezTo>
                <a:cubicBezTo>
                  <a:pt x="954947" y="889634"/>
                  <a:pt x="928262" y="880265"/>
                  <a:pt x="904780" y="858206"/>
                </a:cubicBezTo>
                <a:cubicBezTo>
                  <a:pt x="881297" y="836147"/>
                  <a:pt x="870505" y="807090"/>
                  <a:pt x="872403" y="771037"/>
                </a:cubicBezTo>
                <a:cubicBezTo>
                  <a:pt x="873352" y="741624"/>
                  <a:pt x="883551" y="717193"/>
                  <a:pt x="903001" y="697743"/>
                </a:cubicBezTo>
                <a:cubicBezTo>
                  <a:pt x="922451" y="678293"/>
                  <a:pt x="948186" y="668213"/>
                  <a:pt x="980208" y="667501"/>
                </a:cubicBezTo>
                <a:close/>
                <a:moveTo>
                  <a:pt x="2260216" y="655048"/>
                </a:moveTo>
                <a:cubicBezTo>
                  <a:pt x="2226060" y="660267"/>
                  <a:pt x="2190006" y="667620"/>
                  <a:pt x="2152055" y="677107"/>
                </a:cubicBezTo>
                <a:lnTo>
                  <a:pt x="2159882" y="729053"/>
                </a:lnTo>
                <a:cubicBezTo>
                  <a:pt x="2192615" y="723835"/>
                  <a:pt x="2225822" y="718379"/>
                  <a:pt x="2259504" y="712687"/>
                </a:cubicBezTo>
                <a:close/>
                <a:moveTo>
                  <a:pt x="745741" y="655048"/>
                </a:moveTo>
                <a:cubicBezTo>
                  <a:pt x="711585" y="660267"/>
                  <a:pt x="675531" y="667620"/>
                  <a:pt x="637580" y="677107"/>
                </a:cubicBezTo>
                <a:lnTo>
                  <a:pt x="645407" y="729053"/>
                </a:lnTo>
                <a:cubicBezTo>
                  <a:pt x="678140" y="723835"/>
                  <a:pt x="711347" y="718379"/>
                  <a:pt x="745029" y="712687"/>
                </a:cubicBezTo>
                <a:close/>
                <a:moveTo>
                  <a:pt x="2260216" y="494230"/>
                </a:moveTo>
                <a:cubicBezTo>
                  <a:pt x="2224162" y="501346"/>
                  <a:pt x="2183364" y="510122"/>
                  <a:pt x="2137823" y="520559"/>
                </a:cubicBezTo>
                <a:lnTo>
                  <a:pt x="2141381" y="572505"/>
                </a:lnTo>
                <a:cubicBezTo>
                  <a:pt x="2180281" y="562542"/>
                  <a:pt x="2219655" y="553529"/>
                  <a:pt x="2259504" y="545464"/>
                </a:cubicBezTo>
                <a:close/>
                <a:moveTo>
                  <a:pt x="745741" y="494230"/>
                </a:moveTo>
                <a:cubicBezTo>
                  <a:pt x="709687" y="501346"/>
                  <a:pt x="668890" y="510122"/>
                  <a:pt x="623348" y="520559"/>
                </a:cubicBezTo>
                <a:lnTo>
                  <a:pt x="626906" y="572505"/>
                </a:lnTo>
                <a:cubicBezTo>
                  <a:pt x="665806" y="562542"/>
                  <a:pt x="705180" y="553529"/>
                  <a:pt x="745029" y="545464"/>
                </a:cubicBezTo>
                <a:close/>
                <a:moveTo>
                  <a:pt x="4054618" y="345509"/>
                </a:moveTo>
                <a:cubicBezTo>
                  <a:pt x="4056990" y="392948"/>
                  <a:pt x="4058887" y="434457"/>
                  <a:pt x="4060310" y="470036"/>
                </a:cubicBezTo>
                <a:cubicBezTo>
                  <a:pt x="4061734" y="505616"/>
                  <a:pt x="4062208" y="549497"/>
                  <a:pt x="4061734" y="601679"/>
                </a:cubicBezTo>
                <a:cubicBezTo>
                  <a:pt x="4061259" y="653862"/>
                  <a:pt x="4060310" y="690390"/>
                  <a:pt x="4058887" y="711263"/>
                </a:cubicBezTo>
                <a:lnTo>
                  <a:pt x="4051771" y="800212"/>
                </a:lnTo>
                <a:lnTo>
                  <a:pt x="4140720" y="808039"/>
                </a:lnTo>
                <a:cubicBezTo>
                  <a:pt x="4134078" y="845041"/>
                  <a:pt x="4130283" y="872319"/>
                  <a:pt x="4129334" y="889871"/>
                </a:cubicBezTo>
                <a:lnTo>
                  <a:pt x="4122218" y="1017245"/>
                </a:lnTo>
                <a:cubicBezTo>
                  <a:pt x="4114154" y="1058517"/>
                  <a:pt x="4114391" y="1085083"/>
                  <a:pt x="4122930" y="1096942"/>
                </a:cubicBezTo>
                <a:cubicBezTo>
                  <a:pt x="4131469" y="1108802"/>
                  <a:pt x="4141787" y="1114376"/>
                  <a:pt x="4153884" y="1113664"/>
                </a:cubicBezTo>
                <a:cubicBezTo>
                  <a:pt x="4165981" y="1112953"/>
                  <a:pt x="4175350" y="1107260"/>
                  <a:pt x="4181991" y="1096586"/>
                </a:cubicBezTo>
                <a:cubicBezTo>
                  <a:pt x="4188633" y="1085913"/>
                  <a:pt x="4193614" y="1068242"/>
                  <a:pt x="4196935" y="1043573"/>
                </a:cubicBezTo>
                <a:lnTo>
                  <a:pt x="4204762" y="979531"/>
                </a:lnTo>
                <a:lnTo>
                  <a:pt x="4391197" y="1011552"/>
                </a:lnTo>
                <a:cubicBezTo>
                  <a:pt x="4385979" y="1045708"/>
                  <a:pt x="4380524" y="1077611"/>
                  <a:pt x="4374831" y="1107260"/>
                </a:cubicBezTo>
                <a:cubicBezTo>
                  <a:pt x="4369138" y="1136910"/>
                  <a:pt x="4358583" y="1167745"/>
                  <a:pt x="4343165" y="1199766"/>
                </a:cubicBezTo>
                <a:cubicBezTo>
                  <a:pt x="4327748" y="1231788"/>
                  <a:pt x="4308416" y="1256456"/>
                  <a:pt x="4285171" y="1273771"/>
                </a:cubicBezTo>
                <a:cubicBezTo>
                  <a:pt x="4261926" y="1291086"/>
                  <a:pt x="4218994" y="1302946"/>
                  <a:pt x="4156374" y="1309350"/>
                </a:cubicBezTo>
                <a:cubicBezTo>
                  <a:pt x="4093755" y="1315754"/>
                  <a:pt x="4047976" y="1312434"/>
                  <a:pt x="4019038" y="1299388"/>
                </a:cubicBezTo>
                <a:cubicBezTo>
                  <a:pt x="3990101" y="1286342"/>
                  <a:pt x="3971244" y="1270332"/>
                  <a:pt x="3962468" y="1251356"/>
                </a:cubicBezTo>
                <a:cubicBezTo>
                  <a:pt x="3953691" y="1232380"/>
                  <a:pt x="3948354" y="1213168"/>
                  <a:pt x="3946457" y="1193718"/>
                </a:cubicBezTo>
                <a:cubicBezTo>
                  <a:pt x="3944560" y="1174268"/>
                  <a:pt x="3944560" y="1148176"/>
                  <a:pt x="3946457" y="1115443"/>
                </a:cubicBezTo>
                <a:lnTo>
                  <a:pt x="3949303" y="1056382"/>
                </a:lnTo>
                <a:cubicBezTo>
                  <a:pt x="3925584" y="1098603"/>
                  <a:pt x="3904711" y="1129912"/>
                  <a:pt x="3886684" y="1150311"/>
                </a:cubicBezTo>
                <a:cubicBezTo>
                  <a:pt x="3868657" y="1170710"/>
                  <a:pt x="3835687" y="1196090"/>
                  <a:pt x="3787774" y="1226451"/>
                </a:cubicBezTo>
                <a:cubicBezTo>
                  <a:pt x="3739860" y="1256812"/>
                  <a:pt x="3692184" y="1278633"/>
                  <a:pt x="3644745" y="1291916"/>
                </a:cubicBezTo>
                <a:lnTo>
                  <a:pt x="3536584" y="1325361"/>
                </a:lnTo>
                <a:lnTo>
                  <a:pt x="3438386" y="1141060"/>
                </a:lnTo>
                <a:cubicBezTo>
                  <a:pt x="3496735" y="1127303"/>
                  <a:pt x="3561371" y="1109514"/>
                  <a:pt x="3632292" y="1087692"/>
                </a:cubicBezTo>
                <a:cubicBezTo>
                  <a:pt x="3703214" y="1065870"/>
                  <a:pt x="3755278" y="1030883"/>
                  <a:pt x="3788485" y="982733"/>
                </a:cubicBezTo>
                <a:cubicBezTo>
                  <a:pt x="3821692" y="934582"/>
                  <a:pt x="3845649" y="885720"/>
                  <a:pt x="3860355" y="836147"/>
                </a:cubicBezTo>
                <a:cubicBezTo>
                  <a:pt x="3875061" y="786573"/>
                  <a:pt x="3882296" y="730358"/>
                  <a:pt x="3882058" y="667501"/>
                </a:cubicBezTo>
                <a:cubicBezTo>
                  <a:pt x="3881821" y="604644"/>
                  <a:pt x="3880991" y="547125"/>
                  <a:pt x="3879568" y="494942"/>
                </a:cubicBezTo>
                <a:lnTo>
                  <a:pt x="3876010" y="393897"/>
                </a:lnTo>
                <a:close/>
                <a:moveTo>
                  <a:pt x="2201421" y="311486"/>
                </a:moveTo>
                <a:cubicBezTo>
                  <a:pt x="2186300" y="313888"/>
                  <a:pt x="2169845" y="325229"/>
                  <a:pt x="2152055" y="345509"/>
                </a:cubicBezTo>
                <a:lnTo>
                  <a:pt x="2144939" y="401724"/>
                </a:lnTo>
                <a:cubicBezTo>
                  <a:pt x="2180993" y="391288"/>
                  <a:pt x="2215860" y="383697"/>
                  <a:pt x="2249542" y="378954"/>
                </a:cubicBezTo>
                <a:cubicBezTo>
                  <a:pt x="2250016" y="362350"/>
                  <a:pt x="2248000" y="348000"/>
                  <a:pt x="2243494" y="335903"/>
                </a:cubicBezTo>
                <a:cubicBezTo>
                  <a:pt x="2238987" y="323806"/>
                  <a:pt x="2229855" y="315860"/>
                  <a:pt x="2216098" y="312065"/>
                </a:cubicBezTo>
                <a:cubicBezTo>
                  <a:pt x="2211354" y="310879"/>
                  <a:pt x="2206461" y="310686"/>
                  <a:pt x="2201421" y="311486"/>
                </a:cubicBezTo>
                <a:close/>
                <a:moveTo>
                  <a:pt x="686946" y="311486"/>
                </a:moveTo>
                <a:cubicBezTo>
                  <a:pt x="671825" y="313888"/>
                  <a:pt x="655370" y="325229"/>
                  <a:pt x="637580" y="345509"/>
                </a:cubicBezTo>
                <a:lnTo>
                  <a:pt x="630464" y="401724"/>
                </a:lnTo>
                <a:cubicBezTo>
                  <a:pt x="666518" y="391288"/>
                  <a:pt x="701385" y="383697"/>
                  <a:pt x="735067" y="378954"/>
                </a:cubicBezTo>
                <a:cubicBezTo>
                  <a:pt x="735541" y="362350"/>
                  <a:pt x="733525" y="348000"/>
                  <a:pt x="729018" y="335903"/>
                </a:cubicBezTo>
                <a:cubicBezTo>
                  <a:pt x="724512" y="323806"/>
                  <a:pt x="715380" y="315860"/>
                  <a:pt x="701622" y="312065"/>
                </a:cubicBezTo>
                <a:cubicBezTo>
                  <a:pt x="696879" y="310879"/>
                  <a:pt x="691986" y="310686"/>
                  <a:pt x="686946" y="311486"/>
                </a:cubicBezTo>
                <a:close/>
                <a:moveTo>
                  <a:pt x="2038201" y="155516"/>
                </a:moveTo>
                <a:lnTo>
                  <a:pt x="2093705" y="189672"/>
                </a:lnTo>
                <a:cubicBezTo>
                  <a:pt x="2102244" y="202006"/>
                  <a:pt x="2114578" y="216594"/>
                  <a:pt x="2130707" y="233434"/>
                </a:cubicBezTo>
                <a:cubicBezTo>
                  <a:pt x="2146837" y="250275"/>
                  <a:pt x="2171742" y="258577"/>
                  <a:pt x="2205424" y="258340"/>
                </a:cubicBezTo>
                <a:cubicBezTo>
                  <a:pt x="2239106" y="258103"/>
                  <a:pt x="2266264" y="252410"/>
                  <a:pt x="2286900" y="241262"/>
                </a:cubicBezTo>
                <a:cubicBezTo>
                  <a:pt x="2307536" y="230114"/>
                  <a:pt x="2319752" y="221219"/>
                  <a:pt x="2323547" y="214577"/>
                </a:cubicBezTo>
                <a:lnTo>
                  <a:pt x="2348452" y="176864"/>
                </a:lnTo>
                <a:lnTo>
                  <a:pt x="2349875" y="175440"/>
                </a:lnTo>
                <a:cubicBezTo>
                  <a:pt x="2356517" y="181607"/>
                  <a:pt x="2365649" y="190977"/>
                  <a:pt x="2377271" y="203548"/>
                </a:cubicBezTo>
                <a:cubicBezTo>
                  <a:pt x="2388894" y="216119"/>
                  <a:pt x="2397907" y="238416"/>
                  <a:pt x="2404311" y="270437"/>
                </a:cubicBezTo>
                <a:cubicBezTo>
                  <a:pt x="2410716" y="302458"/>
                  <a:pt x="2414748" y="335073"/>
                  <a:pt x="2416408" y="368280"/>
                </a:cubicBezTo>
                <a:cubicBezTo>
                  <a:pt x="2418069" y="401487"/>
                  <a:pt x="2419136" y="434932"/>
                  <a:pt x="2419611" y="468613"/>
                </a:cubicBezTo>
                <a:lnTo>
                  <a:pt x="2419611" y="615200"/>
                </a:lnTo>
                <a:lnTo>
                  <a:pt x="2419611" y="648644"/>
                </a:lnTo>
                <a:cubicBezTo>
                  <a:pt x="2406802" y="656709"/>
                  <a:pt x="2396603" y="663825"/>
                  <a:pt x="2389012" y="669992"/>
                </a:cubicBezTo>
                <a:cubicBezTo>
                  <a:pt x="2381422" y="676159"/>
                  <a:pt x="2372290" y="687425"/>
                  <a:pt x="2361616" y="703792"/>
                </a:cubicBezTo>
                <a:cubicBezTo>
                  <a:pt x="2350943" y="720158"/>
                  <a:pt x="2345487" y="742455"/>
                  <a:pt x="2345250" y="770681"/>
                </a:cubicBezTo>
                <a:cubicBezTo>
                  <a:pt x="2345013" y="798907"/>
                  <a:pt x="2350943" y="823575"/>
                  <a:pt x="2363040" y="844686"/>
                </a:cubicBezTo>
                <a:cubicBezTo>
                  <a:pt x="2375137" y="865796"/>
                  <a:pt x="2392096" y="884416"/>
                  <a:pt x="2413918" y="900545"/>
                </a:cubicBezTo>
                <a:cubicBezTo>
                  <a:pt x="2412969" y="927585"/>
                  <a:pt x="2412139" y="955574"/>
                  <a:pt x="2411427" y="984512"/>
                </a:cubicBezTo>
                <a:cubicBezTo>
                  <a:pt x="2410716" y="1013450"/>
                  <a:pt x="2405023" y="1058279"/>
                  <a:pt x="2394349" y="1119001"/>
                </a:cubicBezTo>
                <a:cubicBezTo>
                  <a:pt x="2383676" y="1179723"/>
                  <a:pt x="2359600" y="1222181"/>
                  <a:pt x="2322123" y="1246375"/>
                </a:cubicBezTo>
                <a:lnTo>
                  <a:pt x="2234599" y="1313264"/>
                </a:lnTo>
                <a:lnTo>
                  <a:pt x="2143516" y="1167389"/>
                </a:lnTo>
                <a:cubicBezTo>
                  <a:pt x="2181467" y="1144144"/>
                  <a:pt x="2206728" y="1120662"/>
                  <a:pt x="2219300" y="1096942"/>
                </a:cubicBezTo>
                <a:cubicBezTo>
                  <a:pt x="2231871" y="1073223"/>
                  <a:pt x="2239817" y="1048792"/>
                  <a:pt x="2243138" y="1023649"/>
                </a:cubicBezTo>
                <a:lnTo>
                  <a:pt x="2250254" y="975261"/>
                </a:lnTo>
                <a:cubicBezTo>
                  <a:pt x="2217046" y="1005148"/>
                  <a:pt x="2189532" y="1030409"/>
                  <a:pt x="2167710" y="1051045"/>
                </a:cubicBezTo>
                <a:cubicBezTo>
                  <a:pt x="2145888" y="1071681"/>
                  <a:pt x="2098923" y="1119476"/>
                  <a:pt x="2026816" y="1194429"/>
                </a:cubicBezTo>
                <a:lnTo>
                  <a:pt x="1954234" y="1105481"/>
                </a:lnTo>
                <a:cubicBezTo>
                  <a:pt x="1889243" y="1154818"/>
                  <a:pt x="1842753" y="1188262"/>
                  <a:pt x="1814764" y="1205815"/>
                </a:cubicBezTo>
                <a:cubicBezTo>
                  <a:pt x="1786775" y="1223367"/>
                  <a:pt x="1753805" y="1229297"/>
                  <a:pt x="1715854" y="1223604"/>
                </a:cubicBezTo>
                <a:cubicBezTo>
                  <a:pt x="1685967" y="1219335"/>
                  <a:pt x="1662248" y="1207119"/>
                  <a:pt x="1644695" y="1186958"/>
                </a:cubicBezTo>
                <a:cubicBezTo>
                  <a:pt x="1627143" y="1166796"/>
                  <a:pt x="1617299" y="1140467"/>
                  <a:pt x="1615164" y="1107972"/>
                </a:cubicBezTo>
                <a:cubicBezTo>
                  <a:pt x="1613030" y="1075476"/>
                  <a:pt x="1619315" y="1026258"/>
                  <a:pt x="1634021" y="960318"/>
                </a:cubicBezTo>
                <a:lnTo>
                  <a:pt x="1683833" y="737592"/>
                </a:lnTo>
                <a:lnTo>
                  <a:pt x="1700199" y="646509"/>
                </a:lnTo>
                <a:cubicBezTo>
                  <a:pt x="1708263" y="609507"/>
                  <a:pt x="1712533" y="582585"/>
                  <a:pt x="1713007" y="565744"/>
                </a:cubicBezTo>
                <a:cubicBezTo>
                  <a:pt x="1713482" y="548904"/>
                  <a:pt x="1710161" y="538704"/>
                  <a:pt x="1703045" y="535146"/>
                </a:cubicBezTo>
                <a:cubicBezTo>
                  <a:pt x="1695929" y="531588"/>
                  <a:pt x="1684070" y="533605"/>
                  <a:pt x="1667466" y="541195"/>
                </a:cubicBezTo>
                <a:cubicBezTo>
                  <a:pt x="1643747" y="552106"/>
                  <a:pt x="1611962" y="571319"/>
                  <a:pt x="1572114" y="598833"/>
                </a:cubicBezTo>
                <a:lnTo>
                  <a:pt x="1514475" y="433034"/>
                </a:lnTo>
                <a:cubicBezTo>
                  <a:pt x="1598917" y="389865"/>
                  <a:pt x="1656318" y="365196"/>
                  <a:pt x="1686679" y="359029"/>
                </a:cubicBezTo>
                <a:cubicBezTo>
                  <a:pt x="1717040" y="352862"/>
                  <a:pt x="1746689" y="351913"/>
                  <a:pt x="1775627" y="356183"/>
                </a:cubicBezTo>
                <a:cubicBezTo>
                  <a:pt x="1815475" y="362350"/>
                  <a:pt x="1845836" y="376582"/>
                  <a:pt x="1866709" y="398878"/>
                </a:cubicBezTo>
                <a:cubicBezTo>
                  <a:pt x="1887583" y="421174"/>
                  <a:pt x="1898138" y="447028"/>
                  <a:pt x="1898375" y="476441"/>
                </a:cubicBezTo>
                <a:cubicBezTo>
                  <a:pt x="1898612" y="505853"/>
                  <a:pt x="1895410" y="536925"/>
                  <a:pt x="1888769" y="569658"/>
                </a:cubicBezTo>
                <a:cubicBezTo>
                  <a:pt x="1877858" y="622790"/>
                  <a:pt x="1866828" y="675091"/>
                  <a:pt x="1855680" y="726563"/>
                </a:cubicBezTo>
                <a:cubicBezTo>
                  <a:pt x="1844532" y="778034"/>
                  <a:pt x="1834688" y="826659"/>
                  <a:pt x="1826149" y="872437"/>
                </a:cubicBezTo>
                <a:cubicBezTo>
                  <a:pt x="1817610" y="918216"/>
                  <a:pt x="1811562" y="949170"/>
                  <a:pt x="1808004" y="965299"/>
                </a:cubicBezTo>
                <a:cubicBezTo>
                  <a:pt x="1804446" y="981428"/>
                  <a:pt x="1805039" y="991391"/>
                  <a:pt x="1809783" y="995186"/>
                </a:cubicBezTo>
                <a:cubicBezTo>
                  <a:pt x="1814527" y="998981"/>
                  <a:pt x="1823303" y="998744"/>
                  <a:pt x="1836111" y="994474"/>
                </a:cubicBezTo>
                <a:cubicBezTo>
                  <a:pt x="1854613" y="989256"/>
                  <a:pt x="1871454" y="975024"/>
                  <a:pt x="1886634" y="951779"/>
                </a:cubicBezTo>
                <a:lnTo>
                  <a:pt x="1915809" y="908372"/>
                </a:lnTo>
                <a:lnTo>
                  <a:pt x="1977717" y="1009417"/>
                </a:lnTo>
                <a:cubicBezTo>
                  <a:pt x="1998590" y="994237"/>
                  <a:pt x="2014008" y="982377"/>
                  <a:pt x="2023970" y="973838"/>
                </a:cubicBezTo>
                <a:lnTo>
                  <a:pt x="2073781" y="928297"/>
                </a:lnTo>
                <a:lnTo>
                  <a:pt x="2146362" y="866389"/>
                </a:lnTo>
                <a:cubicBezTo>
                  <a:pt x="2041522" y="888685"/>
                  <a:pt x="1982698" y="901257"/>
                  <a:pt x="1969889" y="904103"/>
                </a:cubicBezTo>
                <a:lnTo>
                  <a:pt x="1944272" y="911219"/>
                </a:lnTo>
                <a:lnTo>
                  <a:pt x="1918655" y="766767"/>
                </a:lnTo>
                <a:lnTo>
                  <a:pt x="2009738" y="750401"/>
                </a:lnTo>
                <a:cubicBezTo>
                  <a:pt x="2001673" y="719565"/>
                  <a:pt x="1993609" y="686477"/>
                  <a:pt x="1985544" y="651135"/>
                </a:cubicBezTo>
                <a:cubicBezTo>
                  <a:pt x="1977480" y="615793"/>
                  <a:pt x="1972973" y="582822"/>
                  <a:pt x="1972024" y="552224"/>
                </a:cubicBezTo>
                <a:cubicBezTo>
                  <a:pt x="1971075" y="521626"/>
                  <a:pt x="1972380" y="479050"/>
                  <a:pt x="1975938" y="424495"/>
                </a:cubicBezTo>
                <a:cubicBezTo>
                  <a:pt x="1979496" y="369940"/>
                  <a:pt x="1984714" y="326296"/>
                  <a:pt x="1991592" y="293563"/>
                </a:cubicBezTo>
                <a:cubicBezTo>
                  <a:pt x="1998471" y="260830"/>
                  <a:pt x="2004045" y="239720"/>
                  <a:pt x="2008315" y="230232"/>
                </a:cubicBezTo>
                <a:close/>
                <a:moveTo>
                  <a:pt x="523726" y="155516"/>
                </a:moveTo>
                <a:lnTo>
                  <a:pt x="579230" y="189672"/>
                </a:lnTo>
                <a:cubicBezTo>
                  <a:pt x="587769" y="202006"/>
                  <a:pt x="600103" y="216594"/>
                  <a:pt x="616232" y="233434"/>
                </a:cubicBezTo>
                <a:cubicBezTo>
                  <a:pt x="632362" y="250275"/>
                  <a:pt x="657267" y="258577"/>
                  <a:pt x="690949" y="258340"/>
                </a:cubicBezTo>
                <a:cubicBezTo>
                  <a:pt x="724630" y="258103"/>
                  <a:pt x="751789" y="252410"/>
                  <a:pt x="772425" y="241262"/>
                </a:cubicBezTo>
                <a:cubicBezTo>
                  <a:pt x="793061" y="230114"/>
                  <a:pt x="805277" y="221219"/>
                  <a:pt x="809072" y="214577"/>
                </a:cubicBezTo>
                <a:lnTo>
                  <a:pt x="833977" y="176864"/>
                </a:lnTo>
                <a:lnTo>
                  <a:pt x="835401" y="175440"/>
                </a:lnTo>
                <a:cubicBezTo>
                  <a:pt x="842042" y="181607"/>
                  <a:pt x="851174" y="190977"/>
                  <a:pt x="862796" y="203548"/>
                </a:cubicBezTo>
                <a:cubicBezTo>
                  <a:pt x="874419" y="216119"/>
                  <a:pt x="883432" y="238416"/>
                  <a:pt x="889836" y="270437"/>
                </a:cubicBezTo>
                <a:cubicBezTo>
                  <a:pt x="896241" y="302458"/>
                  <a:pt x="900273" y="335073"/>
                  <a:pt x="901934" y="368280"/>
                </a:cubicBezTo>
                <a:cubicBezTo>
                  <a:pt x="903594" y="401487"/>
                  <a:pt x="904661" y="434932"/>
                  <a:pt x="905136" y="468613"/>
                </a:cubicBezTo>
                <a:lnTo>
                  <a:pt x="905136" y="615200"/>
                </a:lnTo>
                <a:lnTo>
                  <a:pt x="905136" y="648644"/>
                </a:lnTo>
                <a:cubicBezTo>
                  <a:pt x="892327" y="656709"/>
                  <a:pt x="882128" y="663825"/>
                  <a:pt x="874537" y="669992"/>
                </a:cubicBezTo>
                <a:cubicBezTo>
                  <a:pt x="866947" y="676159"/>
                  <a:pt x="857815" y="687425"/>
                  <a:pt x="847142" y="703792"/>
                </a:cubicBezTo>
                <a:cubicBezTo>
                  <a:pt x="836468" y="720158"/>
                  <a:pt x="831012" y="742455"/>
                  <a:pt x="830775" y="770681"/>
                </a:cubicBezTo>
                <a:cubicBezTo>
                  <a:pt x="830538" y="798907"/>
                  <a:pt x="836468" y="823575"/>
                  <a:pt x="848565" y="844686"/>
                </a:cubicBezTo>
                <a:cubicBezTo>
                  <a:pt x="860662" y="865796"/>
                  <a:pt x="877621" y="884416"/>
                  <a:pt x="899443" y="900545"/>
                </a:cubicBezTo>
                <a:cubicBezTo>
                  <a:pt x="898494" y="927585"/>
                  <a:pt x="897664" y="955574"/>
                  <a:pt x="896953" y="984512"/>
                </a:cubicBezTo>
                <a:cubicBezTo>
                  <a:pt x="896241" y="1013450"/>
                  <a:pt x="890548" y="1058279"/>
                  <a:pt x="879875" y="1119001"/>
                </a:cubicBezTo>
                <a:cubicBezTo>
                  <a:pt x="869201" y="1179723"/>
                  <a:pt x="845125" y="1222181"/>
                  <a:pt x="807649" y="1246375"/>
                </a:cubicBezTo>
                <a:lnTo>
                  <a:pt x="720124" y="1313264"/>
                </a:lnTo>
                <a:lnTo>
                  <a:pt x="629041" y="1167389"/>
                </a:lnTo>
                <a:cubicBezTo>
                  <a:pt x="666992" y="1144144"/>
                  <a:pt x="692253" y="1120662"/>
                  <a:pt x="704825" y="1096942"/>
                </a:cubicBezTo>
                <a:cubicBezTo>
                  <a:pt x="717396" y="1073223"/>
                  <a:pt x="725342" y="1048792"/>
                  <a:pt x="728663" y="1023649"/>
                </a:cubicBezTo>
                <a:lnTo>
                  <a:pt x="735779" y="975261"/>
                </a:lnTo>
                <a:cubicBezTo>
                  <a:pt x="702571" y="1005148"/>
                  <a:pt x="675057" y="1030409"/>
                  <a:pt x="653235" y="1051045"/>
                </a:cubicBezTo>
                <a:cubicBezTo>
                  <a:pt x="631413" y="1071681"/>
                  <a:pt x="584448" y="1119476"/>
                  <a:pt x="512341" y="1194429"/>
                </a:cubicBezTo>
                <a:lnTo>
                  <a:pt x="439760" y="1105481"/>
                </a:lnTo>
                <a:cubicBezTo>
                  <a:pt x="374768" y="1154818"/>
                  <a:pt x="328278" y="1188262"/>
                  <a:pt x="300289" y="1205815"/>
                </a:cubicBezTo>
                <a:cubicBezTo>
                  <a:pt x="272300" y="1223367"/>
                  <a:pt x="239330" y="1229297"/>
                  <a:pt x="201379" y="1223604"/>
                </a:cubicBezTo>
                <a:cubicBezTo>
                  <a:pt x="171492" y="1219335"/>
                  <a:pt x="147773" y="1207119"/>
                  <a:pt x="130220" y="1186958"/>
                </a:cubicBezTo>
                <a:cubicBezTo>
                  <a:pt x="112668" y="1166796"/>
                  <a:pt x="102824" y="1140467"/>
                  <a:pt x="100689" y="1107972"/>
                </a:cubicBezTo>
                <a:cubicBezTo>
                  <a:pt x="98555" y="1075476"/>
                  <a:pt x="104840" y="1026258"/>
                  <a:pt x="119546" y="960318"/>
                </a:cubicBezTo>
                <a:lnTo>
                  <a:pt x="169357" y="737592"/>
                </a:lnTo>
                <a:lnTo>
                  <a:pt x="185724" y="646509"/>
                </a:lnTo>
                <a:cubicBezTo>
                  <a:pt x="193788" y="609507"/>
                  <a:pt x="198058" y="582585"/>
                  <a:pt x="198532" y="565744"/>
                </a:cubicBezTo>
                <a:cubicBezTo>
                  <a:pt x="199007" y="548904"/>
                  <a:pt x="195686" y="538704"/>
                  <a:pt x="188570" y="535146"/>
                </a:cubicBezTo>
                <a:cubicBezTo>
                  <a:pt x="181454" y="531588"/>
                  <a:pt x="169595" y="533605"/>
                  <a:pt x="152991" y="541195"/>
                </a:cubicBezTo>
                <a:cubicBezTo>
                  <a:pt x="129271" y="552106"/>
                  <a:pt x="97487" y="571319"/>
                  <a:pt x="57639" y="598833"/>
                </a:cubicBezTo>
                <a:lnTo>
                  <a:pt x="0" y="433034"/>
                </a:lnTo>
                <a:cubicBezTo>
                  <a:pt x="84442" y="389865"/>
                  <a:pt x="141843" y="365196"/>
                  <a:pt x="172204" y="359029"/>
                </a:cubicBezTo>
                <a:cubicBezTo>
                  <a:pt x="202564" y="352862"/>
                  <a:pt x="232214" y="351913"/>
                  <a:pt x="261152" y="356183"/>
                </a:cubicBezTo>
                <a:cubicBezTo>
                  <a:pt x="301001" y="362350"/>
                  <a:pt x="331361" y="376582"/>
                  <a:pt x="352235" y="398878"/>
                </a:cubicBezTo>
                <a:cubicBezTo>
                  <a:pt x="373108" y="421174"/>
                  <a:pt x="383663" y="447028"/>
                  <a:pt x="383900" y="476441"/>
                </a:cubicBezTo>
                <a:cubicBezTo>
                  <a:pt x="384137" y="505853"/>
                  <a:pt x="380935" y="536925"/>
                  <a:pt x="374294" y="569658"/>
                </a:cubicBezTo>
                <a:cubicBezTo>
                  <a:pt x="363383" y="622790"/>
                  <a:pt x="352353" y="675091"/>
                  <a:pt x="341205" y="726563"/>
                </a:cubicBezTo>
                <a:cubicBezTo>
                  <a:pt x="330057" y="778034"/>
                  <a:pt x="320213" y="826659"/>
                  <a:pt x="311674" y="872437"/>
                </a:cubicBezTo>
                <a:cubicBezTo>
                  <a:pt x="303135" y="918216"/>
                  <a:pt x="297087" y="949170"/>
                  <a:pt x="293529" y="965299"/>
                </a:cubicBezTo>
                <a:cubicBezTo>
                  <a:pt x="289971" y="981428"/>
                  <a:pt x="290564" y="991391"/>
                  <a:pt x="295308" y="995186"/>
                </a:cubicBezTo>
                <a:cubicBezTo>
                  <a:pt x="300052" y="998981"/>
                  <a:pt x="308828" y="998744"/>
                  <a:pt x="321636" y="994474"/>
                </a:cubicBezTo>
                <a:cubicBezTo>
                  <a:pt x="340137" y="989256"/>
                  <a:pt x="356979" y="975024"/>
                  <a:pt x="372159" y="951779"/>
                </a:cubicBezTo>
                <a:lnTo>
                  <a:pt x="401334" y="908372"/>
                </a:lnTo>
                <a:lnTo>
                  <a:pt x="463242" y="1009417"/>
                </a:lnTo>
                <a:cubicBezTo>
                  <a:pt x="484115" y="994237"/>
                  <a:pt x="499533" y="982377"/>
                  <a:pt x="509495" y="973838"/>
                </a:cubicBezTo>
                <a:lnTo>
                  <a:pt x="559306" y="928297"/>
                </a:lnTo>
                <a:lnTo>
                  <a:pt x="631887" y="866389"/>
                </a:lnTo>
                <a:cubicBezTo>
                  <a:pt x="527047" y="888685"/>
                  <a:pt x="468223" y="901257"/>
                  <a:pt x="455414" y="904103"/>
                </a:cubicBezTo>
                <a:lnTo>
                  <a:pt x="429797" y="911219"/>
                </a:lnTo>
                <a:lnTo>
                  <a:pt x="404180" y="766767"/>
                </a:lnTo>
                <a:lnTo>
                  <a:pt x="495263" y="750401"/>
                </a:lnTo>
                <a:cubicBezTo>
                  <a:pt x="487198" y="719565"/>
                  <a:pt x="479134" y="686477"/>
                  <a:pt x="471069" y="651135"/>
                </a:cubicBezTo>
                <a:cubicBezTo>
                  <a:pt x="463004" y="615793"/>
                  <a:pt x="458498" y="582822"/>
                  <a:pt x="457549" y="552224"/>
                </a:cubicBezTo>
                <a:cubicBezTo>
                  <a:pt x="456600" y="521626"/>
                  <a:pt x="457905" y="479050"/>
                  <a:pt x="461463" y="424495"/>
                </a:cubicBezTo>
                <a:cubicBezTo>
                  <a:pt x="465021" y="369940"/>
                  <a:pt x="470239" y="326296"/>
                  <a:pt x="477118" y="293563"/>
                </a:cubicBezTo>
                <a:cubicBezTo>
                  <a:pt x="483996" y="260830"/>
                  <a:pt x="489570" y="239720"/>
                  <a:pt x="493840" y="230232"/>
                </a:cubicBezTo>
                <a:close/>
                <a:moveTo>
                  <a:pt x="3416682" y="76886"/>
                </a:moveTo>
                <a:cubicBezTo>
                  <a:pt x="3479064" y="76649"/>
                  <a:pt x="3525436" y="93015"/>
                  <a:pt x="3555797" y="125985"/>
                </a:cubicBezTo>
                <a:cubicBezTo>
                  <a:pt x="3586158" y="158955"/>
                  <a:pt x="3601575" y="196788"/>
                  <a:pt x="3602050" y="239483"/>
                </a:cubicBezTo>
                <a:cubicBezTo>
                  <a:pt x="3602524" y="282178"/>
                  <a:pt x="3598136" y="331989"/>
                  <a:pt x="3588886" y="388916"/>
                </a:cubicBezTo>
                <a:cubicBezTo>
                  <a:pt x="3579635" y="445842"/>
                  <a:pt x="3572163" y="489605"/>
                  <a:pt x="3566471" y="520203"/>
                </a:cubicBezTo>
                <a:cubicBezTo>
                  <a:pt x="3560778" y="550801"/>
                  <a:pt x="3555085" y="578434"/>
                  <a:pt x="3549393" y="603103"/>
                </a:cubicBezTo>
                <a:lnTo>
                  <a:pt x="3523776" y="709840"/>
                </a:lnTo>
                <a:cubicBezTo>
                  <a:pt x="3587344" y="797128"/>
                  <a:pt x="3629565" y="857375"/>
                  <a:pt x="3650438" y="890583"/>
                </a:cubicBezTo>
                <a:lnTo>
                  <a:pt x="3690998" y="956049"/>
                </a:lnTo>
                <a:lnTo>
                  <a:pt x="3534449" y="1072748"/>
                </a:lnTo>
                <a:cubicBezTo>
                  <a:pt x="3505986" y="1027207"/>
                  <a:pt x="3488433" y="999692"/>
                  <a:pt x="3481792" y="990205"/>
                </a:cubicBezTo>
                <a:lnTo>
                  <a:pt x="3429135" y="916911"/>
                </a:lnTo>
                <a:cubicBezTo>
                  <a:pt x="3407787" y="955811"/>
                  <a:pt x="3386677" y="993170"/>
                  <a:pt x="3365804" y="1028986"/>
                </a:cubicBezTo>
                <a:cubicBezTo>
                  <a:pt x="3344931" y="1064802"/>
                  <a:pt x="3309352" y="1116155"/>
                  <a:pt x="3259066" y="1183044"/>
                </a:cubicBezTo>
                <a:lnTo>
                  <a:pt x="3106076" y="1042862"/>
                </a:lnTo>
                <a:cubicBezTo>
                  <a:pt x="3160630" y="972178"/>
                  <a:pt x="3197514" y="922841"/>
                  <a:pt x="3216727" y="894852"/>
                </a:cubicBezTo>
                <a:cubicBezTo>
                  <a:pt x="3235940" y="866863"/>
                  <a:pt x="3253610" y="835316"/>
                  <a:pt x="3269740" y="800212"/>
                </a:cubicBezTo>
                <a:lnTo>
                  <a:pt x="3298203" y="739727"/>
                </a:lnTo>
                <a:cubicBezTo>
                  <a:pt x="3242225" y="672364"/>
                  <a:pt x="3208425" y="631803"/>
                  <a:pt x="3196803" y="618046"/>
                </a:cubicBezTo>
                <a:cubicBezTo>
                  <a:pt x="3185180" y="604289"/>
                  <a:pt x="3149245" y="564914"/>
                  <a:pt x="3088998" y="499923"/>
                </a:cubicBezTo>
                <a:lnTo>
                  <a:pt x="3227045" y="365433"/>
                </a:lnTo>
                <a:cubicBezTo>
                  <a:pt x="3240328" y="380614"/>
                  <a:pt x="3259896" y="402199"/>
                  <a:pt x="3285751" y="430188"/>
                </a:cubicBezTo>
                <a:cubicBezTo>
                  <a:pt x="3311605" y="458177"/>
                  <a:pt x="3340661" y="491621"/>
                  <a:pt x="3372920" y="530521"/>
                </a:cubicBezTo>
                <a:cubicBezTo>
                  <a:pt x="3381459" y="493993"/>
                  <a:pt x="3388337" y="464699"/>
                  <a:pt x="3393556" y="442640"/>
                </a:cubicBezTo>
                <a:cubicBezTo>
                  <a:pt x="3398774" y="420581"/>
                  <a:pt x="3403874" y="397929"/>
                  <a:pt x="3408855" y="374684"/>
                </a:cubicBezTo>
                <a:cubicBezTo>
                  <a:pt x="3413836" y="351439"/>
                  <a:pt x="3414784" y="331159"/>
                  <a:pt x="3411701" y="313844"/>
                </a:cubicBezTo>
                <a:cubicBezTo>
                  <a:pt x="3408618" y="296528"/>
                  <a:pt x="3403162" y="284431"/>
                  <a:pt x="3395335" y="277553"/>
                </a:cubicBezTo>
                <a:cubicBezTo>
                  <a:pt x="3387507" y="270674"/>
                  <a:pt x="3372445" y="267946"/>
                  <a:pt x="3350149" y="269370"/>
                </a:cubicBezTo>
                <a:cubicBezTo>
                  <a:pt x="3327853" y="270793"/>
                  <a:pt x="3296780" y="283364"/>
                  <a:pt x="3256932" y="307084"/>
                </a:cubicBezTo>
                <a:lnTo>
                  <a:pt x="3142366" y="375396"/>
                </a:lnTo>
                <a:lnTo>
                  <a:pt x="3083305" y="200346"/>
                </a:lnTo>
                <a:cubicBezTo>
                  <a:pt x="3145924" y="162869"/>
                  <a:pt x="3201547" y="132982"/>
                  <a:pt x="3250171" y="110686"/>
                </a:cubicBezTo>
                <a:cubicBezTo>
                  <a:pt x="3298796" y="88390"/>
                  <a:pt x="3354300" y="77123"/>
                  <a:pt x="3416682" y="76886"/>
                </a:cubicBezTo>
                <a:close/>
                <a:moveTo>
                  <a:pt x="1750766" y="56606"/>
                </a:moveTo>
                <a:cubicBezTo>
                  <a:pt x="1746585" y="56369"/>
                  <a:pt x="1742538" y="56843"/>
                  <a:pt x="1738624" y="58029"/>
                </a:cubicBezTo>
                <a:cubicBezTo>
                  <a:pt x="1722970" y="62773"/>
                  <a:pt x="1714193" y="70126"/>
                  <a:pt x="1712296" y="80088"/>
                </a:cubicBezTo>
                <a:cubicBezTo>
                  <a:pt x="1710398" y="90050"/>
                  <a:pt x="1711347" y="99064"/>
                  <a:pt x="1715142" y="107128"/>
                </a:cubicBezTo>
                <a:cubicBezTo>
                  <a:pt x="1717989" y="114718"/>
                  <a:pt x="1723918" y="123495"/>
                  <a:pt x="1732932" y="133457"/>
                </a:cubicBezTo>
                <a:cubicBezTo>
                  <a:pt x="1741945" y="143419"/>
                  <a:pt x="1748231" y="151365"/>
                  <a:pt x="1751789" y="157295"/>
                </a:cubicBezTo>
                <a:cubicBezTo>
                  <a:pt x="1755347" y="163225"/>
                  <a:pt x="1756889" y="172831"/>
                  <a:pt x="1756414" y="186114"/>
                </a:cubicBezTo>
                <a:cubicBezTo>
                  <a:pt x="1755465" y="203667"/>
                  <a:pt x="1749417" y="216831"/>
                  <a:pt x="1738269" y="225607"/>
                </a:cubicBezTo>
                <a:cubicBezTo>
                  <a:pt x="1727120" y="234383"/>
                  <a:pt x="1723207" y="238534"/>
                  <a:pt x="1726528" y="238060"/>
                </a:cubicBezTo>
                <a:cubicBezTo>
                  <a:pt x="1741708" y="236162"/>
                  <a:pt x="1752975" y="233790"/>
                  <a:pt x="1760328" y="230944"/>
                </a:cubicBezTo>
                <a:cubicBezTo>
                  <a:pt x="1767681" y="228098"/>
                  <a:pt x="1778948" y="220033"/>
                  <a:pt x="1794128" y="206750"/>
                </a:cubicBezTo>
                <a:cubicBezTo>
                  <a:pt x="1809308" y="193467"/>
                  <a:pt x="1817729" y="173187"/>
                  <a:pt x="1819389" y="145910"/>
                </a:cubicBezTo>
                <a:cubicBezTo>
                  <a:pt x="1821050" y="118632"/>
                  <a:pt x="1811918" y="95980"/>
                  <a:pt x="1791993" y="77953"/>
                </a:cubicBezTo>
                <a:cubicBezTo>
                  <a:pt x="1777050" y="64433"/>
                  <a:pt x="1763307" y="57317"/>
                  <a:pt x="1750766" y="56606"/>
                </a:cubicBezTo>
                <a:close/>
                <a:moveTo>
                  <a:pt x="236291" y="56606"/>
                </a:moveTo>
                <a:cubicBezTo>
                  <a:pt x="232110" y="56369"/>
                  <a:pt x="228063" y="56843"/>
                  <a:pt x="224149" y="58029"/>
                </a:cubicBezTo>
                <a:cubicBezTo>
                  <a:pt x="208495" y="62773"/>
                  <a:pt x="199718" y="70126"/>
                  <a:pt x="197821" y="80088"/>
                </a:cubicBezTo>
                <a:cubicBezTo>
                  <a:pt x="195923" y="90050"/>
                  <a:pt x="196872" y="99064"/>
                  <a:pt x="200667" y="107128"/>
                </a:cubicBezTo>
                <a:cubicBezTo>
                  <a:pt x="203513" y="114718"/>
                  <a:pt x="209443" y="123495"/>
                  <a:pt x="218457" y="133457"/>
                </a:cubicBezTo>
                <a:cubicBezTo>
                  <a:pt x="227470" y="143419"/>
                  <a:pt x="233756" y="151365"/>
                  <a:pt x="237314" y="157295"/>
                </a:cubicBezTo>
                <a:cubicBezTo>
                  <a:pt x="240872" y="163225"/>
                  <a:pt x="242413" y="172831"/>
                  <a:pt x="241939" y="186114"/>
                </a:cubicBezTo>
                <a:cubicBezTo>
                  <a:pt x="240990" y="203667"/>
                  <a:pt x="234942" y="216831"/>
                  <a:pt x="223794" y="225607"/>
                </a:cubicBezTo>
                <a:cubicBezTo>
                  <a:pt x="212645" y="234383"/>
                  <a:pt x="208732" y="238534"/>
                  <a:pt x="212052" y="238060"/>
                </a:cubicBezTo>
                <a:cubicBezTo>
                  <a:pt x="227233" y="236162"/>
                  <a:pt x="238499" y="233790"/>
                  <a:pt x="245853" y="230944"/>
                </a:cubicBezTo>
                <a:cubicBezTo>
                  <a:pt x="253206" y="228098"/>
                  <a:pt x="264472" y="220033"/>
                  <a:pt x="279653" y="206750"/>
                </a:cubicBezTo>
                <a:cubicBezTo>
                  <a:pt x="294833" y="193467"/>
                  <a:pt x="303254" y="173187"/>
                  <a:pt x="304914" y="145910"/>
                </a:cubicBezTo>
                <a:cubicBezTo>
                  <a:pt x="306575" y="118632"/>
                  <a:pt x="297442" y="95980"/>
                  <a:pt x="277518" y="77953"/>
                </a:cubicBezTo>
                <a:cubicBezTo>
                  <a:pt x="262575" y="64433"/>
                  <a:pt x="248833" y="57317"/>
                  <a:pt x="236291" y="56606"/>
                </a:cubicBezTo>
                <a:close/>
                <a:moveTo>
                  <a:pt x="4087423" y="45409"/>
                </a:moveTo>
                <a:cubicBezTo>
                  <a:pt x="4129358" y="44335"/>
                  <a:pt x="4172267" y="60401"/>
                  <a:pt x="4216148" y="93608"/>
                </a:cubicBezTo>
                <a:cubicBezTo>
                  <a:pt x="4250304" y="120174"/>
                  <a:pt x="4273549" y="154449"/>
                  <a:pt x="4285883" y="196432"/>
                </a:cubicBezTo>
                <a:cubicBezTo>
                  <a:pt x="4298217" y="238416"/>
                  <a:pt x="4305689" y="285024"/>
                  <a:pt x="4308298" y="336258"/>
                </a:cubicBezTo>
                <a:cubicBezTo>
                  <a:pt x="4310907" y="387493"/>
                  <a:pt x="4312330" y="426393"/>
                  <a:pt x="4312567" y="452958"/>
                </a:cubicBezTo>
                <a:cubicBezTo>
                  <a:pt x="4312805" y="479524"/>
                  <a:pt x="4311737" y="513680"/>
                  <a:pt x="4309365" y="555426"/>
                </a:cubicBezTo>
                <a:cubicBezTo>
                  <a:pt x="4306519" y="599545"/>
                  <a:pt x="4302961" y="640817"/>
                  <a:pt x="4298691" y="679242"/>
                </a:cubicBezTo>
                <a:cubicBezTo>
                  <a:pt x="4294422" y="717668"/>
                  <a:pt x="4290627" y="743759"/>
                  <a:pt x="4287306" y="757516"/>
                </a:cubicBezTo>
                <a:lnTo>
                  <a:pt x="4273074" y="817290"/>
                </a:lnTo>
                <a:lnTo>
                  <a:pt x="4095178" y="762498"/>
                </a:lnTo>
                <a:cubicBezTo>
                  <a:pt x="4099922" y="741150"/>
                  <a:pt x="4103717" y="721581"/>
                  <a:pt x="4106564" y="703792"/>
                </a:cubicBezTo>
                <a:cubicBezTo>
                  <a:pt x="4109410" y="686002"/>
                  <a:pt x="4112731" y="648644"/>
                  <a:pt x="4116526" y="591717"/>
                </a:cubicBezTo>
                <a:cubicBezTo>
                  <a:pt x="4120321" y="534791"/>
                  <a:pt x="4122456" y="495653"/>
                  <a:pt x="4122930" y="474306"/>
                </a:cubicBezTo>
                <a:lnTo>
                  <a:pt x="4120795" y="365433"/>
                </a:lnTo>
                <a:cubicBezTo>
                  <a:pt x="4120321" y="323213"/>
                  <a:pt x="4114391" y="293326"/>
                  <a:pt x="4103006" y="275774"/>
                </a:cubicBezTo>
                <a:cubicBezTo>
                  <a:pt x="4091620" y="258221"/>
                  <a:pt x="4075017" y="247785"/>
                  <a:pt x="4053195" y="244464"/>
                </a:cubicBezTo>
                <a:cubicBezTo>
                  <a:pt x="4038963" y="242566"/>
                  <a:pt x="4005993" y="258221"/>
                  <a:pt x="3954284" y="291429"/>
                </a:cubicBezTo>
                <a:lnTo>
                  <a:pt x="3900204" y="327719"/>
                </a:lnTo>
                <a:lnTo>
                  <a:pt x="3836161" y="255138"/>
                </a:lnTo>
                <a:cubicBezTo>
                  <a:pt x="3832366" y="287396"/>
                  <a:pt x="3828097" y="326059"/>
                  <a:pt x="3823353" y="371126"/>
                </a:cubicBezTo>
                <a:cubicBezTo>
                  <a:pt x="3818609" y="416193"/>
                  <a:pt x="3816711" y="456635"/>
                  <a:pt x="3817660" y="492451"/>
                </a:cubicBezTo>
                <a:cubicBezTo>
                  <a:pt x="3818609" y="528268"/>
                  <a:pt x="3821574" y="563254"/>
                  <a:pt x="3826555" y="597410"/>
                </a:cubicBezTo>
                <a:cubicBezTo>
                  <a:pt x="3831536" y="631566"/>
                  <a:pt x="3842328" y="692525"/>
                  <a:pt x="3858932" y="780287"/>
                </a:cubicBezTo>
                <a:lnTo>
                  <a:pt x="3693844" y="859985"/>
                </a:lnTo>
                <a:cubicBezTo>
                  <a:pt x="3683882" y="822508"/>
                  <a:pt x="3674750" y="784912"/>
                  <a:pt x="3666448" y="747198"/>
                </a:cubicBezTo>
                <a:cubicBezTo>
                  <a:pt x="3658146" y="709485"/>
                  <a:pt x="3651742" y="665841"/>
                  <a:pt x="3647236" y="616267"/>
                </a:cubicBezTo>
                <a:cubicBezTo>
                  <a:pt x="3642729" y="566693"/>
                  <a:pt x="3640831" y="516289"/>
                  <a:pt x="3641543" y="465055"/>
                </a:cubicBezTo>
                <a:cubicBezTo>
                  <a:pt x="3642255" y="413821"/>
                  <a:pt x="3645694" y="358436"/>
                  <a:pt x="3651861" y="298900"/>
                </a:cubicBezTo>
                <a:cubicBezTo>
                  <a:pt x="3658028" y="239364"/>
                  <a:pt x="3666329" y="192044"/>
                  <a:pt x="3676766" y="156939"/>
                </a:cubicBezTo>
                <a:lnTo>
                  <a:pt x="3699537" y="75107"/>
                </a:lnTo>
                <a:lnTo>
                  <a:pt x="3866759" y="122783"/>
                </a:lnTo>
                <a:lnTo>
                  <a:pt x="3861067" y="149823"/>
                </a:lnTo>
                <a:cubicBezTo>
                  <a:pt x="3897120" y="128476"/>
                  <a:pt x="3947762" y="100487"/>
                  <a:pt x="4012990" y="65856"/>
                </a:cubicBezTo>
                <a:cubicBezTo>
                  <a:pt x="4037451" y="52870"/>
                  <a:pt x="4062262" y="46054"/>
                  <a:pt x="4087423" y="45409"/>
                </a:cubicBezTo>
                <a:close/>
                <a:moveTo>
                  <a:pt x="2226571" y="34991"/>
                </a:moveTo>
                <a:cubicBezTo>
                  <a:pt x="2223443" y="35169"/>
                  <a:pt x="2220545" y="35733"/>
                  <a:pt x="2217876" y="36681"/>
                </a:cubicBezTo>
                <a:cubicBezTo>
                  <a:pt x="2207203" y="40476"/>
                  <a:pt x="2200205" y="47474"/>
                  <a:pt x="2196885" y="57673"/>
                </a:cubicBezTo>
                <a:cubicBezTo>
                  <a:pt x="2193564" y="67872"/>
                  <a:pt x="2194750" y="77953"/>
                  <a:pt x="2200443" y="87915"/>
                </a:cubicBezTo>
                <a:cubicBezTo>
                  <a:pt x="2201866" y="91236"/>
                  <a:pt x="2206847" y="98233"/>
                  <a:pt x="2215386" y="108907"/>
                </a:cubicBezTo>
                <a:cubicBezTo>
                  <a:pt x="2223925" y="119581"/>
                  <a:pt x="2228906" y="130373"/>
                  <a:pt x="2230329" y="141284"/>
                </a:cubicBezTo>
                <a:cubicBezTo>
                  <a:pt x="2231278" y="156939"/>
                  <a:pt x="2226534" y="169629"/>
                  <a:pt x="2216098" y="179354"/>
                </a:cubicBezTo>
                <a:cubicBezTo>
                  <a:pt x="2205661" y="189079"/>
                  <a:pt x="2201629" y="193704"/>
                  <a:pt x="2204001" y="193230"/>
                </a:cubicBezTo>
                <a:cubicBezTo>
                  <a:pt x="2217758" y="191332"/>
                  <a:pt x="2231871" y="187893"/>
                  <a:pt x="2246340" y="182912"/>
                </a:cubicBezTo>
                <a:cubicBezTo>
                  <a:pt x="2260809" y="177931"/>
                  <a:pt x="2271957" y="166664"/>
                  <a:pt x="2279784" y="149112"/>
                </a:cubicBezTo>
                <a:cubicBezTo>
                  <a:pt x="2287612" y="131559"/>
                  <a:pt x="2291288" y="115193"/>
                  <a:pt x="2290814" y="100012"/>
                </a:cubicBezTo>
                <a:cubicBezTo>
                  <a:pt x="2288916" y="71075"/>
                  <a:pt x="2278954" y="52336"/>
                  <a:pt x="2260927" y="43797"/>
                </a:cubicBezTo>
                <a:cubicBezTo>
                  <a:pt x="2247407" y="37393"/>
                  <a:pt x="2235955" y="34458"/>
                  <a:pt x="2226571" y="34991"/>
                </a:cubicBezTo>
                <a:close/>
                <a:moveTo>
                  <a:pt x="712096" y="34991"/>
                </a:moveTo>
                <a:cubicBezTo>
                  <a:pt x="708968" y="35169"/>
                  <a:pt x="706070" y="35733"/>
                  <a:pt x="703401" y="36681"/>
                </a:cubicBezTo>
                <a:cubicBezTo>
                  <a:pt x="692728" y="40476"/>
                  <a:pt x="685730" y="47474"/>
                  <a:pt x="682410" y="57673"/>
                </a:cubicBezTo>
                <a:cubicBezTo>
                  <a:pt x="679089" y="67872"/>
                  <a:pt x="680275" y="77953"/>
                  <a:pt x="685968" y="87915"/>
                </a:cubicBezTo>
                <a:cubicBezTo>
                  <a:pt x="687391" y="91236"/>
                  <a:pt x="692372" y="98233"/>
                  <a:pt x="700911" y="108907"/>
                </a:cubicBezTo>
                <a:cubicBezTo>
                  <a:pt x="709450" y="119581"/>
                  <a:pt x="714431" y="130373"/>
                  <a:pt x="715854" y="141284"/>
                </a:cubicBezTo>
                <a:cubicBezTo>
                  <a:pt x="716803" y="156939"/>
                  <a:pt x="712059" y="169629"/>
                  <a:pt x="701622" y="179354"/>
                </a:cubicBezTo>
                <a:cubicBezTo>
                  <a:pt x="691186" y="189079"/>
                  <a:pt x="687154" y="193704"/>
                  <a:pt x="689525" y="193230"/>
                </a:cubicBezTo>
                <a:cubicBezTo>
                  <a:pt x="703283" y="191332"/>
                  <a:pt x="717396" y="187893"/>
                  <a:pt x="731865" y="182912"/>
                </a:cubicBezTo>
                <a:cubicBezTo>
                  <a:pt x="746334" y="177931"/>
                  <a:pt x="757482" y="166664"/>
                  <a:pt x="765309" y="149112"/>
                </a:cubicBezTo>
                <a:cubicBezTo>
                  <a:pt x="773137" y="131559"/>
                  <a:pt x="776813" y="115193"/>
                  <a:pt x="776339" y="100012"/>
                </a:cubicBezTo>
                <a:cubicBezTo>
                  <a:pt x="774441" y="71075"/>
                  <a:pt x="764479" y="52336"/>
                  <a:pt x="746452" y="43797"/>
                </a:cubicBezTo>
                <a:cubicBezTo>
                  <a:pt x="732932" y="37393"/>
                  <a:pt x="721480" y="34458"/>
                  <a:pt x="712096" y="34991"/>
                </a:cubicBezTo>
                <a:close/>
                <a:moveTo>
                  <a:pt x="5589440" y="33368"/>
                </a:moveTo>
                <a:cubicBezTo>
                  <a:pt x="5609912" y="32968"/>
                  <a:pt x="5627087" y="33123"/>
                  <a:pt x="5640963" y="33835"/>
                </a:cubicBezTo>
                <a:lnTo>
                  <a:pt x="5784703" y="39528"/>
                </a:lnTo>
                <a:lnTo>
                  <a:pt x="5761220" y="188960"/>
                </a:lnTo>
                <a:cubicBezTo>
                  <a:pt x="5577157" y="192756"/>
                  <a:pt x="5474926" y="195839"/>
                  <a:pt x="5454527" y="198211"/>
                </a:cubicBezTo>
                <a:lnTo>
                  <a:pt x="5317192" y="212443"/>
                </a:lnTo>
                <a:lnTo>
                  <a:pt x="5302248" y="253715"/>
                </a:lnTo>
                <a:cubicBezTo>
                  <a:pt x="5515249" y="237585"/>
                  <a:pt x="5662784" y="229046"/>
                  <a:pt x="5744854" y="228098"/>
                </a:cubicBezTo>
                <a:lnTo>
                  <a:pt x="5715679" y="374684"/>
                </a:lnTo>
                <a:cubicBezTo>
                  <a:pt x="5561028" y="370415"/>
                  <a:pt x="5406140" y="378954"/>
                  <a:pt x="5251014" y="400301"/>
                </a:cubicBezTo>
                <a:lnTo>
                  <a:pt x="5229667" y="443708"/>
                </a:lnTo>
                <a:lnTo>
                  <a:pt x="5439584" y="426630"/>
                </a:lnTo>
                <a:lnTo>
                  <a:pt x="5617480" y="416668"/>
                </a:lnTo>
                <a:cubicBezTo>
                  <a:pt x="5700024" y="412398"/>
                  <a:pt x="5784940" y="414533"/>
                  <a:pt x="5872228" y="423072"/>
                </a:cubicBezTo>
                <a:lnTo>
                  <a:pt x="5838071" y="580332"/>
                </a:lnTo>
                <a:cubicBezTo>
                  <a:pt x="5663970" y="575114"/>
                  <a:pt x="5543001" y="575351"/>
                  <a:pt x="5475163" y="581044"/>
                </a:cubicBezTo>
                <a:cubicBezTo>
                  <a:pt x="5407326" y="586736"/>
                  <a:pt x="5292998" y="599070"/>
                  <a:pt x="5132180" y="618046"/>
                </a:cubicBezTo>
                <a:cubicBezTo>
                  <a:pt x="5106563" y="653151"/>
                  <a:pt x="5079997" y="685646"/>
                  <a:pt x="5052482" y="715533"/>
                </a:cubicBezTo>
                <a:lnTo>
                  <a:pt x="5105139" y="737592"/>
                </a:lnTo>
                <a:cubicBezTo>
                  <a:pt x="5089485" y="776492"/>
                  <a:pt x="5078574" y="806141"/>
                  <a:pt x="5072407" y="826540"/>
                </a:cubicBezTo>
                <a:cubicBezTo>
                  <a:pt x="5066240" y="846939"/>
                  <a:pt x="5059954" y="873979"/>
                  <a:pt x="5053550" y="907661"/>
                </a:cubicBezTo>
                <a:cubicBezTo>
                  <a:pt x="5047145" y="941342"/>
                  <a:pt x="5044418" y="987833"/>
                  <a:pt x="5045366" y="1047131"/>
                </a:cubicBezTo>
                <a:cubicBezTo>
                  <a:pt x="5046315" y="1106430"/>
                  <a:pt x="5050110" y="1142246"/>
                  <a:pt x="5056752" y="1154581"/>
                </a:cubicBezTo>
                <a:lnTo>
                  <a:pt x="5089485" y="1232855"/>
                </a:lnTo>
                <a:lnTo>
                  <a:pt x="5126487" y="1137503"/>
                </a:lnTo>
                <a:cubicBezTo>
                  <a:pt x="5172977" y="1141772"/>
                  <a:pt x="5231802" y="1143077"/>
                  <a:pt x="5302960" y="1141416"/>
                </a:cubicBezTo>
                <a:cubicBezTo>
                  <a:pt x="5374118" y="1139756"/>
                  <a:pt x="5435670" y="1112360"/>
                  <a:pt x="5487616" y="1059228"/>
                </a:cubicBezTo>
                <a:cubicBezTo>
                  <a:pt x="5539562" y="1006097"/>
                  <a:pt x="5565297" y="967197"/>
                  <a:pt x="5564823" y="942528"/>
                </a:cubicBezTo>
                <a:cubicBezTo>
                  <a:pt x="5564349" y="917860"/>
                  <a:pt x="5561977" y="901731"/>
                  <a:pt x="5557707" y="894141"/>
                </a:cubicBezTo>
                <a:lnTo>
                  <a:pt x="5547745" y="875639"/>
                </a:lnTo>
                <a:cubicBezTo>
                  <a:pt x="5544899" y="866152"/>
                  <a:pt x="5540273" y="853818"/>
                  <a:pt x="5533869" y="838637"/>
                </a:cubicBezTo>
                <a:cubicBezTo>
                  <a:pt x="5527465" y="823457"/>
                  <a:pt x="5511691" y="808988"/>
                  <a:pt x="5486549" y="795230"/>
                </a:cubicBezTo>
                <a:cubicBezTo>
                  <a:pt x="5461406" y="781473"/>
                  <a:pt x="5434840" y="774594"/>
                  <a:pt x="5406851" y="774594"/>
                </a:cubicBezTo>
                <a:cubicBezTo>
                  <a:pt x="5382657" y="775069"/>
                  <a:pt x="5360598" y="779694"/>
                  <a:pt x="5340674" y="788470"/>
                </a:cubicBezTo>
                <a:cubicBezTo>
                  <a:pt x="5320750" y="797247"/>
                  <a:pt x="5303197" y="810648"/>
                  <a:pt x="5288017" y="828675"/>
                </a:cubicBezTo>
                <a:cubicBezTo>
                  <a:pt x="5260028" y="835316"/>
                  <a:pt x="5243898" y="839586"/>
                  <a:pt x="5239629" y="841483"/>
                </a:cubicBezTo>
                <a:lnTo>
                  <a:pt x="5179144" y="868524"/>
                </a:lnTo>
                <a:lnTo>
                  <a:pt x="5131468" y="708417"/>
                </a:lnTo>
                <a:cubicBezTo>
                  <a:pt x="5195036" y="681377"/>
                  <a:pt x="5249473" y="660741"/>
                  <a:pt x="5294777" y="646509"/>
                </a:cubicBezTo>
                <a:cubicBezTo>
                  <a:pt x="5340081" y="632278"/>
                  <a:pt x="5403886" y="624569"/>
                  <a:pt x="5486193" y="623383"/>
                </a:cubicBezTo>
                <a:cubicBezTo>
                  <a:pt x="5568500" y="622197"/>
                  <a:pt x="5635033" y="646865"/>
                  <a:pt x="5685792" y="697388"/>
                </a:cubicBezTo>
                <a:cubicBezTo>
                  <a:pt x="5736552" y="747910"/>
                  <a:pt x="5763355" y="810055"/>
                  <a:pt x="5766201" y="883823"/>
                </a:cubicBezTo>
                <a:cubicBezTo>
                  <a:pt x="5769048" y="957590"/>
                  <a:pt x="5751970" y="1024361"/>
                  <a:pt x="5714967" y="1084134"/>
                </a:cubicBezTo>
                <a:cubicBezTo>
                  <a:pt x="5669900" y="1156715"/>
                  <a:pt x="5608585" y="1209966"/>
                  <a:pt x="5531023" y="1243884"/>
                </a:cubicBezTo>
                <a:cubicBezTo>
                  <a:pt x="5453460" y="1277803"/>
                  <a:pt x="5369849" y="1296897"/>
                  <a:pt x="5280189" y="1301167"/>
                </a:cubicBezTo>
                <a:cubicBezTo>
                  <a:pt x="5210454" y="1304962"/>
                  <a:pt x="5140719" y="1299032"/>
                  <a:pt x="5070983" y="1283377"/>
                </a:cubicBezTo>
                <a:lnTo>
                  <a:pt x="5084504" y="1242105"/>
                </a:lnTo>
                <a:lnTo>
                  <a:pt x="4911588" y="1325361"/>
                </a:lnTo>
                <a:cubicBezTo>
                  <a:pt x="4897357" y="1294526"/>
                  <a:pt x="4883007" y="1259421"/>
                  <a:pt x="4868538" y="1220046"/>
                </a:cubicBezTo>
                <a:cubicBezTo>
                  <a:pt x="4854069" y="1180672"/>
                  <a:pt x="4846953" y="1136435"/>
                  <a:pt x="4847190" y="1087336"/>
                </a:cubicBezTo>
                <a:cubicBezTo>
                  <a:pt x="4847427" y="1038237"/>
                  <a:pt x="4848969" y="999930"/>
                  <a:pt x="4851815" y="972415"/>
                </a:cubicBezTo>
                <a:lnTo>
                  <a:pt x="4858931" y="898410"/>
                </a:lnTo>
                <a:cubicBezTo>
                  <a:pt x="4811018" y="938733"/>
                  <a:pt x="4780420" y="962453"/>
                  <a:pt x="4767137" y="969569"/>
                </a:cubicBezTo>
                <a:lnTo>
                  <a:pt x="4698825" y="1007994"/>
                </a:lnTo>
                <a:lnTo>
                  <a:pt x="4609877" y="823694"/>
                </a:lnTo>
                <a:cubicBezTo>
                  <a:pt x="4705229" y="774357"/>
                  <a:pt x="4762630" y="740676"/>
                  <a:pt x="4782080" y="722649"/>
                </a:cubicBezTo>
                <a:lnTo>
                  <a:pt x="4870317" y="645086"/>
                </a:lnTo>
                <a:cubicBezTo>
                  <a:pt x="4801056" y="659792"/>
                  <a:pt x="4733930" y="674498"/>
                  <a:pt x="4668938" y="689204"/>
                </a:cubicBezTo>
                <a:lnTo>
                  <a:pt x="4616993" y="530521"/>
                </a:lnTo>
                <a:cubicBezTo>
                  <a:pt x="4772592" y="501583"/>
                  <a:pt x="4898780" y="479524"/>
                  <a:pt x="4995555" y="464344"/>
                </a:cubicBezTo>
                <a:lnTo>
                  <a:pt x="5018326" y="426630"/>
                </a:lnTo>
                <a:cubicBezTo>
                  <a:pt x="4964720" y="438964"/>
                  <a:pt x="4916570" y="449638"/>
                  <a:pt x="4873875" y="458651"/>
                </a:cubicBezTo>
                <a:lnTo>
                  <a:pt x="4833314" y="331989"/>
                </a:lnTo>
                <a:cubicBezTo>
                  <a:pt x="4920128" y="311590"/>
                  <a:pt x="5002908" y="293326"/>
                  <a:pt x="5081657" y="277197"/>
                </a:cubicBezTo>
                <a:lnTo>
                  <a:pt x="5091619" y="243752"/>
                </a:lnTo>
                <a:cubicBezTo>
                  <a:pt x="4963060" y="272690"/>
                  <a:pt x="4879567" y="293801"/>
                  <a:pt x="4841142" y="307084"/>
                </a:cubicBezTo>
                <a:lnTo>
                  <a:pt x="4744366" y="339816"/>
                </a:lnTo>
                <a:lnTo>
                  <a:pt x="4688863" y="183979"/>
                </a:lnTo>
                <a:cubicBezTo>
                  <a:pt x="4781369" y="154093"/>
                  <a:pt x="4868775" y="128357"/>
                  <a:pt x="4951081" y="106772"/>
                </a:cubicBezTo>
                <a:cubicBezTo>
                  <a:pt x="5033388" y="85188"/>
                  <a:pt x="5155069" y="66924"/>
                  <a:pt x="5316124" y="51980"/>
                </a:cubicBezTo>
                <a:cubicBezTo>
                  <a:pt x="5436916" y="40773"/>
                  <a:pt x="5528021" y="34569"/>
                  <a:pt x="5589440" y="33368"/>
                </a:cubicBezTo>
                <a:close/>
                <a:moveTo>
                  <a:pt x="2667242" y="18180"/>
                </a:moveTo>
                <a:cubicBezTo>
                  <a:pt x="2693333" y="97878"/>
                  <a:pt x="2711835" y="163818"/>
                  <a:pt x="2722746" y="216001"/>
                </a:cubicBezTo>
                <a:lnTo>
                  <a:pt x="2744093" y="316334"/>
                </a:lnTo>
                <a:cubicBezTo>
                  <a:pt x="2781570" y="311590"/>
                  <a:pt x="2820470" y="307795"/>
                  <a:pt x="2860793" y="304949"/>
                </a:cubicBezTo>
                <a:lnTo>
                  <a:pt x="2840157" y="492095"/>
                </a:lnTo>
                <a:cubicBezTo>
                  <a:pt x="2814540" y="491147"/>
                  <a:pt x="2789634" y="491858"/>
                  <a:pt x="2765441" y="494230"/>
                </a:cubicBezTo>
                <a:cubicBezTo>
                  <a:pt x="2771133" y="591006"/>
                  <a:pt x="2774454" y="676514"/>
                  <a:pt x="2775403" y="750756"/>
                </a:cubicBezTo>
                <a:cubicBezTo>
                  <a:pt x="2776352" y="824998"/>
                  <a:pt x="2770303" y="899478"/>
                  <a:pt x="2757257" y="974194"/>
                </a:cubicBezTo>
                <a:cubicBezTo>
                  <a:pt x="2744212" y="1048910"/>
                  <a:pt x="2727134" y="1117460"/>
                  <a:pt x="2706023" y="1179842"/>
                </a:cubicBezTo>
                <a:cubicBezTo>
                  <a:pt x="2684913" y="1242224"/>
                  <a:pt x="2671274" y="1278159"/>
                  <a:pt x="2665107" y="1287647"/>
                </a:cubicBezTo>
                <a:lnTo>
                  <a:pt x="2640202" y="1328207"/>
                </a:lnTo>
                <a:lnTo>
                  <a:pt x="2479384" y="1234278"/>
                </a:lnTo>
                <a:cubicBezTo>
                  <a:pt x="2490295" y="1215777"/>
                  <a:pt x="2499901" y="1198462"/>
                  <a:pt x="2508203" y="1182332"/>
                </a:cubicBezTo>
                <a:cubicBezTo>
                  <a:pt x="2516505" y="1166203"/>
                  <a:pt x="2530025" y="1131928"/>
                  <a:pt x="2548763" y="1079508"/>
                </a:cubicBezTo>
                <a:cubicBezTo>
                  <a:pt x="2567502" y="1027088"/>
                  <a:pt x="2580191" y="978582"/>
                  <a:pt x="2586833" y="933989"/>
                </a:cubicBezTo>
                <a:lnTo>
                  <a:pt x="2594660" y="884178"/>
                </a:lnTo>
                <a:cubicBezTo>
                  <a:pt x="2606994" y="869947"/>
                  <a:pt x="2616838" y="856427"/>
                  <a:pt x="2624191" y="843618"/>
                </a:cubicBezTo>
                <a:cubicBezTo>
                  <a:pt x="2631544" y="830810"/>
                  <a:pt x="2636169" y="810174"/>
                  <a:pt x="2638067" y="781710"/>
                </a:cubicBezTo>
                <a:cubicBezTo>
                  <a:pt x="2639965" y="745657"/>
                  <a:pt x="2636407" y="721700"/>
                  <a:pt x="2627393" y="709840"/>
                </a:cubicBezTo>
                <a:lnTo>
                  <a:pt x="2603199" y="674261"/>
                </a:lnTo>
                <a:cubicBezTo>
                  <a:pt x="2602725" y="655760"/>
                  <a:pt x="2602488" y="645561"/>
                  <a:pt x="2602488" y="643663"/>
                </a:cubicBezTo>
                <a:lnTo>
                  <a:pt x="2596083" y="531944"/>
                </a:lnTo>
                <a:cubicBezTo>
                  <a:pt x="2558607" y="547125"/>
                  <a:pt x="2526585" y="557798"/>
                  <a:pt x="2500020" y="563966"/>
                </a:cubicBezTo>
                <a:lnTo>
                  <a:pt x="2429573" y="405282"/>
                </a:lnTo>
                <a:cubicBezTo>
                  <a:pt x="2477012" y="389153"/>
                  <a:pt x="2526585" y="373735"/>
                  <a:pt x="2578294" y="359029"/>
                </a:cubicBezTo>
                <a:cubicBezTo>
                  <a:pt x="2556472" y="266049"/>
                  <a:pt x="2540106" y="206038"/>
                  <a:pt x="2529195" y="178998"/>
                </a:cubicBezTo>
                <a:lnTo>
                  <a:pt x="2500020" y="104993"/>
                </a:lnTo>
                <a:close/>
                <a:moveTo>
                  <a:pt x="1732220" y="18180"/>
                </a:moveTo>
                <a:cubicBezTo>
                  <a:pt x="1764479" y="18655"/>
                  <a:pt x="1791044" y="28854"/>
                  <a:pt x="1811918" y="48778"/>
                </a:cubicBezTo>
                <a:cubicBezTo>
                  <a:pt x="1832791" y="68703"/>
                  <a:pt x="1846311" y="93608"/>
                  <a:pt x="1852478" y="123495"/>
                </a:cubicBezTo>
                <a:cubicBezTo>
                  <a:pt x="1858645" y="153381"/>
                  <a:pt x="1852478" y="183742"/>
                  <a:pt x="1833977" y="214577"/>
                </a:cubicBezTo>
                <a:cubicBezTo>
                  <a:pt x="1815475" y="245413"/>
                  <a:pt x="1784403" y="262728"/>
                  <a:pt x="1740759" y="266523"/>
                </a:cubicBezTo>
                <a:cubicBezTo>
                  <a:pt x="1705180" y="270318"/>
                  <a:pt x="1673752" y="259645"/>
                  <a:pt x="1646474" y="234502"/>
                </a:cubicBezTo>
                <a:cubicBezTo>
                  <a:pt x="1619197" y="209359"/>
                  <a:pt x="1606507" y="178405"/>
                  <a:pt x="1608404" y="141640"/>
                </a:cubicBezTo>
                <a:cubicBezTo>
                  <a:pt x="1610302" y="104875"/>
                  <a:pt x="1622873" y="75107"/>
                  <a:pt x="1646118" y="52336"/>
                </a:cubicBezTo>
                <a:cubicBezTo>
                  <a:pt x="1669364" y="29566"/>
                  <a:pt x="1698064" y="18180"/>
                  <a:pt x="1732220" y="18180"/>
                </a:cubicBezTo>
                <a:close/>
                <a:moveTo>
                  <a:pt x="1152767" y="18180"/>
                </a:moveTo>
                <a:cubicBezTo>
                  <a:pt x="1178859" y="97878"/>
                  <a:pt x="1197360" y="163818"/>
                  <a:pt x="1208271" y="216001"/>
                </a:cubicBezTo>
                <a:lnTo>
                  <a:pt x="1229618" y="316334"/>
                </a:lnTo>
                <a:cubicBezTo>
                  <a:pt x="1267095" y="311590"/>
                  <a:pt x="1305995" y="307795"/>
                  <a:pt x="1346318" y="304949"/>
                </a:cubicBezTo>
                <a:lnTo>
                  <a:pt x="1325682" y="492095"/>
                </a:lnTo>
                <a:cubicBezTo>
                  <a:pt x="1300065" y="491147"/>
                  <a:pt x="1275160" y="491858"/>
                  <a:pt x="1250966" y="494230"/>
                </a:cubicBezTo>
                <a:cubicBezTo>
                  <a:pt x="1256658" y="591006"/>
                  <a:pt x="1259979" y="676514"/>
                  <a:pt x="1260928" y="750756"/>
                </a:cubicBezTo>
                <a:cubicBezTo>
                  <a:pt x="1261877" y="824998"/>
                  <a:pt x="1255828" y="899478"/>
                  <a:pt x="1242783" y="974194"/>
                </a:cubicBezTo>
                <a:cubicBezTo>
                  <a:pt x="1229737" y="1048910"/>
                  <a:pt x="1212659" y="1117460"/>
                  <a:pt x="1191548" y="1179842"/>
                </a:cubicBezTo>
                <a:cubicBezTo>
                  <a:pt x="1170438" y="1242224"/>
                  <a:pt x="1156799" y="1278159"/>
                  <a:pt x="1150632" y="1287647"/>
                </a:cubicBezTo>
                <a:lnTo>
                  <a:pt x="1125727" y="1328207"/>
                </a:lnTo>
                <a:lnTo>
                  <a:pt x="964909" y="1234278"/>
                </a:lnTo>
                <a:cubicBezTo>
                  <a:pt x="975820" y="1215777"/>
                  <a:pt x="985426" y="1198462"/>
                  <a:pt x="993728" y="1182332"/>
                </a:cubicBezTo>
                <a:cubicBezTo>
                  <a:pt x="1002030" y="1166203"/>
                  <a:pt x="1015550" y="1131928"/>
                  <a:pt x="1034288" y="1079508"/>
                </a:cubicBezTo>
                <a:cubicBezTo>
                  <a:pt x="1053027" y="1027088"/>
                  <a:pt x="1065716" y="978582"/>
                  <a:pt x="1072358" y="933989"/>
                </a:cubicBezTo>
                <a:lnTo>
                  <a:pt x="1080185" y="884178"/>
                </a:lnTo>
                <a:cubicBezTo>
                  <a:pt x="1092520" y="869947"/>
                  <a:pt x="1102363" y="856427"/>
                  <a:pt x="1109716" y="843618"/>
                </a:cubicBezTo>
                <a:cubicBezTo>
                  <a:pt x="1117069" y="830810"/>
                  <a:pt x="1121694" y="810174"/>
                  <a:pt x="1123592" y="781710"/>
                </a:cubicBezTo>
                <a:cubicBezTo>
                  <a:pt x="1125490" y="745657"/>
                  <a:pt x="1121932" y="721700"/>
                  <a:pt x="1112918" y="709840"/>
                </a:cubicBezTo>
                <a:lnTo>
                  <a:pt x="1088724" y="674261"/>
                </a:lnTo>
                <a:cubicBezTo>
                  <a:pt x="1088250" y="655760"/>
                  <a:pt x="1088013" y="645561"/>
                  <a:pt x="1088013" y="643663"/>
                </a:cubicBezTo>
                <a:lnTo>
                  <a:pt x="1081609" y="531944"/>
                </a:lnTo>
                <a:cubicBezTo>
                  <a:pt x="1044132" y="547125"/>
                  <a:pt x="1012111" y="557798"/>
                  <a:pt x="985545" y="563966"/>
                </a:cubicBezTo>
                <a:lnTo>
                  <a:pt x="915098" y="405282"/>
                </a:lnTo>
                <a:cubicBezTo>
                  <a:pt x="962537" y="389153"/>
                  <a:pt x="1012111" y="373735"/>
                  <a:pt x="1063819" y="359029"/>
                </a:cubicBezTo>
                <a:cubicBezTo>
                  <a:pt x="1041997" y="266049"/>
                  <a:pt x="1025631" y="206038"/>
                  <a:pt x="1014720" y="178998"/>
                </a:cubicBezTo>
                <a:lnTo>
                  <a:pt x="985545" y="104993"/>
                </a:lnTo>
                <a:close/>
                <a:moveTo>
                  <a:pt x="217745" y="18180"/>
                </a:moveTo>
                <a:cubicBezTo>
                  <a:pt x="250003" y="18655"/>
                  <a:pt x="276569" y="28854"/>
                  <a:pt x="297442" y="48778"/>
                </a:cubicBezTo>
                <a:cubicBezTo>
                  <a:pt x="318316" y="68703"/>
                  <a:pt x="331836" y="93608"/>
                  <a:pt x="338003" y="123495"/>
                </a:cubicBezTo>
                <a:cubicBezTo>
                  <a:pt x="344170" y="153381"/>
                  <a:pt x="338003" y="183742"/>
                  <a:pt x="319502" y="214577"/>
                </a:cubicBezTo>
                <a:cubicBezTo>
                  <a:pt x="301001" y="245413"/>
                  <a:pt x="269928" y="262728"/>
                  <a:pt x="226284" y="266523"/>
                </a:cubicBezTo>
                <a:cubicBezTo>
                  <a:pt x="190705" y="270318"/>
                  <a:pt x="159277" y="259645"/>
                  <a:pt x="131999" y="234502"/>
                </a:cubicBezTo>
                <a:cubicBezTo>
                  <a:pt x="104722" y="209359"/>
                  <a:pt x="92032" y="178405"/>
                  <a:pt x="93929" y="141640"/>
                </a:cubicBezTo>
                <a:cubicBezTo>
                  <a:pt x="95827" y="104875"/>
                  <a:pt x="108398" y="75107"/>
                  <a:pt x="131643" y="52336"/>
                </a:cubicBezTo>
                <a:cubicBezTo>
                  <a:pt x="154888" y="29566"/>
                  <a:pt x="183589" y="18180"/>
                  <a:pt x="217745" y="18180"/>
                </a:cubicBezTo>
                <a:close/>
                <a:moveTo>
                  <a:pt x="2218588" y="35"/>
                </a:moveTo>
                <a:cubicBezTo>
                  <a:pt x="2250609" y="-677"/>
                  <a:pt x="2276464" y="9523"/>
                  <a:pt x="2296151" y="30633"/>
                </a:cubicBezTo>
                <a:cubicBezTo>
                  <a:pt x="2315838" y="51743"/>
                  <a:pt x="2325207" y="78428"/>
                  <a:pt x="2324258" y="110686"/>
                </a:cubicBezTo>
                <a:cubicBezTo>
                  <a:pt x="2323309" y="131085"/>
                  <a:pt x="2315245" y="153263"/>
                  <a:pt x="2300064" y="177219"/>
                </a:cubicBezTo>
                <a:cubicBezTo>
                  <a:pt x="2284884" y="201176"/>
                  <a:pt x="2259267" y="214815"/>
                  <a:pt x="2223213" y="218135"/>
                </a:cubicBezTo>
                <a:cubicBezTo>
                  <a:pt x="2192852" y="221456"/>
                  <a:pt x="2165931" y="212206"/>
                  <a:pt x="2142449" y="190384"/>
                </a:cubicBezTo>
                <a:cubicBezTo>
                  <a:pt x="2118966" y="168562"/>
                  <a:pt x="2108174" y="139387"/>
                  <a:pt x="2110071" y="102859"/>
                </a:cubicBezTo>
                <a:cubicBezTo>
                  <a:pt x="2111495" y="72972"/>
                  <a:pt x="2121931" y="48541"/>
                  <a:pt x="2141381" y="29566"/>
                </a:cubicBezTo>
                <a:cubicBezTo>
                  <a:pt x="2160831" y="10590"/>
                  <a:pt x="2186567" y="746"/>
                  <a:pt x="2218588" y="35"/>
                </a:cubicBezTo>
                <a:close/>
                <a:moveTo>
                  <a:pt x="704113" y="35"/>
                </a:moveTo>
                <a:cubicBezTo>
                  <a:pt x="736134" y="-677"/>
                  <a:pt x="761989" y="9523"/>
                  <a:pt x="781676" y="30633"/>
                </a:cubicBezTo>
                <a:cubicBezTo>
                  <a:pt x="801363" y="51743"/>
                  <a:pt x="810732" y="78428"/>
                  <a:pt x="809783" y="110686"/>
                </a:cubicBezTo>
                <a:cubicBezTo>
                  <a:pt x="808835" y="131085"/>
                  <a:pt x="800770" y="153263"/>
                  <a:pt x="785589" y="177219"/>
                </a:cubicBezTo>
                <a:cubicBezTo>
                  <a:pt x="770409" y="201176"/>
                  <a:pt x="744792" y="214815"/>
                  <a:pt x="708738" y="218135"/>
                </a:cubicBezTo>
                <a:cubicBezTo>
                  <a:pt x="678377" y="221456"/>
                  <a:pt x="651456" y="212206"/>
                  <a:pt x="627974" y="190384"/>
                </a:cubicBezTo>
                <a:cubicBezTo>
                  <a:pt x="604491" y="168562"/>
                  <a:pt x="593699" y="139387"/>
                  <a:pt x="595597" y="102859"/>
                </a:cubicBezTo>
                <a:cubicBezTo>
                  <a:pt x="597019" y="72972"/>
                  <a:pt x="607456" y="48541"/>
                  <a:pt x="626906" y="29566"/>
                </a:cubicBezTo>
                <a:cubicBezTo>
                  <a:pt x="646356" y="10590"/>
                  <a:pt x="672092" y="746"/>
                  <a:pt x="704113" y="35"/>
                </a:cubicBezTo>
                <a:close/>
              </a:path>
            </a:pathLst>
          </a:custGeom>
          <a:solidFill>
            <a:srgbClr val="E18C47"/>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11500" dirty="0">
              <a:solidFill>
                <a:srgbClr val="E18C47"/>
              </a:solidFill>
              <a:effectLst/>
              <a:latin typeface="汉仪太极体简" panose="02010600000101010101" pitchFamily="2" charset="-122"/>
              <a:ea typeface="汉仪太极体简" panose="02010600000101010101" pitchFamily="2" charset="-122"/>
            </a:endParaRPr>
          </a:p>
        </p:txBody>
      </p:sp>
    </p:spTree>
  </p:cSld>
  <p:clrMapOvr>
    <a:masterClrMapping/>
  </p:clrMapOvr>
  <p:transition spd="slow">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3476625"/>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363347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1990867"/>
            <a:ext cx="8505334" cy="2447925"/>
          </a:xfrm>
          <a:prstGeom prst="rect">
            <a:avLst/>
          </a:prstGeom>
          <a:noFill/>
        </p:spPr>
        <p:txBody>
          <a:bodyPr wrap="square" rtlCol="0">
            <a:spAutoFit/>
          </a:bodyPr>
          <a:lstStyle/>
          <a:p>
            <a:pPr indent="457200" algn="just" fontAlgn="auto">
              <a:lnSpc>
                <a:spcPct val="175000"/>
              </a:lnSpc>
              <a:buClrTx/>
              <a:buSzTx/>
              <a:buNone/>
            </a:pPr>
            <a:r>
              <a:rPr sz="1750" dirty="0">
                <a:solidFill>
                  <a:schemeClr val="tx1">
                    <a:lumMod val="85000"/>
                    <a:lumOff val="15000"/>
                  </a:schemeClr>
                </a:solidFill>
                <a:latin typeface="+mn-ea"/>
                <a:cs typeface="+mn-ea"/>
              </a:rPr>
              <a:t>婴幼儿期是儿童生长发育的高峰期，重视这期间的体格锻炼，对促进儿童运动系统及各器官组织的生长发育至关重要。评价体格生长不仅包括对身高（长）、体重、头围、胸围等测量值水平的评价，还包括对其他器官系统如牙齿、骨骼、肌肉脂肪组织生长的评价。了解儿童体格生长及各器官系统的生长发育规律，能够更好地对儿童体格生长进行正确评价。</a:t>
            </a:r>
          </a:p>
        </p:txBody>
      </p:sp>
      <p:pic>
        <p:nvPicPr>
          <p:cNvPr id="4" name="图片 3"/>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任意多边形: 形状 5"/>
          <p:cNvSpPr/>
          <p:nvPr>
            <p:custDataLst>
              <p:tags r:id="rId2"/>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3"/>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本章导语</a:t>
            </a:r>
          </a:p>
        </p:txBody>
      </p:sp>
    </p:spTree>
  </p:cSld>
  <p:clrMapOvr>
    <a:masterClrMapping/>
  </p:clrMapOvr>
  <p:transition spd="slow">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292"/>
            <a:ext cx="9537700" cy="3477986"/>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2458757"/>
            <a:ext cx="8505334" cy="1504950"/>
          </a:xfrm>
          <a:prstGeom prst="rect">
            <a:avLst/>
          </a:prstGeom>
          <a:noFill/>
        </p:spPr>
        <p:txBody>
          <a:bodyPr wrap="square" rtlCol="0">
            <a:spAutoFit/>
          </a:bodyPr>
          <a:lstStyle/>
          <a:p>
            <a:pPr indent="457200" algn="just">
              <a:lnSpc>
                <a:spcPct val="175000"/>
              </a:lnSpc>
              <a:buClrTx/>
              <a:buSzTx/>
              <a:buFontTx/>
              <a:buNone/>
            </a:pPr>
            <a:r>
              <a:rPr sz="1750" dirty="0">
                <a:solidFill>
                  <a:schemeClr val="tx1">
                    <a:lumMod val="85000"/>
                    <a:lumOff val="15000"/>
                  </a:schemeClr>
                </a:solidFill>
                <a:latin typeface="+mn-ea"/>
                <a:cs typeface="+mn-ea"/>
              </a:rPr>
              <a:t>（1） 了解儿童体格生长规律、影响因素。</a:t>
            </a:r>
          </a:p>
          <a:p>
            <a:pPr indent="457200" algn="just">
              <a:lnSpc>
                <a:spcPct val="175000"/>
              </a:lnSpc>
              <a:buClrTx/>
              <a:buSzTx/>
              <a:buFontTx/>
              <a:buNone/>
            </a:pPr>
            <a:r>
              <a:rPr sz="1750" dirty="0">
                <a:solidFill>
                  <a:schemeClr val="tx1">
                    <a:lumMod val="85000"/>
                    <a:lumOff val="15000"/>
                  </a:schemeClr>
                </a:solidFill>
                <a:latin typeface="+mn-ea"/>
                <a:cs typeface="+mn-ea"/>
              </a:rPr>
              <a:t>（2） 掌握评价体格生长的相关指标的意义及测量方法。</a:t>
            </a:r>
          </a:p>
          <a:p>
            <a:pPr indent="457200" algn="just">
              <a:lnSpc>
                <a:spcPct val="175000"/>
              </a:lnSpc>
              <a:buClrTx/>
              <a:buSzTx/>
              <a:buFontTx/>
              <a:buNone/>
            </a:pPr>
            <a:r>
              <a:rPr sz="1750" dirty="0">
                <a:solidFill>
                  <a:schemeClr val="tx1">
                    <a:lumMod val="85000"/>
                    <a:lumOff val="15000"/>
                  </a:schemeClr>
                </a:solidFill>
                <a:latin typeface="+mn-ea"/>
                <a:cs typeface="+mn-ea"/>
              </a:rPr>
              <a:t>（3） 熟悉牙齿、骨骼、脂肪肌肉组织对体格评价的意义。</a:t>
            </a:r>
          </a:p>
        </p:txBody>
      </p:sp>
      <p:sp>
        <p:nvSpPr>
          <p:cNvPr id="7" name="矩形: 圆角 6"/>
          <p:cNvSpPr/>
          <p:nvPr/>
        </p:nvSpPr>
        <p:spPr>
          <a:xfrm>
            <a:off x="1262742" y="1626138"/>
            <a:ext cx="9674678" cy="360385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391150" y="822325"/>
            <a:ext cx="144780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474335" y="842645"/>
            <a:ext cx="1299210" cy="398780"/>
          </a:xfrm>
          <a:prstGeom prst="rect">
            <a:avLst/>
          </a:prstGeom>
          <a:noFill/>
        </p:spPr>
        <p:txBody>
          <a:bodyPr wrap="square" rtlCol="0">
            <a:spAutoFit/>
          </a:bodyPr>
          <a:lstStyle/>
          <a:p>
            <a:pPr algn="ctr"/>
            <a:r>
              <a:rPr lang="zh-CN" altLang="en-US" sz="2000" b="1" dirty="0">
                <a:solidFill>
                  <a:srgbClr val="47B9A9"/>
                </a:solidFill>
              </a:rPr>
              <a:t>学习目标</a:t>
            </a:r>
          </a:p>
        </p:txBody>
      </p:sp>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3171"/>
            <a:ext cx="9537700" cy="3559093"/>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2742" y="1555018"/>
            <a:ext cx="9674678" cy="3687892"/>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p:cNvSpPr/>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文本框 2"/>
          <p:cNvSpPr txBox="1"/>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本章导览</a:t>
            </a:r>
          </a:p>
        </p:txBody>
      </p:sp>
      <p:pic>
        <p:nvPicPr>
          <p:cNvPr id="4" name="图片 3"/>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cxnSp>
        <p:nvCxnSpPr>
          <p:cNvPr id="2" name="直接连接符 1"/>
          <p:cNvCxnSpPr/>
          <p:nvPr>
            <p:custDataLst>
              <p:tags r:id="rId1"/>
            </p:custDataLst>
          </p:nvPr>
        </p:nvCxnSpPr>
        <p:spPr>
          <a:xfrm>
            <a:off x="6097996" y="2353477"/>
            <a:ext cx="0" cy="699135"/>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sp>
        <p:nvSpPr>
          <p:cNvPr id="8" name="矩形: 圆角 1"/>
          <p:cNvSpPr/>
          <p:nvPr>
            <p:custDataLst>
              <p:tags r:id="rId2"/>
            </p:custDataLst>
          </p:nvPr>
        </p:nvSpPr>
        <p:spPr>
          <a:xfrm>
            <a:off x="4778375" y="2056765"/>
            <a:ext cx="2660650" cy="563245"/>
          </a:xfrm>
          <a:prstGeom prst="roundRect">
            <a:avLst>
              <a:gd name="adj" fmla="val 50000"/>
            </a:avLst>
          </a:prstGeom>
          <a:solidFill>
            <a:srgbClr val="E18C47"/>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2" name="文本框 11"/>
          <p:cNvSpPr txBox="1"/>
          <p:nvPr>
            <p:custDataLst>
              <p:tags r:id="rId3"/>
            </p:custDataLst>
          </p:nvPr>
        </p:nvSpPr>
        <p:spPr>
          <a:xfrm>
            <a:off x="4961255" y="2117090"/>
            <a:ext cx="2294890" cy="414655"/>
          </a:xfrm>
          <a:prstGeom prst="rect">
            <a:avLst/>
          </a:prstGeom>
          <a:noFill/>
        </p:spPr>
        <p:txBody>
          <a:bodyPr wrap="square" lIns="0" tIns="0" rtlCol="0">
            <a:spAutoFit/>
          </a:bodyPr>
          <a:lstStyle/>
          <a:p>
            <a:pPr algn="ctr">
              <a:lnSpc>
                <a:spcPct val="120000"/>
              </a:lnSpc>
            </a:pPr>
            <a:r>
              <a:rPr lang="zh-CN" altLang="en-US" sz="2000" b="1" dirty="0">
                <a:solidFill>
                  <a:schemeClr val="bg1"/>
                </a:solidFill>
                <a:cs typeface="+mn-ea"/>
                <a:sym typeface="+mn-lt"/>
              </a:rPr>
              <a:t>体格生长与评价</a:t>
            </a:r>
          </a:p>
        </p:txBody>
      </p:sp>
      <p:cxnSp>
        <p:nvCxnSpPr>
          <p:cNvPr id="16" name="直接连接符 15"/>
          <p:cNvCxnSpPr/>
          <p:nvPr>
            <p:custDataLst>
              <p:tags r:id="rId4"/>
            </p:custDataLst>
          </p:nvPr>
        </p:nvCxnSpPr>
        <p:spPr>
          <a:xfrm>
            <a:off x="2500141" y="3052553"/>
            <a:ext cx="7143750" cy="0"/>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cxnSp>
        <p:nvCxnSpPr>
          <p:cNvPr id="21" name="直接连接符 20"/>
          <p:cNvCxnSpPr/>
          <p:nvPr>
            <p:custDataLst>
              <p:tags r:id="rId5"/>
            </p:custDataLst>
          </p:nvPr>
        </p:nvCxnSpPr>
        <p:spPr>
          <a:xfrm>
            <a:off x="2524125" y="3052445"/>
            <a:ext cx="0" cy="56197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23" name="直接连接符 22"/>
          <p:cNvCxnSpPr/>
          <p:nvPr>
            <p:custDataLst>
              <p:tags r:id="rId6"/>
            </p:custDataLst>
          </p:nvPr>
        </p:nvCxnSpPr>
        <p:spPr>
          <a:xfrm flipH="1">
            <a:off x="4876165" y="3052445"/>
            <a:ext cx="9525" cy="57150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24" name="直接连接符 23"/>
          <p:cNvCxnSpPr/>
          <p:nvPr>
            <p:custDataLst>
              <p:tags r:id="rId7"/>
            </p:custDataLst>
          </p:nvPr>
        </p:nvCxnSpPr>
        <p:spPr>
          <a:xfrm>
            <a:off x="9626600" y="3052445"/>
            <a:ext cx="0" cy="56197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25" name="直接连接符 24"/>
          <p:cNvCxnSpPr/>
          <p:nvPr>
            <p:custDataLst>
              <p:tags r:id="rId8"/>
            </p:custDataLst>
          </p:nvPr>
        </p:nvCxnSpPr>
        <p:spPr>
          <a:xfrm flipH="1">
            <a:off x="7263130" y="3052445"/>
            <a:ext cx="4445" cy="54229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26" name="矩形: 圆角 11"/>
          <p:cNvSpPr/>
          <p:nvPr>
            <p:custDataLst>
              <p:tags r:id="rId9"/>
            </p:custDataLst>
          </p:nvPr>
        </p:nvSpPr>
        <p:spPr>
          <a:xfrm>
            <a:off x="1614170" y="3742690"/>
            <a:ext cx="1819275" cy="851535"/>
          </a:xfrm>
          <a:prstGeom prst="roundRect">
            <a:avLst>
              <a:gd name="adj" fmla="val 24310"/>
            </a:avLst>
          </a:prstGeom>
          <a:solidFill>
            <a:srgbClr val="F7DBC5"/>
          </a:solidFill>
          <a:ln w="12700" cap="flat" cmpd="sng" algn="ctr">
            <a:noFill/>
            <a:prstDash val="solid"/>
            <a:miter lim="800000"/>
          </a:ln>
          <a:effectLst/>
        </p:spPr>
        <p:txBody>
          <a:bodyPr wrap="square" rtlCol="0" anchor="ctr">
            <a:noAutofit/>
          </a:bodyPr>
          <a:lstStyle/>
          <a:p>
            <a:pPr algn="ctr"/>
            <a:r>
              <a:rPr lang="zh-CN" altLang="en-US" sz="1700" dirty="0">
                <a:cs typeface="+mn-ea"/>
                <a:sym typeface="+mn-lt"/>
              </a:rPr>
              <a:t>体格生长发育的规律</a:t>
            </a:r>
          </a:p>
        </p:txBody>
      </p:sp>
      <p:sp>
        <p:nvSpPr>
          <p:cNvPr id="27" name="矩形: 圆角 11"/>
          <p:cNvSpPr/>
          <p:nvPr>
            <p:custDataLst>
              <p:tags r:id="rId10"/>
            </p:custDataLst>
          </p:nvPr>
        </p:nvSpPr>
        <p:spPr>
          <a:xfrm>
            <a:off x="3848100" y="3742690"/>
            <a:ext cx="2096770" cy="851535"/>
          </a:xfrm>
          <a:prstGeom prst="roundRect">
            <a:avLst>
              <a:gd name="adj" fmla="val 26547"/>
            </a:avLst>
          </a:prstGeom>
          <a:solidFill>
            <a:srgbClr val="F7DBC5"/>
          </a:solidFill>
          <a:ln w="12700" cap="flat" cmpd="sng" algn="ctr">
            <a:noFill/>
            <a:prstDash val="solid"/>
            <a:miter lim="800000"/>
          </a:ln>
          <a:effectLst/>
        </p:spPr>
        <p:txBody>
          <a:bodyPr wrap="square" rtlCol="0" anchor="ctr">
            <a:noAutofit/>
          </a:bodyPr>
          <a:lstStyle/>
          <a:p>
            <a:pPr algn="ctr">
              <a:buClrTx/>
              <a:buSzTx/>
              <a:buFontTx/>
            </a:pPr>
            <a:r>
              <a:rPr lang="zh-CN" altLang="en-US" sz="1700" dirty="0">
                <a:cs typeface="+mn-ea"/>
                <a:sym typeface="+mn-lt"/>
              </a:rPr>
              <a:t>体格生长发育的</a:t>
            </a:r>
          </a:p>
          <a:p>
            <a:pPr algn="ctr">
              <a:buClrTx/>
              <a:buSzTx/>
              <a:buFontTx/>
            </a:pPr>
            <a:r>
              <a:rPr lang="zh-CN" altLang="en-US" sz="1700" dirty="0">
                <a:cs typeface="+mn-ea"/>
                <a:sym typeface="+mn-lt"/>
              </a:rPr>
              <a:t>影响因素</a:t>
            </a:r>
          </a:p>
        </p:txBody>
      </p:sp>
      <p:sp>
        <p:nvSpPr>
          <p:cNvPr id="28" name="矩形: 圆角 11"/>
          <p:cNvSpPr/>
          <p:nvPr>
            <p:custDataLst>
              <p:tags r:id="rId11"/>
            </p:custDataLst>
          </p:nvPr>
        </p:nvSpPr>
        <p:spPr>
          <a:xfrm>
            <a:off x="6261100" y="3742690"/>
            <a:ext cx="2054225" cy="851535"/>
          </a:xfrm>
          <a:prstGeom prst="roundRect">
            <a:avLst>
              <a:gd name="adj" fmla="val 27665"/>
            </a:avLst>
          </a:prstGeom>
          <a:solidFill>
            <a:srgbClr val="F7DBC5"/>
          </a:solidFill>
          <a:ln w="12700" cap="flat" cmpd="sng" algn="ctr">
            <a:noFill/>
            <a:prstDash val="solid"/>
            <a:miter lim="800000"/>
          </a:ln>
          <a:effectLst/>
        </p:spPr>
        <p:txBody>
          <a:bodyPr wrap="square" rtlCol="0" anchor="ctr">
            <a:noAutofit/>
          </a:bodyPr>
          <a:lstStyle/>
          <a:p>
            <a:pPr algn="ctr">
              <a:buClrTx/>
              <a:buSzTx/>
              <a:buFontTx/>
            </a:pPr>
            <a:r>
              <a:rPr lang="zh-CN" altLang="en-US" sz="1700" dirty="0">
                <a:cs typeface="+mn-ea"/>
                <a:sym typeface="+mn-lt"/>
              </a:rPr>
              <a:t>体格生长发育的</a:t>
            </a:r>
          </a:p>
          <a:p>
            <a:pPr algn="ctr">
              <a:buClrTx/>
              <a:buSzTx/>
              <a:buFontTx/>
            </a:pPr>
            <a:r>
              <a:rPr lang="zh-CN" altLang="en-US" sz="1700" dirty="0">
                <a:cs typeface="+mn-ea"/>
                <a:sym typeface="+mn-lt"/>
              </a:rPr>
              <a:t>评价</a:t>
            </a:r>
          </a:p>
        </p:txBody>
      </p:sp>
      <p:sp>
        <p:nvSpPr>
          <p:cNvPr id="42" name="矩形: 圆角 11"/>
          <p:cNvSpPr/>
          <p:nvPr>
            <p:custDataLst>
              <p:tags r:id="rId12"/>
            </p:custDataLst>
          </p:nvPr>
        </p:nvSpPr>
        <p:spPr>
          <a:xfrm>
            <a:off x="8507095" y="3742690"/>
            <a:ext cx="2199640" cy="851535"/>
          </a:xfrm>
          <a:prstGeom prst="roundRect">
            <a:avLst>
              <a:gd name="adj" fmla="val 26547"/>
            </a:avLst>
          </a:prstGeom>
          <a:solidFill>
            <a:srgbClr val="F7DBC5"/>
          </a:solidFill>
          <a:ln w="12700" cap="flat" cmpd="sng" algn="ctr">
            <a:noFill/>
            <a:prstDash val="solid"/>
            <a:miter lim="800000"/>
          </a:ln>
          <a:effectLst/>
        </p:spPr>
        <p:txBody>
          <a:bodyPr wrap="square" rtlCol="0" anchor="ctr">
            <a:noAutofit/>
          </a:bodyPr>
          <a:lstStyle/>
          <a:p>
            <a:pPr algn="ctr">
              <a:buClrTx/>
              <a:buSzTx/>
              <a:buFontTx/>
            </a:pPr>
            <a:r>
              <a:rPr lang="zh-CN" altLang="en-US" sz="1700" dirty="0">
                <a:cs typeface="+mn-ea"/>
                <a:sym typeface="+mn-lt"/>
              </a:rPr>
              <a:t>其他器官系统生长</a:t>
            </a:r>
          </a:p>
          <a:p>
            <a:pPr algn="ctr">
              <a:buClrTx/>
              <a:buSzTx/>
              <a:buFontTx/>
            </a:pPr>
            <a:r>
              <a:rPr lang="zh-CN" altLang="en-US" sz="1700" dirty="0">
                <a:cs typeface="+mn-ea"/>
                <a:sym typeface="+mn-lt"/>
              </a:rPr>
              <a:t>发育的评价 </a:t>
            </a:r>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第一节    体格生长发育的规律</a:t>
            </a:r>
          </a:p>
        </p:txBody>
      </p:sp>
      <p:pic>
        <p:nvPicPr>
          <p:cNvPr id="2" name="图片 1" descr="形状&#10;&#10;中度可信度描述已自动生成"/>
          <p:cNvPicPr>
            <a:picLocks noChangeAspect="1"/>
          </p:cNvPicPr>
          <p:nvPr/>
        </p:nvPicPr>
        <p:blipFill rotWithShape="1">
          <a:blip r:embed="rId13"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7" name="图片 6"/>
          <p:cNvPicPr>
            <a:picLocks noChangeAspect="1"/>
          </p:cNvPicPr>
          <p:nvPr>
            <p:custDataLst>
              <p:tags r:id="rId10"/>
            </p:custDataLst>
          </p:nvPr>
        </p:nvPicPr>
        <p:blipFill>
          <a:blip r:embed="rId14" cstate="print">
            <a:extLst>
              <a:ext uri="{28A0092B-C50C-407E-A947-70E740481C1C}">
                <a14:useLocalDpi xmlns:a14="http://schemas.microsoft.com/office/drawing/2010/main" val="0"/>
              </a:ext>
            </a:extLst>
          </a:blip>
          <a:stretch>
            <a:fillRect/>
          </a:stretch>
        </p:blipFill>
        <p:spPr>
          <a:xfrm>
            <a:off x="-588010" y="2778760"/>
            <a:ext cx="5781675" cy="4336415"/>
          </a:xfrm>
          <a:prstGeom prst="rect">
            <a:avLst/>
          </a:prstGeom>
        </p:spPr>
      </p:pic>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88085" y="871855"/>
            <a:ext cx="2009140" cy="532130"/>
          </a:xfrm>
        </p:spPr>
        <p:txBody>
          <a:bodyPr/>
          <a:lstStyle/>
          <a:p>
            <a:r>
              <a:rPr lang="zh-CN" altLang="en-US" sz="2600" b="1" dirty="0">
                <a:solidFill>
                  <a:srgbClr val="E18C47"/>
                </a:solidFill>
                <a:latin typeface="+mn-lt"/>
                <a:cs typeface="+mn-ea"/>
                <a:sym typeface="+mn-lt"/>
              </a:rPr>
              <a:t>案例导入</a:t>
            </a:r>
          </a:p>
        </p:txBody>
      </p:sp>
      <p:sp>
        <p:nvSpPr>
          <p:cNvPr id="9" name="文本框 8"/>
          <p:cNvSpPr txBox="1"/>
          <p:nvPr/>
        </p:nvSpPr>
        <p:spPr>
          <a:xfrm>
            <a:off x="697230" y="2212340"/>
            <a:ext cx="8382635" cy="4180205"/>
          </a:xfrm>
          <a:prstGeom prst="rect">
            <a:avLst/>
          </a:prstGeom>
          <a:noFill/>
        </p:spPr>
        <p:txBody>
          <a:bodyPr wrap="square" lIns="0" tIns="0" rtlCol="0">
            <a:spAutoFit/>
          </a:bodyPr>
          <a:lstStyle/>
          <a:p>
            <a:pPr indent="457200" algn="just" fontAlgn="auto">
              <a:lnSpc>
                <a:spcPct val="14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冬季室外温度低，寒风阵阵，可阳光幼儿园还是每天组织幼儿进行户外活动。佳佳是某校学前教育专业的学生，正在该园的大、中、小班进行轮岗实习。她很心疼小朋友，于是向实习指导老师提议说：“天气那么冷，不要让小朋友出去了，在室内做做小游戏不就好了吗？”陈老师却微笑着否认了佳佳的提议，并对她说：“儿童的运动系统和我们成人不一样，一定要积极锻炼，促进其发展。而室外活动对于促进儿童的运动系统及各系统的生长发育有着不可取代的作用。”</a:t>
            </a:r>
          </a:p>
        </p:txBody>
      </p:sp>
      <p:pic>
        <p:nvPicPr>
          <p:cNvPr id="5" name="图片 4" descr="卡通人物&#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525" y="556863"/>
            <a:ext cx="9144000" cy="6858000"/>
          </a:xfrm>
          <a:prstGeom prst="rect">
            <a:avLst/>
          </a:prstGeom>
        </p:spPr>
      </p:pic>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689100" y="1544589"/>
            <a:ext cx="624205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837055" y="1029970"/>
            <a:ext cx="6226810" cy="445135"/>
          </a:xfrm>
          <a:prstGeom prst="rect">
            <a:avLst/>
          </a:prstGeom>
          <a:noFill/>
        </p:spPr>
        <p:txBody>
          <a:bodyPr wrap="square">
            <a:spAutoFit/>
          </a:bodyPr>
          <a:lstStyle/>
          <a:p>
            <a:pPr algn="l"/>
            <a:r>
              <a:rPr lang="zh-CN" altLang="en-US" sz="2300" b="1" dirty="0">
                <a:solidFill>
                  <a:srgbClr val="E18C47"/>
                </a:solidFill>
                <a:cs typeface="+mn-ea"/>
                <a:sym typeface="+mn-lt"/>
              </a:rPr>
              <a:t>一、 生长发育的连续性、非匀速性和阶段性</a:t>
            </a:r>
          </a:p>
        </p:txBody>
      </p:sp>
      <p:pic>
        <p:nvPicPr>
          <p:cNvPr id="2" name="图片 1"/>
          <p:cNvPicPr>
            <a:picLocks noChangeAspect="1"/>
          </p:cNvPicPr>
          <p:nvPr>
            <p:custDataLst>
              <p:tags r:id="rId1"/>
            </p:custDataLst>
          </p:nvPr>
        </p:nvPicPr>
        <p:blipFill>
          <a:blip r:embed="rId3">
            <a:clrChange>
              <a:clrFrom>
                <a:srgbClr val="FFFFFF">
                  <a:alpha val="100000"/>
                </a:srgbClr>
              </a:clrFrom>
              <a:clrTo>
                <a:srgbClr val="FFFFFF">
                  <a:alpha val="100000"/>
                  <a:alpha val="0"/>
                </a:srgbClr>
              </a:clrTo>
            </a:clrChange>
          </a:blip>
          <a:stretch>
            <a:fillRect/>
          </a:stretch>
        </p:blipFill>
        <p:spPr>
          <a:xfrm>
            <a:off x="1689100" y="1901190"/>
            <a:ext cx="8448040" cy="4182110"/>
          </a:xfrm>
          <a:prstGeom prst="rect">
            <a:avLst/>
          </a:prstGeom>
        </p:spPr>
      </p:pic>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689100" y="1544589"/>
            <a:ext cx="355409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837055" y="1029970"/>
            <a:ext cx="3292475" cy="445135"/>
          </a:xfrm>
          <a:prstGeom prst="rect">
            <a:avLst/>
          </a:prstGeom>
          <a:noFill/>
        </p:spPr>
        <p:txBody>
          <a:bodyPr wrap="square">
            <a:spAutoFit/>
          </a:bodyPr>
          <a:lstStyle/>
          <a:p>
            <a:pPr algn="l"/>
            <a:r>
              <a:rPr lang="zh-CN" altLang="en-US" sz="2300" b="1" dirty="0">
                <a:solidFill>
                  <a:srgbClr val="E18C47"/>
                </a:solidFill>
                <a:cs typeface="+mn-ea"/>
                <a:sym typeface="+mn-lt"/>
              </a:rPr>
              <a:t>二、 生长发育的程序性</a:t>
            </a:r>
          </a:p>
        </p:txBody>
      </p:sp>
      <p:pic>
        <p:nvPicPr>
          <p:cNvPr id="8" name="图片 7"/>
          <p:cNvPicPr>
            <a:picLocks noChangeAspect="1"/>
          </p:cNvPicPr>
          <p:nvPr>
            <p:custDataLst>
              <p:tags r:id="rId1"/>
            </p:custDataLst>
          </p:nvPr>
        </p:nvPicPr>
        <p:blipFill>
          <a:blip r:embed="rId3"/>
          <a:stretch>
            <a:fillRect/>
          </a:stretch>
        </p:blipFill>
        <p:spPr>
          <a:xfrm>
            <a:off x="2581275" y="2014855"/>
            <a:ext cx="6755130" cy="4008755"/>
          </a:xfrm>
          <a:prstGeom prst="rect">
            <a:avLst/>
          </a:prstGeom>
        </p:spPr>
      </p:pic>
    </p:spTree>
  </p:cSld>
  <p:clrMapOvr>
    <a:masterClrMapping/>
  </p:clrMapOvr>
  <p:transition spd="slow">
    <p:random/>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abe4f80-eadc-4643-9aef-89832c621cef"/>
  <p:tag name="COMMONDATA" val="eyJoZGlkIjoiNGY0MDgyY2U2NDUxNjliMTA0YzZjN2UwYjAxZWNmMG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PA" val="v3.0.1"/>
</p:tagLst>
</file>

<file path=ppt/tags/tag117.xml><?xml version="1.0" encoding="utf-8"?>
<p:tagLst xmlns:a="http://schemas.openxmlformats.org/drawingml/2006/main" xmlns:r="http://schemas.openxmlformats.org/officeDocument/2006/relationships" xmlns:p="http://schemas.openxmlformats.org/presentationml/2006/main">
  <p:tag name="PA" val="v3.0.1"/>
</p:tagLst>
</file>

<file path=ppt/tags/tag118.xml><?xml version="1.0" encoding="utf-8"?>
<p:tagLst xmlns:a="http://schemas.openxmlformats.org/drawingml/2006/main" xmlns:r="http://schemas.openxmlformats.org/officeDocument/2006/relationships" xmlns:p="http://schemas.openxmlformats.org/presentationml/2006/main">
  <p:tag name="PA" val="v3.0.1"/>
</p:tagLst>
</file>

<file path=ppt/tags/tag119.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PA" val="v3.0.1"/>
</p:tagLst>
</file>

<file path=ppt/tags/tag121.xml><?xml version="1.0" encoding="utf-8"?>
<p:tagLst xmlns:a="http://schemas.openxmlformats.org/drawingml/2006/main" xmlns:r="http://schemas.openxmlformats.org/officeDocument/2006/relationships" xmlns:p="http://schemas.openxmlformats.org/presentationml/2006/main">
  <p:tag name="PA" val="v3.0.1"/>
</p:tagLst>
</file>

<file path=ppt/tags/tag122.xml><?xml version="1.0" encoding="utf-8"?>
<p:tagLst xmlns:a="http://schemas.openxmlformats.org/drawingml/2006/main" xmlns:r="http://schemas.openxmlformats.org/officeDocument/2006/relationships" xmlns:p="http://schemas.openxmlformats.org/presentationml/2006/main">
  <p:tag name="PA" val="v3.0.1"/>
</p:tagLst>
</file>

<file path=ppt/tags/tag123.xml><?xml version="1.0" encoding="utf-8"?>
<p:tagLst xmlns:a="http://schemas.openxmlformats.org/drawingml/2006/main" xmlns:r="http://schemas.openxmlformats.org/officeDocument/2006/relationships" xmlns:p="http://schemas.openxmlformats.org/presentationml/2006/main">
  <p:tag name="PA" val="v3.0.1"/>
</p:tagLst>
</file>

<file path=ppt/tags/tag124.xml><?xml version="1.0" encoding="utf-8"?>
<p:tagLst xmlns:a="http://schemas.openxmlformats.org/drawingml/2006/main" xmlns:r="http://schemas.openxmlformats.org/officeDocument/2006/relationships" xmlns:p="http://schemas.openxmlformats.org/presentationml/2006/main">
  <p:tag name="PA" val="v3.0.1"/>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PA" val="v3.0.1"/>
</p:tagLst>
</file>

<file path=ppt/tags/tag65.xml><?xml version="1.0" encoding="utf-8"?>
<p:tagLst xmlns:a="http://schemas.openxmlformats.org/drawingml/2006/main" xmlns:r="http://schemas.openxmlformats.org/officeDocument/2006/relationships" xmlns:p="http://schemas.openxmlformats.org/presentationml/2006/main">
  <p:tag name="PA" val="v3.0.1"/>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自定义 1">
      <a:dk1>
        <a:sysClr val="windowText" lastClr="000000"/>
      </a:dk1>
      <a:lt1>
        <a:sysClr val="window" lastClr="FFFFFF"/>
      </a:lt1>
      <a:dk2>
        <a:srgbClr val="44546A"/>
      </a:dk2>
      <a:lt2>
        <a:srgbClr val="E7E6E6"/>
      </a:lt2>
      <a:accent1>
        <a:srgbClr val="002060"/>
      </a:accent1>
      <a:accent2>
        <a:srgbClr val="0790F5"/>
      </a:accent2>
      <a:accent3>
        <a:srgbClr val="05B7FB"/>
      </a:accent3>
      <a:accent4>
        <a:srgbClr val="FFD200"/>
      </a:accent4>
      <a:accent5>
        <a:srgbClr val="5B9BD5"/>
      </a:accent5>
      <a:accent6>
        <a:srgbClr val="70AD47"/>
      </a:accent6>
      <a:hlink>
        <a:srgbClr val="0563C1"/>
      </a:hlink>
      <a:folHlink>
        <a:srgbClr val="954F72"/>
      </a:folHlink>
    </a:clrScheme>
    <a:fontScheme name="romi1ph0">
      <a:majorFont>
        <a:latin typeface="Alibaba Sans"/>
        <a:ea typeface="微软雅黑"/>
        <a:cs typeface="Alex Brush"/>
      </a:majorFont>
      <a:minorFont>
        <a:latin typeface="Alibaba Sans"/>
        <a:ea typeface="微软雅黑"/>
        <a:cs typeface="Alex Brush"/>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tlCol="0">
        <a:spAutoFit/>
      </a:bodyPr>
      <a:lstStyle>
        <a:defPPr algn="l">
          <a:lnSpc>
            <a:spcPct val="120000"/>
          </a:lnSpc>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lex Brush"/>
        <a:cs typeface="Alex Brush"/>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lex Brush"/>
        <a:cs typeface="Alex Brush"/>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lex Brush"/>
        <a:cs typeface="Alex Brush"/>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lex Brush"/>
        <a:cs typeface="Alex Brush"/>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1483</Words>
  <Application>Microsoft Office PowerPoint</Application>
  <PresentationFormat>宽屏</PresentationFormat>
  <Paragraphs>122</Paragraphs>
  <Slides>29</Slides>
  <Notes>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29</vt:i4>
      </vt:variant>
    </vt:vector>
  </HeadingPairs>
  <TitlesOfParts>
    <vt:vector size="40" baseType="lpstr">
      <vt:lpstr>等线</vt:lpstr>
      <vt:lpstr>方正行黑简体</vt:lpstr>
      <vt:lpstr>汉仪太极体简</vt:lpstr>
      <vt:lpstr>宋体</vt:lpstr>
      <vt:lpstr>微软雅黑</vt:lpstr>
      <vt:lpstr>Alex Brush</vt:lpstr>
      <vt:lpstr>Alibaba Sans</vt:lpstr>
      <vt:lpstr>Arial</vt:lpstr>
      <vt:lpstr>Arial Rounded MT Bold</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案例导入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庄玉侠</cp:lastModifiedBy>
  <cp:revision>266</cp:revision>
  <dcterms:created xsi:type="dcterms:W3CDTF">2022-05-22T12:08:00Z</dcterms:created>
  <dcterms:modified xsi:type="dcterms:W3CDTF">2023-02-13T06:29:23Z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1BFEA44725C84696862E7DE917FA1626</vt:lpwstr>
  </property>
  <property fmtid="{D5CDD505-2E9C-101B-9397-08002B2CF9AE}" pid="3" name="KSOProductBuildVer">
    <vt:lpwstr>2052-11.1.0.13703</vt:lpwstr>
  </property>
</Properties>
</file>