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4.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5.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286" r:id="rId2"/>
    <p:sldId id="291" r:id="rId3"/>
    <p:sldId id="327" r:id="rId4"/>
    <p:sldId id="328" r:id="rId5"/>
    <p:sldId id="329" r:id="rId6"/>
    <p:sldId id="299" r:id="rId7"/>
    <p:sldId id="506" r:id="rId8"/>
    <p:sldId id="362" r:id="rId9"/>
    <p:sldId id="364" r:id="rId10"/>
    <p:sldId id="365" r:id="rId11"/>
    <p:sldId id="366" r:id="rId12"/>
    <p:sldId id="367" r:id="rId13"/>
    <p:sldId id="368" r:id="rId14"/>
    <p:sldId id="369" r:id="rId15"/>
    <p:sldId id="370" r:id="rId16"/>
    <p:sldId id="371" r:id="rId17"/>
    <p:sldId id="372" r:id="rId18"/>
    <p:sldId id="373" r:id="rId19"/>
    <p:sldId id="486" r:id="rId20"/>
    <p:sldId id="487" r:id="rId21"/>
    <p:sldId id="488" r:id="rId22"/>
    <p:sldId id="489" r:id="rId23"/>
    <p:sldId id="490" r:id="rId24"/>
    <p:sldId id="491" r:id="rId25"/>
    <p:sldId id="492" r:id="rId26"/>
    <p:sldId id="493" r:id="rId27"/>
    <p:sldId id="494" r:id="rId28"/>
    <p:sldId id="363" r:id="rId29"/>
    <p:sldId id="495" r:id="rId30"/>
    <p:sldId id="496" r:id="rId31"/>
    <p:sldId id="497" r:id="rId32"/>
    <p:sldId id="444" r:id="rId33"/>
    <p:sldId id="499" r:id="rId34"/>
    <p:sldId id="498" r:id="rId35"/>
    <p:sldId id="502" r:id="rId36"/>
    <p:sldId id="503" r:id="rId37"/>
    <p:sldId id="504" r:id="rId38"/>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18C47"/>
    <a:srgbClr val="DC7C2A"/>
    <a:srgbClr val="EEB78F"/>
    <a:srgbClr val="F7DBC5"/>
    <a:srgbClr val="F1C0A6"/>
    <a:srgbClr val="F9E4D4"/>
    <a:srgbClr val="EAA57C"/>
    <a:srgbClr val="EAAA7A"/>
    <a:srgbClr val="E5995C"/>
    <a:srgbClr val="079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89" autoAdjust="0"/>
    <p:restoredTop sz="91751" autoAdjust="0"/>
  </p:normalViewPr>
  <p:slideViewPr>
    <p:cSldViewPr snapToGrid="0">
      <p:cViewPr>
        <p:scale>
          <a:sx n="100" d="100"/>
          <a:sy n="100" d="100"/>
        </p:scale>
        <p:origin x="270" y="30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598743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2764680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857025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1720792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15</a:t>
            </a:fld>
            <a:endParaRPr lang="zh-CN" altLang="en-US"/>
          </a:p>
        </p:txBody>
      </p:sp>
    </p:spTree>
    <p:extLst>
      <p:ext uri="{BB962C8B-B14F-4D97-AF65-F5344CB8AC3E}">
        <p14:creationId xmlns:p14="http://schemas.microsoft.com/office/powerpoint/2010/main" val="2954086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21</a:t>
            </a:fld>
            <a:endParaRPr lang="zh-CN" altLang="en-US"/>
          </a:p>
        </p:txBody>
      </p:sp>
    </p:spTree>
    <p:extLst>
      <p:ext uri="{BB962C8B-B14F-4D97-AF65-F5344CB8AC3E}">
        <p14:creationId xmlns:p14="http://schemas.microsoft.com/office/powerpoint/2010/main" val="109413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27</a:t>
            </a:fld>
            <a:endParaRPr lang="zh-CN" altLang="en-US"/>
          </a:p>
        </p:txBody>
      </p:sp>
    </p:spTree>
    <p:extLst>
      <p:ext uri="{BB962C8B-B14F-4D97-AF65-F5344CB8AC3E}">
        <p14:creationId xmlns:p14="http://schemas.microsoft.com/office/powerpoint/2010/main" val="92620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37</a:t>
            </a:fld>
            <a:endParaRPr lang="zh-CN" altLang="en-US"/>
          </a:p>
        </p:txBody>
      </p:sp>
    </p:spTree>
    <p:extLst>
      <p:ext uri="{BB962C8B-B14F-4D97-AF65-F5344CB8AC3E}">
        <p14:creationId xmlns:p14="http://schemas.microsoft.com/office/powerpoint/2010/main" val="2182060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image" Target="../media/image29.png"/><Relationship Id="rId2" Type="http://schemas.openxmlformats.org/officeDocument/2006/relationships/tags" Target="../tags/tag32.xml"/><Relationship Id="rId16" Type="http://schemas.openxmlformats.org/officeDocument/2006/relationships/image" Target="../media/image16.png"/><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notesSlide" Target="../notesSlides/notesSlide3.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5.xml"/><Relationship Id="rId1" Type="http://schemas.openxmlformats.org/officeDocument/2006/relationships/tags" Target="../tags/tag44.xml"/><Relationship Id="rId5" Type="http://schemas.microsoft.com/office/2007/relationships/hdphoto" Target="../media/hdphoto1.wdp"/><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5.xml"/><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5.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image" Target="../media/image34.jpeg"/><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image" Target="../media/image16.png"/><Relationship Id="rId2" Type="http://schemas.openxmlformats.org/officeDocument/2006/relationships/tags" Target="../tags/tag50.xml"/><Relationship Id="rId16" Type="http://schemas.openxmlformats.org/officeDocument/2006/relationships/notesSlide" Target="../notesSlides/notesSlide4.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slideLayout" Target="../slideLayouts/slideLayout9.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image" Target="../media/image38.png"/><Relationship Id="rId2" Type="http://schemas.openxmlformats.org/officeDocument/2006/relationships/tags" Target="../tags/tag72.xml"/><Relationship Id="rId16" Type="http://schemas.openxmlformats.org/officeDocument/2006/relationships/image" Target="../media/image16.png"/><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notesSlide" Target="../notesSlides/notesSlide5.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4.xml"/></Relationships>
</file>

<file path=ppt/slides/_rels/slide29.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slideLayout" Target="../slideLayouts/slideLayout5.xml"/><Relationship Id="rId4" Type="http://schemas.openxmlformats.org/officeDocument/2006/relationships/tags" Target="../tags/tag88.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20.jpe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16.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notesSlide" Target="../notesSlides/notesSlide2.xml"/><Relationship Id="rId5" Type="http://schemas.openxmlformats.org/officeDocument/2006/relationships/tags" Target="../tags/tag26.xml"/><Relationship Id="rId10" Type="http://schemas.openxmlformats.org/officeDocument/2006/relationships/slideLayout" Target="../slideLayouts/slideLayout9.xml"/><Relationship Id="rId4" Type="http://schemas.openxmlformats.org/officeDocument/2006/relationships/tags" Target="../tags/tag25.xml"/><Relationship Id="rId9" Type="http://schemas.openxmlformats.org/officeDocument/2006/relationships/tags" Target="../tags/tag30.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nvSpPr>
          <p:spPr>
            <a:xfrm>
              <a:off x="5181" y="4378"/>
              <a:ext cx="231" cy="233"/>
            </a:xfrm>
            <a:custGeom>
              <a:avLst/>
              <a:gdLst/>
              <a:ahLst/>
              <a:cxnLst>
                <a:cxn ang="3cd4">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nvSpPr>
          <p:spPr>
            <a:xfrm>
              <a:off x="4927" y="4366"/>
              <a:ext cx="888" cy="582"/>
            </a:xfrm>
            <a:custGeom>
              <a:avLst/>
              <a:gdLst/>
              <a:ahLst/>
              <a:cxnLst>
                <a:cxn ang="3cd4">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nvSpPr>
          <p:spPr>
            <a:xfrm>
              <a:off x="8514" y="4433"/>
              <a:ext cx="889" cy="974"/>
            </a:xfrm>
            <a:custGeom>
              <a:avLst/>
              <a:gdLst/>
              <a:ahLst/>
              <a:cxnLst>
                <a:cxn ang="3cd4">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nvSpPr>
          <p:spPr>
            <a:xfrm>
              <a:off x="10718" y="4396"/>
              <a:ext cx="829" cy="1023"/>
            </a:xfrm>
            <a:custGeom>
              <a:avLst/>
              <a:gdLst/>
              <a:ahLst/>
              <a:cxnLst>
                <a:cxn ang="3cd4">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nvSpPr>
          <p:spPr>
            <a:xfrm>
              <a:off x="1163" y="4382"/>
              <a:ext cx="1052" cy="1022"/>
            </a:xfrm>
            <a:custGeom>
              <a:avLst/>
              <a:gdLst/>
              <a:ahLst/>
              <a:cxnLst>
                <a:cxn ang="3cd4">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nvSpPr>
          <p:spPr>
            <a:xfrm>
              <a:off x="9621" y="4474"/>
              <a:ext cx="242" cy="217"/>
            </a:xfrm>
            <a:custGeom>
              <a:avLst/>
              <a:gdLst/>
              <a:ahLst/>
              <a:cxnLst>
                <a:cxn ang="3cd4">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nvSpPr>
          <p:spPr>
            <a:xfrm>
              <a:off x="2877" y="4492"/>
              <a:ext cx="500" cy="850"/>
            </a:xfrm>
            <a:custGeom>
              <a:avLst/>
              <a:gdLst/>
              <a:ahLst/>
              <a:cxnLst>
                <a:cxn ang="3cd4">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nvSpPr>
          <p:spPr>
            <a:xfrm>
              <a:off x="2399" y="4542"/>
              <a:ext cx="389" cy="802"/>
            </a:xfrm>
            <a:custGeom>
              <a:avLst/>
              <a:gdLst/>
              <a:ahLst/>
              <a:cxnLst>
                <a:cxn ang="3cd4">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nvSpPr>
          <p:spPr>
            <a:xfrm>
              <a:off x="11490" y="4544"/>
              <a:ext cx="352" cy="258"/>
            </a:xfrm>
            <a:custGeom>
              <a:avLst/>
              <a:gdLst/>
              <a:ahLst/>
              <a:cxnLst>
                <a:cxn ang="3cd4">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nvSpPr>
          <p:spPr>
            <a:xfrm>
              <a:off x="5965" y="4411"/>
              <a:ext cx="1060" cy="1003"/>
            </a:xfrm>
            <a:custGeom>
              <a:avLst/>
              <a:gdLst/>
              <a:ahLst/>
              <a:cxnLst>
                <a:cxn ang="3cd4">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nvSpPr>
          <p:spPr>
            <a:xfrm>
              <a:off x="10362" y="4644"/>
              <a:ext cx="242" cy="262"/>
            </a:xfrm>
            <a:custGeom>
              <a:avLst/>
              <a:gdLst/>
              <a:ahLst/>
              <a:cxnLst>
                <a:cxn ang="3cd4">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nvSpPr>
          <p:spPr>
            <a:xfrm>
              <a:off x="4812" y="4649"/>
              <a:ext cx="191" cy="327"/>
            </a:xfrm>
            <a:custGeom>
              <a:avLst/>
              <a:gdLst/>
              <a:ahLst/>
              <a:cxnLst>
                <a:cxn ang="3cd4">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nvSpPr>
          <p:spPr>
            <a:xfrm>
              <a:off x="9883" y="4473"/>
              <a:ext cx="781" cy="946"/>
            </a:xfrm>
            <a:custGeom>
              <a:avLst/>
              <a:gdLst/>
              <a:ahLst/>
              <a:cxnLst>
                <a:cxn ang="3cd4">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nvSpPr>
          <p:spPr>
            <a:xfrm>
              <a:off x="9537" y="4766"/>
              <a:ext cx="375" cy="569"/>
            </a:xfrm>
            <a:custGeom>
              <a:avLst/>
              <a:gdLst/>
              <a:ahLst/>
              <a:cxnLst>
                <a:cxn ang="3cd4">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nvSpPr>
          <p:spPr>
            <a:xfrm>
              <a:off x="4841" y="4803"/>
              <a:ext cx="957" cy="628"/>
            </a:xfrm>
            <a:custGeom>
              <a:avLst/>
              <a:gdLst/>
              <a:ahLst/>
              <a:cxnLst>
                <a:cxn ang="3cd4">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nvSpPr>
          <p:spPr>
            <a:xfrm>
              <a:off x="11503" y="4894"/>
              <a:ext cx="214" cy="530"/>
            </a:xfrm>
            <a:custGeom>
              <a:avLst/>
              <a:gdLst/>
              <a:ahLst/>
              <a:cxnLst>
                <a:cxn ang="3cd4">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11124" y="4944"/>
              <a:ext cx="310" cy="495"/>
            </a:xfrm>
            <a:custGeom>
              <a:avLst/>
              <a:gdLst/>
              <a:ahLst/>
              <a:cxnLst>
                <a:cxn ang="3cd4">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nvSpPr>
          <p:spPr>
            <a:xfrm>
              <a:off x="3639" y="4448"/>
              <a:ext cx="980" cy="946"/>
            </a:xfrm>
            <a:custGeom>
              <a:avLst/>
              <a:gdLst/>
              <a:ahLst/>
              <a:cxnLst>
                <a:cxn ang="3cd4">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8373" y="5077"/>
              <a:ext cx="607" cy="179"/>
            </a:xfrm>
            <a:custGeom>
              <a:avLst/>
              <a:gdLst/>
              <a:ahLst/>
              <a:cxnLst>
                <a:cxn ang="3cd4">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7120" y="4425"/>
              <a:ext cx="1102" cy="967"/>
            </a:xfrm>
            <a:custGeom>
              <a:avLst/>
              <a:gdLst/>
              <a:ahLst/>
              <a:cxnLst>
                <a:cxn ang="3cd4">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2"/>
          <p:cNvSpPr/>
          <p:nvPr/>
        </p:nvSpPr>
        <p:spPr>
          <a:xfrm>
            <a:off x="3821430" y="2609215"/>
            <a:ext cx="3348355" cy="252095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9" name="矩形: 圆角 12"/>
          <p:cNvSpPr/>
          <p:nvPr/>
        </p:nvSpPr>
        <p:spPr>
          <a:xfrm>
            <a:off x="7608570" y="2609215"/>
            <a:ext cx="3392805" cy="2516505"/>
          </a:xfrm>
          <a:prstGeom prst="roundRect">
            <a:avLst>
              <a:gd name="adj" fmla="val 8592"/>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三、婴儿期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369820" cy="252095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dirty="0">
                <a:solidFill>
                  <a:srgbClr val="211D1E"/>
                </a:solidFill>
                <a:cs typeface="+mn-ea"/>
              </a:rPr>
              <a:t>从出生到</a:t>
            </a:r>
            <a:r>
              <a:rPr lang="zh-CN" altLang="en-US" b="1" dirty="0">
                <a:solidFill>
                  <a:srgbClr val="DC7C2A"/>
                </a:solidFill>
                <a:cs typeface="+mn-ea"/>
              </a:rPr>
              <a:t>满1周岁前</a:t>
            </a:r>
            <a:r>
              <a:rPr lang="zh-CN" altLang="en-US" dirty="0">
                <a:solidFill>
                  <a:srgbClr val="211D1E"/>
                </a:solidFill>
                <a:cs typeface="+mn-ea"/>
              </a:rPr>
              <a:t>为婴儿期，包含新生儿期。</a:t>
            </a:r>
          </a:p>
        </p:txBody>
      </p:sp>
      <p:sp>
        <p:nvSpPr>
          <p:cNvPr id="5" name="文本框 4"/>
          <p:cNvSpPr txBox="1"/>
          <p:nvPr/>
        </p:nvSpPr>
        <p:spPr>
          <a:xfrm>
            <a:off x="1233805" y="2790825"/>
            <a:ext cx="1981200" cy="170751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① 生长发育迅速，在一年中身长增长约50%，体重增加约200%。</a:t>
            </a:r>
          </a:p>
        </p:txBody>
      </p:sp>
      <p:sp>
        <p:nvSpPr>
          <p:cNvPr id="6" name="文本框 5"/>
          <p:cNvSpPr txBox="1"/>
          <p:nvPr/>
        </p:nvSpPr>
        <p:spPr>
          <a:xfrm>
            <a:off x="4091305" y="2790825"/>
            <a:ext cx="2898775" cy="170751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② 对营养素和能量的需要量相对较大，但婴儿的消化吸收功能尚不够完善，容易发生消化紊乱和营养不良。</a:t>
            </a:r>
          </a:p>
        </p:txBody>
      </p:sp>
      <p:sp>
        <p:nvSpPr>
          <p:cNvPr id="7" name="文本框 6"/>
          <p:cNvSpPr txBox="1"/>
          <p:nvPr/>
        </p:nvSpPr>
        <p:spPr>
          <a:xfrm>
            <a:off x="7866380" y="2790825"/>
            <a:ext cx="2951480"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③ 抗病能力较弱，易患感染性疾病及传染病，故应大力提倡在该阶段采用母乳喂养，给予合理的营养指导，做好计划免疫工作。</a:t>
            </a:r>
          </a:p>
        </p:txBody>
      </p:sp>
      <p:pic>
        <p:nvPicPr>
          <p:cNvPr id="10" name="图片 9"/>
          <p:cNvPicPr>
            <a:picLocks noChangeAspect="1"/>
          </p:cNvPicPr>
          <p:nvPr/>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10156190" y="1656080"/>
            <a:ext cx="1692275" cy="11347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2"/>
          <p:cNvSpPr/>
          <p:nvPr/>
        </p:nvSpPr>
        <p:spPr>
          <a:xfrm>
            <a:off x="3821430" y="2609215"/>
            <a:ext cx="3348355" cy="252095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9" name="矩形: 圆角 12"/>
          <p:cNvSpPr/>
          <p:nvPr/>
        </p:nvSpPr>
        <p:spPr>
          <a:xfrm>
            <a:off x="7608570" y="2609215"/>
            <a:ext cx="3392805" cy="2516505"/>
          </a:xfrm>
          <a:prstGeom prst="roundRect">
            <a:avLst>
              <a:gd name="adj" fmla="val 8592"/>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四、幼儿期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369820" cy="252095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b="1" dirty="0">
                <a:solidFill>
                  <a:srgbClr val="DC7C2A"/>
                </a:solidFill>
                <a:cs typeface="+mn-ea"/>
              </a:rPr>
              <a:t>1周岁以后到满3周岁前</a:t>
            </a:r>
            <a:r>
              <a:rPr lang="zh-CN" altLang="en-US" dirty="0">
                <a:solidFill>
                  <a:srgbClr val="211D1E"/>
                </a:solidFill>
                <a:cs typeface="+mn-ea"/>
              </a:rPr>
              <a:t>称为幼儿期。</a:t>
            </a:r>
          </a:p>
        </p:txBody>
      </p:sp>
      <p:sp>
        <p:nvSpPr>
          <p:cNvPr id="5" name="文本框 4"/>
          <p:cNvSpPr txBox="1"/>
          <p:nvPr/>
        </p:nvSpPr>
        <p:spPr>
          <a:xfrm>
            <a:off x="1233805" y="2790825"/>
            <a:ext cx="1981200"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① 身体生长速度有所减慢，但智能发育较快；活动范围增大，接触周围事物增多。</a:t>
            </a:r>
          </a:p>
        </p:txBody>
      </p:sp>
      <p:sp>
        <p:nvSpPr>
          <p:cNvPr id="6" name="文本框 5"/>
          <p:cNvSpPr txBox="1"/>
          <p:nvPr/>
        </p:nvSpPr>
        <p:spPr>
          <a:xfrm>
            <a:off x="4091305" y="2790825"/>
            <a:ext cx="2898775" cy="170751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② 幼儿期是语言、思维和能力发展的良好时期，应当重视早期教育和情感智商培育及建立良好的卫生习惯。</a:t>
            </a:r>
          </a:p>
        </p:txBody>
      </p:sp>
      <p:sp>
        <p:nvSpPr>
          <p:cNvPr id="7" name="文本框 6"/>
          <p:cNvSpPr txBox="1"/>
          <p:nvPr/>
        </p:nvSpPr>
        <p:spPr>
          <a:xfrm>
            <a:off x="7866380" y="2790825"/>
            <a:ext cx="2951480" cy="170751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③ 好奇心强，对危险事物的识别能力和自我保护能力差，一定要特别注意安全，防止发生意外事故。</a:t>
            </a:r>
          </a:p>
        </p:txBody>
      </p:sp>
      <p:pic>
        <p:nvPicPr>
          <p:cNvPr id="10" name="图片 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464165" y="1001395"/>
            <a:ext cx="1062990" cy="19170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2"/>
          <p:cNvSpPr/>
          <p:nvPr/>
        </p:nvSpPr>
        <p:spPr>
          <a:xfrm>
            <a:off x="8851900" y="2609215"/>
            <a:ext cx="2553970" cy="2901315"/>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2" name="矩形: 圆角 12"/>
          <p:cNvSpPr/>
          <p:nvPr/>
        </p:nvSpPr>
        <p:spPr>
          <a:xfrm>
            <a:off x="6144260" y="2609215"/>
            <a:ext cx="2553970" cy="2901315"/>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1" name="矩形: 圆角 12"/>
          <p:cNvSpPr/>
          <p:nvPr/>
        </p:nvSpPr>
        <p:spPr>
          <a:xfrm>
            <a:off x="3493135" y="2609215"/>
            <a:ext cx="2497455" cy="2901315"/>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五、学龄前期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312670" cy="2901315"/>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b="1" dirty="0">
                <a:solidFill>
                  <a:srgbClr val="DC7C2A"/>
                </a:solidFill>
                <a:cs typeface="+mn-ea"/>
              </a:rPr>
              <a:t>3周岁以后到6—7岁</a:t>
            </a:r>
            <a:r>
              <a:rPr lang="zh-CN" altLang="en-US" dirty="0">
                <a:solidFill>
                  <a:srgbClr val="211D1E"/>
                </a:solidFill>
                <a:cs typeface="+mn-ea"/>
              </a:rPr>
              <a:t>入小学前为学龄前期。</a:t>
            </a:r>
          </a:p>
        </p:txBody>
      </p:sp>
      <p:sp>
        <p:nvSpPr>
          <p:cNvPr id="5" name="文本框 4"/>
          <p:cNvSpPr txBox="1"/>
          <p:nvPr/>
        </p:nvSpPr>
        <p:spPr>
          <a:xfrm>
            <a:off x="1233805" y="2790825"/>
            <a:ext cx="1961515"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① 体格发育速度较慢，智能发育更趋完善，求知欲和模仿性强，具有很大的可塑性。</a:t>
            </a:r>
          </a:p>
        </p:txBody>
      </p:sp>
      <p:sp>
        <p:nvSpPr>
          <p:cNvPr id="6" name="文本框 5"/>
          <p:cNvSpPr txBox="1"/>
          <p:nvPr/>
        </p:nvSpPr>
        <p:spPr>
          <a:xfrm>
            <a:off x="3672205" y="2790825"/>
            <a:ext cx="2200275" cy="2538730"/>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② 学龄前期是儿童教育的关键期，要开始重视对儿童综合素质的培养，尤其是要注意培养良好的道德品质和生活习惯。</a:t>
            </a:r>
          </a:p>
        </p:txBody>
      </p:sp>
      <p:sp>
        <p:nvSpPr>
          <p:cNvPr id="7" name="文本框 6"/>
          <p:cNvSpPr txBox="1"/>
          <p:nvPr/>
        </p:nvSpPr>
        <p:spPr>
          <a:xfrm>
            <a:off x="6323330" y="2790825"/>
            <a:ext cx="2294255"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③ 免疫力较前期增强，但不稳定；感染性疾病有所减少，但易患免疫性疾病，如肾炎、风湿热等。</a:t>
            </a:r>
          </a:p>
        </p:txBody>
      </p:sp>
      <p:sp>
        <p:nvSpPr>
          <p:cNvPr id="3" name="文本框 2"/>
          <p:cNvSpPr txBox="1"/>
          <p:nvPr/>
        </p:nvSpPr>
        <p:spPr>
          <a:xfrm>
            <a:off x="9022080" y="2785110"/>
            <a:ext cx="2237105" cy="2538730"/>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④ 虽然对危险事物的识别能力和自我保护能力有所增强，但活动范围和接触面增大，需要加强意外伤害的防范教育。</a:t>
            </a:r>
          </a:p>
        </p:txBody>
      </p:sp>
      <p:pic>
        <p:nvPicPr>
          <p:cNvPr id="15" name="图片 1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941050" y="869950"/>
            <a:ext cx="855345" cy="1978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2"/>
          <p:cNvSpPr/>
          <p:nvPr/>
        </p:nvSpPr>
        <p:spPr>
          <a:xfrm>
            <a:off x="8018780" y="2609215"/>
            <a:ext cx="2916555" cy="252095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8" name="矩形: 圆角 12"/>
          <p:cNvSpPr/>
          <p:nvPr/>
        </p:nvSpPr>
        <p:spPr>
          <a:xfrm>
            <a:off x="4535805" y="2609215"/>
            <a:ext cx="2784475" cy="252095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六、学龄期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938145" cy="252095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dirty="0">
                <a:solidFill>
                  <a:srgbClr val="211D1E"/>
                </a:solidFill>
                <a:cs typeface="+mn-ea"/>
              </a:rPr>
              <a:t>从</a:t>
            </a:r>
            <a:r>
              <a:rPr lang="zh-CN" altLang="en-US" b="1" dirty="0">
                <a:solidFill>
                  <a:srgbClr val="DC7C2A"/>
                </a:solidFill>
                <a:cs typeface="+mn-ea"/>
              </a:rPr>
              <a:t>6—7岁入学起到11—12岁</a:t>
            </a:r>
            <a:r>
              <a:rPr lang="zh-CN" altLang="en-US" dirty="0">
                <a:solidFill>
                  <a:srgbClr val="211D1E"/>
                </a:solidFill>
                <a:cs typeface="+mn-ea"/>
              </a:rPr>
              <a:t>青春期之前称为学龄期。</a:t>
            </a:r>
          </a:p>
        </p:txBody>
      </p:sp>
      <p:sp>
        <p:nvSpPr>
          <p:cNvPr id="5" name="文本框 4"/>
          <p:cNvSpPr txBox="1"/>
          <p:nvPr/>
        </p:nvSpPr>
        <p:spPr>
          <a:xfrm>
            <a:off x="1329055" y="2790825"/>
            <a:ext cx="2376805"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① 体格和智力发育趋于完善、精力旺盛，到学龄期末除生殖系统以外，其他器官发育已接近成人水平。</a:t>
            </a:r>
          </a:p>
        </p:txBody>
      </p:sp>
      <p:sp>
        <p:nvSpPr>
          <p:cNvPr id="6" name="文本框 5"/>
          <p:cNvSpPr txBox="1"/>
          <p:nvPr/>
        </p:nvSpPr>
        <p:spPr>
          <a:xfrm>
            <a:off x="4777105" y="2790825"/>
            <a:ext cx="2319655" cy="129222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② 学龄期是学习知识、接受文化教育、综合素质培养的关键阶段。</a:t>
            </a:r>
          </a:p>
        </p:txBody>
      </p:sp>
      <p:sp>
        <p:nvSpPr>
          <p:cNvPr id="7" name="文本框 6"/>
          <p:cNvSpPr txBox="1"/>
          <p:nvPr/>
        </p:nvSpPr>
        <p:spPr>
          <a:xfrm>
            <a:off x="8323580" y="2790825"/>
            <a:ext cx="2336165" cy="212280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③ 家长应关注并防护儿童的情绪、精神、心理行为问题，以及加强对其视力、牙齿的保护。</a:t>
            </a:r>
          </a:p>
        </p:txBody>
      </p:sp>
      <p:pic>
        <p:nvPicPr>
          <p:cNvPr id="16" name="图片 1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415905" y="736600"/>
            <a:ext cx="961390" cy="21113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七、青春期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10128885" cy="346202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dirty="0">
                <a:solidFill>
                  <a:srgbClr val="211D1E"/>
                </a:solidFill>
                <a:cs typeface="+mn-ea"/>
              </a:rPr>
              <a:t>女孩从</a:t>
            </a:r>
            <a:r>
              <a:rPr lang="zh-CN" altLang="en-US" b="1" dirty="0">
                <a:solidFill>
                  <a:srgbClr val="DC7C2A"/>
                </a:solidFill>
                <a:cs typeface="+mn-ea"/>
              </a:rPr>
              <a:t>11—12岁到17—18岁</a:t>
            </a:r>
            <a:r>
              <a:rPr lang="zh-CN" altLang="en-US" dirty="0">
                <a:solidFill>
                  <a:srgbClr val="211D1E"/>
                </a:solidFill>
                <a:cs typeface="+mn-ea"/>
              </a:rPr>
              <a:t>，男孩从</a:t>
            </a:r>
            <a:r>
              <a:rPr lang="zh-CN" altLang="en-US" b="1" dirty="0">
                <a:solidFill>
                  <a:srgbClr val="DC7C2A"/>
                </a:solidFill>
                <a:cs typeface="+mn-ea"/>
              </a:rPr>
              <a:t>13—14岁到18—20岁</a:t>
            </a:r>
            <a:r>
              <a:rPr lang="zh-CN" altLang="en-US" dirty="0">
                <a:solidFill>
                  <a:srgbClr val="211D1E"/>
                </a:solidFill>
                <a:cs typeface="+mn-ea"/>
              </a:rPr>
              <a:t>，称为青春期。</a:t>
            </a:r>
          </a:p>
        </p:txBody>
      </p:sp>
      <p:sp>
        <p:nvSpPr>
          <p:cNvPr id="5" name="文本框 4"/>
          <p:cNvSpPr txBox="1"/>
          <p:nvPr/>
        </p:nvSpPr>
        <p:spPr>
          <a:xfrm>
            <a:off x="1405255" y="2790825"/>
            <a:ext cx="9424670" cy="2954020"/>
          </a:xfrm>
          <a:prstGeom prst="rect">
            <a:avLst/>
          </a:prstGeom>
          <a:noFill/>
        </p:spPr>
        <p:txBody>
          <a:bodyPr wrap="square" lIns="0" tIns="0" rtlCol="0" anchor="t">
            <a:spAutoFit/>
          </a:bodyPr>
          <a:lstStyle/>
          <a:p>
            <a:pPr algn="just">
              <a:lnSpc>
                <a:spcPct val="150000"/>
              </a:lnSpc>
              <a:buClrTx/>
              <a:buSzTx/>
              <a:buFontTx/>
            </a:pPr>
            <a:r>
              <a:rPr lang="zh-CN" altLang="en-US" b="1" dirty="0">
                <a:solidFill>
                  <a:srgbClr val="DC7C2A"/>
                </a:solidFill>
                <a:cs typeface="+mn-ea"/>
                <a:sym typeface="+mn-ea"/>
              </a:rPr>
              <a:t>①</a:t>
            </a:r>
            <a:r>
              <a:rPr lang="zh-CN" altLang="en-US" dirty="0">
                <a:solidFill>
                  <a:srgbClr val="211D1E"/>
                </a:solidFill>
                <a:cs typeface="+mn-ea"/>
                <a:sym typeface="+mn-ea"/>
              </a:rPr>
              <a:t> 体格和心智发育均迅速，是第二个生长高峰期。</a:t>
            </a:r>
          </a:p>
          <a:p>
            <a:pPr algn="just">
              <a:lnSpc>
                <a:spcPct val="150000"/>
              </a:lnSpc>
              <a:buClrTx/>
              <a:buSzTx/>
              <a:buFontTx/>
            </a:pPr>
            <a:r>
              <a:rPr lang="zh-CN" altLang="en-US" b="1" dirty="0">
                <a:solidFill>
                  <a:srgbClr val="DC7C2A"/>
                </a:solidFill>
                <a:cs typeface="+mn-ea"/>
                <a:sym typeface="+mn-ea"/>
              </a:rPr>
              <a:t>②</a:t>
            </a:r>
            <a:r>
              <a:rPr lang="zh-CN" altLang="en-US" dirty="0">
                <a:solidFill>
                  <a:srgbClr val="211D1E"/>
                </a:solidFill>
                <a:cs typeface="+mn-ea"/>
                <a:sym typeface="+mn-ea"/>
              </a:rPr>
              <a:t> 第二性征出现，生殖功能基本发育成熟。</a:t>
            </a:r>
          </a:p>
          <a:p>
            <a:pPr algn="just">
              <a:lnSpc>
                <a:spcPct val="150000"/>
              </a:lnSpc>
              <a:buClrTx/>
              <a:buSzTx/>
              <a:buFontTx/>
            </a:pPr>
            <a:r>
              <a:rPr lang="zh-CN" altLang="en-US" b="1" dirty="0">
                <a:solidFill>
                  <a:srgbClr val="DC7C2A"/>
                </a:solidFill>
                <a:cs typeface="+mn-ea"/>
                <a:sym typeface="+mn-ea"/>
              </a:rPr>
              <a:t>③</a:t>
            </a:r>
            <a:r>
              <a:rPr lang="zh-CN" altLang="en-US" dirty="0">
                <a:solidFill>
                  <a:srgbClr val="211D1E"/>
                </a:solidFill>
                <a:cs typeface="+mn-ea"/>
                <a:sym typeface="+mn-ea"/>
              </a:rPr>
              <a:t> 神经内分泌调节不稳定，易受社会环境不良因素的影响，容易出现心理行为、精神方面的不稳定，重者可发生心理障碍、癔病甚至精神性疾病。</a:t>
            </a:r>
          </a:p>
          <a:p>
            <a:pPr algn="just">
              <a:lnSpc>
                <a:spcPct val="150000"/>
              </a:lnSpc>
              <a:buClrTx/>
              <a:buSzTx/>
              <a:buFontTx/>
            </a:pPr>
            <a:r>
              <a:rPr lang="zh-CN" altLang="en-US" b="1" dirty="0">
                <a:solidFill>
                  <a:srgbClr val="DC7C2A"/>
                </a:solidFill>
                <a:cs typeface="+mn-ea"/>
                <a:sym typeface="+mn-ea"/>
              </a:rPr>
              <a:t>④</a:t>
            </a:r>
            <a:r>
              <a:rPr lang="zh-CN" altLang="en-US" dirty="0">
                <a:solidFill>
                  <a:srgbClr val="211D1E"/>
                </a:solidFill>
                <a:cs typeface="+mn-ea"/>
                <a:sym typeface="+mn-ea"/>
              </a:rPr>
              <a:t> 女孩易出现月经不调、痛经等妇科疾病，注意加强生理卫生教育。</a:t>
            </a:r>
          </a:p>
          <a:p>
            <a:pPr algn="just">
              <a:lnSpc>
                <a:spcPct val="150000"/>
              </a:lnSpc>
              <a:buClrTx/>
              <a:buSzTx/>
              <a:buFontTx/>
            </a:pPr>
            <a:r>
              <a:rPr lang="zh-CN" altLang="en-US" b="1" dirty="0">
                <a:solidFill>
                  <a:srgbClr val="DC7C2A"/>
                </a:solidFill>
                <a:cs typeface="+mn-ea"/>
                <a:sym typeface="+mn-ea"/>
              </a:rPr>
              <a:t>⑤</a:t>
            </a:r>
            <a:r>
              <a:rPr lang="zh-CN" altLang="en-US" dirty="0">
                <a:solidFill>
                  <a:srgbClr val="211D1E"/>
                </a:solidFill>
                <a:cs typeface="+mn-ea"/>
                <a:sym typeface="+mn-ea"/>
              </a:rPr>
              <a:t> 在文化和科学知识学习外，要特别重视道德品行和心理健康教育，引导树立正确的人生观。</a:t>
            </a:r>
          </a:p>
          <a:p>
            <a:pPr algn="just">
              <a:lnSpc>
                <a:spcPct val="150000"/>
              </a:lnSpc>
              <a:buClrTx/>
              <a:buSzTx/>
              <a:buFontTx/>
            </a:pPr>
            <a:r>
              <a:rPr lang="zh-CN" altLang="en-US" b="1" dirty="0">
                <a:solidFill>
                  <a:srgbClr val="DC7C2A"/>
                </a:solidFill>
                <a:cs typeface="+mn-ea"/>
                <a:sym typeface="+mn-ea"/>
              </a:rPr>
              <a:t>⑥</a:t>
            </a:r>
            <a:r>
              <a:rPr lang="zh-CN" altLang="en-US" dirty="0">
                <a:solidFill>
                  <a:srgbClr val="211D1E"/>
                </a:solidFill>
                <a:cs typeface="+mn-ea"/>
                <a:sym typeface="+mn-ea"/>
              </a:rPr>
              <a:t> 此时期儿童生长发育迅速，还要注意营养充足均衡，加强体格锻炼和生活能力的培养。</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389870" y="625475"/>
            <a:ext cx="942975" cy="22129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4763"/>
            <a:ext cx="12192000" cy="6848475"/>
          </a:xfrm>
          <a:prstGeom prst="rect">
            <a:avLst/>
          </a:prstGeom>
          <a:solidFill>
            <a:srgbClr val="DC7C2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AAA7A"/>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 name="PA_任意多边形 27"/>
          <p:cNvSpPr/>
          <p:nvPr>
            <p:custDataLst>
              <p:tags r:id="rId5"/>
            </p:custDataLst>
          </p:nvPr>
        </p:nvSpPr>
        <p:spPr bwMode="auto">
          <a:xfrm>
            <a:off x="233589" y="5218906"/>
            <a:ext cx="350838" cy="190500"/>
          </a:xfrm>
          <a:custGeom>
            <a:avLst/>
            <a:gdLst>
              <a:gd name="T0" fmla="*/ 68 w 221"/>
              <a:gd name="T1" fmla="*/ 87 h 120"/>
              <a:gd name="T2" fmla="*/ 82 w 221"/>
              <a:gd name="T3" fmla="*/ 46 h 120"/>
              <a:gd name="T4" fmla="*/ 86 w 221"/>
              <a:gd name="T5" fmla="*/ 43 h 120"/>
              <a:gd name="T6" fmla="*/ 90 w 221"/>
              <a:gd name="T7" fmla="*/ 46 h 120"/>
              <a:gd name="T8" fmla="*/ 111 w 221"/>
              <a:gd name="T9" fmla="*/ 120 h 120"/>
              <a:gd name="T10" fmla="*/ 132 w 221"/>
              <a:gd name="T11" fmla="*/ 61 h 120"/>
              <a:gd name="T12" fmla="*/ 135 w 221"/>
              <a:gd name="T13" fmla="*/ 58 h 120"/>
              <a:gd name="T14" fmla="*/ 139 w 221"/>
              <a:gd name="T15" fmla="*/ 60 h 120"/>
              <a:gd name="T16" fmla="*/ 154 w 221"/>
              <a:gd name="T17" fmla="*/ 86 h 120"/>
              <a:gd name="T18" fmla="*/ 216 w 221"/>
              <a:gd name="T19" fmla="*/ 86 h 120"/>
              <a:gd name="T20" fmla="*/ 220 w 221"/>
              <a:gd name="T21" fmla="*/ 60 h 120"/>
              <a:gd name="T22" fmla="*/ 160 w 221"/>
              <a:gd name="T23" fmla="*/ 0 h 120"/>
              <a:gd name="T24" fmla="*/ 110 w 221"/>
              <a:gd name="T25" fmla="*/ 26 h 120"/>
              <a:gd name="T26" fmla="*/ 61 w 221"/>
              <a:gd name="T27" fmla="*/ 0 h 120"/>
              <a:gd name="T28" fmla="*/ 1 w 221"/>
              <a:gd name="T29" fmla="*/ 60 h 120"/>
              <a:gd name="T30" fmla="*/ 6 w 221"/>
              <a:gd name="T31" fmla="*/ 87 h 120"/>
              <a:gd name="T32" fmla="*/ 68 w 221"/>
              <a:gd name="T3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20">
                <a:moveTo>
                  <a:pt x="68" y="87"/>
                </a:moveTo>
                <a:cubicBezTo>
                  <a:pt x="82" y="46"/>
                  <a:pt x="82" y="46"/>
                  <a:pt x="82" y="46"/>
                </a:cubicBezTo>
                <a:cubicBezTo>
                  <a:pt x="83" y="44"/>
                  <a:pt x="84" y="43"/>
                  <a:pt x="86" y="43"/>
                </a:cubicBezTo>
                <a:cubicBezTo>
                  <a:pt x="88" y="43"/>
                  <a:pt x="89" y="44"/>
                  <a:pt x="90" y="46"/>
                </a:cubicBezTo>
                <a:cubicBezTo>
                  <a:pt x="111" y="120"/>
                  <a:pt x="111" y="120"/>
                  <a:pt x="111" y="120"/>
                </a:cubicBezTo>
                <a:cubicBezTo>
                  <a:pt x="132" y="61"/>
                  <a:pt x="132" y="61"/>
                  <a:pt x="132" y="61"/>
                </a:cubicBezTo>
                <a:cubicBezTo>
                  <a:pt x="132" y="60"/>
                  <a:pt x="134" y="59"/>
                  <a:pt x="135" y="58"/>
                </a:cubicBezTo>
                <a:cubicBezTo>
                  <a:pt x="137" y="58"/>
                  <a:pt x="138" y="59"/>
                  <a:pt x="139" y="60"/>
                </a:cubicBezTo>
                <a:cubicBezTo>
                  <a:pt x="154" y="86"/>
                  <a:pt x="154" y="86"/>
                  <a:pt x="154" y="86"/>
                </a:cubicBezTo>
                <a:cubicBezTo>
                  <a:pt x="216" y="86"/>
                  <a:pt x="216" y="86"/>
                  <a:pt x="216" y="86"/>
                </a:cubicBezTo>
                <a:cubicBezTo>
                  <a:pt x="221" y="70"/>
                  <a:pt x="220" y="60"/>
                  <a:pt x="220" y="60"/>
                </a:cubicBezTo>
                <a:cubicBezTo>
                  <a:pt x="220" y="27"/>
                  <a:pt x="193" y="0"/>
                  <a:pt x="160" y="0"/>
                </a:cubicBezTo>
                <a:cubicBezTo>
                  <a:pt x="139" y="0"/>
                  <a:pt x="121" y="11"/>
                  <a:pt x="110" y="26"/>
                </a:cubicBezTo>
                <a:cubicBezTo>
                  <a:pt x="100" y="11"/>
                  <a:pt x="81" y="0"/>
                  <a:pt x="61" y="0"/>
                </a:cubicBezTo>
                <a:cubicBezTo>
                  <a:pt x="28" y="0"/>
                  <a:pt x="1" y="27"/>
                  <a:pt x="1" y="60"/>
                </a:cubicBezTo>
                <a:cubicBezTo>
                  <a:pt x="1" y="60"/>
                  <a:pt x="0" y="71"/>
                  <a:pt x="6" y="87"/>
                </a:cubicBezTo>
                <a:lnTo>
                  <a:pt x="68" y="87"/>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PA_任意多边形 28"/>
          <p:cNvSpPr/>
          <p:nvPr>
            <p:custDataLst>
              <p:tags r:id="rId6"/>
            </p:custDataLst>
          </p:nvPr>
        </p:nvSpPr>
        <p:spPr bwMode="auto">
          <a:xfrm>
            <a:off x="247877" y="5314156"/>
            <a:ext cx="322263" cy="192088"/>
          </a:xfrm>
          <a:custGeom>
            <a:avLst/>
            <a:gdLst>
              <a:gd name="T0" fmla="*/ 143 w 203"/>
              <a:gd name="T1" fmla="*/ 33 h 121"/>
              <a:gd name="T2" fmla="*/ 140 w 203"/>
              <a:gd name="T3" fmla="*/ 32 h 121"/>
              <a:gd name="T4" fmla="*/ 127 w 203"/>
              <a:gd name="T5" fmla="*/ 11 h 121"/>
              <a:gd name="T6" fmla="*/ 105 w 203"/>
              <a:gd name="T7" fmla="*/ 74 h 121"/>
              <a:gd name="T8" fmla="*/ 101 w 203"/>
              <a:gd name="T9" fmla="*/ 76 h 121"/>
              <a:gd name="T10" fmla="*/ 101 w 203"/>
              <a:gd name="T11" fmla="*/ 76 h 121"/>
              <a:gd name="T12" fmla="*/ 97 w 203"/>
              <a:gd name="T13" fmla="*/ 73 h 121"/>
              <a:gd name="T14" fmla="*/ 77 w 203"/>
              <a:gd name="T15" fmla="*/ 0 h 121"/>
              <a:gd name="T16" fmla="*/ 65 w 203"/>
              <a:gd name="T17" fmla="*/ 32 h 121"/>
              <a:gd name="T18" fmla="*/ 62 w 203"/>
              <a:gd name="T19" fmla="*/ 34 h 121"/>
              <a:gd name="T20" fmla="*/ 0 w 203"/>
              <a:gd name="T21" fmla="*/ 34 h 121"/>
              <a:gd name="T22" fmla="*/ 101 w 203"/>
              <a:gd name="T23" fmla="*/ 121 h 121"/>
              <a:gd name="T24" fmla="*/ 101 w 203"/>
              <a:gd name="T25" fmla="*/ 121 h 121"/>
              <a:gd name="T26" fmla="*/ 101 w 203"/>
              <a:gd name="T27" fmla="*/ 121 h 121"/>
              <a:gd name="T28" fmla="*/ 101 w 203"/>
              <a:gd name="T29" fmla="*/ 121 h 121"/>
              <a:gd name="T30" fmla="*/ 101 w 203"/>
              <a:gd name="T31" fmla="*/ 121 h 121"/>
              <a:gd name="T32" fmla="*/ 203 w 203"/>
              <a:gd name="T33" fmla="*/ 33 h 121"/>
              <a:gd name="T34" fmla="*/ 143 w 203"/>
              <a:gd name="T35" fmla="*/ 3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121">
                <a:moveTo>
                  <a:pt x="143" y="33"/>
                </a:moveTo>
                <a:cubicBezTo>
                  <a:pt x="142" y="33"/>
                  <a:pt x="141" y="33"/>
                  <a:pt x="140" y="32"/>
                </a:cubicBezTo>
                <a:cubicBezTo>
                  <a:pt x="127" y="11"/>
                  <a:pt x="127" y="11"/>
                  <a:pt x="127" y="11"/>
                </a:cubicBezTo>
                <a:cubicBezTo>
                  <a:pt x="105" y="74"/>
                  <a:pt x="105" y="74"/>
                  <a:pt x="105" y="74"/>
                </a:cubicBezTo>
                <a:cubicBezTo>
                  <a:pt x="104" y="75"/>
                  <a:pt x="103" y="76"/>
                  <a:pt x="101" y="76"/>
                </a:cubicBezTo>
                <a:cubicBezTo>
                  <a:pt x="101" y="76"/>
                  <a:pt x="101" y="76"/>
                  <a:pt x="101" y="76"/>
                </a:cubicBezTo>
                <a:cubicBezTo>
                  <a:pt x="99" y="76"/>
                  <a:pt x="98" y="75"/>
                  <a:pt x="97" y="73"/>
                </a:cubicBezTo>
                <a:cubicBezTo>
                  <a:pt x="77" y="0"/>
                  <a:pt x="77" y="0"/>
                  <a:pt x="77" y="0"/>
                </a:cubicBezTo>
                <a:cubicBezTo>
                  <a:pt x="65" y="32"/>
                  <a:pt x="65" y="32"/>
                  <a:pt x="65" y="32"/>
                </a:cubicBezTo>
                <a:cubicBezTo>
                  <a:pt x="65" y="33"/>
                  <a:pt x="63" y="34"/>
                  <a:pt x="62" y="34"/>
                </a:cubicBezTo>
                <a:cubicBezTo>
                  <a:pt x="0" y="34"/>
                  <a:pt x="0" y="34"/>
                  <a:pt x="0" y="34"/>
                </a:cubicBezTo>
                <a:cubicBezTo>
                  <a:pt x="11" y="59"/>
                  <a:pt x="38" y="93"/>
                  <a:pt x="101" y="121"/>
                </a:cubicBezTo>
                <a:cubicBezTo>
                  <a:pt x="101" y="121"/>
                  <a:pt x="101" y="121"/>
                  <a:pt x="101" y="121"/>
                </a:cubicBezTo>
                <a:cubicBezTo>
                  <a:pt x="101" y="121"/>
                  <a:pt x="101" y="121"/>
                  <a:pt x="101" y="121"/>
                </a:cubicBezTo>
                <a:cubicBezTo>
                  <a:pt x="101" y="121"/>
                  <a:pt x="101" y="121"/>
                  <a:pt x="101" y="121"/>
                </a:cubicBezTo>
                <a:cubicBezTo>
                  <a:pt x="101" y="121"/>
                  <a:pt x="101" y="121"/>
                  <a:pt x="101" y="121"/>
                </a:cubicBezTo>
                <a:cubicBezTo>
                  <a:pt x="166" y="93"/>
                  <a:pt x="192" y="58"/>
                  <a:pt x="203" y="33"/>
                </a:cubicBezTo>
                <a:lnTo>
                  <a:pt x="143" y="33"/>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8" name="PA_组合 57"/>
          <p:cNvGrpSpPr/>
          <p:nvPr>
            <p:custDataLst>
              <p:tags r:id="rId7"/>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8"/>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9"/>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10"/>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11"/>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40" name="PA_组合 56"/>
          <p:cNvGrpSpPr/>
          <p:nvPr>
            <p:custDataLst>
              <p:tags r:id="rId12"/>
            </p:custDataLst>
          </p:nvPr>
        </p:nvGrpSpPr>
        <p:grpSpPr>
          <a:xfrm>
            <a:off x="379413" y="4627563"/>
            <a:ext cx="339725" cy="339726"/>
            <a:chOff x="379413" y="4627563"/>
            <a:chExt cx="339725" cy="339726"/>
          </a:xfrm>
        </p:grpSpPr>
        <p:sp>
          <p:nvSpPr>
            <p:cNvPr id="41" name="Freeform 35"/>
            <p:cNvSpPr/>
            <p:nvPr/>
          </p:nvSpPr>
          <p:spPr bwMode="auto">
            <a:xfrm>
              <a:off x="379413" y="4627563"/>
              <a:ext cx="211138" cy="211138"/>
            </a:xfrm>
            <a:custGeom>
              <a:avLst/>
              <a:gdLst>
                <a:gd name="T0" fmla="*/ 81 w 133"/>
                <a:gd name="T1" fmla="*/ 17 h 133"/>
                <a:gd name="T2" fmla="*/ 17 w 133"/>
                <a:gd name="T3" fmla="*/ 17 h 133"/>
                <a:gd name="T4" fmla="*/ 17 w 133"/>
                <a:gd name="T5" fmla="*/ 17 h 133"/>
                <a:gd name="T6" fmla="*/ 17 w 133"/>
                <a:gd name="T7" fmla="*/ 81 h 133"/>
                <a:gd name="T8" fmla="*/ 70 w 133"/>
                <a:gd name="T9" fmla="*/ 133 h 133"/>
                <a:gd name="T10" fmla="*/ 133 w 133"/>
                <a:gd name="T11" fmla="*/ 70 h 133"/>
                <a:gd name="T12" fmla="*/ 81 w 133"/>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81" y="17"/>
                  </a:moveTo>
                  <a:cubicBezTo>
                    <a:pt x="63" y="0"/>
                    <a:pt x="35" y="0"/>
                    <a:pt x="17" y="17"/>
                  </a:cubicBezTo>
                  <a:cubicBezTo>
                    <a:pt x="17" y="17"/>
                    <a:pt x="17" y="17"/>
                    <a:pt x="17" y="17"/>
                  </a:cubicBezTo>
                  <a:cubicBezTo>
                    <a:pt x="0" y="35"/>
                    <a:pt x="0" y="63"/>
                    <a:pt x="17" y="81"/>
                  </a:cubicBezTo>
                  <a:cubicBezTo>
                    <a:pt x="70" y="133"/>
                    <a:pt x="70" y="133"/>
                    <a:pt x="70" y="133"/>
                  </a:cubicBezTo>
                  <a:cubicBezTo>
                    <a:pt x="133" y="70"/>
                    <a:pt x="133" y="70"/>
                    <a:pt x="133" y="70"/>
                  </a:cubicBezTo>
                  <a:lnTo>
                    <a:pt x="81" y="17"/>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36"/>
            <p:cNvSpPr/>
            <p:nvPr/>
          </p:nvSpPr>
          <p:spPr bwMode="auto">
            <a:xfrm>
              <a:off x="508000" y="4756151"/>
              <a:ext cx="211138" cy="211138"/>
            </a:xfrm>
            <a:custGeom>
              <a:avLst/>
              <a:gdLst>
                <a:gd name="T0" fmla="*/ 0 w 133"/>
                <a:gd name="T1" fmla="*/ 63 h 133"/>
                <a:gd name="T2" fmla="*/ 53 w 133"/>
                <a:gd name="T3" fmla="*/ 116 h 133"/>
                <a:gd name="T4" fmla="*/ 116 w 133"/>
                <a:gd name="T5" fmla="*/ 116 h 133"/>
                <a:gd name="T6" fmla="*/ 116 w 133"/>
                <a:gd name="T7" fmla="*/ 116 h 133"/>
                <a:gd name="T8" fmla="*/ 116 w 133"/>
                <a:gd name="T9" fmla="*/ 53 h 133"/>
                <a:gd name="T10" fmla="*/ 63 w 133"/>
                <a:gd name="T11" fmla="*/ 0 h 133"/>
                <a:gd name="T12" fmla="*/ 0 w 133"/>
                <a:gd name="T13" fmla="*/ 63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0" y="63"/>
                  </a:moveTo>
                  <a:cubicBezTo>
                    <a:pt x="53" y="116"/>
                    <a:pt x="53" y="116"/>
                    <a:pt x="53" y="116"/>
                  </a:cubicBezTo>
                  <a:cubicBezTo>
                    <a:pt x="70" y="133"/>
                    <a:pt x="98" y="133"/>
                    <a:pt x="116" y="116"/>
                  </a:cubicBezTo>
                  <a:cubicBezTo>
                    <a:pt x="116" y="116"/>
                    <a:pt x="116" y="116"/>
                    <a:pt x="116" y="116"/>
                  </a:cubicBezTo>
                  <a:cubicBezTo>
                    <a:pt x="133" y="98"/>
                    <a:pt x="133" y="70"/>
                    <a:pt x="116" y="53"/>
                  </a:cubicBezTo>
                  <a:cubicBezTo>
                    <a:pt x="63" y="0"/>
                    <a:pt x="63" y="0"/>
                    <a:pt x="63" y="0"/>
                  </a:cubicBezTo>
                  <a:lnTo>
                    <a:pt x="0" y="63"/>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38"/>
            <p:cNvSpPr/>
            <p:nvPr/>
          </p:nvSpPr>
          <p:spPr bwMode="auto">
            <a:xfrm>
              <a:off x="407988" y="4656138"/>
              <a:ext cx="147638" cy="147638"/>
            </a:xfrm>
            <a:custGeom>
              <a:avLst/>
              <a:gdLst>
                <a:gd name="T0" fmla="*/ 93 w 93"/>
                <a:gd name="T1" fmla="*/ 52 h 93"/>
                <a:gd name="T2" fmla="*/ 53 w 93"/>
                <a:gd name="T3" fmla="*/ 11 h 93"/>
                <a:gd name="T4" fmla="*/ 11 w 93"/>
                <a:gd name="T5" fmla="*/ 11 h 93"/>
                <a:gd name="T6" fmla="*/ 11 w 93"/>
                <a:gd name="T7" fmla="*/ 53 h 93"/>
                <a:gd name="T8" fmla="*/ 52 w 93"/>
                <a:gd name="T9" fmla="*/ 93 h 93"/>
                <a:gd name="T10" fmla="*/ 93 w 93"/>
                <a:gd name="T11" fmla="*/ 52 h 93"/>
              </a:gdLst>
              <a:ahLst/>
              <a:cxnLst>
                <a:cxn ang="0">
                  <a:pos x="T0" y="T1"/>
                </a:cxn>
                <a:cxn ang="0">
                  <a:pos x="T2" y="T3"/>
                </a:cxn>
                <a:cxn ang="0">
                  <a:pos x="T4" y="T5"/>
                </a:cxn>
                <a:cxn ang="0">
                  <a:pos x="T6" y="T7"/>
                </a:cxn>
                <a:cxn ang="0">
                  <a:pos x="T8" y="T9"/>
                </a:cxn>
                <a:cxn ang="0">
                  <a:pos x="T10" y="T11"/>
                </a:cxn>
              </a:cxnLst>
              <a:rect l="0" t="0" r="r" b="b"/>
              <a:pathLst>
                <a:path w="93" h="93">
                  <a:moveTo>
                    <a:pt x="93" y="52"/>
                  </a:moveTo>
                  <a:cubicBezTo>
                    <a:pt x="53" y="11"/>
                    <a:pt x="53" y="11"/>
                    <a:pt x="53" y="11"/>
                  </a:cubicBezTo>
                  <a:cubicBezTo>
                    <a:pt x="41" y="0"/>
                    <a:pt x="23" y="0"/>
                    <a:pt x="11" y="11"/>
                  </a:cubicBezTo>
                  <a:cubicBezTo>
                    <a:pt x="0" y="23"/>
                    <a:pt x="0" y="41"/>
                    <a:pt x="11" y="53"/>
                  </a:cubicBezTo>
                  <a:cubicBezTo>
                    <a:pt x="52" y="93"/>
                    <a:pt x="52" y="93"/>
                    <a:pt x="52" y="93"/>
                  </a:cubicBezTo>
                  <a:lnTo>
                    <a:pt x="93"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37"/>
            <p:cNvSpPr/>
            <p:nvPr/>
          </p:nvSpPr>
          <p:spPr bwMode="auto">
            <a:xfrm>
              <a:off x="542925" y="4791076"/>
              <a:ext cx="147638" cy="147638"/>
            </a:xfrm>
            <a:custGeom>
              <a:avLst/>
              <a:gdLst>
                <a:gd name="T0" fmla="*/ 0 w 93"/>
                <a:gd name="T1" fmla="*/ 41 h 93"/>
                <a:gd name="T2" fmla="*/ 40 w 93"/>
                <a:gd name="T3" fmla="*/ 82 h 93"/>
                <a:gd name="T4" fmla="*/ 82 w 93"/>
                <a:gd name="T5" fmla="*/ 82 h 93"/>
                <a:gd name="T6" fmla="*/ 82 w 93"/>
                <a:gd name="T7" fmla="*/ 40 h 93"/>
                <a:gd name="T8" fmla="*/ 41 w 93"/>
                <a:gd name="T9" fmla="*/ 0 h 93"/>
                <a:gd name="T10" fmla="*/ 0 w 93"/>
                <a:gd name="T11" fmla="*/ 41 h 93"/>
              </a:gdLst>
              <a:ahLst/>
              <a:cxnLst>
                <a:cxn ang="0">
                  <a:pos x="T0" y="T1"/>
                </a:cxn>
                <a:cxn ang="0">
                  <a:pos x="T2" y="T3"/>
                </a:cxn>
                <a:cxn ang="0">
                  <a:pos x="T4" y="T5"/>
                </a:cxn>
                <a:cxn ang="0">
                  <a:pos x="T6" y="T7"/>
                </a:cxn>
                <a:cxn ang="0">
                  <a:pos x="T8" y="T9"/>
                </a:cxn>
                <a:cxn ang="0">
                  <a:pos x="T10" y="T11"/>
                </a:cxn>
              </a:cxnLst>
              <a:rect l="0" t="0" r="r" b="b"/>
              <a:pathLst>
                <a:path w="93" h="93">
                  <a:moveTo>
                    <a:pt x="0" y="41"/>
                  </a:moveTo>
                  <a:cubicBezTo>
                    <a:pt x="40" y="82"/>
                    <a:pt x="40" y="82"/>
                    <a:pt x="40" y="82"/>
                  </a:cubicBezTo>
                  <a:cubicBezTo>
                    <a:pt x="52" y="93"/>
                    <a:pt x="70" y="93"/>
                    <a:pt x="82" y="82"/>
                  </a:cubicBezTo>
                  <a:cubicBezTo>
                    <a:pt x="93" y="70"/>
                    <a:pt x="93" y="52"/>
                    <a:pt x="82" y="40"/>
                  </a:cubicBezTo>
                  <a:cubicBezTo>
                    <a:pt x="41" y="0"/>
                    <a:pt x="41" y="0"/>
                    <a:pt x="41" y="0"/>
                  </a:cubicBezTo>
                  <a:lnTo>
                    <a:pt x="0" y="41"/>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PA_任意多边形 51"/>
          <p:cNvSpPr/>
          <p:nvPr>
            <p:custDataLst>
              <p:tags r:id="rId13"/>
            </p:custDataLst>
          </p:nvPr>
        </p:nvSpPr>
        <p:spPr bwMode="auto">
          <a:xfrm>
            <a:off x="6564060" y="4788984"/>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1342632" y="2316130"/>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DC7C2A"/>
                </a:solidFill>
                <a:effectLst/>
                <a:cs typeface="+mn-ea"/>
                <a:sym typeface="+mn-lt"/>
              </a:rPr>
              <a:t>第二节     </a:t>
            </a:r>
            <a:r>
              <a:rPr lang="zh-CN" altLang="en-US" sz="4800" b="1" kern="2200" dirty="0">
                <a:ln w="6600">
                  <a:noFill/>
                  <a:prstDash val="solid"/>
                </a:ln>
                <a:solidFill>
                  <a:srgbClr val="DC7C2A"/>
                </a:solidFill>
                <a:effectLst/>
                <a:cs typeface="+mn-ea"/>
              </a:rPr>
              <a:t>幼儿发展与生长发育</a:t>
            </a:r>
          </a:p>
        </p:txBody>
      </p:sp>
      <p:sp>
        <p:nvSpPr>
          <p:cNvPr id="47" name="标题 1"/>
          <p:cNvSpPr txBox="1"/>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3600" kern="2200" dirty="0">
              <a:latin typeface="+mn-lt"/>
              <a:ea typeface="+mn-ea"/>
              <a:cs typeface="+mn-ea"/>
              <a:sym typeface="+mn-lt"/>
            </a:endParaRPr>
          </a:p>
        </p:txBody>
      </p:sp>
      <p:pic>
        <p:nvPicPr>
          <p:cNvPr id="2" name="图片 1" descr="形状&#10;&#10;中度可信度描述已自动生成"/>
          <p:cNvPicPr>
            <a:picLocks noChangeAspect="1"/>
          </p:cNvPicPr>
          <p:nvPr/>
        </p:nvPicPr>
        <p:blipFill rotWithShape="1">
          <a:blip r:embed="rId16"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8" name="图片 7" descr="摄图网_401526236_手绘可爱的宝宝（企业商用）"/>
          <p:cNvPicPr>
            <a:picLocks noChangeAspect="1"/>
          </p:cNvPicPr>
          <p:nvPr/>
        </p:nvPicPr>
        <p:blipFill>
          <a:blip r:embed="rId17"/>
          <a:stretch>
            <a:fillRect/>
          </a:stretch>
        </p:blipFill>
        <p:spPr>
          <a:xfrm>
            <a:off x="1062991" y="3457575"/>
            <a:ext cx="3074670" cy="30746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7055" y="1029970"/>
            <a:ext cx="8568690" cy="445135"/>
          </a:xfrm>
          <a:prstGeom prst="rect">
            <a:avLst/>
          </a:prstGeom>
          <a:noFill/>
        </p:spPr>
        <p:txBody>
          <a:bodyPr wrap="square">
            <a:spAutoFit/>
          </a:bodyPr>
          <a:lstStyle/>
          <a:p>
            <a:pPr algn="l" fontAlgn="auto"/>
            <a:r>
              <a:rPr lang="zh-CN" altLang="en-US" sz="2300" b="1" dirty="0">
                <a:solidFill>
                  <a:srgbClr val="E18C47"/>
                </a:solidFill>
                <a:cs typeface="+mn-ea"/>
                <a:sym typeface="+mn-lt"/>
              </a:rPr>
              <a:t>一、古老育儿经“3岁看大，7岁看老”中蕴含的儿科学</a:t>
            </a:r>
          </a:p>
        </p:txBody>
      </p:sp>
      <p:cxnSp>
        <p:nvCxnSpPr>
          <p:cNvPr id="4" name="直接连接符 3"/>
          <p:cNvCxnSpPr/>
          <p:nvPr/>
        </p:nvCxnSpPr>
        <p:spPr>
          <a:xfrm>
            <a:off x="1679575" y="1554114"/>
            <a:ext cx="765810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13460" y="1828165"/>
            <a:ext cx="10231755" cy="2784475"/>
          </a:xfrm>
          <a:prstGeom prst="rect">
            <a:avLst/>
          </a:prstGeom>
          <a:noFill/>
          <a:ln w="9525">
            <a:noFill/>
          </a:ln>
        </p:spPr>
        <p:txBody>
          <a:bodyPr wrap="square">
            <a:spAutoFit/>
          </a:bodyPr>
          <a:lstStyle/>
          <a:p>
            <a:pPr indent="504190" algn="just" fontAlgn="auto">
              <a:lnSpc>
                <a:spcPct val="175000"/>
              </a:lnSpc>
              <a:buClrTx/>
              <a:buSzTx/>
              <a:buFontTx/>
            </a:pPr>
            <a:r>
              <a:rPr lang="zh-CN" altLang="en-US" sz="2000" dirty="0">
                <a:solidFill>
                  <a:schemeClr val="tx1">
                    <a:lumMod val="85000"/>
                    <a:lumOff val="15000"/>
                  </a:schemeClr>
                </a:solidFill>
                <a:cs typeface="+mn-ea"/>
              </a:rPr>
              <a:t>研究发现，儿童神经心理的成长是以神经系统的发育成熟为基础的，神经系统的发育在胎儿期领先于其他各系统，出生时大脑已有全部主要的沟回，只是皮层较薄、沟裂较浅；新生儿神经细胞数目已与成人相同，只是树突与轴突少而短。</a:t>
            </a:r>
          </a:p>
          <a:p>
            <a:pPr indent="504190" algn="just" fontAlgn="auto">
              <a:lnSpc>
                <a:spcPct val="175000"/>
              </a:lnSpc>
              <a:buClrTx/>
              <a:buSzTx/>
              <a:buFontTx/>
            </a:pPr>
            <a:r>
              <a:rPr lang="zh-CN" altLang="en-US" sz="2000" dirty="0">
                <a:solidFill>
                  <a:schemeClr val="tx1">
                    <a:lumMod val="85000"/>
                    <a:lumOff val="15000"/>
                  </a:schemeClr>
                </a:solidFill>
                <a:cs typeface="+mn-ea"/>
              </a:rPr>
              <a:t>3岁时神经细胞分化已基本完成，8岁时神经系统的发育接近成人，与育儿经“3岁看大，7岁看老”相一致。</a:t>
            </a:r>
          </a:p>
        </p:txBody>
      </p:sp>
      <p:grpSp>
        <p:nvGrpSpPr>
          <p:cNvPr id="7" name="组合 6"/>
          <p:cNvGrpSpPr/>
          <p:nvPr/>
        </p:nvGrpSpPr>
        <p:grpSpPr>
          <a:xfrm>
            <a:off x="7365365" y="4152900"/>
            <a:ext cx="2519045" cy="2519045"/>
            <a:chOff x="6950162" y="2896083"/>
            <a:chExt cx="3020688" cy="3020688"/>
          </a:xfrm>
        </p:grpSpPr>
        <p:sp>
          <p:nvSpPr>
            <p:cNvPr id="6" name="椭圆 5"/>
            <p:cNvSpPr/>
            <p:nvPr>
              <p:custDataLst>
                <p:tags r:id="rId1"/>
              </p:custDataLst>
            </p:nvPr>
          </p:nvSpPr>
          <p:spPr>
            <a:xfrm>
              <a:off x="7043853" y="3106709"/>
              <a:ext cx="2701892" cy="2701892"/>
            </a:xfrm>
            <a:prstGeom prst="ellipse">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2"/>
              </p:custDataLst>
            </p:nvPr>
          </p:nvPicPr>
          <p:blipFill>
            <a:blip r:embed="rId4">
              <a:extLst>
                <a:ext uri="{BEBA8EAE-BF5A-486C-A8C5-ECC9F3942E4B}">
                  <a14:imgProps xmlns:a14="http://schemas.microsoft.com/office/drawing/2010/main">
                    <a14:imgLayer r:embed="rId5">
                      <a14:imgEffect>
                        <a14:backgroundRemoval t="2750" b="100000" l="10000" r="96500">
                          <a14:foregroundMark x1="70500" y1="60250" x2="58000" y2="66750"/>
                          <a14:foregroundMark x1="72750" y1="67000" x2="61500" y2="67000"/>
                          <a14:foregroundMark x1="53750" y1="57000" x2="58750" y2="56250"/>
                        </a14:backgroundRemoval>
                      </a14:imgEffect>
                    </a14:imgLayer>
                  </a14:imgProps>
                </a:ext>
                <a:ext uri="{28A0092B-C50C-407E-A947-70E740481C1C}">
                  <a14:useLocalDpi xmlns:a14="http://schemas.microsoft.com/office/drawing/2010/main" val="0"/>
                </a:ext>
              </a:extLst>
            </a:blip>
            <a:stretch>
              <a:fillRect/>
            </a:stretch>
          </p:blipFill>
          <p:spPr>
            <a:xfrm>
              <a:off x="6950162" y="2896083"/>
              <a:ext cx="3020688" cy="302068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57390" y="2040890"/>
            <a:ext cx="4175760" cy="38360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993140" y="2040890"/>
            <a:ext cx="4175760" cy="38360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cxnSp>
        <p:nvCxnSpPr>
          <p:cNvPr id="4" name="直接连接符 3"/>
          <p:cNvCxnSpPr/>
          <p:nvPr/>
        </p:nvCxnSpPr>
        <p:spPr>
          <a:xfrm>
            <a:off x="1689100" y="1544589"/>
            <a:ext cx="601027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65225" y="2294890"/>
            <a:ext cx="3827780" cy="324167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（一）婴幼儿期是大脑发育的重要时期</a:t>
            </a:r>
          </a:p>
          <a:p>
            <a:pPr indent="0" algn="just" fontAlgn="auto">
              <a:lnSpc>
                <a:spcPct val="160000"/>
              </a:lnSpc>
              <a:buClrTx/>
              <a:buSzTx/>
              <a:buFontTx/>
            </a:pPr>
            <a:r>
              <a:rPr lang="zh-CN" altLang="en-US" dirty="0">
                <a:solidFill>
                  <a:schemeClr val="bg1"/>
                </a:solidFill>
                <a:cs typeface="+mn-ea"/>
              </a:rPr>
              <a:t>3岁之前是一个人大脑发育的重要时期，出生时的新生儿脑重占其体重的10%—12%，1岁时已经接近成人脑重的60%，3岁时约为出生时的3倍且约占成人脑重的75%。</a:t>
            </a:r>
          </a:p>
        </p:txBody>
      </p:sp>
      <p:sp>
        <p:nvSpPr>
          <p:cNvPr id="3" name="文本框 2"/>
          <p:cNvSpPr txBox="1"/>
          <p:nvPr/>
        </p:nvSpPr>
        <p:spPr>
          <a:xfrm>
            <a:off x="7231380" y="2294890"/>
            <a:ext cx="3827780" cy="279844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（二）婴幼儿期是性格形成和能力培养的关键期</a:t>
            </a:r>
          </a:p>
          <a:p>
            <a:pPr indent="0" algn="just" fontAlgn="auto">
              <a:lnSpc>
                <a:spcPct val="160000"/>
              </a:lnSpc>
              <a:buClrTx/>
              <a:buSzTx/>
              <a:buFontTx/>
            </a:pPr>
            <a:r>
              <a:rPr lang="zh-CN" altLang="en-US" dirty="0">
                <a:solidFill>
                  <a:schemeClr val="tx1">
                    <a:lumMod val="85000"/>
                    <a:lumOff val="15000"/>
                  </a:schemeClr>
                </a:solidFill>
                <a:cs typeface="+mn-ea"/>
              </a:rPr>
              <a:t>人类婴幼儿期的生活经历将会极大地影响其大脑神经细胞之间的联系程度，同时也影响着儿童的心理健康程度。</a:t>
            </a:r>
          </a:p>
        </p:txBody>
      </p:sp>
      <p:sp>
        <p:nvSpPr>
          <p:cNvPr id="6" name="文本框 5"/>
          <p:cNvSpPr txBox="1"/>
          <p:nvPr/>
        </p:nvSpPr>
        <p:spPr>
          <a:xfrm>
            <a:off x="1837055" y="1029970"/>
            <a:ext cx="8568690" cy="445135"/>
          </a:xfrm>
          <a:prstGeom prst="rect">
            <a:avLst/>
          </a:prstGeom>
          <a:noFill/>
        </p:spPr>
        <p:txBody>
          <a:bodyPr wrap="square">
            <a:spAutoFit/>
          </a:bodyPr>
          <a:lstStyle/>
          <a:p>
            <a:pPr algn="l"/>
            <a:r>
              <a:rPr lang="zh-CN" altLang="en-US" sz="2300" b="1" dirty="0">
                <a:solidFill>
                  <a:srgbClr val="E18C47"/>
                </a:solidFill>
                <a:cs typeface="+mn-ea"/>
                <a:sym typeface="+mn-lt"/>
              </a:rPr>
              <a:t>二、婴幼儿期是大脑、心理发育的重要时期</a:t>
            </a:r>
          </a:p>
        </p:txBody>
      </p:sp>
      <p:pic>
        <p:nvPicPr>
          <p:cNvPr id="8" name="图片 7" descr="摄图网_401524412_手绘少儿大脑开发素材（企业商用）"/>
          <p:cNvPicPr>
            <a:picLocks noChangeAspect="1"/>
          </p:cNvPicPr>
          <p:nvPr/>
        </p:nvPicPr>
        <p:blipFill>
          <a:blip r:embed="rId2"/>
          <a:stretch>
            <a:fillRect/>
          </a:stretch>
        </p:blipFill>
        <p:spPr>
          <a:xfrm>
            <a:off x="4919345" y="3612515"/>
            <a:ext cx="2264410" cy="22644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66915" y="2040890"/>
            <a:ext cx="4175760" cy="38360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002665" y="2040890"/>
            <a:ext cx="4175760" cy="38360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cxnSp>
        <p:nvCxnSpPr>
          <p:cNvPr id="4" name="直接连接符 3"/>
          <p:cNvCxnSpPr/>
          <p:nvPr/>
        </p:nvCxnSpPr>
        <p:spPr>
          <a:xfrm>
            <a:off x="1689100" y="1544589"/>
            <a:ext cx="56591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294890"/>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（一）婴幼儿期学会的语言是母语</a:t>
            </a:r>
          </a:p>
          <a:p>
            <a:pPr indent="0" algn="just" fontAlgn="auto">
              <a:lnSpc>
                <a:spcPct val="160000"/>
              </a:lnSpc>
              <a:buClrTx/>
              <a:buSzTx/>
              <a:buFontTx/>
            </a:pPr>
            <a:r>
              <a:rPr lang="zh-CN" altLang="en-US" dirty="0">
                <a:solidFill>
                  <a:schemeClr val="bg1"/>
                </a:solidFill>
                <a:cs typeface="+mn-ea"/>
              </a:rPr>
              <a:t>科学家认为，儿童学习语言不是慢慢地一字一句地学习，而是存在突然的“语言爆发期”现象。</a:t>
            </a:r>
          </a:p>
          <a:p>
            <a:pPr indent="0" algn="just" fontAlgn="auto">
              <a:lnSpc>
                <a:spcPct val="160000"/>
              </a:lnSpc>
              <a:buClrTx/>
              <a:buSzTx/>
              <a:buFontTx/>
            </a:pPr>
            <a:r>
              <a:rPr lang="zh-CN" altLang="en-US" dirty="0">
                <a:solidFill>
                  <a:schemeClr val="bg1"/>
                </a:solidFill>
                <a:cs typeface="+mn-ea"/>
              </a:rPr>
              <a:t>研究发现，无论一种语言有多复杂，没有接受过教育的本民族人都会熟练运用，这就是母语。</a:t>
            </a:r>
          </a:p>
        </p:txBody>
      </p:sp>
      <p:sp>
        <p:nvSpPr>
          <p:cNvPr id="3" name="文本框 2"/>
          <p:cNvSpPr txBox="1"/>
          <p:nvPr/>
        </p:nvSpPr>
        <p:spPr>
          <a:xfrm>
            <a:off x="7240905" y="2294890"/>
            <a:ext cx="3827780" cy="324167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（二）语言行为基本模式的形成在学龄前期</a:t>
            </a:r>
          </a:p>
          <a:p>
            <a:pPr indent="0" algn="just" fontAlgn="auto">
              <a:lnSpc>
                <a:spcPct val="160000"/>
              </a:lnSpc>
              <a:buClrTx/>
              <a:buSzTx/>
              <a:buFontTx/>
            </a:pPr>
            <a:r>
              <a:rPr lang="zh-CN" altLang="en-US" dirty="0">
                <a:solidFill>
                  <a:schemeClr val="tx1">
                    <a:lumMod val="85000"/>
                    <a:lumOff val="15000"/>
                  </a:schemeClr>
                </a:solidFill>
                <a:cs typeface="+mn-ea"/>
              </a:rPr>
              <a:t>关键期是指最易学会和掌握某种知识技能、行为动作的特定年龄时期。儿童在学龄前期自觉、自然地学习语言的能力是人类取得众多辉煌成就的关键因素。</a:t>
            </a:r>
          </a:p>
        </p:txBody>
      </p:sp>
      <p:sp>
        <p:nvSpPr>
          <p:cNvPr id="6" name="文本框 5"/>
          <p:cNvSpPr txBox="1"/>
          <p:nvPr/>
        </p:nvSpPr>
        <p:spPr>
          <a:xfrm>
            <a:off x="1837055" y="1029970"/>
            <a:ext cx="8568690" cy="445135"/>
          </a:xfrm>
          <a:prstGeom prst="rect">
            <a:avLst/>
          </a:prstGeom>
          <a:noFill/>
        </p:spPr>
        <p:txBody>
          <a:bodyPr wrap="square">
            <a:spAutoFit/>
          </a:bodyPr>
          <a:lstStyle/>
          <a:p>
            <a:pPr algn="l"/>
            <a:r>
              <a:rPr lang="zh-CN" altLang="en-US" sz="2300" b="1" dirty="0">
                <a:solidFill>
                  <a:srgbClr val="E18C47"/>
                </a:solidFill>
                <a:cs typeface="+mn-ea"/>
                <a:sym typeface="+mn-lt"/>
              </a:rPr>
              <a:t>三、婴幼儿期是语言行为模式的定型时期</a:t>
            </a:r>
          </a:p>
        </p:txBody>
      </p:sp>
      <p:pic>
        <p:nvPicPr>
          <p:cNvPr id="10" name="图片 9" descr="摄图网_401526236_手绘可爱的宝宝（企业商用）"/>
          <p:cNvPicPr>
            <a:picLocks noChangeAspect="1"/>
          </p:cNvPicPr>
          <p:nvPr>
            <p:custDataLst>
              <p:tags r:id="rId1"/>
            </p:custDataLst>
          </p:nvPr>
        </p:nvPicPr>
        <p:blipFill>
          <a:blip r:embed="rId3"/>
          <a:stretch>
            <a:fillRect/>
          </a:stretch>
        </p:blipFill>
        <p:spPr>
          <a:xfrm>
            <a:off x="4949825" y="3589020"/>
            <a:ext cx="2400300" cy="24003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66915" y="2040890"/>
            <a:ext cx="4175760" cy="40265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002665" y="2040890"/>
            <a:ext cx="4175760" cy="40265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cxnSp>
        <p:nvCxnSpPr>
          <p:cNvPr id="4" name="直接连接符 3"/>
          <p:cNvCxnSpPr/>
          <p:nvPr/>
        </p:nvCxnSpPr>
        <p:spPr>
          <a:xfrm>
            <a:off x="1689100" y="1544589"/>
            <a:ext cx="62782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4750" y="2294890"/>
            <a:ext cx="3827780" cy="36842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（一）人身高的1/3是在2岁前长成的</a:t>
            </a:r>
          </a:p>
          <a:p>
            <a:pPr indent="0" algn="just" fontAlgn="auto">
              <a:lnSpc>
                <a:spcPct val="160000"/>
              </a:lnSpc>
              <a:buClrTx/>
              <a:buSzTx/>
              <a:buFontTx/>
            </a:pPr>
            <a:r>
              <a:rPr lang="zh-CN" altLang="en-US" dirty="0">
                <a:solidFill>
                  <a:schemeClr val="bg1"/>
                </a:solidFill>
                <a:cs typeface="+mn-ea"/>
              </a:rPr>
              <a:t>出生时身长平均为50厘米，出生至2岁时大约长28厘米，其中在4个月以前、5—12个月、1—2岁这3个年龄段各完成1/3。2岁后至青春期前每年匀速长5—7厘米，直至青春期第二次加速。</a:t>
            </a:r>
          </a:p>
        </p:txBody>
      </p:sp>
      <p:sp>
        <p:nvSpPr>
          <p:cNvPr id="3" name="文本框 2"/>
          <p:cNvSpPr txBox="1"/>
          <p:nvPr/>
        </p:nvSpPr>
        <p:spPr>
          <a:xfrm>
            <a:off x="7240905" y="2294890"/>
            <a:ext cx="3827780" cy="324167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（二）成人的心脑血管疾病与7岁前的营养过剩关系密切</a:t>
            </a:r>
          </a:p>
          <a:p>
            <a:pPr indent="0" algn="just" fontAlgn="auto">
              <a:lnSpc>
                <a:spcPct val="160000"/>
              </a:lnSpc>
              <a:buClrTx/>
              <a:buSzTx/>
              <a:buFontTx/>
            </a:pPr>
            <a:r>
              <a:rPr lang="zh-CN" altLang="en-US" dirty="0">
                <a:solidFill>
                  <a:schemeClr val="tx1">
                    <a:lumMod val="85000"/>
                    <a:lumOff val="15000"/>
                  </a:schemeClr>
                </a:solidFill>
                <a:cs typeface="+mn-ea"/>
              </a:rPr>
              <a:t>儿童的营养不均衡和营养过剩问题越来越被关注，“小胖子”“小药罐”“小病号”在学龄前期儿童群体中占有很高的比例，一些成人疾病出现向儿童加速下沉的趋势。</a:t>
            </a:r>
          </a:p>
        </p:txBody>
      </p:sp>
      <p:sp>
        <p:nvSpPr>
          <p:cNvPr id="6" name="文本框 5"/>
          <p:cNvSpPr txBox="1"/>
          <p:nvPr/>
        </p:nvSpPr>
        <p:spPr>
          <a:xfrm>
            <a:off x="1837055" y="1029970"/>
            <a:ext cx="8568690" cy="445135"/>
          </a:xfrm>
          <a:prstGeom prst="rect">
            <a:avLst/>
          </a:prstGeom>
          <a:noFill/>
        </p:spPr>
        <p:txBody>
          <a:bodyPr wrap="square">
            <a:spAutoFit/>
          </a:bodyPr>
          <a:lstStyle/>
          <a:p>
            <a:pPr algn="l"/>
            <a:r>
              <a:rPr lang="zh-CN" altLang="en-US" sz="2300" b="1" dirty="0">
                <a:solidFill>
                  <a:srgbClr val="E18C47"/>
                </a:solidFill>
                <a:cs typeface="+mn-ea"/>
                <a:sym typeface="+mn-lt"/>
              </a:rPr>
              <a:t>四、婴幼儿期的营养和疾病会影响一生的健康</a:t>
            </a:r>
          </a:p>
        </p:txBody>
      </p:sp>
      <p:pic>
        <p:nvPicPr>
          <p:cNvPr id="5" name="图片 4"/>
          <p:cNvPicPr>
            <a:picLocks noChangeAspect="1"/>
          </p:cNvPicPr>
          <p:nvPr>
            <p:custDataLst>
              <p:tags r:id="rId1"/>
            </p:custDataLst>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98" t="707" r="4262" b="616"/>
          <a:stretch>
            <a:fillRect/>
          </a:stretch>
        </p:blipFill>
        <p:spPr>
          <a:xfrm>
            <a:off x="5222875" y="3740150"/>
            <a:ext cx="1743710" cy="22491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16" name="文本框 15"/>
          <p:cNvSpPr txBox="1"/>
          <p:nvPr/>
        </p:nvSpPr>
        <p:spPr>
          <a:xfrm>
            <a:off x="5220808" y="2110407"/>
            <a:ext cx="5683501"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第一章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绪</a:t>
            </a:r>
            <a:r>
              <a:rPr lang="en-US" altLang="zh-CN" sz="6000" b="1" dirty="0">
                <a:solidFill>
                  <a:srgbClr val="DC7C2A"/>
                </a:solidFill>
                <a:latin typeface="+mn-ea"/>
                <a:cs typeface="+mn-ea"/>
                <a:sym typeface="+mn-lt"/>
              </a:rPr>
              <a:t>  </a:t>
            </a:r>
            <a:r>
              <a:rPr lang="zh-CN" altLang="en-US" sz="6000" b="1" dirty="0">
                <a:solidFill>
                  <a:srgbClr val="DC7C2A"/>
                </a:solidFill>
                <a:latin typeface="+mn-ea"/>
                <a:cs typeface="+mn-ea"/>
                <a:sym typeface="+mn-lt"/>
              </a:rPr>
              <a:t>论</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1066800" y="2040890"/>
            <a:ext cx="10175875" cy="252158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 name="直接连接符 3"/>
          <p:cNvCxnSpPr/>
          <p:nvPr/>
        </p:nvCxnSpPr>
        <p:spPr>
          <a:xfrm>
            <a:off x="1689100" y="1544589"/>
            <a:ext cx="62782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521460" y="2294890"/>
            <a:ext cx="9328150"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（三）婴幼儿期疾病预防很重要</a:t>
            </a:r>
          </a:p>
          <a:p>
            <a:pPr indent="0" algn="just" fontAlgn="auto">
              <a:lnSpc>
                <a:spcPct val="160000"/>
              </a:lnSpc>
              <a:buClrTx/>
              <a:buSzTx/>
              <a:buFontTx/>
            </a:pPr>
            <a:r>
              <a:rPr lang="zh-CN" altLang="en-US" dirty="0">
                <a:solidFill>
                  <a:schemeClr val="tx1">
                    <a:lumMod val="85000"/>
                    <a:lumOff val="15000"/>
                  </a:schemeClr>
                </a:solidFill>
                <a:cs typeface="+mn-ea"/>
              </a:rPr>
              <a:t>婴幼儿罹患急性感染性疾病时，由于免疫功能不完善，感染容易扩散甚至发展成败血症，病情发展快，来势凶险。如今，已有不少严重威胁人类健康的急性传染病可以通过预防接种得以避免，此项工作基本上是在婴幼儿时期进行的。</a:t>
            </a:r>
          </a:p>
        </p:txBody>
      </p:sp>
      <p:sp>
        <p:nvSpPr>
          <p:cNvPr id="6" name="文本框 5"/>
          <p:cNvSpPr txBox="1"/>
          <p:nvPr/>
        </p:nvSpPr>
        <p:spPr>
          <a:xfrm>
            <a:off x="1837055" y="1029970"/>
            <a:ext cx="8568690" cy="445135"/>
          </a:xfrm>
          <a:prstGeom prst="rect">
            <a:avLst/>
          </a:prstGeom>
          <a:noFill/>
        </p:spPr>
        <p:txBody>
          <a:bodyPr wrap="square">
            <a:spAutoFit/>
          </a:bodyPr>
          <a:lstStyle/>
          <a:p>
            <a:pPr algn="l"/>
            <a:r>
              <a:rPr lang="zh-CN" altLang="en-US" sz="2300" b="1" dirty="0">
                <a:solidFill>
                  <a:srgbClr val="E18C47"/>
                </a:solidFill>
                <a:cs typeface="+mn-ea"/>
                <a:sym typeface="+mn-lt"/>
              </a:rPr>
              <a:t>四、婴幼儿期的营养和疾病会影响一生的健康</a:t>
            </a:r>
          </a:p>
        </p:txBody>
      </p:sp>
      <p:pic>
        <p:nvPicPr>
          <p:cNvPr id="2" name="图片 1"/>
          <p:cNvPicPr>
            <a:picLocks noChangeAspect="1"/>
          </p:cNvPicPr>
          <p:nvPr>
            <p:custDataLst>
              <p:tags r:id="rId1"/>
            </p:custDataLst>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2579"/>
          <a:stretch>
            <a:fillRect/>
          </a:stretch>
        </p:blipFill>
        <p:spPr>
          <a:xfrm>
            <a:off x="8041005" y="4011295"/>
            <a:ext cx="1569720" cy="20389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4763"/>
            <a:ext cx="12192000" cy="6848475"/>
          </a:xfrm>
          <a:prstGeom prst="rect">
            <a:avLst/>
          </a:prstGeom>
          <a:solidFill>
            <a:srgbClr val="DC7C2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AAA7A"/>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 name="PA_任意多边形 27"/>
          <p:cNvSpPr/>
          <p:nvPr>
            <p:custDataLst>
              <p:tags r:id="rId5"/>
            </p:custDataLst>
          </p:nvPr>
        </p:nvSpPr>
        <p:spPr bwMode="auto">
          <a:xfrm>
            <a:off x="233589" y="5218906"/>
            <a:ext cx="350838" cy="190500"/>
          </a:xfrm>
          <a:custGeom>
            <a:avLst/>
            <a:gdLst>
              <a:gd name="T0" fmla="*/ 68 w 221"/>
              <a:gd name="T1" fmla="*/ 87 h 120"/>
              <a:gd name="T2" fmla="*/ 82 w 221"/>
              <a:gd name="T3" fmla="*/ 46 h 120"/>
              <a:gd name="T4" fmla="*/ 86 w 221"/>
              <a:gd name="T5" fmla="*/ 43 h 120"/>
              <a:gd name="T6" fmla="*/ 90 w 221"/>
              <a:gd name="T7" fmla="*/ 46 h 120"/>
              <a:gd name="T8" fmla="*/ 111 w 221"/>
              <a:gd name="T9" fmla="*/ 120 h 120"/>
              <a:gd name="T10" fmla="*/ 132 w 221"/>
              <a:gd name="T11" fmla="*/ 61 h 120"/>
              <a:gd name="T12" fmla="*/ 135 w 221"/>
              <a:gd name="T13" fmla="*/ 58 h 120"/>
              <a:gd name="T14" fmla="*/ 139 w 221"/>
              <a:gd name="T15" fmla="*/ 60 h 120"/>
              <a:gd name="T16" fmla="*/ 154 w 221"/>
              <a:gd name="T17" fmla="*/ 86 h 120"/>
              <a:gd name="T18" fmla="*/ 216 w 221"/>
              <a:gd name="T19" fmla="*/ 86 h 120"/>
              <a:gd name="T20" fmla="*/ 220 w 221"/>
              <a:gd name="T21" fmla="*/ 60 h 120"/>
              <a:gd name="T22" fmla="*/ 160 w 221"/>
              <a:gd name="T23" fmla="*/ 0 h 120"/>
              <a:gd name="T24" fmla="*/ 110 w 221"/>
              <a:gd name="T25" fmla="*/ 26 h 120"/>
              <a:gd name="T26" fmla="*/ 61 w 221"/>
              <a:gd name="T27" fmla="*/ 0 h 120"/>
              <a:gd name="T28" fmla="*/ 1 w 221"/>
              <a:gd name="T29" fmla="*/ 60 h 120"/>
              <a:gd name="T30" fmla="*/ 6 w 221"/>
              <a:gd name="T31" fmla="*/ 87 h 120"/>
              <a:gd name="T32" fmla="*/ 68 w 221"/>
              <a:gd name="T3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20">
                <a:moveTo>
                  <a:pt x="68" y="87"/>
                </a:moveTo>
                <a:cubicBezTo>
                  <a:pt x="82" y="46"/>
                  <a:pt x="82" y="46"/>
                  <a:pt x="82" y="46"/>
                </a:cubicBezTo>
                <a:cubicBezTo>
                  <a:pt x="83" y="44"/>
                  <a:pt x="84" y="43"/>
                  <a:pt x="86" y="43"/>
                </a:cubicBezTo>
                <a:cubicBezTo>
                  <a:pt x="88" y="43"/>
                  <a:pt x="89" y="44"/>
                  <a:pt x="90" y="46"/>
                </a:cubicBezTo>
                <a:cubicBezTo>
                  <a:pt x="111" y="120"/>
                  <a:pt x="111" y="120"/>
                  <a:pt x="111" y="120"/>
                </a:cubicBezTo>
                <a:cubicBezTo>
                  <a:pt x="132" y="61"/>
                  <a:pt x="132" y="61"/>
                  <a:pt x="132" y="61"/>
                </a:cubicBezTo>
                <a:cubicBezTo>
                  <a:pt x="132" y="60"/>
                  <a:pt x="134" y="59"/>
                  <a:pt x="135" y="58"/>
                </a:cubicBezTo>
                <a:cubicBezTo>
                  <a:pt x="137" y="58"/>
                  <a:pt x="138" y="59"/>
                  <a:pt x="139" y="60"/>
                </a:cubicBezTo>
                <a:cubicBezTo>
                  <a:pt x="154" y="86"/>
                  <a:pt x="154" y="86"/>
                  <a:pt x="154" y="86"/>
                </a:cubicBezTo>
                <a:cubicBezTo>
                  <a:pt x="216" y="86"/>
                  <a:pt x="216" y="86"/>
                  <a:pt x="216" y="86"/>
                </a:cubicBezTo>
                <a:cubicBezTo>
                  <a:pt x="221" y="70"/>
                  <a:pt x="220" y="60"/>
                  <a:pt x="220" y="60"/>
                </a:cubicBezTo>
                <a:cubicBezTo>
                  <a:pt x="220" y="27"/>
                  <a:pt x="193" y="0"/>
                  <a:pt x="160" y="0"/>
                </a:cubicBezTo>
                <a:cubicBezTo>
                  <a:pt x="139" y="0"/>
                  <a:pt x="121" y="11"/>
                  <a:pt x="110" y="26"/>
                </a:cubicBezTo>
                <a:cubicBezTo>
                  <a:pt x="100" y="11"/>
                  <a:pt x="81" y="0"/>
                  <a:pt x="61" y="0"/>
                </a:cubicBezTo>
                <a:cubicBezTo>
                  <a:pt x="28" y="0"/>
                  <a:pt x="1" y="27"/>
                  <a:pt x="1" y="60"/>
                </a:cubicBezTo>
                <a:cubicBezTo>
                  <a:pt x="1" y="60"/>
                  <a:pt x="0" y="71"/>
                  <a:pt x="6" y="87"/>
                </a:cubicBezTo>
                <a:lnTo>
                  <a:pt x="68" y="87"/>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PA_任意多边形 28"/>
          <p:cNvSpPr/>
          <p:nvPr>
            <p:custDataLst>
              <p:tags r:id="rId6"/>
            </p:custDataLst>
          </p:nvPr>
        </p:nvSpPr>
        <p:spPr bwMode="auto">
          <a:xfrm>
            <a:off x="247877" y="5314156"/>
            <a:ext cx="322263" cy="192088"/>
          </a:xfrm>
          <a:custGeom>
            <a:avLst/>
            <a:gdLst>
              <a:gd name="T0" fmla="*/ 143 w 203"/>
              <a:gd name="T1" fmla="*/ 33 h 121"/>
              <a:gd name="T2" fmla="*/ 140 w 203"/>
              <a:gd name="T3" fmla="*/ 32 h 121"/>
              <a:gd name="T4" fmla="*/ 127 w 203"/>
              <a:gd name="T5" fmla="*/ 11 h 121"/>
              <a:gd name="T6" fmla="*/ 105 w 203"/>
              <a:gd name="T7" fmla="*/ 74 h 121"/>
              <a:gd name="T8" fmla="*/ 101 w 203"/>
              <a:gd name="T9" fmla="*/ 76 h 121"/>
              <a:gd name="T10" fmla="*/ 101 w 203"/>
              <a:gd name="T11" fmla="*/ 76 h 121"/>
              <a:gd name="T12" fmla="*/ 97 w 203"/>
              <a:gd name="T13" fmla="*/ 73 h 121"/>
              <a:gd name="T14" fmla="*/ 77 w 203"/>
              <a:gd name="T15" fmla="*/ 0 h 121"/>
              <a:gd name="T16" fmla="*/ 65 w 203"/>
              <a:gd name="T17" fmla="*/ 32 h 121"/>
              <a:gd name="T18" fmla="*/ 62 w 203"/>
              <a:gd name="T19" fmla="*/ 34 h 121"/>
              <a:gd name="T20" fmla="*/ 0 w 203"/>
              <a:gd name="T21" fmla="*/ 34 h 121"/>
              <a:gd name="T22" fmla="*/ 101 w 203"/>
              <a:gd name="T23" fmla="*/ 121 h 121"/>
              <a:gd name="T24" fmla="*/ 101 w 203"/>
              <a:gd name="T25" fmla="*/ 121 h 121"/>
              <a:gd name="T26" fmla="*/ 101 w 203"/>
              <a:gd name="T27" fmla="*/ 121 h 121"/>
              <a:gd name="T28" fmla="*/ 101 w 203"/>
              <a:gd name="T29" fmla="*/ 121 h 121"/>
              <a:gd name="T30" fmla="*/ 101 w 203"/>
              <a:gd name="T31" fmla="*/ 121 h 121"/>
              <a:gd name="T32" fmla="*/ 203 w 203"/>
              <a:gd name="T33" fmla="*/ 33 h 121"/>
              <a:gd name="T34" fmla="*/ 143 w 203"/>
              <a:gd name="T35" fmla="*/ 3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121">
                <a:moveTo>
                  <a:pt x="143" y="33"/>
                </a:moveTo>
                <a:cubicBezTo>
                  <a:pt x="142" y="33"/>
                  <a:pt x="141" y="33"/>
                  <a:pt x="140" y="32"/>
                </a:cubicBezTo>
                <a:cubicBezTo>
                  <a:pt x="127" y="11"/>
                  <a:pt x="127" y="11"/>
                  <a:pt x="127" y="11"/>
                </a:cubicBezTo>
                <a:cubicBezTo>
                  <a:pt x="105" y="74"/>
                  <a:pt x="105" y="74"/>
                  <a:pt x="105" y="74"/>
                </a:cubicBezTo>
                <a:cubicBezTo>
                  <a:pt x="104" y="75"/>
                  <a:pt x="103" y="76"/>
                  <a:pt x="101" y="76"/>
                </a:cubicBezTo>
                <a:cubicBezTo>
                  <a:pt x="101" y="76"/>
                  <a:pt x="101" y="76"/>
                  <a:pt x="101" y="76"/>
                </a:cubicBezTo>
                <a:cubicBezTo>
                  <a:pt x="99" y="76"/>
                  <a:pt x="98" y="75"/>
                  <a:pt x="97" y="73"/>
                </a:cubicBezTo>
                <a:cubicBezTo>
                  <a:pt x="77" y="0"/>
                  <a:pt x="77" y="0"/>
                  <a:pt x="77" y="0"/>
                </a:cubicBezTo>
                <a:cubicBezTo>
                  <a:pt x="65" y="32"/>
                  <a:pt x="65" y="32"/>
                  <a:pt x="65" y="32"/>
                </a:cubicBezTo>
                <a:cubicBezTo>
                  <a:pt x="65" y="33"/>
                  <a:pt x="63" y="34"/>
                  <a:pt x="62" y="34"/>
                </a:cubicBezTo>
                <a:cubicBezTo>
                  <a:pt x="0" y="34"/>
                  <a:pt x="0" y="34"/>
                  <a:pt x="0" y="34"/>
                </a:cubicBezTo>
                <a:cubicBezTo>
                  <a:pt x="11" y="59"/>
                  <a:pt x="38" y="93"/>
                  <a:pt x="101" y="121"/>
                </a:cubicBezTo>
                <a:cubicBezTo>
                  <a:pt x="101" y="121"/>
                  <a:pt x="101" y="121"/>
                  <a:pt x="101" y="121"/>
                </a:cubicBezTo>
                <a:cubicBezTo>
                  <a:pt x="101" y="121"/>
                  <a:pt x="101" y="121"/>
                  <a:pt x="101" y="121"/>
                </a:cubicBezTo>
                <a:cubicBezTo>
                  <a:pt x="101" y="121"/>
                  <a:pt x="101" y="121"/>
                  <a:pt x="101" y="121"/>
                </a:cubicBezTo>
                <a:cubicBezTo>
                  <a:pt x="101" y="121"/>
                  <a:pt x="101" y="121"/>
                  <a:pt x="101" y="121"/>
                </a:cubicBezTo>
                <a:cubicBezTo>
                  <a:pt x="166" y="93"/>
                  <a:pt x="192" y="58"/>
                  <a:pt x="203" y="33"/>
                </a:cubicBezTo>
                <a:lnTo>
                  <a:pt x="143" y="33"/>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8" name="PA_组合 57"/>
          <p:cNvGrpSpPr/>
          <p:nvPr>
            <p:custDataLst>
              <p:tags r:id="rId7"/>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8"/>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9"/>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10"/>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11"/>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40" name="PA_组合 56"/>
          <p:cNvGrpSpPr/>
          <p:nvPr>
            <p:custDataLst>
              <p:tags r:id="rId12"/>
            </p:custDataLst>
          </p:nvPr>
        </p:nvGrpSpPr>
        <p:grpSpPr>
          <a:xfrm>
            <a:off x="379413" y="4627563"/>
            <a:ext cx="339725" cy="339726"/>
            <a:chOff x="379413" y="4627563"/>
            <a:chExt cx="339725" cy="339726"/>
          </a:xfrm>
        </p:grpSpPr>
        <p:sp>
          <p:nvSpPr>
            <p:cNvPr id="41" name="Freeform 35"/>
            <p:cNvSpPr/>
            <p:nvPr/>
          </p:nvSpPr>
          <p:spPr bwMode="auto">
            <a:xfrm>
              <a:off x="379413" y="4627563"/>
              <a:ext cx="211138" cy="211138"/>
            </a:xfrm>
            <a:custGeom>
              <a:avLst/>
              <a:gdLst>
                <a:gd name="T0" fmla="*/ 81 w 133"/>
                <a:gd name="T1" fmla="*/ 17 h 133"/>
                <a:gd name="T2" fmla="*/ 17 w 133"/>
                <a:gd name="T3" fmla="*/ 17 h 133"/>
                <a:gd name="T4" fmla="*/ 17 w 133"/>
                <a:gd name="T5" fmla="*/ 17 h 133"/>
                <a:gd name="T6" fmla="*/ 17 w 133"/>
                <a:gd name="T7" fmla="*/ 81 h 133"/>
                <a:gd name="T8" fmla="*/ 70 w 133"/>
                <a:gd name="T9" fmla="*/ 133 h 133"/>
                <a:gd name="T10" fmla="*/ 133 w 133"/>
                <a:gd name="T11" fmla="*/ 70 h 133"/>
                <a:gd name="T12" fmla="*/ 81 w 133"/>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81" y="17"/>
                  </a:moveTo>
                  <a:cubicBezTo>
                    <a:pt x="63" y="0"/>
                    <a:pt x="35" y="0"/>
                    <a:pt x="17" y="17"/>
                  </a:cubicBezTo>
                  <a:cubicBezTo>
                    <a:pt x="17" y="17"/>
                    <a:pt x="17" y="17"/>
                    <a:pt x="17" y="17"/>
                  </a:cubicBezTo>
                  <a:cubicBezTo>
                    <a:pt x="0" y="35"/>
                    <a:pt x="0" y="63"/>
                    <a:pt x="17" y="81"/>
                  </a:cubicBezTo>
                  <a:cubicBezTo>
                    <a:pt x="70" y="133"/>
                    <a:pt x="70" y="133"/>
                    <a:pt x="70" y="133"/>
                  </a:cubicBezTo>
                  <a:cubicBezTo>
                    <a:pt x="133" y="70"/>
                    <a:pt x="133" y="70"/>
                    <a:pt x="133" y="70"/>
                  </a:cubicBezTo>
                  <a:lnTo>
                    <a:pt x="81" y="17"/>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36"/>
            <p:cNvSpPr/>
            <p:nvPr/>
          </p:nvSpPr>
          <p:spPr bwMode="auto">
            <a:xfrm>
              <a:off x="508000" y="4756151"/>
              <a:ext cx="211138" cy="211138"/>
            </a:xfrm>
            <a:custGeom>
              <a:avLst/>
              <a:gdLst>
                <a:gd name="T0" fmla="*/ 0 w 133"/>
                <a:gd name="T1" fmla="*/ 63 h 133"/>
                <a:gd name="T2" fmla="*/ 53 w 133"/>
                <a:gd name="T3" fmla="*/ 116 h 133"/>
                <a:gd name="T4" fmla="*/ 116 w 133"/>
                <a:gd name="T5" fmla="*/ 116 h 133"/>
                <a:gd name="T6" fmla="*/ 116 w 133"/>
                <a:gd name="T7" fmla="*/ 116 h 133"/>
                <a:gd name="T8" fmla="*/ 116 w 133"/>
                <a:gd name="T9" fmla="*/ 53 h 133"/>
                <a:gd name="T10" fmla="*/ 63 w 133"/>
                <a:gd name="T11" fmla="*/ 0 h 133"/>
                <a:gd name="T12" fmla="*/ 0 w 133"/>
                <a:gd name="T13" fmla="*/ 63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0" y="63"/>
                  </a:moveTo>
                  <a:cubicBezTo>
                    <a:pt x="53" y="116"/>
                    <a:pt x="53" y="116"/>
                    <a:pt x="53" y="116"/>
                  </a:cubicBezTo>
                  <a:cubicBezTo>
                    <a:pt x="70" y="133"/>
                    <a:pt x="98" y="133"/>
                    <a:pt x="116" y="116"/>
                  </a:cubicBezTo>
                  <a:cubicBezTo>
                    <a:pt x="116" y="116"/>
                    <a:pt x="116" y="116"/>
                    <a:pt x="116" y="116"/>
                  </a:cubicBezTo>
                  <a:cubicBezTo>
                    <a:pt x="133" y="98"/>
                    <a:pt x="133" y="70"/>
                    <a:pt x="116" y="53"/>
                  </a:cubicBezTo>
                  <a:cubicBezTo>
                    <a:pt x="63" y="0"/>
                    <a:pt x="63" y="0"/>
                    <a:pt x="63" y="0"/>
                  </a:cubicBezTo>
                  <a:lnTo>
                    <a:pt x="0" y="63"/>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38"/>
            <p:cNvSpPr/>
            <p:nvPr/>
          </p:nvSpPr>
          <p:spPr bwMode="auto">
            <a:xfrm>
              <a:off x="407988" y="4656138"/>
              <a:ext cx="147638" cy="147638"/>
            </a:xfrm>
            <a:custGeom>
              <a:avLst/>
              <a:gdLst>
                <a:gd name="T0" fmla="*/ 93 w 93"/>
                <a:gd name="T1" fmla="*/ 52 h 93"/>
                <a:gd name="T2" fmla="*/ 53 w 93"/>
                <a:gd name="T3" fmla="*/ 11 h 93"/>
                <a:gd name="T4" fmla="*/ 11 w 93"/>
                <a:gd name="T5" fmla="*/ 11 h 93"/>
                <a:gd name="T6" fmla="*/ 11 w 93"/>
                <a:gd name="T7" fmla="*/ 53 h 93"/>
                <a:gd name="T8" fmla="*/ 52 w 93"/>
                <a:gd name="T9" fmla="*/ 93 h 93"/>
                <a:gd name="T10" fmla="*/ 93 w 93"/>
                <a:gd name="T11" fmla="*/ 52 h 93"/>
              </a:gdLst>
              <a:ahLst/>
              <a:cxnLst>
                <a:cxn ang="0">
                  <a:pos x="T0" y="T1"/>
                </a:cxn>
                <a:cxn ang="0">
                  <a:pos x="T2" y="T3"/>
                </a:cxn>
                <a:cxn ang="0">
                  <a:pos x="T4" y="T5"/>
                </a:cxn>
                <a:cxn ang="0">
                  <a:pos x="T6" y="T7"/>
                </a:cxn>
                <a:cxn ang="0">
                  <a:pos x="T8" y="T9"/>
                </a:cxn>
                <a:cxn ang="0">
                  <a:pos x="T10" y="T11"/>
                </a:cxn>
              </a:cxnLst>
              <a:rect l="0" t="0" r="r" b="b"/>
              <a:pathLst>
                <a:path w="93" h="93">
                  <a:moveTo>
                    <a:pt x="93" y="52"/>
                  </a:moveTo>
                  <a:cubicBezTo>
                    <a:pt x="53" y="11"/>
                    <a:pt x="53" y="11"/>
                    <a:pt x="53" y="11"/>
                  </a:cubicBezTo>
                  <a:cubicBezTo>
                    <a:pt x="41" y="0"/>
                    <a:pt x="23" y="0"/>
                    <a:pt x="11" y="11"/>
                  </a:cubicBezTo>
                  <a:cubicBezTo>
                    <a:pt x="0" y="23"/>
                    <a:pt x="0" y="41"/>
                    <a:pt x="11" y="53"/>
                  </a:cubicBezTo>
                  <a:cubicBezTo>
                    <a:pt x="52" y="93"/>
                    <a:pt x="52" y="93"/>
                    <a:pt x="52" y="93"/>
                  </a:cubicBezTo>
                  <a:lnTo>
                    <a:pt x="93"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37"/>
            <p:cNvSpPr/>
            <p:nvPr/>
          </p:nvSpPr>
          <p:spPr bwMode="auto">
            <a:xfrm>
              <a:off x="542925" y="4791076"/>
              <a:ext cx="147638" cy="147638"/>
            </a:xfrm>
            <a:custGeom>
              <a:avLst/>
              <a:gdLst>
                <a:gd name="T0" fmla="*/ 0 w 93"/>
                <a:gd name="T1" fmla="*/ 41 h 93"/>
                <a:gd name="T2" fmla="*/ 40 w 93"/>
                <a:gd name="T3" fmla="*/ 82 h 93"/>
                <a:gd name="T4" fmla="*/ 82 w 93"/>
                <a:gd name="T5" fmla="*/ 82 h 93"/>
                <a:gd name="T6" fmla="*/ 82 w 93"/>
                <a:gd name="T7" fmla="*/ 40 h 93"/>
                <a:gd name="T8" fmla="*/ 41 w 93"/>
                <a:gd name="T9" fmla="*/ 0 h 93"/>
                <a:gd name="T10" fmla="*/ 0 w 93"/>
                <a:gd name="T11" fmla="*/ 41 h 93"/>
              </a:gdLst>
              <a:ahLst/>
              <a:cxnLst>
                <a:cxn ang="0">
                  <a:pos x="T0" y="T1"/>
                </a:cxn>
                <a:cxn ang="0">
                  <a:pos x="T2" y="T3"/>
                </a:cxn>
                <a:cxn ang="0">
                  <a:pos x="T4" y="T5"/>
                </a:cxn>
                <a:cxn ang="0">
                  <a:pos x="T6" y="T7"/>
                </a:cxn>
                <a:cxn ang="0">
                  <a:pos x="T8" y="T9"/>
                </a:cxn>
                <a:cxn ang="0">
                  <a:pos x="T10" y="T11"/>
                </a:cxn>
              </a:cxnLst>
              <a:rect l="0" t="0" r="r" b="b"/>
              <a:pathLst>
                <a:path w="93" h="93">
                  <a:moveTo>
                    <a:pt x="0" y="41"/>
                  </a:moveTo>
                  <a:cubicBezTo>
                    <a:pt x="40" y="82"/>
                    <a:pt x="40" y="82"/>
                    <a:pt x="40" y="82"/>
                  </a:cubicBezTo>
                  <a:cubicBezTo>
                    <a:pt x="52" y="93"/>
                    <a:pt x="70" y="93"/>
                    <a:pt x="82" y="82"/>
                  </a:cubicBezTo>
                  <a:cubicBezTo>
                    <a:pt x="93" y="70"/>
                    <a:pt x="93" y="52"/>
                    <a:pt x="82" y="40"/>
                  </a:cubicBezTo>
                  <a:cubicBezTo>
                    <a:pt x="41" y="0"/>
                    <a:pt x="41" y="0"/>
                    <a:pt x="41" y="0"/>
                  </a:cubicBezTo>
                  <a:lnTo>
                    <a:pt x="0" y="41"/>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PA_任意多边形 51"/>
          <p:cNvSpPr/>
          <p:nvPr>
            <p:custDataLst>
              <p:tags r:id="rId13"/>
            </p:custDataLst>
          </p:nvPr>
        </p:nvSpPr>
        <p:spPr bwMode="auto">
          <a:xfrm>
            <a:off x="6564060" y="4788984"/>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1342632" y="2316130"/>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DC7C2A"/>
                </a:solidFill>
                <a:effectLst/>
                <a:cs typeface="+mn-ea"/>
                <a:sym typeface="+mn-lt"/>
              </a:rPr>
              <a:t>第三节     </a:t>
            </a:r>
            <a:r>
              <a:rPr lang="zh-CN" altLang="en-US" sz="4800" b="1" kern="2200" dirty="0">
                <a:ln w="6600">
                  <a:noFill/>
                  <a:prstDash val="solid"/>
                </a:ln>
                <a:solidFill>
                  <a:srgbClr val="DC7C2A"/>
                </a:solidFill>
                <a:effectLst/>
                <a:cs typeface="+mn-ea"/>
              </a:rPr>
              <a:t>幼儿发展的生理解剖基础</a:t>
            </a:r>
          </a:p>
        </p:txBody>
      </p:sp>
      <p:sp>
        <p:nvSpPr>
          <p:cNvPr id="47" name="标题 1"/>
          <p:cNvSpPr txBox="1"/>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3600" kern="2200" dirty="0">
              <a:latin typeface="+mn-lt"/>
              <a:ea typeface="+mn-ea"/>
              <a:cs typeface="+mn-ea"/>
              <a:sym typeface="+mn-lt"/>
            </a:endParaRPr>
          </a:p>
        </p:txBody>
      </p:sp>
      <p:pic>
        <p:nvPicPr>
          <p:cNvPr id="2" name="图片 1" descr="形状&#10;&#10;中度可信度描述已自动生成"/>
          <p:cNvPicPr>
            <a:picLocks noChangeAspect="1"/>
          </p:cNvPicPr>
          <p:nvPr/>
        </p:nvPicPr>
        <p:blipFill rotWithShape="1">
          <a:blip r:embed="rId17"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p:cNvPicPr>
            <a:picLocks noChangeAspect="1"/>
          </p:cNvPicPr>
          <p:nvPr>
            <p:custDataLst>
              <p:tags r:id="rId14"/>
            </p:custDataLst>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5791" t="707" r="4262" b="616"/>
          <a:stretch/>
        </p:blipFill>
        <p:spPr>
          <a:xfrm>
            <a:off x="1428750" y="3706495"/>
            <a:ext cx="2029460" cy="2740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2306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521460" y="2590165"/>
            <a:ext cx="5927725" cy="186372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儿童各系统器官的机能也随着年龄的增长逐渐发育成熟，因此不同年龄儿童的生理、生化正常值各不相同，如心率、呼吸频率、血压、血清和其他体液的生化检验值等。此外，某年龄阶段的机能不成熟常是疾病发生的内在因素。</a:t>
            </a:r>
          </a:p>
        </p:txBody>
      </p:sp>
      <p:sp>
        <p:nvSpPr>
          <p:cNvPr id="6" name="文本框 5"/>
          <p:cNvSpPr txBox="1"/>
          <p:nvPr/>
        </p:nvSpPr>
        <p:spPr>
          <a:xfrm>
            <a:off x="1837055" y="1029970"/>
            <a:ext cx="1958975" cy="445135"/>
          </a:xfrm>
          <a:prstGeom prst="rect">
            <a:avLst/>
          </a:prstGeom>
          <a:noFill/>
        </p:spPr>
        <p:txBody>
          <a:bodyPr wrap="square">
            <a:spAutoFit/>
          </a:bodyPr>
          <a:lstStyle/>
          <a:p>
            <a:pPr algn="l"/>
            <a:r>
              <a:rPr lang="zh-CN" altLang="en-US" sz="2300" b="1" dirty="0">
                <a:solidFill>
                  <a:srgbClr val="E18C47"/>
                </a:solidFill>
                <a:cs typeface="+mn-ea"/>
                <a:sym typeface="+mn-lt"/>
              </a:rPr>
              <a:t>一、生理功能</a:t>
            </a:r>
          </a:p>
        </p:txBody>
      </p:sp>
      <p:grpSp>
        <p:nvGrpSpPr>
          <p:cNvPr id="5" name="组合 4"/>
          <p:cNvGrpSpPr/>
          <p:nvPr/>
        </p:nvGrpSpPr>
        <p:grpSpPr>
          <a:xfrm>
            <a:off x="1066625" y="2210240"/>
            <a:ext cx="7081524" cy="2541986"/>
            <a:chOff x="1993090" y="2878993"/>
            <a:chExt cx="7081524" cy="2541986"/>
          </a:xfrm>
        </p:grpSpPr>
        <p:sp>
          <p:nvSpPr>
            <p:cNvPr id="7" name="直角三角形 6"/>
            <p:cNvSpPr/>
            <p:nvPr/>
          </p:nvSpPr>
          <p:spPr>
            <a:xfrm rot="5400000">
              <a:off x="2021626" y="2850456"/>
              <a:ext cx="555071" cy="612144"/>
            </a:xfrm>
            <a:prstGeom prst="rtTriangl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p:cNvCxnSpPr>
            <p:nvPr/>
          </p:nvCxnSpPr>
          <p:spPr>
            <a:xfrm>
              <a:off x="2605234" y="2878993"/>
              <a:ext cx="646938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198691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11266" name="Picture 2" descr="å©´å¿"/>
          <p:cNvPicPr>
            <a:picLocks noChangeAspect="1" noChangeArrowheads="1"/>
          </p:cNvPicPr>
          <p:nvPr>
            <p:custDataLst>
              <p:tags r:id="rId1"/>
            </p:custDataLst>
          </p:nvPr>
        </p:nvPicPr>
        <p:blipFill rotWithShape="1">
          <a:blip r:embed="rId3">
            <a:extLst>
              <a:ext uri="{28A0092B-C50C-407E-A947-70E740481C1C}">
                <a14:useLocalDpi xmlns:a14="http://schemas.microsoft.com/office/drawing/2010/main" val="0"/>
              </a:ext>
            </a:extLst>
          </a:blip>
          <a:srcRect t="23611" r="4262" b="23889"/>
          <a:stretch>
            <a:fillRect/>
          </a:stretch>
        </p:blipFill>
        <p:spPr bwMode="auto">
          <a:xfrm>
            <a:off x="7975600" y="2210435"/>
            <a:ext cx="3336290" cy="27393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2306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521460" y="2590165"/>
            <a:ext cx="6016625" cy="186372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随着体格生长发育的进展，儿童的身体各部位逐渐长大，头、躯干和四肢的比例发生改变，内脏的位置也随年龄的增长而不同，如肝脏右下缘位置在3岁前可在右肋缘下2厘米内，3岁后逐渐抬高，6—7岁后在正常情况下不应触及。</a:t>
            </a:r>
          </a:p>
        </p:txBody>
      </p:sp>
      <p:sp>
        <p:nvSpPr>
          <p:cNvPr id="6" name="文本框 5"/>
          <p:cNvSpPr txBox="1"/>
          <p:nvPr/>
        </p:nvSpPr>
        <p:spPr>
          <a:xfrm>
            <a:off x="1837055" y="1029970"/>
            <a:ext cx="1958975" cy="445135"/>
          </a:xfrm>
          <a:prstGeom prst="rect">
            <a:avLst/>
          </a:prstGeom>
          <a:noFill/>
        </p:spPr>
        <p:txBody>
          <a:bodyPr wrap="square">
            <a:spAutoFit/>
          </a:bodyPr>
          <a:lstStyle/>
          <a:p>
            <a:pPr algn="l"/>
            <a:r>
              <a:rPr lang="zh-CN" altLang="en-US" sz="2300" b="1" dirty="0">
                <a:solidFill>
                  <a:srgbClr val="E18C47"/>
                </a:solidFill>
                <a:cs typeface="+mn-ea"/>
                <a:sym typeface="+mn-lt"/>
              </a:rPr>
              <a:t>二、解剖基础</a:t>
            </a:r>
          </a:p>
        </p:txBody>
      </p:sp>
      <p:grpSp>
        <p:nvGrpSpPr>
          <p:cNvPr id="5" name="组合 4"/>
          <p:cNvGrpSpPr/>
          <p:nvPr/>
        </p:nvGrpSpPr>
        <p:grpSpPr>
          <a:xfrm>
            <a:off x="1066625" y="2210240"/>
            <a:ext cx="7585714" cy="2541986"/>
            <a:chOff x="1993090" y="2878993"/>
            <a:chExt cx="7585714" cy="2541986"/>
          </a:xfrm>
        </p:grpSpPr>
        <p:sp>
          <p:nvSpPr>
            <p:cNvPr id="7" name="直角三角形 6"/>
            <p:cNvSpPr/>
            <p:nvPr/>
          </p:nvSpPr>
          <p:spPr>
            <a:xfrm rot="5400000">
              <a:off x="2021626" y="2850456"/>
              <a:ext cx="555071" cy="612144"/>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0"/>
              <a:endCxn id="15" idx="0"/>
            </p:cNvCxnSpPr>
            <p:nvPr/>
          </p:nvCxnSpPr>
          <p:spPr>
            <a:xfrm>
              <a:off x="2605234" y="2878993"/>
              <a:ext cx="697357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4"/>
            </p:cNvCxnSpPr>
            <p:nvPr/>
          </p:nvCxnSpPr>
          <p:spPr>
            <a:xfrm>
              <a:off x="1993090" y="3434064"/>
              <a:ext cx="0" cy="198691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27216" t="20905" r="25398" b="6274"/>
          <a:stretch>
            <a:fillRect/>
          </a:stretch>
        </p:blipFill>
        <p:spPr>
          <a:xfrm>
            <a:off x="8354060" y="2210435"/>
            <a:ext cx="2662555" cy="2733040"/>
          </a:xfrm>
          <a:custGeom>
            <a:avLst/>
            <a:gdLst>
              <a:gd name="connsiteX0" fmla="*/ 232888 w 2075469"/>
              <a:gd name="connsiteY0" fmla="*/ 0 h 2130454"/>
              <a:gd name="connsiteX1" fmla="*/ 1842581 w 2075469"/>
              <a:gd name="connsiteY1" fmla="*/ 0 h 2130454"/>
              <a:gd name="connsiteX2" fmla="*/ 2075469 w 2075469"/>
              <a:gd name="connsiteY2" fmla="*/ 232888 h 2130454"/>
              <a:gd name="connsiteX3" fmla="*/ 2075469 w 2075469"/>
              <a:gd name="connsiteY3" fmla="*/ 1897566 h 2130454"/>
              <a:gd name="connsiteX4" fmla="*/ 1842581 w 2075469"/>
              <a:gd name="connsiteY4" fmla="*/ 2130454 h 2130454"/>
              <a:gd name="connsiteX5" fmla="*/ 232888 w 2075469"/>
              <a:gd name="connsiteY5" fmla="*/ 2130454 h 2130454"/>
              <a:gd name="connsiteX6" fmla="*/ 0 w 2075469"/>
              <a:gd name="connsiteY6" fmla="*/ 1897566 h 2130454"/>
              <a:gd name="connsiteX7" fmla="*/ 0 w 2075469"/>
              <a:gd name="connsiteY7" fmla="*/ 232888 h 2130454"/>
              <a:gd name="connsiteX8" fmla="*/ 232888 w 2075469"/>
              <a:gd name="connsiteY8" fmla="*/ 0 h 213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469" h="2130454">
                <a:moveTo>
                  <a:pt x="232888" y="0"/>
                </a:moveTo>
                <a:lnTo>
                  <a:pt x="1842581" y="0"/>
                </a:lnTo>
                <a:cubicBezTo>
                  <a:pt x="1971201" y="0"/>
                  <a:pt x="2075469" y="104268"/>
                  <a:pt x="2075469" y="232888"/>
                </a:cubicBezTo>
                <a:lnTo>
                  <a:pt x="2075469" y="1897566"/>
                </a:lnTo>
                <a:cubicBezTo>
                  <a:pt x="2075469" y="2026186"/>
                  <a:pt x="1971201" y="2130454"/>
                  <a:pt x="1842581" y="2130454"/>
                </a:cubicBezTo>
                <a:lnTo>
                  <a:pt x="232888" y="2130454"/>
                </a:lnTo>
                <a:cubicBezTo>
                  <a:pt x="104268" y="2130454"/>
                  <a:pt x="0" y="2026186"/>
                  <a:pt x="0" y="1897566"/>
                </a:cubicBezTo>
                <a:lnTo>
                  <a:pt x="0" y="232888"/>
                </a:lnTo>
                <a:cubicBezTo>
                  <a:pt x="0" y="104268"/>
                  <a:pt x="104268" y="0"/>
                  <a:pt x="232888" y="0"/>
                </a:cubicBezTo>
                <a:close/>
              </a:path>
            </a:pathLst>
          </a:cu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2306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273300" y="2837815"/>
            <a:ext cx="7718425" cy="142049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对同一致病因素，儿童与成人的病理反应和疾病过程会有相当大的差异，即使不同年龄的儿童之间也会出现这种差异，如由肺炎球菌所致的肺炎，婴儿常表现为支气管肺炎，而成人和年长儿童则易引起大叶性肺炎病变。 </a:t>
            </a:r>
          </a:p>
        </p:txBody>
      </p:sp>
      <p:sp>
        <p:nvSpPr>
          <p:cNvPr id="6" name="文本框 5"/>
          <p:cNvSpPr txBox="1"/>
          <p:nvPr/>
        </p:nvSpPr>
        <p:spPr>
          <a:xfrm>
            <a:off x="1837055" y="1029970"/>
            <a:ext cx="1958975" cy="445135"/>
          </a:xfrm>
          <a:prstGeom prst="rect">
            <a:avLst/>
          </a:prstGeom>
          <a:noFill/>
        </p:spPr>
        <p:txBody>
          <a:bodyPr wrap="square">
            <a:spAutoFit/>
          </a:bodyPr>
          <a:lstStyle/>
          <a:p>
            <a:pPr algn="l"/>
            <a:r>
              <a:rPr lang="zh-CN" altLang="en-US" sz="2300" b="1" dirty="0">
                <a:solidFill>
                  <a:srgbClr val="E18C47"/>
                </a:solidFill>
                <a:cs typeface="+mn-ea"/>
                <a:sym typeface="+mn-lt"/>
              </a:rPr>
              <a:t>三、病理变化</a:t>
            </a:r>
          </a:p>
        </p:txBody>
      </p:sp>
      <p:grpSp>
        <p:nvGrpSpPr>
          <p:cNvPr id="21" name="组合 20"/>
          <p:cNvGrpSpPr/>
          <p:nvPr/>
        </p:nvGrpSpPr>
        <p:grpSpPr>
          <a:xfrm>
            <a:off x="1419225" y="2290445"/>
            <a:ext cx="9353550" cy="2649220"/>
            <a:chOff x="1425623" y="2798618"/>
            <a:chExt cx="11701271" cy="3038855"/>
          </a:xfrm>
        </p:grpSpPr>
        <p:sp>
          <p:nvSpPr>
            <p:cNvPr id="22" name="矩形 21"/>
            <p:cNvSpPr/>
            <p:nvPr>
              <p:custDataLst>
                <p:tags r:id="rId1"/>
              </p:custDataLst>
            </p:nvPr>
          </p:nvSpPr>
          <p:spPr>
            <a:xfrm>
              <a:off x="1510372" y="2798618"/>
              <a:ext cx="11529645" cy="3038855"/>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sp>
          <p:nvSpPr>
            <p:cNvPr id="23" name="矩形 22"/>
            <p:cNvSpPr/>
            <p:nvPr>
              <p:custDataLst>
                <p:tags r:id="rId2"/>
              </p:custDataLst>
            </p:nvPr>
          </p:nvSpPr>
          <p:spPr>
            <a:xfrm>
              <a:off x="1425623" y="3381533"/>
              <a:ext cx="181181" cy="1872208"/>
            </a:xfrm>
            <a:prstGeom prst="rect">
              <a:avLst/>
            </a:prstGeom>
            <a:solidFill>
              <a:srgbClr val="6B7F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sp>
          <p:nvSpPr>
            <p:cNvPr id="24" name="矩形 23"/>
            <p:cNvSpPr/>
            <p:nvPr>
              <p:custDataLst>
                <p:tags r:id="rId3"/>
              </p:custDataLst>
            </p:nvPr>
          </p:nvSpPr>
          <p:spPr>
            <a:xfrm>
              <a:off x="12945713" y="3345439"/>
              <a:ext cx="181181" cy="1872208"/>
            </a:xfrm>
            <a:prstGeom prst="rect">
              <a:avLst/>
            </a:prstGeom>
            <a:solidFill>
              <a:srgbClr val="6B7F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剪去对角 1"/>
          <p:cNvSpPr/>
          <p:nvPr/>
        </p:nvSpPr>
        <p:spPr>
          <a:xfrm>
            <a:off x="1347470" y="2213610"/>
            <a:ext cx="9496425" cy="2967990"/>
          </a:xfrm>
          <a:prstGeom prst="snip2DiagRect">
            <a:avLst>
              <a:gd name="adj1" fmla="val 0"/>
              <a:gd name="adj2" fmla="val 22568"/>
            </a:avLst>
          </a:prstGeom>
          <a:solidFill>
            <a:schemeClr val="bg1"/>
          </a:solidFill>
          <a:ln>
            <a:noFill/>
          </a:ln>
          <a:effectLst>
            <a:outerShdw blurRad="1016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689100" y="1544589"/>
            <a:ext cx="2306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2482215" cy="445135"/>
          </a:xfrm>
          <a:prstGeom prst="rect">
            <a:avLst/>
          </a:prstGeom>
          <a:noFill/>
        </p:spPr>
        <p:txBody>
          <a:bodyPr wrap="square">
            <a:spAutoFit/>
          </a:bodyPr>
          <a:lstStyle/>
          <a:p>
            <a:pPr algn="l"/>
            <a:r>
              <a:rPr lang="zh-CN" altLang="en-US" sz="2300" b="1" dirty="0">
                <a:solidFill>
                  <a:srgbClr val="E18C47"/>
                </a:solidFill>
                <a:cs typeface="+mn-ea"/>
                <a:sym typeface="+mn-lt"/>
              </a:rPr>
              <a:t>四、免疫功能</a:t>
            </a:r>
          </a:p>
        </p:txBody>
      </p:sp>
      <p:pic>
        <p:nvPicPr>
          <p:cNvPr id="2" name="图片 1"/>
          <p:cNvPicPr>
            <a:picLocks noChangeAspect="1"/>
          </p:cNvPicPr>
          <p:nvPr userDrawn="1">
            <p:custDataLst>
              <p:tags r:id="rId1"/>
            </p:custDataLst>
          </p:nvPr>
        </p:nvPicPr>
        <p:blipFill rotWithShape="1">
          <a:blip r:embed="rId3">
            <a:extLst>
              <a:ext uri="{28A0092B-C50C-407E-A947-70E740481C1C}">
                <a14:useLocalDpi xmlns:a14="http://schemas.microsoft.com/office/drawing/2010/main" val="0"/>
              </a:ext>
            </a:extLst>
          </a:blip>
          <a:srcRect l="51702" b="60869"/>
          <a:stretch>
            <a:fillRect/>
          </a:stretch>
        </p:blipFill>
        <p:spPr>
          <a:xfrm>
            <a:off x="7636510" y="3670300"/>
            <a:ext cx="2673350" cy="2372360"/>
          </a:xfrm>
          <a:prstGeom prst="rect">
            <a:avLst/>
          </a:prstGeom>
        </p:spPr>
      </p:pic>
      <p:sp>
        <p:nvSpPr>
          <p:cNvPr id="7" name="文本框 6"/>
          <p:cNvSpPr txBox="1"/>
          <p:nvPr/>
        </p:nvSpPr>
        <p:spPr>
          <a:xfrm>
            <a:off x="2273300" y="2618740"/>
            <a:ext cx="7718425" cy="186372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sym typeface="+mn-ea"/>
              </a:rPr>
              <a:t>低龄儿童的非特异性免疫、体液免疫和细胞免疫功能都不成熟，因此抗感染的能力比成人和年长儿童低下，如婴幼儿时期免疫球蛋白IgA和IgG水平均较低，容易发生呼吸道和消化道感染。因此适当的预防措施对低龄儿童特别重要。 </a:t>
            </a:r>
            <a:endParaRPr lang="zh-CN" altLang="en-US" dirty="0">
              <a:solidFill>
                <a:schemeClr val="tx1">
                  <a:lumMod val="85000"/>
                  <a:lumOff val="15000"/>
                </a:schemeClr>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89100" y="1544589"/>
            <a:ext cx="2306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273300" y="2618740"/>
            <a:ext cx="7718425" cy="1863725"/>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幼儿期是心理、行为形成的基础阶段，可塑性非常强。如果能及时发现该时期儿童的天赋气质特点，并根据不同年龄儿童的心理特点，提供合适的环境和条件，给予耐心的引导和正确的教养，可以培养儿童良好的个性和行为习惯。 </a:t>
            </a:r>
          </a:p>
        </p:txBody>
      </p:sp>
      <p:sp>
        <p:nvSpPr>
          <p:cNvPr id="6" name="文本框 5"/>
          <p:cNvSpPr txBox="1"/>
          <p:nvPr/>
        </p:nvSpPr>
        <p:spPr>
          <a:xfrm>
            <a:off x="1837055" y="1029970"/>
            <a:ext cx="2482215" cy="445135"/>
          </a:xfrm>
          <a:prstGeom prst="rect">
            <a:avLst/>
          </a:prstGeom>
          <a:noFill/>
        </p:spPr>
        <p:txBody>
          <a:bodyPr wrap="square">
            <a:spAutoFit/>
          </a:bodyPr>
          <a:lstStyle/>
          <a:p>
            <a:pPr algn="l"/>
            <a:r>
              <a:rPr lang="zh-CN" altLang="en-US" sz="2300" b="1" dirty="0">
                <a:solidFill>
                  <a:srgbClr val="E18C47"/>
                </a:solidFill>
                <a:cs typeface="+mn-ea"/>
                <a:sym typeface="+mn-lt"/>
              </a:rPr>
              <a:t>五、心理特点</a:t>
            </a:r>
          </a:p>
        </p:txBody>
      </p:sp>
      <p:grpSp>
        <p:nvGrpSpPr>
          <p:cNvPr id="21" name="组合 20"/>
          <p:cNvGrpSpPr/>
          <p:nvPr/>
        </p:nvGrpSpPr>
        <p:grpSpPr>
          <a:xfrm>
            <a:off x="1419225" y="2290445"/>
            <a:ext cx="9353550" cy="2649220"/>
            <a:chOff x="1425623" y="2798618"/>
            <a:chExt cx="11701271" cy="3038855"/>
          </a:xfrm>
        </p:grpSpPr>
        <p:sp>
          <p:nvSpPr>
            <p:cNvPr id="22" name="矩形 21"/>
            <p:cNvSpPr/>
            <p:nvPr>
              <p:custDataLst>
                <p:tags r:id="rId1"/>
              </p:custDataLst>
            </p:nvPr>
          </p:nvSpPr>
          <p:spPr>
            <a:xfrm>
              <a:off x="1510372" y="2798618"/>
              <a:ext cx="11529645" cy="3038855"/>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sp>
          <p:nvSpPr>
            <p:cNvPr id="23" name="矩形 22"/>
            <p:cNvSpPr/>
            <p:nvPr>
              <p:custDataLst>
                <p:tags r:id="rId2"/>
              </p:custDataLst>
            </p:nvPr>
          </p:nvSpPr>
          <p:spPr>
            <a:xfrm>
              <a:off x="1425623" y="3381533"/>
              <a:ext cx="181181" cy="18722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sp>
          <p:nvSpPr>
            <p:cNvPr id="24" name="矩形 23"/>
            <p:cNvSpPr/>
            <p:nvPr>
              <p:custDataLst>
                <p:tags r:id="rId3"/>
              </p:custDataLst>
            </p:nvPr>
          </p:nvSpPr>
          <p:spPr>
            <a:xfrm>
              <a:off x="12945713" y="3345439"/>
              <a:ext cx="181181" cy="18722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4763"/>
            <a:ext cx="12192000" cy="6848475"/>
          </a:xfrm>
          <a:prstGeom prst="rect">
            <a:avLst/>
          </a:prstGeom>
          <a:solidFill>
            <a:srgbClr val="DC7C2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AAA7A"/>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 name="PA_任意多边形 27"/>
          <p:cNvSpPr/>
          <p:nvPr>
            <p:custDataLst>
              <p:tags r:id="rId5"/>
            </p:custDataLst>
          </p:nvPr>
        </p:nvSpPr>
        <p:spPr bwMode="auto">
          <a:xfrm>
            <a:off x="233589" y="5218906"/>
            <a:ext cx="350838" cy="190500"/>
          </a:xfrm>
          <a:custGeom>
            <a:avLst/>
            <a:gdLst>
              <a:gd name="T0" fmla="*/ 68 w 221"/>
              <a:gd name="T1" fmla="*/ 87 h 120"/>
              <a:gd name="T2" fmla="*/ 82 w 221"/>
              <a:gd name="T3" fmla="*/ 46 h 120"/>
              <a:gd name="T4" fmla="*/ 86 w 221"/>
              <a:gd name="T5" fmla="*/ 43 h 120"/>
              <a:gd name="T6" fmla="*/ 90 w 221"/>
              <a:gd name="T7" fmla="*/ 46 h 120"/>
              <a:gd name="T8" fmla="*/ 111 w 221"/>
              <a:gd name="T9" fmla="*/ 120 h 120"/>
              <a:gd name="T10" fmla="*/ 132 w 221"/>
              <a:gd name="T11" fmla="*/ 61 h 120"/>
              <a:gd name="T12" fmla="*/ 135 w 221"/>
              <a:gd name="T13" fmla="*/ 58 h 120"/>
              <a:gd name="T14" fmla="*/ 139 w 221"/>
              <a:gd name="T15" fmla="*/ 60 h 120"/>
              <a:gd name="T16" fmla="*/ 154 w 221"/>
              <a:gd name="T17" fmla="*/ 86 h 120"/>
              <a:gd name="T18" fmla="*/ 216 w 221"/>
              <a:gd name="T19" fmla="*/ 86 h 120"/>
              <a:gd name="T20" fmla="*/ 220 w 221"/>
              <a:gd name="T21" fmla="*/ 60 h 120"/>
              <a:gd name="T22" fmla="*/ 160 w 221"/>
              <a:gd name="T23" fmla="*/ 0 h 120"/>
              <a:gd name="T24" fmla="*/ 110 w 221"/>
              <a:gd name="T25" fmla="*/ 26 h 120"/>
              <a:gd name="T26" fmla="*/ 61 w 221"/>
              <a:gd name="T27" fmla="*/ 0 h 120"/>
              <a:gd name="T28" fmla="*/ 1 w 221"/>
              <a:gd name="T29" fmla="*/ 60 h 120"/>
              <a:gd name="T30" fmla="*/ 6 w 221"/>
              <a:gd name="T31" fmla="*/ 87 h 120"/>
              <a:gd name="T32" fmla="*/ 68 w 221"/>
              <a:gd name="T3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1" h="120">
                <a:moveTo>
                  <a:pt x="68" y="87"/>
                </a:moveTo>
                <a:cubicBezTo>
                  <a:pt x="82" y="46"/>
                  <a:pt x="82" y="46"/>
                  <a:pt x="82" y="46"/>
                </a:cubicBezTo>
                <a:cubicBezTo>
                  <a:pt x="83" y="44"/>
                  <a:pt x="84" y="43"/>
                  <a:pt x="86" y="43"/>
                </a:cubicBezTo>
                <a:cubicBezTo>
                  <a:pt x="88" y="43"/>
                  <a:pt x="89" y="44"/>
                  <a:pt x="90" y="46"/>
                </a:cubicBezTo>
                <a:cubicBezTo>
                  <a:pt x="111" y="120"/>
                  <a:pt x="111" y="120"/>
                  <a:pt x="111" y="120"/>
                </a:cubicBezTo>
                <a:cubicBezTo>
                  <a:pt x="132" y="61"/>
                  <a:pt x="132" y="61"/>
                  <a:pt x="132" y="61"/>
                </a:cubicBezTo>
                <a:cubicBezTo>
                  <a:pt x="132" y="60"/>
                  <a:pt x="134" y="59"/>
                  <a:pt x="135" y="58"/>
                </a:cubicBezTo>
                <a:cubicBezTo>
                  <a:pt x="137" y="58"/>
                  <a:pt x="138" y="59"/>
                  <a:pt x="139" y="60"/>
                </a:cubicBezTo>
                <a:cubicBezTo>
                  <a:pt x="154" y="86"/>
                  <a:pt x="154" y="86"/>
                  <a:pt x="154" y="86"/>
                </a:cubicBezTo>
                <a:cubicBezTo>
                  <a:pt x="216" y="86"/>
                  <a:pt x="216" y="86"/>
                  <a:pt x="216" y="86"/>
                </a:cubicBezTo>
                <a:cubicBezTo>
                  <a:pt x="221" y="70"/>
                  <a:pt x="220" y="60"/>
                  <a:pt x="220" y="60"/>
                </a:cubicBezTo>
                <a:cubicBezTo>
                  <a:pt x="220" y="27"/>
                  <a:pt x="193" y="0"/>
                  <a:pt x="160" y="0"/>
                </a:cubicBezTo>
                <a:cubicBezTo>
                  <a:pt x="139" y="0"/>
                  <a:pt x="121" y="11"/>
                  <a:pt x="110" y="26"/>
                </a:cubicBezTo>
                <a:cubicBezTo>
                  <a:pt x="100" y="11"/>
                  <a:pt x="81" y="0"/>
                  <a:pt x="61" y="0"/>
                </a:cubicBezTo>
                <a:cubicBezTo>
                  <a:pt x="28" y="0"/>
                  <a:pt x="1" y="27"/>
                  <a:pt x="1" y="60"/>
                </a:cubicBezTo>
                <a:cubicBezTo>
                  <a:pt x="1" y="60"/>
                  <a:pt x="0" y="71"/>
                  <a:pt x="6" y="87"/>
                </a:cubicBezTo>
                <a:lnTo>
                  <a:pt x="68" y="87"/>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PA_任意多边形 28"/>
          <p:cNvSpPr/>
          <p:nvPr>
            <p:custDataLst>
              <p:tags r:id="rId6"/>
            </p:custDataLst>
          </p:nvPr>
        </p:nvSpPr>
        <p:spPr bwMode="auto">
          <a:xfrm>
            <a:off x="247877" y="5314156"/>
            <a:ext cx="322263" cy="192088"/>
          </a:xfrm>
          <a:custGeom>
            <a:avLst/>
            <a:gdLst>
              <a:gd name="T0" fmla="*/ 143 w 203"/>
              <a:gd name="T1" fmla="*/ 33 h 121"/>
              <a:gd name="T2" fmla="*/ 140 w 203"/>
              <a:gd name="T3" fmla="*/ 32 h 121"/>
              <a:gd name="T4" fmla="*/ 127 w 203"/>
              <a:gd name="T5" fmla="*/ 11 h 121"/>
              <a:gd name="T6" fmla="*/ 105 w 203"/>
              <a:gd name="T7" fmla="*/ 74 h 121"/>
              <a:gd name="T8" fmla="*/ 101 w 203"/>
              <a:gd name="T9" fmla="*/ 76 h 121"/>
              <a:gd name="T10" fmla="*/ 101 w 203"/>
              <a:gd name="T11" fmla="*/ 76 h 121"/>
              <a:gd name="T12" fmla="*/ 97 w 203"/>
              <a:gd name="T13" fmla="*/ 73 h 121"/>
              <a:gd name="T14" fmla="*/ 77 w 203"/>
              <a:gd name="T15" fmla="*/ 0 h 121"/>
              <a:gd name="T16" fmla="*/ 65 w 203"/>
              <a:gd name="T17" fmla="*/ 32 h 121"/>
              <a:gd name="T18" fmla="*/ 62 w 203"/>
              <a:gd name="T19" fmla="*/ 34 h 121"/>
              <a:gd name="T20" fmla="*/ 0 w 203"/>
              <a:gd name="T21" fmla="*/ 34 h 121"/>
              <a:gd name="T22" fmla="*/ 101 w 203"/>
              <a:gd name="T23" fmla="*/ 121 h 121"/>
              <a:gd name="T24" fmla="*/ 101 w 203"/>
              <a:gd name="T25" fmla="*/ 121 h 121"/>
              <a:gd name="T26" fmla="*/ 101 w 203"/>
              <a:gd name="T27" fmla="*/ 121 h 121"/>
              <a:gd name="T28" fmla="*/ 101 w 203"/>
              <a:gd name="T29" fmla="*/ 121 h 121"/>
              <a:gd name="T30" fmla="*/ 101 w 203"/>
              <a:gd name="T31" fmla="*/ 121 h 121"/>
              <a:gd name="T32" fmla="*/ 203 w 203"/>
              <a:gd name="T33" fmla="*/ 33 h 121"/>
              <a:gd name="T34" fmla="*/ 143 w 203"/>
              <a:gd name="T35" fmla="*/ 3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121">
                <a:moveTo>
                  <a:pt x="143" y="33"/>
                </a:moveTo>
                <a:cubicBezTo>
                  <a:pt x="142" y="33"/>
                  <a:pt x="141" y="33"/>
                  <a:pt x="140" y="32"/>
                </a:cubicBezTo>
                <a:cubicBezTo>
                  <a:pt x="127" y="11"/>
                  <a:pt x="127" y="11"/>
                  <a:pt x="127" y="11"/>
                </a:cubicBezTo>
                <a:cubicBezTo>
                  <a:pt x="105" y="74"/>
                  <a:pt x="105" y="74"/>
                  <a:pt x="105" y="74"/>
                </a:cubicBezTo>
                <a:cubicBezTo>
                  <a:pt x="104" y="75"/>
                  <a:pt x="103" y="76"/>
                  <a:pt x="101" y="76"/>
                </a:cubicBezTo>
                <a:cubicBezTo>
                  <a:pt x="101" y="76"/>
                  <a:pt x="101" y="76"/>
                  <a:pt x="101" y="76"/>
                </a:cubicBezTo>
                <a:cubicBezTo>
                  <a:pt x="99" y="76"/>
                  <a:pt x="98" y="75"/>
                  <a:pt x="97" y="73"/>
                </a:cubicBezTo>
                <a:cubicBezTo>
                  <a:pt x="77" y="0"/>
                  <a:pt x="77" y="0"/>
                  <a:pt x="77" y="0"/>
                </a:cubicBezTo>
                <a:cubicBezTo>
                  <a:pt x="65" y="32"/>
                  <a:pt x="65" y="32"/>
                  <a:pt x="65" y="32"/>
                </a:cubicBezTo>
                <a:cubicBezTo>
                  <a:pt x="65" y="33"/>
                  <a:pt x="63" y="34"/>
                  <a:pt x="62" y="34"/>
                </a:cubicBezTo>
                <a:cubicBezTo>
                  <a:pt x="0" y="34"/>
                  <a:pt x="0" y="34"/>
                  <a:pt x="0" y="34"/>
                </a:cubicBezTo>
                <a:cubicBezTo>
                  <a:pt x="11" y="59"/>
                  <a:pt x="38" y="93"/>
                  <a:pt x="101" y="121"/>
                </a:cubicBezTo>
                <a:cubicBezTo>
                  <a:pt x="101" y="121"/>
                  <a:pt x="101" y="121"/>
                  <a:pt x="101" y="121"/>
                </a:cubicBezTo>
                <a:cubicBezTo>
                  <a:pt x="101" y="121"/>
                  <a:pt x="101" y="121"/>
                  <a:pt x="101" y="121"/>
                </a:cubicBezTo>
                <a:cubicBezTo>
                  <a:pt x="101" y="121"/>
                  <a:pt x="101" y="121"/>
                  <a:pt x="101" y="121"/>
                </a:cubicBezTo>
                <a:cubicBezTo>
                  <a:pt x="101" y="121"/>
                  <a:pt x="101" y="121"/>
                  <a:pt x="101" y="121"/>
                </a:cubicBezTo>
                <a:cubicBezTo>
                  <a:pt x="166" y="93"/>
                  <a:pt x="192" y="58"/>
                  <a:pt x="203" y="33"/>
                </a:cubicBezTo>
                <a:lnTo>
                  <a:pt x="143" y="33"/>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8" name="PA_组合 57"/>
          <p:cNvGrpSpPr/>
          <p:nvPr>
            <p:custDataLst>
              <p:tags r:id="rId7"/>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8"/>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9"/>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10"/>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11"/>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40" name="PA_组合 56"/>
          <p:cNvGrpSpPr/>
          <p:nvPr>
            <p:custDataLst>
              <p:tags r:id="rId12"/>
            </p:custDataLst>
          </p:nvPr>
        </p:nvGrpSpPr>
        <p:grpSpPr>
          <a:xfrm>
            <a:off x="379413" y="4627563"/>
            <a:ext cx="339725" cy="339726"/>
            <a:chOff x="379413" y="4627563"/>
            <a:chExt cx="339725" cy="339726"/>
          </a:xfrm>
        </p:grpSpPr>
        <p:sp>
          <p:nvSpPr>
            <p:cNvPr id="41" name="Freeform 35"/>
            <p:cNvSpPr/>
            <p:nvPr/>
          </p:nvSpPr>
          <p:spPr bwMode="auto">
            <a:xfrm>
              <a:off x="379413" y="4627563"/>
              <a:ext cx="211138" cy="211138"/>
            </a:xfrm>
            <a:custGeom>
              <a:avLst/>
              <a:gdLst>
                <a:gd name="T0" fmla="*/ 81 w 133"/>
                <a:gd name="T1" fmla="*/ 17 h 133"/>
                <a:gd name="T2" fmla="*/ 17 w 133"/>
                <a:gd name="T3" fmla="*/ 17 h 133"/>
                <a:gd name="T4" fmla="*/ 17 w 133"/>
                <a:gd name="T5" fmla="*/ 17 h 133"/>
                <a:gd name="T6" fmla="*/ 17 w 133"/>
                <a:gd name="T7" fmla="*/ 81 h 133"/>
                <a:gd name="T8" fmla="*/ 70 w 133"/>
                <a:gd name="T9" fmla="*/ 133 h 133"/>
                <a:gd name="T10" fmla="*/ 133 w 133"/>
                <a:gd name="T11" fmla="*/ 70 h 133"/>
                <a:gd name="T12" fmla="*/ 81 w 133"/>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81" y="17"/>
                  </a:moveTo>
                  <a:cubicBezTo>
                    <a:pt x="63" y="0"/>
                    <a:pt x="35" y="0"/>
                    <a:pt x="17" y="17"/>
                  </a:cubicBezTo>
                  <a:cubicBezTo>
                    <a:pt x="17" y="17"/>
                    <a:pt x="17" y="17"/>
                    <a:pt x="17" y="17"/>
                  </a:cubicBezTo>
                  <a:cubicBezTo>
                    <a:pt x="0" y="35"/>
                    <a:pt x="0" y="63"/>
                    <a:pt x="17" y="81"/>
                  </a:cubicBezTo>
                  <a:cubicBezTo>
                    <a:pt x="70" y="133"/>
                    <a:pt x="70" y="133"/>
                    <a:pt x="70" y="133"/>
                  </a:cubicBezTo>
                  <a:cubicBezTo>
                    <a:pt x="133" y="70"/>
                    <a:pt x="133" y="70"/>
                    <a:pt x="133" y="70"/>
                  </a:cubicBezTo>
                  <a:lnTo>
                    <a:pt x="81" y="17"/>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36"/>
            <p:cNvSpPr/>
            <p:nvPr/>
          </p:nvSpPr>
          <p:spPr bwMode="auto">
            <a:xfrm>
              <a:off x="508000" y="4756151"/>
              <a:ext cx="211138" cy="211138"/>
            </a:xfrm>
            <a:custGeom>
              <a:avLst/>
              <a:gdLst>
                <a:gd name="T0" fmla="*/ 0 w 133"/>
                <a:gd name="T1" fmla="*/ 63 h 133"/>
                <a:gd name="T2" fmla="*/ 53 w 133"/>
                <a:gd name="T3" fmla="*/ 116 h 133"/>
                <a:gd name="T4" fmla="*/ 116 w 133"/>
                <a:gd name="T5" fmla="*/ 116 h 133"/>
                <a:gd name="T6" fmla="*/ 116 w 133"/>
                <a:gd name="T7" fmla="*/ 116 h 133"/>
                <a:gd name="T8" fmla="*/ 116 w 133"/>
                <a:gd name="T9" fmla="*/ 53 h 133"/>
                <a:gd name="T10" fmla="*/ 63 w 133"/>
                <a:gd name="T11" fmla="*/ 0 h 133"/>
                <a:gd name="T12" fmla="*/ 0 w 133"/>
                <a:gd name="T13" fmla="*/ 63 h 133"/>
              </a:gdLst>
              <a:ahLst/>
              <a:cxnLst>
                <a:cxn ang="0">
                  <a:pos x="T0" y="T1"/>
                </a:cxn>
                <a:cxn ang="0">
                  <a:pos x="T2" y="T3"/>
                </a:cxn>
                <a:cxn ang="0">
                  <a:pos x="T4" y="T5"/>
                </a:cxn>
                <a:cxn ang="0">
                  <a:pos x="T6" y="T7"/>
                </a:cxn>
                <a:cxn ang="0">
                  <a:pos x="T8" y="T9"/>
                </a:cxn>
                <a:cxn ang="0">
                  <a:pos x="T10" y="T11"/>
                </a:cxn>
                <a:cxn ang="0">
                  <a:pos x="T12" y="T13"/>
                </a:cxn>
              </a:cxnLst>
              <a:rect l="0" t="0" r="r" b="b"/>
              <a:pathLst>
                <a:path w="133" h="133">
                  <a:moveTo>
                    <a:pt x="0" y="63"/>
                  </a:moveTo>
                  <a:cubicBezTo>
                    <a:pt x="53" y="116"/>
                    <a:pt x="53" y="116"/>
                    <a:pt x="53" y="116"/>
                  </a:cubicBezTo>
                  <a:cubicBezTo>
                    <a:pt x="70" y="133"/>
                    <a:pt x="98" y="133"/>
                    <a:pt x="116" y="116"/>
                  </a:cubicBezTo>
                  <a:cubicBezTo>
                    <a:pt x="116" y="116"/>
                    <a:pt x="116" y="116"/>
                    <a:pt x="116" y="116"/>
                  </a:cubicBezTo>
                  <a:cubicBezTo>
                    <a:pt x="133" y="98"/>
                    <a:pt x="133" y="70"/>
                    <a:pt x="116" y="53"/>
                  </a:cubicBezTo>
                  <a:cubicBezTo>
                    <a:pt x="63" y="0"/>
                    <a:pt x="63" y="0"/>
                    <a:pt x="63" y="0"/>
                  </a:cubicBezTo>
                  <a:lnTo>
                    <a:pt x="0" y="63"/>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38"/>
            <p:cNvSpPr/>
            <p:nvPr/>
          </p:nvSpPr>
          <p:spPr bwMode="auto">
            <a:xfrm>
              <a:off x="407988" y="4656138"/>
              <a:ext cx="147638" cy="147638"/>
            </a:xfrm>
            <a:custGeom>
              <a:avLst/>
              <a:gdLst>
                <a:gd name="T0" fmla="*/ 93 w 93"/>
                <a:gd name="T1" fmla="*/ 52 h 93"/>
                <a:gd name="T2" fmla="*/ 53 w 93"/>
                <a:gd name="T3" fmla="*/ 11 h 93"/>
                <a:gd name="T4" fmla="*/ 11 w 93"/>
                <a:gd name="T5" fmla="*/ 11 h 93"/>
                <a:gd name="T6" fmla="*/ 11 w 93"/>
                <a:gd name="T7" fmla="*/ 53 h 93"/>
                <a:gd name="T8" fmla="*/ 52 w 93"/>
                <a:gd name="T9" fmla="*/ 93 h 93"/>
                <a:gd name="T10" fmla="*/ 93 w 93"/>
                <a:gd name="T11" fmla="*/ 52 h 93"/>
              </a:gdLst>
              <a:ahLst/>
              <a:cxnLst>
                <a:cxn ang="0">
                  <a:pos x="T0" y="T1"/>
                </a:cxn>
                <a:cxn ang="0">
                  <a:pos x="T2" y="T3"/>
                </a:cxn>
                <a:cxn ang="0">
                  <a:pos x="T4" y="T5"/>
                </a:cxn>
                <a:cxn ang="0">
                  <a:pos x="T6" y="T7"/>
                </a:cxn>
                <a:cxn ang="0">
                  <a:pos x="T8" y="T9"/>
                </a:cxn>
                <a:cxn ang="0">
                  <a:pos x="T10" y="T11"/>
                </a:cxn>
              </a:cxnLst>
              <a:rect l="0" t="0" r="r" b="b"/>
              <a:pathLst>
                <a:path w="93" h="93">
                  <a:moveTo>
                    <a:pt x="93" y="52"/>
                  </a:moveTo>
                  <a:cubicBezTo>
                    <a:pt x="53" y="11"/>
                    <a:pt x="53" y="11"/>
                    <a:pt x="53" y="11"/>
                  </a:cubicBezTo>
                  <a:cubicBezTo>
                    <a:pt x="41" y="0"/>
                    <a:pt x="23" y="0"/>
                    <a:pt x="11" y="11"/>
                  </a:cubicBezTo>
                  <a:cubicBezTo>
                    <a:pt x="0" y="23"/>
                    <a:pt x="0" y="41"/>
                    <a:pt x="11" y="53"/>
                  </a:cubicBezTo>
                  <a:cubicBezTo>
                    <a:pt x="52" y="93"/>
                    <a:pt x="52" y="93"/>
                    <a:pt x="52" y="93"/>
                  </a:cubicBezTo>
                  <a:lnTo>
                    <a:pt x="93"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37"/>
            <p:cNvSpPr/>
            <p:nvPr/>
          </p:nvSpPr>
          <p:spPr bwMode="auto">
            <a:xfrm>
              <a:off x="542925" y="4791076"/>
              <a:ext cx="147638" cy="147638"/>
            </a:xfrm>
            <a:custGeom>
              <a:avLst/>
              <a:gdLst>
                <a:gd name="T0" fmla="*/ 0 w 93"/>
                <a:gd name="T1" fmla="*/ 41 h 93"/>
                <a:gd name="T2" fmla="*/ 40 w 93"/>
                <a:gd name="T3" fmla="*/ 82 h 93"/>
                <a:gd name="T4" fmla="*/ 82 w 93"/>
                <a:gd name="T5" fmla="*/ 82 h 93"/>
                <a:gd name="T6" fmla="*/ 82 w 93"/>
                <a:gd name="T7" fmla="*/ 40 h 93"/>
                <a:gd name="T8" fmla="*/ 41 w 93"/>
                <a:gd name="T9" fmla="*/ 0 h 93"/>
                <a:gd name="T10" fmla="*/ 0 w 93"/>
                <a:gd name="T11" fmla="*/ 41 h 93"/>
              </a:gdLst>
              <a:ahLst/>
              <a:cxnLst>
                <a:cxn ang="0">
                  <a:pos x="T0" y="T1"/>
                </a:cxn>
                <a:cxn ang="0">
                  <a:pos x="T2" y="T3"/>
                </a:cxn>
                <a:cxn ang="0">
                  <a:pos x="T4" y="T5"/>
                </a:cxn>
                <a:cxn ang="0">
                  <a:pos x="T6" y="T7"/>
                </a:cxn>
                <a:cxn ang="0">
                  <a:pos x="T8" y="T9"/>
                </a:cxn>
                <a:cxn ang="0">
                  <a:pos x="T10" y="T11"/>
                </a:cxn>
              </a:cxnLst>
              <a:rect l="0" t="0" r="r" b="b"/>
              <a:pathLst>
                <a:path w="93" h="93">
                  <a:moveTo>
                    <a:pt x="0" y="41"/>
                  </a:moveTo>
                  <a:cubicBezTo>
                    <a:pt x="40" y="82"/>
                    <a:pt x="40" y="82"/>
                    <a:pt x="40" y="82"/>
                  </a:cubicBezTo>
                  <a:cubicBezTo>
                    <a:pt x="52" y="93"/>
                    <a:pt x="70" y="93"/>
                    <a:pt x="82" y="82"/>
                  </a:cubicBezTo>
                  <a:cubicBezTo>
                    <a:pt x="93" y="70"/>
                    <a:pt x="93" y="52"/>
                    <a:pt x="82" y="40"/>
                  </a:cubicBezTo>
                  <a:cubicBezTo>
                    <a:pt x="41" y="0"/>
                    <a:pt x="41" y="0"/>
                    <a:pt x="41" y="0"/>
                  </a:cubicBezTo>
                  <a:lnTo>
                    <a:pt x="0" y="41"/>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PA_任意多边形 51"/>
          <p:cNvSpPr/>
          <p:nvPr>
            <p:custDataLst>
              <p:tags r:id="rId13"/>
            </p:custDataLst>
          </p:nvPr>
        </p:nvSpPr>
        <p:spPr bwMode="auto">
          <a:xfrm>
            <a:off x="6564060" y="4788984"/>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1342632" y="2316130"/>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DC7C2A"/>
                </a:solidFill>
                <a:effectLst/>
                <a:cs typeface="+mn-ea"/>
                <a:sym typeface="+mn-lt"/>
              </a:rPr>
              <a:t>第四节     </a:t>
            </a:r>
            <a:r>
              <a:rPr lang="zh-CN" altLang="en-US" sz="4800" b="1" kern="2200" dirty="0">
                <a:ln w="6600">
                  <a:noFill/>
                  <a:prstDash val="solid"/>
                </a:ln>
                <a:solidFill>
                  <a:srgbClr val="DC7C2A"/>
                </a:solidFill>
                <a:effectLst/>
                <a:cs typeface="+mn-ea"/>
              </a:rPr>
              <a:t>幼儿发展的促进措施</a:t>
            </a:r>
          </a:p>
        </p:txBody>
      </p:sp>
      <p:sp>
        <p:nvSpPr>
          <p:cNvPr id="47" name="标题 1"/>
          <p:cNvSpPr txBox="1"/>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3600" kern="2200" dirty="0">
              <a:latin typeface="+mn-lt"/>
              <a:ea typeface="+mn-ea"/>
              <a:cs typeface="+mn-ea"/>
              <a:sym typeface="+mn-lt"/>
            </a:endParaRPr>
          </a:p>
        </p:txBody>
      </p:sp>
      <p:pic>
        <p:nvPicPr>
          <p:cNvPr id="2" name="图片 1" descr="形状&#10;&#10;中度可信度描述已自动生成"/>
          <p:cNvPicPr>
            <a:picLocks noChangeAspect="1"/>
          </p:cNvPicPr>
          <p:nvPr/>
        </p:nvPicPr>
        <p:blipFill rotWithShape="1">
          <a:blip r:embed="rId16"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48" name="图片 4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49910" y="3126105"/>
            <a:ext cx="3681095" cy="36810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647825" y="1554114"/>
            <a:ext cx="56337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6929755" cy="445135"/>
          </a:xfrm>
          <a:prstGeom prst="rect">
            <a:avLst/>
          </a:prstGeom>
          <a:noFill/>
        </p:spPr>
        <p:txBody>
          <a:bodyPr wrap="square">
            <a:spAutoFit/>
          </a:bodyPr>
          <a:lstStyle/>
          <a:p>
            <a:pPr algn="l"/>
            <a:r>
              <a:rPr lang="zh-CN" altLang="en-US" sz="2300" b="1" dirty="0">
                <a:solidFill>
                  <a:srgbClr val="E18C47"/>
                </a:solidFill>
                <a:cs typeface="+mn-ea"/>
                <a:sym typeface="+mn-lt"/>
              </a:rPr>
              <a:t>一、孕前准备是保障儿童健康的第一步</a:t>
            </a:r>
          </a:p>
        </p:txBody>
      </p:sp>
      <p:grpSp>
        <p:nvGrpSpPr>
          <p:cNvPr id="8" name="34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152941" y="2192493"/>
            <a:ext cx="5734050" cy="3596964"/>
            <a:chOff x="4870616" y="1840068"/>
            <a:chExt cx="5734050" cy="3596964"/>
          </a:xfrm>
        </p:grpSpPr>
        <p:cxnSp>
          <p:nvCxnSpPr>
            <p:cNvPr id="23" name="直接连接符 22"/>
            <p:cNvCxnSpPr>
              <a:endCxn id="29" idx="1"/>
            </p:cNvCxnSpPr>
            <p:nvPr/>
          </p:nvCxnSpPr>
          <p:spPr>
            <a:xfrm flipV="1">
              <a:off x="6835653" y="3622886"/>
              <a:ext cx="2152252" cy="1382"/>
            </a:xfrm>
            <a:prstGeom prst="line">
              <a:avLst/>
            </a:prstGeom>
            <a:ln w="19050">
              <a:solidFill>
                <a:srgbClr val="DC7C2A"/>
              </a:solidFill>
            </a:ln>
          </p:spPr>
          <p:style>
            <a:lnRef idx="1">
              <a:schemeClr val="accent1"/>
            </a:lnRef>
            <a:fillRef idx="0">
              <a:schemeClr val="accent1"/>
            </a:fillRef>
            <a:effectRef idx="0">
              <a:schemeClr val="accent1"/>
            </a:effectRef>
            <a:fontRef idx="minor">
              <a:schemeClr val="tx1"/>
            </a:fontRef>
          </p:style>
        </p:cxnSp>
        <p:sp>
          <p:nvSpPr>
            <p:cNvPr id="10" name="ïşḷíḋé"/>
            <p:cNvSpPr/>
            <p:nvPr/>
          </p:nvSpPr>
          <p:spPr>
            <a:xfrm flipH="1">
              <a:off x="6371121" y="2073748"/>
              <a:ext cx="1828800" cy="3108325"/>
            </a:xfrm>
            <a:prstGeom prst="arc">
              <a:avLst>
                <a:gd name="adj1" fmla="val 16200000"/>
                <a:gd name="adj2" fmla="val 20450314"/>
              </a:avLst>
            </a:prstGeom>
            <a:ln w="19050">
              <a:solidFill>
                <a:srgbClr val="DC7C2A"/>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en-US" sz="1465">
                <a:solidFill>
                  <a:schemeClr val="bg1"/>
                </a:solidFill>
              </a:endParaRPr>
            </a:p>
          </p:txBody>
        </p:sp>
        <p:sp>
          <p:nvSpPr>
            <p:cNvPr id="13" name="ï$1îdè"/>
            <p:cNvSpPr/>
            <p:nvPr/>
          </p:nvSpPr>
          <p:spPr bwMode="auto">
            <a:xfrm>
              <a:off x="7270328" y="1840068"/>
              <a:ext cx="1462881" cy="497516"/>
            </a:xfrm>
            <a:prstGeom prst="roundRect">
              <a:avLst/>
            </a:prstGeom>
            <a:solidFill>
              <a:srgbClr val="F9E4D4"/>
            </a:solidFill>
            <a:ln w="19050">
              <a:noFill/>
              <a:round/>
            </a:ln>
          </p:spPr>
          <p:txBody>
            <a:bodyPr vert="horz" wrap="square" lIns="91440" tIns="45720" rIns="91440" bIns="45720" numCol="1" rtlCol="0" anchor="ctr" anchorCtr="1" compatLnSpc="1">
              <a:normAutofit/>
            </a:bodyPr>
            <a:lstStyle/>
            <a:p>
              <a:pPr>
                <a:spcBef>
                  <a:spcPct val="0"/>
                </a:spcBef>
              </a:pPr>
              <a:r>
                <a:rPr lang="zh-CN" altLang="en-US" sz="2000" b="1" dirty="0">
                  <a:solidFill>
                    <a:srgbClr val="DC7C2A"/>
                  </a:solidFill>
                  <a:cs typeface="+mn-ea"/>
                  <a:sym typeface="+mn-ea"/>
                </a:rPr>
                <a:t>知识准备</a:t>
              </a:r>
              <a:endParaRPr lang="en-US" altLang="zh-CN" sz="2000" b="1" dirty="0">
                <a:solidFill>
                  <a:schemeClr val="bg1"/>
                </a:solidFill>
              </a:endParaRPr>
            </a:p>
          </p:txBody>
        </p:sp>
        <p:sp>
          <p:nvSpPr>
            <p:cNvPr id="14" name="iṧļïḋê"/>
            <p:cNvSpPr/>
            <p:nvPr/>
          </p:nvSpPr>
          <p:spPr bwMode="auto">
            <a:xfrm>
              <a:off x="7270328" y="4939516"/>
              <a:ext cx="1462881" cy="497516"/>
            </a:xfrm>
            <a:prstGeom prst="roundRect">
              <a:avLst/>
            </a:prstGeom>
            <a:solidFill>
              <a:srgbClr val="F9E4D4"/>
            </a:solidFill>
            <a:ln w="19050">
              <a:noFill/>
              <a:round/>
            </a:ln>
          </p:spPr>
          <p:txBody>
            <a:bodyPr vert="horz" wrap="square" lIns="91440" tIns="45720" rIns="91440" bIns="45720" numCol="1" rtlCol="0" anchor="ctr" anchorCtr="1" compatLnSpc="1">
              <a:normAutofit/>
            </a:bodyPr>
            <a:lstStyle/>
            <a:p>
              <a:pPr>
                <a:spcBef>
                  <a:spcPct val="0"/>
                </a:spcBef>
              </a:pPr>
              <a:r>
                <a:rPr lang="zh-CN" altLang="en-US" sz="2000" b="1" dirty="0">
                  <a:solidFill>
                    <a:srgbClr val="DC7C2A"/>
                  </a:solidFill>
                  <a:cs typeface="+mn-ea"/>
                  <a:sym typeface="+mn-ea"/>
                </a:rPr>
                <a:t>心理准备</a:t>
              </a:r>
              <a:endParaRPr lang="zh-CN" altLang="en-US" sz="2000" b="1" dirty="0">
                <a:solidFill>
                  <a:srgbClr val="DC7C2A"/>
                </a:solidFill>
                <a:cs typeface="+mn-ea"/>
              </a:endParaRPr>
            </a:p>
          </p:txBody>
        </p:sp>
        <p:sp>
          <p:nvSpPr>
            <p:cNvPr id="19" name="íšļíḍe"/>
            <p:cNvSpPr/>
            <p:nvPr/>
          </p:nvSpPr>
          <p:spPr>
            <a:xfrm flipH="1">
              <a:off x="6374931" y="2073748"/>
              <a:ext cx="1765300" cy="3108325"/>
            </a:xfrm>
            <a:prstGeom prst="arc">
              <a:avLst>
                <a:gd name="adj1" fmla="val 1151936"/>
                <a:gd name="adj2" fmla="val 5432290"/>
              </a:avLst>
            </a:prstGeom>
            <a:ln w="19050">
              <a:solidFill>
                <a:srgbClr val="DC7C2A"/>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en-US" sz="1465">
                <a:solidFill>
                  <a:schemeClr val="bg1"/>
                </a:solidFill>
              </a:endParaRPr>
            </a:p>
          </p:txBody>
        </p:sp>
        <p:sp>
          <p:nvSpPr>
            <p:cNvPr id="21" name="ïṩľîdè"/>
            <p:cNvSpPr/>
            <p:nvPr/>
          </p:nvSpPr>
          <p:spPr>
            <a:xfrm>
              <a:off x="4870616" y="2591908"/>
              <a:ext cx="2180590" cy="2180590"/>
            </a:xfrm>
            <a:prstGeom prst="ellipse">
              <a:avLst/>
            </a:prstGeom>
            <a:solidFill>
              <a:srgbClr val="E18C47"/>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7500" lnSpcReduction="10000"/>
            </a:bodyPr>
            <a:lstStyle/>
            <a:p>
              <a:pPr indent="0" algn="ctr" fontAlgn="base">
                <a:spcBef>
                  <a:spcPct val="0"/>
                </a:spcBef>
                <a:spcAft>
                  <a:spcPct val="0"/>
                </a:spcAft>
              </a:pPr>
              <a:r>
                <a:rPr lang="zh-CN" altLang="en-US" sz="2875" b="1" dirty="0">
                  <a:solidFill>
                    <a:schemeClr val="bg1"/>
                  </a:solidFill>
                  <a:cs typeface="+mn-ea"/>
                  <a:sym typeface="+mn-ea"/>
                </a:rPr>
                <a:t>孕前准备</a:t>
              </a:r>
            </a:p>
            <a:p>
              <a:pPr indent="0" algn="ctr" fontAlgn="base">
                <a:spcBef>
                  <a:spcPct val="0"/>
                </a:spcBef>
                <a:spcAft>
                  <a:spcPct val="0"/>
                </a:spcAft>
              </a:pPr>
              <a:r>
                <a:rPr lang="en-US" altLang="zh-CN" sz="2110" b="1" dirty="0">
                  <a:solidFill>
                    <a:schemeClr val="bg1"/>
                  </a:solidFill>
                  <a:cs typeface="+mn-ea"/>
                  <a:sym typeface="+mn-ea"/>
                </a:rPr>
                <a:t>(</a:t>
              </a:r>
              <a:r>
                <a:rPr lang="zh-CN" altLang="en-US" sz="2110" b="1" dirty="0">
                  <a:solidFill>
                    <a:schemeClr val="bg1"/>
                  </a:solidFill>
                  <a:cs typeface="+mn-ea"/>
                  <a:sym typeface="+mn-ea"/>
                </a:rPr>
                <a:t>准备孕育3—6个月前</a:t>
              </a:r>
              <a:r>
                <a:rPr lang="en-US" altLang="zh-CN" sz="2110" b="1" dirty="0">
                  <a:solidFill>
                    <a:schemeClr val="bg1"/>
                  </a:solidFill>
                  <a:cs typeface="+mn-ea"/>
                  <a:sym typeface="+mn-ea"/>
                </a:rPr>
                <a:t>)</a:t>
              </a:r>
              <a:endParaRPr lang="en-US" altLang="zh-CN" sz="2110" b="1" i="1" kern="0" dirty="0">
                <a:solidFill>
                  <a:schemeClr val="bg1"/>
                </a:solidFill>
                <a:cs typeface="+mn-ea"/>
                <a:sym typeface="+mn-ea"/>
              </a:endParaRPr>
            </a:p>
          </p:txBody>
        </p:sp>
        <p:sp>
          <p:nvSpPr>
            <p:cNvPr id="29" name="iṡḻîḍe"/>
            <p:cNvSpPr/>
            <p:nvPr/>
          </p:nvSpPr>
          <p:spPr bwMode="auto">
            <a:xfrm>
              <a:off x="8987956" y="3389468"/>
              <a:ext cx="1616710" cy="466090"/>
            </a:xfrm>
            <a:prstGeom prst="roundRect">
              <a:avLst/>
            </a:prstGeom>
            <a:solidFill>
              <a:srgbClr val="F9E4D4"/>
            </a:solidFill>
            <a:ln w="19050">
              <a:noFill/>
              <a:round/>
            </a:ln>
          </p:spPr>
          <p:txBody>
            <a:bodyPr vert="horz" wrap="square" lIns="91440" tIns="45720" rIns="91440" bIns="45720" numCol="1" rtlCol="0" anchor="ctr" anchorCtr="1" compatLnSpc="1">
              <a:normAutofit/>
            </a:bodyPr>
            <a:lstStyle/>
            <a:p>
              <a:pPr>
                <a:spcBef>
                  <a:spcPct val="0"/>
                </a:spcBef>
              </a:pPr>
              <a:r>
                <a:rPr lang="zh-CN" altLang="en-US" sz="2000" b="1" dirty="0">
                  <a:solidFill>
                    <a:srgbClr val="DC7C2A"/>
                  </a:solidFill>
                  <a:cs typeface="+mn-ea"/>
                  <a:sym typeface="+mn-ea"/>
                </a:rPr>
                <a:t>身体准备</a:t>
              </a:r>
              <a:endParaRPr lang="zh-CN" altLang="en-US" sz="2000" b="1" dirty="0">
                <a:solidFill>
                  <a:srgbClr val="DC7C2A"/>
                </a:solidFill>
                <a:cs typeface="+mn-ea"/>
              </a:endParaRPr>
            </a:p>
          </p:txBody>
        </p:sp>
      </p:grpSp>
      <p:sp>
        <p:nvSpPr>
          <p:cNvPr id="31" name="圆角矩形 30"/>
          <p:cNvSpPr/>
          <p:nvPr/>
        </p:nvSpPr>
        <p:spPr>
          <a:xfrm>
            <a:off x="2154555" y="3770630"/>
            <a:ext cx="1104265" cy="407670"/>
          </a:xfrm>
          <a:prstGeom prst="roundRect">
            <a:avLst/>
          </a:prstGeom>
          <a:solidFill>
            <a:srgbClr val="F9E4D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284730" y="3795395"/>
            <a:ext cx="955040" cy="358775"/>
          </a:xfrm>
          <a:prstGeom prst="rect">
            <a:avLst/>
          </a:prstGeom>
          <a:noFill/>
        </p:spPr>
        <p:txBody>
          <a:bodyPr wrap="none" lIns="0" tIns="0" rtlCol="0" anchor="t">
            <a:spAutoFit/>
          </a:bodyPr>
          <a:lstStyle/>
          <a:p>
            <a:pPr algn="l">
              <a:lnSpc>
                <a:spcPct val="120000"/>
              </a:lnSpc>
            </a:pPr>
            <a:r>
              <a:rPr lang="zh-CN" altLang="en-US" sz="1700" dirty="0">
                <a:solidFill>
                  <a:schemeClr val="tx1">
                    <a:lumMod val="85000"/>
                    <a:lumOff val="15000"/>
                  </a:schemeClr>
                </a:solidFill>
                <a:cs typeface="+mn-ea"/>
                <a:sym typeface="+mn-ea"/>
              </a:rPr>
              <a:t>男女双方</a:t>
            </a:r>
            <a:endParaRPr lang="zh-CN" altLang="en-US" sz="1700" dirty="0" smtClean="0">
              <a:solidFill>
                <a:schemeClr val="tx1">
                  <a:lumMod val="85000"/>
                  <a:lumOff val="15000"/>
                </a:schemeClr>
              </a:solidFill>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4450" y="2152650"/>
            <a:ext cx="9409430" cy="3327400"/>
            <a:chOff x="1647825" y="2038350"/>
            <a:chExt cx="8962836" cy="3660623"/>
          </a:xfrm>
        </p:grpSpPr>
        <p:sp>
          <p:nvSpPr>
            <p:cNvPr id="17" name="圆角矩形 110"/>
            <p:cNvSpPr/>
            <p:nvPr>
              <p:custDataLst>
                <p:tags r:id="rId1"/>
              </p:custDataLst>
            </p:nvPr>
          </p:nvSpPr>
          <p:spPr>
            <a:xfrm>
              <a:off x="1832190" y="2199321"/>
              <a:ext cx="8778471" cy="3499652"/>
            </a:xfrm>
            <a:prstGeom prst="roundRect">
              <a:avLst>
                <a:gd name="adj" fmla="val 5729"/>
              </a:avLst>
            </a:prstGeom>
            <a:solidFill>
              <a:srgbClr val="F7DBC5"/>
            </a:solidFill>
            <a:ln w="19050">
              <a:noFill/>
            </a:ln>
            <a:effectLst>
              <a:innerShdw blurRad="114300">
                <a:srgbClr val="D5DAEB">
                  <a:alpha val="9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圆角矩形 110"/>
            <p:cNvSpPr/>
            <p:nvPr>
              <p:custDataLst>
                <p:tags r:id="rId2"/>
              </p:custDataLst>
            </p:nvPr>
          </p:nvSpPr>
          <p:spPr>
            <a:xfrm>
              <a:off x="1647825" y="2038350"/>
              <a:ext cx="8820149" cy="3499652"/>
            </a:xfrm>
            <a:prstGeom prst="roundRect">
              <a:avLst>
                <a:gd name="adj" fmla="val 5729"/>
              </a:avLst>
            </a:prstGeom>
            <a:solidFill>
              <a:schemeClr val="bg1"/>
            </a:solidFill>
            <a:ln w="19050">
              <a:solidFill>
                <a:srgbClr val="E18C47"/>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9197129" y="5222769"/>
              <a:ext cx="1008063" cy="95250"/>
              <a:chOff x="9086215" y="5426075"/>
              <a:chExt cx="1008063" cy="95250"/>
            </a:xfrm>
          </p:grpSpPr>
          <p:sp>
            <p:nvSpPr>
              <p:cNvPr id="4" name="矩形: 圆角 3"/>
              <p:cNvSpPr/>
              <p:nvPr>
                <p:custDataLst>
                  <p:tags r:id="rId3"/>
                </p:custDataLst>
              </p:nvPr>
            </p:nvSpPr>
            <p:spPr>
              <a:xfrm>
                <a:off x="9086215" y="5426075"/>
                <a:ext cx="742950" cy="95250"/>
              </a:xfrm>
              <a:prstGeom prst="roundRect">
                <a:avLst>
                  <a:gd name="adj" fmla="val 50000"/>
                </a:avLst>
              </a:prstGeom>
              <a:solidFill>
                <a:srgbClr val="F7DBC5"/>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p:cNvSpPr/>
              <p:nvPr>
                <p:custDataLst>
                  <p:tags r:id="rId4"/>
                </p:custDataLst>
              </p:nvPr>
            </p:nvSpPr>
            <p:spPr>
              <a:xfrm>
                <a:off x="9913590" y="5426075"/>
                <a:ext cx="180688" cy="95250"/>
              </a:xfrm>
              <a:prstGeom prst="roundRect">
                <a:avLst>
                  <a:gd name="adj" fmla="val 50000"/>
                </a:avLst>
              </a:prstGeom>
              <a:solidFill>
                <a:srgbClr val="F7DBC5"/>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 name="直接连接符 2"/>
          <p:cNvCxnSpPr/>
          <p:nvPr/>
        </p:nvCxnSpPr>
        <p:spPr>
          <a:xfrm>
            <a:off x="1647825" y="1554114"/>
            <a:ext cx="493839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37055" y="1029970"/>
            <a:ext cx="4672330" cy="445135"/>
          </a:xfrm>
          <a:prstGeom prst="rect">
            <a:avLst/>
          </a:prstGeom>
          <a:noFill/>
        </p:spPr>
        <p:txBody>
          <a:bodyPr wrap="square">
            <a:spAutoFit/>
          </a:bodyPr>
          <a:lstStyle/>
          <a:p>
            <a:pPr algn="l"/>
            <a:r>
              <a:rPr lang="zh-CN" altLang="en-US" sz="2300" b="1" dirty="0">
                <a:solidFill>
                  <a:srgbClr val="E18C47"/>
                </a:solidFill>
                <a:cs typeface="+mn-ea"/>
                <a:sym typeface="+mn-lt"/>
              </a:rPr>
              <a:t>二、产前检查是对儿童最好的祝福</a:t>
            </a:r>
          </a:p>
        </p:txBody>
      </p:sp>
      <p:sp>
        <p:nvSpPr>
          <p:cNvPr id="7" name="文本框 6"/>
          <p:cNvSpPr txBox="1"/>
          <p:nvPr/>
        </p:nvSpPr>
        <p:spPr>
          <a:xfrm>
            <a:off x="2091690" y="2552065"/>
            <a:ext cx="7691120" cy="2306320"/>
          </a:xfrm>
          <a:prstGeom prst="rect">
            <a:avLst/>
          </a:prstGeom>
          <a:noFill/>
          <a:ln w="9525">
            <a:noFill/>
          </a:ln>
        </p:spPr>
        <p:txBody>
          <a:bodyPr wrap="square">
            <a:spAutoFit/>
          </a:bodyPr>
          <a:lstStyle/>
          <a:p>
            <a:pPr indent="0" algn="just" fontAlgn="auto">
              <a:lnSpc>
                <a:spcPct val="160000"/>
              </a:lnSpc>
              <a:buClrTx/>
              <a:buSzTx/>
              <a:buFontTx/>
            </a:pPr>
            <a:r>
              <a:rPr lang="zh-CN" altLang="en-US" dirty="0">
                <a:solidFill>
                  <a:schemeClr val="tx1">
                    <a:lumMod val="85000"/>
                    <a:lumOff val="15000"/>
                  </a:schemeClr>
                </a:solidFill>
                <a:cs typeface="+mn-ea"/>
              </a:rPr>
              <a:t>在《孕产妇健康管理服务规范》中，对产前检查作出了详尽明确的要求：医疗机构要负责辖区内常住孕产妇的健康管理，孕妇居住地的乡镇卫生院、社区卫生服务中心于</a:t>
            </a:r>
            <a:r>
              <a:rPr lang="zh-CN" altLang="en-US" b="1" dirty="0">
                <a:solidFill>
                  <a:srgbClr val="E18C47"/>
                </a:solidFill>
                <a:cs typeface="+mn-ea"/>
              </a:rPr>
              <a:t>孕13 周前</a:t>
            </a:r>
            <a:r>
              <a:rPr lang="zh-CN" altLang="en-US" dirty="0">
                <a:solidFill>
                  <a:schemeClr val="tx1">
                    <a:lumMod val="85000"/>
                    <a:lumOff val="15000"/>
                  </a:schemeClr>
                </a:solidFill>
                <a:cs typeface="+mn-ea"/>
              </a:rPr>
              <a:t>为孕妇建立《母子健康手册》。</a:t>
            </a:r>
          </a:p>
          <a:p>
            <a:pPr indent="0" algn="just" fontAlgn="auto">
              <a:lnSpc>
                <a:spcPct val="160000"/>
              </a:lnSpc>
              <a:buClrTx/>
              <a:buSzTx/>
              <a:buFontTx/>
            </a:pPr>
            <a:r>
              <a:rPr lang="zh-CN" altLang="en-US" dirty="0">
                <a:solidFill>
                  <a:schemeClr val="tx1">
                    <a:lumMod val="85000"/>
                    <a:lumOff val="15000"/>
                  </a:schemeClr>
                </a:solidFill>
                <a:cs typeface="+mn-ea"/>
              </a:rPr>
              <a:t>产前检查是保障母婴健康安全的重要措施，也是对儿童最好的祝福，应该惠及每一位母亲及其孕育中的儿童。</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24282" y="1990867"/>
            <a:ext cx="8643693" cy="3726815"/>
          </a:xfrm>
          <a:prstGeom prst="rect">
            <a:avLst/>
          </a:prstGeom>
          <a:noFill/>
        </p:spPr>
        <p:txBody>
          <a:bodyPr wrap="square" rtlCol="0">
            <a:spAutoFit/>
          </a:bodyPr>
          <a:lstStyle/>
          <a:p>
            <a:pPr indent="457200" algn="just">
              <a:lnSpc>
                <a:spcPct val="150000"/>
              </a:lnSpc>
              <a:buClrTx/>
              <a:buSzTx/>
              <a:buNone/>
            </a:pPr>
            <a:r>
              <a:rPr sz="1750" dirty="0">
                <a:solidFill>
                  <a:schemeClr val="tx1">
                    <a:lumMod val="85000"/>
                    <a:lumOff val="15000"/>
                  </a:schemeClr>
                </a:solidFill>
                <a:latin typeface="+mn-ea"/>
                <a:cs typeface="+mn-ea"/>
              </a:rPr>
              <a:t>儿童的生长发育是以年龄为基础的，儿科学根据不同年龄机体的生理、解剖、心理等的成熟度，将儿童年龄划分为胎儿期、新生儿期、婴儿期、幼儿期、学龄前期、学龄期和青春期7个阶段。儿童从受精卵到成人期为一个连续的过程，各年龄时期之间既存在区别又有密切联系，因此应以整体、动态的观点来看待儿童的生长发育及其生长发育过程中遇到的问题。</a:t>
            </a:r>
          </a:p>
          <a:p>
            <a:pPr indent="457200" algn="just">
              <a:lnSpc>
                <a:spcPct val="150000"/>
              </a:lnSpc>
              <a:buClrTx/>
              <a:buSzTx/>
              <a:buNone/>
            </a:pPr>
            <a:r>
              <a:rPr sz="1750" dirty="0">
                <a:solidFill>
                  <a:schemeClr val="tx1">
                    <a:lumMod val="85000"/>
                    <a:lumOff val="15000"/>
                  </a:schemeClr>
                </a:solidFill>
                <a:latin typeface="+mn-ea"/>
                <a:cs typeface="+mn-ea"/>
              </a:rPr>
              <a:t>促进幼儿发展需要采取综合措施，加强婴幼儿照护服务事关千家万户的幸福安康。2019年印发的《国务院办公厅关于促进3岁以下婴幼儿照护服务发展的指导意见》进一步强调了基本公共卫生服务政策，具体措施包括孕前准备、产前检查、出生缺陷的三级预防及回应性照护。</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7055" y="1029970"/>
            <a:ext cx="3492500" cy="445135"/>
          </a:xfrm>
          <a:prstGeom prst="rect">
            <a:avLst/>
          </a:prstGeom>
          <a:noFill/>
        </p:spPr>
        <p:txBody>
          <a:bodyPr wrap="square">
            <a:spAutoFit/>
          </a:bodyPr>
          <a:lstStyle/>
          <a:p>
            <a:pPr algn="l" fontAlgn="auto"/>
            <a:r>
              <a:rPr lang="zh-CN" altLang="en-US" sz="2300" b="1" dirty="0">
                <a:solidFill>
                  <a:srgbClr val="E18C47"/>
                </a:solidFill>
                <a:cs typeface="+mn-ea"/>
                <a:sym typeface="+mn-lt"/>
              </a:rPr>
              <a:t>三、 出生缺陷的三级预防 </a:t>
            </a:r>
          </a:p>
        </p:txBody>
      </p:sp>
      <p:cxnSp>
        <p:nvCxnSpPr>
          <p:cNvPr id="4" name="直接连接符 3"/>
          <p:cNvCxnSpPr/>
          <p:nvPr/>
        </p:nvCxnSpPr>
        <p:spPr>
          <a:xfrm>
            <a:off x="1679575" y="1554114"/>
            <a:ext cx="382079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47420" y="1828165"/>
            <a:ext cx="10420985" cy="388874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（一）一级预防措施</a:t>
            </a:r>
          </a:p>
          <a:p>
            <a:pPr indent="504190" algn="just" fontAlgn="auto">
              <a:lnSpc>
                <a:spcPct val="175000"/>
              </a:lnSpc>
              <a:buClrTx/>
              <a:buSzTx/>
              <a:buFontTx/>
            </a:pPr>
            <a:r>
              <a:rPr lang="zh-CN" altLang="en-US" sz="2000" dirty="0">
                <a:solidFill>
                  <a:schemeClr val="tx1">
                    <a:lumMod val="85000"/>
                    <a:lumOff val="15000"/>
                  </a:schemeClr>
                </a:solidFill>
                <a:cs typeface="+mn-ea"/>
              </a:rPr>
              <a:t>① 普及婚前保健，重点在农村地区开展婚前医学检查，禁止近亲婚育；</a:t>
            </a:r>
          </a:p>
          <a:p>
            <a:pPr indent="504190" algn="just" fontAlgn="auto">
              <a:lnSpc>
                <a:spcPct val="175000"/>
              </a:lnSpc>
              <a:buClrTx/>
              <a:buSzTx/>
              <a:buFontTx/>
            </a:pPr>
            <a:r>
              <a:rPr lang="zh-CN" altLang="en-US" sz="2000" dirty="0">
                <a:solidFill>
                  <a:schemeClr val="tx1">
                    <a:lumMod val="85000"/>
                    <a:lumOff val="15000"/>
                  </a:schemeClr>
                </a:solidFill>
                <a:cs typeface="+mn-ea"/>
              </a:rPr>
              <a:t>② 除高碘地区外全民食用合格碘盐，对新婚夫妇、孕妇、哺乳期妇女和0—2岁婴幼儿实行碘营养监测和科学补碘；</a:t>
            </a:r>
          </a:p>
          <a:p>
            <a:pPr indent="504190" algn="just" fontAlgn="auto">
              <a:lnSpc>
                <a:spcPct val="175000"/>
              </a:lnSpc>
              <a:buClrTx/>
              <a:buSzTx/>
              <a:buFontTx/>
            </a:pPr>
            <a:r>
              <a:rPr lang="zh-CN" altLang="en-US" sz="2000" dirty="0">
                <a:solidFill>
                  <a:schemeClr val="tx1">
                    <a:lumMod val="85000"/>
                    <a:lumOff val="15000"/>
                  </a:schemeClr>
                </a:solidFill>
                <a:cs typeface="+mn-ea"/>
              </a:rPr>
              <a:t>③ 促进孕产期保健，加强一些必需营养素的添加，指导妇女孕前及孕期服用叶酸增补剂或强化叶酸食品；</a:t>
            </a:r>
          </a:p>
          <a:p>
            <a:pPr indent="504190" algn="just" fontAlgn="auto">
              <a:lnSpc>
                <a:spcPct val="175000"/>
              </a:lnSpc>
              <a:buClrTx/>
              <a:buSzTx/>
              <a:buFontTx/>
            </a:pPr>
            <a:r>
              <a:rPr lang="zh-CN" altLang="en-US" sz="2000" dirty="0">
                <a:solidFill>
                  <a:schemeClr val="tx1">
                    <a:lumMod val="85000"/>
                    <a:lumOff val="15000"/>
                  </a:schemeClr>
                </a:solidFill>
                <a:cs typeface="+mn-ea"/>
              </a:rPr>
              <a:t>④ 加强女职工和农村妇女孕期劳动保护，避免接触有毒有害物质；</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7420" y="1828165"/>
            <a:ext cx="10420985" cy="2245360"/>
          </a:xfrm>
          <a:prstGeom prst="rect">
            <a:avLst/>
          </a:prstGeom>
          <a:noFill/>
          <a:ln w="9525">
            <a:noFill/>
          </a:ln>
        </p:spPr>
        <p:txBody>
          <a:bodyPr wrap="square">
            <a:spAutoFit/>
          </a:bodyPr>
          <a:lstStyle/>
          <a:p>
            <a:pPr indent="504190" algn="just" fontAlgn="auto">
              <a:lnSpc>
                <a:spcPct val="175000"/>
              </a:lnSpc>
              <a:buClrTx/>
              <a:buSzTx/>
              <a:buFontTx/>
            </a:pPr>
            <a:r>
              <a:rPr lang="zh-CN" altLang="en-US" sz="2000" dirty="0">
                <a:solidFill>
                  <a:schemeClr val="tx1">
                    <a:lumMod val="85000"/>
                    <a:lumOff val="15000"/>
                  </a:schemeClr>
                </a:solidFill>
                <a:cs typeface="+mn-ea"/>
              </a:rPr>
              <a:t>⑤ 加强孕期指导，严格控制孕期用药，教育新婚或准备生育的夫妇禁烟戒酒，远离毒品；</a:t>
            </a:r>
          </a:p>
          <a:p>
            <a:pPr indent="504190" algn="just" fontAlgn="auto">
              <a:lnSpc>
                <a:spcPct val="175000"/>
              </a:lnSpc>
              <a:buClrTx/>
              <a:buSzTx/>
              <a:buFontTx/>
            </a:pPr>
            <a:r>
              <a:rPr lang="zh-CN" altLang="en-US" sz="2000" dirty="0">
                <a:solidFill>
                  <a:schemeClr val="tx1">
                    <a:lumMod val="85000"/>
                    <a:lumOff val="15000"/>
                  </a:schemeClr>
                </a:solidFill>
                <a:cs typeface="+mn-ea"/>
              </a:rPr>
              <a:t>⑥ 确保妇女孕前接种风疹疫苗；</a:t>
            </a:r>
          </a:p>
          <a:p>
            <a:pPr indent="504190" algn="just" fontAlgn="auto">
              <a:lnSpc>
                <a:spcPct val="175000"/>
              </a:lnSpc>
              <a:buClrTx/>
              <a:buSzTx/>
              <a:buFontTx/>
            </a:pPr>
            <a:r>
              <a:rPr lang="zh-CN" altLang="en-US" sz="2000" dirty="0">
                <a:solidFill>
                  <a:schemeClr val="tx1">
                    <a:lumMod val="85000"/>
                    <a:lumOff val="15000"/>
                  </a:schemeClr>
                </a:solidFill>
                <a:cs typeface="+mn-ea"/>
              </a:rPr>
              <a:t>⑦ 确保妇女孕前检查；</a:t>
            </a:r>
          </a:p>
          <a:p>
            <a:pPr indent="504190" algn="just" fontAlgn="auto">
              <a:lnSpc>
                <a:spcPct val="175000"/>
              </a:lnSpc>
              <a:buClrTx/>
              <a:buSzTx/>
              <a:buFontTx/>
            </a:pPr>
            <a:r>
              <a:rPr lang="zh-CN" altLang="en-US" sz="2000" dirty="0">
                <a:solidFill>
                  <a:schemeClr val="tx1">
                    <a:lumMod val="85000"/>
                    <a:lumOff val="15000"/>
                  </a:schemeClr>
                </a:solidFill>
                <a:cs typeface="+mn-ea"/>
              </a:rPr>
              <a:t>⑧ 促进妇女孕前积极治疗生殖道感染和某些严重慢性疾病。</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7047865" y="1393190"/>
            <a:ext cx="4175760" cy="38360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983615" y="1393190"/>
            <a:ext cx="4175760" cy="38360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nvSpPr>
        <p:spPr>
          <a:xfrm>
            <a:off x="1155700" y="1647190"/>
            <a:ext cx="382778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（二）二级预防措施</a:t>
            </a:r>
          </a:p>
          <a:p>
            <a:pPr indent="0" algn="just" fontAlgn="auto">
              <a:lnSpc>
                <a:spcPct val="160000"/>
              </a:lnSpc>
              <a:buClrTx/>
              <a:buSzTx/>
              <a:buFontTx/>
            </a:pPr>
            <a:r>
              <a:rPr lang="zh-CN" altLang="en-US" dirty="0">
                <a:solidFill>
                  <a:schemeClr val="bg1"/>
                </a:solidFill>
                <a:cs typeface="+mn-ea"/>
              </a:rPr>
              <a:t>二级预防措施主要是指实行产前筛查和产前诊断，对筛查出的有出生缺陷的胎儿，经过科学论证，必要时建议孕妇做引产手术终止妊娠，以减少发育缺陷胎儿的出生。</a:t>
            </a:r>
          </a:p>
        </p:txBody>
      </p:sp>
      <p:sp>
        <p:nvSpPr>
          <p:cNvPr id="3" name="文本框 2"/>
          <p:cNvSpPr txBox="1"/>
          <p:nvPr/>
        </p:nvSpPr>
        <p:spPr>
          <a:xfrm>
            <a:off x="7221855" y="1647190"/>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（三）三级预防措施</a:t>
            </a:r>
          </a:p>
          <a:p>
            <a:pPr indent="0" algn="just" fontAlgn="auto">
              <a:lnSpc>
                <a:spcPct val="160000"/>
              </a:lnSpc>
              <a:buClrTx/>
              <a:buSzTx/>
              <a:buFontTx/>
            </a:pPr>
            <a:r>
              <a:rPr lang="zh-CN" altLang="en-US" dirty="0">
                <a:solidFill>
                  <a:schemeClr val="tx1">
                    <a:lumMod val="85000"/>
                    <a:lumOff val="15000"/>
                  </a:schemeClr>
                </a:solidFill>
                <a:cs typeface="+mn-ea"/>
              </a:rPr>
              <a:t>三级预防措施是在部分地区试行新生儿和婴幼儿体检，开展先天性甲状腺功能低下、苯丙酮尿症等遗传代谢病的早期筛查，开展先天性听力障碍、视力障碍等疾病的筛查、诊断和治疗等。</a:t>
            </a:r>
          </a:p>
        </p:txBody>
      </p:sp>
      <p:pic>
        <p:nvPicPr>
          <p:cNvPr id="10" name="图片 9" descr="摄图网_401526236_手绘可爱的宝宝（企业商用）"/>
          <p:cNvPicPr>
            <a:picLocks noChangeAspect="1"/>
          </p:cNvPicPr>
          <p:nvPr>
            <p:custDataLst>
              <p:tags r:id="rId1"/>
            </p:custDataLst>
          </p:nvPr>
        </p:nvPicPr>
        <p:blipFill>
          <a:blip r:embed="rId3"/>
          <a:stretch>
            <a:fillRect/>
          </a:stretch>
        </p:blipFill>
        <p:spPr>
          <a:xfrm>
            <a:off x="5064125" y="3188970"/>
            <a:ext cx="2152650" cy="2152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7055" y="1029970"/>
            <a:ext cx="3492500" cy="445135"/>
          </a:xfrm>
          <a:prstGeom prst="rect">
            <a:avLst/>
          </a:prstGeom>
          <a:noFill/>
        </p:spPr>
        <p:txBody>
          <a:bodyPr wrap="square">
            <a:spAutoFit/>
          </a:bodyPr>
          <a:lstStyle/>
          <a:p>
            <a:pPr fontAlgn="auto"/>
            <a:r>
              <a:rPr lang="zh-CN" altLang="en-US" sz="2300" b="1" dirty="0">
                <a:solidFill>
                  <a:srgbClr val="E18C47"/>
                </a:solidFill>
                <a:cs typeface="+mn-ea"/>
                <a:sym typeface="+mn-lt"/>
              </a:rPr>
              <a:t>四、 回应性照护</a:t>
            </a:r>
          </a:p>
        </p:txBody>
      </p:sp>
      <p:cxnSp>
        <p:nvCxnSpPr>
          <p:cNvPr id="4" name="直接连接符 3"/>
          <p:cNvCxnSpPr/>
          <p:nvPr/>
        </p:nvCxnSpPr>
        <p:spPr>
          <a:xfrm>
            <a:off x="1679575" y="1554114"/>
            <a:ext cx="26301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186815" y="1778635"/>
            <a:ext cx="5080000" cy="629920"/>
          </a:xfrm>
          <a:prstGeom prst="rect">
            <a:avLst/>
          </a:prstGeom>
          <a:noFill/>
          <a:ln w="9525">
            <a:noFill/>
          </a:ln>
        </p:spPr>
        <p:txBody>
          <a:bodyPr>
            <a:spAutoFit/>
          </a:bodyPr>
          <a:lstStyle/>
          <a:p>
            <a:pPr indent="504190" algn="just">
              <a:lnSpc>
                <a:spcPct val="175000"/>
              </a:lnSpc>
              <a:buClrTx/>
              <a:buSzTx/>
              <a:buFontTx/>
            </a:pPr>
            <a:r>
              <a:rPr lang="zh-CN" altLang="en-US" sz="2000" b="0" dirty="0">
                <a:solidFill>
                  <a:srgbClr val="DC7C2A"/>
                </a:solidFill>
                <a:cs typeface="+mn-ea"/>
              </a:rPr>
              <a:t>促进儿童早期发展的五个干预要素</a:t>
            </a:r>
            <a:r>
              <a:rPr lang="en-US" altLang="zh-CN" sz="2000" b="0" dirty="0">
                <a:solidFill>
                  <a:srgbClr val="DC7C2A"/>
                </a:solidFill>
                <a:cs typeface="+mn-ea"/>
              </a:rPr>
              <a:t>:</a:t>
            </a:r>
          </a:p>
        </p:txBody>
      </p:sp>
      <p:grpSp>
        <p:nvGrpSpPr>
          <p:cNvPr id="5" name="组合 4"/>
          <p:cNvGrpSpPr/>
          <p:nvPr/>
        </p:nvGrpSpPr>
        <p:grpSpPr>
          <a:xfrm>
            <a:off x="1176080" y="2537890"/>
            <a:ext cx="9796085" cy="3442813"/>
            <a:chOff x="1324174" y="3025116"/>
            <a:chExt cx="9796085" cy="3442813"/>
          </a:xfrm>
        </p:grpSpPr>
        <p:grpSp>
          <p:nvGrpSpPr>
            <p:cNvPr id="6" name="iṣ1ïḑé"/>
            <p:cNvGrpSpPr/>
            <p:nvPr/>
          </p:nvGrpSpPr>
          <p:grpSpPr>
            <a:xfrm>
              <a:off x="1369443" y="4387197"/>
              <a:ext cx="9461500" cy="2080732"/>
              <a:chOff x="1365250" y="3415193"/>
              <a:chExt cx="9461500" cy="2080732"/>
            </a:xfrm>
          </p:grpSpPr>
          <p:sp>
            <p:nvSpPr>
              <p:cNvPr id="7" name="îśľíďé"/>
              <p:cNvSpPr/>
              <p:nvPr/>
            </p:nvSpPr>
            <p:spPr>
              <a:xfrm>
                <a:off x="1365250" y="3571875"/>
                <a:ext cx="9461500" cy="1924050"/>
              </a:xfrm>
              <a:prstGeom prst="blockArc">
                <a:avLst>
                  <a:gd name="adj1" fmla="val 11078128"/>
                  <a:gd name="adj2" fmla="val 21348255"/>
                  <a:gd name="adj3" fmla="val 5998"/>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8" name="îṧľíḋê"/>
              <p:cNvGrpSpPr/>
              <p:nvPr/>
            </p:nvGrpSpPr>
            <p:grpSpPr>
              <a:xfrm>
                <a:off x="1421793" y="3998811"/>
                <a:ext cx="499690" cy="499690"/>
                <a:chOff x="5846155" y="2131911"/>
                <a:chExt cx="499690" cy="499690"/>
              </a:xfrm>
            </p:grpSpPr>
            <p:sp>
              <p:nvSpPr>
                <p:cNvPr id="9" name="ïśḻïďê"/>
                <p:cNvSpPr/>
                <p:nvPr/>
              </p:nvSpPr>
              <p:spPr>
                <a:xfrm>
                  <a:off x="5846155" y="2131911"/>
                  <a:ext cx="499690" cy="499690"/>
                </a:xfrm>
                <a:prstGeom prst="ellipse">
                  <a:avLst/>
                </a:prstGeom>
                <a:solidFill>
                  <a:srgbClr val="26A09D"/>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0" name="îsļïḍê"/>
                <p:cNvSpPr/>
                <p:nvPr/>
              </p:nvSpPr>
              <p:spPr bwMode="auto">
                <a:xfrm>
                  <a:off x="6002965" y="2278646"/>
                  <a:ext cx="177684" cy="194881"/>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1" name="îŝliḓé"/>
              <p:cNvGrpSpPr/>
              <p:nvPr/>
            </p:nvGrpSpPr>
            <p:grpSpPr>
              <a:xfrm>
                <a:off x="10270518" y="3998811"/>
                <a:ext cx="499690" cy="499690"/>
                <a:chOff x="5846155" y="2131911"/>
                <a:chExt cx="499690" cy="499690"/>
              </a:xfrm>
            </p:grpSpPr>
            <p:sp>
              <p:nvSpPr>
                <p:cNvPr id="12" name="ïşlíḓè"/>
                <p:cNvSpPr/>
                <p:nvPr/>
              </p:nvSpPr>
              <p:spPr>
                <a:xfrm>
                  <a:off x="5846155" y="2131911"/>
                  <a:ext cx="499690" cy="499690"/>
                </a:xfrm>
                <a:prstGeom prst="ellipse">
                  <a:avLst/>
                </a:prstGeom>
                <a:solidFill>
                  <a:srgbClr val="26A09D"/>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3" name="íSḷíḑè"/>
                <p:cNvSpPr/>
                <p:nvPr/>
              </p:nvSpPr>
              <p:spPr bwMode="auto">
                <a:xfrm>
                  <a:off x="6004137" y="2278646"/>
                  <a:ext cx="175340" cy="194881"/>
                </a:xfrm>
                <a:custGeom>
                  <a:avLst/>
                  <a:gdLst>
                    <a:gd name="connsiteX0" fmla="*/ 381712 w 544045"/>
                    <a:gd name="connsiteY0" fmla="*/ 492170 h 604675"/>
                    <a:gd name="connsiteX1" fmla="*/ 369201 w 544045"/>
                    <a:gd name="connsiteY1" fmla="*/ 504659 h 604675"/>
                    <a:gd name="connsiteX2" fmla="*/ 381712 w 544045"/>
                    <a:gd name="connsiteY2" fmla="*/ 517050 h 604675"/>
                    <a:gd name="connsiteX3" fmla="*/ 423213 w 544045"/>
                    <a:gd name="connsiteY3" fmla="*/ 517050 h 604675"/>
                    <a:gd name="connsiteX4" fmla="*/ 448134 w 544045"/>
                    <a:gd name="connsiteY4" fmla="*/ 517050 h 604675"/>
                    <a:gd name="connsiteX5" fmla="*/ 489636 w 544045"/>
                    <a:gd name="connsiteY5" fmla="*/ 517050 h 604675"/>
                    <a:gd name="connsiteX6" fmla="*/ 502047 w 544045"/>
                    <a:gd name="connsiteY6" fmla="*/ 504659 h 604675"/>
                    <a:gd name="connsiteX7" fmla="*/ 489636 w 544045"/>
                    <a:gd name="connsiteY7" fmla="*/ 492170 h 604675"/>
                    <a:gd name="connsiteX8" fmla="*/ 448134 w 544045"/>
                    <a:gd name="connsiteY8" fmla="*/ 492170 h 604675"/>
                    <a:gd name="connsiteX9" fmla="*/ 423213 w 544045"/>
                    <a:gd name="connsiteY9" fmla="*/ 492170 h 604675"/>
                    <a:gd name="connsiteX10" fmla="*/ 436518 w 544045"/>
                    <a:gd name="connsiteY10" fmla="*/ 389874 h 604675"/>
                    <a:gd name="connsiteX11" fmla="*/ 544045 w 544045"/>
                    <a:gd name="connsiteY11" fmla="*/ 497225 h 604675"/>
                    <a:gd name="connsiteX12" fmla="*/ 436518 w 544045"/>
                    <a:gd name="connsiteY12" fmla="*/ 604675 h 604675"/>
                    <a:gd name="connsiteX13" fmla="*/ 328891 w 544045"/>
                    <a:gd name="connsiteY13" fmla="*/ 497225 h 604675"/>
                    <a:gd name="connsiteX14" fmla="*/ 436518 w 544045"/>
                    <a:gd name="connsiteY14" fmla="*/ 389874 h 604675"/>
                    <a:gd name="connsiteX15" fmla="*/ 369993 w 544045"/>
                    <a:gd name="connsiteY15" fmla="*/ 284379 h 604675"/>
                    <a:gd name="connsiteX16" fmla="*/ 403645 w 544045"/>
                    <a:gd name="connsiteY16" fmla="*/ 310948 h 604675"/>
                    <a:gd name="connsiteX17" fmla="*/ 436503 w 544045"/>
                    <a:gd name="connsiteY17" fmla="*/ 364780 h 604675"/>
                    <a:gd name="connsiteX18" fmla="*/ 307354 w 544045"/>
                    <a:gd name="connsiteY18" fmla="*/ 497327 h 604675"/>
                    <a:gd name="connsiteX19" fmla="*/ 325918 w 544045"/>
                    <a:gd name="connsiteY19" fmla="*/ 564741 h 604675"/>
                    <a:gd name="connsiteX20" fmla="*/ 221586 w 544045"/>
                    <a:gd name="connsiteY20" fmla="*/ 571086 h 604675"/>
                    <a:gd name="connsiteX21" fmla="*/ 20667 w 544045"/>
                    <a:gd name="connsiteY21" fmla="*/ 529250 h 604675"/>
                    <a:gd name="connsiteX22" fmla="*/ 118 w 544045"/>
                    <a:gd name="connsiteY22" fmla="*/ 477797 h 604675"/>
                    <a:gd name="connsiteX23" fmla="*/ 64345 w 544045"/>
                    <a:gd name="connsiteY23" fmla="*/ 311245 h 604675"/>
                    <a:gd name="connsiteX24" fmla="*/ 97203 w 544045"/>
                    <a:gd name="connsiteY24" fmla="*/ 284478 h 604675"/>
                    <a:gd name="connsiteX25" fmla="*/ 233499 w 544045"/>
                    <a:gd name="connsiteY25" fmla="*/ 345745 h 604675"/>
                    <a:gd name="connsiteX26" fmla="*/ 369993 w 544045"/>
                    <a:gd name="connsiteY26" fmla="*/ 284379 h 604675"/>
                    <a:gd name="connsiteX27" fmla="*/ 233472 w 544045"/>
                    <a:gd name="connsiteY27" fmla="*/ 0 h 604675"/>
                    <a:gd name="connsiteX28" fmla="*/ 394093 w 544045"/>
                    <a:gd name="connsiteY28" fmla="*/ 160494 h 604675"/>
                    <a:gd name="connsiteX29" fmla="*/ 233472 w 544045"/>
                    <a:gd name="connsiteY29" fmla="*/ 320790 h 604675"/>
                    <a:gd name="connsiteX30" fmla="*/ 72950 w 544045"/>
                    <a:gd name="connsiteY30" fmla="*/ 160494 h 604675"/>
                    <a:gd name="connsiteX31" fmla="*/ 233472 w 544045"/>
                    <a:gd name="connsiteY31" fmla="*/ 0 h 60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4045" h="604675">
                      <a:moveTo>
                        <a:pt x="381712" y="492170"/>
                      </a:moveTo>
                      <a:cubicBezTo>
                        <a:pt x="374762" y="492170"/>
                        <a:pt x="369201" y="497721"/>
                        <a:pt x="369201" y="504659"/>
                      </a:cubicBezTo>
                      <a:cubicBezTo>
                        <a:pt x="369201" y="511499"/>
                        <a:pt x="374762" y="517050"/>
                        <a:pt x="381712" y="517050"/>
                      </a:cubicBezTo>
                      <a:lnTo>
                        <a:pt x="423213" y="517050"/>
                      </a:lnTo>
                      <a:lnTo>
                        <a:pt x="448134" y="517050"/>
                      </a:lnTo>
                      <a:lnTo>
                        <a:pt x="489636" y="517050"/>
                      </a:lnTo>
                      <a:cubicBezTo>
                        <a:pt x="496487" y="517050"/>
                        <a:pt x="502047" y="511499"/>
                        <a:pt x="502047" y="504659"/>
                      </a:cubicBezTo>
                      <a:cubicBezTo>
                        <a:pt x="502047" y="497721"/>
                        <a:pt x="496487" y="492170"/>
                        <a:pt x="489636" y="492170"/>
                      </a:cubicBezTo>
                      <a:lnTo>
                        <a:pt x="448134" y="492170"/>
                      </a:lnTo>
                      <a:lnTo>
                        <a:pt x="423213" y="492170"/>
                      </a:lnTo>
                      <a:close/>
                      <a:moveTo>
                        <a:pt x="436518" y="389874"/>
                      </a:moveTo>
                      <a:cubicBezTo>
                        <a:pt x="495891" y="389874"/>
                        <a:pt x="544045" y="437949"/>
                        <a:pt x="544045" y="497225"/>
                      </a:cubicBezTo>
                      <a:cubicBezTo>
                        <a:pt x="544045" y="556600"/>
                        <a:pt x="495891" y="604675"/>
                        <a:pt x="436518" y="604675"/>
                      </a:cubicBezTo>
                      <a:cubicBezTo>
                        <a:pt x="377045" y="604675"/>
                        <a:pt x="328891" y="556600"/>
                        <a:pt x="328891" y="497225"/>
                      </a:cubicBezTo>
                      <a:cubicBezTo>
                        <a:pt x="328891" y="437949"/>
                        <a:pt x="377045" y="389874"/>
                        <a:pt x="436518" y="389874"/>
                      </a:cubicBezTo>
                      <a:close/>
                      <a:moveTo>
                        <a:pt x="369993" y="284379"/>
                      </a:moveTo>
                      <a:cubicBezTo>
                        <a:pt x="382898" y="291418"/>
                        <a:pt x="396299" y="301629"/>
                        <a:pt x="403645" y="310948"/>
                      </a:cubicBezTo>
                      <a:cubicBezTo>
                        <a:pt x="417344" y="328396"/>
                        <a:pt x="427966" y="346638"/>
                        <a:pt x="436503" y="364780"/>
                      </a:cubicBezTo>
                      <a:cubicBezTo>
                        <a:pt x="364930" y="366763"/>
                        <a:pt x="307354" y="425353"/>
                        <a:pt x="307354" y="497327"/>
                      </a:cubicBezTo>
                      <a:cubicBezTo>
                        <a:pt x="307354" y="521914"/>
                        <a:pt x="314204" y="544914"/>
                        <a:pt x="325918" y="564741"/>
                      </a:cubicBezTo>
                      <a:cubicBezTo>
                        <a:pt x="296832" y="568608"/>
                        <a:pt x="262485" y="571086"/>
                        <a:pt x="221586" y="571086"/>
                      </a:cubicBezTo>
                      <a:cubicBezTo>
                        <a:pt x="103556" y="571086"/>
                        <a:pt x="46874" y="547590"/>
                        <a:pt x="20667" y="529250"/>
                      </a:cubicBezTo>
                      <a:cubicBezTo>
                        <a:pt x="6769" y="519634"/>
                        <a:pt x="-1073" y="494353"/>
                        <a:pt x="118" y="477797"/>
                      </a:cubicBezTo>
                      <a:cubicBezTo>
                        <a:pt x="5776" y="399379"/>
                        <a:pt x="41315" y="341185"/>
                        <a:pt x="64345" y="311245"/>
                      </a:cubicBezTo>
                      <a:cubicBezTo>
                        <a:pt x="71492" y="301926"/>
                        <a:pt x="84496" y="291616"/>
                        <a:pt x="97203" y="284478"/>
                      </a:cubicBezTo>
                      <a:cubicBezTo>
                        <a:pt x="130656" y="321952"/>
                        <a:pt x="179298" y="345745"/>
                        <a:pt x="233499" y="345745"/>
                      </a:cubicBezTo>
                      <a:cubicBezTo>
                        <a:pt x="287798" y="345745"/>
                        <a:pt x="336440" y="321952"/>
                        <a:pt x="369993" y="284379"/>
                      </a:cubicBezTo>
                      <a:close/>
                      <a:moveTo>
                        <a:pt x="233472" y="0"/>
                      </a:moveTo>
                      <a:cubicBezTo>
                        <a:pt x="322220" y="0"/>
                        <a:pt x="394093" y="71870"/>
                        <a:pt x="394093" y="160494"/>
                      </a:cubicBezTo>
                      <a:cubicBezTo>
                        <a:pt x="394093" y="248919"/>
                        <a:pt x="322121" y="320790"/>
                        <a:pt x="233472" y="320790"/>
                      </a:cubicBezTo>
                      <a:cubicBezTo>
                        <a:pt x="144723" y="320790"/>
                        <a:pt x="72950" y="248919"/>
                        <a:pt x="72950" y="160494"/>
                      </a:cubicBezTo>
                      <a:cubicBezTo>
                        <a:pt x="72950" y="71870"/>
                        <a:pt x="144723" y="0"/>
                        <a:pt x="233472"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4" name="íṡļíḑê"/>
              <p:cNvGrpSpPr/>
              <p:nvPr/>
            </p:nvGrpSpPr>
            <p:grpSpPr>
              <a:xfrm>
                <a:off x="5846155" y="3415193"/>
                <a:ext cx="499690" cy="499690"/>
                <a:chOff x="5846155" y="2131911"/>
                <a:chExt cx="499690" cy="499690"/>
              </a:xfrm>
            </p:grpSpPr>
            <p:sp>
              <p:nvSpPr>
                <p:cNvPr id="15" name="iśļiḑê"/>
                <p:cNvSpPr/>
                <p:nvPr/>
              </p:nvSpPr>
              <p:spPr>
                <a:xfrm>
                  <a:off x="5846155" y="2131911"/>
                  <a:ext cx="499690" cy="499690"/>
                </a:xfrm>
                <a:prstGeom prst="ellipse">
                  <a:avLst/>
                </a:prstGeom>
                <a:solidFill>
                  <a:srgbClr val="26A09D"/>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6" name="íṡļîdè"/>
                <p:cNvSpPr/>
                <p:nvPr/>
              </p:nvSpPr>
              <p:spPr bwMode="auto">
                <a:xfrm>
                  <a:off x="5994367" y="2309667"/>
                  <a:ext cx="194881" cy="132837"/>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17" name="íşļïďé"/>
              <p:cNvGrpSpPr/>
              <p:nvPr/>
            </p:nvGrpSpPr>
            <p:grpSpPr>
              <a:xfrm>
                <a:off x="3566261" y="3545077"/>
                <a:ext cx="499690" cy="499690"/>
                <a:chOff x="5846155" y="2131911"/>
                <a:chExt cx="499690" cy="499690"/>
              </a:xfrm>
            </p:grpSpPr>
            <p:sp>
              <p:nvSpPr>
                <p:cNvPr id="18" name="îSľídé"/>
                <p:cNvSpPr/>
                <p:nvPr/>
              </p:nvSpPr>
              <p:spPr>
                <a:xfrm>
                  <a:off x="5846155" y="2131911"/>
                  <a:ext cx="499690" cy="499690"/>
                </a:xfrm>
                <a:prstGeom prst="ellipse">
                  <a:avLst/>
                </a:prstGeom>
                <a:solidFill>
                  <a:srgbClr val="FFD966"/>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9" name="ïṥ1íḓé"/>
                <p:cNvSpPr/>
                <p:nvPr/>
              </p:nvSpPr>
              <p:spPr bwMode="auto">
                <a:xfrm>
                  <a:off x="6009456" y="2278646"/>
                  <a:ext cx="164702" cy="194881"/>
                </a:xfrm>
                <a:custGeom>
                  <a:avLst/>
                  <a:gdLst>
                    <a:gd name="connsiteX0" fmla="*/ 273977 w 511932"/>
                    <a:gd name="connsiteY0" fmla="*/ 506345 h 605734"/>
                    <a:gd name="connsiteX1" fmla="*/ 229653 w 511932"/>
                    <a:gd name="connsiteY1" fmla="*/ 550103 h 605734"/>
                    <a:gd name="connsiteX2" fmla="*/ 219973 w 511932"/>
                    <a:gd name="connsiteY2" fmla="*/ 602342 h 605734"/>
                    <a:gd name="connsiteX3" fmla="*/ 222690 w 511932"/>
                    <a:gd name="connsiteY3" fmla="*/ 605564 h 605734"/>
                    <a:gd name="connsiteX4" fmla="*/ 281619 w 511932"/>
                    <a:gd name="connsiteY4" fmla="*/ 547220 h 605734"/>
                    <a:gd name="connsiteX5" fmla="*/ 127589 w 511932"/>
                    <a:gd name="connsiteY5" fmla="*/ 335892 h 605734"/>
                    <a:gd name="connsiteX6" fmla="*/ 139986 w 511932"/>
                    <a:gd name="connsiteY6" fmla="*/ 335892 h 605734"/>
                    <a:gd name="connsiteX7" fmla="*/ 140665 w 511932"/>
                    <a:gd name="connsiteY7" fmla="*/ 338775 h 605734"/>
                    <a:gd name="connsiteX8" fmla="*/ 159006 w 511932"/>
                    <a:gd name="connsiteY8" fmla="*/ 367608 h 605734"/>
                    <a:gd name="connsiteX9" fmla="*/ 183121 w 511932"/>
                    <a:gd name="connsiteY9" fmla="*/ 405600 h 605734"/>
                    <a:gd name="connsiteX10" fmla="*/ 188725 w 511932"/>
                    <a:gd name="connsiteY10" fmla="*/ 414589 h 605734"/>
                    <a:gd name="connsiteX11" fmla="*/ 195178 w 511932"/>
                    <a:gd name="connsiteY11" fmla="*/ 418151 h 605734"/>
                    <a:gd name="connsiteX12" fmla="*/ 201632 w 511932"/>
                    <a:gd name="connsiteY12" fmla="*/ 414589 h 605734"/>
                    <a:gd name="connsiteX13" fmla="*/ 225747 w 511932"/>
                    <a:gd name="connsiteY13" fmla="*/ 376597 h 605734"/>
                    <a:gd name="connsiteX14" fmla="*/ 219973 w 511932"/>
                    <a:gd name="connsiteY14" fmla="*/ 402377 h 605734"/>
                    <a:gd name="connsiteX15" fmla="*/ 248333 w 511932"/>
                    <a:gd name="connsiteY15" fmla="*/ 450715 h 605734"/>
                    <a:gd name="connsiteX16" fmla="*/ 237295 w 511932"/>
                    <a:gd name="connsiteY16" fmla="*/ 509737 h 605734"/>
                    <a:gd name="connsiteX17" fmla="*/ 268712 w 511932"/>
                    <a:gd name="connsiteY17" fmla="*/ 478700 h 605734"/>
                    <a:gd name="connsiteX18" fmla="*/ 263618 w 511932"/>
                    <a:gd name="connsiteY18" fmla="*/ 450715 h 605734"/>
                    <a:gd name="connsiteX19" fmla="*/ 291978 w 511932"/>
                    <a:gd name="connsiteY19" fmla="*/ 402377 h 605734"/>
                    <a:gd name="connsiteX20" fmla="*/ 286544 w 511932"/>
                    <a:gd name="connsiteY20" fmla="*/ 378802 h 605734"/>
                    <a:gd name="connsiteX21" fmla="*/ 309130 w 511932"/>
                    <a:gd name="connsiteY21" fmla="*/ 414589 h 605734"/>
                    <a:gd name="connsiteX22" fmla="*/ 315584 w 511932"/>
                    <a:gd name="connsiteY22" fmla="*/ 418151 h 605734"/>
                    <a:gd name="connsiteX23" fmla="*/ 322037 w 511932"/>
                    <a:gd name="connsiteY23" fmla="*/ 414589 h 605734"/>
                    <a:gd name="connsiteX24" fmla="*/ 326962 w 511932"/>
                    <a:gd name="connsiteY24" fmla="*/ 406787 h 605734"/>
                    <a:gd name="connsiteX25" fmla="*/ 360927 w 511932"/>
                    <a:gd name="connsiteY25" fmla="*/ 353361 h 605734"/>
                    <a:gd name="connsiteX26" fmla="*/ 370097 w 511932"/>
                    <a:gd name="connsiteY26" fmla="*/ 338775 h 605734"/>
                    <a:gd name="connsiteX27" fmla="*/ 370946 w 511932"/>
                    <a:gd name="connsiteY27" fmla="*/ 335892 h 605734"/>
                    <a:gd name="connsiteX28" fmla="*/ 384362 w 511932"/>
                    <a:gd name="connsiteY28" fmla="*/ 335892 h 605734"/>
                    <a:gd name="connsiteX29" fmla="*/ 397948 w 511932"/>
                    <a:gd name="connsiteY29" fmla="*/ 337249 h 605734"/>
                    <a:gd name="connsiteX30" fmla="*/ 420705 w 511932"/>
                    <a:gd name="connsiteY30" fmla="*/ 351665 h 605734"/>
                    <a:gd name="connsiteX31" fmla="*/ 425120 w 511932"/>
                    <a:gd name="connsiteY31" fmla="*/ 356584 h 605734"/>
                    <a:gd name="connsiteX32" fmla="*/ 432423 w 511932"/>
                    <a:gd name="connsiteY32" fmla="*/ 370152 h 605734"/>
                    <a:gd name="connsiteX33" fmla="*/ 510542 w 511932"/>
                    <a:gd name="connsiteY33" fmla="*/ 583177 h 605734"/>
                    <a:gd name="connsiteX34" fmla="*/ 494748 w 511932"/>
                    <a:gd name="connsiteY34" fmla="*/ 605734 h 605734"/>
                    <a:gd name="connsiteX35" fmla="*/ 425460 w 511932"/>
                    <a:gd name="connsiteY35" fmla="*/ 605734 h 605734"/>
                    <a:gd name="connsiteX36" fmla="*/ 407628 w 511932"/>
                    <a:gd name="connsiteY36" fmla="*/ 605734 h 605734"/>
                    <a:gd name="connsiteX37" fmla="*/ 318980 w 511932"/>
                    <a:gd name="connsiteY37" fmla="*/ 605734 h 605734"/>
                    <a:gd name="connsiteX38" fmla="*/ 315584 w 511932"/>
                    <a:gd name="connsiteY38" fmla="*/ 605734 h 605734"/>
                    <a:gd name="connsiteX39" fmla="*/ 289091 w 511932"/>
                    <a:gd name="connsiteY39" fmla="*/ 605734 h 605734"/>
                    <a:gd name="connsiteX40" fmla="*/ 291978 w 511932"/>
                    <a:gd name="connsiteY40" fmla="*/ 602342 h 605734"/>
                    <a:gd name="connsiteX41" fmla="*/ 286883 w 511932"/>
                    <a:gd name="connsiteY41" fmla="*/ 574866 h 605734"/>
                    <a:gd name="connsiteX42" fmla="*/ 255636 w 511932"/>
                    <a:gd name="connsiteY42" fmla="*/ 605734 h 605734"/>
                    <a:gd name="connsiteX43" fmla="*/ 198066 w 511932"/>
                    <a:gd name="connsiteY43" fmla="*/ 605734 h 605734"/>
                    <a:gd name="connsiteX44" fmla="*/ 191103 w 511932"/>
                    <a:gd name="connsiteY44" fmla="*/ 605734 h 605734"/>
                    <a:gd name="connsiteX45" fmla="*/ 124532 w 511932"/>
                    <a:gd name="connsiteY45" fmla="*/ 605734 h 605734"/>
                    <a:gd name="connsiteX46" fmla="*/ 89888 w 511932"/>
                    <a:gd name="connsiteY46" fmla="*/ 605734 h 605734"/>
                    <a:gd name="connsiteX47" fmla="*/ 17033 w 511932"/>
                    <a:gd name="connsiteY47" fmla="*/ 605734 h 605734"/>
                    <a:gd name="connsiteX48" fmla="*/ 1409 w 511932"/>
                    <a:gd name="connsiteY48" fmla="*/ 583177 h 605734"/>
                    <a:gd name="connsiteX49" fmla="*/ 79358 w 511932"/>
                    <a:gd name="connsiteY49" fmla="*/ 370152 h 605734"/>
                    <a:gd name="connsiteX50" fmla="*/ 87001 w 511932"/>
                    <a:gd name="connsiteY50" fmla="*/ 356245 h 605734"/>
                    <a:gd name="connsiteX51" fmla="*/ 91076 w 511932"/>
                    <a:gd name="connsiteY51" fmla="*/ 351665 h 605734"/>
                    <a:gd name="connsiteX52" fmla="*/ 113833 w 511932"/>
                    <a:gd name="connsiteY52" fmla="*/ 337249 h 605734"/>
                    <a:gd name="connsiteX53" fmla="*/ 340869 w 511932"/>
                    <a:gd name="connsiteY53" fmla="*/ 299127 h 605734"/>
                    <a:gd name="connsiteX54" fmla="*/ 363623 w 511932"/>
                    <a:gd name="connsiteY54" fmla="*/ 331856 h 605734"/>
                    <a:gd name="connsiteX55" fmla="*/ 315568 w 511932"/>
                    <a:gd name="connsiteY55" fmla="*/ 407657 h 605734"/>
                    <a:gd name="connsiteX56" fmla="*/ 267513 w 511932"/>
                    <a:gd name="connsiteY56" fmla="*/ 331856 h 605734"/>
                    <a:gd name="connsiteX57" fmla="*/ 169177 w 511932"/>
                    <a:gd name="connsiteY57" fmla="*/ 299127 h 605734"/>
                    <a:gd name="connsiteX58" fmla="*/ 242533 w 511932"/>
                    <a:gd name="connsiteY58" fmla="*/ 331856 h 605734"/>
                    <a:gd name="connsiteX59" fmla="*/ 194478 w 511932"/>
                    <a:gd name="connsiteY59" fmla="*/ 407657 h 605734"/>
                    <a:gd name="connsiteX60" fmla="*/ 146423 w 511932"/>
                    <a:gd name="connsiteY60" fmla="*/ 331856 h 605734"/>
                    <a:gd name="connsiteX61" fmla="*/ 170050 w 511932"/>
                    <a:gd name="connsiteY61" fmla="*/ 64429 h 605734"/>
                    <a:gd name="connsiteX62" fmla="*/ 188220 w 511932"/>
                    <a:gd name="connsiteY62" fmla="*/ 70024 h 605734"/>
                    <a:gd name="connsiteX63" fmla="*/ 352421 w 511932"/>
                    <a:gd name="connsiteY63" fmla="*/ 99697 h 605734"/>
                    <a:gd name="connsiteX64" fmla="*/ 373647 w 511932"/>
                    <a:gd name="connsiteY64" fmla="*/ 212283 h 605734"/>
                    <a:gd name="connsiteX65" fmla="*/ 373817 w 511932"/>
                    <a:gd name="connsiteY65" fmla="*/ 221608 h 605734"/>
                    <a:gd name="connsiteX66" fmla="*/ 382137 w 511932"/>
                    <a:gd name="connsiteY66" fmla="*/ 217709 h 605734"/>
                    <a:gd name="connsiteX67" fmla="*/ 388250 w 511932"/>
                    <a:gd name="connsiteY67" fmla="*/ 213978 h 605734"/>
                    <a:gd name="connsiteX68" fmla="*/ 259028 w 511932"/>
                    <a:gd name="connsiteY68" fmla="*/ 301470 h 605734"/>
                    <a:gd name="connsiteX69" fmla="*/ 259028 w 511932"/>
                    <a:gd name="connsiteY69" fmla="*/ 301809 h 605734"/>
                    <a:gd name="connsiteX70" fmla="*/ 254953 w 511932"/>
                    <a:gd name="connsiteY70" fmla="*/ 301639 h 605734"/>
                    <a:gd name="connsiteX71" fmla="*/ 251047 w 511932"/>
                    <a:gd name="connsiteY71" fmla="*/ 301809 h 605734"/>
                    <a:gd name="connsiteX72" fmla="*/ 251047 w 511932"/>
                    <a:gd name="connsiteY72" fmla="*/ 301470 h 605734"/>
                    <a:gd name="connsiteX73" fmla="*/ 120807 w 511932"/>
                    <a:gd name="connsiteY73" fmla="*/ 212113 h 605734"/>
                    <a:gd name="connsiteX74" fmla="*/ 144410 w 511932"/>
                    <a:gd name="connsiteY74" fmla="*/ 221778 h 605734"/>
                    <a:gd name="connsiteX75" fmla="*/ 146278 w 511932"/>
                    <a:gd name="connsiteY75" fmla="*/ 221608 h 605734"/>
                    <a:gd name="connsiteX76" fmla="*/ 152221 w 511932"/>
                    <a:gd name="connsiteY76" fmla="*/ 221269 h 605734"/>
                    <a:gd name="connsiteX77" fmla="*/ 151881 w 511932"/>
                    <a:gd name="connsiteY77" fmla="*/ 215335 h 605734"/>
                    <a:gd name="connsiteX78" fmla="*/ 170050 w 511932"/>
                    <a:gd name="connsiteY78" fmla="*/ 64429 h 605734"/>
                    <a:gd name="connsiteX79" fmla="*/ 251031 w 511932"/>
                    <a:gd name="connsiteY79" fmla="*/ 0 h 605734"/>
                    <a:gd name="connsiteX80" fmla="*/ 255107 w 511932"/>
                    <a:gd name="connsiteY80" fmla="*/ 170 h 605734"/>
                    <a:gd name="connsiteX81" fmla="*/ 259014 w 511932"/>
                    <a:gd name="connsiteY81" fmla="*/ 0 h 605734"/>
                    <a:gd name="connsiteX82" fmla="*/ 259014 w 511932"/>
                    <a:gd name="connsiteY82" fmla="*/ 339 h 605734"/>
                    <a:gd name="connsiteX83" fmla="*/ 402363 w 511932"/>
                    <a:gd name="connsiteY83" fmla="*/ 150921 h 605734"/>
                    <a:gd name="connsiteX84" fmla="*/ 397607 w 511932"/>
                    <a:gd name="connsiteY84" fmla="*/ 187719 h 605734"/>
                    <a:gd name="connsiteX85" fmla="*/ 385378 w 511932"/>
                    <a:gd name="connsiteY85" fmla="*/ 201285 h 605734"/>
                    <a:gd name="connsiteX86" fmla="*/ 360921 w 511932"/>
                    <a:gd name="connsiteY86" fmla="*/ 90383 h 605734"/>
                    <a:gd name="connsiteX87" fmla="*/ 359053 w 511932"/>
                    <a:gd name="connsiteY87" fmla="*/ 87500 h 605734"/>
                    <a:gd name="connsiteX88" fmla="*/ 355825 w 511932"/>
                    <a:gd name="connsiteY88" fmla="*/ 87670 h 605734"/>
                    <a:gd name="connsiteX89" fmla="*/ 194812 w 511932"/>
                    <a:gd name="connsiteY89" fmla="*/ 60029 h 605734"/>
                    <a:gd name="connsiteX90" fmla="*/ 167128 w 511932"/>
                    <a:gd name="connsiteY90" fmla="*/ 52738 h 605734"/>
                    <a:gd name="connsiteX91" fmla="*/ 139613 w 511932"/>
                    <a:gd name="connsiteY91" fmla="*/ 209085 h 605734"/>
                    <a:gd name="connsiteX92" fmla="*/ 111419 w 511932"/>
                    <a:gd name="connsiteY92" fmla="*/ 183988 h 605734"/>
                    <a:gd name="connsiteX93" fmla="*/ 107682 w 511932"/>
                    <a:gd name="connsiteY93" fmla="*/ 150921 h 605734"/>
                    <a:gd name="connsiteX94" fmla="*/ 251031 w 511932"/>
                    <a:gd name="connsiteY94" fmla="*/ 339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11932" h="605734">
                      <a:moveTo>
                        <a:pt x="273977" y="506345"/>
                      </a:moveTo>
                      <a:lnTo>
                        <a:pt x="229653" y="550103"/>
                      </a:lnTo>
                      <a:lnTo>
                        <a:pt x="219973" y="602342"/>
                      </a:lnTo>
                      <a:lnTo>
                        <a:pt x="222690" y="605564"/>
                      </a:lnTo>
                      <a:lnTo>
                        <a:pt x="281619" y="547220"/>
                      </a:lnTo>
                      <a:close/>
                      <a:moveTo>
                        <a:pt x="127589" y="335892"/>
                      </a:moveTo>
                      <a:lnTo>
                        <a:pt x="139986" y="335892"/>
                      </a:lnTo>
                      <a:cubicBezTo>
                        <a:pt x="140156" y="336910"/>
                        <a:pt x="140156" y="337927"/>
                        <a:pt x="140665" y="338775"/>
                      </a:cubicBezTo>
                      <a:lnTo>
                        <a:pt x="159006" y="367608"/>
                      </a:lnTo>
                      <a:lnTo>
                        <a:pt x="183121" y="405600"/>
                      </a:lnTo>
                      <a:lnTo>
                        <a:pt x="188725" y="414589"/>
                      </a:lnTo>
                      <a:cubicBezTo>
                        <a:pt x="190084" y="416794"/>
                        <a:pt x="192631" y="418151"/>
                        <a:pt x="195178" y="418151"/>
                      </a:cubicBezTo>
                      <a:cubicBezTo>
                        <a:pt x="197726" y="418151"/>
                        <a:pt x="200273" y="416794"/>
                        <a:pt x="201632" y="414589"/>
                      </a:cubicBezTo>
                      <a:lnTo>
                        <a:pt x="225747" y="376597"/>
                      </a:lnTo>
                      <a:lnTo>
                        <a:pt x="219973" y="402377"/>
                      </a:lnTo>
                      <a:lnTo>
                        <a:pt x="248333" y="450715"/>
                      </a:lnTo>
                      <a:lnTo>
                        <a:pt x="237295" y="509737"/>
                      </a:lnTo>
                      <a:lnTo>
                        <a:pt x="268712" y="478700"/>
                      </a:lnTo>
                      <a:lnTo>
                        <a:pt x="263618" y="450715"/>
                      </a:lnTo>
                      <a:lnTo>
                        <a:pt x="291978" y="402377"/>
                      </a:lnTo>
                      <a:lnTo>
                        <a:pt x="286544" y="378802"/>
                      </a:lnTo>
                      <a:lnTo>
                        <a:pt x="309130" y="414589"/>
                      </a:lnTo>
                      <a:cubicBezTo>
                        <a:pt x="310659" y="416794"/>
                        <a:pt x="313036" y="418151"/>
                        <a:pt x="315584" y="418151"/>
                      </a:cubicBezTo>
                      <a:cubicBezTo>
                        <a:pt x="318131" y="418151"/>
                        <a:pt x="320678" y="416794"/>
                        <a:pt x="322037" y="414589"/>
                      </a:cubicBezTo>
                      <a:lnTo>
                        <a:pt x="326962" y="406787"/>
                      </a:lnTo>
                      <a:lnTo>
                        <a:pt x="360927" y="353361"/>
                      </a:lnTo>
                      <a:lnTo>
                        <a:pt x="370097" y="338775"/>
                      </a:lnTo>
                      <a:cubicBezTo>
                        <a:pt x="370607" y="337927"/>
                        <a:pt x="370777" y="336910"/>
                        <a:pt x="370946" y="335892"/>
                      </a:cubicBezTo>
                      <a:lnTo>
                        <a:pt x="384362" y="335892"/>
                      </a:lnTo>
                      <a:lnTo>
                        <a:pt x="397948" y="337249"/>
                      </a:lnTo>
                      <a:cubicBezTo>
                        <a:pt x="406779" y="339454"/>
                        <a:pt x="414591" y="344542"/>
                        <a:pt x="420705" y="351665"/>
                      </a:cubicBezTo>
                      <a:cubicBezTo>
                        <a:pt x="420705" y="351665"/>
                        <a:pt x="423762" y="354718"/>
                        <a:pt x="425120" y="356584"/>
                      </a:cubicBezTo>
                      <a:cubicBezTo>
                        <a:pt x="428007" y="360824"/>
                        <a:pt x="430724" y="365234"/>
                        <a:pt x="432423" y="370152"/>
                      </a:cubicBezTo>
                      <a:lnTo>
                        <a:pt x="510542" y="583177"/>
                      </a:lnTo>
                      <a:cubicBezTo>
                        <a:pt x="515127" y="595558"/>
                        <a:pt x="507994" y="605734"/>
                        <a:pt x="494748" y="605734"/>
                      </a:cubicBezTo>
                      <a:lnTo>
                        <a:pt x="425460" y="605734"/>
                      </a:lnTo>
                      <a:lnTo>
                        <a:pt x="407628" y="605734"/>
                      </a:lnTo>
                      <a:lnTo>
                        <a:pt x="318980" y="605734"/>
                      </a:lnTo>
                      <a:lnTo>
                        <a:pt x="315584" y="605734"/>
                      </a:lnTo>
                      <a:lnTo>
                        <a:pt x="289091" y="605734"/>
                      </a:lnTo>
                      <a:lnTo>
                        <a:pt x="291978" y="602342"/>
                      </a:lnTo>
                      <a:lnTo>
                        <a:pt x="286883" y="574866"/>
                      </a:lnTo>
                      <a:lnTo>
                        <a:pt x="255636" y="605734"/>
                      </a:lnTo>
                      <a:lnTo>
                        <a:pt x="198066" y="605734"/>
                      </a:lnTo>
                      <a:lnTo>
                        <a:pt x="191103" y="605734"/>
                      </a:lnTo>
                      <a:lnTo>
                        <a:pt x="124532" y="605734"/>
                      </a:lnTo>
                      <a:lnTo>
                        <a:pt x="89888" y="605734"/>
                      </a:lnTo>
                      <a:lnTo>
                        <a:pt x="17033" y="605734"/>
                      </a:lnTo>
                      <a:cubicBezTo>
                        <a:pt x="3787" y="605734"/>
                        <a:pt x="-3176" y="595558"/>
                        <a:pt x="1409" y="583177"/>
                      </a:cubicBezTo>
                      <a:lnTo>
                        <a:pt x="79358" y="370152"/>
                      </a:lnTo>
                      <a:cubicBezTo>
                        <a:pt x="81227" y="365234"/>
                        <a:pt x="83774" y="360824"/>
                        <a:pt x="87001" y="356245"/>
                      </a:cubicBezTo>
                      <a:cubicBezTo>
                        <a:pt x="88189" y="354718"/>
                        <a:pt x="91076" y="351665"/>
                        <a:pt x="91076" y="351665"/>
                      </a:cubicBezTo>
                      <a:cubicBezTo>
                        <a:pt x="97360" y="344542"/>
                        <a:pt x="105172" y="339454"/>
                        <a:pt x="113833" y="337249"/>
                      </a:cubicBezTo>
                      <a:close/>
                      <a:moveTo>
                        <a:pt x="340869" y="299127"/>
                      </a:moveTo>
                      <a:lnTo>
                        <a:pt x="363623" y="331856"/>
                      </a:lnTo>
                      <a:lnTo>
                        <a:pt x="315568" y="407657"/>
                      </a:lnTo>
                      <a:lnTo>
                        <a:pt x="267513" y="331856"/>
                      </a:lnTo>
                      <a:close/>
                      <a:moveTo>
                        <a:pt x="169177" y="299127"/>
                      </a:moveTo>
                      <a:lnTo>
                        <a:pt x="242533" y="331856"/>
                      </a:lnTo>
                      <a:lnTo>
                        <a:pt x="194478" y="407657"/>
                      </a:lnTo>
                      <a:lnTo>
                        <a:pt x="146423" y="331856"/>
                      </a:lnTo>
                      <a:close/>
                      <a:moveTo>
                        <a:pt x="170050" y="64429"/>
                      </a:moveTo>
                      <a:cubicBezTo>
                        <a:pt x="177182" y="62733"/>
                        <a:pt x="180409" y="64768"/>
                        <a:pt x="188220" y="70024"/>
                      </a:cubicBezTo>
                      <a:cubicBezTo>
                        <a:pt x="205370" y="81215"/>
                        <a:pt x="237293" y="102070"/>
                        <a:pt x="352421" y="99697"/>
                      </a:cubicBezTo>
                      <a:cubicBezTo>
                        <a:pt x="357515" y="109192"/>
                        <a:pt x="372628" y="143612"/>
                        <a:pt x="373647" y="212283"/>
                      </a:cubicBezTo>
                      <a:lnTo>
                        <a:pt x="373817" y="221608"/>
                      </a:lnTo>
                      <a:lnTo>
                        <a:pt x="382137" y="217709"/>
                      </a:lnTo>
                      <a:cubicBezTo>
                        <a:pt x="382646" y="217369"/>
                        <a:pt x="385024" y="216352"/>
                        <a:pt x="388250" y="213978"/>
                      </a:cubicBezTo>
                      <a:cubicBezTo>
                        <a:pt x="365496" y="263489"/>
                        <a:pt x="316592" y="298587"/>
                        <a:pt x="259028" y="301470"/>
                      </a:cubicBezTo>
                      <a:lnTo>
                        <a:pt x="259028" y="301809"/>
                      </a:lnTo>
                      <a:cubicBezTo>
                        <a:pt x="257670" y="301809"/>
                        <a:pt x="256311" y="301639"/>
                        <a:pt x="254953" y="301639"/>
                      </a:cubicBezTo>
                      <a:cubicBezTo>
                        <a:pt x="253764" y="301639"/>
                        <a:pt x="252406" y="301809"/>
                        <a:pt x="251047" y="301809"/>
                      </a:cubicBezTo>
                      <a:lnTo>
                        <a:pt x="251047" y="301470"/>
                      </a:lnTo>
                      <a:cubicBezTo>
                        <a:pt x="192804" y="298418"/>
                        <a:pt x="143391" y="262641"/>
                        <a:pt x="120807" y="212113"/>
                      </a:cubicBezTo>
                      <a:cubicBezTo>
                        <a:pt x="128109" y="217878"/>
                        <a:pt x="136089" y="221778"/>
                        <a:pt x="144410" y="221778"/>
                      </a:cubicBezTo>
                      <a:cubicBezTo>
                        <a:pt x="145089" y="221778"/>
                        <a:pt x="145599" y="221778"/>
                        <a:pt x="146278" y="221608"/>
                      </a:cubicBezTo>
                      <a:lnTo>
                        <a:pt x="152221" y="221269"/>
                      </a:lnTo>
                      <a:lnTo>
                        <a:pt x="151881" y="215335"/>
                      </a:lnTo>
                      <a:cubicBezTo>
                        <a:pt x="148485" y="145647"/>
                        <a:pt x="154428" y="68159"/>
                        <a:pt x="170050" y="64429"/>
                      </a:cubicBezTo>
                      <a:close/>
                      <a:moveTo>
                        <a:pt x="251031" y="0"/>
                      </a:moveTo>
                      <a:cubicBezTo>
                        <a:pt x="252390" y="0"/>
                        <a:pt x="253749" y="170"/>
                        <a:pt x="255107" y="170"/>
                      </a:cubicBezTo>
                      <a:cubicBezTo>
                        <a:pt x="256466" y="170"/>
                        <a:pt x="257655" y="0"/>
                        <a:pt x="259014" y="0"/>
                      </a:cubicBezTo>
                      <a:lnTo>
                        <a:pt x="259014" y="339"/>
                      </a:lnTo>
                      <a:cubicBezTo>
                        <a:pt x="338841" y="4579"/>
                        <a:pt x="402363" y="70204"/>
                        <a:pt x="402363" y="150921"/>
                      </a:cubicBezTo>
                      <a:cubicBezTo>
                        <a:pt x="402363" y="163639"/>
                        <a:pt x="400665" y="175848"/>
                        <a:pt x="397607" y="187719"/>
                      </a:cubicBezTo>
                      <a:cubicBezTo>
                        <a:pt x="393701" y="193823"/>
                        <a:pt x="389115" y="198232"/>
                        <a:pt x="385378" y="201285"/>
                      </a:cubicBezTo>
                      <a:cubicBezTo>
                        <a:pt x="382491" y="123450"/>
                        <a:pt x="361770" y="91740"/>
                        <a:pt x="360921" y="90383"/>
                      </a:cubicBezTo>
                      <a:lnTo>
                        <a:pt x="359053" y="87500"/>
                      </a:lnTo>
                      <a:lnTo>
                        <a:pt x="355825" y="87670"/>
                      </a:lnTo>
                      <a:cubicBezTo>
                        <a:pt x="241350" y="90553"/>
                        <a:pt x="211118" y="70543"/>
                        <a:pt x="194812" y="60029"/>
                      </a:cubicBezTo>
                      <a:cubicBezTo>
                        <a:pt x="186150" y="54264"/>
                        <a:pt x="179357" y="49855"/>
                        <a:pt x="167128" y="52738"/>
                      </a:cubicBezTo>
                      <a:cubicBezTo>
                        <a:pt x="136725" y="60029"/>
                        <a:pt x="137914" y="166522"/>
                        <a:pt x="139613" y="209085"/>
                      </a:cubicBezTo>
                      <a:cubicBezTo>
                        <a:pt x="129762" y="206372"/>
                        <a:pt x="119741" y="195689"/>
                        <a:pt x="111419" y="183988"/>
                      </a:cubicBezTo>
                      <a:cubicBezTo>
                        <a:pt x="109041" y="173305"/>
                        <a:pt x="107682" y="162283"/>
                        <a:pt x="107682" y="150921"/>
                      </a:cubicBezTo>
                      <a:cubicBezTo>
                        <a:pt x="107682" y="70204"/>
                        <a:pt x="171204" y="4409"/>
                        <a:pt x="251031" y="339"/>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20" name="ïšlïḑê"/>
              <p:cNvGrpSpPr/>
              <p:nvPr/>
            </p:nvGrpSpPr>
            <p:grpSpPr>
              <a:xfrm>
                <a:off x="8126050" y="3545077"/>
                <a:ext cx="499690" cy="499690"/>
                <a:chOff x="5846155" y="2131911"/>
                <a:chExt cx="499690" cy="499690"/>
              </a:xfrm>
            </p:grpSpPr>
            <p:sp>
              <p:nvSpPr>
                <p:cNvPr id="21" name="îšļïḋé"/>
                <p:cNvSpPr/>
                <p:nvPr/>
              </p:nvSpPr>
              <p:spPr>
                <a:xfrm>
                  <a:off x="5846155" y="2131911"/>
                  <a:ext cx="499690" cy="499690"/>
                </a:xfrm>
                <a:prstGeom prst="ellipse">
                  <a:avLst/>
                </a:prstGeom>
                <a:solidFill>
                  <a:srgbClr val="FFD966"/>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2" name="îṡḷîďe"/>
                <p:cNvSpPr/>
                <p:nvPr/>
              </p:nvSpPr>
              <p:spPr bwMode="auto">
                <a:xfrm>
                  <a:off x="5994367" y="2281819"/>
                  <a:ext cx="194881" cy="188534"/>
                </a:xfrm>
                <a:custGeom>
                  <a:avLst/>
                  <a:gdLst>
                    <a:gd name="connsiteX0" fmla="*/ 453585 w 600029"/>
                    <a:gd name="connsiteY0" fmla="*/ 282542 h 580488"/>
                    <a:gd name="connsiteX1" fmla="*/ 549682 w 600029"/>
                    <a:gd name="connsiteY1" fmla="*/ 282542 h 580488"/>
                    <a:gd name="connsiteX2" fmla="*/ 549682 w 600029"/>
                    <a:gd name="connsiteY2" fmla="*/ 318406 h 580488"/>
                    <a:gd name="connsiteX3" fmla="*/ 453585 w 600029"/>
                    <a:gd name="connsiteY3" fmla="*/ 318406 h 580488"/>
                    <a:gd name="connsiteX4" fmla="*/ 430645 w 600029"/>
                    <a:gd name="connsiteY4" fmla="*/ 219282 h 580488"/>
                    <a:gd name="connsiteX5" fmla="*/ 424903 w 600029"/>
                    <a:gd name="connsiteY5" fmla="*/ 223582 h 580488"/>
                    <a:gd name="connsiteX6" fmla="*/ 424903 w 600029"/>
                    <a:gd name="connsiteY6" fmla="*/ 227882 h 580488"/>
                    <a:gd name="connsiteX7" fmla="*/ 427774 w 600029"/>
                    <a:gd name="connsiteY7" fmla="*/ 232182 h 580488"/>
                    <a:gd name="connsiteX8" fmla="*/ 436387 w 600029"/>
                    <a:gd name="connsiteY8" fmla="*/ 229315 h 580488"/>
                    <a:gd name="connsiteX9" fmla="*/ 433516 w 600029"/>
                    <a:gd name="connsiteY9" fmla="*/ 220715 h 580488"/>
                    <a:gd name="connsiteX10" fmla="*/ 430645 w 600029"/>
                    <a:gd name="connsiteY10" fmla="*/ 219282 h 580488"/>
                    <a:gd name="connsiteX11" fmla="*/ 354564 w 600029"/>
                    <a:gd name="connsiteY11" fmla="*/ 219282 h 580488"/>
                    <a:gd name="connsiteX12" fmla="*/ 348822 w 600029"/>
                    <a:gd name="connsiteY12" fmla="*/ 222148 h 580488"/>
                    <a:gd name="connsiteX13" fmla="*/ 347387 w 600029"/>
                    <a:gd name="connsiteY13" fmla="*/ 226448 h 580488"/>
                    <a:gd name="connsiteX14" fmla="*/ 350258 w 600029"/>
                    <a:gd name="connsiteY14" fmla="*/ 230748 h 580488"/>
                    <a:gd name="connsiteX15" fmla="*/ 358871 w 600029"/>
                    <a:gd name="connsiteY15" fmla="*/ 227882 h 580488"/>
                    <a:gd name="connsiteX16" fmla="*/ 357435 w 600029"/>
                    <a:gd name="connsiteY16" fmla="*/ 219282 h 580488"/>
                    <a:gd name="connsiteX17" fmla="*/ 354564 w 600029"/>
                    <a:gd name="connsiteY17" fmla="*/ 219282 h 580488"/>
                    <a:gd name="connsiteX18" fmla="*/ 469403 w 600029"/>
                    <a:gd name="connsiteY18" fmla="*/ 199215 h 580488"/>
                    <a:gd name="connsiteX19" fmla="*/ 462225 w 600029"/>
                    <a:gd name="connsiteY19" fmla="*/ 204948 h 580488"/>
                    <a:gd name="connsiteX20" fmla="*/ 465096 w 600029"/>
                    <a:gd name="connsiteY20" fmla="*/ 209248 h 580488"/>
                    <a:gd name="connsiteX21" fmla="*/ 469403 w 600029"/>
                    <a:gd name="connsiteY21" fmla="*/ 212115 h 580488"/>
                    <a:gd name="connsiteX22" fmla="*/ 475145 w 600029"/>
                    <a:gd name="connsiteY22" fmla="*/ 204948 h 580488"/>
                    <a:gd name="connsiteX23" fmla="*/ 469403 w 600029"/>
                    <a:gd name="connsiteY23" fmla="*/ 199215 h 580488"/>
                    <a:gd name="connsiteX24" fmla="*/ 391887 w 600029"/>
                    <a:gd name="connsiteY24" fmla="*/ 197781 h 580488"/>
                    <a:gd name="connsiteX25" fmla="*/ 386145 w 600029"/>
                    <a:gd name="connsiteY25" fmla="*/ 204948 h 580488"/>
                    <a:gd name="connsiteX26" fmla="*/ 391887 w 600029"/>
                    <a:gd name="connsiteY26" fmla="*/ 210681 h 580488"/>
                    <a:gd name="connsiteX27" fmla="*/ 399064 w 600029"/>
                    <a:gd name="connsiteY27" fmla="*/ 204948 h 580488"/>
                    <a:gd name="connsiteX28" fmla="*/ 391887 w 600029"/>
                    <a:gd name="connsiteY28" fmla="*/ 197781 h 580488"/>
                    <a:gd name="connsiteX29" fmla="*/ 315806 w 600029"/>
                    <a:gd name="connsiteY29" fmla="*/ 197781 h 580488"/>
                    <a:gd name="connsiteX30" fmla="*/ 310064 w 600029"/>
                    <a:gd name="connsiteY30" fmla="*/ 200648 h 580488"/>
                    <a:gd name="connsiteX31" fmla="*/ 310064 w 600029"/>
                    <a:gd name="connsiteY31" fmla="*/ 206381 h 580488"/>
                    <a:gd name="connsiteX32" fmla="*/ 312935 w 600029"/>
                    <a:gd name="connsiteY32" fmla="*/ 209248 h 580488"/>
                    <a:gd name="connsiteX33" fmla="*/ 321548 w 600029"/>
                    <a:gd name="connsiteY33" fmla="*/ 207815 h 580488"/>
                    <a:gd name="connsiteX34" fmla="*/ 318677 w 600029"/>
                    <a:gd name="connsiteY34" fmla="*/ 199215 h 580488"/>
                    <a:gd name="connsiteX35" fmla="*/ 315806 w 600029"/>
                    <a:gd name="connsiteY35" fmla="*/ 197781 h 580488"/>
                    <a:gd name="connsiteX36" fmla="*/ 469403 w 600029"/>
                    <a:gd name="connsiteY36" fmla="*/ 156214 h 580488"/>
                    <a:gd name="connsiteX37" fmla="*/ 462225 w 600029"/>
                    <a:gd name="connsiteY37" fmla="*/ 161947 h 580488"/>
                    <a:gd name="connsiteX38" fmla="*/ 469403 w 600029"/>
                    <a:gd name="connsiteY38" fmla="*/ 169114 h 580488"/>
                    <a:gd name="connsiteX39" fmla="*/ 475145 w 600029"/>
                    <a:gd name="connsiteY39" fmla="*/ 161947 h 580488"/>
                    <a:gd name="connsiteX40" fmla="*/ 473709 w 600029"/>
                    <a:gd name="connsiteY40" fmla="*/ 157647 h 580488"/>
                    <a:gd name="connsiteX41" fmla="*/ 469403 w 600029"/>
                    <a:gd name="connsiteY41" fmla="*/ 156214 h 580488"/>
                    <a:gd name="connsiteX42" fmla="*/ 391887 w 600029"/>
                    <a:gd name="connsiteY42" fmla="*/ 154780 h 580488"/>
                    <a:gd name="connsiteX43" fmla="*/ 386145 w 600029"/>
                    <a:gd name="connsiteY43" fmla="*/ 160514 h 580488"/>
                    <a:gd name="connsiteX44" fmla="*/ 391887 w 600029"/>
                    <a:gd name="connsiteY44" fmla="*/ 167681 h 580488"/>
                    <a:gd name="connsiteX45" fmla="*/ 397629 w 600029"/>
                    <a:gd name="connsiteY45" fmla="*/ 160514 h 580488"/>
                    <a:gd name="connsiteX46" fmla="*/ 396193 w 600029"/>
                    <a:gd name="connsiteY46" fmla="*/ 156214 h 580488"/>
                    <a:gd name="connsiteX47" fmla="*/ 391887 w 600029"/>
                    <a:gd name="connsiteY47" fmla="*/ 154780 h 580488"/>
                    <a:gd name="connsiteX48" fmla="*/ 311500 w 600029"/>
                    <a:gd name="connsiteY48" fmla="*/ 154780 h 580488"/>
                    <a:gd name="connsiteX49" fmla="*/ 310064 w 600029"/>
                    <a:gd name="connsiteY49" fmla="*/ 163381 h 580488"/>
                    <a:gd name="connsiteX50" fmla="*/ 318677 w 600029"/>
                    <a:gd name="connsiteY50" fmla="*/ 166247 h 580488"/>
                    <a:gd name="connsiteX51" fmla="*/ 321548 w 600029"/>
                    <a:gd name="connsiteY51" fmla="*/ 161947 h 580488"/>
                    <a:gd name="connsiteX52" fmla="*/ 320113 w 600029"/>
                    <a:gd name="connsiteY52" fmla="*/ 157647 h 580488"/>
                    <a:gd name="connsiteX53" fmla="*/ 314371 w 600029"/>
                    <a:gd name="connsiteY53" fmla="*/ 154780 h 580488"/>
                    <a:gd name="connsiteX54" fmla="*/ 311500 w 600029"/>
                    <a:gd name="connsiteY54" fmla="*/ 154780 h 580488"/>
                    <a:gd name="connsiteX55" fmla="*/ 417725 w 600029"/>
                    <a:gd name="connsiteY55" fmla="*/ 147614 h 580488"/>
                    <a:gd name="connsiteX56" fmla="*/ 404806 w 600029"/>
                    <a:gd name="connsiteY56" fmla="*/ 156214 h 580488"/>
                    <a:gd name="connsiteX57" fmla="*/ 406241 w 600029"/>
                    <a:gd name="connsiteY57" fmla="*/ 160514 h 580488"/>
                    <a:gd name="connsiteX58" fmla="*/ 397629 w 600029"/>
                    <a:gd name="connsiteY58" fmla="*/ 173414 h 580488"/>
                    <a:gd name="connsiteX59" fmla="*/ 397629 w 600029"/>
                    <a:gd name="connsiteY59" fmla="*/ 192048 h 580488"/>
                    <a:gd name="connsiteX60" fmla="*/ 406241 w 600029"/>
                    <a:gd name="connsiteY60" fmla="*/ 204948 h 580488"/>
                    <a:gd name="connsiteX61" fmla="*/ 404806 w 600029"/>
                    <a:gd name="connsiteY61" fmla="*/ 209248 h 580488"/>
                    <a:gd name="connsiteX62" fmla="*/ 419161 w 600029"/>
                    <a:gd name="connsiteY62" fmla="*/ 217848 h 580488"/>
                    <a:gd name="connsiteX63" fmla="*/ 430645 w 600029"/>
                    <a:gd name="connsiteY63" fmla="*/ 212115 h 580488"/>
                    <a:gd name="connsiteX64" fmla="*/ 437822 w 600029"/>
                    <a:gd name="connsiteY64" fmla="*/ 213548 h 580488"/>
                    <a:gd name="connsiteX65" fmla="*/ 442129 w 600029"/>
                    <a:gd name="connsiteY65" fmla="*/ 217848 h 580488"/>
                    <a:gd name="connsiteX66" fmla="*/ 455048 w 600029"/>
                    <a:gd name="connsiteY66" fmla="*/ 209248 h 580488"/>
                    <a:gd name="connsiteX67" fmla="*/ 455048 w 600029"/>
                    <a:gd name="connsiteY67" fmla="*/ 204948 h 580488"/>
                    <a:gd name="connsiteX68" fmla="*/ 467967 w 600029"/>
                    <a:gd name="connsiteY68" fmla="*/ 192048 h 580488"/>
                    <a:gd name="connsiteX69" fmla="*/ 467967 w 600029"/>
                    <a:gd name="connsiteY69" fmla="*/ 176281 h 580488"/>
                    <a:gd name="connsiteX70" fmla="*/ 455048 w 600029"/>
                    <a:gd name="connsiteY70" fmla="*/ 161947 h 580488"/>
                    <a:gd name="connsiteX71" fmla="*/ 455048 w 600029"/>
                    <a:gd name="connsiteY71" fmla="*/ 160514 h 580488"/>
                    <a:gd name="connsiteX72" fmla="*/ 439258 w 600029"/>
                    <a:gd name="connsiteY72" fmla="*/ 150480 h 580488"/>
                    <a:gd name="connsiteX73" fmla="*/ 429209 w 600029"/>
                    <a:gd name="connsiteY73" fmla="*/ 154780 h 580488"/>
                    <a:gd name="connsiteX74" fmla="*/ 423467 w 600029"/>
                    <a:gd name="connsiteY74" fmla="*/ 153347 h 580488"/>
                    <a:gd name="connsiteX75" fmla="*/ 417725 w 600029"/>
                    <a:gd name="connsiteY75" fmla="*/ 147614 h 580488"/>
                    <a:gd name="connsiteX76" fmla="*/ 341645 w 600029"/>
                    <a:gd name="connsiteY76" fmla="*/ 147614 h 580488"/>
                    <a:gd name="connsiteX77" fmla="*/ 327290 w 600029"/>
                    <a:gd name="connsiteY77" fmla="*/ 154780 h 580488"/>
                    <a:gd name="connsiteX78" fmla="*/ 328725 w 600029"/>
                    <a:gd name="connsiteY78" fmla="*/ 163381 h 580488"/>
                    <a:gd name="connsiteX79" fmla="*/ 321548 w 600029"/>
                    <a:gd name="connsiteY79" fmla="*/ 171981 h 580488"/>
                    <a:gd name="connsiteX80" fmla="*/ 318677 w 600029"/>
                    <a:gd name="connsiteY80" fmla="*/ 173414 h 580488"/>
                    <a:gd name="connsiteX81" fmla="*/ 318677 w 600029"/>
                    <a:gd name="connsiteY81" fmla="*/ 190614 h 580488"/>
                    <a:gd name="connsiteX82" fmla="*/ 322983 w 600029"/>
                    <a:gd name="connsiteY82" fmla="*/ 192048 h 580488"/>
                    <a:gd name="connsiteX83" fmla="*/ 328725 w 600029"/>
                    <a:gd name="connsiteY83" fmla="*/ 209248 h 580488"/>
                    <a:gd name="connsiteX84" fmla="*/ 343080 w 600029"/>
                    <a:gd name="connsiteY84" fmla="*/ 216415 h 580488"/>
                    <a:gd name="connsiteX85" fmla="*/ 354564 w 600029"/>
                    <a:gd name="connsiteY85" fmla="*/ 210681 h 580488"/>
                    <a:gd name="connsiteX86" fmla="*/ 360306 w 600029"/>
                    <a:gd name="connsiteY86" fmla="*/ 213548 h 580488"/>
                    <a:gd name="connsiteX87" fmla="*/ 364612 w 600029"/>
                    <a:gd name="connsiteY87" fmla="*/ 216415 h 580488"/>
                    <a:gd name="connsiteX88" fmla="*/ 378967 w 600029"/>
                    <a:gd name="connsiteY88" fmla="*/ 207815 h 580488"/>
                    <a:gd name="connsiteX89" fmla="*/ 377532 w 600029"/>
                    <a:gd name="connsiteY89" fmla="*/ 203515 h 580488"/>
                    <a:gd name="connsiteX90" fmla="*/ 387580 w 600029"/>
                    <a:gd name="connsiteY90" fmla="*/ 190614 h 580488"/>
                    <a:gd name="connsiteX91" fmla="*/ 387580 w 600029"/>
                    <a:gd name="connsiteY91" fmla="*/ 173414 h 580488"/>
                    <a:gd name="connsiteX92" fmla="*/ 377532 w 600029"/>
                    <a:gd name="connsiteY92" fmla="*/ 160514 h 580488"/>
                    <a:gd name="connsiteX93" fmla="*/ 377532 w 600029"/>
                    <a:gd name="connsiteY93" fmla="*/ 159080 h 580488"/>
                    <a:gd name="connsiteX94" fmla="*/ 363177 w 600029"/>
                    <a:gd name="connsiteY94" fmla="*/ 149047 h 580488"/>
                    <a:gd name="connsiteX95" fmla="*/ 353129 w 600029"/>
                    <a:gd name="connsiteY95" fmla="*/ 153347 h 580488"/>
                    <a:gd name="connsiteX96" fmla="*/ 345951 w 600029"/>
                    <a:gd name="connsiteY96" fmla="*/ 151914 h 580488"/>
                    <a:gd name="connsiteX97" fmla="*/ 341645 w 600029"/>
                    <a:gd name="connsiteY97" fmla="*/ 147614 h 580488"/>
                    <a:gd name="connsiteX98" fmla="*/ 429209 w 600029"/>
                    <a:gd name="connsiteY98" fmla="*/ 134713 h 580488"/>
                    <a:gd name="connsiteX99" fmla="*/ 423467 w 600029"/>
                    <a:gd name="connsiteY99" fmla="*/ 137580 h 580488"/>
                    <a:gd name="connsiteX100" fmla="*/ 426338 w 600029"/>
                    <a:gd name="connsiteY100" fmla="*/ 146180 h 580488"/>
                    <a:gd name="connsiteX101" fmla="*/ 434951 w 600029"/>
                    <a:gd name="connsiteY101" fmla="*/ 144747 h 580488"/>
                    <a:gd name="connsiteX102" fmla="*/ 436387 w 600029"/>
                    <a:gd name="connsiteY102" fmla="*/ 139013 h 580488"/>
                    <a:gd name="connsiteX103" fmla="*/ 433516 w 600029"/>
                    <a:gd name="connsiteY103" fmla="*/ 136147 h 580488"/>
                    <a:gd name="connsiteX104" fmla="*/ 429209 w 600029"/>
                    <a:gd name="connsiteY104" fmla="*/ 134713 h 580488"/>
                    <a:gd name="connsiteX105" fmla="*/ 353129 w 600029"/>
                    <a:gd name="connsiteY105" fmla="*/ 133280 h 580488"/>
                    <a:gd name="connsiteX106" fmla="*/ 347387 w 600029"/>
                    <a:gd name="connsiteY106" fmla="*/ 136147 h 580488"/>
                    <a:gd name="connsiteX107" fmla="*/ 350258 w 600029"/>
                    <a:gd name="connsiteY107" fmla="*/ 144747 h 580488"/>
                    <a:gd name="connsiteX108" fmla="*/ 358871 w 600029"/>
                    <a:gd name="connsiteY108" fmla="*/ 143313 h 580488"/>
                    <a:gd name="connsiteX109" fmla="*/ 358871 w 600029"/>
                    <a:gd name="connsiteY109" fmla="*/ 137580 h 580488"/>
                    <a:gd name="connsiteX110" fmla="*/ 356000 w 600029"/>
                    <a:gd name="connsiteY110" fmla="*/ 134713 h 580488"/>
                    <a:gd name="connsiteX111" fmla="*/ 353129 w 600029"/>
                    <a:gd name="connsiteY111" fmla="*/ 133280 h 580488"/>
                    <a:gd name="connsiteX112" fmla="*/ 429209 w 600029"/>
                    <a:gd name="connsiteY112" fmla="*/ 90279 h 580488"/>
                    <a:gd name="connsiteX113" fmla="*/ 423467 w 600029"/>
                    <a:gd name="connsiteY113" fmla="*/ 97446 h 580488"/>
                    <a:gd name="connsiteX114" fmla="*/ 429209 w 600029"/>
                    <a:gd name="connsiteY114" fmla="*/ 103179 h 580488"/>
                    <a:gd name="connsiteX115" fmla="*/ 436387 w 600029"/>
                    <a:gd name="connsiteY115" fmla="*/ 97446 h 580488"/>
                    <a:gd name="connsiteX116" fmla="*/ 433516 w 600029"/>
                    <a:gd name="connsiteY116" fmla="*/ 93146 h 580488"/>
                    <a:gd name="connsiteX117" fmla="*/ 429209 w 600029"/>
                    <a:gd name="connsiteY117" fmla="*/ 90279 h 580488"/>
                    <a:gd name="connsiteX118" fmla="*/ 353129 w 600029"/>
                    <a:gd name="connsiteY118" fmla="*/ 90279 h 580488"/>
                    <a:gd name="connsiteX119" fmla="*/ 345951 w 600029"/>
                    <a:gd name="connsiteY119" fmla="*/ 96013 h 580488"/>
                    <a:gd name="connsiteX120" fmla="*/ 353129 w 600029"/>
                    <a:gd name="connsiteY120" fmla="*/ 103179 h 580488"/>
                    <a:gd name="connsiteX121" fmla="*/ 358871 w 600029"/>
                    <a:gd name="connsiteY121" fmla="*/ 96013 h 580488"/>
                    <a:gd name="connsiteX122" fmla="*/ 357435 w 600029"/>
                    <a:gd name="connsiteY122" fmla="*/ 91713 h 580488"/>
                    <a:gd name="connsiteX123" fmla="*/ 353129 w 600029"/>
                    <a:gd name="connsiteY123" fmla="*/ 90279 h 580488"/>
                    <a:gd name="connsiteX124" fmla="*/ 378967 w 600029"/>
                    <a:gd name="connsiteY124" fmla="*/ 83112 h 580488"/>
                    <a:gd name="connsiteX125" fmla="*/ 366048 w 600029"/>
                    <a:gd name="connsiteY125" fmla="*/ 90279 h 580488"/>
                    <a:gd name="connsiteX126" fmla="*/ 366048 w 600029"/>
                    <a:gd name="connsiteY126" fmla="*/ 96013 h 580488"/>
                    <a:gd name="connsiteX127" fmla="*/ 358871 w 600029"/>
                    <a:gd name="connsiteY127" fmla="*/ 108913 h 580488"/>
                    <a:gd name="connsiteX128" fmla="*/ 358871 w 600029"/>
                    <a:gd name="connsiteY128" fmla="*/ 127547 h 580488"/>
                    <a:gd name="connsiteX129" fmla="*/ 361742 w 600029"/>
                    <a:gd name="connsiteY129" fmla="*/ 128980 h 580488"/>
                    <a:gd name="connsiteX130" fmla="*/ 366048 w 600029"/>
                    <a:gd name="connsiteY130" fmla="*/ 136147 h 580488"/>
                    <a:gd name="connsiteX131" fmla="*/ 366048 w 600029"/>
                    <a:gd name="connsiteY131" fmla="*/ 143313 h 580488"/>
                    <a:gd name="connsiteX132" fmla="*/ 381838 w 600029"/>
                    <a:gd name="connsiteY132" fmla="*/ 151914 h 580488"/>
                    <a:gd name="connsiteX133" fmla="*/ 391887 w 600029"/>
                    <a:gd name="connsiteY133" fmla="*/ 147614 h 580488"/>
                    <a:gd name="connsiteX134" fmla="*/ 400500 w 600029"/>
                    <a:gd name="connsiteY134" fmla="*/ 149047 h 580488"/>
                    <a:gd name="connsiteX135" fmla="*/ 416290 w 600029"/>
                    <a:gd name="connsiteY135" fmla="*/ 140447 h 580488"/>
                    <a:gd name="connsiteX136" fmla="*/ 417725 w 600029"/>
                    <a:gd name="connsiteY136" fmla="*/ 134713 h 580488"/>
                    <a:gd name="connsiteX137" fmla="*/ 427774 w 600029"/>
                    <a:gd name="connsiteY137" fmla="*/ 127547 h 580488"/>
                    <a:gd name="connsiteX138" fmla="*/ 427774 w 600029"/>
                    <a:gd name="connsiteY138" fmla="*/ 110346 h 580488"/>
                    <a:gd name="connsiteX139" fmla="*/ 414854 w 600029"/>
                    <a:gd name="connsiteY139" fmla="*/ 97446 h 580488"/>
                    <a:gd name="connsiteX140" fmla="*/ 416290 w 600029"/>
                    <a:gd name="connsiteY140" fmla="*/ 94579 h 580488"/>
                    <a:gd name="connsiteX141" fmla="*/ 400500 w 600029"/>
                    <a:gd name="connsiteY141" fmla="*/ 85979 h 580488"/>
                    <a:gd name="connsiteX142" fmla="*/ 390451 w 600029"/>
                    <a:gd name="connsiteY142" fmla="*/ 90279 h 580488"/>
                    <a:gd name="connsiteX143" fmla="*/ 383274 w 600029"/>
                    <a:gd name="connsiteY143" fmla="*/ 88846 h 580488"/>
                    <a:gd name="connsiteX144" fmla="*/ 378967 w 600029"/>
                    <a:gd name="connsiteY144" fmla="*/ 83112 h 580488"/>
                    <a:gd name="connsiteX145" fmla="*/ 390451 w 600029"/>
                    <a:gd name="connsiteY145" fmla="*/ 70212 h 580488"/>
                    <a:gd name="connsiteX146" fmla="*/ 384709 w 600029"/>
                    <a:gd name="connsiteY146" fmla="*/ 73079 h 580488"/>
                    <a:gd name="connsiteX147" fmla="*/ 387580 w 600029"/>
                    <a:gd name="connsiteY147" fmla="*/ 81679 h 580488"/>
                    <a:gd name="connsiteX148" fmla="*/ 396193 w 600029"/>
                    <a:gd name="connsiteY148" fmla="*/ 78812 h 580488"/>
                    <a:gd name="connsiteX149" fmla="*/ 396193 w 600029"/>
                    <a:gd name="connsiteY149" fmla="*/ 74512 h 580488"/>
                    <a:gd name="connsiteX150" fmla="*/ 393322 w 600029"/>
                    <a:gd name="connsiteY150" fmla="*/ 70212 h 580488"/>
                    <a:gd name="connsiteX151" fmla="*/ 390451 w 600029"/>
                    <a:gd name="connsiteY151" fmla="*/ 70212 h 580488"/>
                    <a:gd name="connsiteX152" fmla="*/ 390451 w 600029"/>
                    <a:gd name="connsiteY152" fmla="*/ 61612 h 580488"/>
                    <a:gd name="connsiteX153" fmla="*/ 397629 w 600029"/>
                    <a:gd name="connsiteY153" fmla="*/ 64479 h 580488"/>
                    <a:gd name="connsiteX154" fmla="*/ 403370 w 600029"/>
                    <a:gd name="connsiteY154" fmla="*/ 73079 h 580488"/>
                    <a:gd name="connsiteX155" fmla="*/ 403370 w 600029"/>
                    <a:gd name="connsiteY155" fmla="*/ 78812 h 580488"/>
                    <a:gd name="connsiteX156" fmla="*/ 419161 w 600029"/>
                    <a:gd name="connsiteY156" fmla="*/ 88846 h 580488"/>
                    <a:gd name="connsiteX157" fmla="*/ 429209 w 600029"/>
                    <a:gd name="connsiteY157" fmla="*/ 83112 h 580488"/>
                    <a:gd name="connsiteX158" fmla="*/ 439258 w 600029"/>
                    <a:gd name="connsiteY158" fmla="*/ 87412 h 580488"/>
                    <a:gd name="connsiteX159" fmla="*/ 443564 w 600029"/>
                    <a:gd name="connsiteY159" fmla="*/ 97446 h 580488"/>
                    <a:gd name="connsiteX160" fmla="*/ 434951 w 600029"/>
                    <a:gd name="connsiteY160" fmla="*/ 110346 h 580488"/>
                    <a:gd name="connsiteX161" fmla="*/ 436387 w 600029"/>
                    <a:gd name="connsiteY161" fmla="*/ 127547 h 580488"/>
                    <a:gd name="connsiteX162" fmla="*/ 439258 w 600029"/>
                    <a:gd name="connsiteY162" fmla="*/ 130413 h 580488"/>
                    <a:gd name="connsiteX163" fmla="*/ 443564 w 600029"/>
                    <a:gd name="connsiteY163" fmla="*/ 137580 h 580488"/>
                    <a:gd name="connsiteX164" fmla="*/ 443564 w 600029"/>
                    <a:gd name="connsiteY164" fmla="*/ 144747 h 580488"/>
                    <a:gd name="connsiteX165" fmla="*/ 457919 w 600029"/>
                    <a:gd name="connsiteY165" fmla="*/ 153347 h 580488"/>
                    <a:gd name="connsiteX166" fmla="*/ 469403 w 600029"/>
                    <a:gd name="connsiteY166" fmla="*/ 147614 h 580488"/>
                    <a:gd name="connsiteX167" fmla="*/ 479451 w 600029"/>
                    <a:gd name="connsiteY167" fmla="*/ 151914 h 580488"/>
                    <a:gd name="connsiteX168" fmla="*/ 482322 w 600029"/>
                    <a:gd name="connsiteY168" fmla="*/ 161947 h 580488"/>
                    <a:gd name="connsiteX169" fmla="*/ 475145 w 600029"/>
                    <a:gd name="connsiteY169" fmla="*/ 174847 h 580488"/>
                    <a:gd name="connsiteX170" fmla="*/ 475145 w 600029"/>
                    <a:gd name="connsiteY170" fmla="*/ 193481 h 580488"/>
                    <a:gd name="connsiteX171" fmla="*/ 482322 w 600029"/>
                    <a:gd name="connsiteY171" fmla="*/ 206381 h 580488"/>
                    <a:gd name="connsiteX172" fmla="*/ 469403 w 600029"/>
                    <a:gd name="connsiteY172" fmla="*/ 219282 h 580488"/>
                    <a:gd name="connsiteX173" fmla="*/ 459354 w 600029"/>
                    <a:gd name="connsiteY173" fmla="*/ 216415 h 580488"/>
                    <a:gd name="connsiteX174" fmla="*/ 444999 w 600029"/>
                    <a:gd name="connsiteY174" fmla="*/ 225015 h 580488"/>
                    <a:gd name="connsiteX175" fmla="*/ 443564 w 600029"/>
                    <a:gd name="connsiteY175" fmla="*/ 233615 h 580488"/>
                    <a:gd name="connsiteX176" fmla="*/ 430645 w 600029"/>
                    <a:gd name="connsiteY176" fmla="*/ 239349 h 580488"/>
                    <a:gd name="connsiteX177" fmla="*/ 423467 w 600029"/>
                    <a:gd name="connsiteY177" fmla="*/ 237915 h 580488"/>
                    <a:gd name="connsiteX178" fmla="*/ 417725 w 600029"/>
                    <a:gd name="connsiteY178" fmla="*/ 229315 h 580488"/>
                    <a:gd name="connsiteX179" fmla="*/ 416290 w 600029"/>
                    <a:gd name="connsiteY179" fmla="*/ 225015 h 580488"/>
                    <a:gd name="connsiteX180" fmla="*/ 400500 w 600029"/>
                    <a:gd name="connsiteY180" fmla="*/ 214981 h 580488"/>
                    <a:gd name="connsiteX181" fmla="*/ 391887 w 600029"/>
                    <a:gd name="connsiteY181" fmla="*/ 217848 h 580488"/>
                    <a:gd name="connsiteX182" fmla="*/ 383274 w 600029"/>
                    <a:gd name="connsiteY182" fmla="*/ 214981 h 580488"/>
                    <a:gd name="connsiteX183" fmla="*/ 367483 w 600029"/>
                    <a:gd name="connsiteY183" fmla="*/ 223582 h 580488"/>
                    <a:gd name="connsiteX184" fmla="*/ 366048 w 600029"/>
                    <a:gd name="connsiteY184" fmla="*/ 232182 h 580488"/>
                    <a:gd name="connsiteX185" fmla="*/ 353129 w 600029"/>
                    <a:gd name="connsiteY185" fmla="*/ 239349 h 580488"/>
                    <a:gd name="connsiteX186" fmla="*/ 347387 w 600029"/>
                    <a:gd name="connsiteY186" fmla="*/ 236482 h 580488"/>
                    <a:gd name="connsiteX187" fmla="*/ 340209 w 600029"/>
                    <a:gd name="connsiteY187" fmla="*/ 229315 h 580488"/>
                    <a:gd name="connsiteX188" fmla="*/ 340209 w 600029"/>
                    <a:gd name="connsiteY188" fmla="*/ 223582 h 580488"/>
                    <a:gd name="connsiteX189" fmla="*/ 324419 w 600029"/>
                    <a:gd name="connsiteY189" fmla="*/ 214981 h 580488"/>
                    <a:gd name="connsiteX190" fmla="*/ 315806 w 600029"/>
                    <a:gd name="connsiteY190" fmla="*/ 217848 h 580488"/>
                    <a:gd name="connsiteX191" fmla="*/ 308629 w 600029"/>
                    <a:gd name="connsiteY191" fmla="*/ 216415 h 580488"/>
                    <a:gd name="connsiteX192" fmla="*/ 302887 w 600029"/>
                    <a:gd name="connsiteY192" fmla="*/ 207815 h 580488"/>
                    <a:gd name="connsiteX193" fmla="*/ 304322 w 600029"/>
                    <a:gd name="connsiteY193" fmla="*/ 196348 h 580488"/>
                    <a:gd name="connsiteX194" fmla="*/ 311500 w 600029"/>
                    <a:gd name="connsiteY194" fmla="*/ 190614 h 580488"/>
                    <a:gd name="connsiteX195" fmla="*/ 310064 w 600029"/>
                    <a:gd name="connsiteY195" fmla="*/ 173414 h 580488"/>
                    <a:gd name="connsiteX196" fmla="*/ 304322 w 600029"/>
                    <a:gd name="connsiteY196" fmla="*/ 170547 h 580488"/>
                    <a:gd name="connsiteX197" fmla="*/ 289967 w 600029"/>
                    <a:gd name="connsiteY197" fmla="*/ 180581 h 580488"/>
                    <a:gd name="connsiteX198" fmla="*/ 295709 w 600029"/>
                    <a:gd name="connsiteY198" fmla="*/ 192048 h 580488"/>
                    <a:gd name="connsiteX199" fmla="*/ 169387 w 600029"/>
                    <a:gd name="connsiteY199" fmla="*/ 256549 h 580488"/>
                    <a:gd name="connsiteX200" fmla="*/ 162210 w 600029"/>
                    <a:gd name="connsiteY200" fmla="*/ 388418 h 580488"/>
                    <a:gd name="connsiteX201" fmla="*/ 157903 w 600029"/>
                    <a:gd name="connsiteY201" fmla="*/ 388418 h 580488"/>
                    <a:gd name="connsiteX202" fmla="*/ 157903 w 600029"/>
                    <a:gd name="connsiteY202" fmla="*/ 405618 h 580488"/>
                    <a:gd name="connsiteX203" fmla="*/ 157903 w 600029"/>
                    <a:gd name="connsiteY203" fmla="*/ 417085 h 580488"/>
                    <a:gd name="connsiteX204" fmla="*/ 157903 w 600029"/>
                    <a:gd name="connsiteY204" fmla="*/ 547521 h 580488"/>
                    <a:gd name="connsiteX205" fmla="*/ 162210 w 600029"/>
                    <a:gd name="connsiteY205" fmla="*/ 547521 h 580488"/>
                    <a:gd name="connsiteX206" fmla="*/ 192355 w 600029"/>
                    <a:gd name="connsiteY206" fmla="*/ 554688 h 580488"/>
                    <a:gd name="connsiteX207" fmla="*/ 192355 w 600029"/>
                    <a:gd name="connsiteY207" fmla="*/ 580488 h 580488"/>
                    <a:gd name="connsiteX208" fmla="*/ 166516 w 600029"/>
                    <a:gd name="connsiteY208" fmla="*/ 580488 h 580488"/>
                    <a:gd name="connsiteX209" fmla="*/ 137806 w 600029"/>
                    <a:gd name="connsiteY209" fmla="*/ 576188 h 580488"/>
                    <a:gd name="connsiteX210" fmla="*/ 137806 w 600029"/>
                    <a:gd name="connsiteY210" fmla="*/ 580488 h 580488"/>
                    <a:gd name="connsiteX211" fmla="*/ 104790 w 600029"/>
                    <a:gd name="connsiteY211" fmla="*/ 580488 h 580488"/>
                    <a:gd name="connsiteX212" fmla="*/ 104790 w 600029"/>
                    <a:gd name="connsiteY212" fmla="*/ 550388 h 580488"/>
                    <a:gd name="connsiteX213" fmla="*/ 104790 w 600029"/>
                    <a:gd name="connsiteY213" fmla="*/ 547521 h 580488"/>
                    <a:gd name="connsiteX214" fmla="*/ 104790 w 600029"/>
                    <a:gd name="connsiteY214" fmla="*/ 417085 h 580488"/>
                    <a:gd name="connsiteX215" fmla="*/ 86129 w 600029"/>
                    <a:gd name="connsiteY215" fmla="*/ 417085 h 580488"/>
                    <a:gd name="connsiteX216" fmla="*/ 86129 w 600029"/>
                    <a:gd name="connsiteY216" fmla="*/ 547521 h 580488"/>
                    <a:gd name="connsiteX217" fmla="*/ 86129 w 600029"/>
                    <a:gd name="connsiteY217" fmla="*/ 550388 h 580488"/>
                    <a:gd name="connsiteX218" fmla="*/ 86129 w 600029"/>
                    <a:gd name="connsiteY218" fmla="*/ 580488 h 580488"/>
                    <a:gd name="connsiteX219" fmla="*/ 54548 w 600029"/>
                    <a:gd name="connsiteY219" fmla="*/ 580488 h 580488"/>
                    <a:gd name="connsiteX220" fmla="*/ 54548 w 600029"/>
                    <a:gd name="connsiteY220" fmla="*/ 576188 h 580488"/>
                    <a:gd name="connsiteX221" fmla="*/ 24403 w 600029"/>
                    <a:gd name="connsiteY221" fmla="*/ 580488 h 580488"/>
                    <a:gd name="connsiteX222" fmla="*/ 0 w 600029"/>
                    <a:gd name="connsiteY222" fmla="*/ 580488 h 580488"/>
                    <a:gd name="connsiteX223" fmla="*/ 0 w 600029"/>
                    <a:gd name="connsiteY223" fmla="*/ 554688 h 580488"/>
                    <a:gd name="connsiteX224" fmla="*/ 28710 w 600029"/>
                    <a:gd name="connsiteY224" fmla="*/ 547521 h 580488"/>
                    <a:gd name="connsiteX225" fmla="*/ 34452 w 600029"/>
                    <a:gd name="connsiteY225" fmla="*/ 547521 h 580488"/>
                    <a:gd name="connsiteX226" fmla="*/ 34452 w 600029"/>
                    <a:gd name="connsiteY226" fmla="*/ 417085 h 580488"/>
                    <a:gd name="connsiteX227" fmla="*/ 34452 w 600029"/>
                    <a:gd name="connsiteY227" fmla="*/ 405618 h 580488"/>
                    <a:gd name="connsiteX228" fmla="*/ 34452 w 600029"/>
                    <a:gd name="connsiteY228" fmla="*/ 388418 h 580488"/>
                    <a:gd name="connsiteX229" fmla="*/ 30145 w 600029"/>
                    <a:gd name="connsiteY229" fmla="*/ 388418 h 580488"/>
                    <a:gd name="connsiteX230" fmla="*/ 28710 w 600029"/>
                    <a:gd name="connsiteY230" fmla="*/ 361184 h 580488"/>
                    <a:gd name="connsiteX231" fmla="*/ 4306 w 600029"/>
                    <a:gd name="connsiteY231" fmla="*/ 361184 h 580488"/>
                    <a:gd name="connsiteX232" fmla="*/ 7177 w 600029"/>
                    <a:gd name="connsiteY232" fmla="*/ 230748 h 580488"/>
                    <a:gd name="connsiteX233" fmla="*/ 67468 w 600029"/>
                    <a:gd name="connsiteY233" fmla="*/ 219282 h 580488"/>
                    <a:gd name="connsiteX234" fmla="*/ 94742 w 600029"/>
                    <a:gd name="connsiteY234" fmla="*/ 252249 h 580488"/>
                    <a:gd name="connsiteX235" fmla="*/ 122016 w 600029"/>
                    <a:gd name="connsiteY235" fmla="*/ 219282 h 580488"/>
                    <a:gd name="connsiteX236" fmla="*/ 163645 w 600029"/>
                    <a:gd name="connsiteY236" fmla="*/ 219282 h 580488"/>
                    <a:gd name="connsiteX237" fmla="*/ 278484 w 600029"/>
                    <a:gd name="connsiteY237" fmla="*/ 159080 h 580488"/>
                    <a:gd name="connsiteX238" fmla="*/ 285661 w 600029"/>
                    <a:gd name="connsiteY238" fmla="*/ 171981 h 580488"/>
                    <a:gd name="connsiteX239" fmla="*/ 301451 w 600029"/>
                    <a:gd name="connsiteY239" fmla="*/ 161947 h 580488"/>
                    <a:gd name="connsiteX240" fmla="*/ 307193 w 600029"/>
                    <a:gd name="connsiteY240" fmla="*/ 149047 h 580488"/>
                    <a:gd name="connsiteX241" fmla="*/ 314371 w 600029"/>
                    <a:gd name="connsiteY241" fmla="*/ 146180 h 580488"/>
                    <a:gd name="connsiteX242" fmla="*/ 322983 w 600029"/>
                    <a:gd name="connsiteY242" fmla="*/ 149047 h 580488"/>
                    <a:gd name="connsiteX243" fmla="*/ 338774 w 600029"/>
                    <a:gd name="connsiteY243" fmla="*/ 139013 h 580488"/>
                    <a:gd name="connsiteX244" fmla="*/ 340209 w 600029"/>
                    <a:gd name="connsiteY244" fmla="*/ 133280 h 580488"/>
                    <a:gd name="connsiteX245" fmla="*/ 348822 w 600029"/>
                    <a:gd name="connsiteY245" fmla="*/ 126113 h 580488"/>
                    <a:gd name="connsiteX246" fmla="*/ 348822 w 600029"/>
                    <a:gd name="connsiteY246" fmla="*/ 108913 h 580488"/>
                    <a:gd name="connsiteX247" fmla="*/ 338774 w 600029"/>
                    <a:gd name="connsiteY247" fmla="*/ 98879 h 580488"/>
                    <a:gd name="connsiteX248" fmla="*/ 341645 w 600029"/>
                    <a:gd name="connsiteY248" fmla="*/ 87412 h 580488"/>
                    <a:gd name="connsiteX249" fmla="*/ 353129 w 600029"/>
                    <a:gd name="connsiteY249" fmla="*/ 81679 h 580488"/>
                    <a:gd name="connsiteX250" fmla="*/ 360306 w 600029"/>
                    <a:gd name="connsiteY250" fmla="*/ 84546 h 580488"/>
                    <a:gd name="connsiteX251" fmla="*/ 376096 w 600029"/>
                    <a:gd name="connsiteY251" fmla="*/ 75946 h 580488"/>
                    <a:gd name="connsiteX252" fmla="*/ 378967 w 600029"/>
                    <a:gd name="connsiteY252" fmla="*/ 68779 h 580488"/>
                    <a:gd name="connsiteX253" fmla="*/ 390451 w 600029"/>
                    <a:gd name="connsiteY253" fmla="*/ 61612 h 580488"/>
                    <a:gd name="connsiteX254" fmla="*/ 94832 w 600029"/>
                    <a:gd name="connsiteY254" fmla="*/ 61612 h 580488"/>
                    <a:gd name="connsiteX255" fmla="*/ 168054 w 600029"/>
                    <a:gd name="connsiteY255" fmla="*/ 134719 h 580488"/>
                    <a:gd name="connsiteX256" fmla="*/ 94832 w 600029"/>
                    <a:gd name="connsiteY256" fmla="*/ 207826 h 580488"/>
                    <a:gd name="connsiteX257" fmla="*/ 21610 w 600029"/>
                    <a:gd name="connsiteY257" fmla="*/ 134719 h 580488"/>
                    <a:gd name="connsiteX258" fmla="*/ 94832 w 600029"/>
                    <a:gd name="connsiteY258" fmla="*/ 61612 h 580488"/>
                    <a:gd name="connsiteX259" fmla="*/ 56095 w 600029"/>
                    <a:gd name="connsiteY259" fmla="*/ 0 h 580488"/>
                    <a:gd name="connsiteX260" fmla="*/ 600029 w 600029"/>
                    <a:gd name="connsiteY260" fmla="*/ 0 h 580488"/>
                    <a:gd name="connsiteX261" fmla="*/ 600029 w 600029"/>
                    <a:gd name="connsiteY261" fmla="*/ 364156 h 580488"/>
                    <a:gd name="connsiteX262" fmla="*/ 180956 w 600029"/>
                    <a:gd name="connsiteY262" fmla="*/ 364156 h 580488"/>
                    <a:gd name="connsiteX263" fmla="*/ 182391 w 600029"/>
                    <a:gd name="connsiteY263" fmla="*/ 339783 h 580488"/>
                    <a:gd name="connsiteX264" fmla="*/ 574196 w 600029"/>
                    <a:gd name="connsiteY264" fmla="*/ 339783 h 580488"/>
                    <a:gd name="connsiteX265" fmla="*/ 574196 w 600029"/>
                    <a:gd name="connsiteY265" fmla="*/ 24373 h 580488"/>
                    <a:gd name="connsiteX266" fmla="*/ 80493 w 600029"/>
                    <a:gd name="connsiteY266" fmla="*/ 24373 h 580488"/>
                    <a:gd name="connsiteX267" fmla="*/ 80493 w 600029"/>
                    <a:gd name="connsiteY267" fmla="*/ 48745 h 580488"/>
                    <a:gd name="connsiteX268" fmla="*/ 56095 w 600029"/>
                    <a:gd name="connsiteY268"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600029" h="580488">
                      <a:moveTo>
                        <a:pt x="453585" y="282542"/>
                      </a:moveTo>
                      <a:lnTo>
                        <a:pt x="549682" y="282542"/>
                      </a:lnTo>
                      <a:lnTo>
                        <a:pt x="549682" y="318406"/>
                      </a:lnTo>
                      <a:lnTo>
                        <a:pt x="453585" y="318406"/>
                      </a:lnTo>
                      <a:close/>
                      <a:moveTo>
                        <a:pt x="430645" y="219282"/>
                      </a:moveTo>
                      <a:cubicBezTo>
                        <a:pt x="429209" y="219282"/>
                        <a:pt x="426338" y="220715"/>
                        <a:pt x="424903" y="223582"/>
                      </a:cubicBezTo>
                      <a:cubicBezTo>
                        <a:pt x="424903" y="225015"/>
                        <a:pt x="424903" y="226448"/>
                        <a:pt x="424903" y="227882"/>
                      </a:cubicBezTo>
                      <a:cubicBezTo>
                        <a:pt x="424903" y="229315"/>
                        <a:pt x="426338" y="230748"/>
                        <a:pt x="427774" y="232182"/>
                      </a:cubicBezTo>
                      <a:cubicBezTo>
                        <a:pt x="430645" y="233615"/>
                        <a:pt x="434951" y="232182"/>
                        <a:pt x="436387" y="229315"/>
                      </a:cubicBezTo>
                      <a:cubicBezTo>
                        <a:pt x="437822" y="226448"/>
                        <a:pt x="436387" y="222148"/>
                        <a:pt x="433516" y="220715"/>
                      </a:cubicBezTo>
                      <a:cubicBezTo>
                        <a:pt x="433516" y="220715"/>
                        <a:pt x="432080" y="219282"/>
                        <a:pt x="430645" y="219282"/>
                      </a:cubicBezTo>
                      <a:close/>
                      <a:moveTo>
                        <a:pt x="354564" y="219282"/>
                      </a:moveTo>
                      <a:cubicBezTo>
                        <a:pt x="351693" y="219282"/>
                        <a:pt x="348822" y="219282"/>
                        <a:pt x="348822" y="222148"/>
                      </a:cubicBezTo>
                      <a:cubicBezTo>
                        <a:pt x="347387" y="223582"/>
                        <a:pt x="347387" y="225015"/>
                        <a:pt x="347387" y="226448"/>
                      </a:cubicBezTo>
                      <a:cubicBezTo>
                        <a:pt x="348822" y="227882"/>
                        <a:pt x="348822" y="229315"/>
                        <a:pt x="350258" y="230748"/>
                      </a:cubicBezTo>
                      <a:cubicBezTo>
                        <a:pt x="353129" y="232182"/>
                        <a:pt x="357435" y="230748"/>
                        <a:pt x="358871" y="227882"/>
                      </a:cubicBezTo>
                      <a:cubicBezTo>
                        <a:pt x="361742" y="225015"/>
                        <a:pt x="360306" y="220715"/>
                        <a:pt x="357435" y="219282"/>
                      </a:cubicBezTo>
                      <a:cubicBezTo>
                        <a:pt x="356000" y="219282"/>
                        <a:pt x="354564" y="219282"/>
                        <a:pt x="354564" y="219282"/>
                      </a:cubicBezTo>
                      <a:close/>
                      <a:moveTo>
                        <a:pt x="469403" y="199215"/>
                      </a:moveTo>
                      <a:cubicBezTo>
                        <a:pt x="465096" y="199215"/>
                        <a:pt x="462225" y="202081"/>
                        <a:pt x="462225" y="204948"/>
                      </a:cubicBezTo>
                      <a:cubicBezTo>
                        <a:pt x="462225" y="207815"/>
                        <a:pt x="463661" y="209248"/>
                        <a:pt x="465096" y="209248"/>
                      </a:cubicBezTo>
                      <a:cubicBezTo>
                        <a:pt x="465096" y="210681"/>
                        <a:pt x="466532" y="212115"/>
                        <a:pt x="469403" y="212115"/>
                      </a:cubicBezTo>
                      <a:cubicBezTo>
                        <a:pt x="472274" y="212115"/>
                        <a:pt x="475145" y="209248"/>
                        <a:pt x="475145" y="204948"/>
                      </a:cubicBezTo>
                      <a:cubicBezTo>
                        <a:pt x="475145" y="202081"/>
                        <a:pt x="472274" y="199215"/>
                        <a:pt x="469403" y="199215"/>
                      </a:cubicBezTo>
                      <a:close/>
                      <a:moveTo>
                        <a:pt x="391887" y="197781"/>
                      </a:moveTo>
                      <a:cubicBezTo>
                        <a:pt x="389016" y="197781"/>
                        <a:pt x="386145" y="200648"/>
                        <a:pt x="386145" y="204948"/>
                      </a:cubicBezTo>
                      <a:cubicBezTo>
                        <a:pt x="386145" y="207815"/>
                        <a:pt x="389016" y="210681"/>
                        <a:pt x="391887" y="210681"/>
                      </a:cubicBezTo>
                      <a:cubicBezTo>
                        <a:pt x="396193" y="210681"/>
                        <a:pt x="399064" y="207815"/>
                        <a:pt x="399064" y="204948"/>
                      </a:cubicBezTo>
                      <a:cubicBezTo>
                        <a:pt x="399064" y="200648"/>
                        <a:pt x="396193" y="197781"/>
                        <a:pt x="391887" y="197781"/>
                      </a:cubicBezTo>
                      <a:close/>
                      <a:moveTo>
                        <a:pt x="315806" y="197781"/>
                      </a:moveTo>
                      <a:cubicBezTo>
                        <a:pt x="312935" y="197781"/>
                        <a:pt x="311500" y="199215"/>
                        <a:pt x="310064" y="200648"/>
                      </a:cubicBezTo>
                      <a:cubicBezTo>
                        <a:pt x="310064" y="202081"/>
                        <a:pt x="308629" y="203515"/>
                        <a:pt x="310064" y="206381"/>
                      </a:cubicBezTo>
                      <a:cubicBezTo>
                        <a:pt x="310064" y="207815"/>
                        <a:pt x="311500" y="209248"/>
                        <a:pt x="312935" y="209248"/>
                      </a:cubicBezTo>
                      <a:cubicBezTo>
                        <a:pt x="315806" y="210681"/>
                        <a:pt x="320113" y="210681"/>
                        <a:pt x="321548" y="207815"/>
                      </a:cubicBezTo>
                      <a:cubicBezTo>
                        <a:pt x="322983" y="203515"/>
                        <a:pt x="321548" y="200648"/>
                        <a:pt x="318677" y="199215"/>
                      </a:cubicBezTo>
                      <a:cubicBezTo>
                        <a:pt x="318677" y="197781"/>
                        <a:pt x="317242" y="197781"/>
                        <a:pt x="315806" y="197781"/>
                      </a:cubicBezTo>
                      <a:close/>
                      <a:moveTo>
                        <a:pt x="469403" y="156214"/>
                      </a:moveTo>
                      <a:cubicBezTo>
                        <a:pt x="465096" y="156214"/>
                        <a:pt x="462225" y="159080"/>
                        <a:pt x="462225" y="161947"/>
                      </a:cubicBezTo>
                      <a:cubicBezTo>
                        <a:pt x="462225" y="166247"/>
                        <a:pt x="465096" y="169114"/>
                        <a:pt x="469403" y="169114"/>
                      </a:cubicBezTo>
                      <a:cubicBezTo>
                        <a:pt x="472274" y="169114"/>
                        <a:pt x="475145" y="166247"/>
                        <a:pt x="475145" y="161947"/>
                      </a:cubicBezTo>
                      <a:cubicBezTo>
                        <a:pt x="475145" y="160514"/>
                        <a:pt x="475145" y="159080"/>
                        <a:pt x="473709" y="157647"/>
                      </a:cubicBezTo>
                      <a:cubicBezTo>
                        <a:pt x="472274" y="156214"/>
                        <a:pt x="470838" y="156214"/>
                        <a:pt x="469403" y="156214"/>
                      </a:cubicBezTo>
                      <a:close/>
                      <a:moveTo>
                        <a:pt x="391887" y="154780"/>
                      </a:moveTo>
                      <a:cubicBezTo>
                        <a:pt x="389016" y="154780"/>
                        <a:pt x="386145" y="157647"/>
                        <a:pt x="386145" y="160514"/>
                      </a:cubicBezTo>
                      <a:cubicBezTo>
                        <a:pt x="386145" y="164814"/>
                        <a:pt x="389016" y="167681"/>
                        <a:pt x="391887" y="167681"/>
                      </a:cubicBezTo>
                      <a:cubicBezTo>
                        <a:pt x="394758" y="167681"/>
                        <a:pt x="397629" y="164814"/>
                        <a:pt x="397629" y="160514"/>
                      </a:cubicBezTo>
                      <a:cubicBezTo>
                        <a:pt x="399064" y="159080"/>
                        <a:pt x="397629" y="157647"/>
                        <a:pt x="396193" y="156214"/>
                      </a:cubicBezTo>
                      <a:cubicBezTo>
                        <a:pt x="394758" y="154780"/>
                        <a:pt x="393322" y="154780"/>
                        <a:pt x="391887" y="154780"/>
                      </a:cubicBezTo>
                      <a:close/>
                      <a:moveTo>
                        <a:pt x="311500" y="154780"/>
                      </a:moveTo>
                      <a:cubicBezTo>
                        <a:pt x="308629" y="156214"/>
                        <a:pt x="307193" y="160514"/>
                        <a:pt x="310064" y="163381"/>
                      </a:cubicBezTo>
                      <a:cubicBezTo>
                        <a:pt x="311500" y="166247"/>
                        <a:pt x="315806" y="167681"/>
                        <a:pt x="318677" y="166247"/>
                      </a:cubicBezTo>
                      <a:cubicBezTo>
                        <a:pt x="320113" y="164814"/>
                        <a:pt x="320113" y="163381"/>
                        <a:pt x="321548" y="161947"/>
                      </a:cubicBezTo>
                      <a:cubicBezTo>
                        <a:pt x="321548" y="160514"/>
                        <a:pt x="321548" y="159080"/>
                        <a:pt x="320113" y="157647"/>
                      </a:cubicBezTo>
                      <a:cubicBezTo>
                        <a:pt x="318677" y="154780"/>
                        <a:pt x="317242" y="154780"/>
                        <a:pt x="314371" y="154780"/>
                      </a:cubicBezTo>
                      <a:cubicBezTo>
                        <a:pt x="314371" y="154780"/>
                        <a:pt x="312935" y="154780"/>
                        <a:pt x="311500" y="154780"/>
                      </a:cubicBezTo>
                      <a:close/>
                      <a:moveTo>
                        <a:pt x="417725" y="147614"/>
                      </a:moveTo>
                      <a:lnTo>
                        <a:pt x="404806" y="156214"/>
                      </a:lnTo>
                      <a:cubicBezTo>
                        <a:pt x="404806" y="157647"/>
                        <a:pt x="406241" y="159080"/>
                        <a:pt x="406241" y="160514"/>
                      </a:cubicBezTo>
                      <a:cubicBezTo>
                        <a:pt x="406241" y="166247"/>
                        <a:pt x="401935" y="171981"/>
                        <a:pt x="397629" y="173414"/>
                      </a:cubicBezTo>
                      <a:lnTo>
                        <a:pt x="397629" y="192048"/>
                      </a:lnTo>
                      <a:cubicBezTo>
                        <a:pt x="403370" y="194914"/>
                        <a:pt x="406241" y="199215"/>
                        <a:pt x="406241" y="204948"/>
                      </a:cubicBezTo>
                      <a:cubicBezTo>
                        <a:pt x="406241" y="206381"/>
                        <a:pt x="406241" y="207815"/>
                        <a:pt x="404806" y="209248"/>
                      </a:cubicBezTo>
                      <a:lnTo>
                        <a:pt x="419161" y="217848"/>
                      </a:lnTo>
                      <a:cubicBezTo>
                        <a:pt x="422032" y="214981"/>
                        <a:pt x="426338" y="212115"/>
                        <a:pt x="430645" y="212115"/>
                      </a:cubicBezTo>
                      <a:cubicBezTo>
                        <a:pt x="433516" y="212115"/>
                        <a:pt x="434951" y="213548"/>
                        <a:pt x="437822" y="213548"/>
                      </a:cubicBezTo>
                      <a:cubicBezTo>
                        <a:pt x="439258" y="214981"/>
                        <a:pt x="440693" y="216415"/>
                        <a:pt x="442129" y="217848"/>
                      </a:cubicBezTo>
                      <a:lnTo>
                        <a:pt x="455048" y="209248"/>
                      </a:lnTo>
                      <a:cubicBezTo>
                        <a:pt x="455048" y="207815"/>
                        <a:pt x="455048" y="206381"/>
                        <a:pt x="455048" y="204948"/>
                      </a:cubicBezTo>
                      <a:cubicBezTo>
                        <a:pt x="455048" y="197781"/>
                        <a:pt x="460790" y="192048"/>
                        <a:pt x="467967" y="192048"/>
                      </a:cubicBezTo>
                      <a:lnTo>
                        <a:pt x="467967" y="176281"/>
                      </a:lnTo>
                      <a:cubicBezTo>
                        <a:pt x="460790" y="174847"/>
                        <a:pt x="455048" y="169114"/>
                        <a:pt x="455048" y="161947"/>
                      </a:cubicBezTo>
                      <a:cubicBezTo>
                        <a:pt x="455048" y="160514"/>
                        <a:pt x="455048" y="160514"/>
                        <a:pt x="455048" y="160514"/>
                      </a:cubicBezTo>
                      <a:lnTo>
                        <a:pt x="439258" y="150480"/>
                      </a:lnTo>
                      <a:cubicBezTo>
                        <a:pt x="436387" y="153347"/>
                        <a:pt x="433516" y="154780"/>
                        <a:pt x="429209" y="154780"/>
                      </a:cubicBezTo>
                      <a:cubicBezTo>
                        <a:pt x="427774" y="154780"/>
                        <a:pt x="424903" y="154780"/>
                        <a:pt x="423467" y="153347"/>
                      </a:cubicBezTo>
                      <a:cubicBezTo>
                        <a:pt x="420596" y="151914"/>
                        <a:pt x="419161" y="150480"/>
                        <a:pt x="417725" y="147614"/>
                      </a:cubicBezTo>
                      <a:close/>
                      <a:moveTo>
                        <a:pt x="341645" y="147614"/>
                      </a:moveTo>
                      <a:lnTo>
                        <a:pt x="327290" y="154780"/>
                      </a:lnTo>
                      <a:cubicBezTo>
                        <a:pt x="328725" y="157647"/>
                        <a:pt x="328725" y="160514"/>
                        <a:pt x="328725" y="163381"/>
                      </a:cubicBezTo>
                      <a:cubicBezTo>
                        <a:pt x="327290" y="167681"/>
                        <a:pt x="325854" y="170547"/>
                        <a:pt x="321548" y="171981"/>
                      </a:cubicBezTo>
                      <a:cubicBezTo>
                        <a:pt x="320113" y="173414"/>
                        <a:pt x="320113" y="173414"/>
                        <a:pt x="318677" y="173414"/>
                      </a:cubicBezTo>
                      <a:lnTo>
                        <a:pt x="318677" y="190614"/>
                      </a:lnTo>
                      <a:cubicBezTo>
                        <a:pt x="320113" y="190614"/>
                        <a:pt x="321548" y="190614"/>
                        <a:pt x="322983" y="192048"/>
                      </a:cubicBezTo>
                      <a:cubicBezTo>
                        <a:pt x="328725" y="194914"/>
                        <a:pt x="331596" y="203515"/>
                        <a:pt x="328725" y="209248"/>
                      </a:cubicBezTo>
                      <a:lnTo>
                        <a:pt x="343080" y="216415"/>
                      </a:lnTo>
                      <a:cubicBezTo>
                        <a:pt x="344516" y="213548"/>
                        <a:pt x="348822" y="210681"/>
                        <a:pt x="354564" y="210681"/>
                      </a:cubicBezTo>
                      <a:cubicBezTo>
                        <a:pt x="356000" y="210681"/>
                        <a:pt x="358871" y="212115"/>
                        <a:pt x="360306" y="213548"/>
                      </a:cubicBezTo>
                      <a:cubicBezTo>
                        <a:pt x="361742" y="213548"/>
                        <a:pt x="363177" y="214981"/>
                        <a:pt x="364612" y="216415"/>
                      </a:cubicBezTo>
                      <a:lnTo>
                        <a:pt x="378967" y="207815"/>
                      </a:lnTo>
                      <a:cubicBezTo>
                        <a:pt x="378967" y="206381"/>
                        <a:pt x="377532" y="204948"/>
                        <a:pt x="377532" y="203515"/>
                      </a:cubicBezTo>
                      <a:cubicBezTo>
                        <a:pt x="377532" y="197781"/>
                        <a:pt x="381838" y="193481"/>
                        <a:pt x="387580" y="190614"/>
                      </a:cubicBezTo>
                      <a:lnTo>
                        <a:pt x="387580" y="173414"/>
                      </a:lnTo>
                      <a:cubicBezTo>
                        <a:pt x="381838" y="171981"/>
                        <a:pt x="377532" y="167681"/>
                        <a:pt x="377532" y="160514"/>
                      </a:cubicBezTo>
                      <a:cubicBezTo>
                        <a:pt x="377532" y="160514"/>
                        <a:pt x="377532" y="159080"/>
                        <a:pt x="377532" y="159080"/>
                      </a:cubicBezTo>
                      <a:lnTo>
                        <a:pt x="363177" y="149047"/>
                      </a:lnTo>
                      <a:cubicBezTo>
                        <a:pt x="360306" y="151914"/>
                        <a:pt x="356000" y="153347"/>
                        <a:pt x="353129" y="153347"/>
                      </a:cubicBezTo>
                      <a:cubicBezTo>
                        <a:pt x="350258" y="153347"/>
                        <a:pt x="347387" y="153347"/>
                        <a:pt x="345951" y="151914"/>
                      </a:cubicBezTo>
                      <a:cubicBezTo>
                        <a:pt x="344516" y="150480"/>
                        <a:pt x="341645" y="149047"/>
                        <a:pt x="341645" y="147614"/>
                      </a:cubicBezTo>
                      <a:close/>
                      <a:moveTo>
                        <a:pt x="429209" y="134713"/>
                      </a:moveTo>
                      <a:cubicBezTo>
                        <a:pt x="427774" y="134713"/>
                        <a:pt x="424903" y="136147"/>
                        <a:pt x="423467" y="137580"/>
                      </a:cubicBezTo>
                      <a:cubicBezTo>
                        <a:pt x="422032" y="140447"/>
                        <a:pt x="423467" y="144747"/>
                        <a:pt x="426338" y="146180"/>
                      </a:cubicBezTo>
                      <a:cubicBezTo>
                        <a:pt x="429209" y="147614"/>
                        <a:pt x="433516" y="147614"/>
                        <a:pt x="434951" y="144747"/>
                      </a:cubicBezTo>
                      <a:cubicBezTo>
                        <a:pt x="436387" y="143313"/>
                        <a:pt x="436387" y="140447"/>
                        <a:pt x="436387" y="139013"/>
                      </a:cubicBezTo>
                      <a:cubicBezTo>
                        <a:pt x="434951" y="137580"/>
                        <a:pt x="434951" y="136147"/>
                        <a:pt x="433516" y="136147"/>
                      </a:cubicBezTo>
                      <a:cubicBezTo>
                        <a:pt x="432080" y="134713"/>
                        <a:pt x="430645" y="134713"/>
                        <a:pt x="429209" y="134713"/>
                      </a:cubicBezTo>
                      <a:close/>
                      <a:moveTo>
                        <a:pt x="353129" y="133280"/>
                      </a:moveTo>
                      <a:cubicBezTo>
                        <a:pt x="350258" y="133280"/>
                        <a:pt x="348822" y="134713"/>
                        <a:pt x="347387" y="136147"/>
                      </a:cubicBezTo>
                      <a:cubicBezTo>
                        <a:pt x="345951" y="139013"/>
                        <a:pt x="345951" y="143313"/>
                        <a:pt x="350258" y="144747"/>
                      </a:cubicBezTo>
                      <a:cubicBezTo>
                        <a:pt x="353129" y="147614"/>
                        <a:pt x="356000" y="146180"/>
                        <a:pt x="358871" y="143313"/>
                      </a:cubicBezTo>
                      <a:cubicBezTo>
                        <a:pt x="358871" y="141880"/>
                        <a:pt x="358871" y="140447"/>
                        <a:pt x="358871" y="137580"/>
                      </a:cubicBezTo>
                      <a:cubicBezTo>
                        <a:pt x="358871" y="136147"/>
                        <a:pt x="357435" y="134713"/>
                        <a:pt x="356000" y="134713"/>
                      </a:cubicBezTo>
                      <a:cubicBezTo>
                        <a:pt x="354564" y="133280"/>
                        <a:pt x="354564" y="133280"/>
                        <a:pt x="353129" y="133280"/>
                      </a:cubicBezTo>
                      <a:close/>
                      <a:moveTo>
                        <a:pt x="429209" y="90279"/>
                      </a:moveTo>
                      <a:cubicBezTo>
                        <a:pt x="426338" y="90279"/>
                        <a:pt x="423467" y="93146"/>
                        <a:pt x="423467" y="97446"/>
                      </a:cubicBezTo>
                      <a:cubicBezTo>
                        <a:pt x="423467" y="100313"/>
                        <a:pt x="426338" y="103179"/>
                        <a:pt x="429209" y="103179"/>
                      </a:cubicBezTo>
                      <a:cubicBezTo>
                        <a:pt x="433516" y="103179"/>
                        <a:pt x="436387" y="100313"/>
                        <a:pt x="436387" y="97446"/>
                      </a:cubicBezTo>
                      <a:cubicBezTo>
                        <a:pt x="436387" y="96013"/>
                        <a:pt x="434951" y="94579"/>
                        <a:pt x="433516" y="93146"/>
                      </a:cubicBezTo>
                      <a:cubicBezTo>
                        <a:pt x="433516" y="91713"/>
                        <a:pt x="430645" y="90279"/>
                        <a:pt x="429209" y="90279"/>
                      </a:cubicBezTo>
                      <a:close/>
                      <a:moveTo>
                        <a:pt x="353129" y="90279"/>
                      </a:moveTo>
                      <a:cubicBezTo>
                        <a:pt x="348822" y="90279"/>
                        <a:pt x="345951" y="93146"/>
                        <a:pt x="345951" y="96013"/>
                      </a:cubicBezTo>
                      <a:cubicBezTo>
                        <a:pt x="345951" y="98879"/>
                        <a:pt x="348822" y="103179"/>
                        <a:pt x="353129" y="103179"/>
                      </a:cubicBezTo>
                      <a:cubicBezTo>
                        <a:pt x="356000" y="103179"/>
                        <a:pt x="358871" y="100313"/>
                        <a:pt x="358871" y="96013"/>
                      </a:cubicBezTo>
                      <a:cubicBezTo>
                        <a:pt x="358871" y="94579"/>
                        <a:pt x="358871" y="93146"/>
                        <a:pt x="357435" y="91713"/>
                      </a:cubicBezTo>
                      <a:cubicBezTo>
                        <a:pt x="356000" y="90279"/>
                        <a:pt x="354564" y="90279"/>
                        <a:pt x="353129" y="90279"/>
                      </a:cubicBezTo>
                      <a:close/>
                      <a:moveTo>
                        <a:pt x="378967" y="83112"/>
                      </a:moveTo>
                      <a:lnTo>
                        <a:pt x="366048" y="90279"/>
                      </a:lnTo>
                      <a:cubicBezTo>
                        <a:pt x="366048" y="93146"/>
                        <a:pt x="366048" y="94579"/>
                        <a:pt x="366048" y="96013"/>
                      </a:cubicBezTo>
                      <a:cubicBezTo>
                        <a:pt x="366048" y="101746"/>
                        <a:pt x="363177" y="106046"/>
                        <a:pt x="358871" y="108913"/>
                      </a:cubicBezTo>
                      <a:lnTo>
                        <a:pt x="358871" y="127547"/>
                      </a:lnTo>
                      <a:cubicBezTo>
                        <a:pt x="360306" y="127547"/>
                        <a:pt x="360306" y="127547"/>
                        <a:pt x="361742" y="128980"/>
                      </a:cubicBezTo>
                      <a:cubicBezTo>
                        <a:pt x="363177" y="130413"/>
                        <a:pt x="366048" y="133280"/>
                        <a:pt x="366048" y="136147"/>
                      </a:cubicBezTo>
                      <a:cubicBezTo>
                        <a:pt x="367483" y="139013"/>
                        <a:pt x="367483" y="140447"/>
                        <a:pt x="366048" y="143313"/>
                      </a:cubicBezTo>
                      <a:lnTo>
                        <a:pt x="381838" y="151914"/>
                      </a:lnTo>
                      <a:cubicBezTo>
                        <a:pt x="384709" y="149047"/>
                        <a:pt x="387580" y="147614"/>
                        <a:pt x="391887" y="147614"/>
                      </a:cubicBezTo>
                      <a:cubicBezTo>
                        <a:pt x="394758" y="147614"/>
                        <a:pt x="397629" y="147614"/>
                        <a:pt x="400500" y="149047"/>
                      </a:cubicBezTo>
                      <a:lnTo>
                        <a:pt x="416290" y="140447"/>
                      </a:lnTo>
                      <a:cubicBezTo>
                        <a:pt x="416290" y="139013"/>
                        <a:pt x="416290" y="136147"/>
                        <a:pt x="417725" y="134713"/>
                      </a:cubicBezTo>
                      <a:cubicBezTo>
                        <a:pt x="419161" y="130413"/>
                        <a:pt x="423467" y="127547"/>
                        <a:pt x="427774" y="127547"/>
                      </a:cubicBezTo>
                      <a:lnTo>
                        <a:pt x="427774" y="110346"/>
                      </a:lnTo>
                      <a:cubicBezTo>
                        <a:pt x="420596" y="110346"/>
                        <a:pt x="414854" y="104613"/>
                        <a:pt x="414854" y="97446"/>
                      </a:cubicBezTo>
                      <a:cubicBezTo>
                        <a:pt x="414854" y="96013"/>
                        <a:pt x="416290" y="96013"/>
                        <a:pt x="416290" y="94579"/>
                      </a:cubicBezTo>
                      <a:lnTo>
                        <a:pt x="400500" y="85979"/>
                      </a:lnTo>
                      <a:cubicBezTo>
                        <a:pt x="397629" y="88846"/>
                        <a:pt x="393322" y="90279"/>
                        <a:pt x="390451" y="90279"/>
                      </a:cubicBezTo>
                      <a:cubicBezTo>
                        <a:pt x="387580" y="90279"/>
                        <a:pt x="386145" y="88846"/>
                        <a:pt x="383274" y="88846"/>
                      </a:cubicBezTo>
                      <a:cubicBezTo>
                        <a:pt x="381838" y="87412"/>
                        <a:pt x="380403" y="84546"/>
                        <a:pt x="378967" y="83112"/>
                      </a:cubicBezTo>
                      <a:close/>
                      <a:moveTo>
                        <a:pt x="390451" y="70212"/>
                      </a:moveTo>
                      <a:cubicBezTo>
                        <a:pt x="387580" y="70212"/>
                        <a:pt x="386145" y="70212"/>
                        <a:pt x="384709" y="73079"/>
                      </a:cubicBezTo>
                      <a:cubicBezTo>
                        <a:pt x="383274" y="75946"/>
                        <a:pt x="384709" y="80246"/>
                        <a:pt x="387580" y="81679"/>
                      </a:cubicBezTo>
                      <a:cubicBezTo>
                        <a:pt x="390451" y="83112"/>
                        <a:pt x="394758" y="81679"/>
                        <a:pt x="396193" y="78812"/>
                      </a:cubicBezTo>
                      <a:cubicBezTo>
                        <a:pt x="396193" y="77379"/>
                        <a:pt x="397629" y="75946"/>
                        <a:pt x="396193" y="74512"/>
                      </a:cubicBezTo>
                      <a:cubicBezTo>
                        <a:pt x="396193" y="73079"/>
                        <a:pt x="394758" y="71646"/>
                        <a:pt x="393322" y="70212"/>
                      </a:cubicBezTo>
                      <a:cubicBezTo>
                        <a:pt x="391887" y="70212"/>
                        <a:pt x="391887" y="70212"/>
                        <a:pt x="390451" y="70212"/>
                      </a:cubicBezTo>
                      <a:close/>
                      <a:moveTo>
                        <a:pt x="390451" y="61612"/>
                      </a:moveTo>
                      <a:cubicBezTo>
                        <a:pt x="393322" y="61612"/>
                        <a:pt x="394758" y="63045"/>
                        <a:pt x="397629" y="64479"/>
                      </a:cubicBezTo>
                      <a:cubicBezTo>
                        <a:pt x="400500" y="65912"/>
                        <a:pt x="403370" y="68779"/>
                        <a:pt x="403370" y="73079"/>
                      </a:cubicBezTo>
                      <a:cubicBezTo>
                        <a:pt x="404806" y="74512"/>
                        <a:pt x="404806" y="77379"/>
                        <a:pt x="403370" y="78812"/>
                      </a:cubicBezTo>
                      <a:lnTo>
                        <a:pt x="419161" y="88846"/>
                      </a:lnTo>
                      <a:cubicBezTo>
                        <a:pt x="422032" y="84546"/>
                        <a:pt x="424903" y="83112"/>
                        <a:pt x="429209" y="83112"/>
                      </a:cubicBezTo>
                      <a:cubicBezTo>
                        <a:pt x="433516" y="83112"/>
                        <a:pt x="436387" y="84546"/>
                        <a:pt x="439258" y="87412"/>
                      </a:cubicBezTo>
                      <a:cubicBezTo>
                        <a:pt x="442129" y="90279"/>
                        <a:pt x="443564" y="93146"/>
                        <a:pt x="443564" y="97446"/>
                      </a:cubicBezTo>
                      <a:cubicBezTo>
                        <a:pt x="443564" y="103179"/>
                        <a:pt x="440693" y="107480"/>
                        <a:pt x="434951" y="110346"/>
                      </a:cubicBezTo>
                      <a:lnTo>
                        <a:pt x="436387" y="127547"/>
                      </a:lnTo>
                      <a:cubicBezTo>
                        <a:pt x="437822" y="128980"/>
                        <a:pt x="437822" y="130413"/>
                        <a:pt x="439258" y="130413"/>
                      </a:cubicBezTo>
                      <a:cubicBezTo>
                        <a:pt x="440693" y="133280"/>
                        <a:pt x="442129" y="134713"/>
                        <a:pt x="443564" y="137580"/>
                      </a:cubicBezTo>
                      <a:cubicBezTo>
                        <a:pt x="443564" y="139013"/>
                        <a:pt x="443564" y="141880"/>
                        <a:pt x="443564" y="144747"/>
                      </a:cubicBezTo>
                      <a:lnTo>
                        <a:pt x="457919" y="153347"/>
                      </a:lnTo>
                      <a:cubicBezTo>
                        <a:pt x="460790" y="150480"/>
                        <a:pt x="465096" y="147614"/>
                        <a:pt x="469403" y="147614"/>
                      </a:cubicBezTo>
                      <a:cubicBezTo>
                        <a:pt x="472274" y="147614"/>
                        <a:pt x="476580" y="150480"/>
                        <a:pt x="479451" y="151914"/>
                      </a:cubicBezTo>
                      <a:cubicBezTo>
                        <a:pt x="480887" y="154780"/>
                        <a:pt x="482322" y="159080"/>
                        <a:pt x="482322" y="161947"/>
                      </a:cubicBezTo>
                      <a:cubicBezTo>
                        <a:pt x="482322" y="167681"/>
                        <a:pt x="479451" y="171981"/>
                        <a:pt x="475145" y="174847"/>
                      </a:cubicBezTo>
                      <a:lnTo>
                        <a:pt x="475145" y="193481"/>
                      </a:lnTo>
                      <a:cubicBezTo>
                        <a:pt x="479451" y="194914"/>
                        <a:pt x="482322" y="200648"/>
                        <a:pt x="482322" y="206381"/>
                      </a:cubicBezTo>
                      <a:cubicBezTo>
                        <a:pt x="482322" y="213548"/>
                        <a:pt x="476580" y="219282"/>
                        <a:pt x="469403" y="219282"/>
                      </a:cubicBezTo>
                      <a:cubicBezTo>
                        <a:pt x="465096" y="219282"/>
                        <a:pt x="462225" y="217848"/>
                        <a:pt x="459354" y="216415"/>
                      </a:cubicBezTo>
                      <a:lnTo>
                        <a:pt x="444999" y="225015"/>
                      </a:lnTo>
                      <a:cubicBezTo>
                        <a:pt x="444999" y="227882"/>
                        <a:pt x="444999" y="230748"/>
                        <a:pt x="443564" y="233615"/>
                      </a:cubicBezTo>
                      <a:cubicBezTo>
                        <a:pt x="440693" y="237915"/>
                        <a:pt x="436387" y="239349"/>
                        <a:pt x="430645" y="239349"/>
                      </a:cubicBezTo>
                      <a:cubicBezTo>
                        <a:pt x="427774" y="239349"/>
                        <a:pt x="426338" y="239349"/>
                        <a:pt x="423467" y="237915"/>
                      </a:cubicBezTo>
                      <a:cubicBezTo>
                        <a:pt x="420596" y="236482"/>
                        <a:pt x="417725" y="233615"/>
                        <a:pt x="417725" y="229315"/>
                      </a:cubicBezTo>
                      <a:cubicBezTo>
                        <a:pt x="416290" y="227882"/>
                        <a:pt x="416290" y="226448"/>
                        <a:pt x="416290" y="225015"/>
                      </a:cubicBezTo>
                      <a:lnTo>
                        <a:pt x="400500" y="214981"/>
                      </a:lnTo>
                      <a:cubicBezTo>
                        <a:pt x="397629" y="217848"/>
                        <a:pt x="394758" y="217848"/>
                        <a:pt x="391887" y="217848"/>
                      </a:cubicBezTo>
                      <a:cubicBezTo>
                        <a:pt x="389016" y="217848"/>
                        <a:pt x="384709" y="216415"/>
                        <a:pt x="383274" y="214981"/>
                      </a:cubicBezTo>
                      <a:lnTo>
                        <a:pt x="367483" y="223582"/>
                      </a:lnTo>
                      <a:cubicBezTo>
                        <a:pt x="367483" y="226448"/>
                        <a:pt x="367483" y="229315"/>
                        <a:pt x="366048" y="232182"/>
                      </a:cubicBezTo>
                      <a:cubicBezTo>
                        <a:pt x="363177" y="236482"/>
                        <a:pt x="358871" y="239349"/>
                        <a:pt x="353129" y="239349"/>
                      </a:cubicBezTo>
                      <a:cubicBezTo>
                        <a:pt x="351693" y="239349"/>
                        <a:pt x="348822" y="237915"/>
                        <a:pt x="347387" y="236482"/>
                      </a:cubicBezTo>
                      <a:cubicBezTo>
                        <a:pt x="343080" y="235049"/>
                        <a:pt x="341645" y="232182"/>
                        <a:pt x="340209" y="229315"/>
                      </a:cubicBezTo>
                      <a:cubicBezTo>
                        <a:pt x="340209" y="226448"/>
                        <a:pt x="340209" y="225015"/>
                        <a:pt x="340209" y="223582"/>
                      </a:cubicBezTo>
                      <a:lnTo>
                        <a:pt x="324419" y="214981"/>
                      </a:lnTo>
                      <a:cubicBezTo>
                        <a:pt x="321548" y="216415"/>
                        <a:pt x="318677" y="217848"/>
                        <a:pt x="315806" y="217848"/>
                      </a:cubicBezTo>
                      <a:cubicBezTo>
                        <a:pt x="312935" y="217848"/>
                        <a:pt x="311500" y="217848"/>
                        <a:pt x="308629" y="216415"/>
                      </a:cubicBezTo>
                      <a:cubicBezTo>
                        <a:pt x="305758" y="213548"/>
                        <a:pt x="302887" y="210681"/>
                        <a:pt x="302887" y="207815"/>
                      </a:cubicBezTo>
                      <a:cubicBezTo>
                        <a:pt x="301451" y="203515"/>
                        <a:pt x="301451" y="200648"/>
                        <a:pt x="304322" y="196348"/>
                      </a:cubicBezTo>
                      <a:cubicBezTo>
                        <a:pt x="305758" y="194914"/>
                        <a:pt x="308629" y="192048"/>
                        <a:pt x="311500" y="190614"/>
                      </a:cubicBezTo>
                      <a:lnTo>
                        <a:pt x="310064" y="173414"/>
                      </a:lnTo>
                      <a:cubicBezTo>
                        <a:pt x="308629" y="173414"/>
                        <a:pt x="307193" y="171981"/>
                        <a:pt x="304322" y="170547"/>
                      </a:cubicBezTo>
                      <a:lnTo>
                        <a:pt x="289967" y="180581"/>
                      </a:lnTo>
                      <a:lnTo>
                        <a:pt x="295709" y="192048"/>
                      </a:lnTo>
                      <a:lnTo>
                        <a:pt x="169387" y="256549"/>
                      </a:lnTo>
                      <a:lnTo>
                        <a:pt x="162210" y="388418"/>
                      </a:lnTo>
                      <a:lnTo>
                        <a:pt x="157903" y="388418"/>
                      </a:lnTo>
                      <a:lnTo>
                        <a:pt x="157903" y="405618"/>
                      </a:lnTo>
                      <a:lnTo>
                        <a:pt x="157903" y="417085"/>
                      </a:lnTo>
                      <a:lnTo>
                        <a:pt x="157903" y="547521"/>
                      </a:lnTo>
                      <a:lnTo>
                        <a:pt x="162210" y="547521"/>
                      </a:lnTo>
                      <a:lnTo>
                        <a:pt x="192355" y="554688"/>
                      </a:lnTo>
                      <a:lnTo>
                        <a:pt x="192355" y="580488"/>
                      </a:lnTo>
                      <a:lnTo>
                        <a:pt x="166516" y="580488"/>
                      </a:lnTo>
                      <a:lnTo>
                        <a:pt x="137806" y="576188"/>
                      </a:lnTo>
                      <a:lnTo>
                        <a:pt x="137806" y="580488"/>
                      </a:lnTo>
                      <a:lnTo>
                        <a:pt x="104790" y="580488"/>
                      </a:lnTo>
                      <a:lnTo>
                        <a:pt x="104790" y="550388"/>
                      </a:lnTo>
                      <a:lnTo>
                        <a:pt x="104790" y="547521"/>
                      </a:lnTo>
                      <a:lnTo>
                        <a:pt x="104790" y="417085"/>
                      </a:lnTo>
                      <a:lnTo>
                        <a:pt x="86129" y="417085"/>
                      </a:lnTo>
                      <a:lnTo>
                        <a:pt x="86129" y="547521"/>
                      </a:lnTo>
                      <a:lnTo>
                        <a:pt x="86129" y="550388"/>
                      </a:lnTo>
                      <a:lnTo>
                        <a:pt x="86129" y="580488"/>
                      </a:lnTo>
                      <a:lnTo>
                        <a:pt x="54548" y="580488"/>
                      </a:lnTo>
                      <a:lnTo>
                        <a:pt x="54548" y="576188"/>
                      </a:lnTo>
                      <a:lnTo>
                        <a:pt x="24403" y="580488"/>
                      </a:lnTo>
                      <a:lnTo>
                        <a:pt x="0" y="580488"/>
                      </a:lnTo>
                      <a:lnTo>
                        <a:pt x="0" y="554688"/>
                      </a:lnTo>
                      <a:lnTo>
                        <a:pt x="28710" y="547521"/>
                      </a:lnTo>
                      <a:lnTo>
                        <a:pt x="34452" y="547521"/>
                      </a:lnTo>
                      <a:lnTo>
                        <a:pt x="34452" y="417085"/>
                      </a:lnTo>
                      <a:lnTo>
                        <a:pt x="34452" y="405618"/>
                      </a:lnTo>
                      <a:lnTo>
                        <a:pt x="34452" y="388418"/>
                      </a:lnTo>
                      <a:lnTo>
                        <a:pt x="30145" y="388418"/>
                      </a:lnTo>
                      <a:lnTo>
                        <a:pt x="28710" y="361184"/>
                      </a:lnTo>
                      <a:lnTo>
                        <a:pt x="4306" y="361184"/>
                      </a:lnTo>
                      <a:lnTo>
                        <a:pt x="7177" y="230748"/>
                      </a:lnTo>
                      <a:lnTo>
                        <a:pt x="67468" y="219282"/>
                      </a:lnTo>
                      <a:lnTo>
                        <a:pt x="94742" y="252249"/>
                      </a:lnTo>
                      <a:lnTo>
                        <a:pt x="122016" y="219282"/>
                      </a:lnTo>
                      <a:lnTo>
                        <a:pt x="163645" y="219282"/>
                      </a:lnTo>
                      <a:lnTo>
                        <a:pt x="278484" y="159080"/>
                      </a:lnTo>
                      <a:lnTo>
                        <a:pt x="285661" y="171981"/>
                      </a:lnTo>
                      <a:lnTo>
                        <a:pt x="301451" y="161947"/>
                      </a:lnTo>
                      <a:cubicBezTo>
                        <a:pt x="301451" y="156214"/>
                        <a:pt x="302887" y="151914"/>
                        <a:pt x="307193" y="149047"/>
                      </a:cubicBezTo>
                      <a:cubicBezTo>
                        <a:pt x="310064" y="147614"/>
                        <a:pt x="312935" y="146180"/>
                        <a:pt x="314371" y="146180"/>
                      </a:cubicBezTo>
                      <a:cubicBezTo>
                        <a:pt x="317242" y="146180"/>
                        <a:pt x="320113" y="147614"/>
                        <a:pt x="322983" y="149047"/>
                      </a:cubicBezTo>
                      <a:lnTo>
                        <a:pt x="338774" y="139013"/>
                      </a:lnTo>
                      <a:cubicBezTo>
                        <a:pt x="338774" y="137580"/>
                        <a:pt x="340209" y="134713"/>
                        <a:pt x="340209" y="133280"/>
                      </a:cubicBezTo>
                      <a:cubicBezTo>
                        <a:pt x="343080" y="130413"/>
                        <a:pt x="345951" y="127547"/>
                        <a:pt x="348822" y="126113"/>
                      </a:cubicBezTo>
                      <a:lnTo>
                        <a:pt x="348822" y="108913"/>
                      </a:lnTo>
                      <a:cubicBezTo>
                        <a:pt x="344516" y="108913"/>
                        <a:pt x="340209" y="106046"/>
                        <a:pt x="338774" y="98879"/>
                      </a:cubicBezTo>
                      <a:cubicBezTo>
                        <a:pt x="337338" y="91713"/>
                        <a:pt x="341645" y="88846"/>
                        <a:pt x="341645" y="87412"/>
                      </a:cubicBezTo>
                      <a:cubicBezTo>
                        <a:pt x="343080" y="84546"/>
                        <a:pt x="348822" y="81679"/>
                        <a:pt x="353129" y="81679"/>
                      </a:cubicBezTo>
                      <a:cubicBezTo>
                        <a:pt x="356000" y="81679"/>
                        <a:pt x="358871" y="83112"/>
                        <a:pt x="360306" y="84546"/>
                      </a:cubicBezTo>
                      <a:lnTo>
                        <a:pt x="376096" y="75946"/>
                      </a:lnTo>
                      <a:cubicBezTo>
                        <a:pt x="376096" y="73079"/>
                        <a:pt x="377532" y="71646"/>
                        <a:pt x="378967" y="68779"/>
                      </a:cubicBezTo>
                      <a:cubicBezTo>
                        <a:pt x="380403" y="64479"/>
                        <a:pt x="384709" y="61612"/>
                        <a:pt x="390451" y="61612"/>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600029" y="0"/>
                      </a:lnTo>
                      <a:lnTo>
                        <a:pt x="600029" y="364156"/>
                      </a:lnTo>
                      <a:lnTo>
                        <a:pt x="180956" y="364156"/>
                      </a:lnTo>
                      <a:lnTo>
                        <a:pt x="182391" y="339783"/>
                      </a:lnTo>
                      <a:lnTo>
                        <a:pt x="574196" y="339783"/>
                      </a:lnTo>
                      <a:lnTo>
                        <a:pt x="574196" y="24373"/>
                      </a:lnTo>
                      <a:lnTo>
                        <a:pt x="80493" y="24373"/>
                      </a:lnTo>
                      <a:lnTo>
                        <a:pt x="80493" y="48745"/>
                      </a:lnTo>
                      <a:lnTo>
                        <a:pt x="56095" y="57347"/>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cxnSp>
          <p:nvCxnSpPr>
            <p:cNvPr id="23" name="íṩ1ide"/>
            <p:cNvCxnSpPr/>
            <p:nvPr/>
          </p:nvCxnSpPr>
          <p:spPr>
            <a:xfrm flipH="1" flipV="1">
              <a:off x="1671638" y="4281975"/>
              <a:ext cx="4193" cy="68884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4" name="iṥḷïḓé"/>
            <p:cNvCxnSpPr/>
            <p:nvPr/>
          </p:nvCxnSpPr>
          <p:spPr>
            <a:xfrm flipV="1">
              <a:off x="6100193" y="3526971"/>
              <a:ext cx="0" cy="860226"/>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3816106" y="3933371"/>
              <a:ext cx="4563982" cy="583710"/>
              <a:chOff x="3816106" y="3544065"/>
              <a:chExt cx="4563982" cy="973016"/>
            </a:xfrm>
          </p:grpSpPr>
          <p:cxnSp>
            <p:nvCxnSpPr>
              <p:cNvPr id="26" name="iśḻíḋè"/>
              <p:cNvCxnSpPr/>
              <p:nvPr/>
            </p:nvCxnSpPr>
            <p:spPr>
              <a:xfrm flipH="1" flipV="1">
                <a:off x="3816106" y="3544065"/>
                <a:ext cx="4193" cy="973016"/>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7" name="ïṧḷídè"/>
              <p:cNvCxnSpPr/>
              <p:nvPr/>
            </p:nvCxnSpPr>
            <p:spPr>
              <a:xfrm flipH="1" flipV="1">
                <a:off x="8375895" y="3544065"/>
                <a:ext cx="4193" cy="973016"/>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cxnSp>
          <p:nvCxnSpPr>
            <p:cNvPr id="28" name="îṧľîḑé"/>
            <p:cNvCxnSpPr/>
            <p:nvPr/>
          </p:nvCxnSpPr>
          <p:spPr>
            <a:xfrm flipH="1" flipV="1">
              <a:off x="10520363" y="4281975"/>
              <a:ext cx="4193" cy="688840"/>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324174" y="3794373"/>
              <a:ext cx="690880" cy="553085"/>
            </a:xfrm>
            <a:prstGeom prst="rect">
              <a:avLst/>
            </a:prstGeom>
          </p:spPr>
          <p:txBody>
            <a:bodyPr wrap="none">
              <a:spAutoFit/>
            </a:bodyPr>
            <a:lstStyle/>
            <a:p>
              <a:pPr lvl="0" algn="just">
                <a:lnSpc>
                  <a:spcPct val="150000"/>
                </a:lnSpc>
              </a:pPr>
              <a:r>
                <a:rPr lang="zh-CN" altLang="en-US" sz="2000">
                  <a:solidFill>
                    <a:prstClr val="black">
                      <a:lumMod val="75000"/>
                      <a:lumOff val="25000"/>
                    </a:prstClr>
                  </a:solidFill>
                </a:rPr>
                <a:t>营养</a:t>
              </a:r>
            </a:p>
          </p:txBody>
        </p:sp>
        <p:sp>
          <p:nvSpPr>
            <p:cNvPr id="30" name="矩形 29"/>
            <p:cNvSpPr/>
            <p:nvPr/>
          </p:nvSpPr>
          <p:spPr>
            <a:xfrm>
              <a:off x="3464305" y="3409745"/>
              <a:ext cx="690880" cy="553085"/>
            </a:xfrm>
            <a:prstGeom prst="rect">
              <a:avLst/>
            </a:prstGeom>
          </p:spPr>
          <p:txBody>
            <a:bodyPr wrap="none">
              <a:spAutoFit/>
            </a:bodyPr>
            <a:lstStyle/>
            <a:p>
              <a:pPr lvl="0" algn="just">
                <a:lnSpc>
                  <a:spcPct val="150000"/>
                </a:lnSpc>
              </a:pPr>
              <a:r>
                <a:rPr lang="zh-CN" altLang="en-US" sz="2000">
                  <a:solidFill>
                    <a:prstClr val="black">
                      <a:lumMod val="75000"/>
                      <a:lumOff val="25000"/>
                    </a:prstClr>
                  </a:solidFill>
                </a:rPr>
                <a:t>健康</a:t>
              </a:r>
            </a:p>
          </p:txBody>
        </p:sp>
        <p:sp>
          <p:nvSpPr>
            <p:cNvPr id="31" name="矩形 30"/>
            <p:cNvSpPr/>
            <p:nvPr/>
          </p:nvSpPr>
          <p:spPr>
            <a:xfrm>
              <a:off x="5371754" y="3025116"/>
              <a:ext cx="1452880" cy="553085"/>
            </a:xfrm>
            <a:prstGeom prst="rect">
              <a:avLst/>
            </a:prstGeom>
          </p:spPr>
          <p:txBody>
            <a:bodyPr wrap="none">
              <a:spAutoFit/>
            </a:bodyPr>
            <a:lstStyle/>
            <a:p>
              <a:pPr lvl="0" algn="just">
                <a:lnSpc>
                  <a:spcPct val="150000"/>
                </a:lnSpc>
              </a:pPr>
              <a:r>
                <a:rPr lang="zh-CN" altLang="en-US" sz="2000" dirty="0">
                  <a:solidFill>
                    <a:prstClr val="black">
                      <a:lumMod val="75000"/>
                      <a:lumOff val="25000"/>
                    </a:prstClr>
                  </a:solidFill>
                </a:rPr>
                <a:t>回应性照护</a:t>
              </a:r>
            </a:p>
          </p:txBody>
        </p:sp>
        <p:sp>
          <p:nvSpPr>
            <p:cNvPr id="32" name="矩形 31"/>
            <p:cNvSpPr/>
            <p:nvPr/>
          </p:nvSpPr>
          <p:spPr>
            <a:xfrm>
              <a:off x="7784301" y="3438773"/>
              <a:ext cx="1198880" cy="553085"/>
            </a:xfrm>
            <a:prstGeom prst="rect">
              <a:avLst/>
            </a:prstGeom>
          </p:spPr>
          <p:txBody>
            <a:bodyPr wrap="none">
              <a:spAutoFit/>
            </a:bodyPr>
            <a:lstStyle/>
            <a:p>
              <a:pPr lvl="0" algn="just">
                <a:lnSpc>
                  <a:spcPct val="150000"/>
                </a:lnSpc>
              </a:pPr>
              <a:r>
                <a:rPr lang="zh-CN" altLang="en-US" sz="2000" dirty="0">
                  <a:solidFill>
                    <a:prstClr val="black">
                      <a:lumMod val="75000"/>
                      <a:lumOff val="25000"/>
                    </a:prstClr>
                  </a:solidFill>
                </a:rPr>
                <a:t>安全保障</a:t>
              </a:r>
            </a:p>
          </p:txBody>
        </p:sp>
        <p:sp>
          <p:nvSpPr>
            <p:cNvPr id="33" name="矩形 32"/>
            <p:cNvSpPr/>
            <p:nvPr/>
          </p:nvSpPr>
          <p:spPr>
            <a:xfrm>
              <a:off x="9921379" y="3721802"/>
              <a:ext cx="1198880" cy="553085"/>
            </a:xfrm>
            <a:prstGeom prst="rect">
              <a:avLst/>
            </a:prstGeom>
          </p:spPr>
          <p:txBody>
            <a:bodyPr wrap="none">
              <a:spAutoFit/>
            </a:bodyPr>
            <a:lstStyle/>
            <a:p>
              <a:pPr lvl="0" algn="just">
                <a:lnSpc>
                  <a:spcPct val="150000"/>
                </a:lnSpc>
              </a:pPr>
              <a:r>
                <a:rPr lang="zh-CN" altLang="en-US" sz="2000" dirty="0">
                  <a:solidFill>
                    <a:prstClr val="black">
                      <a:lumMod val="75000"/>
                      <a:lumOff val="25000"/>
                    </a:prstClr>
                  </a:solidFill>
                </a:rPr>
                <a:t>早期学习</a:t>
              </a:r>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5093335" y="2433320"/>
            <a:ext cx="5766435" cy="2306320"/>
          </a:xfrm>
          <a:prstGeom prst="rect">
            <a:avLst/>
          </a:prstGeom>
          <a:noFill/>
          <a:ln w="9525">
            <a:noFill/>
          </a:ln>
        </p:spPr>
        <p:txBody>
          <a:bodyPr wrap="square">
            <a:spAutoFit/>
          </a:bodyPr>
          <a:lstStyle/>
          <a:p>
            <a:pPr algn="just">
              <a:lnSpc>
                <a:spcPct val="160000"/>
              </a:lnSpc>
              <a:buClrTx/>
              <a:buSzTx/>
              <a:buFontTx/>
            </a:pPr>
            <a:r>
              <a:rPr lang="zh-CN" altLang="en-US" sz="1800" b="0" dirty="0">
                <a:solidFill>
                  <a:schemeClr val="tx1">
                    <a:lumMod val="85000"/>
                    <a:lumOff val="15000"/>
                  </a:schemeClr>
                </a:solidFill>
                <a:cs typeface="+mn-ea"/>
              </a:rPr>
              <a:t>是指养护人在陪伴儿童时应该积极主动、全心全意地回应儿童的心理和生理需求，敏锐、细心、耐心地时刻理解并回应儿童的哭闹、语言、表情和动作，做到密切观察儿童的动作、声音等线索，通过肌肤接触、眼神、微笑、语言等形式对儿童的需求作出及时且恰当的回应。</a:t>
            </a:r>
            <a:endParaRPr lang="zh-CN" altLang="en-US" dirty="0">
              <a:solidFill>
                <a:schemeClr val="tx1">
                  <a:lumMod val="85000"/>
                  <a:lumOff val="15000"/>
                </a:schemeClr>
              </a:solidFill>
              <a:cs typeface="+mn-ea"/>
            </a:endParaRPr>
          </a:p>
        </p:txBody>
      </p:sp>
      <p:grpSp>
        <p:nvGrpSpPr>
          <p:cNvPr id="7" name="Group 6"/>
          <p:cNvGrpSpPr/>
          <p:nvPr/>
        </p:nvGrpSpPr>
        <p:grpSpPr>
          <a:xfrm>
            <a:off x="1165160" y="1924162"/>
            <a:ext cx="3149534" cy="3147064"/>
            <a:chOff x="1734391" y="2289832"/>
            <a:chExt cx="3149534" cy="3147064"/>
          </a:xfrm>
        </p:grpSpPr>
        <p:sp>
          <p:nvSpPr>
            <p:cNvPr id="8" name="文本框 7"/>
            <p:cNvSpPr txBox="1"/>
            <p:nvPr/>
          </p:nvSpPr>
          <p:spPr>
            <a:xfrm>
              <a:off x="2182315" y="3574143"/>
              <a:ext cx="2343149" cy="691515"/>
            </a:xfrm>
            <a:prstGeom prst="rect">
              <a:avLst/>
            </a:prstGeom>
          </p:spPr>
          <p:txBody>
            <a:bodyPr vert="horz"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600" b="1" dirty="0">
                  <a:solidFill>
                    <a:srgbClr val="DC7C2A"/>
                  </a:solidFill>
                  <a:cs typeface="+mn-ea"/>
                  <a:sym typeface="+mn-ea"/>
                </a:rPr>
                <a:t>回应性照护</a:t>
              </a:r>
              <a:endParaRPr lang="zh-CN" altLang="en-US" sz="2600" b="1" dirty="0">
                <a:solidFill>
                  <a:schemeClr val="tx1">
                    <a:lumMod val="75000"/>
                    <a:lumOff val="25000"/>
                  </a:schemeClr>
                </a:solidFill>
              </a:endParaRPr>
            </a:p>
          </p:txBody>
        </p:sp>
        <p:grpSp>
          <p:nvGrpSpPr>
            <p:cNvPr id="9" name="ï$lîḑe"/>
            <p:cNvGrpSpPr/>
            <p:nvPr/>
          </p:nvGrpSpPr>
          <p:grpSpPr>
            <a:xfrm>
              <a:off x="1734391" y="2289832"/>
              <a:ext cx="3149534" cy="3147064"/>
              <a:chOff x="976406" y="2270126"/>
              <a:chExt cx="2951163" cy="2947988"/>
            </a:xfrm>
            <a:solidFill>
              <a:schemeClr val="accent1"/>
            </a:solidFill>
          </p:grpSpPr>
          <p:sp>
            <p:nvSpPr>
              <p:cNvPr id="11" name="išlíḍê"/>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2" name="ïśḻîďê"/>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9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3" name="îṩḷiḓe"/>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rgbClr val="FED048">
                  <a:alpha val="69000"/>
                </a:srgb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4" name="ïṡ1îḍe"/>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rgbClr val="FED048">
                  <a:alpha val="69000"/>
                </a:srgb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5" name="ïşlíď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rgbClr val="FED048">
                  <a:alpha val="69000"/>
                </a:srgb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sp>
          <p:nvSpPr>
            <p:cNvPr id="10" name="îṡḷîdé"/>
            <p:cNvSpPr/>
            <p:nvPr/>
          </p:nvSpPr>
          <p:spPr bwMode="auto">
            <a:xfrm>
              <a:off x="3095069" y="2781030"/>
              <a:ext cx="428176" cy="490540"/>
            </a:xfrm>
            <a:custGeom>
              <a:avLst/>
              <a:gdLst>
                <a:gd name="T0" fmla="*/ 228 w 11085"/>
                <a:gd name="T1" fmla="*/ 3017 h 12699"/>
                <a:gd name="T2" fmla="*/ 5314 w 11085"/>
                <a:gd name="T3" fmla="*/ 81 h 12699"/>
                <a:gd name="T4" fmla="*/ 5771 w 11085"/>
                <a:gd name="T5" fmla="*/ 81 h 12699"/>
                <a:gd name="T6" fmla="*/ 10856 w 11085"/>
                <a:gd name="T7" fmla="*/ 3017 h 12699"/>
                <a:gd name="T8" fmla="*/ 11085 w 11085"/>
                <a:gd name="T9" fmla="*/ 3413 h 12699"/>
                <a:gd name="T10" fmla="*/ 11085 w 11085"/>
                <a:gd name="T11" fmla="*/ 9285 h 12699"/>
                <a:gd name="T12" fmla="*/ 10856 w 11085"/>
                <a:gd name="T13" fmla="*/ 9681 h 12699"/>
                <a:gd name="T14" fmla="*/ 5771 w 11085"/>
                <a:gd name="T15" fmla="*/ 12617 h 12699"/>
                <a:gd name="T16" fmla="*/ 5314 w 11085"/>
                <a:gd name="T17" fmla="*/ 12617 h 12699"/>
                <a:gd name="T18" fmla="*/ 228 w 11085"/>
                <a:gd name="T19" fmla="*/ 9681 h 12699"/>
                <a:gd name="T20" fmla="*/ 0 w 11085"/>
                <a:gd name="T21" fmla="*/ 9285 h 12699"/>
                <a:gd name="T22" fmla="*/ 0 w 11085"/>
                <a:gd name="T23" fmla="*/ 3413 h 12699"/>
                <a:gd name="T24" fmla="*/ 228 w 11085"/>
                <a:gd name="T25" fmla="*/ 3017 h 12699"/>
                <a:gd name="T26" fmla="*/ 973 w 11085"/>
                <a:gd name="T27" fmla="*/ 3645 h 12699"/>
                <a:gd name="T28" fmla="*/ 915 w 11085"/>
                <a:gd name="T29" fmla="*/ 3744 h 12699"/>
                <a:gd name="T30" fmla="*/ 915 w 11085"/>
                <a:gd name="T31" fmla="*/ 8955 h 12699"/>
                <a:gd name="T32" fmla="*/ 973 w 11085"/>
                <a:gd name="T33" fmla="*/ 9054 h 12699"/>
                <a:gd name="T34" fmla="*/ 5485 w 11085"/>
                <a:gd name="T35" fmla="*/ 11659 h 12699"/>
                <a:gd name="T36" fmla="*/ 5600 w 11085"/>
                <a:gd name="T37" fmla="*/ 11659 h 12699"/>
                <a:gd name="T38" fmla="*/ 10112 w 11085"/>
                <a:gd name="T39" fmla="*/ 9054 h 12699"/>
                <a:gd name="T40" fmla="*/ 10170 w 11085"/>
                <a:gd name="T41" fmla="*/ 8955 h 12699"/>
                <a:gd name="T42" fmla="*/ 10170 w 11085"/>
                <a:gd name="T43" fmla="*/ 3744 h 12699"/>
                <a:gd name="T44" fmla="*/ 10112 w 11085"/>
                <a:gd name="T45" fmla="*/ 3645 h 12699"/>
                <a:gd name="T46" fmla="*/ 5600 w 11085"/>
                <a:gd name="T47" fmla="*/ 1039 h 12699"/>
                <a:gd name="T48" fmla="*/ 5485 w 11085"/>
                <a:gd name="T49" fmla="*/ 1039 h 12699"/>
                <a:gd name="T50" fmla="*/ 973 w 11085"/>
                <a:gd name="T51" fmla="*/ 3645 h 12699"/>
                <a:gd name="T52" fmla="*/ 5538 w 11085"/>
                <a:gd name="T53" fmla="*/ 5880 h 12699"/>
                <a:gd name="T54" fmla="*/ 9058 w 11085"/>
                <a:gd name="T55" fmla="*/ 3848 h 12699"/>
                <a:gd name="T56" fmla="*/ 9682 w 11085"/>
                <a:gd name="T57" fmla="*/ 4015 h 12699"/>
                <a:gd name="T58" fmla="*/ 9515 w 11085"/>
                <a:gd name="T59" fmla="*/ 4639 h 12699"/>
                <a:gd name="T60" fmla="*/ 6004 w 11085"/>
                <a:gd name="T61" fmla="*/ 6666 h 12699"/>
                <a:gd name="T62" fmla="*/ 6004 w 11085"/>
                <a:gd name="T63" fmla="*/ 10685 h 12699"/>
                <a:gd name="T64" fmla="*/ 5547 w 11085"/>
                <a:gd name="T65" fmla="*/ 11142 h 12699"/>
                <a:gd name="T66" fmla="*/ 5090 w 11085"/>
                <a:gd name="T67" fmla="*/ 10685 h 12699"/>
                <a:gd name="T68" fmla="*/ 5090 w 11085"/>
                <a:gd name="T69" fmla="*/ 6677 h 12699"/>
                <a:gd name="T70" fmla="*/ 1573 w 11085"/>
                <a:gd name="T71" fmla="*/ 4647 h 12699"/>
                <a:gd name="T72" fmla="*/ 1406 w 11085"/>
                <a:gd name="T73" fmla="*/ 4022 h 12699"/>
                <a:gd name="T74" fmla="*/ 2030 w 11085"/>
                <a:gd name="T75" fmla="*/ 3855 h 12699"/>
                <a:gd name="T76" fmla="*/ 5538 w 11085"/>
                <a:gd name="T77" fmla="*/ 5880 h 12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085" h="12699">
                  <a:moveTo>
                    <a:pt x="228" y="3017"/>
                  </a:moveTo>
                  <a:lnTo>
                    <a:pt x="5314" y="81"/>
                  </a:lnTo>
                  <a:cubicBezTo>
                    <a:pt x="5455" y="0"/>
                    <a:pt x="5630" y="0"/>
                    <a:pt x="5771" y="81"/>
                  </a:cubicBezTo>
                  <a:lnTo>
                    <a:pt x="10856" y="3017"/>
                  </a:lnTo>
                  <a:cubicBezTo>
                    <a:pt x="10998" y="3099"/>
                    <a:pt x="11085" y="3250"/>
                    <a:pt x="11085" y="3413"/>
                  </a:cubicBezTo>
                  <a:lnTo>
                    <a:pt x="11085" y="9285"/>
                  </a:lnTo>
                  <a:cubicBezTo>
                    <a:pt x="11085" y="9449"/>
                    <a:pt x="10998" y="9600"/>
                    <a:pt x="10856" y="9681"/>
                  </a:cubicBezTo>
                  <a:lnTo>
                    <a:pt x="5771" y="12617"/>
                  </a:lnTo>
                  <a:cubicBezTo>
                    <a:pt x="5630" y="12699"/>
                    <a:pt x="5455" y="12699"/>
                    <a:pt x="5314" y="12617"/>
                  </a:cubicBezTo>
                  <a:lnTo>
                    <a:pt x="228" y="9681"/>
                  </a:lnTo>
                  <a:cubicBezTo>
                    <a:pt x="87" y="9600"/>
                    <a:pt x="0" y="9449"/>
                    <a:pt x="0" y="9285"/>
                  </a:cubicBezTo>
                  <a:lnTo>
                    <a:pt x="0" y="3413"/>
                  </a:lnTo>
                  <a:cubicBezTo>
                    <a:pt x="0" y="3250"/>
                    <a:pt x="87" y="3099"/>
                    <a:pt x="228" y="3017"/>
                  </a:cubicBezTo>
                  <a:close/>
                  <a:moveTo>
                    <a:pt x="973" y="3645"/>
                  </a:moveTo>
                  <a:cubicBezTo>
                    <a:pt x="937" y="3665"/>
                    <a:pt x="915" y="3703"/>
                    <a:pt x="915" y="3744"/>
                  </a:cubicBezTo>
                  <a:lnTo>
                    <a:pt x="915" y="8955"/>
                  </a:lnTo>
                  <a:cubicBezTo>
                    <a:pt x="915" y="8995"/>
                    <a:pt x="937" y="9033"/>
                    <a:pt x="973" y="9054"/>
                  </a:cubicBezTo>
                  <a:lnTo>
                    <a:pt x="5485" y="11659"/>
                  </a:lnTo>
                  <a:cubicBezTo>
                    <a:pt x="5521" y="11679"/>
                    <a:pt x="5564" y="11679"/>
                    <a:pt x="5600" y="11659"/>
                  </a:cubicBezTo>
                  <a:lnTo>
                    <a:pt x="10112" y="9054"/>
                  </a:lnTo>
                  <a:cubicBezTo>
                    <a:pt x="10148" y="9033"/>
                    <a:pt x="10170" y="8995"/>
                    <a:pt x="10170" y="8955"/>
                  </a:cubicBezTo>
                  <a:lnTo>
                    <a:pt x="10170" y="3744"/>
                  </a:lnTo>
                  <a:cubicBezTo>
                    <a:pt x="10170" y="3703"/>
                    <a:pt x="10148" y="3665"/>
                    <a:pt x="10112" y="3645"/>
                  </a:cubicBezTo>
                  <a:lnTo>
                    <a:pt x="5600" y="1039"/>
                  </a:lnTo>
                  <a:cubicBezTo>
                    <a:pt x="5564" y="1019"/>
                    <a:pt x="5521" y="1019"/>
                    <a:pt x="5485" y="1039"/>
                  </a:cubicBezTo>
                  <a:lnTo>
                    <a:pt x="973" y="3645"/>
                  </a:lnTo>
                  <a:close/>
                  <a:moveTo>
                    <a:pt x="5538" y="5880"/>
                  </a:moveTo>
                  <a:lnTo>
                    <a:pt x="9058" y="3848"/>
                  </a:lnTo>
                  <a:cubicBezTo>
                    <a:pt x="9276" y="3721"/>
                    <a:pt x="9556" y="3796"/>
                    <a:pt x="9682" y="4015"/>
                  </a:cubicBezTo>
                  <a:cubicBezTo>
                    <a:pt x="9808" y="4234"/>
                    <a:pt x="9733" y="4513"/>
                    <a:pt x="9515" y="4639"/>
                  </a:cubicBezTo>
                  <a:lnTo>
                    <a:pt x="6004" y="6666"/>
                  </a:lnTo>
                  <a:lnTo>
                    <a:pt x="6004" y="10685"/>
                  </a:lnTo>
                  <a:cubicBezTo>
                    <a:pt x="6004" y="10937"/>
                    <a:pt x="5799" y="11142"/>
                    <a:pt x="5547" y="11142"/>
                  </a:cubicBezTo>
                  <a:cubicBezTo>
                    <a:pt x="5295" y="11142"/>
                    <a:pt x="5090" y="10937"/>
                    <a:pt x="5090" y="10685"/>
                  </a:cubicBezTo>
                  <a:lnTo>
                    <a:pt x="5090" y="6677"/>
                  </a:lnTo>
                  <a:lnTo>
                    <a:pt x="1573" y="4647"/>
                  </a:lnTo>
                  <a:cubicBezTo>
                    <a:pt x="1354" y="4520"/>
                    <a:pt x="1280" y="4241"/>
                    <a:pt x="1406" y="4022"/>
                  </a:cubicBezTo>
                  <a:cubicBezTo>
                    <a:pt x="1532" y="3803"/>
                    <a:pt x="1812" y="3728"/>
                    <a:pt x="2030" y="3855"/>
                  </a:cubicBezTo>
                  <a:lnTo>
                    <a:pt x="5538" y="5880"/>
                  </a:lnTo>
                  <a:close/>
                </a:path>
              </a:pathLst>
            </a:custGeom>
            <a:solidFill>
              <a:srgbClr val="E18C47"/>
            </a:solidFill>
            <a:ln w="28575">
              <a:noFill/>
            </a:ln>
          </p:spPr>
          <p:txBody>
            <a:bodyPr vert="horz" wrap="square" lIns="91440" tIns="45720" rIns="91440" bIns="45720" numCol="1" anchor="ctr" anchorCtr="0" compatLnSpc="1">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200">
                <a:solidFill>
                  <a:srgbClr val="DC7C2A"/>
                </a:solidFill>
              </a:endParaRPr>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5452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8406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1990867"/>
            <a:ext cx="8505334" cy="396938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儿童的生长发育是以年龄为基础的，根据不同年龄机体的生理、解剖、心理等的成熟度，将儿童年龄划分为胎儿期、新生儿期、婴儿期、幼儿期、学龄前期、学龄期和青春期7个年龄时期。</a:t>
            </a:r>
          </a:p>
          <a:p>
            <a:pPr indent="457200" algn="just" fontAlgn="auto">
              <a:lnSpc>
                <a:spcPct val="160000"/>
              </a:lnSpc>
              <a:buClrTx/>
              <a:buSzTx/>
              <a:buNone/>
            </a:pPr>
            <a:r>
              <a:rPr sz="1750" dirty="0">
                <a:solidFill>
                  <a:schemeClr val="tx1">
                    <a:lumMod val="85000"/>
                    <a:lumOff val="15000"/>
                  </a:schemeClr>
                </a:solidFill>
                <a:latin typeface="+mn-ea"/>
                <a:cs typeface="+mn-ea"/>
              </a:rPr>
              <a:t>通过本章的学习，我们需要掌握儿童的年龄分期、促进幼儿发展的具体措施，熟悉幼儿发展的生长发育规律及其生理解剖基础。本章从儿童的年龄分期开始，叙述了儿童从受精卵到成人期这一连续过程的不同阶段，强调各年龄时期之间既存在区别又有密切联系，应以整体、动态的观点来对待儿童生长发育中的问题。</a:t>
            </a:r>
          </a:p>
          <a:p>
            <a:pPr indent="457200" algn="just" fontAlgn="auto">
              <a:lnSpc>
                <a:spcPct val="160000"/>
              </a:lnSpc>
              <a:buClrTx/>
              <a:buSzTx/>
              <a:buNone/>
            </a:pPr>
            <a:r>
              <a:rPr sz="1750" dirty="0">
                <a:solidFill>
                  <a:schemeClr val="tx1">
                    <a:lumMod val="85000"/>
                    <a:lumOff val="15000"/>
                  </a:schemeClr>
                </a:solidFill>
                <a:latin typeface="+mn-ea"/>
                <a:cs typeface="+mn-ea"/>
              </a:rPr>
              <a:t>本章的重点在于儿童的年龄分期时间节点，以及不同时期儿童的生长发育特点和发展促进措施。</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sym typeface="+mn-ea"/>
              </a:rPr>
              <a:t>本章小结</a:t>
            </a:r>
            <a:endParaRPr lang="en-US" altLang="zh-CN" sz="2000" b="1" dirty="0">
              <a:solidFill>
                <a:srgbClr val="DC7C2A"/>
              </a:solidFill>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1976120"/>
          </a:xfrm>
          <a:prstGeom prst="rect">
            <a:avLst/>
          </a:prstGeom>
          <a:noFill/>
        </p:spPr>
        <p:txBody>
          <a:bodyPr wrap="square" rtlCol="0">
            <a:spAutoFit/>
          </a:bodyPr>
          <a:lstStyle/>
          <a:p>
            <a:pPr indent="457200" algn="just">
              <a:lnSpc>
                <a:spcPct val="175000"/>
              </a:lnSpc>
              <a:buClrTx/>
              <a:buSzTx/>
              <a:buNone/>
            </a:pPr>
            <a:r>
              <a:rPr sz="1750" dirty="0">
                <a:solidFill>
                  <a:schemeClr val="tx1">
                    <a:lumMod val="85000"/>
                    <a:lumOff val="15000"/>
                  </a:schemeClr>
                </a:solidFill>
                <a:latin typeface="+mn-ea"/>
                <a:cs typeface="+mn-ea"/>
              </a:rPr>
              <a:t>1. 什么是幼儿？儿童的年龄是如何分期的？</a:t>
            </a:r>
          </a:p>
          <a:p>
            <a:pPr indent="457200" algn="just">
              <a:lnSpc>
                <a:spcPct val="175000"/>
              </a:lnSpc>
              <a:buClrTx/>
              <a:buSzTx/>
              <a:buNone/>
            </a:pPr>
            <a:r>
              <a:rPr sz="1750" dirty="0">
                <a:solidFill>
                  <a:schemeClr val="tx1">
                    <a:lumMod val="85000"/>
                    <a:lumOff val="15000"/>
                  </a:schemeClr>
                </a:solidFill>
                <a:latin typeface="+mn-ea"/>
                <a:cs typeface="+mn-ea"/>
              </a:rPr>
              <a:t>2. 一年后，小张和小李终于如愿晋级为宝爸宝妈了，为了保障和促进宝宝的健康发展，遵照《国家基本公共卫生服务规范（第三版）》，他们需要为宝宝建立哪两种手册，在哪里领取？</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458757"/>
            <a:ext cx="8505334" cy="1504950"/>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（1）掌握儿童的年龄分期。</a:t>
            </a:r>
          </a:p>
          <a:p>
            <a:pPr indent="457200" algn="just" fontAlgn="auto">
              <a:lnSpc>
                <a:spcPct val="175000"/>
              </a:lnSpc>
              <a:buClrTx/>
              <a:buSzTx/>
              <a:buNone/>
            </a:pPr>
            <a:r>
              <a:rPr sz="1750" dirty="0">
                <a:solidFill>
                  <a:schemeClr val="tx1">
                    <a:lumMod val="85000"/>
                    <a:lumOff val="15000"/>
                  </a:schemeClr>
                </a:solidFill>
                <a:latin typeface="+mn-ea"/>
                <a:cs typeface="+mn-ea"/>
              </a:rPr>
              <a:t>（2）熟悉幼儿发展的生长发育规律及其生理解剖基础。</a:t>
            </a:r>
          </a:p>
          <a:p>
            <a:pPr indent="457200" algn="just" fontAlgn="auto">
              <a:lnSpc>
                <a:spcPct val="175000"/>
              </a:lnSpc>
              <a:buClrTx/>
              <a:buSzTx/>
              <a:buNone/>
            </a:pPr>
            <a:r>
              <a:rPr sz="1750" dirty="0">
                <a:solidFill>
                  <a:schemeClr val="tx1">
                    <a:lumMod val="85000"/>
                    <a:lumOff val="15000"/>
                  </a:schemeClr>
                </a:solidFill>
                <a:latin typeface="+mn-ea"/>
                <a:cs typeface="+mn-ea"/>
              </a:rPr>
              <a:t>（3）掌握幼儿发展的具体措施。</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p:cNvSpPr txBox="1"/>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cxnSp>
        <p:nvCxnSpPr>
          <p:cNvPr id="7" name="直接连接符 6"/>
          <p:cNvCxnSpPr/>
          <p:nvPr/>
        </p:nvCxnSpPr>
        <p:spPr>
          <a:xfrm>
            <a:off x="5945596" y="2620177"/>
            <a:ext cx="0" cy="69913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2" name="矩形: 圆角 1"/>
          <p:cNvSpPr/>
          <p:nvPr/>
        </p:nvSpPr>
        <p:spPr>
          <a:xfrm>
            <a:off x="4834890" y="2019935"/>
            <a:ext cx="2221865" cy="64833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4" name="文本框 23"/>
          <p:cNvSpPr txBox="1"/>
          <p:nvPr/>
        </p:nvSpPr>
        <p:spPr>
          <a:xfrm>
            <a:off x="5057140" y="2098675"/>
            <a:ext cx="1763395" cy="488315"/>
          </a:xfrm>
          <a:prstGeom prst="rect">
            <a:avLst/>
          </a:prstGeom>
          <a:noFill/>
        </p:spPr>
        <p:txBody>
          <a:bodyPr wrap="square" lIns="0" tIns="0" rtlCol="0">
            <a:spAutoFit/>
          </a:bodyPr>
          <a:lstStyle/>
          <a:p>
            <a:pPr algn="ctr">
              <a:lnSpc>
                <a:spcPct val="120000"/>
              </a:lnSpc>
            </a:pPr>
            <a:r>
              <a:rPr lang="zh-CN" altLang="en-US" sz="2400" b="1" dirty="0">
                <a:solidFill>
                  <a:schemeClr val="bg1"/>
                </a:solidFill>
                <a:cs typeface="+mn-ea"/>
                <a:sym typeface="+mn-lt"/>
              </a:rPr>
              <a:t>绪 论</a:t>
            </a:r>
          </a:p>
        </p:txBody>
      </p:sp>
      <p:cxnSp>
        <p:nvCxnSpPr>
          <p:cNvPr id="20" name="直接连接符 19"/>
          <p:cNvCxnSpPr/>
          <p:nvPr/>
        </p:nvCxnSpPr>
        <p:spPr>
          <a:xfrm>
            <a:off x="2347741" y="3319253"/>
            <a:ext cx="714375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21" name="直接连接符 20"/>
          <p:cNvCxnSpPr/>
          <p:nvPr/>
        </p:nvCxnSpPr>
        <p:spPr>
          <a:xfrm>
            <a:off x="2371725" y="330263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29" name="直接连接符 28"/>
          <p:cNvCxnSpPr/>
          <p:nvPr/>
        </p:nvCxnSpPr>
        <p:spPr>
          <a:xfrm>
            <a:off x="4733290" y="330263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0" name="直接连接符 29"/>
          <p:cNvCxnSpPr/>
          <p:nvPr/>
        </p:nvCxnSpPr>
        <p:spPr>
          <a:xfrm>
            <a:off x="9474200" y="330263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1" name="直接连接符 30"/>
          <p:cNvCxnSpPr/>
          <p:nvPr/>
        </p:nvCxnSpPr>
        <p:spPr>
          <a:xfrm flipH="1">
            <a:off x="7110730" y="3302635"/>
            <a:ext cx="4445" cy="59753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32" name="矩形: 圆角 2"/>
          <p:cNvSpPr/>
          <p:nvPr/>
        </p:nvSpPr>
        <p:spPr>
          <a:xfrm>
            <a:off x="8312785" y="4161790"/>
            <a:ext cx="232854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3" name="矩形: 圆角 9"/>
          <p:cNvSpPr/>
          <p:nvPr/>
        </p:nvSpPr>
        <p:spPr>
          <a:xfrm>
            <a:off x="6247130" y="4009391"/>
            <a:ext cx="1713865" cy="819784"/>
          </a:xfrm>
          <a:prstGeom prst="roundRect">
            <a:avLst>
              <a:gd name="adj" fmla="val 2554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4" name="矩形: 圆角 10"/>
          <p:cNvSpPr/>
          <p:nvPr/>
        </p:nvSpPr>
        <p:spPr>
          <a:xfrm>
            <a:off x="3517265" y="4161790"/>
            <a:ext cx="2407920"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5" name="矩形: 圆角 11"/>
          <p:cNvSpPr/>
          <p:nvPr/>
        </p:nvSpPr>
        <p:spPr>
          <a:xfrm>
            <a:off x="1573530" y="4161790"/>
            <a:ext cx="1631315" cy="490220"/>
          </a:xfrm>
          <a:prstGeom prst="roundRect">
            <a:avLst>
              <a:gd name="adj" fmla="val 5000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nvSpPr>
        <p:spPr>
          <a:xfrm>
            <a:off x="1664970" y="4219575"/>
            <a:ext cx="1497330" cy="377825"/>
          </a:xfrm>
          <a:prstGeom prst="rect">
            <a:avLst/>
          </a:prstGeom>
          <a:noFill/>
        </p:spPr>
        <p:txBody>
          <a:bodyPr wrap="square" lIns="0" tIns="0" rtlCol="0">
            <a:spAutoFit/>
          </a:bodyPr>
          <a:lstStyle/>
          <a:p>
            <a:pPr algn="r">
              <a:lnSpc>
                <a:spcPct val="120000"/>
              </a:lnSpc>
            </a:pPr>
            <a:r>
              <a:rPr lang="zh-CN" altLang="en-US" dirty="0">
                <a:cs typeface="+mn-ea"/>
                <a:sym typeface="+mn-lt"/>
              </a:rPr>
              <a:t>儿童年龄分期</a:t>
            </a:r>
          </a:p>
        </p:txBody>
      </p:sp>
      <p:sp>
        <p:nvSpPr>
          <p:cNvPr id="37" name="文本框 36"/>
          <p:cNvSpPr txBox="1"/>
          <p:nvPr/>
        </p:nvSpPr>
        <p:spPr>
          <a:xfrm>
            <a:off x="3641725" y="4219575"/>
            <a:ext cx="2202180" cy="377825"/>
          </a:xfrm>
          <a:prstGeom prst="rect">
            <a:avLst/>
          </a:prstGeom>
          <a:noFill/>
        </p:spPr>
        <p:txBody>
          <a:bodyPr wrap="square" lIns="0" tIns="0" rtlCol="0">
            <a:spAutoFit/>
          </a:bodyPr>
          <a:lstStyle/>
          <a:p>
            <a:pPr algn="ctr">
              <a:lnSpc>
                <a:spcPct val="120000"/>
              </a:lnSpc>
            </a:pPr>
            <a:r>
              <a:rPr lang="zh-CN" altLang="en-US" sz="1800" b="0" i="0" u="none" strike="noStrike" baseline="0" dirty="0">
                <a:solidFill>
                  <a:srgbClr val="211D1E"/>
                </a:solidFill>
                <a:cs typeface="+mn-ea"/>
                <a:sym typeface="+mn-lt"/>
              </a:rPr>
              <a:t>幼儿发展与生长发育</a:t>
            </a:r>
          </a:p>
        </p:txBody>
      </p:sp>
      <p:sp>
        <p:nvSpPr>
          <p:cNvPr id="38" name="文本框 37"/>
          <p:cNvSpPr txBox="1"/>
          <p:nvPr/>
        </p:nvSpPr>
        <p:spPr>
          <a:xfrm>
            <a:off x="6384925" y="4075430"/>
            <a:ext cx="1546860" cy="709930"/>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幼儿发展的</a:t>
            </a:r>
          </a:p>
          <a:p>
            <a:pPr algn="ctr">
              <a:lnSpc>
                <a:spcPct val="120000"/>
              </a:lnSpc>
            </a:pPr>
            <a:r>
              <a:rPr lang="zh-CN" altLang="en-US" dirty="0">
                <a:solidFill>
                  <a:srgbClr val="211D1E"/>
                </a:solidFill>
                <a:cs typeface="+mn-ea"/>
                <a:sym typeface="+mn-lt"/>
              </a:rPr>
              <a:t>生理解剖基础</a:t>
            </a:r>
          </a:p>
        </p:txBody>
      </p:sp>
      <p:sp>
        <p:nvSpPr>
          <p:cNvPr id="39" name="文本框 38"/>
          <p:cNvSpPr txBox="1"/>
          <p:nvPr/>
        </p:nvSpPr>
        <p:spPr>
          <a:xfrm>
            <a:off x="8441690" y="4219575"/>
            <a:ext cx="2199640" cy="377825"/>
          </a:xfrm>
          <a:prstGeom prst="rect">
            <a:avLst/>
          </a:prstGeom>
          <a:noFill/>
        </p:spPr>
        <p:txBody>
          <a:bodyPr wrap="square" lIns="0" tIns="0" rtlCol="0">
            <a:spAutoFit/>
          </a:bodyPr>
          <a:lstStyle/>
          <a:p>
            <a:pPr algn="ctr">
              <a:lnSpc>
                <a:spcPct val="120000"/>
              </a:lnSpc>
            </a:pPr>
            <a:r>
              <a:rPr lang="zh-CN" altLang="en-US" dirty="0">
                <a:cs typeface="+mn-ea"/>
                <a:sym typeface="+mn-lt"/>
              </a:rPr>
              <a:t>幼儿发展的促进措施</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2187225"/>
            <a:ext cx="10415615" cy="80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a:r>
              <a:rPr lang="zh-CN" altLang="en-US" sz="4800" b="1" kern="2200" dirty="0">
                <a:ln w="6600">
                  <a:noFill/>
                  <a:prstDash val="solid"/>
                </a:ln>
                <a:solidFill>
                  <a:srgbClr val="E18C47"/>
                </a:solidFill>
                <a:effectLst/>
                <a:cs typeface="+mn-ea"/>
                <a:sym typeface="+mn-lt"/>
              </a:rPr>
              <a:t>第一节    儿童年龄分期</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descr="303356875"/>
          <p:cNvPicPr>
            <a:picLocks noChangeAspect="1"/>
          </p:cNvPicPr>
          <p:nvPr/>
        </p:nvPicPr>
        <p:blipFill rotWithShape="1">
          <a:blip r:embed="rId13">
            <a:clrChange>
              <a:clrFrom>
                <a:srgbClr val="DEF4FF">
                  <a:alpha val="100000"/>
                </a:srgbClr>
              </a:clrFrom>
              <a:clrTo>
                <a:srgbClr val="DEF4FF">
                  <a:alpha val="100000"/>
                  <a:alpha val="0"/>
                </a:srgbClr>
              </a:clrTo>
            </a:clrChange>
          </a:blip>
          <a:srcRect l="5121" t="31891" r="36493" b="35892"/>
          <a:stretch/>
        </p:blipFill>
        <p:spPr>
          <a:xfrm>
            <a:off x="619125" y="3562351"/>
            <a:ext cx="6419850" cy="2362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548890"/>
            <a:ext cx="8382635" cy="262953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小张和小李这对年轻人结婚一年了，夫妻俩都是优秀青年，30多岁了才考虑生育孩子这件人生大事。作为高知家庭，他们特别希望未来的宝宝也像他们一样聪明、健康、优秀。他们期盼着、想象着：未来的宝宝是什么样子呢？宝宝是如何一天一天长大的呢？怎样能让宝宝长得更好？</a:t>
            </a:r>
            <a:endParaRPr lang="zh-CN" altLang="en-US" sz="3200" dirty="0">
              <a:solidFill>
                <a:schemeClr val="bg1"/>
              </a:solidFill>
              <a:cs typeface="+mn-ea"/>
              <a:sym typeface="+mn-lt"/>
            </a:endParaRP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2"/>
          <p:cNvSpPr/>
          <p:nvPr/>
        </p:nvSpPr>
        <p:spPr>
          <a:xfrm>
            <a:off x="3821430" y="2609215"/>
            <a:ext cx="3785870" cy="332994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9" name="矩形: 圆角 12"/>
          <p:cNvSpPr/>
          <p:nvPr/>
        </p:nvSpPr>
        <p:spPr>
          <a:xfrm>
            <a:off x="8001000" y="2609215"/>
            <a:ext cx="3000375" cy="3322955"/>
          </a:xfrm>
          <a:prstGeom prst="roundRect">
            <a:avLst>
              <a:gd name="adj" fmla="val 8592"/>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一、胎儿期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369820" cy="332994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b="0" dirty="0">
                <a:solidFill>
                  <a:srgbClr val="211D1E"/>
                </a:solidFill>
                <a:cs typeface="+mn-ea"/>
              </a:rPr>
              <a:t>从受精卵形成至胎儿娩出前为胎儿期，正常胎儿期为</a:t>
            </a:r>
            <a:r>
              <a:rPr lang="zh-CN" altLang="en-US" b="1" dirty="0">
                <a:solidFill>
                  <a:srgbClr val="DC7C2A"/>
                </a:solidFill>
                <a:cs typeface="+mn-ea"/>
              </a:rPr>
              <a:t>37—40周</a:t>
            </a:r>
            <a:r>
              <a:rPr lang="zh-CN" altLang="en-US" b="0" dirty="0">
                <a:solidFill>
                  <a:srgbClr val="211D1E"/>
                </a:solidFill>
                <a:cs typeface="+mn-ea"/>
              </a:rPr>
              <a:t>（</a:t>
            </a:r>
            <a:r>
              <a:rPr lang="zh-CN" altLang="en-US" b="1" dirty="0">
                <a:solidFill>
                  <a:srgbClr val="DC7C2A"/>
                </a:solidFill>
                <a:cs typeface="+mn-ea"/>
              </a:rPr>
              <a:t>260—280天</a:t>
            </a:r>
            <a:r>
              <a:rPr lang="zh-CN" altLang="en-US" b="0" dirty="0">
                <a:solidFill>
                  <a:srgbClr val="211D1E"/>
                </a:solidFill>
                <a:cs typeface="+mn-ea"/>
              </a:rPr>
              <a:t>）。</a:t>
            </a:r>
            <a:endParaRPr lang="zh-CN" altLang="en-US" dirty="0">
              <a:solidFill>
                <a:srgbClr val="211D1E"/>
              </a:solidFill>
              <a:cs typeface="+mn-ea"/>
            </a:endParaRPr>
          </a:p>
        </p:txBody>
      </p:sp>
      <p:sp>
        <p:nvSpPr>
          <p:cNvPr id="5" name="文本框 4"/>
          <p:cNvSpPr txBox="1"/>
          <p:nvPr/>
        </p:nvSpPr>
        <p:spPr>
          <a:xfrm>
            <a:off x="1233805" y="2790825"/>
            <a:ext cx="1981200" cy="1707515"/>
          </a:xfrm>
          <a:prstGeom prst="rect">
            <a:avLst/>
          </a:prstGeom>
          <a:noFill/>
        </p:spPr>
        <p:txBody>
          <a:bodyPr wrap="square" lIns="0" tIns="0" rtlCol="0" anchor="t">
            <a:spAutoFit/>
          </a:bodyPr>
          <a:lstStyle/>
          <a:p>
            <a:pPr algn="just">
              <a:lnSpc>
                <a:spcPct val="150000"/>
              </a:lnSpc>
              <a:buClrTx/>
              <a:buSzTx/>
              <a:buFontTx/>
            </a:pPr>
            <a:r>
              <a:rPr lang="zh-CN" altLang="en-US" b="1" dirty="0">
                <a:solidFill>
                  <a:srgbClr val="DC7C2A"/>
                </a:solidFill>
                <a:cs typeface="+mn-ea"/>
                <a:sym typeface="+mn-ea"/>
              </a:rPr>
              <a:t>① 妊娠早期</a:t>
            </a:r>
            <a:r>
              <a:rPr lang="zh-CN" altLang="en-US" dirty="0">
                <a:solidFill>
                  <a:srgbClr val="211D1E"/>
                </a:solidFill>
                <a:cs typeface="+mn-ea"/>
                <a:sym typeface="+mn-ea"/>
              </a:rPr>
              <a:t>，共12周，胎儿在此期末基本形成，可分辨出外生殖器。</a:t>
            </a:r>
            <a:endParaRPr lang="zh-CN" altLang="en-US" dirty="0" smtClean="0"/>
          </a:p>
        </p:txBody>
      </p:sp>
      <p:sp>
        <p:nvSpPr>
          <p:cNvPr id="6" name="文本框 5"/>
          <p:cNvSpPr txBox="1"/>
          <p:nvPr/>
        </p:nvSpPr>
        <p:spPr>
          <a:xfrm>
            <a:off x="4091305" y="2790825"/>
            <a:ext cx="3298825" cy="2954020"/>
          </a:xfrm>
          <a:prstGeom prst="rect">
            <a:avLst/>
          </a:prstGeom>
          <a:noFill/>
        </p:spPr>
        <p:txBody>
          <a:bodyPr wrap="square" lIns="0" tIns="0" rtlCol="0" anchor="t">
            <a:spAutoFit/>
          </a:bodyPr>
          <a:lstStyle/>
          <a:p>
            <a:pPr algn="just">
              <a:lnSpc>
                <a:spcPct val="150000"/>
              </a:lnSpc>
              <a:buClrTx/>
              <a:buSzTx/>
              <a:buFontTx/>
            </a:pPr>
            <a:r>
              <a:rPr lang="zh-CN" altLang="en-US" b="1" dirty="0">
                <a:solidFill>
                  <a:srgbClr val="DC7C2A"/>
                </a:solidFill>
                <a:cs typeface="+mn-ea"/>
                <a:sym typeface="+mn-ea"/>
              </a:rPr>
              <a:t>② 妊娠中期</a:t>
            </a:r>
            <a:r>
              <a:rPr lang="zh-CN" altLang="en-US" dirty="0">
                <a:solidFill>
                  <a:srgbClr val="211D1E"/>
                </a:solidFill>
                <a:cs typeface="+mn-ea"/>
                <a:sym typeface="+mn-ea"/>
              </a:rPr>
              <a:t>，自13周至未满28周，胎儿各器官在此期内迅速成长，功能逐渐成熟，肺泡结构基本完善，已具有气体交换的功能，胎龄28周时胎儿体重约有1 000克，故常以妊娠28周定为胎儿有无生存能力的界限。</a:t>
            </a:r>
            <a:endParaRPr lang="zh-CN" altLang="en-US" dirty="0" smtClean="0"/>
          </a:p>
        </p:txBody>
      </p:sp>
      <p:sp>
        <p:nvSpPr>
          <p:cNvPr id="7" name="文本框 6"/>
          <p:cNvSpPr txBox="1"/>
          <p:nvPr/>
        </p:nvSpPr>
        <p:spPr>
          <a:xfrm>
            <a:off x="8230870" y="2790825"/>
            <a:ext cx="2586990" cy="2954020"/>
          </a:xfrm>
          <a:prstGeom prst="rect">
            <a:avLst/>
          </a:prstGeom>
          <a:noFill/>
        </p:spPr>
        <p:txBody>
          <a:bodyPr wrap="square" lIns="0" tIns="0" rtlCol="0" anchor="t">
            <a:spAutoFit/>
          </a:bodyPr>
          <a:lstStyle/>
          <a:p>
            <a:pPr algn="just">
              <a:lnSpc>
                <a:spcPct val="150000"/>
              </a:lnSpc>
              <a:buClrTx/>
              <a:buSzTx/>
              <a:buFontTx/>
            </a:pPr>
            <a:r>
              <a:rPr lang="zh-CN" altLang="en-US" b="1" dirty="0">
                <a:solidFill>
                  <a:srgbClr val="DC7C2A"/>
                </a:solidFill>
                <a:cs typeface="+mn-ea"/>
                <a:sym typeface="+mn-ea"/>
              </a:rPr>
              <a:t>③ 妊娠后期</a:t>
            </a:r>
            <a:r>
              <a:rPr lang="zh-CN" altLang="en-US" dirty="0">
                <a:solidFill>
                  <a:srgbClr val="211D1E"/>
                </a:solidFill>
                <a:cs typeface="+mn-ea"/>
                <a:sym typeface="+mn-ea"/>
              </a:rPr>
              <a:t>，此期胎儿完全依靠母体生存，孕妇的健康、营养、疾病、情绪及周围的环境等都会直接影响胎儿的生长发育，因此做好孕期胎儿保健非常重要。</a:t>
            </a:r>
            <a:endParaRPr lang="zh-CN" altLang="en-US" dirty="0" smtClean="0"/>
          </a:p>
        </p:txBody>
      </p:sp>
      <p:pic>
        <p:nvPicPr>
          <p:cNvPr id="16" name="图片 1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233660" y="1516380"/>
            <a:ext cx="1521460" cy="1244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2"/>
          <p:cNvSpPr/>
          <p:nvPr/>
        </p:nvSpPr>
        <p:spPr>
          <a:xfrm>
            <a:off x="3821430" y="2609215"/>
            <a:ext cx="3785870" cy="2091690"/>
          </a:xfrm>
          <a:prstGeom prst="roundRect">
            <a:avLst>
              <a:gd name="adj" fmla="val 7844"/>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9" name="矩形: 圆角 12"/>
          <p:cNvSpPr/>
          <p:nvPr/>
        </p:nvSpPr>
        <p:spPr>
          <a:xfrm>
            <a:off x="8001000" y="2609215"/>
            <a:ext cx="3000375" cy="2087880"/>
          </a:xfrm>
          <a:prstGeom prst="roundRect">
            <a:avLst>
              <a:gd name="adj" fmla="val 8592"/>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2" name="文本框 1"/>
          <p:cNvSpPr txBox="1"/>
          <p:nvPr/>
        </p:nvSpPr>
        <p:spPr>
          <a:xfrm>
            <a:off x="1179915" y="1030019"/>
            <a:ext cx="2787727" cy="445135"/>
          </a:xfrm>
          <a:prstGeom prst="rect">
            <a:avLst/>
          </a:prstGeom>
          <a:noFill/>
        </p:spPr>
        <p:txBody>
          <a:bodyPr wrap="square">
            <a:spAutoFit/>
          </a:bodyPr>
          <a:lstStyle/>
          <a:p>
            <a:pPr algn="ctr"/>
            <a:r>
              <a:rPr lang="zh-CN" altLang="en-US" sz="2300" b="1" dirty="0">
                <a:solidFill>
                  <a:srgbClr val="E18C47"/>
                </a:solidFill>
                <a:cs typeface="+mn-ea"/>
                <a:sym typeface="+mn-lt"/>
              </a:rPr>
              <a:t>二、新生儿期</a:t>
            </a:r>
          </a:p>
        </p:txBody>
      </p:sp>
      <p:cxnSp>
        <p:nvCxnSpPr>
          <p:cNvPr id="4" name="直接连接符 3"/>
          <p:cNvCxnSpPr/>
          <p:nvPr/>
        </p:nvCxnSpPr>
        <p:spPr>
          <a:xfrm>
            <a:off x="1679575" y="1554114"/>
            <a:ext cx="197802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p:nvSpPr>
        <p:spPr>
          <a:xfrm>
            <a:off x="1013460" y="2609215"/>
            <a:ext cx="2369820" cy="2091690"/>
          </a:xfrm>
          <a:prstGeom prst="roundRect">
            <a:avLst>
              <a:gd name="adj" fmla="val 11950"/>
            </a:avLst>
          </a:prstGeom>
          <a:solidFill>
            <a:srgbClr val="FFFFFF"/>
          </a:solidFill>
          <a:ln w="28575" cap="flat" cmpd="sng" algn="ctr">
            <a:solidFill>
              <a:srgbClr val="DC7C2A"/>
            </a:solidFill>
            <a:prstDash val="solid"/>
            <a:miter lim="800000"/>
          </a:ln>
          <a:effectLst>
            <a:outerShdw blurRad="254000" dist="63500" dir="5400000" algn="t" rotWithShape="0">
              <a:srgbClr val="DC7C2A">
                <a:alpha val="20000"/>
              </a:srgbClr>
            </a:outerShdw>
          </a:effectLst>
        </p:spPr>
        <p:txBody>
          <a:bodyPr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cs typeface="+mn-ea"/>
              <a:sym typeface="+mn-lt"/>
            </a:endParaRPr>
          </a:p>
        </p:txBody>
      </p:sp>
      <p:sp>
        <p:nvSpPr>
          <p:cNvPr id="100" name="文本框 99"/>
          <p:cNvSpPr txBox="1"/>
          <p:nvPr/>
        </p:nvSpPr>
        <p:spPr>
          <a:xfrm>
            <a:off x="1013460" y="1828165"/>
            <a:ext cx="10231755" cy="506730"/>
          </a:xfrm>
          <a:prstGeom prst="rect">
            <a:avLst/>
          </a:prstGeom>
          <a:noFill/>
          <a:ln w="9525">
            <a:noFill/>
          </a:ln>
        </p:spPr>
        <p:txBody>
          <a:bodyPr wrap="square">
            <a:spAutoFit/>
          </a:bodyPr>
          <a:lstStyle/>
          <a:p>
            <a:pPr algn="just">
              <a:lnSpc>
                <a:spcPct val="150000"/>
              </a:lnSpc>
              <a:buClrTx/>
              <a:buSzTx/>
              <a:buFontTx/>
            </a:pPr>
            <a:r>
              <a:rPr lang="zh-CN" altLang="en-US" dirty="0">
                <a:solidFill>
                  <a:srgbClr val="211D1E"/>
                </a:solidFill>
                <a:cs typeface="+mn-ea"/>
              </a:rPr>
              <a:t>自出生后脐带结扎起到满</a:t>
            </a:r>
            <a:r>
              <a:rPr lang="zh-CN" altLang="en-US" b="1" dirty="0">
                <a:solidFill>
                  <a:srgbClr val="DC7C2A"/>
                </a:solidFill>
                <a:cs typeface="+mn-ea"/>
              </a:rPr>
              <a:t>28天</a:t>
            </a:r>
            <a:r>
              <a:rPr lang="zh-CN" altLang="en-US" dirty="0">
                <a:solidFill>
                  <a:srgbClr val="211D1E"/>
                </a:solidFill>
                <a:cs typeface="+mn-ea"/>
              </a:rPr>
              <a:t>为新生儿期。</a:t>
            </a:r>
          </a:p>
        </p:txBody>
      </p:sp>
      <p:sp>
        <p:nvSpPr>
          <p:cNvPr id="5" name="文本框 4"/>
          <p:cNvSpPr txBox="1"/>
          <p:nvPr/>
        </p:nvSpPr>
        <p:spPr>
          <a:xfrm>
            <a:off x="1233805" y="2790825"/>
            <a:ext cx="1981200" cy="129222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① 刚离开母体开始独立生活，内外环境发生了剧烈变化。</a:t>
            </a:r>
          </a:p>
        </p:txBody>
      </p:sp>
      <p:sp>
        <p:nvSpPr>
          <p:cNvPr id="6" name="文本框 5"/>
          <p:cNvSpPr txBox="1"/>
          <p:nvPr/>
        </p:nvSpPr>
        <p:spPr>
          <a:xfrm>
            <a:off x="4091305" y="2790825"/>
            <a:ext cx="3298825" cy="129222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② 生理调节和适应能力还不成熟，故易发生产伤、窒息、溶血、感染等疾病，死亡率高。</a:t>
            </a:r>
          </a:p>
        </p:txBody>
      </p:sp>
      <p:sp>
        <p:nvSpPr>
          <p:cNvPr id="7" name="文本框 6"/>
          <p:cNvSpPr txBox="1"/>
          <p:nvPr/>
        </p:nvSpPr>
        <p:spPr>
          <a:xfrm>
            <a:off x="8230870" y="2790825"/>
            <a:ext cx="2586990" cy="1707515"/>
          </a:xfrm>
          <a:prstGeom prst="rect">
            <a:avLst/>
          </a:prstGeom>
          <a:noFill/>
        </p:spPr>
        <p:txBody>
          <a:bodyPr wrap="square" lIns="0" tIns="0" rtlCol="0" anchor="t">
            <a:spAutoFit/>
          </a:bodyPr>
          <a:lstStyle/>
          <a:p>
            <a:pPr algn="just">
              <a:lnSpc>
                <a:spcPct val="150000"/>
              </a:lnSpc>
              <a:buClrTx/>
              <a:buSzTx/>
              <a:buFontTx/>
            </a:pPr>
            <a:r>
              <a:rPr lang="zh-CN" altLang="en-US" dirty="0">
                <a:solidFill>
                  <a:srgbClr val="211D1E"/>
                </a:solidFill>
                <a:cs typeface="+mn-ea"/>
                <a:sym typeface="+mn-ea"/>
              </a:rPr>
              <a:t>③ 新生儿保健极其重要，特别要注意做好保暖、喂养、清洁卫生、抚触等方面的护理。</a:t>
            </a:r>
          </a:p>
        </p:txBody>
      </p:sp>
      <p:pic>
        <p:nvPicPr>
          <p:cNvPr id="10" name="图片 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290810" y="1029970"/>
            <a:ext cx="1457325" cy="1981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221,&quot;width&quot;:522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4741.971653543307,&quot;width&quot;:3675.6771653543306}"/>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4741.971653543307,&quot;width&quot;:3675.6771653543306}"/>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ISLIDE.DIAGRAM" val="3490"/>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221,&quot;width&quot;:522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3890</Words>
  <Application>Microsoft Office PowerPoint</Application>
  <PresentationFormat>宽屏</PresentationFormat>
  <Paragraphs>143</Paragraphs>
  <Slides>37</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等线</vt:lpstr>
      <vt:lpstr>方正行黑简体</vt:lpstr>
      <vt:lpstr>汉仪太极体简</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144</cp:revision>
  <dcterms:created xsi:type="dcterms:W3CDTF">2022-05-22T12:08:00Z</dcterms:created>
  <dcterms:modified xsi:type="dcterms:W3CDTF">2023-02-13T06:09:34Z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EFA9690B76184BC7B2EE072EB7689732</vt:lpwstr>
  </property>
  <property fmtid="{D5CDD505-2E9C-101B-9397-08002B2CF9AE}" pid="3" name="KSOProductBuildVer">
    <vt:lpwstr>2052-11.1.0.13703</vt:lpwstr>
  </property>
</Properties>
</file>