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sldIdLst>
    <p:sldId id="270" r:id="rId3"/>
    <p:sldId id="284" r:id="rId4"/>
    <p:sldId id="306" r:id="rId5"/>
    <p:sldId id="307" r:id="rId6"/>
    <p:sldId id="305" r:id="rId7"/>
    <p:sldId id="309" r:id="rId8"/>
    <p:sldId id="308" r:id="rId9"/>
    <p:sldId id="310" r:id="rId10"/>
    <p:sldId id="312" r:id="rId11"/>
    <p:sldId id="311" r:id="rId12"/>
    <p:sldId id="313" r:id="rId13"/>
    <p:sldId id="314" r:id="rId14"/>
    <p:sldId id="315" r:id="rId15"/>
    <p:sldId id="316" r:id="rId16"/>
    <p:sldId id="318" r:id="rId17"/>
    <p:sldId id="319" r:id="rId18"/>
    <p:sldId id="320" r:id="rId19"/>
    <p:sldId id="321" r:id="rId20"/>
    <p:sldId id="322" r:id="rId2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FF99"/>
    <a:srgbClr val="9CE53B"/>
    <a:srgbClr val="CC0000"/>
    <a:srgbClr val="000099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704" y="-84"/>
      </p:cViewPr>
      <p:guideLst>
        <p:guide orient="horz" pos="2238"/>
        <p:guide pos="289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200" b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 b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17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560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2560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sz="1200" b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560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b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2629FC3A-D3DE-4644-B511-147C2701C354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3 [转换]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85" b="1736"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05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95288" y="548218"/>
            <a:ext cx="5688012" cy="1373716"/>
          </a:xfrm>
        </p:spPr>
        <p:txBody>
          <a:bodyPr/>
          <a:lstStyle>
            <a:lvl1pPr algn="l">
              <a:defRPr sz="3600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altLang="en-US" noProof="0" smtClean="0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395288" y="1989667"/>
            <a:ext cx="5689600" cy="768351"/>
          </a:xfrm>
        </p:spPr>
        <p:txBody>
          <a:bodyPr/>
          <a:lstStyle>
            <a:lvl1pPr marL="0" indent="0">
              <a:buFontTx/>
              <a:buNone/>
              <a:defRPr sz="2400"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zh-CN" altLang="en-US" noProof="0" smtClean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A8DA6F-10EA-4045-A48B-554919189636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over dir="d"/>
      </p:transition>
    </mc:Choice>
    <mc:Fallback>
      <p:transition spd="slow">
        <p:cover dir="d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15DC5D-BB0F-4398-836A-A23A4DF3C5F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over dir="d"/>
      </p:transition>
    </mc:Choice>
    <mc:Fallback>
      <p:transition spd="slow">
        <p:cover dir="d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7339" y="275167"/>
            <a:ext cx="2058987" cy="585893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5167"/>
            <a:ext cx="6027738" cy="585893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5084B5-CA27-4EAD-AC2E-470131A94EF5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over dir="d"/>
      </p:transition>
    </mc:Choice>
    <mc:Fallback>
      <p:transition spd="slow">
        <p:cover dir="d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C45761-7C55-4879-AD44-874A36128E11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over dir="d"/>
      </p:transition>
    </mc:Choice>
    <mc:Fallback>
      <p:transition spd="slow">
        <p:cover dir="d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313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185"/>
            <a:ext cx="7772400" cy="1500716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D0A547-289E-428B-A3A7-B84F09AD6420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over dir="d"/>
      </p:transition>
    </mc:Choice>
    <mc:Fallback>
      <p:transition spd="slow">
        <p:cover dir="d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68313" y="1604433"/>
            <a:ext cx="4037012" cy="452966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7725" y="1604433"/>
            <a:ext cx="4038600" cy="452966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0CB416-D90A-468E-8862-B255E1234AC5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over dir="d"/>
      </p:transition>
    </mc:Choice>
    <mc:Fallback>
      <p:transition spd="slow">
        <p:cover dir="d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4584"/>
            <a:ext cx="4040188" cy="64134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5934"/>
            <a:ext cx="4040188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534584"/>
            <a:ext cx="4041775" cy="64134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2175934"/>
            <a:ext cx="4041775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2A7C87-2938-4207-AF46-64EEA9FDD88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over dir="d"/>
      </p:transition>
    </mc:Choice>
    <mc:Fallback>
      <p:transition spd="slow">
        <p:cover dir="d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088097-D3FF-4F1A-BAB6-6DC26DA69A0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over dir="d"/>
      </p:transition>
    </mc:Choice>
    <mc:Fallback>
      <p:transition spd="slow">
        <p:cover dir="d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E05471-0258-4927-93C8-808AD61F74C1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over dir="d"/>
      </p:transition>
    </mc:Choice>
    <mc:Fallback>
      <p:transition spd="slow">
        <p:cover dir="d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73052"/>
            <a:ext cx="3008313" cy="116204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258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435100"/>
            <a:ext cx="3008313" cy="469053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3DFDBC-1779-4134-935D-DE56DC158E5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over dir="d"/>
      </p:transition>
    </mc:Choice>
    <mc:Fallback>
      <p:transition spd="slow">
        <p:cover dir="d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72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3833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867"/>
            <a:ext cx="5486400" cy="80433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440761-77E9-44E7-B52A-943EE6EA56C1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over dir="d"/>
      </p:transition>
    </mc:Choice>
    <mc:Fallback>
      <p:transition spd="slow">
        <p:cover dir="d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3.png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图片3副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604963"/>
            <a:ext cx="8228012" cy="4529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6813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 b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6813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b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6813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b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D668F815-9F89-4346-8511-7C63053B7B5C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2000">
        <p:cover dir="d"/>
      </p:transition>
    </mc:Choice>
    <mc:Fallback>
      <p:transition spd="slow">
        <p:cover dir="d"/>
      </p:transition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3"/>
          <p:cNvSpPr txBox="1">
            <a:spLocks noChangeArrowheads="1"/>
          </p:cNvSpPr>
          <p:nvPr/>
        </p:nvSpPr>
        <p:spPr bwMode="auto">
          <a:xfrm>
            <a:off x="269875" y="1736725"/>
            <a:ext cx="8785225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endParaRPr lang="en-US" altLang="zh-CN" sz="2000" b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altLang="zh-CN" sz="2400" b="0">
                <a:latin typeface="宋体" panose="02010600030101010101" pitchFamily="2" charset="-122"/>
              </a:rPr>
              <a:t>（1）理解演示文稿处理软件（WPS Office 2019之演示）的功能和特点；</a:t>
            </a:r>
            <a:endParaRPr altLang="zh-CN" sz="2400" b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altLang="zh-CN" sz="2400" b="0">
                <a:latin typeface="宋体" panose="02010600030101010101" pitchFamily="2" charset="-122"/>
              </a:rPr>
              <a:t>（2）熟练掌握演示文稿的创建、打开、关闭与退出操作；</a:t>
            </a:r>
            <a:endParaRPr altLang="zh-CN" sz="2400" b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altLang="zh-CN" sz="2400" b="0">
                <a:latin typeface="宋体" panose="02010600030101010101" pitchFamily="2" charset="-122"/>
              </a:rPr>
              <a:t>（3）熟练掌握演示文稿的编辑、保存及浏览操作；</a:t>
            </a:r>
            <a:endParaRPr altLang="zh-CN" sz="2400" b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altLang="zh-CN" sz="2400" b="0">
                <a:latin typeface="宋体" panose="02010600030101010101" pitchFamily="2" charset="-122"/>
              </a:rPr>
              <a:t>（4）熟练掌握幻灯片的选择、插入、复制、移动和删除操作。</a:t>
            </a:r>
            <a:r>
              <a:rPr lang="en-US" altLang="zh-CN" sz="2000" b="0">
                <a:latin typeface="宋体" panose="02010600030101010101" pitchFamily="2" charset="-122"/>
              </a:rPr>
              <a:t> </a:t>
            </a:r>
            <a:endParaRPr lang="en-US" altLang="zh-CN" sz="2000" b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0">
                <a:latin typeface="宋体" panose="02010600030101010101" pitchFamily="2" charset="-122"/>
              </a:rPr>
              <a:t> </a:t>
            </a:r>
            <a:r>
              <a:rPr lang="en-US" altLang="zh-CN" sz="2000" b="0" smtClean="0">
                <a:latin typeface="宋体" panose="02010600030101010101" pitchFamily="2" charset="-122"/>
              </a:rPr>
              <a:t>  </a:t>
            </a:r>
            <a:r>
              <a:rPr lang="en-US" altLang="zh-CN" sz="2000" b="0" smtClean="0">
                <a:latin typeface="宋体" panose="02010600030101010101" pitchFamily="2" charset="-122"/>
              </a:rPr>
              <a:t> </a:t>
            </a:r>
            <a:endParaRPr lang="zh-CN" altLang="zh-CN" sz="2000" b="0">
              <a:latin typeface="宋体" panose="02010600030101010101" pitchFamily="2" charset="-122"/>
            </a:endParaRPr>
          </a:p>
        </p:txBody>
      </p:sp>
      <p:sp>
        <p:nvSpPr>
          <p:cNvPr id="3077" name="矩形 1"/>
          <p:cNvSpPr>
            <a:spLocks noChangeArrowheads="1"/>
          </p:cNvSpPr>
          <p:nvPr/>
        </p:nvSpPr>
        <p:spPr bwMode="auto">
          <a:xfrm>
            <a:off x="2411413" y="44450"/>
            <a:ext cx="5215255" cy="429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zh-CN" altLang="zh-CN" sz="2200" dirty="0">
                <a:solidFill>
                  <a:srgbClr val="FFFF00"/>
                </a:solidFill>
                <a:latin typeface="+mj-ea"/>
                <a:ea typeface="+mj-ea"/>
              </a:rPr>
              <a:t>第五章</a:t>
            </a:r>
            <a:r>
              <a:rPr lang="en-US" altLang="zh-CN" sz="2200" dirty="0">
                <a:solidFill>
                  <a:srgbClr val="FFFF00"/>
                </a:solidFill>
                <a:latin typeface="+mj-ea"/>
                <a:ea typeface="+mj-ea"/>
              </a:rPr>
              <a:t>  </a:t>
            </a:r>
            <a:r>
              <a:rPr altLang="zh-CN" sz="2200" dirty="0">
                <a:solidFill>
                  <a:srgbClr val="FFFF00"/>
                </a:solidFill>
                <a:latin typeface="+mj-ea"/>
                <a:ea typeface="+mj-ea"/>
              </a:rPr>
              <a:t>WPS Office 2019之演示</a:t>
            </a:r>
            <a:r>
              <a:rPr lang="zh-CN" sz="2200" dirty="0">
                <a:solidFill>
                  <a:srgbClr val="FFFF00"/>
                </a:solidFill>
                <a:latin typeface="+mj-ea"/>
                <a:ea typeface="+mj-ea"/>
              </a:rPr>
              <a:t>的应用</a:t>
            </a:r>
            <a:endParaRPr lang="zh-CN" sz="2200" dirty="0">
              <a:solidFill>
                <a:srgbClr val="FFFF00"/>
              </a:solidFill>
              <a:latin typeface="+mj-ea"/>
              <a:ea typeface="+mj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436813" y="1052513"/>
            <a:ext cx="4151312" cy="4619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zh-CN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专题一</a:t>
            </a:r>
            <a:r>
              <a:rPr lang="en-US" altLang="zh-CN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   </a:t>
            </a:r>
            <a:r>
              <a:rPr lang="zh-CN" altLang="zh-CN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演示文稿的基本操作</a:t>
            </a:r>
            <a:endParaRPr lang="zh-CN" altLang="zh-CN" sz="2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8000" y="1628775"/>
            <a:ext cx="1416050" cy="461963"/>
          </a:xfrm>
          <a:prstGeom prst="rect">
            <a:avLst/>
          </a:prstGeom>
          <a:gradFill>
            <a:gsLst>
              <a:gs pos="0">
                <a:srgbClr val="FECF40"/>
              </a:gs>
              <a:gs pos="100000">
                <a:srgbClr val="846C21"/>
              </a:gs>
            </a:gsLst>
            <a:lin ang="16200000" scaled="0"/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0" dirty="0">
                <a:latin typeface="宋体" panose="02010600030101010101" pitchFamily="2" charset="-122"/>
              </a:rPr>
              <a:t>考纲要求</a:t>
            </a:r>
            <a:endParaRPr lang="zh-CN" altLang="zh-CN" sz="2400" b="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矩形 1"/>
          <p:cNvSpPr>
            <a:spLocks noChangeArrowheads="1"/>
          </p:cNvSpPr>
          <p:nvPr/>
        </p:nvSpPr>
        <p:spPr bwMode="auto">
          <a:xfrm>
            <a:off x="179388" y="692150"/>
            <a:ext cx="8640762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000" b="0" smtClean="0">
                <a:latin typeface="宋体" panose="02010600030101010101" pitchFamily="2" charset="-122"/>
              </a:rPr>
              <a:t>     </a:t>
            </a:r>
            <a:endParaRPr lang="zh-CN" altLang="zh-CN" sz="2000" b="0">
              <a:latin typeface="宋体" panose="02010600030101010101" pitchFamily="2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851218" y="61595"/>
            <a:ext cx="221488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p>
            <a:pPr algn="l">
              <a:defRPr/>
            </a:pPr>
            <a:r>
              <a:rPr lang="zh-CN" sz="2000" dirty="0">
                <a:solidFill>
                  <a:srgbClr val="FFFF00"/>
                </a:solidFill>
                <a:latin typeface="+mj-ea"/>
                <a:ea typeface="+mj-ea"/>
              </a:rPr>
              <a:t>四</a:t>
            </a:r>
            <a:r>
              <a:rPr lang="zh-CN" sz="2000" dirty="0">
                <a:solidFill>
                  <a:srgbClr val="FFFF00"/>
                </a:solidFill>
                <a:latin typeface="+mj-ea"/>
                <a:ea typeface="+mj-ea"/>
                <a:sym typeface="+mn-ea"/>
              </a:rPr>
              <a:t>．创建演示文稿</a:t>
            </a:r>
            <a:endParaRPr lang="zh-CN" sz="2000" dirty="0">
              <a:solidFill>
                <a:srgbClr val="FFFF00"/>
              </a:solidFill>
              <a:latin typeface="+mj-ea"/>
              <a:ea typeface="+mj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9550" y="714375"/>
            <a:ext cx="8724900" cy="54292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矩形 1"/>
          <p:cNvSpPr>
            <a:spLocks noChangeArrowheads="1"/>
          </p:cNvSpPr>
          <p:nvPr/>
        </p:nvSpPr>
        <p:spPr bwMode="auto">
          <a:xfrm>
            <a:off x="179388" y="692150"/>
            <a:ext cx="8640762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000" b="0" smtClean="0">
                <a:latin typeface="宋体" panose="02010600030101010101" pitchFamily="2" charset="-122"/>
              </a:rPr>
              <a:t>     </a:t>
            </a:r>
            <a:endParaRPr lang="zh-CN" altLang="zh-CN" sz="2000" b="0">
              <a:latin typeface="宋体" panose="02010600030101010101" pitchFamily="2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851218" y="61595"/>
            <a:ext cx="221488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p>
            <a:pPr algn="l">
              <a:defRPr/>
            </a:pPr>
            <a:r>
              <a:rPr lang="zh-CN" sz="2000" dirty="0">
                <a:solidFill>
                  <a:srgbClr val="FFFF00"/>
                </a:solidFill>
                <a:latin typeface="+mj-ea"/>
                <a:ea typeface="+mj-ea"/>
              </a:rPr>
              <a:t>五</a:t>
            </a:r>
            <a:r>
              <a:rPr lang="zh-CN" sz="2000" dirty="0">
                <a:solidFill>
                  <a:srgbClr val="FFFF00"/>
                </a:solidFill>
                <a:latin typeface="+mj-ea"/>
                <a:ea typeface="+mj-ea"/>
                <a:sym typeface="+mn-ea"/>
              </a:rPr>
              <a:t>．保存演示文稿</a:t>
            </a:r>
            <a:endParaRPr lang="zh-CN" sz="2000" dirty="0">
              <a:solidFill>
                <a:srgbClr val="FFFF00"/>
              </a:solidFill>
              <a:latin typeface="+mj-ea"/>
              <a:ea typeface="+mj-ea"/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179705" y="692150"/>
            <a:ext cx="8852535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228600"/>
            <a:r>
              <a:rPr lang="zh-CN" sz="200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1．使用工具按扭保存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   单击快速访问工具栏上的“保存”按钮   。若是第一次保存，会弹出“另存为”对话框，选择保存的位置并输入文件名，再单击“保存”按钮即可。若是已保存过的文件，进行编辑后单击“保存”将直接覆盖原文件。可以保存为dps或pptx等格式。</a:t>
            </a:r>
            <a:r>
              <a:rPr lang="zh-CN" sz="200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2．使用菜单命令保存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   选择“文件”下拉菜单中的“保存”命令。也可以直接按键盘上的快捷键Ctrl+S。</a:t>
            </a:r>
            <a:r>
              <a:rPr lang="zh-CN" sz="200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3．另存为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   对于已保存过的文件，若要更改文件名或位置保存，必须选择“文件”菜单中的“另存为”命令，选择保存的位置并输入文件名，再单击“保存”按钮即可。</a:t>
            </a:r>
            <a:r>
              <a:rPr lang="zh-CN" sz="200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4．自动保存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   设置了自动保存功能后，在编辑演示文稿的过程中，每隔一段时间系统就会自动保存当前内容，这可以避免因断电或死机带来的损失。下面对演示文稿设置智能备份模式，并设置云端备份方法是：单击“文件”菜单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→“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工具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选项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→“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备份中心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命令，在弹出的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备份中心”对话框中进行设置，操作方法如图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5-1-6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所示。</a:t>
            </a:r>
            <a:endParaRPr lang="zh-CN" altLang="en-US" sz="2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-2147482572" descr="1618455814(1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79365" y="1055370"/>
            <a:ext cx="222885" cy="24955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矩形 1"/>
          <p:cNvSpPr>
            <a:spLocks noChangeArrowheads="1"/>
          </p:cNvSpPr>
          <p:nvPr/>
        </p:nvSpPr>
        <p:spPr bwMode="auto">
          <a:xfrm>
            <a:off x="179388" y="692150"/>
            <a:ext cx="8640762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000" b="0" smtClean="0">
                <a:latin typeface="宋体" panose="02010600030101010101" pitchFamily="2" charset="-122"/>
              </a:rPr>
              <a:t>     </a:t>
            </a:r>
            <a:endParaRPr lang="zh-CN" altLang="zh-CN" sz="2000" b="0">
              <a:latin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6775" y="666750"/>
            <a:ext cx="7410450" cy="5524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6775" y="666750"/>
            <a:ext cx="7410450" cy="5524500"/>
          </a:xfrm>
          <a:prstGeom prst="rect">
            <a:avLst/>
          </a:prstGeom>
        </p:spPr>
      </p:pic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851218" y="61595"/>
            <a:ext cx="221488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p>
            <a:pPr algn="l">
              <a:defRPr/>
            </a:pPr>
            <a:r>
              <a:rPr lang="zh-CN" sz="2000" dirty="0">
                <a:solidFill>
                  <a:srgbClr val="FFFF00"/>
                </a:solidFill>
                <a:latin typeface="+mj-ea"/>
                <a:ea typeface="+mj-ea"/>
              </a:rPr>
              <a:t>五</a:t>
            </a:r>
            <a:r>
              <a:rPr lang="zh-CN" sz="2000" dirty="0">
                <a:solidFill>
                  <a:srgbClr val="FFFF00"/>
                </a:solidFill>
                <a:latin typeface="+mj-ea"/>
                <a:ea typeface="+mj-ea"/>
                <a:sym typeface="+mn-ea"/>
              </a:rPr>
              <a:t>．保存演示文稿</a:t>
            </a:r>
            <a:endParaRPr lang="zh-CN" sz="2000" dirty="0">
              <a:solidFill>
                <a:srgbClr val="FFFF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矩形 1"/>
          <p:cNvSpPr>
            <a:spLocks noChangeArrowheads="1"/>
          </p:cNvSpPr>
          <p:nvPr/>
        </p:nvSpPr>
        <p:spPr bwMode="auto">
          <a:xfrm>
            <a:off x="179388" y="692150"/>
            <a:ext cx="8640762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000" b="0" smtClean="0">
                <a:latin typeface="宋体" panose="02010600030101010101" pitchFamily="2" charset="-122"/>
              </a:rPr>
              <a:t>     </a:t>
            </a:r>
            <a:endParaRPr lang="zh-CN" altLang="zh-CN" sz="2000" b="0">
              <a:latin typeface="宋体" panose="02010600030101010101" pitchFamily="2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851218" y="61595"/>
            <a:ext cx="196088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p>
            <a:pPr algn="l">
              <a:defRPr/>
            </a:pPr>
            <a:r>
              <a:rPr lang="zh-CN" sz="2000" dirty="0">
                <a:solidFill>
                  <a:srgbClr val="FFFF00"/>
                </a:solidFill>
                <a:latin typeface="+mj-ea"/>
                <a:ea typeface="+mj-ea"/>
              </a:rPr>
              <a:t>七</a:t>
            </a:r>
            <a:r>
              <a:rPr lang="zh-CN" sz="2000" dirty="0">
                <a:solidFill>
                  <a:srgbClr val="FFFF00"/>
                </a:solidFill>
                <a:latin typeface="+mj-ea"/>
                <a:ea typeface="+mj-ea"/>
                <a:sym typeface="+mn-ea"/>
              </a:rPr>
              <a:t>．</a:t>
            </a:r>
            <a:r>
              <a:rPr lang="zh-CN" sz="2000" dirty="0">
                <a:solidFill>
                  <a:srgbClr val="FFFF00"/>
                </a:solidFill>
                <a:latin typeface="+mj-ea"/>
                <a:ea typeface="+mj-ea"/>
                <a:sym typeface="+mn-ea"/>
              </a:rPr>
              <a:t>幻灯片编辑</a:t>
            </a:r>
            <a:endParaRPr lang="zh-CN" sz="2000" dirty="0">
              <a:solidFill>
                <a:srgbClr val="FFFF00"/>
              </a:solidFill>
              <a:latin typeface="+mj-ea"/>
              <a:ea typeface="+mj-ea"/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179705" y="581025"/>
            <a:ext cx="8844915" cy="59391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228600"/>
            <a:r>
              <a:rPr lang="zh-CN" sz="2000" dirty="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六</a:t>
            </a:r>
            <a:r>
              <a:rPr lang="zh-CN" sz="2000" dirty="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．打开演示文稿文件</a:t>
            </a:r>
            <a:endParaRPr lang="zh-CN" sz="2000" b="0">
              <a:solidFill>
                <a:srgbClr val="00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228600"/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方法一：直接双击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WPS 2019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演示文稿文件名，将会启动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WPS 2019 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软件，并打开相应文档。  方法二：启动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WPS 2019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软件，单击“文件”菜单→“打开”命令，弹出“打开”对话框，先选定欲打开的文件，再单击“打开”按钮。</a:t>
            </a:r>
            <a:endParaRPr lang="zh-CN" sz="2000" b="0">
              <a:solidFill>
                <a:srgbClr val="00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228600"/>
            <a:r>
              <a:rPr lang="zh-CN" altLang="en-US" sz="2000">
                <a:latin typeface="宋体" panose="02010600030101010101" pitchFamily="2" charset="-122"/>
                <a:cs typeface="宋体" panose="02010600030101010101" pitchFamily="2" charset="-122"/>
              </a:rPr>
              <a:t>七、幻灯片编辑</a:t>
            </a:r>
            <a:endParaRPr lang="zh-CN" altLang="en-US" sz="20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228600"/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幻灯片的编辑操作包括幻灯片的选择、插入、复制、移动和删除，这些操作既可以在“普通视图”下进行，也可以在“幻灯片浏览”视图下进行。下面以“普通视图”为例，介绍对幻灯片的编辑操作。</a:t>
            </a:r>
            <a:endParaRPr lang="zh-CN" sz="2000" b="0">
              <a:solidFill>
                <a:srgbClr val="00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228600"/>
            <a:r>
              <a:rPr lang="zh-CN" sz="200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1．选择幻灯片</a:t>
            </a:r>
            <a:endParaRPr lang="zh-CN" sz="2000" b="0">
              <a:solidFill>
                <a:srgbClr val="00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228600"/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（1）选择单张幻灯片</a:t>
            </a:r>
            <a:endParaRPr lang="zh-CN" sz="2000" b="0">
              <a:solidFill>
                <a:srgbClr val="00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228600"/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在窗口左边幻灯片窗格中，单击需要选定的幻灯片缩略图，该幻灯片就被选中，成为当前幻灯片。</a:t>
            </a:r>
            <a:endParaRPr lang="zh-CN" sz="2000" b="0">
              <a:solidFill>
                <a:srgbClr val="00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228600"/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（2）选择不连续的多张幻灯片</a:t>
            </a:r>
            <a:endParaRPr lang="zh-CN" sz="2000" b="0">
              <a:solidFill>
                <a:srgbClr val="00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228600"/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在幻灯片窗格中，先单击某张幻灯片，然后按住Ctrl键，再逐个单击需要选择的幻灯片缩略图。</a:t>
            </a:r>
            <a:endParaRPr lang="zh-CN" sz="2000" b="0">
              <a:solidFill>
                <a:srgbClr val="00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228600"/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（3）选择连续的多张幻灯片</a:t>
            </a:r>
            <a:endParaRPr lang="zh-CN" sz="2000" b="0">
              <a:solidFill>
                <a:srgbClr val="00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228600"/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在幻灯片窗格中，先单击相邻多张幻灯片中的第一张，然后按住Shift键，再单击最后一张，两者之间所有的幻灯片都被选中。</a:t>
            </a:r>
            <a:endParaRPr lang="zh-CN" sz="2000" b="0">
              <a:solidFill>
                <a:srgbClr val="00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矩形 1"/>
          <p:cNvSpPr>
            <a:spLocks noChangeArrowheads="1"/>
          </p:cNvSpPr>
          <p:nvPr/>
        </p:nvSpPr>
        <p:spPr bwMode="auto">
          <a:xfrm>
            <a:off x="179388" y="692150"/>
            <a:ext cx="8640762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000" b="0" smtClean="0">
                <a:latin typeface="宋体" panose="02010600030101010101" pitchFamily="2" charset="-122"/>
              </a:rPr>
              <a:t>     </a:t>
            </a:r>
            <a:endParaRPr lang="zh-CN" altLang="zh-CN" sz="2000" b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3825" y="610235"/>
            <a:ext cx="8913495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228600"/>
            <a:r>
              <a:rPr lang="zh-CN" sz="200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2．插入新幻灯片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   插入新的幻灯片的位置是在当前幻灯片的后面，插入新的幻灯片的常用方法有两种，方法一：右击窗口左边幻灯片窗格中某一张幻灯片，在弹出的快捷菜单上选择“新建幻灯片”命令，即可在当前幻灯片的后面插入一种默认版式的新幻灯片；方法二：利用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开始”选项卡下的“新建幻灯片”按钮，操作方法如图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5-1-7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所示。</a:t>
            </a:r>
            <a:endParaRPr lang="zh-CN" altLang="en-US" sz="2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8660" y="2463165"/>
            <a:ext cx="7181850" cy="4162425"/>
          </a:xfrm>
          <a:prstGeom prst="rect">
            <a:avLst/>
          </a:prstGeom>
        </p:spPr>
      </p:pic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851218" y="61595"/>
            <a:ext cx="196088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p>
            <a:pPr algn="l">
              <a:defRPr/>
            </a:pPr>
            <a:r>
              <a:rPr lang="zh-CN" sz="2000" dirty="0">
                <a:solidFill>
                  <a:srgbClr val="FFFF00"/>
                </a:solidFill>
                <a:latin typeface="+mj-ea"/>
                <a:ea typeface="+mj-ea"/>
              </a:rPr>
              <a:t>七</a:t>
            </a:r>
            <a:r>
              <a:rPr lang="zh-CN" sz="2000" dirty="0">
                <a:solidFill>
                  <a:srgbClr val="FFFF00"/>
                </a:solidFill>
                <a:latin typeface="+mj-ea"/>
                <a:ea typeface="+mj-ea"/>
                <a:sym typeface="+mn-ea"/>
              </a:rPr>
              <a:t>．</a:t>
            </a:r>
            <a:r>
              <a:rPr lang="zh-CN" sz="2000" dirty="0">
                <a:solidFill>
                  <a:srgbClr val="FFFF00"/>
                </a:solidFill>
                <a:latin typeface="+mj-ea"/>
                <a:ea typeface="+mj-ea"/>
                <a:sym typeface="+mn-ea"/>
              </a:rPr>
              <a:t>幻灯片编辑</a:t>
            </a:r>
            <a:endParaRPr lang="zh-CN" sz="2000" dirty="0">
              <a:solidFill>
                <a:srgbClr val="FFFF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矩形 1"/>
          <p:cNvSpPr>
            <a:spLocks noChangeArrowheads="1"/>
          </p:cNvSpPr>
          <p:nvPr/>
        </p:nvSpPr>
        <p:spPr bwMode="auto">
          <a:xfrm>
            <a:off x="179388" y="692150"/>
            <a:ext cx="8640762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000" b="0" smtClean="0">
                <a:latin typeface="宋体" panose="02010600030101010101" pitchFamily="2" charset="-122"/>
              </a:rPr>
              <a:t>     </a:t>
            </a:r>
            <a:endParaRPr lang="zh-CN" altLang="zh-CN" sz="2000" b="0">
              <a:latin typeface="宋体" panose="02010600030101010101" pitchFamily="2" charset="-122"/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179705" y="692150"/>
            <a:ext cx="881888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228600"/>
            <a:r>
              <a:rPr lang="zh-CN" sz="200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3．删除幻灯片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方法一：在幻灯片窗格中选择幻灯片，按键盘上的Delete键。方法二：在幻灯片窗格中选择幻灯片并右击，在弹出的快捷菜单中单击“删除幻灯片”命令。</a:t>
            </a:r>
            <a:r>
              <a:rPr lang="zh-CN" sz="200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  4．复制幻灯片</a:t>
            </a:r>
            <a:r>
              <a:rPr lang="en-US" sz="200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   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复制幻灯片常见的方法有两种，方法一：右击幻灯片在弹出的快捷菜单上选择“复制”命令，选择目标位置再执行“粘贴”或“带格式粘贴”命令，若选择“带格式粘贴”会保留原幻灯片的格式；方法二：在快捷菜单上选择“新建幻灯片副本”即可复制上一张幻灯片，操作命令如图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5-1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-8所示。</a:t>
            </a:r>
            <a:endParaRPr lang="zh-CN" altLang="en-US" sz="2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5125" y="3485515"/>
            <a:ext cx="4187190" cy="2887980"/>
          </a:xfrm>
          <a:prstGeom prst="rect">
            <a:avLst/>
          </a:prstGeom>
        </p:spPr>
      </p:pic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851218" y="61595"/>
            <a:ext cx="196088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p>
            <a:pPr algn="l">
              <a:defRPr/>
            </a:pPr>
            <a:r>
              <a:rPr lang="zh-CN" sz="2000" dirty="0">
                <a:solidFill>
                  <a:srgbClr val="FFFF00"/>
                </a:solidFill>
                <a:latin typeface="+mj-ea"/>
                <a:ea typeface="+mj-ea"/>
              </a:rPr>
              <a:t>七</a:t>
            </a:r>
            <a:r>
              <a:rPr lang="zh-CN" sz="2000" dirty="0">
                <a:solidFill>
                  <a:srgbClr val="FFFF00"/>
                </a:solidFill>
                <a:latin typeface="+mj-ea"/>
                <a:ea typeface="+mj-ea"/>
                <a:sym typeface="+mn-ea"/>
              </a:rPr>
              <a:t>．</a:t>
            </a:r>
            <a:r>
              <a:rPr lang="zh-CN" sz="2000" dirty="0">
                <a:solidFill>
                  <a:srgbClr val="FFFF00"/>
                </a:solidFill>
                <a:latin typeface="+mj-ea"/>
                <a:ea typeface="+mj-ea"/>
                <a:sym typeface="+mn-ea"/>
              </a:rPr>
              <a:t>幻灯片编辑</a:t>
            </a:r>
            <a:endParaRPr lang="zh-CN" sz="2000" dirty="0">
              <a:solidFill>
                <a:srgbClr val="FFFF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矩形 1"/>
          <p:cNvSpPr>
            <a:spLocks noChangeArrowheads="1"/>
          </p:cNvSpPr>
          <p:nvPr/>
        </p:nvSpPr>
        <p:spPr bwMode="auto">
          <a:xfrm>
            <a:off x="179388" y="692150"/>
            <a:ext cx="8640762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000" b="0" smtClean="0">
                <a:latin typeface="宋体" panose="02010600030101010101" pitchFamily="2" charset="-122"/>
              </a:rPr>
              <a:t>     </a:t>
            </a:r>
            <a:endParaRPr lang="zh-CN" altLang="zh-CN" sz="2000" b="0">
              <a:latin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9705" y="692150"/>
            <a:ext cx="888809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228600"/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按照如下的操作要求，制作“福建旅游计划”演示文稿，生成如图5-1-9所示效果。</a:t>
            </a:r>
            <a:endParaRPr sz="2000" b="0">
              <a:solidFill>
                <a:srgbClr val="00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4024313" y="70485"/>
            <a:ext cx="119888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p>
            <a:pPr algn="l">
              <a:defRPr/>
            </a:pPr>
            <a:r>
              <a:rPr lang="zh-CN" sz="2000" dirty="0">
                <a:solidFill>
                  <a:srgbClr val="FFFF00"/>
                </a:solidFill>
                <a:latin typeface="+mj-ea"/>
                <a:ea typeface="+mj-ea"/>
              </a:rPr>
              <a:t>实践体验</a:t>
            </a:r>
            <a:endParaRPr lang="zh-CN" sz="2000" dirty="0">
              <a:solidFill>
                <a:srgbClr val="FFFF00"/>
              </a:solidFill>
              <a:latin typeface="+mj-ea"/>
              <a:ea typeface="+mj-ea"/>
            </a:endParaRPr>
          </a:p>
        </p:txBody>
      </p:sp>
      <p:grpSp>
        <p:nvGrpSpPr>
          <p:cNvPr id="1073743779" name="组合 1073743778"/>
          <p:cNvGrpSpPr/>
          <p:nvPr/>
        </p:nvGrpSpPr>
        <p:grpSpPr>
          <a:xfrm>
            <a:off x="1574165" y="1456690"/>
            <a:ext cx="6984365" cy="4890135"/>
            <a:chOff x="4726" y="112488"/>
            <a:chExt cx="9442" cy="6213"/>
          </a:xfrm>
        </p:grpSpPr>
        <p:pic>
          <p:nvPicPr>
            <p:cNvPr id="1073743776" name="图片 1073743775" descr="1618883953(1)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726" y="112488"/>
              <a:ext cx="9442" cy="590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73743777" name="文本框 2"/>
            <p:cNvSpPr txBox="1"/>
            <p:nvPr/>
          </p:nvSpPr>
          <p:spPr>
            <a:xfrm>
              <a:off x="8194" y="118393"/>
              <a:ext cx="2370" cy="308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square" lIns="0" tIns="0" rIns="0" bIns="0" anchor="t"/>
            <a:p>
              <a:pPr indent="0"/>
              <a:r>
                <a:rPr lang="zh-CN" altLang="en-US" sz="1400" b="0"/>
                <a:t>图5-1-9 福建旅游计划</a:t>
              </a:r>
              <a:endParaRPr lang="zh-CN" altLang="en-US" sz="1400" b="0"/>
            </a:p>
            <a:p>
              <a:endParaRPr lang="zh-CN" altLang="en-US" sz="1400" b="0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矩形 1"/>
          <p:cNvSpPr>
            <a:spLocks noChangeArrowheads="1"/>
          </p:cNvSpPr>
          <p:nvPr/>
        </p:nvSpPr>
        <p:spPr bwMode="auto">
          <a:xfrm>
            <a:off x="179388" y="692150"/>
            <a:ext cx="8640762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000" b="0" smtClean="0">
                <a:latin typeface="宋体" panose="02010600030101010101" pitchFamily="2" charset="-122"/>
              </a:rPr>
              <a:t>     </a:t>
            </a:r>
            <a:endParaRPr lang="zh-CN" altLang="zh-CN" sz="2000" b="0">
              <a:latin typeface="宋体" panose="02010600030101010101" pitchFamily="2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984818" y="44450"/>
            <a:ext cx="272288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p>
            <a:pPr algn="l">
              <a:defRPr/>
            </a:pPr>
            <a:r>
              <a:rPr lang="zh-CN" sz="2000" dirty="0">
                <a:solidFill>
                  <a:srgbClr val="FFFF00"/>
                </a:solidFill>
                <a:latin typeface="+mj-ea"/>
                <a:ea typeface="+mj-ea"/>
              </a:rPr>
              <a:t>实践体验（操作步骤）</a:t>
            </a:r>
            <a:endParaRPr lang="zh-CN" sz="2000" dirty="0">
              <a:solidFill>
                <a:srgbClr val="FFFF00"/>
              </a:solidFill>
              <a:latin typeface="+mj-ea"/>
              <a:ea typeface="+mj-ea"/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29845" y="540385"/>
            <a:ext cx="8955405" cy="62471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-230505" algn="l" eaLnBrk="1" latinLnBrk="0" hangingPunct="1"/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（1）首先新建一个WPS空白演示文稿；（2）把第一张幻灯片的版式改为“母版版式”列表中第3行1列，左侧插入一个竖向文本框并输入文字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福建旅游计划书”，并设置为华文彩云、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60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磅、加粗，字体颜色为红色；右侧插入图片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“ppt\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旅游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\image\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菽庄花园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.png”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，适当缩小图片，并调整图片与文字位置；（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）插入一张版式为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本机版式\母版版式”列表中第1行1列的幻灯片，并复制生成第3、4、5、6、7张幻灯片，分别输入标题“目录”“◆旅游计划”“◆必备物品篇”“◆路线篇”“◆旅馆篇”，均设为左对齐；（4）第2张幻灯片内容区中插入一条直线，并分别输入文字，制作成样张所示效果；（</a:t>
            </a:r>
            <a:r>
              <a:rPr lang="en-US" alt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）分别删除第3、4、5、6张幻灯片的副标题占位符，并分别插入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“ppt\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旅游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\image”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下的图片“旅游计划.png”、“必备物品1.png”和“必备物品2.png”、“路线.png”、“旅馆.png”,适当调整图片的大小与位置；（</a:t>
            </a:r>
            <a:r>
              <a:rPr lang="en-US" alt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）在第6张幻灯片的下面插入一张版式为“母版版式”列表中第1行3列的幻灯片，标题处输入“◆计划行程”，副标题处输入“Let' s Go !”，字体设为“cambia”、字号为60磅；（</a:t>
            </a:r>
            <a:r>
              <a:rPr lang="en-US" alt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7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）在第7张幻灯片的下面插入一张版式为“母版版式”列表中第3行1列的幻灯片，插入图片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“ppt\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旅游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\image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\结束页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.png”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；（</a:t>
            </a:r>
            <a:r>
              <a:rPr lang="en-US" alt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8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）操作完成后，将演示文稿以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福建旅游计划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.dps”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作为文件名，保存在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“\ppt\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旅游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文件夹中。</a:t>
            </a:r>
            <a:endParaRPr lang="zh-CN" altLang="en-US" sz="2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矩形 1"/>
          <p:cNvSpPr>
            <a:spLocks noChangeArrowheads="1"/>
          </p:cNvSpPr>
          <p:nvPr/>
        </p:nvSpPr>
        <p:spPr bwMode="auto">
          <a:xfrm>
            <a:off x="179388" y="692150"/>
            <a:ext cx="8640762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000" b="0" smtClean="0">
                <a:latin typeface="宋体" panose="02010600030101010101" pitchFamily="2" charset="-122"/>
              </a:rPr>
              <a:t>     </a:t>
            </a:r>
            <a:endParaRPr lang="zh-CN" altLang="zh-CN" sz="2000" b="0">
              <a:latin typeface="宋体" panose="02010600030101010101" pitchFamily="2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4033838" y="61595"/>
            <a:ext cx="119888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p>
            <a:pPr algn="l">
              <a:defRPr/>
            </a:pPr>
            <a:r>
              <a:rPr lang="zh-CN" sz="2000" dirty="0">
                <a:solidFill>
                  <a:srgbClr val="FFFF00"/>
                </a:solidFill>
                <a:latin typeface="+mj-ea"/>
                <a:ea typeface="+mj-ea"/>
              </a:rPr>
              <a:t>上机训练</a:t>
            </a:r>
            <a:endParaRPr lang="zh-CN" sz="2000" dirty="0">
              <a:solidFill>
                <a:srgbClr val="FFFF00"/>
              </a:solidFill>
              <a:latin typeface="+mj-ea"/>
              <a:ea typeface="+mj-ea"/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123825" y="623570"/>
            <a:ext cx="887031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228600"/>
            <a:r>
              <a:rPr lang="en-US" alt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按照如下的操作要求，完成“世中运相册”的制作，生成如图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5-1-10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所示效果的演示文稿。</a:t>
            </a:r>
            <a:endParaRPr lang="zh-CN" altLang="en-US" sz="2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7605" y="1245235"/>
            <a:ext cx="6503035" cy="55003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矩形 1"/>
          <p:cNvSpPr>
            <a:spLocks noChangeArrowheads="1"/>
          </p:cNvSpPr>
          <p:nvPr/>
        </p:nvSpPr>
        <p:spPr bwMode="auto">
          <a:xfrm>
            <a:off x="179388" y="692150"/>
            <a:ext cx="8640762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000" b="0" smtClean="0">
                <a:latin typeface="宋体" panose="02010600030101010101" pitchFamily="2" charset="-122"/>
              </a:rPr>
              <a:t>     </a:t>
            </a:r>
            <a:endParaRPr lang="zh-CN" altLang="zh-CN" sz="2000" b="0">
              <a:latin typeface="宋体" panose="02010600030101010101" pitchFamily="2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3245168" y="43815"/>
            <a:ext cx="272288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p>
            <a:pPr algn="l">
              <a:defRPr/>
            </a:pPr>
            <a:r>
              <a:rPr lang="zh-CN" sz="2000" dirty="0">
                <a:solidFill>
                  <a:srgbClr val="FFFF00"/>
                </a:solidFill>
                <a:latin typeface="+mj-ea"/>
                <a:ea typeface="+mj-ea"/>
              </a:rPr>
              <a:t>上机训练（操作步骤）</a:t>
            </a:r>
            <a:endParaRPr lang="zh-CN" sz="2000" dirty="0">
              <a:solidFill>
                <a:srgbClr val="FFFF00"/>
              </a:solidFill>
              <a:latin typeface="+mj-ea"/>
              <a:ea typeface="+mj-ea"/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179705" y="692150"/>
            <a:ext cx="8853805" cy="48926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-230505" eaLnBrk="1" latinLnBrk="0" hangingPunct="1">
              <a:lnSpc>
                <a:spcPct val="130000"/>
              </a:lnSpc>
            </a:pP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（1）首先打开“ppt\世中运\世中运相册.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dps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”文件；（2）在第一张幻灯片的前面插入一张版式为“母版版式”列表中第1行2列的幻灯片，输入标题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“2021 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晋江世中运”，并设置为华文彩云、44磅、加粗；（3）复制第一张幻灯片生成第2、3、4张幻灯片；（4）单击第一张幻灯片的“插入图片”处，插入“ppt\世中运\image”文件夹下的图片“口号.jpg”；用同样的方法在第2、3、4张幻灯片中分别插入图片“会徽.jpg”、“接旗.jpg”、“吉祥物.jpg”；（5）切换到“幻灯片浏览”视图，同时选中第9、10、11三张幻灯片，将它们删除；（6）移动第6张幻灯片成为最后一张幻灯片；（7）操作完成后将本演示文稿另存为“世中运相册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1.dps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”，保存位置为“ppt\世中运”文件夹。</a:t>
            </a:r>
            <a:endParaRPr lang="zh-CN" altLang="en-US" sz="2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矩形 1"/>
          <p:cNvSpPr>
            <a:spLocks noChangeArrowheads="1"/>
          </p:cNvSpPr>
          <p:nvPr/>
        </p:nvSpPr>
        <p:spPr bwMode="auto">
          <a:xfrm>
            <a:off x="179388" y="692150"/>
            <a:ext cx="8640762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000" b="0" smtClean="0">
                <a:latin typeface="宋体" panose="02010600030101010101" pitchFamily="2" charset="-122"/>
              </a:rPr>
              <a:t>     </a:t>
            </a:r>
            <a:endParaRPr lang="zh-CN" altLang="zh-CN" sz="2000" b="0">
              <a:latin typeface="宋体" panose="02010600030101010101" pitchFamily="2" charset="-122"/>
            </a:endParaRPr>
          </a:p>
        </p:txBody>
      </p:sp>
      <p:sp>
        <p:nvSpPr>
          <p:cNvPr id="3077" name="矩形 1"/>
          <p:cNvSpPr>
            <a:spLocks noChangeArrowheads="1"/>
          </p:cNvSpPr>
          <p:nvPr/>
        </p:nvSpPr>
        <p:spPr bwMode="auto">
          <a:xfrm>
            <a:off x="851218" y="61595"/>
            <a:ext cx="424688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zh-CN" sz="2000" dirty="0">
                <a:solidFill>
                  <a:srgbClr val="FFFF00"/>
                </a:solidFill>
                <a:latin typeface="+mj-ea"/>
                <a:ea typeface="+mj-ea"/>
              </a:rPr>
              <a:t>一</a:t>
            </a:r>
            <a:r>
              <a:rPr lang="zh-CN" sz="2000" dirty="0">
                <a:solidFill>
                  <a:srgbClr val="FFFF00"/>
                </a:solidFill>
                <a:latin typeface="+mj-ea"/>
                <a:ea typeface="+mj-ea"/>
                <a:sym typeface="+mn-ea"/>
              </a:rPr>
              <a:t>．</a:t>
            </a:r>
            <a:r>
              <a:rPr lang="zh-CN" sz="2000" dirty="0">
                <a:solidFill>
                  <a:srgbClr val="FFFF00"/>
                </a:solidFill>
                <a:latin typeface="+mj-ea"/>
                <a:ea typeface="+mj-ea"/>
              </a:rPr>
              <a:t>演示文稿处理软件的功能和特点</a:t>
            </a:r>
            <a:endParaRPr lang="zh-CN" sz="2000" dirty="0">
              <a:solidFill>
                <a:srgbClr val="FFFF00"/>
              </a:solidFill>
              <a:latin typeface="+mj-ea"/>
              <a:ea typeface="+mj-ea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179705" y="594995"/>
            <a:ext cx="8853170" cy="62471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228600"/>
            <a:r>
              <a:rPr lang="en-US" sz="200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sz="200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．演示文稿的定义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   演示文稿，指的是把静态文件制作成动态文件以便浏览，把复杂的问题变得通俗易懂，使之更加生动，给人留下更为深刻印象的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幻灯片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。演示文稿由若干张幻灯片组成，每张幻灯片都由一些对象组成，组成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幻灯片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的对象有文字、图像、声音、动画、视频等。一套完整的演示文稿文件一般包含:片头动画、PPT封面、前言、目录、过渡页、图表页、图片页、文字页、封底和片尾动画等。可以制作演示文稿的软件有：WPS Office、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PowerPoint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、Focusky、万彩动画制作大师等。</a:t>
            </a:r>
            <a:r>
              <a:rPr lang="en-US" sz="200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2</a:t>
            </a:r>
            <a:r>
              <a:rPr lang="zh-CN" sz="200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．演示文稿制作要求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（1）字体使用。幻灯片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中文字不能过于密集。为了取得良好的阅读效果，可以采用不同字体和不同风格来修饰文字，但版式风格要统一。（2）图片使用。   图片元素包括：图片、图表、线条组合、艺术字、色彩等所有能形成图像的其他元素的组合。图文并茂的演示文稿可以提升阅读体验，表现力强的图片适合作为主图；表现力弱的图片适合作为背景。在制作演示文稿过程中，图片的选择应注意以下几点：一是图片内容与主题相匹配；二是图片要清晰，纵横比例合适，避免变形；三是图片整体风格要统一，图片大小和布局合理，图文主次分明，多个图片之间的逻辑结构要有规律。</a:t>
            </a:r>
            <a:endParaRPr lang="zh-CN" sz="2000" b="0">
              <a:solidFill>
                <a:srgbClr val="00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2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矩形 1"/>
          <p:cNvSpPr>
            <a:spLocks noChangeArrowheads="1"/>
          </p:cNvSpPr>
          <p:nvPr/>
        </p:nvSpPr>
        <p:spPr bwMode="auto">
          <a:xfrm>
            <a:off x="179388" y="692150"/>
            <a:ext cx="8640762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000" b="0" smtClean="0">
                <a:latin typeface="宋体" panose="02010600030101010101" pitchFamily="2" charset="-122"/>
              </a:rPr>
              <a:t>     </a:t>
            </a:r>
            <a:endParaRPr lang="zh-CN" altLang="zh-CN" sz="2000" b="0">
              <a:latin typeface="宋体" panose="02010600030101010101" pitchFamily="2" charset="-122"/>
            </a:endParaRPr>
          </a:p>
        </p:txBody>
      </p:sp>
      <p:sp>
        <p:nvSpPr>
          <p:cNvPr id="3077" name="矩形 1"/>
          <p:cNvSpPr>
            <a:spLocks noChangeArrowheads="1"/>
          </p:cNvSpPr>
          <p:nvPr/>
        </p:nvSpPr>
        <p:spPr bwMode="auto">
          <a:xfrm>
            <a:off x="851218" y="61595"/>
            <a:ext cx="424688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zh-CN" sz="2000" dirty="0">
                <a:solidFill>
                  <a:srgbClr val="FFFF00"/>
                </a:solidFill>
                <a:latin typeface="+mj-ea"/>
                <a:ea typeface="+mj-ea"/>
              </a:rPr>
              <a:t>一</a:t>
            </a:r>
            <a:r>
              <a:rPr lang="zh-CN" sz="2000" dirty="0">
                <a:solidFill>
                  <a:srgbClr val="FFFF00"/>
                </a:solidFill>
                <a:latin typeface="+mj-ea"/>
                <a:ea typeface="+mj-ea"/>
                <a:sym typeface="+mn-ea"/>
              </a:rPr>
              <a:t>．</a:t>
            </a:r>
            <a:r>
              <a:rPr lang="zh-CN" sz="2000" dirty="0">
                <a:solidFill>
                  <a:srgbClr val="FFFF00"/>
                </a:solidFill>
                <a:latin typeface="+mj-ea"/>
                <a:ea typeface="+mj-ea"/>
              </a:rPr>
              <a:t>演示文稿处理软件的功能和特点</a:t>
            </a:r>
            <a:endParaRPr lang="zh-CN" sz="2000" dirty="0">
              <a:solidFill>
                <a:srgbClr val="FFFF00"/>
              </a:solidFill>
              <a:latin typeface="+mj-ea"/>
              <a:ea typeface="+mj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7310" y="621030"/>
            <a:ext cx="8932545" cy="53232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 b="0">
                <a:latin typeface="宋体" panose="02010600030101010101" pitchFamily="2" charset="-122"/>
                <a:cs typeface="宋体" panose="02010600030101010101" pitchFamily="2" charset="-122"/>
              </a:rPr>
              <a:t>（3）色彩使用。色彩搭配要协调，演示文稿中颜色不宜过多，否则会让人感觉内容很杂乱；色彩也不宜单一，色彩单一容易让人疲倦，失去阅读兴趣。</a:t>
            </a:r>
            <a:endParaRPr lang="zh-CN" altLang="en-US" sz="2000" b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000" b="0">
                <a:latin typeface="宋体" panose="02010600030101010101" pitchFamily="2" charset="-122"/>
                <a:cs typeface="宋体" panose="02010600030101010101" pitchFamily="2" charset="-122"/>
              </a:rPr>
              <a:t>（4）动画使用。动画可以带来动态感，提高视觉效果，使用时也要注意几点：一是醒目原则，片头动画可以凝聚观众视线，情景动画可以调动观众的积极性，关键处可以使用夸张的动画效果；二是自然原则，动画中文字、图形等各元素出现的顺序，要遵循自然的原则；三是简化原则，幻灯片要表达复杂内容时可以配合动画化繁为简，吸引观众的注意力；四是适当原则，过多使用动画会显得杂乱，容易分散观众的注意力，不使用动画又会让观众觉得平淡乏味。</a:t>
            </a:r>
            <a:endParaRPr lang="zh-CN" altLang="en-US" sz="2000" b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000" b="0">
                <a:latin typeface="宋体" panose="02010600030101010101" pitchFamily="2" charset="-122"/>
                <a:cs typeface="宋体" panose="02010600030101010101" pitchFamily="2" charset="-122"/>
              </a:rPr>
              <a:t>3．WPS 2019之演示的功能</a:t>
            </a:r>
            <a:endParaRPr lang="zh-CN" altLang="en-US" sz="2000" b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000" b="0">
                <a:latin typeface="宋体" panose="02010600030101010101" pitchFamily="2" charset="-122"/>
                <a:cs typeface="宋体" panose="02010600030101010101" pitchFamily="2" charset="-122"/>
              </a:rPr>
              <a:t>（1）新建PPT幻灯片功能；</a:t>
            </a:r>
            <a:endParaRPr lang="zh-CN" altLang="en-US" sz="2000" b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000" b="0">
                <a:latin typeface="宋体" panose="02010600030101010101" pitchFamily="2" charset="-122"/>
                <a:cs typeface="宋体" panose="02010600030101010101" pitchFamily="2" charset="-122"/>
              </a:rPr>
              <a:t>（2）支持ppt、pptx、pot、potx、pps、dps、dpt等文件格式的打开和播放，包括加密文档；</a:t>
            </a:r>
            <a:endParaRPr lang="zh-CN" altLang="en-US" sz="2000" b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000" b="0">
                <a:latin typeface="宋体" panose="02010600030101010101" pitchFamily="2" charset="-122"/>
                <a:cs typeface="宋体" panose="02010600030101010101" pitchFamily="2" charset="-122"/>
              </a:rPr>
              <a:t>（3）全面支持PPT各种动画效果，并支持声音和视频的播放；</a:t>
            </a:r>
            <a:endParaRPr lang="zh-CN" altLang="en-US" sz="2000" b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000" b="0">
                <a:latin typeface="宋体" panose="02010600030101010101" pitchFamily="2" charset="-122"/>
                <a:cs typeface="宋体" panose="02010600030101010101" pitchFamily="2" charset="-122"/>
              </a:rPr>
              <a:t>（4）编辑模式下支持文档编辑，文字、段落、对象属性设置，插入图片等功能；</a:t>
            </a:r>
            <a:endParaRPr lang="zh-CN" altLang="en-US" sz="2000" b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000" b="0">
                <a:latin typeface="宋体" panose="02010600030101010101" pitchFamily="2" charset="-122"/>
                <a:cs typeface="宋体" panose="02010600030101010101" pitchFamily="2" charset="-122"/>
              </a:rPr>
              <a:t>（5）阅读模式下支持文档页面放大、缩小，调节屏幕亮度，增减字号等功能；</a:t>
            </a:r>
            <a:endParaRPr lang="zh-CN" altLang="en-US" sz="2000" b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000" b="0">
                <a:latin typeface="宋体" panose="02010600030101010101" pitchFamily="2" charset="-122"/>
                <a:cs typeface="宋体" panose="02010600030101010101" pitchFamily="2" charset="-122"/>
              </a:rPr>
              <a:t>（6）共享播放，与其他设备链接，可同步播放当前幻灯片。</a:t>
            </a:r>
            <a:endParaRPr lang="zh-CN" altLang="en-US" sz="2000" b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矩形 1"/>
          <p:cNvSpPr>
            <a:spLocks noChangeArrowheads="1"/>
          </p:cNvSpPr>
          <p:nvPr/>
        </p:nvSpPr>
        <p:spPr bwMode="auto">
          <a:xfrm>
            <a:off x="179388" y="692150"/>
            <a:ext cx="8640762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000" b="0" smtClean="0">
                <a:latin typeface="宋体" panose="02010600030101010101" pitchFamily="2" charset="-122"/>
              </a:rPr>
              <a:t>     </a:t>
            </a:r>
            <a:endParaRPr lang="zh-CN" altLang="zh-CN" sz="2000" b="0">
              <a:latin typeface="宋体" panose="02010600030101010101" pitchFamily="2" charset="-122"/>
            </a:endParaRPr>
          </a:p>
        </p:txBody>
      </p:sp>
      <p:sp>
        <p:nvSpPr>
          <p:cNvPr id="3077" name="矩形 1"/>
          <p:cNvSpPr>
            <a:spLocks noChangeArrowheads="1"/>
          </p:cNvSpPr>
          <p:nvPr/>
        </p:nvSpPr>
        <p:spPr bwMode="auto">
          <a:xfrm>
            <a:off x="851218" y="61595"/>
            <a:ext cx="3764915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zh-CN" sz="2000" dirty="0">
                <a:solidFill>
                  <a:srgbClr val="FFFF00"/>
                </a:solidFill>
                <a:latin typeface="+mj-ea"/>
                <a:ea typeface="+mj-ea"/>
              </a:rPr>
              <a:t>二</a:t>
            </a:r>
            <a:r>
              <a:rPr lang="zh-CN" sz="2000" dirty="0">
                <a:solidFill>
                  <a:srgbClr val="FFFF00"/>
                </a:solidFill>
                <a:latin typeface="+mj-ea"/>
                <a:ea typeface="+mj-ea"/>
                <a:sym typeface="+mn-ea"/>
              </a:rPr>
              <a:t>．启动与退出WPS 2019演示</a:t>
            </a:r>
            <a:endParaRPr lang="zh-CN" sz="2000" dirty="0">
              <a:solidFill>
                <a:srgbClr val="FFFF00"/>
              </a:solidFill>
              <a:latin typeface="+mj-ea"/>
              <a:ea typeface="+mj-ea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90170" y="554990"/>
            <a:ext cx="8819515" cy="62471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228600"/>
            <a:r>
              <a:rPr lang="en-US" sz="200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sz="200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．WPS 2019演示特点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（1）</a:t>
            </a:r>
            <a:r>
              <a:rPr lang="zh-CN" sz="2000" b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提供丰富的在线素材和模板；</a:t>
            </a:r>
            <a:endParaRPr lang="zh-CN" sz="2000" b="0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-230505" eaLnBrk="1" latinLnBrk="0" hangingPunct="1"/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（2）放大镜让幻灯片更加清晰；（3）多种动画方案选择、多种自定义动画效果；（4）更加灵活的放映方式，可以边画边讲；（5）可以在互联网上召开面对面会议、远程会议或在网上给观众展示演示文稿。</a:t>
            </a:r>
            <a:r>
              <a:rPr lang="zh-CN" sz="200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二、启动与退出</a:t>
            </a:r>
            <a:r>
              <a:rPr lang="en-US" sz="200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WPS 2019</a:t>
            </a:r>
            <a:r>
              <a:rPr lang="zh-CN" sz="200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演示1．启动WPS演示的方法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（1）单击“开始”按钮→“所有程序”→“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WPS Office”→“WPS  2019”→“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文件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”→“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新建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”→“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演示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”→“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新建空白文档”。（2）双击桌面上WPS  2019快捷方式图标→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文件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”→“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新建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”→“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演示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”→“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新建空白文档”。（3）双击某一个WPS 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2019 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演示文档，启动WPS 2019软件，然后载入文档内容。</a:t>
            </a:r>
            <a:r>
              <a:rPr lang="zh-CN" sz="200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2．退出WPS</a:t>
            </a:r>
            <a:r>
              <a:rPr lang="en-US" sz="200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2019</a:t>
            </a:r>
            <a:r>
              <a:rPr lang="zh-CN" sz="200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演示</a:t>
            </a:r>
            <a:r>
              <a:rPr lang="en-US" sz="200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sz="200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的方法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（1）单击“文件”菜单下的“退出”命令。（2）单击WPS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2019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演示主窗口右端的关闭按钮。（3）按键盘快捷键Alt+F4。</a:t>
            </a:r>
            <a:endParaRPr lang="zh-CN" sz="2000">
              <a:solidFill>
                <a:srgbClr val="00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2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矩形 1"/>
          <p:cNvSpPr>
            <a:spLocks noChangeArrowheads="1"/>
          </p:cNvSpPr>
          <p:nvPr/>
        </p:nvSpPr>
        <p:spPr bwMode="auto">
          <a:xfrm>
            <a:off x="179388" y="692150"/>
            <a:ext cx="8640762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000" b="0" smtClean="0">
                <a:latin typeface="宋体" panose="02010600030101010101" pitchFamily="2" charset="-122"/>
              </a:rPr>
              <a:t>     </a:t>
            </a:r>
            <a:endParaRPr lang="zh-CN" altLang="zh-CN" sz="2000" b="0">
              <a:latin typeface="宋体" panose="02010600030101010101" pitchFamily="2" charset="-122"/>
            </a:endParaRPr>
          </a:p>
        </p:txBody>
      </p:sp>
      <p:sp>
        <p:nvSpPr>
          <p:cNvPr id="3077" name="矩形 1"/>
          <p:cNvSpPr>
            <a:spLocks noChangeArrowheads="1"/>
          </p:cNvSpPr>
          <p:nvPr/>
        </p:nvSpPr>
        <p:spPr bwMode="auto">
          <a:xfrm>
            <a:off x="851218" y="61595"/>
            <a:ext cx="280797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zh-CN" sz="2000" dirty="0">
                <a:solidFill>
                  <a:srgbClr val="FFFF00"/>
                </a:solidFill>
                <a:latin typeface="+mj-ea"/>
                <a:ea typeface="+mj-ea"/>
              </a:rPr>
              <a:t>三</a:t>
            </a:r>
            <a:r>
              <a:rPr lang="zh-CN" sz="2000" dirty="0">
                <a:solidFill>
                  <a:srgbClr val="FFFF00"/>
                </a:solidFill>
                <a:latin typeface="+mj-ea"/>
                <a:ea typeface="+mj-ea"/>
                <a:sym typeface="+mn-ea"/>
              </a:rPr>
              <a:t>．</a:t>
            </a:r>
            <a:r>
              <a:rPr lang="zh-CN" sz="2000" dirty="0">
                <a:solidFill>
                  <a:srgbClr val="FFFF00"/>
                </a:solidFill>
                <a:latin typeface="+mj-ea"/>
                <a:ea typeface="+mj-ea"/>
                <a:sym typeface="+mn-ea"/>
              </a:rPr>
              <a:t>认识WPS演示窗口</a:t>
            </a:r>
            <a:endParaRPr lang="zh-CN" sz="2000" dirty="0">
              <a:solidFill>
                <a:srgbClr val="FFFF00"/>
              </a:solidFill>
              <a:latin typeface="+mj-ea"/>
              <a:ea typeface="+mj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7315" y="603250"/>
            <a:ext cx="8648065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 b="0">
                <a:latin typeface="宋体" panose="02010600030101010101" pitchFamily="2" charset="-122"/>
                <a:cs typeface="宋体" panose="02010600030101010101" pitchFamily="2" charset="-122"/>
              </a:rPr>
              <a:t>  1．WPS 2019演示窗口组成</a:t>
            </a:r>
            <a:endParaRPr lang="zh-CN" altLang="en-US" sz="2000" b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000" b="0">
                <a:latin typeface="宋体" panose="02010600030101010101" pitchFamily="2" charset="-122"/>
                <a:cs typeface="宋体" panose="02010600030101010101" pitchFamily="2" charset="-122"/>
              </a:rPr>
              <a:t>WPS 2019演示启动后，屏幕上会出现如图5-1-1所示的主窗口界面。WPS 2019演示窗口由标题栏、菜单栏、状态栏、选项卡、工具按钮、幻灯片编辑区、备注窗格等组成。</a:t>
            </a:r>
            <a:endParaRPr lang="zh-CN" altLang="en-US" sz="2000" b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2530" y="1839595"/>
            <a:ext cx="6614795" cy="48590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矩形 1"/>
          <p:cNvSpPr>
            <a:spLocks noChangeArrowheads="1"/>
          </p:cNvSpPr>
          <p:nvPr/>
        </p:nvSpPr>
        <p:spPr bwMode="auto">
          <a:xfrm>
            <a:off x="179388" y="692150"/>
            <a:ext cx="8640762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000" b="0" smtClean="0">
                <a:latin typeface="宋体" panose="02010600030101010101" pitchFamily="2" charset="-122"/>
              </a:rPr>
              <a:t>     </a:t>
            </a:r>
            <a:endParaRPr lang="zh-CN" altLang="zh-CN" sz="2000" b="0">
              <a:latin typeface="宋体" panose="02010600030101010101" pitchFamily="2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851218" y="61595"/>
            <a:ext cx="280797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zh-CN" sz="2000" dirty="0">
                <a:solidFill>
                  <a:srgbClr val="FFFF00"/>
                </a:solidFill>
                <a:latin typeface="+mj-ea"/>
                <a:ea typeface="+mj-ea"/>
              </a:rPr>
              <a:t>三</a:t>
            </a:r>
            <a:r>
              <a:rPr lang="zh-CN" sz="2000" dirty="0">
                <a:solidFill>
                  <a:srgbClr val="FFFF00"/>
                </a:solidFill>
                <a:latin typeface="+mj-ea"/>
                <a:ea typeface="+mj-ea"/>
                <a:sym typeface="+mn-ea"/>
              </a:rPr>
              <a:t>．</a:t>
            </a:r>
            <a:r>
              <a:rPr lang="zh-CN" sz="2000" dirty="0">
                <a:solidFill>
                  <a:srgbClr val="FFFF00"/>
                </a:solidFill>
                <a:latin typeface="+mj-ea"/>
                <a:ea typeface="+mj-ea"/>
                <a:sym typeface="+mn-ea"/>
              </a:rPr>
              <a:t>认识WPS演示窗口</a:t>
            </a:r>
            <a:endParaRPr lang="zh-CN" sz="2000" dirty="0">
              <a:solidFill>
                <a:srgbClr val="FFFF00"/>
              </a:solidFill>
              <a:latin typeface="+mj-ea"/>
              <a:ea typeface="+mj-ea"/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22225" y="553720"/>
            <a:ext cx="895604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228600"/>
            <a:r>
              <a:rPr lang="zh-CN" sz="200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2．视图方式切换工具的使用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    在窗口右下角有四个视图切换工具如图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5-1-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2所示；在幻灯片窗格上方也有两个视图转换选项卡，即“幻灯片”和“大纲”选项卡。</a:t>
            </a:r>
            <a:endParaRPr lang="zh-CN" altLang="en-US" sz="2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15745" y="1568450"/>
            <a:ext cx="5600700" cy="14954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79705" y="3063875"/>
            <a:ext cx="8798560" cy="34766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/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（1）普通视图。提供编辑演示文稿的主要视图，在该视图方式下可同时显示演示文稿的幻灯片、大纲和备注内容。在该视图方式下可对幻灯片进行各种编辑操作。（2）幻灯片浏览视图。在这种视图下，按幻灯片序号顺序显示全部幻灯片的缩略图，可以复制、插入、删除幻灯片，也可以调整幻灯片顺序，但不能对个别幻灯片的内容进行编辑、修改等。（3）阅读视图。以全屏方式显示一张幻灯片，在这种视图方式下，屏幕右下方会出现一个工具条      ，单击“上一页”按钮、“下一页”按钮控制换页，单击中间的“菜单”按钮，会弹出菜单，用于选择阅读方式。（4）备注页视图。用于检查演示文稿与备注页一起打印时的外观，每一页都包含一张幻灯片和演讲者备注。</a:t>
            </a:r>
            <a:endParaRPr lang="zh-CN" sz="2000" b="0">
              <a:solidFill>
                <a:srgbClr val="00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-2147482573"/>
          <p:cNvPicPr>
            <a:picLocks noChangeAspect="1"/>
          </p:cNvPicPr>
          <p:nvPr/>
        </p:nvPicPr>
        <p:blipFill>
          <a:blip r:embed="rId2"/>
          <a:srcRect t="9276"/>
          <a:stretch>
            <a:fillRect/>
          </a:stretch>
        </p:blipFill>
        <p:spPr>
          <a:xfrm>
            <a:off x="2631440" y="5289233"/>
            <a:ext cx="609600" cy="19875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矩形 1"/>
          <p:cNvSpPr>
            <a:spLocks noChangeArrowheads="1"/>
          </p:cNvSpPr>
          <p:nvPr/>
        </p:nvSpPr>
        <p:spPr bwMode="auto">
          <a:xfrm>
            <a:off x="179388" y="692150"/>
            <a:ext cx="8640762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000" b="0" smtClean="0">
                <a:latin typeface="宋体" panose="02010600030101010101" pitchFamily="2" charset="-122"/>
              </a:rPr>
              <a:t>     </a:t>
            </a:r>
            <a:endParaRPr lang="zh-CN" altLang="zh-CN" sz="2000" b="0">
              <a:latin typeface="宋体" panose="02010600030101010101" pitchFamily="2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851218" y="61595"/>
            <a:ext cx="221488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p>
            <a:pPr algn="l">
              <a:defRPr/>
            </a:pPr>
            <a:r>
              <a:rPr lang="zh-CN" sz="2000" dirty="0">
                <a:solidFill>
                  <a:srgbClr val="FFFF00"/>
                </a:solidFill>
                <a:latin typeface="+mj-ea"/>
                <a:ea typeface="+mj-ea"/>
              </a:rPr>
              <a:t>四</a:t>
            </a:r>
            <a:r>
              <a:rPr lang="zh-CN" sz="2000" dirty="0">
                <a:solidFill>
                  <a:srgbClr val="FFFF00"/>
                </a:solidFill>
                <a:latin typeface="+mj-ea"/>
                <a:ea typeface="+mj-ea"/>
                <a:sym typeface="+mn-ea"/>
              </a:rPr>
              <a:t>．创建演示文稿</a:t>
            </a:r>
            <a:endParaRPr lang="zh-CN" sz="2000" dirty="0">
              <a:solidFill>
                <a:srgbClr val="FFFF00"/>
              </a:solidFill>
              <a:latin typeface="+mj-ea"/>
              <a:ea typeface="+mj-ea"/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114935" y="610235"/>
            <a:ext cx="8879840" cy="22453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349250"/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一个演示文稿就是一个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WPS 2019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演示文件，其扩展名为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“.dps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”。一个演示文稿文件可以包含多个页面，每一页称为一张幻灯片。WPS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2019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演示提供了多种创建新演示文稿的基本方式：创建空白演示文稿、根据本机上的模板或从默认模板新建。创建空白演示文稿的操作步骤如图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5-1-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3所示。</a:t>
            </a:r>
            <a:r>
              <a:rPr lang="zh-CN" sz="200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1．创建空白演示文稿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方法一：单击快速访问工具栏上的“新建”按钮或按键盘上的快捷键Ctrl+N。方法二：利用“文件”菜单创建演示文稿，操作步骤如图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5-1-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3所示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1535" y="2855595"/>
            <a:ext cx="6943725" cy="33813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矩形 1"/>
          <p:cNvSpPr>
            <a:spLocks noChangeArrowheads="1"/>
          </p:cNvSpPr>
          <p:nvPr/>
        </p:nvSpPr>
        <p:spPr bwMode="auto">
          <a:xfrm>
            <a:off x="179388" y="692150"/>
            <a:ext cx="8640762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000" b="0" smtClean="0">
                <a:latin typeface="宋体" panose="02010600030101010101" pitchFamily="2" charset="-122"/>
              </a:rPr>
              <a:t>     </a:t>
            </a:r>
            <a:endParaRPr lang="zh-CN" altLang="zh-CN" sz="2000" b="0">
              <a:latin typeface="宋体" panose="02010600030101010101" pitchFamily="2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851218" y="61595"/>
            <a:ext cx="221488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p>
            <a:pPr algn="l">
              <a:defRPr/>
            </a:pPr>
            <a:r>
              <a:rPr lang="zh-CN" sz="2000" dirty="0">
                <a:solidFill>
                  <a:srgbClr val="FFFF00"/>
                </a:solidFill>
                <a:latin typeface="+mj-ea"/>
                <a:ea typeface="+mj-ea"/>
              </a:rPr>
              <a:t>四</a:t>
            </a:r>
            <a:r>
              <a:rPr lang="zh-CN" sz="2000" dirty="0">
                <a:solidFill>
                  <a:srgbClr val="FFFF00"/>
                </a:solidFill>
                <a:latin typeface="+mj-ea"/>
                <a:ea typeface="+mj-ea"/>
                <a:sym typeface="+mn-ea"/>
              </a:rPr>
              <a:t>．创建演示文稿</a:t>
            </a:r>
            <a:endParaRPr lang="zh-CN" sz="2000" dirty="0">
              <a:solidFill>
                <a:srgbClr val="FFFF00"/>
              </a:solidFill>
              <a:latin typeface="+mj-ea"/>
              <a:ea typeface="+mj-ea"/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179705" y="635635"/>
            <a:ext cx="8831580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228600">
              <a:lnSpc>
                <a:spcPct val="150000"/>
              </a:lnSpc>
            </a:pPr>
            <a:r>
              <a:rPr lang="zh-CN" sz="200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2．利用模板创建演示文稿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   演示文稿模板规定了演示文稿的母版、配色、文字格式和效果等设置。使用模板方式，可以简化演示文稿风格设计的大量工作，便于快速创建所选模板样式的演示文稿。   创建的方法一：先创建一个空白演示文稿，再按照图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5-1-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4所示操作套用一种模板。</a:t>
            </a:r>
            <a:endParaRPr lang="zh-CN" sz="2000" b="0">
              <a:solidFill>
                <a:srgbClr val="00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228600">
              <a:lnSpc>
                <a:spcPct val="150000"/>
              </a:lnSpc>
            </a:pP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创建的方法二：先创建一个空白演示文稿，再按照图5-1-5所示操作套用一种模板。</a:t>
            </a:r>
            <a:endParaRPr lang="zh-CN" sz="2000" b="0">
              <a:solidFill>
                <a:srgbClr val="00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矩形 1"/>
          <p:cNvSpPr>
            <a:spLocks noChangeArrowheads="1"/>
          </p:cNvSpPr>
          <p:nvPr/>
        </p:nvSpPr>
        <p:spPr bwMode="auto">
          <a:xfrm>
            <a:off x="179388" y="692150"/>
            <a:ext cx="8640762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000" b="0" smtClean="0">
                <a:latin typeface="宋体" panose="02010600030101010101" pitchFamily="2" charset="-122"/>
              </a:rPr>
              <a:t>     </a:t>
            </a:r>
            <a:endParaRPr lang="zh-CN" altLang="zh-CN" sz="2000" b="0">
              <a:latin typeface="宋体" panose="02010600030101010101" pitchFamily="2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851218" y="61595"/>
            <a:ext cx="221488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p>
            <a:pPr algn="l">
              <a:defRPr/>
            </a:pPr>
            <a:r>
              <a:rPr lang="zh-CN" sz="2000" dirty="0">
                <a:solidFill>
                  <a:srgbClr val="FFFF00"/>
                </a:solidFill>
                <a:latin typeface="+mj-ea"/>
                <a:ea typeface="+mj-ea"/>
              </a:rPr>
              <a:t>四</a:t>
            </a:r>
            <a:r>
              <a:rPr lang="zh-CN" sz="2000" dirty="0">
                <a:solidFill>
                  <a:srgbClr val="FFFF00"/>
                </a:solidFill>
                <a:latin typeface="+mj-ea"/>
                <a:ea typeface="+mj-ea"/>
                <a:sym typeface="+mn-ea"/>
              </a:rPr>
              <a:t>．创建演示文稿</a:t>
            </a:r>
            <a:endParaRPr lang="zh-CN" sz="2000" dirty="0">
              <a:solidFill>
                <a:srgbClr val="FFFF00"/>
              </a:solidFill>
              <a:latin typeface="+mj-ea"/>
              <a:ea typeface="+mj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49730" y="612140"/>
            <a:ext cx="5375910" cy="58064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TM02455519[[fn=冬季]]</Template>
  <TotalTime>0</TotalTime>
  <Words>4921</Words>
  <Application>WPS 演示</Application>
  <PresentationFormat>全屏显示(4:3)</PresentationFormat>
  <Paragraphs>197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Arial Unicode MS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信息技术基础</dc:title>
  <dc:creator>Administrator</dc:creator>
  <cp:lastModifiedBy>黄老师</cp:lastModifiedBy>
  <cp:revision>62</cp:revision>
  <cp:lastPrinted>2411-12-30T00:00:00Z</cp:lastPrinted>
  <dcterms:created xsi:type="dcterms:W3CDTF">2011-03-21T09:38:00Z</dcterms:created>
  <dcterms:modified xsi:type="dcterms:W3CDTF">2021-08-20T09:27:06Z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2052-11.1.0.8415</vt:lpwstr>
  </property>
</Properties>
</file>