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70" r:id="rId3"/>
    <p:sldId id="360" r:id="rId4"/>
    <p:sldId id="334" r:id="rId5"/>
    <p:sldId id="339" r:id="rId6"/>
    <p:sldId id="338" r:id="rId7"/>
    <p:sldId id="340" r:id="rId8"/>
    <p:sldId id="337" r:id="rId9"/>
    <p:sldId id="341" r:id="rId10"/>
    <p:sldId id="343" r:id="rId11"/>
    <p:sldId id="342" r:id="rId12"/>
    <p:sldId id="345" r:id="rId13"/>
    <p:sldId id="344" r:id="rId14"/>
    <p:sldId id="346" r:id="rId15"/>
    <p:sldId id="348" r:id="rId16"/>
    <p:sldId id="347" r:id="rId17"/>
    <p:sldId id="350" r:id="rId18"/>
    <p:sldId id="349" r:id="rId19"/>
    <p:sldId id="352" r:id="rId20"/>
    <p:sldId id="351" r:id="rId21"/>
    <p:sldId id="354" r:id="rId22"/>
    <p:sldId id="353" r:id="rId23"/>
    <p:sldId id="355" r:id="rId24"/>
    <p:sldId id="356" r:id="rId25"/>
    <p:sldId id="291" r:id="rId26"/>
  </p:sldIdLst>
  <p:sldSz cx="9144000" cy="6858000" type="screen4x3"/>
  <p:notesSz cx="6858000" cy="9144000"/>
  <p:defaultTextStyle>
    <a:defPPr>
      <a:defRPr lang="zh-CN"/>
    </a:defPPr>
    <a:lvl1pPr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9CE53B"/>
    <a:srgbClr val="FFFF99"/>
    <a:srgbClr val="CC0000"/>
    <a:srgbClr val="000099"/>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35" autoAdjust="0"/>
    <p:restoredTop sz="94660"/>
  </p:normalViewPr>
  <p:slideViewPr>
    <p:cSldViewPr>
      <p:cViewPr>
        <p:scale>
          <a:sx n="100" d="100"/>
          <a:sy n="100" d="100"/>
        </p:scale>
        <p:origin x="-1944" y="-264"/>
      </p:cViewPr>
      <p:guideLst>
        <p:guide orient="horz" pos="2258"/>
        <p:guide pos="2881"/>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notesMaster" Target="notesMasters/notesMaster1.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b="0">
                <a:latin typeface="Arial" panose="020B0604020202020204" pitchFamily="34" charset="0"/>
              </a:defRPr>
            </a:lvl1pPr>
          </a:lstStyle>
          <a:p>
            <a:pPr>
              <a:defRPr/>
            </a:pPr>
            <a:endParaRPr lang="zh-CN" altLang="en-US"/>
          </a:p>
        </p:txBody>
      </p:sp>
      <p:sp>
        <p:nvSpPr>
          <p:cNvPr id="256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atin typeface="Arial" panose="020B0604020202020204" pitchFamily="34" charset="0"/>
              </a:defRPr>
            </a:lvl1pPr>
          </a:lstStyle>
          <a:p>
            <a:pPr>
              <a:defRPr/>
            </a:pPr>
            <a:endParaRPr lang="en-US" altLang="zh-CN"/>
          </a:p>
        </p:txBody>
      </p:sp>
      <p:sp>
        <p:nvSpPr>
          <p:cNvPr id="2458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56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256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b="0">
                <a:latin typeface="Arial" panose="020B0604020202020204" pitchFamily="34" charset="0"/>
              </a:defRPr>
            </a:lvl1pPr>
          </a:lstStyle>
          <a:p>
            <a:pPr>
              <a:defRPr/>
            </a:pPr>
            <a:endParaRPr lang="en-US" altLang="zh-CN"/>
          </a:p>
        </p:txBody>
      </p:sp>
      <p:sp>
        <p:nvSpPr>
          <p:cNvPr id="256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b="0">
                <a:latin typeface="Arial" panose="020B0604020202020204" pitchFamily="34" charset="0"/>
              </a:defRPr>
            </a:lvl1pPr>
          </a:lstStyle>
          <a:p>
            <a:pPr>
              <a:defRPr/>
            </a:pPr>
            <a:fld id="{78D4DD0B-05D1-40D5-B04F-73F18E1432DA}"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4" name="Picture 2" descr="3 [转换]"/>
          <p:cNvPicPr>
            <a:picLocks noChangeAspect="1" noChangeArrowheads="1"/>
          </p:cNvPicPr>
          <p:nvPr/>
        </p:nvPicPr>
        <p:blipFill>
          <a:blip r:embed="rId2">
            <a:extLst>
              <a:ext uri="{28A0092B-C50C-407E-A947-70E740481C1C}">
                <a14:useLocalDpi xmlns:a14="http://schemas.microsoft.com/office/drawing/2010/main" val="0"/>
              </a:ext>
            </a:extLst>
          </a:blip>
          <a:srcRect t="4485" b="1736"/>
          <a:stretch>
            <a:fillRect/>
          </a:stretch>
        </p:blipFill>
        <p:spPr bwMode="auto">
          <a:xfrm>
            <a:off x="0" y="0"/>
            <a:ext cx="9144000" cy="6859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51" name="Rectangle 3"/>
          <p:cNvSpPr>
            <a:spLocks noGrp="1" noChangeArrowheads="1"/>
          </p:cNvSpPr>
          <p:nvPr>
            <p:ph type="ctrTitle"/>
          </p:nvPr>
        </p:nvSpPr>
        <p:spPr>
          <a:xfrm>
            <a:off x="395288" y="548218"/>
            <a:ext cx="5688012" cy="1373716"/>
          </a:xfrm>
        </p:spPr>
        <p:txBody>
          <a:bodyPr/>
          <a:lstStyle>
            <a:lvl1pPr algn="l">
              <a:defRPr sz="3600"/>
            </a:lvl1pPr>
          </a:lstStyle>
          <a:p>
            <a:pPr lvl="0"/>
            <a:r>
              <a:rPr lang="zh-CN" altLang="en-US" noProof="0" smtClean="0"/>
              <a:t>单击此处编辑母版标题样式</a:t>
            </a:r>
            <a:endParaRPr lang="zh-CN" altLang="en-US" noProof="0" smtClean="0"/>
          </a:p>
        </p:txBody>
      </p:sp>
      <p:sp>
        <p:nvSpPr>
          <p:cNvPr id="2052" name="Rectangle 4"/>
          <p:cNvSpPr>
            <a:spLocks noGrp="1" noChangeArrowheads="1"/>
          </p:cNvSpPr>
          <p:nvPr>
            <p:ph type="subTitle" idx="1"/>
          </p:nvPr>
        </p:nvSpPr>
        <p:spPr>
          <a:xfrm>
            <a:off x="395288" y="1989667"/>
            <a:ext cx="5689600" cy="768351"/>
          </a:xfrm>
        </p:spPr>
        <p:txBody>
          <a:bodyPr/>
          <a:lstStyle>
            <a:lvl1pPr marL="0" indent="0">
              <a:buFontTx/>
              <a:buNone/>
              <a:defRPr sz="2400"/>
            </a:lvl1pPr>
          </a:lstStyle>
          <a:p>
            <a:pPr lvl="0"/>
            <a:r>
              <a:rPr lang="zh-CN" altLang="en-US" noProof="0" smtClean="0"/>
              <a:t>单击此处编辑母版副标题样式</a:t>
            </a:r>
            <a:endParaRPr lang="zh-CN" altLang="en-US" noProof="0" smtClean="0"/>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3A323AA2-03F4-4A90-81F2-A8C21D74B32C}"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7E034687-25E9-465F-9646-AA292C986100}"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7339" y="275167"/>
            <a:ext cx="2058987" cy="585893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5167"/>
            <a:ext cx="6027738" cy="585893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AC71CAF0-C862-4085-9DC5-2C75C912C54F}"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8CED890F-A8C0-40B2-87BC-8571BECFBE54}"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313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185"/>
            <a:ext cx="7772400" cy="1500716"/>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C7E32E04-BABE-4CCD-83E3-022EB682906D}"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604433"/>
            <a:ext cx="4037012" cy="45296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7725" y="1604433"/>
            <a:ext cx="4038600" cy="45296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04BC3984-3D7A-42F6-A023-E41089E8E362}"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4584"/>
            <a:ext cx="4040188" cy="64134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5934"/>
            <a:ext cx="4040188" cy="3949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534584"/>
            <a:ext cx="4041775" cy="64134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2175934"/>
            <a:ext cx="4041775" cy="3949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5"/>
          <p:cNvSpPr>
            <a:spLocks noGrp="1" noChangeArrowheads="1"/>
          </p:cNvSpPr>
          <p:nvPr>
            <p:ph type="dt" sz="half" idx="10"/>
          </p:nvPr>
        </p:nvSpPr>
        <p:spPr/>
        <p:txBody>
          <a:bodyPr/>
          <a:lstStyle>
            <a:lvl1pPr>
              <a:defRPr/>
            </a:lvl1pPr>
          </a:lstStyle>
          <a:p>
            <a:pPr>
              <a:defRPr/>
            </a:pPr>
            <a:endParaRPr lang="en-US" altLang="zh-CN"/>
          </a:p>
        </p:txBody>
      </p:sp>
      <p:sp>
        <p:nvSpPr>
          <p:cNvPr id="8" name="Rectangle 6"/>
          <p:cNvSpPr>
            <a:spLocks noGrp="1" noChangeArrowheads="1"/>
          </p:cNvSpPr>
          <p:nvPr>
            <p:ph type="ftr" sz="quarter" idx="11"/>
          </p:nvPr>
        </p:nvSpPr>
        <p:spPr/>
        <p:txBody>
          <a:bodyPr/>
          <a:lstStyle>
            <a:lvl1pPr>
              <a:defRPr/>
            </a:lvl1pPr>
          </a:lstStyle>
          <a:p>
            <a:pPr>
              <a:defRPr/>
            </a:pPr>
            <a:endParaRPr lang="en-US" altLang="zh-CN"/>
          </a:p>
        </p:txBody>
      </p:sp>
      <p:sp>
        <p:nvSpPr>
          <p:cNvPr id="9" name="Rectangle 7"/>
          <p:cNvSpPr>
            <a:spLocks noGrp="1" noChangeArrowheads="1"/>
          </p:cNvSpPr>
          <p:nvPr>
            <p:ph type="sldNum" sz="quarter" idx="12"/>
          </p:nvPr>
        </p:nvSpPr>
        <p:spPr/>
        <p:txBody>
          <a:bodyPr/>
          <a:lstStyle>
            <a:lvl1pPr>
              <a:defRPr/>
            </a:lvl1pPr>
          </a:lstStyle>
          <a:p>
            <a:pPr>
              <a:defRPr/>
            </a:pPr>
            <a:fld id="{037B22A3-B18D-4B3A-9F07-0B3528860AED}"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dt" sz="half" idx="10"/>
          </p:nvPr>
        </p:nvSpPr>
        <p:spPr/>
        <p:txBody>
          <a:bodyPr/>
          <a:lstStyle>
            <a:lvl1pPr>
              <a:defRPr/>
            </a:lvl1pPr>
          </a:lstStyle>
          <a:p>
            <a:pPr>
              <a:defRPr/>
            </a:pPr>
            <a:endParaRPr lang="en-US" altLang="zh-CN"/>
          </a:p>
        </p:txBody>
      </p:sp>
      <p:sp>
        <p:nvSpPr>
          <p:cNvPr id="4" name="Rectangle 6"/>
          <p:cNvSpPr>
            <a:spLocks noGrp="1" noChangeArrowheads="1"/>
          </p:cNvSpPr>
          <p:nvPr>
            <p:ph type="ftr" sz="quarter" idx="11"/>
          </p:nvPr>
        </p:nvSpPr>
        <p:spPr/>
        <p:txBody>
          <a:bodyPr/>
          <a:lstStyle>
            <a:lvl1pPr>
              <a:defRPr/>
            </a:lvl1pPr>
          </a:lstStyle>
          <a:p>
            <a:pPr>
              <a:defRPr/>
            </a:pPr>
            <a:endParaRPr lang="en-US" altLang="zh-CN"/>
          </a:p>
        </p:txBody>
      </p:sp>
      <p:sp>
        <p:nvSpPr>
          <p:cNvPr id="5" name="Rectangle 7"/>
          <p:cNvSpPr>
            <a:spLocks noGrp="1" noChangeArrowheads="1"/>
          </p:cNvSpPr>
          <p:nvPr>
            <p:ph type="sldNum" sz="quarter" idx="12"/>
          </p:nvPr>
        </p:nvSpPr>
        <p:spPr/>
        <p:txBody>
          <a:bodyPr/>
          <a:lstStyle>
            <a:lvl1pPr>
              <a:defRPr/>
            </a:lvl1pPr>
          </a:lstStyle>
          <a:p>
            <a:pPr>
              <a:defRPr/>
            </a:pPr>
            <a:fld id="{2CFE3613-A330-4DB5-B45E-DA946AAA6089}"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p:txBody>
          <a:bodyPr/>
          <a:lstStyle>
            <a:lvl1pPr>
              <a:defRPr/>
            </a:lvl1pPr>
          </a:lstStyle>
          <a:p>
            <a:pPr>
              <a:defRPr/>
            </a:pPr>
            <a:endParaRPr lang="en-US" altLang="zh-CN"/>
          </a:p>
        </p:txBody>
      </p:sp>
      <p:sp>
        <p:nvSpPr>
          <p:cNvPr id="3" name="Rectangle 6"/>
          <p:cNvSpPr>
            <a:spLocks noGrp="1" noChangeArrowheads="1"/>
          </p:cNvSpPr>
          <p:nvPr>
            <p:ph type="ftr" sz="quarter" idx="11"/>
          </p:nvPr>
        </p:nvSpPr>
        <p:spPr/>
        <p:txBody>
          <a:bodyPr/>
          <a:lstStyle>
            <a:lvl1pPr>
              <a:defRPr/>
            </a:lvl1pPr>
          </a:lstStyle>
          <a:p>
            <a:pPr>
              <a:defRPr/>
            </a:pPr>
            <a:endParaRPr lang="en-US" altLang="zh-CN"/>
          </a:p>
        </p:txBody>
      </p:sp>
      <p:sp>
        <p:nvSpPr>
          <p:cNvPr id="4" name="Rectangle 7"/>
          <p:cNvSpPr>
            <a:spLocks noGrp="1" noChangeArrowheads="1"/>
          </p:cNvSpPr>
          <p:nvPr>
            <p:ph type="sldNum" sz="quarter" idx="12"/>
          </p:nvPr>
        </p:nvSpPr>
        <p:spPr/>
        <p:txBody>
          <a:bodyPr/>
          <a:lstStyle>
            <a:lvl1pPr>
              <a:defRPr/>
            </a:lvl1pPr>
          </a:lstStyle>
          <a:p>
            <a:pPr>
              <a:defRPr/>
            </a:pPr>
            <a:fld id="{4580FA58-82A8-4308-BC1C-CF5924604550}"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73052"/>
            <a:ext cx="3008313" cy="1162049"/>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1"/>
            <a:ext cx="5111750" cy="585258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435100"/>
            <a:ext cx="3008313" cy="46905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FFA07123-2EEE-4E05-8288-15A6224DC6E8}"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7267"/>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3833"/>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867"/>
            <a:ext cx="5486400" cy="8043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030FC567-FA89-4C19-98D9-E320679CD775}" type="slidenum">
              <a:rPr lang="zh-CN" altLang="en-US"/>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2" descr="图片3副"/>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8" name="Rectangle 4"/>
          <p:cNvSpPr>
            <a:spLocks noGrp="1" noChangeArrowheads="1"/>
          </p:cNvSpPr>
          <p:nvPr>
            <p:ph type="body" idx="1"/>
          </p:nvPr>
        </p:nvSpPr>
        <p:spPr bwMode="auto">
          <a:xfrm>
            <a:off x="468313" y="1604963"/>
            <a:ext cx="8228012" cy="452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9" name="Rectangle 5"/>
          <p:cNvSpPr>
            <a:spLocks noGrp="1" noChangeArrowheads="1"/>
          </p:cNvSpPr>
          <p:nvPr>
            <p:ph type="dt" sz="half" idx="2"/>
          </p:nvPr>
        </p:nvSpPr>
        <p:spPr bwMode="auto">
          <a:xfrm>
            <a:off x="457200" y="6246813"/>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b="0">
                <a:latin typeface="Arial" panose="020B0604020202020204" pitchFamily="34" charset="0"/>
              </a:defRPr>
            </a:lvl1pPr>
          </a:lstStyle>
          <a:p>
            <a:pPr>
              <a:defRPr/>
            </a:pPr>
            <a:endParaRPr lang="en-US" altLang="zh-CN"/>
          </a:p>
        </p:txBody>
      </p:sp>
      <p:sp>
        <p:nvSpPr>
          <p:cNvPr id="1030" name="Rectangle 6"/>
          <p:cNvSpPr>
            <a:spLocks noGrp="1" noChangeArrowheads="1"/>
          </p:cNvSpPr>
          <p:nvPr>
            <p:ph type="ftr" sz="quarter" idx="3"/>
          </p:nvPr>
        </p:nvSpPr>
        <p:spPr bwMode="auto">
          <a:xfrm>
            <a:off x="3124200" y="6246813"/>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b="0">
                <a:latin typeface="Arial" panose="020B0604020202020204" pitchFamily="34" charset="0"/>
              </a:defRPr>
            </a:lvl1pPr>
          </a:lstStyle>
          <a:p>
            <a:pPr>
              <a:defRPr/>
            </a:pPr>
            <a:endParaRPr lang="en-US" altLang="zh-CN"/>
          </a:p>
        </p:txBody>
      </p:sp>
      <p:sp>
        <p:nvSpPr>
          <p:cNvPr id="1031" name="Rectangle 7"/>
          <p:cNvSpPr>
            <a:spLocks noGrp="1" noChangeArrowheads="1"/>
          </p:cNvSpPr>
          <p:nvPr>
            <p:ph type="sldNum" sz="quarter" idx="4"/>
          </p:nvPr>
        </p:nvSpPr>
        <p:spPr bwMode="auto">
          <a:xfrm>
            <a:off x="6553200" y="6246813"/>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b="0">
                <a:latin typeface="Arial" panose="020B0604020202020204" pitchFamily="34" charset="0"/>
              </a:defRPr>
            </a:lvl1pPr>
          </a:lstStyle>
          <a:p>
            <a:pPr>
              <a:defRPr/>
            </a:pPr>
            <a:fld id="{1D85F394-7DBF-4B79-B6D2-AEAB2AE0B7A9}" type="slidenum">
              <a:rPr lang="zh-CN" altLang="en-US"/>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txStyles>
    <p:titleStyle>
      <a:lvl1pPr algn="ctr" rtl="0" eaLnBrk="0" fontAlgn="base" hangingPunct="0">
        <a:spcBef>
          <a:spcPct val="0"/>
        </a:spcBef>
        <a:spcAft>
          <a:spcPct val="0"/>
        </a:spcAft>
        <a:defRPr sz="3200">
          <a:solidFill>
            <a:schemeClr val="tx2"/>
          </a:solidFill>
          <a:latin typeface="+mj-lt"/>
          <a:ea typeface="+mj-ea"/>
          <a:cs typeface="+mj-cs"/>
        </a:defRPr>
      </a:lvl1pPr>
      <a:lvl2pPr algn="ctr" rtl="0" eaLnBrk="0" fontAlgn="base" hangingPunct="0">
        <a:spcBef>
          <a:spcPct val="0"/>
        </a:spcBef>
        <a:spcAft>
          <a:spcPct val="0"/>
        </a:spcAft>
        <a:defRPr sz="3200">
          <a:solidFill>
            <a:schemeClr val="tx2"/>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3200">
          <a:solidFill>
            <a:schemeClr val="tx2"/>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3200">
          <a:solidFill>
            <a:schemeClr val="tx2"/>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3200">
          <a:solidFill>
            <a:schemeClr val="tx2"/>
          </a:solidFill>
          <a:latin typeface="Arial" panose="020B0604020202020204" pitchFamily="34" charset="0"/>
          <a:ea typeface="微软雅黑" panose="020B0503020204020204" pitchFamily="34" charset="-122"/>
        </a:defRPr>
      </a:lvl5pPr>
      <a:lvl6pPr marL="457200" algn="ctr" rtl="0" fontAlgn="base">
        <a:spcBef>
          <a:spcPct val="0"/>
        </a:spcBef>
        <a:spcAft>
          <a:spcPct val="0"/>
        </a:spcAft>
        <a:defRPr sz="3200">
          <a:solidFill>
            <a:schemeClr val="tx2"/>
          </a:solidFill>
          <a:latin typeface="Arial" panose="020B0604020202020204" pitchFamily="34" charset="0"/>
          <a:ea typeface="微软雅黑" panose="020B0503020204020204" pitchFamily="34" charset="-122"/>
        </a:defRPr>
      </a:lvl6pPr>
      <a:lvl7pPr marL="914400" algn="ctr" rtl="0" fontAlgn="base">
        <a:spcBef>
          <a:spcPct val="0"/>
        </a:spcBef>
        <a:spcAft>
          <a:spcPct val="0"/>
        </a:spcAft>
        <a:defRPr sz="3200">
          <a:solidFill>
            <a:schemeClr val="tx2"/>
          </a:solidFill>
          <a:latin typeface="Arial" panose="020B0604020202020204" pitchFamily="34" charset="0"/>
          <a:ea typeface="微软雅黑" panose="020B0503020204020204" pitchFamily="34" charset="-122"/>
        </a:defRPr>
      </a:lvl7pPr>
      <a:lvl8pPr marL="1371600" algn="ctr" rtl="0" fontAlgn="base">
        <a:spcBef>
          <a:spcPct val="0"/>
        </a:spcBef>
        <a:spcAft>
          <a:spcPct val="0"/>
        </a:spcAft>
        <a:defRPr sz="3200">
          <a:solidFill>
            <a:schemeClr val="tx2"/>
          </a:solidFill>
          <a:latin typeface="Arial" panose="020B0604020202020204" pitchFamily="34" charset="0"/>
          <a:ea typeface="微软雅黑" panose="020B0503020204020204" pitchFamily="34" charset="-122"/>
        </a:defRPr>
      </a:lvl8pPr>
      <a:lvl9pPr marL="1828800" algn="ctr" rtl="0" fontAlgn="base">
        <a:spcBef>
          <a:spcPct val="0"/>
        </a:spcBef>
        <a:spcAft>
          <a:spcPct val="0"/>
        </a:spcAft>
        <a:defRPr sz="32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a:solidFill>
            <a:schemeClr val="tx1"/>
          </a:solidFill>
          <a:latin typeface="+mn-lt"/>
          <a:ea typeface="+mn-ea"/>
        </a:defRPr>
      </a:lvl2pPr>
      <a:lvl3pPr marL="1143000" indent="-228600" algn="l" rtl="0" eaLnBrk="0" fontAlgn="base" hangingPunct="0">
        <a:spcBef>
          <a:spcPct val="20000"/>
        </a:spcBef>
        <a:spcAft>
          <a:spcPct val="0"/>
        </a:spcAft>
        <a:buChar char="•"/>
        <a:defRPr sz="1600">
          <a:solidFill>
            <a:schemeClr val="tx1"/>
          </a:solidFill>
          <a:latin typeface="+mn-lt"/>
          <a:ea typeface="+mn-ea"/>
        </a:defRPr>
      </a:lvl3pPr>
      <a:lvl4pPr marL="1600200" indent="-228600" algn="l" rtl="0" eaLnBrk="0" fontAlgn="base" hangingPunct="0">
        <a:spcBef>
          <a:spcPct val="20000"/>
        </a:spcBef>
        <a:spcAft>
          <a:spcPct val="0"/>
        </a:spcAft>
        <a:buChar char="–"/>
        <a:defRPr sz="1400">
          <a:solidFill>
            <a:schemeClr val="tx1"/>
          </a:solidFill>
          <a:latin typeface="+mn-lt"/>
          <a:ea typeface="+mn-ea"/>
        </a:defRPr>
      </a:lvl4pPr>
      <a:lvl5pPr marL="2057400" indent="-228600" algn="l" rtl="0" eaLnBrk="0" fontAlgn="base" hangingPunct="0">
        <a:spcBef>
          <a:spcPct val="20000"/>
        </a:spcBef>
        <a:spcAft>
          <a:spcPct val="0"/>
        </a:spcAft>
        <a:buChar char="»"/>
        <a:defRPr sz="1400">
          <a:solidFill>
            <a:schemeClr val="tx1"/>
          </a:solidFill>
          <a:latin typeface="+mn-lt"/>
          <a:ea typeface="+mn-ea"/>
        </a:defRPr>
      </a:lvl5pPr>
      <a:lvl6pPr marL="2514600" indent="-228600" algn="l" rtl="0" fontAlgn="base">
        <a:spcBef>
          <a:spcPct val="20000"/>
        </a:spcBef>
        <a:spcAft>
          <a:spcPct val="0"/>
        </a:spcAft>
        <a:buChar char="»"/>
        <a:defRPr sz="1400">
          <a:solidFill>
            <a:schemeClr val="tx1"/>
          </a:solidFill>
          <a:latin typeface="+mn-lt"/>
          <a:ea typeface="+mn-ea"/>
        </a:defRPr>
      </a:lvl6pPr>
      <a:lvl7pPr marL="2971800" indent="-228600" algn="l" rtl="0" fontAlgn="base">
        <a:spcBef>
          <a:spcPct val="20000"/>
        </a:spcBef>
        <a:spcAft>
          <a:spcPct val="0"/>
        </a:spcAft>
        <a:buChar char="»"/>
        <a:defRPr sz="1400">
          <a:solidFill>
            <a:schemeClr val="tx1"/>
          </a:solidFill>
          <a:latin typeface="+mn-lt"/>
          <a:ea typeface="+mn-ea"/>
        </a:defRPr>
      </a:lvl7pPr>
      <a:lvl8pPr marL="3429000" indent="-228600" algn="l" rtl="0" fontAlgn="base">
        <a:spcBef>
          <a:spcPct val="20000"/>
        </a:spcBef>
        <a:spcAft>
          <a:spcPct val="0"/>
        </a:spcAft>
        <a:buChar char="»"/>
        <a:defRPr sz="1400">
          <a:solidFill>
            <a:schemeClr val="tx1"/>
          </a:solidFill>
          <a:latin typeface="+mn-lt"/>
          <a:ea typeface="+mn-ea"/>
        </a:defRPr>
      </a:lvl8pPr>
      <a:lvl9pPr marL="3886200" indent="-228600" algn="l" rtl="0" fontAlgn="base">
        <a:spcBef>
          <a:spcPct val="20000"/>
        </a:spcBef>
        <a:spcAft>
          <a:spcPct val="0"/>
        </a:spcAft>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jpeg"/><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79743" y="1010603"/>
            <a:ext cx="1414462" cy="461962"/>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a:defRPr/>
            </a:pPr>
            <a:r>
              <a:rPr lang="zh-CN" altLang="en-US" sz="2400" b="0" dirty="0">
                <a:latin typeface="宋体" panose="02010600030101010101" pitchFamily="2" charset="-122"/>
              </a:rPr>
              <a:t>考纲要求</a:t>
            </a:r>
            <a:endParaRPr lang="zh-CN" altLang="zh-CN" sz="2400" b="0" dirty="0">
              <a:latin typeface="宋体" panose="02010600030101010101" pitchFamily="2" charset="-122"/>
            </a:endParaRPr>
          </a:p>
        </p:txBody>
      </p:sp>
      <p:sp>
        <p:nvSpPr>
          <p:cNvPr id="101" name="文本框 100"/>
          <p:cNvSpPr txBox="1"/>
          <p:nvPr/>
        </p:nvSpPr>
        <p:spPr>
          <a:xfrm>
            <a:off x="480060" y="1593215"/>
            <a:ext cx="7890510" cy="2306955"/>
          </a:xfrm>
          <a:prstGeom prst="rect">
            <a:avLst/>
          </a:prstGeom>
          <a:noFill/>
          <a:ln w="9525">
            <a:noFill/>
          </a:ln>
        </p:spPr>
        <p:txBody>
          <a:bodyPr wrap="square">
            <a:spAutoFit/>
          </a:bodyPr>
          <a:p>
            <a:pPr marL="0" indent="0"/>
            <a:r>
              <a:rPr lang="zh-CN" sz="2400" b="0">
                <a:latin typeface="宋体" panose="02010600030101010101" pitchFamily="2" charset="-122"/>
                <a:cs typeface="宋体" panose="02010600030101010101" pitchFamily="2" charset="-122"/>
              </a:rPr>
              <a:t>（1）了解人工智能的定义；</a:t>
            </a:r>
            <a:endParaRPr lang="zh-CN" sz="2400" b="0">
              <a:latin typeface="宋体" panose="02010600030101010101" pitchFamily="2" charset="-122"/>
              <a:cs typeface="宋体" panose="02010600030101010101" pitchFamily="2" charset="-122"/>
            </a:endParaRPr>
          </a:p>
          <a:p>
            <a:pPr marL="0" indent="0"/>
            <a:r>
              <a:rPr lang="zh-CN" sz="2400" b="0">
                <a:latin typeface="宋体" panose="02010600030101010101" pitchFamily="2" charset="-122"/>
                <a:cs typeface="宋体" panose="02010600030101010101" pitchFamily="2" charset="-122"/>
              </a:rPr>
              <a:t>（2）了解人工智能的发展史；</a:t>
            </a:r>
            <a:endParaRPr lang="zh-CN" sz="2400" b="0">
              <a:latin typeface="宋体" panose="02010600030101010101" pitchFamily="2" charset="-122"/>
              <a:cs typeface="宋体" panose="02010600030101010101" pitchFamily="2" charset="-122"/>
            </a:endParaRPr>
          </a:p>
          <a:p>
            <a:pPr marL="0" indent="0"/>
            <a:r>
              <a:rPr lang="zh-CN" sz="2400" b="0">
                <a:latin typeface="宋体" panose="02010600030101010101" pitchFamily="2" charset="-122"/>
                <a:cs typeface="宋体" panose="02010600030101010101" pitchFamily="2" charset="-122"/>
              </a:rPr>
              <a:t>（3）了解人工智能对人类社会发展的影响；</a:t>
            </a:r>
            <a:endParaRPr lang="zh-CN" sz="2400" b="0">
              <a:latin typeface="宋体" panose="02010600030101010101" pitchFamily="2" charset="-122"/>
              <a:cs typeface="宋体" panose="02010600030101010101" pitchFamily="2" charset="-122"/>
            </a:endParaRPr>
          </a:p>
          <a:p>
            <a:pPr marL="0" indent="0"/>
            <a:r>
              <a:rPr lang="zh-CN" sz="2400" b="0">
                <a:latin typeface="宋体" panose="02010600030101010101" pitchFamily="2" charset="-122"/>
                <a:cs typeface="宋体" panose="02010600030101010101" pitchFamily="2" charset="-122"/>
              </a:rPr>
              <a:t>（4）了解人工智能的应用场景，如智能制造、智慧农业、智能物流、智慧交通；</a:t>
            </a:r>
            <a:endParaRPr lang="zh-CN" sz="2400" b="0">
              <a:latin typeface="宋体" panose="02010600030101010101" pitchFamily="2" charset="-122"/>
              <a:cs typeface="宋体" panose="02010600030101010101" pitchFamily="2" charset="-122"/>
            </a:endParaRPr>
          </a:p>
          <a:p>
            <a:pPr marL="0" indent="0"/>
            <a:r>
              <a:rPr lang="zh-CN" sz="2400" b="0">
                <a:latin typeface="宋体" panose="02010600030101010101" pitchFamily="2" charset="-122"/>
                <a:cs typeface="宋体" panose="02010600030101010101" pitchFamily="2" charset="-122"/>
              </a:rPr>
              <a:t>（5）了解人工智能的基本原理。</a:t>
            </a:r>
            <a:endParaRPr lang="zh-CN" sz="2400" b="0">
              <a:latin typeface="宋体" panose="02010600030101010101" pitchFamily="2" charset="-122"/>
              <a:cs typeface="宋体" panose="02010600030101010101" pitchFamily="2" charset="-122"/>
            </a:endParaRPr>
          </a:p>
        </p:txBody>
      </p:sp>
      <p:grpSp>
        <p:nvGrpSpPr>
          <p:cNvPr id="3079" name="组合 4"/>
          <p:cNvGrpSpPr/>
          <p:nvPr/>
        </p:nvGrpSpPr>
        <p:grpSpPr bwMode="auto">
          <a:xfrm>
            <a:off x="2627313" y="44450"/>
            <a:ext cx="6048375" cy="636904"/>
            <a:chOff x="2555776" y="44624"/>
            <a:chExt cx="6048672" cy="63633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555776" y="44624"/>
              <a:ext cx="6048672" cy="624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626899" y="159455"/>
              <a:ext cx="5171059" cy="521499"/>
            </a:xfrm>
            <a:prstGeom prst="rect">
              <a:avLst/>
            </a:prstGeom>
          </p:spPr>
          <p:txBody>
            <a:bodyPr wrap="square">
              <a:spAutoFit/>
            </a:bodyPr>
            <a:p>
              <a:pPr>
                <a:defRPr/>
              </a:pPr>
              <a:r>
                <a:rPr lang="zh-CN" sz="2800">
                  <a:solidFill>
                    <a:srgbClr val="FFFF00"/>
                  </a:solidFill>
                  <a:latin typeface="黑体" panose="02010609060101010101" charset="-122"/>
                  <a:ea typeface="黑体" panose="02010609060101010101" charset="-122"/>
                  <a:cs typeface="黑体" panose="02010609060101010101" charset="-122"/>
                  <a:sym typeface="+mn-ea"/>
                </a:rPr>
                <a:t>专题一 初识人工智能</a:t>
              </a:r>
              <a:endParaRPr lang="zh-CN" altLang="zh-CN" sz="2800" dirty="0">
                <a:solidFill>
                  <a:srgbClr val="FFFF00"/>
                </a:solidFill>
                <a:latin typeface="黑体" panose="02010609060101010101" charset="-122"/>
                <a:ea typeface="黑体" panose="02010609060101010101" charset="-122"/>
                <a:cs typeface="黑体" panose="0201060906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521970"/>
          </a:xfrm>
          <a:prstGeom prst="rect">
            <a:avLst/>
          </a:prstGeom>
        </p:spPr>
        <p:txBody>
          <a:bodyPr wrap="square">
            <a:spAutoFit/>
          </a:bodyPr>
          <a:p>
            <a:pPr>
              <a:defRPr/>
            </a:pPr>
            <a:r>
              <a:rPr lang="zh-CN" altLang="en-US" sz="2800" dirty="0">
                <a:solidFill>
                  <a:srgbClr val="FFFF00"/>
                </a:solidFill>
                <a:latin typeface="黑体" panose="02010609060101010101" charset="-122"/>
                <a:ea typeface="黑体" panose="02010609060101010101" charset="-122"/>
                <a:cs typeface="黑体" panose="02010609060101010101" charset="-122"/>
                <a:sym typeface="+mn-ea"/>
              </a:rPr>
              <a:t>二.</a:t>
            </a:r>
            <a:r>
              <a:rPr lang="zh-CN" altLang="en-US" sz="2800" dirty="0">
                <a:solidFill>
                  <a:srgbClr val="FFFF00"/>
                </a:solidFill>
                <a:latin typeface="黑体" panose="02010609060101010101" charset="-122"/>
                <a:ea typeface="黑体" panose="02010609060101010101" charset="-122"/>
                <a:cs typeface="黑体" panose="02010609060101010101" charset="-122"/>
                <a:sym typeface="+mn-ea"/>
              </a:rPr>
              <a:t>人工智能的应用</a:t>
            </a:r>
            <a:endParaRPr lang="zh-CN" altLang="en-US" sz="28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101" name="文本框 100"/>
          <p:cNvSpPr txBox="1"/>
          <p:nvPr/>
        </p:nvSpPr>
        <p:spPr>
          <a:xfrm>
            <a:off x="137160" y="767080"/>
            <a:ext cx="8869680" cy="5846445"/>
          </a:xfrm>
          <a:prstGeom prst="rect">
            <a:avLst/>
          </a:prstGeom>
          <a:noFill/>
          <a:ln w="9525">
            <a:noFill/>
          </a:ln>
        </p:spPr>
        <p:txBody>
          <a:bodyPr wrap="square">
            <a:spAutoFit/>
          </a:bodyPr>
          <a:p>
            <a:pPr marL="0" indent="266700">
              <a:lnSpc>
                <a:spcPct val="110000"/>
              </a:lnSpc>
            </a:pPr>
            <a:r>
              <a:rPr lang="zh-CN" sz="2000" b="0">
                <a:latin typeface="宋体" panose="02010600030101010101" pitchFamily="2" charset="-122"/>
                <a:ea typeface="宋体" panose="02010600030101010101" pitchFamily="2" charset="-122"/>
                <a:cs typeface="宋体" panose="02010600030101010101" pitchFamily="2" charset="-122"/>
              </a:rPr>
              <a:t>（2）负面影响   人工智能是一种影响面极广的颠覆性技术，它可能带来改变就业结构、冲击法律与社会伦理、侵犯个人隐私、挑战国际关系准则等问题。例如，设计者和生产者在开发人工智能产品的过程中，并不能准确预知某一产品可能存在的风险。又如，用于安防或金融的人工智能系统遭到攻击后，其学习算法或决策结果一旦被破坏或篡改，后果可能是毁灭性的。近期人工智能的发展建立在大数据的信息技术应用之上，这不可避免地涉及个人信息的合理使用问题，并且人工智能技术的发展也让侵犯个人隐私的行为变得更为便利。如何保障个人隐私不被侵犯是亟待解决的问题。</a:t>
            </a:r>
            <a:endParaRPr lang="zh-CN" sz="2000" b="0">
              <a:latin typeface="宋体" panose="02010600030101010101" pitchFamily="2" charset="-122"/>
              <a:ea typeface="宋体" panose="02010600030101010101" pitchFamily="2" charset="-122"/>
              <a:cs typeface="宋体" panose="02010600030101010101" pitchFamily="2" charset="-122"/>
            </a:endParaRPr>
          </a:p>
          <a:p>
            <a:pPr marL="0" indent="266700">
              <a:lnSpc>
                <a:spcPct val="110000"/>
              </a:lnSpc>
            </a:pPr>
            <a:r>
              <a:rPr lang="zh-CN" sz="2000">
                <a:latin typeface="宋体" panose="02010600030101010101" pitchFamily="2" charset="-122"/>
                <a:ea typeface="宋体" panose="02010600030101010101" pitchFamily="2" charset="-122"/>
                <a:cs typeface="宋体" panose="02010600030101010101" pitchFamily="2" charset="-122"/>
              </a:rPr>
              <a:t>二、人工智能的应用</a:t>
            </a:r>
            <a:r>
              <a:rPr lang="zh-CN" sz="2000" b="0">
                <a:latin typeface="宋体" panose="02010600030101010101" pitchFamily="2" charset="-122"/>
                <a:ea typeface="宋体" panose="02010600030101010101" pitchFamily="2" charset="-122"/>
                <a:cs typeface="宋体" panose="02010600030101010101" pitchFamily="2" charset="-122"/>
              </a:rPr>
              <a:t>  </a:t>
            </a:r>
            <a:r>
              <a:rPr lang="zh-CN" sz="2000">
                <a:latin typeface="宋体" panose="02010600030101010101" pitchFamily="2" charset="-122"/>
                <a:ea typeface="宋体" panose="02010600030101010101" pitchFamily="2" charset="-122"/>
                <a:cs typeface="宋体" panose="02010600030101010101" pitchFamily="2" charset="-122"/>
              </a:rPr>
              <a:t>1.工人智能研究领域及主要应用</a:t>
            </a:r>
            <a:r>
              <a:rPr lang="zh-CN" sz="2000" b="0">
                <a:latin typeface="宋体" panose="02010600030101010101" pitchFamily="2" charset="-122"/>
                <a:ea typeface="宋体" panose="02010600030101010101" pitchFamily="2" charset="-122"/>
                <a:cs typeface="宋体" panose="02010600030101010101" pitchFamily="2" charset="-122"/>
              </a:rPr>
              <a:t>    目前，人工智能领域的关键技术主要包括机器学习、知识图谱、自然语言理解、计算机视觉、人机交互、生物特征识别、人工神经网络、虚拟现实与增强现实等。生物特征识别技术（属于模式识别）包括：虹膜识别、视网膜识别、人脸识别、签名识别、声音识别、指纹识别等六种主要技术。自然语言的理解即机器翻译，是指把一种自然语言转换成另一种自然语言的技术，翻译的软件有金山快译、译星、百度词典、金山词霸、万能对译等。</a:t>
            </a:r>
            <a:endParaRPr lang="zh-CN" sz="2000" b="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158750" y="982345"/>
            <a:ext cx="8776335" cy="5015865"/>
          </a:xfrm>
          <a:prstGeom prst="rect">
            <a:avLst/>
          </a:prstGeom>
          <a:noFill/>
        </p:spPr>
        <p:txBody>
          <a:bodyPr wrap="square" rtlCol="0" anchor="t">
            <a:spAutoFit/>
          </a:bodyPr>
          <a:p>
            <a:r>
              <a:rPr lang="zh-CN" altLang="en-US" sz="2000" b="0">
                <a:latin typeface="宋体" panose="02010600030101010101" pitchFamily="2" charset="-122"/>
                <a:cs typeface="宋体" panose="02010600030101010101" pitchFamily="2" charset="-122"/>
              </a:rPr>
              <a:t>计算机视觉是指用计算机来模拟人的视觉机理获取和处理信息的能力，借助摄影机和电脑代替人眼对目标进行识别、跟踪和测量等机器视觉。计算机视觉方面的应用有文字识别、车牌识别、图像识别、VR/AR、无人驾驶、无人安防、人脸识别等。</a:t>
            </a:r>
            <a:endParaRPr lang="zh-CN" altLang="en-US" sz="2000" b="0">
              <a:latin typeface="宋体" panose="02010600030101010101" pitchFamily="2" charset="-122"/>
              <a:cs typeface="宋体" panose="02010600030101010101" pitchFamily="2" charset="-122"/>
            </a:endParaRPr>
          </a:p>
          <a:p>
            <a:r>
              <a:rPr lang="zh-CN" altLang="en-US" sz="2000" b="0">
                <a:latin typeface="宋体" panose="02010600030101010101" pitchFamily="2" charset="-122"/>
                <a:cs typeface="宋体" panose="02010600030101010101" pitchFamily="2" charset="-122"/>
              </a:rPr>
              <a:t>    机器学习是人工智能的核心研究领域之一，它研究计算机怎样模拟或实现人类的学习 行为，以获取新的知识或技能，重新组织已有的知识结构，使之不断改善自身的性能。机器学习是一门研究学习算法的学问，它利用已有的数据来建立模型，再用模型去解决未知的问题。机器学习的主要应用涵盖：数据挖掘、计算机视觉、自然语言处理、生物特征识别、医学诊断、证券市场分析、DNA序列测试、语音和手写识别等。</a:t>
            </a:r>
            <a:endParaRPr lang="zh-CN" altLang="en-US" sz="2000" b="0">
              <a:latin typeface="宋体" panose="02010600030101010101" pitchFamily="2" charset="-122"/>
              <a:cs typeface="宋体" panose="02010600030101010101" pitchFamily="2" charset="-122"/>
            </a:endParaRPr>
          </a:p>
          <a:p>
            <a:r>
              <a:rPr lang="zh-CN" altLang="en-US" sz="2000" b="0">
                <a:latin typeface="宋体" panose="02010600030101010101" pitchFamily="2" charset="-122"/>
                <a:cs typeface="宋体" panose="02010600030101010101" pitchFamily="2" charset="-122"/>
              </a:rPr>
              <a:t>    此外人工智能的应用还有计算机博弈、智能检索、专家系统、机器证明、智能家居等。</a:t>
            </a:r>
            <a:endParaRPr lang="zh-CN" altLang="en-US" sz="2000" b="0">
              <a:latin typeface="宋体" panose="02010600030101010101" pitchFamily="2" charset="-122"/>
              <a:cs typeface="宋体" panose="02010600030101010101" pitchFamily="2" charset="-122"/>
            </a:endParaRPr>
          </a:p>
          <a:p>
            <a:r>
              <a:rPr lang="zh-CN" altLang="en-US" sz="2000" b="0">
                <a:latin typeface="宋体" panose="02010600030101010101" pitchFamily="2" charset="-122"/>
                <a:cs typeface="宋体" panose="02010600030101010101" pitchFamily="2" charset="-122"/>
              </a:rPr>
              <a:t>    如今，人工智能已成为新一轮科技革命和产业革命的核心驱动力，催生了大量新的技术、产品、产业。人工智能与各行业领域的深度融合，将重塑甚至改变传统行业。据统计，当前人工智能的主要应用集中在个人助理、安防、自驾领域、医疗健康、电商零售、金融、教育等方面。</a:t>
            </a:r>
            <a:endParaRPr lang="zh-CN" altLang="en-US" sz="2000" b="0">
              <a:latin typeface="宋体" panose="02010600030101010101" pitchFamily="2" charset="-122"/>
              <a:cs typeface="宋体" panose="02010600030101010101" pitchFamily="2" charset="-122"/>
            </a:endParaRPr>
          </a:p>
        </p:txBody>
      </p:sp>
      <p:sp>
        <p:nvSpPr>
          <p:cNvPr id="5" name="矩形 4"/>
          <p:cNvSpPr/>
          <p:nvPr/>
        </p:nvSpPr>
        <p:spPr>
          <a:xfrm>
            <a:off x="2698433" y="159385"/>
            <a:ext cx="5170805" cy="521970"/>
          </a:xfrm>
          <a:prstGeom prst="rect">
            <a:avLst/>
          </a:prstGeom>
        </p:spPr>
        <p:txBody>
          <a:bodyPr wrap="square">
            <a:spAutoFit/>
          </a:bodyPr>
          <a:p>
            <a:pPr>
              <a:defRPr/>
            </a:pPr>
            <a:r>
              <a:rPr lang="zh-CN" altLang="en-US" sz="2800" dirty="0">
                <a:solidFill>
                  <a:srgbClr val="FFFF00"/>
                </a:solidFill>
                <a:latin typeface="黑体" panose="02010609060101010101" charset="-122"/>
                <a:ea typeface="黑体" panose="02010609060101010101" charset="-122"/>
                <a:cs typeface="黑体" panose="02010609060101010101" charset="-122"/>
                <a:sym typeface="+mn-ea"/>
              </a:rPr>
              <a:t>二.</a:t>
            </a:r>
            <a:r>
              <a:rPr lang="zh-CN" altLang="en-US" sz="2800" dirty="0">
                <a:solidFill>
                  <a:srgbClr val="FFFF00"/>
                </a:solidFill>
                <a:latin typeface="黑体" panose="02010609060101010101" charset="-122"/>
                <a:ea typeface="黑体" panose="02010609060101010101" charset="-122"/>
                <a:cs typeface="黑体" panose="02010609060101010101" charset="-122"/>
                <a:sym typeface="+mn-ea"/>
              </a:rPr>
              <a:t>人工智能的应用</a:t>
            </a:r>
            <a:endParaRPr lang="zh-CN" altLang="en-US" sz="2800" dirty="0">
              <a:solidFill>
                <a:srgbClr val="FFFF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 name="组合 36"/>
          <p:cNvGrpSpPr/>
          <p:nvPr/>
        </p:nvGrpSpPr>
        <p:grpSpPr>
          <a:xfrm>
            <a:off x="2112645" y="1096645"/>
            <a:ext cx="5233670" cy="4238625"/>
            <a:chOff x="4801" y="41780"/>
            <a:chExt cx="7076" cy="5414"/>
          </a:xfrm>
        </p:grpSpPr>
        <p:pic>
          <p:nvPicPr>
            <p:cNvPr id="3" name="图片 56"/>
            <p:cNvPicPr>
              <a:picLocks noChangeAspect="1"/>
            </p:cNvPicPr>
            <p:nvPr/>
          </p:nvPicPr>
          <p:blipFill>
            <a:blip r:embed="rId2"/>
            <a:stretch>
              <a:fillRect/>
            </a:stretch>
          </p:blipFill>
          <p:spPr>
            <a:xfrm>
              <a:off x="4801" y="41780"/>
              <a:ext cx="7076" cy="5025"/>
            </a:xfrm>
            <a:prstGeom prst="rect">
              <a:avLst/>
            </a:prstGeom>
            <a:noFill/>
            <a:ln w="9525">
              <a:solidFill>
                <a:schemeClr val="accent1"/>
              </a:solidFill>
            </a:ln>
          </p:spPr>
        </p:pic>
        <p:sp>
          <p:nvSpPr>
            <p:cNvPr id="20" name="文本框 20"/>
            <p:cNvSpPr txBox="1"/>
            <p:nvPr/>
          </p:nvSpPr>
          <p:spPr>
            <a:xfrm>
              <a:off x="7066" y="46830"/>
              <a:ext cx="2772" cy="365"/>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400" b="0" kern="100">
                  <a:solidFill>
                    <a:schemeClr val="tx1"/>
                  </a:solidFill>
                  <a:latin typeface="Times New Roman" panose="02020603050405020304"/>
                  <a:ea typeface="宋体" panose="02010600030101010101" pitchFamily="2" charset="-122"/>
                  <a:cs typeface="Times New Roman" panose="02020603050405020304"/>
                  <a:sym typeface="Times New Roman" panose="02020603050405020304"/>
                </a:rPr>
                <a:t>图8-1-3 </a:t>
              </a:r>
              <a:r>
                <a:rPr lang="en-US" altLang="zh-CN" sz="1400" b="0" kern="100" spc="0">
                  <a:solidFill>
                    <a:schemeClr val="tx1"/>
                  </a:solidFill>
                  <a:latin typeface="Arial" panose="020B0604020202020204"/>
                  <a:ea typeface="宋体" panose="02010600030101010101" pitchFamily="2" charset="-122"/>
                  <a:cs typeface="Arial" panose="020B0604020202020204"/>
                  <a:sym typeface="Times New Roman" panose="02020603050405020304"/>
                </a:rPr>
                <a:t>工人智能应用领域</a:t>
              </a:r>
              <a:endParaRPr lang="en-US" altLang="zh-CN" sz="1400" b="0" kern="100" spc="0">
                <a:solidFill>
                  <a:schemeClr val="tx1"/>
                </a:solidFill>
                <a:latin typeface="Arial" panose="020B0604020202020204"/>
                <a:ea typeface="宋体" panose="02010600030101010101" pitchFamily="2" charset="-122"/>
                <a:cs typeface="Arial" panose="020B0604020202020204"/>
                <a:sym typeface="Times New Roman" panose="02020603050405020304"/>
              </a:endParaRPr>
            </a:p>
          </p:txBody>
        </p:sp>
      </p:grpSp>
      <p:sp>
        <p:nvSpPr>
          <p:cNvPr id="4" name="矩形 3"/>
          <p:cNvSpPr/>
          <p:nvPr/>
        </p:nvSpPr>
        <p:spPr>
          <a:xfrm>
            <a:off x="2698433" y="159385"/>
            <a:ext cx="5170805" cy="521970"/>
          </a:xfrm>
          <a:prstGeom prst="rect">
            <a:avLst/>
          </a:prstGeom>
        </p:spPr>
        <p:txBody>
          <a:bodyPr wrap="square">
            <a:spAutoFit/>
          </a:bodyPr>
          <a:p>
            <a:pPr>
              <a:defRPr/>
            </a:pPr>
            <a:r>
              <a:rPr lang="zh-CN" altLang="en-US" sz="2800" dirty="0">
                <a:solidFill>
                  <a:srgbClr val="FFFF00"/>
                </a:solidFill>
                <a:latin typeface="黑体" panose="02010609060101010101" charset="-122"/>
                <a:ea typeface="黑体" panose="02010609060101010101" charset="-122"/>
                <a:cs typeface="黑体" panose="02010609060101010101" charset="-122"/>
                <a:sym typeface="+mn-ea"/>
              </a:rPr>
              <a:t>二.</a:t>
            </a:r>
            <a:r>
              <a:rPr lang="zh-CN" altLang="en-US" sz="2800" dirty="0">
                <a:solidFill>
                  <a:srgbClr val="FFFF00"/>
                </a:solidFill>
                <a:latin typeface="黑体" panose="02010609060101010101" charset="-122"/>
                <a:ea typeface="黑体" panose="02010609060101010101" charset="-122"/>
                <a:cs typeface="黑体" panose="02010609060101010101" charset="-122"/>
                <a:sym typeface="+mn-ea"/>
              </a:rPr>
              <a:t>人工智能的应用</a:t>
            </a:r>
            <a:endParaRPr lang="zh-CN" altLang="en-US" sz="2800" dirty="0">
              <a:solidFill>
                <a:srgbClr val="FFFF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521970"/>
          </a:xfrm>
          <a:prstGeom prst="rect">
            <a:avLst/>
          </a:prstGeom>
        </p:spPr>
        <p:txBody>
          <a:bodyPr wrap="square">
            <a:spAutoFit/>
          </a:bodyPr>
          <a:p>
            <a:pPr>
              <a:defRPr/>
            </a:pPr>
            <a:r>
              <a:rPr lang="zh-CN" altLang="en-US" sz="2800" dirty="0">
                <a:solidFill>
                  <a:srgbClr val="FFFF00"/>
                </a:solidFill>
                <a:latin typeface="黑体" panose="02010609060101010101" charset="-122"/>
                <a:ea typeface="黑体" panose="02010609060101010101" charset="-122"/>
                <a:cs typeface="黑体" panose="02010609060101010101" charset="-122"/>
                <a:sym typeface="+mn-ea"/>
              </a:rPr>
              <a:t>一.人工智能概述</a:t>
            </a:r>
            <a:endParaRPr lang="zh-CN" altLang="en-US" sz="28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101" name="文本框 100"/>
          <p:cNvSpPr txBox="1"/>
          <p:nvPr/>
        </p:nvSpPr>
        <p:spPr>
          <a:xfrm>
            <a:off x="217805" y="1104900"/>
            <a:ext cx="8667115" cy="1938020"/>
          </a:xfrm>
          <a:prstGeom prst="rect">
            <a:avLst/>
          </a:prstGeom>
          <a:noFill/>
          <a:ln w="9525">
            <a:noFill/>
          </a:ln>
        </p:spPr>
        <p:txBody>
          <a:bodyPr wrap="square">
            <a:spAutoFit/>
          </a:bodyPr>
          <a:p>
            <a:pPr marL="0" indent="267970"/>
            <a:r>
              <a:rPr lang="zh-CN" altLang="en-US" sz="2000" b="0">
                <a:latin typeface="宋体" panose="02010600030101010101" pitchFamily="2" charset="-122"/>
                <a:ea typeface="宋体" panose="02010600030101010101" pitchFamily="2" charset="-122"/>
                <a:cs typeface="宋体" panose="02010600030101010101" pitchFamily="2" charset="-122"/>
              </a:rPr>
              <a:t>2.工人智能的典型应用  （1）智能制造    智能制造是一种由智能机器和人类专家共同组成的人机一体化智能系统，它在制造过程中能进行智能活动，诸如分析、推理、判断、构思和决策等。通过人与智能机器的合作共事，去扩大、延伸和部分地取代人类专家在制造过程中的脑力劳动。</a:t>
            </a:r>
            <a:endParaRPr lang="zh-CN" altLang="en-US" sz="2000" b="0">
              <a:latin typeface="宋体" panose="02010600030101010101" pitchFamily="2" charset="-122"/>
              <a:cs typeface="宋体" panose="02010600030101010101" pitchFamily="2" charset="-122"/>
            </a:endParaRPr>
          </a:p>
        </p:txBody>
      </p:sp>
      <p:grpSp>
        <p:nvGrpSpPr>
          <p:cNvPr id="43" name="组合 43"/>
          <p:cNvGrpSpPr/>
          <p:nvPr/>
        </p:nvGrpSpPr>
        <p:grpSpPr>
          <a:xfrm>
            <a:off x="2525395" y="3137535"/>
            <a:ext cx="4051935" cy="2678430"/>
            <a:chOff x="5579" y="54712"/>
            <a:chExt cx="4650" cy="3655"/>
          </a:xfrm>
        </p:grpSpPr>
        <p:sp>
          <p:nvSpPr>
            <p:cNvPr id="39" name="文本框 39"/>
            <p:cNvSpPr txBox="1"/>
            <p:nvPr/>
          </p:nvSpPr>
          <p:spPr>
            <a:xfrm>
              <a:off x="6969" y="58035"/>
              <a:ext cx="2276" cy="332"/>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400" b="0" kern="100">
                  <a:solidFill>
                    <a:schemeClr val="tx1"/>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图8-1-4  生物智能制药</a:t>
              </a:r>
              <a:endParaRPr lang="en-US" altLang="zh-CN" sz="1400" b="0" kern="100">
                <a:solidFill>
                  <a:schemeClr val="tx1"/>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pic>
          <p:nvPicPr>
            <p:cNvPr id="41" name="图片 1" descr="IMG_256"/>
            <p:cNvPicPr>
              <a:picLocks noChangeAspect="1"/>
            </p:cNvPicPr>
            <p:nvPr/>
          </p:nvPicPr>
          <p:blipFill>
            <a:blip r:embed="rId2"/>
            <a:stretch>
              <a:fillRect/>
            </a:stretch>
          </p:blipFill>
          <p:spPr>
            <a:xfrm>
              <a:off x="5579" y="54712"/>
              <a:ext cx="4650" cy="3300"/>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 name="文本框 100"/>
          <p:cNvSpPr txBox="1"/>
          <p:nvPr/>
        </p:nvSpPr>
        <p:spPr>
          <a:xfrm>
            <a:off x="285750" y="1152525"/>
            <a:ext cx="8580755" cy="3291840"/>
          </a:xfrm>
          <a:prstGeom prst="rect">
            <a:avLst/>
          </a:prstGeom>
          <a:noFill/>
          <a:ln w="9525">
            <a:noFill/>
          </a:ln>
        </p:spPr>
        <p:txBody>
          <a:bodyPr wrap="square">
            <a:spAutoFit/>
          </a:bodyPr>
          <a:p>
            <a:pPr marL="0" indent="266700">
              <a:lnSpc>
                <a:spcPct val="130000"/>
              </a:lnSpc>
            </a:pPr>
            <a:r>
              <a:rPr lang="zh-CN" sz="2000" b="0">
                <a:latin typeface="宋体" panose="02010600030101010101" pitchFamily="2" charset="-122"/>
                <a:cs typeface="宋体" panose="02010600030101010101" pitchFamily="2" charset="-122"/>
              </a:rPr>
              <a:t>（</a:t>
            </a:r>
            <a:r>
              <a:rPr lang="en-US" sz="2000" b="0">
                <a:latin typeface="宋体" panose="02010600030101010101" pitchFamily="2" charset="-122"/>
                <a:cs typeface="宋体" panose="02010600030101010101" pitchFamily="2" charset="-122"/>
              </a:rPr>
              <a:t>2</a:t>
            </a:r>
            <a:r>
              <a:rPr lang="zh-CN" sz="2000" b="0">
                <a:latin typeface="宋体" panose="02010600030101010101" pitchFamily="2" charset="-122"/>
                <a:cs typeface="宋体" panose="02010600030101010101" pitchFamily="2" charset="-122"/>
              </a:rPr>
              <a:t>）智慧农业   </a:t>
            </a:r>
            <a:r>
              <a:rPr lang="zh-CN" sz="2000" b="0">
                <a:latin typeface="宋体" panose="02010600030101010101" pitchFamily="2" charset="-122"/>
                <a:cs typeface="宋体" panose="02010600030101010101" pitchFamily="2" charset="-122"/>
              </a:rPr>
              <a:t>智慧农业是指将现代科学技术与农业种植相结合，从而实现农业无人化、自动化、智能化管理。智慧农业集成应用</a:t>
            </a:r>
            <a:r>
              <a:rPr lang="zh-CN" sz="2000" b="0">
                <a:latin typeface="宋体" panose="02010600030101010101" pitchFamily="2" charset="-122"/>
                <a:cs typeface="宋体" panose="02010600030101010101" pitchFamily="2" charset="-122"/>
              </a:rPr>
              <a:t>计算机与网络技术</a:t>
            </a:r>
            <a:r>
              <a:rPr lang="zh-CN" sz="2000" b="0">
                <a:latin typeface="宋体" panose="02010600030101010101" pitchFamily="2" charset="-122"/>
                <a:cs typeface="宋体" panose="02010600030101010101" pitchFamily="2" charset="-122"/>
              </a:rPr>
              <a:t>、物联网技术、传感技术、无线通信技术及专家智慧与知识等，实现对农业可视化远程诊断、远程控制、灾变预警等智能管理。环境监控系统通过各种传感器收集土壤水分、土壤温度、空气温度、空气湿度、光照强度、植物养分含量等参数，利用无线网络技术将信息传输给决策分析系统得出精准数据，实现自动灌溉、自动调温、自动调光、自动施肥、自动喷药等自动化控制。</a:t>
            </a:r>
            <a:endParaRPr lang="zh-CN" sz="2000" b="0">
              <a:latin typeface="宋体" panose="02010600030101010101" pitchFamily="2" charset="-122"/>
              <a:cs typeface="宋体" panose="02010600030101010101" pitchFamily="2" charset="-122"/>
            </a:endParaRPr>
          </a:p>
        </p:txBody>
      </p:sp>
      <p:sp>
        <p:nvSpPr>
          <p:cNvPr id="3" name="矩形 2"/>
          <p:cNvSpPr/>
          <p:nvPr/>
        </p:nvSpPr>
        <p:spPr>
          <a:xfrm>
            <a:off x="2698433" y="159385"/>
            <a:ext cx="5170805" cy="521970"/>
          </a:xfrm>
          <a:prstGeom prst="rect">
            <a:avLst/>
          </a:prstGeom>
        </p:spPr>
        <p:txBody>
          <a:bodyPr wrap="square">
            <a:spAutoFit/>
          </a:bodyPr>
          <a:p>
            <a:pPr>
              <a:defRPr/>
            </a:pPr>
            <a:r>
              <a:rPr lang="zh-CN" altLang="en-US" sz="2800" dirty="0">
                <a:solidFill>
                  <a:srgbClr val="FFFF00"/>
                </a:solidFill>
                <a:latin typeface="黑体" panose="02010609060101010101" charset="-122"/>
                <a:ea typeface="黑体" panose="02010609060101010101" charset="-122"/>
                <a:cs typeface="黑体" panose="02010609060101010101" charset="-122"/>
                <a:sym typeface="+mn-ea"/>
              </a:rPr>
              <a:t>二.</a:t>
            </a:r>
            <a:r>
              <a:rPr lang="zh-CN" altLang="en-US" sz="2800" dirty="0">
                <a:solidFill>
                  <a:srgbClr val="FFFF00"/>
                </a:solidFill>
                <a:latin typeface="黑体" panose="02010609060101010101" charset="-122"/>
                <a:ea typeface="黑体" panose="02010609060101010101" charset="-122"/>
                <a:cs typeface="黑体" panose="02010609060101010101" charset="-122"/>
                <a:sym typeface="+mn-ea"/>
              </a:rPr>
              <a:t>人工智能的应用</a:t>
            </a:r>
            <a:endParaRPr lang="zh-CN" altLang="en-US" sz="2800" dirty="0">
              <a:solidFill>
                <a:srgbClr val="FFFF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 name="组合 29"/>
          <p:cNvGrpSpPr/>
          <p:nvPr/>
        </p:nvGrpSpPr>
        <p:grpSpPr>
          <a:xfrm>
            <a:off x="1656715" y="1032510"/>
            <a:ext cx="5829935" cy="4697095"/>
            <a:chOff x="4447" y="57483"/>
            <a:chExt cx="8202" cy="6444"/>
          </a:xfrm>
        </p:grpSpPr>
        <p:pic>
          <p:nvPicPr>
            <p:cNvPr id="10" name="图片 1" descr="IMG_256"/>
            <p:cNvPicPr>
              <a:picLocks noChangeAspect="1"/>
            </p:cNvPicPr>
            <p:nvPr/>
          </p:nvPicPr>
          <p:blipFill>
            <a:blip r:embed="rId2"/>
            <a:stretch>
              <a:fillRect/>
            </a:stretch>
          </p:blipFill>
          <p:spPr>
            <a:xfrm>
              <a:off x="4447" y="57483"/>
              <a:ext cx="8202" cy="6045"/>
            </a:xfrm>
            <a:prstGeom prst="rect">
              <a:avLst/>
            </a:prstGeom>
            <a:noFill/>
            <a:ln w="12700" cmpd="sng">
              <a:solidFill>
                <a:schemeClr val="accent1">
                  <a:shade val="50000"/>
                </a:schemeClr>
              </a:solidFill>
              <a:prstDash val="solid"/>
            </a:ln>
          </p:spPr>
        </p:pic>
        <p:sp>
          <p:nvSpPr>
            <p:cNvPr id="19" name="文本框 19"/>
            <p:cNvSpPr txBox="1"/>
            <p:nvPr/>
          </p:nvSpPr>
          <p:spPr>
            <a:xfrm>
              <a:off x="7423" y="63563"/>
              <a:ext cx="2772" cy="365"/>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400" b="0" kern="100">
                  <a:solidFill>
                    <a:schemeClr val="tx1"/>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图8-1-5</a:t>
              </a:r>
              <a:r>
                <a:rPr lang="en-US" altLang="zh-CN" sz="1400" b="0" kern="100" spc="0">
                  <a:solidFill>
                    <a:schemeClr val="tx1"/>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智慧农业系统</a:t>
              </a:r>
              <a:endParaRPr lang="en-US" altLang="zh-CN" sz="1400" b="0" kern="100" spc="0">
                <a:solidFill>
                  <a:schemeClr val="tx1"/>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grpSp>
      <p:sp>
        <p:nvSpPr>
          <p:cNvPr id="3" name="矩形 2"/>
          <p:cNvSpPr/>
          <p:nvPr/>
        </p:nvSpPr>
        <p:spPr>
          <a:xfrm>
            <a:off x="2698433" y="159385"/>
            <a:ext cx="5170805" cy="521970"/>
          </a:xfrm>
          <a:prstGeom prst="rect">
            <a:avLst/>
          </a:prstGeom>
        </p:spPr>
        <p:txBody>
          <a:bodyPr wrap="square">
            <a:spAutoFit/>
          </a:bodyPr>
          <a:p>
            <a:pPr>
              <a:defRPr/>
            </a:pPr>
            <a:r>
              <a:rPr lang="zh-CN" altLang="en-US" sz="2800" dirty="0">
                <a:solidFill>
                  <a:srgbClr val="FFFF00"/>
                </a:solidFill>
                <a:latin typeface="黑体" panose="02010609060101010101" charset="-122"/>
                <a:ea typeface="黑体" panose="02010609060101010101" charset="-122"/>
                <a:cs typeface="黑体" panose="02010609060101010101" charset="-122"/>
                <a:sym typeface="+mn-ea"/>
              </a:rPr>
              <a:t>二.</a:t>
            </a:r>
            <a:r>
              <a:rPr lang="zh-CN" altLang="en-US" sz="2800" dirty="0">
                <a:solidFill>
                  <a:srgbClr val="FFFF00"/>
                </a:solidFill>
                <a:latin typeface="黑体" panose="02010609060101010101" charset="-122"/>
                <a:ea typeface="黑体" panose="02010609060101010101" charset="-122"/>
                <a:cs typeface="黑体" panose="02010609060101010101" charset="-122"/>
                <a:sym typeface="+mn-ea"/>
              </a:rPr>
              <a:t>人工智能的应用</a:t>
            </a:r>
            <a:endParaRPr lang="zh-CN" altLang="en-US" sz="2800" dirty="0">
              <a:solidFill>
                <a:srgbClr val="FFFF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521970"/>
          </a:xfrm>
          <a:prstGeom prst="rect">
            <a:avLst/>
          </a:prstGeom>
        </p:spPr>
        <p:txBody>
          <a:bodyPr wrap="square">
            <a:spAutoFit/>
          </a:bodyPr>
          <a:p>
            <a:pPr>
              <a:defRPr/>
            </a:pPr>
            <a:r>
              <a:rPr lang="zh-CN" altLang="en-US" sz="2800" dirty="0">
                <a:solidFill>
                  <a:srgbClr val="FFFF00"/>
                </a:solidFill>
                <a:latin typeface="黑体" panose="02010609060101010101" charset="-122"/>
                <a:ea typeface="黑体" panose="02010609060101010101" charset="-122"/>
                <a:cs typeface="黑体" panose="02010609060101010101" charset="-122"/>
                <a:sym typeface="+mn-ea"/>
              </a:rPr>
              <a:t>一.人工智能概述</a:t>
            </a:r>
            <a:endParaRPr lang="zh-CN" altLang="en-US" sz="28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101" name="文本框 100"/>
          <p:cNvSpPr txBox="1"/>
          <p:nvPr/>
        </p:nvSpPr>
        <p:spPr>
          <a:xfrm>
            <a:off x="123825" y="854075"/>
            <a:ext cx="8922385" cy="2553335"/>
          </a:xfrm>
          <a:prstGeom prst="rect">
            <a:avLst/>
          </a:prstGeom>
          <a:noFill/>
          <a:ln w="9525">
            <a:noFill/>
          </a:ln>
        </p:spPr>
        <p:txBody>
          <a:bodyPr wrap="square">
            <a:spAutoFit/>
          </a:bodyPr>
          <a:p>
            <a:pPr marL="0" indent="0"/>
            <a:r>
              <a:rPr lang="zh-CN" sz="2000">
                <a:latin typeface="宋体" panose="02010600030101010101" pitchFamily="2" charset="-122"/>
                <a:cs typeface="宋体" panose="02010600030101010101" pitchFamily="2" charset="-122"/>
              </a:rPr>
              <a:t>（</a:t>
            </a:r>
            <a:r>
              <a:rPr lang="en-US" sz="2000">
                <a:latin typeface="宋体" panose="02010600030101010101" pitchFamily="2" charset="-122"/>
                <a:cs typeface="宋体" panose="02010600030101010101" pitchFamily="2" charset="-122"/>
              </a:rPr>
              <a:t>3</a:t>
            </a:r>
            <a:r>
              <a:rPr lang="zh-CN" sz="2000">
                <a:latin typeface="宋体" panose="02010600030101010101" pitchFamily="2" charset="-122"/>
                <a:cs typeface="宋体" panose="02010600030101010101" pitchFamily="2" charset="-122"/>
              </a:rPr>
              <a:t>）智能物流</a:t>
            </a:r>
            <a:r>
              <a:rPr lang="zh-CN" sz="2000" b="0">
                <a:latin typeface="宋体" panose="02010600030101010101" pitchFamily="2" charset="-122"/>
                <a:cs typeface="宋体" panose="02010600030101010101" pitchFamily="2" charset="-122"/>
              </a:rPr>
              <a:t>   智能物流就是利用条形码、射频识别</a:t>
            </a:r>
            <a:r>
              <a:rPr lang="zh-CN" sz="2000" b="0">
                <a:latin typeface="宋体" panose="02010600030101010101" pitchFamily="2" charset="-122"/>
                <a:cs typeface="宋体" panose="02010600030101010101" pitchFamily="2" charset="-122"/>
              </a:rPr>
              <a:t>（RFID）</a:t>
            </a:r>
            <a:r>
              <a:rPr lang="zh-CN" sz="2000" b="0">
                <a:latin typeface="宋体" panose="02010600030101010101" pitchFamily="2" charset="-122"/>
                <a:cs typeface="宋体" panose="02010600030101010101" pitchFamily="2" charset="-122"/>
              </a:rPr>
              <a:t>技术、传感器、全球定位系统等先进的物联网技术通过信息处理和网络通信平台广泛应用于物流业运输、仓储、配送、包装、装卸等基本活动环节，实现货物运输过程的自动化运作和高效率优化管理，提高物流行业的服务水平，减少人力、物力，降低成本。智能物流需要用到自动识别技术，最常用的是射频识别（</a:t>
            </a:r>
            <a:r>
              <a:rPr lang="en-US" sz="2000" b="0">
                <a:latin typeface="宋体" panose="02010600030101010101" pitchFamily="2" charset="-122"/>
                <a:cs typeface="宋体" panose="02010600030101010101" pitchFamily="2" charset="-122"/>
              </a:rPr>
              <a:t>RFID</a:t>
            </a:r>
            <a:r>
              <a:rPr lang="zh-CN" sz="2000" b="0">
                <a:latin typeface="宋体" panose="02010600030101010101" pitchFamily="2" charset="-122"/>
                <a:cs typeface="宋体" panose="02010600030101010101" pitchFamily="2" charset="-122"/>
              </a:rPr>
              <a:t>）技术，它是现代自动识别技术，利用感应、无线电波或微波技术的读写器设备对射频标签进行非接触式识读，达到对数据自动采集的目的。</a:t>
            </a:r>
            <a:endParaRPr lang="zh-CN" altLang="en-US" sz="2000">
              <a:latin typeface="宋体" panose="02010600030101010101" pitchFamily="2" charset="-122"/>
              <a:cs typeface="宋体" panose="02010600030101010101" pitchFamily="2" charset="-122"/>
            </a:endParaRPr>
          </a:p>
        </p:txBody>
      </p:sp>
      <p:grpSp>
        <p:nvGrpSpPr>
          <p:cNvPr id="46" name="组合 46"/>
          <p:cNvGrpSpPr/>
          <p:nvPr/>
        </p:nvGrpSpPr>
        <p:grpSpPr>
          <a:xfrm>
            <a:off x="2496820" y="3574415"/>
            <a:ext cx="3921125" cy="3057525"/>
            <a:chOff x="5295" y="72460"/>
            <a:chExt cx="5968" cy="4328"/>
          </a:xfrm>
        </p:grpSpPr>
        <p:sp>
          <p:nvSpPr>
            <p:cNvPr id="42" name="文本框 42"/>
            <p:cNvSpPr txBox="1"/>
            <p:nvPr/>
          </p:nvSpPr>
          <p:spPr>
            <a:xfrm>
              <a:off x="7232" y="76456"/>
              <a:ext cx="2704" cy="332"/>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400" b="0" kern="100">
                  <a:solidFill>
                    <a:schemeClr val="tx1"/>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图8-1-6  智能物流</a:t>
              </a:r>
              <a:endParaRPr lang="en-US" altLang="zh-CN" sz="1400" b="0" kern="100">
                <a:solidFill>
                  <a:schemeClr val="tx1"/>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pic>
          <p:nvPicPr>
            <p:cNvPr id="45" name="图片 2" descr="IMG_256"/>
            <p:cNvPicPr>
              <a:picLocks noChangeAspect="1"/>
            </p:cNvPicPr>
            <p:nvPr/>
          </p:nvPicPr>
          <p:blipFill>
            <a:blip r:embed="rId2"/>
            <a:stretch>
              <a:fillRect/>
            </a:stretch>
          </p:blipFill>
          <p:spPr>
            <a:xfrm>
              <a:off x="5295" y="72460"/>
              <a:ext cx="5968" cy="3971"/>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 name="文本框 100"/>
          <p:cNvSpPr txBox="1"/>
          <p:nvPr/>
        </p:nvSpPr>
        <p:spPr>
          <a:xfrm>
            <a:off x="172720" y="890905"/>
            <a:ext cx="8799195" cy="2245360"/>
          </a:xfrm>
          <a:prstGeom prst="rect">
            <a:avLst/>
          </a:prstGeom>
          <a:noFill/>
          <a:ln w="9525">
            <a:noFill/>
          </a:ln>
        </p:spPr>
        <p:txBody>
          <a:bodyPr wrap="square">
            <a:spAutoFit/>
          </a:bodyPr>
          <a:p>
            <a:pPr marL="0" indent="0"/>
            <a:r>
              <a:rPr lang="zh-CN" sz="2000">
                <a:latin typeface="宋体" panose="02010600030101010101" pitchFamily="2" charset="-122"/>
                <a:cs typeface="宋体" panose="02010600030101010101" pitchFamily="2" charset="-122"/>
              </a:rPr>
              <a:t>（</a:t>
            </a:r>
            <a:r>
              <a:rPr lang="en-US" sz="2000">
                <a:latin typeface="宋体" panose="02010600030101010101" pitchFamily="2" charset="-122"/>
                <a:cs typeface="宋体" panose="02010600030101010101" pitchFamily="2" charset="-122"/>
              </a:rPr>
              <a:t>4</a:t>
            </a:r>
            <a:r>
              <a:rPr lang="zh-CN" sz="2000">
                <a:latin typeface="宋体" panose="02010600030101010101" pitchFamily="2" charset="-122"/>
                <a:cs typeface="宋体" panose="02010600030101010101" pitchFamily="2" charset="-122"/>
              </a:rPr>
              <a:t>）智能交通</a:t>
            </a:r>
            <a:endParaRPr lang="zh-CN" sz="2000" b="0">
              <a:latin typeface="宋体" panose="02010600030101010101" pitchFamily="2" charset="-122"/>
              <a:cs typeface="宋体" panose="02010600030101010101" pitchFamily="2" charset="-122"/>
            </a:endParaRPr>
          </a:p>
          <a:p>
            <a:pPr marL="0" indent="0"/>
            <a:r>
              <a:rPr lang="zh-CN" sz="2000" b="0">
                <a:latin typeface="宋体" panose="02010600030101010101" pitchFamily="2" charset="-122"/>
                <a:cs typeface="宋体" panose="02010600030101010101" pitchFamily="2" charset="-122"/>
                <a:sym typeface="+mn-ea"/>
              </a:rPr>
              <a:t>    智慧交通是在交通领域中充分运用物联网、云计算、人工智能、自动控制、移动互联网等现代电子信息技术面向交通运输的服务系统。智能交通系统通过人、车、路的和谐、密切配合提高交通运输效率，缓解交通阻塞，提高路网通过能力，减少交通事故。智能交通应用广泛，包括智慧公共交通、交通监控、交通信息采集、导航、车牌识别、不停车收费</a:t>
            </a:r>
            <a:r>
              <a:rPr lang="en-US" sz="2000" b="0">
                <a:latin typeface="宋体" panose="02010600030101010101" pitchFamily="2" charset="-122"/>
                <a:cs typeface="宋体" panose="02010600030101010101" pitchFamily="2" charset="-122"/>
                <a:sym typeface="+mn-ea"/>
              </a:rPr>
              <a:t>ETC</a:t>
            </a:r>
            <a:r>
              <a:rPr lang="zh-CN" sz="2000" b="0">
                <a:latin typeface="宋体" panose="02010600030101010101" pitchFamily="2" charset="-122"/>
                <a:cs typeface="宋体" panose="02010600030101010101" pitchFamily="2" charset="-122"/>
                <a:sym typeface="+mn-ea"/>
              </a:rPr>
              <a:t>、停车诱导、车联网和无人驾驶等。</a:t>
            </a:r>
            <a:endParaRPr lang="zh-CN" altLang="en-US" sz="2000">
              <a:latin typeface="宋体" panose="02010600030101010101" pitchFamily="2" charset="-122"/>
              <a:cs typeface="宋体" panose="02010600030101010101" pitchFamily="2" charset="-122"/>
            </a:endParaRPr>
          </a:p>
        </p:txBody>
      </p:sp>
      <p:sp>
        <p:nvSpPr>
          <p:cNvPr id="102" name="文本框 101"/>
          <p:cNvSpPr txBox="1"/>
          <p:nvPr/>
        </p:nvSpPr>
        <p:spPr>
          <a:xfrm>
            <a:off x="1468755" y="1748473"/>
            <a:ext cx="5080000" cy="529590"/>
          </a:xfrm>
          <a:prstGeom prst="rect">
            <a:avLst/>
          </a:prstGeom>
          <a:noFill/>
          <a:ln w="9525">
            <a:noFill/>
          </a:ln>
        </p:spPr>
        <p:txBody>
          <a:bodyPr>
            <a:spAutoFit/>
          </a:bodyPr>
          <a:p>
            <a:pPr marL="0" indent="304800"/>
            <a:endParaRPr lang="zh-CN" sz="1050" b="0">
              <a:latin typeface="Arial" panose="020B0604020202020204" pitchFamily="34" charset="0"/>
              <a:ea typeface="宋体" panose="02010600030101010101" pitchFamily="2" charset="-122"/>
            </a:endParaRPr>
          </a:p>
          <a:p>
            <a:endParaRPr lang="zh-CN" altLang="en-US"/>
          </a:p>
        </p:txBody>
      </p:sp>
      <p:grpSp>
        <p:nvGrpSpPr>
          <p:cNvPr id="70" name="组合 70"/>
          <p:cNvGrpSpPr/>
          <p:nvPr/>
        </p:nvGrpSpPr>
        <p:grpSpPr>
          <a:xfrm>
            <a:off x="2283460" y="3147695"/>
            <a:ext cx="4363720" cy="3223260"/>
            <a:chOff x="3520" y="78609"/>
            <a:chExt cx="6000" cy="4326"/>
          </a:xfrm>
        </p:grpSpPr>
        <p:sp>
          <p:nvSpPr>
            <p:cNvPr id="44" name="文本框 44"/>
            <p:cNvSpPr txBox="1"/>
            <p:nvPr/>
          </p:nvSpPr>
          <p:spPr>
            <a:xfrm>
              <a:off x="5344" y="82603"/>
              <a:ext cx="2405" cy="332"/>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400" b="0" kern="100">
                  <a:solidFill>
                    <a:schemeClr val="tx1"/>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图8-1-7 智能交通</a:t>
              </a:r>
              <a:endParaRPr lang="en-US" altLang="zh-CN" sz="1400" b="0" kern="100">
                <a:solidFill>
                  <a:schemeClr val="tx1"/>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pic>
          <p:nvPicPr>
            <p:cNvPr id="48" name="图片 4" descr="IMG_256"/>
            <p:cNvPicPr>
              <a:picLocks noChangeAspect="1"/>
            </p:cNvPicPr>
            <p:nvPr/>
          </p:nvPicPr>
          <p:blipFill>
            <a:blip r:embed="rId2"/>
            <a:stretch>
              <a:fillRect/>
            </a:stretch>
          </p:blipFill>
          <p:spPr>
            <a:xfrm>
              <a:off x="3520" y="78609"/>
              <a:ext cx="6000" cy="3990"/>
            </a:xfrm>
            <a:prstGeom prst="rect">
              <a:avLst/>
            </a:prstGeom>
            <a:noFill/>
            <a:ln w="9525">
              <a:noFill/>
            </a:ln>
          </p:spPr>
        </p:pic>
      </p:grpSp>
      <p:sp>
        <p:nvSpPr>
          <p:cNvPr id="5" name="矩形 4"/>
          <p:cNvSpPr/>
          <p:nvPr/>
        </p:nvSpPr>
        <p:spPr>
          <a:xfrm>
            <a:off x="2698433" y="159385"/>
            <a:ext cx="5170805" cy="521970"/>
          </a:xfrm>
          <a:prstGeom prst="rect">
            <a:avLst/>
          </a:prstGeom>
        </p:spPr>
        <p:txBody>
          <a:bodyPr wrap="square">
            <a:spAutoFit/>
          </a:bodyPr>
          <a:p>
            <a:pPr>
              <a:defRPr/>
            </a:pPr>
            <a:r>
              <a:rPr lang="zh-CN" altLang="en-US" sz="2800" dirty="0">
                <a:solidFill>
                  <a:srgbClr val="FFFF00"/>
                </a:solidFill>
                <a:latin typeface="黑体" panose="02010609060101010101" charset="-122"/>
                <a:ea typeface="黑体" panose="02010609060101010101" charset="-122"/>
                <a:cs typeface="黑体" panose="02010609060101010101" charset="-122"/>
                <a:sym typeface="+mn-ea"/>
              </a:rPr>
              <a:t>二.</a:t>
            </a:r>
            <a:r>
              <a:rPr lang="zh-CN" altLang="en-US" sz="2800" dirty="0">
                <a:solidFill>
                  <a:srgbClr val="FFFF00"/>
                </a:solidFill>
                <a:latin typeface="黑体" panose="02010609060101010101" charset="-122"/>
                <a:ea typeface="黑体" panose="02010609060101010101" charset="-122"/>
                <a:cs typeface="黑体" panose="02010609060101010101" charset="-122"/>
                <a:sym typeface="+mn-ea"/>
              </a:rPr>
              <a:t>人工智能的应用</a:t>
            </a:r>
            <a:endParaRPr lang="zh-CN" altLang="en-US" sz="2800" dirty="0">
              <a:solidFill>
                <a:srgbClr val="FFFF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521970"/>
          </a:xfrm>
          <a:prstGeom prst="rect">
            <a:avLst/>
          </a:prstGeom>
        </p:spPr>
        <p:txBody>
          <a:bodyPr wrap="square">
            <a:spAutoFit/>
          </a:bodyPr>
          <a:p>
            <a:pPr>
              <a:defRPr/>
            </a:pPr>
            <a:r>
              <a:rPr lang="zh-CN" altLang="en-US" sz="2800" dirty="0">
                <a:solidFill>
                  <a:srgbClr val="FFFF00"/>
                </a:solidFill>
                <a:latin typeface="黑体" panose="02010609060101010101" charset="-122"/>
                <a:ea typeface="黑体" panose="02010609060101010101" charset="-122"/>
                <a:cs typeface="黑体" panose="02010609060101010101" charset="-122"/>
                <a:sym typeface="+mn-ea"/>
              </a:rPr>
              <a:t>三.人工智能的基本原理</a:t>
            </a:r>
            <a:endParaRPr lang="zh-CN" altLang="en-US" sz="28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102" name="文本框 101"/>
          <p:cNvSpPr txBox="1"/>
          <p:nvPr/>
        </p:nvSpPr>
        <p:spPr>
          <a:xfrm>
            <a:off x="255905" y="823595"/>
            <a:ext cx="8631555" cy="2491740"/>
          </a:xfrm>
          <a:prstGeom prst="rect">
            <a:avLst/>
          </a:prstGeom>
          <a:noFill/>
          <a:ln w="9525">
            <a:noFill/>
          </a:ln>
        </p:spPr>
        <p:txBody>
          <a:bodyPr wrap="square">
            <a:spAutoFit/>
          </a:bodyPr>
          <a:p>
            <a:pPr marL="0" indent="266700">
              <a:lnSpc>
                <a:spcPct val="130000"/>
              </a:lnSpc>
            </a:pPr>
            <a:r>
              <a:rPr lang="en-US" altLang="zh-CN" sz="2000" b="0">
                <a:latin typeface="宋体" panose="02010600030101010101" pitchFamily="2" charset="-122"/>
                <a:cs typeface="宋体" panose="02010600030101010101" pitchFamily="2" charset="-122"/>
              </a:rPr>
              <a:t> </a:t>
            </a:r>
            <a:r>
              <a:rPr lang="zh-CN" sz="2000" b="0">
                <a:latin typeface="宋体" panose="02010600030101010101" pitchFamily="2" charset="-122"/>
                <a:cs typeface="宋体" panose="02010600030101010101" pitchFamily="2" charset="-122"/>
              </a:rPr>
              <a:t>人工智能的核心是算法，基础是数据，本质是计算。如，一辆无人驾驶汽车中，一般大约存在</a:t>
            </a:r>
            <a:r>
              <a:rPr lang="en-US" sz="2000" b="0">
                <a:latin typeface="宋体" panose="02010600030101010101" pitchFamily="2" charset="-122"/>
                <a:cs typeface="宋体" panose="02010600030101010101" pitchFamily="2" charset="-122"/>
              </a:rPr>
              <a:t>12TB</a:t>
            </a:r>
            <a:r>
              <a:rPr lang="zh-CN" sz="2000" b="0">
                <a:latin typeface="宋体" panose="02010600030101010101" pitchFamily="2" charset="-122"/>
                <a:cs typeface="宋体" panose="02010600030101010101" pitchFamily="2" charset="-122"/>
              </a:rPr>
              <a:t>的数据，这些无人驾驶汽车背后的支撑就是快速的计算能力。</a:t>
            </a:r>
            <a:r>
              <a:rPr lang="en-US" sz="2000" b="0">
                <a:latin typeface="宋体" panose="02010600030101010101" pitchFamily="2" charset="-122"/>
                <a:cs typeface="宋体" panose="02010600030101010101" pitchFamily="2" charset="-122"/>
              </a:rPr>
              <a:t>   2016</a:t>
            </a:r>
            <a:r>
              <a:rPr lang="zh-CN" sz="2000" b="0">
                <a:latin typeface="宋体" panose="02010600030101010101" pitchFamily="2" charset="-122"/>
                <a:cs typeface="宋体" panose="02010600030101010101" pitchFamily="2" charset="-122"/>
              </a:rPr>
              <a:t>年阿尔法围棋（</a:t>
            </a:r>
            <a:r>
              <a:rPr lang="en-US" sz="2000" b="0">
                <a:latin typeface="宋体" panose="02010600030101010101" pitchFamily="2" charset="-122"/>
                <a:cs typeface="宋体" panose="02010600030101010101" pitchFamily="2" charset="-122"/>
              </a:rPr>
              <a:t>AlphaGo</a:t>
            </a:r>
            <a:r>
              <a:rPr lang="zh-CN" sz="2000" b="0">
                <a:latin typeface="宋体" panose="02010600030101010101" pitchFamily="2" charset="-122"/>
                <a:cs typeface="宋体" panose="02010600030101010101" pitchFamily="2" charset="-122"/>
              </a:rPr>
              <a:t>）战胜世界围棋冠军李石玉，这些具有“智慧”的机器人能战胜人类，是因为它们的“脑”中存储了大量的优秀“算法”，下面我们就来看一下</a:t>
            </a:r>
            <a:r>
              <a:rPr lang="en-US" sz="2000" b="0">
                <a:latin typeface="宋体" panose="02010600030101010101" pitchFamily="2" charset="-122"/>
                <a:cs typeface="宋体" panose="02010600030101010101" pitchFamily="2" charset="-122"/>
              </a:rPr>
              <a:t>AlphaGo</a:t>
            </a:r>
            <a:r>
              <a:rPr lang="zh-CN" sz="2000" b="0">
                <a:latin typeface="宋体" panose="02010600030101010101" pitchFamily="2" charset="-122"/>
                <a:cs typeface="宋体" panose="02010600030101010101" pitchFamily="2" charset="-122"/>
              </a:rPr>
              <a:t>蕴藏了哪些算法呢？</a:t>
            </a:r>
            <a:endParaRPr lang="zh-CN" altLang="en-US" sz="2000">
              <a:latin typeface="宋体" panose="02010600030101010101" pitchFamily="2" charset="-122"/>
              <a:cs typeface="宋体" panose="02010600030101010101" pitchFamily="2" charset="-122"/>
            </a:endParaRPr>
          </a:p>
        </p:txBody>
      </p:sp>
      <p:grpSp>
        <p:nvGrpSpPr>
          <p:cNvPr id="3" name="组合 2"/>
          <p:cNvGrpSpPr/>
          <p:nvPr/>
        </p:nvGrpSpPr>
        <p:grpSpPr>
          <a:xfrm>
            <a:off x="2187575" y="3542665"/>
            <a:ext cx="5137150" cy="2795905"/>
            <a:chOff x="3681" y="4677"/>
            <a:chExt cx="8090" cy="4403"/>
          </a:xfrm>
        </p:grpSpPr>
        <p:pic>
          <p:nvPicPr>
            <p:cNvPr id="66" name="图片 66" descr="1615215389(1)"/>
            <p:cNvPicPr>
              <a:picLocks noChangeAspect="1"/>
            </p:cNvPicPr>
            <p:nvPr/>
          </p:nvPicPr>
          <p:blipFill>
            <a:blip r:embed="rId2"/>
            <a:stretch>
              <a:fillRect/>
            </a:stretch>
          </p:blipFill>
          <p:spPr>
            <a:xfrm>
              <a:off x="3681" y="4677"/>
              <a:ext cx="8091" cy="3955"/>
            </a:xfrm>
            <a:prstGeom prst="rect">
              <a:avLst/>
            </a:prstGeom>
            <a:ln w="12700" cmpd="sng">
              <a:solidFill>
                <a:schemeClr val="accent1">
                  <a:shade val="50000"/>
                </a:schemeClr>
              </a:solidFill>
              <a:prstDash val="sysDot"/>
            </a:ln>
          </p:spPr>
        </p:pic>
        <p:sp>
          <p:nvSpPr>
            <p:cNvPr id="69" name="文本框 69"/>
            <p:cNvSpPr txBox="1"/>
            <p:nvPr/>
          </p:nvSpPr>
          <p:spPr>
            <a:xfrm>
              <a:off x="5208" y="8722"/>
              <a:ext cx="5399" cy="358"/>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600" b="0" kern="100">
                  <a:solidFill>
                    <a:schemeClr val="tx1"/>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图8-1-8 “阿尔法围棋”的关键技术</a:t>
              </a:r>
              <a:endParaRPr lang="en-US" altLang="zh-CN" sz="1600" b="0" kern="100">
                <a:solidFill>
                  <a:schemeClr val="tx1"/>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gr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2698433" y="159385"/>
            <a:ext cx="5170805" cy="521970"/>
          </a:xfrm>
          <a:prstGeom prst="rect">
            <a:avLst/>
          </a:prstGeom>
        </p:spPr>
        <p:txBody>
          <a:bodyPr wrap="square">
            <a:spAutoFit/>
          </a:bodyPr>
          <a:p>
            <a:pPr>
              <a:defRPr/>
            </a:pPr>
            <a:r>
              <a:rPr lang="zh-CN" altLang="en-US" sz="2800" dirty="0">
                <a:solidFill>
                  <a:srgbClr val="FFFF00"/>
                </a:solidFill>
                <a:latin typeface="黑体" panose="02010609060101010101" charset="-122"/>
                <a:ea typeface="黑体" panose="02010609060101010101" charset="-122"/>
                <a:cs typeface="黑体" panose="02010609060101010101" charset="-122"/>
                <a:sym typeface="+mn-ea"/>
              </a:rPr>
              <a:t>三.人工智能的基本原理</a:t>
            </a:r>
            <a:endParaRPr lang="zh-CN" altLang="en-US" sz="28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102" name="文本框 101"/>
          <p:cNvSpPr txBox="1"/>
          <p:nvPr/>
        </p:nvSpPr>
        <p:spPr>
          <a:xfrm>
            <a:off x="182245" y="860425"/>
            <a:ext cx="8785225" cy="3169285"/>
          </a:xfrm>
          <a:prstGeom prst="rect">
            <a:avLst/>
          </a:prstGeom>
          <a:noFill/>
          <a:ln w="9525">
            <a:noFill/>
          </a:ln>
        </p:spPr>
        <p:txBody>
          <a:bodyPr wrap="square">
            <a:spAutoFit/>
          </a:bodyPr>
          <a:p>
            <a:pPr marL="0" indent="266700"/>
            <a:r>
              <a:rPr lang="zh-CN" sz="2000" b="0">
                <a:latin typeface="宋体" panose="02010600030101010101" pitchFamily="2" charset="-122"/>
                <a:cs typeface="宋体" panose="02010600030101010101" pitchFamily="2" charset="-122"/>
              </a:rPr>
              <a:t>“阿尔法围棋”的核心系统属于基于神经网络的深度学习，即模拟人脑中神经细胞的活动方式，通过大量数据分析、学习了三千万盘精典棋谱，再通过增强学习的方法自我博弈，寻找比基础棋谱更多的打点来击败对手。深度学习是机器学习的一种，是一个复杂的机器学习算法，而机器学习是实现人工智能的必经路径。深度学习的动机在于建立模拟人脑进行分析学习的神经网络，它模仿人脑的机制来解释数据，例如图像，声音和文本等。</a:t>
            </a:r>
            <a:r>
              <a:rPr lang="en-US" sz="2000" b="0">
                <a:latin typeface="宋体" panose="02010600030101010101" pitchFamily="2" charset="-122"/>
                <a:cs typeface="宋体" panose="02010600030101010101" pitchFamily="2" charset="-122"/>
              </a:rPr>
              <a:t>    </a:t>
            </a:r>
            <a:r>
              <a:rPr lang="zh-CN" sz="2000" b="0">
                <a:latin typeface="宋体" panose="02010600030101010101" pitchFamily="2" charset="-122"/>
                <a:cs typeface="宋体" panose="02010600030101010101" pitchFamily="2" charset="-122"/>
              </a:rPr>
              <a:t>神经网络是目前人工智能领域的研究热点之一，是一种模仿动物神经网络行为特征，进行并行信息处理的算法模型。人工神经网络无须事先确定反映输入、输出之间映射关系的数学方程，它通过自身的训练，学习某种规则，最终在给定输入时得到最接近期望输出的结果。</a:t>
            </a:r>
            <a:endParaRPr lang="zh-CN" altLang="en-US" sz="2000">
              <a:latin typeface="宋体" panose="02010600030101010101" pitchFamily="2" charset="-122"/>
              <a:cs typeface="宋体" panose="02010600030101010101" pitchFamily="2" charset="-122"/>
            </a:endParaRPr>
          </a:p>
        </p:txBody>
      </p:sp>
      <p:grpSp>
        <p:nvGrpSpPr>
          <p:cNvPr id="2" name="组合 1"/>
          <p:cNvGrpSpPr/>
          <p:nvPr/>
        </p:nvGrpSpPr>
        <p:grpSpPr>
          <a:xfrm>
            <a:off x="1851660" y="4208780"/>
            <a:ext cx="5439410" cy="2030730"/>
            <a:chOff x="2916" y="6628"/>
            <a:chExt cx="8566" cy="3198"/>
          </a:xfrm>
        </p:grpSpPr>
        <p:pic>
          <p:nvPicPr>
            <p:cNvPr id="5" name="图片 4"/>
            <p:cNvPicPr>
              <a:picLocks noChangeAspect="1"/>
            </p:cNvPicPr>
            <p:nvPr/>
          </p:nvPicPr>
          <p:blipFill>
            <a:blip r:embed="rId2"/>
            <a:srcRect b="14444"/>
            <a:stretch>
              <a:fillRect/>
            </a:stretch>
          </p:blipFill>
          <p:spPr>
            <a:xfrm>
              <a:off x="2916" y="6628"/>
              <a:ext cx="8567" cy="2630"/>
            </a:xfrm>
            <a:prstGeom prst="rect">
              <a:avLst/>
            </a:prstGeom>
            <a:ln>
              <a:solidFill>
                <a:schemeClr val="accent1"/>
              </a:solidFill>
            </a:ln>
          </p:spPr>
        </p:pic>
        <p:sp>
          <p:nvSpPr>
            <p:cNvPr id="6" name="文本框 5"/>
            <p:cNvSpPr txBox="1"/>
            <p:nvPr/>
          </p:nvSpPr>
          <p:spPr>
            <a:xfrm>
              <a:off x="5051" y="9400"/>
              <a:ext cx="5451" cy="426"/>
            </a:xfrm>
            <a:prstGeom prst="rect">
              <a:avLst/>
            </a:prstGeom>
            <a:noFill/>
            <a:ln w="9525">
              <a:noFill/>
            </a:ln>
          </p:spPr>
          <p:txBody>
            <a:bodyPr wrap="square">
              <a:spAutoFit/>
            </a:bodyPr>
            <a:p>
              <a:pPr marL="0" indent="0"/>
              <a:r>
                <a:rPr lang="zh-CN" sz="1800" b="0" baseline="30000">
                  <a:latin typeface="宋体" panose="02010600030101010101" pitchFamily="2" charset="-122"/>
                  <a:cs typeface="宋体" panose="02010600030101010101" pitchFamily="2" charset="-122"/>
                </a:rPr>
                <a:t>图</a:t>
              </a:r>
              <a:r>
                <a:rPr lang="en-US" sz="1800" b="0" baseline="30000">
                  <a:latin typeface="宋体" panose="02010600030101010101" pitchFamily="2" charset="-122"/>
                  <a:cs typeface="宋体" panose="02010600030101010101" pitchFamily="2" charset="-122"/>
                </a:rPr>
                <a:t>8-1-9</a:t>
              </a:r>
              <a:r>
                <a:rPr lang="zh-CN" sz="1800" b="0" baseline="30000">
                  <a:latin typeface="宋体" panose="02010600030101010101" pitchFamily="2" charset="-122"/>
                  <a:cs typeface="宋体" panose="02010600030101010101" pitchFamily="2" charset="-122"/>
                </a:rPr>
                <a:t>人工智能、机器学习、深度学习的关系</a:t>
              </a:r>
              <a:endParaRPr lang="zh-CN" altLang="en-US" sz="1800" baseline="30000">
                <a:latin typeface="宋体" panose="02010600030101010101" pitchFamily="2"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521970"/>
          </a:xfrm>
          <a:prstGeom prst="rect">
            <a:avLst/>
          </a:prstGeom>
        </p:spPr>
        <p:txBody>
          <a:bodyPr wrap="square">
            <a:spAutoFit/>
          </a:bodyPr>
          <a:p>
            <a:pPr>
              <a:defRPr/>
            </a:pPr>
            <a:r>
              <a:rPr lang="zh-CN" altLang="en-US" sz="2800" dirty="0">
                <a:solidFill>
                  <a:srgbClr val="FFFF00"/>
                </a:solidFill>
                <a:latin typeface="黑体" panose="02010609060101010101" charset="-122"/>
                <a:ea typeface="黑体" panose="02010609060101010101" charset="-122"/>
                <a:cs typeface="黑体" panose="02010609060101010101" charset="-122"/>
                <a:sym typeface="+mn-ea"/>
              </a:rPr>
              <a:t>一.人工智能概述</a:t>
            </a:r>
            <a:endParaRPr lang="zh-CN" altLang="en-US" sz="28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2032000" y="4205288"/>
            <a:ext cx="5080000" cy="529590"/>
          </a:xfrm>
          <a:prstGeom prst="rect">
            <a:avLst/>
          </a:prstGeom>
          <a:noFill/>
          <a:ln w="9525">
            <a:noFill/>
          </a:ln>
        </p:spPr>
        <p:txBody>
          <a:bodyPr>
            <a:spAutoFit/>
          </a:bodyPr>
          <a:p>
            <a:pPr marL="0" indent="304800"/>
            <a:endParaRPr lang="zh-CN" sz="1050" b="0">
              <a:ea typeface="宋体" panose="02010600030101010101" pitchFamily="2" charset="-122"/>
            </a:endParaRPr>
          </a:p>
          <a:p>
            <a:endParaRPr lang="zh-CN" altLang="en-US"/>
          </a:p>
        </p:txBody>
      </p:sp>
      <p:sp>
        <p:nvSpPr>
          <p:cNvPr id="3" name="文本框 2"/>
          <p:cNvSpPr txBox="1"/>
          <p:nvPr/>
        </p:nvSpPr>
        <p:spPr>
          <a:xfrm>
            <a:off x="141605" y="1002665"/>
            <a:ext cx="8859520" cy="4892675"/>
          </a:xfrm>
          <a:prstGeom prst="rect">
            <a:avLst/>
          </a:prstGeom>
          <a:noFill/>
          <a:ln w="9525">
            <a:noFill/>
          </a:ln>
        </p:spPr>
        <p:txBody>
          <a:bodyPr wrap="square">
            <a:spAutoFit/>
          </a:bodyPr>
          <a:p>
            <a:pPr marL="0" indent="266700">
              <a:lnSpc>
                <a:spcPct val="120000"/>
              </a:lnSpc>
            </a:pPr>
            <a:r>
              <a:rPr lang="en-US" altLang="zh-CN" sz="2000" b="0">
                <a:latin typeface="宋体" panose="02010600030101010101" pitchFamily="2" charset="-122"/>
                <a:cs typeface="宋体" panose="02010600030101010101" pitchFamily="2" charset="-122"/>
              </a:rPr>
              <a:t> </a:t>
            </a:r>
            <a:r>
              <a:rPr lang="zh-CN" sz="2000" b="0">
                <a:latin typeface="宋体" panose="02010600030101010101" pitchFamily="2" charset="-122"/>
                <a:cs typeface="宋体" panose="02010600030101010101" pitchFamily="2" charset="-122"/>
              </a:rPr>
              <a:t>让机器具有智能，是人类千百年来的梦想。随着计算机技术的飞速发展，为人类的这一梦想插上了翅膀。当前，随着大数据技术的发展，使人工智能技术及其应用得到了飞速的发展，并广泛地渗透进我们的生活。人工智能的迅速发展将深刻改变人类社会生活、改变了世界。</a:t>
            </a:r>
            <a:r>
              <a:rPr lang="en-US" sz="2000" b="0">
                <a:latin typeface="宋体" panose="02010600030101010101" pitchFamily="2" charset="-122"/>
                <a:cs typeface="宋体" panose="02010600030101010101" pitchFamily="2" charset="-122"/>
              </a:rPr>
              <a:t>  </a:t>
            </a:r>
            <a:r>
              <a:rPr lang="zh-CN" sz="2000" b="0">
                <a:latin typeface="宋体" panose="02010600030101010101" pitchFamily="2" charset="-122"/>
                <a:cs typeface="宋体" panose="02010600030101010101" pitchFamily="2" charset="-122"/>
              </a:rPr>
              <a:t>    提到人工智能,或许不少人想到的是，战胜世界围棋冠军的AlphaGo，会做家务甚至会后空翻的人形机器人，工厂流水线上自动作业的工业机器人，以及各国竞相研发的无人驾驶汽车…… 。人工智能看似对普通人来说遥不可及，其实并不遥远。在智能手机上，打开新闻</a:t>
            </a:r>
            <a:r>
              <a:rPr lang="en-US" sz="2000" b="0">
                <a:latin typeface="宋体" panose="02010600030101010101" pitchFamily="2" charset="-122"/>
                <a:cs typeface="宋体" panose="02010600030101010101" pitchFamily="2" charset="-122"/>
              </a:rPr>
              <a:t>App</a:t>
            </a:r>
            <a:r>
              <a:rPr lang="zh-CN" sz="2000" b="0">
                <a:latin typeface="宋体" panose="02010600030101010101" pitchFamily="2" charset="-122"/>
                <a:cs typeface="宋体" panose="02010600030101010101" pitchFamily="2" charset="-122"/>
              </a:rPr>
              <a:t>，里面的新闻是根据用户阅读喜好智能推送的；打开语音助手</a:t>
            </a:r>
            <a:r>
              <a:rPr lang="en-US" sz="2000" b="0">
                <a:latin typeface="宋体" panose="02010600030101010101" pitchFamily="2" charset="-122"/>
                <a:cs typeface="宋体" panose="02010600030101010101" pitchFamily="2" charset="-122"/>
              </a:rPr>
              <a:t>App</a:t>
            </a:r>
            <a:r>
              <a:rPr lang="zh-CN" sz="2000" b="0">
                <a:latin typeface="宋体" panose="02010600030101010101" pitchFamily="2" charset="-122"/>
                <a:cs typeface="宋体" panose="02010600030101010101" pitchFamily="2" charset="-122"/>
              </a:rPr>
              <a:t>，用语音即可操控手机。在医疗诊断、金融、生物技术、音乐艺术等众多领域中，也都有着人工智能的身影。那什么是人工智能？它对人类社会发展又有哪些作用和影响？通过本章的学习我们将揭开人工智能的神秘面纱，了解工人智能的巨大进步和应用潜力，认识人工智能在信息社会中的重要作用。</a:t>
            </a:r>
            <a:endParaRPr lang="zh-CN" altLang="en-US" sz="2000" b="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2698433" y="159385"/>
            <a:ext cx="5170805" cy="521970"/>
          </a:xfrm>
          <a:prstGeom prst="rect">
            <a:avLst/>
          </a:prstGeom>
        </p:spPr>
        <p:txBody>
          <a:bodyPr wrap="square">
            <a:spAutoFit/>
          </a:bodyPr>
          <a:p>
            <a:pPr>
              <a:defRPr/>
            </a:pPr>
            <a:r>
              <a:rPr lang="zh-CN" altLang="en-US" sz="2800" dirty="0">
                <a:solidFill>
                  <a:srgbClr val="FFFF00"/>
                </a:solidFill>
                <a:latin typeface="黑体" panose="02010609060101010101" charset="-122"/>
                <a:ea typeface="黑体" panose="02010609060101010101" charset="-122"/>
                <a:cs typeface="黑体" panose="02010609060101010101" charset="-122"/>
                <a:sym typeface="+mn-ea"/>
              </a:rPr>
              <a:t>课后练习</a:t>
            </a:r>
            <a:endParaRPr lang="zh-CN" altLang="en-US" sz="28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103" name="文本框 102"/>
          <p:cNvSpPr txBox="1"/>
          <p:nvPr/>
        </p:nvSpPr>
        <p:spPr>
          <a:xfrm>
            <a:off x="183515" y="862965"/>
            <a:ext cx="8776970" cy="5323205"/>
          </a:xfrm>
          <a:prstGeom prst="rect">
            <a:avLst/>
          </a:prstGeom>
          <a:noFill/>
          <a:ln w="9525">
            <a:noFill/>
          </a:ln>
        </p:spPr>
        <p:txBody>
          <a:bodyPr wrap="square">
            <a:spAutoFit/>
          </a:bodyPr>
          <a:p>
            <a:pPr marL="0" indent="0"/>
            <a:r>
              <a:rPr lang="zh-CN" sz="2000" b="0">
                <a:latin typeface="宋体" panose="02010600030101010101" pitchFamily="2" charset="-122"/>
                <a:cs typeface="宋体" panose="02010600030101010101" pitchFamily="2" charset="-122"/>
              </a:rPr>
              <a:t>1．人工智能的核心是（　　）。A．算法	         B．程序         C．数据          D．知识2．专业术语“AI”表示（    ）。A．虚拟现实	  B．人工智能	   C．增强现实      D．神经网络3．从技术的角度划分，人工智能的发展分为三个阶段，以下哪项不是？（    ）A．计算智能	  B．认知智能	   C．完全智能      D．感知智能4.被称为“人工智能之父”的科学家是（    ）。A.冯•诺依曼     B.图灵          C.乔布斯         D.约翰•麦卡锡5.人脸识别的关键技术是（    ）。A.语音识别      B.机器学习      C.自然语言处理   D.生物特征识别 6．手机触摸屏的手写识别属于人工智能应用中的（    ）。A．指纹识别 	  B．机器翻译	   C．模式识别      D．光学字符识别7．到银行查询个人征信时，系统要求提供身份并提示本人靠近镜头进行比对，这主要应用了人工智能中的（    ）。A．语音识别技术      	B．指纹识别技术C．人脸识别技术    	D．文字识别技术</a:t>
            </a:r>
            <a:endParaRPr lang="zh-CN" sz="2000" b="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698433" y="159385"/>
            <a:ext cx="5170805" cy="521970"/>
          </a:xfrm>
          <a:prstGeom prst="rect">
            <a:avLst/>
          </a:prstGeom>
        </p:spPr>
        <p:txBody>
          <a:bodyPr wrap="square">
            <a:spAutoFit/>
          </a:bodyPr>
          <a:p>
            <a:pPr>
              <a:defRPr/>
            </a:pPr>
            <a:r>
              <a:rPr lang="zh-CN" altLang="en-US" sz="2800" dirty="0">
                <a:solidFill>
                  <a:srgbClr val="FFFF00"/>
                </a:solidFill>
                <a:latin typeface="黑体" panose="02010609060101010101" charset="-122"/>
                <a:ea typeface="黑体" panose="02010609060101010101" charset="-122"/>
                <a:cs typeface="黑体" panose="02010609060101010101" charset="-122"/>
                <a:sym typeface="+mn-ea"/>
              </a:rPr>
              <a:t>课后练习</a:t>
            </a:r>
            <a:endParaRPr lang="zh-CN" altLang="en-US" sz="28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5" name="文本框 4"/>
          <p:cNvSpPr txBox="1"/>
          <p:nvPr/>
        </p:nvSpPr>
        <p:spPr>
          <a:xfrm>
            <a:off x="109855" y="1033780"/>
            <a:ext cx="8736965" cy="5323205"/>
          </a:xfrm>
          <a:prstGeom prst="rect">
            <a:avLst/>
          </a:prstGeom>
          <a:noFill/>
        </p:spPr>
        <p:txBody>
          <a:bodyPr wrap="square" rtlCol="0" anchor="t">
            <a:spAutoFit/>
          </a:bodyPr>
          <a:p>
            <a:pPr marL="0" indent="0"/>
            <a:r>
              <a:rPr lang="en-US" sz="2000" b="0">
                <a:latin typeface="宋体" panose="02010600030101010101" pitchFamily="2" charset="-122"/>
                <a:cs typeface="宋体" panose="02010600030101010101" pitchFamily="2" charset="-122"/>
                <a:sym typeface="+mn-ea"/>
              </a:rPr>
              <a:t>8</a:t>
            </a:r>
            <a:r>
              <a:rPr lang="zh-CN" sz="2000" b="0">
                <a:latin typeface="宋体" panose="02010600030101010101" pitchFamily="2" charset="-122"/>
                <a:cs typeface="宋体" panose="02010600030101010101" pitchFamily="2" charset="-122"/>
                <a:sym typeface="+mn-ea"/>
              </a:rPr>
              <a:t>．以下不属于人工智能化应用的是（    ）。</a:t>
            </a:r>
            <a:r>
              <a:rPr lang="en-US" sz="2000" b="0">
                <a:latin typeface="宋体" panose="02010600030101010101" pitchFamily="2" charset="-122"/>
                <a:cs typeface="宋体" panose="02010600030101010101" pitchFamily="2" charset="-122"/>
                <a:sym typeface="+mn-ea"/>
              </a:rPr>
              <a:t>A</a:t>
            </a:r>
            <a:r>
              <a:rPr lang="zh-CN" sz="2000" b="0">
                <a:latin typeface="宋体" panose="02010600030101010101" pitchFamily="2" charset="-122"/>
                <a:cs typeface="宋体" panose="02010600030101010101" pitchFamily="2" charset="-122"/>
                <a:sym typeface="+mn-ea"/>
              </a:rPr>
              <a:t>．虹膜识别</a:t>
            </a:r>
            <a:r>
              <a:rPr lang="en-US" sz="2000" b="0">
                <a:latin typeface="宋体" panose="02010600030101010101" pitchFamily="2" charset="-122"/>
                <a:cs typeface="宋体" panose="02010600030101010101" pitchFamily="2" charset="-122"/>
                <a:sym typeface="+mn-ea"/>
              </a:rPr>
              <a:t>	        B</a:t>
            </a:r>
            <a:r>
              <a:rPr lang="zh-CN" sz="2000" b="0">
                <a:latin typeface="宋体" panose="02010600030101010101" pitchFamily="2" charset="-122"/>
                <a:cs typeface="宋体" panose="02010600030101010101" pitchFamily="2" charset="-122"/>
                <a:sym typeface="+mn-ea"/>
              </a:rPr>
              <a:t>．视频编辑</a:t>
            </a:r>
            <a:r>
              <a:rPr lang="en-US" sz="2000" b="0">
                <a:latin typeface="宋体" panose="02010600030101010101" pitchFamily="2" charset="-122"/>
                <a:cs typeface="宋体" panose="02010600030101010101" pitchFamily="2" charset="-122"/>
                <a:sym typeface="+mn-ea"/>
              </a:rPr>
              <a:t>C</a:t>
            </a:r>
            <a:r>
              <a:rPr lang="zh-CN" sz="2000" b="0">
                <a:latin typeface="宋体" panose="02010600030101010101" pitchFamily="2" charset="-122"/>
                <a:cs typeface="宋体" panose="02010600030101010101" pitchFamily="2" charset="-122"/>
                <a:sym typeface="+mn-ea"/>
              </a:rPr>
              <a:t>．专家系统      </a:t>
            </a:r>
            <a:r>
              <a:rPr lang="en-US" sz="2000" b="0">
                <a:latin typeface="宋体" panose="02010600030101010101" pitchFamily="2" charset="-122"/>
                <a:cs typeface="宋体" panose="02010600030101010101" pitchFamily="2" charset="-122"/>
                <a:sym typeface="+mn-ea"/>
              </a:rPr>
              <a:t>	D</a:t>
            </a:r>
            <a:r>
              <a:rPr lang="zh-CN" sz="2000" b="0">
                <a:latin typeface="宋体" panose="02010600030101010101" pitchFamily="2" charset="-122"/>
                <a:cs typeface="宋体" panose="02010600030101010101" pitchFamily="2" charset="-122"/>
                <a:sym typeface="+mn-ea"/>
              </a:rPr>
              <a:t>．自然语言理解</a:t>
            </a:r>
            <a:endParaRPr lang="zh-CN" sz="2000" b="0">
              <a:latin typeface="宋体" panose="02010600030101010101" pitchFamily="2" charset="-122"/>
              <a:cs typeface="宋体" panose="02010600030101010101" pitchFamily="2" charset="-122"/>
              <a:sym typeface="+mn-ea"/>
            </a:endParaRPr>
          </a:p>
          <a:p>
            <a:pPr marL="0" indent="0"/>
            <a:r>
              <a:rPr lang="zh-CN" sz="2000" b="0">
                <a:latin typeface="宋体" panose="02010600030101010101" pitchFamily="2" charset="-122"/>
                <a:cs typeface="宋体" panose="02010600030101010101" pitchFamily="2" charset="-122"/>
              </a:rPr>
              <a:t>9．AlphaGo围棋程序对应的工人智能应用领域是（    ）。</a:t>
            </a:r>
            <a:endParaRPr lang="zh-CN" sz="2000" b="0">
              <a:latin typeface="宋体" panose="02010600030101010101" pitchFamily="2" charset="-122"/>
              <a:cs typeface="宋体" panose="02010600030101010101" pitchFamily="2" charset="-122"/>
            </a:endParaRPr>
          </a:p>
          <a:p>
            <a:pPr marL="0" indent="0"/>
            <a:r>
              <a:rPr lang="zh-CN" sz="2000" b="0">
                <a:latin typeface="宋体" panose="02010600030101010101" pitchFamily="2" charset="-122"/>
                <a:cs typeface="宋体" panose="02010600030101010101" pitchFamily="2" charset="-122"/>
              </a:rPr>
              <a:t>A．计算机博弈       B．自动控制        C．知识图谱       D．生物特征识别</a:t>
            </a:r>
            <a:endParaRPr lang="zh-CN" sz="2000" b="0">
              <a:latin typeface="宋体" panose="02010600030101010101" pitchFamily="2" charset="-122"/>
              <a:cs typeface="宋体" panose="02010600030101010101" pitchFamily="2" charset="-122"/>
            </a:endParaRPr>
          </a:p>
          <a:p>
            <a:pPr marL="0" indent="0"/>
            <a:r>
              <a:rPr lang="zh-CN" sz="2000" b="0">
                <a:latin typeface="宋体" panose="02010600030101010101" pitchFamily="2" charset="-122"/>
                <a:cs typeface="宋体" panose="02010600030101010101" pitchFamily="2" charset="-122"/>
              </a:rPr>
              <a:t>10．使计算机能模拟或实现人类的学习行为，获取新的知识或技能，对应人工智能的研究领域属于（　　）。</a:t>
            </a:r>
            <a:endParaRPr lang="zh-CN" sz="2000" b="0">
              <a:latin typeface="宋体" panose="02010600030101010101" pitchFamily="2" charset="-122"/>
              <a:cs typeface="宋体" panose="02010600030101010101" pitchFamily="2" charset="-122"/>
            </a:endParaRPr>
          </a:p>
          <a:p>
            <a:pPr marL="0" indent="0"/>
            <a:r>
              <a:rPr lang="zh-CN" sz="2000" b="0">
                <a:latin typeface="宋体" panose="02010600030101010101" pitchFamily="2" charset="-122"/>
                <a:cs typeface="宋体" panose="02010600030101010101" pitchFamily="2" charset="-122"/>
              </a:rPr>
              <a:t>A．数据挖掘		B．机器学习</a:t>
            </a:r>
            <a:endParaRPr lang="zh-CN" sz="2000" b="0">
              <a:latin typeface="宋体" panose="02010600030101010101" pitchFamily="2" charset="-122"/>
              <a:cs typeface="宋体" panose="02010600030101010101" pitchFamily="2" charset="-122"/>
            </a:endParaRPr>
          </a:p>
          <a:p>
            <a:pPr marL="0" indent="0"/>
            <a:r>
              <a:rPr lang="zh-CN" sz="2000" b="0">
                <a:latin typeface="宋体" panose="02010600030101010101" pitchFamily="2" charset="-122"/>
                <a:cs typeface="宋体" panose="02010600030101010101" pitchFamily="2" charset="-122"/>
              </a:rPr>
              <a:t>C．弱人工智能		D．启发式搜索</a:t>
            </a:r>
            <a:endParaRPr lang="zh-CN" sz="2000" b="0">
              <a:latin typeface="宋体" panose="02010600030101010101" pitchFamily="2" charset="-122"/>
              <a:cs typeface="宋体" panose="02010600030101010101" pitchFamily="2" charset="-122"/>
            </a:endParaRPr>
          </a:p>
          <a:p>
            <a:pPr marL="0" indent="0"/>
            <a:r>
              <a:rPr lang="zh-CN" sz="2000" b="0">
                <a:latin typeface="宋体" panose="02010600030101010101" pitchFamily="2" charset="-122"/>
                <a:cs typeface="宋体" panose="02010600030101010101" pitchFamily="2" charset="-122"/>
              </a:rPr>
              <a:t>11．智能助手“小冰”擅长以拟人的语气和幽默的风格与人交谈，这主要运用了人工智能技术中的（    ）。</a:t>
            </a:r>
            <a:endParaRPr lang="zh-CN" sz="2000" b="0">
              <a:latin typeface="宋体" panose="02010600030101010101" pitchFamily="2" charset="-122"/>
              <a:cs typeface="宋体" panose="02010600030101010101" pitchFamily="2" charset="-122"/>
            </a:endParaRPr>
          </a:p>
          <a:p>
            <a:pPr marL="0" indent="0"/>
            <a:r>
              <a:rPr lang="zh-CN" sz="2000" b="0">
                <a:latin typeface="宋体" panose="02010600030101010101" pitchFamily="2" charset="-122"/>
                <a:cs typeface="宋体" panose="02010600030101010101" pitchFamily="2" charset="-122"/>
              </a:rPr>
              <a:t>A．文字识别		B．人脸识别     C．智能代理     D．自然语言理解</a:t>
            </a:r>
            <a:endParaRPr lang="zh-CN" sz="2000" b="0">
              <a:latin typeface="宋体" panose="02010600030101010101" pitchFamily="2" charset="-122"/>
              <a:cs typeface="宋体" panose="02010600030101010101" pitchFamily="2" charset="-122"/>
            </a:endParaRPr>
          </a:p>
          <a:p>
            <a:pPr marL="0" indent="0"/>
            <a:r>
              <a:rPr lang="zh-CN" sz="2000" b="0">
                <a:latin typeface="宋体" panose="02010600030101010101" pitchFamily="2" charset="-122"/>
                <a:cs typeface="宋体" panose="02010600030101010101" pitchFamily="2" charset="-122"/>
              </a:rPr>
              <a:t>12．以下不属于人工智能研究领域的是（    ）。</a:t>
            </a:r>
            <a:endParaRPr lang="zh-CN" sz="2000" b="0">
              <a:latin typeface="宋体" panose="02010600030101010101" pitchFamily="2" charset="-122"/>
              <a:cs typeface="宋体" panose="02010600030101010101" pitchFamily="2" charset="-122"/>
            </a:endParaRPr>
          </a:p>
          <a:p>
            <a:pPr marL="0" indent="0"/>
            <a:r>
              <a:rPr lang="zh-CN" sz="2000" b="0">
                <a:latin typeface="宋体" panose="02010600030101010101" pitchFamily="2" charset="-122"/>
                <a:cs typeface="宋体" panose="02010600030101010101" pitchFamily="2" charset="-122"/>
              </a:rPr>
              <a:t>A．人工神经网络         B．生物特征识别  C．电脑制图    D．深度学习</a:t>
            </a:r>
            <a:endParaRPr lang="zh-CN" sz="2000" b="0">
              <a:latin typeface="宋体" panose="02010600030101010101" pitchFamily="2" charset="-122"/>
              <a:cs typeface="宋体" panose="02010600030101010101" pitchFamily="2" charset="-122"/>
            </a:endParaRPr>
          </a:p>
          <a:p>
            <a:pPr marL="0" indent="0"/>
            <a:endParaRPr lang="zh-CN" sz="2000" b="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698433" y="159385"/>
            <a:ext cx="5170805" cy="521970"/>
          </a:xfrm>
          <a:prstGeom prst="rect">
            <a:avLst/>
          </a:prstGeom>
        </p:spPr>
        <p:txBody>
          <a:bodyPr wrap="square">
            <a:spAutoFit/>
          </a:bodyPr>
          <a:p>
            <a:pPr>
              <a:defRPr/>
            </a:pPr>
            <a:r>
              <a:rPr lang="zh-CN" altLang="en-US" sz="2800" dirty="0">
                <a:solidFill>
                  <a:srgbClr val="FFFF00"/>
                </a:solidFill>
                <a:latin typeface="黑体" panose="02010609060101010101" charset="-122"/>
                <a:ea typeface="黑体" panose="02010609060101010101" charset="-122"/>
                <a:cs typeface="黑体" panose="02010609060101010101" charset="-122"/>
                <a:sym typeface="+mn-ea"/>
              </a:rPr>
              <a:t>课后练习</a:t>
            </a:r>
            <a:endParaRPr lang="zh-CN" altLang="en-US" sz="28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103" name="文本框 102"/>
          <p:cNvSpPr txBox="1"/>
          <p:nvPr/>
        </p:nvSpPr>
        <p:spPr>
          <a:xfrm>
            <a:off x="89535" y="864870"/>
            <a:ext cx="8930640" cy="5507990"/>
          </a:xfrm>
          <a:prstGeom prst="rect">
            <a:avLst/>
          </a:prstGeom>
          <a:noFill/>
          <a:ln w="9525">
            <a:noFill/>
          </a:ln>
        </p:spPr>
        <p:txBody>
          <a:bodyPr wrap="square">
            <a:spAutoFit/>
          </a:bodyPr>
          <a:p>
            <a:pPr marL="0" indent="0">
              <a:lnSpc>
                <a:spcPct val="110000"/>
              </a:lnSpc>
            </a:pPr>
            <a:r>
              <a:rPr lang="zh-CN" sz="2000" b="0">
                <a:latin typeface="宋体" panose="02010600030101010101" pitchFamily="2" charset="-122"/>
                <a:cs typeface="宋体" panose="02010600030101010101" pitchFamily="2" charset="-122"/>
                <a:sym typeface="+mn-ea"/>
              </a:rPr>
              <a:t>13．以下信息行为中，没有用到人工智能技术的是（    ）。</a:t>
            </a:r>
            <a:endParaRPr lang="zh-CN" sz="2000" b="0">
              <a:latin typeface="宋体" panose="02010600030101010101" pitchFamily="2" charset="-122"/>
              <a:cs typeface="宋体" panose="02010600030101010101" pitchFamily="2" charset="-122"/>
            </a:endParaRPr>
          </a:p>
          <a:p>
            <a:pPr marL="0" indent="0">
              <a:lnSpc>
                <a:spcPct val="110000"/>
              </a:lnSpc>
            </a:pPr>
            <a:r>
              <a:rPr lang="zh-CN" sz="2000" b="0">
                <a:latin typeface="宋体" panose="02010600030101010101" pitchFamily="2" charset="-122"/>
                <a:cs typeface="宋体" panose="02010600030101010101" pitchFamily="2" charset="-122"/>
                <a:sym typeface="+mn-ea"/>
              </a:rPr>
              <a:t>A．购物时通过支付宝刷脸支付</a:t>
            </a:r>
            <a:endParaRPr lang="zh-CN" sz="2000" b="0">
              <a:latin typeface="宋体" panose="02010600030101010101" pitchFamily="2" charset="-122"/>
              <a:cs typeface="宋体" panose="02010600030101010101" pitchFamily="2" charset="-122"/>
            </a:endParaRPr>
          </a:p>
          <a:p>
            <a:pPr marL="0" indent="0">
              <a:lnSpc>
                <a:spcPct val="110000"/>
              </a:lnSpc>
            </a:pPr>
            <a:r>
              <a:rPr lang="zh-CN" sz="2000" b="0">
                <a:latin typeface="宋体" panose="02010600030101010101" pitchFamily="2" charset="-122"/>
                <a:cs typeface="宋体" panose="02010600030101010101" pitchFamily="2" charset="-122"/>
                <a:sym typeface="+mn-ea"/>
              </a:rPr>
              <a:t>B．使用金山词霸翻译英语单词</a:t>
            </a:r>
            <a:endParaRPr lang="zh-CN" sz="2000" b="0">
              <a:latin typeface="宋体" panose="02010600030101010101" pitchFamily="2" charset="-122"/>
              <a:cs typeface="宋体" panose="02010600030101010101" pitchFamily="2" charset="-122"/>
            </a:endParaRPr>
          </a:p>
          <a:p>
            <a:pPr marL="0" indent="0">
              <a:lnSpc>
                <a:spcPct val="110000"/>
              </a:lnSpc>
            </a:pPr>
            <a:r>
              <a:rPr lang="zh-CN" sz="2000" b="0">
                <a:latin typeface="宋体" panose="02010600030101010101" pitchFamily="2" charset="-122"/>
                <a:cs typeface="宋体" panose="02010600030101010101" pitchFamily="2" charset="-122"/>
                <a:sym typeface="+mn-ea"/>
              </a:rPr>
              <a:t>C．使用电子表格软件制作图表分析学生成绩</a:t>
            </a:r>
            <a:endParaRPr lang="zh-CN" sz="2000" b="0">
              <a:latin typeface="宋体" panose="02010600030101010101" pitchFamily="2" charset="-122"/>
              <a:cs typeface="宋体" panose="02010600030101010101" pitchFamily="2" charset="-122"/>
            </a:endParaRPr>
          </a:p>
          <a:p>
            <a:pPr marL="0" indent="0">
              <a:lnSpc>
                <a:spcPct val="110000"/>
              </a:lnSpc>
            </a:pPr>
            <a:r>
              <a:rPr lang="zh-CN" sz="2000" b="0">
                <a:latin typeface="宋体" panose="02010600030101010101" pitchFamily="2" charset="-122"/>
                <a:cs typeface="宋体" panose="02010600030101010101" pitchFamily="2" charset="-122"/>
                <a:sym typeface="+mn-ea"/>
              </a:rPr>
              <a:t>D．使用“看图识字”手机App将图片识别成文字</a:t>
            </a:r>
            <a:endParaRPr lang="zh-CN" sz="2000" b="0">
              <a:latin typeface="宋体" panose="02010600030101010101" pitchFamily="2" charset="-122"/>
              <a:cs typeface="宋体" panose="02010600030101010101" pitchFamily="2" charset="-122"/>
            </a:endParaRPr>
          </a:p>
          <a:p>
            <a:pPr marL="0" indent="0">
              <a:lnSpc>
                <a:spcPct val="110000"/>
              </a:lnSpc>
            </a:pPr>
            <a:r>
              <a:rPr lang="en-US" sz="2000" b="0">
                <a:latin typeface="宋体" panose="02010600030101010101" pitchFamily="2" charset="-122"/>
                <a:cs typeface="宋体" panose="02010600030101010101" pitchFamily="2" charset="-122"/>
              </a:rPr>
              <a:t>14</a:t>
            </a:r>
            <a:r>
              <a:rPr lang="zh-CN" sz="2000" b="0">
                <a:latin typeface="宋体" panose="02010600030101010101" pitchFamily="2" charset="-122"/>
                <a:cs typeface="宋体" panose="02010600030101010101" pitchFamily="2" charset="-122"/>
              </a:rPr>
              <a:t>．之所以把人工智能纳入国家发展战略的新兴产业，是因为（</a:t>
            </a:r>
            <a:r>
              <a:rPr lang="en-US" sz="2000" b="0">
                <a:latin typeface="宋体" panose="02010600030101010101" pitchFamily="2" charset="-122"/>
                <a:cs typeface="宋体" panose="02010600030101010101" pitchFamily="2" charset="-122"/>
              </a:rPr>
              <a:t>    </a:t>
            </a:r>
            <a:r>
              <a:rPr lang="zh-CN" sz="2000" b="0">
                <a:latin typeface="宋体" panose="02010600030101010101" pitchFamily="2" charset="-122"/>
                <a:cs typeface="宋体" panose="02010600030101010101" pitchFamily="2" charset="-122"/>
              </a:rPr>
              <a:t>）。①人工智能可以促进生产力发展②人工智能可以提升人们的生活品质③人工智能可以加速制造业的发展④能够代替人类进行各种脑力劳动和体力劳动</a:t>
            </a:r>
            <a:r>
              <a:rPr lang="en-US" sz="2000" b="0">
                <a:latin typeface="宋体" panose="02010600030101010101" pitchFamily="2" charset="-122"/>
                <a:cs typeface="宋体" panose="02010600030101010101" pitchFamily="2" charset="-122"/>
              </a:rPr>
              <a:t>A</a:t>
            </a:r>
            <a:r>
              <a:rPr lang="zh-CN" sz="2000" b="0">
                <a:latin typeface="宋体" panose="02010600030101010101" pitchFamily="2" charset="-122"/>
                <a:cs typeface="宋体" panose="02010600030101010101" pitchFamily="2" charset="-122"/>
              </a:rPr>
              <a:t>．</a:t>
            </a:r>
            <a:r>
              <a:rPr lang="en-US" sz="2000" b="0">
                <a:latin typeface="宋体" panose="02010600030101010101" pitchFamily="2" charset="-122"/>
                <a:cs typeface="宋体" panose="02010600030101010101" pitchFamily="2" charset="-122"/>
              </a:rPr>
              <a:t>①②③         B</a:t>
            </a:r>
            <a:r>
              <a:rPr lang="zh-CN" sz="2000" b="0">
                <a:latin typeface="宋体" panose="02010600030101010101" pitchFamily="2" charset="-122"/>
                <a:cs typeface="宋体" panose="02010600030101010101" pitchFamily="2" charset="-122"/>
              </a:rPr>
              <a:t>．</a:t>
            </a:r>
            <a:r>
              <a:rPr lang="en-US" sz="2000" b="0">
                <a:latin typeface="宋体" panose="02010600030101010101" pitchFamily="2" charset="-122"/>
                <a:cs typeface="宋体" panose="02010600030101010101" pitchFamily="2" charset="-122"/>
              </a:rPr>
              <a:t>①③④         C</a:t>
            </a:r>
            <a:r>
              <a:rPr lang="zh-CN" sz="2000" b="0">
                <a:latin typeface="宋体" panose="02010600030101010101" pitchFamily="2" charset="-122"/>
                <a:cs typeface="宋体" panose="02010600030101010101" pitchFamily="2" charset="-122"/>
              </a:rPr>
              <a:t>．</a:t>
            </a:r>
            <a:r>
              <a:rPr lang="en-US" sz="2000" b="0">
                <a:latin typeface="宋体" panose="02010600030101010101" pitchFamily="2" charset="-122"/>
                <a:cs typeface="宋体" panose="02010600030101010101" pitchFamily="2" charset="-122"/>
              </a:rPr>
              <a:t>②③④        D</a:t>
            </a:r>
            <a:r>
              <a:rPr lang="zh-CN" sz="2000" b="0">
                <a:latin typeface="宋体" panose="02010600030101010101" pitchFamily="2" charset="-122"/>
                <a:cs typeface="宋体" panose="02010600030101010101" pitchFamily="2" charset="-122"/>
              </a:rPr>
              <a:t>．</a:t>
            </a:r>
            <a:r>
              <a:rPr lang="en-US" sz="2000" b="0">
                <a:latin typeface="宋体" panose="02010600030101010101" pitchFamily="2" charset="-122"/>
                <a:cs typeface="宋体" panose="02010600030101010101" pitchFamily="2" charset="-122"/>
              </a:rPr>
              <a:t>①②③④15</a:t>
            </a:r>
            <a:r>
              <a:rPr lang="zh-CN" sz="2000" b="0">
                <a:latin typeface="宋体" panose="02010600030101010101" pitchFamily="2" charset="-122"/>
                <a:cs typeface="宋体" panose="02010600030101010101" pitchFamily="2" charset="-122"/>
              </a:rPr>
              <a:t>．利用工人智能实现对农田的自动灌溉、除草、调温、播种和收割等，对应的应用属于（</a:t>
            </a:r>
            <a:r>
              <a:rPr lang="en-US" sz="2000" b="0">
                <a:latin typeface="宋体" panose="02010600030101010101" pitchFamily="2" charset="-122"/>
                <a:cs typeface="宋体" panose="02010600030101010101" pitchFamily="2" charset="-122"/>
              </a:rPr>
              <a:t>    </a:t>
            </a:r>
            <a:r>
              <a:rPr lang="zh-CN" sz="2000" b="0">
                <a:latin typeface="宋体" panose="02010600030101010101" pitchFamily="2" charset="-122"/>
                <a:cs typeface="宋体" panose="02010600030101010101" pitchFamily="2" charset="-122"/>
              </a:rPr>
              <a:t>）。</a:t>
            </a:r>
            <a:r>
              <a:rPr lang="en-US" sz="2000" b="0">
                <a:latin typeface="宋体" panose="02010600030101010101" pitchFamily="2" charset="-122"/>
                <a:cs typeface="宋体" panose="02010600030101010101" pitchFamily="2" charset="-122"/>
              </a:rPr>
              <a:t>A</a:t>
            </a:r>
            <a:r>
              <a:rPr lang="zh-CN" sz="2000" b="0">
                <a:latin typeface="宋体" panose="02010600030101010101" pitchFamily="2" charset="-122"/>
                <a:cs typeface="宋体" panose="02010600030101010101" pitchFamily="2" charset="-122"/>
              </a:rPr>
              <a:t>．传统农业</a:t>
            </a:r>
            <a:r>
              <a:rPr lang="en-US" sz="2000" b="0">
                <a:latin typeface="宋体" panose="02010600030101010101" pitchFamily="2" charset="-122"/>
                <a:cs typeface="宋体" panose="02010600030101010101" pitchFamily="2" charset="-122"/>
              </a:rPr>
              <a:t>       B</a:t>
            </a:r>
            <a:r>
              <a:rPr lang="zh-CN" sz="2000" b="0">
                <a:latin typeface="宋体" panose="02010600030101010101" pitchFamily="2" charset="-122"/>
                <a:cs typeface="宋体" panose="02010600030101010101" pitchFamily="2" charset="-122"/>
              </a:rPr>
              <a:t>．智慧农业</a:t>
            </a:r>
            <a:r>
              <a:rPr lang="en-US" sz="2000" b="0">
                <a:latin typeface="宋体" panose="02010600030101010101" pitchFamily="2" charset="-122"/>
                <a:cs typeface="宋体" panose="02010600030101010101" pitchFamily="2" charset="-122"/>
              </a:rPr>
              <a:t>       C</a:t>
            </a:r>
            <a:r>
              <a:rPr lang="zh-CN" sz="2000" b="0">
                <a:latin typeface="宋体" panose="02010600030101010101" pitchFamily="2" charset="-122"/>
                <a:cs typeface="宋体" panose="02010600030101010101" pitchFamily="2" charset="-122"/>
              </a:rPr>
              <a:t>．现代农业</a:t>
            </a:r>
            <a:r>
              <a:rPr lang="en-US" sz="2000" b="0">
                <a:latin typeface="宋体" panose="02010600030101010101" pitchFamily="2" charset="-122"/>
                <a:cs typeface="宋体" panose="02010600030101010101" pitchFamily="2" charset="-122"/>
              </a:rPr>
              <a:t>      D</a:t>
            </a:r>
            <a:r>
              <a:rPr lang="zh-CN" sz="2000" b="0">
                <a:latin typeface="宋体" panose="02010600030101010101" pitchFamily="2" charset="-122"/>
                <a:cs typeface="宋体" panose="02010600030101010101" pitchFamily="2" charset="-122"/>
              </a:rPr>
              <a:t>．绿色农业</a:t>
            </a:r>
            <a:r>
              <a:rPr lang="en-US" sz="2000" b="0">
                <a:latin typeface="宋体" panose="02010600030101010101" pitchFamily="2" charset="-122"/>
                <a:cs typeface="宋体" panose="02010600030101010101" pitchFamily="2" charset="-122"/>
              </a:rPr>
              <a:t>16</a:t>
            </a:r>
            <a:r>
              <a:rPr lang="zh-CN" sz="2000" b="0">
                <a:latin typeface="宋体" panose="02010600030101010101" pitchFamily="2" charset="-122"/>
                <a:cs typeface="宋体" panose="02010600030101010101" pitchFamily="2" charset="-122"/>
              </a:rPr>
              <a:t>．利用机器人进行快递分捡、装卸，对应的人工智能应用领域是（</a:t>
            </a:r>
            <a:r>
              <a:rPr lang="en-US" sz="2000" b="0">
                <a:latin typeface="宋体" panose="02010600030101010101" pitchFamily="2" charset="-122"/>
                <a:cs typeface="宋体" panose="02010600030101010101" pitchFamily="2" charset="-122"/>
              </a:rPr>
              <a:t>    </a:t>
            </a:r>
            <a:r>
              <a:rPr lang="zh-CN" sz="2000" b="0">
                <a:latin typeface="宋体" panose="02010600030101010101" pitchFamily="2" charset="-122"/>
                <a:cs typeface="宋体" panose="02010600030101010101" pitchFamily="2" charset="-122"/>
              </a:rPr>
              <a:t>）。</a:t>
            </a:r>
            <a:r>
              <a:rPr lang="en-US" sz="2000" b="0">
                <a:latin typeface="宋体" panose="02010600030101010101" pitchFamily="2" charset="-122"/>
                <a:cs typeface="宋体" panose="02010600030101010101" pitchFamily="2" charset="-122"/>
              </a:rPr>
              <a:t>A</a:t>
            </a:r>
            <a:r>
              <a:rPr lang="zh-CN" sz="2000" b="0">
                <a:latin typeface="宋体" panose="02010600030101010101" pitchFamily="2" charset="-122"/>
                <a:cs typeface="宋体" panose="02010600030101010101" pitchFamily="2" charset="-122"/>
              </a:rPr>
              <a:t>．智能物流</a:t>
            </a:r>
            <a:r>
              <a:rPr lang="en-US" sz="2000" b="0">
                <a:latin typeface="宋体" panose="02010600030101010101" pitchFamily="2" charset="-122"/>
                <a:cs typeface="宋体" panose="02010600030101010101" pitchFamily="2" charset="-122"/>
              </a:rPr>
              <a:t>       B</a:t>
            </a:r>
            <a:r>
              <a:rPr lang="zh-CN" sz="2000" b="0">
                <a:latin typeface="宋体" panose="02010600030101010101" pitchFamily="2" charset="-122"/>
                <a:cs typeface="宋体" panose="02010600030101010101" pitchFamily="2" charset="-122"/>
              </a:rPr>
              <a:t>．智能交通</a:t>
            </a:r>
            <a:r>
              <a:rPr lang="en-US" sz="2000" b="0">
                <a:latin typeface="宋体" panose="02010600030101010101" pitchFamily="2" charset="-122"/>
                <a:cs typeface="宋体" panose="02010600030101010101" pitchFamily="2" charset="-122"/>
              </a:rPr>
              <a:t>       C</a:t>
            </a:r>
            <a:r>
              <a:rPr lang="zh-CN" sz="2000" b="0">
                <a:latin typeface="宋体" panose="02010600030101010101" pitchFamily="2" charset="-122"/>
                <a:cs typeface="宋体" panose="02010600030101010101" pitchFamily="2" charset="-122"/>
              </a:rPr>
              <a:t>．智能制造</a:t>
            </a:r>
            <a:r>
              <a:rPr lang="en-US" sz="2000" b="0">
                <a:latin typeface="宋体" panose="02010600030101010101" pitchFamily="2" charset="-122"/>
                <a:cs typeface="宋体" panose="02010600030101010101" pitchFamily="2" charset="-122"/>
              </a:rPr>
              <a:t>      D</a:t>
            </a:r>
            <a:r>
              <a:rPr lang="zh-CN" sz="2000" b="0">
                <a:latin typeface="宋体" panose="02010600030101010101" pitchFamily="2" charset="-122"/>
                <a:cs typeface="宋体" panose="02010600030101010101" pitchFamily="2" charset="-122"/>
              </a:rPr>
              <a:t>．电子商务</a:t>
            </a:r>
            <a:endParaRPr lang="zh-CN" altLang="en-US" sz="200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698433" y="159385"/>
            <a:ext cx="5170805" cy="521970"/>
          </a:xfrm>
          <a:prstGeom prst="rect">
            <a:avLst/>
          </a:prstGeom>
        </p:spPr>
        <p:txBody>
          <a:bodyPr wrap="square">
            <a:spAutoFit/>
          </a:bodyPr>
          <a:p>
            <a:pPr>
              <a:defRPr/>
            </a:pPr>
            <a:r>
              <a:rPr lang="zh-CN" altLang="en-US" sz="2800" dirty="0">
                <a:solidFill>
                  <a:srgbClr val="FFFF00"/>
                </a:solidFill>
                <a:latin typeface="黑体" panose="02010609060101010101" charset="-122"/>
                <a:ea typeface="黑体" panose="02010609060101010101" charset="-122"/>
                <a:cs typeface="黑体" panose="02010609060101010101" charset="-122"/>
                <a:sym typeface="+mn-ea"/>
              </a:rPr>
              <a:t>课后练习</a:t>
            </a:r>
            <a:endParaRPr lang="zh-CN" altLang="en-US" sz="28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2" name="文本框 1"/>
          <p:cNvSpPr txBox="1"/>
          <p:nvPr/>
        </p:nvSpPr>
        <p:spPr>
          <a:xfrm>
            <a:off x="109220" y="1111885"/>
            <a:ext cx="9003030" cy="4892675"/>
          </a:xfrm>
          <a:prstGeom prst="rect">
            <a:avLst/>
          </a:prstGeom>
          <a:noFill/>
        </p:spPr>
        <p:txBody>
          <a:bodyPr wrap="square" rtlCol="0" anchor="t">
            <a:spAutoFit/>
          </a:bodyPr>
          <a:p>
            <a:pPr marL="0" indent="0" algn="l">
              <a:lnSpc>
                <a:spcPct val="130000"/>
              </a:lnSpc>
            </a:pPr>
            <a:r>
              <a:rPr lang="en-US" sz="2000" b="0">
                <a:latin typeface="宋体" panose="02010600030101010101" pitchFamily="2" charset="-122"/>
                <a:cs typeface="宋体" panose="02010600030101010101" pitchFamily="2" charset="-122"/>
                <a:sym typeface="+mn-ea"/>
              </a:rPr>
              <a:t>17</a:t>
            </a:r>
            <a:r>
              <a:rPr lang="zh-CN" sz="2000" b="0">
                <a:latin typeface="宋体" panose="02010600030101010101" pitchFamily="2" charset="-122"/>
                <a:cs typeface="宋体" panose="02010600030101010101" pitchFamily="2" charset="-122"/>
                <a:sym typeface="+mn-ea"/>
              </a:rPr>
              <a:t>．人工智能的目的是让机器能够（    ），以实现某些脑力劳动的机械化。</a:t>
            </a:r>
            <a:r>
              <a:rPr lang="en-US" sz="2000" b="0">
                <a:latin typeface="宋体" panose="02010600030101010101" pitchFamily="2" charset="-122"/>
                <a:cs typeface="宋体" panose="02010600030101010101" pitchFamily="2" charset="-122"/>
                <a:sym typeface="+mn-ea"/>
              </a:rPr>
              <a:t>A</a:t>
            </a:r>
            <a:r>
              <a:rPr lang="zh-CN" sz="2000" b="0">
                <a:latin typeface="宋体" panose="02010600030101010101" pitchFamily="2" charset="-122"/>
                <a:cs typeface="宋体" panose="02010600030101010101" pitchFamily="2" charset="-122"/>
                <a:sym typeface="+mn-ea"/>
              </a:rPr>
              <a:t>．象人一样具有情感</a:t>
            </a:r>
            <a:r>
              <a:rPr lang="en-US" sz="2000" b="0">
                <a:latin typeface="宋体" panose="02010600030101010101" pitchFamily="2" charset="-122"/>
                <a:cs typeface="宋体" panose="02010600030101010101" pitchFamily="2" charset="-122"/>
                <a:sym typeface="+mn-ea"/>
              </a:rPr>
              <a:t>      B</a:t>
            </a:r>
            <a:r>
              <a:rPr lang="zh-CN" sz="2000" b="0">
                <a:latin typeface="宋体" panose="02010600030101010101" pitchFamily="2" charset="-122"/>
                <a:cs typeface="宋体" panose="02010600030101010101" pitchFamily="2" charset="-122"/>
                <a:sym typeface="+mn-ea"/>
              </a:rPr>
              <a:t>．象人一样思考问题</a:t>
            </a:r>
            <a:r>
              <a:rPr lang="en-US" sz="2000" b="0">
                <a:latin typeface="宋体" panose="02010600030101010101" pitchFamily="2" charset="-122"/>
                <a:cs typeface="宋体" panose="02010600030101010101" pitchFamily="2" charset="-122"/>
                <a:sym typeface="+mn-ea"/>
              </a:rPr>
              <a:t>C</a:t>
            </a:r>
            <a:r>
              <a:rPr lang="zh-CN" sz="2000" b="0">
                <a:latin typeface="宋体" panose="02010600030101010101" pitchFamily="2" charset="-122"/>
                <a:cs typeface="宋体" panose="02010600030101010101" pitchFamily="2" charset="-122"/>
                <a:sym typeface="+mn-ea"/>
              </a:rPr>
              <a:t>．完全取代人类</a:t>
            </a:r>
            <a:r>
              <a:rPr lang="en-US" sz="2000" b="0">
                <a:latin typeface="宋体" panose="02010600030101010101" pitchFamily="2" charset="-122"/>
                <a:cs typeface="宋体" panose="02010600030101010101" pitchFamily="2" charset="-122"/>
                <a:sym typeface="+mn-ea"/>
              </a:rPr>
              <a:t>    	   D</a:t>
            </a:r>
            <a:r>
              <a:rPr lang="zh-CN" sz="2000" b="0">
                <a:latin typeface="宋体" panose="02010600030101010101" pitchFamily="2" charset="-122"/>
                <a:cs typeface="宋体" panose="02010600030101010101" pitchFamily="2" charset="-122"/>
                <a:sym typeface="+mn-ea"/>
              </a:rPr>
              <a:t>．模拟、延伸和扩展人类的智能</a:t>
            </a:r>
            <a:r>
              <a:rPr lang="en-US" sz="2000" b="0">
                <a:latin typeface="宋体" panose="02010600030101010101" pitchFamily="2" charset="-122"/>
                <a:cs typeface="宋体" panose="02010600030101010101" pitchFamily="2" charset="-122"/>
                <a:sym typeface="+mn-ea"/>
              </a:rPr>
              <a:t>18</a:t>
            </a:r>
            <a:r>
              <a:rPr lang="zh-CN" sz="2000" b="0">
                <a:latin typeface="宋体" panose="02010600030101010101" pitchFamily="2" charset="-122"/>
                <a:cs typeface="宋体" panose="02010600030101010101" pitchFamily="2" charset="-122"/>
                <a:sym typeface="+mn-ea"/>
              </a:rPr>
              <a:t>．以下不属于生物特征识别的是（</a:t>
            </a:r>
            <a:r>
              <a:rPr lang="en-US" sz="2000" b="0">
                <a:latin typeface="宋体" panose="02010600030101010101" pitchFamily="2" charset="-122"/>
                <a:cs typeface="宋体" panose="02010600030101010101" pitchFamily="2" charset="-122"/>
                <a:sym typeface="+mn-ea"/>
              </a:rPr>
              <a:t>    </a:t>
            </a:r>
            <a:r>
              <a:rPr lang="zh-CN" sz="2000" b="0">
                <a:latin typeface="宋体" panose="02010600030101010101" pitchFamily="2" charset="-122"/>
                <a:cs typeface="宋体" panose="02010600030101010101" pitchFamily="2" charset="-122"/>
                <a:sym typeface="+mn-ea"/>
              </a:rPr>
              <a:t>）。</a:t>
            </a:r>
            <a:endParaRPr lang="zh-CN" sz="2000" b="0">
              <a:latin typeface="宋体" panose="02010600030101010101" pitchFamily="2" charset="-122"/>
              <a:cs typeface="宋体" panose="02010600030101010101" pitchFamily="2" charset="-122"/>
              <a:sym typeface="+mn-ea"/>
            </a:endParaRPr>
          </a:p>
          <a:p>
            <a:pPr marL="0" indent="0" algn="l">
              <a:lnSpc>
                <a:spcPct val="130000"/>
              </a:lnSpc>
            </a:pPr>
            <a:r>
              <a:rPr lang="en-US" sz="2000" b="0">
                <a:latin typeface="宋体" panose="02010600030101010101" pitchFamily="2" charset="-122"/>
                <a:cs typeface="宋体" panose="02010600030101010101" pitchFamily="2" charset="-122"/>
                <a:sym typeface="+mn-ea"/>
              </a:rPr>
              <a:t>A</a:t>
            </a:r>
            <a:r>
              <a:rPr lang="zh-CN" sz="2000" b="0">
                <a:latin typeface="宋体" panose="02010600030101010101" pitchFamily="2" charset="-122"/>
                <a:cs typeface="宋体" panose="02010600030101010101" pitchFamily="2" charset="-122"/>
                <a:sym typeface="+mn-ea"/>
              </a:rPr>
              <a:t>．指纹识别</a:t>
            </a:r>
            <a:r>
              <a:rPr lang="en-US" sz="2000" b="0">
                <a:latin typeface="宋体" panose="02010600030101010101" pitchFamily="2" charset="-122"/>
                <a:cs typeface="宋体" panose="02010600030101010101" pitchFamily="2" charset="-122"/>
                <a:sym typeface="+mn-ea"/>
              </a:rPr>
              <a:t>       B</a:t>
            </a:r>
            <a:r>
              <a:rPr lang="zh-CN" sz="2000" b="0">
                <a:latin typeface="宋体" panose="02010600030101010101" pitchFamily="2" charset="-122"/>
                <a:cs typeface="宋体" panose="02010600030101010101" pitchFamily="2" charset="-122"/>
                <a:sym typeface="+mn-ea"/>
              </a:rPr>
              <a:t>．文字识别</a:t>
            </a:r>
            <a:r>
              <a:rPr lang="en-US" sz="2000" b="0">
                <a:latin typeface="宋体" panose="02010600030101010101" pitchFamily="2" charset="-122"/>
                <a:cs typeface="宋体" panose="02010600030101010101" pitchFamily="2" charset="-122"/>
                <a:sym typeface="+mn-ea"/>
              </a:rPr>
              <a:t>       C</a:t>
            </a:r>
            <a:r>
              <a:rPr lang="zh-CN" sz="2000" b="0">
                <a:latin typeface="宋体" panose="02010600030101010101" pitchFamily="2" charset="-122"/>
                <a:cs typeface="宋体" panose="02010600030101010101" pitchFamily="2" charset="-122"/>
                <a:sym typeface="+mn-ea"/>
              </a:rPr>
              <a:t>．签名识别</a:t>
            </a:r>
            <a:r>
              <a:rPr lang="en-US" sz="2000" b="0">
                <a:latin typeface="宋体" panose="02010600030101010101" pitchFamily="2" charset="-122"/>
                <a:cs typeface="宋体" panose="02010600030101010101" pitchFamily="2" charset="-122"/>
                <a:sym typeface="+mn-ea"/>
              </a:rPr>
              <a:t>      D</a:t>
            </a:r>
            <a:r>
              <a:rPr lang="zh-CN" sz="2000" b="0">
                <a:latin typeface="宋体" panose="02010600030101010101" pitchFamily="2" charset="-122"/>
                <a:cs typeface="宋体" panose="02010600030101010101" pitchFamily="2" charset="-122"/>
                <a:sym typeface="+mn-ea"/>
              </a:rPr>
              <a:t>．视网膜识别</a:t>
            </a:r>
            <a:endParaRPr lang="en-US" sz="2000" b="0">
              <a:latin typeface="宋体" panose="02010600030101010101" pitchFamily="2" charset="-122"/>
              <a:cs typeface="宋体" panose="02010600030101010101" pitchFamily="2" charset="-122"/>
              <a:sym typeface="+mn-ea"/>
            </a:endParaRPr>
          </a:p>
          <a:p>
            <a:pPr marL="0" indent="0" algn="l">
              <a:lnSpc>
                <a:spcPct val="130000"/>
              </a:lnSpc>
            </a:pPr>
            <a:r>
              <a:rPr lang="en-US" sz="2000" b="0">
                <a:latin typeface="宋体" panose="02010600030101010101" pitchFamily="2" charset="-122"/>
                <a:cs typeface="宋体" panose="02010600030101010101" pitchFamily="2" charset="-122"/>
                <a:sym typeface="+mn-ea"/>
              </a:rPr>
              <a:t>19</a:t>
            </a:r>
            <a:r>
              <a:rPr lang="zh-CN" sz="2000" b="0">
                <a:latin typeface="宋体" panose="02010600030101010101" pitchFamily="2" charset="-122"/>
                <a:cs typeface="宋体" panose="02010600030101010101" pitchFamily="2" charset="-122"/>
                <a:sym typeface="+mn-ea"/>
              </a:rPr>
              <a:t>．机器翻译对应的人工智能应用领域是（    ）。</a:t>
            </a:r>
            <a:r>
              <a:rPr lang="en-US" sz="2000" b="0">
                <a:latin typeface="宋体" panose="02010600030101010101" pitchFamily="2" charset="-122"/>
                <a:cs typeface="宋体" panose="02010600030101010101" pitchFamily="2" charset="-122"/>
                <a:sym typeface="+mn-ea"/>
              </a:rPr>
              <a:t>A</a:t>
            </a:r>
            <a:r>
              <a:rPr lang="zh-CN" sz="2000" b="0">
                <a:latin typeface="宋体" panose="02010600030101010101" pitchFamily="2" charset="-122"/>
                <a:cs typeface="宋体" panose="02010600030101010101" pitchFamily="2" charset="-122"/>
                <a:sym typeface="+mn-ea"/>
              </a:rPr>
              <a:t>．自然语言的理解        </a:t>
            </a:r>
            <a:r>
              <a:rPr lang="en-US" sz="2000" b="0">
                <a:latin typeface="宋体" panose="02010600030101010101" pitchFamily="2" charset="-122"/>
                <a:cs typeface="宋体" panose="02010600030101010101" pitchFamily="2" charset="-122"/>
                <a:sym typeface="+mn-ea"/>
              </a:rPr>
              <a:t>	B</a:t>
            </a:r>
            <a:r>
              <a:rPr lang="zh-CN" sz="2000" b="0">
                <a:latin typeface="宋体" panose="02010600030101010101" pitchFamily="2" charset="-122"/>
                <a:cs typeface="宋体" panose="02010600030101010101" pitchFamily="2" charset="-122"/>
                <a:sym typeface="+mn-ea"/>
              </a:rPr>
              <a:t>．机器学习</a:t>
            </a:r>
            <a:r>
              <a:rPr lang="en-US" sz="2000" b="0">
                <a:latin typeface="宋体" panose="02010600030101010101" pitchFamily="2" charset="-122"/>
                <a:cs typeface="宋体" panose="02010600030101010101" pitchFamily="2" charset="-122"/>
                <a:sym typeface="+mn-ea"/>
              </a:rPr>
              <a:t>C</a:t>
            </a:r>
            <a:r>
              <a:rPr lang="zh-CN" sz="2000" b="0">
                <a:latin typeface="宋体" panose="02010600030101010101" pitchFamily="2" charset="-122"/>
                <a:cs typeface="宋体" panose="02010600030101010101" pitchFamily="2" charset="-122"/>
                <a:sym typeface="+mn-ea"/>
              </a:rPr>
              <a:t>．专家系统     </a:t>
            </a:r>
            <a:r>
              <a:rPr lang="en-US" sz="2000" b="0">
                <a:latin typeface="宋体" panose="02010600030101010101" pitchFamily="2" charset="-122"/>
                <a:cs typeface="宋体" panose="02010600030101010101" pitchFamily="2" charset="-122"/>
                <a:sym typeface="+mn-ea"/>
              </a:rPr>
              <a:t>		D</a:t>
            </a:r>
            <a:r>
              <a:rPr lang="zh-CN" sz="2000" b="0">
                <a:latin typeface="宋体" panose="02010600030101010101" pitchFamily="2" charset="-122"/>
                <a:cs typeface="宋体" panose="02010600030101010101" pitchFamily="2" charset="-122"/>
                <a:sym typeface="+mn-ea"/>
              </a:rPr>
              <a:t>．模式识别</a:t>
            </a:r>
            <a:r>
              <a:rPr lang="en-US" sz="2000" b="0">
                <a:latin typeface="宋体" panose="02010600030101010101" pitchFamily="2" charset="-122"/>
                <a:cs typeface="宋体" panose="02010600030101010101" pitchFamily="2" charset="-122"/>
                <a:sym typeface="+mn-ea"/>
              </a:rPr>
              <a:t>20</a:t>
            </a:r>
            <a:r>
              <a:rPr lang="zh-CN" sz="2000" b="0">
                <a:latin typeface="宋体" panose="02010600030101010101" pitchFamily="2" charset="-122"/>
                <a:cs typeface="宋体" panose="02010600030101010101" pitchFamily="2" charset="-122"/>
                <a:sym typeface="+mn-ea"/>
              </a:rPr>
              <a:t>．在使用人工智能时，可能会产生的负面影响有（</a:t>
            </a:r>
            <a:r>
              <a:rPr lang="en-US" sz="2000" b="0">
                <a:latin typeface="宋体" panose="02010600030101010101" pitchFamily="2" charset="-122"/>
                <a:cs typeface="宋体" panose="02010600030101010101" pitchFamily="2" charset="-122"/>
                <a:sym typeface="+mn-ea"/>
              </a:rPr>
              <a:t>    </a:t>
            </a:r>
            <a:r>
              <a:rPr lang="zh-CN" sz="2000" b="0">
                <a:latin typeface="宋体" panose="02010600030101010101" pitchFamily="2" charset="-122"/>
                <a:cs typeface="宋体" panose="02010600030101010101" pitchFamily="2" charset="-122"/>
                <a:sym typeface="+mn-ea"/>
              </a:rPr>
              <a:t>）。①侵犯个人稳私        ②冲击法律    </a:t>
            </a:r>
            <a:endParaRPr lang="zh-CN" sz="2000" b="0">
              <a:latin typeface="宋体" panose="02010600030101010101" pitchFamily="2" charset="-122"/>
              <a:cs typeface="宋体" panose="02010600030101010101" pitchFamily="2" charset="-122"/>
              <a:sym typeface="+mn-ea"/>
            </a:endParaRPr>
          </a:p>
          <a:p>
            <a:pPr marL="0" indent="0" algn="l">
              <a:lnSpc>
                <a:spcPct val="130000"/>
              </a:lnSpc>
            </a:pPr>
            <a:r>
              <a:rPr lang="zh-CN" sz="2000" b="0">
                <a:latin typeface="宋体" panose="02010600030101010101" pitchFamily="2" charset="-122"/>
                <a:cs typeface="宋体" panose="02010600030101010101" pitchFamily="2" charset="-122"/>
                <a:sym typeface="+mn-ea"/>
              </a:rPr>
              <a:t>③改变人类生活方式    </a:t>
            </a:r>
            <a:r>
              <a:rPr lang="en-US" sz="2000" b="0">
                <a:latin typeface="宋体" panose="02010600030101010101" pitchFamily="2" charset="-122"/>
                <a:cs typeface="宋体" panose="02010600030101010101" pitchFamily="2" charset="-122"/>
                <a:sym typeface="+mn-ea"/>
              </a:rPr>
              <a:t>④</a:t>
            </a:r>
            <a:r>
              <a:rPr lang="zh-CN" sz="2000" b="0">
                <a:latin typeface="宋体" panose="02010600030101010101" pitchFamily="2" charset="-122"/>
                <a:cs typeface="宋体" panose="02010600030101010101" pitchFamily="2" charset="-122"/>
                <a:sym typeface="+mn-ea"/>
              </a:rPr>
              <a:t>违背社会伦理</a:t>
            </a:r>
            <a:r>
              <a:rPr lang="en-US" sz="2000" b="0">
                <a:latin typeface="宋体" panose="02010600030101010101" pitchFamily="2" charset="-122"/>
                <a:cs typeface="宋体" panose="02010600030101010101" pitchFamily="2" charset="-122"/>
                <a:sym typeface="+mn-ea"/>
              </a:rPr>
              <a:t>     A</a:t>
            </a:r>
            <a:r>
              <a:rPr lang="zh-CN" sz="2000" b="0">
                <a:latin typeface="宋体" panose="02010600030101010101" pitchFamily="2" charset="-122"/>
                <a:cs typeface="宋体" panose="02010600030101010101" pitchFamily="2" charset="-122"/>
                <a:sym typeface="+mn-ea"/>
              </a:rPr>
              <a:t>．</a:t>
            </a:r>
            <a:r>
              <a:rPr lang="en-US" sz="2000" b="0">
                <a:latin typeface="宋体" panose="02010600030101010101" pitchFamily="2" charset="-122"/>
                <a:cs typeface="宋体" panose="02010600030101010101" pitchFamily="2" charset="-122"/>
                <a:sym typeface="+mn-ea"/>
              </a:rPr>
              <a:t>①②④         B</a:t>
            </a:r>
            <a:r>
              <a:rPr lang="zh-CN" sz="2000" b="0">
                <a:latin typeface="宋体" panose="02010600030101010101" pitchFamily="2" charset="-122"/>
                <a:cs typeface="宋体" panose="02010600030101010101" pitchFamily="2" charset="-122"/>
                <a:sym typeface="+mn-ea"/>
              </a:rPr>
              <a:t>．</a:t>
            </a:r>
            <a:r>
              <a:rPr lang="en-US" sz="2000" b="0">
                <a:latin typeface="宋体" panose="02010600030101010101" pitchFamily="2" charset="-122"/>
                <a:cs typeface="宋体" panose="02010600030101010101" pitchFamily="2" charset="-122"/>
                <a:sym typeface="+mn-ea"/>
              </a:rPr>
              <a:t>②③④          C</a:t>
            </a:r>
            <a:r>
              <a:rPr lang="zh-CN" sz="2000" b="0">
                <a:latin typeface="宋体" panose="02010600030101010101" pitchFamily="2" charset="-122"/>
                <a:cs typeface="宋体" panose="02010600030101010101" pitchFamily="2" charset="-122"/>
                <a:sym typeface="+mn-ea"/>
              </a:rPr>
              <a:t>．</a:t>
            </a:r>
            <a:r>
              <a:rPr lang="en-US" sz="2000" b="0">
                <a:latin typeface="宋体" panose="02010600030101010101" pitchFamily="2" charset="-122"/>
                <a:cs typeface="宋体" panose="02010600030101010101" pitchFamily="2" charset="-122"/>
                <a:sym typeface="+mn-ea"/>
              </a:rPr>
              <a:t>①②③        D</a:t>
            </a:r>
            <a:r>
              <a:rPr lang="zh-CN" sz="2000" b="0">
                <a:latin typeface="宋体" panose="02010600030101010101" pitchFamily="2" charset="-122"/>
                <a:cs typeface="宋体" panose="02010600030101010101" pitchFamily="2" charset="-122"/>
                <a:sym typeface="+mn-ea"/>
              </a:rPr>
              <a:t>．</a:t>
            </a:r>
            <a:r>
              <a:rPr lang="en-US" sz="2000" b="0">
                <a:latin typeface="宋体" panose="02010600030101010101" pitchFamily="2" charset="-122"/>
                <a:cs typeface="宋体" panose="02010600030101010101" pitchFamily="2" charset="-122"/>
                <a:sym typeface="+mn-ea"/>
              </a:rPr>
              <a:t>①②③④</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538917" y="1819796"/>
          <a:ext cx="8136900" cy="2806967"/>
        </p:xfrm>
        <a:graphic>
          <a:graphicData uri="http://schemas.openxmlformats.org/drawingml/2006/table">
            <a:tbl>
              <a:tblPr firstRow="1" bandRow="1">
                <a:tableStyleId>{21E4AEA4-8DFA-4A89-87EB-49C32662AFE0}</a:tableStyleId>
              </a:tblPr>
              <a:tblGrid>
                <a:gridCol w="813690"/>
                <a:gridCol w="813690"/>
                <a:gridCol w="813690"/>
                <a:gridCol w="813690"/>
                <a:gridCol w="813690"/>
                <a:gridCol w="813690"/>
                <a:gridCol w="813690"/>
                <a:gridCol w="813690"/>
                <a:gridCol w="813690"/>
                <a:gridCol w="813690"/>
              </a:tblGrid>
              <a:tr h="859790">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r>
              <a:tr h="514107">
                <a:tc>
                  <a:txBody>
                    <a:bodyPr/>
                    <a:lstStyle/>
                    <a:p>
                      <a:pPr algn="ctr"/>
                      <a:r>
                        <a:rPr lang="en-US" altLang="zh-CN" sz="2000" dirty="0" smtClean="0"/>
                        <a:t>1</a:t>
                      </a:r>
                      <a:endParaRPr lang="zh-CN" altLang="en-US" sz="2000" dirty="0"/>
                    </a:p>
                  </a:txBody>
                  <a:tcPr anchor="ctr"/>
                </a:tc>
                <a:tc>
                  <a:txBody>
                    <a:bodyPr/>
                    <a:lstStyle/>
                    <a:p>
                      <a:pPr algn="ctr"/>
                      <a:r>
                        <a:rPr lang="en-US" sz="2000" dirty="0" smtClean="0"/>
                        <a:t>A</a:t>
                      </a:r>
                      <a:endParaRPr lang="en-US" sz="2000" dirty="0"/>
                    </a:p>
                  </a:txBody>
                  <a:tcPr anchor="ctr"/>
                </a:tc>
                <a:tc>
                  <a:txBody>
                    <a:bodyPr/>
                    <a:lstStyle/>
                    <a:p>
                      <a:pPr algn="ctr"/>
                      <a:r>
                        <a:rPr lang="en-US" altLang="zh-CN" sz="2000" dirty="0" smtClean="0"/>
                        <a:t>2</a:t>
                      </a:r>
                      <a:endParaRPr lang="zh-CN" altLang="en-US" sz="2000" dirty="0"/>
                    </a:p>
                  </a:txBody>
                  <a:tcPr anchor="ctr"/>
                </a:tc>
                <a:tc>
                  <a:txBody>
                    <a:bodyPr/>
                    <a:lstStyle/>
                    <a:p>
                      <a:pPr algn="ctr"/>
                      <a:r>
                        <a:rPr lang="en-US" sz="2000" dirty="0" smtClean="0"/>
                        <a:t>B</a:t>
                      </a:r>
                      <a:endParaRPr lang="en-US" sz="2000" dirty="0"/>
                    </a:p>
                  </a:txBody>
                  <a:tcPr anchor="ctr"/>
                </a:tc>
                <a:tc>
                  <a:txBody>
                    <a:bodyPr/>
                    <a:lstStyle/>
                    <a:p>
                      <a:pPr algn="ctr"/>
                      <a:r>
                        <a:rPr lang="en-US" altLang="zh-CN" sz="2000" dirty="0" smtClean="0"/>
                        <a:t>3</a:t>
                      </a:r>
                      <a:endParaRPr lang="zh-CN" altLang="en-US" sz="2000" dirty="0"/>
                    </a:p>
                  </a:txBody>
                  <a:tcPr anchor="ctr"/>
                </a:tc>
                <a:tc>
                  <a:txBody>
                    <a:bodyPr/>
                    <a:lstStyle/>
                    <a:p>
                      <a:pPr algn="ctr"/>
                      <a:r>
                        <a:rPr lang="en-US" sz="2000" dirty="0" smtClean="0"/>
                        <a:t>C</a:t>
                      </a:r>
                      <a:endParaRPr lang="en-US" sz="2000" dirty="0"/>
                    </a:p>
                  </a:txBody>
                  <a:tcPr anchor="ctr"/>
                </a:tc>
                <a:tc>
                  <a:txBody>
                    <a:bodyPr/>
                    <a:lstStyle/>
                    <a:p>
                      <a:pPr algn="ctr"/>
                      <a:r>
                        <a:rPr lang="en-US" altLang="zh-CN" sz="2000" dirty="0" smtClean="0"/>
                        <a:t>4</a:t>
                      </a:r>
                      <a:endParaRPr lang="zh-CN" altLang="en-US" sz="2000" dirty="0"/>
                    </a:p>
                  </a:txBody>
                  <a:tcPr anchor="ctr"/>
                </a:tc>
                <a:tc>
                  <a:txBody>
                    <a:bodyPr/>
                    <a:lstStyle/>
                    <a:p>
                      <a:pPr algn="ctr"/>
                      <a:r>
                        <a:rPr lang="en-US" altLang="zh-CN" sz="2000" dirty="0" smtClean="0"/>
                        <a:t>B</a:t>
                      </a:r>
                      <a:endParaRPr lang="zh-CN" altLang="en-US" sz="2000" dirty="0"/>
                    </a:p>
                  </a:txBody>
                  <a:tcPr anchor="ctr"/>
                </a:tc>
                <a:tc>
                  <a:txBody>
                    <a:bodyPr/>
                    <a:lstStyle/>
                    <a:p>
                      <a:pPr algn="ctr"/>
                      <a:r>
                        <a:rPr lang="en-US" altLang="zh-CN" sz="2000" dirty="0" smtClean="0"/>
                        <a:t>5</a:t>
                      </a:r>
                      <a:endParaRPr lang="zh-CN" altLang="en-US" sz="2000" dirty="0"/>
                    </a:p>
                  </a:txBody>
                  <a:tcPr anchor="ctr"/>
                </a:tc>
                <a:tc>
                  <a:txBody>
                    <a:bodyPr/>
                    <a:lstStyle/>
                    <a:p>
                      <a:pPr algn="ctr"/>
                      <a:r>
                        <a:rPr lang="en-US" altLang="zh-CN" sz="2000" dirty="0" smtClean="0"/>
                        <a:t>D</a:t>
                      </a:r>
                      <a:endParaRPr lang="zh-CN" altLang="en-US" sz="2000" dirty="0"/>
                    </a:p>
                  </a:txBody>
                  <a:tcPr anchor="ctr"/>
                </a:tc>
              </a:tr>
              <a:tr h="477690">
                <a:tc>
                  <a:txBody>
                    <a:bodyPr/>
                    <a:lstStyle/>
                    <a:p>
                      <a:pPr algn="ctr"/>
                      <a:r>
                        <a:rPr lang="en-US" altLang="zh-CN" sz="2000" dirty="0" smtClean="0"/>
                        <a:t>6</a:t>
                      </a:r>
                      <a:endParaRPr lang="zh-CN" altLang="en-US" sz="2000" dirty="0"/>
                    </a:p>
                  </a:txBody>
                  <a:tcPr anchor="ctr"/>
                </a:tc>
                <a:tc>
                  <a:txBody>
                    <a:bodyPr/>
                    <a:lstStyle/>
                    <a:p>
                      <a:pPr algn="ctr"/>
                      <a:r>
                        <a:rPr lang="en-US" sz="2000" dirty="0" smtClean="0"/>
                        <a:t>C</a:t>
                      </a:r>
                      <a:endParaRPr lang="en-US" sz="2000" dirty="0"/>
                    </a:p>
                  </a:txBody>
                  <a:tcPr anchor="ctr"/>
                </a:tc>
                <a:tc>
                  <a:txBody>
                    <a:bodyPr/>
                    <a:lstStyle/>
                    <a:p>
                      <a:pPr algn="ctr"/>
                      <a:r>
                        <a:rPr lang="en-US" altLang="zh-CN" sz="2000" dirty="0" smtClean="0"/>
                        <a:t>7</a:t>
                      </a:r>
                      <a:endParaRPr lang="zh-CN" altLang="en-US" sz="2000" dirty="0"/>
                    </a:p>
                  </a:txBody>
                  <a:tcPr anchor="ctr"/>
                </a:tc>
                <a:tc>
                  <a:txBody>
                    <a:bodyPr/>
                    <a:lstStyle/>
                    <a:p>
                      <a:pPr algn="ctr"/>
                      <a:r>
                        <a:rPr lang="en-US" altLang="zh-CN" sz="2000" dirty="0" smtClean="0"/>
                        <a:t>C</a:t>
                      </a:r>
                      <a:endParaRPr lang="zh-CN" altLang="en-US" sz="2000" dirty="0"/>
                    </a:p>
                  </a:txBody>
                  <a:tcPr anchor="ctr"/>
                </a:tc>
                <a:tc>
                  <a:txBody>
                    <a:bodyPr/>
                    <a:lstStyle/>
                    <a:p>
                      <a:pPr algn="ctr"/>
                      <a:r>
                        <a:rPr lang="en-US" altLang="zh-CN" sz="2000" dirty="0" smtClean="0"/>
                        <a:t>8</a:t>
                      </a:r>
                      <a:endParaRPr lang="zh-CN" altLang="en-US" sz="2000" dirty="0"/>
                    </a:p>
                  </a:txBody>
                  <a:tcPr anchor="ctr"/>
                </a:tc>
                <a:tc>
                  <a:txBody>
                    <a:bodyPr/>
                    <a:lstStyle/>
                    <a:p>
                      <a:pPr algn="ctr"/>
                      <a:r>
                        <a:rPr lang="en-US" altLang="zh-CN" sz="2000" dirty="0" smtClean="0"/>
                        <a:t>B</a:t>
                      </a:r>
                      <a:endParaRPr lang="zh-CN" altLang="en-US" sz="2000" dirty="0"/>
                    </a:p>
                  </a:txBody>
                  <a:tcPr anchor="ctr"/>
                </a:tc>
                <a:tc>
                  <a:txBody>
                    <a:bodyPr/>
                    <a:lstStyle/>
                    <a:p>
                      <a:pPr algn="ctr"/>
                      <a:r>
                        <a:rPr lang="en-US" altLang="zh-CN" sz="2000" dirty="0" smtClean="0"/>
                        <a:t>9</a:t>
                      </a:r>
                      <a:endParaRPr lang="zh-CN" altLang="en-US" sz="2000" dirty="0"/>
                    </a:p>
                  </a:txBody>
                  <a:tcPr anchor="ctr"/>
                </a:tc>
                <a:tc>
                  <a:txBody>
                    <a:bodyPr/>
                    <a:lstStyle/>
                    <a:p>
                      <a:pPr algn="ctr"/>
                      <a:r>
                        <a:rPr lang="en-US" altLang="zh-CN" sz="2000" dirty="0" smtClean="0"/>
                        <a:t>A</a:t>
                      </a:r>
                      <a:endParaRPr lang="zh-CN" altLang="en-US" sz="2000" dirty="0"/>
                    </a:p>
                  </a:txBody>
                  <a:tcPr anchor="ctr"/>
                </a:tc>
                <a:tc>
                  <a:txBody>
                    <a:bodyPr/>
                    <a:lstStyle/>
                    <a:p>
                      <a:pPr algn="ctr"/>
                      <a:r>
                        <a:rPr lang="en-US" altLang="zh-CN" sz="2000" dirty="0" smtClean="0"/>
                        <a:t>10</a:t>
                      </a:r>
                      <a:endParaRPr lang="zh-CN" altLang="en-US" sz="2000" dirty="0"/>
                    </a:p>
                  </a:txBody>
                  <a:tcPr anchor="ctr"/>
                </a:tc>
                <a:tc>
                  <a:txBody>
                    <a:bodyPr/>
                    <a:lstStyle/>
                    <a:p>
                      <a:pPr algn="ctr"/>
                      <a:r>
                        <a:rPr lang="en-US" altLang="zh-CN" sz="2000" dirty="0" smtClean="0"/>
                        <a:t>B</a:t>
                      </a:r>
                      <a:endParaRPr lang="zh-CN" altLang="en-US" sz="2000" dirty="0"/>
                    </a:p>
                  </a:txBody>
                  <a:tcPr anchor="ctr"/>
                </a:tc>
              </a:tr>
              <a:tr h="477690">
                <a:tc>
                  <a:txBody>
                    <a:bodyPr/>
                    <a:p>
                      <a:pPr algn="ctr">
                        <a:buNone/>
                      </a:pPr>
                      <a:r>
                        <a:rPr lang="en-US" altLang="zh-CN" sz="2000" dirty="0"/>
                        <a:t>11</a:t>
                      </a:r>
                      <a:endParaRPr lang="en-US" altLang="zh-CN" sz="2000" dirty="0"/>
                    </a:p>
                  </a:txBody>
                  <a:tcPr anchor="ctr"/>
                </a:tc>
                <a:tc>
                  <a:txBody>
                    <a:bodyPr/>
                    <a:p>
                      <a:pPr algn="ctr">
                        <a:buNone/>
                      </a:pPr>
                      <a:r>
                        <a:rPr lang="en-US" altLang="en-US" sz="2000" dirty="0"/>
                        <a:t>D</a:t>
                      </a:r>
                      <a:endParaRPr lang="en-US" altLang="en-US" sz="2000" dirty="0"/>
                    </a:p>
                  </a:txBody>
                  <a:tcPr anchor="ctr"/>
                </a:tc>
                <a:tc>
                  <a:txBody>
                    <a:bodyPr/>
                    <a:p>
                      <a:pPr algn="ctr">
                        <a:buNone/>
                      </a:pPr>
                      <a:r>
                        <a:rPr lang="en-US" altLang="zh-CN" sz="2000" dirty="0"/>
                        <a:t>12</a:t>
                      </a:r>
                      <a:endParaRPr lang="en-US" altLang="zh-CN" sz="2000" dirty="0"/>
                    </a:p>
                  </a:txBody>
                  <a:tcPr anchor="ctr"/>
                </a:tc>
                <a:tc>
                  <a:txBody>
                    <a:bodyPr/>
                    <a:p>
                      <a:pPr algn="ctr">
                        <a:buNone/>
                      </a:pPr>
                      <a:r>
                        <a:rPr lang="en-US" altLang="zh-CN" sz="2000" dirty="0"/>
                        <a:t>C</a:t>
                      </a:r>
                      <a:endParaRPr lang="en-US" altLang="zh-CN" sz="2000" dirty="0"/>
                    </a:p>
                  </a:txBody>
                  <a:tcPr anchor="ctr"/>
                </a:tc>
                <a:tc>
                  <a:txBody>
                    <a:bodyPr/>
                    <a:p>
                      <a:pPr algn="ctr">
                        <a:buNone/>
                      </a:pPr>
                      <a:r>
                        <a:rPr lang="en-US" altLang="zh-CN" sz="2000" dirty="0"/>
                        <a:t>13</a:t>
                      </a:r>
                      <a:endParaRPr lang="en-US" altLang="zh-CN" sz="2000" dirty="0"/>
                    </a:p>
                  </a:txBody>
                  <a:tcPr anchor="ctr"/>
                </a:tc>
                <a:tc>
                  <a:txBody>
                    <a:bodyPr/>
                    <a:p>
                      <a:pPr algn="ctr">
                        <a:buNone/>
                      </a:pPr>
                      <a:r>
                        <a:rPr lang="en-US" altLang="zh-CN" sz="2000" dirty="0"/>
                        <a:t>C</a:t>
                      </a:r>
                      <a:endParaRPr lang="en-US" altLang="zh-CN" sz="2000" dirty="0"/>
                    </a:p>
                  </a:txBody>
                  <a:tcPr anchor="ctr"/>
                </a:tc>
                <a:tc>
                  <a:txBody>
                    <a:bodyPr/>
                    <a:p>
                      <a:pPr algn="ctr">
                        <a:buNone/>
                      </a:pPr>
                      <a:r>
                        <a:rPr lang="en-US" altLang="zh-CN" sz="2000" dirty="0"/>
                        <a:t>14</a:t>
                      </a:r>
                      <a:endParaRPr lang="en-US" altLang="zh-CN" sz="2000" dirty="0"/>
                    </a:p>
                  </a:txBody>
                  <a:tcPr anchor="ctr"/>
                </a:tc>
                <a:tc>
                  <a:txBody>
                    <a:bodyPr/>
                    <a:p>
                      <a:pPr algn="ctr">
                        <a:buNone/>
                      </a:pPr>
                      <a:r>
                        <a:rPr lang="en-US" altLang="zh-CN" sz="2000" dirty="0"/>
                        <a:t>D</a:t>
                      </a:r>
                      <a:endParaRPr lang="en-US" altLang="zh-CN" sz="2000" dirty="0"/>
                    </a:p>
                  </a:txBody>
                  <a:tcPr anchor="ctr"/>
                </a:tc>
                <a:tc>
                  <a:txBody>
                    <a:bodyPr/>
                    <a:p>
                      <a:pPr algn="ctr">
                        <a:buNone/>
                      </a:pPr>
                      <a:r>
                        <a:rPr lang="en-US" altLang="zh-CN" sz="2000" dirty="0"/>
                        <a:t>15</a:t>
                      </a:r>
                      <a:endParaRPr lang="en-US" altLang="zh-CN" sz="2000" dirty="0"/>
                    </a:p>
                  </a:txBody>
                  <a:tcPr anchor="ctr"/>
                </a:tc>
                <a:tc>
                  <a:txBody>
                    <a:bodyPr/>
                    <a:p>
                      <a:pPr algn="ctr">
                        <a:buNone/>
                      </a:pPr>
                      <a:r>
                        <a:rPr lang="en-US" altLang="zh-CN" sz="2000" dirty="0"/>
                        <a:t>B</a:t>
                      </a:r>
                      <a:endParaRPr lang="en-US" altLang="zh-CN" sz="2000" dirty="0"/>
                    </a:p>
                  </a:txBody>
                  <a:tcPr anchor="ctr"/>
                </a:tc>
              </a:tr>
              <a:tr h="477690">
                <a:tc>
                  <a:txBody>
                    <a:bodyPr/>
                    <a:p>
                      <a:pPr algn="ctr">
                        <a:buNone/>
                      </a:pPr>
                      <a:r>
                        <a:rPr lang="en-US" altLang="zh-CN" sz="2000" dirty="0"/>
                        <a:t>16</a:t>
                      </a:r>
                      <a:endParaRPr lang="en-US" altLang="zh-CN" sz="2000" dirty="0"/>
                    </a:p>
                  </a:txBody>
                  <a:tcPr anchor="ctr"/>
                </a:tc>
                <a:tc>
                  <a:txBody>
                    <a:bodyPr/>
                    <a:p>
                      <a:pPr algn="ctr">
                        <a:buNone/>
                      </a:pPr>
                      <a:r>
                        <a:rPr lang="en-US" altLang="en-US" sz="2000" dirty="0"/>
                        <a:t>A</a:t>
                      </a:r>
                      <a:endParaRPr lang="en-US" altLang="en-US" sz="2000" dirty="0"/>
                    </a:p>
                  </a:txBody>
                  <a:tcPr anchor="ctr"/>
                </a:tc>
                <a:tc>
                  <a:txBody>
                    <a:bodyPr/>
                    <a:p>
                      <a:pPr algn="ctr">
                        <a:buNone/>
                      </a:pPr>
                      <a:r>
                        <a:rPr lang="en-US" altLang="zh-CN" sz="2000" dirty="0"/>
                        <a:t>17</a:t>
                      </a:r>
                      <a:endParaRPr lang="en-US" altLang="zh-CN" sz="2000" dirty="0"/>
                    </a:p>
                  </a:txBody>
                  <a:tcPr anchor="ctr"/>
                </a:tc>
                <a:tc>
                  <a:txBody>
                    <a:bodyPr/>
                    <a:p>
                      <a:pPr algn="ctr">
                        <a:buNone/>
                      </a:pPr>
                      <a:r>
                        <a:rPr lang="en-US" altLang="zh-CN" sz="2000" dirty="0"/>
                        <a:t>D</a:t>
                      </a:r>
                      <a:endParaRPr lang="en-US" altLang="zh-CN" sz="2000" dirty="0"/>
                    </a:p>
                  </a:txBody>
                  <a:tcPr anchor="ctr"/>
                </a:tc>
                <a:tc>
                  <a:txBody>
                    <a:bodyPr/>
                    <a:p>
                      <a:pPr algn="ctr">
                        <a:buNone/>
                      </a:pPr>
                      <a:r>
                        <a:rPr lang="en-US" altLang="zh-CN" sz="2000" dirty="0"/>
                        <a:t>18</a:t>
                      </a:r>
                      <a:endParaRPr lang="en-US" altLang="zh-CN" sz="2000" dirty="0"/>
                    </a:p>
                  </a:txBody>
                  <a:tcPr anchor="ctr"/>
                </a:tc>
                <a:tc>
                  <a:txBody>
                    <a:bodyPr/>
                    <a:p>
                      <a:pPr algn="ctr">
                        <a:buNone/>
                      </a:pPr>
                      <a:r>
                        <a:rPr lang="en-US" altLang="zh-CN" sz="2000" dirty="0"/>
                        <a:t>B</a:t>
                      </a:r>
                      <a:endParaRPr lang="en-US" altLang="zh-CN" sz="2000" dirty="0"/>
                    </a:p>
                  </a:txBody>
                  <a:tcPr anchor="ctr"/>
                </a:tc>
                <a:tc>
                  <a:txBody>
                    <a:bodyPr/>
                    <a:p>
                      <a:pPr algn="ctr">
                        <a:buNone/>
                      </a:pPr>
                      <a:r>
                        <a:rPr lang="en-US" altLang="zh-CN" sz="2000" dirty="0"/>
                        <a:t>19</a:t>
                      </a:r>
                      <a:endParaRPr lang="en-US" altLang="zh-CN" sz="2000" dirty="0"/>
                    </a:p>
                  </a:txBody>
                  <a:tcPr anchor="ctr"/>
                </a:tc>
                <a:tc>
                  <a:txBody>
                    <a:bodyPr/>
                    <a:p>
                      <a:pPr algn="ctr">
                        <a:buNone/>
                      </a:pPr>
                      <a:r>
                        <a:rPr lang="en-US" altLang="zh-CN" sz="2000" dirty="0"/>
                        <a:t>A</a:t>
                      </a:r>
                      <a:endParaRPr lang="en-US" altLang="zh-CN" sz="2000" dirty="0"/>
                    </a:p>
                  </a:txBody>
                  <a:tcPr anchor="ctr"/>
                </a:tc>
                <a:tc>
                  <a:txBody>
                    <a:bodyPr/>
                    <a:p>
                      <a:pPr algn="ctr">
                        <a:buNone/>
                      </a:pPr>
                      <a:r>
                        <a:rPr lang="en-US" altLang="zh-CN" sz="2000" dirty="0"/>
                        <a:t>20</a:t>
                      </a:r>
                      <a:endParaRPr lang="en-US" altLang="zh-CN" sz="2000" dirty="0"/>
                    </a:p>
                  </a:txBody>
                  <a:tcPr anchor="ctr"/>
                </a:tc>
                <a:tc>
                  <a:txBody>
                    <a:bodyPr/>
                    <a:p>
                      <a:pPr algn="ctr">
                        <a:buNone/>
                      </a:pPr>
                      <a:r>
                        <a:rPr lang="en-US" altLang="zh-CN" sz="2000" dirty="0"/>
                        <a:t>A</a:t>
                      </a:r>
                      <a:endParaRPr lang="en-US" altLang="zh-CN" sz="2000" dirty="0"/>
                    </a:p>
                  </a:txBody>
                  <a:tcPr anchor="ctr"/>
                </a:tc>
              </a:tr>
            </a:tbl>
          </a:graphicData>
        </a:graphic>
      </p:graphicFrame>
      <p:grpSp>
        <p:nvGrpSpPr>
          <p:cNvPr id="3079" name="组合 4"/>
          <p:cNvGrpSpPr/>
          <p:nvPr/>
        </p:nvGrpSpPr>
        <p:grpSpPr bwMode="auto">
          <a:xfrm>
            <a:off x="2627313" y="44450"/>
            <a:ext cx="6048375" cy="636904"/>
            <a:chOff x="2555776" y="44624"/>
            <a:chExt cx="6048672" cy="63633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555776" y="44624"/>
              <a:ext cx="6048672" cy="624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26899" y="159455"/>
              <a:ext cx="5171059" cy="521499"/>
            </a:xfrm>
            <a:prstGeom prst="rect">
              <a:avLst/>
            </a:prstGeom>
          </p:spPr>
          <p:txBody>
            <a:bodyPr wrap="square">
              <a:spAutoFit/>
            </a:bodyPr>
            <a:p>
              <a:pPr>
                <a:defRPr/>
              </a:pPr>
              <a:r>
                <a:rPr lang="zh-CN" altLang="en-US" sz="2800" dirty="0" smtClean="0">
                  <a:solidFill>
                    <a:srgbClr val="FFFF00"/>
                  </a:solidFill>
                  <a:sym typeface="+mn-ea"/>
                </a:rPr>
                <a:t>参考答案</a:t>
              </a:r>
              <a:endParaRPr lang="zh-CN" altLang="en-US" sz="2800" dirty="0" smtClean="0">
                <a:solidFill>
                  <a:srgbClr val="FFFF00"/>
                </a:solidFill>
                <a:latin typeface="黑体" panose="02010609060101010101" charset="-122"/>
                <a:ea typeface="黑体" panose="02010609060101010101" charset="-122"/>
                <a:cs typeface="黑体" panose="0201060906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521970"/>
          </a:xfrm>
          <a:prstGeom prst="rect">
            <a:avLst/>
          </a:prstGeom>
        </p:spPr>
        <p:txBody>
          <a:bodyPr wrap="square">
            <a:spAutoFit/>
          </a:bodyPr>
          <a:p>
            <a:pPr>
              <a:defRPr/>
            </a:pPr>
            <a:r>
              <a:rPr lang="zh-CN" altLang="en-US" sz="2800" dirty="0">
                <a:solidFill>
                  <a:srgbClr val="FFFF00"/>
                </a:solidFill>
                <a:latin typeface="黑体" panose="02010609060101010101" charset="-122"/>
                <a:ea typeface="黑体" panose="02010609060101010101" charset="-122"/>
                <a:cs typeface="黑体" panose="02010609060101010101" charset="-122"/>
                <a:sym typeface="+mn-ea"/>
              </a:rPr>
              <a:t>一.人工智能概述</a:t>
            </a:r>
            <a:endParaRPr lang="zh-CN" altLang="en-US" sz="28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100" name="文本框 99"/>
          <p:cNvSpPr txBox="1"/>
          <p:nvPr/>
        </p:nvSpPr>
        <p:spPr>
          <a:xfrm>
            <a:off x="200025" y="681355"/>
            <a:ext cx="8888095" cy="5631180"/>
          </a:xfrm>
          <a:prstGeom prst="rect">
            <a:avLst/>
          </a:prstGeom>
          <a:noFill/>
          <a:ln w="9525">
            <a:noFill/>
          </a:ln>
        </p:spPr>
        <p:txBody>
          <a:bodyPr wrap="square">
            <a:spAutoFit/>
          </a:bodyPr>
          <a:p>
            <a:pPr marL="0" indent="266700"/>
            <a:r>
              <a:rPr lang="en-US" sz="2000">
                <a:latin typeface="宋体" panose="02010600030101010101" pitchFamily="2" charset="-122"/>
                <a:cs typeface="宋体" panose="02010600030101010101" pitchFamily="2" charset="-122"/>
              </a:rPr>
              <a:t>1.</a:t>
            </a:r>
            <a:r>
              <a:rPr lang="zh-CN" sz="2000">
                <a:latin typeface="宋体" panose="02010600030101010101" pitchFamily="2" charset="-122"/>
                <a:cs typeface="宋体" panose="02010600030101010101" pitchFamily="2" charset="-122"/>
              </a:rPr>
              <a:t>人工智能的定义</a:t>
            </a:r>
            <a:r>
              <a:rPr lang="zh-CN" sz="2000" b="0">
                <a:latin typeface="宋体" panose="02010600030101010101" pitchFamily="2" charset="-122"/>
                <a:cs typeface="宋体" panose="02010600030101010101" pitchFamily="2" charset="-122"/>
              </a:rPr>
              <a:t>   人工智能（Artificial  Intelligence，简称为AI），即人造的智能。人工智能是指利用计算机或者计算机控制的机器，模拟、延伸和扩展人的智能，感知环境、获取知识并使用知识获得最佳结果的理论、方法、技术及应用系统。尽管不同专家对人工智能的认识有一定的差异，但目标都是希望造出像人类一样，甚至具有比人类更好的感知、思维、学习和行为能力的机器。   有人把人工智能分成弱人工智能和强人工智能。弱人工智能一般指实现特定功能的专用智能设备，不能真正实现推理和解决问题。强人工智能是指真正能思考、有知觉、有自我意识的人类级别智能机器。</a:t>
            </a:r>
            <a:endParaRPr lang="zh-CN" sz="2000" b="0">
              <a:latin typeface="宋体" panose="02010600030101010101" pitchFamily="2" charset="-122"/>
              <a:cs typeface="宋体" panose="02010600030101010101" pitchFamily="2" charset="-122"/>
            </a:endParaRPr>
          </a:p>
          <a:p>
            <a:pPr marL="0" indent="266700"/>
            <a:r>
              <a:rPr lang="zh-CN" sz="2000">
                <a:latin typeface="宋体" panose="02010600030101010101" pitchFamily="2" charset="-122"/>
                <a:cs typeface="宋体" panose="02010600030101010101" pitchFamily="2" charset="-122"/>
              </a:rPr>
              <a:t>【阅读材料】</a:t>
            </a:r>
            <a:r>
              <a:rPr lang="zh-CN" sz="2000" b="0">
                <a:latin typeface="宋体" panose="02010600030101010101" pitchFamily="2" charset="-122"/>
                <a:cs typeface="宋体" panose="02010600030101010101" pitchFamily="2" charset="-122"/>
              </a:rPr>
              <a:t>揭开人工智能的神秘面纱</a:t>
            </a:r>
            <a:endParaRPr lang="zh-CN" sz="2000" b="0">
              <a:latin typeface="宋体" panose="02010600030101010101" pitchFamily="2" charset="-122"/>
              <a:cs typeface="宋体" panose="02010600030101010101" pitchFamily="2" charset="-122"/>
            </a:endParaRPr>
          </a:p>
          <a:p>
            <a:pPr marL="0" indent="266700"/>
            <a:r>
              <a:rPr lang="zh-CN" sz="2000" b="0">
                <a:latin typeface="宋体" panose="02010600030101010101" pitchFamily="2" charset="-122"/>
                <a:cs typeface="宋体" panose="02010600030101010101" pitchFamily="2" charset="-122"/>
                <a:sym typeface="+mn-ea"/>
              </a:rPr>
              <a:t> 1997年举行了轰动全球的“人机大战”，IBM公司设计的超级计算机“深蓝II”战胜国际象棋大师卡斯帕罗夫，他慨叹道，仿佛有一只“上帝之手”在帮助“深蓝”，卡斯帕罗夫被公认为人类有史以来最伟大的国际象棋大师，无人能打败。这台计算机有32个处理器，平均运算速度达每秒下2亿步棋，每走一步，可以搜索随后的12步棋。在“深蓝”背后有5位计算机专家在为其编写程序，有美国国际象棋特级大师本杰明做专职顾问，还有许多棋坛高手在为它出谋划策。准确地说，卡斯帕罗夫与“深蓝”之间的比赛是许多国际象棋大师在软件专家的帮助下借助一台超级计算机联手对付他一个人。</a:t>
            </a:r>
            <a:endParaRPr lang="zh-CN" altLang="en-US" sz="2000">
              <a:latin typeface="宋体" panose="02010600030101010101" pitchFamily="2" charset="-122"/>
              <a:cs typeface="宋体" panose="02010600030101010101" pitchFamily="2" charset="-122"/>
            </a:endParaRPr>
          </a:p>
        </p:txBody>
      </p:sp>
      <p:sp>
        <p:nvSpPr>
          <p:cNvPr id="4" name="文本框 3"/>
          <p:cNvSpPr txBox="1"/>
          <p:nvPr/>
        </p:nvSpPr>
        <p:spPr>
          <a:xfrm>
            <a:off x="2032000" y="4205288"/>
            <a:ext cx="5080000" cy="529590"/>
          </a:xfrm>
          <a:prstGeom prst="rect">
            <a:avLst/>
          </a:prstGeom>
          <a:noFill/>
          <a:ln w="9525">
            <a:noFill/>
          </a:ln>
        </p:spPr>
        <p:txBody>
          <a:bodyPr>
            <a:spAutoFit/>
          </a:bodyPr>
          <a:p>
            <a:pPr marL="0" indent="304800"/>
            <a:endParaRPr lang="zh-CN" sz="1050" b="0">
              <a:ea typeface="宋体" panose="02010600030101010101" pitchFamily="2" charset="-122"/>
            </a:endParaRPr>
          </a:p>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521970"/>
          </a:xfrm>
          <a:prstGeom prst="rect">
            <a:avLst/>
          </a:prstGeom>
        </p:spPr>
        <p:txBody>
          <a:bodyPr wrap="square">
            <a:spAutoFit/>
          </a:bodyPr>
          <a:p>
            <a:pPr>
              <a:defRPr/>
            </a:pPr>
            <a:r>
              <a:rPr lang="zh-CN" altLang="en-US" sz="2800" dirty="0">
                <a:solidFill>
                  <a:srgbClr val="FFFF00"/>
                </a:solidFill>
                <a:latin typeface="黑体" panose="02010609060101010101" charset="-122"/>
                <a:ea typeface="黑体" panose="02010609060101010101" charset="-122"/>
                <a:cs typeface="黑体" panose="02010609060101010101" charset="-122"/>
                <a:sym typeface="+mn-ea"/>
              </a:rPr>
              <a:t>一.人工智能概述</a:t>
            </a:r>
            <a:endParaRPr lang="zh-CN" altLang="en-US" sz="28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461010" y="4403725"/>
            <a:ext cx="5493385" cy="1568450"/>
          </a:xfrm>
          <a:prstGeom prst="rect">
            <a:avLst/>
          </a:prstGeom>
          <a:noFill/>
        </p:spPr>
        <p:txBody>
          <a:bodyPr wrap="square" rtlCol="0" anchor="t">
            <a:spAutoFit/>
          </a:bodyPr>
          <a:p>
            <a:pPr>
              <a:lnSpc>
                <a:spcPct val="120000"/>
              </a:lnSpc>
            </a:pPr>
            <a:r>
              <a:rPr lang="en-US" altLang="zh-CN" sz="2000" b="0">
                <a:latin typeface="宋体" panose="02010600030101010101" pitchFamily="2" charset="-122"/>
              </a:rPr>
              <a:t>   </a:t>
            </a:r>
            <a:r>
              <a:rPr lang="zh-CN" altLang="en-US" sz="2000" b="0">
                <a:latin typeface="宋体" panose="02010600030101010101" pitchFamily="2" charset="-122"/>
              </a:rPr>
              <a:t>结合本案例，请同学们思考以下三个问题：</a:t>
            </a:r>
            <a:endParaRPr lang="zh-CN" altLang="en-US" sz="2000" b="0">
              <a:latin typeface="宋体" panose="02010600030101010101" pitchFamily="2" charset="-122"/>
            </a:endParaRPr>
          </a:p>
          <a:p>
            <a:pPr>
              <a:lnSpc>
                <a:spcPct val="120000"/>
              </a:lnSpc>
            </a:pPr>
            <a:r>
              <a:rPr lang="en-US" altLang="zh-CN" sz="2000" b="0">
                <a:latin typeface="宋体" panose="02010600030101010101" pitchFamily="2" charset="-122"/>
              </a:rPr>
              <a:t>1.</a:t>
            </a:r>
            <a:r>
              <a:rPr lang="zh-CN" altLang="en-US" sz="2000" b="0">
                <a:latin typeface="宋体" panose="02010600030101010101" pitchFamily="2" charset="-122"/>
              </a:rPr>
              <a:t>人工智能是怎么实现的？</a:t>
            </a:r>
            <a:endParaRPr lang="zh-CN" altLang="en-US" sz="2000" b="0">
              <a:latin typeface="宋体" panose="02010600030101010101" pitchFamily="2" charset="-122"/>
            </a:endParaRPr>
          </a:p>
          <a:p>
            <a:pPr>
              <a:lnSpc>
                <a:spcPct val="120000"/>
              </a:lnSpc>
            </a:pPr>
            <a:r>
              <a:rPr lang="en-US" altLang="zh-CN" sz="2000" b="0">
                <a:latin typeface="宋体" panose="02010600030101010101" pitchFamily="2" charset="-122"/>
              </a:rPr>
              <a:t>2.</a:t>
            </a:r>
            <a:r>
              <a:rPr lang="zh-CN" altLang="en-US" sz="2000" b="0">
                <a:latin typeface="宋体" panose="02010600030101010101" pitchFamily="2" charset="-122"/>
              </a:rPr>
              <a:t>人工智能有什么特点？</a:t>
            </a:r>
            <a:endParaRPr lang="zh-CN" altLang="en-US" sz="2000" b="0">
              <a:latin typeface="宋体" panose="02010600030101010101" pitchFamily="2" charset="-122"/>
            </a:endParaRPr>
          </a:p>
          <a:p>
            <a:pPr>
              <a:lnSpc>
                <a:spcPct val="120000"/>
              </a:lnSpc>
            </a:pPr>
            <a:r>
              <a:rPr lang="en-US" altLang="zh-CN" sz="2000" b="0">
                <a:latin typeface="宋体" panose="02010600030101010101" pitchFamily="2" charset="-122"/>
              </a:rPr>
              <a:t>3.</a:t>
            </a:r>
            <a:r>
              <a:rPr lang="zh-CN" altLang="en-US" sz="2000" b="0">
                <a:latin typeface="宋体" panose="02010600030101010101" pitchFamily="2" charset="-122"/>
              </a:rPr>
              <a:t>人工智能对计算机软件和硬件有什么要求？</a:t>
            </a:r>
            <a:endParaRPr lang="zh-CN" altLang="en-US" sz="2000" b="0">
              <a:latin typeface="宋体" panose="02010600030101010101" pitchFamily="2" charset="-122"/>
            </a:endParaRPr>
          </a:p>
        </p:txBody>
      </p:sp>
      <p:grpSp>
        <p:nvGrpSpPr>
          <p:cNvPr id="47" name="组合 47"/>
          <p:cNvGrpSpPr/>
          <p:nvPr/>
        </p:nvGrpSpPr>
        <p:grpSpPr>
          <a:xfrm>
            <a:off x="2187575" y="1483360"/>
            <a:ext cx="4018280" cy="2679700"/>
            <a:chOff x="5232" y="12414"/>
            <a:chExt cx="4079" cy="2443"/>
          </a:xfrm>
        </p:grpSpPr>
        <p:pic>
          <p:nvPicPr>
            <p:cNvPr id="5" name="图片 1" descr="IMG_256"/>
            <p:cNvPicPr>
              <a:picLocks noChangeAspect="1"/>
            </p:cNvPicPr>
            <p:nvPr/>
          </p:nvPicPr>
          <p:blipFill>
            <a:blip r:embed="rId2"/>
            <a:srcRect t="6498" r="2212" b="12995"/>
            <a:stretch>
              <a:fillRect/>
            </a:stretch>
          </p:blipFill>
          <p:spPr>
            <a:xfrm>
              <a:off x="5232" y="12414"/>
              <a:ext cx="4079" cy="2183"/>
            </a:xfrm>
            <a:prstGeom prst="rect">
              <a:avLst/>
            </a:prstGeom>
            <a:noFill/>
            <a:ln w="9525">
              <a:noFill/>
            </a:ln>
          </p:spPr>
        </p:pic>
        <p:sp>
          <p:nvSpPr>
            <p:cNvPr id="11" name="文本框 11"/>
            <p:cNvSpPr txBox="1"/>
            <p:nvPr/>
          </p:nvSpPr>
          <p:spPr>
            <a:xfrm>
              <a:off x="6362" y="14591"/>
              <a:ext cx="2012" cy="266"/>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400" b="0" kern="10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图8-1-1 人机大战</a:t>
              </a:r>
              <a:endParaRPr lang="en-US" altLang="zh-CN" sz="1400" b="0" kern="10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gr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521970"/>
          </a:xfrm>
          <a:prstGeom prst="rect">
            <a:avLst/>
          </a:prstGeom>
        </p:spPr>
        <p:txBody>
          <a:bodyPr wrap="square">
            <a:spAutoFit/>
          </a:bodyPr>
          <a:p>
            <a:pPr>
              <a:defRPr/>
            </a:pPr>
            <a:r>
              <a:rPr lang="zh-CN" altLang="en-US" sz="2800" dirty="0">
                <a:solidFill>
                  <a:srgbClr val="FFFF00"/>
                </a:solidFill>
                <a:latin typeface="黑体" panose="02010609060101010101" charset="-122"/>
                <a:ea typeface="黑体" panose="02010609060101010101" charset="-122"/>
                <a:cs typeface="黑体" panose="02010609060101010101" charset="-122"/>
                <a:sym typeface="+mn-ea"/>
              </a:rPr>
              <a:t>一.人工智能概述</a:t>
            </a:r>
            <a:endParaRPr lang="zh-CN" altLang="en-US" sz="28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101" name="文本框 100"/>
          <p:cNvSpPr txBox="1"/>
          <p:nvPr/>
        </p:nvSpPr>
        <p:spPr>
          <a:xfrm>
            <a:off x="183515" y="986790"/>
            <a:ext cx="8726170" cy="2553335"/>
          </a:xfrm>
          <a:prstGeom prst="rect">
            <a:avLst/>
          </a:prstGeom>
          <a:noFill/>
          <a:ln w="9525">
            <a:noFill/>
          </a:ln>
        </p:spPr>
        <p:txBody>
          <a:bodyPr wrap="square">
            <a:spAutoFit/>
          </a:bodyPr>
          <a:p>
            <a:pPr marL="0" indent="267970"/>
            <a:r>
              <a:rPr lang="en-US" sz="2000">
                <a:latin typeface="宋体" panose="02010600030101010101" pitchFamily="2" charset="-122"/>
                <a:cs typeface="宋体" panose="02010600030101010101" pitchFamily="2" charset="-122"/>
              </a:rPr>
              <a:t>2.</a:t>
            </a:r>
            <a:r>
              <a:rPr lang="zh-CN" sz="2000">
                <a:latin typeface="宋体" panose="02010600030101010101" pitchFamily="2" charset="-122"/>
                <a:cs typeface="宋体" panose="02010600030101010101" pitchFamily="2" charset="-122"/>
              </a:rPr>
              <a:t>人工智能的发展</a:t>
            </a:r>
            <a:r>
              <a:rPr lang="zh-CN" sz="2000" b="0">
                <a:solidFill>
                  <a:srgbClr val="FF0000"/>
                </a:solidFill>
                <a:latin typeface="宋体" panose="02010600030101010101" pitchFamily="2" charset="-122"/>
                <a:cs typeface="宋体" panose="02010600030101010101" pitchFamily="2" charset="-122"/>
              </a:rPr>
              <a:t>   </a:t>
            </a:r>
            <a:r>
              <a:rPr lang="zh-CN" sz="2000" b="0">
                <a:latin typeface="宋体" panose="02010600030101010101" pitchFamily="2" charset="-122"/>
                <a:cs typeface="宋体" panose="02010600030101010101" pitchFamily="2" charset="-122"/>
              </a:rPr>
              <a:t>1950年英国著名数学家、计算机之父图灵，提出了一种用于判定机器是否具有智能的试验方法，即</a:t>
            </a:r>
            <a:r>
              <a:rPr lang="en-US" altLang="zh-CN" sz="2000" b="0">
                <a:latin typeface="宋体" panose="02010600030101010101" pitchFamily="2" charset="-122"/>
                <a:cs typeface="宋体" panose="02010600030101010101" pitchFamily="2" charset="-122"/>
              </a:rPr>
              <a:t>“</a:t>
            </a:r>
            <a:r>
              <a:rPr lang="zh-CN" sz="2000" b="0">
                <a:latin typeface="宋体" panose="02010600030101010101" pitchFamily="2" charset="-122"/>
                <a:cs typeface="宋体" panose="02010600030101010101" pitchFamily="2" charset="-122"/>
              </a:rPr>
              <a:t>图灵试验</a:t>
            </a:r>
            <a:r>
              <a:rPr lang="en-US" altLang="zh-CN" sz="2000" b="0">
                <a:latin typeface="宋体" panose="02010600030101010101" pitchFamily="2" charset="-122"/>
                <a:cs typeface="宋体" panose="02010600030101010101" pitchFamily="2" charset="-122"/>
              </a:rPr>
              <a:t>”</a:t>
            </a:r>
            <a:r>
              <a:rPr lang="zh-CN" sz="2000" b="0">
                <a:latin typeface="宋体" panose="02010600030101010101" pitchFamily="2" charset="-122"/>
                <a:cs typeface="宋体" panose="02010600030101010101" pitchFamily="2" charset="-122"/>
              </a:rPr>
              <a:t>，为探索人工智能奠定了基础，因此图灵被誉为“人工智能之父”。</a:t>
            </a:r>
            <a:r>
              <a:rPr lang="en-US" sz="2000" b="0">
                <a:latin typeface="宋体" panose="02010600030101010101" pitchFamily="2" charset="-122"/>
                <a:cs typeface="宋体" panose="02010600030101010101" pitchFamily="2" charset="-122"/>
              </a:rPr>
              <a:t> </a:t>
            </a:r>
            <a:r>
              <a:rPr lang="zh-CN" sz="2000" b="0">
                <a:latin typeface="宋体" panose="02010600030101010101" pitchFamily="2" charset="-122"/>
                <a:cs typeface="宋体" panose="02010600030101010101" pitchFamily="2" charset="-122"/>
              </a:rPr>
              <a:t>1956年在美国达特茅斯会议上第一次提出了“人工智能”这一词汇，标志着人工智能正式诞生。人工智能的发展大致经历了三个阶段，即从利用计算机解决代数、几何和英语问题的推理时代，到1980年开始的专家系统时代，再到当前依靠数据挖掘的深度学习时代，如表</a:t>
            </a:r>
            <a:r>
              <a:rPr lang="en-US" sz="2000" b="0">
                <a:latin typeface="宋体" panose="02010600030101010101" pitchFamily="2" charset="-122"/>
                <a:cs typeface="宋体" panose="02010600030101010101" pitchFamily="2" charset="-122"/>
              </a:rPr>
              <a:t>8-1-1</a:t>
            </a:r>
            <a:r>
              <a:rPr lang="zh-CN" sz="2000" b="0">
                <a:latin typeface="宋体" panose="02010600030101010101" pitchFamily="2" charset="-122"/>
                <a:cs typeface="宋体" panose="02010600030101010101" pitchFamily="2" charset="-122"/>
              </a:rPr>
              <a:t>所示。</a:t>
            </a:r>
            <a:endParaRPr lang="zh-CN" altLang="en-US" sz="2000" b="0">
              <a:latin typeface="宋体" panose="02010600030101010101" pitchFamily="2" charset="-122"/>
              <a:cs typeface="宋体" panose="02010600030101010101" pitchFamily="2" charset="-122"/>
            </a:endParaRPr>
          </a:p>
        </p:txBody>
      </p:sp>
      <p:sp>
        <p:nvSpPr>
          <p:cNvPr id="3" name="文本框 2"/>
          <p:cNvSpPr txBox="1"/>
          <p:nvPr/>
        </p:nvSpPr>
        <p:spPr>
          <a:xfrm>
            <a:off x="2969260" y="3540125"/>
            <a:ext cx="3267075" cy="337185"/>
          </a:xfrm>
          <a:prstGeom prst="rect">
            <a:avLst/>
          </a:prstGeom>
          <a:noFill/>
          <a:ln w="9525">
            <a:noFill/>
          </a:ln>
        </p:spPr>
        <p:txBody>
          <a:bodyPr wrap="square">
            <a:spAutoFit/>
          </a:bodyPr>
          <a:p>
            <a:pPr marL="0" indent="266700"/>
            <a:r>
              <a:rPr lang="zh-CN" sz="1600" b="0">
                <a:ea typeface="宋体" panose="02010600030101010101" pitchFamily="2" charset="-122"/>
              </a:rPr>
              <a:t>表</a:t>
            </a:r>
            <a:r>
              <a:rPr lang="en-US" sz="1600" b="0">
                <a:latin typeface="Times New Roman" panose="02020603050405020304" charset="0"/>
                <a:ea typeface="宋体" panose="02010600030101010101" pitchFamily="2" charset="-122"/>
                <a:cs typeface="Times New Roman" panose="02020603050405020304" charset="0"/>
              </a:rPr>
              <a:t>8-1-1  </a:t>
            </a:r>
            <a:r>
              <a:rPr lang="zh-CN" sz="1600" b="0">
                <a:latin typeface="Times New Roman" panose="02020603050405020304" charset="0"/>
                <a:ea typeface="宋体" panose="02010600030101010101" pitchFamily="2" charset="-122"/>
              </a:rPr>
              <a:t>人工智能发展的阶段</a:t>
            </a:r>
            <a:endParaRPr lang="zh-CN" altLang="en-US" sz="1600" b="0">
              <a:latin typeface="Times New Roman" panose="02020603050405020304" charset="0"/>
              <a:ea typeface="宋体" panose="02010600030101010101" pitchFamily="2" charset="-122"/>
            </a:endParaRPr>
          </a:p>
        </p:txBody>
      </p:sp>
      <p:graphicFrame>
        <p:nvGraphicFramePr>
          <p:cNvPr id="4" name="表格 3"/>
          <p:cNvGraphicFramePr/>
          <p:nvPr/>
        </p:nvGraphicFramePr>
        <p:xfrm>
          <a:off x="788035" y="3918585"/>
          <a:ext cx="7709535" cy="2424430"/>
        </p:xfrm>
        <a:graphic>
          <a:graphicData uri="http://schemas.openxmlformats.org/drawingml/2006/table">
            <a:tbl>
              <a:tblPr firstRow="1" bandRow="1">
                <a:tableStyleId>{5940675A-B579-460E-94D1-54222C63F5DA}</a:tableStyleId>
              </a:tblPr>
              <a:tblGrid>
                <a:gridCol w="2911475"/>
                <a:gridCol w="1518920"/>
                <a:gridCol w="3279140"/>
              </a:tblGrid>
              <a:tr h="40322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阶段</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年份</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标志性事件                              </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66750">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第一阶段 推理时代</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1955年至1980年</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证明了著名的数学猜想--四色猜想（四色定理）</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66750">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第二阶段 专家系统时代</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1980年至1993年</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麻省理工学院设计了用于数学运算的数学专家系统</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87705">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第三阶段 深度学习时代</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1993年至今</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1997年“深蓝Ⅱ”战胜国际象棋世界冠军卡斯帕罗夫</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521970"/>
          </a:xfrm>
          <a:prstGeom prst="rect">
            <a:avLst/>
          </a:prstGeom>
        </p:spPr>
        <p:txBody>
          <a:bodyPr wrap="square">
            <a:spAutoFit/>
          </a:bodyPr>
          <a:p>
            <a:pPr>
              <a:defRPr/>
            </a:pPr>
            <a:r>
              <a:rPr lang="zh-CN" altLang="en-US" sz="2800" dirty="0">
                <a:solidFill>
                  <a:srgbClr val="FFFF00"/>
                </a:solidFill>
                <a:latin typeface="黑体" panose="02010609060101010101" charset="-122"/>
                <a:ea typeface="黑体" panose="02010609060101010101" charset="-122"/>
                <a:cs typeface="黑体" panose="02010609060101010101" charset="-122"/>
                <a:sym typeface="+mn-ea"/>
              </a:rPr>
              <a:t>一.人工智能概述</a:t>
            </a:r>
            <a:endParaRPr lang="zh-CN" altLang="en-US" sz="28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101" name="文本框 100"/>
          <p:cNvSpPr txBox="1"/>
          <p:nvPr/>
        </p:nvSpPr>
        <p:spPr>
          <a:xfrm>
            <a:off x="319405" y="861695"/>
            <a:ext cx="8555990" cy="768350"/>
          </a:xfrm>
          <a:prstGeom prst="rect">
            <a:avLst/>
          </a:prstGeom>
          <a:noFill/>
          <a:ln w="9525">
            <a:noFill/>
          </a:ln>
        </p:spPr>
        <p:txBody>
          <a:bodyPr wrap="square">
            <a:spAutoFit/>
          </a:bodyPr>
          <a:p>
            <a:pPr marL="0" indent="266700">
              <a:lnSpc>
                <a:spcPct val="110000"/>
              </a:lnSpc>
            </a:pPr>
            <a:r>
              <a:rPr lang="en-US" altLang="zh-CN" sz="2000" b="0">
                <a:latin typeface="宋体" panose="02010600030101010101" pitchFamily="2" charset="-122"/>
                <a:cs typeface="宋体" panose="02010600030101010101" pitchFamily="2" charset="-122"/>
              </a:rPr>
              <a:t> </a:t>
            </a:r>
            <a:r>
              <a:rPr lang="zh-CN" sz="2000" b="0">
                <a:latin typeface="宋体" panose="02010600030101010101" pitchFamily="2" charset="-122"/>
                <a:cs typeface="宋体" panose="02010600030101010101" pitchFamily="2" charset="-122"/>
              </a:rPr>
              <a:t>从技术角度看，通常把人工智能的主要发展阶段分为计算智能、感知智能和认知智能，</a:t>
            </a:r>
            <a:r>
              <a:rPr lang="zh-CN" sz="2000" b="0">
                <a:latin typeface="宋体" panose="02010600030101010101" pitchFamily="2" charset="-122"/>
                <a:cs typeface="宋体" panose="02010600030101010101" pitchFamily="2" charset="-122"/>
              </a:rPr>
              <a:t>如表8-1-2所示。</a:t>
            </a:r>
            <a:endParaRPr lang="zh-CN" sz="2000" b="0">
              <a:latin typeface="宋体" panose="02010600030101010101" pitchFamily="2" charset="-122"/>
              <a:cs typeface="宋体" panose="02010600030101010101" pitchFamily="2" charset="-122"/>
            </a:endParaRPr>
          </a:p>
        </p:txBody>
      </p:sp>
      <p:sp>
        <p:nvSpPr>
          <p:cNvPr id="3" name="文本框 2"/>
          <p:cNvSpPr txBox="1"/>
          <p:nvPr/>
        </p:nvSpPr>
        <p:spPr>
          <a:xfrm>
            <a:off x="2279015" y="1982470"/>
            <a:ext cx="4585335" cy="337185"/>
          </a:xfrm>
          <a:prstGeom prst="rect">
            <a:avLst/>
          </a:prstGeom>
          <a:noFill/>
          <a:ln w="9525">
            <a:noFill/>
          </a:ln>
        </p:spPr>
        <p:txBody>
          <a:bodyPr wrap="square">
            <a:spAutoFit/>
          </a:bodyPr>
          <a:p>
            <a:pPr marL="0" indent="266700"/>
            <a:r>
              <a:rPr lang="zh-CN" sz="1600" b="0">
                <a:latin typeface="宋体" panose="02010600030101010101" pitchFamily="2" charset="-122"/>
                <a:cs typeface="宋体" panose="02010600030101010101" pitchFamily="2" charset="-122"/>
              </a:rPr>
              <a:t>表8-1-2 从技术角度看人工智能的发展阶段</a:t>
            </a:r>
            <a:endParaRPr lang="zh-CN" sz="1600" b="0">
              <a:latin typeface="宋体" panose="02010600030101010101" pitchFamily="2" charset="-122"/>
              <a:cs typeface="宋体" panose="02010600030101010101" pitchFamily="2" charset="-122"/>
            </a:endParaRPr>
          </a:p>
        </p:txBody>
      </p:sp>
      <p:graphicFrame>
        <p:nvGraphicFramePr>
          <p:cNvPr id="4" name="表格 3"/>
          <p:cNvGraphicFramePr/>
          <p:nvPr/>
        </p:nvGraphicFramePr>
        <p:xfrm>
          <a:off x="462280" y="2430145"/>
          <a:ext cx="8219440" cy="2870200"/>
        </p:xfrm>
        <a:graphic>
          <a:graphicData uri="http://schemas.openxmlformats.org/drawingml/2006/table">
            <a:tbl>
              <a:tblPr firstRow="1" bandRow="1">
                <a:tableStyleId>{5940675A-B579-460E-94D1-54222C63F5DA}</a:tableStyleId>
              </a:tblPr>
              <a:tblGrid>
                <a:gridCol w="1388110"/>
                <a:gridCol w="3735070"/>
                <a:gridCol w="3096260"/>
              </a:tblGrid>
              <a:tr h="33464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阶段</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基本能力</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价值</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0040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计算智能</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让机器像人一样能存会算，具有记忆存储能力和快速计算能力。</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机器能存储和快速处理海量数据。计算智能是感知智能和认知智能的基础。</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5280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感知智能</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让机器像人一样感知，具有视觉、听觉、触觉等感知能力。</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机器能听懂人类语言，看懂世间万物，帮助人类高效地完成相关工作。</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0675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认知智能</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让机器像人一样能理解会思考，具有主动思考并采取行动等能力。</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机器可以辅助或替代人类工作。</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521970"/>
          </a:xfrm>
          <a:prstGeom prst="rect">
            <a:avLst/>
          </a:prstGeom>
        </p:spPr>
        <p:txBody>
          <a:bodyPr wrap="square">
            <a:spAutoFit/>
          </a:bodyPr>
          <a:p>
            <a:pPr>
              <a:defRPr/>
            </a:pPr>
            <a:r>
              <a:rPr lang="zh-CN" altLang="en-US" sz="2800" dirty="0">
                <a:solidFill>
                  <a:srgbClr val="FFFF00"/>
                </a:solidFill>
                <a:latin typeface="黑体" panose="02010609060101010101" charset="-122"/>
                <a:ea typeface="黑体" panose="02010609060101010101" charset="-122"/>
                <a:cs typeface="黑体" panose="02010609060101010101" charset="-122"/>
                <a:sym typeface="+mn-ea"/>
              </a:rPr>
              <a:t>一.人工智能概述</a:t>
            </a:r>
            <a:endParaRPr lang="zh-CN" altLang="en-US" sz="28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101" name="文本框 100"/>
          <p:cNvSpPr txBox="1"/>
          <p:nvPr/>
        </p:nvSpPr>
        <p:spPr>
          <a:xfrm>
            <a:off x="379095" y="893445"/>
            <a:ext cx="8640445" cy="5262245"/>
          </a:xfrm>
          <a:prstGeom prst="rect">
            <a:avLst/>
          </a:prstGeom>
          <a:noFill/>
          <a:ln w="9525">
            <a:noFill/>
          </a:ln>
        </p:spPr>
        <p:txBody>
          <a:bodyPr wrap="square">
            <a:spAutoFit/>
          </a:bodyPr>
          <a:p>
            <a:pPr marL="0" indent="266700">
              <a:lnSpc>
                <a:spcPct val="120000"/>
              </a:lnSpc>
            </a:pPr>
            <a:r>
              <a:rPr lang="en-US" altLang="zh-CN" sz="2000" b="0">
                <a:latin typeface="宋体" panose="02010600030101010101" pitchFamily="2" charset="-122"/>
                <a:cs typeface="宋体" panose="02010600030101010101" pitchFamily="2" charset="-122"/>
              </a:rPr>
              <a:t>  </a:t>
            </a:r>
            <a:r>
              <a:rPr lang="zh-CN" sz="2000" b="0">
                <a:latin typeface="宋体" panose="02010600030101010101" pitchFamily="2" charset="-122"/>
                <a:cs typeface="宋体" panose="02010600030101010101" pitchFamily="2" charset="-122"/>
              </a:rPr>
              <a:t>早期阶段的人工智能是计算智能，即主要实现快速计算和记忆存储功能。</a:t>
            </a:r>
            <a:r>
              <a:rPr lang="zh-CN" sz="2000" b="0">
                <a:latin typeface="宋体" panose="02010600030101010101" pitchFamily="2" charset="-122"/>
                <a:cs typeface="宋体" panose="02010600030101010101" pitchFamily="2" charset="-122"/>
              </a:rPr>
              <a:t>1997年，“</a:t>
            </a:r>
            <a:r>
              <a:rPr lang="zh-CN" sz="2000" b="0">
                <a:latin typeface="宋体" panose="02010600030101010101" pitchFamily="2" charset="-122"/>
                <a:cs typeface="宋体" panose="02010600030101010101" pitchFamily="2" charset="-122"/>
              </a:rPr>
              <a:t>深蓝”计算机战胜国际象棋大师卡斯帕罗夫，靠的就是超强的计算智能。由于算法的优化和硬件技术的进步，计算机的计算智能早已超过人类。     当前大数据时代的人工智能是感知智能，即具有“视觉”“听觉”等感知能力，能与周围环境进行互动。随着计算机处理能力的不断提升和大数据的不断积累，再加上深度学习算法在数据训练上取得的进展，在计算能力、数据、算法三大要素发展的推动下，计算机在某些领域的感知智能已越来越接近于人类，在医学影像读片等特殊任务中甚至已经超越了人类。迄今为止，研究较多、成果较显著的感知技术是在语音识别和机器视觉等方面。   从感知智能向认知智能方向迈进，已成为人工智能未来的发展趋势。尽管认知智能目前存在大量难以解决、有待探索的问题，尚待突破。但可以期待的是，到了认知智能阶段，机器将能够主动思考并采取行动，辅助甚至替代人类工作，如完全独立操作的无人驾驶汽车、自主行动的机器人等。</a:t>
            </a:r>
            <a:endParaRPr lang="zh-CN" altLang="en-US" sz="200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521970"/>
          </a:xfrm>
          <a:prstGeom prst="rect">
            <a:avLst/>
          </a:prstGeom>
        </p:spPr>
        <p:txBody>
          <a:bodyPr wrap="square">
            <a:spAutoFit/>
          </a:bodyPr>
          <a:p>
            <a:pPr>
              <a:defRPr/>
            </a:pPr>
            <a:r>
              <a:rPr lang="zh-CN" altLang="en-US" sz="2800" dirty="0">
                <a:solidFill>
                  <a:srgbClr val="FFFF00"/>
                </a:solidFill>
                <a:latin typeface="黑体" panose="02010609060101010101" charset="-122"/>
                <a:ea typeface="黑体" panose="02010609060101010101" charset="-122"/>
                <a:cs typeface="黑体" panose="02010609060101010101" charset="-122"/>
                <a:sym typeface="+mn-ea"/>
              </a:rPr>
              <a:t>一.人工智能概述</a:t>
            </a:r>
            <a:endParaRPr lang="zh-CN" altLang="en-US" sz="28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363220" y="756920"/>
            <a:ext cx="8649335" cy="5631180"/>
          </a:xfrm>
          <a:prstGeom prst="rect">
            <a:avLst/>
          </a:prstGeom>
          <a:noFill/>
          <a:ln w="9525">
            <a:noFill/>
          </a:ln>
        </p:spPr>
        <p:txBody>
          <a:bodyPr wrap="square">
            <a:spAutoFit/>
          </a:bodyPr>
          <a:p>
            <a:pPr marL="0" indent="267970">
              <a:lnSpc>
                <a:spcPct val="120000"/>
              </a:lnSpc>
            </a:pPr>
            <a:r>
              <a:rPr lang="zh-CN" sz="2000" b="0">
                <a:latin typeface="宋体" panose="02010600030101010101" pitchFamily="2" charset="-122"/>
                <a:ea typeface="宋体" panose="02010600030101010101" pitchFamily="2" charset="-122"/>
                <a:cs typeface="宋体" panose="02010600030101010101" pitchFamily="2" charset="-122"/>
              </a:rPr>
              <a:t>3.人工智能对人类社会发展的影响（1）正面影响   人工智能是引领未来的战略性技术，是国际竞争的新焦点。世界主要发达国家都已将发展人工智能作为提升国家竞争力、维护国家安全的重大战略。谁能引领人工智能，谁就掌握了人类的未来！中国也已围绕人工智能出台了相关规划和政策，对人工智能核心技术、顶尖人才、标准规范等进行了部署，以加快促进人工智能的技术和产业发展。   人工智能将人从枯燥的劳动中解放出来，越来越多简单、重复、危险的任务可以由机器完成，它还能够比人做得更快、更准确。一些程式化、重复性、仅靠记忆与练习就可以掌握的工作，未来将逐步被智能机器取代或改变。例如，当机器翻译取得根本性突破后，大多数人类翻译工作可能会被机器部分或完全取代。人工智能在教育、医疗、金融、养老、环境保护、城市运行等领域的广泛应用，能够全面提升人们的生活品质，引发经济结构的重大变革，实现社会生产力的整体跃升，并给人们的生产、生活方式和思维模式带来革命性变化。</a:t>
            </a:r>
            <a:endParaRPr lang="zh-CN" sz="2000" b="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627630" y="44450"/>
            <a:ext cx="60483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8433" y="159385"/>
            <a:ext cx="5170805" cy="521970"/>
          </a:xfrm>
          <a:prstGeom prst="rect">
            <a:avLst/>
          </a:prstGeom>
        </p:spPr>
        <p:txBody>
          <a:bodyPr wrap="square">
            <a:spAutoFit/>
          </a:bodyPr>
          <a:p>
            <a:pPr>
              <a:defRPr/>
            </a:pPr>
            <a:r>
              <a:rPr lang="zh-CN" altLang="en-US" sz="2800" dirty="0">
                <a:solidFill>
                  <a:srgbClr val="FFFF00"/>
                </a:solidFill>
                <a:latin typeface="黑体" panose="02010609060101010101" charset="-122"/>
                <a:ea typeface="黑体" panose="02010609060101010101" charset="-122"/>
                <a:cs typeface="黑体" panose="02010609060101010101" charset="-122"/>
                <a:sym typeface="+mn-ea"/>
              </a:rPr>
              <a:t>一.人工智能概述</a:t>
            </a:r>
            <a:endParaRPr lang="zh-CN" altLang="en-US" sz="2800" dirty="0">
              <a:solidFill>
                <a:srgbClr val="FFFF00"/>
              </a:solidFill>
              <a:latin typeface="黑体" panose="02010609060101010101" charset="-122"/>
              <a:ea typeface="黑体" panose="02010609060101010101" charset="-122"/>
              <a:cs typeface="黑体" panose="02010609060101010101" charset="-122"/>
              <a:sym typeface="+mn-ea"/>
            </a:endParaRPr>
          </a:p>
        </p:txBody>
      </p:sp>
      <p:sp>
        <p:nvSpPr>
          <p:cNvPr id="101" name="文本框 100"/>
          <p:cNvSpPr txBox="1"/>
          <p:nvPr/>
        </p:nvSpPr>
        <p:spPr>
          <a:xfrm>
            <a:off x="179070" y="811530"/>
            <a:ext cx="8785225" cy="1291590"/>
          </a:xfrm>
          <a:prstGeom prst="rect">
            <a:avLst/>
          </a:prstGeom>
          <a:noFill/>
          <a:ln w="9525">
            <a:noFill/>
          </a:ln>
        </p:spPr>
        <p:txBody>
          <a:bodyPr wrap="square">
            <a:spAutoFit/>
          </a:bodyPr>
          <a:p>
            <a:pPr marL="0" indent="0">
              <a:lnSpc>
                <a:spcPct val="130000"/>
              </a:lnSpc>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国家发展战略性新兴产业包括“新一代信息技术”，而新一代信息技术的关键技术包括物联网、大数据、云计算和人工智能化，它们这四者之间存在紧密联系，相辅相成的关系，如图8-1-2所示。</a:t>
            </a:r>
            <a:endParaRPr lang="zh-CN" sz="2000" b="0">
              <a:latin typeface="宋体" panose="02010600030101010101" pitchFamily="2" charset="-122"/>
              <a:cs typeface="宋体" panose="02010600030101010101" pitchFamily="2" charset="-122"/>
            </a:endParaRPr>
          </a:p>
        </p:txBody>
      </p:sp>
      <p:grpSp>
        <p:nvGrpSpPr>
          <p:cNvPr id="13" name="组合 13"/>
          <p:cNvGrpSpPr/>
          <p:nvPr/>
        </p:nvGrpSpPr>
        <p:grpSpPr>
          <a:xfrm>
            <a:off x="1799590" y="2298065"/>
            <a:ext cx="4812665" cy="3681971"/>
            <a:chOff x="5398" y="37273"/>
            <a:chExt cx="5352" cy="4203"/>
          </a:xfrm>
        </p:grpSpPr>
        <p:pic>
          <p:nvPicPr>
            <p:cNvPr id="12" name="图片 12" descr="rgzn"/>
            <p:cNvPicPr>
              <a:picLocks noChangeAspect="1"/>
            </p:cNvPicPr>
            <p:nvPr/>
          </p:nvPicPr>
          <p:blipFill>
            <a:blip r:embed="rId2"/>
            <a:stretch>
              <a:fillRect/>
            </a:stretch>
          </p:blipFill>
          <p:spPr>
            <a:xfrm>
              <a:off x="5398" y="37273"/>
              <a:ext cx="5352" cy="3790"/>
            </a:xfrm>
            <a:prstGeom prst="rect">
              <a:avLst/>
            </a:prstGeom>
            <a:ln>
              <a:solidFill>
                <a:schemeClr val="accent1"/>
              </a:solidFill>
            </a:ln>
          </p:spPr>
        </p:pic>
        <p:sp>
          <p:nvSpPr>
            <p:cNvPr id="35" name="文本框 35"/>
            <p:cNvSpPr txBox="1"/>
            <p:nvPr/>
          </p:nvSpPr>
          <p:spPr>
            <a:xfrm>
              <a:off x="5398" y="41111"/>
              <a:ext cx="5352" cy="365"/>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600" b="0" kern="100">
                  <a:solidFill>
                    <a:schemeClr val="tx1"/>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图8-1-2 工人智能与物联网、大数据/云计算间的关系</a:t>
              </a:r>
              <a:endParaRPr lang="en-US" altLang="zh-CN" sz="1600" b="0" kern="100">
                <a:solidFill>
                  <a:schemeClr val="tx1"/>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grpSp>
    </p:spTree>
  </p:cSld>
  <p:clrMapOvr>
    <a:masterClrMapping/>
  </p:clrMapOvr>
  <mc:AlternateContent xmlns:mc="http://schemas.openxmlformats.org/markup-compatibility/2006">
    <mc:Choice xmlns:p14="http://schemas.microsoft.com/office/powerpoint/2010/main" Requires="p14">
      <p:transition spd="slow" p14:dur="1200">
        <p:push dir="r"/>
      </p:transition>
    </mc:Choice>
    <mc:Fallback>
      <p:transition spd="slow">
        <p:push dir="r"/>
      </p:transition>
    </mc:Fallback>
  </mc:AlternateContent>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7041</Words>
  <Application>WPS 演示</Application>
  <PresentationFormat>全屏显示(4:3)</PresentationFormat>
  <Paragraphs>352</Paragraphs>
  <Slides>24</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Arial</vt:lpstr>
      <vt:lpstr>宋体</vt:lpstr>
      <vt:lpstr>Wingdings</vt:lpstr>
      <vt:lpstr>微软雅黑</vt:lpstr>
      <vt:lpstr>黑体</vt:lpstr>
      <vt:lpstr>Times New Roman</vt:lpstr>
      <vt:lpstr>Times New Roman</vt:lpstr>
      <vt:lpstr>Arial Unicode MS</vt:lpstr>
      <vt:lpstr>Arial</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信息技术基础</dc:title>
  <dc:creator>Administrator</dc:creator>
  <cp:lastModifiedBy>黄老师</cp:lastModifiedBy>
  <cp:revision>73</cp:revision>
  <cp:lastPrinted>2411-12-30T00:00:00Z</cp:lastPrinted>
  <dcterms:created xsi:type="dcterms:W3CDTF">2011-03-21T09:38:00Z</dcterms:created>
  <dcterms:modified xsi:type="dcterms:W3CDTF">2021-08-20T13:57:17Z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2052-11.1.0.8415</vt:lpwstr>
  </property>
</Properties>
</file>