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70" r:id="rId3"/>
    <p:sldId id="284" r:id="rId4"/>
    <p:sldId id="323" r:id="rId5"/>
    <p:sldId id="324" r:id="rId6"/>
    <p:sldId id="325" r:id="rId7"/>
    <p:sldId id="326" r:id="rId8"/>
    <p:sldId id="328" r:id="rId9"/>
    <p:sldId id="327" r:id="rId10"/>
    <p:sldId id="330" r:id="rId11"/>
    <p:sldId id="331" r:id="rId12"/>
    <p:sldId id="332" r:id="rId13"/>
    <p:sldId id="333" r:id="rId14"/>
    <p:sldId id="334" r:id="rId15"/>
    <p:sldId id="335" r:id="rId16"/>
    <p:sldId id="336" r:id="rId17"/>
    <p:sldId id="337" r:id="rId18"/>
    <p:sldId id="339" r:id="rId19"/>
    <p:sldId id="338" r:id="rId20"/>
    <p:sldId id="341" r:id="rId21"/>
    <p:sldId id="340" r:id="rId22"/>
    <p:sldId id="342" r:id="rId23"/>
    <p:sldId id="343" r:id="rId24"/>
    <p:sldId id="344" r:id="rId25"/>
    <p:sldId id="345" r:id="rId26"/>
    <p:sldId id="346" r:id="rId27"/>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99"/>
    <a:srgbClr val="9CE53B"/>
    <a:srgbClr val="CC0000"/>
    <a:srgbClr val="0000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84"/>
      </p:cViewPr>
      <p:guideLst>
        <p:guide orient="horz" pos="2232"/>
        <p:guide pos="287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atin typeface="Arial" panose="020B0604020202020204" pitchFamily="34" charset="0"/>
              </a:defRPr>
            </a:lvl1pPr>
          </a:lstStyle>
          <a:p>
            <a:pPr>
              <a:defRPr/>
            </a:pPr>
            <a:endParaRPr lang="zh-CN" altLang="en-US"/>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Arial" panose="020B0604020202020204" pitchFamily="34" charset="0"/>
              </a:defRPr>
            </a:lvl1pPr>
          </a:lstStyle>
          <a:p>
            <a:pPr>
              <a:defRPr/>
            </a:pPr>
            <a:endParaRPr lang="en-US" altLang="zh-CN"/>
          </a:p>
        </p:txBody>
      </p:sp>
      <p:sp>
        <p:nvSpPr>
          <p:cNvPr id="317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atin typeface="Arial" panose="020B0604020202020204" pitchFamily="34" charset="0"/>
              </a:defRPr>
            </a:lvl1pPr>
          </a:lstStyle>
          <a:p>
            <a:pPr>
              <a:defRPr/>
            </a:pPr>
            <a:endParaRPr lang="en-US" altLang="zh-CN"/>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atin typeface="Arial" panose="020B0604020202020204" pitchFamily="34" charset="0"/>
              </a:defRPr>
            </a:lvl1pPr>
          </a:lstStyle>
          <a:p>
            <a:pPr>
              <a:defRPr/>
            </a:pPr>
            <a:fld id="{2629FC3A-D3DE-4644-B511-147C2701C354}"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Picture 2" descr="3 [转换]"/>
          <p:cNvPicPr>
            <a:picLocks noChangeAspect="1" noChangeArrowheads="1"/>
          </p:cNvPicPr>
          <p:nvPr/>
        </p:nvPicPr>
        <p:blipFill>
          <a:blip r:embed="rId2">
            <a:extLst>
              <a:ext uri="{28A0092B-C50C-407E-A947-70E740481C1C}">
                <a14:useLocalDpi xmlns:a14="http://schemas.microsoft.com/office/drawing/2010/main" val="0"/>
              </a:ext>
            </a:extLst>
          </a:blip>
          <a:srcRect t="4485" b="1736"/>
          <a:stretch>
            <a:fillRect/>
          </a:stretch>
        </p:blipFill>
        <p:spPr bwMode="auto">
          <a:xfrm>
            <a:off x="0" y="0"/>
            <a:ext cx="9144000" cy="685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Rectangle 3"/>
          <p:cNvSpPr>
            <a:spLocks noGrp="1" noChangeArrowheads="1"/>
          </p:cNvSpPr>
          <p:nvPr>
            <p:ph type="ctrTitle"/>
          </p:nvPr>
        </p:nvSpPr>
        <p:spPr>
          <a:xfrm>
            <a:off x="395288" y="548218"/>
            <a:ext cx="5688012" cy="1373716"/>
          </a:xfrm>
        </p:spPr>
        <p:txBody>
          <a:bodyPr/>
          <a:lstStyle>
            <a:lvl1pPr algn="l">
              <a:defRPr sz="3600"/>
            </a:lvl1pPr>
          </a:lstStyle>
          <a:p>
            <a:pPr lvl="0"/>
            <a:r>
              <a:rPr lang="zh-CN" altLang="en-US" noProof="0" smtClean="0"/>
              <a:t>单击此处编辑母版标题样式</a:t>
            </a:r>
            <a:endParaRPr lang="zh-CN" altLang="en-US" noProof="0" smtClean="0"/>
          </a:p>
        </p:txBody>
      </p:sp>
      <p:sp>
        <p:nvSpPr>
          <p:cNvPr id="2052" name="Rectangle 4"/>
          <p:cNvSpPr>
            <a:spLocks noGrp="1" noChangeArrowheads="1"/>
          </p:cNvSpPr>
          <p:nvPr>
            <p:ph type="subTitle" idx="1"/>
          </p:nvPr>
        </p:nvSpPr>
        <p:spPr>
          <a:xfrm>
            <a:off x="395288" y="1989667"/>
            <a:ext cx="5689600" cy="768351"/>
          </a:xfrm>
        </p:spPr>
        <p:txBody>
          <a:bodyPr/>
          <a:lstStyle>
            <a:lvl1pPr marL="0" indent="0">
              <a:buFontTx/>
              <a:buNone/>
              <a:defRPr sz="2400"/>
            </a:lvl1pPr>
          </a:lstStyle>
          <a:p>
            <a:pPr lvl="0"/>
            <a:r>
              <a:rPr lang="zh-CN" altLang="en-US" noProof="0" smtClean="0"/>
              <a:t>单击此处编辑母版副标题样式</a:t>
            </a:r>
            <a:endParaRPr lang="zh-CN" altLang="en-US" noProof="0"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9FA8DA6F-10EA-4045-A48B-554919189636}"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4515DC5D-BB0F-4398-836A-A23A4DF3C5FA}"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7339" y="275167"/>
            <a:ext cx="2058987" cy="585893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167"/>
            <a:ext cx="6027738" cy="585893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05084B5-CA27-4EAD-AC2E-470131A94EF5}"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94C45761-7C55-4879-AD44-874A36128E11}"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313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185"/>
            <a:ext cx="7772400" cy="150071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EFD0A547-289E-428B-A3A7-B84F09AD6420}"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604433"/>
            <a:ext cx="4037012"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725" y="1604433"/>
            <a:ext cx="4038600"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970CB416-D90A-468E-8862-B255E1234AC5}"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4584"/>
            <a:ext cx="4040188"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534584"/>
            <a:ext cx="4041775"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992A7C87-2938-4207-AF46-64EEA9FDD889}"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F5088097-D3FF-4F1A-BAB6-6DC26DA69A0A}"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25E05471-0258-4927-93C8-808AD61F74C1}"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2"/>
            <a:ext cx="3008313" cy="116204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435100"/>
            <a:ext cx="3008313" cy="46905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2F3DFDBC-1779-4134-935D-DE56DC158E5A}"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726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867"/>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95440761-77E9-44E7-B52A-943EE6EA56C1}"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pic>
        <p:nvPicPr>
          <p:cNvPr id="1026" name="Picture 2" descr="图片3副"/>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body" idx="1"/>
          </p:nvPr>
        </p:nvSpPr>
        <p:spPr bwMode="auto">
          <a:xfrm>
            <a:off x="468313" y="1604963"/>
            <a:ext cx="8228012"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9" name="Rectangle 5"/>
          <p:cNvSpPr>
            <a:spLocks noGrp="1" noChangeArrowheads="1"/>
          </p:cNvSpPr>
          <p:nvPr>
            <p:ph type="dt" sz="half" idx="2"/>
          </p:nvPr>
        </p:nvSpPr>
        <p:spPr bwMode="auto">
          <a:xfrm>
            <a:off x="457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b="0">
                <a:latin typeface="Arial" panose="020B0604020202020204" pitchFamily="34" charset="0"/>
              </a:defRPr>
            </a:lvl1pPr>
          </a:lstStyle>
          <a:p>
            <a:pPr>
              <a:defRPr/>
            </a:pPr>
            <a:endParaRPr lang="en-US" altLang="zh-CN"/>
          </a:p>
        </p:txBody>
      </p:sp>
      <p:sp>
        <p:nvSpPr>
          <p:cNvPr id="1030" name="Rectangle 6"/>
          <p:cNvSpPr>
            <a:spLocks noGrp="1" noChangeArrowheads="1"/>
          </p:cNvSpPr>
          <p:nvPr>
            <p:ph type="ftr" sz="quarter" idx="3"/>
          </p:nvPr>
        </p:nvSpPr>
        <p:spPr bwMode="auto">
          <a:xfrm>
            <a:off x="3124200" y="6246813"/>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b="0">
                <a:latin typeface="Arial" panose="020B0604020202020204" pitchFamily="34" charset="0"/>
              </a:defRPr>
            </a:lvl1pPr>
          </a:lstStyle>
          <a:p>
            <a:pPr>
              <a:defRPr/>
            </a:pPr>
            <a:endParaRPr lang="en-US" altLang="zh-CN"/>
          </a:p>
        </p:txBody>
      </p:sp>
      <p:sp>
        <p:nvSpPr>
          <p:cNvPr id="1031" name="Rectangle 7"/>
          <p:cNvSpPr>
            <a:spLocks noGrp="1" noChangeArrowheads="1"/>
          </p:cNvSpPr>
          <p:nvPr>
            <p:ph type="sldNum" sz="quarter" idx="4"/>
          </p:nvPr>
        </p:nvSpPr>
        <p:spPr bwMode="auto">
          <a:xfrm>
            <a:off x="6553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b="0">
                <a:latin typeface="Arial" panose="020B0604020202020204" pitchFamily="34" charset="0"/>
              </a:defRPr>
            </a:lvl1pPr>
          </a:lstStyle>
          <a:p>
            <a:pPr>
              <a:defRPr/>
            </a:pPr>
            <a:fld id="{D668F815-9F89-4346-8511-7C63053B7B5C}"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extBox 3"/>
          <p:cNvSpPr txBox="1">
            <a:spLocks noChangeArrowheads="1"/>
          </p:cNvSpPr>
          <p:nvPr/>
        </p:nvSpPr>
        <p:spPr bwMode="auto">
          <a:xfrm>
            <a:off x="269875" y="1736725"/>
            <a:ext cx="8785225"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endParaRPr lang="en-US" altLang="zh-CN" sz="2000" b="0">
              <a:latin typeface="宋体" panose="02010600030101010101" pitchFamily="2" charset="-122"/>
            </a:endParaRPr>
          </a:p>
          <a:p>
            <a:pPr>
              <a:lnSpc>
                <a:spcPct val="150000"/>
              </a:lnSpc>
            </a:pPr>
            <a:r>
              <a:rPr altLang="zh-CN" sz="2400" b="0">
                <a:latin typeface="宋体" panose="02010600030101010101" pitchFamily="2" charset="-122"/>
                <a:cs typeface="宋体" panose="02010600030101010101" pitchFamily="2" charset="-122"/>
              </a:rPr>
              <a:t>（1）熟练掌握文字格式的复制；</a:t>
            </a:r>
            <a:endParaRPr altLang="zh-CN" sz="2400" b="0">
              <a:latin typeface="宋体" panose="02010600030101010101" pitchFamily="2" charset="-122"/>
              <a:cs typeface="宋体" panose="02010600030101010101" pitchFamily="2" charset="-122"/>
            </a:endParaRPr>
          </a:p>
          <a:p>
            <a:pPr>
              <a:lnSpc>
                <a:spcPct val="150000"/>
              </a:lnSpc>
            </a:pPr>
            <a:r>
              <a:rPr altLang="zh-CN" sz="2400" b="0">
                <a:latin typeface="宋体" panose="02010600030101010101" pitchFamily="2" charset="-122"/>
                <a:cs typeface="宋体" panose="02010600030101010101" pitchFamily="2" charset="-122"/>
              </a:rPr>
              <a:t>（2）熟练掌握在幻灯片中插入艺术字、形状等内置对象；</a:t>
            </a:r>
            <a:endParaRPr altLang="zh-CN" sz="2400" b="0">
              <a:latin typeface="宋体" panose="02010600030101010101" pitchFamily="2" charset="-122"/>
              <a:cs typeface="宋体" panose="02010600030101010101" pitchFamily="2" charset="-122"/>
            </a:endParaRPr>
          </a:p>
          <a:p>
            <a:pPr>
              <a:lnSpc>
                <a:spcPct val="150000"/>
              </a:lnSpc>
            </a:pPr>
            <a:r>
              <a:rPr altLang="zh-CN" sz="2400" b="0">
                <a:latin typeface="宋体" panose="02010600030101010101" pitchFamily="2" charset="-122"/>
                <a:cs typeface="宋体" panose="02010600030101010101" pitchFamily="2" charset="-122"/>
              </a:rPr>
              <a:t>（3）掌握在幻灯片中插入图片、音频、视频等外部对象；</a:t>
            </a:r>
            <a:endParaRPr altLang="zh-CN" sz="2400" b="0">
              <a:latin typeface="宋体" panose="02010600030101010101" pitchFamily="2" charset="-122"/>
              <a:cs typeface="宋体" panose="02010600030101010101" pitchFamily="2" charset="-122"/>
            </a:endParaRPr>
          </a:p>
          <a:p>
            <a:pPr>
              <a:lnSpc>
                <a:spcPct val="150000"/>
              </a:lnSpc>
            </a:pPr>
            <a:r>
              <a:rPr altLang="zh-CN" sz="2400" b="0">
                <a:latin typeface="宋体" panose="02010600030101010101" pitchFamily="2" charset="-122"/>
                <a:cs typeface="宋体" panose="02010600030101010101" pitchFamily="2" charset="-122"/>
              </a:rPr>
              <a:t>（4）掌握在幻灯片中建立表格与图表；</a:t>
            </a:r>
            <a:endParaRPr altLang="zh-CN" sz="2400" b="0">
              <a:latin typeface="宋体" panose="02010600030101010101" pitchFamily="2" charset="-122"/>
              <a:cs typeface="宋体" panose="02010600030101010101" pitchFamily="2" charset="-122"/>
            </a:endParaRPr>
          </a:p>
          <a:p>
            <a:pPr>
              <a:lnSpc>
                <a:spcPct val="150000"/>
              </a:lnSpc>
            </a:pPr>
            <a:r>
              <a:rPr altLang="zh-CN" sz="2400" b="0">
                <a:latin typeface="宋体" panose="02010600030101010101" pitchFamily="2" charset="-122"/>
                <a:cs typeface="宋体" panose="02010600030101010101" pitchFamily="2" charset="-122"/>
              </a:rPr>
              <a:t>（5）掌握创建动作按钮、建立幻灯片的超链接。</a:t>
            </a:r>
            <a:endParaRPr altLang="zh-CN" sz="2400" b="0">
              <a:latin typeface="宋体" panose="02010600030101010101" pitchFamily="2" charset="-122"/>
              <a:cs typeface="宋体" panose="02010600030101010101" pitchFamily="2" charset="-122"/>
            </a:endParaRPr>
          </a:p>
          <a:p>
            <a:pPr>
              <a:lnSpc>
                <a:spcPct val="150000"/>
              </a:lnSpc>
            </a:pPr>
            <a:endParaRPr lang="en-US" altLang="zh-CN" sz="2000" b="0">
              <a:latin typeface="宋体" panose="02010600030101010101" pitchFamily="2" charset="-122"/>
            </a:endParaRPr>
          </a:p>
          <a:p>
            <a:pPr>
              <a:lnSpc>
                <a:spcPct val="150000"/>
              </a:lnSpc>
            </a:pPr>
            <a:r>
              <a:rPr lang="en-US" altLang="zh-CN" sz="2000" b="0">
                <a:latin typeface="宋体" panose="02010600030101010101" pitchFamily="2" charset="-122"/>
              </a:rPr>
              <a:t>  </a:t>
            </a:r>
            <a:endParaRPr lang="en-US" altLang="zh-CN" sz="2000" b="0">
              <a:latin typeface="宋体" panose="02010600030101010101" pitchFamily="2" charset="-122"/>
            </a:endParaRPr>
          </a:p>
          <a:p>
            <a:pPr>
              <a:lnSpc>
                <a:spcPct val="150000"/>
              </a:lnSpc>
            </a:pPr>
            <a:r>
              <a:rPr lang="en-US" altLang="zh-CN" sz="2000" b="0">
                <a:latin typeface="宋体" panose="02010600030101010101" pitchFamily="2" charset="-122"/>
              </a:rPr>
              <a:t> </a:t>
            </a:r>
            <a:r>
              <a:rPr lang="en-US" altLang="zh-CN" sz="2000" b="0" smtClean="0">
                <a:latin typeface="宋体" panose="02010600030101010101" pitchFamily="2" charset="-122"/>
              </a:rPr>
              <a:t>  </a:t>
            </a: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2411413" y="44450"/>
            <a:ext cx="5215255"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altLang="zh-CN" sz="2200" dirty="0">
                <a:solidFill>
                  <a:srgbClr val="FFFF00"/>
                </a:solidFill>
                <a:latin typeface="+mj-ea"/>
                <a:ea typeface="+mj-ea"/>
              </a:rPr>
              <a:t>第五章</a:t>
            </a:r>
            <a:r>
              <a:rPr lang="en-US" altLang="zh-CN" sz="2200" dirty="0">
                <a:solidFill>
                  <a:srgbClr val="FFFF00"/>
                </a:solidFill>
                <a:latin typeface="+mj-ea"/>
                <a:ea typeface="+mj-ea"/>
              </a:rPr>
              <a:t>  </a:t>
            </a:r>
            <a:r>
              <a:rPr altLang="zh-CN" sz="2200" dirty="0">
                <a:solidFill>
                  <a:srgbClr val="FFFF00"/>
                </a:solidFill>
                <a:latin typeface="+mj-ea"/>
                <a:ea typeface="+mj-ea"/>
              </a:rPr>
              <a:t>WPS Office 2019之演示</a:t>
            </a:r>
            <a:r>
              <a:rPr lang="zh-CN" sz="2200" dirty="0">
                <a:solidFill>
                  <a:srgbClr val="FFFF00"/>
                </a:solidFill>
                <a:latin typeface="+mj-ea"/>
                <a:ea typeface="+mj-ea"/>
              </a:rPr>
              <a:t>的应用</a:t>
            </a:r>
            <a:endParaRPr lang="zh-CN" sz="2200" dirty="0">
              <a:solidFill>
                <a:srgbClr val="FFFF00"/>
              </a:solidFill>
              <a:latin typeface="+mj-ea"/>
              <a:ea typeface="+mj-ea"/>
            </a:endParaRPr>
          </a:p>
        </p:txBody>
      </p:sp>
      <p:sp>
        <p:nvSpPr>
          <p:cNvPr id="4" name="矩形 3"/>
          <p:cNvSpPr/>
          <p:nvPr/>
        </p:nvSpPr>
        <p:spPr>
          <a:xfrm>
            <a:off x="2608422" y="1052513"/>
            <a:ext cx="3808095" cy="460375"/>
          </a:xfrm>
          <a:prstGeom prst="rect">
            <a:avLst/>
          </a:prstGeom>
          <a:noFill/>
        </p:spPr>
        <p:txBody>
          <a:bodyPr wrap="none">
            <a:spAutoFit/>
          </a:bodyPr>
          <a:lstStyle/>
          <a:p>
            <a:pPr algn="ctr">
              <a:defRPr/>
            </a:pPr>
            <a:r>
              <a:rPr lang="zh-CN" altLang="zh-CN" sz="2400" dirty="0">
                <a:solidFill>
                  <a:srgbClr val="FF0000"/>
                </a:solidFill>
                <a:effectLst>
                  <a:outerShdw blurRad="38100" dist="38100" dir="2700000" algn="tl">
                    <a:srgbClr val="000000">
                      <a:alpha val="43137"/>
                    </a:srgbClr>
                  </a:outerShdw>
                </a:effectLst>
                <a:latin typeface="+mj-ea"/>
                <a:ea typeface="+mj-ea"/>
              </a:rPr>
              <a:t>专题三</a:t>
            </a:r>
            <a:r>
              <a:rPr lang="en-US" altLang="zh-CN" sz="2400" dirty="0">
                <a:solidFill>
                  <a:srgbClr val="FF0000"/>
                </a:solidFill>
                <a:effectLst>
                  <a:outerShdw blurRad="38100" dist="38100" dir="2700000" algn="tl">
                    <a:srgbClr val="000000">
                      <a:alpha val="43137"/>
                    </a:srgbClr>
                  </a:outerShdw>
                </a:effectLst>
                <a:latin typeface="+mj-ea"/>
                <a:ea typeface="+mj-ea"/>
              </a:rPr>
              <a:t>   </a:t>
            </a:r>
            <a:r>
              <a:rPr lang="zh-CN" altLang="en-US" sz="2400" dirty="0">
                <a:solidFill>
                  <a:srgbClr val="FF0000"/>
                </a:solidFill>
                <a:effectLst>
                  <a:outerShdw blurRad="38100" dist="38100" dir="2700000" algn="tl">
                    <a:srgbClr val="000000">
                      <a:alpha val="43137"/>
                    </a:srgbClr>
                  </a:outerShdw>
                </a:effectLst>
                <a:latin typeface="+mj-ea"/>
                <a:ea typeface="+mj-ea"/>
              </a:rPr>
              <a:t>编辑</a:t>
            </a:r>
            <a:r>
              <a:rPr lang="zh-CN" altLang="zh-CN" sz="2400" dirty="0">
                <a:solidFill>
                  <a:srgbClr val="FF0000"/>
                </a:solidFill>
                <a:effectLst>
                  <a:outerShdw blurRad="38100" dist="38100" dir="2700000" algn="tl">
                    <a:srgbClr val="000000">
                      <a:alpha val="43137"/>
                    </a:srgbClr>
                  </a:outerShdw>
                </a:effectLst>
                <a:latin typeface="+mj-ea"/>
                <a:ea typeface="+mj-ea"/>
              </a:rPr>
              <a:t>演示文稿对象</a:t>
            </a:r>
            <a:endParaRPr lang="zh-CN" altLang="zh-CN" sz="2400" dirty="0">
              <a:solidFill>
                <a:srgbClr val="FF0000"/>
              </a:solidFill>
              <a:effectLst>
                <a:outerShdw blurRad="38100" dist="38100" dir="2700000" algn="tl">
                  <a:srgbClr val="000000">
                    <a:alpha val="43137"/>
                  </a:srgbClr>
                </a:outerShdw>
              </a:effectLst>
              <a:latin typeface="+mj-ea"/>
              <a:ea typeface="+mj-ea"/>
            </a:endParaRPr>
          </a:p>
        </p:txBody>
      </p:sp>
      <p:sp>
        <p:nvSpPr>
          <p:cNvPr id="9" name="矩形 8"/>
          <p:cNvSpPr/>
          <p:nvPr/>
        </p:nvSpPr>
        <p:spPr>
          <a:xfrm>
            <a:off x="508000" y="1628775"/>
            <a:ext cx="1416050" cy="461963"/>
          </a:xfrm>
          <a:prstGeom prst="rect">
            <a:avLst/>
          </a:prstGeom>
          <a:gradFill>
            <a:gsLst>
              <a:gs pos="0">
                <a:srgbClr val="FECF40"/>
              </a:gs>
              <a:gs pos="100000">
                <a:srgbClr val="846C21"/>
              </a:gs>
            </a:gsLst>
            <a:lin ang="16200000" scaled="0"/>
          </a:gradFill>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zh-CN" altLang="en-US" sz="2400" b="0" dirty="0">
                <a:latin typeface="宋体" panose="02010600030101010101" pitchFamily="2" charset="-122"/>
              </a:rPr>
              <a:t>考纲要求</a:t>
            </a:r>
            <a:endParaRPr lang="zh-CN" altLang="zh-CN" sz="2400" b="0"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pic>
        <p:nvPicPr>
          <p:cNvPr id="2" name="图片 1"/>
          <p:cNvPicPr>
            <a:picLocks noChangeAspect="1"/>
          </p:cNvPicPr>
          <p:nvPr/>
        </p:nvPicPr>
        <p:blipFill>
          <a:blip r:embed="rId1"/>
          <a:stretch>
            <a:fillRect/>
          </a:stretch>
        </p:blipFill>
        <p:spPr>
          <a:xfrm>
            <a:off x="428625" y="838835"/>
            <a:ext cx="8102600" cy="4805680"/>
          </a:xfrm>
          <a:prstGeom prst="rect">
            <a:avLst/>
          </a:prstGeom>
        </p:spPr>
      </p:pic>
      <p:sp>
        <p:nvSpPr>
          <p:cNvPr id="3" name="矩形 1"/>
          <p:cNvSpPr>
            <a:spLocks noChangeArrowheads="1"/>
          </p:cNvSpPr>
          <p:nvPr/>
        </p:nvSpPr>
        <p:spPr bwMode="auto">
          <a:xfrm>
            <a:off x="851218" y="61595"/>
            <a:ext cx="1960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四</a:t>
            </a:r>
            <a:r>
              <a:rPr lang="zh-CN" sz="2000" dirty="0">
                <a:solidFill>
                  <a:srgbClr val="FFFF00"/>
                </a:solidFill>
                <a:latin typeface="+mj-ea"/>
                <a:ea typeface="+mj-ea"/>
                <a:sym typeface="+mn-ea"/>
              </a:rPr>
              <a:t>．</a:t>
            </a:r>
            <a:r>
              <a:rPr lang="zh-CN" sz="2000" dirty="0">
                <a:solidFill>
                  <a:srgbClr val="FFFF00"/>
                </a:solidFill>
                <a:latin typeface="+mj-ea"/>
                <a:ea typeface="+mj-ea"/>
              </a:rPr>
              <a:t>插入艺术字</a:t>
            </a:r>
            <a:endParaRPr lang="zh-CN" sz="2000" dirty="0">
              <a:solidFill>
                <a:srgbClr val="FFFF00"/>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851218" y="61595"/>
            <a:ext cx="246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sz="2000" dirty="0">
                <a:solidFill>
                  <a:srgbClr val="FFFF00"/>
                </a:solidFill>
                <a:latin typeface="+mj-ea"/>
                <a:ea typeface="+mj-ea"/>
              </a:rPr>
              <a:t>五</a:t>
            </a:r>
            <a:r>
              <a:rPr lang="zh-CN" sz="2000" dirty="0">
                <a:solidFill>
                  <a:srgbClr val="FFFF00"/>
                </a:solidFill>
                <a:latin typeface="+mj-ea"/>
                <a:ea typeface="+mj-ea"/>
                <a:sym typeface="+mn-ea"/>
              </a:rPr>
              <a:t>．</a:t>
            </a:r>
            <a:r>
              <a:rPr lang="zh-CN" sz="2000" dirty="0">
                <a:solidFill>
                  <a:srgbClr val="FFFF00"/>
                </a:solidFill>
                <a:latin typeface="+mj-ea"/>
                <a:ea typeface="+mj-ea"/>
              </a:rPr>
              <a:t>插入音频和视频</a:t>
            </a:r>
            <a:endParaRPr lang="zh-CN" sz="2000" dirty="0">
              <a:solidFill>
                <a:srgbClr val="FFFF00"/>
              </a:solidFill>
              <a:latin typeface="+mj-ea"/>
              <a:ea typeface="+mj-ea"/>
            </a:endParaRPr>
          </a:p>
        </p:txBody>
      </p:sp>
      <p:sp>
        <p:nvSpPr>
          <p:cNvPr id="105" name="文本框 104"/>
          <p:cNvSpPr txBox="1"/>
          <p:nvPr/>
        </p:nvSpPr>
        <p:spPr>
          <a:xfrm>
            <a:off x="98425" y="608330"/>
            <a:ext cx="8896985" cy="1322070"/>
          </a:xfrm>
          <a:prstGeom prst="rect">
            <a:avLst/>
          </a:prstGeom>
          <a:noFill/>
          <a:ln w="9525">
            <a:noFill/>
          </a:ln>
        </p:spPr>
        <p:txBody>
          <a:bodyPr wrap="square">
            <a:spAutoFit/>
          </a:bodyPr>
          <a:p>
            <a:pPr marL="0" indent="228600"/>
            <a:r>
              <a:rPr lang="zh-CN" sz="2000">
                <a:solidFill>
                  <a:srgbClr val="000000"/>
                </a:solidFill>
                <a:latin typeface="宋体" panose="02010600030101010101" pitchFamily="2" charset="-122"/>
                <a:cs typeface="宋体" panose="02010600030101010101" pitchFamily="2" charset="-122"/>
              </a:rPr>
              <a:t>1．插入音频</a:t>
            </a:r>
            <a:r>
              <a:rPr lang="zh-CN" sz="2000" b="0">
                <a:solidFill>
                  <a:srgbClr val="000000"/>
                </a:solidFill>
                <a:latin typeface="宋体" panose="02010600030101010101" pitchFamily="2" charset="-122"/>
                <a:cs typeface="宋体" panose="02010600030101010101" pitchFamily="2" charset="-122"/>
              </a:rPr>
              <a:t>   实例：在</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福建旅游计划”演示文稿中的第一张幻灯片中插入音频</a:t>
            </a:r>
            <a:r>
              <a:rPr lang="en-US" sz="2000" b="0">
                <a:solidFill>
                  <a:srgbClr val="000000"/>
                </a:solidFill>
                <a:latin typeface="宋体" panose="02010600030101010101" pitchFamily="2" charset="-122"/>
                <a:cs typeface="宋体" panose="02010600030101010101" pitchFamily="2" charset="-122"/>
              </a:rPr>
              <a:t>“ppt\</a:t>
            </a:r>
            <a:r>
              <a:rPr lang="zh-CN" sz="2000" b="0">
                <a:solidFill>
                  <a:srgbClr val="000000"/>
                </a:solidFill>
                <a:latin typeface="宋体" panose="02010600030101010101" pitchFamily="2" charset="-122"/>
                <a:cs typeface="宋体" panose="02010600030101010101" pitchFamily="2" charset="-122"/>
              </a:rPr>
              <a:t>旅游</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爱拼才会赢.mp3”，并设置音频为“自动播放”、“放映时隐藏”、“循环播放，直至停止”，操作方法如图</a:t>
            </a:r>
            <a:r>
              <a:rPr lang="en-US" sz="2000" b="0">
                <a:solidFill>
                  <a:srgbClr val="000000"/>
                </a:solidFill>
                <a:latin typeface="宋体" panose="02010600030101010101" pitchFamily="2" charset="-122"/>
                <a:cs typeface="宋体" panose="02010600030101010101" pitchFamily="2" charset="-122"/>
              </a:rPr>
              <a:t>5-3-7</a:t>
            </a:r>
            <a:r>
              <a:rPr lang="zh-CN" sz="2000" b="0">
                <a:solidFill>
                  <a:srgbClr val="000000"/>
                </a:solidFill>
                <a:latin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24485" y="2014220"/>
            <a:ext cx="8063230" cy="3561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2" name="矩形 1"/>
          <p:cNvSpPr>
            <a:spLocks noChangeArrowheads="1"/>
          </p:cNvSpPr>
          <p:nvPr/>
        </p:nvSpPr>
        <p:spPr bwMode="auto">
          <a:xfrm>
            <a:off x="851218" y="61595"/>
            <a:ext cx="246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五</a:t>
            </a:r>
            <a:r>
              <a:rPr lang="zh-CN" sz="2000" dirty="0">
                <a:solidFill>
                  <a:srgbClr val="FFFF00"/>
                </a:solidFill>
                <a:latin typeface="+mj-ea"/>
                <a:ea typeface="+mj-ea"/>
                <a:sym typeface="+mn-ea"/>
              </a:rPr>
              <a:t>．</a:t>
            </a:r>
            <a:r>
              <a:rPr lang="zh-CN" sz="2000" dirty="0">
                <a:solidFill>
                  <a:srgbClr val="FFFF00"/>
                </a:solidFill>
                <a:latin typeface="+mj-ea"/>
                <a:ea typeface="+mj-ea"/>
              </a:rPr>
              <a:t>插入音频和视频</a:t>
            </a:r>
            <a:endParaRPr lang="zh-CN" sz="2000" dirty="0">
              <a:solidFill>
                <a:srgbClr val="FFFF00"/>
              </a:solidFill>
              <a:latin typeface="+mj-ea"/>
              <a:ea typeface="+mj-ea"/>
            </a:endParaRPr>
          </a:p>
        </p:txBody>
      </p:sp>
      <p:pic>
        <p:nvPicPr>
          <p:cNvPr id="3" name="图片 2"/>
          <p:cNvPicPr>
            <a:picLocks noChangeAspect="1"/>
          </p:cNvPicPr>
          <p:nvPr/>
        </p:nvPicPr>
        <p:blipFill>
          <a:blip r:embed="rId1"/>
          <a:stretch>
            <a:fillRect/>
          </a:stretch>
        </p:blipFill>
        <p:spPr>
          <a:xfrm>
            <a:off x="402590" y="869950"/>
            <a:ext cx="8194675" cy="422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2" name="矩形 1"/>
          <p:cNvSpPr>
            <a:spLocks noChangeArrowheads="1"/>
          </p:cNvSpPr>
          <p:nvPr/>
        </p:nvSpPr>
        <p:spPr bwMode="auto">
          <a:xfrm>
            <a:off x="851218" y="61595"/>
            <a:ext cx="246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五</a:t>
            </a:r>
            <a:r>
              <a:rPr lang="zh-CN" sz="2000" dirty="0">
                <a:solidFill>
                  <a:srgbClr val="FFFF00"/>
                </a:solidFill>
                <a:latin typeface="+mj-ea"/>
                <a:ea typeface="+mj-ea"/>
                <a:sym typeface="+mn-ea"/>
              </a:rPr>
              <a:t>．</a:t>
            </a:r>
            <a:r>
              <a:rPr lang="zh-CN" sz="2000" dirty="0">
                <a:solidFill>
                  <a:srgbClr val="FFFF00"/>
                </a:solidFill>
                <a:latin typeface="+mj-ea"/>
                <a:ea typeface="+mj-ea"/>
              </a:rPr>
              <a:t>插入音频和视频</a:t>
            </a:r>
            <a:endParaRPr lang="zh-CN" sz="2000" dirty="0">
              <a:solidFill>
                <a:srgbClr val="FFFF00"/>
              </a:solidFill>
              <a:latin typeface="+mj-ea"/>
              <a:ea typeface="+mj-ea"/>
            </a:endParaRPr>
          </a:p>
        </p:txBody>
      </p:sp>
      <p:sp>
        <p:nvSpPr>
          <p:cNvPr id="105" name="文本框 104"/>
          <p:cNvSpPr txBox="1"/>
          <p:nvPr/>
        </p:nvSpPr>
        <p:spPr>
          <a:xfrm>
            <a:off x="127635" y="540385"/>
            <a:ext cx="8888095" cy="1014730"/>
          </a:xfrm>
          <a:prstGeom prst="rect">
            <a:avLst/>
          </a:prstGeom>
          <a:noFill/>
          <a:ln w="9525">
            <a:noFill/>
          </a:ln>
        </p:spPr>
        <p:txBody>
          <a:bodyPr wrap="square">
            <a:spAutoFit/>
          </a:bodyPr>
          <a:p>
            <a:pPr marL="0" indent="228600"/>
            <a:r>
              <a:rPr lang="zh-CN" sz="2000">
                <a:solidFill>
                  <a:srgbClr val="000000"/>
                </a:solidFill>
                <a:latin typeface="宋体" panose="02010600030101010101" pitchFamily="2" charset="-122"/>
                <a:cs typeface="宋体" panose="02010600030101010101" pitchFamily="2" charset="-122"/>
              </a:rPr>
              <a:t>2．插入视频</a:t>
            </a:r>
            <a:r>
              <a:rPr lang="zh-CN" sz="2000" b="0">
                <a:solidFill>
                  <a:srgbClr val="000000"/>
                </a:solidFill>
                <a:latin typeface="宋体" panose="02010600030101010101" pitchFamily="2" charset="-122"/>
                <a:cs typeface="宋体" panose="02010600030101010101" pitchFamily="2" charset="-122"/>
              </a:rPr>
              <a:t>   实例：在</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福建旅游计划”演示文稿中的第</a:t>
            </a:r>
            <a:r>
              <a:rPr lang="en-US" sz="2000" b="0">
                <a:solidFill>
                  <a:srgbClr val="000000"/>
                </a:solidFill>
                <a:latin typeface="宋体" panose="02010600030101010101" pitchFamily="2" charset="-122"/>
                <a:cs typeface="宋体" panose="02010600030101010101" pitchFamily="2" charset="-122"/>
              </a:rPr>
              <a:t>7</a:t>
            </a:r>
            <a:r>
              <a:rPr lang="zh-CN" sz="2000" b="0">
                <a:solidFill>
                  <a:srgbClr val="000000"/>
                </a:solidFill>
                <a:latin typeface="宋体" panose="02010600030101010101" pitchFamily="2" charset="-122"/>
                <a:cs typeface="宋体" panose="02010600030101010101" pitchFamily="2" charset="-122"/>
              </a:rPr>
              <a:t>张幻灯片中插入视频</a:t>
            </a:r>
            <a:r>
              <a:rPr lang="en-US" sz="2000" b="0">
                <a:solidFill>
                  <a:srgbClr val="000000"/>
                </a:solidFill>
                <a:latin typeface="宋体" panose="02010600030101010101" pitchFamily="2" charset="-122"/>
                <a:cs typeface="宋体" panose="02010600030101010101" pitchFamily="2" charset="-122"/>
              </a:rPr>
              <a:t>“ppt\</a:t>
            </a:r>
            <a:r>
              <a:rPr lang="zh-CN" sz="2000" b="0">
                <a:solidFill>
                  <a:srgbClr val="000000"/>
                </a:solidFill>
                <a:latin typeface="宋体" panose="02010600030101010101" pitchFamily="2" charset="-122"/>
                <a:cs typeface="宋体" panose="02010600030101010101" pitchFamily="2" charset="-122"/>
              </a:rPr>
              <a:t>旅游</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清新福建</a:t>
            </a:r>
            <a:r>
              <a:rPr lang="en-US" sz="2000" b="0">
                <a:solidFill>
                  <a:srgbClr val="000000"/>
                </a:solidFill>
                <a:latin typeface="宋体" panose="02010600030101010101" pitchFamily="2" charset="-122"/>
                <a:cs typeface="宋体" panose="02010600030101010101" pitchFamily="2" charset="-122"/>
              </a:rPr>
              <a:t>.mp4</a:t>
            </a:r>
            <a:r>
              <a:rPr lang="zh-CN" sz="2000" b="0">
                <a:solidFill>
                  <a:srgbClr val="000000"/>
                </a:solidFill>
                <a:latin typeface="宋体" panose="02010600030101010101" pitchFamily="2" charset="-122"/>
                <a:cs typeface="宋体" panose="02010600030101010101" pitchFamily="2" charset="-122"/>
              </a:rPr>
              <a:t>”，操作步骤如图</a:t>
            </a:r>
            <a:r>
              <a:rPr lang="en-US" sz="2000" b="0">
                <a:solidFill>
                  <a:srgbClr val="000000"/>
                </a:solidFill>
                <a:latin typeface="宋体" panose="02010600030101010101" pitchFamily="2" charset="-122"/>
                <a:cs typeface="宋体" panose="02010600030101010101" pitchFamily="2" charset="-122"/>
              </a:rPr>
              <a:t>5-3-8</a:t>
            </a:r>
            <a:r>
              <a:rPr lang="zh-CN" sz="2000" b="0">
                <a:solidFill>
                  <a:srgbClr val="000000"/>
                </a:solidFill>
                <a:latin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14045" y="1486535"/>
            <a:ext cx="7914640" cy="4624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2" name="矩形 1"/>
          <p:cNvSpPr>
            <a:spLocks noChangeArrowheads="1"/>
          </p:cNvSpPr>
          <p:nvPr/>
        </p:nvSpPr>
        <p:spPr bwMode="auto">
          <a:xfrm>
            <a:off x="851218" y="61595"/>
            <a:ext cx="2214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六</a:t>
            </a:r>
            <a:r>
              <a:rPr lang="zh-CN" sz="2000" dirty="0">
                <a:solidFill>
                  <a:srgbClr val="FFFF00"/>
                </a:solidFill>
                <a:latin typeface="+mj-ea"/>
                <a:ea typeface="+mj-ea"/>
                <a:sym typeface="+mn-ea"/>
              </a:rPr>
              <a:t>．</a:t>
            </a:r>
            <a:r>
              <a:rPr lang="zh-CN" sz="2000" dirty="0">
                <a:solidFill>
                  <a:srgbClr val="FFFF00"/>
                </a:solidFill>
                <a:latin typeface="+mj-ea"/>
                <a:ea typeface="+mj-ea"/>
              </a:rPr>
              <a:t>插入表格与图</a:t>
            </a:r>
            <a:endParaRPr lang="zh-CN" sz="2000" dirty="0">
              <a:solidFill>
                <a:srgbClr val="FFFF00"/>
              </a:solidFill>
              <a:latin typeface="+mj-ea"/>
              <a:ea typeface="+mj-ea"/>
            </a:endParaRPr>
          </a:p>
        </p:txBody>
      </p:sp>
      <p:sp>
        <p:nvSpPr>
          <p:cNvPr id="105" name="文本框 104"/>
          <p:cNvSpPr txBox="1"/>
          <p:nvPr/>
        </p:nvSpPr>
        <p:spPr>
          <a:xfrm>
            <a:off x="114935" y="584835"/>
            <a:ext cx="8870315" cy="1630045"/>
          </a:xfrm>
          <a:prstGeom prst="rect">
            <a:avLst/>
          </a:prstGeom>
          <a:noFill/>
          <a:ln w="9525">
            <a:noFill/>
          </a:ln>
        </p:spPr>
        <p:txBody>
          <a:bodyPr wrap="square">
            <a:spAutoFit/>
          </a:bodyPr>
          <a:p>
            <a:pPr marL="0" indent="-230505" eaLnBrk="1" latinLnBrk="0" hangingPunct="1"/>
            <a:r>
              <a:rPr lang="en-US" sz="2000" b="0">
                <a:solidFill>
                  <a:srgbClr val="000000"/>
                </a:solidFill>
                <a:latin typeface="宋体" panose="02010600030101010101" pitchFamily="2" charset="-122"/>
                <a:cs typeface="宋体" panose="02010600030101010101" pitchFamily="2" charset="-122"/>
              </a:rPr>
              <a:t> </a:t>
            </a:r>
            <a:r>
              <a:rPr lang="en-US" sz="2000">
                <a:solidFill>
                  <a:srgbClr val="000000"/>
                </a:solidFill>
                <a:latin typeface="宋体" panose="02010600030101010101" pitchFamily="2" charset="-122"/>
                <a:cs typeface="宋体" panose="02010600030101010101" pitchFamily="2" charset="-122"/>
              </a:rPr>
              <a:t>1</a:t>
            </a:r>
            <a:r>
              <a:rPr lang="zh-CN" sz="2000" b="0">
                <a:solidFill>
                  <a:srgbClr val="000000"/>
                </a:solidFill>
                <a:latin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cs typeface="宋体" panose="02010600030101010101" pitchFamily="2" charset="-122"/>
              </a:rPr>
              <a:t>插入表格</a:t>
            </a:r>
            <a:r>
              <a:rPr 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sym typeface="+mn-ea"/>
              </a:rPr>
              <a:t> 实例：</a:t>
            </a:r>
            <a:r>
              <a:rPr lang="zh-CN" sz="2000" b="0">
                <a:solidFill>
                  <a:srgbClr val="000000"/>
                </a:solidFill>
                <a:latin typeface="宋体" panose="02010600030101010101" pitchFamily="2" charset="-122"/>
                <a:cs typeface="宋体" panose="02010600030101010101" pitchFamily="2" charset="-122"/>
              </a:rPr>
              <a:t>在第八张幻灯片的下面插入一张版式为母版版式列表中第2行</a:t>
            </a:r>
            <a:r>
              <a:rPr lang="en-US" sz="2000" b="0">
                <a:solidFill>
                  <a:srgbClr val="000000"/>
                </a:solidFill>
                <a:latin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cs typeface="宋体" panose="02010600030101010101" pitchFamily="2" charset="-122"/>
              </a:rPr>
              <a:t>列的新幻灯片，标题处输入“旅游费用表（单位：元）”，在左侧内容区中插入一张5行3列的表格，并输入数据，如表5-3-1所示，制作表格的操作方法如图5-3-9所示。</a:t>
            </a:r>
            <a:endParaRPr lang="zh-CN" altLang="en-US" sz="2000">
              <a:latin typeface="宋体" panose="02010600030101010101" pitchFamily="2" charset="-122"/>
              <a:cs typeface="宋体" panose="02010600030101010101" pitchFamily="2" charset="-122"/>
            </a:endParaRPr>
          </a:p>
        </p:txBody>
      </p:sp>
      <p:graphicFrame>
        <p:nvGraphicFramePr>
          <p:cNvPr id="3" name="表格 2"/>
          <p:cNvGraphicFramePr/>
          <p:nvPr/>
        </p:nvGraphicFramePr>
        <p:xfrm>
          <a:off x="1184910" y="2579370"/>
          <a:ext cx="6340475" cy="1981200"/>
        </p:xfrm>
        <a:graphic>
          <a:graphicData uri="http://schemas.openxmlformats.org/drawingml/2006/table">
            <a:tbl>
              <a:tblPr firstRow="1" bandRow="1">
                <a:tableStyleId>{5940675A-B579-460E-94D1-54222C63F5DA}</a:tableStyleId>
              </a:tblPr>
              <a:tblGrid>
                <a:gridCol w="1580515"/>
                <a:gridCol w="2771775"/>
                <a:gridCol w="1988185"/>
              </a:tblGrid>
              <a:tr h="39624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类型</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8064A2"/>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旅游费用</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8064A2"/>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支付方式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cap="flat">
                      <a:noFill/>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8064A2"/>
                    </a:solidFill>
                  </a:tcPr>
                </a:tc>
              </a:tr>
              <a:tr h="39624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车票</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EDEAF0"/>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2980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EDEAF0"/>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网银</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cap="flat">
                      <a:noFill/>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EDEAF0"/>
                    </a:solidFill>
                  </a:tcPr>
                </a:tc>
              </a:tr>
              <a:tr h="39624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住宿</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FFFFFF"/>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732</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FFFFFF"/>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支付宝</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cap="flat">
                      <a:noFill/>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FFFFFF"/>
                    </a:solidFill>
                  </a:tcPr>
                </a:tc>
              </a:tr>
              <a:tr h="39624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门票</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EDEAF0"/>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225</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EDEAF0"/>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微信</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cap="flat">
                      <a:noFill/>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EDEAF0"/>
                    </a:solidFill>
                  </a:tcPr>
                </a:tc>
              </a:tr>
              <a:tr h="39624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吃饭</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FFFFFF"/>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1000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FFFFFF"/>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QQ钱包 </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lnL w="12700" cap="flat" cmpd="sng">
                      <a:solidFill>
                        <a:srgbClr val="8064A2"/>
                      </a:solidFill>
                      <a:prstDash val="solid"/>
                      <a:headEnd type="none" w="med" len="med"/>
                      <a:tailEnd type="none" w="med" len="med"/>
                    </a:lnL>
                    <a:lnR cap="flat">
                      <a:noFill/>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FFFFFF"/>
                    </a:solidFill>
                  </a:tcPr>
                </a:tc>
              </a:tr>
            </a:tbl>
          </a:graphicData>
        </a:graphic>
      </p:graphicFrame>
      <p:sp>
        <p:nvSpPr>
          <p:cNvPr id="5" name="文本框 4"/>
          <p:cNvSpPr txBox="1"/>
          <p:nvPr/>
        </p:nvSpPr>
        <p:spPr>
          <a:xfrm>
            <a:off x="3175000" y="2157730"/>
            <a:ext cx="3111500" cy="368300"/>
          </a:xfrm>
          <a:prstGeom prst="rect">
            <a:avLst/>
          </a:prstGeom>
          <a:noFill/>
          <a:ln w="9525">
            <a:noFill/>
          </a:ln>
        </p:spPr>
        <p:txBody>
          <a:bodyPr wrap="square">
            <a:spAutoFit/>
          </a:bodyPr>
          <a:p>
            <a:pPr marL="0" indent="228600"/>
            <a:r>
              <a:rPr lang="zh-CN" sz="1800" b="0">
                <a:solidFill>
                  <a:srgbClr val="000000"/>
                </a:solidFill>
                <a:ea typeface="宋体" panose="02010600030101010101" pitchFamily="2" charset="-122"/>
              </a:rPr>
              <a:t>表5-3-1  旅游费用表</a:t>
            </a:r>
            <a:endParaRPr lang="zh-CN" altLang="en-US" sz="1800" b="0">
              <a:solidFill>
                <a:srgbClr val="00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2" name="矩形 1"/>
          <p:cNvSpPr>
            <a:spLocks noChangeArrowheads="1"/>
          </p:cNvSpPr>
          <p:nvPr/>
        </p:nvSpPr>
        <p:spPr bwMode="auto">
          <a:xfrm>
            <a:off x="851218" y="61595"/>
            <a:ext cx="2214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六</a:t>
            </a:r>
            <a:r>
              <a:rPr lang="zh-CN" sz="2000" dirty="0">
                <a:solidFill>
                  <a:srgbClr val="FFFF00"/>
                </a:solidFill>
                <a:latin typeface="+mj-ea"/>
                <a:ea typeface="+mj-ea"/>
                <a:sym typeface="+mn-ea"/>
              </a:rPr>
              <a:t>．</a:t>
            </a:r>
            <a:r>
              <a:rPr lang="zh-CN" sz="2000" dirty="0">
                <a:solidFill>
                  <a:srgbClr val="FFFF00"/>
                </a:solidFill>
                <a:latin typeface="+mj-ea"/>
                <a:ea typeface="+mj-ea"/>
              </a:rPr>
              <a:t>插入表格与图</a:t>
            </a:r>
            <a:endParaRPr lang="zh-CN" sz="2000" dirty="0">
              <a:solidFill>
                <a:srgbClr val="FFFF00"/>
              </a:solidFill>
              <a:latin typeface="+mj-ea"/>
              <a:ea typeface="+mj-ea"/>
            </a:endParaRPr>
          </a:p>
        </p:txBody>
      </p:sp>
      <p:pic>
        <p:nvPicPr>
          <p:cNvPr id="4" name="图片 3"/>
          <p:cNvPicPr>
            <a:picLocks noChangeAspect="1"/>
          </p:cNvPicPr>
          <p:nvPr/>
        </p:nvPicPr>
        <p:blipFill>
          <a:blip r:embed="rId1"/>
          <a:stretch>
            <a:fillRect/>
          </a:stretch>
        </p:blipFill>
        <p:spPr>
          <a:xfrm>
            <a:off x="1537970" y="896620"/>
            <a:ext cx="5924550" cy="4676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2" name="矩形 1"/>
          <p:cNvSpPr>
            <a:spLocks noChangeArrowheads="1"/>
          </p:cNvSpPr>
          <p:nvPr/>
        </p:nvSpPr>
        <p:spPr bwMode="auto">
          <a:xfrm>
            <a:off x="851218" y="61595"/>
            <a:ext cx="2214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六</a:t>
            </a:r>
            <a:r>
              <a:rPr lang="zh-CN" sz="2000" dirty="0">
                <a:solidFill>
                  <a:srgbClr val="FFFF00"/>
                </a:solidFill>
                <a:latin typeface="+mj-ea"/>
                <a:ea typeface="+mj-ea"/>
                <a:sym typeface="+mn-ea"/>
              </a:rPr>
              <a:t>．</a:t>
            </a:r>
            <a:r>
              <a:rPr lang="zh-CN" sz="2000" dirty="0">
                <a:solidFill>
                  <a:srgbClr val="FFFF00"/>
                </a:solidFill>
                <a:latin typeface="+mj-ea"/>
                <a:ea typeface="+mj-ea"/>
              </a:rPr>
              <a:t>插入表格与图</a:t>
            </a:r>
            <a:endParaRPr lang="zh-CN" sz="2000" dirty="0">
              <a:solidFill>
                <a:srgbClr val="FFFF00"/>
              </a:solidFill>
              <a:latin typeface="+mj-ea"/>
              <a:ea typeface="+mj-ea"/>
            </a:endParaRPr>
          </a:p>
        </p:txBody>
      </p:sp>
      <p:sp>
        <p:nvSpPr>
          <p:cNvPr id="105" name="文本框 104"/>
          <p:cNvSpPr txBox="1"/>
          <p:nvPr/>
        </p:nvSpPr>
        <p:spPr>
          <a:xfrm>
            <a:off x="179705" y="591185"/>
            <a:ext cx="8888095" cy="1322070"/>
          </a:xfrm>
          <a:prstGeom prst="rect">
            <a:avLst/>
          </a:prstGeom>
          <a:noFill/>
          <a:ln w="9525">
            <a:noFill/>
          </a:ln>
        </p:spPr>
        <p:txBody>
          <a:bodyPr wrap="square">
            <a:spAutoFit/>
          </a:bodyPr>
          <a:p>
            <a:pPr marL="0" indent="228600"/>
            <a:r>
              <a:rPr lang="en-US" sz="2000">
                <a:solidFill>
                  <a:srgbClr val="000000"/>
                </a:solidFill>
                <a:latin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cs typeface="宋体" panose="02010600030101010101" pitchFamily="2" charset="-122"/>
              </a:rPr>
              <a:t>制作图表</a:t>
            </a:r>
            <a:r>
              <a:rPr lang="zh-CN" sz="2000" b="0">
                <a:solidFill>
                  <a:srgbClr val="000000"/>
                </a:solidFill>
                <a:latin typeface="宋体" panose="02010600030101010101" pitchFamily="2" charset="-122"/>
                <a:cs typeface="宋体" panose="02010600030101010101" pitchFamily="2" charset="-122"/>
              </a:rPr>
              <a:t>   利用上一步制作的表格中前两列的数据，制作一个</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簇状柱形图</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，放在右侧内容区中，并给图表添加标题“费用明细图”，制作图表的方法如图5-3-10所示。</a:t>
            </a:r>
            <a:endParaRPr lang="zh-CN" altLang="en-US" sz="20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381125" y="1629410"/>
            <a:ext cx="6715760" cy="4905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2" name="矩形 1"/>
          <p:cNvSpPr>
            <a:spLocks noChangeArrowheads="1"/>
          </p:cNvSpPr>
          <p:nvPr/>
        </p:nvSpPr>
        <p:spPr bwMode="auto">
          <a:xfrm>
            <a:off x="851218" y="61595"/>
            <a:ext cx="2214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六</a:t>
            </a:r>
            <a:r>
              <a:rPr lang="zh-CN" sz="2000" dirty="0">
                <a:solidFill>
                  <a:srgbClr val="FFFF00"/>
                </a:solidFill>
                <a:latin typeface="+mj-ea"/>
                <a:ea typeface="+mj-ea"/>
                <a:sym typeface="+mn-ea"/>
              </a:rPr>
              <a:t>．</a:t>
            </a:r>
            <a:r>
              <a:rPr lang="zh-CN" sz="2000" dirty="0">
                <a:solidFill>
                  <a:srgbClr val="FFFF00"/>
                </a:solidFill>
                <a:latin typeface="+mj-ea"/>
                <a:ea typeface="+mj-ea"/>
              </a:rPr>
              <a:t>插入表格与图</a:t>
            </a:r>
            <a:endParaRPr lang="zh-CN" sz="2000" dirty="0">
              <a:solidFill>
                <a:srgbClr val="FFFF00"/>
              </a:solidFill>
              <a:latin typeface="+mj-ea"/>
              <a:ea typeface="+mj-ea"/>
            </a:endParaRPr>
          </a:p>
        </p:txBody>
      </p:sp>
      <p:pic>
        <p:nvPicPr>
          <p:cNvPr id="3" name="图片 2"/>
          <p:cNvPicPr>
            <a:picLocks noChangeAspect="1"/>
          </p:cNvPicPr>
          <p:nvPr/>
        </p:nvPicPr>
        <p:blipFill>
          <a:blip r:embed="rId1"/>
          <a:stretch>
            <a:fillRect/>
          </a:stretch>
        </p:blipFill>
        <p:spPr>
          <a:xfrm>
            <a:off x="375920" y="692150"/>
            <a:ext cx="8131810" cy="5349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2" name="矩形 1"/>
          <p:cNvSpPr>
            <a:spLocks noChangeArrowheads="1"/>
          </p:cNvSpPr>
          <p:nvPr/>
        </p:nvSpPr>
        <p:spPr bwMode="auto">
          <a:xfrm>
            <a:off x="851218" y="61595"/>
            <a:ext cx="3230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七</a:t>
            </a:r>
            <a:r>
              <a:rPr lang="zh-CN" sz="2000" dirty="0">
                <a:solidFill>
                  <a:srgbClr val="FFFF00"/>
                </a:solidFill>
                <a:latin typeface="+mj-ea"/>
                <a:ea typeface="+mj-ea"/>
                <a:sym typeface="+mn-ea"/>
              </a:rPr>
              <a:t>．</a:t>
            </a:r>
            <a:r>
              <a:rPr lang="zh-CN" sz="2000" dirty="0">
                <a:solidFill>
                  <a:srgbClr val="FFFF00"/>
                </a:solidFill>
                <a:latin typeface="+mj-ea"/>
                <a:ea typeface="+mj-ea"/>
              </a:rPr>
              <a:t>插入动作按钮及超链接</a:t>
            </a:r>
            <a:endParaRPr lang="zh-CN" sz="2000" dirty="0">
              <a:solidFill>
                <a:srgbClr val="FFFF00"/>
              </a:solidFill>
              <a:latin typeface="+mj-ea"/>
              <a:ea typeface="+mj-ea"/>
            </a:endParaRPr>
          </a:p>
        </p:txBody>
      </p:sp>
      <p:sp>
        <p:nvSpPr>
          <p:cNvPr id="105" name="文本框 104"/>
          <p:cNvSpPr txBox="1"/>
          <p:nvPr/>
        </p:nvSpPr>
        <p:spPr>
          <a:xfrm>
            <a:off x="111760" y="533400"/>
            <a:ext cx="8776970" cy="1476375"/>
          </a:xfrm>
          <a:prstGeom prst="rect">
            <a:avLst/>
          </a:prstGeom>
          <a:noFill/>
          <a:ln w="9525">
            <a:noFill/>
          </a:ln>
        </p:spPr>
        <p:txBody>
          <a:bodyPr wrap="square">
            <a:spAutoFit/>
          </a:bodyPr>
          <a:p>
            <a:pPr marL="0" indent="367030"/>
            <a:r>
              <a:rPr lang="en-US" sz="1800" b="0">
                <a:solidFill>
                  <a:srgbClr val="000000"/>
                </a:solidFill>
                <a:latin typeface="宋体" panose="02010600030101010101" pitchFamily="2" charset="-122"/>
                <a:cs typeface="宋体" panose="02010600030101010101" pitchFamily="2" charset="-122"/>
              </a:rPr>
              <a:t>WPS 2019</a:t>
            </a:r>
            <a:r>
              <a:rPr lang="zh-CN" sz="1800" b="0">
                <a:solidFill>
                  <a:srgbClr val="000000"/>
                </a:solidFill>
                <a:latin typeface="宋体" panose="02010600030101010101" pitchFamily="2" charset="-122"/>
                <a:cs typeface="宋体" panose="02010600030101010101" pitchFamily="2" charset="-122"/>
              </a:rPr>
              <a:t>中插入动作按钮，并为它设置超链接，可以改变幻灯片播放顺序，实现幻灯片之间及幻灯片与其它文件之间的灵活跳转，实现幻灯片的交互功能。</a:t>
            </a:r>
            <a:r>
              <a:rPr lang="zh-CN" sz="1800">
                <a:solidFill>
                  <a:srgbClr val="000000"/>
                </a:solidFill>
                <a:latin typeface="宋体" panose="02010600030101010101" pitchFamily="2" charset="-122"/>
                <a:cs typeface="宋体" panose="02010600030101010101" pitchFamily="2" charset="-122"/>
              </a:rPr>
              <a:t>1．添加动作按钮</a:t>
            </a:r>
            <a:r>
              <a:rPr lang="zh-CN" sz="1800" b="0">
                <a:solidFill>
                  <a:srgbClr val="000000"/>
                </a:solidFill>
                <a:latin typeface="宋体" panose="02010600030101010101" pitchFamily="2" charset="-122"/>
                <a:cs typeface="宋体" panose="02010600030101010101" pitchFamily="2" charset="-122"/>
              </a:rPr>
              <a:t>   </a:t>
            </a:r>
            <a:r>
              <a:rPr lang="zh-CN" sz="1800" b="0">
                <a:solidFill>
                  <a:srgbClr val="000000"/>
                </a:solidFill>
                <a:latin typeface="宋体" panose="02010600030101010101" pitchFamily="2" charset="-122"/>
                <a:cs typeface="宋体" panose="02010600030101010101" pitchFamily="2" charset="-122"/>
                <a:sym typeface="+mn-ea"/>
              </a:rPr>
              <a:t> 实例：</a:t>
            </a:r>
            <a:r>
              <a:rPr lang="zh-CN" sz="1800" b="0">
                <a:solidFill>
                  <a:srgbClr val="000000"/>
                </a:solidFill>
                <a:latin typeface="宋体" panose="02010600030101010101" pitchFamily="2" charset="-122"/>
                <a:cs typeface="宋体" panose="02010600030101010101" pitchFamily="2" charset="-122"/>
              </a:rPr>
              <a:t>在“福建旅游计划”第十张幻灯片的右下角插入一个“动作按钮：开始”，并创建超链接到</a:t>
            </a:r>
            <a:r>
              <a:rPr lang="en-US" sz="1800" b="0">
                <a:solidFill>
                  <a:srgbClr val="000000"/>
                </a:solidFill>
                <a:latin typeface="宋体" panose="02010600030101010101" pitchFamily="2" charset="-122"/>
                <a:cs typeface="宋体" panose="02010600030101010101" pitchFamily="2" charset="-122"/>
              </a:rPr>
              <a:t>“</a:t>
            </a:r>
            <a:r>
              <a:rPr lang="zh-CN" sz="1800" b="0">
                <a:solidFill>
                  <a:srgbClr val="000000"/>
                </a:solidFill>
                <a:latin typeface="宋体" panose="02010600030101010101" pitchFamily="2" charset="-122"/>
                <a:cs typeface="宋体" panose="02010600030101010101" pitchFamily="2" charset="-122"/>
              </a:rPr>
              <a:t>第一张幻灯片”，操作方法如图</a:t>
            </a:r>
            <a:r>
              <a:rPr lang="en-US" sz="1800" b="0">
                <a:solidFill>
                  <a:srgbClr val="000000"/>
                </a:solidFill>
                <a:latin typeface="宋体" panose="02010600030101010101" pitchFamily="2" charset="-122"/>
                <a:cs typeface="宋体" panose="02010600030101010101" pitchFamily="2" charset="-122"/>
              </a:rPr>
              <a:t>5-3-11</a:t>
            </a:r>
            <a:r>
              <a:rPr lang="zh-CN" sz="1800" b="0">
                <a:solidFill>
                  <a:srgbClr val="000000"/>
                </a:solidFill>
                <a:latin typeface="宋体" panose="02010600030101010101" pitchFamily="2" charset="-122"/>
                <a:cs typeface="宋体" panose="02010600030101010101" pitchFamily="2" charset="-122"/>
              </a:rPr>
              <a:t>所示。</a:t>
            </a:r>
            <a:endParaRPr lang="zh-CN" altLang="en-US" sz="1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911225" y="2009775"/>
            <a:ext cx="7176770" cy="4674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2" name="矩形 1"/>
          <p:cNvSpPr>
            <a:spLocks noChangeArrowheads="1"/>
          </p:cNvSpPr>
          <p:nvPr/>
        </p:nvSpPr>
        <p:spPr bwMode="auto">
          <a:xfrm>
            <a:off x="851218" y="61595"/>
            <a:ext cx="3230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七</a:t>
            </a:r>
            <a:r>
              <a:rPr lang="zh-CN" sz="2000" dirty="0">
                <a:solidFill>
                  <a:srgbClr val="FFFF00"/>
                </a:solidFill>
                <a:latin typeface="+mj-ea"/>
                <a:ea typeface="+mj-ea"/>
                <a:sym typeface="+mn-ea"/>
              </a:rPr>
              <a:t>．</a:t>
            </a:r>
            <a:r>
              <a:rPr lang="zh-CN" sz="2000" dirty="0">
                <a:solidFill>
                  <a:srgbClr val="FFFF00"/>
                </a:solidFill>
                <a:latin typeface="+mj-ea"/>
                <a:ea typeface="+mj-ea"/>
              </a:rPr>
              <a:t>插入动作按钮及超链接</a:t>
            </a:r>
            <a:endParaRPr lang="zh-CN" sz="2000" dirty="0">
              <a:solidFill>
                <a:srgbClr val="FFFF00"/>
              </a:solidFill>
              <a:latin typeface="+mj-ea"/>
              <a:ea typeface="+mj-ea"/>
            </a:endParaRPr>
          </a:p>
        </p:txBody>
      </p:sp>
      <p:sp>
        <p:nvSpPr>
          <p:cNvPr id="105" name="文本框 104"/>
          <p:cNvSpPr txBox="1"/>
          <p:nvPr/>
        </p:nvSpPr>
        <p:spPr>
          <a:xfrm>
            <a:off x="21590" y="646430"/>
            <a:ext cx="9023985" cy="1014730"/>
          </a:xfrm>
          <a:prstGeom prst="rect">
            <a:avLst/>
          </a:prstGeom>
          <a:noFill/>
          <a:ln w="9525">
            <a:noFill/>
          </a:ln>
        </p:spPr>
        <p:txBody>
          <a:bodyPr wrap="square">
            <a:spAutoFit/>
          </a:bodyPr>
          <a:p>
            <a:pPr marL="0" indent="-230505" eaLnBrk="1" latinLnBrk="0" hangingPunct="1"/>
            <a:r>
              <a:rPr lang="en-US" sz="2000">
                <a:solidFill>
                  <a:srgbClr val="000000"/>
                </a:solidFill>
                <a:latin typeface="宋体" panose="02010600030101010101" pitchFamily="2" charset="-122"/>
                <a:cs typeface="宋体" panose="02010600030101010101" pitchFamily="2" charset="-122"/>
              </a:rPr>
              <a:t>2</a:t>
            </a:r>
            <a:r>
              <a:rPr lang="zh-CN" sz="2000">
                <a:solidFill>
                  <a:srgbClr val="000000"/>
                </a:solidFill>
                <a:latin typeface="宋体" panose="02010600030101010101" pitchFamily="2" charset="-122"/>
                <a:cs typeface="宋体" panose="02010600030101010101" pitchFamily="2" charset="-122"/>
              </a:rPr>
              <a:t>．插入超链接</a:t>
            </a:r>
            <a:r>
              <a:rPr lang="zh-CN" sz="2000" b="0">
                <a:solidFill>
                  <a:srgbClr val="000000"/>
                </a:solidFill>
                <a:latin typeface="宋体" panose="02010600030101010101" pitchFamily="2" charset="-122"/>
                <a:cs typeface="宋体" panose="02010600030101010101" pitchFamily="2" charset="-122"/>
              </a:rPr>
              <a:t>   例如，给</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福建旅游计划”演示文稿中第二张幻灯片中的文字“旅游计划”创建超链接到本文档中的位置</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3.旅游计划</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，操作方法如图</a:t>
            </a:r>
            <a:r>
              <a:rPr lang="en-US" sz="2000" b="0">
                <a:solidFill>
                  <a:srgbClr val="000000"/>
                </a:solidFill>
                <a:latin typeface="宋体" panose="02010600030101010101" pitchFamily="2" charset="-122"/>
                <a:cs typeface="宋体" panose="02010600030101010101" pitchFamily="2" charset="-122"/>
              </a:rPr>
              <a:t>5-3-12</a:t>
            </a:r>
            <a:r>
              <a:rPr lang="zh-CN" sz="2000" b="0">
                <a:solidFill>
                  <a:srgbClr val="000000"/>
                </a:solidFill>
                <a:latin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514350" y="1661160"/>
            <a:ext cx="7971155" cy="4585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851218" y="61595"/>
            <a:ext cx="246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sz="2000" dirty="0">
                <a:solidFill>
                  <a:srgbClr val="FFFF00"/>
                </a:solidFill>
                <a:latin typeface="+mj-ea"/>
                <a:ea typeface="+mj-ea"/>
              </a:rPr>
              <a:t>一</a:t>
            </a:r>
            <a:r>
              <a:rPr lang="zh-CN" sz="2000" dirty="0">
                <a:solidFill>
                  <a:srgbClr val="FFFF00"/>
                </a:solidFill>
                <a:latin typeface="+mj-ea"/>
                <a:ea typeface="+mj-ea"/>
                <a:sym typeface="+mn-ea"/>
              </a:rPr>
              <a:t>．</a:t>
            </a:r>
            <a:r>
              <a:rPr lang="zh-CN" sz="2000" dirty="0">
                <a:solidFill>
                  <a:srgbClr val="FFFF00"/>
                </a:solidFill>
                <a:latin typeface="+mj-ea"/>
                <a:ea typeface="+mj-ea"/>
              </a:rPr>
              <a:t>文字格式的复制</a:t>
            </a:r>
            <a:endParaRPr lang="zh-CN" sz="2000" dirty="0">
              <a:solidFill>
                <a:srgbClr val="FFFF00"/>
              </a:solidFill>
              <a:latin typeface="+mj-ea"/>
              <a:ea typeface="+mj-ea"/>
            </a:endParaRPr>
          </a:p>
        </p:txBody>
      </p:sp>
      <p:sp>
        <p:nvSpPr>
          <p:cNvPr id="104" name="文本框 103"/>
          <p:cNvSpPr txBox="1"/>
          <p:nvPr/>
        </p:nvSpPr>
        <p:spPr>
          <a:xfrm>
            <a:off x="179705" y="692150"/>
            <a:ext cx="8768715" cy="5939155"/>
          </a:xfrm>
          <a:prstGeom prst="rect">
            <a:avLst/>
          </a:prstGeom>
          <a:noFill/>
          <a:ln w="9525">
            <a:noFill/>
          </a:ln>
        </p:spPr>
        <p:txBody>
          <a:bodyPr wrap="square">
            <a:spAutoFit/>
          </a:bodyPr>
          <a:p>
            <a:pPr marL="0" indent="228600"/>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文本是演示文稿的最基本组成元素，作品中文本不能过于密集。为了取得良好的阅读效果,可以采用不同字体和不同风格来修饰文字,但版式风格应该统一。掌握文本的输入、删除、修改、文本格式的设置等是幻灯片的最基本操作。</a:t>
            </a:r>
            <a:r>
              <a:rPr lang="en-US" sz="2000">
                <a:solidFill>
                  <a:srgbClr val="000000"/>
                </a:solidFill>
                <a:latin typeface="宋体" panose="02010600030101010101" pitchFamily="2" charset="-122"/>
                <a:cs typeface="宋体" panose="02010600030101010101" pitchFamily="2" charset="-122"/>
              </a:rPr>
              <a:t>1</a:t>
            </a:r>
            <a:r>
              <a:rPr lang="zh-CN" sz="2000" b="0">
                <a:solidFill>
                  <a:srgbClr val="000000"/>
                </a:solidFill>
                <a:latin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cs typeface="宋体" panose="02010600030101010101" pitchFamily="2" charset="-122"/>
              </a:rPr>
              <a:t>幻灯片中所使用的几种常用字体及效果简介</a:t>
            </a:r>
            <a:r>
              <a:rPr lang="zh-CN" sz="2000" b="0">
                <a:solidFill>
                  <a:srgbClr val="000000"/>
                </a:solidFill>
                <a:latin typeface="宋体" panose="02010600030101010101" pitchFamily="2" charset="-122"/>
                <a:cs typeface="宋体" panose="02010600030101010101" pitchFamily="2" charset="-122"/>
              </a:rPr>
              <a:t>（1）宋体：字形方正、横细竖粗、显示清晰，适用于演示文稿正文区域。（2）楷体：笔画分明、结构方正，应用在演示文稿中给人规矩、整齐之感。（3）仿宋：由宋体演变而来，结构紧密、清秀雅致,应用在演示文稿中给人唯美、细腻之感。（4）黑体：笔画较粗、庄重有力,适用于标题等需要强调的区域。</a:t>
            </a:r>
            <a:r>
              <a:rPr lang="en-US" sz="2000">
                <a:solidFill>
                  <a:srgbClr val="000000"/>
                </a:solidFill>
                <a:latin typeface="宋体" panose="02010600030101010101" pitchFamily="2" charset="-122"/>
                <a:cs typeface="宋体" panose="02010600030101010101" pitchFamily="2" charset="-122"/>
              </a:rPr>
              <a:t>2</a:t>
            </a:r>
            <a:r>
              <a:rPr lang="zh-CN" sz="2000" b="0">
                <a:solidFill>
                  <a:srgbClr val="000000"/>
                </a:solidFill>
                <a:latin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cs typeface="宋体" panose="02010600030101010101" pitchFamily="2" charset="-122"/>
              </a:rPr>
              <a:t>文本格式的复制</a:t>
            </a:r>
            <a:r>
              <a:rPr lang="zh-CN" sz="2000" b="0">
                <a:solidFill>
                  <a:srgbClr val="000000"/>
                </a:solidFill>
                <a:latin typeface="宋体" panose="02010600030101010101" pitchFamily="2" charset="-122"/>
                <a:cs typeface="宋体" panose="02010600030101010101" pitchFamily="2" charset="-122"/>
              </a:rPr>
              <a:t>   在WPS 2019 演示文稿中要输入文本必须要先插入占位符或文本框，并学会占位符或文本框大小与位置的调整。有关这部分的知识可以参照第三章WPS  2019 文字相关知识。下面重点介绍文本格式的复制。   例如，要让“福建旅游计划”中第2至7张幻灯片的标题格式统一，可以利用格式刷将已设置好的文本格式，复制并应用到其它文本。操作步骤如下：首先将第二张幻灯片中标题文字“目录”设置为：华文楷体、</a:t>
            </a:r>
            <a:r>
              <a:rPr lang="en-US" sz="2000" b="0">
                <a:solidFill>
                  <a:srgbClr val="000000"/>
                </a:solidFill>
                <a:latin typeface="宋体" panose="02010600030101010101" pitchFamily="2" charset="-122"/>
                <a:cs typeface="宋体" panose="02010600030101010101" pitchFamily="2" charset="-122"/>
              </a:rPr>
              <a:t>66</a:t>
            </a:r>
            <a:r>
              <a:rPr lang="zh-CN" sz="2000" b="0">
                <a:solidFill>
                  <a:srgbClr val="000000"/>
                </a:solidFill>
                <a:latin typeface="宋体" panose="02010600030101010101" pitchFamily="2" charset="-122"/>
                <a:cs typeface="宋体" panose="02010600030101010101" pitchFamily="2" charset="-122"/>
              </a:rPr>
              <a:t>磅、加粗、黑色、1.5倍行距。复制格式并运用到其它幻灯片标题中，操作方法如图</a:t>
            </a:r>
            <a:r>
              <a:rPr lang="en-US" sz="2000" b="0">
                <a:solidFill>
                  <a:srgbClr val="000000"/>
                </a:solidFill>
                <a:latin typeface="宋体" panose="02010600030101010101" pitchFamily="2" charset="-122"/>
                <a:cs typeface="宋体" panose="02010600030101010101" pitchFamily="2" charset="-122"/>
              </a:rPr>
              <a:t>5-3-1</a:t>
            </a:r>
            <a:r>
              <a:rPr lang="zh-CN" sz="2000" b="0">
                <a:solidFill>
                  <a:srgbClr val="000000"/>
                </a:solidFill>
                <a:latin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 name="矩形 2"/>
          <p:cNvSpPr>
            <a:spLocks noChangeArrowheads="1"/>
          </p:cNvSpPr>
          <p:nvPr/>
        </p:nvSpPr>
        <p:spPr bwMode="auto">
          <a:xfrm>
            <a:off x="3900488" y="44450"/>
            <a:ext cx="13557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defRPr/>
            </a:pPr>
            <a:r>
              <a:rPr lang="zh-CN" sz="2000" dirty="0">
                <a:solidFill>
                  <a:srgbClr val="FFFF00"/>
                </a:solidFill>
                <a:latin typeface="+mj-ea"/>
                <a:ea typeface="+mj-ea"/>
              </a:rPr>
              <a:t>上机训练</a:t>
            </a:r>
            <a:r>
              <a:rPr lang="en-US" altLang="zh-CN" sz="2000" dirty="0">
                <a:solidFill>
                  <a:srgbClr val="FFFF00"/>
                </a:solidFill>
                <a:latin typeface="+mj-ea"/>
                <a:ea typeface="+mj-ea"/>
              </a:rPr>
              <a:t>1</a:t>
            </a:r>
            <a:endParaRPr lang="en-US" altLang="zh-CN" sz="2000" dirty="0">
              <a:solidFill>
                <a:srgbClr val="FFFF00"/>
              </a:solidFill>
              <a:latin typeface="+mj-ea"/>
              <a:ea typeface="+mj-ea"/>
            </a:endParaRPr>
          </a:p>
        </p:txBody>
      </p:sp>
      <p:sp>
        <p:nvSpPr>
          <p:cNvPr id="105" name="文本框 104"/>
          <p:cNvSpPr txBox="1"/>
          <p:nvPr/>
        </p:nvSpPr>
        <p:spPr>
          <a:xfrm>
            <a:off x="98425" y="572770"/>
            <a:ext cx="8947785" cy="1014730"/>
          </a:xfrm>
          <a:prstGeom prst="rect">
            <a:avLst/>
          </a:prstGeom>
          <a:noFill/>
          <a:ln w="9525">
            <a:noFill/>
          </a:ln>
        </p:spPr>
        <p:txBody>
          <a:bodyPr wrap="square">
            <a:spAutoFit/>
          </a:bodyPr>
          <a:p>
            <a:pPr marL="0" indent="228600"/>
            <a:r>
              <a:rPr lang="zh-CN" sz="2000">
                <a:solidFill>
                  <a:srgbClr val="000000"/>
                </a:solidFill>
                <a:latin typeface="宋体" panose="02010600030101010101" pitchFamily="2" charset="-122"/>
                <a:cs typeface="宋体" panose="02010600030101010101" pitchFamily="2" charset="-122"/>
              </a:rPr>
              <a:t>【小练习】</a:t>
            </a:r>
            <a:r>
              <a:rPr lang="zh-CN" sz="2000" b="0">
                <a:solidFill>
                  <a:srgbClr val="000000"/>
                </a:solidFill>
                <a:latin typeface="宋体" panose="02010600030101010101" pitchFamily="2" charset="-122"/>
                <a:cs typeface="宋体" panose="02010600030101010101" pitchFamily="2" charset="-122"/>
              </a:rPr>
              <a:t>将</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福建旅游计划书”演示文稿中第二张幻灯片中的文字“必备物品篇”、“路线篇”、“旅馆篇”分别创建超链接到幻灯片</a:t>
            </a:r>
            <a:r>
              <a:rPr lang="en-US" sz="2000" b="0">
                <a:solidFill>
                  <a:srgbClr val="000000"/>
                </a:solidFill>
                <a:latin typeface="宋体" panose="02010600030101010101" pitchFamily="2" charset="-122"/>
                <a:cs typeface="宋体" panose="02010600030101010101" pitchFamily="2" charset="-122"/>
              </a:rPr>
              <a:t>“4.</a:t>
            </a:r>
            <a:r>
              <a:rPr lang="zh-CN" sz="2000" b="0">
                <a:solidFill>
                  <a:srgbClr val="000000"/>
                </a:solidFill>
                <a:latin typeface="宋体" panose="02010600030101010101" pitchFamily="2" charset="-122"/>
                <a:cs typeface="宋体" panose="02010600030101010101" pitchFamily="2" charset="-122"/>
              </a:rPr>
              <a:t>必备物品篇</a:t>
            </a:r>
            <a:r>
              <a:rPr lang="en-US" sz="2000" b="0">
                <a:solidFill>
                  <a:srgbClr val="000000"/>
                </a:solidFill>
                <a:latin typeface="宋体" panose="02010600030101010101" pitchFamily="2" charset="-122"/>
                <a:cs typeface="宋体" panose="02010600030101010101" pitchFamily="2" charset="-122"/>
              </a:rPr>
              <a:t>”“5.</a:t>
            </a:r>
            <a:r>
              <a:rPr lang="zh-CN" sz="2000" b="0">
                <a:solidFill>
                  <a:srgbClr val="000000"/>
                </a:solidFill>
                <a:latin typeface="宋体" panose="02010600030101010101" pitchFamily="2" charset="-122"/>
                <a:cs typeface="宋体" panose="02010600030101010101" pitchFamily="2" charset="-122"/>
              </a:rPr>
              <a:t>路线篇</a:t>
            </a:r>
            <a:r>
              <a:rPr lang="en-US" sz="2000" b="0">
                <a:solidFill>
                  <a:srgbClr val="000000"/>
                </a:solidFill>
                <a:latin typeface="宋体" panose="02010600030101010101" pitchFamily="2" charset="-122"/>
                <a:cs typeface="宋体" panose="02010600030101010101" pitchFamily="2" charset="-122"/>
              </a:rPr>
              <a:t>”“6.</a:t>
            </a:r>
            <a:r>
              <a:rPr lang="zh-CN" sz="2000" b="0">
                <a:solidFill>
                  <a:srgbClr val="000000"/>
                </a:solidFill>
                <a:latin typeface="宋体" panose="02010600030101010101" pitchFamily="2" charset="-122"/>
                <a:cs typeface="宋体" panose="02010600030101010101" pitchFamily="2" charset="-122"/>
              </a:rPr>
              <a:t>旅馆篇</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a:t>
            </a:r>
            <a:endParaRPr lang="zh-CN" altLang="en-US" sz="2000">
              <a:latin typeface="宋体" panose="02010600030101010101" pitchFamily="2" charset="-122"/>
              <a:cs typeface="宋体" panose="02010600030101010101" pitchFamily="2" charset="-122"/>
            </a:endParaRPr>
          </a:p>
        </p:txBody>
      </p:sp>
      <p:sp>
        <p:nvSpPr>
          <p:cNvPr id="4" name="文本框 3"/>
          <p:cNvSpPr txBox="1"/>
          <p:nvPr/>
        </p:nvSpPr>
        <p:spPr>
          <a:xfrm>
            <a:off x="234950" y="1587500"/>
            <a:ext cx="8700770" cy="1014730"/>
          </a:xfrm>
          <a:prstGeom prst="rect">
            <a:avLst/>
          </a:prstGeom>
          <a:noFill/>
          <a:ln w="9525">
            <a:noFill/>
          </a:ln>
        </p:spPr>
        <p:txBody>
          <a:bodyPr wrap="square">
            <a:spAutoFit/>
          </a:bodyPr>
          <a:p>
            <a:pPr marL="0" indent="-230505" algn="l" eaLnBrk="1" latinLnBrk="0" hangingPunct="1"/>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【上机训练1】</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打开“ppt\世中运\喜迎世中运会.dps”演示文稿，按如下要求操作，效果参考样图5-3-14。</a:t>
            </a:r>
            <a:endParaRPr lang="en-US" sz="2000" b="0">
              <a:solidFill>
                <a:srgbClr val="000000"/>
              </a:solidFill>
              <a:latin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391795" y="2727325"/>
            <a:ext cx="7780655" cy="3449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 name="矩形 2"/>
          <p:cNvSpPr>
            <a:spLocks noChangeArrowheads="1"/>
          </p:cNvSpPr>
          <p:nvPr/>
        </p:nvSpPr>
        <p:spPr bwMode="auto">
          <a:xfrm>
            <a:off x="3707130" y="53340"/>
            <a:ext cx="143700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defRPr/>
            </a:pPr>
            <a:r>
              <a:rPr lang="zh-CN" sz="2000" dirty="0">
                <a:solidFill>
                  <a:srgbClr val="FFFF00"/>
                </a:solidFill>
                <a:latin typeface="+mj-ea"/>
                <a:ea typeface="+mj-ea"/>
              </a:rPr>
              <a:t>上机训练</a:t>
            </a:r>
            <a:r>
              <a:rPr lang="en-US" altLang="zh-CN" sz="2000" dirty="0">
                <a:solidFill>
                  <a:srgbClr val="FFFF00"/>
                </a:solidFill>
                <a:latin typeface="+mj-ea"/>
                <a:ea typeface="+mj-ea"/>
              </a:rPr>
              <a:t>1</a:t>
            </a:r>
            <a:endParaRPr lang="en-US" altLang="zh-CN" sz="2000" dirty="0">
              <a:solidFill>
                <a:srgbClr val="FFFF00"/>
              </a:solidFill>
              <a:latin typeface="+mj-ea"/>
              <a:ea typeface="+mj-ea"/>
            </a:endParaRPr>
          </a:p>
        </p:txBody>
      </p:sp>
      <p:sp>
        <p:nvSpPr>
          <p:cNvPr id="2" name="文本框 1"/>
          <p:cNvSpPr txBox="1"/>
          <p:nvPr/>
        </p:nvSpPr>
        <p:spPr>
          <a:xfrm>
            <a:off x="187960" y="573405"/>
            <a:ext cx="8768715" cy="5939155"/>
          </a:xfrm>
          <a:prstGeom prst="rect">
            <a:avLst/>
          </a:prstGeom>
          <a:noFill/>
          <a:ln w="9525">
            <a:noFill/>
          </a:ln>
        </p:spPr>
        <p:txBody>
          <a:bodyPr wrap="square">
            <a:spAutoFit/>
          </a:bodyPr>
          <a:p>
            <a:pPr marL="0" indent="228600"/>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打开“ppt\世中运\喜迎世中运会.</a:t>
            </a:r>
            <a:r>
              <a:rPr lang="en-US" sz="2000" b="0">
                <a:solidFill>
                  <a:srgbClr val="000000"/>
                </a:solidFill>
                <a:latin typeface="宋体" panose="02010600030101010101" pitchFamily="2" charset="-122"/>
                <a:cs typeface="宋体" panose="02010600030101010101" pitchFamily="2" charset="-122"/>
              </a:rPr>
              <a:t>dps</a:t>
            </a:r>
            <a:r>
              <a:rPr lang="zh-CN" sz="2000" b="0">
                <a:solidFill>
                  <a:srgbClr val="000000"/>
                </a:solidFill>
                <a:latin typeface="宋体" panose="02010600030101010101" pitchFamily="2" charset="-122"/>
                <a:cs typeface="宋体" panose="02010600030101010101" pitchFamily="2" charset="-122"/>
              </a:rPr>
              <a:t>”演示文稿，按如下要求操作，效果参考样图</a:t>
            </a:r>
            <a:r>
              <a:rPr lang="en-US" sz="2000" b="0">
                <a:solidFill>
                  <a:srgbClr val="000000"/>
                </a:solidFill>
                <a:latin typeface="宋体" panose="02010600030101010101" pitchFamily="2" charset="-122"/>
                <a:cs typeface="宋体" panose="02010600030101010101" pitchFamily="2" charset="-122"/>
              </a:rPr>
              <a:t>5-3-14</a:t>
            </a:r>
            <a:r>
              <a:rPr lang="zh-CN" sz="2000" b="0">
                <a:solidFill>
                  <a:srgbClr val="000000"/>
                </a:solidFill>
                <a:latin typeface="宋体" panose="02010600030101010101" pitchFamily="2" charset="-122"/>
                <a:cs typeface="宋体" panose="02010600030101010101" pitchFamily="2" charset="-122"/>
              </a:rPr>
              <a:t>。（</a:t>
            </a:r>
            <a:r>
              <a:rPr lang="en-US" sz="2000" b="0">
                <a:solidFill>
                  <a:srgbClr val="000000"/>
                </a:solidFill>
                <a:latin typeface="宋体" panose="02010600030101010101" pitchFamily="2" charset="-122"/>
                <a:cs typeface="宋体" panose="02010600030101010101" pitchFamily="2" charset="-122"/>
              </a:rPr>
              <a:t>1</a:t>
            </a:r>
            <a:r>
              <a:rPr lang="zh-CN" sz="2000" b="0">
                <a:solidFill>
                  <a:srgbClr val="000000"/>
                </a:solidFill>
                <a:latin typeface="宋体" panose="02010600030101010101" pitchFamily="2" charset="-122"/>
                <a:cs typeface="宋体" panose="02010600030101010101" pitchFamily="2" charset="-122"/>
              </a:rPr>
              <a:t>）打开文件“ppt\世中运\喜迎世中运会.</a:t>
            </a:r>
            <a:r>
              <a:rPr lang="en-US" sz="2000" b="0">
                <a:solidFill>
                  <a:srgbClr val="000000"/>
                </a:solidFill>
                <a:latin typeface="宋体" panose="02010600030101010101" pitchFamily="2" charset="-122"/>
                <a:cs typeface="宋体" panose="02010600030101010101" pitchFamily="2" charset="-122"/>
              </a:rPr>
              <a:t>dps</a:t>
            </a:r>
            <a:r>
              <a:rPr lang="zh-CN" sz="2000" b="0">
                <a:solidFill>
                  <a:srgbClr val="000000"/>
                </a:solidFill>
                <a:latin typeface="宋体" panose="02010600030101010101" pitchFamily="2" charset="-122"/>
                <a:cs typeface="宋体" panose="02010600030101010101" pitchFamily="2" charset="-122"/>
              </a:rPr>
              <a:t>”，将第一张幻灯片中第一段文字设置为：黑体、20磅、加粗、红色、1.5倍行距，再把第一段的格式复制到第二、三段；（</a:t>
            </a:r>
            <a:r>
              <a:rPr lang="en-US" sz="2000" b="0">
                <a:solidFill>
                  <a:srgbClr val="000000"/>
                </a:solidFill>
                <a:latin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cs typeface="宋体" panose="02010600030101010101" pitchFamily="2" charset="-122"/>
              </a:rPr>
              <a:t>）在第一张幻灯片的左上角插入图片“ppt\世中运\image\五环.jpg”，并设置图片大小为：锁定纵横比，图片的高度、宽度均缩小为原图的30%；设置图片的位置为相对于左上角，水平位置</a:t>
            </a:r>
            <a:r>
              <a:rPr lang="en-US" sz="2000" b="0">
                <a:solidFill>
                  <a:srgbClr val="000000"/>
                </a:solidFill>
                <a:latin typeface="宋体" panose="02010600030101010101" pitchFamily="2" charset="-122"/>
                <a:cs typeface="宋体" panose="02010600030101010101" pitchFamily="2" charset="-122"/>
              </a:rPr>
              <a:t>0.56</a:t>
            </a:r>
            <a:r>
              <a:rPr lang="zh-CN" sz="2000" b="0">
                <a:solidFill>
                  <a:srgbClr val="000000"/>
                </a:solidFill>
                <a:latin typeface="宋体" panose="02010600030101010101" pitchFamily="2" charset="-122"/>
                <a:cs typeface="宋体" panose="02010600030101010101" pitchFamily="2" charset="-122"/>
              </a:rPr>
              <a:t>厘米、垂直位置</a:t>
            </a:r>
            <a:r>
              <a:rPr lang="en-US" sz="2000" b="0">
                <a:solidFill>
                  <a:srgbClr val="000000"/>
                </a:solidFill>
                <a:latin typeface="宋体" panose="02010600030101010101" pitchFamily="2" charset="-122"/>
                <a:cs typeface="宋体" panose="02010600030101010101" pitchFamily="2" charset="-122"/>
              </a:rPr>
              <a:t>0.38</a:t>
            </a:r>
            <a:r>
              <a:rPr lang="zh-CN" sz="2000" b="0">
                <a:solidFill>
                  <a:srgbClr val="000000"/>
                </a:solidFill>
                <a:latin typeface="宋体" panose="02010600030101010101" pitchFamily="2" charset="-122"/>
                <a:cs typeface="宋体" panose="02010600030101010101" pitchFamily="2" charset="-122"/>
              </a:rPr>
              <a:t>厘米；（</a:t>
            </a:r>
            <a:r>
              <a:rPr lang="en-US" sz="2000" b="0">
                <a:solidFill>
                  <a:srgbClr val="000000"/>
                </a:solidFill>
                <a:latin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cs typeface="宋体" panose="02010600030101010101" pitchFamily="2" charset="-122"/>
              </a:rPr>
              <a:t>）在第二张幻灯片中插入图片“ppt\世中运\image\口号.jpg”；设置图片大小为：锁定纵横比，图片的高度为8厘米；（</a:t>
            </a:r>
            <a:r>
              <a:rPr lang="en-US" sz="2000" b="0">
                <a:solidFill>
                  <a:srgbClr val="000000"/>
                </a:solidFill>
                <a:latin typeface="宋体" panose="02010600030101010101" pitchFamily="2" charset="-122"/>
                <a:cs typeface="宋体" panose="02010600030101010101" pitchFamily="2" charset="-122"/>
              </a:rPr>
              <a:t>4</a:t>
            </a:r>
            <a:r>
              <a:rPr lang="zh-CN" sz="2000" b="0">
                <a:solidFill>
                  <a:srgbClr val="000000"/>
                </a:solidFill>
                <a:latin typeface="宋体" panose="02010600030101010101" pitchFamily="2" charset="-122"/>
                <a:cs typeface="宋体" panose="02010600030101010101" pitchFamily="2" charset="-122"/>
              </a:rPr>
              <a:t>）将第二张幻灯片中图片的效果设置为：“发光-发光变体”列表下的“黑色，11pt发光，着色5”（第3行5列）和“三维旋转-透视-下透视”；（</a:t>
            </a:r>
            <a:r>
              <a:rPr lang="en-US" sz="2000" b="0">
                <a:solidFill>
                  <a:srgbClr val="000000"/>
                </a:solidFill>
                <a:latin typeface="宋体" panose="02010600030101010101" pitchFamily="2" charset="-122"/>
                <a:cs typeface="宋体" panose="02010600030101010101" pitchFamily="2" charset="-122"/>
              </a:rPr>
              <a:t>5</a:t>
            </a:r>
            <a:r>
              <a:rPr lang="zh-CN" sz="2000" b="0">
                <a:solidFill>
                  <a:srgbClr val="000000"/>
                </a:solidFill>
                <a:latin typeface="宋体" panose="02010600030101010101" pitchFamily="2" charset="-122"/>
                <a:cs typeface="宋体" panose="02010600030101010101" pitchFamily="2" charset="-122"/>
              </a:rPr>
              <a:t>）在第二张幻灯片的左上角插入基本形状“笑脸”；（</a:t>
            </a:r>
            <a:r>
              <a:rPr lang="en-US" sz="2000" b="0">
                <a:solidFill>
                  <a:srgbClr val="000000"/>
                </a:solidFill>
                <a:latin typeface="宋体" panose="02010600030101010101" pitchFamily="2" charset="-122"/>
                <a:cs typeface="宋体" panose="02010600030101010101" pitchFamily="2" charset="-122"/>
              </a:rPr>
              <a:t>6</a:t>
            </a:r>
            <a:r>
              <a:rPr lang="zh-CN" sz="2000" b="0">
                <a:solidFill>
                  <a:srgbClr val="000000"/>
                </a:solidFill>
                <a:latin typeface="宋体" panose="02010600030101010101" pitchFamily="2" charset="-122"/>
                <a:cs typeface="宋体" panose="02010600030101010101" pitchFamily="2" charset="-122"/>
              </a:rPr>
              <a:t>）在第三张幻灯片的标题处插入内容为“晋江世中运会会徽”的艺术字，艺术字样式采用</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图案填充-窄横线，轮廓-着色3，内部阴影”（预计样式列表中的第</a:t>
            </a:r>
            <a:r>
              <a:rPr lang="en-US" sz="2000" b="0">
                <a:solidFill>
                  <a:srgbClr val="000000"/>
                </a:solidFill>
                <a:latin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cs typeface="宋体" panose="02010600030101010101" pitchFamily="2" charset="-122"/>
              </a:rPr>
              <a:t>行第</a:t>
            </a:r>
            <a:r>
              <a:rPr lang="en-US" sz="2000" b="0">
                <a:solidFill>
                  <a:srgbClr val="000000"/>
                </a:solidFill>
                <a:latin typeface="宋体" panose="02010600030101010101" pitchFamily="2" charset="-122"/>
                <a:cs typeface="宋体" panose="02010600030101010101" pitchFamily="2" charset="-122"/>
              </a:rPr>
              <a:t>5</a:t>
            </a:r>
            <a:r>
              <a:rPr lang="zh-CN" sz="2000" b="0">
                <a:solidFill>
                  <a:srgbClr val="000000"/>
                </a:solidFill>
                <a:latin typeface="宋体" panose="02010600030101010101" pitchFamily="2" charset="-122"/>
                <a:cs typeface="宋体" panose="02010600030101010101" pitchFamily="2" charset="-122"/>
              </a:rPr>
              <a:t>列），并设置文本效果为“转换-弯曲</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波形</a:t>
            </a:r>
            <a:r>
              <a:rPr lang="en-US" sz="2000" b="0">
                <a:solidFill>
                  <a:srgbClr val="000000"/>
                </a:solidFill>
                <a:latin typeface="宋体" panose="02010600030101010101" pitchFamily="2" charset="-122"/>
                <a:cs typeface="宋体" panose="02010600030101010101" pitchFamily="2" charset="-122"/>
              </a:rPr>
              <a:t>1”</a:t>
            </a:r>
            <a:r>
              <a:rPr lang="zh-CN" sz="2000" b="0">
                <a:solidFill>
                  <a:srgbClr val="000000"/>
                </a:solidFill>
                <a:latin typeface="宋体" panose="02010600030101010101" pitchFamily="2" charset="-122"/>
                <a:cs typeface="宋体" panose="02010600030101010101" pitchFamily="2" charset="-122"/>
              </a:rPr>
              <a:t>；（</a:t>
            </a:r>
            <a:r>
              <a:rPr lang="en-US" sz="2000" b="0">
                <a:solidFill>
                  <a:srgbClr val="000000"/>
                </a:solidFill>
                <a:latin typeface="宋体" panose="02010600030101010101" pitchFamily="2" charset="-122"/>
                <a:cs typeface="宋体" panose="02010600030101010101" pitchFamily="2" charset="-122"/>
              </a:rPr>
              <a:t>7</a:t>
            </a:r>
            <a:r>
              <a:rPr lang="zh-CN" sz="2000" b="0">
                <a:solidFill>
                  <a:srgbClr val="000000"/>
                </a:solidFill>
                <a:latin typeface="宋体" panose="02010600030101010101" pitchFamily="2" charset="-122"/>
                <a:cs typeface="宋体" panose="02010600030101010101" pitchFamily="2" charset="-122"/>
              </a:rPr>
              <a:t>）在第四张幻灯片的内容区插入一个“梯形列表”形状的SmartArt图形，并输入文字；（</a:t>
            </a:r>
            <a:r>
              <a:rPr lang="en-US" sz="2000" b="0">
                <a:solidFill>
                  <a:srgbClr val="000000"/>
                </a:solidFill>
                <a:latin typeface="宋体" panose="02010600030101010101" pitchFamily="2" charset="-122"/>
                <a:cs typeface="宋体" panose="02010600030101010101" pitchFamily="2" charset="-122"/>
              </a:rPr>
              <a:t>8</a:t>
            </a:r>
            <a:r>
              <a:rPr lang="zh-CN" sz="2000" b="0">
                <a:solidFill>
                  <a:srgbClr val="000000"/>
                </a:solidFill>
                <a:latin typeface="宋体" panose="02010600030101010101" pitchFamily="2" charset="-122"/>
                <a:cs typeface="宋体" panose="02010600030101010101" pitchFamily="2" charset="-122"/>
              </a:rPr>
              <a:t>）在第一张幻灯片中嵌入背景音乐“ppt\世中运\相约2020.mp3”；</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 name="矩形 2"/>
          <p:cNvSpPr>
            <a:spLocks noChangeArrowheads="1"/>
          </p:cNvSpPr>
          <p:nvPr/>
        </p:nvSpPr>
        <p:spPr bwMode="auto">
          <a:xfrm>
            <a:off x="3900170" y="35560"/>
            <a:ext cx="141033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defRPr/>
            </a:pPr>
            <a:r>
              <a:rPr lang="zh-CN" sz="2000" dirty="0">
                <a:solidFill>
                  <a:srgbClr val="FFFF00"/>
                </a:solidFill>
                <a:latin typeface="+mj-ea"/>
                <a:ea typeface="+mj-ea"/>
              </a:rPr>
              <a:t>上机训练</a:t>
            </a:r>
            <a:r>
              <a:rPr lang="en-US" altLang="zh-CN" sz="2000" dirty="0">
                <a:solidFill>
                  <a:srgbClr val="FFFF00"/>
                </a:solidFill>
                <a:latin typeface="+mj-ea"/>
                <a:ea typeface="+mj-ea"/>
              </a:rPr>
              <a:t>1</a:t>
            </a:r>
            <a:endParaRPr lang="en-US" altLang="zh-CN" sz="2000" dirty="0">
              <a:solidFill>
                <a:srgbClr val="FFFF00"/>
              </a:solidFill>
              <a:latin typeface="+mj-ea"/>
              <a:ea typeface="+mj-ea"/>
            </a:endParaRPr>
          </a:p>
        </p:txBody>
      </p:sp>
      <p:sp>
        <p:nvSpPr>
          <p:cNvPr id="105" name="文本框 104"/>
          <p:cNvSpPr txBox="1"/>
          <p:nvPr/>
        </p:nvSpPr>
        <p:spPr>
          <a:xfrm>
            <a:off x="43180" y="538480"/>
            <a:ext cx="8913495" cy="706755"/>
          </a:xfrm>
          <a:prstGeom prst="rect">
            <a:avLst/>
          </a:prstGeom>
          <a:noFill/>
          <a:ln w="9525">
            <a:noFill/>
          </a:ln>
        </p:spPr>
        <p:txBody>
          <a:bodyPr wrap="square">
            <a:spAutoFit/>
          </a:bodyPr>
          <a:p>
            <a:pPr marL="0" indent="228600"/>
            <a:r>
              <a:rPr lang="zh-CN" sz="2000" b="0">
                <a:solidFill>
                  <a:srgbClr val="000000"/>
                </a:solidFill>
                <a:latin typeface="宋体" panose="02010600030101010101" pitchFamily="2" charset="-122"/>
                <a:cs typeface="宋体" panose="02010600030101010101" pitchFamily="2" charset="-122"/>
              </a:rPr>
              <a:t>（9）在第五张幻灯片的内容区中插入“近五年晋江体育产业规模统计”表，并在表格中输入图5-3-13所示的数据。</a:t>
            </a:r>
            <a:endParaRPr lang="zh-CN" altLang="en-US" sz="2000" b="0">
              <a:solidFill>
                <a:srgbClr val="000000"/>
              </a:solidFill>
              <a:latin typeface="宋体" panose="02010600030101010101" pitchFamily="2" charset="-122"/>
              <a:cs typeface="宋体" panose="02010600030101010101" pitchFamily="2" charset="-122"/>
            </a:endParaRPr>
          </a:p>
        </p:txBody>
      </p:sp>
      <p:grpSp>
        <p:nvGrpSpPr>
          <p:cNvPr id="1073743703" name="组合 1073743702"/>
          <p:cNvGrpSpPr/>
          <p:nvPr/>
        </p:nvGrpSpPr>
        <p:grpSpPr>
          <a:xfrm>
            <a:off x="2498725" y="1245235"/>
            <a:ext cx="3378835" cy="2030323"/>
            <a:chOff x="7031" y="401297"/>
            <a:chExt cx="3014" cy="2352"/>
          </a:xfrm>
        </p:grpSpPr>
        <p:pic>
          <p:nvPicPr>
            <p:cNvPr id="1073743699" name="图片 31"/>
            <p:cNvPicPr>
              <a:picLocks noChangeAspect="1"/>
            </p:cNvPicPr>
            <p:nvPr/>
          </p:nvPicPr>
          <p:blipFill>
            <a:blip r:embed="rId1"/>
            <a:srcRect l="57094" t="38116" r="394" b="4767"/>
            <a:stretch>
              <a:fillRect/>
            </a:stretch>
          </p:blipFill>
          <p:spPr>
            <a:xfrm>
              <a:off x="7031" y="401297"/>
              <a:ext cx="3014" cy="2057"/>
            </a:xfrm>
            <a:prstGeom prst="rect">
              <a:avLst/>
            </a:prstGeom>
            <a:noFill/>
            <a:ln w="9525" cap="flat" cmpd="sng">
              <a:solidFill>
                <a:srgbClr val="7F7F7F"/>
              </a:solidFill>
              <a:prstDash val="solid"/>
              <a:round/>
              <a:headEnd type="none" w="med" len="med"/>
              <a:tailEnd type="none" w="med" len="med"/>
            </a:ln>
          </p:spPr>
        </p:pic>
        <p:sp>
          <p:nvSpPr>
            <p:cNvPr id="1073743702" name="文本框 28"/>
            <p:cNvSpPr txBox="1"/>
            <p:nvPr/>
          </p:nvSpPr>
          <p:spPr>
            <a:xfrm>
              <a:off x="7939" y="403364"/>
              <a:ext cx="1451" cy="285"/>
            </a:xfrm>
            <a:prstGeom prst="rect">
              <a:avLst/>
            </a:prstGeom>
            <a:solidFill>
              <a:srgbClr val="FFFFFF"/>
            </a:solidFill>
            <a:ln w="6350">
              <a:noFill/>
            </a:ln>
          </p:spPr>
          <p:txBody>
            <a:bodyPr vert="horz" wrap="square" lIns="0" tIns="0" rIns="0" bIns="0" anchor="t"/>
            <a:p>
              <a:pPr marL="0" indent="0"/>
              <a:r>
                <a:rPr lang="zh-CN" altLang="en-US" sz="1400" b="0"/>
                <a:t>图5-3-13 表格数据</a:t>
              </a:r>
              <a:endParaRPr lang="zh-CN" altLang="en-US" sz="1400" b="0"/>
            </a:p>
            <a:p>
              <a:endParaRPr lang="zh-CN" altLang="en-US" sz="1400" b="0"/>
            </a:p>
          </p:txBody>
        </p:sp>
      </p:grpSp>
      <p:sp>
        <p:nvSpPr>
          <p:cNvPr id="4" name="文本框 3"/>
          <p:cNvSpPr txBox="1"/>
          <p:nvPr/>
        </p:nvSpPr>
        <p:spPr>
          <a:xfrm>
            <a:off x="285115" y="3275330"/>
            <a:ext cx="8671560" cy="1938020"/>
          </a:xfrm>
          <a:prstGeom prst="rect">
            <a:avLst/>
          </a:prstGeom>
          <a:noFill/>
          <a:ln w="9525">
            <a:noFill/>
          </a:ln>
        </p:spPr>
        <p:txBody>
          <a:bodyPr wrap="square">
            <a:spAutoFit/>
          </a:bodyPr>
          <a:p>
            <a:pPr marL="0" indent="-280670" eaLnBrk="1" latinLnBrk="0" hangingPunct="1"/>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在第五张幻灯片的下面插入一张版式为母版版式列表中第1行第2列的新幻灯片，标题处输入“近五年晋江体育产值增幅”，设置为华文新魏、54磅；内容区插入一个折线图，数据源为第五张幻灯片表格中的“年份”与“产值增幅”两列数据，并删除图表标题；（11）操作完成后将本演示文稿另存为“喜迎世中运会1.dps”，保存位置为“ppt\世中运”文件夹。</a:t>
            </a:r>
            <a:endParaRPr lang="zh-CN" sz="2000" b="0">
              <a:solidFill>
                <a:srgbClr val="000000"/>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 name="矩形 2"/>
          <p:cNvSpPr>
            <a:spLocks noChangeArrowheads="1"/>
          </p:cNvSpPr>
          <p:nvPr/>
        </p:nvSpPr>
        <p:spPr bwMode="auto">
          <a:xfrm>
            <a:off x="4042410" y="79375"/>
            <a:ext cx="141859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defRPr/>
            </a:pPr>
            <a:r>
              <a:rPr lang="zh-CN" sz="2000" dirty="0">
                <a:solidFill>
                  <a:srgbClr val="FFFF00"/>
                </a:solidFill>
                <a:latin typeface="+mj-ea"/>
                <a:ea typeface="+mj-ea"/>
              </a:rPr>
              <a:t>上机训练</a:t>
            </a:r>
            <a:r>
              <a:rPr lang="en-US" altLang="zh-CN" sz="2000" dirty="0">
                <a:solidFill>
                  <a:srgbClr val="FFFF00"/>
                </a:solidFill>
                <a:latin typeface="+mj-ea"/>
                <a:ea typeface="+mj-ea"/>
              </a:rPr>
              <a:t>2</a:t>
            </a:r>
            <a:endParaRPr lang="en-US" altLang="zh-CN" sz="2000" dirty="0">
              <a:solidFill>
                <a:srgbClr val="FFFF00"/>
              </a:solidFill>
              <a:latin typeface="+mj-ea"/>
              <a:ea typeface="+mj-ea"/>
            </a:endParaRPr>
          </a:p>
        </p:txBody>
      </p:sp>
      <p:sp>
        <p:nvSpPr>
          <p:cNvPr id="105" name="文本框 104"/>
          <p:cNvSpPr txBox="1"/>
          <p:nvPr/>
        </p:nvSpPr>
        <p:spPr>
          <a:xfrm>
            <a:off x="179705" y="646430"/>
            <a:ext cx="8843645" cy="1014730"/>
          </a:xfrm>
          <a:prstGeom prst="rect">
            <a:avLst/>
          </a:prstGeom>
          <a:noFill/>
          <a:ln w="9525">
            <a:noFill/>
          </a:ln>
        </p:spPr>
        <p:txBody>
          <a:bodyPr wrap="square">
            <a:spAutoFit/>
          </a:bodyPr>
          <a:p>
            <a:pPr marL="0" indent="-230505" algn="l" eaLnBrk="1" latinLnBrk="0" hangingPunct="1"/>
            <a:r>
              <a:rPr lang="zh-CN" sz="2000">
                <a:solidFill>
                  <a:srgbClr val="000000"/>
                </a:solidFill>
                <a:latin typeface="宋体" panose="02010600030101010101" pitchFamily="2" charset="-122"/>
                <a:cs typeface="宋体" panose="02010600030101010101" pitchFamily="2" charset="-122"/>
              </a:rPr>
              <a:t>【上机训练</a:t>
            </a:r>
            <a:r>
              <a:rPr lang="en-US" sz="2000">
                <a:solidFill>
                  <a:srgbClr val="000000"/>
                </a:solidFill>
                <a:latin typeface="宋体" panose="02010600030101010101" pitchFamily="2" charset="-122"/>
                <a:cs typeface="宋体" panose="02010600030101010101" pitchFamily="2" charset="-122"/>
              </a:rPr>
              <a:t>2</a:t>
            </a:r>
            <a:r>
              <a:rPr lang="zh-CN" sz="200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   打开“ppt\世中运\喜迎世中运会</a:t>
            </a:r>
            <a:r>
              <a:rPr lang="en-US" sz="2000" b="0">
                <a:solidFill>
                  <a:srgbClr val="000000"/>
                </a:solidFill>
                <a:latin typeface="宋体" panose="02010600030101010101" pitchFamily="2" charset="-122"/>
                <a:cs typeface="宋体" panose="02010600030101010101" pitchFamily="2" charset="-122"/>
              </a:rPr>
              <a:t>1.dps</a:t>
            </a:r>
            <a:r>
              <a:rPr lang="zh-CN" sz="2000" b="0">
                <a:solidFill>
                  <a:srgbClr val="000000"/>
                </a:solidFill>
                <a:latin typeface="宋体" panose="02010600030101010101" pitchFamily="2" charset="-122"/>
                <a:cs typeface="宋体" panose="02010600030101010101" pitchFamily="2" charset="-122"/>
              </a:rPr>
              <a:t>”演示文稿，按如下要求操作，效果参考样图</a:t>
            </a:r>
            <a:r>
              <a:rPr lang="en-US" sz="2000" b="0">
                <a:solidFill>
                  <a:srgbClr val="000000"/>
                </a:solidFill>
                <a:latin typeface="宋体" panose="02010600030101010101" pitchFamily="2" charset="-122"/>
                <a:cs typeface="宋体" panose="02010600030101010101" pitchFamily="2" charset="-122"/>
              </a:rPr>
              <a:t>5-3-15</a:t>
            </a:r>
            <a:r>
              <a:rPr lang="zh-CN" sz="2000" b="0">
                <a:solidFill>
                  <a:srgbClr val="000000"/>
                </a:solidFill>
                <a:latin typeface="宋体" panose="02010600030101010101" pitchFamily="2" charset="-122"/>
                <a:cs typeface="宋体" panose="02010600030101010101" pitchFamily="2" charset="-122"/>
              </a:rPr>
              <a:t>。</a:t>
            </a:r>
            <a:endParaRPr lang="zh-CN" altLang="en-US" sz="20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18465" y="1606550"/>
            <a:ext cx="8317865" cy="3840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 name="矩形 2"/>
          <p:cNvSpPr>
            <a:spLocks noChangeArrowheads="1"/>
          </p:cNvSpPr>
          <p:nvPr/>
        </p:nvSpPr>
        <p:spPr bwMode="auto">
          <a:xfrm>
            <a:off x="3778250" y="80010"/>
            <a:ext cx="140144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defRPr/>
            </a:pPr>
            <a:r>
              <a:rPr lang="zh-CN" sz="2000" dirty="0">
                <a:solidFill>
                  <a:srgbClr val="FFFF00"/>
                </a:solidFill>
                <a:latin typeface="+mj-ea"/>
                <a:ea typeface="+mj-ea"/>
              </a:rPr>
              <a:t>上机训练</a:t>
            </a:r>
            <a:r>
              <a:rPr lang="en-US" altLang="zh-CN" sz="2000" dirty="0">
                <a:solidFill>
                  <a:srgbClr val="FFFF00"/>
                </a:solidFill>
                <a:latin typeface="+mj-ea"/>
                <a:ea typeface="+mj-ea"/>
              </a:rPr>
              <a:t>2</a:t>
            </a:r>
            <a:endParaRPr lang="en-US" altLang="zh-CN" sz="2000" dirty="0">
              <a:solidFill>
                <a:srgbClr val="FFFF00"/>
              </a:solidFill>
              <a:latin typeface="+mj-ea"/>
              <a:ea typeface="+mj-ea"/>
            </a:endParaRPr>
          </a:p>
        </p:txBody>
      </p:sp>
      <p:sp>
        <p:nvSpPr>
          <p:cNvPr id="105" name="文本框 104"/>
          <p:cNvSpPr txBox="1"/>
          <p:nvPr/>
        </p:nvSpPr>
        <p:spPr>
          <a:xfrm>
            <a:off x="64135" y="591820"/>
            <a:ext cx="8930640" cy="6247130"/>
          </a:xfrm>
          <a:prstGeom prst="rect">
            <a:avLst/>
          </a:prstGeom>
          <a:noFill/>
          <a:ln w="9525">
            <a:noFill/>
          </a:ln>
        </p:spPr>
        <p:txBody>
          <a:bodyPr wrap="square">
            <a:spAutoFit/>
          </a:bodyPr>
          <a:p>
            <a:pPr marL="0" indent="-230505" eaLnBrk="1" latinLnBrk="0" hangingPunct="1"/>
            <a:r>
              <a:rPr lang="zh-CN" sz="2000" b="0">
                <a:solidFill>
                  <a:srgbClr val="000000"/>
                </a:solidFill>
                <a:latin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cs typeface="宋体" panose="02010600030101010101" pitchFamily="2" charset="-122"/>
              </a:rPr>
              <a:t>1</a:t>
            </a:r>
            <a:r>
              <a:rPr lang="zh-CN" sz="2000" b="0">
                <a:solidFill>
                  <a:srgbClr val="000000"/>
                </a:solidFill>
                <a:latin typeface="宋体" panose="02010600030101010101" pitchFamily="2" charset="-122"/>
                <a:cs typeface="宋体" panose="02010600030101010101" pitchFamily="2" charset="-122"/>
              </a:rPr>
              <a:t>）将第七张幻灯片内容区左侧的文本设置为：隶书、20磅，颜色为“中绿宝石，着色3，深色50%”；（</a:t>
            </a:r>
            <a:r>
              <a:rPr lang="en-US" sz="2000" b="0">
                <a:solidFill>
                  <a:srgbClr val="000000"/>
                </a:solidFill>
                <a:latin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cs typeface="宋体" panose="02010600030101010101" pitchFamily="2" charset="-122"/>
              </a:rPr>
              <a:t>）在第七张幻灯片内容区插入图片“ppt\世中运\image\比赛项目.jpg”，并设置图片大小为：“锁定纵横比”，缩放比例为50%；（</a:t>
            </a:r>
            <a:r>
              <a:rPr lang="en-US" sz="2000" b="0">
                <a:solidFill>
                  <a:srgbClr val="000000"/>
                </a:solidFill>
                <a:latin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cs typeface="宋体" panose="02010600030101010101" pitchFamily="2" charset="-122"/>
              </a:rPr>
              <a:t>）将第七张幻灯片左侧内容区的图片位置设置为：相对于左上角，水平位置12厘米、垂直位置7厘米；图片效果设为“阴影-外部-左上斜偏移”；（</a:t>
            </a:r>
            <a:r>
              <a:rPr lang="en-US" sz="2000" b="0">
                <a:solidFill>
                  <a:srgbClr val="000000"/>
                </a:solidFill>
                <a:latin typeface="宋体" panose="02010600030101010101" pitchFamily="2" charset="-122"/>
                <a:cs typeface="宋体" panose="02010600030101010101" pitchFamily="2" charset="-122"/>
              </a:rPr>
              <a:t>4</a:t>
            </a:r>
            <a:r>
              <a:rPr lang="zh-CN" sz="2000" b="0">
                <a:solidFill>
                  <a:srgbClr val="000000"/>
                </a:solidFill>
                <a:latin typeface="宋体" panose="02010600030101010101" pitchFamily="2" charset="-122"/>
                <a:cs typeface="宋体" panose="02010600030101010101" pitchFamily="2" charset="-122"/>
              </a:rPr>
              <a:t>）在第七张幻灯片的底部插入两个文本框，分别输入文字“上一页”与“下一页”，并设置相应的链接到“上一张幻灯片”“下一张幻灯片”；</a:t>
            </a:r>
            <a:endParaRPr lang="zh-CN" sz="2000" b="0">
              <a:solidFill>
                <a:srgbClr val="000000"/>
              </a:solidFill>
              <a:latin typeface="宋体" panose="02010600030101010101" pitchFamily="2" charset="-122"/>
              <a:cs typeface="宋体" panose="02010600030101010101" pitchFamily="2" charset="-122"/>
            </a:endParaRPr>
          </a:p>
          <a:p>
            <a:pPr marL="0" indent="-230505" eaLnBrk="1" latinLnBrk="0" hangingPunct="1"/>
            <a:r>
              <a:rPr lang="zh-CN" sz="2000" b="0">
                <a:solidFill>
                  <a:srgbClr val="000000"/>
                </a:solidFill>
                <a:latin typeface="宋体" panose="02010600030101010101" pitchFamily="2" charset="-122"/>
                <a:cs typeface="宋体" panose="02010600030101010101" pitchFamily="2" charset="-122"/>
              </a:rPr>
              <a:t>（5）在第七张幻灯片的下面插入一张版式为“本机版式\母版版式”列表中第3行1列的新幻灯片；在该幻灯片中插入艺术字“谢谢观赏！”，艺术字样式采用预设样式列表中第2行第4列，文本效果为“转换—弯曲-桥型”，并设置艺术字的高度为3厘米、宽度为14厘米；移动该幻灯片成为最后一张幻灯片；（6）在第八张幻灯片的标题处插入一个“圆角矩形”形状并设置为无线条，填充浅蓝色,纯色填充的透明度设为50%；输入两行文字，第一行为“世中运简介”、第二行为“Introduction to the World Games”，设置字号为32磅、颜色为红色；（7）在第八张幻灯片的下面插入一张版式为“本机版式”下的“母版版式”列表中第2行1列的新幻灯片，标题处插入“晋江世运会捐赠芳名单”的艺术字，艺术字样式采用预设样式列表中第1行第4列，字体为黑体、字号为48磅、颜色为红色；</a:t>
            </a:r>
            <a:endParaRPr lang="zh-CN" sz="2000" b="0">
              <a:solidFill>
                <a:srgbClr val="000000"/>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 name="矩形 2"/>
          <p:cNvSpPr>
            <a:spLocks noChangeArrowheads="1"/>
          </p:cNvSpPr>
          <p:nvPr/>
        </p:nvSpPr>
        <p:spPr bwMode="auto">
          <a:xfrm>
            <a:off x="3778250" y="79375"/>
            <a:ext cx="142811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defRPr/>
            </a:pPr>
            <a:r>
              <a:rPr lang="zh-CN" sz="2000" dirty="0">
                <a:solidFill>
                  <a:srgbClr val="FFFF00"/>
                </a:solidFill>
                <a:latin typeface="+mj-ea"/>
                <a:ea typeface="+mj-ea"/>
              </a:rPr>
              <a:t>上机训练</a:t>
            </a:r>
            <a:r>
              <a:rPr lang="en-US" altLang="zh-CN" sz="2000" dirty="0">
                <a:solidFill>
                  <a:srgbClr val="FFFF00"/>
                </a:solidFill>
                <a:latin typeface="+mj-ea"/>
                <a:ea typeface="+mj-ea"/>
              </a:rPr>
              <a:t>2</a:t>
            </a:r>
            <a:endParaRPr lang="en-US" altLang="zh-CN" sz="2000" dirty="0">
              <a:solidFill>
                <a:srgbClr val="FFFF00"/>
              </a:solidFill>
              <a:latin typeface="+mj-ea"/>
              <a:ea typeface="+mj-ea"/>
            </a:endParaRPr>
          </a:p>
        </p:txBody>
      </p:sp>
      <p:sp>
        <p:nvSpPr>
          <p:cNvPr id="105" name="文本框 104"/>
          <p:cNvSpPr txBox="1"/>
          <p:nvPr/>
        </p:nvSpPr>
        <p:spPr>
          <a:xfrm>
            <a:off x="123190" y="609600"/>
            <a:ext cx="8871585" cy="1938020"/>
          </a:xfrm>
          <a:prstGeom prst="rect">
            <a:avLst/>
          </a:prstGeom>
          <a:noFill/>
          <a:ln w="9525">
            <a:noFill/>
          </a:ln>
        </p:spPr>
        <p:txBody>
          <a:bodyPr wrap="square">
            <a:spAutoFit/>
          </a:bodyPr>
          <a:p>
            <a:pPr marL="0" indent="228600"/>
            <a:r>
              <a:rPr lang="zh-CN" sz="2000" b="0">
                <a:solidFill>
                  <a:srgbClr val="000000"/>
                </a:solidFill>
                <a:latin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cs typeface="宋体" panose="02010600030101010101" pitchFamily="2" charset="-122"/>
              </a:rPr>
              <a:t>8</a:t>
            </a:r>
            <a:r>
              <a:rPr lang="zh-CN" sz="2000" b="0">
                <a:solidFill>
                  <a:srgbClr val="000000"/>
                </a:solidFill>
                <a:latin typeface="宋体" panose="02010600030101010101" pitchFamily="2" charset="-122"/>
                <a:cs typeface="宋体" panose="02010600030101010101" pitchFamily="2" charset="-122"/>
              </a:rPr>
              <a:t>）在第八张幻灯片内容区的左边单击“插入图片”处，插入图片“ppt\世中运\image\慈善之夜.jpg”，并设置图片效果为“柔化边缘5傍”；</a:t>
            </a:r>
            <a:endParaRPr lang="zh-CN" sz="2000" b="0">
              <a:solidFill>
                <a:srgbClr val="000000"/>
              </a:solidFill>
              <a:latin typeface="宋体" panose="02010600030101010101" pitchFamily="2" charset="-122"/>
              <a:cs typeface="宋体" panose="02010600030101010101" pitchFamily="2" charset="-122"/>
            </a:endParaRPr>
          </a:p>
          <a:p>
            <a:pPr marL="0" indent="228600"/>
            <a:r>
              <a:rPr lang="zh-CN" sz="2000" b="0">
                <a:solidFill>
                  <a:srgbClr val="000000"/>
                </a:solidFill>
                <a:latin typeface="宋体" panose="02010600030101010101" pitchFamily="2" charset="-122"/>
                <a:cs typeface="宋体" panose="02010600030101010101" pitchFamily="2" charset="-122"/>
                <a:sym typeface="+mn-ea"/>
              </a:rPr>
              <a:t>（</a:t>
            </a:r>
            <a:r>
              <a:rPr lang="en-US" sz="2000" b="0">
                <a:solidFill>
                  <a:srgbClr val="000000"/>
                </a:solidFill>
                <a:latin typeface="宋体" panose="02010600030101010101" pitchFamily="2" charset="-122"/>
                <a:cs typeface="宋体" panose="02010600030101010101" pitchFamily="2" charset="-122"/>
                <a:sym typeface="+mn-ea"/>
              </a:rPr>
              <a:t>9</a:t>
            </a:r>
            <a:r>
              <a:rPr lang="zh-CN" sz="2000" b="0">
                <a:solidFill>
                  <a:srgbClr val="000000"/>
                </a:solidFill>
                <a:latin typeface="宋体" panose="02010600030101010101" pitchFamily="2" charset="-122"/>
                <a:cs typeface="宋体" panose="02010600030101010101" pitchFamily="2" charset="-122"/>
                <a:sym typeface="+mn-ea"/>
              </a:rPr>
              <a:t>）在第八张幻灯片内容区的右边单击“插入表格”处，插入一个7行2列的表格，并输入如表</a:t>
            </a:r>
            <a:r>
              <a:rPr lang="en-US" sz="2000" b="0">
                <a:latin typeface="宋体" panose="02010600030101010101" pitchFamily="2" charset="-122"/>
                <a:cs typeface="宋体" panose="02010600030101010101" pitchFamily="2" charset="-122"/>
                <a:sym typeface="+mn-ea"/>
              </a:rPr>
              <a:t>5-3-2</a:t>
            </a:r>
            <a:r>
              <a:rPr lang="zh-CN" sz="2000" b="0">
                <a:solidFill>
                  <a:srgbClr val="000000"/>
                </a:solidFill>
                <a:latin typeface="宋体" panose="02010600030101010101" pitchFamily="2" charset="-122"/>
                <a:cs typeface="宋体" panose="02010600030101010101" pitchFamily="2" charset="-122"/>
                <a:sym typeface="+mn-ea"/>
              </a:rPr>
              <a:t>所示的数据，套用表格样式为</a:t>
            </a:r>
            <a:r>
              <a:rPr lang="en-US" sz="2000" b="0">
                <a:solidFill>
                  <a:srgbClr val="000000"/>
                </a:solidFill>
                <a:latin typeface="宋体" panose="02010600030101010101" pitchFamily="2" charset="-122"/>
                <a:cs typeface="宋体" panose="02010600030101010101" pitchFamily="2" charset="-122"/>
                <a:sym typeface="+mn-ea"/>
              </a:rPr>
              <a:t>“</a:t>
            </a:r>
            <a:r>
              <a:rPr lang="zh-CN" sz="2000" b="0">
                <a:solidFill>
                  <a:srgbClr val="000000"/>
                </a:solidFill>
                <a:latin typeface="宋体" panose="02010600030101010101" pitchFamily="2" charset="-122"/>
                <a:cs typeface="宋体" panose="02010600030101010101" pitchFamily="2" charset="-122"/>
                <a:sym typeface="+mn-ea"/>
              </a:rPr>
              <a:t>淡色组”下的“浅色样式</a:t>
            </a:r>
            <a:r>
              <a:rPr lang="en-US" sz="2000" b="0">
                <a:solidFill>
                  <a:srgbClr val="000000"/>
                </a:solidFill>
                <a:latin typeface="宋体" panose="02010600030101010101" pitchFamily="2" charset="-122"/>
                <a:cs typeface="宋体" panose="02010600030101010101" pitchFamily="2" charset="-122"/>
                <a:sym typeface="+mn-ea"/>
              </a:rPr>
              <a:t>1</a:t>
            </a:r>
            <a:r>
              <a:rPr lang="zh-CN" sz="2000" b="0">
                <a:solidFill>
                  <a:srgbClr val="000000"/>
                </a:solidFill>
                <a:latin typeface="宋体" panose="02010600030101010101" pitchFamily="2" charset="-122"/>
                <a:cs typeface="宋体" panose="02010600030101010101" pitchFamily="2" charset="-122"/>
                <a:sym typeface="+mn-ea"/>
              </a:rPr>
              <a:t>，强调</a:t>
            </a:r>
            <a:r>
              <a:rPr lang="en-US" sz="2000" b="0">
                <a:solidFill>
                  <a:srgbClr val="000000"/>
                </a:solidFill>
                <a:latin typeface="宋体" panose="02010600030101010101" pitchFamily="2" charset="-122"/>
                <a:cs typeface="宋体" panose="02010600030101010101" pitchFamily="2" charset="-122"/>
                <a:sym typeface="+mn-ea"/>
              </a:rPr>
              <a:t>3</a:t>
            </a:r>
            <a:r>
              <a:rPr lang="zh-CN" sz="2000" b="0">
                <a:solidFill>
                  <a:srgbClr val="000000"/>
                </a:solidFill>
                <a:latin typeface="宋体" panose="02010600030101010101" pitchFamily="2" charset="-122"/>
                <a:cs typeface="宋体" panose="02010600030101010101" pitchFamily="2" charset="-122"/>
                <a:sym typeface="+mn-ea"/>
              </a:rPr>
              <a:t>”；</a:t>
            </a:r>
            <a:endParaRPr lang="zh-CN" altLang="en-US" sz="2000">
              <a:latin typeface="宋体" panose="02010600030101010101" pitchFamily="2" charset="-122"/>
              <a:cs typeface="宋体" panose="02010600030101010101" pitchFamily="2" charset="-122"/>
            </a:endParaRPr>
          </a:p>
          <a:p>
            <a:pPr marL="0" indent="228600"/>
            <a:endParaRPr lang="zh-CN" altLang="en-US" sz="2000">
              <a:latin typeface="宋体" panose="02010600030101010101" pitchFamily="2" charset="-122"/>
              <a:cs typeface="宋体" panose="02010600030101010101" pitchFamily="2" charset="-122"/>
            </a:endParaRPr>
          </a:p>
        </p:txBody>
      </p:sp>
      <p:sp>
        <p:nvSpPr>
          <p:cNvPr id="1073743795" name="文本框 28"/>
          <p:cNvSpPr txBox="1"/>
          <p:nvPr/>
        </p:nvSpPr>
        <p:spPr>
          <a:xfrm>
            <a:off x="3844290" y="2180590"/>
            <a:ext cx="1742440" cy="223520"/>
          </a:xfrm>
          <a:prstGeom prst="rect">
            <a:avLst/>
          </a:prstGeom>
          <a:solidFill>
            <a:srgbClr val="FFFFFF"/>
          </a:solidFill>
          <a:ln w="6350">
            <a:noFill/>
          </a:ln>
        </p:spPr>
        <p:txBody>
          <a:bodyPr wrap="square" lIns="0" tIns="0" rIns="0" bIns="0"/>
          <a:p>
            <a:pPr marL="0" indent="0"/>
            <a:r>
              <a:rPr lang="zh-CN" altLang="en-US" sz="1600" b="0">
                <a:latin typeface="宋体" panose="02010600030101010101" pitchFamily="2" charset="-122"/>
                <a:cs typeface="宋体" panose="02010600030101010101" pitchFamily="2" charset="-122"/>
              </a:rPr>
              <a:t>表5-3-2  捐款表</a:t>
            </a:r>
            <a:endParaRPr lang="zh-CN" altLang="en-US" sz="1400" b="0">
              <a:latin typeface="宋体" panose="02010600030101010101" pitchFamily="2" charset="-122"/>
              <a:cs typeface="宋体" panose="02010600030101010101" pitchFamily="2" charset="-122"/>
            </a:endParaRPr>
          </a:p>
          <a:p>
            <a:endParaRPr lang="zh-CN" altLang="en-US" sz="1400" b="0">
              <a:latin typeface="宋体" panose="02010600030101010101" pitchFamily="2" charset="-122"/>
              <a:cs typeface="宋体" panose="02010600030101010101" pitchFamily="2" charset="-122"/>
            </a:endParaRPr>
          </a:p>
        </p:txBody>
      </p:sp>
      <p:graphicFrame>
        <p:nvGraphicFramePr>
          <p:cNvPr id="4" name="表格 3"/>
          <p:cNvGraphicFramePr/>
          <p:nvPr/>
        </p:nvGraphicFramePr>
        <p:xfrm>
          <a:off x="1985645" y="2475865"/>
          <a:ext cx="5345430" cy="2133600"/>
        </p:xfrm>
        <a:graphic>
          <a:graphicData uri="http://schemas.openxmlformats.org/drawingml/2006/table">
            <a:tbl>
              <a:tblPr firstRow="1" bandRow="1">
                <a:tableStyleId>{5940675A-B579-460E-94D1-54222C63F5DA}</a:tableStyleId>
              </a:tblPr>
              <a:tblGrid>
                <a:gridCol w="2672715"/>
                <a:gridCol w="2672715"/>
              </a:tblGrid>
              <a:tr h="30480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单位（个人）</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捐赠款数</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恒安</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5000万</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宝龙</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5000万</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安踏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5000万</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金龙</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5000万</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赖世贤</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5000万</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王文默</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5000万</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23190" y="4893945"/>
            <a:ext cx="8870950" cy="1322070"/>
          </a:xfrm>
          <a:prstGeom prst="rect">
            <a:avLst/>
          </a:prstGeom>
          <a:noFill/>
          <a:ln w="9525">
            <a:noFill/>
          </a:ln>
        </p:spPr>
        <p:txBody>
          <a:bodyPr wrap="square">
            <a:spAutoFit/>
          </a:bodyPr>
          <a:p>
            <a:pPr marL="0" indent="-230505" eaLnBrk="1" latinLnBrk="0" hangingPunct="1"/>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（10）在最后一张幻灯片的底部插入一个名为“动作按钮：第一张”的动作按钮，并链接到“第一张幻灯片”；（11）操作完成后将本演示文稿另存为“喜迎世中运会2.dps”，保存位置为“ppt\世中运”文件夹。</a:t>
            </a:r>
            <a:endParaRPr lang="zh-CN" sz="2000" b="0">
              <a:solidFill>
                <a:srgbClr val="000000"/>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851218" y="61595"/>
            <a:ext cx="246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sz="2000" dirty="0">
                <a:solidFill>
                  <a:srgbClr val="FFFF00"/>
                </a:solidFill>
                <a:latin typeface="+mj-ea"/>
                <a:ea typeface="+mj-ea"/>
              </a:rPr>
              <a:t>一</a:t>
            </a:r>
            <a:r>
              <a:rPr lang="zh-CN" sz="2000" dirty="0">
                <a:solidFill>
                  <a:srgbClr val="FFFF00"/>
                </a:solidFill>
                <a:latin typeface="+mj-ea"/>
                <a:ea typeface="+mj-ea"/>
                <a:sym typeface="+mn-ea"/>
              </a:rPr>
              <a:t>．</a:t>
            </a:r>
            <a:r>
              <a:rPr lang="zh-CN" sz="2000" dirty="0">
                <a:solidFill>
                  <a:srgbClr val="FFFF00"/>
                </a:solidFill>
                <a:latin typeface="+mj-ea"/>
                <a:ea typeface="+mj-ea"/>
              </a:rPr>
              <a:t>文字格式的复制</a:t>
            </a:r>
            <a:endParaRPr lang="zh-CN" sz="2000" dirty="0">
              <a:solidFill>
                <a:srgbClr val="FFFF00"/>
              </a:solidFill>
              <a:latin typeface="+mj-ea"/>
              <a:ea typeface="+mj-ea"/>
            </a:endParaRPr>
          </a:p>
        </p:txBody>
      </p:sp>
      <p:pic>
        <p:nvPicPr>
          <p:cNvPr id="2" name="图片 1"/>
          <p:cNvPicPr>
            <a:picLocks noChangeAspect="1"/>
          </p:cNvPicPr>
          <p:nvPr/>
        </p:nvPicPr>
        <p:blipFill>
          <a:blip r:embed="rId1"/>
          <a:stretch>
            <a:fillRect/>
          </a:stretch>
        </p:blipFill>
        <p:spPr>
          <a:xfrm>
            <a:off x="538480" y="728345"/>
            <a:ext cx="7334250" cy="5400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851218" y="61595"/>
            <a:ext cx="1706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sz="2000" dirty="0">
                <a:solidFill>
                  <a:srgbClr val="FFFF00"/>
                </a:solidFill>
                <a:latin typeface="+mj-ea"/>
                <a:ea typeface="+mj-ea"/>
              </a:rPr>
              <a:t>二</a:t>
            </a:r>
            <a:r>
              <a:rPr lang="zh-CN" sz="2000" dirty="0">
                <a:solidFill>
                  <a:srgbClr val="FFFF00"/>
                </a:solidFill>
                <a:latin typeface="+mj-ea"/>
                <a:ea typeface="+mj-ea"/>
                <a:sym typeface="+mn-ea"/>
              </a:rPr>
              <a:t>．</a:t>
            </a:r>
            <a:r>
              <a:rPr lang="zh-CN" sz="2000" dirty="0">
                <a:solidFill>
                  <a:srgbClr val="FFFF00"/>
                </a:solidFill>
                <a:latin typeface="+mj-ea"/>
                <a:ea typeface="+mj-ea"/>
              </a:rPr>
              <a:t>插入图片</a:t>
            </a:r>
            <a:endParaRPr lang="zh-CN" sz="2000" dirty="0">
              <a:solidFill>
                <a:srgbClr val="FFFF00"/>
              </a:solidFill>
              <a:latin typeface="+mj-ea"/>
              <a:ea typeface="+mj-ea"/>
            </a:endParaRPr>
          </a:p>
        </p:txBody>
      </p:sp>
      <p:sp>
        <p:nvSpPr>
          <p:cNvPr id="104" name="文本框 103"/>
          <p:cNvSpPr txBox="1"/>
          <p:nvPr/>
        </p:nvSpPr>
        <p:spPr>
          <a:xfrm>
            <a:off x="123825" y="578485"/>
            <a:ext cx="8819515" cy="1938020"/>
          </a:xfrm>
          <a:prstGeom prst="rect">
            <a:avLst/>
          </a:prstGeom>
          <a:noFill/>
          <a:ln w="9525">
            <a:noFill/>
          </a:ln>
        </p:spPr>
        <p:txBody>
          <a:bodyPr wrap="square">
            <a:spAutoFit/>
          </a:bodyPr>
          <a:p>
            <a:pPr marL="0" indent="228600"/>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在WPS中可以插入来自文件的外部图片，功能图（条码、二维码、几何图、地图），思维导图及流程图等。</a:t>
            </a:r>
            <a:r>
              <a:rPr lang="zh-CN" sz="2000">
                <a:solidFill>
                  <a:srgbClr val="000000"/>
                </a:solidFill>
                <a:latin typeface="宋体" panose="02010600030101010101" pitchFamily="2" charset="-122"/>
                <a:cs typeface="宋体" panose="02010600030101010101" pitchFamily="2" charset="-122"/>
              </a:rPr>
              <a:t>1．插入图片</a:t>
            </a:r>
            <a:r>
              <a:rPr lang="zh-CN" sz="2000" b="0">
                <a:solidFill>
                  <a:srgbClr val="000000"/>
                </a:solidFill>
                <a:latin typeface="宋体" panose="02010600030101010101" pitchFamily="2" charset="-122"/>
                <a:cs typeface="宋体" panose="02010600030101010101" pitchFamily="2" charset="-122"/>
              </a:rPr>
              <a:t>   实例：在</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福建旅游计划”演示文稿的第七张幻灯片的下面先插入一张版式为母版版式下列表中第1行2列下的幻灯片，在内容区插入图片</a:t>
            </a:r>
            <a:r>
              <a:rPr lang="en-US" sz="2000" b="0">
                <a:solidFill>
                  <a:srgbClr val="000000"/>
                </a:solidFill>
                <a:latin typeface="宋体" panose="02010600030101010101" pitchFamily="2" charset="-122"/>
                <a:cs typeface="宋体" panose="02010600030101010101" pitchFamily="2" charset="-122"/>
              </a:rPr>
              <a:t>“ppt\</a:t>
            </a:r>
            <a:r>
              <a:rPr lang="zh-CN" sz="2000" b="0">
                <a:solidFill>
                  <a:srgbClr val="000000"/>
                </a:solidFill>
                <a:latin typeface="宋体" panose="02010600030101010101" pitchFamily="2" charset="-122"/>
                <a:cs typeface="宋体" panose="02010600030101010101" pitchFamily="2" charset="-122"/>
              </a:rPr>
              <a:t>旅游</a:t>
            </a:r>
            <a:r>
              <a:rPr lang="en-US" sz="2000" b="0">
                <a:solidFill>
                  <a:srgbClr val="000000"/>
                </a:solidFill>
                <a:latin typeface="宋体" panose="02010600030101010101" pitchFamily="2" charset="-122"/>
                <a:cs typeface="宋体" panose="02010600030101010101" pitchFamily="2" charset="-122"/>
              </a:rPr>
              <a:t>\image\</a:t>
            </a:r>
            <a:r>
              <a:rPr lang="zh-CN" sz="2000" b="0">
                <a:solidFill>
                  <a:srgbClr val="000000"/>
                </a:solidFill>
                <a:latin typeface="宋体" panose="02010600030101010101" pitchFamily="2" charset="-122"/>
                <a:cs typeface="宋体" panose="02010600030101010101" pitchFamily="2" charset="-122"/>
              </a:rPr>
              <a:t>鼓浪屿</a:t>
            </a:r>
            <a:r>
              <a:rPr lang="en-US" sz="2000" b="0">
                <a:solidFill>
                  <a:srgbClr val="000000"/>
                </a:solidFill>
                <a:latin typeface="宋体" panose="02010600030101010101" pitchFamily="2" charset="-122"/>
                <a:cs typeface="宋体" panose="02010600030101010101" pitchFamily="2" charset="-122"/>
              </a:rPr>
              <a:t>.png</a:t>
            </a:r>
            <a:r>
              <a:rPr lang="zh-CN" sz="2000" b="0">
                <a:solidFill>
                  <a:srgbClr val="000000"/>
                </a:solidFill>
                <a:latin typeface="宋体" panose="02010600030101010101" pitchFamily="2" charset="-122"/>
                <a:cs typeface="宋体" panose="02010600030101010101" pitchFamily="2" charset="-122"/>
              </a:rPr>
              <a:t>”，操作方法如图</a:t>
            </a:r>
            <a:r>
              <a:rPr lang="en-US" sz="2000" b="0">
                <a:solidFill>
                  <a:srgbClr val="000000"/>
                </a:solidFill>
                <a:latin typeface="宋体" panose="02010600030101010101" pitchFamily="2" charset="-122"/>
                <a:cs typeface="宋体" panose="02010600030101010101" pitchFamily="2" charset="-122"/>
              </a:rPr>
              <a:t>5-3-2</a:t>
            </a:r>
            <a:r>
              <a:rPr lang="zh-CN" sz="2000" b="0">
                <a:solidFill>
                  <a:srgbClr val="000000"/>
                </a:solidFill>
                <a:latin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pic>
        <p:nvPicPr>
          <p:cNvPr id="3" name="图片 2"/>
          <p:cNvPicPr/>
          <p:nvPr/>
        </p:nvPicPr>
        <p:blipFill>
          <a:blip r:embed="rId1"/>
          <a:stretch>
            <a:fillRect/>
          </a:stretch>
        </p:blipFill>
        <p:spPr>
          <a:xfrm>
            <a:off x="1463675" y="2569845"/>
            <a:ext cx="6431280" cy="3875405"/>
          </a:xfrm>
          <a:prstGeom prst="rect">
            <a:avLst/>
          </a:prstGeom>
          <a:noFill/>
          <a:ln w="9525">
            <a:noFill/>
          </a:ln>
        </p:spPr>
      </p:pic>
      <p:sp>
        <p:nvSpPr>
          <p:cNvPr id="105" name="文本框 104"/>
          <p:cNvSpPr txBox="1"/>
          <p:nvPr/>
        </p:nvSpPr>
        <p:spPr>
          <a:xfrm>
            <a:off x="2032000" y="5458142"/>
            <a:ext cx="5080000" cy="429895"/>
          </a:xfrm>
          <a:prstGeom prst="rect">
            <a:avLst/>
          </a:prstGeom>
          <a:noFill/>
          <a:ln w="9525">
            <a:noFill/>
          </a:ln>
        </p:spPr>
        <p:txBody>
          <a:bodyPr>
            <a:spAutoFit/>
          </a:bodyPr>
          <a:p>
            <a:pPr marL="0" indent="228600"/>
            <a:r>
              <a:rPr lang="en-US" sz="1100" b="0">
                <a:solidFill>
                  <a:srgbClr val="000000"/>
                </a:solidFill>
                <a:latin typeface="宋体" panose="02010600030101010101" pitchFamily="2" charset="-122"/>
                <a:ea typeface="宋体" panose="02010600030101010101" pitchFamily="2" charset="-122"/>
              </a:rPr>
              <a:t> </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851218" y="61595"/>
            <a:ext cx="1706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sz="2000" dirty="0">
                <a:solidFill>
                  <a:srgbClr val="FFFF00"/>
                </a:solidFill>
                <a:latin typeface="+mj-ea"/>
                <a:ea typeface="+mj-ea"/>
              </a:rPr>
              <a:t>二</a:t>
            </a:r>
            <a:r>
              <a:rPr lang="zh-CN" sz="2000" dirty="0">
                <a:solidFill>
                  <a:srgbClr val="FFFF00"/>
                </a:solidFill>
                <a:latin typeface="+mj-ea"/>
                <a:ea typeface="+mj-ea"/>
                <a:sym typeface="+mn-ea"/>
              </a:rPr>
              <a:t>．</a:t>
            </a:r>
            <a:r>
              <a:rPr lang="zh-CN" sz="2000" dirty="0">
                <a:solidFill>
                  <a:srgbClr val="FFFF00"/>
                </a:solidFill>
                <a:latin typeface="+mj-ea"/>
                <a:ea typeface="+mj-ea"/>
              </a:rPr>
              <a:t>插入图片</a:t>
            </a:r>
            <a:endParaRPr lang="zh-CN" sz="2000" dirty="0">
              <a:solidFill>
                <a:srgbClr val="FFFF00"/>
              </a:solidFill>
              <a:latin typeface="+mj-ea"/>
              <a:ea typeface="+mj-ea"/>
            </a:endParaRPr>
          </a:p>
        </p:txBody>
      </p:sp>
      <p:sp>
        <p:nvSpPr>
          <p:cNvPr id="105" name="文本框 104"/>
          <p:cNvSpPr txBox="1"/>
          <p:nvPr/>
        </p:nvSpPr>
        <p:spPr>
          <a:xfrm>
            <a:off x="311150" y="619760"/>
            <a:ext cx="8709025" cy="4831080"/>
          </a:xfrm>
          <a:prstGeom prst="rect">
            <a:avLst/>
          </a:prstGeom>
          <a:noFill/>
          <a:ln w="9525">
            <a:noFill/>
          </a:ln>
        </p:spPr>
        <p:txBody>
          <a:bodyPr wrap="square">
            <a:spAutoFit/>
          </a:bodyPr>
          <a:p>
            <a:pPr marL="0" indent="-507365" eaLnBrk="1" latinLnBrk="0" hangingPunct="1">
              <a:lnSpc>
                <a:spcPct val="140000"/>
              </a:lnSpc>
            </a:pPr>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幻灯片中插入的图片可以设置图片轮廓、旋转、大小、位置、裁切、图片效果等。   实例1：给</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福建旅游计划”演示文稿第4张张幻灯片中的两张图片分别设置格式。首先选定第4张幻灯片中左边的图片，右击图片在弹出的快捷菜单上选择“设置对象格式”，在窗口右边就会出现“对象属性”窗格。在“对象属性”窗格的“大小与属性”列表框中操作，先选定“锁定纵横比”，并设置图片的高度为</a:t>
            </a:r>
            <a:r>
              <a:rPr lang="en-US" sz="2000" b="0">
                <a:solidFill>
                  <a:srgbClr val="000000"/>
                </a:solidFill>
                <a:latin typeface="宋体" panose="02010600030101010101" pitchFamily="2" charset="-122"/>
                <a:cs typeface="宋体" panose="02010600030101010101" pitchFamily="2" charset="-122"/>
              </a:rPr>
              <a:t>10.76</a:t>
            </a:r>
            <a:r>
              <a:rPr lang="zh-CN" sz="2000" b="0">
                <a:solidFill>
                  <a:srgbClr val="000000"/>
                </a:solidFill>
                <a:latin typeface="宋体" panose="02010600030101010101" pitchFamily="2" charset="-122"/>
                <a:cs typeface="宋体" panose="02010600030101010101" pitchFamily="2" charset="-122"/>
              </a:rPr>
              <a:t>厘米、宽度为</a:t>
            </a:r>
            <a:r>
              <a:rPr lang="en-US" sz="2000" b="0">
                <a:solidFill>
                  <a:srgbClr val="000000"/>
                </a:solidFill>
                <a:latin typeface="宋体" panose="02010600030101010101" pitchFamily="2" charset="-122"/>
                <a:cs typeface="宋体" panose="02010600030101010101" pitchFamily="2" charset="-122"/>
              </a:rPr>
              <a:t>13.0</a:t>
            </a:r>
            <a:r>
              <a:rPr lang="zh-CN" sz="2000" b="0">
                <a:solidFill>
                  <a:srgbClr val="000000"/>
                </a:solidFill>
                <a:latin typeface="宋体" panose="02010600030101010101" pitchFamily="2" charset="-122"/>
                <a:cs typeface="宋体" panose="02010600030101010101" pitchFamily="2" charset="-122"/>
              </a:rPr>
              <a:t>厘米，旋转</a:t>
            </a:r>
            <a:r>
              <a:rPr lang="en-US" sz="2000" b="0">
                <a:solidFill>
                  <a:srgbClr val="000000"/>
                </a:solidFill>
                <a:latin typeface="宋体" panose="02010600030101010101" pitchFamily="2" charset="-122"/>
                <a:cs typeface="宋体" panose="02010600030101010101" pitchFamily="2" charset="-122"/>
              </a:rPr>
              <a:t>350</a:t>
            </a:r>
            <a:r>
              <a:rPr lang="en-US" sz="2000" b="0" baseline="30000">
                <a:solidFill>
                  <a:srgbClr val="000000"/>
                </a:solidFill>
                <a:latin typeface="宋体" panose="02010600030101010101" pitchFamily="2" charset="-122"/>
                <a:cs typeface="宋体" panose="02010600030101010101" pitchFamily="2" charset="-122"/>
              </a:rPr>
              <a:t>0</a:t>
            </a:r>
            <a:r>
              <a:rPr lang="zh-CN" sz="2000" b="0">
                <a:solidFill>
                  <a:srgbClr val="000000"/>
                </a:solidFill>
                <a:latin typeface="宋体" panose="02010600030101010101" pitchFamily="2" charset="-122"/>
                <a:cs typeface="宋体" panose="02010600030101010101" pitchFamily="2" charset="-122"/>
              </a:rPr>
              <a:t>；位置为相对于左上角，水平位置</a:t>
            </a:r>
            <a:r>
              <a:rPr lang="en-US" sz="2000" b="0">
                <a:solidFill>
                  <a:srgbClr val="000000"/>
                </a:solidFill>
                <a:latin typeface="宋体" panose="02010600030101010101" pitchFamily="2" charset="-122"/>
                <a:cs typeface="宋体" panose="02010600030101010101" pitchFamily="2" charset="-122"/>
              </a:rPr>
              <a:t>2.21</a:t>
            </a:r>
            <a:r>
              <a:rPr lang="zh-CN" sz="2000" b="0">
                <a:solidFill>
                  <a:srgbClr val="000000"/>
                </a:solidFill>
                <a:latin typeface="宋体" panose="02010600030101010101" pitchFamily="2" charset="-122"/>
                <a:cs typeface="宋体" panose="02010600030101010101" pitchFamily="2" charset="-122"/>
              </a:rPr>
              <a:t>厘米、垂直位置</a:t>
            </a:r>
            <a:r>
              <a:rPr lang="en-US" sz="2000" b="0">
                <a:solidFill>
                  <a:srgbClr val="000000"/>
                </a:solidFill>
                <a:latin typeface="宋体" panose="02010600030101010101" pitchFamily="2" charset="-122"/>
                <a:cs typeface="宋体" panose="02010600030101010101" pitchFamily="2" charset="-122"/>
              </a:rPr>
              <a:t>6.32</a:t>
            </a:r>
            <a:r>
              <a:rPr lang="zh-CN" sz="2000" b="0">
                <a:solidFill>
                  <a:srgbClr val="000000"/>
                </a:solidFill>
                <a:latin typeface="宋体" panose="02010600030101010101" pitchFamily="2" charset="-122"/>
                <a:cs typeface="宋体" panose="02010600030101010101" pitchFamily="2" charset="-122"/>
              </a:rPr>
              <a:t>厘米。操作方法如图</a:t>
            </a:r>
            <a:r>
              <a:rPr lang="en-US" sz="2000" b="0">
                <a:solidFill>
                  <a:srgbClr val="000000"/>
                </a:solidFill>
                <a:latin typeface="宋体" panose="02010600030101010101" pitchFamily="2" charset="-122"/>
                <a:cs typeface="宋体" panose="02010600030101010101" pitchFamily="2" charset="-122"/>
              </a:rPr>
              <a:t>5-3-3</a:t>
            </a:r>
            <a:r>
              <a:rPr lang="zh-CN" sz="2000" b="0">
                <a:solidFill>
                  <a:srgbClr val="000000"/>
                </a:solidFill>
                <a:latin typeface="宋体" panose="02010600030101010101" pitchFamily="2" charset="-122"/>
                <a:cs typeface="宋体" panose="02010600030101010101" pitchFamily="2" charset="-122"/>
              </a:rPr>
              <a:t>所示。</a:t>
            </a:r>
            <a:endParaRPr lang="zh-CN" sz="2000" b="0">
              <a:solidFill>
                <a:srgbClr val="000000"/>
              </a:solidFill>
              <a:latin typeface="宋体" panose="02010600030101010101" pitchFamily="2" charset="-122"/>
              <a:cs typeface="宋体" panose="02010600030101010101" pitchFamily="2" charset="-122"/>
            </a:endParaRPr>
          </a:p>
          <a:p>
            <a:pPr marL="0" indent="-507365" eaLnBrk="1" latinLnBrk="0" hangingPunct="1">
              <a:lnSpc>
                <a:spcPct val="140000"/>
              </a:lnSpc>
            </a:pPr>
            <a:r>
              <a:rPr lang="en-US" altLang="zh-CN" sz="2000" b="0">
                <a:solidFill>
                  <a:srgbClr val="000000"/>
                </a:solidFill>
                <a:latin typeface="宋体" panose="02010600030101010101" pitchFamily="2" charset="-122"/>
                <a:cs typeface="宋体" panose="02010600030101010101" pitchFamily="2" charset="-122"/>
                <a:sym typeface="+mn-ea"/>
              </a:rPr>
              <a:t>   </a:t>
            </a:r>
            <a:r>
              <a:rPr lang="zh-CN" sz="2000" b="0">
                <a:solidFill>
                  <a:srgbClr val="000000"/>
                </a:solidFill>
                <a:latin typeface="宋体" panose="02010600030101010101" pitchFamily="2" charset="-122"/>
                <a:cs typeface="宋体" panose="02010600030101010101" pitchFamily="2" charset="-122"/>
                <a:sym typeface="+mn-ea"/>
              </a:rPr>
              <a:t>将</a:t>
            </a:r>
            <a:r>
              <a:rPr lang="zh-CN" sz="2000" b="0">
                <a:solidFill>
                  <a:srgbClr val="000000"/>
                </a:solidFill>
                <a:latin typeface="宋体" panose="02010600030101010101" pitchFamily="2" charset="-122"/>
                <a:cs typeface="宋体" panose="02010600030101010101" pitchFamily="2" charset="-122"/>
                <a:sym typeface="+mn-ea"/>
              </a:rPr>
              <a:t>第4张张幻灯片中</a:t>
            </a:r>
            <a:r>
              <a:rPr lang="zh-CN" sz="2000" b="0">
                <a:solidFill>
                  <a:srgbClr val="000000"/>
                </a:solidFill>
                <a:latin typeface="宋体" panose="02010600030101010101" pitchFamily="2" charset="-122"/>
                <a:cs typeface="宋体" panose="02010600030101010101" pitchFamily="2" charset="-122"/>
                <a:sym typeface="+mn-ea"/>
              </a:rPr>
              <a:t>右侧图片的高度与宽度均缩小为原图60%，旋转8</a:t>
            </a:r>
            <a:r>
              <a:rPr lang="en-US" sz="2000" b="0" baseline="30000">
                <a:solidFill>
                  <a:srgbClr val="000000"/>
                </a:solidFill>
                <a:latin typeface="宋体" panose="02010600030101010101" pitchFamily="2" charset="-122"/>
                <a:cs typeface="宋体" panose="02010600030101010101" pitchFamily="2" charset="-122"/>
                <a:sym typeface="+mn-ea"/>
              </a:rPr>
              <a:t>0</a:t>
            </a:r>
            <a:r>
              <a:rPr lang="zh-CN" sz="2000" b="0">
                <a:solidFill>
                  <a:srgbClr val="000000"/>
                </a:solidFill>
                <a:latin typeface="宋体" panose="02010600030101010101" pitchFamily="2" charset="-122"/>
                <a:cs typeface="宋体" panose="02010600030101010101" pitchFamily="2" charset="-122"/>
                <a:sym typeface="+mn-ea"/>
              </a:rPr>
              <a:t>。位置为相对于上角，水平位置</a:t>
            </a:r>
            <a:r>
              <a:rPr lang="en-US" sz="2000" b="0">
                <a:solidFill>
                  <a:srgbClr val="000000"/>
                </a:solidFill>
                <a:latin typeface="宋体" panose="02010600030101010101" pitchFamily="2" charset="-122"/>
                <a:cs typeface="宋体" panose="02010600030101010101" pitchFamily="2" charset="-122"/>
                <a:sym typeface="+mn-ea"/>
              </a:rPr>
              <a:t>17.37</a:t>
            </a:r>
            <a:r>
              <a:rPr lang="zh-CN" sz="2000" b="0">
                <a:solidFill>
                  <a:srgbClr val="000000"/>
                </a:solidFill>
                <a:latin typeface="宋体" panose="02010600030101010101" pitchFamily="2" charset="-122"/>
                <a:cs typeface="宋体" panose="02010600030101010101" pitchFamily="2" charset="-122"/>
                <a:sym typeface="+mn-ea"/>
              </a:rPr>
              <a:t>厘米、垂直位置为</a:t>
            </a:r>
            <a:r>
              <a:rPr lang="en-US" sz="2000" b="0">
                <a:solidFill>
                  <a:srgbClr val="000000"/>
                </a:solidFill>
                <a:latin typeface="宋体" panose="02010600030101010101" pitchFamily="2" charset="-122"/>
                <a:cs typeface="宋体" panose="02010600030101010101" pitchFamily="2" charset="-122"/>
                <a:sym typeface="+mn-ea"/>
              </a:rPr>
              <a:t>3.0</a:t>
            </a:r>
            <a:r>
              <a:rPr lang="zh-CN" sz="2000" b="0">
                <a:solidFill>
                  <a:srgbClr val="000000"/>
                </a:solidFill>
                <a:latin typeface="宋体" panose="02010600030101010101" pitchFamily="2" charset="-122"/>
                <a:cs typeface="宋体" panose="02010600030101010101" pitchFamily="2" charset="-122"/>
                <a:sym typeface="+mn-ea"/>
              </a:rPr>
              <a:t>厘米。操作方法可参考图</a:t>
            </a:r>
            <a:r>
              <a:rPr lang="en-US" sz="2000" b="0">
                <a:solidFill>
                  <a:srgbClr val="000000"/>
                </a:solidFill>
                <a:latin typeface="宋体" panose="02010600030101010101" pitchFamily="2" charset="-122"/>
                <a:cs typeface="宋体" panose="02010600030101010101" pitchFamily="2" charset="-122"/>
                <a:sym typeface="+mn-ea"/>
              </a:rPr>
              <a:t>5-3-3</a:t>
            </a:r>
            <a:r>
              <a:rPr lang="zh-CN" sz="2000" b="0">
                <a:solidFill>
                  <a:srgbClr val="000000"/>
                </a:solidFill>
                <a:latin typeface="宋体" panose="02010600030101010101" pitchFamily="2" charset="-122"/>
                <a:cs typeface="宋体" panose="02010600030101010101" pitchFamily="2" charset="-122"/>
                <a:sym typeface="+mn-ea"/>
              </a:rPr>
              <a:t>。</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851218" y="61595"/>
            <a:ext cx="1706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sz="2000" dirty="0">
                <a:solidFill>
                  <a:srgbClr val="FFFF00"/>
                </a:solidFill>
                <a:latin typeface="+mj-ea"/>
                <a:ea typeface="+mj-ea"/>
              </a:rPr>
              <a:t>二</a:t>
            </a:r>
            <a:r>
              <a:rPr lang="zh-CN" sz="2000" dirty="0">
                <a:solidFill>
                  <a:srgbClr val="FFFF00"/>
                </a:solidFill>
                <a:latin typeface="+mj-ea"/>
                <a:ea typeface="+mj-ea"/>
                <a:sym typeface="+mn-ea"/>
              </a:rPr>
              <a:t>．</a:t>
            </a:r>
            <a:r>
              <a:rPr lang="zh-CN" sz="2000" dirty="0">
                <a:solidFill>
                  <a:srgbClr val="FFFF00"/>
                </a:solidFill>
                <a:latin typeface="+mj-ea"/>
                <a:ea typeface="+mj-ea"/>
              </a:rPr>
              <a:t>插入图片</a:t>
            </a:r>
            <a:endParaRPr lang="zh-CN" sz="2000" dirty="0">
              <a:solidFill>
                <a:srgbClr val="FFFF00"/>
              </a:solidFill>
              <a:latin typeface="+mj-ea"/>
              <a:ea typeface="+mj-ea"/>
            </a:endParaRPr>
          </a:p>
        </p:txBody>
      </p:sp>
      <p:pic>
        <p:nvPicPr>
          <p:cNvPr id="2" name="图片 1"/>
          <p:cNvPicPr>
            <a:picLocks noChangeAspect="1"/>
          </p:cNvPicPr>
          <p:nvPr/>
        </p:nvPicPr>
        <p:blipFill>
          <a:blip r:embed="rId1"/>
          <a:stretch>
            <a:fillRect/>
          </a:stretch>
        </p:blipFill>
        <p:spPr>
          <a:xfrm>
            <a:off x="851535" y="588645"/>
            <a:ext cx="7080250" cy="5956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851218" y="61595"/>
            <a:ext cx="1706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sz="2000" dirty="0">
                <a:solidFill>
                  <a:srgbClr val="FFFF00"/>
                </a:solidFill>
                <a:latin typeface="+mj-ea"/>
                <a:ea typeface="+mj-ea"/>
              </a:rPr>
              <a:t>二</a:t>
            </a:r>
            <a:r>
              <a:rPr lang="zh-CN" sz="2000" dirty="0">
                <a:solidFill>
                  <a:srgbClr val="FFFF00"/>
                </a:solidFill>
                <a:latin typeface="+mj-ea"/>
                <a:ea typeface="+mj-ea"/>
                <a:sym typeface="+mn-ea"/>
              </a:rPr>
              <a:t>．</a:t>
            </a:r>
            <a:r>
              <a:rPr lang="zh-CN" sz="2000" dirty="0">
                <a:solidFill>
                  <a:srgbClr val="FFFF00"/>
                </a:solidFill>
                <a:latin typeface="+mj-ea"/>
                <a:ea typeface="+mj-ea"/>
              </a:rPr>
              <a:t>插入图片</a:t>
            </a:r>
            <a:endParaRPr lang="zh-CN" sz="2000" dirty="0">
              <a:solidFill>
                <a:srgbClr val="FFFF00"/>
              </a:solidFill>
              <a:latin typeface="+mj-ea"/>
              <a:ea typeface="+mj-ea"/>
            </a:endParaRPr>
          </a:p>
        </p:txBody>
      </p:sp>
      <p:sp>
        <p:nvSpPr>
          <p:cNvPr id="105" name="文本框 104"/>
          <p:cNvSpPr txBox="1"/>
          <p:nvPr/>
        </p:nvSpPr>
        <p:spPr>
          <a:xfrm>
            <a:off x="179705" y="598170"/>
            <a:ext cx="8829040" cy="706755"/>
          </a:xfrm>
          <a:prstGeom prst="rect">
            <a:avLst/>
          </a:prstGeom>
          <a:noFill/>
          <a:ln w="9525">
            <a:noFill/>
          </a:ln>
        </p:spPr>
        <p:txBody>
          <a:bodyPr wrap="square">
            <a:spAutoFit/>
          </a:bodyPr>
          <a:p>
            <a:pPr marL="0" indent="279400"/>
            <a:r>
              <a:rPr lang="zh-CN" sz="2000" b="0">
                <a:solidFill>
                  <a:srgbClr val="000000"/>
                </a:solidFill>
                <a:latin typeface="宋体" panose="02010600030101010101" pitchFamily="2" charset="-122"/>
                <a:cs typeface="宋体" panose="02010600030101010101" pitchFamily="2" charset="-122"/>
              </a:rPr>
              <a:t>实例：给第八张幻灯片中的图片设置效果为：柔化边缘10磅，“上透视”，操作方法如图5-3-4所示。</a:t>
            </a:r>
            <a:endParaRPr lang="zh-CN" altLang="en-US" sz="20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82905" y="1304925"/>
            <a:ext cx="8378190" cy="4424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851218" y="61595"/>
            <a:ext cx="1706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sz="2000" dirty="0">
                <a:solidFill>
                  <a:srgbClr val="FFFF00"/>
                </a:solidFill>
                <a:latin typeface="+mj-ea"/>
                <a:ea typeface="+mj-ea"/>
              </a:rPr>
              <a:t>三</a:t>
            </a:r>
            <a:r>
              <a:rPr lang="zh-CN" sz="2000" dirty="0">
                <a:solidFill>
                  <a:srgbClr val="FFFF00"/>
                </a:solidFill>
                <a:latin typeface="+mj-ea"/>
                <a:ea typeface="+mj-ea"/>
                <a:sym typeface="+mn-ea"/>
              </a:rPr>
              <a:t>．</a:t>
            </a:r>
            <a:r>
              <a:rPr lang="zh-CN" sz="2000" dirty="0">
                <a:solidFill>
                  <a:srgbClr val="FFFF00"/>
                </a:solidFill>
                <a:latin typeface="+mj-ea"/>
                <a:ea typeface="+mj-ea"/>
              </a:rPr>
              <a:t>插入形状</a:t>
            </a:r>
            <a:endParaRPr lang="zh-CN" sz="2000" dirty="0">
              <a:solidFill>
                <a:srgbClr val="FFFF00"/>
              </a:solidFill>
              <a:latin typeface="+mj-ea"/>
              <a:ea typeface="+mj-ea"/>
            </a:endParaRPr>
          </a:p>
        </p:txBody>
      </p:sp>
      <p:sp>
        <p:nvSpPr>
          <p:cNvPr id="105" name="文本框 104"/>
          <p:cNvSpPr txBox="1"/>
          <p:nvPr/>
        </p:nvSpPr>
        <p:spPr>
          <a:xfrm>
            <a:off x="123825" y="575310"/>
            <a:ext cx="8972550" cy="1938020"/>
          </a:xfrm>
          <a:prstGeom prst="rect">
            <a:avLst/>
          </a:prstGeom>
          <a:noFill/>
          <a:ln w="9525">
            <a:noFill/>
          </a:ln>
        </p:spPr>
        <p:txBody>
          <a:bodyPr wrap="square">
            <a:spAutoFit/>
          </a:bodyPr>
          <a:p>
            <a:pPr marL="0" indent="367030"/>
            <a:r>
              <a:rPr lang="en-US" sz="2000" b="0">
                <a:solidFill>
                  <a:srgbClr val="000000"/>
                </a:solidFill>
                <a:latin typeface="宋体" panose="02010600030101010101" pitchFamily="2" charset="-122"/>
                <a:cs typeface="宋体" panose="02010600030101010101" pitchFamily="2" charset="-122"/>
              </a:rPr>
              <a:t> WPS</a:t>
            </a:r>
            <a:r>
              <a:rPr lang="zh-CN" sz="2000" b="0">
                <a:solidFill>
                  <a:srgbClr val="000000"/>
                </a:solidFill>
                <a:latin typeface="宋体" panose="02010600030101010101" pitchFamily="2" charset="-122"/>
                <a:cs typeface="宋体" panose="02010600030101010101" pitchFamily="2" charset="-122"/>
              </a:rPr>
              <a:t>中可以插入各种类型的自选图形（即形状），如：线条、矩形、基本形状、箭头、流程图、标注、星与旗帜等。右击插入的形状，在弹出的快捷菜单上选择“编辑文字”可以添加文本。    实例：在第八张幻灯片的标题处插入一个圆角矩形，添加“美丽的鼓浪屿”（字体为微软雅黑、40磅、加粗、蓝色），并给矩形框填充橙色，纯色填充的透明度设置为80%，操作方法如图5-3-5所示。</a:t>
            </a:r>
            <a:endParaRPr lang="zh-CN" altLang="en-US" sz="20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673100" y="2453640"/>
            <a:ext cx="7501890" cy="4184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9388" y="692150"/>
            <a:ext cx="864076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0" smtClean="0">
                <a:latin typeface="宋体" panose="02010600030101010101" pitchFamily="2" charset="-122"/>
              </a:rPr>
              <a:t>     </a:t>
            </a:r>
            <a:endParaRPr lang="zh-CN" altLang="zh-CN" sz="2000" b="0">
              <a:latin typeface="宋体" panose="02010600030101010101" pitchFamily="2" charset="-122"/>
            </a:endParaRPr>
          </a:p>
        </p:txBody>
      </p:sp>
      <p:sp>
        <p:nvSpPr>
          <p:cNvPr id="3077" name="矩形 1"/>
          <p:cNvSpPr>
            <a:spLocks noChangeArrowheads="1"/>
          </p:cNvSpPr>
          <p:nvPr/>
        </p:nvSpPr>
        <p:spPr bwMode="auto">
          <a:xfrm>
            <a:off x="851218" y="61595"/>
            <a:ext cx="1960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zh-CN" sz="2000" dirty="0">
                <a:solidFill>
                  <a:srgbClr val="FFFF00"/>
                </a:solidFill>
                <a:latin typeface="+mj-ea"/>
                <a:ea typeface="+mj-ea"/>
              </a:rPr>
              <a:t>四</a:t>
            </a:r>
            <a:r>
              <a:rPr lang="zh-CN" sz="2000" dirty="0">
                <a:solidFill>
                  <a:srgbClr val="FFFF00"/>
                </a:solidFill>
                <a:latin typeface="+mj-ea"/>
                <a:ea typeface="+mj-ea"/>
                <a:sym typeface="+mn-ea"/>
              </a:rPr>
              <a:t>．</a:t>
            </a:r>
            <a:r>
              <a:rPr lang="zh-CN" sz="2000" dirty="0">
                <a:solidFill>
                  <a:srgbClr val="FFFF00"/>
                </a:solidFill>
                <a:latin typeface="+mj-ea"/>
                <a:ea typeface="+mj-ea"/>
              </a:rPr>
              <a:t>插入艺术字</a:t>
            </a:r>
            <a:endParaRPr lang="zh-CN" sz="2000" dirty="0">
              <a:solidFill>
                <a:srgbClr val="FFFF00"/>
              </a:solidFill>
              <a:latin typeface="+mj-ea"/>
              <a:ea typeface="+mj-ea"/>
            </a:endParaRPr>
          </a:p>
        </p:txBody>
      </p:sp>
      <p:sp>
        <p:nvSpPr>
          <p:cNvPr id="105" name="文本框 104"/>
          <p:cNvSpPr txBox="1"/>
          <p:nvPr/>
        </p:nvSpPr>
        <p:spPr>
          <a:xfrm>
            <a:off x="179705" y="626745"/>
            <a:ext cx="8827770" cy="1938020"/>
          </a:xfrm>
          <a:prstGeom prst="rect">
            <a:avLst/>
          </a:prstGeom>
          <a:noFill/>
          <a:ln w="9525">
            <a:noFill/>
          </a:ln>
        </p:spPr>
        <p:txBody>
          <a:bodyPr wrap="square">
            <a:spAutoFit/>
          </a:bodyPr>
          <a:p>
            <a:pPr marL="0" indent="228600"/>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在WPS 2019 演示中艺术字作为图形处理，不能像普通文本那样直接输入，而是要使用“艺术字”工具制作，并且可以设置艺术字的形状、样式、位置与大小等。   实例：在</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福建旅游计划”演示文稿中，将第七张幻灯片中的文本</a:t>
            </a:r>
            <a:r>
              <a:rPr lang="en-US" sz="2000" b="0">
                <a:solidFill>
                  <a:srgbClr val="000000"/>
                </a:solidFill>
                <a:latin typeface="宋体" panose="02010600030101010101" pitchFamily="2" charset="-122"/>
                <a:cs typeface="宋体" panose="02010600030101010101" pitchFamily="2" charset="-122"/>
              </a:rPr>
              <a:t>“Let's Go!”</a:t>
            </a:r>
            <a:r>
              <a:rPr lang="zh-CN" sz="2000" b="0">
                <a:solidFill>
                  <a:srgbClr val="000000"/>
                </a:solidFill>
                <a:latin typeface="宋体" panose="02010600030101010101" pitchFamily="2" charset="-122"/>
                <a:cs typeface="宋体" panose="02010600030101010101" pitchFamily="2" charset="-122"/>
              </a:rPr>
              <a:t>设置为艺术字，艺术字样式采用预设样式列表中第2行2列，并设置艺术字文本效果为“转换-弯曲-停止</a:t>
            </a:r>
            <a:r>
              <a:rPr lang="en-US" sz="2000" b="0">
                <a:solidFill>
                  <a:srgbClr val="000000"/>
                </a:solidFill>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，操作方法如图</a:t>
            </a:r>
            <a:r>
              <a:rPr lang="en-US" sz="2000" b="0">
                <a:solidFill>
                  <a:srgbClr val="000000"/>
                </a:solidFill>
                <a:latin typeface="宋体" panose="02010600030101010101" pitchFamily="2" charset="-122"/>
                <a:cs typeface="宋体" panose="02010600030101010101" pitchFamily="2" charset="-122"/>
              </a:rPr>
              <a:t>5-3-6</a:t>
            </a:r>
            <a:r>
              <a:rPr lang="zh-CN" sz="2000" b="0">
                <a:solidFill>
                  <a:srgbClr val="000000"/>
                </a:solidFill>
                <a:latin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851535" y="2484755"/>
            <a:ext cx="7137400" cy="4084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TM02455519[[fn=冬季]]</Template>
  <TotalTime>0</TotalTime>
  <Words>4500</Words>
  <Application>WPS 演示</Application>
  <PresentationFormat>全屏显示(4:3)</PresentationFormat>
  <Paragraphs>263</Paragraphs>
  <Slides>25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Arial</vt:lpstr>
      <vt:lpstr>宋体</vt:lpstr>
      <vt:lpstr>Wingdings</vt:lpstr>
      <vt:lpstr>微软雅黑</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信息技术基础</dc:title>
  <dc:creator>Administrator</dc:creator>
  <cp:lastModifiedBy>黄老师</cp:lastModifiedBy>
  <cp:revision>64</cp:revision>
  <cp:lastPrinted>2411-12-30T00:00:00Z</cp:lastPrinted>
  <dcterms:created xsi:type="dcterms:W3CDTF">2011-03-21T09:38:00Z</dcterms:created>
  <dcterms:modified xsi:type="dcterms:W3CDTF">2021-08-20T09:28:20Z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