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304" r:id="rId13"/>
    <p:sldId id="298" r:id="rId14"/>
    <p:sldId id="299" r:id="rId15"/>
    <p:sldId id="300" r:id="rId16"/>
    <p:sldId id="301" r:id="rId17"/>
    <p:sldId id="302" r:id="rId18"/>
    <p:sldId id="30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105" d="100"/>
          <a:sy n="105" d="100"/>
        </p:scale>
        <p:origin x="-1794" y="-78"/>
      </p:cViewPr>
      <p:guideLst>
        <p:guide orient="horz" pos="215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专题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   </a:t>
            </a:r>
            <a:r>
              <a:rPr lang="zh-CN" altLang="zh-CN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编辑</a:t>
            </a:r>
            <a:r>
              <a:rPr lang="zh-CN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和管理工作表</a:t>
            </a:r>
            <a:endParaRPr lang="zh-CN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206" y="2019830"/>
            <a:ext cx="861326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（1）熟练掌握工作表的重命名、插入、复制、移动等基本操作；</a:t>
            </a:r>
            <a:endParaRPr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+mn-ea"/>
              </a:rPr>
              <a:t>（2）掌握导入和引用外部数据。</a:t>
            </a:r>
            <a:r>
              <a:rPr lang="en-US" altLang="zh-CN" sz="2400" smtClean="0">
                <a:latin typeface="+mn-ea"/>
              </a:rPr>
              <a:t>  </a:t>
            </a:r>
            <a:endParaRPr lang="zh-CN" altLang="zh-CN" sz="2400" dirty="0"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7540" y="1439959"/>
            <a:ext cx="1620520" cy="521970"/>
            <a:chOff x="234400" y="1229907"/>
            <a:chExt cx="1620520" cy="521970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50" y="1229907"/>
              <a:ext cx="1563370" cy="424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34400" y="1229907"/>
              <a:ext cx="16205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ea"/>
                </a:rPr>
                <a:t>考纲要求</a:t>
              </a:r>
              <a:endParaRPr lang="zh-CN" alt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-24765"/>
            <a:ext cx="341757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七．调整行高或列宽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302895" y="817880"/>
            <a:ext cx="868362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3．插入单元格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插入单元格有如下两种方法：（1）选定单元格，鼠标右击，在弹出的快捷菜单上选择“插入”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“插入单元格，活动单元格右移”或“插入单元格，活动单元格下移”。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）选定单元格，单击“开始”选项卡→“行和列”→“插入单元格”→“插入单元格”，在弹出的对话框中选择“活动单元格右移”或“活动单元格下移”。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七、调整行高或列宽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在编辑工作表的过程中，经常会出现单元格的高度或宽度不合适，而无法正常显示输入的数据，比如当列宽不够时单元格中会显示“####”符号，因此我们经常需要调整行高或列宽。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1．粗略调整。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在“图书信息表”中，用鼠标拖曳方法调整工作表的行高与列宽，操作方法如图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-2-9所示。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-24765"/>
            <a:ext cx="341757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七．调整行高或列宽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073744026" name="组合 969"/>
          <p:cNvGrpSpPr/>
          <p:nvPr/>
        </p:nvGrpSpPr>
        <p:grpSpPr>
          <a:xfrm>
            <a:off x="685165" y="742315"/>
            <a:ext cx="7185133" cy="3677494"/>
            <a:chOff x="4651" y="120570"/>
            <a:chExt cx="9666" cy="4357"/>
          </a:xfrm>
        </p:grpSpPr>
        <p:pic>
          <p:nvPicPr>
            <p:cNvPr id="1073744027" name="图片 839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51" y="120570"/>
              <a:ext cx="7770" cy="34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744028" name="椭圆 83971"/>
            <p:cNvSpPr/>
            <p:nvPr/>
          </p:nvSpPr>
          <p:spPr>
            <a:xfrm>
              <a:off x="4681" y="121425"/>
              <a:ext cx="420" cy="525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1073744029" name="图片 8397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32" y="120985"/>
              <a:ext cx="7785" cy="34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744030" name="椭圆 83972"/>
            <p:cNvSpPr/>
            <p:nvPr/>
          </p:nvSpPr>
          <p:spPr>
            <a:xfrm>
              <a:off x="9952" y="120985"/>
              <a:ext cx="615" cy="30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744031" name="圆角矩形标注 83985"/>
            <p:cNvSpPr/>
            <p:nvPr/>
          </p:nvSpPr>
          <p:spPr>
            <a:xfrm>
              <a:off x="10563" y="121673"/>
              <a:ext cx="2970" cy="1444"/>
            </a:xfrm>
            <a:prstGeom prst="wedgeRoundRectCallout">
              <a:avLst>
                <a:gd name="adj1" fmla="val -50364"/>
                <a:gd name="adj2" fmla="val -82933"/>
                <a:gd name="adj3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/>
                <a:t>鼠标指针移到两列之间，指针形状变成如图所示，左右拖曳改变列宽</a:t>
              </a:r>
              <a:endParaRPr lang="zh-CN" altLang="en-US"/>
            </a:p>
            <a:p>
              <a:endParaRPr lang="zh-CN" altLang="en-US"/>
            </a:p>
          </p:txBody>
        </p:sp>
        <p:sp>
          <p:nvSpPr>
            <p:cNvPr id="1073744032" name="文本框 685400"/>
            <p:cNvSpPr txBox="1"/>
            <p:nvPr/>
          </p:nvSpPr>
          <p:spPr>
            <a:xfrm>
              <a:off x="7643" y="124566"/>
              <a:ext cx="3581" cy="361"/>
            </a:xfrm>
            <a:prstGeom prst="rect">
              <a:avLst/>
            </a:prstGeom>
            <a:noFill/>
            <a:ln w="6350">
              <a:noFill/>
            </a:ln>
          </p:spPr>
          <p:txBody>
            <a:bodyPr vert="horz" wrap="square" lIns="0" tIns="0" rIns="0" bIns="0" anchor="t"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图4-2-9  简单调整行高列宽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endParaRPr lang="zh-CN" altLang="en-US"/>
            </a:p>
            <a:p>
              <a:endParaRPr lang="zh-CN" altLang="en-US"/>
            </a:p>
          </p:txBody>
        </p:sp>
        <p:sp>
          <p:nvSpPr>
            <p:cNvPr id="1073744033" name="圆角矩形标注 685404"/>
            <p:cNvSpPr/>
            <p:nvPr/>
          </p:nvSpPr>
          <p:spPr>
            <a:xfrm>
              <a:off x="5097" y="122137"/>
              <a:ext cx="2665" cy="1432"/>
            </a:xfrm>
            <a:prstGeom prst="wedgeRoundRectCallout">
              <a:avLst>
                <a:gd name="adj1" fmla="val -47887"/>
                <a:gd name="adj2" fmla="val -70938"/>
                <a:gd name="adj3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0" tIns="0" rIns="0" bIns="0" anchor="t"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/>
                <a:t>鼠标指针移到两行之间，指针形状变成如图所示，上下拖曳改变行高</a:t>
              </a:r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3035" y="4419600"/>
            <a:ext cx="88112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2．精确调整。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精确地调整行高与列宽的方法：先选定一行（列）或多行（列），单击“开始”选项卡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行和列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”→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“行高”或“列宽”命令；或用鼠标右击行或列，在弹出的快捷菜单中选择“行高”或“列宽”命令。   将“图书信息表”中第1至15行的行高设置为20磅，A至G列的列宽设置为12字符，操作步骤如图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-2-10所示。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-24765"/>
            <a:ext cx="341757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七．调整行高或列宽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123315"/>
            <a:ext cx="8362950" cy="4933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-24765"/>
            <a:ext cx="524891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八．复制、粘贴与移动单元格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123190" y="721995"/>
            <a:ext cx="87179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在编辑表格的过程中，如果某些单元格的内容与其它单元格相同，可以通过复制单元格快速生成数据。除了可以复制单元格的数据，还可以复制单元格的格式或者公式等，在进行粘贴时，可以选择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选择性粘贴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-2-11所示。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510" y="1882140"/>
            <a:ext cx="4962525" cy="29089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4625" y="4921885"/>
            <a:ext cx="878522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移动是将单元格的内容移动到另一个位置，使得原单元格成为空白单元格。移动单元格有覆盖和插入两种方式，采用覆盖方式移动目标位置原有内容被覆盖，采用插入方式移动则目标位置原有内容右移或下移。默认情况下是覆盖方式，若要采用插入方式，在粘贴时，右击目标单元格在弹出的快捷菜单上必须选择“插入剪切的单元格”命令。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-24765"/>
            <a:ext cx="524891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八．复制、粘贴与移动单元格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0505" y="912495"/>
            <a:ext cx="86836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移动或复制单元格常见的操作方法，有如下两类：方法一：使用鼠标拖曳。选取单元格区域，将鼠标指针指向单元格的边框，这时指针形状变成 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，按住鼠标左键拖曳到目标位置再松开鼠标左键，完成单元格移动，若按住Ctrl键再拖曳相当于复制。方法二：使用命令。移动使用“剪切”（快捷键Ctrl+X）+“粘贴”（快捷键Ctrl+V），复制使用“复制”（快捷键Ctrl+C）+“粘贴”。操作方法：选取单元格区域并右击鼠标，在快捷菜单上选择“剪切”或“复制”，在目标位置右击鼠标，在弹出的快捷菜单中选择“粘贴”。   将“图书信息表”中“书名”列与“出版社”列对调，操作步骤如图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-2-12和图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4-2-13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415540" y="1604645"/>
            <a:ext cx="208915" cy="210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30505" y="4697095"/>
            <a:ext cx="84188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补充说明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】对调“书名”（C列）与“出版社”（E列）两列内容的操作也可以采用这种方法：先把“书名”列移到空白列如H列，接着把“出版社”列移到C列，再把H列移到E列。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-24765"/>
            <a:ext cx="524891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八．复制、粘贴与移动单元格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" y="1205865"/>
            <a:ext cx="8070850" cy="3551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-24765"/>
            <a:ext cx="524891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八．复制、粘贴与移动单元格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55" y="676275"/>
            <a:ext cx="7603490" cy="3622040"/>
          </a:xfrm>
          <a:prstGeom prst="rect">
            <a:avLst/>
          </a:prstGeom>
        </p:spPr>
      </p:pic>
      <p:sp>
        <p:nvSpPr>
          <p:cNvPr id="114" name="文本框 113"/>
          <p:cNvSpPr txBox="1"/>
          <p:nvPr/>
        </p:nvSpPr>
        <p:spPr>
          <a:xfrm>
            <a:off x="298450" y="4517390"/>
            <a:ext cx="85471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九、导入和引用外部数据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WPS Office 2019表格可以导入外部数据或连接外部数据，导入是把外部数据插入到当前表格中，连接是建立快速访问的链接并未将数据复制进来。导入外部数据的操作方法有两种：一是，单击“文件”菜单→“文件”→“导入外部数据”→“导入数据”命令；二是，单击“数据”选项卡→“导入数据”按钮，再进一步选择需要导入的数据表和字段进行导入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93745" y="196215"/>
            <a:ext cx="174053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上机训练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1615" y="801370"/>
            <a:ext cx="879411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一、打开“wps\数据处理”文件夹下“2-1.et”文件，按如下的要求进行操作。</a:t>
            </a:r>
            <a:endParaRPr lang="zh-CN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1．在“Sheet1”工作表中，完成对单元格区域A4:A14职工编号的自动填充。2．在“Sheet1”工作表中将“职称”列与“籍贯”列对调。3．在“Sheet1”工作表中在“姓名”列与“籍贯”列之间插入“年龄”列，数据分别为“24”“35”“38”“45”。4．移动“奖金表”使之成为第一张工作表。5．将“奖金表”中第14～16行删除。6．将“Sheet1”工作表重命名为“通讯表”，并复制改名后的工作表，放在当前工作表的后面。7．操作完成后将工作簿另存为“企划部门员工管理.et”。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二、打开“wps\数据处理”文件夹下“2-2.et”文件，在“Sheet1”工作表中，完成如下操作。</a:t>
            </a:r>
            <a:endParaRPr lang="zh-CN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1．将数据区域A3：F22设置为行高为22，列宽为12。2．将数据区域A3：F22设置为既水平居中又垂直居中。3．将数据区域A3：A22的格式复制到单元格区域B3：F3。4．查找姓名为“陈一国”的记录，将姓名替换为“李一郭”。5．复制当前工作表，选择“建立副本”，放在当前工作表的后面，并将复制后的工作表改名为“销售统计”。6．插入一张新的工作表，并移动位置使之成为最后一张工作表。7．删除“基本信息”工作表。8．操作完成后保存当前工作簿。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一．插入工作表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158115" y="828040"/>
            <a:ext cx="85972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实例：打开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wps\数据处理\日月书店图书销售管理.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et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”，在“图书信息表”的前面插入一张新的工作表，操作方法如图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-2-1所示。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05" y="1534795"/>
            <a:ext cx="7260590" cy="5128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二．工作表的复制与移动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665" y="831215"/>
            <a:ext cx="8938260" cy="1906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1．在同一个工作簿中复制或移动工作表。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移动和复制工作表的操作方法类似，有两种操作方法，方法一：用鼠标直接拖动工作表标签到另一个位置，相当于移动，按住Ctrl键同时拖动工作表标签相当于复制；方法二：右击工作表标签，利用快捷菜单上的命令，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如复制“图书信息表”放在工作表标签的最后，操作步骤如图</a:t>
            </a:r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-2-2所示。</a:t>
            </a:r>
            <a:endParaRPr lang="zh-CN" altLang="en-US"/>
          </a:p>
          <a:p>
            <a:pPr indent="0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155" y="2393950"/>
            <a:ext cx="6196965" cy="4271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90" y="47159"/>
            <a:ext cx="4608512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二．工作表的复制与移动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161925" y="806450"/>
            <a:ext cx="88195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2．在不同工作簿中复制或移动工作表。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新建一个名为“图书信息备份”的工作簿，将“图书信息表”复制一份到“图书信息备份”工作簿中的操作步骤如图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-2-3所示。注意两个工作簿必须都处于打开状态。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0" y="2051685"/>
            <a:ext cx="7007225" cy="4443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46990"/>
            <a:ext cx="345821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三．工作表的重命名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970" y="789305"/>
            <a:ext cx="88023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将“图书信息表（2）”改名为“图书信息表备份”，操作步骤如图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-2-4所示。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657350"/>
            <a:ext cx="7277100" cy="3543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46990"/>
            <a:ext cx="30499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四．工作表的删除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34950" y="705485"/>
            <a:ext cx="86741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000" b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右击工作表标签，在弹出的快捷菜单中选择“删除工作表”命令，即可删除选中的工作表；或单击“文件”菜单→“编辑”→“删除”命令；或单击“开始”选项卡→“工作表”按钮→“删除工作表”命令。如删除“图书信息表”中“sheet1”工作表的操作方法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-2-5所示。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145" y="2164080"/>
            <a:ext cx="7077075" cy="450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46990"/>
            <a:ext cx="30499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五．删除行或列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35" y="722630"/>
            <a:ext cx="88703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1．删除行：选取需要删除的一行或多行，右击选区任意位置，在弹出的快捷  菜单中选择“删除”→“整行”命令；或单击“开始”选项卡→“行和列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按钮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“删除单元格”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“删除行”命令。2．删除列：选取需要删除的一列或多列，右击选区任意位置，在弹出的快捷菜单中选择“删除”→“整列”命令；或单击“开始”选项卡→“行和列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按钮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“删除单元格”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“删除列”命令。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如删除“图书信息表”中的“定价”这一列，操作方法如图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-2-6所示。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724785"/>
            <a:ext cx="6616700" cy="4120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-24765"/>
            <a:ext cx="486473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六．插入行、列、单元格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140970" y="699770"/>
            <a:ext cx="88620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00025"/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插入行操作时，会在当前选定行的上面插入一行；执行插入列操作时，会在当前选定列的前面插入一列。插入行、列、单元格的操作方法有两种：右击鼠标，利用快捷菜单上“插入”命令；或单击“开始”选项卡→“行和列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按钮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“插入单元格”命令。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1．插入行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在“图书信息表”第一行的上面插入一行，并输入标题内容“日月书店图书信息表”，操作步骤如图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-2-7所示。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3047365"/>
            <a:ext cx="7524750" cy="367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4250" y="-24765"/>
            <a:ext cx="486473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2800" b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六．插入行、列、单元格</a:t>
            </a:r>
            <a:endParaRPr lang="zh-CN" altLang="zh-CN" sz="2800" b="1" dirty="0" smtClean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225" y="845820"/>
            <a:ext cx="87941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2．插入列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在“图书信息表”的“书名”与“出版社”之间插入一列，标题为“码数”，输入数据“360、270、180、220、190、260、350、180、200、210、230、290、330”。操作步骤如图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-2-8所示。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35" y="2167890"/>
            <a:ext cx="8382000" cy="422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3118</Words>
  <Application>WPS 演示</Application>
  <PresentationFormat>全屏显示(4:3)</PresentationFormat>
  <Paragraphs>118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87</cp:revision>
  <dcterms:created xsi:type="dcterms:W3CDTF">2017-08-01T01:26:00Z</dcterms:created>
  <dcterms:modified xsi:type="dcterms:W3CDTF">2021-08-20T09:09:11Z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