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333" r:id="rId4"/>
    <p:sldId id="303" r:id="rId5"/>
    <p:sldId id="334" r:id="rId6"/>
    <p:sldId id="304" r:id="rId7"/>
    <p:sldId id="336" r:id="rId8"/>
    <p:sldId id="337" r:id="rId9"/>
    <p:sldId id="338" r:id="rId10"/>
    <p:sldId id="340" r:id="rId11"/>
    <p:sldId id="339" r:id="rId12"/>
    <p:sldId id="341" r:id="rId13"/>
    <p:sldId id="287" r:id="rId14"/>
    <p:sldId id="342" r:id="rId15"/>
    <p:sldId id="345" r:id="rId16"/>
    <p:sldId id="344" r:id="rId17"/>
    <p:sldId id="343" r:id="rId18"/>
    <p:sldId id="346" r:id="rId19"/>
    <p:sldId id="347" r:id="rId20"/>
    <p:sldId id="348" r:id="rId21"/>
    <p:sldId id="349" r:id="rId22"/>
    <p:sldId id="351" r:id="rId23"/>
    <p:sldId id="350" r:id="rId24"/>
    <p:sldId id="353" r:id="rId25"/>
    <p:sldId id="352" r:id="rId26"/>
    <p:sldId id="355" r:id="rId27"/>
    <p:sldId id="354" r:id="rId28"/>
    <p:sldId id="356" r:id="rId29"/>
    <p:sldId id="30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87438B7-34E5-4FE4-BDF0-7E0E2E82AB2F}">
          <p14:sldIdLst>
            <p14:sldId id="256"/>
            <p14:sldId id="333"/>
            <p14:sldId id="303"/>
            <p14:sldId id="334"/>
            <p14:sldId id="304"/>
            <p14:sldId id="336"/>
            <p14:sldId id="337"/>
            <p14:sldId id="338"/>
            <p14:sldId id="340"/>
            <p14:sldId id="339"/>
            <p14:sldId id="287"/>
            <p14:sldId id="342"/>
            <p14:sldId id="345"/>
            <p14:sldId id="344"/>
            <p14:sldId id="343"/>
            <p14:sldId id="346"/>
            <p14:sldId id="347"/>
            <p14:sldId id="348"/>
            <p14:sldId id="351"/>
            <p14:sldId id="350"/>
            <p14:sldId id="353"/>
            <p14:sldId id="352"/>
            <p14:sldId id="355"/>
            <p14:sldId id="354"/>
            <p14:sldId id="356"/>
            <p14:sldId id="301"/>
            <p14:sldId id="341"/>
            <p14:sldId id="34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1944" y="-192"/>
      </p:cViewPr>
      <p:guideLst>
        <p:guide orient="horz" pos="21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9E47-8D78-4E18-81BF-4082E6662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769F6-BFC6-49E4-8C56-A26D7EA91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6D17E-45DF-4B48-97F8-9640C2F17B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AB83E-F046-4297-A028-F84BC9A527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99">
        <p:zoom/>
      </p:transition>
    </mc:Choice>
    <mc:Fallback>
      <p:transition spd="slow">
        <p:zo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png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oleObject" Target="../embeddings/oleObject5.bin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113343"/>
            <a:ext cx="4680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获取网络</a:t>
            </a:r>
            <a:r>
              <a:rPr lang="zh-CN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470" y="1823368"/>
            <a:ext cx="842493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（1）掌握浏览器浏览和下载相关信息的方法；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（2）掌握常用搜索引擎的使用，如百度搜索、搜狗搜索、360搜索等。</a:t>
            </a:r>
            <a:endParaRPr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black-hand-pointing-to-right_44836"/>
          <p:cNvSpPr>
            <a:spLocks noChangeAspect="1"/>
          </p:cNvSpPr>
          <p:nvPr/>
        </p:nvSpPr>
        <p:spPr bwMode="auto">
          <a:xfrm>
            <a:off x="359119" y="1339369"/>
            <a:ext cx="360040" cy="369229"/>
          </a:xfrm>
          <a:custGeom>
            <a:avLst/>
            <a:gdLst>
              <a:gd name="T0" fmla="*/ 275 w 446"/>
              <a:gd name="T1" fmla="*/ 458 h 458"/>
              <a:gd name="T2" fmla="*/ 39 w 446"/>
              <a:gd name="T3" fmla="*/ 458 h 458"/>
              <a:gd name="T4" fmla="*/ 0 w 446"/>
              <a:gd name="T5" fmla="*/ 419 h 458"/>
              <a:gd name="T6" fmla="*/ 0 w 446"/>
              <a:gd name="T7" fmla="*/ 140 h 458"/>
              <a:gd name="T8" fmla="*/ 19 w 446"/>
              <a:gd name="T9" fmla="*/ 106 h 458"/>
              <a:gd name="T10" fmla="*/ 184 w 446"/>
              <a:gd name="T11" fmla="*/ 11 h 458"/>
              <a:gd name="T12" fmla="*/ 237 w 446"/>
              <a:gd name="T13" fmla="*/ 26 h 458"/>
              <a:gd name="T14" fmla="*/ 223 w 446"/>
              <a:gd name="T15" fmla="*/ 79 h 458"/>
              <a:gd name="T16" fmla="*/ 143 w 446"/>
              <a:gd name="T17" fmla="*/ 125 h 458"/>
              <a:gd name="T18" fmla="*/ 407 w 446"/>
              <a:gd name="T19" fmla="*/ 125 h 458"/>
              <a:gd name="T20" fmla="*/ 446 w 446"/>
              <a:gd name="T21" fmla="*/ 164 h 458"/>
              <a:gd name="T22" fmla="*/ 407 w 446"/>
              <a:gd name="T23" fmla="*/ 204 h 458"/>
              <a:gd name="T24" fmla="*/ 243 w 446"/>
              <a:gd name="T25" fmla="*/ 204 h 458"/>
              <a:gd name="T26" fmla="*/ 243 w 446"/>
              <a:gd name="T27" fmla="*/ 209 h 458"/>
              <a:gd name="T28" fmla="*/ 278 w 446"/>
              <a:gd name="T29" fmla="*/ 209 h 458"/>
              <a:gd name="T30" fmla="*/ 317 w 446"/>
              <a:gd name="T31" fmla="*/ 249 h 458"/>
              <a:gd name="T32" fmla="*/ 278 w 446"/>
              <a:gd name="T33" fmla="*/ 288 h 458"/>
              <a:gd name="T34" fmla="*/ 243 w 446"/>
              <a:gd name="T35" fmla="*/ 288 h 458"/>
              <a:gd name="T36" fmla="*/ 243 w 446"/>
              <a:gd name="T37" fmla="*/ 294 h 458"/>
              <a:gd name="T38" fmla="*/ 278 w 446"/>
              <a:gd name="T39" fmla="*/ 294 h 458"/>
              <a:gd name="T40" fmla="*/ 317 w 446"/>
              <a:gd name="T41" fmla="*/ 333 h 458"/>
              <a:gd name="T42" fmla="*/ 278 w 446"/>
              <a:gd name="T43" fmla="*/ 372 h 458"/>
              <a:gd name="T44" fmla="*/ 243 w 446"/>
              <a:gd name="T45" fmla="*/ 372 h 458"/>
              <a:gd name="T46" fmla="*/ 243 w 446"/>
              <a:gd name="T47" fmla="*/ 380 h 458"/>
              <a:gd name="T48" fmla="*/ 275 w 446"/>
              <a:gd name="T49" fmla="*/ 380 h 458"/>
              <a:gd name="T50" fmla="*/ 314 w 446"/>
              <a:gd name="T51" fmla="*/ 419 h 458"/>
              <a:gd name="T52" fmla="*/ 275 w 446"/>
              <a:gd name="T53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6" h="458">
                <a:moveTo>
                  <a:pt x="275" y="458"/>
                </a:moveTo>
                <a:lnTo>
                  <a:pt x="39" y="458"/>
                </a:lnTo>
                <a:cubicBezTo>
                  <a:pt x="17" y="458"/>
                  <a:pt x="0" y="440"/>
                  <a:pt x="0" y="419"/>
                </a:cubicBezTo>
                <a:lnTo>
                  <a:pt x="0" y="140"/>
                </a:lnTo>
                <a:cubicBezTo>
                  <a:pt x="0" y="126"/>
                  <a:pt x="7" y="113"/>
                  <a:pt x="19" y="106"/>
                </a:cubicBezTo>
                <a:lnTo>
                  <a:pt x="184" y="11"/>
                </a:lnTo>
                <a:cubicBezTo>
                  <a:pt x="203" y="0"/>
                  <a:pt x="226" y="7"/>
                  <a:pt x="237" y="26"/>
                </a:cubicBezTo>
                <a:cubicBezTo>
                  <a:pt x="248" y="44"/>
                  <a:pt x="242" y="68"/>
                  <a:pt x="223" y="79"/>
                </a:cubicBezTo>
                <a:lnTo>
                  <a:pt x="143" y="125"/>
                </a:lnTo>
                <a:lnTo>
                  <a:pt x="407" y="125"/>
                </a:lnTo>
                <a:cubicBezTo>
                  <a:pt x="428" y="125"/>
                  <a:pt x="446" y="143"/>
                  <a:pt x="446" y="164"/>
                </a:cubicBezTo>
                <a:cubicBezTo>
                  <a:pt x="446" y="186"/>
                  <a:pt x="428" y="204"/>
                  <a:pt x="407" y="204"/>
                </a:cubicBezTo>
                <a:lnTo>
                  <a:pt x="243" y="204"/>
                </a:lnTo>
                <a:lnTo>
                  <a:pt x="243" y="209"/>
                </a:lnTo>
                <a:lnTo>
                  <a:pt x="278" y="209"/>
                </a:lnTo>
                <a:cubicBezTo>
                  <a:pt x="299" y="209"/>
                  <a:pt x="317" y="227"/>
                  <a:pt x="317" y="249"/>
                </a:cubicBezTo>
                <a:cubicBezTo>
                  <a:pt x="317" y="270"/>
                  <a:pt x="299" y="288"/>
                  <a:pt x="278" y="288"/>
                </a:cubicBezTo>
                <a:lnTo>
                  <a:pt x="243" y="288"/>
                </a:lnTo>
                <a:lnTo>
                  <a:pt x="243" y="294"/>
                </a:lnTo>
                <a:lnTo>
                  <a:pt x="278" y="294"/>
                </a:lnTo>
                <a:cubicBezTo>
                  <a:pt x="299" y="294"/>
                  <a:pt x="317" y="311"/>
                  <a:pt x="317" y="333"/>
                </a:cubicBezTo>
                <a:cubicBezTo>
                  <a:pt x="317" y="354"/>
                  <a:pt x="299" y="372"/>
                  <a:pt x="278" y="372"/>
                </a:cubicBezTo>
                <a:lnTo>
                  <a:pt x="243" y="372"/>
                </a:lnTo>
                <a:lnTo>
                  <a:pt x="243" y="380"/>
                </a:lnTo>
                <a:lnTo>
                  <a:pt x="275" y="380"/>
                </a:lnTo>
                <a:cubicBezTo>
                  <a:pt x="297" y="380"/>
                  <a:pt x="314" y="397"/>
                  <a:pt x="314" y="419"/>
                </a:cubicBezTo>
                <a:cubicBezTo>
                  <a:pt x="314" y="440"/>
                  <a:pt x="297" y="458"/>
                  <a:pt x="275" y="45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1354455" y="1231900"/>
            <a:ext cx="1818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00B0F0"/>
                </a:solidFill>
                <a:latin typeface="隶书" panose="02010509060101010101" charset="-122"/>
                <a:ea typeface="隶书" panose="02010509060101010101" charset="-122"/>
                <a:cs typeface="宋体" panose="02010600030101010101" pitchFamily="2" charset="-122"/>
                <a:sym typeface="+mn-ea"/>
              </a:rPr>
              <a:t>考纲要求</a:t>
            </a:r>
            <a:endParaRPr lang="zh-CN" sz="3200" b="1" dirty="0">
              <a:solidFill>
                <a:srgbClr val="00B0F0"/>
              </a:solidFill>
              <a:latin typeface="隶书" panose="02010509060101010101" charset="-122"/>
              <a:ea typeface="隶书" panose="020105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102" y="1254252"/>
            <a:ext cx="8892480" cy="40925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．下载资源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经常在网络上下载各种工具软件、驱动程序、文档等，下载的方法有很多种，如直接保存，使用通用下载工具下载，使用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FTP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工具下载等。常见的下载工具软件有迅雷（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Thunder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）、快车（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FlashGet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）、网络蚂蚁（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Netants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QQ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旋风等，这些下载工具具有断点续传、多线程下载、定时下载、批量下载等优点，因此下载效率比较高。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实例：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在“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xiazai.zol.com.cn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”网站中，使用迅雷下载金山毒霸软件，下载过程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2-3-5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【小练习】请同学们在课外，尝试利用不同的方法下载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“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腾讯电脑管家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或“360安全卫士”优化你的计算机，并比较不同下载方法的效率。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73744614" name="组合 1073744613"/>
          <p:cNvGrpSpPr/>
          <p:nvPr/>
        </p:nvGrpSpPr>
        <p:grpSpPr>
          <a:xfrm>
            <a:off x="1654175" y="990918"/>
            <a:ext cx="5676900" cy="5193665"/>
            <a:chOff x="5440" y="316399"/>
            <a:chExt cx="8940" cy="8179"/>
          </a:xfrm>
        </p:grpSpPr>
        <p:grpSp>
          <p:nvGrpSpPr>
            <p:cNvPr id="1073744047" name="组合 684225"/>
            <p:cNvGrpSpPr/>
            <p:nvPr/>
          </p:nvGrpSpPr>
          <p:grpSpPr>
            <a:xfrm>
              <a:off x="5440" y="316399"/>
              <a:ext cx="8940" cy="7815"/>
              <a:chOff x="0" y="0"/>
              <a:chExt cx="5676900" cy="4962525"/>
            </a:xfrm>
          </p:grpSpPr>
          <p:pic>
            <p:nvPicPr>
              <p:cNvPr id="1073744048" name="图片 684162"/>
              <p:cNvPicPr>
                <a:picLocks noChangeAspect="1"/>
              </p:cNvPicPr>
              <p:nvPr/>
            </p:nvPicPr>
            <p:blipFill>
              <a:blip r:embed="rId1"/>
              <a:srcRect b="7407"/>
              <a:stretch>
                <a:fillRect/>
              </a:stretch>
            </p:blipFill>
            <p:spPr>
              <a:xfrm>
                <a:off x="0" y="0"/>
                <a:ext cx="5486400" cy="3810000"/>
              </a:xfrm>
              <a:prstGeom prst="rect">
                <a:avLst/>
              </a:pr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  <p:pic>
            <p:nvPicPr>
              <p:cNvPr id="1073744049" name="图片 684163"/>
              <p:cNvPicPr>
                <a:picLocks noChangeAspect="1"/>
              </p:cNvPicPr>
              <p:nvPr/>
            </p:nvPicPr>
            <p:blipFill>
              <a:blip r:embed="rId2"/>
              <a:srcRect r="4861" b="46065"/>
              <a:stretch>
                <a:fillRect/>
              </a:stretch>
            </p:blipFill>
            <p:spPr>
              <a:xfrm>
                <a:off x="457200" y="2743200"/>
                <a:ext cx="5219700" cy="2219325"/>
              </a:xfrm>
              <a:prstGeom prst="rect">
                <a:avLst/>
              </a:pr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</p:grpSp>
        <p:sp>
          <p:nvSpPr>
            <p:cNvPr id="1073744050" name="圆角矩形标注 684215"/>
            <p:cNvSpPr/>
            <p:nvPr/>
          </p:nvSpPr>
          <p:spPr>
            <a:xfrm>
              <a:off x="7260" y="319204"/>
              <a:ext cx="2265" cy="925"/>
            </a:xfrm>
            <a:prstGeom prst="wedgeRoundRectCallout">
              <a:avLst>
                <a:gd name="adj1" fmla="val -63509"/>
                <a:gd name="adj2" fmla="val 86468"/>
                <a:gd name="adj3" fmla="val 16667"/>
              </a:avLst>
            </a:prstGeom>
            <a:solidFill>
              <a:srgbClr val="FFFFFF"/>
            </a:solidFill>
            <a:ln w="12700" cap="flat" cmpd="sng">
              <a:solidFill>
                <a:srgbClr val="385D8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0" tIns="0" rIns="0" bIns="0" anchor="ctr"/>
            <a:p>
              <a:pPr algn="ctr"/>
              <a:r>
                <a:rPr lang="zh-CN" altLang="en-US" sz="1400"/>
                <a:t>2．选择软件分类单击“杀毒软件”</a:t>
              </a:r>
              <a:endParaRPr lang="zh-CN" altLang="en-US"/>
            </a:p>
          </p:txBody>
        </p:sp>
        <p:sp>
          <p:nvSpPr>
            <p:cNvPr id="1073744051" name="流程图: 过程 684216"/>
            <p:cNvSpPr/>
            <p:nvPr/>
          </p:nvSpPr>
          <p:spPr>
            <a:xfrm>
              <a:off x="7260" y="316924"/>
              <a:ext cx="4870" cy="290"/>
            </a:xfrm>
            <a:prstGeom prst="flowChartProcess">
              <a:avLst/>
            </a:prstGeom>
            <a:noFill/>
            <a:ln w="12700" cap="flat" cmpd="sng">
              <a:solidFill>
                <a:srgbClr val="385D8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4052" name="圆角矩形标注 684221"/>
            <p:cNvSpPr/>
            <p:nvPr/>
          </p:nvSpPr>
          <p:spPr>
            <a:xfrm>
              <a:off x="9441" y="317413"/>
              <a:ext cx="2971" cy="727"/>
            </a:xfrm>
            <a:prstGeom prst="wedgeRoundRectCallout">
              <a:avLst>
                <a:gd name="adj1" fmla="val -50657"/>
                <a:gd name="adj2" fmla="val -98370"/>
                <a:gd name="adj3" fmla="val 16667"/>
              </a:avLst>
            </a:prstGeom>
            <a:solidFill>
              <a:srgbClr val="FFFFFF"/>
            </a:solidFill>
            <a:ln w="12700" cap="flat" cmpd="sng">
              <a:solidFill>
                <a:srgbClr val="385D8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0" tIns="0" rIns="0" bIns="0" anchor="ctr"/>
            <a:p>
              <a:pPr algn="l"/>
              <a:r>
                <a:rPr lang="zh-CN" altLang="en-US" sz="1400"/>
                <a:t>1．输入下载资源网站地址，回车</a:t>
              </a:r>
              <a:endParaRPr lang="zh-CN" altLang="en-US"/>
            </a:p>
          </p:txBody>
        </p:sp>
        <p:sp>
          <p:nvSpPr>
            <p:cNvPr id="1073744053" name="圆角矩形标注 684222"/>
            <p:cNvSpPr/>
            <p:nvPr/>
          </p:nvSpPr>
          <p:spPr>
            <a:xfrm>
              <a:off x="11857" y="322052"/>
              <a:ext cx="2306" cy="1128"/>
            </a:xfrm>
            <a:prstGeom prst="wedgeRoundRectCallout">
              <a:avLst>
                <a:gd name="adj1" fmla="val 35648"/>
                <a:gd name="adj2" fmla="val 105199"/>
                <a:gd name="adj3" fmla="val 16667"/>
              </a:avLst>
            </a:prstGeom>
            <a:solidFill>
              <a:srgbClr val="FFFFFF"/>
            </a:solidFill>
            <a:ln w="12700" cap="flat" cmpd="sng">
              <a:solidFill>
                <a:srgbClr val="385D8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0" tIns="0" rIns="0" bIns="0" anchor="ctr"/>
            <a:p>
              <a:r>
                <a:rPr lang="zh-CN" altLang="en-US" sz="1400"/>
                <a:t>3．选择“金山毒霸”，并单击“下载”链接</a:t>
              </a:r>
              <a:endParaRPr lang="zh-CN" altLang="en-US"/>
            </a:p>
          </p:txBody>
        </p:sp>
        <p:sp>
          <p:nvSpPr>
            <p:cNvPr id="1073744055" name="文本框 2"/>
            <p:cNvSpPr txBox="1"/>
            <p:nvPr/>
          </p:nvSpPr>
          <p:spPr>
            <a:xfrm>
              <a:off x="8890" y="324276"/>
              <a:ext cx="2418" cy="30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vert="horz" wrap="square" lIns="0" tIns="0" rIns="0" bIns="0" anchor="t"/>
            <a:p>
              <a:r>
                <a:rPr lang="zh-CN" altLang="en-US" sz="1400"/>
                <a:t>图2-3-5下载软件（a）</a:t>
              </a:r>
              <a:endParaRPr lang="zh-CN" altLang="en-US" sz="1400"/>
            </a:p>
            <a:p>
              <a:endParaRPr lang="zh-CN" altLang="en-US" sz="1400"/>
            </a:p>
            <a:p>
              <a:endParaRPr lang="zh-CN" altLang="en-US" sz="1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4115" y="1137285"/>
            <a:ext cx="6725285" cy="5023446"/>
            <a:chOff x="1830" y="1203"/>
            <a:chExt cx="10480" cy="7815"/>
          </a:xfrm>
        </p:grpSpPr>
        <p:grpSp>
          <p:nvGrpSpPr>
            <p:cNvPr id="3" name="组合 2"/>
            <p:cNvGrpSpPr/>
            <p:nvPr/>
          </p:nvGrpSpPr>
          <p:grpSpPr>
            <a:xfrm>
              <a:off x="1830" y="1203"/>
              <a:ext cx="10480" cy="7280"/>
              <a:chOff x="0" y="-118298"/>
              <a:chExt cx="5486400" cy="379730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716"/>
              <a:stretch>
                <a:fillRect/>
              </a:stretch>
            </p:blipFill>
            <p:spPr bwMode="auto">
              <a:xfrm>
                <a:off x="0" y="-118298"/>
                <a:ext cx="5486400" cy="379730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6" name="圆角矩形标注 5"/>
              <p:cNvSpPr/>
              <p:nvPr/>
            </p:nvSpPr>
            <p:spPr>
              <a:xfrm>
                <a:off x="2724150" y="2101850"/>
                <a:ext cx="1371600" cy="723900"/>
              </a:xfrm>
              <a:prstGeom prst="wedgeRoundRectCallout">
                <a:avLst>
                  <a:gd name="adj1" fmla="val -32809"/>
                  <a:gd name="adj2" fmla="val -118164"/>
                  <a:gd name="adj3" fmla="val 16667"/>
                </a:avLst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5</a:t>
                </a:r>
                <a:r>
                  <a:rPr lang="zh-CN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．打开迅雷下载工具，并选择软件存储地址，单击“立即下载”</a:t>
                </a:r>
                <a:endParaRPr lang="zh-CN" sz="1400" kern="100">
                  <a:solidFill>
                    <a:schemeClr val="tx1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7" name="圆角矩形标注 6"/>
              <p:cNvSpPr/>
              <p:nvPr/>
            </p:nvSpPr>
            <p:spPr>
              <a:xfrm>
                <a:off x="450850" y="2533650"/>
                <a:ext cx="1441450" cy="355600"/>
              </a:xfrm>
              <a:prstGeom prst="wedgeRoundRectCallout">
                <a:avLst>
                  <a:gd name="adj1" fmla="val 41728"/>
                  <a:gd name="adj2" fmla="val -112901"/>
                  <a:gd name="adj3" fmla="val 16667"/>
                </a:avLst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4</a:t>
                </a:r>
                <a:r>
                  <a:rPr lang="zh-CN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．单击“</a:t>
                </a:r>
                <a:r>
                  <a:rPr lang="en-US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ZOL</a:t>
                </a:r>
                <a:r>
                  <a:rPr lang="zh-CN" sz="1400" kern="100">
                    <a:solidFill>
                      <a:schemeClr val="tx1"/>
                    </a:solidFill>
                    <a:effectLst/>
                    <a:ea typeface="宋体" panose="02010600030101010101" pitchFamily="2" charset="-122"/>
                    <a:cs typeface="Times New Roman" panose="02020603050405020304"/>
                  </a:rPr>
                  <a:t>本地下载”</a:t>
                </a:r>
                <a:endParaRPr lang="zh-CN" sz="1400" kern="100">
                  <a:solidFill>
                    <a:schemeClr val="tx1"/>
                  </a:solidFill>
                  <a:effectLst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5630" y="8493"/>
              <a:ext cx="3293" cy="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图</a:t>
              </a:r>
              <a:r>
                <a:rPr lang="en-US" sz="16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2-3-5</a:t>
              </a:r>
              <a:r>
                <a:rPr lang="en-US" sz="1600" dirty="0"/>
                <a:t> </a:t>
              </a:r>
              <a:r>
                <a:rPr lang="zh-CN" altLang="en-US" sz="1600" dirty="0" smtClean="0">
                  <a:latin typeface="+mn-ea"/>
                </a:rPr>
                <a:t>下载</a:t>
              </a:r>
              <a:r>
                <a:rPr lang="zh-CN" altLang="en-US" sz="1600" dirty="0">
                  <a:latin typeface="+mn-ea"/>
                </a:rPr>
                <a:t>软件</a:t>
              </a:r>
              <a:r>
                <a:rPr lang="zh-CN" altLang="en-US" sz="1600" dirty="0" smtClean="0">
                  <a:latin typeface="+mn-ea"/>
                </a:rPr>
                <a:t>（</a:t>
              </a:r>
              <a:r>
                <a:rPr lang="en-US" altLang="zh-CN" sz="1600" dirty="0" smtClean="0">
                  <a:latin typeface="+mn-ea"/>
                </a:rPr>
                <a:t>b</a:t>
              </a:r>
              <a:r>
                <a:rPr lang="zh-CN" altLang="en-US" sz="1600" dirty="0" smtClean="0">
                  <a:latin typeface="+mn-ea"/>
                </a:rPr>
                <a:t>）</a:t>
              </a:r>
              <a:endParaRPr lang="zh-CN" altLang="en-US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40335" y="1049655"/>
            <a:ext cx="88626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1．IE浏览器的常规设置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（1）设置IE浏览器的默认主页   我们通常把打开浏览器时显示的默认页面叫做主页。有时为了工作与生活需要，经常需要变更主页。例如：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设置百度百科（http://baike.baidu.com）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作为IE 浏览器主页，操作步骤如图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6和图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5365" y="2607945"/>
            <a:ext cx="6772275" cy="3971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020445"/>
            <a:ext cx="3674745" cy="5426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170" y="1229360"/>
            <a:ext cx="8410575" cy="5292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【小练习】请同学们把本校学校网站主页，设置为IE浏览器的主页。（2）IE临时文件和历史记录设置    IE 浏览器会把用户上网浏览过的一些网页作为临时文件保存起来，浏览过的网站地址也会被记录在IE的历史记录中。一些临时文件未被清理，时间久了会影响计算机运行速度。打开“Internet选项”对话框（如图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7所示）如果要清除历史记录，直接单击“删除”按钮；如果要设置历史记录，单击“设置”按钮，其设置方法如图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8所示。（3）设置浏览器的安全级别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在Windows 7系统中，为了方便调整IE的安全设置，IE8提供了多个安全级别，以提升浏览器的安全性，从而提高Windows 7系统的安全性。大家只需要根据实际需求选择其中的一个级别，系统就会自动应用该级别的各项安全设置。设置浏览器的安全级别操作方法：首先打开“Internet选项”对话框，设置步骤如图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6910" y="1077595"/>
            <a:ext cx="4176395" cy="51536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6560" y="1231265"/>
            <a:ext cx="3909060" cy="4831080"/>
            <a:chOff x="62" y="1912"/>
            <a:chExt cx="6156" cy="760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b="5504"/>
            <a:stretch>
              <a:fillRect/>
            </a:stretch>
          </p:blipFill>
          <p:spPr>
            <a:xfrm>
              <a:off x="62" y="1912"/>
              <a:ext cx="6156" cy="726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2476" t="95628" r="22511" b="-117"/>
            <a:stretch>
              <a:fillRect/>
            </a:stretch>
          </p:blipFill>
          <p:spPr>
            <a:xfrm>
              <a:off x="1283" y="9176"/>
              <a:ext cx="3714" cy="3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705" y="1096645"/>
            <a:ext cx="8809355" cy="31692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000" b="1" dirty="0">
                <a:latin typeface="+mn-ea"/>
              </a:rPr>
              <a:t>2</a:t>
            </a:r>
            <a:r>
              <a:rPr lang="zh-CN" altLang="zh-CN" sz="2000" b="1" dirty="0">
                <a:latin typeface="+mn-ea"/>
              </a:rPr>
              <a:t>．管理</a:t>
            </a:r>
            <a:r>
              <a:rPr lang="en-US" altLang="zh-CN" sz="2000" b="1" dirty="0">
                <a:latin typeface="+mn-ea"/>
              </a:rPr>
              <a:t>IE</a:t>
            </a:r>
            <a:r>
              <a:rPr lang="zh-CN" altLang="zh-CN" sz="2000" b="1" dirty="0">
                <a:latin typeface="+mn-ea"/>
              </a:rPr>
              <a:t>浏览器的收藏夹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）收藏</a:t>
            </a:r>
            <a:r>
              <a:rPr lang="en-US" altLang="zh-CN" sz="2000" dirty="0">
                <a:latin typeface="+mn-ea"/>
              </a:rPr>
              <a:t>Web</a:t>
            </a:r>
            <a:r>
              <a:rPr lang="zh-CN" altLang="zh-CN" sz="2000" dirty="0">
                <a:latin typeface="+mn-ea"/>
              </a:rPr>
              <a:t>网页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000" smtClean="0">
                <a:latin typeface="+mn-ea"/>
              </a:rPr>
              <a:t>   </a:t>
            </a:r>
            <a:r>
              <a:rPr lang="zh-CN" altLang="zh-CN" sz="2000" smtClean="0">
                <a:latin typeface="+mn-ea"/>
              </a:rPr>
              <a:t>用户</a:t>
            </a:r>
            <a:r>
              <a:rPr lang="zh-CN" altLang="zh-CN" sz="2000" dirty="0">
                <a:latin typeface="+mn-ea"/>
              </a:rPr>
              <a:t>可以将自己欢喜的、常用的网站添加到收藏夹，以便下次快速访问该网站。收藏夹存放的是网站的快捷方式或者说网址，而不是内容。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2000" dirty="0">
                <a:latin typeface="+mn-ea"/>
              </a:rPr>
              <a:t>实例：把百度新闻网（</a:t>
            </a:r>
            <a:r>
              <a:rPr lang="en-US" altLang="zh-CN" sz="2000" dirty="0">
                <a:latin typeface="+mn-ea"/>
              </a:rPr>
              <a:t>http://news.baidu.com</a:t>
            </a:r>
            <a:r>
              <a:rPr lang="zh-CN" altLang="zh-CN" sz="2000" dirty="0">
                <a:latin typeface="+mn-ea"/>
              </a:rPr>
              <a:t>）添加到收藏夹，操作</a:t>
            </a:r>
            <a:r>
              <a:rPr lang="zh-CN" altLang="zh-CN" sz="2000">
                <a:latin typeface="+mn-ea"/>
              </a:rPr>
              <a:t>步骤</a:t>
            </a:r>
            <a:r>
              <a:rPr lang="zh-CN" altLang="zh-CN" sz="2000" smtClean="0">
                <a:latin typeface="+mn-ea"/>
              </a:rPr>
              <a:t>如</a:t>
            </a:r>
            <a:r>
              <a:rPr lang="zh-CN" altLang="en-US" sz="2000" smtClean="0">
                <a:latin typeface="+mn-ea"/>
              </a:rPr>
              <a:t>图</a:t>
            </a:r>
            <a:r>
              <a:rPr 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r>
              <a:rPr lang="zh-CN" altLang="zh-CN" sz="2000" dirty="0">
                <a:latin typeface="+mn-ea"/>
              </a:rPr>
              <a:t>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（2）整理收藏夹   随着收藏的网址越来越多，如果不加整理，到时要查找一个网址会变得麻烦，所以为了使它规整有序，可以使用“整理收藏夹”对话框来实现这个目标。整理收藏夹的操作步骤如图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2-3-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11所示。</a:t>
            </a:r>
            <a:endParaRPr lang="zh-CN" altLang="zh-CN" sz="2000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705" y="4204335"/>
            <a:ext cx="87388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在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Internet Explorer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浏览器中进行如下设置：（1）将主页设置为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“http://www.sina.com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（2）设置网页在历史记录中保存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天。（3）设置关闭浏览器时清空Internet临时文件夹。（4）设置安全等级为“中”。（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）将网站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“www.eeafj.cn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”添加到收藏夹，名称为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福建省教育考试院”。</a:t>
            </a:r>
            <a:endParaRPr lang="zh-CN" altLang="en-US" sz="20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" y="1059180"/>
            <a:ext cx="7270750" cy="5328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IE浏览器参数配置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996315"/>
            <a:ext cx="6969760" cy="5415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5566410" y="4199572"/>
            <a:ext cx="247650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3"/>
          <p:cNvSpPr txBox="1"/>
          <p:nvPr/>
        </p:nvSpPr>
        <p:spPr>
          <a:xfrm>
            <a:off x="179512" y="1124744"/>
            <a:ext cx="8784976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+mn-ea"/>
              </a:rPr>
              <a:t>   </a:t>
            </a:r>
            <a:r>
              <a:rPr lang="en-US" altLang="zh-CN" sz="2000" dirty="0" err="1" smtClean="0">
                <a:latin typeface="+mn-ea"/>
              </a:rPr>
              <a:t>浏览器</a:t>
            </a:r>
            <a:r>
              <a:rPr lang="en-US" altLang="zh-CN" sz="2000" dirty="0">
                <a:latin typeface="+mn-ea"/>
              </a:rPr>
              <a:t>(Browser)</a:t>
            </a:r>
            <a:r>
              <a:rPr lang="zh-CN" altLang="zh-CN" sz="2000" dirty="0">
                <a:latin typeface="+mn-ea"/>
              </a:rPr>
              <a:t>是用户通向</a:t>
            </a:r>
            <a:r>
              <a:rPr lang="en-US" altLang="zh-CN" sz="2000" dirty="0">
                <a:latin typeface="+mn-ea"/>
              </a:rPr>
              <a:t>WWW</a:t>
            </a:r>
            <a:r>
              <a:rPr lang="zh-CN" altLang="zh-CN" sz="2000" dirty="0">
                <a:latin typeface="+mn-ea"/>
              </a:rPr>
              <a:t>的桥梁和获取</a:t>
            </a:r>
            <a:r>
              <a:rPr lang="en-US" altLang="zh-CN" sz="2000" dirty="0">
                <a:latin typeface="+mn-ea"/>
              </a:rPr>
              <a:t>WWW</a:t>
            </a:r>
            <a:r>
              <a:rPr lang="zh-CN" altLang="zh-CN" sz="2000" dirty="0">
                <a:latin typeface="+mn-ea"/>
              </a:rPr>
              <a:t>信息的窗口，通过</a:t>
            </a:r>
            <a:r>
              <a:rPr lang="en-US" altLang="zh-CN" sz="2000" dirty="0">
                <a:latin typeface="+mn-ea"/>
              </a:rPr>
              <a:t>浏览</a:t>
            </a:r>
            <a:r>
              <a:rPr lang="zh-CN" altLang="zh-CN" sz="2000" dirty="0">
                <a:latin typeface="+mn-ea"/>
              </a:rPr>
              <a:t>器，用户可以在浩瀚的</a:t>
            </a:r>
            <a:r>
              <a:rPr lang="en-US" altLang="zh-CN" sz="2000" dirty="0">
                <a:latin typeface="+mn-ea"/>
              </a:rPr>
              <a:t>Internet</a:t>
            </a:r>
            <a:r>
              <a:rPr lang="zh-CN" altLang="zh-CN" sz="2000" dirty="0">
                <a:latin typeface="+mn-ea"/>
              </a:rPr>
              <a:t>海洋中漫游，搜索和浏览自己感兴趣的所有信息。</a:t>
            </a:r>
            <a:r>
              <a:rPr lang="en-US" altLang="zh-CN" sz="2000" dirty="0">
                <a:latin typeface="+mn-ea"/>
              </a:rPr>
              <a:t>Windows</a:t>
            </a:r>
            <a:r>
              <a:rPr lang="zh-CN" altLang="zh-CN" sz="2000" dirty="0">
                <a:latin typeface="+mn-ea"/>
              </a:rPr>
              <a:t>自带的浏览器是</a:t>
            </a:r>
            <a:r>
              <a:rPr lang="en-US" altLang="zh-CN" sz="2000" dirty="0">
                <a:latin typeface="+mn-ea"/>
              </a:rPr>
              <a:t>Internet Explorer</a:t>
            </a:r>
            <a:r>
              <a:rPr lang="zh-CN" altLang="zh-CN" sz="2000" dirty="0">
                <a:latin typeface="+mn-ea"/>
              </a:rPr>
              <a:t>，简称为</a:t>
            </a:r>
            <a:r>
              <a:rPr lang="en-US" altLang="zh-CN" sz="2000" dirty="0">
                <a:latin typeface="+mn-ea"/>
              </a:rPr>
              <a:t>IE</a:t>
            </a:r>
            <a:r>
              <a:rPr lang="zh-CN" altLang="zh-CN" sz="2000" dirty="0">
                <a:latin typeface="+mn-ea"/>
              </a:rPr>
              <a:t>。现在比较流行的浏览器还有：百度浏览器、</a:t>
            </a:r>
            <a:r>
              <a:rPr lang="en-US" altLang="zh-CN" sz="2000" dirty="0">
                <a:latin typeface="+mn-ea"/>
              </a:rPr>
              <a:t>360</a:t>
            </a:r>
            <a:r>
              <a:rPr lang="zh-CN" altLang="zh-CN" sz="2000" dirty="0">
                <a:latin typeface="+mn-ea"/>
              </a:rPr>
              <a:t>浏览器、搜狗高速浏览器、</a:t>
            </a:r>
            <a:r>
              <a:rPr lang="en-US" altLang="zh-CN" sz="2000" dirty="0">
                <a:latin typeface="+mn-ea"/>
              </a:rPr>
              <a:t>QQ</a:t>
            </a:r>
            <a:r>
              <a:rPr lang="zh-CN" altLang="zh-CN" sz="2000" dirty="0">
                <a:latin typeface="+mn-ea"/>
              </a:rPr>
              <a:t>浏览器、猎豹安全浏览器、火狐浏览器、傲游浏览器等。下面以</a:t>
            </a:r>
            <a:r>
              <a:rPr lang="en-US" altLang="zh-CN" sz="2000" dirty="0">
                <a:latin typeface="+mn-ea"/>
              </a:rPr>
              <a:t>IE</a:t>
            </a:r>
            <a:r>
              <a:rPr lang="zh-CN" altLang="zh-CN" sz="2000" dirty="0">
                <a:latin typeface="+mn-ea"/>
              </a:rPr>
              <a:t>浏览器为例，介绍浏览器的使用。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ea"/>
              </a:rPr>
              <a:t>1</a:t>
            </a:r>
            <a:r>
              <a:rPr lang="zh-CN" altLang="zh-CN" sz="2000" b="1" dirty="0">
                <a:latin typeface="+mn-ea"/>
              </a:rPr>
              <a:t>．</a:t>
            </a:r>
            <a:r>
              <a:rPr lang="en-US" altLang="zh-CN" sz="2000" b="1" dirty="0">
                <a:latin typeface="+mn-ea"/>
              </a:rPr>
              <a:t>IE</a:t>
            </a:r>
            <a:r>
              <a:rPr lang="zh-CN" altLang="zh-CN" sz="2000" b="1" dirty="0">
                <a:latin typeface="+mn-ea"/>
              </a:rPr>
              <a:t>浏览器的启动与关闭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）启动</a:t>
            </a:r>
            <a:r>
              <a:rPr lang="en-US" altLang="zh-CN" sz="2000" dirty="0">
                <a:latin typeface="+mn-ea"/>
              </a:rPr>
              <a:t>IE</a:t>
            </a:r>
            <a:r>
              <a:rPr lang="zh-CN" altLang="zh-CN" sz="2000" dirty="0">
                <a:latin typeface="+mn-ea"/>
              </a:rPr>
              <a:t>浏览器的方法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方法一：双击桌面上的</a:t>
            </a:r>
            <a:r>
              <a:rPr lang="en-US" altLang="zh-CN" sz="2000" dirty="0">
                <a:latin typeface="+mn-ea"/>
              </a:rPr>
              <a:t>Internet Explorer</a:t>
            </a:r>
            <a:r>
              <a:rPr lang="zh-CN" altLang="zh-CN" sz="2000" dirty="0">
                <a:latin typeface="+mn-ea"/>
              </a:rPr>
              <a:t>图标</a:t>
            </a:r>
            <a:r>
              <a:rPr lang="en-US" altLang="zh-CN" sz="2000" dirty="0">
                <a:latin typeface="+mn-ea"/>
              </a:rPr>
              <a:t>   </a:t>
            </a:r>
            <a:r>
              <a:rPr lang="zh-CN" altLang="zh-CN" sz="2000" dirty="0">
                <a:latin typeface="+mn-ea"/>
              </a:rPr>
              <a:t>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方法二：单击</a:t>
            </a:r>
            <a:r>
              <a:rPr lang="en-US" altLang="zh-CN" sz="2000" dirty="0">
                <a:latin typeface="+mn-ea"/>
              </a:rPr>
              <a:t>Windows</a:t>
            </a:r>
            <a:r>
              <a:rPr lang="zh-CN" altLang="zh-CN" sz="2000" dirty="0">
                <a:latin typeface="+mn-ea"/>
              </a:rPr>
              <a:t>任务栏中的快速启动工具栏上的</a:t>
            </a:r>
            <a:r>
              <a:rPr lang="en-US" altLang="zh-CN" sz="2000" dirty="0">
                <a:latin typeface="+mn-ea"/>
              </a:rPr>
              <a:t>IE</a:t>
            </a:r>
            <a:r>
              <a:rPr lang="zh-CN" altLang="zh-CN" sz="2000" dirty="0">
                <a:latin typeface="+mn-ea"/>
              </a:rPr>
              <a:t>浏览器的启动按钮。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方法三：依次单击“开始”按钮→</a:t>
            </a:r>
            <a:r>
              <a:rPr lang="en-US" altLang="zh-CN" sz="2000" dirty="0">
                <a:latin typeface="+mn-ea"/>
              </a:rPr>
              <a:t>“</a:t>
            </a:r>
            <a:r>
              <a:rPr lang="zh-CN" altLang="zh-CN" sz="2000" dirty="0">
                <a:latin typeface="+mn-ea"/>
              </a:rPr>
              <a:t>所有程序</a:t>
            </a:r>
            <a:r>
              <a:rPr lang="en-US" altLang="zh-CN" sz="2000" dirty="0">
                <a:latin typeface="+mn-ea"/>
              </a:rPr>
              <a:t>”</a:t>
            </a:r>
            <a:r>
              <a:rPr lang="zh-CN" altLang="zh-CN" sz="2000" dirty="0">
                <a:latin typeface="+mn-ea"/>
              </a:rPr>
              <a:t>→“</a:t>
            </a:r>
            <a:r>
              <a:rPr lang="en-US" altLang="zh-CN" sz="2000" dirty="0">
                <a:latin typeface="+mn-ea"/>
              </a:rPr>
              <a:t>Internet Explorer</a:t>
            </a:r>
            <a:r>
              <a:rPr lang="zh-CN" altLang="zh-CN" sz="2000" dirty="0">
                <a:latin typeface="+mn-ea"/>
              </a:rPr>
              <a:t>”选项。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2</a:t>
            </a:r>
            <a:r>
              <a:rPr lang="zh-CN" altLang="zh-CN" sz="2000" b="1" dirty="0">
                <a:latin typeface="+mn-ea"/>
              </a:rPr>
              <a:t>）</a:t>
            </a:r>
            <a:r>
              <a:rPr lang="en-US" altLang="zh-CN" sz="2000" b="1" dirty="0">
                <a:latin typeface="+mn-ea"/>
              </a:rPr>
              <a:t>IE</a:t>
            </a:r>
            <a:r>
              <a:rPr lang="zh-CN" altLang="zh-CN" sz="2000" b="1" dirty="0">
                <a:latin typeface="+mn-ea"/>
              </a:rPr>
              <a:t>浏览器的关闭</a:t>
            </a:r>
            <a:endParaRPr lang="zh-CN" altLang="zh-CN" sz="20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方法一：单击浏览器右上角“关闭”按钮。</a:t>
            </a:r>
            <a:endParaRPr lang="zh-CN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dirty="0">
                <a:latin typeface="+mn-ea"/>
              </a:rPr>
              <a:t>方法二：执行“文件”菜单中的“退出”命令</a:t>
            </a:r>
            <a:r>
              <a:rPr lang="zh-CN" altLang="zh-CN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使用搜索引擎检索信息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43205" y="1182370"/>
            <a:ext cx="870077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1．搜索引擎分类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搜索引擎是一类专门用于在因特网上检索信息的网站统称。搜索引擎根据工作方式的不同可以分为常用的两类：全文搜索引擎（通过关键词搜索）和目录搜索引擎（分类搜索）。全文搜索引擎有百度（www.baidu.com）、搜狗（www.sogou.com）、360搜索（www.so.com）等；目录搜索引擎有新浪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（sina）、雅虎（yahoo）、网易（163）等。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2．使用搜索引擎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小明要安排到福建度假的行程，需要了解福建旅游方面的信息，他可以使用“福建旅游”作为关键词搜索相关信息，操作步骤如图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2-3-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12所示。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使用搜索引擎检索信息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138555"/>
            <a:ext cx="7104380" cy="5295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使用搜索引擎检索信息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66065" y="1093470"/>
            <a:ext cx="87268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3．搜索技巧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（1）合理提炼关键词。关键词必须能够准确表达将要查找信息的主题，关键词要精练，不要选用没有实质意义的词语(介词、连词、虚词，如“的、得、了、着”等)作为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词，会被过滤掉。多个关键词之间用空格隔开，空格相当于逻辑符号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and</a:t>
            </a:r>
            <a:r>
              <a:rPr lang="zh-CN" sz="2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。关键词越具体、细化，搜索的结果越精确。例如：查看中央电视台一套，今晚8：05播放什么节目？可以输入关键词“cctv1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今日节目预告”进行查询。（2）强制搜索。使用英文双引号进行精确匹配，如关键词“学生技能培训”，若不用引号，则凡是网页中包含“学生”和“培训”这两个关键词之一的网页都会呈现给用户，反之则只呈现包含该短语的网页。（3）使用逻辑符号。多个关键词之间可以使用逻辑符号相连接，逻辑符号有：and（+）表示“与”“并且”，即同时满足两个关键词，缩小搜索范围；or(|)表示逻辑“或”，即只要满足其中的关键词之一，扩大搜索范围；not(—)表示逻辑“非”，即搜索结果中不能包含该关键词，使用时在英文减号“-”前必须留一空格，如在搜索引擎中输入“电视台 -中央电视台”，它表示最后的查询结果中排除“中央电视台”。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014855" y="113030"/>
            <a:ext cx="594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使用搜索引擎检索信息</a:t>
            </a:r>
            <a:endParaRPr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94005" y="1111885"/>
            <a:ext cx="85985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【小练习】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1．在互联网上以“团购”作为关键词检索相关资源，精选出您认为最优秀的十个网站，将其名称、网址、特点以表格形式列出来。2．上网搜索“中国新歌声”历届冠军的姓名及他们所属的导师战队。3．上网搜索历史上都有哪些华人获得过诺贝尔奖？4．上网搜索常见视频文件的格式，写出10个常见的视频文件扩展名。5. 请尝试使用360搜索完成一个暑期外出旅行计划（包含目的地简介，景点简介，往返交通工具与路线、食宿安排等）。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【上机训练】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．使用360搜索工具搜索“福建教育考试网”网站，打开“福建省教育考试院官方网站”，浏览“学业水平考试\公示公告”页面，复制第一条链接下的内容，以“zytz.txt”作为文件名，保存在桌面上。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百度搜索“北京冬奥会”百科知识，打开“2022年北京冬季奥运会”相关知识网站，在目录中搜索并打开“会徽”链接，下载“北京冬奥会会徽”图片，将图片以“北京冬奥会.jpg”作为文件名，保存在桌面上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641725" y="121285"/>
            <a:ext cx="186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68275" y="1026160"/>
            <a:ext cx="87242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．以下属于浏览器的是（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B．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flash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C．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IE8.0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D．超级旋风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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．在百度的搜索框中输入“福州  历史名人”进行搜索，这种搜索方式属于（    ）。A．全文搜索      B．分类搜索     C．内容搜索       D．元搜索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．利用百度搜索有关“2022年北京冬季奥会”的有关信息，最恰当的关键词是(     )。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．冬奥会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．2022年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OR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北京冬奥会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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．北京与冬奥会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．2022年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北京冬奥会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．关于因特网搜索引擎的叙述，正确的一项是（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．目录搜索引擎一定要输入关键词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．各种搜索引擎的搜索效果一样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．既能按关键字又能按分类目录进行查询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．全文搜索引擎不能搜索到最新消息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．在因特网上搜索信息时，为了缩小搜索范围，正确的方法是（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．减少关键词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．使用逻辑命令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AND    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．更换搜索引擎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．使用逻辑命令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OR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641725" y="121285"/>
            <a:ext cx="186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0010" y="1123315"/>
            <a:ext cx="881253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．下列关于浏览器“刷新”功能的说法正确的是（    ）。A．提升网页浏览速度         B．转到主页     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C．重新加载网页             D．跳转到另一个页面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7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．在浏览网页时，指针指向某些文字时指针会变成小手的形状，说明该位置有（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．图处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．超链接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．邮件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．网站8．可以打开“Internet选项”的菜单是（    ）。　A．工具　　　    B．查看　　　　　 C．文件　　　　D．视图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9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．下列关于全文搜索引擎的说法，错误的是（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A．搜索到的信息不一定是正确的B．搜索条件越具体，搜索引擎返回的结果就越精确C．搜索引擎基本上都支持“与”、“或”、“非”等逻辑运算查询D．在使用全文搜索引擎时，只能输入一个有代表性的关键词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10．在IE浏览器中，将正在浏览的某一网页以txt文件的格式保存在本地硬盘后，该文本文件中保存的是（    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该网站的所有网页文本内容         B. 当前浏览网页的文本和图片内容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 该网站所有网页的文本和图片内容   D. 当前浏览网页的文本内容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641725" y="121285"/>
            <a:ext cx="186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40335" y="1206500"/>
            <a:ext cx="883729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．利用浏览器浏览公司网页时，地址栏上必须输入（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A．公司名称       B．URL地址      C．公司邮件地址     D．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．我们在网络上浏览信息、检索信息，其对应的服务类型是（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A．WWW            B．FTP          C．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Telnet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D．E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-mail13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．若要在网上查询www信息，计算机上必须安装的软件是（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A．Baidu          B．迅雷         C．搜索引擎         D．浏览器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14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．浏览器工具栏上表示“刷新”的按钮是（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               B．             C．                 D．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15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．关于下载文件的描述不正确的是（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A．可用杀毒软件检测后再打开         B．已下载的文件可以重复下载C．保存下载文件的路径可指定         D．可改变正在下载文件的存储位置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16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．若要保存自己喜欢的网站，最好的做法是将这些网站的网址（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）。A．存放到QQ空间中，方便随时浏览     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B．添加到浏览器的收藏夹中C．录入到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WPS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中并保存为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WPS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文档       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D．存放在电子邮箱中，需要时打开邮箱查阅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60070" y="3452495"/>
            <a:ext cx="219075" cy="20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/>
          <p:nvPr/>
        </p:nvPicPr>
        <p:blipFill>
          <a:blip r:embed="rId2"/>
          <a:stretch>
            <a:fillRect/>
          </a:stretch>
        </p:blipFill>
        <p:spPr>
          <a:xfrm>
            <a:off x="4878070" y="3433445"/>
            <a:ext cx="180975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" name="图片 119"/>
          <p:cNvPicPr/>
          <p:nvPr/>
        </p:nvPicPr>
        <p:blipFill>
          <a:blip r:embed="rId3"/>
          <a:stretch>
            <a:fillRect/>
          </a:stretch>
        </p:blipFill>
        <p:spPr>
          <a:xfrm>
            <a:off x="7390765" y="3442970"/>
            <a:ext cx="180975" cy="20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" name="图片 120"/>
          <p:cNvPicPr/>
          <p:nvPr/>
        </p:nvPicPr>
        <p:blipFill>
          <a:blip r:embed="rId4"/>
          <a:stretch>
            <a:fillRect/>
          </a:stretch>
        </p:blipFill>
        <p:spPr>
          <a:xfrm>
            <a:off x="2773680" y="3452495"/>
            <a:ext cx="209550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641725" y="121285"/>
            <a:ext cx="186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7155" y="1238885"/>
            <a:ext cx="888873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．保存网页上的一张图片，不正确的操作是（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A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．直接将图片添加到收藏夹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B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Windows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截图工具截取再保存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C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．使用键盘按键prtscrn截屏，再粘贴到图片处理软件中加工并保存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D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．右击该图片，在弹出的快捷菜单中选择“图片另存为”命令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18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．使用迅雷软件可以进行（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A．即时通信       B．资源下载       C．在线翻译      D．收发邮件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19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．以下不属于下载工具软件的是（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A．网际快车       B．网络蚂蚁       C．金山词霸      D．迅雷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20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．下列关于通用下载工具的说法，错误的是（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A．利用下载工具可达到高效下载的目的B．通用下载工具支持自动、批量、定时下载及断点续传C．利用通用下载工具不能同时下载多个文件D．常见的通用下载工具有迅雷、快车、QQ旋风、网络蚂蚁等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3699" y="1733655"/>
          <a:ext cx="8136900" cy="383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8598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题号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答案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4776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141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A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2"/>
          <p:cNvSpPr txBox="1"/>
          <p:nvPr/>
        </p:nvSpPr>
        <p:spPr>
          <a:xfrm>
            <a:off x="3641725" y="121285"/>
            <a:ext cx="2450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课后练习答案</a:t>
            </a:r>
            <a:endParaRPr 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-324544" y="46621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6535" y="1110615"/>
            <a:ext cx="8602980" cy="449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2．IE浏览器简介</a:t>
            </a: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在Windows 7操作系统上建立好网络连接，打开IE浏览器，在地址栏中输入百度百科网址“http://baike.baidu.com”，并按回车键。就会出现如图2-3-1所示的界面。浏览器界面的基本组成元素及其功能如下：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（1）标题栏：一般用于显示当前打开网页的标题。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（2）菜单栏：包含了对浏览器操作的所有命令，包括文件、编辑、查看、收藏夹、工具、帮助菜单。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（3）地址栏：用于输入并显示网址。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（4）工具栏：IE工具栏为用户快速浏览网页和执行相关操作提供了诸多便利，工具栏按钮及其功能如表2-3-1所示。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（5）选项卡：用于切换当前已打开的网页页面。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5565" y="1054735"/>
            <a:ext cx="6200775" cy="5105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-324544" y="46621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552" y="1268760"/>
          <a:ext cx="8279904" cy="51845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3067"/>
                <a:gridCol w="1238076"/>
                <a:gridCol w="5538761"/>
              </a:tblGrid>
              <a:tr h="3249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工具栏按钮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名称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功能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后退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返回上次访问过的网页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前进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返回到单击“后退”按钮前浏览过的网页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4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刷新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用于更新当前网页的内容，可以看到网页最新内容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4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停止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停止当前网页的下载，一般用于取消查看某一网页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主页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返回到</a:t>
                      </a:r>
                      <a:r>
                        <a:rPr lang="en-US" sz="20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IE</a:t>
                      </a:r>
                      <a:r>
                        <a:rPr lang="zh-CN" sz="20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主页即</a:t>
                      </a:r>
                      <a:r>
                        <a:rPr lang="en-US" sz="20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IE</a:t>
                      </a:r>
                      <a:r>
                        <a:rPr lang="zh-CN" sz="20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默认的网页</a:t>
                      </a:r>
                      <a:endParaRPr lang="zh-CN" sz="2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搜索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输入关键词可以进行搜索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收藏夹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弹出收藏夹列表，可以添加和整理收藏夹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93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历史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查看已访问过的网站列表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3" name="图片 91" descr="说明: c-3c-a_clip_image0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 t="21223" r="34695" b="17755"/>
          <a:stretch>
            <a:fillRect/>
          </a:stretch>
        </p:blipFill>
        <p:spPr bwMode="auto">
          <a:xfrm>
            <a:off x="4808538" y="11539538"/>
            <a:ext cx="2286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说明: c-3c-a_clip_image0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 t="21223" r="34695" b="17755"/>
          <a:stretch>
            <a:fillRect/>
          </a:stretch>
        </p:blipFill>
        <p:spPr bwMode="auto">
          <a:xfrm>
            <a:off x="4808538" y="11539538"/>
            <a:ext cx="2286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说明: c-3c-a_clip_image0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 t="21223" r="34695" b="17755"/>
          <a:stretch>
            <a:fillRect/>
          </a:stretch>
        </p:blipFill>
        <p:spPr bwMode="auto">
          <a:xfrm>
            <a:off x="4808538" y="11539538"/>
            <a:ext cx="2286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说明: c-3c-a_clip_image0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 t="21223" r="34695" b="17755"/>
          <a:stretch>
            <a:fillRect/>
          </a:stretch>
        </p:blipFill>
        <p:spPr bwMode="auto">
          <a:xfrm>
            <a:off x="5561013" y="11539538"/>
            <a:ext cx="2286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83855" y="3475281"/>
          <a:ext cx="504000" cy="603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BMP 图像" r:id="rId2" imgW="200025" imgH="238125" progId="Paint.Picture">
                  <p:embed/>
                </p:oleObj>
              </mc:Choice>
              <mc:Fallback>
                <p:oleObj name="BMP 图像" r:id="rId2" imgW="200025" imgH="238125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3855" y="3475281"/>
                        <a:ext cx="504000" cy="6033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80681" y="2852936"/>
          <a:ext cx="504000" cy="57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BMP 图像" r:id="rId4" imgW="209550" imgH="247650" progId="Paint.Picture">
                  <p:embed/>
                </p:oleObj>
              </mc:Choice>
              <mc:Fallback>
                <p:oleObj name="BMP 图像" r:id="rId4" imgW="209550" imgH="247650" progId="Paint.Picture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0681" y="2852936"/>
                        <a:ext cx="504000" cy="57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87680" y="4041023"/>
          <a:ext cx="504000" cy="56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BMP 图像" r:id="rId6" imgW="228600" imgH="257175" progId="Paint.Picture">
                  <p:embed/>
                </p:oleObj>
              </mc:Choice>
              <mc:Fallback>
                <p:oleObj name="BMP 图像" r:id="rId6" imgW="228600" imgH="257175" progId="Paint.Picture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80" y="4041023"/>
                        <a:ext cx="504000" cy="56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87680" y="4733132"/>
          <a:ext cx="504000" cy="42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BMP 图像" r:id="rId8" imgW="238125" imgH="200025" progId="Paint.Picture">
                  <p:embed/>
                </p:oleObj>
              </mc:Choice>
              <mc:Fallback>
                <p:oleObj name="BMP 图像" r:id="rId8" imgW="238125" imgH="200025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80" y="4733132"/>
                        <a:ext cx="504000" cy="4240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87680" y="5279334"/>
          <a:ext cx="504000" cy="453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BMP 图像" r:id="rId10" imgW="628650" imgH="219075" progId="Paint.Picture">
                  <p:embed/>
                </p:oleObj>
              </mc:Choice>
              <mc:Fallback>
                <p:oleObj name="BMP 图像" r:id="rId10" imgW="628650" imgH="219075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61412"/>
                      <a:stretch>
                        <a:fillRect/>
                      </a:stretch>
                    </p:blipFill>
                    <p:spPr bwMode="auto">
                      <a:xfrm>
                        <a:off x="1187680" y="5279334"/>
                        <a:ext cx="504000" cy="4539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80" y="5918194"/>
            <a:ext cx="504000" cy="46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80" y="1649756"/>
            <a:ext cx="504000" cy="45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80" y="2276872"/>
            <a:ext cx="504000" cy="50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124744"/>
            <a:ext cx="8784976" cy="40925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．浏览信息方法。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启动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IE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浏览器，接下去可尝试用以下几种方法浏览网页信息。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方法一：在地址栏中输入网址按回车键。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方法二：单击网页中的超级链接。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方法三：使用工具栏中的“后退”、“前进”、“刷新”、“主页”等按钮即可查看已浏览过的网页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．网页内容的保存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）保存页面图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片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首先搜索并找到所需要的图片，如在百度百科中搜索“奥运五环”，保存一张“奥运五环”图片，操作方法如图2-3-2所示。</a:t>
            </a:r>
            <a:endParaRPr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055" y="1066800"/>
            <a:ext cx="6296025" cy="4724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00660" y="1021080"/>
            <a:ext cx="847090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【补充说明】保存图片的另一种方法是通过截屏，截屏的方法有很多种，如：使用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QQ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和微信截图、浏览器自带的截图工具截取屏幕中的图片，也可以使用键盘上的按键PrintScreen，将整个屏幕复制下来，然后粘贴到“画图”等图像处理软件中进一步处理。（2）保存页面文字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保存网页中文字的操作过程如下：第一步：打开网站，拖动鼠标，选择需要复制的文字内容；第二步：右击鼠标，在弹出的快捷菜单上选择“复制”命令，或直接按键盘上的Ctrl+C组合键；第三步：打开记事本或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WPS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等字处理软件，新建一个文件，然后按键盘上的Ctrl+V进行粘贴并保存。若想把当前正在浏览的网页中的所有文本都保存下来，比较便捷的方法是：利用“文件”菜单下的“另存为”命令，保存类型选择“*．txt”。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715" y="4991735"/>
            <a:ext cx="868934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（3）保存网页   可以将当前正在浏览的整个网页保存到本地磁盘，今后无论脱机还是在线都可以浏览。将当前网页保存下来，可以得到一个文件夹和网页文件，两者同名。</a:t>
            </a:r>
            <a:r>
              <a:rPr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例如，在百度百科中浏览“奥运五环”网页，保存当前网页的操作步骤如图2-3-3所示。</a:t>
            </a:r>
            <a:endParaRPr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7544" y="1823141"/>
            <a:ext cx="8424936" cy="316835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969645"/>
            <a:ext cx="7284085" cy="4628515"/>
          </a:xfrm>
          <a:prstGeom prst="rect">
            <a:avLst/>
          </a:prstGeom>
        </p:spPr>
      </p:pic>
      <p:sp>
        <p:nvSpPr>
          <p:cNvPr id="117" name="文本框 116"/>
          <p:cNvSpPr txBox="1"/>
          <p:nvPr/>
        </p:nvSpPr>
        <p:spPr>
          <a:xfrm>
            <a:off x="251460" y="5812155"/>
            <a:ext cx="8641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【小练习】请同学们登录本校校园网站，熟悉浏览器的组成要素，复制一段校园新闻的文字和下载一幅图片，保存到本地磁盘，并提交给老师。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3990" y="56515"/>
            <a:ext cx="625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zh-CN" sz="28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</a:t>
            </a:r>
            <a:r>
              <a:rPr lang="zh-CN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用浏览器浏览和下载相关信息</a:t>
            </a:r>
            <a:endParaRPr lang="zh-CN" altLang="en-US" sz="2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6378</Words>
  <Application>WPS 演示</Application>
  <PresentationFormat>全屏显示(4:3)</PresentationFormat>
  <Paragraphs>384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隶书</vt:lpstr>
      <vt:lpstr>黑体</vt:lpstr>
      <vt:lpstr>Times New Roman</vt:lpstr>
      <vt:lpstr>Calibri</vt:lpstr>
      <vt:lpstr>Arial Unicode MS</vt:lpstr>
      <vt:lpstr>Office 主题​​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黄老师</cp:lastModifiedBy>
  <cp:revision>103</cp:revision>
  <dcterms:created xsi:type="dcterms:W3CDTF">2017-08-01T01:26:00Z</dcterms:created>
  <dcterms:modified xsi:type="dcterms:W3CDTF">2021-08-20T08:48:02Z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