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7" r:id="rId3"/>
    <p:sldId id="278" r:id="rId5"/>
    <p:sldId id="282" r:id="rId6"/>
    <p:sldId id="280" r:id="rId7"/>
    <p:sldId id="281" r:id="rId8"/>
    <p:sldId id="279" r:id="rId9"/>
    <p:sldId id="285" r:id="rId10"/>
    <p:sldId id="284" r:id="rId11"/>
    <p:sldId id="283" r:id="rId12"/>
    <p:sldId id="286" r:id="rId13"/>
    <p:sldId id="287" r:id="rId14"/>
    <p:sldId id="289" r:id="rId15"/>
    <p:sldId id="288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1" r:id="rId27"/>
    <p:sldId id="276" r:id="rId28"/>
    <p:sldId id="302" r:id="rId29"/>
    <p:sldId id="306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00"/>
    <a:srgbClr val="B2B2B2"/>
    <a:srgbClr val="202020"/>
    <a:srgbClr val="323232"/>
    <a:srgbClr val="CC3300"/>
    <a:srgbClr val="FF33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60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9865" y="43180"/>
            <a:ext cx="5109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专题二  Python语言基础知识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1614514" y="126697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2706370" y="1266825"/>
            <a:ext cx="1634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 smtClean="0">
                <a:solidFill>
                  <a:srgbClr val="00B0F0"/>
                </a:solidFill>
                <a:latin typeface="+mn-ea"/>
                <a:sym typeface="+mn-ea"/>
              </a:rPr>
              <a:t>考</a:t>
            </a:r>
            <a:r>
              <a:rPr lang="zh-CN" altLang="zh-CN" sz="2400" b="1" dirty="0">
                <a:solidFill>
                  <a:srgbClr val="00B0F0"/>
                </a:solidFill>
                <a:latin typeface="+mn-ea"/>
                <a:sym typeface="+mn-ea"/>
              </a:rPr>
              <a:t>纲要求</a:t>
            </a:r>
            <a:endParaRPr lang="zh-CN" altLang="zh-CN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184400" y="2019935"/>
            <a:ext cx="91198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（1）了解常用的数据类型；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（2）了解变量的定义和使用方法；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（3）掌握输入、输出语句的使用方法；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（4）掌握算术运算符、关系运算符和成员运算符的使用方法。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三．常量、变量与赋值语句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3660" y="765810"/>
            <a:ext cx="120440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程序中的数据有两种表示方式：常量和变量。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常量。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常量是指在程序运行过程中始终保持不变的数据，如常数、字符串等。根据数据类型划分，常量有多种形式，如整数150，浮点数3.14，字符串"hello"，逻辑型常量True和False等。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是指在程序运行过程中值允许改变的量。Python中，变量不用事先定义，但每个变量在使用前都必须赋值，变量赋值以后该变量才会被创建。变量赋值不需要类型声明，给同一个变量多次赋值，变量的数据类型根据最后一次赋值的数据而定。每个变量包含变量名、变量值、数据类型，变量名必须遵循标识符的命名规则。【小练习】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以下属于字符型常量的是（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.126.5   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126.5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.1265      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.126-5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以下属于浮点型常量的是（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.xyz          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xyz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 18.79         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.1879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以下不能作为变量名的一项是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A. _abc66       B.*abc66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*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C.abc66           D.Abc_66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以下可以作为变量名的一项是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）。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  A.abc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88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B.abc%88              C.88abc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D.for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三．常量、变量与赋值语句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6045" y="782955"/>
            <a:ext cx="1194117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赋值语句。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Python中使用“=”给变量赋值，语句格式：变量名=&lt;表达式&gt;。可以把常数，表达式，函数值等赋给变量。Python中，赋值的方式有以下几种。①单变量赋值。将单个值赋给一个变量，如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x=10;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y="abc"。说明：在同一行可以写多条赋值语句，语句之间的分隔符是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“;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 如，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a=5;b=10;c=a+b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可以写在一行上。②多重赋值。将单个值同时赋给多个变量，如x=y=z=10。③多元赋值。将多个值分别赋给多个变量，如x,y,z=0,1,2。说明：变量数与值的个数必须一致，如x,y,z=0,1和x,y=0,1,2都是错误的。④使用扩展的赋值符号。扩展的赋值符号有：+=，-=，*=，/=，//=，%=,**=等，如x+=3,相当于x=x+3，y*=2，相当于y=y*2，其它类推。例如，令a=10,b=2, 执行a-=b后a等于8。⑤交换变量的值。赋值语句x,y=y,x，相当于交换两个变量的值。例如，令x=10,y=2, 执行x,y=y,x后x变成2，y变成10。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四．输入、输出语句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4765" y="767715"/>
            <a:ext cx="1165479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输入语句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在Python中，使用内置函数input（）接收用户的键盘输入。格式如下：变量名=input（"提示字符"）使用说明：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提示字符必须用英文半角的引号括起来；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一次只能接收一个数据；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无论输入的是任何类型的数据都被当作字符串，若想接收数值，需要把接收到的字符串用函数int()进行类型转换。例1：从键盘输入字符10赋给变量a，语句格式如下：a=input("请输入：")#从键盘输入10，相当于a="10"。例2：从键盘输入整数10赋给变量a，语句格式如下：a=int(input("请输入："))时，从键盘输入10，相当于a=10。例3：从键盘输入浮点数10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赋给变量a，语句格式如下：a=float(input("请输入："))时，从键盘输入10，相当于a=10.0。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输出语句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在Python中，使用内置函数print（）在屏幕上输出数据。格式如下：                              print(内容1，内容2，……) 使用说明：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四．输入、输出语句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005" y="769620"/>
            <a:ext cx="1187704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①输出的内容可以是常量、变量、字符串、函数及表达式计算的值；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②如果是字符串，必须加引号；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③一条print（）语句输出后会自动换行，如果想要在一行输出多个内容，多个输出内容之间用英文半角逗号隔开；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④若输出后不换行，可以在括号中加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’end=""’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000"/>
          </a:p>
        </p:txBody>
      </p:sp>
      <p:sp>
        <p:nvSpPr>
          <p:cNvPr id="103" name="文本框 102"/>
          <p:cNvSpPr txBox="1"/>
          <p:nvPr/>
        </p:nvSpPr>
        <p:spPr>
          <a:xfrm>
            <a:off x="236220" y="2399665"/>
            <a:ext cx="1173924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例1：myname=input("please name: ")  #从键盘上输入"Mery"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print("Hello",myname, "!")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输出的结果是：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Hello Mery!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例2：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a=10;b=20print(a,"+",b,"=",a+b)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输出的结果是：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10+20=30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例3：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a=10;b=20print("a+b=",end="")  #end=""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表示输出后不换行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print(a+b)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输出的结果是：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a+b=30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四．输入、输出语句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33045" y="840740"/>
            <a:ext cx="11535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【补充说明】在输出时若想在字符串中包括一些特殊的字符，如换行符、单引号、反斜线等，就需要使用字符转义符号“\”，常见转义符如表6-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362075" y="2220595"/>
          <a:ext cx="8248650" cy="2165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3860"/>
                <a:gridCol w="2390140"/>
                <a:gridCol w="2391410"/>
                <a:gridCol w="1793240"/>
              </a:tblGrid>
              <a:tr h="4248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转义符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转义符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3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水平制表符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\”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双引号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\n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换行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\'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单引号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\r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回车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\\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反斜线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06290" y="1807845"/>
            <a:ext cx="2583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6-2-4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Python转义符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1120" y="800735"/>
            <a:ext cx="1159764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表达式是指由常量、变量和函数通过运算符号连接起来构成的有意义的式子，如x/(y+1)。运算符即操作符，用于执行某种运算，包括算术运算符、关系运算符、逻辑运算符、成员运算符及身份运算符等。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算术运算符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参与算术运算的对象主要是整数、浮点数、布尔型数据。常见的算术运算符如表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6-2-5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7205" y="2430780"/>
            <a:ext cx="59213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6-2-5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算术运算符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2903855" y="2829560"/>
          <a:ext cx="7283450" cy="2356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865"/>
                <a:gridCol w="717550"/>
                <a:gridCol w="881380"/>
                <a:gridCol w="971550"/>
                <a:gridCol w="972185"/>
                <a:gridCol w="972185"/>
                <a:gridCol w="971550"/>
                <a:gridCol w="972185"/>
              </a:tblGrid>
              <a:tr h="455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运算结果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运算结果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加法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53+21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//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整除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5//4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4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减法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5-2.5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**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幂运算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2**3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乘法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100*1.5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150.0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求余数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17%3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除法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1/4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0.25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12115" y="5351780"/>
            <a:ext cx="11176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各种算术运算符号的优先级是：()&gt;**&gt;*、/、//、%&gt;+、-，同一级运算符号按从左到右顺序计算。【算一算】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(15/2-15//2)*4   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8+17%5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**2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7320" y="859155"/>
            <a:ext cx="117811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【补充说明】Python字符串运算符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字符串常见的运算符号如表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6-2-6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所示，表中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a="Hello" , b="Python"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501775" y="1911985"/>
          <a:ext cx="9728835" cy="316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5410"/>
                <a:gridCol w="4271010"/>
                <a:gridCol w="4082415"/>
              </a:tblGrid>
              <a:tr h="3416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0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字符串连接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a+b 结果为"HelloPython"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5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将字符串重复若干次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a*2结果为"HelloHello"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[]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通过索引号获取字符串中的字符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a[1]的值为"e"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[:]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截取字符串中的一部分，遵循左闭右开原则，如str[0:2]是不包含第3个字符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a[1:4]结果为"ell"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in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成员运算符，如果字符串中包含给定的字符返回True，否则返回False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'He' in a结果为True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not in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成员运算符，如果字符串中不包含给定的字符返回True，否则返回False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'M' not in a 结果为True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406390" y="1565910"/>
            <a:ext cx="24060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000000"/>
                </a:solidFill>
                <a:ea typeface="宋体" panose="02010600030101010101" pitchFamily="2" charset="-122"/>
              </a:rPr>
              <a:t>表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6-2-6  </a:t>
            </a:r>
            <a:r>
              <a:rPr lang="zh-CN" b="0">
                <a:solidFill>
                  <a:srgbClr val="000000"/>
                </a:solidFill>
                <a:ea typeface="宋体" panose="02010600030101010101" pitchFamily="2" charset="-122"/>
              </a:rPr>
              <a:t>字符运算符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1115" y="693420"/>
            <a:ext cx="11998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2．关系运算符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关系运算用于比较两个数的大小，计算的结果用逻辑真或逻辑假表示，逻辑真为True，逻辑假为False。常见的关系运算符如表6-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9160" y="1717675"/>
            <a:ext cx="24333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000000"/>
                </a:solidFill>
                <a:ea typeface="宋体" panose="02010600030101010101" pitchFamily="2" charset="-122"/>
              </a:rPr>
              <a:t>表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6-2-7  </a:t>
            </a:r>
            <a:r>
              <a:rPr lang="zh-CN" b="0">
                <a:solidFill>
                  <a:srgbClr val="000000"/>
                </a:solidFill>
                <a:ea typeface="宋体" panose="02010600030101010101" pitchFamily="2" charset="-122"/>
              </a:rPr>
              <a:t>关系运算符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2533650" y="2085975"/>
          <a:ext cx="6783705" cy="2101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3115"/>
                <a:gridCol w="760730"/>
                <a:gridCol w="1284605"/>
                <a:gridCol w="726440"/>
                <a:gridCol w="726440"/>
                <a:gridCol w="727075"/>
                <a:gridCol w="1089660"/>
                <a:gridCol w="675640"/>
              </a:tblGrid>
              <a:tr h="6026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示例（a=0.87）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示例（a=0.87）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a&lt;1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&gt;=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大于等于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a&gt;=1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False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&lt;=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小于等于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a&lt;=1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==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a==1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False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&gt;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a&gt;1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False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!=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不等于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a!=1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True</a:t>
                      </a:r>
                      <a:endParaRPr 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5260" y="4349750"/>
            <a:ext cx="113271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特别要注意的是，Python 语言使用“=”表示赋值语句，使用“==”表示“等于”。Python 语言支持连续比较，如1≤x≤2可表示为1&lt;=x&lt;=2， 3≥y≥2可表示为3&gt;=y&gt;=2。例如，判断一个数x是否为区间[100，200]中的一个数，其条件可表示为：100&lt;=x&lt;=200。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【算一算】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．7+5&gt;=13-2   2．9/2==9//2   3．21%2!=0   4．5&gt;4&gt;3   5．3&lt;4&lt;4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1440" y="726440"/>
            <a:ext cx="120084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1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逻辑运算符是对逻辑量进行运算，运算的结果是布尔型数据。常见的逻辑运算符如表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6-2-8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所示，表中a=True，b=False。                              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726565" y="2070100"/>
          <a:ext cx="9047480" cy="1744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4885"/>
                <a:gridCol w="960755"/>
                <a:gridCol w="3441700"/>
                <a:gridCol w="3660140"/>
              </a:tblGrid>
              <a:tr h="284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优先级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9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not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逻辑非，将当前逻辑值取反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not a为False，not b为True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and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逻辑与，前后表达式同真时，结果为真，其它情况均为假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 and b为False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or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逻辑或，前后表达式同假时，结果为假，其它情况均为真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 or b结果为 True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78815" y="3896995"/>
            <a:ext cx="1015238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【算一算】已知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x=8,y=9,z=10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1.z&gt;y and x&gt;y   2.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z&gt;y or x&gt;y   3.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x!=y and y&gt;=z   4.not(x&gt;=y)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3015" y="1638300"/>
            <a:ext cx="2354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6-2-8  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逻辑运算符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10" y="806450"/>
            <a:ext cx="10967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．身份运算符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身份运算符用于比较两个对象是否指向同一个存储单元。身份运算符有两个：is和 is not，其作用如表6-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445260" y="2484120"/>
          <a:ext cx="9300845" cy="2060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4910"/>
                <a:gridCol w="4159250"/>
                <a:gridCol w="3956685"/>
              </a:tblGrid>
              <a:tr h="2940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示例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2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is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判断两个标识符是否引用自同一个对象，如果引用的是同一个对象则返回 True，否则返回 False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x=10；y=10x is y 的值为True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2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is not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判断两个标识符是不是引用自不同对象，如果引用的不是同一个对象则返回结果 True，否则返回 False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x=10；y=20x is not y 的值为True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4841240" y="2023110"/>
            <a:ext cx="26422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6-2-9  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身份运算符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597535" y="4658360"/>
            <a:ext cx="10731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【特别说明】 is 与==的区别是：is用于判断两个对象是否引用自同一个变量， == 用于判断引用变量的值是否相等。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一．基本语法知识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8265" y="788035"/>
            <a:ext cx="11779250" cy="5815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每一种程序设计语言都有一套语法规则，程序的编写必须严格遵循相应的语法规则。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语法有很多，如命令、函数中只能使用小写字母；一行一般只能输入一条语句，除了几种特殊情况，如一行可以写多个赋值语句，赋值语句之间用“；”分隔开；命令或函数中用到的标点符号只能是英文字符等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标识符。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标识符是指常量、变量、函数等由用户自定义的对象的名称。Python语言中的标识符命名规则如下。（1）标识符由字母、数字或下划线组成，且数字不能作为首字符，长度任意。（2）标识符区分大小写。（3）Python保留字和内置函数名称不能作为用户自定义标识符。（4）可以使用汉字作为标识符。【问题思考】以下哪些可以作为Python标识符？A.e_f12    B.88abc   C.兴趣    D.xy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+01   E._temp   F.ab@88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2．保留字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保留字即关键字，每一种程序设计语言都有预先定义的具有特别意义的标识符，也就是事先定义好的具有专门用途的符号。Python语言中常见的关键字如表6-2-1所示。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五．运算符号与表达式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91135" y="735330"/>
            <a:ext cx="118090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 5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表达式</a:t>
            </a:r>
            <a:r>
              <a:rPr 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    表达式由常量、变量和函数通过运算符连接起来组成的有意义的式子。例如：将数学表达式</a:t>
            </a:r>
            <a:endParaRPr lang="zh-CN" altLang="en-US" sz="200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2648585" y="1311910"/>
            <a:ext cx="675005" cy="504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3389630" y="1320483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转化为Python表达式是(3*b**2-a)/(2*c)。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20" y="1719580"/>
            <a:ext cx="119697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.运算符的优先级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所谓优先级是指当多个运算符同时出现在一个表达式中时，各个运算符的先后执行顺序。例如对于表达式17-8&lt;5*2，Python会先计算乘法，5*2的结果为10，再计算减法，17-8的结果为9，最后进行关系运算，9&lt;10的结果为True。说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“*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”的优先级高于“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”，而“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”的优先级高于“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常见运算符号的优先级如表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6-2-10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515110" y="3041650"/>
          <a:ext cx="8829040" cy="3012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9690"/>
                <a:gridCol w="3053080"/>
                <a:gridCol w="4446270"/>
              </a:tblGrid>
              <a:tr h="304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优先级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Python运算符号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运算符说明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rowSpan="8"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（）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小括号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**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乘方（幂运算）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+、-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正号、负号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*、/、//、%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乘除运算同级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42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==、!=、&gt;、&gt;=、&lt;、&lt;=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关系运算同级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is、is not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身份运算符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in、not in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成员运算符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42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not、and、or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逻辑运算符的优先级是not&gt;and&gt;or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73744071" name="直接连接符 1073744070"/>
          <p:cNvSpPr/>
          <p:nvPr/>
        </p:nvSpPr>
        <p:spPr>
          <a:xfrm>
            <a:off x="2192655" y="3952875"/>
            <a:ext cx="635" cy="934720"/>
          </a:xfrm>
          <a:prstGeom prst="line">
            <a:avLst/>
          </a:prstGeom>
          <a:ln w="19050" cap="sq" cmpd="sng">
            <a:solidFill>
              <a:srgbClr val="000000"/>
            </a:solidFill>
            <a:prstDash val="sysDot"/>
            <a:headEnd type="arrow" w="med" len="med"/>
            <a:tailEnd type="none" w="med" len="med"/>
          </a:ln>
        </p:spPr>
      </p:sp>
      <p:sp>
        <p:nvSpPr>
          <p:cNvPr id="7" name="文本框 6"/>
          <p:cNvSpPr txBox="1"/>
          <p:nvPr/>
        </p:nvSpPr>
        <p:spPr>
          <a:xfrm>
            <a:off x="314325" y="6298565"/>
            <a:ext cx="100298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【算一算】1．2*4&lt;=3+5 and 3!=2    2．not 2*4==8 or 14&lt;17-3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1615" y="764540"/>
            <a:ext cx="117487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一、单项选择题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1．以下属于正确的Python变量名的是（　 　）。A．for            B．55abc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C．abc$66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D．_abc992．下列选项中，不属于Python语言基本数据类型的是（     ）。A．str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B．int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C．bool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D．char3．下列选项中属于字符串常量的是（     ）。A．6699           B．abc         C．"5599"         D．2021-03-054．下列关于Python语言的叙述中，正确的是（     ）。A．Python中用缩进表示语句结构         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B．Python语句可以从一行的任意一列开始    C．Python程序的每一行只能写一条语句   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D．注释语句用于帮助机器理解语句含义5．以下运算符优先级最高的是（     ）。A．**            B．%             C．*              D．/6．Python中，以下语句不合法的是（     ）。A．a=b=c=1       B．a=(b=c=1)     C．a+=b           D．a,b=b,a7．表达式13%7//2的计算结果是（     ）。A．0             B．1             C．2              D．3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80" y="747395"/>
            <a:ext cx="11859260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8．Python中，以下属于不正确的赋值语句的是（　 　）。A．a=b=10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   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B．2b=5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C．a,b=1,2   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a//=b+1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9．判断一个数是否在一个列表中的运算符号是（　 　）。A．in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B．is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     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C．&amp;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    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D．#10．语句m/=n等价于（　 　）。A．m=m/n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   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B．m=n/m 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C．n=m/n       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D．m/n=m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11．在Python中，已知x=2，y=3，执行语句y+=x*2后，y的值是（ 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A．5  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B．4             C．7                D．10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12．Python中，数据的输出是通过（    ）函数来实现的。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A．int()            B．print()        C．output()        D．write()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13．已知x=2，语句print("x=",3*x)执行的结果是（ 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A．"x=" 3*x         B．x=3*x          C．2=6             D．x=6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14．print(11&gt;13 and 8&lt;4+5)的输出结果为（ 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A．1                B．0              C．True            D．False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15．在列表m中，元素m[1]表示第（    ）个元素。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A．0                B．1              C．2               D．3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16．以下不属于Python标准函数的是（　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A．print()          B．float()        C．fun()           D．int()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0" y="715645"/>
            <a:ext cx="11963400" cy="6258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17．表达式0≤x≤5用Python语句可表示为（　 　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A．x≥0 and x≤1	             B．x≥0 or x≤1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C．x＞＝0 and x＜＝1                 D．x＜＝0 or x＜＝1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18．在Python中，交换两个变量m,n的值，应该使用的语句是（ 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A．m=n;n=m         B．m=n;n=z;z=m           C．z=m;n=m;n=z       D．m,n=n,m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19．下面Python代码运行后，a、b的值分别是（　 　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a=21;b=6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b=int(a/b)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a=a-b*b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print(a,b)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A．16  5           B．12  3                 C．3  18              D．17  4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20．下列程序段运行后，通过键盘分别输入13和5，则程序运行结果是（ 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a=int(input())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b=int(input())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c=a+b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print(a,'+',b,'=',c)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A．18             B．a+b=18                 C．13+5=18             D．a+b=c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115" y="87630"/>
            <a:ext cx="4549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25730" y="824230"/>
            <a:ext cx="85102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二、程序设计题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．输入圆的半径,输出圆的周长与面积（pi=3.14）。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．银行某理财产品，一年定期利率为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.25%，投入10万元，一年后本金总共是多少？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．输入梯形上底、下底的边长及高度，输出梯形的面积。梯形面积公式为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（a+b)×h。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40000"/>
              </a:lnSpc>
            </a:pP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输入两个数，输出这两个数的和与差。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5.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输入两个自然数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m&lt;n&lt;100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），计算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除以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的余数并输出结果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852170" y="3045460"/>
            <a:ext cx="180975" cy="473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93140" y="1335405"/>
          <a:ext cx="8966200" cy="4262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</a:tblGrid>
              <a:tr h="1080135"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45795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</a:tr>
              <a:tr h="64643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45160"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16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17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18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19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2740" y="967105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一、单项选择题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3825" y="5079365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二、程序设计题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85" y="841375"/>
            <a:ext cx="700976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r=float(input("请输入圆的半径："))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c=2*3.14*r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s=3.14*r*r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print("圆的周长是：",c)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print("圆的面积是：",s)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s=10*(1+0.0325)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print("一年后的本金一共是：",s,"万元")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a=float(input("请输入梯形上底的边长："))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b=float(input("请输入梯形下底的边长："))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h=float(input("请输入梯形的高："))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s=1/2*(a+b)*h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print("梯形的面积是：",s)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895" y="845820"/>
            <a:ext cx="112445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a=float(input("请输入一个数："))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b=float(input("请输入另一个数："))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m=a+b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n=a-b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print("这个两个数的和是：",m)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print("这个两个数的差是：",n)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m=float(input("请输入一个自然数："))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n=float(input("请输入另一个自然数："))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t=n%m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print("n除以m的余数是：",t)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一．基本语法知识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595" y="654050"/>
            <a:ext cx="8612505" cy="4536440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560070" y="5367655"/>
            <a:ext cx="104387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注意：Python中所有保留字是区分字母大小写的。例如，if是保留字，但是IF、If、iF都不是保留字。三个以大写字母开头的保留字：True、False、None比较特殊。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一．基本语法知识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8740" y="716915"/>
            <a:ext cx="1160145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注释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注释是用于说明语句的功能、使用方法、注意事项等，是方便用户对程序阅读和理解。程序运行时注释会被机器忽略，而不会被执行。Python注释分单行注释和多行注释，单行注释使用“#”，多行注释使用三个英文半角单引号或三个双引号。（1）单行注释。注释可以放在一条语句的末尾，也可以单独占一行，使用方法如下。方式一：s=1/2*a*h  #s表示三角形的面积，a表示底，h表示高 方式二：#s表示三角形的面积，a表示底，h表示高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s=1/2*a*h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（2）多行注释。多行注释可以单独占一行或多行，使用方法如下。'''s表示三角形的面积a表示底，h表示高'''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二．常用的数据类型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86690" y="739140"/>
            <a:ext cx="11818620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基本数据类型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现实生活中的数据是多种多样的，程序设计语言首先要将纷繁复杂的数据对象抽象为若干种数据类型。数据类型定义了该类型数据的属性和范围等，以及能对它做什么操作或运算。Python提供7种标准数据类型：数字、字符串、布尔、列表、元组、集合和字典，其中前三种属于简单数据类型，后四种属于复合数据类型。字符串、列表、元组属于有序数据类型。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075" y="3014345"/>
            <a:ext cx="8328660" cy="34163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06680" y="737235"/>
            <a:ext cx="11525885" cy="357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sz="105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（1）字符串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字符串就是连续的字符序列，可以是计算机所能表示的一切字符集合。在Python中，字符串属于不可变序列，通常使用英文单引号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“' '”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或英文双引号“" "”括起来，单引号与双引号没有差别。例如，' A'，"B",'AB$# ',"123"都是合法的字符串。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（2）布尔型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布尔型主要用来表示逻辑真或假的值。逻辑真用True表示，逻辑假用False表示。Python中的布尔值可以转化为数值，其中True表示1，而False表示0。Python中的布尔类型的值还可以进行数值运算，如True+1等于2，但不建议对布尔类型的值进行数值运算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二．常用的数据类型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265" y="4314190"/>
            <a:ext cx="117614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列表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列表是由一系列元素组成的有序序列，列表是Python中内置的元素和长度均可变序列类型。列表中的所有元素都放在一对括号“[]”中，两个相邻元素间使用逗号“,”分隔开。列表的元素可以是任何数据类型，并且同一个列表中，元素的类型可以不同。列表是Python中频繁使用的数据类型，有广泛的用途和强大的功能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44145" y="758825"/>
            <a:ext cx="11903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（1）索引号（了解）   列表中的每个元素都有一个编号，也称为索引号或下标。索引号是从0开始递增的，即下标为0表示第1个元素，下标为1表示第2个元素，依此类推，如图6-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215" y="1773555"/>
            <a:ext cx="5819775" cy="876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145" y="2649855"/>
            <a:ext cx="1190434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（2）列表的基本操作①访问列表元素。访问列表元素是通过索引号，比如令obj=[1,2,3,4]，则访问第1个元素可以使用obj[0],访问第2个元素使用obj[1]，以此类推。也可以访问列表中一定范围内的元素。引用的方法是：列表名[起始位：终止位]，但不包括终止位元素（即区间左闭右开），例如令obj=[1,2,3,4,5],则obj[1:3]等于[2,3]。②创建列表。列表名称=[元素1，元素2，…]， 例如：list=['A','B','C'] #创建名称为list的列表，包含3个元素。List=[] #创建一个名称为list的空列表。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③删除列表。使用del命令删除列表或列表元素，格式如下：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del list   #删除名称为list的列表。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del list[0] #删除名称为list的列表中的第1个元素。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二．常用的数据类型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91135" y="732790"/>
            <a:ext cx="1172400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④添加元素。使用方法append（）可以在列表的末尾添加一个元素，格式为：“列表名称.append（数据）”。如往列表list末尾添加元素'D'的语句为：list.append（'D'）#列表内容变为['A','B','C'，'D']（3）列表的计算①列表相加。使用“+”号，将两个列表合并为一个列表。例如，lt1=[1,2],lt2=['A','B']则lt1+lt2结果为[1,2，'A','B']。②列表相乘。使用数字n乘以一个列表会生成一个新列表，新列表的内容为原来列表被重复n次的结果。例如[1,2]*3的结果是[1,2,1,2,1,2]。③列表成员运算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使用成员运算符in判断某个数据是否是列表的成员（即其中的一项）,若是返回逻辑真True，否则返回逻辑假False。例如，2 in [1,2,3]计算结果为True；"ab" in ["abc","abd"]计算结果为False。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使用成员运算符not in判断某个数据是否不包含在列表中,若不包含返回逻辑真True，否则返回逻辑假False。例如，4  not in [1,2,3]计算结果为True；"ab" not in ["ab","cd"]计算结果为False。（3）字符列表字符串也是一种有序序列，可以当作列表处理。字符串中每个元素也隐含索引号，可以通过索引号访问字符串中的元素。例如令str="abcde"，则str[0]等于 'a '；str[1:3]等同于['b ','c ']。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二．常用的数据类型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59055" y="830580"/>
            <a:ext cx="11884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数据类型转换函数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Python提供了几个常用的数据类型转换的标准函数，使用方法如下表6-2-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571625"/>
            <a:ext cx="8025765" cy="3912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115" y="13208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二．常用的数据类型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9705</Words>
  <Application>WPS 演示</Application>
  <PresentationFormat>宽屏</PresentationFormat>
  <Paragraphs>789</Paragraphs>
  <Slides>27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黄老师</cp:lastModifiedBy>
  <cp:revision>416</cp:revision>
  <dcterms:created xsi:type="dcterms:W3CDTF">2017-08-03T09:01:00Z</dcterms:created>
  <dcterms:modified xsi:type="dcterms:W3CDTF">2021-08-20T09:30:37Z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