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3"/>
    <p:sldId id="319" r:id="rId4"/>
    <p:sldId id="320" r:id="rId5"/>
    <p:sldId id="321" r:id="rId6"/>
    <p:sldId id="322" r:id="rId7"/>
    <p:sldId id="323" r:id="rId8"/>
    <p:sldId id="324" r:id="rId9"/>
    <p:sldId id="325" r:id="rId10"/>
    <p:sldId id="326" r:id="rId11"/>
    <p:sldId id="327" r:id="rId12"/>
    <p:sldId id="328" r:id="rId13"/>
    <p:sldId id="329" r:id="rId14"/>
    <p:sldId id="330" r:id="rId15"/>
    <p:sldId id="331" r:id="rId16"/>
    <p:sldId id="332" r:id="rId17"/>
    <p:sldId id="333" r:id="rId18"/>
    <p:sldId id="334" r:id="rId19"/>
    <p:sldId id="335" r:id="rId20"/>
    <p:sldId id="336" r:id="rId21"/>
    <p:sldId id="338" r:id="rId22"/>
    <p:sldId id="337" r:id="rId23"/>
    <p:sldId id="339" r:id="rId24"/>
    <p:sldId id="257" r:id="rId25"/>
    <p:sldId id="340" r:id="rId26"/>
    <p:sldId id="341" r:id="rId27"/>
    <p:sldId id="343" r:id="rId28"/>
    <p:sldId id="344" r:id="rId29"/>
    <p:sldId id="345" r:id="rId30"/>
    <p:sldId id="346" r:id="rId31"/>
    <p:sldId id="347" r:id="rId32"/>
    <p:sldId id="348" r:id="rId33"/>
    <p:sldId id="349" r:id="rId34"/>
    <p:sldId id="276" r:id="rId35"/>
    <p:sldId id="351" r:id="rId36"/>
    <p:sldId id="352" r:id="rId37"/>
    <p:sldId id="353" r:id="rId38"/>
    <p:sldId id="354" r:id="rId39"/>
    <p:sldId id="287"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87438B7-34E5-4FE4-BDF0-7E0E2E82AB2F}">
          <p14:sldIdLst>
            <p14:sldId id="256"/>
            <p14:sldId id="319"/>
            <p14:sldId id="322"/>
            <p14:sldId id="323"/>
            <p14:sldId id="324"/>
            <p14:sldId id="325"/>
            <p14:sldId id="326"/>
            <p14:sldId id="327"/>
            <p14:sldId id="328"/>
            <p14:sldId id="329"/>
            <p14:sldId id="330"/>
            <p14:sldId id="331"/>
            <p14:sldId id="332"/>
            <p14:sldId id="334"/>
            <p14:sldId id="335"/>
            <p14:sldId id="336"/>
            <p14:sldId id="337"/>
            <p14:sldId id="339"/>
            <p14:sldId id="257"/>
            <p14:sldId id="340"/>
            <p14:sldId id="341"/>
            <p14:sldId id="343"/>
            <p14:sldId id="344"/>
            <p14:sldId id="345"/>
            <p14:sldId id="346"/>
            <p14:sldId id="347"/>
            <p14:sldId id="348"/>
            <p14:sldId id="349"/>
            <p14:sldId id="276"/>
            <p14:sldId id="351"/>
            <p14:sldId id="352"/>
            <p14:sldId id="353"/>
            <p14:sldId id="354"/>
            <p14:sldId id="287"/>
            <p14:sldId id="320"/>
            <p14:sldId id="321"/>
            <p14:sldId id="333"/>
            <p14:sldId id="33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p:scale>
          <a:sx n="100" d="100"/>
          <a:sy n="100" d="100"/>
        </p:scale>
        <p:origin x="-1944" y="-192"/>
      </p:cViewPr>
      <p:guideLst>
        <p:guide orient="horz" pos="2160"/>
        <p:guide pos="28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275965" y="76835"/>
            <a:ext cx="3837940" cy="521970"/>
          </a:xfrm>
          <a:prstGeom prst="rect">
            <a:avLst/>
          </a:prstGeom>
          <a:noFill/>
        </p:spPr>
        <p:txBody>
          <a:bodyPr wrap="square" rtlCol="0">
            <a:spAutoFit/>
          </a:bodyPr>
          <a:lstStyle/>
          <a:p>
            <a:r>
              <a:rPr lang="zh-CN" altLang="zh-CN" sz="2800" b="1" dirty="0" smtClean="0">
                <a:solidFill>
                  <a:srgbClr val="FFFF00"/>
                </a:solidFill>
                <a:latin typeface="黑体" panose="02010609060101010101" charset="-122"/>
                <a:ea typeface="黑体" panose="02010609060101010101" charset="-122"/>
              </a:rPr>
              <a:t>专题</a:t>
            </a:r>
            <a:r>
              <a:rPr lang="zh-CN" altLang="en-US" sz="2800" b="1" dirty="0" smtClean="0">
                <a:solidFill>
                  <a:srgbClr val="FFFF00"/>
                </a:solidFill>
                <a:latin typeface="黑体" panose="02010609060101010101" charset="-122"/>
                <a:ea typeface="黑体" panose="02010609060101010101" charset="-122"/>
              </a:rPr>
              <a:t>二　</a:t>
            </a:r>
            <a:r>
              <a:rPr lang="zh-CN" sz="2800" b="1" dirty="0" smtClean="0">
                <a:solidFill>
                  <a:srgbClr val="FFFF00"/>
                </a:solidFill>
                <a:latin typeface="黑体" panose="02010609060101010101" charset="-122"/>
                <a:ea typeface="黑体" panose="02010609060101010101" charset="-122"/>
              </a:rPr>
              <a:t>配置网络</a:t>
            </a:r>
            <a:endParaRPr lang="zh-CN" sz="2800" dirty="0">
              <a:solidFill>
                <a:srgbClr val="FFFF00"/>
              </a:solidFill>
              <a:latin typeface="黑体" panose="02010609060101010101" charset="-122"/>
              <a:ea typeface="黑体" panose="02010609060101010101" charset="-122"/>
            </a:endParaRPr>
          </a:p>
        </p:txBody>
      </p:sp>
      <p:sp>
        <p:nvSpPr>
          <p:cNvPr id="4" name="矩形 3"/>
          <p:cNvSpPr/>
          <p:nvPr/>
        </p:nvSpPr>
        <p:spPr>
          <a:xfrm>
            <a:off x="427668" y="1536353"/>
            <a:ext cx="8568952" cy="3129280"/>
          </a:xfrm>
          <a:prstGeom prst="rect">
            <a:avLst/>
          </a:prstGeom>
        </p:spPr>
        <p:txBody>
          <a:bodyPr wrap="square">
            <a:spAutoFit/>
          </a:bodyPr>
          <a:lstStyle/>
          <a:p>
            <a:pPr>
              <a:lnSpc>
                <a:spcPct val="130000"/>
              </a:lnSpc>
            </a:pPr>
            <a:r>
              <a:rPr lang="en-US" altLang="zh-CN" sz="2400" dirty="0">
                <a:latin typeface="+mn-ea"/>
              </a:rPr>
              <a:t>     </a:t>
            </a:r>
            <a:r>
              <a:rPr lang="zh-CN" altLang="en-US" sz="3200" dirty="0">
                <a:solidFill>
                  <a:srgbClr val="00B0F0"/>
                </a:solidFill>
                <a:latin typeface="隶书" panose="02010509060101010101" charset="-122"/>
                <a:ea typeface="隶书" panose="02010509060101010101" charset="-122"/>
              </a:rPr>
              <a:t>考纲要求</a:t>
            </a:r>
            <a:endParaRPr lang="zh-CN" altLang="zh-CN" sz="2800" b="1" dirty="0">
              <a:solidFill>
                <a:srgbClr val="00B0F0"/>
              </a:solidFill>
              <a:latin typeface="+mn-ea"/>
            </a:endParaRPr>
          </a:p>
          <a:p>
            <a:pPr>
              <a:lnSpc>
                <a:spcPct val="130000"/>
              </a:lnSpc>
            </a:pPr>
            <a:r>
              <a:rPr lang="zh-CN" altLang="zh-CN" sz="2400" dirty="0">
                <a:solidFill>
                  <a:schemeClr val="tx1">
                    <a:lumMod val="95000"/>
                    <a:lumOff val="5000"/>
                  </a:schemeClr>
                </a:solidFill>
                <a:latin typeface="+mn-ea"/>
              </a:rPr>
              <a:t>（</a:t>
            </a:r>
            <a:r>
              <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1）了解常见网络设备(服务器、调制解调器、交换机和路由器)的类型和功能；</a:t>
            </a:r>
            <a:endPar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（2）了解TCP/IP协议在网络中的作用；</a:t>
            </a:r>
            <a:endPar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（3）了解IP地址和域名的概念；</a:t>
            </a:r>
            <a:endPar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（4）了解DNS、WWW、E-mail、FTP等互联网服务的工作机制。</a:t>
            </a:r>
            <a:endParaRPr lang="zh-CN" altLang="zh-CN" sz="24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9" name="black-hand-pointing-to-right_44836"/>
          <p:cNvSpPr>
            <a:spLocks noChangeAspect="1"/>
          </p:cNvSpPr>
          <p:nvPr/>
        </p:nvSpPr>
        <p:spPr bwMode="auto">
          <a:xfrm>
            <a:off x="559144" y="1646709"/>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420370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三．</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地址和域名的概念</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09" name="文本框 108"/>
          <p:cNvSpPr txBox="1"/>
          <p:nvPr/>
        </p:nvSpPr>
        <p:spPr>
          <a:xfrm>
            <a:off x="191770" y="1117600"/>
            <a:ext cx="8777605" cy="1938020"/>
          </a:xfrm>
          <a:prstGeom prst="rect">
            <a:avLst/>
          </a:prstGeom>
          <a:noFill/>
          <a:ln w="9525">
            <a:noFill/>
          </a:ln>
        </p:spPr>
        <p:txBody>
          <a:bodyPr wrap="square">
            <a:spAutoFit/>
          </a:bodyPr>
          <a:p>
            <a:pPr indent="2667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为了识别联入网络的每台计算机，需要建立一种普遍接受的地址标识方法。这就如同通过邮局寄信,信封上必须有收件人的地址，包括国家、城市、街道、门牌号、邮政编码等信息。Internet提供两种方法来标识网络上的计算机，分别是IP地址和域名。</a:t>
            </a:r>
            <a:r>
              <a:rPr lang="zh-CN" sz="2000" b="1">
                <a:latin typeface="宋体" panose="02010600030101010101" pitchFamily="2" charset="-122"/>
                <a:ea typeface="宋体" panose="02010600030101010101" pitchFamily="2" charset="-122"/>
                <a:cs typeface="宋体" panose="02010600030101010101" pitchFamily="2" charset="-122"/>
              </a:rPr>
              <a:t>1．IP地址（1）IP地址标识</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10" name="文本框 109"/>
          <p:cNvSpPr txBox="1"/>
          <p:nvPr/>
        </p:nvSpPr>
        <p:spPr>
          <a:xfrm>
            <a:off x="154305" y="2910840"/>
            <a:ext cx="8835390" cy="1630045"/>
          </a:xfrm>
          <a:prstGeom prst="rect">
            <a:avLst/>
          </a:prstGeom>
          <a:noFill/>
          <a:ln w="9525">
            <a:noFill/>
          </a:ln>
        </p:spPr>
        <p:txBody>
          <a:bodyPr wrap="square">
            <a:spAutoFit/>
          </a:bodyPr>
          <a:p>
            <a:pPr indent="2667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因特网是由不同物理网络互连而成，不同网络之间要实现计算机的相互通信，必须有相应的地址标识，这个地址标识被称为IP地址。互联网中的每台计算机（包括路由器）都有一个全球唯一的IP地址，用于标识该主机所在的网络及其在网络中的位置编号。一台主机的IP地址由网络地址（又叫网络号）和主机地址（又叫主机号）两部分组成，如图</a:t>
            </a:r>
            <a:r>
              <a:rPr lang="en-US" sz="2000" b="0">
                <a:latin typeface="宋体" panose="02010600030101010101" pitchFamily="2" charset="-122"/>
                <a:ea typeface="宋体" panose="02010600030101010101" pitchFamily="2" charset="-122"/>
                <a:cs typeface="宋体" panose="02010600030101010101" pitchFamily="2" charset="-122"/>
              </a:rPr>
              <a:t>2-2-9</a:t>
            </a:r>
            <a:r>
              <a:rPr lang="zh-CN"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2638425" y="4608830"/>
            <a:ext cx="3543935" cy="1757680"/>
            <a:chOff x="0" y="0"/>
            <a:chExt cx="2725387" cy="1330753"/>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725387" cy="1086592"/>
            </a:xfrm>
            <a:prstGeom prst="rect">
              <a:avLst/>
            </a:prstGeom>
          </p:spPr>
        </p:pic>
        <p:sp>
          <p:nvSpPr>
            <p:cNvPr id="8" name="文本框 2"/>
            <p:cNvSpPr txBox="1">
              <a:spLocks noChangeArrowheads="1"/>
            </p:cNvSpPr>
            <p:nvPr/>
          </p:nvSpPr>
          <p:spPr bwMode="auto">
            <a:xfrm>
              <a:off x="710525" y="1086525"/>
              <a:ext cx="1772161" cy="2442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p>
              <a:pPr marL="630555" algn="just">
                <a:lnSpc>
                  <a:spcPct val="150000"/>
                </a:lnSpc>
                <a:spcBef>
                  <a:spcPts val="1400"/>
                </a:spcBef>
                <a:spcAft>
                  <a:spcPts val="0"/>
                </a:spcAft>
              </a:pPr>
              <a:r>
                <a:rPr lang="en-US" sz="1400">
                  <a:latin typeface="宋体" panose="02010600030101010101" pitchFamily="2" charset="-122"/>
                  <a:ea typeface="宋体" panose="02010600030101010101" pitchFamily="2" charset="-122"/>
                  <a:cs typeface="宋体" panose="02010600030101010101" pitchFamily="2" charset="-122"/>
                  <a:sym typeface="+mn-ea"/>
                </a:rPr>
                <a:t>2-2-9  </a:t>
              </a:r>
              <a:r>
                <a:rPr lang="en-US" sz="1400" b="0" kern="100">
                  <a:effectLst/>
                  <a:latin typeface="Calibri" panose="020F0502020204030204"/>
                  <a:cs typeface="Times New Roman" panose="02020603050405020304"/>
                </a:rPr>
                <a:t> IP</a:t>
              </a:r>
              <a:r>
                <a:rPr lang="zh-CN" sz="1400" b="0" kern="100">
                  <a:effectLst/>
                  <a:latin typeface="Calibri" panose="020F0502020204030204"/>
                  <a:ea typeface="宋体" panose="02010600030101010101" pitchFamily="2" charset="-122"/>
                  <a:cs typeface="Times New Roman" panose="02020603050405020304"/>
                </a:rPr>
                <a:t>地址标识</a:t>
              </a:r>
              <a:endParaRPr lang="zh-CN" sz="1400" b="1" kern="100">
                <a:effectLst/>
                <a:latin typeface="Calibri" panose="020F0502020204030204"/>
                <a:cs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420370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三．</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地址和域名的概念</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0" name="文本框 109"/>
          <p:cNvSpPr txBox="1"/>
          <p:nvPr/>
        </p:nvSpPr>
        <p:spPr>
          <a:xfrm>
            <a:off x="268605" y="1046480"/>
            <a:ext cx="8717280" cy="3476625"/>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（2）IP地址表示</a:t>
            </a:r>
            <a:r>
              <a:rPr lang="zh-CN" sz="2000" b="0">
                <a:latin typeface="宋体" panose="02010600030101010101" pitchFamily="2" charset="-122"/>
                <a:ea typeface="宋体" panose="02010600030101010101" pitchFamily="2" charset="-122"/>
                <a:cs typeface="宋体" panose="02010600030101010101" pitchFamily="2" charset="-122"/>
              </a:rPr>
              <a:t>    IP地址是互联网中宝贵资源，是网络中计算机的身份标识。IP地址在计算机中用二进制数表示，长度有32位、64位与128位之分，目前使用的</a:t>
            </a:r>
            <a:r>
              <a:rPr lang="en-US" sz="2000" b="0">
                <a:latin typeface="宋体" panose="02010600030101010101" pitchFamily="2" charset="-122"/>
                <a:ea typeface="宋体" panose="02010600030101010101" pitchFamily="2" charset="-122"/>
                <a:cs typeface="宋体" panose="02010600030101010101" pitchFamily="2" charset="-122"/>
              </a:rPr>
              <a:t>IPV4</a:t>
            </a:r>
            <a:r>
              <a:rPr lang="zh-CN" sz="2000" b="0">
                <a:latin typeface="宋体" panose="02010600030101010101" pitchFamily="2" charset="-122"/>
                <a:ea typeface="宋体" panose="02010600030101010101" pitchFamily="2" charset="-122"/>
                <a:cs typeface="宋体" panose="02010600030101010101" pitchFamily="2" charset="-122"/>
              </a:rPr>
              <a:t>主要采用32位,划分为4段，每段8位，每段对应的十进制数范围为0～255。如某学校的外网IP地址用二进制格式表示为：</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11001010·01110010·10110100·00010100 ，由于二进制数不好记忆，在实际书写时可用点分十进制数表示，如202.114.180.20。IPV4是32位，IPV6是128位。  </a:t>
            </a:r>
            <a:r>
              <a:rPr lang="zh-CN" sz="2000" b="1">
                <a:latin typeface="宋体" panose="02010600030101010101" pitchFamily="2" charset="-122"/>
                <a:ea typeface="宋体" panose="02010600030101010101" pitchFamily="2" charset="-122"/>
                <a:cs typeface="宋体" panose="02010600030101010101" pitchFamily="2" charset="-122"/>
              </a:rPr>
              <a:t>（3）IP地址分类</a:t>
            </a:r>
            <a:r>
              <a:rPr lang="zh-CN" sz="2000" b="0">
                <a:latin typeface="宋体" panose="02010600030101010101" pitchFamily="2" charset="-122"/>
                <a:ea typeface="宋体" panose="02010600030101010101" pitchFamily="2" charset="-122"/>
                <a:cs typeface="宋体" panose="02010600030101010101" pitchFamily="2" charset="-122"/>
              </a:rPr>
              <a:t>   由于网络中IP地址很多，所以又将它们按照第一段的取值范围划分为5类：0～126为A类；128～191为B类；192～223为C类；D类和E类留作特殊用途。</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268605" y="4625340"/>
            <a:ext cx="8377555" cy="1647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420370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三．</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地址和域名的概念</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0" name="文本框 109"/>
          <p:cNvSpPr txBox="1"/>
          <p:nvPr/>
        </p:nvSpPr>
        <p:spPr>
          <a:xfrm>
            <a:off x="-4445" y="1181735"/>
            <a:ext cx="9023985" cy="2091690"/>
          </a:xfrm>
          <a:prstGeom prst="rect">
            <a:avLst/>
          </a:prstGeom>
          <a:noFill/>
          <a:ln w="9525">
            <a:noFill/>
          </a:ln>
        </p:spPr>
        <p:txBody>
          <a:bodyPr wrap="square">
            <a:spAutoFit/>
          </a:bodyPr>
          <a:p>
            <a:pPr indent="0">
              <a:lnSpc>
                <a:spcPct val="130000"/>
              </a:lnSpc>
            </a:pPr>
            <a:r>
              <a:rPr lang="zh-CN" sz="2000" b="1">
                <a:latin typeface="宋体" panose="02010600030101010101" pitchFamily="2" charset="-122"/>
                <a:ea typeface="宋体" panose="02010600030101010101" pitchFamily="2" charset="-122"/>
                <a:cs typeface="宋体" panose="02010600030101010101" pitchFamily="2" charset="-122"/>
              </a:rPr>
              <a:t>（4）IP地址分配</a:t>
            </a:r>
            <a:r>
              <a:rPr lang="zh-CN" sz="2000" b="0">
                <a:latin typeface="宋体" panose="02010600030101010101" pitchFamily="2" charset="-122"/>
                <a:ea typeface="宋体" panose="02010600030101010101" pitchFamily="2" charset="-122"/>
                <a:cs typeface="宋体" panose="02010600030101010101" pitchFamily="2" charset="-122"/>
              </a:rPr>
              <a:t>   IP地址的分配分为两种：静态分配法与动态分配法。静态分配法是给每台计算机分配一个固定IP地址，通常用于局域网，静态分配法在电脑不上网时也占用IP，比较浪费IP地址；动态分配法是给计算机分配临时IP地址，断网后地址被撤回，如拨号上网、宽带都采用临时IP地址，其优点是节约IP地址。</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00660" y="3273425"/>
            <a:ext cx="8742680" cy="2091690"/>
          </a:xfrm>
          <a:prstGeom prst="rect">
            <a:avLst/>
          </a:prstGeom>
          <a:noFill/>
          <a:ln w="9525">
            <a:noFill/>
          </a:ln>
        </p:spPr>
        <p:txBody>
          <a:bodyPr wrap="square">
            <a:spAutoFit/>
          </a:bodyPr>
          <a:p>
            <a:pPr indent="0">
              <a:lnSpc>
                <a:spcPct val="130000"/>
              </a:lnSpc>
            </a:pPr>
            <a:r>
              <a:rPr lang="zh-CN" sz="2000" b="0">
                <a:latin typeface="宋体" panose="02010600030101010101" pitchFamily="2" charset="-122"/>
                <a:ea typeface="宋体" panose="02010600030101010101" pitchFamily="2" charset="-122"/>
                <a:cs typeface="宋体" panose="02010600030101010101" pitchFamily="2" charset="-122"/>
              </a:rPr>
              <a:t>【小练习】请同学们查看本机IP或家里电脑的IP，试着判断它属于哪类地址，查看子网掩码、</a:t>
            </a:r>
            <a:r>
              <a:rPr lang="en-US" altLang="zh-CN" sz="2000" b="0">
                <a:latin typeface="宋体" panose="02010600030101010101" pitchFamily="2" charset="-122"/>
                <a:ea typeface="宋体" panose="02010600030101010101" pitchFamily="2" charset="-122"/>
                <a:cs typeface="宋体" panose="02010600030101010101" pitchFamily="2" charset="-122"/>
              </a:rPr>
              <a:t>DNS</a:t>
            </a:r>
            <a:r>
              <a:rPr lang="zh-CN" altLang="en-US" sz="2000" b="0">
                <a:latin typeface="宋体" panose="02010600030101010101" pitchFamily="2" charset="-122"/>
                <a:ea typeface="宋体" panose="02010600030101010101" pitchFamily="2" charset="-122"/>
                <a:cs typeface="宋体" panose="02010600030101010101" pitchFamily="2" charset="-122"/>
              </a:rPr>
              <a:t>、网关地址分别是多少</a:t>
            </a:r>
            <a:r>
              <a:rPr lang="zh-CN" sz="2000" b="0">
                <a:latin typeface="宋体" panose="02010600030101010101" pitchFamily="2" charset="-122"/>
                <a:ea typeface="宋体" panose="02010600030101010101" pitchFamily="2" charset="-122"/>
                <a:cs typeface="宋体" panose="02010600030101010101" pitchFamily="2" charset="-122"/>
              </a:rPr>
              <a:t>。（操作方法：右击桌面上“网络”图标→单击“属性”→选择“本地连接”→单击“属性”→双击“Internet协议版本 4 （TCP/IPV4）”即可查看）。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420370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三．</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地址和域名的概念</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4" name="文本框 3"/>
          <p:cNvSpPr txBox="1"/>
          <p:nvPr/>
        </p:nvSpPr>
        <p:spPr>
          <a:xfrm>
            <a:off x="328295" y="1097915"/>
            <a:ext cx="8665845" cy="4707890"/>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2．域名系统</a:t>
            </a:r>
            <a:r>
              <a:rPr lang="zh-CN" sz="2000" b="0">
                <a:latin typeface="宋体" panose="02010600030101010101" pitchFamily="2" charset="-122"/>
                <a:ea typeface="宋体" panose="02010600030101010101" pitchFamily="2" charset="-122"/>
                <a:cs typeface="宋体" panose="02010600030101010101" pitchFamily="2" charset="-122"/>
              </a:rPr>
              <a:t>   由于IP地址是用数字表示的，不容易被记住和使用。因此，人们用有意义和容易识记的字符，如服务名、机构名称、单位名称的拼音简写等代替IP中的数字，这样IP地址就变成了域名,如北京大学的IP地址是106.120.125.30,其对应的域名是www.pku.edu.cn。IP地址与域名两者有对应关系，一个IP可以对应多个域名，一个域名只能对应一个IP。当我们要访问某一台主机时，可使用IP或域名。域名也可以说是一台主机或一个网络系统在因特网上的名字。（1）域名结构    域名采用点分制的层次结构：主机名.机构名.网络名.顶级域名（最高层域名）。例如，福建省政务网站域名</a:t>
            </a:r>
            <a:r>
              <a:rPr lang="zh-CN" sz="2000" b="0">
                <a:latin typeface="宋体" panose="02010600030101010101" pitchFamily="2" charset="-122"/>
                <a:ea typeface="宋体" panose="02010600030101010101" pitchFamily="2" charset="-122"/>
                <a:cs typeface="宋体" panose="02010600030101010101" pitchFamily="2" charset="-122"/>
              </a:rPr>
              <a:t>是www.fujian.gov.cn，</a:t>
            </a:r>
            <a:r>
              <a:rPr lang="zh-CN" sz="2000" b="0">
                <a:latin typeface="宋体" panose="02010600030101010101" pitchFamily="2" charset="-122"/>
                <a:ea typeface="宋体" panose="02010600030101010101" pitchFamily="2" charset="-122"/>
                <a:cs typeface="宋体" panose="02010600030101010101" pitchFamily="2" charset="-122"/>
              </a:rPr>
              <a:t>其中主机名为</a:t>
            </a:r>
            <a:r>
              <a:rPr lang="en-US" sz="2000" b="0">
                <a:latin typeface="宋体" panose="02010600030101010101" pitchFamily="2" charset="-122"/>
                <a:ea typeface="宋体" panose="02010600030101010101" pitchFamily="2" charset="-122"/>
                <a:cs typeface="宋体" panose="02010600030101010101" pitchFamily="2" charset="-122"/>
              </a:rPr>
              <a:t>www</a:t>
            </a:r>
            <a:r>
              <a:rPr lang="zh-CN" sz="2000" b="0">
                <a:latin typeface="宋体" panose="02010600030101010101" pitchFamily="2" charset="-122"/>
                <a:ea typeface="宋体" panose="02010600030101010101" pitchFamily="2" charset="-122"/>
                <a:cs typeface="宋体" panose="02010600030101010101" pitchFamily="2" charset="-122"/>
              </a:rPr>
              <a:t>，机构名为</a:t>
            </a:r>
            <a:r>
              <a:rPr lang="en-US" sz="2000" b="0">
                <a:latin typeface="宋体" panose="02010600030101010101" pitchFamily="2" charset="-122"/>
                <a:ea typeface="宋体" panose="02010600030101010101" pitchFamily="2" charset="-122"/>
                <a:cs typeface="宋体" panose="02010600030101010101" pitchFamily="2" charset="-122"/>
              </a:rPr>
              <a:t>fujian</a:t>
            </a:r>
            <a:r>
              <a:rPr lang="zh-CN" sz="2000" b="0">
                <a:latin typeface="宋体" panose="02010600030101010101" pitchFamily="2" charset="-122"/>
                <a:ea typeface="宋体" panose="02010600030101010101" pitchFamily="2" charset="-122"/>
                <a:cs typeface="宋体" panose="02010600030101010101" pitchFamily="2" charset="-122"/>
              </a:rPr>
              <a:t>，网络名为</a:t>
            </a:r>
            <a:r>
              <a:rPr lang="en-US" sz="2000" b="0">
                <a:latin typeface="宋体" panose="02010600030101010101" pitchFamily="2" charset="-122"/>
                <a:ea typeface="宋体" panose="02010600030101010101" pitchFamily="2" charset="-122"/>
                <a:cs typeface="宋体" panose="02010600030101010101" pitchFamily="2" charset="-122"/>
              </a:rPr>
              <a:t>gov</a:t>
            </a:r>
            <a:r>
              <a:rPr lang="zh-CN" sz="2000" b="0">
                <a:latin typeface="宋体" panose="02010600030101010101" pitchFamily="2" charset="-122"/>
                <a:ea typeface="宋体" panose="02010600030101010101" pitchFamily="2" charset="-122"/>
                <a:cs typeface="宋体" panose="02010600030101010101" pitchFamily="2" charset="-122"/>
              </a:rPr>
              <a:t>，顶级域名为cn。通常把网络名部分称为二级域名，机构名部分称为三级域名，顶级域名往往表示主机所属的行业类别或国家、地区代码，如cn代表中国，hk代表香港等。域名结构如图</a:t>
            </a:r>
            <a:r>
              <a:rPr lang="en-US" sz="2000" b="0">
                <a:latin typeface="宋体" panose="02010600030101010101" pitchFamily="2" charset="-122"/>
                <a:ea typeface="宋体" panose="02010600030101010101" pitchFamily="2" charset="-122"/>
                <a:cs typeface="宋体" panose="02010600030101010101" pitchFamily="2" charset="-122"/>
              </a:rPr>
              <a:t>2-2-10</a:t>
            </a:r>
            <a:r>
              <a:rPr lang="zh-CN"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420370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三．</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地址和域名的概念</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grpSp>
        <p:nvGrpSpPr>
          <p:cNvPr id="1073743896" name="组合 29"/>
          <p:cNvGrpSpPr/>
          <p:nvPr/>
        </p:nvGrpSpPr>
        <p:grpSpPr>
          <a:xfrm>
            <a:off x="1468755" y="1118870"/>
            <a:ext cx="5330825" cy="2921000"/>
            <a:chOff x="0" y="0"/>
            <a:chExt cx="4315968" cy="2437110"/>
          </a:xfrm>
        </p:grpSpPr>
        <p:sp>
          <p:nvSpPr>
            <p:cNvPr id="1073743897" name="文本框 26"/>
            <p:cNvSpPr txBox="1"/>
            <p:nvPr/>
          </p:nvSpPr>
          <p:spPr>
            <a:xfrm>
              <a:off x="1400399" y="2236247"/>
              <a:ext cx="1773728" cy="200863"/>
            </a:xfrm>
            <a:prstGeom prst="rect">
              <a:avLst/>
            </a:prstGeom>
            <a:solidFill>
              <a:srgbClr val="FFFFFF"/>
            </a:solidFill>
            <a:ln w="6350">
              <a:noFill/>
            </a:ln>
          </p:spPr>
          <p:txBody>
            <a:bodyPr wrap="square" lIns="0" tIns="0" rIns="0" bIns="0"/>
            <a:p>
              <a:r>
                <a:rPr lang="zh-CN" altLang="en-US"/>
                <a:t>图2-2-10 域名结构图</a:t>
              </a:r>
              <a:endParaRPr lang="zh-CN" altLang="en-US"/>
            </a:p>
            <a:p>
              <a:endParaRPr lang="zh-CN" altLang="en-US"/>
            </a:p>
          </p:txBody>
        </p:sp>
        <p:pic>
          <p:nvPicPr>
            <p:cNvPr id="1073743898" name="图片 125"/>
            <p:cNvPicPr>
              <a:picLocks noChangeAspect="1"/>
            </p:cNvPicPr>
            <p:nvPr/>
          </p:nvPicPr>
          <p:blipFill>
            <a:blip r:embed="rId2"/>
            <a:srcRect b="10135"/>
            <a:stretch>
              <a:fillRect/>
            </a:stretch>
          </p:blipFill>
          <p:spPr>
            <a:xfrm>
              <a:off x="0" y="0"/>
              <a:ext cx="4315968" cy="2200656"/>
            </a:xfrm>
            <a:prstGeom prst="rect">
              <a:avLst/>
            </a:prstGeom>
            <a:noFill/>
            <a:ln w="9525">
              <a:noFill/>
            </a:ln>
          </p:spPr>
        </p:pic>
      </p:grpSp>
      <p:sp>
        <p:nvSpPr>
          <p:cNvPr id="110" name="文本框 109"/>
          <p:cNvSpPr txBox="1"/>
          <p:nvPr/>
        </p:nvSpPr>
        <p:spPr>
          <a:xfrm>
            <a:off x="400685" y="4154805"/>
            <a:ext cx="8342630" cy="1322070"/>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（2）通用顶级域名</a:t>
            </a:r>
            <a:r>
              <a:rPr lang="zh-CN" sz="2000" b="0">
                <a:latin typeface="宋体" panose="02010600030101010101" pitchFamily="2" charset="-122"/>
                <a:ea typeface="宋体" panose="02010600030101010101" pitchFamily="2" charset="-122"/>
                <a:cs typeface="宋体" panose="02010600030101010101" pitchFamily="2" charset="-122"/>
              </a:rPr>
              <a:t>    顶级域名有两种：通用顶级域名和地理域名。通用顶级域名通常使用一些特定的字符表示机构类型、行业类别等，如表</a:t>
            </a:r>
            <a:r>
              <a:rPr lang="en-US" sz="2000" b="0">
                <a:latin typeface="宋体" panose="02010600030101010101" pitchFamily="2" charset="-122"/>
                <a:ea typeface="宋体" panose="02010600030101010101" pitchFamily="2" charset="-122"/>
                <a:cs typeface="宋体" panose="02010600030101010101" pitchFamily="2" charset="-122"/>
              </a:rPr>
              <a:t>2-2-</a:t>
            </a:r>
            <a:r>
              <a:rPr lang="zh-CN" sz="2000" b="0">
                <a:latin typeface="宋体" panose="02010600030101010101" pitchFamily="2" charset="-122"/>
                <a:ea typeface="宋体" panose="02010600030101010101" pitchFamily="2" charset="-122"/>
                <a:cs typeface="宋体" panose="02010600030101010101" pitchFamily="2" charset="-122"/>
              </a:rPr>
              <a:t>2所示。</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41020" y="5189855"/>
            <a:ext cx="8401685" cy="1014730"/>
          </a:xfrm>
          <a:prstGeom prst="rect">
            <a:avLst/>
          </a:prstGeom>
          <a:noFill/>
          <a:ln w="9525">
            <a:noFill/>
          </a:ln>
        </p:spPr>
        <p:txBody>
          <a:bodyPr wrap="square">
            <a:spAutoFit/>
          </a:bodyPr>
          <a:p>
            <a:pPr indent="0"/>
            <a:r>
              <a:rPr lang="en-US" altLang="zh-CN" sz="2000" b="0">
                <a:ea typeface="宋体" panose="02010600030101010101" pitchFamily="2" charset="-122"/>
              </a:rPr>
              <a:t>     </a:t>
            </a: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例如</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www.fujian.gov.cn属于政府类的网站；域名</a:t>
            </a:r>
            <a:r>
              <a:rPr lang="en-US" sz="2000" b="0">
                <a:latin typeface="宋体" panose="02010600030101010101" pitchFamily="2" charset="-122"/>
                <a:ea typeface="宋体" panose="02010600030101010101" pitchFamily="2" charset="-122"/>
                <a:cs typeface="宋体" panose="02010600030101010101" pitchFamily="2" charset="-122"/>
              </a:rPr>
              <a:t>www.travel.com.sg</a:t>
            </a:r>
            <a:r>
              <a:rPr lang="zh-CN" sz="2000" b="0">
                <a:latin typeface="宋体" panose="02010600030101010101" pitchFamily="2" charset="-122"/>
                <a:ea typeface="宋体" panose="02010600030101010101" pitchFamily="2" charset="-122"/>
                <a:cs typeface="宋体" panose="02010600030101010101" pitchFamily="2" charset="-122"/>
              </a:rPr>
              <a:t>代表的网站属于商业组织类的；域名</a:t>
            </a:r>
            <a:r>
              <a:rPr lang="en-US" sz="2000" b="0">
                <a:latin typeface="宋体" panose="02010600030101010101" pitchFamily="2" charset="-122"/>
                <a:ea typeface="宋体" panose="02010600030101010101" pitchFamily="2" charset="-122"/>
                <a:cs typeface="宋体" panose="02010600030101010101" pitchFamily="2" charset="-122"/>
              </a:rPr>
              <a:t>www.163.net</a:t>
            </a:r>
            <a:r>
              <a:rPr lang="zh-CN" sz="2000" b="0">
                <a:latin typeface="宋体" panose="02010600030101010101" pitchFamily="2" charset="-122"/>
                <a:ea typeface="宋体" panose="02010600030101010101" pitchFamily="2" charset="-122"/>
                <a:cs typeface="宋体" panose="02010600030101010101" pitchFamily="2" charset="-122"/>
              </a:rPr>
              <a:t>代表的网站属于网络服务机构。</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420370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三．</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地址和域名的概念</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835025" y="1017270"/>
            <a:ext cx="6903720" cy="3406775"/>
          </a:xfrm>
          <a:prstGeom prst="rect">
            <a:avLst/>
          </a:prstGeom>
        </p:spPr>
      </p:pic>
      <p:sp>
        <p:nvSpPr>
          <p:cNvPr id="110" name="文本框 109"/>
          <p:cNvSpPr txBox="1"/>
          <p:nvPr/>
        </p:nvSpPr>
        <p:spPr>
          <a:xfrm>
            <a:off x="201295" y="4619625"/>
            <a:ext cx="8741410" cy="1322070"/>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【小练习】查看清华大学域名</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www.tsinghua.edu.cn</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，对应的IP地址是多少？（操作方法：单击任务栏上“开始”→“运行…”命令，输入“ping www.tsinghua.edu.cn”并回车，即可查看到IP地址为166.111.4.100）。</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62660" y="76835"/>
            <a:ext cx="785749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四．</a:t>
            </a:r>
            <a:r>
              <a:rPr sz="2500" b="1">
                <a:solidFill>
                  <a:srgbClr val="FFFF00"/>
                </a:solidFill>
                <a:latin typeface="黑体" panose="02010609060101010101" charset="-122"/>
                <a:ea typeface="黑体" panose="02010609060101010101" charset="-122"/>
                <a:cs typeface="宋体" panose="02010600030101010101" pitchFamily="2" charset="-122"/>
                <a:sym typeface="+mn-ea"/>
              </a:rPr>
              <a:t>DNS、WWW、E-mail、FTP等互联网服务的工作机制</a:t>
            </a:r>
            <a:endParaRPr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0" name="文本框 109"/>
          <p:cNvSpPr txBox="1"/>
          <p:nvPr/>
        </p:nvSpPr>
        <p:spPr>
          <a:xfrm>
            <a:off x="285750" y="1034415"/>
            <a:ext cx="8534400" cy="5631180"/>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1</a:t>
            </a:r>
            <a:r>
              <a:rPr lang="zh-CN" sz="2000" b="1">
                <a:latin typeface="宋体" panose="02010600030101010101" pitchFamily="2" charset="-122"/>
                <a:ea typeface="宋体" panose="02010600030101010101" pitchFamily="2" charset="-122"/>
                <a:cs typeface="宋体" panose="02010600030101010101" pitchFamily="2" charset="-122"/>
              </a:rPr>
              <a:t>．</a:t>
            </a:r>
            <a:r>
              <a:rPr lang="en-US" sz="2000" b="1">
                <a:latin typeface="宋体" panose="02010600030101010101" pitchFamily="2" charset="-122"/>
                <a:ea typeface="宋体" panose="02010600030101010101" pitchFamily="2" charset="-122"/>
                <a:cs typeface="宋体" panose="02010600030101010101" pitchFamily="2" charset="-122"/>
              </a:rPr>
              <a:t>DNS</a:t>
            </a:r>
            <a:r>
              <a:rPr lang="zh-CN" sz="2000" b="1">
                <a:latin typeface="宋体" panose="02010600030101010101" pitchFamily="2" charset="-122"/>
                <a:ea typeface="宋体" panose="02010600030101010101" pitchFamily="2" charset="-122"/>
                <a:cs typeface="宋体" panose="02010600030101010101" pitchFamily="2" charset="-122"/>
              </a:rPr>
              <a:t>（1）DNS概述</a:t>
            </a:r>
            <a:r>
              <a:rPr lang="zh-CN" sz="2000" b="0">
                <a:latin typeface="宋体" panose="02010600030101010101" pitchFamily="2" charset="-122"/>
                <a:ea typeface="宋体" panose="02010600030101010101" pitchFamily="2" charset="-122"/>
                <a:cs typeface="宋体" panose="02010600030101010101" pitchFamily="2" charset="-122"/>
              </a:rPr>
              <a:t>    DNS（Domain Name Server，域名系统）是进行域名和IP地址之间相互转换的服务器。域名服务器上存有注册过的域名与IP地址的对照表。 </a:t>
            </a:r>
            <a:r>
              <a:rPr lang="zh-CN" sz="2000" b="1">
                <a:latin typeface="宋体" panose="02010600030101010101" pitchFamily="2" charset="-122"/>
                <a:ea typeface="宋体" panose="02010600030101010101" pitchFamily="2" charset="-122"/>
                <a:cs typeface="宋体" panose="02010600030101010101" pitchFamily="2" charset="-122"/>
              </a:rPr>
              <a:t>（2）工作机制</a:t>
            </a:r>
            <a:r>
              <a:rPr lang="zh-CN" sz="2000" b="0">
                <a:latin typeface="宋体" panose="02010600030101010101" pitchFamily="2" charset="-122"/>
                <a:ea typeface="宋体" panose="02010600030101010101" pitchFamily="2" charset="-122"/>
                <a:cs typeface="宋体" panose="02010600030101010101" pitchFamily="2" charset="-122"/>
              </a:rPr>
              <a:t>当用户上网输入某个网站的域名时，这个信息首先会被送达给提供此域名解析的域名服务器，将此域名解析为相应网站的IP地址，才能访问该网站。完成这一任务的过程就称为域名解析,由DNS服务器负责解析。</a:t>
            </a:r>
            <a:r>
              <a:rPr lang="en-US" sz="2000" b="1">
                <a:latin typeface="宋体" panose="02010600030101010101" pitchFamily="2" charset="-122"/>
                <a:ea typeface="宋体" panose="02010600030101010101" pitchFamily="2" charset="-122"/>
                <a:cs typeface="宋体" panose="02010600030101010101" pitchFamily="2" charset="-122"/>
              </a:rPr>
              <a:t>2</a:t>
            </a:r>
            <a:r>
              <a:rPr lang="zh-CN" sz="2000" b="1">
                <a:latin typeface="宋体" panose="02010600030101010101" pitchFamily="2" charset="-122"/>
                <a:ea typeface="宋体" panose="02010600030101010101" pitchFamily="2" charset="-122"/>
                <a:cs typeface="宋体" panose="02010600030101010101" pitchFamily="2" charset="-122"/>
              </a:rPr>
              <a:t>．</a:t>
            </a:r>
            <a:r>
              <a:rPr lang="en-US" sz="2000" b="1">
                <a:latin typeface="宋体" panose="02010600030101010101" pitchFamily="2" charset="-122"/>
                <a:ea typeface="宋体" panose="02010600030101010101" pitchFamily="2" charset="-122"/>
                <a:cs typeface="宋体" panose="02010600030101010101" pitchFamily="2" charset="-122"/>
              </a:rPr>
              <a:t>WWW</a:t>
            </a:r>
            <a:r>
              <a:rPr lang="zh-CN" sz="2000" b="1">
                <a:latin typeface="宋体" panose="02010600030101010101" pitchFamily="2" charset="-122"/>
                <a:ea typeface="宋体" panose="02010600030101010101" pitchFamily="2" charset="-122"/>
                <a:cs typeface="宋体" panose="02010600030101010101" pitchFamily="2" charset="-122"/>
              </a:rPr>
              <a:t>（1）WWW概述</a:t>
            </a:r>
            <a:r>
              <a:rPr lang="zh-CN" sz="2000" b="0">
                <a:latin typeface="宋体" panose="02010600030101010101" pitchFamily="2" charset="-122"/>
                <a:ea typeface="宋体" panose="02010600030101010101" pitchFamily="2" charset="-122"/>
                <a:cs typeface="宋体" panose="02010600030101010101" pitchFamily="2" charset="-122"/>
              </a:rPr>
              <a:t>    万维网（World Wide Web，简称为Web，也称为WWW、W3），是一个由许多互相链接</a:t>
            </a:r>
            <a:r>
              <a:rPr lang="zh-CN" sz="2000" b="0">
                <a:latin typeface="宋体" panose="02010600030101010101" pitchFamily="2" charset="-122"/>
                <a:ea typeface="宋体" panose="02010600030101010101" pitchFamily="2" charset="-122"/>
                <a:cs typeface="宋体" panose="02010600030101010101" pitchFamily="2" charset="-122"/>
              </a:rPr>
              <a:t>的超文本组</a:t>
            </a:r>
            <a:r>
              <a:rPr lang="zh-CN" sz="2000" b="0">
                <a:latin typeface="宋体" panose="02010600030101010101" pitchFamily="2" charset="-122"/>
                <a:ea typeface="宋体" panose="02010600030101010101" pitchFamily="2" charset="-122"/>
                <a:cs typeface="宋体" panose="02010600030101010101" pitchFamily="2" charset="-122"/>
              </a:rPr>
              <a:t>成的系统，通过互联网访问。www是当前互联网上最常用的信息检索服务系统。其核心构成为</a:t>
            </a:r>
            <a:r>
              <a:rPr lang="en-US" sz="2000" b="0">
                <a:latin typeface="宋体" panose="02010600030101010101" pitchFamily="2" charset="-122"/>
                <a:ea typeface="宋体" panose="02010600030101010101" pitchFamily="2" charset="-122"/>
                <a:cs typeface="宋体" panose="02010600030101010101" pitchFamily="2" charset="-122"/>
              </a:rPr>
              <a:t>:①</a:t>
            </a:r>
            <a:r>
              <a:rPr lang="zh-CN" sz="2000" b="0">
                <a:latin typeface="宋体" panose="02010600030101010101" pitchFamily="2" charset="-122"/>
                <a:ea typeface="宋体" panose="02010600030101010101" pitchFamily="2" charset="-122"/>
                <a:cs typeface="宋体" panose="02010600030101010101" pitchFamily="2" charset="-122"/>
              </a:rPr>
              <a:t>统一资源定位器（URL），这是一个统一的资源定位系统，也就是我们通常所说的网址，它是访问因特网上资源的一种标准的地址格式。URL的格式是“协议://主机名．域名/文件夹/文件名”，比如我们上网时在IE浏览器的地址栏上输入的一串字符“http://www.baidu.com” 就是一个URL地址。URL地址中常用的两种协议是HTTP和FTP。</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62660" y="76835"/>
            <a:ext cx="785749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四．</a:t>
            </a:r>
            <a:r>
              <a:rPr sz="2500" b="1">
                <a:solidFill>
                  <a:srgbClr val="FFFF00"/>
                </a:solidFill>
                <a:latin typeface="黑体" panose="02010609060101010101" charset="-122"/>
                <a:ea typeface="黑体" panose="02010609060101010101" charset="-122"/>
                <a:cs typeface="宋体" panose="02010600030101010101" pitchFamily="2" charset="-122"/>
                <a:sym typeface="+mn-ea"/>
              </a:rPr>
              <a:t>DNS、WWW、E-mail、FTP等互联网服务的工作机制</a:t>
            </a:r>
            <a:endParaRPr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3" name="文本框 2"/>
          <p:cNvSpPr txBox="1"/>
          <p:nvPr/>
        </p:nvSpPr>
        <p:spPr>
          <a:xfrm>
            <a:off x="191770" y="1055370"/>
            <a:ext cx="8836660" cy="5323205"/>
          </a:xfrm>
          <a:prstGeom prst="rect">
            <a:avLst/>
          </a:prstGeom>
          <a:noFill/>
          <a:ln w="9525">
            <a:noFill/>
          </a:ln>
        </p:spPr>
        <p:txBody>
          <a:bodyPr wrap="square">
            <a:spAutoFit/>
          </a:bodyPr>
          <a:p>
            <a:pPr indent="0"/>
            <a:r>
              <a:rPr lang="en-US" sz="2000" b="0">
                <a:latin typeface="宋体" panose="02010600030101010101" pitchFamily="2" charset="-122"/>
                <a:ea typeface="宋体" panose="02010600030101010101" pitchFamily="2" charset="-122"/>
                <a:cs typeface="宋体" panose="02010600030101010101" pitchFamily="2" charset="-122"/>
              </a:rPr>
              <a:t>②</a:t>
            </a:r>
            <a:r>
              <a:rPr lang="zh-CN" sz="2000" b="0">
                <a:latin typeface="宋体" panose="02010600030101010101" pitchFamily="2" charset="-122"/>
                <a:ea typeface="宋体" panose="02010600030101010101" pitchFamily="2" charset="-122"/>
                <a:cs typeface="宋体" panose="02010600030101010101" pitchFamily="2" charset="-122"/>
              </a:rPr>
              <a:t>超文本传输协议（HTTP），是互联网上应用最为广泛的一种网络协议，它    负责规定客户端（浏览器）和因特网服务器怎样进行信息交流。HTTP是WWW使用的通信协议，用于传输超文本信息。</a:t>
            </a:r>
            <a:r>
              <a:rPr lang="en-US" sz="2000" b="0">
                <a:latin typeface="宋体" panose="02010600030101010101" pitchFamily="2" charset="-122"/>
                <a:ea typeface="宋体" panose="02010600030101010101" pitchFamily="2" charset="-122"/>
                <a:cs typeface="宋体" panose="02010600030101010101" pitchFamily="2" charset="-122"/>
              </a:rPr>
              <a:t>③</a:t>
            </a:r>
            <a:r>
              <a:rPr lang="zh-CN" sz="2000" b="0">
                <a:latin typeface="宋体" panose="02010600030101010101" pitchFamily="2" charset="-122"/>
                <a:ea typeface="宋体" panose="02010600030101010101" pitchFamily="2" charset="-122"/>
                <a:cs typeface="宋体" panose="02010600030101010101" pitchFamily="2" charset="-122"/>
              </a:rPr>
              <a:t>超文本标记语言（HTML），用于定义超文本文档的结构和格式，它用各种标识符标记网页上的对象，以超链接为核心把各种对象链接在一个网站或网页中便于访问。超链接的特点是文字用特殊颜色表示，文字带下划线，鼠标指针指向文字时指针变成小手形状。</a:t>
            </a:r>
            <a:r>
              <a:rPr lang="zh-CN" sz="2000" b="1">
                <a:latin typeface="宋体" panose="02010600030101010101" pitchFamily="2" charset="-122"/>
                <a:ea typeface="宋体" panose="02010600030101010101" pitchFamily="2" charset="-122"/>
                <a:cs typeface="宋体" panose="02010600030101010101" pitchFamily="2" charset="-122"/>
              </a:rPr>
              <a:t>（2）工作机制</a:t>
            </a:r>
            <a:r>
              <a:rPr lang="zh-CN" sz="2000" b="0">
                <a:latin typeface="宋体" panose="02010600030101010101" pitchFamily="2" charset="-122"/>
                <a:ea typeface="宋体" panose="02010600030101010101" pitchFamily="2" charset="-122"/>
                <a:cs typeface="宋体" panose="02010600030101010101" pitchFamily="2" charset="-122"/>
              </a:rPr>
              <a:t>   总体来说，WWW采用客户机/服务器的工作模式，工作流程具体如下：①用户使用浏览器或其他程序建立客户机与服务器连接，并发送浏览请求；②Web服务器接收到请求后，返回信息到客户机；③通信完成，关闭连接。【小练习】请写出URL地址：“http://www．hao123．com．cn/index．html”中各组成部分的名称（或代表的含义）。</a:t>
            </a:r>
            <a:r>
              <a:rPr lang="en-US" sz="2000" b="0">
                <a:latin typeface="宋体" panose="02010600030101010101" pitchFamily="2" charset="-122"/>
                <a:ea typeface="宋体" panose="02010600030101010101" pitchFamily="2" charset="-122"/>
                <a:cs typeface="宋体" panose="02010600030101010101" pitchFamily="2" charset="-122"/>
              </a:rPr>
              <a:t>① </a:t>
            </a:r>
            <a:r>
              <a:rPr lang="zh-CN" sz="2000" b="0">
                <a:latin typeface="宋体" panose="02010600030101010101" pitchFamily="2" charset="-122"/>
                <a:ea typeface="宋体" panose="02010600030101010101" pitchFamily="2" charset="-122"/>
                <a:cs typeface="宋体" panose="02010600030101010101" pitchFamily="2" charset="-122"/>
              </a:rPr>
              <a:t>http称为</a:t>
            </a:r>
            <a:r>
              <a:rPr lang="en-US" sz="2000" b="0" u="sng">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；②www表示</a:t>
            </a:r>
            <a:r>
              <a:rPr lang="en-US" sz="2000" b="0" u="sng">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；③hao123．com．cn表示</a:t>
            </a:r>
            <a:r>
              <a:rPr lang="en-US" sz="2000" b="0" u="sng">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；④index．html表示</a:t>
            </a:r>
            <a:r>
              <a:rPr lang="en-US" sz="2000" b="0" u="sng">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（答案：①超文本传输协议；②主机名；③域名；④主页文件名。）</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62660" y="76835"/>
            <a:ext cx="785749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四．</a:t>
            </a:r>
            <a:r>
              <a:rPr sz="2500" b="1">
                <a:solidFill>
                  <a:srgbClr val="FFFF00"/>
                </a:solidFill>
                <a:latin typeface="黑体" panose="02010609060101010101" charset="-122"/>
                <a:ea typeface="黑体" panose="02010609060101010101" charset="-122"/>
                <a:cs typeface="宋体" panose="02010600030101010101" pitchFamily="2" charset="-122"/>
                <a:sym typeface="+mn-ea"/>
              </a:rPr>
              <a:t>DNS、WWW、</a:t>
            </a:r>
            <a:r>
              <a:rPr lang="en-US" sz="2500" b="1">
                <a:solidFill>
                  <a:srgbClr val="FFFF00"/>
                </a:solidFill>
                <a:latin typeface="黑体" panose="02010609060101010101" charset="-122"/>
                <a:ea typeface="黑体" panose="02010609060101010101" charset="-122"/>
                <a:cs typeface="宋体" panose="02010600030101010101" pitchFamily="2" charset="-122"/>
                <a:sym typeface="+mn-ea"/>
              </a:rPr>
              <a:t>E-mail</a:t>
            </a:r>
            <a:r>
              <a:rPr sz="2500" b="1">
                <a:solidFill>
                  <a:srgbClr val="FFFF00"/>
                </a:solidFill>
                <a:latin typeface="黑体" panose="02010609060101010101" charset="-122"/>
                <a:ea typeface="黑体" panose="02010609060101010101" charset="-122"/>
                <a:cs typeface="宋体" panose="02010600030101010101" pitchFamily="2" charset="-122"/>
                <a:sym typeface="+mn-ea"/>
              </a:rPr>
              <a:t>、FTP等互联网服务的工作机制</a:t>
            </a:r>
            <a:endParaRPr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0" name="文本框 109"/>
          <p:cNvSpPr txBox="1"/>
          <p:nvPr/>
        </p:nvSpPr>
        <p:spPr>
          <a:xfrm>
            <a:off x="149860" y="1119505"/>
            <a:ext cx="8809990" cy="439991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3</a:t>
            </a:r>
            <a:r>
              <a:rPr lang="zh-CN" sz="2000" b="1">
                <a:latin typeface="宋体" panose="02010600030101010101" pitchFamily="2" charset="-122"/>
                <a:ea typeface="宋体" panose="02010600030101010101" pitchFamily="2" charset="-122"/>
                <a:cs typeface="宋体" panose="02010600030101010101" pitchFamily="2" charset="-122"/>
              </a:rPr>
              <a:t>．</a:t>
            </a:r>
            <a:r>
              <a:rPr lang="en-US" sz="2000" b="1">
                <a:latin typeface="宋体" panose="02010600030101010101" pitchFamily="2" charset="-122"/>
                <a:ea typeface="宋体" panose="02010600030101010101" pitchFamily="2" charset="-122"/>
                <a:cs typeface="宋体" panose="02010600030101010101" pitchFamily="2" charset="-122"/>
              </a:rPr>
              <a:t>E-mail</a:t>
            </a:r>
            <a:r>
              <a:rPr lang="zh-CN" sz="2000" b="1">
                <a:latin typeface="宋体" panose="02010600030101010101" pitchFamily="2" charset="-122"/>
                <a:ea typeface="宋体" panose="02010600030101010101" pitchFamily="2" charset="-122"/>
                <a:cs typeface="宋体" panose="02010600030101010101" pitchFamily="2" charset="-122"/>
              </a:rPr>
              <a:t>（1）E-mail概述</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电子邮件（E-mail）是通过网络传递的电子信件，它是因特网提供的免费、便捷的现代通信方式，它是一种非实时信息交流方式。利用电子邮件不仅可以发送文字，还可以以附件的形式发送图像、声音、视频等其它格式的文件。电子邮件因为具有操作简便、易于保存、投递迅速、一次可以发送多个文件、一封邮件可以发送给多个人等优点，因此它得到广泛应用。</a:t>
            </a:r>
            <a:r>
              <a:rPr lang="zh-CN"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宋体" panose="02010600030101010101" pitchFamily="2" charset="-122"/>
                <a:ea typeface="宋体" panose="02010600030101010101" pitchFamily="2" charset="-122"/>
                <a:cs typeface="宋体" panose="02010600030101010101" pitchFamily="2" charset="-122"/>
              </a:rPr>
              <a:t>2</a:t>
            </a:r>
            <a:r>
              <a:rPr lang="zh-CN" sz="2000" b="1">
                <a:latin typeface="宋体" panose="02010600030101010101" pitchFamily="2" charset="-122"/>
                <a:ea typeface="宋体" panose="02010600030101010101" pitchFamily="2" charset="-122"/>
                <a:cs typeface="宋体" panose="02010600030101010101" pitchFamily="2" charset="-122"/>
              </a:rPr>
              <a:t>）工作机制</a:t>
            </a:r>
            <a:r>
              <a:rPr lang="zh-CN" sz="2000" b="0">
                <a:latin typeface="宋体" panose="02010600030101010101" pitchFamily="2" charset="-122"/>
                <a:ea typeface="宋体" panose="02010600030101010101" pitchFamily="2" charset="-122"/>
                <a:cs typeface="宋体" panose="02010600030101010101" pitchFamily="2" charset="-122"/>
              </a:rPr>
              <a:t>    电子邮件的工作过程遵循客户</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服务器模式。发送方将制作好的电子邮件，通过邮件传输协议（SMTP）发送到邮局服务器（SMTP服务器）；邮局服务器将邮件发送到接收方所在邮局服务器；接收方邮局服务器通过邮局协议（POP3）接收并缓存邮件，然后通知接收方有新邮件到来。若接收方离线，邮件会保存在邮局服务器中，所以对方关机了也可以照样发送邮件。邮件发送过程如图</a:t>
            </a:r>
            <a:r>
              <a:rPr lang="en-US" sz="2000" b="0">
                <a:latin typeface="宋体" panose="02010600030101010101" pitchFamily="2" charset="-122"/>
                <a:ea typeface="宋体" panose="02010600030101010101" pitchFamily="2" charset="-122"/>
                <a:cs typeface="宋体" panose="02010600030101010101" pitchFamily="2" charset="-122"/>
              </a:rPr>
              <a:t>2-2-11</a:t>
            </a:r>
            <a:r>
              <a:rPr lang="zh-CN"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62660" y="76835"/>
            <a:ext cx="785749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四．</a:t>
            </a:r>
            <a:r>
              <a:rPr sz="2500" b="1">
                <a:solidFill>
                  <a:srgbClr val="FFFF00"/>
                </a:solidFill>
                <a:latin typeface="黑体" panose="02010609060101010101" charset="-122"/>
                <a:ea typeface="黑体" panose="02010609060101010101" charset="-122"/>
                <a:cs typeface="宋体" panose="02010600030101010101" pitchFamily="2" charset="-122"/>
                <a:sym typeface="+mn-ea"/>
              </a:rPr>
              <a:t>DNS、WWW、</a:t>
            </a:r>
            <a:r>
              <a:rPr lang="en-US" sz="2500" b="1">
                <a:solidFill>
                  <a:srgbClr val="FFFF00"/>
                </a:solidFill>
                <a:latin typeface="黑体" panose="02010609060101010101" charset="-122"/>
                <a:ea typeface="黑体" panose="02010609060101010101" charset="-122"/>
                <a:cs typeface="宋体" panose="02010600030101010101" pitchFamily="2" charset="-122"/>
                <a:sym typeface="+mn-ea"/>
              </a:rPr>
              <a:t>E-mail</a:t>
            </a:r>
            <a:r>
              <a:rPr sz="2500" b="1">
                <a:solidFill>
                  <a:srgbClr val="FFFF00"/>
                </a:solidFill>
                <a:latin typeface="黑体" panose="02010609060101010101" charset="-122"/>
                <a:ea typeface="黑体" panose="02010609060101010101" charset="-122"/>
                <a:cs typeface="宋体" panose="02010600030101010101" pitchFamily="2" charset="-122"/>
                <a:sym typeface="+mn-ea"/>
              </a:rPr>
              <a:t>、FTP等互联网服务的工作机制</a:t>
            </a:r>
            <a:endParaRPr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grpSp>
        <p:nvGrpSpPr>
          <p:cNvPr id="4" name="组合 3"/>
          <p:cNvGrpSpPr/>
          <p:nvPr/>
        </p:nvGrpSpPr>
        <p:grpSpPr>
          <a:xfrm>
            <a:off x="2295525" y="1075690"/>
            <a:ext cx="3485515" cy="3386828"/>
            <a:chOff x="3400" y="1680"/>
            <a:chExt cx="5170" cy="5181"/>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0" y="1680"/>
              <a:ext cx="5170" cy="4665"/>
            </a:xfrm>
            <a:prstGeom prst="rect">
              <a:avLst/>
            </a:prstGeom>
            <a:solidFill>
              <a:schemeClr val="tx2">
                <a:lumMod val="20000"/>
                <a:lumOff val="80000"/>
              </a:schemeClr>
            </a:solidFill>
            <a:ln>
              <a:solidFill>
                <a:schemeClr val="accent6">
                  <a:lumMod val="75000"/>
                </a:schemeClr>
              </a:solidFill>
            </a:ln>
          </p:spPr>
        </p:pic>
        <p:sp>
          <p:nvSpPr>
            <p:cNvPr id="3" name="文本框 2"/>
            <p:cNvSpPr txBox="1"/>
            <p:nvPr/>
          </p:nvSpPr>
          <p:spPr>
            <a:xfrm>
              <a:off x="3747" y="6345"/>
              <a:ext cx="4648" cy="516"/>
            </a:xfrm>
            <a:prstGeom prst="rect">
              <a:avLst/>
            </a:prstGeom>
            <a:noFill/>
          </p:spPr>
          <p:txBody>
            <a:bodyPr wrap="square" rtlCol="0" anchor="t">
              <a:spAutoFit/>
            </a:bodyPr>
            <a:p>
              <a:r>
                <a:rPr lang="zh-CN" sz="1600">
                  <a:latin typeface="宋体" panose="02010600030101010101" pitchFamily="2" charset="-122"/>
                  <a:ea typeface="宋体" panose="02010600030101010101" pitchFamily="2" charset="-122"/>
                  <a:cs typeface="宋体" panose="02010600030101010101" pitchFamily="2" charset="-122"/>
                  <a:sym typeface="+mn-ea"/>
                </a:rPr>
                <a:t>图</a:t>
              </a:r>
              <a:r>
                <a:rPr lang="en-US" sz="1600">
                  <a:latin typeface="宋体" panose="02010600030101010101" pitchFamily="2" charset="-122"/>
                  <a:ea typeface="宋体" panose="02010600030101010101" pitchFamily="2" charset="-122"/>
                  <a:cs typeface="宋体" panose="02010600030101010101" pitchFamily="2" charset="-122"/>
                  <a:sym typeface="+mn-ea"/>
                </a:rPr>
                <a:t>2-2-11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电子邮件收发示意图</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10" name="文本框 109"/>
          <p:cNvSpPr txBox="1"/>
          <p:nvPr/>
        </p:nvSpPr>
        <p:spPr>
          <a:xfrm>
            <a:off x="149860" y="4538980"/>
            <a:ext cx="8768715" cy="1630045"/>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（3）E-mail协议</a:t>
            </a:r>
            <a:r>
              <a:rPr lang="zh-CN" sz="2000" b="0">
                <a:latin typeface="宋体" panose="02010600030101010101" pitchFamily="2" charset="-122"/>
                <a:ea typeface="宋体" panose="02010600030101010101" pitchFamily="2" charset="-122"/>
                <a:cs typeface="宋体" panose="02010600030101010101" pitchFamily="2" charset="-122"/>
              </a:rPr>
              <a:t>    常用的邮件协议有两个：SMTP和POP3，相应的邮件服务器有两类：POP3服务器，即邮件接收服务器；SMTP服务器，即邮件发送服务器。①POP3（邮局协议）。是电子邮件接收方向电子邮局发出接收邮件请求时使用的单向传输协议。用户从邮件服务器中接收E-mail是通过POP3来完成的。</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一．常见网络设备</a:t>
            </a:r>
            <a:endParaRPr lang="zh-CN"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5" name="文本框 4"/>
          <p:cNvSpPr txBox="1"/>
          <p:nvPr/>
        </p:nvSpPr>
        <p:spPr>
          <a:xfrm>
            <a:off x="191770" y="1221105"/>
            <a:ext cx="8750935" cy="255333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   在组建局域网时，通常需要用一些网络设备将计算机连接起来。常用的网络连接设施、设备有以下几种：</a:t>
            </a:r>
            <a:r>
              <a:rPr lang="en-US" sz="2000" b="1">
                <a:latin typeface="宋体" panose="02010600030101010101" pitchFamily="2" charset="-122"/>
                <a:ea typeface="宋体" panose="02010600030101010101" pitchFamily="2" charset="-122"/>
                <a:cs typeface="宋体" panose="02010600030101010101" pitchFamily="2" charset="-122"/>
              </a:rPr>
              <a:t>1</a:t>
            </a:r>
            <a:r>
              <a:rPr lang="zh-CN" sz="2000" b="0">
                <a:latin typeface="宋体" panose="02010600030101010101" pitchFamily="2" charset="-122"/>
                <a:ea typeface="宋体" panose="02010600030101010101" pitchFamily="2" charset="-122"/>
                <a:cs typeface="宋体" panose="02010600030101010101" pitchFamily="2" charset="-122"/>
              </a:rPr>
              <a:t>．</a:t>
            </a:r>
            <a:r>
              <a:rPr lang="zh-CN" sz="2000" b="1">
                <a:latin typeface="宋体" panose="02010600030101010101" pitchFamily="2" charset="-122"/>
                <a:ea typeface="宋体" panose="02010600030101010101" pitchFamily="2" charset="-122"/>
                <a:cs typeface="宋体" panose="02010600030101010101" pitchFamily="2" charset="-122"/>
              </a:rPr>
              <a:t>传输介质</a:t>
            </a:r>
            <a:r>
              <a:rPr lang="zh-CN" sz="2000" b="0">
                <a:latin typeface="宋体" panose="02010600030101010101" pitchFamily="2" charset="-122"/>
                <a:ea typeface="宋体" panose="02010600030101010101" pitchFamily="2" charset="-122"/>
                <a:cs typeface="宋体" panose="02010600030101010101" pitchFamily="2" charset="-122"/>
              </a:rPr>
              <a:t>指在网络中传输信息的载体，常用的传输介质分为有线传输介质和无线传输介质两大类。</a:t>
            </a:r>
            <a:endParaRPr lang="en-US"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（1）有线传输介质主要有：双绞线、同轴电缆和光纤等。双绞线和同轴电缆传输电信号，光纤传输光信号。光纤的优点：速度快，稳定性好，抗干扰能力强，带宽高。</a:t>
            </a:r>
            <a:endParaRPr lang="zh-CN" altLang="en-US" sz="2000">
              <a:latin typeface="宋体" panose="02010600030101010101" pitchFamily="2" charset="-122"/>
              <a:cs typeface="宋体" panose="02010600030101010101" pitchFamily="2" charset="-122"/>
            </a:endParaRPr>
          </a:p>
        </p:txBody>
      </p:sp>
      <p:sp>
        <p:nvSpPr>
          <p:cNvPr id="108" name="文本框 107"/>
          <p:cNvSpPr txBox="1"/>
          <p:nvPr/>
        </p:nvSpPr>
        <p:spPr>
          <a:xfrm>
            <a:off x="175895" y="3487420"/>
            <a:ext cx="8648700" cy="1176020"/>
          </a:xfrm>
          <a:prstGeom prst="rect">
            <a:avLst/>
          </a:prstGeom>
          <a:noFill/>
          <a:ln w="9525">
            <a:noFill/>
          </a:ln>
        </p:spPr>
        <p:txBody>
          <a:bodyPr wrap="square">
            <a:spAutoFit/>
          </a:bodyPr>
          <a:p>
            <a:pPr indent="0"/>
            <a:endParaRPr lang="zh-CN" sz="1050" b="0">
              <a:ea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（2）无线传输介质主要有：无线电波、微波、红外线、激光、卫星等。无线传输可以突破有线网的限制，利用空间电磁波实现站点之间的通信，可以为广大用户提供移动、便携式通信。</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rcRect t="3885"/>
          <a:stretch>
            <a:fillRect/>
          </a:stretch>
        </p:blipFill>
        <p:spPr>
          <a:xfrm>
            <a:off x="175895" y="4735195"/>
            <a:ext cx="8601075" cy="1272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62660" y="76835"/>
            <a:ext cx="785749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四．</a:t>
            </a:r>
            <a:r>
              <a:rPr sz="2500" b="1">
                <a:solidFill>
                  <a:srgbClr val="FFFF00"/>
                </a:solidFill>
                <a:latin typeface="黑体" panose="02010609060101010101" charset="-122"/>
                <a:ea typeface="黑体" panose="02010609060101010101" charset="-122"/>
                <a:cs typeface="宋体" panose="02010600030101010101" pitchFamily="2" charset="-122"/>
                <a:sym typeface="+mn-ea"/>
              </a:rPr>
              <a:t>DNS、WWW、</a:t>
            </a:r>
            <a:r>
              <a:rPr lang="en-US" sz="2500" b="1">
                <a:solidFill>
                  <a:srgbClr val="FFFF00"/>
                </a:solidFill>
                <a:latin typeface="黑体" panose="02010609060101010101" charset="-122"/>
                <a:ea typeface="黑体" panose="02010609060101010101" charset="-122"/>
                <a:cs typeface="宋体" panose="02010600030101010101" pitchFamily="2" charset="-122"/>
                <a:sym typeface="+mn-ea"/>
              </a:rPr>
              <a:t>E-mail</a:t>
            </a:r>
            <a:r>
              <a:rPr sz="2500" b="1">
                <a:solidFill>
                  <a:srgbClr val="FFFF00"/>
                </a:solidFill>
                <a:latin typeface="黑体" panose="02010609060101010101" charset="-122"/>
                <a:ea typeface="黑体" panose="02010609060101010101" charset="-122"/>
                <a:cs typeface="宋体" panose="02010600030101010101" pitchFamily="2" charset="-122"/>
                <a:sym typeface="+mn-ea"/>
              </a:rPr>
              <a:t>、FTP等互联网服务的工作机制</a:t>
            </a:r>
            <a:endParaRPr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0" name="文本框 109"/>
          <p:cNvSpPr txBox="1"/>
          <p:nvPr/>
        </p:nvSpPr>
        <p:spPr>
          <a:xfrm>
            <a:off x="73660" y="1170940"/>
            <a:ext cx="8895715" cy="532320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②SMTP协议（简单邮件传送协议）。是电子邮件的发送方向接收方传递邮件时所用的单向传输协议。Internet上发送E-mail是通过SMTP来实现的。③IMAP（消息访问协议 ）。它主要用于接收邮件，IMAP具有智能邮件存储功能 ，IMAP协议可以在下载邮件之前预览信件主题与信件来源，决定是否下载附件 。</a:t>
            </a:r>
            <a:r>
              <a:rPr lang="zh-CN" sz="2000" b="1">
                <a:latin typeface="宋体" panose="02010600030101010101" pitchFamily="2" charset="-122"/>
                <a:ea typeface="宋体" panose="02010600030101010101" pitchFamily="2" charset="-122"/>
                <a:cs typeface="宋体" panose="02010600030101010101" pitchFamily="2" charset="-122"/>
              </a:rPr>
              <a:t>（</a:t>
            </a:r>
            <a:r>
              <a:rPr lang="en-US" altLang="zh-CN" sz="2000" b="1">
                <a:latin typeface="宋体" panose="02010600030101010101" pitchFamily="2" charset="-122"/>
                <a:ea typeface="宋体" panose="02010600030101010101" pitchFamily="2" charset="-122"/>
                <a:cs typeface="宋体" panose="02010600030101010101" pitchFamily="2" charset="-122"/>
              </a:rPr>
              <a:t>4</a:t>
            </a:r>
            <a:r>
              <a:rPr lang="zh-CN" sz="2000" b="1">
                <a:latin typeface="宋体" panose="02010600030101010101" pitchFamily="2" charset="-122"/>
                <a:ea typeface="宋体" panose="02010600030101010101" pitchFamily="2" charset="-122"/>
                <a:cs typeface="宋体" panose="02010600030101010101" pitchFamily="2" charset="-122"/>
              </a:rPr>
              <a:t>）电子邮件的收发方式</a:t>
            </a:r>
            <a:r>
              <a:rPr lang="zh-CN" sz="2000" b="0">
                <a:latin typeface="宋体" panose="02010600030101010101" pitchFamily="2" charset="-122"/>
                <a:ea typeface="宋体" panose="02010600030101010101" pitchFamily="2" charset="-122"/>
                <a:cs typeface="宋体" panose="02010600030101010101" pitchFamily="2" charset="-122"/>
              </a:rPr>
              <a:t>   电子邮件的收发方式有两类：一是利用邮件工具软件进行收发，如使用Foxmail、Outlook 2010软件收发邮件；二是通过浏览器登录邮件服务器，直接在网页页面上收发邮件。提供“免费邮箱”的邮件服务器有：腾讯（mail.qq.com）、新浪（mail.sina.com）、网易（mail.163.com）、搜狐（mail.sohu.com）等。</a:t>
            </a:r>
            <a:r>
              <a:rPr lang="zh-CN"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宋体" panose="02010600030101010101" pitchFamily="2" charset="-122"/>
                <a:ea typeface="宋体" panose="02010600030101010101" pitchFamily="2" charset="-122"/>
                <a:cs typeface="宋体" panose="02010600030101010101" pitchFamily="2" charset="-122"/>
              </a:rPr>
              <a:t>5</a:t>
            </a:r>
            <a:r>
              <a:rPr lang="zh-CN" sz="2000" b="1">
                <a:latin typeface="宋体" panose="02010600030101010101" pitchFamily="2" charset="-122"/>
                <a:ea typeface="宋体" panose="02010600030101010101" pitchFamily="2" charset="-122"/>
                <a:cs typeface="宋体" panose="02010600030101010101" pitchFamily="2" charset="-122"/>
              </a:rPr>
              <a:t>）邮件账号</a:t>
            </a:r>
            <a:r>
              <a:rPr lang="zh-CN" sz="2000" b="0">
                <a:latin typeface="宋体" panose="02010600030101010101" pitchFamily="2" charset="-122"/>
                <a:ea typeface="宋体" panose="02010600030101010101" pitchFamily="2" charset="-122"/>
                <a:cs typeface="宋体" panose="02010600030101010101" pitchFamily="2" charset="-122"/>
              </a:rPr>
              <a:t>    用户要收发电子邮件必须要有邮件账号（邮箱地址）。E-mail的地址格式为</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用户名@域名</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，如邮件电子</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liping@126.com</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，其中liping为用户名，@为分隔符，126.com为邮件服务器的域名，126是邮局的名称。很多服务器规定用户名只能由字母开头，包含字母、数字和下划线。</a:t>
            </a:r>
            <a:endParaRPr lang="zh-CN" sz="2000" b="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62660" y="76835"/>
            <a:ext cx="785749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四．</a:t>
            </a:r>
            <a:r>
              <a:rPr sz="2500" b="1">
                <a:solidFill>
                  <a:srgbClr val="FFFF00"/>
                </a:solidFill>
                <a:latin typeface="黑体" panose="02010609060101010101" charset="-122"/>
                <a:ea typeface="黑体" panose="02010609060101010101" charset="-122"/>
                <a:cs typeface="宋体" panose="02010600030101010101" pitchFamily="2" charset="-122"/>
                <a:sym typeface="+mn-ea"/>
              </a:rPr>
              <a:t>DNS、WWW、</a:t>
            </a:r>
            <a:r>
              <a:rPr lang="en-US" sz="2500" b="1">
                <a:solidFill>
                  <a:srgbClr val="FFFF00"/>
                </a:solidFill>
                <a:latin typeface="黑体" panose="02010609060101010101" charset="-122"/>
                <a:ea typeface="黑体" panose="02010609060101010101" charset="-122"/>
                <a:cs typeface="宋体" panose="02010600030101010101" pitchFamily="2" charset="-122"/>
                <a:sym typeface="+mn-ea"/>
              </a:rPr>
              <a:t>E-mail</a:t>
            </a:r>
            <a:r>
              <a:rPr sz="2500" b="1">
                <a:solidFill>
                  <a:srgbClr val="FFFF00"/>
                </a:solidFill>
                <a:latin typeface="黑体" panose="02010609060101010101" charset="-122"/>
                <a:ea typeface="黑体" panose="02010609060101010101" charset="-122"/>
                <a:cs typeface="宋体" panose="02010600030101010101" pitchFamily="2" charset="-122"/>
                <a:sym typeface="+mn-ea"/>
              </a:rPr>
              <a:t>、FTP等互联网服务的工作机制</a:t>
            </a:r>
            <a:endParaRPr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3" name="文本框 2"/>
          <p:cNvSpPr txBox="1"/>
          <p:nvPr/>
        </p:nvSpPr>
        <p:spPr>
          <a:xfrm>
            <a:off x="144780" y="1219200"/>
            <a:ext cx="8803005" cy="645160"/>
          </a:xfrm>
          <a:prstGeom prst="rect">
            <a:avLst/>
          </a:prstGeom>
          <a:noFill/>
        </p:spPr>
        <p:txBody>
          <a:bodyPr wrap="square" rtlCol="0" anchor="t">
            <a:spAutoFit/>
          </a:bodyPr>
          <a:p>
            <a:r>
              <a:rPr lang="zh-CN">
                <a:latin typeface="宋体" panose="02010600030101010101" pitchFamily="2" charset="-122"/>
                <a:ea typeface="宋体" panose="02010600030101010101" pitchFamily="2" charset="-122"/>
                <a:cs typeface="宋体" panose="02010600030101010101" pitchFamily="2" charset="-122"/>
                <a:sym typeface="+mn-ea"/>
              </a:rPr>
              <a:t>电子邮件是—种用电子手段提供信息交换的通信方式，是互联网中应用最广的服务之一。利用电子邮件可以发送文字、图像、声音、视频等多种媒体形式。</a:t>
            </a:r>
            <a:endParaRPr lang="zh-CN" altLang="en-US"/>
          </a:p>
        </p:txBody>
      </p:sp>
      <p:sp>
        <p:nvSpPr>
          <p:cNvPr id="110" name="文本框 109"/>
          <p:cNvSpPr txBox="1"/>
          <p:nvPr/>
        </p:nvSpPr>
        <p:spPr>
          <a:xfrm>
            <a:off x="200025" y="1923415"/>
            <a:ext cx="8747760" cy="347662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4</a:t>
            </a:r>
            <a:r>
              <a:rPr lang="zh-CN" sz="2000" b="1">
                <a:latin typeface="宋体" panose="02010600030101010101" pitchFamily="2" charset="-122"/>
                <a:ea typeface="宋体" panose="02010600030101010101" pitchFamily="2" charset="-122"/>
                <a:cs typeface="宋体" panose="02010600030101010101" pitchFamily="2" charset="-122"/>
              </a:rPr>
              <a:t>．</a:t>
            </a:r>
            <a:r>
              <a:rPr lang="en-US" sz="2000" b="1">
                <a:latin typeface="宋体" panose="02010600030101010101" pitchFamily="2" charset="-122"/>
                <a:ea typeface="宋体" panose="02010600030101010101" pitchFamily="2" charset="-122"/>
                <a:cs typeface="宋体" panose="02010600030101010101" pitchFamily="2" charset="-122"/>
              </a:rPr>
              <a:t>FTP</a:t>
            </a:r>
            <a:r>
              <a:rPr lang="zh-CN" sz="2000" b="1">
                <a:latin typeface="宋体" panose="02010600030101010101" pitchFamily="2" charset="-122"/>
                <a:ea typeface="宋体" panose="02010600030101010101" pitchFamily="2" charset="-122"/>
                <a:cs typeface="宋体" panose="02010600030101010101" pitchFamily="2" charset="-122"/>
              </a:rPr>
              <a:t>（1）FTP概述</a:t>
            </a:r>
            <a:r>
              <a:rPr lang="zh-CN" sz="2000" b="0">
                <a:latin typeface="宋体" panose="02010600030101010101" pitchFamily="2" charset="-122"/>
                <a:ea typeface="宋体" panose="02010600030101010101" pitchFamily="2" charset="-122"/>
                <a:cs typeface="宋体" panose="02010600030101010101" pitchFamily="2" charset="-122"/>
              </a:rPr>
              <a:t>   文件传输协议（File Transfer Protocol，简称为FTP）是用于</a:t>
            </a:r>
            <a:r>
              <a:rPr lang="zh-CN" sz="1800" b="0">
                <a:latin typeface="宋体" panose="02010600030101010101" pitchFamily="2" charset="-122"/>
                <a:ea typeface="宋体" panose="02010600030101010101" pitchFamily="2" charset="-122"/>
                <a:cs typeface="宋体" panose="02010600030101010101" pitchFamily="2" charset="-122"/>
              </a:rPr>
              <a:t>在网络</a:t>
            </a:r>
            <a:r>
              <a:rPr lang="zh-CN" sz="1800" b="0">
                <a:latin typeface="宋体" panose="02010600030101010101" pitchFamily="2" charset="-122"/>
                <a:ea typeface="宋体" panose="02010600030101010101" pitchFamily="2" charset="-122"/>
                <a:cs typeface="宋体" panose="02010600030101010101" pitchFamily="2" charset="-122"/>
              </a:rPr>
              <a:t>上</a:t>
            </a:r>
            <a:r>
              <a:rPr lang="zh-CN" sz="2000" b="0">
                <a:latin typeface="宋体" panose="02010600030101010101" pitchFamily="2" charset="-122"/>
                <a:ea typeface="宋体" panose="02010600030101010101" pitchFamily="2" charset="-122"/>
                <a:cs typeface="宋体" panose="02010600030101010101" pitchFamily="2" charset="-122"/>
              </a:rPr>
              <a:t>进行文件传输的一套标准协议。它工作在OSI模型的第七层，TCP模型的第四层，即应用层，使用TCP协议传输，保证文件的可靠传输。</a:t>
            </a:r>
            <a:r>
              <a:rPr lang="zh-CN" sz="2000" b="1">
                <a:latin typeface="宋体" panose="02010600030101010101" pitchFamily="2" charset="-122"/>
                <a:ea typeface="宋体" panose="02010600030101010101" pitchFamily="2" charset="-122"/>
                <a:cs typeface="宋体" panose="02010600030101010101" pitchFamily="2" charset="-122"/>
              </a:rPr>
              <a:t>（2）工作机制</a:t>
            </a:r>
            <a:r>
              <a:rPr lang="zh-CN" sz="2000" b="0">
                <a:latin typeface="宋体" panose="02010600030101010101" pitchFamily="2" charset="-122"/>
                <a:ea typeface="宋体" panose="02010600030101010101" pitchFamily="2" charset="-122"/>
                <a:cs typeface="宋体" panose="02010600030101010101" pitchFamily="2" charset="-122"/>
              </a:rPr>
              <a:t>    FTP采用 Internet 标准文件传输协议 FTP 的用户界面， 向用户提供了一组用来管理计算机之间文件传输的应用程序。FTP 是基于客户—服务器（C/S）模型而设计的，在客户端与 FTP 服务器之间建立两个连接。</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1">
                <a:latin typeface="宋体" panose="02010600030101010101" pitchFamily="2" charset="-122"/>
                <a:ea typeface="宋体" panose="02010600030101010101" pitchFamily="2" charset="-122"/>
                <a:cs typeface="宋体" panose="02010600030101010101" pitchFamily="2" charset="-122"/>
              </a:rPr>
              <a:t>（3）FTP工具</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    基于</a:t>
            </a:r>
            <a:r>
              <a:rPr lang="en-US" altLang="zh-CN" sz="2000">
                <a:latin typeface="宋体" panose="02010600030101010101" pitchFamily="2" charset="-122"/>
                <a:ea typeface="宋体" panose="02010600030101010101" pitchFamily="2" charset="-122"/>
                <a:cs typeface="宋体" panose="02010600030101010101" pitchFamily="2" charset="-122"/>
              </a:rPr>
              <a:t>FTP</a:t>
            </a:r>
            <a:r>
              <a:rPr lang="zh-CN" altLang="en-US" sz="2000">
                <a:latin typeface="宋体" panose="02010600030101010101" pitchFamily="2" charset="-122"/>
                <a:ea typeface="宋体" panose="02010600030101010101" pitchFamily="2" charset="-122"/>
                <a:cs typeface="宋体" panose="02010600030101010101" pitchFamily="2" charset="-122"/>
              </a:rPr>
              <a:t>协议下的</a:t>
            </a:r>
            <a:r>
              <a:rPr lang="zh-CN" altLang="en-US" sz="2000">
                <a:latin typeface="宋体" panose="02010600030101010101" pitchFamily="2" charset="-122"/>
                <a:ea typeface="宋体" panose="02010600030101010101" pitchFamily="2" charset="-122"/>
                <a:cs typeface="宋体" panose="02010600030101010101" pitchFamily="2" charset="-122"/>
              </a:rPr>
              <a:t>软件</a:t>
            </a:r>
            <a:r>
              <a:rPr lang="en-US" altLang="zh-CN" sz="2000">
                <a:latin typeface="宋体" panose="02010600030101010101" pitchFamily="2" charset="-122"/>
                <a:ea typeface="宋体" panose="02010600030101010101" pitchFamily="2" charset="-122"/>
                <a:cs typeface="宋体" panose="02010600030101010101" pitchFamily="2" charset="-122"/>
              </a:rPr>
              <a:t>Cuteftp</a:t>
            </a:r>
            <a:r>
              <a:rPr lang="zh-CN" altLang="en-US" sz="2000">
                <a:latin typeface="宋体" panose="02010600030101010101" pitchFamily="2" charset="-122"/>
                <a:ea typeface="宋体" panose="02010600030101010101" pitchFamily="2" charset="-122"/>
                <a:cs typeface="宋体" panose="02010600030101010101" pitchFamily="2" charset="-122"/>
              </a:rPr>
              <a:t>和</a:t>
            </a:r>
            <a:r>
              <a:rPr lang="en-US" altLang="zh-CN" sz="2000">
                <a:latin typeface="宋体" panose="02010600030101010101" pitchFamily="2" charset="-122"/>
                <a:ea typeface="宋体" panose="02010600030101010101" pitchFamily="2" charset="-122"/>
                <a:cs typeface="宋体" panose="02010600030101010101" pitchFamily="2" charset="-122"/>
              </a:rPr>
              <a:t>Flashfxp</a:t>
            </a:r>
            <a:r>
              <a:rPr lang="zh-CN" altLang="en-US" sz="2000">
                <a:latin typeface="宋体" panose="02010600030101010101" pitchFamily="2" charset="-122"/>
                <a:ea typeface="宋体" panose="02010600030101010101" pitchFamily="2" charset="-122"/>
                <a:cs typeface="宋体" panose="02010600030101010101" pitchFamily="2" charset="-122"/>
              </a:rPr>
              <a:t>可用于文件的上传和下载。</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4" name="文本框 3"/>
          <p:cNvSpPr txBox="1"/>
          <p:nvPr/>
        </p:nvSpPr>
        <p:spPr>
          <a:xfrm>
            <a:off x="95250" y="1074420"/>
            <a:ext cx="8639175" cy="2245360"/>
          </a:xfrm>
          <a:prstGeom prst="rect">
            <a:avLst/>
          </a:prstGeom>
          <a:noFill/>
        </p:spPr>
        <p:txBody>
          <a:bodyPr wrap="square" rtlCol="0" anchor="t">
            <a:spAutoFit/>
          </a:bodyPr>
          <a:p>
            <a:r>
              <a:rPr lang="en-US" altLang="zh-CN" sz="2000" b="1">
                <a:latin typeface="宋体" panose="02010600030101010101" pitchFamily="2" charset="-122"/>
                <a:ea typeface="宋体" panose="02010600030101010101" pitchFamily="2" charset="-122"/>
                <a:cs typeface="宋体" panose="02010600030101010101" pitchFamily="2" charset="-122"/>
                <a:sym typeface="+mn-ea"/>
              </a:rPr>
              <a:t>1</a:t>
            </a:r>
            <a:r>
              <a:rPr lang="zh-CN" altLang="zh-CN" sz="2000" b="1">
                <a:latin typeface="宋体" panose="02010600030101010101" pitchFamily="2" charset="-122"/>
                <a:ea typeface="宋体" panose="02010600030101010101" pitchFamily="2" charset="-122"/>
                <a:cs typeface="宋体" panose="02010600030101010101" pitchFamily="2" charset="-122"/>
                <a:sym typeface="+mn-ea"/>
              </a:rPr>
              <a:t>．因特网接入方式</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zh-CN" sz="2000" smtClean="0">
                <a:latin typeface="宋体" panose="02010600030101010101" pitchFamily="2" charset="-122"/>
                <a:ea typeface="宋体" panose="02010600030101010101" pitchFamily="2" charset="-122"/>
                <a:cs typeface="宋体" panose="02010600030101010101" pitchFamily="2" charset="-122"/>
                <a:sym typeface="+mn-ea"/>
              </a:rPr>
              <a:t>要</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上网首先必须要把计算机接入因特网，一般可以采用以下几种方式接入：</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1</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）早期接入因特网方式有电话拨号上网方式（</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PPP</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方式）、</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ADSL</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（非对称数字用户环路）。</a:t>
            </a:r>
            <a:endParaRPr lang="zh-CN" altLang="zh-CN" sz="2000">
              <a:latin typeface="宋体" panose="02010600030101010101" pitchFamily="2" charset="-122"/>
              <a:ea typeface="宋体" panose="02010600030101010101" pitchFamily="2" charset="-122"/>
              <a:cs typeface="宋体" panose="02010600030101010101" pitchFamily="2" charset="-122"/>
            </a:endParaRPr>
          </a:p>
          <a:p>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）当前接入因特网方式有局域网接入、</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ISDN</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专线接入、</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DDN(</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数字数据网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专线入网、光纤接入、无线接入、无线局域网（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Wireless LAN</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）等。</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11" name="文本框 110"/>
          <p:cNvSpPr txBox="1"/>
          <p:nvPr/>
        </p:nvSpPr>
        <p:spPr>
          <a:xfrm>
            <a:off x="192405" y="3319780"/>
            <a:ext cx="8759190" cy="3169285"/>
          </a:xfrm>
          <a:prstGeom prst="rect">
            <a:avLst/>
          </a:prstGeom>
          <a:noFill/>
          <a:ln w="9525">
            <a:noFill/>
          </a:ln>
        </p:spPr>
        <p:txBody>
          <a:bodyPr wrap="square">
            <a:spAutoFit/>
          </a:bodyPr>
          <a:p>
            <a:pPr indent="0"/>
            <a:r>
              <a:rPr sz="2000" b="1">
                <a:latin typeface="宋体" panose="02010600030101010101" pitchFamily="2" charset="-122"/>
                <a:ea typeface="宋体" panose="02010600030101010101" pitchFamily="2" charset="-122"/>
                <a:cs typeface="宋体" panose="02010600030101010101" pitchFamily="2" charset="-122"/>
              </a:rPr>
              <a:t>2．光纤加路由器接入方式</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sz="2000" b="0">
                <a:latin typeface="宋体" panose="02010600030101010101" pitchFamily="2" charset="-122"/>
                <a:ea typeface="宋体" panose="02010600030101010101" pitchFamily="2" charset="-122"/>
                <a:cs typeface="宋体" panose="02010600030101010101" pitchFamily="2" charset="-122"/>
              </a:rPr>
              <a:t>   目前，个人或家庭一般都是使用光纤加路由器的方式连入互联网。首先要在ISP（ Internet Service Provider,因特网服务提供商，如中国移动、电信、联通等）处申报开通光纤服务，约定技术人员安装和调试光纤及光纤猫。接着，将光纤接到无线路由器，则手机、电脑、电视即可共享光纤无线上网。下面介绍路由器的连接与设置。</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sz="2000" b="0">
                <a:latin typeface="宋体" panose="02010600030101010101" pitchFamily="2" charset="-122"/>
                <a:ea typeface="宋体" panose="02010600030101010101" pitchFamily="2" charset="-122"/>
                <a:cs typeface="宋体" panose="02010600030101010101" pitchFamily="2" charset="-122"/>
              </a:rPr>
              <a:t>（1）硬件连接</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sz="2000" b="0">
                <a:latin typeface="宋体" panose="02010600030101010101" pitchFamily="2" charset="-122"/>
                <a:ea typeface="宋体" panose="02010600030101010101" pitchFamily="2" charset="-122"/>
                <a:cs typeface="宋体" panose="02010600030101010101" pitchFamily="2" charset="-122"/>
              </a:rPr>
              <a:t>将入户的光纤接到光猫（光Modem）的PON端口，用一条网线将光猫的LAN端口与路由器的WAN端口相连，电脑用网线连接到路由器的LAN端口。光纤与路由器的物理连接如图2-2-12所示。</a:t>
            </a:r>
            <a:endParaRPr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1520" y="1268758"/>
            <a:ext cx="8712968" cy="706755"/>
          </a:xfrm>
          <a:prstGeom prst="rect">
            <a:avLst/>
          </a:prstGeom>
        </p:spPr>
        <p:txBody>
          <a:bodyPr wrap="square">
            <a:spAutoFit/>
          </a:bodyPr>
          <a:lstStyle/>
          <a:p>
            <a:endParaRPr lang="zh-CN" altLang="zh-CN" sz="2000"/>
          </a:p>
          <a:p>
            <a:endParaRPr lang="zh-CN" altLang="zh-CN" sz="2000" dirty="0" smtClean="0">
              <a:latin typeface="+mn-ea"/>
            </a:endParaRPr>
          </a:p>
        </p:txBody>
      </p:sp>
      <p:sp>
        <p:nvSpPr>
          <p:cNvPr id="6" name="TextBox 5"/>
          <p:cNvSpPr txBox="1"/>
          <p:nvPr/>
        </p:nvSpPr>
        <p:spPr>
          <a:xfrm>
            <a:off x="2267744" y="116632"/>
            <a:ext cx="6192688"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Internt</a:t>
            </a:r>
            <a:endParaRPr lang="zh-CN" altLang="zh-CN" sz="2800" dirty="0">
              <a:solidFill>
                <a:srgbClr val="FFFF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rcRect r="1472"/>
          <a:stretch>
            <a:fillRect/>
          </a:stretch>
        </p:blipFill>
        <p:spPr>
          <a:xfrm>
            <a:off x="1458595" y="1171575"/>
            <a:ext cx="5227320" cy="4667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11" name="文本框 110"/>
          <p:cNvSpPr txBox="1"/>
          <p:nvPr/>
        </p:nvSpPr>
        <p:spPr>
          <a:xfrm>
            <a:off x="196215" y="1028700"/>
            <a:ext cx="8751570" cy="4092575"/>
          </a:xfrm>
          <a:prstGeom prst="rect">
            <a:avLst/>
          </a:prstGeom>
          <a:noFill/>
          <a:ln w="9525">
            <a:noFill/>
          </a:ln>
        </p:spPr>
        <p:txBody>
          <a:bodyPr wrap="square">
            <a:spAutoFit/>
          </a:bodyPr>
          <a:p>
            <a:pPr indent="0">
              <a:lnSpc>
                <a:spcPct val="130000"/>
              </a:lnSpc>
            </a:pPr>
            <a:r>
              <a:rPr lang="zh-CN" sz="2000" b="1">
                <a:latin typeface="宋体" panose="02010600030101010101" pitchFamily="2" charset="-122"/>
                <a:ea typeface="宋体" panose="02010600030101010101" pitchFamily="2" charset="-122"/>
                <a:cs typeface="宋体" panose="02010600030101010101" pitchFamily="2" charset="-122"/>
              </a:rPr>
              <a:t>（2）路由器的设置</a:t>
            </a:r>
            <a:r>
              <a:rPr lang="zh-CN" sz="2000" b="0">
                <a:latin typeface="宋体" panose="02010600030101010101" pitchFamily="2" charset="-122"/>
                <a:ea typeface="宋体" panose="02010600030101010101" pitchFamily="2" charset="-122"/>
                <a:cs typeface="宋体" panose="02010600030101010101" pitchFamily="2" charset="-122"/>
              </a:rPr>
              <a:t>    各种品牌路由器的设置方法都是大同小异，下面以迅捷路由器为例介绍路由器上网方式与无线路由的设置。第一步：登录路由器。在IE地址栏上输入路由器的地址：192.168.1.1(路由器背后贴有默认的IP),输入路由器的帐号与密码（默认情况下帐号与密码都是admin），接着出现如图</a:t>
            </a:r>
            <a:r>
              <a:rPr lang="en-US" sz="2000" b="0">
                <a:latin typeface="宋体" panose="02010600030101010101" pitchFamily="2" charset="-122"/>
                <a:ea typeface="宋体" panose="02010600030101010101" pitchFamily="2" charset="-122"/>
                <a:cs typeface="宋体" panose="02010600030101010101" pitchFamily="2" charset="-122"/>
              </a:rPr>
              <a:t>2-2-13</a:t>
            </a:r>
            <a:r>
              <a:rPr lang="zh-CN" sz="2000" b="0">
                <a:latin typeface="宋体" panose="02010600030101010101" pitchFamily="2" charset="-122"/>
                <a:ea typeface="宋体" panose="02010600030101010101" pitchFamily="2" charset="-122"/>
                <a:cs typeface="宋体" panose="02010600030101010101" pitchFamily="2" charset="-122"/>
              </a:rPr>
              <a:t>所示的页面，进一步设置。第二步：设置上网方式。设置方法如图</a:t>
            </a:r>
            <a:r>
              <a:rPr lang="en-US" sz="2000" b="0">
                <a:latin typeface="宋体" panose="02010600030101010101" pitchFamily="2" charset="-122"/>
                <a:ea typeface="宋体" panose="02010600030101010101" pitchFamily="2" charset="-122"/>
                <a:cs typeface="宋体" panose="02010600030101010101" pitchFamily="2" charset="-122"/>
              </a:rPr>
              <a:t>2-2-13</a:t>
            </a:r>
            <a:r>
              <a:rPr lang="zh-CN" sz="2000" b="0">
                <a:latin typeface="宋体" panose="02010600030101010101" pitchFamily="2" charset="-122"/>
                <a:ea typeface="宋体" panose="02010600030101010101" pitchFamily="2" charset="-122"/>
                <a:cs typeface="宋体" panose="02010600030101010101" pitchFamily="2" charset="-122"/>
              </a:rPr>
              <a:t>所示。</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000">
                <a:latin typeface="宋体" panose="02010600030101010101" pitchFamily="2" charset="-122"/>
                <a:ea typeface="宋体" panose="02010600030101010101" pitchFamily="2" charset="-122"/>
                <a:cs typeface="宋体" panose="02010600030101010101" pitchFamily="2" charset="-122"/>
                <a:sym typeface="+mn-ea"/>
              </a:rPr>
              <a:t>第三步：设置无线上网。设置方法如图</a:t>
            </a:r>
            <a:r>
              <a:rPr lang="en-US" sz="2000">
                <a:latin typeface="宋体" panose="02010600030101010101" pitchFamily="2" charset="-122"/>
                <a:ea typeface="宋体" panose="02010600030101010101" pitchFamily="2" charset="-122"/>
                <a:cs typeface="宋体" panose="02010600030101010101" pitchFamily="2" charset="-122"/>
                <a:sym typeface="+mn-ea"/>
              </a:rPr>
              <a:t>2-2-14</a:t>
            </a:r>
            <a:r>
              <a:rPr lang="zh-CN" sz="2000">
                <a:latin typeface="宋体" panose="02010600030101010101" pitchFamily="2" charset="-122"/>
                <a:ea typeface="宋体" panose="02010600030101010101" pitchFamily="2" charset="-122"/>
                <a:cs typeface="宋体" panose="02010600030101010101" pitchFamily="2" charset="-122"/>
                <a:sym typeface="+mn-ea"/>
              </a:rPr>
              <a:t>所示。</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pPr>
            <a:r>
              <a:rPr lang="zh-CN" sz="2000">
                <a:latin typeface="宋体" panose="02010600030101010101" pitchFamily="2" charset="-122"/>
                <a:ea typeface="宋体" panose="02010600030101010101" pitchFamily="2" charset="-122"/>
                <a:cs typeface="宋体" panose="02010600030101010101" pitchFamily="2" charset="-122"/>
                <a:sym typeface="+mn-ea"/>
              </a:rPr>
              <a:t>第四步：重启路由器。每次改变了对路由器的设置，都必须重启路由器才会生效。重启路由器的方法如图</a:t>
            </a:r>
            <a:r>
              <a:rPr lang="en-US" sz="2000">
                <a:latin typeface="宋体" panose="02010600030101010101" pitchFamily="2" charset="-122"/>
                <a:ea typeface="宋体" panose="02010600030101010101" pitchFamily="2" charset="-122"/>
                <a:cs typeface="宋体" panose="02010600030101010101" pitchFamily="2" charset="-122"/>
                <a:sym typeface="+mn-ea"/>
              </a:rPr>
              <a:t>2-2-15</a:t>
            </a:r>
            <a:r>
              <a:rPr lang="zh-CN" sz="200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p>
        </p:txBody>
      </p:sp>
      <p:sp>
        <p:nvSpPr>
          <p:cNvPr id="9" name="TextBox 2"/>
          <p:cNvSpPr txBox="1"/>
          <p:nvPr/>
        </p:nvSpPr>
        <p:spPr>
          <a:xfrm>
            <a:off x="2274570" y="144145"/>
            <a:ext cx="495300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l="139"/>
          <a:stretch>
            <a:fillRect/>
          </a:stretch>
        </p:blipFill>
        <p:spPr>
          <a:xfrm>
            <a:off x="532765" y="1263015"/>
            <a:ext cx="8208645" cy="4924425"/>
          </a:xfrm>
          <a:prstGeom prst="rect">
            <a:avLst/>
          </a:prstGeom>
        </p:spPr>
      </p:pic>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802005" y="1327150"/>
            <a:ext cx="7428865" cy="4758055"/>
          </a:xfrm>
          <a:prstGeom prst="rect">
            <a:avLst/>
          </a:prstGeom>
        </p:spPr>
      </p:pic>
      <p:sp>
        <p:nvSpPr>
          <p:cNvPr id="4"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70840" y="1306830"/>
            <a:ext cx="8267700" cy="4705350"/>
          </a:xfrm>
          <a:prstGeom prst="rect">
            <a:avLst/>
          </a:prstGeom>
        </p:spPr>
      </p:pic>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4" name="矩形 3"/>
          <p:cNvSpPr/>
          <p:nvPr/>
        </p:nvSpPr>
        <p:spPr>
          <a:xfrm>
            <a:off x="179512" y="1166843"/>
            <a:ext cx="8568952" cy="3169285"/>
          </a:xfrm>
          <a:prstGeom prst="rect">
            <a:avLst/>
          </a:prstGeom>
        </p:spPr>
        <p:txBody>
          <a:bodyPr wrap="square">
            <a:spAutoFit/>
          </a:bodyPr>
          <a:p>
            <a:r>
              <a:rPr lang="en-US" altLang="zh-CN" sz="2000" b="1">
                <a:latin typeface="+mn-ea"/>
              </a:rPr>
              <a:t>3</a:t>
            </a:r>
            <a:r>
              <a:rPr lang="zh-CN" altLang="zh-CN" sz="2000" b="1">
                <a:latin typeface="+mn-ea"/>
              </a:rPr>
              <a:t>．无线网络使用</a:t>
            </a:r>
            <a:endParaRPr lang="zh-CN" altLang="zh-CN" sz="2000">
              <a:latin typeface="+mn-ea"/>
            </a:endParaRPr>
          </a:p>
          <a:p>
            <a:r>
              <a:rPr lang="en-US" altLang="zh-CN" sz="2000" smtClean="0">
                <a:latin typeface="+mn-ea"/>
              </a:rPr>
              <a:t>   </a:t>
            </a:r>
            <a:r>
              <a:rPr lang="zh-CN" altLang="zh-CN" sz="2000" smtClean="0">
                <a:latin typeface="+mn-ea"/>
              </a:rPr>
              <a:t>无线</a:t>
            </a:r>
            <a:r>
              <a:rPr lang="zh-CN" altLang="zh-CN" sz="2000">
                <a:latin typeface="+mn-ea"/>
              </a:rPr>
              <a:t>网络是采用无线通信技术（如红外线技术、</a:t>
            </a:r>
            <a:r>
              <a:rPr lang="en-US" altLang="zh-CN" sz="2000">
                <a:latin typeface="+mn-ea"/>
              </a:rPr>
              <a:t>射频技术</a:t>
            </a:r>
            <a:r>
              <a:rPr lang="zh-CN" altLang="zh-CN" sz="2000">
                <a:latin typeface="+mn-ea"/>
              </a:rPr>
              <a:t>等）实现的网络，主流应用的无线网络分为通过公众移动通信网实现的无线网络</a:t>
            </a:r>
            <a:r>
              <a:rPr lang="en-US" altLang="zh-CN" sz="2000">
                <a:latin typeface="+mn-ea"/>
              </a:rPr>
              <a:t>(</a:t>
            </a:r>
            <a:r>
              <a:rPr lang="zh-CN" altLang="zh-CN" sz="2000">
                <a:latin typeface="+mn-ea"/>
              </a:rPr>
              <a:t>如</a:t>
            </a:r>
            <a:r>
              <a:rPr lang="en-US" altLang="zh-CN" sz="2000">
                <a:latin typeface="+mn-ea"/>
              </a:rPr>
              <a:t>3G</a:t>
            </a:r>
            <a:r>
              <a:rPr lang="zh-CN" altLang="zh-CN" sz="2000">
                <a:latin typeface="+mn-ea"/>
              </a:rPr>
              <a:t>、</a:t>
            </a:r>
            <a:r>
              <a:rPr lang="en-US" altLang="zh-CN" sz="2000">
                <a:latin typeface="+mn-ea"/>
              </a:rPr>
              <a:t>4G</a:t>
            </a:r>
            <a:r>
              <a:rPr lang="zh-CN" altLang="zh-CN" sz="2000">
                <a:latin typeface="+mn-ea"/>
              </a:rPr>
              <a:t>、</a:t>
            </a:r>
            <a:r>
              <a:rPr lang="en-US" altLang="zh-CN" sz="2000">
                <a:latin typeface="+mn-ea"/>
              </a:rPr>
              <a:t>CDMA</a:t>
            </a:r>
            <a:r>
              <a:rPr lang="zh-CN" altLang="zh-CN" sz="2000">
                <a:latin typeface="+mn-ea"/>
              </a:rPr>
              <a:t>或</a:t>
            </a:r>
            <a:r>
              <a:rPr lang="en-US" altLang="zh-CN" sz="2000">
                <a:latin typeface="+mn-ea"/>
              </a:rPr>
              <a:t>GPRS)</a:t>
            </a:r>
            <a:r>
              <a:rPr lang="zh-CN" altLang="zh-CN" sz="2000">
                <a:latin typeface="+mn-ea"/>
              </a:rPr>
              <a:t>和无线局域网两种方式。无线网络相比于有线网络有许多优势，它可以不受空间的限制，随时随地联入互联网。但是相比于有线网络，无线网络容易受干扰，有时可能会不稳定。现在国内几大网络服务提供商都有开通无线接入服务。</a:t>
            </a:r>
            <a:endParaRPr lang="zh-CN" altLang="zh-CN" sz="2000">
              <a:latin typeface="+mn-ea"/>
            </a:endParaRPr>
          </a:p>
          <a:p>
            <a:r>
              <a:rPr lang="en-US" altLang="zh-CN" sz="2000" smtClean="0">
                <a:latin typeface="+mn-ea"/>
              </a:rPr>
              <a:t>   </a:t>
            </a:r>
            <a:r>
              <a:rPr lang="zh-CN" altLang="zh-CN" sz="2000" smtClean="0">
                <a:latin typeface="+mn-ea"/>
              </a:rPr>
              <a:t>下面</a:t>
            </a:r>
            <a:r>
              <a:rPr lang="zh-CN" altLang="zh-CN" sz="2000">
                <a:latin typeface="+mn-ea"/>
              </a:rPr>
              <a:t>以</a:t>
            </a:r>
            <a:r>
              <a:rPr lang="en-US" altLang="zh-CN" sz="2000">
                <a:latin typeface="+mn-ea"/>
              </a:rPr>
              <a:t>Windows 7</a:t>
            </a:r>
            <a:r>
              <a:rPr lang="zh-CN" altLang="zh-CN" sz="2000">
                <a:latin typeface="+mn-ea"/>
              </a:rPr>
              <a:t>系统为例，说明接入无线网络的过程。</a:t>
            </a:r>
            <a:endParaRPr lang="zh-CN" altLang="zh-CN" sz="2000">
              <a:latin typeface="+mn-ea"/>
            </a:endParaRPr>
          </a:p>
          <a:p>
            <a:r>
              <a:rPr lang="zh-CN" altLang="zh-CN" sz="2000">
                <a:latin typeface="+mn-ea"/>
              </a:rPr>
              <a:t>方法一：“打开网络与共享中心”，进入到“连接到</a:t>
            </a:r>
            <a:r>
              <a:rPr lang="en-US" altLang="zh-CN" sz="2000">
                <a:latin typeface="+mn-ea"/>
              </a:rPr>
              <a:t>Internet</a:t>
            </a:r>
            <a:r>
              <a:rPr lang="zh-CN" altLang="zh-CN" sz="2000">
                <a:latin typeface="+mn-ea"/>
              </a:rPr>
              <a:t>”对话框，接下去的操作如图</a:t>
            </a:r>
            <a:r>
              <a:rPr lang="en-US" altLang="zh-CN" sz="2000">
                <a:latin typeface="+mn-ea"/>
              </a:rPr>
              <a:t>2-2-16</a:t>
            </a:r>
            <a:r>
              <a:rPr lang="zh-CN" altLang="zh-CN" sz="2000">
                <a:latin typeface="+mn-ea"/>
              </a:rPr>
              <a:t>所示。</a:t>
            </a:r>
            <a:endParaRPr lang="zh-CN" altLang="zh-CN" sz="2000">
              <a:latin typeface="+mn-ea"/>
            </a:endParaRPr>
          </a:p>
        </p:txBody>
      </p:sp>
      <p:sp>
        <p:nvSpPr>
          <p:cNvPr id="113" name="文本框 112"/>
          <p:cNvSpPr txBox="1"/>
          <p:nvPr/>
        </p:nvSpPr>
        <p:spPr>
          <a:xfrm>
            <a:off x="179705" y="4336415"/>
            <a:ext cx="8674100" cy="1014730"/>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rPr>
              <a:t>方法二：方法二：双击桌面右下角无线网络图标   ，</a:t>
            </a:r>
            <a:r>
              <a:rPr lang="zh-CN" sz="2000">
                <a:latin typeface="宋体" panose="02010600030101010101" pitchFamily="2" charset="-122"/>
                <a:ea typeface="宋体" panose="02010600030101010101" pitchFamily="2" charset="-122"/>
                <a:sym typeface="+mn-ea"/>
              </a:rPr>
              <a:t>在弹出的列表中选择要连接的无线网络名称，点击“连接”，接下去操作方法同方法一。</a:t>
            </a:r>
            <a:endParaRPr lang="zh-CN" sz="2000">
              <a:latin typeface="宋体" panose="02010600030101010101" pitchFamily="2" charset="-122"/>
              <a:ea typeface="宋体" panose="02010600030101010101" pitchFamily="2" charset="-122"/>
            </a:endParaRPr>
          </a:p>
          <a:p>
            <a:pPr indent="0"/>
            <a:endParaRPr lang="en-US" altLang="zh-CN" sz="2000" b="0">
              <a:latin typeface="宋体" panose="02010600030101010101" pitchFamily="2" charset="-122"/>
              <a:ea typeface="宋体" panose="02010600030101010101" pitchFamily="2" charset="-122"/>
            </a:endParaRPr>
          </a:p>
        </p:txBody>
      </p:sp>
      <p:pic>
        <p:nvPicPr>
          <p:cNvPr id="5" name="图片 4"/>
          <p:cNvPicPr/>
          <p:nvPr/>
        </p:nvPicPr>
        <p:blipFill>
          <a:blip r:embed="rId2"/>
          <a:stretch>
            <a:fillRect/>
          </a:stretch>
        </p:blipFill>
        <p:spPr>
          <a:xfrm>
            <a:off x="5615940" y="4408170"/>
            <a:ext cx="345440" cy="2374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63880" y="1149985"/>
            <a:ext cx="8016240" cy="4984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8" name="文本框 107"/>
          <p:cNvSpPr txBox="1"/>
          <p:nvPr/>
        </p:nvSpPr>
        <p:spPr>
          <a:xfrm>
            <a:off x="370840" y="1226185"/>
            <a:ext cx="8615045" cy="5015865"/>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2．网络设备</a:t>
            </a:r>
            <a:r>
              <a:rPr lang="zh-CN" sz="2000" b="0">
                <a:latin typeface="宋体" panose="02010600030101010101" pitchFamily="2" charset="-122"/>
                <a:ea typeface="宋体" panose="02010600030101010101" pitchFamily="2" charset="-122"/>
                <a:cs typeface="宋体" panose="02010600030101010101" pitchFamily="2" charset="-122"/>
              </a:rPr>
              <a:t>（1）网卡(Network adapter，又称为网络适配器)    </a:t>
            </a:r>
            <a:r>
              <a:rPr lang="zh-CN" sz="2000" b="0">
                <a:latin typeface="宋体" panose="02010600030101010101" pitchFamily="2" charset="-122"/>
                <a:ea typeface="宋体" panose="02010600030101010101" pitchFamily="2" charset="-122"/>
                <a:cs typeface="宋体" panose="02010600030101010101" pitchFamily="2" charset="-122"/>
              </a:rPr>
              <a:t>网卡安装在计算机或终端设备上，是连接计算机和传输介质的接口，上网的计算机一定要有网卡。一般来说，网卡通过网线（双绞线）连接到交换机或路由器上。网卡分有</a:t>
            </a:r>
            <a:r>
              <a:rPr lang="zh-CN" sz="2000" b="0">
                <a:latin typeface="宋体" panose="02010600030101010101" pitchFamily="2" charset="-122"/>
                <a:ea typeface="宋体" panose="02010600030101010101" pitchFamily="2" charset="-122"/>
                <a:cs typeface="宋体" panose="02010600030101010101" pitchFamily="2" charset="-122"/>
              </a:rPr>
              <a:t>线网卡和无线网卡，有独立网卡也有集成在主板上的网卡。（2）服务器（Server）   服务器是一种为客户端计算机提供各种服务的高性能的计算机，服务器用于对网络资源进行集中管理。服务器根据提供的服务不同可以分为WEB服务器、E-mail服务器、FTP服务器等。（3）调制解调器（Modem）    Modem是一种数模转换设备，其作用是将模拟信号与数字信号相互转换，即将电话线传输的模拟信号与计算机处理的数字信号相互转换。家庭用户通过电话拨号接入互联网，需要电话线和Modem。现在使用的ADSL技术（非对称数字用户环路技术），利用分频技术，使普通电话线路不但可进行高速度的数据传输，而且上网的同时不影响电话的正常使用。</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2"/>
          <p:cNvSpPr txBox="1"/>
          <p:nvPr/>
        </p:nvSpPr>
        <p:spPr>
          <a:xfrm>
            <a:off x="3275965" y="76835"/>
            <a:ext cx="3837940" cy="521970"/>
          </a:xfrm>
          <a:prstGeom prst="rect">
            <a:avLst/>
          </a:prstGeom>
          <a:noFill/>
        </p:spPr>
        <p:txBody>
          <a:bodyPr wrap="square" rtlCol="0">
            <a:spAutoFit/>
          </a:bodyPr>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一．常见网络设备</a:t>
            </a:r>
            <a:endParaRPr lang="zh-CN"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2" name="文本框 1"/>
          <p:cNvSpPr txBox="1"/>
          <p:nvPr/>
        </p:nvSpPr>
        <p:spPr>
          <a:xfrm>
            <a:off x="173355" y="1114425"/>
            <a:ext cx="8797290" cy="1014730"/>
          </a:xfrm>
          <a:prstGeom prst="rect">
            <a:avLst/>
          </a:prstGeom>
          <a:noFill/>
        </p:spPr>
        <p:txBody>
          <a:bodyPr wrap="square" rtlCol="0" anchor="t">
            <a:spAutoFit/>
          </a:bodyPr>
          <a:p>
            <a:pPr>
              <a:lnSpc>
                <a:spcPct val="150000"/>
              </a:lnSpc>
            </a:pPr>
            <a:r>
              <a:rPr lang="zh-CN" altLang="zh-CN" sz="2000" smtClean="0">
                <a:latin typeface="+mn-ea"/>
                <a:sym typeface="+mn-ea"/>
              </a:rPr>
              <a:t>【</a:t>
            </a:r>
            <a:r>
              <a:rPr lang="zh-CN" altLang="en-US" sz="2000" b="1" smtClean="0">
                <a:latin typeface="+mn-ea"/>
                <a:sym typeface="+mn-ea"/>
              </a:rPr>
              <a:t>小练习</a:t>
            </a:r>
            <a:r>
              <a:rPr lang="zh-CN" altLang="zh-CN" sz="2000" smtClean="0">
                <a:latin typeface="+mn-ea"/>
                <a:sym typeface="+mn-ea"/>
              </a:rPr>
              <a:t>】</a:t>
            </a:r>
            <a:r>
              <a:rPr lang="zh-CN" altLang="zh-CN" sz="2000" dirty="0">
                <a:latin typeface="+mn-ea"/>
                <a:sym typeface="+mn-ea"/>
              </a:rPr>
              <a:t>家庭常用组网方式</a:t>
            </a:r>
            <a:r>
              <a:rPr lang="zh-CN" altLang="zh-CN" sz="2000" dirty="0" smtClean="0">
                <a:latin typeface="+mn-ea"/>
                <a:sym typeface="+mn-ea"/>
              </a:rPr>
              <a:t>如图所示</a:t>
            </a:r>
            <a:r>
              <a:rPr lang="zh-CN" altLang="zh-CN" sz="2000" dirty="0">
                <a:latin typeface="+mn-ea"/>
                <a:sym typeface="+mn-ea"/>
              </a:rPr>
              <a:t>，请同学们说一说，图中用到了哪些网络传输介质和连接设备？</a:t>
            </a:r>
            <a:endParaRPr lang="zh-CN" altLang="en-US" sz="2000"/>
          </a:p>
        </p:txBody>
      </p:sp>
      <p:pic>
        <p:nvPicPr>
          <p:cNvPr id="10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649" y="2036465"/>
            <a:ext cx="3672408" cy="37228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4" name="文本框 113"/>
          <p:cNvSpPr txBox="1"/>
          <p:nvPr/>
        </p:nvSpPr>
        <p:spPr>
          <a:xfrm>
            <a:off x="328295" y="1193800"/>
            <a:ext cx="8649970" cy="316928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4</a:t>
            </a:r>
            <a:r>
              <a:rPr lang="zh-CN" sz="2000" b="1">
                <a:latin typeface="宋体" panose="02010600030101010101" pitchFamily="2" charset="-122"/>
                <a:ea typeface="宋体" panose="02010600030101010101" pitchFamily="2" charset="-122"/>
                <a:cs typeface="宋体" panose="02010600030101010101" pitchFamily="2" charset="-122"/>
              </a:rPr>
              <a:t>．通过手机共享网络</a:t>
            </a:r>
            <a:r>
              <a:rPr lang="zh-CN" sz="2000" b="0">
                <a:latin typeface="宋体" panose="02010600030101010101" pitchFamily="2" charset="-122"/>
                <a:ea typeface="宋体" panose="02010600030101010101" pitchFamily="2" charset="-122"/>
                <a:cs typeface="宋体" panose="02010600030101010101" pitchFamily="2" charset="-122"/>
              </a:rPr>
              <a:t>   现代社会，手机已成为人们普遍使用的通信工具，在没有网络的时候，如何通过手机共享网络资源呢？一种方式是让手机变成一个临时的WiFi热点以供电脑或其它移动通信设备上网，即类似于无线网卡给电脑上网。另一种方式是通过手机共享WiFi资源。   用小米手机设置便携式WLAN热点，为其它移动设备提供无线上网服务,设置过程如下：（1）将小米手机接入数据网络；（2）点击小米手机的“设置”工具   </a:t>
            </a:r>
            <a:r>
              <a:rPr lang="zh-CN" sz="2000">
                <a:latin typeface="宋体" panose="02010600030101010101" pitchFamily="2" charset="-122"/>
                <a:ea typeface="宋体" panose="02010600030101010101" pitchFamily="2" charset="-122"/>
                <a:cs typeface="宋体" panose="02010600030101010101" pitchFamily="2" charset="-122"/>
                <a:sym typeface="+mn-ea"/>
              </a:rPr>
              <a:t>，出现设置对话框，接下去的操作如图</a:t>
            </a:r>
            <a:r>
              <a:rPr lang="en-US" sz="2000">
                <a:latin typeface="宋体" panose="02010600030101010101" pitchFamily="2" charset="-122"/>
                <a:ea typeface="宋体" panose="02010600030101010101" pitchFamily="2" charset="-122"/>
                <a:cs typeface="宋体" panose="02010600030101010101" pitchFamily="2" charset="-122"/>
                <a:sym typeface="+mn-ea"/>
              </a:rPr>
              <a:t>2-2-17</a:t>
            </a:r>
            <a:r>
              <a:rPr lang="zh-CN" sz="200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p:nvPr/>
        </p:nvPicPr>
        <p:blipFill>
          <a:blip r:embed="rId2"/>
          <a:stretch>
            <a:fillRect/>
          </a:stretch>
        </p:blipFill>
        <p:spPr>
          <a:xfrm>
            <a:off x="4388485" y="3639185"/>
            <a:ext cx="247650" cy="314325"/>
          </a:xfrm>
          <a:prstGeom prst="rect">
            <a:avLst/>
          </a:prstGeom>
          <a:noFill/>
          <a:ln w="9525">
            <a:noFill/>
          </a:ln>
        </p:spPr>
      </p:pic>
      <p:sp>
        <p:nvSpPr>
          <p:cNvPr id="116" name="文本框 115"/>
          <p:cNvSpPr txBox="1"/>
          <p:nvPr/>
        </p:nvSpPr>
        <p:spPr>
          <a:xfrm>
            <a:off x="2032000" y="6054725"/>
            <a:ext cx="5080000" cy="414020"/>
          </a:xfrm>
          <a:prstGeom prst="rect">
            <a:avLst/>
          </a:prstGeom>
          <a:noFill/>
          <a:ln w="9525">
            <a:noFill/>
          </a:ln>
        </p:spPr>
        <p:txBody>
          <a:bodyPr>
            <a:spAutoFit/>
          </a:bodyPr>
          <a:p>
            <a:pPr indent="0"/>
            <a:r>
              <a:rPr lang="en-US" sz="1050" b="0">
                <a:latin typeface="宋体" panose="02010600030101010101" pitchFamily="2" charset="-122"/>
                <a:ea typeface="宋体" panose="02010600030101010101" pitchFamily="2" charset="-122"/>
              </a:rPr>
              <a:t> </a:t>
            </a:r>
            <a:endParaRPr lang="zh-CN" altLang="en-US"/>
          </a:p>
        </p:txBody>
      </p:sp>
      <p:sp>
        <p:nvSpPr>
          <p:cNvPr id="6" name="文本框 5"/>
          <p:cNvSpPr txBox="1"/>
          <p:nvPr/>
        </p:nvSpPr>
        <p:spPr>
          <a:xfrm>
            <a:off x="328295" y="4363085"/>
            <a:ext cx="8547100" cy="1938020"/>
          </a:xfrm>
          <a:prstGeom prst="rect">
            <a:avLst/>
          </a:prstGeom>
          <a:noFill/>
          <a:ln w="9525">
            <a:noFill/>
          </a:ln>
        </p:spPr>
        <p:txBody>
          <a:bodyPr wrap="square">
            <a:spAutoFit/>
          </a:bodyPr>
          <a:p>
            <a:pPr indent="0"/>
            <a:r>
              <a:rPr lang="en-US" sz="1050" b="0">
                <a:latin typeface="宋体" panose="02010600030101010101" pitchFamily="2" charset="-122"/>
                <a:ea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这样一个小米手机便携式WLAN热点就设置好了，其他用户就可以像使用无线W</a:t>
            </a:r>
            <a:r>
              <a:rPr lang="en-US" sz="2000" b="0">
                <a:latin typeface="宋体" panose="02010600030101010101" pitchFamily="2" charset="-122"/>
                <a:ea typeface="宋体" panose="02010600030101010101" pitchFamily="2" charset="-122"/>
                <a:cs typeface="宋体" panose="02010600030101010101" pitchFamily="2" charset="-122"/>
              </a:rPr>
              <a:t>iFi</a:t>
            </a:r>
            <a:r>
              <a:rPr lang="zh-CN" sz="2000" b="0">
                <a:latin typeface="宋体" panose="02010600030101010101" pitchFamily="2" charset="-122"/>
                <a:ea typeface="宋体" panose="02010600030101010101" pitchFamily="2" charset="-122"/>
                <a:cs typeface="宋体" panose="02010600030101010101" pitchFamily="2" charset="-122"/>
              </a:rPr>
              <a:t>一样，搜寻无线信号，点击无线网络名称“Redmi Note4”后输入密码就可以上网了。保证手机能正常上网才能设置便携式WLAN热点，而且会占用手机流量。</a:t>
            </a:r>
            <a:r>
              <a:rPr lang="zh-CN" sz="2000" b="1">
                <a:latin typeface="宋体" panose="02010600030101010101" pitchFamily="2" charset="-122"/>
                <a:ea typeface="宋体" panose="02010600030101010101" pitchFamily="2" charset="-122"/>
                <a:cs typeface="宋体" panose="02010600030101010101" pitchFamily="2" charset="-122"/>
              </a:rPr>
              <a:t>【小练习】</a:t>
            </a:r>
            <a:r>
              <a:rPr lang="zh-CN" sz="2000" b="0">
                <a:latin typeface="宋体" panose="02010600030101010101" pitchFamily="2" charset="-122"/>
                <a:ea typeface="宋体" panose="02010600030101010101" pitchFamily="2" charset="-122"/>
                <a:cs typeface="宋体" panose="02010600030101010101" pitchFamily="2" charset="-122"/>
              </a:rPr>
              <a:t>试着将自己的手机设置为共享热点，让同学共享上网，然后再断开。</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274570" y="144145"/>
            <a:ext cx="4953000" cy="475615"/>
          </a:xfrm>
          <a:prstGeom prst="rect">
            <a:avLst/>
          </a:prstGeom>
          <a:noFill/>
        </p:spPr>
        <p:txBody>
          <a:bodyPr wrap="square" rtlCol="0">
            <a:spAutoFit/>
          </a:bodyPr>
          <a:lstStyle/>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拓展知识  将计算机接入</a:t>
            </a:r>
            <a:r>
              <a:rPr lang="en-US" altLang="zh-CN" sz="2500" b="1">
                <a:solidFill>
                  <a:srgbClr val="FFFF00"/>
                </a:solidFill>
                <a:latin typeface="黑体" panose="02010609060101010101" charset="-122"/>
                <a:ea typeface="黑体" panose="02010609060101010101" charset="-122"/>
                <a:cs typeface="宋体" panose="02010600030101010101" pitchFamily="2" charset="-122"/>
                <a:sym typeface="+mn-ea"/>
              </a:rPr>
              <a:t>Internt</a:t>
            </a:r>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00380" y="1252855"/>
            <a:ext cx="7508875" cy="4462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16" name="文本框 115"/>
          <p:cNvSpPr txBox="1"/>
          <p:nvPr/>
        </p:nvSpPr>
        <p:spPr>
          <a:xfrm>
            <a:off x="166370" y="992505"/>
            <a:ext cx="8810625" cy="593915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1．Internet采用的主要协议是（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A．NETBEUI      B．FTP/HTTP       C．IPX/SPX        D．TCP/IP 2．在因特网上的每一台主机都有唯一的地址标识，是指（</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A．计算机名     B．IP地址         C．URL            D．DNS3．下面不能作为网络主机使用的IP地址是</a:t>
            </a:r>
            <a:r>
              <a:rPr lang="en-US" sz="2000" b="0">
                <a:latin typeface="宋体" panose="02010600030101010101" pitchFamily="2" charset="-122"/>
                <a:ea typeface="宋体" panose="02010600030101010101" pitchFamily="2" charset="-122"/>
                <a:cs typeface="宋体" panose="02010600030101010101" pitchFamily="2" charset="-122"/>
              </a:rPr>
              <a:t>(     ) </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A</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201.109.39.68 </a:t>
            </a:r>
            <a:r>
              <a:rPr lang="zh-CN" sz="2000" b="0">
                <a:latin typeface="宋体" panose="02010600030101010101" pitchFamily="2" charset="-122"/>
                <a:ea typeface="宋体" panose="02010600030101010101" pitchFamily="2" charset="-122"/>
                <a:cs typeface="宋体" panose="02010600030101010101" pitchFamily="2" charset="-122"/>
              </a:rPr>
              <a:t>        B．21.18.33.48</a:t>
            </a:r>
            <a:r>
              <a:rPr lang="en-US" sz="2000" b="0">
                <a:latin typeface="宋体" panose="02010600030101010101" pitchFamily="2" charset="-122"/>
                <a:ea typeface="宋体" panose="02010600030101010101" pitchFamily="2" charset="-122"/>
                <a:cs typeface="宋体" panose="02010600030101010101" pitchFamily="2" charset="-122"/>
              </a:rPr>
              <a:t>    </a:t>
            </a:r>
            <a:endParaRPr lang="en-US" sz="2000" b="0">
              <a:latin typeface="宋体" panose="02010600030101010101" pitchFamily="2" charset="-122"/>
              <a:ea typeface="宋体" panose="02010600030101010101" pitchFamily="2" charset="-122"/>
              <a:cs typeface="宋体" panose="02010600030101010101" pitchFamily="2" charset="-122"/>
            </a:endParaRPr>
          </a:p>
          <a:p>
            <a:pPr indent="0"/>
            <a:r>
              <a:rPr lang="en-US" sz="2000" b="0">
                <a:latin typeface="宋体" panose="02010600030101010101" pitchFamily="2" charset="-122"/>
                <a:ea typeface="宋体" panose="02010600030101010101" pitchFamily="2" charset="-122"/>
                <a:cs typeface="宋体" panose="02010600030101010101" pitchFamily="2" charset="-122"/>
              </a:rPr>
              <a:t>C</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202.300.0.12          D</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120.34.0.18</a:t>
            </a:r>
            <a:r>
              <a:rPr lang="zh-CN" sz="2000" b="0">
                <a:latin typeface="宋体" panose="02010600030101010101" pitchFamily="2" charset="-122"/>
                <a:ea typeface="宋体" panose="02010600030101010101" pitchFamily="2" charset="-122"/>
                <a:cs typeface="宋体" panose="02010600030101010101" pitchFamily="2" charset="-122"/>
              </a:rPr>
              <a:t>4．下列属于C类IP地址的是(     )。</a:t>
            </a:r>
            <a:r>
              <a:rPr lang="en-US" sz="2000" b="0">
                <a:latin typeface="宋体" panose="02010600030101010101" pitchFamily="2" charset="-122"/>
                <a:ea typeface="宋体" panose="02010600030101010101" pitchFamily="2" charset="-122"/>
                <a:cs typeface="宋体" panose="02010600030101010101" pitchFamily="2" charset="-122"/>
              </a:rPr>
              <a:t>A</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130.34.4.5            B</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 200.10.2.1      </a:t>
            </a:r>
            <a:endParaRPr lang="en-US" sz="2000" b="0">
              <a:latin typeface="宋体" panose="02010600030101010101" pitchFamily="2" charset="-122"/>
              <a:ea typeface="宋体" panose="02010600030101010101" pitchFamily="2" charset="-122"/>
              <a:cs typeface="宋体" panose="02010600030101010101" pitchFamily="2" charset="-122"/>
            </a:endParaRPr>
          </a:p>
          <a:p>
            <a:pPr indent="0"/>
            <a:r>
              <a:rPr lang="en-US" sz="2000" b="0">
                <a:latin typeface="宋体" panose="02010600030101010101" pitchFamily="2" charset="-122"/>
                <a:ea typeface="宋体" panose="02010600030101010101" pitchFamily="2" charset="-122"/>
                <a:cs typeface="宋体" panose="02010600030101010101" pitchFamily="2" charset="-122"/>
              </a:rPr>
              <a:t>C</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127.0.0.1             D</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10.10.46.128</a:t>
            </a:r>
            <a:r>
              <a:rPr lang="zh-CN" sz="2000" b="0">
                <a:latin typeface="宋体" panose="02010600030101010101" pitchFamily="2" charset="-122"/>
                <a:ea typeface="宋体" panose="02010600030101010101" pitchFamily="2" charset="-122"/>
                <a:cs typeface="宋体" panose="02010600030101010101" pitchFamily="2" charset="-122"/>
              </a:rPr>
              <a:t>5．负责将域名翻译为</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IP地址的是（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A．服务器系统    B．FTP系统       C．操作系统      D．DNS域名系统6．目前使用的IPV4地址中，IP地址分为四段，每一段对应的十进数范围是（    ）。</a:t>
            </a:r>
            <a:r>
              <a:rPr lang="en-US" sz="2000" b="0">
                <a:latin typeface="宋体" panose="02010600030101010101" pitchFamily="2" charset="-122"/>
                <a:ea typeface="宋体" panose="02010600030101010101" pitchFamily="2" charset="-122"/>
                <a:cs typeface="宋体" panose="02010600030101010101" pitchFamily="2" charset="-122"/>
              </a:rPr>
              <a:t>A</a:t>
            </a:r>
            <a:r>
              <a:rPr lang="zh-CN" sz="2000" b="0">
                <a:latin typeface="宋体" panose="02010600030101010101" pitchFamily="2" charset="-122"/>
                <a:ea typeface="宋体" panose="02010600030101010101" pitchFamily="2" charset="-122"/>
                <a:cs typeface="宋体" panose="02010600030101010101" pitchFamily="2" charset="-122"/>
              </a:rPr>
              <a:t>．0～128        B．0～255        C．0～126        D．1～2557．下列属于合法IP地址的一项是（    ）。A．168.12.150.250         B．145．42．0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C．123.32.1.258           D．142，54，23，123</a:t>
            </a:r>
            <a:endParaRPr lang="zh-CN" sz="2000" b="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TextBox 2"/>
          <p:cNvSpPr txBox="1"/>
          <p:nvPr/>
        </p:nvSpPr>
        <p:spPr>
          <a:xfrm>
            <a:off x="3816350" y="169545"/>
            <a:ext cx="190373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课后练习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816350" y="169545"/>
            <a:ext cx="190373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课后练习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2" name="文本框 1"/>
          <p:cNvSpPr txBox="1"/>
          <p:nvPr/>
        </p:nvSpPr>
        <p:spPr>
          <a:xfrm>
            <a:off x="115570" y="1144905"/>
            <a:ext cx="8802370" cy="501586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9．以下通用域名中表示政府类的是（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A．cn            B．com           C．gov         D．edu10．域名“www.yjwl.net.cn”中，“net”所表示的网站性质是（    ）。A．商业机构      B．非营利性组织  C．教育机构    D．网络机构11．省教育厅的网址为“http://www.fjedu.gov.cn”，该网站的顶级域名及其表示的含义分别是（    ）。A. www,万维网    B. cn,中国      C. fjedu,教育   D. gov,政府机构12．DNS代表（    ）。A．</a:t>
            </a:r>
            <a:r>
              <a:rPr lang="zh-CN" sz="2000" b="0">
                <a:latin typeface="宋体" panose="02010600030101010101" pitchFamily="2" charset="-122"/>
                <a:ea typeface="宋体" panose="02010600030101010101" pitchFamily="2" charset="-122"/>
                <a:cs typeface="宋体" panose="02010600030101010101" pitchFamily="2" charset="-122"/>
              </a:rPr>
              <a:t>电子邮件系统 </a:t>
            </a:r>
            <a:r>
              <a:rPr lang="zh-CN" sz="2000" b="0">
                <a:latin typeface="宋体" panose="02010600030101010101" pitchFamily="2" charset="-122"/>
                <a:ea typeface="宋体" panose="02010600030101010101" pitchFamily="2" charset="-122"/>
                <a:cs typeface="宋体" panose="02010600030101010101" pitchFamily="2" charset="-122"/>
              </a:rPr>
              <a:t>   B．IP分配系统   C．网络服务系统  D．域名解析系统13．以下属于正确的邮件地址的是（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a:t>
            </a:r>
            <a:r>
              <a:rPr lang="en-US" sz="2000" b="0">
                <a:latin typeface="宋体" panose="02010600030101010101" pitchFamily="2" charset="-122"/>
                <a:ea typeface="宋体" panose="02010600030101010101" pitchFamily="2" charset="-122"/>
                <a:cs typeface="宋体" panose="02010600030101010101" pitchFamily="2" charset="-122"/>
              </a:rPr>
              <a:t>fjxk@sina.com           </a:t>
            </a:r>
            <a:r>
              <a:rPr lang="zh-CN" sz="2000" b="0">
                <a:latin typeface="宋体" panose="02010600030101010101" pitchFamily="2" charset="-122"/>
                <a:ea typeface="宋体" panose="02010600030101010101" pitchFamily="2" charset="-122"/>
                <a:cs typeface="宋体" panose="02010600030101010101" pitchFamily="2" charset="-122"/>
              </a:rPr>
              <a:t>B．sina.com@fjxk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C．</a:t>
            </a:r>
            <a:r>
              <a:rPr lang="en-US" sz="2000" b="0">
                <a:latin typeface="宋体" panose="02010600030101010101" pitchFamily="2" charset="-122"/>
                <a:ea typeface="宋体" panose="02010600030101010101" pitchFamily="2" charset="-122"/>
                <a:cs typeface="宋体" panose="02010600030101010101" pitchFamily="2" charset="-122"/>
              </a:rPr>
              <a:t>Fjxk&amp;sina.com          </a:t>
            </a:r>
            <a:r>
              <a:rPr lang="zh-CN" sz="2000" b="0">
                <a:latin typeface="宋体" panose="02010600030101010101" pitchFamily="2" charset="-122"/>
                <a:ea typeface="宋体" panose="02010600030101010101" pitchFamily="2" charset="-122"/>
                <a:cs typeface="宋体" panose="02010600030101010101" pitchFamily="2" charset="-122"/>
              </a:rPr>
              <a:t> D．</a:t>
            </a:r>
            <a:r>
              <a:rPr lang="en-US" sz="2000" b="0">
                <a:latin typeface="宋体" panose="02010600030101010101" pitchFamily="2" charset="-122"/>
                <a:ea typeface="宋体" panose="02010600030101010101" pitchFamily="2" charset="-122"/>
                <a:cs typeface="宋体" panose="02010600030101010101" pitchFamily="2" charset="-122"/>
              </a:rPr>
              <a:t>http://fjxk@sina.com</a:t>
            </a:r>
            <a:r>
              <a:rPr lang="zh-CN" sz="2000" b="0">
                <a:latin typeface="宋体" panose="02010600030101010101" pitchFamily="2" charset="-122"/>
                <a:ea typeface="宋体" panose="02010600030101010101" pitchFamily="2" charset="-122"/>
                <a:cs typeface="宋体" panose="02010600030101010101" pitchFamily="2" charset="-122"/>
              </a:rPr>
              <a:t>14．以下不属于网络连接设备的是（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A．交换机        B．路由器        C．集线器(HUB)     D．显示器</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sz="2000" b="0">
                <a:latin typeface="宋体" panose="02010600030101010101" pitchFamily="2" charset="-122"/>
                <a:ea typeface="宋体" panose="02010600030101010101" pitchFamily="2" charset="-122"/>
                <a:cs typeface="宋体" panose="02010600030101010101" pitchFamily="2" charset="-122"/>
              </a:rPr>
              <a:t>15.以下表示简单邮件传输协议的是（    ）。</a:t>
            </a:r>
            <a:endParaRPr sz="2000" b="0">
              <a:latin typeface="宋体" panose="02010600030101010101" pitchFamily="2" charset="-122"/>
              <a:ea typeface="宋体" panose="02010600030101010101" pitchFamily="2" charset="-122"/>
              <a:cs typeface="宋体" panose="02010600030101010101" pitchFamily="2" charset="-122"/>
            </a:endParaRPr>
          </a:p>
          <a:p>
            <a:pPr indent="0"/>
            <a:r>
              <a:rPr sz="2000" b="0">
                <a:latin typeface="宋体" panose="02010600030101010101" pitchFamily="2" charset="-122"/>
                <a:ea typeface="宋体" panose="02010600030101010101" pitchFamily="2" charset="-122"/>
                <a:cs typeface="宋体" panose="02010600030101010101" pitchFamily="2" charset="-122"/>
              </a:rPr>
              <a:t>A.HTTP           B.FTP            C.TCP/IP           D.SMTP</a:t>
            </a:r>
            <a:endParaRPr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816350" y="169545"/>
            <a:ext cx="190373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课后练习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6" name="文本框 115"/>
          <p:cNvSpPr txBox="1"/>
          <p:nvPr/>
        </p:nvSpPr>
        <p:spPr>
          <a:xfrm>
            <a:off x="132715" y="1060450"/>
            <a:ext cx="8665210" cy="532320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16．以下属于子网掩码的作用的一项是（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A</a:t>
            </a:r>
            <a:r>
              <a:rPr lang="zh-CN" sz="2000" b="0">
                <a:latin typeface="宋体" panose="02010600030101010101" pitchFamily="2" charset="-122"/>
                <a:ea typeface="宋体" panose="02010600030101010101" pitchFamily="2" charset="-122"/>
                <a:cs typeface="宋体" panose="02010600030101010101" pitchFamily="2" charset="-122"/>
              </a:rPr>
              <a:t>．共享上网</a:t>
            </a:r>
            <a:r>
              <a:rPr lang="en-US" sz="2000" b="0">
                <a:latin typeface="宋体" panose="02010600030101010101" pitchFamily="2" charset="-122"/>
                <a:ea typeface="宋体" panose="02010600030101010101" pitchFamily="2" charset="-122"/>
                <a:cs typeface="宋体" panose="02010600030101010101" pitchFamily="2" charset="-122"/>
              </a:rPr>
              <a:t>              B</a:t>
            </a:r>
            <a:r>
              <a:rPr lang="zh-CN" sz="2000" b="0">
                <a:latin typeface="宋体" panose="02010600030101010101" pitchFamily="2" charset="-122"/>
                <a:ea typeface="宋体" panose="02010600030101010101" pitchFamily="2" charset="-122"/>
                <a:cs typeface="宋体" panose="02010600030101010101" pitchFamily="2" charset="-122"/>
              </a:rPr>
              <a:t>．地址解析</a:t>
            </a:r>
            <a:r>
              <a:rPr lang="en-US" sz="2000" b="0">
                <a:latin typeface="宋体" panose="02010600030101010101" pitchFamily="2" charset="-122"/>
                <a:ea typeface="宋体" panose="02010600030101010101" pitchFamily="2" charset="-122"/>
                <a:cs typeface="宋体" panose="02010600030101010101" pitchFamily="2" charset="-122"/>
              </a:rPr>
              <a:t>    </a:t>
            </a:r>
            <a:endParaRPr lang="en-US" sz="2000" b="0">
              <a:latin typeface="宋体" panose="02010600030101010101" pitchFamily="2" charset="-122"/>
              <a:ea typeface="宋体" panose="02010600030101010101" pitchFamily="2" charset="-122"/>
              <a:cs typeface="宋体" panose="02010600030101010101" pitchFamily="2" charset="-122"/>
            </a:endParaRPr>
          </a:p>
          <a:p>
            <a:pPr indent="0"/>
            <a:r>
              <a:rPr lang="en-US" sz="2000" b="0">
                <a:latin typeface="宋体" panose="02010600030101010101" pitchFamily="2" charset="-122"/>
                <a:ea typeface="宋体" panose="02010600030101010101" pitchFamily="2" charset="-122"/>
                <a:cs typeface="宋体" panose="02010600030101010101" pitchFamily="2" charset="-122"/>
              </a:rPr>
              <a:t>C</a:t>
            </a:r>
            <a:r>
              <a:rPr lang="zh-CN" sz="2000" b="0">
                <a:latin typeface="宋体" panose="02010600030101010101" pitchFamily="2" charset="-122"/>
                <a:ea typeface="宋体" panose="02010600030101010101" pitchFamily="2" charset="-122"/>
                <a:cs typeface="宋体" panose="02010600030101010101" pitchFamily="2" charset="-122"/>
              </a:rPr>
              <a:t>．划分网络号与主机号　  </a:t>
            </a:r>
            <a:r>
              <a:rPr lang="en-US" sz="2000" b="0">
                <a:latin typeface="宋体" panose="02010600030101010101" pitchFamily="2" charset="-122"/>
                <a:ea typeface="宋体" panose="02010600030101010101" pitchFamily="2" charset="-122"/>
                <a:cs typeface="宋体" panose="02010600030101010101" pitchFamily="2" charset="-122"/>
              </a:rPr>
              <a:t>D</a:t>
            </a:r>
            <a:r>
              <a:rPr lang="zh-CN" sz="2000" b="0">
                <a:latin typeface="宋体" panose="02010600030101010101" pitchFamily="2" charset="-122"/>
                <a:ea typeface="宋体" panose="02010600030101010101" pitchFamily="2" charset="-122"/>
                <a:cs typeface="宋体" panose="02010600030101010101" pitchFamily="2" charset="-122"/>
              </a:rPr>
              <a:t>．分配IP地址17．modem是指（    ）。A．电话</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B．网关</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C．调制解调器</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D．路由器18．下列传输介质中，传输速度最快的是（　</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A．光纤         B．同轴电缆      C．双绞线           D．电话线19．将手机设置成便携式热点便于（    ）。A．节约带宽     B．远程控制      C．共享无线上网     D．提高网速20．组建机房网络不需要用到的设备是（</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A</a:t>
            </a:r>
            <a:r>
              <a:rPr lang="zh-CN" sz="2000" b="0">
                <a:latin typeface="宋体" panose="02010600030101010101" pitchFamily="2" charset="-122"/>
                <a:ea typeface="宋体" panose="02010600030101010101" pitchFamily="2" charset="-122"/>
                <a:cs typeface="宋体" panose="02010600030101010101" pitchFamily="2" charset="-122"/>
              </a:rPr>
              <a:t>．交换机</a:t>
            </a:r>
            <a:r>
              <a:rPr lang="en-US" sz="2000" b="0">
                <a:latin typeface="宋体" panose="02010600030101010101" pitchFamily="2" charset="-122"/>
                <a:ea typeface="宋体" panose="02010600030101010101" pitchFamily="2" charset="-122"/>
                <a:cs typeface="宋体" panose="02010600030101010101" pitchFamily="2" charset="-122"/>
              </a:rPr>
              <a:t>       B</a:t>
            </a:r>
            <a:r>
              <a:rPr lang="zh-CN" sz="2000" b="0">
                <a:latin typeface="宋体" panose="02010600030101010101" pitchFamily="2" charset="-122"/>
                <a:ea typeface="宋体" panose="02010600030101010101" pitchFamily="2" charset="-122"/>
                <a:cs typeface="宋体" panose="02010600030101010101" pitchFamily="2" charset="-122"/>
              </a:rPr>
              <a:t>．网卡</a:t>
            </a:r>
            <a:r>
              <a:rPr lang="en-US" sz="2000" b="0">
                <a:latin typeface="宋体" panose="02010600030101010101" pitchFamily="2" charset="-122"/>
                <a:ea typeface="宋体" panose="02010600030101010101" pitchFamily="2" charset="-122"/>
                <a:cs typeface="宋体" panose="02010600030101010101" pitchFamily="2" charset="-122"/>
              </a:rPr>
              <a:t>          C</a:t>
            </a:r>
            <a:r>
              <a:rPr lang="zh-CN" sz="2000" b="0">
                <a:latin typeface="宋体" panose="02010600030101010101" pitchFamily="2" charset="-122"/>
                <a:ea typeface="宋体" panose="02010600030101010101" pitchFamily="2" charset="-122"/>
                <a:cs typeface="宋体" panose="02010600030101010101" pitchFamily="2" charset="-122"/>
              </a:rPr>
              <a:t>．双绞线</a:t>
            </a:r>
            <a:r>
              <a:rPr lang="en-US" sz="2000" b="0">
                <a:latin typeface="宋体" panose="02010600030101010101" pitchFamily="2" charset="-122"/>
                <a:ea typeface="宋体" panose="02010600030101010101" pitchFamily="2" charset="-122"/>
                <a:cs typeface="宋体" panose="02010600030101010101" pitchFamily="2" charset="-122"/>
              </a:rPr>
              <a:t>           D</a:t>
            </a:r>
            <a:r>
              <a:rPr lang="zh-CN" sz="2000" b="0">
                <a:latin typeface="宋体" panose="02010600030101010101" pitchFamily="2" charset="-122"/>
                <a:ea typeface="宋体" panose="02010600030101010101" pitchFamily="2" charset="-122"/>
                <a:cs typeface="宋体" panose="02010600030101010101" pitchFamily="2" charset="-122"/>
              </a:rPr>
              <a:t>．读卡器</a:t>
            </a:r>
            <a:r>
              <a:rPr lang="en-US" sz="2000" b="0">
                <a:latin typeface="宋体" panose="02010600030101010101" pitchFamily="2" charset="-122"/>
                <a:ea typeface="宋体" panose="02010600030101010101" pitchFamily="2" charset="-122"/>
                <a:cs typeface="宋体" panose="02010600030101010101" pitchFamily="2" charset="-122"/>
              </a:rPr>
              <a:t>21.</a:t>
            </a:r>
            <a:r>
              <a:rPr lang="zh-CN" sz="2000" b="0">
                <a:latin typeface="宋体" panose="02010600030101010101" pitchFamily="2" charset="-122"/>
                <a:ea typeface="宋体" panose="02010600030101010101" pitchFamily="2" charset="-122"/>
                <a:cs typeface="宋体" panose="02010600030101010101" pitchFamily="2" charset="-122"/>
              </a:rPr>
              <a:t>IPV6的出现是解决（</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A．IP地址匮乏</a:t>
            </a:r>
            <a:r>
              <a:rPr lang="en-US"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B．5G网络的需要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C．节约</a:t>
            </a:r>
            <a:r>
              <a:rPr lang="en-US" sz="2000" b="0">
                <a:latin typeface="宋体" panose="02010600030101010101" pitchFamily="2" charset="-122"/>
                <a:ea typeface="宋体" panose="02010600030101010101" pitchFamily="2" charset="-122"/>
                <a:cs typeface="宋体" panose="02010600030101010101" pitchFamily="2" charset="-122"/>
              </a:rPr>
              <a:t>IP</a:t>
            </a:r>
            <a:r>
              <a:rPr lang="zh-CN" sz="2000" b="0">
                <a:latin typeface="宋体" panose="02010600030101010101" pitchFamily="2" charset="-122"/>
                <a:ea typeface="宋体" panose="02010600030101010101" pitchFamily="2" charset="-122"/>
                <a:cs typeface="宋体" panose="02010600030101010101" pitchFamily="2" charset="-122"/>
              </a:rPr>
              <a:t>                D．提升网速22. 下列可以组成无线局域网的是（    ）。A．MAN          B．WAN           C．ARPAnet        D．</a:t>
            </a:r>
            <a:r>
              <a:rPr lang="en-US" sz="2000" b="0">
                <a:latin typeface="宋体" panose="02010600030101010101" pitchFamily="2" charset="-122"/>
                <a:ea typeface="宋体" panose="02010600030101010101" pitchFamily="2" charset="-122"/>
                <a:cs typeface="宋体" panose="02010600030101010101" pitchFamily="2" charset="-122"/>
              </a:rPr>
              <a:t>WiFi</a:t>
            </a:r>
            <a:endParaRPr lang="zh-CN" sz="2000" b="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816350" y="169545"/>
            <a:ext cx="190373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课后练习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6" name="文本框 115"/>
          <p:cNvSpPr txBox="1"/>
          <p:nvPr/>
        </p:nvSpPr>
        <p:spPr>
          <a:xfrm>
            <a:off x="132715" y="1060450"/>
            <a:ext cx="8665210" cy="5631180"/>
          </a:xfrm>
          <a:prstGeom prst="rect">
            <a:avLst/>
          </a:prstGeom>
          <a:noFill/>
          <a:ln w="9525">
            <a:noFill/>
          </a:ln>
        </p:spPr>
        <p:txBody>
          <a:bodyPr wrap="square">
            <a:spAutoFit/>
          </a:bodyPr>
          <a:p>
            <a:r>
              <a:rPr lang="zh-CN" sz="2000">
                <a:latin typeface="宋体" panose="02010600030101010101" pitchFamily="2" charset="-122"/>
                <a:ea typeface="宋体" panose="02010600030101010101" pitchFamily="2" charset="-122"/>
                <a:cs typeface="宋体" panose="02010600030101010101" pitchFamily="2" charset="-122"/>
                <a:sym typeface="+mn-ea"/>
              </a:rPr>
              <a:t>23．关于目前因特网中主机IP地址的叙述中，错误的是(    )。 </a:t>
            </a:r>
            <a:r>
              <a:rPr lang="en-US" sz="2000">
                <a:latin typeface="宋体" panose="02010600030101010101" pitchFamily="2" charset="-122"/>
                <a:ea typeface="宋体" panose="02010600030101010101" pitchFamily="2" charset="-122"/>
                <a:cs typeface="宋体" panose="02010600030101010101" pitchFamily="2" charset="-122"/>
                <a:sym typeface="+mn-ea"/>
              </a:rPr>
              <a:t>A</a:t>
            </a:r>
            <a:r>
              <a:rPr lang="zh-CN" sz="2000">
                <a:latin typeface="宋体" panose="02010600030101010101" pitchFamily="2" charset="-122"/>
                <a:ea typeface="宋体" panose="02010600030101010101" pitchFamily="2" charset="-122"/>
                <a:cs typeface="宋体" panose="02010600030101010101" pitchFamily="2" charset="-122"/>
                <a:sym typeface="+mn-ea"/>
              </a:rPr>
              <a:t>．IP地址是网络中计算机的身份标识 </a:t>
            </a:r>
            <a:r>
              <a:rPr lang="en-US" sz="2000">
                <a:latin typeface="宋体" panose="02010600030101010101" pitchFamily="2" charset="-122"/>
                <a:ea typeface="宋体" panose="02010600030101010101" pitchFamily="2" charset="-122"/>
                <a:cs typeface="宋体" panose="02010600030101010101" pitchFamily="2" charset="-122"/>
                <a:sym typeface="+mn-ea"/>
              </a:rPr>
              <a:t>	</a:t>
            </a:r>
            <a:endParaRPr lang="en-US" sz="2000">
              <a:latin typeface="宋体" panose="02010600030101010101" pitchFamily="2" charset="-122"/>
              <a:ea typeface="宋体" panose="02010600030101010101" pitchFamily="2" charset="-122"/>
              <a:cs typeface="宋体" panose="02010600030101010101" pitchFamily="2" charset="-122"/>
              <a:sym typeface="+mn-ea"/>
            </a:endParaRPr>
          </a:p>
          <a:p>
            <a:r>
              <a:rPr lang="en-US" sz="2000">
                <a:latin typeface="宋体" panose="02010600030101010101" pitchFamily="2" charset="-122"/>
                <a:ea typeface="宋体" panose="02010600030101010101" pitchFamily="2" charset="-122"/>
                <a:cs typeface="宋体" panose="02010600030101010101" pitchFamily="2" charset="-122"/>
                <a:sym typeface="+mn-ea"/>
              </a:rPr>
              <a:t>B</a:t>
            </a:r>
            <a:r>
              <a:rPr lang="zh-CN" sz="2000">
                <a:latin typeface="宋体" panose="02010600030101010101" pitchFamily="2" charset="-122"/>
                <a:ea typeface="宋体" panose="02010600030101010101" pitchFamily="2" charset="-122"/>
                <a:cs typeface="宋体" panose="02010600030101010101" pitchFamily="2" charset="-122"/>
                <a:sym typeface="+mn-ea"/>
              </a:rPr>
              <a:t>．IP地址是由32位二进制数组成</a:t>
            </a:r>
            <a:r>
              <a:rPr lang="en-US" sz="2000">
                <a:latin typeface="宋体" panose="02010600030101010101" pitchFamily="2" charset="-122"/>
                <a:ea typeface="宋体" panose="02010600030101010101" pitchFamily="2" charset="-122"/>
                <a:cs typeface="宋体" panose="02010600030101010101" pitchFamily="2" charset="-122"/>
                <a:sym typeface="+mn-ea"/>
              </a:rPr>
              <a:t>C</a:t>
            </a:r>
            <a:r>
              <a:rPr lang="zh-CN" sz="2000">
                <a:latin typeface="宋体" panose="02010600030101010101" pitchFamily="2" charset="-122"/>
                <a:ea typeface="宋体" panose="02010600030101010101" pitchFamily="2" charset="-122"/>
                <a:cs typeface="宋体" panose="02010600030101010101" pitchFamily="2" charset="-122"/>
                <a:sym typeface="+mn-ea"/>
              </a:rPr>
              <a:t>．IP地址包含网络标识和主机标识</a:t>
            </a:r>
            <a:r>
              <a:rPr lang="en-US" sz="2000">
                <a:latin typeface="宋体" panose="02010600030101010101" pitchFamily="2" charset="-122"/>
                <a:ea typeface="宋体" panose="02010600030101010101" pitchFamily="2" charset="-122"/>
                <a:cs typeface="宋体" panose="02010600030101010101" pitchFamily="2" charset="-122"/>
                <a:sym typeface="+mn-ea"/>
              </a:rPr>
              <a:t>    </a:t>
            </a:r>
            <a:endParaRPr lang="en-US" sz="2000">
              <a:latin typeface="宋体" panose="02010600030101010101" pitchFamily="2" charset="-122"/>
              <a:ea typeface="宋体" panose="02010600030101010101" pitchFamily="2" charset="-122"/>
              <a:cs typeface="宋体" panose="02010600030101010101" pitchFamily="2" charset="-122"/>
              <a:sym typeface="+mn-ea"/>
            </a:endParaRPr>
          </a:p>
          <a:p>
            <a:r>
              <a:rPr lang="en-US" sz="2000">
                <a:latin typeface="宋体" panose="02010600030101010101" pitchFamily="2" charset="-122"/>
                <a:ea typeface="宋体" panose="02010600030101010101" pitchFamily="2" charset="-122"/>
                <a:cs typeface="宋体" panose="02010600030101010101" pitchFamily="2" charset="-122"/>
                <a:sym typeface="+mn-ea"/>
              </a:rPr>
              <a:t>D</a:t>
            </a:r>
            <a:r>
              <a:rPr lang="zh-CN" sz="2000">
                <a:latin typeface="宋体" panose="02010600030101010101" pitchFamily="2" charset="-122"/>
                <a:ea typeface="宋体" panose="02010600030101010101" pitchFamily="2" charset="-122"/>
                <a:cs typeface="宋体" panose="02010600030101010101" pitchFamily="2" charset="-122"/>
                <a:sym typeface="+mn-ea"/>
              </a:rPr>
              <a:t>．IP地址是一种无限的资源，用之不竭</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24．网址http://www.jszg.edu.cn/index.asp中，域名部分是（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A．http       B．www     C．jszg.edu.cn     D．index.asp</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25．TCP/IP体系结构中，IP协议的作用是（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A．对数据包的管理和核查　　　B．负责数据包的传递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C．管理应用程序　　          D．管理整个网络</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26．HTTP指的是（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A．文件传输协议              B．WEB服务器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C．超文本传输协议            D．超文本标记语言</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27．URL表示（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A．网络协议     B．网站域名   C．网络位置     D．统一资源定位器</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28．网址http：//www.stm.gov.cn/index.html中表示主机名的是（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A．http         B．www        C．gov          D．index.html</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816350" y="169545"/>
            <a:ext cx="190373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课后练习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16" name="文本框 115"/>
          <p:cNvSpPr txBox="1"/>
          <p:nvPr/>
        </p:nvSpPr>
        <p:spPr>
          <a:xfrm>
            <a:off x="132715" y="1060450"/>
            <a:ext cx="8665210" cy="1630045"/>
          </a:xfrm>
          <a:prstGeom prst="rect">
            <a:avLst/>
          </a:prstGeom>
          <a:noFill/>
          <a:ln w="9525">
            <a:noFill/>
          </a:ln>
        </p:spPr>
        <p:txBody>
          <a:bodyPr wrap="square">
            <a:spAutoFit/>
          </a:bodyPr>
          <a:p>
            <a:r>
              <a:rPr lang="zh-CN" altLang="en-US" sz="2000">
                <a:latin typeface="宋体" panose="02010600030101010101" pitchFamily="2" charset="-122"/>
                <a:ea typeface="宋体" panose="02010600030101010101" pitchFamily="2" charset="-122"/>
                <a:cs typeface="宋体" panose="02010600030101010101" pitchFamily="2" charset="-122"/>
                <a:sym typeface="+mn-ea"/>
              </a:rPr>
              <a:t>29．网址http：//www.stm.gov.cn/index.html中,index.html表示（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sym typeface="+mn-ea"/>
              </a:rPr>
              <a:t>A．主页文件名        B．协议名       C．网络名       D．主机名</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sym typeface="+mn-ea"/>
              </a:rPr>
              <a:t>30． www服务使用的协议是（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sym typeface="+mn-ea"/>
              </a:rPr>
              <a:t>A．pop3              B．smtp         C．telnet       D．http </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503699" y="1627610"/>
          <a:ext cx="8136900" cy="3835475"/>
        </p:xfrm>
        <a:graphic>
          <a:graphicData uri="http://schemas.openxmlformats.org/drawingml/2006/table">
            <a:tbl>
              <a:tblPr firstRow="1" bandRow="1">
                <a:tableStyleId>{5C22544A-7EE6-4342-B048-85BDC9FD1C3A}</a:tableStyleId>
              </a:tblPr>
              <a:tblGrid>
                <a:gridCol w="830580"/>
                <a:gridCol w="796925"/>
                <a:gridCol w="813565"/>
                <a:gridCol w="813690"/>
                <a:gridCol w="813690"/>
                <a:gridCol w="813690"/>
                <a:gridCol w="813690"/>
                <a:gridCol w="813690"/>
                <a:gridCol w="813690"/>
                <a:gridCol w="813690"/>
              </a:tblGrid>
              <a:tr h="859841">
                <a:tc>
                  <a:txBody>
                    <a:bodyPr/>
                    <a:lstStyle/>
                    <a:p>
                      <a:pPr algn="ctr"/>
                      <a:r>
                        <a:rPr lang="zh-CN" altLang="en-US" sz="2000" dirty="0" smtClean="0">
                          <a:latin typeface="+mn-ea"/>
                          <a:ea typeface="+mn-ea"/>
                        </a:rPr>
                        <a:t>题号</a:t>
                      </a:r>
                      <a:endParaRPr lang="zh-CN" altLang="en-US" sz="2000" dirty="0">
                        <a:latin typeface="+mn-ea"/>
                        <a:ea typeface="+mn-ea"/>
                      </a:endParaRPr>
                    </a:p>
                  </a:txBody>
                  <a:tcPr anchor="ctr"/>
                </a:tc>
                <a:tc>
                  <a:txBody>
                    <a:bodyPr/>
                    <a:lstStyle/>
                    <a:p>
                      <a:pPr algn="ctr"/>
                      <a:r>
                        <a:rPr lang="zh-CN" altLang="en-US" sz="2000" dirty="0" smtClean="0">
                          <a:latin typeface="+mn-ea"/>
                          <a:ea typeface="+mn-ea"/>
                        </a:rPr>
                        <a:t>答案</a:t>
                      </a:r>
                      <a:endParaRPr lang="zh-CN" altLang="en-US" sz="2000" dirty="0">
                        <a:latin typeface="+mn-ea"/>
                        <a:ea typeface="+mn-ea"/>
                      </a:endParaRPr>
                    </a:p>
                  </a:txBody>
                  <a:tcPr anchor="ctr"/>
                </a:tc>
                <a:tc>
                  <a:txBody>
                    <a:bodyPr/>
                    <a:lstStyle/>
                    <a:p>
                      <a:pPr algn="ctr"/>
                      <a:r>
                        <a:rPr lang="zh-CN" altLang="en-US" sz="2000" dirty="0" smtClean="0">
                          <a:latin typeface="+mn-ea"/>
                          <a:ea typeface="+mn-ea"/>
                        </a:rPr>
                        <a:t>题号</a:t>
                      </a:r>
                      <a:endParaRPr lang="zh-CN" altLang="en-US" sz="2000" dirty="0">
                        <a:latin typeface="+mn-ea"/>
                        <a:ea typeface="+mn-ea"/>
                      </a:endParaRPr>
                    </a:p>
                  </a:txBody>
                  <a:tcPr anchor="ctr"/>
                </a:tc>
                <a:tc>
                  <a:txBody>
                    <a:bodyPr/>
                    <a:lstStyle/>
                    <a:p>
                      <a:pPr algn="ctr"/>
                      <a:r>
                        <a:rPr lang="zh-CN" altLang="en-US" sz="2000" dirty="0" smtClean="0">
                          <a:latin typeface="+mn-ea"/>
                          <a:ea typeface="+mn-ea"/>
                        </a:rPr>
                        <a:t>答案</a:t>
                      </a:r>
                      <a:endParaRPr lang="zh-CN" altLang="en-US" sz="2000" dirty="0">
                        <a:latin typeface="+mn-ea"/>
                        <a:ea typeface="+mn-ea"/>
                      </a:endParaRPr>
                    </a:p>
                  </a:txBody>
                  <a:tcPr anchor="ctr"/>
                </a:tc>
                <a:tc>
                  <a:txBody>
                    <a:bodyPr/>
                    <a:lstStyle/>
                    <a:p>
                      <a:pPr algn="ctr"/>
                      <a:r>
                        <a:rPr lang="zh-CN" altLang="en-US" sz="2000" dirty="0" smtClean="0">
                          <a:latin typeface="+mn-ea"/>
                          <a:ea typeface="+mn-ea"/>
                        </a:rPr>
                        <a:t>题号</a:t>
                      </a:r>
                      <a:endParaRPr lang="zh-CN" altLang="en-US" sz="2000" dirty="0">
                        <a:latin typeface="+mn-ea"/>
                        <a:ea typeface="+mn-ea"/>
                      </a:endParaRPr>
                    </a:p>
                  </a:txBody>
                  <a:tcPr anchor="ctr"/>
                </a:tc>
                <a:tc>
                  <a:txBody>
                    <a:bodyPr/>
                    <a:lstStyle/>
                    <a:p>
                      <a:pPr algn="ctr"/>
                      <a:r>
                        <a:rPr lang="zh-CN" altLang="en-US" sz="2000" dirty="0" smtClean="0">
                          <a:latin typeface="+mn-ea"/>
                          <a:ea typeface="+mn-ea"/>
                        </a:rPr>
                        <a:t>答案</a:t>
                      </a:r>
                      <a:endParaRPr lang="zh-CN" altLang="en-US" sz="2000" dirty="0">
                        <a:latin typeface="+mn-ea"/>
                        <a:ea typeface="+mn-ea"/>
                      </a:endParaRPr>
                    </a:p>
                  </a:txBody>
                  <a:tcPr anchor="ctr"/>
                </a:tc>
                <a:tc>
                  <a:txBody>
                    <a:bodyPr/>
                    <a:lstStyle/>
                    <a:p>
                      <a:pPr algn="ctr"/>
                      <a:r>
                        <a:rPr lang="zh-CN" altLang="en-US" sz="2000" dirty="0" smtClean="0">
                          <a:latin typeface="+mn-ea"/>
                          <a:ea typeface="+mn-ea"/>
                        </a:rPr>
                        <a:t>题号</a:t>
                      </a:r>
                      <a:endParaRPr lang="zh-CN" altLang="en-US" sz="2000" dirty="0">
                        <a:latin typeface="+mn-ea"/>
                        <a:ea typeface="+mn-ea"/>
                      </a:endParaRPr>
                    </a:p>
                  </a:txBody>
                  <a:tcPr anchor="ctr"/>
                </a:tc>
                <a:tc>
                  <a:txBody>
                    <a:bodyPr/>
                    <a:lstStyle/>
                    <a:p>
                      <a:pPr algn="ctr"/>
                      <a:r>
                        <a:rPr lang="zh-CN" altLang="en-US" sz="2000" dirty="0" smtClean="0">
                          <a:latin typeface="+mn-ea"/>
                          <a:ea typeface="+mn-ea"/>
                        </a:rPr>
                        <a:t>答案</a:t>
                      </a:r>
                      <a:endParaRPr lang="zh-CN" altLang="en-US" sz="2000" dirty="0">
                        <a:latin typeface="+mn-ea"/>
                        <a:ea typeface="+mn-ea"/>
                      </a:endParaRPr>
                    </a:p>
                  </a:txBody>
                  <a:tcPr anchor="ctr"/>
                </a:tc>
                <a:tc>
                  <a:txBody>
                    <a:bodyPr/>
                    <a:lstStyle/>
                    <a:p>
                      <a:pPr algn="ctr"/>
                      <a:r>
                        <a:rPr lang="zh-CN" altLang="en-US" sz="2000" dirty="0" smtClean="0">
                          <a:latin typeface="+mn-ea"/>
                          <a:ea typeface="+mn-ea"/>
                        </a:rPr>
                        <a:t>题号</a:t>
                      </a:r>
                      <a:endParaRPr lang="zh-CN" altLang="en-US" sz="2000" dirty="0">
                        <a:latin typeface="+mn-ea"/>
                        <a:ea typeface="+mn-ea"/>
                      </a:endParaRPr>
                    </a:p>
                  </a:txBody>
                  <a:tcPr anchor="ctr"/>
                </a:tc>
                <a:tc>
                  <a:txBody>
                    <a:bodyPr/>
                    <a:lstStyle/>
                    <a:p>
                      <a:pPr algn="ctr"/>
                      <a:r>
                        <a:rPr lang="zh-CN" altLang="en-US" sz="2000" dirty="0" smtClean="0">
                          <a:latin typeface="+mn-ea"/>
                          <a:ea typeface="+mn-ea"/>
                        </a:rPr>
                        <a:t>答案</a:t>
                      </a:r>
                      <a:endParaRPr lang="zh-CN" altLang="en-US" sz="2000" dirty="0">
                        <a:latin typeface="+mn-ea"/>
                        <a:ea typeface="+mn-ea"/>
                      </a:endParaRPr>
                    </a:p>
                  </a:txBody>
                  <a:tcPr anchor="ctr"/>
                </a:tc>
              </a:tr>
              <a:tr h="514350">
                <a:tc>
                  <a:txBody>
                    <a:bodyPr/>
                    <a:lstStyle/>
                    <a:p>
                      <a:pPr algn="ctr"/>
                      <a:r>
                        <a:rPr lang="en-US" altLang="zh-CN" sz="2000" dirty="0" smtClean="0">
                          <a:latin typeface="宋体" panose="02010600030101010101" pitchFamily="2" charset="-122"/>
                          <a:ea typeface="宋体" panose="02010600030101010101" pitchFamily="2" charset="-122"/>
                        </a:rPr>
                        <a:t>1</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D</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2</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B</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3</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smtClean="0">
                          <a:latin typeface="宋体" panose="02010600030101010101" pitchFamily="2" charset="-122"/>
                          <a:ea typeface="宋体" panose="02010600030101010101" pitchFamily="2" charset="-122"/>
                        </a:rPr>
                        <a:t>C</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4</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B</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5</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D</a:t>
                      </a:r>
                      <a:endParaRPr lang="en-US" altLang="zh-CN" sz="2000" dirty="0" smtClean="0">
                        <a:latin typeface="宋体" panose="02010600030101010101" pitchFamily="2" charset="-122"/>
                        <a:ea typeface="宋体" panose="02010600030101010101" pitchFamily="2" charset="-122"/>
                      </a:endParaRPr>
                    </a:p>
                  </a:txBody>
                  <a:tcPr anchor="ctr"/>
                </a:tc>
              </a:tr>
              <a:tr h="477690">
                <a:tc>
                  <a:txBody>
                    <a:bodyPr/>
                    <a:lstStyle/>
                    <a:p>
                      <a:pPr algn="ctr"/>
                      <a:r>
                        <a:rPr lang="en-US" altLang="zh-CN" sz="2000" dirty="0" smtClean="0">
                          <a:latin typeface="宋体" panose="02010600030101010101" pitchFamily="2" charset="-122"/>
                          <a:ea typeface="宋体" panose="02010600030101010101" pitchFamily="2" charset="-122"/>
                        </a:rPr>
                        <a:t>6</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B</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7</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A</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8</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D</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9</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C</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10</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smtClean="0">
                          <a:latin typeface="宋体" panose="02010600030101010101" pitchFamily="2" charset="-122"/>
                          <a:ea typeface="宋体" panose="02010600030101010101" pitchFamily="2" charset="-122"/>
                        </a:rPr>
                        <a:t>D</a:t>
                      </a:r>
                      <a:endParaRPr lang="en-US" sz="2000" dirty="0" smtClean="0">
                        <a:latin typeface="宋体" panose="02010600030101010101" pitchFamily="2" charset="-122"/>
                        <a:ea typeface="宋体" panose="02010600030101010101" pitchFamily="2" charset="-122"/>
                      </a:endParaRPr>
                    </a:p>
                  </a:txBody>
                  <a:tcPr anchor="ctr"/>
                </a:tc>
              </a:tr>
              <a:tr h="514107">
                <a:tc>
                  <a:txBody>
                    <a:bodyPr/>
                    <a:lstStyle/>
                    <a:p>
                      <a:pPr algn="ctr"/>
                      <a:r>
                        <a:rPr lang="en-US" altLang="zh-CN" sz="2000" dirty="0" smtClean="0">
                          <a:latin typeface="宋体" panose="02010600030101010101" pitchFamily="2" charset="-122"/>
                          <a:ea typeface="宋体" panose="02010600030101010101" pitchFamily="2" charset="-122"/>
                        </a:rPr>
                        <a:t>11</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B</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12</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D</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13</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dirty="0" smtClean="0">
                          <a:latin typeface="宋体" panose="02010600030101010101" pitchFamily="2" charset="-122"/>
                          <a:ea typeface="宋体" panose="02010600030101010101" pitchFamily="2" charset="-122"/>
                        </a:rPr>
                        <a:t>A</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14</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D</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15</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smtClean="0">
                          <a:latin typeface="宋体" panose="02010600030101010101" pitchFamily="2" charset="-122"/>
                          <a:ea typeface="宋体" panose="02010600030101010101" pitchFamily="2" charset="-122"/>
                        </a:rPr>
                        <a:t>D</a:t>
                      </a:r>
                      <a:endParaRPr lang="en-US" sz="2000" dirty="0" smtClean="0">
                        <a:latin typeface="宋体" panose="02010600030101010101" pitchFamily="2" charset="-122"/>
                        <a:ea typeface="宋体" panose="02010600030101010101" pitchFamily="2" charset="-122"/>
                      </a:endParaRPr>
                    </a:p>
                  </a:txBody>
                  <a:tcPr anchor="ctr"/>
                </a:tc>
              </a:tr>
              <a:tr h="514107">
                <a:tc>
                  <a:txBody>
                    <a:bodyPr/>
                    <a:lstStyle/>
                    <a:p>
                      <a:pPr algn="ctr"/>
                      <a:r>
                        <a:rPr lang="en-US" altLang="zh-CN" sz="2000" dirty="0" smtClean="0">
                          <a:latin typeface="宋体" panose="02010600030101010101" pitchFamily="2" charset="-122"/>
                          <a:ea typeface="宋体" panose="02010600030101010101" pitchFamily="2" charset="-122"/>
                        </a:rPr>
                        <a:t>16</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C</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17</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C</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18</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A</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19</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C</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20</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D</a:t>
                      </a:r>
                      <a:endParaRPr lang="en-US" altLang="zh-CN" sz="2000" dirty="0" smtClean="0">
                        <a:latin typeface="宋体" panose="02010600030101010101" pitchFamily="2" charset="-122"/>
                        <a:ea typeface="宋体" panose="02010600030101010101" pitchFamily="2" charset="-122"/>
                      </a:endParaRPr>
                    </a:p>
                  </a:txBody>
                  <a:tcPr anchor="ctr"/>
                </a:tc>
              </a:tr>
              <a:tr h="477690">
                <a:tc>
                  <a:txBody>
                    <a:bodyPr/>
                    <a:lstStyle/>
                    <a:p>
                      <a:pPr algn="ctr"/>
                      <a:r>
                        <a:rPr lang="en-US" altLang="zh-CN" sz="2000" dirty="0" smtClean="0">
                          <a:latin typeface="宋体" panose="02010600030101010101" pitchFamily="2" charset="-122"/>
                          <a:ea typeface="宋体" panose="02010600030101010101" pitchFamily="2" charset="-122"/>
                        </a:rPr>
                        <a:t>21</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A</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22</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dirty="0" smtClean="0">
                          <a:latin typeface="宋体" panose="02010600030101010101" pitchFamily="2" charset="-122"/>
                          <a:ea typeface="宋体" panose="02010600030101010101" pitchFamily="2" charset="-122"/>
                        </a:rPr>
                        <a:t>D</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23</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D</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24</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smtClean="0">
                          <a:latin typeface="宋体" panose="02010600030101010101" pitchFamily="2" charset="-122"/>
                          <a:ea typeface="宋体" panose="02010600030101010101" pitchFamily="2" charset="-122"/>
                        </a:rPr>
                        <a:t>C</a:t>
                      </a:r>
                      <a:endParaRPr lang="en-US" sz="2000" dirty="0" smtClean="0">
                        <a:latin typeface="宋体" panose="02010600030101010101" pitchFamily="2" charset="-122"/>
                        <a:ea typeface="宋体" panose="02010600030101010101" pitchFamily="2" charset="-122"/>
                      </a:endParaRPr>
                    </a:p>
                  </a:txBody>
                  <a:tcPr anchor="ctr"/>
                </a:tc>
                <a:tc>
                  <a:txBody>
                    <a:bodyPr/>
                    <a:lstStyle/>
                    <a:p>
                      <a:pPr algn="ctr"/>
                      <a:r>
                        <a:rPr lang="en-US" altLang="zh-CN" sz="2000" smtClean="0">
                          <a:latin typeface="宋体" panose="02010600030101010101" pitchFamily="2" charset="-122"/>
                          <a:ea typeface="宋体" panose="02010600030101010101" pitchFamily="2" charset="-122"/>
                        </a:rPr>
                        <a:t>25</a:t>
                      </a:r>
                      <a:endParaRPr lang="en-US" altLang="zh-CN" sz="2000" dirty="0" smtClean="0">
                        <a:latin typeface="宋体" panose="02010600030101010101" pitchFamily="2" charset="-122"/>
                        <a:ea typeface="宋体" panose="02010600030101010101" pitchFamily="2" charset="-122"/>
                      </a:endParaRPr>
                    </a:p>
                  </a:txBody>
                  <a:tcPr anchor="ctr"/>
                </a:tc>
                <a:tc>
                  <a:txBody>
                    <a:bodyPr/>
                    <a:lstStyle/>
                    <a:p>
                      <a:pPr algn="ctr"/>
                      <a:r>
                        <a:rPr lang="en-US" sz="2000" smtClean="0">
                          <a:latin typeface="宋体" panose="02010600030101010101" pitchFamily="2" charset="-122"/>
                          <a:ea typeface="宋体" panose="02010600030101010101" pitchFamily="2" charset="-122"/>
                        </a:rPr>
                        <a:t>B</a:t>
                      </a:r>
                      <a:endParaRPr lang="en-US" sz="2000" dirty="0" smtClean="0">
                        <a:latin typeface="宋体" panose="02010600030101010101" pitchFamily="2" charset="-122"/>
                        <a:ea typeface="宋体" panose="02010600030101010101" pitchFamily="2" charset="-122"/>
                      </a:endParaRPr>
                    </a:p>
                  </a:txBody>
                  <a:tcPr anchor="ctr"/>
                </a:tc>
              </a:tr>
              <a:tr h="477690">
                <a:tc>
                  <a:txBody>
                    <a:bodyPr/>
                    <a:p>
                      <a:pPr algn="ctr">
                        <a:buNone/>
                      </a:pPr>
                      <a:r>
                        <a:rPr lang="en-US" altLang="zh-CN" sz="2000" dirty="0">
                          <a:latin typeface="宋体" panose="02010600030101010101" pitchFamily="2" charset="-122"/>
                          <a:ea typeface="宋体" panose="02010600030101010101" pitchFamily="2" charset="-122"/>
                        </a:rPr>
                        <a:t>26</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C</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27</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D</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28</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B</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29</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en-US" sz="2000" dirty="0">
                          <a:latin typeface="宋体" panose="02010600030101010101" pitchFamily="2" charset="-122"/>
                          <a:ea typeface="宋体" panose="02010600030101010101" pitchFamily="2" charset="-122"/>
                        </a:rPr>
                        <a:t>A</a:t>
                      </a:r>
                      <a:endParaRPr lang="en-US" altLang="en-US" sz="2000" dirty="0">
                        <a:latin typeface="宋体" panose="02010600030101010101" pitchFamily="2" charset="-122"/>
                        <a:ea typeface="宋体" panose="02010600030101010101" pitchFamily="2" charset="-122"/>
                      </a:endParaRPr>
                    </a:p>
                  </a:txBody>
                  <a:tcPr anchor="ctr"/>
                </a:tc>
                <a:tc>
                  <a:txBody>
                    <a:bodyPr/>
                    <a:p>
                      <a:pPr algn="ctr">
                        <a:buNone/>
                      </a:pPr>
                      <a:r>
                        <a:rPr lang="en-US" altLang="zh-CN" sz="2000" dirty="0">
                          <a:latin typeface="宋体" panose="02010600030101010101" pitchFamily="2" charset="-122"/>
                          <a:ea typeface="宋体" panose="02010600030101010101" pitchFamily="2" charset="-122"/>
                        </a:rPr>
                        <a:t>30</a:t>
                      </a:r>
                      <a:endParaRPr lang="en-US" altLang="zh-CN" sz="2000" dirty="0">
                        <a:latin typeface="宋体" panose="02010600030101010101" pitchFamily="2" charset="-122"/>
                        <a:ea typeface="宋体" panose="02010600030101010101" pitchFamily="2" charset="-122"/>
                      </a:endParaRPr>
                    </a:p>
                  </a:txBody>
                  <a:tcPr anchor="ctr"/>
                </a:tc>
                <a:tc>
                  <a:txBody>
                    <a:bodyPr/>
                    <a:p>
                      <a:pPr algn="ctr">
                        <a:buNone/>
                      </a:pPr>
                      <a:r>
                        <a:rPr lang="en-US" altLang="en-US" sz="2000" dirty="0">
                          <a:latin typeface="宋体" panose="02010600030101010101" pitchFamily="2" charset="-122"/>
                          <a:ea typeface="宋体" panose="02010600030101010101" pitchFamily="2" charset="-122"/>
                        </a:rPr>
                        <a:t>D</a:t>
                      </a:r>
                      <a:endParaRPr lang="en-US" altLang="en-US" sz="2000" dirty="0">
                        <a:latin typeface="宋体" panose="02010600030101010101" pitchFamily="2" charset="-122"/>
                        <a:ea typeface="宋体" panose="02010600030101010101" pitchFamily="2" charset="-122"/>
                      </a:endParaRPr>
                    </a:p>
                  </a:txBody>
                  <a:tcPr anchor="ctr"/>
                </a:tc>
              </a:tr>
            </a:tbl>
          </a:graphicData>
        </a:graphic>
      </p:graphicFrame>
      <p:sp>
        <p:nvSpPr>
          <p:cNvPr id="3" name="TextBox 2"/>
          <p:cNvSpPr txBox="1"/>
          <p:nvPr/>
        </p:nvSpPr>
        <p:spPr>
          <a:xfrm>
            <a:off x="4045585" y="178435"/>
            <a:ext cx="2239010" cy="475615"/>
          </a:xfrm>
          <a:prstGeom prst="rect">
            <a:avLst/>
          </a:prstGeom>
          <a:noFill/>
        </p:spPr>
        <p:txBody>
          <a:bodyPr wrap="square" rtlCol="0">
            <a:spAutoFit/>
          </a:bodyPr>
          <a:p>
            <a:r>
              <a:rPr lang="zh-CN" sz="2500" b="1">
                <a:solidFill>
                  <a:srgbClr val="FFFF00"/>
                </a:solidFill>
                <a:latin typeface="黑体" panose="02010609060101010101" charset="-122"/>
                <a:ea typeface="黑体" panose="02010609060101010101" charset="-122"/>
                <a:cs typeface="宋体" panose="02010600030101010101" pitchFamily="2" charset="-122"/>
                <a:sym typeface="+mn-ea"/>
              </a:rPr>
              <a:t>课后练习答案 </a:t>
            </a:r>
            <a:endParaRPr lang="zh-CN" sz="2500" b="1">
              <a:solidFill>
                <a:srgbClr val="FFFF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一．常见网络设备</a:t>
            </a:r>
            <a:endParaRPr lang="zh-CN"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08" name="文本框 107"/>
          <p:cNvSpPr txBox="1"/>
          <p:nvPr/>
        </p:nvSpPr>
        <p:spPr>
          <a:xfrm>
            <a:off x="126365" y="1052830"/>
            <a:ext cx="8890635" cy="3476625"/>
          </a:xfrm>
          <a:prstGeom prst="rect">
            <a:avLst/>
          </a:prstGeom>
          <a:noFill/>
          <a:ln w="9525">
            <a:noFill/>
          </a:ln>
        </p:spPr>
        <p:txBody>
          <a:bodyPr wrap="square">
            <a:spAutoFit/>
          </a:bodyPr>
          <a:p>
            <a:pPr indent="-266700" algn="l" fontAlgn="auto"/>
            <a:r>
              <a:rPr lang="zh-CN" sz="2000">
                <a:latin typeface="宋体" panose="02010600030101010101" pitchFamily="2" charset="-122"/>
                <a:ea typeface="宋体" panose="02010600030101010101" pitchFamily="2" charset="-122"/>
                <a:cs typeface="宋体" panose="02010600030101010101" pitchFamily="2" charset="-122"/>
                <a:sym typeface="+mn-ea"/>
              </a:rPr>
              <a:t>（4）交换机（Switch）</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266700" algn="l"/>
            <a:r>
              <a:rPr lang="zh-CN" sz="2000">
                <a:latin typeface="宋体" panose="02010600030101010101" pitchFamily="2" charset="-122"/>
                <a:ea typeface="宋体" panose="02010600030101010101" pitchFamily="2" charset="-122"/>
                <a:cs typeface="宋体" panose="02010600030101010101" pitchFamily="2" charset="-122"/>
                <a:sym typeface="+mn-ea"/>
              </a:rPr>
              <a:t> </a:t>
            </a:r>
            <a:r>
              <a:rPr lang="zh-CN" sz="2000" b="0">
                <a:latin typeface="宋体" panose="02010600030101010101" pitchFamily="2" charset="-122"/>
                <a:ea typeface="宋体" panose="02010600030101010101" pitchFamily="2" charset="-122"/>
                <a:cs typeface="宋体" panose="02010600030101010101" pitchFamily="2" charset="-122"/>
              </a:rPr>
              <a:t>交换机是最常用的网络连接设备，它具备自动寻址能力和数据交换作用。交换机是使用硬件来完成</a:t>
            </a:r>
            <a:r>
              <a:rPr lang="zh-CN" sz="2000" b="0">
                <a:latin typeface="宋体" panose="02010600030101010101" pitchFamily="2" charset="-122"/>
                <a:ea typeface="宋体" panose="02010600030101010101" pitchFamily="2" charset="-122"/>
                <a:cs typeface="宋体" panose="02010600030101010101" pitchFamily="2" charset="-122"/>
              </a:rPr>
              <a:t>过滤、学习和转发过程的任务。从源端口接收的信息经过内部处理后转发到指定端口。连接在同一个交换机上的各个设备处于同一个网络之中。最常见的交换机有以太网交换机、电话语音交换机、光纤交换机等。（5）路由器（Router）    路由器是连接两个或多个网络的硬件设备，它的每一个端口都可以连接一个网络，在网络间起网关</a:t>
            </a:r>
            <a:r>
              <a:rPr lang="zh-CN" sz="2000" b="0">
                <a:latin typeface="宋体" panose="02010600030101010101" pitchFamily="2" charset="-122"/>
                <a:ea typeface="宋体" panose="02010600030101010101" pitchFamily="2" charset="-122"/>
                <a:cs typeface="宋体" panose="02010600030101010101" pitchFamily="2" charset="-122"/>
              </a:rPr>
              <a:t>的作用。路由器的主要工作就是为经过路由器的每个数据包寻找一条最佳传输路径，并将该数据有效地传送到目的站点。此外，网络设备还有中继器、网关、网桥等。</a:t>
            </a:r>
            <a:endParaRPr lang="zh-CN" sz="2000">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1578149" y="4680616"/>
            <a:ext cx="2433794" cy="1624826"/>
            <a:chOff x="1187624" y="4149080"/>
            <a:chExt cx="2433794" cy="1624826"/>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32921" b="22775"/>
            <a:stretch>
              <a:fillRect/>
            </a:stretch>
          </p:blipFill>
          <p:spPr>
            <a:xfrm>
              <a:off x="1187624" y="4149080"/>
              <a:ext cx="2433794" cy="1078258"/>
            </a:xfrm>
            <a:prstGeom prst="rect">
              <a:avLst/>
            </a:prstGeom>
          </p:spPr>
        </p:pic>
        <p:sp>
          <p:nvSpPr>
            <p:cNvPr id="6" name="TextBox 5"/>
            <p:cNvSpPr txBox="1"/>
            <p:nvPr/>
          </p:nvSpPr>
          <p:spPr>
            <a:xfrm>
              <a:off x="2008477" y="5404574"/>
              <a:ext cx="792088" cy="369332"/>
            </a:xfrm>
            <a:prstGeom prst="rect">
              <a:avLst/>
            </a:prstGeom>
            <a:noFill/>
          </p:spPr>
          <p:txBody>
            <a:bodyPr wrap="square" rtlCol="0">
              <a:spAutoFit/>
            </a:bodyPr>
            <a:p>
              <a:r>
                <a:rPr lang="zh-CN" altLang="en-US" dirty="0" smtClean="0"/>
                <a:t>光 纤</a:t>
              </a:r>
              <a:endParaRPr lang="zh-CN" altLang="en-US" dirty="0"/>
            </a:p>
          </p:txBody>
        </p:sp>
      </p:grpSp>
      <p:grpSp>
        <p:nvGrpSpPr>
          <p:cNvPr id="9" name="组合 8"/>
          <p:cNvGrpSpPr/>
          <p:nvPr/>
        </p:nvGrpSpPr>
        <p:grpSpPr>
          <a:xfrm>
            <a:off x="5438140" y="4658360"/>
            <a:ext cx="2335530" cy="1724803"/>
            <a:chOff x="4552090" y="3646501"/>
            <a:chExt cx="2344097" cy="2373823"/>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2090" y="3646501"/>
              <a:ext cx="2344097" cy="1758073"/>
            </a:xfrm>
            <a:prstGeom prst="rect">
              <a:avLst/>
            </a:prstGeom>
          </p:spPr>
        </p:pic>
        <p:sp>
          <p:nvSpPr>
            <p:cNvPr id="8" name="TextBox 7"/>
            <p:cNvSpPr txBox="1"/>
            <p:nvPr/>
          </p:nvSpPr>
          <p:spPr>
            <a:xfrm>
              <a:off x="5220072" y="5513438"/>
              <a:ext cx="1512168" cy="506886"/>
            </a:xfrm>
            <a:prstGeom prst="rect">
              <a:avLst/>
            </a:prstGeom>
            <a:noFill/>
          </p:spPr>
          <p:txBody>
            <a:bodyPr wrap="square" rtlCol="0">
              <a:spAutoFit/>
            </a:bodyPr>
            <a:p>
              <a:r>
                <a:rPr lang="en-US" altLang="zh-CN" dirty="0" err="1" smtClean="0"/>
                <a:t>Adsl</a:t>
              </a:r>
              <a:r>
                <a:rPr lang="en-US" altLang="zh-CN" dirty="0" smtClean="0"/>
                <a:t>  </a:t>
              </a:r>
              <a:r>
                <a:rPr lang="en-US" altLang="zh-CN" dirty="0"/>
                <a:t>modem</a:t>
              </a:r>
              <a:r>
                <a:rPr lang="en-US" altLang="zh-CN" dirty="0" smtClean="0"/>
                <a:t> </a:t>
              </a: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二．</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TCP/IP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协议</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08" name="文本框 107"/>
          <p:cNvSpPr txBox="1"/>
          <p:nvPr/>
        </p:nvSpPr>
        <p:spPr>
          <a:xfrm>
            <a:off x="127635" y="1289685"/>
            <a:ext cx="8820785" cy="3169285"/>
          </a:xfrm>
          <a:prstGeom prst="rect">
            <a:avLst/>
          </a:prstGeom>
          <a:noFill/>
          <a:ln w="9525">
            <a:noFill/>
          </a:ln>
        </p:spPr>
        <p:txBody>
          <a:bodyPr wrap="square">
            <a:spAutoFit/>
          </a:bodyPr>
          <a:p>
            <a:pPr indent="266700"/>
            <a:r>
              <a:rPr lang="zh-CN" sz="2000" b="0">
                <a:latin typeface="宋体" panose="02010600030101010101" pitchFamily="2" charset="-122"/>
                <a:ea typeface="宋体" panose="02010600030101010101" pitchFamily="2" charset="-122"/>
                <a:cs typeface="宋体" panose="02010600030101010101" pitchFamily="2" charset="-122"/>
              </a:rPr>
              <a:t>TCP/IP协议具有通用性，是局域网和国际互联网最常用的协议。</a:t>
            </a:r>
            <a:r>
              <a:rPr lang="en-US" sz="2000" b="1">
                <a:latin typeface="宋体" panose="02010600030101010101" pitchFamily="2" charset="-122"/>
                <a:ea typeface="宋体" panose="02010600030101010101" pitchFamily="2" charset="-122"/>
                <a:cs typeface="宋体" panose="02010600030101010101" pitchFamily="2" charset="-122"/>
              </a:rPr>
              <a:t>1</a:t>
            </a:r>
            <a:r>
              <a:rPr lang="zh-CN" sz="2000" b="0">
                <a:latin typeface="宋体" panose="02010600030101010101" pitchFamily="2" charset="-122"/>
                <a:ea typeface="宋体" panose="02010600030101010101" pitchFamily="2" charset="-122"/>
                <a:cs typeface="宋体" panose="02010600030101010101" pitchFamily="2" charset="-122"/>
              </a:rPr>
              <a:t>．</a:t>
            </a:r>
            <a:r>
              <a:rPr lang="zh-CN" sz="2000" b="1">
                <a:latin typeface="宋体" panose="02010600030101010101" pitchFamily="2" charset="-122"/>
                <a:ea typeface="宋体" panose="02010600030101010101" pitchFamily="2" charset="-122"/>
                <a:cs typeface="宋体" panose="02010600030101010101" pitchFamily="2" charset="-122"/>
              </a:rPr>
              <a:t>TCP/IP协议</a:t>
            </a:r>
            <a:r>
              <a:rPr lang="zh-CN" sz="2000" b="0">
                <a:latin typeface="宋体" panose="02010600030101010101" pitchFamily="2" charset="-122"/>
                <a:ea typeface="宋体" panose="02010600030101010101" pitchFamily="2" charset="-122"/>
                <a:cs typeface="宋体" panose="02010600030101010101" pitchFamily="2" charset="-122"/>
              </a:rPr>
              <a:t>   网络协议是指数据在网络中传输必须遵循的一组规则和约定，它规定了数据的编码格式和传输的规则。TCP/IP（传输控制协议/网际协议）是指能够在多个不同网络间实现信息传输的协议簇，其目的在于解决异种计算机之间的网络通信问题，为用户提供一种通用的，一致的通信服务。  TCP/IP协议不仅仅指的是</a:t>
            </a:r>
            <a:r>
              <a:rPr lang="zh-CN" sz="2000" b="0">
                <a:latin typeface="宋体" panose="02010600030101010101" pitchFamily="2" charset="-122"/>
                <a:ea typeface="宋体" panose="02010600030101010101" pitchFamily="2" charset="-122"/>
                <a:cs typeface="宋体" panose="02010600030101010101" pitchFamily="2" charset="-122"/>
              </a:rPr>
              <a:t>TCP和IP两个协议，而是指一个由FTP、SMTP、TCP、UDP</a:t>
            </a:r>
            <a:r>
              <a:rPr lang="zh-CN" sz="2000" b="0">
                <a:latin typeface="宋体" panose="02010600030101010101" pitchFamily="2" charset="-122"/>
                <a:ea typeface="宋体" panose="02010600030101010101" pitchFamily="2" charset="-122"/>
                <a:cs typeface="宋体" panose="02010600030101010101" pitchFamily="2" charset="-122"/>
              </a:rPr>
              <a:t>、IP等协议构成的协议簇，只是因为在TCP/IP协议中TCP协议和IP协议最具代表性，所以被称为TCP/IP协议。</a:t>
            </a:r>
            <a:endParaRPr lang="zh-CN" sz="2000" b="0">
              <a:latin typeface="宋体" panose="02010600030101010101" pitchFamily="2" charset="-122"/>
              <a:ea typeface="宋体" panose="02010600030101010101" pitchFamily="2" charset="-122"/>
              <a:cs typeface="宋体" panose="02010600030101010101" pitchFamily="2" charset="-122"/>
            </a:endParaRPr>
          </a:p>
          <a:p>
            <a:pPr indent="-266700" fontAlgn="auto"/>
            <a:r>
              <a:rPr lang="en-US" sz="2000" b="1">
                <a:latin typeface="宋体" panose="02010600030101010101" pitchFamily="2" charset="-122"/>
                <a:ea typeface="宋体" panose="02010600030101010101" pitchFamily="2" charset="-122"/>
                <a:cs typeface="宋体" panose="02010600030101010101" pitchFamily="2" charset="-122"/>
              </a:rPr>
              <a:t>2</a:t>
            </a:r>
            <a:r>
              <a:rPr lang="zh-CN" sz="2000" b="0">
                <a:latin typeface="宋体" panose="02010600030101010101" pitchFamily="2" charset="-122"/>
                <a:ea typeface="宋体" panose="02010600030101010101" pitchFamily="2" charset="-122"/>
                <a:cs typeface="宋体" panose="02010600030101010101" pitchFamily="2" charset="-122"/>
              </a:rPr>
              <a:t>．</a:t>
            </a:r>
            <a:r>
              <a:rPr lang="zh-CN" sz="2000" b="1">
                <a:latin typeface="宋体" panose="02010600030101010101" pitchFamily="2" charset="-122"/>
                <a:ea typeface="宋体" panose="02010600030101010101" pitchFamily="2" charset="-122"/>
                <a:cs typeface="宋体" panose="02010600030101010101" pitchFamily="2" charset="-122"/>
              </a:rPr>
              <a:t>TCP/IP协议作用</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9" name="文本框 108"/>
          <p:cNvSpPr txBox="1"/>
          <p:nvPr/>
        </p:nvSpPr>
        <p:spPr>
          <a:xfrm>
            <a:off x="127635" y="4458970"/>
            <a:ext cx="8888730" cy="1630045"/>
          </a:xfrm>
          <a:prstGeom prst="rect">
            <a:avLst/>
          </a:prstGeom>
          <a:noFill/>
          <a:ln w="9525">
            <a:noFill/>
          </a:ln>
        </p:spPr>
        <p:txBody>
          <a:bodyPr wrap="square">
            <a:spAutoFit/>
          </a:bodyPr>
          <a:p>
            <a:pPr indent="267970"/>
            <a:r>
              <a:rPr lang="en-US" altLang="zh-CN" sz="1050" b="0">
                <a:ea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TCP协议称为传输控制协议，它的主要工作是对网络数据包进行管理和核查，确保数据包能正确地发送与接收；IP协议称为网际协议，它的主要工作是把数据包从一个地方传递到另一个地方。国际互联网采用层次结构模型，共分为四层即网络接口层、网际层、传输层和应用层，各层的功能及TCP/IP协议所在的工作层，如图2-2-6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二．</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TCP/IP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协议</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1400175" y="1610995"/>
            <a:ext cx="5962650" cy="3381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二．</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TCP/IP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协议</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109" name="文本框 108"/>
          <p:cNvSpPr txBox="1"/>
          <p:nvPr/>
        </p:nvSpPr>
        <p:spPr>
          <a:xfrm>
            <a:off x="208915" y="2893695"/>
            <a:ext cx="8726170" cy="398780"/>
          </a:xfrm>
          <a:prstGeom prst="rect">
            <a:avLst/>
          </a:prstGeom>
          <a:noFill/>
          <a:ln w="9525">
            <a:noFill/>
          </a:ln>
        </p:spPr>
        <p:txBody>
          <a:bodyPr wrap="square">
            <a:spAutoFit/>
          </a:bodyPr>
          <a:p>
            <a:pPr indent="0"/>
            <a:r>
              <a:rPr lang="en-US" altLang="zh-CN" sz="2000" b="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294005" y="1323340"/>
            <a:ext cx="8700770" cy="3999865"/>
          </a:xfrm>
          <a:prstGeom prst="rect">
            <a:avLst/>
          </a:prstGeom>
          <a:noFill/>
          <a:ln w="9525">
            <a:noFill/>
          </a:ln>
        </p:spPr>
        <p:txBody>
          <a:bodyPr wrap="square">
            <a:spAutoFit/>
          </a:bodyPr>
          <a:p>
            <a:pPr indent="0">
              <a:lnSpc>
                <a:spcPct val="130000"/>
              </a:lnSpc>
            </a:pPr>
            <a:r>
              <a:rPr lang="en-US" sz="2000" b="1">
                <a:latin typeface="宋体" panose="02010600030101010101" pitchFamily="2" charset="-122"/>
                <a:ea typeface="宋体" panose="02010600030101010101" pitchFamily="2" charset="-122"/>
                <a:cs typeface="宋体" panose="02010600030101010101" pitchFamily="2" charset="-122"/>
              </a:rPr>
              <a:t>3</a:t>
            </a:r>
            <a:r>
              <a:rPr lang="zh-CN" sz="2000" b="0">
                <a:latin typeface="宋体" panose="02010600030101010101" pitchFamily="2" charset="-122"/>
                <a:ea typeface="宋体" panose="02010600030101010101" pitchFamily="2" charset="-122"/>
                <a:cs typeface="宋体" panose="02010600030101010101" pitchFamily="2" charset="-122"/>
              </a:rPr>
              <a:t>．</a:t>
            </a:r>
            <a:r>
              <a:rPr lang="zh-CN" sz="2000" b="1">
                <a:latin typeface="宋体" panose="02010600030101010101" pitchFamily="2" charset="-122"/>
                <a:ea typeface="宋体" panose="02010600030101010101" pitchFamily="2" charset="-122"/>
                <a:cs typeface="宋体" panose="02010600030101010101" pitchFamily="2" charset="-122"/>
              </a:rPr>
              <a:t>配置TCP/IP协议参数</a:t>
            </a:r>
            <a:r>
              <a:rPr lang="zh-CN" sz="2000" b="0">
                <a:latin typeface="宋体" panose="02010600030101010101" pitchFamily="2" charset="-122"/>
                <a:ea typeface="宋体" panose="02010600030101010101" pitchFamily="2" charset="-122"/>
                <a:cs typeface="宋体" panose="02010600030101010101" pitchFamily="2" charset="-122"/>
              </a:rPr>
              <a:t>  在连接好局域网中的设备之后，还需要在Windows 7系统中配置TCP/IP协议，主要包括：设置IP地址、子网掩码、网关、DNS服务器，才能使局域网正常工作。其中子网掩码的作用是用于区分IP中的网络号和主机号及划分子网；网关是共享上网的服务器或路由器。</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000" b="0">
                <a:latin typeface="宋体" panose="02010600030101010101" pitchFamily="2" charset="-122"/>
                <a:ea typeface="宋体" panose="02010600030101010101" pitchFamily="2" charset="-122"/>
                <a:cs typeface="宋体" panose="02010600030101010101" pitchFamily="2" charset="-122"/>
              </a:rPr>
              <a:t>   </a:t>
            </a:r>
            <a:r>
              <a:rPr lang="zh-CN" sz="2000">
                <a:latin typeface="宋体" panose="02010600030101010101" pitchFamily="2" charset="-122"/>
                <a:ea typeface="宋体" panose="02010600030101010101" pitchFamily="2" charset="-122"/>
                <a:cs typeface="宋体" panose="02010600030101010101" pitchFamily="2" charset="-122"/>
                <a:sym typeface="+mn-ea"/>
              </a:rPr>
              <a:t>在局域网环境中，通过设定固定IP ，配置TCP/IP协议接入因特网的操作过程如下：（1）进入“网络和共享中心”，单击“本地连接”。（2）进入“本地连接”对话框，按如图</a:t>
            </a:r>
            <a:r>
              <a:rPr lang="en-US" sz="2000">
                <a:latin typeface="宋体" panose="02010600030101010101" pitchFamily="2" charset="-122"/>
                <a:ea typeface="宋体" panose="02010600030101010101" pitchFamily="2" charset="-122"/>
                <a:cs typeface="宋体" panose="02010600030101010101" pitchFamily="2" charset="-122"/>
                <a:sym typeface="+mn-ea"/>
              </a:rPr>
              <a:t>2-2-7</a:t>
            </a:r>
            <a:r>
              <a:rPr lang="zh-CN" sz="2000">
                <a:latin typeface="宋体" panose="02010600030101010101" pitchFamily="2" charset="-122"/>
                <a:ea typeface="宋体" panose="02010600030101010101" pitchFamily="2" charset="-122"/>
                <a:cs typeface="宋体" panose="02010600030101010101" pitchFamily="2" charset="-122"/>
                <a:sym typeface="+mn-ea"/>
              </a:rPr>
              <a:t>和图</a:t>
            </a:r>
            <a:r>
              <a:rPr lang="en-US" sz="2000">
                <a:latin typeface="宋体" panose="02010600030101010101" pitchFamily="2" charset="-122"/>
                <a:ea typeface="宋体" panose="02010600030101010101" pitchFamily="2" charset="-122"/>
                <a:cs typeface="宋体" panose="02010600030101010101" pitchFamily="2" charset="-122"/>
                <a:sym typeface="+mn-ea"/>
              </a:rPr>
              <a:t>2-2-8</a:t>
            </a:r>
            <a:r>
              <a:rPr lang="zh-CN" sz="2000">
                <a:latin typeface="宋体" panose="02010600030101010101" pitchFamily="2" charset="-122"/>
                <a:ea typeface="宋体" panose="02010600030101010101" pitchFamily="2" charset="-122"/>
                <a:cs typeface="宋体" panose="02010600030101010101" pitchFamily="2" charset="-122"/>
                <a:sym typeface="+mn-ea"/>
              </a:rPr>
              <a:t>所示的步骤操作。</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二．</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TCP/IP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协议</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781810" y="1148080"/>
            <a:ext cx="5868670" cy="5181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3275965" y="76835"/>
            <a:ext cx="3837940" cy="521970"/>
          </a:xfrm>
          <a:prstGeom prst="rect">
            <a:avLst/>
          </a:prstGeom>
          <a:noFill/>
        </p:spPr>
        <p:txBody>
          <a:bodyPr wrap="square" rtlCol="0">
            <a:spAutoFit/>
          </a:bodyPr>
          <a:lstStyle/>
          <a:p>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二．</a:t>
            </a:r>
            <a:r>
              <a:rPr lang="en-US" altLang="zh-CN" sz="2800" b="1">
                <a:solidFill>
                  <a:srgbClr val="FFFF00"/>
                </a:solidFill>
                <a:latin typeface="黑体" panose="02010609060101010101" charset="-122"/>
                <a:ea typeface="黑体" panose="02010609060101010101" charset="-122"/>
                <a:cs typeface="宋体" panose="02010600030101010101" pitchFamily="2" charset="-122"/>
                <a:sym typeface="+mn-ea"/>
              </a:rPr>
              <a:t>TCP/IP</a:t>
            </a:r>
            <a:r>
              <a:rPr lang="zh-CN" altLang="en-US" sz="2800" b="1">
                <a:solidFill>
                  <a:srgbClr val="FFFF00"/>
                </a:solidFill>
                <a:latin typeface="黑体" panose="02010609060101010101" charset="-122"/>
                <a:ea typeface="黑体" panose="02010609060101010101" charset="-122"/>
                <a:cs typeface="宋体" panose="02010600030101010101" pitchFamily="2" charset="-122"/>
                <a:sym typeface="+mn-ea"/>
              </a:rPr>
              <a:t>协议</a:t>
            </a:r>
            <a:endParaRPr lang="zh-CN" altLang="en-US"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2000885" y="1063625"/>
            <a:ext cx="5245100" cy="5419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10507</Words>
  <Application>WPS 演示</Application>
  <PresentationFormat>全屏显示(4:3)</PresentationFormat>
  <Paragraphs>469</Paragraphs>
  <Slides>38</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Arial</vt:lpstr>
      <vt:lpstr>宋体</vt:lpstr>
      <vt:lpstr>Wingdings</vt:lpstr>
      <vt:lpstr>黑体</vt:lpstr>
      <vt:lpstr>隶书</vt:lpstr>
      <vt:lpstr>Calibri</vt:lpstr>
      <vt:lpstr>Times New Roman</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94</cp:revision>
  <dcterms:created xsi:type="dcterms:W3CDTF">2017-08-01T01:26:00Z</dcterms:created>
  <dcterms:modified xsi:type="dcterms:W3CDTF">2021-08-20T08:46:38Z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