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70"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20" r:id="rId18"/>
    <p:sldId id="319" r:id="rId19"/>
    <p:sldId id="321" r:id="rId20"/>
    <p:sldId id="322" r:id="rId21"/>
    <p:sldId id="323" r:id="rId22"/>
    <p:sldId id="324" r:id="rId23"/>
    <p:sldId id="325" r:id="rId24"/>
    <p:sldId id="326" r:id="rId25"/>
    <p:sldId id="327" r:id="rId26"/>
    <p:sldId id="328" r:id="rId27"/>
    <p:sldId id="329" r:id="rId28"/>
    <p:sldId id="330" r:id="rId29"/>
    <p:sldId id="351" r:id="rId30"/>
    <p:sldId id="352" r:id="rId31"/>
    <p:sldId id="354" r:id="rId32"/>
    <p:sldId id="353" r:id="rId33"/>
    <p:sldId id="357" r:id="rId34"/>
    <p:sldId id="355" r:id="rId35"/>
    <p:sldId id="356" r:id="rId36"/>
    <p:sldId id="358" r:id="rId37"/>
    <p:sldId id="359" r:id="rId38"/>
    <p:sldId id="289" r:id="rId39"/>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CE53B"/>
    <a:srgbClr val="FFFF99"/>
    <a:srgbClr val="CC0000"/>
    <a:srgbClr val="0000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303" autoAdjust="0"/>
  </p:normalViewPr>
  <p:slideViewPr>
    <p:cSldViewPr>
      <p:cViewPr varScale="1">
        <p:scale>
          <a:sx n="92" d="100"/>
          <a:sy n="92" d="100"/>
        </p:scale>
        <p:origin x="-2184" y="-102"/>
      </p:cViewPr>
      <p:guideLst>
        <p:guide orient="horz" pos="2228"/>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atin typeface="Arial" panose="020B0604020202020204" pitchFamily="34" charset="0"/>
              </a:defRPr>
            </a:lvl1pPr>
          </a:lstStyle>
          <a:p>
            <a:pPr>
              <a:defRPr/>
            </a:pPr>
            <a:endParaRPr lang="zh-CN" altLang="en-US"/>
          </a:p>
        </p:txBody>
      </p:sp>
      <p:sp>
        <p:nvSpPr>
          <p:cNvPr id="256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Arial" panose="020B0604020202020204" pitchFamily="34" charset="0"/>
              </a:defRPr>
            </a:lvl1pPr>
          </a:lstStyle>
          <a:p>
            <a:pPr>
              <a:defRPr/>
            </a:pPr>
            <a:endParaRPr lang="en-US" altLang="zh-CN"/>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56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atin typeface="Arial" panose="020B0604020202020204" pitchFamily="34" charset="0"/>
              </a:defRPr>
            </a:lvl1pPr>
          </a:lstStyle>
          <a:p>
            <a:pPr>
              <a:defRPr/>
            </a:pPr>
            <a:endParaRPr lang="en-US" altLang="zh-CN"/>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atin typeface="Arial" panose="020B0604020202020204" pitchFamily="34" charset="0"/>
              </a:defRPr>
            </a:lvl1pPr>
          </a:lstStyle>
          <a:p>
            <a:pPr>
              <a:defRPr/>
            </a:pPr>
            <a:fld id="{9D9FCE91-B8D5-44D3-9F4C-031DE96AAA86}"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Picture 2" descr="3 [转换]"/>
          <p:cNvPicPr>
            <a:picLocks noChangeAspect="1" noChangeArrowheads="1"/>
          </p:cNvPicPr>
          <p:nvPr/>
        </p:nvPicPr>
        <p:blipFill>
          <a:blip r:embed="rId2">
            <a:extLst>
              <a:ext uri="{28A0092B-C50C-407E-A947-70E740481C1C}">
                <a14:useLocalDpi xmlns:a14="http://schemas.microsoft.com/office/drawing/2010/main" val="0"/>
              </a:ext>
            </a:extLst>
          </a:blip>
          <a:srcRect t="4485" b="1736"/>
          <a:stretch>
            <a:fillRect/>
          </a:stretch>
        </p:blipFill>
        <p:spPr bwMode="auto">
          <a:xfrm>
            <a:off x="0" y="0"/>
            <a:ext cx="9144000" cy="685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1" name="Rectangle 3"/>
          <p:cNvSpPr>
            <a:spLocks noGrp="1" noChangeArrowheads="1"/>
          </p:cNvSpPr>
          <p:nvPr>
            <p:ph type="ctrTitle"/>
          </p:nvPr>
        </p:nvSpPr>
        <p:spPr>
          <a:xfrm>
            <a:off x="395288" y="548218"/>
            <a:ext cx="5688012" cy="1373716"/>
          </a:xfrm>
        </p:spPr>
        <p:txBody>
          <a:bodyPr/>
          <a:lstStyle>
            <a:lvl1pPr algn="l">
              <a:defRPr sz="3600"/>
            </a:lvl1pPr>
          </a:lstStyle>
          <a:p>
            <a:pPr lvl="0"/>
            <a:r>
              <a:rPr lang="zh-CN" altLang="en-US" noProof="0" smtClean="0"/>
              <a:t>单击此处编辑母版标题样式</a:t>
            </a:r>
            <a:endParaRPr lang="zh-CN" altLang="en-US" noProof="0" smtClean="0"/>
          </a:p>
        </p:txBody>
      </p:sp>
      <p:sp>
        <p:nvSpPr>
          <p:cNvPr id="2052" name="Rectangle 4"/>
          <p:cNvSpPr>
            <a:spLocks noGrp="1" noChangeArrowheads="1"/>
          </p:cNvSpPr>
          <p:nvPr>
            <p:ph type="subTitle" idx="1"/>
          </p:nvPr>
        </p:nvSpPr>
        <p:spPr>
          <a:xfrm>
            <a:off x="395288" y="1989667"/>
            <a:ext cx="5689600" cy="768351"/>
          </a:xfrm>
        </p:spPr>
        <p:txBody>
          <a:bodyPr/>
          <a:lstStyle>
            <a:lvl1pPr marL="0" indent="0">
              <a:buFontTx/>
              <a:buNone/>
              <a:defRPr sz="2400"/>
            </a:lvl1pPr>
          </a:lstStyle>
          <a:p>
            <a:pPr lvl="0"/>
            <a:r>
              <a:rPr lang="zh-CN" altLang="en-US" noProof="0" smtClean="0"/>
              <a:t>单击此处编辑母版副标题样式</a:t>
            </a:r>
            <a:endParaRPr lang="zh-CN" altLang="en-US" noProof="0"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63456802-7D3A-4215-BE8C-951C39612A81}"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0CFDEC6A-9300-4493-8FC8-83DE76B54A9B}"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7339" y="275167"/>
            <a:ext cx="2058987" cy="585893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5167"/>
            <a:ext cx="6027738" cy="585893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FBA79373-126B-45C1-8A37-17835C7A0C9E}"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95F5D29B-B095-4317-A712-638CBA58E8E4}"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313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185"/>
            <a:ext cx="7772400" cy="150071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9330541A-3ED0-47F1-A4B9-C137244F6FEC}"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604433"/>
            <a:ext cx="4037012"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725" y="1604433"/>
            <a:ext cx="4038600"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0774194E-B1A4-4816-9A21-3D5758AAAB6A}"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4584"/>
            <a:ext cx="4040188"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534584"/>
            <a:ext cx="4041775"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DC9D5BCB-A7FA-48A1-BE07-52516A972B25}"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8F9154D1-969A-4C96-A52D-E6B29A56CEDE}"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38D48916-384A-4F13-A0B2-BC67D329F271}"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2"/>
            <a:ext cx="3008313" cy="116204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435100"/>
            <a:ext cx="3008313" cy="46905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823F113D-FDEF-4D97-9B02-5DA3FFA651EC}"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726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867"/>
            <a:ext cx="5486400" cy="8043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0B0829DB-5CBA-4986-A791-9C41E77A1E77}"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图片3副"/>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Rectangle 4"/>
          <p:cNvSpPr>
            <a:spLocks noGrp="1" noChangeArrowheads="1"/>
          </p:cNvSpPr>
          <p:nvPr>
            <p:ph type="body" idx="1"/>
          </p:nvPr>
        </p:nvSpPr>
        <p:spPr bwMode="auto">
          <a:xfrm>
            <a:off x="468313" y="1604963"/>
            <a:ext cx="8228012" cy="452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9" name="Rectangle 5"/>
          <p:cNvSpPr>
            <a:spLocks noGrp="1" noChangeArrowheads="1"/>
          </p:cNvSpPr>
          <p:nvPr>
            <p:ph type="dt" sz="half" idx="2"/>
          </p:nvPr>
        </p:nvSpPr>
        <p:spPr bwMode="auto">
          <a:xfrm>
            <a:off x="457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b="0">
                <a:latin typeface="Arial" panose="020B0604020202020204" pitchFamily="34" charset="0"/>
              </a:defRPr>
            </a:lvl1pPr>
          </a:lstStyle>
          <a:p>
            <a:pPr>
              <a:defRPr/>
            </a:pPr>
            <a:endParaRPr lang="en-US" altLang="zh-CN"/>
          </a:p>
        </p:txBody>
      </p:sp>
      <p:sp>
        <p:nvSpPr>
          <p:cNvPr id="1030" name="Rectangle 6"/>
          <p:cNvSpPr>
            <a:spLocks noGrp="1" noChangeArrowheads="1"/>
          </p:cNvSpPr>
          <p:nvPr>
            <p:ph type="ftr" sz="quarter" idx="3"/>
          </p:nvPr>
        </p:nvSpPr>
        <p:spPr bwMode="auto">
          <a:xfrm>
            <a:off x="3124200" y="6246813"/>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b="0">
                <a:latin typeface="Arial" panose="020B0604020202020204" pitchFamily="34" charset="0"/>
              </a:defRPr>
            </a:lvl1pPr>
          </a:lstStyle>
          <a:p>
            <a:pPr>
              <a:defRPr/>
            </a:pPr>
            <a:endParaRPr lang="en-US" altLang="zh-CN"/>
          </a:p>
        </p:txBody>
      </p:sp>
      <p:sp>
        <p:nvSpPr>
          <p:cNvPr id="1031" name="Rectangle 7"/>
          <p:cNvSpPr>
            <a:spLocks noGrp="1" noChangeArrowheads="1"/>
          </p:cNvSpPr>
          <p:nvPr>
            <p:ph type="sldNum" sz="quarter" idx="4"/>
          </p:nvPr>
        </p:nvSpPr>
        <p:spPr bwMode="auto">
          <a:xfrm>
            <a:off x="6553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b="0">
                <a:latin typeface="Arial" panose="020B0604020202020204" pitchFamily="34" charset="0"/>
              </a:defRPr>
            </a:lvl1pPr>
          </a:lstStyle>
          <a:p>
            <a:pPr>
              <a:defRPr/>
            </a:pPr>
            <a:fld id="{69B27FD5-3967-4420-A47C-FBE28C996295}"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1400">
          <a:solidFill>
            <a:schemeClr val="tx1"/>
          </a:solidFill>
          <a:latin typeface="+mn-lt"/>
          <a:ea typeface="+mn-ea"/>
        </a:defRPr>
      </a:lvl6pPr>
      <a:lvl7pPr marL="2971800" indent="-228600" algn="l" rtl="0" fontAlgn="base">
        <a:spcBef>
          <a:spcPct val="20000"/>
        </a:spcBef>
        <a:spcAft>
          <a:spcPct val="0"/>
        </a:spcAft>
        <a:buChar char="»"/>
        <a:defRPr sz="1400">
          <a:solidFill>
            <a:schemeClr val="tx1"/>
          </a:solidFill>
          <a:latin typeface="+mn-lt"/>
          <a:ea typeface="+mn-ea"/>
        </a:defRPr>
      </a:lvl7pPr>
      <a:lvl8pPr marL="3429000" indent="-228600" algn="l" rtl="0" fontAlgn="base">
        <a:spcBef>
          <a:spcPct val="20000"/>
        </a:spcBef>
        <a:spcAft>
          <a:spcPct val="0"/>
        </a:spcAft>
        <a:buChar char="»"/>
        <a:defRPr sz="1400">
          <a:solidFill>
            <a:schemeClr val="tx1"/>
          </a:solidFill>
          <a:latin typeface="+mn-lt"/>
          <a:ea typeface="+mn-ea"/>
        </a:defRPr>
      </a:lvl8pPr>
      <a:lvl9pPr marL="3886200" indent="-228600" algn="l" rtl="0" fontAlgn="base">
        <a:spcBef>
          <a:spcPct val="20000"/>
        </a:spcBef>
        <a:spcAft>
          <a:spcPct val="0"/>
        </a:spcAft>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20351;&#29992;&#30805;&#40736;&#19979;&#36733;&#35270;&#39057;.docx" TargetMode="Externa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photoshop&#23454;&#20363;.docx" TargetMode="External"/><Relationship Id="rId2" Type="http://schemas.openxmlformats.org/officeDocument/2006/relationships/image" Target="../media/image27.png"/><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3"/>
          <p:cNvSpPr txBox="1">
            <a:spLocks noChangeArrowheads="1"/>
          </p:cNvSpPr>
          <p:nvPr/>
        </p:nvSpPr>
        <p:spPr bwMode="auto">
          <a:xfrm>
            <a:off x="229870" y="1722120"/>
            <a:ext cx="8455025" cy="230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a:lnSpc>
                <a:spcPct val="120000"/>
              </a:lnSpc>
              <a:spcBef>
                <a:spcPct val="0"/>
              </a:spcBef>
              <a:buFontTx/>
              <a:buNone/>
            </a:pPr>
            <a:r>
              <a:rPr altLang="zh-CN" sz="2400" b="0" dirty="0">
                <a:latin typeface="宋体" panose="02010600030101010101" pitchFamily="2" charset="-122"/>
                <a:ea typeface="宋体" panose="02010600030101010101" pitchFamily="2" charset="-122"/>
              </a:rPr>
              <a:t>（1）了解数字媒体的定义；</a:t>
            </a:r>
            <a:endParaRPr altLang="zh-CN" sz="2400" b="0" dirty="0">
              <a:latin typeface="宋体" panose="02010600030101010101" pitchFamily="2" charset="-122"/>
              <a:ea typeface="宋体" panose="02010600030101010101" pitchFamily="2" charset="-122"/>
            </a:endParaRPr>
          </a:p>
          <a:p>
            <a:pPr>
              <a:lnSpc>
                <a:spcPct val="120000"/>
              </a:lnSpc>
              <a:spcBef>
                <a:spcPct val="0"/>
              </a:spcBef>
              <a:buFontTx/>
              <a:buNone/>
            </a:pPr>
            <a:r>
              <a:rPr altLang="zh-CN" sz="2400" b="0" dirty="0">
                <a:latin typeface="宋体" panose="02010600030101010101" pitchFamily="2" charset="-122"/>
                <a:ea typeface="宋体" panose="02010600030101010101" pitchFamily="2" charset="-122"/>
              </a:rPr>
              <a:t>（2）了解数字媒体文件的类型、格式及特点；</a:t>
            </a:r>
            <a:endParaRPr altLang="zh-CN" sz="2400" b="0" dirty="0">
              <a:latin typeface="宋体" panose="02010600030101010101" pitchFamily="2" charset="-122"/>
              <a:ea typeface="宋体" panose="02010600030101010101" pitchFamily="2" charset="-122"/>
            </a:endParaRPr>
          </a:p>
          <a:p>
            <a:pPr>
              <a:lnSpc>
                <a:spcPct val="120000"/>
              </a:lnSpc>
              <a:spcBef>
                <a:spcPct val="0"/>
              </a:spcBef>
              <a:buFontTx/>
              <a:buNone/>
            </a:pPr>
            <a:r>
              <a:rPr altLang="zh-CN" sz="2400" b="0" dirty="0">
                <a:latin typeface="宋体" panose="02010600030101010101" pitchFamily="2" charset="-122"/>
                <a:ea typeface="宋体" panose="02010600030101010101" pitchFamily="2" charset="-122"/>
              </a:rPr>
              <a:t>（3）了解获取文本、图像、声音、视频素材的方法；</a:t>
            </a:r>
            <a:endParaRPr altLang="zh-CN" sz="2400" b="0" dirty="0">
              <a:latin typeface="宋体" panose="02010600030101010101" pitchFamily="2" charset="-122"/>
              <a:ea typeface="宋体" panose="02010600030101010101" pitchFamily="2" charset="-122"/>
            </a:endParaRPr>
          </a:p>
          <a:p>
            <a:pPr>
              <a:lnSpc>
                <a:spcPct val="120000"/>
              </a:lnSpc>
              <a:spcBef>
                <a:spcPct val="0"/>
              </a:spcBef>
              <a:buFontTx/>
              <a:buNone/>
            </a:pPr>
            <a:r>
              <a:rPr altLang="zh-CN" sz="2400" b="0" dirty="0">
                <a:latin typeface="宋体" panose="02010600030101010101" pitchFamily="2" charset="-122"/>
                <a:ea typeface="宋体" panose="02010600030101010101" pitchFamily="2" charset="-122"/>
              </a:rPr>
              <a:t>（4）了解使用Photoshop软件对图像素材的简单编辑、处理的方法。</a:t>
            </a:r>
            <a:endParaRPr lang="zh-CN" altLang="zh-CN" b="0" dirty="0">
              <a:latin typeface="宋体" panose="02010600030101010101" pitchFamily="2" charset="-122"/>
              <a:ea typeface="宋体" panose="02010600030101010101" pitchFamily="2" charset="-122"/>
            </a:endParaRPr>
          </a:p>
        </p:txBody>
      </p:sp>
      <p:sp>
        <p:nvSpPr>
          <p:cNvPr id="3076" name="矩形 3"/>
          <p:cNvSpPr>
            <a:spLocks noChangeArrowheads="1"/>
          </p:cNvSpPr>
          <p:nvPr/>
        </p:nvSpPr>
        <p:spPr bwMode="auto">
          <a:xfrm>
            <a:off x="1635602" y="608330"/>
            <a:ext cx="61042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a:solidFill>
                  <a:schemeClr val="tx1"/>
                </a:solidFill>
                <a:latin typeface="Arial" panose="020B0604020202020204" pitchFamily="34" charset="0"/>
                <a:ea typeface="微软雅黑" panose="020B0503020204020204" pitchFamily="34" charset="-122"/>
              </a:defRPr>
            </a:lvl2pPr>
            <a:lvl3pPr marL="1143000" indent="-228600" eaLnBrk="0" hangingPunct="0">
              <a:spcBef>
                <a:spcPct val="20000"/>
              </a:spcBef>
              <a:buChar char="•"/>
              <a:defRPr sz="1600">
                <a:solidFill>
                  <a:schemeClr val="tx1"/>
                </a:solidFill>
                <a:latin typeface="Arial" panose="020B0604020202020204" pitchFamily="34" charset="0"/>
                <a:ea typeface="微软雅黑" panose="020B0503020204020204" pitchFamily="34" charset="-122"/>
              </a:defRPr>
            </a:lvl3pPr>
            <a:lvl4pPr marL="16002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4pPr>
            <a:lvl5pPr marL="2057400" indent="-228600" eaLnBrk="0" hangingPunct="0">
              <a:spcBef>
                <a:spcPct val="20000"/>
              </a:spcBef>
              <a:buChar char="»"/>
              <a:defRPr sz="14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微软雅黑" panose="020B0503020204020204" pitchFamily="34" charset="-122"/>
              </a:defRPr>
            </a:lvl9pPr>
          </a:lstStyle>
          <a:p>
            <a:pPr algn="ctr" eaLnBrk="1" hangingPunct="1">
              <a:spcBef>
                <a:spcPct val="0"/>
              </a:spcBef>
              <a:buFontTx/>
              <a:buNone/>
            </a:pPr>
            <a:r>
              <a:rPr lang="zh-CN" altLang="zh-CN" sz="3200">
                <a:solidFill>
                  <a:srgbClr val="FF0000"/>
                </a:solidFill>
                <a:latin typeface="隶书" panose="02010509060101010101" pitchFamily="49" charset="-122"/>
                <a:ea typeface="隶书" panose="02010509060101010101" pitchFamily="49" charset="-122"/>
              </a:rPr>
              <a:t>专题一</a:t>
            </a:r>
            <a:r>
              <a:rPr lang="en-US" altLang="zh-CN" sz="3200">
                <a:solidFill>
                  <a:srgbClr val="FF0000"/>
                </a:solidFill>
                <a:latin typeface="隶书" panose="02010509060101010101" pitchFamily="49" charset="-122"/>
                <a:ea typeface="隶书" panose="02010509060101010101" pitchFamily="49" charset="-122"/>
              </a:rPr>
              <a:t> </a:t>
            </a:r>
            <a:r>
              <a:rPr lang="zh-CN" altLang="zh-CN" sz="3200">
                <a:solidFill>
                  <a:srgbClr val="FF0000"/>
                </a:solidFill>
                <a:latin typeface="隶书" panose="02010509060101010101" pitchFamily="49" charset="-122"/>
                <a:ea typeface="隶书" panose="02010509060101010101" pitchFamily="49" charset="-122"/>
              </a:rPr>
              <a:t>获取和加工数字媒体素材</a:t>
            </a:r>
            <a:endParaRPr lang="zh-CN" altLang="zh-CN" sz="3200">
              <a:solidFill>
                <a:srgbClr val="FF0000"/>
              </a:solidFill>
              <a:latin typeface="隶书" panose="02010509060101010101" pitchFamily="49" charset="-122"/>
              <a:ea typeface="隶书" panose="02010509060101010101" pitchFamily="49" charset="-122"/>
            </a:endParaRPr>
          </a:p>
        </p:txBody>
      </p:sp>
      <p:sp>
        <p:nvSpPr>
          <p:cNvPr id="6" name="矩形 5"/>
          <p:cNvSpPr/>
          <p:nvPr/>
        </p:nvSpPr>
        <p:spPr>
          <a:xfrm>
            <a:off x="147320" y="1191578"/>
            <a:ext cx="1416050" cy="461962"/>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a:defRPr/>
            </a:pPr>
            <a:r>
              <a:rPr lang="zh-CN" altLang="en-US" sz="2400" b="0" dirty="0">
                <a:latin typeface="宋体" panose="02010600030101010101" pitchFamily="2" charset="-122"/>
              </a:rPr>
              <a:t>考纲要求</a:t>
            </a:r>
            <a:endParaRPr lang="zh-CN" altLang="zh-CN" sz="2400" b="0" dirty="0">
              <a:latin typeface="宋体" panose="02010600030101010101" pitchFamily="2" charset="-122"/>
            </a:endParaRPr>
          </a:p>
        </p:txBody>
      </p:sp>
      <p:grpSp>
        <p:nvGrpSpPr>
          <p:cNvPr id="3079" name="组合 4"/>
          <p:cNvGrpSpPr/>
          <p:nvPr/>
        </p:nvGrpSpPr>
        <p:grpSpPr bwMode="auto">
          <a:xfrm>
            <a:off x="2636203" y="-17145"/>
            <a:ext cx="6048375" cy="625475"/>
            <a:chOff x="2555776" y="44624"/>
            <a:chExt cx="6048672" cy="62491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7217" y="87448"/>
              <a:ext cx="3961007" cy="459960"/>
            </a:xfrm>
            <a:prstGeom prst="rect">
              <a:avLst/>
            </a:prstGeom>
          </p:spPr>
          <p:txBody>
            <a:bodyPr>
              <a:spAutoFit/>
            </a:bodyPr>
            <a:lstStyle/>
            <a:p>
              <a:pPr>
                <a:defRPr/>
              </a:pPr>
              <a:r>
                <a:rPr lang="zh-CN" altLang="zh-CN" sz="2400" dirty="0">
                  <a:solidFill>
                    <a:srgbClr val="FFFF00"/>
                  </a:solidFill>
                  <a:latin typeface="+mj-ea"/>
                  <a:ea typeface="+mj-ea"/>
                </a:rPr>
                <a:t>第七章</a:t>
              </a:r>
              <a:r>
                <a:rPr lang="en-US" altLang="zh-CN" sz="2400" dirty="0">
                  <a:solidFill>
                    <a:srgbClr val="FFFF00"/>
                  </a:solidFill>
                  <a:latin typeface="+mj-ea"/>
                  <a:ea typeface="+mj-ea"/>
                </a:rPr>
                <a:t>    </a:t>
              </a:r>
              <a:r>
                <a:rPr lang="zh-CN" altLang="zh-CN" sz="2400" dirty="0">
                  <a:solidFill>
                    <a:srgbClr val="FFFF00"/>
                  </a:solidFill>
                  <a:latin typeface="+mj-ea"/>
                  <a:ea typeface="+mj-ea"/>
                </a:rPr>
                <a:t>数字媒体技术</a:t>
              </a:r>
              <a:r>
                <a:rPr lang="zh-CN" altLang="zh-CN" sz="2400" dirty="0">
                  <a:solidFill>
                    <a:srgbClr val="FFFF00"/>
                  </a:solidFill>
                  <a:latin typeface="+mj-ea"/>
                  <a:ea typeface="+mj-ea"/>
                </a:rPr>
                <a:t>应用</a:t>
              </a:r>
              <a:endParaRPr lang="zh-CN" altLang="zh-CN" sz="2400" dirty="0">
                <a:solidFill>
                  <a:srgbClr val="FFFF00"/>
                </a:solidFill>
                <a:latin typeface="+mj-ea"/>
                <a:ea typeface="+mj-ea"/>
              </a:endParaRPr>
            </a:p>
          </p:txBody>
        </p:sp>
      </p:grpSp>
      <p:sp>
        <p:nvSpPr>
          <p:cNvPr id="100" name="文本框 99"/>
          <p:cNvSpPr txBox="1"/>
          <p:nvPr/>
        </p:nvSpPr>
        <p:spPr>
          <a:xfrm>
            <a:off x="147320" y="4380230"/>
            <a:ext cx="8886825" cy="2091690"/>
          </a:xfrm>
          <a:prstGeom prst="rect">
            <a:avLst/>
          </a:prstGeom>
          <a:noFill/>
          <a:ln w="9525">
            <a:noFill/>
          </a:ln>
        </p:spPr>
        <p:txBody>
          <a:bodyPr wrap="square">
            <a:spAutoFit/>
          </a:bodyPr>
          <a:p>
            <a:pPr marL="0" indent="266700">
              <a:lnSpc>
                <a:spcPct val="130000"/>
              </a:lnSpc>
            </a:pPr>
            <a:r>
              <a:rPr lang="en-US" altLang="zh-CN" sz="2000" b="0">
                <a:ea typeface="宋体" panose="02010600030101010101" pitchFamily="2" charset="-122"/>
              </a:rPr>
              <a:t>  </a:t>
            </a:r>
            <a:r>
              <a:rPr lang="zh-CN" sz="2000" b="0">
                <a:ea typeface="宋体" panose="02010600030101010101" pitchFamily="2" charset="-122"/>
              </a:rPr>
              <a:t>数字媒体技术是通过现代计算机和通信手段，综合处理文字、图像、声音、视频等信息，使抽象的信息变成可感知、可管理和可交互的一种技术，其广泛应用于场景设计、角色形象设计、游戏程序设计、多媒体后期处理、人机交互等方面。当前，以数字媒体、网络技术与文化产业相融合而产生的新媒体、融媒体，给人以全新的视听阅读方式。</a:t>
            </a:r>
            <a:endParaRPr lang="zh-CN" altLang="en-US" sz="20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文本框 102"/>
          <p:cNvSpPr txBox="1"/>
          <p:nvPr/>
        </p:nvSpPr>
        <p:spPr>
          <a:xfrm>
            <a:off x="64135" y="951865"/>
            <a:ext cx="2072640" cy="398780"/>
          </a:xfrm>
          <a:prstGeom prst="rect">
            <a:avLst/>
          </a:prstGeom>
          <a:noFill/>
          <a:ln w="9525">
            <a:noFill/>
          </a:ln>
        </p:spPr>
        <p:txBody>
          <a:bodyPr wrap="square">
            <a:spAutoFit/>
          </a:bodyPr>
          <a:p>
            <a:pPr marL="0" indent="267970"/>
            <a:r>
              <a:rPr lang="en-US" sz="2000">
                <a:latin typeface="宋体" panose="02010600030101010101" pitchFamily="2" charset="-122"/>
                <a:cs typeface="宋体" panose="02010600030101010101" pitchFamily="2" charset="-122"/>
              </a:rPr>
              <a:t>3</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动画类型</a:t>
            </a:r>
            <a:endParaRPr lang="zh-CN" altLang="en-US" sz="2000">
              <a:latin typeface="宋体" panose="02010600030101010101" pitchFamily="2" charset="-122"/>
              <a:cs typeface="宋体" panose="02010600030101010101" pitchFamily="2" charset="-122"/>
            </a:endParaRPr>
          </a:p>
        </p:txBody>
      </p:sp>
      <p:sp>
        <p:nvSpPr>
          <p:cNvPr id="3" name="文本框 2"/>
          <p:cNvSpPr txBox="1"/>
          <p:nvPr/>
        </p:nvSpPr>
        <p:spPr>
          <a:xfrm>
            <a:off x="2399665" y="1290955"/>
            <a:ext cx="4559935" cy="337185"/>
          </a:xfrm>
          <a:prstGeom prst="rect">
            <a:avLst/>
          </a:prstGeom>
          <a:noFill/>
          <a:ln w="9525">
            <a:noFill/>
          </a:ln>
        </p:spPr>
        <p:txBody>
          <a:bodyPr wrap="square">
            <a:spAutoFit/>
          </a:bodyPr>
          <a:p>
            <a:pPr marL="0" indent="0"/>
            <a:r>
              <a:rPr lang="zh-CN" sz="1600" b="0">
                <a:latin typeface="宋体" panose="02010600030101010101" pitchFamily="2" charset="-122"/>
                <a:cs typeface="宋体" panose="02010600030101010101" pitchFamily="2" charset="-122"/>
              </a:rPr>
              <a:t>表7-1-3 常见的动画文件格式、特点和主要用途</a:t>
            </a:r>
            <a:endParaRPr lang="zh-CN" altLang="en-US" sz="1600">
              <a:latin typeface="宋体" panose="02010600030101010101" pitchFamily="2" charset="-122"/>
              <a:cs typeface="宋体" panose="02010600030101010101" pitchFamily="2" charset="-122"/>
            </a:endParaRPr>
          </a:p>
        </p:txBody>
      </p:sp>
      <p:graphicFrame>
        <p:nvGraphicFramePr>
          <p:cNvPr id="5" name="表格 4"/>
          <p:cNvGraphicFramePr/>
          <p:nvPr/>
        </p:nvGraphicFramePr>
        <p:xfrm>
          <a:off x="680720" y="1628140"/>
          <a:ext cx="8184515" cy="3048000"/>
        </p:xfrm>
        <a:graphic>
          <a:graphicData uri="http://schemas.openxmlformats.org/drawingml/2006/table">
            <a:tbl>
              <a:tblPr firstRow="1" bandRow="1">
                <a:tableStyleId>{5940675A-B579-460E-94D1-54222C63F5DA}</a:tableStyleId>
              </a:tblPr>
              <a:tblGrid>
                <a:gridCol w="960755"/>
                <a:gridCol w="5116830"/>
                <a:gridCol w="2106930"/>
              </a:tblGrid>
              <a:tr h="30480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格式</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特点</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主要用途</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swf</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Flash影片格式，二维矢量动画标准，比较不失真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网页动画</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gif</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容量小，支持透明，放大容易失真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适合在网页中播放</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fla</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Flash动画源文件格式，保留图层，可以编辑、修改</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可以二次编辑、修改</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1440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mb/max</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mb是三维动画制作软件Maya的源文件格式；max是三维动画制作软件3ds Max的源文件格式</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可以在Maya/3ds Max中编辑</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2698750" y="87313"/>
            <a:ext cx="3960813" cy="521970"/>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二</a:t>
            </a:r>
            <a:r>
              <a:rPr lang="zh-CN" altLang="zh-CN" sz="2800" dirty="0">
                <a:solidFill>
                  <a:srgbClr val="FFFF00"/>
                </a:solidFill>
                <a:latin typeface="黑体" panose="02010609060101010101" charset="-122"/>
                <a:ea typeface="黑体" panose="02010609060101010101" charset="-122"/>
                <a:sym typeface="+mn-ea"/>
              </a:rPr>
              <a:t>．数字媒体文件</a:t>
            </a:r>
            <a:endParaRPr lang="zh-CN" altLang="zh-CN" sz="2800" dirty="0">
              <a:solidFill>
                <a:srgbClr val="FFFF0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文本框 102"/>
          <p:cNvSpPr txBox="1"/>
          <p:nvPr/>
        </p:nvSpPr>
        <p:spPr>
          <a:xfrm>
            <a:off x="337185" y="862965"/>
            <a:ext cx="8760460" cy="4092575"/>
          </a:xfrm>
          <a:prstGeom prst="rect">
            <a:avLst/>
          </a:prstGeom>
          <a:noFill/>
          <a:ln w="9525">
            <a:noFill/>
          </a:ln>
        </p:spPr>
        <p:txBody>
          <a:bodyPr wrap="square">
            <a:spAutoFit/>
          </a:bodyPr>
          <a:p>
            <a:pPr marL="0" indent="0">
              <a:lnSpc>
                <a:spcPct val="130000"/>
              </a:lnSpc>
            </a:pPr>
            <a:r>
              <a:rPr lang="zh-CN" sz="2000">
                <a:latin typeface="宋体" panose="02010600030101010101" pitchFamily="2" charset="-122"/>
                <a:cs typeface="宋体" panose="02010600030101010101" pitchFamily="2" charset="-122"/>
              </a:rPr>
              <a:t>【知识拓展】</a:t>
            </a:r>
            <a:r>
              <a:rPr lang="zh-CN" sz="2000" b="0">
                <a:latin typeface="宋体" panose="02010600030101010101" pitchFamily="2" charset="-122"/>
                <a:cs typeface="宋体" panose="02010600030101010101" pitchFamily="2" charset="-122"/>
              </a:rPr>
              <a:t>动画的基础知识</a:t>
            </a:r>
            <a:r>
              <a:rPr lang="en-US" sz="2000" b="0">
                <a:latin typeface="宋体" panose="02010600030101010101" pitchFamily="2" charset="-122"/>
                <a:cs typeface="宋体" panose="02010600030101010101" pitchFamily="2" charset="-122"/>
              </a:rPr>
              <a:t>1</a:t>
            </a:r>
            <a:r>
              <a:rPr lang="zh-CN" sz="2000" b="0">
                <a:latin typeface="宋体" panose="02010600030101010101" pitchFamily="2" charset="-122"/>
                <a:cs typeface="宋体" panose="02010600030101010101" pitchFamily="2" charset="-122"/>
              </a:rPr>
              <a:t>．动画基本原理    动画是利用人类的视觉暂留现象，通过画面图像的一张张切换，产生连续动态画面的感觉。</a:t>
            </a:r>
            <a:r>
              <a:rPr lang="en-US" sz="2000" b="0">
                <a:latin typeface="宋体" panose="02010600030101010101" pitchFamily="2" charset="-122"/>
                <a:cs typeface="宋体" panose="02010600030101010101" pitchFamily="2" charset="-122"/>
              </a:rPr>
              <a:t>2</a:t>
            </a:r>
            <a:r>
              <a:rPr lang="zh-CN" sz="2000" b="0">
                <a:latin typeface="宋体" panose="02010600030101010101" pitchFamily="2" charset="-122"/>
                <a:cs typeface="宋体" panose="02010600030101010101" pitchFamily="2" charset="-122"/>
              </a:rPr>
              <a:t>．动画分类    根据空间视觉效果，计算机动画分为二维动画（2D动画）和三维动画（3D动画）。</a:t>
            </a:r>
            <a:r>
              <a:rPr lang="en-US" sz="2000" b="0">
                <a:latin typeface="宋体" panose="02010600030101010101" pitchFamily="2" charset="-122"/>
                <a:cs typeface="宋体" panose="02010600030101010101" pitchFamily="2" charset="-122"/>
              </a:rPr>
              <a:t>Flash</a:t>
            </a:r>
            <a:r>
              <a:rPr lang="zh-CN" sz="2000" b="0">
                <a:latin typeface="宋体" panose="02010600030101010101" pitchFamily="2" charset="-122"/>
                <a:cs typeface="宋体" panose="02010600030101010101" pitchFamily="2" charset="-122"/>
              </a:rPr>
              <a:t>动画属于2D动画；</a:t>
            </a:r>
            <a:r>
              <a:rPr lang="en-US" sz="2000" b="0">
                <a:latin typeface="宋体" panose="02010600030101010101" pitchFamily="2" charset="-122"/>
                <a:cs typeface="宋体" panose="02010600030101010101" pitchFamily="2" charset="-122"/>
              </a:rPr>
              <a:t>3ds Max</a:t>
            </a:r>
            <a:r>
              <a:rPr lang="zh-CN" sz="2000" b="0">
                <a:latin typeface="宋体" panose="02010600030101010101" pitchFamily="2" charset="-122"/>
                <a:cs typeface="宋体" panose="02010600030101010101" pitchFamily="2" charset="-122"/>
              </a:rPr>
              <a:t>动画属于3D动画。</a:t>
            </a:r>
            <a:r>
              <a:rPr lang="en-US" sz="2000" b="0">
                <a:latin typeface="宋体" panose="02010600030101010101" pitchFamily="2" charset="-122"/>
                <a:cs typeface="宋体" panose="02010600030101010101" pitchFamily="2" charset="-122"/>
              </a:rPr>
              <a:t>3</a:t>
            </a:r>
            <a:r>
              <a:rPr lang="zh-CN" sz="2000" b="0">
                <a:latin typeface="宋体" panose="02010600030101010101" pitchFamily="2" charset="-122"/>
                <a:cs typeface="宋体" panose="02010600030101010101" pitchFamily="2" charset="-122"/>
              </a:rPr>
              <a:t>．动画制作的软件    二维动画制作软件有：Flash、Animate CC、万彩动画大师等；三维动画制作软件有：</a:t>
            </a:r>
            <a:r>
              <a:rPr lang="en-US" sz="2000" b="0">
                <a:latin typeface="宋体" panose="02010600030101010101" pitchFamily="2" charset="-122"/>
                <a:cs typeface="宋体" panose="02010600030101010101" pitchFamily="2" charset="-122"/>
              </a:rPr>
              <a:t>Maya</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3ds Max</a:t>
            </a:r>
            <a:r>
              <a:rPr lang="zh-CN" sz="2000" b="0">
                <a:latin typeface="宋体" panose="02010600030101010101" pitchFamily="2" charset="-122"/>
                <a:cs typeface="宋体" panose="02010600030101010101" pitchFamily="2" charset="-122"/>
              </a:rPr>
              <a:t>等。</a:t>
            </a:r>
            <a:endParaRPr lang="zh-CN" altLang="en-US" sz="2000">
              <a:latin typeface="宋体" panose="02010600030101010101" pitchFamily="2" charset="-122"/>
              <a:cs typeface="宋体" panose="02010600030101010101" pitchFamily="2" charset="-122"/>
            </a:endParaRPr>
          </a:p>
        </p:txBody>
      </p:sp>
      <p:sp>
        <p:nvSpPr>
          <p:cNvPr id="2" name="矩形 1"/>
          <p:cNvSpPr/>
          <p:nvPr/>
        </p:nvSpPr>
        <p:spPr>
          <a:xfrm>
            <a:off x="2698750" y="87313"/>
            <a:ext cx="3960813" cy="521970"/>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二</a:t>
            </a:r>
            <a:r>
              <a:rPr lang="zh-CN" altLang="zh-CN" sz="2800" dirty="0">
                <a:solidFill>
                  <a:srgbClr val="FFFF00"/>
                </a:solidFill>
                <a:latin typeface="黑体" panose="02010609060101010101" charset="-122"/>
                <a:ea typeface="黑体" panose="02010609060101010101" charset="-122"/>
                <a:sym typeface="+mn-ea"/>
              </a:rPr>
              <a:t>．数字媒体文件</a:t>
            </a:r>
            <a:endParaRPr lang="zh-CN" altLang="zh-CN" sz="2800" dirty="0">
              <a:solidFill>
                <a:srgbClr val="FFFF0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文本框 102"/>
          <p:cNvSpPr txBox="1"/>
          <p:nvPr/>
        </p:nvSpPr>
        <p:spPr>
          <a:xfrm>
            <a:off x="191770" y="934720"/>
            <a:ext cx="5744845" cy="398780"/>
          </a:xfrm>
          <a:prstGeom prst="rect">
            <a:avLst/>
          </a:prstGeom>
          <a:noFill/>
          <a:ln w="9525">
            <a:noFill/>
          </a:ln>
        </p:spPr>
        <p:txBody>
          <a:bodyPr wrap="square">
            <a:spAutoFit/>
          </a:bodyPr>
          <a:p>
            <a:pPr marL="0" indent="267970"/>
            <a:r>
              <a:rPr lang="en-US" sz="2000">
                <a:latin typeface="宋体" panose="02010600030101010101" pitchFamily="2" charset="-122"/>
                <a:cs typeface="宋体" panose="02010600030101010101" pitchFamily="2" charset="-122"/>
              </a:rPr>
              <a:t>4</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音频类型</a:t>
            </a:r>
            <a:endParaRPr lang="zh-CN" altLang="en-US" sz="2000">
              <a:latin typeface="宋体" panose="02010600030101010101" pitchFamily="2" charset="-122"/>
              <a:cs typeface="宋体" panose="02010600030101010101" pitchFamily="2" charset="-122"/>
            </a:endParaRPr>
          </a:p>
        </p:txBody>
      </p:sp>
      <p:sp>
        <p:nvSpPr>
          <p:cNvPr id="2" name="文本框 1"/>
          <p:cNvSpPr txBox="1"/>
          <p:nvPr/>
        </p:nvSpPr>
        <p:spPr>
          <a:xfrm>
            <a:off x="2159635" y="1333500"/>
            <a:ext cx="4407535" cy="337185"/>
          </a:xfrm>
          <a:prstGeom prst="rect">
            <a:avLst/>
          </a:prstGeom>
          <a:noFill/>
          <a:ln w="9525">
            <a:noFill/>
          </a:ln>
        </p:spPr>
        <p:txBody>
          <a:bodyPr wrap="square">
            <a:spAutoFit/>
          </a:bodyPr>
          <a:p>
            <a:pPr marL="0" indent="0"/>
            <a:r>
              <a:rPr lang="zh-CN" sz="1600" b="0">
                <a:ea typeface="宋体" panose="02010600030101010101" pitchFamily="2" charset="-122"/>
              </a:rPr>
              <a:t>表7-1-4 常见的音频文件格式、特点和主要用途</a:t>
            </a:r>
            <a:endParaRPr lang="zh-CN" altLang="en-US" sz="1600"/>
          </a:p>
        </p:txBody>
      </p:sp>
      <p:graphicFrame>
        <p:nvGraphicFramePr>
          <p:cNvPr id="3" name="表格 2"/>
          <p:cNvGraphicFramePr/>
          <p:nvPr/>
        </p:nvGraphicFramePr>
        <p:xfrm>
          <a:off x="419100" y="1670685"/>
          <a:ext cx="8536940" cy="4344670"/>
        </p:xfrm>
        <a:graphic>
          <a:graphicData uri="http://schemas.openxmlformats.org/drawingml/2006/table">
            <a:tbl>
              <a:tblPr firstRow="1" bandRow="1">
                <a:tableStyleId>{5940675A-B579-460E-94D1-54222C63F5DA}</a:tableStyleId>
              </a:tblPr>
              <a:tblGrid>
                <a:gridCol w="671195"/>
                <a:gridCol w="6035675"/>
                <a:gridCol w="1830070"/>
              </a:tblGrid>
              <a:tr h="40640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格式</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特点</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主要用途</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818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wav</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波形文件格式，是实际声音的采样和编码，声音质量高，未经过压缩，文件的容量大，不适合网络传播</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适合保存原始音频素材</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945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mp3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当前流行的音频文件格式，音质要次于CD格式或wav格式,占用磁盘空间小。压缩率比较高，最高达1:12</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适合网络、数码产品应用</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105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wma</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这种格式的全称是windows media audio，是微软公司推出的一种音频格式，压缩比和音质都超过了mp3格式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适合在网上在线播放</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2623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mid</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电子合成音频文件，是记录MIDI信息的标准格式，是一个由乐器数字接口指令序列组成的计算机乐谱，所占存储空间较小。MID文件并不是录制好的声音，而是记录声音的信息，然后再告诉声卡如何再现音乐的一组指令</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能与电子乐器的数据交互，适合乐曲创作</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矩形 4"/>
          <p:cNvSpPr/>
          <p:nvPr/>
        </p:nvSpPr>
        <p:spPr>
          <a:xfrm>
            <a:off x="2698750" y="87313"/>
            <a:ext cx="3960813" cy="521970"/>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二</a:t>
            </a:r>
            <a:r>
              <a:rPr lang="zh-CN" altLang="zh-CN" sz="2800" dirty="0">
                <a:solidFill>
                  <a:srgbClr val="FFFF00"/>
                </a:solidFill>
                <a:latin typeface="黑体" panose="02010609060101010101" charset="-122"/>
                <a:ea typeface="黑体" panose="02010609060101010101" charset="-122"/>
                <a:sym typeface="+mn-ea"/>
              </a:rPr>
              <a:t>．数字媒体文件</a:t>
            </a:r>
            <a:endParaRPr lang="zh-CN" altLang="zh-CN" sz="2800" dirty="0">
              <a:solidFill>
                <a:srgbClr val="FFFF0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08280" y="728980"/>
            <a:ext cx="5080000" cy="398780"/>
          </a:xfrm>
          <a:prstGeom prst="rect">
            <a:avLst/>
          </a:prstGeom>
          <a:noFill/>
          <a:ln w="9525">
            <a:noFill/>
          </a:ln>
        </p:spPr>
        <p:txBody>
          <a:bodyPr>
            <a:spAutoFit/>
          </a:bodyPr>
          <a:p>
            <a:pPr marL="0" indent="267970"/>
            <a:r>
              <a:rPr lang="en-US" sz="2000">
                <a:latin typeface="宋体" panose="02010600030101010101" pitchFamily="2" charset="-122"/>
                <a:cs typeface="宋体" panose="02010600030101010101" pitchFamily="2" charset="-122"/>
              </a:rPr>
              <a:t>5</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视频类型</a:t>
            </a:r>
            <a:endParaRPr lang="zh-CN" altLang="en-US" sz="2000">
              <a:latin typeface="宋体" panose="02010600030101010101" pitchFamily="2" charset="-122"/>
              <a:cs typeface="宋体" panose="02010600030101010101" pitchFamily="2" charset="-122"/>
            </a:endParaRPr>
          </a:p>
        </p:txBody>
      </p:sp>
      <p:sp>
        <p:nvSpPr>
          <p:cNvPr id="6" name="文本框 5"/>
          <p:cNvSpPr txBox="1"/>
          <p:nvPr/>
        </p:nvSpPr>
        <p:spPr>
          <a:xfrm>
            <a:off x="1929130" y="1000125"/>
            <a:ext cx="4730750" cy="337185"/>
          </a:xfrm>
          <a:prstGeom prst="rect">
            <a:avLst/>
          </a:prstGeom>
          <a:noFill/>
          <a:ln w="9525">
            <a:noFill/>
          </a:ln>
        </p:spPr>
        <p:txBody>
          <a:bodyPr wrap="square">
            <a:spAutoFit/>
          </a:bodyPr>
          <a:p>
            <a:pPr marL="0" indent="0"/>
            <a:r>
              <a:rPr lang="zh-CN" sz="1600" b="0">
                <a:latin typeface="宋体" panose="02010600030101010101" pitchFamily="2" charset="-122"/>
                <a:cs typeface="宋体" panose="02010600030101010101" pitchFamily="2" charset="-122"/>
              </a:rPr>
              <a:t>表7-1-5 常见的视频文件格式、特点和主要用途</a:t>
            </a:r>
            <a:endParaRPr lang="zh-CN" altLang="en-US" sz="1600">
              <a:latin typeface="宋体" panose="02010600030101010101" pitchFamily="2" charset="-122"/>
              <a:cs typeface="宋体" panose="02010600030101010101" pitchFamily="2" charset="-122"/>
            </a:endParaRPr>
          </a:p>
        </p:txBody>
      </p:sp>
      <p:graphicFrame>
        <p:nvGraphicFramePr>
          <p:cNvPr id="7" name="表格 6"/>
          <p:cNvGraphicFramePr/>
          <p:nvPr/>
        </p:nvGraphicFramePr>
        <p:xfrm>
          <a:off x="292735" y="1337310"/>
          <a:ext cx="8705215" cy="5224780"/>
        </p:xfrm>
        <a:graphic>
          <a:graphicData uri="http://schemas.openxmlformats.org/drawingml/2006/table">
            <a:tbl>
              <a:tblPr firstRow="1" bandRow="1">
                <a:tableStyleId>{5940675A-B579-460E-94D1-54222C63F5DA}</a:tableStyleId>
              </a:tblPr>
              <a:tblGrid>
                <a:gridCol w="815340"/>
                <a:gridCol w="5542280"/>
                <a:gridCol w="2347595"/>
              </a:tblGrid>
              <a:tr h="248920">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格式</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特点</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主要用途</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95045">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MP4</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MP4是建立在支持Mpeg4视频格式基础上的一套用于音频、视频信息的压缩编码标准。对于不同的对象可采用不同的编码算法，从而进一步提高压缩效率；播放效果更清晰。</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数码随身影院，可用于网络视频流、光盘、视频电话、电视广播等</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125">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avi</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是一种音频、视频信号交叉存储的格式，是微软公司采用的Windows的标准视频格式。avi文件主要使用有损压缩方法，压缩率比较高。</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视频采集时存储格式，如手机、数码摄像机</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84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mpg/mpeg</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活动图像专家组，是活动图像压缩标准，采用有损压缩。与avi格式相比，所占磁盘空间小得多</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消费电子产品</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84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mov</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美国Apple公司开发的一种视频文件格式，具有较高的压缩率和较完美的视频清晰度</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各种操作系统均支持</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125">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asf</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微软公司推出的一种视频文件格式，文件容量小，适合网络传输</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可以进行网络视频流播放和本地直接播放</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76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wmv</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是微软公司推出的一种采用独立编码的视频文件格式，具有本地或网络回放、可扩充的媒体类型。体积小，画质好，播放方便，对系统的占用率极低</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网上实时观看视频节目</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125">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rm/rmvb</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是一种基于流式视频real vedio和音频real audio的文件格式。支持边播放边下载，而不必像大多数视频文件那样，必须先下载然后才能播放</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用于网络上实时传输视频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8" name="矩形 7"/>
          <p:cNvSpPr/>
          <p:nvPr/>
        </p:nvSpPr>
        <p:spPr>
          <a:xfrm>
            <a:off x="2698750" y="87313"/>
            <a:ext cx="3960813" cy="521970"/>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二</a:t>
            </a:r>
            <a:r>
              <a:rPr lang="zh-CN" altLang="zh-CN" sz="2800" dirty="0">
                <a:solidFill>
                  <a:srgbClr val="FFFF00"/>
                </a:solidFill>
                <a:latin typeface="黑体" panose="02010609060101010101" charset="-122"/>
                <a:ea typeface="黑体" panose="02010609060101010101" charset="-122"/>
                <a:sym typeface="+mn-ea"/>
              </a:rPr>
              <a:t>．数字媒体文件</a:t>
            </a:r>
            <a:endParaRPr lang="zh-CN" altLang="zh-CN" sz="2800" dirty="0">
              <a:solidFill>
                <a:srgbClr val="FFFF0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25475"/>
            <a:chOff x="2555776" y="44624"/>
            <a:chExt cx="6048672" cy="62491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6899" y="87765"/>
              <a:ext cx="4172790" cy="491047"/>
            </a:xfrm>
            <a:prstGeom prst="rect">
              <a:avLst/>
            </a:prstGeom>
          </p:spPr>
          <p:txBody>
            <a:bodyPr wrap="square">
              <a:spAutoFit/>
            </a:bodyPr>
            <a:lstStyle/>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grpSp>
      <p:sp>
        <p:nvSpPr>
          <p:cNvPr id="103" name="文本框 102"/>
          <p:cNvSpPr txBox="1"/>
          <p:nvPr/>
        </p:nvSpPr>
        <p:spPr>
          <a:xfrm>
            <a:off x="267970" y="669925"/>
            <a:ext cx="8667115" cy="6247130"/>
          </a:xfrm>
          <a:prstGeom prst="rect">
            <a:avLst/>
          </a:prstGeom>
          <a:noFill/>
          <a:ln w="9525">
            <a:noFill/>
          </a:ln>
        </p:spPr>
        <p:txBody>
          <a:bodyPr wrap="square">
            <a:spAutoFit/>
          </a:bodyPr>
          <a:p>
            <a:pPr marL="0" indent="267970"/>
            <a:r>
              <a:rPr lang="en-US" sz="2000">
                <a:latin typeface="宋体" panose="02010600030101010101" pitchFamily="2" charset="-122"/>
                <a:cs typeface="宋体" panose="02010600030101010101" pitchFamily="2" charset="-122"/>
              </a:rPr>
              <a:t>1</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文本素材的获取</a:t>
            </a:r>
            <a:r>
              <a:rPr lang="zh-CN" sz="2000" b="0">
                <a:latin typeface="宋体" panose="02010600030101010101" pitchFamily="2" charset="-122"/>
                <a:cs typeface="宋体" panose="02010600030101010101" pitchFamily="2" charset="-122"/>
              </a:rPr>
              <a:t>（1）直接输入文本。输入文本的方式有</a:t>
            </a:r>
            <a:r>
              <a:rPr lang="zh-CN" sz="2000" b="0">
                <a:solidFill>
                  <a:srgbClr val="000000"/>
                </a:solidFill>
                <a:latin typeface="宋体" panose="02010600030101010101" pitchFamily="2" charset="-122"/>
                <a:cs typeface="宋体" panose="02010600030101010101" pitchFamily="2" charset="-122"/>
              </a:rPr>
              <a:t>键盘输入、语音输入、手写输入。</a:t>
            </a:r>
            <a:r>
              <a:rPr lang="zh-CN" sz="2000" b="0">
                <a:latin typeface="宋体" panose="02010600030101010101" pitchFamily="2" charset="-122"/>
                <a:cs typeface="宋体" panose="02010600030101010101" pitchFamily="2" charset="-122"/>
              </a:rPr>
              <a:t>（2）扫描加识别。</a:t>
            </a:r>
            <a:r>
              <a:rPr lang="zh-CN" sz="2000" b="0">
                <a:solidFill>
                  <a:srgbClr val="000000"/>
                </a:solidFill>
                <a:latin typeface="宋体" panose="02010600030101010101" pitchFamily="2" charset="-122"/>
                <a:cs typeface="宋体" panose="02010600030101010101" pitchFamily="2" charset="-122"/>
              </a:rPr>
              <a:t>用扫描仪将纸质材料上的文本扫描，保存成图片格式，再用文字识别软件，如汉王OCR、尚书六号、蒙恬OCR等，将其识别成文本；或者用手机拍图，借助看图识字App转换成文本。</a:t>
            </a:r>
            <a:r>
              <a:rPr lang="zh-CN" sz="2000" b="0">
                <a:latin typeface="宋体" panose="02010600030101010101" pitchFamily="2" charset="-122"/>
                <a:cs typeface="宋体" panose="02010600030101010101" pitchFamily="2" charset="-122"/>
              </a:rPr>
              <a:t>（3）网上复制。复制网页上的文字再粘贴到Word或WPS文档中进行处理；也可以将网页保存成txt文本文件格式。（4）将pdf文件转换成文本。利用格式工厂等软件可以将pdf文件转换成Word或WPS文档。【实践体验】手机“拍图识字”微信小程序的使用   课堂上李老师给小华同学布置了一个任务：把计算机书上“探秘人工智能”这一节的文字输入并发送给他，小华同学想用最快的速度完成任务，那他应该采取什么方法呢？（1）在手机上登录微信，搜索“拍图识字”小程序并打开。（2）将手机镜头对准需要输入的内容，按“拍摄”按钮，单击</a:t>
            </a:r>
            <a:r>
              <a:rPr lang="en-US"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完成</a:t>
            </a:r>
            <a:r>
              <a:rPr lang="en-US"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按钮，如图</a:t>
            </a:r>
            <a:r>
              <a:rPr lang="en-US" sz="2000" b="0">
                <a:latin typeface="宋体" panose="02010600030101010101" pitchFamily="2" charset="-122"/>
                <a:cs typeface="宋体" panose="02010600030101010101" pitchFamily="2" charset="-122"/>
              </a:rPr>
              <a:t>7-1-3</a:t>
            </a:r>
            <a:r>
              <a:rPr lang="zh-CN" sz="2000" b="0">
                <a:latin typeface="宋体" panose="02010600030101010101" pitchFamily="2" charset="-122"/>
                <a:cs typeface="宋体" panose="02010600030101010101" pitchFamily="2" charset="-122"/>
              </a:rPr>
              <a:t>左图所示。（3）拖动调节点，设置识别区域，再单击“开始识别”按钮，如图7</a:t>
            </a:r>
            <a:r>
              <a:rPr lang="en-US" sz="2000" b="0">
                <a:latin typeface="宋体" panose="02010600030101010101" pitchFamily="2" charset="-122"/>
                <a:cs typeface="宋体" panose="02010600030101010101" pitchFamily="2" charset="-122"/>
              </a:rPr>
              <a:t>-1-3</a:t>
            </a:r>
            <a:r>
              <a:rPr lang="zh-CN" sz="2000" b="0">
                <a:latin typeface="宋体" panose="02010600030101010101" pitchFamily="2" charset="-122"/>
                <a:cs typeface="宋体" panose="02010600030101010101" pitchFamily="2" charset="-122"/>
              </a:rPr>
              <a:t>中间图所示。（4）识别完成后，选择“预览/导出”选项可以导出文本到Word或发送到微信，也可以单击“复制”再粘贴到微信发送给老师。</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2"/>
          <a:stretch>
            <a:fillRect/>
          </a:stretch>
        </p:blipFill>
        <p:spPr>
          <a:xfrm>
            <a:off x="737235" y="876935"/>
            <a:ext cx="7448550" cy="5734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sp>
        <p:nvSpPr>
          <p:cNvPr id="103" name="文本框 102"/>
          <p:cNvSpPr txBox="1"/>
          <p:nvPr/>
        </p:nvSpPr>
        <p:spPr>
          <a:xfrm>
            <a:off x="192405" y="669925"/>
            <a:ext cx="8759825" cy="1814830"/>
          </a:xfrm>
          <a:prstGeom prst="rect">
            <a:avLst/>
          </a:prstGeom>
          <a:noFill/>
          <a:ln w="9525">
            <a:noFill/>
          </a:ln>
        </p:spPr>
        <p:txBody>
          <a:bodyPr wrap="square">
            <a:spAutoFit/>
          </a:bodyPr>
          <a:p>
            <a:pPr marL="0" indent="267970"/>
            <a:r>
              <a:rPr lang="en-US" sz="2000">
                <a:latin typeface="宋体" panose="02010600030101010101" pitchFamily="2" charset="-122"/>
                <a:cs typeface="宋体" panose="02010600030101010101" pitchFamily="2" charset="-122"/>
              </a:rPr>
              <a:t>2</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图片素材的获取</a:t>
            </a:r>
            <a:r>
              <a:rPr lang="zh-CN" sz="2000" b="0">
                <a:solidFill>
                  <a:srgbClr val="000000"/>
                </a:solidFill>
                <a:latin typeface="宋体" panose="02010600030101010101" pitchFamily="2" charset="-122"/>
                <a:cs typeface="宋体" panose="02010600030101010101" pitchFamily="2" charset="-122"/>
              </a:rPr>
              <a:t>   </a:t>
            </a:r>
            <a:r>
              <a:rPr lang="zh-CN" sz="1800" b="0">
                <a:solidFill>
                  <a:srgbClr val="000000"/>
                </a:solidFill>
                <a:latin typeface="宋体" panose="02010600030101010101" pitchFamily="2" charset="-122"/>
                <a:cs typeface="宋体" panose="02010600030101010101" pitchFamily="2" charset="-122"/>
              </a:rPr>
              <a:t>获取数字化图像的主要途径有：拍摄，如使用数码相机、数码摄像机、智能手机、上网本现场拍摄再输入；扫描输入，用扫描仪将印刷材料上的图片扫描输入；网上下载；软件制作；屏幕截图等。（1）从网上下载图片登录百度下载一张“尼亚加拉大瀑布”图片的操作步骤如图</a:t>
            </a:r>
            <a:r>
              <a:rPr lang="en-US" sz="1800" b="0">
                <a:latin typeface="宋体" panose="02010600030101010101" pitchFamily="2" charset="-122"/>
                <a:cs typeface="宋体" panose="02010600030101010101" pitchFamily="2" charset="-122"/>
              </a:rPr>
              <a:t>7-1-4</a:t>
            </a:r>
            <a:r>
              <a:rPr lang="zh-CN" sz="1800" b="0">
                <a:solidFill>
                  <a:srgbClr val="000000"/>
                </a:solidFill>
                <a:latin typeface="宋体" panose="02010600030101010101" pitchFamily="2" charset="-122"/>
                <a:cs typeface="宋体" panose="02010600030101010101" pitchFamily="2" charset="-122"/>
              </a:rPr>
              <a:t>和图</a:t>
            </a:r>
            <a:r>
              <a:rPr lang="en-US" sz="1800" b="0">
                <a:latin typeface="宋体" panose="02010600030101010101" pitchFamily="2" charset="-122"/>
                <a:cs typeface="宋体" panose="02010600030101010101" pitchFamily="2" charset="-122"/>
              </a:rPr>
              <a:t>7-1-5</a:t>
            </a:r>
            <a:r>
              <a:rPr lang="zh-CN" sz="1800" b="0">
                <a:solidFill>
                  <a:srgbClr val="000000"/>
                </a:solidFill>
                <a:latin typeface="宋体" panose="02010600030101010101" pitchFamily="2" charset="-122"/>
                <a:cs typeface="宋体" panose="02010600030101010101" pitchFamily="2" charset="-122"/>
              </a:rPr>
              <a:t>所示。</a:t>
            </a:r>
            <a:endParaRPr lang="zh-CN" altLang="en-US" sz="1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1365250" y="2484755"/>
            <a:ext cx="5789930" cy="4125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2"/>
          <a:stretch>
            <a:fillRect/>
          </a:stretch>
        </p:blipFill>
        <p:spPr>
          <a:xfrm>
            <a:off x="1555750" y="669925"/>
            <a:ext cx="5175250" cy="4383405"/>
          </a:xfrm>
          <a:prstGeom prst="rect">
            <a:avLst/>
          </a:prstGeom>
        </p:spPr>
      </p:pic>
      <p:sp>
        <p:nvSpPr>
          <p:cNvPr id="103" name="文本框 102"/>
          <p:cNvSpPr txBox="1"/>
          <p:nvPr/>
        </p:nvSpPr>
        <p:spPr>
          <a:xfrm>
            <a:off x="328295" y="5181600"/>
            <a:ext cx="8427720" cy="1014730"/>
          </a:xfrm>
          <a:prstGeom prst="rect">
            <a:avLst/>
          </a:prstGeom>
          <a:noFill/>
          <a:ln w="9525">
            <a:noFill/>
          </a:ln>
        </p:spPr>
        <p:txBody>
          <a:bodyPr wrap="square">
            <a:spAutoFit/>
          </a:bodyPr>
          <a:p>
            <a:pPr marL="0" indent="266700"/>
            <a:r>
              <a:rPr lang="zh-CN" sz="2000" b="0">
                <a:solidFill>
                  <a:srgbClr val="000000"/>
                </a:solidFill>
                <a:latin typeface="宋体" panose="02010600030101010101" pitchFamily="2" charset="-122"/>
                <a:cs typeface="宋体" panose="02010600030101010101" pitchFamily="2" charset="-122"/>
              </a:rPr>
              <a:t>【补充说明】右击图片，在弹出的快捷菜单中选择“复制图片”，可以将图片保存到剪贴板中，再“粘贴”到Word文档、WPS文档中或画图软件中进一步处理。</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sp>
        <p:nvSpPr>
          <p:cNvPr id="103" name="文本框 102"/>
          <p:cNvSpPr txBox="1"/>
          <p:nvPr/>
        </p:nvSpPr>
        <p:spPr>
          <a:xfrm>
            <a:off x="97790" y="855980"/>
            <a:ext cx="8947150" cy="5631180"/>
          </a:xfrm>
          <a:prstGeom prst="rect">
            <a:avLst/>
          </a:prstGeom>
          <a:noFill/>
          <a:ln w="9525">
            <a:noFill/>
          </a:ln>
        </p:spPr>
        <p:txBody>
          <a:bodyPr wrap="square">
            <a:spAutoFit/>
          </a:bodyPr>
          <a:p>
            <a:pPr marL="0" indent="266700"/>
            <a:r>
              <a:rPr lang="zh-CN" sz="2000" b="0">
                <a:latin typeface="宋体" panose="02010600030101010101" pitchFamily="2" charset="-122"/>
                <a:cs typeface="宋体" panose="02010600030101010101" pitchFamily="2" charset="-122"/>
              </a:rPr>
              <a:t>（2）</a:t>
            </a:r>
            <a:r>
              <a:rPr lang="zh-CN" sz="2000">
                <a:solidFill>
                  <a:srgbClr val="000000"/>
                </a:solidFill>
                <a:latin typeface="宋体" panose="02010600030101010101" pitchFamily="2" charset="-122"/>
                <a:cs typeface="宋体" panose="02010600030101010101" pitchFamily="2" charset="-122"/>
              </a:rPr>
              <a:t>屏幕截图</a:t>
            </a:r>
            <a:r>
              <a:rPr lang="zh-CN" sz="2000" b="0">
                <a:solidFill>
                  <a:srgbClr val="000000"/>
                </a:solidFill>
                <a:latin typeface="宋体" panose="02010600030101010101" pitchFamily="2" charset="-122"/>
                <a:cs typeface="宋体" panose="02010600030101010101" pitchFamily="2" charset="-122"/>
              </a:rPr>
              <a:t>   有些时候，需要截取屏幕图像或者抓取屏幕窗口、标题栏等，可用截图的方法，截图的方法有以下几种：①使用Print Screen 键截屏   使用键盘上的Print Screen（PrtScrn ）键，即屏幕打印键，可以截取整个屏幕或当前窗口。按下该键后，屏幕表面上不会有任何反应，此时截图已保存在剪贴板，可以直接使用快捷键Ctrl+V粘贴到图像软件或WPS文档中。方法一：直接按Print Screen键或Ctrl+Print Screen键实现全屏截图。方法二：使用Alt+ Print Screen键截取活动窗口（当前正在使用的窗口）。</a:t>
            </a:r>
            <a:r>
              <a:rPr lang="en-US" sz="2000" b="0">
                <a:solidFill>
                  <a:srgbClr val="000000"/>
                </a:solidFill>
                <a:latin typeface="宋体" panose="02010600030101010101" pitchFamily="2" charset="-122"/>
                <a:cs typeface="宋体" panose="02010600030101010101" pitchFamily="2" charset="-122"/>
              </a:rPr>
              <a:t>②</a:t>
            </a:r>
            <a:r>
              <a:rPr lang="zh-CN" sz="2000" b="0">
                <a:solidFill>
                  <a:srgbClr val="000000"/>
                </a:solidFill>
                <a:latin typeface="宋体" panose="02010600030101010101" pitchFamily="2" charset="-122"/>
                <a:cs typeface="宋体" panose="02010600030101010101" pitchFamily="2" charset="-122"/>
              </a:rPr>
              <a:t>使用各类社交软件自带的截图功能   此类方法应该是最常用的截图方式，因为很多人在打开电脑的时候就会习惯性地登上各类社交软件，例如QQ、微信、阿里旺旺等，这些软件都自带了截图功能，使用起来非常方便。例如，在QQ聊天对话框中，找到“屏幕截图”工具，      </a:t>
            </a:r>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拖动鼠标选择屏幕上需要截取的任何图像，然后把所截取的图像复制到其它软件中。也可以使用360浏览器自带的截图工具。③使用屏幕抓图软件  屏幕捕捉工具软件有：</a:t>
            </a:r>
            <a:r>
              <a:rPr lang="en-US" sz="2000" b="0">
                <a:solidFill>
                  <a:srgbClr val="000000"/>
                </a:solidFill>
                <a:latin typeface="宋体" panose="02010600030101010101" pitchFamily="2" charset="-122"/>
                <a:cs typeface="宋体" panose="02010600030101010101" pitchFamily="2" charset="-122"/>
              </a:rPr>
              <a:t>Snagit</a:t>
            </a:r>
            <a:r>
              <a:rPr lang="zh-CN" sz="2000" b="0">
                <a:solidFill>
                  <a:srgbClr val="000000"/>
                </a:solidFill>
                <a:latin typeface="宋体" panose="02010600030101010101" pitchFamily="2" charset="-122"/>
                <a:cs typeface="宋体" panose="02010600030101010101" pitchFamily="2" charset="-122"/>
              </a:rPr>
              <a:t>、Camtasia Studio（简称CS），视频录制专家，超级录屏等。</a:t>
            </a:r>
            <a:endParaRPr lang="zh-CN" altLang="en-US" sz="2000">
              <a:latin typeface="宋体" panose="02010600030101010101" pitchFamily="2" charset="-122"/>
              <a:cs typeface="宋体" panose="02010600030101010101" pitchFamily="2" charset="-122"/>
            </a:endParaRPr>
          </a:p>
        </p:txBody>
      </p:sp>
      <p:pic>
        <p:nvPicPr>
          <p:cNvPr id="3" name="图片 -2147482619"/>
          <p:cNvPicPr>
            <a:picLocks noChangeAspect="1"/>
          </p:cNvPicPr>
          <p:nvPr/>
        </p:nvPicPr>
        <p:blipFill>
          <a:blip r:embed="rId2"/>
          <a:stretch>
            <a:fillRect/>
          </a:stretch>
        </p:blipFill>
        <p:spPr>
          <a:xfrm>
            <a:off x="492443" y="4853940"/>
            <a:ext cx="371475" cy="2857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sp>
        <p:nvSpPr>
          <p:cNvPr id="103" name="文本框 102"/>
          <p:cNvSpPr txBox="1"/>
          <p:nvPr/>
        </p:nvSpPr>
        <p:spPr>
          <a:xfrm>
            <a:off x="111125" y="1076960"/>
            <a:ext cx="8921750" cy="5323205"/>
          </a:xfrm>
          <a:prstGeom prst="rect">
            <a:avLst/>
          </a:prstGeom>
          <a:noFill/>
          <a:ln w="9525">
            <a:noFill/>
          </a:ln>
        </p:spPr>
        <p:txBody>
          <a:bodyPr wrap="square">
            <a:spAutoFit/>
          </a:bodyPr>
          <a:p>
            <a:pPr marL="0" indent="266700"/>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其中，Snagit是一款很好用的屏幕抓图软件。它可用于屏幕、文本和视频捕获以及编辑与转换，它不仅可以捕捉静止的图像，还可以获得动态的图像和声音，还可以在选中的范围内只获取文本。它还具备简单的图像处理功能，利用它的过滤功能可以将图像的颜色进行简单处理，也可以对图像进行放大或缩小。</a:t>
            </a:r>
            <a:r>
              <a:rPr lang="en-US" sz="2000" b="0">
                <a:solidFill>
                  <a:srgbClr val="000000"/>
                </a:solidFill>
                <a:latin typeface="宋体" panose="02010600030101010101" pitchFamily="2" charset="-122"/>
                <a:cs typeface="宋体" panose="02010600030101010101" pitchFamily="2" charset="-122"/>
              </a:rPr>
              <a:t>④</a:t>
            </a:r>
            <a:r>
              <a:rPr lang="zh-CN" sz="2000" b="0">
                <a:solidFill>
                  <a:srgbClr val="000000"/>
                </a:solidFill>
                <a:latin typeface="宋体" panose="02010600030101010101" pitchFamily="2" charset="-122"/>
                <a:cs typeface="宋体" panose="02010600030101010101" pitchFamily="2" charset="-122"/>
              </a:rPr>
              <a:t>使用Windows 7操作系统中“附件”下的“截图工具”。（见第一章专题四）</a:t>
            </a:r>
            <a:endParaRPr lang="en-US" sz="2000">
              <a:solidFill>
                <a:srgbClr val="FF0000"/>
              </a:solidFill>
              <a:latin typeface="宋体" panose="02010600030101010101" pitchFamily="2" charset="-122"/>
              <a:cs typeface="宋体" panose="02010600030101010101" pitchFamily="2" charset="-122"/>
            </a:endParaRPr>
          </a:p>
          <a:p>
            <a:pPr marL="0" indent="266700"/>
            <a:r>
              <a:rPr lang="zh-CN" sz="2000">
                <a:solidFill>
                  <a:srgbClr val="000000"/>
                </a:solidFill>
                <a:latin typeface="宋体" panose="02010600030101010101" pitchFamily="2" charset="-122"/>
                <a:cs typeface="宋体" panose="02010600030101010101" pitchFamily="2" charset="-122"/>
              </a:rPr>
              <a:t>3．音频素材的获取</a:t>
            </a:r>
            <a:r>
              <a:rPr lang="zh-CN" sz="2000" b="0">
                <a:solidFill>
                  <a:srgbClr val="000000"/>
                </a:solidFill>
                <a:latin typeface="宋体" panose="02010600030101010101" pitchFamily="2" charset="-122"/>
                <a:cs typeface="宋体" panose="02010600030101010101" pitchFamily="2" charset="-122"/>
              </a:rPr>
              <a:t>   音频素材的获取方法主要有：录制，可以用录音笔、录音机、手机、带有录音功能的MP3播放器等设备现场录制；网上下载；从已有的音频、视频素材中获取，例如使用格式工厂从视频中分离出音频，从音频中截取片断等。</a:t>
            </a:r>
            <a:r>
              <a:rPr lang="zh-CN" sz="2000">
                <a:solidFill>
                  <a:srgbClr val="000000"/>
                </a:solidFill>
                <a:latin typeface="宋体" panose="02010600030101010101" pitchFamily="2" charset="-122"/>
                <a:cs typeface="宋体" panose="02010600030101010101" pitchFamily="2" charset="-122"/>
              </a:rPr>
              <a:t>（1）从网上下载音乐</a:t>
            </a:r>
            <a:r>
              <a:rPr lang="zh-CN" sz="2000" b="0">
                <a:solidFill>
                  <a:srgbClr val="000000"/>
                </a:solidFill>
                <a:latin typeface="宋体" panose="02010600030101010101" pitchFamily="2" charset="-122"/>
                <a:cs typeface="宋体" panose="02010600030101010101" pitchFamily="2" charset="-122"/>
              </a:rPr>
              <a:t>   从网络上下载音乐有很多途径，比如，在“百度”网站利用“音乐”特色功能搜索音乐，可以边播放边下载；利用专业的音乐播放器搜索并下载，如酷狗音乐、QQ音乐、网易云音乐、酷我音乐盒等。利用音乐播放器下载音乐时必须确保电脑已安装播放器客户端，已注册并登录账号。启动QQ音乐，下载叶启田演唱的“爱拼才会赢”歌曲，操作过程如图</a:t>
            </a:r>
            <a:r>
              <a:rPr lang="en-US" sz="2000" b="0">
                <a:solidFill>
                  <a:srgbClr val="000000"/>
                </a:solidFill>
                <a:latin typeface="宋体" panose="02010600030101010101" pitchFamily="2" charset="-122"/>
                <a:cs typeface="宋体" panose="02010600030101010101" pitchFamily="2" charset="-122"/>
              </a:rPr>
              <a:t>7-1-6</a:t>
            </a:r>
            <a:r>
              <a:rPr lang="zh-CN" sz="2000" b="0">
                <a:solidFill>
                  <a:srgbClr val="000000"/>
                </a:solidFill>
                <a:latin typeface="宋体" panose="02010600030101010101" pitchFamily="2" charset="-122"/>
                <a:cs typeface="宋体" panose="02010600030101010101" pitchFamily="2" charset="-122"/>
              </a:rPr>
              <a:t>和图</a:t>
            </a:r>
            <a:r>
              <a:rPr lang="en-US" sz="2000" b="0">
                <a:solidFill>
                  <a:srgbClr val="000000"/>
                </a:solidFill>
                <a:latin typeface="宋体" panose="02010600030101010101" pitchFamily="2" charset="-122"/>
                <a:cs typeface="宋体" panose="02010600030101010101" pitchFamily="2" charset="-122"/>
              </a:rPr>
              <a:t>7-1-7</a:t>
            </a:r>
            <a:r>
              <a:rPr lang="zh-CN" sz="2000" b="0">
                <a:solidFill>
                  <a:srgbClr val="000000"/>
                </a:solidFill>
                <a:latin typeface="宋体" panose="02010600030101010101" pitchFamily="2" charset="-122"/>
                <a:cs typeface="宋体" panose="02010600030101010101" pitchFamily="2" charset="-122"/>
              </a:rPr>
              <a:t>所示。</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25475"/>
            <a:chOff x="2555776" y="44624"/>
            <a:chExt cx="6048672" cy="62491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7217" y="87448"/>
              <a:ext cx="3961007" cy="521499"/>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一</a:t>
              </a:r>
              <a:r>
                <a:rPr lang="zh-CN" altLang="zh-CN" sz="2800" dirty="0">
                  <a:solidFill>
                    <a:srgbClr val="FFFF00"/>
                  </a:solidFill>
                  <a:latin typeface="黑体" panose="02010609060101010101" charset="-122"/>
                  <a:ea typeface="黑体" panose="02010609060101010101" charset="-122"/>
                  <a:sym typeface="+mn-ea"/>
                </a:rPr>
                <a:t>．数字媒体概念</a:t>
              </a:r>
              <a:endParaRPr lang="zh-CN" altLang="zh-CN" sz="2800" dirty="0">
                <a:solidFill>
                  <a:srgbClr val="FFFF00"/>
                </a:solidFill>
                <a:latin typeface="黑体" panose="02010609060101010101" charset="-122"/>
                <a:ea typeface="黑体" panose="02010609060101010101" charset="-122"/>
                <a:sym typeface="+mn-ea"/>
              </a:endParaRPr>
            </a:p>
          </p:txBody>
        </p:sp>
      </p:grpSp>
      <p:sp>
        <p:nvSpPr>
          <p:cNvPr id="103" name="文本框 102"/>
          <p:cNvSpPr txBox="1"/>
          <p:nvPr/>
        </p:nvSpPr>
        <p:spPr>
          <a:xfrm>
            <a:off x="140970" y="758825"/>
            <a:ext cx="8947785" cy="6247130"/>
          </a:xfrm>
          <a:prstGeom prst="rect">
            <a:avLst/>
          </a:prstGeom>
          <a:noFill/>
          <a:ln w="9525">
            <a:noFill/>
          </a:ln>
        </p:spPr>
        <p:txBody>
          <a:bodyPr wrap="square">
            <a:spAutoFit/>
          </a:bodyPr>
          <a:p>
            <a:pPr marL="0" indent="0"/>
            <a:r>
              <a:rPr lang="en-US" sz="2000">
                <a:latin typeface="宋体" panose="02010600030101010101" pitchFamily="2" charset="-122"/>
                <a:cs typeface="宋体" panose="02010600030101010101" pitchFamily="2" charset="-122"/>
              </a:rPr>
              <a:t>1</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数字媒体的定义</a:t>
            </a:r>
            <a:r>
              <a:rPr lang="zh-CN" sz="2000" b="0">
                <a:latin typeface="宋体" panose="02010600030101010101" pitchFamily="2" charset="-122"/>
                <a:cs typeface="宋体" panose="02010600030101010101" pitchFamily="2" charset="-122"/>
              </a:rPr>
              <a:t>   在人类社会中，信息的表现形式是多种多样的，人们通常把信息的表现形式称为媒体（medium）。在计算机中用二进制数0和1记录和传播信息媒体，因此，以二进制数的形式记录、存储、处理、传播、获取过程的信息载体被称为数字媒体。组成数字媒体的元素有数字化的文字、图像、声音、动画、视频等。</a:t>
            </a:r>
            <a:r>
              <a:rPr lang="en-US" sz="2000">
                <a:latin typeface="宋体" panose="02010600030101010101" pitchFamily="2" charset="-122"/>
                <a:cs typeface="宋体" panose="02010600030101010101" pitchFamily="2" charset="-122"/>
              </a:rPr>
              <a:t>2 </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数字媒体的分类</a:t>
            </a:r>
            <a:endParaRPr lang="zh-CN" sz="2000" b="0">
              <a:solidFill>
                <a:srgbClr val="0000FF"/>
              </a:solidFill>
              <a:latin typeface="宋体" panose="02010600030101010101" pitchFamily="2" charset="-122"/>
              <a:cs typeface="宋体" panose="02010600030101010101" pitchFamily="2" charset="-122"/>
            </a:endParaRPr>
          </a:p>
          <a:p>
            <a:pPr marL="0" indent="0"/>
            <a:r>
              <a:rPr lang="zh-CN" sz="200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国际电信联盟把媒体分成</a:t>
            </a:r>
            <a:r>
              <a:rPr lang="zh-CN" sz="2000" b="0">
                <a:latin typeface="宋体" panose="02010600030101010101" pitchFamily="2" charset="-122"/>
                <a:cs typeface="宋体" panose="02010600030101010101" pitchFamily="2" charset="-122"/>
              </a:rPr>
              <a:t>如下五类：（1）感觉媒体。它是指能够直接作用于人的感觉器官，使人产生直接感觉(视觉、听觉、嗅觉、味觉和触觉等)的媒体，如语言、文字、图像、声音、动画、视频等。   （2）表示媒体。</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它是一种信息的表示方法，主要用于数据交换的编码，如图像编码（JPEG）、视频编码（MPEG）、文本编码（ASCII码）、汉字编码（GB2312）、声音编码、条形码、二维码等。（3）表现媒体。 它</a:t>
            </a:r>
            <a:r>
              <a:rPr lang="zh-CN" sz="2000" b="0">
                <a:solidFill>
                  <a:srgbClr val="000000"/>
                </a:solidFill>
                <a:latin typeface="宋体" panose="02010600030101010101" pitchFamily="2" charset="-122"/>
                <a:cs typeface="宋体" panose="02010600030101010101" pitchFamily="2" charset="-122"/>
              </a:rPr>
              <a:t>主要用于展示媒体信息，便于人们接收，如音箱、显示器、投影仪等。</a:t>
            </a:r>
            <a:r>
              <a:rPr lang="zh-CN" sz="2000" b="0">
                <a:latin typeface="宋体" panose="02010600030101010101" pitchFamily="2" charset="-122"/>
                <a:cs typeface="宋体" panose="02010600030101010101" pitchFamily="2" charset="-122"/>
              </a:rPr>
              <a:t>（4）存储媒体。 它是媒体依附的介质，是用于存放某种媒体的载体，例如U盘、硬盘、CD-ROM、磁带等。（5）传输媒体。</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它</a:t>
            </a:r>
            <a:r>
              <a:rPr lang="zh-CN" sz="2000" b="0">
                <a:solidFill>
                  <a:srgbClr val="000000"/>
                </a:solidFill>
                <a:latin typeface="宋体" panose="02010600030101010101" pitchFamily="2" charset="-122"/>
                <a:cs typeface="宋体" panose="02010600030101010101" pitchFamily="2" charset="-122"/>
              </a:rPr>
              <a:t>是指传输信号的物理载体，例如光纤、双绞线以及电磁波等。</a:t>
            </a:r>
            <a:r>
              <a:rPr lang="en-US" sz="2000" b="0">
                <a:latin typeface="宋体" panose="02010600030101010101" pitchFamily="2" charset="-122"/>
                <a:cs typeface="宋体" panose="02010600030101010101" pitchFamily="2" charset="-122"/>
              </a:rPr>
              <a:t> </a:t>
            </a:r>
            <a:endParaRPr lang="en-US" sz="2000">
              <a:latin typeface="宋体" panose="02010600030101010101" pitchFamily="2" charset="-122"/>
              <a:cs typeface="宋体" panose="02010600030101010101" pitchFamily="2" charset="-122"/>
            </a:endParaRPr>
          </a:p>
          <a:p>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2"/>
          <a:stretch>
            <a:fillRect/>
          </a:stretch>
        </p:blipFill>
        <p:spPr>
          <a:xfrm>
            <a:off x="914400" y="820420"/>
            <a:ext cx="7315200" cy="4791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pic>
        <p:nvPicPr>
          <p:cNvPr id="4" name="图片 3"/>
          <p:cNvPicPr>
            <a:picLocks noChangeAspect="1"/>
          </p:cNvPicPr>
          <p:nvPr/>
        </p:nvPicPr>
        <p:blipFill>
          <a:blip r:embed="rId2"/>
          <a:stretch>
            <a:fillRect/>
          </a:stretch>
        </p:blipFill>
        <p:spPr>
          <a:xfrm>
            <a:off x="909320" y="1328420"/>
            <a:ext cx="7324725" cy="4200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sp>
        <p:nvSpPr>
          <p:cNvPr id="103" name="文本框 102"/>
          <p:cNvSpPr txBox="1"/>
          <p:nvPr/>
        </p:nvSpPr>
        <p:spPr>
          <a:xfrm>
            <a:off x="208915" y="745490"/>
            <a:ext cx="8717280" cy="1814830"/>
          </a:xfrm>
          <a:prstGeom prst="rect">
            <a:avLst/>
          </a:prstGeom>
          <a:noFill/>
          <a:ln w="9525">
            <a:noFill/>
          </a:ln>
        </p:spPr>
        <p:txBody>
          <a:bodyPr wrap="square">
            <a:spAutoFit/>
          </a:bodyPr>
          <a:p>
            <a:pPr marL="0" indent="267970"/>
            <a:r>
              <a:rPr lang="zh-CN" sz="2000">
                <a:solidFill>
                  <a:srgbClr val="000000"/>
                </a:solidFill>
                <a:latin typeface="宋体" panose="02010600030101010101" pitchFamily="2" charset="-122"/>
                <a:cs typeface="宋体" panose="02010600030101010101" pitchFamily="2" charset="-122"/>
              </a:rPr>
              <a:t>（2）使用“录音机”录制声音 </a:t>
            </a:r>
            <a:r>
              <a:rPr lang="zh-CN" sz="2000" b="0">
                <a:solidFill>
                  <a:srgbClr val="000000"/>
                </a:solidFill>
                <a:latin typeface="宋体" panose="02010600030101010101" pitchFamily="2" charset="-122"/>
                <a:cs typeface="宋体" panose="02010600030101010101" pitchFamily="2" charset="-122"/>
              </a:rPr>
              <a:t>   </a:t>
            </a:r>
            <a:r>
              <a:rPr lang="zh-CN" sz="1800" b="0">
                <a:solidFill>
                  <a:srgbClr val="000000"/>
                </a:solidFill>
                <a:latin typeface="宋体" panose="02010600030101010101" pitchFamily="2" charset="-122"/>
                <a:cs typeface="宋体" panose="02010600030101010101" pitchFamily="2" charset="-122"/>
              </a:rPr>
              <a:t>在很多时候都需要录制声音，比如制作PPT演讲稿，教师制作课件，语文老师录制课文朗读范例等。录制声音最简单的方法是使用Windows 7操作系统自带的“录音机”软件进行录制，并将其作为音频文件保存在计算机上。在录制声音之前，要准备好音频输入设备，如耳麦、麦克风，并调试好。录音</a:t>
            </a:r>
            <a:r>
              <a:rPr lang="zh-CN" sz="1800" b="0">
                <a:solidFill>
                  <a:srgbClr val="000000"/>
                </a:solidFill>
                <a:latin typeface="宋体" panose="02010600030101010101" pitchFamily="2" charset="-122"/>
                <a:cs typeface="宋体" panose="02010600030101010101" pitchFamily="2" charset="-122"/>
              </a:rPr>
              <a:t>时</a:t>
            </a:r>
            <a:r>
              <a:rPr lang="zh-CN" sz="1800" b="0">
                <a:solidFill>
                  <a:srgbClr val="000000"/>
                </a:solidFill>
                <a:latin typeface="宋体" panose="02010600030101010101" pitchFamily="2" charset="-122"/>
                <a:cs typeface="宋体" panose="02010600030101010101" pitchFamily="2" charset="-122"/>
              </a:rPr>
              <a:t>要注意环境安静，尽量避免噪声干扰。</a:t>
            </a:r>
            <a:endParaRPr lang="zh-CN" altLang="en-US" sz="1800">
              <a:latin typeface="宋体" panose="02010600030101010101" pitchFamily="2" charset="-122"/>
              <a:cs typeface="宋体" panose="02010600030101010101" pitchFamily="2" charset="-122"/>
            </a:endParaRPr>
          </a:p>
        </p:txBody>
      </p:sp>
      <p:pic>
        <p:nvPicPr>
          <p:cNvPr id="3" name="图片 2"/>
          <p:cNvPicPr/>
          <p:nvPr/>
        </p:nvPicPr>
        <p:blipFill>
          <a:blip r:embed="rId2"/>
          <a:stretch>
            <a:fillRect/>
          </a:stretch>
        </p:blipFill>
        <p:spPr>
          <a:xfrm>
            <a:off x="4612640" y="2683510"/>
            <a:ext cx="2559685" cy="742315"/>
          </a:xfrm>
          <a:prstGeom prst="rect">
            <a:avLst/>
          </a:prstGeom>
          <a:noFill/>
          <a:ln w="9525">
            <a:noFill/>
          </a:ln>
        </p:spPr>
      </p:pic>
      <p:sp>
        <p:nvSpPr>
          <p:cNvPr id="104" name="文本框 103"/>
          <p:cNvSpPr txBox="1"/>
          <p:nvPr/>
        </p:nvSpPr>
        <p:spPr>
          <a:xfrm>
            <a:off x="430530" y="3425825"/>
            <a:ext cx="8495030" cy="837565"/>
          </a:xfrm>
          <a:prstGeom prst="rect">
            <a:avLst/>
          </a:prstGeom>
          <a:noFill/>
          <a:ln w="9525">
            <a:noFill/>
          </a:ln>
        </p:spPr>
        <p:txBody>
          <a:bodyPr wrap="square">
            <a:spAutoFit/>
          </a:bodyPr>
          <a:p>
            <a:pPr marL="0" indent="0"/>
            <a:endParaRPr lang="en-US" sz="1050" b="0">
              <a:latin typeface="宋体" panose="02010600030101010101" pitchFamily="2" charset="-122"/>
              <a:ea typeface="宋体" panose="02010600030101010101" pitchFamily="2" charset="-122"/>
            </a:endParaRPr>
          </a:p>
          <a:p>
            <a:pPr marL="0" indent="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b="0">
                <a:solidFill>
                  <a:srgbClr val="000000"/>
                </a:solidFill>
                <a:latin typeface="宋体" panose="02010600030101010101" pitchFamily="2" charset="-122"/>
                <a:ea typeface="宋体" panose="02010600030101010101" pitchFamily="2" charset="-122"/>
                <a:cs typeface="宋体" panose="02010600030101010101" pitchFamily="2" charset="-122"/>
              </a:rPr>
              <a:t> ①单击“开始”→“所有程序”→“附件”→“录音机”命令，打开“录音机”窗口，如图7-1-8所示。</a:t>
            </a:r>
            <a:endParaRPr lang="zh-CN" sz="1800" b="0">
              <a:solidFill>
                <a:srgbClr val="000000"/>
              </a:solidFill>
              <a:latin typeface="宋体" panose="02010600030101010101" pitchFamily="2" charset="-122"/>
              <a:cs typeface="宋体" panose="02010600030101010101" pitchFamily="2" charset="-122"/>
            </a:endParaRPr>
          </a:p>
        </p:txBody>
      </p:sp>
      <p:grpSp>
        <p:nvGrpSpPr>
          <p:cNvPr id="1073742864" name="组合 108"/>
          <p:cNvGrpSpPr/>
          <p:nvPr/>
        </p:nvGrpSpPr>
        <p:grpSpPr>
          <a:xfrm>
            <a:off x="1559560" y="2762885"/>
            <a:ext cx="2429510" cy="662940"/>
            <a:chOff x="7367" y="94211"/>
            <a:chExt cx="3826" cy="1044"/>
          </a:xfrm>
        </p:grpSpPr>
        <p:sp>
          <p:nvSpPr>
            <p:cNvPr id="1073742862" name="文本框 107"/>
            <p:cNvSpPr txBox="1"/>
            <p:nvPr/>
          </p:nvSpPr>
          <p:spPr>
            <a:xfrm>
              <a:off x="7368" y="94911"/>
              <a:ext cx="3825" cy="344"/>
            </a:xfrm>
            <a:prstGeom prst="rect">
              <a:avLst/>
            </a:prstGeom>
            <a:solidFill>
              <a:srgbClr val="FFFFFF"/>
            </a:solidFill>
            <a:ln w="6350">
              <a:noFill/>
            </a:ln>
          </p:spPr>
          <p:txBody>
            <a:bodyPr vert="horz" wrap="square" lIns="0" tIns="0" rIns="0" bIns="0" anchor="t"/>
            <a:p>
              <a:r>
                <a:rPr lang="zh-CN" altLang="en-US" sz="1400">
                  <a:latin typeface="宋体" panose="02010600030101010101" pitchFamily="2" charset="-122"/>
                  <a:cs typeface="宋体" panose="02010600030101010101" pitchFamily="2" charset="-122"/>
                </a:rPr>
                <a:t>图7-1-8 “录音机”工作窗口</a:t>
              </a:r>
              <a:endParaRPr lang="zh-CN" altLang="en-US" sz="1400">
                <a:latin typeface="宋体" panose="02010600030101010101" pitchFamily="2" charset="-122"/>
                <a:cs typeface="宋体" panose="02010600030101010101" pitchFamily="2" charset="-122"/>
              </a:endParaRPr>
            </a:p>
            <a:p>
              <a:endParaRPr lang="zh-CN" altLang="en-US"/>
            </a:p>
            <a:p>
              <a:endParaRPr lang="zh-CN" altLang="en-US"/>
            </a:p>
          </p:txBody>
        </p:sp>
        <p:pic>
          <p:nvPicPr>
            <p:cNvPr id="1073742863" name="图片 685641"/>
            <p:cNvPicPr>
              <a:picLocks noChangeAspect="1"/>
            </p:cNvPicPr>
            <p:nvPr/>
          </p:nvPicPr>
          <p:blipFill>
            <a:blip r:embed="rId3"/>
            <a:stretch>
              <a:fillRect/>
            </a:stretch>
          </p:blipFill>
          <p:spPr>
            <a:xfrm>
              <a:off x="7367" y="94211"/>
              <a:ext cx="3825" cy="645"/>
            </a:xfrm>
            <a:prstGeom prst="rect">
              <a:avLst/>
            </a:prstGeom>
            <a:noFill/>
            <a:ln w="9525">
              <a:noFill/>
            </a:ln>
          </p:spPr>
        </p:pic>
      </p:grpSp>
      <p:sp>
        <p:nvSpPr>
          <p:cNvPr id="4" name="文本框 3"/>
          <p:cNvSpPr txBox="1"/>
          <p:nvPr/>
        </p:nvSpPr>
        <p:spPr>
          <a:xfrm>
            <a:off x="430530" y="4293870"/>
            <a:ext cx="8495030" cy="2306955"/>
          </a:xfrm>
          <a:prstGeom prst="rect">
            <a:avLst/>
          </a:prstGeom>
          <a:noFill/>
          <a:ln w="9525">
            <a:noFill/>
          </a:ln>
        </p:spPr>
        <p:txBody>
          <a:bodyPr wrap="square">
            <a:spAutoFit/>
          </a:bodyPr>
          <a:p>
            <a:pPr marL="0" indent="266700"/>
            <a:r>
              <a:rPr lang="zh-CN" sz="1800" b="0">
                <a:solidFill>
                  <a:srgbClr val="000000"/>
                </a:solidFill>
                <a:latin typeface="宋体" panose="02010600030101010101" pitchFamily="2" charset="-122"/>
                <a:cs typeface="宋体" panose="02010600030101010101" pitchFamily="2" charset="-122"/>
              </a:rPr>
              <a:t>②单击“开始录制”按钮，对着麦克风讲话就可以录音，如图</a:t>
            </a:r>
            <a:r>
              <a:rPr lang="en-US" sz="1800" b="0">
                <a:solidFill>
                  <a:srgbClr val="000000"/>
                </a:solidFill>
                <a:latin typeface="宋体" panose="02010600030101010101" pitchFamily="2" charset="-122"/>
                <a:cs typeface="宋体" panose="02010600030101010101" pitchFamily="2" charset="-122"/>
              </a:rPr>
              <a:t>7-1-9</a:t>
            </a:r>
            <a:r>
              <a:rPr lang="zh-CN" sz="1800" b="0">
                <a:solidFill>
                  <a:srgbClr val="000000"/>
                </a:solidFill>
                <a:latin typeface="宋体" panose="02010600030101010101" pitchFamily="2" charset="-122"/>
                <a:cs typeface="宋体" panose="02010600030101010101" pitchFamily="2" charset="-122"/>
              </a:rPr>
              <a:t>所示。在录音的过程中要确保周围环境的安静。  ③若要停止录制，单击“停止录制”按钮，弹出“另存为”对话框。如果要继续录制，单击“另存为”对话框中的“取消”按钮，然后单击“继续录制”按钮，则在原先录制的基础上继续录制声音。  ④录制结束，单击“停止录制”按钮，在弹出的“另存为”对话框中“文件名”文本框中输入要保存的文件名，单击“保存”按钮，将录制的声音保存为</a:t>
            </a:r>
            <a:r>
              <a:rPr lang="en-US" sz="1800" b="0">
                <a:solidFill>
                  <a:srgbClr val="000000"/>
                </a:solidFill>
                <a:latin typeface="宋体" panose="02010600030101010101" pitchFamily="2" charset="-122"/>
                <a:cs typeface="宋体" panose="02010600030101010101" pitchFamily="2" charset="-122"/>
              </a:rPr>
              <a:t>wma</a:t>
            </a:r>
            <a:r>
              <a:rPr lang="zh-CN" sz="1800" b="0">
                <a:solidFill>
                  <a:srgbClr val="000000"/>
                </a:solidFill>
                <a:latin typeface="宋体" panose="02010600030101010101" pitchFamily="2" charset="-122"/>
                <a:cs typeface="宋体" panose="02010600030101010101" pitchFamily="2" charset="-122"/>
              </a:rPr>
              <a:t>格式音频文件。</a:t>
            </a:r>
            <a:endParaRPr lang="zh-CN" altLang="en-US" sz="18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sp>
        <p:nvSpPr>
          <p:cNvPr id="104" name="文本框 103"/>
          <p:cNvSpPr txBox="1"/>
          <p:nvPr/>
        </p:nvSpPr>
        <p:spPr>
          <a:xfrm>
            <a:off x="251460" y="939165"/>
            <a:ext cx="8836660" cy="2306955"/>
          </a:xfrm>
          <a:prstGeom prst="rect">
            <a:avLst/>
          </a:prstGeom>
          <a:noFill/>
          <a:ln w="9525">
            <a:noFill/>
          </a:ln>
        </p:spPr>
        <p:txBody>
          <a:bodyPr wrap="square">
            <a:spAutoFit/>
          </a:bodyPr>
          <a:p>
            <a:pPr marL="0" indent="0"/>
            <a:r>
              <a:rPr lang="zh-CN" sz="1800">
                <a:solidFill>
                  <a:srgbClr val="000000"/>
                </a:solidFill>
                <a:latin typeface="宋体" panose="02010600030101010101" pitchFamily="2" charset="-122"/>
                <a:cs typeface="宋体" panose="02010600030101010101" pitchFamily="2" charset="-122"/>
              </a:rPr>
              <a:t>（3）从视频中分离出音频</a:t>
            </a:r>
            <a:r>
              <a:rPr lang="zh-CN" sz="1800" b="0">
                <a:latin typeface="宋体" panose="02010600030101010101" pitchFamily="2" charset="-122"/>
                <a:cs typeface="宋体" panose="02010600030101010101" pitchFamily="2" charset="-122"/>
              </a:rPr>
              <a:t>   利用格式工厂可以从视频从中分离出音频，也可以从音频文件中剪辑一段音频。比如从“数字媒体\唱响新时代</a:t>
            </a:r>
            <a:r>
              <a:rPr lang="en-US" sz="1800" b="0">
                <a:latin typeface="宋体" panose="02010600030101010101" pitchFamily="2" charset="-122"/>
                <a:cs typeface="宋体" panose="02010600030101010101" pitchFamily="2" charset="-122"/>
              </a:rPr>
              <a:t>.mp4”</a:t>
            </a:r>
            <a:r>
              <a:rPr lang="zh-CN" sz="1800" b="0">
                <a:latin typeface="宋体" panose="02010600030101010101" pitchFamily="2" charset="-122"/>
                <a:cs typeface="宋体" panose="02010600030101010101" pitchFamily="2" charset="-122"/>
              </a:rPr>
              <a:t>视频文件中分离出音频的操作方法是先启动格式工厂，接下去的操作如图</a:t>
            </a:r>
            <a:r>
              <a:rPr lang="en-US" sz="1800" b="0">
                <a:solidFill>
                  <a:srgbClr val="000000"/>
                </a:solidFill>
                <a:latin typeface="宋体" panose="02010600030101010101" pitchFamily="2" charset="-122"/>
                <a:cs typeface="宋体" panose="02010600030101010101" pitchFamily="2" charset="-122"/>
              </a:rPr>
              <a:t>7-1-10</a:t>
            </a:r>
            <a:r>
              <a:rPr lang="zh-CN" sz="1800" b="0">
                <a:latin typeface="宋体" panose="02010600030101010101" pitchFamily="2" charset="-122"/>
                <a:cs typeface="宋体" panose="02010600030101010101" pitchFamily="2" charset="-122"/>
              </a:rPr>
              <a:t>所示。</a:t>
            </a:r>
            <a:endParaRPr lang="zh-CN" sz="1800" b="0">
              <a:latin typeface="宋体" panose="02010600030101010101" pitchFamily="2" charset="-122"/>
              <a:cs typeface="宋体" panose="02010600030101010101" pitchFamily="2" charset="-122"/>
            </a:endParaRPr>
          </a:p>
          <a:p>
            <a:pPr marL="0" indent="0"/>
            <a:r>
              <a:rPr lang="zh-CN" altLang="en-US" sz="1800" b="0">
                <a:latin typeface="宋体" panose="02010600030101010101" pitchFamily="2" charset="-122"/>
                <a:cs typeface="宋体" panose="02010600030101010101" pitchFamily="2" charset="-122"/>
              </a:rPr>
              <a:t>   对获得的音频素材若需要适当的编辑，比如降低噪音、调整音量、设置淡入或淡出效果、声音的合成等，可以使用专业的音频编辑软件，如Wave Edit、Gold Wave、Cool Edit Pro、Audition等。例如，要将课文朗读录音“春．wav”转变为容量小的mp3格式，可以使用Cool Edit Pro进行格式的转变。</a:t>
            </a:r>
            <a:endParaRPr lang="zh-CN" altLang="en-US" sz="1800" b="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1799590" y="3246120"/>
            <a:ext cx="5852160" cy="3251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sp>
        <p:nvSpPr>
          <p:cNvPr id="100" name="文本框 99"/>
          <p:cNvSpPr txBox="1"/>
          <p:nvPr/>
        </p:nvSpPr>
        <p:spPr>
          <a:xfrm>
            <a:off x="128270" y="669925"/>
            <a:ext cx="8888095" cy="6000750"/>
          </a:xfrm>
          <a:prstGeom prst="rect">
            <a:avLst/>
          </a:prstGeom>
          <a:noFill/>
          <a:ln w="9525">
            <a:noFill/>
          </a:ln>
        </p:spPr>
        <p:txBody>
          <a:bodyPr wrap="square">
            <a:spAutoFit/>
          </a:bodyPr>
          <a:p>
            <a:pPr marL="0" indent="267970">
              <a:lnSpc>
                <a:spcPct val="120000"/>
              </a:lnSpc>
            </a:pPr>
            <a:r>
              <a:rPr lang="en-US" sz="2000">
                <a:solidFill>
                  <a:srgbClr val="000000"/>
                </a:solidFill>
                <a:latin typeface="宋体" panose="02010600030101010101" pitchFamily="2" charset="-122"/>
                <a:cs typeface="宋体" panose="02010600030101010101" pitchFamily="2" charset="-122"/>
              </a:rPr>
              <a:t>4</a:t>
            </a:r>
            <a:r>
              <a:rPr lang="zh-CN" sz="2000" b="0">
                <a:latin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cs typeface="宋体" panose="02010600030101010101" pitchFamily="2" charset="-122"/>
              </a:rPr>
              <a:t>视频素材的获取</a:t>
            </a:r>
            <a:r>
              <a:rPr lang="zh-CN" sz="2000" b="0">
                <a:solidFill>
                  <a:srgbClr val="000000"/>
                </a:solidFill>
                <a:latin typeface="宋体" panose="02010600030101010101" pitchFamily="2" charset="-122"/>
                <a:cs typeface="宋体" panose="02010600030101010101" pitchFamily="2" charset="-122"/>
              </a:rPr>
              <a:t>   获取视频素材的常用方法有：从网络上下载视频文件；屏幕录制；拍摄视频，如使用数码摄像机、数码相机、手机、上网本、摄像头等进行拍摄；截取视频，如使用视频编辑软件、格式工厂截取一个视频片段；用视频采集设备采集，如用视频采集卡把普通录像带中的视频转换成数字视频文件；使用软件合成视频。（1）屏幕录制</a:t>
            </a:r>
            <a:r>
              <a:rPr lang="zh-CN" sz="2000" b="0">
                <a:latin typeface="宋体" panose="02010600030101010101" pitchFamily="2" charset="-122"/>
                <a:cs typeface="宋体" panose="02010600030101010101" pitchFamily="2" charset="-122"/>
              </a:rPr>
              <a:t>    从计算机屏幕上抓取动态操作过程称为录屏，</a:t>
            </a:r>
            <a:r>
              <a:rPr lang="zh-CN" sz="2000" b="0">
                <a:solidFill>
                  <a:srgbClr val="000000"/>
                </a:solidFill>
                <a:latin typeface="宋体" panose="02010600030101010101" pitchFamily="2" charset="-122"/>
                <a:cs typeface="宋体" panose="02010600030101010101" pitchFamily="2" charset="-122"/>
              </a:rPr>
              <a:t>录屏的软件有很多，如</a:t>
            </a:r>
            <a:r>
              <a:rPr lang="en-US" sz="2000" b="0">
                <a:solidFill>
                  <a:srgbClr val="000000"/>
                </a:solidFill>
                <a:latin typeface="宋体" panose="02010600030101010101" pitchFamily="2" charset="-122"/>
                <a:cs typeface="宋体" panose="02010600030101010101" pitchFamily="2" charset="-122"/>
              </a:rPr>
              <a:t>C</a:t>
            </a:r>
            <a:r>
              <a:rPr lang="zh-CN" sz="2000" b="0">
                <a:solidFill>
                  <a:srgbClr val="000000"/>
                </a:solidFill>
                <a:latin typeface="宋体" panose="02010600030101010101" pitchFamily="2" charset="-122"/>
                <a:cs typeface="宋体" panose="02010600030101010101" pitchFamily="2" charset="-122"/>
              </a:rPr>
              <a:t>amtasia studio（简称为CS）、屏幕录像专家等。除了录制屏幕，也可以录制网站上正在播放的视频，如使用360浏览器（最新版）自带的“录制小视频”工具录制视频。</a:t>
            </a:r>
            <a:endParaRPr lang="zh-CN" sz="2000" b="0">
              <a:solidFill>
                <a:srgbClr val="000000"/>
              </a:solidFill>
              <a:latin typeface="宋体" panose="02010600030101010101" pitchFamily="2" charset="-122"/>
              <a:cs typeface="宋体" panose="02010600030101010101" pitchFamily="2" charset="-122"/>
            </a:endParaRPr>
          </a:p>
          <a:p>
            <a:pPr marL="0" indent="267970">
              <a:lnSpc>
                <a:spcPct val="120000"/>
              </a:lnSpc>
            </a:pPr>
            <a:r>
              <a:rPr lang="zh-CN" sz="2000" b="0">
                <a:solidFill>
                  <a:srgbClr val="000000"/>
                </a:solidFill>
                <a:latin typeface="宋体" panose="02010600030101010101" pitchFamily="2" charset="-122"/>
                <a:cs typeface="宋体" panose="02010600030101010101" pitchFamily="2" charset="-122"/>
              </a:rPr>
              <a:t>例如，打开360浏览器，搜索“奥运体操比赛”视频，并点开播放。在视频的右上角浮动工具条上单击“录制小视频”按钮如图</a:t>
            </a:r>
            <a:r>
              <a:rPr lang="en-US" sz="2000" b="0">
                <a:solidFill>
                  <a:srgbClr val="000000"/>
                </a:solidFill>
                <a:latin typeface="宋体" panose="02010600030101010101" pitchFamily="2" charset="-122"/>
                <a:cs typeface="宋体" panose="02010600030101010101" pitchFamily="2" charset="-122"/>
              </a:rPr>
              <a:t>7-1-11</a:t>
            </a:r>
            <a:r>
              <a:rPr lang="zh-CN" sz="2000" b="0">
                <a:solidFill>
                  <a:srgbClr val="000000"/>
                </a:solidFill>
                <a:latin typeface="宋体" panose="02010600030101010101" pitchFamily="2" charset="-122"/>
                <a:cs typeface="宋体" panose="02010600030101010101" pitchFamily="2" charset="-122"/>
              </a:rPr>
              <a:t>所示，</a:t>
            </a:r>
            <a:r>
              <a:rPr lang="en-US"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在弹出的“视频录制”窗口中选择“高清录制”模式并单击红色按钮，如图</a:t>
            </a:r>
            <a:r>
              <a:rPr lang="en-US" sz="2000" b="0">
                <a:solidFill>
                  <a:srgbClr val="000000"/>
                </a:solidFill>
                <a:latin typeface="宋体" panose="02010600030101010101" pitchFamily="2" charset="-122"/>
                <a:cs typeface="宋体" panose="02010600030101010101" pitchFamily="2" charset="-122"/>
              </a:rPr>
              <a:t>7-1-12</a:t>
            </a:r>
            <a:r>
              <a:rPr lang="zh-CN" sz="2000" b="0">
                <a:solidFill>
                  <a:srgbClr val="000000"/>
                </a:solidFill>
                <a:latin typeface="宋体" panose="02010600030101010101" pitchFamily="2" charset="-122"/>
                <a:cs typeface="宋体" panose="02010600030101010101" pitchFamily="2" charset="-122"/>
              </a:rPr>
              <a:t>所示。要停止录制，只需再次单击红色按钮，结束录制，并自动保存所录视频，在弹出的窗口中可以查看到所录制的视频及保存位置，如图</a:t>
            </a:r>
            <a:r>
              <a:rPr lang="en-US" sz="2000" b="0">
                <a:solidFill>
                  <a:srgbClr val="000000"/>
                </a:solidFill>
                <a:latin typeface="宋体" panose="02010600030101010101" pitchFamily="2" charset="-122"/>
                <a:cs typeface="宋体" panose="02010600030101010101" pitchFamily="2" charset="-122"/>
              </a:rPr>
              <a:t>7-1-13</a:t>
            </a:r>
            <a:r>
              <a:rPr lang="zh-CN" sz="2000" b="0">
                <a:solidFill>
                  <a:srgbClr val="000000"/>
                </a:solidFill>
                <a:latin typeface="宋体" panose="02010600030101010101" pitchFamily="2" charset="-122"/>
                <a:cs typeface="宋体" panose="02010600030101010101" pitchFamily="2" charset="-122"/>
              </a:rPr>
              <a:t>所示。</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grpSp>
        <p:nvGrpSpPr>
          <p:cNvPr id="19" name="组合 19"/>
          <p:cNvGrpSpPr/>
          <p:nvPr/>
        </p:nvGrpSpPr>
        <p:grpSpPr>
          <a:xfrm>
            <a:off x="2058035" y="832485"/>
            <a:ext cx="5052695" cy="2713990"/>
            <a:chOff x="3271" y="10463"/>
            <a:chExt cx="6522" cy="4047"/>
          </a:xfrm>
        </p:grpSpPr>
        <p:pic>
          <p:nvPicPr>
            <p:cNvPr id="15" name="图片 1"/>
            <p:cNvPicPr>
              <a:picLocks noChangeAspect="1"/>
            </p:cNvPicPr>
            <p:nvPr/>
          </p:nvPicPr>
          <p:blipFill>
            <a:blip r:embed="rId2"/>
            <a:stretch>
              <a:fillRect/>
            </a:stretch>
          </p:blipFill>
          <p:spPr>
            <a:xfrm>
              <a:off x="3271" y="10463"/>
              <a:ext cx="6508" cy="3686"/>
            </a:xfrm>
            <a:prstGeom prst="rect">
              <a:avLst/>
            </a:prstGeom>
            <a:noFill/>
            <a:ln w="9525">
              <a:noFill/>
            </a:ln>
          </p:spPr>
        </p:pic>
        <p:sp>
          <p:nvSpPr>
            <p:cNvPr id="184" name="AutoShape 7_SpCnt_1"/>
            <p:cNvSpPr/>
            <p:nvPr/>
          </p:nvSpPr>
          <p:spPr>
            <a:xfrm>
              <a:off x="7046" y="11091"/>
              <a:ext cx="1360" cy="954"/>
            </a:xfrm>
            <a:prstGeom prst="wedgeRoundRectCallout">
              <a:avLst>
                <a:gd name="adj1" fmla="val 42850"/>
                <a:gd name="adj2" fmla="val -78519"/>
                <a:gd name="adj3" fmla="val 16667"/>
              </a:avLst>
            </a:prstGeom>
            <a:solidFill>
              <a:srgbClr val="FFFFFF"/>
            </a:solidFill>
            <a:ln w="9525" cap="flat" cmpd="sng">
              <a:solidFill>
                <a:srgbClr val="000000"/>
              </a:solidFill>
              <a:prstDash val="solid"/>
              <a:miter/>
              <a:headEnd type="none" w="med" len="med"/>
              <a:tailEnd type="none" w="med" len="med"/>
            </a:ln>
            <a:effectLst/>
          </p:spPr>
          <p:txBody>
            <a:bodyPr lIns="0" tIns="0" rIns="0" bIns="0" upright="1"/>
            <a:lstStyle/>
            <a:p>
              <a:pPr algn="just"/>
              <a:r>
                <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1.单击“录制小视频”按钮</a:t>
              </a:r>
              <a:endPar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pic>
          <p:nvPicPr>
            <p:cNvPr id="16" name="图片 2"/>
            <p:cNvPicPr>
              <a:picLocks noChangeAspect="1"/>
            </p:cNvPicPr>
            <p:nvPr/>
          </p:nvPicPr>
          <p:blipFill>
            <a:blip r:embed="rId3"/>
            <a:stretch>
              <a:fillRect/>
            </a:stretch>
          </p:blipFill>
          <p:spPr>
            <a:xfrm>
              <a:off x="7339" y="10468"/>
              <a:ext cx="2454" cy="456"/>
            </a:xfrm>
            <a:prstGeom prst="rect">
              <a:avLst/>
            </a:prstGeom>
            <a:noFill/>
            <a:ln w="9525">
              <a:noFill/>
            </a:ln>
          </p:spPr>
        </p:pic>
        <p:sp>
          <p:nvSpPr>
            <p:cNvPr id="17" name="文本框 17"/>
            <p:cNvSpPr txBox="1"/>
            <p:nvPr/>
          </p:nvSpPr>
          <p:spPr>
            <a:xfrm>
              <a:off x="5424" y="14166"/>
              <a:ext cx="2355" cy="344"/>
            </a:xfrm>
            <a:prstGeom prst="rect">
              <a:avLst/>
            </a:prstGeom>
            <a:solidFill>
              <a:srgbClr val="FFFFFF"/>
            </a:solidFill>
            <a:ln w="6350">
              <a:noFill/>
            </a:ln>
            <a:effectLst/>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7-1-</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11</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录制视频</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a</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p:txBody>
        </p:sp>
      </p:grpSp>
      <p:grpSp>
        <p:nvGrpSpPr>
          <p:cNvPr id="24" name="组合 24"/>
          <p:cNvGrpSpPr/>
          <p:nvPr/>
        </p:nvGrpSpPr>
        <p:grpSpPr>
          <a:xfrm>
            <a:off x="2050415" y="3802380"/>
            <a:ext cx="5041900" cy="2573020"/>
            <a:chOff x="3138" y="9647"/>
            <a:chExt cx="6518" cy="3676"/>
          </a:xfrm>
        </p:grpSpPr>
        <p:pic>
          <p:nvPicPr>
            <p:cNvPr id="20" name="图片 3"/>
            <p:cNvPicPr>
              <a:picLocks noChangeAspect="1"/>
            </p:cNvPicPr>
            <p:nvPr/>
          </p:nvPicPr>
          <p:blipFill>
            <a:blip r:embed="rId4"/>
            <a:stretch>
              <a:fillRect/>
            </a:stretch>
          </p:blipFill>
          <p:spPr>
            <a:xfrm>
              <a:off x="3138" y="9647"/>
              <a:ext cx="6519" cy="3312"/>
            </a:xfrm>
            <a:prstGeom prst="rect">
              <a:avLst/>
            </a:prstGeom>
            <a:noFill/>
            <a:ln w="9525">
              <a:noFill/>
            </a:ln>
          </p:spPr>
        </p:pic>
        <p:sp>
          <p:nvSpPr>
            <p:cNvPr id="21" name="圆角矩形标注 21"/>
            <p:cNvSpPr/>
            <p:nvPr/>
          </p:nvSpPr>
          <p:spPr>
            <a:xfrm>
              <a:off x="3473" y="11474"/>
              <a:ext cx="1455" cy="712"/>
            </a:xfrm>
            <a:prstGeom prst="wedgeRoundRectCallout">
              <a:avLst>
                <a:gd name="adj1" fmla="val -1065"/>
                <a:gd name="adj2" fmla="val 106037"/>
                <a:gd name="adj3" fmla="val 16667"/>
              </a:avLst>
            </a:prstGeom>
            <a:solidFill>
              <a:srgbClr val="FFFFFF"/>
            </a:solidFill>
            <a:ln w="9525" cap="flat" cmpd="sng">
              <a:solidFill>
                <a:srgbClr val="000000"/>
              </a:solidFill>
              <a:prstDash val="solid"/>
              <a:miter/>
              <a:headEnd type="none" w="med" len="med"/>
              <a:tailEnd type="none" w="med" len="med"/>
            </a:ln>
          </p:spPr>
          <p:txBody>
            <a:bodyPr lIns="0" tIns="0" rIns="0" bIns="0" upright="1"/>
            <a:lstStyle/>
            <a:p>
              <a:pPr algn="just"/>
              <a:r>
                <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2.单击“高清录制”按钮</a:t>
              </a:r>
              <a:endPar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22" name="圆角矩形标注 22"/>
            <p:cNvSpPr/>
            <p:nvPr/>
          </p:nvSpPr>
          <p:spPr>
            <a:xfrm>
              <a:off x="7087" y="11018"/>
              <a:ext cx="2267" cy="984"/>
            </a:xfrm>
            <a:prstGeom prst="wedgeRoundRectCallout">
              <a:avLst>
                <a:gd name="adj1" fmla="val -53231"/>
                <a:gd name="adj2" fmla="val 112218"/>
                <a:gd name="adj3" fmla="val 16667"/>
              </a:avLst>
            </a:prstGeom>
            <a:solidFill>
              <a:srgbClr val="FFFFFF"/>
            </a:solidFill>
            <a:ln w="9525" cap="flat" cmpd="sng">
              <a:solidFill>
                <a:srgbClr val="000000"/>
              </a:solidFill>
              <a:prstDash val="solid"/>
              <a:miter/>
              <a:headEnd type="none" w="med" len="med"/>
              <a:tailEnd type="none" w="med" len="med"/>
            </a:ln>
          </p:spPr>
          <p:txBody>
            <a:bodyPr lIns="0" tIns="0" rIns="0" bIns="0" upright="1"/>
            <a:lstStyle/>
            <a:p>
              <a:pPr algn="just"/>
              <a:r>
                <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3.单击红色按钮开始录制，要结束录制再次单击该按钮</a:t>
              </a:r>
              <a:endPar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23" name="文本框 23"/>
            <p:cNvSpPr txBox="1"/>
            <p:nvPr/>
          </p:nvSpPr>
          <p:spPr>
            <a:xfrm>
              <a:off x="5293" y="12979"/>
              <a:ext cx="2355" cy="344"/>
            </a:xfrm>
            <a:prstGeom prst="rect">
              <a:avLst/>
            </a:prstGeom>
            <a:solidFill>
              <a:srgbClr val="FFFFFF"/>
            </a:solidFill>
            <a:ln w="6350">
              <a:noFill/>
            </a:ln>
          </p:spPr>
          <p:txBody>
            <a:bodyPr lIns="0" tIns="0" rIns="0" bIns="0" upright="1"/>
            <a:lstStyle/>
            <a:p>
              <a:pPr algn="just"/>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7-1-</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12</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录制视频</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b</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a:t>
              </a:r>
              <a:endParaRPr lang="en-US" altLang="zh-CN" sz="1050" kern="0">
                <a:solidFill>
                  <a:srgbClr val="000000"/>
                </a:solidFill>
                <a:latin typeface="宋体" panose="02010600030101010101" pitchFamily="2" charset="-122"/>
                <a:ea typeface="宋体" panose="02010600030101010101" pitchFamily="2" charset="-122"/>
                <a:cs typeface="Times New Roman" panose="02020603050405020304"/>
                <a:sym typeface="Times New Roman" panose="02020603050405020304"/>
              </a:endParaRPr>
            </a:p>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91490"/>
          </a:xfrm>
          <a:prstGeom prst="rect">
            <a:avLst/>
          </a:prstGeom>
        </p:spPr>
        <p:txBody>
          <a:bodyPr wrap="square">
            <a:spAutoFit/>
          </a:bodyPr>
          <a:p>
            <a:pPr>
              <a:defRPr/>
            </a:pPr>
            <a:r>
              <a:rPr lang="zh-CN" sz="2600" dirty="0">
                <a:solidFill>
                  <a:srgbClr val="FFFF00"/>
                </a:solidFill>
                <a:latin typeface="黑体" panose="02010609060101010101" charset="-122"/>
                <a:ea typeface="黑体" panose="02010609060101010101" charset="-122"/>
              </a:rPr>
              <a:t>三</a:t>
            </a:r>
            <a:r>
              <a:rPr lang="zh-CN" altLang="zh-CN" sz="2600" dirty="0">
                <a:solidFill>
                  <a:srgbClr val="FFFF00"/>
                </a:solidFill>
                <a:latin typeface="黑体" panose="02010609060101010101" charset="-122"/>
                <a:ea typeface="黑体" panose="02010609060101010101" charset="-122"/>
                <a:sym typeface="+mn-ea"/>
              </a:rPr>
              <a:t>．数字媒体素材的获取</a:t>
            </a:r>
            <a:endParaRPr lang="zh-CN" altLang="zh-CN" sz="2600" dirty="0">
              <a:solidFill>
                <a:srgbClr val="FFFF00"/>
              </a:solidFill>
              <a:latin typeface="黑体" panose="02010609060101010101" charset="-122"/>
              <a:ea typeface="黑体" panose="02010609060101010101" charset="-122"/>
              <a:sym typeface="+mn-ea"/>
            </a:endParaRPr>
          </a:p>
        </p:txBody>
      </p:sp>
      <p:grpSp>
        <p:nvGrpSpPr>
          <p:cNvPr id="29" name="组合 29"/>
          <p:cNvGrpSpPr/>
          <p:nvPr/>
        </p:nvGrpSpPr>
        <p:grpSpPr>
          <a:xfrm>
            <a:off x="2620010" y="654685"/>
            <a:ext cx="4488180" cy="3062605"/>
            <a:chOff x="4188" y="18542"/>
            <a:chExt cx="5312" cy="3883"/>
          </a:xfrm>
        </p:grpSpPr>
        <p:sp>
          <p:nvSpPr>
            <p:cNvPr id="13" name="文本框 13"/>
            <p:cNvSpPr txBox="1"/>
            <p:nvPr/>
          </p:nvSpPr>
          <p:spPr>
            <a:xfrm>
              <a:off x="5725" y="22081"/>
              <a:ext cx="2355" cy="344"/>
            </a:xfrm>
            <a:prstGeom prst="rect">
              <a:avLst/>
            </a:prstGeom>
            <a:solidFill>
              <a:srgbClr val="FFFFFF"/>
            </a:solidFill>
            <a:ln w="6350">
              <a:noFill/>
            </a:ln>
          </p:spPr>
          <p:txBody>
            <a:bodyPr lIns="0" tIns="0" rIns="0" bIns="0" upright="1"/>
            <a:lstStyle/>
            <a:p>
              <a:pPr algn="just"/>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7-1-</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13</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录制视频</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c</a:t>
              </a:r>
              <a:r>
                <a:rPr lang="en-US" altLang="zh-CN" sz="1050" kern="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a:t>
              </a:r>
              <a:endParaRPr lang="en-US" altLang="zh-CN" sz="1050" kern="0">
                <a:solidFill>
                  <a:srgbClr val="000000"/>
                </a:solidFill>
                <a:latin typeface="宋体" panose="02010600030101010101" pitchFamily="2" charset="-122"/>
                <a:ea typeface="宋体" panose="02010600030101010101" pitchFamily="2" charset="-122"/>
                <a:cs typeface="Times New Roman" panose="02020603050405020304"/>
                <a:sym typeface="Times New Roman" panose="02020603050405020304"/>
              </a:endParaRPr>
            </a:p>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p:txBody>
        </p:sp>
        <p:pic>
          <p:nvPicPr>
            <p:cNvPr id="26" name="图片 5"/>
            <p:cNvPicPr>
              <a:picLocks noChangeAspect="1"/>
            </p:cNvPicPr>
            <p:nvPr/>
          </p:nvPicPr>
          <p:blipFill>
            <a:blip r:embed="rId2"/>
            <a:stretch>
              <a:fillRect/>
            </a:stretch>
          </p:blipFill>
          <p:spPr>
            <a:xfrm>
              <a:off x="4188" y="18542"/>
              <a:ext cx="5312" cy="3536"/>
            </a:xfrm>
            <a:prstGeom prst="rect">
              <a:avLst/>
            </a:prstGeom>
            <a:noFill/>
            <a:ln w="9525">
              <a:solidFill>
                <a:schemeClr val="tx1">
                  <a:lumMod val="50000"/>
                  <a:lumOff val="50000"/>
                </a:schemeClr>
              </a:solidFill>
            </a:ln>
          </p:spPr>
        </p:pic>
        <p:pic>
          <p:nvPicPr>
            <p:cNvPr id="25" name="图片 4"/>
            <p:cNvPicPr>
              <a:picLocks noChangeAspect="1"/>
            </p:cNvPicPr>
            <p:nvPr/>
          </p:nvPicPr>
          <p:blipFill>
            <a:blip r:embed="rId3"/>
            <a:stretch>
              <a:fillRect/>
            </a:stretch>
          </p:blipFill>
          <p:spPr>
            <a:xfrm>
              <a:off x="4197" y="19690"/>
              <a:ext cx="4490" cy="2299"/>
            </a:xfrm>
            <a:prstGeom prst="rect">
              <a:avLst/>
            </a:prstGeom>
            <a:noFill/>
            <a:ln w="9525">
              <a:noFill/>
            </a:ln>
          </p:spPr>
        </p:pic>
        <p:sp>
          <p:nvSpPr>
            <p:cNvPr id="9" name="圆角矩形标注 9"/>
            <p:cNvSpPr/>
            <p:nvPr/>
          </p:nvSpPr>
          <p:spPr>
            <a:xfrm>
              <a:off x="6697" y="19449"/>
              <a:ext cx="1667" cy="367"/>
            </a:xfrm>
            <a:prstGeom prst="wedgeRoundRectCallout">
              <a:avLst>
                <a:gd name="adj1" fmla="val -40281"/>
                <a:gd name="adj2" fmla="val -121662"/>
                <a:gd name="adj3" fmla="val 16667"/>
              </a:avLst>
            </a:prstGeom>
            <a:solidFill>
              <a:srgbClr val="FFFFFF"/>
            </a:solidFill>
            <a:ln w="9525" cap="flat" cmpd="sng">
              <a:solidFill>
                <a:srgbClr val="000000"/>
              </a:solidFill>
              <a:prstDash val="solid"/>
              <a:miter/>
              <a:headEnd type="none" w="med" len="med"/>
              <a:tailEnd type="none" w="med" len="med"/>
            </a:ln>
          </p:spPr>
          <p:txBody>
            <a:bodyPr lIns="0" tIns="0" rIns="0" bIns="0" upright="1"/>
            <a:lstStyle/>
            <a:p>
              <a:pPr algn="just"/>
              <a:r>
                <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录制得到的视频</a:t>
              </a:r>
              <a:endPar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0" name="圆角矩形标注 10"/>
            <p:cNvSpPr/>
            <p:nvPr/>
          </p:nvSpPr>
          <p:spPr>
            <a:xfrm>
              <a:off x="4197" y="20090"/>
              <a:ext cx="1522" cy="382"/>
            </a:xfrm>
            <a:prstGeom prst="wedgeRoundRectCallout">
              <a:avLst>
                <a:gd name="adj1" fmla="val 62680"/>
                <a:gd name="adj2" fmla="val -111780"/>
                <a:gd name="adj3" fmla="val 16667"/>
              </a:avLst>
            </a:prstGeom>
            <a:solidFill>
              <a:srgbClr val="FFFFFF"/>
            </a:solidFill>
            <a:ln w="9525" cap="flat" cmpd="sng">
              <a:solidFill>
                <a:srgbClr val="000000"/>
              </a:solidFill>
              <a:prstDash val="solid"/>
              <a:miter/>
              <a:headEnd type="none" w="med" len="med"/>
              <a:tailEnd type="none" w="med" len="med"/>
            </a:ln>
          </p:spPr>
          <p:txBody>
            <a:bodyPr lIns="0" tIns="0" rIns="0" bIns="0" upright="1"/>
            <a:lstStyle/>
            <a:p>
              <a:pPr algn="just"/>
              <a:r>
                <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视频保存的位置</a:t>
              </a:r>
              <a:endPar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2" name="圆角矩形标注 12"/>
            <p:cNvSpPr/>
            <p:nvPr/>
          </p:nvSpPr>
          <p:spPr>
            <a:xfrm>
              <a:off x="6758" y="20622"/>
              <a:ext cx="1916" cy="736"/>
            </a:xfrm>
            <a:prstGeom prst="wedgeRoundRectCallout">
              <a:avLst>
                <a:gd name="adj1" fmla="val 59603"/>
                <a:gd name="adj2" fmla="val 101358"/>
                <a:gd name="adj3" fmla="val 16667"/>
              </a:avLst>
            </a:prstGeom>
            <a:solidFill>
              <a:srgbClr val="FFFFFF"/>
            </a:solidFill>
            <a:ln w="9525" cap="flat" cmpd="sng">
              <a:solidFill>
                <a:srgbClr val="000000"/>
              </a:solidFill>
              <a:prstDash val="solid"/>
              <a:miter/>
              <a:headEnd type="none" w="med" len="med"/>
              <a:tailEnd type="none" w="med" len="med"/>
            </a:ln>
          </p:spPr>
          <p:txBody>
            <a:bodyPr lIns="0" tIns="0" rIns="0" bIns="0" upright="1"/>
            <a:lstStyle/>
            <a:p>
              <a:pPr algn="just"/>
              <a:r>
                <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单击“设置”可以设置视频保存位置</a:t>
              </a:r>
              <a:endParaRPr lang="en-US" altLang="zh-CN" sz="14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
        <p:nvSpPr>
          <p:cNvPr id="100" name="文本框 99"/>
          <p:cNvSpPr txBox="1"/>
          <p:nvPr/>
        </p:nvSpPr>
        <p:spPr>
          <a:xfrm>
            <a:off x="328295" y="3632200"/>
            <a:ext cx="8709025" cy="3138170"/>
          </a:xfrm>
          <a:prstGeom prst="rect">
            <a:avLst/>
          </a:prstGeom>
          <a:noFill/>
          <a:ln w="9525">
            <a:noFill/>
          </a:ln>
        </p:spPr>
        <p:txBody>
          <a:bodyPr wrap="square">
            <a:spAutoFit/>
          </a:bodyPr>
          <a:p>
            <a:pPr marL="0" indent="0"/>
            <a:r>
              <a:rPr lang="zh-CN" sz="1800" b="0">
                <a:solidFill>
                  <a:srgbClr val="000000"/>
                </a:solidFill>
                <a:latin typeface="宋体" panose="02010600030101010101" pitchFamily="2" charset="-122"/>
                <a:cs typeface="宋体" panose="02010600030101010101" pitchFamily="2" charset="-122"/>
              </a:rPr>
              <a:t>（2）网上下载    网络上视频播放网站一般都有自带的客户端，比如优酷、爱奇艺、腾讯视频等，必须先下载并安装客户端，就可以利用客户端下载视频。</a:t>
            </a:r>
            <a:endParaRPr lang="zh-CN" sz="1800" b="0">
              <a:solidFill>
                <a:srgbClr val="000000"/>
              </a:solidFill>
              <a:latin typeface="宋体" panose="02010600030101010101" pitchFamily="2" charset="-122"/>
              <a:cs typeface="宋体" panose="02010600030101010101" pitchFamily="2" charset="-122"/>
            </a:endParaRPr>
          </a:p>
          <a:p>
            <a:pPr marL="0" indent="0"/>
            <a:r>
              <a:rPr lang="zh-CN" sz="1800" b="0">
                <a:solidFill>
                  <a:srgbClr val="000000"/>
                </a:solidFill>
                <a:latin typeface="宋体" panose="02010600030101010101" pitchFamily="2" charset="-122"/>
                <a:cs typeface="宋体" panose="02010600030101010101" pitchFamily="2" charset="-122"/>
              </a:rPr>
              <a:t>    介绍一种下载视频的常用方法，见</a:t>
            </a:r>
            <a:r>
              <a:rPr lang="en-US" altLang="zh-CN" sz="1800" b="0">
                <a:solidFill>
                  <a:srgbClr val="000000"/>
                </a:solidFill>
                <a:latin typeface="宋体" panose="02010600030101010101" pitchFamily="2" charset="-122"/>
                <a:cs typeface="宋体" panose="02010600030101010101" pitchFamily="2" charset="-122"/>
              </a:rPr>
              <a:t>“</a:t>
            </a:r>
            <a:r>
              <a:rPr lang="zh-CN" sz="1800" b="0">
                <a:solidFill>
                  <a:srgbClr val="000000"/>
                </a:solidFill>
                <a:latin typeface="宋体" panose="02010600030101010101" pitchFamily="2" charset="-122"/>
                <a:cs typeface="宋体" panose="02010600030101010101" pitchFamily="2" charset="-122"/>
                <a:hlinkClick r:id="rId4" action="ppaction://hlinkfile"/>
              </a:rPr>
              <a:t>使用硕鼠下载视频.docx</a:t>
            </a:r>
            <a:r>
              <a:rPr lang="zh-CN" sz="1800" b="0">
                <a:solidFill>
                  <a:srgbClr val="000000"/>
                </a:solidFill>
                <a:latin typeface="宋体" panose="02010600030101010101" pitchFamily="2" charset="-122"/>
                <a:cs typeface="宋体" panose="02010600030101010101" pitchFamily="2" charset="-122"/>
              </a:rPr>
              <a:t>”。（3）截取视频    从视频文件中截取视频片断的软件有超级解霸、QQ影音、格式工厂、以及视频编辑软件等。（4）使用软件制作    专业的视频编辑软件有Premiere、会声会影、爱剪辑、Movie Maker等。借助这些软件可以把文字、图像、声音合成视频，也可以对获得的视频素材进行适当的编辑，如添加字幕、设置转场效果、添加背景音乐等。</a:t>
            </a:r>
            <a:endParaRPr lang="zh-CN" sz="1800" b="0">
              <a:solidFill>
                <a:srgbClr val="000000"/>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521970"/>
          </a:xfrm>
          <a:prstGeom prst="rect">
            <a:avLst/>
          </a:prstGeom>
        </p:spPr>
        <p:txBody>
          <a:bodyPr wrap="square">
            <a:spAutoFit/>
          </a:bodyPr>
          <a:p>
            <a:pPr>
              <a:defRPr/>
            </a:pPr>
            <a:r>
              <a:rPr lang="zh-CN" sz="2800" dirty="0">
                <a:solidFill>
                  <a:srgbClr val="FFFF00"/>
                </a:solidFill>
                <a:latin typeface="黑体" panose="02010609060101010101" charset="-122"/>
                <a:ea typeface="黑体" panose="02010609060101010101" charset="-122"/>
              </a:rPr>
              <a:t>四</a:t>
            </a:r>
            <a:r>
              <a:rPr lang="zh-CN" altLang="zh-CN" sz="2800" dirty="0">
                <a:solidFill>
                  <a:srgbClr val="FFFF00"/>
                </a:solidFill>
                <a:latin typeface="黑体" panose="02010609060101010101" charset="-122"/>
                <a:ea typeface="黑体" panose="02010609060101010101" charset="-122"/>
                <a:sym typeface="+mn-ea"/>
              </a:rPr>
              <a:t>．图像的基础知识</a:t>
            </a:r>
            <a:endParaRPr lang="zh-CN" altLang="zh-CN" sz="2800" dirty="0">
              <a:solidFill>
                <a:srgbClr val="FFFF00"/>
              </a:solidFill>
              <a:latin typeface="黑体" panose="02010609060101010101" charset="-122"/>
              <a:ea typeface="黑体" panose="02010609060101010101" charset="-122"/>
              <a:sym typeface="+mn-ea"/>
            </a:endParaRPr>
          </a:p>
        </p:txBody>
      </p:sp>
      <p:sp>
        <p:nvSpPr>
          <p:cNvPr id="100" name="文本框 99"/>
          <p:cNvSpPr txBox="1"/>
          <p:nvPr/>
        </p:nvSpPr>
        <p:spPr>
          <a:xfrm>
            <a:off x="196215" y="779780"/>
            <a:ext cx="8827770" cy="5354320"/>
          </a:xfrm>
          <a:prstGeom prst="rect">
            <a:avLst/>
          </a:prstGeom>
          <a:noFill/>
          <a:ln w="9525">
            <a:noFill/>
          </a:ln>
        </p:spPr>
        <p:txBody>
          <a:bodyPr wrap="square">
            <a:spAutoFit/>
          </a:bodyPr>
          <a:p>
            <a:pPr marL="0" indent="133985"/>
            <a:r>
              <a:rPr lang="en-US" sz="1800">
                <a:solidFill>
                  <a:schemeClr val="tx1"/>
                </a:solidFill>
                <a:latin typeface="宋体" panose="02010600030101010101" pitchFamily="2" charset="-122"/>
                <a:cs typeface="宋体" panose="02010600030101010101" pitchFamily="2" charset="-122"/>
              </a:rPr>
              <a:t>1</a:t>
            </a:r>
            <a:r>
              <a:rPr lang="zh-CN" sz="1800" b="0">
                <a:solidFill>
                  <a:schemeClr val="tx1"/>
                </a:solidFill>
                <a:latin typeface="宋体" panose="02010600030101010101" pitchFamily="2" charset="-122"/>
                <a:cs typeface="宋体" panose="02010600030101010101" pitchFamily="2" charset="-122"/>
              </a:rPr>
              <a:t>．</a:t>
            </a:r>
            <a:r>
              <a:rPr lang="zh-CN" sz="1800">
                <a:solidFill>
                  <a:schemeClr val="tx1"/>
                </a:solidFill>
                <a:latin typeface="宋体" panose="02010600030101010101" pitchFamily="2" charset="-122"/>
                <a:cs typeface="宋体" panose="02010600030101010101" pitchFamily="2" charset="-122"/>
              </a:rPr>
              <a:t>图像处理的有关术语</a:t>
            </a:r>
            <a:r>
              <a:rPr lang="zh-CN" sz="1800" b="0">
                <a:solidFill>
                  <a:schemeClr val="tx1"/>
                </a:solidFill>
                <a:latin typeface="宋体" panose="02010600030101010101" pitchFamily="2" charset="-122"/>
                <a:cs typeface="宋体" panose="02010600030101010101" pitchFamily="2" charset="-122"/>
              </a:rPr>
              <a:t>（1）清晰度。它是衡量图像品质优劣的标准之一，它是指图像细部或边缘的清晰程度。清晰度越高，图像细节边缘越清晰，可辨程度越高。（2）亮度。即灰度，它是颜色明暗变化的量度，常用0～100%（从黑到白）表示，图像的亮度表示图像画面的明暗程度。（3）对比度。它指的是图像画面最黑与最白的比值，即从黑到白的渐变层次，比值越大，从黑到白渐变层次就越多，从而色彩表现越丰富，图像画面层次感越分明。（4）饱和度。它是指色彩的鲜艳程度，也称为色彩的浓度或纯度。纯度越高，图像颜色越鲜明，纯的颜色如鲜红、鲜绿，都是高饱和度的；纯度越低，图像的颜色越暗淡。（5）色相。它是指各类色彩的相貌称谓。如，红、橙、黄、绿、青、蓝、紫就是基本的色相，色相是色彩的首要特征，是区别各种不同色彩的主要标准。（6）色阶。它表示图像亮度强弱的指数标准。图像的色彩丰满度和精细度是由色阶决定的。（7）曝光。数码相机的传感器接触光线的时间。曝光不足图像会偏暗，图像会出现噪点；曝光过度会损失图像细节。（8）锐化。它是指补偿图像的轮廓，增强图像的边缘及灰度跳变的部分，使图像的边缘、轮廓以及图像的细节变得更清晰。（9）羽化。它是指选定范围的图像边缘达到朦胧、柔化的效果，使得图像能融合到背景中。</a:t>
            </a:r>
            <a:endParaRPr lang="zh-CN" altLang="en-US" sz="1800" b="0">
              <a:solidFill>
                <a:schemeClr val="tx1"/>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698433" y="87630"/>
            <a:ext cx="4172585" cy="521970"/>
          </a:xfrm>
          <a:prstGeom prst="rect">
            <a:avLst/>
          </a:prstGeom>
        </p:spPr>
        <p:txBody>
          <a:bodyPr wrap="square">
            <a:spAutoFit/>
          </a:bodyPr>
          <a:p>
            <a:pPr>
              <a:defRPr/>
            </a:pPr>
            <a:r>
              <a:rPr lang="zh-CN" sz="2800" dirty="0">
                <a:solidFill>
                  <a:srgbClr val="FFFF00"/>
                </a:solidFill>
                <a:latin typeface="黑体" panose="02010609060101010101" charset="-122"/>
                <a:ea typeface="黑体" panose="02010609060101010101" charset="-122"/>
              </a:rPr>
              <a:t>四</a:t>
            </a:r>
            <a:r>
              <a:rPr lang="zh-CN" altLang="zh-CN" sz="2800" dirty="0">
                <a:solidFill>
                  <a:srgbClr val="FFFF00"/>
                </a:solidFill>
                <a:latin typeface="黑体" panose="02010609060101010101" charset="-122"/>
                <a:ea typeface="黑体" panose="02010609060101010101" charset="-122"/>
                <a:sym typeface="+mn-ea"/>
              </a:rPr>
              <a:t>．图像的基础知识</a:t>
            </a:r>
            <a:endParaRPr lang="zh-CN" altLang="zh-CN" sz="2800" dirty="0">
              <a:solidFill>
                <a:srgbClr val="FFFF00"/>
              </a:solidFill>
              <a:latin typeface="黑体" panose="02010609060101010101" charset="-122"/>
              <a:ea typeface="黑体" panose="02010609060101010101" charset="-122"/>
              <a:sym typeface="+mn-ea"/>
            </a:endParaRPr>
          </a:p>
        </p:txBody>
      </p:sp>
      <p:sp>
        <p:nvSpPr>
          <p:cNvPr id="5" name="文本框 4"/>
          <p:cNvSpPr txBox="1"/>
          <p:nvPr/>
        </p:nvSpPr>
        <p:spPr>
          <a:xfrm>
            <a:off x="133985" y="977900"/>
            <a:ext cx="8945245" cy="5323205"/>
          </a:xfrm>
          <a:prstGeom prst="rect">
            <a:avLst/>
          </a:prstGeom>
          <a:noFill/>
        </p:spPr>
        <p:txBody>
          <a:bodyPr wrap="square" rtlCol="0" anchor="t">
            <a:spAutoFit/>
          </a:bodyPr>
          <a:p>
            <a:r>
              <a:rPr lang="zh-CN" altLang="en-US" sz="2000">
                <a:latin typeface="宋体" panose="02010600030101010101" pitchFamily="2" charset="-122"/>
                <a:cs typeface="宋体" panose="02010600030101010101" pitchFamily="2" charset="-122"/>
              </a:rPr>
              <a:t>2．图像容量的计算</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（1）像素（Pixel）</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    像素是构成位图的最小单位，位图的大小与精致，取决于组成这幅图的像素数目的多少。由于像素的分布是沿水平和垂直两个方向矩阵式排列的，任何一幅位图总是由一定数目的水平像素和垂直像素组成。我们通常用 “水平像素数×垂直像素数”表示一幅位图的大小。</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（2）分辨率</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   位图的分辨率，是指每个英寸长度单位内的像素数值。它用“像素/英寸”（Pixels inch） 即ppi表示。假如有一个72×72 像素的位图，图的尺寸是2.54×2.54cm (相当于1英寸× 1英寸)，那么这个位图的分辨率就是72×72。分辨率越大图像越清晰，但占用的存储空间越大。</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（3）颜色位深度</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   位深度，即颜色的量化位数，它是计算机用来记录每个像素颜色丰富与单调的一种量度。它用一组二进制数来记录每一个像素颜色的值，位深度的值越大，位图的颜色就越丰富，图形所需占用的空间也越大。二进制的位数（位深度）与对应的颜色数关系，如表7-1-6所示。例如有一幅16色的图像，对应的颜色位深度是4。</a:t>
            </a:r>
            <a:endParaRPr lang="zh-CN" altLang="en-US"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698433" y="87630"/>
            <a:ext cx="4172585" cy="521970"/>
          </a:xfrm>
          <a:prstGeom prst="rect">
            <a:avLst/>
          </a:prstGeom>
        </p:spPr>
        <p:txBody>
          <a:bodyPr wrap="square">
            <a:spAutoFit/>
          </a:bodyPr>
          <a:p>
            <a:pPr>
              <a:defRPr/>
            </a:pPr>
            <a:r>
              <a:rPr lang="zh-CN" sz="2800" dirty="0">
                <a:solidFill>
                  <a:srgbClr val="FFFF00"/>
                </a:solidFill>
                <a:latin typeface="黑体" panose="02010609060101010101" charset="-122"/>
                <a:ea typeface="黑体" panose="02010609060101010101" charset="-122"/>
              </a:rPr>
              <a:t>四</a:t>
            </a:r>
            <a:r>
              <a:rPr lang="zh-CN" altLang="zh-CN" sz="2800" dirty="0">
                <a:solidFill>
                  <a:srgbClr val="FFFF00"/>
                </a:solidFill>
                <a:latin typeface="黑体" panose="02010609060101010101" charset="-122"/>
                <a:ea typeface="黑体" panose="02010609060101010101" charset="-122"/>
                <a:sym typeface="+mn-ea"/>
              </a:rPr>
              <a:t>．图像的基础知识</a:t>
            </a:r>
            <a:endParaRPr lang="zh-CN" altLang="zh-CN" sz="2800" dirty="0">
              <a:solidFill>
                <a:srgbClr val="FFFF00"/>
              </a:solidFill>
              <a:latin typeface="黑体" panose="02010609060101010101" charset="-122"/>
              <a:ea typeface="黑体" panose="02010609060101010101" charset="-122"/>
              <a:sym typeface="+mn-ea"/>
            </a:endParaRPr>
          </a:p>
        </p:txBody>
      </p:sp>
      <p:grpSp>
        <p:nvGrpSpPr>
          <p:cNvPr id="1073742852" name="组合 1"/>
          <p:cNvGrpSpPr/>
          <p:nvPr/>
        </p:nvGrpSpPr>
        <p:grpSpPr>
          <a:xfrm>
            <a:off x="1948815" y="645548"/>
            <a:ext cx="5672455" cy="4198232"/>
            <a:chOff x="2260" y="1917"/>
            <a:chExt cx="7350" cy="5121"/>
          </a:xfrm>
        </p:grpSpPr>
        <p:pic>
          <p:nvPicPr>
            <p:cNvPr id="1073742850" name="图片 1"/>
            <p:cNvPicPr>
              <a:picLocks noChangeAspect="1"/>
            </p:cNvPicPr>
            <p:nvPr/>
          </p:nvPicPr>
          <p:blipFill>
            <a:blip r:embed="rId2"/>
            <a:stretch>
              <a:fillRect/>
            </a:stretch>
          </p:blipFill>
          <p:spPr>
            <a:xfrm>
              <a:off x="2260" y="2343"/>
              <a:ext cx="7350" cy="4695"/>
            </a:xfrm>
            <a:prstGeom prst="rect">
              <a:avLst/>
            </a:prstGeom>
            <a:noFill/>
            <a:ln w="9525">
              <a:noFill/>
            </a:ln>
          </p:spPr>
        </p:pic>
        <p:sp>
          <p:nvSpPr>
            <p:cNvPr id="1073742851" name="文本框 2"/>
            <p:cNvSpPr txBox="1"/>
            <p:nvPr/>
          </p:nvSpPr>
          <p:spPr>
            <a:xfrm>
              <a:off x="3968" y="1917"/>
              <a:ext cx="4204" cy="430"/>
            </a:xfrm>
            <a:prstGeom prst="rect">
              <a:avLst/>
            </a:prstGeom>
            <a:solidFill>
              <a:srgbClr val="FFFFFF"/>
            </a:solidFill>
            <a:ln w="9525">
              <a:noFill/>
            </a:ln>
          </p:spPr>
          <p:txBody>
            <a:bodyPr vert="horz" wrap="square" anchor="t"/>
            <a:p>
              <a:pPr marL="0" algn="just">
                <a:spcBef>
                  <a:spcPts val="0"/>
                </a:spcBef>
                <a:spcAft>
                  <a:spcPts val="0"/>
                </a:spcAft>
              </a:pPr>
              <a:r>
                <a:rPr lang="zh-CN" altLang="en-US" sz="1600" b="0">
                  <a:latin typeface="宋体" panose="02010600030101010101" pitchFamily="2" charset="-122"/>
                  <a:cs typeface="宋体" panose="02010600030101010101" pitchFamily="2" charset="-122"/>
                </a:rPr>
                <a:t>表7-1-6 位深度与颜色数的对应表</a:t>
              </a:r>
              <a:endParaRPr lang="zh-CN" altLang="en-US"/>
            </a:p>
            <a:p>
              <a:endParaRPr lang="zh-CN" altLang="en-US"/>
            </a:p>
          </p:txBody>
        </p:sp>
      </p:grpSp>
      <p:sp>
        <p:nvSpPr>
          <p:cNvPr id="101" name="文本框 100"/>
          <p:cNvSpPr txBox="1"/>
          <p:nvPr/>
        </p:nvSpPr>
        <p:spPr>
          <a:xfrm>
            <a:off x="162560" y="4999355"/>
            <a:ext cx="8818880" cy="1568450"/>
          </a:xfrm>
          <a:prstGeom prst="rect">
            <a:avLst/>
          </a:prstGeom>
          <a:noFill/>
          <a:ln w="9525">
            <a:noFill/>
          </a:ln>
        </p:spPr>
        <p:txBody>
          <a:bodyPr wrap="square">
            <a:spAutoFit/>
          </a:bodyPr>
          <a:p>
            <a:pPr marL="0" indent="0">
              <a:lnSpc>
                <a:spcPct val="120000"/>
              </a:lnSpc>
            </a:pPr>
            <a:r>
              <a:rPr lang="zh-CN" sz="2000">
                <a:solidFill>
                  <a:srgbClr val="000000"/>
                </a:solidFill>
                <a:latin typeface="宋体" panose="02010600030101010101" pitchFamily="2" charset="-122"/>
                <a:cs typeface="宋体" panose="02010600030101010101" pitchFamily="2" charset="-122"/>
              </a:rPr>
              <a:t>（4）位图容量的计算</a:t>
            </a:r>
            <a:r>
              <a:rPr lang="zh-CN" sz="2000" b="0">
                <a:solidFill>
                  <a:srgbClr val="000000"/>
                </a:solidFill>
                <a:latin typeface="宋体" panose="02010600030101010101" pitchFamily="2" charset="-122"/>
                <a:cs typeface="宋体" panose="02010600030101010101" pitchFamily="2" charset="-122"/>
              </a:rPr>
              <a:t>    图像容量=图像分辨率×颜色位深度/8（单位字节），例如：存储一幅分辨率为20×30像素，8色的图像，需要占用多少字节？图像容量=20×30×3/8=225（字节）。分辨率相同的图像中，黑白图像的容量最小。</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25475"/>
            <a:chOff x="2555776" y="44624"/>
            <a:chExt cx="6048672" cy="62491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7217" y="87448"/>
              <a:ext cx="3961007" cy="521499"/>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一</a:t>
              </a:r>
              <a:r>
                <a:rPr lang="zh-CN" altLang="zh-CN" sz="2800" dirty="0">
                  <a:solidFill>
                    <a:srgbClr val="FFFF00"/>
                  </a:solidFill>
                  <a:latin typeface="黑体" panose="02010609060101010101" charset="-122"/>
                  <a:ea typeface="黑体" panose="02010609060101010101" charset="-122"/>
                  <a:sym typeface="+mn-ea"/>
                </a:rPr>
                <a:t>．数字媒体概念</a:t>
              </a:r>
              <a:endParaRPr lang="zh-CN" altLang="zh-CN" sz="2800" dirty="0">
                <a:solidFill>
                  <a:srgbClr val="FFFF00"/>
                </a:solidFill>
                <a:latin typeface="黑体" panose="02010609060101010101" charset="-122"/>
                <a:ea typeface="黑体" panose="02010609060101010101" charset="-122"/>
                <a:sym typeface="+mn-ea"/>
              </a:endParaRPr>
            </a:p>
          </p:txBody>
        </p:sp>
      </p:grpSp>
      <p:sp>
        <p:nvSpPr>
          <p:cNvPr id="2" name="文本框 1"/>
          <p:cNvSpPr txBox="1"/>
          <p:nvPr/>
        </p:nvSpPr>
        <p:spPr>
          <a:xfrm>
            <a:off x="101600" y="669925"/>
            <a:ext cx="8941435" cy="5631180"/>
          </a:xfrm>
          <a:prstGeom prst="rect">
            <a:avLst/>
          </a:prstGeom>
          <a:noFill/>
        </p:spPr>
        <p:txBody>
          <a:bodyPr wrap="square" rtlCol="0" anchor="t">
            <a:spAutoFit/>
          </a:bodyPr>
          <a:p>
            <a:pPr marL="0" indent="0"/>
            <a:r>
              <a:rPr lang="en-US" sz="2000">
                <a:latin typeface="宋体" panose="02010600030101010101" pitchFamily="2" charset="-122"/>
                <a:cs typeface="宋体" panose="02010600030101010101" pitchFamily="2" charset="-122"/>
                <a:sym typeface="+mn-ea"/>
              </a:rPr>
              <a:t>3</a:t>
            </a:r>
            <a:r>
              <a:rPr lang="zh-CN" sz="2000" b="0">
                <a:latin typeface="宋体" panose="02010600030101010101" pitchFamily="2" charset="-122"/>
                <a:cs typeface="宋体" panose="02010600030101010101" pitchFamily="2" charset="-122"/>
                <a:sym typeface="+mn-ea"/>
              </a:rPr>
              <a:t>．</a:t>
            </a:r>
            <a:r>
              <a:rPr lang="zh-CN" sz="2000">
                <a:latin typeface="宋体" panose="02010600030101010101" pitchFamily="2" charset="-122"/>
                <a:cs typeface="宋体" panose="02010600030101010101" pitchFamily="2" charset="-122"/>
                <a:sym typeface="+mn-ea"/>
              </a:rPr>
              <a:t>数字媒体技术及其应用</a:t>
            </a:r>
            <a:r>
              <a:rPr lang="zh-CN" sz="2000" b="0">
                <a:latin typeface="宋体" panose="02010600030101010101" pitchFamily="2" charset="-122"/>
                <a:cs typeface="宋体" panose="02010600030101010101" pitchFamily="2" charset="-122"/>
                <a:sym typeface="+mn-ea"/>
              </a:rPr>
              <a:t>   数字媒体技术融合了数字技术、计算机技术、数字通信与网络技术、文化艺术等。数字媒体技术为数字媒体产业发展提供坚实的技术支持，而数字媒体产业迅猛发展又进一步促进了数字媒体技术的发展与应用。数字媒体技术广泛应用于影视特效制作、影视创意设计、游戏、广告、新闻出版、交互式网站、计算机图形与动画制作、虚拟现实与增强现实等方面。当前数字媒体技术在文化、艺术、娱乐、商业、教育和医疗等领域都有广泛应用。</a:t>
            </a:r>
            <a:endParaRPr lang="zh-CN" sz="2000" b="0">
              <a:latin typeface="宋体" panose="02010600030101010101" pitchFamily="2" charset="-122"/>
              <a:cs typeface="宋体" panose="02010600030101010101" pitchFamily="2" charset="-122"/>
              <a:sym typeface="+mn-ea"/>
            </a:endParaRPr>
          </a:p>
          <a:p>
            <a:pPr marL="0" indent="0"/>
            <a:r>
              <a:rPr lang="zh-CN" sz="2000">
                <a:latin typeface="宋体" panose="02010600030101010101" pitchFamily="2" charset="-122"/>
                <a:cs typeface="宋体" panose="02010600030101010101" pitchFamily="2" charset="-122"/>
              </a:rPr>
              <a:t>【知识拓展】</a:t>
            </a:r>
            <a:r>
              <a:rPr lang="zh-CN" sz="2000" b="0">
                <a:latin typeface="宋体" panose="02010600030101010101" pitchFamily="2" charset="-122"/>
                <a:cs typeface="宋体" panose="02010600030101010101" pitchFamily="2" charset="-122"/>
              </a:rPr>
              <a:t> 数字媒体的关键技术</a:t>
            </a:r>
            <a:endParaRPr lang="zh-CN" sz="2000" b="0">
              <a:latin typeface="宋体" panose="02010600030101010101" pitchFamily="2" charset="-122"/>
              <a:cs typeface="宋体" panose="02010600030101010101" pitchFamily="2" charset="-122"/>
            </a:endParaRPr>
          </a:p>
          <a:p>
            <a:pPr marL="0" indent="0"/>
            <a:r>
              <a:rPr lang="zh-CN" sz="2000">
                <a:latin typeface="宋体" panose="02010600030101010101" pitchFamily="2" charset="-122"/>
                <a:cs typeface="宋体" panose="02010600030101010101" pitchFamily="2" charset="-122"/>
              </a:rPr>
              <a:t>1．数字化技术</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rPr>
              <a:t>现实中的信息大多数是模拟量，即在时间上是连续变化的量，如温度、压强、声音、视频等，或在空间上连续变化的量如图像、视频等。这些模拟数据要利用计算机处理，首先要进行数字化处理，主要包括采样、量化和编码三个过程。在对声音进行数字化时，采样频率越高，量化位数越多，得到的声音保真度越高，声音质量越好，但占用的存储空间容量越大。</a:t>
            </a:r>
            <a:endParaRPr lang="zh-CN" sz="2000" b="0">
              <a:latin typeface="宋体" panose="02010600030101010101" pitchFamily="2" charset="-122"/>
              <a:cs typeface="宋体" panose="02010600030101010101" pitchFamily="2" charset="-122"/>
            </a:endParaRPr>
          </a:p>
          <a:p>
            <a:pPr marL="0" indent="0"/>
            <a:r>
              <a:rPr lang="zh-CN" sz="2000">
                <a:latin typeface="宋体" panose="02010600030101010101" pitchFamily="2" charset="-122"/>
                <a:cs typeface="宋体" panose="02010600030101010101" pitchFamily="2" charset="-122"/>
              </a:rPr>
              <a:t>2．数据压缩技术</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rPr>
              <a:t>  数字化处理后的信息，尤其是动画、视频等数据量大，占用存储空间大。为了便于存储和网络传输，需要对其进行数据压缩，压缩的目的是去除冗余，缩小容量。数据压缩根据质量有无损失可分为有损压缩和无损压缩。</a:t>
            </a:r>
            <a:endParaRPr lang="zh-CN"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698433" y="87630"/>
            <a:ext cx="4172585" cy="460375"/>
          </a:xfrm>
          <a:prstGeom prst="rect">
            <a:avLst/>
          </a:prstGeom>
        </p:spPr>
        <p:txBody>
          <a:bodyPr wrap="square">
            <a:spAutoFit/>
          </a:bodyPr>
          <a:p>
            <a:pPr>
              <a:defRPr/>
            </a:pPr>
            <a:r>
              <a:rPr lang="zh-CN" sz="2400" dirty="0">
                <a:solidFill>
                  <a:srgbClr val="FFFF00"/>
                </a:solidFill>
                <a:latin typeface="黑体" panose="02010609060101010101" charset="-122"/>
                <a:ea typeface="黑体" panose="02010609060101010101" charset="-122"/>
              </a:rPr>
              <a:t>五</a:t>
            </a:r>
            <a:r>
              <a:rPr lang="zh-CN" altLang="zh-CN" sz="2400" dirty="0">
                <a:solidFill>
                  <a:srgbClr val="FFFF00"/>
                </a:solidFill>
                <a:latin typeface="黑体" panose="02010609060101010101" charset="-122"/>
                <a:ea typeface="黑体" panose="02010609060101010101" charset="-122"/>
                <a:sym typeface="+mn-ea"/>
              </a:rPr>
              <a:t>．Photoshop 软件的使用</a:t>
            </a:r>
            <a:endParaRPr lang="zh-CN" altLang="zh-CN" sz="2400" dirty="0">
              <a:solidFill>
                <a:srgbClr val="FFFF00"/>
              </a:solidFill>
              <a:latin typeface="黑体" panose="02010609060101010101" charset="-122"/>
              <a:ea typeface="黑体" panose="02010609060101010101" charset="-122"/>
              <a:sym typeface="+mn-ea"/>
            </a:endParaRPr>
          </a:p>
        </p:txBody>
      </p:sp>
      <p:sp>
        <p:nvSpPr>
          <p:cNvPr id="101" name="文本框 100"/>
          <p:cNvSpPr txBox="1"/>
          <p:nvPr/>
        </p:nvSpPr>
        <p:spPr>
          <a:xfrm>
            <a:off x="64135" y="669925"/>
            <a:ext cx="8735060" cy="1938020"/>
          </a:xfrm>
          <a:prstGeom prst="rect">
            <a:avLst/>
          </a:prstGeom>
          <a:noFill/>
          <a:ln w="9525">
            <a:noFill/>
          </a:ln>
        </p:spPr>
        <p:txBody>
          <a:bodyPr wrap="square">
            <a:spAutoFit/>
          </a:bodyPr>
          <a:p>
            <a:pPr marL="0" indent="266700">
              <a:lnSpc>
                <a:spcPct val="120000"/>
              </a:lnSpc>
            </a:pPr>
            <a:r>
              <a:rPr lang="en-US" altLang="zh-CN"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常见的图像处理软件有ACDSee、美图秀秀、Photoshop、画图程序等，其中</a:t>
            </a:r>
            <a:r>
              <a:rPr lang="en-US" sz="2000" b="0">
                <a:latin typeface="宋体" panose="02010600030101010101" pitchFamily="2" charset="-122"/>
                <a:cs typeface="宋体" panose="02010600030101010101" pitchFamily="2" charset="-122"/>
              </a:rPr>
              <a:t>Photoshop</a:t>
            </a:r>
            <a:r>
              <a:rPr lang="zh-CN" sz="2000" b="0">
                <a:latin typeface="宋体" panose="02010600030101010101" pitchFamily="2" charset="-122"/>
                <a:cs typeface="宋体" panose="02010600030101010101" pitchFamily="2" charset="-122"/>
              </a:rPr>
              <a:t>是最专业的图像处理软件，它在图像设计、图像编辑、图像合成、图像特效处理等方面具有强大的功能，广泛应用于图形图像处理、平面设计和网页制作等领域。</a:t>
            </a:r>
            <a:r>
              <a:rPr lang="en-US" sz="2000">
                <a:latin typeface="宋体" panose="02010600030101010101" pitchFamily="2" charset="-122"/>
                <a:cs typeface="宋体" panose="02010600030101010101" pitchFamily="2" charset="-122"/>
              </a:rPr>
              <a:t>1</a:t>
            </a:r>
            <a:r>
              <a:rPr lang="zh-CN" sz="2000" b="0">
                <a:latin typeface="宋体" panose="02010600030101010101" pitchFamily="2" charset="-122"/>
                <a:cs typeface="宋体" panose="02010600030101010101" pitchFamily="2" charset="-122"/>
              </a:rPr>
              <a:t>．</a:t>
            </a:r>
            <a:r>
              <a:rPr lang="zh-CN" sz="2000">
                <a:latin typeface="宋体" panose="02010600030101010101" pitchFamily="2" charset="-122"/>
                <a:cs typeface="宋体" panose="02010600030101010101" pitchFamily="2" charset="-122"/>
              </a:rPr>
              <a:t>Photoshop7.0的界面。</a:t>
            </a:r>
            <a:endParaRPr lang="zh-CN" altLang="en-US" sz="2000">
              <a:latin typeface="宋体" panose="02010600030101010101" pitchFamily="2" charset="-122"/>
              <a:cs typeface="宋体" panose="02010600030101010101" pitchFamily="2" charset="-122"/>
            </a:endParaRPr>
          </a:p>
        </p:txBody>
      </p:sp>
      <p:grpSp>
        <p:nvGrpSpPr>
          <p:cNvPr id="1073743100" name="组合 1073743099"/>
          <p:cNvGrpSpPr/>
          <p:nvPr/>
        </p:nvGrpSpPr>
        <p:grpSpPr>
          <a:xfrm>
            <a:off x="1332230" y="2770505"/>
            <a:ext cx="6604635" cy="3459480"/>
            <a:chOff x="4322" y="222856"/>
            <a:chExt cx="7765" cy="4019"/>
          </a:xfrm>
        </p:grpSpPr>
        <p:sp>
          <p:nvSpPr>
            <p:cNvPr id="1073743028" name="文本框 175"/>
            <p:cNvSpPr txBox="1"/>
            <p:nvPr/>
          </p:nvSpPr>
          <p:spPr>
            <a:xfrm>
              <a:off x="6741" y="226586"/>
              <a:ext cx="3620" cy="289"/>
            </a:xfrm>
            <a:prstGeom prst="rect">
              <a:avLst/>
            </a:prstGeom>
            <a:solidFill>
              <a:srgbClr val="FFFFFF"/>
            </a:solidFill>
            <a:ln w="9525">
              <a:noFill/>
            </a:ln>
          </p:spPr>
          <p:txBody>
            <a:bodyPr vert="horz" wrap="square" lIns="0" tIns="0" rIns="0" bIns="0" anchor="t"/>
            <a:p>
              <a:r>
                <a:rPr lang="zh-CN" altLang="en-US" sz="1600" b="0">
                  <a:latin typeface="宋体" panose="02010600030101010101" pitchFamily="2" charset="-122"/>
                  <a:cs typeface="宋体" panose="02010600030101010101" pitchFamily="2" charset="-122"/>
                </a:rPr>
                <a:t>图7-1-18  Photoshop7.0的界面</a:t>
              </a:r>
              <a:r>
                <a:rPr lang="zh-CN" altLang="en-US" sz="1600">
                  <a:latin typeface="宋体" panose="02010600030101010101" pitchFamily="2" charset="-122"/>
                  <a:cs typeface="宋体" panose="02010600030101010101" pitchFamily="2" charset="-122"/>
                </a:rPr>
                <a:t> </a:t>
              </a:r>
              <a:endParaRPr lang="zh-CN" altLang="en-US" sz="1600">
                <a:latin typeface="宋体" panose="02010600030101010101" pitchFamily="2" charset="-122"/>
                <a:cs typeface="宋体" panose="02010600030101010101" pitchFamily="2" charset="-122"/>
              </a:endParaRPr>
            </a:p>
            <a:p>
              <a:endParaRPr lang="zh-CN" altLang="en-US" sz="1600">
                <a:latin typeface="宋体" panose="02010600030101010101" pitchFamily="2" charset="-122"/>
                <a:cs typeface="宋体" panose="02010600030101010101" pitchFamily="2" charset="-122"/>
              </a:endParaRPr>
            </a:p>
          </p:txBody>
        </p:sp>
        <p:pic>
          <p:nvPicPr>
            <p:cNvPr id="1073743099" name="图片 1" descr="0808"/>
            <p:cNvPicPr>
              <a:picLocks noChangeAspect="1"/>
            </p:cNvPicPr>
            <p:nvPr/>
          </p:nvPicPr>
          <p:blipFill>
            <a:blip r:embed="rId2"/>
            <a:stretch>
              <a:fillRect/>
            </a:stretch>
          </p:blipFill>
          <p:spPr>
            <a:xfrm>
              <a:off x="4322" y="222856"/>
              <a:ext cx="7765" cy="3714"/>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60375"/>
          </a:xfrm>
          <a:prstGeom prst="rect">
            <a:avLst/>
          </a:prstGeom>
        </p:spPr>
        <p:txBody>
          <a:bodyPr wrap="square">
            <a:spAutoFit/>
          </a:bodyPr>
          <a:p>
            <a:pPr>
              <a:defRPr/>
            </a:pPr>
            <a:r>
              <a:rPr lang="zh-CN" sz="2400" dirty="0">
                <a:solidFill>
                  <a:srgbClr val="FFFF00"/>
                </a:solidFill>
                <a:latin typeface="黑体" panose="02010609060101010101" charset="-122"/>
                <a:ea typeface="黑体" panose="02010609060101010101" charset="-122"/>
              </a:rPr>
              <a:t>五</a:t>
            </a:r>
            <a:r>
              <a:rPr lang="zh-CN" altLang="zh-CN" sz="2400" dirty="0">
                <a:solidFill>
                  <a:srgbClr val="FFFF00"/>
                </a:solidFill>
                <a:latin typeface="黑体" panose="02010609060101010101" charset="-122"/>
                <a:ea typeface="黑体" panose="02010609060101010101" charset="-122"/>
                <a:sym typeface="+mn-ea"/>
              </a:rPr>
              <a:t>．Photoshop 软件的使用</a:t>
            </a:r>
            <a:endParaRPr lang="zh-CN" altLang="zh-CN" sz="2400" dirty="0">
              <a:solidFill>
                <a:srgbClr val="FFFF00"/>
              </a:solidFill>
              <a:latin typeface="黑体" panose="02010609060101010101" charset="-122"/>
              <a:ea typeface="黑体" panose="02010609060101010101" charset="-122"/>
              <a:sym typeface="+mn-ea"/>
            </a:endParaRPr>
          </a:p>
        </p:txBody>
      </p:sp>
      <p:sp>
        <p:nvSpPr>
          <p:cNvPr id="101" name="文本框 100"/>
          <p:cNvSpPr txBox="1"/>
          <p:nvPr/>
        </p:nvSpPr>
        <p:spPr>
          <a:xfrm>
            <a:off x="71755" y="669925"/>
            <a:ext cx="8930640" cy="706755"/>
          </a:xfrm>
          <a:prstGeom prst="rect">
            <a:avLst/>
          </a:prstGeom>
          <a:noFill/>
          <a:ln w="9525">
            <a:noFill/>
          </a:ln>
        </p:spPr>
        <p:txBody>
          <a:bodyPr wrap="square">
            <a:spAutoFit/>
          </a:bodyPr>
          <a:p>
            <a:pPr marL="0" indent="0"/>
            <a:r>
              <a:rPr lang="en-US" sz="2000">
                <a:solidFill>
                  <a:srgbClr val="000000"/>
                </a:solidFill>
                <a:latin typeface="宋体" panose="02010600030101010101" pitchFamily="2" charset="-122"/>
                <a:cs typeface="宋体" panose="02010600030101010101" pitchFamily="2" charset="-122"/>
              </a:rPr>
              <a:t>2</a:t>
            </a:r>
            <a:r>
              <a:rPr lang="zh-CN" sz="2000">
                <a:latin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cs typeface="宋体" panose="02010600030101010101" pitchFamily="2" charset="-122"/>
              </a:rPr>
              <a:t>工具箱。</a:t>
            </a:r>
            <a:r>
              <a:rPr lang="zh-CN" sz="2000" b="0">
                <a:solidFill>
                  <a:srgbClr val="000000"/>
                </a:solidFill>
                <a:latin typeface="宋体" panose="02010600030101010101" pitchFamily="2" charset="-122"/>
                <a:cs typeface="宋体" panose="02010600030101010101" pitchFamily="2" charset="-122"/>
              </a:rPr>
              <a:t>工具箱中包含了40多种工具，但工具箱中只列出了部分工具，有些工具被隐藏起来了。单击工具旁边右下斜三角按钮即可显示隐藏工具。</a:t>
            </a:r>
            <a:endParaRPr lang="zh-CN" altLang="en-US" sz="2000">
              <a:latin typeface="宋体" panose="02010600030101010101" pitchFamily="2" charset="-122"/>
              <a:cs typeface="宋体" panose="02010600030101010101" pitchFamily="2" charset="-122"/>
            </a:endParaRPr>
          </a:p>
        </p:txBody>
      </p:sp>
      <p:grpSp>
        <p:nvGrpSpPr>
          <p:cNvPr id="3" name="组合 2"/>
          <p:cNvGrpSpPr/>
          <p:nvPr/>
        </p:nvGrpSpPr>
        <p:grpSpPr>
          <a:xfrm>
            <a:off x="2199640" y="1665605"/>
            <a:ext cx="5170170" cy="4879975"/>
            <a:chOff x="3485" y="2471"/>
            <a:chExt cx="8142" cy="7685"/>
          </a:xfrm>
        </p:grpSpPr>
        <p:pic>
          <p:nvPicPr>
            <p:cNvPr id="1073742967" name="图片 2" descr="../photoshop/photoshop兴趣小组/ps/images/0809.gif"/>
            <p:cNvPicPr>
              <a:picLocks noChangeAspect="1"/>
            </p:cNvPicPr>
            <p:nvPr/>
          </p:nvPicPr>
          <p:blipFill>
            <a:blip r:embed="rId2"/>
            <a:stretch>
              <a:fillRect/>
            </a:stretch>
          </p:blipFill>
          <p:spPr>
            <a:xfrm>
              <a:off x="3485" y="2471"/>
              <a:ext cx="8143" cy="7216"/>
            </a:xfrm>
            <a:prstGeom prst="rect">
              <a:avLst/>
            </a:prstGeom>
            <a:noFill/>
            <a:ln w="9525" cap="flat" cmpd="sng">
              <a:solidFill>
                <a:srgbClr val="5B9BD5"/>
              </a:solidFill>
              <a:prstDash val="solid"/>
              <a:round/>
              <a:headEnd type="none" w="med" len="med"/>
              <a:tailEnd type="none" w="med" len="med"/>
            </a:ln>
          </p:spPr>
        </p:pic>
        <p:sp>
          <p:nvSpPr>
            <p:cNvPr id="4" name="文本框 3"/>
            <p:cNvSpPr txBox="1"/>
            <p:nvPr/>
          </p:nvSpPr>
          <p:spPr>
            <a:xfrm>
              <a:off x="5770" y="9674"/>
              <a:ext cx="3531" cy="483"/>
            </a:xfrm>
            <a:prstGeom prst="rect">
              <a:avLst/>
            </a:prstGeom>
            <a:noFill/>
            <a:ln w="9525">
              <a:noFill/>
            </a:ln>
          </p:spPr>
          <p:txBody>
            <a:bodyPr wrap="square">
              <a:spAutoFit/>
            </a:bodyPr>
            <a:p>
              <a:pPr marL="0" indent="0"/>
              <a:r>
                <a:rPr lang="zh-CN" sz="1400" b="0">
                  <a:ea typeface="宋体" panose="02010600030101010101" pitchFamily="2" charset="-122"/>
                </a:rPr>
                <a:t>图</a:t>
              </a:r>
              <a:r>
                <a:rPr lang="en-US" sz="1400" b="0">
                  <a:solidFill>
                    <a:srgbClr val="000000"/>
                  </a:solidFill>
                  <a:latin typeface="宋体" panose="02010600030101010101" pitchFamily="2" charset="-122"/>
                  <a:ea typeface="宋体" panose="02010600030101010101" pitchFamily="2" charset="-122"/>
                </a:rPr>
                <a:t>7-1-19</a:t>
              </a:r>
              <a:r>
                <a:rPr lang="en-US" sz="1400" b="0">
                  <a:latin typeface="宋体" panose="02010600030101010101" pitchFamily="2" charset="-122"/>
                  <a:ea typeface="宋体" panose="02010600030101010101" pitchFamily="2" charset="-122"/>
                </a:rPr>
                <a:t> photoshop</a:t>
              </a:r>
              <a:r>
                <a:rPr lang="zh-CN" sz="1400" b="0">
                  <a:ea typeface="宋体" panose="02010600030101010101" pitchFamily="2" charset="-122"/>
                </a:rPr>
                <a:t>工具</a:t>
              </a:r>
              <a:endParaRPr lang="zh-CN" altLang="en-US" sz="1400"/>
            </a:p>
          </p:txBody>
        </p:sp>
      </p:gr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60375"/>
          </a:xfrm>
          <a:prstGeom prst="rect">
            <a:avLst/>
          </a:prstGeom>
        </p:spPr>
        <p:txBody>
          <a:bodyPr wrap="square">
            <a:spAutoFit/>
          </a:bodyPr>
          <a:p>
            <a:pPr>
              <a:defRPr/>
            </a:pPr>
            <a:r>
              <a:rPr lang="zh-CN" sz="2400" dirty="0">
                <a:solidFill>
                  <a:srgbClr val="FFFF00"/>
                </a:solidFill>
                <a:latin typeface="黑体" panose="02010609060101010101" charset="-122"/>
                <a:ea typeface="黑体" panose="02010609060101010101" charset="-122"/>
              </a:rPr>
              <a:t>五</a:t>
            </a:r>
            <a:r>
              <a:rPr lang="zh-CN" altLang="zh-CN" sz="2400" dirty="0">
                <a:solidFill>
                  <a:srgbClr val="FFFF00"/>
                </a:solidFill>
                <a:latin typeface="黑体" panose="02010609060101010101" charset="-122"/>
                <a:ea typeface="黑体" panose="02010609060101010101" charset="-122"/>
                <a:sym typeface="+mn-ea"/>
              </a:rPr>
              <a:t>．Photoshop 软件的使用</a:t>
            </a:r>
            <a:endParaRPr lang="zh-CN" altLang="zh-CN" sz="2400" dirty="0">
              <a:solidFill>
                <a:srgbClr val="FFFF00"/>
              </a:solidFill>
              <a:latin typeface="黑体" panose="02010609060101010101" charset="-122"/>
              <a:ea typeface="黑体" panose="02010609060101010101" charset="-122"/>
              <a:sym typeface="+mn-ea"/>
            </a:endParaRPr>
          </a:p>
        </p:txBody>
      </p:sp>
      <p:sp>
        <p:nvSpPr>
          <p:cNvPr id="101" name="文本框 100"/>
          <p:cNvSpPr txBox="1"/>
          <p:nvPr/>
        </p:nvSpPr>
        <p:spPr>
          <a:xfrm>
            <a:off x="174625" y="905510"/>
            <a:ext cx="5036820" cy="4399915"/>
          </a:xfrm>
          <a:prstGeom prst="rect">
            <a:avLst/>
          </a:prstGeom>
          <a:noFill/>
          <a:ln w="9525">
            <a:noFill/>
          </a:ln>
        </p:spPr>
        <p:txBody>
          <a:bodyPr wrap="square">
            <a:spAutoFit/>
          </a:bodyPr>
          <a:p>
            <a:pPr marL="0" indent="0"/>
            <a:r>
              <a:rPr lang="en-US" sz="2000">
                <a:solidFill>
                  <a:srgbClr val="000000"/>
                </a:solidFill>
                <a:latin typeface="宋体" panose="02010600030101010101" pitchFamily="2" charset="-122"/>
                <a:cs typeface="宋体" panose="02010600030101010101" pitchFamily="2" charset="-122"/>
              </a:rPr>
              <a:t>3</a:t>
            </a:r>
            <a:r>
              <a:rPr lang="zh-CN" sz="2000">
                <a:latin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cs typeface="宋体" panose="02010600030101010101" pitchFamily="2" charset="-122"/>
              </a:rPr>
              <a:t>图层及图层面板</a:t>
            </a:r>
            <a:r>
              <a:rPr lang="zh-CN" sz="2000" b="0">
                <a:solidFill>
                  <a:srgbClr val="000000"/>
                </a:solidFill>
                <a:latin typeface="宋体" panose="02010600030101010101" pitchFamily="2" charset="-122"/>
                <a:cs typeface="宋体" panose="02010600030101010101" pitchFamily="2" charset="-122"/>
              </a:rPr>
              <a:t>   图层是图像与动画设计软件中非常重要的一个概念，它是组成图像的基本单位。图层就好比是含有文字或图形等元素的胶片，一张张按顺序叠放在一起，组合起来形成页面的最终效果。若上层无任何图像，对当前层无影响，若上层有图像，与当前层重叠的部分，会遮住当前层的图像，即上遮下。图像中插入的对象可以放在不同图层上，便于单独编辑，而不影响图像的其它部分。Photoshop中专门有一个图层面板，方便对图层进行各种操作，操作图层的方法是右击某一个图层，在弹出的快捷菜单中选择相应的命令，如图</a:t>
            </a:r>
            <a:r>
              <a:rPr lang="en-US" sz="2000" b="0">
                <a:solidFill>
                  <a:srgbClr val="000000"/>
                </a:solidFill>
                <a:latin typeface="宋体" panose="02010600030101010101" pitchFamily="2" charset="-122"/>
                <a:cs typeface="宋体" panose="02010600030101010101" pitchFamily="2" charset="-122"/>
              </a:rPr>
              <a:t>7-1-20</a:t>
            </a:r>
            <a:r>
              <a:rPr lang="zh-CN" sz="2000" b="0">
                <a:solidFill>
                  <a:srgbClr val="000000"/>
                </a:solidFill>
                <a:latin typeface="宋体" panose="02010600030101010101" pitchFamily="2" charset="-122"/>
                <a:cs typeface="宋体" panose="02010600030101010101" pitchFamily="2" charset="-122"/>
              </a:rPr>
              <a:t>所示。</a:t>
            </a:r>
            <a:endParaRPr lang="zh-CN" altLang="en-US" sz="2000">
              <a:latin typeface="宋体" panose="02010600030101010101" pitchFamily="2" charset="-122"/>
              <a:cs typeface="宋体" panose="02010600030101010101" pitchFamily="2" charset="-122"/>
            </a:endParaRPr>
          </a:p>
        </p:txBody>
      </p:sp>
      <p:grpSp>
        <p:nvGrpSpPr>
          <p:cNvPr id="1073743101" name="组合 1073743100"/>
          <p:cNvGrpSpPr/>
          <p:nvPr/>
        </p:nvGrpSpPr>
        <p:grpSpPr>
          <a:xfrm>
            <a:off x="5590540" y="1336675"/>
            <a:ext cx="3217545" cy="3878085"/>
            <a:chOff x="6259" y="241083"/>
            <a:chExt cx="3606" cy="5007"/>
          </a:xfrm>
        </p:grpSpPr>
        <p:grpSp>
          <p:nvGrpSpPr>
            <p:cNvPr id="1073743024" name="组合 160"/>
            <p:cNvGrpSpPr/>
            <p:nvPr/>
          </p:nvGrpSpPr>
          <p:grpSpPr>
            <a:xfrm>
              <a:off x="6259" y="241083"/>
              <a:ext cx="3606" cy="4636"/>
              <a:chOff x="5303" y="232219"/>
              <a:chExt cx="3606" cy="4636"/>
            </a:xfrm>
          </p:grpSpPr>
          <p:pic>
            <p:nvPicPr>
              <p:cNvPr id="1073743022" name="图片 66" descr="1616811535(1)"/>
              <p:cNvPicPr>
                <a:picLocks noChangeAspect="1"/>
              </p:cNvPicPr>
              <p:nvPr/>
            </p:nvPicPr>
            <p:blipFill>
              <a:blip r:embed="rId2"/>
              <a:stretch>
                <a:fillRect/>
              </a:stretch>
            </p:blipFill>
            <p:spPr>
              <a:xfrm>
                <a:off x="5303" y="232219"/>
                <a:ext cx="2368" cy="4637"/>
              </a:xfrm>
              <a:prstGeom prst="rect">
                <a:avLst/>
              </a:prstGeom>
              <a:noFill/>
              <a:ln w="9525" cap="flat" cmpd="sng">
                <a:solidFill>
                  <a:srgbClr val="5B9BD5"/>
                </a:solidFill>
                <a:prstDash val="solid"/>
                <a:round/>
                <a:headEnd type="none" w="med" len="med"/>
                <a:tailEnd type="none" w="med" len="med"/>
              </a:ln>
            </p:spPr>
          </p:pic>
          <p:pic>
            <p:nvPicPr>
              <p:cNvPr id="1073743023" name="图片 1"/>
              <p:cNvPicPr>
                <a:picLocks noChangeAspect="1"/>
              </p:cNvPicPr>
              <p:nvPr/>
            </p:nvPicPr>
            <p:blipFill>
              <a:blip r:embed="rId3"/>
              <a:stretch>
                <a:fillRect/>
              </a:stretch>
            </p:blipFill>
            <p:spPr>
              <a:xfrm>
                <a:off x="6541" y="233242"/>
                <a:ext cx="2369" cy="3207"/>
              </a:xfrm>
              <a:prstGeom prst="rect">
                <a:avLst/>
              </a:prstGeom>
              <a:noFill/>
              <a:ln w="9525">
                <a:noFill/>
              </a:ln>
            </p:spPr>
          </p:pic>
        </p:grpSp>
        <p:sp>
          <p:nvSpPr>
            <p:cNvPr id="1073743025" name="文本框 161"/>
            <p:cNvSpPr txBox="1"/>
            <p:nvPr/>
          </p:nvSpPr>
          <p:spPr>
            <a:xfrm>
              <a:off x="7080" y="245801"/>
              <a:ext cx="2053" cy="289"/>
            </a:xfrm>
            <a:prstGeom prst="rect">
              <a:avLst/>
            </a:prstGeom>
            <a:solidFill>
              <a:srgbClr val="FFFFFF"/>
            </a:solidFill>
            <a:ln w="9525">
              <a:noFill/>
            </a:ln>
          </p:spPr>
          <p:txBody>
            <a:bodyPr vert="horz" wrap="square" lIns="0" tIns="0" rIns="0" bIns="0" anchor="t"/>
            <a:p>
              <a:r>
                <a:rPr lang="zh-CN" altLang="en-US" sz="1600" b="0">
                  <a:latin typeface="宋体" panose="02010600030101010101" pitchFamily="2" charset="-122"/>
                  <a:cs typeface="宋体" panose="02010600030101010101" pitchFamily="2" charset="-122"/>
                </a:rPr>
                <a:t>图7-1-20 图层面板 </a:t>
              </a:r>
              <a:endParaRPr lang="zh-CN" altLang="en-US" sz="1400" b="0"/>
            </a:p>
            <a:p>
              <a:endParaRPr lang="zh-CN" altLang="en-US" sz="1400" b="0"/>
            </a:p>
          </p:txBody>
        </p:sp>
      </p:gr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87630"/>
            <a:ext cx="4172585" cy="460375"/>
          </a:xfrm>
          <a:prstGeom prst="rect">
            <a:avLst/>
          </a:prstGeom>
        </p:spPr>
        <p:txBody>
          <a:bodyPr wrap="square">
            <a:spAutoFit/>
          </a:bodyPr>
          <a:p>
            <a:pPr>
              <a:defRPr/>
            </a:pPr>
            <a:r>
              <a:rPr lang="zh-CN" sz="2400" dirty="0">
                <a:solidFill>
                  <a:srgbClr val="FFFF00"/>
                </a:solidFill>
                <a:latin typeface="黑体" panose="02010609060101010101" charset="-122"/>
                <a:ea typeface="黑体" panose="02010609060101010101" charset="-122"/>
              </a:rPr>
              <a:t>五</a:t>
            </a:r>
            <a:r>
              <a:rPr lang="zh-CN" altLang="zh-CN" sz="2400" dirty="0">
                <a:solidFill>
                  <a:srgbClr val="FFFF00"/>
                </a:solidFill>
                <a:latin typeface="黑体" panose="02010609060101010101" charset="-122"/>
                <a:ea typeface="黑体" panose="02010609060101010101" charset="-122"/>
                <a:sym typeface="+mn-ea"/>
              </a:rPr>
              <a:t>．Photoshop 软件的使用</a:t>
            </a:r>
            <a:endParaRPr lang="zh-CN" altLang="zh-CN" sz="2400" dirty="0">
              <a:solidFill>
                <a:srgbClr val="FFFF00"/>
              </a:solidFill>
              <a:latin typeface="黑体" panose="02010609060101010101" charset="-122"/>
              <a:ea typeface="黑体" panose="02010609060101010101" charset="-122"/>
              <a:sym typeface="+mn-ea"/>
            </a:endParaRPr>
          </a:p>
        </p:txBody>
      </p:sp>
      <p:sp>
        <p:nvSpPr>
          <p:cNvPr id="101" name="文本框 100"/>
          <p:cNvSpPr txBox="1"/>
          <p:nvPr/>
        </p:nvSpPr>
        <p:spPr>
          <a:xfrm>
            <a:off x="123825" y="847090"/>
            <a:ext cx="8717915" cy="1568450"/>
          </a:xfrm>
          <a:prstGeom prst="rect">
            <a:avLst/>
          </a:prstGeom>
          <a:noFill/>
          <a:ln w="9525">
            <a:noFill/>
          </a:ln>
        </p:spPr>
        <p:txBody>
          <a:bodyPr wrap="square">
            <a:spAutoFit/>
          </a:bodyPr>
          <a:p>
            <a:pPr marL="0" indent="0">
              <a:lnSpc>
                <a:spcPct val="120000"/>
              </a:lnSpc>
            </a:pPr>
            <a:r>
              <a:rPr lang="en-US" altLang="zh-CN" sz="2000">
                <a:latin typeface="宋体" panose="02010600030101010101" pitchFamily="2" charset="-122"/>
                <a:cs typeface="宋体" panose="02010600030101010101" pitchFamily="2" charset="-122"/>
              </a:rPr>
              <a:t>4.</a:t>
            </a:r>
            <a:r>
              <a:rPr lang="zh-CN" sz="2000">
                <a:latin typeface="宋体" panose="02010600030101010101" pitchFamily="2" charset="-122"/>
                <a:cs typeface="宋体" panose="02010600030101010101" pitchFamily="2" charset="-122"/>
              </a:rPr>
              <a:t>photoshop文件格式</a:t>
            </a:r>
            <a:r>
              <a:rPr lang="zh-CN" sz="2000" b="0">
                <a:latin typeface="宋体" panose="02010600030101010101" pitchFamily="2" charset="-122"/>
                <a:cs typeface="宋体" panose="02010600030101010101" pitchFamily="2" charset="-122"/>
              </a:rPr>
              <a:t>   photoshop支持的文件格式非常多，可以根据不同需要导出不同格式，其中psd格式是photoshop源文件格式，还保留图层，便于编辑修改。photoshop文件格式如下图所示。</a:t>
            </a:r>
            <a:endParaRPr lang="zh-CN" altLang="en-US" sz="2000">
              <a:latin typeface="宋体" panose="02010600030101010101" pitchFamily="2" charset="-122"/>
              <a:cs typeface="宋体" panose="02010600030101010101" pitchFamily="2" charset="-122"/>
            </a:endParaRPr>
          </a:p>
        </p:txBody>
      </p:sp>
      <p:pic>
        <p:nvPicPr>
          <p:cNvPr id="1073743029" name="图片 2"/>
          <p:cNvPicPr>
            <a:picLocks noChangeAspect="1"/>
          </p:cNvPicPr>
          <p:nvPr/>
        </p:nvPicPr>
        <p:blipFill>
          <a:blip r:embed="rId2"/>
          <a:stretch>
            <a:fillRect/>
          </a:stretch>
        </p:blipFill>
        <p:spPr>
          <a:xfrm>
            <a:off x="3362960" y="2336165"/>
            <a:ext cx="3508375" cy="2602230"/>
          </a:xfrm>
          <a:prstGeom prst="rect">
            <a:avLst/>
          </a:prstGeom>
          <a:noFill/>
          <a:ln w="9525">
            <a:noFill/>
          </a:ln>
        </p:spPr>
      </p:pic>
      <p:sp>
        <p:nvSpPr>
          <p:cNvPr id="3" name="文本框 2"/>
          <p:cNvSpPr txBox="1"/>
          <p:nvPr/>
        </p:nvSpPr>
        <p:spPr>
          <a:xfrm>
            <a:off x="285115" y="4880610"/>
            <a:ext cx="1817370" cy="368300"/>
          </a:xfrm>
          <a:prstGeom prst="rect">
            <a:avLst/>
          </a:prstGeom>
          <a:noFill/>
        </p:spPr>
        <p:txBody>
          <a:bodyPr wrap="square" rtlCol="0" anchor="t">
            <a:spAutoFit/>
          </a:bodyPr>
          <a:p>
            <a:r>
              <a:rPr lang="en-US" altLang="zh-CN">
                <a:latin typeface="宋体" panose="02010600030101010101" pitchFamily="2" charset="-122"/>
                <a:cs typeface="宋体" panose="02010600030101010101" pitchFamily="2" charset="-122"/>
                <a:sym typeface="+mn-ea"/>
              </a:rPr>
              <a:t>5.</a:t>
            </a:r>
            <a:r>
              <a:rPr lang="zh-CN" altLang="en-US">
                <a:latin typeface="宋体" panose="02010600030101010101" pitchFamily="2" charset="-122"/>
                <a:cs typeface="宋体" panose="02010600030101010101" pitchFamily="2" charset="-122"/>
                <a:sym typeface="+mn-ea"/>
              </a:rPr>
              <a:t>实例制作</a:t>
            </a:r>
            <a:endParaRPr lang="zh-CN" altLang="en-US">
              <a:latin typeface="宋体" panose="02010600030101010101" pitchFamily="2" charset="-122"/>
              <a:cs typeface="宋体" panose="02010600030101010101" pitchFamily="2" charset="-122"/>
              <a:sym typeface="+mn-ea"/>
            </a:endParaRPr>
          </a:p>
        </p:txBody>
      </p:sp>
      <p:sp>
        <p:nvSpPr>
          <p:cNvPr id="4" name="文本框 3"/>
          <p:cNvSpPr txBox="1"/>
          <p:nvPr/>
        </p:nvSpPr>
        <p:spPr>
          <a:xfrm>
            <a:off x="530860" y="5248910"/>
            <a:ext cx="6241415" cy="368300"/>
          </a:xfrm>
          <a:prstGeom prst="rect">
            <a:avLst/>
          </a:prstGeom>
          <a:noFill/>
        </p:spPr>
        <p:txBody>
          <a:bodyPr wrap="square" rtlCol="0" anchor="t">
            <a:spAutoFit/>
          </a:bodyPr>
          <a:p>
            <a:r>
              <a:rPr lang="zh-CN" b="0">
                <a:latin typeface="宋体" panose="02010600030101010101" pitchFamily="2" charset="-122"/>
                <a:cs typeface="宋体" panose="02010600030101010101" pitchFamily="2" charset="-122"/>
                <a:sym typeface="+mn-ea"/>
              </a:rPr>
              <a:t>介绍两个photoshop制作的实例，见</a:t>
            </a:r>
            <a:r>
              <a:rPr lang="en-US" altLang="zh-CN" b="0">
                <a:latin typeface="宋体" panose="02010600030101010101" pitchFamily="2" charset="-122"/>
                <a:cs typeface="宋体" panose="02010600030101010101" pitchFamily="2" charset="-122"/>
                <a:sym typeface="+mn-ea"/>
              </a:rPr>
              <a:t>“</a:t>
            </a:r>
            <a:r>
              <a:rPr lang="zh-CN" b="0">
                <a:solidFill>
                  <a:srgbClr val="FF0000"/>
                </a:solidFill>
                <a:latin typeface="宋体" panose="02010600030101010101" pitchFamily="2" charset="-122"/>
                <a:cs typeface="宋体" panose="02010600030101010101" pitchFamily="2" charset="-122"/>
                <a:sym typeface="+mn-ea"/>
                <a:hlinkClick r:id="rId3" action="ppaction://hlinkfile"/>
              </a:rPr>
              <a:t>photoshop实例</a:t>
            </a:r>
            <a:r>
              <a:rPr lang="en-US" altLang="zh-CN" b="0">
                <a:solidFill>
                  <a:srgbClr val="FF0000"/>
                </a:solidFill>
                <a:latin typeface="宋体" panose="02010600030101010101" pitchFamily="2" charset="-122"/>
                <a:cs typeface="宋体" panose="02010600030101010101" pitchFamily="2" charset="-122"/>
                <a:sym typeface="+mn-ea"/>
                <a:hlinkClick r:id="rId3" action="ppaction://hlinkfile"/>
              </a:rPr>
              <a:t>.docx</a:t>
            </a:r>
            <a:r>
              <a:rPr lang="en-US" altLang="zh-CN" b="0">
                <a:latin typeface="宋体" panose="02010600030101010101" pitchFamily="2" charset="-122"/>
                <a:cs typeface="宋体" panose="02010600030101010101" pitchFamily="2" charset="-122"/>
                <a:sym typeface="+mn-ea"/>
              </a:rPr>
              <a:t>”</a:t>
            </a:r>
            <a:endParaRPr lang="en-US" altLang="zh-CN" b="0">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698750" y="87313"/>
            <a:ext cx="3960813" cy="460375"/>
          </a:xfrm>
          <a:prstGeom prst="rect">
            <a:avLst/>
          </a:prstGeom>
        </p:spPr>
        <p:txBody>
          <a:bodyPr>
            <a:spAutoFit/>
          </a:bodyPr>
          <a:p>
            <a:pPr>
              <a:defRPr/>
            </a:pPr>
            <a:r>
              <a:rPr lang="zh-CN" sz="2400" dirty="0">
                <a:solidFill>
                  <a:srgbClr val="FFFF00"/>
                </a:solidFill>
                <a:latin typeface="+mj-ea"/>
                <a:ea typeface="+mj-ea"/>
              </a:rPr>
              <a:t>课后练习</a:t>
            </a:r>
            <a:endParaRPr lang="zh-CN" sz="2400" dirty="0">
              <a:solidFill>
                <a:srgbClr val="FFFF00"/>
              </a:solidFill>
              <a:latin typeface="+mj-ea"/>
              <a:ea typeface="+mj-ea"/>
            </a:endParaRPr>
          </a:p>
        </p:txBody>
      </p:sp>
      <p:sp>
        <p:nvSpPr>
          <p:cNvPr id="101" name="文本框 100"/>
          <p:cNvSpPr txBox="1"/>
          <p:nvPr/>
        </p:nvSpPr>
        <p:spPr>
          <a:xfrm>
            <a:off x="85090" y="669925"/>
            <a:ext cx="8973185" cy="6247130"/>
          </a:xfrm>
          <a:prstGeom prst="rect">
            <a:avLst/>
          </a:prstGeom>
          <a:noFill/>
          <a:ln w="9525">
            <a:noFill/>
          </a:ln>
        </p:spPr>
        <p:txBody>
          <a:bodyPr wrap="square">
            <a:spAutoFit/>
          </a:bodyPr>
          <a:p>
            <a:pPr marL="0" indent="0"/>
            <a:r>
              <a:rPr lang="zh-CN" sz="2000" b="0">
                <a:solidFill>
                  <a:schemeClr val="tx1"/>
                </a:solidFill>
                <a:latin typeface="宋体" panose="02010600030101010101" pitchFamily="2" charset="-122"/>
                <a:cs typeface="宋体" panose="02010600030101010101" pitchFamily="2" charset="-122"/>
              </a:rPr>
              <a:t>1．以二进制数形式表示的，通过计算机存储、处理和传播的信息媒体称为（</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A．新媒体</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B．超媒体</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C．数字媒体</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D．传统媒体</a:t>
            </a:r>
            <a:r>
              <a:rPr lang="en-US" sz="2000" b="0">
                <a:solidFill>
                  <a:schemeClr val="tx1"/>
                </a:solidFill>
                <a:latin typeface="宋体" panose="02010600030101010101" pitchFamily="2" charset="-122"/>
                <a:cs typeface="宋体" panose="02010600030101010101" pitchFamily="2" charset="-122"/>
              </a:rPr>
              <a:t>2</a:t>
            </a:r>
            <a:r>
              <a:rPr lang="zh-CN" sz="2000" b="0">
                <a:solidFill>
                  <a:schemeClr val="tx1"/>
                </a:solidFill>
                <a:latin typeface="宋体" panose="02010600030101010101" pitchFamily="2" charset="-122"/>
                <a:cs typeface="宋体" panose="02010600030101010101" pitchFamily="2" charset="-122"/>
              </a:rPr>
              <a:t>．数字媒体的主要特征包括（</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①集成性</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②数字化</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③交互性</a:t>
            </a:r>
            <a:r>
              <a:rPr lang="en-US" sz="2000" b="0">
                <a:solidFill>
                  <a:schemeClr val="tx1"/>
                </a:solidFill>
                <a:latin typeface="宋体" panose="02010600030101010101" pitchFamily="2" charset="-122"/>
                <a:cs typeface="宋体" panose="02010600030101010101" pitchFamily="2" charset="-122"/>
              </a:rPr>
              <a:t>     ④</a:t>
            </a:r>
            <a:r>
              <a:rPr lang="zh-CN" sz="2000" b="0">
                <a:solidFill>
                  <a:schemeClr val="tx1"/>
                </a:solidFill>
                <a:latin typeface="宋体" panose="02010600030101010101" pitchFamily="2" charset="-122"/>
                <a:cs typeface="宋体" panose="02010600030101010101" pitchFamily="2" charset="-122"/>
              </a:rPr>
              <a:t>艺术性</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a:t>
            </a:r>
            <a:r>
              <a:rPr lang="en-US" sz="2000" b="0">
                <a:solidFill>
                  <a:schemeClr val="tx1"/>
                </a:solidFill>
                <a:latin typeface="宋体" panose="02010600030101010101" pitchFamily="2" charset="-122"/>
                <a:cs typeface="宋体" panose="02010600030101010101" pitchFamily="2" charset="-122"/>
              </a:rPr>
              <a:t>①②③</a:t>
            </a:r>
            <a:r>
              <a:rPr lang="zh-CN" sz="2000" b="0">
                <a:solidFill>
                  <a:schemeClr val="tx1"/>
                </a:solidFill>
                <a:latin typeface="宋体" panose="02010600030101010101" pitchFamily="2" charset="-122"/>
                <a:cs typeface="宋体" panose="02010600030101010101" pitchFamily="2" charset="-122"/>
              </a:rPr>
              <a:t>        B．</a:t>
            </a:r>
            <a:r>
              <a:rPr lang="en-US" sz="2000" b="0">
                <a:solidFill>
                  <a:schemeClr val="tx1"/>
                </a:solidFill>
                <a:latin typeface="宋体" panose="02010600030101010101" pitchFamily="2" charset="-122"/>
                <a:cs typeface="宋体" panose="02010600030101010101" pitchFamily="2" charset="-122"/>
              </a:rPr>
              <a:t>①②④</a:t>
            </a:r>
            <a:r>
              <a:rPr lang="zh-CN" sz="2000" b="0">
                <a:solidFill>
                  <a:schemeClr val="tx1"/>
                </a:solidFill>
                <a:latin typeface="宋体" panose="02010600030101010101" pitchFamily="2" charset="-122"/>
                <a:cs typeface="宋体" panose="02010600030101010101" pitchFamily="2" charset="-122"/>
              </a:rPr>
              <a:t>        C．</a:t>
            </a:r>
            <a:r>
              <a:rPr lang="en-US" sz="2000" b="0">
                <a:solidFill>
                  <a:schemeClr val="tx1"/>
                </a:solidFill>
                <a:latin typeface="宋体" panose="02010600030101010101" pitchFamily="2" charset="-122"/>
                <a:cs typeface="宋体" panose="02010600030101010101" pitchFamily="2" charset="-122"/>
              </a:rPr>
              <a:t>②③④         </a:t>
            </a:r>
            <a:r>
              <a:rPr lang="zh-CN" sz="2000" b="0">
                <a:solidFill>
                  <a:schemeClr val="tx1"/>
                </a:solidFill>
                <a:latin typeface="宋体" panose="02010600030101010101" pitchFamily="2" charset="-122"/>
                <a:cs typeface="宋体" panose="02010600030101010101" pitchFamily="2" charset="-122"/>
              </a:rPr>
              <a:t>D．</a:t>
            </a:r>
            <a:r>
              <a:rPr lang="en-US" sz="2000" b="0">
                <a:solidFill>
                  <a:schemeClr val="tx1"/>
                </a:solidFill>
                <a:latin typeface="宋体" panose="02010600030101010101" pitchFamily="2" charset="-122"/>
                <a:cs typeface="宋体" panose="02010600030101010101" pitchFamily="2" charset="-122"/>
              </a:rPr>
              <a:t>①②③④3</a:t>
            </a:r>
            <a:r>
              <a:rPr lang="zh-CN" sz="2000" b="0">
                <a:solidFill>
                  <a:schemeClr val="tx1"/>
                </a:solidFill>
                <a:latin typeface="宋体" panose="02010600030101010101" pitchFamily="2" charset="-122"/>
                <a:cs typeface="宋体" panose="02010600030101010101" pitchFamily="2" charset="-122"/>
              </a:rPr>
              <a:t>．数字媒体信息不包括（</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A．声音、影像</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B．光驱、显示器  C．动画、视频     D．文字、图像</a:t>
            </a:r>
            <a:r>
              <a:rPr lang="en-US" sz="2000" b="0">
                <a:solidFill>
                  <a:schemeClr val="tx1"/>
                </a:solidFill>
                <a:latin typeface="宋体" panose="02010600030101010101" pitchFamily="2" charset="-122"/>
                <a:cs typeface="宋体" panose="02010600030101010101" pitchFamily="2" charset="-122"/>
              </a:rPr>
              <a:t>4</a:t>
            </a:r>
            <a:r>
              <a:rPr lang="zh-CN" sz="2000" b="0">
                <a:solidFill>
                  <a:schemeClr val="tx1"/>
                </a:solidFill>
                <a:latin typeface="宋体" panose="02010600030101010101" pitchFamily="2" charset="-122"/>
                <a:cs typeface="宋体" panose="02010600030101010101" pitchFamily="2" charset="-122"/>
              </a:rPr>
              <a:t>．将数字媒体分为感觉媒体、表示媒体、表现媒体等，其中声音属于（</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A．表示媒体      B．表现媒体</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C．感觉媒体       D．存储媒体</a:t>
            </a:r>
            <a:r>
              <a:rPr lang="en-US" sz="2000" b="0">
                <a:solidFill>
                  <a:schemeClr val="tx1"/>
                </a:solidFill>
                <a:latin typeface="宋体" panose="02010600030101010101" pitchFamily="2" charset="-122"/>
                <a:cs typeface="宋体" panose="02010600030101010101" pitchFamily="2" charset="-122"/>
              </a:rPr>
              <a:t>5</a:t>
            </a:r>
            <a:r>
              <a:rPr lang="zh-CN" sz="2000" b="0">
                <a:solidFill>
                  <a:schemeClr val="tx1"/>
                </a:solidFill>
                <a:latin typeface="宋体" panose="02010600030101010101" pitchFamily="2" charset="-122"/>
                <a:cs typeface="宋体" panose="02010600030101010101" pitchFamily="2" charset="-122"/>
              </a:rPr>
              <a:t>．若要把《动物图谱》中华南虎的图片输入计算机中，下列设备合适的是（</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A．扫描仪        B．打印机        C．手写板         D．绘图仪</a:t>
            </a:r>
            <a:r>
              <a:rPr lang="en-US" sz="2000" b="0">
                <a:solidFill>
                  <a:schemeClr val="tx1"/>
                </a:solidFill>
                <a:latin typeface="宋体" panose="02010600030101010101" pitchFamily="2" charset="-122"/>
                <a:cs typeface="宋体" panose="02010600030101010101" pitchFamily="2" charset="-122"/>
              </a:rPr>
              <a:t>6</a:t>
            </a:r>
            <a:r>
              <a:rPr lang="zh-CN" sz="2000" b="0">
                <a:solidFill>
                  <a:schemeClr val="tx1"/>
                </a:solidFill>
                <a:latin typeface="宋体" panose="02010600030101010101" pitchFamily="2" charset="-122"/>
                <a:cs typeface="宋体" panose="02010600030101010101" pitchFamily="2" charset="-122"/>
              </a:rPr>
              <a:t>．从网络上下载“战狼2”电影，其文件名不可能是（</a:t>
            </a:r>
            <a:r>
              <a:rPr lang="en-US" sz="2000" b="0">
                <a:solidFill>
                  <a:schemeClr val="tx1"/>
                </a:solidFill>
                <a:latin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cs typeface="宋体" panose="02010600030101010101" pitchFamily="2" charset="-122"/>
              </a:rPr>
              <a:t>）。A. 战狼2.wma     B.战狼2.mp4      C.战狼2.avi       D. 战狼2.wmv</a:t>
            </a:r>
            <a:r>
              <a:rPr lang="en-US" sz="2000" b="0">
                <a:solidFill>
                  <a:schemeClr val="tx1"/>
                </a:solidFill>
                <a:latin typeface="宋体" panose="02010600030101010101" pitchFamily="2" charset="-122"/>
                <a:cs typeface="宋体" panose="02010600030101010101" pitchFamily="2" charset="-122"/>
              </a:rPr>
              <a:t>7</a:t>
            </a:r>
            <a:r>
              <a:rPr lang="zh-CN" sz="2000" b="0">
                <a:solidFill>
                  <a:schemeClr val="tx1"/>
                </a:solidFill>
                <a:latin typeface="宋体" panose="02010600030101010101" pitchFamily="2" charset="-122"/>
                <a:cs typeface="宋体" panose="02010600030101010101" pitchFamily="2" charset="-122"/>
              </a:rPr>
              <a:t>．保存网页上的图片，正确的操作是(     )。A．单击“文件”菜单，在弹出的菜单中选择“另存为…”命令B．左击图片，在弹出的快捷菜单中选择“图片另存为…”命令C．右击图片，在弹出的快捷菜单中选择“图片另存为…”命令D．双击图片，在弹出的快捷菜单中选择“图片另存为…”命令</a:t>
            </a:r>
            <a:endParaRPr lang="zh-CN" altLang="en-US" sz="2000" b="0">
              <a:solidFill>
                <a:schemeClr val="tx1"/>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698750" y="87313"/>
            <a:ext cx="3960813" cy="460375"/>
          </a:xfrm>
          <a:prstGeom prst="rect">
            <a:avLst/>
          </a:prstGeom>
        </p:spPr>
        <p:txBody>
          <a:bodyPr>
            <a:spAutoFit/>
          </a:bodyPr>
          <a:p>
            <a:pPr>
              <a:defRPr/>
            </a:pPr>
            <a:r>
              <a:rPr lang="zh-CN" sz="2400" dirty="0">
                <a:solidFill>
                  <a:srgbClr val="FFFF00"/>
                </a:solidFill>
                <a:latin typeface="+mj-ea"/>
                <a:ea typeface="+mj-ea"/>
              </a:rPr>
              <a:t>课后练习</a:t>
            </a:r>
            <a:endParaRPr lang="zh-CN" sz="2400" dirty="0">
              <a:solidFill>
                <a:srgbClr val="FFFF00"/>
              </a:solidFill>
              <a:latin typeface="+mj-ea"/>
              <a:ea typeface="+mj-ea"/>
            </a:endParaRPr>
          </a:p>
        </p:txBody>
      </p:sp>
      <p:sp>
        <p:nvSpPr>
          <p:cNvPr id="2" name="文本框 1"/>
          <p:cNvSpPr txBox="1"/>
          <p:nvPr/>
        </p:nvSpPr>
        <p:spPr>
          <a:xfrm>
            <a:off x="33020" y="767715"/>
            <a:ext cx="8310880" cy="5846445"/>
          </a:xfrm>
          <a:prstGeom prst="rect">
            <a:avLst/>
          </a:prstGeom>
          <a:noFill/>
        </p:spPr>
        <p:txBody>
          <a:bodyPr wrap="none" rtlCol="0" anchor="t">
            <a:spAutoFit/>
          </a:bodyPr>
          <a:p>
            <a:pPr marL="0" indent="0" algn="l">
              <a:lnSpc>
                <a:spcPct val="110000"/>
              </a:lnSpc>
            </a:pPr>
            <a:r>
              <a:rPr lang="en-US" sz="2000" b="0">
                <a:latin typeface="宋体" panose="02010600030101010101" pitchFamily="2" charset="-122"/>
                <a:cs typeface="宋体" panose="02010600030101010101" pitchFamily="2" charset="-122"/>
                <a:sym typeface="+mn-ea"/>
              </a:rPr>
              <a:t>8</a:t>
            </a:r>
            <a:r>
              <a:rPr lang="zh-CN" sz="2000" b="0">
                <a:latin typeface="宋体" panose="02010600030101010101" pitchFamily="2" charset="-122"/>
                <a:cs typeface="宋体" panose="02010600030101010101" pitchFamily="2" charset="-122"/>
                <a:sym typeface="+mn-ea"/>
              </a:rPr>
              <a:t>．复制网页中的信息到“记事本”文档中，能被粘贴的信息是(    )。 A．图像            B．文字             C．声音        D．动画</a:t>
            </a:r>
            <a:endParaRPr lang="zh-CN" sz="2000" b="0">
              <a:latin typeface="宋体" panose="02010600030101010101" pitchFamily="2" charset="-122"/>
              <a:cs typeface="宋体" panose="02010600030101010101" pitchFamily="2" charset="-122"/>
              <a:sym typeface="+mn-ea"/>
            </a:endParaRPr>
          </a:p>
          <a:p>
            <a:pPr marL="0" indent="0" algn="l">
              <a:lnSpc>
                <a:spcPct val="110000"/>
              </a:lnSpc>
            </a:pPr>
            <a:r>
              <a:rPr lang="zh-CN" altLang="en-US" sz="2000" b="0">
                <a:latin typeface="宋体" panose="02010600030101010101" pitchFamily="2" charset="-122"/>
                <a:cs typeface="宋体" panose="02010600030101010101" pitchFamily="2" charset="-122"/>
              </a:rPr>
              <a:t>9．下列工具可以采集到音频信息的是(    )。 </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A．音箱	            B．录音笔 	   C．扫描仪      D．音箱 </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10．下列可以用于采集视频信息的工具是(    )。</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A．投影仪          B．绘图仪           C．数码摄像机   D．录音笔</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11.以下可以获取视频信息的途径有（    ）。</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①使用智能手机拍摄      ②录屏      ③从VCD上截取     ④网上下载</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A. ①②③④ 	     B. ①②④  	   C. ②③④  	    D. ①③④</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12．Windows7附件中的“画图”程序不能编辑的文件是（    ）。</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A．青山绿水.bmp            B．青山绿水.avi    </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C．青山绿水.jpg            D．青山绿水.gif</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13．使用CS软件从计算机屏幕上抓取动态操作过程，也称为（    ）。</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A．录屏            B．录音             C．截屏         D．扫描</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14．截取当前窗口的键盘按键是（    ）。</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A．C</a:t>
            </a:r>
            <a:r>
              <a:rPr lang="en-US" altLang="zh-CN" sz="2000" b="0">
                <a:latin typeface="宋体" panose="02010600030101010101" pitchFamily="2" charset="-122"/>
                <a:cs typeface="宋体" panose="02010600030101010101" pitchFamily="2" charset="-122"/>
              </a:rPr>
              <a:t>trl</a:t>
            </a:r>
            <a:r>
              <a:rPr lang="zh-CN" altLang="en-US" sz="2000" b="0">
                <a:latin typeface="宋体" panose="02010600030101010101" pitchFamily="2" charset="-122"/>
                <a:cs typeface="宋体" panose="02010600030101010101" pitchFamily="2" charset="-122"/>
              </a:rPr>
              <a:t>+PrtScrn键          B．A</a:t>
            </a:r>
            <a:r>
              <a:rPr lang="en-US" altLang="zh-CN" sz="2000" b="0">
                <a:latin typeface="宋体" panose="02010600030101010101" pitchFamily="2" charset="-122"/>
                <a:cs typeface="宋体" panose="02010600030101010101" pitchFamily="2" charset="-122"/>
              </a:rPr>
              <a:t>lt</a:t>
            </a:r>
            <a:r>
              <a:rPr lang="zh-CN" altLang="en-US" sz="2000" b="0">
                <a:latin typeface="宋体" panose="02010600030101010101" pitchFamily="2" charset="-122"/>
                <a:cs typeface="宋体" panose="02010600030101010101" pitchFamily="2" charset="-122"/>
              </a:rPr>
              <a:t>+PrtScrn键       </a:t>
            </a:r>
            <a:endParaRPr lang="zh-CN" altLang="en-US" sz="2000" b="0">
              <a:latin typeface="宋体" panose="02010600030101010101" pitchFamily="2" charset="-122"/>
              <a:cs typeface="宋体" panose="02010600030101010101" pitchFamily="2" charset="-122"/>
            </a:endParaRPr>
          </a:p>
          <a:p>
            <a:pPr marL="0" indent="0" algn="l">
              <a:lnSpc>
                <a:spcPct val="110000"/>
              </a:lnSpc>
            </a:pPr>
            <a:r>
              <a:rPr lang="zh-CN" altLang="en-US" sz="2000" b="0">
                <a:latin typeface="宋体" panose="02010600030101010101" pitchFamily="2" charset="-122"/>
                <a:cs typeface="宋体" panose="02010600030101010101" pitchFamily="2" charset="-122"/>
              </a:rPr>
              <a:t>C．Shift+ PrtScrn键        D．PrtScrn键</a:t>
            </a:r>
            <a:endParaRPr lang="zh-CN" altLang="en-US"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698750" y="87313"/>
            <a:ext cx="3960813" cy="460375"/>
          </a:xfrm>
          <a:prstGeom prst="rect">
            <a:avLst/>
          </a:prstGeom>
        </p:spPr>
        <p:txBody>
          <a:bodyPr>
            <a:spAutoFit/>
          </a:bodyPr>
          <a:p>
            <a:pPr>
              <a:defRPr/>
            </a:pPr>
            <a:r>
              <a:rPr lang="zh-CN" sz="2400" dirty="0">
                <a:solidFill>
                  <a:srgbClr val="FFFF00"/>
                </a:solidFill>
                <a:latin typeface="+mj-ea"/>
                <a:ea typeface="+mj-ea"/>
              </a:rPr>
              <a:t>课后练习</a:t>
            </a:r>
            <a:endParaRPr lang="zh-CN" sz="2400" dirty="0">
              <a:solidFill>
                <a:srgbClr val="FFFF00"/>
              </a:solidFill>
              <a:latin typeface="+mj-ea"/>
              <a:ea typeface="+mj-ea"/>
            </a:endParaRPr>
          </a:p>
        </p:txBody>
      </p:sp>
      <p:sp>
        <p:nvSpPr>
          <p:cNvPr id="2" name="文本框 1"/>
          <p:cNvSpPr txBox="1"/>
          <p:nvPr/>
        </p:nvSpPr>
        <p:spPr>
          <a:xfrm>
            <a:off x="81915" y="935990"/>
            <a:ext cx="8519795" cy="4554220"/>
          </a:xfrm>
          <a:prstGeom prst="rect">
            <a:avLst/>
          </a:prstGeom>
          <a:noFill/>
        </p:spPr>
        <p:txBody>
          <a:bodyPr wrap="square" rtlCol="0" anchor="t">
            <a:spAutoFit/>
          </a:bodyPr>
          <a:p>
            <a:pPr marL="0" indent="0" algn="l"/>
            <a:r>
              <a:rPr lang="zh-CN" altLang="en-US" sz="2000" b="0">
                <a:latin typeface="宋体" panose="02010600030101010101" pitchFamily="2" charset="-122"/>
                <a:cs typeface="宋体" panose="02010600030101010101" pitchFamily="2" charset="-122"/>
                <a:sym typeface="+mn-ea"/>
              </a:rPr>
              <a:t>15．以下有关位图与矢量图的说法中，不正确的是（     ）。</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sym typeface="+mn-ea"/>
              </a:rPr>
              <a:t>A．位图在放大时容易失真         B．矢量图占用存储空间小 </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sym typeface="+mn-ea"/>
              </a:rPr>
              <a:t>C．矢量图放大时容易失真         D．位图色彩丰富，善于表现复杂场景</a:t>
            </a:r>
            <a:endParaRPr lang="zh-CN" altLang="en-US" sz="2000" b="0">
              <a:latin typeface="宋体" panose="02010600030101010101" pitchFamily="2" charset="-122"/>
              <a:cs typeface="宋体" panose="02010600030101010101" pitchFamily="2" charset="-122"/>
              <a:sym typeface="+mn-ea"/>
            </a:endParaRPr>
          </a:p>
          <a:p>
            <a:pPr marL="0" indent="0" algn="l"/>
            <a:r>
              <a:rPr lang="zh-CN" altLang="en-US" sz="2000" b="0">
                <a:latin typeface="宋体" panose="02010600030101010101" pitchFamily="2" charset="-122"/>
                <a:cs typeface="宋体" panose="02010600030101010101" pitchFamily="2" charset="-122"/>
              </a:rPr>
              <a:t>16．以下不属于图像处理软件的是（     ）。</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rPr>
              <a:t>A．Photoshop       B．美图秀秀       C．Premiere      D．ACDSee</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rPr>
              <a:t>17．图像的清晰度主要取决于（     ）。</a:t>
            </a:r>
            <a:endParaRPr lang="zh-CN" altLang="en-US" sz="2000" b="0">
              <a:latin typeface="宋体" panose="02010600030101010101" pitchFamily="2" charset="-122"/>
              <a:cs typeface="宋体" panose="02010600030101010101" pitchFamily="2" charset="-122"/>
            </a:endParaRPr>
          </a:p>
          <a:p>
            <a:pPr marL="0" indent="0" algn="l">
              <a:lnSpc>
                <a:spcPct val="150000"/>
              </a:lnSpc>
            </a:pPr>
            <a:r>
              <a:rPr lang="zh-CN" altLang="en-US" sz="2000" b="0">
                <a:latin typeface="宋体" panose="02010600030101010101" pitchFamily="2" charset="-122"/>
                <a:cs typeface="宋体" panose="02010600030101010101" pitchFamily="2" charset="-122"/>
              </a:rPr>
              <a:t>A．分辨率          B．对比度         C．亮度          D．饱和度</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rPr>
              <a:t>18．Photoshop不具有的功能是（    ）。</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rPr>
              <a:t>A．绘制彩图	                B．图片特效处理</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rPr>
              <a:t>C．设置人物动作	         D．抠图与图像合成</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rPr>
              <a:t>19．利用Photoshop从图像中截取矩形部分，可以使用的工具是（    ）。</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rPr>
              <a:t>A．缩放工具     B．裁切工具      C．移动工具     D．橡皮擦工具</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rPr>
              <a:t>20．Photoshop中抠图不可以使用的工具是（     ）。</a:t>
            </a:r>
            <a:endParaRPr lang="zh-CN" altLang="en-US" sz="2000" b="0">
              <a:latin typeface="宋体" panose="02010600030101010101" pitchFamily="2" charset="-122"/>
              <a:cs typeface="宋体" panose="02010600030101010101" pitchFamily="2" charset="-122"/>
            </a:endParaRPr>
          </a:p>
          <a:p>
            <a:pPr marL="0" indent="0" algn="l"/>
            <a:r>
              <a:rPr lang="zh-CN" altLang="en-US" sz="2000" b="0">
                <a:latin typeface="宋体" panose="02010600030101010101" pitchFamily="2" charset="-122"/>
                <a:cs typeface="宋体" panose="02010600030101010101" pitchFamily="2" charset="-122"/>
              </a:rPr>
              <a:t>A．魔棒工具     B．填充工具      C．选框工具     D．磁性套索工具</a:t>
            </a:r>
            <a:endParaRPr lang="zh-CN" altLang="en-US"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76" name="图片 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68580"/>
            <a:ext cx="6048375" cy="62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表格 7"/>
          <p:cNvGraphicFramePr>
            <a:graphicFrameLocks noGrp="1"/>
          </p:cNvGraphicFramePr>
          <p:nvPr/>
        </p:nvGraphicFramePr>
        <p:xfrm>
          <a:off x="498149" y="1988840"/>
          <a:ext cx="8135940" cy="3393808"/>
        </p:xfrm>
        <a:graphic>
          <a:graphicData uri="http://schemas.openxmlformats.org/drawingml/2006/table">
            <a:tbl>
              <a:tblPr firstRow="1" bandRow="1">
                <a:tableStyleId>{21E4AEA4-8DFA-4A89-87EB-49C32662AFE0}</a:tableStyleId>
              </a:tblPr>
              <a:tblGrid>
                <a:gridCol w="813594"/>
                <a:gridCol w="813594"/>
                <a:gridCol w="813594"/>
                <a:gridCol w="813594"/>
                <a:gridCol w="813594"/>
                <a:gridCol w="813594"/>
                <a:gridCol w="813594"/>
                <a:gridCol w="813594"/>
                <a:gridCol w="813594"/>
                <a:gridCol w="813594"/>
              </a:tblGrid>
              <a:tr h="859803">
                <a:tc>
                  <a:txBody>
                    <a:bodyPr/>
                    <a:lstStyle/>
                    <a:p>
                      <a:pPr algn="ctr"/>
                      <a:r>
                        <a:rPr lang="zh-CN" altLang="en-US" sz="2000" dirty="0" smtClean="0"/>
                        <a:t>题号</a:t>
                      </a:r>
                      <a:endParaRPr lang="zh-CN" altLang="en-US" sz="2000" dirty="0"/>
                    </a:p>
                  </a:txBody>
                  <a:tcPr marL="91429" marR="91429" marT="45718" marB="45718" anchor="ctr"/>
                </a:tc>
                <a:tc>
                  <a:txBody>
                    <a:bodyPr/>
                    <a:lstStyle/>
                    <a:p>
                      <a:pPr algn="ctr"/>
                      <a:r>
                        <a:rPr lang="zh-CN" altLang="en-US" sz="2000" dirty="0" smtClean="0"/>
                        <a:t>答案</a:t>
                      </a:r>
                      <a:endParaRPr lang="zh-CN" altLang="en-US" sz="2000" dirty="0"/>
                    </a:p>
                  </a:txBody>
                  <a:tcPr marL="91429" marR="91429" marT="45718" marB="45718" anchor="ctr"/>
                </a:tc>
                <a:tc>
                  <a:txBody>
                    <a:bodyPr/>
                    <a:lstStyle/>
                    <a:p>
                      <a:pPr algn="ctr"/>
                      <a:r>
                        <a:rPr lang="zh-CN" altLang="en-US" sz="2000" dirty="0" smtClean="0"/>
                        <a:t>题号</a:t>
                      </a:r>
                      <a:endParaRPr lang="zh-CN" altLang="en-US" sz="2000" dirty="0"/>
                    </a:p>
                  </a:txBody>
                  <a:tcPr marL="91429" marR="91429" marT="45718" marB="45718" anchor="ctr"/>
                </a:tc>
                <a:tc>
                  <a:txBody>
                    <a:bodyPr/>
                    <a:lstStyle/>
                    <a:p>
                      <a:pPr algn="ctr"/>
                      <a:r>
                        <a:rPr lang="zh-CN" altLang="en-US" sz="2000" dirty="0" smtClean="0"/>
                        <a:t>答案</a:t>
                      </a:r>
                      <a:endParaRPr lang="zh-CN" altLang="en-US" sz="2000" dirty="0"/>
                    </a:p>
                  </a:txBody>
                  <a:tcPr marL="91429" marR="91429" marT="45718" marB="45718" anchor="ctr"/>
                </a:tc>
                <a:tc>
                  <a:txBody>
                    <a:bodyPr/>
                    <a:lstStyle/>
                    <a:p>
                      <a:pPr algn="ctr"/>
                      <a:r>
                        <a:rPr lang="zh-CN" altLang="en-US" sz="2000" dirty="0" smtClean="0"/>
                        <a:t>题号</a:t>
                      </a:r>
                      <a:endParaRPr lang="zh-CN" altLang="en-US" sz="2000" dirty="0"/>
                    </a:p>
                  </a:txBody>
                  <a:tcPr marL="91429" marR="91429" marT="45718" marB="45718" anchor="ctr"/>
                </a:tc>
                <a:tc>
                  <a:txBody>
                    <a:bodyPr/>
                    <a:lstStyle/>
                    <a:p>
                      <a:pPr algn="ctr"/>
                      <a:r>
                        <a:rPr lang="zh-CN" altLang="en-US" sz="2000" dirty="0" smtClean="0"/>
                        <a:t>答案</a:t>
                      </a:r>
                      <a:endParaRPr lang="zh-CN" altLang="en-US" sz="2000" dirty="0"/>
                    </a:p>
                  </a:txBody>
                  <a:tcPr marL="91429" marR="91429" marT="45718" marB="45718" anchor="ctr"/>
                </a:tc>
                <a:tc>
                  <a:txBody>
                    <a:bodyPr/>
                    <a:lstStyle/>
                    <a:p>
                      <a:pPr algn="ctr"/>
                      <a:r>
                        <a:rPr lang="zh-CN" altLang="en-US" sz="2000" dirty="0" smtClean="0"/>
                        <a:t>题号</a:t>
                      </a:r>
                      <a:endParaRPr lang="zh-CN" altLang="en-US" sz="2000" dirty="0"/>
                    </a:p>
                  </a:txBody>
                  <a:tcPr marL="91429" marR="91429" marT="45718" marB="45718" anchor="ctr"/>
                </a:tc>
                <a:tc>
                  <a:txBody>
                    <a:bodyPr/>
                    <a:lstStyle/>
                    <a:p>
                      <a:pPr algn="ctr"/>
                      <a:r>
                        <a:rPr lang="zh-CN" altLang="en-US" sz="2000" dirty="0" smtClean="0"/>
                        <a:t>答案</a:t>
                      </a:r>
                      <a:endParaRPr lang="zh-CN" altLang="en-US" sz="2000" dirty="0"/>
                    </a:p>
                  </a:txBody>
                  <a:tcPr marL="91429" marR="91429" marT="45718" marB="45718" anchor="ctr"/>
                </a:tc>
                <a:tc>
                  <a:txBody>
                    <a:bodyPr/>
                    <a:lstStyle/>
                    <a:p>
                      <a:pPr algn="ctr"/>
                      <a:r>
                        <a:rPr lang="zh-CN" altLang="en-US" sz="2000" dirty="0" smtClean="0"/>
                        <a:t>题号</a:t>
                      </a:r>
                      <a:endParaRPr lang="zh-CN" altLang="en-US" sz="2000" dirty="0"/>
                    </a:p>
                  </a:txBody>
                  <a:tcPr marL="91429" marR="91429" marT="45718" marB="45718" anchor="ctr"/>
                </a:tc>
                <a:tc>
                  <a:txBody>
                    <a:bodyPr/>
                    <a:lstStyle/>
                    <a:p>
                      <a:pPr algn="ctr"/>
                      <a:r>
                        <a:rPr lang="zh-CN" altLang="en-US" sz="2000" dirty="0" smtClean="0"/>
                        <a:t>答案</a:t>
                      </a:r>
                      <a:endParaRPr lang="zh-CN" altLang="en-US" sz="2000" dirty="0"/>
                    </a:p>
                  </a:txBody>
                  <a:tcPr marL="91429" marR="91429" marT="45718" marB="45718" anchor="ctr"/>
                </a:tc>
              </a:tr>
              <a:tr h="514084">
                <a:tc>
                  <a:txBody>
                    <a:bodyPr/>
                    <a:lstStyle/>
                    <a:p>
                      <a:pPr algn="ctr"/>
                      <a:r>
                        <a:rPr lang="en-US" altLang="zh-CN" sz="2000" dirty="0" smtClean="0"/>
                        <a:t>1</a:t>
                      </a:r>
                      <a:endParaRPr lang="zh-CN" altLang="en-US" sz="2000" dirty="0"/>
                    </a:p>
                  </a:txBody>
                  <a:tcPr marL="91429" marR="91429" marT="45718" marB="45718" anchor="ctr"/>
                </a:tc>
                <a:tc>
                  <a:txBody>
                    <a:bodyPr/>
                    <a:lstStyle/>
                    <a:p>
                      <a:pPr algn="ctr"/>
                      <a:r>
                        <a:rPr lang="en-US" altLang="zh-CN" sz="2000" dirty="0" smtClean="0"/>
                        <a:t>C</a:t>
                      </a:r>
                      <a:endParaRPr lang="zh-CN" altLang="en-US" sz="2000" dirty="0"/>
                    </a:p>
                  </a:txBody>
                  <a:tcPr marL="91429" marR="91429" marT="45718" marB="45718" anchor="ctr"/>
                </a:tc>
                <a:tc>
                  <a:txBody>
                    <a:bodyPr/>
                    <a:lstStyle/>
                    <a:p>
                      <a:pPr algn="ctr"/>
                      <a:r>
                        <a:rPr lang="en-US" altLang="zh-CN" sz="2000" dirty="0" smtClean="0"/>
                        <a:t>2</a:t>
                      </a:r>
                      <a:endParaRPr lang="zh-CN" altLang="en-US" sz="2000" dirty="0"/>
                    </a:p>
                  </a:txBody>
                  <a:tcPr marL="91429" marR="91429" marT="45718" marB="45718" anchor="ctr"/>
                </a:tc>
                <a:tc>
                  <a:txBody>
                    <a:bodyPr/>
                    <a:lstStyle/>
                    <a:p>
                      <a:pPr algn="ctr"/>
                      <a:r>
                        <a:rPr lang="en-US" sz="2000" dirty="0" smtClean="0"/>
                        <a:t>D</a:t>
                      </a:r>
                      <a:endParaRPr lang="en-US" sz="2000" dirty="0"/>
                    </a:p>
                  </a:txBody>
                  <a:tcPr marL="91429" marR="91429" marT="45718" marB="45718" anchor="ctr"/>
                </a:tc>
                <a:tc>
                  <a:txBody>
                    <a:bodyPr/>
                    <a:lstStyle/>
                    <a:p>
                      <a:pPr algn="ctr"/>
                      <a:r>
                        <a:rPr lang="en-US" altLang="zh-CN" sz="2000" dirty="0" smtClean="0"/>
                        <a:t>3</a:t>
                      </a:r>
                      <a:endParaRPr lang="zh-CN" altLang="en-US" sz="2000" dirty="0"/>
                    </a:p>
                  </a:txBody>
                  <a:tcPr marL="91429" marR="91429" marT="45718" marB="45718" anchor="ctr"/>
                </a:tc>
                <a:tc>
                  <a:txBody>
                    <a:bodyPr/>
                    <a:lstStyle/>
                    <a:p>
                      <a:pPr algn="ctr"/>
                      <a:r>
                        <a:rPr lang="en-US" sz="2000" dirty="0" smtClean="0"/>
                        <a:t>B</a:t>
                      </a:r>
                      <a:endParaRPr lang="en-US" sz="2000" dirty="0"/>
                    </a:p>
                  </a:txBody>
                  <a:tcPr marL="91429" marR="91429" marT="45718" marB="45718" anchor="ctr"/>
                </a:tc>
                <a:tc>
                  <a:txBody>
                    <a:bodyPr/>
                    <a:lstStyle/>
                    <a:p>
                      <a:pPr algn="ctr"/>
                      <a:r>
                        <a:rPr lang="en-US" altLang="zh-CN" sz="2000" dirty="0" smtClean="0"/>
                        <a:t>4</a:t>
                      </a:r>
                      <a:endParaRPr lang="zh-CN" altLang="en-US" sz="2000" dirty="0"/>
                    </a:p>
                  </a:txBody>
                  <a:tcPr marL="91429" marR="91429" marT="45718" marB="45718" anchor="ctr"/>
                </a:tc>
                <a:tc>
                  <a:txBody>
                    <a:bodyPr/>
                    <a:lstStyle/>
                    <a:p>
                      <a:pPr algn="ctr"/>
                      <a:r>
                        <a:rPr lang="en-US" sz="2000" dirty="0" smtClean="0"/>
                        <a:t>C</a:t>
                      </a:r>
                      <a:endParaRPr lang="en-US" sz="2000" dirty="0"/>
                    </a:p>
                  </a:txBody>
                  <a:tcPr marL="91429" marR="91429" marT="45718" marB="45718" anchor="ctr"/>
                </a:tc>
                <a:tc>
                  <a:txBody>
                    <a:bodyPr/>
                    <a:lstStyle/>
                    <a:p>
                      <a:pPr algn="ctr"/>
                      <a:r>
                        <a:rPr lang="en-US" altLang="zh-CN" sz="2000" dirty="0" smtClean="0"/>
                        <a:t>5</a:t>
                      </a:r>
                      <a:endParaRPr lang="zh-CN" altLang="en-US" sz="2000" dirty="0"/>
                    </a:p>
                  </a:txBody>
                  <a:tcPr marL="91429" marR="91429" marT="45718" marB="45718" anchor="ctr"/>
                </a:tc>
                <a:tc>
                  <a:txBody>
                    <a:bodyPr/>
                    <a:lstStyle/>
                    <a:p>
                      <a:pPr algn="ctr"/>
                      <a:r>
                        <a:rPr lang="en-US" sz="2000" dirty="0" smtClean="0"/>
                        <a:t>A</a:t>
                      </a:r>
                      <a:endParaRPr lang="en-US" sz="2000" dirty="0"/>
                    </a:p>
                  </a:txBody>
                  <a:tcPr marL="91429" marR="91429" marT="45718" marB="45718" anchor="ctr"/>
                </a:tc>
              </a:tr>
              <a:tr h="477669">
                <a:tc>
                  <a:txBody>
                    <a:bodyPr/>
                    <a:lstStyle/>
                    <a:p>
                      <a:pPr algn="ctr"/>
                      <a:r>
                        <a:rPr lang="en-US" altLang="zh-CN" sz="2000" dirty="0" smtClean="0"/>
                        <a:t>6</a:t>
                      </a:r>
                      <a:endParaRPr lang="zh-CN" altLang="en-US" sz="2000" dirty="0"/>
                    </a:p>
                  </a:txBody>
                  <a:tcPr marL="91429" marR="91429" marT="45718" marB="45718" anchor="ctr"/>
                </a:tc>
                <a:tc>
                  <a:txBody>
                    <a:bodyPr/>
                    <a:lstStyle/>
                    <a:p>
                      <a:pPr algn="ctr"/>
                      <a:r>
                        <a:rPr lang="en-US" altLang="zh-CN" sz="2000" dirty="0" smtClean="0"/>
                        <a:t>A</a:t>
                      </a:r>
                      <a:endParaRPr lang="zh-CN" altLang="en-US" sz="2000" dirty="0"/>
                    </a:p>
                  </a:txBody>
                  <a:tcPr marL="91429" marR="91429" marT="45718" marB="45718" anchor="ctr"/>
                </a:tc>
                <a:tc>
                  <a:txBody>
                    <a:bodyPr/>
                    <a:lstStyle/>
                    <a:p>
                      <a:pPr algn="ctr"/>
                      <a:r>
                        <a:rPr lang="en-US" altLang="zh-CN" sz="2000" dirty="0" smtClean="0"/>
                        <a:t>7</a:t>
                      </a:r>
                      <a:endParaRPr lang="zh-CN" altLang="en-US" sz="2000" dirty="0"/>
                    </a:p>
                  </a:txBody>
                  <a:tcPr marL="91429" marR="91429" marT="45718" marB="45718" anchor="ctr"/>
                </a:tc>
                <a:tc>
                  <a:txBody>
                    <a:bodyPr/>
                    <a:lstStyle/>
                    <a:p>
                      <a:pPr algn="ctr"/>
                      <a:r>
                        <a:rPr lang="en-US" sz="2000" dirty="0" smtClean="0"/>
                        <a:t>C</a:t>
                      </a:r>
                      <a:endParaRPr lang="en-US" sz="2000" dirty="0"/>
                    </a:p>
                  </a:txBody>
                  <a:tcPr marL="91429" marR="91429" marT="45718" marB="45718" anchor="ctr"/>
                </a:tc>
                <a:tc>
                  <a:txBody>
                    <a:bodyPr/>
                    <a:lstStyle/>
                    <a:p>
                      <a:pPr algn="ctr"/>
                      <a:r>
                        <a:rPr lang="en-US" altLang="zh-CN" sz="2000" dirty="0" smtClean="0"/>
                        <a:t>8</a:t>
                      </a:r>
                      <a:endParaRPr lang="zh-CN" altLang="en-US" sz="2000" dirty="0"/>
                    </a:p>
                  </a:txBody>
                  <a:tcPr marL="91429" marR="91429" marT="45718" marB="45718" anchor="ctr"/>
                </a:tc>
                <a:tc>
                  <a:txBody>
                    <a:bodyPr/>
                    <a:lstStyle/>
                    <a:p>
                      <a:pPr algn="ctr"/>
                      <a:r>
                        <a:rPr lang="en-US" sz="2000" dirty="0" smtClean="0"/>
                        <a:t>B</a:t>
                      </a:r>
                      <a:endParaRPr lang="en-US" sz="2000" dirty="0"/>
                    </a:p>
                  </a:txBody>
                  <a:tcPr marL="91429" marR="91429" marT="45718" marB="45718" anchor="ctr"/>
                </a:tc>
                <a:tc>
                  <a:txBody>
                    <a:bodyPr/>
                    <a:lstStyle/>
                    <a:p>
                      <a:pPr algn="ctr"/>
                      <a:r>
                        <a:rPr lang="en-US" altLang="zh-CN" sz="2000" dirty="0" smtClean="0"/>
                        <a:t>9</a:t>
                      </a:r>
                      <a:endParaRPr lang="zh-CN" altLang="en-US" sz="2000" dirty="0"/>
                    </a:p>
                  </a:txBody>
                  <a:tcPr marL="91429" marR="91429" marT="45718" marB="45718" anchor="ctr"/>
                </a:tc>
                <a:tc>
                  <a:txBody>
                    <a:bodyPr/>
                    <a:lstStyle/>
                    <a:p>
                      <a:pPr algn="ctr"/>
                      <a:r>
                        <a:rPr lang="en-US" altLang="zh-CN" sz="2000" dirty="0" smtClean="0"/>
                        <a:t>B</a:t>
                      </a:r>
                      <a:endParaRPr lang="zh-CN" altLang="en-US" sz="2000" dirty="0"/>
                    </a:p>
                  </a:txBody>
                  <a:tcPr marL="91429" marR="91429" marT="45718" marB="45718" anchor="ctr"/>
                </a:tc>
                <a:tc>
                  <a:txBody>
                    <a:bodyPr/>
                    <a:lstStyle/>
                    <a:p>
                      <a:pPr algn="ctr"/>
                      <a:r>
                        <a:rPr lang="en-US" altLang="zh-CN" sz="2000" dirty="0" smtClean="0"/>
                        <a:t>10</a:t>
                      </a:r>
                      <a:endParaRPr lang="zh-CN" altLang="en-US" sz="2000" dirty="0"/>
                    </a:p>
                  </a:txBody>
                  <a:tcPr marL="91429" marR="91429" marT="45718" marB="45718" anchor="ctr"/>
                </a:tc>
                <a:tc>
                  <a:txBody>
                    <a:bodyPr/>
                    <a:lstStyle/>
                    <a:p>
                      <a:pPr algn="ctr"/>
                      <a:r>
                        <a:rPr lang="en-US" sz="2000" dirty="0" smtClean="0"/>
                        <a:t>C</a:t>
                      </a:r>
                      <a:endParaRPr lang="en-US" sz="2000" dirty="0"/>
                    </a:p>
                  </a:txBody>
                  <a:tcPr marL="91429" marR="91429" marT="45718" marB="45718" anchor="ctr"/>
                </a:tc>
              </a:tr>
              <a:tr h="514084">
                <a:tc>
                  <a:txBody>
                    <a:bodyPr/>
                    <a:lstStyle/>
                    <a:p>
                      <a:pPr algn="ctr"/>
                      <a:r>
                        <a:rPr lang="en-US" altLang="zh-CN" sz="2000" dirty="0" smtClean="0"/>
                        <a:t>11</a:t>
                      </a:r>
                      <a:endParaRPr lang="zh-CN" altLang="en-US" sz="2000" dirty="0"/>
                    </a:p>
                  </a:txBody>
                  <a:tcPr marL="91429" marR="91429" marT="45718" marB="45718" anchor="ctr"/>
                </a:tc>
                <a:tc>
                  <a:txBody>
                    <a:bodyPr/>
                    <a:lstStyle/>
                    <a:p>
                      <a:pPr algn="ctr"/>
                      <a:r>
                        <a:rPr lang="en-US" sz="2000" dirty="0" smtClean="0"/>
                        <a:t>A</a:t>
                      </a:r>
                      <a:endParaRPr lang="en-US" sz="2000" dirty="0"/>
                    </a:p>
                  </a:txBody>
                  <a:tcPr marL="91429" marR="91429" marT="45718" marB="45718" anchor="ctr"/>
                </a:tc>
                <a:tc>
                  <a:txBody>
                    <a:bodyPr/>
                    <a:lstStyle/>
                    <a:p>
                      <a:pPr algn="ctr"/>
                      <a:r>
                        <a:rPr lang="en-US" altLang="zh-CN" sz="2000" dirty="0" smtClean="0"/>
                        <a:t>12</a:t>
                      </a:r>
                      <a:endParaRPr lang="zh-CN" altLang="en-US" sz="2000" dirty="0"/>
                    </a:p>
                  </a:txBody>
                  <a:tcPr marL="91429" marR="91429" marT="45718" marB="45718" anchor="ctr"/>
                </a:tc>
                <a:tc>
                  <a:txBody>
                    <a:bodyPr/>
                    <a:lstStyle/>
                    <a:p>
                      <a:pPr algn="ctr"/>
                      <a:r>
                        <a:rPr lang="en-US" sz="2000" dirty="0" smtClean="0"/>
                        <a:t>B</a:t>
                      </a:r>
                      <a:endParaRPr lang="en-US" sz="2000" dirty="0"/>
                    </a:p>
                  </a:txBody>
                  <a:tcPr marL="91429" marR="91429" marT="45718" marB="45718" anchor="ctr"/>
                </a:tc>
                <a:tc>
                  <a:txBody>
                    <a:bodyPr/>
                    <a:lstStyle/>
                    <a:p>
                      <a:pPr algn="ctr"/>
                      <a:r>
                        <a:rPr lang="en-US" altLang="zh-CN" sz="2000" dirty="0" smtClean="0"/>
                        <a:t>13</a:t>
                      </a:r>
                      <a:endParaRPr lang="zh-CN" altLang="en-US" sz="2000" dirty="0"/>
                    </a:p>
                  </a:txBody>
                  <a:tcPr marL="91429" marR="91429" marT="45718" marB="45718" anchor="ctr"/>
                </a:tc>
                <a:tc>
                  <a:txBody>
                    <a:bodyPr/>
                    <a:lstStyle/>
                    <a:p>
                      <a:pPr algn="ctr"/>
                      <a:r>
                        <a:rPr lang="en-US" sz="2000" dirty="0" smtClean="0"/>
                        <a:t>A</a:t>
                      </a:r>
                      <a:endParaRPr lang="en-US" sz="2000" dirty="0"/>
                    </a:p>
                  </a:txBody>
                  <a:tcPr marL="91429" marR="91429" marT="45718" marB="45718" anchor="ctr"/>
                </a:tc>
                <a:tc>
                  <a:txBody>
                    <a:bodyPr/>
                    <a:lstStyle/>
                    <a:p>
                      <a:pPr algn="ctr"/>
                      <a:r>
                        <a:rPr lang="en-US" altLang="zh-CN" sz="2000" dirty="0" smtClean="0"/>
                        <a:t>14</a:t>
                      </a:r>
                      <a:endParaRPr lang="zh-CN" altLang="en-US" sz="2000" dirty="0"/>
                    </a:p>
                  </a:txBody>
                  <a:tcPr marL="91429" marR="91429" marT="45718" marB="45718" anchor="ctr"/>
                </a:tc>
                <a:tc>
                  <a:txBody>
                    <a:bodyPr/>
                    <a:lstStyle/>
                    <a:p>
                      <a:pPr algn="ctr"/>
                      <a:r>
                        <a:rPr lang="en-US" altLang="zh-CN" sz="2000" dirty="0" smtClean="0"/>
                        <a:t>B</a:t>
                      </a:r>
                      <a:endParaRPr lang="zh-CN" altLang="en-US" sz="2000" dirty="0"/>
                    </a:p>
                  </a:txBody>
                  <a:tcPr marL="91429" marR="91429" marT="45718" marB="45718" anchor="ctr"/>
                </a:tc>
                <a:tc>
                  <a:txBody>
                    <a:bodyPr/>
                    <a:lstStyle/>
                    <a:p>
                      <a:pPr algn="ctr"/>
                      <a:r>
                        <a:rPr lang="en-US" altLang="zh-CN" sz="2000" dirty="0" smtClean="0"/>
                        <a:t>15</a:t>
                      </a:r>
                      <a:endParaRPr lang="zh-CN" altLang="en-US" sz="2000" dirty="0"/>
                    </a:p>
                  </a:txBody>
                  <a:tcPr marL="91429" marR="91429" marT="45718" marB="45718" anchor="ctr"/>
                </a:tc>
                <a:tc>
                  <a:txBody>
                    <a:bodyPr/>
                    <a:lstStyle/>
                    <a:p>
                      <a:pPr algn="ctr"/>
                      <a:r>
                        <a:rPr lang="en-US" altLang="zh-CN" sz="2000" dirty="0" smtClean="0"/>
                        <a:t>C</a:t>
                      </a:r>
                      <a:endParaRPr lang="zh-CN" altLang="en-US" sz="2000" dirty="0"/>
                    </a:p>
                  </a:txBody>
                  <a:tcPr marL="91429" marR="91429" marT="45718" marB="45718" anchor="ctr"/>
                </a:tc>
              </a:tr>
              <a:tr h="514084">
                <a:tc>
                  <a:txBody>
                    <a:bodyPr/>
                    <a:lstStyle/>
                    <a:p>
                      <a:pPr algn="ctr"/>
                      <a:r>
                        <a:rPr lang="en-US" altLang="zh-CN" sz="2000" dirty="0" smtClean="0"/>
                        <a:t>16</a:t>
                      </a:r>
                      <a:endParaRPr lang="zh-CN" altLang="en-US" sz="2000" dirty="0"/>
                    </a:p>
                  </a:txBody>
                  <a:tcPr marL="91429" marR="91429" marT="45718" marB="45718" anchor="ctr"/>
                </a:tc>
                <a:tc>
                  <a:txBody>
                    <a:bodyPr/>
                    <a:lstStyle/>
                    <a:p>
                      <a:pPr algn="ctr"/>
                      <a:r>
                        <a:rPr lang="en-US" sz="2000" dirty="0" smtClean="0"/>
                        <a:t>C</a:t>
                      </a:r>
                      <a:endParaRPr lang="en-US" sz="2000" dirty="0"/>
                    </a:p>
                  </a:txBody>
                  <a:tcPr marL="91429" marR="91429" marT="45718" marB="45718" anchor="ctr"/>
                </a:tc>
                <a:tc>
                  <a:txBody>
                    <a:bodyPr/>
                    <a:lstStyle/>
                    <a:p>
                      <a:pPr algn="ctr"/>
                      <a:r>
                        <a:rPr lang="en-US" altLang="zh-CN" sz="2000" dirty="0" smtClean="0"/>
                        <a:t>17</a:t>
                      </a:r>
                      <a:endParaRPr lang="zh-CN" altLang="en-US" sz="2000" dirty="0"/>
                    </a:p>
                  </a:txBody>
                  <a:tcPr marL="91429" marR="91429" marT="45718" marB="45718" anchor="ctr"/>
                </a:tc>
                <a:tc>
                  <a:txBody>
                    <a:bodyPr/>
                    <a:lstStyle/>
                    <a:p>
                      <a:pPr algn="ctr"/>
                      <a:r>
                        <a:rPr lang="en-US" sz="2000" dirty="0" smtClean="0"/>
                        <a:t>A</a:t>
                      </a:r>
                      <a:endParaRPr lang="en-US" sz="2000" dirty="0"/>
                    </a:p>
                  </a:txBody>
                  <a:tcPr marL="91429" marR="91429" marT="45718" marB="45718" anchor="ctr"/>
                </a:tc>
                <a:tc>
                  <a:txBody>
                    <a:bodyPr/>
                    <a:lstStyle/>
                    <a:p>
                      <a:pPr algn="ctr"/>
                      <a:r>
                        <a:rPr lang="en-US" altLang="zh-CN" sz="2000" dirty="0" smtClean="0"/>
                        <a:t>18</a:t>
                      </a:r>
                      <a:endParaRPr lang="zh-CN" altLang="en-US" sz="2000" dirty="0"/>
                    </a:p>
                  </a:txBody>
                  <a:tcPr marL="91429" marR="91429" marT="45718" marB="45718" anchor="ctr"/>
                </a:tc>
                <a:tc>
                  <a:txBody>
                    <a:bodyPr/>
                    <a:lstStyle/>
                    <a:p>
                      <a:pPr algn="ctr"/>
                      <a:r>
                        <a:rPr lang="en-US" sz="2000" dirty="0" smtClean="0"/>
                        <a:t>C</a:t>
                      </a:r>
                      <a:endParaRPr lang="en-US" sz="2000" dirty="0"/>
                    </a:p>
                  </a:txBody>
                  <a:tcPr marL="91429" marR="91429" marT="45718" marB="45718" anchor="ctr"/>
                </a:tc>
                <a:tc>
                  <a:txBody>
                    <a:bodyPr/>
                    <a:lstStyle/>
                    <a:p>
                      <a:pPr algn="ctr"/>
                      <a:r>
                        <a:rPr lang="en-US" altLang="zh-CN" sz="2000" dirty="0" smtClean="0"/>
                        <a:t>19</a:t>
                      </a:r>
                      <a:endParaRPr lang="zh-CN" altLang="en-US" sz="2000" dirty="0"/>
                    </a:p>
                  </a:txBody>
                  <a:tcPr marL="91429" marR="91429" marT="45718" marB="45718" anchor="ctr"/>
                </a:tc>
                <a:tc>
                  <a:txBody>
                    <a:bodyPr/>
                    <a:lstStyle/>
                    <a:p>
                      <a:pPr algn="ctr"/>
                      <a:r>
                        <a:rPr lang="en-US" altLang="zh-CN" sz="2000" dirty="0" smtClean="0"/>
                        <a:t>B</a:t>
                      </a:r>
                      <a:endParaRPr lang="zh-CN" altLang="en-US" sz="2000" dirty="0"/>
                    </a:p>
                  </a:txBody>
                  <a:tcPr marL="91429" marR="91429" marT="45718" marB="45718" anchor="ctr"/>
                </a:tc>
                <a:tc>
                  <a:txBody>
                    <a:bodyPr/>
                    <a:lstStyle/>
                    <a:p>
                      <a:pPr algn="ctr"/>
                      <a:r>
                        <a:rPr lang="en-US" altLang="zh-CN" sz="2000" dirty="0" smtClean="0"/>
                        <a:t>20</a:t>
                      </a:r>
                      <a:endParaRPr lang="zh-CN" altLang="en-US" sz="2000" dirty="0"/>
                    </a:p>
                  </a:txBody>
                  <a:tcPr marL="91429" marR="91429" marT="45718" marB="45718" anchor="ctr"/>
                </a:tc>
                <a:tc>
                  <a:txBody>
                    <a:bodyPr/>
                    <a:lstStyle/>
                    <a:p>
                      <a:pPr algn="ctr"/>
                      <a:r>
                        <a:rPr lang="en-US" sz="2000" dirty="0" smtClean="0"/>
                        <a:t>B</a:t>
                      </a:r>
                      <a:endParaRPr lang="en-US" sz="2000" dirty="0"/>
                    </a:p>
                  </a:txBody>
                  <a:tcPr marL="91429" marR="91429" marT="45718" marB="45718" anchor="ctr"/>
                </a:tc>
              </a:tr>
            </a:tbl>
          </a:graphicData>
        </a:graphic>
      </p:graphicFrame>
      <p:sp>
        <p:nvSpPr>
          <p:cNvPr id="2" name="矩形 1"/>
          <p:cNvSpPr/>
          <p:nvPr/>
        </p:nvSpPr>
        <p:spPr>
          <a:xfrm>
            <a:off x="2698750" y="87313"/>
            <a:ext cx="3960813" cy="521970"/>
          </a:xfrm>
          <a:prstGeom prst="rect">
            <a:avLst/>
          </a:prstGeom>
        </p:spPr>
        <p:txBody>
          <a:bodyPr>
            <a:spAutoFit/>
          </a:bodyPr>
          <a:lstStyle/>
          <a:p>
            <a:pPr>
              <a:defRPr/>
            </a:pPr>
            <a:r>
              <a:rPr lang="zh-CN" altLang="en-US" sz="2800">
                <a:solidFill>
                  <a:srgbClr val="FFFF00"/>
                </a:solidFill>
                <a:sym typeface="+mn-ea"/>
              </a:rPr>
              <a:t>参考答案</a:t>
            </a:r>
            <a:endParaRPr lang="zh-CN" altLang="en-US" sz="2800" dirty="0">
              <a:solidFill>
                <a:srgbClr val="FFFF00"/>
              </a:solidFill>
              <a:latin typeface="+mj-ea"/>
              <a:ea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25475"/>
            <a:chOff x="2555776" y="44624"/>
            <a:chExt cx="6048672" cy="62491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7217" y="87448"/>
              <a:ext cx="3961007" cy="521499"/>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一</a:t>
              </a:r>
              <a:r>
                <a:rPr lang="zh-CN" altLang="zh-CN" sz="2800" dirty="0">
                  <a:solidFill>
                    <a:srgbClr val="FFFF00"/>
                  </a:solidFill>
                  <a:latin typeface="黑体" panose="02010609060101010101" charset="-122"/>
                  <a:ea typeface="黑体" panose="02010609060101010101" charset="-122"/>
                  <a:sym typeface="+mn-ea"/>
                </a:rPr>
                <a:t>．数字媒体概念</a:t>
              </a:r>
              <a:endParaRPr lang="zh-CN" altLang="zh-CN" sz="2800" dirty="0">
                <a:solidFill>
                  <a:srgbClr val="FFFF00"/>
                </a:solidFill>
                <a:latin typeface="黑体" panose="02010609060101010101" charset="-122"/>
                <a:ea typeface="黑体" panose="02010609060101010101" charset="-122"/>
                <a:sym typeface="+mn-ea"/>
              </a:endParaRPr>
            </a:p>
          </p:txBody>
        </p:sp>
      </p:grpSp>
      <p:sp>
        <p:nvSpPr>
          <p:cNvPr id="5" name="文本框 4"/>
          <p:cNvSpPr txBox="1"/>
          <p:nvPr/>
        </p:nvSpPr>
        <p:spPr>
          <a:xfrm>
            <a:off x="277495" y="882015"/>
            <a:ext cx="8733155" cy="5939155"/>
          </a:xfrm>
          <a:prstGeom prst="rect">
            <a:avLst/>
          </a:prstGeom>
          <a:noFill/>
        </p:spPr>
        <p:txBody>
          <a:bodyPr wrap="square" rtlCol="0" anchor="t">
            <a:spAutoFit/>
          </a:bodyPr>
          <a:p>
            <a:r>
              <a:rPr lang="en-US" altLang="zh-CN" sz="2000" b="0">
                <a:latin typeface="宋体" panose="02010600030101010101" pitchFamily="2" charset="-122"/>
              </a:rPr>
              <a:t>   </a:t>
            </a:r>
            <a:r>
              <a:rPr lang="zh-CN" altLang="en-US" sz="2000" b="0">
                <a:latin typeface="宋体" panose="02010600030101010101" pitchFamily="2" charset="-122"/>
              </a:rPr>
              <a:t>有损压缩是利用了人类对图像或声波中的某些频率成分不敏感的特性，允许压缩过程中损失一定的信息。虽然不能完全恢复原始数据，但是所损失的部分对理解原始图像的影响较小，却换来了大得多的压缩比。无损压缩是利用数据的统计冗余进行压缩，可完全恢复原始数据而不引起任何失真，但压缩率有限。</a:t>
            </a:r>
            <a:endParaRPr lang="zh-CN" altLang="en-US" sz="2000" b="0">
              <a:latin typeface="宋体" panose="02010600030101010101" pitchFamily="2" charset="-122"/>
            </a:endParaRPr>
          </a:p>
          <a:p>
            <a:r>
              <a:rPr lang="zh-CN" altLang="en-US" sz="2000">
                <a:latin typeface="宋体" panose="02010600030101010101" pitchFamily="2" charset="-122"/>
              </a:rPr>
              <a:t>4．数字媒体技术的特征</a:t>
            </a:r>
            <a:endParaRPr lang="zh-CN" altLang="en-US" sz="2000" b="0">
              <a:latin typeface="宋体" panose="02010600030101010101" pitchFamily="2" charset="-122"/>
            </a:endParaRPr>
          </a:p>
          <a:p>
            <a:r>
              <a:rPr lang="zh-CN" altLang="en-US" sz="2000">
                <a:latin typeface="宋体" panose="02010600030101010101" pitchFamily="2" charset="-122"/>
              </a:rPr>
              <a:t>（1）数字化</a:t>
            </a:r>
            <a:r>
              <a:rPr lang="zh-CN" altLang="en-US" sz="2000" b="0">
                <a:latin typeface="宋体" panose="02010600030101010101" pitchFamily="2" charset="-122"/>
              </a:rPr>
              <a:t>。数字媒体以二进制数的形式进行存储、处理和传输，易于进行加密、压缩等数值运算，提高信息的安全性、处理速度和传播效率，且抗干扰能力强，在信号的存储和传播中能够达到更高的保真度。</a:t>
            </a:r>
            <a:endParaRPr lang="zh-CN" altLang="en-US" sz="2000" b="0">
              <a:latin typeface="宋体" panose="02010600030101010101" pitchFamily="2" charset="-122"/>
            </a:endParaRPr>
          </a:p>
          <a:p>
            <a:r>
              <a:rPr lang="zh-CN" altLang="en-US" sz="2000">
                <a:latin typeface="宋体" panose="02010600030101010101" pitchFamily="2" charset="-122"/>
              </a:rPr>
              <a:t>（2）集成性</a:t>
            </a:r>
            <a:r>
              <a:rPr lang="zh-CN" altLang="en-US" sz="2000" b="0">
                <a:latin typeface="宋体" panose="02010600030101010101" pitchFamily="2" charset="-122"/>
              </a:rPr>
              <a:t>。数字媒体技术能将文字、图像、动画、音频、视频等多种媒体素材有机结合，</a:t>
            </a:r>
            <a:endParaRPr lang="zh-CN" altLang="en-US" sz="2000" b="0">
              <a:latin typeface="宋体" panose="02010600030101010101" pitchFamily="2" charset="-122"/>
            </a:endParaRPr>
          </a:p>
          <a:p>
            <a:r>
              <a:rPr lang="zh-CN" altLang="en-US" sz="2000" b="0">
                <a:latin typeface="宋体" panose="02010600030101010101" pitchFamily="2" charset="-122"/>
              </a:rPr>
              <a:t>使各种媒体信息能够在播放时同步地作用于我们的听觉、视觉等感官，从而取得最佳的效果。 </a:t>
            </a:r>
            <a:endParaRPr lang="zh-CN" altLang="en-US" sz="2000" b="0">
              <a:latin typeface="宋体" panose="02010600030101010101" pitchFamily="2" charset="-122"/>
            </a:endParaRPr>
          </a:p>
          <a:p>
            <a:r>
              <a:rPr lang="zh-CN" altLang="en-US" sz="2000">
                <a:latin typeface="宋体" panose="02010600030101010101" pitchFamily="2" charset="-122"/>
              </a:rPr>
              <a:t>（3）交互性</a:t>
            </a:r>
            <a:r>
              <a:rPr lang="zh-CN" altLang="en-US" sz="2000" b="0">
                <a:latin typeface="宋体" panose="02010600030101010101" pitchFamily="2" charset="-122"/>
              </a:rPr>
              <a:t>。数字媒体技术在应用过程中，可以实现人机之间的互动。在数字媒体系统中，受众群体不再是传统的单向接受信息，也可以成为信息的参与者、传播者和生产者。数字媒体的发展将以传播者为中心转向以受众为中心,数字媒体将成为集公共传播、信息、服务、文化娱乐、交流互动于一体的多媒体信息终端。例如，在数字媒体课件中根据用户答题情况给予正确或错误的回复，突出显示了数字媒体技术的交互性。</a:t>
            </a:r>
            <a:endParaRPr lang="zh-CN" altLang="en-US" sz="2000" b="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25475"/>
            <a:chOff x="2555776" y="44624"/>
            <a:chExt cx="6048672" cy="62491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7217" y="87448"/>
              <a:ext cx="3961007" cy="521499"/>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一</a:t>
              </a:r>
              <a:r>
                <a:rPr lang="zh-CN" altLang="zh-CN" sz="2800" dirty="0">
                  <a:solidFill>
                    <a:srgbClr val="FFFF00"/>
                  </a:solidFill>
                  <a:latin typeface="黑体" panose="02010609060101010101" charset="-122"/>
                  <a:ea typeface="黑体" panose="02010609060101010101" charset="-122"/>
                  <a:sym typeface="+mn-ea"/>
                </a:rPr>
                <a:t>．数字媒体概念</a:t>
              </a:r>
              <a:endParaRPr lang="zh-CN" altLang="zh-CN" sz="2800" dirty="0">
                <a:solidFill>
                  <a:srgbClr val="FFFF00"/>
                </a:solidFill>
                <a:latin typeface="黑体" panose="02010609060101010101" charset="-122"/>
                <a:ea typeface="黑体" panose="02010609060101010101" charset="-122"/>
                <a:sym typeface="+mn-ea"/>
              </a:endParaRPr>
            </a:p>
          </p:txBody>
        </p:sp>
      </p:grpSp>
      <p:sp>
        <p:nvSpPr>
          <p:cNvPr id="103" name="文本框 102"/>
          <p:cNvSpPr txBox="1"/>
          <p:nvPr/>
        </p:nvSpPr>
        <p:spPr>
          <a:xfrm>
            <a:off x="64135" y="1007110"/>
            <a:ext cx="9015095" cy="4399915"/>
          </a:xfrm>
          <a:prstGeom prst="rect">
            <a:avLst/>
          </a:prstGeom>
          <a:noFill/>
          <a:ln w="9525">
            <a:noFill/>
          </a:ln>
        </p:spPr>
        <p:txBody>
          <a:bodyPr wrap="square">
            <a:spAutoFit/>
          </a:bodyPr>
          <a:p>
            <a:pPr marL="0" indent="0"/>
            <a:r>
              <a:rPr lang="zh-CN" sz="2000">
                <a:latin typeface="宋体" panose="02010600030101010101" pitchFamily="2" charset="-122"/>
                <a:cs typeface="宋体" panose="02010600030101010101" pitchFamily="2" charset="-122"/>
              </a:rPr>
              <a:t>（4）个性化</a:t>
            </a:r>
            <a:r>
              <a:rPr lang="zh-CN" sz="2000" b="0">
                <a:latin typeface="宋体" panose="02010600030101010101" pitchFamily="2" charset="-122"/>
                <a:cs typeface="宋体" panose="02010600030101010101" pitchFamily="2" charset="-122"/>
              </a:rPr>
              <a:t>。数字媒体技术实现了信息传播与收阅的个性化。在网络环境下，基于信息用户的信息使用习惯、偏好和特点向用户提供满足其各种个性化需求的服务。这种新媒体提供的个性化信息服务，令信息的传播者针对不同的受众提供个性化服务。</a:t>
            </a:r>
            <a:endParaRPr lang="zh-CN" sz="2000" b="0">
              <a:latin typeface="宋体" panose="02010600030101010101" pitchFamily="2" charset="-122"/>
              <a:cs typeface="宋体" panose="02010600030101010101" pitchFamily="2" charset="-122"/>
            </a:endParaRPr>
          </a:p>
          <a:p>
            <a:pPr marL="0" indent="0"/>
            <a:r>
              <a:rPr lang="zh-CN" sz="2000">
                <a:latin typeface="宋体" panose="02010600030101010101" pitchFamily="2" charset="-122"/>
                <a:cs typeface="宋体" panose="02010600030101010101" pitchFamily="2" charset="-122"/>
              </a:rPr>
              <a:t>（6）艺术性</a:t>
            </a:r>
            <a:r>
              <a:rPr lang="zh-CN" sz="2000" b="0">
                <a:latin typeface="宋体" panose="02010600030101010101" pitchFamily="2" charset="-122"/>
                <a:cs typeface="宋体" panose="02010600030101010101" pitchFamily="2" charset="-122"/>
              </a:rPr>
              <a:t>。数字媒体技术将不同的艺术元素进行融合，以数字化为工具，将技术与艺术完美结合，使媒体呈现方式更加灵活、多样化、艺术化，如各种的创意设计。</a:t>
            </a:r>
            <a:endParaRPr lang="zh-CN" sz="2000" b="0">
              <a:latin typeface="宋体" panose="02010600030101010101" pitchFamily="2" charset="-122"/>
              <a:cs typeface="宋体" panose="02010600030101010101" pitchFamily="2" charset="-122"/>
            </a:endParaRPr>
          </a:p>
          <a:p>
            <a:pPr marL="0" indent="0"/>
            <a:r>
              <a:rPr lang="zh-CN" sz="2000">
                <a:latin typeface="宋体" panose="02010600030101010101" pitchFamily="2" charset="-122"/>
                <a:cs typeface="宋体" panose="02010600030101010101" pitchFamily="2" charset="-122"/>
              </a:rPr>
              <a:t>（</a:t>
            </a:r>
            <a:r>
              <a:rPr lang="en-US" altLang="zh-CN" sz="2000">
                <a:latin typeface="宋体" panose="02010600030101010101" pitchFamily="2" charset="-122"/>
                <a:cs typeface="宋体" panose="02010600030101010101" pitchFamily="2" charset="-122"/>
              </a:rPr>
              <a:t>7</a:t>
            </a:r>
            <a:r>
              <a:rPr lang="zh-CN" altLang="en-US" sz="2000">
                <a:latin typeface="宋体" panose="02010600030101010101" pitchFamily="2" charset="-122"/>
                <a:cs typeface="宋体" panose="02010600030101010101" pitchFamily="2" charset="-122"/>
              </a:rPr>
              <a:t>）多样性</a:t>
            </a:r>
            <a:r>
              <a:rPr lang="zh-CN" altLang="en-US" sz="2000" b="0">
                <a:latin typeface="宋体" panose="02010600030101010101" pitchFamily="2" charset="-122"/>
                <a:cs typeface="宋体" panose="02010600030101010101" pitchFamily="2" charset="-122"/>
              </a:rPr>
              <a:t>。</a:t>
            </a:r>
            <a:endParaRPr lang="zh-CN" altLang="en-US" sz="2000" b="0">
              <a:latin typeface="宋体" panose="02010600030101010101" pitchFamily="2" charset="-122"/>
              <a:cs typeface="宋体" panose="02010600030101010101" pitchFamily="2" charset="-122"/>
            </a:endParaRPr>
          </a:p>
          <a:p>
            <a:pPr marL="0" indent="0"/>
            <a:r>
              <a:rPr lang="zh-CN" altLang="en-US" sz="2000" b="0">
                <a:latin typeface="宋体" panose="02010600030101010101" pitchFamily="2" charset="-122"/>
                <a:cs typeface="宋体" panose="02010600030101010101" pitchFamily="2" charset="-122"/>
              </a:rPr>
              <a:t>  </a:t>
            </a:r>
            <a:r>
              <a:rPr lang="zh-CN" altLang="zh-CN" sz="2000" b="0">
                <a:latin typeface="宋体" panose="02010600030101010101" pitchFamily="2" charset="-122"/>
                <a:sym typeface="+mn-ea"/>
              </a:rPr>
              <a:t>数字</a:t>
            </a:r>
            <a:r>
              <a:rPr lang="zh-CN" altLang="zh-CN" sz="2000" b="0">
                <a:latin typeface="宋体" panose="02010600030101010101" pitchFamily="2" charset="-122"/>
                <a:sym typeface="+mn-ea"/>
              </a:rPr>
              <a:t>媒体信息是多样化的，包括文字、声音、图像、动画等。多媒体技术使计算机不再局限于处理</a:t>
            </a:r>
            <a:r>
              <a:rPr lang="zh-CN" altLang="zh-CN" sz="2000" b="0" smtClean="0">
                <a:latin typeface="宋体" panose="02010600030101010101" pitchFamily="2" charset="-122"/>
                <a:sym typeface="+mn-ea"/>
              </a:rPr>
              <a:t>数值</a:t>
            </a:r>
            <a:r>
              <a:rPr lang="zh-CN" altLang="en-US" sz="2000" b="0">
                <a:latin typeface="宋体" panose="02010600030101010101" pitchFamily="2" charset="-122"/>
                <a:sym typeface="+mn-ea"/>
              </a:rPr>
              <a:t>和</a:t>
            </a:r>
            <a:r>
              <a:rPr lang="zh-CN" altLang="zh-CN" sz="2000" b="0" smtClean="0">
                <a:latin typeface="宋体" panose="02010600030101010101" pitchFamily="2" charset="-122"/>
                <a:sym typeface="+mn-ea"/>
              </a:rPr>
              <a:t>文本</a:t>
            </a:r>
            <a:r>
              <a:rPr lang="zh-CN" altLang="zh-CN" sz="2000" b="0">
                <a:latin typeface="宋体" panose="02010600030101010101" pitchFamily="2" charset="-122"/>
                <a:sym typeface="+mn-ea"/>
              </a:rPr>
              <a:t>等，使人们能得心应手地处理更多种信息。</a:t>
            </a:r>
            <a:endParaRPr lang="zh-CN" sz="2000" b="0">
              <a:latin typeface="宋体" panose="02010600030101010101" pitchFamily="2" charset="-122"/>
              <a:cs typeface="宋体" panose="02010600030101010101" pitchFamily="2" charset="-122"/>
            </a:endParaRPr>
          </a:p>
          <a:p>
            <a:pPr marL="0" indent="0"/>
            <a:r>
              <a:rPr lang="zh-CN" altLang="en-US" sz="2000">
                <a:latin typeface="宋体" panose="02010600030101010101" pitchFamily="2" charset="-122"/>
                <a:cs typeface="宋体" panose="02010600030101010101" pitchFamily="2" charset="-122"/>
              </a:rPr>
              <a:t>（</a:t>
            </a:r>
            <a:r>
              <a:rPr lang="en-US" altLang="zh-CN" sz="2000">
                <a:latin typeface="宋体" panose="02010600030101010101" pitchFamily="2" charset="-122"/>
                <a:cs typeface="宋体" panose="02010600030101010101" pitchFamily="2" charset="-122"/>
              </a:rPr>
              <a:t>8</a:t>
            </a:r>
            <a:r>
              <a:rPr lang="zh-CN" altLang="en-US" sz="2000">
                <a:latin typeface="宋体" panose="02010600030101010101" pitchFamily="2" charset="-122"/>
                <a:cs typeface="宋体" panose="02010600030101010101" pitchFamily="2" charset="-122"/>
              </a:rPr>
              <a:t>）</a:t>
            </a:r>
            <a:r>
              <a:rPr lang="zh-CN" altLang="zh-CN" sz="2000">
                <a:latin typeface="宋体" panose="02010600030101010101" pitchFamily="2" charset="-122"/>
                <a:sym typeface="+mn-ea"/>
              </a:rPr>
              <a:t>实时性</a:t>
            </a:r>
            <a:r>
              <a:rPr lang="zh-CN" altLang="zh-CN" sz="2000" b="0">
                <a:latin typeface="宋体" panose="02010600030101010101" pitchFamily="2" charset="-122"/>
                <a:sym typeface="+mn-ea"/>
              </a:rPr>
              <a:t>。</a:t>
            </a:r>
            <a:endParaRPr lang="zh-CN" altLang="en-US" sz="2000" b="0">
              <a:latin typeface="宋体" panose="02010600030101010101" pitchFamily="2" charset="-122"/>
              <a:cs typeface="宋体" panose="02010600030101010101" pitchFamily="2" charset="-122"/>
            </a:endParaRPr>
          </a:p>
          <a:p>
            <a:pPr marL="0" indent="0"/>
            <a:r>
              <a:rPr lang="zh-CN" altLang="zh-CN" sz="2000" b="0">
                <a:latin typeface="宋体" panose="02010600030101010101" pitchFamily="2" charset="-122"/>
                <a:sym typeface="+mn-ea"/>
              </a:rPr>
              <a:t>   在对多种媒体信息进行综合处理和集成时，声音和动态图像（视频）密切相关，随时间实时变化，这就决定了多媒体技术必须要支持实时处理，声音和图像要播放流畅，不应出现停顿或不同步现象。</a:t>
            </a:r>
            <a:endParaRPr lang="zh-CN" altLang="en-US"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9" name="组合 4"/>
          <p:cNvGrpSpPr/>
          <p:nvPr/>
        </p:nvGrpSpPr>
        <p:grpSpPr bwMode="auto">
          <a:xfrm>
            <a:off x="2627313" y="44450"/>
            <a:ext cx="6048375" cy="625475"/>
            <a:chOff x="2555776" y="44624"/>
            <a:chExt cx="6048672" cy="624911"/>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7217" y="87448"/>
              <a:ext cx="3961007" cy="521499"/>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二</a:t>
              </a:r>
              <a:r>
                <a:rPr lang="zh-CN" altLang="zh-CN" sz="2800" dirty="0">
                  <a:solidFill>
                    <a:srgbClr val="FFFF00"/>
                  </a:solidFill>
                  <a:latin typeface="黑体" panose="02010609060101010101" charset="-122"/>
                  <a:ea typeface="黑体" panose="02010609060101010101" charset="-122"/>
                  <a:sym typeface="+mn-ea"/>
                </a:rPr>
                <a:t>．数字媒体文件</a:t>
              </a:r>
              <a:endParaRPr lang="zh-CN" altLang="zh-CN" sz="2800" dirty="0">
                <a:solidFill>
                  <a:srgbClr val="FFFF00"/>
                </a:solidFill>
                <a:latin typeface="黑体" panose="02010609060101010101" charset="-122"/>
                <a:ea typeface="黑体" panose="02010609060101010101" charset="-122"/>
                <a:sym typeface="+mn-ea"/>
              </a:endParaRPr>
            </a:p>
          </p:txBody>
        </p:sp>
      </p:grpSp>
      <p:sp>
        <p:nvSpPr>
          <p:cNvPr id="103" name="文本框 102"/>
          <p:cNvSpPr txBox="1"/>
          <p:nvPr/>
        </p:nvSpPr>
        <p:spPr>
          <a:xfrm>
            <a:off x="179705" y="960120"/>
            <a:ext cx="8785225" cy="706755"/>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数字媒体文件类型包括文本、图像、动画、音频、视频等。</a:t>
            </a:r>
            <a:r>
              <a:rPr lang="en-US" sz="2000">
                <a:latin typeface="宋体" panose="02010600030101010101" pitchFamily="2" charset="-122"/>
                <a:ea typeface="宋体" panose="02010600030101010101" pitchFamily="2" charset="-122"/>
              </a:rPr>
              <a:t>  1</a:t>
            </a:r>
            <a:r>
              <a:rPr lang="zh-CN" sz="2000" b="0">
                <a:ea typeface="宋体" panose="02010600030101010101" pitchFamily="2" charset="-122"/>
              </a:rPr>
              <a:t>．</a:t>
            </a:r>
            <a:r>
              <a:rPr lang="zh-CN" sz="2000">
                <a:ea typeface="宋体" panose="02010600030101010101" pitchFamily="2" charset="-122"/>
              </a:rPr>
              <a:t>文本类型</a:t>
            </a:r>
            <a:endParaRPr lang="zh-CN" altLang="en-US" sz="2000"/>
          </a:p>
        </p:txBody>
      </p:sp>
      <p:sp>
        <p:nvSpPr>
          <p:cNvPr id="2" name="文本框 1"/>
          <p:cNvSpPr txBox="1"/>
          <p:nvPr/>
        </p:nvSpPr>
        <p:spPr>
          <a:xfrm>
            <a:off x="1900555" y="1594485"/>
            <a:ext cx="4457065" cy="337185"/>
          </a:xfrm>
          <a:prstGeom prst="rect">
            <a:avLst/>
          </a:prstGeom>
          <a:noFill/>
          <a:ln w="9525">
            <a:noFill/>
          </a:ln>
        </p:spPr>
        <p:txBody>
          <a:bodyPr wrap="square">
            <a:spAutoFit/>
          </a:bodyPr>
          <a:p>
            <a:pPr marL="0" indent="0"/>
            <a:r>
              <a:rPr lang="zh-CN" sz="1600" b="0">
                <a:latin typeface="宋体" panose="02010600030101010101" pitchFamily="2" charset="-122"/>
                <a:cs typeface="宋体" panose="02010600030101010101" pitchFamily="2" charset="-122"/>
              </a:rPr>
              <a:t>表7-1-1 常见的文本文件格式、特点和主要用途</a:t>
            </a:r>
            <a:endParaRPr lang="zh-CN" altLang="en-US" sz="1600" b="0">
              <a:latin typeface="宋体" panose="02010600030101010101" pitchFamily="2" charset="-122"/>
              <a:cs typeface="宋体" panose="02010600030101010101" pitchFamily="2" charset="-122"/>
            </a:endParaRPr>
          </a:p>
        </p:txBody>
      </p:sp>
      <p:graphicFrame>
        <p:nvGraphicFramePr>
          <p:cNvPr id="3" name="表格 2"/>
          <p:cNvGraphicFramePr/>
          <p:nvPr/>
        </p:nvGraphicFramePr>
        <p:xfrm>
          <a:off x="526415" y="2018030"/>
          <a:ext cx="8305800" cy="1924685"/>
        </p:xfrm>
        <a:graphic>
          <a:graphicData uri="http://schemas.openxmlformats.org/drawingml/2006/table">
            <a:tbl>
              <a:tblPr firstRow="1" bandRow="1">
                <a:tableStyleId>{5940675A-B579-460E-94D1-54222C63F5DA}</a:tableStyleId>
              </a:tblPr>
              <a:tblGrid>
                <a:gridCol w="1449705"/>
                <a:gridCol w="4243070"/>
                <a:gridCol w="2613025"/>
              </a:tblGrid>
              <a:tr h="391160">
                <a:tc>
                  <a:txBody>
                    <a:bodyPr/>
                    <a:p>
                      <a:pPr indent="0" algn="ctr">
                        <a:buNone/>
                      </a:pPr>
                      <a:r>
                        <a:rPr lang="zh-CN" sz="2000" b="0">
                          <a:latin typeface="宋体" panose="02010600030101010101" pitchFamily="2" charset="-122"/>
                          <a:ea typeface="宋体" panose="02010600030101010101" pitchFamily="2" charset="-122"/>
                        </a:rPr>
                        <a:t>格式</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zh-CN" sz="2000" b="0">
                          <a:latin typeface="宋体" panose="02010600030101010101" pitchFamily="2" charset="-122"/>
                          <a:ea typeface="宋体" panose="02010600030101010101" pitchFamily="2" charset="-122"/>
                        </a:rPr>
                        <a:t>特点</a:t>
                      </a:r>
                      <a:endParaRPr lang="zh-CN" sz="2000" b="0">
                        <a:latin typeface="宋体" panose="02010600030101010101" pitchFamily="2" charset="-122"/>
                        <a:ea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zh-CN" sz="2000" b="0">
                          <a:latin typeface="宋体" panose="02010600030101010101" pitchFamily="2" charset="-122"/>
                          <a:ea typeface="宋体" panose="02010600030101010101" pitchFamily="2" charset="-122"/>
                        </a:rPr>
                        <a:t>主要用途</a:t>
                      </a:r>
                      <a:endParaRPr lang="zh-CN" sz="2000" b="0">
                        <a:latin typeface="宋体" panose="02010600030101010101" pitchFamily="2" charset="-122"/>
                        <a:ea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596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txt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None/>
                      </a:pPr>
                      <a:r>
                        <a:rPr lang="zh-CN" sz="2000" b="0">
                          <a:latin typeface="宋体" panose="02010600030101010101" pitchFamily="2" charset="-122"/>
                          <a:ea typeface="宋体" panose="02010600030101010101" pitchFamily="2" charset="-122"/>
                        </a:rPr>
                        <a:t>纯文本格式，只包含键盘输入的字符，不包含各种控制符号及特殊字符</a:t>
                      </a:r>
                      <a:endParaRPr lang="zh-CN" sz="2000" b="0">
                        <a:latin typeface="宋体" panose="02010600030101010101" pitchFamily="2" charset="-122"/>
                        <a:ea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None/>
                      </a:pPr>
                      <a:r>
                        <a:rPr lang="zh-CN" sz="2000" b="0">
                          <a:latin typeface="宋体" panose="02010600030101010101" pitchFamily="2" charset="-122"/>
                          <a:ea typeface="宋体" panose="02010600030101010101" pitchFamily="2" charset="-122"/>
                        </a:rPr>
                        <a:t>适合编写程序源代码，或保存纯文字内容</a:t>
                      </a:r>
                      <a:endParaRPr lang="zh-CN" sz="2000" b="0">
                        <a:latin typeface="宋体" panose="02010600030101010101" pitchFamily="2" charset="-122"/>
                        <a:ea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164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doc/docx</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None/>
                      </a:pPr>
                      <a:r>
                        <a:rPr lang="zh-CN" sz="2000" b="0">
                          <a:latin typeface="宋体" panose="02010600030101010101" pitchFamily="2" charset="-122"/>
                          <a:ea typeface="宋体" panose="02010600030101010101" pitchFamily="2" charset="-122"/>
                          <a:cs typeface="宋体" panose="02010600030101010101" pitchFamily="2" charset="-122"/>
                        </a:rPr>
                        <a:t>Microsoft Word文档采用的格式</a:t>
                      </a:r>
                      <a:endParaRPr lang="zh-CN"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None/>
                      </a:pPr>
                      <a:r>
                        <a:rPr lang="zh-CN" sz="2000" b="0">
                          <a:latin typeface="宋体" panose="02010600030101010101" pitchFamily="2" charset="-122"/>
                          <a:ea typeface="宋体" panose="02010600030101010101" pitchFamily="2" charset="-122"/>
                        </a:rPr>
                        <a:t>图文并茂的电子报刊</a:t>
                      </a:r>
                      <a:endParaRPr lang="zh-CN" sz="2000" b="0">
                        <a:latin typeface="宋体" panose="02010600030101010101" pitchFamily="2" charset="-122"/>
                        <a:ea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592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wps</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None/>
                      </a:pPr>
                      <a:r>
                        <a:rPr lang="zh-CN" sz="2000" b="0">
                          <a:latin typeface="宋体" panose="02010600030101010101" pitchFamily="2" charset="-122"/>
                          <a:ea typeface="宋体" panose="02010600030101010101" pitchFamily="2" charset="-122"/>
                          <a:cs typeface="宋体" panose="02010600030101010101" pitchFamily="2" charset="-122"/>
                        </a:rPr>
                        <a:t>wps文字文档使用的格式 </a:t>
                      </a:r>
                      <a:endParaRPr lang="zh-CN"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None/>
                      </a:pPr>
                      <a:r>
                        <a:rPr lang="zh-CN" sz="2000" b="0">
                          <a:latin typeface="宋体" panose="02010600030101010101" pitchFamily="2" charset="-122"/>
                          <a:ea typeface="宋体" panose="02010600030101010101" pitchFamily="2" charset="-122"/>
                        </a:rPr>
                        <a:t>图文并茂的电子报刊</a:t>
                      </a:r>
                      <a:endParaRPr lang="zh-CN" sz="2000" b="0">
                        <a:latin typeface="宋体" panose="02010600030101010101" pitchFamily="2" charset="-122"/>
                        <a:ea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79705" y="4043680"/>
            <a:ext cx="4824730" cy="398780"/>
          </a:xfrm>
          <a:prstGeom prst="rect">
            <a:avLst/>
          </a:prstGeom>
          <a:noFill/>
          <a:ln w="9525">
            <a:noFill/>
          </a:ln>
        </p:spPr>
        <p:txBody>
          <a:bodyPr wrap="square">
            <a:spAutoFit/>
          </a:bodyPr>
          <a:p>
            <a:pPr marL="0" indent="267970"/>
            <a:r>
              <a:rPr lang="en-US" sz="2000">
                <a:latin typeface="宋体" panose="02010600030101010101" pitchFamily="2" charset="-122"/>
                <a:ea typeface="宋体" panose="02010600030101010101" pitchFamily="2" charset="-122"/>
              </a:rPr>
              <a:t>2</a:t>
            </a:r>
            <a:r>
              <a:rPr lang="zh-CN" sz="2000" b="0">
                <a:ea typeface="宋体" panose="02010600030101010101" pitchFamily="2" charset="-122"/>
              </a:rPr>
              <a:t>．</a:t>
            </a:r>
            <a:r>
              <a:rPr lang="zh-CN" sz="2000">
                <a:ea typeface="宋体" panose="02010600030101010101" pitchFamily="2" charset="-122"/>
              </a:rPr>
              <a:t>图像类型</a:t>
            </a:r>
            <a:r>
              <a:rPr lang="en-US" sz="2000">
                <a:latin typeface="宋体" panose="02010600030101010101" pitchFamily="2" charset="-122"/>
                <a:ea typeface="宋体" panose="02010600030101010101" pitchFamily="2" charset="-122"/>
              </a:rPr>
              <a:t> </a:t>
            </a:r>
            <a:endParaRPr lang="zh-CN" altLang="en-US" sz="2000"/>
          </a:p>
        </p:txBody>
      </p:sp>
      <p:sp>
        <p:nvSpPr>
          <p:cNvPr id="6" name="文本框 5"/>
          <p:cNvSpPr txBox="1"/>
          <p:nvPr/>
        </p:nvSpPr>
        <p:spPr>
          <a:xfrm>
            <a:off x="1470660" y="4657725"/>
            <a:ext cx="5080000" cy="337185"/>
          </a:xfrm>
          <a:prstGeom prst="rect">
            <a:avLst/>
          </a:prstGeom>
          <a:noFill/>
          <a:ln w="9525">
            <a:noFill/>
          </a:ln>
        </p:spPr>
        <p:txBody>
          <a:bodyPr>
            <a:spAutoFit/>
          </a:bodyPr>
          <a:p>
            <a:pPr marL="0" indent="0"/>
            <a:r>
              <a:rPr lang="zh-CN" sz="1600" b="0">
                <a:latin typeface="宋体" panose="02010600030101010101" pitchFamily="2" charset="-122"/>
                <a:cs typeface="宋体" panose="02010600030101010101" pitchFamily="2" charset="-122"/>
              </a:rPr>
              <a:t>表7-1-2 常见的图像文件格式、特点和主要用途</a:t>
            </a:r>
            <a:endParaRPr lang="zh-CN" altLang="en-US" sz="16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表格 1"/>
          <p:cNvGraphicFramePr/>
          <p:nvPr/>
        </p:nvGraphicFramePr>
        <p:xfrm>
          <a:off x="192405" y="669290"/>
          <a:ext cx="8708390" cy="5814695"/>
        </p:xfrm>
        <a:graphic>
          <a:graphicData uri="http://schemas.openxmlformats.org/drawingml/2006/table">
            <a:tbl>
              <a:tblPr firstRow="1" bandRow="1">
                <a:tableStyleId>{5940675A-B579-460E-94D1-54222C63F5DA}</a:tableStyleId>
              </a:tblPr>
              <a:tblGrid>
                <a:gridCol w="691515"/>
                <a:gridCol w="6185535"/>
                <a:gridCol w="1831340"/>
              </a:tblGrid>
              <a:tr h="3048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格式</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特点</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主要用途</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1440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png</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支持高级别无损压缩，存储形式丰富，兼有GIF和JPG的色彩模式，显示速度很快，支持透明图像的制作，是一种便携式网络图片格式。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网页页面</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2138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bmp</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位图文件格式，Windows中的标准图像文件格式，图像质量高。该图像文件格式色彩丰富，能逼真地反映自然景物，采用非压缩存储，占用磁盘空间过大。</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适合保存原始图像素材</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19200">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jpg/jpeg</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静止图像压缩标准，是一种高效率的压缩格式。它用有损压缩方式去除冗余的图像和彩色数据，获取极高压缩率的同时能展现丰富生动的图像，即用最少的磁盘空间得到较好的图像质量。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适合连续色调的图像存储显示</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1920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gif</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图形交换文件格式，采用无损压缩，文件容量小，支持动态和透明效果。其缺点是颜色数太少，最多只能支持256种颜色，占用计算机存储空间小，常被用于网页制作。</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适合网络传输</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wmf/emf</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它是微软公司定义的一种Windows平台下的图元文件格式。体积极小，功能强大。</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Office软件中的剪贴画</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611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tiff</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光栅图像文件格式，是一种非常稳定的图像格式，格式复杂、存储信息多，支持各种压缩格式。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扫描图像</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矩形 2"/>
          <p:cNvSpPr/>
          <p:nvPr/>
        </p:nvSpPr>
        <p:spPr>
          <a:xfrm>
            <a:off x="2698750" y="87313"/>
            <a:ext cx="3960813" cy="521970"/>
          </a:xfrm>
          <a:prstGeom prst="rect">
            <a:avLst/>
          </a:prstGeom>
        </p:spPr>
        <p:txBody>
          <a:bodyPr>
            <a:spAutoFit/>
          </a:bodyPr>
          <a:p>
            <a:pPr>
              <a:defRPr/>
            </a:pPr>
            <a:r>
              <a:rPr lang="zh-CN" sz="2800" dirty="0">
                <a:solidFill>
                  <a:srgbClr val="FFFF00"/>
                </a:solidFill>
                <a:latin typeface="黑体" panose="02010609060101010101" charset="-122"/>
                <a:ea typeface="黑体" panose="02010609060101010101" charset="-122"/>
              </a:rPr>
              <a:t>二</a:t>
            </a:r>
            <a:r>
              <a:rPr lang="zh-CN" altLang="zh-CN" sz="2800" dirty="0">
                <a:solidFill>
                  <a:srgbClr val="FFFF00"/>
                </a:solidFill>
                <a:latin typeface="黑体" panose="02010609060101010101" charset="-122"/>
                <a:ea typeface="黑体" panose="02010609060101010101" charset="-122"/>
                <a:sym typeface="+mn-ea"/>
              </a:rPr>
              <a:t>．数字媒体文件</a:t>
            </a:r>
            <a:endParaRPr lang="zh-CN" altLang="zh-CN" sz="2800" dirty="0">
              <a:solidFill>
                <a:srgbClr val="FFFF0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文本框 102"/>
          <p:cNvSpPr txBox="1"/>
          <p:nvPr/>
        </p:nvSpPr>
        <p:spPr>
          <a:xfrm>
            <a:off x="264795" y="609600"/>
            <a:ext cx="8614410" cy="3692525"/>
          </a:xfrm>
          <a:prstGeom prst="rect">
            <a:avLst/>
          </a:prstGeom>
          <a:noFill/>
          <a:ln w="9525">
            <a:noFill/>
          </a:ln>
        </p:spPr>
        <p:txBody>
          <a:bodyPr wrap="square">
            <a:spAutoFit/>
          </a:bodyPr>
          <a:p>
            <a:pPr marL="0" indent="267970">
              <a:lnSpc>
                <a:spcPct val="130000"/>
              </a:lnSpc>
            </a:pPr>
            <a:r>
              <a:rPr lang="zh-CN" sz="2000">
                <a:latin typeface="宋体" panose="02010600030101010101" pitchFamily="2" charset="-122"/>
                <a:cs typeface="宋体" panose="02010600030101010101" pitchFamily="2" charset="-122"/>
              </a:rPr>
              <a:t>【补充说明】图像分类</a:t>
            </a:r>
            <a:r>
              <a:rPr lang="zh-CN" sz="2000" b="0">
                <a:latin typeface="宋体" panose="02010600030101010101" pitchFamily="2" charset="-122"/>
                <a:cs typeface="宋体" panose="02010600030101010101" pitchFamily="2" charset="-122"/>
              </a:rPr>
              <a:t>图像根据生成的原理可以分为两类即位图和矢量图：（1）位图   位图又称为点阵图，它是使用像素阵列表示的图像，用手机、数码相机拍摄的图像都是位图。其优点是表现力强，色彩丰富，能逼真地反映自然景物；其缺点是缩放和旋转容易失真、影响图像质量，放大后图像边缘出现马赛克，占用的存储空间大。常见的图片格式，如bmp、gif、jpeg/jpg、png等都属于位图。制作位图的制作有：画图程序、Photoshop等。如图</a:t>
            </a:r>
            <a:r>
              <a:rPr lang="en-US" sz="2000" b="0">
                <a:latin typeface="宋体" panose="02010600030101010101" pitchFamily="2" charset="-122"/>
                <a:cs typeface="宋体" panose="02010600030101010101" pitchFamily="2" charset="-122"/>
              </a:rPr>
              <a:t>7</a:t>
            </a:r>
            <a:r>
              <a:rPr lang="zh-CN" sz="2000" b="0">
                <a:latin typeface="宋体" panose="02010600030101010101" pitchFamily="2" charset="-122"/>
                <a:cs typeface="宋体" panose="02010600030101010101" pitchFamily="2" charset="-122"/>
              </a:rPr>
              <a:t>-1-1所示是位图放大4倍前后的对比效果图。</a:t>
            </a:r>
            <a:r>
              <a:rPr lang="en-US" sz="1050" b="0">
                <a:latin typeface="宋体" panose="02010600030101010101" pitchFamily="2" charset="-122"/>
                <a:ea typeface="宋体" panose="02010600030101010101" pitchFamily="2" charset="-122"/>
              </a:rPr>
              <a:t>    </a:t>
            </a:r>
            <a:endParaRPr lang="zh-CN" altLang="en-US"/>
          </a:p>
        </p:txBody>
      </p:sp>
      <p:grpSp>
        <p:nvGrpSpPr>
          <p:cNvPr id="1073742931" name="组合 32"/>
          <p:cNvGrpSpPr/>
          <p:nvPr/>
        </p:nvGrpSpPr>
        <p:grpSpPr>
          <a:xfrm>
            <a:off x="1804670" y="4242435"/>
            <a:ext cx="4704715" cy="1817370"/>
            <a:chOff x="0" y="0"/>
            <a:chExt cx="3786626" cy="1394285"/>
          </a:xfrm>
        </p:grpSpPr>
        <p:pic>
          <p:nvPicPr>
            <p:cNvPr id="1073742925" name="图片 18" descr="C:\Users\ADMINI~1\AppData\Local\Temp\1616294261(1).png"/>
            <p:cNvPicPr>
              <a:picLocks noChangeAspect="1"/>
            </p:cNvPicPr>
            <p:nvPr/>
          </p:nvPicPr>
          <p:blipFill>
            <a:blip r:embed="rId2"/>
            <a:stretch>
              <a:fillRect/>
            </a:stretch>
          </p:blipFill>
          <p:spPr>
            <a:xfrm>
              <a:off x="0" y="516103"/>
              <a:ext cx="673178" cy="633909"/>
            </a:xfrm>
            <a:prstGeom prst="rect">
              <a:avLst/>
            </a:prstGeom>
            <a:noFill/>
            <a:ln w="9525">
              <a:noFill/>
            </a:ln>
          </p:spPr>
        </p:pic>
        <p:pic>
          <p:nvPicPr>
            <p:cNvPr id="1073742926" name="图片 20" descr="C:\Users\ADMINI~1\AppData\Local\Temp\1616294686(1).png"/>
            <p:cNvPicPr>
              <a:picLocks noChangeAspect="1"/>
            </p:cNvPicPr>
            <p:nvPr/>
          </p:nvPicPr>
          <p:blipFill>
            <a:blip r:embed="rId3"/>
            <a:stretch>
              <a:fillRect/>
            </a:stretch>
          </p:blipFill>
          <p:spPr>
            <a:xfrm>
              <a:off x="2406611" y="0"/>
              <a:ext cx="1380015" cy="1335136"/>
            </a:xfrm>
            <a:prstGeom prst="rect">
              <a:avLst/>
            </a:prstGeom>
            <a:noFill/>
            <a:ln w="9525">
              <a:noFill/>
            </a:ln>
          </p:spPr>
        </p:pic>
        <p:grpSp>
          <p:nvGrpSpPr>
            <p:cNvPr id="1073742930" name="组合 26"/>
            <p:cNvGrpSpPr/>
            <p:nvPr/>
          </p:nvGrpSpPr>
          <p:grpSpPr>
            <a:xfrm>
              <a:off x="976108" y="622689"/>
              <a:ext cx="1121410" cy="771596"/>
              <a:chOff x="0" y="0"/>
              <a:chExt cx="1121410" cy="771596"/>
            </a:xfrm>
          </p:grpSpPr>
          <p:sp>
            <p:nvSpPr>
              <p:cNvPr id="1073742927" name="Text Box 8"/>
              <p:cNvSpPr txBox="1"/>
              <p:nvPr/>
            </p:nvSpPr>
            <p:spPr>
              <a:xfrm>
                <a:off x="273101" y="0"/>
                <a:ext cx="691821" cy="196114"/>
              </a:xfrm>
              <a:prstGeom prst="rect">
                <a:avLst/>
              </a:prstGeom>
              <a:solidFill>
                <a:srgbClr val="FFFFFF"/>
              </a:solidFill>
              <a:ln w="9525">
                <a:noFill/>
              </a:ln>
            </p:spPr>
            <p:txBody>
              <a:bodyPr vert="horz" wrap="square" lIns="0" tIns="0" rIns="0" bIns="0" anchor="t"/>
              <a:p>
                <a:r>
                  <a:rPr lang="zh-CN" altLang="en-US" sz="1600" b="0">
                    <a:latin typeface="宋体" panose="02010600030101010101" pitchFamily="2" charset="-122"/>
                    <a:cs typeface="宋体" panose="02010600030101010101" pitchFamily="2" charset="-122"/>
                  </a:rPr>
                  <a:t>放大4倍</a:t>
                </a:r>
                <a:endParaRPr lang="zh-CN" altLang="en-US"/>
              </a:p>
              <a:p>
                <a:endParaRPr lang="zh-CN" altLang="en-US"/>
              </a:p>
            </p:txBody>
          </p:sp>
          <p:sp>
            <p:nvSpPr>
              <p:cNvPr id="1073742928" name="Text Box 9"/>
              <p:cNvSpPr txBox="1"/>
              <p:nvPr/>
            </p:nvSpPr>
            <p:spPr>
              <a:xfrm>
                <a:off x="157209" y="592016"/>
                <a:ext cx="922093" cy="179580"/>
              </a:xfrm>
              <a:prstGeom prst="rect">
                <a:avLst/>
              </a:prstGeom>
              <a:solidFill>
                <a:srgbClr val="FFFFFF"/>
              </a:solidFill>
              <a:ln w="9525">
                <a:noFill/>
              </a:ln>
            </p:spPr>
            <p:txBody>
              <a:bodyPr vert="horz" wrap="square" lIns="0" tIns="0" rIns="0" bIns="0" anchor="t"/>
              <a:p>
                <a:pPr algn="l"/>
                <a:r>
                  <a:rPr lang="zh-CN" altLang="en-US" sz="1600" b="0">
                    <a:latin typeface="宋体" panose="02010600030101010101" pitchFamily="2" charset="-122"/>
                    <a:cs typeface="宋体" panose="02010600030101010101" pitchFamily="2" charset="-122"/>
                  </a:rPr>
                  <a:t>图7-1-1位图</a:t>
                </a:r>
                <a:endParaRPr lang="zh-CN" altLang="en-US" sz="1600" b="0">
                  <a:latin typeface="宋体" panose="02010600030101010101" pitchFamily="2" charset="-122"/>
                  <a:cs typeface="宋体" panose="02010600030101010101" pitchFamily="2" charset="-122"/>
                </a:endParaRPr>
              </a:p>
              <a:p>
                <a:endParaRPr lang="zh-CN" altLang="en-US"/>
              </a:p>
            </p:txBody>
          </p:sp>
          <p:cxnSp>
            <p:nvCxnSpPr>
              <p:cNvPr id="1073742929" name="直接箭头连接符 21"/>
              <p:cNvCxnSpPr/>
              <p:nvPr/>
            </p:nvCxnSpPr>
            <p:spPr>
              <a:xfrm>
                <a:off x="0" y="252442"/>
                <a:ext cx="1121410" cy="0"/>
              </a:xfrm>
              <a:prstGeom prst="straightConnector1">
                <a:avLst/>
              </a:prstGeom>
              <a:ln w="15875" cap="flat" cmpd="sng">
                <a:solidFill>
                  <a:srgbClr val="5B9BD5"/>
                </a:solidFill>
                <a:prstDash val="solid"/>
                <a:miter/>
                <a:headEnd type="none" w="med" len="med"/>
                <a:tailEnd type="stealth" w="lg" len="lg"/>
              </a:ln>
            </p:spPr>
          </p:cxnSp>
        </p:grpSp>
      </p:grpSp>
      <p:sp>
        <p:nvSpPr>
          <p:cNvPr id="2" name="矩形 1"/>
          <p:cNvSpPr/>
          <p:nvPr/>
        </p:nvSpPr>
        <p:spPr>
          <a:xfrm>
            <a:off x="2698750" y="87313"/>
            <a:ext cx="3960813" cy="521970"/>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二</a:t>
            </a:r>
            <a:r>
              <a:rPr lang="zh-CN" altLang="zh-CN" sz="2800" dirty="0">
                <a:solidFill>
                  <a:srgbClr val="FFFF00"/>
                </a:solidFill>
                <a:latin typeface="黑体" panose="02010609060101010101" charset="-122"/>
                <a:ea typeface="黑体" panose="02010609060101010101" charset="-122"/>
                <a:sym typeface="+mn-ea"/>
              </a:rPr>
              <a:t>．数字媒体文件</a:t>
            </a:r>
            <a:endParaRPr lang="zh-CN" altLang="zh-CN" sz="2800" dirty="0">
              <a:solidFill>
                <a:srgbClr val="FFFF0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345440" y="803275"/>
            <a:ext cx="8555355" cy="2306955"/>
          </a:xfrm>
          <a:prstGeom prst="rect">
            <a:avLst/>
          </a:prstGeom>
          <a:noFill/>
          <a:ln w="9525">
            <a:noFill/>
          </a:ln>
        </p:spPr>
        <p:txBody>
          <a:bodyPr wrap="square">
            <a:spAutoFit/>
          </a:bodyPr>
          <a:p>
            <a:pPr marL="0" indent="266700">
              <a:lnSpc>
                <a:spcPct val="120000"/>
              </a:lnSpc>
            </a:pPr>
            <a:r>
              <a:rPr lang="zh-CN" sz="2000" b="0">
                <a:latin typeface="宋体" panose="02010600030101010101" pitchFamily="2" charset="-122"/>
                <a:cs typeface="宋体" panose="02010600030101010101" pitchFamily="2" charset="-122"/>
              </a:rPr>
              <a:t>（2）矢量图    矢量图一般都是用软件制作的，利用几何作图的原理生成，矢量图由线条加色块组成｡其优点是缩放和旋转不容易失真，占用的存储空间小，便于网上传输；其缺点是不易制作色彩变化太大的图像，不适合表现复杂的事物｡格式为swf、wmf、crd的图片属于矢量图。制作矢量图的软件有：Flash、Coreldraw等。如图</a:t>
            </a:r>
            <a:r>
              <a:rPr lang="en-US" sz="2000" b="0">
                <a:latin typeface="宋体" panose="02010600030101010101" pitchFamily="2" charset="-122"/>
                <a:cs typeface="宋体" panose="02010600030101010101" pitchFamily="2" charset="-122"/>
              </a:rPr>
              <a:t>7-1-2</a:t>
            </a:r>
            <a:r>
              <a:rPr lang="zh-CN" sz="2000" b="0">
                <a:latin typeface="宋体" panose="02010600030101010101" pitchFamily="2" charset="-122"/>
                <a:cs typeface="宋体" panose="02010600030101010101" pitchFamily="2" charset="-122"/>
              </a:rPr>
              <a:t>是矢量图放大4倍前后的对比效果图。</a:t>
            </a:r>
            <a:endParaRPr lang="zh-CN" altLang="en-US" sz="2000">
              <a:latin typeface="宋体" panose="02010600030101010101" pitchFamily="2" charset="-122"/>
              <a:cs typeface="宋体" panose="02010600030101010101" pitchFamily="2" charset="-122"/>
            </a:endParaRPr>
          </a:p>
        </p:txBody>
      </p:sp>
      <p:grpSp>
        <p:nvGrpSpPr>
          <p:cNvPr id="1073742937" name="组合 31"/>
          <p:cNvGrpSpPr/>
          <p:nvPr/>
        </p:nvGrpSpPr>
        <p:grpSpPr>
          <a:xfrm>
            <a:off x="2040890" y="3251200"/>
            <a:ext cx="4619625" cy="2160905"/>
            <a:chOff x="0" y="0"/>
            <a:chExt cx="3427597" cy="1549684"/>
          </a:xfrm>
        </p:grpSpPr>
        <p:pic>
          <p:nvPicPr>
            <p:cNvPr id="1073742932" name="图片 24" descr="http://image.biaobaiju.com/uploads/20181004/17/1538645324-fugEdaPwJA.jpg"/>
            <p:cNvPicPr>
              <a:picLocks noChangeAspect="1"/>
            </p:cNvPicPr>
            <p:nvPr/>
          </p:nvPicPr>
          <p:blipFill>
            <a:blip r:embed="rId2"/>
            <a:srcRect l="18810" t="7332" r="13390" b="10097"/>
            <a:stretch>
              <a:fillRect/>
            </a:stretch>
          </p:blipFill>
          <p:spPr>
            <a:xfrm>
              <a:off x="0" y="667568"/>
              <a:ext cx="538542" cy="661959"/>
            </a:xfrm>
            <a:prstGeom prst="rect">
              <a:avLst/>
            </a:prstGeom>
            <a:noFill/>
            <a:ln w="9525">
              <a:noFill/>
            </a:ln>
          </p:spPr>
        </p:pic>
        <p:pic>
          <p:nvPicPr>
            <p:cNvPr id="1073742933" name="图片 25" descr="http://image.biaobaiju.com/uploads/20181004/17/1538645324-fugEdaPwJA.jpg"/>
            <p:cNvPicPr>
              <a:picLocks noChangeAspect="1"/>
            </p:cNvPicPr>
            <p:nvPr/>
          </p:nvPicPr>
          <p:blipFill>
            <a:blip r:embed="rId3"/>
            <a:srcRect l="18810" t="7332" r="13390" b="10097"/>
            <a:stretch>
              <a:fillRect/>
            </a:stretch>
          </p:blipFill>
          <p:spPr>
            <a:xfrm>
              <a:off x="2367342" y="0"/>
              <a:ext cx="1060255" cy="1290258"/>
            </a:xfrm>
            <a:prstGeom prst="rect">
              <a:avLst/>
            </a:prstGeom>
            <a:noFill/>
            <a:ln w="9525">
              <a:noFill/>
            </a:ln>
          </p:spPr>
        </p:pic>
        <p:sp>
          <p:nvSpPr>
            <p:cNvPr id="1073742934" name="Text Box 8"/>
            <p:cNvSpPr txBox="1"/>
            <p:nvPr/>
          </p:nvSpPr>
          <p:spPr>
            <a:xfrm>
              <a:off x="1177868" y="622515"/>
              <a:ext cx="698712" cy="195361"/>
            </a:xfrm>
            <a:prstGeom prst="rect">
              <a:avLst/>
            </a:prstGeom>
            <a:solidFill>
              <a:srgbClr val="FFFFFF"/>
            </a:solidFill>
            <a:ln w="9525">
              <a:noFill/>
            </a:ln>
          </p:spPr>
          <p:txBody>
            <a:bodyPr vert="horz" wrap="square" lIns="0" tIns="0" rIns="0" bIns="0" anchor="t"/>
            <a:p>
              <a:r>
                <a:rPr lang="zh-CN" altLang="en-US" sz="1600" b="0">
                  <a:latin typeface="宋体" panose="02010600030101010101" pitchFamily="2" charset="-122"/>
                  <a:cs typeface="宋体" panose="02010600030101010101" pitchFamily="2" charset="-122"/>
                </a:rPr>
                <a:t>放大4倍</a:t>
              </a:r>
              <a:endParaRPr lang="zh-CN" altLang="en-US" sz="1600" b="0">
                <a:latin typeface="宋体" panose="02010600030101010101" pitchFamily="2" charset="-122"/>
                <a:cs typeface="宋体" panose="02010600030101010101" pitchFamily="2" charset="-122"/>
              </a:endParaRPr>
            </a:p>
            <a:p>
              <a:endParaRPr lang="zh-CN" altLang="en-US"/>
            </a:p>
          </p:txBody>
        </p:sp>
        <p:sp>
          <p:nvSpPr>
            <p:cNvPr id="1073742935" name="Text Box 9"/>
            <p:cNvSpPr txBox="1"/>
            <p:nvPr/>
          </p:nvSpPr>
          <p:spPr>
            <a:xfrm>
              <a:off x="1112850" y="1370717"/>
              <a:ext cx="1084581" cy="178967"/>
            </a:xfrm>
            <a:prstGeom prst="rect">
              <a:avLst/>
            </a:prstGeom>
            <a:solidFill>
              <a:srgbClr val="FFFFFF"/>
            </a:solidFill>
            <a:ln w="9525">
              <a:noFill/>
            </a:ln>
          </p:spPr>
          <p:txBody>
            <a:bodyPr vert="horz" wrap="square" lIns="0" tIns="0" rIns="0" bIns="0" anchor="t"/>
            <a:p>
              <a:r>
                <a:rPr lang="zh-CN" altLang="en-US" sz="1600" b="0">
                  <a:latin typeface="宋体" panose="02010600030101010101" pitchFamily="2" charset="-122"/>
                  <a:cs typeface="宋体" panose="02010600030101010101" pitchFamily="2" charset="-122"/>
                </a:rPr>
                <a:t>图7-1-2矢量图</a:t>
              </a:r>
              <a:endParaRPr lang="zh-CN" altLang="en-US" sz="1600" b="0">
                <a:latin typeface="宋体" panose="02010600030101010101" pitchFamily="2" charset="-122"/>
                <a:cs typeface="宋体" panose="02010600030101010101" pitchFamily="2" charset="-122"/>
              </a:endParaRPr>
            </a:p>
            <a:p>
              <a:endParaRPr lang="zh-CN" altLang="en-US"/>
            </a:p>
          </p:txBody>
        </p:sp>
        <p:cxnSp>
          <p:nvCxnSpPr>
            <p:cNvPr id="1073742936" name="直接箭头连接符 30"/>
            <p:cNvCxnSpPr/>
            <p:nvPr/>
          </p:nvCxnSpPr>
          <p:spPr>
            <a:xfrm>
              <a:off x="920010" y="953669"/>
              <a:ext cx="1121410" cy="0"/>
            </a:xfrm>
            <a:prstGeom prst="straightConnector1">
              <a:avLst/>
            </a:prstGeom>
            <a:ln w="15875" cap="flat" cmpd="sng">
              <a:solidFill>
                <a:srgbClr val="5B9BD5"/>
              </a:solidFill>
              <a:prstDash val="solid"/>
              <a:miter/>
              <a:headEnd type="none" w="med" len="med"/>
              <a:tailEnd type="stealth" w="lg" len="lg"/>
            </a:ln>
          </p:spPr>
        </p:cxnSp>
      </p:grpSp>
      <p:sp>
        <p:nvSpPr>
          <p:cNvPr id="3" name="矩形 2"/>
          <p:cNvSpPr/>
          <p:nvPr/>
        </p:nvSpPr>
        <p:spPr>
          <a:xfrm>
            <a:off x="2698750" y="87313"/>
            <a:ext cx="3960813" cy="521970"/>
          </a:xfrm>
          <a:prstGeom prst="rect">
            <a:avLst/>
          </a:prstGeom>
        </p:spPr>
        <p:txBody>
          <a:bodyPr>
            <a:spAutoFit/>
          </a:bodyPr>
          <a:lstStyle/>
          <a:p>
            <a:pPr>
              <a:defRPr/>
            </a:pPr>
            <a:r>
              <a:rPr lang="zh-CN" sz="2800" dirty="0">
                <a:solidFill>
                  <a:srgbClr val="FFFF00"/>
                </a:solidFill>
                <a:latin typeface="黑体" panose="02010609060101010101" charset="-122"/>
                <a:ea typeface="黑体" panose="02010609060101010101" charset="-122"/>
              </a:rPr>
              <a:t>二</a:t>
            </a:r>
            <a:r>
              <a:rPr lang="zh-CN" altLang="zh-CN" sz="2800" dirty="0">
                <a:solidFill>
                  <a:srgbClr val="FFFF00"/>
                </a:solidFill>
                <a:latin typeface="黑体" panose="02010609060101010101" charset="-122"/>
                <a:ea typeface="黑体" panose="02010609060101010101" charset="-122"/>
                <a:sym typeface="+mn-ea"/>
              </a:rPr>
              <a:t>．数字媒体文件</a:t>
            </a:r>
            <a:endParaRPr lang="zh-CN" altLang="zh-CN" sz="2800" dirty="0">
              <a:solidFill>
                <a:srgbClr val="FFFF0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ll dir="u"/>
      </p:transition>
    </mc:Choice>
    <mc:Fallback>
      <p:transition spd="slow">
        <p:pull dir="u"/>
      </p:transition>
    </mc:Fallback>
  </mc:AlternateContent>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11864</Words>
  <Application>WPS 演示</Application>
  <PresentationFormat>全屏显示(4:3)</PresentationFormat>
  <Paragraphs>631</Paragraphs>
  <Slides>37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37</vt:i4>
      </vt:variant>
    </vt:vector>
  </HeadingPairs>
  <TitlesOfParts>
    <vt:vector size="46" baseType="lpstr">
      <vt:lpstr>Arial</vt:lpstr>
      <vt:lpstr>宋体</vt:lpstr>
      <vt:lpstr>Wingdings</vt:lpstr>
      <vt:lpstr>微软雅黑</vt:lpstr>
      <vt:lpstr>隶书</vt:lpstr>
      <vt:lpstr>黑体</vt:lpstr>
      <vt:lpstr>Arial Unicode MS</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信息技术基础</dc:title>
  <dc:creator>Administrator</dc:creator>
  <cp:lastModifiedBy>黄老师</cp:lastModifiedBy>
  <cp:revision>76</cp:revision>
  <cp:lastPrinted>2411-12-30T00:00:00Z</cp:lastPrinted>
  <dcterms:created xsi:type="dcterms:W3CDTF">2011-03-21T09:38:00Z</dcterms:created>
  <dcterms:modified xsi:type="dcterms:W3CDTF">2021-08-20T09:32:38Z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