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76" r:id="rId4"/>
    <p:sldId id="265" r:id="rId5"/>
    <p:sldId id="267" r:id="rId6"/>
    <p:sldId id="268" r:id="rId7"/>
    <p:sldId id="266" r:id="rId8"/>
    <p:sldId id="272" r:id="rId9"/>
    <p:sldId id="271" r:id="rId10"/>
    <p:sldId id="270" r:id="rId11"/>
    <p:sldId id="269" r:id="rId12"/>
    <p:sldId id="277" r:id="rId13"/>
    <p:sldId id="278" r:id="rId14"/>
    <p:sldId id="279" r:id="rId15"/>
    <p:sldId id="273" r:id="rId16"/>
    <p:sldId id="280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105" d="100"/>
          <a:sy n="105" d="100"/>
        </p:scale>
        <p:origin x="-1794" y="-78"/>
      </p:cViewPr>
      <p:guideLst>
        <p:guide orient="horz" pos="2160"/>
        <p:guide pos="29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9E47-8D78-4E18-81BF-4082E6662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69F6-BFC6-49E4-8C56-A26D7EA91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77265" y="2538730"/>
            <a:ext cx="7545070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altLang="zh-CN" sz="2400" dirty="0">
                <a:latin typeface="+mn-ea"/>
              </a:rPr>
              <a:t>（1）理解单元格的绝对地址和相对地址的应用；</a:t>
            </a:r>
            <a:endParaRPr altLang="zh-CN" sz="2400" dirty="0">
              <a:latin typeface="+mn-ea"/>
            </a:endParaRPr>
          </a:p>
          <a:p>
            <a:pPr>
              <a:lnSpc>
                <a:spcPct val="160000"/>
              </a:lnSpc>
            </a:pPr>
            <a:r>
              <a:rPr altLang="zh-CN" sz="2400" dirty="0">
                <a:latin typeface="+mn-ea"/>
              </a:rPr>
              <a:t>（2）掌握公式和常用函数的使用。</a:t>
            </a:r>
            <a:r>
              <a:rPr lang="en-US" altLang="zh-CN" sz="2400" smtClean="0">
                <a:latin typeface="+mn-ea"/>
              </a:rPr>
              <a:t>   </a:t>
            </a:r>
            <a:endParaRPr lang="zh-CN" altLang="zh-CN" sz="2400" dirty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395" y="11865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专题</a:t>
            </a:r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四   数据的计算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65150" y="1706814"/>
            <a:ext cx="1743075" cy="521970"/>
            <a:chOff x="339213" y="1679840"/>
            <a:chExt cx="1721679" cy="659191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213" y="1700774"/>
              <a:ext cx="1721679" cy="547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04708" y="1679840"/>
              <a:ext cx="1656184" cy="659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+mn-ea"/>
                </a:rPr>
                <a:t>考纲要求</a:t>
              </a:r>
              <a:endParaRPr lang="zh-CN" alt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485" y="1052195"/>
            <a:ext cx="7732395" cy="55810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2810" y="41275"/>
            <a:ext cx="2465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二. 数据计算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764704"/>
            <a:ext cx="885698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>
                <a:latin typeface="+mn-ea"/>
              </a:rPr>
              <a:t>3</a:t>
            </a:r>
            <a:r>
              <a:rPr lang="zh-CN" altLang="zh-CN">
                <a:latin typeface="+mn-ea"/>
              </a:rPr>
              <a:t>．条件计数函数：</a:t>
            </a:r>
            <a:r>
              <a:rPr lang="en-US" altLang="zh-CN">
                <a:latin typeface="+mn-ea"/>
              </a:rPr>
              <a:t>COUNTIF</a:t>
            </a:r>
            <a:r>
              <a:rPr lang="zh-CN" altLang="zh-CN">
                <a:latin typeface="+mn-ea"/>
              </a:rPr>
              <a:t>（范围，条件）其功能是计算某个区域中满足指定条件的单元格数目，比如在成绩表中统计各分数段的人数。</a:t>
            </a:r>
            <a:endParaRPr lang="zh-CN" altLang="zh-CN">
              <a:latin typeface="+mn-ea"/>
            </a:endParaRPr>
          </a:p>
          <a:p>
            <a:r>
              <a:rPr lang="en-US" altLang="zh-CN" smtClean="0">
                <a:latin typeface="+mn-ea"/>
              </a:rPr>
              <a:t>   </a:t>
            </a:r>
            <a:r>
              <a:rPr lang="zh-CN" smtClean="0">
                <a:latin typeface="+mn-ea"/>
              </a:rPr>
              <a:t>实例</a:t>
            </a:r>
            <a:r>
              <a:rPr lang="en-US" altLang="zh-CN" smtClean="0">
                <a:latin typeface="+mn-ea"/>
              </a:rPr>
              <a:t>5</a:t>
            </a:r>
            <a:r>
              <a:rPr lang="zh-CN" altLang="en-US" smtClean="0">
                <a:latin typeface="+mn-ea"/>
              </a:rPr>
              <a:t>：</a:t>
            </a:r>
            <a:r>
              <a:rPr lang="zh-CN" altLang="zh-CN" smtClean="0">
                <a:latin typeface="+mn-ea"/>
              </a:rPr>
              <a:t>在</a:t>
            </a:r>
            <a:r>
              <a:rPr lang="zh-CN" altLang="zh-CN">
                <a:latin typeface="+mn-ea"/>
              </a:rPr>
              <a:t>“库存统计表”中，在</a:t>
            </a:r>
            <a:r>
              <a:rPr lang="en-US" altLang="zh-CN">
                <a:latin typeface="+mn-ea"/>
              </a:rPr>
              <a:t>E15</a:t>
            </a:r>
            <a:r>
              <a:rPr lang="zh-CN" altLang="zh-CN">
                <a:latin typeface="+mn-ea"/>
              </a:rPr>
              <a:t>单元格中输入“大于</a:t>
            </a:r>
            <a:r>
              <a:rPr lang="en-US" altLang="zh-CN">
                <a:latin typeface="+mn-ea"/>
              </a:rPr>
              <a:t>100</a:t>
            </a:r>
            <a:r>
              <a:rPr lang="zh-CN" altLang="zh-CN">
                <a:latin typeface="+mn-ea"/>
              </a:rPr>
              <a:t>的个数”，统计各种图书中库存量大于</a:t>
            </a:r>
            <a:r>
              <a:rPr lang="en-US" altLang="zh-CN">
                <a:latin typeface="+mn-ea"/>
              </a:rPr>
              <a:t>100</a:t>
            </a:r>
            <a:r>
              <a:rPr lang="zh-CN" altLang="zh-CN">
                <a:latin typeface="+mn-ea"/>
              </a:rPr>
              <a:t>的记录个数，结果存放在</a:t>
            </a:r>
            <a:r>
              <a:rPr lang="en-US" altLang="zh-CN">
                <a:latin typeface="+mn-ea"/>
              </a:rPr>
              <a:t>F15</a:t>
            </a:r>
            <a:r>
              <a:rPr lang="zh-CN" altLang="zh-CN">
                <a:latin typeface="+mn-ea"/>
              </a:rPr>
              <a:t>单元格中，操作步骤如图</a:t>
            </a:r>
            <a:r>
              <a:rPr lang="en-US" altLang="zh-CN">
                <a:latin typeface="+mn-ea"/>
              </a:rPr>
              <a:t>4</a:t>
            </a:r>
            <a:r>
              <a:rPr lang="en-US" altLang="zh-CN">
                <a:latin typeface="+mn-ea"/>
              </a:rPr>
              <a:t>-4-6</a:t>
            </a:r>
            <a:r>
              <a:rPr lang="zh-CN" altLang="zh-CN">
                <a:latin typeface="+mn-ea"/>
              </a:rPr>
              <a:t>所示。</a:t>
            </a:r>
            <a:endParaRPr lang="zh-CN" altLang="zh-CN"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160" y="1963420"/>
            <a:ext cx="6930390" cy="47402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7410" y="-30480"/>
            <a:ext cx="2465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二. 数据计算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664374"/>
            <a:ext cx="8856984" cy="3026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>
                <a:latin typeface="+mn-ea"/>
              </a:rPr>
              <a:t>4</a:t>
            </a:r>
            <a:r>
              <a:rPr lang="zh-CN" altLang="zh-CN">
                <a:latin typeface="+mn-ea"/>
              </a:rPr>
              <a:t>．排名函数：</a:t>
            </a:r>
            <a:r>
              <a:rPr lang="en-US" altLang="zh-CN">
                <a:latin typeface="+mn-ea"/>
              </a:rPr>
              <a:t>RANK</a:t>
            </a:r>
            <a:r>
              <a:rPr lang="zh-CN" altLang="zh-CN" smtClean="0">
                <a:latin typeface="+mn-ea"/>
              </a:rPr>
              <a:t>（</a:t>
            </a:r>
            <a:r>
              <a:rPr lang="en-US" altLang="zh-CN" smtClean="0">
                <a:latin typeface="+mn-ea"/>
              </a:rPr>
              <a:t>  </a:t>
            </a:r>
            <a:r>
              <a:rPr lang="zh-CN" altLang="zh-CN" smtClean="0">
                <a:latin typeface="+mn-ea"/>
              </a:rPr>
              <a:t>）</a:t>
            </a:r>
            <a:r>
              <a:rPr lang="zh-CN" altLang="zh-CN">
                <a:latin typeface="+mn-ea"/>
              </a:rPr>
              <a:t>函数是一个排名函数，用于求某一个数值在某一区域内一组数值中的排名。它能够将数值的排名单独显示在另一列，而且可以去除重名次，所显示的结果是有多少记录就显示多少名。</a:t>
            </a:r>
            <a:endParaRPr lang="zh-CN" altLang="zh-CN">
              <a:latin typeface="+mn-ea"/>
            </a:endParaRPr>
          </a:p>
          <a:p>
            <a:r>
              <a:rPr lang="en-US" altLang="zh-CN">
                <a:latin typeface="+mn-ea"/>
              </a:rPr>
              <a:t>RANK</a:t>
            </a:r>
            <a:r>
              <a:rPr lang="zh-CN" altLang="zh-CN">
                <a:latin typeface="+mn-ea"/>
              </a:rPr>
              <a:t>函数的语法格式“</a:t>
            </a:r>
            <a:r>
              <a:rPr lang="en-US" altLang="zh-CN">
                <a:latin typeface="+mn-ea"/>
              </a:rPr>
              <a:t>=RANK</a:t>
            </a:r>
            <a:r>
              <a:rPr lang="zh-CN" altLang="zh-CN">
                <a:latin typeface="+mn-ea"/>
              </a:rPr>
              <a:t>（参数</a:t>
            </a:r>
            <a:r>
              <a:rPr lang="en-US" altLang="zh-CN">
                <a:latin typeface="+mn-ea"/>
              </a:rPr>
              <a:t>1</a:t>
            </a:r>
            <a:r>
              <a:rPr lang="zh-CN" altLang="zh-CN">
                <a:latin typeface="+mn-ea"/>
              </a:rPr>
              <a:t>，参数</a:t>
            </a:r>
            <a:r>
              <a:rPr lang="en-US" altLang="zh-CN">
                <a:latin typeface="+mn-ea"/>
              </a:rPr>
              <a:t>2</a:t>
            </a:r>
            <a:r>
              <a:rPr lang="zh-CN" altLang="zh-CN">
                <a:latin typeface="+mn-ea"/>
              </a:rPr>
              <a:t>，</a:t>
            </a:r>
            <a:r>
              <a:rPr lang="en-US" altLang="zh-CN">
                <a:latin typeface="+mn-ea"/>
              </a:rPr>
              <a:t>[</a:t>
            </a:r>
            <a:r>
              <a:rPr lang="zh-CN" altLang="zh-CN">
                <a:latin typeface="+mn-ea"/>
              </a:rPr>
              <a:t>参数</a:t>
            </a:r>
            <a:r>
              <a:rPr lang="en-US" altLang="zh-CN">
                <a:latin typeface="+mn-ea"/>
              </a:rPr>
              <a:t>3]</a:t>
            </a:r>
            <a:r>
              <a:rPr lang="zh-CN" altLang="zh-CN">
                <a:latin typeface="+mn-ea"/>
              </a:rPr>
              <a:t>）”，参数说明如下：</a:t>
            </a:r>
            <a:endParaRPr lang="zh-CN" altLang="zh-CN">
              <a:latin typeface="+mn-ea"/>
            </a:endParaRPr>
          </a:p>
          <a:p>
            <a:r>
              <a:rPr lang="zh-CN" altLang="zh-CN">
                <a:latin typeface="+mn-ea"/>
              </a:rPr>
              <a:t>参数</a:t>
            </a:r>
            <a:r>
              <a:rPr lang="en-US" altLang="zh-CN">
                <a:latin typeface="+mn-ea"/>
              </a:rPr>
              <a:t>1 </a:t>
            </a:r>
            <a:r>
              <a:rPr lang="zh-CN" altLang="zh-CN">
                <a:latin typeface="+mn-ea"/>
              </a:rPr>
              <a:t>——表示参与排名的数值，一般用单元格地址表示；</a:t>
            </a:r>
            <a:endParaRPr lang="zh-CN" altLang="zh-CN">
              <a:latin typeface="+mn-ea"/>
            </a:endParaRPr>
          </a:p>
          <a:p>
            <a:r>
              <a:rPr lang="zh-CN" altLang="zh-CN">
                <a:latin typeface="+mn-ea"/>
              </a:rPr>
              <a:t>参数</a:t>
            </a:r>
            <a:r>
              <a:rPr lang="en-US" altLang="zh-CN">
                <a:latin typeface="+mn-ea"/>
              </a:rPr>
              <a:t>2</a:t>
            </a:r>
            <a:r>
              <a:rPr lang="zh-CN" altLang="zh-CN">
                <a:latin typeface="+mn-ea"/>
              </a:rPr>
              <a:t>——表示排名的数值区域；</a:t>
            </a:r>
            <a:endParaRPr lang="zh-CN" altLang="zh-CN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>
                <a:latin typeface="+mn-ea"/>
              </a:rPr>
              <a:t>参数</a:t>
            </a:r>
            <a:r>
              <a:rPr lang="en-US" altLang="zh-CN">
                <a:latin typeface="+mn-ea"/>
              </a:rPr>
              <a:t>3</a:t>
            </a:r>
            <a:r>
              <a:rPr lang="zh-CN" altLang="zh-CN">
                <a:latin typeface="+mn-ea"/>
              </a:rPr>
              <a:t>——有</a:t>
            </a:r>
            <a:r>
              <a:rPr lang="en-US" altLang="zh-CN">
                <a:latin typeface="+mn-ea"/>
              </a:rPr>
              <a:t>1</a:t>
            </a:r>
            <a:r>
              <a:rPr lang="zh-CN" altLang="zh-CN">
                <a:latin typeface="+mn-ea"/>
              </a:rPr>
              <a:t>和</a:t>
            </a:r>
            <a:r>
              <a:rPr lang="en-US" altLang="zh-CN">
                <a:latin typeface="+mn-ea"/>
              </a:rPr>
              <a:t>0</a:t>
            </a:r>
            <a:r>
              <a:rPr lang="zh-CN" altLang="zh-CN">
                <a:latin typeface="+mn-ea"/>
              </a:rPr>
              <a:t>两种。</a:t>
            </a:r>
            <a:r>
              <a:rPr lang="en-US" altLang="zh-CN">
                <a:latin typeface="+mn-ea"/>
              </a:rPr>
              <a:t>0</a:t>
            </a:r>
            <a:r>
              <a:rPr lang="zh-CN" altLang="zh-CN">
                <a:latin typeface="+mn-ea"/>
              </a:rPr>
              <a:t>表示从大到小排名（降序），</a:t>
            </a:r>
            <a:r>
              <a:rPr lang="en-US" altLang="zh-CN">
                <a:latin typeface="+mn-ea"/>
              </a:rPr>
              <a:t>1</a:t>
            </a:r>
            <a:r>
              <a:rPr lang="zh-CN" altLang="zh-CN">
                <a:latin typeface="+mn-ea"/>
              </a:rPr>
              <a:t>表示从小到大排名（升序），默认是</a:t>
            </a:r>
            <a:r>
              <a:rPr lang="en-US" altLang="zh-CN">
                <a:latin typeface="+mn-ea"/>
              </a:rPr>
              <a:t>0</a:t>
            </a:r>
            <a:r>
              <a:rPr lang="zh-CN" altLang="zh-CN">
                <a:latin typeface="+mn-ea"/>
              </a:rPr>
              <a:t>不用输入，得到的就是从大到小的排名。</a:t>
            </a:r>
            <a:endParaRPr lang="zh-CN" altLang="zh-CN">
              <a:latin typeface="+mn-ea"/>
            </a:endParaRPr>
          </a:p>
          <a:p>
            <a:r>
              <a:rPr lang="en-US" altLang="zh-CN" smtClean="0">
                <a:latin typeface="+mn-ea"/>
              </a:rPr>
              <a:t>   </a:t>
            </a:r>
            <a:r>
              <a:rPr lang="zh-CN" altLang="en-US" smtClean="0">
                <a:latin typeface="+mn-ea"/>
              </a:rPr>
              <a:t>实例</a:t>
            </a:r>
            <a:r>
              <a:rPr lang="en-US" altLang="zh-CN" smtClean="0">
                <a:latin typeface="+mn-ea"/>
              </a:rPr>
              <a:t>6</a:t>
            </a:r>
            <a:r>
              <a:rPr lang="zh-CN" altLang="en-US" smtClean="0">
                <a:latin typeface="+mn-ea"/>
              </a:rPr>
              <a:t>：</a:t>
            </a:r>
            <a:r>
              <a:rPr lang="zh-CN" altLang="zh-CN" smtClean="0">
                <a:latin typeface="+mn-ea"/>
              </a:rPr>
              <a:t>在</a:t>
            </a:r>
            <a:r>
              <a:rPr lang="zh-CN" altLang="zh-CN">
                <a:latin typeface="+mn-ea"/>
              </a:rPr>
              <a:t>“库存统计表”的</a:t>
            </a:r>
            <a:r>
              <a:rPr lang="en-US" altLang="zh-CN">
                <a:latin typeface="+mn-ea"/>
              </a:rPr>
              <a:t>H1</a:t>
            </a:r>
            <a:r>
              <a:rPr lang="zh-CN" altLang="zh-CN">
                <a:latin typeface="+mn-ea"/>
              </a:rPr>
              <a:t>单元格输入列标题“库存量排名”，统计各种图书的库存量的排名，操作步骤如图</a:t>
            </a:r>
            <a:r>
              <a:rPr lang="en-US" altLang="zh-CN">
                <a:latin typeface="+mn-ea"/>
              </a:rPr>
              <a:t>4</a:t>
            </a:r>
            <a:r>
              <a:rPr lang="en-US" altLang="zh-CN">
                <a:latin typeface="+mn-ea"/>
              </a:rPr>
              <a:t>-4-7</a:t>
            </a:r>
            <a:r>
              <a:rPr lang="zh-CN" altLang="zh-CN">
                <a:latin typeface="+mn-ea"/>
              </a:rPr>
              <a:t>所示</a:t>
            </a:r>
            <a:r>
              <a:rPr lang="zh-CN" altLang="zh-CN" smtClean="0">
                <a:latin typeface="+mn-ea"/>
              </a:rPr>
              <a:t>。</a:t>
            </a:r>
            <a:endParaRPr lang="zh-CN" altLang="zh-CN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810" y="41275"/>
            <a:ext cx="2465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二. 数据计算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3766820"/>
            <a:ext cx="8483600" cy="2890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3510" y="696595"/>
            <a:ext cx="8935720" cy="208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mtClean="0">
                <a:latin typeface="+mn-ea"/>
              </a:rPr>
              <a:t>5</a:t>
            </a:r>
            <a:r>
              <a:rPr lang="zh-CN" altLang="zh-CN">
                <a:latin typeface="+mn-ea"/>
              </a:rPr>
              <a:t>．按条件求和函数：</a:t>
            </a:r>
            <a:r>
              <a:rPr lang="en-US" altLang="zh-CN">
                <a:latin typeface="+mn-ea"/>
              </a:rPr>
              <a:t>SUMIF</a:t>
            </a:r>
            <a:r>
              <a:rPr lang="zh-CN" altLang="zh-CN">
                <a:latin typeface="+mn-ea"/>
              </a:rPr>
              <a:t>（）用于对满足条件的单元格求和。函数格式</a:t>
            </a:r>
            <a:r>
              <a:rPr lang="en-US" altLang="zh-CN">
                <a:latin typeface="+mn-ea"/>
              </a:rPr>
              <a:t>=SUMIF</a:t>
            </a:r>
            <a:r>
              <a:rPr lang="zh-CN" altLang="zh-CN">
                <a:latin typeface="+mn-ea"/>
              </a:rPr>
              <a:t>（参数</a:t>
            </a:r>
            <a:r>
              <a:rPr lang="en-US" altLang="zh-CN">
                <a:latin typeface="+mn-ea"/>
              </a:rPr>
              <a:t>1</a:t>
            </a:r>
            <a:r>
              <a:rPr lang="zh-CN" altLang="zh-CN">
                <a:latin typeface="+mn-ea"/>
              </a:rPr>
              <a:t>，参数</a:t>
            </a:r>
            <a:r>
              <a:rPr lang="en-US" altLang="zh-CN">
                <a:latin typeface="+mn-ea"/>
              </a:rPr>
              <a:t>2</a:t>
            </a:r>
            <a:r>
              <a:rPr lang="zh-CN" altLang="zh-CN">
                <a:latin typeface="+mn-ea"/>
              </a:rPr>
              <a:t>，</a:t>
            </a:r>
            <a:r>
              <a:rPr lang="en-US" altLang="zh-CN">
                <a:latin typeface="+mn-ea"/>
              </a:rPr>
              <a:t>[</a:t>
            </a:r>
            <a:r>
              <a:rPr lang="zh-CN" altLang="zh-CN">
                <a:latin typeface="+mn-ea"/>
              </a:rPr>
              <a:t>参数</a:t>
            </a:r>
            <a:r>
              <a:rPr lang="en-US" altLang="zh-CN">
                <a:latin typeface="+mn-ea"/>
              </a:rPr>
              <a:t>3]</a:t>
            </a:r>
            <a:r>
              <a:rPr lang="zh-CN" altLang="zh-CN">
                <a:latin typeface="+mn-ea"/>
              </a:rPr>
              <a:t>），参数说明：</a:t>
            </a:r>
            <a:endParaRPr lang="zh-CN" altLang="zh-CN">
              <a:latin typeface="+mn-ea"/>
            </a:endParaRPr>
          </a:p>
          <a:p>
            <a:r>
              <a:rPr lang="zh-CN" altLang="zh-CN">
                <a:latin typeface="+mn-ea"/>
              </a:rPr>
              <a:t>参数</a:t>
            </a:r>
            <a:r>
              <a:rPr lang="en-US" altLang="zh-CN">
                <a:latin typeface="+mn-ea"/>
              </a:rPr>
              <a:t>1——</a:t>
            </a:r>
            <a:r>
              <a:rPr lang="zh-CN" altLang="zh-CN">
                <a:latin typeface="+mn-ea"/>
              </a:rPr>
              <a:t>表示要进行条件比较的区域；</a:t>
            </a:r>
            <a:endParaRPr lang="zh-CN" altLang="zh-CN">
              <a:latin typeface="+mn-ea"/>
            </a:endParaRPr>
          </a:p>
          <a:p>
            <a:r>
              <a:rPr lang="zh-CN" altLang="zh-CN">
                <a:latin typeface="+mn-ea"/>
              </a:rPr>
              <a:t>参数</a:t>
            </a:r>
            <a:r>
              <a:rPr lang="en-US" altLang="zh-CN">
                <a:latin typeface="+mn-ea"/>
              </a:rPr>
              <a:t>2——</a:t>
            </a:r>
            <a:r>
              <a:rPr lang="zh-CN" altLang="zh-CN">
                <a:latin typeface="+mn-ea"/>
              </a:rPr>
              <a:t>表示条件，一般为一个关系或逻辑表达式，将这个条件在参数</a:t>
            </a:r>
            <a:r>
              <a:rPr lang="en-US" altLang="zh-CN">
                <a:latin typeface="+mn-ea"/>
              </a:rPr>
              <a:t>1</a:t>
            </a:r>
            <a:r>
              <a:rPr lang="zh-CN" altLang="zh-CN">
                <a:latin typeface="+mn-ea"/>
              </a:rPr>
              <a:t>中进行比较；</a:t>
            </a:r>
            <a:endParaRPr lang="zh-CN" altLang="zh-CN">
              <a:latin typeface="+mn-ea"/>
            </a:endParaRPr>
          </a:p>
          <a:p>
            <a:r>
              <a:rPr lang="zh-CN" altLang="zh-CN">
                <a:latin typeface="+mn-ea"/>
              </a:rPr>
              <a:t>参数</a:t>
            </a:r>
            <a:r>
              <a:rPr lang="en-US" altLang="zh-CN">
                <a:latin typeface="+mn-ea"/>
              </a:rPr>
              <a:t>3——</a:t>
            </a:r>
            <a:r>
              <a:rPr lang="zh-CN" altLang="zh-CN">
                <a:latin typeface="+mn-ea"/>
              </a:rPr>
              <a:t>表示实际参加计算的单元格，若省略就使用参数</a:t>
            </a:r>
            <a:r>
              <a:rPr lang="en-US" altLang="zh-CN">
                <a:latin typeface="+mn-ea"/>
              </a:rPr>
              <a:t>1</a:t>
            </a:r>
            <a:r>
              <a:rPr lang="zh-CN" altLang="zh-CN">
                <a:latin typeface="+mn-ea"/>
              </a:rPr>
              <a:t>中的区域。</a:t>
            </a:r>
            <a:endParaRPr lang="zh-CN" altLang="zh-CN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mtClean="0">
                <a:latin typeface="+mn-ea"/>
              </a:rPr>
              <a:t>   </a:t>
            </a:r>
            <a:r>
              <a:rPr lang="zh-CN" altLang="en-US" smtClean="0">
                <a:latin typeface="+mn-ea"/>
              </a:rPr>
              <a:t>实例</a:t>
            </a:r>
            <a:r>
              <a:rPr lang="en-US" altLang="zh-CN" smtClean="0">
                <a:latin typeface="+mn-ea"/>
              </a:rPr>
              <a:t>7</a:t>
            </a:r>
            <a:r>
              <a:rPr lang="zh-CN" altLang="en-US" smtClean="0">
                <a:latin typeface="+mn-ea"/>
              </a:rPr>
              <a:t>：</a:t>
            </a:r>
            <a:r>
              <a:rPr lang="zh-CN" altLang="zh-CN" smtClean="0">
                <a:latin typeface="+mn-ea"/>
              </a:rPr>
              <a:t>在</a:t>
            </a:r>
            <a:r>
              <a:rPr lang="zh-CN" altLang="zh-CN">
                <a:latin typeface="+mn-ea"/>
              </a:rPr>
              <a:t>“库存统计表”中，统计销售数量大于</a:t>
            </a:r>
            <a:r>
              <a:rPr lang="en-US" altLang="zh-CN">
                <a:latin typeface="+mn-ea"/>
              </a:rPr>
              <a:t>300</a:t>
            </a:r>
            <a:r>
              <a:rPr lang="zh-CN" altLang="zh-CN">
                <a:latin typeface="+mn-ea"/>
              </a:rPr>
              <a:t>的记录中库存量的和，结果存放在</a:t>
            </a:r>
            <a:r>
              <a:rPr lang="en-US" altLang="zh-CN">
                <a:latin typeface="+mn-ea"/>
              </a:rPr>
              <a:t>F16</a:t>
            </a:r>
            <a:r>
              <a:rPr lang="zh-CN" altLang="zh-CN">
                <a:latin typeface="+mn-ea"/>
              </a:rPr>
              <a:t>单元格中，操作步骤如图</a:t>
            </a:r>
            <a:r>
              <a:rPr lang="en-US" altLang="zh-CN">
                <a:latin typeface="+mn-ea"/>
              </a:rPr>
              <a:t>4</a:t>
            </a:r>
            <a:r>
              <a:rPr lang="en-US" altLang="zh-CN">
                <a:latin typeface="+mn-ea"/>
              </a:rPr>
              <a:t>-4-8</a:t>
            </a:r>
            <a:r>
              <a:rPr lang="zh-CN" altLang="zh-CN">
                <a:latin typeface="+mn-ea"/>
              </a:rPr>
              <a:t>所示。</a:t>
            </a:r>
            <a:endParaRPr lang="zh-CN" altLang="zh-CN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810" y="41275"/>
            <a:ext cx="2465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二. 数据计算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870" y="2726690"/>
            <a:ext cx="7567930" cy="4070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764704"/>
            <a:ext cx="8928992" cy="547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2000" b="1" dirty="0">
                <a:latin typeface="+mn-ea"/>
              </a:rPr>
              <a:t>一、 打开“wps\数据处理”文件夹下“4-1.et”文件，在“三项支出”工作表中完成如下操作并保存。</a:t>
            </a:r>
            <a:endParaRPr altLang="zh-CN" sz="2000" dirty="0">
              <a:latin typeface="+mn-ea"/>
            </a:endParaRPr>
          </a:p>
          <a:p>
            <a:r>
              <a:rPr altLang="zh-CN" sz="2000" dirty="0">
                <a:latin typeface="+mn-ea"/>
              </a:rPr>
              <a:t>1．用函数分别求出每个年份教育、医疗、住房三项支出的和，结果存放在F3～F8。</a:t>
            </a:r>
            <a:endParaRPr altLang="zh-CN" sz="2000" dirty="0">
              <a:latin typeface="+mn-ea"/>
            </a:endParaRPr>
          </a:p>
          <a:p>
            <a:r>
              <a:rPr altLang="zh-CN" sz="2000" dirty="0">
                <a:latin typeface="+mn-ea"/>
              </a:rPr>
              <a:t>2．求G列每年教育支出所占比例，并设置为“百分比”类型，保留一位小数。（教育支出所占比例＝教育÷总支出）。</a:t>
            </a:r>
            <a:endParaRPr altLang="zh-CN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altLang="zh-CN" sz="2000" dirty="0">
                <a:latin typeface="+mn-ea"/>
              </a:rPr>
              <a:t>3．分别求出近六年教育、医疗、住房的平均值，结果存放在C9～E9。</a:t>
            </a:r>
            <a:endParaRPr altLang="zh-CN" sz="2000" dirty="0">
              <a:latin typeface="+mn-ea"/>
            </a:endParaRPr>
          </a:p>
          <a:p>
            <a:r>
              <a:rPr altLang="zh-CN" sz="2000" dirty="0">
                <a:latin typeface="+mn-ea"/>
              </a:rPr>
              <a:t>4．分别求出近六年教育、医疗、住房的最大值，结果存放在C10～E10。</a:t>
            </a:r>
            <a:endParaRPr altLang="zh-CN" sz="2000" dirty="0">
              <a:latin typeface="+mn-ea"/>
            </a:endParaRPr>
          </a:p>
          <a:p>
            <a:r>
              <a:rPr altLang="zh-CN" sz="2000" dirty="0">
                <a:latin typeface="+mn-ea"/>
              </a:rPr>
              <a:t>5．分别计算教育、医疗、住房各项支出占总支出的比例，结果存放在E15～E17单元格，比例＝支出÷总支出（用绝对地址）。</a:t>
            </a:r>
            <a:endParaRPr altLang="zh-CN" sz="2000" dirty="0">
              <a:latin typeface="+mn-ea"/>
            </a:endParaRPr>
          </a:p>
          <a:p>
            <a:r>
              <a:rPr altLang="zh-CN" sz="2000" b="1" dirty="0">
                <a:latin typeface="+mn-ea"/>
              </a:rPr>
              <a:t>二、打开“wps\数据处理”文件夹下“4-2.et” 文件，在“实发工资”表中完成如下操作并保存。</a:t>
            </a:r>
            <a:endParaRPr altLang="zh-CN" sz="2000" dirty="0">
              <a:latin typeface="+mn-ea"/>
            </a:endParaRPr>
          </a:p>
          <a:p>
            <a:r>
              <a:rPr altLang="zh-CN" sz="2000" dirty="0">
                <a:latin typeface="+mn-ea"/>
              </a:rPr>
              <a:t>1．使用公式计算每个员工的工资合计，工资合计=基本工资+岗位津贴+绩效工资。</a:t>
            </a:r>
            <a:endParaRPr altLang="zh-CN" sz="2000" dirty="0">
              <a:latin typeface="+mn-ea"/>
            </a:endParaRPr>
          </a:p>
          <a:p>
            <a:r>
              <a:rPr altLang="zh-CN" sz="2000" dirty="0">
                <a:latin typeface="+mn-ea"/>
              </a:rPr>
              <a:t>2．使用公式计算每个员工的实发工资，实发工资=工资合计+工资合计×浮动。</a:t>
            </a:r>
            <a:endParaRPr altLang="zh-CN" sz="2000" dirty="0">
              <a:latin typeface="+mn-ea"/>
            </a:endParaRPr>
          </a:p>
          <a:p>
            <a:r>
              <a:rPr altLang="zh-CN" sz="2000" dirty="0">
                <a:latin typeface="+mn-ea"/>
              </a:rPr>
              <a:t>3．将H3～H7单元格设置为货币型，货币型符号使用“¥”，并保留一位小数。</a:t>
            </a:r>
            <a:endParaRPr altLang="zh-CN" sz="2000" dirty="0">
              <a:latin typeface="+mn-ea"/>
            </a:endParaRPr>
          </a:p>
          <a:p>
            <a:r>
              <a:rPr altLang="zh-CN" sz="2000" dirty="0">
                <a:latin typeface="+mn-ea"/>
              </a:rPr>
              <a:t>4．使用函数分别计算C列至H列中各列数据的平均值，结果存放在C8～H8。</a:t>
            </a:r>
            <a:endParaRPr altLang="zh-CN" sz="2000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4450" y="129540"/>
            <a:ext cx="16376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上机练习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764704"/>
            <a:ext cx="8928992" cy="4892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000" b="1" dirty="0">
                <a:latin typeface="+mn-ea"/>
              </a:rPr>
              <a:t>三、打开</a:t>
            </a:r>
            <a:r>
              <a:rPr lang="en-US" altLang="zh-CN" sz="2000" b="1" dirty="0">
                <a:latin typeface="+mn-ea"/>
              </a:rPr>
              <a:t>excel</a:t>
            </a:r>
            <a:r>
              <a:rPr lang="zh-CN" altLang="zh-CN" sz="2000" b="1" dirty="0">
                <a:latin typeface="+mn-ea"/>
              </a:rPr>
              <a:t>文件夹下“</a:t>
            </a:r>
            <a:r>
              <a:rPr lang="en-US" altLang="zh-CN" sz="2000" b="1" dirty="0">
                <a:latin typeface="+mn-ea"/>
              </a:rPr>
              <a:t>4-3.xlsx</a:t>
            </a:r>
            <a:r>
              <a:rPr lang="zh-CN" altLang="zh-CN" sz="2000" b="1" dirty="0">
                <a:latin typeface="+mn-ea"/>
              </a:rPr>
              <a:t>”文件，完成如下操作并保存。</a:t>
            </a:r>
            <a:r>
              <a:rPr lang="zh-CN" altLang="zh-CN" sz="2000" dirty="0">
                <a:latin typeface="+mn-ea"/>
              </a:rPr>
              <a:t>（</a:t>
            </a:r>
            <a:r>
              <a:rPr lang="zh-CN" altLang="zh-CN" sz="2000" b="1" dirty="0">
                <a:latin typeface="+mn-ea"/>
              </a:rPr>
              <a:t>说明：本题供参加一级考试的同学练习</a:t>
            </a:r>
            <a:r>
              <a:rPr lang="zh-CN" altLang="zh-CN" sz="2000" dirty="0">
                <a:latin typeface="+mn-ea"/>
              </a:rPr>
              <a:t>）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+mn-ea"/>
              </a:rPr>
              <a:t>1</a:t>
            </a:r>
            <a:r>
              <a:rPr lang="zh-CN" altLang="zh-CN" sz="2000" dirty="0">
                <a:latin typeface="+mn-ea"/>
              </a:rPr>
              <a:t>．在“驾考科目一成绩统计”表中进行如下操作。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zh-CN" sz="2000" dirty="0">
                <a:latin typeface="+mn-ea"/>
              </a:rPr>
              <a:t>）若</a:t>
            </a:r>
            <a:r>
              <a:rPr lang="en-US" altLang="zh-CN" sz="2000" dirty="0">
                <a:latin typeface="+mn-ea"/>
              </a:rPr>
              <a:t>B</a:t>
            </a:r>
            <a:r>
              <a:rPr lang="zh-CN" altLang="zh-CN" sz="2000" dirty="0">
                <a:latin typeface="+mn-ea"/>
              </a:rPr>
              <a:t>列中理论成绩大于或等于</a:t>
            </a:r>
            <a:r>
              <a:rPr lang="en-US" altLang="zh-CN" sz="2000" dirty="0">
                <a:latin typeface="+mn-ea"/>
              </a:rPr>
              <a:t>90</a:t>
            </a:r>
            <a:r>
              <a:rPr lang="zh-CN" altLang="zh-CN" sz="2000" dirty="0">
                <a:latin typeface="+mn-ea"/>
              </a:rPr>
              <a:t>，</a:t>
            </a:r>
            <a:r>
              <a:rPr lang="en-US" altLang="zh-CN" sz="2000" dirty="0">
                <a:latin typeface="+mn-ea"/>
              </a:rPr>
              <a:t>C</a:t>
            </a:r>
            <a:r>
              <a:rPr lang="zh-CN" altLang="zh-CN" sz="2000" dirty="0">
                <a:latin typeface="+mn-ea"/>
              </a:rPr>
              <a:t>列相应单元格中填充“是”，否则填充“否”。（使用</a:t>
            </a:r>
            <a:r>
              <a:rPr lang="en-US" altLang="zh-CN" sz="2000" dirty="0">
                <a:latin typeface="+mn-ea"/>
              </a:rPr>
              <a:t>IF</a:t>
            </a:r>
            <a:r>
              <a:rPr lang="zh-CN" altLang="zh-CN" sz="2000" dirty="0">
                <a:latin typeface="+mn-ea"/>
              </a:rPr>
              <a:t>函数实现）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zh-CN" sz="2000" dirty="0">
                <a:latin typeface="+mn-ea"/>
              </a:rPr>
              <a:t>）分别统计“通过”与“不通过”的人数，结果放在</a:t>
            </a:r>
            <a:r>
              <a:rPr lang="en-US" altLang="zh-CN" sz="2000" dirty="0" err="1">
                <a:latin typeface="+mn-ea"/>
              </a:rPr>
              <a:t>D3</a:t>
            </a:r>
            <a:r>
              <a:rPr lang="zh-CN" altLang="zh-CN" sz="2000" dirty="0">
                <a:latin typeface="+mn-ea"/>
              </a:rPr>
              <a:t>、</a:t>
            </a:r>
            <a:r>
              <a:rPr lang="en-US" altLang="zh-CN" sz="2000" dirty="0" err="1">
                <a:latin typeface="+mn-ea"/>
              </a:rPr>
              <a:t>E3</a:t>
            </a:r>
            <a:r>
              <a:rPr lang="zh-CN" altLang="zh-CN" sz="2000" dirty="0">
                <a:latin typeface="+mn-ea"/>
              </a:rPr>
              <a:t>单元格中。（使用</a:t>
            </a:r>
            <a:r>
              <a:rPr lang="en-US" altLang="zh-CN" sz="2000" dirty="0" err="1">
                <a:latin typeface="+mn-ea"/>
              </a:rPr>
              <a:t>COUNTIF</a:t>
            </a:r>
            <a:r>
              <a:rPr lang="zh-CN" altLang="zh-CN" sz="2000" dirty="0">
                <a:latin typeface="+mn-ea"/>
              </a:rPr>
              <a:t>函数实现）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+mn-ea"/>
              </a:rPr>
              <a:t>2</a:t>
            </a:r>
            <a:r>
              <a:rPr lang="zh-CN" altLang="zh-CN" sz="2000" dirty="0">
                <a:latin typeface="+mn-ea"/>
              </a:rPr>
              <a:t>．在“合格率统计”表中完成如下操作。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zh-CN" sz="2000" dirty="0">
                <a:latin typeface="+mn-ea"/>
              </a:rPr>
              <a:t>）求出全省各地区平均合格率排名，结果存放在</a:t>
            </a:r>
            <a:r>
              <a:rPr lang="en-US" altLang="zh-CN" sz="2000" dirty="0" err="1">
                <a:latin typeface="+mn-ea"/>
              </a:rPr>
              <a:t>D3</a:t>
            </a:r>
            <a:r>
              <a:rPr lang="zh-CN" altLang="zh-CN" sz="2000" dirty="0">
                <a:latin typeface="+mn-ea"/>
              </a:rPr>
              <a:t>～</a:t>
            </a:r>
            <a:r>
              <a:rPr lang="en-US" altLang="zh-CN" sz="2000" dirty="0" err="1">
                <a:latin typeface="+mn-ea"/>
              </a:rPr>
              <a:t>D10</a:t>
            </a:r>
            <a:r>
              <a:rPr lang="zh-CN" altLang="zh-CN" sz="2000" dirty="0">
                <a:latin typeface="+mn-ea"/>
              </a:rPr>
              <a:t>单元格中。（使用</a:t>
            </a:r>
            <a:r>
              <a:rPr lang="en-US" altLang="zh-CN" sz="2000" dirty="0">
                <a:latin typeface="+mn-ea"/>
              </a:rPr>
              <a:t>RANK</a:t>
            </a:r>
            <a:r>
              <a:rPr lang="zh-CN" altLang="zh-CN" sz="2000" dirty="0">
                <a:latin typeface="+mn-ea"/>
              </a:rPr>
              <a:t>函数实现）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zh-CN" sz="2000" dirty="0">
                <a:latin typeface="+mn-ea"/>
              </a:rPr>
              <a:t>）求出平均合格率在</a:t>
            </a:r>
            <a:r>
              <a:rPr lang="en-US" altLang="zh-CN" sz="2000" dirty="0">
                <a:latin typeface="+mn-ea"/>
              </a:rPr>
              <a:t>80%</a:t>
            </a:r>
            <a:r>
              <a:rPr lang="zh-CN" altLang="zh-CN" sz="2000" dirty="0">
                <a:latin typeface="+mn-ea"/>
              </a:rPr>
              <a:t>以上的驾校总数，结果存放在</a:t>
            </a:r>
            <a:r>
              <a:rPr lang="en-US" altLang="zh-CN" sz="2000" dirty="0" err="1">
                <a:latin typeface="+mn-ea"/>
              </a:rPr>
              <a:t>E3</a:t>
            </a:r>
            <a:r>
              <a:rPr lang="zh-CN" altLang="zh-CN" sz="2000" dirty="0">
                <a:latin typeface="+mn-ea"/>
              </a:rPr>
              <a:t>单元格中。（使用</a:t>
            </a:r>
            <a:r>
              <a:rPr lang="en-US" altLang="zh-CN" sz="2000" dirty="0" err="1">
                <a:latin typeface="+mn-ea"/>
              </a:rPr>
              <a:t>SUMIF</a:t>
            </a:r>
            <a:r>
              <a:rPr lang="zh-CN" altLang="zh-CN" sz="2000" dirty="0">
                <a:latin typeface="+mn-ea"/>
              </a:rPr>
              <a:t>函数实现）</a:t>
            </a:r>
            <a:endParaRPr lang="zh-CN" altLang="zh-CN" sz="2000" dirty="0"/>
          </a:p>
        </p:txBody>
      </p:sp>
      <p:sp>
        <p:nvSpPr>
          <p:cNvPr id="3" name="文本框 2"/>
          <p:cNvSpPr txBox="1"/>
          <p:nvPr/>
        </p:nvSpPr>
        <p:spPr>
          <a:xfrm>
            <a:off x="3792855" y="138430"/>
            <a:ext cx="1663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上机练习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260" y="836930"/>
            <a:ext cx="885761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  <a:buNone/>
            </a:pPr>
            <a:r>
              <a:rPr lang="en-US" altLang="zh-CN" sz="2000" b="1" dirty="0" smtClean="0">
                <a:latin typeface="+mn-ea"/>
              </a:rPr>
              <a:t> </a:t>
            </a:r>
            <a:r>
              <a:rPr lang="en-US" altLang="zh-CN" sz="2000" b="1" dirty="0">
                <a:latin typeface="+mn-ea"/>
              </a:rPr>
              <a:t>1</a:t>
            </a:r>
            <a:r>
              <a:rPr lang="zh-CN" altLang="zh-CN" sz="2000" b="1" dirty="0">
                <a:latin typeface="+mn-ea"/>
              </a:rPr>
              <a:t>．引用单元格地址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+mn-ea"/>
              </a:rPr>
              <a:t>    </a:t>
            </a:r>
            <a:r>
              <a:rPr lang="zh-CN" altLang="zh-CN" sz="2000" dirty="0" smtClean="0">
                <a:latin typeface="+mn-ea"/>
              </a:rPr>
              <a:t>一</a:t>
            </a:r>
            <a:r>
              <a:rPr lang="zh-CN" altLang="zh-CN" sz="2000" dirty="0">
                <a:latin typeface="+mn-ea"/>
              </a:rPr>
              <a:t>个单元格内容被其他单元格中的公式或函数所使用称为引用，该单元格地址称为引用地址。通过引用可以在一个公式中使用工作表中不同单元格的数据。引用分为常见的三种。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b="1" dirty="0">
                <a:latin typeface="+mn-ea"/>
              </a:rPr>
              <a:t>（</a:t>
            </a:r>
            <a:r>
              <a:rPr lang="en-US" altLang="zh-CN" sz="2000" b="1" dirty="0">
                <a:latin typeface="+mn-ea"/>
              </a:rPr>
              <a:t>1</a:t>
            </a:r>
            <a:r>
              <a:rPr lang="zh-CN" altLang="zh-CN" sz="2000" b="1" dirty="0">
                <a:latin typeface="+mn-ea"/>
              </a:rPr>
              <a:t>）相对引用。</a:t>
            </a:r>
            <a:endParaRPr lang="zh-CN" altLang="zh-CN" sz="2000" b="1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b="1" dirty="0">
                <a:latin typeface="+mn-ea"/>
              </a:rPr>
              <a:t>   </a:t>
            </a:r>
            <a:r>
              <a:rPr lang="zh-CN" altLang="zh-CN" sz="2000" dirty="0">
                <a:latin typeface="+mn-ea"/>
              </a:rPr>
              <a:t>被引用单元格与引用单元格的位置是相对的，引用单元格的位置发生了改变，被引用单元格的位置也随之改变。如</a:t>
            </a:r>
            <a:r>
              <a:rPr lang="en-US" altLang="zh-CN" sz="2000" dirty="0">
                <a:latin typeface="+mn-ea"/>
              </a:rPr>
              <a:t>B2</a:t>
            </a:r>
            <a:r>
              <a:rPr lang="zh-CN" altLang="zh-CN" sz="2000" dirty="0">
                <a:latin typeface="+mn-ea"/>
              </a:rPr>
              <a:t>相对引用</a:t>
            </a:r>
            <a:r>
              <a:rPr lang="en-US" altLang="zh-CN" sz="2000" dirty="0">
                <a:latin typeface="+mn-ea"/>
              </a:rPr>
              <a:t>A1</a:t>
            </a:r>
            <a:r>
              <a:rPr lang="zh-CN" altLang="zh-CN" sz="2000" dirty="0">
                <a:latin typeface="+mn-ea"/>
              </a:rPr>
              <a:t>，那么</a:t>
            </a:r>
            <a:r>
              <a:rPr lang="en-US" altLang="zh-CN" sz="2000" dirty="0">
                <a:latin typeface="+mn-ea"/>
              </a:rPr>
              <a:t>B3</a:t>
            </a:r>
            <a:r>
              <a:rPr lang="zh-CN" altLang="zh-CN" sz="2000" dirty="0">
                <a:latin typeface="+mn-ea"/>
              </a:rPr>
              <a:t>则引用</a:t>
            </a:r>
            <a:r>
              <a:rPr lang="en-US" altLang="zh-CN" sz="2000" dirty="0">
                <a:latin typeface="+mn-ea"/>
              </a:rPr>
              <a:t>A2</a:t>
            </a:r>
            <a:r>
              <a:rPr lang="zh-CN" altLang="zh-CN" sz="2000" dirty="0">
                <a:latin typeface="+mn-ea"/>
              </a:rPr>
              <a:t>。默认情况下是相对引用。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b="1" dirty="0">
                <a:latin typeface="+mn-ea"/>
              </a:rPr>
              <a:t>（</a:t>
            </a:r>
            <a:r>
              <a:rPr lang="en-US" altLang="zh-CN" sz="2000" b="1" dirty="0">
                <a:latin typeface="+mn-ea"/>
              </a:rPr>
              <a:t>2</a:t>
            </a:r>
            <a:r>
              <a:rPr lang="zh-CN" altLang="zh-CN" sz="2000" b="1" dirty="0">
                <a:latin typeface="+mn-ea"/>
              </a:rPr>
              <a:t>）绝对引用。</a:t>
            </a:r>
            <a:endParaRPr lang="zh-CN" altLang="zh-CN" sz="2000" b="1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b="1" dirty="0">
                <a:latin typeface="+mn-ea"/>
              </a:rPr>
              <a:t>   </a:t>
            </a:r>
            <a:r>
              <a:rPr lang="zh-CN" altLang="zh-CN" sz="2000" dirty="0">
                <a:latin typeface="+mn-ea"/>
              </a:rPr>
              <a:t>被引用单元格的位置是固定的。引用单元格的位置发生了改变，被引用单元格的位置不变。如</a:t>
            </a:r>
            <a:r>
              <a:rPr lang="en-US" altLang="zh-CN" sz="2000" dirty="0">
                <a:latin typeface="+mn-ea"/>
              </a:rPr>
              <a:t>B2</a:t>
            </a:r>
            <a:r>
              <a:rPr lang="zh-CN" altLang="zh-CN" sz="2000" dirty="0">
                <a:latin typeface="+mn-ea"/>
              </a:rPr>
              <a:t>绝对引用</a:t>
            </a:r>
            <a:r>
              <a:rPr lang="en-US" altLang="zh-CN" sz="2000" dirty="0">
                <a:latin typeface="+mn-ea"/>
              </a:rPr>
              <a:t>A1</a:t>
            </a:r>
            <a:r>
              <a:rPr lang="zh-CN" altLang="zh-CN" sz="2000" dirty="0">
                <a:latin typeface="+mn-ea"/>
              </a:rPr>
              <a:t>，那么</a:t>
            </a:r>
            <a:r>
              <a:rPr lang="en-US" altLang="zh-CN" sz="2000" dirty="0">
                <a:latin typeface="+mn-ea"/>
              </a:rPr>
              <a:t>B3</a:t>
            </a:r>
            <a:r>
              <a:rPr lang="zh-CN" altLang="zh-CN" sz="2000" dirty="0">
                <a:latin typeface="+mn-ea"/>
              </a:rPr>
              <a:t>仍引用</a:t>
            </a:r>
            <a:r>
              <a:rPr lang="en-US" altLang="zh-CN" sz="2000" dirty="0">
                <a:latin typeface="+mn-ea"/>
              </a:rPr>
              <a:t>A1</a:t>
            </a:r>
            <a:r>
              <a:rPr lang="zh-CN" altLang="zh-CN" sz="2000" dirty="0">
                <a:latin typeface="+mn-ea"/>
              </a:rPr>
              <a:t>。绝对引用时在行号与列号的前面分别加上“</a:t>
            </a:r>
            <a:r>
              <a:rPr lang="en-US" altLang="zh-CN" sz="2000" dirty="0">
                <a:latin typeface="+mn-ea"/>
              </a:rPr>
              <a:t> </a:t>
            </a:r>
            <a:r>
              <a:rPr lang="zh-CN" altLang="zh-CN" sz="2000" dirty="0">
                <a:latin typeface="+mn-ea"/>
              </a:rPr>
              <a:t>＄”符号，如“＄</a:t>
            </a:r>
            <a:r>
              <a:rPr lang="en-US" altLang="zh-CN" sz="2000" dirty="0">
                <a:latin typeface="+mn-ea"/>
              </a:rPr>
              <a:t>B</a:t>
            </a:r>
            <a:r>
              <a:rPr lang="zh-CN" altLang="zh-CN" sz="2000" dirty="0">
                <a:latin typeface="+mn-ea"/>
              </a:rPr>
              <a:t>＄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zh-CN" sz="2000" dirty="0">
                <a:latin typeface="+mn-ea"/>
              </a:rPr>
              <a:t>”。相对引与绝对引用的区别是：在复制包含相对地址的公式时，系统会自动调整公式中的地址，而复制包含绝对地址的公式时，系统不会改变公式中的地址，如图</a:t>
            </a:r>
            <a:r>
              <a:rPr lang="en-US" altLang="zh-CN" sz="2000" dirty="0">
                <a:latin typeface="+mn-ea"/>
              </a:rPr>
              <a:t>4-4-1</a:t>
            </a:r>
            <a:r>
              <a:rPr lang="zh-CN" altLang="zh-CN" sz="2000" dirty="0">
                <a:latin typeface="+mn-ea"/>
              </a:rPr>
              <a:t>所示。</a:t>
            </a:r>
            <a:endParaRPr lang="zh-CN" altLang="zh-CN" sz="2000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7285" y="5524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一．概念的理解</a:t>
            </a:r>
            <a:endParaRPr lang="zh-CN" altLang="zh-CN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7858" y="4149080"/>
            <a:ext cx="8378834" cy="246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000" b="1" dirty="0">
                <a:latin typeface="+mn-ea"/>
              </a:rPr>
              <a:t>（</a:t>
            </a:r>
            <a:r>
              <a:rPr lang="en-US" altLang="zh-CN" sz="2000" b="1" dirty="0">
                <a:latin typeface="+mn-ea"/>
              </a:rPr>
              <a:t>3</a:t>
            </a:r>
            <a:r>
              <a:rPr lang="zh-CN" altLang="zh-CN" sz="2000" b="1" dirty="0">
                <a:latin typeface="+mn-ea"/>
              </a:rPr>
              <a:t>）混合引用。</a:t>
            </a:r>
            <a:r>
              <a:rPr lang="zh-CN" altLang="zh-CN" sz="2000" dirty="0">
                <a:latin typeface="+mn-ea"/>
              </a:rPr>
              <a:t>混合引用分为两种：相对引用行绝对引用列，如＄</a:t>
            </a:r>
            <a:r>
              <a:rPr lang="en-US" altLang="zh-CN" sz="2000" dirty="0">
                <a:latin typeface="+mn-ea"/>
              </a:rPr>
              <a:t>B1</a:t>
            </a:r>
            <a:r>
              <a:rPr lang="zh-CN" altLang="zh-CN" sz="2000" dirty="0">
                <a:latin typeface="+mn-ea"/>
              </a:rPr>
              <a:t>；相对引用列绝对引用行，如</a:t>
            </a:r>
            <a:r>
              <a:rPr lang="en-US" altLang="zh-CN" sz="2000" dirty="0">
                <a:latin typeface="+mn-ea"/>
              </a:rPr>
              <a:t>B</a:t>
            </a:r>
            <a:r>
              <a:rPr lang="zh-CN" altLang="zh-CN" sz="2000" dirty="0">
                <a:latin typeface="+mn-ea"/>
              </a:rPr>
              <a:t>＄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zh-CN" sz="2000" dirty="0">
                <a:latin typeface="+mn-ea"/>
              </a:rPr>
              <a:t>。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000" smtClean="0">
                <a:latin typeface="+mn-ea"/>
              </a:rPr>
              <a:t>   </a:t>
            </a:r>
            <a:r>
              <a:rPr lang="zh-CN" altLang="zh-CN" sz="2000" smtClean="0">
                <a:latin typeface="+mn-ea"/>
              </a:rPr>
              <a:t>【补充说明】</a:t>
            </a:r>
            <a:r>
              <a:rPr lang="zh-CN" altLang="zh-CN" sz="2000" dirty="0">
                <a:latin typeface="+mn-ea"/>
              </a:rPr>
              <a:t>引用同一个工作表中的单元络地址，或者同一个工作簿上其他工作表中的单元格地址称为内部引用；引用其他工作簿中的单元格地址称为外部引用。如果要引用同一个工作簿里不同工作表中的单元格，为了加以区分，通常在单元格名称前加上工作表名称，例如</a:t>
            </a:r>
            <a:r>
              <a:rPr lang="en-US" altLang="zh-CN" sz="2000" dirty="0">
                <a:latin typeface="+mn-ea"/>
              </a:rPr>
              <a:t>Sheet2!D1</a:t>
            </a:r>
            <a:r>
              <a:rPr lang="zh-CN" altLang="zh-CN" sz="2000" dirty="0">
                <a:latin typeface="+mn-ea"/>
              </a:rPr>
              <a:t>表示引用</a:t>
            </a:r>
            <a:r>
              <a:rPr lang="en-US" altLang="zh-CN" sz="2000" dirty="0">
                <a:latin typeface="+mn-ea"/>
              </a:rPr>
              <a:t>Sheet2</a:t>
            </a:r>
            <a:r>
              <a:rPr lang="zh-CN" altLang="zh-CN" sz="2000" dirty="0">
                <a:latin typeface="+mn-ea"/>
              </a:rPr>
              <a:t>工作表的</a:t>
            </a:r>
            <a:r>
              <a:rPr lang="en-US" altLang="zh-CN" sz="2000" dirty="0">
                <a:latin typeface="+mn-ea"/>
              </a:rPr>
              <a:t>D1</a:t>
            </a:r>
            <a:r>
              <a:rPr lang="zh-CN" altLang="zh-CN" sz="2000" dirty="0">
                <a:latin typeface="+mn-ea"/>
              </a:rPr>
              <a:t>单元格。</a:t>
            </a:r>
            <a:endParaRPr lang="zh-CN" altLang="zh-CN" sz="2000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3615" y="3873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一．概念的理解</a:t>
            </a:r>
            <a:endParaRPr lang="zh-CN" altLang="zh-CN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10" y="841375"/>
            <a:ext cx="8475980" cy="2901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896" y="767750"/>
            <a:ext cx="9021605" cy="5877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+mn-ea"/>
              </a:rPr>
              <a:t>2. </a:t>
            </a:r>
            <a:r>
              <a:rPr lang="zh-CN" altLang="zh-CN" sz="2000" b="1" dirty="0">
                <a:latin typeface="+mn-ea"/>
              </a:rPr>
              <a:t>公式</a:t>
            </a:r>
            <a:endParaRPr lang="zh-CN" altLang="zh-CN" sz="20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 smtClean="0">
                <a:latin typeface="+mn-ea"/>
              </a:rPr>
              <a:t>   </a:t>
            </a:r>
            <a:r>
              <a:rPr lang="zh-CN" altLang="zh-CN" sz="2000" dirty="0" smtClean="0">
                <a:latin typeface="+mn-ea"/>
              </a:rPr>
              <a:t>公式</a:t>
            </a:r>
            <a:r>
              <a:rPr lang="zh-CN" altLang="zh-CN" sz="2000" dirty="0">
                <a:latin typeface="+mn-ea"/>
              </a:rPr>
              <a:t>是指由运算符号、单元格地址、常量或函数等组成的一个合法的表达式，公式是</a:t>
            </a:r>
            <a:r>
              <a:rPr lang="en-US" altLang="zh-CN" sz="2000" dirty="0">
                <a:latin typeface="+mn-ea"/>
              </a:rPr>
              <a:t>Excel</a:t>
            </a:r>
            <a:r>
              <a:rPr lang="zh-CN" altLang="zh-CN" sz="2000" dirty="0">
                <a:latin typeface="+mn-ea"/>
              </a:rPr>
              <a:t>中计算的基本工具。公式总是以“＝”号开头，后面连接一个表达式。算术运算符号有加（＋）、减（－）、乘（</a:t>
            </a:r>
            <a:r>
              <a:rPr lang="en-US" altLang="zh-CN" sz="2000" dirty="0">
                <a:latin typeface="+mn-ea"/>
              </a:rPr>
              <a:t>*</a:t>
            </a:r>
            <a:r>
              <a:rPr lang="zh-CN" altLang="zh-CN" sz="2000" dirty="0">
                <a:latin typeface="+mn-ea"/>
              </a:rPr>
              <a:t>）、除（</a:t>
            </a:r>
            <a:r>
              <a:rPr lang="en-US" altLang="zh-CN" sz="2000" dirty="0">
                <a:latin typeface="+mn-ea"/>
              </a:rPr>
              <a:t>/</a:t>
            </a:r>
            <a:r>
              <a:rPr lang="zh-CN" altLang="zh-CN" sz="2000" dirty="0">
                <a:latin typeface="+mn-ea"/>
              </a:rPr>
              <a:t>）、乘方（∧）、百分号运算符（</a:t>
            </a:r>
            <a:r>
              <a:rPr lang="en-US" altLang="zh-CN" sz="2000" dirty="0">
                <a:latin typeface="+mn-ea"/>
              </a:rPr>
              <a:t>%</a:t>
            </a:r>
            <a:r>
              <a:rPr lang="zh-CN" altLang="zh-CN" sz="2000" dirty="0">
                <a:latin typeface="+mn-ea"/>
              </a:rPr>
              <a:t>）；文本运算符号有“</a:t>
            </a:r>
            <a:r>
              <a:rPr lang="en-US" altLang="zh-CN" sz="2000" dirty="0">
                <a:latin typeface="+mn-ea"/>
              </a:rPr>
              <a:t>&amp;</a:t>
            </a:r>
            <a:r>
              <a:rPr lang="zh-CN" altLang="zh-CN" sz="2000" dirty="0">
                <a:latin typeface="+mn-ea"/>
              </a:rPr>
              <a:t>”</a:t>
            </a:r>
            <a:r>
              <a:rPr lang="en-US" altLang="zh-CN" sz="2000" dirty="0">
                <a:latin typeface="+mn-ea"/>
              </a:rPr>
              <a:t>, </a:t>
            </a:r>
            <a:r>
              <a:rPr lang="zh-CN" altLang="zh-CN" sz="2000" dirty="0">
                <a:latin typeface="+mn-ea"/>
              </a:rPr>
              <a:t>用于连接文本；关系运算符号有等于（＝）、不等于（＜＞）、大于（＞）、小于（＜）、不小于（≥）、不大于（≤）。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关系运算的结果为逻辑真或假，真用true表示，假用false表示。</a:t>
            </a:r>
            <a:endParaRPr lang="zh-CN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zh-CN" sz="2000" dirty="0">
                <a:latin typeface="+mn-ea"/>
              </a:rPr>
              <a:t>   算术运算符的优先等级依次为：百分号＞乘方＞乘法和除法＞加法和减法；同级运算按从左到右的顺序进行；如果有括号，则先进行括号内运算，后进行括号外运算。</a:t>
            </a:r>
            <a:endParaRPr lang="zh-CN" altLang="zh-CN" sz="2000" dirty="0">
              <a:latin typeface="+mn-ea"/>
            </a:endParaRPr>
          </a:p>
          <a:p>
            <a:r>
              <a:rPr lang="en-US" altLang="zh-CN" sz="2000" b="1" dirty="0">
                <a:latin typeface="+mn-ea"/>
              </a:rPr>
              <a:t>3. </a:t>
            </a:r>
            <a:r>
              <a:rPr lang="zh-CN" altLang="zh-CN" sz="2000" b="1" dirty="0">
                <a:latin typeface="+mn-ea"/>
              </a:rPr>
              <a:t>引用运算符</a:t>
            </a:r>
            <a:endParaRPr lang="zh-CN" altLang="zh-CN" sz="2000" b="1" dirty="0">
              <a:latin typeface="+mn-ea"/>
            </a:endParaRPr>
          </a:p>
          <a:p>
            <a:r>
              <a:rPr lang="en-US" altLang="zh-CN" sz="2000" dirty="0" smtClean="0">
                <a:latin typeface="+mn-ea"/>
              </a:rPr>
              <a:t>   </a:t>
            </a:r>
            <a:r>
              <a:rPr lang="zh-CN" altLang="zh-CN" sz="2000" dirty="0" smtClean="0">
                <a:latin typeface="+mn-ea"/>
              </a:rPr>
              <a:t>引用</a:t>
            </a:r>
            <a:r>
              <a:rPr lang="zh-CN" altLang="zh-CN" sz="2000" dirty="0">
                <a:latin typeface="+mn-ea"/>
              </a:rPr>
              <a:t>运算符指可以将多个单元格区域引用进行合并计算的运算符号，常用的引用运算符有以下两种。</a:t>
            </a:r>
            <a:endParaRPr lang="zh-CN" altLang="zh-CN" sz="2000" dirty="0">
              <a:latin typeface="+mn-ea"/>
            </a:endParaRPr>
          </a:p>
          <a:p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zh-CN" sz="2000" dirty="0">
                <a:latin typeface="+mn-ea"/>
              </a:rPr>
              <a:t>）：（冒号）——区域运算符。对一个连续区域的单元格进行引用计算，如“＝</a:t>
            </a:r>
            <a:r>
              <a:rPr lang="en-US" altLang="zh-CN" sz="2000" dirty="0">
                <a:latin typeface="+mn-ea"/>
              </a:rPr>
              <a:t>SUM</a:t>
            </a:r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A1:B2</a:t>
            </a:r>
            <a:r>
              <a:rPr lang="zh-CN" altLang="zh-CN" sz="2000" dirty="0">
                <a:latin typeface="+mn-ea"/>
              </a:rPr>
              <a:t>）”，共有</a:t>
            </a:r>
            <a:r>
              <a:rPr lang="en-US" altLang="zh-CN" sz="2000" dirty="0">
                <a:latin typeface="+mn-ea"/>
              </a:rPr>
              <a:t>4</a:t>
            </a:r>
            <a:r>
              <a:rPr lang="zh-CN" altLang="zh-CN" sz="2000" dirty="0">
                <a:latin typeface="+mn-ea"/>
              </a:rPr>
              <a:t>个单元格参与计算。</a:t>
            </a:r>
            <a:endParaRPr lang="zh-CN" altLang="zh-CN" sz="2000" dirty="0">
              <a:latin typeface="+mn-ea"/>
            </a:endParaRPr>
          </a:p>
          <a:p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zh-CN" sz="2000" dirty="0">
                <a:latin typeface="+mn-ea"/>
              </a:rPr>
              <a:t>），（逗号）——联合运算符。对多个不连续单元格或单元格区域引用计算，如“＝</a:t>
            </a:r>
            <a:r>
              <a:rPr lang="en-US" altLang="zh-CN" sz="2000" dirty="0">
                <a:latin typeface="+mn-ea"/>
              </a:rPr>
              <a:t>SUM</a:t>
            </a:r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A1</a:t>
            </a:r>
            <a:r>
              <a:rPr lang="zh-CN" altLang="zh-CN" sz="2000" dirty="0">
                <a:latin typeface="+mn-ea"/>
              </a:rPr>
              <a:t>，</a:t>
            </a:r>
            <a:r>
              <a:rPr lang="en-US" altLang="zh-CN" sz="2000" dirty="0">
                <a:latin typeface="+mn-ea"/>
              </a:rPr>
              <a:t>B2</a:t>
            </a:r>
            <a:r>
              <a:rPr lang="zh-CN" altLang="zh-CN" sz="2000" dirty="0">
                <a:latin typeface="+mn-ea"/>
              </a:rPr>
              <a:t>）”，共有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zh-CN" sz="2000" dirty="0">
                <a:latin typeface="+mn-ea"/>
              </a:rPr>
              <a:t>个单元格参与计算。</a:t>
            </a:r>
            <a:endParaRPr lang="zh-CN" altLang="zh-CN" sz="2000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030" y="2984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一．概念的理解</a:t>
            </a:r>
            <a:endParaRPr lang="zh-CN" altLang="zh-CN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869" y="702097"/>
            <a:ext cx="9110621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Excel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中的计算有常用的三种方法：（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使用自定义公式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自动计算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）使用函数。</a:t>
            </a: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使用自定义公式计算</a:t>
            </a:r>
            <a:endParaRPr lang="en-US" altLang="zh-CN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公式</a:t>
            </a:r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可以在单元格或者“编辑栏”中输入，首先输入“＝”，公式中的加、减、乘、除以及小数点、百分号等都可以从键盘上直接输入。公式编辑完成后，按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Enter</a:t>
            </a:r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键或单击“编辑栏”上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按钮获得计算结果。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“图书销售表”中，净利润的计算公式是“净利润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（售价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进价）×销售册数，用公式法计算各种图书的净利润，操作步骤如</a:t>
            </a:r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4-4-2</a:t>
            </a:r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753" y="2011447"/>
            <a:ext cx="207645" cy="20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0"/>
          <a:stretch>
            <a:fillRect/>
          </a:stretch>
        </p:blipFill>
        <p:spPr bwMode="auto">
          <a:xfrm>
            <a:off x="1492885" y="2779395"/>
            <a:ext cx="6586855" cy="3646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18845" y="92710"/>
            <a:ext cx="2465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二. 数据计算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1280" y="6426200"/>
            <a:ext cx="34709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>
                <a:sym typeface="+mn-ea"/>
              </a:rPr>
              <a:t>自定义公式计算净利润  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4-4-2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504" y="692696"/>
            <a:ext cx="898103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smtClean="0">
                <a:latin typeface="+mn-ea"/>
              </a:rPr>
              <a:t>2</a:t>
            </a:r>
            <a:r>
              <a:rPr lang="zh-CN" altLang="zh-CN" sz="2000" b="1" smtClean="0">
                <a:latin typeface="+mn-ea"/>
              </a:rPr>
              <a:t>．</a:t>
            </a:r>
            <a:r>
              <a:rPr lang="zh-CN" altLang="zh-CN" sz="2000" b="1"/>
              <a:t>自动</a:t>
            </a:r>
            <a:r>
              <a:rPr lang="zh-CN" altLang="zh-CN" sz="2000" b="1" smtClean="0"/>
              <a:t>计算</a:t>
            </a:r>
            <a:endParaRPr lang="en-US" altLang="zh-CN" sz="2000" b="1" smtClean="0"/>
          </a:p>
          <a:p>
            <a:r>
              <a:rPr lang="en-US" altLang="zh-CN" sz="1600" smtClean="0"/>
              <a:t>      </a:t>
            </a:r>
            <a:r>
              <a:rPr lang="zh-CN" altLang="zh-CN" sz="1600" smtClean="0"/>
              <a:t>这种</a:t>
            </a:r>
            <a:r>
              <a:rPr lang="zh-CN" altLang="zh-CN" sz="1600"/>
              <a:t>计算方法使用最方便，可以求和、求平均、计数（统计记录个数）、求最大值、求最小值。其实，采用这种方法计算，计算机在计算时是调用相应的函数进行计算。</a:t>
            </a:r>
            <a:endParaRPr lang="zh-CN" altLang="zh-CN" sz="1600"/>
          </a:p>
          <a:p>
            <a:r>
              <a:rPr lang="en-US" altLang="zh-CN" sz="1600" smtClean="0">
                <a:latin typeface="+mn-ea"/>
              </a:rPr>
              <a:t>  </a:t>
            </a:r>
            <a:r>
              <a:rPr lang="zh-CN" altLang="zh-CN" sz="1600" smtClean="0">
                <a:latin typeface="+mn-ea"/>
              </a:rPr>
              <a:t>实例</a:t>
            </a:r>
            <a:r>
              <a:rPr lang="en-US" altLang="zh-CN" sz="1600" smtClean="0">
                <a:latin typeface="+mn-ea"/>
              </a:rPr>
              <a:t>2</a:t>
            </a:r>
            <a:r>
              <a:rPr lang="zh-CN" altLang="en-US" sz="1600" smtClean="0">
                <a:latin typeface="+mn-ea"/>
              </a:rPr>
              <a:t>：</a:t>
            </a:r>
            <a:r>
              <a:rPr lang="zh-CN" altLang="zh-CN" sz="1600">
                <a:latin typeface="+mn-ea"/>
              </a:rPr>
              <a:t>在“图书销售表”的</a:t>
            </a:r>
            <a:r>
              <a:rPr lang="en-US" altLang="zh-CN" sz="1600">
                <a:latin typeface="+mn-ea"/>
              </a:rPr>
              <a:t>C16</a:t>
            </a:r>
            <a:r>
              <a:rPr lang="zh-CN" altLang="zh-CN" sz="1600">
                <a:latin typeface="+mn-ea"/>
              </a:rPr>
              <a:t>单元格输入“平均值”，</a:t>
            </a:r>
            <a:r>
              <a:rPr lang="en-US" altLang="zh-CN" sz="1600">
                <a:latin typeface="+mn-ea"/>
              </a:rPr>
              <a:t>C17</a:t>
            </a:r>
            <a:r>
              <a:rPr lang="zh-CN" altLang="zh-CN" sz="1600">
                <a:latin typeface="+mn-ea"/>
              </a:rPr>
              <a:t>单元格输入“最大值”。利用自动计算功能求各种图书销售册数的平均值，结果存放在</a:t>
            </a:r>
            <a:r>
              <a:rPr lang="en-US" altLang="zh-CN" sz="1600">
                <a:latin typeface="+mn-ea"/>
              </a:rPr>
              <a:t>D16</a:t>
            </a:r>
            <a:r>
              <a:rPr lang="zh-CN" altLang="zh-CN" sz="1600">
                <a:latin typeface="+mn-ea"/>
              </a:rPr>
              <a:t>单元格，操作步骤如图</a:t>
            </a:r>
            <a:r>
              <a:rPr lang="en-US" altLang="zh-CN" sz="1600">
                <a:latin typeface="+mn-ea"/>
              </a:rPr>
              <a:t>4</a:t>
            </a:r>
            <a:r>
              <a:rPr lang="en-US" altLang="zh-CN" sz="1600">
                <a:latin typeface="+mn-ea"/>
              </a:rPr>
              <a:t>-4-3</a:t>
            </a:r>
            <a:r>
              <a:rPr lang="zh-CN" altLang="zh-CN" sz="1600">
                <a:latin typeface="+mn-ea"/>
              </a:rPr>
              <a:t>所示。</a:t>
            </a:r>
            <a:endParaRPr lang="zh-CN" altLang="zh-CN" sz="160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7100" y="41275"/>
            <a:ext cx="2465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二. 数据计算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605" y="1998980"/>
            <a:ext cx="4307840" cy="4762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072" y="563409"/>
            <a:ext cx="8712968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</a:rPr>
              <a:t>3</a:t>
            </a:r>
            <a:r>
              <a:rPr lang="zh-CN" altLang="zh-CN" sz="2000" b="1" dirty="0" smtClean="0">
                <a:latin typeface="+mn-ea"/>
              </a:rPr>
              <a:t>．</a:t>
            </a:r>
            <a:r>
              <a:rPr lang="zh-CN" altLang="zh-CN" sz="2000" b="1" dirty="0">
                <a:latin typeface="+mn-ea"/>
              </a:rPr>
              <a:t>使用函数计算</a:t>
            </a:r>
            <a:endParaRPr lang="zh-CN" altLang="zh-CN" sz="2000" b="1" dirty="0">
              <a:latin typeface="+mn-ea"/>
            </a:endParaRPr>
          </a:p>
          <a:p>
            <a:r>
              <a:rPr lang="en-US" altLang="zh-CN" sz="2000" smtClean="0"/>
              <a:t>      </a:t>
            </a:r>
            <a:r>
              <a:rPr lang="zh-CN" altLang="zh-CN" sz="2000" smtClean="0"/>
              <a:t>函数</a:t>
            </a:r>
            <a:r>
              <a:rPr lang="zh-CN" altLang="zh-CN" sz="2000"/>
              <a:t>是指</a:t>
            </a:r>
            <a:r>
              <a:rPr lang="en-US" altLang="zh-CN" sz="2000"/>
              <a:t>Excel 2010</a:t>
            </a:r>
            <a:r>
              <a:rPr lang="zh-CN" altLang="zh-CN" sz="2000"/>
              <a:t>已经定义好的能实现某种计算功能的公式。函数的格式是“函数名（参数列表）”，参数主要是指参与计算的数据，参数可以是具体数据或单元格地址，参数列表可以包含一个或多个由逗号隔开的参数。函数若以公式的形式出现，则需在函数名称前面输入等号“＝”</a:t>
            </a:r>
            <a:r>
              <a:rPr lang="zh-CN" altLang="zh-CN" sz="2000" smtClean="0"/>
              <a:t>。</a:t>
            </a:r>
            <a:endParaRPr lang="en-US" altLang="zh-CN" sz="2000" smtClean="0"/>
          </a:p>
          <a:p>
            <a:r>
              <a:rPr lang="en-US" altLang="zh-CN" sz="2000"/>
              <a:t> </a:t>
            </a:r>
            <a:r>
              <a:rPr lang="en-US" altLang="zh-CN" sz="2000" smtClean="0"/>
              <a:t>    </a:t>
            </a: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 Office 2019 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之表格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自带了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多个内部函数，重点掌握以下几个常用函数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41935" y="2962910"/>
          <a:ext cx="8686165" cy="33502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4100"/>
                <a:gridCol w="1216025"/>
                <a:gridCol w="2104390"/>
                <a:gridCol w="4311650"/>
              </a:tblGrid>
              <a:tr h="412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函数名称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作用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格式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举例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7804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SUM</a:t>
                      </a:r>
                      <a:endParaRPr lang="en-US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求和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SUM</a:t>
                      </a:r>
                      <a:r>
                        <a:rPr lang="zh-CN" sz="1600" kern="100">
                          <a:effectLst/>
                        </a:rPr>
                        <a:t>（参数</a:t>
                      </a:r>
                      <a:r>
                        <a:rPr lang="en-US" sz="1600" kern="100">
                          <a:effectLst/>
                        </a:rPr>
                        <a:t>1,[</a:t>
                      </a:r>
                      <a:r>
                        <a:rPr lang="zh-CN" sz="1600" kern="100">
                          <a:effectLst/>
                        </a:rPr>
                        <a:t>参数</a:t>
                      </a:r>
                      <a:r>
                        <a:rPr lang="en-US" sz="1600" kern="100">
                          <a:effectLst/>
                        </a:rPr>
                        <a:t>2]</a:t>
                      </a:r>
                      <a:r>
                        <a:rPr lang="zh-CN" sz="1600" kern="100">
                          <a:effectLst/>
                        </a:rPr>
                        <a:t>，…）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求</a:t>
                      </a:r>
                      <a:r>
                        <a:rPr lang="en-US" sz="1600" kern="100">
                          <a:effectLst/>
                        </a:rPr>
                        <a:t>A1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C1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E1</a:t>
                      </a:r>
                      <a:r>
                        <a:rPr lang="zh-CN" sz="1600" kern="100">
                          <a:effectLst/>
                        </a:rPr>
                        <a:t>三个单元格的和用</a:t>
                      </a:r>
                      <a:r>
                        <a:rPr lang="en-US" sz="1600" kern="100">
                          <a:effectLst/>
                        </a:rPr>
                        <a:t>SUM</a:t>
                      </a:r>
                      <a:r>
                        <a:rPr lang="zh-CN" sz="1600" kern="100">
                          <a:effectLst/>
                        </a:rPr>
                        <a:t>（</a:t>
                      </a:r>
                      <a:r>
                        <a:rPr lang="en-US" sz="1600" kern="100">
                          <a:effectLst/>
                        </a:rPr>
                        <a:t>A1</a:t>
                      </a:r>
                      <a:r>
                        <a:rPr lang="zh-CN" sz="1600" kern="100">
                          <a:effectLst/>
                        </a:rPr>
                        <a:t>，</a:t>
                      </a:r>
                      <a:r>
                        <a:rPr lang="en-US" sz="1600" kern="100">
                          <a:effectLst/>
                        </a:rPr>
                        <a:t>C1</a:t>
                      </a:r>
                      <a:r>
                        <a:rPr lang="zh-CN" sz="1600" kern="100">
                          <a:effectLst/>
                        </a:rPr>
                        <a:t>，</a:t>
                      </a:r>
                      <a:r>
                        <a:rPr lang="en-US" sz="1600" kern="100">
                          <a:effectLst/>
                        </a:rPr>
                        <a:t>E1</a:t>
                      </a:r>
                      <a:r>
                        <a:rPr lang="zh-CN" sz="1600" kern="100">
                          <a:effectLst/>
                        </a:rPr>
                        <a:t>），求</a:t>
                      </a:r>
                      <a:r>
                        <a:rPr lang="en-US" sz="1600" kern="100">
                          <a:effectLst/>
                        </a:rPr>
                        <a:t>A1</a:t>
                      </a:r>
                      <a:r>
                        <a:rPr lang="zh-CN" sz="1600" kern="100">
                          <a:effectLst/>
                        </a:rPr>
                        <a:t>至</a:t>
                      </a:r>
                      <a:r>
                        <a:rPr lang="en-US" sz="1600" kern="100">
                          <a:effectLst/>
                        </a:rPr>
                        <a:t>E1</a:t>
                      </a:r>
                      <a:r>
                        <a:rPr lang="zh-CN" sz="1600" kern="100">
                          <a:effectLst/>
                        </a:rPr>
                        <a:t>共</a:t>
                      </a:r>
                      <a:r>
                        <a:rPr lang="en-US" sz="1600" kern="100">
                          <a:effectLst/>
                        </a:rPr>
                        <a:t>5</a:t>
                      </a:r>
                      <a:r>
                        <a:rPr lang="zh-CN" sz="1600" kern="100">
                          <a:effectLst/>
                        </a:rPr>
                        <a:t>个单元格的和用</a:t>
                      </a:r>
                      <a:r>
                        <a:rPr lang="en-US" sz="1600" kern="100">
                          <a:effectLst/>
                        </a:rPr>
                        <a:t>SUM</a:t>
                      </a:r>
                      <a:r>
                        <a:rPr lang="zh-CN" sz="1600" kern="100">
                          <a:effectLst/>
                        </a:rPr>
                        <a:t>（</a:t>
                      </a:r>
                      <a:r>
                        <a:rPr lang="en-US" sz="1600" kern="100">
                          <a:effectLst/>
                        </a:rPr>
                        <a:t>A1</a:t>
                      </a:r>
                      <a:r>
                        <a:rPr lang="zh-CN" sz="1600" kern="100">
                          <a:effectLst/>
                        </a:rPr>
                        <a:t>：</a:t>
                      </a:r>
                      <a:r>
                        <a:rPr lang="en-US" sz="1600" kern="100">
                          <a:effectLst/>
                        </a:rPr>
                        <a:t>E1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394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AVERAGE</a:t>
                      </a:r>
                      <a:endParaRPr lang="en-US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求平均值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AVERAGE</a:t>
                      </a:r>
                      <a:r>
                        <a:rPr lang="zh-CN" sz="1600" kern="100">
                          <a:effectLst/>
                        </a:rPr>
                        <a:t>（参数</a:t>
                      </a:r>
                      <a:r>
                        <a:rPr lang="en-US" sz="1600" kern="100">
                          <a:effectLst/>
                        </a:rPr>
                        <a:t>1,[</a:t>
                      </a:r>
                      <a:r>
                        <a:rPr lang="zh-CN" sz="1600" kern="100">
                          <a:effectLst/>
                        </a:rPr>
                        <a:t>参数</a:t>
                      </a:r>
                      <a:r>
                        <a:rPr lang="en-US" sz="1600" kern="100">
                          <a:effectLst/>
                        </a:rPr>
                        <a:t>2]</a:t>
                      </a:r>
                      <a:r>
                        <a:rPr lang="zh-CN" sz="1600" kern="100">
                          <a:effectLst/>
                        </a:rPr>
                        <a:t>，…）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求</a:t>
                      </a:r>
                      <a:r>
                        <a:rPr lang="en-US" sz="1600" kern="100">
                          <a:effectLst/>
                        </a:rPr>
                        <a:t>A1</a:t>
                      </a:r>
                      <a:r>
                        <a:rPr lang="zh-CN" sz="1600" kern="100">
                          <a:effectLst/>
                        </a:rPr>
                        <a:t>至</a:t>
                      </a:r>
                      <a:r>
                        <a:rPr lang="en-US" sz="1600" kern="100">
                          <a:effectLst/>
                        </a:rPr>
                        <a:t>E1</a:t>
                      </a:r>
                      <a:r>
                        <a:rPr lang="zh-CN" sz="1600" kern="100">
                          <a:effectLst/>
                        </a:rPr>
                        <a:t>单元格的平均值用</a:t>
                      </a:r>
                      <a:r>
                        <a:rPr lang="en-US" sz="1600" kern="100">
                          <a:effectLst/>
                        </a:rPr>
                        <a:t>AVERAGE</a:t>
                      </a:r>
                      <a:r>
                        <a:rPr lang="zh-CN" sz="1600" kern="100">
                          <a:effectLst/>
                        </a:rPr>
                        <a:t>（</a:t>
                      </a:r>
                      <a:r>
                        <a:rPr lang="en-US" sz="1600" kern="100">
                          <a:effectLst/>
                        </a:rPr>
                        <a:t>A1</a:t>
                      </a:r>
                      <a:r>
                        <a:rPr lang="zh-CN" sz="1600" kern="100">
                          <a:effectLst/>
                        </a:rPr>
                        <a:t>：</a:t>
                      </a:r>
                      <a:r>
                        <a:rPr lang="en-US" sz="1600" kern="100">
                          <a:effectLst/>
                        </a:rPr>
                        <a:t>E1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4552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MAX</a:t>
                      </a:r>
                      <a:endParaRPr lang="en-US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求最大值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MAX</a:t>
                      </a:r>
                      <a:r>
                        <a:rPr lang="zh-CN" sz="1600" kern="100">
                          <a:effectLst/>
                        </a:rPr>
                        <a:t>（参数</a:t>
                      </a:r>
                      <a:r>
                        <a:rPr lang="en-US" sz="1600" kern="100">
                          <a:effectLst/>
                        </a:rPr>
                        <a:t>1,[</a:t>
                      </a:r>
                      <a:r>
                        <a:rPr lang="zh-CN" sz="1600" kern="100">
                          <a:effectLst/>
                        </a:rPr>
                        <a:t>参数</a:t>
                      </a:r>
                      <a:r>
                        <a:rPr lang="en-US" sz="1600" kern="100">
                          <a:effectLst/>
                        </a:rPr>
                        <a:t>2]</a:t>
                      </a:r>
                      <a:r>
                        <a:rPr lang="zh-CN" sz="1600" kern="100">
                          <a:effectLst/>
                        </a:rPr>
                        <a:t>，…）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求</a:t>
                      </a:r>
                      <a:r>
                        <a:rPr lang="en-US" sz="1600" kern="100">
                          <a:effectLst/>
                        </a:rPr>
                        <a:t>A1</a:t>
                      </a:r>
                      <a:r>
                        <a:rPr lang="zh-CN" sz="1600" kern="100">
                          <a:effectLst/>
                        </a:rPr>
                        <a:t>至</a:t>
                      </a:r>
                      <a:r>
                        <a:rPr lang="en-US" sz="1600" kern="100">
                          <a:effectLst/>
                        </a:rPr>
                        <a:t>E1</a:t>
                      </a:r>
                      <a:r>
                        <a:rPr lang="zh-CN" sz="1600" kern="100">
                          <a:effectLst/>
                        </a:rPr>
                        <a:t>单元格的最大值用</a:t>
                      </a:r>
                      <a:r>
                        <a:rPr lang="en-US" sz="1600" kern="100">
                          <a:effectLst/>
                        </a:rPr>
                        <a:t>MAX</a:t>
                      </a:r>
                      <a:r>
                        <a:rPr lang="zh-CN" sz="1600" kern="100">
                          <a:effectLst/>
                        </a:rPr>
                        <a:t>（</a:t>
                      </a:r>
                      <a:r>
                        <a:rPr lang="en-US" sz="1600" kern="100">
                          <a:effectLst/>
                        </a:rPr>
                        <a:t>A1</a:t>
                      </a:r>
                      <a:r>
                        <a:rPr lang="zh-CN" sz="1600" kern="100">
                          <a:effectLst/>
                        </a:rPr>
                        <a:t>：</a:t>
                      </a:r>
                      <a:r>
                        <a:rPr lang="en-US" sz="1600" kern="100">
                          <a:effectLst/>
                        </a:rPr>
                        <a:t>E1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395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MIN</a:t>
                      </a:r>
                      <a:endParaRPr lang="en-US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求最小值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MIN</a:t>
                      </a:r>
                      <a:r>
                        <a:rPr lang="zh-CN" sz="1600" kern="100">
                          <a:effectLst/>
                        </a:rPr>
                        <a:t>（参数</a:t>
                      </a:r>
                      <a:r>
                        <a:rPr lang="en-US" sz="1600" kern="100">
                          <a:effectLst/>
                        </a:rPr>
                        <a:t>1,[</a:t>
                      </a:r>
                      <a:r>
                        <a:rPr lang="zh-CN" sz="1600" kern="100">
                          <a:effectLst/>
                        </a:rPr>
                        <a:t>参数</a:t>
                      </a:r>
                      <a:r>
                        <a:rPr lang="en-US" sz="1600" kern="100">
                          <a:effectLst/>
                        </a:rPr>
                        <a:t>2]</a:t>
                      </a:r>
                      <a:r>
                        <a:rPr lang="zh-CN" sz="1600" kern="100">
                          <a:effectLst/>
                        </a:rPr>
                        <a:t>，…）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求</a:t>
                      </a:r>
                      <a:r>
                        <a:rPr lang="en-US" sz="1600" kern="100">
                          <a:effectLst/>
                        </a:rPr>
                        <a:t>A1</a:t>
                      </a:r>
                      <a:r>
                        <a:rPr lang="zh-CN" sz="1600" kern="100">
                          <a:effectLst/>
                        </a:rPr>
                        <a:t>至</a:t>
                      </a:r>
                      <a:r>
                        <a:rPr lang="en-US" sz="1600" kern="100">
                          <a:effectLst/>
                        </a:rPr>
                        <a:t>E1</a:t>
                      </a:r>
                      <a:r>
                        <a:rPr lang="zh-CN" sz="1600" kern="100">
                          <a:effectLst/>
                        </a:rPr>
                        <a:t>单元格的最小值用</a:t>
                      </a:r>
                      <a:r>
                        <a:rPr lang="en-US" sz="1600" kern="100">
                          <a:effectLst/>
                        </a:rPr>
                        <a:t>MIN</a:t>
                      </a:r>
                      <a:r>
                        <a:rPr lang="zh-CN" sz="1600" kern="100">
                          <a:effectLst/>
                        </a:rPr>
                        <a:t>（</a:t>
                      </a:r>
                      <a:r>
                        <a:rPr lang="en-US" sz="1600" kern="100">
                          <a:effectLst/>
                        </a:rPr>
                        <a:t>A1</a:t>
                      </a:r>
                      <a:r>
                        <a:rPr lang="zh-CN" sz="1600" kern="100">
                          <a:effectLst/>
                        </a:rPr>
                        <a:t>：</a:t>
                      </a:r>
                      <a:r>
                        <a:rPr lang="en-US" sz="1600" kern="100">
                          <a:effectLst/>
                        </a:rPr>
                        <a:t>E1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694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COUNT</a:t>
                      </a:r>
                      <a:endParaRPr lang="en-US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统计非空单元格数目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COUNT</a:t>
                      </a:r>
                      <a:r>
                        <a:rPr lang="zh-CN" sz="1600" kern="100">
                          <a:effectLst/>
                        </a:rPr>
                        <a:t>（参数</a:t>
                      </a:r>
                      <a:r>
                        <a:rPr lang="en-US" sz="1600" kern="100">
                          <a:effectLst/>
                        </a:rPr>
                        <a:t>1,[</a:t>
                      </a:r>
                      <a:r>
                        <a:rPr lang="zh-CN" sz="1600" kern="100">
                          <a:effectLst/>
                        </a:rPr>
                        <a:t>参数</a:t>
                      </a:r>
                      <a:r>
                        <a:rPr lang="en-US" sz="1600" kern="100">
                          <a:effectLst/>
                        </a:rPr>
                        <a:t>2]</a:t>
                      </a:r>
                      <a:r>
                        <a:rPr lang="zh-CN" sz="1600" kern="100">
                          <a:effectLst/>
                        </a:rPr>
                        <a:t>，…）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求</a:t>
                      </a:r>
                      <a:r>
                        <a:rPr lang="en-US" sz="1600" kern="100">
                          <a:effectLst/>
                        </a:rPr>
                        <a:t>A1</a:t>
                      </a:r>
                      <a:r>
                        <a:rPr lang="zh-CN" sz="1600" kern="100">
                          <a:effectLst/>
                        </a:rPr>
                        <a:t>至</a:t>
                      </a:r>
                      <a:r>
                        <a:rPr lang="en-US" sz="1600" kern="100">
                          <a:effectLst/>
                        </a:rPr>
                        <a:t>E1</a:t>
                      </a:r>
                      <a:r>
                        <a:rPr lang="zh-CN" sz="1600" kern="100">
                          <a:effectLst/>
                        </a:rPr>
                        <a:t>单元格数目用</a:t>
                      </a:r>
                      <a:r>
                        <a:rPr lang="en-US" sz="1600" kern="100">
                          <a:effectLst/>
                        </a:rPr>
                        <a:t>COUNT</a:t>
                      </a:r>
                      <a:r>
                        <a:rPr lang="zh-CN" sz="1600" kern="100">
                          <a:effectLst/>
                        </a:rPr>
                        <a:t>（</a:t>
                      </a:r>
                      <a:r>
                        <a:rPr lang="en-US" sz="1600" kern="100">
                          <a:effectLst/>
                        </a:rPr>
                        <a:t>A1</a:t>
                      </a:r>
                      <a:r>
                        <a:rPr lang="zh-CN" sz="1600" kern="100">
                          <a:effectLst/>
                        </a:rPr>
                        <a:t>：</a:t>
                      </a:r>
                      <a:r>
                        <a:rPr lang="en-US" sz="1600" kern="100">
                          <a:effectLst/>
                        </a:rPr>
                        <a:t>E1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27100" y="41275"/>
            <a:ext cx="2465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二. 数据计算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60" y="746513"/>
            <a:ext cx="9110727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mtClean="0">
                <a:latin typeface="+mn-ea"/>
              </a:rPr>
              <a:t> </a:t>
            </a:r>
            <a:r>
              <a:rPr lang="en-US" altLang="zh-CN" sz="2000" smtClean="0">
                <a:latin typeface="+mn-ea"/>
              </a:rPr>
              <a:t>  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</a:t>
            </a: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在“图书销售表”中，利用函数计算销售册数的最大值，结果存放在D17单元格中，操作步骤如图4-4-4所示。</a:t>
            </a:r>
            <a:endParaRPr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7100" y="41275"/>
            <a:ext cx="2465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二. 数据计算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53515"/>
            <a:ext cx="8458200" cy="4922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854" y="2276872"/>
            <a:ext cx="8856984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>
                <a:latin typeface="+mn-ea"/>
              </a:rPr>
              <a:t>1</a:t>
            </a:r>
            <a:r>
              <a:rPr lang="zh-CN" altLang="zh-CN" sz="2000">
                <a:latin typeface="+mn-ea"/>
              </a:rPr>
              <a:t>．绝对值函数：</a:t>
            </a:r>
            <a:r>
              <a:rPr lang="en-US" altLang="zh-CN" sz="2000">
                <a:latin typeface="+mn-ea"/>
              </a:rPr>
              <a:t>ABS</a:t>
            </a:r>
            <a:r>
              <a:rPr lang="zh-CN" altLang="zh-CN" sz="2000">
                <a:latin typeface="+mn-ea"/>
              </a:rPr>
              <a:t>（参数），其功能是求参数的绝对值，如函数“</a:t>
            </a:r>
            <a:r>
              <a:rPr lang="en-US" altLang="zh-CN" sz="2000">
                <a:latin typeface="+mn-ea"/>
              </a:rPr>
              <a:t>ABS</a:t>
            </a:r>
            <a:r>
              <a:rPr lang="zh-CN" altLang="zh-CN" sz="2000">
                <a:latin typeface="+mn-ea"/>
              </a:rPr>
              <a:t>（－</a:t>
            </a:r>
            <a:r>
              <a:rPr lang="en-US" altLang="zh-CN" sz="2000">
                <a:latin typeface="+mn-ea"/>
              </a:rPr>
              <a:t>2</a:t>
            </a:r>
            <a:r>
              <a:rPr lang="zh-CN" altLang="zh-CN" sz="2000">
                <a:latin typeface="+mn-ea"/>
              </a:rPr>
              <a:t>）”结果为</a:t>
            </a:r>
            <a:r>
              <a:rPr lang="en-US" altLang="zh-CN" sz="2000">
                <a:latin typeface="+mn-ea"/>
              </a:rPr>
              <a:t>2</a:t>
            </a:r>
            <a:r>
              <a:rPr lang="zh-CN" altLang="zh-CN" sz="2000">
                <a:latin typeface="+mn-ea"/>
              </a:rPr>
              <a:t>。</a:t>
            </a:r>
            <a:endParaRPr lang="zh-CN" altLang="zh-CN" sz="200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000">
                <a:latin typeface="+mn-ea"/>
              </a:rPr>
              <a:t>2</a:t>
            </a:r>
            <a:r>
              <a:rPr lang="zh-CN" altLang="zh-CN" sz="2000">
                <a:latin typeface="+mn-ea"/>
              </a:rPr>
              <a:t>．条件函数：</a:t>
            </a:r>
            <a:r>
              <a:rPr lang="en-US" altLang="zh-CN" sz="2000">
                <a:latin typeface="+mn-ea"/>
              </a:rPr>
              <a:t>IF</a:t>
            </a:r>
            <a:r>
              <a:rPr lang="zh-CN" altLang="zh-CN" sz="2000">
                <a:latin typeface="+mn-ea"/>
              </a:rPr>
              <a:t>（条件，返回值</a:t>
            </a:r>
            <a:r>
              <a:rPr lang="en-US" altLang="zh-CN" sz="2000">
                <a:latin typeface="+mn-ea"/>
              </a:rPr>
              <a:t>1</a:t>
            </a:r>
            <a:r>
              <a:rPr lang="zh-CN" altLang="zh-CN" sz="2000">
                <a:latin typeface="+mn-ea"/>
              </a:rPr>
              <a:t>，返回值</a:t>
            </a:r>
            <a:r>
              <a:rPr lang="en-US" altLang="zh-CN" sz="2000">
                <a:latin typeface="+mn-ea"/>
              </a:rPr>
              <a:t>2</a:t>
            </a:r>
            <a:r>
              <a:rPr lang="zh-CN" altLang="zh-CN" sz="2000">
                <a:latin typeface="+mn-ea"/>
              </a:rPr>
              <a:t>），其功能是判断若条件为逻辑真则返回值</a:t>
            </a:r>
            <a:r>
              <a:rPr lang="en-US" altLang="zh-CN" sz="2000">
                <a:latin typeface="+mn-ea"/>
              </a:rPr>
              <a:t>1</a:t>
            </a:r>
            <a:r>
              <a:rPr lang="zh-CN" altLang="zh-CN" sz="2000">
                <a:latin typeface="+mn-ea"/>
              </a:rPr>
              <a:t>，若条件为逻辑假则返回值</a:t>
            </a:r>
            <a:r>
              <a:rPr lang="en-US" altLang="zh-CN" sz="2000">
                <a:latin typeface="+mn-ea"/>
              </a:rPr>
              <a:t>2</a:t>
            </a:r>
            <a:r>
              <a:rPr lang="zh-CN" altLang="zh-CN" sz="2000">
                <a:latin typeface="+mn-ea"/>
              </a:rPr>
              <a:t>。如，函数“</a:t>
            </a:r>
            <a:r>
              <a:rPr lang="en-US" altLang="zh-CN" sz="2000">
                <a:latin typeface="+mn-ea"/>
              </a:rPr>
              <a:t>IF</a:t>
            </a:r>
            <a:r>
              <a:rPr lang="zh-CN" altLang="zh-CN" sz="2000">
                <a:latin typeface="+mn-ea"/>
              </a:rPr>
              <a:t>（</a:t>
            </a:r>
            <a:r>
              <a:rPr lang="en-US" altLang="zh-CN" sz="2000">
                <a:latin typeface="+mn-ea"/>
              </a:rPr>
              <a:t>2&lt;3</a:t>
            </a:r>
            <a:r>
              <a:rPr lang="zh-CN" altLang="zh-CN" sz="2000">
                <a:latin typeface="+mn-ea"/>
              </a:rPr>
              <a:t>，</a:t>
            </a:r>
            <a:r>
              <a:rPr lang="en-US" altLang="zh-CN" sz="2000">
                <a:latin typeface="+mn-ea"/>
              </a:rPr>
              <a:t>1</a:t>
            </a:r>
            <a:r>
              <a:rPr lang="zh-CN" altLang="zh-CN" sz="2000">
                <a:latin typeface="+mn-ea"/>
              </a:rPr>
              <a:t>，</a:t>
            </a:r>
            <a:r>
              <a:rPr lang="en-US" altLang="zh-CN" sz="2000">
                <a:latin typeface="+mn-ea"/>
              </a:rPr>
              <a:t>0</a:t>
            </a:r>
            <a:r>
              <a:rPr lang="zh-CN" altLang="zh-CN" sz="2000">
                <a:latin typeface="+mn-ea"/>
              </a:rPr>
              <a:t>）”结果为</a:t>
            </a:r>
            <a:r>
              <a:rPr lang="en-US" altLang="zh-CN" sz="2000">
                <a:latin typeface="+mn-ea"/>
              </a:rPr>
              <a:t>1</a:t>
            </a:r>
            <a:r>
              <a:rPr lang="zh-CN" altLang="zh-CN" sz="2000">
                <a:latin typeface="+mn-ea"/>
              </a:rPr>
              <a:t>，函数“</a:t>
            </a:r>
            <a:r>
              <a:rPr lang="en-US" altLang="zh-CN" sz="2000">
                <a:latin typeface="+mn-ea"/>
              </a:rPr>
              <a:t>IF</a:t>
            </a:r>
            <a:r>
              <a:rPr lang="zh-CN" altLang="zh-CN" sz="2000">
                <a:latin typeface="+mn-ea"/>
              </a:rPr>
              <a:t>（</a:t>
            </a:r>
            <a:r>
              <a:rPr lang="en-US" altLang="zh-CN" sz="2000">
                <a:latin typeface="+mn-ea"/>
              </a:rPr>
              <a:t>2&gt;3</a:t>
            </a:r>
            <a:r>
              <a:rPr lang="zh-CN" altLang="zh-CN" sz="2000">
                <a:latin typeface="+mn-ea"/>
              </a:rPr>
              <a:t>，</a:t>
            </a:r>
            <a:r>
              <a:rPr lang="en-US" altLang="zh-CN" sz="2000">
                <a:latin typeface="+mn-ea"/>
              </a:rPr>
              <a:t>”yes”</a:t>
            </a:r>
            <a:r>
              <a:rPr lang="zh-CN" altLang="zh-CN" sz="2000">
                <a:latin typeface="+mn-ea"/>
              </a:rPr>
              <a:t>，</a:t>
            </a:r>
            <a:r>
              <a:rPr lang="en-US" altLang="zh-CN" sz="2000">
                <a:latin typeface="+mn-ea"/>
              </a:rPr>
              <a:t>”no”</a:t>
            </a:r>
            <a:r>
              <a:rPr lang="zh-CN" altLang="zh-CN" sz="2000">
                <a:latin typeface="+mn-ea"/>
              </a:rPr>
              <a:t>）”结果为“</a:t>
            </a:r>
            <a:r>
              <a:rPr lang="en-US" altLang="zh-CN" sz="2000">
                <a:latin typeface="+mn-ea"/>
              </a:rPr>
              <a:t>no</a:t>
            </a:r>
            <a:r>
              <a:rPr lang="zh-CN" altLang="zh-CN" sz="2000">
                <a:latin typeface="+mn-ea"/>
              </a:rPr>
              <a:t>”。</a:t>
            </a:r>
            <a:endParaRPr lang="zh-CN" altLang="zh-CN" sz="200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000" smtClean="0">
                <a:latin typeface="+mn-ea"/>
              </a:rPr>
              <a:t>   </a:t>
            </a:r>
            <a:r>
              <a:rPr lang="zh-CN" altLang="en-US" sz="2000" smtClean="0">
                <a:latin typeface="+mn-ea"/>
              </a:rPr>
              <a:t>实例</a:t>
            </a:r>
            <a:r>
              <a:rPr lang="en-US" altLang="zh-CN" sz="2000" smtClean="0">
                <a:latin typeface="+mn-ea"/>
              </a:rPr>
              <a:t>4</a:t>
            </a:r>
            <a:r>
              <a:rPr lang="zh-CN" altLang="en-US" sz="2000" smtClean="0">
                <a:latin typeface="+mn-ea"/>
              </a:rPr>
              <a:t>：</a:t>
            </a:r>
            <a:r>
              <a:rPr lang="zh-CN" altLang="zh-CN" sz="2000" smtClean="0">
                <a:latin typeface="+mn-ea"/>
              </a:rPr>
              <a:t>复制</a:t>
            </a:r>
            <a:r>
              <a:rPr lang="zh-CN" altLang="zh-CN" sz="2000">
                <a:latin typeface="+mn-ea"/>
              </a:rPr>
              <a:t>“库存统计表”放在工作表标签的最后，并改名为“库存统计表备份”。在“库存统计表”中，先计算每种图书的库存量（库存量</a:t>
            </a:r>
            <a:r>
              <a:rPr lang="en-US" altLang="zh-CN" sz="2000">
                <a:latin typeface="+mn-ea"/>
              </a:rPr>
              <a:t>=</a:t>
            </a:r>
            <a:r>
              <a:rPr lang="zh-CN" altLang="zh-CN" sz="2000">
                <a:latin typeface="+mn-ea"/>
              </a:rPr>
              <a:t>进货数量</a:t>
            </a:r>
            <a:r>
              <a:rPr lang="en-US" altLang="zh-CN" sz="2000">
                <a:latin typeface="+mn-ea"/>
              </a:rPr>
              <a:t>-</a:t>
            </a:r>
            <a:r>
              <a:rPr lang="zh-CN" altLang="zh-CN" sz="2000">
                <a:latin typeface="+mn-ea"/>
              </a:rPr>
              <a:t>销售数量）。然后判断每种图书的库存量，若库存量为</a:t>
            </a:r>
            <a:r>
              <a:rPr lang="en-US" altLang="zh-CN" sz="2000">
                <a:latin typeface="+mn-ea"/>
              </a:rPr>
              <a:t>0</a:t>
            </a:r>
            <a:r>
              <a:rPr lang="zh-CN" altLang="zh-CN" sz="2000">
                <a:latin typeface="+mn-ea"/>
              </a:rPr>
              <a:t>，则该图书“是否下架”字段填入“是”，否则填入“否”，使用</a:t>
            </a:r>
            <a:r>
              <a:rPr lang="en-US" altLang="zh-CN" sz="2000">
                <a:latin typeface="+mn-ea"/>
              </a:rPr>
              <a:t>IF</a:t>
            </a:r>
            <a:r>
              <a:rPr lang="zh-CN" altLang="zh-CN" sz="2000">
                <a:latin typeface="+mn-ea"/>
              </a:rPr>
              <a:t>（）函数实现该功能，操作步骤如图</a:t>
            </a:r>
            <a:r>
              <a:rPr lang="en-US" altLang="zh-CN" sz="2000">
                <a:latin typeface="+mn-ea"/>
              </a:rPr>
              <a:t>4</a:t>
            </a:r>
            <a:r>
              <a:rPr lang="en-US" altLang="zh-CN" sz="2000">
                <a:latin typeface="+mn-ea"/>
              </a:rPr>
              <a:t>-4-5</a:t>
            </a:r>
            <a:r>
              <a:rPr lang="zh-CN" altLang="zh-CN" sz="2000">
                <a:latin typeface="+mn-ea"/>
              </a:rPr>
              <a:t>所示</a:t>
            </a:r>
            <a:r>
              <a:rPr lang="zh-CN" altLang="zh-CN" sz="2000" smtClean="0">
                <a:latin typeface="+mn-ea"/>
              </a:rPr>
              <a:t>。</a:t>
            </a:r>
            <a:r>
              <a:rPr lang="en-US" altLang="zh-CN" sz="2000" smtClean="0">
                <a:latin typeface="+mn-ea"/>
              </a:rPr>
              <a:t> </a:t>
            </a:r>
            <a:endParaRPr lang="zh-CN" altLang="zh-CN" sz="2000">
              <a:latin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79631" y="858565"/>
            <a:ext cx="1674574" cy="4512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873" y="8585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特别说明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705" y="1381760"/>
            <a:ext cx="8611870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tx1"/>
                </a:solidFill>
                <a:latin typeface="+mj-ea"/>
              </a:rPr>
              <a:t>   </a:t>
            </a:r>
            <a:r>
              <a:rPr lang="zh-CN" altLang="zh-CN" sz="2000" dirty="0" smtClean="0">
                <a:solidFill>
                  <a:schemeClr val="tx1"/>
                </a:solidFill>
                <a:latin typeface="+mj-ea"/>
              </a:rPr>
              <a:t>以下</a:t>
            </a:r>
            <a:r>
              <a:rPr lang="zh-CN" altLang="zh-CN" sz="2000" dirty="0">
                <a:solidFill>
                  <a:schemeClr val="tx1"/>
                </a:solidFill>
                <a:latin typeface="+mj-ea"/>
              </a:rPr>
              <a:t>函数</a:t>
            </a:r>
            <a:r>
              <a:rPr lang="en-US" altLang="zh-CN" sz="2000" dirty="0">
                <a:solidFill>
                  <a:schemeClr val="tx1"/>
                </a:solidFill>
                <a:latin typeface="+mj-ea"/>
              </a:rPr>
              <a:t>COUNTIF</a:t>
            </a:r>
            <a:r>
              <a:rPr lang="zh-CN" altLang="en-US" sz="2000" dirty="0" smtClean="0">
                <a:solidFill>
                  <a:schemeClr val="tx1"/>
                </a:solidFill>
                <a:latin typeface="+mj-ea"/>
              </a:rPr>
              <a:t>（  ）</a:t>
            </a:r>
            <a:r>
              <a:rPr lang="zh-CN" altLang="en-US" sz="2000" dirty="0">
                <a:solidFill>
                  <a:schemeClr val="tx1"/>
                </a:solidFill>
                <a:latin typeface="+mj-ea"/>
              </a:rPr>
              <a:t>和</a:t>
            </a:r>
            <a:r>
              <a:rPr lang="en-US" altLang="zh-CN" sz="2000" dirty="0">
                <a:solidFill>
                  <a:schemeClr val="tx1"/>
                </a:solidFill>
                <a:latin typeface="+mj-ea"/>
              </a:rPr>
              <a:t>IF</a:t>
            </a:r>
            <a:r>
              <a:rPr lang="zh-CN" altLang="en-US" sz="2000" dirty="0" smtClean="0">
                <a:solidFill>
                  <a:schemeClr val="tx1"/>
                </a:solidFill>
                <a:latin typeface="+mj-ea"/>
              </a:rPr>
              <a:t>（  ）</a:t>
            </a:r>
            <a:r>
              <a:rPr lang="zh-CN" altLang="zh-CN" sz="2000" dirty="0">
                <a:solidFill>
                  <a:schemeClr val="tx1"/>
                </a:solidFill>
                <a:latin typeface="+mj-ea"/>
              </a:rPr>
              <a:t>仅供参加一级考试的同学参考。</a:t>
            </a:r>
            <a:r>
              <a:rPr lang="zh-CN" altLang="en-US" sz="2000" dirty="0">
                <a:solidFill>
                  <a:schemeClr val="tx1"/>
                </a:solidFill>
                <a:latin typeface="+mj-ea"/>
              </a:rPr>
              <a:t>学业水平</a:t>
            </a:r>
            <a:r>
              <a:rPr lang="zh-CN" altLang="en-US" sz="2000" dirty="0" smtClean="0">
                <a:solidFill>
                  <a:schemeClr val="tx1"/>
                </a:solidFill>
                <a:latin typeface="+mj-ea"/>
              </a:rPr>
              <a:t>考试对这两个函数不</a:t>
            </a:r>
            <a:r>
              <a:rPr lang="zh-CN" altLang="en-US" sz="2000" dirty="0">
                <a:solidFill>
                  <a:schemeClr val="tx1"/>
                </a:solidFill>
                <a:latin typeface="+mj-ea"/>
              </a:rPr>
              <a:t>做要求。</a:t>
            </a:r>
            <a:endParaRPr lang="zh-CN" altLang="en-US" sz="20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810" y="41275"/>
            <a:ext cx="2465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二. 数据计算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3958</Words>
  <Application>WPS 演示</Application>
  <PresentationFormat>全屏显示(4:3)</PresentationFormat>
  <Paragraphs>162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黑体</vt:lpstr>
      <vt:lpstr>Calibri</vt:lpstr>
      <vt:lpstr>Times New Roman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黄老师</cp:lastModifiedBy>
  <cp:revision>99</cp:revision>
  <dcterms:created xsi:type="dcterms:W3CDTF">2017-08-01T01:26:00Z</dcterms:created>
  <dcterms:modified xsi:type="dcterms:W3CDTF">2021-08-20T09:24:13Z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