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257" r:id="rId3"/>
    <p:sldId id="278" r:id="rId5"/>
    <p:sldId id="279" r:id="rId6"/>
    <p:sldId id="284" r:id="rId7"/>
    <p:sldId id="280" r:id="rId8"/>
    <p:sldId id="285" r:id="rId9"/>
    <p:sldId id="283" r:id="rId10"/>
    <p:sldId id="287" r:id="rId11"/>
    <p:sldId id="288" r:id="rId12"/>
    <p:sldId id="289" r:id="rId13"/>
    <p:sldId id="290" r:id="rId14"/>
    <p:sldId id="291" r:id="rId15"/>
    <p:sldId id="286" r:id="rId16"/>
    <p:sldId id="293" r:id="rId17"/>
    <p:sldId id="292" r:id="rId18"/>
    <p:sldId id="294" r:id="rId19"/>
    <p:sldId id="295" r:id="rId20"/>
    <p:sldId id="296" r:id="rId21"/>
    <p:sldId id="298" r:id="rId22"/>
    <p:sldId id="297" r:id="rId23"/>
    <p:sldId id="299" r:id="rId24"/>
    <p:sldId id="300" r:id="rId25"/>
    <p:sldId id="303" r:id="rId26"/>
    <p:sldId id="304" r:id="rId27"/>
    <p:sldId id="276" r:id="rId28"/>
    <p:sldId id="305" r:id="rId29"/>
    <p:sldId id="306" r:id="rId30"/>
    <p:sldId id="307" r:id="rId31"/>
    <p:sldId id="308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00"/>
    <a:srgbClr val="B2B2B2"/>
    <a:srgbClr val="202020"/>
    <a:srgbClr val="323232"/>
    <a:srgbClr val="CC3300"/>
    <a:srgbClr val="FF33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60"/>
        <p:guide pos="37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cover dir="r"/>
      </p:transition>
    </mc:Choice>
    <mc:Fallback>
      <p:transition>
        <p:cover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专题四  可以复用的代码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1614514" y="126697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2706370" y="1266825"/>
            <a:ext cx="1634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 smtClean="0">
                <a:solidFill>
                  <a:srgbClr val="00B0F0"/>
                </a:solidFill>
                <a:latin typeface="+mn-ea"/>
                <a:sym typeface="+mn-ea"/>
              </a:rPr>
              <a:t>考</a:t>
            </a:r>
            <a:r>
              <a:rPr lang="zh-CN" altLang="zh-CN" sz="2400" b="1" dirty="0">
                <a:solidFill>
                  <a:srgbClr val="00B0F0"/>
                </a:solidFill>
                <a:latin typeface="+mn-ea"/>
                <a:sym typeface="+mn-ea"/>
              </a:rPr>
              <a:t>纲要求</a:t>
            </a:r>
            <a:endParaRPr lang="zh-CN" altLang="zh-CN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184400" y="2019935"/>
            <a:ext cx="911987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（1）了解面向对象程序设计的基本方法；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（2）了解模块化程序设计的意义；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（3）掌握调用math模块使用数学函数的方法；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（4）掌握调用turtle模块绘制简单图形的方法。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5100" y="790575"/>
            <a:ext cx="1167130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turtle库是Python语言中一个很流行的绘制图像的函数库，它通过函数指令控制图形的生成。在使用 turtle库中命令前，先要导入模块，导入的语句格式如下：格式1：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import 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格式2：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import 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as 变量；例如：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import 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as t,表示导入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模块，并且用t代替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1．画布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画布就是绘图区域，我们可以设置它的大小和初始位置。  设置画布大小的语句是：turtle.screensize(width, height,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color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)，参数分别为画布的宽、高（单位是像素）和画布颜色。如：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turtle.screensize(400,500,"red")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2．画笔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在默认情况下，在画布中心位置有一个坐标轴原点，坐标原点处有一只面朝x轴正方向的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小乌龟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代表画笔。在绘图时，使用画笔控制命令结合画笔运动命令控制画笔的状态生成图形。画笔的属性包括宽度、颜色和移动速度等；画笔的运动状态有提起、放下、前进、后退、左转及右转等。常见的画笔控制命令如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6-4-3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所示，画笔运动命令如表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6-4-4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30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．调用turtle模块绘制简单图形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26560" y="817880"/>
            <a:ext cx="26035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画笔控制命令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73050" y="1225550"/>
          <a:ext cx="11765280" cy="4528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03345"/>
                <a:gridCol w="7861935"/>
              </a:tblGrid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画笔控制命令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使用说明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381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turtle.pensize(size)或width(size)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设置画笔宽度，其中size单位为像素,决定了生成的图形轮廓线粗细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613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turtle.pencolor()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设置画笔颜色，参数如"green"、 "red"、 "blue" 、"yellow"、"orange"等,也可以是RGB 3元组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turtle.speed(n)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设置画笔的速度，n取值范围为1到10，数值越大速度越快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168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turtle.fillcolor(color)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设置图形的填充颜色，参数如"green", "red"等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883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turtle.filling()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返回当前是否在填充状态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73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turtle.begin_fill()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开始填充图形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27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turtle.end_fill()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结束填充</a:t>
                      </a:r>
                      <a:endParaRPr 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4930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．调用turtle模块绘制简单图形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60595" y="654685"/>
            <a:ext cx="26701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画笔运动命令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20980" y="1053465"/>
          <a:ext cx="1175131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31970"/>
                <a:gridCol w="7419340"/>
              </a:tblGrid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画笔运动命令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使用说明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turtle.forward(d)或fd（d）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向当前画笔方向移动d个像素（px）长度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turtle.backward(d)或bk(d)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向当前画笔相反方向移动d个像素长度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turtle.right(a)或rt（a）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画笔右转（顺时针转）a度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turtle.left(a)或lt（a）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画笔左转（逆时针转）a度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turtle.penup()或pu()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提起画笔，画笔移动时不会绘制图形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turtle.pendown()或pd()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画笔落下，画笔移动时绘制图形，缺省时也会绘制图形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turtle.goto(x，y)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将画笔移动到坐标为x，y的位置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turtle.circle(r)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画半径为r像素的圆，以下实例中有详细介绍用法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716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turtle.write（）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作用是在海龟界面输出文字，语句格式：turtle.write(内容,font=(fontname,fontsize,fonttype))。如定义字体为Arial，大小为24，输出内容为“热爱学习！”，可使用命令：turtle.write(“热爱学习！”,font=(“Arial”,24))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3350" marR="133350" marT="76200" marB="76200" vert="horz" anchor="ctr">
                    <a:lnL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C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4930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．调用turtle模块绘制简单图形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930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．调用turtle模块绘制简单图形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30" y="715010"/>
            <a:ext cx="1198499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【实例讲解】1．画正方形。实例：画一个边长为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像素，线条颜色为红色的正方形，代码如下：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import 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#导入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模块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turtle.pencolor("red")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#画笔颜色为红色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for i in range(4):       #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循环四次画4条边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turtle.forward(80)    #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向当前画笔方向移动80像素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turtle.right(90)      #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画笔右转90度，也可以使用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turtle.left(90)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2．画三角形。实例：画一个边长为150像素的等边三角形，填充颜色为“绿色”，代码如下：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import turtlet=turtle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t.fillcolor("green")     #填充颜色为绿色t.begin_fill()           #开始填充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i in range(3):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t.fd(150)            #向当前画笔方向移动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0像素    t.rt(120)            #画笔右转120度，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也可使用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t.lt(120)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t.end_fill()             #结束填充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t.done()              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#结束画图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930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．调用turtle模块绘制简单图形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4930" y="767080"/>
            <a:ext cx="1205166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3．画圆。根据给定半径画圆的语句是：turtle.circle(r,extent=None, steps=None)。参数说明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①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r为半径（单位为像素），半径为正(负),表示圆心在画笔的左边(右边)；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②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extent为弧度(可选项)，整个圆的弧度是360，半圆弧度是180，圆的四分之一弧度是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③steps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为多边形边数 (可选项）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画半径为r的圆的内接正多边形，如正三角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steps=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3。例1：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turtle.circle(50)        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 画半径为50像素的整圆例2：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turtle.circle(50,steps=4)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 画半径为50像素的整圆的内接四边形例3：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turtle.circle(50,180)    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 画半径为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像素的半圆【实践体验】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．画一个边长为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100px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的正六边形，填充颜色为蓝色。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．画一个长为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100px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，宽为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80px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的矩形，线条颜色为“红色”，填充颜色为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绿色”。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2820" y="59055"/>
            <a:ext cx="1864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4930" y="667385"/>
            <a:ext cx="1133665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1．下列选项中不属于代码复用的优点的是（     ）。A．减少代码重复                 B．使程序模块化C．使程序便于阅读               D．便于发挥程序员的创造力2．函数int(9.8)计算的结果是（     ）。A．9                  B．9.0              C．10               D．10.03．函数sqrt(9)计算的结果是（     ）。A．3                  B．3.0              C．18               D．814．以下不属于Python标准函数的是（     ）。 A．str()      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nput()          C．range()          D．abc()5．以下函数可用于统计列表中最大值的是（     ）。A．sum()              B．max()            C．min()            D．pow()6．函数round（6.85,1）的值是（　 　）。A．6                  B．7.0              C．6.8              D．6.97．函数len("Hello")的值是（　 　）。A．5                  B．HELLO            C．“hello”        D．Class-str8．Python 程序中导入math模块的命令是（     ）。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A. import             B.output            C. input            D.get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9．Python中，用于绘制图形的模块是（     ）。A．pygame             B．math             C．time             D．turtle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0000"/>
              </a:lnSpc>
            </a:pP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10．自定函数的关键字是（     ）。A．function           B．return           C．procedure        D．Def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355" y="739140"/>
            <a:ext cx="1188974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一、单项选择题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1．Python语句a="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1-4-5"，则a的数据类型是（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A．int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B．float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C．date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D．str2．Python中，以（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）开头的内容属于注释。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\n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$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3．以下列表函数中会生成5个元素的一项是（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range(5)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range(0,5,2)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range(1,6,2)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range(0,6,2)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4．表达式1+4*5.0运算结果的数据类型是（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float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chr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str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5．以下不属于Python常量的是（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bcd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C．"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1234"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D．'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happy'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6．Python中，将12.88转化为整数可使用的函数是（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float()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str()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round()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int()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7．把变量m的值赋给n的正确语句是（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m=n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n=m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n←m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n==m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8．下列Python程序段运行的结果是（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a=36;b=5；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c=a//bprint(c)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   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7.2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7.0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355" y="777240"/>
            <a:ext cx="1183195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9．下列表达式的值为True的是（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2!=3 or 0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3&gt;2&gt;2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4&gt;3 and 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2==2 and 4&lt;=3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10．以下属于列表的是（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(1,2) 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{1,2}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[1,2]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1,2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11．在Python中，书写正确的表达式是（　 　）。A．b**2-4ac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B．1/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3a5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C．pi*r^2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D．2*pi*r12．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b=str(25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的数据类型是（　 　）。A．浮点型 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B．字符串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C．整型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D．复数13．在Python中，表达式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"22"+"8"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的值是（　 　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   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"30"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"228"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"22+8"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14．运行以下程序后，输出的结果是（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m,n=1,2print(m==n)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True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False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15．已知s=1+2+3…+n，找出一个最大整数n,使得s&lt;2000。编写程序解决该问题，最合适的程序结构是（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A．顺序结构            B．选择结构        C．循环结构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D．网状结构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0825" y="754380"/>
            <a:ext cx="1168971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16．有Python程序如下：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s=input()print(s*3)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运行后通过键盘输入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，则输出的结果是（　 　）。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 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666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sss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s*3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17．在Python中，运行以下程序段后，输出的结果是（　 　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p in [1,2,3]:print(p**2,end="")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1  2  3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2  4  6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1  4  9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D．出错18．以下Python程序运行后，输出“@”的个数是（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n in range(0,10,3):    print("@")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B．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       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19.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以下程序的功能是：从键盘上输入一个两位数，判断是否为6的倍数，在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处应该填入的内容是（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n=int(input())if ①:   print("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是6的倍数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n//6=0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B．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n%6==0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n/6==0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D．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n%6!=0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35" y="799465"/>
            <a:ext cx="1208913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20．下列Python程序运行的结果是（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s=1for k in range(1,5):s=s*kprint(k,s)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A．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24 6     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B．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120  5     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C． 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4   24     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D．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120  4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二、完善程序题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1．一本书的厚度为a页，李老师已经看了10天书，每天看b页。请编写一个程序，输入a,b的值，计算并输出李老师还要看几天才能把全书看完。请在①②处填写正确的内容。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a=①(input("全书页数:"))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b=int(input("每天看的页数:"))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s=②     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print("还需要看",s,"天才能看完")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2．小王办理了某种流量套餐，其中不超出1000MB（包含1000MB）的部分费用20元，超出的部分0.25元/MB，输入他本月消耗的流量数P（单位MB）,计算并输出他本月的费用。请在①②处填写正确的内容。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p=float(input("请输入流量:"))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①: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m=20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else: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②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print("本月费用是:",m,"元")</a:t>
            </a:r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．面向对象程序设计概述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7325" y="768350"/>
            <a:ext cx="119030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向对象程序设计（简称OOP）是一种程序开发的方法。对象是指客观存在的事物，比如可以从圆、矩形、三角形等图形抽象出一个简单图形，简单图形就是一个对象，它有自己的属性和行为，图形中边数、面积是它的属性，输出图形的面积就是它的行为。同一类事物的集合称为类，在类中定义每个对象共有的属性和方法，即类是封装对象的属性和行为的载体，对象是类的实例。面向对象程序设计的思想是将对象作为程序的基本单元，将程序和数据封装其中以提高程序的重用性、灵活性和扩展性。面象对象程序设计具有三大基本特征：封装、继承和多态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在Python中，字符串、函数、列表等都是对象，Python就是面象对象程序设计语言。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实例：根据从键盘上输入的表示星期几的数字，输出对应的用英文表示的星期的简称，如“Mon、Tue、Wed、Thu、Fri、Sat、Sun”。设计程序代码如下：list=[]    #创建空列表对象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i in range(7):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xq=input("请输入英文星期：")  #按星期的顺序一个一个输入，并添加到列表中list.append(xq)   #利用列表对象的方法append()将英文星期添加到列表的末尾    n=int(input("请输入一个数："))    #输入1～7中的一个数    print("你输入的是",list[n-1])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#输出英文表示的星期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525" y="803910"/>
            <a:ext cx="118046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3．1月～3月为春季，4月～6月为夏季，7月～9月为秋季，10月～12月为冬季。输入一个月份，判断并输出是什么季节。请在①②处填写正确的内容。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yf=int(input("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输入月份：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"))if ①:   jj="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春季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elif yf in [4,5,6]:   jj="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夏季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elif yf in [7,8,9]:   jj="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秋季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②:   jj="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冬季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print("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您输入的月份属于：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",jj)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4．以下是计算               的程序代码，请在①②处填写正确的内容。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p=①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 i in range(2,11):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print("p=",p)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4681220"/>
            <a:ext cx="1733550" cy="4546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over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17475" y="753110"/>
            <a:ext cx="1172845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5．以下是计算s=1+4+7…+61的程序代码，请在①②处填写正确的内容。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s=0k=1while ①:s=s+k②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．以下程序的功能是输入x，y的值，对调x，y的值再输出，请在①②处填写正确的内容。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x=int(input("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请输入一个数：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"))y=int(input("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请输入另一个数：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"))z=x①y=z②("x=",x,"y=",y)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．以下程序的功能是画一个半径为60px的正圆，线条颜色为“蓝色”，请在①②处填写正确的内容。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①turtle.pencolor("blue")turtle.speed(2)turtle.width(5)turtle.②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6355" y="738505"/>
            <a:ext cx="120319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．以下程序的功能是画一个边长为120px的正方形，线条颜色为“红色”，请在①②处填写正确的内容。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import turtlet=turtle            t.pencolor("red")     for i in range(4):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t.①    #画笔移动120像素   t.②    #画笔左转90度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t.done()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三、程序设计题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1．一辆动车即将穿越隧道，已知隧道全长为a米，动车车长为300米，动车速度为b米/秒。输入a,b的值，计算并输出动车完全通过隧道需要花费的时间。2．输入一个三位数，按逆序输出，如输入123，输出321。3．输入一个自然数并判断是否既是2的倍数又是3的倍数。若是，则输出yes；否则输出no。4．输入两个数a,b,若a＞b则s=（a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-b)</a:t>
            </a:r>
            <a:r>
              <a:rPr lang="en-US" sz="2000" b="0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，否则s=（a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+b)</a:t>
            </a:r>
            <a:r>
              <a:rPr lang="en-US" sz="2000" b="0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,计算并输出s。5．某停车场收费标准为：停车时间为1小时以内免费，1小时≤停车时间＜2小时收费10元，停车时间≥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小时，每小时加收2元，输入停车时间计算并输出停车费用。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" y="11430"/>
            <a:ext cx="565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专题综合练习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22250" y="835660"/>
            <a:ext cx="117944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6．          ，计算并输出s。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7．s=5+10+…+100，计算并输出s。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8．输入一个字符串统计字母（包括大小写）的个数。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9．假定存款年利率固定为4.25%，投资10万元，多少年后资金翻倍？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10．输出三位数中所有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的水仙花数。所谓水仙花数是指一个三位数，其各位数字立方的和等于该数，如：153 =13+53+33。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835660"/>
            <a:ext cx="1428750" cy="4705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over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268855" y="997585"/>
          <a:ext cx="8724900" cy="163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490"/>
                <a:gridCol w="872490"/>
                <a:gridCol w="872490"/>
                <a:gridCol w="872490"/>
                <a:gridCol w="872490"/>
                <a:gridCol w="872490"/>
                <a:gridCol w="872490"/>
                <a:gridCol w="872490"/>
                <a:gridCol w="872490"/>
                <a:gridCol w="872490"/>
              </a:tblGrid>
              <a:tr h="661670"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8895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8895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4770" y="787400"/>
            <a:ext cx="19697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课后练习答案：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9110" y="2711450"/>
            <a:ext cx="2098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专题综合练习：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一、单项选择题</a:t>
            </a:r>
            <a:endParaRPr lang="en-US" alt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265680" y="3577590"/>
          <a:ext cx="8928100" cy="2413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10"/>
                <a:gridCol w="892810"/>
                <a:gridCol w="892810"/>
                <a:gridCol w="892810"/>
                <a:gridCol w="892810"/>
                <a:gridCol w="892810"/>
                <a:gridCol w="892810"/>
                <a:gridCol w="892810"/>
                <a:gridCol w="892810"/>
                <a:gridCol w="892810"/>
              </a:tblGrid>
              <a:tr h="610235"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5085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50215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</a:tr>
              <a:tr h="4514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11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D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12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B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13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C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14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B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15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C</a:t>
                      </a:r>
                      <a:endParaRPr lang="en-US" altLang="zh-CN" sz="2000" dirty="0"/>
                    </a:p>
                  </a:txBody>
                  <a:tcPr anchor="ctr"/>
                </a:tc>
              </a:tr>
              <a:tr h="4508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16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B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17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C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18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D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19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000" dirty="0"/>
                        <a:t>B</a:t>
                      </a:r>
                      <a:endParaRPr lang="en-US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20</a:t>
                      </a:r>
                      <a:endParaRPr lang="en-US" altLang="zh-CN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/>
                        <a:t>C</a:t>
                      </a:r>
                      <a:endParaRPr lang="en-US" altLang="zh-CN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>
    <p:cover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84150" y="851535"/>
            <a:ext cx="1156652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二、完善程序题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1．①int ②（a-10*b）/b 或a/b-10  2．①p&lt;=1000  ②m=20+(p-1000)*0.25 3．①yf in [1,2,3] ② else  4．①1 ②p=p*(1/i) 5．①k&lt;=61  ②k=k+36．① x=y     ②print7．① import turtle     ②circle(60)8．① t.forward(120)或t.fd(120)     ②t.left(90)或t.lt(90)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三、程序设计题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a=float(input("请输入隧道长（单位为米）："))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b=float(input("请输入动车速度（单位为米/秒）："))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t=(a+300)/b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print("动车完全通过隧道所需要的时间：",t,"秒")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735" y="673100"/>
            <a:ext cx="11917680" cy="4369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n=int(input("请输入一个三位数："))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a=n//100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b=n%100//10  #或 b=n//10%10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c=n%10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s=c*100+b*10+a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print("新生成的三位数是：",s)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n=int(input("请输入一个整数："))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n%2==0 and n%3==0: #或 n%6==0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print("yes")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print("no")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425" y="783590"/>
            <a:ext cx="1181671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a=float(input("请输入一个数："))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b=float(input("请输入另一个数："))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if a&gt;b: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s=(a-b)**2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else: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s=(a+b)**2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print("s=",s)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t=float(input("请输入停车时间（单位为小时）："))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t&lt;1: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f=0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elif t&lt;2: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f=10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f=10+(t-2)*2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print("停车费用是：",f,"元")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425" y="818515"/>
            <a:ext cx="11292840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s=1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 i in range(2,11):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s=s+1/i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print("1+1/2+1/3+…+1/10=",s)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s=0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for i in range(5,101,5):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s=s+i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print("5+10+…100=",s)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s=input("请输入一个字符串：")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a=len(s)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count=0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for i in range(a):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if s[i]&gt;='a' and s[i]&lt;='z' or  s[i]&gt;='A' and s[i]&lt;='Z':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   count=count+1  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print("字符串中包含的字符个数是：",count)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" y="841375"/>
            <a:ext cx="118364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year=0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money=10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 money&lt;20: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money=(1+0.0425)*money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year=year+1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print(year,"年后资金翻倍")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 i in range(100,1000):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a=i//100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b=i%100//10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c=i%10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if a**3+b**3+c**3==i: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print(i)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5575" y="856615"/>
            <a:ext cx="1189926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比较大型、复杂的问题，可以采取“自顶向下、逐步细化”的方法，即将一个完整的问题分成若干个小问题，每个小问题实现一个功能，再将每个小问题逐步细化、分解为一系列具体可实现的步骤。以功能块为单位进行程序设计，实现其求解算法的方法称为模块化。模块化的目的是为了降低程序复杂度，使程序设计、调试和维护等操作简单化。将问题模块化后，有许多功能是相似甚至完全相同的，可以使用代码复用的方法以提高程序的效率。函数就是一种代码复用的方法。Python函数分为系统函数和用户自定义函数两类。系统函数分为内置函数和非内置函数，内置函数可以直接使用，内置函数包含了使用频繁的或最基本的操作，如基本数学函数（abs，round）、类型转换函数（int，float，str）、集合操作函数（len，max，min，sum）、输入输出操作函数（input，print）等。    非内置函数要先导入模块再使用。Python 标准库中有100多个非内置模块，如math库函数，其中包含各种数学函数。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460" y="721360"/>
            <a:ext cx="18891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内置函数。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3990" y="1120140"/>
            <a:ext cx="32708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6-4-1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Python内置函数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604645"/>
            <a:ext cx="8462645" cy="4284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225" y="695325"/>
            <a:ext cx="120237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【实例讲解】   1．输入5个数，统计最大值、最小值、它们的和以及平均值。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程序代码：      list=[]  #定义空列表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for i in range(5):            a=float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(input("请输入一个数:"))          list.append(a)  #将输入的数添加到列表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print(max(list),min(list),sum(list),sum(list)/5)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2．输入一个字符串，输出字符串长度；将大写的字母转化为小写再输出；将小写字母转化为大写再输出。     s=input("请输入一个字符串:")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a=len(s)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print("字符串的长度是:",a)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for i in range(a):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print(s[i].lower(),end="")  #将大写的字母转化为小写再输出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for i in range(a):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print(s[i].upper(),end="")  #将小写的字母转化为大写再输出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6525" y="803275"/>
            <a:ext cx="119189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调用math模块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要使用math模块中的库函数，首先必须要导入，导入的方法有两种：（1）导入整个模块。语句格式：import math；或 from math import *。（2）导入个别函数。比如导入函数sqrt、sin,语句格式：from math import sqrt,sin。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94200" y="2125345"/>
            <a:ext cx="29184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常见的math函数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62635" y="2523490"/>
          <a:ext cx="11010265" cy="29165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3660"/>
                <a:gridCol w="3926205"/>
                <a:gridCol w="3082290"/>
                <a:gridCol w="2658110"/>
              </a:tblGrid>
              <a:tr h="3270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函数名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sqrt()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求平方根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math.sqrt(9)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3.0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trunc()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取整，直接舍去小数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math.trunc(2.78)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7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exp()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exp(n)求e(e=2.718)的n次方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math.exp(1)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2.718281828459045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gcd()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gcd(x,y),求x,y的最大公约数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math.gcd(8,6)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pi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求圆周率π，保留15位小数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math.pi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3.141592653589793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log()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求以e为底的对数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math.log(2.718)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约为1.0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sin()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求正弦值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math.sin(1)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0.84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cos()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求余弦值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math.cos(1)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0.5403</a:t>
                      </a:r>
                      <a:endParaRPr lang="zh-CN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8915" y="767715"/>
            <a:ext cx="118364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实例：设计程序求一元二次方程的解输入一元二次方程（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y=ax</a:t>
            </a:r>
            <a:r>
              <a:rPr lang="en-US" sz="2000" b="0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+bx+c）的系数，判断并输出方程的解。 一元二次方程解的公式是：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=(-b±     )/2a。如输入a=1,b=4,c=3 ，输出方程的解为-1，-3。程序代码如下：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import math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a=float(input("请输入系数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a:"))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b=float(input("请输入系数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b:"))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c=float(input("请输入系数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c:"))p=b**b-4*a*cif p&gt;0:    print("x1=",(-b+math.sqrt(p))/(2*a))    print("x2=",(-b-math.sqrt(p))/(2*a))elif p==0:    print("x=",-b/(2*a))else: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print("方程无解")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-2147482612"/>
          <p:cNvGraphicFramePr>
            <a:graphicFrameLocks noChangeAspect="1"/>
          </p:cNvGraphicFramePr>
          <p:nvPr/>
        </p:nvGraphicFramePr>
        <p:xfrm>
          <a:off x="688975" y="1435100"/>
          <a:ext cx="660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660400" imgH="254000" progId="Equation.KSEE3">
                  <p:embed/>
                </p:oleObj>
              </mc:Choice>
              <mc:Fallback>
                <p:oleObj name="" r:id="rId2" imgW="660400" imgH="254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8975" y="1435100"/>
                        <a:ext cx="660400" cy="25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380" y="808990"/>
            <a:ext cx="1169987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随机函数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Python中生成随机数的函数，是由random模块控制，需要导入random模块才能使用。（1）random()函数。random.random()函数返回一个随机数，其值在0至1的范围之内，具体用法如下：　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import random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　　print ("随机数: ", random.random())  #每次输出的结果都不相同。（2）random.randint()。用于随机生成指定范围内的整数，有两个参数，一个是范围上限，一个是范围下限，具体用法如下：　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import random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 (random.randint(6,8))#输出6，7，8中的随机数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根据以下题目要求设计程序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（1）输入直角三角形两条直角边的长度a,b，计算斜边的长度（保留1位小数）。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（2）输入一个字符串按逆序输出，如输入"abcd"，输出"dcba"。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（3）校园歌手赛上，6个评委给选手甲打的分数分别是9.2，8.6，7.9，8.6，9.1，8.8，去掉一个最高分和一个最低分，再取平均分作为该选手的最后得分，请统计并输出该选手的最后得分。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" name="文本框 2"/>
          <p:cNvSpPr txBox="1">
            <a:spLocks noChangeArrowheads="1"/>
          </p:cNvSpPr>
          <p:nvPr/>
        </p:nvSpPr>
        <p:spPr bwMode="auto">
          <a:xfrm>
            <a:off x="113030" y="808990"/>
            <a:ext cx="1325880" cy="3003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vert="horz" wrap="square" lIns="0" tIns="0" rIns="0" bIns="0" anchor="t" anchorCtr="0">
            <a:noAutofit/>
          </a:bodyPr>
          <a:p>
            <a:pPr algn="just">
              <a:spcAft>
                <a:spcPts val="0"/>
              </a:spcAft>
            </a:pPr>
            <a:r>
              <a:rPr lang="zh-CN" kern="100">
                <a:effectLst/>
                <a:ea typeface="宋体" panose="02010600030101010101" pitchFamily="2" charset="-122"/>
                <a:cs typeface="Times New Roman" panose="02020603050405020304"/>
              </a:rPr>
              <a:t>『知识扩展』</a:t>
            </a:r>
            <a:endParaRPr lang="zh-CN" kern="100">
              <a:effectLst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273685" y="3723640"/>
            <a:ext cx="1325880" cy="300355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vert="horz" wrap="square" lIns="0" tIns="0" rIns="0" bIns="0" anchor="t" anchorCtr="0">
            <a:noAutofit/>
          </a:bodyPr>
          <a:p>
            <a:pPr algn="just">
              <a:spcAft>
                <a:spcPts val="0"/>
              </a:spcAft>
            </a:pPr>
            <a:r>
              <a:rPr lang="zh-CN" kern="100">
                <a:effectLst/>
                <a:ea typeface="宋体" panose="02010600030101010101" pitchFamily="2" charset="-122"/>
                <a:cs typeface="Times New Roman" panose="02020603050405020304"/>
              </a:rPr>
              <a:t>『实践体验』</a:t>
            </a:r>
            <a:endParaRPr lang="zh-CN" kern="100">
              <a:effectLst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3685" y="54610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．模块化程序设计的意义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6525" y="701040"/>
            <a:ext cx="1157541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自定义函数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用户自定义函数是用户自己编写的一段程序。Python自定义函数的语法如下：def 函数名（参数列表）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    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函数体（包含语句或语句组）        return [返回值]/[None]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说明：（1）函数名必须遵循标识符的命名规则；（2）函数可以没有参数，如果有多个参数，则参数之间用逗号分隔；（3）函数若没有返回值，可以省略return语句或使用return None。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【实例讲解】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输入一个自然数n,计算n!并输出结果，计算n!使用自定义函数实现。程序代码如下：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def fac(x): 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#求x!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s=1    for i in range(2,x+1) :        s=s*i    return s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n=int(input("请输入一个自然数："))t=fac(n)  #调用自定义函数fac()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print(n,"!=",t)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【实践体验】根据以下题目要求设计程序（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）输入x,计算y=|x|并输出结果,其中计算绝对值使用自定义函数。（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）计算s=1!+2!+3!+…+10！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11775</Words>
  <Application>WPS 演示</Application>
  <PresentationFormat>宽屏</PresentationFormat>
  <Paragraphs>767</Paragraphs>
  <Slides>29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等线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黄老师</cp:lastModifiedBy>
  <cp:revision>429</cp:revision>
  <dcterms:created xsi:type="dcterms:W3CDTF">2017-08-03T09:01:00Z</dcterms:created>
  <dcterms:modified xsi:type="dcterms:W3CDTF">2021-08-20T16:24:30Z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