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1" r:id="rId3"/>
    <p:sldId id="256" r:id="rId4"/>
    <p:sldId id="257" r:id="rId5"/>
    <p:sldId id="258" r:id="rId6"/>
    <p:sldId id="311" r:id="rId7"/>
    <p:sldId id="259" r:id="rId8"/>
    <p:sldId id="312" r:id="rId9"/>
    <p:sldId id="313" r:id="rId10"/>
    <p:sldId id="263" r:id="rId11"/>
    <p:sldId id="264" r:id="rId12"/>
    <p:sldId id="266" r:id="rId13"/>
    <p:sldId id="268" r:id="rId14"/>
    <p:sldId id="282" r:id="rId15"/>
    <p:sldId id="269" r:id="rId16"/>
    <p:sldId id="271" r:id="rId17"/>
    <p:sldId id="270" r:id="rId18"/>
    <p:sldId id="272" r:id="rId19"/>
    <p:sldId id="273" r:id="rId20"/>
    <p:sldId id="274" r:id="rId21"/>
    <p:sldId id="275" r:id="rId22"/>
    <p:sldId id="276" r:id="rId23"/>
    <p:sldId id="285" r:id="rId24"/>
    <p:sldId id="315" r:id="rId25"/>
    <p:sldId id="316" r:id="rId26"/>
    <p:sldId id="318" r:id="rId27"/>
    <p:sldId id="317" r:id="rId28"/>
    <p:sldId id="319" r:id="rId29"/>
    <p:sldId id="320" r:id="rId30"/>
    <p:sldId id="321" r:id="rId31"/>
    <p:sldId id="323" r:id="rId32"/>
    <p:sldId id="324" r:id="rId33"/>
    <p:sldId id="277" r:id="rId34"/>
    <p:sldId id="325" r:id="rId35"/>
    <p:sldId id="326" r:id="rId36"/>
    <p:sldId id="284"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A33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1944" y="-264"/>
      </p:cViewPr>
      <p:guideLst>
        <p:guide orient="horz" pos="2160"/>
        <p:guide pos="288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123270-A88A-46B8-9222-FA0C7569E53D}"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C60310-B195-4347-BDB0-A5C2E08FFB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1.xml"/><Relationship Id="rId2" Type="http://schemas.openxmlformats.org/officeDocument/2006/relationships/image" Target="../media/image6.pn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9" Type="http://schemas.openxmlformats.org/officeDocument/2006/relationships/image" Target="../media/image14.jpeg"/><Relationship Id="rId8" Type="http://schemas.openxmlformats.org/officeDocument/2006/relationships/image" Target="../media/image13.png"/><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0" Type="http://schemas.openxmlformats.org/officeDocument/2006/relationships/slideLayout" Target="../slideLayouts/slideLayout7.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image" Target="../media/image32.png"/><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0" Type="http://schemas.openxmlformats.org/officeDocument/2006/relationships/slideLayout" Target="../slideLayouts/slideLayout7.xml"/><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image" Target="../media/image2.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7.png"/><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42.png"/><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image" Target="../media/image2.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8027661" y="-200066"/>
            <a:ext cx="859383" cy="879630"/>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343025" y="36195"/>
            <a:ext cx="6430010" cy="553085"/>
          </a:xfrm>
          <a:prstGeom prst="rect">
            <a:avLst/>
          </a:prstGeom>
        </p:spPr>
        <p:txBody>
          <a:bodyPr wrap="square">
            <a:spAutoFit/>
          </a:bodyPr>
          <a:lstStyle/>
          <a:p>
            <a:r>
              <a:rPr lang="zh-CN" altLang="zh-CN" sz="3000" b="1" dirty="0">
                <a:solidFill>
                  <a:srgbClr val="FFFF00"/>
                </a:solidFill>
                <a:latin typeface="黑体" panose="02010609060101010101" pitchFamily="49" charset="-122"/>
                <a:ea typeface="黑体" panose="02010609060101010101" pitchFamily="49" charset="-122"/>
                <a:sym typeface="+mn-ea"/>
              </a:rPr>
              <a:t>专题四 使用</a:t>
            </a:r>
            <a:r>
              <a:rPr lang="en-US" altLang="zh-CN" sz="3000" b="1" dirty="0">
                <a:solidFill>
                  <a:srgbClr val="FFFF00"/>
                </a:solidFill>
                <a:latin typeface="黑体" panose="02010609060101010101" pitchFamily="49" charset="-122"/>
                <a:ea typeface="黑体" panose="02010609060101010101" pitchFamily="49" charset="-122"/>
                <a:sym typeface="+mn-ea"/>
              </a:rPr>
              <a:t>Windows</a:t>
            </a:r>
            <a:r>
              <a:rPr lang="en-US" altLang="zh-CN" sz="3000" b="1" dirty="0" smtClean="0">
                <a:solidFill>
                  <a:srgbClr val="FFFF00"/>
                </a:solidFill>
                <a:latin typeface="黑体" panose="02010609060101010101" pitchFamily="49" charset="-122"/>
                <a:ea typeface="黑体" panose="02010609060101010101" pitchFamily="49" charset="-122"/>
                <a:sym typeface="+mn-ea"/>
              </a:rPr>
              <a:t>7</a:t>
            </a:r>
            <a:r>
              <a:rPr lang="zh-CN" altLang="zh-CN" sz="3000" b="1" dirty="0" smtClean="0">
                <a:solidFill>
                  <a:srgbClr val="FFFF00"/>
                </a:solidFill>
                <a:latin typeface="黑体" panose="02010609060101010101" pitchFamily="49" charset="-122"/>
                <a:ea typeface="黑体" panose="02010609060101010101" pitchFamily="49" charset="-122"/>
                <a:sym typeface="+mn-ea"/>
              </a:rPr>
              <a:t>操作系统</a:t>
            </a:r>
            <a:endParaRPr lang="zh-CN" altLang="zh-CN" sz="3000" dirty="0">
              <a:solidFill>
                <a:srgbClr val="FFFF00"/>
              </a:solidFill>
              <a:latin typeface="黑体" panose="02010609060101010101" pitchFamily="49" charset="-122"/>
              <a:ea typeface="黑体" panose="02010609060101010101" pitchFamily="49" charset="-122"/>
            </a:endParaRPr>
          </a:p>
        </p:txBody>
      </p:sp>
      <p:sp>
        <p:nvSpPr>
          <p:cNvPr id="3" name="矩形 2" title="JWggUU4f0iDfY28"/>
          <p:cNvSpPr/>
          <p:nvPr/>
        </p:nvSpPr>
        <p:spPr>
          <a:xfrm>
            <a:off x="151130" y="1187450"/>
            <a:ext cx="8885555" cy="4829810"/>
          </a:xfrm>
          <a:prstGeom prst="rect">
            <a:avLst/>
          </a:prstGeom>
          <a:noFill/>
          <a:ln>
            <a:noFill/>
          </a:ln>
        </p:spPr>
        <p:txBody>
          <a:bodyPr wrap="square">
            <a:spAutoFit/>
          </a:bodyPr>
          <a:lstStyle/>
          <a:p>
            <a:pPr>
              <a:lnSpc>
                <a:spcPct val="140000"/>
              </a:lnSpc>
            </a:pPr>
            <a:r>
              <a:rPr altLang="zh-CN" sz="2200" dirty="0">
                <a:latin typeface="宋体" panose="02010600030101010101" pitchFamily="2" charset="-122"/>
                <a:ea typeface="宋体" panose="02010600030101010101" pitchFamily="2" charset="-122"/>
                <a:cs typeface="宋体" panose="02010600030101010101" pitchFamily="2" charset="-122"/>
              </a:rPr>
              <a:t>（1）了解操作系统的基本概念，了解操作系统在计算机系统运行中的作用； </a:t>
            </a:r>
            <a:endParaRPr altLang="zh-CN" sz="2200" dirty="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altLang="zh-CN" sz="2200" dirty="0">
                <a:latin typeface="宋体" panose="02010600030101010101" pitchFamily="2" charset="-122"/>
                <a:ea typeface="宋体" panose="02010600030101010101" pitchFamily="2" charset="-122"/>
                <a:cs typeface="宋体" panose="02010600030101010101" pitchFamily="2" charset="-122"/>
              </a:rPr>
              <a:t>（2）了解操作系统的特点和功能；熟练掌握启动/关闭计算机系统的方法；</a:t>
            </a:r>
            <a:endParaRPr altLang="zh-CN" sz="2200" dirty="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altLang="zh-CN" sz="2200" dirty="0">
                <a:latin typeface="宋体" panose="02010600030101010101" pitchFamily="2" charset="-122"/>
                <a:ea typeface="宋体" panose="02010600030101010101" pitchFamily="2" charset="-122"/>
                <a:cs typeface="宋体" panose="02010600030101010101" pitchFamily="2" charset="-122"/>
              </a:rPr>
              <a:t>（3）了解操作系统图形界面的对象，熟练使用鼠标完成对窗口、菜单、工具栏、任务栏、对话框的操作；了解快捷键和快捷菜单的使用方法；</a:t>
            </a:r>
            <a:endParaRPr altLang="zh-CN" sz="2200" dirty="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altLang="zh-CN" sz="2200" dirty="0">
                <a:latin typeface="宋体" panose="02010600030101010101" pitchFamily="2" charset="-122"/>
                <a:ea typeface="宋体" panose="02010600030101010101" pitchFamily="2" charset="-122"/>
                <a:cs typeface="宋体" panose="02010600030101010101" pitchFamily="2" charset="-122"/>
              </a:rPr>
              <a:t>（4）了解常用中英文输入方法，熟练掌握中英文输入方法的切换；熟练掌握一种中文输入法进行文本和常用符号输入；</a:t>
            </a:r>
            <a:endParaRPr altLang="zh-CN" sz="2200" dirty="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altLang="zh-CN" sz="2200" dirty="0">
                <a:latin typeface="宋体" panose="02010600030101010101" pitchFamily="2" charset="-122"/>
                <a:ea typeface="宋体" panose="02010600030101010101" pitchFamily="2" charset="-122"/>
                <a:cs typeface="宋体" panose="02010600030101010101" pitchFamily="2" charset="-122"/>
              </a:rPr>
              <a:t>（5）了解操作系统自带的常用程序的功能和使用方法，如记事本、画图、截图工具、录音机；熟练掌握安装、卸载应用程序和驱动程序。</a:t>
            </a:r>
            <a:r>
              <a:rPr lang="en-US" altLang="zh-CN" sz="2000" dirty="0" smtClean="0"/>
              <a:t>        </a:t>
            </a:r>
            <a:endParaRPr lang="zh-CN" altLang="zh-CN" sz="2000" dirty="0">
              <a:latin typeface="+mn-ea"/>
            </a:endParaRPr>
          </a:p>
        </p:txBody>
      </p:sp>
      <p:sp>
        <p:nvSpPr>
          <p:cNvPr id="11" name="圆角矩形 10"/>
          <p:cNvSpPr/>
          <p:nvPr/>
        </p:nvSpPr>
        <p:spPr>
          <a:xfrm>
            <a:off x="151229" y="741477"/>
            <a:ext cx="1723065" cy="518130"/>
          </a:xfrm>
          <a:prstGeom prst="roundRect">
            <a:avLst/>
          </a:prstGeom>
        </p:spPr>
        <p:style>
          <a:lnRef idx="3">
            <a:schemeClr val="lt1"/>
          </a:lnRef>
          <a:fillRef idx="1">
            <a:schemeClr val="accent5"/>
          </a:fillRef>
          <a:effectRef idx="1">
            <a:schemeClr val="accent5"/>
          </a:effectRef>
          <a:fontRef idx="minor">
            <a:schemeClr val="lt1"/>
          </a:fontRef>
        </p:style>
        <p:txBody>
          <a:bodyPr lIns="0" tIns="0" rIns="0" bIns="0" rtlCol="0" anchor="ctr"/>
          <a:lstStyle/>
          <a:p>
            <a:pPr algn="ctr"/>
            <a:r>
              <a:rPr lang="zh-CN" altLang="zh-CN" sz="2400" b="1" dirty="0">
                <a:solidFill>
                  <a:srgbClr val="FFFF00"/>
                </a:solidFill>
              </a:rPr>
              <a:t>考纲要</a:t>
            </a:r>
            <a:r>
              <a:rPr lang="zh-CN" altLang="zh-CN" sz="2400" b="1" dirty="0" smtClean="0">
                <a:solidFill>
                  <a:srgbClr val="FFFF00"/>
                </a:solidFill>
              </a:rPr>
              <a:t>求</a:t>
            </a:r>
            <a:endParaRPr lang="zh-CN" altLang="en-US" b="1" dirty="0">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28772" y="-309986"/>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10" name="矩形 9"/>
          <p:cNvSpPr/>
          <p:nvPr/>
        </p:nvSpPr>
        <p:spPr>
          <a:xfrm>
            <a:off x="107411" y="763785"/>
            <a:ext cx="8854629" cy="4092575"/>
          </a:xfrm>
          <a:prstGeom prst="rect">
            <a:avLst/>
          </a:prstGeom>
        </p:spPr>
        <p:txBody>
          <a:bodyPr wrap="square">
            <a:spAutoFit/>
          </a:bodyPr>
          <a:lstStyle/>
          <a:p>
            <a:pPr>
              <a:lnSpc>
                <a:spcPct val="130000"/>
              </a:lnSpc>
            </a:pPr>
            <a:r>
              <a:rPr lang="en-US" altLang="zh-CN" sz="2000" b="1" dirty="0">
                <a:latin typeface="宋体" panose="02010600030101010101" pitchFamily="2" charset="-122"/>
                <a:ea typeface="宋体" panose="02010600030101010101" pitchFamily="2" charset="-122"/>
                <a:cs typeface="宋体" panose="02010600030101010101" pitchFamily="2" charset="-122"/>
              </a:rPr>
              <a:t>3</a:t>
            </a:r>
            <a:r>
              <a:rPr lang="zh-CN" altLang="zh-CN" sz="2000" b="1" dirty="0">
                <a:latin typeface="宋体" panose="02010600030101010101" pitchFamily="2" charset="-122"/>
                <a:ea typeface="宋体" panose="02010600030101010101" pitchFamily="2" charset="-122"/>
                <a:cs typeface="宋体" panose="02010600030101010101" pitchFamily="2" charset="-122"/>
              </a:rPr>
              <a:t>．任务栏的使用</a:t>
            </a:r>
            <a:endParaRPr lang="zh-CN" altLang="zh-CN" sz="2000" b="1" dirty="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任务栏</a:t>
            </a:r>
            <a:r>
              <a:rPr lang="zh-CN" altLang="zh-CN" sz="2000" dirty="0">
                <a:latin typeface="宋体" panose="02010600030101010101" pitchFamily="2" charset="-122"/>
                <a:ea typeface="宋体" panose="02010600030101010101" pitchFamily="2" charset="-122"/>
                <a:cs typeface="宋体" panose="02010600030101010101" pitchFamily="2" charset="-122"/>
              </a:rPr>
              <a:t>位于桌面最下方的一个小长条，它由“开始”按钮、“快速启动”工具栏、“窗口”按钮栏、语言栏、通知区域等组成，如图</a:t>
            </a:r>
            <a:r>
              <a:rPr lang="en-US" altLang="zh-CN" sz="2000" dirty="0">
                <a:latin typeface="宋体" panose="02010600030101010101" pitchFamily="2" charset="-122"/>
                <a:ea typeface="宋体" panose="02010600030101010101" pitchFamily="2" charset="-122"/>
                <a:cs typeface="宋体" panose="02010600030101010101" pitchFamily="2" charset="-122"/>
              </a:rPr>
              <a:t>1-4-1</a:t>
            </a:r>
            <a:r>
              <a:rPr lang="zh-CN" altLang="zh-CN" sz="2000" dirty="0">
                <a:latin typeface="宋体" panose="02010600030101010101" pitchFamily="2" charset="-122"/>
                <a:ea typeface="宋体" panose="02010600030101010101" pitchFamily="2" charset="-122"/>
                <a:cs typeface="宋体" panose="02010600030101010101" pitchFamily="2" charset="-122"/>
              </a:rPr>
              <a:t>所示。任务栏上会显示系统正在运行的程序对应的窗口按钮，用户可通过任务栏切换窗口，进行多窗口排列等操作。</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dirty="0">
                <a:latin typeface="宋体" panose="02010600030101010101" pitchFamily="2" charset="-122"/>
                <a:ea typeface="宋体" panose="02010600030101010101" pitchFamily="2" charset="-122"/>
                <a:cs typeface="宋体" panose="02010600030101010101" pitchFamily="2" charset="-122"/>
              </a:rPr>
              <a:t>    用户可以把程序添加到任务栏的“快速启动”工具栏上，也可以从任务上解锁程序。例如，把桌面上的“爱奇艺PPS”程序添加到任务上的方法是：右击“爱奇艺PPS”图标，在弹出的快捷菜单上选择“锁定到任务栏”选项；若要把程序从任务栏上解锁，方法是：在任务栏的“快速启动”工具栏上右击程序图标，在弹出的快捷菜单上选择“将此程序从任务栏解锁”选项。</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sp>
        <p:nvSpPr>
          <p:cNvPr id="9" name="矩形 8"/>
          <p:cNvSpPr/>
          <p:nvPr/>
        </p:nvSpPr>
        <p:spPr>
          <a:xfrm>
            <a:off x="1203853" y="47178"/>
            <a:ext cx="5554980"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五.Windows 7操作系统桌面的组成</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309986"/>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6" name="矩形 5"/>
          <p:cNvSpPr/>
          <p:nvPr/>
        </p:nvSpPr>
        <p:spPr>
          <a:xfrm>
            <a:off x="139412" y="688974"/>
            <a:ext cx="8864446" cy="1014730"/>
          </a:xfrm>
          <a:prstGeom prst="rect">
            <a:avLst/>
          </a:prstGeom>
        </p:spPr>
        <p:txBody>
          <a:bodyPr wrap="square">
            <a:spAutoFit/>
          </a:bodyPr>
          <a:lstStyle/>
          <a:p>
            <a:r>
              <a:rPr lang="en-US" altLang="zh-CN" sz="2000" smtClean="0"/>
              <a:t>      </a:t>
            </a:r>
            <a:r>
              <a:rPr lang="zh-CN" altLang="zh-CN" sz="2000" smtClean="0">
                <a:latin typeface="宋体" panose="02010600030101010101" pitchFamily="2" charset="-122"/>
                <a:ea typeface="宋体" panose="02010600030101010101" pitchFamily="2" charset="-122"/>
                <a:cs typeface="宋体" panose="02010600030101010101" pitchFamily="2" charset="-122"/>
              </a:rPr>
              <a:t>双击</a:t>
            </a:r>
            <a:r>
              <a:rPr lang="zh-CN" altLang="zh-CN" sz="2000" dirty="0">
                <a:latin typeface="宋体" panose="02010600030101010101" pitchFamily="2" charset="-122"/>
                <a:ea typeface="宋体" panose="02010600030101010101" pitchFamily="2" charset="-122"/>
                <a:cs typeface="宋体" panose="02010600030101010101" pitchFamily="2" charset="-122"/>
              </a:rPr>
              <a:t>桌面上“计算机”图标，就会弹出“计算机”窗口，窗口具有通用性，不同对象的窗口，其基本组成元素都是相同的，窗口由标题栏、菜单栏、工具栏、状态栏、滚动条等组成，如图</a:t>
            </a:r>
            <a:r>
              <a:rPr lang="en-US" altLang="zh-CN" sz="2000" dirty="0">
                <a:latin typeface="宋体" panose="02010600030101010101" pitchFamily="2" charset="-122"/>
                <a:ea typeface="宋体" panose="02010600030101010101" pitchFamily="2" charset="-122"/>
                <a:cs typeface="宋体" panose="02010600030101010101" pitchFamily="2" charset="-122"/>
              </a:rPr>
              <a:t>1</a:t>
            </a:r>
            <a:r>
              <a:rPr lang="en-US" sz="2000" dirty="0">
                <a:latin typeface="宋体" panose="02010600030101010101" pitchFamily="2" charset="-122"/>
                <a:ea typeface="宋体" panose="02010600030101010101" pitchFamily="2" charset="-122"/>
                <a:cs typeface="宋体" panose="02010600030101010101" pitchFamily="2" charset="-122"/>
              </a:rPr>
              <a:t>-4-4</a:t>
            </a:r>
            <a:r>
              <a:rPr lang="zh-CN" altLang="zh-CN" sz="2000" dirty="0">
                <a:latin typeface="宋体" panose="02010600030101010101" pitchFamily="2" charset="-122"/>
                <a:ea typeface="宋体" panose="02010600030101010101" pitchFamily="2" charset="-122"/>
                <a:cs typeface="宋体" panose="02010600030101010101" pitchFamily="2" charset="-122"/>
              </a:rPr>
              <a:t>所示。</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sp>
        <p:nvSpPr>
          <p:cNvPr id="9" name="矩形 8"/>
          <p:cNvSpPr/>
          <p:nvPr/>
        </p:nvSpPr>
        <p:spPr>
          <a:xfrm>
            <a:off x="1829963" y="36383"/>
            <a:ext cx="3400425"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六．窗口的基本操作</a:t>
            </a:r>
            <a:endParaRPr lang="zh-CN" altLang="zh-CN" sz="3200" dirty="0">
              <a:solidFill>
                <a:srgbClr val="FFFF00"/>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2"/>
          <a:stretch>
            <a:fillRect/>
          </a:stretch>
        </p:blipFill>
        <p:spPr>
          <a:xfrm>
            <a:off x="801370" y="1678940"/>
            <a:ext cx="7285355" cy="4655185"/>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21722" y="-30621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7" name="矩形 6"/>
          <p:cNvSpPr/>
          <p:nvPr/>
        </p:nvSpPr>
        <p:spPr>
          <a:xfrm>
            <a:off x="108687" y="784493"/>
            <a:ext cx="8936454" cy="5262245"/>
          </a:xfrm>
          <a:prstGeom prst="rect">
            <a:avLst/>
          </a:prstGeom>
        </p:spPr>
        <p:txBody>
          <a:bodyPr wrap="square">
            <a:spAutoFit/>
          </a:bodyPr>
          <a:lstStyle/>
          <a:p>
            <a:pPr>
              <a:lnSpc>
                <a:spcPct val="120000"/>
              </a:lnSpc>
            </a:pPr>
            <a:r>
              <a:rPr lang="en-US" altLang="zh-CN" sz="2000" b="1" dirty="0">
                <a:latin typeface="宋体" panose="02010600030101010101" pitchFamily="2" charset="-122"/>
                <a:ea typeface="宋体" panose="02010600030101010101" pitchFamily="2" charset="-122"/>
                <a:cs typeface="宋体" panose="02010600030101010101" pitchFamily="2" charset="-122"/>
              </a:rPr>
              <a:t>1</a:t>
            </a:r>
            <a:r>
              <a:rPr lang="zh-CN" altLang="zh-CN" sz="2000" b="1" dirty="0">
                <a:latin typeface="宋体" panose="02010600030101010101" pitchFamily="2" charset="-122"/>
                <a:ea typeface="宋体" panose="02010600030101010101" pitchFamily="2" charset="-122"/>
                <a:cs typeface="宋体" panose="02010600030101010101" pitchFamily="2" charset="-122"/>
              </a:rPr>
              <a:t>．窗口各组成部分简介</a:t>
            </a:r>
            <a:endParaRPr lang="zh-CN" altLang="zh-CN" sz="2000" b="1" dirty="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1</a:t>
            </a:r>
            <a:r>
              <a:rPr lang="zh-CN" altLang="zh-CN" sz="2000" dirty="0">
                <a:latin typeface="宋体" panose="02010600030101010101" pitchFamily="2" charset="-122"/>
                <a:ea typeface="宋体" panose="02010600030101010101" pitchFamily="2" charset="-122"/>
                <a:cs typeface="宋体" panose="02010600030101010101" pitchFamily="2" charset="-122"/>
              </a:rPr>
              <a:t>）标题栏：位于窗口的顶部，用于显示窗口的名称及图标，由控制菜单按钮（位于左上角）、控制按钮（位于右上角）组成。将鼠标指针指向标题栏空白处，按住左键拖动鼠标，可以移动窗口；在标题栏空白处双击鼠标可以放大或还原窗口。</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2</a:t>
            </a:r>
            <a:r>
              <a:rPr lang="zh-CN" altLang="zh-CN" sz="2000" dirty="0">
                <a:latin typeface="宋体" panose="02010600030101010101" pitchFamily="2" charset="-122"/>
                <a:ea typeface="宋体" panose="02010600030101010101" pitchFamily="2" charset="-122"/>
                <a:cs typeface="宋体" panose="02010600030101010101" pitchFamily="2" charset="-122"/>
              </a:rPr>
              <a:t>）地址栏：用于显示当前对象的存储位置即路径。用户也可以在地址栏上直接输入路径访问某个文件或文件夹。</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3</a:t>
            </a:r>
            <a:r>
              <a:rPr lang="zh-CN" altLang="zh-CN" sz="2000" dirty="0">
                <a:latin typeface="宋体" panose="02010600030101010101" pitchFamily="2" charset="-122"/>
                <a:ea typeface="宋体" panose="02010600030101010101" pitchFamily="2" charset="-122"/>
                <a:cs typeface="宋体" panose="02010600030101010101" pitchFamily="2" charset="-122"/>
              </a:rPr>
              <a:t>）搜索框：用户在搜索框中输入对象名称或名称的部分词语便可在当前文件夹或库中查找对象。在搜索框中用户还可以添加“搜索筛选器”，如文件类型、大小、修改日期等，进行有针对性的搜索。</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zh-CN" sz="2000">
                <a:latin typeface="宋体" panose="02010600030101010101" pitchFamily="2" charset="-122"/>
                <a:ea typeface="宋体" panose="02010600030101010101" pitchFamily="2" charset="-122"/>
                <a:cs typeface="宋体" panose="02010600030101010101" pitchFamily="2" charset="-122"/>
              </a:rPr>
              <a:t>（</a:t>
            </a:r>
            <a:r>
              <a:rPr lang="en-US" altLang="zh-CN" sz="2000" smtClean="0">
                <a:latin typeface="宋体" panose="02010600030101010101" pitchFamily="2" charset="-122"/>
                <a:ea typeface="宋体" panose="02010600030101010101" pitchFamily="2" charset="-122"/>
                <a:cs typeface="宋体" panose="02010600030101010101" pitchFamily="2" charset="-122"/>
              </a:rPr>
              <a:t>4</a:t>
            </a:r>
            <a:r>
              <a:rPr lang="zh-CN" altLang="zh-CN" sz="2000" smtClean="0">
                <a:latin typeface="宋体" panose="02010600030101010101" pitchFamily="2" charset="-122"/>
                <a:ea typeface="宋体" panose="02010600030101010101" pitchFamily="2" charset="-122"/>
                <a:cs typeface="宋体" panose="02010600030101010101" pitchFamily="2" charset="-122"/>
              </a:rPr>
              <a:t>）“后退”</a:t>
            </a:r>
            <a:r>
              <a:rPr lang="zh-CN" altLang="zh-CN" sz="2000" dirty="0">
                <a:latin typeface="宋体" panose="02010600030101010101" pitchFamily="2" charset="-122"/>
                <a:ea typeface="宋体" panose="02010600030101010101" pitchFamily="2" charset="-122"/>
                <a:cs typeface="宋体" panose="02010600030101010101" pitchFamily="2" charset="-122"/>
              </a:rPr>
              <a:t>和“前进”按钮：“后退”按钮用于返回到之前访问过的上一级文件夹，“前进”按钮用于返回到之前刚访问过的文件夹。</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5</a:t>
            </a:r>
            <a:r>
              <a:rPr lang="zh-CN" altLang="zh-CN" sz="2000" dirty="0">
                <a:latin typeface="宋体" panose="02010600030101010101" pitchFamily="2" charset="-122"/>
                <a:ea typeface="宋体" panose="02010600030101010101" pitchFamily="2" charset="-122"/>
                <a:cs typeface="宋体" panose="02010600030101010101" pitchFamily="2" charset="-122"/>
              </a:rPr>
              <a:t>）菜单栏：包含了对窗口操作的大多数命令，根据操作的类型不同包含有多个菜单项</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1829963" y="36383"/>
            <a:ext cx="3400425" cy="521970"/>
          </a:xfrm>
          <a:prstGeom prst="rect">
            <a:avLst/>
          </a:prstGeom>
        </p:spPr>
        <p:txBody>
          <a:bodyPr wrap="none">
            <a:spAutoFit/>
          </a:bodyPr>
          <a:p>
            <a:pPr algn="l"/>
            <a:r>
              <a:rPr lang="zh-CN" altLang="zh-CN" sz="2800" b="1" dirty="0">
                <a:solidFill>
                  <a:srgbClr val="FFFF00"/>
                </a:solidFill>
                <a:latin typeface="黑体" panose="02010609060101010101" pitchFamily="49" charset="-122"/>
                <a:ea typeface="黑体" panose="02010609060101010101" pitchFamily="49" charset="-122"/>
                <a:sym typeface="+mn-ea"/>
              </a:rPr>
              <a:t>六．窗口的基本操作</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21722" y="-30621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7" name="矩形 6"/>
          <p:cNvSpPr/>
          <p:nvPr/>
        </p:nvSpPr>
        <p:spPr>
          <a:xfrm>
            <a:off x="108687" y="784493"/>
            <a:ext cx="8936454" cy="5169535"/>
          </a:xfrm>
          <a:prstGeom prst="rect">
            <a:avLst/>
          </a:prstGeom>
        </p:spPr>
        <p:txBody>
          <a:bodyPr wrap="square">
            <a:spAutoFit/>
          </a:bodyPr>
          <a:lstStyle/>
          <a:p>
            <a:pPr>
              <a:lnSpc>
                <a:spcPct val="15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6</a:t>
            </a:r>
            <a:r>
              <a:rPr lang="zh-CN" altLang="zh-CN" sz="2000" dirty="0">
                <a:latin typeface="宋体" panose="02010600030101010101" pitchFamily="2" charset="-122"/>
                <a:ea typeface="宋体" panose="02010600030101010101" pitchFamily="2" charset="-122"/>
                <a:cs typeface="宋体" panose="02010600030101010101" pitchFamily="2" charset="-122"/>
              </a:rPr>
              <a:t>）工具栏：包含几个常见的按钮，</a:t>
            </a:r>
            <a:r>
              <a:rPr lang="en-US" altLang="zh-CN" sz="2000" dirty="0">
                <a:latin typeface="宋体" panose="02010600030101010101" pitchFamily="2" charset="-122"/>
                <a:ea typeface="宋体" panose="02010600030101010101" pitchFamily="2" charset="-122"/>
                <a:cs typeface="宋体" panose="02010600030101010101" pitchFamily="2" charset="-122"/>
              </a:rPr>
              <a:t>Windows 7</a:t>
            </a:r>
            <a:r>
              <a:rPr lang="zh-CN" altLang="zh-CN" sz="2000" dirty="0">
                <a:latin typeface="宋体" panose="02010600030101010101" pitchFamily="2" charset="-122"/>
                <a:ea typeface="宋体" panose="02010600030101010101" pitchFamily="2" charset="-122"/>
                <a:cs typeface="宋体" panose="02010600030101010101" pitchFamily="2" charset="-122"/>
              </a:rPr>
              <a:t>工具栏会显示对象任务按钮，打开不同的对象，其窗口工具栏上显示的按钮可能不同。</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7</a:t>
            </a:r>
            <a:r>
              <a:rPr lang="zh-CN" altLang="zh-CN" sz="2000" dirty="0">
                <a:latin typeface="宋体" panose="02010600030101010101" pitchFamily="2" charset="-122"/>
                <a:ea typeface="宋体" panose="02010600030101010101" pitchFamily="2" charset="-122"/>
                <a:cs typeface="宋体" panose="02010600030101010101" pitchFamily="2" charset="-122"/>
              </a:rPr>
              <a:t>）导航窗格：用于查找将要访问的对象在计算机中的位置。</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8</a:t>
            </a:r>
            <a:r>
              <a:rPr lang="zh-CN" altLang="zh-CN" sz="2000" dirty="0">
                <a:latin typeface="宋体" panose="02010600030101010101" pitchFamily="2" charset="-122"/>
                <a:ea typeface="宋体" panose="02010600030101010101" pitchFamily="2" charset="-122"/>
                <a:cs typeface="宋体" panose="02010600030101010101" pitchFamily="2" charset="-122"/>
              </a:rPr>
              <a:t>）工作区：是窗口中间最大的一块区域，主要用于显示对象和操作结果。在导航窗格中打开一个文件夹，工作区中就会显示它所包含的内容。</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9</a:t>
            </a:r>
            <a:r>
              <a:rPr lang="zh-CN" altLang="zh-CN" sz="2000" dirty="0">
                <a:latin typeface="宋体" panose="02010600030101010101" pitchFamily="2" charset="-122"/>
                <a:ea typeface="宋体" panose="02010600030101010101" pitchFamily="2" charset="-122"/>
                <a:cs typeface="宋体" panose="02010600030101010101" pitchFamily="2" charset="-122"/>
              </a:rPr>
              <a:t>）预览窗格：使用预览窗格可以查看文本文件和图片文件的内容，单击工具栏上的“预览窗格”按钮，可打开预览窗格，并可以调整该窗格的大小</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endParaRPr lang="en-US" altLang="zh-CN" sz="2000" dirty="0" smtClean="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10</a:t>
            </a:r>
            <a:r>
              <a:rPr lang="zh-CN" altLang="zh-CN" sz="2000" dirty="0">
                <a:latin typeface="宋体" panose="02010600030101010101" pitchFamily="2" charset="-122"/>
                <a:ea typeface="宋体" panose="02010600030101010101" pitchFamily="2" charset="-122"/>
                <a:cs typeface="宋体" panose="02010600030101010101" pitchFamily="2" charset="-122"/>
              </a:rPr>
              <a:t>）状态栏：选定对象，在状态栏上可以查看它的一些详细信息，如类别、大小、修改日期等信息。</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11</a:t>
            </a:r>
            <a:r>
              <a:rPr lang="zh-CN" altLang="zh-CN" sz="2000" dirty="0">
                <a:latin typeface="宋体" panose="02010600030101010101" pitchFamily="2" charset="-122"/>
                <a:ea typeface="宋体" panose="02010600030101010101" pitchFamily="2" charset="-122"/>
                <a:cs typeface="宋体" panose="02010600030101010101" pitchFamily="2" charset="-122"/>
              </a:rPr>
              <a:t>）滚动条：当窗口内容较多，超出窗口范围时才会出现滚动条，便于查看处于视图之外的对象。滚动条分为垂直滚动条和水平滚动条</a:t>
            </a:r>
            <a:r>
              <a:rPr lang="zh-CN" altLang="zh-CN" sz="2000" dirty="0" smtClean="0">
                <a:latin typeface="宋体" panose="02010600030101010101" pitchFamily="2" charset="-122"/>
                <a:ea typeface="宋体" panose="02010600030101010101" pitchFamily="2" charset="-122"/>
                <a:cs typeface="宋体" panose="02010600030101010101" pitchFamily="2" charset="-122"/>
              </a:rPr>
              <a:t>两种</a:t>
            </a:r>
            <a:r>
              <a:rPr lang="zh-CN" altLang="en-US" sz="2000" dirty="0" smtClean="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1829963" y="36383"/>
            <a:ext cx="3400425"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六．窗口的基本操作</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234207"/>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6" name="TextBox 5"/>
          <p:cNvSpPr txBox="1"/>
          <p:nvPr/>
        </p:nvSpPr>
        <p:spPr>
          <a:xfrm>
            <a:off x="100042" y="764704"/>
            <a:ext cx="8864446" cy="5939155"/>
          </a:xfrm>
          <a:prstGeom prst="rect">
            <a:avLst/>
          </a:prstGeom>
          <a:noFill/>
        </p:spPr>
        <p:txBody>
          <a:bodyPr wrap="square" rtlCol="0">
            <a:spAutoFit/>
          </a:bodyPr>
          <a:lstStyle/>
          <a:p>
            <a:r>
              <a:rPr lang="en-US" altLang="zh-CN" sz="2000" b="1" dirty="0" smtClean="0">
                <a:latin typeface="宋体" panose="02010600030101010101" pitchFamily="2" charset="-122"/>
                <a:ea typeface="宋体" panose="02010600030101010101" pitchFamily="2" charset="-122"/>
                <a:cs typeface="宋体" panose="02010600030101010101" pitchFamily="2" charset="-122"/>
              </a:rPr>
              <a:t>2</a:t>
            </a:r>
            <a:r>
              <a:rPr lang="zh-CN" altLang="zh-CN" sz="2000" b="1" dirty="0">
                <a:latin typeface="宋体" panose="02010600030101010101" pitchFamily="2" charset="-122"/>
                <a:ea typeface="宋体" panose="02010600030101010101" pitchFamily="2" charset="-122"/>
                <a:cs typeface="宋体" panose="02010600030101010101" pitchFamily="2" charset="-122"/>
              </a:rPr>
              <a:t>．改变窗口的大小</a:t>
            </a:r>
            <a:endParaRPr lang="zh-CN" altLang="zh-CN" sz="2000" b="1"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1</a:t>
            </a:r>
            <a:r>
              <a:rPr lang="zh-CN" altLang="zh-CN" sz="2000" dirty="0">
                <a:latin typeface="宋体" panose="02010600030101010101" pitchFamily="2" charset="-122"/>
                <a:ea typeface="宋体" panose="02010600030101010101" pitchFamily="2" charset="-122"/>
                <a:cs typeface="宋体" panose="02010600030101010101" pitchFamily="2" charset="-122"/>
              </a:rPr>
              <a:t>）最小化窗口：单击最小化</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按钮</a:t>
            </a: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a:latin typeface="宋体" panose="02010600030101010101" pitchFamily="2" charset="-122"/>
                <a:ea typeface="宋体" panose="02010600030101010101" pitchFamily="2" charset="-122"/>
                <a:cs typeface="宋体" panose="02010600030101010101" pitchFamily="2" charset="-122"/>
              </a:rPr>
              <a:t>，窗口将缩小变成一个图标放在</a:t>
            </a:r>
            <a:r>
              <a:rPr lang="zh-CN" altLang="zh-CN" sz="2000" dirty="0" smtClean="0">
                <a:latin typeface="宋体" panose="02010600030101010101" pitchFamily="2" charset="-122"/>
                <a:ea typeface="宋体" panose="02010600030101010101" pitchFamily="2" charset="-122"/>
                <a:cs typeface="宋体" panose="02010600030101010101" pitchFamily="2" charset="-122"/>
              </a:rPr>
              <a:t>任务</a:t>
            </a:r>
            <a:r>
              <a:rPr lang="zh-CN" altLang="en-US" sz="2000" dirty="0" smtClean="0">
                <a:latin typeface="宋体" panose="02010600030101010101" pitchFamily="2" charset="-122"/>
                <a:ea typeface="宋体" panose="02010600030101010101" pitchFamily="2" charset="-122"/>
                <a:cs typeface="宋体" panose="02010600030101010101" pitchFamily="2" charset="-122"/>
              </a:rPr>
              <a:t>栏</a:t>
            </a:r>
            <a:r>
              <a:rPr lang="zh-CN" altLang="zh-CN" sz="2000" dirty="0" smtClean="0">
                <a:latin typeface="宋体" panose="02010600030101010101" pitchFamily="2" charset="-122"/>
                <a:ea typeface="宋体" panose="02010600030101010101" pitchFamily="2" charset="-122"/>
                <a:cs typeface="宋体" panose="02010600030101010101" pitchFamily="2" charset="-122"/>
              </a:rPr>
              <a:t>上</a:t>
            </a:r>
            <a:r>
              <a:rPr lang="zh-CN" altLang="zh-CN" sz="2000" dirty="0">
                <a:latin typeface="宋体" panose="02010600030101010101" pitchFamily="2" charset="-122"/>
                <a:ea typeface="宋体" panose="02010600030101010101" pitchFamily="2" charset="-122"/>
                <a:cs typeface="宋体" panose="02010600030101010101" pitchFamily="2" charset="-122"/>
              </a:rPr>
              <a:t>，而在任务栏上单击该图示，窗口又立即显示在桌面上。窗口最小化后，对应的应用程序将转入后台继续运行。</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2</a:t>
            </a:r>
            <a:r>
              <a:rPr lang="zh-CN" altLang="zh-CN" sz="2000" dirty="0">
                <a:latin typeface="宋体" panose="02010600030101010101" pitchFamily="2" charset="-122"/>
                <a:ea typeface="宋体" panose="02010600030101010101" pitchFamily="2" charset="-122"/>
                <a:cs typeface="宋体" panose="02010600030101010101" pitchFamily="2" charset="-122"/>
              </a:rPr>
              <a:t>）最大化与还原窗口：单击最大化</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按钮</a:t>
            </a: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该按钮</a:t>
            </a:r>
            <a:r>
              <a:rPr lang="zh-CN" altLang="zh-CN" sz="2000" dirty="0" smtClean="0">
                <a:latin typeface="宋体" panose="02010600030101010101" pitchFamily="2" charset="-122"/>
                <a:ea typeface="宋体" panose="02010600030101010101" pitchFamily="2" charset="-122"/>
                <a:cs typeface="宋体" panose="02010600030101010101" pitchFamily="2" charset="-122"/>
              </a:rPr>
              <a:t>将</a:t>
            </a:r>
            <a:r>
              <a:rPr lang="en-US" altLang="zh-CN" sz="2000" dirty="0" smtClean="0">
                <a:latin typeface="宋体" panose="02010600030101010101" pitchFamily="2" charset="-122"/>
                <a:ea typeface="宋体" panose="02010600030101010101" pitchFamily="2" charset="-122"/>
                <a:cs typeface="宋体" panose="02010600030101010101" pitchFamily="2" charset="-122"/>
              </a:rPr>
              <a:t>1</a:t>
            </a:r>
            <a:r>
              <a:rPr lang="zh-CN" altLang="zh-CN" sz="2000" dirty="0" smtClean="0">
                <a:latin typeface="宋体" panose="02010600030101010101" pitchFamily="2" charset="-122"/>
                <a:ea typeface="宋体" panose="02010600030101010101" pitchFamily="2" charset="-122"/>
                <a:cs typeface="宋体" panose="02010600030101010101" pitchFamily="2" charset="-122"/>
              </a:rPr>
              <a:t>变成</a:t>
            </a:r>
            <a:r>
              <a:rPr lang="zh-CN" altLang="zh-CN" sz="2000" dirty="0">
                <a:latin typeface="宋体" panose="02010600030101010101" pitchFamily="2" charset="-122"/>
                <a:ea typeface="宋体" panose="02010600030101010101" pitchFamily="2" charset="-122"/>
                <a:cs typeface="宋体" panose="02010600030101010101" pitchFamily="2" charset="-122"/>
              </a:rPr>
              <a:t>还原</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按钮</a:t>
            </a: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a:latin typeface="宋体" panose="02010600030101010101" pitchFamily="2" charset="-122"/>
                <a:ea typeface="宋体" panose="02010600030101010101" pitchFamily="2" charset="-122"/>
                <a:cs typeface="宋体" panose="02010600030101010101" pitchFamily="2" charset="-122"/>
              </a:rPr>
              <a:t>，此时窗口将布满整个屏幕，在最大化状态下将不能</a:t>
            </a:r>
            <a:r>
              <a:rPr lang="zh-CN" altLang="zh-CN" sz="2000" dirty="0" smtClean="0">
                <a:latin typeface="宋体" panose="02010600030101010101" pitchFamily="2" charset="-122"/>
                <a:ea typeface="宋体" panose="02010600030101010101" pitchFamily="2" charset="-122"/>
                <a:cs typeface="宋体" panose="02010600030101010101" pitchFamily="2" charset="-122"/>
              </a:rPr>
              <a:t>移动窗口。</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3</a:t>
            </a:r>
            <a:r>
              <a:rPr lang="zh-CN" altLang="zh-CN" sz="2000" dirty="0">
                <a:latin typeface="宋体" panose="02010600030101010101" pitchFamily="2" charset="-122"/>
                <a:ea typeface="宋体" panose="02010600030101010101" pitchFamily="2" charset="-122"/>
                <a:cs typeface="宋体" panose="02010600030101010101" pitchFamily="2" charset="-122"/>
              </a:rPr>
              <a:t>）调整窗口大小：将鼠标指针移到窗口边框或四角，当指针变成双向箭头（</a:t>
            </a:r>
            <a:r>
              <a:rPr lang="en-US" altLang="zh-CN" sz="2000" dirty="0">
                <a:latin typeface="宋体" panose="02010600030101010101" pitchFamily="2" charset="-122"/>
                <a:ea typeface="宋体" panose="02010600030101010101" pitchFamily="2" charset="-122"/>
                <a:cs typeface="宋体" panose="02010600030101010101" pitchFamily="2" charset="-122"/>
              </a:rPr>
              <a:t> </a:t>
            </a: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 </a:t>
            </a: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之一时，按住鼠标左键拖动鼠标即可调整窗口大小。</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b="1" dirty="0">
                <a:latin typeface="宋体" panose="02010600030101010101" pitchFamily="2" charset="-122"/>
                <a:ea typeface="宋体" panose="02010600030101010101" pitchFamily="2" charset="-122"/>
                <a:cs typeface="宋体" panose="02010600030101010101" pitchFamily="2" charset="-122"/>
              </a:rPr>
              <a:t>3</a:t>
            </a:r>
            <a:r>
              <a:rPr lang="zh-CN" altLang="zh-CN" sz="2000" b="1" dirty="0">
                <a:latin typeface="宋体" panose="02010600030101010101" pitchFamily="2" charset="-122"/>
                <a:ea typeface="宋体" panose="02010600030101010101" pitchFamily="2" charset="-122"/>
                <a:cs typeface="宋体" panose="02010600030101010101" pitchFamily="2" charset="-122"/>
              </a:rPr>
              <a:t>．切换窗口：</a:t>
            </a:r>
            <a:r>
              <a:rPr lang="zh-CN" altLang="zh-CN" sz="2000" dirty="0">
                <a:latin typeface="宋体" panose="02010600030101010101" pitchFamily="2" charset="-122"/>
                <a:ea typeface="宋体" panose="02010600030101010101" pitchFamily="2" charset="-122"/>
                <a:cs typeface="宋体" panose="02010600030101010101" pitchFamily="2" charset="-122"/>
              </a:rPr>
              <a:t>在打开的多个窗口中，只有一个是当前窗口即活动窗口，选择一个窗口作为当前窗口称为激活窗口，也叫切换窗口，切换窗口的方法有以下几种。</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1</a:t>
            </a:r>
            <a:r>
              <a:rPr lang="zh-CN" altLang="zh-CN" sz="2000" dirty="0">
                <a:latin typeface="宋体" panose="02010600030101010101" pitchFamily="2" charset="-122"/>
                <a:ea typeface="宋体" panose="02010600030101010101" pitchFamily="2" charset="-122"/>
                <a:cs typeface="宋体" panose="02010600030101010101" pitchFamily="2" charset="-122"/>
              </a:rPr>
              <a:t>）利用鼠示切换：在需要激活的窗口任意可见处单击鼠标，或单击任务栏</a:t>
            </a:r>
            <a:r>
              <a:rPr lang="zh-CN" altLang="zh-CN" sz="2000" dirty="0" smtClean="0">
                <a:latin typeface="宋体" panose="02010600030101010101" pitchFamily="2" charset="-122"/>
                <a:ea typeface="宋体" panose="02010600030101010101" pitchFamily="2" charset="-122"/>
                <a:cs typeface="宋体" panose="02010600030101010101" pitchFamily="2" charset="-122"/>
              </a:rPr>
              <a:t>上</a:t>
            </a:r>
            <a:r>
              <a:rPr lang="zh-CN" altLang="en-US" sz="2000" dirty="0" smtClean="0">
                <a:latin typeface="宋体" panose="02010600030101010101" pitchFamily="2" charset="-122"/>
                <a:ea typeface="宋体" panose="02010600030101010101" pitchFamily="2" charset="-122"/>
                <a:cs typeface="宋体" panose="02010600030101010101" pitchFamily="2" charset="-122"/>
              </a:rPr>
              <a:t>窗口</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按钮</a:t>
            </a:r>
            <a:r>
              <a:rPr lang="zh-CN" altLang="zh-CN" sz="2000" dirty="0">
                <a:latin typeface="宋体" panose="02010600030101010101" pitchFamily="2" charset="-122"/>
                <a:ea typeface="宋体" panose="02010600030101010101" pitchFamily="2" charset="-122"/>
                <a:cs typeface="宋体" panose="02010600030101010101" pitchFamily="2" charset="-122"/>
              </a:rPr>
              <a:t>，均可激活对应的窗口。</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2</a:t>
            </a:r>
            <a:r>
              <a:rPr lang="zh-CN" altLang="zh-CN" sz="2000" dirty="0">
                <a:latin typeface="宋体" panose="02010600030101010101" pitchFamily="2" charset="-122"/>
                <a:ea typeface="宋体" panose="02010600030101010101" pitchFamily="2" charset="-122"/>
                <a:cs typeface="宋体" panose="02010600030101010101" pitchFamily="2" charset="-122"/>
              </a:rPr>
              <a:t>）使用键盘切换：切换窗口的快捷键有</a:t>
            </a:r>
            <a:r>
              <a:rPr lang="en-US" altLang="zh-CN" sz="2000" dirty="0" err="1">
                <a:latin typeface="宋体" panose="02010600030101010101" pitchFamily="2" charset="-122"/>
                <a:ea typeface="宋体" panose="02010600030101010101" pitchFamily="2" charset="-122"/>
                <a:cs typeface="宋体" panose="02010600030101010101" pitchFamily="2" charset="-122"/>
              </a:rPr>
              <a:t>Alt+Tab</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err="1">
                <a:latin typeface="宋体" panose="02010600030101010101" pitchFamily="2" charset="-122"/>
                <a:ea typeface="宋体" panose="02010600030101010101" pitchFamily="2" charset="-122"/>
                <a:cs typeface="宋体" panose="02010600030101010101" pitchFamily="2" charset="-122"/>
              </a:rPr>
              <a:t>Alt+Esc</a:t>
            </a:r>
            <a:r>
              <a:rPr lang="zh-CN" altLang="zh-CN" sz="2000" dirty="0">
                <a:latin typeface="宋体" panose="02010600030101010101" pitchFamily="2" charset="-122"/>
                <a:ea typeface="宋体" panose="02010600030101010101" pitchFamily="2" charset="-122"/>
                <a:cs typeface="宋体" panose="02010600030101010101" pitchFamily="2" charset="-122"/>
              </a:rPr>
              <a:t>或</a:t>
            </a:r>
            <a:r>
              <a:rPr lang="en-US" altLang="zh-CN" sz="2000" dirty="0">
                <a:latin typeface="宋体" panose="02010600030101010101" pitchFamily="2" charset="-122"/>
                <a:ea typeface="宋体" panose="02010600030101010101" pitchFamily="2" charset="-122"/>
                <a:cs typeface="宋体" panose="02010600030101010101" pitchFamily="2" charset="-122"/>
              </a:rPr>
              <a:t>   +Tab </a:t>
            </a:r>
            <a:r>
              <a:rPr lang="zh-CN" altLang="zh-CN" sz="2000" dirty="0">
                <a:latin typeface="宋体" panose="02010600030101010101" pitchFamily="2" charset="-122"/>
                <a:ea typeface="宋体" panose="02010600030101010101" pitchFamily="2" charset="-122"/>
                <a:cs typeface="宋体" panose="02010600030101010101" pitchFamily="2" charset="-122"/>
              </a:rPr>
              <a:t>。以</a:t>
            </a:r>
            <a:r>
              <a:rPr lang="en-US" altLang="zh-CN" sz="2000" dirty="0" err="1">
                <a:latin typeface="宋体" panose="02010600030101010101" pitchFamily="2" charset="-122"/>
                <a:ea typeface="宋体" panose="02010600030101010101" pitchFamily="2" charset="-122"/>
                <a:cs typeface="宋体" panose="02010600030101010101" pitchFamily="2" charset="-122"/>
              </a:rPr>
              <a:t>Alt+Tab</a:t>
            </a:r>
            <a:r>
              <a:rPr lang="zh-CN" altLang="zh-CN" sz="2000" dirty="0">
                <a:latin typeface="宋体" panose="02010600030101010101" pitchFamily="2" charset="-122"/>
                <a:ea typeface="宋体" panose="02010600030101010101" pitchFamily="2" charset="-122"/>
                <a:cs typeface="宋体" panose="02010600030101010101" pitchFamily="2" charset="-122"/>
              </a:rPr>
              <a:t>为例，使用的方法是：按住</a:t>
            </a:r>
            <a:r>
              <a:rPr lang="en-US" altLang="zh-CN" sz="2000" dirty="0">
                <a:latin typeface="宋体" panose="02010600030101010101" pitchFamily="2" charset="-122"/>
                <a:ea typeface="宋体" panose="02010600030101010101" pitchFamily="2" charset="-122"/>
                <a:cs typeface="宋体" panose="02010600030101010101" pitchFamily="2" charset="-122"/>
              </a:rPr>
              <a:t>Alt</a:t>
            </a:r>
            <a:r>
              <a:rPr lang="zh-CN" altLang="zh-CN" sz="2000" dirty="0">
                <a:latin typeface="宋体" panose="02010600030101010101" pitchFamily="2" charset="-122"/>
                <a:ea typeface="宋体" panose="02010600030101010101" pitchFamily="2" charset="-122"/>
                <a:cs typeface="宋体" panose="02010600030101010101" pitchFamily="2" charset="-122"/>
              </a:rPr>
              <a:t>键，同时重复按</a:t>
            </a:r>
            <a:r>
              <a:rPr lang="en-US" altLang="zh-CN" sz="2000" dirty="0">
                <a:latin typeface="宋体" panose="02010600030101010101" pitchFamily="2" charset="-122"/>
                <a:ea typeface="宋体" panose="02010600030101010101" pitchFamily="2" charset="-122"/>
                <a:cs typeface="宋体" panose="02010600030101010101" pitchFamily="2" charset="-122"/>
              </a:rPr>
              <a:t>Tab</a:t>
            </a:r>
            <a:r>
              <a:rPr lang="zh-CN" altLang="zh-CN" sz="2000" dirty="0">
                <a:latin typeface="宋体" panose="02010600030101010101" pitchFamily="2" charset="-122"/>
                <a:ea typeface="宋体" panose="02010600030101010101" pitchFamily="2" charset="-122"/>
                <a:cs typeface="宋体" panose="02010600030101010101" pitchFamily="2" charset="-122"/>
              </a:rPr>
              <a:t>键，直到切换到所要的窗口时，再释放</a:t>
            </a:r>
            <a:r>
              <a:rPr lang="en-US" altLang="zh-CN" sz="2000" dirty="0">
                <a:latin typeface="宋体" panose="02010600030101010101" pitchFamily="2" charset="-122"/>
                <a:ea typeface="宋体" panose="02010600030101010101" pitchFamily="2" charset="-122"/>
                <a:cs typeface="宋体" panose="02010600030101010101" pitchFamily="2" charset="-122"/>
              </a:rPr>
              <a:t>Alt</a:t>
            </a:r>
            <a:r>
              <a:rPr lang="zh-CN" altLang="zh-CN" sz="2000" dirty="0">
                <a:latin typeface="宋体" panose="02010600030101010101" pitchFamily="2" charset="-122"/>
                <a:ea typeface="宋体" panose="02010600030101010101" pitchFamily="2" charset="-122"/>
                <a:cs typeface="宋体" panose="02010600030101010101" pitchFamily="2" charset="-122"/>
              </a:rPr>
              <a:t>键。</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b="1" dirty="0">
                <a:latin typeface="宋体" panose="02010600030101010101" pitchFamily="2" charset="-122"/>
                <a:ea typeface="宋体" panose="02010600030101010101" pitchFamily="2" charset="-122"/>
                <a:cs typeface="宋体" panose="02010600030101010101" pitchFamily="2" charset="-122"/>
              </a:rPr>
              <a:t>4</a:t>
            </a:r>
            <a:r>
              <a:rPr lang="zh-CN" altLang="zh-CN" sz="2000" b="1" dirty="0">
                <a:latin typeface="宋体" panose="02010600030101010101" pitchFamily="2" charset="-122"/>
                <a:ea typeface="宋体" panose="02010600030101010101" pitchFamily="2" charset="-122"/>
                <a:cs typeface="宋体" panose="02010600030101010101" pitchFamily="2" charset="-122"/>
              </a:rPr>
              <a:t>．多窗口排列：</a:t>
            </a:r>
            <a:r>
              <a:rPr lang="zh-CN" altLang="zh-CN" sz="2000" dirty="0">
                <a:latin typeface="宋体" panose="02010600030101010101" pitchFamily="2" charset="-122"/>
                <a:ea typeface="宋体" panose="02010600030101010101" pitchFamily="2" charset="-122"/>
                <a:cs typeface="宋体" panose="02010600030101010101" pitchFamily="2" charset="-122"/>
              </a:rPr>
              <a:t>窗口的排列方式有“层叠窗口”、“堆叠显示窗口”、“并排显示窗口”。多窗口排列的方法是右击任务栏空白处，在弹出的快捷菜单中选择所需要的排列方式。</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pic>
        <p:nvPicPr>
          <p:cNvPr id="9" name="图片 8"/>
          <p:cNvPicPr/>
          <p:nvPr/>
        </p:nvPicPr>
        <p:blipFill>
          <a:blip r:embed="rId2">
            <a:extLst>
              <a:ext uri="{28A0092B-C50C-407E-A947-70E740481C1C}">
                <a14:useLocalDpi xmlns:a14="http://schemas.microsoft.com/office/drawing/2010/main" val="0"/>
              </a:ext>
            </a:extLst>
          </a:blip>
          <a:srcRect/>
          <a:stretch>
            <a:fillRect/>
          </a:stretch>
        </p:blipFill>
        <p:spPr bwMode="auto">
          <a:xfrm>
            <a:off x="4210437" y="1152301"/>
            <a:ext cx="345600" cy="216000"/>
          </a:xfrm>
          <a:prstGeom prst="rect">
            <a:avLst/>
          </a:prstGeom>
          <a:noFill/>
          <a:ln>
            <a:noFill/>
          </a:ln>
        </p:spPr>
      </p:pic>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bwMode="auto">
          <a:xfrm>
            <a:off x="4901659" y="2048343"/>
            <a:ext cx="343813" cy="214883"/>
          </a:xfrm>
          <a:prstGeom prst="rect">
            <a:avLst/>
          </a:prstGeom>
          <a:noFill/>
          <a:ln>
            <a:noFill/>
          </a:ln>
        </p:spPr>
      </p:pic>
      <p:pic>
        <p:nvPicPr>
          <p:cNvPr id="11" name="图片 10"/>
          <p:cNvPicPr/>
          <p:nvPr/>
        </p:nvPicPr>
        <p:blipFill>
          <a:blip r:embed="rId4">
            <a:extLst>
              <a:ext uri="{28A0092B-C50C-407E-A947-70E740481C1C}">
                <a14:useLocalDpi xmlns:a14="http://schemas.microsoft.com/office/drawing/2010/main" val="0"/>
              </a:ext>
            </a:extLst>
          </a:blip>
          <a:srcRect/>
          <a:stretch>
            <a:fillRect/>
          </a:stretch>
        </p:blipFill>
        <p:spPr bwMode="auto">
          <a:xfrm>
            <a:off x="8239786" y="2101047"/>
            <a:ext cx="345600" cy="216000"/>
          </a:xfrm>
          <a:prstGeom prst="rect">
            <a:avLst/>
          </a:prstGeom>
          <a:noFill/>
          <a:ln>
            <a:noFill/>
          </a:ln>
        </p:spPr>
      </p:pic>
      <p:pic>
        <p:nvPicPr>
          <p:cNvPr id="12" name="图片 11" descr="@}GL}2_X3[J6_[8C)Z_Y(EM"/>
          <p:cNvPicPr/>
          <p:nvPr/>
        </p:nvPicPr>
        <p:blipFill>
          <a:blip r:embed="rId5">
            <a:extLst>
              <a:ext uri="{28A0092B-C50C-407E-A947-70E740481C1C}">
                <a14:useLocalDpi xmlns:a14="http://schemas.microsoft.com/office/drawing/2010/main" val="0"/>
              </a:ext>
            </a:extLst>
          </a:blip>
          <a:srcRect/>
          <a:stretch>
            <a:fillRect/>
          </a:stretch>
        </p:blipFill>
        <p:spPr bwMode="auto">
          <a:xfrm>
            <a:off x="483543" y="2996952"/>
            <a:ext cx="200025" cy="209550"/>
          </a:xfrm>
          <a:prstGeom prst="rect">
            <a:avLst/>
          </a:prstGeom>
          <a:noFill/>
          <a:ln>
            <a:noFill/>
          </a:ln>
        </p:spPr>
      </p:pic>
      <p:pic>
        <p:nvPicPr>
          <p:cNvPr id="13" name="图片 12" descr="8)V@OT2QN)J_M6EI~V7NI]O"/>
          <p:cNvPicPr/>
          <p:nvPr/>
        </p:nvPicPr>
        <p:blipFill>
          <a:blip r:embed="rId6">
            <a:extLst>
              <a:ext uri="{28A0092B-C50C-407E-A947-70E740481C1C}">
                <a14:useLocalDpi xmlns:a14="http://schemas.microsoft.com/office/drawing/2010/main" val="0"/>
              </a:ext>
            </a:extLst>
          </a:blip>
          <a:srcRect/>
          <a:stretch>
            <a:fillRect/>
          </a:stretch>
        </p:blipFill>
        <p:spPr bwMode="auto">
          <a:xfrm>
            <a:off x="867966" y="3068960"/>
            <a:ext cx="247650" cy="114300"/>
          </a:xfrm>
          <a:prstGeom prst="rect">
            <a:avLst/>
          </a:prstGeom>
          <a:noFill/>
          <a:ln>
            <a:noFill/>
          </a:ln>
        </p:spPr>
      </p:pic>
      <p:pic>
        <p:nvPicPr>
          <p:cNvPr id="14" name="图片 13" descr="QNX`R[3VJ66050OA739[7O0"/>
          <p:cNvPicPr/>
          <p:nvPr/>
        </p:nvPicPr>
        <p:blipFill>
          <a:blip r:embed="rId7">
            <a:extLst>
              <a:ext uri="{28A0092B-C50C-407E-A947-70E740481C1C}">
                <a14:useLocalDpi xmlns:a14="http://schemas.microsoft.com/office/drawing/2010/main" val="0"/>
              </a:ext>
            </a:extLst>
          </a:blip>
          <a:srcRect/>
          <a:stretch>
            <a:fillRect/>
          </a:stretch>
        </p:blipFill>
        <p:spPr bwMode="auto">
          <a:xfrm>
            <a:off x="1301924" y="2996952"/>
            <a:ext cx="114300" cy="228600"/>
          </a:xfrm>
          <a:prstGeom prst="rect">
            <a:avLst/>
          </a:prstGeom>
          <a:noFill/>
          <a:ln>
            <a:noFill/>
          </a:ln>
        </p:spPr>
      </p:pic>
      <p:pic>
        <p:nvPicPr>
          <p:cNvPr id="15" name="图片 14" descr="2V[F]K6[T$91Q7NZ7A@5H9Y"/>
          <p:cNvPicPr/>
          <p:nvPr/>
        </p:nvPicPr>
        <p:blipFill>
          <a:blip r:embed="rId8">
            <a:extLst>
              <a:ext uri="{28A0092B-C50C-407E-A947-70E740481C1C}">
                <a14:useLocalDpi xmlns:a14="http://schemas.microsoft.com/office/drawing/2010/main" val="0"/>
              </a:ext>
            </a:extLst>
          </a:blip>
          <a:srcRect/>
          <a:stretch>
            <a:fillRect/>
          </a:stretch>
        </p:blipFill>
        <p:spPr bwMode="auto">
          <a:xfrm>
            <a:off x="1721090" y="2998093"/>
            <a:ext cx="190500" cy="209550"/>
          </a:xfrm>
          <a:prstGeom prst="rect">
            <a:avLst/>
          </a:prstGeom>
          <a:noFill/>
          <a:ln>
            <a:noFill/>
          </a:ln>
        </p:spPr>
      </p:pic>
      <p:pic>
        <p:nvPicPr>
          <p:cNvPr id="16" name="图片 15" descr="u=954400690,2702694184&amp;fm=116&amp;gp=0"/>
          <p:cNvPicPr>
            <a:picLocks noChangeAspect="1"/>
          </p:cNvPicPr>
          <p:nvPr/>
        </p:nvPicPr>
        <p:blipFill>
          <a:blip r:embed="rId9" cstate="print">
            <a:extLst>
              <a:ext uri="{28A0092B-C50C-407E-A947-70E740481C1C}">
                <a14:useLocalDpi xmlns:a14="http://schemas.microsoft.com/office/drawing/2010/main" val="0"/>
              </a:ext>
            </a:extLst>
          </a:blip>
          <a:srcRect l="10909" t="4770" r="12727" b="28441"/>
          <a:stretch>
            <a:fillRect/>
          </a:stretch>
        </p:blipFill>
        <p:spPr bwMode="auto">
          <a:xfrm>
            <a:off x="7248237" y="4824457"/>
            <a:ext cx="249231" cy="216000"/>
          </a:xfrm>
          <a:prstGeom prst="rect">
            <a:avLst/>
          </a:prstGeom>
          <a:noFill/>
          <a:ln>
            <a:noFill/>
          </a:ln>
        </p:spPr>
      </p:pic>
      <p:sp>
        <p:nvSpPr>
          <p:cNvPr id="2" name="矩形 1"/>
          <p:cNvSpPr/>
          <p:nvPr/>
        </p:nvSpPr>
        <p:spPr>
          <a:xfrm>
            <a:off x="1829963" y="36383"/>
            <a:ext cx="3400425"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六．窗口的基本操作</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13077" y="-277680"/>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0" name="TextBox 19"/>
          <p:cNvSpPr txBox="1"/>
          <p:nvPr/>
        </p:nvSpPr>
        <p:spPr>
          <a:xfrm>
            <a:off x="207546" y="900811"/>
            <a:ext cx="5912118" cy="3046095"/>
          </a:xfrm>
          <a:prstGeom prst="rect">
            <a:avLst/>
          </a:prstGeom>
          <a:noFill/>
        </p:spPr>
        <p:txBody>
          <a:bodyPr wrap="square" rtlCol="0">
            <a:spAutoFit/>
          </a:bodyPr>
          <a:lstStyle/>
          <a:p>
            <a:pPr>
              <a:lnSpc>
                <a:spcPct val="120000"/>
              </a:lnSpc>
            </a:pPr>
            <a:r>
              <a:rPr lang="en-US" altLang="zh-CN" sz="2000" b="1" dirty="0"/>
              <a:t>5</a:t>
            </a:r>
            <a:r>
              <a:rPr lang="zh-CN" altLang="zh-CN" sz="2000" b="1" dirty="0"/>
              <a:t>．窗口内容查看方式</a:t>
            </a:r>
            <a:endParaRPr lang="zh-CN" altLang="zh-CN" sz="2000" b="1" dirty="0"/>
          </a:p>
          <a:p>
            <a:pPr>
              <a:lnSpc>
                <a:spcPct val="120000"/>
              </a:lnSpc>
            </a:pPr>
            <a:r>
              <a:rPr lang="en-US" altLang="zh-CN" sz="2000" dirty="0" smtClean="0"/>
              <a:t>      </a:t>
            </a:r>
            <a:r>
              <a:rPr lang="zh-CN" altLang="zh-CN" sz="2000" dirty="0" smtClean="0"/>
              <a:t>窗口</a:t>
            </a:r>
            <a:r>
              <a:rPr lang="zh-CN" altLang="zh-CN" sz="2000" dirty="0"/>
              <a:t>内容查看方式有超大图标、大图标、小图标、列表等，要设置窗口工作区内容的查看方式方法如下。</a:t>
            </a:r>
            <a:endParaRPr lang="zh-CN" altLang="zh-CN" sz="2000" dirty="0"/>
          </a:p>
          <a:p>
            <a:pPr>
              <a:lnSpc>
                <a:spcPct val="120000"/>
              </a:lnSpc>
            </a:pPr>
            <a:r>
              <a:rPr lang="en-US" altLang="zh-CN" sz="2000" smtClean="0"/>
              <a:t>      </a:t>
            </a:r>
            <a:r>
              <a:rPr lang="zh-CN" altLang="zh-CN" sz="2000" smtClean="0"/>
              <a:t>单击</a:t>
            </a:r>
            <a:r>
              <a:rPr lang="zh-CN" altLang="zh-CN" sz="2000" dirty="0"/>
              <a:t>工具栏上“更改您的视图”</a:t>
            </a:r>
            <a:r>
              <a:rPr lang="zh-CN" altLang="zh-CN" sz="2000" dirty="0" smtClean="0"/>
              <a:t>按钮</a:t>
            </a:r>
            <a:r>
              <a:rPr lang="zh-CN" altLang="en-US" sz="2000" dirty="0" smtClean="0"/>
              <a:t>（      ）</a:t>
            </a:r>
            <a:r>
              <a:rPr lang="zh-CN" altLang="zh-CN" sz="2000" dirty="0" smtClean="0"/>
              <a:t>下</a:t>
            </a:r>
            <a:r>
              <a:rPr lang="zh-CN" altLang="zh-CN" sz="2000" dirty="0"/>
              <a:t>拉按钮，在弹出的菜单上，选择一种查看方式，如图</a:t>
            </a:r>
            <a:r>
              <a:rPr lang="en-US" sz="2000" dirty="0"/>
              <a:t>1-4-5</a:t>
            </a:r>
            <a:r>
              <a:rPr lang="zh-CN" altLang="zh-CN" sz="2000" dirty="0"/>
              <a:t>所。其中“详细信息”方式看到的内容最多，可以看到对象名称，类型、修改时间、大小等信息。</a:t>
            </a:r>
            <a:endParaRPr lang="zh-CN" altLang="en-US" sz="2000" dirty="0"/>
          </a:p>
        </p:txBody>
      </p:sp>
      <p:pic>
        <p:nvPicPr>
          <p:cNvPr id="23" name="图片 22" descr="58(}HGGP_%J2N7I6BZ86J~2"/>
          <p:cNvPicPr/>
          <p:nvPr/>
        </p:nvPicPr>
        <p:blipFill>
          <a:blip r:embed="rId2">
            <a:extLst>
              <a:ext uri="{28A0092B-C50C-407E-A947-70E740481C1C}">
                <a14:useLocalDpi xmlns:a14="http://schemas.microsoft.com/office/drawing/2010/main" val="0"/>
              </a:ext>
            </a:extLst>
          </a:blip>
          <a:srcRect/>
          <a:stretch>
            <a:fillRect/>
          </a:stretch>
        </p:blipFill>
        <p:spPr bwMode="auto">
          <a:xfrm>
            <a:off x="4788024" y="2492896"/>
            <a:ext cx="432000" cy="216000"/>
          </a:xfrm>
          <a:prstGeom prst="rect">
            <a:avLst/>
          </a:prstGeom>
          <a:noFill/>
          <a:ln>
            <a:noFill/>
          </a:ln>
        </p:spPr>
      </p:pic>
      <p:sp>
        <p:nvSpPr>
          <p:cNvPr id="24" name="矩形 23"/>
          <p:cNvSpPr/>
          <p:nvPr/>
        </p:nvSpPr>
        <p:spPr>
          <a:xfrm>
            <a:off x="207844" y="5068039"/>
            <a:ext cx="8936454" cy="707886"/>
          </a:xfrm>
          <a:prstGeom prst="rect">
            <a:avLst/>
          </a:prstGeom>
        </p:spPr>
        <p:txBody>
          <a:bodyPr wrap="square">
            <a:spAutoFit/>
          </a:bodyPr>
          <a:lstStyle/>
          <a:p>
            <a:r>
              <a:rPr lang="zh-CN" altLang="zh-CN" sz="2000" dirty="0"/>
              <a:t>【</a:t>
            </a:r>
            <a:r>
              <a:rPr lang="zh-CN" altLang="zh-CN" sz="2000" b="1" dirty="0"/>
              <a:t>补充说明</a:t>
            </a:r>
            <a:r>
              <a:rPr lang="zh-CN" altLang="zh-CN" sz="2000" dirty="0"/>
              <a:t>】设置窗口内容查看方式也可以直接单击“查看”菜单，在弹出的下拉菜单上选择一种查看方式。</a:t>
            </a:r>
            <a:endParaRPr lang="zh-CN" altLang="zh-CN" sz="2000" dirty="0"/>
          </a:p>
        </p:txBody>
      </p:sp>
      <p:pic>
        <p:nvPicPr>
          <p:cNvPr id="2" name="图片 1"/>
          <p:cNvPicPr>
            <a:picLocks noChangeAspect="1"/>
          </p:cNvPicPr>
          <p:nvPr/>
        </p:nvPicPr>
        <p:blipFill>
          <a:blip r:embed="rId3"/>
          <a:stretch>
            <a:fillRect/>
          </a:stretch>
        </p:blipFill>
        <p:spPr>
          <a:xfrm>
            <a:off x="6516370" y="970280"/>
            <a:ext cx="1743075" cy="3876675"/>
          </a:xfrm>
          <a:prstGeom prst="rect">
            <a:avLst/>
          </a:prstGeom>
        </p:spPr>
      </p:pic>
      <p:sp>
        <p:nvSpPr>
          <p:cNvPr id="9" name="矩形 8"/>
          <p:cNvSpPr/>
          <p:nvPr/>
        </p:nvSpPr>
        <p:spPr>
          <a:xfrm>
            <a:off x="1829963" y="36383"/>
            <a:ext cx="3400425"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六．窗口的基本操作</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277682"/>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0" name="TextBox 19"/>
          <p:cNvSpPr txBox="1"/>
          <p:nvPr/>
        </p:nvSpPr>
        <p:spPr>
          <a:xfrm>
            <a:off x="268842" y="833537"/>
            <a:ext cx="4240920" cy="3169285"/>
          </a:xfrm>
          <a:prstGeom prst="rect">
            <a:avLst/>
          </a:prstGeom>
          <a:noFill/>
        </p:spPr>
        <p:txBody>
          <a:bodyPr wrap="square" rtlCol="0">
            <a:spAutoFit/>
          </a:bodyPr>
          <a:lstStyle/>
          <a:p>
            <a:r>
              <a:rPr lang="en-US" altLang="zh-CN" sz="2000" b="1" dirty="0"/>
              <a:t>6</a:t>
            </a:r>
            <a:r>
              <a:rPr lang="zh-CN" altLang="zh-CN" sz="2000" b="1" dirty="0"/>
              <a:t>．窗口内容排序方式</a:t>
            </a:r>
            <a:endParaRPr lang="zh-CN" altLang="zh-CN" sz="2000" b="1" dirty="0"/>
          </a:p>
          <a:p>
            <a:r>
              <a:rPr lang="en-US" altLang="zh-CN" sz="2000" dirty="0" smtClean="0"/>
              <a:t>       </a:t>
            </a:r>
            <a:r>
              <a:rPr lang="zh-CN" altLang="zh-CN" sz="2000" dirty="0" smtClean="0"/>
              <a:t>窗口</a:t>
            </a:r>
            <a:r>
              <a:rPr lang="zh-CN" altLang="zh-CN" sz="2000" dirty="0"/>
              <a:t>内容排序方式有按名称、修改日期、类型、大小等，设置的方法如下。</a:t>
            </a:r>
            <a:endParaRPr lang="zh-CN" altLang="zh-CN" sz="2000" dirty="0"/>
          </a:p>
          <a:p>
            <a:r>
              <a:rPr lang="en-US" altLang="zh-CN" sz="2000" dirty="0" smtClean="0"/>
              <a:t>        </a:t>
            </a:r>
            <a:r>
              <a:rPr lang="zh-CN" altLang="zh-CN" sz="2000" dirty="0" smtClean="0"/>
              <a:t>在</a:t>
            </a:r>
            <a:r>
              <a:rPr lang="zh-CN" altLang="zh-CN" sz="2000" dirty="0"/>
              <a:t>工作区空白处右击，在弹出的快捷菜单上单击“排序方式”，在子菜单上选择一种方式，如图</a:t>
            </a:r>
            <a:r>
              <a:rPr lang="en-US" sz="2000" dirty="0"/>
              <a:t>1-4-6</a:t>
            </a:r>
            <a:r>
              <a:rPr lang="zh-CN" altLang="zh-CN" sz="2000" dirty="0"/>
              <a:t>所示；也可以直接单击菜单栏上“查看”菜单，在弹出的下拉菜单上选择“排序方式”。</a:t>
            </a:r>
            <a:endParaRPr lang="zh-CN" altLang="zh-CN" sz="2000" dirty="0"/>
          </a:p>
        </p:txBody>
      </p:sp>
      <p:sp>
        <p:nvSpPr>
          <p:cNvPr id="29" name="TextBox 28"/>
          <p:cNvSpPr txBox="1"/>
          <p:nvPr/>
        </p:nvSpPr>
        <p:spPr>
          <a:xfrm>
            <a:off x="389569" y="4509120"/>
            <a:ext cx="4824536" cy="1323439"/>
          </a:xfrm>
          <a:prstGeom prst="rect">
            <a:avLst/>
          </a:prstGeom>
          <a:noFill/>
        </p:spPr>
        <p:txBody>
          <a:bodyPr wrap="square" rtlCol="0">
            <a:spAutoFit/>
          </a:bodyPr>
          <a:lstStyle/>
          <a:p>
            <a:r>
              <a:rPr lang="en-US" altLang="zh-CN" sz="2000" b="1" dirty="0"/>
              <a:t>7</a:t>
            </a:r>
            <a:r>
              <a:rPr lang="zh-CN" altLang="zh-CN" sz="2000" b="1" dirty="0"/>
              <a:t>．关闭窗口的方法</a:t>
            </a:r>
            <a:endParaRPr lang="zh-CN" altLang="zh-CN" sz="2000" b="1" dirty="0"/>
          </a:p>
          <a:p>
            <a:r>
              <a:rPr lang="zh-CN" altLang="zh-CN" sz="2000" dirty="0"/>
              <a:t>（</a:t>
            </a:r>
            <a:r>
              <a:rPr lang="en-US" altLang="zh-CN" sz="2000" dirty="0"/>
              <a:t>1</a:t>
            </a:r>
            <a:r>
              <a:rPr lang="zh-CN" altLang="zh-CN" sz="2000" dirty="0"/>
              <a:t>）单击关闭</a:t>
            </a:r>
            <a:r>
              <a:rPr lang="zh-CN" altLang="zh-CN" sz="2000" dirty="0" smtClean="0"/>
              <a:t>按钮</a:t>
            </a:r>
            <a:r>
              <a:rPr lang="zh-CN" altLang="en-US" sz="2000" dirty="0" smtClean="0"/>
              <a:t>（       ）</a:t>
            </a:r>
            <a:endParaRPr lang="en-US" altLang="zh-CN" sz="2000" dirty="0" smtClean="0"/>
          </a:p>
          <a:p>
            <a:r>
              <a:rPr lang="zh-CN" altLang="zh-CN" sz="2000" dirty="0" smtClean="0"/>
              <a:t>（</a:t>
            </a:r>
            <a:r>
              <a:rPr lang="en-US" altLang="zh-CN" sz="2000" dirty="0"/>
              <a:t>2</a:t>
            </a:r>
            <a:r>
              <a:rPr lang="zh-CN" altLang="zh-CN" sz="2000" dirty="0"/>
              <a:t>）单击菜单“文件”→“关闭”</a:t>
            </a:r>
            <a:r>
              <a:rPr lang="zh-CN" altLang="zh-CN" sz="2000" dirty="0" smtClean="0"/>
              <a:t>命令</a:t>
            </a:r>
            <a:endParaRPr lang="en-US" altLang="zh-CN" sz="2000" dirty="0" smtClean="0"/>
          </a:p>
          <a:p>
            <a:r>
              <a:rPr lang="zh-CN" altLang="zh-CN" sz="2000" dirty="0" smtClean="0"/>
              <a:t>（</a:t>
            </a:r>
            <a:r>
              <a:rPr lang="en-US" altLang="zh-CN" sz="2000" dirty="0"/>
              <a:t>3</a:t>
            </a:r>
            <a:r>
              <a:rPr lang="zh-CN" altLang="zh-CN" sz="2000" dirty="0"/>
              <a:t>）按</a:t>
            </a:r>
            <a:r>
              <a:rPr lang="en-US" altLang="zh-CN" sz="2000" dirty="0" smtClean="0">
                <a:latin typeface="+mn-ea"/>
              </a:rPr>
              <a:t>Alt+F4</a:t>
            </a:r>
            <a:endParaRPr lang="zh-CN" altLang="en-US" sz="2000" dirty="0">
              <a:latin typeface="+mn-ea"/>
            </a:endParaRPr>
          </a:p>
        </p:txBody>
      </p:sp>
      <p:pic>
        <p:nvPicPr>
          <p:cNvPr id="36" name="图片 35"/>
          <p:cNvPicPr/>
          <p:nvPr/>
        </p:nvPicPr>
        <p:blipFill>
          <a:blip r:embed="rId2">
            <a:extLst>
              <a:ext uri="{28A0092B-C50C-407E-A947-70E740481C1C}">
                <a14:useLocalDpi xmlns:a14="http://schemas.microsoft.com/office/drawing/2010/main" val="0"/>
              </a:ext>
            </a:extLst>
          </a:blip>
          <a:srcRect/>
          <a:stretch>
            <a:fillRect/>
          </a:stretch>
        </p:blipFill>
        <p:spPr bwMode="auto">
          <a:xfrm>
            <a:off x="2915816" y="4897402"/>
            <a:ext cx="312970" cy="216000"/>
          </a:xfrm>
          <a:prstGeom prst="rect">
            <a:avLst/>
          </a:prstGeom>
          <a:noFill/>
          <a:ln>
            <a:noFill/>
          </a:ln>
        </p:spPr>
      </p:pic>
      <p:pic>
        <p:nvPicPr>
          <p:cNvPr id="2" name="图片 1"/>
          <p:cNvPicPr>
            <a:picLocks noChangeAspect="1"/>
          </p:cNvPicPr>
          <p:nvPr/>
        </p:nvPicPr>
        <p:blipFill>
          <a:blip r:embed="rId3"/>
          <a:stretch>
            <a:fillRect/>
          </a:stretch>
        </p:blipFill>
        <p:spPr>
          <a:xfrm>
            <a:off x="4598035" y="1380490"/>
            <a:ext cx="4130675" cy="3289935"/>
          </a:xfrm>
          <a:prstGeom prst="rect">
            <a:avLst/>
          </a:prstGeom>
        </p:spPr>
      </p:pic>
      <p:sp>
        <p:nvSpPr>
          <p:cNvPr id="9" name="矩形 8"/>
          <p:cNvSpPr/>
          <p:nvPr/>
        </p:nvSpPr>
        <p:spPr>
          <a:xfrm>
            <a:off x="1829963" y="36383"/>
            <a:ext cx="3400425" cy="521970"/>
          </a:xfrm>
          <a:prstGeom prst="rect">
            <a:avLst/>
          </a:prstGeom>
        </p:spPr>
        <p:txBody>
          <a:bodyPr wrap="none">
            <a:spAutoFit/>
          </a:bodyPr>
          <a:p>
            <a:pPr algn="l"/>
            <a:r>
              <a:rPr lang="zh-CN" altLang="zh-CN" sz="2800" b="1" dirty="0">
                <a:solidFill>
                  <a:srgbClr val="FFFF00"/>
                </a:solidFill>
                <a:latin typeface="黑体" panose="02010609060101010101" pitchFamily="49" charset="-122"/>
                <a:ea typeface="黑体" panose="02010609060101010101" pitchFamily="49" charset="-122"/>
                <a:sym typeface="+mn-ea"/>
              </a:rPr>
              <a:t>六．窗口的基本操作</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13077" y="-277682"/>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6" name="矩形 5"/>
          <p:cNvSpPr/>
          <p:nvPr/>
        </p:nvSpPr>
        <p:spPr>
          <a:xfrm>
            <a:off x="58519" y="684441"/>
            <a:ext cx="8977342" cy="1014730"/>
          </a:xfrm>
          <a:prstGeom prst="rect">
            <a:avLst/>
          </a:prstGeom>
        </p:spPr>
        <p:txBody>
          <a:bodyPr wrap="square">
            <a:spAutoFit/>
          </a:bodyPr>
          <a:lstStyle/>
          <a:p>
            <a:r>
              <a:rPr lang="en-US" altLang="zh-CN" sz="2000" dirty="0" smtClean="0"/>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对话框</a:t>
            </a:r>
            <a:r>
              <a:rPr lang="zh-CN" altLang="zh-CN" sz="2000" dirty="0">
                <a:latin typeface="宋体" panose="02010600030101010101" pitchFamily="2" charset="-122"/>
                <a:ea typeface="宋体" panose="02010600030101010101" pitchFamily="2" charset="-122"/>
                <a:cs typeface="宋体" panose="02010600030101010101" pitchFamily="2" charset="-122"/>
              </a:rPr>
              <a:t>是一类特殊的窗口，是人机交互的界面，当执行某种操作时，机器需要与人沟通才能继续操作时，会通过对话框让用户输入信息或选择选项等。在利用</a:t>
            </a:r>
            <a:r>
              <a:rPr lang="en-US" altLang="zh-CN" sz="2000" dirty="0">
                <a:latin typeface="宋体" panose="02010600030101010101" pitchFamily="2" charset="-122"/>
                <a:ea typeface="宋体" panose="02010600030101010101" pitchFamily="2" charset="-122"/>
                <a:cs typeface="宋体" panose="02010600030101010101" pitchFamily="2" charset="-122"/>
              </a:rPr>
              <a:t>WinRAR</a:t>
            </a:r>
            <a:r>
              <a:rPr lang="zh-CN" altLang="zh-CN" sz="2000" dirty="0">
                <a:latin typeface="宋体" panose="02010600030101010101" pitchFamily="2" charset="-122"/>
                <a:ea typeface="宋体" panose="02010600030101010101" pitchFamily="2" charset="-122"/>
                <a:cs typeface="宋体" panose="02010600030101010101" pitchFamily="2" charset="-122"/>
              </a:rPr>
              <a:t>对文件进行压缩时就会弹出如图</a:t>
            </a:r>
            <a:r>
              <a:rPr lang="en-US" sz="2000" dirty="0">
                <a:latin typeface="宋体" panose="02010600030101010101" pitchFamily="2" charset="-122"/>
                <a:ea typeface="宋体" panose="02010600030101010101" pitchFamily="2" charset="-122"/>
                <a:cs typeface="宋体" panose="02010600030101010101" pitchFamily="2" charset="-122"/>
              </a:rPr>
              <a:t>1-4-7</a:t>
            </a:r>
            <a:r>
              <a:rPr lang="zh-CN" altLang="zh-CN" sz="2000" dirty="0">
                <a:latin typeface="宋体" panose="02010600030101010101" pitchFamily="2" charset="-122"/>
                <a:ea typeface="宋体" panose="02010600030101010101" pitchFamily="2" charset="-122"/>
                <a:cs typeface="宋体" panose="02010600030101010101" pitchFamily="2" charset="-122"/>
              </a:rPr>
              <a:t>所示的对话框。</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sp>
        <p:nvSpPr>
          <p:cNvPr id="9" name="矩形 8"/>
          <p:cNvSpPr/>
          <p:nvPr/>
        </p:nvSpPr>
        <p:spPr>
          <a:xfrm>
            <a:off x="3055513" y="68133"/>
            <a:ext cx="1970405"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七．对话框</a:t>
            </a:r>
            <a:endParaRPr lang="zh-CN" altLang="zh-CN" sz="3200" dirty="0">
              <a:solidFill>
                <a:srgbClr val="FFFF00"/>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2"/>
          <a:stretch>
            <a:fillRect/>
          </a:stretch>
        </p:blipFill>
        <p:spPr>
          <a:xfrm>
            <a:off x="1577340" y="1794510"/>
            <a:ext cx="5519420" cy="4391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277681"/>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7" name="TextBox 6"/>
          <p:cNvSpPr txBox="1"/>
          <p:nvPr/>
        </p:nvSpPr>
        <p:spPr>
          <a:xfrm>
            <a:off x="100042" y="764704"/>
            <a:ext cx="9008462" cy="5972019"/>
          </a:xfrm>
          <a:prstGeom prst="rect">
            <a:avLst/>
          </a:prstGeom>
          <a:noFill/>
        </p:spPr>
        <p:txBody>
          <a:bodyPr wrap="square" rtlCol="0">
            <a:spAutoFit/>
          </a:bodyPr>
          <a:lstStyle/>
          <a:p>
            <a:pPr>
              <a:lnSpc>
                <a:spcPct val="120000"/>
              </a:lnSpc>
            </a:pPr>
            <a:r>
              <a:rPr lang="en-US" altLang="zh-CN" sz="2000" b="1" dirty="0"/>
              <a:t>1</a:t>
            </a:r>
            <a:r>
              <a:rPr lang="zh-CN" altLang="zh-CN" sz="2000" b="1" dirty="0"/>
              <a:t>．对话框的组成</a:t>
            </a:r>
            <a:endParaRPr lang="zh-CN" altLang="zh-CN" sz="2000" b="1" dirty="0"/>
          </a:p>
          <a:p>
            <a:pPr>
              <a:lnSpc>
                <a:spcPct val="120000"/>
              </a:lnSpc>
            </a:pPr>
            <a:r>
              <a:rPr lang="zh-CN" altLang="zh-CN" sz="2000" dirty="0"/>
              <a:t>（</a:t>
            </a:r>
            <a:r>
              <a:rPr lang="en-US" altLang="zh-CN" sz="2000" dirty="0"/>
              <a:t>1</a:t>
            </a:r>
            <a:r>
              <a:rPr lang="zh-CN" altLang="zh-CN" sz="2000" dirty="0"/>
              <a:t>）选项卡：当一个对话框中的内容较多时，按照功能或主题进行分类，分别保存在不同的选项卡中。</a:t>
            </a:r>
            <a:endParaRPr lang="zh-CN" altLang="zh-CN" sz="2000" dirty="0"/>
          </a:p>
          <a:p>
            <a:pPr>
              <a:lnSpc>
                <a:spcPct val="120000"/>
              </a:lnSpc>
            </a:pPr>
            <a:r>
              <a:rPr lang="zh-CN" altLang="zh-CN" sz="2000" dirty="0"/>
              <a:t>（</a:t>
            </a:r>
            <a:r>
              <a:rPr lang="en-US" altLang="zh-CN" sz="2000" dirty="0"/>
              <a:t>2</a:t>
            </a:r>
            <a:r>
              <a:rPr lang="zh-CN" altLang="zh-CN" sz="2000" dirty="0"/>
              <a:t>）文本框：用于输入文字信息。</a:t>
            </a:r>
            <a:endParaRPr lang="zh-CN" altLang="zh-CN" sz="2000" dirty="0"/>
          </a:p>
          <a:p>
            <a:pPr>
              <a:lnSpc>
                <a:spcPct val="120000"/>
              </a:lnSpc>
            </a:pPr>
            <a:r>
              <a:rPr lang="zh-CN" altLang="zh-CN" sz="2000" dirty="0"/>
              <a:t>（</a:t>
            </a:r>
            <a:r>
              <a:rPr lang="en-US" altLang="zh-CN" sz="2000" dirty="0"/>
              <a:t>3</a:t>
            </a:r>
            <a:r>
              <a:rPr lang="zh-CN" altLang="zh-CN" sz="2000" dirty="0"/>
              <a:t>）单选按钮：单选按钮用于在一组具有互斥性的选项中选择一个。若按钮呈</a:t>
            </a:r>
            <a:r>
              <a:rPr lang="zh-CN" altLang="zh-CN" sz="2000" dirty="0" smtClean="0"/>
              <a:t>实心</a:t>
            </a:r>
            <a:r>
              <a:rPr lang="en-US" altLang="zh-CN" sz="2000" dirty="0" smtClean="0"/>
              <a:t>     </a:t>
            </a:r>
            <a:r>
              <a:rPr lang="zh-CN" altLang="zh-CN" sz="2000" dirty="0"/>
              <a:t>状态，表示该选项被选中。</a:t>
            </a:r>
            <a:endParaRPr lang="zh-CN" altLang="zh-CN" sz="2000" dirty="0"/>
          </a:p>
          <a:p>
            <a:pPr>
              <a:lnSpc>
                <a:spcPct val="120000"/>
              </a:lnSpc>
            </a:pPr>
            <a:r>
              <a:rPr lang="zh-CN" altLang="zh-CN" sz="2000" dirty="0"/>
              <a:t>（</a:t>
            </a:r>
            <a:r>
              <a:rPr lang="en-US" altLang="zh-CN" sz="2000" dirty="0"/>
              <a:t>4</a:t>
            </a:r>
            <a:r>
              <a:rPr lang="zh-CN" altLang="zh-CN" sz="2000" dirty="0"/>
              <a:t>）复选框：复选框用于在一组选项中可选择其中的一个或多个。当一个复选框被勾选</a:t>
            </a:r>
            <a:r>
              <a:rPr lang="en-US" altLang="zh-CN" sz="2000" dirty="0"/>
              <a:t> </a:t>
            </a:r>
            <a:r>
              <a:rPr lang="en-US" altLang="zh-CN" sz="2000" dirty="0" smtClean="0"/>
              <a:t>    </a:t>
            </a:r>
            <a:r>
              <a:rPr lang="zh-CN" altLang="zh-CN" sz="2000" dirty="0" smtClean="0"/>
              <a:t>时</a:t>
            </a:r>
            <a:r>
              <a:rPr lang="zh-CN" altLang="zh-CN" sz="2000" dirty="0"/>
              <a:t>，表示其后的选项被选中。</a:t>
            </a:r>
            <a:endParaRPr lang="zh-CN" altLang="zh-CN" sz="2000" dirty="0"/>
          </a:p>
          <a:p>
            <a:pPr>
              <a:lnSpc>
                <a:spcPct val="120000"/>
              </a:lnSpc>
            </a:pPr>
            <a:r>
              <a:rPr lang="zh-CN" altLang="zh-CN" sz="2000" dirty="0"/>
              <a:t>（</a:t>
            </a:r>
            <a:r>
              <a:rPr lang="en-US" altLang="zh-CN" sz="2000" dirty="0"/>
              <a:t>5</a:t>
            </a:r>
            <a:r>
              <a:rPr lang="zh-CN" altLang="zh-CN" sz="2000" dirty="0"/>
              <a:t>）命令按钮：单击命令按钮表示要执行该项操作。</a:t>
            </a:r>
            <a:endParaRPr lang="zh-CN" altLang="zh-CN" sz="2000" dirty="0"/>
          </a:p>
          <a:p>
            <a:pPr>
              <a:lnSpc>
                <a:spcPct val="120000"/>
              </a:lnSpc>
            </a:pPr>
            <a:r>
              <a:rPr lang="zh-CN" altLang="zh-CN" sz="2000" dirty="0"/>
              <a:t>（</a:t>
            </a:r>
            <a:r>
              <a:rPr lang="en-US" altLang="zh-CN" sz="2000" dirty="0"/>
              <a:t>6</a:t>
            </a:r>
            <a:r>
              <a:rPr lang="zh-CN" altLang="zh-CN" sz="2000" dirty="0"/>
              <a:t>）列表框：在列出的一组选项中，根据需要选择其中的一项。</a:t>
            </a:r>
            <a:endParaRPr lang="zh-CN" altLang="zh-CN" sz="2000" dirty="0"/>
          </a:p>
          <a:p>
            <a:pPr>
              <a:lnSpc>
                <a:spcPct val="120000"/>
              </a:lnSpc>
            </a:pPr>
            <a:r>
              <a:rPr lang="en-US" altLang="zh-CN" sz="2000" b="1" dirty="0"/>
              <a:t>2</a:t>
            </a:r>
            <a:r>
              <a:rPr lang="zh-CN" altLang="zh-CN" sz="2000" b="1" dirty="0"/>
              <a:t>．窗口和对话框的区别</a:t>
            </a:r>
            <a:endParaRPr lang="zh-CN" altLang="zh-CN" sz="2000" b="1" dirty="0"/>
          </a:p>
          <a:p>
            <a:pPr>
              <a:lnSpc>
                <a:spcPct val="120000"/>
              </a:lnSpc>
            </a:pPr>
            <a:r>
              <a:rPr lang="zh-CN" altLang="zh-CN" sz="2000" dirty="0"/>
              <a:t>（</a:t>
            </a:r>
            <a:r>
              <a:rPr lang="en-US" altLang="zh-CN" sz="2000" dirty="0"/>
              <a:t>1</a:t>
            </a:r>
            <a:r>
              <a:rPr lang="zh-CN" altLang="zh-CN" sz="2000" dirty="0"/>
              <a:t>）窗口一般有菜单栏、工具栏、状态栏、最大化</a:t>
            </a:r>
            <a:r>
              <a:rPr lang="en-US" altLang="zh-CN" sz="2000" dirty="0"/>
              <a:t>/</a:t>
            </a:r>
            <a:r>
              <a:rPr lang="zh-CN" altLang="zh-CN" sz="2000" dirty="0"/>
              <a:t>最小化按钮等组件，而对话框没有，对话框只有关闭按钮。</a:t>
            </a:r>
            <a:endParaRPr lang="zh-CN" altLang="zh-CN" sz="2000" dirty="0"/>
          </a:p>
          <a:p>
            <a:pPr>
              <a:lnSpc>
                <a:spcPct val="120000"/>
              </a:lnSpc>
            </a:pPr>
            <a:r>
              <a:rPr lang="zh-CN" altLang="zh-CN" sz="2000" dirty="0"/>
              <a:t>（</a:t>
            </a:r>
            <a:r>
              <a:rPr lang="en-US" altLang="zh-CN" sz="2000" dirty="0"/>
              <a:t>2</a:t>
            </a:r>
            <a:r>
              <a:rPr lang="zh-CN" altLang="zh-CN" sz="2000" dirty="0"/>
              <a:t>）窗口可以移动和改变大小，而对话框只能移动，不能改变大小。</a:t>
            </a:r>
            <a:endParaRPr lang="zh-CN" altLang="zh-CN" sz="2000" dirty="0"/>
          </a:p>
          <a:p>
            <a:pPr>
              <a:lnSpc>
                <a:spcPct val="120000"/>
              </a:lnSpc>
            </a:pPr>
            <a:r>
              <a:rPr lang="zh-CN" altLang="zh-CN" sz="2000" dirty="0"/>
              <a:t>（</a:t>
            </a:r>
            <a:r>
              <a:rPr lang="en-US" altLang="zh-CN" sz="2000" dirty="0"/>
              <a:t>3</a:t>
            </a:r>
            <a:r>
              <a:rPr lang="zh-CN" altLang="zh-CN" sz="2000" dirty="0"/>
              <a:t>）窗口可以多个并行操作，而同一个文档窗口中一次只能对一个对话框进行操作</a:t>
            </a:r>
            <a:r>
              <a:rPr lang="zh-CN" altLang="zh-CN" sz="2000" dirty="0" smtClean="0"/>
              <a:t>。</a:t>
            </a:r>
            <a:endParaRPr lang="zh-CN" altLang="en-US" sz="2000" dirty="0"/>
          </a:p>
        </p:txBody>
      </p:sp>
      <p:pic>
        <p:nvPicPr>
          <p:cNvPr id="10" name="图片 9"/>
          <p:cNvPicPr/>
          <p:nvPr/>
        </p:nvPicPr>
        <p:blipFill>
          <a:blip r:embed="rId2">
            <a:extLst>
              <a:ext uri="{28A0092B-C50C-407E-A947-70E740481C1C}">
                <a14:useLocalDpi xmlns:a14="http://schemas.microsoft.com/office/drawing/2010/main" val="0"/>
              </a:ext>
            </a:extLst>
          </a:blip>
          <a:srcRect/>
          <a:stretch>
            <a:fillRect/>
          </a:stretch>
        </p:blipFill>
        <p:spPr bwMode="auto">
          <a:xfrm>
            <a:off x="755576" y="2673337"/>
            <a:ext cx="232253" cy="251607"/>
          </a:xfrm>
          <a:prstGeom prst="rect">
            <a:avLst/>
          </a:prstGeom>
          <a:noFill/>
          <a:ln>
            <a:noFill/>
          </a:ln>
        </p:spPr>
      </p:pic>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bwMode="auto">
          <a:xfrm>
            <a:off x="1187624" y="3435711"/>
            <a:ext cx="263738" cy="281321"/>
          </a:xfrm>
          <a:prstGeom prst="rect">
            <a:avLst/>
          </a:prstGeom>
          <a:noFill/>
          <a:ln>
            <a:noFill/>
          </a:ln>
        </p:spPr>
      </p:pic>
      <p:sp>
        <p:nvSpPr>
          <p:cNvPr id="2" name="矩形 1"/>
          <p:cNvSpPr/>
          <p:nvPr/>
        </p:nvSpPr>
        <p:spPr>
          <a:xfrm>
            <a:off x="3055513" y="68133"/>
            <a:ext cx="1970405" cy="521970"/>
          </a:xfrm>
          <a:prstGeom prst="rect">
            <a:avLst/>
          </a:prstGeom>
        </p:spPr>
        <p:txBody>
          <a:bodyPr wrap="none">
            <a:spAutoFit/>
          </a:bodyPr>
          <a:p>
            <a:pPr algn="l"/>
            <a:r>
              <a:rPr lang="zh-CN" altLang="zh-CN" sz="2800" b="1" dirty="0">
                <a:solidFill>
                  <a:srgbClr val="FFFF00"/>
                </a:solidFill>
                <a:latin typeface="黑体" panose="02010609060101010101" pitchFamily="49" charset="-122"/>
                <a:ea typeface="黑体" panose="02010609060101010101" pitchFamily="49" charset="-122"/>
                <a:sym typeface="+mn-ea"/>
              </a:rPr>
              <a:t>七．对话框</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28772" y="-309986"/>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10" name="TextBox 9"/>
          <p:cNvSpPr txBox="1"/>
          <p:nvPr/>
        </p:nvSpPr>
        <p:spPr>
          <a:xfrm>
            <a:off x="113151" y="620688"/>
            <a:ext cx="8939039" cy="5778500"/>
          </a:xfrm>
          <a:prstGeom prst="rect">
            <a:avLst/>
          </a:prstGeom>
          <a:noFill/>
        </p:spPr>
        <p:txBody>
          <a:bodyPr wrap="square" rtlCol="0">
            <a:spAutoFit/>
          </a:bodyPr>
          <a:lstStyle/>
          <a:p>
            <a:pPr>
              <a:lnSpc>
                <a:spcPct val="120000"/>
              </a:lnSpc>
            </a:pPr>
            <a:r>
              <a:rPr lang="en-US" altLang="zh-CN" sz="2000" dirty="0" smtClean="0"/>
              <a:t>        </a:t>
            </a:r>
            <a:r>
              <a:rPr lang="zh-CN" altLang="zh-CN" sz="2000" dirty="0" smtClean="0"/>
              <a:t>所有</a:t>
            </a:r>
            <a:r>
              <a:rPr lang="zh-CN" altLang="zh-CN" sz="2000" dirty="0"/>
              <a:t>窗口都含有菜单栏，它包含了对窗口内容进行操作的基本命令。菜单栏由若干个菜单项组成，每个菜单</a:t>
            </a:r>
            <a:r>
              <a:rPr lang="zh-CN" altLang="zh-CN" sz="2000" dirty="0" smtClean="0"/>
              <a:t>项</a:t>
            </a:r>
            <a:r>
              <a:rPr lang="zh-CN" altLang="en-US" sz="2000" dirty="0" smtClean="0"/>
              <a:t>一般</a:t>
            </a:r>
            <a:r>
              <a:rPr lang="zh-CN" altLang="zh-CN" sz="2000" dirty="0" smtClean="0"/>
              <a:t>都</a:t>
            </a:r>
            <a:r>
              <a:rPr lang="zh-CN" altLang="zh-CN" sz="2000" dirty="0"/>
              <a:t>有对应的一个下拉式菜单，下拉式菜单由若干个菜单命令组成。用鼠标单击菜单命令，就可以执行相应的功能。</a:t>
            </a:r>
            <a:endParaRPr lang="zh-CN" altLang="zh-CN" sz="2000" dirty="0"/>
          </a:p>
          <a:p>
            <a:pPr>
              <a:lnSpc>
                <a:spcPct val="120000"/>
              </a:lnSpc>
            </a:pPr>
            <a:r>
              <a:rPr lang="en-US" altLang="zh-CN" sz="2000" b="1" dirty="0"/>
              <a:t>1</a:t>
            </a:r>
            <a:r>
              <a:rPr lang="zh-CN" altLang="zh-CN" sz="2000" b="1" dirty="0"/>
              <a:t>．菜单的分类：</a:t>
            </a:r>
            <a:r>
              <a:rPr lang="zh-CN" altLang="zh-CN" sz="2000" dirty="0"/>
              <a:t>Windows 7中，菜单的类型有“开始”菜单、级联菜单、下拉菜单、控制菜单和快捷菜单。</a:t>
            </a:r>
            <a:endParaRPr lang="zh-CN" altLang="zh-CN" sz="2000" dirty="0"/>
          </a:p>
          <a:p>
            <a:pPr>
              <a:lnSpc>
                <a:spcPct val="120000"/>
              </a:lnSpc>
            </a:pPr>
            <a:r>
              <a:rPr lang="en-US" altLang="zh-CN" sz="2000" b="1" dirty="0">
                <a:latin typeface="宋体" panose="02010600030101010101" pitchFamily="2" charset="-122"/>
                <a:ea typeface="宋体" panose="02010600030101010101" pitchFamily="2" charset="-122"/>
                <a:cs typeface="宋体" panose="02010600030101010101" pitchFamily="2" charset="-122"/>
              </a:rPr>
              <a:t>2</a:t>
            </a:r>
            <a:r>
              <a:rPr lang="zh-CN" altLang="zh-CN" sz="2000" b="1" dirty="0">
                <a:latin typeface="宋体" panose="02010600030101010101" pitchFamily="2" charset="-122"/>
                <a:ea typeface="宋体" panose="02010600030101010101" pitchFamily="2" charset="-122"/>
                <a:cs typeface="宋体" panose="02010600030101010101" pitchFamily="2" charset="-122"/>
              </a:rPr>
              <a:t>．菜单中一些特殊符号或显示效果的规定，如图</a:t>
            </a:r>
            <a:r>
              <a:rPr lang="en-US" sz="2000" b="1" dirty="0">
                <a:latin typeface="宋体" panose="02010600030101010101" pitchFamily="2" charset="-122"/>
                <a:ea typeface="宋体" panose="02010600030101010101" pitchFamily="2" charset="-122"/>
                <a:cs typeface="宋体" panose="02010600030101010101" pitchFamily="2" charset="-122"/>
              </a:rPr>
              <a:t>1-4-8</a:t>
            </a:r>
            <a:r>
              <a:rPr lang="zh-CN" altLang="zh-CN" sz="2000" b="1" dirty="0">
                <a:latin typeface="宋体" panose="02010600030101010101" pitchFamily="2" charset="-122"/>
                <a:ea typeface="宋体" panose="02010600030101010101" pitchFamily="2" charset="-122"/>
                <a:cs typeface="宋体" panose="02010600030101010101" pitchFamily="2" charset="-122"/>
              </a:rPr>
              <a:t>所示。</a:t>
            </a:r>
            <a:endParaRPr lang="zh-CN" altLang="zh-CN" sz="2000" b="1" dirty="0"/>
          </a:p>
          <a:p>
            <a:pPr>
              <a:lnSpc>
                <a:spcPct val="120000"/>
              </a:lnSpc>
            </a:pPr>
            <a:r>
              <a:rPr lang="zh-CN" altLang="zh-CN" sz="2000" dirty="0">
                <a:solidFill>
                  <a:srgbClr val="0070C0"/>
                </a:solidFill>
                <a:sym typeface="Wingdings 2" panose="05020102010507070707" charset="0"/>
              </a:rPr>
              <a:t></a:t>
            </a:r>
            <a:r>
              <a:rPr lang="zh-CN" altLang="zh-CN" sz="2000" dirty="0"/>
              <a:t>灰色菜单命令：表示在当前状态下该命令不起作用，例如，没有选定对象，复制和剪切命令就呈灰色不可用。</a:t>
            </a:r>
            <a:endParaRPr lang="zh-CN" altLang="zh-CN" sz="2000" dirty="0"/>
          </a:p>
          <a:p>
            <a:pPr>
              <a:lnSpc>
                <a:spcPct val="120000"/>
              </a:lnSpc>
            </a:pPr>
            <a:r>
              <a:rPr lang="zh-CN" altLang="zh-CN" sz="2000" dirty="0">
                <a:solidFill>
                  <a:srgbClr val="0070C0"/>
                </a:solidFill>
                <a:sym typeface="Wingdings 2" panose="05020102010507070707" charset="0"/>
              </a:rPr>
              <a:t></a:t>
            </a:r>
            <a:r>
              <a:rPr lang="zh-CN" altLang="zh-CN" sz="2000" dirty="0"/>
              <a:t>省略号</a:t>
            </a:r>
            <a:r>
              <a:rPr lang="zh-CN" altLang="zh-CN" sz="2400" dirty="0"/>
              <a:t>…</a:t>
            </a:r>
            <a:r>
              <a:rPr lang="zh-CN" altLang="zh-CN" sz="2000" dirty="0"/>
              <a:t>：表示选择该选项后会弹出一个对话框。</a:t>
            </a:r>
            <a:endParaRPr lang="zh-CN" altLang="zh-CN" sz="2000" dirty="0"/>
          </a:p>
          <a:p>
            <a:pPr>
              <a:lnSpc>
                <a:spcPct val="120000"/>
              </a:lnSpc>
            </a:pPr>
            <a:r>
              <a:rPr lang="zh-CN" altLang="zh-CN" sz="2000" dirty="0">
                <a:solidFill>
                  <a:srgbClr val="0070C0"/>
                </a:solidFill>
                <a:sym typeface="Wingdings 2" panose="05020102010507070707" charset="0"/>
              </a:rPr>
              <a:t></a:t>
            </a:r>
            <a:r>
              <a:rPr lang="zh-CN" altLang="zh-CN" sz="2000" dirty="0"/>
              <a:t>右三角号</a:t>
            </a:r>
            <a:r>
              <a:rPr lang="en-US" altLang="zh-CN" sz="2000" dirty="0"/>
              <a:t> </a:t>
            </a:r>
            <a:r>
              <a:rPr lang="en-US" altLang="zh-CN" sz="2000" dirty="0" smtClean="0"/>
              <a:t>     </a:t>
            </a:r>
            <a:r>
              <a:rPr lang="zh-CN" altLang="zh-CN" sz="2000" dirty="0" smtClean="0"/>
              <a:t>：</a:t>
            </a:r>
            <a:r>
              <a:rPr lang="zh-CN" altLang="zh-CN" sz="2000" dirty="0"/>
              <a:t>表示该选项含有下级子菜单或级联菜单。</a:t>
            </a:r>
            <a:endParaRPr lang="zh-CN" altLang="zh-CN" sz="2000" dirty="0"/>
          </a:p>
          <a:p>
            <a:pPr>
              <a:lnSpc>
                <a:spcPct val="120000"/>
              </a:lnSpc>
            </a:pPr>
            <a:r>
              <a:rPr lang="zh-CN" altLang="zh-CN" sz="2000" dirty="0">
                <a:solidFill>
                  <a:srgbClr val="0070C0"/>
                </a:solidFill>
                <a:sym typeface="Wingdings 2" panose="05020102010507070707" charset="0"/>
              </a:rPr>
              <a:t></a:t>
            </a:r>
            <a:r>
              <a:rPr lang="zh-CN" altLang="zh-CN" sz="2000" dirty="0"/>
              <a:t>选择符</a:t>
            </a:r>
            <a:r>
              <a:rPr lang="zh-CN" altLang="zh-CN" sz="2400" dirty="0" smtClean="0"/>
              <a:t>√</a:t>
            </a:r>
            <a:r>
              <a:rPr lang="en-US" altLang="zh-CN" sz="2400" dirty="0" smtClean="0"/>
              <a:t> </a:t>
            </a:r>
            <a:r>
              <a:rPr lang="en-US" altLang="zh-CN" sz="2000" dirty="0" smtClean="0"/>
              <a:t> </a:t>
            </a:r>
            <a:r>
              <a:rPr lang="zh-CN" altLang="zh-CN" sz="2000" dirty="0" smtClean="0"/>
              <a:t>：</a:t>
            </a:r>
            <a:r>
              <a:rPr lang="zh-CN" altLang="zh-CN" sz="2000" dirty="0"/>
              <a:t>表示这个菜单命令是一个逻辑开关，并且正处于被选中状态。</a:t>
            </a:r>
            <a:endParaRPr lang="zh-CN" altLang="zh-CN" sz="2000" dirty="0"/>
          </a:p>
          <a:p>
            <a:pPr>
              <a:lnSpc>
                <a:spcPct val="120000"/>
              </a:lnSpc>
            </a:pPr>
            <a:r>
              <a:rPr lang="zh-CN" altLang="zh-CN" sz="2000" dirty="0">
                <a:solidFill>
                  <a:srgbClr val="0070C0"/>
                </a:solidFill>
                <a:sym typeface="Wingdings 2" panose="05020102010507070707" charset="0"/>
              </a:rPr>
              <a:t></a:t>
            </a:r>
            <a:r>
              <a:rPr lang="zh-CN" altLang="zh-CN" sz="2000" dirty="0"/>
              <a:t>快捷键：位于菜单命令的最右端，一般是一个组合键，表示不用打开菜单直接按键盘上该快捷键就可以执行相应的功能。</a:t>
            </a:r>
            <a:endParaRPr lang="zh-CN" altLang="zh-CN" sz="2000" dirty="0"/>
          </a:p>
          <a:p>
            <a:pPr>
              <a:lnSpc>
                <a:spcPct val="120000"/>
              </a:lnSpc>
            </a:pPr>
            <a:r>
              <a:rPr lang="zh-CN" altLang="zh-CN" sz="2000" dirty="0">
                <a:solidFill>
                  <a:srgbClr val="0070C0"/>
                </a:solidFill>
                <a:sym typeface="Wingdings 2" panose="05020102010507070707" charset="0"/>
              </a:rPr>
              <a:t></a:t>
            </a:r>
            <a:r>
              <a:rPr lang="zh-CN" altLang="zh-CN" sz="2000" dirty="0"/>
              <a:t>热键：位于菜单命令的右边（带有下划线的一个字母），表示在打开菜单的情况下按下该字母键就可以执行相应功能</a:t>
            </a:r>
            <a:r>
              <a:rPr lang="zh-CN" altLang="zh-CN" sz="2000" dirty="0" smtClean="0"/>
              <a:t>。</a:t>
            </a:r>
            <a:endParaRPr lang="zh-CN" altLang="en-US" dirty="0"/>
          </a:p>
        </p:txBody>
      </p:sp>
      <p:pic>
        <p:nvPicPr>
          <p:cNvPr id="9" name="图片 8" descr="0QRC~))J`Q)63KWGU[_U2W0"/>
          <p:cNvPicPr/>
          <p:nvPr/>
        </p:nvPicPr>
        <p:blipFill>
          <a:blip r:embed="rId2">
            <a:extLst>
              <a:ext uri="{28A0092B-C50C-407E-A947-70E740481C1C}">
                <a14:useLocalDpi xmlns:a14="http://schemas.microsoft.com/office/drawing/2010/main" val="0"/>
              </a:ext>
            </a:extLst>
          </a:blip>
          <a:srcRect/>
          <a:stretch>
            <a:fillRect/>
          </a:stretch>
        </p:blipFill>
        <p:spPr bwMode="auto">
          <a:xfrm>
            <a:off x="1477179" y="4131548"/>
            <a:ext cx="288032" cy="241647"/>
          </a:xfrm>
          <a:prstGeom prst="rect">
            <a:avLst/>
          </a:prstGeom>
          <a:noFill/>
          <a:ln>
            <a:noFill/>
          </a:ln>
        </p:spPr>
      </p:pic>
      <p:sp>
        <p:nvSpPr>
          <p:cNvPr id="11" name="矩形 10"/>
          <p:cNvSpPr/>
          <p:nvPr/>
        </p:nvSpPr>
        <p:spPr>
          <a:xfrm>
            <a:off x="2966613" y="98613"/>
            <a:ext cx="2685415"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八．菜单的使用</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8027661" y="-200066"/>
            <a:ext cx="859383" cy="879630"/>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8" name="TextBox 7"/>
          <p:cNvSpPr txBox="1"/>
          <p:nvPr/>
        </p:nvSpPr>
        <p:spPr>
          <a:xfrm>
            <a:off x="108062" y="683806"/>
            <a:ext cx="8928992" cy="5169535"/>
          </a:xfrm>
          <a:prstGeom prst="rect">
            <a:avLst/>
          </a:prstGeom>
          <a:noFill/>
        </p:spPr>
        <p:txBody>
          <a:bodyPr wrap="square" rtlCol="0">
            <a:spAutoFit/>
          </a:bodyPr>
          <a:lstStyle/>
          <a:p>
            <a:pPr>
              <a:lnSpc>
                <a:spcPct val="150000"/>
              </a:lnSpc>
            </a:pPr>
            <a:r>
              <a:rPr lang="en-US" altLang="zh-CN" sz="2000" b="1" dirty="0" smtClean="0">
                <a:latin typeface="+mn-ea"/>
              </a:rPr>
              <a:t>    </a:t>
            </a:r>
            <a:r>
              <a:rPr lang="en-US" altLang="zh-CN" sz="2000" dirty="0" smtClean="0">
                <a:latin typeface="+mn-ea"/>
              </a:rPr>
              <a:t>Windows </a:t>
            </a:r>
            <a:r>
              <a:rPr lang="en-US" altLang="zh-CN" sz="2000" dirty="0">
                <a:latin typeface="+mn-ea"/>
              </a:rPr>
              <a:t>7</a:t>
            </a:r>
            <a:r>
              <a:rPr lang="zh-CN" altLang="zh-CN" sz="2000" dirty="0">
                <a:latin typeface="+mn-ea"/>
              </a:rPr>
              <a:t>是美国微软公司开发的基于</a:t>
            </a:r>
            <a:r>
              <a:rPr lang="en-US" altLang="zh-CN" sz="2000" dirty="0">
                <a:latin typeface="+mn-ea"/>
              </a:rPr>
              <a:t>PC</a:t>
            </a:r>
            <a:r>
              <a:rPr lang="zh-CN" altLang="zh-CN" sz="2000" dirty="0">
                <a:latin typeface="+mn-ea"/>
              </a:rPr>
              <a:t>机的操作系统，是个人计算机上使用率最高的操作系统。</a:t>
            </a:r>
            <a:r>
              <a:rPr lang="en-US" altLang="zh-CN" sz="2000" dirty="0">
                <a:latin typeface="+mn-ea"/>
              </a:rPr>
              <a:t>Windows</a:t>
            </a:r>
            <a:r>
              <a:rPr lang="zh-CN" altLang="zh-CN" sz="2000" dirty="0">
                <a:latin typeface="+mn-ea"/>
              </a:rPr>
              <a:t>系统的发展经历</a:t>
            </a:r>
            <a:r>
              <a:rPr lang="en-US" altLang="zh-CN" sz="2000" dirty="0">
                <a:latin typeface="+mn-ea"/>
              </a:rPr>
              <a:t>windows 95</a:t>
            </a:r>
            <a:r>
              <a:rPr lang="zh-CN" altLang="zh-CN" sz="2000" dirty="0">
                <a:latin typeface="+mn-ea"/>
              </a:rPr>
              <a:t>、</a:t>
            </a:r>
            <a:r>
              <a:rPr lang="en-US" altLang="zh-CN" sz="2000" dirty="0">
                <a:latin typeface="+mn-ea"/>
              </a:rPr>
              <a:t>Windows 98 </a:t>
            </a:r>
            <a:r>
              <a:rPr lang="zh-CN" altLang="zh-CN" sz="2000" dirty="0">
                <a:latin typeface="+mn-ea"/>
              </a:rPr>
              <a:t>、</a:t>
            </a:r>
            <a:r>
              <a:rPr lang="en-US" altLang="zh-CN" sz="2000" dirty="0">
                <a:latin typeface="+mn-ea"/>
              </a:rPr>
              <a:t>Windows 2000 </a:t>
            </a:r>
            <a:r>
              <a:rPr lang="zh-CN" altLang="zh-CN" sz="2000" dirty="0">
                <a:latin typeface="+mn-ea"/>
              </a:rPr>
              <a:t>、</a:t>
            </a:r>
            <a:r>
              <a:rPr lang="en-US" altLang="zh-CN" sz="2000" dirty="0">
                <a:latin typeface="+mn-ea"/>
              </a:rPr>
              <a:t>Windows XP </a:t>
            </a:r>
            <a:r>
              <a:rPr lang="zh-CN" altLang="zh-CN" sz="2000" dirty="0">
                <a:latin typeface="+mn-ea"/>
              </a:rPr>
              <a:t>、</a:t>
            </a:r>
            <a:r>
              <a:rPr lang="en-US" altLang="zh-CN" sz="2000" dirty="0">
                <a:latin typeface="+mn-ea"/>
              </a:rPr>
              <a:t>Windows 7</a:t>
            </a:r>
            <a:r>
              <a:rPr lang="zh-CN" altLang="zh-CN" sz="2000" dirty="0">
                <a:latin typeface="+mn-ea"/>
              </a:rPr>
              <a:t>、</a:t>
            </a:r>
            <a:r>
              <a:rPr lang="en-US" altLang="zh-CN" sz="2000" dirty="0">
                <a:latin typeface="+mn-ea"/>
              </a:rPr>
              <a:t>Windows 8 </a:t>
            </a:r>
            <a:r>
              <a:rPr lang="zh-CN" altLang="zh-CN" sz="2000" dirty="0">
                <a:latin typeface="+mn-ea"/>
              </a:rPr>
              <a:t>、</a:t>
            </a:r>
            <a:r>
              <a:rPr lang="en-US" altLang="zh-CN" sz="2000" dirty="0">
                <a:latin typeface="+mn-ea"/>
              </a:rPr>
              <a:t>Windows 10</a:t>
            </a:r>
            <a:r>
              <a:rPr lang="zh-CN" altLang="zh-CN" sz="2000" dirty="0">
                <a:latin typeface="+mn-ea"/>
              </a:rPr>
              <a:t>等版本。</a:t>
            </a:r>
            <a:endParaRPr lang="en-US" altLang="zh-CN" sz="2000" dirty="0" smtClean="0">
              <a:latin typeface="+mn-ea"/>
            </a:endParaRPr>
          </a:p>
          <a:p>
            <a:pPr>
              <a:lnSpc>
                <a:spcPct val="150000"/>
              </a:lnSpc>
            </a:pPr>
            <a:r>
              <a:rPr lang="en-US" altLang="zh-CN" sz="2000" b="1" dirty="0" smtClean="0">
                <a:latin typeface="+mn-ea"/>
              </a:rPr>
              <a:t>1</a:t>
            </a:r>
            <a:r>
              <a:rPr lang="zh-CN" altLang="zh-CN" sz="2000" b="1" dirty="0">
                <a:latin typeface="+mn-ea"/>
              </a:rPr>
              <a:t>．操作系统概念</a:t>
            </a:r>
            <a:endParaRPr lang="zh-CN" altLang="zh-CN" sz="2000" b="1" dirty="0">
              <a:latin typeface="+mn-ea"/>
            </a:endParaRPr>
          </a:p>
          <a:p>
            <a:pPr>
              <a:lnSpc>
                <a:spcPct val="150000"/>
              </a:lnSpc>
            </a:pPr>
            <a:r>
              <a:rPr lang="en-US" altLang="zh-CN" sz="2000" dirty="0" smtClean="0">
                <a:latin typeface="+mn-ea"/>
              </a:rPr>
              <a:t>    </a:t>
            </a:r>
            <a:r>
              <a:rPr lang="zh-CN" altLang="zh-CN" sz="2000" dirty="0" smtClean="0">
                <a:latin typeface="+mn-ea"/>
              </a:rPr>
              <a:t>操作系统</a:t>
            </a:r>
            <a:r>
              <a:rPr lang="zh-CN" altLang="zh-CN" sz="2000" dirty="0">
                <a:latin typeface="+mn-ea"/>
              </a:rPr>
              <a:t>（</a:t>
            </a:r>
            <a:r>
              <a:rPr lang="en-US" altLang="zh-CN" sz="2000" dirty="0">
                <a:latin typeface="+mn-ea"/>
              </a:rPr>
              <a:t>Operating System</a:t>
            </a:r>
            <a:r>
              <a:rPr lang="zh-CN" altLang="zh-CN" sz="2000" dirty="0">
                <a:latin typeface="+mn-ea"/>
              </a:rPr>
              <a:t>，简称为</a:t>
            </a:r>
            <a:r>
              <a:rPr lang="en-US" altLang="zh-CN" sz="2000" dirty="0">
                <a:latin typeface="+mn-ea"/>
              </a:rPr>
              <a:t>OS</a:t>
            </a:r>
            <a:r>
              <a:rPr lang="zh-CN" altLang="zh-CN" sz="2000" dirty="0">
                <a:latin typeface="+mn-ea"/>
              </a:rPr>
              <a:t>）是计算机最核心的系统软件，用于控制和管理计算机的系统资源，合理组织计算机工作流程，有效地分配系统资源的使用，其它软件都是在操作系统的管理和调度下运行。同时，操作系统是用户与计算机之间通信的桥梁，用户通过操作系统提供的命令和交互功能实现各种访问计算机的操作。</a:t>
            </a:r>
            <a:endParaRPr lang="zh-CN" altLang="zh-CN" sz="2000" dirty="0">
              <a:latin typeface="+mn-ea"/>
            </a:endParaRPr>
          </a:p>
          <a:p>
            <a:pPr>
              <a:lnSpc>
                <a:spcPct val="150000"/>
              </a:lnSpc>
            </a:pPr>
            <a:r>
              <a:rPr lang="en-US" altLang="zh-CN" sz="2000" b="1" dirty="0">
                <a:latin typeface="+mn-ea"/>
              </a:rPr>
              <a:t>2</a:t>
            </a:r>
            <a:r>
              <a:rPr lang="zh-CN" altLang="zh-CN" sz="2000" b="1" dirty="0">
                <a:latin typeface="+mn-ea"/>
              </a:rPr>
              <a:t>．常见的操作系统</a:t>
            </a:r>
            <a:endParaRPr lang="zh-CN" altLang="zh-CN" sz="2000" b="1" dirty="0">
              <a:latin typeface="+mn-ea"/>
            </a:endParaRPr>
          </a:p>
          <a:p>
            <a:pPr>
              <a:lnSpc>
                <a:spcPct val="150000"/>
              </a:lnSpc>
            </a:pPr>
            <a:r>
              <a:rPr lang="en-US" altLang="zh-CN" sz="2000" dirty="0" smtClean="0">
                <a:latin typeface="+mn-ea"/>
              </a:rPr>
              <a:t>   </a:t>
            </a:r>
            <a:r>
              <a:rPr lang="zh-CN" altLang="zh-CN" sz="2000" dirty="0" smtClean="0">
                <a:latin typeface="+mn-ea"/>
              </a:rPr>
              <a:t>常见</a:t>
            </a:r>
            <a:r>
              <a:rPr lang="zh-CN" altLang="zh-CN" sz="2000" dirty="0">
                <a:latin typeface="+mn-ea"/>
              </a:rPr>
              <a:t>的操作系统及其特点，</a:t>
            </a:r>
            <a:r>
              <a:rPr lang="zh-CN" altLang="zh-CN" sz="2000" dirty="0" smtClean="0">
                <a:latin typeface="+mn-ea"/>
              </a:rPr>
              <a:t>如</a:t>
            </a:r>
            <a:r>
              <a:rPr lang="zh-CN" altLang="en-US" sz="2000" dirty="0" smtClean="0">
                <a:latin typeface="+mn-ea"/>
              </a:rPr>
              <a:t>下</a:t>
            </a:r>
            <a:r>
              <a:rPr lang="zh-CN" altLang="zh-CN" sz="2000" dirty="0" smtClean="0">
                <a:latin typeface="+mn-ea"/>
              </a:rPr>
              <a:t>表所</a:t>
            </a:r>
            <a:r>
              <a:rPr lang="zh-CN" altLang="zh-CN" sz="2000" dirty="0">
                <a:latin typeface="+mn-ea"/>
              </a:rPr>
              <a:t>示</a:t>
            </a:r>
            <a:r>
              <a:rPr lang="zh-CN" altLang="zh-CN" sz="2000" dirty="0" smtClean="0">
                <a:latin typeface="+mn-ea"/>
              </a:rPr>
              <a:t>。</a:t>
            </a:r>
            <a:endParaRPr lang="zh-CN" altLang="en-US" sz="2000" dirty="0">
              <a:latin typeface="+mn-ea"/>
            </a:endParaRPr>
          </a:p>
        </p:txBody>
      </p:sp>
      <p:sp>
        <p:nvSpPr>
          <p:cNvPr id="9" name="矩形 8"/>
          <p:cNvSpPr/>
          <p:nvPr/>
        </p:nvSpPr>
        <p:spPr>
          <a:xfrm>
            <a:off x="1203853" y="47178"/>
            <a:ext cx="3400425"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一．操作系统的</a:t>
            </a:r>
            <a:r>
              <a:rPr lang="zh-CN" altLang="zh-CN" sz="2800" b="1" dirty="0" smtClean="0">
                <a:solidFill>
                  <a:srgbClr val="FFFF00"/>
                </a:solidFill>
                <a:latin typeface="黑体" panose="02010609060101010101" pitchFamily="49" charset="-122"/>
                <a:ea typeface="黑体" panose="02010609060101010101" pitchFamily="49" charset="-122"/>
                <a:sym typeface="+mn-ea"/>
              </a:rPr>
              <a:t>概念</a:t>
            </a:r>
            <a:endParaRPr lang="zh-CN" altLang="zh-CN" sz="2800" b="1" dirty="0" smtClean="0">
              <a:solidFill>
                <a:srgbClr val="FFFF00"/>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277682"/>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9" name="TextBox 8"/>
          <p:cNvSpPr txBox="1"/>
          <p:nvPr/>
        </p:nvSpPr>
        <p:spPr>
          <a:xfrm>
            <a:off x="179513" y="908720"/>
            <a:ext cx="3672408" cy="4399915"/>
          </a:xfrm>
          <a:prstGeom prst="rect">
            <a:avLst/>
          </a:prstGeom>
          <a:noFill/>
        </p:spPr>
        <p:txBody>
          <a:bodyPr wrap="square" rtlCol="0">
            <a:spAutoFit/>
          </a:bodyPr>
          <a:lstStyle/>
          <a:p>
            <a:r>
              <a:rPr lang="en-US" altLang="zh-CN" sz="2000" b="1" dirty="0"/>
              <a:t>3</a:t>
            </a:r>
            <a:r>
              <a:rPr lang="zh-CN" altLang="zh-CN" sz="2000" b="1" dirty="0"/>
              <a:t>．菜单的打开与关闭</a:t>
            </a:r>
            <a:endParaRPr lang="zh-CN" altLang="zh-CN" sz="2000" b="1" dirty="0"/>
          </a:p>
          <a:p>
            <a:r>
              <a:rPr lang="en-US" altLang="zh-CN" sz="2000" dirty="0" smtClean="0"/>
              <a:t>       </a:t>
            </a:r>
            <a:r>
              <a:rPr lang="zh-CN" altLang="zh-CN" sz="2000" dirty="0" smtClean="0"/>
              <a:t>例如</a:t>
            </a:r>
            <a:r>
              <a:rPr lang="zh-CN" altLang="zh-CN" sz="2000" dirty="0"/>
              <a:t>，要打菜单</a:t>
            </a:r>
            <a:r>
              <a:rPr lang="zh-CN" altLang="zh-CN" sz="2000" dirty="0" smtClean="0"/>
              <a:t>栏上</a:t>
            </a:r>
            <a:r>
              <a:rPr lang="zh-CN" altLang="zh-CN" sz="2000" dirty="0"/>
              <a:t>的“文件”</a:t>
            </a:r>
            <a:r>
              <a:rPr lang="zh-CN" altLang="zh-CN" sz="2000" dirty="0" smtClean="0"/>
              <a:t>菜单</a:t>
            </a:r>
            <a:r>
              <a:rPr lang="en-US" altLang="zh-CN" sz="2000" dirty="0" smtClean="0"/>
              <a:t>                      </a:t>
            </a:r>
            <a:r>
              <a:rPr lang="zh-CN" altLang="zh-CN" sz="2000" dirty="0" smtClean="0"/>
              <a:t>，</a:t>
            </a:r>
            <a:r>
              <a:rPr lang="zh-CN" altLang="zh-CN" sz="2000" dirty="0"/>
              <a:t>可以用鼠标单击“文件”，也可以按键盘上的</a:t>
            </a:r>
            <a:r>
              <a:rPr lang="en-US" altLang="zh-CN" sz="2000" dirty="0" err="1">
                <a:latin typeface="宋体" panose="02010600030101010101" pitchFamily="2" charset="-122"/>
                <a:ea typeface="宋体" panose="02010600030101010101" pitchFamily="2" charset="-122"/>
              </a:rPr>
              <a:t>Alt+F</a:t>
            </a:r>
            <a:r>
              <a:rPr lang="zh-CN" altLang="zh-CN" sz="2000" dirty="0"/>
              <a:t>快捷键；若要关闭一个已打开的菜单可以用鼠标在菜单外任意位置单击，也可以按</a:t>
            </a:r>
            <a:r>
              <a:rPr lang="en-US" altLang="zh-CN" sz="2000" dirty="0">
                <a:latin typeface="宋体" panose="02010600030101010101" pitchFamily="2" charset="-122"/>
                <a:ea typeface="宋体" panose="02010600030101010101" pitchFamily="2" charset="-122"/>
              </a:rPr>
              <a:t>ESC</a:t>
            </a:r>
            <a:r>
              <a:rPr lang="zh-CN" altLang="zh-CN" sz="2000" dirty="0"/>
              <a:t>键。</a:t>
            </a:r>
            <a:endParaRPr lang="zh-CN" altLang="zh-CN" sz="2000" dirty="0"/>
          </a:p>
          <a:p>
            <a:r>
              <a:rPr lang="en-US" altLang="zh-CN" sz="2000" b="1" dirty="0"/>
              <a:t>4</a:t>
            </a:r>
            <a:r>
              <a:rPr lang="zh-CN" altLang="zh-CN" sz="2000" b="1" dirty="0"/>
              <a:t>．控制菜单</a:t>
            </a:r>
            <a:endParaRPr lang="zh-CN" altLang="zh-CN" sz="2000" b="1" dirty="0"/>
          </a:p>
          <a:p>
            <a:r>
              <a:rPr lang="en-US" altLang="zh-CN" sz="2000" smtClean="0"/>
              <a:t>      </a:t>
            </a:r>
            <a:r>
              <a:rPr lang="zh-CN" altLang="zh-CN" sz="2000" smtClean="0"/>
              <a:t>控制</a:t>
            </a:r>
            <a:r>
              <a:rPr lang="zh-CN" altLang="zh-CN" sz="2000" dirty="0"/>
              <a:t>菜单图标位于窗口标题栏的左侧，用鼠标单击后显示控制菜单，菜单上主要是一些用于控制窗口操作的命令，如图</a:t>
            </a:r>
            <a:r>
              <a:rPr lang="en-US" sz="2000" dirty="0">
                <a:latin typeface="宋体" panose="02010600030101010101" pitchFamily="2" charset="-122"/>
                <a:ea typeface="宋体" panose="02010600030101010101" pitchFamily="2" charset="-122"/>
              </a:rPr>
              <a:t>1-4-9</a:t>
            </a:r>
            <a:r>
              <a:rPr lang="zh-CN" altLang="zh-CN" sz="2000" dirty="0"/>
              <a:t>所示</a:t>
            </a:r>
            <a:r>
              <a:rPr lang="zh-CN" altLang="zh-CN" sz="2000" dirty="0" smtClean="0"/>
              <a:t>。</a:t>
            </a:r>
            <a:endParaRPr lang="zh-CN" altLang="en-US" sz="2000" dirty="0"/>
          </a:p>
        </p:txBody>
      </p:sp>
      <p:pic>
        <p:nvPicPr>
          <p:cNvPr id="14" name="图片 13"/>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640616"/>
            <a:ext cx="1152128" cy="188103"/>
          </a:xfrm>
          <a:prstGeom prst="rect">
            <a:avLst/>
          </a:prstGeom>
          <a:noFill/>
          <a:ln>
            <a:noFill/>
          </a:ln>
        </p:spPr>
      </p:pic>
      <p:pic>
        <p:nvPicPr>
          <p:cNvPr id="2" name="图片 1"/>
          <p:cNvPicPr>
            <a:picLocks noChangeAspect="1"/>
          </p:cNvPicPr>
          <p:nvPr/>
        </p:nvPicPr>
        <p:blipFill>
          <a:blip r:embed="rId3"/>
          <a:stretch>
            <a:fillRect/>
          </a:stretch>
        </p:blipFill>
        <p:spPr>
          <a:xfrm>
            <a:off x="3910965" y="1045210"/>
            <a:ext cx="5019040" cy="2954655"/>
          </a:xfrm>
          <a:prstGeom prst="rect">
            <a:avLst/>
          </a:prstGeom>
        </p:spPr>
      </p:pic>
      <p:pic>
        <p:nvPicPr>
          <p:cNvPr id="6" name="图片 5"/>
          <p:cNvPicPr>
            <a:picLocks noChangeAspect="1"/>
          </p:cNvPicPr>
          <p:nvPr/>
        </p:nvPicPr>
        <p:blipFill>
          <a:blip r:embed="rId4"/>
          <a:stretch>
            <a:fillRect/>
          </a:stretch>
        </p:blipFill>
        <p:spPr>
          <a:xfrm>
            <a:off x="5669915" y="4162425"/>
            <a:ext cx="1998980" cy="2237740"/>
          </a:xfrm>
          <a:prstGeom prst="rect">
            <a:avLst/>
          </a:prstGeom>
        </p:spPr>
      </p:pic>
      <p:sp>
        <p:nvSpPr>
          <p:cNvPr id="11" name="矩形 10"/>
          <p:cNvSpPr/>
          <p:nvPr/>
        </p:nvSpPr>
        <p:spPr>
          <a:xfrm>
            <a:off x="2966613" y="98613"/>
            <a:ext cx="2685415" cy="521970"/>
          </a:xfrm>
          <a:prstGeom prst="rect">
            <a:avLst/>
          </a:prstGeom>
        </p:spPr>
        <p:txBody>
          <a:bodyPr wrap="none">
            <a:spAutoFit/>
          </a:bodyPr>
          <a:p>
            <a:pPr algn="l"/>
            <a:r>
              <a:rPr lang="zh-CN" altLang="zh-CN" sz="2800" b="1" dirty="0">
                <a:solidFill>
                  <a:srgbClr val="FFFF00"/>
                </a:solidFill>
                <a:latin typeface="黑体" panose="02010609060101010101" pitchFamily="49" charset="-122"/>
                <a:ea typeface="黑体" panose="02010609060101010101" pitchFamily="49" charset="-122"/>
                <a:sym typeface="+mn-ea"/>
              </a:rPr>
              <a:t>八．菜单的使用</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309986"/>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6" name="矩形 5"/>
          <p:cNvSpPr/>
          <p:nvPr/>
        </p:nvSpPr>
        <p:spPr>
          <a:xfrm>
            <a:off x="106938" y="643916"/>
            <a:ext cx="8936454" cy="5262245"/>
          </a:xfrm>
          <a:prstGeom prst="rect">
            <a:avLst/>
          </a:prstGeom>
        </p:spPr>
        <p:txBody>
          <a:bodyPr wrap="square">
            <a:spAutoFit/>
          </a:bodyPr>
          <a:lstStyle/>
          <a:p>
            <a:pPr>
              <a:lnSpc>
                <a:spcPct val="120000"/>
              </a:lnSpc>
            </a:pPr>
            <a:r>
              <a:rPr lang="en-US" altLang="zh-CN" sz="2000" b="1" dirty="0">
                <a:latin typeface="宋体" panose="02010600030101010101" pitchFamily="2" charset="-122"/>
                <a:ea typeface="宋体" panose="02010600030101010101" pitchFamily="2" charset="-122"/>
                <a:cs typeface="宋体" panose="02010600030101010101" pitchFamily="2" charset="-122"/>
              </a:rPr>
              <a:t>5</a:t>
            </a:r>
            <a:r>
              <a:rPr lang="zh-CN" altLang="zh-CN" sz="2000" b="1" dirty="0">
                <a:latin typeface="宋体" panose="02010600030101010101" pitchFamily="2" charset="-122"/>
                <a:ea typeface="宋体" panose="02010600030101010101" pitchFamily="2" charset="-122"/>
                <a:cs typeface="宋体" panose="02010600030101010101" pitchFamily="2" charset="-122"/>
              </a:rPr>
              <a:t>．快捷菜单</a:t>
            </a:r>
            <a:endParaRPr lang="zh-CN" altLang="zh-CN" sz="2000" b="1" dirty="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当</a:t>
            </a:r>
            <a:r>
              <a:rPr lang="zh-CN" altLang="zh-CN" sz="2000" dirty="0">
                <a:latin typeface="宋体" panose="02010600030101010101" pitchFamily="2" charset="-122"/>
                <a:ea typeface="宋体" panose="02010600030101010101" pitchFamily="2" charset="-122"/>
                <a:cs typeface="宋体" panose="02010600030101010101" pitchFamily="2" charset="-122"/>
              </a:rPr>
              <a:t>鼠标指针指向某一个对象，右击后将会弹出快捷菜单。快捷菜单中显示的命令是根据当前的操作对象、操作状态而定的。</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000" b="1" dirty="0" smtClean="0">
                <a:latin typeface="宋体" panose="02010600030101010101" pitchFamily="2" charset="-122"/>
                <a:ea typeface="宋体" panose="02010600030101010101" pitchFamily="2" charset="-122"/>
                <a:cs typeface="宋体" panose="02010600030101010101" pitchFamily="2" charset="-122"/>
              </a:rPr>
              <a:t>6</a:t>
            </a:r>
            <a:r>
              <a:rPr lang="zh-CN" altLang="zh-CN" sz="2000" b="1" dirty="0" smtClean="0">
                <a:latin typeface="宋体" panose="02010600030101010101" pitchFamily="2" charset="-122"/>
                <a:ea typeface="宋体" panose="02010600030101010101" pitchFamily="2" charset="-122"/>
                <a:cs typeface="宋体" panose="02010600030101010101" pitchFamily="2" charset="-122"/>
              </a:rPr>
              <a:t>．</a:t>
            </a:r>
            <a:r>
              <a:rPr lang="zh-CN" altLang="zh-CN" sz="2000" b="1" dirty="0">
                <a:latin typeface="宋体" panose="02010600030101010101" pitchFamily="2" charset="-122"/>
                <a:ea typeface="宋体" panose="02010600030101010101" pitchFamily="2" charset="-122"/>
                <a:cs typeface="宋体" panose="02010600030101010101" pitchFamily="2" charset="-122"/>
              </a:rPr>
              <a:t>桌面快捷方式图标的创建</a:t>
            </a:r>
            <a:endParaRPr lang="zh-CN" altLang="zh-CN" sz="2000" b="1" dirty="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双击</a:t>
            </a:r>
            <a:r>
              <a:rPr lang="zh-CN" altLang="zh-CN" sz="2000" dirty="0">
                <a:latin typeface="宋体" panose="02010600030101010101" pitchFamily="2" charset="-122"/>
                <a:ea typeface="宋体" panose="02010600030101010101" pitchFamily="2" charset="-122"/>
                <a:cs typeface="宋体" panose="02010600030101010101" pitchFamily="2" charset="-122"/>
              </a:rPr>
              <a:t>桌面上的快捷方式图标可以迅速运行一个</a:t>
            </a:r>
            <a:r>
              <a:rPr lang="zh-CN" altLang="zh-CN" sz="2000" dirty="0" smtClean="0">
                <a:latin typeface="宋体" panose="02010600030101010101" pitchFamily="2" charset="-122"/>
                <a:ea typeface="宋体" panose="02010600030101010101" pitchFamily="2" charset="-122"/>
                <a:cs typeface="宋体" panose="02010600030101010101" pitchFamily="2" charset="-122"/>
              </a:rPr>
              <a:t>应</a:t>
            </a:r>
            <a:r>
              <a:rPr lang="zh-CN" altLang="en-US" sz="2000" dirty="0" smtClean="0">
                <a:latin typeface="宋体" panose="02010600030101010101" pitchFamily="2" charset="-122"/>
                <a:ea typeface="宋体" panose="02010600030101010101" pitchFamily="2" charset="-122"/>
                <a:cs typeface="宋体" panose="02010600030101010101" pitchFamily="2" charset="-122"/>
              </a:rPr>
              <a:t>用</a:t>
            </a:r>
            <a:r>
              <a:rPr lang="zh-CN" altLang="zh-CN" sz="2000" dirty="0" smtClean="0">
                <a:latin typeface="宋体" panose="02010600030101010101" pitchFamily="2" charset="-122"/>
                <a:ea typeface="宋体" panose="02010600030101010101" pitchFamily="2" charset="-122"/>
                <a:cs typeface="宋体" panose="02010600030101010101" pitchFamily="2" charset="-122"/>
              </a:rPr>
              <a:t>程序</a:t>
            </a:r>
            <a:r>
              <a:rPr lang="zh-CN" altLang="zh-CN" sz="2000" dirty="0">
                <a:latin typeface="宋体" panose="02010600030101010101" pitchFamily="2" charset="-122"/>
                <a:ea typeface="宋体" panose="02010600030101010101" pitchFamily="2" charset="-122"/>
                <a:cs typeface="宋体" panose="02010600030101010101" pitchFamily="2" charset="-122"/>
              </a:rPr>
              <a:t>或打开一个窗口。实际上，快捷方式是一种特殊的</a:t>
            </a:r>
            <a:r>
              <a:rPr lang="en-US" altLang="zh-CN" sz="2000" dirty="0">
                <a:latin typeface="宋体" panose="02010600030101010101" pitchFamily="2" charset="-122"/>
                <a:ea typeface="宋体" panose="02010600030101010101" pitchFamily="2" charset="-122"/>
                <a:cs typeface="宋体" panose="02010600030101010101" pitchFamily="2" charset="-122"/>
              </a:rPr>
              <a:t>Windows</a:t>
            </a:r>
            <a:r>
              <a:rPr lang="zh-CN" altLang="zh-CN" sz="2000" dirty="0">
                <a:latin typeface="宋体" panose="02010600030101010101" pitchFamily="2" charset="-122"/>
                <a:ea typeface="宋体" panose="02010600030101010101" pitchFamily="2" charset="-122"/>
                <a:cs typeface="宋体" panose="02010600030101010101" pitchFamily="2" charset="-122"/>
              </a:rPr>
              <a:t>文件（扩展名为</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err="1">
                <a:latin typeface="宋体" panose="02010600030101010101" pitchFamily="2" charset="-122"/>
                <a:ea typeface="宋体" panose="02010600030101010101" pitchFamily="2" charset="-122"/>
                <a:cs typeface="宋体" panose="02010600030101010101" pitchFamily="2" charset="-122"/>
              </a:rPr>
              <a:t>lnk</a:t>
            </a:r>
            <a:r>
              <a:rPr lang="zh-CN" altLang="zh-CN" sz="2000" dirty="0">
                <a:latin typeface="宋体" panose="02010600030101010101" pitchFamily="2" charset="-122"/>
                <a:ea typeface="宋体" panose="02010600030101010101" pitchFamily="2" charset="-122"/>
                <a:cs typeface="宋体" panose="02010600030101010101" pitchFamily="2" charset="-122"/>
              </a:rPr>
              <a:t>），每个快捷方式都与一个具体的应用程序、文件或文件夹相关联。对快捷方式的改名、移动、复制或删除等操作对与其对应的对象没有任何影响。在桌面上创建快捷方式的方法如下。</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1</a:t>
            </a:r>
            <a:r>
              <a:rPr lang="zh-CN" altLang="zh-CN" sz="2000" dirty="0">
                <a:latin typeface="宋体" panose="02010600030101010101" pitchFamily="2" charset="-122"/>
                <a:ea typeface="宋体" panose="02010600030101010101" pitchFamily="2" charset="-122"/>
                <a:cs typeface="宋体" panose="02010600030101010101" pitchFamily="2" charset="-122"/>
              </a:rPr>
              <a:t>）右击要建立快捷方式的对象，在弹出的快捷菜单中选择“创建快捷方式”命令，然后把快捷方式移动到桌面上。</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2</a:t>
            </a:r>
            <a:r>
              <a:rPr lang="zh-CN" altLang="zh-CN" sz="2000" dirty="0">
                <a:latin typeface="宋体" panose="02010600030101010101" pitchFamily="2" charset="-122"/>
                <a:ea typeface="宋体" panose="02010600030101010101" pitchFamily="2" charset="-122"/>
                <a:cs typeface="宋体" panose="02010600030101010101" pitchFamily="2" charset="-122"/>
              </a:rPr>
              <a:t>）用鼠标右键拖动要建立快捷方式的对象，到达目的位置（桌面）后松开鼠标，在弹出的快捷菜单上选择“在当前位置创建快捷方式”</a:t>
            </a:r>
            <a:r>
              <a:rPr lang="zh-CN" altLang="zh-CN" sz="2000" dirty="0" smtClean="0">
                <a:latin typeface="宋体" panose="02010600030101010101" pitchFamily="2" charset="-122"/>
                <a:ea typeface="宋体" panose="02010600030101010101" pitchFamily="2" charset="-122"/>
                <a:cs typeface="宋体" panose="02010600030101010101" pitchFamily="2" charset="-122"/>
              </a:rPr>
              <a:t>命令</a:t>
            </a:r>
            <a:r>
              <a:rPr lang="zh-CN" altLang="en-US" sz="2000" dirty="0" smtClean="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3</a:t>
            </a:r>
            <a:r>
              <a:rPr lang="zh-CN" altLang="zh-CN" sz="2000" dirty="0">
                <a:latin typeface="宋体" panose="02010600030101010101" pitchFamily="2" charset="-122"/>
                <a:ea typeface="宋体" panose="02010600030101010101" pitchFamily="2" charset="-122"/>
                <a:cs typeface="宋体" panose="02010600030101010101" pitchFamily="2" charset="-122"/>
              </a:rPr>
              <a:t>）右击对象，在弹出的快捷菜单上选择“发送”→</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“桌面快捷方式”</a:t>
            </a:r>
            <a:r>
              <a:rPr lang="zh-CN" altLang="en-US" sz="2000" dirty="0" smtClean="0">
                <a:latin typeface="宋体" panose="02010600030101010101" pitchFamily="2" charset="-122"/>
                <a:ea typeface="宋体" panose="02010600030101010101" pitchFamily="2" charset="-122"/>
                <a:cs typeface="宋体" panose="02010600030101010101" pitchFamily="2" charset="-122"/>
              </a:rPr>
              <a:t>。</a:t>
            </a:r>
            <a:endParaRPr lang="zh-CN" altLang="zh-CN" dirty="0">
              <a:latin typeface="宋体" panose="02010600030101010101" pitchFamily="2" charset="-122"/>
              <a:ea typeface="宋体" panose="02010600030101010101" pitchFamily="2" charset="-122"/>
              <a:cs typeface="宋体" panose="02010600030101010101" pitchFamily="2" charset="-122"/>
            </a:endParaRPr>
          </a:p>
        </p:txBody>
      </p:sp>
      <p:sp>
        <p:nvSpPr>
          <p:cNvPr id="11" name="矩形 10"/>
          <p:cNvSpPr/>
          <p:nvPr/>
        </p:nvSpPr>
        <p:spPr>
          <a:xfrm>
            <a:off x="2966613" y="98613"/>
            <a:ext cx="2685415"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八．菜单的使用</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309986"/>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9" name="矩形 8"/>
          <p:cNvSpPr/>
          <p:nvPr/>
        </p:nvSpPr>
        <p:spPr>
          <a:xfrm>
            <a:off x="2684145" y="107950"/>
            <a:ext cx="3939540" cy="521970"/>
          </a:xfrm>
          <a:prstGeom prst="rect">
            <a:avLst/>
          </a:prstGeom>
        </p:spPr>
        <p:txBody>
          <a:bodyPr wrap="squar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九．中文输入法的使用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
        <p:nvSpPr>
          <p:cNvPr id="8" name="TextBox 7"/>
          <p:cNvSpPr txBox="1"/>
          <p:nvPr/>
        </p:nvSpPr>
        <p:spPr>
          <a:xfrm>
            <a:off x="199661" y="1130196"/>
            <a:ext cx="8908883" cy="1322070"/>
          </a:xfrm>
          <a:prstGeom prst="rect">
            <a:avLst/>
          </a:prstGeom>
          <a:noFill/>
        </p:spPr>
        <p:txBody>
          <a:bodyPr wrap="square" rtlCol="0">
            <a:spAutoFit/>
          </a:bodyPr>
          <a:lstStyle/>
          <a:p>
            <a:r>
              <a:rPr lang="en-US" altLang="zh-CN" sz="2000" smtClean="0">
                <a:latin typeface="宋体" panose="02010600030101010101" pitchFamily="2" charset="-122"/>
                <a:ea typeface="宋体" panose="02010600030101010101" pitchFamily="2" charset="-122"/>
                <a:cs typeface="宋体" panose="02010600030101010101" pitchFamily="2" charset="-122"/>
              </a:rPr>
              <a:t>1</a:t>
            </a:r>
            <a:r>
              <a:rPr lang="zh-CN" altLang="zh-CN" sz="2000" smtClean="0">
                <a:latin typeface="宋体" panose="02010600030101010101" pitchFamily="2" charset="-122"/>
                <a:ea typeface="宋体" panose="02010600030101010101" pitchFamily="2" charset="-122"/>
                <a:cs typeface="宋体" panose="02010600030101010101" pitchFamily="2" charset="-122"/>
              </a:rPr>
              <a:t>．在</a:t>
            </a:r>
            <a:r>
              <a:rPr lang="en-US" altLang="zh-CN" sz="2000">
                <a:latin typeface="宋体" panose="02010600030101010101" pitchFamily="2" charset="-122"/>
                <a:ea typeface="宋体" panose="02010600030101010101" pitchFamily="2" charset="-122"/>
                <a:cs typeface="宋体" panose="02010600030101010101" pitchFamily="2" charset="-122"/>
              </a:rPr>
              <a:t>D</a:t>
            </a:r>
            <a:r>
              <a:rPr lang="zh-CN" altLang="zh-CN" sz="2000">
                <a:latin typeface="宋体" panose="02010600030101010101" pitchFamily="2" charset="-122"/>
                <a:ea typeface="宋体" panose="02010600030101010101" pitchFamily="2" charset="-122"/>
                <a:cs typeface="宋体" panose="02010600030101010101" pitchFamily="2" charset="-122"/>
              </a:rPr>
              <a:t>盘下创建一个名为“学考</a:t>
            </a:r>
            <a:r>
              <a:rPr lang="en-US" altLang="zh-CN" sz="2000">
                <a:latin typeface="宋体" panose="02010600030101010101" pitchFamily="2" charset="-122"/>
                <a:ea typeface="宋体" panose="02010600030101010101" pitchFamily="2" charset="-122"/>
                <a:cs typeface="宋体" panose="02010600030101010101" pitchFamily="2" charset="-122"/>
              </a:rPr>
              <a:t>.txt</a:t>
            </a:r>
            <a:r>
              <a:rPr lang="zh-CN" altLang="zh-CN" sz="2000">
                <a:latin typeface="宋体" panose="02010600030101010101" pitchFamily="2" charset="-122"/>
                <a:ea typeface="宋体" panose="02010600030101010101" pitchFamily="2" charset="-122"/>
                <a:cs typeface="宋体" panose="02010600030101010101" pitchFamily="2" charset="-122"/>
              </a:rPr>
              <a:t>”的文件，创建该文件的快捷方式，保存到</a:t>
            </a:r>
            <a:r>
              <a:rPr lang="en-US" altLang="zh-CN" sz="2000">
                <a:latin typeface="宋体" panose="02010600030101010101" pitchFamily="2" charset="-122"/>
                <a:ea typeface="宋体" panose="02010600030101010101" pitchFamily="2" charset="-122"/>
                <a:cs typeface="宋体" panose="02010600030101010101" pitchFamily="2" charset="-122"/>
              </a:rPr>
              <a:t>E</a:t>
            </a:r>
            <a:r>
              <a:rPr lang="zh-CN" altLang="zh-CN" sz="2000">
                <a:latin typeface="宋体" panose="02010600030101010101" pitchFamily="2" charset="-122"/>
                <a:ea typeface="宋体" panose="02010600030101010101" pitchFamily="2" charset="-122"/>
                <a:cs typeface="宋体" panose="02010600030101010101" pitchFamily="2" charset="-122"/>
              </a:rPr>
              <a:t>盘上，并改名为“</a:t>
            </a:r>
            <a:r>
              <a:rPr lang="en-US" altLang="zh-CN" sz="2000">
                <a:latin typeface="宋体" panose="02010600030101010101" pitchFamily="2" charset="-122"/>
                <a:ea typeface="宋体" panose="02010600030101010101" pitchFamily="2" charset="-122"/>
                <a:cs typeface="宋体" panose="02010600030101010101" pitchFamily="2" charset="-122"/>
              </a:rPr>
              <a:t>fjks</a:t>
            </a:r>
            <a:r>
              <a:rPr lang="zh-CN" altLang="zh-CN" sz="2000">
                <a:latin typeface="宋体" panose="02010600030101010101" pitchFamily="2" charset="-122"/>
                <a:ea typeface="宋体" panose="02010600030101010101" pitchFamily="2" charset="-122"/>
                <a:cs typeface="宋体" panose="02010600030101010101" pitchFamily="2" charset="-122"/>
              </a:rPr>
              <a:t>”。</a:t>
            </a:r>
            <a:endParaRPr lang="zh-CN" altLang="zh-CN" sz="2000">
              <a:latin typeface="宋体" panose="02010600030101010101" pitchFamily="2" charset="-122"/>
              <a:ea typeface="宋体" panose="02010600030101010101" pitchFamily="2" charset="-122"/>
              <a:cs typeface="宋体" panose="02010600030101010101" pitchFamily="2" charset="-122"/>
            </a:endParaRPr>
          </a:p>
          <a:p>
            <a:r>
              <a:rPr lang="en-US" altLang="zh-CN" sz="2000">
                <a:latin typeface="宋体" panose="02010600030101010101" pitchFamily="2" charset="-122"/>
                <a:ea typeface="宋体" panose="02010600030101010101" pitchFamily="2" charset="-122"/>
                <a:cs typeface="宋体" panose="02010600030101010101" pitchFamily="2" charset="-122"/>
              </a:rPr>
              <a:t>2</a:t>
            </a:r>
            <a:r>
              <a:rPr lang="zh-CN" altLang="zh-CN" sz="2000">
                <a:latin typeface="宋体" panose="02010600030101010101" pitchFamily="2" charset="-122"/>
                <a:ea typeface="宋体" panose="02010600030101010101" pitchFamily="2" charset="-122"/>
                <a:cs typeface="宋体" panose="02010600030101010101" pitchFamily="2" charset="-122"/>
              </a:rPr>
              <a:t>．在</a:t>
            </a:r>
            <a:r>
              <a:rPr lang="en-US" altLang="zh-CN" sz="2000">
                <a:latin typeface="宋体" panose="02010600030101010101" pitchFamily="2" charset="-122"/>
                <a:ea typeface="宋体" panose="02010600030101010101" pitchFamily="2" charset="-122"/>
                <a:cs typeface="宋体" panose="02010600030101010101" pitchFamily="2" charset="-122"/>
              </a:rPr>
              <a:t>D</a:t>
            </a:r>
            <a:r>
              <a:rPr lang="zh-CN" altLang="zh-CN" sz="2000">
                <a:latin typeface="宋体" panose="02010600030101010101" pitchFamily="2" charset="-122"/>
                <a:ea typeface="宋体" panose="02010600030101010101" pitchFamily="2" charset="-122"/>
                <a:cs typeface="宋体" panose="02010600030101010101" pitchFamily="2" charset="-122"/>
              </a:rPr>
              <a:t>盘下创建一个名为“考试通知”的</a:t>
            </a:r>
            <a:r>
              <a:rPr lang="en-US" altLang="zh-CN" sz="2000">
                <a:latin typeface="宋体" panose="02010600030101010101" pitchFamily="2" charset="-122"/>
                <a:ea typeface="宋体" panose="02010600030101010101" pitchFamily="2" charset="-122"/>
                <a:cs typeface="宋体" panose="02010600030101010101" pitchFamily="2" charset="-122"/>
              </a:rPr>
              <a:t>Word</a:t>
            </a:r>
            <a:r>
              <a:rPr lang="zh-CN" altLang="zh-CN" sz="2000">
                <a:latin typeface="宋体" panose="02010600030101010101" pitchFamily="2" charset="-122"/>
                <a:ea typeface="宋体" panose="02010600030101010101" pitchFamily="2" charset="-122"/>
                <a:cs typeface="宋体" panose="02010600030101010101" pitchFamily="2" charset="-122"/>
              </a:rPr>
              <a:t>文档，并在桌面上为该文档创建名为“</a:t>
            </a:r>
            <a:r>
              <a:rPr lang="en-US" altLang="zh-CN" sz="2000">
                <a:latin typeface="宋体" panose="02010600030101010101" pitchFamily="2" charset="-122"/>
                <a:ea typeface="宋体" panose="02010600030101010101" pitchFamily="2" charset="-122"/>
                <a:cs typeface="宋体" panose="02010600030101010101" pitchFamily="2" charset="-122"/>
              </a:rPr>
              <a:t>kstz</a:t>
            </a:r>
            <a:r>
              <a:rPr lang="zh-CN" altLang="zh-CN" sz="2000">
                <a:latin typeface="宋体" panose="02010600030101010101" pitchFamily="2" charset="-122"/>
                <a:ea typeface="宋体" panose="02010600030101010101" pitchFamily="2" charset="-122"/>
                <a:cs typeface="宋体" panose="02010600030101010101" pitchFamily="2" charset="-122"/>
              </a:rPr>
              <a:t>”的快捷方式。</a:t>
            </a:r>
            <a:endParaRPr lang="zh-CN" altLang="zh-CN" sz="2000">
              <a:latin typeface="宋体" panose="02010600030101010101" pitchFamily="2" charset="-122"/>
              <a:ea typeface="宋体" panose="02010600030101010101" pitchFamily="2" charset="-122"/>
              <a:cs typeface="宋体" panose="02010600030101010101" pitchFamily="2" charset="-122"/>
            </a:endParaRPr>
          </a:p>
        </p:txBody>
      </p:sp>
      <p:sp>
        <p:nvSpPr>
          <p:cNvPr id="7" name="矩形 6"/>
          <p:cNvSpPr/>
          <p:nvPr/>
        </p:nvSpPr>
        <p:spPr>
          <a:xfrm>
            <a:off x="3755911" y="760889"/>
            <a:ext cx="1632178" cy="369332"/>
          </a:xfrm>
          <a:prstGeom prst="rect">
            <a:avLst/>
          </a:prstGeom>
        </p:spPr>
        <p:txBody>
          <a:bodyPr wrap="none">
            <a:spAutoFit/>
          </a:bodyPr>
          <a:lstStyle/>
          <a:p>
            <a:r>
              <a:rPr lang="zh-CN" altLang="zh-CN" b="1"/>
              <a:t>【上机训练】 </a:t>
            </a:r>
            <a:endParaRPr lang="zh-CN" altLang="zh-CN"/>
          </a:p>
        </p:txBody>
      </p:sp>
      <p:sp>
        <p:nvSpPr>
          <p:cNvPr id="2" name="文本框 1"/>
          <p:cNvSpPr txBox="1"/>
          <p:nvPr/>
        </p:nvSpPr>
        <p:spPr>
          <a:xfrm>
            <a:off x="72390" y="2912745"/>
            <a:ext cx="3035935" cy="368300"/>
          </a:xfrm>
          <a:prstGeom prst="rect">
            <a:avLst/>
          </a:prstGeom>
          <a:noFill/>
        </p:spPr>
        <p:txBody>
          <a:bodyPr wrap="square" rtlCol="0" anchor="t">
            <a:spAutoFit/>
          </a:bodyPr>
          <a:p>
            <a:r>
              <a:rPr lang="zh-CN" altLang="en-US" b="1" dirty="0" smtClean="0">
                <a:latin typeface="黑体" panose="02010609060101010101" pitchFamily="49" charset="-122"/>
                <a:ea typeface="黑体" panose="02010609060101010101" pitchFamily="49" charset="-122"/>
                <a:sym typeface="+mn-ea"/>
              </a:rPr>
              <a:t>九</a:t>
            </a:r>
            <a:r>
              <a:rPr lang="zh-CN" altLang="zh-CN" b="1" dirty="0">
                <a:sym typeface="+mn-ea"/>
              </a:rPr>
              <a:t>．</a:t>
            </a:r>
            <a:r>
              <a:rPr lang="zh-CN" altLang="en-US" b="1" dirty="0" smtClean="0">
                <a:latin typeface="黑体" panose="02010609060101010101" pitchFamily="49" charset="-122"/>
                <a:ea typeface="黑体" panose="02010609060101010101" pitchFamily="49" charset="-122"/>
                <a:sym typeface="+mn-ea"/>
              </a:rPr>
              <a:t>中文输入法的使用</a:t>
            </a:r>
            <a:endParaRPr lang="en-US" altLang="zh-CN" b="1" dirty="0" smtClean="0">
              <a:latin typeface="黑体" panose="02010609060101010101" pitchFamily="49" charset="-122"/>
              <a:ea typeface="黑体" panose="02010609060101010101" pitchFamily="49" charset="-122"/>
              <a:sym typeface="+mn-ea"/>
            </a:endParaRPr>
          </a:p>
        </p:txBody>
      </p:sp>
      <p:sp>
        <p:nvSpPr>
          <p:cNvPr id="102" name="文本框 101"/>
          <p:cNvSpPr txBox="1"/>
          <p:nvPr/>
        </p:nvSpPr>
        <p:spPr>
          <a:xfrm>
            <a:off x="234315" y="3365500"/>
            <a:ext cx="8771255" cy="2553335"/>
          </a:xfrm>
          <a:prstGeom prst="rect">
            <a:avLst/>
          </a:prstGeom>
          <a:noFill/>
          <a:ln w="9525">
            <a:noFill/>
          </a:ln>
        </p:spPr>
        <p:txBody>
          <a:bodyPr wrap="square">
            <a:spAutoFit/>
          </a:bodyPr>
          <a:p>
            <a:pPr indent="0"/>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．常用中文输入</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Windows 7系统中自带了全拼、双拼、微软拼音等几种中文输入法，用户如果需要使用其它中文输入法，诸如王码五笔、搜狗拼音、微软拼音2010等输入法，必须要下载并安装才能使用。</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2．切换输入法</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在Windows 7系统中默认的是英文输入状态，要输入汉字，必须要打开中文输入法，打开的方法有两种:鼠标方式和键盘方式。下面以打开微软拼音-新体验2010为例介绍输入法的切换。</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309986"/>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17" name="文本框 16"/>
          <p:cNvSpPr txBox="1"/>
          <p:nvPr/>
        </p:nvSpPr>
        <p:spPr>
          <a:xfrm>
            <a:off x="167640" y="826135"/>
            <a:ext cx="8808720" cy="2553335"/>
          </a:xfrm>
          <a:prstGeom prst="rect">
            <a:avLst/>
          </a:prstGeom>
          <a:noFill/>
        </p:spPr>
        <p:txBody>
          <a:bodyPr wrap="square" rtlCol="0" anchor="t">
            <a:spAutoFit/>
          </a:bodyPr>
          <a:p>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1</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）鼠标方式</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单击</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语言栏上的输入法</a:t>
            </a: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按钮</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在弹出的输入法菜单中单击某种输入法（如“微软</a:t>
            </a: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拼音</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新</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体验</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2010</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”），如图</a:t>
            </a:r>
            <a:r>
              <a:rPr lang="en-US" sz="2000" dirty="0">
                <a:latin typeface="宋体" panose="02010600030101010101" pitchFamily="2" charset="-122"/>
                <a:ea typeface="宋体" panose="02010600030101010101" pitchFamily="2" charset="-122"/>
                <a:cs typeface="宋体" panose="02010600030101010101" pitchFamily="2" charset="-122"/>
                <a:sym typeface="+mn-ea"/>
              </a:rPr>
              <a:t>1-4-10</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所示。选择了某种中文输入法后，在语言栏或桌面上就会出现输入法工具条，如图</a:t>
            </a:r>
            <a:r>
              <a:rPr lang="en-US" sz="2000" dirty="0">
                <a:latin typeface="宋体" panose="02010600030101010101" pitchFamily="2" charset="-122"/>
                <a:ea typeface="宋体" panose="02010600030101010101" pitchFamily="2" charset="-122"/>
                <a:cs typeface="宋体" panose="02010600030101010101" pitchFamily="2" charset="-122"/>
                <a:sym typeface="+mn-ea"/>
              </a:rPr>
              <a:t>1-4-11</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所示，各按钮的作用分别是：①用于输入法切换，单击可以弹出输入法菜单；②用于中</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英文切换，</a:t>
            </a: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单击</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或</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进行中英文相互切换；③用于半角</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全角</a:t>
            </a: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切换</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单击</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或</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进行</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半角和全角的相互切换；④用于中</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英文标点切换，单击</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或</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进行</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中文标点和英文标点的相互切换；⑤软键盘按钮，右击可以选择软键盘类型。</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23" name="图片 22" descr="(NZ~`N`R5$%(1MCR6G[}T9W"/>
          <p:cNvPicPr/>
          <p:nvPr/>
        </p:nvPicPr>
        <p:blipFill>
          <a:blip r:embed="rId2">
            <a:extLst>
              <a:ext uri="{28A0092B-C50C-407E-A947-70E740481C1C}">
                <a14:useLocalDpi xmlns:a14="http://schemas.microsoft.com/office/drawing/2010/main" val="0"/>
              </a:ext>
            </a:extLst>
          </a:blip>
          <a:srcRect/>
          <a:stretch>
            <a:fillRect/>
          </a:stretch>
        </p:blipFill>
        <p:spPr bwMode="auto">
          <a:xfrm>
            <a:off x="3848497" y="1260361"/>
            <a:ext cx="171450" cy="142875"/>
          </a:xfrm>
          <a:prstGeom prst="rect">
            <a:avLst/>
          </a:prstGeom>
          <a:noFill/>
          <a:ln>
            <a:noFill/>
          </a:ln>
        </p:spPr>
      </p:pic>
      <p:pic>
        <p:nvPicPr>
          <p:cNvPr id="24" name="图片 23" descr="IIDOF8P]$DMTBN@B~{1JJGL"/>
          <p:cNvPicPr/>
          <p:nvPr/>
        </p:nvPicPr>
        <p:blipFill>
          <a:blip r:embed="rId3">
            <a:extLst>
              <a:ext uri="{28A0092B-C50C-407E-A947-70E740481C1C}">
                <a14:useLocalDpi xmlns:a14="http://schemas.microsoft.com/office/drawing/2010/main" val="0"/>
              </a:ext>
            </a:extLst>
          </a:blip>
          <a:srcRect/>
          <a:stretch>
            <a:fillRect/>
          </a:stretch>
        </p:blipFill>
        <p:spPr bwMode="auto">
          <a:xfrm>
            <a:off x="1827887" y="2474853"/>
            <a:ext cx="152400" cy="152400"/>
          </a:xfrm>
          <a:prstGeom prst="rect">
            <a:avLst/>
          </a:prstGeom>
          <a:noFill/>
          <a:ln>
            <a:noFill/>
          </a:ln>
        </p:spPr>
      </p:pic>
      <p:pic>
        <p:nvPicPr>
          <p:cNvPr id="25" name="图片 24" descr="8U5$IBR)5ONO24C$53JF[@Y"/>
          <p:cNvPicPr/>
          <p:nvPr/>
        </p:nvPicPr>
        <p:blipFill>
          <a:blip r:embed="rId4">
            <a:extLst>
              <a:ext uri="{28A0092B-C50C-407E-A947-70E740481C1C}">
                <a14:useLocalDpi xmlns:a14="http://schemas.microsoft.com/office/drawing/2010/main" val="0"/>
              </a:ext>
            </a:extLst>
          </a:blip>
          <a:srcRect/>
          <a:stretch>
            <a:fillRect/>
          </a:stretch>
        </p:blipFill>
        <p:spPr bwMode="auto">
          <a:xfrm>
            <a:off x="2345025" y="2474853"/>
            <a:ext cx="161925" cy="152400"/>
          </a:xfrm>
          <a:prstGeom prst="rect">
            <a:avLst/>
          </a:prstGeom>
          <a:noFill/>
          <a:ln>
            <a:noFill/>
          </a:ln>
        </p:spPr>
      </p:pic>
      <p:pic>
        <p:nvPicPr>
          <p:cNvPr id="26" name="图片 25" descr="%RP8AKDK{$UV[Y8FQ72NV62"/>
          <p:cNvPicPr/>
          <p:nvPr/>
        </p:nvPicPr>
        <p:blipFill>
          <a:blip r:embed="rId5">
            <a:extLst>
              <a:ext uri="{28A0092B-C50C-407E-A947-70E740481C1C}">
                <a14:useLocalDpi xmlns:a14="http://schemas.microsoft.com/office/drawing/2010/main" val="0"/>
              </a:ext>
            </a:extLst>
          </a:blip>
          <a:srcRect/>
          <a:stretch>
            <a:fillRect/>
          </a:stretch>
        </p:blipFill>
        <p:spPr bwMode="auto">
          <a:xfrm>
            <a:off x="8331339" y="2483991"/>
            <a:ext cx="161925" cy="142875"/>
          </a:xfrm>
          <a:prstGeom prst="rect">
            <a:avLst/>
          </a:prstGeom>
          <a:noFill/>
          <a:ln>
            <a:noFill/>
          </a:ln>
        </p:spPr>
      </p:pic>
      <p:pic>
        <p:nvPicPr>
          <p:cNvPr id="27" name="图片 26" descr="}HXWQH]K7JLSG%G`@0HJV]T"/>
          <p:cNvPicPr/>
          <p:nvPr/>
        </p:nvPicPr>
        <p:blipFill>
          <a:blip r:embed="rId6">
            <a:extLst>
              <a:ext uri="{28A0092B-C50C-407E-A947-70E740481C1C}">
                <a14:useLocalDpi xmlns:a14="http://schemas.microsoft.com/office/drawing/2010/main" val="0"/>
              </a:ext>
            </a:extLst>
          </a:blip>
          <a:srcRect/>
          <a:stretch>
            <a:fillRect/>
          </a:stretch>
        </p:blipFill>
        <p:spPr bwMode="auto">
          <a:xfrm>
            <a:off x="569476" y="2805430"/>
            <a:ext cx="152400" cy="133350"/>
          </a:xfrm>
          <a:prstGeom prst="rect">
            <a:avLst/>
          </a:prstGeom>
          <a:noFill/>
          <a:ln>
            <a:noFill/>
          </a:ln>
        </p:spPr>
      </p:pic>
      <p:pic>
        <p:nvPicPr>
          <p:cNvPr id="28" name="图片 27" descr="FCVUQ(KL3DC8DC3JI7K1E$U"/>
          <p:cNvPicPr/>
          <p:nvPr/>
        </p:nvPicPr>
        <p:blipFill>
          <a:blip r:embed="rId7">
            <a:extLst>
              <a:ext uri="{28A0092B-C50C-407E-A947-70E740481C1C}">
                <a14:useLocalDpi xmlns:a14="http://schemas.microsoft.com/office/drawing/2010/main" val="0"/>
              </a:ext>
            </a:extLst>
          </a:blip>
          <a:srcRect/>
          <a:stretch>
            <a:fillRect/>
          </a:stretch>
        </p:blipFill>
        <p:spPr bwMode="auto">
          <a:xfrm>
            <a:off x="7502183" y="2796153"/>
            <a:ext cx="161925" cy="142875"/>
          </a:xfrm>
          <a:prstGeom prst="rect">
            <a:avLst/>
          </a:prstGeom>
          <a:noFill/>
          <a:ln>
            <a:noFill/>
          </a:ln>
        </p:spPr>
      </p:pic>
      <p:pic>
        <p:nvPicPr>
          <p:cNvPr id="29" name="图片 28" descr="L))~%BNWT_@IDYUN7@B[ZVX"/>
          <p:cNvPicPr/>
          <p:nvPr/>
        </p:nvPicPr>
        <p:blipFill>
          <a:blip r:embed="rId8">
            <a:extLst>
              <a:ext uri="{28A0092B-C50C-407E-A947-70E740481C1C}">
                <a14:useLocalDpi xmlns:a14="http://schemas.microsoft.com/office/drawing/2010/main" val="0"/>
              </a:ext>
            </a:extLst>
          </a:blip>
          <a:srcRect/>
          <a:stretch>
            <a:fillRect/>
          </a:stretch>
        </p:blipFill>
        <p:spPr bwMode="auto">
          <a:xfrm>
            <a:off x="8093745" y="2805172"/>
            <a:ext cx="161925" cy="133350"/>
          </a:xfrm>
          <a:prstGeom prst="rect">
            <a:avLst/>
          </a:prstGeom>
          <a:noFill/>
          <a:ln>
            <a:noFill/>
          </a:ln>
        </p:spPr>
      </p:pic>
      <p:grpSp>
        <p:nvGrpSpPr>
          <p:cNvPr id="6" name="组合 5"/>
          <p:cNvGrpSpPr/>
          <p:nvPr/>
        </p:nvGrpSpPr>
        <p:grpSpPr>
          <a:xfrm>
            <a:off x="1662430" y="3721100"/>
            <a:ext cx="2650490" cy="2582545"/>
            <a:chOff x="2564" y="5097"/>
            <a:chExt cx="4174" cy="4067"/>
          </a:xfrm>
        </p:grpSpPr>
        <p:pic>
          <p:nvPicPr>
            <p:cNvPr id="7185" name="Picture 17"/>
            <p:cNvPicPr>
              <a:picLocks noChangeAspect="1" noChangeArrowheads="1"/>
            </p:cNvPicPr>
            <p:nvPr/>
          </p:nvPicPr>
          <p:blipFill>
            <a:blip r:embed="rId9">
              <a:extLst>
                <a:ext uri="{28A0092B-C50C-407E-A947-70E740481C1C}">
                  <a14:useLocalDpi xmlns:a14="http://schemas.microsoft.com/office/drawing/2010/main" val="0"/>
                </a:ext>
              </a:extLst>
            </a:blip>
            <a:srcRect r="48011" b="14032"/>
            <a:stretch>
              <a:fillRect/>
            </a:stretch>
          </p:blipFill>
          <p:spPr bwMode="auto">
            <a:xfrm>
              <a:off x="2564" y="5097"/>
              <a:ext cx="4175" cy="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文本框 18"/>
            <p:cNvSpPr txBox="1"/>
            <p:nvPr/>
          </p:nvSpPr>
          <p:spPr>
            <a:xfrm>
              <a:off x="2682" y="8584"/>
              <a:ext cx="3939" cy="580"/>
            </a:xfrm>
            <a:prstGeom prst="rect">
              <a:avLst/>
            </a:prstGeom>
            <a:noFill/>
          </p:spPr>
          <p:txBody>
            <a:bodyPr wrap="square" rtlCol="0" anchor="t">
              <a:spAutoFit/>
            </a:bodyPr>
            <a:p>
              <a:pPr algn="l"/>
              <a:r>
                <a:rPr lang="zh-CN" altLang="zh-CN" dirty="0">
                  <a:latin typeface="宋体" panose="02010600030101010101" pitchFamily="2" charset="-122"/>
                  <a:ea typeface="宋体" panose="02010600030101010101" pitchFamily="2" charset="-122"/>
                  <a:cs typeface="宋体" panose="02010600030101010101" pitchFamily="2" charset="-122"/>
                  <a:sym typeface="+mn-ea"/>
                </a:rPr>
                <a:t>图</a:t>
              </a:r>
              <a:r>
                <a:rPr lang="en-US" dirty="0">
                  <a:latin typeface="宋体" panose="02010600030101010101" pitchFamily="2" charset="-122"/>
                  <a:ea typeface="宋体" panose="02010600030101010101" pitchFamily="2" charset="-122"/>
                  <a:cs typeface="宋体" panose="02010600030101010101" pitchFamily="2" charset="-122"/>
                  <a:sym typeface="+mn-ea"/>
                </a:rPr>
                <a:t>1-4-10 </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输入法菜单</a:t>
              </a:r>
              <a:endParaRPr lang="zh-CN" altLang="en-US" dirty="0">
                <a:latin typeface="宋体" panose="02010600030101010101" pitchFamily="2" charset="-122"/>
                <a:ea typeface="宋体" panose="02010600030101010101" pitchFamily="2" charset="-122"/>
                <a:cs typeface="宋体" panose="02010600030101010101" pitchFamily="2" charset="-122"/>
                <a:sym typeface="+mn-ea"/>
              </a:endParaRPr>
            </a:p>
          </p:txBody>
        </p:sp>
      </p:grpSp>
      <p:grpSp>
        <p:nvGrpSpPr>
          <p:cNvPr id="7" name="组合 6"/>
          <p:cNvGrpSpPr/>
          <p:nvPr/>
        </p:nvGrpSpPr>
        <p:grpSpPr>
          <a:xfrm>
            <a:off x="4544695" y="4961255"/>
            <a:ext cx="2609850" cy="1263650"/>
            <a:chOff x="7274" y="7174"/>
            <a:chExt cx="4110" cy="1990"/>
          </a:xfrm>
        </p:grpSpPr>
        <p:pic>
          <p:nvPicPr>
            <p:cNvPr id="18" name="Picture 17"/>
            <p:cNvPicPr>
              <a:picLocks noChangeAspect="1" noChangeArrowheads="1"/>
            </p:cNvPicPr>
            <p:nvPr/>
          </p:nvPicPr>
          <p:blipFill>
            <a:blip r:embed="rId9">
              <a:extLst>
                <a:ext uri="{28A0092B-C50C-407E-A947-70E740481C1C}">
                  <a14:useLocalDpi xmlns:a14="http://schemas.microsoft.com/office/drawing/2010/main" val="0"/>
                </a:ext>
              </a:extLst>
            </a:blip>
            <a:srcRect l="69872" t="55240" b="11495"/>
            <a:stretch>
              <a:fillRect/>
            </a:stretch>
          </p:blipFill>
          <p:spPr bwMode="auto">
            <a:xfrm>
              <a:off x="7917" y="7174"/>
              <a:ext cx="2419" cy="1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文本框 19"/>
            <p:cNvSpPr txBox="1"/>
            <p:nvPr/>
          </p:nvSpPr>
          <p:spPr>
            <a:xfrm>
              <a:off x="7274" y="8584"/>
              <a:ext cx="4110" cy="580"/>
            </a:xfrm>
            <a:prstGeom prst="rect">
              <a:avLst/>
            </a:prstGeom>
            <a:noFill/>
          </p:spPr>
          <p:txBody>
            <a:bodyPr wrap="square" rtlCol="0" anchor="t">
              <a:spAutoFit/>
            </a:bodyPr>
            <a:p>
              <a:pPr algn="l"/>
              <a:r>
                <a:rPr lang="zh-CN" altLang="zh-CN" dirty="0">
                  <a:latin typeface="宋体" panose="02010600030101010101" pitchFamily="2" charset="-122"/>
                  <a:ea typeface="宋体" panose="02010600030101010101" pitchFamily="2" charset="-122"/>
                  <a:cs typeface="宋体" panose="02010600030101010101" pitchFamily="2" charset="-122"/>
                  <a:sym typeface="+mn-ea"/>
                </a:rPr>
                <a:t>图</a:t>
              </a:r>
              <a:r>
                <a:rPr lang="en-US" dirty="0">
                  <a:latin typeface="宋体" panose="02010600030101010101" pitchFamily="2" charset="-122"/>
                  <a:ea typeface="宋体" panose="02010600030101010101" pitchFamily="2" charset="-122"/>
                  <a:cs typeface="宋体" panose="02010600030101010101" pitchFamily="2" charset="-122"/>
                  <a:sym typeface="+mn-ea"/>
                </a:rPr>
                <a:t>1-4-11 </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输入法工具条</a:t>
              </a:r>
              <a:endParaRPr lang="zh-CN" altLang="en-US" dirty="0">
                <a:latin typeface="宋体" panose="02010600030101010101" pitchFamily="2" charset="-122"/>
                <a:ea typeface="宋体" panose="02010600030101010101" pitchFamily="2" charset="-122"/>
                <a:cs typeface="宋体" panose="02010600030101010101" pitchFamily="2" charset="-122"/>
                <a:sym typeface="+mn-ea"/>
              </a:endParaRPr>
            </a:p>
          </p:txBody>
        </p:sp>
      </p:grpSp>
      <p:sp>
        <p:nvSpPr>
          <p:cNvPr id="2" name="矩形 1"/>
          <p:cNvSpPr/>
          <p:nvPr/>
        </p:nvSpPr>
        <p:spPr>
          <a:xfrm>
            <a:off x="2684145" y="107950"/>
            <a:ext cx="3939540" cy="521970"/>
          </a:xfrm>
          <a:prstGeom prst="rect">
            <a:avLst/>
          </a:prstGeom>
        </p:spPr>
        <p:txBody>
          <a:bodyPr wrap="square">
            <a:spAutoFit/>
          </a:bodyPr>
          <a:p>
            <a:pPr algn="l"/>
            <a:r>
              <a:rPr lang="zh-CN" altLang="zh-CN" sz="2800" b="1" dirty="0">
                <a:solidFill>
                  <a:srgbClr val="FFFF00"/>
                </a:solidFill>
                <a:latin typeface="黑体" panose="02010609060101010101" pitchFamily="49" charset="-122"/>
                <a:ea typeface="黑体" panose="02010609060101010101" pitchFamily="49" charset="-122"/>
                <a:sym typeface="+mn-ea"/>
              </a:rPr>
              <a:t>九．中文输入法的使用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309986"/>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6" name="文本框 5"/>
          <p:cNvSpPr txBox="1"/>
          <p:nvPr/>
        </p:nvSpPr>
        <p:spPr>
          <a:xfrm>
            <a:off x="187960" y="813435"/>
            <a:ext cx="8767445" cy="3138170"/>
          </a:xfrm>
          <a:prstGeom prst="rect">
            <a:avLst/>
          </a:prstGeom>
          <a:noFill/>
        </p:spPr>
        <p:txBody>
          <a:bodyPr wrap="square" rtlCol="0" anchor="t">
            <a:spAutoFit/>
          </a:bodyPr>
          <a:p>
            <a:r>
              <a:rPr lang="zh-CN" altLang="zh-CN"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2</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）键盘方式</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zh-CN" dirty="0" smtClean="0">
                <a:latin typeface="宋体" panose="02010600030101010101" pitchFamily="2" charset="-122"/>
                <a:ea typeface="宋体" panose="02010600030101010101" pitchFamily="2" charset="-122"/>
                <a:cs typeface="宋体" panose="02010600030101010101" pitchFamily="2" charset="-122"/>
                <a:sym typeface="+mn-ea"/>
              </a:rPr>
              <a:t>利用</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键盘进行输入法切换的各种快捷键如下。</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dirty="0" err="1">
                <a:latin typeface="宋体" panose="02010600030101010101" pitchFamily="2" charset="-122"/>
                <a:ea typeface="宋体" panose="02010600030101010101" pitchFamily="2" charset="-122"/>
                <a:cs typeface="宋体" panose="02010600030101010101" pitchFamily="2" charset="-122"/>
                <a:sym typeface="+mn-ea"/>
              </a:rPr>
              <a:t>Ctrl+Shift</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组合键     用于在各种输入法之间循环切换，每按一次该组合键输入法就会改变一种，需要反复按该组合键才可以选择到需要的输入法。</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Ctrl+</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空格组合键     用于中</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英文输入法切换，按一次该组合键启动或关闭中文输入法。</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Shift +</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空格组合键   用于半角</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全角切换，半角状态下一个英文字母、数字、标点符号只需占一个字节，占用一个标准字符位置；全角状态下一个字符占</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2</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个字节，占用两个标准字符位置，一个全角字符比较大，相当于一个汉字。</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Ctrl+</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．用于中</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英文标点符号的切换，英文标点相对比较小，如英文的“</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”，在中文符号中是“。”</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
        <p:nvSpPr>
          <p:cNvPr id="8" name="圆角矩形 18460"/>
          <p:cNvSpPr>
            <a:spLocks noChangeArrowheads="1"/>
          </p:cNvSpPr>
          <p:nvPr/>
        </p:nvSpPr>
        <p:spPr bwMode="auto">
          <a:xfrm>
            <a:off x="156210" y="4071620"/>
            <a:ext cx="8830945" cy="2731770"/>
          </a:xfrm>
          <a:prstGeom prst="roundRect">
            <a:avLst>
              <a:gd name="adj" fmla="val 16667"/>
            </a:avLst>
          </a:prstGeom>
        </p:spPr>
        <p:style>
          <a:lnRef idx="1">
            <a:schemeClr val="accent5"/>
          </a:lnRef>
          <a:fillRef idx="2">
            <a:schemeClr val="accent5"/>
          </a:fillRef>
          <a:effectRef idx="1">
            <a:schemeClr val="accent5"/>
          </a:effectRef>
          <a:fontRef idx="minor">
            <a:schemeClr val="dk1"/>
          </a:fontRef>
        </p:style>
        <p:txBody>
          <a:bodyPr vert="horz" wrap="square" lIns="0" tIns="0" rIns="0" bIns="0" numCol="1" anchor="t" anchorCtr="0" compatLnSpc="1"/>
          <a:p>
            <a:pPr algn="ctr" fontAlgn="base">
              <a:spcBef>
                <a:spcPct val="0"/>
              </a:spcBef>
              <a:spcAft>
                <a:spcPct val="0"/>
              </a:spcAft>
            </a:pPr>
            <a:r>
              <a:rPr lang="zh-CN" altLang="en-US" sz="2400" dirty="0">
                <a:solidFill>
                  <a:srgbClr val="FF0000"/>
                </a:solidFill>
                <a:latin typeface="Calibri" panose="020F0502020204030204" charset="0"/>
                <a:ea typeface="宋体" panose="02010600030101010101" pitchFamily="2" charset="-122"/>
              </a:rPr>
              <a:t>补充说明 </a:t>
            </a:r>
            <a:r>
              <a:rPr lang="zh-CN" altLang="en-US" sz="2400" dirty="0" smtClean="0">
                <a:solidFill>
                  <a:srgbClr val="FF0000"/>
                </a:solidFill>
                <a:latin typeface="Calibri" panose="020F0502020204030204" charset="0"/>
                <a:ea typeface="宋体" panose="02010600030101010101" pitchFamily="2" charset="-122"/>
              </a:rPr>
              <a:t>    </a:t>
            </a:r>
            <a:endParaRPr lang="en-US" altLang="zh-CN" sz="2400" dirty="0">
              <a:solidFill>
                <a:srgbClr val="FF0000"/>
              </a:solidFill>
              <a:latin typeface="Calibri" panose="020F0502020204030204" charset="0"/>
              <a:ea typeface="宋体" panose="02010600030101010101" pitchFamily="2" charset="-122"/>
            </a:endParaRPr>
          </a:p>
          <a:p>
            <a:pPr marL="0" marR="0" lvl="0" indent="0" defTabSz="914400" rtl="0" eaLnBrk="1" fontAlgn="base" latinLnBrk="0" hangingPunct="1">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chemeClr val="tx1"/>
                </a:solidFill>
                <a:effectLst/>
                <a:latin typeface="Calibri" panose="020F0502020204030204" charset="0"/>
                <a:ea typeface="宋体" panose="02010600030101010101" pitchFamily="2" charset="-122"/>
              </a:rPr>
              <a:t>        </a:t>
            </a:r>
            <a:r>
              <a:rPr kumimoji="0" lang="zh-CN" altLang="en-US"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键盘输入法根据编码方式不同可以分为三类：音码、形码和音形结合码。音码是根据汉语拼音输入汉字，象智能</a:t>
            </a:r>
            <a:r>
              <a:rPr kumimoji="0" lang="en-US" altLang="zh-CN"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ABC</a:t>
            </a:r>
            <a:r>
              <a:rPr kumimoji="0" lang="zh-CN" altLang="en-US"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输入法、微软拼音等属于音码输入法，音码输入法好学易用，最大的问题就是重码多，输入一个拼音会有重叠的字或词，需要选择才能正确输入；形码是根据汉字字形，如笔画或偏旁输入汉字，最常见的就是五笔字型输入法，其优点是重码率低，熟练掌握此输入法后能快速、准确地输入汉字；音形结合码是以拼音</a:t>
            </a:r>
            <a:r>
              <a:rPr kumimoji="0" lang="en-US" altLang="zh-CN"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笔画或者偏旁为编码方式的输入法，如自然码、万能五笔输入法等。</a:t>
            </a:r>
            <a:endParaRPr kumimoji="0" lang="zh-CN" sz="1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2684145" y="107950"/>
            <a:ext cx="3939540" cy="521970"/>
          </a:xfrm>
          <a:prstGeom prst="rect">
            <a:avLst/>
          </a:prstGeom>
        </p:spPr>
        <p:txBody>
          <a:bodyPr wrap="squar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九．中文输入法的使用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237978"/>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7" name="矩形 6"/>
          <p:cNvSpPr/>
          <p:nvPr/>
        </p:nvSpPr>
        <p:spPr>
          <a:xfrm>
            <a:off x="155156" y="677074"/>
            <a:ext cx="8905004" cy="1537970"/>
          </a:xfrm>
          <a:prstGeom prst="rect">
            <a:avLst/>
          </a:prstGeom>
        </p:spPr>
        <p:txBody>
          <a:bodyPr wrap="square">
            <a:spAutoFit/>
          </a:bodyPr>
          <a:lstStyle/>
          <a:p>
            <a:r>
              <a:rPr lang="en-US" altLang="zh-CN" sz="2000" b="1" dirty="0">
                <a:latin typeface="+mn-ea"/>
              </a:rPr>
              <a:t>3</a:t>
            </a:r>
            <a:r>
              <a:rPr lang="zh-CN" altLang="zh-CN" sz="2000" b="1" dirty="0">
                <a:latin typeface="+mn-ea"/>
              </a:rPr>
              <a:t>．使用中文输入法输入汉字</a:t>
            </a:r>
            <a:endParaRPr lang="zh-CN" altLang="zh-CN" sz="2000" dirty="0">
              <a:latin typeface="+mn-ea"/>
            </a:endParaRPr>
          </a:p>
          <a:p>
            <a:r>
              <a:rPr lang="zh-CN" altLang="zh-CN" sz="2000" dirty="0">
                <a:latin typeface="+mn-ea"/>
              </a:rPr>
              <a:t>   </a:t>
            </a:r>
            <a:r>
              <a:rPr lang="zh-CN" altLang="zh-CN" dirty="0">
                <a:latin typeface="+mn-ea"/>
              </a:rPr>
              <a:t>在“记事本”窗口中，使用微软拼音输入“亲爱的老师生日快乐</a:t>
            </a:r>
            <a:r>
              <a:rPr lang="en-US" altLang="zh-CN" dirty="0">
                <a:latin typeface="+mn-ea"/>
              </a:rPr>
              <a:t>happy birthday!</a:t>
            </a:r>
            <a:r>
              <a:rPr lang="zh-CN" altLang="zh-CN" dirty="0">
                <a:latin typeface="+mn-ea"/>
              </a:rPr>
              <a:t>”。输入操作过程如下。</a:t>
            </a:r>
            <a:endParaRPr lang="zh-CN" altLang="zh-CN" dirty="0">
              <a:latin typeface="+mn-ea"/>
            </a:endParaRPr>
          </a:p>
          <a:p>
            <a:r>
              <a:rPr lang="zh-CN" altLang="zh-CN" dirty="0">
                <a:latin typeface="+mn-ea"/>
              </a:rPr>
              <a:t>（</a:t>
            </a:r>
            <a:r>
              <a:rPr lang="en-US" altLang="zh-CN" dirty="0">
                <a:latin typeface="+mn-ea"/>
              </a:rPr>
              <a:t>1</a:t>
            </a:r>
            <a:r>
              <a:rPr lang="zh-CN" altLang="zh-CN" dirty="0">
                <a:latin typeface="+mn-ea"/>
              </a:rPr>
              <a:t>）输入“</a:t>
            </a:r>
            <a:r>
              <a:rPr lang="en-US" altLang="zh-CN" dirty="0" err="1">
                <a:latin typeface="+mn-ea"/>
              </a:rPr>
              <a:t>qinaide</a:t>
            </a:r>
            <a:r>
              <a:rPr lang="zh-CN" altLang="zh-CN" dirty="0">
                <a:latin typeface="+mn-ea"/>
              </a:rPr>
              <a:t>”</a:t>
            </a:r>
            <a:r>
              <a:rPr lang="en-US" altLang="zh-CN" dirty="0">
                <a:latin typeface="+mn-ea"/>
              </a:rPr>
              <a:t>,</a:t>
            </a:r>
            <a:r>
              <a:rPr lang="zh-CN" altLang="zh-CN" dirty="0">
                <a:latin typeface="+mn-ea"/>
              </a:rPr>
              <a:t>在候选框中就会出现“亲爱的</a:t>
            </a:r>
            <a:r>
              <a:rPr lang="en-US" altLang="zh-CN" dirty="0">
                <a:latin typeface="+mn-ea"/>
              </a:rPr>
              <a:t>”,</a:t>
            </a:r>
            <a:r>
              <a:rPr lang="zh-CN" altLang="zh-CN" dirty="0">
                <a:latin typeface="+mn-ea"/>
              </a:rPr>
              <a:t>这时可以按空格键或数字键</a:t>
            </a:r>
            <a:r>
              <a:rPr lang="en-US" altLang="zh-CN" dirty="0">
                <a:latin typeface="+mn-ea"/>
              </a:rPr>
              <a:t>1</a:t>
            </a:r>
            <a:r>
              <a:rPr lang="zh-CN" altLang="zh-CN" dirty="0">
                <a:latin typeface="+mn-ea"/>
              </a:rPr>
              <a:t>结束</a:t>
            </a:r>
            <a:r>
              <a:rPr lang="en-US" altLang="zh-CN" dirty="0">
                <a:latin typeface="+mn-ea"/>
              </a:rPr>
              <a:t>,</a:t>
            </a:r>
            <a:r>
              <a:rPr lang="zh-CN" altLang="zh-CN" dirty="0">
                <a:latin typeface="+mn-ea"/>
              </a:rPr>
              <a:t>也可以继续往下输入别的内容；</a:t>
            </a:r>
            <a:endParaRPr lang="zh-CN" altLang="zh-CN" dirty="0">
              <a:latin typeface="+mn-ea"/>
            </a:endParaRPr>
          </a:p>
        </p:txBody>
      </p:sp>
      <p:sp>
        <p:nvSpPr>
          <p:cNvPr id="8" name="矩形 7"/>
          <p:cNvSpPr/>
          <p:nvPr/>
        </p:nvSpPr>
        <p:spPr>
          <a:xfrm>
            <a:off x="155156" y="5109820"/>
            <a:ext cx="8905004" cy="1630045"/>
          </a:xfrm>
          <a:prstGeom prst="rect">
            <a:avLst/>
          </a:prstGeom>
        </p:spPr>
        <p:txBody>
          <a:bodyPr wrap="square">
            <a:spAutoFit/>
          </a:bodyPr>
          <a:lstStyle/>
          <a:p>
            <a:r>
              <a:rPr lang="zh-CN" altLang="zh-CN" sz="2000" dirty="0">
                <a:latin typeface="+mn-ea"/>
                <a:cs typeface="+mn-ea"/>
              </a:rPr>
              <a:t>（</a:t>
            </a:r>
            <a:r>
              <a:rPr lang="en-US" altLang="zh-CN" sz="2000" dirty="0">
                <a:latin typeface="+mn-ea"/>
                <a:cs typeface="+mn-ea"/>
              </a:rPr>
              <a:t>2</a:t>
            </a:r>
            <a:r>
              <a:rPr lang="zh-CN" altLang="zh-CN" sz="2000" dirty="0">
                <a:latin typeface="+mn-ea"/>
                <a:cs typeface="+mn-ea"/>
              </a:rPr>
              <a:t>）输入</a:t>
            </a:r>
            <a:r>
              <a:rPr lang="en-US" altLang="zh-CN" sz="2000" dirty="0">
                <a:latin typeface="+mn-ea"/>
                <a:cs typeface="+mn-ea"/>
              </a:rPr>
              <a:t>“</a:t>
            </a:r>
            <a:r>
              <a:rPr lang="en-US" altLang="zh-CN" sz="2000" dirty="0" err="1">
                <a:latin typeface="+mn-ea"/>
                <a:cs typeface="+mn-ea"/>
              </a:rPr>
              <a:t>lshshrkl</a:t>
            </a:r>
            <a:r>
              <a:rPr lang="en-US" altLang="zh-CN" sz="2000" dirty="0">
                <a:latin typeface="+mn-ea"/>
                <a:cs typeface="+mn-ea"/>
              </a:rPr>
              <a:t>”, </a:t>
            </a:r>
            <a:r>
              <a:rPr lang="zh-CN" altLang="zh-CN" sz="2000" dirty="0">
                <a:latin typeface="+mn-ea"/>
                <a:cs typeface="+mn-ea"/>
              </a:rPr>
              <a:t>在候选框中就会出现“老师生日快乐</a:t>
            </a:r>
            <a:r>
              <a:rPr lang="en-US" altLang="zh-CN" sz="2000" dirty="0">
                <a:latin typeface="+mn-ea"/>
                <a:cs typeface="+mn-ea"/>
              </a:rPr>
              <a:t>”</a:t>
            </a:r>
            <a:r>
              <a:rPr lang="zh-CN" altLang="zh-CN" sz="2000" dirty="0">
                <a:latin typeface="+mn-ea"/>
                <a:cs typeface="+mn-ea"/>
              </a:rPr>
              <a:t>，“老师，生日，快乐”这些都是词组可以直接输入其声母即可； </a:t>
            </a:r>
            <a:endParaRPr lang="zh-CN" altLang="zh-CN" sz="2000" dirty="0">
              <a:latin typeface="+mn-ea"/>
              <a:cs typeface="+mn-ea"/>
            </a:endParaRPr>
          </a:p>
          <a:p>
            <a:r>
              <a:rPr lang="zh-CN" altLang="zh-CN" sz="2000" dirty="0">
                <a:latin typeface="+mn-ea"/>
                <a:cs typeface="+mn-ea"/>
              </a:rPr>
              <a:t>（</a:t>
            </a:r>
            <a:r>
              <a:rPr lang="en-US" altLang="zh-CN" sz="2000" dirty="0">
                <a:latin typeface="+mn-ea"/>
                <a:cs typeface="+mn-ea"/>
              </a:rPr>
              <a:t>3</a:t>
            </a:r>
            <a:r>
              <a:rPr lang="zh-CN" altLang="zh-CN" sz="2000" dirty="0">
                <a:latin typeface="+mn-ea"/>
                <a:cs typeface="+mn-ea"/>
              </a:rPr>
              <a:t>）要输入英文“</a:t>
            </a:r>
            <a:r>
              <a:rPr lang="en-US" altLang="zh-CN" sz="2000" dirty="0">
                <a:latin typeface="+mn-ea"/>
                <a:cs typeface="+mn-ea"/>
              </a:rPr>
              <a:t>happy</a:t>
            </a:r>
            <a:r>
              <a:rPr lang="zh-CN" altLang="zh-CN" sz="2000" dirty="0">
                <a:latin typeface="+mn-ea"/>
                <a:cs typeface="+mn-ea"/>
              </a:rPr>
              <a:t>”、“</a:t>
            </a:r>
            <a:r>
              <a:rPr lang="en-US" altLang="zh-CN" sz="2000" dirty="0">
                <a:latin typeface="+mn-ea"/>
                <a:cs typeface="+mn-ea"/>
              </a:rPr>
              <a:t>birthday</a:t>
            </a:r>
            <a:r>
              <a:rPr lang="zh-CN" altLang="zh-CN" sz="2000" dirty="0">
                <a:latin typeface="+mn-ea"/>
                <a:cs typeface="+mn-ea"/>
              </a:rPr>
              <a:t>”</a:t>
            </a:r>
            <a:r>
              <a:rPr lang="en-US" altLang="zh-CN" sz="2000" dirty="0">
                <a:latin typeface="+mn-ea"/>
                <a:cs typeface="+mn-ea"/>
              </a:rPr>
              <a:t>,</a:t>
            </a:r>
            <a:r>
              <a:rPr lang="zh-CN" altLang="zh-CN" sz="2000" dirty="0">
                <a:latin typeface="+mn-ea"/>
                <a:cs typeface="+mn-ea"/>
              </a:rPr>
              <a:t>也可以不用切换到英文输入状态，而可以直接在中文状态下输入“</a:t>
            </a:r>
            <a:r>
              <a:rPr lang="en-US" altLang="zh-CN" sz="2000" dirty="0">
                <a:latin typeface="+mn-ea"/>
                <a:cs typeface="+mn-ea"/>
              </a:rPr>
              <a:t>happy</a:t>
            </a:r>
            <a:r>
              <a:rPr lang="zh-CN" altLang="zh-CN" sz="2000" dirty="0">
                <a:latin typeface="+mn-ea"/>
                <a:cs typeface="+mn-ea"/>
              </a:rPr>
              <a:t>”，按</a:t>
            </a:r>
            <a:r>
              <a:rPr lang="en-US" altLang="zh-CN" sz="2000" dirty="0">
                <a:latin typeface="+mn-ea"/>
                <a:cs typeface="+mn-ea"/>
              </a:rPr>
              <a:t>Enter</a:t>
            </a:r>
            <a:r>
              <a:rPr lang="zh-CN" altLang="zh-CN" sz="2000" dirty="0">
                <a:latin typeface="+mn-ea"/>
                <a:cs typeface="+mn-ea"/>
              </a:rPr>
              <a:t>键结束，回车表示输入英文字符。</a:t>
            </a:r>
            <a:endParaRPr lang="zh-CN" altLang="zh-CN" sz="2000" dirty="0">
              <a:latin typeface="+mn-ea"/>
              <a:cs typeface="+mn-ea"/>
            </a:endParaRPr>
          </a:p>
        </p:txBody>
      </p:sp>
      <p:grpSp>
        <p:nvGrpSpPr>
          <p:cNvPr id="9" name="组合 8"/>
          <p:cNvGrpSpPr/>
          <p:nvPr/>
        </p:nvGrpSpPr>
        <p:grpSpPr>
          <a:xfrm>
            <a:off x="675005" y="2214880"/>
            <a:ext cx="7588885" cy="2725420"/>
            <a:chOff x="1063" y="3488"/>
            <a:chExt cx="11951" cy="4292"/>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b="9535"/>
            <a:stretch>
              <a:fillRect/>
            </a:stretch>
          </p:blipFill>
          <p:spPr bwMode="auto">
            <a:xfrm>
              <a:off x="1063" y="3488"/>
              <a:ext cx="6844" cy="4292"/>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p:cNvPicPr/>
            <p:nvPr/>
          </p:nvPicPr>
          <p:blipFill>
            <a:blip r:embed="rId3">
              <a:extLst>
                <a:ext uri="{28A0092B-C50C-407E-A947-70E740481C1C}">
                  <a14:useLocalDpi xmlns:a14="http://schemas.microsoft.com/office/drawing/2010/main" val="0"/>
                </a:ext>
              </a:extLst>
            </a:blip>
            <a:srcRect/>
            <a:stretch>
              <a:fillRect/>
            </a:stretch>
          </p:blipFill>
          <p:spPr bwMode="auto">
            <a:xfrm>
              <a:off x="8504" y="4682"/>
              <a:ext cx="4510" cy="925"/>
            </a:xfrm>
            <a:prstGeom prst="rect">
              <a:avLst/>
            </a:prstGeom>
            <a:noFill/>
            <a:ln w="9525">
              <a:solidFill>
                <a:srgbClr val="C0C0C0"/>
              </a:solidFill>
              <a:miter lim="800000"/>
              <a:headEnd/>
              <a:tailEnd/>
            </a:ln>
          </p:spPr>
        </p:pic>
      </p:grpSp>
      <p:sp>
        <p:nvSpPr>
          <p:cNvPr id="2" name="矩形 1"/>
          <p:cNvSpPr/>
          <p:nvPr/>
        </p:nvSpPr>
        <p:spPr>
          <a:xfrm>
            <a:off x="2684145" y="107950"/>
            <a:ext cx="3939540" cy="521970"/>
          </a:xfrm>
          <a:prstGeom prst="rect">
            <a:avLst/>
          </a:prstGeom>
        </p:spPr>
        <p:txBody>
          <a:bodyPr wrap="squar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九．中文输入法的使用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309986"/>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9" name="矩形 8"/>
          <p:cNvSpPr/>
          <p:nvPr/>
        </p:nvSpPr>
        <p:spPr>
          <a:xfrm>
            <a:off x="1918228" y="36383"/>
            <a:ext cx="4660265"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十．使用Windows 7自带程序</a:t>
            </a:r>
            <a:endParaRPr lang="zh-CN" altLang="zh-CN" sz="3200" dirty="0">
              <a:solidFill>
                <a:srgbClr val="FFFF00"/>
              </a:solidFill>
              <a:latin typeface="黑体" panose="02010609060101010101" pitchFamily="49" charset="-122"/>
              <a:ea typeface="黑体" panose="02010609060101010101" pitchFamily="49" charset="-122"/>
            </a:endParaRPr>
          </a:p>
        </p:txBody>
      </p:sp>
      <p:sp>
        <p:nvSpPr>
          <p:cNvPr id="2" name="文本框 1"/>
          <p:cNvSpPr txBox="1"/>
          <p:nvPr/>
        </p:nvSpPr>
        <p:spPr>
          <a:xfrm>
            <a:off x="107315" y="814070"/>
            <a:ext cx="8758555" cy="1198880"/>
          </a:xfrm>
          <a:prstGeom prst="rect">
            <a:avLst/>
          </a:prstGeom>
          <a:noFill/>
        </p:spPr>
        <p:txBody>
          <a:bodyPr wrap="square" rtlCol="0" anchor="t">
            <a:spAutoFit/>
          </a:bodyPr>
          <a:p>
            <a:r>
              <a:rPr lang="zh-CN" altLang="zh-CN" b="1" dirty="0">
                <a:sym typeface="+mn-ea"/>
              </a:rPr>
              <a:t>十．使用</a:t>
            </a:r>
            <a:r>
              <a:rPr lang="en-US" altLang="zh-CN" b="1" dirty="0">
                <a:sym typeface="+mn-ea"/>
              </a:rPr>
              <a:t>Windows 7</a:t>
            </a:r>
            <a:r>
              <a:rPr lang="zh-CN" altLang="zh-CN" b="1" dirty="0">
                <a:sym typeface="+mn-ea"/>
              </a:rPr>
              <a:t>自带程序</a:t>
            </a:r>
            <a:endParaRPr lang="zh-CN" altLang="zh-CN" dirty="0"/>
          </a:p>
          <a:p>
            <a:r>
              <a:rPr lang="en-US" altLang="zh-CN" dirty="0" smtClean="0">
                <a:sym typeface="+mn-ea"/>
              </a:rPr>
              <a:t>       </a:t>
            </a:r>
            <a:r>
              <a:rPr lang="en-US" altLang="zh-CN" dirty="0" smtClean="0">
                <a:latin typeface="+mn-ea"/>
                <a:cs typeface="+mn-ea"/>
                <a:sym typeface="+mn-ea"/>
              </a:rPr>
              <a:t>Windows </a:t>
            </a:r>
            <a:r>
              <a:rPr lang="en-US" altLang="zh-CN" dirty="0">
                <a:latin typeface="+mn-ea"/>
                <a:cs typeface="+mn-ea"/>
                <a:sym typeface="+mn-ea"/>
              </a:rPr>
              <a:t>7</a:t>
            </a:r>
            <a:r>
              <a:rPr lang="zh-CN" altLang="zh-CN" dirty="0">
                <a:latin typeface="+mn-ea"/>
                <a:cs typeface="+mn-ea"/>
                <a:sym typeface="+mn-ea"/>
              </a:rPr>
              <a:t>自带了很多简单实用的程序，大部分都集中在“附件”中，比如“画图程序”、“记事本”、“写字板”、“计算器”、“录音机”、“截图工具”及各种系统工具</a:t>
            </a:r>
            <a:r>
              <a:rPr lang="zh-CN" altLang="zh-CN" dirty="0" smtClean="0">
                <a:latin typeface="+mn-ea"/>
                <a:cs typeface="+mn-ea"/>
                <a:sym typeface="+mn-ea"/>
              </a:rPr>
              <a:t>。</a:t>
            </a:r>
            <a:endParaRPr lang="zh-CN" altLang="en-US">
              <a:latin typeface="+mn-ea"/>
              <a:cs typeface="+mn-ea"/>
            </a:endParaRPr>
          </a:p>
        </p:txBody>
      </p:sp>
      <p:sp>
        <p:nvSpPr>
          <p:cNvPr id="6" name="文本框 5"/>
          <p:cNvSpPr txBox="1"/>
          <p:nvPr/>
        </p:nvSpPr>
        <p:spPr>
          <a:xfrm>
            <a:off x="175895" y="1942465"/>
            <a:ext cx="8851900" cy="3969385"/>
          </a:xfrm>
          <a:prstGeom prst="rect">
            <a:avLst/>
          </a:prstGeom>
          <a:noFill/>
        </p:spPr>
        <p:txBody>
          <a:bodyPr wrap="square" rtlCol="0" anchor="t">
            <a:spAutoFit/>
          </a:bodyPr>
          <a:p>
            <a:r>
              <a:rPr lang="en-US" altLang="zh-CN" b="1" dirty="0">
                <a:latin typeface="+mn-ea"/>
                <a:sym typeface="+mn-ea"/>
              </a:rPr>
              <a:t>1</a:t>
            </a:r>
            <a:r>
              <a:rPr lang="zh-CN" altLang="zh-CN" b="1" dirty="0">
                <a:latin typeface="+mn-ea"/>
                <a:sym typeface="+mn-ea"/>
              </a:rPr>
              <a:t>．“画图”程序</a:t>
            </a:r>
            <a:endParaRPr lang="zh-CN" altLang="zh-CN" b="1" dirty="0">
              <a:latin typeface="+mn-ea"/>
            </a:endParaRPr>
          </a:p>
          <a:p>
            <a:r>
              <a:rPr lang="en-US" altLang="zh-CN" smtClean="0">
                <a:latin typeface="+mn-ea"/>
                <a:sym typeface="+mn-ea"/>
              </a:rPr>
              <a:t>   </a:t>
            </a:r>
            <a:r>
              <a:rPr lang="zh-CN" altLang="zh-CN" smtClean="0">
                <a:latin typeface="宋体" panose="02010600030101010101" pitchFamily="2" charset="-122"/>
                <a:ea typeface="宋体" panose="02010600030101010101" pitchFamily="2" charset="-122"/>
                <a:cs typeface="宋体" panose="02010600030101010101" pitchFamily="2" charset="-122"/>
                <a:sym typeface="+mn-ea"/>
              </a:rPr>
              <a:t>利用</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“画图”程序可以创建简单精美的图片，比较适合初学者进行电脑绘画练习，它不适合于图像特殊效果处理</a:t>
            </a:r>
            <a:r>
              <a:rPr lang="zh-CN" altLang="zh-CN" dirty="0" smtClean="0">
                <a:latin typeface="宋体" panose="02010600030101010101" pitchFamily="2" charset="-122"/>
                <a:ea typeface="宋体" panose="02010600030101010101" pitchFamily="2" charset="-122"/>
                <a:cs typeface="宋体" panose="02010600030101010101" pitchFamily="2" charset="-122"/>
                <a:sym typeface="+mn-ea"/>
              </a:rPr>
              <a:t>。</a:t>
            </a:r>
            <a:endParaRPr lang="en-US" altLang="zh-CN" dirty="0" smtClean="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1</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）单击“开始”按钮→“所有程序”→“附件”→“画图”命令，启动“画图”程序。</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2</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）单击窗口功能区中的各种工具按钮，如铅笔，刷子，形状工具，在下边的图形绘制区域按下鼠标进行绘制。</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3</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）“画图”工具可以对图片进行简单的处理，如旋转、裁剪和调整大小等。</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4</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）绘图结束后，单击窗口左上角的保存按钮</a:t>
            </a:r>
            <a:r>
              <a:rPr lang="zh-CN"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，在弹出的下拉菜单上选择“保存”或“另存为”命令，可以保存所绘制的文件，文件保存的类型有（</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bmp</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jpg</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gif</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dirty="0" err="1">
                <a:latin typeface="宋体" panose="02010600030101010101" pitchFamily="2" charset="-122"/>
                <a:ea typeface="宋体" panose="02010600030101010101" pitchFamily="2" charset="-122"/>
                <a:cs typeface="宋体" panose="02010600030101010101" pitchFamily="2" charset="-122"/>
                <a:sym typeface="+mn-ea"/>
              </a:rPr>
              <a:t>png</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dirty="0" err="1">
                <a:latin typeface="宋体" panose="02010600030101010101" pitchFamily="2" charset="-122"/>
                <a:ea typeface="宋体" panose="02010600030101010101" pitchFamily="2" charset="-122"/>
                <a:cs typeface="宋体" panose="02010600030101010101" pitchFamily="2" charset="-122"/>
                <a:sym typeface="+mn-ea"/>
              </a:rPr>
              <a:t>tif</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）等常见位图格式。</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默认的扩展名是</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png</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zh-CN" dirty="0">
              <a:latin typeface="宋体" panose="02010600030101010101" pitchFamily="2" charset="-122"/>
              <a:ea typeface="宋体" panose="02010600030101010101" pitchFamily="2" charset="-122"/>
              <a:cs typeface="宋体" panose="02010600030101010101" pitchFamily="2" charset="-122"/>
            </a:endParaRPr>
          </a:p>
          <a:p>
            <a:endParaRPr lang="zh-CN" altLang="zh-CN" dirty="0">
              <a:latin typeface="宋体" panose="02010600030101010101" pitchFamily="2" charset="-122"/>
              <a:ea typeface="宋体" panose="02010600030101010101" pitchFamily="2" charset="-122"/>
              <a:cs typeface="宋体" panose="02010600030101010101" pitchFamily="2" charset="-122"/>
              <a:sym typeface="+mn-ea"/>
            </a:endParaRPr>
          </a:p>
          <a:p>
            <a:r>
              <a:rPr lang="zh-CN" altLang="zh-CN" dirty="0">
                <a:latin typeface="宋体" panose="02010600030101010101" pitchFamily="2" charset="-122"/>
                <a:ea typeface="宋体" panose="02010600030101010101" pitchFamily="2" charset="-122"/>
                <a:cs typeface="宋体" panose="02010600030101010101" pitchFamily="2" charset="-122"/>
                <a:sym typeface="+mn-ea"/>
              </a:rPr>
              <a:t>【小练习】利用“画图”工具自由创作，设计一幅简单的图片如晴朗的夜空（有月亮、星星），保存图片并设置为桌面背景。</a:t>
            </a:r>
            <a:endParaRPr lang="zh-CN" altLang="zh-CN" dirty="0">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2"/>
          <a:stretch>
            <a:fillRect/>
          </a:stretch>
        </p:blipFill>
        <p:spPr>
          <a:xfrm>
            <a:off x="5221605" y="4208780"/>
            <a:ext cx="200025" cy="161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309986"/>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8" name="文本框 7"/>
          <p:cNvSpPr txBox="1"/>
          <p:nvPr/>
        </p:nvSpPr>
        <p:spPr>
          <a:xfrm>
            <a:off x="167640" y="854710"/>
            <a:ext cx="8808720" cy="1476375"/>
          </a:xfrm>
          <a:prstGeom prst="rect">
            <a:avLst/>
          </a:prstGeom>
          <a:noFill/>
        </p:spPr>
        <p:txBody>
          <a:bodyPr wrap="square" rtlCol="0" anchor="t">
            <a:spAutoFit/>
          </a:bodyPr>
          <a:p>
            <a:r>
              <a:rPr lang="en-US" altLang="zh-CN" b="1" dirty="0">
                <a:latin typeface="宋体" panose="02010600030101010101" pitchFamily="2" charset="-122"/>
                <a:ea typeface="宋体" panose="02010600030101010101" pitchFamily="2" charset="-122"/>
                <a:cs typeface="宋体" panose="02010600030101010101" pitchFamily="2" charset="-122"/>
                <a:sym typeface="+mn-ea"/>
              </a:rPr>
              <a:t>2</a:t>
            </a:r>
            <a:r>
              <a:rPr lang="zh-CN" altLang="zh-CN" b="1" dirty="0">
                <a:latin typeface="宋体" panose="02010600030101010101" pitchFamily="2" charset="-122"/>
                <a:ea typeface="宋体" panose="02010600030101010101" pitchFamily="2" charset="-122"/>
                <a:cs typeface="宋体" panose="02010600030101010101" pitchFamily="2" charset="-122"/>
                <a:sym typeface="+mn-ea"/>
              </a:rPr>
              <a:t>．“记事本”程序</a:t>
            </a:r>
            <a:endParaRPr lang="zh-CN" altLang="zh-CN" b="1" dirty="0">
              <a:latin typeface="宋体" panose="02010600030101010101" pitchFamily="2" charset="-122"/>
              <a:ea typeface="宋体" panose="02010600030101010101" pitchFamily="2" charset="-122"/>
              <a:cs typeface="宋体" panose="02010600030101010101" pitchFamily="2" charset="-122"/>
            </a:endParaRPr>
          </a:p>
          <a:p>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zh-CN" dirty="0" smtClean="0">
                <a:latin typeface="宋体" panose="02010600030101010101" pitchFamily="2" charset="-122"/>
                <a:ea typeface="宋体" panose="02010600030101010101" pitchFamily="2" charset="-122"/>
                <a:cs typeface="宋体" panose="02010600030101010101" pitchFamily="2" charset="-122"/>
                <a:sym typeface="+mn-ea"/>
              </a:rPr>
              <a:t>记事本</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是一个用来创建简单文档的文本编辑器，记事本创建的文件格式是</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txt</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它是一种纯文本格式，只包含键盘输入的文本，而不包含各种控制符号，更不能插入图像、艺术字、表格等对象。记事本占用系统资源少，具有广泛的用途，可以用于编辑源程序、网页的源代码，编写软件的序列号、说明书等</a:t>
            </a:r>
            <a:r>
              <a:rPr lang="zh-CN" altLang="zh-CN" dirty="0" smtClean="0">
                <a:latin typeface="宋体" panose="02010600030101010101" pitchFamily="2" charset="-122"/>
                <a:ea typeface="宋体" panose="02010600030101010101" pitchFamily="2" charset="-122"/>
                <a:cs typeface="宋体" panose="02010600030101010101" pitchFamily="2" charset="-122"/>
                <a:sym typeface="+mn-ea"/>
              </a:rPr>
              <a:t>。</a:t>
            </a:r>
            <a:endParaRPr lang="zh-CN" altLang="en-US"/>
          </a:p>
        </p:txBody>
      </p:sp>
      <p:sp>
        <p:nvSpPr>
          <p:cNvPr id="10" name="文本框 9"/>
          <p:cNvSpPr txBox="1"/>
          <p:nvPr/>
        </p:nvSpPr>
        <p:spPr>
          <a:xfrm>
            <a:off x="217805" y="2331085"/>
            <a:ext cx="8708390" cy="1753235"/>
          </a:xfrm>
          <a:prstGeom prst="rect">
            <a:avLst/>
          </a:prstGeom>
          <a:noFill/>
        </p:spPr>
        <p:txBody>
          <a:bodyPr wrap="square" rtlCol="0" anchor="t">
            <a:spAutoFit/>
          </a:bodyPr>
          <a:p>
            <a:r>
              <a:rPr lang="zh-CN" altLang="zh-CN" dirty="0">
                <a:latin typeface="宋体" panose="02010600030101010101" pitchFamily="2" charset="-122"/>
                <a:ea typeface="宋体" panose="02010600030101010101" pitchFamily="2" charset="-122"/>
                <a:cs typeface="宋体" panose="02010600030101010101" pitchFamily="2" charset="-122"/>
                <a:sym typeface="+mn-ea"/>
              </a:rPr>
              <a:t>【实践体验】  打开“记事本”程序，输入以下文字，并保存。</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sym typeface="+mn-ea"/>
              </a:rPr>
              <a:t>　            支持著名的国产文字处理软件—“金山WPS”</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sym typeface="+mn-ea"/>
              </a:rPr>
              <a:t>1988年，WPS作为我国第一款中文字处理软件研发完成，成为当时国内最成功的办公软件产品，独占市场鳌头。此后遭遇盗版、微软，WPS坚守20年市场锤炼，历经7代（WPS1 .0～WPS2012）产品技术积淀，成为目前市场上能与Office分庭抗争的国产办公软件之一！</a:t>
            </a:r>
            <a:endParaRPr lang="zh-CN" altLang="zh-CN" dirty="0">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217805" y="4084320"/>
            <a:ext cx="8580120" cy="922020"/>
          </a:xfrm>
          <a:prstGeom prst="rect">
            <a:avLst/>
          </a:prstGeom>
          <a:noFill/>
        </p:spPr>
        <p:txBody>
          <a:bodyPr wrap="square" rtlCol="0" anchor="t">
            <a:spAutoFit/>
          </a:bodyPr>
          <a:p>
            <a:r>
              <a:rPr lang="en-US" altLang="zh-CN" b="1" dirty="0">
                <a:latin typeface="+mn-ea"/>
                <a:sym typeface="+mn-ea"/>
              </a:rPr>
              <a:t>3</a:t>
            </a:r>
            <a:r>
              <a:rPr lang="zh-CN" altLang="zh-CN" b="1" dirty="0">
                <a:latin typeface="+mn-ea"/>
                <a:sym typeface="+mn-ea"/>
              </a:rPr>
              <a:t>．“写字板”程序</a:t>
            </a:r>
            <a:endParaRPr lang="zh-CN" altLang="zh-CN" b="1" dirty="0">
              <a:latin typeface="+mn-ea"/>
            </a:endParaRPr>
          </a:p>
          <a:p>
            <a:r>
              <a:rPr lang="en-US" altLang="zh-CN" smtClean="0">
                <a:latin typeface="+mn-ea"/>
                <a:sym typeface="+mn-ea"/>
              </a:rPr>
              <a:t>   </a:t>
            </a:r>
            <a:r>
              <a:rPr lang="zh-CN" altLang="zh-CN" smtClean="0">
                <a:latin typeface="+mn-ea"/>
                <a:sym typeface="+mn-ea"/>
              </a:rPr>
              <a:t>写字</a:t>
            </a:r>
            <a:r>
              <a:rPr lang="zh-CN" altLang="zh-CN" dirty="0">
                <a:latin typeface="+mn-ea"/>
                <a:sym typeface="+mn-ea"/>
              </a:rPr>
              <a:t>板比记事本功能稍微复杂些，可以设置文本和段落格式，可以插入图片、</a:t>
            </a:r>
            <a:r>
              <a:rPr lang="en-US" altLang="zh-CN" dirty="0">
                <a:latin typeface="+mn-ea"/>
                <a:sym typeface="+mn-ea"/>
              </a:rPr>
              <a:t>Excel</a:t>
            </a:r>
            <a:r>
              <a:rPr lang="zh-CN" altLang="zh-CN" dirty="0">
                <a:latin typeface="+mn-ea"/>
                <a:sym typeface="+mn-ea"/>
              </a:rPr>
              <a:t>图表、公式等，称得上简化版</a:t>
            </a:r>
            <a:r>
              <a:rPr lang="en-US" altLang="zh-CN" dirty="0">
                <a:latin typeface="+mn-ea"/>
                <a:sym typeface="+mn-ea"/>
              </a:rPr>
              <a:t>Word</a:t>
            </a:r>
            <a:r>
              <a:rPr lang="zh-CN" altLang="zh-CN" dirty="0">
                <a:latin typeface="+mn-ea"/>
                <a:sym typeface="+mn-ea"/>
              </a:rPr>
              <a:t>。写字板的文件格式是</a:t>
            </a:r>
            <a:r>
              <a:rPr lang="en-US" altLang="zh-CN" dirty="0">
                <a:latin typeface="+mn-ea"/>
                <a:sym typeface="+mn-ea"/>
              </a:rPr>
              <a:t>rtf</a:t>
            </a:r>
            <a:r>
              <a:rPr lang="zh-CN" altLang="zh-CN" dirty="0">
                <a:latin typeface="+mn-ea"/>
                <a:sym typeface="+mn-ea"/>
              </a:rPr>
              <a:t>。</a:t>
            </a:r>
            <a:endParaRPr lang="zh-CN" altLang="en-US"/>
          </a:p>
        </p:txBody>
      </p:sp>
      <p:sp>
        <p:nvSpPr>
          <p:cNvPr id="2" name="矩形 1"/>
          <p:cNvSpPr/>
          <p:nvPr/>
        </p:nvSpPr>
        <p:spPr>
          <a:xfrm>
            <a:off x="1918228" y="36383"/>
            <a:ext cx="4660265" cy="521970"/>
          </a:xfrm>
          <a:prstGeom prst="rect">
            <a:avLst/>
          </a:prstGeom>
        </p:spPr>
        <p:txBody>
          <a:bodyPr wrap="none">
            <a:spAutoFit/>
          </a:bodyPr>
          <a:p>
            <a:pPr algn="l"/>
            <a:r>
              <a:rPr lang="zh-CN" altLang="zh-CN" sz="2800" b="1" dirty="0">
                <a:solidFill>
                  <a:srgbClr val="FFFF00"/>
                </a:solidFill>
                <a:latin typeface="黑体" panose="02010609060101010101" pitchFamily="49" charset="-122"/>
                <a:ea typeface="黑体" panose="02010609060101010101" pitchFamily="49" charset="-122"/>
                <a:sym typeface="+mn-ea"/>
              </a:rPr>
              <a:t>十．使用Windows 7自带程序</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309986"/>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109" name="文本框 108"/>
          <p:cNvSpPr txBox="1"/>
          <p:nvPr/>
        </p:nvSpPr>
        <p:spPr>
          <a:xfrm>
            <a:off x="234315" y="824230"/>
            <a:ext cx="8657590" cy="2861310"/>
          </a:xfrm>
          <a:prstGeom prst="rect">
            <a:avLst/>
          </a:prstGeom>
          <a:noFill/>
          <a:ln w="9525">
            <a:noFill/>
          </a:ln>
        </p:spPr>
        <p:txBody>
          <a:bodyPr wrap="square">
            <a:spAutoFit/>
          </a:bodyPr>
          <a:p>
            <a:pPr indent="0"/>
            <a:r>
              <a:rPr lang="zh-CN" sz="2000" b="1">
                <a:solidFill>
                  <a:srgbClr val="000000"/>
                </a:solidFill>
                <a:ea typeface="宋体" panose="02010600030101010101" pitchFamily="2" charset="-122"/>
                <a:cs typeface="Times New Roman" panose="02020603050405020304" charset="0"/>
              </a:rPr>
              <a:t>4．截图工具</a:t>
            </a:r>
            <a:r>
              <a:rPr lang="zh-CN" sz="2000" b="0">
                <a:solidFill>
                  <a:srgbClr val="000000"/>
                </a:solidFill>
                <a:ea typeface="宋体" panose="02010600030101010101" pitchFamily="2" charset="-122"/>
              </a:rPr>
              <a:t>       截图工具是</a:t>
            </a:r>
            <a:r>
              <a:rPr lang="en-US" sz="2000" b="0">
                <a:solidFill>
                  <a:srgbClr val="000000"/>
                </a:solidFill>
                <a:latin typeface="宋体" panose="02010600030101010101" pitchFamily="2" charset="-122"/>
                <a:ea typeface="宋体" panose="02010600030101010101" pitchFamily="2" charset="-122"/>
              </a:rPr>
              <a:t>Windows 7</a:t>
            </a:r>
            <a:r>
              <a:rPr lang="zh-CN" sz="2000" b="0">
                <a:solidFill>
                  <a:srgbClr val="000000"/>
                </a:solidFill>
                <a:ea typeface="宋体" panose="02010600030101010101" pitchFamily="2" charset="-122"/>
              </a:rPr>
              <a:t>操作系统及以上版本系统中自带的一款用于截取屏幕图像的工具。启动方法：单击“开始”按钮→“附件”→“截图工具”，使用该工具能够将屏幕中显示的内容截取为图片并保存为文件或复制、粘贴并应用到其他程序中。</a:t>
            </a:r>
            <a:r>
              <a:rPr lang="en-US" sz="2000" b="0">
                <a:solidFill>
                  <a:srgbClr val="000000"/>
                </a:solidFill>
                <a:latin typeface="宋体" panose="02010600030101010101" pitchFamily="2" charset="-122"/>
                <a:ea typeface="宋体" panose="02010600030101010101" pitchFamily="2" charset="-122"/>
              </a:rPr>
              <a:t>    </a:t>
            </a:r>
            <a:r>
              <a:rPr lang="zh-CN" sz="2000" b="0">
                <a:solidFill>
                  <a:srgbClr val="000000"/>
                </a:solidFill>
                <a:ea typeface="宋体" panose="02010600030101010101" pitchFamily="2" charset="-122"/>
              </a:rPr>
              <a:t>“截图工具”提供了“任意格式截图”、“矩形截图”、“窗口截图”和“全屏幕截图”等</a:t>
            </a:r>
            <a:r>
              <a:rPr lang="en-US" sz="2000" b="0">
                <a:solidFill>
                  <a:srgbClr val="000000"/>
                </a:solidFill>
                <a:latin typeface="宋体" panose="02010600030101010101" pitchFamily="2" charset="-122"/>
                <a:ea typeface="宋体" panose="02010600030101010101" pitchFamily="2" charset="-122"/>
              </a:rPr>
              <a:t>4</a:t>
            </a:r>
            <a:r>
              <a:rPr lang="zh-CN" sz="2000" b="0">
                <a:solidFill>
                  <a:srgbClr val="000000"/>
                </a:solidFill>
                <a:ea typeface="宋体" panose="02010600030101010101" pitchFamily="2" charset="-122"/>
              </a:rPr>
              <a:t>种截图方式，如图</a:t>
            </a:r>
            <a:r>
              <a:rPr lang="en-US" sz="2000" b="0">
                <a:solidFill>
                  <a:srgbClr val="000000"/>
                </a:solidFill>
                <a:latin typeface="宋体" panose="02010600030101010101" pitchFamily="2" charset="-122"/>
                <a:ea typeface="宋体" panose="02010600030101010101" pitchFamily="2" charset="-122"/>
                <a:cs typeface="Times New Roman" panose="02020603050405020304" charset="0"/>
              </a:rPr>
              <a:t>1-4-13</a:t>
            </a:r>
            <a:r>
              <a:rPr lang="zh-CN" sz="2000" b="0">
                <a:solidFill>
                  <a:srgbClr val="000000"/>
                </a:solidFill>
                <a:ea typeface="宋体" panose="02010600030101010101" pitchFamily="2" charset="-122"/>
              </a:rPr>
              <a:t>所示。开始截图之前，应该先确定采用哪种方式来截取图像，采用“矩形截图”</a:t>
            </a:r>
            <a:r>
              <a:rPr lang="en-US" sz="2000" b="0">
                <a:solidFill>
                  <a:srgbClr val="000000"/>
                </a:solidFill>
                <a:latin typeface="宋体" panose="02010600030101010101" pitchFamily="2" charset="-122"/>
                <a:ea typeface="宋体" panose="02010600030101010101" pitchFamily="2" charset="-122"/>
              </a:rPr>
              <a:t> </a:t>
            </a:r>
            <a:r>
              <a:rPr lang="zh-CN" sz="2000" b="0">
                <a:solidFill>
                  <a:srgbClr val="000000"/>
                </a:solidFill>
                <a:ea typeface="宋体" panose="02010600030101010101" pitchFamily="2" charset="-122"/>
              </a:rPr>
              <a:t>截取的是规则的图形，采用“任意格式截图”用户自己绘制选框，可以截取任意形状的图形。</a:t>
            </a:r>
            <a:endParaRPr lang="zh-CN" altLang="en-US" sz="2000"/>
          </a:p>
        </p:txBody>
      </p:sp>
      <p:pic>
        <p:nvPicPr>
          <p:cNvPr id="2" name="图片 1"/>
          <p:cNvPicPr/>
          <p:nvPr/>
        </p:nvPicPr>
        <p:blipFill>
          <a:blip r:embed="rId2"/>
          <a:stretch>
            <a:fillRect/>
          </a:stretch>
        </p:blipFill>
        <p:spPr>
          <a:xfrm>
            <a:off x="2011680" y="4328160"/>
            <a:ext cx="5644515" cy="2458085"/>
          </a:xfrm>
          <a:prstGeom prst="rect">
            <a:avLst/>
          </a:prstGeom>
          <a:noFill/>
          <a:ln w="9525">
            <a:noFill/>
          </a:ln>
        </p:spPr>
      </p:pic>
      <p:sp>
        <p:nvSpPr>
          <p:cNvPr id="110" name="文本框 109"/>
          <p:cNvSpPr txBox="1"/>
          <p:nvPr/>
        </p:nvSpPr>
        <p:spPr>
          <a:xfrm>
            <a:off x="471170" y="3685540"/>
            <a:ext cx="8513445" cy="706755"/>
          </a:xfrm>
          <a:prstGeom prst="rect">
            <a:avLst/>
          </a:prstGeom>
          <a:noFill/>
          <a:ln w="9525">
            <a:noFill/>
          </a:ln>
        </p:spPr>
        <p:txBody>
          <a:bodyPr wrap="square">
            <a:spAutoFit/>
          </a:bodyPr>
          <a:p>
            <a:pPr indent="266700"/>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例如，从图像“菠萝蜜树”截取一个菠萝蜜图片，先打开菠萝蜜树图像，启动“截图工具”，接下去的操作步骤如图1-4-13和图1-4-14所示。</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6" name="矩形 5"/>
          <p:cNvSpPr/>
          <p:nvPr/>
        </p:nvSpPr>
        <p:spPr>
          <a:xfrm>
            <a:off x="1918228" y="36383"/>
            <a:ext cx="4660265"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十．使用Windows 7自带程序</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309986"/>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pic>
        <p:nvPicPr>
          <p:cNvPr id="12" name="图片 11"/>
          <p:cNvPicPr>
            <a:picLocks noChangeAspect="1"/>
          </p:cNvPicPr>
          <p:nvPr/>
        </p:nvPicPr>
        <p:blipFill>
          <a:blip r:embed="rId2"/>
          <a:stretch>
            <a:fillRect/>
          </a:stretch>
        </p:blipFill>
        <p:spPr>
          <a:xfrm>
            <a:off x="2630170" y="760730"/>
            <a:ext cx="3310890" cy="2881630"/>
          </a:xfrm>
          <a:prstGeom prst="rect">
            <a:avLst/>
          </a:prstGeom>
        </p:spPr>
      </p:pic>
      <p:pic>
        <p:nvPicPr>
          <p:cNvPr id="14" name="图片 13"/>
          <p:cNvPicPr/>
          <p:nvPr/>
        </p:nvPicPr>
        <p:blipFill>
          <a:blip r:embed="rId3"/>
          <a:stretch>
            <a:fillRect/>
          </a:stretch>
        </p:blipFill>
        <p:spPr>
          <a:xfrm>
            <a:off x="1886585" y="5330190"/>
            <a:ext cx="4755515" cy="789305"/>
          </a:xfrm>
          <a:prstGeom prst="rect">
            <a:avLst/>
          </a:prstGeom>
          <a:noFill/>
          <a:ln w="9525">
            <a:noFill/>
          </a:ln>
        </p:spPr>
      </p:pic>
      <p:sp>
        <p:nvSpPr>
          <p:cNvPr id="111" name="文本框 110"/>
          <p:cNvSpPr txBox="1"/>
          <p:nvPr/>
        </p:nvSpPr>
        <p:spPr>
          <a:xfrm>
            <a:off x="370840" y="3700145"/>
            <a:ext cx="8683625" cy="1630045"/>
          </a:xfrm>
          <a:prstGeom prst="rect">
            <a:avLst/>
          </a:prstGeom>
          <a:noFill/>
          <a:ln w="9525">
            <a:noFill/>
          </a:ln>
        </p:spPr>
        <p:txBody>
          <a:bodyPr wrap="square">
            <a:spAutoFit/>
          </a:bodyPr>
          <a:p>
            <a:pPr indent="133350"/>
            <a:r>
              <a:rPr lang="zh-CN" sz="2000" b="0">
                <a:solidFill>
                  <a:srgbClr val="000000"/>
                </a:solidFill>
                <a:ea typeface="宋体" panose="02010600030101010101" pitchFamily="2" charset="-122"/>
                <a:cs typeface="Times New Roman" panose="02020603050405020304" charset="0"/>
              </a:rPr>
              <a:t>5．录音机</a:t>
            </a:r>
            <a:endParaRPr lang="zh-CN" sz="1050" b="0">
              <a:solidFill>
                <a:srgbClr val="000000"/>
              </a:solidFill>
              <a:ea typeface="宋体" panose="02010600030101010101" pitchFamily="2" charset="-122"/>
            </a:endParaRPr>
          </a:p>
          <a:p>
            <a:pPr indent="133350"/>
            <a:r>
              <a:rPr lang="zh-CN" sz="2000" b="0">
                <a:solidFill>
                  <a:srgbClr val="000000"/>
                </a:solidFill>
                <a:ea typeface="宋体" panose="02010600030101010101" pitchFamily="2" charset="-122"/>
              </a:rPr>
              <a:t>       录音机的功能是用于录制声音，操作非常简便：</a:t>
            </a:r>
            <a:r>
              <a:rPr lang="zh-CN" sz="2000" b="0">
                <a:solidFill>
                  <a:srgbClr val="000000"/>
                </a:solidFill>
                <a:ea typeface="宋体" panose="02010600030101010101" pitchFamily="2" charset="-122"/>
                <a:cs typeface="Times New Roman" panose="02020603050405020304" charset="0"/>
              </a:rPr>
              <a:t>①电脑连接上</a:t>
            </a:r>
            <a:r>
              <a:rPr lang="zh-CN" sz="2000" b="0">
                <a:solidFill>
                  <a:srgbClr val="000000"/>
                </a:solidFill>
                <a:ea typeface="宋体" panose="02010600030101010101" pitchFamily="2" charset="-122"/>
              </a:rPr>
              <a:t>麦克风或话筒</a:t>
            </a:r>
            <a:r>
              <a:rPr lang="zh-CN" sz="2000" b="0">
                <a:solidFill>
                  <a:srgbClr val="000000"/>
                </a:solidFill>
                <a:ea typeface="宋体" panose="02010600030101010101" pitchFamily="2" charset="-122"/>
                <a:cs typeface="Times New Roman" panose="02020603050405020304" charset="0"/>
              </a:rPr>
              <a:t>②打开录音机③单制“开始录制”按钮④对着</a:t>
            </a:r>
            <a:r>
              <a:rPr lang="zh-CN" sz="2000" b="0">
                <a:solidFill>
                  <a:srgbClr val="000000"/>
                </a:solidFill>
                <a:ea typeface="宋体" panose="02010600030101010101" pitchFamily="2" charset="-122"/>
              </a:rPr>
              <a:t>麦克风讲话</a:t>
            </a:r>
            <a:r>
              <a:rPr lang="zh-CN" sz="2000" b="0">
                <a:solidFill>
                  <a:srgbClr val="000000"/>
                </a:solidFill>
                <a:ea typeface="宋体" panose="02010600030101010101" pitchFamily="2" charset="-122"/>
                <a:cs typeface="Times New Roman" panose="02020603050405020304" charset="0"/>
              </a:rPr>
              <a:t>⑤单制“停止录制”按钮⑥在弹出的保存对话框中选择保存位置、输入文件名再单击“保存”，</a:t>
            </a:r>
            <a:r>
              <a:rPr lang="zh-CN" sz="2000" b="0">
                <a:solidFill>
                  <a:srgbClr val="000000"/>
                </a:solidFill>
                <a:ea typeface="宋体" panose="02010600030101010101" pitchFamily="2" charset="-122"/>
              </a:rPr>
              <a:t>存储的默认格式是</a:t>
            </a:r>
            <a:r>
              <a:rPr lang="en-US" sz="2000" b="0">
                <a:solidFill>
                  <a:srgbClr val="000000"/>
                </a:solidFill>
                <a:latin typeface="宋体" panose="02010600030101010101" pitchFamily="2" charset="-122"/>
                <a:ea typeface="宋体" panose="02010600030101010101" pitchFamily="2" charset="-122"/>
                <a:cs typeface="Times New Roman" panose="02020603050405020304" charset="0"/>
              </a:rPr>
              <a:t>wma</a:t>
            </a:r>
            <a:r>
              <a:rPr lang="zh-CN" sz="2000" b="0">
                <a:solidFill>
                  <a:srgbClr val="000000"/>
                </a:solidFill>
                <a:ea typeface="宋体" panose="02010600030101010101" pitchFamily="2" charset="-122"/>
              </a:rPr>
              <a:t>。</a:t>
            </a:r>
            <a:endParaRPr lang="zh-CN" altLang="en-US" sz="2000"/>
          </a:p>
        </p:txBody>
      </p:sp>
      <p:sp>
        <p:nvSpPr>
          <p:cNvPr id="2" name="矩形 1"/>
          <p:cNvSpPr/>
          <p:nvPr/>
        </p:nvSpPr>
        <p:spPr>
          <a:xfrm>
            <a:off x="1918228" y="36383"/>
            <a:ext cx="4660265"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十．使用Windows 7自带程序</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7998717" y="-296445"/>
            <a:ext cx="882824" cy="1065286"/>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6" name="矩形 5"/>
          <p:cNvSpPr/>
          <p:nvPr/>
        </p:nvSpPr>
        <p:spPr>
          <a:xfrm>
            <a:off x="1203853" y="47178"/>
            <a:ext cx="3400425"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二．操作系统的功能</a:t>
            </a:r>
            <a:endParaRPr lang="zh-CN" altLang="zh-CN" sz="3200" dirty="0">
              <a:solidFill>
                <a:srgbClr val="FFFF00"/>
              </a:solidFill>
              <a:latin typeface="黑体" panose="02010609060101010101" pitchFamily="49" charset="-122"/>
              <a:ea typeface="黑体" panose="02010609060101010101" pitchFamily="49" charset="-122"/>
            </a:endParaRPr>
          </a:p>
        </p:txBody>
      </p:sp>
      <p:graphicFrame>
        <p:nvGraphicFramePr>
          <p:cNvPr id="9" name="表格 8"/>
          <p:cNvGraphicFramePr>
            <a:graphicFrameLocks noGrp="1"/>
          </p:cNvGraphicFramePr>
          <p:nvPr/>
        </p:nvGraphicFramePr>
        <p:xfrm>
          <a:off x="251520" y="859820"/>
          <a:ext cx="8568952" cy="3577673"/>
        </p:xfrm>
        <a:graphic>
          <a:graphicData uri="http://schemas.openxmlformats.org/drawingml/2006/table">
            <a:tbl>
              <a:tblPr firstRow="1" firstCol="1" lastRow="1" lastCol="1" bandRow="1" bandCol="1">
                <a:tableStyleId>{5C22544A-7EE6-4342-B048-85BDC9FD1C3A}</a:tableStyleId>
              </a:tblPr>
              <a:tblGrid>
                <a:gridCol w="1806574"/>
                <a:gridCol w="6762378"/>
              </a:tblGrid>
              <a:tr h="432049">
                <a:tc>
                  <a:txBody>
                    <a:bodyPr/>
                    <a:lstStyle/>
                    <a:p>
                      <a:pPr algn="ctr">
                        <a:spcAft>
                          <a:spcPts val="0"/>
                        </a:spcAft>
                      </a:pPr>
                      <a:r>
                        <a:rPr lang="zh-CN" sz="2000" kern="100" dirty="0">
                          <a:effectLst/>
                        </a:rPr>
                        <a:t>操作系统名称</a:t>
                      </a:r>
                      <a:endParaRPr lang="zh-CN" sz="20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ctr">
                        <a:spcAft>
                          <a:spcPts val="0"/>
                        </a:spcAft>
                      </a:pPr>
                      <a:r>
                        <a:rPr lang="zh-CN" sz="2000" kern="100" dirty="0">
                          <a:effectLst/>
                        </a:rPr>
                        <a:t>主要的特点</a:t>
                      </a:r>
                      <a:endParaRPr lang="zh-CN" sz="20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r>
              <a:tr h="629125">
                <a:tc>
                  <a:txBody>
                    <a:bodyPr/>
                    <a:lstStyle/>
                    <a:p>
                      <a:pPr algn="l">
                        <a:spcAft>
                          <a:spcPts val="0"/>
                        </a:spcAft>
                      </a:pPr>
                      <a:r>
                        <a:rPr lang="en-US" sz="2000" kern="100" dirty="0">
                          <a:effectLst/>
                        </a:rPr>
                        <a:t>DOS</a:t>
                      </a:r>
                      <a:endParaRPr lang="zh-CN" sz="20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l">
                        <a:spcAft>
                          <a:spcPts val="0"/>
                        </a:spcAft>
                      </a:pPr>
                      <a:r>
                        <a:rPr lang="zh-CN" sz="2000" kern="100" dirty="0">
                          <a:effectLst/>
                        </a:rPr>
                        <a:t>微软公司早期开发的磁盘操作系统，它是一种单用户、单任务基于字符界面的操作系统。</a:t>
                      </a:r>
                      <a:endParaRPr lang="zh-CN" sz="2000" kern="100" dirty="0">
                        <a:effectLst/>
                        <a:latin typeface="Calibri" panose="020F0502020204030204"/>
                        <a:ea typeface="宋体" panose="02010600030101010101" pitchFamily="2" charset="-122"/>
                        <a:cs typeface="Times New Roman" panose="02020603050405020304"/>
                      </a:endParaRPr>
                    </a:p>
                  </a:txBody>
                  <a:tcPr marL="68580" marR="68580" marT="0" marB="0" anchor="ctr">
                    <a:solidFill>
                      <a:schemeClr val="accent1"/>
                    </a:solidFill>
                  </a:tcPr>
                </a:tc>
              </a:tr>
              <a:tr h="943687">
                <a:tc>
                  <a:txBody>
                    <a:bodyPr/>
                    <a:lstStyle/>
                    <a:p>
                      <a:pPr algn="l">
                        <a:spcAft>
                          <a:spcPts val="0"/>
                        </a:spcAft>
                      </a:pPr>
                      <a:r>
                        <a:rPr lang="en-US" sz="2000" kern="100" dirty="0">
                          <a:effectLst/>
                        </a:rPr>
                        <a:t>Unix/Linux</a:t>
                      </a:r>
                      <a:endParaRPr lang="zh-CN" sz="20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l">
                        <a:spcAft>
                          <a:spcPts val="0"/>
                        </a:spcAft>
                      </a:pPr>
                      <a:r>
                        <a:rPr lang="en-US" sz="2000" kern="100" dirty="0">
                          <a:effectLst/>
                        </a:rPr>
                        <a:t>Unix</a:t>
                      </a:r>
                      <a:r>
                        <a:rPr lang="zh-CN" sz="2000" kern="100" dirty="0">
                          <a:effectLst/>
                        </a:rPr>
                        <a:t>是一种移植性好，可靠性和安全性高，支持多用户、多任务的操作系统；</a:t>
                      </a:r>
                      <a:r>
                        <a:rPr lang="en-US" sz="2000" kern="100" dirty="0">
                          <a:effectLst/>
                        </a:rPr>
                        <a:t>Linux</a:t>
                      </a:r>
                      <a:r>
                        <a:rPr lang="zh-CN" sz="2000" kern="100" dirty="0">
                          <a:effectLst/>
                        </a:rPr>
                        <a:t>是一种开源操作系统，由</a:t>
                      </a:r>
                      <a:r>
                        <a:rPr lang="en-US" sz="2000" kern="100" dirty="0">
                          <a:effectLst/>
                        </a:rPr>
                        <a:t>UNIX</a:t>
                      </a:r>
                      <a:r>
                        <a:rPr lang="zh-CN" sz="2000" kern="100" dirty="0">
                          <a:effectLst/>
                        </a:rPr>
                        <a:t>发展而来，它是一个性能稳定的多用户网络操作系统。</a:t>
                      </a:r>
                      <a:endParaRPr lang="zh-CN" sz="2000" kern="100" dirty="0">
                        <a:effectLst/>
                        <a:latin typeface="Calibri" panose="020F0502020204030204"/>
                        <a:ea typeface="宋体" panose="02010600030101010101" pitchFamily="2" charset="-122"/>
                        <a:cs typeface="Times New Roman" panose="02020603050405020304"/>
                      </a:endParaRPr>
                    </a:p>
                  </a:txBody>
                  <a:tcPr marL="68580" marR="68580" marT="0" marB="0" anchor="ctr">
                    <a:solidFill>
                      <a:schemeClr val="accent1"/>
                    </a:solidFill>
                  </a:tcPr>
                </a:tc>
              </a:tr>
              <a:tr h="629125">
                <a:tc>
                  <a:txBody>
                    <a:bodyPr/>
                    <a:lstStyle/>
                    <a:p>
                      <a:pPr algn="l">
                        <a:spcAft>
                          <a:spcPts val="0"/>
                        </a:spcAft>
                      </a:pPr>
                      <a:r>
                        <a:rPr lang="en-US" sz="2000" kern="100" dirty="0">
                          <a:effectLst/>
                        </a:rPr>
                        <a:t>Mac OS</a:t>
                      </a:r>
                      <a:endParaRPr lang="zh-CN" sz="20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l">
                        <a:spcAft>
                          <a:spcPts val="0"/>
                        </a:spcAft>
                      </a:pPr>
                      <a:r>
                        <a:rPr lang="zh-CN" sz="2000" kern="100" dirty="0">
                          <a:effectLst/>
                        </a:rPr>
                        <a:t>苹果公司开发的基于图形用户界面的操作系统，广泛应用于平面出版和多媒体应用等领域。</a:t>
                      </a:r>
                      <a:endParaRPr lang="zh-CN" sz="2000" kern="100" dirty="0">
                        <a:effectLst/>
                        <a:latin typeface="Calibri" panose="020F0502020204030204"/>
                        <a:ea typeface="宋体" panose="02010600030101010101" pitchFamily="2" charset="-122"/>
                        <a:cs typeface="Times New Roman" panose="02020603050405020304"/>
                      </a:endParaRPr>
                    </a:p>
                  </a:txBody>
                  <a:tcPr marL="68580" marR="68580" marT="0" marB="0" anchor="ctr">
                    <a:solidFill>
                      <a:schemeClr val="accent1"/>
                    </a:solidFill>
                  </a:tcPr>
                </a:tc>
              </a:tr>
              <a:tr h="943687">
                <a:tc>
                  <a:txBody>
                    <a:bodyPr/>
                    <a:lstStyle/>
                    <a:p>
                      <a:pPr algn="l">
                        <a:spcAft>
                          <a:spcPts val="0"/>
                        </a:spcAft>
                      </a:pPr>
                      <a:r>
                        <a:rPr lang="en-US" sz="2000" kern="100" dirty="0">
                          <a:effectLst/>
                        </a:rPr>
                        <a:t>Windows</a:t>
                      </a:r>
                      <a:endParaRPr lang="zh-CN" sz="20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l">
                        <a:spcAft>
                          <a:spcPts val="0"/>
                        </a:spcAft>
                      </a:pPr>
                      <a:r>
                        <a:rPr lang="en-US" sz="2000" kern="100" dirty="0">
                          <a:effectLst/>
                        </a:rPr>
                        <a:t>Microsoft</a:t>
                      </a:r>
                      <a:r>
                        <a:rPr lang="zh-CN" sz="2000" kern="100" dirty="0">
                          <a:effectLst/>
                        </a:rPr>
                        <a:t>公司开发的基于图形用户界面的桌面操作系统，因其界面友好，操作方便，已成为装机普及率最高的一种操作系统。</a:t>
                      </a:r>
                      <a:endParaRPr lang="zh-CN" sz="2000" kern="100" dirty="0">
                        <a:effectLst/>
                        <a:latin typeface="Calibri" panose="020F0502020204030204"/>
                        <a:ea typeface="宋体" panose="02010600030101010101" pitchFamily="2" charset="-122"/>
                        <a:cs typeface="Times New Roman" panose="02020603050405020304"/>
                      </a:endParaRPr>
                    </a:p>
                  </a:txBody>
                  <a:tcPr marL="68580" marR="68580" marT="0" marB="0" anchor="ctr">
                    <a:solidFill>
                      <a:schemeClr val="accent1"/>
                    </a:solidFill>
                  </a:tcPr>
                </a:tc>
              </a:tr>
            </a:tbl>
          </a:graphicData>
        </a:graphic>
      </p:graphicFrame>
      <p:sp>
        <p:nvSpPr>
          <p:cNvPr id="11" name="TextBox 10"/>
          <p:cNvSpPr txBox="1"/>
          <p:nvPr/>
        </p:nvSpPr>
        <p:spPr>
          <a:xfrm>
            <a:off x="251520" y="4591085"/>
            <a:ext cx="8856984" cy="1938020"/>
          </a:xfrm>
          <a:prstGeom prst="rect">
            <a:avLst/>
          </a:prstGeom>
          <a:noFill/>
        </p:spPr>
        <p:txBody>
          <a:bodyPr wrap="square" rtlCol="0">
            <a:spAutoFit/>
          </a:bodyPr>
          <a:lstStyle/>
          <a:p>
            <a:pPr>
              <a:lnSpc>
                <a:spcPct val="150000"/>
              </a:lnSpc>
            </a:pPr>
            <a:r>
              <a:rPr lang="zh-CN" altLang="zh-CN" sz="2000" b="1" dirty="0">
                <a:latin typeface="宋体" panose="02010600030101010101" pitchFamily="2" charset="-122"/>
                <a:ea typeface="宋体" panose="02010600030101010101" pitchFamily="2" charset="-122"/>
                <a:cs typeface="宋体" panose="02010600030101010101" pitchFamily="2" charset="-122"/>
              </a:rPr>
              <a:t>二．操作系统的功能</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en-US" altLang="zh-CN" sz="2000" dirty="0" smtClean="0">
                <a:latin typeface="宋体" panose="02010600030101010101" pitchFamily="2" charset="-122"/>
                <a:ea typeface="宋体" panose="02010600030101010101" pitchFamily="2" charset="-122"/>
                <a:cs typeface="宋体" panose="02010600030101010101" pitchFamily="2" charset="-122"/>
              </a:rPr>
              <a:t>   Windows </a:t>
            </a:r>
            <a:r>
              <a:rPr lang="en-US" altLang="zh-CN" sz="2000" dirty="0">
                <a:latin typeface="宋体" panose="02010600030101010101" pitchFamily="2" charset="-122"/>
                <a:ea typeface="宋体" panose="02010600030101010101" pitchFamily="2" charset="-122"/>
                <a:cs typeface="宋体" panose="02010600030101010101" pitchFamily="2" charset="-122"/>
              </a:rPr>
              <a:t>7</a:t>
            </a:r>
            <a:r>
              <a:rPr lang="zh-CN" altLang="zh-CN" sz="2000" dirty="0">
                <a:latin typeface="宋体" panose="02010600030101010101" pitchFamily="2" charset="-122"/>
                <a:ea typeface="宋体" panose="02010600030101010101" pitchFamily="2" charset="-122"/>
                <a:cs typeface="宋体" panose="02010600030101010101" pitchFamily="2" charset="-122"/>
              </a:rPr>
              <a:t>操作系统是一个庞大的管理控制程序，它管理计算机的所有软件和硬件。操作系统的功能包括设备资源管理（处理机管理、存储管理、设备管理）和信息资源管理（文件管理），各管理功能对应的管理任务</a:t>
            </a:r>
            <a:r>
              <a:rPr lang="zh-CN" altLang="zh-CN" sz="2000" dirty="0" smtClean="0">
                <a:latin typeface="宋体" panose="02010600030101010101" pitchFamily="2" charset="-122"/>
                <a:ea typeface="宋体" panose="02010600030101010101" pitchFamily="2" charset="-122"/>
                <a:cs typeface="宋体" panose="02010600030101010101" pitchFamily="2" charset="-122"/>
              </a:rPr>
              <a:t>如</a:t>
            </a:r>
            <a:r>
              <a:rPr lang="zh-CN" altLang="en-US" sz="2000" dirty="0" smtClean="0">
                <a:latin typeface="宋体" panose="02010600030101010101" pitchFamily="2" charset="-122"/>
                <a:ea typeface="宋体" panose="02010600030101010101" pitchFamily="2" charset="-122"/>
                <a:cs typeface="宋体" panose="02010600030101010101" pitchFamily="2" charset="-122"/>
              </a:rPr>
              <a:t>下表</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所</a:t>
            </a:r>
            <a:r>
              <a:rPr lang="zh-CN" altLang="zh-CN" sz="2000" dirty="0">
                <a:latin typeface="宋体" panose="02010600030101010101" pitchFamily="2" charset="-122"/>
                <a:ea typeface="宋体" panose="02010600030101010101" pitchFamily="2" charset="-122"/>
                <a:cs typeface="宋体" panose="02010600030101010101" pitchFamily="2" charset="-122"/>
              </a:rPr>
              <a:t>示。 </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309986"/>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115" name="文本框 114"/>
          <p:cNvSpPr txBox="1"/>
          <p:nvPr/>
        </p:nvSpPr>
        <p:spPr>
          <a:xfrm>
            <a:off x="114300" y="822960"/>
            <a:ext cx="8993505" cy="706755"/>
          </a:xfrm>
          <a:prstGeom prst="rect">
            <a:avLst/>
          </a:prstGeom>
          <a:noFill/>
          <a:ln w="9525">
            <a:noFill/>
          </a:ln>
        </p:spPr>
        <p:txBody>
          <a:bodyPr wrap="square">
            <a:spAutoFit/>
          </a:bodyPr>
          <a:p>
            <a:pPr indent="-457200" fontAlgn="auto"/>
            <a:r>
              <a:rPr lang="zh-CN" sz="2000" b="1">
                <a:solidFill>
                  <a:srgbClr val="000000"/>
                </a:solidFill>
                <a:ea typeface="宋体" panose="02010600030101010101" pitchFamily="2" charset="-122"/>
              </a:rPr>
              <a:t>十一、安装、卸载应用程序</a:t>
            </a:r>
            <a:r>
              <a:rPr lang="zh-CN" sz="2000" b="1">
                <a:solidFill>
                  <a:srgbClr val="000000"/>
                </a:solidFill>
                <a:ea typeface="宋体" panose="02010600030101010101" pitchFamily="2" charset="-122"/>
                <a:cs typeface="Times New Roman" panose="02020603050405020304" charset="0"/>
              </a:rPr>
              <a:t> </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 1.软件安装方法</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16" name="文本框 115"/>
          <p:cNvSpPr txBox="1"/>
          <p:nvPr/>
        </p:nvSpPr>
        <p:spPr>
          <a:xfrm>
            <a:off x="240030" y="1435735"/>
            <a:ext cx="8742680" cy="1322070"/>
          </a:xfrm>
          <a:prstGeom prst="rect">
            <a:avLst/>
          </a:prstGeom>
          <a:noFill/>
          <a:ln w="9525">
            <a:noFill/>
          </a:ln>
        </p:spPr>
        <p:txBody>
          <a:bodyPr wrap="square">
            <a:spAutoFit/>
          </a:bodyPr>
          <a:p>
            <a:pPr indent="492760"/>
            <a:r>
              <a:rPr lang="zh-CN" sz="2000" b="0">
                <a:solidFill>
                  <a:srgbClr val="000000"/>
                </a:solidFill>
                <a:ea typeface="宋体" panose="02010600030101010101" pitchFamily="2" charset="-122"/>
              </a:rPr>
              <a:t>打开安装文件所在的文件夹，找到安装文件的图标，安装文件一般是扩展名为</a:t>
            </a:r>
            <a:r>
              <a:rPr lang="zh-CN" sz="2000" b="0">
                <a:solidFill>
                  <a:srgbClr val="000000"/>
                </a:solidFill>
                <a:ea typeface="宋体" panose="02010600030101010101" pitchFamily="2" charset="-122"/>
                <a:cs typeface="Times New Roman" panose="02020603050405020304" charset="0"/>
              </a:rPr>
              <a:t>“</a:t>
            </a:r>
            <a:r>
              <a:rPr lang="zh-CN" sz="2000" b="0">
                <a:solidFill>
                  <a:srgbClr val="000000"/>
                </a:solidFill>
                <a:latin typeface="宋体" panose="02010600030101010101" pitchFamily="2" charset="-122"/>
                <a:ea typeface="宋体" panose="02010600030101010101" pitchFamily="2" charset="-122"/>
                <a:cs typeface="Times New Roman" panose="02020603050405020304" charset="0"/>
              </a:rPr>
              <a:t>exe</a:t>
            </a:r>
            <a:r>
              <a:rPr lang="zh-CN" sz="2000" b="0">
                <a:solidFill>
                  <a:srgbClr val="000000"/>
                </a:solidFill>
                <a:ea typeface="宋体" panose="02010600030101010101" pitchFamily="2" charset="-122"/>
                <a:cs typeface="Times New Roman" panose="02020603050405020304" charset="0"/>
              </a:rPr>
              <a:t>”的可执行文件，其图标是            </a:t>
            </a:r>
            <a:r>
              <a:rPr lang="zh-CN" sz="2000">
                <a:solidFill>
                  <a:srgbClr val="000000"/>
                </a:solidFill>
                <a:ea typeface="宋体" panose="02010600030101010101" pitchFamily="2" charset="-122"/>
                <a:sym typeface="+mn-ea"/>
              </a:rPr>
              <a:t>或　　，双击图标就开始安装，在安装过程中一般需要选择安装目标位置，要确认安装协议，有的还要输入产品密钥或系列号，根据系统提示一步步操作即可。</a:t>
            </a:r>
            <a:endParaRPr lang="zh-CN" altLang="en-US" sz="2000"/>
          </a:p>
        </p:txBody>
      </p:sp>
      <p:pic>
        <p:nvPicPr>
          <p:cNvPr id="6" name="图片 5"/>
          <p:cNvPicPr/>
          <p:nvPr/>
        </p:nvPicPr>
        <p:blipFill>
          <a:blip r:embed="rId2"/>
          <a:stretch>
            <a:fillRect/>
          </a:stretch>
        </p:blipFill>
        <p:spPr>
          <a:xfrm>
            <a:off x="4775200" y="1743710"/>
            <a:ext cx="557530" cy="378460"/>
          </a:xfrm>
          <a:prstGeom prst="rect">
            <a:avLst/>
          </a:prstGeom>
          <a:noFill/>
          <a:ln w="9525">
            <a:noFill/>
          </a:ln>
        </p:spPr>
      </p:pic>
      <p:sp>
        <p:nvSpPr>
          <p:cNvPr id="117" name="文本框 116"/>
          <p:cNvSpPr txBox="1"/>
          <p:nvPr/>
        </p:nvSpPr>
        <p:spPr>
          <a:xfrm>
            <a:off x="114300" y="2837815"/>
            <a:ext cx="8993505" cy="1938020"/>
          </a:xfrm>
          <a:prstGeom prst="rect">
            <a:avLst/>
          </a:prstGeom>
          <a:noFill/>
          <a:ln w="9525">
            <a:noFill/>
          </a:ln>
        </p:spPr>
        <p:txBody>
          <a:bodyPr wrap="square">
            <a:spAutoFit/>
          </a:bodyPr>
          <a:p>
            <a:pPr indent="-493395" algn="l" fontAlgn="auto"/>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2.软件卸载</a:t>
            </a:r>
            <a:r>
              <a:rPr lang="zh-CN" sz="2000" b="0">
                <a:solidFill>
                  <a:srgbClr val="000000"/>
                </a:solidFill>
                <a:ea typeface="宋体" panose="02010600030101010101" pitchFamily="2" charset="-122"/>
              </a:rPr>
              <a:t>       对于长期不用或没必要的软件要卸载掉，以免占用硬盘空间。卸载软件的方法非常多，以下介绍三种常用方法：（</a:t>
            </a:r>
            <a:r>
              <a:rPr lang="zh-CN" sz="2000" b="0">
                <a:solidFill>
                  <a:srgbClr val="000000"/>
                </a:solidFill>
                <a:ea typeface="宋体" panose="02010600030101010101" pitchFamily="2" charset="-122"/>
                <a:cs typeface="Times New Roman" panose="02020603050405020304" charset="0"/>
              </a:rPr>
              <a:t>1）通过控制面板卸载。打开控制面板窗口，单击               </a:t>
            </a:r>
            <a:r>
              <a:rPr lang="zh-CN" sz="2000">
                <a:solidFill>
                  <a:srgbClr val="000000"/>
                </a:solidFill>
                <a:ea typeface="宋体" panose="02010600030101010101" pitchFamily="2" charset="-122"/>
                <a:sym typeface="+mn-ea"/>
              </a:rPr>
              <a:t>选项，找到需要卸载的软件，右击在弹出的快捷菜单上选择</a:t>
            </a:r>
            <a:r>
              <a:rPr lang="zh-CN" sz="2000">
                <a:solidFill>
                  <a:srgbClr val="000000"/>
                </a:solidFill>
                <a:ea typeface="宋体" panose="02010600030101010101" pitchFamily="2" charset="-122"/>
                <a:cs typeface="Times New Roman" panose="02020603050405020304" charset="0"/>
                <a:sym typeface="+mn-ea"/>
              </a:rPr>
              <a:t>“卸载/更改”命令，就会弹出该软件的卸载界面，根据提示进行操作即可。</a:t>
            </a:r>
            <a:endParaRPr lang="zh-CN" altLang="en-US" sz="2000"/>
          </a:p>
        </p:txBody>
      </p:sp>
      <p:pic>
        <p:nvPicPr>
          <p:cNvPr id="7" name="图片 6"/>
          <p:cNvPicPr/>
          <p:nvPr/>
        </p:nvPicPr>
        <p:blipFill>
          <a:blip r:embed="rId3"/>
          <a:stretch>
            <a:fillRect/>
          </a:stretch>
        </p:blipFill>
        <p:spPr>
          <a:xfrm>
            <a:off x="5988685" y="3850005"/>
            <a:ext cx="819150" cy="161925"/>
          </a:xfrm>
          <a:prstGeom prst="rect">
            <a:avLst/>
          </a:prstGeom>
          <a:noFill/>
          <a:ln w="9525">
            <a:noFill/>
          </a:ln>
        </p:spPr>
      </p:pic>
      <p:pic>
        <p:nvPicPr>
          <p:cNvPr id="8" name="图片 7"/>
          <p:cNvPicPr/>
          <p:nvPr/>
        </p:nvPicPr>
        <p:blipFill>
          <a:blip r:embed="rId4"/>
          <a:stretch>
            <a:fillRect/>
          </a:stretch>
        </p:blipFill>
        <p:spPr>
          <a:xfrm>
            <a:off x="571500" y="5490845"/>
            <a:ext cx="619125" cy="342900"/>
          </a:xfrm>
          <a:prstGeom prst="rect">
            <a:avLst/>
          </a:prstGeom>
          <a:noFill/>
          <a:ln w="9525">
            <a:noFill/>
          </a:ln>
        </p:spPr>
      </p:pic>
      <p:sp>
        <p:nvSpPr>
          <p:cNvPr id="119" name="文本框 118"/>
          <p:cNvSpPr txBox="1"/>
          <p:nvPr/>
        </p:nvSpPr>
        <p:spPr>
          <a:xfrm>
            <a:off x="151130" y="4700270"/>
            <a:ext cx="8920480" cy="1483995"/>
          </a:xfrm>
          <a:prstGeom prst="rect">
            <a:avLst/>
          </a:prstGeom>
          <a:noFill/>
          <a:ln w="9525">
            <a:noFill/>
          </a:ln>
        </p:spPr>
        <p:txBody>
          <a:bodyPr wrap="square">
            <a:spAutoFit/>
          </a:bodyPr>
          <a:p>
            <a:pPr indent="492760"/>
            <a:endParaRPr lang="zh-CN" sz="1050" b="0">
              <a:solidFill>
                <a:srgbClr val="000000"/>
              </a:solidFill>
              <a:ea typeface="宋体" panose="02010600030101010101" pitchFamily="2" charset="-122"/>
            </a:endParaRPr>
          </a:p>
          <a:p>
            <a:pPr indent="-493395" fontAlgn="auto"/>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（2）通过软件自带的卸载程序进行卸载。很多软件，如Office、QQ、360杀毒都自带了卸载程序，卸载程序的文件名一般是“uninstall.exe”，图标是     。打开安装文件所在的文件夹，找到卸载程序，双击它，就会弹出该软件的卸载界面，根据提示进行操作即可</a:t>
            </a:r>
            <a:r>
              <a:rPr lang="zh-CN" sz="2000" b="0">
                <a:solidFill>
                  <a:srgbClr val="000000"/>
                </a:solidFill>
                <a:ea typeface="宋体" panose="02010600030101010101" pitchFamily="2" charset="-122"/>
                <a:cs typeface="Times New Roman" panose="02020603050405020304" charset="0"/>
              </a:rPr>
              <a:t> </a:t>
            </a:r>
            <a:endParaRPr lang="zh-CN" altLang="en-US" sz="2000"/>
          </a:p>
        </p:txBody>
      </p:sp>
      <p:pic>
        <p:nvPicPr>
          <p:cNvPr id="10" name="图片 9"/>
          <p:cNvPicPr/>
          <p:nvPr/>
        </p:nvPicPr>
        <p:blipFill>
          <a:blip r:embed="rId5"/>
          <a:stretch>
            <a:fillRect/>
          </a:stretch>
        </p:blipFill>
        <p:spPr>
          <a:xfrm>
            <a:off x="5772785" y="1741170"/>
            <a:ext cx="381000" cy="381000"/>
          </a:xfrm>
          <a:prstGeom prst="rect">
            <a:avLst/>
          </a:prstGeom>
          <a:noFill/>
          <a:ln w="9525">
            <a:noFill/>
          </a:ln>
        </p:spPr>
      </p:pic>
      <p:sp>
        <p:nvSpPr>
          <p:cNvPr id="2" name="矩形 1"/>
          <p:cNvSpPr/>
          <p:nvPr/>
        </p:nvSpPr>
        <p:spPr>
          <a:xfrm>
            <a:off x="1918228" y="36383"/>
            <a:ext cx="4660265"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十．使用Windows 7自带程序</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309986"/>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文本框 1"/>
          <p:cNvSpPr txBox="1"/>
          <p:nvPr/>
        </p:nvSpPr>
        <p:spPr>
          <a:xfrm>
            <a:off x="200025" y="760730"/>
            <a:ext cx="8836660" cy="2676525"/>
          </a:xfrm>
          <a:prstGeom prst="rect">
            <a:avLst/>
          </a:prstGeom>
          <a:noFill/>
          <a:ln w="9525">
            <a:noFill/>
          </a:ln>
        </p:spPr>
        <p:txBody>
          <a:bodyPr wrap="square">
            <a:spAutoFit/>
          </a:bodyPr>
          <a:p>
            <a:pPr indent="-493395" fontAlgn="auto">
              <a:lnSpc>
                <a:spcPct val="14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3）使用360助手、腾讯电脑管家等软件管理工具进行卸载。腾讯电脑管家的软件管理功能是针对电脑中的软件进行装机应用、下载管理、卸载、升级等一些常用的操作。启动“腾讯电脑管家”软件，在主界面上单击“软件卸载”按钮，进入到腾讯电脑管家的软件卸载页面，我们就会发现我们电脑中所有软件都在卸载库中，找到我们需要卸载的软件，单击右边的“卸载”按钮，就会弹出该软件的卸载界面，根据提示进行操作即可。</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6" name="矩形 5"/>
          <p:cNvSpPr/>
          <p:nvPr/>
        </p:nvSpPr>
        <p:spPr>
          <a:xfrm>
            <a:off x="1918228" y="36383"/>
            <a:ext cx="4660265"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十．使用Windows 7自带程序</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277682"/>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9" name="矩形 8"/>
          <p:cNvSpPr/>
          <p:nvPr/>
        </p:nvSpPr>
        <p:spPr>
          <a:xfrm>
            <a:off x="3591560" y="67945"/>
            <a:ext cx="1960880" cy="521970"/>
          </a:xfrm>
          <a:prstGeom prst="rect">
            <a:avLst/>
          </a:prstGeom>
        </p:spPr>
        <p:txBody>
          <a:bodyPr wrap="square">
            <a:spAutoFit/>
          </a:bodyPr>
          <a:lstStyle/>
          <a:p>
            <a:r>
              <a:rPr lang="zh-CN" altLang="zh-CN" sz="2800" b="1" dirty="0">
                <a:solidFill>
                  <a:srgbClr val="FFFF00"/>
                </a:solidFill>
                <a:latin typeface="黑体" panose="02010609060101010101" pitchFamily="49" charset="-122"/>
                <a:ea typeface="黑体" panose="02010609060101010101" pitchFamily="49" charset="-122"/>
                <a:sym typeface="+mn-ea"/>
              </a:rPr>
              <a:t> </a:t>
            </a:r>
            <a:r>
              <a:rPr lang="zh-CN" sz="2800" b="1" dirty="0">
                <a:solidFill>
                  <a:srgbClr val="FFFF00"/>
                </a:solidFill>
                <a:latin typeface="黑体" panose="02010609060101010101" pitchFamily="49" charset="-122"/>
                <a:ea typeface="黑体" panose="02010609060101010101" pitchFamily="49" charset="-122"/>
                <a:sym typeface="+mn-ea"/>
              </a:rPr>
              <a:t>课后练习</a:t>
            </a:r>
            <a:endParaRPr lang="zh-CN" sz="2000" dirty="0">
              <a:solidFill>
                <a:srgbClr val="FFFF00"/>
              </a:solidFill>
              <a:latin typeface="黑体" panose="02010609060101010101" pitchFamily="49" charset="-122"/>
              <a:ea typeface="黑体" panose="02010609060101010101" pitchFamily="49" charset="-122"/>
            </a:endParaRPr>
          </a:p>
        </p:txBody>
      </p:sp>
      <p:sp>
        <p:nvSpPr>
          <p:cNvPr id="119" name="文本框 118"/>
          <p:cNvSpPr txBox="1"/>
          <p:nvPr/>
        </p:nvSpPr>
        <p:spPr>
          <a:xfrm>
            <a:off x="107315" y="793115"/>
            <a:ext cx="8929370" cy="5631180"/>
          </a:xfrm>
          <a:prstGeom prst="rect">
            <a:avLst/>
          </a:prstGeom>
          <a:noFill/>
          <a:ln w="9525">
            <a:noFill/>
          </a:ln>
        </p:spPr>
        <p:txBody>
          <a:bodyPr wrap="square">
            <a:spAutoFit/>
          </a:bodyPr>
          <a:p>
            <a:pPr indent="0"/>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1．以下不属于操作系统软件的是（    ）。  A．Andriod	  B．WPS Office    C．Unix/Linux 	D．Windows 102．不属于Windows 7操作系统特点的是（    ）。</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A．采用图形窗口界面	            B．多任务并行操作    C．采用字符操作界面 	     D．具有强大的系统管理功能3．有关Windows 7操作系统功能的说法中，不正确的是（    ）。  A．Windows 7 是重要的系统软件    B．Windows 7 只能管理计算机文件  C．Windows 7管理计算机软件和硬件资源          D．Windows 7是用户与计算机之间通信的接口4．在Windows 7中打开一个程序是指（    ）。  A．将程序从内存保存到外存   B．将程序从外存调入CPU并运行  C．将程序从内存调入CPU并运行  D．将程序从外存调入内存并运行5．在Windows 7系统中，截取整个桌面的按键是（    ）。  A．ScrollLock		       B．Ctrl+C  C．Capslock        	              D．PrintScreen</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277682"/>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9" name="矩形 8"/>
          <p:cNvSpPr/>
          <p:nvPr/>
        </p:nvSpPr>
        <p:spPr>
          <a:xfrm>
            <a:off x="3705860" y="67945"/>
            <a:ext cx="1732280" cy="521970"/>
          </a:xfrm>
          <a:prstGeom prst="rect">
            <a:avLst/>
          </a:prstGeom>
        </p:spPr>
        <p:txBody>
          <a:bodyPr wrap="square">
            <a:spAutoFit/>
          </a:bodyPr>
          <a:lstStyle/>
          <a:p>
            <a:r>
              <a:rPr lang="zh-CN" sz="2800" b="1" dirty="0">
                <a:solidFill>
                  <a:srgbClr val="FFFF00"/>
                </a:solidFill>
                <a:latin typeface="黑体" panose="02010609060101010101" pitchFamily="49" charset="-122"/>
                <a:ea typeface="黑体" panose="02010609060101010101" pitchFamily="49" charset="-122"/>
                <a:sym typeface="+mn-ea"/>
              </a:rPr>
              <a:t>课后练习</a:t>
            </a:r>
            <a:endParaRPr lang="zh-CN" altLang="zh-CN" sz="2000" dirty="0">
              <a:solidFill>
                <a:srgbClr val="FFFF00"/>
              </a:solidFill>
              <a:latin typeface="黑体" panose="02010609060101010101" pitchFamily="49" charset="-122"/>
              <a:ea typeface="黑体" panose="02010609060101010101" pitchFamily="49" charset="-122"/>
            </a:endParaRPr>
          </a:p>
        </p:txBody>
      </p:sp>
      <p:sp>
        <p:nvSpPr>
          <p:cNvPr id="119" name="文本框 118"/>
          <p:cNvSpPr txBox="1"/>
          <p:nvPr/>
        </p:nvSpPr>
        <p:spPr>
          <a:xfrm>
            <a:off x="107315" y="793115"/>
            <a:ext cx="8929370" cy="5015865"/>
          </a:xfrm>
          <a:prstGeom prst="rect">
            <a:avLst/>
          </a:prstGeom>
          <a:noFill/>
          <a:ln w="9525">
            <a:noFill/>
          </a:ln>
        </p:spPr>
        <p:txBody>
          <a:bodyPr wrap="square">
            <a:spAutoFit/>
          </a:bodyPr>
          <a:p>
            <a:pPr indent="0"/>
            <a:r>
              <a:rPr lang="zh-CN" sz="2000">
                <a:solidFill>
                  <a:srgbClr val="000000"/>
                </a:solidFill>
                <a:latin typeface="+mn-ea"/>
                <a:cs typeface="+mn-ea"/>
              </a:rPr>
              <a:t>6．“画图”程序的主要功能不包括（    ）。</a:t>
            </a:r>
            <a:endParaRPr lang="zh-CN" sz="2000">
              <a:solidFill>
                <a:srgbClr val="000000"/>
              </a:solidFill>
              <a:latin typeface="+mn-ea"/>
              <a:cs typeface="+mn-ea"/>
            </a:endParaRPr>
          </a:p>
          <a:p>
            <a:pPr indent="0"/>
            <a:r>
              <a:rPr lang="zh-CN" sz="2000">
                <a:solidFill>
                  <a:srgbClr val="000000"/>
                </a:solidFill>
                <a:latin typeface="+mn-ea"/>
                <a:cs typeface="+mn-ea"/>
              </a:rPr>
              <a:t>   A．添加图片特效      	B．添加文字</a:t>
            </a:r>
            <a:endParaRPr lang="zh-CN" sz="2000">
              <a:solidFill>
                <a:srgbClr val="000000"/>
              </a:solidFill>
              <a:latin typeface="+mn-ea"/>
              <a:cs typeface="+mn-ea"/>
            </a:endParaRPr>
          </a:p>
          <a:p>
            <a:pPr indent="0"/>
            <a:r>
              <a:rPr lang="zh-CN" sz="2000">
                <a:solidFill>
                  <a:srgbClr val="000000"/>
                </a:solidFill>
                <a:latin typeface="+mn-ea"/>
                <a:cs typeface="+mn-ea"/>
              </a:rPr>
              <a:t>   C．裁剪图片       	       D．导入数码照片 </a:t>
            </a:r>
            <a:endParaRPr lang="zh-CN" sz="2000">
              <a:solidFill>
                <a:srgbClr val="000000"/>
              </a:solidFill>
              <a:latin typeface="+mn-ea"/>
              <a:cs typeface="+mn-ea"/>
            </a:endParaRPr>
          </a:p>
          <a:p>
            <a:pPr indent="0"/>
            <a:r>
              <a:rPr lang="zh-CN" sz="2000">
                <a:solidFill>
                  <a:srgbClr val="000000"/>
                </a:solidFill>
                <a:latin typeface="+mn-ea"/>
                <a:cs typeface="+mn-ea"/>
              </a:rPr>
              <a:t>7．若要在计算机中输入“我是好学生”，下列可以实现的设备是（    ）。</a:t>
            </a:r>
            <a:endParaRPr lang="zh-CN" sz="2000">
              <a:solidFill>
                <a:srgbClr val="000000"/>
              </a:solidFill>
              <a:latin typeface="+mn-ea"/>
              <a:cs typeface="+mn-ea"/>
            </a:endParaRPr>
          </a:p>
          <a:p>
            <a:pPr indent="0"/>
            <a:r>
              <a:rPr lang="zh-CN" sz="2000">
                <a:solidFill>
                  <a:srgbClr val="000000"/>
                </a:solidFill>
                <a:latin typeface="+mn-ea"/>
                <a:cs typeface="+mn-ea"/>
              </a:rPr>
              <a:t>   A．绘图仪	     B．投影仪	      C．音箱	       D．手写板</a:t>
            </a:r>
            <a:endParaRPr lang="zh-CN" sz="2000">
              <a:solidFill>
                <a:srgbClr val="000000"/>
              </a:solidFill>
              <a:latin typeface="+mn-ea"/>
              <a:cs typeface="+mn-ea"/>
            </a:endParaRPr>
          </a:p>
          <a:p>
            <a:pPr indent="0"/>
            <a:r>
              <a:rPr lang="zh-CN" sz="2000">
                <a:solidFill>
                  <a:srgbClr val="000000"/>
                </a:solidFill>
                <a:latin typeface="+mn-ea"/>
                <a:cs typeface="+mn-ea"/>
              </a:rPr>
              <a:t>8．以下文件格式不能用OCR软件打开的一项是（    ）。</a:t>
            </a:r>
            <a:endParaRPr lang="zh-CN" sz="2000">
              <a:solidFill>
                <a:srgbClr val="000000"/>
              </a:solidFill>
              <a:latin typeface="+mn-ea"/>
              <a:cs typeface="+mn-ea"/>
            </a:endParaRPr>
          </a:p>
          <a:p>
            <a:pPr indent="0"/>
            <a:r>
              <a:rPr lang="zh-CN" sz="2000">
                <a:solidFill>
                  <a:srgbClr val="000000"/>
                </a:solidFill>
                <a:latin typeface="+mn-ea"/>
                <a:cs typeface="+mn-ea"/>
              </a:rPr>
              <a:t>   A．jpg	     B．png	      C．avi         D．gif</a:t>
            </a:r>
            <a:endParaRPr lang="zh-CN" sz="2000">
              <a:solidFill>
                <a:srgbClr val="000000"/>
              </a:solidFill>
              <a:latin typeface="+mn-ea"/>
              <a:cs typeface="+mn-ea"/>
            </a:endParaRPr>
          </a:p>
          <a:p>
            <a:pPr indent="0"/>
            <a:r>
              <a:rPr lang="zh-CN" sz="2000">
                <a:solidFill>
                  <a:srgbClr val="000000"/>
                </a:solidFill>
                <a:latin typeface="+mn-ea"/>
                <a:cs typeface="+mn-ea"/>
              </a:rPr>
              <a:t>9．Windows 7自带的截图工具可以实现（    ）。</a:t>
            </a:r>
            <a:endParaRPr lang="zh-CN" sz="2000">
              <a:solidFill>
                <a:srgbClr val="000000"/>
              </a:solidFill>
              <a:latin typeface="+mn-ea"/>
              <a:cs typeface="+mn-ea"/>
            </a:endParaRPr>
          </a:p>
          <a:p>
            <a:pPr indent="0"/>
            <a:r>
              <a:rPr lang="zh-CN" sz="2000">
                <a:solidFill>
                  <a:srgbClr val="000000"/>
                </a:solidFill>
                <a:latin typeface="+mn-ea"/>
                <a:cs typeface="+mn-ea"/>
              </a:rPr>
              <a:t>   A．把屏幕上显示的图片放大	      B．把屏幕上显示的图片缩小</a:t>
            </a:r>
            <a:endParaRPr lang="zh-CN" sz="2000">
              <a:solidFill>
                <a:srgbClr val="000000"/>
              </a:solidFill>
              <a:latin typeface="+mn-ea"/>
              <a:cs typeface="+mn-ea"/>
            </a:endParaRPr>
          </a:p>
          <a:p>
            <a:pPr indent="0"/>
            <a:r>
              <a:rPr lang="zh-CN" sz="2000">
                <a:solidFill>
                  <a:srgbClr val="000000"/>
                </a:solidFill>
                <a:latin typeface="+mn-ea"/>
                <a:cs typeface="+mn-ea"/>
              </a:rPr>
              <a:t>   C．获取屏幕上的连续动态图像     D．获取屏幕上的静态图像</a:t>
            </a:r>
            <a:endParaRPr lang="zh-CN" sz="2000">
              <a:solidFill>
                <a:srgbClr val="000000"/>
              </a:solidFill>
              <a:latin typeface="+mn-ea"/>
              <a:cs typeface="+mn-ea"/>
            </a:endParaRPr>
          </a:p>
          <a:p>
            <a:pPr indent="0"/>
            <a:r>
              <a:rPr lang="zh-CN" sz="2000">
                <a:solidFill>
                  <a:srgbClr val="000000"/>
                </a:solidFill>
                <a:latin typeface="+mn-ea"/>
                <a:cs typeface="+mn-ea"/>
              </a:rPr>
              <a:t>10．下列文件中，不能利用“附件”下“画图”程序打开的是（    ）。</a:t>
            </a:r>
            <a:endParaRPr lang="zh-CN" sz="2000">
              <a:solidFill>
                <a:srgbClr val="000000"/>
              </a:solidFill>
              <a:latin typeface="+mn-ea"/>
              <a:cs typeface="+mn-ea"/>
            </a:endParaRPr>
          </a:p>
          <a:p>
            <a:pPr indent="0"/>
            <a:r>
              <a:rPr lang="zh-CN" sz="2000">
                <a:solidFill>
                  <a:srgbClr val="000000"/>
                </a:solidFill>
                <a:latin typeface="+mn-ea"/>
                <a:cs typeface="+mn-ea"/>
              </a:rPr>
              <a:t>   A．xysp.jpg	     B．xysp.mpg     C．xysp.bmp    D．xysp.png</a:t>
            </a:r>
            <a:endParaRPr lang="zh-CN" sz="2000">
              <a:solidFill>
                <a:srgbClr val="000000"/>
              </a:solidFill>
              <a:latin typeface="+mn-ea"/>
              <a:cs typeface="+mn-ea"/>
            </a:endParaRPr>
          </a:p>
          <a:p>
            <a:pPr indent="0"/>
            <a:r>
              <a:rPr lang="zh-CN" sz="2000">
                <a:solidFill>
                  <a:srgbClr val="000000"/>
                </a:solidFill>
                <a:latin typeface="+mn-ea"/>
                <a:cs typeface="+mn-ea"/>
              </a:rPr>
              <a:t>11．Windows 7系统自带的获取图像素材的是（    ）。</a:t>
            </a:r>
            <a:endParaRPr lang="zh-CN" sz="2000">
              <a:solidFill>
                <a:srgbClr val="000000"/>
              </a:solidFill>
              <a:latin typeface="+mn-ea"/>
              <a:cs typeface="+mn-ea"/>
            </a:endParaRPr>
          </a:p>
          <a:p>
            <a:pPr indent="0"/>
            <a:r>
              <a:rPr lang="zh-CN" sz="2000">
                <a:solidFill>
                  <a:srgbClr val="000000"/>
                </a:solidFill>
                <a:latin typeface="+mn-ea"/>
                <a:cs typeface="+mn-ea"/>
              </a:rPr>
              <a:t>   A．记事本	     B．录音机	       C．截图工具	D．写字板</a:t>
            </a:r>
            <a:endParaRPr lang="zh-CN" sz="2000">
              <a:solidFill>
                <a:srgbClr val="000000"/>
              </a:solidFill>
              <a:latin typeface="+mn-ea"/>
              <a:cs typeface="+mn-ea"/>
            </a:endParaRPr>
          </a:p>
          <a:p>
            <a:pPr indent="0"/>
            <a:r>
              <a:rPr lang="zh-CN" sz="2000">
                <a:solidFill>
                  <a:srgbClr val="000000"/>
                </a:solidFill>
                <a:latin typeface="+mn-ea"/>
                <a:cs typeface="+mn-ea"/>
              </a:rPr>
              <a:t>12．用Windows 7附件下“画图”程序制作的文件，其默认的格式是（    ）。</a:t>
            </a:r>
            <a:endParaRPr lang="zh-CN" sz="2000">
              <a:solidFill>
                <a:srgbClr val="000000"/>
              </a:solidFill>
              <a:latin typeface="+mn-ea"/>
              <a:cs typeface="+mn-ea"/>
            </a:endParaRPr>
          </a:p>
          <a:p>
            <a:pPr indent="0"/>
            <a:r>
              <a:rPr lang="zh-CN" sz="2000">
                <a:solidFill>
                  <a:srgbClr val="000000"/>
                </a:solidFill>
                <a:latin typeface="+mn-ea"/>
                <a:cs typeface="+mn-ea"/>
              </a:rPr>
              <a:t>   A．png	     B．pdf 	       C．wmf    	D．jpg</a:t>
            </a:r>
            <a:endParaRPr lang="zh-CN" sz="2000">
              <a:solidFill>
                <a:srgbClr val="000000"/>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277682"/>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9" name="矩形 8"/>
          <p:cNvSpPr/>
          <p:nvPr/>
        </p:nvSpPr>
        <p:spPr>
          <a:xfrm>
            <a:off x="3736340" y="67945"/>
            <a:ext cx="1671320" cy="521970"/>
          </a:xfrm>
          <a:prstGeom prst="rect">
            <a:avLst/>
          </a:prstGeom>
        </p:spPr>
        <p:txBody>
          <a:bodyPr wrap="square">
            <a:spAutoFit/>
          </a:bodyPr>
          <a:lstStyle/>
          <a:p>
            <a:r>
              <a:rPr lang="zh-CN" sz="2800" b="1" dirty="0">
                <a:solidFill>
                  <a:srgbClr val="FFFF00"/>
                </a:solidFill>
                <a:latin typeface="黑体" panose="02010609060101010101" pitchFamily="49" charset="-122"/>
                <a:ea typeface="黑体" panose="02010609060101010101" pitchFamily="49" charset="-122"/>
                <a:sym typeface="+mn-ea"/>
              </a:rPr>
              <a:t>课后练习</a:t>
            </a:r>
            <a:endParaRPr lang="zh-CN" altLang="zh-CN" sz="2000" dirty="0">
              <a:solidFill>
                <a:srgbClr val="FFFF00"/>
              </a:solidFill>
              <a:latin typeface="黑体" panose="02010609060101010101" pitchFamily="49" charset="-122"/>
              <a:ea typeface="黑体" panose="02010609060101010101" pitchFamily="49" charset="-122"/>
            </a:endParaRPr>
          </a:p>
        </p:txBody>
      </p:sp>
      <p:sp>
        <p:nvSpPr>
          <p:cNvPr id="119" name="文本框 118"/>
          <p:cNvSpPr txBox="1"/>
          <p:nvPr/>
        </p:nvSpPr>
        <p:spPr>
          <a:xfrm>
            <a:off x="107315" y="793115"/>
            <a:ext cx="8929370" cy="2553335"/>
          </a:xfrm>
          <a:prstGeom prst="rect">
            <a:avLst/>
          </a:prstGeom>
          <a:noFill/>
          <a:ln w="9525">
            <a:noFill/>
          </a:ln>
        </p:spPr>
        <p:txBody>
          <a:bodyPr wrap="square">
            <a:spAutoFit/>
          </a:bodyPr>
          <a:p>
            <a:pPr indent="0"/>
            <a:r>
              <a:rPr lang="zh-CN" sz="2000">
                <a:solidFill>
                  <a:srgbClr val="000000"/>
                </a:solidFill>
                <a:latin typeface="+mn-ea"/>
                <a:cs typeface="+mn-ea"/>
              </a:rPr>
              <a:t>13．手机上输入汉字的方法有（    ）。</a:t>
            </a:r>
            <a:endParaRPr lang="zh-CN" sz="2000">
              <a:solidFill>
                <a:srgbClr val="000000"/>
              </a:solidFill>
              <a:latin typeface="+mn-ea"/>
              <a:cs typeface="+mn-ea"/>
            </a:endParaRPr>
          </a:p>
          <a:p>
            <a:pPr indent="0"/>
            <a:r>
              <a:rPr lang="zh-CN" sz="2000">
                <a:solidFill>
                  <a:srgbClr val="000000"/>
                </a:solidFill>
                <a:latin typeface="+mn-ea"/>
                <a:cs typeface="+mn-ea"/>
              </a:rPr>
              <a:t>	①手写输入  ②语音输入  ③拼音输入  ④五笔输入 </a:t>
            </a:r>
            <a:endParaRPr lang="zh-CN" sz="2000">
              <a:solidFill>
                <a:srgbClr val="000000"/>
              </a:solidFill>
              <a:latin typeface="+mn-ea"/>
              <a:cs typeface="+mn-ea"/>
            </a:endParaRPr>
          </a:p>
          <a:p>
            <a:pPr indent="0"/>
            <a:r>
              <a:rPr lang="zh-CN" sz="2000">
                <a:solidFill>
                  <a:srgbClr val="000000"/>
                </a:solidFill>
                <a:latin typeface="+mn-ea"/>
                <a:cs typeface="+mn-ea"/>
              </a:rPr>
              <a:t>    A．①②③	       B．①③④	 C．②③④     D．①②③④</a:t>
            </a:r>
            <a:endParaRPr lang="zh-CN" sz="2000">
              <a:solidFill>
                <a:srgbClr val="000000"/>
              </a:solidFill>
              <a:latin typeface="+mn-ea"/>
              <a:cs typeface="+mn-ea"/>
            </a:endParaRPr>
          </a:p>
          <a:p>
            <a:pPr indent="0"/>
            <a:r>
              <a:rPr lang="zh-CN" sz="2000">
                <a:solidFill>
                  <a:srgbClr val="000000"/>
                </a:solidFill>
                <a:latin typeface="+mn-ea"/>
                <a:cs typeface="+mn-ea"/>
              </a:rPr>
              <a:t>14．记事本默认的文件格式是（    ）。</a:t>
            </a:r>
            <a:endParaRPr lang="zh-CN" sz="2000">
              <a:solidFill>
                <a:srgbClr val="000000"/>
              </a:solidFill>
              <a:latin typeface="+mn-ea"/>
              <a:cs typeface="+mn-ea"/>
            </a:endParaRPr>
          </a:p>
          <a:p>
            <a:pPr indent="0"/>
            <a:r>
              <a:rPr lang="zh-CN" sz="2000">
                <a:solidFill>
                  <a:srgbClr val="000000"/>
                </a:solidFill>
                <a:latin typeface="+mn-ea"/>
                <a:cs typeface="+mn-ea"/>
              </a:rPr>
              <a:t>    A．rtf 	       B．txt	        C．docx 	 D．pptx</a:t>
            </a:r>
            <a:endParaRPr lang="zh-CN" sz="2000">
              <a:solidFill>
                <a:srgbClr val="000000"/>
              </a:solidFill>
              <a:latin typeface="+mn-ea"/>
              <a:cs typeface="+mn-ea"/>
            </a:endParaRPr>
          </a:p>
          <a:p>
            <a:pPr indent="0"/>
            <a:r>
              <a:rPr lang="zh-CN" sz="2000">
                <a:solidFill>
                  <a:srgbClr val="000000"/>
                </a:solidFill>
                <a:latin typeface="+mn-ea"/>
                <a:cs typeface="+mn-ea"/>
              </a:rPr>
              <a:t>15．关于Windows 7自带的“录音机”，以下描述错误的是（    ）。</a:t>
            </a:r>
            <a:endParaRPr lang="zh-CN" sz="2000">
              <a:solidFill>
                <a:srgbClr val="000000"/>
              </a:solidFill>
              <a:latin typeface="+mn-ea"/>
              <a:cs typeface="+mn-ea"/>
            </a:endParaRPr>
          </a:p>
          <a:p>
            <a:pPr indent="0"/>
            <a:r>
              <a:rPr lang="zh-CN" sz="2000">
                <a:solidFill>
                  <a:srgbClr val="000000"/>
                </a:solidFill>
                <a:latin typeface="+mn-ea"/>
                <a:cs typeface="+mn-ea"/>
              </a:rPr>
              <a:t>    A．可以采集声音 	               B．可以编辑声音 </a:t>
            </a:r>
            <a:endParaRPr lang="zh-CN" sz="2000">
              <a:solidFill>
                <a:srgbClr val="000000"/>
              </a:solidFill>
              <a:latin typeface="+mn-ea"/>
              <a:cs typeface="+mn-ea"/>
            </a:endParaRPr>
          </a:p>
          <a:p>
            <a:pPr indent="0"/>
            <a:r>
              <a:rPr lang="zh-CN" sz="2000">
                <a:solidFill>
                  <a:srgbClr val="000000"/>
                </a:solidFill>
                <a:latin typeface="+mn-ea"/>
                <a:cs typeface="+mn-ea"/>
              </a:rPr>
              <a:t>    C．保存的默认格式是wma	        D．录音前必须连接好麦克风</a:t>
            </a:r>
            <a:endParaRPr lang="zh-CN" sz="2000">
              <a:solidFill>
                <a:srgbClr val="000000"/>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234207"/>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11" name="矩形 10"/>
          <p:cNvSpPr/>
          <p:nvPr/>
        </p:nvSpPr>
        <p:spPr>
          <a:xfrm>
            <a:off x="3327400" y="40005"/>
            <a:ext cx="2489200" cy="521970"/>
          </a:xfrm>
          <a:prstGeom prst="rect">
            <a:avLst/>
          </a:prstGeom>
        </p:spPr>
        <p:txBody>
          <a:bodyPr wrap="square">
            <a:spAutoFit/>
          </a:bodyPr>
          <a:lstStyle/>
          <a:p>
            <a:pPr algn="l"/>
            <a:r>
              <a:rPr lang="zh-CN" sz="2800" b="1" dirty="0">
                <a:solidFill>
                  <a:srgbClr val="FFFF00"/>
                </a:solidFill>
                <a:latin typeface="黑体" panose="02010609060101010101" pitchFamily="49" charset="-122"/>
                <a:ea typeface="黑体" panose="02010609060101010101" pitchFamily="49" charset="-122"/>
                <a:sym typeface="+mn-ea"/>
              </a:rPr>
              <a:t>课后练习答案</a:t>
            </a:r>
            <a:endParaRPr lang="zh-CN" altLang="zh-CN" sz="3600" b="1" dirty="0">
              <a:solidFill>
                <a:srgbClr val="FFFF00"/>
              </a:solidFill>
              <a:latin typeface="黑体" panose="02010609060101010101" pitchFamily="49" charset="-122"/>
              <a:ea typeface="黑体" panose="02010609060101010101" pitchFamily="49" charset="-122"/>
            </a:endParaRPr>
          </a:p>
        </p:txBody>
      </p:sp>
      <p:graphicFrame>
        <p:nvGraphicFramePr>
          <p:cNvPr id="13" name="表格 12"/>
          <p:cNvGraphicFramePr>
            <a:graphicFrameLocks noGrp="1"/>
          </p:cNvGraphicFramePr>
          <p:nvPr/>
        </p:nvGraphicFramePr>
        <p:xfrm>
          <a:off x="514324" y="1988840"/>
          <a:ext cx="8136900" cy="3835232"/>
        </p:xfrm>
        <a:graphic>
          <a:graphicData uri="http://schemas.openxmlformats.org/drawingml/2006/table">
            <a:tbl>
              <a:tblPr firstRow="1" bandRow="1">
                <a:tableStyleId>{5C22544A-7EE6-4342-B048-85BDC9FD1C3A}</a:tableStyleId>
              </a:tblPr>
              <a:tblGrid>
                <a:gridCol w="813690"/>
                <a:gridCol w="813690"/>
                <a:gridCol w="813690"/>
                <a:gridCol w="813690"/>
                <a:gridCol w="813690"/>
                <a:gridCol w="813690"/>
                <a:gridCol w="813690"/>
                <a:gridCol w="813690"/>
                <a:gridCol w="813690"/>
                <a:gridCol w="813690"/>
              </a:tblGrid>
              <a:tr h="859841">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r>
              <a:tr h="514107">
                <a:tc>
                  <a:txBody>
                    <a:bodyPr/>
                    <a:lstStyle/>
                    <a:p>
                      <a:pPr algn="ctr"/>
                      <a:r>
                        <a:rPr lang="en-US" altLang="zh-CN" sz="2000" dirty="0" smtClean="0"/>
                        <a:t>1</a:t>
                      </a:r>
                      <a:endParaRPr lang="zh-CN" altLang="en-US" sz="2000" dirty="0"/>
                    </a:p>
                  </a:txBody>
                  <a:tcPr anchor="ctr"/>
                </a:tc>
                <a:tc>
                  <a:txBody>
                    <a:bodyPr/>
                    <a:lstStyle/>
                    <a:p>
                      <a:pPr algn="ctr"/>
                      <a:r>
                        <a:rPr lang="en-US" sz="2000" dirty="0" smtClean="0"/>
                        <a:t>A</a:t>
                      </a:r>
                      <a:endParaRPr lang="en-US" sz="2000" dirty="0"/>
                    </a:p>
                  </a:txBody>
                  <a:tcPr anchor="ctr"/>
                </a:tc>
                <a:tc>
                  <a:txBody>
                    <a:bodyPr/>
                    <a:lstStyle/>
                    <a:p>
                      <a:pPr algn="ctr"/>
                      <a:r>
                        <a:rPr lang="en-US" altLang="zh-CN" sz="2000" dirty="0" smtClean="0"/>
                        <a:t>2</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dirty="0" smtClean="0"/>
                        <a:t>3</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4</a:t>
                      </a:r>
                      <a:endParaRPr lang="zh-CN" altLang="en-US" sz="2000" dirty="0"/>
                    </a:p>
                  </a:txBody>
                  <a:tcPr anchor="ctr"/>
                </a:tc>
                <a:tc>
                  <a:txBody>
                    <a:bodyPr/>
                    <a:lstStyle/>
                    <a:p>
                      <a:pPr algn="ctr"/>
                      <a:r>
                        <a:rPr lang="en-US" sz="2000" dirty="0" smtClean="0"/>
                        <a:t>D</a:t>
                      </a:r>
                      <a:endParaRPr lang="en-US" sz="2000" dirty="0"/>
                    </a:p>
                  </a:txBody>
                  <a:tcPr anchor="ctr"/>
                </a:tc>
                <a:tc>
                  <a:txBody>
                    <a:bodyPr/>
                    <a:lstStyle/>
                    <a:p>
                      <a:pPr algn="ctr"/>
                      <a:r>
                        <a:rPr lang="en-US" altLang="zh-CN" sz="2000" dirty="0" smtClean="0"/>
                        <a:t>5</a:t>
                      </a:r>
                      <a:endParaRPr lang="zh-CN" altLang="en-US" sz="2000" dirty="0"/>
                    </a:p>
                  </a:txBody>
                  <a:tcPr anchor="ctr"/>
                </a:tc>
                <a:tc>
                  <a:txBody>
                    <a:bodyPr/>
                    <a:lstStyle/>
                    <a:p>
                      <a:pPr algn="ctr"/>
                      <a:r>
                        <a:rPr lang="en-US" altLang="zh-CN" sz="2000" dirty="0" smtClean="0"/>
                        <a:t>D</a:t>
                      </a:r>
                      <a:endParaRPr lang="zh-CN" altLang="en-US" sz="2000" dirty="0"/>
                    </a:p>
                  </a:txBody>
                  <a:tcPr anchor="ctr"/>
                </a:tc>
              </a:tr>
              <a:tr h="477690">
                <a:tc>
                  <a:txBody>
                    <a:bodyPr/>
                    <a:lstStyle/>
                    <a:p>
                      <a:pPr algn="ctr"/>
                      <a:r>
                        <a:rPr lang="en-US" altLang="zh-CN" sz="2000" dirty="0" smtClean="0"/>
                        <a:t>6</a:t>
                      </a:r>
                      <a:endParaRPr lang="zh-CN" altLang="en-US" sz="2000" dirty="0"/>
                    </a:p>
                  </a:txBody>
                  <a:tcPr anchor="ctr"/>
                </a:tc>
                <a:tc>
                  <a:txBody>
                    <a:bodyPr/>
                    <a:lstStyle/>
                    <a:p>
                      <a:pPr algn="ctr"/>
                      <a:r>
                        <a:rPr lang="en-US" altLang="zh-CN" sz="2000" dirty="0" smtClean="0"/>
                        <a:t>A</a:t>
                      </a:r>
                      <a:endParaRPr lang="zh-CN" altLang="en-US" sz="2000" dirty="0"/>
                    </a:p>
                  </a:txBody>
                  <a:tcPr anchor="ctr"/>
                </a:tc>
                <a:tc>
                  <a:txBody>
                    <a:bodyPr/>
                    <a:lstStyle/>
                    <a:p>
                      <a:pPr algn="ctr"/>
                      <a:r>
                        <a:rPr lang="en-US" altLang="zh-CN" sz="2000" dirty="0" smtClean="0"/>
                        <a:t>7</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8</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dirty="0" smtClean="0"/>
                        <a:t>9</a:t>
                      </a:r>
                      <a:endParaRPr lang="zh-CN" altLang="en-US" sz="2000" dirty="0"/>
                    </a:p>
                  </a:txBody>
                  <a:tcPr anchor="ctr"/>
                </a:tc>
                <a:tc>
                  <a:txBody>
                    <a:bodyPr/>
                    <a:lstStyle/>
                    <a:p>
                      <a:pPr algn="ctr"/>
                      <a:r>
                        <a:rPr lang="en-US" sz="2000" dirty="0" smtClean="0"/>
                        <a:t>D</a:t>
                      </a:r>
                      <a:endParaRPr lang="en-US" sz="2000" dirty="0"/>
                    </a:p>
                  </a:txBody>
                  <a:tcPr anchor="ctr"/>
                </a:tc>
                <a:tc>
                  <a:txBody>
                    <a:bodyPr/>
                    <a:lstStyle/>
                    <a:p>
                      <a:pPr algn="ctr"/>
                      <a:r>
                        <a:rPr lang="en-US" altLang="zh-CN" sz="2000" dirty="0" smtClean="0"/>
                        <a:t>10</a:t>
                      </a:r>
                      <a:endParaRPr lang="zh-CN" altLang="en-US" sz="2000" dirty="0"/>
                    </a:p>
                  </a:txBody>
                  <a:tcPr anchor="ctr"/>
                </a:tc>
                <a:tc>
                  <a:txBody>
                    <a:bodyPr/>
                    <a:lstStyle/>
                    <a:p>
                      <a:pPr algn="ctr"/>
                      <a:r>
                        <a:rPr lang="en-US" altLang="zh-CN" sz="2000" dirty="0" smtClean="0"/>
                        <a:t>B</a:t>
                      </a:r>
                      <a:endParaRPr lang="zh-CN" altLang="en-US" sz="2000" dirty="0"/>
                    </a:p>
                  </a:txBody>
                  <a:tcPr anchor="ctr"/>
                </a:tc>
              </a:tr>
              <a:tr h="514107">
                <a:tc>
                  <a:txBody>
                    <a:bodyPr/>
                    <a:lstStyle/>
                    <a:p>
                      <a:pPr algn="ctr"/>
                      <a:r>
                        <a:rPr lang="en-US" altLang="zh-CN" sz="2000" dirty="0" smtClean="0"/>
                        <a:t>11</a:t>
                      </a:r>
                      <a:endParaRPr lang="zh-CN" altLang="en-US" sz="2000" dirty="0"/>
                    </a:p>
                  </a:txBody>
                  <a:tcPr anchor="ctr"/>
                </a:tc>
                <a:tc>
                  <a:txBody>
                    <a:bodyPr/>
                    <a:lstStyle/>
                    <a:p>
                      <a:pPr algn="ctr"/>
                      <a:r>
                        <a:rPr lang="en-US" sz="2000" dirty="0" smtClean="0"/>
                        <a:t>C</a:t>
                      </a:r>
                      <a:endParaRPr lang="en-US" sz="2000" dirty="0"/>
                    </a:p>
                  </a:txBody>
                  <a:tcPr anchor="ctr"/>
                </a:tc>
                <a:tc>
                  <a:txBody>
                    <a:bodyPr/>
                    <a:lstStyle/>
                    <a:p>
                      <a:pPr algn="ctr"/>
                      <a:r>
                        <a:rPr lang="en-US" altLang="zh-CN" sz="2000" dirty="0" smtClean="0"/>
                        <a:t>12</a:t>
                      </a:r>
                      <a:endParaRPr lang="zh-CN" altLang="en-US" sz="2000" dirty="0"/>
                    </a:p>
                  </a:txBody>
                  <a:tcPr anchor="ctr"/>
                </a:tc>
                <a:tc>
                  <a:txBody>
                    <a:bodyPr/>
                    <a:lstStyle/>
                    <a:p>
                      <a:pPr algn="ctr"/>
                      <a:r>
                        <a:rPr lang="en-US" sz="2000" dirty="0" smtClean="0"/>
                        <a:t>A</a:t>
                      </a:r>
                      <a:endParaRPr lang="en-US" sz="2000" dirty="0"/>
                    </a:p>
                  </a:txBody>
                  <a:tcPr anchor="ctr"/>
                </a:tc>
                <a:tc>
                  <a:txBody>
                    <a:bodyPr/>
                    <a:lstStyle/>
                    <a:p>
                      <a:pPr algn="ctr"/>
                      <a:r>
                        <a:rPr lang="en-US" altLang="zh-CN" sz="2000" dirty="0" smtClean="0"/>
                        <a:t>13</a:t>
                      </a:r>
                      <a:endParaRPr lang="zh-CN" altLang="en-US" sz="2000" dirty="0"/>
                    </a:p>
                  </a:txBody>
                  <a:tcPr anchor="ctr"/>
                </a:tc>
                <a:tc>
                  <a:txBody>
                    <a:bodyPr/>
                    <a:lstStyle/>
                    <a:p>
                      <a:pPr algn="ctr"/>
                      <a:r>
                        <a:rPr lang="en-US" sz="2000" dirty="0" smtClean="0"/>
                        <a:t>D</a:t>
                      </a:r>
                      <a:endParaRPr lang="en-US" sz="2000" dirty="0"/>
                    </a:p>
                  </a:txBody>
                  <a:tcPr anchor="ctr"/>
                </a:tc>
                <a:tc>
                  <a:txBody>
                    <a:bodyPr/>
                    <a:lstStyle/>
                    <a:p>
                      <a:pPr algn="ctr"/>
                      <a:r>
                        <a:rPr lang="en-US" altLang="zh-CN" sz="2000" dirty="0" smtClean="0"/>
                        <a:t>14</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15</a:t>
                      </a:r>
                      <a:endParaRPr lang="zh-CN" altLang="en-US" sz="2000" dirty="0"/>
                    </a:p>
                  </a:txBody>
                  <a:tcPr anchor="ctr"/>
                </a:tc>
                <a:tc>
                  <a:txBody>
                    <a:bodyPr/>
                    <a:lstStyle/>
                    <a:p>
                      <a:pPr algn="ctr"/>
                      <a:r>
                        <a:rPr lang="en-US" altLang="zh-CN" sz="2000" dirty="0" smtClean="0"/>
                        <a:t>B</a:t>
                      </a:r>
                      <a:endParaRPr lang="zh-CN" altLang="en-US" sz="2000" dirty="0"/>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85085" y="-277683"/>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graphicFrame>
        <p:nvGraphicFramePr>
          <p:cNvPr id="10" name="表格 9"/>
          <p:cNvGraphicFramePr>
            <a:graphicFrameLocks noGrp="1"/>
          </p:cNvGraphicFramePr>
          <p:nvPr/>
        </p:nvGraphicFramePr>
        <p:xfrm>
          <a:off x="192405" y="793115"/>
          <a:ext cx="8641080" cy="3303270"/>
        </p:xfrm>
        <a:graphic>
          <a:graphicData uri="http://schemas.openxmlformats.org/drawingml/2006/table">
            <a:tbl>
              <a:tblPr firstRow="1" firstCol="1" lastRow="1" lastCol="1" bandRow="1" bandCol="1">
                <a:tableStyleId>{5C22544A-7EE6-4342-B048-85BDC9FD1C3A}</a:tableStyleId>
              </a:tblPr>
              <a:tblGrid>
                <a:gridCol w="1553210"/>
                <a:gridCol w="7087870"/>
              </a:tblGrid>
              <a:tr h="274320">
                <a:tc>
                  <a:txBody>
                    <a:bodyPr/>
                    <a:lstStyle/>
                    <a:p>
                      <a:pPr algn="ctr">
                        <a:spcAft>
                          <a:spcPts val="0"/>
                        </a:spcAft>
                      </a:pPr>
                      <a:r>
                        <a:rPr lang="zh-CN" sz="1800" kern="100" dirty="0">
                          <a:effectLst/>
                        </a:rPr>
                        <a:t>管理功能名称</a:t>
                      </a:r>
                      <a:endParaRPr lang="zh-CN" sz="1800" kern="100"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ctr">
                        <a:spcAft>
                          <a:spcPts val="0"/>
                        </a:spcAft>
                      </a:pPr>
                      <a:r>
                        <a:rPr lang="zh-CN" sz="1800" kern="100">
                          <a:effectLst/>
                        </a:rPr>
                        <a:t>管理任务</a:t>
                      </a:r>
                      <a:endParaRPr lang="zh-CN" sz="1800" kern="100">
                        <a:effectLst/>
                        <a:latin typeface="Calibri" panose="020F0502020204030204"/>
                        <a:ea typeface="宋体" panose="02010600030101010101" pitchFamily="2" charset="-122"/>
                        <a:cs typeface="Times New Roman" panose="02020603050405020304"/>
                      </a:endParaRPr>
                    </a:p>
                  </a:txBody>
                  <a:tcPr marL="68580" marR="68580" marT="0" marB="0"/>
                </a:tc>
              </a:tr>
              <a:tr h="822960">
                <a:tc>
                  <a:txBody>
                    <a:bodyPr/>
                    <a:lstStyle/>
                    <a:p>
                      <a:pPr algn="ctr">
                        <a:spcAft>
                          <a:spcPts val="0"/>
                        </a:spcAft>
                      </a:pPr>
                      <a:r>
                        <a:rPr lang="zh-CN" sz="1800" kern="100" dirty="0">
                          <a:effectLst/>
                        </a:rPr>
                        <a:t>处理机管理</a:t>
                      </a:r>
                      <a:endParaRPr lang="zh-CN"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l">
                        <a:spcAft>
                          <a:spcPts val="0"/>
                        </a:spcAft>
                      </a:pPr>
                      <a:r>
                        <a:rPr lang="zh-CN" altLang="en-US" sz="1800" kern="100" dirty="0">
                          <a:effectLst/>
                          <a:latin typeface="Calibri" panose="020F0502020204030204"/>
                          <a:ea typeface="宋体" panose="02010600030101010101" pitchFamily="2" charset="-122"/>
                          <a:cs typeface="Times New Roman" panose="02020603050405020304"/>
                        </a:rPr>
                        <a:t>处理机也叫中央处理器（即CPU），处理机管理的主要任务是如何管理、调度和分配CPU，提高CPU的使用效率，从而使之更有效地执行程序。</a:t>
                      </a:r>
                      <a:endParaRPr lang="zh-CN" altLang="en-US" sz="1800" kern="100" dirty="0">
                        <a:effectLst/>
                        <a:latin typeface="Calibri" panose="020F0502020204030204"/>
                        <a:ea typeface="宋体" panose="02010600030101010101" pitchFamily="2" charset="-122"/>
                        <a:cs typeface="Times New Roman" panose="02020603050405020304"/>
                      </a:endParaRPr>
                    </a:p>
                  </a:txBody>
                  <a:tcPr marL="68580" marR="68580" marT="0" marB="0"/>
                </a:tc>
              </a:tr>
              <a:tr h="555625">
                <a:tc>
                  <a:txBody>
                    <a:bodyPr/>
                    <a:lstStyle/>
                    <a:p>
                      <a:pPr algn="ctr">
                        <a:spcAft>
                          <a:spcPts val="0"/>
                        </a:spcAft>
                      </a:pPr>
                      <a:r>
                        <a:rPr lang="zh-CN" sz="1800" kern="100" dirty="0">
                          <a:effectLst/>
                        </a:rPr>
                        <a:t>存储管理</a:t>
                      </a:r>
                      <a:endParaRPr lang="zh-CN"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l">
                        <a:spcAft>
                          <a:spcPts val="0"/>
                        </a:spcAft>
                      </a:pPr>
                      <a:r>
                        <a:rPr lang="zh-CN" altLang="en-US" sz="1800" kern="100" dirty="0">
                          <a:effectLst/>
                          <a:latin typeface="Calibri" panose="020F0502020204030204"/>
                          <a:ea typeface="宋体" panose="02010600030101010101" pitchFamily="2" charset="-122"/>
                          <a:cs typeface="Times New Roman" panose="02020603050405020304"/>
                        </a:rPr>
                        <a:t>存储管理主要是对内存的管理，包括内存空间的分配、回收、保护和扩充等，目的是提高内存的使用率。</a:t>
                      </a:r>
                      <a:endParaRPr lang="zh-CN" altLang="en-US" sz="1800" kern="100" dirty="0">
                        <a:effectLst/>
                        <a:latin typeface="Calibri" panose="020F0502020204030204"/>
                        <a:ea typeface="宋体" panose="02010600030101010101" pitchFamily="2" charset="-122"/>
                        <a:cs typeface="Times New Roman" panose="02020603050405020304"/>
                      </a:endParaRPr>
                    </a:p>
                  </a:txBody>
                  <a:tcPr marL="68580" marR="68580" marT="0" marB="0"/>
                </a:tc>
              </a:tr>
              <a:tr h="548640">
                <a:tc>
                  <a:txBody>
                    <a:bodyPr/>
                    <a:lstStyle/>
                    <a:p>
                      <a:pPr algn="ctr">
                        <a:spcAft>
                          <a:spcPts val="0"/>
                        </a:spcAft>
                      </a:pPr>
                      <a:r>
                        <a:rPr lang="zh-CN" sz="1800" kern="100" dirty="0">
                          <a:effectLst/>
                        </a:rPr>
                        <a:t>设备管理</a:t>
                      </a:r>
                      <a:endParaRPr lang="zh-CN"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l">
                        <a:spcAft>
                          <a:spcPts val="0"/>
                        </a:spcAft>
                      </a:pPr>
                      <a:r>
                        <a:rPr lang="zh-CN" altLang="en-US" sz="1800" kern="100" dirty="0">
                          <a:effectLst/>
                          <a:latin typeface="Calibri" panose="020F0502020204030204"/>
                          <a:ea typeface="宋体" panose="02010600030101010101" pitchFamily="2" charset="-122"/>
                          <a:cs typeface="Times New Roman" panose="02020603050405020304"/>
                        </a:rPr>
                        <a:t>设备管理主要是对各种I/O设备的管理，其中包括对输入输出设备的分配、启动、完成和回收等。</a:t>
                      </a:r>
                      <a:endParaRPr lang="zh-CN" altLang="en-US" sz="1800" kern="100" dirty="0">
                        <a:effectLst/>
                        <a:latin typeface="Calibri" panose="020F0502020204030204"/>
                        <a:ea typeface="宋体" panose="02010600030101010101" pitchFamily="2" charset="-122"/>
                        <a:cs typeface="Times New Roman" panose="02020603050405020304"/>
                      </a:endParaRPr>
                    </a:p>
                  </a:txBody>
                  <a:tcPr marL="68580" marR="68580" marT="0" marB="0"/>
                </a:tc>
              </a:tr>
              <a:tr h="548640">
                <a:tc>
                  <a:txBody>
                    <a:bodyPr/>
                    <a:lstStyle/>
                    <a:p>
                      <a:pPr algn="ctr">
                        <a:spcAft>
                          <a:spcPts val="0"/>
                        </a:spcAft>
                      </a:pPr>
                      <a:r>
                        <a:rPr lang="zh-CN" sz="1800" kern="100" dirty="0">
                          <a:effectLst/>
                        </a:rPr>
                        <a:t>文件管理</a:t>
                      </a:r>
                      <a:endParaRPr lang="zh-CN"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l">
                        <a:spcAft>
                          <a:spcPts val="0"/>
                        </a:spcAft>
                      </a:pPr>
                      <a:r>
                        <a:rPr lang="zh-CN" altLang="en-US" sz="1800" kern="100" dirty="0">
                          <a:effectLst/>
                          <a:latin typeface="Calibri" panose="020F0502020204030204"/>
                          <a:ea typeface="宋体" panose="02010600030101010101" pitchFamily="2" charset="-122"/>
                          <a:cs typeface="Times New Roman" panose="02020603050405020304"/>
                        </a:rPr>
                        <a:t>文件管理的主要任务是为用户提供一种简便的、统一的存取和管理信息的方法，便于用户对文件的共享和各种操作。</a:t>
                      </a:r>
                      <a:endParaRPr lang="zh-CN" altLang="en-US" sz="1800" kern="100" dirty="0">
                        <a:effectLst/>
                        <a:latin typeface="Calibri" panose="020F0502020204030204"/>
                        <a:ea typeface="宋体" panose="02010600030101010101" pitchFamily="2" charset="-122"/>
                        <a:cs typeface="Times New Roman" panose="02020603050405020304"/>
                      </a:endParaRPr>
                    </a:p>
                  </a:txBody>
                  <a:tcPr marL="68580" marR="68580" marT="0" marB="0"/>
                </a:tc>
              </a:tr>
              <a:tr h="553085">
                <a:tc>
                  <a:txBody>
                    <a:bodyPr/>
                    <a:p>
                      <a:pPr algn="ctr">
                        <a:spcAft>
                          <a:spcPts val="0"/>
                        </a:spcAft>
                        <a:buNone/>
                      </a:pPr>
                      <a:r>
                        <a:rPr lang="zh-CN" altLang="en-US" sz="1800" kern="100" dirty="0">
                          <a:effectLst/>
                          <a:latin typeface="Calibri" panose="020F0502020204030204"/>
                          <a:ea typeface="宋体" panose="02010600030101010101" pitchFamily="2" charset="-122"/>
                          <a:cs typeface="Times New Roman" panose="02020603050405020304"/>
                        </a:rPr>
                        <a:t>作业管理</a:t>
                      </a:r>
                      <a:endParaRPr lang="zh-CN" altLang="en-US"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p>
                      <a:pPr algn="l">
                        <a:spcAft>
                          <a:spcPts val="0"/>
                        </a:spcAft>
                        <a:buNone/>
                      </a:pPr>
                      <a:r>
                        <a:rPr lang="zh-CN" altLang="en-US" sz="1800" kern="100" dirty="0">
                          <a:effectLst/>
                          <a:latin typeface="Calibri" panose="020F0502020204030204"/>
                          <a:ea typeface="宋体" panose="02010600030101010101" pitchFamily="2" charset="-122"/>
                          <a:cs typeface="Times New Roman" panose="02020603050405020304"/>
                        </a:rPr>
                        <a:t>又称为任务管理，负责人机交互，图形界面或者系统任务的管理。</a:t>
                      </a:r>
                      <a:endParaRPr lang="zh-CN" altLang="en-US" sz="1800" kern="100" dirty="0">
                        <a:effectLst/>
                        <a:latin typeface="Calibri" panose="020F0502020204030204"/>
                        <a:ea typeface="宋体" panose="02010600030101010101" pitchFamily="2" charset="-122"/>
                        <a:cs typeface="Times New Roman" panose="02020603050405020304"/>
                      </a:endParaRPr>
                    </a:p>
                  </a:txBody>
                  <a:tcPr marL="68580" marR="68580" marT="0" marB="0"/>
                </a:tc>
              </a:tr>
            </a:tbl>
          </a:graphicData>
        </a:graphic>
      </p:graphicFrame>
      <p:sp>
        <p:nvSpPr>
          <p:cNvPr id="101" name="文本框 100"/>
          <p:cNvSpPr txBox="1"/>
          <p:nvPr/>
        </p:nvSpPr>
        <p:spPr>
          <a:xfrm>
            <a:off x="192405" y="4446270"/>
            <a:ext cx="8793480" cy="2306955"/>
          </a:xfrm>
          <a:prstGeom prst="rect">
            <a:avLst/>
          </a:prstGeom>
          <a:noFill/>
          <a:ln w="9525">
            <a:noFill/>
          </a:ln>
        </p:spPr>
        <p:txBody>
          <a:bodyPr wrap="square">
            <a:spAutoFit/>
          </a:bodyPr>
          <a:p>
            <a:pPr indent="229235" algn="l"/>
            <a:r>
              <a:rPr lang="en-US" altLang="zh-CN" b="1">
                <a:solidFill>
                  <a:schemeClr val="tx1"/>
                </a:solidFill>
                <a:latin typeface="+mn-ea"/>
                <a:cs typeface="+mn-ea"/>
              </a:rPr>
              <a:t>                           </a:t>
            </a:r>
            <a:r>
              <a:rPr lang="zh-CN" b="1">
                <a:solidFill>
                  <a:schemeClr val="tx1"/>
                </a:solidFill>
                <a:latin typeface="+mn-ea"/>
                <a:cs typeface="+mn-ea"/>
              </a:rPr>
              <a:t>国产操作系统</a:t>
            </a:r>
            <a:r>
              <a:rPr lang="zh-CN" b="0">
                <a:solidFill>
                  <a:schemeClr val="tx1"/>
                </a:solidFill>
                <a:latin typeface="+mn-ea"/>
                <a:cs typeface="+mn-ea"/>
              </a:rPr>
              <a:t>    </a:t>
            </a:r>
            <a:r>
              <a:rPr lang="zh-CN" b="0">
                <a:solidFill>
                  <a:schemeClr val="tx1"/>
                </a:solidFill>
                <a:latin typeface="+mn-ea"/>
                <a:cs typeface="+mn-ea"/>
              </a:rPr>
              <a:t>国产操作系统多为以Linux为基础二次开发的操作系统。2014年4月8日起，美国微软公司停止了对Windows XP SP3操作系统提供服务支持，这引起了社会和广大用户的广泛关注和对信息安全的担忧。而2020年对Windows7服务支持的终止再一次推动了国产系统的发展。工信部对此表示，将继续加大力度，支持Linux的国产操作系统的研发和应用，并希望用户可以使用国产操作系统。目前，我国已经有许多较为成熟的国产操作系统产品，如deepin（深度Linux）、优麒麟(UbuntuKylin)、中标麒麟(NeoKylin)、银河麒麟、安超OS、中兴新支点、鸿蒙（HongmengOS）等。</a:t>
            </a:r>
            <a:endParaRPr lang="zh-CN" b="0">
              <a:solidFill>
                <a:schemeClr val="tx1"/>
              </a:solidFill>
              <a:latin typeface="+mn-ea"/>
              <a:cs typeface="+mn-ea"/>
            </a:endParaRPr>
          </a:p>
        </p:txBody>
      </p:sp>
      <p:sp>
        <p:nvSpPr>
          <p:cNvPr id="307" name="文本框 2"/>
          <p:cNvSpPr txBox="1">
            <a:spLocks noChangeArrowheads="1"/>
          </p:cNvSpPr>
          <p:nvPr/>
        </p:nvSpPr>
        <p:spPr bwMode="auto">
          <a:xfrm>
            <a:off x="192405" y="4344035"/>
            <a:ext cx="1325880" cy="317500"/>
          </a:xfrm>
          <a:prstGeom prst="rect">
            <a:avLst/>
          </a:prstGeom>
          <a:gradFill>
            <a:gsLst>
              <a:gs pos="0">
                <a:srgbClr val="FECF40"/>
              </a:gs>
              <a:gs pos="100000">
                <a:srgbClr val="846C21"/>
              </a:gs>
            </a:gsLst>
            <a:lin ang="16200000" scaled="0"/>
          </a:gradFill>
        </p:spPr>
        <p:style>
          <a:lnRef idx="1">
            <a:schemeClr val="accent1"/>
          </a:lnRef>
          <a:fillRef idx="3">
            <a:schemeClr val="accent1"/>
          </a:fillRef>
          <a:effectRef idx="2">
            <a:schemeClr val="accent1"/>
          </a:effectRef>
          <a:fontRef idx="minor">
            <a:schemeClr val="lt1"/>
          </a:fontRef>
        </p:style>
        <p:txBody>
          <a:bodyPr rot="0" vert="horz" wrap="square" lIns="0" tIns="0" rIns="0" bIns="0" anchor="t" anchorCtr="0">
            <a:noAutofit/>
          </a:bodyPr>
          <a:p>
            <a:pPr algn="just">
              <a:spcAft>
                <a:spcPts val="0"/>
              </a:spcAft>
            </a:pPr>
            <a:r>
              <a:rPr lang="zh-CN" kern="100">
                <a:effectLst/>
                <a:ea typeface="宋体" panose="02010600030101010101" pitchFamily="2" charset="-122"/>
                <a:cs typeface="Times New Roman" panose="02020603050405020304"/>
              </a:rPr>
              <a:t>『知识扩展』</a:t>
            </a:r>
            <a:endParaRPr lang="zh-CN" kern="100">
              <a:effectLst/>
              <a:ea typeface="宋体" panose="02010600030101010101" pitchFamily="2" charset="-122"/>
              <a:cs typeface="Times New Roman" panose="02020603050405020304"/>
            </a:endParaRPr>
          </a:p>
        </p:txBody>
      </p:sp>
      <p:sp>
        <p:nvSpPr>
          <p:cNvPr id="6" name="矩形 5"/>
          <p:cNvSpPr/>
          <p:nvPr/>
        </p:nvSpPr>
        <p:spPr>
          <a:xfrm>
            <a:off x="1203853" y="47178"/>
            <a:ext cx="3400425" cy="521970"/>
          </a:xfrm>
          <a:prstGeom prst="rect">
            <a:avLst/>
          </a:prstGeom>
        </p:spPr>
        <p:txBody>
          <a:bodyPr wrap="none">
            <a:spAutoFit/>
          </a:bodyPr>
          <a:p>
            <a:pPr algn="l"/>
            <a:r>
              <a:rPr lang="zh-CN" altLang="zh-CN" sz="2800" b="1" dirty="0">
                <a:solidFill>
                  <a:srgbClr val="FFFF00"/>
                </a:solidFill>
                <a:latin typeface="黑体" panose="02010609060101010101" pitchFamily="49" charset="-122"/>
                <a:ea typeface="黑体" panose="02010609060101010101" pitchFamily="49" charset="-122"/>
                <a:sym typeface="+mn-ea"/>
              </a:rPr>
              <a:t>二．操作系统的功能</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00514" y="-234207"/>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9" name="矩形 8"/>
          <p:cNvSpPr/>
          <p:nvPr/>
        </p:nvSpPr>
        <p:spPr>
          <a:xfrm>
            <a:off x="1203853" y="47178"/>
            <a:ext cx="5653405" cy="583565"/>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三．Windows 7操作系统的特点  </a:t>
            </a:r>
            <a:r>
              <a:rPr lang="en-US" altLang="zh-CN" sz="3200" dirty="0" smtClean="0">
                <a:sym typeface="+mn-ea"/>
              </a:rPr>
              <a:t>   </a:t>
            </a:r>
            <a:endParaRPr lang="zh-CN" altLang="zh-CN" sz="3200" dirty="0">
              <a:solidFill>
                <a:srgbClr val="FFFF00"/>
              </a:solidFill>
              <a:latin typeface="黑体" panose="02010609060101010101" pitchFamily="49" charset="-122"/>
              <a:ea typeface="黑体" panose="02010609060101010101" pitchFamily="49" charset="-122"/>
            </a:endParaRPr>
          </a:p>
        </p:txBody>
      </p:sp>
      <p:sp>
        <p:nvSpPr>
          <p:cNvPr id="101" name="文本框 100"/>
          <p:cNvSpPr txBox="1"/>
          <p:nvPr/>
        </p:nvSpPr>
        <p:spPr>
          <a:xfrm>
            <a:off x="336550" y="1290320"/>
            <a:ext cx="8418830" cy="4399915"/>
          </a:xfrm>
          <a:prstGeom prst="rect">
            <a:avLst/>
          </a:prstGeom>
          <a:noFill/>
          <a:ln w="9525">
            <a:noFill/>
          </a:ln>
        </p:spPr>
        <p:txBody>
          <a:bodyPr wrap="square">
            <a:spAutoFit/>
          </a:bodyPr>
          <a:p>
            <a:pPr indent="228600">
              <a:lnSpc>
                <a:spcPct val="140000"/>
              </a:lnSpc>
            </a:pPr>
            <a:r>
              <a:rPr lang="zh-CN" sz="2000" b="0">
                <a:solidFill>
                  <a:srgbClr val="000000"/>
                </a:solidFill>
                <a:latin typeface="+mn-ea"/>
                <a:cs typeface="+mn-ea"/>
              </a:rPr>
              <a:t>Windows 7操作系统具有如下特点：1．采用图形用户界面（GUI），操作直观、简便。用户通过鼠标就可以完成对窗口、图标、菜单等各种可视化对象的操作。2．多任务并行操作。同一时间允许执行多个应用程序，例如，用户可以边听音乐边处理文件。3．强大的搜索功能，提高搜索效率，可以快速搜索本地、网络及互联网上资源。4．安全可靠，系统改进了安全和功能合法性，优化了安全控制策略。 5．相比较于低版本的Windows操作系统，Windows 7更快速流畅，大幅缩减系统启动时间，加快了操作响应。 </a:t>
            </a:r>
            <a:endParaRPr lang="zh-CN" altLang="en-US" sz="20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00514" y="-234207"/>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6" name="TextBox 5"/>
          <p:cNvSpPr txBox="1"/>
          <p:nvPr/>
        </p:nvSpPr>
        <p:spPr>
          <a:xfrm>
            <a:off x="100042" y="836712"/>
            <a:ext cx="8720430" cy="2614930"/>
          </a:xfrm>
          <a:prstGeom prst="rect">
            <a:avLst/>
          </a:prstGeom>
          <a:noFill/>
        </p:spPr>
        <p:txBody>
          <a:bodyPr wrap="square" rtlCol="0">
            <a:spAutoFit/>
          </a:bodyPr>
          <a:lstStyle/>
          <a:p>
            <a:r>
              <a:rPr lang="zh-CN" altLang="zh-CN" sz="2000" b="1" dirty="0">
                <a:latin typeface="+mn-ea"/>
              </a:rPr>
              <a:t>四．</a:t>
            </a:r>
            <a:r>
              <a:rPr sz="2000" b="1" dirty="0">
                <a:latin typeface="+mn-ea"/>
                <a:sym typeface="+mn-ea"/>
              </a:rPr>
              <a:t>启动与关闭计算机系统</a:t>
            </a:r>
            <a:r>
              <a:rPr lang="en-US" altLang="zh-CN" sz="2000" dirty="0" smtClean="0"/>
              <a:t>      </a:t>
            </a:r>
            <a:endParaRPr sz="2000" dirty="0"/>
          </a:p>
          <a:p>
            <a:r>
              <a:rPr lang="zh-CN" b="1">
                <a:latin typeface="+mn-ea"/>
                <a:cs typeface="+mn-ea"/>
              </a:rPr>
              <a:t>1．Windows7操作系统的启动</a:t>
            </a:r>
            <a:endParaRPr lang="zh-CN">
              <a:latin typeface="+mn-ea"/>
              <a:cs typeface="+mn-ea"/>
            </a:endParaRPr>
          </a:p>
          <a:p>
            <a:r>
              <a:rPr lang="zh-CN">
                <a:latin typeface="+mn-ea"/>
                <a:cs typeface="+mn-ea"/>
              </a:rPr>
              <a:t>   先打开显示器、打印机等外围设备的电源开关，再按下主机电源开关，系统先进行自检，然后启动Windows7操作系统。若用户设置了多个账户，启动过程中可能会出现用户登录界面，需要选择用户并输入密码才能登录。Windows7操作系统启动成功后，将出现如图1-4-1所示的界面。</a:t>
            </a:r>
            <a:endParaRPr lang="zh-CN">
              <a:latin typeface="+mn-ea"/>
              <a:cs typeface="+mn-ea"/>
            </a:endParaRPr>
          </a:p>
          <a:p>
            <a:r>
              <a:rPr lang="zh-CN" b="1">
                <a:latin typeface="+mn-ea"/>
                <a:cs typeface="+mn-ea"/>
              </a:rPr>
              <a:t>2．关闭计算机系统</a:t>
            </a:r>
            <a:endParaRPr lang="zh-CN">
              <a:latin typeface="+mn-ea"/>
              <a:cs typeface="+mn-ea"/>
            </a:endParaRPr>
          </a:p>
          <a:p>
            <a:r>
              <a:rPr lang="zh-CN">
                <a:latin typeface="+mn-ea"/>
                <a:cs typeface="+mn-ea"/>
              </a:rPr>
              <a:t>   关闭计算机之前先要把重要的数据、文件等保存好，先关闭所有已经打开的程序窗口，再单击任务栏上的“开始”按钮，在弹出的“开始”菜单中选择“关机”。</a:t>
            </a:r>
            <a:endParaRPr lang="zh-CN">
              <a:latin typeface="+mn-ea"/>
              <a:cs typeface="+mn-ea"/>
            </a:endParaRPr>
          </a:p>
        </p:txBody>
      </p:sp>
      <p:sp>
        <p:nvSpPr>
          <p:cNvPr id="9" name="矩形 8"/>
          <p:cNvSpPr/>
          <p:nvPr/>
        </p:nvSpPr>
        <p:spPr>
          <a:xfrm>
            <a:off x="1203853" y="47178"/>
            <a:ext cx="5554980"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五.Windows 7操作系统桌面的组成</a:t>
            </a:r>
            <a:endParaRPr lang="zh-CN" altLang="zh-CN" sz="3200" dirty="0">
              <a:solidFill>
                <a:srgbClr val="FFFF00"/>
              </a:solidFill>
              <a:latin typeface="黑体" panose="02010609060101010101" pitchFamily="49" charset="-122"/>
              <a:ea typeface="黑体" panose="02010609060101010101" pitchFamily="49" charset="-122"/>
            </a:endParaRPr>
          </a:p>
        </p:txBody>
      </p:sp>
      <p:sp>
        <p:nvSpPr>
          <p:cNvPr id="8" name="文本框 7"/>
          <p:cNvSpPr txBox="1"/>
          <p:nvPr/>
        </p:nvSpPr>
        <p:spPr>
          <a:xfrm>
            <a:off x="100330" y="3451860"/>
            <a:ext cx="8719820" cy="2368550"/>
          </a:xfrm>
          <a:prstGeom prst="rect">
            <a:avLst/>
          </a:prstGeom>
          <a:noFill/>
          <a:ln w="9525">
            <a:noFill/>
          </a:ln>
        </p:spPr>
        <p:txBody>
          <a:bodyPr wrap="square">
            <a:spAutoFit/>
          </a:bodyPr>
          <a:p>
            <a:pPr indent="-154940" fontAlgn="auto"/>
            <a:r>
              <a:rPr lang="zh-CN" altLang="zh-CN" sz="2000" b="1" dirty="0">
                <a:latin typeface="+mn-ea"/>
              </a:rPr>
              <a:t>五</a:t>
            </a:r>
            <a:r>
              <a:rPr lang="en-US" altLang="zh-CN" sz="2000" b="1" dirty="0">
                <a:latin typeface="+mn-ea"/>
              </a:rPr>
              <a:t>.</a:t>
            </a:r>
            <a:r>
              <a:rPr lang="zh-CN" altLang="zh-CN" sz="2000" b="1" dirty="0">
                <a:latin typeface="+mn-ea"/>
              </a:rPr>
              <a:t>Windows 7操作系统桌面的组成</a:t>
            </a:r>
            <a:r>
              <a:rPr lang="zh-CN" sz="2000" b="0">
                <a:solidFill>
                  <a:srgbClr val="000000"/>
                </a:solidFill>
                <a:ea typeface="宋体" panose="02010600030101010101" pitchFamily="2" charset="-122"/>
                <a:cs typeface="Times New Roman" panose="02020603050405020304" charset="0"/>
              </a:rPr>
              <a:t>     </a:t>
            </a:r>
            <a:r>
              <a:rPr lang="zh-CN" sz="1800" b="0">
                <a:latin typeface="+mn-ea"/>
                <a:cs typeface="+mn-ea"/>
              </a:rPr>
              <a:t>Windows 7操作系统的桌面指整个屏幕区域，它由桌面背景、桌面小工具、图标、开始菜单和任务栏等组成。Windows 7操作系统的所有操作都可以从桌面开始。</a:t>
            </a:r>
            <a:endParaRPr lang="zh-CN" sz="1800">
              <a:latin typeface="+mn-ea"/>
              <a:cs typeface="+mn-ea"/>
            </a:endParaRPr>
          </a:p>
          <a:p>
            <a:pPr indent="153035"/>
            <a:r>
              <a:rPr lang="zh-CN" sz="1800" b="1">
                <a:latin typeface="+mn-ea"/>
                <a:cs typeface="+mn-ea"/>
              </a:rPr>
              <a:t>1．桌面图标的使用</a:t>
            </a:r>
            <a:r>
              <a:rPr lang="zh-CN" sz="1800" b="0">
                <a:latin typeface="+mn-ea"/>
                <a:cs typeface="+mn-ea"/>
              </a:rPr>
              <a:t>   桌面上的一个图标代表一个文件、文件夹或程序等对象，双击图标可以启动程序或打开一个窗口。桌面上的图标主要分为三类：系统图标，如“计算机”“回收站”“网络”，各种应用程序图标和快捷方式图标。</a:t>
            </a:r>
            <a:endParaRPr lang="zh-CN" sz="1800">
              <a:latin typeface="+mn-ea"/>
              <a:cs typeface="+mn-ea"/>
            </a:endParaRPr>
          </a:p>
          <a:p>
            <a:endParaRPr lang="zh-CN" sz="18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00514" y="-234207"/>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pic>
        <p:nvPicPr>
          <p:cNvPr id="2" name="图片 1"/>
          <p:cNvPicPr>
            <a:picLocks noChangeAspect="1"/>
          </p:cNvPicPr>
          <p:nvPr/>
        </p:nvPicPr>
        <p:blipFill>
          <a:blip r:embed="rId2"/>
          <a:stretch>
            <a:fillRect/>
          </a:stretch>
        </p:blipFill>
        <p:spPr>
          <a:xfrm>
            <a:off x="391795" y="1087755"/>
            <a:ext cx="8174990" cy="4826000"/>
          </a:xfrm>
          <a:prstGeom prst="rect">
            <a:avLst/>
          </a:prstGeom>
        </p:spPr>
      </p:pic>
      <p:sp>
        <p:nvSpPr>
          <p:cNvPr id="6" name="矩形 5"/>
          <p:cNvSpPr/>
          <p:nvPr/>
        </p:nvSpPr>
        <p:spPr>
          <a:xfrm>
            <a:off x="1203853" y="47178"/>
            <a:ext cx="5554980" cy="521970"/>
          </a:xfrm>
          <a:prstGeom prst="rect">
            <a:avLst/>
          </a:prstGeom>
        </p:spPr>
        <p:txBody>
          <a:bodyPr wrap="none">
            <a:spAutoFit/>
          </a:bodyPr>
          <a:p>
            <a:pPr algn="l"/>
            <a:r>
              <a:rPr lang="zh-CN" altLang="zh-CN" sz="2800" b="1" dirty="0">
                <a:solidFill>
                  <a:srgbClr val="FFFF00"/>
                </a:solidFill>
                <a:latin typeface="黑体" panose="02010609060101010101" pitchFamily="49" charset="-122"/>
                <a:ea typeface="黑体" panose="02010609060101010101" pitchFamily="49" charset="-122"/>
                <a:sym typeface="+mn-ea"/>
              </a:rPr>
              <a:t>五.Windows 7操作系统桌面的组成</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00514" y="-234207"/>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102" name="文本框 101"/>
          <p:cNvSpPr txBox="1"/>
          <p:nvPr/>
        </p:nvSpPr>
        <p:spPr>
          <a:xfrm>
            <a:off x="208915" y="734060"/>
            <a:ext cx="8814435" cy="1322070"/>
          </a:xfrm>
          <a:prstGeom prst="rect">
            <a:avLst/>
          </a:prstGeom>
          <a:noFill/>
          <a:ln w="9525">
            <a:noFill/>
          </a:ln>
        </p:spPr>
        <p:txBody>
          <a:bodyPr wrap="square">
            <a:spAutoFit/>
          </a:bodyPr>
          <a:p>
            <a:pPr indent="200660"/>
            <a:r>
              <a:rPr lang="zh-CN" sz="2000" b="1">
                <a:solidFill>
                  <a:srgbClr val="000000"/>
                </a:solidFill>
                <a:ea typeface="宋体" panose="02010600030101010101" pitchFamily="2" charset="-122"/>
                <a:cs typeface="Times New Roman" panose="02020603050405020304" charset="0"/>
              </a:rPr>
              <a:t>2．“开始”菜单的使用</a:t>
            </a:r>
            <a:r>
              <a:rPr lang="zh-CN" sz="2000" b="0">
                <a:solidFill>
                  <a:srgbClr val="000000"/>
                </a:solidFill>
                <a:ea typeface="宋体" panose="02010600030101010101" pitchFamily="2" charset="-122"/>
              </a:rPr>
              <a:t>（</a:t>
            </a:r>
            <a:r>
              <a:rPr lang="zh-CN" sz="2000" b="0">
                <a:solidFill>
                  <a:srgbClr val="000000"/>
                </a:solidFill>
                <a:ea typeface="宋体" panose="02010600030101010101" pitchFamily="2" charset="-122"/>
                <a:cs typeface="Times New Roman" panose="02020603050405020304" charset="0"/>
              </a:rPr>
              <a:t>1）打开“开始”菜单</a:t>
            </a:r>
            <a:r>
              <a:rPr lang="zh-CN" sz="2000" b="0">
                <a:solidFill>
                  <a:srgbClr val="000000"/>
                </a:solidFill>
                <a:ea typeface="宋体" panose="02010600030101010101" pitchFamily="2" charset="-122"/>
              </a:rPr>
              <a:t>      单击任务栏上的</a:t>
            </a:r>
            <a:r>
              <a:rPr lang="zh-CN" sz="2000" b="0">
                <a:solidFill>
                  <a:srgbClr val="000000"/>
                </a:solidFill>
                <a:ea typeface="宋体" panose="02010600030101010101" pitchFamily="2" charset="-122"/>
                <a:cs typeface="Times New Roman" panose="02020603050405020304" charset="0"/>
              </a:rPr>
              <a:t>“开始”按钮，就可以弹出如图</a:t>
            </a:r>
            <a:r>
              <a:rPr lang="en-US" sz="2000" b="0">
                <a:solidFill>
                  <a:srgbClr val="000000"/>
                </a:solidFill>
                <a:latin typeface="宋体" panose="02010600030101010101" pitchFamily="2" charset="-122"/>
                <a:ea typeface="宋体" panose="02010600030101010101" pitchFamily="2" charset="-122"/>
                <a:cs typeface="Times New Roman" panose="02020603050405020304" charset="0"/>
              </a:rPr>
              <a:t>1-4-2</a:t>
            </a:r>
            <a:r>
              <a:rPr lang="zh-CN" sz="2000" b="0">
                <a:solidFill>
                  <a:srgbClr val="000000"/>
                </a:solidFill>
                <a:ea typeface="宋体" panose="02010600030101010101" pitchFamily="2" charset="-122"/>
              </a:rPr>
              <a:t>所示的开始菜单，用鼠标单击某个菜单选项即可打开相应项目。</a:t>
            </a:r>
            <a:endParaRPr lang="zh-CN" altLang="en-US" sz="2000"/>
          </a:p>
        </p:txBody>
      </p:sp>
      <p:pic>
        <p:nvPicPr>
          <p:cNvPr id="6" name="图片 5"/>
          <p:cNvPicPr>
            <a:picLocks noChangeAspect="1"/>
          </p:cNvPicPr>
          <p:nvPr/>
        </p:nvPicPr>
        <p:blipFill>
          <a:blip r:embed="rId2"/>
          <a:stretch>
            <a:fillRect/>
          </a:stretch>
        </p:blipFill>
        <p:spPr>
          <a:xfrm>
            <a:off x="747395" y="2056130"/>
            <a:ext cx="6871335" cy="4628515"/>
          </a:xfrm>
          <a:prstGeom prst="rect">
            <a:avLst/>
          </a:prstGeom>
        </p:spPr>
      </p:pic>
      <p:sp>
        <p:nvSpPr>
          <p:cNvPr id="2" name="矩形 1"/>
          <p:cNvSpPr/>
          <p:nvPr/>
        </p:nvSpPr>
        <p:spPr>
          <a:xfrm>
            <a:off x="1203853" y="47178"/>
            <a:ext cx="5554980"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五.Windows 7操作系统桌面的组成</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8028772" y="-309986"/>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7" name="矩形 6"/>
          <p:cNvSpPr/>
          <p:nvPr/>
        </p:nvSpPr>
        <p:spPr>
          <a:xfrm>
            <a:off x="141167" y="760933"/>
            <a:ext cx="8911024" cy="1014730"/>
          </a:xfrm>
          <a:prstGeom prst="rect">
            <a:avLst/>
          </a:prstGeom>
        </p:spPr>
        <p:txBody>
          <a:bodyPr wrap="square">
            <a:spAutoFit/>
          </a:bodyPr>
          <a:lstStyle/>
          <a:p>
            <a:r>
              <a:rPr lang="zh-CN" altLang="zh-CN" sz="2000" dirty="0"/>
              <a:t>（</a:t>
            </a:r>
            <a:r>
              <a:rPr lang="en-US" altLang="zh-CN" sz="2000" dirty="0"/>
              <a:t>2</a:t>
            </a:r>
            <a:r>
              <a:rPr lang="zh-CN" altLang="zh-CN" sz="2000" dirty="0"/>
              <a:t>）设置“开始”菜单</a:t>
            </a:r>
            <a:endParaRPr lang="zh-CN" altLang="zh-CN" sz="2000" dirty="0"/>
          </a:p>
          <a:p>
            <a:r>
              <a:rPr lang="en-US" altLang="zh-CN" sz="2000" smtClean="0"/>
              <a:t>     </a:t>
            </a:r>
            <a:r>
              <a:rPr lang="zh-CN" altLang="zh-CN" sz="2000" smtClean="0"/>
              <a:t>可以</a:t>
            </a:r>
            <a:r>
              <a:rPr lang="zh-CN" altLang="zh-CN" sz="2000" dirty="0"/>
              <a:t>把应用程序添加到“开始”菜单，也可以从“开始”菜单中删除。例如，将“</a:t>
            </a:r>
            <a:r>
              <a:rPr lang="en-US" altLang="zh-CN" sz="2000" dirty="0"/>
              <a:t>QQ</a:t>
            </a:r>
            <a:r>
              <a:rPr lang="zh-CN" altLang="zh-CN" sz="2000" dirty="0"/>
              <a:t>音乐”程序添加到“开始”菜单的操作步骤如图</a:t>
            </a:r>
            <a:r>
              <a:rPr lang="en-US" altLang="zh-CN" sz="2000" dirty="0"/>
              <a:t>1</a:t>
            </a:r>
            <a:r>
              <a:rPr lang="en-US" altLang="zh-CN" sz="2000" dirty="0"/>
              <a:t>-4-3</a:t>
            </a:r>
            <a:r>
              <a:rPr lang="zh-CN" altLang="zh-CN" sz="2000" dirty="0"/>
              <a:t>所示。</a:t>
            </a:r>
            <a:endParaRPr lang="zh-CN" altLang="zh-CN" sz="2000" dirty="0"/>
          </a:p>
        </p:txBody>
      </p:sp>
      <p:sp>
        <p:nvSpPr>
          <p:cNvPr id="9" name="矩形 8"/>
          <p:cNvSpPr/>
          <p:nvPr/>
        </p:nvSpPr>
        <p:spPr>
          <a:xfrm>
            <a:off x="312203" y="5793070"/>
            <a:ext cx="8568952" cy="707886"/>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zh-CN" altLang="zh-CN" sz="2000" dirty="0"/>
              <a:t>【补充说明】若要把程序从“开始”菜单中删除，只要在“开始”菜单中右击程序名，在弹出的快捷菜单中选择“从「开始」菜单解锁”选项。</a:t>
            </a:r>
            <a:endParaRPr lang="zh-CN" altLang="zh-CN" sz="2000" dirty="0"/>
          </a:p>
        </p:txBody>
      </p:sp>
      <p:pic>
        <p:nvPicPr>
          <p:cNvPr id="2" name="图片 1"/>
          <p:cNvPicPr>
            <a:picLocks noChangeAspect="1"/>
          </p:cNvPicPr>
          <p:nvPr/>
        </p:nvPicPr>
        <p:blipFill>
          <a:blip r:embed="rId2"/>
          <a:stretch>
            <a:fillRect/>
          </a:stretch>
        </p:blipFill>
        <p:spPr>
          <a:xfrm>
            <a:off x="828675" y="1775460"/>
            <a:ext cx="6643370" cy="3827145"/>
          </a:xfrm>
          <a:prstGeom prst="rect">
            <a:avLst/>
          </a:prstGeom>
        </p:spPr>
      </p:pic>
      <p:sp>
        <p:nvSpPr>
          <p:cNvPr id="6" name="矩形 5"/>
          <p:cNvSpPr/>
          <p:nvPr/>
        </p:nvSpPr>
        <p:spPr>
          <a:xfrm>
            <a:off x="1203853" y="47178"/>
            <a:ext cx="5554980" cy="521970"/>
          </a:xfrm>
          <a:prstGeom prst="rect">
            <a:avLst/>
          </a:prstGeom>
        </p:spPr>
        <p:txBody>
          <a:bodyPr wrap="none">
            <a:spAutoFit/>
          </a:bodyPr>
          <a:lstStyle/>
          <a:p>
            <a:pPr algn="l"/>
            <a:r>
              <a:rPr lang="zh-CN" altLang="zh-CN" sz="2800" b="1" dirty="0">
                <a:solidFill>
                  <a:srgbClr val="FFFF00"/>
                </a:solidFill>
                <a:latin typeface="黑体" panose="02010609060101010101" pitchFamily="49" charset="-122"/>
                <a:ea typeface="黑体" panose="02010609060101010101" pitchFamily="49" charset="-122"/>
                <a:sym typeface="+mn-ea"/>
              </a:rPr>
              <a:t>五.Windows 7操作系统桌面的组成</a:t>
            </a:r>
            <a:endParaRPr lang="zh-CN" altLang="zh-CN" sz="32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11274</Words>
  <Application>WPS 演示</Application>
  <PresentationFormat>全屏显示(4:3)</PresentationFormat>
  <Paragraphs>450</Paragraphs>
  <Slides>35</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35</vt:i4>
      </vt:variant>
    </vt:vector>
  </HeadingPairs>
  <TitlesOfParts>
    <vt:vector size="56" baseType="lpstr">
      <vt:lpstr>Arial</vt:lpstr>
      <vt:lpstr>宋体</vt:lpstr>
      <vt:lpstr>Wingdings</vt:lpstr>
      <vt:lpstr>黑体</vt:lpstr>
      <vt:lpstr>Calibri</vt:lpstr>
      <vt:lpstr>Times New Roman</vt:lpstr>
      <vt:lpstr>Times New Roman</vt:lpstr>
      <vt:lpstr>微软雅黑</vt:lpstr>
      <vt:lpstr>Arial Unicode MS</vt:lpstr>
      <vt:lpstr>Calibri</vt:lpstr>
      <vt:lpstr>华文宋体</vt:lpstr>
      <vt:lpstr>华文中宋</vt:lpstr>
      <vt:lpstr>Wingdings 2</vt:lpstr>
      <vt:lpstr>华文新魏</vt:lpstr>
      <vt:lpstr>幼圆</vt:lpstr>
      <vt:lpstr>微软雅黑 Light</vt:lpstr>
      <vt:lpstr>华文细黑</vt:lpstr>
      <vt:lpstr>华文楷体</vt:lpstr>
      <vt:lpstr>仿宋</vt:lpstr>
      <vt:lpstr>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黄老师</cp:lastModifiedBy>
  <cp:revision>72</cp:revision>
  <dcterms:created xsi:type="dcterms:W3CDTF">2017-08-01T01:32:00Z</dcterms:created>
  <dcterms:modified xsi:type="dcterms:W3CDTF">2021-08-20T08:38:53Z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