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2"/>
  </p:notesMasterIdLst>
  <p:sldIdLst>
    <p:sldId id="256" r:id="rId3"/>
    <p:sldId id="280" r:id="rId4"/>
    <p:sldId id="331" r:id="rId5"/>
    <p:sldId id="332" r:id="rId6"/>
    <p:sldId id="333" r:id="rId7"/>
    <p:sldId id="334" r:id="rId8"/>
    <p:sldId id="335" r:id="rId9"/>
    <p:sldId id="336" r:id="rId10"/>
    <p:sldId id="338" r:id="rId11"/>
    <p:sldId id="339" r:id="rId12"/>
    <p:sldId id="341" r:id="rId13"/>
    <p:sldId id="340" r:id="rId14"/>
    <p:sldId id="342" r:id="rId15"/>
    <p:sldId id="343" r:id="rId16"/>
    <p:sldId id="344" r:id="rId17"/>
    <p:sldId id="345" r:id="rId18"/>
    <p:sldId id="346" r:id="rId19"/>
    <p:sldId id="347" r:id="rId20"/>
    <p:sldId id="348" r:id="rId21"/>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803F3"/>
    <a:srgbClr val="2603B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15515" autoAdjust="0"/>
    <p:restoredTop sz="94620" autoAdjust="0"/>
  </p:normalViewPr>
  <p:slideViewPr>
    <p:cSldViewPr>
      <p:cViewPr varScale="1">
        <p:scale>
          <a:sx n="105" d="100"/>
          <a:sy n="105" d="100"/>
        </p:scale>
        <p:origin x="-1794" y="-78"/>
      </p:cViewPr>
      <p:guideLst>
        <p:guide orient="horz" pos="2176"/>
        <p:guide pos="288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5" Type="http://schemas.openxmlformats.org/officeDocument/2006/relationships/tableStyles" Target="tableStyles.xml"/><Relationship Id="rId24" Type="http://schemas.openxmlformats.org/officeDocument/2006/relationships/viewProps" Target="viewProps.xml"/><Relationship Id="rId23" Type="http://schemas.openxmlformats.org/officeDocument/2006/relationships/presProps" Target="presProps.xml"/><Relationship Id="rId22" Type="http://schemas.openxmlformats.org/officeDocument/2006/relationships/notesMaster" Target="notesMasters/notesMaster1.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8352A82-5F06-402B-BF23-26AFB0970EC0}"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D8F5816-6782-4E21-9222-3C91BA41B09F}"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1B123270-A88A-46B8-9222-FA0C7569E53D}"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2C60310-B195-4347-BDB0-A5C2E08FFBB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00">
        <p:cover dir="r"/>
      </p:transition>
    </mc:Choice>
    <mc:Fallback>
      <p:transition spd="slow">
        <p:cover dir="r"/>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1B123270-A88A-46B8-9222-FA0C7569E53D}"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2C60310-B195-4347-BDB0-A5C2E08FFBB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00">
        <p:cover dir="r"/>
      </p:transition>
    </mc:Choice>
    <mc:Fallback>
      <p:transition spd="slow">
        <p:cover dir="r"/>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1B123270-A88A-46B8-9222-FA0C7569E53D}"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2C60310-B195-4347-BDB0-A5C2E08FFBB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00">
        <p:cover dir="r"/>
      </p:transition>
    </mc:Choice>
    <mc:Fallback>
      <p:transition spd="slow">
        <p:cover dir="r"/>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1B123270-A88A-46B8-9222-FA0C7569E53D}"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2C60310-B195-4347-BDB0-A5C2E08FFBB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00">
        <p:cover dir="r"/>
      </p:transition>
    </mc:Choice>
    <mc:Fallback>
      <p:transition spd="slow">
        <p:cover dir="r"/>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1B123270-A88A-46B8-9222-FA0C7569E53D}"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2C60310-B195-4347-BDB0-A5C2E08FFBB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00">
        <p:cover dir="r"/>
      </p:transition>
    </mc:Choice>
    <mc:Fallback>
      <p:transition spd="slow">
        <p:cover dir="r"/>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1B123270-A88A-46B8-9222-FA0C7569E53D}"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2C60310-B195-4347-BDB0-A5C2E08FFBB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00">
        <p:cover dir="r"/>
      </p:transition>
    </mc:Choice>
    <mc:Fallback>
      <p:transition spd="slow">
        <p:cover dir="r"/>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1B123270-A88A-46B8-9222-FA0C7569E53D}"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2C60310-B195-4347-BDB0-A5C2E08FFBB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00">
        <p:cover dir="r"/>
      </p:transition>
    </mc:Choice>
    <mc:Fallback>
      <p:transition spd="slow">
        <p:cover dir="r"/>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1B123270-A88A-46B8-9222-FA0C7569E53D}"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2C60310-B195-4347-BDB0-A5C2E08FFBB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00">
        <p:cover dir="r"/>
      </p:transition>
    </mc:Choice>
    <mc:Fallback>
      <p:transition spd="slow">
        <p:cover dir="r"/>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B123270-A88A-46B8-9222-FA0C7569E53D}"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2C60310-B195-4347-BDB0-A5C2E08FFBB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00">
        <p:cover dir="r"/>
      </p:transition>
    </mc:Choice>
    <mc:Fallback>
      <p:transition spd="slow">
        <p:cover dir="r"/>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1B123270-A88A-46B8-9222-FA0C7569E53D}"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2C60310-B195-4347-BDB0-A5C2E08FFBB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00">
        <p:cover dir="r"/>
      </p:transition>
    </mc:Choice>
    <mc:Fallback>
      <p:transition spd="slow">
        <p:cover dir="r"/>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1B123270-A88A-46B8-9222-FA0C7569E53D}"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2C60310-B195-4347-BDB0-A5C2E08FFBB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00">
        <p:cover dir="r"/>
      </p:transition>
    </mc:Choice>
    <mc:Fallback>
      <p:transition spd="slow">
        <p:cover dir="r"/>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B123270-A88A-46B8-9222-FA0C7569E53D}" type="datetimeFigureOut">
              <a:rPr lang="zh-CN" altLang="en-US" smtClean="0"/>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2C60310-B195-4347-BDB0-A5C2E08FFBB8}"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Requires="p14">
      <p:transition spd="slow" p14:dur="1200">
        <p:cover dir="r"/>
      </p:transition>
    </mc:Choice>
    <mc:Fallback>
      <p:transition spd="slow">
        <p:cover dir="r"/>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image" Target="../media/image1.jpeg"/></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image" Target="../media/image1.jpeg"/></Relationships>
</file>

<file path=ppt/slides/_rels/slide12.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image" Target="../media/image1.jpe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6.png"/><Relationship Id="rId1" Type="http://schemas.openxmlformats.org/officeDocument/2006/relationships/image" Target="../media/image1.jpe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7.png"/><Relationship Id="rId1" Type="http://schemas.openxmlformats.org/officeDocument/2006/relationships/image" Target="../media/image1.jpe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8.png"/><Relationship Id="rId1" Type="http://schemas.openxmlformats.org/officeDocument/2006/relationships/image" Target="../media/image1.jpe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9.png"/><Relationship Id="rId1" Type="http://schemas.openxmlformats.org/officeDocument/2006/relationships/image" Target="../media/image1.jpe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png"/><Relationship Id="rId1" Type="http://schemas.openxmlformats.org/officeDocument/2006/relationships/image" Target="../media/image1.jpeg"/></Relationships>
</file>

<file path=ppt/slides/_rels/slide4.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image" Target="../media/image1.jpe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5.png"/><Relationship Id="rId1" Type="http://schemas.openxmlformats.org/officeDocument/2006/relationships/image" Target="../media/image1.jpeg"/></Relationships>
</file>

<file path=ppt/slides/_rels/slide8.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7.png"/><Relationship Id="rId3" Type="http://schemas.openxmlformats.org/officeDocument/2006/relationships/image" Target="file:///C:\Users\Administrator\AppData\Roaming\Tencent\Users\842221941\QQ\WinTemp\RichOle\OB%252525603~31P~PQ~_9%252525252IR)5(VA.png" TargetMode="External"/><Relationship Id="rId2" Type="http://schemas.openxmlformats.org/officeDocument/2006/relationships/image" Target="../media/image6.png"/><Relationship Id="rId1" Type="http://schemas.openxmlformats.org/officeDocument/2006/relationships/image" Target="../media/image1.jpeg"/></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image" Target="../media/image1.jpeg"/></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5" name="组合 18"/>
          <p:cNvGrpSpPr/>
          <p:nvPr/>
        </p:nvGrpSpPr>
        <p:grpSpPr>
          <a:xfrm rot="3917757">
            <a:off x="7020660" y="-289296"/>
            <a:ext cx="807007" cy="993481"/>
            <a:chOff x="8280400" y="1884352"/>
            <a:chExt cx="2214578" cy="2214578"/>
          </a:xfrm>
          <a:effectLst>
            <a:outerShdw blurRad="279400" algn="ctr" rotWithShape="0">
              <a:schemeClr val="bg1">
                <a:lumMod val="85000"/>
              </a:schemeClr>
            </a:outerShdw>
          </a:effectLst>
        </p:grpSpPr>
        <p:sp>
          <p:nvSpPr>
            <p:cNvPr id="6" name="十字星 5"/>
            <p:cNvSpPr/>
            <p:nvPr/>
          </p:nvSpPr>
          <p:spPr>
            <a:xfrm>
              <a:off x="8280400" y="1884352"/>
              <a:ext cx="2214578" cy="2214578"/>
            </a:xfrm>
            <a:prstGeom prst="star4">
              <a:avLst>
                <a:gd name="adj" fmla="val 1311"/>
              </a:avLst>
            </a:prstGeom>
            <a:gradFill flip="none" rotWithShape="1">
              <a:gsLst>
                <a:gs pos="0">
                  <a:schemeClr val="bg1"/>
                </a:gs>
                <a:gs pos="100000">
                  <a:schemeClr val="tx1">
                    <a:lumMod val="95000"/>
                    <a:lumOff val="5000"/>
                    <a:alpha val="0"/>
                  </a:schemeClr>
                </a:gs>
              </a:gsLst>
              <a:path path="circle">
                <a:fillToRect l="100000" b="100000"/>
              </a:path>
              <a:tileRect t="-100000" r="-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CN" altLang="en-US" sz="1800">
                <a:solidFill>
                  <a:prstClr val="white"/>
                </a:solidFill>
              </a:endParaRPr>
            </a:p>
          </p:txBody>
        </p:sp>
        <p:sp>
          <p:nvSpPr>
            <p:cNvPr id="7" name="椭圆 6"/>
            <p:cNvSpPr/>
            <p:nvPr/>
          </p:nvSpPr>
          <p:spPr>
            <a:xfrm>
              <a:off x="9098450" y="2698066"/>
              <a:ext cx="571504" cy="571504"/>
            </a:xfrm>
            <a:prstGeom prst="ellipse">
              <a:avLst/>
            </a:prstGeom>
            <a:gradFill>
              <a:gsLst>
                <a:gs pos="0">
                  <a:schemeClr val="bg1"/>
                </a:gs>
                <a:gs pos="100000">
                  <a:schemeClr val="tx1">
                    <a:lumMod val="95000"/>
                    <a:lumOff val="5000"/>
                    <a:alpha val="0"/>
                  </a:schemeClr>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CN" altLang="en-US" sz="1800">
                <a:solidFill>
                  <a:prstClr val="white"/>
                </a:solidFill>
              </a:endParaRPr>
            </a:p>
          </p:txBody>
        </p:sp>
      </p:grpSp>
      <p:sp>
        <p:nvSpPr>
          <p:cNvPr id="2" name="矩形 1"/>
          <p:cNvSpPr/>
          <p:nvPr/>
        </p:nvSpPr>
        <p:spPr>
          <a:xfrm>
            <a:off x="2254885" y="56515"/>
            <a:ext cx="3989705" cy="521970"/>
          </a:xfrm>
          <a:prstGeom prst="rect">
            <a:avLst/>
          </a:prstGeom>
        </p:spPr>
        <p:txBody>
          <a:bodyPr wrap="square">
            <a:spAutoFit/>
          </a:bodyPr>
          <a:lstStyle/>
          <a:p>
            <a:r>
              <a:rPr lang="zh-CN" altLang="en-US" sz="2800" b="1" dirty="0" smtClean="0">
                <a:solidFill>
                  <a:srgbClr val="FFFF00"/>
                </a:solidFill>
                <a:latin typeface="黑体" panose="02010609060101010101" pitchFamily="49" charset="-122"/>
                <a:ea typeface="黑体" panose="02010609060101010101" pitchFamily="49" charset="-122"/>
              </a:rPr>
              <a:t>专题六  维护系统</a:t>
            </a:r>
            <a:endParaRPr lang="zh-CN" altLang="en-US" sz="2800" b="1" dirty="0" smtClean="0">
              <a:solidFill>
                <a:srgbClr val="FFFF00"/>
              </a:solidFill>
              <a:latin typeface="黑体" panose="02010609060101010101" pitchFamily="49" charset="-122"/>
              <a:ea typeface="黑体" panose="02010609060101010101" pitchFamily="49" charset="-122"/>
            </a:endParaRPr>
          </a:p>
        </p:txBody>
      </p:sp>
      <p:sp>
        <p:nvSpPr>
          <p:cNvPr id="3" name="矩形 2"/>
          <p:cNvSpPr/>
          <p:nvPr/>
        </p:nvSpPr>
        <p:spPr>
          <a:xfrm>
            <a:off x="154940" y="1597025"/>
            <a:ext cx="8851265" cy="2522855"/>
          </a:xfrm>
          <a:prstGeom prst="rect">
            <a:avLst/>
          </a:prstGeom>
        </p:spPr>
        <p:txBody>
          <a:bodyPr wrap="square">
            <a:spAutoFit/>
          </a:bodyPr>
          <a:lstStyle/>
          <a:p>
            <a:pPr>
              <a:lnSpc>
                <a:spcPct val="150000"/>
              </a:lnSpc>
            </a:pPr>
            <a:endParaRPr lang="en-US" altLang="zh-CN" sz="2000" dirty="0" smtClean="0"/>
          </a:p>
          <a:p>
            <a:pPr>
              <a:lnSpc>
                <a:spcPct val="150000"/>
              </a:lnSpc>
            </a:pPr>
            <a:r>
              <a:rPr sz="2000" dirty="0">
                <a:latin typeface="宋体" panose="02010600030101010101" pitchFamily="2" charset="-122"/>
                <a:ea typeface="宋体" panose="02010600030101010101" pitchFamily="2" charset="-122"/>
                <a:cs typeface="宋体" panose="02010600030101010101" pitchFamily="2" charset="-122"/>
              </a:rPr>
              <a:t>（1）了解计算机和移动终端等信息技术设备的安全设置；了解用户管理及权限设置；</a:t>
            </a:r>
            <a:endParaRPr sz="2000" dirty="0">
              <a:latin typeface="宋体" panose="02010600030101010101" pitchFamily="2" charset="-122"/>
              <a:ea typeface="宋体" panose="02010600030101010101" pitchFamily="2" charset="-122"/>
              <a:cs typeface="宋体" panose="02010600030101010101" pitchFamily="2" charset="-122"/>
            </a:endParaRPr>
          </a:p>
          <a:p>
            <a:pPr>
              <a:lnSpc>
                <a:spcPct val="170000"/>
              </a:lnSpc>
            </a:pPr>
            <a:r>
              <a:rPr sz="2000" dirty="0">
                <a:latin typeface="宋体" panose="02010600030101010101" pitchFamily="2" charset="-122"/>
                <a:ea typeface="宋体" panose="02010600030101010101" pitchFamily="2" charset="-122"/>
                <a:cs typeface="宋体" panose="02010600030101010101" pitchFamily="2" charset="-122"/>
              </a:rPr>
              <a:t>（2）了解使用“帮助”等工具解决信息技术设备及系统使用过程中遇到的问题。</a:t>
            </a:r>
            <a:r>
              <a:rPr lang="en-US" altLang="zh-CN" sz="2000" dirty="0" smtClean="0">
                <a:latin typeface="宋体" panose="02010600030101010101" pitchFamily="2" charset="-122"/>
                <a:ea typeface="宋体" panose="02010600030101010101" pitchFamily="2" charset="-122"/>
                <a:cs typeface="宋体" panose="02010600030101010101" pitchFamily="2" charset="-122"/>
              </a:rPr>
              <a:t>    </a:t>
            </a:r>
            <a:endParaRPr lang="zh-CN" altLang="zh-CN" dirty="0">
              <a:latin typeface="宋体" panose="02010600030101010101" pitchFamily="2" charset="-122"/>
              <a:ea typeface="宋体" panose="02010600030101010101" pitchFamily="2" charset="-122"/>
              <a:cs typeface="宋体" panose="02010600030101010101" pitchFamily="2" charset="-122"/>
            </a:endParaRPr>
          </a:p>
        </p:txBody>
      </p:sp>
      <p:sp>
        <p:nvSpPr>
          <p:cNvPr id="9" name="圆角矩形 8"/>
          <p:cNvSpPr/>
          <p:nvPr/>
        </p:nvSpPr>
        <p:spPr>
          <a:xfrm>
            <a:off x="320878" y="1514004"/>
            <a:ext cx="1723065" cy="518130"/>
          </a:xfrm>
          <a:prstGeom prst="roundRect">
            <a:avLst/>
          </a:prstGeom>
        </p:spPr>
        <p:style>
          <a:lnRef idx="3">
            <a:schemeClr val="lt1"/>
          </a:lnRef>
          <a:fillRef idx="1">
            <a:schemeClr val="accent5"/>
          </a:fillRef>
          <a:effectRef idx="1">
            <a:schemeClr val="accent5"/>
          </a:effectRef>
          <a:fontRef idx="minor">
            <a:schemeClr val="lt1"/>
          </a:fontRef>
        </p:style>
        <p:txBody>
          <a:bodyPr lIns="0" tIns="0" rIns="0" bIns="0" rtlCol="0" anchor="ctr"/>
          <a:lstStyle/>
          <a:p>
            <a:pPr algn="ctr"/>
            <a:r>
              <a:rPr lang="zh-CN" altLang="zh-CN" sz="2400" b="1" dirty="0">
                <a:solidFill>
                  <a:srgbClr val="FFFF00"/>
                </a:solidFill>
              </a:rPr>
              <a:t>考纲要</a:t>
            </a:r>
            <a:r>
              <a:rPr lang="zh-CN" altLang="zh-CN" sz="2400" b="1" dirty="0" smtClean="0">
                <a:solidFill>
                  <a:srgbClr val="FFFF00"/>
                </a:solidFill>
              </a:rPr>
              <a:t>求</a:t>
            </a:r>
            <a:endParaRPr lang="zh-CN" altLang="en-US" b="1" dirty="0">
              <a:solidFill>
                <a:srgbClr val="FFFF00"/>
              </a:solidFill>
            </a:endParaRPr>
          </a:p>
        </p:txBody>
      </p:sp>
    </p:spTree>
  </p:cSld>
  <p:clrMapOvr>
    <a:masterClrMapping/>
  </p:clrMapOvr>
  <mc:AlternateContent xmlns:mc="http://schemas.openxmlformats.org/markup-compatibility/2006">
    <mc:Choice xmlns:p14="http://schemas.microsoft.com/office/powerpoint/2010/main" Requires="p14">
      <p:transition spd="slow" p14:dur="1200">
        <p:cover dir="r"/>
      </p:transition>
    </mc:Choice>
    <mc:Fallback>
      <p:transition spd="slow">
        <p:cover dir="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withEffect">
                                  <p:stCondLst>
                                    <p:cond delay="0"/>
                                  </p:stCondLst>
                                  <p:childTnLst>
                                    <p:animRot by="21600000">
                                      <p:cBhvr>
                                        <p:cTn id="6" dur="20000" fill="hold"/>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5" name="组合 18"/>
          <p:cNvGrpSpPr/>
          <p:nvPr/>
        </p:nvGrpSpPr>
        <p:grpSpPr>
          <a:xfrm rot="3917757">
            <a:off x="7020660" y="-289296"/>
            <a:ext cx="807007" cy="993481"/>
            <a:chOff x="8280400" y="1884352"/>
            <a:chExt cx="2214578" cy="2214578"/>
          </a:xfrm>
          <a:effectLst>
            <a:outerShdw blurRad="279400" algn="ctr" rotWithShape="0">
              <a:schemeClr val="bg1">
                <a:lumMod val="85000"/>
              </a:schemeClr>
            </a:outerShdw>
          </a:effectLst>
        </p:grpSpPr>
        <p:sp>
          <p:nvSpPr>
            <p:cNvPr id="6" name="十字星 5"/>
            <p:cNvSpPr/>
            <p:nvPr/>
          </p:nvSpPr>
          <p:spPr>
            <a:xfrm>
              <a:off x="8280400" y="1884352"/>
              <a:ext cx="2214578" cy="2214578"/>
            </a:xfrm>
            <a:prstGeom prst="star4">
              <a:avLst>
                <a:gd name="adj" fmla="val 1311"/>
              </a:avLst>
            </a:prstGeom>
            <a:gradFill flip="none" rotWithShape="1">
              <a:gsLst>
                <a:gs pos="0">
                  <a:schemeClr val="bg1"/>
                </a:gs>
                <a:gs pos="100000">
                  <a:schemeClr val="tx1">
                    <a:lumMod val="95000"/>
                    <a:lumOff val="5000"/>
                    <a:alpha val="0"/>
                  </a:schemeClr>
                </a:gs>
              </a:gsLst>
              <a:path path="circle">
                <a:fillToRect l="100000" b="100000"/>
              </a:path>
              <a:tileRect t="-100000" r="-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CN" altLang="en-US" sz="1800">
                <a:solidFill>
                  <a:prstClr val="white"/>
                </a:solidFill>
              </a:endParaRPr>
            </a:p>
          </p:txBody>
        </p:sp>
        <p:sp>
          <p:nvSpPr>
            <p:cNvPr id="7" name="椭圆 6"/>
            <p:cNvSpPr/>
            <p:nvPr/>
          </p:nvSpPr>
          <p:spPr>
            <a:xfrm>
              <a:off x="9098450" y="2698066"/>
              <a:ext cx="571504" cy="571504"/>
            </a:xfrm>
            <a:prstGeom prst="ellipse">
              <a:avLst/>
            </a:prstGeom>
            <a:gradFill>
              <a:gsLst>
                <a:gs pos="0">
                  <a:schemeClr val="bg1"/>
                </a:gs>
                <a:gs pos="100000">
                  <a:schemeClr val="tx1">
                    <a:lumMod val="95000"/>
                    <a:lumOff val="5000"/>
                    <a:alpha val="0"/>
                  </a:schemeClr>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CN" altLang="en-US" sz="1800">
                <a:solidFill>
                  <a:prstClr val="white"/>
                </a:solidFill>
              </a:endParaRPr>
            </a:p>
          </p:txBody>
        </p:sp>
      </p:grpSp>
      <p:sp>
        <p:nvSpPr>
          <p:cNvPr id="2" name="矩形 1"/>
          <p:cNvSpPr/>
          <p:nvPr/>
        </p:nvSpPr>
        <p:spPr>
          <a:xfrm>
            <a:off x="1979712" y="44372"/>
            <a:ext cx="5041668" cy="521970"/>
          </a:xfrm>
          <a:prstGeom prst="rect">
            <a:avLst/>
          </a:prstGeom>
        </p:spPr>
        <p:txBody>
          <a:bodyPr wrap="square">
            <a:spAutoFit/>
          </a:bodyPr>
          <a:lstStyle/>
          <a:p>
            <a:r>
              <a:rPr lang="zh-CN" sz="2800" b="1">
                <a:solidFill>
                  <a:srgbClr val="FFFF00"/>
                </a:solidFill>
                <a:latin typeface="黑体" panose="02010609060101010101" pitchFamily="49" charset="-122"/>
                <a:ea typeface="黑体" panose="02010609060101010101" pitchFamily="49" charset="-122"/>
                <a:cs typeface="黑体" panose="02010609060101010101" pitchFamily="49" charset="-122"/>
                <a:sym typeface="+mn-ea"/>
              </a:rPr>
              <a:t>三</a:t>
            </a:r>
            <a:r>
              <a:rPr lang="en-US" altLang="zh-CN" sz="2800" b="1">
                <a:solidFill>
                  <a:srgbClr val="FFFF00"/>
                </a:solidFill>
                <a:latin typeface="黑体" panose="02010609060101010101" pitchFamily="49" charset="-122"/>
                <a:ea typeface="黑体" panose="02010609060101010101" pitchFamily="49" charset="-122"/>
                <a:cs typeface="黑体" panose="02010609060101010101" pitchFamily="49" charset="-122"/>
                <a:sym typeface="+mn-ea"/>
              </a:rPr>
              <a:t>.</a:t>
            </a:r>
            <a:r>
              <a:rPr lang="zh-CN" altLang="en-US" sz="2800" b="1">
                <a:solidFill>
                  <a:srgbClr val="FFFF00"/>
                </a:solidFill>
                <a:latin typeface="黑体" panose="02010609060101010101" pitchFamily="49" charset="-122"/>
                <a:ea typeface="黑体" panose="02010609060101010101" pitchFamily="49" charset="-122"/>
                <a:cs typeface="黑体" panose="02010609060101010101" pitchFamily="49" charset="-122"/>
                <a:sym typeface="+mn-ea"/>
              </a:rPr>
              <a:t>应用</a:t>
            </a:r>
            <a:r>
              <a:rPr lang="zh-CN" sz="2800" b="1">
                <a:solidFill>
                  <a:srgbClr val="FFFF00"/>
                </a:solidFill>
                <a:latin typeface="黑体" panose="02010609060101010101" pitchFamily="49" charset="-122"/>
                <a:ea typeface="黑体" panose="02010609060101010101" pitchFamily="49" charset="-122"/>
                <a:cs typeface="黑体" panose="02010609060101010101" pitchFamily="49" charset="-122"/>
                <a:sym typeface="+mn-ea"/>
              </a:rPr>
              <a:t>“帮助”解决问题</a:t>
            </a:r>
            <a:endParaRPr lang="zh-CN" altLang="zh-CN" sz="2800" b="1" dirty="0">
              <a:solidFill>
                <a:srgbClr val="FFFF00"/>
              </a:solidFill>
              <a:latin typeface="黑体" panose="02010609060101010101" pitchFamily="49" charset="-122"/>
              <a:ea typeface="黑体" panose="02010609060101010101" pitchFamily="49" charset="-122"/>
            </a:endParaRPr>
          </a:p>
        </p:txBody>
      </p:sp>
      <p:sp>
        <p:nvSpPr>
          <p:cNvPr id="104" name="文本框 103"/>
          <p:cNvSpPr txBox="1"/>
          <p:nvPr/>
        </p:nvSpPr>
        <p:spPr>
          <a:xfrm>
            <a:off x="174625" y="781050"/>
            <a:ext cx="8819515" cy="706755"/>
          </a:xfrm>
          <a:prstGeom prst="rect">
            <a:avLst/>
          </a:prstGeom>
          <a:noFill/>
          <a:ln w="9525">
            <a:noFill/>
          </a:ln>
        </p:spPr>
        <p:txBody>
          <a:bodyPr wrap="square">
            <a:spAutoFit/>
          </a:bodyPr>
          <a:p>
            <a:pPr indent="0"/>
            <a:r>
              <a:rPr sz="2000">
                <a:solidFill>
                  <a:srgbClr val="000000"/>
                </a:solidFill>
                <a:latin typeface="宋体" panose="02010600030101010101" pitchFamily="2" charset="-122"/>
                <a:ea typeface="宋体" panose="02010600030101010101" pitchFamily="2" charset="-122"/>
                <a:cs typeface="宋体" panose="02010600030101010101" pitchFamily="2" charset="-122"/>
              </a:rPr>
              <a:t>（2）在图1-6-6所示的窗口中选择第1项，就进入了用户帐户管理窗口如图1-6-7所示，可以进行帐户的创建和管理。</a:t>
            </a:r>
            <a:endParaRPr sz="2000">
              <a:solidFill>
                <a:srgbClr val="000000"/>
              </a:solidFill>
              <a:latin typeface="宋体" panose="02010600030101010101" pitchFamily="2" charset="-122"/>
              <a:ea typeface="宋体" panose="02010600030101010101" pitchFamily="2" charset="-122"/>
              <a:cs typeface="宋体" panose="02010600030101010101" pitchFamily="2" charset="-122"/>
            </a:endParaRPr>
          </a:p>
        </p:txBody>
      </p:sp>
      <p:grpSp>
        <p:nvGrpSpPr>
          <p:cNvPr id="1073743361" name="组合 1073743360"/>
          <p:cNvGrpSpPr/>
          <p:nvPr/>
        </p:nvGrpSpPr>
        <p:grpSpPr>
          <a:xfrm>
            <a:off x="1162685" y="1852295"/>
            <a:ext cx="6881495" cy="3060065"/>
            <a:chOff x="3407" y="710292"/>
            <a:chExt cx="8996" cy="3222"/>
          </a:xfrm>
        </p:grpSpPr>
        <p:pic>
          <p:nvPicPr>
            <p:cNvPr id="1073743358" name="图片 1073743357" descr="14299ee9e89ede780ec501369ef7ba5"/>
            <p:cNvPicPr>
              <a:picLocks noChangeAspect="1"/>
            </p:cNvPicPr>
            <p:nvPr/>
          </p:nvPicPr>
          <p:blipFill>
            <a:blip r:embed="rId2"/>
            <a:stretch>
              <a:fillRect/>
            </a:stretch>
          </p:blipFill>
          <p:spPr>
            <a:xfrm>
              <a:off x="3407" y="710292"/>
              <a:ext cx="4625" cy="2890"/>
            </a:xfrm>
            <a:prstGeom prst="rect">
              <a:avLst/>
            </a:prstGeom>
            <a:noFill/>
            <a:ln w="9525" cap="flat" cmpd="sng">
              <a:solidFill>
                <a:srgbClr val="808080"/>
              </a:solidFill>
              <a:prstDash val="solid"/>
              <a:miter/>
              <a:headEnd type="none" w="med" len="med"/>
              <a:tailEnd type="none" w="med" len="med"/>
            </a:ln>
          </p:spPr>
        </p:pic>
        <p:pic>
          <p:nvPicPr>
            <p:cNvPr id="1073743359" name="图片 1073743358" descr="54f6bf9c3038d3e13189c287e00b8fc"/>
            <p:cNvPicPr>
              <a:picLocks noChangeAspect="1"/>
            </p:cNvPicPr>
            <p:nvPr/>
          </p:nvPicPr>
          <p:blipFill>
            <a:blip r:embed="rId3"/>
            <a:stretch>
              <a:fillRect/>
            </a:stretch>
          </p:blipFill>
          <p:spPr>
            <a:xfrm>
              <a:off x="8076" y="710295"/>
              <a:ext cx="4327" cy="2894"/>
            </a:xfrm>
            <a:prstGeom prst="rect">
              <a:avLst/>
            </a:prstGeom>
            <a:noFill/>
            <a:ln w="9525" cap="flat" cmpd="sng">
              <a:solidFill>
                <a:srgbClr val="808080"/>
              </a:solidFill>
              <a:prstDash val="solid"/>
              <a:miter/>
              <a:headEnd type="none" w="med" len="med"/>
              <a:tailEnd type="none" w="med" len="med"/>
            </a:ln>
          </p:spPr>
        </p:pic>
        <p:sp>
          <p:nvSpPr>
            <p:cNvPr id="1073743360" name="文本框 72"/>
            <p:cNvSpPr txBox="1"/>
            <p:nvPr/>
          </p:nvSpPr>
          <p:spPr>
            <a:xfrm>
              <a:off x="7594" y="713211"/>
              <a:ext cx="1064" cy="303"/>
            </a:xfrm>
            <a:prstGeom prst="rect">
              <a:avLst/>
            </a:prstGeom>
            <a:solidFill>
              <a:srgbClr val="FFFFFF"/>
            </a:solidFill>
            <a:ln w="6350">
              <a:noFill/>
            </a:ln>
          </p:spPr>
          <p:txBody>
            <a:bodyPr vert="horz" wrap="square" lIns="0" tIns="0" rIns="0" bIns="0" anchor="t"/>
            <a:p>
              <a:r>
                <a:rPr lang="zh-CN" altLang="en-US">
                  <a:latin typeface="宋体" panose="02010600030101010101" pitchFamily="2" charset="-122"/>
                  <a:ea typeface="宋体" panose="02010600030101010101" pitchFamily="2" charset="-122"/>
                  <a:cs typeface="宋体" panose="02010600030101010101" pitchFamily="2" charset="-122"/>
                </a:rPr>
                <a:t>图1-6-7</a:t>
              </a:r>
              <a:endParaRPr lang="zh-CN" altLang="en-US"/>
            </a:p>
            <a:p>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slow" p14:dur="1200">
        <p:cover dir="r"/>
      </p:transition>
    </mc:Choice>
    <mc:Fallback>
      <p:transition spd="slow">
        <p:cover dir="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withEffect">
                                  <p:stCondLst>
                                    <p:cond delay="0"/>
                                  </p:stCondLst>
                                  <p:childTnLst>
                                    <p:animRot by="21600000">
                                      <p:cBhvr>
                                        <p:cTn id="6" dur="20000" fill="hold"/>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5" name="组合 18"/>
          <p:cNvGrpSpPr/>
          <p:nvPr/>
        </p:nvGrpSpPr>
        <p:grpSpPr>
          <a:xfrm rot="3917757">
            <a:off x="7020660" y="-289296"/>
            <a:ext cx="807007" cy="993481"/>
            <a:chOff x="8280400" y="1884352"/>
            <a:chExt cx="2214578" cy="2214578"/>
          </a:xfrm>
          <a:effectLst>
            <a:outerShdw blurRad="279400" algn="ctr" rotWithShape="0">
              <a:schemeClr val="bg1">
                <a:lumMod val="85000"/>
              </a:schemeClr>
            </a:outerShdw>
          </a:effectLst>
        </p:grpSpPr>
        <p:sp>
          <p:nvSpPr>
            <p:cNvPr id="6" name="十字星 5"/>
            <p:cNvSpPr/>
            <p:nvPr/>
          </p:nvSpPr>
          <p:spPr>
            <a:xfrm>
              <a:off x="8280400" y="1884352"/>
              <a:ext cx="2214578" cy="2214578"/>
            </a:xfrm>
            <a:prstGeom prst="star4">
              <a:avLst>
                <a:gd name="adj" fmla="val 1311"/>
              </a:avLst>
            </a:prstGeom>
            <a:gradFill flip="none" rotWithShape="1">
              <a:gsLst>
                <a:gs pos="0">
                  <a:schemeClr val="bg1"/>
                </a:gs>
                <a:gs pos="100000">
                  <a:schemeClr val="tx1">
                    <a:lumMod val="95000"/>
                    <a:lumOff val="5000"/>
                    <a:alpha val="0"/>
                  </a:schemeClr>
                </a:gs>
              </a:gsLst>
              <a:path path="circle">
                <a:fillToRect l="100000" b="100000"/>
              </a:path>
              <a:tileRect t="-100000" r="-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CN" altLang="en-US" sz="1800">
                <a:solidFill>
                  <a:prstClr val="white"/>
                </a:solidFill>
              </a:endParaRPr>
            </a:p>
          </p:txBody>
        </p:sp>
        <p:sp>
          <p:nvSpPr>
            <p:cNvPr id="7" name="椭圆 6"/>
            <p:cNvSpPr/>
            <p:nvPr/>
          </p:nvSpPr>
          <p:spPr>
            <a:xfrm>
              <a:off x="9098450" y="2698066"/>
              <a:ext cx="571504" cy="571504"/>
            </a:xfrm>
            <a:prstGeom prst="ellipse">
              <a:avLst/>
            </a:prstGeom>
            <a:gradFill>
              <a:gsLst>
                <a:gs pos="0">
                  <a:schemeClr val="bg1"/>
                </a:gs>
                <a:gs pos="100000">
                  <a:schemeClr val="tx1">
                    <a:lumMod val="95000"/>
                    <a:lumOff val="5000"/>
                    <a:alpha val="0"/>
                  </a:schemeClr>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CN" altLang="en-US" sz="1800">
                <a:solidFill>
                  <a:prstClr val="white"/>
                </a:solidFill>
              </a:endParaRPr>
            </a:p>
          </p:txBody>
        </p:sp>
      </p:grpSp>
      <p:sp>
        <p:nvSpPr>
          <p:cNvPr id="2" name="矩形 1"/>
          <p:cNvSpPr/>
          <p:nvPr/>
        </p:nvSpPr>
        <p:spPr>
          <a:xfrm>
            <a:off x="1979712" y="44372"/>
            <a:ext cx="5041668" cy="521970"/>
          </a:xfrm>
          <a:prstGeom prst="rect">
            <a:avLst/>
          </a:prstGeom>
        </p:spPr>
        <p:txBody>
          <a:bodyPr wrap="square">
            <a:spAutoFit/>
          </a:bodyPr>
          <a:lstStyle/>
          <a:p>
            <a:r>
              <a:rPr lang="zh-CN" altLang="en-US" sz="2800" b="1">
                <a:solidFill>
                  <a:srgbClr val="FFFF00"/>
                </a:solidFill>
                <a:latin typeface="黑体" panose="02010609060101010101" pitchFamily="49" charset="-122"/>
                <a:ea typeface="黑体" panose="02010609060101010101" pitchFamily="49" charset="-122"/>
                <a:cs typeface="宋体" panose="02010600030101010101" pitchFamily="2" charset="-122"/>
                <a:sym typeface="+mn-ea"/>
              </a:rPr>
              <a:t>四</a:t>
            </a:r>
            <a:r>
              <a:rPr lang="en-US" altLang="zh-CN" sz="2800" b="1">
                <a:solidFill>
                  <a:srgbClr val="FFFF00"/>
                </a:solidFill>
                <a:latin typeface="黑体" panose="02010609060101010101" pitchFamily="49" charset="-122"/>
                <a:ea typeface="黑体" panose="02010609060101010101" pitchFamily="49" charset="-122"/>
                <a:cs typeface="宋体" panose="02010600030101010101" pitchFamily="2" charset="-122"/>
                <a:sym typeface="+mn-ea"/>
              </a:rPr>
              <a:t>.</a:t>
            </a:r>
            <a:r>
              <a:rPr lang="zh-CN" sz="2800" b="1">
                <a:solidFill>
                  <a:srgbClr val="FFFF00"/>
                </a:solidFill>
                <a:latin typeface="黑体" panose="02010609060101010101" pitchFamily="49" charset="-122"/>
                <a:ea typeface="黑体" panose="02010609060101010101" pitchFamily="49" charset="-122"/>
                <a:cs typeface="宋体" panose="02010600030101010101" pitchFamily="2" charset="-122"/>
                <a:sym typeface="+mn-ea"/>
              </a:rPr>
              <a:t>设置手机应用安全</a:t>
            </a:r>
            <a:endParaRPr lang="zh-CN" altLang="zh-CN" sz="2800" b="1" dirty="0">
              <a:solidFill>
                <a:srgbClr val="FFFF00"/>
              </a:solidFill>
              <a:latin typeface="黑体" panose="02010609060101010101" pitchFamily="49" charset="-122"/>
              <a:ea typeface="黑体" panose="02010609060101010101" pitchFamily="49" charset="-122"/>
            </a:endParaRPr>
          </a:p>
        </p:txBody>
      </p:sp>
      <p:sp>
        <p:nvSpPr>
          <p:cNvPr id="3" name="文本框 2"/>
          <p:cNvSpPr txBox="1"/>
          <p:nvPr/>
        </p:nvSpPr>
        <p:spPr>
          <a:xfrm>
            <a:off x="635" y="699770"/>
            <a:ext cx="8964930" cy="1198880"/>
          </a:xfrm>
          <a:prstGeom prst="rect">
            <a:avLst/>
          </a:prstGeom>
          <a:noFill/>
        </p:spPr>
        <p:txBody>
          <a:bodyPr wrap="square" rtlCol="0" anchor="t">
            <a:spAutoFit/>
          </a:bodyPr>
          <a:p>
            <a:r>
              <a:rPr lang="en-US" altLang="zh-CN">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   </a:t>
            </a:r>
            <a:r>
              <a:rPr lang="zh-CN">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手机的安全设置包括：锁屏和密码，可设置数字密码、手势图案和生物识别（指纹与人脸识别）；隐私（权限管理、定位、隐私和空间）；其它安全设置，如文件保密柜、支付保护、密码保险箱）等。</a:t>
            </a:r>
            <a:r>
              <a:rPr lang="zh-CN">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各种智能手机的安全设置方法都差不多，以下以华为手机为例进行设置。</a:t>
            </a:r>
            <a:endParaRPr lang="zh-CN" altLang="en-US">
              <a:solidFill>
                <a:srgbClr val="000000"/>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8" name="文本框 7"/>
          <p:cNvSpPr txBox="1"/>
          <p:nvPr/>
        </p:nvSpPr>
        <p:spPr>
          <a:xfrm>
            <a:off x="273685" y="1851025"/>
            <a:ext cx="8691880" cy="645160"/>
          </a:xfrm>
          <a:prstGeom prst="rect">
            <a:avLst/>
          </a:prstGeom>
          <a:noFill/>
        </p:spPr>
        <p:txBody>
          <a:bodyPr wrap="square" rtlCol="0" anchor="t">
            <a:spAutoFit/>
          </a:bodyPr>
          <a:p>
            <a:r>
              <a:rPr lang="zh-CN">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en-US" altLang="zh-CN">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1</a:t>
            </a:r>
            <a:r>
              <a:rPr lang="zh-CN" altLang="en-US">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）在手机桌面打开</a:t>
            </a:r>
            <a:r>
              <a:rPr lang="en-US" altLang="zh-CN">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设置</a:t>
            </a:r>
            <a:r>
              <a:rPr lang="en-US" altLang="zh-CN">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生物识别和密码</a:t>
            </a:r>
            <a:r>
              <a:rPr lang="en-US" altLang="zh-CN">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界面，可以设置锁屏密码，指纹和人脸识别，如图</a:t>
            </a:r>
            <a:r>
              <a:rPr lang="en-US" altLang="zh-CN">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1-6-8</a:t>
            </a:r>
            <a:r>
              <a:rPr lang="zh-CN" altLang="en-US">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和图</a:t>
            </a:r>
            <a:r>
              <a:rPr lang="en-US" altLang="zh-CN">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1-6-9</a:t>
            </a:r>
            <a:r>
              <a:rPr lang="zh-CN" altLang="en-US">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所示。</a:t>
            </a:r>
            <a:endParaRPr lang="zh-CN" altLang="en-US">
              <a:solidFill>
                <a:srgbClr val="000000"/>
              </a:solidFill>
              <a:latin typeface="宋体" panose="02010600030101010101" pitchFamily="2" charset="-122"/>
              <a:ea typeface="宋体" panose="02010600030101010101" pitchFamily="2" charset="-122"/>
              <a:cs typeface="宋体" panose="02010600030101010101" pitchFamily="2" charset="-122"/>
              <a:sym typeface="+mn-ea"/>
            </a:endParaRPr>
          </a:p>
        </p:txBody>
      </p:sp>
      <p:grpSp>
        <p:nvGrpSpPr>
          <p:cNvPr id="13" name="组合 12"/>
          <p:cNvGrpSpPr/>
          <p:nvPr/>
        </p:nvGrpSpPr>
        <p:grpSpPr>
          <a:xfrm>
            <a:off x="1658620" y="2496185"/>
            <a:ext cx="2498090" cy="4162425"/>
            <a:chOff x="2612" y="3931"/>
            <a:chExt cx="3934" cy="6555"/>
          </a:xfrm>
        </p:grpSpPr>
        <p:pic>
          <p:nvPicPr>
            <p:cNvPr id="9" name="图片 8"/>
            <p:cNvPicPr>
              <a:picLocks noChangeAspect="1"/>
            </p:cNvPicPr>
            <p:nvPr/>
          </p:nvPicPr>
          <p:blipFill>
            <a:blip r:embed="rId2"/>
            <a:srcRect t="31674"/>
            <a:stretch>
              <a:fillRect/>
            </a:stretch>
          </p:blipFill>
          <p:spPr>
            <a:xfrm>
              <a:off x="2612" y="3931"/>
              <a:ext cx="3934" cy="5975"/>
            </a:xfrm>
            <a:prstGeom prst="rect">
              <a:avLst/>
            </a:prstGeom>
            <a:ln>
              <a:solidFill>
                <a:schemeClr val="accent1"/>
              </a:solidFill>
            </a:ln>
          </p:spPr>
        </p:pic>
        <p:sp>
          <p:nvSpPr>
            <p:cNvPr id="11" name="文本框 10"/>
            <p:cNvSpPr txBox="1"/>
            <p:nvPr/>
          </p:nvSpPr>
          <p:spPr>
            <a:xfrm>
              <a:off x="3805" y="9906"/>
              <a:ext cx="1548" cy="580"/>
            </a:xfrm>
            <a:prstGeom prst="rect">
              <a:avLst/>
            </a:prstGeom>
            <a:noFill/>
          </p:spPr>
          <p:txBody>
            <a:bodyPr wrap="none" rtlCol="0" anchor="t">
              <a:spAutoFit/>
            </a:bodyPr>
            <a:p>
              <a:r>
                <a:rPr lang="zh-CN" altLang="en-US">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图</a:t>
              </a:r>
              <a:r>
                <a:rPr lang="en-US" altLang="zh-CN">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1-6-8</a:t>
              </a:r>
              <a:endParaRPr lang="zh-CN" altLang="en-US"/>
            </a:p>
          </p:txBody>
        </p:sp>
      </p:grpSp>
      <p:grpSp>
        <p:nvGrpSpPr>
          <p:cNvPr id="14" name="组合 13"/>
          <p:cNvGrpSpPr/>
          <p:nvPr/>
        </p:nvGrpSpPr>
        <p:grpSpPr>
          <a:xfrm>
            <a:off x="4652645" y="2799080"/>
            <a:ext cx="2700020" cy="3416300"/>
            <a:chOff x="7327" y="4408"/>
            <a:chExt cx="4252" cy="5380"/>
          </a:xfrm>
        </p:grpSpPr>
        <p:pic>
          <p:nvPicPr>
            <p:cNvPr id="10" name="图片 9"/>
            <p:cNvPicPr>
              <a:picLocks noChangeAspect="1"/>
            </p:cNvPicPr>
            <p:nvPr/>
          </p:nvPicPr>
          <p:blipFill>
            <a:blip r:embed="rId3"/>
            <a:srcRect t="4990" b="45080"/>
            <a:stretch>
              <a:fillRect/>
            </a:stretch>
          </p:blipFill>
          <p:spPr>
            <a:xfrm>
              <a:off x="7327" y="4408"/>
              <a:ext cx="4252" cy="4720"/>
            </a:xfrm>
            <a:prstGeom prst="rect">
              <a:avLst/>
            </a:prstGeom>
            <a:ln>
              <a:solidFill>
                <a:schemeClr val="accent1"/>
              </a:solidFill>
            </a:ln>
          </p:spPr>
        </p:pic>
        <p:sp>
          <p:nvSpPr>
            <p:cNvPr id="12" name="文本框 11"/>
            <p:cNvSpPr txBox="1"/>
            <p:nvPr/>
          </p:nvSpPr>
          <p:spPr>
            <a:xfrm>
              <a:off x="8997" y="9208"/>
              <a:ext cx="1548" cy="580"/>
            </a:xfrm>
            <a:prstGeom prst="rect">
              <a:avLst/>
            </a:prstGeom>
            <a:noFill/>
          </p:spPr>
          <p:txBody>
            <a:bodyPr wrap="none" rtlCol="0" anchor="t">
              <a:spAutoFit/>
            </a:bodyPr>
            <a:p>
              <a:r>
                <a:rPr lang="zh-CN" altLang="en-US">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图</a:t>
              </a:r>
              <a:r>
                <a:rPr lang="en-US" altLang="zh-CN">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1-6-9</a:t>
              </a:r>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slow" p14:dur="1200">
        <p:cover dir="r"/>
      </p:transition>
    </mc:Choice>
    <mc:Fallback>
      <p:transition spd="slow">
        <p:cover dir="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withEffect">
                                  <p:stCondLst>
                                    <p:cond delay="0"/>
                                  </p:stCondLst>
                                  <p:childTnLst>
                                    <p:animRot by="21600000">
                                      <p:cBhvr>
                                        <p:cTn id="6" dur="20000" fill="hold"/>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5" name="组合 18"/>
          <p:cNvGrpSpPr/>
          <p:nvPr/>
        </p:nvGrpSpPr>
        <p:grpSpPr>
          <a:xfrm rot="3917757">
            <a:off x="7020660" y="-289296"/>
            <a:ext cx="807007" cy="993481"/>
            <a:chOff x="8280400" y="1884352"/>
            <a:chExt cx="2214578" cy="2214578"/>
          </a:xfrm>
          <a:effectLst>
            <a:outerShdw blurRad="279400" algn="ctr" rotWithShape="0">
              <a:schemeClr val="bg1">
                <a:lumMod val="85000"/>
              </a:schemeClr>
            </a:outerShdw>
          </a:effectLst>
        </p:grpSpPr>
        <p:sp>
          <p:nvSpPr>
            <p:cNvPr id="6" name="十字星 5"/>
            <p:cNvSpPr/>
            <p:nvPr/>
          </p:nvSpPr>
          <p:spPr>
            <a:xfrm>
              <a:off x="8280400" y="1884352"/>
              <a:ext cx="2214578" cy="2214578"/>
            </a:xfrm>
            <a:prstGeom prst="star4">
              <a:avLst>
                <a:gd name="adj" fmla="val 1311"/>
              </a:avLst>
            </a:prstGeom>
            <a:gradFill flip="none" rotWithShape="1">
              <a:gsLst>
                <a:gs pos="0">
                  <a:schemeClr val="bg1"/>
                </a:gs>
                <a:gs pos="100000">
                  <a:schemeClr val="tx1">
                    <a:lumMod val="95000"/>
                    <a:lumOff val="5000"/>
                    <a:alpha val="0"/>
                  </a:schemeClr>
                </a:gs>
              </a:gsLst>
              <a:path path="circle">
                <a:fillToRect l="100000" b="100000"/>
              </a:path>
              <a:tileRect t="-100000" r="-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CN" altLang="en-US" sz="1800">
                <a:solidFill>
                  <a:prstClr val="white"/>
                </a:solidFill>
              </a:endParaRPr>
            </a:p>
          </p:txBody>
        </p:sp>
        <p:sp>
          <p:nvSpPr>
            <p:cNvPr id="7" name="椭圆 6"/>
            <p:cNvSpPr/>
            <p:nvPr/>
          </p:nvSpPr>
          <p:spPr>
            <a:xfrm>
              <a:off x="9098450" y="2698066"/>
              <a:ext cx="571504" cy="571504"/>
            </a:xfrm>
            <a:prstGeom prst="ellipse">
              <a:avLst/>
            </a:prstGeom>
            <a:gradFill>
              <a:gsLst>
                <a:gs pos="0">
                  <a:schemeClr val="bg1"/>
                </a:gs>
                <a:gs pos="100000">
                  <a:schemeClr val="tx1">
                    <a:lumMod val="95000"/>
                    <a:lumOff val="5000"/>
                    <a:alpha val="0"/>
                  </a:schemeClr>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CN" altLang="en-US" sz="1800">
                <a:solidFill>
                  <a:prstClr val="white"/>
                </a:solidFill>
              </a:endParaRPr>
            </a:p>
          </p:txBody>
        </p:sp>
      </p:grpSp>
      <p:sp>
        <p:nvSpPr>
          <p:cNvPr id="2" name="矩形 1"/>
          <p:cNvSpPr/>
          <p:nvPr/>
        </p:nvSpPr>
        <p:spPr>
          <a:xfrm>
            <a:off x="1979712" y="44372"/>
            <a:ext cx="5041668" cy="521970"/>
          </a:xfrm>
          <a:prstGeom prst="rect">
            <a:avLst/>
          </a:prstGeom>
        </p:spPr>
        <p:txBody>
          <a:bodyPr wrap="square">
            <a:spAutoFit/>
          </a:bodyPr>
          <a:lstStyle/>
          <a:p>
            <a:r>
              <a:rPr lang="zh-CN" altLang="en-US" sz="2800" b="1">
                <a:solidFill>
                  <a:srgbClr val="FFFF00"/>
                </a:solidFill>
                <a:latin typeface="黑体" panose="02010609060101010101" pitchFamily="49" charset="-122"/>
                <a:ea typeface="黑体" panose="02010609060101010101" pitchFamily="49" charset="-122"/>
                <a:cs typeface="宋体" panose="02010600030101010101" pitchFamily="2" charset="-122"/>
                <a:sym typeface="+mn-ea"/>
              </a:rPr>
              <a:t>四</a:t>
            </a:r>
            <a:r>
              <a:rPr lang="en-US" altLang="zh-CN" sz="2800" b="1">
                <a:solidFill>
                  <a:srgbClr val="FFFF00"/>
                </a:solidFill>
                <a:latin typeface="黑体" panose="02010609060101010101" pitchFamily="49" charset="-122"/>
                <a:ea typeface="黑体" panose="02010609060101010101" pitchFamily="49" charset="-122"/>
                <a:cs typeface="宋体" panose="02010600030101010101" pitchFamily="2" charset="-122"/>
                <a:sym typeface="+mn-ea"/>
              </a:rPr>
              <a:t>.</a:t>
            </a:r>
            <a:r>
              <a:rPr lang="zh-CN" sz="2800" b="1">
                <a:solidFill>
                  <a:srgbClr val="FFFF00"/>
                </a:solidFill>
                <a:latin typeface="黑体" panose="02010609060101010101" pitchFamily="49" charset="-122"/>
                <a:ea typeface="黑体" panose="02010609060101010101" pitchFamily="49" charset="-122"/>
                <a:cs typeface="宋体" panose="02010600030101010101" pitchFamily="2" charset="-122"/>
                <a:sym typeface="+mn-ea"/>
              </a:rPr>
              <a:t>设置手机应用安全</a:t>
            </a:r>
            <a:endParaRPr lang="zh-CN" altLang="zh-CN" sz="2800" b="1" dirty="0">
              <a:solidFill>
                <a:srgbClr val="FFFF00"/>
              </a:solidFill>
              <a:latin typeface="黑体" panose="02010609060101010101" pitchFamily="49" charset="-122"/>
              <a:ea typeface="黑体" panose="02010609060101010101" pitchFamily="49" charset="-122"/>
            </a:endParaRPr>
          </a:p>
        </p:txBody>
      </p:sp>
      <p:sp>
        <p:nvSpPr>
          <p:cNvPr id="14" name="文本框 13"/>
          <p:cNvSpPr txBox="1"/>
          <p:nvPr/>
        </p:nvSpPr>
        <p:spPr>
          <a:xfrm>
            <a:off x="248285" y="781050"/>
            <a:ext cx="8505190" cy="706755"/>
          </a:xfrm>
          <a:prstGeom prst="rect">
            <a:avLst/>
          </a:prstGeom>
          <a:noFill/>
        </p:spPr>
        <p:txBody>
          <a:bodyPr wrap="square" rtlCol="0" anchor="t">
            <a:spAutoFit/>
          </a:bodyPr>
          <a:p>
            <a:r>
              <a:rPr lang="zh-CN" sz="20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en-US" altLang="zh-CN" sz="20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2</a:t>
            </a:r>
            <a:r>
              <a:rPr lang="zh-CN" altLang="en-US" sz="20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）在手机桌面打开</a:t>
            </a:r>
            <a:r>
              <a:rPr lang="en-US" altLang="zh-CN" sz="20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0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设置</a:t>
            </a:r>
            <a:r>
              <a:rPr lang="en-US" altLang="zh-CN" sz="20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0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安全</a:t>
            </a:r>
            <a:r>
              <a:rPr lang="en-US" altLang="zh-CN" sz="20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0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文件保密柜</a:t>
            </a:r>
            <a:r>
              <a:rPr lang="en-US" altLang="zh-CN" sz="20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0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，如图</a:t>
            </a:r>
            <a:r>
              <a:rPr lang="en-US" altLang="zh-CN" sz="20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1-6-10</a:t>
            </a:r>
            <a:r>
              <a:rPr lang="zh-CN" altLang="en-US" sz="20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和</a:t>
            </a:r>
            <a:r>
              <a:rPr lang="en-US" altLang="zh-CN" sz="20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1-6-11</a:t>
            </a:r>
            <a:r>
              <a:rPr lang="zh-CN" altLang="en-US" sz="20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所示。</a:t>
            </a:r>
            <a:endParaRPr lang="zh-CN" altLang="en-US" sz="2000">
              <a:solidFill>
                <a:srgbClr val="000000"/>
              </a:solidFill>
              <a:latin typeface="宋体" panose="02010600030101010101" pitchFamily="2" charset="-122"/>
              <a:ea typeface="宋体" panose="02010600030101010101" pitchFamily="2" charset="-122"/>
              <a:cs typeface="宋体" panose="02010600030101010101" pitchFamily="2" charset="-122"/>
              <a:sym typeface="+mn-ea"/>
            </a:endParaRPr>
          </a:p>
        </p:txBody>
      </p:sp>
      <p:grpSp>
        <p:nvGrpSpPr>
          <p:cNvPr id="17" name="组合 16"/>
          <p:cNvGrpSpPr/>
          <p:nvPr/>
        </p:nvGrpSpPr>
        <p:grpSpPr>
          <a:xfrm>
            <a:off x="1099185" y="1704975"/>
            <a:ext cx="2357120" cy="3983355"/>
            <a:chOff x="1731" y="2685"/>
            <a:chExt cx="3712" cy="6273"/>
          </a:xfrm>
        </p:grpSpPr>
        <p:pic>
          <p:nvPicPr>
            <p:cNvPr id="3" name="图片 2"/>
            <p:cNvPicPr>
              <a:picLocks noChangeAspect="1"/>
            </p:cNvPicPr>
            <p:nvPr/>
          </p:nvPicPr>
          <p:blipFill>
            <a:blip r:embed="rId2"/>
            <a:srcRect t="5681" b="33247"/>
            <a:stretch>
              <a:fillRect/>
            </a:stretch>
          </p:blipFill>
          <p:spPr>
            <a:xfrm>
              <a:off x="1731" y="2685"/>
              <a:ext cx="3712" cy="5722"/>
            </a:xfrm>
            <a:prstGeom prst="rect">
              <a:avLst/>
            </a:prstGeom>
            <a:ln>
              <a:solidFill>
                <a:schemeClr val="accent1"/>
              </a:solidFill>
            </a:ln>
          </p:spPr>
        </p:pic>
        <p:sp>
          <p:nvSpPr>
            <p:cNvPr id="15" name="文本框 14"/>
            <p:cNvSpPr txBox="1"/>
            <p:nvPr/>
          </p:nvSpPr>
          <p:spPr>
            <a:xfrm>
              <a:off x="2800" y="8378"/>
              <a:ext cx="1728" cy="580"/>
            </a:xfrm>
            <a:prstGeom prst="rect">
              <a:avLst/>
            </a:prstGeom>
            <a:noFill/>
          </p:spPr>
          <p:txBody>
            <a:bodyPr wrap="none" rtlCol="0" anchor="t">
              <a:spAutoFit/>
            </a:bodyPr>
            <a:p>
              <a:r>
                <a:rPr lang="zh-CN" altLang="en-US">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图</a:t>
              </a:r>
              <a:r>
                <a:rPr lang="en-US" altLang="zh-CN">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1-6-10</a:t>
              </a:r>
              <a:endParaRPr lang="zh-CN" altLang="en-US"/>
            </a:p>
          </p:txBody>
        </p:sp>
      </p:grpSp>
      <p:grpSp>
        <p:nvGrpSpPr>
          <p:cNvPr id="18" name="组合 17"/>
          <p:cNvGrpSpPr/>
          <p:nvPr/>
        </p:nvGrpSpPr>
        <p:grpSpPr>
          <a:xfrm>
            <a:off x="4518660" y="2566670"/>
            <a:ext cx="2620010" cy="3164205"/>
            <a:chOff x="7116" y="4042"/>
            <a:chExt cx="4126" cy="4983"/>
          </a:xfrm>
        </p:grpSpPr>
        <p:pic>
          <p:nvPicPr>
            <p:cNvPr id="13" name="图片 12"/>
            <p:cNvPicPr>
              <a:picLocks noChangeAspect="1"/>
            </p:cNvPicPr>
            <p:nvPr/>
          </p:nvPicPr>
          <p:blipFill>
            <a:blip r:embed="rId3"/>
            <a:stretch>
              <a:fillRect/>
            </a:stretch>
          </p:blipFill>
          <p:spPr>
            <a:xfrm>
              <a:off x="7116" y="4042"/>
              <a:ext cx="4126" cy="4365"/>
            </a:xfrm>
            <a:prstGeom prst="rect">
              <a:avLst/>
            </a:prstGeom>
            <a:ln>
              <a:solidFill>
                <a:schemeClr val="accent1"/>
              </a:solidFill>
            </a:ln>
          </p:spPr>
        </p:pic>
        <p:sp>
          <p:nvSpPr>
            <p:cNvPr id="16" name="文本框 15"/>
            <p:cNvSpPr txBox="1"/>
            <p:nvPr/>
          </p:nvSpPr>
          <p:spPr>
            <a:xfrm>
              <a:off x="8608" y="8445"/>
              <a:ext cx="1728" cy="580"/>
            </a:xfrm>
            <a:prstGeom prst="rect">
              <a:avLst/>
            </a:prstGeom>
            <a:noFill/>
          </p:spPr>
          <p:txBody>
            <a:bodyPr wrap="none" rtlCol="0" anchor="t">
              <a:spAutoFit/>
            </a:bodyPr>
            <a:p>
              <a:r>
                <a:rPr lang="zh-CN" altLang="en-US">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图</a:t>
              </a:r>
              <a:r>
                <a:rPr lang="en-US" altLang="zh-CN">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1-6-11</a:t>
              </a:r>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slow" p14:dur="1200">
        <p:cover dir="r"/>
      </p:transition>
    </mc:Choice>
    <mc:Fallback>
      <p:transition spd="slow">
        <p:cover dir="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withEffect">
                                  <p:stCondLst>
                                    <p:cond delay="0"/>
                                  </p:stCondLst>
                                  <p:childTnLst>
                                    <p:animRot by="21600000">
                                      <p:cBhvr>
                                        <p:cTn id="6" dur="20000" fill="hold"/>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5" name="组合 18"/>
          <p:cNvGrpSpPr/>
          <p:nvPr/>
        </p:nvGrpSpPr>
        <p:grpSpPr>
          <a:xfrm rot="3917757">
            <a:off x="7020660" y="-289296"/>
            <a:ext cx="807007" cy="993481"/>
            <a:chOff x="8280400" y="1884352"/>
            <a:chExt cx="2214578" cy="2214578"/>
          </a:xfrm>
          <a:effectLst>
            <a:outerShdw blurRad="279400" algn="ctr" rotWithShape="0">
              <a:schemeClr val="bg1">
                <a:lumMod val="85000"/>
              </a:schemeClr>
            </a:outerShdw>
          </a:effectLst>
        </p:grpSpPr>
        <p:sp>
          <p:nvSpPr>
            <p:cNvPr id="6" name="十字星 5"/>
            <p:cNvSpPr/>
            <p:nvPr/>
          </p:nvSpPr>
          <p:spPr>
            <a:xfrm>
              <a:off x="8280400" y="1884352"/>
              <a:ext cx="2214578" cy="2214578"/>
            </a:xfrm>
            <a:prstGeom prst="star4">
              <a:avLst>
                <a:gd name="adj" fmla="val 1311"/>
              </a:avLst>
            </a:prstGeom>
            <a:gradFill flip="none" rotWithShape="1">
              <a:gsLst>
                <a:gs pos="0">
                  <a:schemeClr val="bg1"/>
                </a:gs>
                <a:gs pos="100000">
                  <a:schemeClr val="tx1">
                    <a:lumMod val="95000"/>
                    <a:lumOff val="5000"/>
                    <a:alpha val="0"/>
                  </a:schemeClr>
                </a:gs>
              </a:gsLst>
              <a:path path="circle">
                <a:fillToRect l="100000" b="100000"/>
              </a:path>
              <a:tileRect t="-100000" r="-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CN" altLang="en-US" sz="1800">
                <a:solidFill>
                  <a:prstClr val="white"/>
                </a:solidFill>
              </a:endParaRPr>
            </a:p>
          </p:txBody>
        </p:sp>
        <p:sp>
          <p:nvSpPr>
            <p:cNvPr id="7" name="椭圆 6"/>
            <p:cNvSpPr/>
            <p:nvPr/>
          </p:nvSpPr>
          <p:spPr>
            <a:xfrm>
              <a:off x="9098450" y="2698066"/>
              <a:ext cx="571504" cy="571504"/>
            </a:xfrm>
            <a:prstGeom prst="ellipse">
              <a:avLst/>
            </a:prstGeom>
            <a:gradFill>
              <a:gsLst>
                <a:gs pos="0">
                  <a:schemeClr val="bg1"/>
                </a:gs>
                <a:gs pos="100000">
                  <a:schemeClr val="tx1">
                    <a:lumMod val="95000"/>
                    <a:lumOff val="5000"/>
                    <a:alpha val="0"/>
                  </a:schemeClr>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CN" altLang="en-US" sz="1800">
                <a:solidFill>
                  <a:prstClr val="white"/>
                </a:solidFill>
              </a:endParaRPr>
            </a:p>
          </p:txBody>
        </p:sp>
      </p:grpSp>
      <p:sp>
        <p:nvSpPr>
          <p:cNvPr id="2" name="矩形 1"/>
          <p:cNvSpPr/>
          <p:nvPr/>
        </p:nvSpPr>
        <p:spPr>
          <a:xfrm>
            <a:off x="1979712" y="44372"/>
            <a:ext cx="5041668" cy="521970"/>
          </a:xfrm>
          <a:prstGeom prst="rect">
            <a:avLst/>
          </a:prstGeom>
        </p:spPr>
        <p:txBody>
          <a:bodyPr wrap="square">
            <a:spAutoFit/>
          </a:bodyPr>
          <a:lstStyle/>
          <a:p>
            <a:r>
              <a:rPr lang="zh-CN" altLang="en-US" sz="2800" b="1">
                <a:solidFill>
                  <a:srgbClr val="FFFF00"/>
                </a:solidFill>
                <a:latin typeface="黑体" panose="02010609060101010101" pitchFamily="49" charset="-122"/>
                <a:ea typeface="黑体" panose="02010609060101010101" pitchFamily="49" charset="-122"/>
                <a:cs typeface="宋体" panose="02010600030101010101" pitchFamily="2" charset="-122"/>
                <a:sym typeface="+mn-ea"/>
              </a:rPr>
              <a:t>五</a:t>
            </a:r>
            <a:r>
              <a:rPr lang="en-US" altLang="zh-CN" sz="2800" b="1">
                <a:solidFill>
                  <a:srgbClr val="FFFF00"/>
                </a:solidFill>
                <a:latin typeface="黑体" panose="02010609060101010101" pitchFamily="49" charset="-122"/>
                <a:ea typeface="黑体" panose="02010609060101010101" pitchFamily="49" charset="-122"/>
                <a:cs typeface="宋体" panose="02010600030101010101" pitchFamily="2" charset="-122"/>
                <a:sym typeface="+mn-ea"/>
              </a:rPr>
              <a:t>.</a:t>
            </a:r>
            <a:r>
              <a:rPr lang="zh-CN" sz="2800" b="1">
                <a:solidFill>
                  <a:srgbClr val="FFFF00"/>
                </a:solidFill>
                <a:latin typeface="黑体" panose="02010609060101010101" pitchFamily="49" charset="-122"/>
                <a:ea typeface="黑体" panose="02010609060101010101" pitchFamily="49" charset="-122"/>
                <a:cs typeface="宋体" panose="02010600030101010101" pitchFamily="2" charset="-122"/>
                <a:sym typeface="+mn-ea"/>
              </a:rPr>
              <a:t>系统维护</a:t>
            </a:r>
            <a:endParaRPr lang="zh-CN" altLang="zh-CN" sz="2800" b="1" dirty="0">
              <a:solidFill>
                <a:srgbClr val="FFFF00"/>
              </a:solidFill>
              <a:latin typeface="黑体" panose="02010609060101010101" pitchFamily="49" charset="-122"/>
              <a:ea typeface="黑体" panose="02010609060101010101" pitchFamily="49" charset="-122"/>
            </a:endParaRPr>
          </a:p>
        </p:txBody>
      </p:sp>
      <p:sp>
        <p:nvSpPr>
          <p:cNvPr id="10" name="矩形 9"/>
          <p:cNvSpPr/>
          <p:nvPr/>
        </p:nvSpPr>
        <p:spPr>
          <a:xfrm>
            <a:off x="152189" y="780872"/>
            <a:ext cx="8949265" cy="3169285"/>
          </a:xfrm>
          <a:prstGeom prst="rect">
            <a:avLst/>
          </a:prstGeom>
        </p:spPr>
        <p:txBody>
          <a:bodyPr wrap="square">
            <a:spAutoFit/>
          </a:bodyPr>
          <a:p>
            <a:r>
              <a:rPr lang="en-US" altLang="zh-CN" sz="2000" smtClean="0"/>
              <a:t>     </a:t>
            </a:r>
            <a:r>
              <a:rPr lang="en-US" altLang="zh-CN" sz="2000" smtClean="0">
                <a:latin typeface="宋体" panose="02010600030101010101" pitchFamily="2" charset="-122"/>
                <a:ea typeface="宋体" panose="02010600030101010101" pitchFamily="2" charset="-122"/>
                <a:cs typeface="宋体" panose="02010600030101010101" pitchFamily="2" charset="-122"/>
              </a:rPr>
              <a:t> </a:t>
            </a:r>
            <a:r>
              <a:rPr lang="zh-CN" altLang="zh-CN" sz="2000" smtClean="0">
                <a:latin typeface="宋体" panose="02010600030101010101" pitchFamily="2" charset="-122"/>
                <a:ea typeface="宋体" panose="02010600030101010101" pitchFamily="2" charset="-122"/>
                <a:cs typeface="宋体" panose="02010600030101010101" pitchFamily="2" charset="-122"/>
              </a:rPr>
              <a:t>在</a:t>
            </a:r>
            <a:r>
              <a:rPr lang="zh-CN" altLang="zh-CN" sz="2000">
                <a:latin typeface="宋体" panose="02010600030101010101" pitchFamily="2" charset="-122"/>
                <a:ea typeface="宋体" panose="02010600030101010101" pitchFamily="2" charset="-122"/>
                <a:cs typeface="宋体" panose="02010600030101010101" pitchFamily="2" charset="-122"/>
              </a:rPr>
              <a:t>计算机使用过程中，需要经常维护系统，确保系统能够正常运行以及系统和数据的安全等。对系统的维护工作主要有硬盘维护、病毒防范、数据备份、垃圾文件清理、漏洞修复等。工具软件是机器中常用的一种软件，它们一般都有专门用途、特定的功能，能</a:t>
            </a:r>
            <a:r>
              <a:rPr lang="zh-CN" altLang="zh-CN" sz="2000" smtClean="0">
                <a:latin typeface="宋体" panose="02010600030101010101" pitchFamily="2" charset="-122"/>
                <a:ea typeface="宋体" panose="02010600030101010101" pitchFamily="2" charset="-122"/>
                <a:cs typeface="宋体" panose="02010600030101010101" pitchFamily="2" charset="-122"/>
              </a:rPr>
              <a:t>帮</a:t>
            </a:r>
            <a:r>
              <a:rPr lang="zh-CN" altLang="en-US" sz="2000">
                <a:latin typeface="宋体" panose="02010600030101010101" pitchFamily="2" charset="-122"/>
                <a:ea typeface="宋体" panose="02010600030101010101" pitchFamily="2" charset="-122"/>
                <a:cs typeface="宋体" panose="02010600030101010101" pitchFamily="2" charset="-122"/>
              </a:rPr>
              <a:t>助</a:t>
            </a:r>
            <a:r>
              <a:rPr lang="zh-CN" altLang="zh-CN" sz="2000" smtClean="0">
                <a:latin typeface="宋体" panose="02010600030101010101" pitchFamily="2" charset="-122"/>
                <a:ea typeface="宋体" panose="02010600030101010101" pitchFamily="2" charset="-122"/>
                <a:cs typeface="宋体" panose="02010600030101010101" pitchFamily="2" charset="-122"/>
              </a:rPr>
              <a:t>用户</a:t>
            </a:r>
            <a:r>
              <a:rPr lang="zh-CN" altLang="zh-CN" sz="2000">
                <a:latin typeface="宋体" panose="02010600030101010101" pitchFamily="2" charset="-122"/>
                <a:ea typeface="宋体" panose="02010600030101010101" pitchFamily="2" charset="-122"/>
                <a:cs typeface="宋体" panose="02010600030101010101" pitchFamily="2" charset="-122"/>
              </a:rPr>
              <a:t>更好地使用计算机。</a:t>
            </a:r>
            <a:endParaRPr lang="zh-CN" altLang="zh-CN" sz="2000">
              <a:latin typeface="宋体" panose="02010600030101010101" pitchFamily="2" charset="-122"/>
              <a:ea typeface="宋体" panose="02010600030101010101" pitchFamily="2" charset="-122"/>
              <a:cs typeface="宋体" panose="02010600030101010101" pitchFamily="2" charset="-122"/>
            </a:endParaRPr>
          </a:p>
          <a:p>
            <a:r>
              <a:rPr lang="zh-CN" altLang="zh-CN" sz="2000" b="1" smtClean="0">
                <a:latin typeface="宋体" panose="02010600030101010101" pitchFamily="2" charset="-122"/>
                <a:ea typeface="宋体" panose="02010600030101010101" pitchFamily="2" charset="-122"/>
                <a:cs typeface="宋体" panose="02010600030101010101" pitchFamily="2" charset="-122"/>
              </a:rPr>
              <a:t>一</a:t>
            </a:r>
            <a:r>
              <a:rPr lang="zh-CN" altLang="zh-CN" sz="2000" b="1" dirty="0">
                <a:latin typeface="宋体" panose="02010600030101010101" pitchFamily="2" charset="-122"/>
                <a:ea typeface="宋体" panose="02010600030101010101" pitchFamily="2" charset="-122"/>
                <a:cs typeface="宋体" panose="02010600030101010101" pitchFamily="2" charset="-122"/>
              </a:rPr>
              <a:t>．磁盘维护</a:t>
            </a:r>
            <a:endParaRPr lang="zh-CN" altLang="zh-CN" sz="2000" dirty="0">
              <a:latin typeface="宋体" panose="02010600030101010101" pitchFamily="2" charset="-122"/>
              <a:ea typeface="宋体" panose="02010600030101010101" pitchFamily="2" charset="-122"/>
              <a:cs typeface="宋体" panose="02010600030101010101" pitchFamily="2" charset="-122"/>
            </a:endParaRPr>
          </a:p>
          <a:p>
            <a:r>
              <a:rPr lang="en-US" altLang="zh-CN" sz="2000" smtClean="0">
                <a:latin typeface="宋体" panose="02010600030101010101" pitchFamily="2" charset="-122"/>
                <a:ea typeface="宋体" panose="02010600030101010101" pitchFamily="2" charset="-122"/>
                <a:cs typeface="宋体" panose="02010600030101010101" pitchFamily="2" charset="-122"/>
              </a:rPr>
              <a:t>   </a:t>
            </a:r>
            <a:r>
              <a:rPr lang="en-US" altLang="zh-CN" sz="2000" dirty="0" smtClean="0">
                <a:latin typeface="宋体" panose="02010600030101010101" pitchFamily="2" charset="-122"/>
                <a:ea typeface="宋体" panose="02010600030101010101" pitchFamily="2" charset="-122"/>
                <a:cs typeface="宋体" panose="02010600030101010101" pitchFamily="2" charset="-122"/>
              </a:rPr>
              <a:t>Windows </a:t>
            </a:r>
            <a:r>
              <a:rPr lang="en-US" altLang="zh-CN" sz="2000" dirty="0">
                <a:latin typeface="宋体" panose="02010600030101010101" pitchFamily="2" charset="-122"/>
                <a:ea typeface="宋体" panose="02010600030101010101" pitchFamily="2" charset="-122"/>
                <a:cs typeface="宋体" panose="02010600030101010101" pitchFamily="2" charset="-122"/>
              </a:rPr>
              <a:t>7</a:t>
            </a:r>
            <a:r>
              <a:rPr lang="zh-CN" altLang="zh-CN" sz="2000" dirty="0">
                <a:latin typeface="宋体" panose="02010600030101010101" pitchFamily="2" charset="-122"/>
                <a:ea typeface="宋体" panose="02010600030101010101" pitchFamily="2" charset="-122"/>
                <a:cs typeface="宋体" panose="02010600030101010101" pitchFamily="2" charset="-122"/>
              </a:rPr>
              <a:t>自带了两个磁盘维护工具，即“磁盘清理”和“磁盘碎片整理程序”。</a:t>
            </a:r>
            <a:endParaRPr lang="zh-CN" altLang="zh-CN" sz="2000" dirty="0">
              <a:latin typeface="宋体" panose="02010600030101010101" pitchFamily="2" charset="-122"/>
              <a:ea typeface="宋体" panose="02010600030101010101" pitchFamily="2" charset="-122"/>
              <a:cs typeface="宋体" panose="02010600030101010101" pitchFamily="2" charset="-122"/>
            </a:endParaRPr>
          </a:p>
          <a:p>
            <a:r>
              <a:rPr lang="en-US" altLang="zh-CN" sz="2000" b="1" dirty="0">
                <a:latin typeface="宋体" panose="02010600030101010101" pitchFamily="2" charset="-122"/>
                <a:ea typeface="宋体" panose="02010600030101010101" pitchFamily="2" charset="-122"/>
                <a:cs typeface="宋体" panose="02010600030101010101" pitchFamily="2" charset="-122"/>
              </a:rPr>
              <a:t>1</a:t>
            </a:r>
            <a:r>
              <a:rPr lang="zh-CN" altLang="zh-CN" sz="2000" b="1" dirty="0">
                <a:latin typeface="宋体" panose="02010600030101010101" pitchFamily="2" charset="-122"/>
                <a:ea typeface="宋体" panose="02010600030101010101" pitchFamily="2" charset="-122"/>
                <a:cs typeface="宋体" panose="02010600030101010101" pitchFamily="2" charset="-122"/>
              </a:rPr>
              <a:t>．磁盘清理</a:t>
            </a:r>
            <a:endParaRPr lang="zh-CN" altLang="zh-CN" sz="2000" dirty="0">
              <a:latin typeface="宋体" panose="02010600030101010101" pitchFamily="2" charset="-122"/>
              <a:ea typeface="宋体" panose="02010600030101010101" pitchFamily="2" charset="-122"/>
              <a:cs typeface="宋体" panose="02010600030101010101" pitchFamily="2" charset="-122"/>
            </a:endParaRPr>
          </a:p>
          <a:p>
            <a:r>
              <a:rPr lang="en-US" altLang="zh-CN" sz="2000" smtClean="0">
                <a:latin typeface="宋体" panose="02010600030101010101" pitchFamily="2" charset="-122"/>
                <a:ea typeface="宋体" panose="02010600030101010101" pitchFamily="2" charset="-122"/>
                <a:cs typeface="宋体" panose="02010600030101010101" pitchFamily="2" charset="-122"/>
              </a:rPr>
              <a:t>   </a:t>
            </a:r>
            <a:r>
              <a:rPr lang="zh-CN" altLang="zh-CN" sz="2000" smtClean="0">
                <a:latin typeface="宋体" panose="02010600030101010101" pitchFamily="2" charset="-122"/>
                <a:ea typeface="宋体" panose="02010600030101010101" pitchFamily="2" charset="-122"/>
                <a:cs typeface="宋体" panose="02010600030101010101" pitchFamily="2" charset="-122"/>
              </a:rPr>
              <a:t>使用</a:t>
            </a:r>
            <a:r>
              <a:rPr lang="zh-CN" altLang="zh-CN" sz="2000" dirty="0">
                <a:latin typeface="宋体" panose="02010600030101010101" pitchFamily="2" charset="-122"/>
                <a:ea typeface="宋体" panose="02010600030101010101" pitchFamily="2" charset="-122"/>
                <a:cs typeface="宋体" panose="02010600030101010101" pitchFamily="2" charset="-122"/>
              </a:rPr>
              <a:t>“磁盘清理程序”可以清理不需要的文件并释放硬盘空间，清理工作包括删除</a:t>
            </a:r>
            <a:r>
              <a:rPr lang="en-US" altLang="zh-CN" sz="2000" dirty="0">
                <a:latin typeface="宋体" panose="02010600030101010101" pitchFamily="2" charset="-122"/>
                <a:ea typeface="宋体" panose="02010600030101010101" pitchFamily="2" charset="-122"/>
                <a:cs typeface="宋体" panose="02010600030101010101" pitchFamily="2" charset="-122"/>
              </a:rPr>
              <a:t>Internet</a:t>
            </a:r>
            <a:r>
              <a:rPr lang="zh-CN" altLang="zh-CN" sz="2000" dirty="0">
                <a:latin typeface="宋体" panose="02010600030101010101" pitchFamily="2" charset="-122"/>
                <a:ea typeface="宋体" panose="02010600030101010101" pitchFamily="2" charset="-122"/>
                <a:cs typeface="宋体" panose="02010600030101010101" pitchFamily="2" charset="-122"/>
              </a:rPr>
              <a:t>临时文件、删除不再使用的已安装组件和程序，清空回收站等</a:t>
            </a:r>
            <a:r>
              <a:rPr lang="zh-CN" altLang="zh-CN" sz="2000" dirty="0" smtClean="0">
                <a:latin typeface="宋体" panose="02010600030101010101" pitchFamily="2" charset="-122"/>
                <a:ea typeface="宋体" panose="02010600030101010101" pitchFamily="2" charset="-122"/>
                <a:cs typeface="宋体" panose="02010600030101010101" pitchFamily="2" charset="-122"/>
              </a:rPr>
              <a:t>。</a:t>
            </a:r>
            <a:endParaRPr lang="zh-CN" altLang="zh-CN" sz="2000" dirty="0">
              <a:latin typeface="宋体" panose="02010600030101010101" pitchFamily="2" charset="-122"/>
              <a:ea typeface="宋体" panose="02010600030101010101" pitchFamily="2" charset="-122"/>
              <a:cs typeface="宋体" panose="02010600030101010101" pitchFamily="2" charset="-122"/>
            </a:endParaRPr>
          </a:p>
        </p:txBody>
      </p:sp>
      <p:sp>
        <p:nvSpPr>
          <p:cNvPr id="4" name="文本框 3"/>
          <p:cNvSpPr txBox="1"/>
          <p:nvPr/>
        </p:nvSpPr>
        <p:spPr>
          <a:xfrm>
            <a:off x="152400" y="3950335"/>
            <a:ext cx="8733790" cy="1938020"/>
          </a:xfrm>
          <a:prstGeom prst="rect">
            <a:avLst/>
          </a:prstGeom>
          <a:noFill/>
        </p:spPr>
        <p:txBody>
          <a:bodyPr wrap="square" rtlCol="0" anchor="t">
            <a:spAutoFit/>
          </a:bodyPr>
          <a:p>
            <a:r>
              <a:rPr lang="en-US" altLang="zh-CN" dirty="0">
                <a:sym typeface="+mn-ea"/>
              </a:rPr>
              <a:t>      </a:t>
            </a:r>
            <a:r>
              <a:rPr lang="en-US" altLang="zh-CN" sz="2000" dirty="0">
                <a:latin typeface="宋体" panose="02010600030101010101" pitchFamily="2" charset="-122"/>
                <a:ea typeface="宋体" panose="02010600030101010101" pitchFamily="2" charset="-122"/>
                <a:cs typeface="宋体" panose="02010600030101010101" pitchFamily="2" charset="-122"/>
                <a:sym typeface="+mn-ea"/>
              </a:rPr>
              <a:t> </a:t>
            </a:r>
            <a:r>
              <a:rPr lang="zh-CN" altLang="en-US" sz="2000" dirty="0">
                <a:latin typeface="宋体" panose="02010600030101010101" pitchFamily="2" charset="-122"/>
                <a:ea typeface="宋体" panose="02010600030101010101" pitchFamily="2" charset="-122"/>
                <a:cs typeface="宋体" panose="02010600030101010101" pitchFamily="2" charset="-122"/>
                <a:sym typeface="+mn-ea"/>
              </a:rPr>
              <a:t>实例：</a:t>
            </a:r>
            <a:r>
              <a:rPr lang="zh-CN" altLang="zh-CN" sz="2000" dirty="0">
                <a:latin typeface="宋体" panose="02010600030101010101" pitchFamily="2" charset="-122"/>
                <a:ea typeface="宋体" panose="02010600030101010101" pitchFamily="2" charset="-122"/>
                <a:cs typeface="宋体" panose="02010600030101010101" pitchFamily="2" charset="-122"/>
                <a:sym typeface="+mn-ea"/>
              </a:rPr>
              <a:t>启动磁盘清理程序，清理</a:t>
            </a:r>
            <a:r>
              <a:rPr lang="en-US" altLang="zh-CN" sz="2000" dirty="0">
                <a:latin typeface="宋体" panose="02010600030101010101" pitchFamily="2" charset="-122"/>
                <a:ea typeface="宋体" panose="02010600030101010101" pitchFamily="2" charset="-122"/>
                <a:cs typeface="宋体" panose="02010600030101010101" pitchFamily="2" charset="-122"/>
                <a:sym typeface="+mn-ea"/>
              </a:rPr>
              <a:t>C</a:t>
            </a:r>
            <a:r>
              <a:rPr lang="zh-CN" altLang="zh-CN" sz="2000" dirty="0">
                <a:latin typeface="宋体" panose="02010600030101010101" pitchFamily="2" charset="-122"/>
                <a:ea typeface="宋体" panose="02010600030101010101" pitchFamily="2" charset="-122"/>
                <a:cs typeface="宋体" panose="02010600030101010101" pitchFamily="2" charset="-122"/>
                <a:sym typeface="+mn-ea"/>
              </a:rPr>
              <a:t>盘。</a:t>
            </a:r>
            <a:endParaRPr lang="zh-CN" altLang="zh-CN" sz="2000" dirty="0">
              <a:latin typeface="宋体" panose="02010600030101010101" pitchFamily="2" charset="-122"/>
              <a:ea typeface="宋体" panose="02010600030101010101" pitchFamily="2" charset="-122"/>
              <a:cs typeface="宋体" panose="02010600030101010101" pitchFamily="2" charset="-122"/>
            </a:endParaRPr>
          </a:p>
          <a:p>
            <a:r>
              <a:rPr lang="en-US" altLang="zh-CN" sz="2000" dirty="0" smtClean="0">
                <a:latin typeface="宋体" panose="02010600030101010101" pitchFamily="2" charset="-122"/>
                <a:ea typeface="宋体" panose="02010600030101010101" pitchFamily="2" charset="-122"/>
                <a:cs typeface="宋体" panose="02010600030101010101" pitchFamily="2" charset="-122"/>
                <a:sym typeface="+mn-ea"/>
              </a:rPr>
              <a:t> </a:t>
            </a:r>
            <a:r>
              <a:rPr lang="zh-CN" altLang="zh-CN" sz="2000" dirty="0" smtClean="0">
                <a:latin typeface="宋体" panose="02010600030101010101" pitchFamily="2" charset="-122"/>
                <a:ea typeface="宋体" panose="02010600030101010101" pitchFamily="2" charset="-122"/>
                <a:cs typeface="宋体" panose="02010600030101010101" pitchFamily="2" charset="-122"/>
                <a:sym typeface="+mn-ea"/>
              </a:rPr>
              <a:t>方法</a:t>
            </a:r>
            <a:r>
              <a:rPr lang="zh-CN" altLang="zh-CN" sz="2000" dirty="0">
                <a:latin typeface="宋体" panose="02010600030101010101" pitchFamily="2" charset="-122"/>
                <a:ea typeface="宋体" panose="02010600030101010101" pitchFamily="2" charset="-122"/>
                <a:cs typeface="宋体" panose="02010600030101010101" pitchFamily="2" charset="-122"/>
                <a:sym typeface="+mn-ea"/>
              </a:rPr>
              <a:t>一：在“计算机”窗口中右击</a:t>
            </a:r>
            <a:r>
              <a:rPr lang="en-US" altLang="zh-CN" sz="2000" dirty="0">
                <a:latin typeface="宋体" panose="02010600030101010101" pitchFamily="2" charset="-122"/>
                <a:ea typeface="宋体" panose="02010600030101010101" pitchFamily="2" charset="-122"/>
                <a:cs typeface="宋体" panose="02010600030101010101" pitchFamily="2" charset="-122"/>
                <a:sym typeface="+mn-ea"/>
              </a:rPr>
              <a:t>C</a:t>
            </a:r>
            <a:r>
              <a:rPr lang="zh-CN" altLang="zh-CN" sz="2000" dirty="0">
                <a:latin typeface="宋体" panose="02010600030101010101" pitchFamily="2" charset="-122"/>
                <a:ea typeface="宋体" panose="02010600030101010101" pitchFamily="2" charset="-122"/>
                <a:cs typeface="宋体" panose="02010600030101010101" pitchFamily="2" charset="-122"/>
                <a:sym typeface="+mn-ea"/>
              </a:rPr>
              <a:t>盘盘符，在弹出的快捷菜单中选择“属性”，在“属性”对话框中单击“磁盘清理”命令，接下去的操作步骤如图</a:t>
            </a:r>
            <a:r>
              <a:rPr lang="en-US" altLang="zh-CN" sz="2000" dirty="0">
                <a:latin typeface="宋体" panose="02010600030101010101" pitchFamily="2" charset="-122"/>
                <a:ea typeface="宋体" panose="02010600030101010101" pitchFamily="2" charset="-122"/>
                <a:cs typeface="宋体" panose="02010600030101010101" pitchFamily="2" charset="-122"/>
                <a:sym typeface="+mn-ea"/>
              </a:rPr>
              <a:t>1-6-12</a:t>
            </a:r>
            <a:r>
              <a:rPr lang="zh-CN" altLang="zh-CN" sz="2000" dirty="0">
                <a:latin typeface="宋体" panose="02010600030101010101" pitchFamily="2" charset="-122"/>
                <a:ea typeface="宋体" panose="02010600030101010101" pitchFamily="2" charset="-122"/>
                <a:cs typeface="宋体" panose="02010600030101010101" pitchFamily="2" charset="-122"/>
                <a:sym typeface="+mn-ea"/>
              </a:rPr>
              <a:t>所示。</a:t>
            </a:r>
            <a:endParaRPr lang="zh-CN" altLang="zh-CN" sz="2000" dirty="0">
              <a:latin typeface="宋体" panose="02010600030101010101" pitchFamily="2" charset="-122"/>
              <a:ea typeface="宋体" panose="02010600030101010101" pitchFamily="2" charset="-122"/>
              <a:cs typeface="宋体" panose="02010600030101010101" pitchFamily="2" charset="-122"/>
            </a:endParaRPr>
          </a:p>
          <a:p>
            <a:r>
              <a:rPr lang="zh-CN" altLang="zh-CN" sz="2000" dirty="0">
                <a:latin typeface="宋体" panose="02010600030101010101" pitchFamily="2" charset="-122"/>
                <a:ea typeface="宋体" panose="02010600030101010101" pitchFamily="2" charset="-122"/>
                <a:cs typeface="宋体" panose="02010600030101010101" pitchFamily="2" charset="-122"/>
                <a:sym typeface="+mn-ea"/>
              </a:rPr>
              <a:t>方法二：单击“开始”按钮→“所有程序”→“附件”→“系统工具”→“磁盘清理”命令，接下去的操作步骤如图</a:t>
            </a:r>
            <a:r>
              <a:rPr lang="en-US" altLang="zh-CN" sz="2000" dirty="0">
                <a:latin typeface="宋体" panose="02010600030101010101" pitchFamily="2" charset="-122"/>
                <a:ea typeface="宋体" panose="02010600030101010101" pitchFamily="2" charset="-122"/>
                <a:cs typeface="宋体" panose="02010600030101010101" pitchFamily="2" charset="-122"/>
                <a:sym typeface="+mn-ea"/>
              </a:rPr>
              <a:t>1-6-12</a:t>
            </a:r>
            <a:r>
              <a:rPr lang="zh-CN" altLang="zh-CN" sz="2000" dirty="0">
                <a:latin typeface="宋体" panose="02010600030101010101" pitchFamily="2" charset="-122"/>
                <a:ea typeface="宋体" panose="02010600030101010101" pitchFamily="2" charset="-122"/>
                <a:cs typeface="宋体" panose="02010600030101010101" pitchFamily="2" charset="-122"/>
                <a:sym typeface="+mn-ea"/>
              </a:rPr>
              <a:t>所示。</a:t>
            </a:r>
            <a:endParaRPr lang="zh-CN" altLang="en-US" sz="20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00">
        <p:cover dir="r"/>
      </p:transition>
    </mc:Choice>
    <mc:Fallback>
      <p:transition spd="slow">
        <p:cover dir="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withEffect">
                                  <p:stCondLst>
                                    <p:cond delay="0"/>
                                  </p:stCondLst>
                                  <p:childTnLst>
                                    <p:animRot by="21600000">
                                      <p:cBhvr>
                                        <p:cTn id="6" dur="20000" fill="hold"/>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5" name="组合 18"/>
          <p:cNvGrpSpPr/>
          <p:nvPr/>
        </p:nvGrpSpPr>
        <p:grpSpPr>
          <a:xfrm rot="3917757">
            <a:off x="7020660" y="-289296"/>
            <a:ext cx="807007" cy="993481"/>
            <a:chOff x="8280400" y="1884352"/>
            <a:chExt cx="2214578" cy="2214578"/>
          </a:xfrm>
          <a:effectLst>
            <a:outerShdw blurRad="279400" algn="ctr" rotWithShape="0">
              <a:schemeClr val="bg1">
                <a:lumMod val="85000"/>
              </a:schemeClr>
            </a:outerShdw>
          </a:effectLst>
        </p:grpSpPr>
        <p:sp>
          <p:nvSpPr>
            <p:cNvPr id="6" name="十字星 5"/>
            <p:cNvSpPr/>
            <p:nvPr/>
          </p:nvSpPr>
          <p:spPr>
            <a:xfrm>
              <a:off x="8280400" y="1884352"/>
              <a:ext cx="2214578" cy="2214578"/>
            </a:xfrm>
            <a:prstGeom prst="star4">
              <a:avLst>
                <a:gd name="adj" fmla="val 1311"/>
              </a:avLst>
            </a:prstGeom>
            <a:gradFill flip="none" rotWithShape="1">
              <a:gsLst>
                <a:gs pos="0">
                  <a:schemeClr val="bg1"/>
                </a:gs>
                <a:gs pos="100000">
                  <a:schemeClr val="tx1">
                    <a:lumMod val="95000"/>
                    <a:lumOff val="5000"/>
                    <a:alpha val="0"/>
                  </a:schemeClr>
                </a:gs>
              </a:gsLst>
              <a:path path="circle">
                <a:fillToRect l="100000" b="100000"/>
              </a:path>
              <a:tileRect t="-100000" r="-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CN" altLang="en-US" sz="1800">
                <a:solidFill>
                  <a:prstClr val="white"/>
                </a:solidFill>
              </a:endParaRPr>
            </a:p>
          </p:txBody>
        </p:sp>
        <p:sp>
          <p:nvSpPr>
            <p:cNvPr id="7" name="椭圆 6"/>
            <p:cNvSpPr/>
            <p:nvPr/>
          </p:nvSpPr>
          <p:spPr>
            <a:xfrm>
              <a:off x="9098450" y="2698066"/>
              <a:ext cx="571504" cy="571504"/>
            </a:xfrm>
            <a:prstGeom prst="ellipse">
              <a:avLst/>
            </a:prstGeom>
            <a:gradFill>
              <a:gsLst>
                <a:gs pos="0">
                  <a:schemeClr val="bg1"/>
                </a:gs>
                <a:gs pos="100000">
                  <a:schemeClr val="tx1">
                    <a:lumMod val="95000"/>
                    <a:lumOff val="5000"/>
                    <a:alpha val="0"/>
                  </a:schemeClr>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CN" altLang="en-US" sz="1800">
                <a:solidFill>
                  <a:prstClr val="white"/>
                </a:solidFill>
              </a:endParaRPr>
            </a:p>
          </p:txBody>
        </p:sp>
      </p:grpSp>
      <p:sp>
        <p:nvSpPr>
          <p:cNvPr id="2" name="矩形 1"/>
          <p:cNvSpPr/>
          <p:nvPr/>
        </p:nvSpPr>
        <p:spPr>
          <a:xfrm>
            <a:off x="1979712" y="44372"/>
            <a:ext cx="5041668" cy="521970"/>
          </a:xfrm>
          <a:prstGeom prst="rect">
            <a:avLst/>
          </a:prstGeom>
        </p:spPr>
        <p:txBody>
          <a:bodyPr wrap="square">
            <a:spAutoFit/>
          </a:bodyPr>
          <a:lstStyle/>
          <a:p>
            <a:r>
              <a:rPr lang="zh-CN" altLang="en-US" sz="2800" b="1">
                <a:solidFill>
                  <a:srgbClr val="FFFF00"/>
                </a:solidFill>
                <a:latin typeface="黑体" panose="02010609060101010101" pitchFamily="49" charset="-122"/>
                <a:ea typeface="黑体" panose="02010609060101010101" pitchFamily="49" charset="-122"/>
                <a:cs typeface="宋体" panose="02010600030101010101" pitchFamily="2" charset="-122"/>
                <a:sym typeface="+mn-ea"/>
              </a:rPr>
              <a:t>五</a:t>
            </a:r>
            <a:r>
              <a:rPr lang="en-US" altLang="zh-CN" sz="2800" b="1">
                <a:solidFill>
                  <a:srgbClr val="FFFF00"/>
                </a:solidFill>
                <a:latin typeface="黑体" panose="02010609060101010101" pitchFamily="49" charset="-122"/>
                <a:ea typeface="黑体" panose="02010609060101010101" pitchFamily="49" charset="-122"/>
                <a:cs typeface="宋体" panose="02010600030101010101" pitchFamily="2" charset="-122"/>
                <a:sym typeface="+mn-ea"/>
              </a:rPr>
              <a:t>.</a:t>
            </a:r>
            <a:r>
              <a:rPr lang="zh-CN" sz="2800" b="1">
                <a:solidFill>
                  <a:srgbClr val="FFFF00"/>
                </a:solidFill>
                <a:latin typeface="黑体" panose="02010609060101010101" pitchFamily="49" charset="-122"/>
                <a:ea typeface="黑体" panose="02010609060101010101" pitchFamily="49" charset="-122"/>
                <a:cs typeface="宋体" panose="02010600030101010101" pitchFamily="2" charset="-122"/>
                <a:sym typeface="+mn-ea"/>
              </a:rPr>
              <a:t>系统维护</a:t>
            </a:r>
            <a:endParaRPr lang="zh-CN" altLang="zh-CN" sz="2800" b="1" dirty="0">
              <a:solidFill>
                <a:srgbClr val="FFFF00"/>
              </a:solidFill>
              <a:latin typeface="黑体" panose="02010609060101010101" pitchFamily="49" charset="-122"/>
              <a:ea typeface="黑体" panose="02010609060101010101" pitchFamily="49" charset="-122"/>
            </a:endParaRPr>
          </a:p>
        </p:txBody>
      </p:sp>
      <p:pic>
        <p:nvPicPr>
          <p:cNvPr id="3" name="Picture 29"/>
          <p:cNvPicPr>
            <a:picLocks noChangeAspect="1" noChangeArrowheads="1"/>
          </p:cNvPicPr>
          <p:nvPr/>
        </p:nvPicPr>
        <p:blipFill>
          <a:blip r:embed="rId2">
            <a:extLst>
              <a:ext uri="{28A0092B-C50C-407E-A947-70E740481C1C}">
                <a14:useLocalDpi xmlns:a14="http://schemas.microsoft.com/office/drawing/2010/main" val="0"/>
              </a:ext>
            </a:extLst>
          </a:blip>
          <a:srcRect b="6973"/>
          <a:stretch>
            <a:fillRect/>
          </a:stretch>
        </p:blipFill>
        <p:spPr bwMode="auto">
          <a:xfrm>
            <a:off x="334010" y="1501775"/>
            <a:ext cx="8333740" cy="36276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文本框 7"/>
          <p:cNvSpPr txBox="1"/>
          <p:nvPr/>
        </p:nvSpPr>
        <p:spPr>
          <a:xfrm>
            <a:off x="3733165" y="5129530"/>
            <a:ext cx="2238375" cy="368300"/>
          </a:xfrm>
          <a:prstGeom prst="rect">
            <a:avLst/>
          </a:prstGeom>
          <a:noFill/>
        </p:spPr>
        <p:txBody>
          <a:bodyPr wrap="square" rtlCol="0" anchor="t">
            <a:spAutoFit/>
          </a:bodyPr>
          <a:p>
            <a:r>
              <a:rPr lang="zh-CN" altLang="zh-CN" dirty="0">
                <a:latin typeface="宋体" panose="02010600030101010101" pitchFamily="2" charset="-122"/>
                <a:ea typeface="宋体" panose="02010600030101010101" pitchFamily="2" charset="-122"/>
                <a:cs typeface="宋体" panose="02010600030101010101" pitchFamily="2" charset="-122"/>
                <a:sym typeface="+mn-ea"/>
              </a:rPr>
              <a:t>图</a:t>
            </a:r>
            <a:r>
              <a:rPr lang="en-US" altLang="zh-CN" dirty="0">
                <a:latin typeface="宋体" panose="02010600030101010101" pitchFamily="2" charset="-122"/>
                <a:ea typeface="宋体" panose="02010600030101010101" pitchFamily="2" charset="-122"/>
                <a:cs typeface="宋体" panose="02010600030101010101" pitchFamily="2" charset="-122"/>
                <a:sym typeface="+mn-ea"/>
              </a:rPr>
              <a:t>1-6-12 </a:t>
            </a:r>
            <a:r>
              <a:rPr lang="zh-CN" altLang="en-US" dirty="0">
                <a:latin typeface="宋体" panose="02010600030101010101" pitchFamily="2" charset="-122"/>
                <a:ea typeface="宋体" panose="02010600030101010101" pitchFamily="2" charset="-122"/>
                <a:cs typeface="宋体" panose="02010600030101010101" pitchFamily="2" charset="-122"/>
                <a:sym typeface="+mn-ea"/>
              </a:rPr>
              <a:t>磁盘清理</a:t>
            </a:r>
            <a:endParaRPr lang="zh-CN" altLang="en-US" dirty="0">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200">
        <p:cover dir="r"/>
      </p:transition>
    </mc:Choice>
    <mc:Fallback>
      <p:transition spd="slow">
        <p:cover dir="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withEffect">
                                  <p:stCondLst>
                                    <p:cond delay="0"/>
                                  </p:stCondLst>
                                  <p:childTnLst>
                                    <p:animRot by="21600000">
                                      <p:cBhvr>
                                        <p:cTn id="6" dur="20000" fill="hold"/>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5" name="组合 18"/>
          <p:cNvGrpSpPr/>
          <p:nvPr/>
        </p:nvGrpSpPr>
        <p:grpSpPr>
          <a:xfrm rot="3917757">
            <a:off x="7020660" y="-289296"/>
            <a:ext cx="807007" cy="993481"/>
            <a:chOff x="8280400" y="1884352"/>
            <a:chExt cx="2214578" cy="2214578"/>
          </a:xfrm>
          <a:effectLst>
            <a:outerShdw blurRad="279400" algn="ctr" rotWithShape="0">
              <a:schemeClr val="bg1">
                <a:lumMod val="85000"/>
              </a:schemeClr>
            </a:outerShdw>
          </a:effectLst>
        </p:grpSpPr>
        <p:sp>
          <p:nvSpPr>
            <p:cNvPr id="6" name="十字星 5"/>
            <p:cNvSpPr/>
            <p:nvPr/>
          </p:nvSpPr>
          <p:spPr>
            <a:xfrm>
              <a:off x="8280400" y="1884352"/>
              <a:ext cx="2214578" cy="2214578"/>
            </a:xfrm>
            <a:prstGeom prst="star4">
              <a:avLst>
                <a:gd name="adj" fmla="val 1311"/>
              </a:avLst>
            </a:prstGeom>
            <a:gradFill flip="none" rotWithShape="1">
              <a:gsLst>
                <a:gs pos="0">
                  <a:schemeClr val="bg1"/>
                </a:gs>
                <a:gs pos="100000">
                  <a:schemeClr val="tx1">
                    <a:lumMod val="95000"/>
                    <a:lumOff val="5000"/>
                    <a:alpha val="0"/>
                  </a:schemeClr>
                </a:gs>
              </a:gsLst>
              <a:path path="circle">
                <a:fillToRect l="100000" b="100000"/>
              </a:path>
              <a:tileRect t="-100000" r="-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CN" altLang="en-US" sz="1800">
                <a:solidFill>
                  <a:prstClr val="white"/>
                </a:solidFill>
              </a:endParaRPr>
            </a:p>
          </p:txBody>
        </p:sp>
        <p:sp>
          <p:nvSpPr>
            <p:cNvPr id="7" name="椭圆 6"/>
            <p:cNvSpPr/>
            <p:nvPr/>
          </p:nvSpPr>
          <p:spPr>
            <a:xfrm>
              <a:off x="9098450" y="2698066"/>
              <a:ext cx="571504" cy="571504"/>
            </a:xfrm>
            <a:prstGeom prst="ellipse">
              <a:avLst/>
            </a:prstGeom>
            <a:gradFill>
              <a:gsLst>
                <a:gs pos="0">
                  <a:schemeClr val="bg1"/>
                </a:gs>
                <a:gs pos="100000">
                  <a:schemeClr val="tx1">
                    <a:lumMod val="95000"/>
                    <a:lumOff val="5000"/>
                    <a:alpha val="0"/>
                  </a:schemeClr>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CN" altLang="en-US" sz="1800">
                <a:solidFill>
                  <a:prstClr val="white"/>
                </a:solidFill>
              </a:endParaRPr>
            </a:p>
          </p:txBody>
        </p:sp>
      </p:grpSp>
      <p:sp>
        <p:nvSpPr>
          <p:cNvPr id="2" name="矩形 1"/>
          <p:cNvSpPr/>
          <p:nvPr/>
        </p:nvSpPr>
        <p:spPr>
          <a:xfrm>
            <a:off x="1979712" y="44372"/>
            <a:ext cx="5041668" cy="521970"/>
          </a:xfrm>
          <a:prstGeom prst="rect">
            <a:avLst/>
          </a:prstGeom>
        </p:spPr>
        <p:txBody>
          <a:bodyPr wrap="square">
            <a:spAutoFit/>
          </a:bodyPr>
          <a:lstStyle/>
          <a:p>
            <a:r>
              <a:rPr lang="zh-CN" altLang="en-US" sz="2800" b="1">
                <a:solidFill>
                  <a:srgbClr val="FFFF00"/>
                </a:solidFill>
                <a:latin typeface="黑体" panose="02010609060101010101" pitchFamily="49" charset="-122"/>
                <a:ea typeface="黑体" panose="02010609060101010101" pitchFamily="49" charset="-122"/>
                <a:cs typeface="宋体" panose="02010600030101010101" pitchFamily="2" charset="-122"/>
                <a:sym typeface="+mn-ea"/>
              </a:rPr>
              <a:t>五</a:t>
            </a:r>
            <a:r>
              <a:rPr lang="en-US" altLang="zh-CN" sz="2800" b="1">
                <a:solidFill>
                  <a:srgbClr val="FFFF00"/>
                </a:solidFill>
                <a:latin typeface="黑体" panose="02010609060101010101" pitchFamily="49" charset="-122"/>
                <a:ea typeface="黑体" panose="02010609060101010101" pitchFamily="49" charset="-122"/>
                <a:cs typeface="宋体" panose="02010600030101010101" pitchFamily="2" charset="-122"/>
                <a:sym typeface="+mn-ea"/>
              </a:rPr>
              <a:t>.</a:t>
            </a:r>
            <a:r>
              <a:rPr lang="zh-CN" sz="2800" b="1">
                <a:solidFill>
                  <a:srgbClr val="FFFF00"/>
                </a:solidFill>
                <a:latin typeface="黑体" panose="02010609060101010101" pitchFamily="49" charset="-122"/>
                <a:ea typeface="黑体" panose="02010609060101010101" pitchFamily="49" charset="-122"/>
                <a:cs typeface="宋体" panose="02010600030101010101" pitchFamily="2" charset="-122"/>
                <a:sym typeface="+mn-ea"/>
              </a:rPr>
              <a:t>系统维护</a:t>
            </a:r>
            <a:endParaRPr lang="zh-CN" altLang="zh-CN" sz="2800" b="1" dirty="0">
              <a:solidFill>
                <a:srgbClr val="FFFF00"/>
              </a:solidFill>
              <a:latin typeface="黑体" panose="02010609060101010101" pitchFamily="49" charset="-122"/>
              <a:ea typeface="黑体" panose="02010609060101010101" pitchFamily="49" charset="-122"/>
            </a:endParaRPr>
          </a:p>
        </p:txBody>
      </p:sp>
      <p:sp>
        <p:nvSpPr>
          <p:cNvPr id="4" name="文本框 3"/>
          <p:cNvSpPr txBox="1"/>
          <p:nvPr/>
        </p:nvSpPr>
        <p:spPr>
          <a:xfrm>
            <a:off x="30480" y="685165"/>
            <a:ext cx="9014460" cy="2245360"/>
          </a:xfrm>
          <a:prstGeom prst="rect">
            <a:avLst/>
          </a:prstGeom>
          <a:noFill/>
        </p:spPr>
        <p:txBody>
          <a:bodyPr wrap="square" rtlCol="0" anchor="t">
            <a:spAutoFit/>
          </a:bodyPr>
          <a:p>
            <a:r>
              <a:rPr lang="en-US" altLang="zh-CN" sz="2000" b="1" dirty="0">
                <a:latin typeface="宋体" panose="02010600030101010101" pitchFamily="2" charset="-122"/>
                <a:ea typeface="宋体" panose="02010600030101010101" pitchFamily="2" charset="-122"/>
                <a:cs typeface="宋体" panose="02010600030101010101" pitchFamily="2" charset="-122"/>
                <a:sym typeface="+mn-ea"/>
              </a:rPr>
              <a:t>2</a:t>
            </a:r>
            <a:r>
              <a:rPr lang="zh-CN" altLang="zh-CN" sz="2000" b="1" dirty="0">
                <a:latin typeface="宋体" panose="02010600030101010101" pitchFamily="2" charset="-122"/>
                <a:ea typeface="宋体" panose="02010600030101010101" pitchFamily="2" charset="-122"/>
                <a:cs typeface="宋体" panose="02010600030101010101" pitchFamily="2" charset="-122"/>
                <a:sym typeface="+mn-ea"/>
              </a:rPr>
              <a:t>．磁盘碎片整理程序</a:t>
            </a:r>
            <a:endParaRPr lang="zh-CN" altLang="zh-CN" sz="2000" dirty="0">
              <a:latin typeface="宋体" panose="02010600030101010101" pitchFamily="2" charset="-122"/>
              <a:ea typeface="宋体" panose="02010600030101010101" pitchFamily="2" charset="-122"/>
              <a:cs typeface="宋体" panose="02010600030101010101" pitchFamily="2" charset="-122"/>
            </a:endParaRPr>
          </a:p>
          <a:p>
            <a:r>
              <a:rPr lang="en-US" altLang="zh-CN" sz="2000" dirty="0" smtClean="0">
                <a:latin typeface="宋体" panose="02010600030101010101" pitchFamily="2" charset="-122"/>
                <a:ea typeface="宋体" panose="02010600030101010101" pitchFamily="2" charset="-122"/>
                <a:cs typeface="宋体" panose="02010600030101010101" pitchFamily="2" charset="-122"/>
                <a:sym typeface="+mn-ea"/>
              </a:rPr>
              <a:t>   </a:t>
            </a:r>
            <a:r>
              <a:rPr lang="zh-CN" altLang="zh-CN" sz="2000" dirty="0" smtClean="0">
                <a:latin typeface="宋体" panose="02010600030101010101" pitchFamily="2" charset="-122"/>
                <a:ea typeface="宋体" panose="02010600030101010101" pitchFamily="2" charset="-122"/>
                <a:cs typeface="宋体" panose="02010600030101010101" pitchFamily="2" charset="-122"/>
                <a:sym typeface="+mn-ea"/>
              </a:rPr>
              <a:t>磁盘</a:t>
            </a:r>
            <a:r>
              <a:rPr lang="zh-CN" altLang="zh-CN" sz="2000" dirty="0">
                <a:latin typeface="宋体" panose="02010600030101010101" pitchFamily="2" charset="-122"/>
                <a:ea typeface="宋体" panose="02010600030101010101" pitchFamily="2" charset="-122"/>
                <a:cs typeface="宋体" panose="02010600030101010101" pitchFamily="2" charset="-122"/>
                <a:sym typeface="+mn-ea"/>
              </a:rPr>
              <a:t>用久了，尤其是对硬盘进行频繁写入和删除就容易产生碎片，使得文件存取不连贯，可以通过碎片整理把碎片文件合并，有效地整理磁盘空间，改进文件系统性能，提高磁盘读写速度。</a:t>
            </a:r>
            <a:endParaRPr lang="zh-CN" altLang="zh-CN" sz="2000" dirty="0">
              <a:latin typeface="宋体" panose="02010600030101010101" pitchFamily="2" charset="-122"/>
              <a:ea typeface="宋体" panose="02010600030101010101" pitchFamily="2" charset="-122"/>
              <a:cs typeface="宋体" panose="02010600030101010101" pitchFamily="2" charset="-122"/>
            </a:endParaRPr>
          </a:p>
          <a:p>
            <a:r>
              <a:rPr lang="zh-CN" sz="2000" smtClean="0">
                <a:latin typeface="宋体" panose="02010600030101010101" pitchFamily="2" charset="-122"/>
                <a:ea typeface="宋体" panose="02010600030101010101" pitchFamily="2" charset="-122"/>
                <a:cs typeface="宋体" panose="02010600030101010101" pitchFamily="2" charset="-122"/>
                <a:sym typeface="+mn-ea"/>
              </a:rPr>
              <a:t>    实例：</a:t>
            </a:r>
            <a:r>
              <a:rPr lang="zh-CN" altLang="zh-CN" sz="2000" dirty="0">
                <a:latin typeface="宋体" panose="02010600030101010101" pitchFamily="2" charset="-122"/>
                <a:ea typeface="宋体" panose="02010600030101010101" pitchFamily="2" charset="-122"/>
                <a:cs typeface="宋体" panose="02010600030101010101" pitchFamily="2" charset="-122"/>
                <a:sym typeface="+mn-ea"/>
              </a:rPr>
              <a:t>启动磁盘碎片整理程序，整理</a:t>
            </a:r>
            <a:r>
              <a:rPr lang="en-US" altLang="zh-CN" sz="2000" dirty="0">
                <a:latin typeface="宋体" panose="02010600030101010101" pitchFamily="2" charset="-122"/>
                <a:ea typeface="宋体" panose="02010600030101010101" pitchFamily="2" charset="-122"/>
                <a:cs typeface="宋体" panose="02010600030101010101" pitchFamily="2" charset="-122"/>
                <a:sym typeface="+mn-ea"/>
              </a:rPr>
              <a:t>C</a:t>
            </a:r>
            <a:r>
              <a:rPr lang="zh-CN" altLang="zh-CN" sz="2000" dirty="0">
                <a:latin typeface="宋体" panose="02010600030101010101" pitchFamily="2" charset="-122"/>
                <a:ea typeface="宋体" panose="02010600030101010101" pitchFamily="2" charset="-122"/>
                <a:cs typeface="宋体" panose="02010600030101010101" pitchFamily="2" charset="-122"/>
                <a:sym typeface="+mn-ea"/>
              </a:rPr>
              <a:t>盘碎片。</a:t>
            </a:r>
            <a:endParaRPr lang="zh-CN" altLang="zh-CN" sz="2000" dirty="0">
              <a:latin typeface="宋体" panose="02010600030101010101" pitchFamily="2" charset="-122"/>
              <a:ea typeface="宋体" panose="02010600030101010101" pitchFamily="2" charset="-122"/>
              <a:cs typeface="宋体" panose="02010600030101010101" pitchFamily="2" charset="-122"/>
            </a:endParaRPr>
          </a:p>
          <a:p>
            <a:r>
              <a:rPr lang="zh-CN" altLang="zh-CN" sz="2000" dirty="0">
                <a:latin typeface="宋体" panose="02010600030101010101" pitchFamily="2" charset="-122"/>
                <a:ea typeface="宋体" panose="02010600030101010101" pitchFamily="2" charset="-122"/>
                <a:cs typeface="宋体" panose="02010600030101010101" pitchFamily="2" charset="-122"/>
                <a:sym typeface="+mn-ea"/>
              </a:rPr>
              <a:t>    操作方法：单击“开始”按钮→“所有程序”→“附件”→“系统工具”→“磁盘碎片整理程序”命令，接下去的操作步骤如图</a:t>
            </a:r>
            <a:r>
              <a:rPr lang="en-US" altLang="zh-CN" sz="2000" dirty="0">
                <a:latin typeface="宋体" panose="02010600030101010101" pitchFamily="2" charset="-122"/>
                <a:ea typeface="宋体" panose="02010600030101010101" pitchFamily="2" charset="-122"/>
                <a:cs typeface="宋体" panose="02010600030101010101" pitchFamily="2" charset="-122"/>
                <a:sym typeface="+mn-ea"/>
              </a:rPr>
              <a:t>1-6-13</a:t>
            </a:r>
            <a:r>
              <a:rPr lang="zh-CN" altLang="zh-CN" sz="2000" dirty="0">
                <a:latin typeface="宋体" panose="02010600030101010101" pitchFamily="2" charset="-122"/>
                <a:ea typeface="宋体" panose="02010600030101010101" pitchFamily="2" charset="-122"/>
                <a:cs typeface="宋体" panose="02010600030101010101" pitchFamily="2" charset="-122"/>
                <a:sym typeface="+mn-ea"/>
              </a:rPr>
              <a:t>所示。</a:t>
            </a:r>
            <a:endParaRPr lang="zh-CN" altLang="en-US" sz="2000">
              <a:latin typeface="宋体" panose="02010600030101010101" pitchFamily="2" charset="-122"/>
              <a:ea typeface="宋体" panose="02010600030101010101" pitchFamily="2" charset="-122"/>
              <a:cs typeface="宋体" panose="02010600030101010101" pitchFamily="2" charset="-122"/>
            </a:endParaRPr>
          </a:p>
        </p:txBody>
      </p:sp>
      <p:grpSp>
        <p:nvGrpSpPr>
          <p:cNvPr id="11" name="组合 10"/>
          <p:cNvGrpSpPr/>
          <p:nvPr/>
        </p:nvGrpSpPr>
        <p:grpSpPr>
          <a:xfrm>
            <a:off x="1339215" y="2865120"/>
            <a:ext cx="6323330" cy="3759200"/>
            <a:chOff x="2109" y="4276"/>
            <a:chExt cx="9958" cy="5920"/>
          </a:xfrm>
        </p:grpSpPr>
        <p:pic>
          <p:nvPicPr>
            <p:cNvPr id="9" name="Picture 4"/>
            <p:cNvPicPr>
              <a:picLocks noChangeAspect="1" noChangeArrowheads="1"/>
            </p:cNvPicPr>
            <p:nvPr/>
          </p:nvPicPr>
          <p:blipFill>
            <a:blip r:embed="rId2">
              <a:extLst>
                <a:ext uri="{28A0092B-C50C-407E-A947-70E740481C1C}">
                  <a14:useLocalDpi xmlns:a14="http://schemas.microsoft.com/office/drawing/2010/main" val="0"/>
                </a:ext>
              </a:extLst>
            </a:blip>
            <a:srcRect b="7086"/>
            <a:stretch>
              <a:fillRect/>
            </a:stretch>
          </p:blipFill>
          <p:spPr bwMode="auto">
            <a:xfrm>
              <a:off x="2109" y="4276"/>
              <a:ext cx="9958" cy="53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文本框 9"/>
            <p:cNvSpPr txBox="1"/>
            <p:nvPr/>
          </p:nvSpPr>
          <p:spPr>
            <a:xfrm>
              <a:off x="5695" y="9616"/>
              <a:ext cx="4114" cy="580"/>
            </a:xfrm>
            <a:prstGeom prst="rect">
              <a:avLst/>
            </a:prstGeom>
            <a:noFill/>
          </p:spPr>
          <p:txBody>
            <a:bodyPr wrap="square" rtlCol="0" anchor="t">
              <a:spAutoFit/>
            </a:bodyPr>
            <a:p>
              <a:r>
                <a:rPr lang="zh-CN" altLang="zh-CN" dirty="0">
                  <a:latin typeface="宋体" panose="02010600030101010101" pitchFamily="2" charset="-122"/>
                  <a:ea typeface="宋体" panose="02010600030101010101" pitchFamily="2" charset="-122"/>
                  <a:cs typeface="宋体" panose="02010600030101010101" pitchFamily="2" charset="-122"/>
                  <a:sym typeface="+mn-ea"/>
                </a:rPr>
                <a:t>图</a:t>
              </a:r>
              <a:r>
                <a:rPr lang="en-US" altLang="zh-CN" dirty="0">
                  <a:latin typeface="宋体" panose="02010600030101010101" pitchFamily="2" charset="-122"/>
                  <a:ea typeface="宋体" panose="02010600030101010101" pitchFamily="2" charset="-122"/>
                  <a:cs typeface="宋体" panose="02010600030101010101" pitchFamily="2" charset="-122"/>
                  <a:sym typeface="+mn-ea"/>
                </a:rPr>
                <a:t>1-6-13 </a:t>
              </a:r>
              <a:r>
                <a:rPr lang="zh-CN" altLang="zh-CN" dirty="0">
                  <a:latin typeface="宋体" panose="02010600030101010101" pitchFamily="2" charset="-122"/>
                  <a:ea typeface="宋体" panose="02010600030101010101" pitchFamily="2" charset="-122"/>
                  <a:cs typeface="宋体" panose="02010600030101010101" pitchFamily="2" charset="-122"/>
                  <a:sym typeface="+mn-ea"/>
                </a:rPr>
                <a:t>磁盘碎片整理</a:t>
              </a:r>
              <a:r>
                <a:rPr lang="en-US" altLang="zh-CN" dirty="0">
                  <a:latin typeface="宋体" panose="02010600030101010101" pitchFamily="2" charset="-122"/>
                  <a:ea typeface="宋体" panose="02010600030101010101" pitchFamily="2" charset="-122"/>
                  <a:cs typeface="宋体" panose="02010600030101010101" pitchFamily="2" charset="-122"/>
                  <a:sym typeface="+mn-ea"/>
                </a:rPr>
                <a:t>  </a:t>
              </a:r>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slow" p14:dur="1200">
        <p:cover dir="r"/>
      </p:transition>
    </mc:Choice>
    <mc:Fallback>
      <p:transition spd="slow">
        <p:cover dir="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withEffect">
                                  <p:stCondLst>
                                    <p:cond delay="0"/>
                                  </p:stCondLst>
                                  <p:childTnLst>
                                    <p:animRot by="21600000">
                                      <p:cBhvr>
                                        <p:cTn id="6" dur="20000" fill="hold"/>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5" name="组合 18"/>
          <p:cNvGrpSpPr/>
          <p:nvPr/>
        </p:nvGrpSpPr>
        <p:grpSpPr>
          <a:xfrm rot="3917757">
            <a:off x="7020660" y="-289296"/>
            <a:ext cx="807007" cy="993481"/>
            <a:chOff x="8280400" y="1884352"/>
            <a:chExt cx="2214578" cy="2214578"/>
          </a:xfrm>
          <a:effectLst>
            <a:outerShdw blurRad="279400" algn="ctr" rotWithShape="0">
              <a:schemeClr val="bg1">
                <a:lumMod val="85000"/>
              </a:schemeClr>
            </a:outerShdw>
          </a:effectLst>
        </p:grpSpPr>
        <p:sp>
          <p:nvSpPr>
            <p:cNvPr id="6" name="十字星 5"/>
            <p:cNvSpPr/>
            <p:nvPr/>
          </p:nvSpPr>
          <p:spPr>
            <a:xfrm>
              <a:off x="8280400" y="1884352"/>
              <a:ext cx="2214578" cy="2214578"/>
            </a:xfrm>
            <a:prstGeom prst="star4">
              <a:avLst>
                <a:gd name="adj" fmla="val 1311"/>
              </a:avLst>
            </a:prstGeom>
            <a:gradFill flip="none" rotWithShape="1">
              <a:gsLst>
                <a:gs pos="0">
                  <a:schemeClr val="bg1"/>
                </a:gs>
                <a:gs pos="100000">
                  <a:schemeClr val="tx1">
                    <a:lumMod val="95000"/>
                    <a:lumOff val="5000"/>
                    <a:alpha val="0"/>
                  </a:schemeClr>
                </a:gs>
              </a:gsLst>
              <a:path path="circle">
                <a:fillToRect l="100000" b="100000"/>
              </a:path>
              <a:tileRect t="-100000" r="-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CN" altLang="en-US" sz="1800">
                <a:solidFill>
                  <a:prstClr val="white"/>
                </a:solidFill>
              </a:endParaRPr>
            </a:p>
          </p:txBody>
        </p:sp>
        <p:sp>
          <p:nvSpPr>
            <p:cNvPr id="7" name="椭圆 6"/>
            <p:cNvSpPr/>
            <p:nvPr/>
          </p:nvSpPr>
          <p:spPr>
            <a:xfrm>
              <a:off x="9098450" y="2698066"/>
              <a:ext cx="571504" cy="571504"/>
            </a:xfrm>
            <a:prstGeom prst="ellipse">
              <a:avLst/>
            </a:prstGeom>
            <a:gradFill>
              <a:gsLst>
                <a:gs pos="0">
                  <a:schemeClr val="bg1"/>
                </a:gs>
                <a:gs pos="100000">
                  <a:schemeClr val="tx1">
                    <a:lumMod val="95000"/>
                    <a:lumOff val="5000"/>
                    <a:alpha val="0"/>
                  </a:schemeClr>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CN" altLang="en-US" sz="1800">
                <a:solidFill>
                  <a:prstClr val="white"/>
                </a:solidFill>
              </a:endParaRPr>
            </a:p>
          </p:txBody>
        </p:sp>
      </p:grpSp>
      <p:sp>
        <p:nvSpPr>
          <p:cNvPr id="2" name="矩形 1"/>
          <p:cNvSpPr/>
          <p:nvPr/>
        </p:nvSpPr>
        <p:spPr>
          <a:xfrm>
            <a:off x="1979712" y="44372"/>
            <a:ext cx="5041668" cy="521970"/>
          </a:xfrm>
          <a:prstGeom prst="rect">
            <a:avLst/>
          </a:prstGeom>
        </p:spPr>
        <p:txBody>
          <a:bodyPr wrap="square">
            <a:spAutoFit/>
          </a:bodyPr>
          <a:lstStyle/>
          <a:p>
            <a:r>
              <a:rPr lang="zh-CN" altLang="en-US" sz="2800" b="1">
                <a:solidFill>
                  <a:srgbClr val="FFFF00"/>
                </a:solidFill>
                <a:latin typeface="黑体" panose="02010609060101010101" pitchFamily="49" charset="-122"/>
                <a:ea typeface="黑体" panose="02010609060101010101" pitchFamily="49" charset="-122"/>
                <a:cs typeface="宋体" panose="02010600030101010101" pitchFamily="2" charset="-122"/>
                <a:sym typeface="+mn-ea"/>
              </a:rPr>
              <a:t>六</a:t>
            </a:r>
            <a:r>
              <a:rPr lang="en-US" altLang="zh-CN" sz="2800" b="1">
                <a:solidFill>
                  <a:srgbClr val="FFFF00"/>
                </a:solidFill>
                <a:latin typeface="黑体" panose="02010609060101010101" pitchFamily="49" charset="-122"/>
                <a:ea typeface="黑体" panose="02010609060101010101" pitchFamily="49" charset="-122"/>
                <a:cs typeface="宋体" panose="02010600030101010101" pitchFamily="2" charset="-122"/>
                <a:sym typeface="+mn-ea"/>
              </a:rPr>
              <a:t>.</a:t>
            </a:r>
            <a:r>
              <a:rPr lang="zh-CN" altLang="en-US" sz="2800" b="1">
                <a:solidFill>
                  <a:srgbClr val="FFFF00"/>
                </a:solidFill>
                <a:latin typeface="黑体" panose="02010609060101010101" pitchFamily="49" charset="-122"/>
                <a:ea typeface="黑体" panose="02010609060101010101" pitchFamily="49" charset="-122"/>
                <a:cs typeface="宋体" panose="02010600030101010101" pitchFamily="2" charset="-122"/>
                <a:sym typeface="+mn-ea"/>
              </a:rPr>
              <a:t>系统</a:t>
            </a:r>
            <a:r>
              <a:rPr lang="zh-CN" altLang="zh-CN" sz="2800" b="1" dirty="0">
                <a:solidFill>
                  <a:srgbClr val="FFFF00"/>
                </a:solidFill>
                <a:latin typeface="黑体" panose="02010609060101010101" pitchFamily="49" charset="-122"/>
                <a:ea typeface="黑体" panose="02010609060101010101" pitchFamily="49" charset="-122"/>
                <a:sym typeface="+mn-ea"/>
              </a:rPr>
              <a:t>备份与还原数据</a:t>
            </a:r>
            <a:endParaRPr lang="zh-CN" altLang="zh-CN" sz="2800" b="1" dirty="0">
              <a:solidFill>
                <a:srgbClr val="FFFF00"/>
              </a:solidFill>
              <a:latin typeface="黑体" panose="02010609060101010101" pitchFamily="49" charset="-122"/>
              <a:ea typeface="黑体" panose="02010609060101010101" pitchFamily="49" charset="-122"/>
            </a:endParaRPr>
          </a:p>
        </p:txBody>
      </p:sp>
      <p:sp>
        <p:nvSpPr>
          <p:cNvPr id="3" name="文本框 2"/>
          <p:cNvSpPr txBox="1"/>
          <p:nvPr/>
        </p:nvSpPr>
        <p:spPr>
          <a:xfrm>
            <a:off x="99060" y="901700"/>
            <a:ext cx="8945880" cy="2553335"/>
          </a:xfrm>
          <a:prstGeom prst="rect">
            <a:avLst/>
          </a:prstGeom>
          <a:noFill/>
        </p:spPr>
        <p:txBody>
          <a:bodyPr wrap="square" rtlCol="0" anchor="t">
            <a:spAutoFit/>
          </a:bodyPr>
          <a:p>
            <a:pPr>
              <a:lnSpc>
                <a:spcPct val="100000"/>
              </a:lnSpc>
            </a:pPr>
            <a:r>
              <a:rPr lang="en-US" altLang="zh-CN" dirty="0" smtClean="0">
                <a:latin typeface="+mn-ea"/>
                <a:sym typeface="+mn-ea"/>
              </a:rPr>
              <a:t>   </a:t>
            </a:r>
            <a:r>
              <a:rPr lang="zh-CN" altLang="zh-CN" sz="2000" dirty="0" smtClean="0">
                <a:latin typeface="宋体" panose="02010600030101010101" pitchFamily="2" charset="-122"/>
                <a:ea typeface="宋体" panose="02010600030101010101" pitchFamily="2" charset="-122"/>
                <a:cs typeface="宋体" panose="02010600030101010101" pitchFamily="2" charset="-122"/>
                <a:sym typeface="+mn-ea"/>
              </a:rPr>
              <a:t>在</a:t>
            </a:r>
            <a:r>
              <a:rPr lang="zh-CN" altLang="zh-CN" sz="2000" dirty="0">
                <a:latin typeface="宋体" panose="02010600030101010101" pitchFamily="2" charset="-122"/>
                <a:ea typeface="宋体" panose="02010600030101010101" pitchFamily="2" charset="-122"/>
                <a:cs typeface="宋体" panose="02010600030101010101" pitchFamily="2" charset="-122"/>
                <a:sym typeface="+mn-ea"/>
              </a:rPr>
              <a:t>计算机的使用过程中经常会因为操作失误或感染病毒等各种原因造成数据丢失或系统损坏，因此很有必要定期备份数据，有效防止数据丢失，备份是保护信息系统安全的一种重要措施。系统备份的软件有很多，诸如</a:t>
            </a:r>
            <a:r>
              <a:rPr lang="en-US" altLang="zh-CN" sz="2000" dirty="0" err="1">
                <a:latin typeface="宋体" panose="02010600030101010101" pitchFamily="2" charset="-122"/>
                <a:ea typeface="宋体" panose="02010600030101010101" pitchFamily="2" charset="-122"/>
                <a:cs typeface="宋体" panose="02010600030101010101" pitchFamily="2" charset="-122"/>
                <a:sym typeface="+mn-ea"/>
              </a:rPr>
              <a:t>Okey</a:t>
            </a:r>
            <a:r>
              <a:rPr lang="zh-CN" altLang="zh-CN" sz="2000" dirty="0">
                <a:latin typeface="宋体" panose="02010600030101010101" pitchFamily="2" charset="-122"/>
                <a:ea typeface="宋体" panose="02010600030101010101" pitchFamily="2" charset="-122"/>
                <a:cs typeface="宋体" panose="02010600030101010101" pitchFamily="2" charset="-122"/>
                <a:sym typeface="+mn-ea"/>
              </a:rPr>
              <a:t>（一键还原）、</a:t>
            </a:r>
            <a:r>
              <a:rPr lang="en-US" altLang="zh-CN" sz="2000" dirty="0">
                <a:latin typeface="宋体" panose="02010600030101010101" pitchFamily="2" charset="-122"/>
                <a:ea typeface="宋体" panose="02010600030101010101" pitchFamily="2" charset="-122"/>
                <a:cs typeface="宋体" panose="02010600030101010101" pitchFamily="2" charset="-122"/>
                <a:sym typeface="+mn-ea"/>
              </a:rPr>
              <a:t>Ghost</a:t>
            </a:r>
            <a:r>
              <a:rPr lang="zh-CN" altLang="zh-CN" sz="2000" dirty="0">
                <a:latin typeface="宋体" panose="02010600030101010101" pitchFamily="2" charset="-122"/>
                <a:ea typeface="宋体" panose="02010600030101010101" pitchFamily="2" charset="-122"/>
                <a:cs typeface="宋体" panose="02010600030101010101" pitchFamily="2" charset="-122"/>
                <a:sym typeface="+mn-ea"/>
              </a:rPr>
              <a:t>软件都是使用比较广泛的系统备份</a:t>
            </a:r>
            <a:r>
              <a:rPr lang="en-US" altLang="zh-CN" sz="2000" dirty="0">
                <a:latin typeface="宋体" panose="02010600030101010101" pitchFamily="2" charset="-122"/>
                <a:ea typeface="宋体" panose="02010600030101010101" pitchFamily="2" charset="-122"/>
                <a:cs typeface="宋体" panose="02010600030101010101" pitchFamily="2" charset="-122"/>
                <a:sym typeface="+mn-ea"/>
              </a:rPr>
              <a:t>/</a:t>
            </a:r>
            <a:r>
              <a:rPr lang="zh-CN" altLang="zh-CN" sz="2000" dirty="0">
                <a:latin typeface="宋体" panose="02010600030101010101" pitchFamily="2" charset="-122"/>
                <a:ea typeface="宋体" panose="02010600030101010101" pitchFamily="2" charset="-122"/>
                <a:cs typeface="宋体" panose="02010600030101010101" pitchFamily="2" charset="-122"/>
                <a:sym typeface="+mn-ea"/>
              </a:rPr>
              <a:t>还原软件。下面以</a:t>
            </a:r>
            <a:r>
              <a:rPr lang="en-US" altLang="zh-CN" sz="2000" dirty="0">
                <a:latin typeface="宋体" panose="02010600030101010101" pitchFamily="2" charset="-122"/>
                <a:ea typeface="宋体" panose="02010600030101010101" pitchFamily="2" charset="-122"/>
                <a:cs typeface="宋体" panose="02010600030101010101" pitchFamily="2" charset="-122"/>
                <a:sym typeface="+mn-ea"/>
              </a:rPr>
              <a:t>Windows 7</a:t>
            </a:r>
            <a:r>
              <a:rPr lang="zh-CN" altLang="zh-CN" sz="2000" dirty="0">
                <a:latin typeface="宋体" panose="02010600030101010101" pitchFamily="2" charset="-122"/>
                <a:ea typeface="宋体" panose="02010600030101010101" pitchFamily="2" charset="-122"/>
                <a:cs typeface="宋体" panose="02010600030101010101" pitchFamily="2" charset="-122"/>
                <a:sym typeface="+mn-ea"/>
              </a:rPr>
              <a:t>系统自带的“备份和还原”程序为例介绍数据的备份与还原。</a:t>
            </a:r>
            <a:endParaRPr lang="zh-CN" altLang="zh-CN" sz="2000" dirty="0">
              <a:latin typeface="宋体" panose="02010600030101010101" pitchFamily="2" charset="-122"/>
              <a:ea typeface="宋体" panose="02010600030101010101" pitchFamily="2" charset="-122"/>
              <a:cs typeface="宋体" panose="02010600030101010101" pitchFamily="2" charset="-122"/>
            </a:endParaRPr>
          </a:p>
          <a:p>
            <a:pPr>
              <a:lnSpc>
                <a:spcPct val="100000"/>
              </a:lnSpc>
            </a:pPr>
            <a:r>
              <a:rPr lang="en-US" altLang="zh-CN" sz="2000" b="1" dirty="0">
                <a:latin typeface="宋体" panose="02010600030101010101" pitchFamily="2" charset="-122"/>
                <a:ea typeface="宋体" panose="02010600030101010101" pitchFamily="2" charset="-122"/>
                <a:cs typeface="宋体" panose="02010600030101010101" pitchFamily="2" charset="-122"/>
                <a:sym typeface="+mn-ea"/>
              </a:rPr>
              <a:t>1</a:t>
            </a:r>
            <a:r>
              <a:rPr lang="zh-CN" altLang="zh-CN" sz="2000" b="1" dirty="0">
                <a:latin typeface="宋体" panose="02010600030101010101" pitchFamily="2" charset="-122"/>
                <a:ea typeface="宋体" panose="02010600030101010101" pitchFamily="2" charset="-122"/>
                <a:cs typeface="宋体" panose="02010600030101010101" pitchFamily="2" charset="-122"/>
                <a:sym typeface="+mn-ea"/>
              </a:rPr>
              <a:t>．备份数据</a:t>
            </a:r>
            <a:endParaRPr lang="zh-CN" altLang="zh-CN" sz="2000" dirty="0">
              <a:latin typeface="宋体" panose="02010600030101010101" pitchFamily="2" charset="-122"/>
              <a:ea typeface="宋体" panose="02010600030101010101" pitchFamily="2" charset="-122"/>
              <a:cs typeface="宋体" panose="02010600030101010101" pitchFamily="2" charset="-122"/>
            </a:endParaRPr>
          </a:p>
          <a:p>
            <a:pPr>
              <a:lnSpc>
                <a:spcPct val="100000"/>
              </a:lnSpc>
            </a:pPr>
            <a:r>
              <a:rPr lang="en-US" altLang="zh-CN" sz="2000" dirty="0" smtClean="0">
                <a:latin typeface="宋体" panose="02010600030101010101" pitchFamily="2" charset="-122"/>
                <a:ea typeface="宋体" panose="02010600030101010101" pitchFamily="2" charset="-122"/>
                <a:cs typeface="宋体" panose="02010600030101010101" pitchFamily="2" charset="-122"/>
                <a:sym typeface="+mn-ea"/>
              </a:rPr>
              <a:t>   </a:t>
            </a:r>
            <a:r>
              <a:rPr lang="zh-CN" altLang="zh-CN" sz="2000" dirty="0" smtClean="0">
                <a:latin typeface="宋体" panose="02010600030101010101" pitchFamily="2" charset="-122"/>
                <a:ea typeface="宋体" panose="02010600030101010101" pitchFamily="2" charset="-122"/>
                <a:cs typeface="宋体" panose="02010600030101010101" pitchFamily="2" charset="-122"/>
                <a:sym typeface="+mn-ea"/>
              </a:rPr>
              <a:t>打开</a:t>
            </a:r>
            <a:r>
              <a:rPr lang="zh-CN" altLang="zh-CN" sz="2000" dirty="0">
                <a:latin typeface="宋体" panose="02010600030101010101" pitchFamily="2" charset="-122"/>
                <a:ea typeface="宋体" panose="02010600030101010101" pitchFamily="2" charset="-122"/>
                <a:cs typeface="宋体" panose="02010600030101010101" pitchFamily="2" charset="-122"/>
                <a:sym typeface="+mn-ea"/>
              </a:rPr>
              <a:t>“控制面板”窗口，单击“系统和安全”→“备份和还原”，接下去的操作步骤如图</a:t>
            </a:r>
            <a:r>
              <a:rPr lang="en-US" sz="2000" dirty="0">
                <a:latin typeface="宋体" panose="02010600030101010101" pitchFamily="2" charset="-122"/>
                <a:ea typeface="宋体" panose="02010600030101010101" pitchFamily="2" charset="-122"/>
                <a:cs typeface="宋体" panose="02010600030101010101" pitchFamily="2" charset="-122"/>
                <a:sym typeface="+mn-ea"/>
              </a:rPr>
              <a:t>1-6-14</a:t>
            </a:r>
            <a:r>
              <a:rPr lang="zh-CN" altLang="zh-CN" sz="2000" dirty="0">
                <a:latin typeface="宋体" panose="02010600030101010101" pitchFamily="2" charset="-122"/>
                <a:ea typeface="宋体" panose="02010600030101010101" pitchFamily="2" charset="-122"/>
                <a:cs typeface="宋体" panose="02010600030101010101" pitchFamily="2" charset="-122"/>
                <a:sym typeface="+mn-ea"/>
              </a:rPr>
              <a:t>和图</a:t>
            </a:r>
            <a:r>
              <a:rPr lang="en-US" sz="2000" dirty="0">
                <a:latin typeface="宋体" panose="02010600030101010101" pitchFamily="2" charset="-122"/>
                <a:ea typeface="宋体" panose="02010600030101010101" pitchFamily="2" charset="-122"/>
                <a:cs typeface="宋体" panose="02010600030101010101" pitchFamily="2" charset="-122"/>
                <a:sym typeface="+mn-ea"/>
              </a:rPr>
              <a:t>1-6-15</a:t>
            </a:r>
            <a:r>
              <a:rPr lang="zh-CN" altLang="zh-CN" sz="2000" dirty="0">
                <a:latin typeface="宋体" panose="02010600030101010101" pitchFamily="2" charset="-122"/>
                <a:ea typeface="宋体" panose="02010600030101010101" pitchFamily="2" charset="-122"/>
                <a:cs typeface="宋体" panose="02010600030101010101" pitchFamily="2" charset="-122"/>
                <a:sym typeface="+mn-ea"/>
              </a:rPr>
              <a:t>所示。</a:t>
            </a:r>
            <a:endParaRPr lang="zh-CN" altLang="en-US" sz="20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00">
        <p:cover dir="r"/>
      </p:transition>
    </mc:Choice>
    <mc:Fallback>
      <p:transition spd="slow">
        <p:cover dir="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withEffect">
                                  <p:stCondLst>
                                    <p:cond delay="0"/>
                                  </p:stCondLst>
                                  <p:childTnLst>
                                    <p:animRot by="21600000">
                                      <p:cBhvr>
                                        <p:cTn id="6" dur="20000" fill="hold"/>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5" name="组合 18"/>
          <p:cNvGrpSpPr/>
          <p:nvPr/>
        </p:nvGrpSpPr>
        <p:grpSpPr>
          <a:xfrm rot="3917757">
            <a:off x="7020660" y="-289296"/>
            <a:ext cx="807007" cy="993481"/>
            <a:chOff x="8280400" y="1884352"/>
            <a:chExt cx="2214578" cy="2214578"/>
          </a:xfrm>
          <a:effectLst>
            <a:outerShdw blurRad="279400" algn="ctr" rotWithShape="0">
              <a:schemeClr val="bg1">
                <a:lumMod val="85000"/>
              </a:schemeClr>
            </a:outerShdw>
          </a:effectLst>
        </p:grpSpPr>
        <p:sp>
          <p:nvSpPr>
            <p:cNvPr id="6" name="十字星 5"/>
            <p:cNvSpPr/>
            <p:nvPr/>
          </p:nvSpPr>
          <p:spPr>
            <a:xfrm>
              <a:off x="8280400" y="1884352"/>
              <a:ext cx="2214578" cy="2214578"/>
            </a:xfrm>
            <a:prstGeom prst="star4">
              <a:avLst>
                <a:gd name="adj" fmla="val 1311"/>
              </a:avLst>
            </a:prstGeom>
            <a:gradFill flip="none" rotWithShape="1">
              <a:gsLst>
                <a:gs pos="0">
                  <a:schemeClr val="bg1"/>
                </a:gs>
                <a:gs pos="100000">
                  <a:schemeClr val="tx1">
                    <a:lumMod val="95000"/>
                    <a:lumOff val="5000"/>
                    <a:alpha val="0"/>
                  </a:schemeClr>
                </a:gs>
              </a:gsLst>
              <a:path path="circle">
                <a:fillToRect l="100000" b="100000"/>
              </a:path>
              <a:tileRect t="-100000" r="-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CN" altLang="en-US" sz="1800">
                <a:solidFill>
                  <a:prstClr val="white"/>
                </a:solidFill>
              </a:endParaRPr>
            </a:p>
          </p:txBody>
        </p:sp>
        <p:sp>
          <p:nvSpPr>
            <p:cNvPr id="7" name="椭圆 6"/>
            <p:cNvSpPr/>
            <p:nvPr/>
          </p:nvSpPr>
          <p:spPr>
            <a:xfrm>
              <a:off x="9098450" y="2698066"/>
              <a:ext cx="571504" cy="571504"/>
            </a:xfrm>
            <a:prstGeom prst="ellipse">
              <a:avLst/>
            </a:prstGeom>
            <a:gradFill>
              <a:gsLst>
                <a:gs pos="0">
                  <a:schemeClr val="bg1"/>
                </a:gs>
                <a:gs pos="100000">
                  <a:schemeClr val="tx1">
                    <a:lumMod val="95000"/>
                    <a:lumOff val="5000"/>
                    <a:alpha val="0"/>
                  </a:schemeClr>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CN" altLang="en-US" sz="1800">
                <a:solidFill>
                  <a:prstClr val="white"/>
                </a:solidFill>
              </a:endParaRPr>
            </a:p>
          </p:txBody>
        </p:sp>
      </p:grpSp>
      <p:sp>
        <p:nvSpPr>
          <p:cNvPr id="2" name="矩形 1"/>
          <p:cNvSpPr/>
          <p:nvPr/>
        </p:nvSpPr>
        <p:spPr>
          <a:xfrm>
            <a:off x="1979712" y="44372"/>
            <a:ext cx="5041668" cy="521970"/>
          </a:xfrm>
          <a:prstGeom prst="rect">
            <a:avLst/>
          </a:prstGeom>
        </p:spPr>
        <p:txBody>
          <a:bodyPr wrap="square">
            <a:spAutoFit/>
          </a:bodyPr>
          <a:lstStyle/>
          <a:p>
            <a:r>
              <a:rPr lang="zh-CN" altLang="en-US" sz="2800" b="1">
                <a:solidFill>
                  <a:srgbClr val="FFFF00"/>
                </a:solidFill>
                <a:latin typeface="黑体" panose="02010609060101010101" pitchFamily="49" charset="-122"/>
                <a:ea typeface="黑体" panose="02010609060101010101" pitchFamily="49" charset="-122"/>
                <a:cs typeface="宋体" panose="02010600030101010101" pitchFamily="2" charset="-122"/>
                <a:sym typeface="+mn-ea"/>
              </a:rPr>
              <a:t>六</a:t>
            </a:r>
            <a:r>
              <a:rPr lang="en-US" altLang="zh-CN" sz="2800" b="1">
                <a:solidFill>
                  <a:srgbClr val="FFFF00"/>
                </a:solidFill>
                <a:latin typeface="黑体" panose="02010609060101010101" pitchFamily="49" charset="-122"/>
                <a:ea typeface="黑体" panose="02010609060101010101" pitchFamily="49" charset="-122"/>
                <a:cs typeface="宋体" panose="02010600030101010101" pitchFamily="2" charset="-122"/>
                <a:sym typeface="+mn-ea"/>
              </a:rPr>
              <a:t>.</a:t>
            </a:r>
            <a:r>
              <a:rPr lang="zh-CN" altLang="en-US" sz="2800" b="1">
                <a:solidFill>
                  <a:srgbClr val="FFFF00"/>
                </a:solidFill>
                <a:latin typeface="黑体" panose="02010609060101010101" pitchFamily="49" charset="-122"/>
                <a:ea typeface="黑体" panose="02010609060101010101" pitchFamily="49" charset="-122"/>
                <a:cs typeface="宋体" panose="02010600030101010101" pitchFamily="2" charset="-122"/>
                <a:sym typeface="+mn-ea"/>
              </a:rPr>
              <a:t>系统</a:t>
            </a:r>
            <a:r>
              <a:rPr lang="zh-CN" altLang="zh-CN" sz="2800" b="1" dirty="0">
                <a:solidFill>
                  <a:srgbClr val="FFFF00"/>
                </a:solidFill>
                <a:latin typeface="黑体" panose="02010609060101010101" pitchFamily="49" charset="-122"/>
                <a:ea typeface="黑体" panose="02010609060101010101" pitchFamily="49" charset="-122"/>
                <a:sym typeface="+mn-ea"/>
              </a:rPr>
              <a:t>备份与还原数据</a:t>
            </a:r>
            <a:endParaRPr lang="zh-CN" altLang="zh-CN" sz="2800" b="1" dirty="0">
              <a:solidFill>
                <a:srgbClr val="FFFF00"/>
              </a:solidFill>
              <a:latin typeface="黑体" panose="02010609060101010101" pitchFamily="49" charset="-122"/>
              <a:ea typeface="黑体" panose="02010609060101010101" pitchFamily="49" charset="-122"/>
            </a:endParaRPr>
          </a:p>
        </p:txBody>
      </p:sp>
      <p:grpSp>
        <p:nvGrpSpPr>
          <p:cNvPr id="8" name="组合 7"/>
          <p:cNvGrpSpPr/>
          <p:nvPr/>
        </p:nvGrpSpPr>
        <p:grpSpPr>
          <a:xfrm>
            <a:off x="1487805" y="695325"/>
            <a:ext cx="6470650" cy="6069330"/>
            <a:chOff x="2343" y="1095"/>
            <a:chExt cx="10190" cy="9558"/>
          </a:xfrm>
        </p:grpSpPr>
        <p:pic>
          <p:nvPicPr>
            <p:cNvPr id="4101" name="Picture 5"/>
            <p:cNvPicPr>
              <a:picLocks noChangeAspect="1" noChangeArrowheads="1"/>
            </p:cNvPicPr>
            <p:nvPr/>
          </p:nvPicPr>
          <p:blipFill>
            <a:blip r:embed="rId2">
              <a:extLst>
                <a:ext uri="{28A0092B-C50C-407E-A947-70E740481C1C}">
                  <a14:useLocalDpi xmlns:a14="http://schemas.microsoft.com/office/drawing/2010/main" val="0"/>
                </a:ext>
              </a:extLst>
            </a:blip>
            <a:srcRect b="3991"/>
            <a:stretch>
              <a:fillRect/>
            </a:stretch>
          </p:blipFill>
          <p:spPr bwMode="auto">
            <a:xfrm>
              <a:off x="2343" y="1095"/>
              <a:ext cx="10191" cy="90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文本框 3"/>
            <p:cNvSpPr txBox="1"/>
            <p:nvPr/>
          </p:nvSpPr>
          <p:spPr>
            <a:xfrm>
              <a:off x="5544" y="10073"/>
              <a:ext cx="4035" cy="580"/>
            </a:xfrm>
            <a:prstGeom prst="rect">
              <a:avLst/>
            </a:prstGeom>
            <a:noFill/>
          </p:spPr>
          <p:txBody>
            <a:bodyPr wrap="square" rtlCol="0" anchor="t">
              <a:spAutoFit/>
            </a:bodyPr>
            <a:p>
              <a:r>
                <a:rPr lang="zh-CN" altLang="zh-CN" dirty="0">
                  <a:latin typeface="宋体" panose="02010600030101010101" pitchFamily="2" charset="-122"/>
                  <a:ea typeface="宋体" panose="02010600030101010101" pitchFamily="2" charset="-122"/>
                  <a:cs typeface="宋体" panose="02010600030101010101" pitchFamily="2" charset="-122"/>
                  <a:sym typeface="+mn-ea"/>
                </a:rPr>
                <a:t>图</a:t>
              </a:r>
              <a:r>
                <a:rPr lang="en-US" dirty="0">
                  <a:latin typeface="宋体" panose="02010600030101010101" pitchFamily="2" charset="-122"/>
                  <a:ea typeface="宋体" panose="02010600030101010101" pitchFamily="2" charset="-122"/>
                  <a:cs typeface="宋体" panose="02010600030101010101" pitchFamily="2" charset="-122"/>
                  <a:sym typeface="+mn-ea"/>
                </a:rPr>
                <a:t>1-6-14 </a:t>
              </a:r>
              <a:r>
                <a:rPr lang="zh-CN" altLang="en-US" dirty="0">
                  <a:latin typeface="宋体" panose="02010600030101010101" pitchFamily="2" charset="-122"/>
                  <a:ea typeface="宋体" panose="02010600030101010101" pitchFamily="2" charset="-122"/>
                  <a:cs typeface="宋体" panose="02010600030101010101" pitchFamily="2" charset="-122"/>
                  <a:sym typeface="+mn-ea"/>
                </a:rPr>
                <a:t>备份数据（</a:t>
              </a:r>
              <a:r>
                <a:rPr lang="en-US" altLang="zh-CN" dirty="0">
                  <a:latin typeface="宋体" panose="02010600030101010101" pitchFamily="2" charset="-122"/>
                  <a:ea typeface="宋体" panose="02010600030101010101" pitchFamily="2" charset="-122"/>
                  <a:cs typeface="宋体" panose="02010600030101010101" pitchFamily="2" charset="-122"/>
                  <a:sym typeface="+mn-ea"/>
                </a:rPr>
                <a:t>a</a:t>
              </a:r>
              <a:r>
                <a:rPr lang="zh-CN" altLang="en-US" dirty="0">
                  <a:latin typeface="宋体" panose="02010600030101010101" pitchFamily="2" charset="-122"/>
                  <a:ea typeface="宋体" panose="02010600030101010101" pitchFamily="2" charset="-122"/>
                  <a:cs typeface="宋体" panose="02010600030101010101" pitchFamily="2" charset="-122"/>
                  <a:sym typeface="+mn-ea"/>
                </a:rPr>
                <a:t>）</a:t>
              </a:r>
              <a:endParaRPr lang="zh-CN" altLang="en-US" dirty="0">
                <a:latin typeface="宋体" panose="02010600030101010101" pitchFamily="2" charset="-122"/>
                <a:ea typeface="宋体" panose="02010600030101010101" pitchFamily="2" charset="-122"/>
                <a:cs typeface="宋体" panose="02010600030101010101" pitchFamily="2" charset="-122"/>
                <a:sym typeface="+mn-ea"/>
              </a:endParaRPr>
            </a:p>
          </p:txBody>
        </p:sp>
      </p:grpSp>
    </p:spTree>
  </p:cSld>
  <p:clrMapOvr>
    <a:masterClrMapping/>
  </p:clrMapOvr>
  <mc:AlternateContent xmlns:mc="http://schemas.openxmlformats.org/markup-compatibility/2006">
    <mc:Choice xmlns:p14="http://schemas.microsoft.com/office/powerpoint/2010/main" Requires="p14">
      <p:transition spd="slow" p14:dur="1200">
        <p:cover dir="r"/>
      </p:transition>
    </mc:Choice>
    <mc:Fallback>
      <p:transition spd="slow">
        <p:cover dir="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withEffect">
                                  <p:stCondLst>
                                    <p:cond delay="0"/>
                                  </p:stCondLst>
                                  <p:childTnLst>
                                    <p:animRot by="21600000">
                                      <p:cBhvr>
                                        <p:cTn id="6" dur="20000" fill="hold"/>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5" name="组合 18"/>
          <p:cNvGrpSpPr/>
          <p:nvPr/>
        </p:nvGrpSpPr>
        <p:grpSpPr>
          <a:xfrm rot="3917757">
            <a:off x="7020660" y="-289296"/>
            <a:ext cx="807007" cy="993481"/>
            <a:chOff x="8280400" y="1884352"/>
            <a:chExt cx="2214578" cy="2214578"/>
          </a:xfrm>
          <a:effectLst>
            <a:outerShdw blurRad="279400" algn="ctr" rotWithShape="0">
              <a:schemeClr val="bg1">
                <a:lumMod val="85000"/>
              </a:schemeClr>
            </a:outerShdw>
          </a:effectLst>
        </p:grpSpPr>
        <p:sp>
          <p:nvSpPr>
            <p:cNvPr id="6" name="十字星 5"/>
            <p:cNvSpPr/>
            <p:nvPr/>
          </p:nvSpPr>
          <p:spPr>
            <a:xfrm>
              <a:off x="8280400" y="1884352"/>
              <a:ext cx="2214578" cy="2214578"/>
            </a:xfrm>
            <a:prstGeom prst="star4">
              <a:avLst>
                <a:gd name="adj" fmla="val 1311"/>
              </a:avLst>
            </a:prstGeom>
            <a:gradFill flip="none" rotWithShape="1">
              <a:gsLst>
                <a:gs pos="0">
                  <a:schemeClr val="bg1"/>
                </a:gs>
                <a:gs pos="100000">
                  <a:schemeClr val="tx1">
                    <a:lumMod val="95000"/>
                    <a:lumOff val="5000"/>
                    <a:alpha val="0"/>
                  </a:schemeClr>
                </a:gs>
              </a:gsLst>
              <a:path path="circle">
                <a:fillToRect l="100000" b="100000"/>
              </a:path>
              <a:tileRect t="-100000" r="-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CN" altLang="en-US" sz="1800">
                <a:solidFill>
                  <a:prstClr val="white"/>
                </a:solidFill>
              </a:endParaRPr>
            </a:p>
          </p:txBody>
        </p:sp>
        <p:sp>
          <p:nvSpPr>
            <p:cNvPr id="7" name="椭圆 6"/>
            <p:cNvSpPr/>
            <p:nvPr/>
          </p:nvSpPr>
          <p:spPr>
            <a:xfrm>
              <a:off x="9098450" y="2698066"/>
              <a:ext cx="571504" cy="571504"/>
            </a:xfrm>
            <a:prstGeom prst="ellipse">
              <a:avLst/>
            </a:prstGeom>
            <a:gradFill>
              <a:gsLst>
                <a:gs pos="0">
                  <a:schemeClr val="bg1"/>
                </a:gs>
                <a:gs pos="100000">
                  <a:schemeClr val="tx1">
                    <a:lumMod val="95000"/>
                    <a:lumOff val="5000"/>
                    <a:alpha val="0"/>
                  </a:schemeClr>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CN" altLang="en-US" sz="1800">
                <a:solidFill>
                  <a:prstClr val="white"/>
                </a:solidFill>
              </a:endParaRPr>
            </a:p>
          </p:txBody>
        </p:sp>
      </p:grpSp>
      <p:sp>
        <p:nvSpPr>
          <p:cNvPr id="2" name="矩形 1"/>
          <p:cNvSpPr/>
          <p:nvPr/>
        </p:nvSpPr>
        <p:spPr>
          <a:xfrm>
            <a:off x="1979712" y="44372"/>
            <a:ext cx="5041668" cy="521970"/>
          </a:xfrm>
          <a:prstGeom prst="rect">
            <a:avLst/>
          </a:prstGeom>
        </p:spPr>
        <p:txBody>
          <a:bodyPr wrap="square">
            <a:spAutoFit/>
          </a:bodyPr>
          <a:lstStyle/>
          <a:p>
            <a:r>
              <a:rPr lang="zh-CN" altLang="en-US" sz="2800" b="1">
                <a:solidFill>
                  <a:srgbClr val="FFFF00"/>
                </a:solidFill>
                <a:latin typeface="黑体" panose="02010609060101010101" pitchFamily="49" charset="-122"/>
                <a:ea typeface="黑体" panose="02010609060101010101" pitchFamily="49" charset="-122"/>
                <a:cs typeface="宋体" panose="02010600030101010101" pitchFamily="2" charset="-122"/>
                <a:sym typeface="+mn-ea"/>
              </a:rPr>
              <a:t>六</a:t>
            </a:r>
            <a:r>
              <a:rPr lang="en-US" altLang="zh-CN" sz="2800" b="1">
                <a:solidFill>
                  <a:srgbClr val="FFFF00"/>
                </a:solidFill>
                <a:latin typeface="黑体" panose="02010609060101010101" pitchFamily="49" charset="-122"/>
                <a:ea typeface="黑体" panose="02010609060101010101" pitchFamily="49" charset="-122"/>
                <a:cs typeface="宋体" panose="02010600030101010101" pitchFamily="2" charset="-122"/>
                <a:sym typeface="+mn-ea"/>
              </a:rPr>
              <a:t>.</a:t>
            </a:r>
            <a:r>
              <a:rPr lang="zh-CN" altLang="en-US" sz="2800" b="1">
                <a:solidFill>
                  <a:srgbClr val="FFFF00"/>
                </a:solidFill>
                <a:latin typeface="黑体" panose="02010609060101010101" pitchFamily="49" charset="-122"/>
                <a:ea typeface="黑体" panose="02010609060101010101" pitchFamily="49" charset="-122"/>
                <a:cs typeface="宋体" panose="02010600030101010101" pitchFamily="2" charset="-122"/>
                <a:sym typeface="+mn-ea"/>
              </a:rPr>
              <a:t>系统</a:t>
            </a:r>
            <a:r>
              <a:rPr lang="zh-CN" altLang="zh-CN" sz="2800" b="1" dirty="0">
                <a:solidFill>
                  <a:srgbClr val="FFFF00"/>
                </a:solidFill>
                <a:latin typeface="黑体" panose="02010609060101010101" pitchFamily="49" charset="-122"/>
                <a:ea typeface="黑体" panose="02010609060101010101" pitchFamily="49" charset="-122"/>
                <a:sym typeface="+mn-ea"/>
              </a:rPr>
              <a:t>备份与还原数据</a:t>
            </a:r>
            <a:endParaRPr lang="zh-CN" altLang="zh-CN" sz="2800" b="1" dirty="0">
              <a:solidFill>
                <a:srgbClr val="FFFF00"/>
              </a:solidFill>
              <a:latin typeface="黑体" panose="02010609060101010101" pitchFamily="49" charset="-122"/>
              <a:ea typeface="黑体" panose="02010609060101010101" pitchFamily="49" charset="-122"/>
            </a:endParaRPr>
          </a:p>
        </p:txBody>
      </p:sp>
      <p:pic>
        <p:nvPicPr>
          <p:cNvPr id="5126" name="Picture 6"/>
          <p:cNvPicPr>
            <a:picLocks noChangeAspect="1" noChangeArrowheads="1"/>
          </p:cNvPicPr>
          <p:nvPr/>
        </p:nvPicPr>
        <p:blipFill>
          <a:blip r:embed="rId2">
            <a:extLst>
              <a:ext uri="{28A0092B-C50C-407E-A947-70E740481C1C}">
                <a14:useLocalDpi xmlns:a14="http://schemas.microsoft.com/office/drawing/2010/main" val="0"/>
              </a:ext>
            </a:extLst>
          </a:blip>
          <a:srcRect b="7241"/>
          <a:stretch>
            <a:fillRect/>
          </a:stretch>
        </p:blipFill>
        <p:spPr bwMode="auto">
          <a:xfrm>
            <a:off x="1191895" y="673735"/>
            <a:ext cx="6618605" cy="43993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文本框 2"/>
          <p:cNvSpPr txBox="1"/>
          <p:nvPr/>
        </p:nvSpPr>
        <p:spPr>
          <a:xfrm>
            <a:off x="3015615" y="5073015"/>
            <a:ext cx="2697480" cy="368300"/>
          </a:xfrm>
          <a:prstGeom prst="rect">
            <a:avLst/>
          </a:prstGeom>
          <a:noFill/>
        </p:spPr>
        <p:txBody>
          <a:bodyPr wrap="none" rtlCol="0" anchor="t">
            <a:spAutoFit/>
          </a:bodyPr>
          <a:p>
            <a:r>
              <a:rPr lang="zh-CN" altLang="zh-CN" dirty="0">
                <a:latin typeface="宋体" panose="02010600030101010101" pitchFamily="2" charset="-122"/>
                <a:ea typeface="宋体" panose="02010600030101010101" pitchFamily="2" charset="-122"/>
                <a:cs typeface="宋体" panose="02010600030101010101" pitchFamily="2" charset="-122"/>
                <a:sym typeface="+mn-ea"/>
              </a:rPr>
              <a:t>图</a:t>
            </a:r>
            <a:r>
              <a:rPr lang="en-US" dirty="0">
                <a:latin typeface="宋体" panose="02010600030101010101" pitchFamily="2" charset="-122"/>
                <a:ea typeface="宋体" panose="02010600030101010101" pitchFamily="2" charset="-122"/>
                <a:cs typeface="宋体" panose="02010600030101010101" pitchFamily="2" charset="-122"/>
                <a:sym typeface="+mn-ea"/>
              </a:rPr>
              <a:t>1-6-14 </a:t>
            </a:r>
            <a:r>
              <a:rPr lang="zh-CN" altLang="en-US" dirty="0">
                <a:latin typeface="宋体" panose="02010600030101010101" pitchFamily="2" charset="-122"/>
                <a:ea typeface="宋体" panose="02010600030101010101" pitchFamily="2" charset="-122"/>
                <a:cs typeface="宋体" panose="02010600030101010101" pitchFamily="2" charset="-122"/>
                <a:sym typeface="+mn-ea"/>
              </a:rPr>
              <a:t>备份数据（</a:t>
            </a:r>
            <a:r>
              <a:rPr lang="en-US" altLang="zh-CN" dirty="0">
                <a:latin typeface="宋体" panose="02010600030101010101" pitchFamily="2" charset="-122"/>
                <a:ea typeface="宋体" panose="02010600030101010101" pitchFamily="2" charset="-122"/>
                <a:cs typeface="宋体" panose="02010600030101010101" pitchFamily="2" charset="-122"/>
                <a:sym typeface="+mn-ea"/>
              </a:rPr>
              <a:t>b</a:t>
            </a:r>
            <a:r>
              <a:rPr lang="zh-CN" altLang="en-US" dirty="0">
                <a:latin typeface="宋体" panose="02010600030101010101" pitchFamily="2" charset="-122"/>
                <a:ea typeface="宋体" panose="02010600030101010101" pitchFamily="2" charset="-122"/>
                <a:cs typeface="宋体" panose="02010600030101010101" pitchFamily="2" charset="-122"/>
                <a:sym typeface="+mn-ea"/>
              </a:rPr>
              <a:t>）</a:t>
            </a:r>
            <a:endParaRPr lang="zh-CN" altLang="en-US"/>
          </a:p>
        </p:txBody>
      </p:sp>
      <p:sp>
        <p:nvSpPr>
          <p:cNvPr id="9" name="矩形 8"/>
          <p:cNvSpPr/>
          <p:nvPr/>
        </p:nvSpPr>
        <p:spPr>
          <a:xfrm>
            <a:off x="107504" y="5373216"/>
            <a:ext cx="8964488" cy="1322070"/>
          </a:xfrm>
          <a:prstGeom prst="rect">
            <a:avLst/>
          </a:prstGeom>
        </p:spPr>
        <p:txBody>
          <a:bodyPr wrap="square">
            <a:spAutoFit/>
          </a:bodyPr>
          <a:p>
            <a:r>
              <a:rPr lang="en-US" altLang="zh-CN" sz="2000" b="1" dirty="0">
                <a:latin typeface="宋体" panose="02010600030101010101" pitchFamily="2" charset="-122"/>
                <a:ea typeface="宋体" panose="02010600030101010101" pitchFamily="2" charset="-122"/>
                <a:cs typeface="宋体" panose="02010600030101010101" pitchFamily="2" charset="-122"/>
              </a:rPr>
              <a:t>2</a:t>
            </a:r>
            <a:r>
              <a:rPr lang="zh-CN" altLang="zh-CN" sz="2000" b="1" dirty="0">
                <a:latin typeface="宋体" panose="02010600030101010101" pitchFamily="2" charset="-122"/>
                <a:ea typeface="宋体" panose="02010600030101010101" pitchFamily="2" charset="-122"/>
                <a:cs typeface="宋体" panose="02010600030101010101" pitchFamily="2" charset="-122"/>
              </a:rPr>
              <a:t>．还原数据</a:t>
            </a:r>
            <a:endParaRPr lang="zh-CN" altLang="zh-CN" sz="2000" dirty="0">
              <a:latin typeface="宋体" panose="02010600030101010101" pitchFamily="2" charset="-122"/>
              <a:ea typeface="宋体" panose="02010600030101010101" pitchFamily="2" charset="-122"/>
              <a:cs typeface="宋体" panose="02010600030101010101" pitchFamily="2" charset="-122"/>
            </a:endParaRPr>
          </a:p>
          <a:p>
            <a:r>
              <a:rPr lang="en-US" altLang="zh-CN" sz="2000" dirty="0" smtClean="0">
                <a:latin typeface="宋体" panose="02010600030101010101" pitchFamily="2" charset="-122"/>
                <a:ea typeface="宋体" panose="02010600030101010101" pitchFamily="2" charset="-122"/>
                <a:cs typeface="宋体" panose="02010600030101010101" pitchFamily="2" charset="-122"/>
              </a:rPr>
              <a:t>   </a:t>
            </a:r>
            <a:r>
              <a:rPr lang="zh-CN" altLang="zh-CN" sz="2000" dirty="0" smtClean="0">
                <a:latin typeface="宋体" panose="02010600030101010101" pitchFamily="2" charset="-122"/>
                <a:ea typeface="宋体" panose="02010600030101010101" pitchFamily="2" charset="-122"/>
                <a:cs typeface="宋体" panose="02010600030101010101" pitchFamily="2" charset="-122"/>
              </a:rPr>
              <a:t>若</a:t>
            </a:r>
            <a:r>
              <a:rPr lang="zh-CN" altLang="zh-CN" sz="2000" dirty="0">
                <a:latin typeface="宋体" panose="02010600030101010101" pitchFamily="2" charset="-122"/>
                <a:ea typeface="宋体" panose="02010600030101010101" pitchFamily="2" charset="-122"/>
                <a:cs typeface="宋体" panose="02010600030101010101" pitchFamily="2" charset="-122"/>
              </a:rPr>
              <a:t>之前有备份过的文件或文件夹出问题了，可以利用还原功能还原数据，在如</a:t>
            </a:r>
            <a:r>
              <a:rPr lang="zh-CN" altLang="zh-CN" sz="2000" dirty="0">
                <a:latin typeface="宋体" panose="02010600030101010101" pitchFamily="2" charset="-122"/>
                <a:ea typeface="宋体" panose="02010600030101010101" pitchFamily="2" charset="-122"/>
                <a:cs typeface="宋体" panose="02010600030101010101" pitchFamily="2" charset="-122"/>
                <a:sym typeface="+mn-ea"/>
              </a:rPr>
              <a:t>图</a:t>
            </a:r>
            <a:r>
              <a:rPr lang="en-US" sz="2000" dirty="0">
                <a:latin typeface="宋体" panose="02010600030101010101" pitchFamily="2" charset="-122"/>
                <a:ea typeface="宋体" panose="02010600030101010101" pitchFamily="2" charset="-122"/>
                <a:cs typeface="宋体" panose="02010600030101010101" pitchFamily="2" charset="-122"/>
                <a:sym typeface="+mn-ea"/>
              </a:rPr>
              <a:t>1-6-14</a:t>
            </a:r>
            <a:r>
              <a:rPr lang="zh-CN" altLang="zh-CN" sz="2000" dirty="0">
                <a:latin typeface="宋体" panose="02010600030101010101" pitchFamily="2" charset="-122"/>
                <a:ea typeface="宋体" panose="02010600030101010101" pitchFamily="2" charset="-122"/>
                <a:cs typeface="宋体" panose="02010600030101010101" pitchFamily="2" charset="-122"/>
              </a:rPr>
              <a:t>所示的窗口中，单击“还原我的文件”按钮，再根据向导提示还原文件或文件夹到备份时的状态。</a:t>
            </a:r>
            <a:endParaRPr lang="zh-CN" altLang="zh-CN" sz="2000" dirty="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00">
        <p:cover dir="r"/>
      </p:transition>
    </mc:Choice>
    <mc:Fallback>
      <p:transition spd="slow">
        <p:cover dir="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withEffect">
                                  <p:stCondLst>
                                    <p:cond delay="0"/>
                                  </p:stCondLst>
                                  <p:childTnLst>
                                    <p:animRot by="21600000">
                                      <p:cBhvr>
                                        <p:cTn id="6" dur="20000" fill="hold"/>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5" name="组合 18"/>
          <p:cNvGrpSpPr/>
          <p:nvPr/>
        </p:nvGrpSpPr>
        <p:grpSpPr>
          <a:xfrm rot="3917757">
            <a:off x="7020660" y="-289296"/>
            <a:ext cx="807007" cy="993481"/>
            <a:chOff x="8280400" y="1884352"/>
            <a:chExt cx="2214578" cy="2214578"/>
          </a:xfrm>
          <a:effectLst>
            <a:outerShdw blurRad="279400" algn="ctr" rotWithShape="0">
              <a:schemeClr val="bg1">
                <a:lumMod val="85000"/>
              </a:schemeClr>
            </a:outerShdw>
          </a:effectLst>
        </p:grpSpPr>
        <p:sp>
          <p:nvSpPr>
            <p:cNvPr id="6" name="十字星 5"/>
            <p:cNvSpPr/>
            <p:nvPr/>
          </p:nvSpPr>
          <p:spPr>
            <a:xfrm>
              <a:off x="8280400" y="1884352"/>
              <a:ext cx="2214578" cy="2214578"/>
            </a:xfrm>
            <a:prstGeom prst="star4">
              <a:avLst>
                <a:gd name="adj" fmla="val 1311"/>
              </a:avLst>
            </a:prstGeom>
            <a:gradFill flip="none" rotWithShape="1">
              <a:gsLst>
                <a:gs pos="0">
                  <a:schemeClr val="bg1"/>
                </a:gs>
                <a:gs pos="100000">
                  <a:schemeClr val="tx1">
                    <a:lumMod val="95000"/>
                    <a:lumOff val="5000"/>
                    <a:alpha val="0"/>
                  </a:schemeClr>
                </a:gs>
              </a:gsLst>
              <a:path path="circle">
                <a:fillToRect l="100000" b="100000"/>
              </a:path>
              <a:tileRect t="-100000" r="-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CN" altLang="en-US" sz="1800">
                <a:solidFill>
                  <a:prstClr val="white"/>
                </a:solidFill>
              </a:endParaRPr>
            </a:p>
          </p:txBody>
        </p:sp>
        <p:sp>
          <p:nvSpPr>
            <p:cNvPr id="7" name="椭圆 6"/>
            <p:cNvSpPr/>
            <p:nvPr/>
          </p:nvSpPr>
          <p:spPr>
            <a:xfrm>
              <a:off x="9098450" y="2698066"/>
              <a:ext cx="571504" cy="571504"/>
            </a:xfrm>
            <a:prstGeom prst="ellipse">
              <a:avLst/>
            </a:prstGeom>
            <a:gradFill>
              <a:gsLst>
                <a:gs pos="0">
                  <a:schemeClr val="bg1"/>
                </a:gs>
                <a:gs pos="100000">
                  <a:schemeClr val="tx1">
                    <a:lumMod val="95000"/>
                    <a:lumOff val="5000"/>
                    <a:alpha val="0"/>
                  </a:schemeClr>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CN" altLang="en-US" sz="1800">
                <a:solidFill>
                  <a:prstClr val="white"/>
                </a:solidFill>
              </a:endParaRPr>
            </a:p>
          </p:txBody>
        </p:sp>
      </p:grpSp>
      <p:sp>
        <p:nvSpPr>
          <p:cNvPr id="2" name="矩形 1"/>
          <p:cNvSpPr/>
          <p:nvPr/>
        </p:nvSpPr>
        <p:spPr>
          <a:xfrm>
            <a:off x="1979712" y="44372"/>
            <a:ext cx="5041668" cy="521970"/>
          </a:xfrm>
          <a:prstGeom prst="rect">
            <a:avLst/>
          </a:prstGeom>
        </p:spPr>
        <p:txBody>
          <a:bodyPr wrap="square">
            <a:spAutoFit/>
          </a:bodyPr>
          <a:lstStyle/>
          <a:p>
            <a:r>
              <a:rPr lang="zh-CN" altLang="en-US" sz="2800" b="1" dirty="0">
                <a:solidFill>
                  <a:srgbClr val="FFFF00"/>
                </a:solidFill>
                <a:latin typeface="黑体" panose="02010609060101010101" pitchFamily="49" charset="-122"/>
                <a:ea typeface="黑体" panose="02010609060101010101" pitchFamily="49" charset="-122"/>
              </a:rPr>
              <a:t>课堂练习</a:t>
            </a:r>
            <a:endParaRPr lang="zh-CN" altLang="en-US" sz="2800" b="1" dirty="0">
              <a:solidFill>
                <a:srgbClr val="FFFF00"/>
              </a:solidFill>
              <a:latin typeface="黑体" panose="02010609060101010101" pitchFamily="49" charset="-122"/>
              <a:ea typeface="黑体" panose="02010609060101010101" pitchFamily="49" charset="-122"/>
            </a:endParaRPr>
          </a:p>
        </p:txBody>
      </p:sp>
      <p:sp>
        <p:nvSpPr>
          <p:cNvPr id="4" name="文本框 3"/>
          <p:cNvSpPr txBox="1"/>
          <p:nvPr/>
        </p:nvSpPr>
        <p:spPr>
          <a:xfrm>
            <a:off x="336550" y="944880"/>
            <a:ext cx="8273415" cy="1814830"/>
          </a:xfrm>
          <a:prstGeom prst="rect">
            <a:avLst/>
          </a:prstGeom>
          <a:noFill/>
        </p:spPr>
        <p:txBody>
          <a:bodyPr wrap="square" rtlCol="0" anchor="t">
            <a:spAutoFit/>
          </a:bodyPr>
          <a:p>
            <a:pPr>
              <a:lnSpc>
                <a:spcPct val="140000"/>
              </a:lnSpc>
            </a:pPr>
            <a:r>
              <a:rPr lang="en-US" altLang="zh-CN" sz="2000" dirty="0" smtClean="0">
                <a:latin typeface="宋体" panose="02010600030101010101" pitchFamily="2" charset="-122"/>
                <a:ea typeface="宋体" panose="02010600030101010101" pitchFamily="2" charset="-122"/>
                <a:cs typeface="宋体" panose="02010600030101010101" pitchFamily="2" charset="-122"/>
                <a:sym typeface="+mn-ea"/>
              </a:rPr>
              <a:t>1.</a:t>
            </a:r>
            <a:r>
              <a:rPr lang="zh-CN" altLang="en-US" sz="2000" dirty="0" smtClean="0">
                <a:latin typeface="宋体" panose="02010600030101010101" pitchFamily="2" charset="-122"/>
                <a:ea typeface="宋体" panose="02010600030101010101" pitchFamily="2" charset="-122"/>
                <a:cs typeface="宋体" panose="02010600030101010101" pitchFamily="2" charset="-122"/>
                <a:sym typeface="+mn-ea"/>
              </a:rPr>
              <a:t>设置你的手机的指纹密码、人脸识别；</a:t>
            </a:r>
            <a:endParaRPr lang="zh-CN" altLang="en-US" sz="2000" dirty="0" smtClean="0">
              <a:latin typeface="宋体" panose="02010600030101010101" pitchFamily="2" charset="-122"/>
              <a:ea typeface="宋体" panose="02010600030101010101" pitchFamily="2" charset="-122"/>
              <a:cs typeface="宋体" panose="02010600030101010101" pitchFamily="2" charset="-122"/>
              <a:sym typeface="+mn-ea"/>
            </a:endParaRPr>
          </a:p>
          <a:p>
            <a:pPr>
              <a:lnSpc>
                <a:spcPct val="140000"/>
              </a:lnSpc>
            </a:pPr>
            <a:r>
              <a:rPr lang="en-US" altLang="zh-CN" sz="2000" dirty="0" smtClean="0">
                <a:latin typeface="宋体" panose="02010600030101010101" pitchFamily="2" charset="-122"/>
                <a:ea typeface="宋体" panose="02010600030101010101" pitchFamily="2" charset="-122"/>
                <a:cs typeface="宋体" panose="02010600030101010101" pitchFamily="2" charset="-122"/>
                <a:sym typeface="+mn-ea"/>
              </a:rPr>
              <a:t>2.</a:t>
            </a:r>
            <a:r>
              <a:rPr lang="zh-CN" altLang="en-US" sz="2000" dirty="0" smtClean="0">
                <a:latin typeface="宋体" panose="02010600030101010101" pitchFamily="2" charset="-122"/>
                <a:ea typeface="宋体" panose="02010600030101010101" pitchFamily="2" charset="-122"/>
                <a:cs typeface="宋体" panose="02010600030101010101" pitchFamily="2" charset="-122"/>
                <a:sym typeface="+mn-ea"/>
              </a:rPr>
              <a:t>清理你的手机并优化加速；</a:t>
            </a:r>
            <a:endParaRPr lang="zh-CN" altLang="en-US" sz="2000" dirty="0" smtClean="0">
              <a:latin typeface="宋体" panose="02010600030101010101" pitchFamily="2" charset="-122"/>
              <a:ea typeface="宋体" panose="02010600030101010101" pitchFamily="2" charset="-122"/>
              <a:cs typeface="宋体" panose="02010600030101010101" pitchFamily="2" charset="-122"/>
              <a:sym typeface="+mn-ea"/>
            </a:endParaRPr>
          </a:p>
          <a:p>
            <a:pPr>
              <a:lnSpc>
                <a:spcPct val="140000"/>
              </a:lnSpc>
            </a:pPr>
            <a:r>
              <a:rPr lang="en-US" altLang="zh-CN" sz="2000" dirty="0" smtClean="0">
                <a:latin typeface="宋体" panose="02010600030101010101" pitchFamily="2" charset="-122"/>
                <a:ea typeface="宋体" panose="02010600030101010101" pitchFamily="2" charset="-122"/>
                <a:cs typeface="宋体" panose="02010600030101010101" pitchFamily="2" charset="-122"/>
                <a:sym typeface="+mn-ea"/>
              </a:rPr>
              <a:t>3.</a:t>
            </a:r>
            <a:r>
              <a:rPr lang="zh-CN" altLang="en-US" sz="2000" dirty="0" smtClean="0">
                <a:latin typeface="宋体" panose="02010600030101010101" pitchFamily="2" charset="-122"/>
                <a:ea typeface="宋体" panose="02010600030101010101" pitchFamily="2" charset="-122"/>
                <a:cs typeface="宋体" panose="02010600030101010101" pitchFamily="2" charset="-122"/>
                <a:sym typeface="+mn-ea"/>
              </a:rPr>
              <a:t>使用安全卫士对电脑进行木马查杀、电脑清理、系统修复、优化加速；</a:t>
            </a:r>
            <a:endParaRPr lang="zh-CN" altLang="en-US" sz="2000" dirty="0" smtClean="0">
              <a:latin typeface="宋体" panose="02010600030101010101" pitchFamily="2" charset="-122"/>
              <a:ea typeface="宋体" panose="02010600030101010101" pitchFamily="2" charset="-122"/>
              <a:cs typeface="宋体" panose="02010600030101010101" pitchFamily="2" charset="-122"/>
              <a:sym typeface="+mn-ea"/>
            </a:endParaRPr>
          </a:p>
          <a:p>
            <a:pPr>
              <a:lnSpc>
                <a:spcPct val="140000"/>
              </a:lnSpc>
            </a:pPr>
            <a:r>
              <a:rPr lang="en-US" altLang="zh-CN" sz="2000" dirty="0" smtClean="0">
                <a:latin typeface="宋体" panose="02010600030101010101" pitchFamily="2" charset="-122"/>
                <a:ea typeface="宋体" panose="02010600030101010101" pitchFamily="2" charset="-122"/>
                <a:cs typeface="宋体" panose="02010600030101010101" pitchFamily="2" charset="-122"/>
                <a:sym typeface="+mn-ea"/>
              </a:rPr>
              <a:t>4.</a:t>
            </a:r>
            <a:r>
              <a:rPr lang="zh-CN" altLang="en-US" sz="2000" dirty="0" smtClean="0">
                <a:latin typeface="宋体" panose="02010600030101010101" pitchFamily="2" charset="-122"/>
                <a:ea typeface="宋体" panose="02010600030101010101" pitchFamily="2" charset="-122"/>
                <a:cs typeface="宋体" panose="02010600030101010101" pitchFamily="2" charset="-122"/>
                <a:sym typeface="+mn-ea"/>
              </a:rPr>
              <a:t>使用一种工具测试你的计算机的性能，根据测试结果提出优化方案。</a:t>
            </a:r>
            <a:endParaRPr lang="zh-CN" altLang="en-US" sz="2000" dirty="0" smtClean="0">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200">
        <p:cover dir="r"/>
      </p:transition>
    </mc:Choice>
    <mc:Fallback>
      <p:transition spd="slow">
        <p:cover dir="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withEffect">
                                  <p:stCondLst>
                                    <p:cond delay="0"/>
                                  </p:stCondLst>
                                  <p:childTnLst>
                                    <p:animRot by="21600000">
                                      <p:cBhvr>
                                        <p:cTn id="6" dur="20000" fill="hold"/>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5" name="组合 18"/>
          <p:cNvGrpSpPr/>
          <p:nvPr/>
        </p:nvGrpSpPr>
        <p:grpSpPr>
          <a:xfrm rot="3917757">
            <a:off x="7020660" y="-289296"/>
            <a:ext cx="807007" cy="993481"/>
            <a:chOff x="8280400" y="1884352"/>
            <a:chExt cx="2214578" cy="2214578"/>
          </a:xfrm>
          <a:effectLst>
            <a:outerShdw blurRad="279400" algn="ctr" rotWithShape="0">
              <a:schemeClr val="bg1">
                <a:lumMod val="85000"/>
              </a:schemeClr>
            </a:outerShdw>
          </a:effectLst>
        </p:grpSpPr>
        <p:sp>
          <p:nvSpPr>
            <p:cNvPr id="6" name="十字星 5"/>
            <p:cNvSpPr/>
            <p:nvPr/>
          </p:nvSpPr>
          <p:spPr>
            <a:xfrm>
              <a:off x="8280400" y="1884352"/>
              <a:ext cx="2214578" cy="2214578"/>
            </a:xfrm>
            <a:prstGeom prst="star4">
              <a:avLst>
                <a:gd name="adj" fmla="val 1311"/>
              </a:avLst>
            </a:prstGeom>
            <a:gradFill flip="none" rotWithShape="1">
              <a:gsLst>
                <a:gs pos="0">
                  <a:schemeClr val="bg1"/>
                </a:gs>
                <a:gs pos="100000">
                  <a:schemeClr val="tx1">
                    <a:lumMod val="95000"/>
                    <a:lumOff val="5000"/>
                    <a:alpha val="0"/>
                  </a:schemeClr>
                </a:gs>
              </a:gsLst>
              <a:path path="circle">
                <a:fillToRect l="100000" b="100000"/>
              </a:path>
              <a:tileRect t="-100000" r="-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CN" altLang="en-US" sz="1800">
                <a:solidFill>
                  <a:prstClr val="white"/>
                </a:solidFill>
              </a:endParaRPr>
            </a:p>
          </p:txBody>
        </p:sp>
        <p:sp>
          <p:nvSpPr>
            <p:cNvPr id="7" name="椭圆 6"/>
            <p:cNvSpPr/>
            <p:nvPr/>
          </p:nvSpPr>
          <p:spPr>
            <a:xfrm>
              <a:off x="9098450" y="2698066"/>
              <a:ext cx="571504" cy="571504"/>
            </a:xfrm>
            <a:prstGeom prst="ellipse">
              <a:avLst/>
            </a:prstGeom>
            <a:gradFill>
              <a:gsLst>
                <a:gs pos="0">
                  <a:schemeClr val="bg1"/>
                </a:gs>
                <a:gs pos="100000">
                  <a:schemeClr val="tx1">
                    <a:lumMod val="95000"/>
                    <a:lumOff val="5000"/>
                    <a:alpha val="0"/>
                  </a:schemeClr>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CN" altLang="en-US" sz="1800">
                <a:solidFill>
                  <a:prstClr val="white"/>
                </a:solidFill>
              </a:endParaRPr>
            </a:p>
          </p:txBody>
        </p:sp>
      </p:grpSp>
      <p:sp>
        <p:nvSpPr>
          <p:cNvPr id="2" name="矩形 1"/>
          <p:cNvSpPr/>
          <p:nvPr/>
        </p:nvSpPr>
        <p:spPr>
          <a:xfrm>
            <a:off x="1664970" y="56515"/>
            <a:ext cx="5374005" cy="521970"/>
          </a:xfrm>
          <a:prstGeom prst="rect">
            <a:avLst/>
          </a:prstGeom>
        </p:spPr>
        <p:txBody>
          <a:bodyPr wrap="square">
            <a:spAutoFit/>
          </a:bodyPr>
          <a:lstStyle/>
          <a:p>
            <a:r>
              <a:rPr lang="zh-CN" altLang="en-US" sz="2800" b="1" dirty="0" smtClean="0">
                <a:solidFill>
                  <a:srgbClr val="FFFF00"/>
                </a:solidFill>
                <a:latin typeface="黑体" panose="02010609060101010101" pitchFamily="49" charset="-122"/>
                <a:ea typeface="黑体" panose="02010609060101010101" pitchFamily="49" charset="-122"/>
              </a:rPr>
              <a:t>一</a:t>
            </a:r>
            <a:r>
              <a:rPr lang="zh-CN" altLang="zh-CN" sz="2800" b="1" dirty="0">
                <a:solidFill>
                  <a:srgbClr val="FFFF00"/>
                </a:solidFill>
                <a:latin typeface="+mn-ea"/>
              </a:rPr>
              <a:t>．</a:t>
            </a:r>
            <a:r>
              <a:rPr lang="zh-CN" altLang="en-US" sz="2800" b="1" dirty="0" smtClean="0">
                <a:solidFill>
                  <a:srgbClr val="FFFF00"/>
                </a:solidFill>
                <a:latin typeface="黑体" panose="02010609060101010101" pitchFamily="49" charset="-122"/>
                <a:ea typeface="黑体" panose="02010609060101010101" pitchFamily="49" charset="-122"/>
              </a:rPr>
              <a:t>计算机系统安全设置</a:t>
            </a:r>
            <a:endParaRPr lang="zh-CN" altLang="zh-CN" sz="2800" b="1" dirty="0">
              <a:solidFill>
                <a:srgbClr val="FFFF00"/>
              </a:solidFill>
              <a:latin typeface="黑体" panose="02010609060101010101" pitchFamily="49" charset="-122"/>
              <a:ea typeface="黑体" panose="02010609060101010101" pitchFamily="49" charset="-122"/>
            </a:endParaRPr>
          </a:p>
        </p:txBody>
      </p:sp>
      <p:sp>
        <p:nvSpPr>
          <p:cNvPr id="100" name="文本框 99"/>
          <p:cNvSpPr txBox="1"/>
          <p:nvPr/>
        </p:nvSpPr>
        <p:spPr>
          <a:xfrm>
            <a:off x="97790" y="781050"/>
            <a:ext cx="8922385" cy="1630045"/>
          </a:xfrm>
          <a:prstGeom prst="rect">
            <a:avLst/>
          </a:prstGeom>
          <a:noFill/>
          <a:ln w="9525">
            <a:noFill/>
          </a:ln>
        </p:spPr>
        <p:txBody>
          <a:bodyPr wrap="square">
            <a:spAutoFit/>
          </a:bodyPr>
          <a:p>
            <a:pPr indent="0"/>
            <a:r>
              <a:rPr lang="en-US" altLang="zh-CN" sz="2000" b="0">
                <a:solidFill>
                  <a:srgbClr val="000000"/>
                </a:solidFill>
                <a:ea typeface="宋体" panose="02010600030101010101" pitchFamily="2" charset="-122"/>
              </a:rPr>
              <a:t>   </a:t>
            </a:r>
            <a:r>
              <a:rPr lang="zh-CN" sz="2000" b="0">
                <a:solidFill>
                  <a:srgbClr val="000000"/>
                </a:solidFill>
                <a:ea typeface="宋体" panose="02010600030101010101" pitchFamily="2" charset="-122"/>
              </a:rPr>
              <a:t>    </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计算机与移动终端安全设置主要是软件系统的安全设置，包括设置帐户和密码、控制权限、安全级别、防火墙、浏览器的安全设置，此外还有启动用户认证、保护隐私、备份重要数据、安装防护软件（杀毒软件、生物特征识别软件、加密软件、入侵检测）等。</a:t>
            </a:r>
            <a:r>
              <a:rPr lang="en-US" sz="2000" b="1">
                <a:solidFill>
                  <a:srgbClr val="000000"/>
                </a:solidFill>
                <a:latin typeface="宋体" panose="02010600030101010101" pitchFamily="2" charset="-122"/>
                <a:ea typeface="宋体" panose="02010600030101010101" pitchFamily="2" charset="-122"/>
                <a:cs typeface="宋体" panose="02010600030101010101" pitchFamily="2" charset="-122"/>
              </a:rPr>
              <a:t>1.</a:t>
            </a:r>
            <a:r>
              <a:rPr lang="zh-CN" sz="2000" b="1">
                <a:solidFill>
                  <a:srgbClr val="000000"/>
                </a:solidFill>
                <a:latin typeface="宋体" panose="02010600030101010101" pitchFamily="2" charset="-122"/>
                <a:ea typeface="宋体" panose="02010600030101010101" pitchFamily="2" charset="-122"/>
                <a:cs typeface="宋体" panose="02010600030101010101" pitchFamily="2" charset="-122"/>
              </a:rPr>
              <a:t>提升系统的安全级别</a:t>
            </a:r>
            <a:endParaRPr lang="zh-CN" altLang="en-US" sz="2000">
              <a:latin typeface="宋体" panose="02010600030101010101" pitchFamily="2" charset="-122"/>
              <a:ea typeface="宋体" panose="02010600030101010101" pitchFamily="2" charset="-122"/>
              <a:cs typeface="宋体" panose="02010600030101010101" pitchFamily="2" charset="-122"/>
            </a:endParaRPr>
          </a:p>
        </p:txBody>
      </p:sp>
      <p:sp>
        <p:nvSpPr>
          <p:cNvPr id="102" name="文本框 101"/>
          <p:cNvSpPr txBox="1"/>
          <p:nvPr/>
        </p:nvSpPr>
        <p:spPr>
          <a:xfrm>
            <a:off x="238125" y="2569210"/>
            <a:ext cx="8641080" cy="3169285"/>
          </a:xfrm>
          <a:prstGeom prst="rect">
            <a:avLst/>
          </a:prstGeom>
          <a:noFill/>
          <a:ln w="9525">
            <a:noFill/>
          </a:ln>
        </p:spPr>
        <p:txBody>
          <a:bodyPr wrap="square">
            <a:spAutoFit/>
          </a:bodyPr>
          <a:p>
            <a:pPr indent="260985"/>
            <a:r>
              <a:rPr lang="en-US" sz="2000" b="0">
                <a:solidFill>
                  <a:srgbClr val="000000"/>
                </a:solidFill>
                <a:latin typeface="宋体" panose="02010600030101010101" pitchFamily="2" charset="-122"/>
                <a:ea typeface="宋体" panose="02010600030101010101" pitchFamily="2" charset="-122"/>
                <a:cs typeface="Times New Roman" panose="02020603050405020304" charset="0"/>
              </a:rPr>
              <a:t> </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Windows 7</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引入了用户账户控制功能（User Account Control），简称UAC。我们可以根据需要设置UAC的安全级别，从而相应提升系统的安全级别。UAC的安全级别从高到低分为：</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始终通知</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仅在程序尝试对我的计算机进行更改时通知我</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仅当程序尝试更改计算机时通知我（不降低桌面亮度）</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从不通知”。单击“开始”按钮，在“搜索框”中输入UAC后按回车键，打开“用户帐户控制设置”窗口，如图</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1-6-</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1所示。这里提供了4种级别的安全防护，拖动滑块至最顶端，这是最安全的设置，在程序对计算机或 Windows设置进行更改（需要管理员权限）之前，系统会发出通知，并且桌面会变暗。只有接受或拒绝UAC 对话框中的请求，才能在计算机上执行其他操作。变暗的桌面称为安全桌面，其他程序在桌面变暗时无法运行。</a:t>
            </a:r>
            <a:endParaRPr lang="zh-CN" altLang="en-US" sz="20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00">
        <p:cover dir="r"/>
      </p:transition>
    </mc:Choice>
    <mc:Fallback>
      <p:transition spd="slow">
        <p:cover dir="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withEffect">
                                  <p:stCondLst>
                                    <p:cond delay="0"/>
                                  </p:stCondLst>
                                  <p:childTnLst>
                                    <p:animRot by="21600000">
                                      <p:cBhvr>
                                        <p:cTn id="6" dur="20000" fill="hold"/>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5" name="组合 18"/>
          <p:cNvGrpSpPr/>
          <p:nvPr/>
        </p:nvGrpSpPr>
        <p:grpSpPr>
          <a:xfrm rot="3917757">
            <a:off x="7020660" y="-289296"/>
            <a:ext cx="807007" cy="993481"/>
            <a:chOff x="8280400" y="1884352"/>
            <a:chExt cx="2214578" cy="2214578"/>
          </a:xfrm>
          <a:effectLst>
            <a:outerShdw blurRad="279400" algn="ctr" rotWithShape="0">
              <a:schemeClr val="bg1">
                <a:lumMod val="85000"/>
              </a:schemeClr>
            </a:outerShdw>
          </a:effectLst>
        </p:grpSpPr>
        <p:sp>
          <p:nvSpPr>
            <p:cNvPr id="6" name="十字星 5"/>
            <p:cNvSpPr/>
            <p:nvPr/>
          </p:nvSpPr>
          <p:spPr>
            <a:xfrm>
              <a:off x="8280400" y="1884352"/>
              <a:ext cx="2214578" cy="2214578"/>
            </a:xfrm>
            <a:prstGeom prst="star4">
              <a:avLst>
                <a:gd name="adj" fmla="val 1311"/>
              </a:avLst>
            </a:prstGeom>
            <a:gradFill flip="none" rotWithShape="1">
              <a:gsLst>
                <a:gs pos="0">
                  <a:schemeClr val="bg1"/>
                </a:gs>
                <a:gs pos="100000">
                  <a:schemeClr val="tx1">
                    <a:lumMod val="95000"/>
                    <a:lumOff val="5000"/>
                    <a:alpha val="0"/>
                  </a:schemeClr>
                </a:gs>
              </a:gsLst>
              <a:path path="circle">
                <a:fillToRect l="100000" b="100000"/>
              </a:path>
              <a:tileRect t="-100000" r="-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CN" altLang="en-US" sz="1800">
                <a:solidFill>
                  <a:prstClr val="white"/>
                </a:solidFill>
              </a:endParaRPr>
            </a:p>
          </p:txBody>
        </p:sp>
        <p:sp>
          <p:nvSpPr>
            <p:cNvPr id="7" name="椭圆 6"/>
            <p:cNvSpPr/>
            <p:nvPr/>
          </p:nvSpPr>
          <p:spPr>
            <a:xfrm>
              <a:off x="9098450" y="2698066"/>
              <a:ext cx="571504" cy="571504"/>
            </a:xfrm>
            <a:prstGeom prst="ellipse">
              <a:avLst/>
            </a:prstGeom>
            <a:gradFill>
              <a:gsLst>
                <a:gs pos="0">
                  <a:schemeClr val="bg1"/>
                </a:gs>
                <a:gs pos="100000">
                  <a:schemeClr val="tx1">
                    <a:lumMod val="95000"/>
                    <a:lumOff val="5000"/>
                    <a:alpha val="0"/>
                  </a:schemeClr>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CN" altLang="en-US" sz="1800">
                <a:solidFill>
                  <a:prstClr val="white"/>
                </a:solidFill>
              </a:endParaRPr>
            </a:p>
          </p:txBody>
        </p:sp>
      </p:grpSp>
      <p:sp>
        <p:nvSpPr>
          <p:cNvPr id="2" name="矩形 1"/>
          <p:cNvSpPr/>
          <p:nvPr/>
        </p:nvSpPr>
        <p:spPr>
          <a:xfrm>
            <a:off x="1614170" y="44450"/>
            <a:ext cx="5407660" cy="521970"/>
          </a:xfrm>
          <a:prstGeom prst="rect">
            <a:avLst/>
          </a:prstGeom>
        </p:spPr>
        <p:txBody>
          <a:bodyPr wrap="square">
            <a:spAutoFit/>
          </a:bodyPr>
          <a:lstStyle/>
          <a:p>
            <a:r>
              <a:rPr lang="zh-CN" altLang="en-US" sz="2800" b="1" dirty="0" smtClean="0">
                <a:solidFill>
                  <a:srgbClr val="FFFF00"/>
                </a:solidFill>
                <a:latin typeface="黑体" panose="02010609060101010101" pitchFamily="49" charset="-122"/>
                <a:ea typeface="黑体" panose="02010609060101010101" pitchFamily="49" charset="-122"/>
                <a:sym typeface="+mn-ea"/>
              </a:rPr>
              <a:t>一</a:t>
            </a:r>
            <a:r>
              <a:rPr lang="zh-CN" altLang="zh-CN" sz="2800" b="1" dirty="0">
                <a:solidFill>
                  <a:srgbClr val="FFFF00"/>
                </a:solidFill>
                <a:latin typeface="+mn-ea"/>
                <a:sym typeface="+mn-ea"/>
              </a:rPr>
              <a:t>．</a:t>
            </a:r>
            <a:r>
              <a:rPr lang="zh-CN" altLang="en-US" sz="2800" b="1" dirty="0" smtClean="0">
                <a:solidFill>
                  <a:srgbClr val="FFFF00"/>
                </a:solidFill>
                <a:latin typeface="黑体" panose="02010609060101010101" pitchFamily="49" charset="-122"/>
                <a:ea typeface="黑体" panose="02010609060101010101" pitchFamily="49" charset="-122"/>
                <a:sym typeface="+mn-ea"/>
              </a:rPr>
              <a:t>计算机系统安全设置</a:t>
            </a:r>
            <a:endParaRPr lang="zh-CN" altLang="zh-CN" sz="2800" b="1" dirty="0">
              <a:solidFill>
                <a:srgbClr val="FFFF00"/>
              </a:solidFill>
              <a:latin typeface="黑体" panose="02010609060101010101" pitchFamily="49" charset="-122"/>
              <a:ea typeface="黑体" panose="02010609060101010101" pitchFamily="49" charset="-122"/>
            </a:endParaRPr>
          </a:p>
        </p:txBody>
      </p:sp>
      <p:pic>
        <p:nvPicPr>
          <p:cNvPr id="1073743140" name="图片 8" descr="1614218394(1)"/>
          <p:cNvPicPr>
            <a:picLocks noChangeAspect="1"/>
          </p:cNvPicPr>
          <p:nvPr/>
        </p:nvPicPr>
        <p:blipFill>
          <a:blip r:embed="rId2"/>
          <a:stretch>
            <a:fillRect/>
          </a:stretch>
        </p:blipFill>
        <p:spPr>
          <a:xfrm>
            <a:off x="2309495" y="1096010"/>
            <a:ext cx="4090670" cy="4270375"/>
          </a:xfrm>
          <a:prstGeom prst="rect">
            <a:avLst/>
          </a:prstGeom>
          <a:noFill/>
          <a:ln w="9525" cap="flat" cmpd="sng">
            <a:solidFill>
              <a:srgbClr val="5B9BD5"/>
            </a:solidFill>
            <a:prstDash val="solid"/>
            <a:round/>
            <a:headEnd type="none" w="med" len="med"/>
            <a:tailEnd type="none" w="med" len="med"/>
          </a:ln>
        </p:spPr>
      </p:pic>
      <p:sp>
        <p:nvSpPr>
          <p:cNvPr id="1073743141" name="文本框 18"/>
          <p:cNvSpPr txBox="1"/>
          <p:nvPr/>
        </p:nvSpPr>
        <p:spPr>
          <a:xfrm>
            <a:off x="3889375" y="5420360"/>
            <a:ext cx="930275" cy="294005"/>
          </a:xfrm>
          <a:prstGeom prst="rect">
            <a:avLst/>
          </a:prstGeom>
          <a:solidFill>
            <a:srgbClr val="FFFFFF"/>
          </a:solidFill>
          <a:ln w="6350">
            <a:noFill/>
          </a:ln>
        </p:spPr>
        <p:txBody>
          <a:bodyPr vert="horz" wrap="square" lIns="0" tIns="0" rIns="0" bIns="0" anchor="t"/>
          <a:p>
            <a:r>
              <a:rPr lang="zh-CN" altLang="en-US">
                <a:latin typeface="宋体" panose="02010600030101010101" pitchFamily="2" charset="-122"/>
                <a:ea typeface="宋体" panose="02010600030101010101" pitchFamily="2" charset="-122"/>
                <a:cs typeface="宋体" panose="02010600030101010101" pitchFamily="2" charset="-122"/>
              </a:rPr>
              <a:t>图1-6-1</a:t>
            </a:r>
            <a:endParaRPr lang="zh-CN" altLang="en-US">
              <a:latin typeface="宋体" panose="02010600030101010101" pitchFamily="2" charset="-122"/>
              <a:ea typeface="宋体" panose="02010600030101010101" pitchFamily="2" charset="-122"/>
              <a:cs typeface="宋体" panose="02010600030101010101" pitchFamily="2" charset="-122"/>
            </a:endParaRPr>
          </a:p>
          <a:p>
            <a:endParaRPr lang="zh-CN" altLang="en-US">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00">
        <p:cover dir="r"/>
      </p:transition>
    </mc:Choice>
    <mc:Fallback>
      <p:transition spd="slow">
        <p:cover dir="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withEffect">
                                  <p:stCondLst>
                                    <p:cond delay="0"/>
                                  </p:stCondLst>
                                  <p:childTnLst>
                                    <p:animRot by="21600000">
                                      <p:cBhvr>
                                        <p:cTn id="6" dur="20000" fill="hold"/>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5" name="组合 18"/>
          <p:cNvGrpSpPr/>
          <p:nvPr/>
        </p:nvGrpSpPr>
        <p:grpSpPr>
          <a:xfrm rot="3917757">
            <a:off x="7020660" y="-289296"/>
            <a:ext cx="807007" cy="993481"/>
            <a:chOff x="8280400" y="1884352"/>
            <a:chExt cx="2214578" cy="2214578"/>
          </a:xfrm>
          <a:effectLst>
            <a:outerShdw blurRad="279400" algn="ctr" rotWithShape="0">
              <a:schemeClr val="bg1">
                <a:lumMod val="85000"/>
              </a:schemeClr>
            </a:outerShdw>
          </a:effectLst>
        </p:grpSpPr>
        <p:sp>
          <p:nvSpPr>
            <p:cNvPr id="6" name="十字星 5"/>
            <p:cNvSpPr/>
            <p:nvPr/>
          </p:nvSpPr>
          <p:spPr>
            <a:xfrm>
              <a:off x="8280400" y="1884352"/>
              <a:ext cx="2214578" cy="2214578"/>
            </a:xfrm>
            <a:prstGeom prst="star4">
              <a:avLst>
                <a:gd name="adj" fmla="val 1311"/>
              </a:avLst>
            </a:prstGeom>
            <a:gradFill flip="none" rotWithShape="1">
              <a:gsLst>
                <a:gs pos="0">
                  <a:schemeClr val="bg1"/>
                </a:gs>
                <a:gs pos="100000">
                  <a:schemeClr val="tx1">
                    <a:lumMod val="95000"/>
                    <a:lumOff val="5000"/>
                    <a:alpha val="0"/>
                  </a:schemeClr>
                </a:gs>
              </a:gsLst>
              <a:path path="circle">
                <a:fillToRect l="100000" b="100000"/>
              </a:path>
              <a:tileRect t="-100000" r="-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CN" altLang="en-US" sz="1800">
                <a:solidFill>
                  <a:prstClr val="white"/>
                </a:solidFill>
              </a:endParaRPr>
            </a:p>
          </p:txBody>
        </p:sp>
        <p:sp>
          <p:nvSpPr>
            <p:cNvPr id="7" name="椭圆 6"/>
            <p:cNvSpPr/>
            <p:nvPr/>
          </p:nvSpPr>
          <p:spPr>
            <a:xfrm>
              <a:off x="9098450" y="2698066"/>
              <a:ext cx="571504" cy="571504"/>
            </a:xfrm>
            <a:prstGeom prst="ellipse">
              <a:avLst/>
            </a:prstGeom>
            <a:gradFill>
              <a:gsLst>
                <a:gs pos="0">
                  <a:schemeClr val="bg1"/>
                </a:gs>
                <a:gs pos="100000">
                  <a:schemeClr val="tx1">
                    <a:lumMod val="95000"/>
                    <a:lumOff val="5000"/>
                    <a:alpha val="0"/>
                  </a:schemeClr>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CN" altLang="en-US" sz="1800">
                <a:solidFill>
                  <a:prstClr val="white"/>
                </a:solidFill>
              </a:endParaRPr>
            </a:p>
          </p:txBody>
        </p:sp>
      </p:grpSp>
      <p:sp>
        <p:nvSpPr>
          <p:cNvPr id="2" name="矩形 1"/>
          <p:cNvSpPr/>
          <p:nvPr/>
        </p:nvSpPr>
        <p:spPr>
          <a:xfrm>
            <a:off x="1979712" y="44372"/>
            <a:ext cx="5041668" cy="521970"/>
          </a:xfrm>
          <a:prstGeom prst="rect">
            <a:avLst/>
          </a:prstGeom>
        </p:spPr>
        <p:txBody>
          <a:bodyPr wrap="square">
            <a:spAutoFit/>
          </a:bodyPr>
          <a:lstStyle/>
          <a:p>
            <a:r>
              <a:rPr lang="zh-CN" altLang="en-US" sz="2800" b="1" dirty="0" smtClean="0">
                <a:solidFill>
                  <a:srgbClr val="FFFF00"/>
                </a:solidFill>
                <a:latin typeface="黑体" panose="02010609060101010101" pitchFamily="49" charset="-122"/>
                <a:ea typeface="黑体" panose="02010609060101010101" pitchFamily="49" charset="-122"/>
                <a:sym typeface="+mn-ea"/>
              </a:rPr>
              <a:t>一</a:t>
            </a:r>
            <a:r>
              <a:rPr lang="zh-CN" altLang="zh-CN" sz="2800" b="1" dirty="0">
                <a:solidFill>
                  <a:srgbClr val="FFFF00"/>
                </a:solidFill>
                <a:latin typeface="+mn-ea"/>
                <a:sym typeface="+mn-ea"/>
              </a:rPr>
              <a:t>．</a:t>
            </a:r>
            <a:r>
              <a:rPr lang="zh-CN" altLang="en-US" sz="2800" b="1" dirty="0" smtClean="0">
                <a:solidFill>
                  <a:srgbClr val="FFFF00"/>
                </a:solidFill>
                <a:latin typeface="黑体" panose="02010609060101010101" pitchFamily="49" charset="-122"/>
                <a:ea typeface="黑体" panose="02010609060101010101" pitchFamily="49" charset="-122"/>
                <a:sym typeface="+mn-ea"/>
              </a:rPr>
              <a:t>计算机系统安全设置</a:t>
            </a:r>
            <a:endParaRPr lang="zh-CN" altLang="zh-CN" sz="2800" b="1" dirty="0">
              <a:solidFill>
                <a:srgbClr val="FFFF00"/>
              </a:solidFill>
              <a:latin typeface="黑体" panose="02010609060101010101" pitchFamily="49" charset="-122"/>
              <a:ea typeface="黑体" panose="02010609060101010101" pitchFamily="49" charset="-122"/>
            </a:endParaRPr>
          </a:p>
        </p:txBody>
      </p:sp>
      <p:sp>
        <p:nvSpPr>
          <p:cNvPr id="102" name="文本框 101"/>
          <p:cNvSpPr txBox="1"/>
          <p:nvPr/>
        </p:nvSpPr>
        <p:spPr>
          <a:xfrm>
            <a:off x="127635" y="704850"/>
            <a:ext cx="8801735" cy="2306955"/>
          </a:xfrm>
          <a:prstGeom prst="rect">
            <a:avLst/>
          </a:prstGeom>
          <a:noFill/>
          <a:ln w="9525">
            <a:noFill/>
          </a:ln>
        </p:spPr>
        <p:txBody>
          <a:bodyPr wrap="square">
            <a:spAutoFit/>
          </a:bodyPr>
          <a:p>
            <a:pPr indent="262255"/>
            <a:r>
              <a:rPr lang="en-US" b="1">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b="1">
                <a:solidFill>
                  <a:srgbClr val="000000"/>
                </a:solidFill>
                <a:latin typeface="宋体" panose="02010600030101010101" pitchFamily="2" charset="-122"/>
                <a:ea typeface="宋体" panose="02010600030101010101" pitchFamily="2" charset="-122"/>
                <a:cs typeface="宋体" panose="02010600030101010101" pitchFamily="2" charset="-122"/>
              </a:rPr>
              <a:t>用好系统自带防火墙</a:t>
            </a:r>
            <a:r>
              <a:rPr lang="zh-CN" b="0">
                <a:solidFill>
                  <a:srgbClr val="000000"/>
                </a:solidFill>
                <a:latin typeface="宋体" panose="02010600030101010101" pitchFamily="2" charset="-122"/>
                <a:ea typeface="宋体" panose="02010600030101010101" pitchFamily="2" charset="-122"/>
                <a:cs typeface="宋体" panose="02010600030101010101" pitchFamily="2" charset="-122"/>
              </a:rPr>
              <a:t>   在Windows 7中，防火墙得到了加强，普通用户足以使用它抵御外部攻击，当系统中有软件试图连接网络时，防火墙就会弹出“Windows安全警报”窗口，给系统加上第一道“防护网”。（1）进入控制面板，单击“系统和安全”按钮，再单击“Windows防火墙”即可进入防火墙设置界面，如图</a:t>
            </a:r>
            <a:r>
              <a:rPr lang="en-US" b="0">
                <a:solidFill>
                  <a:srgbClr val="000000"/>
                </a:solidFill>
                <a:latin typeface="宋体" panose="02010600030101010101" pitchFamily="2" charset="-122"/>
                <a:ea typeface="宋体" panose="02010600030101010101" pitchFamily="2" charset="-122"/>
                <a:cs typeface="宋体" panose="02010600030101010101" pitchFamily="2" charset="-122"/>
              </a:rPr>
              <a:t>1-6-</a:t>
            </a:r>
            <a:r>
              <a:rPr lang="zh-CN" b="0">
                <a:solidFill>
                  <a:srgbClr val="000000"/>
                </a:solidFill>
                <a:latin typeface="宋体" panose="02010600030101010101" pitchFamily="2" charset="-122"/>
                <a:ea typeface="宋体" panose="02010600030101010101" pitchFamily="2" charset="-122"/>
                <a:cs typeface="宋体" panose="02010600030101010101" pitchFamily="2" charset="-122"/>
              </a:rPr>
              <a:t>2所示。单击左侧的“允许程序或功能通过Windows防火墙”，可查看本机上哪些程序或功能会连接到网络，取消选择某个程序则会禁止其连接到网络。对于某些不安全程序，可单击“删除”按钮从程序列表中删除。 </a:t>
            </a:r>
            <a:endParaRPr lang="zh-CN" altLang="en-US">
              <a:latin typeface="宋体" panose="02010600030101010101" pitchFamily="2" charset="-122"/>
              <a:ea typeface="宋体" panose="02010600030101010101" pitchFamily="2" charset="-122"/>
              <a:cs typeface="宋体" panose="02010600030101010101" pitchFamily="2" charset="-122"/>
            </a:endParaRPr>
          </a:p>
        </p:txBody>
      </p:sp>
      <p:sp>
        <p:nvSpPr>
          <p:cNvPr id="104" name="文本框 103"/>
          <p:cNvSpPr txBox="1"/>
          <p:nvPr/>
        </p:nvSpPr>
        <p:spPr>
          <a:xfrm>
            <a:off x="142240" y="3011805"/>
            <a:ext cx="8860155" cy="675640"/>
          </a:xfrm>
          <a:prstGeom prst="rect">
            <a:avLst/>
          </a:prstGeom>
          <a:noFill/>
          <a:ln w="9525">
            <a:noFill/>
          </a:ln>
        </p:spPr>
        <p:txBody>
          <a:bodyPr wrap="square">
            <a:spAutoFit/>
          </a:bodyPr>
          <a:p>
            <a:pPr indent="-259080" fontAlgn="auto"/>
            <a:r>
              <a:rPr lang="zh-CN" b="0">
                <a:solidFill>
                  <a:srgbClr val="000000"/>
                </a:solidFill>
                <a:latin typeface="宋体" panose="02010600030101010101" pitchFamily="2" charset="-122"/>
                <a:ea typeface="宋体" panose="02010600030101010101" pitchFamily="2" charset="-122"/>
                <a:cs typeface="宋体" panose="02010600030101010101" pitchFamily="2" charset="-122"/>
              </a:rPr>
              <a:t>（2）单击“更改通知设置”按钮，可“启用Windows的防火墙”或“关闭Windows防火墙”，如图1-6-3所示。 </a:t>
            </a:r>
            <a:r>
              <a:rPr lang="zh-CN" b="0">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zh-CN" altLang="en-US" sz="2000">
              <a:latin typeface="宋体" panose="02010600030101010101" pitchFamily="2" charset="-122"/>
              <a:ea typeface="宋体" panose="02010600030101010101" pitchFamily="2" charset="-122"/>
              <a:cs typeface="宋体" panose="02010600030101010101" pitchFamily="2" charset="-122"/>
            </a:endParaRPr>
          </a:p>
        </p:txBody>
      </p:sp>
      <p:grpSp>
        <p:nvGrpSpPr>
          <p:cNvPr id="1073743144" name="组合 23"/>
          <p:cNvGrpSpPr/>
          <p:nvPr/>
        </p:nvGrpSpPr>
        <p:grpSpPr>
          <a:xfrm>
            <a:off x="1603375" y="3687445"/>
            <a:ext cx="2637790" cy="2925445"/>
            <a:chOff x="2786" y="573102"/>
            <a:chExt cx="3550" cy="3495"/>
          </a:xfrm>
        </p:grpSpPr>
        <p:pic>
          <p:nvPicPr>
            <p:cNvPr id="1073743142" name="图片 9" descr="1614219606(1)"/>
            <p:cNvPicPr>
              <a:picLocks noChangeAspect="1"/>
            </p:cNvPicPr>
            <p:nvPr/>
          </p:nvPicPr>
          <p:blipFill>
            <a:blip r:embed="rId2"/>
            <a:stretch>
              <a:fillRect/>
            </a:stretch>
          </p:blipFill>
          <p:spPr>
            <a:xfrm>
              <a:off x="2786" y="573102"/>
              <a:ext cx="3550" cy="3113"/>
            </a:xfrm>
            <a:prstGeom prst="rect">
              <a:avLst/>
            </a:prstGeom>
            <a:noFill/>
            <a:ln w="9525" cap="flat" cmpd="sng">
              <a:solidFill>
                <a:srgbClr val="5B9BD5"/>
              </a:solidFill>
              <a:prstDash val="solid"/>
              <a:round/>
              <a:headEnd type="none" w="med" len="med"/>
              <a:tailEnd type="none" w="med" len="med"/>
            </a:ln>
          </p:spPr>
        </p:pic>
        <p:sp>
          <p:nvSpPr>
            <p:cNvPr id="1073743143" name="文本框 20"/>
            <p:cNvSpPr txBox="1"/>
            <p:nvPr/>
          </p:nvSpPr>
          <p:spPr>
            <a:xfrm>
              <a:off x="3996" y="576294"/>
              <a:ext cx="1205" cy="303"/>
            </a:xfrm>
            <a:prstGeom prst="rect">
              <a:avLst/>
            </a:prstGeom>
            <a:solidFill>
              <a:srgbClr val="FFFFFF"/>
            </a:solidFill>
            <a:ln w="6350">
              <a:noFill/>
            </a:ln>
          </p:spPr>
          <p:txBody>
            <a:bodyPr vert="horz" wrap="square" lIns="0" tIns="0" rIns="0" bIns="0" anchor="t"/>
            <a:p>
              <a:r>
                <a:rPr lang="zh-CN" altLang="en-US">
                  <a:latin typeface="宋体" panose="02010600030101010101" pitchFamily="2" charset="-122"/>
                  <a:ea typeface="宋体" panose="02010600030101010101" pitchFamily="2" charset="-122"/>
                  <a:cs typeface="宋体" panose="02010600030101010101" pitchFamily="2" charset="-122"/>
                </a:rPr>
                <a:t>图1-6-2</a:t>
              </a:r>
              <a:endParaRPr lang="zh-CN" altLang="en-US">
                <a:latin typeface="宋体" panose="02010600030101010101" pitchFamily="2" charset="-122"/>
                <a:ea typeface="宋体" panose="02010600030101010101" pitchFamily="2" charset="-122"/>
                <a:cs typeface="宋体" panose="02010600030101010101" pitchFamily="2" charset="-122"/>
              </a:endParaRPr>
            </a:p>
            <a:p>
              <a:endParaRPr lang="zh-CN" altLang="en-US">
                <a:latin typeface="宋体" panose="02010600030101010101" pitchFamily="2" charset="-122"/>
                <a:ea typeface="宋体" panose="02010600030101010101" pitchFamily="2" charset="-122"/>
                <a:cs typeface="宋体" panose="02010600030101010101" pitchFamily="2" charset="-122"/>
              </a:endParaRPr>
            </a:p>
          </p:txBody>
        </p:sp>
      </p:grpSp>
      <p:grpSp>
        <p:nvGrpSpPr>
          <p:cNvPr id="1073743147" name="组合 34"/>
          <p:cNvGrpSpPr/>
          <p:nvPr/>
        </p:nvGrpSpPr>
        <p:grpSpPr>
          <a:xfrm>
            <a:off x="4602480" y="3688080"/>
            <a:ext cx="2984500" cy="2924810"/>
            <a:chOff x="6649" y="573132"/>
            <a:chExt cx="3689" cy="3397"/>
          </a:xfrm>
        </p:grpSpPr>
        <p:pic>
          <p:nvPicPr>
            <p:cNvPr id="1073743145" name="图片 11" descr="1614219684(1)"/>
            <p:cNvPicPr>
              <a:picLocks noChangeAspect="1"/>
            </p:cNvPicPr>
            <p:nvPr/>
          </p:nvPicPr>
          <p:blipFill>
            <a:blip r:embed="rId3"/>
            <a:stretch>
              <a:fillRect/>
            </a:stretch>
          </p:blipFill>
          <p:spPr>
            <a:xfrm>
              <a:off x="6649" y="573132"/>
              <a:ext cx="3689" cy="3055"/>
            </a:xfrm>
            <a:prstGeom prst="rect">
              <a:avLst/>
            </a:prstGeom>
            <a:noFill/>
            <a:ln w="9525" cap="flat" cmpd="sng">
              <a:solidFill>
                <a:srgbClr val="5B9BD5"/>
              </a:solidFill>
              <a:prstDash val="solid"/>
              <a:round/>
              <a:headEnd type="none" w="med" len="med"/>
              <a:tailEnd type="none" w="med" len="med"/>
            </a:ln>
          </p:spPr>
        </p:pic>
        <p:sp>
          <p:nvSpPr>
            <p:cNvPr id="1073743146" name="文本框 22"/>
            <p:cNvSpPr txBox="1"/>
            <p:nvPr/>
          </p:nvSpPr>
          <p:spPr>
            <a:xfrm>
              <a:off x="8152" y="576226"/>
              <a:ext cx="1050" cy="303"/>
            </a:xfrm>
            <a:prstGeom prst="rect">
              <a:avLst/>
            </a:prstGeom>
            <a:solidFill>
              <a:srgbClr val="FFFFFF"/>
            </a:solidFill>
            <a:ln w="6350">
              <a:noFill/>
            </a:ln>
          </p:spPr>
          <p:txBody>
            <a:bodyPr vert="horz" wrap="square" lIns="0" tIns="0" rIns="0" bIns="0" anchor="t"/>
            <a:p>
              <a:r>
                <a:rPr lang="zh-CN" altLang="en-US">
                  <a:latin typeface="宋体" panose="02010600030101010101" pitchFamily="2" charset="-122"/>
                  <a:ea typeface="宋体" panose="02010600030101010101" pitchFamily="2" charset="-122"/>
                  <a:cs typeface="宋体" panose="02010600030101010101" pitchFamily="2" charset="-122"/>
                </a:rPr>
                <a:t>图1-6-3</a:t>
              </a:r>
              <a:endParaRPr lang="zh-CN" altLang="en-US"/>
            </a:p>
            <a:p>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slow" p14:dur="1200">
        <p:cover dir="r"/>
      </p:transition>
    </mc:Choice>
    <mc:Fallback>
      <p:transition spd="slow">
        <p:cover dir="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withEffect">
                                  <p:stCondLst>
                                    <p:cond delay="0"/>
                                  </p:stCondLst>
                                  <p:childTnLst>
                                    <p:animRot by="21600000">
                                      <p:cBhvr>
                                        <p:cTn id="6" dur="20000" fill="hold"/>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5" name="组合 18"/>
          <p:cNvGrpSpPr/>
          <p:nvPr/>
        </p:nvGrpSpPr>
        <p:grpSpPr>
          <a:xfrm rot="3917757">
            <a:off x="7020660" y="-289296"/>
            <a:ext cx="807007" cy="993481"/>
            <a:chOff x="8280400" y="1884352"/>
            <a:chExt cx="2214578" cy="2214578"/>
          </a:xfrm>
          <a:effectLst>
            <a:outerShdw blurRad="279400" algn="ctr" rotWithShape="0">
              <a:schemeClr val="bg1">
                <a:lumMod val="85000"/>
              </a:schemeClr>
            </a:outerShdw>
          </a:effectLst>
        </p:grpSpPr>
        <p:sp>
          <p:nvSpPr>
            <p:cNvPr id="6" name="十字星 5"/>
            <p:cNvSpPr/>
            <p:nvPr/>
          </p:nvSpPr>
          <p:spPr>
            <a:xfrm>
              <a:off x="8280400" y="1884352"/>
              <a:ext cx="2214578" cy="2214578"/>
            </a:xfrm>
            <a:prstGeom prst="star4">
              <a:avLst>
                <a:gd name="adj" fmla="val 1311"/>
              </a:avLst>
            </a:prstGeom>
            <a:gradFill flip="none" rotWithShape="1">
              <a:gsLst>
                <a:gs pos="0">
                  <a:schemeClr val="bg1"/>
                </a:gs>
                <a:gs pos="100000">
                  <a:schemeClr val="tx1">
                    <a:lumMod val="95000"/>
                    <a:lumOff val="5000"/>
                    <a:alpha val="0"/>
                  </a:schemeClr>
                </a:gs>
              </a:gsLst>
              <a:path path="circle">
                <a:fillToRect l="100000" b="100000"/>
              </a:path>
              <a:tileRect t="-100000" r="-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CN" altLang="en-US" sz="1800">
                <a:solidFill>
                  <a:prstClr val="white"/>
                </a:solidFill>
              </a:endParaRPr>
            </a:p>
          </p:txBody>
        </p:sp>
        <p:sp>
          <p:nvSpPr>
            <p:cNvPr id="7" name="椭圆 6"/>
            <p:cNvSpPr/>
            <p:nvPr/>
          </p:nvSpPr>
          <p:spPr>
            <a:xfrm>
              <a:off x="9098450" y="2698066"/>
              <a:ext cx="571504" cy="571504"/>
            </a:xfrm>
            <a:prstGeom prst="ellipse">
              <a:avLst/>
            </a:prstGeom>
            <a:gradFill>
              <a:gsLst>
                <a:gs pos="0">
                  <a:schemeClr val="bg1"/>
                </a:gs>
                <a:gs pos="100000">
                  <a:schemeClr val="tx1">
                    <a:lumMod val="95000"/>
                    <a:lumOff val="5000"/>
                    <a:alpha val="0"/>
                  </a:schemeClr>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CN" altLang="en-US" sz="1800">
                <a:solidFill>
                  <a:prstClr val="white"/>
                </a:solidFill>
              </a:endParaRPr>
            </a:p>
          </p:txBody>
        </p:sp>
      </p:grpSp>
      <p:sp>
        <p:nvSpPr>
          <p:cNvPr id="2" name="矩形 1"/>
          <p:cNvSpPr/>
          <p:nvPr/>
        </p:nvSpPr>
        <p:spPr>
          <a:xfrm>
            <a:off x="1979712" y="44372"/>
            <a:ext cx="5041668" cy="521970"/>
          </a:xfrm>
          <a:prstGeom prst="rect">
            <a:avLst/>
          </a:prstGeom>
        </p:spPr>
        <p:txBody>
          <a:bodyPr wrap="square">
            <a:spAutoFit/>
          </a:bodyPr>
          <a:lstStyle/>
          <a:p>
            <a:r>
              <a:rPr lang="zh-CN" altLang="en-US" sz="2800" b="1" dirty="0" smtClean="0">
                <a:solidFill>
                  <a:srgbClr val="FFFF00"/>
                </a:solidFill>
                <a:latin typeface="黑体" panose="02010609060101010101" pitchFamily="49" charset="-122"/>
                <a:ea typeface="黑体" panose="02010609060101010101" pitchFamily="49" charset="-122"/>
                <a:sym typeface="+mn-ea"/>
              </a:rPr>
              <a:t>一</a:t>
            </a:r>
            <a:r>
              <a:rPr lang="zh-CN" altLang="zh-CN" sz="2800" b="1" dirty="0">
                <a:solidFill>
                  <a:srgbClr val="FFFF00"/>
                </a:solidFill>
                <a:latin typeface="+mn-ea"/>
                <a:sym typeface="+mn-ea"/>
              </a:rPr>
              <a:t>．</a:t>
            </a:r>
            <a:r>
              <a:rPr lang="zh-CN" altLang="en-US" sz="2800" b="1" dirty="0" smtClean="0">
                <a:solidFill>
                  <a:srgbClr val="FFFF00"/>
                </a:solidFill>
                <a:latin typeface="黑体" panose="02010609060101010101" pitchFamily="49" charset="-122"/>
                <a:ea typeface="黑体" panose="02010609060101010101" pitchFamily="49" charset="-122"/>
                <a:sym typeface="+mn-ea"/>
              </a:rPr>
              <a:t>计算机系统安全设置</a:t>
            </a:r>
            <a:endParaRPr lang="zh-CN" altLang="zh-CN" sz="2800" b="1" dirty="0">
              <a:solidFill>
                <a:srgbClr val="FFFF00"/>
              </a:solidFill>
              <a:latin typeface="黑体" panose="02010609060101010101" pitchFamily="49" charset="-122"/>
              <a:ea typeface="黑体" panose="02010609060101010101" pitchFamily="49" charset="-122"/>
            </a:endParaRPr>
          </a:p>
        </p:txBody>
      </p:sp>
      <p:sp>
        <p:nvSpPr>
          <p:cNvPr id="102" name="文本框 101"/>
          <p:cNvSpPr txBox="1"/>
          <p:nvPr/>
        </p:nvSpPr>
        <p:spPr>
          <a:xfrm>
            <a:off x="127635" y="704850"/>
            <a:ext cx="8801735" cy="5631180"/>
          </a:xfrm>
          <a:prstGeom prst="rect">
            <a:avLst/>
          </a:prstGeom>
          <a:noFill/>
          <a:ln w="9525">
            <a:noFill/>
          </a:ln>
        </p:spPr>
        <p:txBody>
          <a:bodyPr wrap="square">
            <a:spAutoFit/>
          </a:bodyPr>
          <a:p>
            <a:pPr indent="262255">
              <a:lnSpc>
                <a:spcPct val="120000"/>
              </a:lnSpc>
            </a:pPr>
            <a:r>
              <a:rPr sz="2000" b="1">
                <a:solidFill>
                  <a:srgbClr val="000000"/>
                </a:solidFill>
                <a:latin typeface="宋体" panose="02010600030101010101" pitchFamily="2" charset="-122"/>
                <a:ea typeface="宋体" panose="02010600030101010101" pitchFamily="2" charset="-122"/>
                <a:cs typeface="宋体" panose="02010600030101010101" pitchFamily="2" charset="-122"/>
              </a:rPr>
              <a:t>3.让流氓软件无处“藏身”</a:t>
            </a:r>
            <a:endParaRPr sz="200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262255">
              <a:lnSpc>
                <a:spcPct val="120000"/>
              </a:lnSpc>
            </a:pPr>
            <a:r>
              <a:rPr sz="2000">
                <a:solidFill>
                  <a:srgbClr val="000000"/>
                </a:solidFill>
                <a:latin typeface="宋体" panose="02010600030101010101" pitchFamily="2" charset="-122"/>
                <a:ea typeface="宋体" panose="02010600030101010101" pitchFamily="2" charset="-122"/>
                <a:cs typeface="宋体" panose="02010600030101010101" pitchFamily="2" charset="-122"/>
              </a:rPr>
              <a:t>  为了防止用户受到间谍软件、流氓工具的侵害，Windows 7中集成了免费的反间谍工具——Windows defender。它提供了两种保护电脑的方式：扫描和实时保护。下面我们就用它对系统进行检测，让流氓软件无处藏身。</a:t>
            </a:r>
            <a:endParaRPr sz="200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262255">
              <a:lnSpc>
                <a:spcPct val="120000"/>
              </a:lnSpc>
            </a:pPr>
            <a:r>
              <a:rPr sz="2000">
                <a:solidFill>
                  <a:srgbClr val="000000"/>
                </a:solidFill>
                <a:latin typeface="宋体" panose="02010600030101010101" pitchFamily="2" charset="-122"/>
                <a:ea typeface="宋体" panose="02010600030101010101" pitchFamily="2" charset="-122"/>
                <a:cs typeface="宋体" panose="02010600030101010101" pitchFamily="2" charset="-122"/>
              </a:rPr>
              <a:t>（1）单击“开始”菜单，在“搜索框”中输入Windows defender后按回车键即可打开该工具，单击“立即检查更新”按钮可对Windows defender的病毒库进行升级，从而便于查杀最新的恶意软件。</a:t>
            </a:r>
            <a:endParaRPr sz="200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262255">
              <a:lnSpc>
                <a:spcPct val="120000"/>
              </a:lnSpc>
            </a:pPr>
            <a:r>
              <a:rPr sz="2000">
                <a:solidFill>
                  <a:srgbClr val="000000"/>
                </a:solidFill>
                <a:latin typeface="宋体" panose="02010600030101010101" pitchFamily="2" charset="-122"/>
                <a:ea typeface="宋体" panose="02010600030101010101" pitchFamily="2" charset="-122"/>
                <a:cs typeface="宋体" panose="02010600030101010101" pitchFamily="2" charset="-122"/>
              </a:rPr>
              <a:t>（2）单击“扫描”按钮，选择“快速扫描”可对系统进行快速检查，选择“完全扫描”会对系统进行全面的检测，所用时间也会大幅度增加。扫描结束后如果有流氓软件则会出现警告框，选中后单击“全部删除”按钮即可。</a:t>
            </a:r>
            <a:endParaRPr sz="200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262255">
              <a:lnSpc>
                <a:spcPct val="120000"/>
              </a:lnSpc>
            </a:pPr>
            <a:r>
              <a:rPr sz="2000" b="1">
                <a:solidFill>
                  <a:srgbClr val="000000"/>
                </a:solidFill>
                <a:latin typeface="宋体" panose="02010600030101010101" pitchFamily="2" charset="-122"/>
                <a:ea typeface="宋体" panose="02010600030101010101" pitchFamily="2" charset="-122"/>
                <a:cs typeface="宋体" panose="02010600030101010101" pitchFamily="2" charset="-122"/>
              </a:rPr>
              <a:t>4.开启IE8的安全防护</a:t>
            </a:r>
            <a:endParaRPr sz="200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262255">
              <a:lnSpc>
                <a:spcPct val="120000"/>
              </a:lnSpc>
            </a:pPr>
            <a:r>
              <a:rPr sz="2000">
                <a:solidFill>
                  <a:srgbClr val="000000"/>
                </a:solidFill>
                <a:latin typeface="宋体" panose="02010600030101010101" pitchFamily="2" charset="-122"/>
                <a:ea typeface="宋体" panose="02010600030101010101" pitchFamily="2" charset="-122"/>
                <a:cs typeface="宋体" panose="02010600030101010101" pitchFamily="2" charset="-122"/>
              </a:rPr>
              <a:t>  浏览器是我们上网的最常用工具，大部分病毒都是通过浏览器带来，在Windows 7中内置了Internet Explorer 8.0浏览器（简称IE 8），安全性得到了大幅度提升。IE浏览器的安全防护设置主要包括：全面清理个人隐私、删除历史记录、网上冲浪不留痕、远离“网络钓鱼”等。</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zh-CN" altLang="en-US" sz="20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00">
        <p:cover dir="r"/>
      </p:transition>
    </mc:Choice>
    <mc:Fallback>
      <p:transition spd="slow">
        <p:cover dir="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withEffect">
                                  <p:stCondLst>
                                    <p:cond delay="0"/>
                                  </p:stCondLst>
                                  <p:childTnLst>
                                    <p:animRot by="21600000">
                                      <p:cBhvr>
                                        <p:cTn id="6" dur="20000" fill="hold"/>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5" name="组合 18"/>
          <p:cNvGrpSpPr/>
          <p:nvPr/>
        </p:nvGrpSpPr>
        <p:grpSpPr>
          <a:xfrm rot="3917757">
            <a:off x="7020660" y="-289296"/>
            <a:ext cx="807007" cy="993481"/>
            <a:chOff x="8280400" y="1884352"/>
            <a:chExt cx="2214578" cy="2214578"/>
          </a:xfrm>
          <a:effectLst>
            <a:outerShdw blurRad="279400" algn="ctr" rotWithShape="0">
              <a:schemeClr val="bg1">
                <a:lumMod val="85000"/>
              </a:schemeClr>
            </a:outerShdw>
          </a:effectLst>
        </p:grpSpPr>
        <p:sp>
          <p:nvSpPr>
            <p:cNvPr id="6" name="十字星 5"/>
            <p:cNvSpPr/>
            <p:nvPr/>
          </p:nvSpPr>
          <p:spPr>
            <a:xfrm>
              <a:off x="8280400" y="1884352"/>
              <a:ext cx="2214578" cy="2214578"/>
            </a:xfrm>
            <a:prstGeom prst="star4">
              <a:avLst>
                <a:gd name="adj" fmla="val 1311"/>
              </a:avLst>
            </a:prstGeom>
            <a:gradFill flip="none" rotWithShape="1">
              <a:gsLst>
                <a:gs pos="0">
                  <a:schemeClr val="bg1"/>
                </a:gs>
                <a:gs pos="100000">
                  <a:schemeClr val="tx1">
                    <a:lumMod val="95000"/>
                    <a:lumOff val="5000"/>
                    <a:alpha val="0"/>
                  </a:schemeClr>
                </a:gs>
              </a:gsLst>
              <a:path path="circle">
                <a:fillToRect l="100000" b="100000"/>
              </a:path>
              <a:tileRect t="-100000" r="-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CN" altLang="en-US" sz="1800">
                <a:solidFill>
                  <a:prstClr val="white"/>
                </a:solidFill>
              </a:endParaRPr>
            </a:p>
          </p:txBody>
        </p:sp>
        <p:sp>
          <p:nvSpPr>
            <p:cNvPr id="7" name="椭圆 6"/>
            <p:cNvSpPr/>
            <p:nvPr/>
          </p:nvSpPr>
          <p:spPr>
            <a:xfrm>
              <a:off x="9098450" y="2698066"/>
              <a:ext cx="571504" cy="571504"/>
            </a:xfrm>
            <a:prstGeom prst="ellipse">
              <a:avLst/>
            </a:prstGeom>
            <a:gradFill>
              <a:gsLst>
                <a:gs pos="0">
                  <a:schemeClr val="bg1"/>
                </a:gs>
                <a:gs pos="100000">
                  <a:schemeClr val="tx1">
                    <a:lumMod val="95000"/>
                    <a:lumOff val="5000"/>
                    <a:alpha val="0"/>
                  </a:schemeClr>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CN" altLang="en-US" sz="1800">
                <a:solidFill>
                  <a:prstClr val="white"/>
                </a:solidFill>
              </a:endParaRPr>
            </a:p>
          </p:txBody>
        </p:sp>
      </p:grpSp>
      <p:sp>
        <p:nvSpPr>
          <p:cNvPr id="2" name="矩形 1"/>
          <p:cNvSpPr/>
          <p:nvPr/>
        </p:nvSpPr>
        <p:spPr>
          <a:xfrm>
            <a:off x="1988602" y="35482"/>
            <a:ext cx="5041668" cy="521970"/>
          </a:xfrm>
          <a:prstGeom prst="rect">
            <a:avLst/>
          </a:prstGeom>
        </p:spPr>
        <p:txBody>
          <a:bodyPr wrap="square">
            <a:spAutoFit/>
          </a:bodyPr>
          <a:lstStyle/>
          <a:p>
            <a:r>
              <a:rPr lang="zh-CN" sz="2800" b="1">
                <a:solidFill>
                  <a:srgbClr val="FFFF00"/>
                </a:solidFill>
                <a:latin typeface="黑体" panose="02010609060101010101" pitchFamily="49" charset="-122"/>
                <a:ea typeface="黑体" panose="02010609060101010101" pitchFamily="49" charset="-122"/>
                <a:cs typeface="宋体" panose="02010600030101010101" pitchFamily="2" charset="-122"/>
                <a:sym typeface="+mn-ea"/>
              </a:rPr>
              <a:t>二</a:t>
            </a:r>
            <a:r>
              <a:rPr lang="en-US" altLang="zh-CN" sz="2800" b="1">
                <a:solidFill>
                  <a:srgbClr val="FFFF00"/>
                </a:solidFill>
                <a:latin typeface="黑体" panose="02010609060101010101" pitchFamily="49" charset="-122"/>
                <a:ea typeface="黑体" panose="02010609060101010101" pitchFamily="49" charset="-122"/>
                <a:cs typeface="宋体" panose="02010600030101010101" pitchFamily="2" charset="-122"/>
                <a:sym typeface="+mn-ea"/>
              </a:rPr>
              <a:t>.</a:t>
            </a:r>
            <a:r>
              <a:rPr lang="zh-CN" sz="2800" b="1">
                <a:solidFill>
                  <a:srgbClr val="FFFF00"/>
                </a:solidFill>
                <a:latin typeface="黑体" panose="02010609060101010101" pitchFamily="49" charset="-122"/>
                <a:ea typeface="黑体" panose="02010609060101010101" pitchFamily="49" charset="-122"/>
                <a:cs typeface="宋体" panose="02010600030101010101" pitchFamily="2" charset="-122"/>
                <a:sym typeface="+mn-ea"/>
              </a:rPr>
              <a:t>用户管理与权限设置</a:t>
            </a:r>
            <a:endParaRPr lang="zh-CN" altLang="zh-CN" sz="2800" b="1" dirty="0">
              <a:solidFill>
                <a:srgbClr val="FFFF00"/>
              </a:solidFill>
              <a:latin typeface="黑体" panose="02010609060101010101" pitchFamily="49" charset="-122"/>
              <a:ea typeface="黑体" panose="02010609060101010101" pitchFamily="49" charset="-122"/>
              <a:cs typeface="宋体" panose="02010600030101010101" pitchFamily="2" charset="-122"/>
              <a:sym typeface="+mn-ea"/>
            </a:endParaRPr>
          </a:p>
        </p:txBody>
      </p:sp>
      <p:sp>
        <p:nvSpPr>
          <p:cNvPr id="104" name="文本框 103"/>
          <p:cNvSpPr txBox="1"/>
          <p:nvPr/>
        </p:nvSpPr>
        <p:spPr>
          <a:xfrm>
            <a:off x="158115" y="781050"/>
            <a:ext cx="8827770" cy="4892675"/>
          </a:xfrm>
          <a:prstGeom prst="rect">
            <a:avLst/>
          </a:prstGeom>
          <a:noFill/>
          <a:ln w="9525">
            <a:noFill/>
          </a:ln>
        </p:spPr>
        <p:txBody>
          <a:bodyPr wrap="square">
            <a:spAutoFit/>
          </a:bodyPr>
          <a:p>
            <a:pPr indent="0">
              <a:lnSpc>
                <a:spcPct val="120000"/>
              </a:lnSpc>
            </a:pP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    Windows 7中的账户依据权限的不同可分为三种类型：管理员账户、标准账户和来宾账户。其中管理员账户用户的权限最大，拥有对计算的完全访问权，可以对计算机做任何修改；标准账户用户可以使用大多数软件以及更改不影响其他用户或计算机安全的系统设置；来宾账户用户权限最小，很多操作受制约，不许添加或删除程序，不能对计算机系统做修改。用户在一台计算机上可以创建多个账户，也可以删除账户。   在Windows 7系统中添加一个用户名为“teacher”，密码为“abc123”的标准账户。其操作步骤如下：   打开 “控制面板”窗口，单击“用户账号和家庭安全”→“添加或删除用户账号，接下去的操作如图</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1-6-4 </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（a）与图</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1-6-4</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（b）所示。</a:t>
            </a:r>
            <a:endParaRPr lang="zh-CN"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nSpc>
                <a:spcPct val="120000"/>
              </a:lnSpc>
            </a:pPr>
            <a:r>
              <a:rPr lang="zh-CN" altLang="en-US" sz="2000">
                <a:latin typeface="宋体" panose="02010600030101010101" pitchFamily="2" charset="-122"/>
                <a:ea typeface="宋体" panose="02010600030101010101" pitchFamily="2" charset="-122"/>
                <a:cs typeface="宋体" panose="02010600030101010101" pitchFamily="2" charset="-122"/>
              </a:rPr>
              <a:t>   将teacher帐户权限更改为管理员帐户的操作方法是：在图1-6-4（b）所示窗口的左边选择“更改帐户类型”，在弹出的窗口中选择“管理员”并单击“更改帐户类型”即可。</a:t>
            </a:r>
            <a:endParaRPr lang="zh-CN" altLang="en-US" sz="20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00">
        <p:cover dir="r"/>
      </p:transition>
    </mc:Choice>
    <mc:Fallback>
      <p:transition spd="slow">
        <p:cover dir="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withEffect">
                                  <p:stCondLst>
                                    <p:cond delay="0"/>
                                  </p:stCondLst>
                                  <p:childTnLst>
                                    <p:animRot by="21600000">
                                      <p:cBhvr>
                                        <p:cTn id="6" dur="20000" fill="hold"/>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5" name="组合 18"/>
          <p:cNvGrpSpPr/>
          <p:nvPr/>
        </p:nvGrpSpPr>
        <p:grpSpPr>
          <a:xfrm rot="3917757">
            <a:off x="7020660" y="-289296"/>
            <a:ext cx="807007" cy="993481"/>
            <a:chOff x="8280400" y="1884352"/>
            <a:chExt cx="2214578" cy="2214578"/>
          </a:xfrm>
          <a:effectLst>
            <a:outerShdw blurRad="279400" algn="ctr" rotWithShape="0">
              <a:schemeClr val="bg1">
                <a:lumMod val="85000"/>
              </a:schemeClr>
            </a:outerShdw>
          </a:effectLst>
        </p:grpSpPr>
        <p:sp>
          <p:nvSpPr>
            <p:cNvPr id="6" name="十字星 5"/>
            <p:cNvSpPr/>
            <p:nvPr/>
          </p:nvSpPr>
          <p:spPr>
            <a:xfrm>
              <a:off x="8280400" y="1884352"/>
              <a:ext cx="2214578" cy="2214578"/>
            </a:xfrm>
            <a:prstGeom prst="star4">
              <a:avLst>
                <a:gd name="adj" fmla="val 1311"/>
              </a:avLst>
            </a:prstGeom>
            <a:gradFill flip="none" rotWithShape="1">
              <a:gsLst>
                <a:gs pos="0">
                  <a:schemeClr val="bg1"/>
                </a:gs>
                <a:gs pos="100000">
                  <a:schemeClr val="tx1">
                    <a:lumMod val="95000"/>
                    <a:lumOff val="5000"/>
                    <a:alpha val="0"/>
                  </a:schemeClr>
                </a:gs>
              </a:gsLst>
              <a:path path="circle">
                <a:fillToRect l="100000" b="100000"/>
              </a:path>
              <a:tileRect t="-100000" r="-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CN" altLang="en-US" sz="1800">
                <a:solidFill>
                  <a:prstClr val="white"/>
                </a:solidFill>
              </a:endParaRPr>
            </a:p>
          </p:txBody>
        </p:sp>
        <p:sp>
          <p:nvSpPr>
            <p:cNvPr id="7" name="椭圆 6"/>
            <p:cNvSpPr/>
            <p:nvPr/>
          </p:nvSpPr>
          <p:spPr>
            <a:xfrm>
              <a:off x="9098450" y="2698066"/>
              <a:ext cx="571504" cy="571504"/>
            </a:xfrm>
            <a:prstGeom prst="ellipse">
              <a:avLst/>
            </a:prstGeom>
            <a:gradFill>
              <a:gsLst>
                <a:gs pos="0">
                  <a:schemeClr val="bg1"/>
                </a:gs>
                <a:gs pos="100000">
                  <a:schemeClr val="tx1">
                    <a:lumMod val="95000"/>
                    <a:lumOff val="5000"/>
                    <a:alpha val="0"/>
                  </a:schemeClr>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CN" altLang="en-US" sz="1800">
                <a:solidFill>
                  <a:prstClr val="white"/>
                </a:solidFill>
              </a:endParaRPr>
            </a:p>
          </p:txBody>
        </p:sp>
      </p:grpSp>
      <p:sp>
        <p:nvSpPr>
          <p:cNvPr id="2" name="矩形 1"/>
          <p:cNvSpPr/>
          <p:nvPr/>
        </p:nvSpPr>
        <p:spPr>
          <a:xfrm>
            <a:off x="1979712" y="44372"/>
            <a:ext cx="5041668" cy="521970"/>
          </a:xfrm>
          <a:prstGeom prst="rect">
            <a:avLst/>
          </a:prstGeom>
        </p:spPr>
        <p:txBody>
          <a:bodyPr wrap="square">
            <a:spAutoFit/>
          </a:bodyPr>
          <a:lstStyle/>
          <a:p>
            <a:r>
              <a:rPr lang="zh-CN" sz="2800" b="1">
                <a:solidFill>
                  <a:srgbClr val="FFFF00"/>
                </a:solidFill>
                <a:latin typeface="黑体" panose="02010609060101010101" pitchFamily="49" charset="-122"/>
                <a:ea typeface="黑体" panose="02010609060101010101" pitchFamily="49" charset="-122"/>
                <a:cs typeface="宋体" panose="02010600030101010101" pitchFamily="2" charset="-122"/>
                <a:sym typeface="+mn-ea"/>
              </a:rPr>
              <a:t>二</a:t>
            </a:r>
            <a:r>
              <a:rPr lang="en-US" altLang="zh-CN" sz="2800" b="1">
                <a:solidFill>
                  <a:srgbClr val="FFFF00"/>
                </a:solidFill>
                <a:latin typeface="黑体" panose="02010609060101010101" pitchFamily="49" charset="-122"/>
                <a:ea typeface="黑体" panose="02010609060101010101" pitchFamily="49" charset="-122"/>
                <a:cs typeface="宋体" panose="02010600030101010101" pitchFamily="2" charset="-122"/>
                <a:sym typeface="+mn-ea"/>
              </a:rPr>
              <a:t>.</a:t>
            </a:r>
            <a:r>
              <a:rPr lang="zh-CN" sz="2800" b="1">
                <a:solidFill>
                  <a:srgbClr val="FFFF00"/>
                </a:solidFill>
                <a:latin typeface="黑体" panose="02010609060101010101" pitchFamily="49" charset="-122"/>
                <a:ea typeface="黑体" panose="02010609060101010101" pitchFamily="49" charset="-122"/>
                <a:cs typeface="宋体" panose="02010600030101010101" pitchFamily="2" charset="-122"/>
                <a:sym typeface="+mn-ea"/>
              </a:rPr>
              <a:t>用户管理与权限设置</a:t>
            </a:r>
            <a:endParaRPr lang="zh-CN" altLang="zh-CN" sz="2800" b="1" dirty="0">
              <a:solidFill>
                <a:srgbClr val="FFFF00"/>
              </a:solidFill>
              <a:latin typeface="黑体" panose="02010609060101010101" pitchFamily="49" charset="-122"/>
              <a:ea typeface="黑体" panose="02010609060101010101" pitchFamily="49" charset="-122"/>
            </a:endParaRPr>
          </a:p>
        </p:txBody>
      </p:sp>
      <p:pic>
        <p:nvPicPr>
          <p:cNvPr id="3" name="图片 2"/>
          <p:cNvPicPr>
            <a:picLocks noChangeAspect="1"/>
          </p:cNvPicPr>
          <p:nvPr/>
        </p:nvPicPr>
        <p:blipFill>
          <a:blip r:embed="rId2"/>
          <a:stretch>
            <a:fillRect/>
          </a:stretch>
        </p:blipFill>
        <p:spPr>
          <a:xfrm>
            <a:off x="429260" y="943610"/>
            <a:ext cx="8142605" cy="515810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00">
        <p:cover dir="r"/>
      </p:transition>
    </mc:Choice>
    <mc:Fallback>
      <p:transition spd="slow">
        <p:cover dir="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withEffect">
                                  <p:stCondLst>
                                    <p:cond delay="0"/>
                                  </p:stCondLst>
                                  <p:childTnLst>
                                    <p:animRot by="21600000">
                                      <p:cBhvr>
                                        <p:cTn id="6" dur="20000" fill="hold"/>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5" name="组合 18"/>
          <p:cNvGrpSpPr/>
          <p:nvPr/>
        </p:nvGrpSpPr>
        <p:grpSpPr>
          <a:xfrm rot="3917757">
            <a:off x="7020660" y="-289296"/>
            <a:ext cx="807007" cy="993481"/>
            <a:chOff x="8280400" y="1884352"/>
            <a:chExt cx="2214578" cy="2214578"/>
          </a:xfrm>
          <a:effectLst>
            <a:outerShdw blurRad="279400" algn="ctr" rotWithShape="0">
              <a:schemeClr val="bg1">
                <a:lumMod val="85000"/>
              </a:schemeClr>
            </a:outerShdw>
          </a:effectLst>
        </p:grpSpPr>
        <p:sp>
          <p:nvSpPr>
            <p:cNvPr id="6" name="十字星 5"/>
            <p:cNvSpPr/>
            <p:nvPr/>
          </p:nvSpPr>
          <p:spPr>
            <a:xfrm>
              <a:off x="8280400" y="1884352"/>
              <a:ext cx="2214578" cy="2214578"/>
            </a:xfrm>
            <a:prstGeom prst="star4">
              <a:avLst>
                <a:gd name="adj" fmla="val 1311"/>
              </a:avLst>
            </a:prstGeom>
            <a:gradFill flip="none" rotWithShape="1">
              <a:gsLst>
                <a:gs pos="0">
                  <a:schemeClr val="bg1"/>
                </a:gs>
                <a:gs pos="100000">
                  <a:schemeClr val="tx1">
                    <a:lumMod val="95000"/>
                    <a:lumOff val="5000"/>
                    <a:alpha val="0"/>
                  </a:schemeClr>
                </a:gs>
              </a:gsLst>
              <a:path path="circle">
                <a:fillToRect l="100000" b="100000"/>
              </a:path>
              <a:tileRect t="-100000" r="-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CN" altLang="en-US" sz="1800">
                <a:solidFill>
                  <a:prstClr val="white"/>
                </a:solidFill>
              </a:endParaRPr>
            </a:p>
          </p:txBody>
        </p:sp>
        <p:sp>
          <p:nvSpPr>
            <p:cNvPr id="7" name="椭圆 6"/>
            <p:cNvSpPr/>
            <p:nvPr/>
          </p:nvSpPr>
          <p:spPr>
            <a:xfrm>
              <a:off x="9098450" y="2698066"/>
              <a:ext cx="571504" cy="571504"/>
            </a:xfrm>
            <a:prstGeom prst="ellipse">
              <a:avLst/>
            </a:prstGeom>
            <a:gradFill>
              <a:gsLst>
                <a:gs pos="0">
                  <a:schemeClr val="bg1"/>
                </a:gs>
                <a:gs pos="100000">
                  <a:schemeClr val="tx1">
                    <a:lumMod val="95000"/>
                    <a:lumOff val="5000"/>
                    <a:alpha val="0"/>
                  </a:schemeClr>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CN" altLang="en-US" sz="1800">
                <a:solidFill>
                  <a:prstClr val="white"/>
                </a:solidFill>
              </a:endParaRPr>
            </a:p>
          </p:txBody>
        </p:sp>
      </p:grpSp>
      <p:sp>
        <p:nvSpPr>
          <p:cNvPr id="2" name="矩形 1"/>
          <p:cNvSpPr/>
          <p:nvPr/>
        </p:nvSpPr>
        <p:spPr>
          <a:xfrm>
            <a:off x="1979712" y="44372"/>
            <a:ext cx="5041668" cy="521970"/>
          </a:xfrm>
          <a:prstGeom prst="rect">
            <a:avLst/>
          </a:prstGeom>
        </p:spPr>
        <p:txBody>
          <a:bodyPr wrap="square">
            <a:spAutoFit/>
          </a:bodyPr>
          <a:lstStyle/>
          <a:p>
            <a:r>
              <a:rPr lang="zh-CN" sz="2800" b="1">
                <a:solidFill>
                  <a:srgbClr val="FFFF00"/>
                </a:solidFill>
                <a:latin typeface="黑体" panose="02010609060101010101" pitchFamily="49" charset="-122"/>
                <a:ea typeface="黑体" panose="02010609060101010101" pitchFamily="49" charset="-122"/>
                <a:cs typeface="宋体" panose="02010600030101010101" pitchFamily="2" charset="-122"/>
                <a:sym typeface="+mn-ea"/>
              </a:rPr>
              <a:t>二</a:t>
            </a:r>
            <a:r>
              <a:rPr lang="en-US" altLang="zh-CN" sz="2800" b="1">
                <a:solidFill>
                  <a:srgbClr val="FFFF00"/>
                </a:solidFill>
                <a:latin typeface="黑体" panose="02010609060101010101" pitchFamily="49" charset="-122"/>
                <a:ea typeface="黑体" panose="02010609060101010101" pitchFamily="49" charset="-122"/>
                <a:cs typeface="宋体" panose="02010600030101010101" pitchFamily="2" charset="-122"/>
                <a:sym typeface="+mn-ea"/>
              </a:rPr>
              <a:t>.</a:t>
            </a:r>
            <a:r>
              <a:rPr lang="zh-CN" sz="2800" b="1">
                <a:solidFill>
                  <a:srgbClr val="FFFF00"/>
                </a:solidFill>
                <a:latin typeface="黑体" panose="02010609060101010101" pitchFamily="49" charset="-122"/>
                <a:ea typeface="黑体" panose="02010609060101010101" pitchFamily="49" charset="-122"/>
                <a:cs typeface="宋体" panose="02010600030101010101" pitchFamily="2" charset="-122"/>
                <a:sym typeface="+mn-ea"/>
              </a:rPr>
              <a:t>用户管理与权限设置</a:t>
            </a:r>
            <a:endParaRPr lang="zh-CN" altLang="zh-CN" sz="2800" b="1" dirty="0">
              <a:solidFill>
                <a:srgbClr val="FFFF00"/>
              </a:solidFill>
              <a:latin typeface="黑体" panose="02010609060101010101" pitchFamily="49" charset="-122"/>
              <a:ea typeface="黑体" panose="02010609060101010101" pitchFamily="49" charset="-122"/>
            </a:endParaRPr>
          </a:p>
        </p:txBody>
      </p:sp>
      <p:grpSp>
        <p:nvGrpSpPr>
          <p:cNvPr id="1073743362" name="组合 1073743361"/>
          <p:cNvGrpSpPr/>
          <p:nvPr/>
        </p:nvGrpSpPr>
        <p:grpSpPr>
          <a:xfrm>
            <a:off x="1212850" y="1215390"/>
            <a:ext cx="6797799" cy="4669155"/>
            <a:chOff x="3348" y="694292"/>
            <a:chExt cx="10205" cy="7018"/>
          </a:xfrm>
        </p:grpSpPr>
        <p:pic>
          <p:nvPicPr>
            <p:cNvPr id="1073743148" name="Picture 358" descr="C:\Users\Administrator\AppData\Roaming\Tencent\Users\842221941\QQ\WinTemp\RichOle\OB`3~31P~PQ~_9%2IR)5(VA.png"/>
            <p:cNvPicPr>
              <a:picLocks noChangeAspect="1"/>
            </p:cNvPicPr>
            <p:nvPr/>
          </p:nvPicPr>
          <p:blipFill>
            <a:blip r:embed="rId2" r:link="rId3"/>
            <a:stretch>
              <a:fillRect/>
            </a:stretch>
          </p:blipFill>
          <p:spPr>
            <a:xfrm>
              <a:off x="3348" y="697217"/>
              <a:ext cx="5460" cy="3671"/>
            </a:xfrm>
            <a:prstGeom prst="rect">
              <a:avLst/>
            </a:prstGeom>
            <a:noFill/>
            <a:ln w="9525" cap="flat" cmpd="sng">
              <a:solidFill>
                <a:srgbClr val="808080"/>
              </a:solidFill>
              <a:prstDash val="solid"/>
              <a:miter/>
              <a:headEnd type="none" w="med" len="med"/>
              <a:tailEnd type="none" w="med" len="med"/>
            </a:ln>
          </p:spPr>
        </p:pic>
        <p:sp>
          <p:nvSpPr>
            <p:cNvPr id="1073743149" name="AutoShape 359"/>
            <p:cNvSpPr/>
            <p:nvPr/>
          </p:nvSpPr>
          <p:spPr>
            <a:xfrm>
              <a:off x="4832" y="697769"/>
              <a:ext cx="3076" cy="997"/>
            </a:xfrm>
            <a:prstGeom prst="wedgeRoundRectCallout">
              <a:avLst>
                <a:gd name="adj1" fmla="val -71667"/>
                <a:gd name="adj2" fmla="val 97435"/>
                <a:gd name="adj3" fmla="val 16667"/>
              </a:avLst>
            </a:prstGeom>
            <a:solidFill>
              <a:srgbClr val="FFFFFF"/>
            </a:solidFill>
            <a:ln w="9525" cap="flat" cmpd="sng">
              <a:solidFill>
                <a:srgbClr val="000000"/>
              </a:solidFill>
              <a:prstDash val="solid"/>
              <a:miter/>
              <a:headEnd type="none" w="med" len="med"/>
              <a:tailEnd type="none" w="med" len="med"/>
            </a:ln>
          </p:spPr>
          <p:txBody>
            <a:bodyPr vert="horz" wrap="square" lIns="0" tIns="0" rIns="0" bIns="0" anchor="t"/>
            <a:p>
              <a:r>
                <a:rPr lang="zh-CN" altLang="en-US" sz="1600">
                  <a:latin typeface="宋体" panose="02010600030101010101" pitchFamily="2" charset="-122"/>
                  <a:ea typeface="宋体" panose="02010600030101010101" pitchFamily="2" charset="-122"/>
                  <a:cs typeface="宋体" panose="02010600030101010101" pitchFamily="2" charset="-122"/>
                </a:rPr>
                <a:t>５</a:t>
              </a:r>
              <a:r>
                <a:rPr lang="en-US" altLang="zh-CN" sz="1600">
                  <a:latin typeface="宋体" panose="02010600030101010101" pitchFamily="2" charset="-122"/>
                  <a:ea typeface="宋体" panose="02010600030101010101" pitchFamily="2" charset="-122"/>
                  <a:cs typeface="宋体" panose="02010600030101010101" pitchFamily="2" charset="-122"/>
                </a:rPr>
                <a:t>.</a:t>
              </a:r>
              <a:r>
                <a:rPr lang="zh-CN" altLang="en-US" sz="1600">
                  <a:latin typeface="宋体" panose="02010600030101010101" pitchFamily="2" charset="-122"/>
                  <a:ea typeface="宋体" panose="02010600030101010101" pitchFamily="2" charset="-122"/>
                  <a:cs typeface="宋体" panose="02010600030101010101" pitchFamily="2" charset="-122"/>
                </a:rPr>
                <a:t>单击“创建密码”按钮</a:t>
              </a:r>
              <a:endParaRPr lang="zh-CN" altLang="en-US">
                <a:latin typeface="宋体" panose="02010600030101010101" pitchFamily="2" charset="-122"/>
                <a:ea typeface="宋体" panose="02010600030101010101" pitchFamily="2" charset="-122"/>
                <a:cs typeface="宋体" panose="02010600030101010101" pitchFamily="2" charset="-122"/>
              </a:endParaRPr>
            </a:p>
            <a:p>
              <a:endParaRPr lang="zh-CN" altLang="en-US">
                <a:latin typeface="宋体" panose="02010600030101010101" pitchFamily="2" charset="-122"/>
                <a:ea typeface="宋体" panose="02010600030101010101" pitchFamily="2" charset="-122"/>
                <a:cs typeface="宋体" panose="02010600030101010101" pitchFamily="2" charset="-122"/>
              </a:endParaRPr>
            </a:p>
          </p:txBody>
        </p:sp>
        <p:sp>
          <p:nvSpPr>
            <p:cNvPr id="1073743150" name="AutoShape 359"/>
            <p:cNvSpPr/>
            <p:nvPr/>
          </p:nvSpPr>
          <p:spPr>
            <a:xfrm>
              <a:off x="5429" y="700057"/>
              <a:ext cx="2319" cy="468"/>
            </a:xfrm>
            <a:prstGeom prst="wedgeRoundRectCallout">
              <a:avLst>
                <a:gd name="adj1" fmla="val -88000"/>
                <a:gd name="adj2" fmla="val -42093"/>
                <a:gd name="adj3" fmla="val 16667"/>
              </a:avLst>
            </a:prstGeom>
            <a:solidFill>
              <a:srgbClr val="FFFFFF"/>
            </a:solidFill>
            <a:ln w="9525" cap="flat" cmpd="sng">
              <a:solidFill>
                <a:srgbClr val="000000"/>
              </a:solidFill>
              <a:prstDash val="solid"/>
              <a:miter/>
              <a:headEnd type="none" w="med" len="med"/>
              <a:tailEnd type="none" w="med" len="med"/>
            </a:ln>
          </p:spPr>
          <p:txBody>
            <a:bodyPr vert="horz" wrap="square" lIns="0" tIns="0" rIns="0" bIns="0" anchor="t"/>
            <a:p>
              <a:r>
                <a:rPr lang="zh-CN" altLang="en-US" sz="1600">
                  <a:latin typeface="宋体" panose="02010600030101010101" pitchFamily="2" charset="-122"/>
                  <a:ea typeface="宋体" panose="02010600030101010101" pitchFamily="2" charset="-122"/>
                  <a:cs typeface="宋体" panose="02010600030101010101" pitchFamily="2" charset="-122"/>
                </a:rPr>
                <a:t>帐户管理命令</a:t>
              </a:r>
              <a:endParaRPr lang="zh-CN" altLang="en-US" sz="1600">
                <a:latin typeface="宋体" panose="02010600030101010101" pitchFamily="2" charset="-122"/>
                <a:ea typeface="宋体" panose="02010600030101010101" pitchFamily="2" charset="-122"/>
                <a:cs typeface="宋体" panose="02010600030101010101" pitchFamily="2" charset="-122"/>
              </a:endParaRPr>
            </a:p>
            <a:p>
              <a:endParaRPr lang="zh-CN" altLang="en-US"/>
            </a:p>
          </p:txBody>
        </p:sp>
        <p:grpSp>
          <p:nvGrpSpPr>
            <p:cNvPr id="1073743155" name="Group 360"/>
            <p:cNvGrpSpPr/>
            <p:nvPr/>
          </p:nvGrpSpPr>
          <p:grpSpPr>
            <a:xfrm>
              <a:off x="8088" y="694292"/>
              <a:ext cx="5465" cy="6653"/>
              <a:chOff x="5891" y="9594"/>
              <a:chExt cx="5465" cy="6653"/>
            </a:xfrm>
          </p:grpSpPr>
          <p:pic>
            <p:nvPicPr>
              <p:cNvPr id="1073743152" name="Picture 361"/>
              <p:cNvPicPr>
                <a:picLocks noChangeAspect="1"/>
              </p:cNvPicPr>
              <p:nvPr/>
            </p:nvPicPr>
            <p:blipFill>
              <a:blip r:embed="rId4"/>
              <a:stretch>
                <a:fillRect/>
              </a:stretch>
            </p:blipFill>
            <p:spPr>
              <a:xfrm>
                <a:off x="5891" y="9594"/>
                <a:ext cx="5359" cy="6653"/>
              </a:xfrm>
              <a:prstGeom prst="rect">
                <a:avLst/>
              </a:prstGeom>
              <a:noFill/>
              <a:ln w="9525">
                <a:noFill/>
              </a:ln>
            </p:spPr>
          </p:pic>
          <p:sp>
            <p:nvSpPr>
              <p:cNvPr id="1073743153" name="AutoShape 362"/>
              <p:cNvSpPr/>
              <p:nvPr/>
            </p:nvSpPr>
            <p:spPr>
              <a:xfrm>
                <a:off x="7912" y="13929"/>
                <a:ext cx="3444" cy="851"/>
              </a:xfrm>
              <a:prstGeom prst="wedgeRoundRectCallout">
                <a:avLst>
                  <a:gd name="adj1" fmla="val -58978"/>
                  <a:gd name="adj2" fmla="val -93620"/>
                  <a:gd name="adj3" fmla="val 16667"/>
                </a:avLst>
              </a:prstGeom>
              <a:solidFill>
                <a:srgbClr val="FFFFFF"/>
              </a:solidFill>
              <a:ln w="9525" cap="flat" cmpd="sng">
                <a:solidFill>
                  <a:srgbClr val="000000"/>
                </a:solidFill>
                <a:prstDash val="solid"/>
                <a:miter/>
                <a:headEnd type="none" w="med" len="med"/>
                <a:tailEnd type="none" w="med" len="med"/>
              </a:ln>
            </p:spPr>
            <p:txBody>
              <a:bodyPr vert="horz" wrap="square" lIns="0" tIns="0" rIns="0" bIns="0" anchor="t"/>
              <a:p>
                <a:r>
                  <a:rPr lang="zh-CN" altLang="en-US" sz="1600">
                    <a:latin typeface="宋体" panose="02010600030101010101" pitchFamily="2" charset="-122"/>
                    <a:ea typeface="宋体" panose="02010600030101010101" pitchFamily="2" charset="-122"/>
                    <a:cs typeface="宋体" panose="02010600030101010101" pitchFamily="2" charset="-122"/>
                  </a:rPr>
                  <a:t>6．输入密码“abc123”，</a:t>
                </a:r>
                <a:r>
                  <a:rPr lang="zh-CN" altLang="en-US" sz="1600">
                    <a:latin typeface="宋体" panose="02010600030101010101" pitchFamily="2" charset="-122"/>
                    <a:ea typeface="宋体" panose="02010600030101010101" pitchFamily="2" charset="-122"/>
                    <a:cs typeface="宋体" panose="02010600030101010101" pitchFamily="2" charset="-122"/>
                  </a:rPr>
                  <a:t>需要输入两次</a:t>
                </a:r>
                <a:endParaRPr lang="zh-CN" altLang="en-US"/>
              </a:p>
              <a:p>
                <a:endParaRPr lang="zh-CN" altLang="en-US"/>
              </a:p>
            </p:txBody>
          </p:sp>
          <p:sp>
            <p:nvSpPr>
              <p:cNvPr id="1073743154" name="AutoShape 363"/>
              <p:cNvSpPr/>
              <p:nvPr/>
            </p:nvSpPr>
            <p:spPr>
              <a:xfrm>
                <a:off x="7466" y="15203"/>
                <a:ext cx="3890" cy="350"/>
              </a:xfrm>
              <a:prstGeom prst="wedgeRoundRectCallout">
                <a:avLst>
                  <a:gd name="adj1" fmla="val -1001"/>
                  <a:gd name="adj2" fmla="val 136049"/>
                  <a:gd name="adj3" fmla="val 16667"/>
                </a:avLst>
              </a:prstGeom>
              <a:solidFill>
                <a:srgbClr val="FFFFFF"/>
              </a:solidFill>
              <a:ln w="9525" cap="flat" cmpd="sng">
                <a:solidFill>
                  <a:srgbClr val="000000"/>
                </a:solidFill>
                <a:prstDash val="solid"/>
                <a:miter/>
                <a:headEnd type="none" w="med" len="med"/>
                <a:tailEnd type="none" w="med" len="med"/>
              </a:ln>
            </p:spPr>
            <p:txBody>
              <a:bodyPr vert="horz" wrap="square" lIns="0" tIns="0" rIns="0" bIns="0" anchor="t"/>
              <a:p>
                <a:r>
                  <a:rPr lang="zh-CN" altLang="en-US" sz="1600">
                    <a:latin typeface="宋体" panose="02010600030101010101" pitchFamily="2" charset="-122"/>
                    <a:ea typeface="宋体" panose="02010600030101010101" pitchFamily="2" charset="-122"/>
                    <a:cs typeface="宋体" panose="02010600030101010101" pitchFamily="2" charset="-122"/>
                  </a:rPr>
                  <a:t>７．单击“创建密码”按钮</a:t>
                </a:r>
                <a:endParaRPr lang="zh-CN" altLang="en-US" sz="1600">
                  <a:latin typeface="宋体" panose="02010600030101010101" pitchFamily="2" charset="-122"/>
                  <a:ea typeface="宋体" panose="02010600030101010101" pitchFamily="2" charset="-122"/>
                  <a:cs typeface="宋体" panose="02010600030101010101" pitchFamily="2" charset="-122"/>
                </a:endParaRPr>
              </a:p>
              <a:p>
                <a:endParaRPr lang="zh-CN" altLang="en-US" sz="1600">
                  <a:latin typeface="宋体" panose="02010600030101010101" pitchFamily="2" charset="-122"/>
                  <a:ea typeface="宋体" panose="02010600030101010101" pitchFamily="2" charset="-122"/>
                  <a:cs typeface="宋体" panose="02010600030101010101" pitchFamily="2" charset="-122"/>
                </a:endParaRPr>
              </a:p>
            </p:txBody>
          </p:sp>
        </p:grpSp>
        <p:sp>
          <p:nvSpPr>
            <p:cNvPr id="1073743156" name="Text Box 364"/>
            <p:cNvSpPr txBox="1"/>
            <p:nvPr/>
          </p:nvSpPr>
          <p:spPr>
            <a:xfrm>
              <a:off x="6646" y="700998"/>
              <a:ext cx="3810" cy="312"/>
            </a:xfrm>
            <a:prstGeom prst="rect">
              <a:avLst/>
            </a:prstGeom>
            <a:solidFill>
              <a:srgbClr val="FFFFFF"/>
            </a:solidFill>
            <a:ln w="9525">
              <a:noFill/>
            </a:ln>
          </p:spPr>
          <p:txBody>
            <a:bodyPr vert="horz" wrap="square" lIns="0" tIns="0" rIns="0" bIns="0" anchor="t"/>
            <a:p>
              <a:r>
                <a:rPr lang="zh-CN" altLang="en-US" sz="1600">
                  <a:latin typeface="宋体" panose="02010600030101010101" pitchFamily="2" charset="-122"/>
                  <a:ea typeface="宋体" panose="02010600030101010101" pitchFamily="2" charset="-122"/>
                  <a:cs typeface="宋体" panose="02010600030101010101" pitchFamily="2" charset="-122"/>
                </a:rPr>
                <a:t>图1-6-4创建标准账户（b）</a:t>
              </a:r>
              <a:endParaRPr lang="zh-CN" altLang="en-US" sz="1600">
                <a:latin typeface="宋体" panose="02010600030101010101" pitchFamily="2" charset="-122"/>
                <a:ea typeface="宋体" panose="02010600030101010101" pitchFamily="2" charset="-122"/>
                <a:cs typeface="宋体" panose="02010600030101010101" pitchFamily="2" charset="-122"/>
              </a:endParaRPr>
            </a:p>
            <a:p>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slow" p14:dur="1200">
        <p:cover dir="r"/>
      </p:transition>
    </mc:Choice>
    <mc:Fallback>
      <p:transition spd="slow">
        <p:cover dir="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withEffect">
                                  <p:stCondLst>
                                    <p:cond delay="0"/>
                                  </p:stCondLst>
                                  <p:childTnLst>
                                    <p:animRot by="21600000">
                                      <p:cBhvr>
                                        <p:cTn id="6" dur="20000" fill="hold"/>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5" name="组合 18"/>
          <p:cNvGrpSpPr/>
          <p:nvPr/>
        </p:nvGrpSpPr>
        <p:grpSpPr>
          <a:xfrm rot="3917757">
            <a:off x="7020660" y="-289296"/>
            <a:ext cx="807007" cy="993481"/>
            <a:chOff x="8280400" y="1884352"/>
            <a:chExt cx="2214578" cy="2214578"/>
          </a:xfrm>
          <a:effectLst>
            <a:outerShdw blurRad="279400" algn="ctr" rotWithShape="0">
              <a:schemeClr val="bg1">
                <a:lumMod val="85000"/>
              </a:schemeClr>
            </a:outerShdw>
          </a:effectLst>
        </p:grpSpPr>
        <p:sp>
          <p:nvSpPr>
            <p:cNvPr id="6" name="十字星 5"/>
            <p:cNvSpPr/>
            <p:nvPr/>
          </p:nvSpPr>
          <p:spPr>
            <a:xfrm>
              <a:off x="8280400" y="1884352"/>
              <a:ext cx="2214578" cy="2214578"/>
            </a:xfrm>
            <a:prstGeom prst="star4">
              <a:avLst>
                <a:gd name="adj" fmla="val 1311"/>
              </a:avLst>
            </a:prstGeom>
            <a:gradFill flip="none" rotWithShape="1">
              <a:gsLst>
                <a:gs pos="0">
                  <a:schemeClr val="bg1"/>
                </a:gs>
                <a:gs pos="100000">
                  <a:schemeClr val="tx1">
                    <a:lumMod val="95000"/>
                    <a:lumOff val="5000"/>
                    <a:alpha val="0"/>
                  </a:schemeClr>
                </a:gs>
              </a:gsLst>
              <a:path path="circle">
                <a:fillToRect l="100000" b="100000"/>
              </a:path>
              <a:tileRect t="-100000" r="-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CN" altLang="en-US" sz="1800">
                <a:solidFill>
                  <a:prstClr val="white"/>
                </a:solidFill>
              </a:endParaRPr>
            </a:p>
          </p:txBody>
        </p:sp>
        <p:sp>
          <p:nvSpPr>
            <p:cNvPr id="7" name="椭圆 6"/>
            <p:cNvSpPr/>
            <p:nvPr/>
          </p:nvSpPr>
          <p:spPr>
            <a:xfrm>
              <a:off x="9098450" y="2698066"/>
              <a:ext cx="571504" cy="571504"/>
            </a:xfrm>
            <a:prstGeom prst="ellipse">
              <a:avLst/>
            </a:prstGeom>
            <a:gradFill>
              <a:gsLst>
                <a:gs pos="0">
                  <a:schemeClr val="bg1"/>
                </a:gs>
                <a:gs pos="100000">
                  <a:schemeClr val="tx1">
                    <a:lumMod val="95000"/>
                    <a:lumOff val="5000"/>
                    <a:alpha val="0"/>
                  </a:schemeClr>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CN" altLang="en-US" sz="1800">
                <a:solidFill>
                  <a:prstClr val="white"/>
                </a:solidFill>
              </a:endParaRPr>
            </a:p>
          </p:txBody>
        </p:sp>
      </p:grpSp>
      <p:sp>
        <p:nvSpPr>
          <p:cNvPr id="2" name="矩形 1"/>
          <p:cNvSpPr/>
          <p:nvPr/>
        </p:nvSpPr>
        <p:spPr>
          <a:xfrm>
            <a:off x="1979712" y="44372"/>
            <a:ext cx="5041668" cy="521970"/>
          </a:xfrm>
          <a:prstGeom prst="rect">
            <a:avLst/>
          </a:prstGeom>
        </p:spPr>
        <p:txBody>
          <a:bodyPr wrap="square">
            <a:spAutoFit/>
          </a:bodyPr>
          <a:lstStyle/>
          <a:p>
            <a:r>
              <a:rPr lang="zh-CN" sz="2800" b="1">
                <a:solidFill>
                  <a:srgbClr val="FFFF00"/>
                </a:solidFill>
                <a:latin typeface="黑体" panose="02010609060101010101" pitchFamily="49" charset="-122"/>
                <a:ea typeface="黑体" panose="02010609060101010101" pitchFamily="49" charset="-122"/>
                <a:cs typeface="黑体" panose="02010609060101010101" pitchFamily="49" charset="-122"/>
                <a:sym typeface="+mn-ea"/>
              </a:rPr>
              <a:t>三</a:t>
            </a:r>
            <a:r>
              <a:rPr lang="en-US" altLang="zh-CN" sz="2800" b="1">
                <a:solidFill>
                  <a:srgbClr val="FFFF00"/>
                </a:solidFill>
                <a:latin typeface="黑体" panose="02010609060101010101" pitchFamily="49" charset="-122"/>
                <a:ea typeface="黑体" panose="02010609060101010101" pitchFamily="49" charset="-122"/>
                <a:cs typeface="黑体" panose="02010609060101010101" pitchFamily="49" charset="-122"/>
                <a:sym typeface="+mn-ea"/>
              </a:rPr>
              <a:t>.</a:t>
            </a:r>
            <a:r>
              <a:rPr lang="zh-CN" altLang="en-US" sz="2800" b="1">
                <a:solidFill>
                  <a:srgbClr val="FFFF00"/>
                </a:solidFill>
                <a:latin typeface="黑体" panose="02010609060101010101" pitchFamily="49" charset="-122"/>
                <a:ea typeface="黑体" panose="02010609060101010101" pitchFamily="49" charset="-122"/>
                <a:cs typeface="黑体" panose="02010609060101010101" pitchFamily="49" charset="-122"/>
                <a:sym typeface="+mn-ea"/>
              </a:rPr>
              <a:t>应用</a:t>
            </a:r>
            <a:r>
              <a:rPr lang="zh-CN" sz="2800" b="1">
                <a:solidFill>
                  <a:srgbClr val="FFFF00"/>
                </a:solidFill>
                <a:latin typeface="黑体" panose="02010609060101010101" pitchFamily="49" charset="-122"/>
                <a:ea typeface="黑体" panose="02010609060101010101" pitchFamily="49" charset="-122"/>
                <a:cs typeface="黑体" panose="02010609060101010101" pitchFamily="49" charset="-122"/>
                <a:sym typeface="+mn-ea"/>
              </a:rPr>
              <a:t>“帮助”解决问题</a:t>
            </a:r>
            <a:endParaRPr lang="zh-CN" altLang="zh-CN" sz="2800" b="1" dirty="0">
              <a:solidFill>
                <a:srgbClr val="FFFF00"/>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104" name="文本框 103"/>
          <p:cNvSpPr txBox="1"/>
          <p:nvPr/>
        </p:nvSpPr>
        <p:spPr>
          <a:xfrm>
            <a:off x="174625" y="781050"/>
            <a:ext cx="8819515" cy="1322070"/>
          </a:xfrm>
          <a:prstGeom prst="rect">
            <a:avLst/>
          </a:prstGeom>
          <a:noFill/>
          <a:ln w="9525">
            <a:noFill/>
          </a:ln>
        </p:spPr>
        <p:txBody>
          <a:bodyPr wrap="square">
            <a:spAutoFit/>
          </a:bodyPr>
          <a:p>
            <a:pPr indent="0"/>
            <a:r>
              <a:rPr lang="en-US" sz="20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Windows</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系统及其各种应用软件都有帮助中心，可以为用户提供各种帮助，按F1键调出帮忙中心。例如，使用帮助来创建帐户的操作如下：（1）按F1键，弹出如图1</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-6-</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5的窗口，在搜索框中输入“创建帐户”并按回车键，选择“1.创建用户帐户”；</a:t>
            </a:r>
            <a:endParaRPr lang="zh-CN" altLang="en-US" sz="2000">
              <a:latin typeface="宋体" panose="02010600030101010101" pitchFamily="2" charset="-122"/>
              <a:ea typeface="宋体" panose="02010600030101010101" pitchFamily="2" charset="-122"/>
              <a:cs typeface="宋体" panose="02010600030101010101" pitchFamily="2" charset="-122"/>
            </a:endParaRPr>
          </a:p>
        </p:txBody>
      </p:sp>
      <p:pic>
        <p:nvPicPr>
          <p:cNvPr id="3" name="图片 -2147482594" descr="1614263491(1)"/>
          <p:cNvPicPr>
            <a:picLocks noChangeAspect="1"/>
          </p:cNvPicPr>
          <p:nvPr/>
        </p:nvPicPr>
        <p:blipFill>
          <a:blip r:embed="rId2"/>
          <a:stretch>
            <a:fillRect/>
          </a:stretch>
        </p:blipFill>
        <p:spPr>
          <a:xfrm>
            <a:off x="892810" y="2566035"/>
            <a:ext cx="3549650" cy="3025775"/>
          </a:xfrm>
          <a:prstGeom prst="rect">
            <a:avLst/>
          </a:prstGeom>
          <a:noFill/>
          <a:ln w="9525">
            <a:noFill/>
          </a:ln>
        </p:spPr>
      </p:pic>
      <p:sp>
        <p:nvSpPr>
          <p:cNvPr id="1073743159" name="文本框 42"/>
          <p:cNvSpPr txBox="1"/>
          <p:nvPr/>
        </p:nvSpPr>
        <p:spPr>
          <a:xfrm>
            <a:off x="2202180" y="5647055"/>
            <a:ext cx="993140" cy="311150"/>
          </a:xfrm>
          <a:prstGeom prst="rect">
            <a:avLst/>
          </a:prstGeom>
          <a:solidFill>
            <a:srgbClr val="FFFFFF"/>
          </a:solidFill>
          <a:ln w="6350">
            <a:noFill/>
          </a:ln>
        </p:spPr>
        <p:txBody>
          <a:bodyPr vert="horz" wrap="square" lIns="0" tIns="0" rIns="0" bIns="0" anchor="t"/>
          <a:p>
            <a:r>
              <a:rPr lang="zh-CN" altLang="en-US">
                <a:latin typeface="宋体" panose="02010600030101010101" pitchFamily="2" charset="-122"/>
                <a:ea typeface="宋体" panose="02010600030101010101" pitchFamily="2" charset="-122"/>
                <a:cs typeface="宋体" panose="02010600030101010101" pitchFamily="2" charset="-122"/>
              </a:rPr>
              <a:t>图1-6-5</a:t>
            </a:r>
            <a:endParaRPr lang="zh-CN" altLang="en-US">
              <a:latin typeface="宋体" panose="02010600030101010101" pitchFamily="2" charset="-122"/>
              <a:ea typeface="宋体" panose="02010600030101010101" pitchFamily="2" charset="-122"/>
              <a:cs typeface="宋体" panose="02010600030101010101" pitchFamily="2" charset="-122"/>
            </a:endParaRPr>
          </a:p>
          <a:p>
            <a:endParaRPr lang="zh-CN" altLang="en-US">
              <a:latin typeface="宋体" panose="02010600030101010101" pitchFamily="2" charset="-122"/>
              <a:ea typeface="宋体" panose="02010600030101010101" pitchFamily="2" charset="-122"/>
              <a:cs typeface="宋体" panose="02010600030101010101" pitchFamily="2" charset="-122"/>
            </a:endParaRPr>
          </a:p>
        </p:txBody>
      </p:sp>
      <p:pic>
        <p:nvPicPr>
          <p:cNvPr id="4" name="图片 45" descr="1614263737(1)"/>
          <p:cNvPicPr>
            <a:picLocks noChangeAspect="1"/>
          </p:cNvPicPr>
          <p:nvPr/>
        </p:nvPicPr>
        <p:blipFill>
          <a:blip r:embed="rId3"/>
          <a:stretch>
            <a:fillRect/>
          </a:stretch>
        </p:blipFill>
        <p:spPr>
          <a:xfrm>
            <a:off x="4803775" y="2616835"/>
            <a:ext cx="3754755" cy="2927985"/>
          </a:xfrm>
          <a:prstGeom prst="rect">
            <a:avLst/>
          </a:prstGeom>
          <a:noFill/>
          <a:ln w="9525">
            <a:noFill/>
          </a:ln>
        </p:spPr>
      </p:pic>
      <p:sp>
        <p:nvSpPr>
          <p:cNvPr id="8" name="文本框 42"/>
          <p:cNvSpPr txBox="1"/>
          <p:nvPr/>
        </p:nvSpPr>
        <p:spPr>
          <a:xfrm>
            <a:off x="6273800" y="5591810"/>
            <a:ext cx="993140" cy="311150"/>
          </a:xfrm>
          <a:prstGeom prst="rect">
            <a:avLst/>
          </a:prstGeom>
          <a:solidFill>
            <a:srgbClr val="FFFFFF"/>
          </a:solidFill>
          <a:ln w="6350">
            <a:noFill/>
          </a:ln>
        </p:spPr>
        <p:txBody>
          <a:bodyPr vert="horz" wrap="square" lIns="0" tIns="0" rIns="0" bIns="0" anchor="t"/>
          <a:p>
            <a:r>
              <a:rPr lang="zh-CN" altLang="en-US">
                <a:latin typeface="宋体" panose="02010600030101010101" pitchFamily="2" charset="-122"/>
                <a:ea typeface="宋体" panose="02010600030101010101" pitchFamily="2" charset="-122"/>
                <a:cs typeface="宋体" panose="02010600030101010101" pitchFamily="2" charset="-122"/>
              </a:rPr>
              <a:t>图1-6-</a:t>
            </a:r>
            <a:r>
              <a:rPr lang="en-US" altLang="zh-CN">
                <a:latin typeface="宋体" panose="02010600030101010101" pitchFamily="2" charset="-122"/>
                <a:ea typeface="宋体" panose="02010600030101010101" pitchFamily="2" charset="-122"/>
                <a:cs typeface="宋体" panose="02010600030101010101" pitchFamily="2" charset="-122"/>
              </a:rPr>
              <a:t>6</a:t>
            </a:r>
            <a:endParaRPr lang="zh-CN" altLang="en-US">
              <a:latin typeface="宋体" panose="02010600030101010101" pitchFamily="2" charset="-122"/>
              <a:ea typeface="宋体" panose="02010600030101010101" pitchFamily="2" charset="-122"/>
              <a:cs typeface="宋体" panose="02010600030101010101" pitchFamily="2" charset="-122"/>
            </a:endParaRPr>
          </a:p>
          <a:p>
            <a:endParaRPr lang="zh-CN" altLang="en-US">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00">
        <p:cover dir="r"/>
      </p:transition>
    </mc:Choice>
    <mc:Fallback>
      <p:transition spd="slow">
        <p:cover dir="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withEffect">
                                  <p:stCondLst>
                                    <p:cond delay="0"/>
                                  </p:stCondLst>
                                  <p:childTnLst>
                                    <p:animRot by="21600000">
                                      <p:cBhvr>
                                        <p:cTn id="6" dur="20000" fill="hold"/>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3647</Words>
  <Application>WPS 演示</Application>
  <PresentationFormat>全屏显示(4:3)</PresentationFormat>
  <Paragraphs>153</Paragraphs>
  <Slides>19</Slides>
  <Notes>2</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19</vt:i4>
      </vt:variant>
    </vt:vector>
  </HeadingPairs>
  <TitlesOfParts>
    <vt:vector size="28" baseType="lpstr">
      <vt:lpstr>Arial</vt:lpstr>
      <vt:lpstr>宋体</vt:lpstr>
      <vt:lpstr>Wingdings</vt:lpstr>
      <vt:lpstr>黑体</vt:lpstr>
      <vt:lpstr>Times New Roman</vt:lpstr>
      <vt:lpstr>Calibri</vt:lpstr>
      <vt:lpstr>微软雅黑</vt:lpstr>
      <vt:lpstr>Arial Unicode MS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微软用户</dc:creator>
  <cp:lastModifiedBy>黄老师</cp:lastModifiedBy>
  <cp:revision>74</cp:revision>
  <dcterms:created xsi:type="dcterms:W3CDTF">2017-08-01T01:32:00Z</dcterms:created>
  <dcterms:modified xsi:type="dcterms:W3CDTF">2021-08-20T08:42:51Z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2052-11.1.0.8415</vt:lpwstr>
  </property>
</Properties>
</file>