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256" r:id="rId3"/>
    <p:sldId id="274" r:id="rId4"/>
    <p:sldId id="277" r:id="rId5"/>
    <p:sldId id="276" r:id="rId6"/>
    <p:sldId id="275" r:id="rId7"/>
    <p:sldId id="281" r:id="rId8"/>
    <p:sldId id="280" r:id="rId9"/>
    <p:sldId id="283" r:id="rId10"/>
    <p:sldId id="282" r:id="rId11"/>
    <p:sldId id="285"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02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94660"/>
  </p:normalViewPr>
  <p:slideViewPr>
    <p:cSldViewPr>
      <p:cViewPr varScale="1">
        <p:scale>
          <a:sx n="108" d="100"/>
          <a:sy n="108" d="100"/>
        </p:scale>
        <p:origin x="-1704" y="-84"/>
      </p:cViewPr>
      <p:guideLst>
        <p:guide orient="horz" pos="2160"/>
        <p:guide pos="285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749E47-8D78-4E18-81BF-4082E66622E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A769F6-BFC6-49E4-8C56-A26D7EA912B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pull dir="ru"/>
      </p:transition>
    </mc:Choice>
    <mc:Fallback>
      <p:transition spd="slow">
        <p:pull dir="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pull dir="ru"/>
      </p:transition>
    </mc:Choice>
    <mc:Fallback>
      <p:transition spd="slow">
        <p:pull dir="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pull dir="ru"/>
      </p:transition>
    </mc:Choice>
    <mc:Fallback>
      <p:transition spd="slow">
        <p:pull dir="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pull dir="ru"/>
      </p:transition>
    </mc:Choice>
    <mc:Fallback>
      <p:transition spd="slow">
        <p:pull dir="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pull dir="ru"/>
      </p:transition>
    </mc:Choice>
    <mc:Fallback>
      <p:transition spd="slow">
        <p:pull dir="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pull dir="ru"/>
      </p:transition>
    </mc:Choice>
    <mc:Fallback>
      <p:transition spd="slow">
        <p:pull dir="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pull dir="ru"/>
      </p:transition>
    </mc:Choice>
    <mc:Fallback>
      <p:transition spd="slow">
        <p:pull dir="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pull dir="ru"/>
      </p:transition>
    </mc:Choice>
    <mc:Fallback>
      <p:transition spd="slow">
        <p:pull dir="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pull dir="ru"/>
      </p:transition>
    </mc:Choice>
    <mc:Fallback>
      <p:transition spd="slow">
        <p:pull dir="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pull dir="ru"/>
      </p:transition>
    </mc:Choice>
    <mc:Fallback>
      <p:transition spd="slow">
        <p:pull dir="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pull dir="ru"/>
      </p:transition>
    </mc:Choice>
    <mc:Fallback>
      <p:transition spd="slow">
        <p:pull dir="ru"/>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36D17E-45DF-4B48-97F8-9640C2F17B3C}"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0AB83E-F046-4297-A028-F84BC9A5273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00">
        <p:pull dir="ru"/>
      </p:transition>
    </mc:Choice>
    <mc:Fallback>
      <p:transition spd="slow">
        <p:pull dir="ru"/>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807085" y="11430"/>
            <a:ext cx="3558540" cy="583565"/>
          </a:xfrm>
          <a:prstGeom prst="rect">
            <a:avLst/>
          </a:prstGeom>
          <a:noFill/>
        </p:spPr>
        <p:txBody>
          <a:bodyPr wrap="square" rtlCol="0">
            <a:spAutoFit/>
          </a:bodyPr>
          <a:lstStyle/>
          <a:p>
            <a:r>
              <a:rPr lang="zh-CN" altLang="zh-CN" sz="3200" b="1" dirty="0">
                <a:solidFill>
                  <a:srgbClr val="2E02CE"/>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第四章</a:t>
            </a:r>
            <a:r>
              <a:rPr lang="en-US" altLang="zh-CN" sz="3200" b="1" dirty="0">
                <a:solidFill>
                  <a:srgbClr val="2E02CE"/>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  </a:t>
            </a:r>
            <a:r>
              <a:rPr lang="zh-CN" sz="3200" b="1" dirty="0">
                <a:solidFill>
                  <a:srgbClr val="2E02CE"/>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数据处理</a:t>
            </a:r>
            <a:endParaRPr lang="zh-CN" sz="3200" dirty="0">
              <a:solidFill>
                <a:srgbClr val="2E02CE"/>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endParaRPr>
          </a:p>
        </p:txBody>
      </p:sp>
      <p:sp>
        <p:nvSpPr>
          <p:cNvPr id="4" name="矩形 3"/>
          <p:cNvSpPr/>
          <p:nvPr/>
        </p:nvSpPr>
        <p:spPr>
          <a:xfrm>
            <a:off x="251460" y="2749550"/>
            <a:ext cx="8692515" cy="1568450"/>
          </a:xfrm>
          <a:prstGeom prst="rect">
            <a:avLst/>
          </a:prstGeom>
        </p:spPr>
        <p:txBody>
          <a:bodyPr wrap="square">
            <a:spAutoFit/>
          </a:bodyPr>
          <a:lstStyle/>
          <a:p>
            <a:r>
              <a:rPr altLang="zh-CN" sz="2400" dirty="0">
                <a:solidFill>
                  <a:schemeClr val="tx1">
                    <a:lumMod val="95000"/>
                    <a:lumOff val="5000"/>
                  </a:schemeClr>
                </a:solidFill>
                <a:latin typeface="+mn-ea"/>
              </a:rPr>
              <a:t>（1）理解数据处理软件（WPS Office 2019之表格）的功能和特点；</a:t>
            </a:r>
            <a:endParaRPr altLang="zh-CN" sz="2400" dirty="0">
              <a:solidFill>
                <a:schemeClr val="tx1">
                  <a:lumMod val="95000"/>
                  <a:lumOff val="5000"/>
                </a:schemeClr>
              </a:solidFill>
              <a:latin typeface="+mn-ea"/>
            </a:endParaRPr>
          </a:p>
          <a:p>
            <a:r>
              <a:rPr altLang="zh-CN" sz="2400" dirty="0">
                <a:solidFill>
                  <a:schemeClr val="tx1">
                    <a:lumMod val="95000"/>
                    <a:lumOff val="5000"/>
                  </a:schemeClr>
                </a:solidFill>
                <a:latin typeface="+mn-ea"/>
              </a:rPr>
              <a:t>（2）理解数据处理中工作簿、工作表、单元格等基本概念；</a:t>
            </a:r>
            <a:endParaRPr altLang="zh-CN" sz="2400" dirty="0">
              <a:solidFill>
                <a:schemeClr val="tx1">
                  <a:lumMod val="95000"/>
                  <a:lumOff val="5000"/>
                </a:schemeClr>
              </a:solidFill>
              <a:latin typeface="+mn-ea"/>
            </a:endParaRPr>
          </a:p>
          <a:p>
            <a:r>
              <a:rPr altLang="zh-CN" sz="2400" dirty="0">
                <a:solidFill>
                  <a:schemeClr val="tx1">
                    <a:lumMod val="95000"/>
                    <a:lumOff val="5000"/>
                  </a:schemeClr>
                </a:solidFill>
                <a:latin typeface="+mn-ea"/>
              </a:rPr>
              <a:t>（3）熟练掌握输入、编辑和修改工作表中的数据。</a:t>
            </a:r>
            <a:endParaRPr altLang="zh-CN" sz="2400" dirty="0">
              <a:solidFill>
                <a:schemeClr val="tx1">
                  <a:lumMod val="95000"/>
                  <a:lumOff val="5000"/>
                </a:schemeClr>
              </a:solidFill>
              <a:latin typeface="+mn-ea"/>
            </a:endParaRPr>
          </a:p>
        </p:txBody>
      </p:sp>
      <p:grpSp>
        <p:nvGrpSpPr>
          <p:cNvPr id="7" name="组合 6"/>
          <p:cNvGrpSpPr/>
          <p:nvPr/>
        </p:nvGrpSpPr>
        <p:grpSpPr>
          <a:xfrm>
            <a:off x="554367" y="2060575"/>
            <a:ext cx="1710690" cy="572770"/>
            <a:chOff x="539552" y="2060848"/>
            <a:chExt cx="1598732" cy="597833"/>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783" y="2060848"/>
              <a:ext cx="1584489" cy="547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39552" y="2113871"/>
              <a:ext cx="1598732" cy="544810"/>
            </a:xfrm>
            <a:prstGeom prst="rect">
              <a:avLst/>
            </a:prstGeom>
            <a:noFill/>
          </p:spPr>
          <p:txBody>
            <a:bodyPr wrap="square" rtlCol="0">
              <a:spAutoFit/>
            </a:bodyPr>
            <a:lstStyle/>
            <a:p>
              <a:r>
                <a:rPr lang="zh-CN" altLang="zh-C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ea"/>
                </a:rPr>
                <a:t>考纲要求</a:t>
              </a:r>
              <a:endParaRPr lang="zh-CN" alt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grpSp>
      <p:sp>
        <p:nvSpPr>
          <p:cNvPr id="8" name="矩形 7"/>
          <p:cNvSpPr/>
          <p:nvPr/>
        </p:nvSpPr>
        <p:spPr>
          <a:xfrm>
            <a:off x="323254" y="4827751"/>
            <a:ext cx="8496946" cy="810260"/>
          </a:xfrm>
          <a:prstGeom prst="rect">
            <a:avLst/>
          </a:prstGeom>
        </p:spPr>
        <p:txBody>
          <a:bodyPr wrap="square">
            <a:spAutoFit/>
          </a:bodyPr>
          <a:lstStyle/>
          <a:p>
            <a:pPr>
              <a:lnSpc>
                <a:spcPct val="130000"/>
              </a:lnSpc>
            </a:pPr>
            <a:r>
              <a:rPr lang="en-US" altLang="zh-CN" smtClean="0"/>
              <a:t> 【</a:t>
            </a:r>
            <a:r>
              <a:rPr lang="zh-CN" altLang="en-US" b="1" smtClean="0"/>
              <a:t>本章任务</a:t>
            </a:r>
            <a:r>
              <a:rPr lang="en-US" altLang="zh-CN" smtClean="0"/>
              <a:t>】</a:t>
            </a:r>
            <a:r>
              <a:rPr lang="zh-CN" altLang="zh-CN" smtClean="0"/>
              <a:t>本章</a:t>
            </a:r>
            <a:r>
              <a:rPr lang="zh-CN" altLang="zh-CN"/>
              <a:t>将以“日月书店图书销售管理”为例，借助对图书信息、图书销售管理、图书库存统计处理，</a:t>
            </a:r>
            <a:r>
              <a:rPr lang="zh-CN" altLang="zh-CN" smtClean="0"/>
              <a:t>实践</a:t>
            </a:r>
            <a:r>
              <a:rPr lang="zh-CN" altLang="en-US" smtClean="0"/>
              <a:t>并</a:t>
            </a:r>
            <a:r>
              <a:rPr lang="zh-CN" altLang="zh-CN" smtClean="0"/>
              <a:t>体验</a:t>
            </a:r>
            <a:r>
              <a:rPr lang="zh-CN" altLang="zh-CN"/>
              <a:t>表格数据处理的过程和实际应用。</a:t>
            </a:r>
            <a:endParaRPr lang="zh-CN" altLang="zh-CN"/>
          </a:p>
        </p:txBody>
      </p:sp>
      <p:sp>
        <p:nvSpPr>
          <p:cNvPr id="3" name="TextBox 2"/>
          <p:cNvSpPr txBox="1"/>
          <p:nvPr/>
        </p:nvSpPr>
        <p:spPr>
          <a:xfrm>
            <a:off x="1722755" y="909320"/>
            <a:ext cx="5749925" cy="52197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p>
            <a:r>
              <a:rPr lang="zh-CN"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专题</a:t>
            </a:r>
            <a:r>
              <a:rPr lang="zh-CN" altLang="zh-CN"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一</a:t>
            </a:r>
            <a:r>
              <a:rPr lang="en-US" altLang="zh-CN"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认识WPS Office 2019之表格</a:t>
            </a:r>
            <a:endParaRPr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1200">
        <p:pull dir="ru"/>
      </p:transition>
    </mc:Choice>
    <mc:Fallback>
      <p:transition spd="slow">
        <p:pull dir="ru"/>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896620" y="38735"/>
            <a:ext cx="5749925" cy="52197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专题</a:t>
            </a:r>
            <a:r>
              <a:rPr lang="zh-CN" altLang="zh-CN" sz="2800" b="1" dirty="0" smtClean="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一</a:t>
            </a:r>
            <a:r>
              <a:rPr lang="en-US" altLang="zh-CN" sz="2800" b="1" dirty="0" smtClean="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认识WPS Office 2019之表格</a:t>
            </a:r>
            <a:endParaRPr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10" name="文本框 109"/>
          <p:cNvSpPr txBox="1"/>
          <p:nvPr/>
        </p:nvSpPr>
        <p:spPr>
          <a:xfrm>
            <a:off x="429895" y="973455"/>
            <a:ext cx="8462010" cy="2553335"/>
          </a:xfrm>
          <a:prstGeom prst="rect">
            <a:avLst/>
          </a:prstGeom>
          <a:noFill/>
          <a:ln w="9525">
            <a:noFill/>
          </a:ln>
        </p:spPr>
        <p:txBody>
          <a:bodyPr wrap="square">
            <a:spAutoFit/>
          </a:bodyPr>
          <a:p>
            <a:pPr indent="0"/>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【上机训练】</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按下列操作步骤制作表格，生成如图</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-1-4所示效果的数据表。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）打开</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WPS Office 2019</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，新建一个空白工作簿。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）请在“Sheet1”工作表中输入如图</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-1-4所示的数据。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）请在A3:A7单元格中填充数据序列“1、2、3、4、5”。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）请将林锐的伙食费改为400。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）将工作簿以“学生生活费用一览表.</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et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”为文件名，保存在</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wps\数据处理”文件夹下。</a:t>
            </a:r>
            <a:endParaRPr lang="zh-CN" altLang="en-US" sz="2000">
              <a:latin typeface="宋体" panose="02010600030101010101" pitchFamily="2" charset="-122"/>
              <a:cs typeface="宋体" panose="02010600030101010101" pitchFamily="2" charset="-122"/>
            </a:endParaRPr>
          </a:p>
        </p:txBody>
      </p:sp>
      <p:grpSp>
        <p:nvGrpSpPr>
          <p:cNvPr id="1073743963" name="组合 967"/>
          <p:cNvGrpSpPr/>
          <p:nvPr/>
        </p:nvGrpSpPr>
        <p:grpSpPr>
          <a:xfrm>
            <a:off x="1504950" y="3526790"/>
            <a:ext cx="5142230" cy="2032635"/>
            <a:chOff x="5155" y="47981"/>
            <a:chExt cx="8238" cy="2621"/>
          </a:xfrm>
        </p:grpSpPr>
        <p:sp>
          <p:nvSpPr>
            <p:cNvPr id="1073743964" name="文本框 685401"/>
            <p:cNvSpPr txBox="1"/>
            <p:nvPr/>
          </p:nvSpPr>
          <p:spPr>
            <a:xfrm>
              <a:off x="8256" y="50286"/>
              <a:ext cx="2604" cy="316"/>
            </a:xfrm>
            <a:prstGeom prst="rect">
              <a:avLst/>
            </a:prstGeom>
            <a:noFill/>
            <a:ln w="6350">
              <a:noFill/>
            </a:ln>
          </p:spPr>
          <p:txBody>
            <a:bodyPr vert="horz" wrap="square" lIns="0" tIns="0" rIns="0" bIns="0" anchor="t"/>
            <a:p>
              <a:r>
                <a:rPr lang="zh-CN" altLang="en-US">
                  <a:latin typeface="宋体" panose="02010600030101010101" pitchFamily="2" charset="-122"/>
                  <a:ea typeface="宋体" panose="02010600030101010101" pitchFamily="2" charset="-122"/>
                  <a:cs typeface="宋体" panose="02010600030101010101" pitchFamily="2" charset="-122"/>
                </a:rPr>
                <a:t>图4-1-4 示例表</a:t>
              </a:r>
              <a:endParaRPr lang="zh-CN" altLang="en-US"/>
            </a:p>
            <a:p>
              <a:endParaRPr lang="zh-CN" altLang="en-US"/>
            </a:p>
            <a:p>
              <a:endParaRPr lang="zh-CN" altLang="en-US"/>
            </a:p>
          </p:txBody>
        </p:sp>
        <p:pic>
          <p:nvPicPr>
            <p:cNvPr id="1073743965" name="图片 202"/>
            <p:cNvPicPr>
              <a:picLocks noChangeAspect="1"/>
            </p:cNvPicPr>
            <p:nvPr/>
          </p:nvPicPr>
          <p:blipFill>
            <a:blip r:embed="rId2"/>
            <a:stretch>
              <a:fillRect/>
            </a:stretch>
          </p:blipFill>
          <p:spPr>
            <a:xfrm>
              <a:off x="5155" y="47981"/>
              <a:ext cx="8238" cy="2283"/>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200">
        <p:pull dir="ru"/>
      </p:transition>
    </mc:Choice>
    <mc:Fallback>
      <p:transition spd="slow">
        <p:pull dir="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768350" y="6350"/>
            <a:ext cx="5749925" cy="52197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p>
            <a:r>
              <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专题</a:t>
            </a:r>
            <a:r>
              <a:rPr lang="zh-CN" altLang="zh-CN" sz="2800" b="1" dirty="0" smtClean="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一</a:t>
            </a:r>
            <a:r>
              <a:rPr lang="en-US" altLang="zh-CN" sz="2800" b="1" dirty="0" smtClean="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认识WPS Office 2019之表格</a:t>
            </a:r>
            <a:endParaRPr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08" name="文本框 107"/>
          <p:cNvSpPr txBox="1"/>
          <p:nvPr/>
        </p:nvSpPr>
        <p:spPr>
          <a:xfrm>
            <a:off x="132715" y="791845"/>
            <a:ext cx="8692515" cy="5939155"/>
          </a:xfrm>
          <a:prstGeom prst="rect">
            <a:avLst/>
          </a:prstGeom>
          <a:noFill/>
          <a:ln w="9525">
            <a:noFill/>
          </a:ln>
        </p:spPr>
        <p:txBody>
          <a:bodyPr wrap="square">
            <a:spAutoFit/>
          </a:bodyPr>
          <a:p>
            <a:pPr indent="266700"/>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一、</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WPS Office 2019之表格的功能和特点</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1</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功能</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（1）制作表格：制作各种表格，并且可以对表格进行修饰美化；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）数据处理：包括数据筛选、排序、分类汇总等；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）数据统计：可以利用公式或软件自带的函数快速完成各种计算；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）图表数据分析：可以制作各种图表帮助分析数据，为决策提供准确的信息。</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2</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特点</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（1）兼容各种版本的Excel表格；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）大幅提升性能并降低资源占用；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）全新操作界面更加清爽简洁。</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二、启动与退出WPS Office 2019之表格</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1</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．启动</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启动的方法有以下三种：（1）单击“开始”按钮→“所有程序”→“WPS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Office”→“WPS  2019”→“</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首页</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新建</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表格</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（2）双击桌面上已创建的</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WPS  2019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的快捷方式图标</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首页</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新建</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表格</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ru"/>
      </p:transition>
    </mc:Choice>
    <mc:Fallback>
      <p:transition spd="slow">
        <p:pull dir="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896620" y="38735"/>
            <a:ext cx="5749925" cy="52197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专题</a:t>
            </a:r>
            <a:r>
              <a:rPr lang="zh-CN" altLang="zh-CN"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一</a:t>
            </a:r>
            <a:r>
              <a:rPr lang="en-US" altLang="zh-CN"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认识WPS Office 2019之表格</a:t>
            </a:r>
            <a:endParaRPr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文本框 3"/>
          <p:cNvSpPr txBox="1"/>
          <p:nvPr/>
        </p:nvSpPr>
        <p:spPr>
          <a:xfrm>
            <a:off x="73025" y="929640"/>
            <a:ext cx="8970010" cy="5169535"/>
          </a:xfrm>
          <a:prstGeom prst="rect">
            <a:avLst/>
          </a:prstGeom>
          <a:noFill/>
        </p:spPr>
        <p:txBody>
          <a:bodyPr wrap="square" rtlCol="0" anchor="t">
            <a:spAutoFit/>
          </a:bodyPr>
          <a:p>
            <a:pPr>
              <a:lnSpc>
                <a:spcPct val="110000"/>
              </a:lnSpc>
            </a:pPr>
            <a:r>
              <a:rPr lang="zh-CN" altLang="en-US" sz="2000">
                <a:latin typeface="宋体" panose="02010600030101010101" pitchFamily="2" charset="-122"/>
                <a:ea typeface="宋体" panose="02010600030101010101" pitchFamily="2" charset="-122"/>
                <a:cs typeface="宋体" panose="02010600030101010101" pitchFamily="2" charset="-122"/>
              </a:rPr>
              <a:t>（3）双击某一个已有WPS 表格文件，自动启动WPS Office 2019之表格，载入表格内容。</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lang="zh-CN" altLang="en-US" sz="2000" b="1">
                <a:latin typeface="宋体" panose="02010600030101010101" pitchFamily="2" charset="-122"/>
                <a:ea typeface="宋体" panose="02010600030101010101" pitchFamily="2" charset="-122"/>
                <a:cs typeface="宋体" panose="02010600030101010101" pitchFamily="2" charset="-122"/>
              </a:rPr>
              <a:t> 2．退出 </a:t>
            </a:r>
            <a:r>
              <a:rPr lang="zh-CN" altLang="en-US" sz="2000">
                <a:latin typeface="宋体" panose="02010600030101010101" pitchFamily="2" charset="-122"/>
                <a:ea typeface="宋体" panose="02010600030101010101" pitchFamily="2" charset="-122"/>
                <a:cs typeface="宋体" panose="02010600030101010101" pitchFamily="2" charset="-122"/>
              </a:rPr>
              <a:t>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lang="zh-CN" altLang="en-US" sz="2000">
                <a:latin typeface="宋体" panose="02010600030101010101" pitchFamily="2" charset="-122"/>
                <a:ea typeface="宋体" panose="02010600030101010101" pitchFamily="2" charset="-122"/>
                <a:cs typeface="宋体" panose="02010600030101010101" pitchFamily="2" charset="-122"/>
              </a:rPr>
              <a:t>   退出的方法有以下三种：</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lang="zh-CN" altLang="en-US" sz="2000">
                <a:latin typeface="宋体" panose="02010600030101010101" pitchFamily="2" charset="-122"/>
                <a:ea typeface="宋体" panose="02010600030101010101" pitchFamily="2" charset="-122"/>
                <a:cs typeface="宋体" panose="02010600030101010101" pitchFamily="2" charset="-122"/>
              </a:rPr>
              <a:t>（1）单击WPS 表格主窗口右上角的“关闭”按钮。</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lang="zh-CN" altLang="en-US" sz="2000">
                <a:latin typeface="宋体" panose="02010600030101010101" pitchFamily="2" charset="-122"/>
                <a:ea typeface="宋体" panose="02010600030101010101" pitchFamily="2" charset="-122"/>
                <a:cs typeface="宋体" panose="02010600030101010101" pitchFamily="2" charset="-122"/>
              </a:rPr>
              <a:t>（2）单击“文件”菜单→“退出”命令。</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lang="zh-CN" altLang="en-US" sz="2000">
                <a:latin typeface="宋体" panose="02010600030101010101" pitchFamily="2" charset="-122"/>
                <a:ea typeface="宋体" panose="02010600030101010101" pitchFamily="2" charset="-122"/>
                <a:cs typeface="宋体" panose="02010600030101010101" pitchFamily="2" charset="-122"/>
              </a:rPr>
              <a:t>（3）按键盘上快捷键Alt+F4。</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lang="zh-CN" altLang="en-US" sz="2000">
                <a:latin typeface="宋体" panose="02010600030101010101" pitchFamily="2" charset="-122"/>
                <a:ea typeface="宋体" panose="02010600030101010101" pitchFamily="2" charset="-122"/>
                <a:cs typeface="宋体" panose="02010600030101010101" pitchFamily="2" charset="-122"/>
              </a:rPr>
              <a:t>【注意】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lang="zh-CN" altLang="en-US" sz="2000">
                <a:latin typeface="宋体" panose="02010600030101010101" pitchFamily="2" charset="-122"/>
                <a:ea typeface="宋体" panose="02010600030101010101" pitchFamily="2" charset="-122"/>
                <a:cs typeface="宋体" panose="02010600030101010101" pitchFamily="2" charset="-122"/>
              </a:rPr>
              <a:t>    若同时打开了多个表格文件，使用以上方法退出WPS表格软件时，将关闭所有打开的表格并退出WPS；若只想关闭当前表格窗口，而其他表格窗口依然处于正常工作状态，只要单击该表格窗口右上角的关闭按钮。</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lang="zh-CN" altLang="en-US" sz="2000" b="1">
                <a:latin typeface="宋体" panose="02010600030101010101" pitchFamily="2" charset="-122"/>
                <a:ea typeface="宋体" panose="02010600030101010101" pitchFamily="2" charset="-122"/>
                <a:cs typeface="宋体" panose="02010600030101010101" pitchFamily="2" charset="-122"/>
              </a:rPr>
              <a:t>三、认识WPS Office 2019之表格 </a:t>
            </a:r>
            <a:r>
              <a:rPr lang="zh-CN" altLang="en-US" sz="2000">
                <a:latin typeface="宋体" panose="02010600030101010101" pitchFamily="2" charset="-122"/>
                <a:ea typeface="宋体" panose="02010600030101010101" pitchFamily="2" charset="-122"/>
                <a:cs typeface="宋体" panose="02010600030101010101" pitchFamily="2" charset="-122"/>
              </a:rPr>
              <a:t>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lang="zh-CN" altLang="en-US" sz="2000" b="1">
                <a:latin typeface="宋体" panose="02010600030101010101" pitchFamily="2" charset="-122"/>
                <a:ea typeface="宋体" panose="02010600030101010101" pitchFamily="2" charset="-122"/>
                <a:cs typeface="宋体" panose="02010600030101010101" pitchFamily="2" charset="-122"/>
              </a:rPr>
              <a:t>1．主窗口的组成</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lang="zh-CN" altLang="en-US" sz="2000">
                <a:latin typeface="宋体" panose="02010600030101010101" pitchFamily="2" charset="-122"/>
                <a:ea typeface="宋体" panose="02010600030101010101" pitchFamily="2" charset="-122"/>
                <a:cs typeface="宋体" panose="02010600030101010101" pitchFamily="2" charset="-122"/>
              </a:rPr>
              <a:t>   WPS Office 2019之表格的窗口由标题栏、菜单栏、选项卡、工具栏、编辑区、状态栏等组成，如图4-1-1所示。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ru"/>
      </p:transition>
    </mc:Choice>
    <mc:Fallback>
      <p:transition spd="slow">
        <p:pull dir="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896620" y="38735"/>
            <a:ext cx="5749925" cy="52197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专题</a:t>
            </a:r>
            <a:r>
              <a:rPr lang="zh-CN" altLang="zh-CN"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一</a:t>
            </a:r>
            <a:r>
              <a:rPr lang="en-US" altLang="zh-CN"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认识WPS Office 2019之表格</a:t>
            </a:r>
            <a:endParaRPr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2" name="图片 1"/>
          <p:cNvPicPr>
            <a:picLocks noChangeAspect="1"/>
          </p:cNvPicPr>
          <p:nvPr/>
        </p:nvPicPr>
        <p:blipFill>
          <a:blip r:embed="rId2"/>
          <a:stretch>
            <a:fillRect/>
          </a:stretch>
        </p:blipFill>
        <p:spPr>
          <a:xfrm>
            <a:off x="679450" y="956310"/>
            <a:ext cx="7900035" cy="5366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pull dir="ru"/>
      </p:transition>
    </mc:Choice>
    <mc:Fallback>
      <p:transition spd="slow">
        <p:pull dir="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896620" y="38735"/>
            <a:ext cx="5749925" cy="52197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专题</a:t>
            </a:r>
            <a:r>
              <a:rPr lang="zh-CN" altLang="zh-CN" sz="2800" b="1" dirty="0" smtClean="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一</a:t>
            </a:r>
            <a:r>
              <a:rPr lang="en-US" altLang="zh-CN" sz="2800" b="1" dirty="0" smtClean="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认识WPS Office 2019之表格</a:t>
            </a:r>
            <a:endParaRPr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08" name="文本框 107"/>
          <p:cNvSpPr txBox="1"/>
          <p:nvPr/>
        </p:nvSpPr>
        <p:spPr>
          <a:xfrm>
            <a:off x="89535" y="771525"/>
            <a:ext cx="8905240" cy="5631180"/>
          </a:xfrm>
          <a:prstGeom prst="rect">
            <a:avLst/>
          </a:prstGeom>
          <a:noFill/>
          <a:ln w="9525">
            <a:noFill/>
          </a:ln>
        </p:spPr>
        <p:txBody>
          <a:bodyPr wrap="square">
            <a:spAutoFit/>
          </a:bodyPr>
          <a:p>
            <a:pPr indent="-399415" fontAlgn="auto"/>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．基本概念（1）工作簿</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工作簿是处理和存储数据的文件。一个工作簿就是一个表格文件，其扩展名为</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“et”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，也可以保存为</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“xlsx</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”格式。启动WPS Office 2019之表格后，系统自动创建一个默认文件名为“工作簿1”的工作簿。一个工作簿由若干个工作表组成，一个工作簿最多可以包含255个工作表。</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（2）工作表</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工作表用于组织和管理数据。新建一个工作簿，默认包含</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个工作表Sheet1。工作表名称显示在工作表标签上，右击工作表标签，可以对工作表进行改名、删除、插入、移动与复制等操作。工作表由行和列构成，一个工作表最多可以包含1048576行、16384列。</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（3）单元格</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工作表中行列交叉位置的小方格就是一个单元格，工作表的数据就存储在这些单元格内。   活动单元格就是当前正在操作的单元格。单击某个单元格，这个单元格就成为活动单元格，它的地址会出现在数据编辑栏的“名称框”中，它的内容会显示在“编辑栏”中。</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ru"/>
      </p:transition>
    </mc:Choice>
    <mc:Fallback>
      <p:transition spd="slow">
        <p:pull dir="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896620" y="38735"/>
            <a:ext cx="5749925" cy="52197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专题</a:t>
            </a:r>
            <a:r>
              <a:rPr lang="zh-CN" altLang="zh-CN" sz="2800" b="1" dirty="0" smtClean="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一</a:t>
            </a:r>
            <a:r>
              <a:rPr lang="en-US" altLang="zh-CN" sz="2800" b="1" dirty="0" smtClean="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认识WPS Office 2019之表格</a:t>
            </a:r>
            <a:endParaRPr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文本框 3"/>
          <p:cNvSpPr txBox="1"/>
          <p:nvPr/>
        </p:nvSpPr>
        <p:spPr>
          <a:xfrm>
            <a:off x="116840" y="767715"/>
            <a:ext cx="8842375" cy="3169285"/>
          </a:xfrm>
          <a:prstGeom prst="rect">
            <a:avLst/>
          </a:prstGeom>
          <a:noFill/>
        </p:spPr>
        <p:txBody>
          <a:bodyPr wrap="square" rtlCol="0" anchor="t">
            <a:spAutoFit/>
          </a:bodyPr>
          <a:p>
            <a:r>
              <a:rPr lang="en-US" altLang="zh-CN" sz="2000">
                <a:latin typeface="宋体" panose="02010600030101010101" pitchFamily="2" charset="-122"/>
                <a:ea typeface="宋体" panose="02010600030101010101" pitchFamily="2" charset="-122"/>
                <a:cs typeface="宋体" panose="02010600030101010101" pitchFamily="2" charset="-122"/>
              </a:rPr>
              <a:t>    </a:t>
            </a:r>
            <a:r>
              <a:rPr lang="zh-CN" altLang="en-US" sz="2000">
                <a:latin typeface="宋体" panose="02010600030101010101" pitchFamily="2" charset="-122"/>
                <a:ea typeface="宋体" panose="02010600030101010101" pitchFamily="2" charset="-122"/>
                <a:cs typeface="宋体" panose="02010600030101010101" pitchFamily="2" charset="-122"/>
              </a:rPr>
              <a:t>每个单元格都有一个地址，单元格地址也就是单元格在工作表中的位置。单元格地址的组成格式是“列标+行号”（列标在前，行号在后），如第A列、第3行所在单元格的地址是A3。一个连续矩形区域的单元格地址的表示方法是“左上角单元格地址：右下角单元格地址”的形式，如从A1到C3，共9个单元格的地址表示为A1:C3。</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 （4）全选按钮  单击全选按钮可以选择整个工作表中所有单元格，相当于按键盘上的Ctrl+A快捷键。</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（5）名称框   当前单元格的地址会显示在名称框中。</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（6）编辑栏  编辑栏主要用于显示、编辑当前单元格的内容，编辑栏的主要组如图4-1-2所示。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2"/>
          <a:stretch>
            <a:fillRect/>
          </a:stretch>
        </p:blipFill>
        <p:spPr>
          <a:xfrm>
            <a:off x="1068705" y="4087495"/>
            <a:ext cx="6734175" cy="1476375"/>
          </a:xfrm>
          <a:prstGeom prst="rect">
            <a:avLst/>
          </a:prstGeom>
        </p:spPr>
      </p:pic>
      <p:sp>
        <p:nvSpPr>
          <p:cNvPr id="108" name="文本框 107"/>
          <p:cNvSpPr txBox="1"/>
          <p:nvPr/>
        </p:nvSpPr>
        <p:spPr>
          <a:xfrm>
            <a:off x="234950" y="5789930"/>
            <a:ext cx="8817610" cy="1014730"/>
          </a:xfrm>
          <a:prstGeom prst="rect">
            <a:avLst/>
          </a:prstGeom>
          <a:noFill/>
          <a:ln w="9525">
            <a:noFill/>
          </a:ln>
        </p:spPr>
        <p:txBody>
          <a:bodyPr wrap="square">
            <a:spAutoFit/>
          </a:bodyPr>
          <a:p>
            <a:pPr indent="-266700" fontAlgn="auto"/>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（7）填充柄</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即活动单元格右下角的小黑块，鼠标指针指向时指针变成</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十</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字形，按住鼠标拖动填充柄可以按某种规律填充数据或公式。填充柄有三种作用：填充数据、填充数据序列、填充公式。</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ru"/>
      </p:transition>
    </mc:Choice>
    <mc:Fallback>
      <p:transition spd="slow">
        <p:pull dir="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896620" y="38735"/>
            <a:ext cx="5749925" cy="52197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专题</a:t>
            </a:r>
            <a:r>
              <a:rPr lang="zh-CN" altLang="zh-CN" sz="2800" b="1" dirty="0" smtClean="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一</a:t>
            </a:r>
            <a:r>
              <a:rPr lang="en-US" altLang="zh-CN" sz="2800" b="1" dirty="0" smtClean="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认识WPS Office 2019之表格</a:t>
            </a:r>
            <a:endParaRPr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08" name="文本框 107"/>
          <p:cNvSpPr txBox="1"/>
          <p:nvPr/>
        </p:nvSpPr>
        <p:spPr>
          <a:xfrm>
            <a:off x="217805" y="921385"/>
            <a:ext cx="8707755" cy="5015865"/>
          </a:xfrm>
          <a:prstGeom prst="rect">
            <a:avLst/>
          </a:prstGeom>
          <a:noFill/>
          <a:ln w="9525">
            <a:noFill/>
          </a:ln>
        </p:spPr>
        <p:txBody>
          <a:bodyPr wrap="square">
            <a:spAutoFit/>
          </a:bodyPr>
          <a:p>
            <a:pPr indent="0"/>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四、工作簿的创建、保存、关闭与打开</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1</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．创建工作簿</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单击“文件”菜单→“文件”→“新建”；也可以直接按键盘上的快捷键Ctrl+N键。</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2</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．保存工作簿</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单击“文件”菜单→“文件”→“保存”命令，若是第一次保存，将会弹出“另存为”对话框，选择好保存位置、文件类型，输入文件名，再单击“保存”按钮，即可保存文档；也可以直接按键盘上的Ctrl+S键；还可以单击快速访问工具栏上的</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保存</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按钮   。</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．关闭工作簿</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单击“文件”菜单→“文件”→“关闭”命令；也可以单击文档窗口右上方的“关闭”按钮   。</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4</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．打开工作簿</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在计算机中找到欲打开的工作簿文件名或快捷方式图标双击即可打开。</a:t>
            </a:r>
            <a:endParaRPr lang="zh-CN" altLang="en-US" sz="2000">
              <a:latin typeface="宋体" panose="02010600030101010101" pitchFamily="2" charset="-122"/>
              <a:cs typeface="宋体" panose="02010600030101010101" pitchFamily="2" charset="-122"/>
            </a:endParaRPr>
          </a:p>
          <a:p>
            <a:pPr indent="0"/>
            <a:endParaRPr lang="zh-CN" altLang="en-US" sz="2000">
              <a:latin typeface="宋体" panose="02010600030101010101" pitchFamily="2" charset="-122"/>
              <a:cs typeface="宋体" panose="02010600030101010101" pitchFamily="2" charset="-122"/>
            </a:endParaRPr>
          </a:p>
          <a:p>
            <a:pPr indent="0"/>
            <a:endParaRPr lang="zh-CN" altLang="en-US" sz="2000">
              <a:latin typeface="宋体" panose="02010600030101010101" pitchFamily="2" charset="-122"/>
              <a:cs typeface="宋体" panose="02010600030101010101" pitchFamily="2" charset="-122"/>
            </a:endParaRPr>
          </a:p>
        </p:txBody>
      </p:sp>
      <p:pic>
        <p:nvPicPr>
          <p:cNvPr id="2" name="图片 1"/>
          <p:cNvPicPr/>
          <p:nvPr/>
        </p:nvPicPr>
        <p:blipFill>
          <a:blip r:embed="rId2"/>
          <a:stretch>
            <a:fillRect/>
          </a:stretch>
        </p:blipFill>
        <p:spPr>
          <a:xfrm>
            <a:off x="4424680" y="3389630"/>
            <a:ext cx="293370" cy="269875"/>
          </a:xfrm>
          <a:prstGeom prst="rect">
            <a:avLst/>
          </a:prstGeom>
          <a:noFill/>
          <a:ln w="9525">
            <a:noFill/>
          </a:ln>
        </p:spPr>
      </p:pic>
      <p:pic>
        <p:nvPicPr>
          <p:cNvPr id="4" name="图片 3"/>
          <p:cNvPicPr/>
          <p:nvPr/>
        </p:nvPicPr>
        <p:blipFill>
          <a:blip r:embed="rId3"/>
          <a:stretch>
            <a:fillRect/>
          </a:stretch>
        </p:blipFill>
        <p:spPr>
          <a:xfrm>
            <a:off x="2387600" y="4374515"/>
            <a:ext cx="277495" cy="2374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00">
        <p:pull dir="ru"/>
      </p:transition>
    </mc:Choice>
    <mc:Fallback>
      <p:transition spd="slow">
        <p:pull dir="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896620" y="38735"/>
            <a:ext cx="5749925" cy="52197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专题</a:t>
            </a:r>
            <a:r>
              <a:rPr lang="zh-CN" altLang="zh-CN" sz="2800" b="1" dirty="0" smtClean="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一</a:t>
            </a:r>
            <a:r>
              <a:rPr lang="en-US" altLang="zh-CN" sz="2800" b="1" dirty="0" smtClean="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认识WPS Office 2019之表格</a:t>
            </a:r>
            <a:endParaRPr altLang="zh-CN" sz="2800" b="1" dirty="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10" name="文本框 109"/>
          <p:cNvSpPr txBox="1"/>
          <p:nvPr/>
        </p:nvSpPr>
        <p:spPr>
          <a:xfrm>
            <a:off x="132715" y="740410"/>
            <a:ext cx="8878570" cy="5908040"/>
          </a:xfrm>
          <a:prstGeom prst="rect">
            <a:avLst/>
          </a:prstGeom>
          <a:noFill/>
          <a:ln w="9525">
            <a:noFill/>
          </a:ln>
        </p:spPr>
        <p:txBody>
          <a:bodyPr wrap="square">
            <a:spAutoFit/>
          </a:bodyPr>
          <a:p>
            <a:pPr indent="0"/>
            <a:r>
              <a:rPr lang="zh-CN" b="1">
                <a:solidFill>
                  <a:srgbClr val="000000"/>
                </a:solidFill>
                <a:latin typeface="宋体" panose="02010600030101010101" pitchFamily="2" charset="-122"/>
                <a:ea typeface="宋体" panose="02010600030101010101" pitchFamily="2" charset="-122"/>
                <a:cs typeface="宋体" panose="02010600030101010101" pitchFamily="2" charset="-122"/>
              </a:rPr>
              <a:t>五、输入与编辑数据1．单元格的选定</a:t>
            </a:r>
            <a:r>
              <a:rPr lang="zh-CN" b="0">
                <a:solidFill>
                  <a:srgbClr val="000000"/>
                </a:solidFill>
                <a:latin typeface="宋体" panose="02010600030101010101" pitchFamily="2" charset="-122"/>
                <a:ea typeface="宋体" panose="02010600030101010101" pitchFamily="2" charset="-122"/>
                <a:cs typeface="宋体" panose="02010600030101010101" pitchFamily="2" charset="-122"/>
              </a:rPr>
              <a:t>（1）选定单个单元格   单击某个单元格即可选定它，并且对应的单元格名称会出现在名称框中。（2）选定单元格区域   单元格区域是一组单元格，若想选定工作表中连续的单元格区域，用鼠标单击所选区域的左上角，然后按住鼠标左键拖曳鼠标到合适位置再松开。选定不连续的多个单元格区域的方法是：先选定一个区域后，按住Ctrl键，再拖动鼠标选取其它单元格或单元格区域。（3）选定整行或整列   单击行号可选定某行，单击列标可选定某列。可以配合使用Shift键选定连续的多行或多列,使用Ctrl键选定不连续的多行或多列。</a:t>
            </a:r>
            <a:r>
              <a:rPr lang="zh-CN" b="1">
                <a:solidFill>
                  <a:srgbClr val="000000"/>
                </a:solidFill>
                <a:latin typeface="宋体" panose="02010600030101010101" pitchFamily="2" charset="-122"/>
                <a:ea typeface="宋体" panose="02010600030101010101" pitchFamily="2" charset="-122"/>
                <a:cs typeface="宋体" panose="02010600030101010101" pitchFamily="2" charset="-122"/>
              </a:rPr>
              <a:t>2．输入数据</a:t>
            </a:r>
            <a:r>
              <a:rPr lang="zh-CN" b="0">
                <a:solidFill>
                  <a:srgbClr val="000000"/>
                </a:solidFill>
                <a:latin typeface="宋体" panose="02010600030101010101" pitchFamily="2" charset="-122"/>
                <a:ea typeface="宋体" panose="02010600030101010101" pitchFamily="2" charset="-122"/>
                <a:cs typeface="宋体" panose="02010600030101010101" pitchFamily="2" charset="-122"/>
              </a:rPr>
              <a:t>   单击单元格即可往单元格中输入、编辑、修改数据。一个单元格的数据输入完之后，按Tab键、方向键或单击下一个单元格都可以选取需要输入数据的下一个单元格。若发现某单元格内数据输入错误时，可以按Del键删除数据再输入，或直接在单元格内输入正确数据会覆盖原来的。</a:t>
            </a:r>
            <a:r>
              <a:rPr lang="en-US"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b="0">
                <a:solidFill>
                  <a:srgbClr val="000000"/>
                </a:solidFill>
                <a:latin typeface="宋体" panose="02010600030101010101" pitchFamily="2" charset="-122"/>
                <a:ea typeface="宋体" panose="02010600030101010101" pitchFamily="2" charset="-122"/>
                <a:cs typeface="宋体" panose="02010600030101010101" pitchFamily="2" charset="-122"/>
              </a:rPr>
              <a:t>当输入的数据具有一定规律，如日期、成等差或等比序列等，不必逐一输入，利用填充柄自动填充即可。</a:t>
            </a:r>
            <a:r>
              <a:rPr lang="en-US"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b="0">
                <a:solidFill>
                  <a:srgbClr val="000000"/>
                </a:solidFill>
                <a:latin typeface="宋体" panose="02010600030101010101" pitchFamily="2" charset="-122"/>
                <a:ea typeface="宋体" panose="02010600030101010101" pitchFamily="2" charset="-122"/>
                <a:cs typeface="宋体" panose="02010600030101010101" pitchFamily="2" charset="-122"/>
              </a:rPr>
              <a:t>例如：往 A1：A6及D1：D6单元格中填充序列“1、2、3、4、5、6”的操作方法有两种，如图</a:t>
            </a:r>
            <a:r>
              <a:rPr lang="en-US" b="0">
                <a:solidFill>
                  <a:srgbClr val="000000"/>
                </a:solidFill>
                <a:latin typeface="宋体" panose="02010600030101010101" pitchFamily="2" charset="-122"/>
                <a:ea typeface="宋体" panose="02010600030101010101" pitchFamily="2" charset="-122"/>
                <a:cs typeface="宋体" panose="02010600030101010101" pitchFamily="2" charset="-122"/>
              </a:rPr>
              <a:t>4-1-3</a:t>
            </a:r>
            <a:r>
              <a:rPr lang="zh-CN" b="0">
                <a:solidFill>
                  <a:srgbClr val="000000"/>
                </a:solidFill>
                <a:latin typeface="宋体" panose="02010600030101010101" pitchFamily="2" charset="-122"/>
                <a:ea typeface="宋体" panose="02010600030101010101" pitchFamily="2" charset="-122"/>
                <a:cs typeface="宋体" panose="02010600030101010101" pitchFamily="2" charset="-122"/>
              </a:rPr>
              <a:t>所示。</a:t>
            </a:r>
            <a:endParaRPr lang="zh-CN" altLang="en-US">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ru"/>
      </p:transition>
    </mc:Choice>
    <mc:Fallback>
      <p:transition spd="slow">
        <p:pull dir="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896620" y="38735"/>
            <a:ext cx="5749925" cy="52197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专题</a:t>
            </a:r>
            <a:r>
              <a:rPr lang="zh-CN" altLang="zh-CN"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一</a:t>
            </a:r>
            <a:r>
              <a:rPr lang="en-US" altLang="zh-CN"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认识WPS Office 2019之表格</a:t>
            </a:r>
            <a:endParaRPr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2" name="图片 1"/>
          <p:cNvPicPr>
            <a:picLocks noChangeAspect="1"/>
          </p:cNvPicPr>
          <p:nvPr/>
        </p:nvPicPr>
        <p:blipFill>
          <a:blip r:embed="rId2"/>
          <a:stretch>
            <a:fillRect/>
          </a:stretch>
        </p:blipFill>
        <p:spPr>
          <a:xfrm>
            <a:off x="445770" y="906780"/>
            <a:ext cx="8252460" cy="5229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pull dir="ru"/>
      </p:transition>
    </mc:Choice>
    <mc:Fallback>
      <p:transition spd="slow">
        <p:pull dir="ru"/>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2888</Words>
  <Application>WPS 演示</Application>
  <PresentationFormat>全屏显示(4:3)</PresentationFormat>
  <Paragraphs>114</Paragraphs>
  <Slides>10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vt:i4>
      </vt:variant>
    </vt:vector>
  </HeadingPairs>
  <TitlesOfParts>
    <vt:vector size="18" baseType="lpstr">
      <vt:lpstr>Arial</vt:lpstr>
      <vt:lpstr>宋体</vt:lpstr>
      <vt:lpstr>Wingdings</vt:lpstr>
      <vt:lpstr>隶书</vt:lpstr>
      <vt:lpstr>Calibri</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黄老师</cp:lastModifiedBy>
  <cp:revision>73</cp:revision>
  <dcterms:created xsi:type="dcterms:W3CDTF">2017-08-01T01:26:00Z</dcterms:created>
  <dcterms:modified xsi:type="dcterms:W3CDTF">2021-08-20T09:08:37Z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