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70" r:id="rId3"/>
    <p:sldId id="318" r:id="rId4"/>
    <p:sldId id="335" r:id="rId5"/>
    <p:sldId id="336" r:id="rId6"/>
    <p:sldId id="337" r:id="rId7"/>
    <p:sldId id="338" r:id="rId8"/>
    <p:sldId id="339" r:id="rId9"/>
    <p:sldId id="324" r:id="rId10"/>
    <p:sldId id="341" r:id="rId11"/>
    <p:sldId id="340" r:id="rId12"/>
    <p:sldId id="342" r:id="rId13"/>
    <p:sldId id="343" r:id="rId14"/>
    <p:sldId id="344" r:id="rId15"/>
    <p:sldId id="345" r:id="rId16"/>
    <p:sldId id="346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99"/>
    <a:srgbClr val="9CE53B"/>
    <a:srgbClr val="CC0000"/>
    <a:srgbClr val="0000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238"/>
        <p:guide pos="289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629FC3A-D3DE-4644-B511-147C2701C354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3 [转换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5" b="1736"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95288" y="548218"/>
            <a:ext cx="5688012" cy="1373716"/>
          </a:xfrm>
        </p:spPr>
        <p:txBody>
          <a:bodyPr/>
          <a:lstStyle>
            <a:lvl1pPr algn="l">
              <a:defRPr sz="36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95288" y="1989667"/>
            <a:ext cx="5689600" cy="768351"/>
          </a:xfrm>
        </p:spPr>
        <p:txBody>
          <a:bodyPr/>
          <a:lstStyle>
            <a:lvl1pPr marL="0" indent="0">
              <a:buFontTx/>
              <a:buNone/>
              <a:defRPr sz="24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8DA6F-10EA-4045-A48B-55491918963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5DC5D-BB0F-4398-836A-A23A4DF3C5F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339" y="275167"/>
            <a:ext cx="2058987" cy="585893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27738" cy="585893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084B5-CA27-4EAD-AC2E-470131A94EF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45761-7C55-4879-AD44-874A36128E1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185"/>
            <a:ext cx="7772400" cy="1500716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0A547-289E-428B-A3A7-B84F09AD642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604433"/>
            <a:ext cx="4037012" cy="45296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725" y="1604433"/>
            <a:ext cx="4038600" cy="45296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CB416-D90A-468E-8862-B255E1234AC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A7C87-2938-4207-AF46-64EEA9FDD88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88097-D3FF-4F1A-BAB6-6DC26DA69A0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05471-0258-4927-93C8-808AD61F74C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DFDBC-1779-4134-935D-DE56DC158E5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40761-77E9-44E7-B52A-943EE6EA56C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图片3副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04963"/>
            <a:ext cx="8228012" cy="452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668F815-9F89-4346-8511-7C63053B7B5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269875" y="1736725"/>
            <a:ext cx="8785225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endParaRPr lang="en-US" altLang="zh-CN" sz="2000" b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altLang="zh-CN" sz="2400" b="0">
                <a:latin typeface="宋体" panose="02010600030101010101" pitchFamily="2" charset="-122"/>
              </a:rPr>
              <a:t>（1）熟练掌握幻灯片之间切换方式的设置；</a:t>
            </a:r>
            <a:endParaRPr altLang="zh-CN" sz="2400" b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altLang="zh-CN" sz="2400" b="0">
                <a:latin typeface="宋体" panose="02010600030101010101" pitchFamily="2" charset="-122"/>
              </a:rPr>
              <a:t>（2）熟练掌握幻灯片对象动画方案的设置；</a:t>
            </a:r>
            <a:endParaRPr altLang="zh-CN" sz="2400" b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altLang="zh-CN" sz="2400" b="0">
                <a:latin typeface="宋体" panose="02010600030101010101" pitchFamily="2" charset="-122"/>
              </a:rPr>
              <a:t>（3）掌握设置演示文稿的放映方式；</a:t>
            </a:r>
            <a:endParaRPr altLang="zh-CN" sz="2400" b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altLang="zh-CN" sz="2400" b="0">
                <a:latin typeface="宋体" panose="02010600030101010101" pitchFamily="2" charset="-122"/>
              </a:rPr>
              <a:t>（4）掌握对演示文稿打包，生成可独立播放的演示文稿文件。</a:t>
            </a:r>
            <a:endParaRPr altLang="zh-CN" sz="2400" b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>
                <a:latin typeface="宋体" panose="02010600030101010101" pitchFamily="2" charset="-122"/>
              </a:rPr>
              <a:t>  </a:t>
            </a:r>
            <a:endParaRPr lang="en-US" altLang="zh-CN" sz="2000" b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>
                <a:latin typeface="宋体" panose="02010600030101010101" pitchFamily="2" charset="-122"/>
              </a:rPr>
              <a:t> </a:t>
            </a:r>
            <a:r>
              <a:rPr lang="en-US" altLang="zh-CN" sz="2000" b="0" smtClean="0">
                <a:latin typeface="宋体" panose="02010600030101010101" pitchFamily="2" charset="-122"/>
              </a:rPr>
              <a:t>  </a:t>
            </a:r>
            <a:r>
              <a:rPr lang="en-US" altLang="zh-CN" sz="2000" b="0" smtClean="0">
                <a:latin typeface="宋体" panose="02010600030101010101" pitchFamily="2" charset="-122"/>
              </a:rPr>
              <a:t>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3077" name="矩形 1"/>
          <p:cNvSpPr>
            <a:spLocks noChangeArrowheads="1"/>
          </p:cNvSpPr>
          <p:nvPr/>
        </p:nvSpPr>
        <p:spPr bwMode="auto">
          <a:xfrm>
            <a:off x="2411413" y="44450"/>
            <a:ext cx="5215255" cy="42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zh-CN" sz="2200" dirty="0">
                <a:solidFill>
                  <a:srgbClr val="FFFF00"/>
                </a:solidFill>
                <a:latin typeface="+mj-ea"/>
                <a:ea typeface="+mj-ea"/>
              </a:rPr>
              <a:t>第五章</a:t>
            </a:r>
            <a:r>
              <a:rPr lang="en-US" altLang="zh-CN" sz="2200" dirty="0">
                <a:solidFill>
                  <a:srgbClr val="FFFF00"/>
                </a:solidFill>
                <a:latin typeface="+mj-ea"/>
                <a:ea typeface="+mj-ea"/>
              </a:rPr>
              <a:t>  </a:t>
            </a:r>
            <a:r>
              <a:rPr altLang="zh-CN" sz="2200" dirty="0">
                <a:solidFill>
                  <a:srgbClr val="FFFF00"/>
                </a:solidFill>
                <a:latin typeface="+mj-ea"/>
                <a:ea typeface="+mj-ea"/>
              </a:rPr>
              <a:t>WPS Office 2019之演示</a:t>
            </a:r>
            <a:r>
              <a:rPr lang="zh-CN" sz="2200" dirty="0">
                <a:solidFill>
                  <a:srgbClr val="FFFF00"/>
                </a:solidFill>
                <a:latin typeface="+mj-ea"/>
                <a:ea typeface="+mj-ea"/>
              </a:rPr>
              <a:t>的应用</a:t>
            </a:r>
            <a:endParaRPr lang="zh-CN" sz="22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13222" y="1052513"/>
            <a:ext cx="319849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专题五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 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播放</a:t>
            </a:r>
            <a:r>
              <a:rPr lang="zh-CN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演示文稿</a:t>
            </a:r>
            <a:endParaRPr lang="zh-CN" altLang="zh-CN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" y="1628775"/>
            <a:ext cx="1416050" cy="461963"/>
          </a:xfrm>
          <a:prstGeom prst="rect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16200000" scaled="0"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0" dirty="0">
                <a:latin typeface="宋体" panose="02010600030101010101" pitchFamily="2" charset="-122"/>
              </a:rPr>
              <a:t>考纲要求</a:t>
            </a:r>
            <a:endParaRPr lang="zh-CN" altLang="zh-CN" sz="2400" b="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51218" y="61595"/>
            <a:ext cx="2214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四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演示文稿打包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43205" y="692150"/>
            <a:ext cx="8691880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>
              <a:lnSpc>
                <a:spcPct val="150000"/>
              </a:lnSpc>
            </a:pP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．放映控制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（1）鼠标控制放映：单击鼠标表示放映下一张；右击屏幕，会弹出“幻灯片放映”控制菜单，从中选择相应命令来控制放映。（2）键盘控制放映：按Enter、PageDown、↓、→等键可以放映下一张；按PageUP、↑、←等键可以放映上一张；按ESC键结束放映。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四、演示文稿打包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   WPS演示文稿可以打包成文件夹或打包成压缩文件，打包成文件夹可以将演示文档和其他相关的资料放入一个文件夹，非常方便管理；打包成压缩文件减少了文件体积，方便网络传输。例如，将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福建旅游计划”演示文稿文件进行打包，使其既打包成文件夹，又将演示文档打包成压缩文件，操作方法如图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5-4-8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335" y="692150"/>
            <a:ext cx="7448550" cy="4829175"/>
          </a:xfrm>
          <a:prstGeom prst="rect">
            <a:avLst/>
          </a:prstGeom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51218" y="61595"/>
            <a:ext cx="2214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四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演示文稿打包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813493" y="61595"/>
            <a:ext cx="119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上机训练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34315" y="692150"/>
            <a:ext cx="881951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/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打开“pp\世中运\世中运相册2.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dps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”演示文稿，完成以下操作并保存。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）设置第一张幻灯片的切换方式为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中央向上下展开”，单击鼠标时换片；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）设置第二张幻灯片的切换方式为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向左推出”，设置换片方式为每隔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秒；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）第四张幻灯片题标的进入动画效果设置为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缓慢进入”，方向为“自右侧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，速度为“中速”；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）第四张幻灯片图片的进入动画效果设置为“辟裂”，方向为“中央向左右展开”，开始为“之后”；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）第五张幻灯片图片的退出动画效果设置为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阶梯状”，方向为“右下”，开始为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之前”；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）第五张幻灯片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左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侧文本的动画效果设置为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强调/陀螺旋”，数量为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逆时针旋转2周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，速度为“快速”；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）调整第五张幻灯片中动画的顺序，先文本后图片；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）设置所有幻灯片的放映方式为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在展台浏览（全屏幕）”，换片方式为“手动”；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）将“世中运相册2.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dps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”演示文稿打包生成压缩文件，文件名为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世中运相册”，保存位置为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“ppt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\世中运”文件夹。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）将演示文稿文件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pp\世中运\世中运相册2.dps”，另存为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pp\世中运\世中运相册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dps”。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835718" y="70485"/>
            <a:ext cx="119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综合实践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179705" y="632460"/>
            <a:ext cx="88188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/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打开“ppt\综合实践”下的演示文稿文件“新一代信息技术.dps”，按如下要求操作，完善演示文稿，生成如图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5-4-9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所示的效果。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5090" y="1339215"/>
            <a:ext cx="6160770" cy="52685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00488" y="61595"/>
            <a:ext cx="119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综合实践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64770" y="593725"/>
            <a:ext cx="8981440" cy="5939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）在第一张幻灯片的标题处插入“飞速发展的信息技术”的艺术字，艺术字样式采用预设样式列表中第4行第1列，艺术字的字体为隶书、54磅，颜色为红色；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）艺术字的文本效果设为“转换-弯曲-朝鲜鼓”；艺术字的位置为：相对于左上角，水平位置3.68厘米，垂直位置为1.96厘米；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）在第一张幻灯片内容区各行文本的前面加项目符号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”；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）在第一张幻灯片中插入背景声音“ppt\综合实践\bg.mid”，并设置为“放映时隐藏”，“循环播放，直到停止”；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）第二张幻灯片中黑色边框的矩形，设置为无线条，纯色填充的透明度设为50%；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）在第二张幻灯片的右下角插入一个“下一项”动作按钮，并链接到“下一张幻灯片”；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7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）在第二张幻灯片的下面插入一张新幻灯片，版式采用“本机版式”下“母版版式”列表中第1行第2列；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8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）第二张幻灯片中图片的进入动画效果设为“轮子”，辐射状为“4轮辐图案”，开始为“之后”；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9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）第二张幻灯片的背景设置为纯色填充，颜色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亮天蓝色，着色1，浅色80%”；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6686550" y="2148840"/>
            <a:ext cx="184785" cy="1962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725228" y="79375"/>
            <a:ext cx="119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综合实践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460" y="592455"/>
            <a:ext cx="8852535" cy="5126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28600">
              <a:lnSpc>
                <a:spcPct val="130000"/>
              </a:lnSpc>
            </a:pP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）在第三张幻灯片的标题处输入“无人餐厅”，字体设为华文新魏、40磅、加粗，颜色为红色；</a:t>
            </a:r>
            <a:endParaRPr lang="zh-CN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228600">
              <a:lnSpc>
                <a:spcPct val="130000"/>
              </a:lnSpc>
            </a:pP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（11）在第三张幻灯片的内容区插入图片“ppt\综合实践\jqr.jpg”；图片大小设置为：“锁定纵横比”，高度为8.0厘米；</a:t>
            </a:r>
            <a:endParaRPr lang="zh-CN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>
              <a:lnSpc>
                <a:spcPct val="130000"/>
              </a:lnSpc>
            </a:pP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（12）第三张幻灯片的图片效果设为“阴影-外部-向左偏移”；</a:t>
            </a:r>
            <a:endParaRPr lang="zh-CN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>
              <a:lnSpc>
                <a:spcPct val="130000"/>
              </a:lnSpc>
            </a:pP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（13）给第三张幻灯片的背景填充“金山”纹理；</a:t>
            </a:r>
            <a:endParaRPr lang="zh-CN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>
              <a:lnSpc>
                <a:spcPct val="130000"/>
              </a:lnSpc>
            </a:pP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（14）在第三张幻灯片的右下角插入一个圆角矩形，输入文字“首页”，并创建超链接到“第一张幻灯片”；</a:t>
            </a:r>
            <a:endParaRPr lang="zh-CN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>
              <a:lnSpc>
                <a:spcPct val="130000"/>
              </a:lnSpc>
            </a:pP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（15）第四张幻灯片内容区中图片的大小设置为：“锁定纵横比”，宽度缩小为原图的70%，并旋转70度；</a:t>
            </a:r>
            <a:endParaRPr lang="zh-CN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>
              <a:lnSpc>
                <a:spcPct val="130000"/>
              </a:lnSpc>
            </a:pP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（16）第四张图片的背景设置为图案填充10%；</a:t>
            </a:r>
            <a:endParaRPr lang="zh-CN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>
              <a:lnSpc>
                <a:spcPct val="130000"/>
              </a:lnSpc>
            </a:pP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（17）第四张幻灯片的切换方式设为“左右向中央收缩”，换片方式为每隔2秒，应用于所有的幻灯片；</a:t>
            </a:r>
            <a:endParaRPr lang="zh-CN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>
              <a:lnSpc>
                <a:spcPct val="130000"/>
              </a:lnSpc>
            </a:pP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（18）操作完成后保存演示文稿。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51218" y="61595"/>
            <a:ext cx="3230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一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．幻灯片切换效果的设置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49225" y="554990"/>
            <a:ext cx="88449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/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例如，给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福建旅游计划”演示文稿中第一张幻灯片设置切换效果为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盒状展开”，换片方式为:每隔2秒。操作方法如图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5-4-1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100" y="1356360"/>
            <a:ext cx="7860665" cy="507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51218" y="61595"/>
            <a:ext cx="3230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一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．幻灯片切换效果的设置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83515" y="670560"/>
            <a:ext cx="881062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>
              <a:lnSpc>
                <a:spcPct val="150000"/>
              </a:lnSpc>
            </a:pP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【补充说明】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 设置幻灯片切换效果的其它选项说明：（1）在“幻灯片切换”对话框中，可设置切换时的声音效果、速度、换片方式。换片方式有“单击鼠标时”和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每隔*秒”自动换片，如设每隔10秒，那么每隔10秒自动切换到下一张。（2）默认情况下，所设置的切换效果只适用于所选幻灯片。若想让全部幻灯片都采用该效果，可以单击“应用于所有幻灯片”。（3）取消切换效果，选择幻灯片，在“幻灯片切换”列表框中选择“无切换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51218" y="61595"/>
            <a:ext cx="373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二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．设置幻灯片对象的动画效果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85725" y="530860"/>
            <a:ext cx="897318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/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添加动画效果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   例如，给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福建旅游计划”演示文稿中第一张幻灯片的图片添加进入动画效果为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劈裂”，方向为“左右向中央收缩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，速度为“中速”，开始为“之后”，操作方法如图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5-4-2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852930"/>
            <a:ext cx="7531735" cy="4680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51218" y="61595"/>
            <a:ext cx="373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二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．设置幻灯片对象的动画效果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23825" y="610235"/>
            <a:ext cx="891476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>
              <a:lnSpc>
                <a:spcPct val="120000"/>
              </a:lnSpc>
            </a:pP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设置动画播放方式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    WPS 2019演示中的动画播放方式设置包括：开始、速度、延迟。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①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设置动画效果的开始时间，如图5-4-3所示。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>
              <a:lnSpc>
                <a:spcPct val="120000"/>
              </a:lnSpc>
            </a:pPr>
            <a:endParaRPr lang="en-US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>
              <a:lnSpc>
                <a:spcPct val="120000"/>
              </a:lnSpc>
            </a:pPr>
            <a:endParaRPr lang="en-US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>
              <a:lnSpc>
                <a:spcPct val="120000"/>
              </a:lnSpc>
            </a:pPr>
            <a:endParaRPr lang="en-US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>
              <a:lnSpc>
                <a:spcPct val="120000"/>
              </a:lnSpc>
            </a:pPr>
            <a:endParaRPr lang="en-US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>
              <a:lnSpc>
                <a:spcPct val="120000"/>
              </a:lnSpc>
            </a:pPr>
            <a:endParaRPr lang="en-US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-230505" eaLnBrk="1" latinLnBrk="0" hangingPunct="1">
              <a:lnSpc>
                <a:spcPct val="120000"/>
              </a:lnSpc>
            </a:pPr>
            <a:r>
              <a:rPr lang="zh-CN" altLang="en-US" sz="2000" b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“单击时”表示单击幻灯片时开始播放动画。</a:t>
            </a:r>
            <a:endParaRPr lang="en-US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-230505" eaLnBrk="1" latinLnBrk="0" hangingPunct="1">
              <a:lnSpc>
                <a:spcPct val="120000"/>
              </a:lnSpc>
            </a:pPr>
            <a:r>
              <a:rPr lang="zh-CN" altLang="en-US" sz="2000" b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之前”表示在动画列表中所有动画效果播放前自动开始本动画效果。</a:t>
            </a:r>
            <a:endParaRPr lang="en-US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-230505" eaLnBrk="1" latinLnBrk="0" hangingPunct="1">
              <a:lnSpc>
                <a:spcPct val="120000"/>
              </a:lnSpc>
            </a:pPr>
            <a:r>
              <a:rPr lang="zh-CN" altLang="en-US" sz="2000" b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之后”表示在动画列表中上一个动画效果播放完成后自动开始本动画效果。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>
              <a:lnSpc>
                <a:spcPct val="12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②设置延迟时间。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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延迟时间”表示在一个动画效果结束和新动画效果开始之间的时间间隔。要设置延迟时间必须打开“计时”组，操作方法如图5-4-4所示。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228600">
              <a:lnSpc>
                <a:spcPct val="12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③设置播放速度。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>
              <a:lnSpc>
                <a:spcPct val="12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播放速度有：非常慢、慢速、中速、快速和非常快。设置方法参照图5-4-4。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2806700" y="1631315"/>
            <a:ext cx="2764155" cy="13595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51218" y="61595"/>
            <a:ext cx="373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二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．设置幻灯片对象的动画效果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045" y="847725"/>
            <a:ext cx="7781925" cy="2981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51218" y="61595"/>
            <a:ext cx="373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二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．设置幻灯片对象的动画效果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93345" y="460375"/>
            <a:ext cx="8956675" cy="1537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/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调整动画顺序。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   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幻灯片上对象的动画左上角会显示一个数字，用来指示对象的动画播放顺序。在一张幻灯片中若有两个或多个动画效果，可以通过单击右下角的“向上移动”或“向下移动”按钮调整动画的顺序，也可以用鼠标上下拖动方式改变动画顺序。   将下图中标题的动画移到图片的上面，操作方法如图</a:t>
            </a:r>
            <a:r>
              <a:rPr lang="en-US" sz="18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5-4-5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1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8005" y="1885950"/>
            <a:ext cx="3819525" cy="3086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8760" y="5149850"/>
            <a:ext cx="868299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-230505" eaLnBrk="1" latinLnBrk="0" hangingPunct="1"/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．删除动画效果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   选定操作对象，在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自定义动画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任务窗格中，单击动画效果右侧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删除”按钮，或直接在动画效果缩略图中，选定操作对象，按“delete”键，删除动画效果。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51218" y="61595"/>
            <a:ext cx="3230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三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．幻灯片放映方式的设置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30505" y="534035"/>
            <a:ext cx="868362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/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1．设置放映方式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   例如，将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福建旅游计划”演示文稿的放映方式设置为“演讲者放映（全屏幕）”，放映选项为“循环放映，按ESC键终止”，换片方式为“手动”，操作方法如图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5-4-6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8430" y="1769745"/>
            <a:ext cx="5808345" cy="4861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51218" y="61595"/>
            <a:ext cx="3230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三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．幻灯片放映方式的设置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179705" y="555625"/>
            <a:ext cx="881062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/>
            <a:r>
              <a:rPr lang="zh-CN" sz="1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【补充说明】（1）放映类型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①演讲者放映（全屏幕）：采用全屏放映，适合于会议或教学场合，由放映者自由控制放映进程。②在展台浏览（全屏幕）：</a:t>
            </a:r>
            <a:r>
              <a:rPr lang="en-US" sz="18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采用全屏放映，适合无人看管的场合，演示文稿自动循环放映，观众能观看但不能控制，按ESC键可以终止放映。（2）“放映幻灯片”选项可以确定幻灯片的放映范围（全部或部分），可以设定放映幻灯片的开始序号和结束序号。（3）排练计时</a:t>
            </a:r>
            <a:endParaRPr lang="zh-CN" sz="18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/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单击工具栏上的“排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练计时”按钮，将启动全屏放映，供排练演示文稿，在每张幻灯片上所用的时间将被记录下来，可以保存这些时间以便日后将其用于自动控制放映。</a:t>
            </a:r>
            <a:r>
              <a:rPr lang="en-US" sz="1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2</a:t>
            </a:r>
            <a:r>
              <a:rPr lang="zh-CN" sz="1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．放映方法</a:t>
            </a:r>
            <a:r>
              <a:rPr lang="en-US" sz="1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   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放映方法有两种：从头开始（F5键）和从当前开始（Shift+F5）,操作方法如图5-4-7所示。</a:t>
            </a:r>
            <a:endParaRPr lang="zh-CN" altLang="en-US" sz="1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" y="4801870"/>
            <a:ext cx="8155940" cy="1884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TM02455519[[fn=冬季]]</Template>
  <TotalTime>0</TotalTime>
  <Words>3193</Words>
  <Application>WPS 演示</Application>
  <PresentationFormat>全屏显示(4:3)</PresentationFormat>
  <Paragraphs>146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信息技术基础</dc:title>
  <dc:creator>Administrator</dc:creator>
  <cp:lastModifiedBy>黄老师</cp:lastModifiedBy>
  <cp:revision>65</cp:revision>
  <cp:lastPrinted>2411-12-30T00:00:00Z</cp:lastPrinted>
  <dcterms:created xsi:type="dcterms:W3CDTF">2011-03-21T09:38:00Z</dcterms:created>
  <dcterms:modified xsi:type="dcterms:W3CDTF">2021-08-20T09:29:27Z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