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23"/>
  </p:handoutMasterIdLst>
  <p:sldIdLst>
    <p:sldId id="256" r:id="rId4"/>
    <p:sldId id="258" r:id="rId6"/>
    <p:sldId id="278" r:id="rId7"/>
    <p:sldId id="259" r:id="rId8"/>
    <p:sldId id="260" r:id="rId9"/>
    <p:sldId id="263" r:id="rId10"/>
    <p:sldId id="261" r:id="rId11"/>
    <p:sldId id="262" r:id="rId12"/>
    <p:sldId id="265" r:id="rId13"/>
    <p:sldId id="264" r:id="rId14"/>
    <p:sldId id="267" r:id="rId15"/>
    <p:sldId id="266" r:id="rId16"/>
    <p:sldId id="269" r:id="rId17"/>
    <p:sldId id="268" r:id="rId18"/>
    <p:sldId id="274" r:id="rId19"/>
    <p:sldId id="273" r:id="rId20"/>
    <p:sldId id="275" r:id="rId21"/>
    <p:sldId id="270" r:id="rId22"/>
  </p:sldIdLst>
  <p:sldSz cx="12192000" cy="6858000"/>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78"/>
    <p:restoredTop sz="94660"/>
  </p:normalViewPr>
  <p:slideViewPr>
    <p:cSldViewPr snapToGrid="0" showGuides="1">
      <p:cViewPr varScale="1">
        <p:scale>
          <a:sx n="110" d="100"/>
          <a:sy n="110" d="100"/>
        </p:scale>
        <p:origin x="168" y="96"/>
      </p:cViewPr>
      <p:guideLst>
        <p:guide orient="horz" pos="2160"/>
        <p:guide pos="3840"/>
      </p:guideLst>
    </p:cSldViewPr>
  </p:slideViewPr>
  <p:notesTextViewPr>
    <p:cViewPr>
      <p:scale>
        <a:sx n="3" d="2"/>
        <a:sy n="3" d="2"/>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45"/>
            </a:lvl1pPr>
          </a:lstStyle>
          <a:p>
            <a:pPr fontAlgn="auto"/>
            <a:endParaRPr lang="zh-CN" altLang="en-US" strike="noStrike" noProof="1"/>
          </a:p>
        </p:txBody>
      </p:sp>
      <p:sp>
        <p:nvSpPr>
          <p:cNvPr id="3" name="日期占位符 2"/>
          <p:cNvSpPr>
            <a:spLocks noGrp="1"/>
          </p:cNvSpPr>
          <p:nvPr>
            <p:ph type="dt" sz="quarter" idx="1"/>
          </p:nvPr>
        </p:nvSpPr>
        <p:spPr>
          <a:xfrm>
            <a:off x="4024313" y="0"/>
            <a:ext cx="3078163" cy="512763"/>
          </a:xfrm>
          <a:prstGeom prst="rect">
            <a:avLst/>
          </a:prstGeom>
        </p:spPr>
        <p:txBody>
          <a:bodyPr vert="horz" lIns="91440" tIns="45720" rIns="91440" bIns="45720" rtlCol="0"/>
          <a:lstStyle>
            <a:lvl1pPr algn="r">
              <a:defRPr sz="1245"/>
            </a:lvl1pPr>
          </a:lstStyle>
          <a:p>
            <a:pPr fontAlgn="auto"/>
            <a:fld id="{0F9B84EA-7D68-4D60-9CB1-D50884785D1C}" type="datetimeFigureOut">
              <a:rPr lang="zh-CN" altLang="en-US" sz="1245"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9720263"/>
            <a:ext cx="3078163" cy="514350"/>
          </a:xfrm>
          <a:prstGeom prst="rect">
            <a:avLst/>
          </a:prstGeom>
        </p:spPr>
        <p:txBody>
          <a:bodyPr vert="horz" lIns="91440" tIns="45720" rIns="91440" bIns="45720" rtlCol="0" anchor="b"/>
          <a:lstStyle>
            <a:lvl1pPr algn="l">
              <a:defRPr sz="1245"/>
            </a:lvl1pPr>
          </a:lstStyle>
          <a:p>
            <a:pPr fontAlgn="auto"/>
            <a:endParaRPr lang="zh-CN" altLang="en-US" strike="noStrike" noProof="1"/>
          </a:p>
        </p:txBody>
      </p:sp>
      <p:sp>
        <p:nvSpPr>
          <p:cNvPr id="5" name="灯片编号占位符 4"/>
          <p:cNvSpPr>
            <a:spLocks noGrp="1"/>
          </p:cNvSpPr>
          <p:nvPr>
            <p:ph type="sldNum" sz="quarter" idx="3"/>
          </p:nvPr>
        </p:nvSpPr>
        <p:spPr>
          <a:xfrm>
            <a:off x="4024313" y="9720263"/>
            <a:ext cx="3078163" cy="514350"/>
          </a:xfrm>
          <a:prstGeom prst="rect">
            <a:avLst/>
          </a:prstGeom>
        </p:spPr>
        <p:txBody>
          <a:bodyPr vert="horz" lIns="91440" tIns="45720" rIns="91440" bIns="45720" rtlCol="0" anchor="b"/>
          <a:lstStyle>
            <a:lvl1pPr algn="r">
              <a:defRPr sz="1245"/>
            </a:lvl1pPr>
          </a:lstStyle>
          <a:p>
            <a:pPr fontAlgn="auto"/>
            <a:fld id="{8D4E0FC9-F1F8-4FAE-9988-3BA365CFD46F}" type="slidenum">
              <a:rPr lang="zh-CN" altLang="en-US" sz="1245"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6C8D182-E4C8-4120-9249-FC9774456FFA}" type="datetimeFigureOut">
              <a:rPr lang="zh-CN" altLang="en-US" strike="noStrike" noProof="1" smtClean="0">
                <a:latin typeface="+mn-lt"/>
                <a:ea typeface="+mn-ea"/>
                <a:cs typeface="+mn-cs"/>
              </a:rPr>
            </a:fld>
            <a:endParaRPr lang="zh-CN" altLang="en-US" strike="noStrike" noProof="1"/>
          </a:p>
        </p:txBody>
      </p:sp>
      <p:sp>
        <p:nvSpPr>
          <p:cNvPr id="4100" name="幻灯片图像占位符 3"/>
          <p:cNvSpPr>
            <a:spLocks noGrp="1" noRot="1" noChangeAspect="1"/>
          </p:cNvSpPr>
          <p:nvPr>
            <p:ph type="sldImg"/>
          </p:nvPr>
        </p:nvSpPr>
        <p:spPr>
          <a:xfrm>
            <a:off x="482600" y="1279525"/>
            <a:ext cx="6140450" cy="34544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p:nvPr>
        </p:nvSpPr>
        <p:spPr>
          <a:xfrm>
            <a:off x="711200" y="4926013"/>
            <a:ext cx="5683250" cy="4029075"/>
          </a:xfrm>
          <a:prstGeom prst="rect">
            <a:avLst/>
          </a:prstGeom>
          <a:noFill/>
          <a:ln w="9525">
            <a:noFill/>
          </a:ln>
        </p:spPr>
        <p:txBody>
          <a:bodyPr vert="horz" lIns="91440" tIns="45720" rIns="91440" bIns="45720" anchor="t"/>
          <a:p>
            <a:pPr lvl="0"/>
            <a:r>
              <a:rPr lang="zh-CN" altLang="en-US"/>
              <a:t>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1850"/>
            <a:ext cx="3078163" cy="512763"/>
          </a:xfrm>
          <a:prstGeom prst="rect">
            <a:avLst/>
          </a:prstGeom>
        </p:spPr>
        <p:txBody>
          <a:bodyPr vert="horz" lIns="91440" tIns="45720" rIns="91440" bIns="45720" rtlCol="0" anchor="b"/>
          <a:lstStyle>
            <a:lvl1pPr algn="r">
              <a:defRPr sz="1200"/>
            </a:lvl1pPr>
          </a:lstStyle>
          <a:p>
            <a:pPr fontAlgn="auto"/>
            <a:fld id="{85D0DACE-38E0-42D2-9336-2B707D34BC6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p:cNvSpPr>
          <p:nvPr>
            <p:ph type="sldImg"/>
          </p:nvPr>
        </p:nvSpPr>
        <p:spPr/>
      </p:sp>
      <p:sp>
        <p:nvSpPr>
          <p:cNvPr id="6146" name="备注占位符 2"/>
          <p:cNvSpPr>
            <a:spLocks noGrp="1"/>
          </p:cNvSpPr>
          <p:nvPr>
            <p:ph type="body"/>
          </p:nvPr>
        </p:nvSpPr>
        <p:spPr/>
        <p:txBody>
          <a:bodyPr lIns="91440" tIns="45720" rIns="91440" bIns="45720" anchor="t"/>
          <a:p>
            <a:pPr lvl="0"/>
            <a:endParaRPr lang="zh-CN" altLang="en-US"/>
          </a:p>
        </p:txBody>
      </p:sp>
      <p:sp>
        <p:nvSpPr>
          <p:cNvPr id="6147" name="灯片编号占位符 3"/>
          <p:cNvSpPr>
            <a:spLocks noGrp="1"/>
          </p:cNvSpPr>
          <p:nvPr>
            <p:ph type="sldNum" sz="quarter"/>
          </p:nvPr>
        </p:nvSpPr>
        <p:spPr>
          <a:xfrm>
            <a:off x="4024313" y="9721850"/>
            <a:ext cx="3078162" cy="512763"/>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单击此处编辑母版副标题样式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单击此处编辑母版副标题样式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2F2F2"/>
            </a:gs>
            <a:gs pos="100000">
              <a:schemeClr val="tx2"/>
            </a:gs>
          </a:gsLst>
          <a:lin ang="5400000"/>
          <a:tileRect/>
        </a:gradFill>
        <a:effectLst/>
      </p:bgPr>
    </p:bg>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2F2F2"/>
            </a:gs>
            <a:gs pos="100000">
              <a:schemeClr val="tx2"/>
            </a:gs>
          </a:gsLst>
          <a:lin ang="5400000"/>
          <a:tileRect/>
        </a:gradFill>
        <a:effectLst/>
      </p:bgPr>
    </p:bg>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4" Type="http://schemas.openxmlformats.org/officeDocument/2006/relationships/theme" Target="../theme/theme2.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2F2"/>
            </a:gs>
            <a:gs pos="100000">
              <a:schemeClr val="tx2"/>
            </a:gs>
          </a:gsLst>
          <a:lin ang="5400000"/>
          <a:tileRect/>
        </a:gradFill>
        <a:effectLst/>
      </p:bgPr>
    </p:bg>
    <p:spTree>
      <p:nvGrpSpPr>
        <p:cNvPr id="1" name=""/>
        <p:cNvGrpSpPr/>
        <p:nvPr/>
      </p:nvGrpSpPr>
      <p:grpSpPr/>
      <p:sp>
        <p:nvSpPr>
          <p:cNvPr id="1026" name="标题占位符 1"/>
          <p:cNvSpPr>
            <a:spLocks noGrp="1"/>
          </p:cNvSpPr>
          <p:nvPr>
            <p:ph type="title"/>
            <p:custDataLst>
              <p:tags r:id="rId11"/>
            </p:custDataLst>
          </p:nvPr>
        </p:nvSpPr>
        <p:spPr>
          <a:xfrm>
            <a:off x="838200" y="365125"/>
            <a:ext cx="10515600" cy="1325563"/>
          </a:xfrm>
          <a:prstGeom prst="rect">
            <a:avLst/>
          </a:prstGeom>
          <a:noFill/>
          <a:ln w="9525">
            <a:noFill/>
          </a:ln>
        </p:spPr>
        <p:txBody>
          <a:bodyPr vert="horz" lIns="91440" tIns="45720" rIns="91440" bIns="4572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2"/>
            </p:custDataLst>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2F2"/>
            </a:gs>
            <a:gs pos="100000">
              <a:schemeClr val="tx2"/>
            </a:gs>
          </a:gsLst>
          <a:lin ang="5400000"/>
          <a:tileRect/>
        </a:gradFill>
        <a:effectLst/>
      </p:bgPr>
    </p:bg>
    <p:spTree>
      <p:nvGrpSpPr>
        <p:cNvPr id="1" name=""/>
        <p:cNvGrpSpPr/>
        <p:nvPr/>
      </p:nvGrpSpPr>
      <p:grpSpPr/>
      <p:sp>
        <p:nvSpPr>
          <p:cNvPr id="1026" name="标题占位符 1"/>
          <p:cNvSpPr>
            <a:spLocks noGrp="1"/>
          </p:cNvSpPr>
          <p:nvPr>
            <p:ph type="title"/>
            <p:custDataLst>
              <p:tags r:id="rId11"/>
            </p:custDataLst>
          </p:nvPr>
        </p:nvSpPr>
        <p:spPr>
          <a:xfrm>
            <a:off x="838200" y="365125"/>
            <a:ext cx="10515600" cy="1325563"/>
          </a:xfrm>
          <a:prstGeom prst="rect">
            <a:avLst/>
          </a:prstGeom>
          <a:noFill/>
          <a:ln w="9525">
            <a:noFill/>
          </a:ln>
        </p:spPr>
        <p:txBody>
          <a:bodyPr vert="horz" lIns="91440" tIns="45720" rIns="91440" bIns="4572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2"/>
            </p:custDataLst>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xml"/><Relationship Id="rId2" Type="http://schemas.openxmlformats.org/officeDocument/2006/relationships/image" Target="../media/image5.GI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9.xml"/><Relationship Id="rId2" Type="http://schemas.openxmlformats.org/officeDocument/2006/relationships/image" Target="../media/image3.GIF"/><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0.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image" Target="../media/image5.GIF"/><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24.xml"/><Relationship Id="rId2" Type="http://schemas.openxmlformats.org/officeDocument/2006/relationships/image" Target="../media/image5.GI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0.xml"/><Relationship Id="rId2" Type="http://schemas.openxmlformats.org/officeDocument/2006/relationships/image" Target="../media/image3.GI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1.xml"/><Relationship Id="rId2" Type="http://schemas.openxmlformats.org/officeDocument/2006/relationships/image" Target="../media/image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2.xml"/><Relationship Id="rId2" Type="http://schemas.openxmlformats.org/officeDocument/2006/relationships/image" Target="../media/image5.GI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3.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4.xml"/><Relationship Id="rId2" Type="http://schemas.openxmlformats.org/officeDocument/2006/relationships/image" Target="../media/image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5.xml"/><Relationship Id="rId2" Type="http://schemas.openxmlformats.org/officeDocument/2006/relationships/image" Target="../media/image5.GIF"/><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3" name="文本框 102"/>
          <p:cNvSpPr txBox="1"/>
          <p:nvPr/>
        </p:nvSpPr>
        <p:spPr>
          <a:xfrm>
            <a:off x="1726565" y="2010410"/>
            <a:ext cx="7002780" cy="2453640"/>
          </a:xfrm>
          <a:prstGeom prst="rect">
            <a:avLst/>
          </a:prstGeom>
          <a:noFill/>
          <a:ln w="9525">
            <a:noFill/>
          </a:ln>
        </p:spPr>
        <p:txBody>
          <a:bodyPr wrap="square">
            <a:spAutoFit/>
          </a:bodyPr>
          <a:p>
            <a:pPr>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（1）了解信息安全基础知识与现状；（2）了解信息安全面临的威胁；（3）了解信息安全的主要表现形式；（4）了解信息安全相关的法律、政策法规。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34010" y="113665"/>
            <a:ext cx="4306570" cy="521970"/>
          </a:xfrm>
          <a:prstGeom prst="rect">
            <a:avLst/>
          </a:prstGeom>
          <a:noFill/>
        </p:spPr>
        <p:txBody>
          <a:bodyPr wrap="none" rtlCol="0" anchor="t">
            <a:spAutoFit/>
            <a:scene3d>
              <a:camera prst="orthographicFront"/>
              <a:lightRig rig="threePt" dir="t"/>
            </a:scene3d>
          </a:bodyPr>
          <a:p>
            <a:r>
              <a:rPr lang="zh-CN" altLang="zh-CN"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rPr>
              <a:t>专题</a:t>
            </a:r>
            <a:r>
              <a:rPr lang="zh-CN" altLang="en-US"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rPr>
              <a:t>一  了解信息安全常识</a:t>
            </a:r>
            <a:endParaRPr lang="zh-CN" altLang="en-US"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endParaRPr>
          </a:p>
        </p:txBody>
      </p:sp>
      <p:sp>
        <p:nvSpPr>
          <p:cNvPr id="9" name="black-hand-pointing-to-right_44836"/>
          <p:cNvSpPr>
            <a:spLocks noChangeAspect="1"/>
          </p:cNvSpPr>
          <p:nvPr/>
        </p:nvSpPr>
        <p:spPr bwMode="auto">
          <a:xfrm>
            <a:off x="1135089" y="125046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3" name="文本框 2"/>
          <p:cNvSpPr txBox="1"/>
          <p:nvPr/>
        </p:nvSpPr>
        <p:spPr>
          <a:xfrm>
            <a:off x="2330450" y="1250950"/>
            <a:ext cx="1445260" cy="460375"/>
          </a:xfrm>
          <a:prstGeom prst="rect">
            <a:avLst/>
          </a:prstGeom>
          <a:noFill/>
        </p:spPr>
        <p:txBody>
          <a:bodyPr wrap="square" rtlCol="0" anchor="t">
            <a:spAutoFit/>
            <a:scene3d>
              <a:camera prst="orthographicFront"/>
              <a:lightRig rig="threePt" dir="t"/>
            </a:scene3d>
          </a:bodyPr>
          <a:p>
            <a:r>
              <a:rPr lang="zh-CN" altLang="zh-CN" sz="2400" b="1"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rPr>
              <a:t>考</a:t>
            </a:r>
            <a:r>
              <a:rPr lang="zh-CN" altLang="zh-CN"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rPr>
              <a:t>纲要求</a:t>
            </a:r>
            <a:endParaRPr lang="zh-CN" altLang="zh-CN"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信息安全威胁</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pic>
        <p:nvPicPr>
          <p:cNvPr id="8194" name="图片 8193" descr="20081214223931116"/>
          <p:cNvPicPr>
            <a:picLocks noChangeAspect="1"/>
          </p:cNvPicPr>
          <p:nvPr/>
        </p:nvPicPr>
        <p:blipFill>
          <a:blip r:embed="rId2"/>
          <a:stretch>
            <a:fillRect/>
          </a:stretch>
        </p:blipFill>
        <p:spPr>
          <a:xfrm>
            <a:off x="10454640" y="5411788"/>
            <a:ext cx="1682750" cy="1377950"/>
          </a:xfrm>
          <a:prstGeom prst="rect">
            <a:avLst/>
          </a:prstGeom>
          <a:noFill/>
          <a:ln w="9525">
            <a:noFill/>
          </a:ln>
        </p:spPr>
      </p:pic>
      <p:sp>
        <p:nvSpPr>
          <p:cNvPr id="2" name="文本框 1"/>
          <p:cNvSpPr txBox="1"/>
          <p:nvPr/>
        </p:nvSpPr>
        <p:spPr>
          <a:xfrm>
            <a:off x="219710" y="669290"/>
            <a:ext cx="11818620" cy="5169535"/>
          </a:xfrm>
          <a:prstGeom prst="rect">
            <a:avLst/>
          </a:prstGeom>
          <a:noFill/>
          <a:ln w="9525">
            <a:noFill/>
          </a:ln>
        </p:spPr>
        <p:txBody>
          <a:bodyPr wrap="square">
            <a:spAutoFit/>
          </a:bodyPr>
          <a:p>
            <a:pPr>
              <a:lnSpc>
                <a:spcPct val="15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信息安全主要表现形式</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信息系统安全的表现形式主要有：信息系统自身的脆弱性、系统漏洞、黑客频繁侵袭、病毒破坏、用户安全防范意识薄弱、用户信息被泄露，以及数据被篡改和破坏等，此外还有垃圾邮件的泛滥，不良信息的传播，操作失误，自然灾害对物理实体的破坏等。</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信息安全面临的威胁</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信息安全威胁指某个人、物或事件对信息资源的机密性、完整性、可用性或合法性所造成的危害。信息安全所面临的威胁可能来自自然或人类，可能是意外事故或人为破坏，可能起因于组织的内部或外部。当前，比较常见的信息安全威胁有自然灾害、硬件故障、软件漏洞、操作失误、病毒入侵、黑客攻击、信息泄露、窃听、网络欺骗、非授权访问、破坏数据完整性、拒绝服务、网络扫描等。国家信息化安全标准《信息技术安全技术信息安全风险管理》中指出，信息安全面临的典型威胁可以分为8种类型，如下表9-1-1所示。</a:t>
            </a:r>
            <a:endParaRPr lang="zh-CN" altLang="en-US" sz="2000">
              <a:latin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信息安全威胁</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831080" y="713105"/>
            <a:ext cx="2491105" cy="337185"/>
          </a:xfrm>
          <a:prstGeom prst="rect">
            <a:avLst/>
          </a:prstGeom>
          <a:noFill/>
          <a:ln w="9525">
            <a:noFill/>
          </a:ln>
        </p:spPr>
        <p:txBody>
          <a:bodyPr wrap="square">
            <a:spAutoFit/>
          </a:bodyPr>
          <a:p>
            <a:pPr indent="266700"/>
            <a:r>
              <a:rPr 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表9-1-1典型威胁示例</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nvGraphicFramePr>
        <p:xfrm>
          <a:off x="922655" y="1028700"/>
          <a:ext cx="10808335" cy="3143250"/>
        </p:xfrm>
        <a:graphic>
          <a:graphicData uri="http://schemas.openxmlformats.org/drawingml/2006/table">
            <a:tbl>
              <a:tblPr firstRow="1" bandRow="1">
                <a:tableStyleId>{5940675A-B579-460E-94D1-54222C63F5DA}</a:tableStyleId>
              </a:tblPr>
              <a:tblGrid>
                <a:gridCol w="1699895"/>
                <a:gridCol w="9108440"/>
              </a:tblGrid>
              <a:tr h="30480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类型</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典型威胁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83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物理损害</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火灾、水灾、地震、雷击、灰尘、腐蚀、冻结、重大事故等造成设备或介质毁坏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自然灾害</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洪水、火山、地震、气候现象</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辐射干扰</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太阳辐射、热辐射、电磁波</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信息损害</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窃听、偷窃、泄露、拦截、篡改、远程侦探</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基本服务丧失</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电信设备故障、电力供应中断、空调或供水系统故障</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技术失效</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硬件故障、软件故障、信息系统饱和、信息系统可维护性破坏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未授权行为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假冒、盗版、伪造、未授权设备使用、数据损坏、数据的非法处理</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功能损害</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权限滥用、权限伪造、行为否认、使用中的错误、人员可用性破坏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85445" y="4371975"/>
            <a:ext cx="11610340" cy="1938020"/>
          </a:xfrm>
          <a:prstGeom prst="rect">
            <a:avLst/>
          </a:prstGeom>
          <a:noFill/>
          <a:ln w="9525">
            <a:noFill/>
          </a:ln>
        </p:spPr>
        <p:txBody>
          <a:bodyPr wrap="square">
            <a:spAutoFit/>
          </a:bodyPr>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【问题思考】以下案例属于哪种信息安全威胁？请列举更多生活中信息安全实例。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（1）2015年由于杭州市萧山区某地光纤被挖断，支付宝出现大规模故障，支付宝账号无法登录，更无法进行转账和支付。  （2）2013年世界上最大比特币交易所</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Mt.Gox</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被黑客攻击，被盗85万个比特币，价值达5.68亿美元。  （3）移动支付在我国已成为重要的支付方式，但移动支付中存在很多陷阱，比如，盗版的移动支付客户端、钓鱼Wi-Fi、含有木马链接的短信、克隆手机支付应用、仿冒网页钓鱼、暗藏木马的二维码等。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信息安全威胁</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6835" y="586740"/>
            <a:ext cx="11988800" cy="1014730"/>
          </a:xfrm>
          <a:prstGeom prst="rect">
            <a:avLst/>
          </a:prstGeom>
          <a:noFill/>
          <a:ln w="9525">
            <a:noFill/>
          </a:ln>
        </p:spPr>
        <p:txBody>
          <a:bodyPr wrap="square">
            <a:spAutoFit/>
          </a:bodyPr>
          <a:p>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信息安全防护措施</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信息系统的安全主要包括物理安全和逻辑安全，物理安全是指保护硬件实体的安全，逻辑安全是保护信息和数据的安全。常见的信息安全措施如表9-1-2所示。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nvGraphicFramePr>
        <p:xfrm>
          <a:off x="252095" y="1717040"/>
          <a:ext cx="11602720" cy="4495800"/>
        </p:xfrm>
        <a:graphic>
          <a:graphicData uri="http://schemas.openxmlformats.org/drawingml/2006/table">
            <a:tbl>
              <a:tblPr firstRow="1" bandRow="1">
                <a:tableStyleId>{5940675A-B579-460E-94D1-54222C63F5DA}</a:tableStyleId>
              </a:tblPr>
              <a:tblGrid>
                <a:gridCol w="2702560"/>
                <a:gridCol w="8900160"/>
              </a:tblGrid>
              <a:tr h="38036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物理安全措施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防火、防盗、防静电、防雷击、防辐射、防电磁泄露、环境维护等</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rowSpan="12">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逻辑安全措施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安装防火墙和杀毒软件</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安装系统漏洞补丁程序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数据加密和数字签名</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81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指纹密码、人脸识别、动态口令等进行身份认证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9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入侵检测和网络监控</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2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加强个人信息和隐私的保护</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9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不随意更改、删除重要数据</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不使用未经查毒的外来磁盘</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不随意使用公共免费Wi-Fi进行购物</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不打开来历不明的网站、不随意下载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定期进行数据备份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关闭计算机中没用上的服务和端口</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信息安全威胁</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3" name="文本框 102"/>
          <p:cNvSpPr txBox="1"/>
          <p:nvPr/>
        </p:nvSpPr>
        <p:spPr>
          <a:xfrm>
            <a:off x="230505" y="848995"/>
            <a:ext cx="10975975" cy="4892675"/>
          </a:xfrm>
          <a:prstGeom prst="rect">
            <a:avLst/>
          </a:prstGeom>
          <a:noFill/>
          <a:ln w="9525">
            <a:noFill/>
          </a:ln>
        </p:spPr>
        <p:txBody>
          <a:bodyPr wrap="square">
            <a:spAutoFit/>
          </a:bodyPr>
          <a:p>
            <a:pPr>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【知识拓展】  个人信息安全操作规范</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规范地操作个人信息方可最大限度地保护信息安全。1．不在公共计算机上保存个人资料和账号信息。2．不在公共计算机上登录网络银行等敏感账户。3．离开公用计算机前退出已登录的账户。4．不在未安装杀毒软件的计算机上登录个人账户。5．访问安全的网站，不良网站常常包含木马程序。6．在使用痕迹未清除前，尽量不转借个人计算机给他人使用。7．不随意在网站上注册会员或向其提供人个资料。8．不随意扫描陌生的二维码，不随意连接陌生的Wi-Fi。9．不轻易打开陌生链接，以防钓鱼网站。10．不在QQ、微信、论坛等留言中轻易泄露真实姓名、个人照片、身份证号或手机号等任何能够识别身份的信息。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7170" name="圆角矩形 7169"/>
          <p:cNvSpPr/>
          <p:nvPr/>
        </p:nvSpPr>
        <p:spPr>
          <a:xfrm>
            <a:off x="168275" y="848995"/>
            <a:ext cx="11246485" cy="4892040"/>
          </a:xfrm>
          <a:prstGeom prst="roundRect">
            <a:avLst>
              <a:gd name="adj" fmla="val 2773"/>
            </a:avLst>
          </a:prstGeom>
          <a:noFill/>
          <a:ln w="57150" cap="flat" cmpd="thinThick">
            <a:solidFill>
              <a:srgbClr val="66CCFF"/>
            </a:solidFill>
            <a:prstDash val="solid"/>
            <a:headEnd type="none" w="med" len="med"/>
            <a:tailEnd type="none" w="med" len="med"/>
          </a:ln>
        </p:spPr>
        <p:txBody>
          <a:bodyPr/>
          <a:p>
            <a:endParaRPr lang="zh-CN" altLang="en-US"/>
          </a:p>
        </p:txBody>
      </p:sp>
      <p:pic>
        <p:nvPicPr>
          <p:cNvPr id="5149" name="内容占位符 5148" descr="u=2593170505,2448394380&amp;fm=0&amp;gp=48"/>
          <p:cNvPicPr>
            <a:picLocks noChangeAspect="1"/>
          </p:cNvPicPr>
          <p:nvPr/>
        </p:nvPicPr>
        <p:blipFill>
          <a:blip r:embed="rId2"/>
          <a:stretch>
            <a:fillRect/>
          </a:stretch>
        </p:blipFill>
        <p:spPr>
          <a:xfrm>
            <a:off x="10742930" y="5177473"/>
            <a:ext cx="958850" cy="958850"/>
          </a:xfrm>
          <a:prstGeom prst="rect">
            <a:avLst/>
          </a:prstGeom>
          <a:noFill/>
          <a:ln w="9525">
            <a:noFill/>
          </a:ln>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信息安全相关的法律、政策法规</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23825" y="588645"/>
            <a:ext cx="11830685" cy="6247130"/>
          </a:xfrm>
          <a:prstGeom prst="rect">
            <a:avLst/>
          </a:prstGeom>
          <a:noFill/>
          <a:ln w="9525">
            <a:noFill/>
          </a:ln>
        </p:spPr>
        <p:txBody>
          <a:bodyPr wrap="square">
            <a:spAutoFit/>
          </a:bodyPr>
          <a:p>
            <a:pPr indent="13335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是国家安全战略的重要组成部分，为预防信息犯罪，给信息的使用营造一个安全环境，我国信息安全立法渐成体系，除了应用技术手段加以防范外，威严的法律也起重要约束作用。我国对信息安全立法工作一直十分重视，制定了一批相关法律、法规，涉及网络与信息系统安全、信息内容安全、信息产品安全、保密及密码管理、计算机病毒与危害性程序防治、信息犯罪制裁等多个领域。我国颁布的与信息安全相关的法律、法规有：（1）</a:t>
            </a:r>
            <a:r>
              <a:rPr lang="zh-CN" sz="2000" b="0">
                <a:solidFill>
                  <a:srgbClr val="FF0000"/>
                </a:solidFill>
                <a:latin typeface="宋体" panose="02010600030101010101" pitchFamily="2" charset="-122"/>
                <a:ea typeface="宋体" panose="02010600030101010101" pitchFamily="2" charset="-122"/>
                <a:cs typeface="宋体" panose="02010600030101010101" pitchFamily="2" charset="-122"/>
              </a:rPr>
              <a:t>《中国人民共和国计算机信息系统安全保护条例》</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，是国务院于1994年2月18日颁布的，是我国信息安全方面的第一部法律，目的是保护信息系统安全，促进计算机的应用和发展。（2）</a:t>
            </a:r>
            <a:r>
              <a:rPr lang="zh-CN" sz="2000" b="0">
                <a:solidFill>
                  <a:srgbClr val="FF0000"/>
                </a:solidFill>
                <a:latin typeface="宋体" panose="02010600030101010101" pitchFamily="2" charset="-122"/>
                <a:ea typeface="宋体" panose="02010600030101010101" pitchFamily="2" charset="-122"/>
                <a:cs typeface="宋体" panose="02010600030101010101" pitchFamily="2" charset="-122"/>
              </a:rPr>
              <a:t>《信息安全等级保护管理办法》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2007年6月22日开始实施的，是为规范信息安全等级保护管理，提高信息安全保障能力和水平，维护国家安全、社会稳定和公共利益，保障和促进信息化建设而制定的。它将计算机系统安全保护划分为5个级别，一至五级等级逐级增高，分别是用户自主保护级、系统审计保护级、安全标记保护级、结构化保护级和访问验证保护级。（3）</a:t>
            </a:r>
            <a:r>
              <a:rPr lang="zh-CN" sz="2000" b="0">
                <a:solidFill>
                  <a:srgbClr val="FF0000"/>
                </a:solidFill>
                <a:latin typeface="宋体" panose="02010600030101010101" pitchFamily="2" charset="-122"/>
                <a:ea typeface="宋体" panose="02010600030101010101" pitchFamily="2" charset="-122"/>
                <a:cs typeface="宋体" panose="02010600030101010101" pitchFamily="2" charset="-122"/>
              </a:rPr>
              <a:t>《中华人民共和国网络安全法》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，2017年6月1日开始实施，是为保障网络安全，维护网络空间主权和国家安全，促进经济社会信息化健康发展而制定的法律。《网络安全法》以法律形式明确“网络实名制”。《网络安全法》第二十一条规定国家实行网络安全等级保护制度，重点是保护国家关键信息基础设施。本法规定留存相关的网络日志不少于六个月。（4）</a:t>
            </a:r>
            <a:r>
              <a:rPr lang="zh-CN" sz="2000" b="0">
                <a:solidFill>
                  <a:srgbClr val="FF0000"/>
                </a:solidFill>
                <a:latin typeface="宋体" panose="02010600030101010101" pitchFamily="2" charset="-122"/>
                <a:ea typeface="宋体" panose="02010600030101010101" pitchFamily="2" charset="-122"/>
                <a:cs typeface="宋体" panose="02010600030101010101" pitchFamily="2" charset="-122"/>
              </a:rPr>
              <a:t>《信息安全技术个人信息安全规范》</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是2017年12月29日正式发布的法规，是为了遏制个人信息非法收集、滥用、泄漏等乱象，最大程度地保障个人的合法权益和社会公共利益，规范个人信息控制者在收集、保存、使用、共享、转让、公开披露等信息处理环节中的相关行为而制定的。</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8194" name="图片 8193" descr="20081214223931116"/>
          <p:cNvPicPr>
            <a:picLocks noChangeAspect="1"/>
          </p:cNvPicPr>
          <p:nvPr/>
        </p:nvPicPr>
        <p:blipFill>
          <a:blip r:embed="rId2"/>
          <a:stretch>
            <a:fillRect/>
          </a:stretch>
        </p:blipFill>
        <p:spPr>
          <a:xfrm>
            <a:off x="10454640" y="5156518"/>
            <a:ext cx="1682750" cy="1377950"/>
          </a:xfrm>
          <a:prstGeom prst="rect">
            <a:avLst/>
          </a:prstGeom>
          <a:noFill/>
          <a:ln w="9525">
            <a:noFill/>
          </a:ln>
        </p:spPr>
      </p:pic>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信息安全相关的法律、政策法规</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27965" y="702945"/>
            <a:ext cx="11830050" cy="706755"/>
          </a:xfrm>
          <a:prstGeom prst="rect">
            <a:avLst/>
          </a:prstGeom>
          <a:noFill/>
        </p:spPr>
        <p:txBody>
          <a:bodyPr wrap="square" rtlCol="0" anchor="t">
            <a:spAutoFit/>
          </a:bodyPr>
          <a:p>
            <a:r>
              <a:rPr lang="en-US" altLang="zh-CN"/>
              <a:t>     </a:t>
            </a:r>
            <a:r>
              <a:rPr lang="zh-CN" altLang="en-US" sz="2000">
                <a:latin typeface="宋体" panose="02010600030101010101" pitchFamily="2" charset="-122"/>
                <a:ea typeface="宋体" panose="02010600030101010101" pitchFamily="2" charset="-122"/>
              </a:rPr>
              <a:t>此外，与信息安全相关的法律、法规还有《计算机信息网络国际联网安全保护管理办法》、《中华人民共和国密码法》、《中华人民共和国电子商务法》等。</a:t>
            </a:r>
            <a:endParaRPr lang="zh-CN" altLang="en-US" sz="2000">
              <a:latin typeface="宋体" panose="02010600030101010101" pitchFamily="2" charset="-122"/>
              <a:ea typeface="宋体" panose="02010600030101010101" pitchFamily="2" charset="-122"/>
            </a:endParaRPr>
          </a:p>
        </p:txBody>
      </p:sp>
      <p:sp>
        <p:nvSpPr>
          <p:cNvPr id="100" name="文本框 99"/>
          <p:cNvSpPr txBox="1"/>
          <p:nvPr/>
        </p:nvSpPr>
        <p:spPr>
          <a:xfrm>
            <a:off x="314960" y="1409700"/>
            <a:ext cx="11657330" cy="4092575"/>
          </a:xfrm>
          <a:prstGeom prst="rect">
            <a:avLst/>
          </a:prstGeom>
          <a:noFill/>
          <a:ln w="9525">
            <a:noFill/>
          </a:ln>
        </p:spPr>
        <p:txBody>
          <a:bodyPr wrap="square">
            <a:spAutoFit/>
          </a:bodyPr>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【知识拓展】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预防和打击信息犯罪    信息犯罪是指利用</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计算机信息系统</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或计算机信息知识作为手段，或者针对计算机信息系统，对国家、团体或个人造成危害，依据法律规定，应当予以刑罚处罚的行为。与传统的犯罪相比，信息犯罪具有一些独特性：作案手段智能性、隐蔽性；犯罪侵害的目标较集中；信息犯罪呈国际化趋势；具有匿名性，侦查取证困难，破案难度大；损失大，对象广泛，发展迅速，涉及面广；低龄化和内部人员多；犯罪后果严重、社会危害性巨大。预防信息犯罪，首先应加强网络道德教育，引导青少年规范使用网络行为；其次要加强网络安全管理，建立高素质的“网络警察”队伍；再者要加强网络技术和新型网络安全产品的研发，增强系统自我保护能力。   《中华人民共和国刑法》第六章第285、286、287条对信息系统的犯罪进行了界定并制定了相应处罚规定。例如，针对非法侵入计算机信息系统；非法获取计算机信息系统数据、非法控制计算机信息系统；提供侵入、非法控制计算机信息系统程序、工具；破坏计算机信息系统，如发布销售违禁物品信息、实施诈骗等；对网络服务渎职，如传播违法信息，泄露用户信息等行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33985" y="671830"/>
            <a:ext cx="11818620" cy="5446395"/>
          </a:xfrm>
          <a:prstGeom prst="rect">
            <a:avLst/>
          </a:prstGeom>
          <a:noFill/>
          <a:ln w="9525">
            <a:noFill/>
          </a:ln>
        </p:spPr>
        <p:txBody>
          <a:bodyPr wrap="square">
            <a:spAutoFit/>
          </a:bodyPr>
          <a:p>
            <a:pPr>
              <a:lnSpc>
                <a:spcPct val="11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1．信息安全是指保护信息系统中的硬件、软件和相关（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）的安全。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．文件</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．数据</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．设施</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．资源2.黑客对网络中信息进行窃听，破坏了信息安全的（    ）。A.完整性            B.可用性            C.真实性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D.保密性</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3．黑客通过身份假冒盗取信息的行为对应的信息安全威胁是（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．基本服务丧失</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．未授权行为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．辐射干扰</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．技术失效4．由于信息泄露、被窃听造成信息被篡改、删除等破坏属于安全威胁中的（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．信息损害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．功能损害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．自然灾害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．未授权访问</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．信息安全最基本的安全特征是（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．保密性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．可控性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．完整性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．抗低赖性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．信息安全威胁包括（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①自然灾害    ②意外故事   ③系统漏洞   ④操作失误    A．</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①③④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②③④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①②③④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．以下不属于信息安全威胁的是（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A．病毒入侵</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B．黑客攻击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．存取控制</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．窃听</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8．信息安全包括物理安全和逻辑安全，其中逻辑措施安全包括访问控制、数据加密、及（    ）等。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A．用户身份认证     B．防静电           C．防盗           D．防电磁泄露</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59055" y="588645"/>
            <a:ext cx="12017375" cy="5939155"/>
          </a:xfrm>
          <a:prstGeom prst="rect">
            <a:avLst/>
          </a:prstGeom>
          <a:noFill/>
          <a:ln w="9525">
            <a:noFill/>
          </a:ln>
        </p:spPr>
        <p:txBody>
          <a:bodyPr wrap="square">
            <a:spAutoFit/>
          </a:bodyPr>
          <a:p>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．下列不属于保护网络安全措施的是（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A．文件加密          B．开启防火墙         C．设定用户权限       D．清除临时文件</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10</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．下列措施不能保障信息安全的是（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A．整理磁盘碎片      B．查杀病毒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C．入侵检测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D．更换重要账号的密码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．下列不会危害网络安全的是（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A．推送非法网站                      B．黑客非法攻击     C．传播计算机病毒                    D．更新QQ空间</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．关于个人信息安全防范描述不正确的是（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．不在公用计算机上登录网银账户B．将个人隐私告诉要好的网友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．不在没有安全防护的计算机上保存重要数据</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．不随意打开陌生链接，不随意扫描陌生二维码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．规定“网络实名制”的法律是（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．宪法</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．网络安全法</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．软件保护条例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．信息系统等级保护条例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．网络安全等级保护制度重点是保护（</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．个人隐私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．信息系统</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．运行系统</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．关键信息基础设施</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．以下不属于信息安全法律、法规的一项是（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．《中华人民共和国网络安全法》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．《信息安全等级保护管理办法》</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．《中华人民共和国著作权法》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．《中华人民共和国电子商务法》</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8194" name="图片 8193" descr="20081214223931116"/>
          <p:cNvPicPr>
            <a:picLocks noChangeAspect="1"/>
          </p:cNvPicPr>
          <p:nvPr/>
        </p:nvPicPr>
        <p:blipFill>
          <a:blip r:embed="rId2"/>
          <a:stretch>
            <a:fillRect/>
          </a:stretch>
        </p:blipFill>
        <p:spPr>
          <a:xfrm>
            <a:off x="10454640" y="5411788"/>
            <a:ext cx="1682750" cy="1377950"/>
          </a:xfrm>
          <a:prstGeom prst="rect">
            <a:avLst/>
          </a:prstGeom>
          <a:noFill/>
          <a:ln w="9525">
            <a:noFill/>
          </a:ln>
        </p:spPr>
      </p:pic>
      <p:sp>
        <p:nvSpPr>
          <p:cNvPr id="4" name="文本框 3"/>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参考答案</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a:graphicFrameLocks noGrp="1"/>
          </p:cNvGraphicFramePr>
          <p:nvPr/>
        </p:nvGraphicFramePr>
        <p:xfrm>
          <a:off x="1451670" y="1874331"/>
          <a:ext cx="7992890" cy="3537618"/>
        </p:xfrm>
        <a:graphic>
          <a:graphicData uri="http://schemas.openxmlformats.org/drawingml/2006/table">
            <a:tbl>
              <a:tblPr firstRow="1" bandRow="1">
                <a:tableStyleId>{5C22544A-7EE6-4342-B048-85BDC9FD1C3A}</a:tableStyleId>
              </a:tblPr>
              <a:tblGrid>
                <a:gridCol w="799465"/>
                <a:gridCol w="799113"/>
                <a:gridCol w="799289"/>
                <a:gridCol w="799289"/>
                <a:gridCol w="799289"/>
                <a:gridCol w="799289"/>
                <a:gridCol w="799289"/>
                <a:gridCol w="799289"/>
                <a:gridCol w="799289"/>
                <a:gridCol w="799289"/>
              </a:tblGrid>
              <a:tr h="945398">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r>
              <a:tr h="518160">
                <a:tc>
                  <a:txBody>
                    <a:bodyPr/>
                    <a:p>
                      <a:pPr algn="ctr"/>
                      <a:r>
                        <a:rPr lang="en-US" altLang="zh-CN" sz="2000" dirty="0" smtClean="0"/>
                        <a:t>1</a:t>
                      </a:r>
                      <a:endParaRPr lang="zh-CN" altLang="en-US" sz="2000" dirty="0"/>
                    </a:p>
                  </a:txBody>
                  <a:tcPr anchor="ctr"/>
                </a:tc>
                <a:tc>
                  <a:txBody>
                    <a:bodyPr/>
                    <a:p>
                      <a:pPr algn="ctr"/>
                      <a:r>
                        <a:rPr lang="en-US" sz="2000" smtClean="0"/>
                        <a:t>B</a:t>
                      </a:r>
                      <a:endParaRPr lang="en-US" sz="2000" dirty="0"/>
                    </a:p>
                  </a:txBody>
                  <a:tcPr anchor="ctr"/>
                </a:tc>
                <a:tc>
                  <a:txBody>
                    <a:bodyPr/>
                    <a:p>
                      <a:pPr algn="ctr"/>
                      <a:r>
                        <a:rPr lang="en-US" altLang="zh-CN" sz="2000" dirty="0" smtClean="0"/>
                        <a:t>2</a:t>
                      </a:r>
                      <a:endParaRPr lang="zh-CN" altLang="en-US" sz="2000" dirty="0"/>
                    </a:p>
                  </a:txBody>
                  <a:tcPr anchor="ctr"/>
                </a:tc>
                <a:tc>
                  <a:txBody>
                    <a:bodyPr/>
                    <a:p>
                      <a:pPr algn="ctr"/>
                      <a:r>
                        <a:rPr lang="en-US" sz="2000" smtClean="0"/>
                        <a:t>D</a:t>
                      </a:r>
                      <a:endParaRPr lang="en-US" sz="2000" dirty="0"/>
                    </a:p>
                  </a:txBody>
                  <a:tcPr anchor="ctr"/>
                </a:tc>
                <a:tc>
                  <a:txBody>
                    <a:bodyPr/>
                    <a:p>
                      <a:pPr algn="ctr"/>
                      <a:r>
                        <a:rPr lang="en-US" altLang="zh-CN" sz="2000" dirty="0" smtClean="0"/>
                        <a:t>3</a:t>
                      </a:r>
                      <a:endParaRPr lang="zh-CN" altLang="en-US" sz="2000" dirty="0"/>
                    </a:p>
                  </a:txBody>
                  <a:tcPr anchor="ctr"/>
                </a:tc>
                <a:tc>
                  <a:txBody>
                    <a:bodyPr/>
                    <a:p>
                      <a:pPr algn="ctr"/>
                      <a:r>
                        <a:rPr lang="en-US" altLang="zh-CN" sz="2000" dirty="0" smtClean="0"/>
                        <a:t>B</a:t>
                      </a:r>
                      <a:endParaRPr lang="zh-CN" altLang="en-US" sz="2000" dirty="0"/>
                    </a:p>
                  </a:txBody>
                  <a:tcPr anchor="ctr"/>
                </a:tc>
                <a:tc>
                  <a:txBody>
                    <a:bodyPr/>
                    <a:p>
                      <a:pPr algn="ctr"/>
                      <a:r>
                        <a:rPr lang="en-US" altLang="zh-CN" sz="2000" dirty="0" smtClean="0"/>
                        <a:t>4</a:t>
                      </a:r>
                      <a:endParaRPr lang="zh-CN" altLang="en-US" sz="2000" dirty="0"/>
                    </a:p>
                  </a:txBody>
                  <a:tcPr anchor="ctr"/>
                </a:tc>
                <a:tc>
                  <a:txBody>
                    <a:bodyPr/>
                    <a:p>
                      <a:pPr algn="ctr"/>
                      <a:r>
                        <a:rPr lang="en-US" sz="2000" dirty="0" smtClean="0"/>
                        <a:t>A</a:t>
                      </a:r>
                      <a:endParaRPr lang="en-US" sz="2000" dirty="0"/>
                    </a:p>
                  </a:txBody>
                  <a:tcPr anchor="ctr"/>
                </a:tc>
                <a:tc>
                  <a:txBody>
                    <a:bodyPr/>
                    <a:p>
                      <a:pPr algn="ctr"/>
                      <a:r>
                        <a:rPr lang="en-US" altLang="zh-CN" sz="2000" dirty="0" smtClean="0"/>
                        <a:t>5</a:t>
                      </a:r>
                      <a:endParaRPr lang="zh-CN" altLang="en-US" sz="2000" dirty="0"/>
                    </a:p>
                  </a:txBody>
                  <a:tcPr anchor="ctr"/>
                </a:tc>
                <a:tc>
                  <a:txBody>
                    <a:bodyPr/>
                    <a:p>
                      <a:pPr algn="ctr"/>
                      <a:r>
                        <a:rPr lang="en-US" sz="2000" dirty="0" smtClean="0"/>
                        <a:t>C</a:t>
                      </a:r>
                      <a:endParaRPr lang="en-US" sz="2000" dirty="0"/>
                    </a:p>
                  </a:txBody>
                  <a:tcPr anchor="ctr"/>
                </a:tc>
              </a:tr>
              <a:tr h="518444">
                <a:tc>
                  <a:txBody>
                    <a:bodyPr/>
                    <a:p>
                      <a:pPr algn="ctr"/>
                      <a:r>
                        <a:rPr lang="en-US" altLang="zh-CN" sz="2000" dirty="0" smtClean="0"/>
                        <a:t>6</a:t>
                      </a:r>
                      <a:endParaRPr lang="zh-CN" altLang="en-US" sz="2000" dirty="0"/>
                    </a:p>
                  </a:txBody>
                  <a:tcPr anchor="ctr"/>
                </a:tc>
                <a:tc>
                  <a:txBody>
                    <a:bodyPr/>
                    <a:p>
                      <a:pPr algn="ctr"/>
                      <a:r>
                        <a:rPr lang="en-US" altLang="zh-CN" sz="2000" dirty="0" smtClean="0"/>
                        <a:t>D</a:t>
                      </a:r>
                      <a:endParaRPr lang="zh-CN" altLang="en-US" sz="2000" dirty="0"/>
                    </a:p>
                  </a:txBody>
                  <a:tcPr anchor="ctr"/>
                </a:tc>
                <a:tc>
                  <a:txBody>
                    <a:bodyPr/>
                    <a:p>
                      <a:pPr algn="ctr"/>
                      <a:r>
                        <a:rPr lang="en-US" altLang="zh-CN" sz="2000" dirty="0" smtClean="0"/>
                        <a:t>7</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8</a:t>
                      </a:r>
                      <a:endParaRPr lang="zh-CN" altLang="en-US" sz="2000" dirty="0"/>
                    </a:p>
                  </a:txBody>
                  <a:tcPr anchor="ctr"/>
                </a:tc>
                <a:tc>
                  <a:txBody>
                    <a:bodyPr/>
                    <a:p>
                      <a:pPr algn="ctr"/>
                      <a:r>
                        <a:rPr lang="en-US" altLang="zh-CN" sz="2000" dirty="0" smtClean="0"/>
                        <a:t>A</a:t>
                      </a:r>
                      <a:endParaRPr lang="zh-CN" altLang="en-US" sz="2000" dirty="0"/>
                    </a:p>
                  </a:txBody>
                  <a:tcPr anchor="ctr"/>
                </a:tc>
                <a:tc>
                  <a:txBody>
                    <a:bodyPr/>
                    <a:p>
                      <a:pPr algn="ctr"/>
                      <a:r>
                        <a:rPr lang="en-US" altLang="zh-CN" sz="2000" dirty="0" smtClean="0"/>
                        <a:t>9</a:t>
                      </a:r>
                      <a:endParaRPr lang="zh-CN" altLang="en-US" sz="2000" dirty="0"/>
                    </a:p>
                  </a:txBody>
                  <a:tcPr anchor="ctr"/>
                </a:tc>
                <a:tc>
                  <a:txBody>
                    <a:bodyPr/>
                    <a:p>
                      <a:pPr algn="ctr"/>
                      <a:r>
                        <a:rPr lang="en-US" altLang="zh-CN" sz="2000" dirty="0" smtClean="0"/>
                        <a:t>D</a:t>
                      </a:r>
                      <a:endParaRPr lang="zh-CN" altLang="en-US" sz="2000" dirty="0"/>
                    </a:p>
                  </a:txBody>
                  <a:tcPr anchor="ctr"/>
                </a:tc>
                <a:tc>
                  <a:txBody>
                    <a:bodyPr/>
                    <a:p>
                      <a:pPr algn="ctr"/>
                      <a:r>
                        <a:rPr lang="en-US" altLang="zh-CN" sz="2000" dirty="0" smtClean="0"/>
                        <a:t>10</a:t>
                      </a:r>
                      <a:endParaRPr lang="zh-CN" altLang="en-US" sz="2000" dirty="0"/>
                    </a:p>
                  </a:txBody>
                  <a:tcPr anchor="ctr"/>
                </a:tc>
                <a:tc>
                  <a:txBody>
                    <a:bodyPr/>
                    <a:p>
                      <a:pPr algn="ctr"/>
                      <a:r>
                        <a:rPr lang="en-US" altLang="zh-CN" sz="2000" dirty="0" smtClean="0"/>
                        <a:t>A</a:t>
                      </a:r>
                      <a:endParaRPr lang="zh-CN" altLang="en-US" sz="2000" dirty="0"/>
                    </a:p>
                  </a:txBody>
                  <a:tcPr anchor="ctr"/>
                </a:tc>
              </a:tr>
              <a:tr h="518444">
                <a:tc>
                  <a:txBody>
                    <a:bodyPr/>
                    <a:p>
                      <a:pPr algn="ctr"/>
                      <a:r>
                        <a:rPr lang="en-US" altLang="zh-CN" sz="2000" dirty="0" smtClean="0"/>
                        <a:t>11</a:t>
                      </a:r>
                      <a:endParaRPr lang="zh-CN" altLang="en-US" sz="2000" dirty="0"/>
                    </a:p>
                  </a:txBody>
                  <a:tcPr anchor="ctr"/>
                </a:tc>
                <a:tc>
                  <a:txBody>
                    <a:bodyPr/>
                    <a:p>
                      <a:pPr algn="ctr"/>
                      <a:r>
                        <a:rPr lang="en-US" sz="2000" dirty="0" smtClean="0"/>
                        <a:t>D</a:t>
                      </a:r>
                      <a:endParaRPr lang="en-US" sz="2000" dirty="0"/>
                    </a:p>
                  </a:txBody>
                  <a:tcPr anchor="ctr"/>
                </a:tc>
                <a:tc>
                  <a:txBody>
                    <a:bodyPr/>
                    <a:p>
                      <a:pPr algn="ctr"/>
                      <a:r>
                        <a:rPr lang="en-US" altLang="zh-CN" sz="2000" dirty="0" smtClean="0"/>
                        <a:t>12</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13</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14</a:t>
                      </a:r>
                      <a:endParaRPr lang="zh-CN" altLang="en-US" sz="2000" dirty="0"/>
                    </a:p>
                  </a:txBody>
                  <a:tcPr anchor="ctr"/>
                </a:tc>
                <a:tc>
                  <a:txBody>
                    <a:bodyPr/>
                    <a:p>
                      <a:pPr algn="ctr"/>
                      <a:r>
                        <a:rPr lang="en-US" sz="2000" dirty="0" smtClean="0"/>
                        <a:t>D</a:t>
                      </a:r>
                      <a:endParaRPr lang="en-US" sz="2000" dirty="0"/>
                    </a:p>
                  </a:txBody>
                  <a:tcPr anchor="ctr"/>
                </a:tc>
                <a:tc>
                  <a:txBody>
                    <a:bodyPr/>
                    <a:p>
                      <a:pPr algn="ctr"/>
                      <a:r>
                        <a:rPr lang="en-US" altLang="zh-CN" sz="2000" dirty="0" smtClean="0"/>
                        <a:t>15</a:t>
                      </a:r>
                      <a:endParaRPr lang="zh-CN" altLang="en-US" sz="2000" dirty="0"/>
                    </a:p>
                  </a:txBody>
                  <a:tcPr anchor="ctr"/>
                </a:tc>
                <a:tc>
                  <a:txBody>
                    <a:bodyPr/>
                    <a:p>
                      <a:pPr algn="ctr"/>
                      <a:r>
                        <a:rPr lang="en-US" altLang="zh-CN" sz="2000" dirty="0" smtClean="0"/>
                        <a:t>C</a:t>
                      </a:r>
                      <a:endParaRPr lang="zh-CN" altLang="en-US" sz="2000" dirty="0"/>
                    </a:p>
                  </a:txBody>
                  <a:tcPr anchor="ctr"/>
                </a:tc>
              </a:tr>
            </a:tbl>
          </a:graphicData>
        </a:graphic>
      </p:graphicFrame>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266700" y="981075"/>
            <a:ext cx="11657965" cy="4892675"/>
          </a:xfrm>
          <a:prstGeom prst="rect">
            <a:avLst/>
          </a:prstGeom>
          <a:noFill/>
          <a:ln w="9525">
            <a:noFill/>
          </a:ln>
        </p:spPr>
        <p:txBody>
          <a:bodyPr wrap="square">
            <a:spAutoFit/>
          </a:bodyPr>
          <a:p>
            <a:pPr indent="266700">
              <a:lnSpc>
                <a:spcPct val="130000"/>
              </a:lnSpc>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技术在给人们的生活和工作带来便利的同时，也引发了一系列的信息安全问题：个人信息被泄露、人个隐私被侵犯、病毒泛滥、黑客攻击、网络诈骗等。信息系统的安全关系到国家机关的运行、企业的经营和人们的日常生活。一些不会分子通过攻击网站、计算机系统等，窃取私密信息，造成经济损失，威胁人身甚至国家安全。如果对信息系统安全掉以轻心，对安全风险置之不理，安全事件一旦发生，可能会给个人、企业、国家带来难以估量的损失甚至灾难。   信息安全关系到国家安全、社会稳定、民族文化传承，以及个人人身和财产安全问题。因此，保障网络及信息系统不变干扰、破坏或者非法访问，防止网络数据泄露或者被窃取</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、篡改，保护公民个人信息安全和国家信息安全已上升为国家战略。威严的法律、完善的管理机制、过硬的技术措施、规范的业务操作是防范恶意攻击、化解信息安全风险的重要保证。   通过本章的学习，我们将深入了解信息安全的基础知识，认知信息安全面临的威胁，学会判断信息安全风险；辨别信息系统恶意攻击，掌握常用信息安全防护措施和防范技术；增强安全使用信息系统的意识，学会安全、合法、符合道德规范地使用数字化信息和工具，规避信息系统的风险。</a:t>
            </a:r>
            <a:endParaRPr lang="zh-CN" altLang="en-US" sz="2000">
              <a:latin typeface="宋体" panose="02010600030101010101" pitchFamily="2" charset="-122"/>
              <a:cs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6835" y="671830"/>
            <a:ext cx="12037060" cy="5939155"/>
          </a:xfrm>
          <a:prstGeom prst="rect">
            <a:avLst/>
          </a:prstGeom>
          <a:noFill/>
          <a:ln w="9525">
            <a:noFill/>
          </a:ln>
        </p:spPr>
        <p:txBody>
          <a:bodyPr wrap="square">
            <a:spAutoFit/>
          </a:bodyPr>
          <a:p>
            <a:pPr indent="26670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在数据资产成为“金矿”的时代，互联网经济、数字经济等新兴经济已成为经济发展的新引擎，数字生活正改着人们的生活模式，人们越来越依赖于互联网。随着电商的发展，移动支付已成为重要的支付方式，指纹支付、无感支付、刷脸支付等免密支付方式已被大量使用。数字经济必然对信息安全提出更高要求，信息和网络安全成为国家安全的重要战略。</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信息安全的定义</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信息安全是指保护信息系统（包括硬件、软件及相关数据），使之不因偶然或是恶意侵犯而遭受破坏、更改及泄露，保证信息系统能够连续、可靠、正常的运行。其目的是保护信息资源免受各种干扰、威胁和破坏，即保证信息的安全。信息安全主要包括运行系统安全和系统信息安全，表现在四个层面上，即物理安全、运行安全、数据安全和内容安全。其中物理安全是保护硬件及基础设施方面的安全；运行安全是保护操作系统、数据库、应用系统等软件方面的安全；数据安全以保护数据不受外界的侵扰为目的，包括泄密、伪造、篡改等有关的行为；内容安全则是反过来对流动的数据进行限制，包括可以对指定的数据进行选择性的阻断、修改、转发等特定的行为。</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信息安全的属性</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信息安全的基本属性包括完整性、保密性、可用性、可控性、不可否认性（抗抵赖性），前三项通常被称为保障信息安全的三要素，即最重要的三个方面。（1）完整性：是指信息未经授权不能进行改变的特性，即信息在存储或传输过程中保持不被修改、不被替换、不被破坏和不丢失的特性，这是信息安全最基本的特征。（2）机密性：指信息按给定要求不泄漏给非授权的个人、实体或过程，或提供其利用的特性，即杜绝有用信息泄漏给非授权个人或实体，强调有用信息只被授权对象使用的特征。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6835" y="717550"/>
            <a:ext cx="11934825" cy="5631180"/>
          </a:xfrm>
          <a:prstGeom prst="rect">
            <a:avLst/>
          </a:prstGeom>
          <a:noFill/>
          <a:ln w="9525">
            <a:noFill/>
          </a:ln>
        </p:spPr>
        <p:txBody>
          <a:bodyPr wrap="square">
            <a:spAutoFit/>
          </a:bodyPr>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（3）可用性：是指信息可被授权实体正确访问并按需求使用的特性，即当需要时能否存取所需的信息。例如网络环境下拒绝服务、破坏网络和有关系统的正常运行等都属于对可用性的攻击。（4）可控制性：是指对信息的传播及具体内容能够实现有效控制的特性，即网络系统中的任何信息要在一定传输范围和存放空间内可控。（5）不可否认性：是指信息交换过程中所有参与者都不可否认或抵赖曾经完成的操作和承诺。在互联网电子环境下，可以通过数字证书机制进行的数字签名和时间戳</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，以保证信息的抗抵赖。</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【问题思考】</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以下的案例涉及信息安全的哪些属性？请列举生活中更多相关案例。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2018年6月，特斯拉一名员工编写了侵入特斯拉制造操作系统的软件，并将几个GB的特斯拉数据传输给外部实体。这些数据包括数十张机密照片和特斯拉制造系统的相关视频，使得特斯拉制造技术泄密，造成严重损失。（2）2018年12月郑州一家医院数据库账号与密码被黑客修改，临床计算机业务受到恶意攻击，所有科室业务系统均无法正常操作，造成该医院几个院区门诊业务停滞几个小时，造成大量患者在门诊无法就医，严重影响医院的正常医疗工作，该医院当日损失就达800万元。（3）2019年4月实施的《中华人民共和国电子签名法》规定，可靠的电子签名与传统的手写或者盖章具有同等的法律效力。如今，在我国电子签名已广泛应用于网上银行、电子政务、电子合同的签署等。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7171" name="内容占位符 7170" descr="u=2593170505,2448394380&amp;fm=0&amp;gp=48"/>
          <p:cNvPicPr>
            <a:picLocks noChangeAspect="1"/>
          </p:cNvPicPr>
          <p:nvPr/>
        </p:nvPicPr>
        <p:blipFill>
          <a:blip r:embed="rId2"/>
          <a:stretch>
            <a:fillRect/>
          </a:stretch>
        </p:blipFill>
        <p:spPr>
          <a:xfrm>
            <a:off x="11052810" y="5750878"/>
            <a:ext cx="958850" cy="958850"/>
          </a:xfrm>
          <a:prstGeom prst="rect">
            <a:avLst/>
          </a:prstGeom>
          <a:noFill/>
          <a:ln w="9525">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18440" y="702310"/>
            <a:ext cx="11455400" cy="5262245"/>
          </a:xfrm>
          <a:prstGeom prst="rect">
            <a:avLst/>
          </a:prstGeom>
          <a:noFill/>
          <a:ln w="9525">
            <a:noFill/>
          </a:ln>
        </p:spPr>
        <p:txBody>
          <a:bodyPr wrap="square">
            <a:spAutoFit/>
          </a:bodyPr>
          <a:p>
            <a:pPr>
              <a:lnSpc>
                <a:spcPct val="12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信息安全风险</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风险主要来自两大方面。其一是，在技术和设计上存在不完善，漏洞和缺陷随之而来，导致信息系统有其脆弱性，存在一定的安全风险。其二是，由于人为因素引起的风险，出于商业竞争、个人报复、经济利益等动机对信息系统进行攻击；或因为无意间的信息泄露，使犯罪分子有了可乘之机。信息系统一旦遭受破坏，会使重要信息泄露，会对人个、企业造成重大损失。信息系统的安全风险包括硬件风险、软件风险、数据风险和网络风险。网络风险主要包括：（1）未授权访问，包括假冒（如IP假冒）、身份攻击、非法用户进入网络系统进行违法操作、合法用户进行以未授权方式进行操作等形式。（2）网络攻击，包括恶意程序、僵尸网络、拒绝服务攻击、后门和欺骗等。网民在浏览一些恶意网站，或从不安全的站点下载文件或程序时，计算机往往容易被植入恶意程序，而用户本人几乎对此毫不知情。直到有恶意广告被发现的这段时间，用户许多重要信息都可能被盗走了，如银行账户、密码等。这种秘密植入用户系统以盗取用户机密信息，破坏用户应用软件和操作系统或者造成其它危害的代码</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就是恶意程序。恶</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意软件具有强制安装、难以卸载、浏览器劫持、广告弹出、恶意收集用户信息、恶意卸载、恶意捆绑等特点。</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3557" name="图片 23556" descr="20101031223836642"/>
          <p:cNvPicPr>
            <a:picLocks noChangeAspect="1"/>
          </p:cNvPicPr>
          <p:nvPr/>
        </p:nvPicPr>
        <p:blipFill>
          <a:blip r:embed="rId2"/>
          <a:stretch>
            <a:fillRect/>
          </a:stretch>
        </p:blipFill>
        <p:spPr>
          <a:xfrm>
            <a:off x="11083290" y="5694045"/>
            <a:ext cx="1195705" cy="1195705"/>
          </a:xfrm>
          <a:prstGeom prst="rect">
            <a:avLst/>
          </a:prstGeom>
          <a:noFill/>
          <a:ln w="9525">
            <a:noFill/>
          </a:ln>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pic>
        <p:nvPicPr>
          <p:cNvPr id="8194" name="图片 8193" descr="20081214223931116"/>
          <p:cNvPicPr>
            <a:picLocks noChangeAspect="1"/>
          </p:cNvPicPr>
          <p:nvPr/>
        </p:nvPicPr>
        <p:blipFill>
          <a:blip r:embed="rId2"/>
          <a:stretch>
            <a:fillRect/>
          </a:stretch>
        </p:blipFill>
        <p:spPr>
          <a:xfrm>
            <a:off x="10454640" y="5411788"/>
            <a:ext cx="1682750" cy="1377950"/>
          </a:xfrm>
          <a:prstGeom prst="rect">
            <a:avLst/>
          </a:prstGeom>
          <a:noFill/>
          <a:ln w="9525">
            <a:noFill/>
          </a:ln>
        </p:spPr>
      </p:pic>
      <p:sp>
        <p:nvSpPr>
          <p:cNvPr id="2" name="文本框 1"/>
          <p:cNvSpPr txBox="1"/>
          <p:nvPr/>
        </p:nvSpPr>
        <p:spPr>
          <a:xfrm>
            <a:off x="76835" y="751840"/>
            <a:ext cx="11884025" cy="5015865"/>
          </a:xfrm>
          <a:prstGeom prst="rect">
            <a:avLst/>
          </a:prstGeom>
          <a:noFill/>
          <a:ln w="9525">
            <a:noFill/>
          </a:ln>
        </p:spPr>
        <p:txBody>
          <a:bodyPr wrap="square">
            <a:spAutoFit/>
          </a:bodyPr>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【补充说明】</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信息系统的脆弱性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系统本身在硬件和软件方面可能都存在不同程度的脆弱性，可能为各种攻击提供了骚扰、入侵及破坏信息系统的途径和方法。信息系统的脆弱性是指信息系统的硬件、软件、通信及信息资源等，因可预见或不可预见因素，善意或恶意的原因而可能导致系统受到更改、泄露、破坏和功能失效，以导致系统异常，甚至崩溃、瘫痪等。信息系统的脆弱性包括技术脆弱性、操作脆弱性、管理脆弱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例如，Windows系统是相对稳定和完善的操作系统，但据不完全统计每年平均约有4亿台电脑遭受攻击，全球企业平均一年受攻击损失达4500亿美元。作为全球芯片龙头的英特尔曾暴出Meltdown和Spectre漏洞，造成手机、计算机、服务器和云计算等产品的内存中敏感信息泄露。</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安全漏洞</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漏洞是在硬件、软件、通信协议的具体实现或系统安全策略上存在的缺陷，从而可以使攻击者能够在未授权的情况下访问或破坏系统，导致信息系统面临安全隐患。漏洞多数是程序无意中留下的不受保护的入口点，会使计算机遭受病毒和黑客攻击。常见漏洞有SQL注入漏洞、弱密码漏洞、缓冲区溢出、权限绕过漏洞和远程命令执行漏洞等。</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例如，因特网主协议TCP/IP体系结构的四层都存在漏洞，攻击者通过网络嗅探、IP欺骗、DNS欺骗等方式获取用户的账户、密码等机密信息，严重影响到人们正常上网和通信安全。</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34620" y="740410"/>
            <a:ext cx="11931650" cy="3784600"/>
          </a:xfrm>
          <a:prstGeom prst="rect">
            <a:avLst/>
          </a:prstGeom>
          <a:noFill/>
          <a:ln w="9525">
            <a:noFill/>
          </a:ln>
        </p:spPr>
        <p:txBody>
          <a:bodyPr wrap="square">
            <a:spAutoFit/>
          </a:bodyPr>
          <a:p>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信息安全现状</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当前全球信息安全形势逼人，最主要的威胁来源于技术系统本身，如计算机技术缺陷、计算机病毒、黑客、信息犯罪等，尤其是黑客攻击手段更专业化，破坏力更强，电脑病毒传播速度快，杀伤力强，网络犯罪和恐怖活动日益泛滥。而我国目前信息系统安全同样面临这些全球共性的问题，我国信息安全的根本问题或最大隐患就在于缺乏大量的核心技术。再加上公民信息化应用水平的差异大，信息安全意识淡薄，信息安全认识模糊，信息安全的防护能力较弱，给信息安全建设带来一定的困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提高信息系统的安全，必须要有过硬的技术防范措施，而首要是发展安全可信、自主可控的核心基础软件和硬件。“自主可控”包括能力自主可控、发展自主可控以及知识产权自主可控等多个层面。可喜的是，近年来我国在高性能计算机、量子通信、移动通信等网络发展的前沿技术领域，以及核心芯片等具有国际竞争力的关键技术领域均实现了一系列重大突破。如图9-1-1所示的是我国自主研发的龙芯3号通用微处理器。软件方面我国也大力发展国产软件系统，目前出现了十几种的国产操作系统，主要有红旗</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linux</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系列和和麒麟系列等，其标志如图9-1-2所示。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73742920" name="组合 1073742919"/>
          <p:cNvGrpSpPr/>
          <p:nvPr/>
        </p:nvGrpSpPr>
        <p:grpSpPr>
          <a:xfrm>
            <a:off x="3315970" y="4525010"/>
            <a:ext cx="1816469" cy="1999379"/>
            <a:chOff x="9227" y="38003"/>
            <a:chExt cx="2292" cy="2583"/>
          </a:xfrm>
        </p:grpSpPr>
        <p:pic>
          <p:nvPicPr>
            <p:cNvPr id="1073742913" name="图片 1073742912" descr="IMG_256"/>
            <p:cNvPicPr>
              <a:picLocks noChangeAspect="1"/>
            </p:cNvPicPr>
            <p:nvPr/>
          </p:nvPicPr>
          <p:blipFill>
            <a:blip r:embed="rId2"/>
            <a:stretch>
              <a:fillRect/>
            </a:stretch>
          </p:blipFill>
          <p:spPr>
            <a:xfrm>
              <a:off x="9227" y="38003"/>
              <a:ext cx="2292" cy="2264"/>
            </a:xfrm>
            <a:prstGeom prst="rect">
              <a:avLst/>
            </a:prstGeom>
            <a:noFill/>
            <a:ln w="9525">
              <a:noFill/>
            </a:ln>
          </p:spPr>
        </p:pic>
        <p:sp>
          <p:nvSpPr>
            <p:cNvPr id="1073742918" name="文本框 2"/>
            <p:cNvSpPr txBox="1"/>
            <p:nvPr/>
          </p:nvSpPr>
          <p:spPr>
            <a:xfrm>
              <a:off x="9419" y="40283"/>
              <a:ext cx="1979" cy="303"/>
            </a:xfrm>
            <a:prstGeom prst="rect">
              <a:avLst/>
            </a:prstGeom>
            <a:solidFill>
              <a:srgbClr val="FFFFFF"/>
            </a:solidFill>
            <a:ln w="9525">
              <a:noFill/>
            </a:ln>
          </p:spPr>
          <p:txBody>
            <a:bodyPr vert="horz" wrap="square" lIns="0" tIns="0" rIns="0" bIns="0" anchor="t"/>
            <a:p>
              <a:r>
                <a:rPr lang="zh-CN" altLang="en-US" sz="1400">
                  <a:latin typeface="宋体" panose="02010600030101010101" pitchFamily="2" charset="-122"/>
                  <a:ea typeface="宋体" panose="02010600030101010101" pitchFamily="2" charset="-122"/>
                  <a:cs typeface="宋体" panose="02010600030101010101" pitchFamily="2" charset="-122"/>
                </a:rPr>
                <a:t>图9-1-1龙芯3号CPU</a:t>
              </a:r>
              <a:endParaRPr lang="zh-CN" altLang="en-US" sz="1400">
                <a:latin typeface="宋体" panose="02010600030101010101" pitchFamily="2" charset="-122"/>
                <a:ea typeface="宋体" panose="02010600030101010101" pitchFamily="2" charset="-122"/>
                <a:cs typeface="宋体" panose="02010600030101010101" pitchFamily="2" charset="-122"/>
              </a:endParaRPr>
            </a:p>
            <a:p>
              <a:endParaRPr lang="zh-CN" altLang="en-US"/>
            </a:p>
            <a:p>
              <a:endParaRPr lang="zh-CN" altLang="en-US"/>
            </a:p>
          </p:txBody>
        </p:sp>
      </p:grpSp>
      <p:grpSp>
        <p:nvGrpSpPr>
          <p:cNvPr id="1073742919" name="组合 1073742918"/>
          <p:cNvGrpSpPr/>
          <p:nvPr/>
        </p:nvGrpSpPr>
        <p:grpSpPr>
          <a:xfrm>
            <a:off x="5718785" y="4463415"/>
            <a:ext cx="1843566" cy="1990208"/>
            <a:chOff x="5872" y="37964"/>
            <a:chExt cx="2033" cy="2643"/>
          </a:xfrm>
        </p:grpSpPr>
        <p:pic>
          <p:nvPicPr>
            <p:cNvPr id="1073742912" name="图片 1073742911" descr="IMG_256"/>
            <p:cNvPicPr>
              <a:picLocks noChangeAspect="1"/>
            </p:cNvPicPr>
            <p:nvPr/>
          </p:nvPicPr>
          <p:blipFill>
            <a:blip r:embed="rId3"/>
            <a:stretch>
              <a:fillRect/>
            </a:stretch>
          </p:blipFill>
          <p:spPr>
            <a:xfrm>
              <a:off x="5872" y="37964"/>
              <a:ext cx="2033" cy="2356"/>
            </a:xfrm>
            <a:prstGeom prst="rect">
              <a:avLst/>
            </a:prstGeom>
            <a:noFill/>
            <a:ln w="9525">
              <a:noFill/>
            </a:ln>
          </p:spPr>
        </p:pic>
        <p:sp>
          <p:nvSpPr>
            <p:cNvPr id="1073742916" name="文本框 2"/>
            <p:cNvSpPr txBox="1"/>
            <p:nvPr/>
          </p:nvSpPr>
          <p:spPr>
            <a:xfrm>
              <a:off x="5915" y="40304"/>
              <a:ext cx="1940" cy="303"/>
            </a:xfrm>
            <a:prstGeom prst="rect">
              <a:avLst/>
            </a:prstGeom>
            <a:solidFill>
              <a:srgbClr val="FFFFFF"/>
            </a:solidFill>
            <a:ln w="9525">
              <a:noFill/>
            </a:ln>
          </p:spPr>
          <p:txBody>
            <a:bodyPr vert="horz" wrap="square" lIns="0" tIns="0" rIns="0" bIns="0" anchor="t"/>
            <a:p>
              <a:r>
                <a:rPr lang="zh-CN" altLang="en-US" sz="1400">
                  <a:latin typeface="宋体" panose="02010600030101010101" pitchFamily="2" charset="-122"/>
                  <a:ea typeface="宋体" panose="02010600030101010101" pitchFamily="2" charset="-122"/>
                  <a:cs typeface="宋体" panose="02010600030101010101" pitchFamily="2" charset="-122"/>
                </a:rPr>
                <a:t>图9-1-2国产操作系统</a:t>
              </a:r>
              <a:endParaRPr lang="zh-CN" altLang="en-US" sz="1400">
                <a:latin typeface="宋体" panose="02010600030101010101" pitchFamily="2" charset="-122"/>
                <a:ea typeface="宋体" panose="02010600030101010101" pitchFamily="2" charset="-122"/>
                <a:cs typeface="宋体" panose="02010600030101010101" pitchFamily="2" charset="-122"/>
              </a:endParaRPr>
            </a:p>
            <a:p>
              <a:endParaRPr lang="zh-CN" altLang="en-US"/>
            </a:p>
            <a:p>
              <a:endParaRPr lang="zh-CN" altLang="en-US"/>
            </a:p>
          </p:txBody>
        </p:sp>
      </p:gr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5275" y="751840"/>
            <a:ext cx="11734800" cy="2245360"/>
          </a:xfrm>
          <a:prstGeom prst="rect">
            <a:avLst/>
          </a:prstGeom>
          <a:noFill/>
          <a:ln w="9525">
            <a:noFill/>
          </a:ln>
        </p:spPr>
        <p:txBody>
          <a:bodyPr wrap="square">
            <a:spAutoFit/>
          </a:bodyPr>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【知识拓展】</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Wi-Fi热点下的钓鱼陷阱</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许多商家为招揽顾客，会提供Wi-Fi接入服务，当客人发现有免费的Wi-Fi热点时，便会不加思索地选择接入。黑客提供一个名字与商家类似的免费Wi-Fi接入点，吸引网民接入。一旦连接到黑客设定的Wi-Fi热点，上网的所有数据包暴露无遗，都会被黑客截取。除了伪装一个和正常Wi-Fi接入点相似的Wi-Fi陷阱外，黑客还可以创建一个和正常Wi-Fi名称完全一样的接入点，由于无线路由器信号覆盖不够稳定，你的手机会自动连接到攻击者创建的Wi-Fi热点，在你完全没有察觉的情况下掉入陷阱。</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73742917" name="组合 1073742916"/>
          <p:cNvGrpSpPr/>
          <p:nvPr/>
        </p:nvGrpSpPr>
        <p:grpSpPr>
          <a:xfrm>
            <a:off x="4279265" y="3108325"/>
            <a:ext cx="3443605" cy="2635250"/>
            <a:chOff x="9615" y="42838"/>
            <a:chExt cx="3668" cy="3540"/>
          </a:xfrm>
        </p:grpSpPr>
        <p:pic>
          <p:nvPicPr>
            <p:cNvPr id="1073742911" name="图片 1073742910" descr="1616503408(1)"/>
            <p:cNvPicPr>
              <a:picLocks noChangeAspect="1"/>
            </p:cNvPicPr>
            <p:nvPr/>
          </p:nvPicPr>
          <p:blipFill>
            <a:blip r:embed="rId2"/>
            <a:srcRect r="244" b="9315"/>
            <a:stretch>
              <a:fillRect/>
            </a:stretch>
          </p:blipFill>
          <p:spPr>
            <a:xfrm>
              <a:off x="9615" y="42838"/>
              <a:ext cx="3668" cy="3183"/>
            </a:xfrm>
            <a:prstGeom prst="rect">
              <a:avLst/>
            </a:prstGeom>
            <a:noFill/>
            <a:ln w="9525">
              <a:noFill/>
            </a:ln>
          </p:spPr>
        </p:pic>
        <p:sp>
          <p:nvSpPr>
            <p:cNvPr id="1073742914" name="文本框 2"/>
            <p:cNvSpPr txBox="1"/>
            <p:nvPr/>
          </p:nvSpPr>
          <p:spPr>
            <a:xfrm>
              <a:off x="9905" y="46076"/>
              <a:ext cx="3055" cy="303"/>
            </a:xfrm>
            <a:prstGeom prst="rect">
              <a:avLst/>
            </a:prstGeom>
            <a:solidFill>
              <a:srgbClr val="FFFFFF"/>
            </a:solidFill>
            <a:ln w="9525">
              <a:noFill/>
            </a:ln>
          </p:spPr>
          <p:txBody>
            <a:bodyPr vert="horz" wrap="square" lIns="0" tIns="0" rIns="0" bIns="0" anchor="t"/>
            <a:p>
              <a:r>
                <a:rPr lang="zh-CN" altLang="en-US" sz="1400">
                  <a:latin typeface="宋体" panose="02010600030101010101" pitchFamily="2" charset="-122"/>
                  <a:ea typeface="宋体" panose="02010600030101010101" pitchFamily="2" charset="-122"/>
                  <a:cs typeface="宋体" panose="02010600030101010101" pitchFamily="2" charset="-122"/>
                </a:rPr>
                <a:t>图9-1-3 Wi-Fi热点下的钓鱼陷阱</a:t>
              </a:r>
              <a:endParaRPr lang="zh-CN" altLang="en-US" sz="1400">
                <a:latin typeface="宋体" panose="02010600030101010101" pitchFamily="2" charset="-122"/>
                <a:ea typeface="宋体" panose="02010600030101010101" pitchFamily="2" charset="-122"/>
                <a:cs typeface="宋体" panose="02010600030101010101" pitchFamily="2" charset="-122"/>
              </a:endParaRPr>
            </a:p>
            <a:p>
              <a:endParaRPr lang="zh-CN" altLang="en-US"/>
            </a:p>
            <a:p>
              <a:endParaRPr lang="zh-CN" altLang="en-US"/>
            </a:p>
          </p:txBody>
        </p:sp>
      </p:gr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信息安全基础知识</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pic>
        <p:nvPicPr>
          <p:cNvPr id="8194" name="图片 8193" descr="20081214223931116"/>
          <p:cNvPicPr>
            <a:picLocks noChangeAspect="1"/>
          </p:cNvPicPr>
          <p:nvPr/>
        </p:nvPicPr>
        <p:blipFill>
          <a:blip r:embed="rId2"/>
          <a:stretch>
            <a:fillRect/>
          </a:stretch>
        </p:blipFill>
        <p:spPr>
          <a:xfrm>
            <a:off x="10454640" y="5411788"/>
            <a:ext cx="1682750" cy="1377950"/>
          </a:xfrm>
          <a:prstGeom prst="rect">
            <a:avLst/>
          </a:prstGeom>
          <a:noFill/>
          <a:ln w="9525">
            <a:noFill/>
          </a:ln>
        </p:spPr>
      </p:pic>
      <p:sp>
        <p:nvSpPr>
          <p:cNvPr id="2" name="文本框 1"/>
          <p:cNvSpPr txBox="1"/>
          <p:nvPr/>
        </p:nvSpPr>
        <p:spPr>
          <a:xfrm>
            <a:off x="181610" y="607695"/>
            <a:ext cx="11837670" cy="4799965"/>
          </a:xfrm>
          <a:prstGeom prst="rect">
            <a:avLst/>
          </a:prstGeom>
          <a:noFill/>
          <a:ln w="9525">
            <a:noFill/>
          </a:ln>
        </p:spPr>
        <p:txBody>
          <a:bodyPr wrap="square">
            <a:spAutoFit/>
          </a:bodyPr>
          <a:p>
            <a:pPr>
              <a:lnSpc>
                <a:spcPct val="170000"/>
              </a:lnSpc>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警防钓鱼网站</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钓鱼”是一种网络欺诈行为，指不法分子利用各种手段，仿冒真实网站的URL地址以及页面内容，或利用真实网站服务器程序上的漏洞，在其站点的某些网页中插入危险的脚本代码，如植入木马，以此来骗取用户银行卡或信用卡账号、密码等重要资料。不少账户被盗就是因为访问了钓鱼网站。</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要避免被钓，应要注意使用安全的网络。一方面，应对别人发来的网址多留心，因为这个地址可能跟你熟悉的网站，如淘宝、网上银行等的域名非常相似，打开的页面也几乎和真实的网站一致，但是实际进入的是一个伪装的钓鱼网站。另一方面，尽量使用有安全认证功能的浏览器。这些浏览器能够检测网站是否有恶意代码，会弹出安全提示，避免用户进入钓鱼网站。对于智能手机用户，要使用有关的客户端软件时，应尽量选择官方渠道下载，不要安装来路不明的客户端软件。</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TAG_VERSION" val="1.0"/>
  <p:tag name="KSO_WM_TEMPLATE_CATEGORY" val="custom"/>
  <p:tag name="KSO_WM_TEMPLATE_INDEX" val="20187308"/>
</p:tagLst>
</file>

<file path=ppt/tags/tag5.xml><?xml version="1.0" encoding="utf-8"?>
<p:tagLst xmlns:p="http://schemas.openxmlformats.org/presentationml/2006/main">
  <p:tag name="KSO_WM_TAG_VERSION" val="1.0"/>
  <p:tag name="KSO_WM_TEMPLATE_CATEGORY" val="custom"/>
  <p:tag name="KSO_WM_TEMPLATE_INDEX" val="20187308"/>
</p:tagLst>
</file>

<file path=ppt/tags/tag6.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7.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8466</Words>
  <Application>WPS 演示</Application>
  <PresentationFormat>宽屏</PresentationFormat>
  <Paragraphs>353</Paragraphs>
  <Slides>18</Slides>
  <Notes>15</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18</vt:i4>
      </vt:variant>
    </vt:vector>
  </HeadingPairs>
  <TitlesOfParts>
    <vt:vector size="26" baseType="lpstr">
      <vt:lpstr>Arial</vt:lpstr>
      <vt:lpstr>宋体</vt:lpstr>
      <vt:lpstr>Wingdings</vt:lpstr>
      <vt:lpstr>微软雅黑</vt:lpstr>
      <vt:lpstr>Arial Unicode MS</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黄老师</cp:lastModifiedBy>
  <cp:revision>401</cp:revision>
  <dcterms:created xsi:type="dcterms:W3CDTF">2017-08-03T09:01:00Z</dcterms:created>
  <dcterms:modified xsi:type="dcterms:W3CDTF">2021-08-20T14:00:15Z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