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6">
  <p:sldMasterIdLst>
    <p:sldMasterId id="2147483648" r:id="rId1"/>
  </p:sldMasterIdLst>
  <p:notesMasterIdLst>
    <p:notesMasterId r:id="rId30"/>
  </p:notesMasterIdLst>
  <p:sldIdLst>
    <p:sldId id="256" r:id="rId3"/>
    <p:sldId id="289" r:id="rId4"/>
    <p:sldId id="347" r:id="rId5"/>
    <p:sldId id="313" r:id="rId6"/>
    <p:sldId id="316" r:id="rId7"/>
    <p:sldId id="379" r:id="rId8"/>
    <p:sldId id="378" r:id="rId9"/>
    <p:sldId id="380" r:id="rId10"/>
    <p:sldId id="383" r:id="rId11"/>
    <p:sldId id="381" r:id="rId12"/>
    <p:sldId id="382" r:id="rId13"/>
    <p:sldId id="384" r:id="rId14"/>
    <p:sldId id="385" r:id="rId15"/>
    <p:sldId id="386" r:id="rId16"/>
    <p:sldId id="388" r:id="rId17"/>
    <p:sldId id="387" r:id="rId18"/>
    <p:sldId id="390" r:id="rId19"/>
    <p:sldId id="392" r:id="rId20"/>
    <p:sldId id="391" r:id="rId21"/>
    <p:sldId id="393" r:id="rId22"/>
    <p:sldId id="394" r:id="rId23"/>
    <p:sldId id="397" r:id="rId24"/>
    <p:sldId id="395" r:id="rId25"/>
    <p:sldId id="398" r:id="rId26"/>
    <p:sldId id="400" r:id="rId27"/>
    <p:sldId id="399" r:id="rId28"/>
    <p:sldId id="401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4D9A750D-8FE1-4EEA-ABDE-365B62882FCB}">
          <p14:sldIdLst>
            <p14:sldId id="256"/>
            <p14:sldId id="289"/>
            <p14:sldId id="347"/>
            <p14:sldId id="313"/>
            <p14:sldId id="316"/>
            <p14:sldId id="379"/>
            <p14:sldId id="378"/>
            <p14:sldId id="380"/>
            <p14:sldId id="383"/>
            <p14:sldId id="381"/>
            <p14:sldId id="382"/>
            <p14:sldId id="384"/>
            <p14:sldId id="385"/>
            <p14:sldId id="386"/>
            <p14:sldId id="388"/>
            <p14:sldId id="387"/>
            <p14:sldId id="390"/>
            <p14:sldId id="392"/>
            <p14:sldId id="391"/>
            <p14:sldId id="393"/>
            <p14:sldId id="394"/>
            <p14:sldId id="397"/>
            <p14:sldId id="395"/>
            <p14:sldId id="398"/>
            <p14:sldId id="400"/>
            <p14:sldId id="399"/>
            <p14:sldId id="40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503" autoAdjust="0"/>
  </p:normalViewPr>
  <p:slideViewPr>
    <p:cSldViewPr>
      <p:cViewPr varScale="1">
        <p:scale>
          <a:sx n="104" d="100"/>
          <a:sy n="104" d="100"/>
        </p:scale>
        <p:origin x="-182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749E47-8D78-4E18-81BF-4082E66622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A769F6-BFC6-49E4-8C56-A26D7EA912B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cover dir="u"/>
      </p:transition>
    </mc:Choice>
    <mc:Fallback>
      <p:transition spd="slow">
        <p:cover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3347864" y="6381328"/>
            <a:ext cx="2133600" cy="365125"/>
          </a:xfrm>
        </p:spPr>
        <p:txBody>
          <a:bodyPr/>
          <a:lstStyle/>
          <a:p>
            <a:pPr algn="ctr"/>
            <a:fld id="{BF487EE9-4F6C-4617-A76E-75C5076C913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200">
        <p:cover dir="u"/>
      </p:transition>
    </mc:Choice>
    <mc:Fallback>
      <p:transition spd="slow">
        <p:cover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00020" y="188595"/>
            <a:ext cx="31438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　</a:t>
            </a:r>
            <a:r>
              <a:rPr lang="zh-CN" alt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文混</a:t>
            </a:r>
            <a:r>
              <a:rPr lang="zh-CN" alt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</a:t>
            </a:r>
            <a:endParaRPr lang="zh-CN" altLang="en-US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67544" y="1823141"/>
            <a:ext cx="8424936" cy="3168352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800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5325" y="1138203"/>
            <a:ext cx="8640960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【考纲要求】</a:t>
            </a:r>
            <a:endParaRPr lang="zh-CN" altLang="zh-CN" sz="2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altLang="zh-CN" sz="2400" dirty="0">
                <a:latin typeface="+mn-ea"/>
              </a:rPr>
              <a:t>（1）掌握对文档插入和设置文本框、艺术字和图片；</a:t>
            </a:r>
            <a:endParaRPr altLang="zh-CN" sz="24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altLang="zh-CN" sz="2400" dirty="0">
                <a:latin typeface="+mn-ea"/>
              </a:rPr>
              <a:t>（2）熟练掌握绘制简单图形；</a:t>
            </a:r>
            <a:endParaRPr altLang="zh-CN" sz="24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altLang="zh-CN" sz="2400" dirty="0">
                <a:latin typeface="+mn-ea"/>
              </a:rPr>
              <a:t>（3）了解图文版式设计基本规范；</a:t>
            </a:r>
            <a:endParaRPr altLang="zh-CN" sz="24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altLang="zh-CN" sz="2400" dirty="0">
                <a:latin typeface="+mn-ea"/>
              </a:rPr>
              <a:t>（4）掌握图、文、表混合排版和美化处理。</a:t>
            </a:r>
            <a:endParaRPr lang="zh-CN" altLang="zh-CN" sz="2000" dirty="0">
              <a:latin typeface="+mn-ea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215265" y="4365625"/>
            <a:ext cx="8834120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50000"/>
              </a:lnSpc>
            </a:pPr>
            <a:r>
              <a:rPr lang="en-US" altLang="zh-CN" sz="2000" b="0">
                <a:ea typeface="宋体" panose="02010600030101010101" pitchFamily="2" charset="-122"/>
              </a:rPr>
              <a:t> </a:t>
            </a:r>
            <a:r>
              <a:rPr lang="zh-CN" sz="2000" b="0">
                <a:ea typeface="宋体" panose="02010600030101010101" pitchFamily="2" charset="-122"/>
              </a:rPr>
              <a:t>为了使文档变得图文并茂、形象直观，更加引人入胜，经常需要在文档中插入图形、自选图形、艺术字等。WPS文字中能方便插入各种对象并可以设置对象格式，如渐变效果、颜色、边框、形状和底纹等多种效果。为了使文档的页面布局更加美观、规范、条理化，可以灵活设置对象的排列方式，对象的叠放次序等。</a:t>
            </a:r>
            <a:endParaRPr lang="zh-CN" altLang="en-US" sz="2000" b="0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71483" y="302940"/>
            <a:ext cx="420052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zh-CN" sz="28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 </a:t>
            </a:r>
            <a:r>
              <a:rPr lang="zh-CN" altLang="zh-CN" sz="2800" b="1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</a:t>
            </a:r>
            <a:r>
              <a:rPr lang="zh-CN" altLang="en-US" sz="2800" b="1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形状与图库图片</a:t>
            </a:r>
            <a:endParaRPr lang="zh-CN" alt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154305" y="1183640"/>
            <a:ext cx="855281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2.设置文字环绕的另一种方式   设置环绕方式也可以在图片上右击，快捷菜单上选择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其它布局选项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”，弹出“布局”对话框，选择“文字环绕”选项卡，选择一种环绕方式，如图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3-6-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7所示。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9660" y="2352040"/>
            <a:ext cx="3138805" cy="38804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cover dir="u"/>
      </p:transition>
    </mc:Choice>
    <mc:Fallback>
      <p:transition spd="slow">
        <p:cover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89593" y="347390"/>
            <a:ext cx="420052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zh-CN" sz="28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 </a:t>
            </a:r>
            <a:r>
              <a:rPr lang="zh-CN" altLang="zh-CN" sz="2800" b="1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</a:t>
            </a:r>
            <a:r>
              <a:rPr lang="zh-CN" altLang="en-US" sz="2800" b="1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形状与图库图片</a:t>
            </a:r>
            <a:endParaRPr lang="zh-CN" alt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141605" y="1100455"/>
            <a:ext cx="8860790" cy="3107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-266700" fontAlgn="auto">
              <a:lnSpc>
                <a:spcPct val="140000"/>
              </a:lnSpc>
            </a:pP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（3）设置图片的大小   WPS文字中插入的图片要调整其大小的方法有：一是先选定图形，通过拖动图形四周的控制点粗略调整大小；二是在“布局”对话框中精确设置其大小；三是在“绘图工具”选项卡下，工具栏上“高度”和“宽度”处直接输入高度与宽度的数值。   设置前面插入的图片的大小为：锁定纵横比，高度缩小为原图的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5%，操作步骤如图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3-6-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8所示。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cover dir="u"/>
      </p:transition>
    </mc:Choice>
    <mc:Fallback>
      <p:transition spd="slow">
        <p:cover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71483" y="285795"/>
            <a:ext cx="420052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zh-CN" sz="28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 </a:t>
            </a:r>
            <a:r>
              <a:rPr lang="zh-CN" altLang="zh-CN" sz="2800" b="1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</a:t>
            </a:r>
            <a:r>
              <a:rPr lang="zh-CN" altLang="en-US" sz="2800" b="1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形状与图库图片</a:t>
            </a:r>
            <a:endParaRPr lang="zh-CN" alt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935" y="1517650"/>
            <a:ext cx="6915150" cy="4914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cover dir="u"/>
      </p:transition>
    </mc:Choice>
    <mc:Fallback>
      <p:transition spd="slow">
        <p:cover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3753" y="294685"/>
            <a:ext cx="420052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zh-CN" sz="28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 </a:t>
            </a:r>
            <a:r>
              <a:rPr lang="zh-CN" altLang="zh-CN" sz="2800" b="1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</a:t>
            </a:r>
            <a:r>
              <a:rPr lang="zh-CN" altLang="en-US" sz="2800" b="1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来自文件的图片</a:t>
            </a:r>
            <a:endParaRPr lang="zh-CN" alt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48260" y="1148715"/>
            <a:ext cx="894905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（1）插入图片   在“清源山导游词”第二段横卷形形状的右边插入图片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“WPS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\福建旅游\清源山.jpg”，操作步骤如图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3-6-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9所示。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163445"/>
            <a:ext cx="8153400" cy="45148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cover dir="u"/>
      </p:transition>
    </mc:Choice>
    <mc:Fallback>
      <p:transition spd="slow">
        <p:cover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85098" y="250235"/>
            <a:ext cx="420052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zh-CN" sz="28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 </a:t>
            </a:r>
            <a:r>
              <a:rPr lang="zh-CN" altLang="zh-CN" sz="2800" b="1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</a:t>
            </a:r>
            <a:r>
              <a:rPr lang="zh-CN" altLang="en-US" sz="2800" b="1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来自文件的图片</a:t>
            </a:r>
            <a:endParaRPr lang="zh-CN" alt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1600" y="1163320"/>
            <a:ext cx="8940800" cy="1630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（2）裁剪图片   WPS文字中插入的图片可以裁剪规则的一部分也可以按指定形状裁剪，或按纵横比例裁剪。   从前面插入的图片中裁剪一部分，操作步骤如图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3-6-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10所示。将裁剪完之后的图片缩小为原图的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5%，环绕方式设置为四周型文字环绕。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7285" y="2733040"/>
            <a:ext cx="6340475" cy="38246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cover dir="u"/>
      </p:transition>
    </mc:Choice>
    <mc:Fallback>
      <p:transition spd="slow">
        <p:cover dir="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70088" y="250235"/>
            <a:ext cx="477456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zh-CN" sz="32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 </a:t>
            </a:r>
            <a:r>
              <a:rPr lang="zh-CN" altLang="zh-CN" sz="3200" b="1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</a:t>
            </a:r>
            <a:r>
              <a:rPr lang="zh-CN" altLang="en-US" sz="3200" b="1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来自文件的</a:t>
            </a:r>
            <a:r>
              <a:rPr lang="zh-CN" altLang="en-US" sz="3200" b="1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endParaRPr lang="zh-CN" altLang="zh-CN" sz="32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57150" y="1166495"/>
            <a:ext cx="904557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（3）创建花样图片   在上图右侧，插入“八角星”形状，并填充“WPS\福建旅游\九日山.jpg”图片，操作步骤如图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3-6-11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340" y="2181225"/>
            <a:ext cx="6456680" cy="41700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cover dir="u"/>
      </p:transition>
    </mc:Choice>
    <mc:Fallback>
      <p:transition spd="slow">
        <p:cover dir="u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34323" y="303575"/>
            <a:ext cx="420052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zh-CN" sz="28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 </a:t>
            </a:r>
            <a:r>
              <a:rPr lang="zh-CN" altLang="zh-CN" sz="2800" b="1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</a:t>
            </a:r>
            <a:r>
              <a:rPr lang="zh-CN" altLang="en-US" sz="2800" b="1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来自文件的图片</a:t>
            </a:r>
            <a:endParaRPr lang="zh-CN" alt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119380" y="1312545"/>
            <a:ext cx="878141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40000"/>
              </a:lnSpc>
            </a:pP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【小练习】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1.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在“清源山导游词”文稿中，在“扫描以下二维码……”这句话的下面插入图片“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wps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\福建旅游\清源山二维码.jpg”；设置图片的大小为：锁定纵横比，缩小为原图的95%；图片的环绕方式为“四周型环绕”。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2.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设置图片的效果为：“阴影/外部/右上斜偏移”和“发光/发光变体”（选择列表中第2行5列)。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cover dir="u"/>
      </p:transition>
    </mc:Choice>
    <mc:Fallback>
      <p:transition spd="slow">
        <p:cover dir="u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97288" y="329610"/>
            <a:ext cx="277812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zh-CN" sz="28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 </a:t>
            </a:r>
            <a:r>
              <a:rPr lang="zh-CN" altLang="zh-CN" sz="2800" b="1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</a:t>
            </a:r>
            <a:r>
              <a:rPr lang="zh-CN" altLang="en-US" sz="2800" b="1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艺术字</a:t>
            </a:r>
            <a:endParaRPr lang="zh-CN" alt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110490" y="1187450"/>
            <a:ext cx="8860790" cy="3291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30000"/>
              </a:lnSpc>
            </a:pPr>
            <a:r>
              <a:rPr lang="en-US" altLang="zh-CN" sz="2000" b="0">
                <a:solidFill>
                  <a:schemeClr val="tx1"/>
                </a:solidFill>
                <a:ea typeface="宋体" panose="02010600030101010101" pitchFamily="2" charset="-122"/>
              </a:rPr>
              <a:t> 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艺术字是指将文字经过各种特殊的着色、变形处理得到的艺术化文字。在WPS文字中可以创建出漂亮的艺术字，并作为一个对象插入到文档中。WPS文字中插入的艺术字可以设置文字格式，也可以把艺术字当作图形对象进行编辑，包括设置位置与大小、文字环绕等。   在“清源山导游词”的末尾插入艺术字“人生是一道亮丽的风景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!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”，艺术字样式采用样式列表中的第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行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列，艺术字的字体设为仿宋体、36磅、加粗；艺术字的文本效果为“转换-弯曲-倒V型”，操作步骤如图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3-6-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12和图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3-6-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13所示。</a:t>
            </a:r>
            <a:endParaRPr lang="zh-CN" altLang="en-US" sz="2000" b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cover dir="u"/>
      </p:transition>
    </mc:Choice>
    <mc:Fallback>
      <p:transition spd="slow">
        <p:cover dir="u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27438" y="302940"/>
            <a:ext cx="277812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zh-CN" sz="28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 </a:t>
            </a:r>
            <a:r>
              <a:rPr lang="zh-CN" altLang="zh-CN" sz="2800" b="1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</a:t>
            </a:r>
            <a:r>
              <a:rPr lang="zh-CN" altLang="en-US" sz="2800" b="1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艺术字</a:t>
            </a:r>
            <a:endParaRPr lang="zh-CN" alt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910" y="1389380"/>
            <a:ext cx="7324725" cy="4343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cover dir="u"/>
      </p:transition>
    </mc:Choice>
    <mc:Fallback>
      <p:transition spd="slow">
        <p:cover dir="u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30003" y="259125"/>
            <a:ext cx="277812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zh-CN" sz="28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 </a:t>
            </a:r>
            <a:r>
              <a:rPr lang="zh-CN" altLang="zh-CN" sz="2800" b="1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</a:t>
            </a:r>
            <a:r>
              <a:rPr lang="zh-CN" altLang="en-US" sz="2800" b="1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艺术字</a:t>
            </a:r>
            <a:endParaRPr lang="zh-CN" alt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090" y="1117600"/>
            <a:ext cx="6414135" cy="54349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cover dir="u"/>
      </p:transition>
    </mc:Choice>
    <mc:Fallback>
      <p:transition spd="slow">
        <p:cover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771800" y="251937"/>
            <a:ext cx="2672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一．使用文本框</a:t>
            </a:r>
            <a:endParaRPr lang="zh-CN" alt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9512" y="1124744"/>
            <a:ext cx="8568952" cy="2245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latin typeface="+mn-ea"/>
              </a:rPr>
              <a:t>  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文本框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存放文本的容器，将对象放入文本框中，就可以单独编辑而不受周围文本的影响，文本框中的文本可以像页面文本一样进行各种编辑和格式设置操作，文本框可以当作一个整体进行删除、移动、复制、缩放等操作。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Word 2010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中的文本框分为横排文本框与竖排文本框两种</a:t>
            </a: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altLang="zh-CN" sz="200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．插入文本框</a:t>
            </a:r>
            <a:endParaRPr lang="zh-CN" altLang="zh-CN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实例1：</a:t>
            </a: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在“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清源山</a:t>
            </a: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导游词”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文稿中表格的下面插入一个文本框并输入文本“扫描以下二维码查看清源山登山线路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操作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步骤如</a:t>
            </a:r>
            <a:r>
              <a:rPr lang="en-US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3-6-1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所示。</a:t>
            </a:r>
            <a:endParaRPr lang="zh-CN" altLang="zh-CN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560" y="3369945"/>
            <a:ext cx="7840980" cy="31654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03968" y="320720"/>
            <a:ext cx="242252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28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 </a:t>
            </a:r>
            <a:r>
              <a:rPr lang="zh-CN" altLang="zh-CN" sz="2800" b="1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</a:t>
            </a:r>
            <a:r>
              <a:rPr lang="zh-CN" altLang="en-US" sz="2800" b="1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公式</a:t>
            </a:r>
            <a:endParaRPr lang="zh-CN" alt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136525" y="1184275"/>
            <a:ext cx="887857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WPS文字内置了很多公式，可以方便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地输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入复杂的数学公式、化学方程式等。在“福建旅游业发展状况”文稿的末尾先输入文字“旅游需求收入弹性公式：”，然后在文字的下面输入公式：        ，操作步骤如图3-6-14所示。 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-2147482542"/>
          <p:cNvPicPr/>
          <p:nvPr/>
        </p:nvPicPr>
        <p:blipFill>
          <a:blip r:embed="rId2"/>
          <a:stretch>
            <a:fillRect/>
          </a:stretch>
        </p:blipFill>
        <p:spPr>
          <a:xfrm>
            <a:off x="4212590" y="1824990"/>
            <a:ext cx="1262380" cy="479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010" y="2304415"/>
            <a:ext cx="7194550" cy="40335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cover dir="u"/>
      </p:transition>
    </mc:Choice>
    <mc:Fallback>
      <p:transition spd="slow">
        <p:cover dir="u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29443" y="215310"/>
            <a:ext cx="1605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上机训练</a:t>
            </a:r>
            <a:endParaRPr lang="zh-CN" alt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40005" y="1153160"/>
            <a:ext cx="890524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打开</a:t>
            </a: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“WPS</a:t>
            </a:r>
            <a:r>
              <a:rPr lang="zh-CN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\福建旅游\福建著名旅游景点简介.</a:t>
            </a: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wps</a:t>
            </a:r>
            <a:r>
              <a:rPr lang="zh-CN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”，进行以下操作并保存。</a:t>
            </a: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1</a:t>
            </a:r>
            <a:r>
              <a:rPr lang="zh-CN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．将文稿标题设置为艺术字，艺术字样式采用预设样式列表中第3行</a:t>
            </a: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列，</a:t>
            </a: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艺术字的字体为“隶书”、字号为“</a:t>
            </a: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48”</a:t>
            </a:r>
            <a:r>
              <a:rPr lang="zh-CN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,加粗。2．将艺术字环绕方式设为“上下型环绕”，艺术字文本效果设为“转换-弯曲-陀螺形”。3．在文稿中“3.清源山”前面插入椭圆形状，并填充图片</a:t>
            </a: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“WPS</a:t>
            </a:r>
            <a:r>
              <a:rPr lang="zh-CN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\福建旅游\鼓浪屿.jpg”, 设置图片形状的大小为：高度设为</a:t>
            </a: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厘米，宽度设为</a:t>
            </a: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厘米</a:t>
            </a: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图片轮廓为“无线条颜色”，图片的阴影效果为阴影样式13，阴影颜色为橙色。将图片形状环绕方式设置为“上下型环绕”。4．在文字“5.白水洋”的前面插入形状圆角矩形，并填充图片</a:t>
            </a: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“WPS</a:t>
            </a:r>
            <a:r>
              <a:rPr lang="zh-CN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\福建旅游\土楼.jpg”, 设置图片形状的大小为：高度设为</a:t>
            </a: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4 .71</a:t>
            </a:r>
            <a:r>
              <a:rPr lang="zh-CN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厘米，宽度设为</a:t>
            </a: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9 .21</a:t>
            </a:r>
            <a:r>
              <a:rPr lang="zh-CN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厘米</a:t>
            </a: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图片轮廓为“无线条颜色”，图片的阴影效果为阴影样式14，阴影颜色为紫色。5．将图片形状环绕方式设置为“四周型文字环绕”。6．在文字“1.武夷山”这行的后面插入一个“五角星”形状，并通过复制产生五颗星，并将它们组合在一起。7．在文稿的末尾插入一个“欢迎光临福建！”的艺术字，艺术字样式采用预设样式列表中第</a:t>
            </a: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行</a:t>
            </a: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列，艺术字的字体为</a:t>
            </a: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华文行楷”、字号为“</a:t>
            </a: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44”</a:t>
            </a:r>
            <a:r>
              <a:rPr lang="zh-CN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,加粗。艺术字形状为</a:t>
            </a: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转换-弯曲-双波形2”。</a:t>
            </a:r>
            <a:endParaRPr lang="zh-CN" altLang="en-US" b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cover dir="u"/>
      </p:transition>
    </mc:Choice>
    <mc:Fallback>
      <p:transition spd="slow">
        <p:cover dir="u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48895" y="46355"/>
            <a:ext cx="904684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-266700" fontAlgn="auto"/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【综合实践一】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打开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“wps\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综合实践一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\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乡村茶事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.wps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”文件，按如下要求进行操作并保存，生成效果如图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3-6-15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073744957" name="组合 1073744956"/>
          <p:cNvGrpSpPr/>
          <p:nvPr/>
        </p:nvGrpSpPr>
        <p:grpSpPr>
          <a:xfrm>
            <a:off x="2367280" y="1061085"/>
            <a:ext cx="4111583" cy="4984972"/>
            <a:chOff x="5797" y="669127"/>
            <a:chExt cx="6933" cy="11018"/>
          </a:xfrm>
        </p:grpSpPr>
        <p:sp>
          <p:nvSpPr>
            <p:cNvPr id="1073743315" name="文本框 684907"/>
            <p:cNvSpPr txBox="1"/>
            <p:nvPr/>
          </p:nvSpPr>
          <p:spPr>
            <a:xfrm>
              <a:off x="7296" y="679810"/>
              <a:ext cx="5035" cy="335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horz" wrap="square" lIns="0" tIns="0" rIns="0" bIns="0" anchor="t"/>
            <a:p>
              <a:r>
                <a:rPr lang="zh-CN" altLang="en-US" sz="1600"/>
                <a:t>图</a:t>
              </a:r>
              <a:r>
                <a:rPr lang="zh-CN" altLang="en-US" sz="1600">
                  <a:latin typeface="宋体" panose="02010600030101010101" pitchFamily="2" charset="-122"/>
                  <a:ea typeface="宋体" panose="02010600030101010101" pitchFamily="2" charset="-122"/>
                </a:rPr>
                <a:t>3-6-15</a:t>
              </a:r>
              <a:r>
                <a:rPr lang="zh-CN" altLang="en-US" sz="1600"/>
                <a:t>  综合实践一效果图</a:t>
              </a:r>
              <a:endParaRPr lang="zh-CN" altLang="en-US" sz="1600"/>
            </a:p>
            <a:p>
              <a:endParaRPr lang="zh-CN" altLang="en-US" sz="1600"/>
            </a:p>
          </p:txBody>
        </p:sp>
        <p:pic>
          <p:nvPicPr>
            <p:cNvPr id="1073744953" name="图片 1073744952" descr="1614956686(1)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797" y="669127"/>
              <a:ext cx="6933" cy="10649"/>
            </a:xfrm>
            <a:prstGeom prst="rect">
              <a:avLst/>
            </a:prstGeom>
            <a:noFill/>
            <a:ln w="9525" cap="rnd" cmpd="sng">
              <a:solidFill>
                <a:srgbClr val="808080"/>
              </a:solidFill>
              <a:prstDash val="sysDot"/>
              <a:miter/>
              <a:headEnd type="none" w="med" len="med"/>
              <a:tailEnd type="none" w="med" len="med"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24313" y="294050"/>
            <a:ext cx="19608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综合实践一</a:t>
            </a:r>
            <a:endParaRPr lang="zh-CN" alt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137160" y="1184275"/>
            <a:ext cx="8817610" cy="4707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．设置纸张大小为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16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开（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18.3×25.9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厘米），上、下、左、右页边距均设为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毫米；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2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．将标题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“手势茶”改为艺术字，艺术字样式采用预设列表中第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行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列；艺术字的大小设为：高度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厘米，宽度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厘米；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3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．艺术字的环绕方式设为“上下型环绕”，并将艺术字移至行中间位置；；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4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．文稿中插入内容为“乡村茶事”的文本框，形状填充设置为：射线渐变，渐变样式为从左下角，颜色为浅绿色，无线条；文字设为宋体、小四号、分散对齐；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5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．将文本框的大小设为：高度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0.8cm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，宽度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3.8cm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，并将文本框移至左上角位置；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6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．在第一段的末尾插入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“wps\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综合实践一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\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茶花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.png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”图片，图片大小设置为：锁定纵横比，高度缩放为原图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80%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7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．图片环绕方式设置为“四周型环绕”，移至艺术字右方，图片阴影效果为“阴影样式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14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”；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8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．设置正文所有段落首行缩进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个字符，行距为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1.25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倍行距；</a:t>
            </a:r>
            <a:endParaRPr lang="zh-CN" altLang="en-US" sz="2000" b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cover dir="u"/>
      </p:transition>
    </mc:Choice>
    <mc:Fallback>
      <p:transition spd="slow">
        <p:cover dir="u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64623" y="285795"/>
            <a:ext cx="19608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综合实践一</a:t>
            </a:r>
            <a:endParaRPr lang="zh-CN" alt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137160" y="1184275"/>
            <a:ext cx="8817610" cy="34766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9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．给第二段添加：上框线、下框线，线型为波浪线，颜色为红色，应用于段落；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10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．给第三段文本加着重号，字号设为小四号，填充“巧克力黄，着色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，浅色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60%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”底纹，应用于文字；</a:t>
            </a:r>
            <a:endParaRPr 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/>
            <a:r>
              <a:rPr lang="zh-CN" alt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11．将第四段分为等宽的两栏，栏间距设为1.8个字符，并添加分隔线；</a:t>
            </a:r>
            <a:endParaRPr lang="zh-CN" altLang="en-US" sz="2000" b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12．给第五、六、七段添加项目符号“◆”；</a:t>
            </a:r>
            <a:endParaRPr lang="zh-CN" altLang="en-US" sz="2000" b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13．文稿中插入“wps\综合实践一\茶壶.jpg”图片，设置图片大小为高度6cm、宽度9cm；将图片移到最后一段的右下方位置，环绕方式为“衬于文字下方”；</a:t>
            </a:r>
            <a:endParaRPr lang="zh-CN" altLang="en-US" sz="2000" b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14．给最后一段添加红色下框线，线型为双实线；</a:t>
            </a:r>
            <a:endParaRPr lang="zh-CN" altLang="en-US" sz="2000" b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15．在页脚处输入文字“生活秩事”，并设为居中对齐。</a:t>
            </a:r>
            <a:endParaRPr lang="zh-CN" altLang="en-US" sz="2000" b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cover dir="u"/>
      </p:transition>
    </mc:Choice>
    <mc:Fallback>
      <p:transition spd="slow">
        <p:cover dir="u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48895" y="38735"/>
            <a:ext cx="904684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-266700" fontAlgn="auto"/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【综合实践二】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</a:t>
            </a:r>
            <a:r>
              <a:rPr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打开“wps\综合实践二\探索宇宙奥秘.wps”，进行以下操作并保存，生成效果如图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-6-16所示。</a:t>
            </a:r>
            <a:endParaRPr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073744958" name="组合 1073744957"/>
          <p:cNvGrpSpPr/>
          <p:nvPr/>
        </p:nvGrpSpPr>
        <p:grpSpPr>
          <a:xfrm>
            <a:off x="2721610" y="838200"/>
            <a:ext cx="4070985" cy="5753100"/>
            <a:chOff x="5679" y="690873"/>
            <a:chExt cx="7022" cy="10528"/>
          </a:xfrm>
        </p:grpSpPr>
        <p:pic>
          <p:nvPicPr>
            <p:cNvPr id="1073744955" name="图片 1073744954" descr="1614961220(1)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679" y="690873"/>
              <a:ext cx="7022" cy="10234"/>
            </a:xfrm>
            <a:prstGeom prst="rect">
              <a:avLst/>
            </a:prstGeom>
            <a:noFill/>
            <a:ln w="9525" cap="rnd" cmpd="sng">
              <a:solidFill>
                <a:srgbClr val="808080"/>
              </a:solidFill>
              <a:prstDash val="sysDot"/>
              <a:miter/>
              <a:headEnd type="none" w="med" len="med"/>
              <a:tailEnd type="none" w="med" len="med"/>
            </a:ln>
          </p:spPr>
        </p:pic>
        <p:sp>
          <p:nvSpPr>
            <p:cNvPr id="1073744956" name="文本框 684907"/>
            <p:cNvSpPr txBox="1"/>
            <p:nvPr/>
          </p:nvSpPr>
          <p:spPr>
            <a:xfrm>
              <a:off x="6894" y="701182"/>
              <a:ext cx="5229" cy="219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horz" wrap="square" lIns="0" tIns="0" rIns="0" bIns="0" anchor="t"/>
            <a:p>
              <a:r>
                <a:rPr lang="zh-CN" altLang="en-US" sz="16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图3-6-16  综合实践二效果图</a:t>
              </a:r>
              <a:endPara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  <a:p>
              <a:endPara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52888" y="320720"/>
            <a:ext cx="19608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综合实践二</a:t>
            </a:r>
            <a:endParaRPr lang="zh-CN" alt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8130" y="1212215"/>
            <a:ext cx="876427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．设置页面规格：纸张大小为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A4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纸，上、下、左、右页边距均为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厘米；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2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．插入页眉，标题文字为“探索宇宙奥秘”，设为右对齐；页脚处插入页码“第一页”，设为“底端居中”对齐；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3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．标题设为艺术字，样式采用预设样式列表中第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行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列，字号为“一号”，环绕方式为“上下型环绕”，文本效果为“转换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弯曲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朝鲜鼓”；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4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．第一行文字设为首字下沉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行，字体为隶书；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5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．在第一段当中插入图片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“wps\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综合实践二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\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天宫二号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.png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”，环绕方式为“紧密型环绕”；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6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．设置图片的大小为：锁定纵横比，高度缩小为原图的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55%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，图片效果为“柔化边缘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-5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磅”；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7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．将“中国在航天事业上的突破”这句左下角的五行两列文本转化一个表格，设置所有单元格的大小为：高度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0.8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厘米，宽度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4.5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厘米；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8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．在表格第一行上方插入一行，并将其合并为一个单元格，将“中国在航天事业上的突破”这句移动到表格的第一行；</a:t>
            </a:r>
            <a:endParaRPr lang="zh-CN" altLang="en-US" sz="2000" b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cover dir="u"/>
      </p:transition>
    </mc:Choice>
    <mc:Fallback>
      <p:transition spd="slow">
        <p:cover dir="u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70693" y="250235"/>
            <a:ext cx="19608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综合实践二</a:t>
            </a:r>
            <a:endParaRPr lang="zh-CN" alt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128270" y="1210310"/>
            <a:ext cx="8834755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．将表格中所有单元格设置为居中对齐；表格的内、外边框线均设置为蓝色单实线，线宽度为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1.0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磅；给表格第一行填充橙色底线，应用于单元格；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10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．在表格的右边插入一个竖排文本框并设置轮廓为“无线条”，输入文字“神州十一号”，字号为“二号”，水平居中对齐，文本效果设为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发光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，样式采用“发光变体”列表中第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行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列；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11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．将倒数第二段文本分为三栏，栏间距设为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字符；在第一行的前面插入“流星雨”艺术字，艺术字样式采用预设样式列表中第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行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列；艺术字的字体为“仿宋”，字号为“小一”；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12. 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将艺术字文本效果设为“转换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弯曲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波形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”；环绕方式为“四周型环绕”；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13. 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在倒数第二段中插入图片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“wps\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综合实践二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\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四角星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.jpg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”，环绕方式为“衬于文字下方”；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14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．将最后一段文字设置为：文本之前缩进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个字符，首行缩进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个字符，行距为固定值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磅，段前、段后距均为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0.8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行；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15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．在最后一段插入一个“横卷形”形状，填充设为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无填充颜色”，环绕方式为“衬于文字下方”。</a:t>
            </a:r>
            <a:endParaRPr lang="zh-CN" altLang="en-US" sz="2000" b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cover dir="u"/>
      </p:transition>
    </mc:Choice>
    <mc:Fallback>
      <p:transition spd="slow">
        <p:cover dir="u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145415" y="123825"/>
            <a:ext cx="8861425" cy="1630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2．编辑文本框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插入文本框后，可以利用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绘图工具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和“文本工具”选项卡下的工具按钮对文本框进行格式化，比如改变其形状样式，设置文本填充效果和文本效果等。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</a:t>
            </a:r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实例</a:t>
            </a: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将前面插入的文本框背景颜色填充为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印度红，着色2，浅色60%”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（颜色列表中第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行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列），并设置为无线条，操作步骤如图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3-6-2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6565" y="1753870"/>
            <a:ext cx="8239125" cy="47815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116633"/>
            <a:ext cx="8928992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3．设置文本框的位置与大小</a:t>
            </a:r>
            <a:endParaRPr lang="zh-CN" altLang="zh-CN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在“布局”对话框中可以精确设置文本框的水平位置、垂直位置、高度、宽度以及文字环绕方式等。</a:t>
            </a:r>
            <a:endParaRPr lang="zh-CN" altLang="zh-CN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实例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将前面插入的文本框水平位置设为“绝对位置：离右侧页面2.4厘米”，垂直位置为“绝对位置：离下侧页面18.24厘米”，绝对高度为1厘米，绝对宽度为10厘米。</a:t>
            </a:r>
            <a:endParaRPr lang="zh-CN" altLang="zh-CN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操作步骤：右击文本框，在弹出的快捷菜单中选择“其它布局选项”，就会弹出“布局”对话框，接下去的操作步骤如图3-6-3所示。</a:t>
            </a:r>
            <a:endParaRPr lang="zh-CN" altLang="zh-CN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8215" y="2085340"/>
            <a:ext cx="6776720" cy="46602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89593" y="258490"/>
            <a:ext cx="420052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zh-CN" sz="28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 </a:t>
            </a:r>
            <a:r>
              <a:rPr lang="zh-CN" altLang="zh-CN" sz="2800" b="1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</a:t>
            </a:r>
            <a:r>
              <a:rPr lang="zh-CN" altLang="en-US" sz="2800" b="1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形状与图库图片</a:t>
            </a:r>
            <a:endParaRPr lang="zh-CN" alt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101600" y="1099185"/>
            <a:ext cx="894016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1．插入形状</a:t>
            </a:r>
            <a:r>
              <a:rPr lang="zh-CN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WPS文字自身包含了很多自选图形，用户可以根据需要选用，包括线条、矩形、基本形状、箭头、流程图、星与旗帜、标注等。通过“插入”选项下工具栏中“形状”按钮，可插入各种形状。  实例</a:t>
            </a:r>
            <a:r>
              <a:rPr lang="en-US" altLang="zh-CN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在“清源山导游词”第二段开头插入形状“横卷形”，并设置为“浮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于文</a:t>
            </a:r>
            <a:r>
              <a:rPr lang="zh-CN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字上方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，操作步骤如图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3-6-</a:t>
            </a:r>
            <a:r>
              <a:rPr lang="zh-CN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4所示。请同学们仿照图3-6-2，将形状填充颜色设为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无”，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线条颜色设为红色。</a:t>
            </a:r>
            <a:endParaRPr lang="zh-CN" altLang="en-US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0025" y="3024505"/>
            <a:ext cx="6661150" cy="36842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cover dir="u"/>
      </p:transition>
    </mc:Choice>
    <mc:Fallback>
      <p:transition spd="slow">
        <p:cover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09938" y="268015"/>
            <a:ext cx="420052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zh-CN" sz="28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 </a:t>
            </a:r>
            <a:r>
              <a:rPr lang="zh-CN" altLang="zh-CN" sz="2800" b="1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</a:t>
            </a:r>
            <a:r>
              <a:rPr lang="zh-CN" altLang="en-US" sz="2800" b="1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形状与图库图片</a:t>
            </a:r>
            <a:endParaRPr lang="zh-CN" alt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101600" y="1219200"/>
            <a:ext cx="8834755" cy="4092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30000"/>
              </a:lnSpc>
            </a:pP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【补充说明】（1）在绘制形状时，若拖曳鼠标的同时按住Shift键，可绘制等比例图形，如圆、正方形等；（2）在绘制形状时，若拖曳鼠标的同时按住Alt键，可平滑地绘制和所选图形的尺寸大小一样的图形。（3）选择形状,鼠标右击，选择“添加文字”命令，可以往形状中添加文字并编辑文字；（4）如果要组合对象，按住&lt;Shift&gt;键的同时依次单击各对象，选中要组合的多个对象；右击，在快捷菜单上选择“组合”选项，即可将多个对象组合为一个整体。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cover dir="u"/>
      </p:transition>
    </mc:Choice>
    <mc:Fallback>
      <p:transition spd="slow">
        <p:cover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42298" y="338500"/>
            <a:ext cx="420052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zh-CN" sz="28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 </a:t>
            </a:r>
            <a:r>
              <a:rPr lang="zh-CN" altLang="zh-CN" sz="2800" b="1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</a:t>
            </a:r>
            <a:r>
              <a:rPr lang="zh-CN" altLang="en-US" sz="2800" b="1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形状与图库图片</a:t>
            </a:r>
            <a:endParaRPr lang="zh-CN" alt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48895" y="1118235"/>
            <a:ext cx="904557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1">
                <a:ea typeface="宋体" panose="02010600030101010101" pitchFamily="2" charset="-122"/>
              </a:rPr>
              <a:t>2．插入功能图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</a:rPr>
              <a:t>   WPS</a:t>
            </a:r>
            <a:r>
              <a:rPr lang="zh-CN" sz="2000" b="0">
                <a:ea typeface="宋体" panose="02010600030101010101" pitchFamily="2" charset="-122"/>
              </a:rPr>
              <a:t>的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sz="2000" b="0">
                <a:ea typeface="宋体" panose="02010600030101010101" pitchFamily="2" charset="-122"/>
              </a:rPr>
              <a:t>功能图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sz="2000" b="0">
                <a:ea typeface="宋体" panose="02010600030101010101" pitchFamily="2" charset="-122"/>
              </a:rPr>
              <a:t>提供了很多在线的图片（如条形码、二维码、几何图、地图等），用户可以根据图片类别搜索所需要的图片再插入到文档中。（1）插入功能图     在“清源山导游词”第一段开头插入一幅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sz="2000" b="0">
                <a:ea typeface="宋体" panose="02010600030101010101" pitchFamily="2" charset="-122"/>
              </a:rPr>
              <a:t>泉州清源山老君岩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sz="2000" b="0">
                <a:ea typeface="宋体" panose="02010600030101010101" pitchFamily="2" charset="-122"/>
              </a:rPr>
              <a:t>地图，操作步骤如图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</a:rPr>
              <a:t>3-6-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sz="2000" b="0">
                <a:ea typeface="宋体" panose="02010600030101010101" pitchFamily="2" charset="-122"/>
              </a:rPr>
              <a:t>所示。</a:t>
            </a:r>
            <a:endParaRPr lang="zh-CN" altLang="en-US" sz="20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0775" y="2979420"/>
            <a:ext cx="6708140" cy="33661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cover dir="u"/>
      </p:transition>
    </mc:Choice>
    <mc:Fallback>
      <p:transition spd="slow">
        <p:cover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39453" y="285160"/>
            <a:ext cx="420052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zh-CN" sz="28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 </a:t>
            </a:r>
            <a:r>
              <a:rPr lang="zh-CN" altLang="zh-CN" sz="2800" b="1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</a:t>
            </a:r>
            <a:r>
              <a:rPr lang="zh-CN" altLang="en-US" sz="2800" b="1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形状与图库图片</a:t>
            </a:r>
            <a:endParaRPr lang="zh-CN" alt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57150" y="1148080"/>
            <a:ext cx="8957945" cy="1630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-266700" fontAlgn="auto"/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（2）设置图片位置与自动换行   在WPS文字中插入图形对象后，必须合理布局图形，使得图形与文字的位置相协调。一般是通过设置文字环绕方式来排列图形。   设置前面插入的地图，文字环绕方式为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紧密型环绕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，操作步骤如图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3-6-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6所示。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680335"/>
            <a:ext cx="7461250" cy="38728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cover dir="u"/>
      </p:transition>
    </mc:Choice>
    <mc:Fallback>
      <p:transition spd="slow">
        <p:cover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72118" y="329610"/>
            <a:ext cx="420052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zh-CN" sz="28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 </a:t>
            </a:r>
            <a:r>
              <a:rPr lang="zh-CN" altLang="zh-CN" sz="2800" b="1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</a:t>
            </a:r>
            <a:r>
              <a:rPr lang="zh-CN" altLang="en-US" sz="2800" b="1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形状与图库图片</a:t>
            </a:r>
            <a:endParaRPr lang="zh-CN" alt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48260" y="1158875"/>
            <a:ext cx="890524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7970"/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【补充说明】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1．文字环绕版式说明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260" y="1865630"/>
            <a:ext cx="8143875" cy="3505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cover dir="u"/>
      </p:transition>
    </mc:Choice>
    <mc:Fallback>
      <p:transition spd="slow">
        <p:cover dir="u"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4829</Words>
  <Application>WPS 演示</Application>
  <PresentationFormat>全屏显示(4:3)</PresentationFormat>
  <Paragraphs>171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Calibri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黄老师</cp:lastModifiedBy>
  <cp:revision>137</cp:revision>
  <dcterms:created xsi:type="dcterms:W3CDTF">2017-08-01T01:26:00Z</dcterms:created>
  <dcterms:modified xsi:type="dcterms:W3CDTF">2021-08-20T09:07:43Z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2052-11.1.0.8415</vt:lpwstr>
  </property>
</Properties>
</file>